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7" r:id="rId5"/>
    <p:sldMasterId id="2147483709" r:id="rId6"/>
    <p:sldMasterId id="2147483721" r:id="rId7"/>
    <p:sldMasterId id="2147483733" r:id="rId8"/>
  </p:sldMasterIdLst>
  <p:notesMasterIdLst>
    <p:notesMasterId r:id="rId29"/>
  </p:notesMasterIdLst>
  <p:sldIdLst>
    <p:sldId id="256" r:id="rId9"/>
    <p:sldId id="308" r:id="rId10"/>
    <p:sldId id="280" r:id="rId11"/>
    <p:sldId id="294" r:id="rId12"/>
    <p:sldId id="309" r:id="rId13"/>
    <p:sldId id="295" r:id="rId14"/>
    <p:sldId id="296" r:id="rId15"/>
    <p:sldId id="297" r:id="rId16"/>
    <p:sldId id="298" r:id="rId17"/>
    <p:sldId id="283" r:id="rId18"/>
    <p:sldId id="277" r:id="rId19"/>
    <p:sldId id="281" r:id="rId20"/>
    <p:sldId id="278" r:id="rId21"/>
    <p:sldId id="282" r:id="rId22"/>
    <p:sldId id="284" r:id="rId23"/>
    <p:sldId id="286" r:id="rId24"/>
    <p:sldId id="285" r:id="rId25"/>
    <p:sldId id="279" r:id="rId26"/>
    <p:sldId id="287" r:id="rId27"/>
    <p:sldId id="275"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10B8"/>
    <a:srgbClr val="360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hyperlink" Target="http://www.ncbi.nlm.nih.gov/pubmed?term=%22Young%20HM%22%5bAuthor%5d" TargetMode="External"/><Relationship Id="rId1" Type="http://schemas.openxmlformats.org/officeDocument/2006/relationships/hyperlink" Target="http://www.ncbi.nlm.nih.gov/pubmed?term=%22Reinhard%20SC%22%5bAuthor%5d"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www.ncbi.nlm.nih.gov/pubmed?term=%22Young%20HM%22%5bAuthor%5d" TargetMode="External"/><Relationship Id="rId1" Type="http://schemas.openxmlformats.org/officeDocument/2006/relationships/hyperlink" Target="http://www.ncbi.nlm.nih.gov/pubmed?term=%22Reinhard%20SC%22%5bAuthor%5d"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08128-52CE-4001-A369-CB2D92A22B16}" type="doc">
      <dgm:prSet loTypeId="urn:microsoft.com/office/officeart/2005/8/layout/hProcess3" loCatId="process" qsTypeId="urn:microsoft.com/office/officeart/2005/8/quickstyle/simple1" qsCatId="simple" csTypeId="urn:microsoft.com/office/officeart/2005/8/colors/accent1_2" csCatId="accent1" phldr="1"/>
      <dgm:spPr/>
    </dgm:pt>
    <dgm:pt modelId="{7206EB87-30ED-451D-9DCF-33C77CC0583A}">
      <dgm:prSet phldrT="[Κείμενο]" custT="1">
        <dgm:style>
          <a:lnRef idx="2">
            <a:schemeClr val="accent6"/>
          </a:lnRef>
          <a:fillRef idx="1">
            <a:schemeClr val="lt1"/>
          </a:fillRef>
          <a:effectRef idx="0">
            <a:schemeClr val="accent6"/>
          </a:effectRef>
          <a:fontRef idx="minor">
            <a:schemeClr val="dk1"/>
          </a:fontRef>
        </dgm:style>
      </dgm:prSet>
      <dgm:spPr/>
      <dgm:t>
        <a:bodyPr/>
        <a:lstStyle/>
        <a:p>
          <a:r>
            <a:rPr lang="el-GR" sz="1200" dirty="0" smtClean="0">
              <a:latin typeface="Arial" pitchFamily="34" charset="0"/>
              <a:cs typeface="Arial" pitchFamily="34" charset="0"/>
            </a:rPr>
            <a:t>Μοντέλου παροχής υπηρεσιών </a:t>
          </a:r>
          <a:endParaRPr lang="el-GR" sz="1200" dirty="0">
            <a:latin typeface="Arial" pitchFamily="34" charset="0"/>
            <a:cs typeface="Arial" pitchFamily="34" charset="0"/>
          </a:endParaRPr>
        </a:p>
      </dgm:t>
    </dgm:pt>
    <dgm:pt modelId="{8CA63C4B-1CD3-47BD-8862-43877623C7CB}" type="parTrans" cxnId="{ADAF4776-E8C7-4C6F-A2CC-D0ACAF626B0C}">
      <dgm:prSet/>
      <dgm:spPr/>
      <dgm:t>
        <a:bodyPr/>
        <a:lstStyle/>
        <a:p>
          <a:endParaRPr lang="el-GR"/>
        </a:p>
      </dgm:t>
    </dgm:pt>
    <dgm:pt modelId="{8331676E-6D0F-40D7-9EF6-3BC45A467E35}" type="sibTrans" cxnId="{ADAF4776-E8C7-4C6F-A2CC-D0ACAF626B0C}">
      <dgm:prSet/>
      <dgm:spPr/>
      <dgm:t>
        <a:bodyPr/>
        <a:lstStyle/>
        <a:p>
          <a:endParaRPr lang="el-GR"/>
        </a:p>
      </dgm:t>
    </dgm:pt>
    <dgm:pt modelId="{8F9E8686-03C1-4F70-9429-2ABB6B5020F7}">
      <dgm:prSet phldrT="[Κείμενο]" custT="1">
        <dgm:style>
          <a:lnRef idx="2">
            <a:schemeClr val="accent2"/>
          </a:lnRef>
          <a:fillRef idx="1">
            <a:schemeClr val="lt1"/>
          </a:fillRef>
          <a:effectRef idx="0">
            <a:schemeClr val="accent2"/>
          </a:effectRef>
          <a:fontRef idx="minor">
            <a:schemeClr val="dk1"/>
          </a:fontRef>
        </dgm:style>
      </dgm:prSet>
      <dgm:spPr/>
      <dgm:t>
        <a:bodyPr/>
        <a:lstStyle/>
        <a:p>
          <a:r>
            <a:rPr lang="el-GR" sz="1200" dirty="0" smtClean="0">
              <a:latin typeface="Arial" pitchFamily="34" charset="0"/>
              <a:cs typeface="Arial" pitchFamily="34" charset="0"/>
            </a:rPr>
            <a:t>Αυτό</a:t>
          </a:r>
        </a:p>
        <a:p>
          <a:r>
            <a:rPr lang="el-GR" sz="1200" dirty="0" smtClean="0">
              <a:latin typeface="Arial" pitchFamily="34" charset="0"/>
              <a:cs typeface="Arial" pitchFamily="34" charset="0"/>
            </a:rPr>
            <a:t>διαχείριση &amp; υποστήριξη </a:t>
          </a:r>
        </a:p>
        <a:p>
          <a:r>
            <a:rPr lang="el-GR" sz="1200" dirty="0" smtClean="0">
              <a:latin typeface="Arial" pitchFamily="34" charset="0"/>
              <a:cs typeface="Arial" pitchFamily="34" charset="0"/>
            </a:rPr>
            <a:t>ασθενών </a:t>
          </a:r>
          <a:endParaRPr lang="el-GR" sz="1200" dirty="0">
            <a:latin typeface="Arial" pitchFamily="34" charset="0"/>
            <a:cs typeface="Arial" pitchFamily="34" charset="0"/>
          </a:endParaRPr>
        </a:p>
      </dgm:t>
    </dgm:pt>
    <dgm:pt modelId="{6C83489D-3B76-4602-8825-0B18985ED7F6}" type="parTrans" cxnId="{7374AF41-4D1C-4DC4-8895-351D9950FB90}">
      <dgm:prSet/>
      <dgm:spPr/>
      <dgm:t>
        <a:bodyPr/>
        <a:lstStyle/>
        <a:p>
          <a:endParaRPr lang="el-GR"/>
        </a:p>
      </dgm:t>
    </dgm:pt>
    <dgm:pt modelId="{6EED1DC6-3EBD-4F26-8520-DA3126A2E2AC}" type="sibTrans" cxnId="{7374AF41-4D1C-4DC4-8895-351D9950FB90}">
      <dgm:prSet/>
      <dgm:spPr/>
      <dgm:t>
        <a:bodyPr/>
        <a:lstStyle/>
        <a:p>
          <a:endParaRPr lang="el-GR"/>
        </a:p>
      </dgm:t>
    </dgm:pt>
    <dgm:pt modelId="{3AFBEA68-2108-4E40-A029-1459F881EB92}">
      <dgm:prSet/>
      <dgm:spPr/>
      <dgm:t>
        <a:bodyPr/>
        <a:lstStyle/>
        <a:p>
          <a:endParaRPr lang="el-GR" dirty="0"/>
        </a:p>
      </dgm:t>
    </dgm:pt>
    <dgm:pt modelId="{FFE92AC3-C2DE-445A-B733-121410D40B22}" type="parTrans" cxnId="{F6CE577C-D0FF-4C7E-AD52-13FE31DA6309}">
      <dgm:prSet/>
      <dgm:spPr/>
      <dgm:t>
        <a:bodyPr/>
        <a:lstStyle/>
        <a:p>
          <a:endParaRPr lang="el-GR"/>
        </a:p>
      </dgm:t>
    </dgm:pt>
    <dgm:pt modelId="{E2A670A9-038E-417F-85D9-9EEFC80FFB60}" type="sibTrans" cxnId="{F6CE577C-D0FF-4C7E-AD52-13FE31DA6309}">
      <dgm:prSet/>
      <dgm:spPr/>
      <dgm:t>
        <a:bodyPr/>
        <a:lstStyle/>
        <a:p>
          <a:endParaRPr lang="el-GR"/>
        </a:p>
      </dgm:t>
    </dgm:pt>
    <dgm:pt modelId="{EE1E7F04-A52D-407C-98DF-AB8C7B42DAA0}" type="pres">
      <dgm:prSet presAssocID="{33408128-52CE-4001-A369-CB2D92A22B16}" presName="Name0" presStyleCnt="0">
        <dgm:presLayoutVars>
          <dgm:dir/>
          <dgm:animLvl val="lvl"/>
          <dgm:resizeHandles val="exact"/>
        </dgm:presLayoutVars>
      </dgm:prSet>
      <dgm:spPr/>
    </dgm:pt>
    <dgm:pt modelId="{CC377D90-5D28-4D32-B5F7-A73C50629EF2}" type="pres">
      <dgm:prSet presAssocID="{33408128-52CE-4001-A369-CB2D92A22B16}" presName="dummy" presStyleCnt="0"/>
      <dgm:spPr/>
    </dgm:pt>
    <dgm:pt modelId="{FA45A8AD-AE2C-4FE3-9026-31D2F6A3A09B}" type="pres">
      <dgm:prSet presAssocID="{33408128-52CE-4001-A369-CB2D92A22B16}" presName="linH" presStyleCnt="0"/>
      <dgm:spPr/>
    </dgm:pt>
    <dgm:pt modelId="{BD0F0586-B03D-45C0-8CBB-BA648BED2383}" type="pres">
      <dgm:prSet presAssocID="{33408128-52CE-4001-A369-CB2D92A22B16}" presName="padding1" presStyleCnt="0"/>
      <dgm:spPr/>
    </dgm:pt>
    <dgm:pt modelId="{C973F7FA-9AB5-424B-A71C-367126869683}" type="pres">
      <dgm:prSet presAssocID="{7206EB87-30ED-451D-9DCF-33C77CC0583A}" presName="linV" presStyleCnt="0"/>
      <dgm:spPr/>
    </dgm:pt>
    <dgm:pt modelId="{5E52C800-0C4C-412D-9D97-0A1E7EA38C53}" type="pres">
      <dgm:prSet presAssocID="{7206EB87-30ED-451D-9DCF-33C77CC0583A}" presName="spVertical1" presStyleCnt="0"/>
      <dgm:spPr/>
    </dgm:pt>
    <dgm:pt modelId="{1922D62F-0D45-4697-8E9C-95D60DBB7AF6}" type="pres">
      <dgm:prSet presAssocID="{7206EB87-30ED-451D-9DCF-33C77CC0583A}" presName="parTx" presStyleLbl="revTx" presStyleIdx="0" presStyleCnt="3" custScaleX="66794" custLinFactY="155986" custLinFactNeighborX="1582" custLinFactNeighborY="200000">
        <dgm:presLayoutVars>
          <dgm:chMax val="0"/>
          <dgm:chPref val="0"/>
          <dgm:bulletEnabled val="1"/>
        </dgm:presLayoutVars>
      </dgm:prSet>
      <dgm:spPr/>
      <dgm:t>
        <a:bodyPr/>
        <a:lstStyle/>
        <a:p>
          <a:endParaRPr lang="el-GR"/>
        </a:p>
      </dgm:t>
    </dgm:pt>
    <dgm:pt modelId="{2561F24F-8044-4FB6-9B28-11FC353432CD}" type="pres">
      <dgm:prSet presAssocID="{7206EB87-30ED-451D-9DCF-33C77CC0583A}" presName="spVertical2" presStyleCnt="0"/>
      <dgm:spPr/>
    </dgm:pt>
    <dgm:pt modelId="{08C52DF3-5996-4837-898A-630BAB4EC8D6}" type="pres">
      <dgm:prSet presAssocID="{7206EB87-30ED-451D-9DCF-33C77CC0583A}" presName="spVertical3" presStyleCnt="0"/>
      <dgm:spPr/>
    </dgm:pt>
    <dgm:pt modelId="{AF0DD7A0-B1EF-45F0-8613-AED28B62F9A8}" type="pres">
      <dgm:prSet presAssocID="{8331676E-6D0F-40D7-9EF6-3BC45A467E35}" presName="space" presStyleCnt="0"/>
      <dgm:spPr/>
    </dgm:pt>
    <dgm:pt modelId="{9C712B79-FBBB-467C-95EF-2041975B8F12}" type="pres">
      <dgm:prSet presAssocID="{8F9E8686-03C1-4F70-9429-2ABB6B5020F7}" presName="linV" presStyleCnt="0"/>
      <dgm:spPr/>
    </dgm:pt>
    <dgm:pt modelId="{892E78AE-41D3-481E-9CD5-8DA44EFE2D2A}" type="pres">
      <dgm:prSet presAssocID="{8F9E8686-03C1-4F70-9429-2ABB6B5020F7}" presName="spVertical1" presStyleCnt="0"/>
      <dgm:spPr/>
    </dgm:pt>
    <dgm:pt modelId="{DC84A728-4C0B-4A87-B0E0-F97C1346E007}" type="pres">
      <dgm:prSet presAssocID="{8F9E8686-03C1-4F70-9429-2ABB6B5020F7}" presName="parTx" presStyleLbl="revTx" presStyleIdx="1" presStyleCnt="3" custAng="0" custScaleX="51952" custScaleY="150986" custLinFactY="46574" custLinFactNeighborX="-59992" custLinFactNeighborY="100000">
        <dgm:presLayoutVars>
          <dgm:chMax val="0"/>
          <dgm:chPref val="0"/>
          <dgm:bulletEnabled val="1"/>
        </dgm:presLayoutVars>
      </dgm:prSet>
      <dgm:spPr/>
      <dgm:t>
        <a:bodyPr/>
        <a:lstStyle/>
        <a:p>
          <a:endParaRPr lang="el-GR"/>
        </a:p>
      </dgm:t>
    </dgm:pt>
    <dgm:pt modelId="{3B366FE0-3309-4DC3-A9D7-17E25CE75C0B}" type="pres">
      <dgm:prSet presAssocID="{8F9E8686-03C1-4F70-9429-2ABB6B5020F7}" presName="spVertical2" presStyleCnt="0"/>
      <dgm:spPr/>
    </dgm:pt>
    <dgm:pt modelId="{E443066E-C79B-4890-8E85-123F6A6D2F54}" type="pres">
      <dgm:prSet presAssocID="{8F9E8686-03C1-4F70-9429-2ABB6B5020F7}" presName="spVertical3" presStyleCnt="0"/>
      <dgm:spPr/>
    </dgm:pt>
    <dgm:pt modelId="{1D659F9A-D075-4CF4-875D-DE7B47EAD360}" type="pres">
      <dgm:prSet presAssocID="{6EED1DC6-3EBD-4F26-8520-DA3126A2E2AC}" presName="space" presStyleCnt="0"/>
      <dgm:spPr/>
    </dgm:pt>
    <dgm:pt modelId="{252A4896-FAAF-41B8-90B8-F3A3AF13F0F8}" type="pres">
      <dgm:prSet presAssocID="{3AFBEA68-2108-4E40-A029-1459F881EB92}" presName="linV" presStyleCnt="0"/>
      <dgm:spPr/>
    </dgm:pt>
    <dgm:pt modelId="{E3E1725D-33D9-49FC-8A90-008F0F1F355D}" type="pres">
      <dgm:prSet presAssocID="{3AFBEA68-2108-4E40-A029-1459F881EB92}" presName="spVertical1" presStyleCnt="0"/>
      <dgm:spPr/>
    </dgm:pt>
    <dgm:pt modelId="{60C8E349-41D6-4883-B2D2-62DC1A78D915}" type="pres">
      <dgm:prSet presAssocID="{3AFBEA68-2108-4E40-A029-1459F881EB92}" presName="parTx" presStyleLbl="revTx" presStyleIdx="2" presStyleCnt="3" custLinFactX="-147705" custLinFactY="253932" custLinFactNeighborX="-200000" custLinFactNeighborY="300000">
        <dgm:presLayoutVars>
          <dgm:chMax val="0"/>
          <dgm:chPref val="0"/>
          <dgm:bulletEnabled val="1"/>
        </dgm:presLayoutVars>
      </dgm:prSet>
      <dgm:spPr/>
      <dgm:t>
        <a:bodyPr/>
        <a:lstStyle/>
        <a:p>
          <a:endParaRPr lang="el-GR"/>
        </a:p>
      </dgm:t>
    </dgm:pt>
    <dgm:pt modelId="{7C1D2B24-10E3-4979-AF5D-07B77DFC06F8}" type="pres">
      <dgm:prSet presAssocID="{3AFBEA68-2108-4E40-A029-1459F881EB92}" presName="spVertical2" presStyleCnt="0"/>
      <dgm:spPr/>
    </dgm:pt>
    <dgm:pt modelId="{7B0C9B73-24C9-4209-8B4F-537654EF1D4E}" type="pres">
      <dgm:prSet presAssocID="{3AFBEA68-2108-4E40-A029-1459F881EB92}" presName="spVertical3" presStyleCnt="0"/>
      <dgm:spPr/>
    </dgm:pt>
    <dgm:pt modelId="{7BD22596-92A9-4058-A6FD-DDF462F5B161}" type="pres">
      <dgm:prSet presAssocID="{33408128-52CE-4001-A369-CB2D92A22B16}" presName="padding2" presStyleCnt="0"/>
      <dgm:spPr/>
    </dgm:pt>
    <dgm:pt modelId="{44DA76B5-67BE-47BA-98A9-06C392572FDB}" type="pres">
      <dgm:prSet presAssocID="{33408128-52CE-4001-A369-CB2D92A22B16}" presName="negArrow" presStyleCnt="0"/>
      <dgm:spPr/>
    </dgm:pt>
    <dgm:pt modelId="{8C75C37D-6507-44A7-9E1C-372C51C65CAE}" type="pres">
      <dgm:prSet presAssocID="{33408128-52CE-4001-A369-CB2D92A22B16}" presName="backgroundArrow" presStyleLbl="node1" presStyleIdx="0" presStyleCnt="1" custScaleY="386362" custLinFactNeighborX="1987" custLinFactNeighborY="-5095"/>
      <dgm:spPr>
        <a:noFill/>
        <a:ln w="38100"/>
      </dgm:spPr>
    </dgm:pt>
  </dgm:ptLst>
  <dgm:cxnLst>
    <dgm:cxn modelId="{23C715D9-9FC3-46F6-8BF0-9220338379BC}" type="presOf" srcId="{33408128-52CE-4001-A369-CB2D92A22B16}" destId="{EE1E7F04-A52D-407C-98DF-AB8C7B42DAA0}" srcOrd="0" destOrd="0" presId="urn:microsoft.com/office/officeart/2005/8/layout/hProcess3"/>
    <dgm:cxn modelId="{0E028AFE-8D1C-40CC-943C-F266C44BAA66}" type="presOf" srcId="{8F9E8686-03C1-4F70-9429-2ABB6B5020F7}" destId="{DC84A728-4C0B-4A87-B0E0-F97C1346E007}" srcOrd="0" destOrd="0" presId="urn:microsoft.com/office/officeart/2005/8/layout/hProcess3"/>
    <dgm:cxn modelId="{F6CE577C-D0FF-4C7E-AD52-13FE31DA6309}" srcId="{33408128-52CE-4001-A369-CB2D92A22B16}" destId="{3AFBEA68-2108-4E40-A029-1459F881EB92}" srcOrd="2" destOrd="0" parTransId="{FFE92AC3-C2DE-445A-B733-121410D40B22}" sibTransId="{E2A670A9-038E-417F-85D9-9EEFC80FFB60}"/>
    <dgm:cxn modelId="{2039BA9D-026A-4EA7-A500-C316A7010F42}" type="presOf" srcId="{7206EB87-30ED-451D-9DCF-33C77CC0583A}" destId="{1922D62F-0D45-4697-8E9C-95D60DBB7AF6}" srcOrd="0" destOrd="0" presId="urn:microsoft.com/office/officeart/2005/8/layout/hProcess3"/>
    <dgm:cxn modelId="{B7E9E99D-DA52-4256-8B96-64F19AE772E4}" type="presOf" srcId="{3AFBEA68-2108-4E40-A029-1459F881EB92}" destId="{60C8E349-41D6-4883-B2D2-62DC1A78D915}" srcOrd="0" destOrd="0" presId="urn:microsoft.com/office/officeart/2005/8/layout/hProcess3"/>
    <dgm:cxn modelId="{ADAF4776-E8C7-4C6F-A2CC-D0ACAF626B0C}" srcId="{33408128-52CE-4001-A369-CB2D92A22B16}" destId="{7206EB87-30ED-451D-9DCF-33C77CC0583A}" srcOrd="0" destOrd="0" parTransId="{8CA63C4B-1CD3-47BD-8862-43877623C7CB}" sibTransId="{8331676E-6D0F-40D7-9EF6-3BC45A467E35}"/>
    <dgm:cxn modelId="{7374AF41-4D1C-4DC4-8895-351D9950FB90}" srcId="{33408128-52CE-4001-A369-CB2D92A22B16}" destId="{8F9E8686-03C1-4F70-9429-2ABB6B5020F7}" srcOrd="1" destOrd="0" parTransId="{6C83489D-3B76-4602-8825-0B18985ED7F6}" sibTransId="{6EED1DC6-3EBD-4F26-8520-DA3126A2E2AC}"/>
    <dgm:cxn modelId="{8014E375-3FB2-40AD-AB0F-C5A62D874D59}" type="presParOf" srcId="{EE1E7F04-A52D-407C-98DF-AB8C7B42DAA0}" destId="{CC377D90-5D28-4D32-B5F7-A73C50629EF2}" srcOrd="0" destOrd="0" presId="urn:microsoft.com/office/officeart/2005/8/layout/hProcess3"/>
    <dgm:cxn modelId="{DC2BF236-D66A-4402-AEEC-ACC22B995FC0}" type="presParOf" srcId="{EE1E7F04-A52D-407C-98DF-AB8C7B42DAA0}" destId="{FA45A8AD-AE2C-4FE3-9026-31D2F6A3A09B}" srcOrd="1" destOrd="0" presId="urn:microsoft.com/office/officeart/2005/8/layout/hProcess3"/>
    <dgm:cxn modelId="{90DBF149-4B71-43F3-B32B-E5AF65699A9F}" type="presParOf" srcId="{FA45A8AD-AE2C-4FE3-9026-31D2F6A3A09B}" destId="{BD0F0586-B03D-45C0-8CBB-BA648BED2383}" srcOrd="0" destOrd="0" presId="urn:microsoft.com/office/officeart/2005/8/layout/hProcess3"/>
    <dgm:cxn modelId="{57A0D281-786A-4F3A-9324-D1A0874CA56A}" type="presParOf" srcId="{FA45A8AD-AE2C-4FE3-9026-31D2F6A3A09B}" destId="{C973F7FA-9AB5-424B-A71C-367126869683}" srcOrd="1" destOrd="0" presId="urn:microsoft.com/office/officeart/2005/8/layout/hProcess3"/>
    <dgm:cxn modelId="{1E75F002-4B3C-46C2-BC82-F0ADD768A95F}" type="presParOf" srcId="{C973F7FA-9AB5-424B-A71C-367126869683}" destId="{5E52C800-0C4C-412D-9D97-0A1E7EA38C53}" srcOrd="0" destOrd="0" presId="urn:microsoft.com/office/officeart/2005/8/layout/hProcess3"/>
    <dgm:cxn modelId="{13EDA511-1D78-44D2-9FFE-2F25A629C366}" type="presParOf" srcId="{C973F7FA-9AB5-424B-A71C-367126869683}" destId="{1922D62F-0D45-4697-8E9C-95D60DBB7AF6}" srcOrd="1" destOrd="0" presId="urn:microsoft.com/office/officeart/2005/8/layout/hProcess3"/>
    <dgm:cxn modelId="{C1B19D56-3AEC-4193-8A88-C76B3CAE1AE4}" type="presParOf" srcId="{C973F7FA-9AB5-424B-A71C-367126869683}" destId="{2561F24F-8044-4FB6-9B28-11FC353432CD}" srcOrd="2" destOrd="0" presId="urn:microsoft.com/office/officeart/2005/8/layout/hProcess3"/>
    <dgm:cxn modelId="{6D0738EE-3FF0-4A78-9B5D-0699ABCD6EB3}" type="presParOf" srcId="{C973F7FA-9AB5-424B-A71C-367126869683}" destId="{08C52DF3-5996-4837-898A-630BAB4EC8D6}" srcOrd="3" destOrd="0" presId="urn:microsoft.com/office/officeart/2005/8/layout/hProcess3"/>
    <dgm:cxn modelId="{A94CD339-A5CC-426C-9075-BCF4C8088D28}" type="presParOf" srcId="{FA45A8AD-AE2C-4FE3-9026-31D2F6A3A09B}" destId="{AF0DD7A0-B1EF-45F0-8613-AED28B62F9A8}" srcOrd="2" destOrd="0" presId="urn:microsoft.com/office/officeart/2005/8/layout/hProcess3"/>
    <dgm:cxn modelId="{3CAB9D36-EA53-4690-AE6C-27AD26A14F13}" type="presParOf" srcId="{FA45A8AD-AE2C-4FE3-9026-31D2F6A3A09B}" destId="{9C712B79-FBBB-467C-95EF-2041975B8F12}" srcOrd="3" destOrd="0" presId="urn:microsoft.com/office/officeart/2005/8/layout/hProcess3"/>
    <dgm:cxn modelId="{4DFE6B18-140B-43FC-8FC6-7E2343939748}" type="presParOf" srcId="{9C712B79-FBBB-467C-95EF-2041975B8F12}" destId="{892E78AE-41D3-481E-9CD5-8DA44EFE2D2A}" srcOrd="0" destOrd="0" presId="urn:microsoft.com/office/officeart/2005/8/layout/hProcess3"/>
    <dgm:cxn modelId="{F1121407-F816-4714-8680-E4A157C6AD88}" type="presParOf" srcId="{9C712B79-FBBB-467C-95EF-2041975B8F12}" destId="{DC84A728-4C0B-4A87-B0E0-F97C1346E007}" srcOrd="1" destOrd="0" presId="urn:microsoft.com/office/officeart/2005/8/layout/hProcess3"/>
    <dgm:cxn modelId="{648F5E7B-0632-41C4-99D7-8A55ED5676A5}" type="presParOf" srcId="{9C712B79-FBBB-467C-95EF-2041975B8F12}" destId="{3B366FE0-3309-4DC3-A9D7-17E25CE75C0B}" srcOrd="2" destOrd="0" presId="urn:microsoft.com/office/officeart/2005/8/layout/hProcess3"/>
    <dgm:cxn modelId="{DF2CD096-B46D-45B6-BF90-23485F21CF84}" type="presParOf" srcId="{9C712B79-FBBB-467C-95EF-2041975B8F12}" destId="{E443066E-C79B-4890-8E85-123F6A6D2F54}" srcOrd="3" destOrd="0" presId="urn:microsoft.com/office/officeart/2005/8/layout/hProcess3"/>
    <dgm:cxn modelId="{0B355382-E4A0-409E-B383-9EADC48CB6FE}" type="presParOf" srcId="{FA45A8AD-AE2C-4FE3-9026-31D2F6A3A09B}" destId="{1D659F9A-D075-4CF4-875D-DE7B47EAD360}" srcOrd="4" destOrd="0" presId="urn:microsoft.com/office/officeart/2005/8/layout/hProcess3"/>
    <dgm:cxn modelId="{338CD1F4-CB1B-4233-9912-7AB09ADE4000}" type="presParOf" srcId="{FA45A8AD-AE2C-4FE3-9026-31D2F6A3A09B}" destId="{252A4896-FAAF-41B8-90B8-F3A3AF13F0F8}" srcOrd="5" destOrd="0" presId="urn:microsoft.com/office/officeart/2005/8/layout/hProcess3"/>
    <dgm:cxn modelId="{F2142309-D8B6-4764-9A90-D04CFCB7CE6B}" type="presParOf" srcId="{252A4896-FAAF-41B8-90B8-F3A3AF13F0F8}" destId="{E3E1725D-33D9-49FC-8A90-008F0F1F355D}" srcOrd="0" destOrd="0" presId="urn:microsoft.com/office/officeart/2005/8/layout/hProcess3"/>
    <dgm:cxn modelId="{388A0316-EAFA-4AC2-BBE8-1558449ABFC8}" type="presParOf" srcId="{252A4896-FAAF-41B8-90B8-F3A3AF13F0F8}" destId="{60C8E349-41D6-4883-B2D2-62DC1A78D915}" srcOrd="1" destOrd="0" presId="urn:microsoft.com/office/officeart/2005/8/layout/hProcess3"/>
    <dgm:cxn modelId="{FC5225FC-8EFE-4D21-9E1F-BB86A83656E4}" type="presParOf" srcId="{252A4896-FAAF-41B8-90B8-F3A3AF13F0F8}" destId="{7C1D2B24-10E3-4979-AF5D-07B77DFC06F8}" srcOrd="2" destOrd="0" presId="urn:microsoft.com/office/officeart/2005/8/layout/hProcess3"/>
    <dgm:cxn modelId="{9258305C-8ADF-4837-8642-22225FF16D06}" type="presParOf" srcId="{252A4896-FAAF-41B8-90B8-F3A3AF13F0F8}" destId="{7B0C9B73-24C9-4209-8B4F-537654EF1D4E}" srcOrd="3" destOrd="0" presId="urn:microsoft.com/office/officeart/2005/8/layout/hProcess3"/>
    <dgm:cxn modelId="{FA0D69B9-1EC1-4FA2-B320-9AA3A936AA42}" type="presParOf" srcId="{FA45A8AD-AE2C-4FE3-9026-31D2F6A3A09B}" destId="{7BD22596-92A9-4058-A6FD-DDF462F5B161}" srcOrd="6" destOrd="0" presId="urn:microsoft.com/office/officeart/2005/8/layout/hProcess3"/>
    <dgm:cxn modelId="{24CA62FD-AF21-4C9D-A5A9-A5599B709126}" type="presParOf" srcId="{FA45A8AD-AE2C-4FE3-9026-31D2F6A3A09B}" destId="{44DA76B5-67BE-47BA-98A9-06C392572FDB}" srcOrd="7" destOrd="0" presId="urn:microsoft.com/office/officeart/2005/8/layout/hProcess3"/>
    <dgm:cxn modelId="{6FB7FA66-7638-4FBE-9AB7-09C58FBB8003}" type="presParOf" srcId="{FA45A8AD-AE2C-4FE3-9026-31D2F6A3A09B}" destId="{8C75C37D-6507-44A7-9E1C-372C51C65CAE}" srcOrd="8" destOrd="0" presId="urn:microsoft.com/office/officeart/2005/8/layout/hProcess3"/>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B4C0C2-2002-4C96-A7BA-E33BD714817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l-GR"/>
        </a:p>
      </dgm:t>
    </dgm:pt>
    <dgm:pt modelId="{17FD4C98-B179-41BF-835E-5DD9FC3F970A}">
      <dgm:prSet custT="1"/>
      <dgm:spPr>
        <a:gradFill flip="none"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path path="circle">
            <a:fillToRect l="50000" t="50000" r="50000" b="50000"/>
          </a:path>
          <a:tileRect/>
        </a:gradFill>
        <a:effectLst>
          <a:glow rad="228600">
            <a:schemeClr val="accent6">
              <a:satMod val="175000"/>
              <a:alpha val="40000"/>
            </a:schemeClr>
          </a:glow>
        </a:effectLst>
      </dgm:spPr>
      <dgm:t>
        <a:bodyPr/>
        <a:lstStyle/>
        <a:p>
          <a:pPr algn="ctr" rtl="0"/>
          <a:r>
            <a:rPr lang="el-GR" sz="2000" u="sng" dirty="0" smtClean="0"/>
            <a:t>Τα χαρακτηριστικά της φροντίδας</a:t>
          </a:r>
          <a:r>
            <a:rPr lang="el-GR" sz="2000" dirty="0" smtClean="0"/>
            <a:t>. Στην </a:t>
          </a:r>
          <a:r>
            <a:rPr lang="el-GR" sz="2000" dirty="0" err="1" smtClean="0"/>
            <a:t>κατ’οίκον</a:t>
          </a:r>
          <a:r>
            <a:rPr lang="el-GR" sz="2000" dirty="0" smtClean="0"/>
            <a:t>/μακροχρόνια φροντίδα, οι ρόλοι των επαγγελματιών υγείας, των ασθενών, της οικογένειας τροποποιούνται. Κάθε μέλος της ομάδας, αναλαμβάνει περιοδικά ρόλους εκπαιδευτή, εκπαιδευόμενου και συντονιστή στα πλαίσια στης συνεργασίας τους, προκειμένου </a:t>
          </a:r>
          <a:r>
            <a:rPr lang="en-US" sz="2000" dirty="0" smtClean="0"/>
            <a:t>                                                                                          </a:t>
          </a:r>
          <a:r>
            <a:rPr lang="el-GR" sz="2000" b="1" u="sng" dirty="0" smtClean="0"/>
            <a:t>ο ασθενής να μεταβεί από τη στοιχειώδη πληροφόρηση (μοντέλο της οξείας φροντίδας) στην ενεργητική διαχείριση της ασθένειάς του </a:t>
          </a:r>
          <a:endParaRPr lang="en-US" sz="2000" b="1" u="sng" dirty="0" smtClean="0"/>
        </a:p>
        <a:p>
          <a:pPr algn="ctr" rtl="0"/>
          <a:r>
            <a:rPr lang="el-GR" sz="1600" b="1" dirty="0" smtClean="0">
              <a:solidFill>
                <a:srgbClr val="3604C4"/>
              </a:solidFill>
            </a:rPr>
            <a:t>(</a:t>
          </a:r>
          <a:r>
            <a:rPr lang="en-US" sz="1600" b="1" u="sng" dirty="0" err="1" smtClean="0">
              <a:solidFill>
                <a:srgbClr val="3604C4"/>
              </a:solidFill>
              <a:hlinkClick xmlns:r="http://schemas.openxmlformats.org/officeDocument/2006/relationships" r:id="rId1"/>
            </a:rPr>
            <a:t>Reinhard</a:t>
          </a:r>
          <a:r>
            <a:rPr lang="el-GR" sz="1600" b="1" u="sng" dirty="0" smtClean="0">
              <a:solidFill>
                <a:srgbClr val="3604C4"/>
              </a:solidFill>
              <a:hlinkClick xmlns:r="http://schemas.openxmlformats.org/officeDocument/2006/relationships" r:id="rId1"/>
            </a:rPr>
            <a:t> &amp; </a:t>
          </a:r>
          <a:r>
            <a:rPr lang="en-US" sz="1600" b="1" u="sng" dirty="0" smtClean="0">
              <a:solidFill>
                <a:srgbClr val="3604C4"/>
              </a:solidFill>
              <a:hlinkClick xmlns:r="http://schemas.openxmlformats.org/officeDocument/2006/relationships" r:id="rId2"/>
            </a:rPr>
            <a:t>Young</a:t>
          </a:r>
          <a:r>
            <a:rPr lang="el-GR" sz="1600" b="1" u="sng" dirty="0" smtClean="0">
              <a:solidFill>
                <a:srgbClr val="3604C4"/>
              </a:solidFill>
              <a:hlinkClick xmlns:r="http://schemas.openxmlformats.org/officeDocument/2006/relationships" r:id="rId2"/>
            </a:rPr>
            <a:t>, </a:t>
          </a:r>
          <a:r>
            <a:rPr lang="el-GR" sz="1600" b="1" dirty="0" smtClean="0">
              <a:solidFill>
                <a:srgbClr val="4010B8"/>
              </a:solidFill>
            </a:rPr>
            <a:t>2009).</a:t>
          </a:r>
          <a:endParaRPr lang="en-US" sz="1600" b="1" dirty="0" smtClean="0">
            <a:solidFill>
              <a:srgbClr val="4010B8"/>
            </a:solidFill>
          </a:endParaRPr>
        </a:p>
        <a:p>
          <a:pPr algn="ctr" rtl="0"/>
          <a:endParaRPr lang="en-US" sz="1600" b="1" dirty="0" smtClean="0">
            <a:solidFill>
              <a:srgbClr val="4010B8"/>
            </a:solidFill>
          </a:endParaRPr>
        </a:p>
        <a:p>
          <a:pPr algn="ctr" rtl="0"/>
          <a:r>
            <a:rPr lang="el-GR" sz="1600" b="1" dirty="0" smtClean="0">
              <a:solidFill>
                <a:srgbClr val="4010B8"/>
              </a:solidFill>
            </a:rPr>
            <a:t> </a:t>
          </a:r>
          <a:r>
            <a:rPr lang="el-GR" sz="1800" dirty="0" smtClean="0"/>
            <a:t>Επιπρόσθετα, οι επαγγελματίες υγείας οφείλουν να κατευθύνουν, να διδάσκουν, να υποστηρίζουν και να συμβουλεύουν τους ασθενείς/οικογένειες. Οι παραπομπές σε άλλους επαγγελματίες υγείας, κοινοτικές πηγές και υποστηρικτικές ομάδες θεωρούνται απαραίτητο συστατικό για την επιτυχή διαχείριση της νόσου </a:t>
          </a:r>
          <a:r>
            <a:rPr lang="el-GR" sz="1800" dirty="0" smtClean="0">
              <a:solidFill>
                <a:srgbClr val="4010B8"/>
              </a:solidFill>
            </a:rPr>
            <a:t>(</a:t>
          </a:r>
          <a:r>
            <a:rPr lang="en-US" sz="1800" dirty="0" smtClean="0">
              <a:solidFill>
                <a:srgbClr val="4010B8"/>
              </a:solidFill>
            </a:rPr>
            <a:t>Scruggs</a:t>
          </a:r>
          <a:r>
            <a:rPr lang="el-GR" sz="1800" dirty="0" smtClean="0">
              <a:solidFill>
                <a:srgbClr val="4010B8"/>
              </a:solidFill>
            </a:rPr>
            <a:t> 2009; </a:t>
          </a:r>
          <a:r>
            <a:rPr lang="en-US" sz="1800" dirty="0" smtClean="0">
              <a:solidFill>
                <a:srgbClr val="4010B8"/>
              </a:solidFill>
            </a:rPr>
            <a:t>Wagner et al</a:t>
          </a:r>
          <a:r>
            <a:rPr lang="el-GR" sz="1800" dirty="0" smtClean="0">
              <a:solidFill>
                <a:srgbClr val="4010B8"/>
              </a:solidFill>
            </a:rPr>
            <a:t> 2001).</a:t>
          </a:r>
          <a:endParaRPr lang="el-GR" sz="1800" dirty="0">
            <a:solidFill>
              <a:srgbClr val="4010B8"/>
            </a:solidFill>
          </a:endParaRPr>
        </a:p>
      </dgm:t>
    </dgm:pt>
    <dgm:pt modelId="{ADD545A3-F686-4335-85AA-76E55EBA8772}" type="parTrans" cxnId="{4807D456-D91E-4758-A314-F0BB212FB600}">
      <dgm:prSet/>
      <dgm:spPr/>
      <dgm:t>
        <a:bodyPr/>
        <a:lstStyle/>
        <a:p>
          <a:endParaRPr lang="el-GR"/>
        </a:p>
      </dgm:t>
    </dgm:pt>
    <dgm:pt modelId="{8AAE69FD-F3ED-4B28-8C78-D28ED6839371}" type="sibTrans" cxnId="{4807D456-D91E-4758-A314-F0BB212FB600}">
      <dgm:prSet/>
      <dgm:spPr/>
      <dgm:t>
        <a:bodyPr/>
        <a:lstStyle/>
        <a:p>
          <a:endParaRPr lang="el-GR"/>
        </a:p>
      </dgm:t>
    </dgm:pt>
    <dgm:pt modelId="{13CFBA9E-32A9-414E-90EE-2EEBA6C52E90}" type="pres">
      <dgm:prSet presAssocID="{BAB4C0C2-2002-4C96-A7BA-E33BD7148174}" presName="linear" presStyleCnt="0">
        <dgm:presLayoutVars>
          <dgm:animLvl val="lvl"/>
          <dgm:resizeHandles val="exact"/>
        </dgm:presLayoutVars>
      </dgm:prSet>
      <dgm:spPr/>
    </dgm:pt>
    <dgm:pt modelId="{A0E013EF-0D1A-4F89-B167-7369F247446E}" type="pres">
      <dgm:prSet presAssocID="{17FD4C98-B179-41BF-835E-5DD9FC3F970A}" presName="parentText" presStyleLbl="node1" presStyleIdx="0" presStyleCnt="1" custScaleY="624536">
        <dgm:presLayoutVars>
          <dgm:chMax val="0"/>
          <dgm:bulletEnabled val="1"/>
        </dgm:presLayoutVars>
      </dgm:prSet>
      <dgm:spPr/>
    </dgm:pt>
  </dgm:ptLst>
  <dgm:cxnLst>
    <dgm:cxn modelId="{A9578357-A927-485C-8063-481A3DBB873C}" type="presOf" srcId="{BAB4C0C2-2002-4C96-A7BA-E33BD7148174}" destId="{13CFBA9E-32A9-414E-90EE-2EEBA6C52E90}" srcOrd="0" destOrd="0" presId="urn:microsoft.com/office/officeart/2005/8/layout/vList2"/>
    <dgm:cxn modelId="{FB1F264C-D3BA-4B2B-8DD6-A54D01010DFC}" type="presOf" srcId="{17FD4C98-B179-41BF-835E-5DD9FC3F970A}" destId="{A0E013EF-0D1A-4F89-B167-7369F247446E}" srcOrd="0" destOrd="0" presId="urn:microsoft.com/office/officeart/2005/8/layout/vList2"/>
    <dgm:cxn modelId="{4807D456-D91E-4758-A314-F0BB212FB600}" srcId="{BAB4C0C2-2002-4C96-A7BA-E33BD7148174}" destId="{17FD4C98-B179-41BF-835E-5DD9FC3F970A}" srcOrd="0" destOrd="0" parTransId="{ADD545A3-F686-4335-85AA-76E55EBA8772}" sibTransId="{8AAE69FD-F3ED-4B28-8C78-D28ED6839371}"/>
    <dgm:cxn modelId="{7A239933-A514-4CEC-9CFB-88AF71652FA1}" type="presParOf" srcId="{13CFBA9E-32A9-414E-90EE-2EEBA6C52E90}" destId="{A0E013EF-0D1A-4F89-B167-7369F247446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935629-9ECF-4B46-AAAE-99DF52FCCB7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l-GR"/>
        </a:p>
      </dgm:t>
    </dgm:pt>
    <dgm:pt modelId="{6BD4150C-90A2-4023-86A2-125D8C76CED3}">
      <dgm:prSet phldrT="[Κείμενο]"/>
      <dgm:spPr/>
      <dgm:t>
        <a:bodyPr/>
        <a:lstStyle/>
        <a:p>
          <a:r>
            <a:rPr lang="el-GR" dirty="0" smtClean="0"/>
            <a:t>ΔΙΑΤΥΠΩΣΗ ΝΟΣΗΛΕΥΤΙΚΩΝ ΔΙΑΓΝΩΣΕΩΝ </a:t>
          </a:r>
          <a:endParaRPr lang="el-GR" dirty="0"/>
        </a:p>
      </dgm:t>
    </dgm:pt>
    <dgm:pt modelId="{23B2193D-A9AE-4A92-B17D-BA169F02CA61}" type="parTrans" cxnId="{71E3BDA4-2F14-4D16-9334-99A0978216D9}">
      <dgm:prSet/>
      <dgm:spPr/>
      <dgm:t>
        <a:bodyPr/>
        <a:lstStyle/>
        <a:p>
          <a:endParaRPr lang="el-GR"/>
        </a:p>
      </dgm:t>
    </dgm:pt>
    <dgm:pt modelId="{FD21F488-D81B-4F44-9C78-778C149B49E0}" type="sibTrans" cxnId="{71E3BDA4-2F14-4D16-9334-99A0978216D9}">
      <dgm:prSet/>
      <dgm:spPr/>
      <dgm:t>
        <a:bodyPr/>
        <a:lstStyle/>
        <a:p>
          <a:endParaRPr lang="el-GR"/>
        </a:p>
      </dgm:t>
    </dgm:pt>
    <dgm:pt modelId="{F9D6DE5F-26C8-4D3B-9A22-DEEB3B4808CA}">
      <dgm:prSet phldrT="[Κείμενο]"/>
      <dgm:spPr/>
      <dgm:t>
        <a:bodyPr/>
        <a:lstStyle/>
        <a:p>
          <a:r>
            <a:rPr lang="el-GR" dirty="0" smtClean="0"/>
            <a:t>ΣΧΕΔΙΑΣΜΟΣ ΚΑΙ ΠΡΟΓΡΑΜΜΑΤΙΣΜΟΣ ΝΟΣΗΛΕΥΤΙΚΗΣ ΦΡΟΝΤΙΔΑΣ</a:t>
          </a:r>
          <a:endParaRPr lang="el-GR" dirty="0"/>
        </a:p>
      </dgm:t>
    </dgm:pt>
    <dgm:pt modelId="{CDED5383-E1B8-4146-B86A-DC1131CA8492}" type="parTrans" cxnId="{DA75B37E-426C-4518-87E9-A966FAE7EA08}">
      <dgm:prSet/>
      <dgm:spPr/>
      <dgm:t>
        <a:bodyPr/>
        <a:lstStyle/>
        <a:p>
          <a:endParaRPr lang="el-GR"/>
        </a:p>
      </dgm:t>
    </dgm:pt>
    <dgm:pt modelId="{67A9D074-ECE8-41ED-8620-F110019EF13A}" type="sibTrans" cxnId="{DA75B37E-426C-4518-87E9-A966FAE7EA08}">
      <dgm:prSet/>
      <dgm:spPr/>
      <dgm:t>
        <a:bodyPr/>
        <a:lstStyle/>
        <a:p>
          <a:endParaRPr lang="el-GR"/>
        </a:p>
      </dgm:t>
    </dgm:pt>
    <dgm:pt modelId="{F2322A9D-8273-4626-9930-9E79ED95D638}">
      <dgm:prSet phldrT="[Κείμενο]"/>
      <dgm:spPr/>
      <dgm:t>
        <a:bodyPr/>
        <a:lstStyle/>
        <a:p>
          <a:r>
            <a:rPr lang="el-GR" dirty="0" smtClean="0"/>
            <a:t>ΠΑΡΕΜΒΑΣΕΙΣ</a:t>
          </a:r>
          <a:endParaRPr lang="el-GR" dirty="0"/>
        </a:p>
      </dgm:t>
    </dgm:pt>
    <dgm:pt modelId="{263FA482-14EE-4CF9-9E97-7BED6688A4D6}" type="parTrans" cxnId="{8AE28066-83D8-4575-A893-8674C393D6E3}">
      <dgm:prSet/>
      <dgm:spPr/>
      <dgm:t>
        <a:bodyPr/>
        <a:lstStyle/>
        <a:p>
          <a:endParaRPr lang="el-GR"/>
        </a:p>
      </dgm:t>
    </dgm:pt>
    <dgm:pt modelId="{E192277B-4D57-46C8-ABFF-8189E845C49A}" type="sibTrans" cxnId="{8AE28066-83D8-4575-A893-8674C393D6E3}">
      <dgm:prSet/>
      <dgm:spPr/>
      <dgm:t>
        <a:bodyPr/>
        <a:lstStyle/>
        <a:p>
          <a:endParaRPr lang="el-GR"/>
        </a:p>
      </dgm:t>
    </dgm:pt>
    <dgm:pt modelId="{03105267-238B-43D9-91B4-AF8A1DBDA77A}" type="pres">
      <dgm:prSet presAssocID="{DB935629-9ECF-4B46-AAAE-99DF52FCCB73}" presName="CompostProcess" presStyleCnt="0">
        <dgm:presLayoutVars>
          <dgm:dir/>
          <dgm:resizeHandles val="exact"/>
        </dgm:presLayoutVars>
      </dgm:prSet>
      <dgm:spPr/>
      <dgm:t>
        <a:bodyPr/>
        <a:lstStyle/>
        <a:p>
          <a:endParaRPr lang="el-GR"/>
        </a:p>
      </dgm:t>
    </dgm:pt>
    <dgm:pt modelId="{1421AB01-EC28-4B9A-9930-695AFB7EB2E4}" type="pres">
      <dgm:prSet presAssocID="{DB935629-9ECF-4B46-AAAE-99DF52FCCB73}" presName="arrow" presStyleLbl="bgShp" presStyleIdx="0" presStyleCnt="1" custLinFactNeighborX="8824"/>
      <dgm:spPr/>
      <dgm:t>
        <a:bodyPr/>
        <a:lstStyle/>
        <a:p>
          <a:endParaRPr lang="el-GR"/>
        </a:p>
      </dgm:t>
    </dgm:pt>
    <dgm:pt modelId="{BC96D07F-AEA9-4F03-85C7-69729BE43E35}" type="pres">
      <dgm:prSet presAssocID="{DB935629-9ECF-4B46-AAAE-99DF52FCCB73}" presName="linearProcess" presStyleCnt="0"/>
      <dgm:spPr/>
      <dgm:t>
        <a:bodyPr/>
        <a:lstStyle/>
        <a:p>
          <a:endParaRPr lang="el-GR"/>
        </a:p>
      </dgm:t>
    </dgm:pt>
    <dgm:pt modelId="{8C24E85C-AB6E-4EE9-A454-F2E40FBB882A}" type="pres">
      <dgm:prSet presAssocID="{6BD4150C-90A2-4023-86A2-125D8C76CED3}" presName="textNode" presStyleLbl="node1" presStyleIdx="0" presStyleCnt="3">
        <dgm:presLayoutVars>
          <dgm:bulletEnabled val="1"/>
        </dgm:presLayoutVars>
      </dgm:prSet>
      <dgm:spPr/>
      <dgm:t>
        <a:bodyPr/>
        <a:lstStyle/>
        <a:p>
          <a:endParaRPr lang="el-GR"/>
        </a:p>
      </dgm:t>
    </dgm:pt>
    <dgm:pt modelId="{44612BC8-5E8A-497C-B7D8-9AB9E6E9079E}" type="pres">
      <dgm:prSet presAssocID="{FD21F488-D81B-4F44-9C78-778C149B49E0}" presName="sibTrans" presStyleCnt="0"/>
      <dgm:spPr/>
      <dgm:t>
        <a:bodyPr/>
        <a:lstStyle/>
        <a:p>
          <a:endParaRPr lang="el-GR"/>
        </a:p>
      </dgm:t>
    </dgm:pt>
    <dgm:pt modelId="{7599342D-A7A8-4762-A443-FB67A7B60370}" type="pres">
      <dgm:prSet presAssocID="{F9D6DE5F-26C8-4D3B-9A22-DEEB3B4808CA}" presName="textNode" presStyleLbl="node1" presStyleIdx="1" presStyleCnt="3">
        <dgm:presLayoutVars>
          <dgm:bulletEnabled val="1"/>
        </dgm:presLayoutVars>
      </dgm:prSet>
      <dgm:spPr/>
      <dgm:t>
        <a:bodyPr/>
        <a:lstStyle/>
        <a:p>
          <a:endParaRPr lang="el-GR"/>
        </a:p>
      </dgm:t>
    </dgm:pt>
    <dgm:pt modelId="{AB078DA3-FE23-4049-BAC2-4C87E5817944}" type="pres">
      <dgm:prSet presAssocID="{67A9D074-ECE8-41ED-8620-F110019EF13A}" presName="sibTrans" presStyleCnt="0"/>
      <dgm:spPr/>
      <dgm:t>
        <a:bodyPr/>
        <a:lstStyle/>
        <a:p>
          <a:endParaRPr lang="el-GR"/>
        </a:p>
      </dgm:t>
    </dgm:pt>
    <dgm:pt modelId="{C76CD0A2-F60E-4D76-80D4-4DC5D8B9DD17}" type="pres">
      <dgm:prSet presAssocID="{F2322A9D-8273-4626-9930-9E79ED95D638}" presName="textNode" presStyleLbl="node1" presStyleIdx="2" presStyleCnt="3">
        <dgm:presLayoutVars>
          <dgm:bulletEnabled val="1"/>
        </dgm:presLayoutVars>
      </dgm:prSet>
      <dgm:spPr/>
      <dgm:t>
        <a:bodyPr/>
        <a:lstStyle/>
        <a:p>
          <a:endParaRPr lang="el-GR"/>
        </a:p>
      </dgm:t>
    </dgm:pt>
  </dgm:ptLst>
  <dgm:cxnLst>
    <dgm:cxn modelId="{EEC5BBC1-9AA3-4167-9415-6F717BC2060A}" type="presOf" srcId="{F2322A9D-8273-4626-9930-9E79ED95D638}" destId="{C76CD0A2-F60E-4D76-80D4-4DC5D8B9DD17}" srcOrd="0" destOrd="0" presId="urn:microsoft.com/office/officeart/2005/8/layout/hProcess9"/>
    <dgm:cxn modelId="{8AE28066-83D8-4575-A893-8674C393D6E3}" srcId="{DB935629-9ECF-4B46-AAAE-99DF52FCCB73}" destId="{F2322A9D-8273-4626-9930-9E79ED95D638}" srcOrd="2" destOrd="0" parTransId="{263FA482-14EE-4CF9-9E97-7BED6688A4D6}" sibTransId="{E192277B-4D57-46C8-ABFF-8189E845C49A}"/>
    <dgm:cxn modelId="{71E3BDA4-2F14-4D16-9334-99A0978216D9}" srcId="{DB935629-9ECF-4B46-AAAE-99DF52FCCB73}" destId="{6BD4150C-90A2-4023-86A2-125D8C76CED3}" srcOrd="0" destOrd="0" parTransId="{23B2193D-A9AE-4A92-B17D-BA169F02CA61}" sibTransId="{FD21F488-D81B-4F44-9C78-778C149B49E0}"/>
    <dgm:cxn modelId="{DA75B37E-426C-4518-87E9-A966FAE7EA08}" srcId="{DB935629-9ECF-4B46-AAAE-99DF52FCCB73}" destId="{F9D6DE5F-26C8-4D3B-9A22-DEEB3B4808CA}" srcOrd="1" destOrd="0" parTransId="{CDED5383-E1B8-4146-B86A-DC1131CA8492}" sibTransId="{67A9D074-ECE8-41ED-8620-F110019EF13A}"/>
    <dgm:cxn modelId="{559CEB05-22E6-4AC2-8167-03B71585EF4B}" type="presOf" srcId="{6BD4150C-90A2-4023-86A2-125D8C76CED3}" destId="{8C24E85C-AB6E-4EE9-A454-F2E40FBB882A}" srcOrd="0" destOrd="0" presId="urn:microsoft.com/office/officeart/2005/8/layout/hProcess9"/>
    <dgm:cxn modelId="{F2324E08-3280-47DE-AA0E-C5B5B139F55B}" type="presOf" srcId="{F9D6DE5F-26C8-4D3B-9A22-DEEB3B4808CA}" destId="{7599342D-A7A8-4762-A443-FB67A7B60370}" srcOrd="0" destOrd="0" presId="urn:microsoft.com/office/officeart/2005/8/layout/hProcess9"/>
    <dgm:cxn modelId="{35FEB1E3-495F-47AF-B68E-2F6F33F9C553}" type="presOf" srcId="{DB935629-9ECF-4B46-AAAE-99DF52FCCB73}" destId="{03105267-238B-43D9-91B4-AF8A1DBDA77A}" srcOrd="0" destOrd="0" presId="urn:microsoft.com/office/officeart/2005/8/layout/hProcess9"/>
    <dgm:cxn modelId="{4EA43AEE-A95E-427C-8188-2CD9059A9369}" type="presParOf" srcId="{03105267-238B-43D9-91B4-AF8A1DBDA77A}" destId="{1421AB01-EC28-4B9A-9930-695AFB7EB2E4}" srcOrd="0" destOrd="0" presId="urn:microsoft.com/office/officeart/2005/8/layout/hProcess9"/>
    <dgm:cxn modelId="{A9922BFD-3615-4A27-9E65-E2642217D5B8}" type="presParOf" srcId="{03105267-238B-43D9-91B4-AF8A1DBDA77A}" destId="{BC96D07F-AEA9-4F03-85C7-69729BE43E35}" srcOrd="1" destOrd="0" presId="urn:microsoft.com/office/officeart/2005/8/layout/hProcess9"/>
    <dgm:cxn modelId="{CA64DAF2-F19E-449E-9EC7-ADD02B5B5343}" type="presParOf" srcId="{BC96D07F-AEA9-4F03-85C7-69729BE43E35}" destId="{8C24E85C-AB6E-4EE9-A454-F2E40FBB882A}" srcOrd="0" destOrd="0" presId="urn:microsoft.com/office/officeart/2005/8/layout/hProcess9"/>
    <dgm:cxn modelId="{9C73E9F3-A5D4-4A9D-9CF2-3B1F23BE033E}" type="presParOf" srcId="{BC96D07F-AEA9-4F03-85C7-69729BE43E35}" destId="{44612BC8-5E8A-497C-B7D8-9AB9E6E9079E}" srcOrd="1" destOrd="0" presId="urn:microsoft.com/office/officeart/2005/8/layout/hProcess9"/>
    <dgm:cxn modelId="{F1E59B06-B060-49A4-8FB7-4989010D9718}" type="presParOf" srcId="{BC96D07F-AEA9-4F03-85C7-69729BE43E35}" destId="{7599342D-A7A8-4762-A443-FB67A7B60370}" srcOrd="2" destOrd="0" presId="urn:microsoft.com/office/officeart/2005/8/layout/hProcess9"/>
    <dgm:cxn modelId="{C4670605-96B4-4E90-87D5-BFA763D9AED6}" type="presParOf" srcId="{BC96D07F-AEA9-4F03-85C7-69729BE43E35}" destId="{AB078DA3-FE23-4049-BAC2-4C87E5817944}" srcOrd="3" destOrd="0" presId="urn:microsoft.com/office/officeart/2005/8/layout/hProcess9"/>
    <dgm:cxn modelId="{BCD060A1-1AC3-4330-89A0-84C42FF3B117}" type="presParOf" srcId="{BC96D07F-AEA9-4F03-85C7-69729BE43E35}" destId="{C76CD0A2-F60E-4D76-80D4-4DC5D8B9DD1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90F586-E5F3-48E4-8760-4E0744F11A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323133B9-58A3-4C1F-B984-7A24ACEAF92F}">
      <dgm:prSet phldrT="[Κείμενο]"/>
      <dgm:spPr/>
      <dgm:t>
        <a:bodyPr/>
        <a:lstStyle/>
        <a:p>
          <a:r>
            <a:rPr lang="el-GR" dirty="0" smtClean="0"/>
            <a:t>ΑΞΙΟΛΟΓΗΣΗ ΤΗΣ ΟΙΚΟΓΕΝΕΙΑΣ</a:t>
          </a:r>
          <a:endParaRPr lang="el-GR" dirty="0"/>
        </a:p>
      </dgm:t>
    </dgm:pt>
    <dgm:pt modelId="{9CF11CB0-BAAC-406D-A19A-C8A6FE763EFB}" type="parTrans" cxnId="{21371246-7785-482F-A24C-3793DBB40E70}">
      <dgm:prSet/>
      <dgm:spPr/>
      <dgm:t>
        <a:bodyPr/>
        <a:lstStyle/>
        <a:p>
          <a:endParaRPr lang="el-GR"/>
        </a:p>
      </dgm:t>
    </dgm:pt>
    <dgm:pt modelId="{B19DE5D3-EEA2-4D61-812A-3C98A4799B41}" type="sibTrans" cxnId="{21371246-7785-482F-A24C-3793DBB40E70}">
      <dgm:prSet/>
      <dgm:spPr/>
      <dgm:t>
        <a:bodyPr/>
        <a:lstStyle/>
        <a:p>
          <a:endParaRPr lang="el-GR"/>
        </a:p>
      </dgm:t>
    </dgm:pt>
    <dgm:pt modelId="{6DF2A5F4-E77E-45AE-9F71-CE8883AF5015}">
      <dgm:prSet phldrT="[Κείμενο]"/>
      <dgm:spPr/>
      <dgm:t>
        <a:bodyPr/>
        <a:lstStyle/>
        <a:p>
          <a:r>
            <a:rPr lang="el-GR" b="1" dirty="0" smtClean="0"/>
            <a:t>1. ΨΥΧΙΚΗ</a:t>
          </a:r>
          <a:endParaRPr lang="el-GR" dirty="0"/>
        </a:p>
      </dgm:t>
    </dgm:pt>
    <dgm:pt modelId="{E7BDD3D6-7C03-495C-A861-9EEF8155988C}">
      <dgm:prSet phldrT="[Κείμενο]"/>
      <dgm:spPr/>
      <dgm:t>
        <a:bodyPr/>
        <a:lstStyle/>
        <a:p>
          <a:r>
            <a:rPr lang="el-GR" dirty="0" smtClean="0"/>
            <a:t>ΑΞΙΟΛΟΓΗΣΗ ΜΕΛΟΥΣ ΤΗΣ ΟΙΚΟΓΕΝΕΙΑΣ </a:t>
          </a:r>
          <a:endParaRPr lang="el-GR" dirty="0"/>
        </a:p>
      </dgm:t>
    </dgm:pt>
    <dgm:pt modelId="{CA03B23F-2EF1-400C-A21E-7276F7E6B164}" type="sibTrans" cxnId="{B7297A08-05D8-453C-8F6F-0F964E6ADA19}">
      <dgm:prSet/>
      <dgm:spPr/>
      <dgm:t>
        <a:bodyPr/>
        <a:lstStyle/>
        <a:p>
          <a:endParaRPr lang="el-GR"/>
        </a:p>
      </dgm:t>
    </dgm:pt>
    <dgm:pt modelId="{B12C5ABA-F1DD-4E46-996D-A8B854C1A59E}" type="parTrans" cxnId="{B7297A08-05D8-453C-8F6F-0F964E6ADA19}">
      <dgm:prSet/>
      <dgm:spPr/>
      <dgm:t>
        <a:bodyPr/>
        <a:lstStyle/>
        <a:p>
          <a:endParaRPr lang="el-GR"/>
        </a:p>
      </dgm:t>
    </dgm:pt>
    <dgm:pt modelId="{33B1ED87-7F19-42ED-A5A6-C21DCE170B11}" type="sibTrans" cxnId="{398BCF92-0CC1-4A96-AD7F-E917C25DBEC7}">
      <dgm:prSet/>
      <dgm:spPr/>
      <dgm:t>
        <a:bodyPr/>
        <a:lstStyle/>
        <a:p>
          <a:endParaRPr lang="el-GR"/>
        </a:p>
      </dgm:t>
    </dgm:pt>
    <dgm:pt modelId="{CD777159-B85A-44BD-A72C-24CA252DDD12}" type="parTrans" cxnId="{398BCF92-0CC1-4A96-AD7F-E917C25DBEC7}">
      <dgm:prSet/>
      <dgm:spPr/>
      <dgm:t>
        <a:bodyPr/>
        <a:lstStyle/>
        <a:p>
          <a:endParaRPr lang="el-GR"/>
        </a:p>
      </dgm:t>
    </dgm:pt>
    <dgm:pt modelId="{3A242AD9-5D74-4C3D-9585-A8D8327B0C8A}">
      <dgm:prSet phldrT="[Κείμενο]"/>
      <dgm:spPr/>
      <dgm:t>
        <a:bodyPr/>
        <a:lstStyle/>
        <a:p>
          <a:r>
            <a:rPr lang="el-GR" b="1" dirty="0" smtClean="0"/>
            <a:t>1. ΠΡΟΣΔΙΟΡΙΣΜΟΣ ΚΟΙΝΩΝΙΚΟΠΟΛΙΤΙΣΜΙΚΩΝ ΣΤΟΙΧΕΙΩΝ</a:t>
          </a:r>
          <a:endParaRPr lang="el-GR" dirty="0"/>
        </a:p>
      </dgm:t>
    </dgm:pt>
    <dgm:pt modelId="{C7AD4253-E612-4C0E-B2B7-3E41BEB8C4D0}" type="sibTrans" cxnId="{F03B1041-6F3B-4A1A-B96F-4D28C34BDA34}">
      <dgm:prSet/>
      <dgm:spPr/>
      <dgm:t>
        <a:bodyPr/>
        <a:lstStyle/>
        <a:p>
          <a:endParaRPr lang="el-GR"/>
        </a:p>
      </dgm:t>
    </dgm:pt>
    <dgm:pt modelId="{461A7952-0A8A-4C5C-8A13-DA984BEA7990}" type="parTrans" cxnId="{F03B1041-6F3B-4A1A-B96F-4D28C34BDA34}">
      <dgm:prSet/>
      <dgm:spPr/>
      <dgm:t>
        <a:bodyPr/>
        <a:lstStyle/>
        <a:p>
          <a:endParaRPr lang="el-GR"/>
        </a:p>
      </dgm:t>
    </dgm:pt>
    <dgm:pt modelId="{B86002C2-25A6-4DE6-914F-3B1410CB82D4}">
      <dgm:prSet/>
      <dgm:spPr/>
      <dgm:t>
        <a:bodyPr/>
        <a:lstStyle/>
        <a:p>
          <a:r>
            <a:rPr lang="el-GR" b="1" smtClean="0"/>
            <a:t>2. ΠΕΡΙΒΑΛΟΝΤΙΚΑ ΣΤΟΙΧΕΙΑ</a:t>
          </a:r>
          <a:endParaRPr lang="el-GR"/>
        </a:p>
      </dgm:t>
    </dgm:pt>
    <dgm:pt modelId="{8110E870-1B67-4B2E-A1BE-D116E52B8290}" type="parTrans" cxnId="{808D72DF-AE63-4B82-84D6-892ACCC42C76}">
      <dgm:prSet/>
      <dgm:spPr/>
      <dgm:t>
        <a:bodyPr/>
        <a:lstStyle/>
        <a:p>
          <a:endParaRPr lang="el-GR"/>
        </a:p>
      </dgm:t>
    </dgm:pt>
    <dgm:pt modelId="{1F07DAA2-6B05-4858-8831-2E0F3C62A088}" type="sibTrans" cxnId="{808D72DF-AE63-4B82-84D6-892ACCC42C76}">
      <dgm:prSet/>
      <dgm:spPr/>
      <dgm:t>
        <a:bodyPr/>
        <a:lstStyle/>
        <a:p>
          <a:endParaRPr lang="el-GR"/>
        </a:p>
      </dgm:t>
    </dgm:pt>
    <dgm:pt modelId="{9D123925-7EFB-4E1D-B65D-10D83F2288CD}">
      <dgm:prSet/>
      <dgm:spPr/>
      <dgm:t>
        <a:bodyPr/>
        <a:lstStyle/>
        <a:p>
          <a:r>
            <a:rPr lang="el-GR" b="1" smtClean="0"/>
            <a:t>3. ΔΟΜΗ ΟΙΚΟΓΕΝΕΙΑΣ </a:t>
          </a:r>
          <a:endParaRPr lang="el-GR"/>
        </a:p>
      </dgm:t>
    </dgm:pt>
    <dgm:pt modelId="{2DF0C12E-7CB2-4676-8849-0A19DB34A45C}" type="parTrans" cxnId="{1B02B01F-5DC2-4784-A95F-E2E06FB83566}">
      <dgm:prSet/>
      <dgm:spPr/>
      <dgm:t>
        <a:bodyPr/>
        <a:lstStyle/>
        <a:p>
          <a:endParaRPr lang="el-GR"/>
        </a:p>
      </dgm:t>
    </dgm:pt>
    <dgm:pt modelId="{8BB5D149-64C1-4761-B1D5-1CBF199D89B7}" type="sibTrans" cxnId="{1B02B01F-5DC2-4784-A95F-E2E06FB83566}">
      <dgm:prSet/>
      <dgm:spPr/>
      <dgm:t>
        <a:bodyPr/>
        <a:lstStyle/>
        <a:p>
          <a:endParaRPr lang="el-GR"/>
        </a:p>
      </dgm:t>
    </dgm:pt>
    <dgm:pt modelId="{3ED24341-F9AE-4652-9380-B4464B82C178}">
      <dgm:prSet/>
      <dgm:spPr/>
      <dgm:t>
        <a:bodyPr/>
        <a:lstStyle/>
        <a:p>
          <a:r>
            <a:rPr lang="el-GR" b="1" smtClean="0"/>
            <a:t>4. ΛΕΙΤΟΥΡΓΕΙΑ ΟΙΚΟΓΕΝΕΙΑΣ</a:t>
          </a:r>
          <a:endParaRPr lang="el-GR"/>
        </a:p>
      </dgm:t>
    </dgm:pt>
    <dgm:pt modelId="{4444C2D4-4C08-4311-92F4-52188C522834}" type="parTrans" cxnId="{8424AD16-DBAC-4A95-9B67-5E18F4C20DD4}">
      <dgm:prSet/>
      <dgm:spPr/>
      <dgm:t>
        <a:bodyPr/>
        <a:lstStyle/>
        <a:p>
          <a:endParaRPr lang="el-GR"/>
        </a:p>
      </dgm:t>
    </dgm:pt>
    <dgm:pt modelId="{6468A166-4A5D-4776-8D99-7136AF9AFEEC}" type="sibTrans" cxnId="{8424AD16-DBAC-4A95-9B67-5E18F4C20DD4}">
      <dgm:prSet/>
      <dgm:spPr/>
      <dgm:t>
        <a:bodyPr/>
        <a:lstStyle/>
        <a:p>
          <a:endParaRPr lang="el-GR"/>
        </a:p>
      </dgm:t>
    </dgm:pt>
    <dgm:pt modelId="{2001A1A0-5DF5-444F-9A1B-D8FA9BB28132}">
      <dgm:prSet/>
      <dgm:spPr/>
      <dgm:t>
        <a:bodyPr/>
        <a:lstStyle/>
        <a:p>
          <a:r>
            <a:rPr lang="el-GR" b="1" dirty="0" smtClean="0"/>
            <a:t>5. ΜΗΧΑΝΙΣΜΟΙ ΑΝΤΙΜΕΤΩΠΙΣΗΣ ΤΟΥ </a:t>
          </a:r>
          <a:r>
            <a:rPr lang="en-US" b="1" dirty="0" smtClean="0"/>
            <a:t>STRESS </a:t>
          </a:r>
          <a:r>
            <a:rPr lang="el-GR" b="1" dirty="0" smtClean="0"/>
            <a:t>ΑΠΌ ΤΗΝ ΟΙΚΟΓ</a:t>
          </a:r>
          <a:r>
            <a:rPr lang="en-US" b="1" dirty="0" smtClean="0"/>
            <a:t>ENEIA</a:t>
          </a:r>
          <a:endParaRPr lang="el-GR" dirty="0"/>
        </a:p>
      </dgm:t>
    </dgm:pt>
    <dgm:pt modelId="{C289CEC5-35FB-4C08-890A-89DBBCF0E933}" type="parTrans" cxnId="{A016A157-DDDD-46C5-A69B-18D7F53B2ACF}">
      <dgm:prSet/>
      <dgm:spPr/>
      <dgm:t>
        <a:bodyPr/>
        <a:lstStyle/>
        <a:p>
          <a:endParaRPr lang="el-GR"/>
        </a:p>
      </dgm:t>
    </dgm:pt>
    <dgm:pt modelId="{8BB9A6AA-0915-4846-8E33-966FFDEB4F1D}" type="sibTrans" cxnId="{A016A157-DDDD-46C5-A69B-18D7F53B2ACF}">
      <dgm:prSet/>
      <dgm:spPr/>
      <dgm:t>
        <a:bodyPr/>
        <a:lstStyle/>
        <a:p>
          <a:endParaRPr lang="el-GR"/>
        </a:p>
      </dgm:t>
    </dgm:pt>
    <dgm:pt modelId="{29C36E1F-7937-4729-9BC5-8759A616A2FD}">
      <dgm:prSet/>
      <dgm:spPr/>
      <dgm:t>
        <a:bodyPr/>
        <a:lstStyle/>
        <a:p>
          <a:r>
            <a:rPr lang="el-GR" b="1" smtClean="0"/>
            <a:t>2. ΣΩΜΑΤΙΚΗ</a:t>
          </a:r>
          <a:endParaRPr lang="el-GR"/>
        </a:p>
      </dgm:t>
    </dgm:pt>
    <dgm:pt modelId="{AC0697AF-B72E-4E36-91AB-6F3EA920C3A9}" type="parTrans" cxnId="{93D815A6-ABE8-4939-AE56-322D348A5E3C}">
      <dgm:prSet/>
      <dgm:spPr/>
      <dgm:t>
        <a:bodyPr/>
        <a:lstStyle/>
        <a:p>
          <a:endParaRPr lang="el-GR"/>
        </a:p>
      </dgm:t>
    </dgm:pt>
    <dgm:pt modelId="{8AD2034B-DB81-43A0-9AA1-DEA17F454577}" type="sibTrans" cxnId="{93D815A6-ABE8-4939-AE56-322D348A5E3C}">
      <dgm:prSet/>
      <dgm:spPr/>
      <dgm:t>
        <a:bodyPr/>
        <a:lstStyle/>
        <a:p>
          <a:endParaRPr lang="el-GR"/>
        </a:p>
      </dgm:t>
    </dgm:pt>
    <dgm:pt modelId="{57F4807C-CE40-4FA2-BA78-822E81E72398}">
      <dgm:prSet/>
      <dgm:spPr/>
      <dgm:t>
        <a:bodyPr/>
        <a:lstStyle/>
        <a:p>
          <a:r>
            <a:rPr lang="el-GR" b="1" smtClean="0"/>
            <a:t>3. ΣΥΝΑΙΣΘΗΜΑΤΙΚΗ </a:t>
          </a:r>
          <a:endParaRPr lang="el-GR"/>
        </a:p>
      </dgm:t>
    </dgm:pt>
    <dgm:pt modelId="{B56AEEC1-A45A-4450-9ED1-62590C24DB7A}" type="parTrans" cxnId="{E53B29DC-00F7-4065-A735-0C8843D319DB}">
      <dgm:prSet/>
      <dgm:spPr/>
      <dgm:t>
        <a:bodyPr/>
        <a:lstStyle/>
        <a:p>
          <a:endParaRPr lang="el-GR"/>
        </a:p>
      </dgm:t>
    </dgm:pt>
    <dgm:pt modelId="{AF116C78-06F7-4BEA-8951-6C85D31FF98A}" type="sibTrans" cxnId="{E53B29DC-00F7-4065-A735-0C8843D319DB}">
      <dgm:prSet/>
      <dgm:spPr/>
      <dgm:t>
        <a:bodyPr/>
        <a:lstStyle/>
        <a:p>
          <a:endParaRPr lang="el-GR"/>
        </a:p>
      </dgm:t>
    </dgm:pt>
    <dgm:pt modelId="{1F1404A0-745D-46A9-9631-C038A6A205FD}">
      <dgm:prSet/>
      <dgm:spPr/>
      <dgm:t>
        <a:bodyPr/>
        <a:lstStyle/>
        <a:p>
          <a:r>
            <a:rPr lang="el-GR" b="1" smtClean="0"/>
            <a:t>4. ΚΟΙΝΩΝΙΚΗ</a:t>
          </a:r>
          <a:endParaRPr lang="el-GR"/>
        </a:p>
      </dgm:t>
    </dgm:pt>
    <dgm:pt modelId="{676ED0CD-AB5C-4BB0-A003-80028CD514B5}" type="parTrans" cxnId="{F0544042-ACA1-4C54-ABCA-4685F3BC3463}">
      <dgm:prSet/>
      <dgm:spPr/>
      <dgm:t>
        <a:bodyPr/>
        <a:lstStyle/>
        <a:p>
          <a:endParaRPr lang="el-GR"/>
        </a:p>
      </dgm:t>
    </dgm:pt>
    <dgm:pt modelId="{B08626F2-44C0-4194-9E74-96E141BE3407}" type="sibTrans" cxnId="{F0544042-ACA1-4C54-ABCA-4685F3BC3463}">
      <dgm:prSet/>
      <dgm:spPr/>
      <dgm:t>
        <a:bodyPr/>
        <a:lstStyle/>
        <a:p>
          <a:endParaRPr lang="el-GR"/>
        </a:p>
      </dgm:t>
    </dgm:pt>
    <dgm:pt modelId="{0829099B-7EB1-4D7B-B926-3551BA3F9FAA}">
      <dgm:prSet/>
      <dgm:spPr/>
      <dgm:t>
        <a:bodyPr/>
        <a:lstStyle/>
        <a:p>
          <a:r>
            <a:rPr lang="el-GR" b="1" smtClean="0"/>
            <a:t>5. ΠΝΕΥΜΑΙΚΗ</a:t>
          </a:r>
          <a:endParaRPr lang="el-GR"/>
        </a:p>
      </dgm:t>
    </dgm:pt>
    <dgm:pt modelId="{54BB8123-AFEE-4591-B8A4-04A646A3B676}" type="parTrans" cxnId="{F701597D-65C4-4E0F-8AEA-F58343F5AF4D}">
      <dgm:prSet/>
      <dgm:spPr/>
      <dgm:t>
        <a:bodyPr/>
        <a:lstStyle/>
        <a:p>
          <a:endParaRPr lang="el-GR"/>
        </a:p>
      </dgm:t>
    </dgm:pt>
    <dgm:pt modelId="{C0D5410A-2DCA-4F4F-BC65-F131AB18A493}" type="sibTrans" cxnId="{F701597D-65C4-4E0F-8AEA-F58343F5AF4D}">
      <dgm:prSet/>
      <dgm:spPr/>
      <dgm:t>
        <a:bodyPr/>
        <a:lstStyle/>
        <a:p>
          <a:endParaRPr lang="el-GR"/>
        </a:p>
      </dgm:t>
    </dgm:pt>
    <dgm:pt modelId="{25627E66-16EA-4F8A-B993-46800ACDF409}" type="pres">
      <dgm:prSet presAssocID="{6F90F586-E5F3-48E4-8760-4E0744F11AF0}" presName="linear" presStyleCnt="0">
        <dgm:presLayoutVars>
          <dgm:animLvl val="lvl"/>
          <dgm:resizeHandles val="exact"/>
        </dgm:presLayoutVars>
      </dgm:prSet>
      <dgm:spPr/>
      <dgm:t>
        <a:bodyPr/>
        <a:lstStyle/>
        <a:p>
          <a:endParaRPr lang="el-GR"/>
        </a:p>
      </dgm:t>
    </dgm:pt>
    <dgm:pt modelId="{FE7FA21F-FDD9-47F7-9509-8D464D979140}" type="pres">
      <dgm:prSet presAssocID="{323133B9-58A3-4C1F-B984-7A24ACEAF92F}" presName="parentText" presStyleLbl="node1" presStyleIdx="0" presStyleCnt="2">
        <dgm:presLayoutVars>
          <dgm:chMax val="0"/>
          <dgm:bulletEnabled val="1"/>
        </dgm:presLayoutVars>
      </dgm:prSet>
      <dgm:spPr/>
      <dgm:t>
        <a:bodyPr/>
        <a:lstStyle/>
        <a:p>
          <a:endParaRPr lang="el-GR"/>
        </a:p>
      </dgm:t>
    </dgm:pt>
    <dgm:pt modelId="{08B025F5-1ABA-4704-8DF6-C7A2B6B09E88}" type="pres">
      <dgm:prSet presAssocID="{323133B9-58A3-4C1F-B984-7A24ACEAF92F}" presName="childText" presStyleLbl="revTx" presStyleIdx="0" presStyleCnt="2">
        <dgm:presLayoutVars>
          <dgm:bulletEnabled val="1"/>
        </dgm:presLayoutVars>
      </dgm:prSet>
      <dgm:spPr/>
      <dgm:t>
        <a:bodyPr/>
        <a:lstStyle/>
        <a:p>
          <a:endParaRPr lang="el-GR"/>
        </a:p>
      </dgm:t>
    </dgm:pt>
    <dgm:pt modelId="{89E6780E-1C58-4878-9FDB-20D01DCA0906}" type="pres">
      <dgm:prSet presAssocID="{E7BDD3D6-7C03-495C-A861-9EEF8155988C}" presName="parentText" presStyleLbl="node1" presStyleIdx="1" presStyleCnt="2" custLinFactNeighborX="1859" custLinFactNeighborY="-22569">
        <dgm:presLayoutVars>
          <dgm:chMax val="0"/>
          <dgm:bulletEnabled val="1"/>
        </dgm:presLayoutVars>
      </dgm:prSet>
      <dgm:spPr/>
      <dgm:t>
        <a:bodyPr/>
        <a:lstStyle/>
        <a:p>
          <a:endParaRPr lang="el-GR"/>
        </a:p>
      </dgm:t>
    </dgm:pt>
    <dgm:pt modelId="{1F4546F2-B754-43FB-87B5-25EF1A0E0A68}" type="pres">
      <dgm:prSet presAssocID="{E7BDD3D6-7C03-495C-A861-9EEF8155988C}" presName="childText" presStyleLbl="revTx" presStyleIdx="1" presStyleCnt="2" custScaleY="85930" custLinFactNeighborX="1859" custLinFactNeighborY="-44195">
        <dgm:presLayoutVars>
          <dgm:bulletEnabled val="1"/>
        </dgm:presLayoutVars>
      </dgm:prSet>
      <dgm:spPr/>
      <dgm:t>
        <a:bodyPr/>
        <a:lstStyle/>
        <a:p>
          <a:endParaRPr lang="el-GR"/>
        </a:p>
      </dgm:t>
    </dgm:pt>
  </dgm:ptLst>
  <dgm:cxnLst>
    <dgm:cxn modelId="{398BCF92-0CC1-4A96-AD7F-E917C25DBEC7}" srcId="{E7BDD3D6-7C03-495C-A861-9EEF8155988C}" destId="{6DF2A5F4-E77E-45AE-9F71-CE8883AF5015}" srcOrd="0" destOrd="0" parTransId="{CD777159-B85A-44BD-A72C-24CA252DDD12}" sibTransId="{33B1ED87-7F19-42ED-A5A6-C21DCE170B11}"/>
    <dgm:cxn modelId="{8C69580A-1361-4ECA-9344-FA0064F2ECDB}" type="presOf" srcId="{9D123925-7EFB-4E1D-B65D-10D83F2288CD}" destId="{08B025F5-1ABA-4704-8DF6-C7A2B6B09E88}" srcOrd="0" destOrd="2" presId="urn:microsoft.com/office/officeart/2005/8/layout/vList2"/>
    <dgm:cxn modelId="{C1DDABA0-F605-4EDC-AAF4-998399CAA450}" type="presOf" srcId="{6F90F586-E5F3-48E4-8760-4E0744F11AF0}" destId="{25627E66-16EA-4F8A-B993-46800ACDF409}" srcOrd="0" destOrd="0" presId="urn:microsoft.com/office/officeart/2005/8/layout/vList2"/>
    <dgm:cxn modelId="{712076F1-87B5-44AC-9FBA-925ABFC1174C}" type="presOf" srcId="{6DF2A5F4-E77E-45AE-9F71-CE8883AF5015}" destId="{1F4546F2-B754-43FB-87B5-25EF1A0E0A68}" srcOrd="0" destOrd="0" presId="urn:microsoft.com/office/officeart/2005/8/layout/vList2"/>
    <dgm:cxn modelId="{A016A157-DDDD-46C5-A69B-18D7F53B2ACF}" srcId="{323133B9-58A3-4C1F-B984-7A24ACEAF92F}" destId="{2001A1A0-5DF5-444F-9A1B-D8FA9BB28132}" srcOrd="4" destOrd="0" parTransId="{C289CEC5-35FB-4C08-890A-89DBBCF0E933}" sibTransId="{8BB9A6AA-0915-4846-8E33-966FFDEB4F1D}"/>
    <dgm:cxn modelId="{83FC529F-628F-4A2D-9F4A-CA9EB6650DB3}" type="presOf" srcId="{B86002C2-25A6-4DE6-914F-3B1410CB82D4}" destId="{08B025F5-1ABA-4704-8DF6-C7A2B6B09E88}" srcOrd="0" destOrd="1" presId="urn:microsoft.com/office/officeart/2005/8/layout/vList2"/>
    <dgm:cxn modelId="{F701597D-65C4-4E0F-8AEA-F58343F5AF4D}" srcId="{E7BDD3D6-7C03-495C-A861-9EEF8155988C}" destId="{0829099B-7EB1-4D7B-B926-3551BA3F9FAA}" srcOrd="4" destOrd="0" parTransId="{54BB8123-AFEE-4591-B8A4-04A646A3B676}" sibTransId="{C0D5410A-2DCA-4F4F-BC65-F131AB18A493}"/>
    <dgm:cxn modelId="{1B02B01F-5DC2-4784-A95F-E2E06FB83566}" srcId="{323133B9-58A3-4C1F-B984-7A24ACEAF92F}" destId="{9D123925-7EFB-4E1D-B65D-10D83F2288CD}" srcOrd="2" destOrd="0" parTransId="{2DF0C12E-7CB2-4676-8849-0A19DB34A45C}" sibTransId="{8BB5D149-64C1-4761-B1D5-1CBF199D89B7}"/>
    <dgm:cxn modelId="{D22D4173-D461-4214-A61A-2B1947F90B70}" type="presOf" srcId="{1F1404A0-745D-46A9-9631-C038A6A205FD}" destId="{1F4546F2-B754-43FB-87B5-25EF1A0E0A68}" srcOrd="0" destOrd="3" presId="urn:microsoft.com/office/officeart/2005/8/layout/vList2"/>
    <dgm:cxn modelId="{21371246-7785-482F-A24C-3793DBB40E70}" srcId="{6F90F586-E5F3-48E4-8760-4E0744F11AF0}" destId="{323133B9-58A3-4C1F-B984-7A24ACEAF92F}" srcOrd="0" destOrd="0" parTransId="{9CF11CB0-BAAC-406D-A19A-C8A6FE763EFB}" sibTransId="{B19DE5D3-EEA2-4D61-812A-3C98A4799B41}"/>
    <dgm:cxn modelId="{8424AD16-DBAC-4A95-9B67-5E18F4C20DD4}" srcId="{323133B9-58A3-4C1F-B984-7A24ACEAF92F}" destId="{3ED24341-F9AE-4652-9380-B4464B82C178}" srcOrd="3" destOrd="0" parTransId="{4444C2D4-4C08-4311-92F4-52188C522834}" sibTransId="{6468A166-4A5D-4776-8D99-7136AF9AFEEC}"/>
    <dgm:cxn modelId="{68F51927-CC36-49F1-B765-71C8619439F9}" type="presOf" srcId="{323133B9-58A3-4C1F-B984-7A24ACEAF92F}" destId="{FE7FA21F-FDD9-47F7-9509-8D464D979140}" srcOrd="0" destOrd="0" presId="urn:microsoft.com/office/officeart/2005/8/layout/vList2"/>
    <dgm:cxn modelId="{E53B29DC-00F7-4065-A735-0C8843D319DB}" srcId="{E7BDD3D6-7C03-495C-A861-9EEF8155988C}" destId="{57F4807C-CE40-4FA2-BA78-822E81E72398}" srcOrd="2" destOrd="0" parTransId="{B56AEEC1-A45A-4450-9ED1-62590C24DB7A}" sibTransId="{AF116C78-06F7-4BEA-8951-6C85D31FF98A}"/>
    <dgm:cxn modelId="{AAA7B4A9-AE05-49A4-BB8B-8597DC71263A}" type="presOf" srcId="{3ED24341-F9AE-4652-9380-B4464B82C178}" destId="{08B025F5-1ABA-4704-8DF6-C7A2B6B09E88}" srcOrd="0" destOrd="3" presId="urn:microsoft.com/office/officeart/2005/8/layout/vList2"/>
    <dgm:cxn modelId="{F03B1041-6F3B-4A1A-B96F-4D28C34BDA34}" srcId="{323133B9-58A3-4C1F-B984-7A24ACEAF92F}" destId="{3A242AD9-5D74-4C3D-9585-A8D8327B0C8A}" srcOrd="0" destOrd="0" parTransId="{461A7952-0A8A-4C5C-8A13-DA984BEA7990}" sibTransId="{C7AD4253-E612-4C0E-B2B7-3E41BEB8C4D0}"/>
    <dgm:cxn modelId="{28E823DC-0947-4199-8343-F953B026C3FB}" type="presOf" srcId="{3A242AD9-5D74-4C3D-9585-A8D8327B0C8A}" destId="{08B025F5-1ABA-4704-8DF6-C7A2B6B09E88}" srcOrd="0" destOrd="0" presId="urn:microsoft.com/office/officeart/2005/8/layout/vList2"/>
    <dgm:cxn modelId="{7BBE9158-B2E7-4E1B-9443-3C26A44B8272}" type="presOf" srcId="{57F4807C-CE40-4FA2-BA78-822E81E72398}" destId="{1F4546F2-B754-43FB-87B5-25EF1A0E0A68}" srcOrd="0" destOrd="2" presId="urn:microsoft.com/office/officeart/2005/8/layout/vList2"/>
    <dgm:cxn modelId="{F0544042-ACA1-4C54-ABCA-4685F3BC3463}" srcId="{E7BDD3D6-7C03-495C-A861-9EEF8155988C}" destId="{1F1404A0-745D-46A9-9631-C038A6A205FD}" srcOrd="3" destOrd="0" parTransId="{676ED0CD-AB5C-4BB0-A003-80028CD514B5}" sibTransId="{B08626F2-44C0-4194-9E74-96E141BE3407}"/>
    <dgm:cxn modelId="{12356AE2-2938-43E5-B99C-7B891C62F60F}" type="presOf" srcId="{29C36E1F-7937-4729-9BC5-8759A616A2FD}" destId="{1F4546F2-B754-43FB-87B5-25EF1A0E0A68}" srcOrd="0" destOrd="1" presId="urn:microsoft.com/office/officeart/2005/8/layout/vList2"/>
    <dgm:cxn modelId="{93D815A6-ABE8-4939-AE56-322D348A5E3C}" srcId="{E7BDD3D6-7C03-495C-A861-9EEF8155988C}" destId="{29C36E1F-7937-4729-9BC5-8759A616A2FD}" srcOrd="1" destOrd="0" parTransId="{AC0697AF-B72E-4E36-91AB-6F3EA920C3A9}" sibTransId="{8AD2034B-DB81-43A0-9AA1-DEA17F454577}"/>
    <dgm:cxn modelId="{808D72DF-AE63-4B82-84D6-892ACCC42C76}" srcId="{323133B9-58A3-4C1F-B984-7A24ACEAF92F}" destId="{B86002C2-25A6-4DE6-914F-3B1410CB82D4}" srcOrd="1" destOrd="0" parTransId="{8110E870-1B67-4B2E-A1BE-D116E52B8290}" sibTransId="{1F07DAA2-6B05-4858-8831-2E0F3C62A088}"/>
    <dgm:cxn modelId="{4F683D2A-03CA-44E8-A142-1F3E49F17B8F}" type="presOf" srcId="{2001A1A0-5DF5-444F-9A1B-D8FA9BB28132}" destId="{08B025F5-1ABA-4704-8DF6-C7A2B6B09E88}" srcOrd="0" destOrd="4" presId="urn:microsoft.com/office/officeart/2005/8/layout/vList2"/>
    <dgm:cxn modelId="{269BBDF7-2D78-4B3B-8B29-BFD6661C403A}" type="presOf" srcId="{0829099B-7EB1-4D7B-B926-3551BA3F9FAA}" destId="{1F4546F2-B754-43FB-87B5-25EF1A0E0A68}" srcOrd="0" destOrd="4" presId="urn:microsoft.com/office/officeart/2005/8/layout/vList2"/>
    <dgm:cxn modelId="{94F47D62-96A9-4E5F-A5AB-B13A77FC0EB7}" type="presOf" srcId="{E7BDD3D6-7C03-495C-A861-9EEF8155988C}" destId="{89E6780E-1C58-4878-9FDB-20D01DCA0906}" srcOrd="0" destOrd="0" presId="urn:microsoft.com/office/officeart/2005/8/layout/vList2"/>
    <dgm:cxn modelId="{B7297A08-05D8-453C-8F6F-0F964E6ADA19}" srcId="{6F90F586-E5F3-48E4-8760-4E0744F11AF0}" destId="{E7BDD3D6-7C03-495C-A861-9EEF8155988C}" srcOrd="1" destOrd="0" parTransId="{B12C5ABA-F1DD-4E46-996D-A8B854C1A59E}" sibTransId="{CA03B23F-2EF1-400C-A21E-7276F7E6B164}"/>
    <dgm:cxn modelId="{844058BF-7E42-4880-A6A5-A49391FF61A9}" type="presParOf" srcId="{25627E66-16EA-4F8A-B993-46800ACDF409}" destId="{FE7FA21F-FDD9-47F7-9509-8D464D979140}" srcOrd="0" destOrd="0" presId="urn:microsoft.com/office/officeart/2005/8/layout/vList2"/>
    <dgm:cxn modelId="{D02B8A95-4CF2-4620-9DF6-0A67C4541E72}" type="presParOf" srcId="{25627E66-16EA-4F8A-B993-46800ACDF409}" destId="{08B025F5-1ABA-4704-8DF6-C7A2B6B09E88}" srcOrd="1" destOrd="0" presId="urn:microsoft.com/office/officeart/2005/8/layout/vList2"/>
    <dgm:cxn modelId="{64862B48-E6EF-4FD1-9545-60FD236D60AC}" type="presParOf" srcId="{25627E66-16EA-4F8A-B993-46800ACDF409}" destId="{89E6780E-1C58-4878-9FDB-20D01DCA0906}" srcOrd="2" destOrd="0" presId="urn:microsoft.com/office/officeart/2005/8/layout/vList2"/>
    <dgm:cxn modelId="{376AF37B-9B73-445E-A82C-911E095FA930}" type="presParOf" srcId="{25627E66-16EA-4F8A-B993-46800ACDF409}" destId="{1F4546F2-B754-43FB-87B5-25EF1A0E0A68}" srcOrd="3" destOrd="0" presId="urn:microsoft.com/office/officeart/2005/8/layout/vList2"/>
  </dgm:cxnLst>
  <dgm:bg>
    <a:solidFill>
      <a:schemeClr val="tx2">
        <a:lumMod val="40000"/>
        <a:lumOff val="6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5C37D-6507-44A7-9E1C-372C51C65CAE}">
      <dsp:nvSpPr>
        <dsp:cNvPr id="0" name=""/>
        <dsp:cNvSpPr/>
      </dsp:nvSpPr>
      <dsp:spPr>
        <a:xfrm>
          <a:off x="13776" y="0"/>
          <a:ext cx="7043007" cy="5461000"/>
        </a:xfrm>
        <a:prstGeom prst="rightArrow">
          <a:avLst/>
        </a:prstGeom>
        <a:no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sp>
    <dsp:sp modelId="{60C8E349-41D6-4883-B2D2-62DC1A78D915}">
      <dsp:nvSpPr>
        <dsp:cNvPr id="0" name=""/>
        <dsp:cNvSpPr/>
      </dsp:nvSpPr>
      <dsp:spPr>
        <a:xfrm>
          <a:off x="0" y="4460897"/>
          <a:ext cx="1697131" cy="100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ctr" defTabSz="222250">
            <a:lnSpc>
              <a:spcPct val="90000"/>
            </a:lnSpc>
            <a:spcBef>
              <a:spcPct val="0"/>
            </a:spcBef>
            <a:spcAft>
              <a:spcPct val="35000"/>
            </a:spcAft>
          </a:pPr>
          <a:endParaRPr lang="el-GR" sz="500" kern="1200" dirty="0"/>
        </a:p>
      </dsp:txBody>
      <dsp:txXfrm>
        <a:off x="0" y="4460897"/>
        <a:ext cx="1697131" cy="1000102"/>
      </dsp:txXfrm>
    </dsp:sp>
    <dsp:sp modelId="{DC84A728-4C0B-4A87-B0E0-F97C1346E007}">
      <dsp:nvSpPr>
        <dsp:cNvPr id="0" name=""/>
        <dsp:cNvSpPr/>
      </dsp:nvSpPr>
      <dsp:spPr>
        <a:xfrm>
          <a:off x="2001482" y="1703377"/>
          <a:ext cx="881693" cy="2279911"/>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0" tIns="121920" rIns="0" bIns="121920" numCol="1" spcCol="1270" anchor="ctr" anchorCtr="0">
          <a:noAutofit/>
        </a:bodyPr>
        <a:lstStyle/>
        <a:p>
          <a:pPr lvl="0" algn="ctr" defTabSz="533400">
            <a:lnSpc>
              <a:spcPct val="90000"/>
            </a:lnSpc>
            <a:spcBef>
              <a:spcPct val="0"/>
            </a:spcBef>
            <a:spcAft>
              <a:spcPct val="35000"/>
            </a:spcAft>
          </a:pPr>
          <a:r>
            <a:rPr lang="el-GR" sz="1200" kern="1200" dirty="0" smtClean="0">
              <a:latin typeface="Arial" pitchFamily="34" charset="0"/>
              <a:cs typeface="Arial" pitchFamily="34" charset="0"/>
            </a:rPr>
            <a:t>Αυτό</a:t>
          </a:r>
        </a:p>
        <a:p>
          <a:pPr lvl="0" algn="ctr" defTabSz="533400">
            <a:lnSpc>
              <a:spcPct val="90000"/>
            </a:lnSpc>
            <a:spcBef>
              <a:spcPct val="0"/>
            </a:spcBef>
            <a:spcAft>
              <a:spcPct val="35000"/>
            </a:spcAft>
          </a:pPr>
          <a:r>
            <a:rPr lang="el-GR" sz="1200" kern="1200" dirty="0" smtClean="0">
              <a:latin typeface="Arial" pitchFamily="34" charset="0"/>
              <a:cs typeface="Arial" pitchFamily="34" charset="0"/>
            </a:rPr>
            <a:t>διαχείριση &amp; υποστήριξη </a:t>
          </a:r>
        </a:p>
        <a:p>
          <a:pPr lvl="0" algn="ctr" defTabSz="533400">
            <a:lnSpc>
              <a:spcPct val="90000"/>
            </a:lnSpc>
            <a:spcBef>
              <a:spcPct val="0"/>
            </a:spcBef>
            <a:spcAft>
              <a:spcPct val="35000"/>
            </a:spcAft>
          </a:pPr>
          <a:r>
            <a:rPr lang="el-GR" sz="1200" kern="1200" dirty="0" smtClean="0">
              <a:latin typeface="Arial" pitchFamily="34" charset="0"/>
              <a:cs typeface="Arial" pitchFamily="34" charset="0"/>
            </a:rPr>
            <a:t>ασθενών </a:t>
          </a:r>
          <a:endParaRPr lang="el-GR" sz="1200" kern="1200" dirty="0">
            <a:latin typeface="Arial" pitchFamily="34" charset="0"/>
            <a:cs typeface="Arial" pitchFamily="34" charset="0"/>
          </a:endParaRPr>
        </a:p>
      </dsp:txBody>
      <dsp:txXfrm>
        <a:off x="2001482" y="1703377"/>
        <a:ext cx="881693" cy="2279911"/>
      </dsp:txXfrm>
    </dsp:sp>
    <dsp:sp modelId="{1922D62F-0D45-4697-8E9C-95D60DBB7AF6}">
      <dsp:nvSpPr>
        <dsp:cNvPr id="0" name=""/>
        <dsp:cNvSpPr/>
      </dsp:nvSpPr>
      <dsp:spPr>
        <a:xfrm>
          <a:off x="883972" y="3060174"/>
          <a:ext cx="1133581" cy="1000102"/>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121920" rIns="0" bIns="121920" numCol="1" spcCol="1270" anchor="ctr" anchorCtr="0">
          <a:noAutofit/>
        </a:bodyPr>
        <a:lstStyle/>
        <a:p>
          <a:pPr lvl="0" algn="ctr" defTabSz="533400">
            <a:lnSpc>
              <a:spcPct val="90000"/>
            </a:lnSpc>
            <a:spcBef>
              <a:spcPct val="0"/>
            </a:spcBef>
            <a:spcAft>
              <a:spcPct val="35000"/>
            </a:spcAft>
          </a:pPr>
          <a:r>
            <a:rPr lang="el-GR" sz="1200" kern="1200" dirty="0" smtClean="0">
              <a:latin typeface="Arial" pitchFamily="34" charset="0"/>
              <a:cs typeface="Arial" pitchFamily="34" charset="0"/>
            </a:rPr>
            <a:t>Μοντέλου παροχής υπηρεσιών </a:t>
          </a:r>
          <a:endParaRPr lang="el-GR" sz="1200" kern="1200" dirty="0">
            <a:latin typeface="Arial" pitchFamily="34" charset="0"/>
            <a:cs typeface="Arial" pitchFamily="34" charset="0"/>
          </a:endParaRPr>
        </a:p>
      </dsp:txBody>
      <dsp:txXfrm>
        <a:off x="883972" y="3060174"/>
        <a:ext cx="1133581" cy="1000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013EF-0D1A-4F89-B167-7369F247446E}">
      <dsp:nvSpPr>
        <dsp:cNvPr id="0" name=""/>
        <dsp:cNvSpPr/>
      </dsp:nvSpPr>
      <dsp:spPr>
        <a:xfrm>
          <a:off x="0" y="2209"/>
          <a:ext cx="8229600" cy="4521543"/>
        </a:xfrm>
        <a:prstGeom prst="roundRect">
          <a:avLst/>
        </a:prstGeom>
        <a:gradFill flip="none"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path path="circle">
            <a:fillToRect l="50000" t="50000" r="50000" b="50000"/>
          </a:path>
          <a:tileRect/>
        </a:gradFill>
        <a:ln>
          <a:noFill/>
        </a:ln>
        <a:effectLst>
          <a:glow rad="228600">
            <a:schemeClr val="accent6">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l-GR" sz="2000" u="sng" kern="1200" dirty="0" smtClean="0"/>
            <a:t>Τα χαρακτηριστικά της φροντίδας</a:t>
          </a:r>
          <a:r>
            <a:rPr lang="el-GR" sz="2000" kern="1200" dirty="0" smtClean="0"/>
            <a:t>. Στην </a:t>
          </a:r>
          <a:r>
            <a:rPr lang="el-GR" sz="2000" kern="1200" dirty="0" err="1" smtClean="0"/>
            <a:t>κατ’οίκον</a:t>
          </a:r>
          <a:r>
            <a:rPr lang="el-GR" sz="2000" kern="1200" dirty="0" smtClean="0"/>
            <a:t>/μακροχρόνια φροντίδα, οι ρόλοι των επαγγελματιών υγείας, των ασθενών, της οικογένειας τροποποιούνται. Κάθε μέλος της ομάδας, αναλαμβάνει περιοδικά ρόλους εκπαιδευτή, εκπαιδευόμενου και συντονιστή στα πλαίσια στης συνεργασίας τους, προκειμένου </a:t>
          </a:r>
          <a:r>
            <a:rPr lang="en-US" sz="2000" kern="1200" dirty="0" smtClean="0"/>
            <a:t>                                                                                          </a:t>
          </a:r>
          <a:r>
            <a:rPr lang="el-GR" sz="2000" b="1" u="sng" kern="1200" dirty="0" smtClean="0"/>
            <a:t>ο ασθενής να μεταβεί από τη στοιχειώδη πληροφόρηση (μοντέλο της οξείας φροντίδας) στην ενεργητική διαχείριση της ασθένειάς του </a:t>
          </a:r>
          <a:endParaRPr lang="en-US" sz="2000" b="1" u="sng" kern="1200" dirty="0" smtClean="0"/>
        </a:p>
        <a:p>
          <a:pPr lvl="0" algn="ctr" defTabSz="889000" rtl="0">
            <a:lnSpc>
              <a:spcPct val="90000"/>
            </a:lnSpc>
            <a:spcBef>
              <a:spcPct val="0"/>
            </a:spcBef>
            <a:spcAft>
              <a:spcPct val="35000"/>
            </a:spcAft>
          </a:pPr>
          <a:r>
            <a:rPr lang="el-GR" sz="1600" b="1" kern="1200" dirty="0" smtClean="0">
              <a:solidFill>
                <a:srgbClr val="3604C4"/>
              </a:solidFill>
            </a:rPr>
            <a:t>(</a:t>
          </a:r>
          <a:r>
            <a:rPr lang="en-US" sz="1600" b="1" u="sng" kern="1200" dirty="0" err="1" smtClean="0">
              <a:solidFill>
                <a:srgbClr val="3604C4"/>
              </a:solidFill>
              <a:hlinkClick xmlns:r="http://schemas.openxmlformats.org/officeDocument/2006/relationships" r:id="rId1"/>
            </a:rPr>
            <a:t>Reinhard</a:t>
          </a:r>
          <a:r>
            <a:rPr lang="el-GR" sz="1600" b="1" u="sng" kern="1200" dirty="0" smtClean="0">
              <a:solidFill>
                <a:srgbClr val="3604C4"/>
              </a:solidFill>
              <a:hlinkClick xmlns:r="http://schemas.openxmlformats.org/officeDocument/2006/relationships" r:id="rId1"/>
            </a:rPr>
            <a:t> &amp; </a:t>
          </a:r>
          <a:r>
            <a:rPr lang="en-US" sz="1600" b="1" u="sng" kern="1200" dirty="0" smtClean="0">
              <a:solidFill>
                <a:srgbClr val="3604C4"/>
              </a:solidFill>
              <a:hlinkClick xmlns:r="http://schemas.openxmlformats.org/officeDocument/2006/relationships" r:id="rId2"/>
            </a:rPr>
            <a:t>Young</a:t>
          </a:r>
          <a:r>
            <a:rPr lang="el-GR" sz="1600" b="1" u="sng" kern="1200" dirty="0" smtClean="0">
              <a:solidFill>
                <a:srgbClr val="3604C4"/>
              </a:solidFill>
              <a:hlinkClick xmlns:r="http://schemas.openxmlformats.org/officeDocument/2006/relationships" r:id="rId2"/>
            </a:rPr>
            <a:t>, </a:t>
          </a:r>
          <a:r>
            <a:rPr lang="el-GR" sz="1600" b="1" kern="1200" dirty="0" smtClean="0">
              <a:solidFill>
                <a:srgbClr val="4010B8"/>
              </a:solidFill>
            </a:rPr>
            <a:t>2009).</a:t>
          </a:r>
          <a:endParaRPr lang="en-US" sz="1600" b="1" kern="1200" dirty="0" smtClean="0">
            <a:solidFill>
              <a:srgbClr val="4010B8"/>
            </a:solidFill>
          </a:endParaRPr>
        </a:p>
        <a:p>
          <a:pPr lvl="0" algn="ctr" defTabSz="889000" rtl="0">
            <a:lnSpc>
              <a:spcPct val="90000"/>
            </a:lnSpc>
            <a:spcBef>
              <a:spcPct val="0"/>
            </a:spcBef>
            <a:spcAft>
              <a:spcPct val="35000"/>
            </a:spcAft>
          </a:pPr>
          <a:endParaRPr lang="en-US" sz="1600" b="1" kern="1200" dirty="0" smtClean="0">
            <a:solidFill>
              <a:srgbClr val="4010B8"/>
            </a:solidFill>
          </a:endParaRPr>
        </a:p>
        <a:p>
          <a:pPr lvl="0" algn="ctr" defTabSz="889000" rtl="0">
            <a:lnSpc>
              <a:spcPct val="90000"/>
            </a:lnSpc>
            <a:spcBef>
              <a:spcPct val="0"/>
            </a:spcBef>
            <a:spcAft>
              <a:spcPct val="35000"/>
            </a:spcAft>
          </a:pPr>
          <a:r>
            <a:rPr lang="el-GR" sz="1600" b="1" kern="1200" dirty="0" smtClean="0">
              <a:solidFill>
                <a:srgbClr val="4010B8"/>
              </a:solidFill>
            </a:rPr>
            <a:t> </a:t>
          </a:r>
          <a:r>
            <a:rPr lang="el-GR" sz="1800" kern="1200" dirty="0" smtClean="0"/>
            <a:t>Επιπρόσθετα, οι επαγγελματίες υγείας οφείλουν να κατευθύνουν, να διδάσκουν, να υποστηρίζουν και να συμβουλεύουν τους ασθενείς/οικογένειες. Οι παραπομπές σε άλλους επαγγελματίες υγείας, κοινοτικές πηγές και υποστηρικτικές ομάδες θεωρούνται απαραίτητο συστατικό για την επιτυχή διαχείριση της νόσου </a:t>
          </a:r>
          <a:r>
            <a:rPr lang="el-GR" sz="1800" kern="1200" dirty="0" smtClean="0">
              <a:solidFill>
                <a:srgbClr val="4010B8"/>
              </a:solidFill>
            </a:rPr>
            <a:t>(</a:t>
          </a:r>
          <a:r>
            <a:rPr lang="en-US" sz="1800" kern="1200" dirty="0" smtClean="0">
              <a:solidFill>
                <a:srgbClr val="4010B8"/>
              </a:solidFill>
            </a:rPr>
            <a:t>Scruggs</a:t>
          </a:r>
          <a:r>
            <a:rPr lang="el-GR" sz="1800" kern="1200" dirty="0" smtClean="0">
              <a:solidFill>
                <a:srgbClr val="4010B8"/>
              </a:solidFill>
            </a:rPr>
            <a:t> 2009; </a:t>
          </a:r>
          <a:r>
            <a:rPr lang="en-US" sz="1800" kern="1200" dirty="0" smtClean="0">
              <a:solidFill>
                <a:srgbClr val="4010B8"/>
              </a:solidFill>
            </a:rPr>
            <a:t>Wagner et al</a:t>
          </a:r>
          <a:r>
            <a:rPr lang="el-GR" sz="1800" kern="1200" dirty="0" smtClean="0">
              <a:solidFill>
                <a:srgbClr val="4010B8"/>
              </a:solidFill>
            </a:rPr>
            <a:t> 2001).</a:t>
          </a:r>
          <a:endParaRPr lang="el-GR" sz="1800" kern="1200" dirty="0">
            <a:solidFill>
              <a:srgbClr val="4010B8"/>
            </a:solidFill>
          </a:endParaRPr>
        </a:p>
      </dsp:txBody>
      <dsp:txXfrm>
        <a:off x="220724" y="222933"/>
        <a:ext cx="7788152" cy="4080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1AB01-EC28-4B9A-9930-695AFB7EB2E4}">
      <dsp:nvSpPr>
        <dsp:cNvPr id="0" name=""/>
        <dsp:cNvSpPr/>
      </dsp:nvSpPr>
      <dsp:spPr>
        <a:xfrm>
          <a:off x="637270" y="0"/>
          <a:ext cx="3611201" cy="223224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24E85C-AB6E-4EE9-A454-F2E40FBB882A}">
      <dsp:nvSpPr>
        <dsp:cNvPr id="0" name=""/>
        <dsp:cNvSpPr/>
      </dsp:nvSpPr>
      <dsp:spPr>
        <a:xfrm>
          <a:off x="4563" y="669674"/>
          <a:ext cx="1367476" cy="892899"/>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ΔΙΑΤΥΠΩΣΗ ΝΟΣΗΛΕΥΤΙΚΩΝ ΔΙΑΓΝΩΣΕΩΝ </a:t>
          </a:r>
          <a:endParaRPr lang="el-GR" sz="1000" kern="1200" dirty="0"/>
        </a:p>
      </dsp:txBody>
      <dsp:txXfrm>
        <a:off x="48151" y="713262"/>
        <a:ext cx="1280300" cy="805723"/>
      </dsp:txXfrm>
    </dsp:sp>
    <dsp:sp modelId="{7599342D-A7A8-4762-A443-FB67A7B60370}">
      <dsp:nvSpPr>
        <dsp:cNvPr id="0" name=""/>
        <dsp:cNvSpPr/>
      </dsp:nvSpPr>
      <dsp:spPr>
        <a:xfrm>
          <a:off x="1440497" y="669674"/>
          <a:ext cx="1367476" cy="892899"/>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ΣΧΕΔΙΑΣΜΟΣ ΚΑΙ ΠΡΟΓΡΑΜΜΑΤΙΣΜΟΣ ΝΟΣΗΛΕΥΤΙΚΗΣ ΦΡΟΝΤΙΔΑΣ</a:t>
          </a:r>
          <a:endParaRPr lang="el-GR" sz="1000" kern="1200" dirty="0"/>
        </a:p>
      </dsp:txBody>
      <dsp:txXfrm>
        <a:off x="1484085" y="713262"/>
        <a:ext cx="1280300" cy="805723"/>
      </dsp:txXfrm>
    </dsp:sp>
    <dsp:sp modelId="{C76CD0A2-F60E-4D76-80D4-4DC5D8B9DD17}">
      <dsp:nvSpPr>
        <dsp:cNvPr id="0" name=""/>
        <dsp:cNvSpPr/>
      </dsp:nvSpPr>
      <dsp:spPr>
        <a:xfrm>
          <a:off x="2876431" y="669674"/>
          <a:ext cx="1367476" cy="892899"/>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ΠΑΡΕΜΒΑΣΕΙΣ</a:t>
          </a:r>
          <a:endParaRPr lang="el-GR" sz="1000" kern="1200" dirty="0"/>
        </a:p>
      </dsp:txBody>
      <dsp:txXfrm>
        <a:off x="2920019" y="713262"/>
        <a:ext cx="1280300" cy="8057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FA21F-FDD9-47F7-9509-8D464D979140}">
      <dsp:nvSpPr>
        <dsp:cNvPr id="0" name=""/>
        <dsp:cNvSpPr/>
      </dsp:nvSpPr>
      <dsp:spPr>
        <a:xfrm>
          <a:off x="0" y="7337"/>
          <a:ext cx="2520280" cy="263835"/>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l-GR" sz="900" kern="1200" dirty="0" smtClean="0"/>
            <a:t>ΑΞΙΟΛΟΓΗΣΗ ΤΗΣ ΟΙΚΟΓΕΝΕΙΑΣ</a:t>
          </a:r>
          <a:endParaRPr lang="el-GR" sz="900" kern="1200" dirty="0"/>
        </a:p>
      </dsp:txBody>
      <dsp:txXfrm>
        <a:off x="12879" y="20216"/>
        <a:ext cx="2494522" cy="238077"/>
      </dsp:txXfrm>
    </dsp:sp>
    <dsp:sp modelId="{08B025F5-1ABA-4704-8DF6-C7A2B6B09E88}">
      <dsp:nvSpPr>
        <dsp:cNvPr id="0" name=""/>
        <dsp:cNvSpPr/>
      </dsp:nvSpPr>
      <dsp:spPr>
        <a:xfrm>
          <a:off x="0" y="271172"/>
          <a:ext cx="2520280"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9" tIns="11430" rIns="64008" bIns="11430" numCol="1" spcCol="1270" anchor="t" anchorCtr="0">
          <a:noAutofit/>
        </a:bodyPr>
        <a:lstStyle/>
        <a:p>
          <a:pPr marL="57150" lvl="1" indent="-57150" algn="l" defTabSz="311150">
            <a:lnSpc>
              <a:spcPct val="90000"/>
            </a:lnSpc>
            <a:spcBef>
              <a:spcPct val="0"/>
            </a:spcBef>
            <a:spcAft>
              <a:spcPct val="20000"/>
            </a:spcAft>
            <a:buChar char="••"/>
          </a:pPr>
          <a:r>
            <a:rPr lang="el-GR" sz="700" b="1" kern="1200" dirty="0" smtClean="0"/>
            <a:t>1. ΠΡΟΣΔΙΟΡΙΣΜΟΣ ΚΟΙΝΩΝΙΚΟΠΟΛΙΤΙΣΜΙΚΩΝ ΣΤΟΙΧΕΙΩΝ</a:t>
          </a:r>
          <a:endParaRPr lang="el-GR" sz="700" kern="1200" dirty="0"/>
        </a:p>
        <a:p>
          <a:pPr marL="57150" lvl="1" indent="-57150" algn="l" defTabSz="311150">
            <a:lnSpc>
              <a:spcPct val="90000"/>
            </a:lnSpc>
            <a:spcBef>
              <a:spcPct val="0"/>
            </a:spcBef>
            <a:spcAft>
              <a:spcPct val="20000"/>
            </a:spcAft>
            <a:buChar char="••"/>
          </a:pPr>
          <a:r>
            <a:rPr lang="el-GR" sz="700" b="1" kern="1200" smtClean="0"/>
            <a:t>2. ΠΕΡΙΒΑΛΟΝΤΙΚΑ ΣΤΟΙΧΕΙΑ</a:t>
          </a:r>
          <a:endParaRPr lang="el-GR" sz="700" kern="1200"/>
        </a:p>
        <a:p>
          <a:pPr marL="57150" lvl="1" indent="-57150" algn="l" defTabSz="311150">
            <a:lnSpc>
              <a:spcPct val="90000"/>
            </a:lnSpc>
            <a:spcBef>
              <a:spcPct val="0"/>
            </a:spcBef>
            <a:spcAft>
              <a:spcPct val="20000"/>
            </a:spcAft>
            <a:buChar char="••"/>
          </a:pPr>
          <a:r>
            <a:rPr lang="el-GR" sz="700" b="1" kern="1200" smtClean="0"/>
            <a:t>3. ΔΟΜΗ ΟΙΚΟΓΕΝΕΙΑΣ </a:t>
          </a:r>
          <a:endParaRPr lang="el-GR" sz="700" kern="1200"/>
        </a:p>
        <a:p>
          <a:pPr marL="57150" lvl="1" indent="-57150" algn="l" defTabSz="311150">
            <a:lnSpc>
              <a:spcPct val="90000"/>
            </a:lnSpc>
            <a:spcBef>
              <a:spcPct val="0"/>
            </a:spcBef>
            <a:spcAft>
              <a:spcPct val="20000"/>
            </a:spcAft>
            <a:buChar char="••"/>
          </a:pPr>
          <a:r>
            <a:rPr lang="el-GR" sz="700" b="1" kern="1200" smtClean="0"/>
            <a:t>4. ΛΕΙΤΟΥΡΓΕΙΑ ΟΙΚΟΓΕΝΕΙΑΣ</a:t>
          </a:r>
          <a:endParaRPr lang="el-GR" sz="700" kern="1200"/>
        </a:p>
        <a:p>
          <a:pPr marL="57150" lvl="1" indent="-57150" algn="l" defTabSz="311150">
            <a:lnSpc>
              <a:spcPct val="90000"/>
            </a:lnSpc>
            <a:spcBef>
              <a:spcPct val="0"/>
            </a:spcBef>
            <a:spcAft>
              <a:spcPct val="20000"/>
            </a:spcAft>
            <a:buChar char="••"/>
          </a:pPr>
          <a:r>
            <a:rPr lang="el-GR" sz="700" b="1" kern="1200" dirty="0" smtClean="0"/>
            <a:t>5. ΜΗΧΑΝΙΣΜΟΙ ΑΝΤΙΜΕΤΩΠΙΣΗΣ ΤΟΥ </a:t>
          </a:r>
          <a:r>
            <a:rPr lang="en-US" sz="700" b="1" kern="1200" dirty="0" smtClean="0"/>
            <a:t>STRESS </a:t>
          </a:r>
          <a:r>
            <a:rPr lang="el-GR" sz="700" b="1" kern="1200" dirty="0" smtClean="0"/>
            <a:t>ΑΠΌ ΤΗΝ ΟΙΚΟΓ</a:t>
          </a:r>
          <a:r>
            <a:rPr lang="en-US" sz="700" b="1" kern="1200" dirty="0" smtClean="0"/>
            <a:t>ENEIA</a:t>
          </a:r>
          <a:endParaRPr lang="el-GR" sz="700" kern="1200" dirty="0"/>
        </a:p>
      </dsp:txBody>
      <dsp:txXfrm>
        <a:off x="0" y="271172"/>
        <a:ext cx="2520280" cy="1024650"/>
      </dsp:txXfrm>
    </dsp:sp>
    <dsp:sp modelId="{89E6780E-1C58-4878-9FDB-20D01DCA0906}">
      <dsp:nvSpPr>
        <dsp:cNvPr id="0" name=""/>
        <dsp:cNvSpPr/>
      </dsp:nvSpPr>
      <dsp:spPr>
        <a:xfrm>
          <a:off x="0" y="1121097"/>
          <a:ext cx="2520280" cy="263835"/>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l-GR" sz="900" kern="1200" dirty="0" smtClean="0"/>
            <a:t>ΑΞΙΟΛΟΓΗΣΗ ΜΕΛΟΥΣ ΤΗΣ ΟΙΚΟΓΕΝΕΙΑΣ </a:t>
          </a:r>
          <a:endParaRPr lang="el-GR" sz="900" kern="1200" dirty="0"/>
        </a:p>
      </dsp:txBody>
      <dsp:txXfrm>
        <a:off x="12879" y="1133976"/>
        <a:ext cx="2494522" cy="238077"/>
      </dsp:txXfrm>
    </dsp:sp>
    <dsp:sp modelId="{1F4546F2-B754-43FB-87B5-25EF1A0E0A68}">
      <dsp:nvSpPr>
        <dsp:cNvPr id="0" name=""/>
        <dsp:cNvSpPr/>
      </dsp:nvSpPr>
      <dsp:spPr>
        <a:xfrm>
          <a:off x="0" y="1443055"/>
          <a:ext cx="2520280" cy="66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9" tIns="11430" rIns="64008" bIns="11430" numCol="1" spcCol="1270" anchor="t" anchorCtr="0">
          <a:noAutofit/>
        </a:bodyPr>
        <a:lstStyle/>
        <a:p>
          <a:pPr marL="57150" lvl="1" indent="-57150" algn="l" defTabSz="311150">
            <a:lnSpc>
              <a:spcPct val="90000"/>
            </a:lnSpc>
            <a:spcBef>
              <a:spcPct val="0"/>
            </a:spcBef>
            <a:spcAft>
              <a:spcPct val="20000"/>
            </a:spcAft>
            <a:buChar char="••"/>
          </a:pPr>
          <a:r>
            <a:rPr lang="el-GR" sz="700" b="1" kern="1200" dirty="0" smtClean="0"/>
            <a:t>1. ΨΥΧΙΚΗ</a:t>
          </a:r>
          <a:endParaRPr lang="el-GR" sz="700" kern="1200" dirty="0"/>
        </a:p>
        <a:p>
          <a:pPr marL="57150" lvl="1" indent="-57150" algn="l" defTabSz="311150">
            <a:lnSpc>
              <a:spcPct val="90000"/>
            </a:lnSpc>
            <a:spcBef>
              <a:spcPct val="0"/>
            </a:spcBef>
            <a:spcAft>
              <a:spcPct val="20000"/>
            </a:spcAft>
            <a:buChar char="••"/>
          </a:pPr>
          <a:r>
            <a:rPr lang="el-GR" sz="700" b="1" kern="1200" smtClean="0"/>
            <a:t>2. ΣΩΜΑΤΙΚΗ</a:t>
          </a:r>
          <a:endParaRPr lang="el-GR" sz="700" kern="1200"/>
        </a:p>
        <a:p>
          <a:pPr marL="57150" lvl="1" indent="-57150" algn="l" defTabSz="311150">
            <a:lnSpc>
              <a:spcPct val="90000"/>
            </a:lnSpc>
            <a:spcBef>
              <a:spcPct val="0"/>
            </a:spcBef>
            <a:spcAft>
              <a:spcPct val="20000"/>
            </a:spcAft>
            <a:buChar char="••"/>
          </a:pPr>
          <a:r>
            <a:rPr lang="el-GR" sz="700" b="1" kern="1200" smtClean="0"/>
            <a:t>3. ΣΥΝΑΙΣΘΗΜΑΤΙΚΗ </a:t>
          </a:r>
          <a:endParaRPr lang="el-GR" sz="700" kern="1200"/>
        </a:p>
        <a:p>
          <a:pPr marL="57150" lvl="1" indent="-57150" algn="l" defTabSz="311150">
            <a:lnSpc>
              <a:spcPct val="90000"/>
            </a:lnSpc>
            <a:spcBef>
              <a:spcPct val="0"/>
            </a:spcBef>
            <a:spcAft>
              <a:spcPct val="20000"/>
            </a:spcAft>
            <a:buChar char="••"/>
          </a:pPr>
          <a:r>
            <a:rPr lang="el-GR" sz="700" b="1" kern="1200" smtClean="0"/>
            <a:t>4. ΚΟΙΝΩΝΙΚΗ</a:t>
          </a:r>
          <a:endParaRPr lang="el-GR" sz="700" kern="1200"/>
        </a:p>
        <a:p>
          <a:pPr marL="57150" lvl="1" indent="-57150" algn="l" defTabSz="311150">
            <a:lnSpc>
              <a:spcPct val="90000"/>
            </a:lnSpc>
            <a:spcBef>
              <a:spcPct val="0"/>
            </a:spcBef>
            <a:spcAft>
              <a:spcPct val="20000"/>
            </a:spcAft>
            <a:buChar char="••"/>
          </a:pPr>
          <a:r>
            <a:rPr lang="el-GR" sz="700" b="1" kern="1200" smtClean="0"/>
            <a:t>5. ΠΝΕΥΜΑΙΚΗ</a:t>
          </a:r>
          <a:endParaRPr lang="el-GR" sz="700" kern="1200"/>
        </a:p>
      </dsp:txBody>
      <dsp:txXfrm>
        <a:off x="0" y="1443055"/>
        <a:ext cx="2520280" cy="6652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6A0D1-7A09-4DE6-A22B-5CEE1BC1EC09}" type="datetimeFigureOut">
              <a:rPr lang="el-GR" smtClean="0"/>
              <a:t>19/2/2017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1B241C-1DF5-4596-874C-E4BA46E2BF46}" type="slidenum">
              <a:rPr lang="el-GR" smtClean="0"/>
              <a:t>‹#›</a:t>
            </a:fld>
            <a:endParaRPr lang="el-GR"/>
          </a:p>
        </p:txBody>
      </p:sp>
    </p:spTree>
    <p:extLst>
      <p:ext uri="{BB962C8B-B14F-4D97-AF65-F5344CB8AC3E}">
        <p14:creationId xmlns:p14="http://schemas.microsoft.com/office/powerpoint/2010/main" val="119874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976E2658-F1D4-47C8-AA84-BDD717D65227}" type="slidenum">
              <a:rPr lang="el-GR" altLang="el-GR" smtClean="0">
                <a:solidFill>
                  <a:prstClr val="black"/>
                </a:solidFill>
              </a:rPr>
              <a:pPr/>
              <a:t>3</a:t>
            </a:fld>
            <a:endParaRPr lang="el-GR" altLang="el-GR"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Times New Roman" pitchFamily="18" charset="0"/>
              </a:defRPr>
            </a:lvl1pPr>
            <a:lvl2pPr eaLnBrk="0" hangingPunct="0">
              <a:tabLst>
                <a:tab pos="723900" algn="l"/>
                <a:tab pos="1447800" algn="l"/>
                <a:tab pos="2171700" algn="l"/>
                <a:tab pos="2895600" algn="l"/>
              </a:tabLst>
              <a:defRPr sz="2400">
                <a:solidFill>
                  <a:schemeClr val="bg1"/>
                </a:solidFill>
                <a:latin typeface="Times New Roman" pitchFamily="18" charset="0"/>
              </a:defRPr>
            </a:lvl2pPr>
            <a:lvl3pPr eaLnBrk="0" hangingPunct="0">
              <a:tabLst>
                <a:tab pos="723900" algn="l"/>
                <a:tab pos="1447800" algn="l"/>
                <a:tab pos="2171700" algn="l"/>
                <a:tab pos="2895600" algn="l"/>
              </a:tabLst>
              <a:defRPr sz="2400">
                <a:solidFill>
                  <a:schemeClr val="bg1"/>
                </a:solidFill>
                <a:latin typeface="Times New Roman" pitchFamily="18" charset="0"/>
              </a:defRPr>
            </a:lvl3pPr>
            <a:lvl4pPr eaLnBrk="0" hangingPunct="0">
              <a:tabLst>
                <a:tab pos="723900" algn="l"/>
                <a:tab pos="1447800" algn="l"/>
                <a:tab pos="2171700" algn="l"/>
                <a:tab pos="2895600" algn="l"/>
              </a:tabLst>
              <a:defRPr sz="2400">
                <a:solidFill>
                  <a:schemeClr val="bg1"/>
                </a:solidFill>
                <a:latin typeface="Times New Roman" pitchFamily="18" charset="0"/>
              </a:defRPr>
            </a:lvl4pPr>
            <a:lvl5pPr eaLnBrk="0" hangingPunct="0">
              <a:tabLst>
                <a:tab pos="723900" algn="l"/>
                <a:tab pos="1447800" algn="l"/>
                <a:tab pos="2171700" algn="l"/>
                <a:tab pos="28956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defRPr>
            </a:lvl9pPr>
          </a:lstStyle>
          <a:p>
            <a:pPr eaLnBrk="1" hangingPunct="1"/>
            <a:fld id="{20038437-2AD9-4599-9EE5-416DC125551E}" type="slidenum">
              <a:rPr lang="en-US" altLang="el-GR" sz="1200">
                <a:solidFill>
                  <a:srgbClr val="000000"/>
                </a:solidFill>
              </a:rPr>
              <a:pPr eaLnBrk="1" hangingPunct="1"/>
              <a:t>13</a:t>
            </a:fld>
            <a:endParaRPr lang="en-US" altLang="el-GR"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19/2/2017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19/2/2017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19/2/2017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12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5" name="13 - Έλλειψη"/>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lang="el-GR" smtClean="0"/>
              <a:t>Kλικ για επεξεργασία του τίτλου</a:t>
            </a:r>
            <a:endParaRPr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smtClean="0"/>
              <a:t>Κάντε κλικ για να επεξεργαστείτε τον υπότιτλο του υποδείγματος</a:t>
            </a:r>
            <a:endParaRPr lang="en-US"/>
          </a:p>
        </p:txBody>
      </p:sp>
      <p:sp>
        <p:nvSpPr>
          <p:cNvPr id="6" name="6 - Θέση ημερομηνίας"/>
          <p:cNvSpPr>
            <a:spLocks noGrp="1"/>
          </p:cNvSpPr>
          <p:nvPr>
            <p:ph type="dt" sz="half" idx="10"/>
          </p:nvPr>
        </p:nvSpPr>
        <p:spPr/>
        <p:txBody>
          <a:bodyPr/>
          <a:lstStyle>
            <a:lvl1pPr>
              <a:defRPr/>
            </a:lvl1pPr>
            <a:extLst/>
          </a:lstStyle>
          <a:p>
            <a:pPr>
              <a:defRPr/>
            </a:pPr>
            <a:fld id="{DBDF1DF3-D057-4040-86BF-AF1FA72B9BAD}" type="datetimeFigureOut">
              <a:rPr lang="el-GR">
                <a:solidFill>
                  <a:srgbClr val="E7DEC9">
                    <a:shade val="50000"/>
                    <a:satMod val="200000"/>
                  </a:srgbClr>
                </a:solidFill>
              </a:rPr>
              <a:pPr>
                <a:defRPr/>
              </a:pPr>
              <a:t>19/2/2017</a:t>
            </a:fld>
            <a:endParaRPr lang="el-GR">
              <a:solidFill>
                <a:srgbClr val="E7DEC9">
                  <a:shade val="50000"/>
                  <a:satMod val="200000"/>
                </a:srgbClr>
              </a:solidFill>
            </a:endParaRPr>
          </a:p>
        </p:txBody>
      </p:sp>
      <p:sp>
        <p:nvSpPr>
          <p:cNvPr id="7" name="19 - Θέση υποσέλιδου"/>
          <p:cNvSpPr>
            <a:spLocks noGrp="1"/>
          </p:cNvSpPr>
          <p:nvPr>
            <p:ph type="ftr" sz="quarter" idx="11"/>
          </p:nvPr>
        </p:nvSpPr>
        <p:spPr/>
        <p:txBody>
          <a:bodyPr/>
          <a:lstStyle>
            <a:lvl1pPr>
              <a:defRPr/>
            </a:lvl1pPr>
            <a:extLst/>
          </a:lstStyle>
          <a:p>
            <a:pPr>
              <a:defRPr/>
            </a:pPr>
            <a:endParaRPr lang="el-GR">
              <a:solidFill>
                <a:srgbClr val="E7DEC9">
                  <a:shade val="50000"/>
                  <a:satMod val="200000"/>
                </a:srgbClr>
              </a:solidFill>
            </a:endParaRPr>
          </a:p>
        </p:txBody>
      </p:sp>
      <p:sp>
        <p:nvSpPr>
          <p:cNvPr id="8" name="9 - Θέση αριθμού διαφάνειας"/>
          <p:cNvSpPr>
            <a:spLocks noGrp="1"/>
          </p:cNvSpPr>
          <p:nvPr>
            <p:ph type="sldNum" sz="quarter" idx="12"/>
          </p:nvPr>
        </p:nvSpPr>
        <p:spPr/>
        <p:txBody>
          <a:bodyPr/>
          <a:lstStyle>
            <a:lvl1pPr>
              <a:defRPr/>
            </a:lvl1pPr>
            <a:extLst/>
          </a:lstStyle>
          <a:p>
            <a:pPr>
              <a:defRPr/>
            </a:pPr>
            <a:fld id="{40B913EA-ED73-41F6-B78C-BD005C345802}" type="slidenum">
              <a:rPr lang="el-GR">
                <a:solidFill>
                  <a:srgbClr val="E7DEC9">
                    <a:shade val="50000"/>
                    <a:satMod val="200000"/>
                  </a:srgbClr>
                </a:solidFill>
              </a:rPr>
              <a:pPr>
                <a:defRPr/>
              </a:pPr>
              <a:t>‹#›</a:t>
            </a:fld>
            <a:endParaRPr lang="el-GR">
              <a:solidFill>
                <a:srgbClr val="E7DEC9">
                  <a:shade val="50000"/>
                  <a:satMod val="200000"/>
                </a:srgbClr>
              </a:solidFill>
            </a:endParaRPr>
          </a:p>
        </p:txBody>
      </p:sp>
    </p:spTree>
    <p:extLst>
      <p:ext uri="{BB962C8B-B14F-4D97-AF65-F5344CB8AC3E}">
        <p14:creationId xmlns:p14="http://schemas.microsoft.com/office/powerpoint/2010/main" val="3877407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lvl1pPr>
              <a:defRPr/>
            </a:lvl1pPr>
            <a:extLst/>
          </a:lstStyle>
          <a:p>
            <a:pPr>
              <a:defRPr/>
            </a:pPr>
            <a:endParaRPr lang="el-GR">
              <a:solidFill>
                <a:srgbClr val="E7DEC9">
                  <a:shade val="50000"/>
                  <a:satMod val="200000"/>
                </a:srgbClr>
              </a:solidFill>
            </a:endParaRPr>
          </a:p>
        </p:txBody>
      </p:sp>
      <p:sp>
        <p:nvSpPr>
          <p:cNvPr id="5" name="4 - Θέση υποσέλιδου"/>
          <p:cNvSpPr>
            <a:spLocks noGrp="1"/>
          </p:cNvSpPr>
          <p:nvPr>
            <p:ph type="ftr" sz="quarter" idx="11"/>
          </p:nvPr>
        </p:nvSpPr>
        <p:spPr/>
        <p:txBody>
          <a:bodyPr/>
          <a:lstStyle>
            <a:lvl1pPr>
              <a:defRPr/>
            </a:lvl1pPr>
            <a:extLst/>
          </a:lstStyle>
          <a:p>
            <a:pPr>
              <a:defRPr/>
            </a:pPr>
            <a:endParaRPr lang="el-GR">
              <a:solidFill>
                <a:srgbClr val="E7DEC9">
                  <a:shade val="50000"/>
                  <a:satMod val="200000"/>
                </a:srgbClr>
              </a:solidFill>
            </a:endParaRPr>
          </a:p>
        </p:txBody>
      </p:sp>
      <p:sp>
        <p:nvSpPr>
          <p:cNvPr id="6" name="5 - Θέση αριθμού διαφάνειας"/>
          <p:cNvSpPr>
            <a:spLocks noGrp="1"/>
          </p:cNvSpPr>
          <p:nvPr>
            <p:ph type="sldNum" sz="quarter" idx="12"/>
          </p:nvPr>
        </p:nvSpPr>
        <p:spPr/>
        <p:txBody>
          <a:bodyPr/>
          <a:lstStyle>
            <a:lvl1pPr>
              <a:defRPr/>
            </a:lvl1pPr>
            <a:extLst/>
          </a:lstStyle>
          <a:p>
            <a:pPr>
              <a:defRPr/>
            </a:pPr>
            <a:fld id="{7CC59B07-FB04-432A-8F32-9161DCEA12C1}" type="slidenum">
              <a:rPr lang="el-GR">
                <a:solidFill>
                  <a:srgbClr val="E7DEC9">
                    <a:shade val="50000"/>
                    <a:satMod val="200000"/>
                  </a:srgbClr>
                </a:solidFill>
              </a:rPr>
              <a:pPr>
                <a:defRPr/>
              </a:pPr>
              <a:t>‹#›</a:t>
            </a:fld>
            <a:endParaRPr lang="el-GR">
              <a:solidFill>
                <a:srgbClr val="E7DEC9">
                  <a:shade val="50000"/>
                  <a:satMod val="200000"/>
                </a:srgbClr>
              </a:solidFill>
            </a:endParaRPr>
          </a:p>
        </p:txBody>
      </p:sp>
    </p:spTree>
    <p:extLst>
      <p:ext uri="{BB962C8B-B14F-4D97-AF65-F5344CB8AC3E}">
        <p14:creationId xmlns:p14="http://schemas.microsoft.com/office/powerpoint/2010/main" val="1224585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12 - Ορθογώνιο"/>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13 - Ορθογώνιο"/>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15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7" name="16 - Έλλειψη"/>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smtClean="0"/>
              <a:t>Kλικ για επεξεργασία των στυλ του υποδείγματος</a:t>
            </a:r>
          </a:p>
        </p:txBody>
      </p:sp>
      <p:sp>
        <p:nvSpPr>
          <p:cNvPr id="8" name="3 - Θέση ημερομηνίας"/>
          <p:cNvSpPr>
            <a:spLocks noGrp="1"/>
          </p:cNvSpPr>
          <p:nvPr>
            <p:ph type="dt" sz="half" idx="10"/>
          </p:nvPr>
        </p:nvSpPr>
        <p:spPr/>
        <p:txBody>
          <a:bodyPr/>
          <a:lstStyle>
            <a:lvl1pPr>
              <a:defRPr/>
            </a:lvl1pPr>
            <a:extLst/>
          </a:lstStyle>
          <a:p>
            <a:pPr>
              <a:defRPr/>
            </a:pPr>
            <a:fld id="{2C383509-EB51-47FF-9130-2349F4921C7E}" type="datetimeFigureOut">
              <a:rPr lang="el-GR">
                <a:solidFill>
                  <a:srgbClr val="E7DEC9">
                    <a:shade val="50000"/>
                    <a:satMod val="200000"/>
                  </a:srgbClr>
                </a:solidFill>
              </a:rPr>
              <a:pPr>
                <a:defRPr/>
              </a:pPr>
              <a:t>19/2/2017</a:t>
            </a:fld>
            <a:endParaRPr lang="el-GR">
              <a:solidFill>
                <a:srgbClr val="E7DEC9">
                  <a:shade val="50000"/>
                  <a:satMod val="200000"/>
                </a:srgbClr>
              </a:solidFill>
            </a:endParaRPr>
          </a:p>
        </p:txBody>
      </p:sp>
      <p:sp>
        <p:nvSpPr>
          <p:cNvPr id="9" name="4 - Θέση υποσέλιδου"/>
          <p:cNvSpPr>
            <a:spLocks noGrp="1"/>
          </p:cNvSpPr>
          <p:nvPr>
            <p:ph type="ftr" sz="quarter" idx="11"/>
          </p:nvPr>
        </p:nvSpPr>
        <p:spPr/>
        <p:txBody>
          <a:bodyPr/>
          <a:lstStyle>
            <a:lvl1pPr>
              <a:defRPr/>
            </a:lvl1pPr>
            <a:extLst/>
          </a:lstStyle>
          <a:p>
            <a:pPr>
              <a:defRPr/>
            </a:pPr>
            <a:endParaRPr lang="el-GR">
              <a:solidFill>
                <a:srgbClr val="E7DEC9">
                  <a:shade val="50000"/>
                  <a:satMod val="200000"/>
                </a:srgbClr>
              </a:solidFill>
            </a:endParaRPr>
          </a:p>
        </p:txBody>
      </p:sp>
      <p:sp>
        <p:nvSpPr>
          <p:cNvPr id="10" name="5 - Θέση αριθμού διαφάνειας"/>
          <p:cNvSpPr>
            <a:spLocks noGrp="1"/>
          </p:cNvSpPr>
          <p:nvPr>
            <p:ph type="sldNum" sz="quarter" idx="12"/>
          </p:nvPr>
        </p:nvSpPr>
        <p:spPr/>
        <p:txBody>
          <a:bodyPr/>
          <a:lstStyle>
            <a:lvl1pPr>
              <a:defRPr/>
            </a:lvl1pPr>
            <a:extLst/>
          </a:lstStyle>
          <a:p>
            <a:pPr>
              <a:defRPr/>
            </a:pPr>
            <a:fld id="{329C8503-857F-4138-B5EA-4C1F1D0CCD95}" type="slidenum">
              <a:rPr lang="el-GR">
                <a:solidFill>
                  <a:srgbClr val="E7DEC9">
                    <a:shade val="50000"/>
                    <a:satMod val="200000"/>
                  </a:srgbClr>
                </a:solidFill>
              </a:rPr>
              <a:pPr>
                <a:defRPr/>
              </a:pPr>
              <a:t>‹#›</a:t>
            </a:fld>
            <a:endParaRPr lang="el-GR">
              <a:solidFill>
                <a:srgbClr val="E7DEC9">
                  <a:shade val="50000"/>
                  <a:satMod val="200000"/>
                </a:srgbClr>
              </a:solidFill>
            </a:endParaRPr>
          </a:p>
        </p:txBody>
      </p:sp>
    </p:spTree>
    <p:extLst>
      <p:ext uri="{BB962C8B-B14F-4D97-AF65-F5344CB8AC3E}">
        <p14:creationId xmlns:p14="http://schemas.microsoft.com/office/powerpoint/2010/main" val="667799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3 - Θέση ημερομηνίας"/>
          <p:cNvSpPr>
            <a:spLocks noGrp="1"/>
          </p:cNvSpPr>
          <p:nvPr>
            <p:ph type="dt" sz="half" idx="10"/>
          </p:nvPr>
        </p:nvSpPr>
        <p:spPr/>
        <p:txBody>
          <a:bodyPr/>
          <a:lstStyle>
            <a:lvl1pPr>
              <a:defRPr/>
            </a:lvl1pPr>
          </a:lstStyle>
          <a:p>
            <a:pPr>
              <a:defRPr/>
            </a:pPr>
            <a:fld id="{35583C22-CDD1-4859-8AA6-AE501B0CF129}" type="datetimeFigureOut">
              <a:rPr lang="el-GR">
                <a:solidFill>
                  <a:srgbClr val="E7DEC9">
                    <a:shade val="50000"/>
                    <a:satMod val="200000"/>
                  </a:srgbClr>
                </a:solidFill>
              </a:rPr>
              <a:pPr>
                <a:defRPr/>
              </a:pPr>
              <a:t>19/2/2017</a:t>
            </a:fld>
            <a:endParaRPr lang="el-GR">
              <a:solidFill>
                <a:srgbClr val="E7DEC9">
                  <a:shade val="50000"/>
                  <a:satMod val="200000"/>
                </a:srgbClr>
              </a:solidFill>
            </a:endParaRPr>
          </a:p>
        </p:txBody>
      </p:sp>
      <p:sp>
        <p:nvSpPr>
          <p:cNvPr id="6" name="9 - Θέση υποσέλιδου"/>
          <p:cNvSpPr>
            <a:spLocks noGrp="1"/>
          </p:cNvSpPr>
          <p:nvPr>
            <p:ph type="ftr" sz="quarter" idx="11"/>
          </p:nvPr>
        </p:nvSpPr>
        <p:spPr/>
        <p:txBody>
          <a:bodyPr/>
          <a:lstStyle>
            <a:lvl1pPr>
              <a:defRPr/>
            </a:lvl1pPr>
          </a:lstStyle>
          <a:p>
            <a:pPr>
              <a:defRPr/>
            </a:pPr>
            <a:endParaRPr lang="el-GR">
              <a:solidFill>
                <a:srgbClr val="E7DEC9">
                  <a:shade val="50000"/>
                  <a:satMod val="200000"/>
                </a:srgbClr>
              </a:solidFill>
            </a:endParaRPr>
          </a:p>
        </p:txBody>
      </p:sp>
      <p:sp>
        <p:nvSpPr>
          <p:cNvPr id="7" name="21 - Θέση αριθμού διαφάνειας"/>
          <p:cNvSpPr>
            <a:spLocks noGrp="1"/>
          </p:cNvSpPr>
          <p:nvPr>
            <p:ph type="sldNum" sz="quarter" idx="12"/>
          </p:nvPr>
        </p:nvSpPr>
        <p:spPr/>
        <p:txBody>
          <a:bodyPr/>
          <a:lstStyle>
            <a:lvl1pPr>
              <a:defRPr/>
            </a:lvl1pPr>
          </a:lstStyle>
          <a:p>
            <a:pPr>
              <a:defRPr/>
            </a:pPr>
            <a:fld id="{C765B5D3-A55B-471D-8446-713F7D8B06DF}" type="slidenum">
              <a:rPr lang="el-GR">
                <a:solidFill>
                  <a:srgbClr val="E7DEC9">
                    <a:shade val="50000"/>
                    <a:satMod val="200000"/>
                  </a:srgbClr>
                </a:solidFill>
              </a:rPr>
              <a:pPr>
                <a:defRPr/>
              </a:pPr>
              <a:t>‹#›</a:t>
            </a:fld>
            <a:endParaRPr lang="el-GR">
              <a:solidFill>
                <a:srgbClr val="E7DEC9">
                  <a:shade val="50000"/>
                  <a:satMod val="200000"/>
                </a:srgbClr>
              </a:solidFill>
            </a:endParaRPr>
          </a:p>
        </p:txBody>
      </p:sp>
    </p:spTree>
    <p:extLst>
      <p:ext uri="{BB962C8B-B14F-4D97-AF65-F5344CB8AC3E}">
        <p14:creationId xmlns:p14="http://schemas.microsoft.com/office/powerpoint/2010/main" val="1386257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lstStyle>
            <a:lvl1pPr algn="ctr">
              <a:defRPr sz="4500" b="1" cap="none" baseline="0"/>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lvl1pPr>
              <a:defRPr/>
            </a:lvl1pPr>
            <a:extLst/>
          </a:lstStyle>
          <a:p>
            <a:pPr>
              <a:defRPr/>
            </a:pPr>
            <a:fld id="{C6226547-394C-47DE-9AD5-FD22C8E1D75B}" type="datetimeFigureOut">
              <a:rPr lang="el-GR">
                <a:solidFill>
                  <a:srgbClr val="E7DEC9">
                    <a:shade val="50000"/>
                    <a:satMod val="200000"/>
                  </a:srgbClr>
                </a:solidFill>
              </a:rPr>
              <a:pPr>
                <a:defRPr/>
              </a:pPr>
              <a:t>19/2/2017</a:t>
            </a:fld>
            <a:endParaRPr lang="el-GR">
              <a:solidFill>
                <a:srgbClr val="E7DEC9">
                  <a:shade val="50000"/>
                  <a:satMod val="200000"/>
                </a:srgbClr>
              </a:solidFill>
            </a:endParaRPr>
          </a:p>
        </p:txBody>
      </p:sp>
      <p:sp>
        <p:nvSpPr>
          <p:cNvPr id="8" name="7 - Θέση υποσέλιδου"/>
          <p:cNvSpPr>
            <a:spLocks noGrp="1"/>
          </p:cNvSpPr>
          <p:nvPr>
            <p:ph type="ftr" sz="quarter" idx="11"/>
          </p:nvPr>
        </p:nvSpPr>
        <p:spPr/>
        <p:txBody>
          <a:bodyPr/>
          <a:lstStyle>
            <a:lvl1pPr>
              <a:defRPr/>
            </a:lvl1pPr>
            <a:extLst/>
          </a:lstStyle>
          <a:p>
            <a:pPr>
              <a:defRPr/>
            </a:pPr>
            <a:endParaRPr lang="el-GR">
              <a:solidFill>
                <a:srgbClr val="E7DEC9">
                  <a:shade val="50000"/>
                  <a:satMod val="200000"/>
                </a:srgbClr>
              </a:solidFill>
            </a:endParaRPr>
          </a:p>
        </p:txBody>
      </p:sp>
      <p:sp>
        <p:nvSpPr>
          <p:cNvPr id="9" name="8 - Θέση αριθμού διαφάνειας"/>
          <p:cNvSpPr>
            <a:spLocks noGrp="1"/>
          </p:cNvSpPr>
          <p:nvPr>
            <p:ph type="sldNum" sz="quarter" idx="12"/>
          </p:nvPr>
        </p:nvSpPr>
        <p:spPr/>
        <p:txBody>
          <a:bodyPr/>
          <a:lstStyle>
            <a:lvl1pPr>
              <a:defRPr/>
            </a:lvl1pPr>
            <a:extLst/>
          </a:lstStyle>
          <a:p>
            <a:pPr>
              <a:defRPr/>
            </a:pPr>
            <a:fld id="{01DC6152-389C-41B5-8177-D0231E6C7F4D}" type="slidenum">
              <a:rPr lang="el-GR">
                <a:solidFill>
                  <a:srgbClr val="E7DEC9">
                    <a:shade val="50000"/>
                    <a:satMod val="200000"/>
                  </a:srgbClr>
                </a:solidFill>
              </a:rPr>
              <a:pPr>
                <a:defRPr/>
              </a:pPr>
              <a:t>‹#›</a:t>
            </a:fld>
            <a:endParaRPr lang="el-GR">
              <a:solidFill>
                <a:srgbClr val="E7DEC9">
                  <a:shade val="50000"/>
                  <a:satMod val="200000"/>
                </a:srgbClr>
              </a:solidFill>
            </a:endParaRPr>
          </a:p>
        </p:txBody>
      </p:sp>
    </p:spTree>
    <p:extLst>
      <p:ext uri="{BB962C8B-B14F-4D97-AF65-F5344CB8AC3E}">
        <p14:creationId xmlns:p14="http://schemas.microsoft.com/office/powerpoint/2010/main" val="3053535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lang="el-GR" smtClean="0"/>
              <a:t>Kλικ για επεξεργασία του τίτλου</a:t>
            </a:r>
            <a:endParaRPr lang="en-US"/>
          </a:p>
        </p:txBody>
      </p:sp>
      <p:sp>
        <p:nvSpPr>
          <p:cNvPr id="3" name="23 - Θέση ημερομηνίας"/>
          <p:cNvSpPr>
            <a:spLocks noGrp="1"/>
          </p:cNvSpPr>
          <p:nvPr>
            <p:ph type="dt" sz="half" idx="10"/>
          </p:nvPr>
        </p:nvSpPr>
        <p:spPr/>
        <p:txBody>
          <a:bodyPr/>
          <a:lstStyle>
            <a:lvl1pPr>
              <a:defRPr/>
            </a:lvl1pPr>
          </a:lstStyle>
          <a:p>
            <a:pPr>
              <a:defRPr/>
            </a:pPr>
            <a:fld id="{C2102A85-3880-4365-9A2E-FD8F098D3CE6}" type="datetimeFigureOut">
              <a:rPr lang="el-GR">
                <a:solidFill>
                  <a:srgbClr val="E7DEC9">
                    <a:shade val="50000"/>
                    <a:satMod val="200000"/>
                  </a:srgbClr>
                </a:solidFill>
              </a:rPr>
              <a:pPr>
                <a:defRPr/>
              </a:pPr>
              <a:t>19/2/2017</a:t>
            </a:fld>
            <a:endParaRPr lang="el-GR">
              <a:solidFill>
                <a:srgbClr val="E7DEC9">
                  <a:shade val="50000"/>
                  <a:satMod val="200000"/>
                </a:srgbClr>
              </a:solidFill>
            </a:endParaRPr>
          </a:p>
        </p:txBody>
      </p:sp>
      <p:sp>
        <p:nvSpPr>
          <p:cNvPr id="4" name="9 - Θέση υποσέλιδου"/>
          <p:cNvSpPr>
            <a:spLocks noGrp="1"/>
          </p:cNvSpPr>
          <p:nvPr>
            <p:ph type="ftr" sz="quarter" idx="11"/>
          </p:nvPr>
        </p:nvSpPr>
        <p:spPr/>
        <p:txBody>
          <a:bodyPr/>
          <a:lstStyle>
            <a:lvl1pPr>
              <a:defRPr/>
            </a:lvl1pPr>
          </a:lstStyle>
          <a:p>
            <a:pPr>
              <a:defRPr/>
            </a:pPr>
            <a:endParaRPr lang="el-GR">
              <a:solidFill>
                <a:srgbClr val="E7DEC9">
                  <a:shade val="50000"/>
                  <a:satMod val="200000"/>
                </a:srgbClr>
              </a:solidFill>
            </a:endParaRPr>
          </a:p>
        </p:txBody>
      </p:sp>
      <p:sp>
        <p:nvSpPr>
          <p:cNvPr id="5" name="21 - Θέση αριθμού διαφάνειας"/>
          <p:cNvSpPr>
            <a:spLocks noGrp="1"/>
          </p:cNvSpPr>
          <p:nvPr>
            <p:ph type="sldNum" sz="quarter" idx="12"/>
          </p:nvPr>
        </p:nvSpPr>
        <p:spPr/>
        <p:txBody>
          <a:bodyPr/>
          <a:lstStyle>
            <a:lvl1pPr>
              <a:defRPr/>
            </a:lvl1pPr>
          </a:lstStyle>
          <a:p>
            <a:pPr>
              <a:defRPr/>
            </a:pPr>
            <a:fld id="{2167D9C3-A384-4C84-A9C6-5ED581E7B09F}" type="slidenum">
              <a:rPr lang="el-GR">
                <a:solidFill>
                  <a:srgbClr val="E7DEC9">
                    <a:shade val="50000"/>
                    <a:satMod val="200000"/>
                  </a:srgbClr>
                </a:solidFill>
              </a:rPr>
              <a:pPr>
                <a:defRPr/>
              </a:pPr>
              <a:t>‹#›</a:t>
            </a:fld>
            <a:endParaRPr lang="el-GR">
              <a:solidFill>
                <a:srgbClr val="E7DEC9">
                  <a:shade val="50000"/>
                  <a:satMod val="200000"/>
                </a:srgbClr>
              </a:solidFill>
            </a:endParaRPr>
          </a:p>
        </p:txBody>
      </p:sp>
    </p:spTree>
    <p:extLst>
      <p:ext uri="{BB962C8B-B14F-4D97-AF65-F5344CB8AC3E}">
        <p14:creationId xmlns:p14="http://schemas.microsoft.com/office/powerpoint/2010/main" val="3282318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2 - Ορθογώνιο"/>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13 - Ορθογώνιο"/>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4" name="1 - Θέση ημερομηνίας"/>
          <p:cNvSpPr>
            <a:spLocks noGrp="1"/>
          </p:cNvSpPr>
          <p:nvPr>
            <p:ph type="dt" sz="half" idx="10"/>
          </p:nvPr>
        </p:nvSpPr>
        <p:spPr/>
        <p:txBody>
          <a:bodyPr/>
          <a:lstStyle>
            <a:lvl1pPr>
              <a:defRPr/>
            </a:lvl1pPr>
            <a:extLst/>
          </a:lstStyle>
          <a:p>
            <a:pPr>
              <a:defRPr/>
            </a:pPr>
            <a:fld id="{24DC3768-E51C-4721-A6BC-DFCE24906A67}" type="datetimeFigureOut">
              <a:rPr lang="el-GR">
                <a:solidFill>
                  <a:srgbClr val="E7DEC9">
                    <a:shade val="50000"/>
                    <a:satMod val="200000"/>
                  </a:srgbClr>
                </a:solidFill>
              </a:rPr>
              <a:pPr>
                <a:defRPr/>
              </a:pPr>
              <a:t>19/2/2017</a:t>
            </a:fld>
            <a:endParaRPr lang="el-GR">
              <a:solidFill>
                <a:srgbClr val="E7DEC9">
                  <a:shade val="50000"/>
                  <a:satMod val="200000"/>
                </a:srgbClr>
              </a:solidFill>
            </a:endParaRPr>
          </a:p>
        </p:txBody>
      </p:sp>
      <p:sp>
        <p:nvSpPr>
          <p:cNvPr id="5" name="2 - Θέση υποσέλιδου"/>
          <p:cNvSpPr>
            <a:spLocks noGrp="1"/>
          </p:cNvSpPr>
          <p:nvPr>
            <p:ph type="ftr" sz="quarter" idx="11"/>
          </p:nvPr>
        </p:nvSpPr>
        <p:spPr/>
        <p:txBody>
          <a:bodyPr/>
          <a:lstStyle>
            <a:lvl1pPr>
              <a:defRPr/>
            </a:lvl1pPr>
            <a:extLst/>
          </a:lstStyle>
          <a:p>
            <a:pPr>
              <a:defRPr/>
            </a:pPr>
            <a:endParaRPr lang="el-GR">
              <a:solidFill>
                <a:srgbClr val="E7DEC9">
                  <a:shade val="50000"/>
                  <a:satMod val="200000"/>
                </a:srgbClr>
              </a:solidFill>
            </a:endParaRPr>
          </a:p>
        </p:txBody>
      </p:sp>
      <p:sp>
        <p:nvSpPr>
          <p:cNvPr id="6" name="3 - Θέση αριθμού διαφάνειας"/>
          <p:cNvSpPr>
            <a:spLocks noGrp="1"/>
          </p:cNvSpPr>
          <p:nvPr>
            <p:ph type="sldNum" sz="quarter" idx="12"/>
          </p:nvPr>
        </p:nvSpPr>
        <p:spPr/>
        <p:txBody>
          <a:bodyPr/>
          <a:lstStyle>
            <a:lvl1pPr>
              <a:defRPr/>
            </a:lvl1pPr>
            <a:extLst/>
          </a:lstStyle>
          <a:p>
            <a:pPr>
              <a:defRPr/>
            </a:pPr>
            <a:fld id="{E30F2D58-C54E-4042-BC54-2CE49C9413CE}" type="slidenum">
              <a:rPr lang="el-GR">
                <a:solidFill>
                  <a:srgbClr val="E7DEC9">
                    <a:shade val="50000"/>
                    <a:satMod val="200000"/>
                  </a:srgbClr>
                </a:solidFill>
              </a:rPr>
              <a:pPr>
                <a:defRPr/>
              </a:pPr>
              <a:t>‹#›</a:t>
            </a:fld>
            <a:endParaRPr lang="el-GR">
              <a:solidFill>
                <a:srgbClr val="E7DEC9">
                  <a:shade val="50000"/>
                  <a:satMod val="200000"/>
                </a:srgbClr>
              </a:solidFill>
            </a:endParaRPr>
          </a:p>
        </p:txBody>
      </p:sp>
    </p:spTree>
    <p:extLst>
      <p:ext uri="{BB962C8B-B14F-4D97-AF65-F5344CB8AC3E}">
        <p14:creationId xmlns:p14="http://schemas.microsoft.com/office/powerpoint/2010/main" val="787500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lvl1pPr>
              <a:defRPr/>
            </a:lvl1pPr>
            <a:extLst/>
          </a:lstStyle>
          <a:p>
            <a:pPr>
              <a:defRPr/>
            </a:pPr>
            <a:fld id="{D2CDD02B-D7E1-4977-86C5-873FF2A7C553}" type="datetimeFigureOut">
              <a:rPr lang="el-GR">
                <a:solidFill>
                  <a:srgbClr val="E7DEC9">
                    <a:shade val="50000"/>
                    <a:satMod val="200000"/>
                  </a:srgbClr>
                </a:solidFill>
              </a:rPr>
              <a:pPr>
                <a:defRPr/>
              </a:pPr>
              <a:t>19/2/2017</a:t>
            </a:fld>
            <a:endParaRPr lang="el-GR">
              <a:solidFill>
                <a:srgbClr val="E7DEC9">
                  <a:shade val="50000"/>
                  <a:satMod val="200000"/>
                </a:srgbClr>
              </a:solidFill>
            </a:endParaRPr>
          </a:p>
        </p:txBody>
      </p:sp>
      <p:sp>
        <p:nvSpPr>
          <p:cNvPr id="6" name="5 - Θέση υποσέλιδου"/>
          <p:cNvSpPr>
            <a:spLocks noGrp="1"/>
          </p:cNvSpPr>
          <p:nvPr>
            <p:ph type="ftr" sz="quarter" idx="11"/>
          </p:nvPr>
        </p:nvSpPr>
        <p:spPr/>
        <p:txBody>
          <a:bodyPr/>
          <a:lstStyle>
            <a:lvl1pPr>
              <a:defRPr/>
            </a:lvl1pPr>
            <a:extLst/>
          </a:lstStyle>
          <a:p>
            <a:pPr>
              <a:defRPr/>
            </a:pPr>
            <a:endParaRPr lang="el-GR">
              <a:solidFill>
                <a:srgbClr val="E7DEC9">
                  <a:shade val="50000"/>
                  <a:satMod val="200000"/>
                </a:srgbClr>
              </a:solidFill>
            </a:endParaRPr>
          </a:p>
        </p:txBody>
      </p:sp>
      <p:sp>
        <p:nvSpPr>
          <p:cNvPr id="7" name="6 - Θέση αριθμού διαφάνειας"/>
          <p:cNvSpPr>
            <a:spLocks noGrp="1"/>
          </p:cNvSpPr>
          <p:nvPr>
            <p:ph type="sldNum" sz="quarter" idx="12"/>
          </p:nvPr>
        </p:nvSpPr>
        <p:spPr/>
        <p:txBody>
          <a:bodyPr/>
          <a:lstStyle>
            <a:lvl1pPr>
              <a:defRPr/>
            </a:lvl1pPr>
            <a:extLst/>
          </a:lstStyle>
          <a:p>
            <a:pPr>
              <a:defRPr/>
            </a:pPr>
            <a:fld id="{FAC8492C-E174-4965-A407-394CA03E0E18}" type="slidenum">
              <a:rPr lang="el-GR">
                <a:solidFill>
                  <a:srgbClr val="E7DEC9">
                    <a:shade val="50000"/>
                    <a:satMod val="200000"/>
                  </a:srgbClr>
                </a:solidFill>
              </a:rPr>
              <a:pPr>
                <a:defRPr/>
              </a:pPr>
              <a:t>‹#›</a:t>
            </a:fld>
            <a:endParaRPr lang="el-GR">
              <a:solidFill>
                <a:srgbClr val="E7DEC9">
                  <a:shade val="50000"/>
                  <a:satMod val="200000"/>
                </a:srgbClr>
              </a:solidFill>
            </a:endParaRPr>
          </a:p>
        </p:txBody>
      </p:sp>
    </p:spTree>
    <p:extLst>
      <p:ext uri="{BB962C8B-B14F-4D97-AF65-F5344CB8AC3E}">
        <p14:creationId xmlns:p14="http://schemas.microsoft.com/office/powerpoint/2010/main" val="149318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19/2/2017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12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base">
              <a:lnSpc>
                <a:spcPts val="3000"/>
              </a:lnSpc>
              <a:spcBef>
                <a:spcPts val="600"/>
              </a:spcBef>
              <a:spcAft>
                <a:spcPct val="0"/>
              </a:spcAft>
              <a:buClr>
                <a:srgbClr val="3891A7"/>
              </a:buClr>
              <a:buSzPct val="80000"/>
              <a:buFont typeface="Wingdings 2"/>
              <a:buNone/>
              <a:defRPr/>
            </a:pPr>
            <a:endParaRPr lang="en-US" sz="3200">
              <a:solidFill>
                <a:prstClr val="black"/>
              </a:solidFill>
              <a:cs typeface="Arial" pitchFamily="34" charset="0"/>
            </a:endParaRPr>
          </a:p>
        </p:txBody>
      </p:sp>
      <p:sp>
        <p:nvSpPr>
          <p:cNvPr id="6" name="13 - Διάγραμμα ροής: Διεργασία"/>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7" name="15 - Διάγραμμα ροής: Διεργασία"/>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l-GR" noProof="0" smtClean="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l-GR" smtClean="0"/>
              <a:t>Kλικ για επεξεργασία των στυλ του υποδείγματος</a:t>
            </a:r>
          </a:p>
        </p:txBody>
      </p:sp>
      <p:sp>
        <p:nvSpPr>
          <p:cNvPr id="8" name="4 - Θέση ημερομηνίας"/>
          <p:cNvSpPr>
            <a:spLocks noGrp="1"/>
          </p:cNvSpPr>
          <p:nvPr>
            <p:ph type="dt" sz="half" idx="10"/>
          </p:nvPr>
        </p:nvSpPr>
        <p:spPr/>
        <p:txBody>
          <a:bodyPr/>
          <a:lstStyle>
            <a:lvl1pPr>
              <a:defRPr/>
            </a:lvl1pPr>
            <a:extLst/>
          </a:lstStyle>
          <a:p>
            <a:pPr>
              <a:defRPr/>
            </a:pPr>
            <a:fld id="{4ADE5D2C-9890-4477-8678-FD9D1F70C262}" type="datetimeFigureOut">
              <a:rPr lang="el-GR">
                <a:solidFill>
                  <a:srgbClr val="E7DEC9">
                    <a:shade val="50000"/>
                    <a:satMod val="200000"/>
                  </a:srgbClr>
                </a:solidFill>
              </a:rPr>
              <a:pPr>
                <a:defRPr/>
              </a:pPr>
              <a:t>19/2/2017</a:t>
            </a:fld>
            <a:endParaRPr lang="el-GR">
              <a:solidFill>
                <a:srgbClr val="E7DEC9">
                  <a:shade val="50000"/>
                  <a:satMod val="200000"/>
                </a:srgbClr>
              </a:solidFill>
            </a:endParaRPr>
          </a:p>
        </p:txBody>
      </p:sp>
      <p:sp>
        <p:nvSpPr>
          <p:cNvPr id="9" name="5 - Θέση υποσέλιδου"/>
          <p:cNvSpPr>
            <a:spLocks noGrp="1"/>
          </p:cNvSpPr>
          <p:nvPr>
            <p:ph type="ftr" sz="quarter" idx="11"/>
          </p:nvPr>
        </p:nvSpPr>
        <p:spPr/>
        <p:txBody>
          <a:bodyPr/>
          <a:lstStyle>
            <a:lvl1pPr>
              <a:defRPr/>
            </a:lvl1pPr>
            <a:extLst/>
          </a:lstStyle>
          <a:p>
            <a:pPr>
              <a:defRPr/>
            </a:pPr>
            <a:endParaRPr lang="el-GR">
              <a:solidFill>
                <a:srgbClr val="E7DEC9">
                  <a:shade val="50000"/>
                  <a:satMod val="200000"/>
                </a:srgbClr>
              </a:solidFill>
            </a:endParaRPr>
          </a:p>
        </p:txBody>
      </p:sp>
      <p:sp>
        <p:nvSpPr>
          <p:cNvPr id="10" name="6 - Θέση αριθμού διαφάνειας"/>
          <p:cNvSpPr>
            <a:spLocks noGrp="1"/>
          </p:cNvSpPr>
          <p:nvPr>
            <p:ph type="sldNum" sz="quarter" idx="12"/>
          </p:nvPr>
        </p:nvSpPr>
        <p:spPr/>
        <p:txBody>
          <a:bodyPr/>
          <a:lstStyle>
            <a:lvl1pPr>
              <a:defRPr/>
            </a:lvl1pPr>
            <a:extLst/>
          </a:lstStyle>
          <a:p>
            <a:pPr>
              <a:defRPr/>
            </a:pPr>
            <a:fld id="{DB4F1367-DC7C-446F-8811-50BB4E8EBD71}" type="slidenum">
              <a:rPr lang="el-GR">
                <a:solidFill>
                  <a:srgbClr val="E7DEC9">
                    <a:shade val="50000"/>
                    <a:satMod val="200000"/>
                  </a:srgbClr>
                </a:solidFill>
              </a:rPr>
              <a:pPr>
                <a:defRPr/>
              </a:pPr>
              <a:t>‹#›</a:t>
            </a:fld>
            <a:endParaRPr lang="el-GR">
              <a:solidFill>
                <a:srgbClr val="E7DEC9">
                  <a:shade val="50000"/>
                  <a:satMod val="200000"/>
                </a:srgbClr>
              </a:solidFill>
            </a:endParaRPr>
          </a:p>
        </p:txBody>
      </p:sp>
    </p:spTree>
    <p:extLst>
      <p:ext uri="{BB962C8B-B14F-4D97-AF65-F5344CB8AC3E}">
        <p14:creationId xmlns:p14="http://schemas.microsoft.com/office/powerpoint/2010/main" val="3083235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A50D1951-9615-438B-A7D6-B7180B67D014}" type="datetimeFigureOut">
              <a:rPr lang="el-GR">
                <a:solidFill>
                  <a:srgbClr val="E7DEC9">
                    <a:shade val="50000"/>
                    <a:satMod val="200000"/>
                  </a:srgbClr>
                </a:solidFill>
              </a:rPr>
              <a:pPr>
                <a:defRPr/>
              </a:pPr>
              <a:t>19/2/2017</a:t>
            </a:fld>
            <a:endParaRPr lang="el-GR">
              <a:solidFill>
                <a:srgbClr val="E7DEC9">
                  <a:shade val="50000"/>
                  <a:satMod val="200000"/>
                </a:srgbClr>
              </a:solidFill>
            </a:endParaRPr>
          </a:p>
        </p:txBody>
      </p:sp>
      <p:sp>
        <p:nvSpPr>
          <p:cNvPr id="5" name="9 - Θέση υποσέλιδου"/>
          <p:cNvSpPr>
            <a:spLocks noGrp="1"/>
          </p:cNvSpPr>
          <p:nvPr>
            <p:ph type="ftr" sz="quarter" idx="11"/>
          </p:nvPr>
        </p:nvSpPr>
        <p:spPr/>
        <p:txBody>
          <a:bodyPr/>
          <a:lstStyle>
            <a:lvl1pPr>
              <a:defRPr/>
            </a:lvl1pPr>
          </a:lstStyle>
          <a:p>
            <a:pPr>
              <a:defRPr/>
            </a:pPr>
            <a:endParaRPr lang="el-GR">
              <a:solidFill>
                <a:srgbClr val="E7DEC9">
                  <a:shade val="50000"/>
                  <a:satMod val="200000"/>
                </a:srgbClr>
              </a:solidFill>
            </a:endParaRPr>
          </a:p>
        </p:txBody>
      </p:sp>
      <p:sp>
        <p:nvSpPr>
          <p:cNvPr id="6" name="21 - Θέση αριθμού διαφάνειας"/>
          <p:cNvSpPr>
            <a:spLocks noGrp="1"/>
          </p:cNvSpPr>
          <p:nvPr>
            <p:ph type="sldNum" sz="quarter" idx="12"/>
          </p:nvPr>
        </p:nvSpPr>
        <p:spPr/>
        <p:txBody>
          <a:bodyPr/>
          <a:lstStyle>
            <a:lvl1pPr>
              <a:defRPr/>
            </a:lvl1pPr>
          </a:lstStyle>
          <a:p>
            <a:pPr>
              <a:defRPr/>
            </a:pPr>
            <a:fld id="{DB871B73-2779-4A64-9969-6EF287B256B9}" type="slidenum">
              <a:rPr lang="el-GR">
                <a:solidFill>
                  <a:srgbClr val="E7DEC9">
                    <a:shade val="50000"/>
                    <a:satMod val="200000"/>
                  </a:srgbClr>
                </a:solidFill>
              </a:rPr>
              <a:pPr>
                <a:defRPr/>
              </a:pPr>
              <a:t>‹#›</a:t>
            </a:fld>
            <a:endParaRPr lang="el-GR">
              <a:solidFill>
                <a:srgbClr val="E7DEC9">
                  <a:shade val="50000"/>
                  <a:satMod val="200000"/>
                </a:srgbClr>
              </a:solidFill>
            </a:endParaRPr>
          </a:p>
        </p:txBody>
      </p:sp>
    </p:spTree>
    <p:extLst>
      <p:ext uri="{BB962C8B-B14F-4D97-AF65-F5344CB8AC3E}">
        <p14:creationId xmlns:p14="http://schemas.microsoft.com/office/powerpoint/2010/main" val="1421054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AA1C55FE-5597-4F4B-8C13-12DA3C9EE63C}" type="datetimeFigureOut">
              <a:rPr lang="el-GR">
                <a:solidFill>
                  <a:srgbClr val="E7DEC9">
                    <a:shade val="50000"/>
                    <a:satMod val="200000"/>
                  </a:srgbClr>
                </a:solidFill>
              </a:rPr>
              <a:pPr>
                <a:defRPr/>
              </a:pPr>
              <a:t>19/2/2017</a:t>
            </a:fld>
            <a:endParaRPr lang="el-GR">
              <a:solidFill>
                <a:srgbClr val="E7DEC9">
                  <a:shade val="50000"/>
                  <a:satMod val="200000"/>
                </a:srgbClr>
              </a:solidFill>
            </a:endParaRPr>
          </a:p>
        </p:txBody>
      </p:sp>
      <p:sp>
        <p:nvSpPr>
          <p:cNvPr id="5" name="9 - Θέση υποσέλιδου"/>
          <p:cNvSpPr>
            <a:spLocks noGrp="1"/>
          </p:cNvSpPr>
          <p:nvPr>
            <p:ph type="ftr" sz="quarter" idx="11"/>
          </p:nvPr>
        </p:nvSpPr>
        <p:spPr/>
        <p:txBody>
          <a:bodyPr/>
          <a:lstStyle>
            <a:lvl1pPr>
              <a:defRPr/>
            </a:lvl1pPr>
          </a:lstStyle>
          <a:p>
            <a:pPr>
              <a:defRPr/>
            </a:pPr>
            <a:endParaRPr lang="el-GR">
              <a:solidFill>
                <a:srgbClr val="E7DEC9">
                  <a:shade val="50000"/>
                  <a:satMod val="200000"/>
                </a:srgbClr>
              </a:solidFill>
            </a:endParaRPr>
          </a:p>
        </p:txBody>
      </p:sp>
      <p:sp>
        <p:nvSpPr>
          <p:cNvPr id="6" name="21 - Θέση αριθμού διαφάνειας"/>
          <p:cNvSpPr>
            <a:spLocks noGrp="1"/>
          </p:cNvSpPr>
          <p:nvPr>
            <p:ph type="sldNum" sz="quarter" idx="12"/>
          </p:nvPr>
        </p:nvSpPr>
        <p:spPr/>
        <p:txBody>
          <a:bodyPr/>
          <a:lstStyle>
            <a:lvl1pPr>
              <a:defRPr/>
            </a:lvl1pPr>
          </a:lstStyle>
          <a:p>
            <a:pPr>
              <a:defRPr/>
            </a:pPr>
            <a:fld id="{1D6CCED8-D549-4A05-A45D-76C065E07FFB}" type="slidenum">
              <a:rPr lang="el-GR">
                <a:solidFill>
                  <a:srgbClr val="E7DEC9">
                    <a:shade val="50000"/>
                    <a:satMod val="200000"/>
                  </a:srgbClr>
                </a:solidFill>
              </a:rPr>
              <a:pPr>
                <a:defRPr/>
              </a:pPr>
              <a:t>‹#›</a:t>
            </a:fld>
            <a:endParaRPr lang="el-GR">
              <a:solidFill>
                <a:srgbClr val="E7DEC9">
                  <a:shade val="50000"/>
                  <a:satMod val="200000"/>
                </a:srgbClr>
              </a:solidFill>
            </a:endParaRPr>
          </a:p>
        </p:txBody>
      </p:sp>
    </p:spTree>
    <p:extLst>
      <p:ext uri="{BB962C8B-B14F-4D97-AF65-F5344CB8AC3E}">
        <p14:creationId xmlns:p14="http://schemas.microsoft.com/office/powerpoint/2010/main" val="1397958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301625" y="228600"/>
            <a:ext cx="8540750" cy="5870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2 - Θέση ημερομηνίας"/>
          <p:cNvSpPr>
            <a:spLocks noGrp="1"/>
          </p:cNvSpPr>
          <p:nvPr>
            <p:ph type="dt" sz="half" idx="10"/>
          </p:nvPr>
        </p:nvSpPr>
        <p:spPr>
          <a:xfrm>
            <a:off x="304800" y="6245225"/>
            <a:ext cx="2286000" cy="476250"/>
          </a:xfrm>
        </p:spPr>
        <p:txBody>
          <a:bodyPr/>
          <a:lstStyle>
            <a:lvl1pPr>
              <a:defRPr/>
            </a:lvl1pPr>
          </a:lstStyle>
          <a:p>
            <a:pPr>
              <a:defRPr/>
            </a:pPr>
            <a:endParaRPr lang="el-GR">
              <a:solidFill>
                <a:srgbClr val="E7DEC9">
                  <a:shade val="50000"/>
                  <a:satMod val="200000"/>
                </a:srgbClr>
              </a:solidFill>
            </a:endParaRPr>
          </a:p>
        </p:txBody>
      </p:sp>
      <p:sp>
        <p:nvSpPr>
          <p:cNvPr id="4" name="3 - Θέση υποσέλιδου"/>
          <p:cNvSpPr>
            <a:spLocks noGrp="1"/>
          </p:cNvSpPr>
          <p:nvPr>
            <p:ph type="ftr" sz="quarter" idx="11"/>
          </p:nvPr>
        </p:nvSpPr>
        <p:spPr>
          <a:xfrm>
            <a:off x="3124200" y="6245225"/>
            <a:ext cx="2895600" cy="476250"/>
          </a:xfrm>
        </p:spPr>
        <p:txBody>
          <a:bodyPr/>
          <a:lstStyle>
            <a:lvl1pPr>
              <a:defRPr/>
            </a:lvl1pPr>
          </a:lstStyle>
          <a:p>
            <a:pPr>
              <a:defRPr/>
            </a:pPr>
            <a:endParaRPr lang="el-GR">
              <a:solidFill>
                <a:srgbClr val="E7DEC9">
                  <a:shade val="50000"/>
                  <a:satMod val="200000"/>
                </a:srgbClr>
              </a:solidFill>
            </a:endParaRPr>
          </a:p>
        </p:txBody>
      </p:sp>
      <p:sp>
        <p:nvSpPr>
          <p:cNvPr id="5" name="4 - Θέση αριθμού διαφάνειας"/>
          <p:cNvSpPr>
            <a:spLocks noGrp="1"/>
          </p:cNvSpPr>
          <p:nvPr>
            <p:ph type="sldNum" sz="quarter" idx="12"/>
          </p:nvPr>
        </p:nvSpPr>
        <p:spPr>
          <a:xfrm>
            <a:off x="6553200" y="6245225"/>
            <a:ext cx="2286000" cy="476250"/>
          </a:xfrm>
        </p:spPr>
        <p:txBody>
          <a:bodyPr/>
          <a:lstStyle>
            <a:lvl1pPr>
              <a:defRPr/>
            </a:lvl1pPr>
          </a:lstStyle>
          <a:p>
            <a:pPr>
              <a:defRPr/>
            </a:pPr>
            <a:fld id="{EDD680C5-CEC0-442C-A68D-8B63106D9305}" type="slidenum">
              <a:rPr lang="el-GR">
                <a:solidFill>
                  <a:srgbClr val="E7DEC9">
                    <a:shade val="50000"/>
                    <a:satMod val="200000"/>
                  </a:srgbClr>
                </a:solidFill>
              </a:rPr>
              <a:pPr>
                <a:defRPr/>
              </a:pPr>
              <a:t>‹#›</a:t>
            </a:fld>
            <a:endParaRPr lang="el-GR">
              <a:solidFill>
                <a:srgbClr val="E7DEC9">
                  <a:shade val="50000"/>
                  <a:satMod val="200000"/>
                </a:srgbClr>
              </a:solidFill>
            </a:endParaRPr>
          </a:p>
        </p:txBody>
      </p:sp>
    </p:spTree>
    <p:extLst>
      <p:ext uri="{BB962C8B-B14F-4D97-AF65-F5344CB8AC3E}">
        <p14:creationId xmlns:p14="http://schemas.microsoft.com/office/powerpoint/2010/main" val="1719144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77147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6647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55481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97653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50678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087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19/2/2017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85513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74417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12574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26187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69772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21B5D3-6FB7-4783-BB6B-A6EB0B6E052C}"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304546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6F626-B845-46B5-8C45-490E78395CDA}"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230751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1CA245-FCCA-45B4-893D-212DAACF7839}"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085413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8C472D-806C-4D0E-951B-109454B2E25F}"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109031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FE2E5A-A336-455E-9295-E2ED63E3A1A5}"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69761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19/2/2017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59E1AB4-4D4A-4D88-A110-4E6CC1702F0B}"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292587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9EEE8D5-098D-4B84-B3C3-64C5D8C32E10}"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342455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9FCC25-8AEB-4F20-9BC8-061667A9749F}"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5555600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F08B76-D8AF-43E3-8991-87441A4A0F50}"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9027775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AB9A14-D4F3-4CA1-83B8-4432C0E4CD48}"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6093212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2FE874-5E8B-4FCD-9586-7CB520E92B7D}"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5792052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EC209C9-435A-42DE-A8E2-5C45DB84EF68}" type="slidenum">
              <a:rPr lang="el-GR" altLang="el-GR"/>
              <a:pPr>
                <a:defRPr/>
              </a:pPr>
              <a:t>‹#›</a:t>
            </a:fld>
            <a:endParaRPr lang="el-GR" altLang="el-GR"/>
          </a:p>
        </p:txBody>
      </p:sp>
    </p:spTree>
    <p:extLst>
      <p:ext uri="{BB962C8B-B14F-4D97-AF65-F5344CB8AC3E}">
        <p14:creationId xmlns:p14="http://schemas.microsoft.com/office/powerpoint/2010/main" val="2536056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FA7E05A-4728-406A-AB55-A53168739D55}" type="slidenum">
              <a:rPr lang="el-GR" altLang="el-GR"/>
              <a:pPr>
                <a:defRPr/>
              </a:pPr>
              <a:t>‹#›</a:t>
            </a:fld>
            <a:endParaRPr lang="el-GR" altLang="el-GR"/>
          </a:p>
        </p:txBody>
      </p:sp>
    </p:spTree>
    <p:extLst>
      <p:ext uri="{BB962C8B-B14F-4D97-AF65-F5344CB8AC3E}">
        <p14:creationId xmlns:p14="http://schemas.microsoft.com/office/powerpoint/2010/main" val="4174422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30ECE73-BF16-46AA-9D75-72D4434245EC}" type="slidenum">
              <a:rPr lang="el-GR" altLang="el-GR"/>
              <a:pPr>
                <a:defRPr/>
              </a:pPr>
              <a:t>‹#›</a:t>
            </a:fld>
            <a:endParaRPr lang="el-GR" altLang="el-GR"/>
          </a:p>
        </p:txBody>
      </p:sp>
    </p:spTree>
    <p:extLst>
      <p:ext uri="{BB962C8B-B14F-4D97-AF65-F5344CB8AC3E}">
        <p14:creationId xmlns:p14="http://schemas.microsoft.com/office/powerpoint/2010/main" val="28303360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71F0194-9397-4C70-B833-ED9A70E199A6}" type="slidenum">
              <a:rPr lang="el-GR" altLang="el-GR"/>
              <a:pPr>
                <a:defRPr/>
              </a:pPr>
              <a:t>‹#›</a:t>
            </a:fld>
            <a:endParaRPr lang="el-GR" altLang="el-GR"/>
          </a:p>
        </p:txBody>
      </p:sp>
    </p:spTree>
    <p:extLst>
      <p:ext uri="{BB962C8B-B14F-4D97-AF65-F5344CB8AC3E}">
        <p14:creationId xmlns:p14="http://schemas.microsoft.com/office/powerpoint/2010/main" val="2927810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19/2/2017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1157BA4-2D90-42B2-A2FD-751CE19721FD}" type="slidenum">
              <a:rPr lang="el-GR" altLang="el-GR"/>
              <a:pPr>
                <a:defRPr/>
              </a:pPr>
              <a:t>‹#›</a:t>
            </a:fld>
            <a:endParaRPr lang="el-GR" altLang="el-GR"/>
          </a:p>
        </p:txBody>
      </p:sp>
    </p:spTree>
    <p:extLst>
      <p:ext uri="{BB962C8B-B14F-4D97-AF65-F5344CB8AC3E}">
        <p14:creationId xmlns:p14="http://schemas.microsoft.com/office/powerpoint/2010/main" val="38153804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951F605-1CAD-4B04-9782-C064F776B916}" type="slidenum">
              <a:rPr lang="el-GR" altLang="el-GR"/>
              <a:pPr>
                <a:defRPr/>
              </a:pPr>
              <a:t>‹#›</a:t>
            </a:fld>
            <a:endParaRPr lang="el-GR" altLang="el-GR"/>
          </a:p>
        </p:txBody>
      </p:sp>
    </p:spTree>
    <p:extLst>
      <p:ext uri="{BB962C8B-B14F-4D97-AF65-F5344CB8AC3E}">
        <p14:creationId xmlns:p14="http://schemas.microsoft.com/office/powerpoint/2010/main" val="9301909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F84C24F-E1BF-41CF-BE1F-302B6C06F663}" type="slidenum">
              <a:rPr lang="el-GR" altLang="el-GR"/>
              <a:pPr>
                <a:defRPr/>
              </a:pPr>
              <a:t>‹#›</a:t>
            </a:fld>
            <a:endParaRPr lang="el-GR" altLang="el-GR"/>
          </a:p>
        </p:txBody>
      </p:sp>
    </p:spTree>
    <p:extLst>
      <p:ext uri="{BB962C8B-B14F-4D97-AF65-F5344CB8AC3E}">
        <p14:creationId xmlns:p14="http://schemas.microsoft.com/office/powerpoint/2010/main" val="12598388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AA116E7-B1CB-44D0-87FE-ADE5B822027E}" type="slidenum">
              <a:rPr lang="el-GR" altLang="el-GR"/>
              <a:pPr>
                <a:defRPr/>
              </a:pPr>
              <a:t>‹#›</a:t>
            </a:fld>
            <a:endParaRPr lang="el-GR" altLang="el-GR"/>
          </a:p>
        </p:txBody>
      </p:sp>
    </p:spTree>
    <p:extLst>
      <p:ext uri="{BB962C8B-B14F-4D97-AF65-F5344CB8AC3E}">
        <p14:creationId xmlns:p14="http://schemas.microsoft.com/office/powerpoint/2010/main" val="2077900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55FBA3A-D907-4DEB-8419-436777BC3327}" type="slidenum">
              <a:rPr lang="el-GR" altLang="el-GR"/>
              <a:pPr>
                <a:defRPr/>
              </a:pPr>
              <a:t>‹#›</a:t>
            </a:fld>
            <a:endParaRPr lang="el-GR" altLang="el-GR"/>
          </a:p>
        </p:txBody>
      </p:sp>
    </p:spTree>
    <p:extLst>
      <p:ext uri="{BB962C8B-B14F-4D97-AF65-F5344CB8AC3E}">
        <p14:creationId xmlns:p14="http://schemas.microsoft.com/office/powerpoint/2010/main" val="13869552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778C60E-AA29-4A04-8CAF-F48F335A8E31}" type="slidenum">
              <a:rPr lang="el-GR" altLang="el-GR"/>
              <a:pPr>
                <a:defRPr/>
              </a:pPr>
              <a:t>‹#›</a:t>
            </a:fld>
            <a:endParaRPr lang="el-GR" altLang="el-GR"/>
          </a:p>
        </p:txBody>
      </p:sp>
    </p:spTree>
    <p:extLst>
      <p:ext uri="{BB962C8B-B14F-4D97-AF65-F5344CB8AC3E}">
        <p14:creationId xmlns:p14="http://schemas.microsoft.com/office/powerpoint/2010/main" val="29828956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2E72B16-809D-4E90-A593-EA3E8B91BDE1}" type="slidenum">
              <a:rPr lang="el-GR" altLang="el-GR"/>
              <a:pPr>
                <a:defRPr/>
              </a:pPr>
              <a:t>‹#›</a:t>
            </a:fld>
            <a:endParaRPr lang="el-GR" altLang="el-GR"/>
          </a:p>
        </p:txBody>
      </p:sp>
    </p:spTree>
    <p:extLst>
      <p:ext uri="{BB962C8B-B14F-4D97-AF65-F5344CB8AC3E}">
        <p14:creationId xmlns:p14="http://schemas.microsoft.com/office/powerpoint/2010/main" val="37627770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562633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842614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09309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19/2/2017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7104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479280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3945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11439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588570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893496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285969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355869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E81E4D6A-9385-44B6-9DB1-288DC12A1966}" type="slidenum">
              <a:rPr lang="el-GR" smtClean="0"/>
              <a:pPr>
                <a:defRPr/>
              </a:pPr>
              <a:t>‹#›</a:t>
            </a:fld>
            <a:endParaRPr lang="el-GR"/>
          </a:p>
        </p:txBody>
      </p:sp>
    </p:spTree>
    <p:extLst>
      <p:ext uri="{BB962C8B-B14F-4D97-AF65-F5344CB8AC3E}">
        <p14:creationId xmlns:p14="http://schemas.microsoft.com/office/powerpoint/2010/main" val="23547827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E81E4D6A-9385-44B6-9DB1-288DC12A1966}" type="slidenum">
              <a:rPr lang="el-GR" smtClean="0"/>
              <a:pPr>
                <a:defRPr/>
              </a:pPr>
              <a:t>‹#›</a:t>
            </a:fld>
            <a:endParaRPr lang="el-GR"/>
          </a:p>
        </p:txBody>
      </p:sp>
    </p:spTree>
    <p:extLst>
      <p:ext uri="{BB962C8B-B14F-4D97-AF65-F5344CB8AC3E}">
        <p14:creationId xmlns:p14="http://schemas.microsoft.com/office/powerpoint/2010/main" val="355954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19/2/2017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E81E4D6A-9385-44B6-9DB1-288DC12A1966}" type="slidenum">
              <a:rPr lang="el-GR" smtClean="0"/>
              <a:pPr>
                <a:defRPr/>
              </a:pPr>
              <a:t>‹#›</a:t>
            </a:fld>
            <a:endParaRPr lang="el-GR"/>
          </a:p>
        </p:txBody>
      </p:sp>
    </p:spTree>
    <p:extLst>
      <p:ext uri="{BB962C8B-B14F-4D97-AF65-F5344CB8AC3E}">
        <p14:creationId xmlns:p14="http://schemas.microsoft.com/office/powerpoint/2010/main" val="7007036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E81E4D6A-9385-44B6-9DB1-288DC12A1966}" type="slidenum">
              <a:rPr lang="el-GR" smtClean="0"/>
              <a:pPr>
                <a:defRPr/>
              </a:pPr>
              <a:t>‹#›</a:t>
            </a:fld>
            <a:endParaRPr lang="el-G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56807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E81E4D6A-9385-44B6-9DB1-288DC12A1966}" type="slidenum">
              <a:rPr lang="el-GR" smtClean="0"/>
              <a:pPr>
                <a:defRPr/>
              </a:pPr>
              <a:t>‹#›</a:t>
            </a:fld>
            <a:endParaRPr lang="el-GR"/>
          </a:p>
        </p:txBody>
      </p:sp>
    </p:spTree>
    <p:extLst>
      <p:ext uri="{BB962C8B-B14F-4D97-AF65-F5344CB8AC3E}">
        <p14:creationId xmlns:p14="http://schemas.microsoft.com/office/powerpoint/2010/main" val="1588485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E81E4D6A-9385-44B6-9DB1-288DC12A1966}" type="slidenum">
              <a:rPr lang="el-GR" smtClean="0"/>
              <a:pPr>
                <a:defRPr/>
              </a:pPr>
              <a:t>‹#›</a:t>
            </a:fld>
            <a:endParaRPr lang="el-GR"/>
          </a:p>
        </p:txBody>
      </p:sp>
    </p:spTree>
    <p:extLst>
      <p:ext uri="{BB962C8B-B14F-4D97-AF65-F5344CB8AC3E}">
        <p14:creationId xmlns:p14="http://schemas.microsoft.com/office/powerpoint/2010/main" val="23680003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l-GR"/>
          </a:p>
        </p:txBody>
      </p:sp>
      <p:sp>
        <p:nvSpPr>
          <p:cNvPr id="3" name="Footer Placeholder 2"/>
          <p:cNvSpPr>
            <a:spLocks noGrp="1"/>
          </p:cNvSpPr>
          <p:nvPr>
            <p:ph type="ftr" sz="quarter" idx="11"/>
          </p:nvPr>
        </p:nvSpPr>
        <p:spPr/>
        <p:txBody>
          <a:bodyPr/>
          <a:lstStyle/>
          <a:p>
            <a:pPr>
              <a:defRPr/>
            </a:pPr>
            <a:endParaRPr lang="el-GR"/>
          </a:p>
        </p:txBody>
      </p:sp>
      <p:sp>
        <p:nvSpPr>
          <p:cNvPr id="4" name="Slide Number Placeholder 3"/>
          <p:cNvSpPr>
            <a:spLocks noGrp="1"/>
          </p:cNvSpPr>
          <p:nvPr>
            <p:ph type="sldNum" sz="quarter" idx="12"/>
          </p:nvPr>
        </p:nvSpPr>
        <p:spPr/>
        <p:txBody>
          <a:bodyPr/>
          <a:lstStyle/>
          <a:p>
            <a:pPr>
              <a:defRPr/>
            </a:pPr>
            <a:fld id="{E81E4D6A-9385-44B6-9DB1-288DC12A1966}" type="slidenum">
              <a:rPr lang="el-GR" smtClean="0"/>
              <a:pPr>
                <a:defRPr/>
              </a:pPr>
              <a:t>‹#›</a:t>
            </a:fld>
            <a:endParaRPr lang="el-GR"/>
          </a:p>
        </p:txBody>
      </p:sp>
    </p:spTree>
    <p:extLst>
      <p:ext uri="{BB962C8B-B14F-4D97-AF65-F5344CB8AC3E}">
        <p14:creationId xmlns:p14="http://schemas.microsoft.com/office/powerpoint/2010/main" val="30136424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l-GR">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E81E4D6A-9385-44B6-9DB1-288DC12A1966}" type="slidenum">
              <a:rPr lang="el-GR" smtClean="0">
                <a:solidFill>
                  <a:srgbClr val="434342"/>
                </a:solidFill>
              </a:rPr>
              <a:pPr>
                <a:defRPr/>
              </a:pPr>
              <a:t>‹#›</a:t>
            </a:fld>
            <a:endParaRPr lang="el-GR">
              <a:solidFill>
                <a:srgbClr val="434342"/>
              </a:solidFill>
            </a:endParaRPr>
          </a:p>
        </p:txBody>
      </p:sp>
    </p:spTree>
    <p:extLst>
      <p:ext uri="{BB962C8B-B14F-4D97-AF65-F5344CB8AC3E}">
        <p14:creationId xmlns:p14="http://schemas.microsoft.com/office/powerpoint/2010/main" val="11776246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E81E4D6A-9385-44B6-9DB1-288DC12A1966}" type="slidenum">
              <a:rPr lang="el-GR" smtClean="0"/>
              <a:pPr>
                <a:defRPr/>
              </a:pPr>
              <a:t>‹#›</a:t>
            </a:fld>
            <a:endParaRPr lang="el-GR"/>
          </a:p>
        </p:txBody>
      </p:sp>
    </p:spTree>
    <p:extLst>
      <p:ext uri="{BB962C8B-B14F-4D97-AF65-F5344CB8AC3E}">
        <p14:creationId xmlns:p14="http://schemas.microsoft.com/office/powerpoint/2010/main" val="33811076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E81E4D6A-9385-44B6-9DB1-288DC12A1966}" type="slidenum">
              <a:rPr lang="el-GR" smtClean="0"/>
              <a:pPr>
                <a:defRPr/>
              </a:pPr>
              <a:t>‹#›</a:t>
            </a:fld>
            <a:endParaRPr lang="el-GR"/>
          </a:p>
        </p:txBody>
      </p:sp>
    </p:spTree>
    <p:extLst>
      <p:ext uri="{BB962C8B-B14F-4D97-AF65-F5344CB8AC3E}">
        <p14:creationId xmlns:p14="http://schemas.microsoft.com/office/powerpoint/2010/main" val="20637047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E81E4D6A-9385-44B6-9DB1-288DC12A1966}" type="slidenum">
              <a:rPr lang="el-GR" smtClean="0"/>
              <a:pPr>
                <a:defRPr/>
              </a:pPr>
              <a:t>‹#›</a:t>
            </a:fld>
            <a:endParaRPr lang="el-GR"/>
          </a:p>
        </p:txBody>
      </p:sp>
    </p:spTree>
    <p:extLst>
      <p:ext uri="{BB962C8B-B14F-4D97-AF65-F5344CB8AC3E}">
        <p14:creationId xmlns:p14="http://schemas.microsoft.com/office/powerpoint/2010/main" val="24293728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50928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19/2/2017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3346366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6302433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421664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7172904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4"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9780999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3"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5086797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8949427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12039315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5871016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02653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19/2/2017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19/2/2017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Πίτα"/>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8" name="7 - Έλλειψη"/>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2" name="11 - Ορθογώνιο"/>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4 - Θέση τίτλου"/>
          <p:cNvSpPr>
            <a:spLocks noGrp="1"/>
          </p:cNvSpPr>
          <p:nvPr>
            <p:ph type="title"/>
          </p:nvPr>
        </p:nvSpPr>
        <p:spPr>
          <a:xfrm>
            <a:off x="1435100" y="274638"/>
            <a:ext cx="7499350" cy="1143000"/>
          </a:xfrm>
          <a:prstGeom prst="rect">
            <a:avLst/>
          </a:prstGeom>
        </p:spPr>
        <p:txBody>
          <a:bodyPr anchor="ctr">
            <a:normAutofit/>
          </a:bodyPr>
          <a:lstStyle>
            <a:extLst/>
          </a:lstStyle>
          <a:p>
            <a:r>
              <a:rPr lang="el-GR" smtClean="0"/>
              <a:t>Kλικ για επεξεργασία του τίτλου</a:t>
            </a:r>
            <a:endParaRPr lang="en-US"/>
          </a:p>
        </p:txBody>
      </p:sp>
      <p:sp>
        <p:nvSpPr>
          <p:cNvPr id="2057" name="8 - Θέση κειμένου"/>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fld id="{DFC40342-82A3-449D-BC5D-4EC85AAA7816}" type="datetimeFigureOut">
              <a:rPr lang="el-GR">
                <a:solidFill>
                  <a:srgbClr val="E7DEC9">
                    <a:shade val="50000"/>
                    <a:satMod val="200000"/>
                  </a:srgbClr>
                </a:solidFill>
                <a:latin typeface="Arial" pitchFamily="34" charset="0"/>
                <a:cs typeface="Arial" pitchFamily="34" charset="0"/>
              </a:rPr>
              <a:pPr fontAlgn="base">
                <a:spcBef>
                  <a:spcPct val="0"/>
                </a:spcBef>
                <a:spcAft>
                  <a:spcPct val="0"/>
                </a:spcAft>
                <a:defRPr/>
              </a:pPr>
              <a:t>19/2/2017</a:t>
            </a:fld>
            <a:endParaRPr lang="el-GR">
              <a:solidFill>
                <a:srgbClr val="E7DEC9">
                  <a:shade val="50000"/>
                  <a:satMod val="200000"/>
                </a:srgbClr>
              </a:solidFill>
              <a:latin typeface="Arial" pitchFamily="34" charset="0"/>
              <a:cs typeface="Arial" pitchFamily="34" charset="0"/>
            </a:endParaRP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ctr" fontAlgn="base">
              <a:spcBef>
                <a:spcPct val="0"/>
              </a:spcBef>
              <a:spcAft>
                <a:spcPct val="0"/>
              </a:spcAft>
              <a:defRPr/>
            </a:pPr>
            <a:endParaRPr lang="el-GR">
              <a:solidFill>
                <a:srgbClr val="E7DEC9">
                  <a:shade val="50000"/>
                  <a:satMod val="200000"/>
                </a:srgbClr>
              </a:solidFill>
              <a:latin typeface="Arial" pitchFamily="34" charset="0"/>
              <a:cs typeface="Arial" pitchFamily="34" charset="0"/>
            </a:endParaRPr>
          </a:p>
        </p:txBody>
      </p:sp>
      <p:sp>
        <p:nvSpPr>
          <p:cNvPr id="22" name="21 - Θέση αριθμού διαφάνειας"/>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base">
              <a:spcBef>
                <a:spcPct val="0"/>
              </a:spcBef>
              <a:spcAft>
                <a:spcPct val="0"/>
              </a:spcAft>
              <a:defRPr/>
            </a:pPr>
            <a:fld id="{4113924E-88C4-49D6-B2EF-130E0A85BD07}" type="slidenum">
              <a:rPr lang="el-GR">
                <a:solidFill>
                  <a:srgbClr val="E7DEC9">
                    <a:shade val="50000"/>
                    <a:satMod val="200000"/>
                  </a:srgbClr>
                </a:solidFill>
                <a:latin typeface="Arial" pitchFamily="34" charset="0"/>
                <a:cs typeface="Arial" pitchFamily="34" charset="0"/>
              </a:rPr>
              <a:pPr fontAlgn="base">
                <a:spcBef>
                  <a:spcPct val="0"/>
                </a:spcBef>
                <a:spcAft>
                  <a:spcPct val="0"/>
                </a:spcAft>
                <a:defRPr/>
              </a:pPr>
              <a:t>‹#›</a:t>
            </a:fld>
            <a:endParaRPr lang="el-GR">
              <a:solidFill>
                <a:srgbClr val="E7DEC9">
                  <a:shade val="50000"/>
                  <a:satMod val="200000"/>
                </a:srgbClr>
              </a:solidFill>
              <a:latin typeface="Arial" pitchFamily="34" charset="0"/>
              <a:cs typeface="Arial" pitchFamily="34" charset="0"/>
            </a:endParaRPr>
          </a:p>
        </p:txBody>
      </p:sp>
      <p:sp>
        <p:nvSpPr>
          <p:cNvPr id="15" name="14 - Ορθογώνιο"/>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746542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Corbel" pitchFamily="34" charset="0"/>
        </a:defRPr>
      </a:lvl2pPr>
      <a:lvl3pPr algn="l" rtl="0" eaLnBrk="0" fontAlgn="base" hangingPunct="0">
        <a:spcBef>
          <a:spcPct val="0"/>
        </a:spcBef>
        <a:spcAft>
          <a:spcPct val="0"/>
        </a:spcAft>
        <a:defRPr sz="4300">
          <a:solidFill>
            <a:srgbClr val="572314"/>
          </a:solidFill>
          <a:latin typeface="Corbel" pitchFamily="34" charset="0"/>
        </a:defRPr>
      </a:lvl3pPr>
      <a:lvl4pPr algn="l" rtl="0" eaLnBrk="0" fontAlgn="base" hangingPunct="0">
        <a:spcBef>
          <a:spcPct val="0"/>
        </a:spcBef>
        <a:spcAft>
          <a:spcPct val="0"/>
        </a:spcAft>
        <a:defRPr sz="4300">
          <a:solidFill>
            <a:srgbClr val="572314"/>
          </a:solidFill>
          <a:latin typeface="Corbel" pitchFamily="34" charset="0"/>
        </a:defRPr>
      </a:lvl4pPr>
      <a:lvl5pPr algn="l" rtl="0" eaLnBrk="0" fontAlgn="base" hangingPunct="0">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827474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lt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lt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3927F7C-BB7D-4B07-8CFC-811A660B7F63}" type="slidenum">
              <a:rPr lang="el-GR" altLang="el-GR">
                <a:solidFill>
                  <a:srgbClr val="000000"/>
                </a:solidFill>
              </a:rPr>
              <a:pPr fontAlgn="base">
                <a:spcBef>
                  <a:spcPct val="0"/>
                </a:spcBef>
                <a:spcAft>
                  <a:spcPct val="0"/>
                </a:spcAft>
                <a:defRPr/>
              </a:pPr>
              <a:t>‹#›</a:t>
            </a:fld>
            <a:endParaRPr lang="el-GR" altLang="el-GR">
              <a:solidFill>
                <a:srgbClr val="000000"/>
              </a:solidFill>
            </a:endParaRPr>
          </a:p>
        </p:txBody>
      </p:sp>
    </p:spTree>
    <p:extLst>
      <p:ext uri="{BB962C8B-B14F-4D97-AF65-F5344CB8AC3E}">
        <p14:creationId xmlns:p14="http://schemas.microsoft.com/office/powerpoint/2010/main" val="25367506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fontAlgn="base">
              <a:spcBef>
                <a:spcPct val="0"/>
              </a:spcBef>
              <a:spcAft>
                <a:spcPct val="0"/>
              </a:spcAft>
              <a:defRPr/>
            </a:pPr>
            <a:endParaRPr lang="el-GR" alt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fontAlgn="base">
              <a:spcBef>
                <a:spcPct val="0"/>
              </a:spcBef>
              <a:spcAft>
                <a:spcPct val="0"/>
              </a:spcAft>
              <a:defRPr/>
            </a:pPr>
            <a:endParaRPr lang="el-GR" alt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fontAlgn="base">
              <a:spcBef>
                <a:spcPct val="0"/>
              </a:spcBef>
              <a:spcAft>
                <a:spcPct val="0"/>
              </a:spcAft>
              <a:defRPr/>
            </a:pPr>
            <a:fld id="{129CC381-5600-4835-9BDA-E00C0187F582}" type="slidenum">
              <a:rPr lang="el-GR" altLang="el-GR"/>
              <a:pPr fontAlgn="base">
                <a:spcBef>
                  <a:spcPct val="0"/>
                </a:spcBef>
                <a:spcAft>
                  <a:spcPct val="0"/>
                </a:spcAft>
                <a:defRPr/>
              </a:pPr>
              <a:t>‹#›</a:t>
            </a:fld>
            <a:endParaRPr lang="el-GR" altLang="el-GR"/>
          </a:p>
        </p:txBody>
      </p:sp>
    </p:spTree>
    <p:extLst>
      <p:ext uri="{BB962C8B-B14F-4D97-AF65-F5344CB8AC3E}">
        <p14:creationId xmlns:p14="http://schemas.microsoft.com/office/powerpoint/2010/main" val="25560089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solidFill>
                  <a:prstClr val="black">
                    <a:tint val="75000"/>
                  </a:prstClr>
                </a:solidFill>
              </a:rPr>
              <a:pPr/>
              <a:t>19/2/2017</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620496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l-GR">
              <a:latin typeface="Arial" charset="0"/>
              <a:cs typeface="Arial" charset="0"/>
            </a:endParaRP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fontAlgn="base">
              <a:spcBef>
                <a:spcPct val="0"/>
              </a:spcBef>
              <a:spcAft>
                <a:spcPct val="0"/>
              </a:spcAft>
              <a:defRPr/>
            </a:pPr>
            <a:endParaRPr lang="el-GR">
              <a:latin typeface="Arial" charset="0"/>
              <a:cs typeface="Arial" charset="0"/>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fontAlgn="base">
              <a:spcBef>
                <a:spcPct val="0"/>
              </a:spcBef>
              <a:spcAft>
                <a:spcPct val="0"/>
              </a:spcAft>
              <a:defRPr/>
            </a:pPr>
            <a:fld id="{F0E6395C-60A2-494F-AA10-AEBFFB47AEC1}" type="slidenum">
              <a:rPr lang="el-GR" smtClean="0">
                <a:latin typeface="Arial" charset="0"/>
                <a:cs typeface="Arial" charset="0"/>
              </a:rPr>
              <a:pPr fontAlgn="base">
                <a:spcBef>
                  <a:spcPct val="0"/>
                </a:spcBef>
                <a:spcAft>
                  <a:spcPct val="0"/>
                </a:spcAft>
                <a:defRPr/>
              </a:pPr>
              <a:t>‹#›</a:t>
            </a:fld>
            <a:endParaRPr lang="el-GR">
              <a:latin typeface="Arial" charset="0"/>
              <a:cs typeface="Arial" charset="0"/>
            </a:endParaRPr>
          </a:p>
        </p:txBody>
      </p:sp>
    </p:spTree>
    <p:extLst>
      <p:ext uri="{BB962C8B-B14F-4D97-AF65-F5344CB8AC3E}">
        <p14:creationId xmlns:p14="http://schemas.microsoft.com/office/powerpoint/2010/main" val="178140968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87172185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3" Type="http://schemas.openxmlformats.org/officeDocument/2006/relationships/hyperlink" Target="http://www.ncbi.nlm.nih.gov/pubmed?term=%22Young%20HM%22%5bAuthor%5d" TargetMode="External"/><Relationship Id="rId2" Type="http://schemas.openxmlformats.org/officeDocument/2006/relationships/hyperlink" Target="http://www.ncbi.nlm.nih.gov/pubmed?term=%22Reinhard%20SC%22%5bAuthor%5d" TargetMode="Externa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png"/><Relationship Id="rId1" Type="http://schemas.openxmlformats.org/officeDocument/2006/relationships/slideLayout" Target="../slideLayouts/slideLayout74.xml"/><Relationship Id="rId6" Type="http://schemas.openxmlformats.org/officeDocument/2006/relationships/image" Target="../media/image7.wmf"/><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5.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 </a:t>
            </a:r>
            <a:endParaRPr lang="el-GR" dirty="0"/>
          </a:p>
        </p:txBody>
      </p:sp>
      <p:sp>
        <p:nvSpPr>
          <p:cNvPr id="3" name="Υπότιτλος 2"/>
          <p:cNvSpPr>
            <a:spLocks noGrp="1"/>
          </p:cNvSpPr>
          <p:nvPr>
            <p:ph type="subTitle" idx="1"/>
          </p:nvPr>
        </p:nvSpPr>
        <p:spPr>
          <a:xfrm>
            <a:off x="1331640" y="692696"/>
            <a:ext cx="6624736" cy="2520280"/>
          </a:xfrm>
        </p:spPr>
        <p:style>
          <a:lnRef idx="0">
            <a:schemeClr val="accent5"/>
          </a:lnRef>
          <a:fillRef idx="3">
            <a:schemeClr val="accent5"/>
          </a:fillRef>
          <a:effectRef idx="3">
            <a:schemeClr val="accent5"/>
          </a:effectRef>
          <a:fontRef idx="minor">
            <a:schemeClr val="lt1"/>
          </a:fontRef>
        </p:style>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lvl="0"/>
            <a:endParaRPr lang="en-US" sz="4400" b="1" smtClean="0">
              <a:ln w="11430"/>
              <a:solidFill>
                <a:srgbClr val="FFC000"/>
              </a:solidFill>
              <a:effectLst>
                <a:outerShdw blurRad="80000" dist="40000" dir="5040000" algn="tl">
                  <a:srgbClr val="000000">
                    <a:alpha val="30000"/>
                  </a:srgbClr>
                </a:outerShdw>
              </a:effectLst>
            </a:endParaRPr>
          </a:p>
          <a:p>
            <a:pPr lvl="0"/>
            <a:r>
              <a:rPr lang="el-GR" sz="4400" b="1" smtClean="0">
                <a:ln w="11430"/>
                <a:solidFill>
                  <a:srgbClr val="FFC000"/>
                </a:solidFill>
                <a:effectLst>
                  <a:outerShdw blurRad="80000" dist="40000" dir="5040000" algn="tl">
                    <a:srgbClr val="000000">
                      <a:alpha val="30000"/>
                    </a:srgbClr>
                  </a:outerShdw>
                </a:effectLst>
              </a:rPr>
              <a:t>ΕΝΝΟΙΕΣ  </a:t>
            </a:r>
            <a:r>
              <a:rPr lang="el-GR" sz="4400" b="1">
                <a:ln w="11430"/>
                <a:solidFill>
                  <a:srgbClr val="FFC000"/>
                </a:solidFill>
                <a:effectLst>
                  <a:outerShdw blurRad="80000" dist="40000" dir="5040000" algn="tl">
                    <a:srgbClr val="000000">
                      <a:alpha val="30000"/>
                    </a:srgbClr>
                  </a:outerShdw>
                </a:effectLst>
              </a:rPr>
              <a:t>ΔΕΞΙΟΤΗΤΕΣ</a:t>
            </a:r>
            <a:endParaRPr lang="el-GR" sz="4400" b="1" dirty="0">
              <a:ln w="11430"/>
              <a:solidFill>
                <a:srgbClr val="FFC000"/>
              </a:solidFill>
              <a:effectLst>
                <a:outerShdw blurRad="80000" dist="40000" dir="5040000" algn="tl">
                  <a:srgbClr val="000000">
                    <a:alpha val="30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933056"/>
            <a:ext cx="6926263"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029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l-GR" b="1" dirty="0" smtClean="0">
                <a:latin typeface="Times New Roman"/>
                <a:ea typeface="Calibri"/>
                <a:cs typeface="Times New Roman"/>
              </a:rPr>
              <a:t/>
            </a:r>
            <a:br>
              <a:rPr lang="el-GR" b="1" dirty="0" smtClean="0">
                <a:latin typeface="Times New Roman"/>
                <a:ea typeface="Calibri"/>
                <a:cs typeface="Times New Roman"/>
              </a:rPr>
            </a:br>
            <a:r>
              <a:rPr lang="el-GR" b="1" dirty="0" smtClean="0">
                <a:latin typeface="Times New Roman"/>
                <a:ea typeface="Calibri"/>
                <a:cs typeface="Times New Roman"/>
              </a:rPr>
              <a:t>Η </a:t>
            </a:r>
            <a:r>
              <a:rPr lang="el-GR" b="1" dirty="0">
                <a:latin typeface="Times New Roman"/>
                <a:ea typeface="Calibri"/>
                <a:cs typeface="Times New Roman"/>
              </a:rPr>
              <a:t>νοσοκομειακή φροντίδα υγείας.</a:t>
            </a:r>
            <a:r>
              <a:rPr lang="el-GR" sz="4000" dirty="0">
                <a:ea typeface="Calibri"/>
                <a:cs typeface="Times New Roman"/>
              </a:rPr>
              <a:t/>
            </a:r>
            <a:br>
              <a:rPr lang="el-GR" sz="4000" dirty="0">
                <a:ea typeface="Calibri"/>
                <a:cs typeface="Times New Roman"/>
              </a:rPr>
            </a:br>
            <a:endParaRPr lang="el-GR" dirty="0"/>
          </a:p>
        </p:txBody>
      </p:sp>
      <p:sp>
        <p:nvSpPr>
          <p:cNvPr id="3" name="Θέση περιεχομένου 2"/>
          <p:cNvSpPr>
            <a:spLocks noGrp="1"/>
          </p:cNvSpPr>
          <p:nvPr>
            <p:ph idx="1"/>
          </p:nvPr>
        </p:nvSpPr>
        <p:spPr>
          <a:xfrm>
            <a:off x="323528" y="908720"/>
            <a:ext cx="8363272" cy="4929411"/>
          </a:xfrm>
        </p:spPr>
        <p:txBody>
          <a:bodyPr>
            <a:noAutofit/>
          </a:bodyPr>
          <a:lstStyle/>
          <a:p>
            <a:pPr indent="457200">
              <a:lnSpc>
                <a:spcPct val="115000"/>
              </a:lnSpc>
              <a:spcAft>
                <a:spcPts val="0"/>
              </a:spcAft>
            </a:pPr>
            <a:endParaRPr lang="el-GR" sz="1600" b="1" dirty="0" smtClean="0">
              <a:latin typeface="Times New Roman"/>
              <a:ea typeface="Calibri"/>
              <a:cs typeface="Times New Roman"/>
            </a:endParaRPr>
          </a:p>
          <a:p>
            <a:pPr indent="457200">
              <a:lnSpc>
                <a:spcPct val="115000"/>
              </a:lnSpc>
              <a:spcAft>
                <a:spcPts val="0"/>
              </a:spcAft>
            </a:pPr>
            <a:endParaRPr lang="el-GR" sz="1600" b="1" u="sng" dirty="0" smtClean="0">
              <a:solidFill>
                <a:srgbClr val="FF0000"/>
              </a:solidFill>
              <a:latin typeface="Times New Roman"/>
              <a:ea typeface="Calibri"/>
              <a:cs typeface="Times New Roman"/>
            </a:endParaRPr>
          </a:p>
          <a:p>
            <a:pPr indent="457200" algn="ctr">
              <a:lnSpc>
                <a:spcPct val="115000"/>
              </a:lnSpc>
              <a:spcAft>
                <a:spcPts val="0"/>
              </a:spcAft>
            </a:pPr>
            <a:r>
              <a:rPr lang="el-GR" sz="2400" b="1" u="sng" dirty="0" smtClean="0">
                <a:solidFill>
                  <a:srgbClr val="FF0000"/>
                </a:solidFill>
                <a:latin typeface="Times New Roman"/>
                <a:ea typeface="Calibri"/>
                <a:cs typeface="Times New Roman"/>
              </a:rPr>
              <a:t>Τα </a:t>
            </a:r>
            <a:r>
              <a:rPr lang="el-GR" sz="2400" b="1" u="sng" dirty="0">
                <a:solidFill>
                  <a:srgbClr val="FF0000"/>
                </a:solidFill>
                <a:latin typeface="Times New Roman"/>
                <a:ea typeface="Calibri"/>
                <a:cs typeface="Times New Roman"/>
              </a:rPr>
              <a:t>χαρακτηριστικά των ασθενών</a:t>
            </a:r>
            <a:r>
              <a:rPr lang="el-GR" sz="2400" b="1" dirty="0">
                <a:solidFill>
                  <a:srgbClr val="FF0000"/>
                </a:solidFill>
                <a:latin typeface="Times New Roman"/>
                <a:ea typeface="Calibri"/>
                <a:cs typeface="Times New Roman"/>
              </a:rPr>
              <a:t>. Τα συνήθη προβλήματα υγείας των ασθενών που αναζητούν φροντίδα στο νοσοκομείο είναι οι οξείες καταστάσεις. Η νοσηλεία το νοσοκομείο μετατρέπει τον ασθενή σε </a:t>
            </a:r>
            <a:r>
              <a:rPr lang="el-GR" sz="2400" b="1" u="sng" dirty="0">
                <a:solidFill>
                  <a:srgbClr val="FF0000"/>
                </a:solidFill>
                <a:latin typeface="Times New Roman"/>
                <a:ea typeface="Calibri"/>
                <a:cs typeface="Times New Roman"/>
              </a:rPr>
              <a:t>παθητικό δέκ</a:t>
            </a:r>
            <a:r>
              <a:rPr lang="el-GR" sz="2400" b="1" dirty="0">
                <a:solidFill>
                  <a:srgbClr val="FF0000"/>
                </a:solidFill>
                <a:latin typeface="Times New Roman"/>
                <a:ea typeface="Calibri"/>
                <a:cs typeface="Times New Roman"/>
              </a:rPr>
              <a:t>τη, αναφέρει τα προβλήματά του, αποδέχεται τον εργαστηριακό έλεγχο, πληροφορείται τη διάγνωση και την προτεινόμενη θεραπευτική αγωγή (</a:t>
            </a:r>
            <a:r>
              <a:rPr lang="en-US" sz="2400" b="1" dirty="0" err="1">
                <a:solidFill>
                  <a:srgbClr val="FF0000"/>
                </a:solidFill>
                <a:latin typeface="Times New Roman"/>
                <a:ea typeface="Calibri"/>
                <a:cs typeface="Times New Roman"/>
              </a:rPr>
              <a:t>Widmer</a:t>
            </a:r>
            <a:r>
              <a:rPr lang="el-GR" sz="2400" b="1" dirty="0">
                <a:solidFill>
                  <a:srgbClr val="FF0000"/>
                </a:solidFill>
                <a:latin typeface="Times New Roman"/>
                <a:ea typeface="Calibri"/>
                <a:cs typeface="Times New Roman"/>
              </a:rPr>
              <a:t> 2002).  </a:t>
            </a:r>
            <a:r>
              <a:rPr lang="el-GR" sz="2400" b="1" dirty="0" smtClean="0">
                <a:solidFill>
                  <a:srgbClr val="FF0000"/>
                </a:solidFill>
                <a:latin typeface="Times New Roman"/>
                <a:ea typeface="Calibri"/>
                <a:cs typeface="Times New Roman"/>
              </a:rPr>
              <a:t>                                    </a:t>
            </a:r>
          </a:p>
          <a:p>
            <a:pPr indent="0">
              <a:lnSpc>
                <a:spcPct val="115000"/>
              </a:lnSpc>
              <a:spcAft>
                <a:spcPts val="0"/>
              </a:spcAft>
              <a:buNone/>
            </a:pPr>
            <a:endParaRPr lang="el-GR" sz="2000" b="1" i="1" dirty="0">
              <a:solidFill>
                <a:srgbClr val="FF0000"/>
              </a:solidFill>
              <a:latin typeface="Times New Roman"/>
              <a:ea typeface="Calibri"/>
              <a:cs typeface="Times New Roman"/>
            </a:endParaRPr>
          </a:p>
          <a:p>
            <a:pPr indent="0">
              <a:lnSpc>
                <a:spcPct val="115000"/>
              </a:lnSpc>
              <a:spcAft>
                <a:spcPts val="0"/>
              </a:spcAft>
              <a:buNone/>
            </a:pPr>
            <a:r>
              <a:rPr lang="el-GR" sz="1600" b="1" i="1" dirty="0" smtClean="0">
                <a:solidFill>
                  <a:srgbClr val="FF0000"/>
                </a:solidFill>
                <a:latin typeface="Times New Roman"/>
                <a:ea typeface="Calibri"/>
                <a:cs typeface="Times New Roman"/>
              </a:rPr>
              <a:t>Ο </a:t>
            </a:r>
            <a:r>
              <a:rPr lang="el-GR" sz="1600" b="1" i="1" dirty="0">
                <a:solidFill>
                  <a:srgbClr val="FF0000"/>
                </a:solidFill>
                <a:latin typeface="Times New Roman"/>
                <a:ea typeface="Calibri"/>
                <a:cs typeface="Times New Roman"/>
              </a:rPr>
              <a:t>χρόνος νοσηλείας για τα οξέα προβλήματα υγείας ποικίλη ανάλογα με την πορεία της νόσου και το κόστος. Αναφέρεται ότι το 1950 χρόνος νοσηλείας για το έμφραγμα του μυοκαρδίου κυμαινόταν μεταξύ 4-8 εβδομάδες, το 1970 ο μέσος χρόνος νοσηλείας ήταν 2 εβδομάδες, το 1990 ήταν 8,1 ημέρες και το 1999 ήταν 5,2 ημέρες, με γεωγραφική απόκλιση (</a:t>
            </a:r>
            <a:r>
              <a:rPr lang="el-GR" sz="1600" b="1" i="1" dirty="0" err="1">
                <a:solidFill>
                  <a:srgbClr val="FF0000"/>
                </a:solidFill>
                <a:latin typeface="Times New Roman"/>
                <a:ea typeface="Calibri"/>
                <a:cs typeface="Times New Roman"/>
              </a:rPr>
              <a:t>Enguidanos</a:t>
            </a:r>
            <a:r>
              <a:rPr lang="el-GR" sz="1600" b="1" i="1" dirty="0">
                <a:solidFill>
                  <a:srgbClr val="FF0000"/>
                </a:solidFill>
                <a:latin typeface="Times New Roman"/>
                <a:ea typeface="Calibri"/>
                <a:cs typeface="Times New Roman"/>
              </a:rPr>
              <a:t> </a:t>
            </a:r>
            <a:r>
              <a:rPr lang="en-US" sz="1600" b="1" i="1" dirty="0">
                <a:solidFill>
                  <a:srgbClr val="FF0000"/>
                </a:solidFill>
                <a:latin typeface="Times New Roman"/>
                <a:ea typeface="Calibri"/>
                <a:cs typeface="Times New Roman"/>
              </a:rPr>
              <a:t>et al</a:t>
            </a:r>
            <a:r>
              <a:rPr lang="el-GR" sz="1600" b="1" i="1" dirty="0">
                <a:solidFill>
                  <a:srgbClr val="FF0000"/>
                </a:solidFill>
                <a:latin typeface="Times New Roman"/>
                <a:ea typeface="Calibri"/>
                <a:cs typeface="Times New Roman"/>
              </a:rPr>
              <a:t> 2003). </a:t>
            </a:r>
            <a:endParaRPr lang="el-GR" sz="1600" b="1" i="1" dirty="0" smtClean="0">
              <a:solidFill>
                <a:srgbClr val="FF0000"/>
              </a:solidFill>
              <a:latin typeface="Times New Roman"/>
              <a:ea typeface="Calibri"/>
              <a:cs typeface="Times New Roman"/>
            </a:endParaRPr>
          </a:p>
          <a:p>
            <a:pPr indent="457200">
              <a:lnSpc>
                <a:spcPct val="115000"/>
              </a:lnSpc>
              <a:spcAft>
                <a:spcPts val="0"/>
              </a:spcAft>
            </a:pPr>
            <a:endParaRPr lang="el-GR" sz="1600" b="1" dirty="0">
              <a:solidFill>
                <a:srgbClr val="FF0000"/>
              </a:solidFill>
              <a:ea typeface="Calibri"/>
              <a:cs typeface="Times New Roman"/>
            </a:endParaRPr>
          </a:p>
          <a:p>
            <a:pPr indent="457200">
              <a:lnSpc>
                <a:spcPct val="115000"/>
              </a:lnSpc>
              <a:spcAft>
                <a:spcPts val="0"/>
              </a:spcAft>
            </a:pPr>
            <a:endParaRPr lang="el-GR" sz="1600" b="1" dirty="0" smtClean="0">
              <a:solidFill>
                <a:srgbClr val="00B050"/>
              </a:solidFill>
              <a:latin typeface="Times New Roman"/>
              <a:ea typeface="Calibri"/>
              <a:cs typeface="Times New Roman"/>
            </a:endParaRPr>
          </a:p>
          <a:p>
            <a:pPr marL="0" indent="0">
              <a:lnSpc>
                <a:spcPct val="115000"/>
              </a:lnSpc>
              <a:spcAft>
                <a:spcPts val="0"/>
              </a:spcAft>
              <a:buNone/>
            </a:pPr>
            <a:r>
              <a:rPr lang="el-GR" sz="1600" b="1" dirty="0" smtClean="0">
                <a:latin typeface="Times New Roman"/>
                <a:ea typeface="Calibri"/>
                <a:cs typeface="Times New Roman"/>
              </a:rPr>
              <a:t> </a:t>
            </a:r>
            <a:endParaRPr lang="el-GR" sz="1600" b="1" dirty="0"/>
          </a:p>
        </p:txBody>
      </p:sp>
    </p:spTree>
    <p:extLst>
      <p:ext uri="{BB962C8B-B14F-4D97-AF65-F5344CB8AC3E}">
        <p14:creationId xmlns:p14="http://schemas.microsoft.com/office/powerpoint/2010/main" val="189859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l-GR" b="1" dirty="0" smtClean="0">
                <a:latin typeface="Times New Roman"/>
                <a:ea typeface="Calibri"/>
                <a:cs typeface="Times New Roman"/>
              </a:rPr>
              <a:t/>
            </a:r>
            <a:br>
              <a:rPr lang="el-GR" b="1" dirty="0" smtClean="0">
                <a:latin typeface="Times New Roman"/>
                <a:ea typeface="Calibri"/>
                <a:cs typeface="Times New Roman"/>
              </a:rPr>
            </a:br>
            <a:r>
              <a:rPr lang="el-GR" b="1" dirty="0" smtClean="0">
                <a:latin typeface="Times New Roman"/>
                <a:ea typeface="Calibri"/>
                <a:cs typeface="Times New Roman"/>
              </a:rPr>
              <a:t>Η </a:t>
            </a:r>
            <a:r>
              <a:rPr lang="el-GR" b="1" dirty="0">
                <a:latin typeface="Times New Roman"/>
                <a:ea typeface="Calibri"/>
                <a:cs typeface="Times New Roman"/>
              </a:rPr>
              <a:t>νοσοκομειακή φροντίδα υγείας.</a:t>
            </a:r>
            <a:r>
              <a:rPr lang="el-GR" sz="4000" dirty="0">
                <a:ea typeface="Calibri"/>
                <a:cs typeface="Times New Roman"/>
              </a:rPr>
              <a:t/>
            </a:r>
            <a:br>
              <a:rPr lang="el-GR" sz="4000" dirty="0">
                <a:ea typeface="Calibri"/>
                <a:cs typeface="Times New Roman"/>
              </a:rPr>
            </a:br>
            <a:endParaRPr lang="el-GR" dirty="0"/>
          </a:p>
        </p:txBody>
      </p:sp>
      <p:sp>
        <p:nvSpPr>
          <p:cNvPr id="3" name="Θέση περιεχομένου 2"/>
          <p:cNvSpPr>
            <a:spLocks noGrp="1"/>
          </p:cNvSpPr>
          <p:nvPr>
            <p:ph idx="1"/>
          </p:nvPr>
        </p:nvSpPr>
        <p:spPr>
          <a:xfrm>
            <a:off x="323528" y="1196752"/>
            <a:ext cx="8363272" cy="4929411"/>
          </a:xfrm>
        </p:spPr>
        <p:txBody>
          <a:bodyPr>
            <a:noAutofit/>
          </a:bodyPr>
          <a:lstStyle/>
          <a:p>
            <a:pPr indent="457200">
              <a:lnSpc>
                <a:spcPct val="115000"/>
              </a:lnSpc>
              <a:spcAft>
                <a:spcPts val="0"/>
              </a:spcAft>
            </a:pPr>
            <a:endParaRPr lang="el-GR" sz="1600" b="1" dirty="0" smtClean="0">
              <a:latin typeface="Times New Roman"/>
              <a:ea typeface="Calibri"/>
              <a:cs typeface="Times New Roman"/>
            </a:endParaRPr>
          </a:p>
          <a:p>
            <a:pPr indent="457200">
              <a:lnSpc>
                <a:spcPct val="115000"/>
              </a:lnSpc>
              <a:spcAft>
                <a:spcPts val="0"/>
              </a:spcAft>
            </a:pPr>
            <a:endParaRPr lang="el-GR" sz="1600" b="1" dirty="0">
              <a:solidFill>
                <a:srgbClr val="FF0000"/>
              </a:solidFill>
              <a:ea typeface="Calibri"/>
              <a:cs typeface="Times New Roman"/>
            </a:endParaRPr>
          </a:p>
          <a:p>
            <a:pPr indent="457200">
              <a:lnSpc>
                <a:spcPct val="115000"/>
              </a:lnSpc>
              <a:spcAft>
                <a:spcPts val="0"/>
              </a:spcAft>
            </a:pPr>
            <a:r>
              <a:rPr lang="el-GR" sz="2400" b="1" u="sng" dirty="0">
                <a:solidFill>
                  <a:srgbClr val="002060"/>
                </a:solidFill>
                <a:latin typeface="Times New Roman"/>
                <a:ea typeface="Calibri"/>
                <a:cs typeface="Times New Roman"/>
              </a:rPr>
              <a:t>Τα χαρακτηριστικά της φροντίδας</a:t>
            </a:r>
            <a:r>
              <a:rPr lang="el-GR" sz="2400" b="1" dirty="0">
                <a:solidFill>
                  <a:srgbClr val="002060"/>
                </a:solidFill>
                <a:latin typeface="Times New Roman"/>
                <a:ea typeface="Calibri"/>
                <a:cs typeface="Times New Roman"/>
              </a:rPr>
              <a:t>. Στο νοσοκομείο φροντίδα παρέχεται στην οξεία φάση της νόσου. Η φροντίδα είναι επεισοδιακή και βασίζεται στις ανάγκες του ασθενούς. Η ασυμμετρία πληροφόρησης δίνει κυριαρχία στο ρόλο του ιατρού καθώς και ηγετικό ρόλο μέσα στη διεπιστημονική ομάδα. Ο ασθενής είναι εξαρτημένος από το προσωπικό, την προηγμένη τεχνολογία, τη ρουτίνα των δραστηριοτήτων. </a:t>
            </a:r>
            <a:endParaRPr lang="el-GR" sz="2400" b="1" dirty="0">
              <a:solidFill>
                <a:srgbClr val="002060"/>
              </a:solidFill>
              <a:ea typeface="Calibri"/>
              <a:cs typeface="Times New Roman"/>
            </a:endParaRPr>
          </a:p>
          <a:p>
            <a:pPr indent="457200">
              <a:lnSpc>
                <a:spcPct val="115000"/>
              </a:lnSpc>
              <a:spcAft>
                <a:spcPts val="0"/>
              </a:spcAft>
            </a:pPr>
            <a:endParaRPr lang="el-GR" sz="1600" b="1" dirty="0">
              <a:solidFill>
                <a:srgbClr val="002060"/>
              </a:solidFill>
              <a:latin typeface="Times New Roman"/>
              <a:ea typeface="Calibri"/>
              <a:cs typeface="Times New Roman"/>
            </a:endParaRPr>
          </a:p>
          <a:p>
            <a:pPr indent="0">
              <a:lnSpc>
                <a:spcPct val="115000"/>
              </a:lnSpc>
              <a:spcAft>
                <a:spcPts val="0"/>
              </a:spcAft>
              <a:buNone/>
            </a:pPr>
            <a:r>
              <a:rPr lang="el-GR" sz="1600" b="1" dirty="0" smtClean="0">
                <a:solidFill>
                  <a:srgbClr val="00B050"/>
                </a:solidFill>
                <a:latin typeface="Times New Roman"/>
                <a:ea typeface="Calibri"/>
                <a:cs typeface="Times New Roman"/>
              </a:rPr>
              <a:t>        </a:t>
            </a:r>
          </a:p>
          <a:p>
            <a:pPr marL="0" indent="0">
              <a:lnSpc>
                <a:spcPct val="115000"/>
              </a:lnSpc>
              <a:spcAft>
                <a:spcPts val="0"/>
              </a:spcAft>
              <a:buNone/>
            </a:pPr>
            <a:r>
              <a:rPr lang="el-GR" sz="1600" b="1" dirty="0" smtClean="0">
                <a:latin typeface="Times New Roman"/>
                <a:ea typeface="Calibri"/>
                <a:cs typeface="Times New Roman"/>
              </a:rPr>
              <a:t> </a:t>
            </a:r>
            <a:endParaRPr lang="el-GR" sz="1600" b="1" dirty="0"/>
          </a:p>
        </p:txBody>
      </p:sp>
    </p:spTree>
    <p:extLst>
      <p:ext uri="{BB962C8B-B14F-4D97-AF65-F5344CB8AC3E}">
        <p14:creationId xmlns:p14="http://schemas.microsoft.com/office/powerpoint/2010/main" val="3925968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Έλλειψη"/>
          <p:cNvSpPr/>
          <p:nvPr/>
        </p:nvSpPr>
        <p:spPr>
          <a:xfrm>
            <a:off x="7235825" y="1844675"/>
            <a:ext cx="1512888" cy="2736850"/>
          </a:xfrm>
          <a:prstGeom prst="ellipse">
            <a:avLst/>
          </a:prstGeom>
          <a:ln w="76200"/>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l-GR" sz="1400" dirty="0">
                <a:solidFill>
                  <a:srgbClr val="000000"/>
                </a:solidFill>
              </a:rPr>
              <a:t>ΒΕΛΤΙΩΣΗ ΕΚΒΑΣΗΣ ΑΣΘΕΝΗ </a:t>
            </a:r>
          </a:p>
        </p:txBody>
      </p:sp>
      <p:graphicFrame>
        <p:nvGraphicFramePr>
          <p:cNvPr id="2" name="1 - Διάγραμμα"/>
          <p:cNvGraphicFramePr/>
          <p:nvPr/>
        </p:nvGraphicFramePr>
        <p:xfrm>
          <a:off x="467544" y="692696"/>
          <a:ext cx="7056784"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Ορθογώνιο"/>
          <p:cNvSpPr/>
          <p:nvPr/>
        </p:nvSpPr>
        <p:spPr>
          <a:xfrm>
            <a:off x="1296988" y="2417763"/>
            <a:ext cx="1150937" cy="7239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l-GR" sz="1200" dirty="0">
                <a:solidFill>
                  <a:srgbClr val="000000"/>
                </a:solidFill>
                <a:cs typeface="Arial" pitchFamily="34" charset="0"/>
              </a:rPr>
              <a:t>Υποστήριξη στη λήψη αποφάσεων </a:t>
            </a:r>
          </a:p>
        </p:txBody>
      </p:sp>
      <p:sp>
        <p:nvSpPr>
          <p:cNvPr id="14341" name="4 - TextBox"/>
          <p:cNvSpPr txBox="1">
            <a:spLocks noChangeArrowheads="1"/>
          </p:cNvSpPr>
          <p:nvPr/>
        </p:nvSpPr>
        <p:spPr bwMode="auto">
          <a:xfrm>
            <a:off x="4932363" y="1916113"/>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l-GR" altLang="el-GR" sz="1800" smtClean="0">
                <a:solidFill>
                  <a:srgbClr val="000000"/>
                </a:solidFill>
                <a:cs typeface="Arial" charset="0"/>
              </a:rPr>
              <a:t>Ασθενής </a:t>
            </a:r>
          </a:p>
        </p:txBody>
      </p:sp>
      <p:sp>
        <p:nvSpPr>
          <p:cNvPr id="14342" name="5 - TextBox"/>
          <p:cNvSpPr txBox="1">
            <a:spLocks noChangeArrowheads="1"/>
          </p:cNvSpPr>
          <p:nvPr/>
        </p:nvSpPr>
        <p:spPr bwMode="auto">
          <a:xfrm>
            <a:off x="4787900" y="4352925"/>
            <a:ext cx="1512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l-GR" altLang="el-GR" sz="1800" smtClean="0">
                <a:solidFill>
                  <a:srgbClr val="000000"/>
                </a:solidFill>
                <a:cs typeface="Arial" charset="0"/>
              </a:rPr>
              <a:t>Ομάδα Υγείας</a:t>
            </a:r>
          </a:p>
        </p:txBody>
      </p:sp>
      <p:sp>
        <p:nvSpPr>
          <p:cNvPr id="7" name="6 - Βέλος επάνω-κάτω"/>
          <p:cNvSpPr/>
          <p:nvPr/>
        </p:nvSpPr>
        <p:spPr>
          <a:xfrm>
            <a:off x="5292725" y="2349500"/>
            <a:ext cx="503238" cy="2087563"/>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l-GR">
              <a:solidFill>
                <a:srgbClr val="FFFFFF"/>
              </a:solidFill>
            </a:endParaRPr>
          </a:p>
        </p:txBody>
      </p:sp>
      <p:sp>
        <p:nvSpPr>
          <p:cNvPr id="14344" name="7 - TextBox"/>
          <p:cNvSpPr txBox="1">
            <a:spLocks noChangeArrowheads="1"/>
          </p:cNvSpPr>
          <p:nvPr/>
        </p:nvSpPr>
        <p:spPr bwMode="auto">
          <a:xfrm>
            <a:off x="4787900" y="3141663"/>
            <a:ext cx="1871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l-GR" altLang="el-GR" sz="1800" smtClean="0">
                <a:solidFill>
                  <a:srgbClr val="000000"/>
                </a:solidFill>
                <a:cs typeface="Arial" charset="0"/>
              </a:rPr>
              <a:t>Αλληλεπίδραση </a:t>
            </a:r>
          </a:p>
        </p:txBody>
      </p:sp>
      <p:sp>
        <p:nvSpPr>
          <p:cNvPr id="14345" name="8 - TextBox"/>
          <p:cNvSpPr txBox="1">
            <a:spLocks noChangeArrowheads="1"/>
          </p:cNvSpPr>
          <p:nvPr/>
        </p:nvSpPr>
        <p:spPr bwMode="auto">
          <a:xfrm>
            <a:off x="1296988" y="3141663"/>
            <a:ext cx="1160462" cy="646112"/>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l-GR" altLang="el-GR" sz="1200" dirty="0" smtClean="0">
                <a:solidFill>
                  <a:srgbClr val="000000"/>
                </a:solidFill>
              </a:rPr>
              <a:t>Σύστημα κλινικών πληροφοριών </a:t>
            </a:r>
          </a:p>
        </p:txBody>
      </p:sp>
      <p:sp>
        <p:nvSpPr>
          <p:cNvPr id="14346" name="9 - TextBox"/>
          <p:cNvSpPr txBox="1">
            <a:spLocks noChangeArrowheads="1"/>
          </p:cNvSpPr>
          <p:nvPr/>
        </p:nvSpPr>
        <p:spPr bwMode="auto">
          <a:xfrm>
            <a:off x="3419475" y="2349500"/>
            <a:ext cx="1296988" cy="230822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150000"/>
              </a:lnSpc>
              <a:spcBef>
                <a:spcPct val="0"/>
              </a:spcBef>
              <a:spcAft>
                <a:spcPct val="0"/>
              </a:spcAft>
              <a:defRPr/>
            </a:pPr>
            <a:r>
              <a:rPr lang="el-GR" altLang="el-GR" sz="1200" b="1" dirty="0" smtClean="0">
                <a:solidFill>
                  <a:srgbClr val="000000"/>
                </a:solidFill>
              </a:rPr>
              <a:t>Φιλοσοφία:</a:t>
            </a:r>
          </a:p>
          <a:p>
            <a:pPr algn="ctr" eaLnBrk="1" fontAlgn="base" hangingPunct="1">
              <a:lnSpc>
                <a:spcPct val="150000"/>
              </a:lnSpc>
              <a:spcBef>
                <a:spcPct val="0"/>
              </a:spcBef>
              <a:spcAft>
                <a:spcPct val="0"/>
              </a:spcAft>
              <a:defRPr/>
            </a:pPr>
            <a:r>
              <a:rPr lang="el-GR" altLang="el-GR" sz="1200" dirty="0" smtClean="0">
                <a:solidFill>
                  <a:srgbClr val="000000"/>
                </a:solidFill>
              </a:rPr>
              <a:t>Συντονισμού, </a:t>
            </a:r>
            <a:r>
              <a:rPr lang="el-GR" altLang="el-GR" sz="1200" dirty="0" err="1" smtClean="0">
                <a:solidFill>
                  <a:srgbClr val="000000"/>
                </a:solidFill>
              </a:rPr>
              <a:t>Ασθενοκεντρική</a:t>
            </a:r>
            <a:r>
              <a:rPr lang="el-GR" altLang="el-GR" sz="1200" dirty="0" smtClean="0">
                <a:solidFill>
                  <a:srgbClr val="000000"/>
                </a:solidFill>
              </a:rPr>
              <a:t>, Έγκυρη &amp; Έγκαιρη φροντίδα, Ασφάλεια, Τεκμηρίωση  </a:t>
            </a:r>
          </a:p>
        </p:txBody>
      </p:sp>
      <p:sp>
        <p:nvSpPr>
          <p:cNvPr id="11" name="10 - Έλλειψη"/>
          <p:cNvSpPr/>
          <p:nvPr/>
        </p:nvSpPr>
        <p:spPr>
          <a:xfrm>
            <a:off x="0" y="260350"/>
            <a:ext cx="8964613" cy="631031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l-GR">
              <a:ln w="57150">
                <a:solidFill>
                  <a:srgbClr val="000000"/>
                </a:solidFill>
              </a:ln>
              <a:solidFill>
                <a:srgbClr val="FFFFFF"/>
              </a:solidFill>
            </a:endParaRPr>
          </a:p>
        </p:txBody>
      </p:sp>
      <p:sp>
        <p:nvSpPr>
          <p:cNvPr id="14348" name="11 - TextBox"/>
          <p:cNvSpPr txBox="1">
            <a:spLocks noChangeArrowheads="1"/>
          </p:cNvSpPr>
          <p:nvPr/>
        </p:nvSpPr>
        <p:spPr bwMode="auto">
          <a:xfrm>
            <a:off x="2339975" y="908050"/>
            <a:ext cx="2160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l-GR" altLang="el-GR" sz="1800" smtClean="0">
                <a:solidFill>
                  <a:srgbClr val="000000"/>
                </a:solidFill>
                <a:cs typeface="Arial" charset="0"/>
              </a:rPr>
              <a:t>ΚΟΙΝΟΤΗΤΑ</a:t>
            </a:r>
          </a:p>
          <a:p>
            <a:pPr algn="ctr" eaLnBrk="1" fontAlgn="base" hangingPunct="1">
              <a:spcBef>
                <a:spcPct val="0"/>
              </a:spcBef>
              <a:spcAft>
                <a:spcPct val="0"/>
              </a:spcAft>
              <a:buFontTx/>
              <a:buNone/>
            </a:pPr>
            <a:r>
              <a:rPr lang="el-GR" altLang="el-GR" sz="1800" smtClean="0">
                <a:solidFill>
                  <a:srgbClr val="000000"/>
                </a:solidFill>
                <a:cs typeface="Arial" charset="0"/>
              </a:rPr>
              <a:t>Πόροι &amp; πολιτικές  </a:t>
            </a:r>
          </a:p>
        </p:txBody>
      </p:sp>
      <p:sp>
        <p:nvSpPr>
          <p:cNvPr id="14349" name="14 - TextBox"/>
          <p:cNvSpPr txBox="1">
            <a:spLocks noChangeArrowheads="1"/>
          </p:cNvSpPr>
          <p:nvPr/>
        </p:nvSpPr>
        <p:spPr bwMode="auto">
          <a:xfrm>
            <a:off x="5795963" y="5013325"/>
            <a:ext cx="2160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l-GR" altLang="el-GR" sz="1800" smtClean="0">
                <a:solidFill>
                  <a:srgbClr val="000000"/>
                </a:solidFill>
                <a:cs typeface="Arial" charset="0"/>
              </a:rPr>
              <a:t>ΚΟΙΝΟΤΗΤΑ</a:t>
            </a:r>
          </a:p>
          <a:p>
            <a:pPr algn="ctr" eaLnBrk="1" fontAlgn="base" hangingPunct="1">
              <a:spcBef>
                <a:spcPct val="0"/>
              </a:spcBef>
              <a:spcAft>
                <a:spcPct val="0"/>
              </a:spcAft>
              <a:buFontTx/>
              <a:buNone/>
            </a:pPr>
            <a:r>
              <a:rPr lang="el-GR" altLang="el-GR" sz="1800" smtClean="0">
                <a:solidFill>
                  <a:srgbClr val="000000"/>
                </a:solidFill>
                <a:cs typeface="Arial" charset="0"/>
              </a:rPr>
              <a:t>Πόροι &amp; πολιτικές  </a:t>
            </a:r>
          </a:p>
        </p:txBody>
      </p:sp>
      <p:sp>
        <p:nvSpPr>
          <p:cNvPr id="14350" name="13 - TextBox"/>
          <p:cNvSpPr txBox="1">
            <a:spLocks noChangeArrowheads="1"/>
          </p:cNvSpPr>
          <p:nvPr/>
        </p:nvSpPr>
        <p:spPr bwMode="auto">
          <a:xfrm rot="16200000">
            <a:off x="-222249" y="3233737"/>
            <a:ext cx="2576512" cy="461963"/>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l-GR" altLang="el-GR" sz="1200" dirty="0" smtClean="0">
                <a:solidFill>
                  <a:srgbClr val="000000"/>
                </a:solidFill>
              </a:rPr>
              <a:t>Οργάνωση συστήματος υγείας </a:t>
            </a:r>
          </a:p>
          <a:p>
            <a:pPr algn="ctr" eaLnBrk="1" fontAlgn="base" hangingPunct="1">
              <a:spcBef>
                <a:spcPct val="0"/>
              </a:spcBef>
              <a:spcAft>
                <a:spcPct val="0"/>
              </a:spcAft>
              <a:defRPr/>
            </a:pPr>
            <a:endParaRPr lang="el-GR" altLang="el-GR" sz="1200" dirty="0" smtClean="0">
              <a:solidFill>
                <a:srgbClr val="000000"/>
              </a:solidFill>
            </a:endParaRPr>
          </a:p>
        </p:txBody>
      </p:sp>
      <p:sp>
        <p:nvSpPr>
          <p:cNvPr id="14351" name="Ορθογώνιο 15"/>
          <p:cNvSpPr>
            <a:spLocks noChangeArrowheads="1"/>
          </p:cNvSpPr>
          <p:nvPr/>
        </p:nvSpPr>
        <p:spPr bwMode="auto">
          <a:xfrm>
            <a:off x="0" y="6211888"/>
            <a:ext cx="33480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l-GR" altLang="el-GR" sz="1200" b="1" i="1" smtClean="0">
                <a:solidFill>
                  <a:srgbClr val="FF0000"/>
                </a:solidFill>
              </a:rPr>
              <a:t>ΠΗΓΗ:</a:t>
            </a:r>
            <a:endParaRPr lang="en-US" altLang="el-GR" sz="1200" b="1" i="1" smtClean="0">
              <a:solidFill>
                <a:srgbClr val="FF0000"/>
              </a:solidFill>
            </a:endParaRPr>
          </a:p>
          <a:p>
            <a:pPr algn="ctr" eaLnBrk="1" fontAlgn="base" hangingPunct="1">
              <a:spcBef>
                <a:spcPct val="0"/>
              </a:spcBef>
              <a:spcAft>
                <a:spcPct val="0"/>
              </a:spcAft>
            </a:pPr>
            <a:r>
              <a:rPr lang="el-GR" altLang="el-GR" sz="1200" b="1" i="1" smtClean="0">
                <a:solidFill>
                  <a:srgbClr val="FF0000"/>
                </a:solidFill>
              </a:rPr>
              <a:t>ΕΡΓΑΣΤΗΡΙΟ ΚΟΙΝΟΤΙΚΗΣ ΝΟΣΗΛΕΥΤΙΚΗΣ </a:t>
            </a:r>
            <a:endParaRPr lang="en-US" altLang="el-GR" sz="1200" b="1" i="1" smtClean="0">
              <a:solidFill>
                <a:srgbClr val="FF0000"/>
              </a:solidFill>
            </a:endParaRPr>
          </a:p>
          <a:p>
            <a:pPr algn="ctr" eaLnBrk="1" fontAlgn="base" hangingPunct="1">
              <a:spcBef>
                <a:spcPct val="0"/>
              </a:spcBef>
              <a:spcAft>
                <a:spcPct val="0"/>
              </a:spcAft>
            </a:pPr>
            <a:r>
              <a:rPr lang="el-GR" altLang="el-GR" sz="1200" b="1" i="1" smtClean="0">
                <a:solidFill>
                  <a:srgbClr val="FF0000"/>
                </a:solidFill>
              </a:rPr>
              <a:t>ΕΚΠΑ 2014</a:t>
            </a:r>
          </a:p>
        </p:txBody>
      </p:sp>
    </p:spTree>
    <p:extLst>
      <p:ext uri="{BB962C8B-B14F-4D97-AF65-F5344CB8AC3E}">
        <p14:creationId xmlns:p14="http://schemas.microsoft.com/office/powerpoint/2010/main" val="136385403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Text Box 18"/>
          <p:cNvSpPr txBox="1">
            <a:spLocks noChangeArrowheads="1"/>
          </p:cNvSpPr>
          <p:nvPr/>
        </p:nvSpPr>
        <p:spPr bwMode="auto">
          <a:xfrm>
            <a:off x="5580063" y="1268413"/>
            <a:ext cx="2447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fontAlgn="base">
              <a:spcBef>
                <a:spcPct val="50000"/>
              </a:spcBef>
              <a:spcAft>
                <a:spcPct val="0"/>
              </a:spcAft>
              <a:buClr>
                <a:srgbClr val="000000"/>
              </a:buClr>
              <a:buSzPct val="100000"/>
              <a:buFont typeface="Times New Roman" pitchFamily="18" charset="0"/>
              <a:buNone/>
            </a:pPr>
            <a:r>
              <a:rPr lang="el-GR" altLang="el-GR" sz="2400" smtClean="0">
                <a:solidFill>
                  <a:srgbClr val="FFFFFF"/>
                </a:solidFill>
              </a:rPr>
              <a:t>Δημογραφικές αλλαγές</a:t>
            </a:r>
          </a:p>
        </p:txBody>
      </p:sp>
      <p:sp>
        <p:nvSpPr>
          <p:cNvPr id="1042" name="Text Box 52"/>
          <p:cNvSpPr txBox="1">
            <a:spLocks noChangeArrowheads="1"/>
          </p:cNvSpPr>
          <p:nvPr/>
        </p:nvSpPr>
        <p:spPr bwMode="auto">
          <a:xfrm>
            <a:off x="0" y="260350"/>
            <a:ext cx="3203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fontAlgn="base">
              <a:spcBef>
                <a:spcPct val="50000"/>
              </a:spcBef>
              <a:spcAft>
                <a:spcPct val="0"/>
              </a:spcAft>
              <a:buClr>
                <a:srgbClr val="000000"/>
              </a:buClr>
              <a:buSzPct val="100000"/>
              <a:buFont typeface="Times New Roman" pitchFamily="18" charset="0"/>
              <a:buNone/>
            </a:pPr>
            <a:endParaRPr lang="el-GR" altLang="el-GR" sz="2400" smtClean="0">
              <a:solidFill>
                <a:srgbClr val="FFFFFF"/>
              </a:solidFill>
            </a:endParaRPr>
          </a:p>
        </p:txBody>
      </p:sp>
      <p:sp>
        <p:nvSpPr>
          <p:cNvPr id="1043" name="Text Box 53"/>
          <p:cNvSpPr txBox="1">
            <a:spLocks noChangeArrowheads="1"/>
          </p:cNvSpPr>
          <p:nvPr/>
        </p:nvSpPr>
        <p:spPr bwMode="auto">
          <a:xfrm>
            <a:off x="0" y="0"/>
            <a:ext cx="3779838"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fontAlgn="base">
              <a:spcBef>
                <a:spcPct val="50000"/>
              </a:spcBef>
              <a:spcAft>
                <a:spcPct val="0"/>
              </a:spcAft>
              <a:buClr>
                <a:srgbClr val="000000"/>
              </a:buClr>
              <a:buSzPct val="100000"/>
              <a:buFont typeface="Times New Roman" pitchFamily="18" charset="0"/>
              <a:buNone/>
            </a:pPr>
            <a:r>
              <a:rPr lang="el-GR" altLang="el-GR" sz="3200" b="1" dirty="0" smtClean="0">
                <a:solidFill>
                  <a:srgbClr val="3333CC"/>
                </a:solidFill>
                <a:latin typeface="Comic Sans MS" pitchFamily="66" charset="0"/>
              </a:rPr>
              <a:t>Διεθνής επιταγές για τα συστήματα υγείας</a:t>
            </a:r>
          </a:p>
        </p:txBody>
      </p:sp>
      <p:grpSp>
        <p:nvGrpSpPr>
          <p:cNvPr id="2" name="Diagram 37"/>
          <p:cNvGrpSpPr>
            <a:grpSpLocks/>
          </p:cNvGrpSpPr>
          <p:nvPr/>
        </p:nvGrpSpPr>
        <p:grpSpPr bwMode="auto">
          <a:xfrm>
            <a:off x="395288" y="441325"/>
            <a:ext cx="8353425" cy="6416675"/>
            <a:chOff x="1203" y="776"/>
            <a:chExt cx="3400" cy="2748"/>
          </a:xfrm>
        </p:grpSpPr>
        <p:sp>
          <p:nvSpPr>
            <p:cNvPr id="3" name="_s1028"/>
            <p:cNvSpPr>
              <a:spLocks noChangeShapeType="1"/>
            </p:cNvSpPr>
            <p:nvPr/>
          </p:nvSpPr>
          <p:spPr bwMode="auto">
            <a:xfrm flipH="1" flipV="1">
              <a:off x="2269" y="1794"/>
              <a:ext cx="253" cy="1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l-GR">
                <a:solidFill>
                  <a:prstClr val="black"/>
                </a:solidFill>
              </a:endParaRPr>
            </a:p>
          </p:txBody>
        </p:sp>
        <p:sp>
          <p:nvSpPr>
            <p:cNvPr id="4" name="_s1029"/>
            <p:cNvSpPr>
              <a:spLocks noChangeArrowheads="1"/>
            </p:cNvSpPr>
            <p:nvPr/>
          </p:nvSpPr>
          <p:spPr bwMode="auto">
            <a:xfrm>
              <a:off x="1379" y="1161"/>
              <a:ext cx="966" cy="897"/>
            </a:xfrm>
            <a:prstGeom prst="ellipse">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bodyPr>
            <a:lstStyle/>
            <a:p>
              <a:pPr algn="ctr" fontAlgn="base">
                <a:spcBef>
                  <a:spcPct val="0"/>
                </a:spcBef>
                <a:spcAft>
                  <a:spcPct val="0"/>
                </a:spcAft>
                <a:buClr>
                  <a:srgbClr val="000000"/>
                </a:buClr>
                <a:buSzPct val="100000"/>
                <a:buFont typeface="Times New Roman" pitchFamily="18" charset="0"/>
                <a:buNone/>
              </a:pPr>
              <a:r>
                <a:rPr lang="el-GR" altLang="el-GR" sz="1700" b="1" smtClean="0">
                  <a:solidFill>
                    <a:srgbClr val="FEB80A"/>
                  </a:solidFill>
                  <a:latin typeface="Comic Sans MS" pitchFamily="66" charset="0"/>
                </a:rPr>
                <a:t>Πολιτικές </a:t>
              </a:r>
            </a:p>
            <a:p>
              <a:pPr algn="ctr" fontAlgn="base">
                <a:spcBef>
                  <a:spcPct val="0"/>
                </a:spcBef>
                <a:spcAft>
                  <a:spcPct val="0"/>
                </a:spcAft>
                <a:buClr>
                  <a:srgbClr val="000000"/>
                </a:buClr>
                <a:buSzPct val="100000"/>
                <a:buFont typeface="Times New Roman" pitchFamily="18" charset="0"/>
                <a:buNone/>
              </a:pPr>
              <a:r>
                <a:rPr lang="el-GR" altLang="el-GR" sz="1700" b="1" smtClean="0">
                  <a:solidFill>
                    <a:srgbClr val="FEB80A"/>
                  </a:solidFill>
                  <a:latin typeface="Comic Sans MS" pitchFamily="66" charset="0"/>
                </a:rPr>
                <a:t>προτεραιότητες </a:t>
              </a:r>
            </a:p>
            <a:p>
              <a:pPr algn="ctr" fontAlgn="base">
                <a:spcBef>
                  <a:spcPct val="0"/>
                </a:spcBef>
                <a:spcAft>
                  <a:spcPct val="0"/>
                </a:spcAft>
                <a:buClr>
                  <a:srgbClr val="000000"/>
                </a:buClr>
                <a:buSzPct val="100000"/>
                <a:buFont typeface="Times New Roman" pitchFamily="18" charset="0"/>
                <a:buNone/>
              </a:pPr>
              <a:r>
                <a:rPr lang="el-GR" altLang="el-GR" sz="1700" b="1" smtClean="0">
                  <a:solidFill>
                    <a:srgbClr val="FEB80A"/>
                  </a:solidFill>
                  <a:latin typeface="Comic Sans MS" pitchFamily="66" charset="0"/>
                </a:rPr>
                <a:t>και επιλογές</a:t>
              </a:r>
            </a:p>
            <a:p>
              <a:pPr algn="ctr" fontAlgn="base">
                <a:spcBef>
                  <a:spcPct val="0"/>
                </a:spcBef>
                <a:spcAft>
                  <a:spcPct val="0"/>
                </a:spcAft>
                <a:buClr>
                  <a:srgbClr val="000000"/>
                </a:buClr>
                <a:buSzPct val="100000"/>
                <a:buFont typeface="Times New Roman" pitchFamily="18" charset="0"/>
                <a:buNone/>
              </a:pPr>
              <a:r>
                <a:rPr lang="el-GR" altLang="el-GR" sz="1400" smtClean="0">
                  <a:solidFill>
                    <a:srgbClr val="2C2824"/>
                  </a:solidFill>
                  <a:latin typeface="Comic Sans MS" pitchFamily="66" charset="0"/>
                </a:rPr>
                <a:t>Μείωση δαπανών</a:t>
              </a:r>
            </a:p>
            <a:p>
              <a:pPr algn="ctr" fontAlgn="base">
                <a:spcBef>
                  <a:spcPct val="0"/>
                </a:spcBef>
                <a:spcAft>
                  <a:spcPct val="0"/>
                </a:spcAft>
                <a:buClr>
                  <a:srgbClr val="000000"/>
                </a:buClr>
                <a:buSzPct val="100000"/>
                <a:buFont typeface="Times New Roman" pitchFamily="18" charset="0"/>
                <a:buNone/>
              </a:pPr>
              <a:r>
                <a:rPr lang="el-GR" altLang="el-GR" sz="1400" smtClean="0">
                  <a:solidFill>
                    <a:srgbClr val="2C2824"/>
                  </a:solidFill>
                  <a:latin typeface="Comic Sans MS" pitchFamily="66" charset="0"/>
                </a:rPr>
                <a:t>Αποιδρυματοποίηση Υ.Υ</a:t>
              </a:r>
            </a:p>
          </p:txBody>
        </p:sp>
        <p:sp>
          <p:nvSpPr>
            <p:cNvPr id="5" name="_s1030"/>
            <p:cNvSpPr>
              <a:spLocks noChangeShapeType="1"/>
            </p:cNvSpPr>
            <p:nvPr/>
          </p:nvSpPr>
          <p:spPr bwMode="auto">
            <a:xfrm flipH="1">
              <a:off x="2270" y="2302"/>
              <a:ext cx="252" cy="1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l-GR">
                <a:solidFill>
                  <a:prstClr val="black"/>
                </a:solidFill>
              </a:endParaRPr>
            </a:p>
          </p:txBody>
        </p:sp>
        <p:sp>
          <p:nvSpPr>
            <p:cNvPr id="6" name="_s1031"/>
            <p:cNvSpPr>
              <a:spLocks noChangeArrowheads="1"/>
            </p:cNvSpPr>
            <p:nvPr/>
          </p:nvSpPr>
          <p:spPr bwMode="auto">
            <a:xfrm>
              <a:off x="1321" y="2179"/>
              <a:ext cx="996" cy="864"/>
            </a:xfrm>
            <a:prstGeom prst="ellipse">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bodyPr>
            <a:lstStyle/>
            <a:p>
              <a:pPr algn="ctr" fontAlgn="base">
                <a:spcBef>
                  <a:spcPct val="0"/>
                </a:spcBef>
                <a:spcAft>
                  <a:spcPct val="0"/>
                </a:spcAft>
                <a:buClr>
                  <a:srgbClr val="000000"/>
                </a:buClr>
                <a:buSzPct val="100000"/>
                <a:buFont typeface="Times New Roman" pitchFamily="18" charset="0"/>
                <a:buNone/>
              </a:pPr>
              <a:r>
                <a:rPr lang="el-GR" altLang="el-GR" sz="1700" b="1" smtClean="0">
                  <a:solidFill>
                    <a:srgbClr val="FEB80A"/>
                  </a:solidFill>
                  <a:latin typeface="Comic Sans MS" pitchFamily="66" charset="0"/>
                </a:rPr>
                <a:t>Αλλαγές στις </a:t>
              </a:r>
            </a:p>
            <a:p>
              <a:pPr algn="ctr" fontAlgn="base">
                <a:spcBef>
                  <a:spcPct val="0"/>
                </a:spcBef>
                <a:spcAft>
                  <a:spcPct val="0"/>
                </a:spcAft>
                <a:buClr>
                  <a:srgbClr val="000000"/>
                </a:buClr>
                <a:buSzPct val="100000"/>
                <a:buFont typeface="Times New Roman" pitchFamily="18" charset="0"/>
                <a:buNone/>
              </a:pPr>
              <a:r>
                <a:rPr lang="el-GR" altLang="el-GR" sz="1700" b="1" smtClean="0">
                  <a:solidFill>
                    <a:srgbClr val="FEB80A"/>
                  </a:solidFill>
                  <a:latin typeface="Comic Sans MS" pitchFamily="66" charset="0"/>
                </a:rPr>
                <a:t>στάσεις και στις </a:t>
              </a:r>
            </a:p>
            <a:p>
              <a:pPr algn="ctr" fontAlgn="base">
                <a:spcBef>
                  <a:spcPct val="0"/>
                </a:spcBef>
                <a:spcAft>
                  <a:spcPct val="0"/>
                </a:spcAft>
                <a:buClr>
                  <a:srgbClr val="000000"/>
                </a:buClr>
                <a:buSzPct val="100000"/>
                <a:buFont typeface="Times New Roman" pitchFamily="18" charset="0"/>
                <a:buNone/>
              </a:pPr>
              <a:r>
                <a:rPr lang="el-GR" altLang="el-GR" sz="1700" b="1" smtClean="0">
                  <a:solidFill>
                    <a:srgbClr val="FEB80A"/>
                  </a:solidFill>
                  <a:latin typeface="Comic Sans MS" pitchFamily="66" charset="0"/>
                </a:rPr>
                <a:t>Προσδοκίες</a:t>
              </a:r>
            </a:p>
            <a:p>
              <a:pPr algn="ctr" fontAlgn="base">
                <a:spcBef>
                  <a:spcPct val="0"/>
                </a:spcBef>
                <a:spcAft>
                  <a:spcPct val="0"/>
                </a:spcAft>
                <a:buClr>
                  <a:srgbClr val="000000"/>
                </a:buClr>
                <a:buSzPct val="100000"/>
                <a:buFont typeface="Times New Roman" pitchFamily="18" charset="0"/>
                <a:buNone/>
              </a:pPr>
              <a:r>
                <a:rPr lang="el-GR" altLang="el-GR" sz="1400" smtClean="0">
                  <a:solidFill>
                    <a:srgbClr val="2C2824"/>
                  </a:solidFill>
                  <a:latin typeface="Comic Sans MS" pitchFamily="66" charset="0"/>
                </a:rPr>
                <a:t>Οργάνωση &amp; κατανομή</a:t>
              </a:r>
            </a:p>
            <a:p>
              <a:pPr algn="ctr" fontAlgn="base">
                <a:spcBef>
                  <a:spcPct val="0"/>
                </a:spcBef>
                <a:spcAft>
                  <a:spcPct val="0"/>
                </a:spcAft>
                <a:buClr>
                  <a:srgbClr val="000000"/>
                </a:buClr>
                <a:buSzPct val="100000"/>
                <a:buFont typeface="Times New Roman" pitchFamily="18" charset="0"/>
                <a:buNone/>
              </a:pPr>
              <a:r>
                <a:rPr lang="el-GR" altLang="el-GR" sz="1400" smtClean="0">
                  <a:solidFill>
                    <a:srgbClr val="2C2824"/>
                  </a:solidFill>
                  <a:latin typeface="Comic Sans MS" pitchFamily="66" charset="0"/>
                </a:rPr>
                <a:t> υπηρεσιών, Ολιστική </a:t>
              </a:r>
            </a:p>
            <a:p>
              <a:pPr algn="ctr" fontAlgn="base">
                <a:spcBef>
                  <a:spcPct val="0"/>
                </a:spcBef>
                <a:spcAft>
                  <a:spcPct val="0"/>
                </a:spcAft>
                <a:buClr>
                  <a:srgbClr val="000000"/>
                </a:buClr>
                <a:buSzPct val="100000"/>
                <a:buFont typeface="Times New Roman" pitchFamily="18" charset="0"/>
                <a:buNone/>
              </a:pPr>
              <a:r>
                <a:rPr lang="el-GR" altLang="el-GR" sz="1400" smtClean="0">
                  <a:solidFill>
                    <a:srgbClr val="2C2824"/>
                  </a:solidFill>
                  <a:latin typeface="Comic Sans MS" pitchFamily="66" charset="0"/>
                </a:rPr>
                <a:t>εξατομικευμένη φροντίδα</a:t>
              </a:r>
            </a:p>
          </p:txBody>
        </p:sp>
        <p:sp>
          <p:nvSpPr>
            <p:cNvPr id="7" name="_s1032"/>
            <p:cNvSpPr>
              <a:spLocks noChangeShapeType="1"/>
            </p:cNvSpPr>
            <p:nvPr/>
          </p:nvSpPr>
          <p:spPr bwMode="auto">
            <a:xfrm>
              <a:off x="2844" y="2471"/>
              <a:ext cx="1" cy="2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l-GR">
                <a:solidFill>
                  <a:prstClr val="black"/>
                </a:solidFill>
              </a:endParaRPr>
            </a:p>
          </p:txBody>
        </p:sp>
        <p:sp>
          <p:nvSpPr>
            <p:cNvPr id="8" name="_s1033"/>
            <p:cNvSpPr>
              <a:spLocks noChangeArrowheads="1"/>
            </p:cNvSpPr>
            <p:nvPr/>
          </p:nvSpPr>
          <p:spPr bwMode="auto">
            <a:xfrm>
              <a:off x="2376" y="2703"/>
              <a:ext cx="1054" cy="788"/>
            </a:xfrm>
            <a:prstGeom prst="ellipse">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bodyPr>
            <a:lstStyle/>
            <a:p>
              <a:pPr algn="ctr" fontAlgn="base">
                <a:spcBef>
                  <a:spcPct val="0"/>
                </a:spcBef>
                <a:spcAft>
                  <a:spcPct val="0"/>
                </a:spcAft>
                <a:buClr>
                  <a:srgbClr val="000000"/>
                </a:buClr>
                <a:buSzPct val="100000"/>
                <a:buFont typeface="Times New Roman" pitchFamily="18" charset="0"/>
                <a:buNone/>
              </a:pPr>
              <a:r>
                <a:rPr lang="el-GR" altLang="el-GR" sz="1700" b="1" smtClean="0">
                  <a:solidFill>
                    <a:srgbClr val="FEB80A"/>
                  </a:solidFill>
                  <a:latin typeface="Comic Sans MS" pitchFamily="66" charset="0"/>
                </a:rPr>
                <a:t>Επιστημονική και</a:t>
              </a:r>
            </a:p>
            <a:p>
              <a:pPr algn="ctr" fontAlgn="base">
                <a:spcBef>
                  <a:spcPct val="0"/>
                </a:spcBef>
                <a:spcAft>
                  <a:spcPct val="0"/>
                </a:spcAft>
                <a:buClr>
                  <a:srgbClr val="000000"/>
                </a:buClr>
                <a:buSzPct val="100000"/>
                <a:buFont typeface="Times New Roman" pitchFamily="18" charset="0"/>
                <a:buNone/>
              </a:pPr>
              <a:r>
                <a:rPr lang="el-GR" altLang="el-GR" sz="1700" b="1" smtClean="0">
                  <a:solidFill>
                    <a:srgbClr val="FEB80A"/>
                  </a:solidFill>
                  <a:latin typeface="Comic Sans MS" pitchFamily="66" charset="0"/>
                </a:rPr>
                <a:t> τεχνολογική </a:t>
              </a:r>
            </a:p>
            <a:p>
              <a:pPr algn="ctr" fontAlgn="base">
                <a:spcBef>
                  <a:spcPct val="0"/>
                </a:spcBef>
                <a:spcAft>
                  <a:spcPct val="0"/>
                </a:spcAft>
                <a:buClr>
                  <a:srgbClr val="000000"/>
                </a:buClr>
                <a:buSzPct val="100000"/>
                <a:buFont typeface="Times New Roman" pitchFamily="18" charset="0"/>
                <a:buNone/>
              </a:pPr>
              <a:r>
                <a:rPr lang="el-GR" altLang="el-GR" sz="1700" b="1" smtClean="0">
                  <a:solidFill>
                    <a:srgbClr val="FEB80A"/>
                  </a:solidFill>
                  <a:latin typeface="Comic Sans MS" pitchFamily="66" charset="0"/>
                </a:rPr>
                <a:t>Ανάπτυξη</a:t>
              </a:r>
            </a:p>
            <a:p>
              <a:pPr algn="ctr" fontAlgn="base">
                <a:spcBef>
                  <a:spcPct val="0"/>
                </a:spcBef>
                <a:spcAft>
                  <a:spcPct val="0"/>
                </a:spcAft>
                <a:buClr>
                  <a:srgbClr val="000000"/>
                </a:buClr>
                <a:buSzPct val="100000"/>
                <a:buFont typeface="Times New Roman" pitchFamily="18" charset="0"/>
                <a:buNone/>
              </a:pPr>
              <a:r>
                <a:rPr lang="el-GR" altLang="el-GR" sz="1400" smtClean="0">
                  <a:solidFill>
                    <a:srgbClr val="2C2824"/>
                  </a:solidFill>
                  <a:latin typeface="Comic Sans MS" pitchFamily="66" charset="0"/>
                </a:rPr>
                <a:t>Ιατρικές και μη-ιατρικές </a:t>
              </a:r>
            </a:p>
            <a:p>
              <a:pPr algn="ctr" fontAlgn="base">
                <a:spcBef>
                  <a:spcPct val="0"/>
                </a:spcBef>
                <a:spcAft>
                  <a:spcPct val="0"/>
                </a:spcAft>
                <a:buClr>
                  <a:srgbClr val="000000"/>
                </a:buClr>
                <a:buSzPct val="100000"/>
                <a:buFont typeface="Times New Roman" pitchFamily="18" charset="0"/>
                <a:buNone/>
              </a:pPr>
              <a:r>
                <a:rPr lang="el-GR" altLang="el-GR" sz="1400" smtClean="0">
                  <a:solidFill>
                    <a:srgbClr val="2C2824"/>
                  </a:solidFill>
                  <a:latin typeface="Comic Sans MS" pitchFamily="66" charset="0"/>
                </a:rPr>
                <a:t>επιστημονικές </a:t>
              </a:r>
            </a:p>
            <a:p>
              <a:pPr algn="ctr" fontAlgn="base">
                <a:spcBef>
                  <a:spcPct val="0"/>
                </a:spcBef>
                <a:spcAft>
                  <a:spcPct val="0"/>
                </a:spcAft>
                <a:buClr>
                  <a:srgbClr val="000000"/>
                </a:buClr>
                <a:buSzPct val="100000"/>
                <a:buFont typeface="Times New Roman" pitchFamily="18" charset="0"/>
                <a:buNone/>
              </a:pPr>
              <a:r>
                <a:rPr lang="el-GR" altLang="el-GR" sz="1400" smtClean="0">
                  <a:solidFill>
                    <a:srgbClr val="2C2824"/>
                  </a:solidFill>
                  <a:latin typeface="Comic Sans MS" pitchFamily="66" charset="0"/>
                </a:rPr>
                <a:t>ανακαλύψεις</a:t>
              </a:r>
            </a:p>
          </p:txBody>
        </p:sp>
        <p:sp>
          <p:nvSpPr>
            <p:cNvPr id="9" name="_s1034"/>
            <p:cNvSpPr>
              <a:spLocks noChangeShapeType="1"/>
            </p:cNvSpPr>
            <p:nvPr/>
          </p:nvSpPr>
          <p:spPr bwMode="auto">
            <a:xfrm>
              <a:off x="3196" y="2302"/>
              <a:ext cx="234" cy="1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l-GR">
                <a:solidFill>
                  <a:prstClr val="black"/>
                </a:solidFill>
              </a:endParaRPr>
            </a:p>
          </p:txBody>
        </p:sp>
        <p:sp>
          <p:nvSpPr>
            <p:cNvPr id="10" name="_s1035"/>
            <p:cNvSpPr>
              <a:spLocks noChangeArrowheads="1"/>
            </p:cNvSpPr>
            <p:nvPr/>
          </p:nvSpPr>
          <p:spPr bwMode="auto">
            <a:xfrm>
              <a:off x="3401" y="2179"/>
              <a:ext cx="909" cy="803"/>
            </a:xfrm>
            <a:prstGeom prst="ellipse">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bodyPr>
            <a:lstStyle/>
            <a:p>
              <a:pPr algn="ctr" fontAlgn="base">
                <a:spcBef>
                  <a:spcPct val="0"/>
                </a:spcBef>
                <a:spcAft>
                  <a:spcPct val="0"/>
                </a:spcAft>
                <a:buClr>
                  <a:srgbClr val="000000"/>
                </a:buClr>
                <a:buSzPct val="100000"/>
                <a:buFont typeface="Times New Roman" pitchFamily="18" charset="0"/>
                <a:buNone/>
              </a:pPr>
              <a:r>
                <a:rPr lang="el-GR" altLang="el-GR" sz="1700" b="1" smtClean="0">
                  <a:solidFill>
                    <a:srgbClr val="FEB80A"/>
                  </a:solidFill>
                  <a:latin typeface="Comic Sans MS" pitchFamily="66" charset="0"/>
                </a:rPr>
                <a:t>Επιδημιολογικές </a:t>
              </a:r>
            </a:p>
            <a:p>
              <a:pPr algn="ctr" fontAlgn="base">
                <a:spcBef>
                  <a:spcPct val="0"/>
                </a:spcBef>
                <a:spcAft>
                  <a:spcPct val="0"/>
                </a:spcAft>
                <a:buClr>
                  <a:srgbClr val="000000"/>
                </a:buClr>
                <a:buSzPct val="100000"/>
                <a:buFont typeface="Times New Roman" pitchFamily="18" charset="0"/>
                <a:buNone/>
              </a:pPr>
              <a:r>
                <a:rPr lang="el-GR" altLang="el-GR" sz="1700" b="1" smtClean="0">
                  <a:solidFill>
                    <a:srgbClr val="FEB80A"/>
                  </a:solidFill>
                  <a:latin typeface="Comic Sans MS" pitchFamily="66" charset="0"/>
                </a:rPr>
                <a:t>Αλλαγές</a:t>
              </a:r>
            </a:p>
            <a:p>
              <a:pPr algn="ctr" fontAlgn="base">
                <a:spcBef>
                  <a:spcPct val="0"/>
                </a:spcBef>
                <a:spcAft>
                  <a:spcPct val="0"/>
                </a:spcAft>
                <a:buClr>
                  <a:srgbClr val="000000"/>
                </a:buClr>
                <a:buSzPct val="100000"/>
                <a:buFont typeface="Times New Roman" pitchFamily="18" charset="0"/>
                <a:buNone/>
              </a:pPr>
              <a:r>
                <a:rPr lang="el-GR" altLang="el-GR" sz="1400" smtClean="0">
                  <a:solidFill>
                    <a:srgbClr val="2C2824"/>
                  </a:solidFill>
                  <a:latin typeface="Comic Sans MS" pitchFamily="66" charset="0"/>
                </a:rPr>
                <a:t>Χρόνιες ασθένειες</a:t>
              </a:r>
            </a:p>
            <a:p>
              <a:pPr algn="ctr" fontAlgn="base">
                <a:spcBef>
                  <a:spcPct val="0"/>
                </a:spcBef>
                <a:spcAft>
                  <a:spcPct val="0"/>
                </a:spcAft>
                <a:buClr>
                  <a:srgbClr val="000000"/>
                </a:buClr>
                <a:buSzPct val="100000"/>
                <a:buFont typeface="Times New Roman" pitchFamily="18" charset="0"/>
                <a:buNone/>
              </a:pPr>
              <a:r>
                <a:rPr lang="el-GR" altLang="el-GR" sz="1400" smtClean="0">
                  <a:solidFill>
                    <a:srgbClr val="2C2824"/>
                  </a:solidFill>
                  <a:latin typeface="Comic Sans MS" pitchFamily="66" charset="0"/>
                </a:rPr>
                <a:t>Ψυχικές ασθένειες</a:t>
              </a:r>
            </a:p>
          </p:txBody>
        </p:sp>
        <p:sp>
          <p:nvSpPr>
            <p:cNvPr id="11" name="_s1036"/>
            <p:cNvSpPr>
              <a:spLocks noChangeShapeType="1"/>
            </p:cNvSpPr>
            <p:nvPr/>
          </p:nvSpPr>
          <p:spPr bwMode="auto">
            <a:xfrm flipV="1">
              <a:off x="3196" y="1839"/>
              <a:ext cx="176" cy="9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l-GR">
                <a:solidFill>
                  <a:prstClr val="black"/>
                </a:solidFill>
              </a:endParaRPr>
            </a:p>
          </p:txBody>
        </p:sp>
        <p:sp>
          <p:nvSpPr>
            <p:cNvPr id="12" name="_s1037"/>
            <p:cNvSpPr>
              <a:spLocks noChangeArrowheads="1"/>
            </p:cNvSpPr>
            <p:nvPr/>
          </p:nvSpPr>
          <p:spPr bwMode="auto">
            <a:xfrm>
              <a:off x="3313" y="1223"/>
              <a:ext cx="1026" cy="863"/>
            </a:xfrm>
            <a:prstGeom prst="ellipse">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bodyPr>
            <a:lstStyle/>
            <a:p>
              <a:pPr algn="ctr" fontAlgn="base">
                <a:spcBef>
                  <a:spcPct val="0"/>
                </a:spcBef>
                <a:spcAft>
                  <a:spcPct val="0"/>
                </a:spcAft>
                <a:buClr>
                  <a:srgbClr val="000000"/>
                </a:buClr>
                <a:buSzPct val="100000"/>
                <a:buFont typeface="Times New Roman" pitchFamily="18" charset="0"/>
                <a:buNone/>
              </a:pPr>
              <a:r>
                <a:rPr lang="el-GR" altLang="el-GR" sz="1700" b="1" smtClean="0">
                  <a:solidFill>
                    <a:srgbClr val="FEB80A"/>
                  </a:solidFill>
                  <a:latin typeface="Comic Sans MS" pitchFamily="66" charset="0"/>
                </a:rPr>
                <a:t>Κοινωνικές </a:t>
              </a:r>
            </a:p>
            <a:p>
              <a:pPr algn="ctr" fontAlgn="base">
                <a:spcBef>
                  <a:spcPct val="0"/>
                </a:spcBef>
                <a:spcAft>
                  <a:spcPct val="0"/>
                </a:spcAft>
                <a:buClr>
                  <a:srgbClr val="000000"/>
                </a:buClr>
                <a:buSzPct val="100000"/>
                <a:buFont typeface="Times New Roman" pitchFamily="18" charset="0"/>
                <a:buNone/>
              </a:pPr>
              <a:r>
                <a:rPr lang="el-GR" altLang="el-GR" sz="1700" b="1" smtClean="0">
                  <a:solidFill>
                    <a:srgbClr val="FEB80A"/>
                  </a:solidFill>
                  <a:latin typeface="Comic Sans MS" pitchFamily="66" charset="0"/>
                </a:rPr>
                <a:t>αλλαγές</a:t>
              </a:r>
              <a:r>
                <a:rPr lang="el-GR" altLang="el-GR" sz="1700" smtClean="0">
                  <a:solidFill>
                    <a:prstClr val="white"/>
                  </a:solidFill>
                  <a:latin typeface="Times New Roman" pitchFamily="18" charset="0"/>
                </a:rPr>
                <a:t> </a:t>
              </a:r>
            </a:p>
            <a:p>
              <a:pPr algn="ctr" fontAlgn="base">
                <a:spcBef>
                  <a:spcPct val="0"/>
                </a:spcBef>
                <a:spcAft>
                  <a:spcPct val="0"/>
                </a:spcAft>
                <a:buClr>
                  <a:srgbClr val="000000"/>
                </a:buClr>
                <a:buSzPct val="100000"/>
                <a:buFont typeface="Times New Roman" pitchFamily="18" charset="0"/>
                <a:buNone/>
              </a:pPr>
              <a:r>
                <a:rPr lang="el-GR" altLang="el-GR" sz="1400" smtClean="0">
                  <a:solidFill>
                    <a:srgbClr val="2C2824"/>
                  </a:solidFill>
                  <a:latin typeface="Comic Sans MS" pitchFamily="66" charset="0"/>
                </a:rPr>
                <a:t>Πυρηνική οικογένεια,</a:t>
              </a:r>
            </a:p>
            <a:p>
              <a:pPr algn="ctr" fontAlgn="base">
                <a:spcBef>
                  <a:spcPct val="0"/>
                </a:spcBef>
                <a:spcAft>
                  <a:spcPct val="0"/>
                </a:spcAft>
                <a:buClr>
                  <a:srgbClr val="000000"/>
                </a:buClr>
                <a:buSzPct val="100000"/>
                <a:buFont typeface="Times New Roman" pitchFamily="18" charset="0"/>
                <a:buNone/>
              </a:pPr>
              <a:r>
                <a:rPr lang="el-GR" altLang="el-GR" sz="1400" smtClean="0">
                  <a:solidFill>
                    <a:srgbClr val="2C2824"/>
                  </a:solidFill>
                  <a:latin typeface="Comic Sans MS" pitchFamily="66" charset="0"/>
                </a:rPr>
                <a:t>Η γυναίκα στην παραγωγή,</a:t>
              </a:r>
            </a:p>
            <a:p>
              <a:pPr algn="ctr" fontAlgn="base">
                <a:spcBef>
                  <a:spcPct val="0"/>
                </a:spcBef>
                <a:spcAft>
                  <a:spcPct val="0"/>
                </a:spcAft>
                <a:buClr>
                  <a:srgbClr val="000000"/>
                </a:buClr>
                <a:buSzPct val="100000"/>
                <a:buFont typeface="Times New Roman" pitchFamily="18" charset="0"/>
                <a:buNone/>
              </a:pPr>
              <a:r>
                <a:rPr lang="el-GR" altLang="el-GR" sz="1400" smtClean="0">
                  <a:solidFill>
                    <a:srgbClr val="2C2824"/>
                  </a:solidFill>
                  <a:latin typeface="Comic Sans MS" pitchFamily="66" charset="0"/>
                </a:rPr>
                <a:t>Μετακινήσεις</a:t>
              </a:r>
            </a:p>
            <a:p>
              <a:pPr algn="ctr" fontAlgn="base">
                <a:spcBef>
                  <a:spcPct val="0"/>
                </a:spcBef>
                <a:spcAft>
                  <a:spcPct val="0"/>
                </a:spcAft>
                <a:buClr>
                  <a:srgbClr val="000000"/>
                </a:buClr>
                <a:buSzPct val="100000"/>
                <a:buFont typeface="Times New Roman" pitchFamily="18" charset="0"/>
                <a:buNone/>
              </a:pPr>
              <a:r>
                <a:rPr lang="el-GR" altLang="el-GR" sz="1400" smtClean="0">
                  <a:solidFill>
                    <a:srgbClr val="2C2824"/>
                  </a:solidFill>
                  <a:latin typeface="Comic Sans MS" pitchFamily="66" charset="0"/>
                </a:rPr>
                <a:t> πληθυσμών</a:t>
              </a:r>
            </a:p>
          </p:txBody>
        </p:sp>
        <p:sp>
          <p:nvSpPr>
            <p:cNvPr id="13" name="_s1038"/>
            <p:cNvSpPr>
              <a:spLocks noChangeShapeType="1"/>
            </p:cNvSpPr>
            <p:nvPr/>
          </p:nvSpPr>
          <p:spPr bwMode="auto">
            <a:xfrm flipV="1">
              <a:off x="2844" y="1562"/>
              <a:ext cx="1" cy="20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l-GR">
                <a:solidFill>
                  <a:prstClr val="black"/>
                </a:solidFill>
              </a:endParaRPr>
            </a:p>
          </p:txBody>
        </p:sp>
        <p:sp>
          <p:nvSpPr>
            <p:cNvPr id="14" name="_s1039"/>
            <p:cNvSpPr>
              <a:spLocks noChangeArrowheads="1"/>
            </p:cNvSpPr>
            <p:nvPr/>
          </p:nvSpPr>
          <p:spPr bwMode="auto">
            <a:xfrm>
              <a:off x="2346" y="776"/>
              <a:ext cx="996" cy="786"/>
            </a:xfrm>
            <a:prstGeom prst="ellipse">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bodyPr>
            <a:lstStyle/>
            <a:p>
              <a:pPr algn="ctr" fontAlgn="base">
                <a:spcBef>
                  <a:spcPct val="0"/>
                </a:spcBef>
                <a:spcAft>
                  <a:spcPct val="0"/>
                </a:spcAft>
                <a:buClr>
                  <a:srgbClr val="000000"/>
                </a:buClr>
                <a:buSzPct val="100000"/>
                <a:buFont typeface="Times New Roman" pitchFamily="18" charset="0"/>
                <a:buNone/>
              </a:pPr>
              <a:r>
                <a:rPr lang="el-GR" altLang="el-GR" sz="1700" b="1" dirty="0" smtClean="0">
                  <a:solidFill>
                    <a:srgbClr val="000099"/>
                  </a:solidFill>
                  <a:latin typeface="Comic Sans MS" pitchFamily="66" charset="0"/>
                </a:rPr>
                <a:t>Δημογραφικές </a:t>
              </a:r>
            </a:p>
            <a:p>
              <a:pPr algn="ctr" fontAlgn="base">
                <a:spcBef>
                  <a:spcPct val="0"/>
                </a:spcBef>
                <a:spcAft>
                  <a:spcPct val="0"/>
                </a:spcAft>
                <a:buClr>
                  <a:srgbClr val="000000"/>
                </a:buClr>
                <a:buSzPct val="100000"/>
                <a:buFont typeface="Times New Roman" pitchFamily="18" charset="0"/>
                <a:buNone/>
              </a:pPr>
              <a:r>
                <a:rPr lang="el-GR" altLang="el-GR" sz="1700" b="1" dirty="0" smtClean="0">
                  <a:solidFill>
                    <a:srgbClr val="000099"/>
                  </a:solidFill>
                  <a:latin typeface="Comic Sans MS" pitchFamily="66" charset="0"/>
                </a:rPr>
                <a:t>Αλλαγές</a:t>
              </a:r>
            </a:p>
            <a:p>
              <a:pPr algn="ctr" fontAlgn="base">
                <a:spcBef>
                  <a:spcPct val="0"/>
                </a:spcBef>
                <a:spcAft>
                  <a:spcPct val="0"/>
                </a:spcAft>
                <a:buClr>
                  <a:srgbClr val="000000"/>
                </a:buClr>
                <a:buSzPct val="100000"/>
                <a:buFont typeface="Times New Roman" pitchFamily="18" charset="0"/>
                <a:buNone/>
              </a:pPr>
              <a:r>
                <a:rPr lang="el-GR" altLang="el-GR" sz="1400" dirty="0" smtClean="0">
                  <a:solidFill>
                    <a:srgbClr val="2C2824"/>
                  </a:solidFill>
                  <a:latin typeface="Comic Sans MS" pitchFamily="66" charset="0"/>
                </a:rPr>
                <a:t>Αύξηση προσδόκιμου </a:t>
              </a:r>
            </a:p>
            <a:p>
              <a:pPr algn="ctr" fontAlgn="base">
                <a:spcBef>
                  <a:spcPct val="0"/>
                </a:spcBef>
                <a:spcAft>
                  <a:spcPct val="0"/>
                </a:spcAft>
                <a:buClr>
                  <a:srgbClr val="000000"/>
                </a:buClr>
                <a:buSzPct val="100000"/>
                <a:buFont typeface="Times New Roman" pitchFamily="18" charset="0"/>
                <a:buNone/>
              </a:pPr>
              <a:r>
                <a:rPr lang="el-GR" altLang="el-GR" sz="1400" dirty="0" smtClean="0">
                  <a:solidFill>
                    <a:srgbClr val="2C2824"/>
                  </a:solidFill>
                  <a:latin typeface="Comic Sans MS" pitchFamily="66" charset="0"/>
                </a:rPr>
                <a:t>επιβίωσης</a:t>
              </a:r>
            </a:p>
            <a:p>
              <a:pPr algn="ctr" fontAlgn="base">
                <a:spcBef>
                  <a:spcPct val="0"/>
                </a:spcBef>
                <a:spcAft>
                  <a:spcPct val="0"/>
                </a:spcAft>
                <a:buClr>
                  <a:srgbClr val="000000"/>
                </a:buClr>
                <a:buSzPct val="100000"/>
                <a:buFont typeface="Times New Roman" pitchFamily="18" charset="0"/>
                <a:buNone/>
              </a:pPr>
              <a:r>
                <a:rPr lang="el-GR" altLang="el-GR" sz="1400" dirty="0" smtClean="0">
                  <a:solidFill>
                    <a:srgbClr val="2C2824"/>
                  </a:solidFill>
                  <a:latin typeface="Comic Sans MS" pitchFamily="66" charset="0"/>
                </a:rPr>
                <a:t>Βαθμός εξάρτησης</a:t>
              </a:r>
            </a:p>
          </p:txBody>
        </p:sp>
        <p:sp>
          <p:nvSpPr>
            <p:cNvPr id="15" name="_s1040"/>
            <p:cNvSpPr>
              <a:spLocks noChangeArrowheads="1"/>
            </p:cNvSpPr>
            <p:nvPr/>
          </p:nvSpPr>
          <p:spPr bwMode="auto">
            <a:xfrm>
              <a:off x="2464" y="1747"/>
              <a:ext cx="791" cy="727"/>
            </a:xfrm>
            <a:prstGeom prst="ellipse">
              <a:avLst/>
            </a:prstGeom>
            <a:noFill/>
            <a:ln w="2857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bodyPr>
            <a:lstStyle/>
            <a:p>
              <a:pPr algn="ctr" fontAlgn="base">
                <a:spcBef>
                  <a:spcPct val="0"/>
                </a:spcBef>
                <a:spcAft>
                  <a:spcPct val="0"/>
                </a:spcAft>
                <a:buClr>
                  <a:srgbClr val="000000"/>
                </a:buClr>
                <a:buSzPct val="100000"/>
                <a:buFont typeface="Times New Roman" pitchFamily="18" charset="0"/>
                <a:buNone/>
              </a:pPr>
              <a:r>
                <a:rPr lang="el-GR" altLang="el-GR" b="1" smtClean="0">
                  <a:solidFill>
                    <a:srgbClr val="990000"/>
                  </a:solidFill>
                  <a:latin typeface="Comic Sans MS" pitchFamily="66" charset="0"/>
                </a:rPr>
                <a:t>Ανάγκη για</a:t>
              </a:r>
            </a:p>
            <a:p>
              <a:pPr algn="ctr" fontAlgn="base">
                <a:spcBef>
                  <a:spcPct val="0"/>
                </a:spcBef>
                <a:spcAft>
                  <a:spcPct val="0"/>
                </a:spcAft>
                <a:buClr>
                  <a:srgbClr val="000000"/>
                </a:buClr>
                <a:buSzPct val="100000"/>
                <a:buFont typeface="Times New Roman" pitchFamily="18" charset="0"/>
                <a:buNone/>
              </a:pPr>
              <a:r>
                <a:rPr lang="el-GR" altLang="el-GR" b="1" smtClean="0">
                  <a:solidFill>
                    <a:srgbClr val="990000"/>
                  </a:solidFill>
                  <a:latin typeface="Comic Sans MS" pitchFamily="66" charset="0"/>
                </a:rPr>
                <a:t> Κατ’οίκον</a:t>
              </a:r>
            </a:p>
            <a:p>
              <a:pPr algn="ctr" fontAlgn="base">
                <a:spcBef>
                  <a:spcPct val="0"/>
                </a:spcBef>
                <a:spcAft>
                  <a:spcPct val="0"/>
                </a:spcAft>
                <a:buClr>
                  <a:srgbClr val="000000"/>
                </a:buClr>
                <a:buSzPct val="100000"/>
                <a:buFont typeface="Times New Roman" pitchFamily="18" charset="0"/>
                <a:buNone/>
              </a:pPr>
              <a:r>
                <a:rPr lang="el-GR" altLang="el-GR" b="1" smtClean="0">
                  <a:solidFill>
                    <a:srgbClr val="990000"/>
                  </a:solidFill>
                  <a:latin typeface="Comic Sans MS" pitchFamily="66" charset="0"/>
                </a:rPr>
                <a:t> Φροντίδα</a:t>
              </a:r>
            </a:p>
          </p:txBody>
        </p:sp>
      </p:grpSp>
      <p:sp>
        <p:nvSpPr>
          <p:cNvPr id="21" name="Θέση υποσέλιδου 33"/>
          <p:cNvSpPr>
            <a:spLocks noGrp="1"/>
          </p:cNvSpPr>
          <p:nvPr>
            <p:ph type="ftr" sz="quarter" idx="11"/>
          </p:nvPr>
        </p:nvSpPr>
        <p:spPr>
          <a:xfrm>
            <a:off x="4283968" y="6405017"/>
            <a:ext cx="4739403" cy="365125"/>
          </a:xfrm>
        </p:spPr>
        <p:txBody>
          <a:bodyPr/>
          <a:lstStyle/>
          <a:p>
            <a:r>
              <a:rPr lang="el-GR" b="1" dirty="0" smtClean="0">
                <a:solidFill>
                  <a:srgbClr val="FF0000"/>
                </a:solidFill>
              </a:rPr>
              <a:t>ΠΗΓΗ:ΕΡΓΑΣΤΗΡΙΟ ΚΟΙΝΟΤΙΚΗΣ ΝΟΣΗΛΕΥΤΙΚΗΣ ΕΚΠΑ 2014</a:t>
            </a:r>
            <a:endParaRPr lang="el-GR" b="1" dirty="0">
              <a:solidFill>
                <a:srgbClr val="FF0000"/>
              </a:solidFill>
            </a:endParaRPr>
          </a:p>
        </p:txBody>
      </p:sp>
    </p:spTree>
    <p:extLst>
      <p:ext uri="{BB962C8B-B14F-4D97-AF65-F5344CB8AC3E}">
        <p14:creationId xmlns:p14="http://schemas.microsoft.com/office/powerpoint/2010/main" val="4281121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43000"/>
          </a:xfr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a:normAutofit fontScale="90000"/>
          </a:bodyPr>
          <a:lstStyle/>
          <a:p>
            <a:r>
              <a:rPr lang="el-GR" b="1" dirty="0" smtClean="0">
                <a:latin typeface="Times New Roman"/>
                <a:ea typeface="Calibri"/>
                <a:cs typeface="Times New Roman"/>
              </a:rPr>
              <a:t/>
            </a:r>
            <a:br>
              <a:rPr lang="el-GR" b="1" dirty="0" smtClean="0">
                <a:latin typeface="Times New Roman"/>
                <a:ea typeface="Calibri"/>
                <a:cs typeface="Times New Roman"/>
              </a:rPr>
            </a:br>
            <a:r>
              <a:rPr lang="el-GR" b="1" dirty="0" smtClean="0">
                <a:latin typeface="Times New Roman"/>
                <a:ea typeface="Calibri"/>
                <a:cs typeface="Times New Roman"/>
              </a:rPr>
              <a:t>Η </a:t>
            </a:r>
            <a:r>
              <a:rPr lang="el-GR" b="1" dirty="0" err="1">
                <a:latin typeface="Times New Roman"/>
                <a:ea typeface="Calibri"/>
                <a:cs typeface="Times New Roman"/>
              </a:rPr>
              <a:t>κατ’οίκον</a:t>
            </a:r>
            <a:r>
              <a:rPr lang="el-GR" b="1" dirty="0">
                <a:latin typeface="Times New Roman"/>
                <a:ea typeface="Calibri"/>
                <a:cs typeface="Times New Roman"/>
              </a:rPr>
              <a:t> φροντίδα υγείας</a:t>
            </a:r>
            <a:r>
              <a:rPr lang="el-GR" sz="4000" dirty="0">
                <a:ea typeface="Calibri"/>
                <a:cs typeface="Times New Roman"/>
              </a:rPr>
              <a:t/>
            </a:r>
            <a:br>
              <a:rPr lang="el-GR" sz="4000" dirty="0">
                <a:ea typeface="Calibri"/>
                <a:cs typeface="Times New Roman"/>
              </a:rPr>
            </a:br>
            <a:endParaRPr lang="el-GR" dirty="0"/>
          </a:p>
        </p:txBody>
      </p:sp>
      <p:sp>
        <p:nvSpPr>
          <p:cNvPr id="3" name="Θέση περιεχομένου 2"/>
          <p:cNvSpPr>
            <a:spLocks noGrp="1"/>
          </p:cNvSpPr>
          <p:nvPr>
            <p:ph idx="1"/>
          </p:nvPr>
        </p:nvSpPr>
        <p:spPr>
          <a:xfrm>
            <a:off x="395536" y="1412776"/>
            <a:ext cx="8291264" cy="4925144"/>
          </a:xfrm>
          <a:solidFill>
            <a:schemeClr val="tx2">
              <a:lumMod val="75000"/>
            </a:schemeClr>
          </a:solidFill>
          <a:scene3d>
            <a:camera prst="orthographicFront"/>
            <a:lightRig rig="threePt" dir="t"/>
          </a:scene3d>
          <a:sp3d>
            <a:bevelT w="152400" h="50800" prst="softRound"/>
          </a:sp3d>
        </p:spPr>
        <p:txBody>
          <a:bodyPr>
            <a:normAutofit fontScale="85000" lnSpcReduction="10000"/>
          </a:bodyPr>
          <a:lstStyle/>
          <a:p>
            <a:pPr marL="0" indent="0">
              <a:lnSpc>
                <a:spcPct val="115000"/>
              </a:lnSpc>
              <a:spcAft>
                <a:spcPts val="0"/>
              </a:spcAft>
              <a:buNone/>
            </a:pPr>
            <a:r>
              <a:rPr lang="el-GR" dirty="0">
                <a:latin typeface="Times New Roman"/>
                <a:ea typeface="Calibri"/>
                <a:cs typeface="Times New Roman"/>
              </a:rPr>
              <a:t> </a:t>
            </a:r>
            <a:endParaRPr lang="el-GR" sz="2800" dirty="0">
              <a:ea typeface="Calibri"/>
              <a:cs typeface="Times New Roman"/>
            </a:endParaRPr>
          </a:p>
          <a:p>
            <a:pPr indent="457200">
              <a:lnSpc>
                <a:spcPct val="115000"/>
              </a:lnSpc>
              <a:spcAft>
                <a:spcPts val="0"/>
              </a:spcAft>
            </a:pPr>
            <a:r>
              <a:rPr lang="el-GR" dirty="0" smtClean="0">
                <a:solidFill>
                  <a:schemeClr val="bg1"/>
                </a:solidFill>
                <a:latin typeface="Times New Roman"/>
                <a:ea typeface="Calibri"/>
                <a:cs typeface="Times New Roman"/>
              </a:rPr>
              <a:t>Η </a:t>
            </a:r>
            <a:r>
              <a:rPr lang="el-GR" dirty="0" err="1" smtClean="0">
                <a:solidFill>
                  <a:schemeClr val="bg1"/>
                </a:solidFill>
                <a:latin typeface="Times New Roman"/>
                <a:ea typeface="Calibri"/>
                <a:cs typeface="Times New Roman"/>
              </a:rPr>
              <a:t>Κατ’οίκον</a:t>
            </a:r>
            <a:r>
              <a:rPr lang="el-GR" dirty="0" smtClean="0">
                <a:solidFill>
                  <a:schemeClr val="bg1"/>
                </a:solidFill>
                <a:latin typeface="Times New Roman"/>
                <a:ea typeface="Calibri"/>
                <a:cs typeface="Times New Roman"/>
              </a:rPr>
              <a:t> </a:t>
            </a:r>
            <a:r>
              <a:rPr lang="el-GR" dirty="0">
                <a:solidFill>
                  <a:schemeClr val="bg1"/>
                </a:solidFill>
                <a:latin typeface="Times New Roman"/>
                <a:ea typeface="Calibri"/>
                <a:cs typeface="Times New Roman"/>
              </a:rPr>
              <a:t>νοσηλεία αποτελεί το σύνολο των δραστηριοτήτων εκείνων με βάση τις οποίες οι υπηρεσίες υγείας μεταφέρονται στα άτομα και στην οικογένεια στο χώρο που </a:t>
            </a:r>
            <a:r>
              <a:rPr lang="el-GR" dirty="0" err="1">
                <a:solidFill>
                  <a:schemeClr val="bg1"/>
                </a:solidFill>
                <a:latin typeface="Times New Roman"/>
                <a:ea typeface="Calibri"/>
                <a:cs typeface="Times New Roman"/>
              </a:rPr>
              <a:t>ζούν</a:t>
            </a:r>
            <a:r>
              <a:rPr lang="el-GR" dirty="0">
                <a:solidFill>
                  <a:schemeClr val="bg1"/>
                </a:solidFill>
                <a:latin typeface="Times New Roman"/>
                <a:ea typeface="Calibri"/>
                <a:cs typeface="Times New Roman"/>
              </a:rPr>
              <a:t> με αντικειμενικό σκοπό τη διατήρηση, την προαγωγή και την αποκατάσταση της υγείας τους καθώς επίσης βοηθά τα άτομα να αυξήσουν το επίπεδο ανεξαρτησίας τους περιορίζοντας στο ελάχιστο τις δυσμενείς επιδράσεις της αναπηρίας ή της αρρώστιας (</a:t>
            </a:r>
            <a:r>
              <a:rPr lang="en-US" dirty="0">
                <a:solidFill>
                  <a:schemeClr val="bg1"/>
                </a:solidFill>
                <a:latin typeface="Times New Roman"/>
                <a:ea typeface="Calibri"/>
                <a:cs typeface="Times New Roman"/>
              </a:rPr>
              <a:t>American National Nurses Association</a:t>
            </a:r>
            <a:r>
              <a:rPr lang="el-GR" dirty="0">
                <a:solidFill>
                  <a:schemeClr val="bg1"/>
                </a:solidFill>
                <a:latin typeface="Times New Roman"/>
                <a:ea typeface="Calibri"/>
                <a:cs typeface="Times New Roman"/>
              </a:rPr>
              <a:t>). </a:t>
            </a:r>
            <a:r>
              <a:rPr lang="el-GR" dirty="0" smtClean="0">
                <a:solidFill>
                  <a:schemeClr val="bg1"/>
                </a:solidFill>
                <a:latin typeface="Times New Roman"/>
                <a:ea typeface="Calibri"/>
                <a:cs typeface="Times New Roman"/>
              </a:rPr>
              <a:t> </a:t>
            </a:r>
          </a:p>
          <a:p>
            <a:pPr indent="457200">
              <a:lnSpc>
                <a:spcPct val="115000"/>
              </a:lnSpc>
              <a:spcAft>
                <a:spcPts val="0"/>
              </a:spcAft>
            </a:pPr>
            <a:endParaRPr lang="el-GR" sz="2800" dirty="0">
              <a:ea typeface="Calibri"/>
              <a:cs typeface="Times New Roman"/>
            </a:endParaRPr>
          </a:p>
        </p:txBody>
      </p:sp>
    </p:spTree>
    <p:extLst>
      <p:ext uri="{BB962C8B-B14F-4D97-AF65-F5344CB8AC3E}">
        <p14:creationId xmlns:p14="http://schemas.microsoft.com/office/powerpoint/2010/main" val="1581909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43000"/>
          </a:xfr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a:normAutofit fontScale="90000"/>
          </a:bodyPr>
          <a:lstStyle/>
          <a:p>
            <a:r>
              <a:rPr lang="el-GR" b="1" dirty="0" smtClean="0">
                <a:latin typeface="Times New Roman"/>
                <a:ea typeface="Calibri"/>
                <a:cs typeface="Times New Roman"/>
              </a:rPr>
              <a:t/>
            </a:r>
            <a:br>
              <a:rPr lang="el-GR" b="1" dirty="0" smtClean="0">
                <a:latin typeface="Times New Roman"/>
                <a:ea typeface="Calibri"/>
                <a:cs typeface="Times New Roman"/>
              </a:rPr>
            </a:br>
            <a:r>
              <a:rPr lang="el-GR" b="1" dirty="0" smtClean="0">
                <a:latin typeface="Times New Roman"/>
                <a:ea typeface="Calibri"/>
                <a:cs typeface="Times New Roman"/>
              </a:rPr>
              <a:t>Η </a:t>
            </a:r>
            <a:r>
              <a:rPr lang="el-GR" b="1" dirty="0" err="1">
                <a:latin typeface="Times New Roman"/>
                <a:ea typeface="Calibri"/>
                <a:cs typeface="Times New Roman"/>
              </a:rPr>
              <a:t>κατ’οίκον</a:t>
            </a:r>
            <a:r>
              <a:rPr lang="el-GR" b="1" dirty="0">
                <a:latin typeface="Times New Roman"/>
                <a:ea typeface="Calibri"/>
                <a:cs typeface="Times New Roman"/>
              </a:rPr>
              <a:t> φροντίδα υγείας</a:t>
            </a:r>
            <a:r>
              <a:rPr lang="el-GR" sz="4000" dirty="0">
                <a:ea typeface="Calibri"/>
                <a:cs typeface="Times New Roman"/>
              </a:rPr>
              <a:t/>
            </a:r>
            <a:br>
              <a:rPr lang="el-GR" sz="4000" dirty="0">
                <a:ea typeface="Calibri"/>
                <a:cs typeface="Times New Roman"/>
              </a:rPr>
            </a:br>
            <a:endParaRPr lang="el-GR" dirty="0"/>
          </a:p>
        </p:txBody>
      </p:sp>
      <p:sp>
        <p:nvSpPr>
          <p:cNvPr id="4" name="Θέση περιεχομένου 3"/>
          <p:cNvSpPr>
            <a:spLocks noGrp="1"/>
          </p:cNvSpPr>
          <p:nvPr>
            <p:ph idx="1"/>
          </p:nvPr>
        </p:nvSpPr>
        <p:spPr>
          <a:solidFill>
            <a:schemeClr val="tx2">
              <a:lumMod val="75000"/>
            </a:schemeClr>
          </a:solidFill>
        </p:spPr>
        <p:style>
          <a:lnRef idx="0">
            <a:schemeClr val="accent6"/>
          </a:lnRef>
          <a:fillRef idx="3">
            <a:schemeClr val="accent6"/>
          </a:fillRef>
          <a:effectRef idx="3">
            <a:schemeClr val="accent6"/>
          </a:effectRef>
          <a:fontRef idx="minor">
            <a:schemeClr val="lt1"/>
          </a:fontRef>
        </p:style>
        <p:txBody>
          <a:bodyPr>
            <a:noAutofit/>
          </a:bodyPr>
          <a:lstStyle/>
          <a:p>
            <a:pPr lvl="0" indent="457200">
              <a:lnSpc>
                <a:spcPct val="115000"/>
              </a:lnSpc>
            </a:pPr>
            <a:endParaRPr lang="el-GR" sz="2000" u="sng" dirty="0" smtClean="0">
              <a:solidFill>
                <a:schemeClr val="bg1"/>
              </a:solidFill>
              <a:latin typeface="Times New Roman"/>
              <a:ea typeface="Calibri"/>
              <a:cs typeface="Times New Roman"/>
            </a:endParaRPr>
          </a:p>
          <a:p>
            <a:pPr lvl="0" indent="457200">
              <a:lnSpc>
                <a:spcPct val="115000"/>
              </a:lnSpc>
            </a:pPr>
            <a:r>
              <a:rPr lang="el-GR" sz="2000" b="1" u="sng" dirty="0" smtClean="0">
                <a:solidFill>
                  <a:schemeClr val="bg1"/>
                </a:solidFill>
                <a:latin typeface="Times New Roman"/>
                <a:ea typeface="Calibri"/>
                <a:cs typeface="Times New Roman"/>
              </a:rPr>
              <a:t>Τα </a:t>
            </a:r>
            <a:r>
              <a:rPr lang="el-GR" sz="2000" b="1" u="sng" dirty="0">
                <a:solidFill>
                  <a:schemeClr val="bg1"/>
                </a:solidFill>
                <a:latin typeface="Times New Roman"/>
                <a:ea typeface="Calibri"/>
                <a:cs typeface="Times New Roman"/>
              </a:rPr>
              <a:t>χαρακτηριστικά των ασθενών</a:t>
            </a:r>
            <a:r>
              <a:rPr lang="el-GR" sz="2000" b="1" dirty="0">
                <a:solidFill>
                  <a:schemeClr val="bg1"/>
                </a:solidFill>
                <a:latin typeface="Times New Roman"/>
                <a:ea typeface="Calibri"/>
                <a:cs typeface="Times New Roman"/>
              </a:rPr>
              <a:t>. Τα χρόνια νοσήματα, όπως τα καρδιαγγειακά, ο καρκίνος, τα προβλήματα του αναπνευστικού, ο ΣΔ αναφέρεται ότι αποτελούν τις συνήθεις αιτίες </a:t>
            </a:r>
            <a:r>
              <a:rPr lang="el-GR" sz="2000" b="1" dirty="0" err="1">
                <a:solidFill>
                  <a:schemeClr val="bg1"/>
                </a:solidFill>
                <a:latin typeface="Times New Roman"/>
                <a:ea typeface="Calibri"/>
                <a:cs typeface="Times New Roman"/>
              </a:rPr>
              <a:t>κατ΄οίκον</a:t>
            </a:r>
            <a:r>
              <a:rPr lang="el-GR" sz="2000" b="1" dirty="0">
                <a:solidFill>
                  <a:schemeClr val="bg1"/>
                </a:solidFill>
                <a:latin typeface="Times New Roman"/>
                <a:ea typeface="Calibri"/>
                <a:cs typeface="Times New Roman"/>
              </a:rPr>
              <a:t> φροντίδας υγείας. Η χρόνια νόσος αναπτύσσεται αργά και συχνά αποτελεί τυχαίο εύρημα. Η βλάβη είναι μόνιμη και μη αναστρέψιμη, απαιτεί ειδική φροντίδα και αποκατάσταση και απαιτεί για μακρό χρονικό διάστημα παρακολούθηση, επίβλεψη και άμεση φροντίδα. Ο ασθενής με χρόνια νόσο, αντιμετωπίζει την κατάσταση της υγείας του ως απειλή για τη σωματική του ακεραιότητα, η νόσος επηρεάζει την προσωπική θεώρηση της ζωής και των σχέσεων με το ευρύτερο κοινωνικό περιβάλλον του (</a:t>
            </a:r>
            <a:r>
              <a:rPr lang="en-US" sz="2000" b="1" u="sng" dirty="0" err="1">
                <a:solidFill>
                  <a:schemeClr val="bg1"/>
                </a:solidFill>
                <a:latin typeface="Times New Roman"/>
                <a:ea typeface="Calibri"/>
                <a:cs typeface="Times New Roman"/>
                <a:hlinkClick r:id="rId2"/>
              </a:rPr>
              <a:t>Reinhard</a:t>
            </a:r>
            <a:r>
              <a:rPr lang="el-GR" sz="2000" b="1" u="sng" dirty="0">
                <a:solidFill>
                  <a:schemeClr val="bg1"/>
                </a:solidFill>
                <a:latin typeface="Times New Roman"/>
                <a:ea typeface="Calibri"/>
                <a:cs typeface="Times New Roman"/>
                <a:hlinkClick r:id="rId2"/>
              </a:rPr>
              <a:t> &amp; </a:t>
            </a:r>
            <a:r>
              <a:rPr lang="en-US" sz="2000" b="1" u="sng" dirty="0">
                <a:solidFill>
                  <a:schemeClr val="bg1"/>
                </a:solidFill>
                <a:latin typeface="Times New Roman"/>
                <a:ea typeface="Calibri"/>
                <a:cs typeface="Times New Roman"/>
                <a:hlinkClick r:id="rId3"/>
              </a:rPr>
              <a:t>Young</a:t>
            </a:r>
            <a:r>
              <a:rPr lang="el-GR" sz="2000" b="1" u="sng" dirty="0">
                <a:solidFill>
                  <a:schemeClr val="bg1"/>
                </a:solidFill>
                <a:latin typeface="Times New Roman"/>
                <a:ea typeface="Calibri"/>
                <a:cs typeface="Times New Roman"/>
                <a:hlinkClick r:id="rId3"/>
              </a:rPr>
              <a:t>, </a:t>
            </a:r>
            <a:r>
              <a:rPr lang="el-GR" sz="2000" b="1" dirty="0">
                <a:solidFill>
                  <a:schemeClr val="bg1"/>
                </a:solidFill>
                <a:ea typeface="Calibri"/>
                <a:cs typeface="Times New Roman"/>
              </a:rPr>
              <a:t>2009</a:t>
            </a:r>
            <a:r>
              <a:rPr lang="el-GR" sz="2000" b="1" dirty="0" smtClean="0">
                <a:solidFill>
                  <a:schemeClr val="bg1"/>
                </a:solidFill>
                <a:ea typeface="Calibri"/>
                <a:cs typeface="Times New Roman"/>
              </a:rPr>
              <a:t>)</a:t>
            </a:r>
            <a:r>
              <a:rPr lang="el-GR" sz="2000" b="1" dirty="0" smtClean="0">
                <a:solidFill>
                  <a:schemeClr val="bg1"/>
                </a:solidFill>
                <a:latin typeface="Times New Roman"/>
                <a:ea typeface="Calibri"/>
                <a:cs typeface="Times New Roman"/>
              </a:rPr>
              <a:t>.</a:t>
            </a:r>
            <a:endParaRPr lang="el-GR" sz="2000" b="1" dirty="0">
              <a:solidFill>
                <a:schemeClr val="bg1"/>
              </a:solidFill>
            </a:endParaRPr>
          </a:p>
        </p:txBody>
      </p:sp>
    </p:spTree>
    <p:extLst>
      <p:ext uri="{BB962C8B-B14F-4D97-AF65-F5344CB8AC3E}">
        <p14:creationId xmlns:p14="http://schemas.microsoft.com/office/powerpoint/2010/main" val="2977746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43000"/>
          </a:xfr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a:normAutofit fontScale="90000"/>
          </a:bodyPr>
          <a:lstStyle/>
          <a:p>
            <a:r>
              <a:rPr lang="el-GR" b="1" dirty="0" smtClean="0">
                <a:latin typeface="Times New Roman"/>
                <a:ea typeface="Calibri"/>
                <a:cs typeface="Times New Roman"/>
              </a:rPr>
              <a:t/>
            </a:r>
            <a:br>
              <a:rPr lang="el-GR" b="1" dirty="0" smtClean="0">
                <a:latin typeface="Times New Roman"/>
                <a:ea typeface="Calibri"/>
                <a:cs typeface="Times New Roman"/>
              </a:rPr>
            </a:br>
            <a:r>
              <a:rPr lang="el-GR" b="1" dirty="0" smtClean="0">
                <a:latin typeface="Times New Roman"/>
                <a:ea typeface="Calibri"/>
                <a:cs typeface="Times New Roman"/>
              </a:rPr>
              <a:t>Η </a:t>
            </a:r>
            <a:r>
              <a:rPr lang="el-GR" b="1" dirty="0" err="1">
                <a:latin typeface="Times New Roman"/>
                <a:ea typeface="Calibri"/>
                <a:cs typeface="Times New Roman"/>
              </a:rPr>
              <a:t>κατ’οίκον</a:t>
            </a:r>
            <a:r>
              <a:rPr lang="el-GR" b="1" dirty="0">
                <a:latin typeface="Times New Roman"/>
                <a:ea typeface="Calibri"/>
                <a:cs typeface="Times New Roman"/>
              </a:rPr>
              <a:t> φροντίδα υγείας</a:t>
            </a:r>
            <a:r>
              <a:rPr lang="el-GR" sz="4000" dirty="0">
                <a:ea typeface="Calibri"/>
                <a:cs typeface="Times New Roman"/>
              </a:rPr>
              <a:t/>
            </a:r>
            <a:br>
              <a:rPr lang="el-GR" sz="4000" dirty="0">
                <a:ea typeface="Calibri"/>
                <a:cs typeface="Times New Roman"/>
              </a:rPr>
            </a:br>
            <a:endParaRPr lang="el-GR" dirty="0"/>
          </a:p>
        </p:txBody>
      </p:sp>
      <p:sp>
        <p:nvSpPr>
          <p:cNvPr id="4" name="Θέση περιεχομένου 3"/>
          <p:cNvSpPr>
            <a:spLocks noGrp="1"/>
          </p:cNvSpPr>
          <p:nvPr>
            <p:ph idx="1"/>
          </p:nvPr>
        </p:nvSpPr>
        <p:spPr/>
        <p:style>
          <a:lnRef idx="3">
            <a:schemeClr val="lt1"/>
          </a:lnRef>
          <a:fillRef idx="1">
            <a:schemeClr val="accent5"/>
          </a:fillRef>
          <a:effectRef idx="1">
            <a:schemeClr val="accent5"/>
          </a:effectRef>
          <a:fontRef idx="minor">
            <a:schemeClr val="lt1"/>
          </a:fontRef>
        </p:style>
        <p:txBody>
          <a:bodyPr>
            <a:noAutofit/>
          </a:bodyPr>
          <a:lstStyle/>
          <a:p>
            <a:pPr lvl="0" indent="457200">
              <a:lnSpc>
                <a:spcPct val="115000"/>
              </a:lnSpc>
            </a:pPr>
            <a:endParaRPr lang="el-GR" sz="1800" u="sng" dirty="0" smtClean="0">
              <a:solidFill>
                <a:prstClr val="black"/>
              </a:solidFill>
              <a:latin typeface="Times New Roman"/>
              <a:ea typeface="Calibri"/>
              <a:cs typeface="Times New Roman"/>
            </a:endParaRPr>
          </a:p>
          <a:p>
            <a:pPr lvl="0" indent="457200">
              <a:lnSpc>
                <a:spcPct val="115000"/>
              </a:lnSpc>
            </a:pPr>
            <a:endParaRPr lang="el-GR" sz="1800" dirty="0" smtClean="0">
              <a:solidFill>
                <a:prstClr val="black"/>
              </a:solidFill>
              <a:latin typeface="Times New Roman"/>
              <a:ea typeface="Calibri"/>
              <a:cs typeface="Times New Roman"/>
            </a:endParaRPr>
          </a:p>
          <a:p>
            <a:pPr lvl="0" indent="457200">
              <a:lnSpc>
                <a:spcPct val="115000"/>
              </a:lnSpc>
            </a:pPr>
            <a:r>
              <a:rPr lang="el-GR" sz="1800" dirty="0" smtClean="0">
                <a:solidFill>
                  <a:prstClr val="black"/>
                </a:solidFill>
                <a:latin typeface="Times New Roman"/>
                <a:ea typeface="Calibri"/>
                <a:cs typeface="Times New Roman"/>
              </a:rPr>
              <a:t>Η </a:t>
            </a:r>
            <a:r>
              <a:rPr lang="el-GR" sz="1800" b="1" dirty="0">
                <a:solidFill>
                  <a:prstClr val="black"/>
                </a:solidFill>
                <a:latin typeface="Times New Roman"/>
                <a:ea typeface="Calibri"/>
                <a:cs typeface="Times New Roman"/>
              </a:rPr>
              <a:t>μακροχρόνια φροντίδα υγείας</a:t>
            </a:r>
            <a:r>
              <a:rPr lang="el-GR" sz="1800" dirty="0">
                <a:solidFill>
                  <a:prstClr val="black"/>
                </a:solidFill>
                <a:latin typeface="Times New Roman"/>
                <a:ea typeface="Calibri"/>
                <a:cs typeface="Times New Roman"/>
              </a:rPr>
              <a:t> (</a:t>
            </a:r>
            <a:r>
              <a:rPr lang="el-GR" sz="1800" dirty="0" err="1">
                <a:solidFill>
                  <a:prstClr val="black"/>
                </a:solidFill>
                <a:latin typeface="Times New Roman"/>
                <a:ea typeface="Calibri"/>
                <a:cs typeface="Times New Roman"/>
              </a:rPr>
              <a:t>long</a:t>
            </a:r>
            <a:r>
              <a:rPr lang="el-GR" sz="1800" dirty="0">
                <a:solidFill>
                  <a:prstClr val="black"/>
                </a:solidFill>
                <a:latin typeface="Times New Roman"/>
                <a:ea typeface="Calibri"/>
                <a:cs typeface="Times New Roman"/>
              </a:rPr>
              <a:t>-</a:t>
            </a:r>
            <a:r>
              <a:rPr lang="el-GR" sz="1800" dirty="0" err="1">
                <a:solidFill>
                  <a:prstClr val="black"/>
                </a:solidFill>
                <a:latin typeface="Times New Roman"/>
                <a:ea typeface="Calibri"/>
                <a:cs typeface="Times New Roman"/>
              </a:rPr>
              <a:t>term</a:t>
            </a:r>
            <a:r>
              <a:rPr lang="el-GR" sz="1800" dirty="0">
                <a:solidFill>
                  <a:prstClr val="black"/>
                </a:solidFill>
                <a:latin typeface="Times New Roman"/>
                <a:ea typeface="Calibri"/>
                <a:cs typeface="Times New Roman"/>
              </a:rPr>
              <a:t> </a:t>
            </a:r>
            <a:r>
              <a:rPr lang="el-GR" sz="1800" dirty="0" err="1">
                <a:solidFill>
                  <a:prstClr val="black"/>
                </a:solidFill>
                <a:latin typeface="Times New Roman"/>
                <a:ea typeface="Calibri"/>
                <a:cs typeface="Times New Roman"/>
              </a:rPr>
              <a:t>care</a:t>
            </a:r>
            <a:r>
              <a:rPr lang="el-GR" sz="1800" dirty="0">
                <a:solidFill>
                  <a:prstClr val="black"/>
                </a:solidFill>
                <a:latin typeface="Times New Roman"/>
                <a:ea typeface="Calibri"/>
                <a:cs typeface="Times New Roman"/>
              </a:rPr>
              <a:t>/LTC) ορίζεται από τον </a:t>
            </a:r>
            <a:r>
              <a:rPr lang="en-US" sz="1800" dirty="0">
                <a:solidFill>
                  <a:prstClr val="black"/>
                </a:solidFill>
                <a:latin typeface="Times New Roman"/>
                <a:ea typeface="Calibri"/>
                <a:cs typeface="Times New Roman"/>
              </a:rPr>
              <a:t>OECD</a:t>
            </a:r>
            <a:r>
              <a:rPr lang="el-GR" sz="1800" dirty="0">
                <a:solidFill>
                  <a:prstClr val="black"/>
                </a:solidFill>
                <a:latin typeface="Times New Roman"/>
                <a:ea typeface="Calibri"/>
                <a:cs typeface="Times New Roman"/>
              </a:rPr>
              <a:t> ως το σύνολο των υπηρεσιών υγείας που παρέχονται, για μεγάλο χρονικό διάστημα, σε άτομα εξαρτημένα για την εκτέλεση των καθημερινών δραστηριοτήτων τους. Μπορεί να παρέχεται στο σπίτι ή σε ιδρύματα, συνήθως σε άτομα με φυσική ή πνευματική αναπηρία (</a:t>
            </a:r>
            <a:r>
              <a:rPr lang="en-US" sz="1800" dirty="0">
                <a:solidFill>
                  <a:prstClr val="black"/>
                </a:solidFill>
                <a:latin typeface="Times New Roman"/>
                <a:ea typeface="Calibri"/>
                <a:cs typeface="Times New Roman"/>
              </a:rPr>
              <a:t>handicap</a:t>
            </a:r>
            <a:r>
              <a:rPr lang="el-GR" sz="1800" dirty="0">
                <a:solidFill>
                  <a:prstClr val="black"/>
                </a:solidFill>
                <a:latin typeface="Times New Roman"/>
                <a:ea typeface="Calibri"/>
                <a:cs typeface="Times New Roman"/>
              </a:rPr>
              <a:t>), σε ευπαθείς ηλικιωμένους καθώς και συγκεκριμένες ομάδες οι οποίες χρειάζονται υποστήριξη στην καθημερινή τους ζωή. Στη μακροχρόνια φροντίδα, ο ασθενής λαμβάνει ενεργητικό ρόλο στο πλάνο φροντίδας (</a:t>
            </a:r>
            <a:r>
              <a:rPr lang="en-US" sz="1800" dirty="0">
                <a:solidFill>
                  <a:prstClr val="black"/>
                </a:solidFill>
                <a:latin typeface="Times New Roman"/>
                <a:ea typeface="Calibri"/>
                <a:cs typeface="Times New Roman"/>
              </a:rPr>
              <a:t>European Commission</a:t>
            </a:r>
            <a:r>
              <a:rPr lang="el-GR" sz="1800" dirty="0">
                <a:solidFill>
                  <a:prstClr val="black"/>
                </a:solidFill>
                <a:latin typeface="Times New Roman"/>
                <a:ea typeface="Calibri"/>
                <a:cs typeface="Times New Roman"/>
              </a:rPr>
              <a:t> 2007).</a:t>
            </a:r>
            <a:r>
              <a:rPr lang="el-GR" sz="1800" u="sng" dirty="0">
                <a:solidFill>
                  <a:prstClr val="black"/>
                </a:solidFill>
                <a:latin typeface="Times New Roman"/>
                <a:ea typeface="Calibri"/>
                <a:cs typeface="Times New Roman"/>
              </a:rPr>
              <a:t>  </a:t>
            </a:r>
            <a:endParaRPr lang="el-GR" sz="1800" dirty="0"/>
          </a:p>
        </p:txBody>
      </p:sp>
    </p:spTree>
    <p:extLst>
      <p:ext uri="{BB962C8B-B14F-4D97-AF65-F5344CB8AC3E}">
        <p14:creationId xmlns:p14="http://schemas.microsoft.com/office/powerpoint/2010/main" val="3321700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43000"/>
          </a:xfr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a:normAutofit fontScale="90000"/>
          </a:bodyPr>
          <a:lstStyle/>
          <a:p>
            <a:r>
              <a:rPr lang="el-GR" b="1" dirty="0" smtClean="0">
                <a:latin typeface="Times New Roman"/>
                <a:ea typeface="Calibri"/>
                <a:cs typeface="Times New Roman"/>
              </a:rPr>
              <a:t/>
            </a:r>
            <a:br>
              <a:rPr lang="el-GR" b="1" dirty="0" smtClean="0">
                <a:latin typeface="Times New Roman"/>
                <a:ea typeface="Calibri"/>
                <a:cs typeface="Times New Roman"/>
              </a:rPr>
            </a:br>
            <a:r>
              <a:rPr lang="el-GR" b="1" dirty="0" smtClean="0">
                <a:latin typeface="Times New Roman"/>
                <a:ea typeface="Calibri"/>
                <a:cs typeface="Times New Roman"/>
              </a:rPr>
              <a:t>Η </a:t>
            </a:r>
            <a:r>
              <a:rPr lang="el-GR" b="1" dirty="0" err="1">
                <a:latin typeface="Times New Roman"/>
                <a:ea typeface="Calibri"/>
                <a:cs typeface="Times New Roman"/>
              </a:rPr>
              <a:t>κατ’οίκον</a:t>
            </a:r>
            <a:r>
              <a:rPr lang="el-GR" b="1" dirty="0">
                <a:latin typeface="Times New Roman"/>
                <a:ea typeface="Calibri"/>
                <a:cs typeface="Times New Roman"/>
              </a:rPr>
              <a:t> φροντίδα υγείας</a:t>
            </a:r>
            <a:r>
              <a:rPr lang="el-GR" sz="4000" dirty="0">
                <a:ea typeface="Calibri"/>
                <a:cs typeface="Times New Roman"/>
              </a:rPr>
              <a:t/>
            </a:r>
            <a:br>
              <a:rPr lang="el-GR" sz="4000" dirty="0">
                <a:ea typeface="Calibri"/>
                <a:cs typeface="Times New Roman"/>
              </a:rPr>
            </a:b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7180186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170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920934154"/>
              </p:ext>
            </p:extLst>
          </p:nvPr>
        </p:nvGraphicFramePr>
        <p:xfrm>
          <a:off x="2555776" y="2038338"/>
          <a:ext cx="4248472"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Έλλειψη 10"/>
          <p:cNvSpPr/>
          <p:nvPr/>
        </p:nvSpPr>
        <p:spPr>
          <a:xfrm>
            <a:off x="6212698" y="1070493"/>
            <a:ext cx="3096344" cy="3538398"/>
          </a:xfrm>
          <a:prstGeom prst="ellipse">
            <a:avLst/>
          </a:prstGeom>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4" name="Ορθογώνιο 13"/>
          <p:cNvSpPr/>
          <p:nvPr/>
        </p:nvSpPr>
        <p:spPr>
          <a:xfrm>
            <a:off x="6644746" y="2569687"/>
            <a:ext cx="2232247" cy="584775"/>
          </a:xfrm>
          <a:prstGeom prst="rect">
            <a:avLst/>
          </a:prstGeom>
          <a:scene3d>
            <a:camera prst="perspectiveContrastingLeftFacing"/>
            <a:lightRig rig="threePt" dir="t"/>
          </a:scene3d>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l-GR" sz="1600" b="1" dirty="0" smtClean="0">
                <a:ln/>
                <a:solidFill>
                  <a:prstClr val="white"/>
                </a:solidFill>
              </a:rPr>
              <a:t>ΥΓΕΙΑ </a:t>
            </a:r>
          </a:p>
          <a:p>
            <a:pPr algn="ctr"/>
            <a:r>
              <a:rPr lang="el-GR" sz="1600" b="1" dirty="0" smtClean="0">
                <a:ln/>
                <a:solidFill>
                  <a:prstClr val="white"/>
                </a:solidFill>
              </a:rPr>
              <a:t>ΟΙΚΟΓΕΝΕΙΑΣ</a:t>
            </a:r>
            <a:endParaRPr lang="el-GR" sz="1600" b="1" dirty="0">
              <a:ln/>
              <a:solidFill>
                <a:prstClr val="white"/>
              </a:solidFill>
            </a:endParaRPr>
          </a:p>
        </p:txBody>
      </p:sp>
      <p:sp>
        <p:nvSpPr>
          <p:cNvPr id="33" name="Ορθογώνιο 32"/>
          <p:cNvSpPr/>
          <p:nvPr/>
        </p:nvSpPr>
        <p:spPr>
          <a:xfrm>
            <a:off x="1134421" y="303039"/>
            <a:ext cx="6863034" cy="830997"/>
          </a:xfrm>
          <a:prstGeom prst="rect">
            <a:avLst/>
          </a:prstGeom>
          <a:solidFill>
            <a:schemeClr val="accent2"/>
          </a:solidFill>
        </p:spPr>
        <p:txBody>
          <a:bodyPr wrap="none" lIns="91440" tIns="45720" rIns="91440" bIns="45720">
            <a:spAutoFit/>
          </a:bodyPr>
          <a:lstStyle/>
          <a:p>
            <a:pPr algn="ctr"/>
            <a:r>
              <a:rPr lang="el-G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ΝΟΣΗΛΕΥΤΙΚΗ ΔΙΕΡΓΑΣΙΑ ΚΑΙ </a:t>
            </a:r>
          </a:p>
          <a:p>
            <a:pPr algn="ctr"/>
            <a:r>
              <a:rPr lang="el-G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ΥΓΕΙΑ ΤΗΣ ΟΙΚΟΓΕΝΕΙΑΣ ΣΤΗΝ ΚΑΤΌΙΚΟΝ ΦΡΡΟΝΤΙΔΑ</a:t>
            </a:r>
            <a:endParaRPr lang="el-G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4" name="Θέση υποσέλιδου 33"/>
          <p:cNvSpPr>
            <a:spLocks noGrp="1"/>
          </p:cNvSpPr>
          <p:nvPr>
            <p:ph type="ftr" sz="quarter" idx="11"/>
          </p:nvPr>
        </p:nvSpPr>
        <p:spPr>
          <a:xfrm>
            <a:off x="2196235" y="6021288"/>
            <a:ext cx="4739403" cy="365125"/>
          </a:xfrm>
        </p:spPr>
        <p:txBody>
          <a:bodyPr/>
          <a:lstStyle/>
          <a:p>
            <a:r>
              <a:rPr lang="el-GR" b="1" dirty="0" smtClean="0">
                <a:solidFill>
                  <a:srgbClr val="FF0000"/>
                </a:solidFill>
              </a:rPr>
              <a:t>ΠΗΓΗ:ΕΡΓΑΣΤΗΡΙΟ ΚΟΙΝΟΤΙΚΗΣ ΝΟΣΗΛΕΥΤΙΚΗΣ ΕΚΠΑ 2014</a:t>
            </a:r>
            <a:endParaRPr lang="el-GR" b="1" dirty="0">
              <a:solidFill>
                <a:srgbClr val="FF0000"/>
              </a:solidFill>
            </a:endParaRPr>
          </a:p>
        </p:txBody>
      </p:sp>
      <p:graphicFrame>
        <p:nvGraphicFramePr>
          <p:cNvPr id="2" name="Διάγραμμα 1"/>
          <p:cNvGraphicFramePr/>
          <p:nvPr>
            <p:extLst>
              <p:ext uri="{D42A27DB-BD31-4B8C-83A1-F6EECF244321}">
                <p14:modId xmlns:p14="http://schemas.microsoft.com/office/powerpoint/2010/main" val="545824133"/>
              </p:ext>
            </p:extLst>
          </p:nvPr>
        </p:nvGraphicFramePr>
        <p:xfrm>
          <a:off x="-317026" y="2059106"/>
          <a:ext cx="2520280" cy="2232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35" name="Ευθύγραμμο βέλος σύνδεσης 34"/>
          <p:cNvCxnSpPr/>
          <p:nvPr/>
        </p:nvCxnSpPr>
        <p:spPr>
          <a:xfrm flipH="1">
            <a:off x="971601" y="5660638"/>
            <a:ext cx="6789269"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0" name="Ευθύγραμμο βέλος σύνδεσης 39"/>
          <p:cNvCxnSpPr/>
          <p:nvPr/>
        </p:nvCxnSpPr>
        <p:spPr>
          <a:xfrm flipV="1">
            <a:off x="971600" y="4253504"/>
            <a:ext cx="0" cy="1327389"/>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43" name="Ορθογώνιο 42"/>
          <p:cNvSpPr/>
          <p:nvPr/>
        </p:nvSpPr>
        <p:spPr>
          <a:xfrm>
            <a:off x="2985159" y="5269076"/>
            <a:ext cx="3249223" cy="338554"/>
          </a:xfrm>
          <a:prstGeom prst="rect">
            <a:avLst/>
          </a:prstGeom>
          <a:noFill/>
        </p:spPr>
        <p:txBody>
          <a:bodyPr wrap="none" lIns="91440" tIns="45720" rIns="91440" bIns="45720" anchor="ctr">
            <a:spAutoFit/>
          </a:bodyPr>
          <a:lstStyle/>
          <a:p>
            <a:pPr algn="ctr"/>
            <a:r>
              <a:rPr lang="el-GR" sz="1600" b="1" dirty="0" smtClean="0">
                <a:ln w="1905"/>
                <a:solidFill>
                  <a:srgbClr val="0070C0"/>
                </a:solidFill>
                <a:effectLst>
                  <a:innerShdw blurRad="69850" dist="43180" dir="5400000">
                    <a:srgbClr val="000000">
                      <a:alpha val="65000"/>
                    </a:srgbClr>
                  </a:innerShdw>
                </a:effectLst>
              </a:rPr>
              <a:t>ΕΠΑΝΑΞΙΟΛΟΓΗΣΗ ΤΗΣ ΦΡΟΝΤΙΔΑΣ</a:t>
            </a:r>
            <a:endParaRPr lang="el-GR" sz="1600" b="1" dirty="0">
              <a:ln w="1905"/>
              <a:solidFill>
                <a:srgbClr val="0070C0"/>
              </a:solidFill>
              <a:effectLst>
                <a:innerShdw blurRad="69850" dist="43180" dir="5400000">
                  <a:srgbClr val="000000">
                    <a:alpha val="65000"/>
                  </a:srgbClr>
                </a:innerShdw>
              </a:effectLst>
            </a:endParaRPr>
          </a:p>
        </p:txBody>
      </p:sp>
      <p:cxnSp>
        <p:nvCxnSpPr>
          <p:cNvPr id="46" name="Ευθύγραμμο βέλος σύνδεσης 45"/>
          <p:cNvCxnSpPr/>
          <p:nvPr/>
        </p:nvCxnSpPr>
        <p:spPr>
          <a:xfrm>
            <a:off x="2195736" y="2137639"/>
            <a:ext cx="498050" cy="5712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Ευθύγραμμο βέλος σύνδεσης 47"/>
          <p:cNvCxnSpPr/>
          <p:nvPr/>
        </p:nvCxnSpPr>
        <p:spPr>
          <a:xfrm flipV="1">
            <a:off x="2195736" y="3558686"/>
            <a:ext cx="498050" cy="732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Ευθύγραμμο βέλος σύνδεσης 70"/>
          <p:cNvCxnSpPr/>
          <p:nvPr/>
        </p:nvCxnSpPr>
        <p:spPr>
          <a:xfrm>
            <a:off x="7760870" y="4663716"/>
            <a:ext cx="0" cy="9969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262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332656"/>
            <a:ext cx="8280920" cy="6264696"/>
          </a:xfrm>
        </p:spPr>
        <p:style>
          <a:lnRef idx="0">
            <a:schemeClr val="accent1"/>
          </a:lnRef>
          <a:fillRef idx="3">
            <a:schemeClr val="accent1"/>
          </a:fillRef>
          <a:effectRef idx="3">
            <a:schemeClr val="accent1"/>
          </a:effectRef>
          <a:fontRef idx="minor">
            <a:schemeClr val="lt1"/>
          </a:fontRef>
        </p:style>
        <p:txBody>
          <a:bodyPr>
            <a:noAutofit/>
          </a:bodyPr>
          <a:lstStyle/>
          <a:p>
            <a:pPr marL="0" indent="0" algn="ctr">
              <a:lnSpc>
                <a:spcPct val="115000"/>
              </a:lnSpc>
              <a:spcAft>
                <a:spcPts val="0"/>
              </a:spcAft>
              <a:buNone/>
            </a:pPr>
            <a:r>
              <a:rPr lang="el-GR" sz="2800" dirty="0">
                <a:latin typeface="Times New Roman"/>
                <a:ea typeface="Calibri"/>
                <a:cs typeface="Times New Roman"/>
              </a:rPr>
              <a:t> </a:t>
            </a:r>
            <a:r>
              <a:rPr lang="el-GR" sz="2800" b="1" dirty="0" smtClean="0">
                <a:solidFill>
                  <a:srgbClr val="FFFF00"/>
                </a:solidFill>
                <a:latin typeface="Times New Roman"/>
                <a:ea typeface="Calibri"/>
                <a:cs typeface="Times New Roman"/>
              </a:rPr>
              <a:t>Η </a:t>
            </a:r>
            <a:r>
              <a:rPr lang="el-GR" sz="2800" b="1" dirty="0" err="1">
                <a:solidFill>
                  <a:srgbClr val="FFFF00"/>
                </a:solidFill>
                <a:latin typeface="Times New Roman"/>
                <a:ea typeface="Calibri"/>
                <a:cs typeface="Times New Roman"/>
              </a:rPr>
              <a:t>κατ’οίκον</a:t>
            </a:r>
            <a:r>
              <a:rPr lang="el-GR" sz="2800" b="1" dirty="0">
                <a:solidFill>
                  <a:srgbClr val="FFFF00"/>
                </a:solidFill>
                <a:latin typeface="Times New Roman"/>
                <a:ea typeface="Calibri"/>
                <a:cs typeface="Times New Roman"/>
              </a:rPr>
              <a:t> φροντίδα και οι </a:t>
            </a:r>
            <a:r>
              <a:rPr lang="el-GR" sz="2800" b="1" dirty="0" smtClean="0">
                <a:solidFill>
                  <a:srgbClr val="FFFF00"/>
                </a:solidFill>
                <a:latin typeface="Times New Roman"/>
                <a:ea typeface="Calibri"/>
                <a:cs typeface="Times New Roman"/>
              </a:rPr>
              <a:t>φροντιστές</a:t>
            </a:r>
          </a:p>
          <a:p>
            <a:pPr marL="0" indent="0" algn="ctr">
              <a:lnSpc>
                <a:spcPct val="115000"/>
              </a:lnSpc>
              <a:spcAft>
                <a:spcPts val="0"/>
              </a:spcAft>
              <a:buNone/>
            </a:pPr>
            <a:endParaRPr lang="el-GR" sz="2000" b="1" dirty="0">
              <a:latin typeface="Times New Roman"/>
              <a:ea typeface="Calibri"/>
              <a:cs typeface="Times New Roman"/>
            </a:endParaRPr>
          </a:p>
          <a:p>
            <a:pPr indent="649605">
              <a:lnSpc>
                <a:spcPct val="115000"/>
              </a:lnSpc>
              <a:spcAft>
                <a:spcPts val="0"/>
              </a:spcAft>
            </a:pPr>
            <a:r>
              <a:rPr lang="el-GR" sz="2400" b="1" u="sng" dirty="0" smtClean="0">
                <a:solidFill>
                  <a:srgbClr val="FFFF00"/>
                </a:solidFill>
                <a:latin typeface="Times New Roman"/>
                <a:ea typeface="Calibri"/>
                <a:cs typeface="Times New Roman"/>
              </a:rPr>
              <a:t>Ως </a:t>
            </a:r>
            <a:r>
              <a:rPr lang="el-GR" sz="2400" b="1" u="sng" dirty="0">
                <a:solidFill>
                  <a:srgbClr val="FFFF00"/>
                </a:solidFill>
                <a:latin typeface="Times New Roman"/>
                <a:ea typeface="Calibri"/>
                <a:cs typeface="Times New Roman"/>
              </a:rPr>
              <a:t>επίσημοι φροντιστές </a:t>
            </a:r>
            <a:r>
              <a:rPr lang="el-GR" sz="2400" b="1" dirty="0">
                <a:solidFill>
                  <a:schemeClr val="bg1"/>
                </a:solidFill>
                <a:latin typeface="Times New Roman"/>
                <a:ea typeface="Calibri"/>
                <a:cs typeface="Times New Roman"/>
              </a:rPr>
              <a:t>(</a:t>
            </a:r>
            <a:r>
              <a:rPr lang="en-US" sz="2400" b="1" dirty="0">
                <a:solidFill>
                  <a:schemeClr val="bg1"/>
                </a:solidFill>
                <a:latin typeface="Times New Roman"/>
                <a:ea typeface="Calibri"/>
                <a:cs typeface="Times New Roman"/>
              </a:rPr>
              <a:t>formal caregiver</a:t>
            </a:r>
            <a:r>
              <a:rPr lang="el-GR" sz="2400" b="1" dirty="0">
                <a:solidFill>
                  <a:schemeClr val="bg1"/>
                </a:solidFill>
                <a:latin typeface="Times New Roman"/>
                <a:ea typeface="Calibri"/>
                <a:cs typeface="Times New Roman"/>
              </a:rPr>
              <a:t>) χαρακτηρίζεται το προσωπικό των οργανωμένων οργανισμών ή οι ανεξάρτητοι ειδικά εκπαιδευμένοι επαγγελματίες, οι οποίοι έμμισθα παρέχουν ή διαχειρίζονται τη φροντίδα ατόμων με χρόνια νοσήματα ή ανικανότητες και λαμβάνουν μέριμνα όχι μόνο για το άρρωστο μέλος αλλά αποτελούν το υποστηρικτικό δίκτυο για τους ανεπίσημους φροντιστές (</a:t>
            </a:r>
            <a:r>
              <a:rPr lang="en-US" sz="2400" b="1" dirty="0" err="1">
                <a:solidFill>
                  <a:schemeClr val="bg1"/>
                </a:solidFill>
                <a:ea typeface="Calibri"/>
                <a:cs typeface="Times New Roman"/>
              </a:rPr>
              <a:t>Whitlatch</a:t>
            </a:r>
            <a:r>
              <a:rPr lang="en-US" sz="2400" b="1" dirty="0">
                <a:solidFill>
                  <a:schemeClr val="bg1"/>
                </a:solidFill>
                <a:ea typeface="Calibri"/>
                <a:cs typeface="Times New Roman"/>
              </a:rPr>
              <a:t> </a:t>
            </a:r>
            <a:r>
              <a:rPr lang="el-GR" sz="2400" b="1" dirty="0">
                <a:solidFill>
                  <a:schemeClr val="bg1"/>
                </a:solidFill>
                <a:ea typeface="Calibri"/>
                <a:cs typeface="Times New Roman"/>
              </a:rPr>
              <a:t>&amp; </a:t>
            </a:r>
            <a:r>
              <a:rPr lang="en-US" sz="2400" b="1" dirty="0" err="1">
                <a:solidFill>
                  <a:schemeClr val="bg1"/>
                </a:solidFill>
                <a:ea typeface="Calibri"/>
                <a:cs typeface="Times New Roman"/>
              </a:rPr>
              <a:t>Noelker</a:t>
            </a:r>
            <a:r>
              <a:rPr lang="el-GR" sz="2400" b="1" dirty="0">
                <a:solidFill>
                  <a:schemeClr val="bg1"/>
                </a:solidFill>
                <a:ea typeface="Calibri"/>
                <a:cs typeface="Times New Roman"/>
              </a:rPr>
              <a:t> 2007; </a:t>
            </a:r>
            <a:r>
              <a:rPr lang="en-US" sz="2400" b="1" dirty="0">
                <a:solidFill>
                  <a:schemeClr val="bg1"/>
                </a:solidFill>
                <a:latin typeface="Times New Roman"/>
                <a:ea typeface="Calibri"/>
                <a:cs typeface="Times New Roman"/>
              </a:rPr>
              <a:t>Prieto</a:t>
            </a:r>
            <a:r>
              <a:rPr lang="el-GR" sz="2400" b="1" dirty="0">
                <a:solidFill>
                  <a:schemeClr val="bg1"/>
                </a:solidFill>
                <a:latin typeface="Times New Roman"/>
                <a:ea typeface="Calibri"/>
                <a:cs typeface="Times New Roman"/>
              </a:rPr>
              <a:t> 2008; </a:t>
            </a:r>
            <a:r>
              <a:rPr lang="en-US" sz="2400" b="1" dirty="0">
                <a:solidFill>
                  <a:schemeClr val="bg1"/>
                </a:solidFill>
                <a:latin typeface="Times New Roman"/>
                <a:ea typeface="Calibri"/>
                <a:cs typeface="Times New Roman"/>
              </a:rPr>
              <a:t>Schwarz</a:t>
            </a:r>
            <a:r>
              <a:rPr lang="el-GR" sz="2400" b="1" dirty="0">
                <a:solidFill>
                  <a:schemeClr val="bg1"/>
                </a:solidFill>
                <a:latin typeface="Times New Roman"/>
                <a:ea typeface="Calibri"/>
                <a:cs typeface="Times New Roman"/>
              </a:rPr>
              <a:t>-</a:t>
            </a:r>
            <a:r>
              <a:rPr lang="en-US" sz="2400" b="1" dirty="0" err="1">
                <a:solidFill>
                  <a:schemeClr val="bg1"/>
                </a:solidFill>
                <a:latin typeface="Times New Roman"/>
                <a:ea typeface="Calibri"/>
                <a:cs typeface="Times New Roman"/>
              </a:rPr>
              <a:t>Woelzl</a:t>
            </a:r>
            <a:r>
              <a:rPr lang="el-GR" sz="2400" b="1" dirty="0">
                <a:solidFill>
                  <a:schemeClr val="bg1"/>
                </a:solidFill>
                <a:latin typeface="Times New Roman"/>
                <a:ea typeface="Calibri"/>
                <a:cs typeface="Times New Roman"/>
              </a:rPr>
              <a:t> 2009).      </a:t>
            </a:r>
            <a:endParaRPr lang="el-GR" sz="2400" b="1" dirty="0">
              <a:solidFill>
                <a:schemeClr val="bg1"/>
              </a:solidFill>
              <a:ea typeface="Calibri"/>
              <a:cs typeface="Times New Roman"/>
            </a:endParaRPr>
          </a:p>
        </p:txBody>
      </p:sp>
    </p:spTree>
    <p:extLst>
      <p:ext uri="{BB962C8B-B14F-4D97-AF65-F5344CB8AC3E}">
        <p14:creationId xmlns:p14="http://schemas.microsoft.com/office/powerpoint/2010/main" val="1286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3"/>
          <p:cNvSpPr>
            <a:spLocks noChangeShapeType="1"/>
          </p:cNvSpPr>
          <p:nvPr/>
        </p:nvSpPr>
        <p:spPr bwMode="auto">
          <a:xfrm>
            <a:off x="1619250" y="2226593"/>
            <a:ext cx="1439863" cy="1014412"/>
          </a:xfrm>
          <a:prstGeom prst="line">
            <a:avLst/>
          </a:prstGeom>
          <a:noFill/>
          <a:ln w="25400">
            <a:solidFill>
              <a:schemeClr val="accent5">
                <a:lumMod val="60000"/>
                <a:lumOff val="40000"/>
              </a:schemeClr>
            </a:solidFill>
            <a:round/>
            <a:headEnd/>
            <a:tailEnd/>
          </a:ln>
        </p:spPr>
        <p:txBody>
          <a:bodyPr/>
          <a:lstStyle/>
          <a:p>
            <a:pPr fontAlgn="base">
              <a:spcBef>
                <a:spcPct val="0"/>
              </a:spcBef>
              <a:spcAft>
                <a:spcPct val="0"/>
              </a:spcAft>
              <a:defRPr/>
            </a:pPr>
            <a:endParaRPr lang="sv-SE">
              <a:solidFill>
                <a:srgbClr val="000000"/>
              </a:solidFill>
              <a:latin typeface="Arial" charset="0"/>
              <a:cs typeface="Arial" charset="0"/>
            </a:endParaRPr>
          </a:p>
        </p:txBody>
      </p:sp>
      <p:sp>
        <p:nvSpPr>
          <p:cNvPr id="3" name="Line 12"/>
          <p:cNvSpPr>
            <a:spLocks noChangeShapeType="1"/>
          </p:cNvSpPr>
          <p:nvPr/>
        </p:nvSpPr>
        <p:spPr bwMode="auto">
          <a:xfrm flipV="1">
            <a:off x="1763713" y="3425155"/>
            <a:ext cx="1223962" cy="215900"/>
          </a:xfrm>
          <a:prstGeom prst="line">
            <a:avLst/>
          </a:prstGeom>
          <a:noFill/>
          <a:ln w="25400">
            <a:solidFill>
              <a:schemeClr val="accent5">
                <a:lumMod val="60000"/>
                <a:lumOff val="40000"/>
              </a:schemeClr>
            </a:solidFill>
            <a:round/>
            <a:headEnd/>
            <a:tailEnd/>
          </a:ln>
        </p:spPr>
        <p:txBody>
          <a:bodyPr/>
          <a:lstStyle/>
          <a:p>
            <a:pPr fontAlgn="base">
              <a:spcBef>
                <a:spcPct val="0"/>
              </a:spcBef>
              <a:spcAft>
                <a:spcPct val="0"/>
              </a:spcAft>
              <a:defRPr/>
            </a:pPr>
            <a:endParaRPr lang="sv-SE">
              <a:solidFill>
                <a:srgbClr val="000000"/>
              </a:solidFill>
              <a:latin typeface="Arial" charset="0"/>
              <a:cs typeface="Arial" charset="0"/>
            </a:endParaRPr>
          </a:p>
        </p:txBody>
      </p:sp>
      <p:grpSp>
        <p:nvGrpSpPr>
          <p:cNvPr id="10" name="Grupp 75"/>
          <p:cNvGrpSpPr/>
          <p:nvPr/>
        </p:nvGrpSpPr>
        <p:grpSpPr bwMode="auto">
          <a:xfrm rot="2378434">
            <a:off x="1853145" y="2481770"/>
            <a:ext cx="541371" cy="249180"/>
            <a:chOff x="3821724" y="3481754"/>
            <a:chExt cx="644767" cy="257908"/>
          </a:xfrm>
          <a:solidFill>
            <a:srgbClr val="FDC1BB"/>
          </a:solidFill>
          <a:effectLst>
            <a:outerShdw blurRad="101600" dist="63500" dir="3960000" algn="ctr" rotWithShape="0">
              <a:srgbClr val="000000">
                <a:alpha val="43137"/>
              </a:srgbClr>
            </a:outerShdw>
          </a:effectLst>
        </p:grpSpPr>
        <p:sp>
          <p:nvSpPr>
            <p:cNvPr id="11" name="V-form 57"/>
            <p:cNvSpPr/>
            <p:nvPr/>
          </p:nvSpPr>
          <p:spPr bwMode="auto">
            <a:xfrm>
              <a:off x="3938954"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sp>
          <p:nvSpPr>
            <p:cNvPr id="12" name="V-form 58"/>
            <p:cNvSpPr/>
            <p:nvPr/>
          </p:nvSpPr>
          <p:spPr bwMode="auto">
            <a:xfrm>
              <a:off x="4044461"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sp>
          <p:nvSpPr>
            <p:cNvPr id="13" name="V-form 59"/>
            <p:cNvSpPr/>
            <p:nvPr/>
          </p:nvSpPr>
          <p:spPr bwMode="auto">
            <a:xfrm>
              <a:off x="3821724"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sp>
          <p:nvSpPr>
            <p:cNvPr id="14" name="V-form 60"/>
            <p:cNvSpPr/>
            <p:nvPr/>
          </p:nvSpPr>
          <p:spPr bwMode="auto">
            <a:xfrm>
              <a:off x="4278922"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sp>
          <p:nvSpPr>
            <p:cNvPr id="15" name="V-form 61"/>
            <p:cNvSpPr/>
            <p:nvPr/>
          </p:nvSpPr>
          <p:spPr bwMode="auto">
            <a:xfrm>
              <a:off x="4384429"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sp>
          <p:nvSpPr>
            <p:cNvPr id="16" name="V-form 62"/>
            <p:cNvSpPr/>
            <p:nvPr/>
          </p:nvSpPr>
          <p:spPr bwMode="auto">
            <a:xfrm>
              <a:off x="4161692"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grpSp>
      <p:sp>
        <p:nvSpPr>
          <p:cNvPr id="36" name="Text Box 7"/>
          <p:cNvSpPr txBox="1">
            <a:spLocks noChangeArrowheads="1"/>
          </p:cNvSpPr>
          <p:nvPr/>
        </p:nvSpPr>
        <p:spPr bwMode="auto">
          <a:xfrm>
            <a:off x="323528" y="1578496"/>
            <a:ext cx="2303463" cy="646331"/>
          </a:xfrm>
          <a:prstGeom prst="rect">
            <a:avLst/>
          </a:prstGeom>
          <a:noFill/>
          <a:ln w="25400">
            <a:noFill/>
            <a:miter lim="800000"/>
            <a:headEnd/>
            <a:tailEnd/>
          </a:ln>
        </p:spPr>
        <p:txBody>
          <a:bodyPr>
            <a:spAutoFit/>
          </a:bodyPr>
          <a:lstStyle/>
          <a:p>
            <a:pPr algn="ctr" fontAlgn="base">
              <a:spcBef>
                <a:spcPct val="0"/>
              </a:spcBef>
              <a:spcAft>
                <a:spcPct val="0"/>
              </a:spcAft>
              <a:defRPr/>
            </a:pPr>
            <a:r>
              <a:rPr lang="el-GR" sz="1200" b="1" dirty="0" smtClean="0">
                <a:solidFill>
                  <a:srgbClr val="000000"/>
                </a:solidFill>
                <a:effectLst>
                  <a:outerShdw blurRad="38100" dist="38100" dir="2700000" algn="tl">
                    <a:srgbClr val="000000">
                      <a:alpha val="43137"/>
                    </a:srgbClr>
                  </a:outerShdw>
                </a:effectLst>
                <a:latin typeface="Arial" charset="0"/>
                <a:cs typeface="Arial" charset="0"/>
              </a:rPr>
              <a:t>Νοσηλευτής</a:t>
            </a:r>
            <a:endParaRPr lang="el-GR" sz="1200" b="1" dirty="0">
              <a:solidFill>
                <a:srgbClr val="000000"/>
              </a:solidFill>
              <a:effectLst>
                <a:outerShdw blurRad="38100" dist="38100" dir="2700000" algn="tl">
                  <a:srgbClr val="000000">
                    <a:alpha val="43137"/>
                  </a:srgbClr>
                </a:outerShdw>
              </a:effectLst>
              <a:latin typeface="Arial" charset="0"/>
              <a:cs typeface="Arial" charset="0"/>
            </a:endParaRPr>
          </a:p>
          <a:p>
            <a:pPr algn="ctr" fontAlgn="base">
              <a:spcBef>
                <a:spcPct val="0"/>
              </a:spcBef>
              <a:spcAft>
                <a:spcPct val="0"/>
              </a:spcAft>
              <a:defRPr/>
            </a:pPr>
            <a:r>
              <a:rPr lang="el-GR" sz="1200" b="1" dirty="0">
                <a:solidFill>
                  <a:srgbClr val="000000"/>
                </a:solidFill>
                <a:effectLst>
                  <a:outerShdw blurRad="38100" dist="38100" dir="2700000" algn="tl">
                    <a:srgbClr val="000000">
                      <a:alpha val="43137"/>
                    </a:srgbClr>
                  </a:outerShdw>
                </a:effectLst>
                <a:latin typeface="Arial" charset="0"/>
                <a:cs typeface="Arial" charset="0"/>
              </a:rPr>
              <a:t>Αξιολόγηση </a:t>
            </a:r>
            <a:r>
              <a:rPr lang="el-GR" sz="1200" b="1" dirty="0" smtClean="0">
                <a:solidFill>
                  <a:srgbClr val="000000"/>
                </a:solidFill>
                <a:effectLst>
                  <a:outerShdw blurRad="38100" dist="38100" dir="2700000" algn="tl">
                    <a:srgbClr val="000000">
                      <a:alpha val="43137"/>
                    </a:srgbClr>
                  </a:outerShdw>
                </a:effectLst>
                <a:latin typeface="Arial" charset="0"/>
                <a:cs typeface="Arial" charset="0"/>
              </a:rPr>
              <a:t>ασθενούς παρακολούθηση στο σπίτι</a:t>
            </a:r>
            <a:endParaRPr lang="el-GR" sz="1200" b="1" dirty="0">
              <a:solidFill>
                <a:srgbClr val="000000"/>
              </a:solidFill>
              <a:effectLst>
                <a:outerShdw blurRad="38100" dist="38100" dir="2700000" algn="tl">
                  <a:srgbClr val="000000">
                    <a:alpha val="43137"/>
                  </a:srgbClr>
                </a:outerShdw>
              </a:effectLst>
              <a:latin typeface="Arial" charset="0"/>
              <a:cs typeface="Arial" charset="0"/>
            </a:endParaRPr>
          </a:p>
        </p:txBody>
      </p:sp>
      <p:sp>
        <p:nvSpPr>
          <p:cNvPr id="39" name="Line 13"/>
          <p:cNvSpPr>
            <a:spLocks noChangeShapeType="1"/>
          </p:cNvSpPr>
          <p:nvPr/>
        </p:nvSpPr>
        <p:spPr bwMode="auto">
          <a:xfrm rot="18816383">
            <a:off x="4170362" y="2367881"/>
            <a:ext cx="1450975" cy="1104900"/>
          </a:xfrm>
          <a:prstGeom prst="line">
            <a:avLst/>
          </a:prstGeom>
          <a:noFill/>
          <a:ln w="25400">
            <a:solidFill>
              <a:schemeClr val="accent5">
                <a:lumMod val="60000"/>
                <a:lumOff val="40000"/>
              </a:schemeClr>
            </a:solidFill>
            <a:round/>
            <a:headEnd/>
            <a:tailEnd/>
          </a:ln>
        </p:spPr>
        <p:txBody>
          <a:bodyPr/>
          <a:lstStyle/>
          <a:p>
            <a:pPr fontAlgn="base">
              <a:spcBef>
                <a:spcPct val="0"/>
              </a:spcBef>
              <a:spcAft>
                <a:spcPct val="0"/>
              </a:spcAft>
              <a:defRPr/>
            </a:pPr>
            <a:endParaRPr lang="sv-SE">
              <a:solidFill>
                <a:srgbClr val="000000"/>
              </a:solidFill>
              <a:latin typeface="Arial" charset="0"/>
              <a:cs typeface="Arial" charset="0"/>
            </a:endParaRPr>
          </a:p>
        </p:txBody>
      </p:sp>
      <p:grpSp>
        <p:nvGrpSpPr>
          <p:cNvPr id="40" name="Grupp 75"/>
          <p:cNvGrpSpPr/>
          <p:nvPr/>
        </p:nvGrpSpPr>
        <p:grpSpPr bwMode="auto">
          <a:xfrm rot="20798770">
            <a:off x="4377433" y="2835712"/>
            <a:ext cx="541371" cy="249180"/>
            <a:chOff x="3821724" y="3481754"/>
            <a:chExt cx="644767" cy="257908"/>
          </a:xfrm>
          <a:solidFill>
            <a:srgbClr val="FDC1BB"/>
          </a:solidFill>
          <a:effectLst>
            <a:outerShdw blurRad="101600" dist="63500" dir="3960000" algn="ctr" rotWithShape="0">
              <a:srgbClr val="000000">
                <a:alpha val="43137"/>
              </a:srgbClr>
            </a:outerShdw>
          </a:effectLst>
        </p:grpSpPr>
        <p:sp>
          <p:nvSpPr>
            <p:cNvPr id="41" name="V-form 57"/>
            <p:cNvSpPr/>
            <p:nvPr/>
          </p:nvSpPr>
          <p:spPr bwMode="auto">
            <a:xfrm>
              <a:off x="3938954"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sp>
          <p:nvSpPr>
            <p:cNvPr id="42" name="V-form 58"/>
            <p:cNvSpPr/>
            <p:nvPr/>
          </p:nvSpPr>
          <p:spPr bwMode="auto">
            <a:xfrm>
              <a:off x="4044461"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sp>
          <p:nvSpPr>
            <p:cNvPr id="43" name="V-form 59"/>
            <p:cNvSpPr/>
            <p:nvPr/>
          </p:nvSpPr>
          <p:spPr bwMode="auto">
            <a:xfrm>
              <a:off x="3821724"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sp>
          <p:nvSpPr>
            <p:cNvPr id="44" name="V-form 60"/>
            <p:cNvSpPr/>
            <p:nvPr/>
          </p:nvSpPr>
          <p:spPr bwMode="auto">
            <a:xfrm>
              <a:off x="4278922"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sp>
          <p:nvSpPr>
            <p:cNvPr id="45" name="V-form 61"/>
            <p:cNvSpPr/>
            <p:nvPr/>
          </p:nvSpPr>
          <p:spPr bwMode="auto">
            <a:xfrm>
              <a:off x="4384429"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sp>
          <p:nvSpPr>
            <p:cNvPr id="46" name="V-form 62"/>
            <p:cNvSpPr/>
            <p:nvPr/>
          </p:nvSpPr>
          <p:spPr bwMode="auto">
            <a:xfrm>
              <a:off x="4161692"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grpSp>
      <p:sp>
        <p:nvSpPr>
          <p:cNvPr id="47" name="Text Box 7"/>
          <p:cNvSpPr txBox="1">
            <a:spLocks noChangeArrowheads="1"/>
          </p:cNvSpPr>
          <p:nvPr/>
        </p:nvSpPr>
        <p:spPr bwMode="auto">
          <a:xfrm rot="20990817">
            <a:off x="3928729" y="2138449"/>
            <a:ext cx="1841500" cy="646113"/>
          </a:xfrm>
          <a:prstGeom prst="rect">
            <a:avLst/>
          </a:prstGeom>
          <a:noFill/>
          <a:ln w="25400">
            <a:noFill/>
            <a:miter lim="800000"/>
            <a:headEnd/>
            <a:tailEnd/>
          </a:ln>
        </p:spPr>
        <p:txBody>
          <a:bodyPr>
            <a:spAutoFit/>
          </a:bodyPr>
          <a:lstStyle/>
          <a:p>
            <a:pPr fontAlgn="base">
              <a:spcBef>
                <a:spcPct val="0"/>
              </a:spcBef>
              <a:spcAft>
                <a:spcPct val="0"/>
              </a:spcAft>
              <a:defRPr/>
            </a:pPr>
            <a:r>
              <a:rPr lang="el-GR" sz="1200" b="1" dirty="0">
                <a:solidFill>
                  <a:srgbClr val="000000"/>
                </a:solidFill>
                <a:effectLst>
                  <a:outerShdw blurRad="38100" dist="38100" dir="2700000" algn="tl">
                    <a:srgbClr val="000000">
                      <a:alpha val="43137"/>
                    </a:srgbClr>
                  </a:outerShdw>
                </a:effectLst>
                <a:latin typeface="Arial" charset="0"/>
                <a:cs typeface="Arial" charset="0"/>
              </a:rPr>
              <a:t>Χρήστες Υπηρεσιών</a:t>
            </a:r>
          </a:p>
          <a:p>
            <a:pPr fontAlgn="base">
              <a:spcBef>
                <a:spcPct val="0"/>
              </a:spcBef>
              <a:spcAft>
                <a:spcPct val="0"/>
              </a:spcAft>
              <a:defRPr/>
            </a:pPr>
            <a:r>
              <a:rPr lang="el-GR" sz="1200" b="1" dirty="0">
                <a:solidFill>
                  <a:srgbClr val="000000"/>
                </a:solidFill>
                <a:effectLst>
                  <a:outerShdw blurRad="38100" dist="38100" dir="2700000" algn="tl">
                    <a:srgbClr val="000000">
                      <a:alpha val="43137"/>
                    </a:srgbClr>
                  </a:outerShdw>
                </a:effectLst>
                <a:latin typeface="Arial" charset="0"/>
                <a:cs typeface="Arial" charset="0"/>
              </a:rPr>
              <a:t>Παρακολούθηση τηλεϊατρική</a:t>
            </a:r>
          </a:p>
        </p:txBody>
      </p:sp>
      <p:sp>
        <p:nvSpPr>
          <p:cNvPr id="49" name="Text Box 7"/>
          <p:cNvSpPr txBox="1">
            <a:spLocks noChangeArrowheads="1"/>
          </p:cNvSpPr>
          <p:nvPr/>
        </p:nvSpPr>
        <p:spPr bwMode="auto">
          <a:xfrm>
            <a:off x="7481888" y="1507455"/>
            <a:ext cx="1587500" cy="522288"/>
          </a:xfrm>
          <a:prstGeom prst="rect">
            <a:avLst/>
          </a:prstGeom>
          <a:noFill/>
          <a:ln w="25400">
            <a:noFill/>
            <a:miter lim="800000"/>
            <a:headEnd/>
            <a:tailEnd/>
          </a:ln>
        </p:spPr>
        <p:txBody>
          <a:bodyPr wrap="none">
            <a:spAutoFit/>
          </a:bodyPr>
          <a:lstStyle/>
          <a:p>
            <a:pPr algn="ctr" fontAlgn="base">
              <a:spcBef>
                <a:spcPct val="0"/>
              </a:spcBef>
              <a:spcAft>
                <a:spcPct val="0"/>
              </a:spcAft>
              <a:defRPr/>
            </a:pPr>
            <a:r>
              <a:rPr lang="el-GR" sz="1400" b="1" dirty="0">
                <a:solidFill>
                  <a:srgbClr val="000000"/>
                </a:solidFill>
                <a:effectLst>
                  <a:outerShdw blurRad="38100" dist="38100" dir="2700000" algn="tl">
                    <a:srgbClr val="000000">
                      <a:alpha val="43137"/>
                    </a:srgbClr>
                  </a:outerShdw>
                </a:effectLst>
                <a:latin typeface="Arial" charset="0"/>
                <a:cs typeface="Arial" charset="0"/>
              </a:rPr>
              <a:t>Επιδημιολογικά </a:t>
            </a:r>
          </a:p>
          <a:p>
            <a:pPr algn="ctr" fontAlgn="base">
              <a:spcBef>
                <a:spcPct val="0"/>
              </a:spcBef>
              <a:spcAft>
                <a:spcPct val="0"/>
              </a:spcAft>
              <a:defRPr/>
            </a:pPr>
            <a:r>
              <a:rPr lang="el-GR" sz="1400" b="1" dirty="0">
                <a:solidFill>
                  <a:srgbClr val="000000"/>
                </a:solidFill>
                <a:effectLst>
                  <a:outerShdw blurRad="38100" dist="38100" dir="2700000" algn="tl">
                    <a:srgbClr val="000000">
                      <a:alpha val="43137"/>
                    </a:srgbClr>
                  </a:outerShdw>
                </a:effectLst>
                <a:latin typeface="Arial" charset="0"/>
                <a:cs typeface="Arial" charset="0"/>
              </a:rPr>
              <a:t>δεδομένα</a:t>
            </a:r>
          </a:p>
        </p:txBody>
      </p:sp>
      <p:sp>
        <p:nvSpPr>
          <p:cNvPr id="51" name="Text Box 7"/>
          <p:cNvSpPr txBox="1">
            <a:spLocks noChangeArrowheads="1"/>
          </p:cNvSpPr>
          <p:nvPr/>
        </p:nvSpPr>
        <p:spPr bwMode="auto">
          <a:xfrm>
            <a:off x="5940425" y="5609555"/>
            <a:ext cx="647700" cy="307975"/>
          </a:xfrm>
          <a:prstGeom prst="rect">
            <a:avLst/>
          </a:prstGeom>
          <a:noFill/>
          <a:ln w="25400">
            <a:noFill/>
            <a:miter lim="800000"/>
            <a:headEnd/>
            <a:tailEnd/>
          </a:ln>
        </p:spPr>
        <p:txBody>
          <a:bodyPr>
            <a:spAutoFit/>
          </a:bodyPr>
          <a:lstStyle/>
          <a:p>
            <a:pPr algn="ctr" fontAlgn="base">
              <a:spcBef>
                <a:spcPct val="0"/>
              </a:spcBef>
              <a:spcAft>
                <a:spcPct val="0"/>
              </a:spcAft>
              <a:defRPr/>
            </a:pPr>
            <a:r>
              <a:rPr lang="en-GB" sz="1400" b="1" dirty="0">
                <a:solidFill>
                  <a:srgbClr val="000000"/>
                </a:solidFill>
                <a:effectLst>
                  <a:outerShdw blurRad="38100" dist="38100" dir="2700000" algn="tl">
                    <a:srgbClr val="000000">
                      <a:alpha val="43137"/>
                    </a:srgbClr>
                  </a:outerShdw>
                </a:effectLst>
                <a:latin typeface="Arial" charset="0"/>
                <a:cs typeface="Arial" charset="0"/>
              </a:rPr>
              <a:t>GPS</a:t>
            </a:r>
            <a:endParaRPr lang="el-GR" sz="1400" b="1" dirty="0">
              <a:solidFill>
                <a:srgbClr val="000000"/>
              </a:solidFill>
              <a:effectLst>
                <a:outerShdw blurRad="38100" dist="38100" dir="2700000" algn="tl">
                  <a:srgbClr val="000000">
                    <a:alpha val="43137"/>
                  </a:srgbClr>
                </a:outerShdw>
              </a:effectLst>
              <a:latin typeface="Arial" charset="0"/>
              <a:cs typeface="Arial" charset="0"/>
            </a:endParaRPr>
          </a:p>
        </p:txBody>
      </p:sp>
      <p:sp>
        <p:nvSpPr>
          <p:cNvPr id="53" name="Text Box 7"/>
          <p:cNvSpPr txBox="1">
            <a:spLocks noChangeArrowheads="1"/>
          </p:cNvSpPr>
          <p:nvPr/>
        </p:nvSpPr>
        <p:spPr bwMode="auto">
          <a:xfrm>
            <a:off x="2699792" y="1772816"/>
            <a:ext cx="1647952" cy="276999"/>
          </a:xfrm>
          <a:prstGeom prst="rect">
            <a:avLst/>
          </a:prstGeom>
          <a:noFill/>
          <a:ln w="25400">
            <a:noFill/>
            <a:miter lim="800000"/>
            <a:headEnd/>
            <a:tailEnd/>
          </a:ln>
        </p:spPr>
        <p:txBody>
          <a:bodyPr wrap="none">
            <a:spAutoFit/>
          </a:bodyPr>
          <a:lstStyle/>
          <a:p>
            <a:pPr algn="ctr" fontAlgn="base">
              <a:spcBef>
                <a:spcPct val="0"/>
              </a:spcBef>
              <a:spcAft>
                <a:spcPct val="0"/>
              </a:spcAft>
              <a:defRPr/>
            </a:pPr>
            <a:r>
              <a:rPr lang="el-GR" sz="1200" b="1" dirty="0" smtClean="0">
                <a:solidFill>
                  <a:srgbClr val="000000"/>
                </a:solidFill>
                <a:effectLst>
                  <a:outerShdw blurRad="38100" dist="38100" dir="2700000" algn="tl">
                    <a:srgbClr val="000000">
                      <a:alpha val="43137"/>
                    </a:srgbClr>
                  </a:outerShdw>
                </a:effectLst>
                <a:latin typeface="Arial" charset="0"/>
                <a:cs typeface="Arial" charset="0"/>
              </a:rPr>
              <a:t>Φάκελος </a:t>
            </a:r>
            <a:r>
              <a:rPr lang="el-GR" sz="1200" b="1" dirty="0">
                <a:solidFill>
                  <a:srgbClr val="000000"/>
                </a:solidFill>
                <a:effectLst>
                  <a:outerShdw blurRad="38100" dist="38100" dir="2700000" algn="tl">
                    <a:srgbClr val="000000">
                      <a:alpha val="43137"/>
                    </a:srgbClr>
                  </a:outerShdw>
                </a:effectLst>
                <a:latin typeface="Arial" charset="0"/>
                <a:cs typeface="Arial" charset="0"/>
              </a:rPr>
              <a:t>Φροντίδας</a:t>
            </a:r>
          </a:p>
        </p:txBody>
      </p:sp>
      <p:cxnSp>
        <p:nvCxnSpPr>
          <p:cNvPr id="54" name="Elbow Connector 53"/>
          <p:cNvCxnSpPr/>
          <p:nvPr/>
        </p:nvCxnSpPr>
        <p:spPr>
          <a:xfrm rot="5400000" flipH="1" flipV="1">
            <a:off x="5856288" y="-1904082"/>
            <a:ext cx="46037" cy="4706937"/>
          </a:xfrm>
          <a:prstGeom prst="bentConnector3">
            <a:avLst>
              <a:gd name="adj1" fmla="val 601470"/>
            </a:avLst>
          </a:prstGeom>
          <a:ln w="38100">
            <a:solidFill>
              <a:srgbClr val="1C1C5A"/>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6" name="Text Box 7"/>
          <p:cNvSpPr txBox="1">
            <a:spLocks noChangeArrowheads="1"/>
          </p:cNvSpPr>
          <p:nvPr/>
        </p:nvSpPr>
        <p:spPr bwMode="auto">
          <a:xfrm>
            <a:off x="6948488" y="5278115"/>
            <a:ext cx="2278062" cy="522288"/>
          </a:xfrm>
          <a:prstGeom prst="rect">
            <a:avLst/>
          </a:prstGeom>
          <a:noFill/>
          <a:ln w="25400">
            <a:noFill/>
            <a:miter lim="800000"/>
            <a:headEnd/>
            <a:tailEnd/>
          </a:ln>
        </p:spPr>
        <p:txBody>
          <a:bodyPr wrap="none">
            <a:spAutoFit/>
          </a:bodyPr>
          <a:lstStyle/>
          <a:p>
            <a:pPr algn="ctr" fontAlgn="base">
              <a:spcBef>
                <a:spcPct val="0"/>
              </a:spcBef>
              <a:spcAft>
                <a:spcPct val="0"/>
              </a:spcAft>
              <a:defRPr/>
            </a:pPr>
            <a:r>
              <a:rPr lang="el-GR" sz="1400" b="1" dirty="0">
                <a:solidFill>
                  <a:srgbClr val="FFFFFF"/>
                </a:solidFill>
                <a:effectLst>
                  <a:outerShdw blurRad="38100" dist="38100" dir="2700000" algn="tl">
                    <a:srgbClr val="000000">
                      <a:alpha val="43137"/>
                    </a:srgbClr>
                  </a:outerShdw>
                </a:effectLst>
                <a:latin typeface="Arial" charset="0"/>
                <a:cs typeface="Arial" charset="0"/>
              </a:rPr>
              <a:t>Γεωγραφικά συστήματα </a:t>
            </a:r>
          </a:p>
          <a:p>
            <a:pPr algn="ctr" fontAlgn="base">
              <a:spcBef>
                <a:spcPct val="0"/>
              </a:spcBef>
              <a:spcAft>
                <a:spcPct val="0"/>
              </a:spcAft>
              <a:defRPr/>
            </a:pPr>
            <a:r>
              <a:rPr lang="el-GR" sz="1400" b="1" dirty="0">
                <a:solidFill>
                  <a:srgbClr val="FFFFFF"/>
                </a:solidFill>
                <a:effectLst>
                  <a:outerShdw blurRad="38100" dist="38100" dir="2700000" algn="tl">
                    <a:srgbClr val="000000">
                      <a:alpha val="43137"/>
                    </a:srgbClr>
                  </a:outerShdw>
                </a:effectLst>
                <a:latin typeface="Arial" charset="0"/>
                <a:cs typeface="Arial" charset="0"/>
              </a:rPr>
              <a:t>Πληροφοριών </a:t>
            </a:r>
          </a:p>
        </p:txBody>
      </p:sp>
      <p:cxnSp>
        <p:nvCxnSpPr>
          <p:cNvPr id="58" name="Elbow Connector 57"/>
          <p:cNvCxnSpPr/>
          <p:nvPr/>
        </p:nvCxnSpPr>
        <p:spPr>
          <a:xfrm flipH="1">
            <a:off x="8442325" y="944724"/>
            <a:ext cx="90115" cy="3571044"/>
          </a:xfrm>
          <a:prstGeom prst="bentConnector3">
            <a:avLst>
              <a:gd name="adj1" fmla="val -253676"/>
            </a:avLst>
          </a:prstGeom>
          <a:ln w="38100">
            <a:solidFill>
              <a:srgbClr val="1C1C5A"/>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130"/>
          <p:cNvCxnSpPr>
            <a:endCxn id="51" idx="3"/>
          </p:cNvCxnSpPr>
          <p:nvPr/>
        </p:nvCxnSpPr>
        <p:spPr>
          <a:xfrm rot="5400000">
            <a:off x="7162800" y="4839618"/>
            <a:ext cx="349250" cy="1498600"/>
          </a:xfrm>
          <a:prstGeom prst="bentConnector2">
            <a:avLst/>
          </a:prstGeom>
          <a:ln w="38100">
            <a:solidFill>
              <a:srgbClr val="1C1C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572000" y="3280693"/>
            <a:ext cx="2232025" cy="307975"/>
          </a:xfrm>
          <a:prstGeom prst="rect">
            <a:avLst/>
          </a:prstGeom>
          <a:ln w="38100">
            <a:noFill/>
            <a:headEnd type="none"/>
            <a:tailEnd type="triangle"/>
          </a:ln>
        </p:spPr>
        <p:style>
          <a:lnRef idx="1">
            <a:schemeClr val="accent1"/>
          </a:lnRef>
          <a:fillRef idx="0">
            <a:schemeClr val="accent1"/>
          </a:fillRef>
          <a:effectRef idx="0">
            <a:schemeClr val="accent1"/>
          </a:effectRef>
          <a:fontRef idx="minor">
            <a:schemeClr val="tx1"/>
          </a:fontRef>
        </p:style>
        <p:txBody>
          <a:bodyPr>
            <a:spAutoFit/>
          </a:bodyPr>
          <a:lstStyle/>
          <a:p>
            <a:pPr fontAlgn="base">
              <a:spcBef>
                <a:spcPct val="0"/>
              </a:spcBef>
              <a:spcAft>
                <a:spcPct val="0"/>
              </a:spcAft>
              <a:defRPr/>
            </a:pPr>
            <a:r>
              <a:rPr lang="en-GB" sz="1400" b="1" dirty="0">
                <a:solidFill>
                  <a:srgbClr val="000000"/>
                </a:solidFill>
                <a:effectLst>
                  <a:outerShdw blurRad="38100" dist="38100" dir="2700000" algn="tl">
                    <a:srgbClr val="000000">
                      <a:alpha val="43137"/>
                    </a:srgbClr>
                  </a:outerShdw>
                </a:effectLst>
              </a:rPr>
              <a:t>Alert</a:t>
            </a:r>
            <a:r>
              <a:rPr lang="el-GR" sz="1400" b="1" dirty="0">
                <a:solidFill>
                  <a:srgbClr val="000000"/>
                </a:solidFill>
                <a:effectLst>
                  <a:outerShdw blurRad="38100" dist="38100" dir="2700000" algn="tl">
                    <a:srgbClr val="000000">
                      <a:alpha val="43137"/>
                    </a:srgbClr>
                  </a:outerShdw>
                </a:effectLst>
              </a:rPr>
              <a:t>:</a:t>
            </a:r>
            <a:r>
              <a:rPr lang="en-GB" sz="1400" b="1" dirty="0">
                <a:solidFill>
                  <a:srgbClr val="000000"/>
                </a:solidFill>
                <a:effectLst>
                  <a:outerShdw blurRad="38100" dist="38100" dir="2700000" algn="tl">
                    <a:srgbClr val="000000">
                      <a:alpha val="43137"/>
                    </a:srgbClr>
                  </a:outerShdw>
                </a:effectLst>
              </a:rPr>
              <a:t> </a:t>
            </a:r>
            <a:r>
              <a:rPr lang="el-GR" sz="1400" b="1" dirty="0">
                <a:solidFill>
                  <a:srgbClr val="000000"/>
                </a:solidFill>
                <a:effectLst>
                  <a:outerShdw blurRad="38100" dist="38100" dir="2700000" algn="tl">
                    <a:srgbClr val="000000">
                      <a:alpha val="43137"/>
                    </a:srgbClr>
                  </a:outerShdw>
                </a:effectLst>
              </a:rPr>
              <a:t>Γραμμή κινδύνου </a:t>
            </a:r>
            <a:r>
              <a:rPr lang="en-GB" sz="1400" b="1" dirty="0">
                <a:solidFill>
                  <a:srgbClr val="000000"/>
                </a:solidFill>
                <a:effectLst>
                  <a:outerShdw blurRad="38100" dist="38100" dir="2700000" algn="tl">
                    <a:srgbClr val="000000">
                      <a:alpha val="43137"/>
                    </a:srgbClr>
                  </a:outerShdw>
                </a:effectLst>
              </a:rPr>
              <a:t> </a:t>
            </a:r>
          </a:p>
        </p:txBody>
      </p:sp>
      <p:grpSp>
        <p:nvGrpSpPr>
          <p:cNvPr id="52" name="Grupp 75"/>
          <p:cNvGrpSpPr/>
          <p:nvPr/>
        </p:nvGrpSpPr>
        <p:grpSpPr bwMode="auto">
          <a:xfrm rot="21156591">
            <a:off x="2137505" y="3386408"/>
            <a:ext cx="541371" cy="249180"/>
            <a:chOff x="3821724" y="3481754"/>
            <a:chExt cx="644767" cy="257908"/>
          </a:xfrm>
          <a:solidFill>
            <a:srgbClr val="FDC1BB"/>
          </a:solidFill>
          <a:effectLst>
            <a:outerShdw blurRad="101600" dist="63500" dir="3960000" algn="ctr" rotWithShape="0">
              <a:srgbClr val="000000">
                <a:alpha val="43137"/>
              </a:srgbClr>
            </a:outerShdw>
          </a:effectLst>
        </p:grpSpPr>
        <p:sp>
          <p:nvSpPr>
            <p:cNvPr id="62" name="V-form 57"/>
            <p:cNvSpPr/>
            <p:nvPr/>
          </p:nvSpPr>
          <p:spPr bwMode="auto">
            <a:xfrm>
              <a:off x="3938954"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sp>
          <p:nvSpPr>
            <p:cNvPr id="63" name="V-form 58"/>
            <p:cNvSpPr/>
            <p:nvPr/>
          </p:nvSpPr>
          <p:spPr bwMode="auto">
            <a:xfrm>
              <a:off x="4044461"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sp>
          <p:nvSpPr>
            <p:cNvPr id="64" name="V-form 59"/>
            <p:cNvSpPr/>
            <p:nvPr/>
          </p:nvSpPr>
          <p:spPr bwMode="auto">
            <a:xfrm>
              <a:off x="3821724"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sp>
          <p:nvSpPr>
            <p:cNvPr id="65" name="V-form 60"/>
            <p:cNvSpPr/>
            <p:nvPr/>
          </p:nvSpPr>
          <p:spPr bwMode="auto">
            <a:xfrm>
              <a:off x="4278922"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sp>
          <p:nvSpPr>
            <p:cNvPr id="66" name="V-form 61"/>
            <p:cNvSpPr/>
            <p:nvPr/>
          </p:nvSpPr>
          <p:spPr bwMode="auto">
            <a:xfrm>
              <a:off x="4384429"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sp>
          <p:nvSpPr>
            <p:cNvPr id="67" name="V-form 62"/>
            <p:cNvSpPr/>
            <p:nvPr/>
          </p:nvSpPr>
          <p:spPr bwMode="auto">
            <a:xfrm>
              <a:off x="4161692"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grpSp>
      <p:sp>
        <p:nvSpPr>
          <p:cNvPr id="70" name="Line 13"/>
          <p:cNvSpPr>
            <a:spLocks noChangeShapeType="1"/>
          </p:cNvSpPr>
          <p:nvPr/>
        </p:nvSpPr>
        <p:spPr bwMode="auto">
          <a:xfrm flipH="1">
            <a:off x="2916238" y="4005065"/>
            <a:ext cx="359618" cy="859954"/>
          </a:xfrm>
          <a:prstGeom prst="line">
            <a:avLst/>
          </a:prstGeom>
          <a:noFill/>
          <a:ln w="25400">
            <a:solidFill>
              <a:schemeClr val="accent5">
                <a:lumMod val="60000"/>
                <a:lumOff val="40000"/>
              </a:schemeClr>
            </a:solidFill>
            <a:round/>
            <a:headEnd/>
            <a:tailEnd/>
          </a:ln>
        </p:spPr>
        <p:txBody>
          <a:bodyPr/>
          <a:lstStyle/>
          <a:p>
            <a:pPr fontAlgn="base">
              <a:spcBef>
                <a:spcPct val="0"/>
              </a:spcBef>
              <a:spcAft>
                <a:spcPct val="0"/>
              </a:spcAft>
              <a:defRPr/>
            </a:pPr>
            <a:endParaRPr lang="sv-SE">
              <a:solidFill>
                <a:srgbClr val="000000"/>
              </a:solidFill>
              <a:latin typeface="Arial" charset="0"/>
              <a:cs typeface="Arial" charset="0"/>
            </a:endParaRPr>
          </a:p>
        </p:txBody>
      </p:sp>
      <p:grpSp>
        <p:nvGrpSpPr>
          <p:cNvPr id="61" name="Grupp 75"/>
          <p:cNvGrpSpPr/>
          <p:nvPr/>
        </p:nvGrpSpPr>
        <p:grpSpPr bwMode="auto">
          <a:xfrm rot="6636176">
            <a:off x="2857004" y="4249697"/>
            <a:ext cx="541371" cy="249180"/>
            <a:chOff x="3821724" y="3481754"/>
            <a:chExt cx="644767" cy="257908"/>
          </a:xfrm>
          <a:solidFill>
            <a:srgbClr val="FDC1BB"/>
          </a:solidFill>
          <a:effectLst>
            <a:outerShdw blurRad="101600" dist="63500" dir="3960000" algn="ctr" rotWithShape="0">
              <a:srgbClr val="000000">
                <a:alpha val="43137"/>
              </a:srgbClr>
            </a:outerShdw>
          </a:effectLst>
        </p:grpSpPr>
        <p:sp>
          <p:nvSpPr>
            <p:cNvPr id="72" name="V-form 57"/>
            <p:cNvSpPr/>
            <p:nvPr/>
          </p:nvSpPr>
          <p:spPr bwMode="auto">
            <a:xfrm>
              <a:off x="3938954"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sp>
          <p:nvSpPr>
            <p:cNvPr id="73" name="V-form 58"/>
            <p:cNvSpPr/>
            <p:nvPr/>
          </p:nvSpPr>
          <p:spPr bwMode="auto">
            <a:xfrm>
              <a:off x="4044461"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sp>
          <p:nvSpPr>
            <p:cNvPr id="74" name="V-form 59"/>
            <p:cNvSpPr/>
            <p:nvPr/>
          </p:nvSpPr>
          <p:spPr bwMode="auto">
            <a:xfrm>
              <a:off x="3821724"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sp>
          <p:nvSpPr>
            <p:cNvPr id="75" name="V-form 60"/>
            <p:cNvSpPr/>
            <p:nvPr/>
          </p:nvSpPr>
          <p:spPr bwMode="auto">
            <a:xfrm>
              <a:off x="4278922"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sp>
          <p:nvSpPr>
            <p:cNvPr id="76" name="V-form 61"/>
            <p:cNvSpPr/>
            <p:nvPr/>
          </p:nvSpPr>
          <p:spPr bwMode="auto">
            <a:xfrm>
              <a:off x="4384429"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sp>
          <p:nvSpPr>
            <p:cNvPr id="77" name="V-form 62"/>
            <p:cNvSpPr/>
            <p:nvPr/>
          </p:nvSpPr>
          <p:spPr bwMode="auto">
            <a:xfrm>
              <a:off x="4161692" y="3481754"/>
              <a:ext cx="82062" cy="257908"/>
            </a:xfrm>
            <a:prstGeom prst="chevron">
              <a:avLst/>
            </a:prstGeom>
            <a:grpFill/>
            <a:ln w="9525" cap="flat" cmpd="sng" algn="ctr">
              <a:solidFill>
                <a:srgbClr val="FF3333"/>
              </a:solidFill>
              <a:prstDash val="solid"/>
              <a:round/>
              <a:headEnd type="none" w="med" len="med"/>
              <a:tailEnd type="none" w="med" len="med"/>
            </a:ln>
            <a:effectLst/>
          </p:spPr>
          <p:txBody>
            <a:bodyPr/>
            <a:lstStyle/>
            <a:p>
              <a:pPr defTabSz="863600" fontAlgn="base">
                <a:spcBef>
                  <a:spcPct val="0"/>
                </a:spcBef>
                <a:spcAft>
                  <a:spcPct val="0"/>
                </a:spcAft>
                <a:defRPr/>
              </a:pPr>
              <a:endParaRPr lang="sv-SE" sz="2300" dirty="0">
                <a:solidFill>
                  <a:srgbClr val="000000"/>
                </a:solidFill>
                <a:latin typeface="Arial" charset="0"/>
                <a:ea typeface="ＭＳ Ｐゴシック" pitchFamily="-96" charset="-128"/>
                <a:cs typeface="Arial" charset="0"/>
              </a:endParaRPr>
            </a:p>
          </p:txBody>
        </p:sp>
      </p:grpSp>
      <p:sp>
        <p:nvSpPr>
          <p:cNvPr id="78" name="Text Box 7"/>
          <p:cNvSpPr txBox="1">
            <a:spLocks noChangeArrowheads="1"/>
          </p:cNvSpPr>
          <p:nvPr/>
        </p:nvSpPr>
        <p:spPr bwMode="auto">
          <a:xfrm>
            <a:off x="762000" y="6096000"/>
            <a:ext cx="3601045" cy="276999"/>
          </a:xfrm>
          <a:prstGeom prst="rect">
            <a:avLst/>
          </a:prstGeom>
          <a:noFill/>
          <a:ln w="25400">
            <a:noFill/>
            <a:miter lim="800000"/>
            <a:headEnd/>
            <a:tailEnd/>
          </a:ln>
        </p:spPr>
        <p:txBody>
          <a:bodyPr wrap="square">
            <a:spAutoFit/>
          </a:bodyPr>
          <a:lstStyle/>
          <a:p>
            <a:pPr algn="ctr" fontAlgn="base">
              <a:spcBef>
                <a:spcPct val="0"/>
              </a:spcBef>
              <a:spcAft>
                <a:spcPct val="0"/>
              </a:spcAft>
              <a:defRPr/>
            </a:pPr>
            <a:r>
              <a:rPr lang="el-GR" sz="1200" b="1" dirty="0" smtClean="0">
                <a:solidFill>
                  <a:srgbClr val="FFFFFF"/>
                </a:solidFill>
                <a:effectLst>
                  <a:outerShdw blurRad="38100" dist="38100" dir="2700000" algn="tl">
                    <a:srgbClr val="000000">
                      <a:alpha val="43137"/>
                    </a:srgbClr>
                  </a:outerShdw>
                </a:effectLst>
                <a:latin typeface="Arial" charset="0"/>
                <a:cs typeface="Arial" charset="0"/>
              </a:rPr>
              <a:t>Κοινωνική Φροντίδα</a:t>
            </a:r>
            <a:endParaRPr lang="el-GR" sz="1200" b="1" dirty="0">
              <a:solidFill>
                <a:srgbClr val="FFFFFF"/>
              </a:solidFill>
              <a:effectLst>
                <a:outerShdw blurRad="38100" dist="38100" dir="2700000" algn="tl">
                  <a:srgbClr val="000000">
                    <a:alpha val="43137"/>
                  </a:srgbClr>
                </a:outerShdw>
              </a:effectLst>
              <a:latin typeface="Arial" charset="0"/>
              <a:cs typeface="Arial" charset="0"/>
            </a:endParaRPr>
          </a:p>
        </p:txBody>
      </p:sp>
      <p:cxnSp>
        <p:nvCxnSpPr>
          <p:cNvPr id="82" name="Straight Arrow Connector 81"/>
          <p:cNvCxnSpPr>
            <a:endCxn id="53" idx="2"/>
          </p:cNvCxnSpPr>
          <p:nvPr/>
        </p:nvCxnSpPr>
        <p:spPr>
          <a:xfrm flipH="1" flipV="1">
            <a:off x="3523768" y="2049815"/>
            <a:ext cx="21914" cy="830827"/>
          </a:xfrm>
          <a:prstGeom prst="straightConnector1">
            <a:avLst/>
          </a:prstGeom>
          <a:ln w="38100">
            <a:solidFill>
              <a:srgbClr val="1C1C5A"/>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124"/>
          <p:cNvCxnSpPr/>
          <p:nvPr/>
        </p:nvCxnSpPr>
        <p:spPr>
          <a:xfrm rot="16200000" flipV="1">
            <a:off x="5526881" y="1751137"/>
            <a:ext cx="849313" cy="3848100"/>
          </a:xfrm>
          <a:prstGeom prst="bentConnector2">
            <a:avLst/>
          </a:prstGeom>
          <a:ln w="38100">
            <a:solidFill>
              <a:srgbClr val="1C1C5A"/>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Shape 47"/>
          <p:cNvCxnSpPr/>
          <p:nvPr/>
        </p:nvCxnSpPr>
        <p:spPr>
          <a:xfrm rot="16200000" flipV="1">
            <a:off x="4592240" y="784622"/>
            <a:ext cx="1181100" cy="1803400"/>
          </a:xfrm>
          <a:prstGeom prst="bentConnector2">
            <a:avLst/>
          </a:prstGeom>
          <a:ln w="38100">
            <a:solidFill>
              <a:srgbClr val="1C1C5A"/>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9" name="Picture 2" descr="C:\Users\user\AppData\Local\Temp\Rar$DIa0.707\pmo (18).PNG"/>
          <p:cNvPicPr>
            <a:picLocks noChangeAspect="1" noChangeArrowheads="1"/>
          </p:cNvPicPr>
          <p:nvPr/>
        </p:nvPicPr>
        <p:blipFill>
          <a:blip r:embed="rId2" cstate="print"/>
          <a:srcRect/>
          <a:stretch>
            <a:fillRect/>
          </a:stretch>
        </p:blipFill>
        <p:spPr bwMode="auto">
          <a:xfrm>
            <a:off x="2555776" y="404664"/>
            <a:ext cx="1872208" cy="86325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1" name="Picture 3"/>
          <p:cNvPicPr>
            <a:picLocks noChangeAspect="1" noChangeArrowheads="1"/>
          </p:cNvPicPr>
          <p:nvPr/>
        </p:nvPicPr>
        <p:blipFill>
          <a:blip r:embed="rId3" cstate="print"/>
          <a:srcRect/>
          <a:stretch>
            <a:fillRect/>
          </a:stretch>
        </p:blipFill>
        <p:spPr bwMode="auto">
          <a:xfrm>
            <a:off x="2551584" y="1143000"/>
            <a:ext cx="1944216" cy="648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9" name="Picture 78"/>
          <p:cNvPicPr>
            <a:picLocks noChangeAspect="1" noChangeArrowheads="1"/>
          </p:cNvPicPr>
          <p:nvPr/>
        </p:nvPicPr>
        <p:blipFill>
          <a:blip r:embed="rId4" cstate="print"/>
          <a:srcRect/>
          <a:stretch>
            <a:fillRect/>
          </a:stretch>
        </p:blipFill>
        <p:spPr bwMode="auto">
          <a:xfrm>
            <a:off x="683568" y="332656"/>
            <a:ext cx="1296144" cy="1152128"/>
          </a:xfrm>
          <a:prstGeom prst="ellipse">
            <a:avLst/>
          </a:prstGeom>
          <a:ln>
            <a:noFill/>
          </a:ln>
          <a:effectLst>
            <a:softEdge rad="112500"/>
          </a:effectLst>
        </p:spPr>
      </p:pic>
      <p:grpSp>
        <p:nvGrpSpPr>
          <p:cNvPr id="80" name="Grupp 48"/>
          <p:cNvGrpSpPr>
            <a:grpSpLocks/>
          </p:cNvGrpSpPr>
          <p:nvPr/>
        </p:nvGrpSpPr>
        <p:grpSpPr bwMode="auto">
          <a:xfrm>
            <a:off x="395537" y="2488530"/>
            <a:ext cx="1296144" cy="1575024"/>
            <a:chOff x="3567282" y="5096357"/>
            <a:chExt cx="1295806" cy="1574913"/>
          </a:xfrm>
          <a:effectLst>
            <a:outerShdw blurRad="660400" dist="215900" dir="2700000" algn="tl" rotWithShape="0">
              <a:prstClr val="black">
                <a:alpha val="40000"/>
              </a:prstClr>
            </a:outerShdw>
          </a:effectLst>
        </p:grpSpPr>
        <p:pic>
          <p:nvPicPr>
            <p:cNvPr id="85" name="Picture 8" descr="C:\Documents and Settings\user\Local Settings\Temporary Internet files\Content.IE5\2ZXIF5HW\MPj04227730000[1].jpg"/>
            <p:cNvPicPr>
              <a:picLocks noChangeAspect="1" noChangeArrowheads="1"/>
            </p:cNvPicPr>
            <p:nvPr/>
          </p:nvPicPr>
          <p:blipFill>
            <a:blip r:embed="rId5" cstate="print"/>
            <a:srcRect/>
            <a:stretch>
              <a:fillRect/>
            </a:stretch>
          </p:blipFill>
          <p:spPr bwMode="auto">
            <a:xfrm>
              <a:off x="3927230" y="5096357"/>
              <a:ext cx="887657" cy="862873"/>
            </a:xfrm>
            <a:prstGeom prst="ellipse">
              <a:avLst/>
            </a:prstGeom>
            <a:ln>
              <a:noFill/>
            </a:ln>
            <a:effectLst>
              <a:softEdge rad="112500"/>
            </a:effectLst>
          </p:spPr>
        </p:pic>
        <p:sp>
          <p:nvSpPr>
            <p:cNvPr id="86" name="Text Box 7"/>
            <p:cNvSpPr txBox="1">
              <a:spLocks noChangeArrowheads="1"/>
            </p:cNvSpPr>
            <p:nvPr/>
          </p:nvSpPr>
          <p:spPr bwMode="auto">
            <a:xfrm>
              <a:off x="3567282" y="6024985"/>
              <a:ext cx="1295806" cy="646285"/>
            </a:xfrm>
            <a:prstGeom prst="rect">
              <a:avLst/>
            </a:prstGeom>
            <a:noFill/>
            <a:ln w="25400">
              <a:noFill/>
              <a:miter lim="800000"/>
              <a:headEnd/>
              <a:tailEnd/>
            </a:ln>
          </p:spPr>
          <p:txBody>
            <a:bodyPr wrap="square">
              <a:spAutoFit/>
            </a:bodyPr>
            <a:lstStyle/>
            <a:p>
              <a:pPr algn="ctr" fontAlgn="base">
                <a:spcBef>
                  <a:spcPct val="0"/>
                </a:spcBef>
                <a:spcAft>
                  <a:spcPct val="0"/>
                </a:spcAft>
                <a:defRPr/>
              </a:pPr>
              <a:r>
                <a:rPr lang="el-GR" sz="1200" b="1" dirty="0" smtClean="0">
                  <a:solidFill>
                    <a:srgbClr val="000000"/>
                  </a:solidFill>
                  <a:effectLst>
                    <a:outerShdw blurRad="38100" dist="38100" dir="2700000" algn="tl">
                      <a:srgbClr val="000000">
                        <a:alpha val="43137"/>
                      </a:srgbClr>
                    </a:outerShdw>
                  </a:effectLst>
                  <a:latin typeface="Arial" charset="0"/>
                  <a:cs typeface="Arial" charset="0"/>
                </a:rPr>
                <a:t>Ιατρός-</a:t>
              </a:r>
              <a:endParaRPr lang="el-GR" sz="1200" b="1" dirty="0">
                <a:solidFill>
                  <a:srgbClr val="000000"/>
                </a:solidFill>
                <a:effectLst>
                  <a:outerShdw blurRad="38100" dist="38100" dir="2700000" algn="tl">
                    <a:srgbClr val="000000">
                      <a:alpha val="43137"/>
                    </a:srgbClr>
                  </a:outerShdw>
                </a:effectLst>
                <a:latin typeface="Arial" charset="0"/>
                <a:cs typeface="Arial" charset="0"/>
              </a:endParaRPr>
            </a:p>
            <a:p>
              <a:pPr algn="ctr" fontAlgn="base">
                <a:spcBef>
                  <a:spcPct val="0"/>
                </a:spcBef>
                <a:spcAft>
                  <a:spcPct val="0"/>
                </a:spcAft>
                <a:defRPr/>
              </a:pPr>
              <a:r>
                <a:rPr lang="el-GR" sz="1200" b="1" dirty="0">
                  <a:solidFill>
                    <a:srgbClr val="000000"/>
                  </a:solidFill>
                  <a:effectLst>
                    <a:outerShdw blurRad="38100" dist="38100" dir="2700000" algn="tl">
                      <a:srgbClr val="000000">
                        <a:alpha val="43137"/>
                      </a:srgbClr>
                    </a:outerShdw>
                  </a:effectLst>
                  <a:latin typeface="Arial" charset="0"/>
                  <a:cs typeface="Arial" charset="0"/>
                </a:rPr>
                <a:t>Νοσοκομειακή </a:t>
              </a:r>
              <a:r>
                <a:rPr lang="el-GR" sz="1200" b="1" dirty="0" smtClean="0">
                  <a:solidFill>
                    <a:srgbClr val="000000"/>
                  </a:solidFill>
                  <a:effectLst>
                    <a:outerShdw blurRad="38100" dist="38100" dir="2700000" algn="tl">
                      <a:srgbClr val="000000">
                        <a:alpha val="43137"/>
                      </a:srgbClr>
                    </a:outerShdw>
                  </a:effectLst>
                  <a:latin typeface="Arial" charset="0"/>
                  <a:cs typeface="Arial" charset="0"/>
                </a:rPr>
                <a:t>Περίθαλψη</a:t>
              </a:r>
              <a:endParaRPr lang="en-GB" sz="1200" b="1" dirty="0">
                <a:solidFill>
                  <a:srgbClr val="000000"/>
                </a:solidFill>
                <a:effectLst>
                  <a:outerShdw blurRad="38100" dist="38100" dir="2700000" algn="tl">
                    <a:srgbClr val="000000">
                      <a:alpha val="43137"/>
                    </a:srgbClr>
                  </a:outerShdw>
                </a:effectLst>
                <a:latin typeface="Arial" charset="0"/>
                <a:cs typeface="Arial" charset="0"/>
              </a:endParaRPr>
            </a:p>
          </p:txBody>
        </p:sp>
      </p:grpSp>
      <p:pic>
        <p:nvPicPr>
          <p:cNvPr id="87" name="Picture 7"/>
          <p:cNvPicPr>
            <a:picLocks noChangeAspect="1" noChangeArrowheads="1"/>
          </p:cNvPicPr>
          <p:nvPr/>
        </p:nvPicPr>
        <p:blipFill>
          <a:blip r:embed="rId6" cstate="print"/>
          <a:srcRect/>
          <a:stretch>
            <a:fillRect/>
          </a:stretch>
        </p:blipFill>
        <p:spPr bwMode="auto">
          <a:xfrm>
            <a:off x="1600200" y="4800600"/>
            <a:ext cx="2350414" cy="1326902"/>
          </a:xfrm>
          <a:prstGeom prst="ellipse">
            <a:avLst/>
          </a:prstGeom>
          <a:ln>
            <a:noFill/>
          </a:ln>
          <a:effectLst>
            <a:softEdge rad="112500"/>
          </a:effectLst>
        </p:spPr>
      </p:pic>
      <p:grpSp>
        <p:nvGrpSpPr>
          <p:cNvPr id="90" name="Grupp 84"/>
          <p:cNvGrpSpPr>
            <a:grpSpLocks/>
          </p:cNvGrpSpPr>
          <p:nvPr/>
        </p:nvGrpSpPr>
        <p:grpSpPr bwMode="auto">
          <a:xfrm>
            <a:off x="2195513" y="2880641"/>
            <a:ext cx="3240087" cy="1261406"/>
            <a:chOff x="3529024" y="3548067"/>
            <a:chExt cx="3240359" cy="1260754"/>
          </a:xfrm>
        </p:grpSpPr>
        <p:pic>
          <p:nvPicPr>
            <p:cNvPr id="91" name="Picture 5" descr="BS00540_"/>
            <p:cNvPicPr>
              <a:picLocks noChangeAspect="1" noChangeArrowheads="1"/>
            </p:cNvPicPr>
            <p:nvPr/>
          </p:nvPicPr>
          <p:blipFill>
            <a:blip r:embed="rId7" cstate="print"/>
            <a:srcRect/>
            <a:stretch>
              <a:fillRect/>
            </a:stretch>
          </p:blipFill>
          <p:spPr bwMode="auto">
            <a:xfrm>
              <a:off x="4397459" y="3548067"/>
              <a:ext cx="963694" cy="737805"/>
            </a:xfrm>
            <a:prstGeom prst="rect">
              <a:avLst/>
            </a:prstGeom>
            <a:noFill/>
            <a:ln w="9525">
              <a:noFill/>
              <a:miter lim="800000"/>
              <a:headEnd/>
              <a:tailEnd/>
            </a:ln>
            <a:effectLst>
              <a:outerShdw blurRad="660400" dist="215900" dir="2700000" algn="tl" rotWithShape="0">
                <a:prstClr val="black">
                  <a:alpha val="40000"/>
                </a:prstClr>
              </a:outerShdw>
            </a:effectLst>
          </p:spPr>
        </p:pic>
        <p:sp>
          <p:nvSpPr>
            <p:cNvPr id="92" name="Rectangle 6"/>
            <p:cNvSpPr>
              <a:spLocks noChangeArrowheads="1"/>
            </p:cNvSpPr>
            <p:nvPr/>
          </p:nvSpPr>
          <p:spPr bwMode="auto">
            <a:xfrm>
              <a:off x="3529024" y="4285872"/>
              <a:ext cx="3240359" cy="522949"/>
            </a:xfrm>
            <a:prstGeom prst="rect">
              <a:avLst/>
            </a:prstGeom>
            <a:noFill/>
            <a:ln w="9525">
              <a:noFill/>
              <a:miter lim="800000"/>
              <a:headEnd/>
              <a:tailEnd/>
            </a:ln>
          </p:spPr>
          <p:txBody>
            <a:bodyPr>
              <a:spAutoFit/>
            </a:bodyPr>
            <a:lstStyle/>
            <a:p>
              <a:pPr algn="ctr" fontAlgn="base">
                <a:spcBef>
                  <a:spcPct val="0"/>
                </a:spcBef>
                <a:spcAft>
                  <a:spcPct val="0"/>
                </a:spcAft>
                <a:defRPr/>
              </a:pPr>
              <a:r>
                <a:rPr lang="el-GR" sz="1400" b="1" dirty="0" smtClean="0">
                  <a:solidFill>
                    <a:srgbClr val="FF0000"/>
                  </a:solidFill>
                  <a:effectLst>
                    <a:outerShdw blurRad="38100" dist="38100" dir="2700000" algn="tl">
                      <a:srgbClr val="000000">
                        <a:alpha val="43137"/>
                      </a:srgbClr>
                    </a:outerShdw>
                  </a:effectLst>
                  <a:latin typeface="Calibri" pitchFamily="34" charset="0"/>
                  <a:cs typeface="Arial" charset="0"/>
                </a:rPr>
                <a:t> </a:t>
              </a:r>
              <a:r>
                <a:rPr lang="el-GR" sz="1400" b="1" dirty="0">
                  <a:solidFill>
                    <a:srgbClr val="FF0000"/>
                  </a:solidFill>
                  <a:effectLst>
                    <a:outerShdw blurRad="38100" dist="38100" dir="2700000" algn="tl">
                      <a:srgbClr val="000000">
                        <a:alpha val="43137"/>
                      </a:srgbClr>
                    </a:outerShdw>
                  </a:effectLst>
                  <a:latin typeface="Calibri" pitchFamily="34" charset="0"/>
                  <a:cs typeface="Arial" charset="0"/>
                </a:rPr>
                <a:t>Διαχείριση </a:t>
              </a:r>
              <a:r>
                <a:rPr lang="el-GR" sz="1400" b="1" dirty="0" smtClean="0">
                  <a:solidFill>
                    <a:srgbClr val="FF0000"/>
                  </a:solidFill>
                  <a:effectLst>
                    <a:outerShdw blurRad="38100" dist="38100" dir="2700000" algn="tl">
                      <a:srgbClr val="000000">
                        <a:alpha val="43137"/>
                      </a:srgbClr>
                    </a:outerShdw>
                  </a:effectLst>
                  <a:latin typeface="Calibri" pitchFamily="34" charset="0"/>
                  <a:cs typeface="Arial" charset="0"/>
                </a:rPr>
                <a:t>δεδομένων </a:t>
              </a:r>
            </a:p>
            <a:p>
              <a:pPr algn="ctr" fontAlgn="base">
                <a:spcBef>
                  <a:spcPct val="0"/>
                </a:spcBef>
                <a:spcAft>
                  <a:spcPct val="0"/>
                </a:spcAft>
                <a:defRPr/>
              </a:pPr>
              <a:r>
                <a:rPr lang="el-GR" sz="1400" b="1" dirty="0" smtClean="0">
                  <a:solidFill>
                    <a:srgbClr val="FF0000"/>
                  </a:solidFill>
                  <a:effectLst>
                    <a:outerShdw blurRad="38100" dist="38100" dir="2700000" algn="tl">
                      <a:srgbClr val="000000">
                        <a:alpha val="43137"/>
                      </a:srgbClr>
                    </a:outerShdw>
                  </a:effectLst>
                  <a:latin typeface="Calibri" pitchFamily="34" charset="0"/>
                  <a:cs typeface="Arial" charset="0"/>
                </a:rPr>
                <a:t>και συντονισμός</a:t>
              </a:r>
              <a:endParaRPr lang="sv-SE" sz="1400" b="1" dirty="0">
                <a:solidFill>
                  <a:srgbClr val="FF0000"/>
                </a:solidFill>
                <a:effectLst>
                  <a:outerShdw blurRad="38100" dist="38100" dir="2700000" algn="tl">
                    <a:srgbClr val="000000">
                      <a:alpha val="43137"/>
                    </a:srgbClr>
                  </a:outerShdw>
                </a:effectLst>
                <a:latin typeface="Calibri" pitchFamily="34" charset="0"/>
                <a:cs typeface="Arial" charset="0"/>
              </a:endParaRPr>
            </a:p>
          </p:txBody>
        </p:sp>
      </p:grpSp>
      <p:pic>
        <p:nvPicPr>
          <p:cNvPr id="93" name="Picture 11"/>
          <p:cNvPicPr>
            <a:picLocks noChangeAspect="1" noChangeArrowheads="1"/>
          </p:cNvPicPr>
          <p:nvPr/>
        </p:nvPicPr>
        <p:blipFill>
          <a:blip r:embed="rId8" cstate="print"/>
          <a:srcRect/>
          <a:stretch>
            <a:fillRect/>
          </a:stretch>
        </p:blipFill>
        <p:spPr bwMode="auto">
          <a:xfrm>
            <a:off x="5508105" y="2204864"/>
            <a:ext cx="1008112" cy="864096"/>
          </a:xfrm>
          <a:prstGeom prst="rect">
            <a:avLst/>
          </a:prstGeom>
          <a:noFill/>
          <a:ln w="9525">
            <a:noFill/>
            <a:miter lim="800000"/>
            <a:headEnd/>
            <a:tailEnd/>
          </a:ln>
          <a:effectLst/>
        </p:spPr>
      </p:pic>
      <p:pic>
        <p:nvPicPr>
          <p:cNvPr id="94" name="Picture 6" descr="5"/>
          <p:cNvPicPr>
            <a:picLocks noChangeAspect="1" noChangeArrowheads="1"/>
          </p:cNvPicPr>
          <p:nvPr/>
        </p:nvPicPr>
        <p:blipFill>
          <a:blip r:embed="rId9" cstate="print"/>
          <a:srcRect/>
          <a:stretch>
            <a:fillRect/>
          </a:stretch>
        </p:blipFill>
        <p:spPr bwMode="auto">
          <a:xfrm>
            <a:off x="7308850" y="4099843"/>
            <a:ext cx="1133475" cy="831850"/>
          </a:xfrm>
          <a:prstGeom prst="rect">
            <a:avLst/>
          </a:prstGeom>
          <a:ln w="88900" cap="sq" cmpd="thickThin">
            <a:solidFill>
              <a:srgbClr val="000000"/>
            </a:solidFill>
            <a:prstDash val="solid"/>
            <a:miter lim="800000"/>
          </a:ln>
          <a:effectLst>
            <a:innerShdw blurRad="76200">
              <a:srgbClr val="000000"/>
            </a:innerShdw>
          </a:effectLst>
        </p:spPr>
      </p:pic>
      <p:pic>
        <p:nvPicPr>
          <p:cNvPr id="95" name="Picture 5" descr="C:\Documents and Settings\gp\My Documents\gp1\3. periodos 2006-2007\BIBLIO\eikones\WebsiteAmbulance.gif"/>
          <p:cNvPicPr>
            <a:picLocks noChangeAspect="1" noChangeArrowheads="1"/>
          </p:cNvPicPr>
          <p:nvPr/>
        </p:nvPicPr>
        <p:blipFill>
          <a:blip r:embed="rId10" cstate="print"/>
          <a:srcRect/>
          <a:stretch>
            <a:fillRect/>
          </a:stretch>
        </p:blipFill>
        <p:spPr bwMode="auto">
          <a:xfrm>
            <a:off x="5508625" y="4936455"/>
            <a:ext cx="1368425" cy="701675"/>
          </a:xfrm>
          <a:prstGeom prst="rect">
            <a:avLst/>
          </a:prstGeom>
          <a:noFill/>
          <a:ln w="9525">
            <a:noFill/>
            <a:miter lim="800000"/>
            <a:headEnd/>
            <a:tailEnd/>
          </a:ln>
        </p:spPr>
      </p:pic>
      <p:pic>
        <p:nvPicPr>
          <p:cNvPr id="96" name="Grafik 104"/>
          <p:cNvPicPr>
            <a:picLocks noChangeAspect="1"/>
          </p:cNvPicPr>
          <p:nvPr/>
        </p:nvPicPr>
        <p:blipFill rotWithShape="1">
          <a:blip r:embed="rId11" cstate="print">
            <a:lum bright="-10000" contrast="20000"/>
            <a:extLst>
              <a:ext uri="{28A0092B-C50C-407E-A947-70E740481C1C}">
                <a14:useLocalDpi xmlns:a14="http://schemas.microsoft.com/office/drawing/2010/main" val="0"/>
              </a:ext>
            </a:extLst>
          </a:blip>
          <a:srcRect l="67915" t="29900" r="10297" b="45361"/>
          <a:stretch/>
        </p:blipFill>
        <p:spPr bwMode="auto">
          <a:xfrm>
            <a:off x="7495553" y="404664"/>
            <a:ext cx="1036887" cy="1080120"/>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83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ox(in)">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left)">
                                      <p:cBhvr>
                                        <p:cTn id="12" dur="500"/>
                                        <p:tgtEl>
                                          <p:spTgt spid="8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left)">
                                      <p:cBhvr>
                                        <p:cTn id="20" dur="500"/>
                                        <p:tgtEl>
                                          <p:spTgt spid="5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79"/>
                                        </p:tgtEl>
                                        <p:attrNameLst>
                                          <p:attrName>style.visibility</p:attrName>
                                        </p:attrNameLst>
                                      </p:cBhvr>
                                      <p:to>
                                        <p:strVal val="visible"/>
                                      </p:to>
                                    </p:set>
                                    <p:anim calcmode="lin" valueType="num">
                                      <p:cBhvr>
                                        <p:cTn id="24" dur="500" fill="hold"/>
                                        <p:tgtEl>
                                          <p:spTgt spid="79"/>
                                        </p:tgtEl>
                                        <p:attrNameLst>
                                          <p:attrName>ppt_w</p:attrName>
                                        </p:attrNameLst>
                                      </p:cBhvr>
                                      <p:tavLst>
                                        <p:tav tm="0">
                                          <p:val>
                                            <p:fltVal val="0"/>
                                          </p:val>
                                        </p:tav>
                                        <p:tav tm="100000">
                                          <p:val>
                                            <p:strVal val="#ppt_w"/>
                                          </p:val>
                                        </p:tav>
                                      </p:tavLst>
                                    </p:anim>
                                    <p:anim calcmode="lin" valueType="num">
                                      <p:cBhvr>
                                        <p:cTn id="25" dur="500" fill="hold"/>
                                        <p:tgtEl>
                                          <p:spTgt spid="79"/>
                                        </p:tgtEl>
                                        <p:attrNameLst>
                                          <p:attrName>ppt_h</p:attrName>
                                        </p:attrNameLst>
                                      </p:cBhvr>
                                      <p:tavLst>
                                        <p:tav tm="0">
                                          <p:val>
                                            <p:fltVal val="0"/>
                                          </p:val>
                                        </p:tav>
                                        <p:tav tm="100000">
                                          <p:val>
                                            <p:strVal val="#ppt_h"/>
                                          </p:val>
                                        </p:tav>
                                      </p:tavLst>
                                    </p:anim>
                                    <p:animEffect transition="in" filter="fade">
                                      <p:cBhvr>
                                        <p:cTn id="26" dur="500"/>
                                        <p:tgtEl>
                                          <p:spTgt spid="79"/>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wipe(up)">
                                      <p:cBhvr>
                                        <p:cTn id="33" dur="500"/>
                                        <p:tgtEl>
                                          <p:spTgt spid="7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par>
                                <p:cTn id="37" presetID="22" presetClass="entr" presetSubtype="8"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wipe(down)">
                                      <p:cBhvr>
                                        <p:cTn id="43" dur="500"/>
                                        <p:tgtEl>
                                          <p:spTgt spid="87"/>
                                        </p:tgtEl>
                                      </p:cBhvr>
                                    </p:animEffect>
                                  </p:childTnLst>
                                </p:cTn>
                              </p:par>
                            </p:childTnLst>
                          </p:cTn>
                        </p:par>
                        <p:par>
                          <p:cTn id="44" fill="hold">
                            <p:stCondLst>
                              <p:cond delay="3000"/>
                            </p:stCondLst>
                            <p:childTnLst>
                              <p:par>
                                <p:cTn id="45" presetID="22" presetClass="entr" presetSubtype="1"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up)">
                                      <p:cBhvr>
                                        <p:cTn id="47" dur="500"/>
                                        <p:tgtEl>
                                          <p:spTgt spid="61"/>
                                        </p:tgtEl>
                                      </p:cBhvr>
                                    </p:animEffect>
                                  </p:childTnLst>
                                </p:cTn>
                              </p:par>
                            </p:childTnLst>
                          </p:cTn>
                        </p:par>
                        <p:par>
                          <p:cTn id="48" fill="hold">
                            <p:stCondLst>
                              <p:cond delay="3500"/>
                            </p:stCondLst>
                            <p:childTnLst>
                              <p:par>
                                <p:cTn id="49" presetID="22" presetClass="entr" presetSubtype="1"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wipe(up)">
                                      <p:cBhvr>
                                        <p:cTn id="51" dur="500"/>
                                        <p:tgtEl>
                                          <p:spTgt spid="7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82"/>
                                        </p:tgtEl>
                                        <p:attrNameLst>
                                          <p:attrName>style.visibility</p:attrName>
                                        </p:attrNameLst>
                                      </p:cBhvr>
                                      <p:to>
                                        <p:strVal val="visible"/>
                                      </p:to>
                                    </p:set>
                                    <p:animEffect transition="in" filter="wipe(down)">
                                      <p:cBhvr>
                                        <p:cTn id="56" dur="500"/>
                                        <p:tgtEl>
                                          <p:spTgt spid="82"/>
                                        </p:tgtEl>
                                      </p:cBhvr>
                                    </p:animEffect>
                                  </p:childTnLst>
                                </p:cTn>
                              </p:par>
                            </p:childTnLst>
                          </p:cTn>
                        </p:par>
                        <p:par>
                          <p:cTn id="57" fill="hold">
                            <p:stCondLst>
                              <p:cond delay="500"/>
                            </p:stCondLst>
                            <p:childTnLst>
                              <p:par>
                                <p:cTn id="58" presetID="22" presetClass="entr" presetSubtype="4"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down)">
                                      <p:cBhvr>
                                        <p:cTn id="60" dur="500"/>
                                        <p:tgtEl>
                                          <p:spTgt spid="53"/>
                                        </p:tgtEl>
                                      </p:cBhvr>
                                    </p:animEffect>
                                  </p:childTnLst>
                                </p:cTn>
                              </p:par>
                            </p:childTnLst>
                          </p:cTn>
                        </p:par>
                        <p:par>
                          <p:cTn id="61" fill="hold">
                            <p:stCondLst>
                              <p:cond delay="1000"/>
                            </p:stCondLst>
                            <p:childTnLst>
                              <p:par>
                                <p:cTn id="62" presetID="4" presetClass="entr" presetSubtype="16" fill="hold" nodeType="after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box(in)">
                                      <p:cBhvr>
                                        <p:cTn id="64" dur="500"/>
                                        <p:tgtEl>
                                          <p:spTgt spid="71"/>
                                        </p:tgtEl>
                                      </p:cBhvr>
                                    </p:animEffect>
                                  </p:childTnLst>
                                </p:cTn>
                              </p:par>
                            </p:childTnLst>
                          </p:cTn>
                        </p:par>
                        <p:par>
                          <p:cTn id="65" fill="hold">
                            <p:stCondLst>
                              <p:cond delay="1500"/>
                            </p:stCondLst>
                            <p:childTnLst>
                              <p:par>
                                <p:cTn id="66" presetID="4" presetClass="entr" presetSubtype="16" fill="hold"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box(in)">
                                      <p:cBhvr>
                                        <p:cTn id="68" dur="500"/>
                                        <p:tgtEl>
                                          <p:spTgt spid="69"/>
                                        </p:tgtEl>
                                      </p:cBhvr>
                                    </p:animEffect>
                                  </p:childTnLst>
                                </p:cTn>
                              </p:par>
                            </p:childTnLst>
                          </p:cTn>
                        </p:par>
                        <p:par>
                          <p:cTn id="69" fill="hold">
                            <p:stCondLst>
                              <p:cond delay="2000"/>
                            </p:stCondLst>
                            <p:childTnLst>
                              <p:par>
                                <p:cTn id="70" presetID="22" presetClass="entr" presetSubtype="8"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wipe(left)">
                                      <p:cBhvr>
                                        <p:cTn id="72" dur="500"/>
                                        <p:tgtEl>
                                          <p:spTgt spid="54"/>
                                        </p:tgtEl>
                                      </p:cBhvr>
                                    </p:animEffect>
                                  </p:childTnLst>
                                </p:cTn>
                              </p:par>
                            </p:childTnLst>
                          </p:cTn>
                        </p:par>
                        <p:par>
                          <p:cTn id="73" fill="hold">
                            <p:stCondLst>
                              <p:cond delay="2500"/>
                            </p:stCondLst>
                            <p:childTnLst>
                              <p:par>
                                <p:cTn id="74" presetID="1" presetClass="entr" presetSubtype="0" fill="hold" nodeType="afterEffect">
                                  <p:stCondLst>
                                    <p:cond delay="0"/>
                                  </p:stCondLst>
                                  <p:childTnLst>
                                    <p:set>
                                      <p:cBhvr>
                                        <p:cTn id="75" dur="1" fill="hold">
                                          <p:stCondLst>
                                            <p:cond delay="0"/>
                                          </p:stCondLst>
                                        </p:cTn>
                                        <p:tgtEl>
                                          <p:spTgt spid="96"/>
                                        </p:tgtEl>
                                        <p:attrNameLst>
                                          <p:attrName>style.visibility</p:attrName>
                                        </p:attrNameLst>
                                      </p:cBhvr>
                                      <p:to>
                                        <p:strVal val="visible"/>
                                      </p:to>
                                    </p:set>
                                  </p:childTnLst>
                                </p:cTn>
                              </p:par>
                            </p:childTnLst>
                          </p:cTn>
                        </p:par>
                        <p:par>
                          <p:cTn id="76" fill="hold">
                            <p:stCondLst>
                              <p:cond delay="2500"/>
                            </p:stCondLst>
                            <p:childTnLst>
                              <p:par>
                                <p:cTn id="77" presetID="4" presetClass="entr" presetSubtype="16"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box(in)">
                                      <p:cBhvr>
                                        <p:cTn id="79" dur="500"/>
                                        <p:tgtEl>
                                          <p:spTgt spid="4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wipe(up)">
                                      <p:cBhvr>
                                        <p:cTn id="84" dur="500"/>
                                        <p:tgtEl>
                                          <p:spTgt spid="58"/>
                                        </p:tgtEl>
                                      </p:cBhvr>
                                    </p:animEffect>
                                  </p:childTnLst>
                                </p:cTn>
                              </p:par>
                            </p:childTnLst>
                          </p:cTn>
                        </p:par>
                        <p:par>
                          <p:cTn id="85" fill="hold">
                            <p:stCondLst>
                              <p:cond delay="500"/>
                            </p:stCondLst>
                            <p:childTnLst>
                              <p:par>
                                <p:cTn id="86" presetID="4" presetClass="entr" presetSubtype="16" fill="hold" nodeType="afterEffect">
                                  <p:stCondLst>
                                    <p:cond delay="0"/>
                                  </p:stCondLst>
                                  <p:childTnLst>
                                    <p:set>
                                      <p:cBhvr>
                                        <p:cTn id="87" dur="1" fill="hold">
                                          <p:stCondLst>
                                            <p:cond delay="0"/>
                                          </p:stCondLst>
                                        </p:cTn>
                                        <p:tgtEl>
                                          <p:spTgt spid="94"/>
                                        </p:tgtEl>
                                        <p:attrNameLst>
                                          <p:attrName>style.visibility</p:attrName>
                                        </p:attrNameLst>
                                      </p:cBhvr>
                                      <p:to>
                                        <p:strVal val="visible"/>
                                      </p:to>
                                    </p:set>
                                    <p:animEffect transition="in" filter="box(in)">
                                      <p:cBhvr>
                                        <p:cTn id="88" dur="500"/>
                                        <p:tgtEl>
                                          <p:spTgt spid="94"/>
                                        </p:tgtEl>
                                      </p:cBhvr>
                                    </p:animEffect>
                                  </p:childTnLst>
                                </p:cTn>
                              </p:par>
                            </p:childTnLst>
                          </p:cTn>
                        </p:par>
                        <p:par>
                          <p:cTn id="89" fill="hold">
                            <p:stCondLst>
                              <p:cond delay="1000"/>
                            </p:stCondLst>
                            <p:childTnLst>
                              <p:par>
                                <p:cTn id="90" presetID="22" presetClass="entr" presetSubtype="4"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wipe(down)">
                                      <p:cBhvr>
                                        <p:cTn id="92" dur="500"/>
                                        <p:tgtEl>
                                          <p:spTgt spid="57"/>
                                        </p:tgtEl>
                                      </p:cBhvr>
                                    </p:animEffect>
                                  </p:childTnLst>
                                </p:cTn>
                              </p:par>
                            </p:childTnLst>
                          </p:cTn>
                        </p:par>
                        <p:par>
                          <p:cTn id="93" fill="hold">
                            <p:stCondLst>
                              <p:cond delay="1500"/>
                            </p:stCondLst>
                            <p:childTnLst>
                              <p:par>
                                <p:cTn id="94" presetID="22" presetClass="entr" presetSubtype="2" fill="hold" grpId="0" nodeType="after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wipe(right)">
                                      <p:cBhvr>
                                        <p:cTn id="96" dur="500"/>
                                        <p:tgtEl>
                                          <p:spTgt spid="60"/>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wipe(left)">
                                      <p:cBhvr>
                                        <p:cTn id="99" dur="500"/>
                                        <p:tgtEl>
                                          <p:spTgt spid="39"/>
                                        </p:tgtEl>
                                      </p:cBhvr>
                                    </p:animEffect>
                                  </p:childTnLst>
                                </p:cTn>
                              </p:par>
                            </p:childTnLst>
                          </p:cTn>
                        </p:par>
                        <p:par>
                          <p:cTn id="100" fill="hold">
                            <p:stCondLst>
                              <p:cond delay="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par>
                          <p:cTn id="104" fill="hold">
                            <p:stCondLst>
                              <p:cond delay="2500"/>
                            </p:stCondLst>
                            <p:childTnLst>
                              <p:par>
                                <p:cTn id="105" presetID="4" presetClass="entr" presetSubtype="16" fill="hold" nodeType="afterEffect">
                                  <p:stCondLst>
                                    <p:cond delay="0"/>
                                  </p:stCondLst>
                                  <p:childTnLst>
                                    <p:set>
                                      <p:cBhvr>
                                        <p:cTn id="106" dur="1" fill="hold">
                                          <p:stCondLst>
                                            <p:cond delay="0"/>
                                          </p:stCondLst>
                                        </p:cTn>
                                        <p:tgtEl>
                                          <p:spTgt spid="93"/>
                                        </p:tgtEl>
                                        <p:attrNameLst>
                                          <p:attrName>style.visibility</p:attrName>
                                        </p:attrNameLst>
                                      </p:cBhvr>
                                      <p:to>
                                        <p:strVal val="visible"/>
                                      </p:to>
                                    </p:set>
                                    <p:animEffect transition="in" filter="box(in)">
                                      <p:cBhvr>
                                        <p:cTn id="107" dur="500"/>
                                        <p:tgtEl>
                                          <p:spTgt spid="93"/>
                                        </p:tgtEl>
                                      </p:cBhvr>
                                    </p:animEffect>
                                  </p:childTnLst>
                                </p:cTn>
                              </p:par>
                            </p:childTnLst>
                          </p:cTn>
                        </p:par>
                        <p:par>
                          <p:cTn id="108" fill="hold">
                            <p:stCondLst>
                              <p:cond delay="3000"/>
                            </p:stCondLst>
                            <p:childTnLst>
                              <p:par>
                                <p:cTn id="109" presetID="22" presetClass="entr" presetSubtype="8" fill="hold" grpId="0" nodeType="after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wipe(left)">
                                      <p:cBhvr>
                                        <p:cTn id="111" dur="500"/>
                                        <p:tgtEl>
                                          <p:spTgt spid="47"/>
                                        </p:tgtEl>
                                      </p:cBhvr>
                                    </p:animEffect>
                                  </p:childTnLst>
                                </p:cTn>
                              </p:par>
                            </p:childTnLst>
                          </p:cTn>
                        </p:par>
                        <p:par>
                          <p:cTn id="112" fill="hold">
                            <p:stCondLst>
                              <p:cond delay="3500"/>
                            </p:stCondLst>
                            <p:childTnLst>
                              <p:par>
                                <p:cTn id="113" presetID="22" presetClass="entr" presetSubtype="8" fill="hold" nodeType="after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wipe(left)">
                                      <p:cBhvr>
                                        <p:cTn id="115" dur="500"/>
                                        <p:tgtEl>
                                          <p:spTgt spid="48"/>
                                        </p:tgtEl>
                                      </p:cBhvr>
                                    </p:animEffect>
                                  </p:childTnLst>
                                </p:cTn>
                              </p:par>
                            </p:childTnLst>
                          </p:cTn>
                        </p:par>
                        <p:par>
                          <p:cTn id="116" fill="hold">
                            <p:stCondLst>
                              <p:cond delay="4000"/>
                            </p:stCondLst>
                            <p:childTnLst>
                              <p:par>
                                <p:cTn id="117" presetID="4" presetClass="entr" presetSubtype="16" fill="hold" grpId="0" nodeType="after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box(in)">
                                      <p:cBhvr>
                                        <p:cTn id="119" dur="500"/>
                                        <p:tgtEl>
                                          <p:spTgt spid="56"/>
                                        </p:tgtEl>
                                      </p:cBhvr>
                                    </p:animEffect>
                                  </p:childTnLst>
                                </p:cTn>
                              </p:par>
                            </p:childTnLst>
                          </p:cTn>
                        </p:par>
                        <p:par>
                          <p:cTn id="120" fill="hold">
                            <p:stCondLst>
                              <p:cond delay="4500"/>
                            </p:stCondLst>
                            <p:childTnLst>
                              <p:par>
                                <p:cTn id="121" presetID="22" presetClass="entr" presetSubtype="2" fill="hold"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wipe(right)">
                                      <p:cBhvr>
                                        <p:cTn id="123" dur="500"/>
                                        <p:tgtEl>
                                          <p:spTgt spid="59"/>
                                        </p:tgtEl>
                                      </p:cBhvr>
                                    </p:animEffect>
                                  </p:childTnLst>
                                </p:cTn>
                              </p:par>
                            </p:childTnLst>
                          </p:cTn>
                        </p:par>
                        <p:par>
                          <p:cTn id="124" fill="hold">
                            <p:stCondLst>
                              <p:cond delay="5000"/>
                            </p:stCondLst>
                            <p:childTnLst>
                              <p:par>
                                <p:cTn id="125" presetID="4" presetClass="entr" presetSubtype="16" fill="hold" grpId="0" nodeType="after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box(in)">
                                      <p:cBhvr>
                                        <p:cTn id="127" dur="500"/>
                                        <p:tgtEl>
                                          <p:spTgt spid="51"/>
                                        </p:tgtEl>
                                      </p:cBhvr>
                                    </p:animEffect>
                                  </p:childTnLst>
                                </p:cTn>
                              </p:par>
                            </p:childTnLst>
                          </p:cTn>
                        </p:par>
                        <p:par>
                          <p:cTn id="128" fill="hold">
                            <p:stCondLst>
                              <p:cond delay="5500"/>
                            </p:stCondLst>
                            <p:childTnLst>
                              <p:par>
                                <p:cTn id="129" presetID="4" presetClass="entr" presetSubtype="16" fill="hold"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box(in)">
                                      <p:cBhvr>
                                        <p:cTn id="13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6" grpId="0"/>
      <p:bldP spid="39" grpId="0" animBg="1"/>
      <p:bldP spid="47" grpId="0"/>
      <p:bldP spid="49" grpId="0"/>
      <p:bldP spid="51" grpId="0"/>
      <p:bldP spid="53" grpId="0"/>
      <p:bldP spid="56" grpId="0"/>
      <p:bldP spid="60" grpId="0"/>
      <p:bldP spid="70" grpId="0"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332656"/>
            <a:ext cx="8280920" cy="6264696"/>
          </a:xfrm>
        </p:spPr>
        <p:style>
          <a:lnRef idx="0">
            <a:schemeClr val="accent2"/>
          </a:lnRef>
          <a:fillRef idx="3">
            <a:schemeClr val="accent2"/>
          </a:fillRef>
          <a:effectRef idx="3">
            <a:schemeClr val="accent2"/>
          </a:effectRef>
          <a:fontRef idx="minor">
            <a:schemeClr val="lt1"/>
          </a:fontRef>
        </p:style>
        <p:txBody>
          <a:bodyPr>
            <a:noAutofit/>
          </a:bodyPr>
          <a:lstStyle/>
          <a:p>
            <a:pPr marL="0" indent="0" algn="ctr">
              <a:lnSpc>
                <a:spcPct val="115000"/>
              </a:lnSpc>
              <a:spcAft>
                <a:spcPts val="0"/>
              </a:spcAft>
              <a:buNone/>
            </a:pPr>
            <a:r>
              <a:rPr lang="el-GR" sz="2400" dirty="0">
                <a:solidFill>
                  <a:srgbClr val="FF0000"/>
                </a:solidFill>
                <a:latin typeface="Times New Roman"/>
                <a:ea typeface="Calibri"/>
                <a:cs typeface="Times New Roman"/>
              </a:rPr>
              <a:t> </a:t>
            </a:r>
            <a:r>
              <a:rPr lang="el-GR" sz="2400" b="1" dirty="0" smtClean="0">
                <a:solidFill>
                  <a:srgbClr val="FFFF00"/>
                </a:solidFill>
                <a:latin typeface="Times New Roman"/>
                <a:ea typeface="Calibri"/>
                <a:cs typeface="Times New Roman"/>
              </a:rPr>
              <a:t>Η </a:t>
            </a:r>
            <a:r>
              <a:rPr lang="el-GR" sz="2400" b="1" dirty="0" err="1">
                <a:solidFill>
                  <a:srgbClr val="FFFF00"/>
                </a:solidFill>
                <a:latin typeface="Times New Roman"/>
                <a:ea typeface="Calibri"/>
                <a:cs typeface="Times New Roman"/>
              </a:rPr>
              <a:t>κατ’οίκον</a:t>
            </a:r>
            <a:r>
              <a:rPr lang="el-GR" sz="2400" b="1" dirty="0">
                <a:solidFill>
                  <a:srgbClr val="FFFF00"/>
                </a:solidFill>
                <a:latin typeface="Times New Roman"/>
                <a:ea typeface="Calibri"/>
                <a:cs typeface="Times New Roman"/>
              </a:rPr>
              <a:t> φροντίδα και οι φροντιστές</a:t>
            </a:r>
            <a:endParaRPr lang="el-GR" sz="2400" dirty="0">
              <a:solidFill>
                <a:srgbClr val="FFFF00"/>
              </a:solidFill>
              <a:ea typeface="Calibri"/>
              <a:cs typeface="Times New Roman"/>
            </a:endParaRPr>
          </a:p>
          <a:p>
            <a:pPr indent="649605">
              <a:lnSpc>
                <a:spcPct val="115000"/>
              </a:lnSpc>
              <a:spcAft>
                <a:spcPts val="0"/>
              </a:spcAft>
            </a:pPr>
            <a:endParaRPr lang="el-GR" sz="2000" u="sng" dirty="0" smtClean="0">
              <a:solidFill>
                <a:srgbClr val="FFFF00"/>
              </a:solidFill>
              <a:latin typeface="Times New Roman"/>
              <a:ea typeface="Calibri"/>
              <a:cs typeface="Times New Roman"/>
            </a:endParaRPr>
          </a:p>
          <a:p>
            <a:pPr indent="649605">
              <a:lnSpc>
                <a:spcPct val="115000"/>
              </a:lnSpc>
              <a:spcAft>
                <a:spcPts val="0"/>
              </a:spcAft>
            </a:pPr>
            <a:r>
              <a:rPr lang="el-GR" sz="2400" b="1" u="sng" dirty="0" smtClean="0">
                <a:solidFill>
                  <a:srgbClr val="FFFF00"/>
                </a:solidFill>
                <a:latin typeface="Times New Roman"/>
                <a:ea typeface="Calibri"/>
                <a:cs typeface="Times New Roman"/>
              </a:rPr>
              <a:t>Ως </a:t>
            </a:r>
            <a:r>
              <a:rPr lang="el-GR" sz="2400" b="1" u="sng" dirty="0">
                <a:solidFill>
                  <a:srgbClr val="FFFF00"/>
                </a:solidFill>
                <a:latin typeface="Times New Roman"/>
                <a:ea typeface="Calibri"/>
                <a:cs typeface="Times New Roman"/>
              </a:rPr>
              <a:t>ανεπίσημοι φροντιστές </a:t>
            </a:r>
            <a:r>
              <a:rPr lang="el-GR" sz="2400" dirty="0">
                <a:solidFill>
                  <a:srgbClr val="FFFF00"/>
                </a:solidFill>
                <a:latin typeface="Times New Roman"/>
                <a:ea typeface="Calibri"/>
                <a:cs typeface="Times New Roman"/>
              </a:rPr>
              <a:t>(</a:t>
            </a:r>
            <a:r>
              <a:rPr lang="en-US" sz="2400" dirty="0">
                <a:solidFill>
                  <a:srgbClr val="FFFF00"/>
                </a:solidFill>
                <a:latin typeface="Times New Roman"/>
                <a:ea typeface="Calibri"/>
                <a:cs typeface="Times New Roman"/>
              </a:rPr>
              <a:t>informal caregiver</a:t>
            </a:r>
            <a:r>
              <a:rPr lang="el-GR" sz="2400" dirty="0">
                <a:solidFill>
                  <a:srgbClr val="FFFF00"/>
                </a:solidFill>
                <a:latin typeface="Times New Roman"/>
                <a:ea typeface="Calibri"/>
                <a:cs typeface="Times New Roman"/>
              </a:rPr>
              <a:t>) </a:t>
            </a:r>
            <a:r>
              <a:rPr lang="el-GR" sz="2400" dirty="0">
                <a:solidFill>
                  <a:schemeClr val="bg1"/>
                </a:solidFill>
                <a:latin typeface="Times New Roman"/>
                <a:ea typeface="Calibri"/>
                <a:cs typeface="Times New Roman"/>
              </a:rPr>
              <a:t>χαρακτηρίζονται συνήθως τα μέλη της οικογένειας και οι φίλοι, οι οποίοι χωρίς να διαθέτουν ειδική εκπαίδευση, άμισθα παρέχουν ή διαχειρίζονται τη φροντίδα ενός ατόμου με χρόνια νόσο ή ανικανότητα (</a:t>
            </a:r>
            <a:r>
              <a:rPr lang="en-US" sz="2400" dirty="0">
                <a:solidFill>
                  <a:schemeClr val="bg1"/>
                </a:solidFill>
                <a:latin typeface="Times New Roman"/>
                <a:ea typeface="Calibri"/>
                <a:cs typeface="Times New Roman"/>
              </a:rPr>
              <a:t>Hunt</a:t>
            </a:r>
            <a:r>
              <a:rPr lang="el-GR" sz="2400" dirty="0">
                <a:solidFill>
                  <a:schemeClr val="bg1"/>
                </a:solidFill>
                <a:latin typeface="Times New Roman"/>
                <a:ea typeface="Calibri"/>
                <a:cs typeface="Times New Roman"/>
              </a:rPr>
              <a:t> 2000). Ο κύριος φροντιστή (</a:t>
            </a:r>
            <a:r>
              <a:rPr lang="en-US" sz="2400" dirty="0">
                <a:solidFill>
                  <a:schemeClr val="bg1"/>
                </a:solidFill>
                <a:latin typeface="Times New Roman"/>
                <a:ea typeface="Calibri"/>
                <a:cs typeface="Times New Roman"/>
              </a:rPr>
              <a:t>primary caregiver</a:t>
            </a:r>
            <a:r>
              <a:rPr lang="el-GR" sz="2400" dirty="0">
                <a:solidFill>
                  <a:schemeClr val="bg1"/>
                </a:solidFill>
                <a:latin typeface="Times New Roman"/>
                <a:ea typeface="Calibri"/>
                <a:cs typeface="Times New Roman"/>
              </a:rPr>
              <a:t>) είναι το άτομο που φροντίζει άμεσα τον ασθενή και συνήθως το ρόλο αυτό έχουν οι σύζυγοι, οι κόρες και οι γιοί κατά προτεραιότητα. Ο δευτερεύον φροντιστής (</a:t>
            </a:r>
            <a:r>
              <a:rPr lang="en-US" sz="2400" dirty="0">
                <a:solidFill>
                  <a:schemeClr val="bg1"/>
                </a:solidFill>
                <a:latin typeface="Times New Roman"/>
                <a:ea typeface="Calibri"/>
                <a:cs typeface="Times New Roman"/>
              </a:rPr>
              <a:t>secondary caregiver</a:t>
            </a:r>
            <a:r>
              <a:rPr lang="el-GR" sz="2400" dirty="0">
                <a:solidFill>
                  <a:schemeClr val="bg1"/>
                </a:solidFill>
                <a:latin typeface="Times New Roman"/>
                <a:ea typeface="Calibri"/>
                <a:cs typeface="Times New Roman"/>
              </a:rPr>
              <a:t>) παρέχει συμπληρωματική και </a:t>
            </a:r>
            <a:r>
              <a:rPr lang="el-GR" sz="2400" dirty="0" err="1">
                <a:solidFill>
                  <a:schemeClr val="bg1"/>
                </a:solidFill>
                <a:latin typeface="Times New Roman"/>
                <a:ea typeface="Calibri"/>
                <a:cs typeface="Times New Roman"/>
              </a:rPr>
              <a:t>διαλλειπόμενη</a:t>
            </a:r>
            <a:r>
              <a:rPr lang="el-GR" sz="2400" dirty="0">
                <a:solidFill>
                  <a:schemeClr val="bg1"/>
                </a:solidFill>
                <a:latin typeface="Times New Roman"/>
                <a:ea typeface="Calibri"/>
                <a:cs typeface="Times New Roman"/>
              </a:rPr>
              <a:t> φροντίδα, όπως προσωπική υγιεινή, οικιακές εργασίες και ψυχαγωγία. </a:t>
            </a:r>
            <a:endParaRPr lang="el-GR" sz="2400" dirty="0">
              <a:solidFill>
                <a:schemeClr val="bg1"/>
              </a:solidFill>
              <a:ea typeface="Calibri"/>
              <a:cs typeface="Times New Roman"/>
            </a:endParaRPr>
          </a:p>
        </p:txBody>
      </p:sp>
    </p:spTree>
    <p:extLst>
      <p:ext uri="{BB962C8B-B14F-4D97-AF65-F5344CB8AC3E}">
        <p14:creationId xmlns:p14="http://schemas.microsoft.com/office/powerpoint/2010/main" val="392596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268538" y="908050"/>
            <a:ext cx="4276725"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l-GR" altLang="el-GR" sz="2400">
                <a:solidFill>
                  <a:srgbClr val="333399"/>
                </a:solidFill>
                <a:latin typeface="Times New Roman" pitchFamily="18" charset="0"/>
              </a:rPr>
              <a:t>The Wagner Chronic Care Model</a:t>
            </a:r>
          </a:p>
        </p:txBody>
      </p:sp>
      <p:pic>
        <p:nvPicPr>
          <p:cNvPr id="32771" name="Picture 2"/>
          <p:cNvPicPr>
            <a:picLocks noChangeAspect="1" noChangeArrowheads="1"/>
          </p:cNvPicPr>
          <p:nvPr/>
        </p:nvPicPr>
        <p:blipFill>
          <a:blip r:embed="rId3" cstate="print"/>
          <a:srcRect/>
          <a:stretch>
            <a:fillRect/>
          </a:stretch>
        </p:blipFill>
        <p:spPr bwMode="auto">
          <a:xfrm>
            <a:off x="1835150" y="1844675"/>
            <a:ext cx="5267325" cy="3552825"/>
          </a:xfrm>
          <a:prstGeom prst="rect">
            <a:avLst/>
          </a:prstGeom>
          <a:noFill/>
          <a:ln w="9525">
            <a:noFill/>
            <a:miter lim="800000"/>
            <a:headEnd/>
            <a:tailEnd/>
          </a:ln>
        </p:spPr>
      </p:pic>
    </p:spTree>
    <p:extLst>
      <p:ext uri="{BB962C8B-B14F-4D97-AF65-F5344CB8AC3E}">
        <p14:creationId xmlns:p14="http://schemas.microsoft.com/office/powerpoint/2010/main" val="2436769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8" name="17 - Καμπύλη γραμμή σύνδεσης"/>
          <p:cNvCxnSpPr/>
          <p:nvPr/>
        </p:nvCxnSpPr>
        <p:spPr>
          <a:xfrm rot="16200000" flipH="1">
            <a:off x="2951820" y="4257092"/>
            <a:ext cx="2016224" cy="1224136"/>
          </a:xfrm>
          <a:prstGeom prst="curvedConnector3">
            <a:avLst>
              <a:gd name="adj1" fmla="val 50000"/>
            </a:avLst>
          </a:prstGeom>
          <a:ln w="381000">
            <a:solidFill>
              <a:schemeClr val="tx2">
                <a:lumMod val="40000"/>
                <a:lumOff val="60000"/>
              </a:schemeClr>
            </a:solidFill>
          </a:ln>
          <a:effectLst>
            <a:innerShdw blurRad="1270000" dist="2540000" dir="2154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1" name="20 - Καμπύλη γραμμή σύνδεσης"/>
          <p:cNvCxnSpPr/>
          <p:nvPr/>
        </p:nvCxnSpPr>
        <p:spPr>
          <a:xfrm rot="5400000">
            <a:off x="4535996" y="4257092"/>
            <a:ext cx="2016224" cy="1224136"/>
          </a:xfrm>
          <a:prstGeom prst="curvedConnector3">
            <a:avLst>
              <a:gd name="adj1" fmla="val 50000"/>
            </a:avLst>
          </a:prstGeom>
          <a:ln w="381000">
            <a:solidFill>
              <a:schemeClr val="tx2">
                <a:lumMod val="40000"/>
                <a:lumOff val="60000"/>
              </a:schemeClr>
            </a:solidFill>
          </a:ln>
          <a:effectLst>
            <a:innerShdw blurRad="1270000" dist="2540000" dir="2154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539552" y="4221088"/>
            <a:ext cx="3024336" cy="1440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a:solidFill>
                <a:prstClr val="white"/>
              </a:solidFill>
            </a:endParaRPr>
          </a:p>
        </p:txBody>
      </p:sp>
      <p:sp>
        <p:nvSpPr>
          <p:cNvPr id="15" name="14 - Έλλειψη"/>
          <p:cNvSpPr/>
          <p:nvPr/>
        </p:nvSpPr>
        <p:spPr>
          <a:xfrm>
            <a:off x="5868144" y="4221088"/>
            <a:ext cx="2736304" cy="1440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a:solidFill>
                <a:prstClr val="white"/>
              </a:solidFill>
            </a:endParaRPr>
          </a:p>
        </p:txBody>
      </p:sp>
      <p:sp>
        <p:nvSpPr>
          <p:cNvPr id="16" name="15 - Έλλειψη"/>
          <p:cNvSpPr/>
          <p:nvPr/>
        </p:nvSpPr>
        <p:spPr>
          <a:xfrm>
            <a:off x="179512" y="116632"/>
            <a:ext cx="8784976" cy="39604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a:solidFill>
                <a:prstClr val="white"/>
              </a:solidFill>
            </a:endParaRPr>
          </a:p>
        </p:txBody>
      </p:sp>
      <p:sp>
        <p:nvSpPr>
          <p:cNvPr id="13" name="12 - Έλλειψη"/>
          <p:cNvSpPr/>
          <p:nvPr/>
        </p:nvSpPr>
        <p:spPr>
          <a:xfrm>
            <a:off x="1475656" y="548680"/>
            <a:ext cx="7416824" cy="316835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a:solidFill>
                <a:prstClr val="white"/>
              </a:solidFill>
            </a:endParaRPr>
          </a:p>
        </p:txBody>
      </p:sp>
      <p:sp>
        <p:nvSpPr>
          <p:cNvPr id="2" name="1 - TextBox"/>
          <p:cNvSpPr txBox="1"/>
          <p:nvPr/>
        </p:nvSpPr>
        <p:spPr>
          <a:xfrm>
            <a:off x="899592" y="908720"/>
            <a:ext cx="1872208" cy="338554"/>
          </a:xfrm>
          <a:prstGeom prst="rect">
            <a:avLst/>
          </a:prstGeom>
          <a:noFill/>
        </p:spPr>
        <p:txBody>
          <a:bodyPr wrap="square" rtlCol="0">
            <a:spAutoFit/>
          </a:bodyPr>
          <a:lstStyle/>
          <a:p>
            <a:pP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Τοπική Κοινωνία</a:t>
            </a:r>
            <a:endParaRPr lang="el-GR" sz="1600" b="1"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3" name="2 - TextBox"/>
          <p:cNvSpPr txBox="1"/>
          <p:nvPr/>
        </p:nvSpPr>
        <p:spPr>
          <a:xfrm>
            <a:off x="827584" y="1412776"/>
            <a:ext cx="2088232" cy="338554"/>
          </a:xfrm>
          <a:prstGeom prst="rect">
            <a:avLst/>
          </a:prstGeom>
          <a:noFill/>
        </p:spPr>
        <p:txBody>
          <a:bodyPr wrap="square" rtlCol="0">
            <a:spAutoFit/>
          </a:bodyPr>
          <a:lstStyle/>
          <a:p>
            <a:pP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Πόροι και Πολιτικές</a:t>
            </a:r>
            <a:endParaRPr lang="el-GR" sz="1600" b="1"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4" name="3 - TextBox"/>
          <p:cNvSpPr txBox="1"/>
          <p:nvPr/>
        </p:nvSpPr>
        <p:spPr>
          <a:xfrm>
            <a:off x="1691680" y="2132855"/>
            <a:ext cx="2016224" cy="864097"/>
          </a:xfrm>
          <a:prstGeom prst="rect">
            <a:avLst/>
          </a:prstGeom>
          <a:noFill/>
        </p:spPr>
        <p:txBody>
          <a:bodyPr wrap="square" rtlCol="0">
            <a:spAutoFit/>
          </a:bodyPr>
          <a:lstStyle/>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Υποστήριξη </a:t>
            </a:r>
          </a:p>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της </a:t>
            </a:r>
            <a:r>
              <a:rPr lang="el-GR" sz="1600" b="1" dirty="0" err="1" smtClean="0">
                <a:solidFill>
                  <a:prstClr val="black"/>
                </a:solidFill>
                <a:effectLst>
                  <a:outerShdw blurRad="38100" dist="38100" dir="2700000" algn="tl">
                    <a:srgbClr val="000000">
                      <a:alpha val="43137"/>
                    </a:srgbClr>
                  </a:outerShdw>
                </a:effectLst>
                <a:latin typeface="Arial" charset="0"/>
                <a:cs typeface="Arial" charset="0"/>
              </a:rPr>
              <a:t>Αυτοφροντίδας</a:t>
            </a:r>
            <a:r>
              <a:rPr lang="el-GR" sz="1600" b="1" dirty="0" smtClean="0">
                <a:solidFill>
                  <a:prstClr val="black"/>
                </a:solidFill>
                <a:effectLst>
                  <a:outerShdw blurRad="38100" dist="38100" dir="2700000" algn="tl">
                    <a:srgbClr val="000000">
                      <a:alpha val="43137"/>
                    </a:srgbClr>
                  </a:outerShdw>
                </a:effectLst>
                <a:latin typeface="Arial" charset="0"/>
                <a:cs typeface="Arial" charset="0"/>
              </a:rPr>
              <a:t> </a:t>
            </a:r>
            <a:endParaRPr lang="el-GR" sz="1600" b="1"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5" name="4 - TextBox"/>
          <p:cNvSpPr txBox="1"/>
          <p:nvPr/>
        </p:nvSpPr>
        <p:spPr>
          <a:xfrm>
            <a:off x="3779912" y="2132855"/>
            <a:ext cx="2016224" cy="584775"/>
          </a:xfrm>
          <a:prstGeom prst="rect">
            <a:avLst/>
          </a:prstGeom>
          <a:noFill/>
        </p:spPr>
        <p:txBody>
          <a:bodyPr wrap="square" rtlCol="0">
            <a:spAutoFit/>
          </a:bodyPr>
          <a:lstStyle/>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Υποστήριξη στη λήψη αποφάσεων </a:t>
            </a:r>
            <a:endParaRPr lang="el-GR" sz="1600" b="1"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6" name="5 - TextBox"/>
          <p:cNvSpPr txBox="1"/>
          <p:nvPr/>
        </p:nvSpPr>
        <p:spPr>
          <a:xfrm>
            <a:off x="5580112" y="2060847"/>
            <a:ext cx="2016224" cy="830997"/>
          </a:xfrm>
          <a:prstGeom prst="rect">
            <a:avLst/>
          </a:prstGeom>
          <a:noFill/>
        </p:spPr>
        <p:txBody>
          <a:bodyPr wrap="square" rtlCol="0">
            <a:spAutoFit/>
          </a:bodyPr>
          <a:lstStyle/>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Σχεδιασμός συστήματος διανομής</a:t>
            </a:r>
            <a:endParaRPr lang="el-GR" sz="1600" b="1"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7" name="6 - TextBox"/>
          <p:cNvSpPr txBox="1"/>
          <p:nvPr/>
        </p:nvSpPr>
        <p:spPr>
          <a:xfrm>
            <a:off x="7127776" y="2060847"/>
            <a:ext cx="2016224" cy="830997"/>
          </a:xfrm>
          <a:prstGeom prst="rect">
            <a:avLst/>
          </a:prstGeom>
          <a:noFill/>
        </p:spPr>
        <p:txBody>
          <a:bodyPr wrap="square" rtlCol="0">
            <a:spAutoFit/>
          </a:bodyPr>
          <a:lstStyle/>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Κλινικό Πληροφοριακό σύστημα </a:t>
            </a:r>
            <a:endParaRPr lang="el-GR" sz="1600" b="1"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8" name="7 - TextBox"/>
          <p:cNvSpPr txBox="1"/>
          <p:nvPr/>
        </p:nvSpPr>
        <p:spPr>
          <a:xfrm>
            <a:off x="755576" y="4509120"/>
            <a:ext cx="2448272" cy="830997"/>
          </a:xfrm>
          <a:prstGeom prst="rect">
            <a:avLst/>
          </a:prstGeom>
          <a:noFill/>
        </p:spPr>
        <p:txBody>
          <a:bodyPr wrap="square" rtlCol="0">
            <a:spAutoFit/>
          </a:bodyPr>
          <a:lstStyle/>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Ευαισθητοποιημένος </a:t>
            </a:r>
          </a:p>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Κινητοποιημένος </a:t>
            </a:r>
          </a:p>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Ασθενής</a:t>
            </a:r>
          </a:p>
        </p:txBody>
      </p:sp>
      <p:sp>
        <p:nvSpPr>
          <p:cNvPr id="9" name="8 - TextBox"/>
          <p:cNvSpPr txBox="1"/>
          <p:nvPr/>
        </p:nvSpPr>
        <p:spPr>
          <a:xfrm>
            <a:off x="6084168" y="4437112"/>
            <a:ext cx="2304256" cy="830997"/>
          </a:xfrm>
          <a:prstGeom prst="rect">
            <a:avLst/>
          </a:prstGeom>
          <a:noFill/>
        </p:spPr>
        <p:txBody>
          <a:bodyPr wrap="square" rtlCol="0">
            <a:spAutoFit/>
          </a:bodyPr>
          <a:lstStyle/>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Ευαισθητοποιημένη </a:t>
            </a:r>
          </a:p>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Προετοιμασμένη Ομάδα Παροχής υπηρεσιών </a:t>
            </a:r>
          </a:p>
        </p:txBody>
      </p:sp>
      <p:sp>
        <p:nvSpPr>
          <p:cNvPr id="10" name="9 - TextBox"/>
          <p:cNvSpPr txBox="1"/>
          <p:nvPr/>
        </p:nvSpPr>
        <p:spPr>
          <a:xfrm>
            <a:off x="3779912" y="4725144"/>
            <a:ext cx="2016224" cy="584775"/>
          </a:xfrm>
          <a:prstGeom prst="rect">
            <a:avLst/>
          </a:prstGeom>
          <a:noFill/>
        </p:spPr>
        <p:txBody>
          <a:bodyPr wrap="square" rtlCol="0">
            <a:spAutoFit/>
          </a:bodyPr>
          <a:lstStyle/>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Παραγωγική Αλληλεπίδραση </a:t>
            </a:r>
            <a:endParaRPr lang="el-GR" sz="1600" b="1"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11" name="10 - TextBox"/>
          <p:cNvSpPr txBox="1"/>
          <p:nvPr/>
        </p:nvSpPr>
        <p:spPr>
          <a:xfrm>
            <a:off x="5220072" y="908720"/>
            <a:ext cx="1872208" cy="338554"/>
          </a:xfrm>
          <a:prstGeom prst="rect">
            <a:avLst/>
          </a:prstGeom>
          <a:noFill/>
        </p:spPr>
        <p:txBody>
          <a:bodyPr wrap="square" rtlCol="0">
            <a:spAutoFit/>
          </a:bodyPr>
          <a:lstStyle/>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Σύστημα Υγείας</a:t>
            </a:r>
            <a:endParaRPr lang="el-GR" sz="1600" b="1"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12" name="11 - TextBox"/>
          <p:cNvSpPr txBox="1"/>
          <p:nvPr/>
        </p:nvSpPr>
        <p:spPr>
          <a:xfrm>
            <a:off x="2771800" y="6237312"/>
            <a:ext cx="3672408" cy="338554"/>
          </a:xfrm>
          <a:prstGeom prst="rect">
            <a:avLst/>
          </a:prstGeom>
          <a:noFill/>
        </p:spPr>
        <p:txBody>
          <a:bodyPr wrap="square" rtlCol="0">
            <a:spAutoFit/>
          </a:bodyPr>
          <a:lstStyle/>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Λειτουργικά και Κλινικά Αποτελέσματα </a:t>
            </a:r>
            <a:endParaRPr lang="el-GR" sz="1600" b="1"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22" name="21 - Βέλος προς τα κάτω"/>
          <p:cNvSpPr/>
          <p:nvPr/>
        </p:nvSpPr>
        <p:spPr>
          <a:xfrm>
            <a:off x="3923928" y="5589240"/>
            <a:ext cx="1656184" cy="648072"/>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a:solidFill>
                <a:prstClr val="white"/>
              </a:solidFill>
            </a:endParaRPr>
          </a:p>
        </p:txBody>
      </p:sp>
      <p:cxnSp>
        <p:nvCxnSpPr>
          <p:cNvPr id="29" name="28 - Ευθύγραμμο βέλος σύνδεσης"/>
          <p:cNvCxnSpPr/>
          <p:nvPr/>
        </p:nvCxnSpPr>
        <p:spPr>
          <a:xfrm>
            <a:off x="3491880" y="4581128"/>
            <a:ext cx="2520280" cy="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0" name="29 - Ευθύγραμμο βέλος σύνδεσης"/>
          <p:cNvCxnSpPr/>
          <p:nvPr/>
        </p:nvCxnSpPr>
        <p:spPr>
          <a:xfrm>
            <a:off x="3563888" y="5373216"/>
            <a:ext cx="2520280" cy="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475656" y="548680"/>
            <a:ext cx="7416824" cy="31683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a:solidFill>
                <a:prstClr val="white"/>
              </a:solidFill>
            </a:endParaRPr>
          </a:p>
        </p:txBody>
      </p:sp>
      <p:sp>
        <p:nvSpPr>
          <p:cNvPr id="24" name="Oval 23"/>
          <p:cNvSpPr/>
          <p:nvPr/>
        </p:nvSpPr>
        <p:spPr>
          <a:xfrm>
            <a:off x="179512" y="116632"/>
            <a:ext cx="8784976" cy="39604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a:solidFill>
                <a:prstClr val="white"/>
              </a:solidFill>
            </a:endParaRPr>
          </a:p>
        </p:txBody>
      </p:sp>
      <p:sp>
        <p:nvSpPr>
          <p:cNvPr id="26625" name="Rectangle 1"/>
          <p:cNvSpPr>
            <a:spLocks noChangeArrowheads="1"/>
          </p:cNvSpPr>
          <p:nvPr/>
        </p:nvSpPr>
        <p:spPr bwMode="auto">
          <a:xfrm>
            <a:off x="6994333" y="6350551"/>
            <a:ext cx="1749774"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r>
              <a:rPr lang="en-US" sz="1600" b="1" dirty="0" smtClean="0">
                <a:solidFill>
                  <a:prstClr val="black"/>
                </a:solidFill>
                <a:effectLst>
                  <a:outerShdw blurRad="38100" dist="38100" dir="2700000" algn="tl">
                    <a:srgbClr val="000000">
                      <a:alpha val="43137"/>
                    </a:srgbClr>
                  </a:outerShdw>
                </a:effectLst>
                <a:ea typeface="Times New Roman" pitchFamily="18" charset="0"/>
                <a:cs typeface="Times New Roman" pitchFamily="18" charset="0"/>
              </a:rPr>
              <a:t>Wagner </a:t>
            </a:r>
            <a:r>
              <a:rPr lang="en-US" sz="1600" b="1" dirty="0" err="1" smtClean="0">
                <a:solidFill>
                  <a:prstClr val="black"/>
                </a:solidFill>
                <a:effectLst>
                  <a:outerShdw blurRad="38100" dist="38100" dir="2700000" algn="tl">
                    <a:srgbClr val="000000">
                      <a:alpha val="43137"/>
                    </a:srgbClr>
                  </a:outerShdw>
                </a:effectLst>
                <a:ea typeface="Times New Roman" pitchFamily="18" charset="0"/>
                <a:cs typeface="Times New Roman" pitchFamily="18" charset="0"/>
              </a:rPr>
              <a:t>E.H.</a:t>
            </a:r>
            <a:r>
              <a:rPr lang="en-US" sz="1600" b="1" dirty="0" smtClean="0">
                <a:solidFill>
                  <a:prstClr val="black"/>
                </a:solidFill>
                <a:effectLst>
                  <a:outerShdw blurRad="38100" dist="38100" dir="2700000" algn="tl">
                    <a:srgbClr val="000000">
                      <a:alpha val="43137"/>
                    </a:srgbClr>
                  </a:outerShdw>
                </a:effectLst>
                <a:ea typeface="Times New Roman" pitchFamily="18" charset="0"/>
                <a:cs typeface="Times New Roman" pitchFamily="18" charset="0"/>
              </a:rPr>
              <a:t>, 1998</a:t>
            </a:r>
            <a:endParaRPr lang="en-US" sz="2400" b="1" dirty="0" smtClean="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2229140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2000"/>
                                        <p:tgtEl>
                                          <p:spTgt spid="23"/>
                                        </p:tgtEl>
                                      </p:cBhvr>
                                    </p:animEffect>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5500"/>
                            </p:stCondLst>
                            <p:childTnLst>
                              <p:par>
                                <p:cTn id="37" presetID="22" presetClass="entr" presetSubtype="4"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par>
                          <p:cTn id="43" fill="hold">
                            <p:stCondLst>
                              <p:cond delay="6000"/>
                            </p:stCondLst>
                            <p:childTnLst>
                              <p:par>
                                <p:cTn id="44" presetID="22" presetClass="entr" presetSubtype="4"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childTnLst>
                          </p:cTn>
                        </p:par>
                        <p:par>
                          <p:cTn id="50" fill="hold">
                            <p:stCondLst>
                              <p:cond delay="6500"/>
                            </p:stCondLst>
                            <p:childTnLst>
                              <p:par>
                                <p:cTn id="51" presetID="22" presetClass="entr" presetSubtype="2"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right)">
                                      <p:cBhvr>
                                        <p:cTn id="53" dur="500"/>
                                        <p:tgtEl>
                                          <p:spTgt spid="29"/>
                                        </p:tgtEl>
                                      </p:cBhvr>
                                    </p:animEffect>
                                  </p:childTnLst>
                                </p:cTn>
                              </p:par>
                            </p:childTnLst>
                          </p:cTn>
                        </p:par>
                        <p:par>
                          <p:cTn id="54" fill="hold">
                            <p:stCondLst>
                              <p:cond delay="7000"/>
                            </p:stCondLst>
                            <p:childTnLst>
                              <p:par>
                                <p:cTn id="55" presetID="22" presetClass="entr" presetSubtype="8"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par>
                          <p:cTn id="58" fill="hold">
                            <p:stCondLst>
                              <p:cond delay="7500"/>
                            </p:stCondLst>
                            <p:childTnLst>
                              <p:par>
                                <p:cTn id="59" presetID="3" presetClass="entr" presetSubtype="1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linds(horizontal)">
                                      <p:cBhvr>
                                        <p:cTn id="61" dur="500"/>
                                        <p:tgtEl>
                                          <p:spTgt spid="10"/>
                                        </p:tgtEl>
                                      </p:cBhvr>
                                    </p:animEffect>
                                  </p:childTnLst>
                                </p:cTn>
                              </p:par>
                            </p:childTnLst>
                          </p:cTn>
                        </p:par>
                        <p:par>
                          <p:cTn id="62" fill="hold">
                            <p:stCondLst>
                              <p:cond delay="8000"/>
                            </p:stCondLst>
                            <p:childTnLst>
                              <p:par>
                                <p:cTn id="63" presetID="22" presetClass="entr" presetSubtype="4" fill="hold" grpId="0"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down)">
                                      <p:cBhvr>
                                        <p:cTn id="65" dur="500"/>
                                        <p:tgtEl>
                                          <p:spTgt spid="2"/>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3000"/>
                                        <p:tgtEl>
                                          <p:spTgt spid="24"/>
                                        </p:tgtEl>
                                      </p:cBhvr>
                                    </p:animEffect>
                                  </p:childTnLst>
                                </p:cTn>
                              </p:par>
                            </p:childTnLst>
                          </p:cTn>
                        </p:par>
                        <p:par>
                          <p:cTn id="70" fill="hold">
                            <p:stCondLst>
                              <p:cond delay="11500"/>
                            </p:stCondLst>
                            <p:childTnLst>
                              <p:par>
                                <p:cTn id="71" presetID="22" presetClass="entr" presetSubtype="8"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childTnLst>
                          </p:cTn>
                        </p:par>
                        <p:par>
                          <p:cTn id="74" fill="hold">
                            <p:stCondLst>
                              <p:cond delay="12000"/>
                            </p:stCondLst>
                            <p:childTnLst>
                              <p:par>
                                <p:cTn id="75" presetID="22" presetClass="entr" presetSubtype="1"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par>
                                <p:cTn id="78" presetID="22" presetClass="entr" presetSubtype="1" fill="hold"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up)">
                                      <p:cBhvr>
                                        <p:cTn id="80" dur="500"/>
                                        <p:tgtEl>
                                          <p:spTgt spid="22"/>
                                        </p:tgtEl>
                                      </p:cBhvr>
                                    </p:animEffect>
                                  </p:childTnLst>
                                </p:cTn>
                              </p:par>
                              <p:par>
                                <p:cTn id="81" presetID="22" presetClass="entr" presetSubtype="1" fill="hold"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up)">
                                      <p:cBhvr>
                                        <p:cTn id="83" dur="500"/>
                                        <p:tgtEl>
                                          <p:spTgt spid="21"/>
                                        </p:tgtEl>
                                      </p:cBhvr>
                                    </p:animEffect>
                                  </p:childTnLst>
                                </p:cTn>
                              </p:par>
                            </p:childTnLst>
                          </p:cTn>
                        </p:par>
                        <p:par>
                          <p:cTn id="84" fill="hold">
                            <p:stCondLst>
                              <p:cond delay="12500"/>
                            </p:stCondLst>
                            <p:childTnLst>
                              <p:par>
                                <p:cTn id="85" presetID="3" presetClass="entr" presetSubtype="10"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blinds(horizontal)">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3" grpId="0" animBg="1"/>
      <p:bldP spid="2" grpId="0"/>
      <p:bldP spid="3" grpId="0"/>
      <p:bldP spid="4" grpId="0"/>
      <p:bldP spid="5" grpId="0"/>
      <p:bldP spid="6" grpId="0"/>
      <p:bldP spid="7" grpId="0"/>
      <p:bldP spid="8" grpId="0"/>
      <p:bldP spid="10" grpId="0"/>
      <p:bldP spid="11" grpId="0"/>
      <p:bldP spid="12" grpId="0"/>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853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0" y="2188723"/>
            <a:ext cx="6264696" cy="4669277"/>
          </a:xfrm>
          <a:prstGeom prst="rect">
            <a:avLst/>
          </a:prstGeom>
          <a:noFill/>
          <a:ln w="9525">
            <a:noFill/>
            <a:miter lim="800000"/>
            <a:headEnd/>
            <a:tailEnd/>
          </a:ln>
          <a:effectLst/>
        </p:spPr>
      </p:pic>
      <p:sp>
        <p:nvSpPr>
          <p:cNvPr id="16" name="Oval 15"/>
          <p:cNvSpPr/>
          <p:nvPr/>
        </p:nvSpPr>
        <p:spPr>
          <a:xfrm>
            <a:off x="1187624" y="3284984"/>
            <a:ext cx="1296144" cy="1223962"/>
          </a:xfrm>
          <a:prstGeom prst="ellipse">
            <a:avLst/>
          </a:prstGeom>
          <a:noFill/>
          <a:ln w="603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l-GR" dirty="0">
              <a:solidFill>
                <a:prstClr val="white"/>
              </a:solidFill>
            </a:endParaRPr>
          </a:p>
        </p:txBody>
      </p:sp>
      <p:sp>
        <p:nvSpPr>
          <p:cNvPr id="15" name="Line 10"/>
          <p:cNvSpPr>
            <a:spLocks noChangeShapeType="1"/>
          </p:cNvSpPr>
          <p:nvPr/>
        </p:nvSpPr>
        <p:spPr bwMode="auto">
          <a:xfrm flipV="1">
            <a:off x="2339752" y="3284984"/>
            <a:ext cx="1728192" cy="215404"/>
          </a:xfrm>
          <a:prstGeom prst="line">
            <a:avLst/>
          </a:prstGeom>
          <a:noFill/>
          <a:ln w="76200">
            <a:solidFill>
              <a:srgbClr val="00B050"/>
            </a:solidFill>
            <a:round/>
            <a:headEnd/>
            <a:tailEnd type="triangle" w="med" len="med"/>
          </a:ln>
        </p:spPr>
        <p:txBody>
          <a:bodyPr wrap="square">
            <a:spAutoFit/>
          </a:bodyPr>
          <a:lstStyle/>
          <a:p>
            <a:pPr fontAlgn="base">
              <a:spcBef>
                <a:spcPct val="0"/>
              </a:spcBef>
              <a:spcAft>
                <a:spcPct val="0"/>
              </a:spcAft>
            </a:pPr>
            <a:endParaRPr lang="el-GR">
              <a:solidFill>
                <a:prstClr val="black"/>
              </a:solidFill>
              <a:latin typeface="Arial" charset="0"/>
              <a:cs typeface="Arial" charset="0"/>
            </a:endParaRPr>
          </a:p>
        </p:txBody>
      </p:sp>
      <p:sp>
        <p:nvSpPr>
          <p:cNvPr id="6" name="Oval 7"/>
          <p:cNvSpPr>
            <a:spLocks noChangeArrowheads="1"/>
          </p:cNvSpPr>
          <p:nvPr/>
        </p:nvSpPr>
        <p:spPr bwMode="auto">
          <a:xfrm>
            <a:off x="3923928" y="1484784"/>
            <a:ext cx="4537075" cy="2665413"/>
          </a:xfrm>
          <a:prstGeom prst="ellipse">
            <a:avLst/>
          </a:prstGeom>
          <a:solidFill>
            <a:srgbClr val="003399"/>
          </a:solidFill>
          <a:ln w="57150">
            <a:solidFill>
              <a:schemeClr val="folHlink"/>
            </a:solidFill>
            <a:round/>
            <a:headEnd/>
            <a:tailEnd/>
          </a:ln>
        </p:spPr>
        <p:txBody>
          <a:bodyPr anchor="ctr">
            <a:spAutoFit/>
          </a:bodyPr>
          <a:lstStyle/>
          <a:p>
            <a:pPr fontAlgn="base">
              <a:spcBef>
                <a:spcPct val="0"/>
              </a:spcBef>
              <a:spcAft>
                <a:spcPct val="0"/>
              </a:spcAft>
            </a:pPr>
            <a:endParaRPr lang="el-GR">
              <a:solidFill>
                <a:prstClr val="black"/>
              </a:solidFill>
              <a:latin typeface="Arial" charset="0"/>
              <a:cs typeface="Arial" charset="0"/>
            </a:endParaRPr>
          </a:p>
        </p:txBody>
      </p:sp>
      <p:sp>
        <p:nvSpPr>
          <p:cNvPr id="7" name="Rectangle 1"/>
          <p:cNvSpPr>
            <a:spLocks noChangeArrowheads="1"/>
          </p:cNvSpPr>
          <p:nvPr/>
        </p:nvSpPr>
        <p:spPr bwMode="auto">
          <a:xfrm>
            <a:off x="4572000" y="2128194"/>
            <a:ext cx="3671888" cy="1200329"/>
          </a:xfrm>
          <a:prstGeom prst="rect">
            <a:avLst/>
          </a:prstGeom>
          <a:noFill/>
          <a:ln w="9525">
            <a:noFill/>
            <a:miter lim="800000"/>
            <a:headEnd/>
            <a:tailEnd/>
          </a:ln>
        </p:spPr>
        <p:txBody>
          <a:bodyPr>
            <a:spAutoFit/>
          </a:bodyPr>
          <a:lstStyle/>
          <a:p>
            <a:pPr fontAlgn="base">
              <a:spcBef>
                <a:spcPct val="0"/>
              </a:spcBef>
              <a:spcAft>
                <a:spcPct val="0"/>
              </a:spcAft>
              <a:defRPr/>
            </a:pPr>
            <a:r>
              <a:rPr lang="el-GR" b="1" i="1" dirty="0" smtClean="0">
                <a:solidFill>
                  <a:prstClr val="white"/>
                </a:solidFill>
                <a:effectLst>
                  <a:outerShdw blurRad="38100" dist="38100" dir="2700000" algn="tl">
                    <a:srgbClr val="000000">
                      <a:alpha val="43137"/>
                    </a:srgbClr>
                  </a:outerShdw>
                </a:effectLst>
                <a:latin typeface="Arial" charset="0"/>
                <a:cs typeface="Times New Roman" pitchFamily="18" charset="0"/>
              </a:rPr>
              <a:t>Ενδυνάμωση ασθενούς </a:t>
            </a:r>
            <a:r>
              <a:rPr lang="en-US" b="1" i="1" dirty="0" smtClean="0">
                <a:solidFill>
                  <a:prstClr val="white"/>
                </a:solidFill>
                <a:effectLst>
                  <a:outerShdw blurRad="38100" dist="38100" dir="2700000" algn="tl">
                    <a:srgbClr val="000000">
                      <a:alpha val="43137"/>
                    </a:srgbClr>
                  </a:outerShdw>
                </a:effectLst>
                <a:latin typeface="Arial" charset="0"/>
                <a:cs typeface="Times New Roman" pitchFamily="18" charset="0"/>
              </a:rPr>
              <a:t>            </a:t>
            </a:r>
            <a:r>
              <a:rPr lang="el-GR" b="1" i="1" dirty="0" smtClean="0">
                <a:solidFill>
                  <a:prstClr val="white"/>
                </a:solidFill>
                <a:effectLst>
                  <a:outerShdw blurRad="38100" dist="38100" dir="2700000" algn="tl">
                    <a:srgbClr val="000000">
                      <a:alpha val="43137"/>
                    </a:srgbClr>
                  </a:outerShdw>
                </a:effectLst>
                <a:latin typeface="Arial" charset="0"/>
                <a:cs typeface="Times New Roman" pitchFamily="18" charset="0"/>
              </a:rPr>
              <a:t>ο </a:t>
            </a:r>
            <a:r>
              <a:rPr lang="el-GR" b="1" i="1" dirty="0" smtClean="0">
                <a:solidFill>
                  <a:prstClr val="white"/>
                </a:solidFill>
                <a:effectLst>
                  <a:outerShdw blurRad="38100" dist="38100" dir="2700000" algn="tl">
                    <a:srgbClr val="000000">
                      <a:alpha val="43137"/>
                    </a:srgbClr>
                  </a:outerShdw>
                </a:effectLst>
                <a:latin typeface="Arial" charset="0"/>
                <a:cs typeface="Times New Roman" pitchFamily="18" charset="0"/>
              </a:rPr>
              <a:t>νοσηλευτής διαχειριστής της ασθένειας με τη συνεργασία </a:t>
            </a:r>
            <a:r>
              <a:rPr lang="en-US" b="1" i="1" dirty="0" smtClean="0">
                <a:solidFill>
                  <a:prstClr val="white"/>
                </a:solidFill>
                <a:effectLst>
                  <a:outerShdw blurRad="38100" dist="38100" dir="2700000" algn="tl">
                    <a:srgbClr val="000000">
                      <a:alpha val="43137"/>
                    </a:srgbClr>
                  </a:outerShdw>
                </a:effectLst>
                <a:latin typeface="Arial" charset="0"/>
                <a:cs typeface="Times New Roman" pitchFamily="18" charset="0"/>
              </a:rPr>
              <a:t> </a:t>
            </a:r>
            <a:r>
              <a:rPr lang="el-GR" b="1" i="1" dirty="0" smtClean="0">
                <a:solidFill>
                  <a:prstClr val="white"/>
                </a:solidFill>
                <a:effectLst>
                  <a:outerShdw blurRad="38100" dist="38100" dir="2700000" algn="tl">
                    <a:srgbClr val="000000">
                      <a:alpha val="43137"/>
                    </a:srgbClr>
                  </a:outerShdw>
                </a:effectLst>
                <a:latin typeface="Arial" charset="0"/>
                <a:cs typeface="Times New Roman" pitchFamily="18" charset="0"/>
              </a:rPr>
              <a:t>του </a:t>
            </a:r>
            <a:r>
              <a:rPr lang="el-GR" b="1" i="1" dirty="0" smtClean="0">
                <a:solidFill>
                  <a:prstClr val="white"/>
                </a:solidFill>
                <a:effectLst>
                  <a:outerShdw blurRad="38100" dist="38100" dir="2700000" algn="tl">
                    <a:srgbClr val="000000">
                      <a:alpha val="43137"/>
                    </a:srgbClr>
                  </a:outerShdw>
                </a:effectLst>
                <a:latin typeface="Arial" charset="0"/>
                <a:cs typeface="Times New Roman" pitchFamily="18" charset="0"/>
              </a:rPr>
              <a:t>ασθενούς</a:t>
            </a:r>
            <a:endParaRPr lang="en-GB" b="1" dirty="0">
              <a:solidFill>
                <a:prstClr val="white"/>
              </a:solidFill>
              <a:effectLst>
                <a:outerShdw blurRad="38100" dist="38100" dir="2700000" algn="tl">
                  <a:srgbClr val="000000">
                    <a:alpha val="43137"/>
                  </a:srgbClr>
                </a:outerShdw>
              </a:effectLst>
              <a:latin typeface="Arial" charset="0"/>
              <a:cs typeface="Times New Roman" pitchFamily="18" charset="0"/>
            </a:endParaRPr>
          </a:p>
        </p:txBody>
      </p:sp>
    </p:spTree>
    <p:extLst>
      <p:ext uri="{BB962C8B-B14F-4D97-AF65-F5344CB8AC3E}">
        <p14:creationId xmlns:p14="http://schemas.microsoft.com/office/powerpoint/2010/main" val="285080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childTnLst>
                                </p:cTn>
                              </p:par>
                              <p:par>
                                <p:cTn id="18" presetID="39" presetClass="entr" presetSubtype="0" ac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0" y="2188723"/>
            <a:ext cx="6264696" cy="4669277"/>
          </a:xfrm>
          <a:prstGeom prst="rect">
            <a:avLst/>
          </a:prstGeom>
          <a:noFill/>
          <a:ln w="9525">
            <a:noFill/>
            <a:miter lim="800000"/>
            <a:headEnd/>
            <a:tailEnd/>
          </a:ln>
          <a:effectLst/>
        </p:spPr>
      </p:pic>
      <p:sp>
        <p:nvSpPr>
          <p:cNvPr id="11" name="Oval 7"/>
          <p:cNvSpPr>
            <a:spLocks noChangeArrowheads="1"/>
          </p:cNvSpPr>
          <p:nvPr/>
        </p:nvSpPr>
        <p:spPr bwMode="auto">
          <a:xfrm>
            <a:off x="3274914" y="116632"/>
            <a:ext cx="4537075" cy="2665413"/>
          </a:xfrm>
          <a:prstGeom prst="ellipse">
            <a:avLst/>
          </a:prstGeom>
          <a:solidFill>
            <a:srgbClr val="003399"/>
          </a:solidFill>
          <a:ln w="57150">
            <a:solidFill>
              <a:schemeClr val="folHlink"/>
            </a:solidFill>
            <a:round/>
            <a:headEnd/>
            <a:tailEnd/>
          </a:ln>
        </p:spPr>
        <p:txBody>
          <a:bodyPr anchor="ctr">
            <a:spAutoFit/>
          </a:bodyPr>
          <a:lstStyle/>
          <a:p>
            <a:pPr fontAlgn="base">
              <a:spcBef>
                <a:spcPct val="0"/>
              </a:spcBef>
              <a:spcAft>
                <a:spcPct val="0"/>
              </a:spcAft>
            </a:pPr>
            <a:endParaRPr lang="el-GR">
              <a:solidFill>
                <a:prstClr val="black"/>
              </a:solidFill>
              <a:latin typeface="Arial" charset="0"/>
              <a:cs typeface="Arial" charset="0"/>
            </a:endParaRPr>
          </a:p>
        </p:txBody>
      </p:sp>
      <p:sp>
        <p:nvSpPr>
          <p:cNvPr id="12" name="Rectangle 1"/>
          <p:cNvSpPr>
            <a:spLocks noChangeArrowheads="1"/>
          </p:cNvSpPr>
          <p:nvPr/>
        </p:nvSpPr>
        <p:spPr bwMode="auto">
          <a:xfrm>
            <a:off x="3779739" y="849173"/>
            <a:ext cx="3671888" cy="1200329"/>
          </a:xfrm>
          <a:prstGeom prst="rect">
            <a:avLst/>
          </a:prstGeom>
          <a:noFill/>
          <a:ln w="9525">
            <a:noFill/>
            <a:miter lim="800000"/>
            <a:headEnd/>
            <a:tailEnd/>
          </a:ln>
        </p:spPr>
        <p:txBody>
          <a:bodyPr>
            <a:spAutoFit/>
          </a:bodyPr>
          <a:lstStyle/>
          <a:p>
            <a:pPr fontAlgn="base">
              <a:spcBef>
                <a:spcPct val="0"/>
              </a:spcBef>
              <a:spcAft>
                <a:spcPct val="0"/>
              </a:spcAft>
              <a:defRPr/>
            </a:pPr>
            <a:r>
              <a:rPr lang="el-GR" b="1" i="1" dirty="0">
                <a:solidFill>
                  <a:prstClr val="white"/>
                </a:solidFill>
                <a:effectLst>
                  <a:outerShdw blurRad="38100" dist="38100" dir="2700000" algn="tl">
                    <a:srgbClr val="000000">
                      <a:alpha val="43137"/>
                    </a:srgbClr>
                  </a:outerShdw>
                </a:effectLst>
                <a:latin typeface="Arial" charset="0"/>
                <a:cs typeface="Times New Roman" pitchFamily="18" charset="0"/>
              </a:rPr>
              <a:t>Κάνουμε το σωστό εύκολα:</a:t>
            </a:r>
            <a:endParaRPr lang="en-GB" b="1" i="1" dirty="0">
              <a:solidFill>
                <a:prstClr val="white"/>
              </a:solidFill>
              <a:effectLst>
                <a:outerShdw blurRad="38100" dist="38100" dir="2700000" algn="tl">
                  <a:srgbClr val="000000">
                    <a:alpha val="43137"/>
                  </a:srgbClr>
                </a:outerShdw>
              </a:effectLst>
              <a:latin typeface="Arial" charset="0"/>
              <a:cs typeface="Times New Roman" pitchFamily="18" charset="0"/>
            </a:endParaRPr>
          </a:p>
          <a:p>
            <a:pPr lvl="1" fontAlgn="base">
              <a:spcBef>
                <a:spcPct val="0"/>
              </a:spcBef>
              <a:spcAft>
                <a:spcPct val="0"/>
              </a:spcAft>
              <a:buFontTx/>
              <a:buChar char="•"/>
              <a:defRPr/>
            </a:pPr>
            <a:r>
              <a:rPr lang="el-GR" b="1" dirty="0">
                <a:solidFill>
                  <a:prstClr val="white"/>
                </a:solidFill>
                <a:effectLst>
                  <a:outerShdw blurRad="38100" dist="38100" dir="2700000" algn="tl">
                    <a:srgbClr val="000000">
                      <a:alpha val="43137"/>
                    </a:srgbClr>
                  </a:outerShdw>
                </a:effectLst>
                <a:latin typeface="Arial" charset="0"/>
                <a:cs typeface="Times New Roman" pitchFamily="18" charset="0"/>
              </a:rPr>
              <a:t>Εκπαιδευμένο προσωπικό</a:t>
            </a:r>
            <a:endParaRPr lang="en-GB" b="1" dirty="0">
              <a:solidFill>
                <a:prstClr val="white"/>
              </a:solidFill>
              <a:effectLst>
                <a:outerShdw blurRad="38100" dist="38100" dir="2700000" algn="tl">
                  <a:srgbClr val="000000">
                    <a:alpha val="43137"/>
                  </a:srgbClr>
                </a:outerShdw>
              </a:effectLst>
              <a:latin typeface="Arial" charset="0"/>
              <a:cs typeface="Times New Roman" pitchFamily="18" charset="0"/>
            </a:endParaRPr>
          </a:p>
          <a:p>
            <a:pPr lvl="1" fontAlgn="base">
              <a:spcBef>
                <a:spcPct val="0"/>
              </a:spcBef>
              <a:spcAft>
                <a:spcPct val="0"/>
              </a:spcAft>
              <a:buFontTx/>
              <a:buChar char="•"/>
              <a:defRPr/>
            </a:pPr>
            <a:r>
              <a:rPr lang="el-GR" b="1" dirty="0">
                <a:solidFill>
                  <a:prstClr val="white"/>
                </a:solidFill>
                <a:effectLst>
                  <a:outerShdw blurRad="38100" dist="38100" dir="2700000" algn="tl">
                    <a:srgbClr val="000000">
                      <a:alpha val="43137"/>
                    </a:srgbClr>
                  </a:outerShdw>
                </a:effectLst>
                <a:latin typeface="Arial" charset="0"/>
                <a:cs typeface="Times New Roman" pitchFamily="18" charset="0"/>
              </a:rPr>
              <a:t>Κατάλληλα </a:t>
            </a:r>
            <a:r>
              <a:rPr lang="el-GR" b="1" dirty="0" smtClean="0">
                <a:solidFill>
                  <a:prstClr val="white"/>
                </a:solidFill>
                <a:effectLst>
                  <a:outerShdw blurRad="38100" dist="38100" dir="2700000" algn="tl">
                    <a:srgbClr val="000000">
                      <a:alpha val="43137"/>
                    </a:srgbClr>
                  </a:outerShdw>
                </a:effectLst>
                <a:latin typeface="Arial" charset="0"/>
                <a:cs typeface="Times New Roman" pitchFamily="18" charset="0"/>
              </a:rPr>
              <a:t>εργαλεία- Πρωτόκολλα  </a:t>
            </a:r>
            <a:endParaRPr lang="en-GB" b="1" dirty="0">
              <a:solidFill>
                <a:prstClr val="white"/>
              </a:solidFill>
              <a:effectLst>
                <a:outerShdw blurRad="38100" dist="38100" dir="2700000" algn="tl">
                  <a:srgbClr val="000000">
                    <a:alpha val="43137"/>
                  </a:srgbClr>
                </a:outerShdw>
              </a:effectLst>
              <a:latin typeface="Arial" charset="0"/>
              <a:cs typeface="Times New Roman" pitchFamily="18" charset="0"/>
            </a:endParaRPr>
          </a:p>
        </p:txBody>
      </p:sp>
      <p:sp>
        <p:nvSpPr>
          <p:cNvPr id="13" name="Oval 6"/>
          <p:cNvSpPr>
            <a:spLocks noChangeArrowheads="1"/>
          </p:cNvSpPr>
          <p:nvPr/>
        </p:nvSpPr>
        <p:spPr bwMode="auto">
          <a:xfrm>
            <a:off x="2555776" y="3283695"/>
            <a:ext cx="1223963" cy="1055687"/>
          </a:xfrm>
          <a:prstGeom prst="ellipse">
            <a:avLst/>
          </a:prstGeom>
          <a:noFill/>
          <a:ln w="76200">
            <a:solidFill>
              <a:srgbClr val="00B050"/>
            </a:solidFill>
            <a:round/>
            <a:headEnd/>
            <a:tailEnd/>
          </a:ln>
        </p:spPr>
        <p:txBody>
          <a:bodyPr anchor="ctr">
            <a:spAutoFit/>
          </a:bodyPr>
          <a:lstStyle/>
          <a:p>
            <a:pPr fontAlgn="base">
              <a:spcBef>
                <a:spcPct val="0"/>
              </a:spcBef>
              <a:spcAft>
                <a:spcPct val="0"/>
              </a:spcAft>
            </a:pPr>
            <a:endParaRPr lang="el-GR">
              <a:solidFill>
                <a:prstClr val="black"/>
              </a:solidFill>
              <a:latin typeface="Arial" charset="0"/>
              <a:cs typeface="Arial" charset="0"/>
            </a:endParaRPr>
          </a:p>
        </p:txBody>
      </p:sp>
      <p:sp>
        <p:nvSpPr>
          <p:cNvPr id="14" name="Line 10"/>
          <p:cNvSpPr>
            <a:spLocks noChangeShapeType="1"/>
          </p:cNvSpPr>
          <p:nvPr/>
        </p:nvSpPr>
        <p:spPr bwMode="auto">
          <a:xfrm flipV="1">
            <a:off x="3563839" y="2612182"/>
            <a:ext cx="863600" cy="863600"/>
          </a:xfrm>
          <a:prstGeom prst="line">
            <a:avLst/>
          </a:prstGeom>
          <a:noFill/>
          <a:ln w="76200">
            <a:solidFill>
              <a:srgbClr val="00B050"/>
            </a:solidFill>
            <a:round/>
            <a:headEnd/>
            <a:tailEnd type="triangle" w="med" len="med"/>
          </a:ln>
        </p:spPr>
        <p:txBody>
          <a:bodyPr>
            <a:spAutoFit/>
          </a:bodyPr>
          <a:lstStyle/>
          <a:p>
            <a:pPr fontAlgn="base">
              <a:spcBef>
                <a:spcPct val="0"/>
              </a:spcBef>
              <a:spcAft>
                <a:spcPct val="0"/>
              </a:spcAft>
            </a:pPr>
            <a:endParaRPr lang="el-GR">
              <a:solidFill>
                <a:prstClr val="black"/>
              </a:solidFill>
              <a:latin typeface="Arial" charset="0"/>
              <a:cs typeface="Arial" charset="0"/>
            </a:endParaRPr>
          </a:p>
        </p:txBody>
      </p:sp>
    </p:spTree>
    <p:extLst>
      <p:ext uri="{BB962C8B-B14F-4D97-AF65-F5344CB8AC3E}">
        <p14:creationId xmlns:p14="http://schemas.microsoft.com/office/powerpoint/2010/main" val="366181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childTnLst>
                                </p:cTn>
                              </p:par>
                              <p:par>
                                <p:cTn id="18" presetID="39" presetClass="entr" presetSubtype="0" accel="10000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0" y="2188723"/>
            <a:ext cx="6264696" cy="4669277"/>
          </a:xfrm>
          <a:prstGeom prst="rect">
            <a:avLst/>
          </a:prstGeom>
          <a:noFill/>
          <a:ln w="9525">
            <a:noFill/>
            <a:miter lim="800000"/>
            <a:headEnd/>
            <a:tailEnd/>
          </a:ln>
          <a:effectLst/>
        </p:spPr>
      </p:pic>
      <p:sp>
        <p:nvSpPr>
          <p:cNvPr id="7" name="Oval 7"/>
          <p:cNvSpPr>
            <a:spLocks noChangeArrowheads="1"/>
          </p:cNvSpPr>
          <p:nvPr/>
        </p:nvSpPr>
        <p:spPr bwMode="auto">
          <a:xfrm>
            <a:off x="5076056" y="0"/>
            <a:ext cx="4537075" cy="2665413"/>
          </a:xfrm>
          <a:prstGeom prst="ellipse">
            <a:avLst/>
          </a:prstGeom>
          <a:solidFill>
            <a:srgbClr val="003399"/>
          </a:solidFill>
          <a:ln w="57150">
            <a:solidFill>
              <a:schemeClr val="folHlink"/>
            </a:solidFill>
            <a:round/>
            <a:headEnd/>
            <a:tailEnd/>
          </a:ln>
        </p:spPr>
        <p:txBody>
          <a:bodyPr anchor="ctr">
            <a:spAutoFit/>
          </a:bodyPr>
          <a:lstStyle/>
          <a:p>
            <a:pPr fontAlgn="base">
              <a:spcBef>
                <a:spcPct val="0"/>
              </a:spcBef>
              <a:spcAft>
                <a:spcPct val="0"/>
              </a:spcAft>
            </a:pPr>
            <a:endParaRPr lang="el-GR">
              <a:solidFill>
                <a:prstClr val="black"/>
              </a:solidFill>
              <a:latin typeface="Arial" charset="0"/>
              <a:cs typeface="Arial" charset="0"/>
            </a:endParaRPr>
          </a:p>
        </p:txBody>
      </p:sp>
      <p:sp>
        <p:nvSpPr>
          <p:cNvPr id="8" name="Rectangle 1"/>
          <p:cNvSpPr>
            <a:spLocks noChangeArrowheads="1"/>
          </p:cNvSpPr>
          <p:nvPr/>
        </p:nvSpPr>
        <p:spPr bwMode="auto">
          <a:xfrm>
            <a:off x="5724128" y="425870"/>
            <a:ext cx="4140200" cy="1477328"/>
          </a:xfrm>
          <a:prstGeom prst="rect">
            <a:avLst/>
          </a:prstGeom>
          <a:noFill/>
          <a:ln w="9525">
            <a:noFill/>
            <a:miter lim="800000"/>
            <a:headEnd/>
            <a:tailEnd/>
          </a:ln>
        </p:spPr>
        <p:txBody>
          <a:bodyPr>
            <a:spAutoFit/>
          </a:bodyPr>
          <a:lstStyle/>
          <a:p>
            <a:pPr fontAlgn="base">
              <a:spcBef>
                <a:spcPct val="50000"/>
              </a:spcBef>
              <a:spcAft>
                <a:spcPct val="0"/>
              </a:spcAft>
              <a:buFontTx/>
              <a:buChar char="•"/>
            </a:pPr>
            <a:r>
              <a:rPr lang="el-GR" b="1" dirty="0" err="1">
                <a:solidFill>
                  <a:prstClr val="white"/>
                </a:solidFill>
                <a:latin typeface="Times" pitchFamily="18" charset="0"/>
                <a:cs typeface="Arial" charset="0"/>
              </a:rPr>
              <a:t>Διατομεακή</a:t>
            </a:r>
            <a:r>
              <a:rPr lang="el-GR" b="1" dirty="0">
                <a:solidFill>
                  <a:prstClr val="white"/>
                </a:solidFill>
                <a:latin typeface="Times" pitchFamily="18" charset="0"/>
                <a:cs typeface="Arial" charset="0"/>
              </a:rPr>
              <a:t> εργασία</a:t>
            </a:r>
            <a:endParaRPr lang="en-GB" b="1" dirty="0">
              <a:solidFill>
                <a:prstClr val="white"/>
              </a:solidFill>
              <a:latin typeface="Times" pitchFamily="18" charset="0"/>
              <a:cs typeface="Arial" charset="0"/>
            </a:endParaRPr>
          </a:p>
          <a:p>
            <a:pPr fontAlgn="base">
              <a:spcBef>
                <a:spcPct val="50000"/>
              </a:spcBef>
              <a:spcAft>
                <a:spcPct val="0"/>
              </a:spcAft>
              <a:buFontTx/>
              <a:buChar char="•"/>
            </a:pPr>
            <a:r>
              <a:rPr lang="el-GR" b="1" dirty="0">
                <a:solidFill>
                  <a:prstClr val="white"/>
                </a:solidFill>
                <a:latin typeface="Times" pitchFamily="18" charset="0"/>
                <a:cs typeface="Arial" charset="0"/>
              </a:rPr>
              <a:t>Κανόνες και διαδικασίες </a:t>
            </a:r>
            <a:endParaRPr lang="en-GB" b="1" dirty="0">
              <a:solidFill>
                <a:prstClr val="white"/>
              </a:solidFill>
              <a:latin typeface="Times" pitchFamily="18" charset="0"/>
              <a:cs typeface="Arial" charset="0"/>
            </a:endParaRPr>
          </a:p>
          <a:p>
            <a:pPr fontAlgn="base">
              <a:spcBef>
                <a:spcPct val="50000"/>
              </a:spcBef>
              <a:spcAft>
                <a:spcPct val="0"/>
              </a:spcAft>
              <a:buFontTx/>
              <a:buChar char="•"/>
            </a:pPr>
            <a:r>
              <a:rPr lang="el-GR" b="1" dirty="0">
                <a:solidFill>
                  <a:prstClr val="white"/>
                </a:solidFill>
                <a:latin typeface="Times" pitchFamily="18" charset="0"/>
                <a:cs typeface="Arial" charset="0"/>
              </a:rPr>
              <a:t>Σύνδεση πρωτοβάθμιας και νοσοκομειακής φροντίδας </a:t>
            </a:r>
            <a:endParaRPr lang="en-GB" b="1" dirty="0">
              <a:solidFill>
                <a:prstClr val="white"/>
              </a:solidFill>
              <a:latin typeface="Times" pitchFamily="18" charset="0"/>
              <a:cs typeface="Arial" charset="0"/>
            </a:endParaRPr>
          </a:p>
        </p:txBody>
      </p:sp>
      <p:sp>
        <p:nvSpPr>
          <p:cNvPr id="9" name="Oval 6"/>
          <p:cNvSpPr>
            <a:spLocks noChangeArrowheads="1"/>
          </p:cNvSpPr>
          <p:nvPr/>
        </p:nvSpPr>
        <p:spPr bwMode="auto">
          <a:xfrm>
            <a:off x="3888407" y="3283695"/>
            <a:ext cx="1223963" cy="1055687"/>
          </a:xfrm>
          <a:prstGeom prst="ellipse">
            <a:avLst/>
          </a:prstGeom>
          <a:noFill/>
          <a:ln w="76200">
            <a:solidFill>
              <a:srgbClr val="00B050"/>
            </a:solidFill>
            <a:round/>
            <a:headEnd/>
            <a:tailEnd/>
          </a:ln>
        </p:spPr>
        <p:txBody>
          <a:bodyPr anchor="ctr">
            <a:spAutoFit/>
          </a:bodyPr>
          <a:lstStyle/>
          <a:p>
            <a:pPr fontAlgn="base">
              <a:spcBef>
                <a:spcPct val="0"/>
              </a:spcBef>
              <a:spcAft>
                <a:spcPct val="0"/>
              </a:spcAft>
            </a:pPr>
            <a:endParaRPr lang="el-GR">
              <a:solidFill>
                <a:prstClr val="black"/>
              </a:solidFill>
              <a:latin typeface="Arial" charset="0"/>
              <a:cs typeface="Arial" charset="0"/>
            </a:endParaRPr>
          </a:p>
        </p:txBody>
      </p:sp>
      <p:sp>
        <p:nvSpPr>
          <p:cNvPr id="10" name="Line 10"/>
          <p:cNvSpPr>
            <a:spLocks noChangeShapeType="1"/>
          </p:cNvSpPr>
          <p:nvPr/>
        </p:nvSpPr>
        <p:spPr bwMode="auto">
          <a:xfrm flipV="1">
            <a:off x="4896470" y="2348657"/>
            <a:ext cx="1223962" cy="1127125"/>
          </a:xfrm>
          <a:prstGeom prst="line">
            <a:avLst/>
          </a:prstGeom>
          <a:noFill/>
          <a:ln w="76200">
            <a:solidFill>
              <a:srgbClr val="00B050"/>
            </a:solidFill>
            <a:round/>
            <a:headEnd/>
            <a:tailEnd type="triangle" w="med" len="med"/>
          </a:ln>
        </p:spPr>
        <p:txBody>
          <a:bodyPr>
            <a:spAutoFit/>
          </a:bodyPr>
          <a:lstStyle/>
          <a:p>
            <a:pPr fontAlgn="base">
              <a:spcBef>
                <a:spcPct val="0"/>
              </a:spcBef>
              <a:spcAft>
                <a:spcPct val="0"/>
              </a:spcAft>
            </a:pPr>
            <a:endParaRPr lang="el-GR">
              <a:solidFill>
                <a:prstClr val="black"/>
              </a:solidFill>
              <a:latin typeface="Arial" charset="0"/>
              <a:cs typeface="Arial" charset="0"/>
            </a:endParaRPr>
          </a:p>
        </p:txBody>
      </p:sp>
    </p:spTree>
    <p:extLst>
      <p:ext uri="{BB962C8B-B14F-4D97-AF65-F5344CB8AC3E}">
        <p14:creationId xmlns:p14="http://schemas.microsoft.com/office/powerpoint/2010/main" val="181003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childTnLst>
                                </p:cTn>
                              </p:par>
                              <p:par>
                                <p:cTn id="18" presetID="39" presetClass="entr" presetSubtype="0" ac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0" y="2188723"/>
            <a:ext cx="6264696" cy="4669277"/>
          </a:xfrm>
          <a:prstGeom prst="rect">
            <a:avLst/>
          </a:prstGeom>
          <a:noFill/>
          <a:ln w="9525">
            <a:noFill/>
            <a:miter lim="800000"/>
            <a:headEnd/>
            <a:tailEnd/>
          </a:ln>
          <a:effectLst/>
        </p:spPr>
      </p:pic>
      <p:sp>
        <p:nvSpPr>
          <p:cNvPr id="7" name="Oval 7"/>
          <p:cNvSpPr>
            <a:spLocks noChangeArrowheads="1"/>
          </p:cNvSpPr>
          <p:nvPr/>
        </p:nvSpPr>
        <p:spPr bwMode="auto">
          <a:xfrm>
            <a:off x="5111427" y="188640"/>
            <a:ext cx="4537075" cy="2665413"/>
          </a:xfrm>
          <a:prstGeom prst="ellipse">
            <a:avLst/>
          </a:prstGeom>
          <a:solidFill>
            <a:srgbClr val="003399"/>
          </a:solidFill>
          <a:ln w="57150">
            <a:solidFill>
              <a:schemeClr val="folHlink"/>
            </a:solidFill>
            <a:round/>
            <a:headEnd/>
            <a:tailEnd/>
          </a:ln>
        </p:spPr>
        <p:txBody>
          <a:bodyPr anchor="ctr">
            <a:spAutoFit/>
          </a:bodyPr>
          <a:lstStyle/>
          <a:p>
            <a:pPr fontAlgn="base">
              <a:spcBef>
                <a:spcPct val="0"/>
              </a:spcBef>
              <a:spcAft>
                <a:spcPct val="0"/>
              </a:spcAft>
            </a:pPr>
            <a:endParaRPr lang="el-GR">
              <a:solidFill>
                <a:prstClr val="black"/>
              </a:solidFill>
              <a:latin typeface="Arial" charset="0"/>
              <a:cs typeface="Arial" charset="0"/>
            </a:endParaRPr>
          </a:p>
        </p:txBody>
      </p:sp>
      <p:sp>
        <p:nvSpPr>
          <p:cNvPr id="8" name="Rectangle 4"/>
          <p:cNvSpPr>
            <a:spLocks noChangeArrowheads="1"/>
          </p:cNvSpPr>
          <p:nvPr/>
        </p:nvSpPr>
        <p:spPr bwMode="auto">
          <a:xfrm>
            <a:off x="5724202" y="436290"/>
            <a:ext cx="3924300" cy="1784350"/>
          </a:xfrm>
          <a:prstGeom prst="rect">
            <a:avLst/>
          </a:prstGeom>
          <a:noFill/>
          <a:ln w="9525">
            <a:noFill/>
            <a:miter lim="800000"/>
            <a:headEnd/>
            <a:tailEnd/>
          </a:ln>
        </p:spPr>
        <p:txBody>
          <a:bodyPr>
            <a:spAutoFit/>
          </a:bodyPr>
          <a:lstStyle/>
          <a:p>
            <a:pPr fontAlgn="base">
              <a:spcBef>
                <a:spcPct val="50000"/>
              </a:spcBef>
              <a:spcAft>
                <a:spcPct val="0"/>
              </a:spcAft>
              <a:buFontTx/>
              <a:buChar char="•"/>
              <a:defRPr/>
            </a:pPr>
            <a:r>
              <a:rPr lang="el-GR" sz="2000" b="1" dirty="0">
                <a:solidFill>
                  <a:prstClr val="white"/>
                </a:solidFill>
                <a:effectLst>
                  <a:outerShdw blurRad="38100" dist="38100" dir="2700000" algn="tl">
                    <a:srgbClr val="000000">
                      <a:alpha val="43137"/>
                    </a:srgbClr>
                  </a:outerShdw>
                </a:effectLst>
                <a:latin typeface="Times" pitchFamily="18" charset="0"/>
                <a:cs typeface="Arial" charset="0"/>
              </a:rPr>
              <a:t>Καταγραφή ασθενειών</a:t>
            </a:r>
            <a:endParaRPr lang="en-GB" sz="2000" b="1" dirty="0">
              <a:solidFill>
                <a:prstClr val="white"/>
              </a:solidFill>
              <a:effectLst>
                <a:outerShdw blurRad="38100" dist="38100" dir="2700000" algn="tl">
                  <a:srgbClr val="000000">
                    <a:alpha val="43137"/>
                  </a:srgbClr>
                </a:outerShdw>
              </a:effectLst>
              <a:latin typeface="Times" pitchFamily="18" charset="0"/>
              <a:cs typeface="Arial" charset="0"/>
            </a:endParaRPr>
          </a:p>
          <a:p>
            <a:pPr fontAlgn="base">
              <a:spcBef>
                <a:spcPct val="50000"/>
              </a:spcBef>
              <a:spcAft>
                <a:spcPct val="0"/>
              </a:spcAft>
              <a:buFontTx/>
              <a:buChar char="•"/>
              <a:defRPr/>
            </a:pPr>
            <a:r>
              <a:rPr lang="el-GR" sz="2000" b="1" dirty="0">
                <a:solidFill>
                  <a:prstClr val="white"/>
                </a:solidFill>
                <a:effectLst>
                  <a:outerShdw blurRad="38100" dist="38100" dir="2700000" algn="tl">
                    <a:srgbClr val="000000">
                      <a:alpha val="43137"/>
                    </a:srgbClr>
                  </a:outerShdw>
                </a:effectLst>
                <a:latin typeface="Times" pitchFamily="18" charset="0"/>
                <a:cs typeface="Arial" charset="0"/>
              </a:rPr>
              <a:t>Χρήση της πληροφορίας</a:t>
            </a:r>
            <a:endParaRPr lang="en-GB" sz="2000" b="1" dirty="0">
              <a:solidFill>
                <a:prstClr val="white"/>
              </a:solidFill>
              <a:effectLst>
                <a:outerShdw blurRad="38100" dist="38100" dir="2700000" algn="tl">
                  <a:srgbClr val="000000">
                    <a:alpha val="43137"/>
                  </a:srgbClr>
                </a:outerShdw>
              </a:effectLst>
              <a:latin typeface="Times" pitchFamily="18" charset="0"/>
              <a:cs typeface="Arial" charset="0"/>
            </a:endParaRPr>
          </a:p>
          <a:p>
            <a:pPr lvl="1" fontAlgn="base">
              <a:spcBef>
                <a:spcPct val="50000"/>
              </a:spcBef>
              <a:spcAft>
                <a:spcPct val="0"/>
              </a:spcAft>
              <a:buFontTx/>
              <a:buChar char="•"/>
              <a:defRPr/>
            </a:pPr>
            <a:r>
              <a:rPr lang="el-GR" sz="2000" b="1" dirty="0">
                <a:solidFill>
                  <a:prstClr val="white"/>
                </a:solidFill>
                <a:effectLst>
                  <a:outerShdw blurRad="38100" dist="38100" dir="2700000" algn="tl">
                    <a:srgbClr val="000000">
                      <a:alpha val="43137"/>
                    </a:srgbClr>
                  </a:outerShdw>
                </a:effectLst>
                <a:latin typeface="Times" pitchFamily="18" charset="0"/>
                <a:cs typeface="Arial" charset="0"/>
              </a:rPr>
              <a:t>Οργάνωση της φροντίδας</a:t>
            </a:r>
            <a:endParaRPr lang="en-GB" sz="2000" b="1" dirty="0">
              <a:solidFill>
                <a:prstClr val="white"/>
              </a:solidFill>
              <a:effectLst>
                <a:outerShdw blurRad="38100" dist="38100" dir="2700000" algn="tl">
                  <a:srgbClr val="000000">
                    <a:alpha val="43137"/>
                  </a:srgbClr>
                </a:outerShdw>
              </a:effectLst>
              <a:latin typeface="Times" pitchFamily="18" charset="0"/>
              <a:cs typeface="Arial" charset="0"/>
            </a:endParaRPr>
          </a:p>
          <a:p>
            <a:pPr lvl="1" fontAlgn="base">
              <a:spcBef>
                <a:spcPct val="50000"/>
              </a:spcBef>
              <a:spcAft>
                <a:spcPct val="0"/>
              </a:spcAft>
              <a:buFontTx/>
              <a:buChar char="•"/>
              <a:defRPr/>
            </a:pPr>
            <a:r>
              <a:rPr lang="el-GR" sz="2000" b="1" dirty="0">
                <a:solidFill>
                  <a:prstClr val="white"/>
                </a:solidFill>
                <a:effectLst>
                  <a:outerShdw blurRad="38100" dist="38100" dir="2700000" algn="tl">
                    <a:srgbClr val="000000">
                      <a:alpha val="43137"/>
                    </a:srgbClr>
                  </a:outerShdw>
                </a:effectLst>
                <a:latin typeface="Times" pitchFamily="18" charset="0"/>
                <a:cs typeface="Arial" charset="0"/>
              </a:rPr>
              <a:t>Βελτίωσης της παρουσίας</a:t>
            </a:r>
            <a:endParaRPr lang="en-GB" sz="2000" b="1" dirty="0">
              <a:solidFill>
                <a:prstClr val="white"/>
              </a:solidFill>
              <a:effectLst>
                <a:outerShdw blurRad="38100" dist="38100" dir="2700000" algn="tl">
                  <a:srgbClr val="000000">
                    <a:alpha val="43137"/>
                  </a:srgbClr>
                </a:outerShdw>
              </a:effectLst>
              <a:latin typeface="Times" pitchFamily="18" charset="0"/>
              <a:cs typeface="Arial" charset="0"/>
            </a:endParaRPr>
          </a:p>
        </p:txBody>
      </p:sp>
      <p:sp>
        <p:nvSpPr>
          <p:cNvPr id="9" name="Oval 6"/>
          <p:cNvSpPr>
            <a:spLocks noChangeArrowheads="1"/>
          </p:cNvSpPr>
          <p:nvPr/>
        </p:nvSpPr>
        <p:spPr bwMode="auto">
          <a:xfrm>
            <a:off x="4932040" y="3244578"/>
            <a:ext cx="1223962" cy="1055687"/>
          </a:xfrm>
          <a:prstGeom prst="ellipse">
            <a:avLst/>
          </a:prstGeom>
          <a:noFill/>
          <a:ln w="76200">
            <a:solidFill>
              <a:srgbClr val="00B050"/>
            </a:solidFill>
            <a:round/>
            <a:headEnd/>
            <a:tailEnd/>
          </a:ln>
        </p:spPr>
        <p:txBody>
          <a:bodyPr anchor="ctr">
            <a:spAutoFit/>
          </a:bodyPr>
          <a:lstStyle/>
          <a:p>
            <a:pPr fontAlgn="base">
              <a:spcBef>
                <a:spcPct val="0"/>
              </a:spcBef>
              <a:spcAft>
                <a:spcPct val="0"/>
              </a:spcAft>
            </a:pPr>
            <a:endParaRPr lang="el-GR">
              <a:solidFill>
                <a:prstClr val="black"/>
              </a:solidFill>
              <a:latin typeface="Arial" charset="0"/>
              <a:cs typeface="Arial" charset="0"/>
            </a:endParaRPr>
          </a:p>
        </p:txBody>
      </p:sp>
      <p:sp>
        <p:nvSpPr>
          <p:cNvPr id="10" name="Line 10"/>
          <p:cNvSpPr>
            <a:spLocks noChangeShapeType="1"/>
          </p:cNvSpPr>
          <p:nvPr/>
        </p:nvSpPr>
        <p:spPr bwMode="auto">
          <a:xfrm flipV="1">
            <a:off x="5940102" y="2741340"/>
            <a:ext cx="360363" cy="695325"/>
          </a:xfrm>
          <a:prstGeom prst="line">
            <a:avLst/>
          </a:prstGeom>
          <a:noFill/>
          <a:ln w="76200">
            <a:solidFill>
              <a:srgbClr val="00B050"/>
            </a:solidFill>
            <a:round/>
            <a:headEnd/>
            <a:tailEnd type="triangle" w="med" len="med"/>
          </a:ln>
        </p:spPr>
        <p:txBody>
          <a:bodyPr>
            <a:spAutoFit/>
          </a:bodyPr>
          <a:lstStyle/>
          <a:p>
            <a:pPr fontAlgn="base">
              <a:spcBef>
                <a:spcPct val="0"/>
              </a:spcBef>
              <a:spcAft>
                <a:spcPct val="0"/>
              </a:spcAft>
            </a:pPr>
            <a:endParaRPr lang="el-GR">
              <a:solidFill>
                <a:prstClr val="black"/>
              </a:solidFill>
              <a:latin typeface="Arial" charset="0"/>
              <a:cs typeface="Arial" charset="0"/>
            </a:endParaRPr>
          </a:p>
        </p:txBody>
      </p:sp>
    </p:spTree>
    <p:extLst>
      <p:ext uri="{BB962C8B-B14F-4D97-AF65-F5344CB8AC3E}">
        <p14:creationId xmlns:p14="http://schemas.microsoft.com/office/powerpoint/2010/main" val="207059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ox(out)">
                                      <p:cBhvr>
                                        <p:cTn id="14" dur="500"/>
                                        <p:tgtEl>
                                          <p:spTgt spid="7"/>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Επιχειρηματικ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1">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xml><?xml version="1.0" encoding="utf-8"?>
<a:theme xmlns:a="http://schemas.openxmlformats.org/drawingml/2006/main" name="3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59</TotalTime>
  <Words>842</Words>
  <Application>Microsoft Office PowerPoint</Application>
  <PresentationFormat>Προβολή στην οθόνη (4:3)</PresentationFormat>
  <Paragraphs>165</Paragraphs>
  <Slides>20</Slides>
  <Notes>2</Notes>
  <HiddenSlides>0</HiddenSlides>
  <MMClips>0</MMClips>
  <ScaleCrop>false</ScaleCrop>
  <HeadingPairs>
    <vt:vector size="4" baseType="variant">
      <vt:variant>
        <vt:lpstr>Θέμα</vt:lpstr>
      </vt:variant>
      <vt:variant>
        <vt:i4>8</vt:i4>
      </vt:variant>
      <vt:variant>
        <vt:lpstr>Τίτλοι διαφανειών</vt:lpstr>
      </vt:variant>
      <vt:variant>
        <vt:i4>20</vt:i4>
      </vt:variant>
    </vt:vector>
  </HeadingPairs>
  <TitlesOfParts>
    <vt:vector size="28" baseType="lpstr">
      <vt:lpstr>Θέμα του Office</vt:lpstr>
      <vt:lpstr>Ηλιοστάσιο</vt:lpstr>
      <vt:lpstr>1_Θέμα του Office</vt:lpstr>
      <vt:lpstr>Προεπιλεγμένη σχεδίαση</vt:lpstr>
      <vt:lpstr>1_Προεπιλεγμένη σχεδίαση</vt:lpstr>
      <vt:lpstr>2_Θέμα του Office</vt:lpstr>
      <vt:lpstr>Angles</vt:lpstr>
      <vt:lpstr>3_Θέμα του Office</vt:lpstr>
      <vt:lpstr>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Η νοσοκομειακή φροντίδα υγείας. </vt:lpstr>
      <vt:lpstr> Η νοσοκομειακή φροντίδα υγείας. </vt:lpstr>
      <vt:lpstr>Παρουσίαση του PowerPoint</vt:lpstr>
      <vt:lpstr>Παρουσίαση του PowerPoint</vt:lpstr>
      <vt:lpstr> Η κατ’οίκον φροντίδα υγείας </vt:lpstr>
      <vt:lpstr> Η κατ’οίκον φροντίδα υγείας </vt:lpstr>
      <vt:lpstr> Η κατ’οίκον φροντίδα υγείας </vt:lpstr>
      <vt:lpstr> Η κατ’οίκον φροντίδα υγείας </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FAMILY</dc:creator>
  <cp:lastModifiedBy>ΟΙΚΟΓΕΝΕΙΑ</cp:lastModifiedBy>
  <cp:revision>12</cp:revision>
  <dcterms:created xsi:type="dcterms:W3CDTF">2015-03-01T19:16:09Z</dcterms:created>
  <dcterms:modified xsi:type="dcterms:W3CDTF">2017-02-19T19:11:32Z</dcterms:modified>
</cp:coreProperties>
</file>