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Lst>
  <p:notesMasterIdLst>
    <p:notesMasterId r:id="rId37"/>
  </p:notesMasterIdLst>
  <p:sldIdLst>
    <p:sldId id="372" r:id="rId5"/>
    <p:sldId id="344" r:id="rId6"/>
    <p:sldId id="343" r:id="rId7"/>
    <p:sldId id="345" r:id="rId8"/>
    <p:sldId id="358" r:id="rId9"/>
    <p:sldId id="360" r:id="rId10"/>
    <p:sldId id="361" r:id="rId11"/>
    <p:sldId id="362" r:id="rId12"/>
    <p:sldId id="363" r:id="rId13"/>
    <p:sldId id="364" r:id="rId14"/>
    <p:sldId id="366" r:id="rId15"/>
    <p:sldId id="367" r:id="rId16"/>
    <p:sldId id="368" r:id="rId17"/>
    <p:sldId id="369" r:id="rId18"/>
    <p:sldId id="370" r:id="rId19"/>
    <p:sldId id="371" r:id="rId20"/>
    <p:sldId id="273" r:id="rId21"/>
    <p:sldId id="274" r:id="rId22"/>
    <p:sldId id="342"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8B0C8-7BF3-4BB1-8DFE-30D09B2E31B3}" type="datetimeFigureOut">
              <a:rPr lang="el-GR" smtClean="0"/>
              <a:t>10/3/2024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E3E65-6184-4F4C-A405-CF2AE9E6B674}" type="slidenum">
              <a:rPr lang="el-GR" smtClean="0"/>
              <a:t>‹#›</a:t>
            </a:fld>
            <a:endParaRPr lang="el-GR"/>
          </a:p>
        </p:txBody>
      </p:sp>
    </p:spTree>
    <p:extLst>
      <p:ext uri="{BB962C8B-B14F-4D97-AF65-F5344CB8AC3E}">
        <p14:creationId xmlns:p14="http://schemas.microsoft.com/office/powerpoint/2010/main" val="195665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356DF-70DD-445F-AC3F-35E2E3E4D1C2}" type="slidenum">
              <a:rPr lang="el-GR" altLang="el-GR">
                <a:solidFill>
                  <a:prstClr val="black"/>
                </a:solidFill>
              </a:rPr>
              <a:pPr/>
              <a:t>20</a:t>
            </a:fld>
            <a:endParaRPr lang="el-GR" altLang="el-GR">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817E0-1527-4D15-BE2C-10ACF09B9F2F}" type="slidenum">
              <a:rPr lang="el-GR" altLang="el-GR">
                <a:solidFill>
                  <a:prstClr val="black"/>
                </a:solidFill>
              </a:rPr>
              <a:pPr/>
              <a:t>21</a:t>
            </a:fld>
            <a:endParaRPr lang="el-GR" altLang="el-GR">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13220-36CF-41BB-B6D2-474DB249F359}" type="slidenum">
              <a:rPr lang="el-GR" altLang="el-GR">
                <a:solidFill>
                  <a:prstClr val="black"/>
                </a:solidFill>
              </a:rPr>
              <a:pPr/>
              <a:t>22</a:t>
            </a:fld>
            <a:endParaRPr lang="el-GR" altLang="el-GR">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004E0-308B-48B9-AEE5-581EF033C597}" type="slidenum">
              <a:rPr lang="el-GR" altLang="el-GR">
                <a:solidFill>
                  <a:prstClr val="black"/>
                </a:solidFill>
              </a:rPr>
              <a:pPr/>
              <a:t>23</a:t>
            </a:fld>
            <a:endParaRPr lang="el-GR" altLang="el-GR">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80668-C578-4C1A-840B-08F4585074D8}" type="slidenum">
              <a:rPr lang="el-GR" altLang="el-GR">
                <a:solidFill>
                  <a:prstClr val="black"/>
                </a:solidFill>
              </a:rPr>
              <a:pPr/>
              <a:t>24</a:t>
            </a:fld>
            <a:endParaRPr lang="el-GR" altLang="el-GR">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25928-F13D-44D1-87CF-3F042712FA1E}" type="slidenum">
              <a:rPr lang="el-GR" altLang="el-GR">
                <a:solidFill>
                  <a:prstClr val="black"/>
                </a:solidFill>
              </a:rPr>
              <a:pPr/>
              <a:t>25</a:t>
            </a:fld>
            <a:endParaRPr lang="el-GR" altLang="el-GR">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3A01-18FB-41D1-B905-D8E77C08EC71}" type="slidenum">
              <a:rPr lang="el-GR" altLang="el-GR">
                <a:solidFill>
                  <a:prstClr val="black"/>
                </a:solidFill>
              </a:rPr>
              <a:pPr/>
              <a:t>26</a:t>
            </a:fld>
            <a:endParaRPr lang="el-GR" altLang="el-GR">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27FEF-2F4F-4C6F-9C80-621A0EAB3362}" type="slidenum">
              <a:rPr lang="el-GR" altLang="el-GR">
                <a:solidFill>
                  <a:prstClr val="black"/>
                </a:solidFill>
              </a:rPr>
              <a:pPr/>
              <a:t>27</a:t>
            </a:fld>
            <a:endParaRPr lang="el-GR" altLang="el-GR">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3BA41-0146-4954-B554-4E7C78913FDB}" type="slidenum">
              <a:rPr lang="el-GR" altLang="el-GR">
                <a:solidFill>
                  <a:prstClr val="black"/>
                </a:solidFill>
              </a:rPr>
              <a:pPr/>
              <a:t>28</a:t>
            </a:fld>
            <a:endParaRPr lang="el-GR" altLang="el-GR">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4F15A-7517-4004-BF86-C29CD3A1D919}" type="slidenum">
              <a:rPr lang="el-GR" altLang="el-GR">
                <a:solidFill>
                  <a:prstClr val="black"/>
                </a:solidFill>
              </a:rPr>
              <a:pPr/>
              <a:t>29</a:t>
            </a:fld>
            <a:endParaRPr lang="el-GR" altLang="el-GR">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D0ABA-3FAB-4746-A5A0-CE9DAF1DA389}" type="slidenum">
              <a:rPr lang="el-GR" altLang="el-GR">
                <a:solidFill>
                  <a:prstClr val="black"/>
                </a:solidFill>
              </a:rPr>
              <a:pPr/>
              <a:t>30</a:t>
            </a:fld>
            <a:endParaRPr lang="el-GR" altLang="el-GR">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D6BD-4C60-49F5-AB19-19C90BEF6D24}" type="slidenum">
              <a:rPr lang="el-GR" altLang="el-GR">
                <a:solidFill>
                  <a:prstClr val="black"/>
                </a:solidFill>
              </a:rPr>
              <a:pPr/>
              <a:t>31</a:t>
            </a:fld>
            <a:endParaRPr lang="el-GR" altLang="el-GR">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1BF55-9F34-4E34-BA38-CB2625E9EE48}" type="slidenum">
              <a:rPr lang="el-GR" altLang="el-GR">
                <a:solidFill>
                  <a:prstClr val="black"/>
                </a:solidFill>
              </a:rPr>
              <a:pPr/>
              <a:t>32</a:t>
            </a:fld>
            <a:endParaRPr lang="el-GR" altLang="el-GR">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9D5F429-2B1C-4299-B96D-B9170E4847F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8436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9E54361D-51FD-41BB-A913-5696169B47C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97784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E435C30-79DB-4333-ABD8-4491314E189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03221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DC9E6DAD-1944-4667-9539-63D6CB07E46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26848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F3C393AE-5DE2-4C43-AC1B-923B4A79CED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0152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D0D1EC0E-BCFE-4E35-A418-281504F7A8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0815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F8553863-A3B1-4317-81C6-6C610E08331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37308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2988C69-82FF-4208-B5E7-491D6836F72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11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742CCD2D-61C5-4A11-81A7-46A195B0885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6651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D6461A0-56E1-4D7D-A0CA-00313BFF63D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9110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18E24C0-4EE0-43A2-9609-B78CC3B2FA7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2367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9D5F429-2B1C-4299-B96D-B9170E4847F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8436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9E54361D-51FD-41BB-A913-5696169B47C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977841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0E435C30-79DB-4333-ABD8-4491314E189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032219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DC9E6DAD-1944-4667-9539-63D6CB07E46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268486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F3C393AE-5DE2-4C43-AC1B-923B4A79CED9}"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70152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D0D1EC0E-BCFE-4E35-A418-281504F7A812}"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0815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F8553863-A3B1-4317-81C6-6C610E08331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37308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42988C69-82FF-4208-B5E7-491D6836F72E}"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11110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742CCD2D-61C5-4A11-81A7-46A195B0885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66518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D6461A0-56E1-4D7D-A0CA-00313BFF63DB}"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91109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18E24C0-4EE0-43A2-9609-B78CC3B2FA75}"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23676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3/10/2024</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243679984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latin typeface="Arial"/>
              <a:ea typeface="Arial"/>
              <a:cs typeface="Arial"/>
              <a:sym typeface="Arial"/>
            </a:endParaRPr>
          </a:p>
        </p:txBody>
      </p:sp>
    </p:spTree>
    <p:extLst>
      <p:ext uri="{BB962C8B-B14F-4D97-AF65-F5344CB8AC3E}">
        <p14:creationId xmlns:p14="http://schemas.microsoft.com/office/powerpoint/2010/main" val="835561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586B75A-687E-405C-8A0B-8D00578BA2C3}"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59346181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277621609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3159747962"/>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11884454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65948594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l-GR"/>
              <a:t>Στυλ κειμένου υποδείγματος</a:t>
            </a:r>
          </a:p>
        </p:txBody>
      </p:sp>
      <p:sp>
        <p:nvSpPr>
          <p:cNvPr id="5" name="Date Placeholder 4"/>
          <p:cNvSpPr>
            <a:spLocks noGrp="1"/>
          </p:cNvSpPr>
          <p:nvPr>
            <p:ph type="dt" sz="half" idx="10"/>
          </p:nvPr>
        </p:nvSpPr>
        <p:spPr/>
        <p:txBody>
          <a:bodyPr/>
          <a:lstStyle/>
          <a:p>
            <a:fld id="{AF6E2C9B-5FA2-460D-9BE7-B0812FC2A6FF}" type="datetimeFigureOut">
              <a:rPr lang="en-US" dirty="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147031960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dirty="0"/>
              <a:pPr/>
              <a:t>3/10/2024</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0000000-1234-1234-1234-123412341234}" type="slidenum">
              <a:rPr lang="el-GR" smtClean="0"/>
              <a:pPr/>
              <a:t>‹#›</a:t>
            </a:fld>
            <a:endParaRPr lang="el-GR"/>
          </a:p>
        </p:txBody>
      </p:sp>
    </p:spTree>
    <p:extLst>
      <p:ext uri="{BB962C8B-B14F-4D97-AF65-F5344CB8AC3E}">
        <p14:creationId xmlns:p14="http://schemas.microsoft.com/office/powerpoint/2010/main" val="4175474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276394556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l-GR" smtClean="0"/>
              <a:pPr/>
              <a:t>‹#›</a:t>
            </a:fld>
            <a:endParaRPr lang="el-GR"/>
          </a:p>
        </p:txBody>
      </p:sp>
    </p:spTree>
    <p:extLst>
      <p:ext uri="{BB962C8B-B14F-4D97-AF65-F5344CB8AC3E}">
        <p14:creationId xmlns:p14="http://schemas.microsoft.com/office/powerpoint/2010/main" val="236680714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6" name="Google Shape;96;p42"/>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7" name="Google Shape;97;p42"/>
          <p:cNvSpPr txBox="1">
            <a:spLocks noGrp="1"/>
          </p:cNvSpPr>
          <p:nvPr>
            <p:ph type="body" idx="1"/>
          </p:nvPr>
        </p:nvSpPr>
        <p:spPr>
          <a:xfrm>
            <a:off x="471900" y="2558767"/>
            <a:ext cx="8222100" cy="3613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8" name="Google Shape;98;p42"/>
          <p:cNvSpPr txBox="1">
            <a:spLocks noGrp="1"/>
          </p:cNvSpPr>
          <p:nvPr>
            <p:ph type="sldNum" idx="12"/>
          </p:nvPr>
        </p:nvSpPr>
        <p:spPr>
          <a:xfrm>
            <a:off x="8523541" y="6260831"/>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37373"/>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2382283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30" name="Google Shape;30;p43"/>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1" name="Google Shape;31;p43"/>
          <p:cNvSpPr txBox="1">
            <a:spLocks noGrp="1"/>
          </p:cNvSpPr>
          <p:nvPr>
            <p:ph type="body" idx="1"/>
          </p:nvPr>
        </p:nvSpPr>
        <p:spPr>
          <a:xfrm>
            <a:off x="471900" y="2558767"/>
            <a:ext cx="3999900" cy="3613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43"/>
          <p:cNvSpPr txBox="1">
            <a:spLocks noGrp="1"/>
          </p:cNvSpPr>
          <p:nvPr>
            <p:ph type="body" idx="2"/>
          </p:nvPr>
        </p:nvSpPr>
        <p:spPr>
          <a:xfrm>
            <a:off x="4694250" y="2558767"/>
            <a:ext cx="3999900" cy="36136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43"/>
          <p:cNvSpPr txBox="1">
            <a:spLocks noGrp="1"/>
          </p:cNvSpPr>
          <p:nvPr>
            <p:ph type="sldNum" idx="12"/>
          </p:nvPr>
        </p:nvSpPr>
        <p:spPr>
          <a:xfrm>
            <a:off x="8523541" y="6260831"/>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113845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
        <p:cNvGrpSpPr/>
        <p:nvPr/>
      </p:nvGrpSpPr>
      <p:grpSpPr>
        <a:xfrm>
          <a:off x="0" y="0"/>
          <a:ext cx="0" cy="0"/>
          <a:chOff x="0" y="0"/>
          <a:chExt cx="0" cy="0"/>
        </a:xfrm>
      </p:grpSpPr>
      <p:sp>
        <p:nvSpPr>
          <p:cNvPr id="18" name="Google Shape;18;p15"/>
          <p:cNvSpPr txBox="1">
            <a:spLocks noGrp="1"/>
          </p:cNvSpPr>
          <p:nvPr>
            <p:ph type="title"/>
          </p:nvPr>
        </p:nvSpPr>
        <p:spPr>
          <a:xfrm>
            <a:off x="226078" y="477067"/>
            <a:ext cx="2808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15"/>
          <p:cNvSpPr txBox="1">
            <a:spLocks noGrp="1"/>
          </p:cNvSpPr>
          <p:nvPr>
            <p:ph type="body" idx="1"/>
          </p:nvPr>
        </p:nvSpPr>
        <p:spPr>
          <a:xfrm>
            <a:off x="226075" y="1954400"/>
            <a:ext cx="2808000" cy="4218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 name="Google Shape;20;p15"/>
          <p:cNvSpPr txBox="1">
            <a:spLocks noGrp="1"/>
          </p:cNvSpPr>
          <p:nvPr>
            <p:ph type="sldNum" idx="12"/>
          </p:nvPr>
        </p:nvSpPr>
        <p:spPr>
          <a:xfrm>
            <a:off x="8523541" y="6260831"/>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fld id="{00000000-1234-1234-1234-123412341234}" type="slidenum">
              <a:rPr lang="el-GR" smtClean="0"/>
              <a:pPr/>
              <a:t>‹#›</a:t>
            </a:fld>
            <a:endParaRPr lang="el-GR"/>
          </a:p>
        </p:txBody>
      </p:sp>
    </p:spTree>
    <p:extLst>
      <p:ext uri="{BB962C8B-B14F-4D97-AF65-F5344CB8AC3E}">
        <p14:creationId xmlns:p14="http://schemas.microsoft.com/office/powerpoint/2010/main" val="123450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10/3/2024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85D17D-8515-4204-8D5A-3D3C720DD90E}" type="slidenum">
              <a:rPr lang="el-GR" altLang="el-GR" smtClean="0">
                <a:solidFill>
                  <a:srgbClr val="000000"/>
                </a:solidFill>
              </a:rPr>
              <a:pPr fontAlgn="base">
                <a:spcBef>
                  <a:spcPct val="0"/>
                </a:spcBef>
                <a:spcAft>
                  <a:spcPct val="0"/>
                </a:spcAft>
              </a:pPr>
              <a:t>‹#›</a:t>
            </a:fld>
            <a:endParaRPr lang="el-GR" altLang="el-GR">
              <a:solidFill>
                <a:srgbClr val="000000"/>
              </a:solidFill>
            </a:endParaRPr>
          </a:p>
        </p:txBody>
      </p:sp>
    </p:spTree>
    <p:extLst>
      <p:ext uri="{BB962C8B-B14F-4D97-AF65-F5344CB8AC3E}">
        <p14:creationId xmlns:p14="http://schemas.microsoft.com/office/powerpoint/2010/main" val="284335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lt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85D17D-8515-4204-8D5A-3D3C720DD90E}" type="slidenum">
              <a:rPr lang="el-GR" altLang="el-GR" smtClean="0">
                <a:solidFill>
                  <a:srgbClr val="000000"/>
                </a:solidFill>
              </a:rPr>
              <a:pPr fontAlgn="base">
                <a:spcBef>
                  <a:spcPct val="0"/>
                </a:spcBef>
                <a:spcAft>
                  <a:spcPct val="0"/>
                </a:spcAft>
              </a:pPr>
              <a:t>‹#›</a:t>
            </a:fld>
            <a:endParaRPr lang="el-GR" altLang="el-GR">
              <a:solidFill>
                <a:srgbClr val="000000"/>
              </a:solidFill>
            </a:endParaRPr>
          </a:p>
        </p:txBody>
      </p:sp>
    </p:spTree>
    <p:extLst>
      <p:ext uri="{BB962C8B-B14F-4D97-AF65-F5344CB8AC3E}">
        <p14:creationId xmlns:p14="http://schemas.microsoft.com/office/powerpoint/2010/main" val="2843359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F2853615-BFDE-46DE-814C-47EC6EF6D371}" type="datetimeFigureOut">
              <a:rPr lang="el-GR" smtClean="0"/>
              <a:t>10/3/2024</a:t>
            </a:fld>
            <a:endParaRPr lang="el-G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l-G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2024833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34995E0-EB4F-4E27-A21C-F86403259487}"/>
              </a:ext>
            </a:extLst>
          </p:cNvPr>
          <p:cNvPicPr>
            <a:picLocks noChangeAspect="1"/>
          </p:cNvPicPr>
          <p:nvPr/>
        </p:nvPicPr>
        <p:blipFill>
          <a:blip r:embed="rId2"/>
          <a:stretch>
            <a:fillRect/>
          </a:stretch>
        </p:blipFill>
        <p:spPr>
          <a:xfrm>
            <a:off x="459891" y="3139415"/>
            <a:ext cx="8224217" cy="579170"/>
          </a:xfrm>
          <a:prstGeom prst="rect">
            <a:avLst/>
          </a:prstGeom>
        </p:spPr>
      </p:pic>
      <p:sp>
        <p:nvSpPr>
          <p:cNvPr id="2" name="Τίτλος 1">
            <a:extLst>
              <a:ext uri="{FF2B5EF4-FFF2-40B4-BE49-F238E27FC236}">
                <a16:creationId xmlns:a16="http://schemas.microsoft.com/office/drawing/2014/main" id="{18158635-4A9C-401D-9A84-A9771F7CFB2D}"/>
              </a:ext>
            </a:extLst>
          </p:cNvPr>
          <p:cNvSpPr>
            <a:spLocks noGrp="1"/>
          </p:cNvSpPr>
          <p:nvPr>
            <p:ph type="title"/>
          </p:nvPr>
        </p:nvSpPr>
        <p:spPr>
          <a:xfrm>
            <a:off x="526391" y="792108"/>
            <a:ext cx="8229600" cy="1143000"/>
          </a:xfrm>
          <a:solidFill>
            <a:schemeClr val="tx2">
              <a:lumMod val="20000"/>
              <a:lumOff val="80000"/>
            </a:schemeClr>
          </a:solidFill>
          <a:scene3d>
            <a:camera prst="orthographicFront"/>
            <a:lightRig rig="threePt" dir="t"/>
          </a:scene3d>
          <a:sp3d>
            <a:bevelT/>
          </a:sp3d>
        </p:spPr>
        <p:txBody>
          <a:bodyPr/>
          <a:lstStyle/>
          <a:p>
            <a:r>
              <a:rPr lang="el-GR" dirty="0">
                <a:solidFill>
                  <a:srgbClr val="0070C0"/>
                </a:solidFill>
              </a:rPr>
              <a:t>ΦΡΟΝΤΙΔΑ ΦΡΟΝΤΙΣΤΩΝ</a:t>
            </a:r>
          </a:p>
        </p:txBody>
      </p:sp>
      <p:pic>
        <p:nvPicPr>
          <p:cNvPr id="3" name="Εικόνα 2">
            <a:extLst>
              <a:ext uri="{FF2B5EF4-FFF2-40B4-BE49-F238E27FC236}">
                <a16:creationId xmlns:a16="http://schemas.microsoft.com/office/drawing/2014/main" id="{D829F6FD-8BCE-4DA9-9F90-1C4E63A6F473}"/>
              </a:ext>
            </a:extLst>
          </p:cNvPr>
          <p:cNvPicPr>
            <a:picLocks noChangeAspect="1"/>
          </p:cNvPicPr>
          <p:nvPr/>
        </p:nvPicPr>
        <p:blipFill>
          <a:blip r:embed="rId3"/>
          <a:stretch>
            <a:fillRect/>
          </a:stretch>
        </p:blipFill>
        <p:spPr>
          <a:xfrm>
            <a:off x="1331640" y="5145172"/>
            <a:ext cx="6925656" cy="1536325"/>
          </a:xfrm>
          <a:prstGeom prst="rect">
            <a:avLst/>
          </a:prstGeom>
        </p:spPr>
      </p:pic>
      <p:pic>
        <p:nvPicPr>
          <p:cNvPr id="5" name="Εικόνα 4">
            <a:extLst>
              <a:ext uri="{FF2B5EF4-FFF2-40B4-BE49-F238E27FC236}">
                <a16:creationId xmlns:a16="http://schemas.microsoft.com/office/drawing/2014/main" id="{8FCC9A44-064E-4778-B0F0-F45E981C98BC}"/>
              </a:ext>
            </a:extLst>
          </p:cNvPr>
          <p:cNvPicPr>
            <a:picLocks noChangeAspect="1"/>
          </p:cNvPicPr>
          <p:nvPr/>
        </p:nvPicPr>
        <p:blipFill>
          <a:blip r:embed="rId4"/>
          <a:stretch>
            <a:fillRect/>
          </a:stretch>
        </p:blipFill>
        <p:spPr>
          <a:xfrm>
            <a:off x="2339752" y="2291997"/>
            <a:ext cx="4602879" cy="2853175"/>
          </a:xfrm>
          <a:prstGeom prst="rect">
            <a:avLst/>
          </a:prstGeom>
        </p:spPr>
      </p:pic>
    </p:spTree>
    <p:extLst>
      <p:ext uri="{BB962C8B-B14F-4D97-AF65-F5344CB8AC3E}">
        <p14:creationId xmlns:p14="http://schemas.microsoft.com/office/powerpoint/2010/main" val="20957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95536" y="692696"/>
            <a:ext cx="7920880" cy="1847334"/>
          </a:xfrm>
          <a:prstGeom prst="rect">
            <a:avLst/>
          </a:prstGeom>
          <a:noFill/>
          <a:ln>
            <a:noFill/>
          </a:ln>
        </p:spPr>
        <p:txBody>
          <a:bodyPr spcFirstLastPara="1" wrap="square" lIns="91425" tIns="91425" rIns="91425" bIns="91425" anchor="b" anchorCtr="0">
            <a:noAutofit/>
          </a:bodyPr>
          <a:lstStyle/>
          <a:p>
            <a:pPr algn="ctr"/>
            <a:r>
              <a:rPr lang="el-GR" b="1" dirty="0"/>
              <a:t>Εξουθένωση οικογενειακών φροντιστών</a:t>
            </a:r>
            <a:endParaRPr b="1" dirty="0"/>
          </a:p>
        </p:txBody>
      </p:sp>
      <p:sp>
        <p:nvSpPr>
          <p:cNvPr id="204" name="Google Shape;204;p29"/>
          <p:cNvSpPr txBox="1">
            <a:spLocks noGrp="1"/>
          </p:cNvSpPr>
          <p:nvPr>
            <p:ph type="body" idx="1"/>
          </p:nvPr>
        </p:nvSpPr>
        <p:spPr>
          <a:xfrm>
            <a:off x="111885" y="2709542"/>
            <a:ext cx="5938042" cy="2710200"/>
          </a:xfrm>
          <a:prstGeom prst="rect">
            <a:avLst/>
          </a:prstGeom>
          <a:noFill/>
          <a:ln>
            <a:noFill/>
          </a:ln>
        </p:spPr>
        <p:txBody>
          <a:bodyPr spcFirstLastPara="1" wrap="square" lIns="91425" tIns="91425" rIns="91425" bIns="91425" anchor="t" anchorCtr="0">
            <a:noAutofit/>
          </a:bodyPr>
          <a:lstStyle/>
          <a:p>
            <a:pPr>
              <a:buFont typeface="Arial"/>
              <a:buChar char="•"/>
            </a:pPr>
            <a:r>
              <a:rPr lang="el-GR" sz="1600"/>
              <a:t>Το να είσαι φροντιστής ενός εξαρτημένου ατόμου με χρόνιο νόσημα έχει περιγραφεί σαν να ζεις μία ημέρα 36 ωρών (Mace and Robins, 1999), που οδηγεί σε σωματική, συναισθηματική και πνευματική εξάντληση.</a:t>
            </a:r>
            <a:endParaRPr/>
          </a:p>
          <a:p>
            <a:pPr marL="114300" indent="0">
              <a:buNone/>
            </a:pPr>
            <a:r>
              <a:rPr lang="el-GR" sz="1600"/>
              <a:t> </a:t>
            </a:r>
            <a:endParaRPr/>
          </a:p>
          <a:p>
            <a:pPr>
              <a:buFont typeface="Arial"/>
              <a:buChar char="•"/>
            </a:pPr>
            <a:r>
              <a:rPr lang="el-GR" sz="1600"/>
              <a:t>Η εξουθένωση αποτελεί </a:t>
            </a:r>
            <a:r>
              <a:rPr lang="el-GR" sz="1600" b="1"/>
              <a:t>ακραία σωματική και πνευματική κόπωση, συναισθηματική εξάντληση, μειωμένη ύπαρξη κινήτρων για εργασία και έλλειψη ενσυναίσθησης προς τους άλλους </a:t>
            </a:r>
            <a:r>
              <a:rPr lang="el-GR" sz="1600"/>
              <a:t>(Maslach, 1982). </a:t>
            </a:r>
            <a:endParaRPr sz="1600"/>
          </a:p>
          <a:p>
            <a:pPr indent="-228600">
              <a:buNone/>
            </a:pPr>
            <a:endParaRPr sz="1400"/>
          </a:p>
          <a:p>
            <a:pPr marL="114300" indent="0">
              <a:buNone/>
            </a:pPr>
            <a:endParaRPr sz="1400"/>
          </a:p>
          <a:p>
            <a:pPr marL="114300" indent="0">
              <a:buNone/>
            </a:pPr>
            <a:endParaRPr>
              <a:solidFill>
                <a:schemeClr val="lt2"/>
              </a:solidFill>
            </a:endParaRPr>
          </a:p>
          <a:p>
            <a:pPr marL="114300" indent="0">
              <a:buNone/>
            </a:pPr>
            <a:endParaRPr>
              <a:solidFill>
                <a:schemeClr val="lt2"/>
              </a:solidFill>
            </a:endParaRPr>
          </a:p>
        </p:txBody>
      </p:sp>
      <p:pic>
        <p:nvPicPr>
          <p:cNvPr id="206" name="Google Shape;206;p29" descr="100+ Free Burnout &amp; Headache Photos - Pixabay"/>
          <p:cNvPicPr preferRelativeResize="0"/>
          <p:nvPr/>
        </p:nvPicPr>
        <p:blipFill rotWithShape="1">
          <a:blip r:embed="rId3">
            <a:alphaModFix/>
          </a:blip>
          <a:srcRect/>
          <a:stretch/>
        </p:blipFill>
        <p:spPr>
          <a:xfrm>
            <a:off x="6198782" y="2635597"/>
            <a:ext cx="2833335" cy="2616342"/>
          </a:xfrm>
          <a:prstGeom prst="rect">
            <a:avLst/>
          </a:prstGeom>
          <a:noFill/>
          <a:ln>
            <a:noFill/>
          </a:ln>
        </p:spPr>
      </p:pic>
      <p:sp>
        <p:nvSpPr>
          <p:cNvPr id="207" name="Google Shape;207;p29"/>
          <p:cNvSpPr/>
          <p:nvPr/>
        </p:nvSpPr>
        <p:spPr>
          <a:xfrm>
            <a:off x="6250172" y="5251939"/>
            <a:ext cx="2730552" cy="230832"/>
          </a:xfrm>
          <a:prstGeom prst="rect">
            <a:avLst/>
          </a:prstGeom>
          <a:noFill/>
          <a:ln>
            <a:noFill/>
          </a:ln>
        </p:spPr>
        <p:txBody>
          <a:bodyPr spcFirstLastPara="1" wrap="square" lIns="91425" tIns="45700" rIns="91425" bIns="45700" anchor="t" anchorCtr="0">
            <a:spAutoFit/>
          </a:bodyPr>
          <a:lstStyle/>
          <a:p>
            <a:pPr>
              <a:buClr>
                <a:srgbClr val="000000"/>
              </a:buClr>
            </a:pPr>
            <a:r>
              <a:rPr lang="el-GR" sz="900" kern="0">
                <a:solidFill>
                  <a:srgbClr val="000000"/>
                </a:solidFill>
                <a:latin typeface="Arial"/>
                <a:ea typeface="Arial"/>
                <a:cs typeface="Arial"/>
                <a:sym typeface="Arial"/>
              </a:rPr>
              <a:t>Πηγή: https://pixabay.com/photos/search/burnout/</a:t>
            </a:r>
            <a:endParaRPr sz="1400" kern="0">
              <a:solidFill>
                <a:srgbClr val="000000"/>
              </a:solidFill>
              <a:latin typeface="Arial"/>
              <a:cs typeface="Arial"/>
              <a:sym typeface="Arial"/>
            </a:endParaRPr>
          </a:p>
        </p:txBody>
      </p:sp>
      <p:sp>
        <p:nvSpPr>
          <p:cNvPr id="208" name="Google Shape;208;p29"/>
          <p:cNvSpPr/>
          <p:nvPr/>
        </p:nvSpPr>
        <p:spPr>
          <a:xfrm>
            <a:off x="-2" y="5596961"/>
            <a:ext cx="6198781" cy="400110"/>
          </a:xfrm>
          <a:prstGeom prst="rect">
            <a:avLst/>
          </a:prstGeom>
          <a:noFill/>
          <a:ln>
            <a:noFill/>
          </a:ln>
        </p:spPr>
        <p:txBody>
          <a:bodyPr spcFirstLastPara="1" wrap="square" lIns="91425" tIns="45700" rIns="91425" bIns="45700" anchor="t" anchorCtr="0">
            <a:spAutoFit/>
          </a:bodyPr>
          <a:lstStyle/>
          <a:p>
            <a:pPr>
              <a:buClr>
                <a:srgbClr val="000000"/>
              </a:buClr>
            </a:pPr>
            <a:r>
              <a:rPr lang="el-GR" sz="1000" kern="0">
                <a:solidFill>
                  <a:srgbClr val="737373"/>
                </a:solidFill>
                <a:latin typeface="Arial"/>
                <a:ea typeface="Arial"/>
                <a:cs typeface="Arial"/>
                <a:sym typeface="Arial"/>
              </a:rPr>
              <a:t>Mace, N. and Robins, P. (1999). The 36-Hours Day, 3rd ed. Johns Hopkins University Press, Baltimore.</a:t>
            </a:r>
            <a:endParaRPr sz="1400" kern="0">
              <a:solidFill>
                <a:srgbClr val="000000"/>
              </a:solidFill>
              <a:latin typeface="Arial"/>
              <a:cs typeface="Arial"/>
              <a:sym typeface="Arial"/>
            </a:endParaRPr>
          </a:p>
          <a:p>
            <a:pPr>
              <a:buClr>
                <a:srgbClr val="000000"/>
              </a:buClr>
            </a:pPr>
            <a:r>
              <a:rPr lang="el-GR" sz="1000" kern="0">
                <a:solidFill>
                  <a:srgbClr val="737373"/>
                </a:solidFill>
                <a:latin typeface="Arial"/>
                <a:ea typeface="Arial"/>
                <a:cs typeface="Arial"/>
                <a:sym typeface="Arial"/>
              </a:rPr>
              <a:t>Maslach, C. (1982). Burn-out—The Cost of Caring. Prentice-Hall, Englewood Press, pp. 3–148.</a:t>
            </a:r>
            <a:endParaRPr sz="1400"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1160982" y="1091231"/>
            <a:ext cx="6822035" cy="767700"/>
          </a:xfrm>
          <a:prstGeom prst="rect">
            <a:avLst/>
          </a:prstGeom>
          <a:noFill/>
          <a:ln>
            <a:noFill/>
          </a:ln>
        </p:spPr>
        <p:txBody>
          <a:bodyPr spcFirstLastPara="1" wrap="square" lIns="91425" tIns="91425" rIns="91425" bIns="91425" anchor="b" anchorCtr="0">
            <a:noAutofit/>
          </a:bodyPr>
          <a:lstStyle/>
          <a:p>
            <a:pPr algn="ctr"/>
            <a:r>
              <a:rPr lang="el-GR" sz="2800" b="1" dirty="0"/>
              <a:t>Τα συχνότερα σημεία εξουθένωσης </a:t>
            </a:r>
            <a:br>
              <a:rPr lang="el-GR" sz="2800" b="1" dirty="0"/>
            </a:br>
            <a:r>
              <a:rPr lang="el-GR" sz="2800" b="1" dirty="0"/>
              <a:t>στον οικογενειακού φροντιστή</a:t>
            </a:r>
            <a:endParaRPr b="1" dirty="0"/>
          </a:p>
        </p:txBody>
      </p:sp>
      <p:sp>
        <p:nvSpPr>
          <p:cNvPr id="224" name="Google Shape;224;p31"/>
          <p:cNvSpPr txBox="1">
            <a:spLocks noGrp="1"/>
          </p:cNvSpPr>
          <p:nvPr>
            <p:ph type="body" idx="1"/>
          </p:nvPr>
        </p:nvSpPr>
        <p:spPr>
          <a:xfrm>
            <a:off x="128076" y="2299823"/>
            <a:ext cx="9143999" cy="2710200"/>
          </a:xfrm>
          <a:prstGeom prst="rect">
            <a:avLst/>
          </a:prstGeom>
          <a:noFill/>
          <a:ln>
            <a:noFill/>
          </a:ln>
        </p:spPr>
        <p:txBody>
          <a:bodyPr spcFirstLastPara="1" wrap="square" lIns="91425" tIns="91425" rIns="91425" bIns="91425" anchor="t" anchorCtr="0">
            <a:noAutofit/>
          </a:bodyPr>
          <a:lstStyle/>
          <a:p>
            <a:pPr>
              <a:lnSpc>
                <a:spcPct val="150000"/>
              </a:lnSpc>
              <a:buFont typeface="Arial"/>
              <a:buChar char="•"/>
            </a:pPr>
            <a:r>
              <a:rPr lang="el-GR" sz="1600" dirty="0"/>
              <a:t>Ο φροντιστής έχει λιγότερη ενέργεια από ότι είχε παλιά.</a:t>
            </a:r>
            <a:endParaRPr sz="1600" dirty="0"/>
          </a:p>
          <a:p>
            <a:pPr>
              <a:lnSpc>
                <a:spcPct val="150000"/>
              </a:lnSpc>
              <a:buFont typeface="Arial"/>
              <a:buChar char="•"/>
            </a:pPr>
            <a:r>
              <a:rPr lang="el-GR" sz="1600" dirty="0"/>
              <a:t>Έχει πεσμένο ανοσοποιητικό και αρρωσταίνει εύκολα.</a:t>
            </a:r>
            <a:endParaRPr sz="1600" dirty="0"/>
          </a:p>
          <a:p>
            <a:pPr>
              <a:lnSpc>
                <a:spcPct val="150000"/>
              </a:lnSpc>
              <a:buFont typeface="Arial"/>
              <a:buChar char="•"/>
            </a:pPr>
            <a:r>
              <a:rPr lang="el-GR" sz="1600" dirty="0"/>
              <a:t>Είναι συνεχώς κουρασμένος ακόμα και μετά τον ύπνο ή μετά από διάλειμμα.</a:t>
            </a:r>
            <a:endParaRPr sz="1600" dirty="0"/>
          </a:p>
          <a:p>
            <a:pPr>
              <a:lnSpc>
                <a:spcPct val="150000"/>
              </a:lnSpc>
              <a:buFont typeface="Arial"/>
              <a:buChar char="•"/>
            </a:pPr>
            <a:r>
              <a:rPr lang="el-GR" sz="1600" dirty="0"/>
              <a:t>Αμελεί τις δικές του ανάγκες είτε γιατί είναι πολύ απασχολημένος είτε γιατί δεν τον νοιάζει πια.</a:t>
            </a:r>
            <a:endParaRPr sz="1600" dirty="0"/>
          </a:p>
          <a:p>
            <a:pPr>
              <a:lnSpc>
                <a:spcPct val="150000"/>
              </a:lnSpc>
              <a:buFont typeface="Arial"/>
              <a:buChar char="•"/>
            </a:pPr>
            <a:r>
              <a:rPr lang="el-GR" sz="1600" dirty="0"/>
              <a:t>Η ζωή του περιστρέφεται γύρω από την παροχή φροντίδας αλλά του δίνει μικρή ικανοποίηση.</a:t>
            </a:r>
            <a:endParaRPr sz="1600" dirty="0"/>
          </a:p>
          <a:p>
            <a:pPr>
              <a:lnSpc>
                <a:spcPct val="150000"/>
              </a:lnSpc>
              <a:buFont typeface="Arial"/>
              <a:buChar char="•"/>
            </a:pPr>
            <a:r>
              <a:rPr lang="el-GR" sz="1600" dirty="0"/>
              <a:t>Δυσκολεύεται να χαλαρώσει ακόμα κι όταν του προσφέρεται βοήθεια.</a:t>
            </a:r>
            <a:endParaRPr sz="1600" dirty="0"/>
          </a:p>
          <a:p>
            <a:pPr indent="-228600">
              <a:lnSpc>
                <a:spcPct val="150000"/>
              </a:lnSpc>
              <a:buNone/>
            </a:pPr>
            <a:endParaRPr sz="1600" dirty="0"/>
          </a:p>
        </p:txBody>
      </p:sp>
      <p:sp>
        <p:nvSpPr>
          <p:cNvPr id="226" name="Google Shape;226;p31"/>
          <p:cNvSpPr/>
          <p:nvPr/>
        </p:nvSpPr>
        <p:spPr>
          <a:xfrm>
            <a:off x="131119" y="5720627"/>
            <a:ext cx="9012881" cy="246221"/>
          </a:xfrm>
          <a:prstGeom prst="rect">
            <a:avLst/>
          </a:prstGeom>
          <a:noFill/>
          <a:ln>
            <a:noFill/>
          </a:ln>
        </p:spPr>
        <p:txBody>
          <a:bodyPr spcFirstLastPara="1" wrap="square" lIns="91425" tIns="45700" rIns="91425" bIns="45700" anchor="t" anchorCtr="0">
            <a:spAutoFit/>
          </a:bodyPr>
          <a:lstStyle/>
          <a:p>
            <a:pPr>
              <a:buClr>
                <a:srgbClr val="000000"/>
              </a:buClr>
            </a:pPr>
            <a:r>
              <a:rPr lang="el-GR" sz="1000" kern="0">
                <a:solidFill>
                  <a:srgbClr val="737373"/>
                </a:solidFill>
                <a:latin typeface="Arial"/>
                <a:ea typeface="Arial"/>
                <a:cs typeface="Arial"/>
                <a:sym typeface="Arial"/>
              </a:rPr>
              <a:t>Dementia Today (2018). Caregiver stress and burnout http://www.dementiatoday.com/caregiver-stress-and-burnout/</a:t>
            </a:r>
            <a:endParaRPr sz="1400" kern="0">
              <a:solidFill>
                <a:srgbClr val="000000"/>
              </a:solidFill>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71901" y="1595975"/>
            <a:ext cx="6822035" cy="767700"/>
          </a:xfrm>
          <a:prstGeom prst="rect">
            <a:avLst/>
          </a:prstGeom>
          <a:noFill/>
          <a:ln>
            <a:noFill/>
          </a:ln>
        </p:spPr>
        <p:txBody>
          <a:bodyPr spcFirstLastPara="1" wrap="square" lIns="91425" tIns="91425" rIns="91425" bIns="91425" anchor="b" anchorCtr="0">
            <a:noAutofit/>
          </a:bodyPr>
          <a:lstStyle/>
          <a:p>
            <a:r>
              <a:rPr lang="el-GR" sz="2800"/>
              <a:t>Τα συχνότερα σημεία εξουθένωσης </a:t>
            </a:r>
            <a:br>
              <a:rPr lang="el-GR" sz="2800"/>
            </a:br>
            <a:r>
              <a:rPr lang="el-GR" sz="2800"/>
              <a:t>στον οικογενειακού φροντιστή</a:t>
            </a:r>
            <a:endParaRPr/>
          </a:p>
        </p:txBody>
      </p:sp>
      <p:sp>
        <p:nvSpPr>
          <p:cNvPr id="232" name="Google Shape;232;p32"/>
          <p:cNvSpPr txBox="1">
            <a:spLocks noGrp="1"/>
          </p:cNvSpPr>
          <p:nvPr>
            <p:ph type="body" idx="1"/>
          </p:nvPr>
        </p:nvSpPr>
        <p:spPr>
          <a:xfrm>
            <a:off x="1" y="2470125"/>
            <a:ext cx="6440052" cy="2710200"/>
          </a:xfrm>
          <a:prstGeom prst="rect">
            <a:avLst/>
          </a:prstGeom>
          <a:noFill/>
          <a:ln>
            <a:noFill/>
          </a:ln>
        </p:spPr>
        <p:txBody>
          <a:bodyPr spcFirstLastPara="1" wrap="square" lIns="91425" tIns="91425" rIns="91425" bIns="91425" anchor="t" anchorCtr="0">
            <a:noAutofit/>
          </a:bodyPr>
          <a:lstStyle/>
          <a:p>
            <a:pPr>
              <a:lnSpc>
                <a:spcPct val="170000"/>
              </a:lnSpc>
              <a:buFont typeface="Arial"/>
              <a:buChar char="•"/>
            </a:pPr>
            <a:r>
              <a:rPr lang="el-GR" sz="1500"/>
              <a:t>Είναι ολοένα και περισσότερο ανυπόμονος και ευέξαπτος με το άτομο που φροντίζει.</a:t>
            </a:r>
            <a:endParaRPr/>
          </a:p>
          <a:p>
            <a:pPr>
              <a:lnSpc>
                <a:spcPct val="170000"/>
              </a:lnSpc>
              <a:buFont typeface="Arial"/>
              <a:buChar char="•"/>
            </a:pPr>
            <a:r>
              <a:rPr lang="el-GR" sz="1500"/>
              <a:t>Αισθάνεται αβοήθητος και απελπισμένος.</a:t>
            </a:r>
            <a:endParaRPr sz="1500"/>
          </a:p>
          <a:p>
            <a:pPr>
              <a:lnSpc>
                <a:spcPct val="150000"/>
              </a:lnSpc>
              <a:buFont typeface="Arial"/>
              <a:buChar char="•"/>
            </a:pPr>
            <a:r>
              <a:rPr lang="el-GR" sz="1500"/>
              <a:t>Βιώνει αλλαγές στις συνήθειες του ύπνου.</a:t>
            </a:r>
            <a:endParaRPr sz="1500"/>
          </a:p>
          <a:p>
            <a:pPr>
              <a:lnSpc>
                <a:spcPct val="170000"/>
              </a:lnSpc>
              <a:buFont typeface="Arial"/>
              <a:buChar char="•"/>
            </a:pPr>
            <a:r>
              <a:rPr lang="el-GR" sz="1500"/>
              <a:t>Αλλάζουν οι διατροφικές του συνήθειες.</a:t>
            </a:r>
            <a:endParaRPr sz="1500"/>
          </a:p>
          <a:p>
            <a:pPr>
              <a:lnSpc>
                <a:spcPct val="170000"/>
              </a:lnSpc>
              <a:buFont typeface="Arial"/>
              <a:buChar char="•"/>
            </a:pPr>
            <a:r>
              <a:rPr lang="el-GR" sz="1500"/>
              <a:t>Αποσύρεται από φίλους και συγγενείς.</a:t>
            </a:r>
            <a:endParaRPr sz="1500"/>
          </a:p>
          <a:p>
            <a:pPr>
              <a:lnSpc>
                <a:spcPct val="170000"/>
              </a:lnSpc>
              <a:buFont typeface="Arial"/>
              <a:buChar char="•"/>
            </a:pPr>
            <a:r>
              <a:rPr lang="el-GR" sz="1500"/>
              <a:t>Έχει έλλειψη ενδιαφέροντος για παλιές αγαπημένες ενασχολήσεις.</a:t>
            </a:r>
            <a:endParaRPr sz="1500"/>
          </a:p>
        </p:txBody>
      </p:sp>
      <p:sp>
        <p:nvSpPr>
          <p:cNvPr id="234" name="Google Shape;234;p32"/>
          <p:cNvSpPr/>
          <p:nvPr/>
        </p:nvSpPr>
        <p:spPr>
          <a:xfrm>
            <a:off x="131120" y="5637721"/>
            <a:ext cx="9012881" cy="246221"/>
          </a:xfrm>
          <a:prstGeom prst="rect">
            <a:avLst/>
          </a:prstGeom>
          <a:noFill/>
          <a:ln>
            <a:noFill/>
          </a:ln>
        </p:spPr>
        <p:txBody>
          <a:bodyPr spcFirstLastPara="1" wrap="square" lIns="91425" tIns="45700" rIns="91425" bIns="45700" anchor="t" anchorCtr="0">
            <a:spAutoFit/>
          </a:bodyPr>
          <a:lstStyle/>
          <a:p>
            <a:pPr>
              <a:buClr>
                <a:srgbClr val="000000"/>
              </a:buClr>
            </a:pPr>
            <a:r>
              <a:rPr lang="el-GR" sz="1000" kern="0">
                <a:solidFill>
                  <a:srgbClr val="737373"/>
                </a:solidFill>
                <a:latin typeface="Arial"/>
                <a:ea typeface="Arial"/>
                <a:cs typeface="Arial"/>
                <a:sym typeface="Arial"/>
              </a:rPr>
              <a:t>Dementia Today (2018). Caregiver stress and burnout http://www.dementiatoday.com/caregiver-stress-and-burnout/</a:t>
            </a:r>
            <a:endParaRPr sz="1400" kern="0">
              <a:solidFill>
                <a:srgbClr val="000000"/>
              </a:solidFill>
              <a:latin typeface="Arial"/>
              <a:cs typeface="Arial"/>
              <a:sym typeface="Arial"/>
            </a:endParaRPr>
          </a:p>
        </p:txBody>
      </p:sp>
      <p:pic>
        <p:nvPicPr>
          <p:cNvPr id="235" name="Google Shape;235;p32"/>
          <p:cNvPicPr preferRelativeResize="0"/>
          <p:nvPr/>
        </p:nvPicPr>
        <p:blipFill rotWithShape="1">
          <a:blip r:embed="rId3">
            <a:alphaModFix/>
          </a:blip>
          <a:srcRect/>
          <a:stretch/>
        </p:blipFill>
        <p:spPr>
          <a:xfrm>
            <a:off x="5971457" y="3302739"/>
            <a:ext cx="3041422" cy="1587242"/>
          </a:xfrm>
          <a:prstGeom prst="rect">
            <a:avLst/>
          </a:prstGeom>
          <a:noFill/>
          <a:ln>
            <a:noFill/>
          </a:ln>
        </p:spPr>
      </p:pic>
      <p:sp>
        <p:nvSpPr>
          <p:cNvPr id="236" name="Google Shape;236;p32"/>
          <p:cNvSpPr/>
          <p:nvPr/>
        </p:nvSpPr>
        <p:spPr>
          <a:xfrm>
            <a:off x="6205756" y="4889980"/>
            <a:ext cx="2572825" cy="461665"/>
          </a:xfrm>
          <a:prstGeom prst="rect">
            <a:avLst/>
          </a:prstGeom>
          <a:noFill/>
          <a:ln>
            <a:noFill/>
          </a:ln>
        </p:spPr>
        <p:txBody>
          <a:bodyPr spcFirstLastPara="1" wrap="square" lIns="91425" tIns="45700" rIns="91425" bIns="45700" anchor="t" anchorCtr="0">
            <a:spAutoFit/>
          </a:bodyPr>
          <a:lstStyle/>
          <a:p>
            <a:pPr>
              <a:buClr>
                <a:srgbClr val="000000"/>
              </a:buClr>
            </a:pPr>
            <a:r>
              <a:rPr lang="el-GR" sz="800" kern="0">
                <a:solidFill>
                  <a:srgbClr val="000000"/>
                </a:solidFill>
                <a:latin typeface="Arial"/>
                <a:ea typeface="Arial"/>
                <a:cs typeface="Arial"/>
                <a:sym typeface="Arial"/>
              </a:rPr>
              <a:t>Πηγή: https://pixabay.com/el/photos/%CF%83%CF%84%CF%81%CE%B5%CF%82-burnout</a:t>
            </a:r>
            <a:endParaRPr sz="800" kern="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1259632" y="870499"/>
            <a:ext cx="8222100" cy="767700"/>
          </a:xfrm>
          <a:prstGeom prst="rect">
            <a:avLst/>
          </a:prstGeom>
          <a:noFill/>
          <a:ln>
            <a:noFill/>
          </a:ln>
        </p:spPr>
        <p:txBody>
          <a:bodyPr spcFirstLastPara="1" wrap="square" lIns="91425" tIns="91425" rIns="91425" bIns="91425" anchor="b" anchorCtr="0">
            <a:noAutofit/>
          </a:bodyPr>
          <a:lstStyle/>
          <a:p>
            <a:r>
              <a:rPr lang="el-GR" dirty="0"/>
              <a:t>Η φροντίδα των φροντιστών</a:t>
            </a:r>
            <a:endParaRPr dirty="0"/>
          </a:p>
        </p:txBody>
      </p:sp>
      <p:sp>
        <p:nvSpPr>
          <p:cNvPr id="242" name="Google Shape;242;p33"/>
          <p:cNvSpPr txBox="1">
            <a:spLocks noGrp="1"/>
          </p:cNvSpPr>
          <p:nvPr>
            <p:ph type="body" idx="1"/>
          </p:nvPr>
        </p:nvSpPr>
        <p:spPr>
          <a:xfrm>
            <a:off x="106326" y="2764478"/>
            <a:ext cx="8931349" cy="2710200"/>
          </a:xfrm>
          <a:prstGeom prst="rect">
            <a:avLst/>
          </a:prstGeom>
          <a:noFill/>
          <a:ln>
            <a:noFill/>
          </a:ln>
        </p:spPr>
        <p:txBody>
          <a:bodyPr spcFirstLastPara="1" wrap="square" lIns="91425" tIns="91425" rIns="91425" bIns="91425" anchor="t" anchorCtr="0">
            <a:noAutofit/>
          </a:bodyPr>
          <a:lstStyle/>
          <a:p>
            <a:pPr marL="114300" indent="0">
              <a:buNone/>
            </a:pPr>
            <a:r>
              <a:rPr lang="el-GR"/>
              <a:t>Η </a:t>
            </a:r>
            <a:r>
              <a:rPr lang="el-GR">
                <a:solidFill>
                  <a:srgbClr val="083C92"/>
                </a:solidFill>
              </a:rPr>
              <a:t>νοσηλευτική φροντίδα</a:t>
            </a:r>
            <a:r>
              <a:rPr lang="el-GR"/>
              <a:t> των </a:t>
            </a:r>
            <a:r>
              <a:rPr lang="el-GR">
                <a:solidFill>
                  <a:srgbClr val="083C92"/>
                </a:solidFill>
              </a:rPr>
              <a:t>φροντιστών</a:t>
            </a:r>
            <a:r>
              <a:rPr lang="el-GR"/>
              <a:t> εστιάζει σε παρεμβάσεις </a:t>
            </a:r>
            <a:r>
              <a:rPr lang="el-GR">
                <a:solidFill>
                  <a:srgbClr val="083C92"/>
                </a:solidFill>
              </a:rPr>
              <a:t>παροχής υποστήριξης</a:t>
            </a:r>
            <a:r>
              <a:rPr lang="el-GR"/>
              <a:t>, </a:t>
            </a:r>
            <a:r>
              <a:rPr lang="el-GR">
                <a:solidFill>
                  <a:srgbClr val="083C92"/>
                </a:solidFill>
              </a:rPr>
              <a:t>εκπαίδευσης</a:t>
            </a:r>
            <a:r>
              <a:rPr lang="el-GR"/>
              <a:t> και </a:t>
            </a:r>
            <a:r>
              <a:rPr lang="el-GR">
                <a:solidFill>
                  <a:srgbClr val="083C92"/>
                </a:solidFill>
              </a:rPr>
              <a:t>παραπομπής</a:t>
            </a:r>
            <a:r>
              <a:rPr lang="el-GR"/>
              <a:t>. </a:t>
            </a:r>
            <a:endParaRPr/>
          </a:p>
          <a:p>
            <a:pPr>
              <a:buFont typeface="Arial"/>
              <a:buChar char="•"/>
            </a:pPr>
            <a:r>
              <a:rPr lang="el-GR"/>
              <a:t>Αυτοαναγνώριση της εξουθένωσης που βιώνουν. </a:t>
            </a:r>
            <a:endParaRPr/>
          </a:p>
          <a:p>
            <a:pPr>
              <a:buFont typeface="Arial"/>
              <a:buChar char="•"/>
            </a:pPr>
            <a:r>
              <a:rPr lang="el-GR"/>
              <a:t>Αυτοαναγνώριση των μεθόδων μείωσης της εξουθένωσης.</a:t>
            </a:r>
            <a:endParaRPr/>
          </a:p>
          <a:p>
            <a:pPr>
              <a:buFont typeface="Arial"/>
              <a:buChar char="•"/>
            </a:pPr>
            <a:r>
              <a:rPr lang="el-GR"/>
              <a:t>Βελτίωση των γνώσεων (π.χ για τα νοσήματα του ηλικιωμένου) και δεξιοτήτων για να παρέχουν φροντίδα. </a:t>
            </a:r>
            <a:endParaRPr/>
          </a:p>
          <a:p>
            <a:pPr>
              <a:buFont typeface="Arial"/>
              <a:buChar char="•"/>
            </a:pPr>
            <a:r>
              <a:rPr lang="el-GR"/>
              <a:t>Αξιολόγηση της επιβάρυνσης που υφίστανται και παρεμβάσεις.</a:t>
            </a:r>
            <a:endParaRPr/>
          </a:p>
          <a:p>
            <a:pPr indent="-228600">
              <a:buNone/>
            </a:pPr>
            <a:endParaRPr/>
          </a:p>
          <a:p>
            <a:pPr indent="-228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971600" y="980728"/>
            <a:ext cx="8222100" cy="767700"/>
          </a:xfrm>
          <a:prstGeom prst="rect">
            <a:avLst/>
          </a:prstGeom>
          <a:noFill/>
          <a:ln>
            <a:noFill/>
          </a:ln>
        </p:spPr>
        <p:txBody>
          <a:bodyPr spcFirstLastPara="1" wrap="square" lIns="91425" tIns="91425" rIns="91425" bIns="91425" anchor="b" anchorCtr="0">
            <a:noAutofit/>
          </a:bodyPr>
          <a:lstStyle/>
          <a:p>
            <a:r>
              <a:rPr lang="el-GR" dirty="0"/>
              <a:t>Η φροντίδα των φροντιστών</a:t>
            </a:r>
            <a:endParaRPr dirty="0"/>
          </a:p>
        </p:txBody>
      </p:sp>
      <p:sp>
        <p:nvSpPr>
          <p:cNvPr id="249" name="Google Shape;249;p34"/>
          <p:cNvSpPr txBox="1">
            <a:spLocks noGrp="1"/>
          </p:cNvSpPr>
          <p:nvPr>
            <p:ph type="body" idx="1"/>
          </p:nvPr>
        </p:nvSpPr>
        <p:spPr>
          <a:xfrm>
            <a:off x="467544" y="2276872"/>
            <a:ext cx="6260831" cy="3079444"/>
          </a:xfrm>
          <a:prstGeom prst="rect">
            <a:avLst/>
          </a:prstGeom>
          <a:noFill/>
          <a:ln>
            <a:noFill/>
          </a:ln>
        </p:spPr>
        <p:txBody>
          <a:bodyPr spcFirstLastPara="1" wrap="square" lIns="91425" tIns="91425" rIns="91425" bIns="91425" anchor="t" anchorCtr="0">
            <a:noAutofit/>
          </a:bodyPr>
          <a:lstStyle/>
          <a:p>
            <a:pPr>
              <a:buClr>
                <a:srgbClr val="737373"/>
              </a:buClr>
              <a:buFont typeface="Arial"/>
              <a:buChar char="•"/>
            </a:pPr>
            <a:r>
              <a:rPr lang="el-GR" dirty="0">
                <a:solidFill>
                  <a:srgbClr val="737373"/>
                </a:solidFill>
              </a:rPr>
              <a:t>Οδηγίες σχετικά με τη διαχείριση της συμπεριφοράς του ηλικιωμένου. </a:t>
            </a:r>
            <a:endParaRPr dirty="0"/>
          </a:p>
          <a:p>
            <a:pPr>
              <a:buClr>
                <a:srgbClr val="737373"/>
              </a:buClr>
              <a:buFont typeface="Arial"/>
              <a:buChar char="•"/>
            </a:pPr>
            <a:r>
              <a:rPr lang="el-GR" dirty="0">
                <a:solidFill>
                  <a:srgbClr val="737373"/>
                </a:solidFill>
              </a:rPr>
              <a:t>Καθοδήγηση και εκπαίδευση στην παροχή φροντίδας σε όλα τα στάδια και το πένθος.</a:t>
            </a:r>
            <a:endParaRPr dirty="0">
              <a:solidFill>
                <a:srgbClr val="737373"/>
              </a:solidFill>
            </a:endParaRPr>
          </a:p>
          <a:p>
            <a:pPr>
              <a:buFont typeface="Arial"/>
              <a:buChar char="•"/>
            </a:pPr>
            <a:r>
              <a:rPr lang="el-GR" dirty="0">
                <a:solidFill>
                  <a:srgbClr val="737373"/>
                </a:solidFill>
              </a:rPr>
              <a:t>Καθοδήγηση σχετικά με την ε</a:t>
            </a:r>
            <a:r>
              <a:rPr lang="el-GR" dirty="0"/>
              <a:t>πικοινωνία με τον ηλικιωμένο και τους επαγγελματίες υγείας.</a:t>
            </a:r>
            <a:endParaRPr dirty="0"/>
          </a:p>
          <a:p>
            <a:pPr>
              <a:buFont typeface="Arial"/>
              <a:buChar char="•"/>
            </a:pPr>
            <a:r>
              <a:rPr lang="el-GR" dirty="0"/>
              <a:t>Ενημέρωση για τα υποστηρικτικά δίκτυα και προτροπή για συμμετοχή σε αυτά.</a:t>
            </a:r>
            <a:endParaRPr dirty="0"/>
          </a:p>
          <a:p>
            <a:pPr indent="-228600">
              <a:buNone/>
            </a:pPr>
            <a:endParaRPr dirty="0"/>
          </a:p>
          <a:p>
            <a:pPr indent="-2286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460950" y="828275"/>
            <a:ext cx="8222100" cy="767700"/>
          </a:xfrm>
          <a:prstGeom prst="rect">
            <a:avLst/>
          </a:prstGeom>
          <a:noFill/>
          <a:ln>
            <a:noFill/>
          </a:ln>
        </p:spPr>
        <p:txBody>
          <a:bodyPr spcFirstLastPara="1" wrap="square" lIns="91425" tIns="91425" rIns="91425" bIns="91425" anchor="b" anchorCtr="0">
            <a:noAutofit/>
          </a:bodyPr>
          <a:lstStyle/>
          <a:p>
            <a:r>
              <a:rPr lang="el-GR" dirty="0"/>
              <a:t>Η φροντίδα των φροντιστών</a:t>
            </a:r>
            <a:endParaRPr dirty="0"/>
          </a:p>
        </p:txBody>
      </p:sp>
      <p:sp>
        <p:nvSpPr>
          <p:cNvPr id="258" name="Google Shape;258;p35"/>
          <p:cNvSpPr txBox="1">
            <a:spLocks noGrp="1"/>
          </p:cNvSpPr>
          <p:nvPr>
            <p:ph type="body" idx="1"/>
          </p:nvPr>
        </p:nvSpPr>
        <p:spPr>
          <a:xfrm>
            <a:off x="179512" y="1484784"/>
            <a:ext cx="7005110" cy="2710200"/>
          </a:xfrm>
          <a:prstGeom prst="rect">
            <a:avLst/>
          </a:prstGeom>
          <a:noFill/>
          <a:ln>
            <a:noFill/>
          </a:ln>
        </p:spPr>
        <p:txBody>
          <a:bodyPr spcFirstLastPara="1" wrap="square" lIns="91425" tIns="91425" rIns="91425" bIns="91425" anchor="t" anchorCtr="0">
            <a:noAutofit/>
          </a:bodyPr>
          <a:lstStyle/>
          <a:p>
            <a:pPr>
              <a:buFont typeface="Arial"/>
              <a:buChar char="•"/>
            </a:pPr>
            <a:r>
              <a:rPr lang="el-GR" dirty="0"/>
              <a:t>Παραπομπή σε άλλες υπηρεσίες (π.χ. </a:t>
            </a:r>
            <a:r>
              <a:rPr lang="el-GR" dirty="0" err="1"/>
              <a:t>κατ’οίκον</a:t>
            </a:r>
            <a:r>
              <a:rPr lang="el-GR" dirty="0"/>
              <a:t> νοσηλευτική φροντίδα,  βοήθεια στο σπίτι, εθελοντές, οικιακή βοήθεια, ανάπαυλα, </a:t>
            </a:r>
            <a:r>
              <a:rPr lang="el-GR" dirty="0" err="1"/>
              <a:t>κ.α</a:t>
            </a:r>
            <a:r>
              <a:rPr lang="el-GR" dirty="0"/>
              <a:t>).</a:t>
            </a:r>
            <a:endParaRPr dirty="0"/>
          </a:p>
          <a:p>
            <a:pPr>
              <a:buFont typeface="Arial"/>
              <a:buChar char="•"/>
            </a:pPr>
            <a:r>
              <a:rPr lang="el-GR" dirty="0"/>
              <a:t>Ενθάρρυνση για φροντίδα του εαυτού τους (προσωπικός χρόνος, κοινωνικές επαφές, ψυχαγωγία, άθληση, σύλλογοι, </a:t>
            </a:r>
            <a:r>
              <a:rPr lang="el-GR" dirty="0" err="1"/>
              <a:t>κ.α</a:t>
            </a:r>
            <a:r>
              <a:rPr lang="el-GR" dirty="0"/>
              <a:t>) </a:t>
            </a:r>
            <a:endParaRPr dirty="0"/>
          </a:p>
          <a:p>
            <a:pPr>
              <a:buFont typeface="Arial"/>
              <a:buChar char="•"/>
            </a:pPr>
            <a:r>
              <a:rPr lang="el-GR" dirty="0"/>
              <a:t>Αποδοχή κάθε είδους βοήθειας.</a:t>
            </a:r>
            <a:endParaRPr dirty="0"/>
          </a:p>
          <a:p>
            <a:pPr>
              <a:buFont typeface="Arial"/>
              <a:buChar char="•"/>
            </a:pPr>
            <a:r>
              <a:rPr lang="el-GR" dirty="0"/>
              <a:t>Συνεργασία με τα μέλη της διεπιστημονικής ομάδας (νοσηλευτής, ιατρός, φυσιοθεραπευτής, </a:t>
            </a:r>
            <a:r>
              <a:rPr lang="el-GR" dirty="0" err="1"/>
              <a:t>εργοθεραπευτής</a:t>
            </a:r>
            <a:r>
              <a:rPr lang="el-GR" dirty="0"/>
              <a:t>, κοινωνικός λειτουργός, διαιτολόγος, </a:t>
            </a:r>
            <a:r>
              <a:rPr lang="el-GR" dirty="0" err="1"/>
              <a:t>κ.α</a:t>
            </a:r>
            <a:r>
              <a:rPr lang="el-GR" dirty="0"/>
              <a:t>).</a:t>
            </a:r>
            <a:endParaRPr dirty="0"/>
          </a:p>
          <a:p>
            <a:pPr indent="-228600">
              <a:buNone/>
            </a:pPr>
            <a:endParaRPr dirty="0"/>
          </a:p>
          <a:p>
            <a:pPr indent="-2286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744223" y="814656"/>
            <a:ext cx="7581126" cy="767700"/>
          </a:xfrm>
          <a:prstGeom prst="rect">
            <a:avLst/>
          </a:prstGeom>
          <a:noFill/>
          <a:ln>
            <a:noFill/>
          </a:ln>
        </p:spPr>
        <p:txBody>
          <a:bodyPr spcFirstLastPara="1" wrap="square" lIns="91425" tIns="91425" rIns="91425" bIns="91425" anchor="b" anchorCtr="0">
            <a:noAutofit/>
          </a:bodyPr>
          <a:lstStyle/>
          <a:p>
            <a:pPr algn="ctr"/>
            <a:r>
              <a:rPr lang="el-GR" sz="2800" b="1" dirty="0"/>
              <a:t>Υπηρεσίες για την υποστήριξη των ηλικιωμένων και των φροντιστών τους στην Ελλάδα </a:t>
            </a:r>
            <a:endParaRPr sz="2800" b="1" dirty="0"/>
          </a:p>
        </p:txBody>
      </p:sp>
      <p:sp>
        <p:nvSpPr>
          <p:cNvPr id="265" name="Google Shape;265;p36"/>
          <p:cNvSpPr txBox="1">
            <a:spLocks noGrp="1"/>
          </p:cNvSpPr>
          <p:nvPr>
            <p:ph type="body" idx="1"/>
          </p:nvPr>
        </p:nvSpPr>
        <p:spPr>
          <a:xfrm>
            <a:off x="-58480" y="1844824"/>
            <a:ext cx="9260959" cy="2710200"/>
          </a:xfrm>
          <a:prstGeom prst="rect">
            <a:avLst/>
          </a:prstGeom>
          <a:noFill/>
          <a:ln>
            <a:noFill/>
          </a:ln>
        </p:spPr>
        <p:txBody>
          <a:bodyPr spcFirstLastPara="1" wrap="square" lIns="91425" tIns="91425" rIns="91425" bIns="91425" anchor="t" anchorCtr="0">
            <a:noAutofit/>
          </a:bodyPr>
          <a:lstStyle/>
          <a:p>
            <a:pPr>
              <a:buClr>
                <a:srgbClr val="1C4587"/>
              </a:buClr>
              <a:buFont typeface="Noto Sans Symbols"/>
              <a:buChar char="⮚"/>
            </a:pPr>
            <a:r>
              <a:rPr lang="el-GR" sz="1500" b="1" dirty="0">
                <a:solidFill>
                  <a:srgbClr val="083C92"/>
                </a:solidFill>
              </a:rPr>
              <a:t>Οι κρατικές υπηρεσίες (σε όλη την επικράτεια)</a:t>
            </a:r>
            <a:r>
              <a:rPr lang="el-GR" sz="1500" b="1" dirty="0"/>
              <a:t>:</a:t>
            </a:r>
            <a:endParaRPr sz="1500" b="1" dirty="0"/>
          </a:p>
          <a:p>
            <a:pPr marL="596900" lvl="1" indent="0">
              <a:lnSpc>
                <a:spcPct val="100000"/>
              </a:lnSpc>
              <a:spcBef>
                <a:spcPts val="0"/>
              </a:spcBef>
              <a:buClr>
                <a:srgbClr val="1C4587"/>
              </a:buClr>
              <a:buNone/>
            </a:pPr>
            <a:r>
              <a:rPr lang="el-GR" sz="1500" dirty="0"/>
              <a:t>Κέντρα Ανοικτής Περίθαλψης Ηλικιωμένων (ΚΑΠΗ), </a:t>
            </a:r>
            <a:endParaRPr dirty="0"/>
          </a:p>
          <a:p>
            <a:pPr marL="596900" lvl="1" indent="0">
              <a:lnSpc>
                <a:spcPct val="100000"/>
              </a:lnSpc>
              <a:spcBef>
                <a:spcPts val="0"/>
              </a:spcBef>
              <a:buClr>
                <a:srgbClr val="1C4587"/>
              </a:buClr>
              <a:buNone/>
            </a:pPr>
            <a:r>
              <a:rPr lang="el-GR" sz="1500" dirty="0"/>
              <a:t>Κέντρα Ημερήσιας Φροντίδας Ηλικιωμένων (ΚΗΦΗ) </a:t>
            </a:r>
            <a:endParaRPr dirty="0"/>
          </a:p>
          <a:p>
            <a:pPr marL="596900" lvl="1" indent="0">
              <a:lnSpc>
                <a:spcPct val="100000"/>
              </a:lnSpc>
              <a:spcBef>
                <a:spcPts val="0"/>
              </a:spcBef>
              <a:buClr>
                <a:srgbClr val="1C4587"/>
              </a:buClr>
              <a:buNone/>
            </a:pPr>
            <a:r>
              <a:rPr lang="el-GR" sz="1500" dirty="0"/>
              <a:t>Πρόγραμμα «Βοήθεια στο σπίτι» </a:t>
            </a:r>
            <a:endParaRPr dirty="0"/>
          </a:p>
          <a:p>
            <a:pPr marL="596900" lvl="1" indent="0">
              <a:lnSpc>
                <a:spcPct val="100000"/>
              </a:lnSpc>
              <a:spcBef>
                <a:spcPts val="0"/>
              </a:spcBef>
              <a:buClr>
                <a:srgbClr val="1C4587"/>
              </a:buClr>
              <a:buNone/>
            </a:pPr>
            <a:r>
              <a:rPr lang="el-GR" sz="1500" dirty="0"/>
              <a:t>Κέντρα Ψυχικής Υγείας </a:t>
            </a:r>
            <a:endParaRPr sz="1500" dirty="0"/>
          </a:p>
          <a:p>
            <a:pPr>
              <a:buClr>
                <a:srgbClr val="1C4587"/>
              </a:buClr>
              <a:buFont typeface="Noto Sans Symbols"/>
              <a:buChar char="⮚"/>
            </a:pPr>
            <a:r>
              <a:rPr lang="el-GR" sz="1500" b="1" dirty="0">
                <a:solidFill>
                  <a:srgbClr val="083C92"/>
                </a:solidFill>
              </a:rPr>
              <a:t>Υπηρεσίες από Μη Κερδοσκοπικούς Οργανισμούς (προσβασιμότητα περιορισμένη διότι αναπτύσσονται συνήθως σε μεγάλες πόλεις)</a:t>
            </a:r>
            <a:r>
              <a:rPr lang="el-GR" sz="1500" b="1" dirty="0"/>
              <a:t>:</a:t>
            </a:r>
            <a:endParaRPr sz="1500" b="1" dirty="0"/>
          </a:p>
          <a:p>
            <a:pPr marL="596900" lvl="1" indent="0">
              <a:lnSpc>
                <a:spcPct val="100000"/>
              </a:lnSpc>
              <a:spcBef>
                <a:spcPts val="0"/>
              </a:spcBef>
              <a:buClr>
                <a:srgbClr val="1C4587"/>
              </a:buClr>
              <a:buNone/>
            </a:pPr>
            <a:r>
              <a:rPr lang="el-GR" sz="1500" dirty="0"/>
              <a:t>Εταιρεία Νόσου </a:t>
            </a:r>
            <a:r>
              <a:rPr lang="el-GR" sz="1500" dirty="0" err="1"/>
              <a:t>Alzheimer</a:t>
            </a:r>
            <a:r>
              <a:rPr lang="el-GR" sz="1500" dirty="0"/>
              <a:t> και Συναφών Διαταραχών Αθηνών (http://www.alzheimerathens.gr/), </a:t>
            </a:r>
            <a:endParaRPr dirty="0"/>
          </a:p>
          <a:p>
            <a:pPr marL="596900" lvl="1" indent="0">
              <a:lnSpc>
                <a:spcPct val="100000"/>
              </a:lnSpc>
              <a:spcBef>
                <a:spcPts val="0"/>
              </a:spcBef>
              <a:buClr>
                <a:srgbClr val="1C4587"/>
              </a:buClr>
              <a:buNone/>
            </a:pPr>
            <a:r>
              <a:rPr lang="el-GR" sz="1500" dirty="0"/>
              <a:t>Ελληνική Εταιρεία Νόσου </a:t>
            </a:r>
            <a:r>
              <a:rPr lang="el-GR" sz="1500" dirty="0" err="1"/>
              <a:t>Alzheimer</a:t>
            </a:r>
            <a:r>
              <a:rPr lang="el-GR" sz="1500" dirty="0"/>
              <a:t> και Συγγενών Διαταραχών (http://www.alzheimer-hellas.gr/), </a:t>
            </a:r>
            <a:endParaRPr dirty="0"/>
          </a:p>
          <a:p>
            <a:pPr marL="596900" lvl="1" indent="0">
              <a:lnSpc>
                <a:spcPct val="100000"/>
              </a:lnSpc>
              <a:spcBef>
                <a:spcPts val="0"/>
              </a:spcBef>
              <a:buClr>
                <a:srgbClr val="1C4587"/>
              </a:buClr>
              <a:buNone/>
            </a:pPr>
            <a:r>
              <a:rPr lang="el-GR" sz="1500" dirty="0" err="1"/>
              <a:t>Ψυχογηριατρική</a:t>
            </a:r>
            <a:r>
              <a:rPr lang="el-GR" sz="1500" dirty="0"/>
              <a:t>  εταιρία  «Ο  Νέστωρ»  (http://www.nstr.gr/) </a:t>
            </a:r>
            <a:endParaRPr dirty="0"/>
          </a:p>
          <a:p>
            <a:pPr marL="596900" lvl="1" indent="0">
              <a:lnSpc>
                <a:spcPct val="100000"/>
              </a:lnSpc>
              <a:spcBef>
                <a:spcPts val="0"/>
              </a:spcBef>
              <a:buClr>
                <a:srgbClr val="1C4587"/>
              </a:buClr>
              <a:buNone/>
            </a:pPr>
            <a:r>
              <a:rPr lang="el-GR" sz="1500" dirty="0"/>
              <a:t>Ελληνική Γεροντολογική και Γηριατρική Εταιρεία (www.gerontology.gr),</a:t>
            </a:r>
            <a:endParaRPr dirty="0"/>
          </a:p>
          <a:p>
            <a:pPr marL="596900" lvl="1" indent="0">
              <a:lnSpc>
                <a:spcPct val="100000"/>
              </a:lnSpc>
              <a:spcBef>
                <a:spcPts val="0"/>
              </a:spcBef>
              <a:buClr>
                <a:srgbClr val="1C4587"/>
              </a:buClr>
              <a:buNone/>
            </a:pPr>
            <a:r>
              <a:rPr lang="el-GR" sz="1500" dirty="0"/>
              <a:t>Σύλλογοι αυτοβοήθειας (σε τοπικό επίπεδο) (όπως σύλλογοι ημιπληγικών, σύλλογοι φροντιστών ασθενών με νόσο του </a:t>
            </a:r>
            <a:r>
              <a:rPr lang="el-GR" sz="1500" dirty="0" err="1"/>
              <a:t>Parkinson</a:t>
            </a:r>
            <a:r>
              <a:rPr lang="el-GR" sz="1500" dirty="0"/>
              <a:t> , του </a:t>
            </a:r>
            <a:r>
              <a:rPr lang="el-GR" sz="1500" dirty="0" err="1"/>
              <a:t>Alzheimer</a:t>
            </a:r>
            <a:r>
              <a:rPr lang="el-GR" sz="1500" dirty="0"/>
              <a:t>, </a:t>
            </a:r>
            <a:r>
              <a:rPr lang="el-GR" sz="1500" dirty="0" err="1"/>
              <a:t>κ.α</a:t>
            </a:r>
            <a:r>
              <a:rPr lang="el-GR" sz="1500" dirty="0"/>
              <a:t>) </a:t>
            </a:r>
            <a:endParaRPr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251520" y="2636912"/>
            <a:ext cx="2808000" cy="953400"/>
          </a:xfrm>
          <a:prstGeom prst="rect">
            <a:avLst/>
          </a:prstGeom>
          <a:noFill/>
          <a:ln>
            <a:noFill/>
          </a:ln>
        </p:spPr>
        <p:txBody>
          <a:bodyPr spcFirstLastPara="1" wrap="square" lIns="91425" tIns="91425" rIns="91425" bIns="91425" anchor="b" anchorCtr="0">
            <a:noAutofit/>
          </a:bodyPr>
          <a:lstStyle/>
          <a:p>
            <a:pPr algn="ctr"/>
            <a:r>
              <a:rPr lang="el-GR" b="1" dirty="0">
                <a:solidFill>
                  <a:schemeClr val="lt1"/>
                </a:solidFill>
              </a:rPr>
              <a:t>Επιγραμματικά συμπεράσματα</a:t>
            </a:r>
            <a:endParaRPr b="1" dirty="0">
              <a:solidFill>
                <a:schemeClr val="lt1"/>
              </a:solidFill>
            </a:endParaRPr>
          </a:p>
          <a:p>
            <a:pPr algn="ctr"/>
            <a:endParaRPr b="1" dirty="0">
              <a:solidFill>
                <a:schemeClr val="lt1"/>
              </a:solidFill>
            </a:endParaRPr>
          </a:p>
        </p:txBody>
      </p:sp>
      <p:sp>
        <p:nvSpPr>
          <p:cNvPr id="273" name="Google Shape;273;p37"/>
          <p:cNvSpPr txBox="1"/>
          <p:nvPr/>
        </p:nvSpPr>
        <p:spPr>
          <a:xfrm>
            <a:off x="1043608" y="836712"/>
            <a:ext cx="7056784" cy="5256584"/>
          </a:xfrm>
          <a:prstGeom prst="rect">
            <a:avLst/>
          </a:prstGeom>
          <a:solidFill>
            <a:schemeClr val="bg1">
              <a:lumMod val="95000"/>
            </a:schemeClr>
          </a:solidFill>
          <a:ln>
            <a:noFill/>
          </a:ln>
          <a:scene3d>
            <a:camera prst="orthographicFront"/>
            <a:lightRig rig="threePt" dir="t"/>
          </a:scene3d>
          <a:sp3d>
            <a:bevelT prst="relaxedInset"/>
          </a:sp3d>
        </p:spPr>
        <p:txBody>
          <a:bodyPr spcFirstLastPara="1" wrap="square" lIns="91425" tIns="91425" rIns="91425" bIns="91425" anchor="t" anchorCtr="0">
            <a:noAutofit/>
          </a:bodyPr>
          <a:lstStyle/>
          <a:p>
            <a:pPr marL="171450" indent="-171450">
              <a:buClr>
                <a:srgbClr val="737373"/>
              </a:buClr>
              <a:buSzPts val="1800"/>
              <a:buFont typeface="Arial"/>
              <a:buChar char="•"/>
            </a:pPr>
            <a:r>
              <a:rPr lang="el-GR" sz="2000" kern="0" dirty="0">
                <a:solidFill>
                  <a:srgbClr val="FF0000"/>
                </a:solidFill>
                <a:latin typeface="Roboto"/>
                <a:ea typeface="Roboto"/>
                <a:cs typeface="Roboto"/>
                <a:sym typeface="Roboto"/>
              </a:rPr>
              <a:t>Οι ανεπίσημοι φροντιστές υφίστανται το βάρος της φροντίδας των αγαπημένων τους και χρήζουν ολιστικής και εξατομικευμένης αξιολόγησης και υποστήριξης.</a:t>
            </a:r>
            <a:endParaRPr sz="2000" kern="0" dirty="0">
              <a:solidFill>
                <a:srgbClr val="FF0000"/>
              </a:solidFill>
              <a:latin typeface="Roboto"/>
              <a:ea typeface="Roboto"/>
              <a:cs typeface="Roboto"/>
              <a:sym typeface="Roboto"/>
            </a:endParaRPr>
          </a:p>
          <a:p>
            <a:pPr marL="171450" indent="-171450">
              <a:buClr>
                <a:srgbClr val="737373"/>
              </a:buClr>
              <a:buSzPts val="1800"/>
              <a:buFont typeface="Arial"/>
              <a:buChar char="•"/>
            </a:pPr>
            <a:r>
              <a:rPr lang="el-GR" sz="2000" kern="0" dirty="0">
                <a:solidFill>
                  <a:srgbClr val="083C92"/>
                </a:solidFill>
                <a:latin typeface="Roboto"/>
                <a:ea typeface="Roboto"/>
                <a:cs typeface="Roboto"/>
                <a:sym typeface="Roboto"/>
              </a:rPr>
              <a:t>Οι φροντιστές των ηλικιωμένων με χρόνια νοσήματα  είναι επιρρεπείς στο να αναπτύξουν εξουθένωση.</a:t>
            </a:r>
            <a:endParaRPr sz="2000" kern="0" dirty="0">
              <a:solidFill>
                <a:srgbClr val="083C92"/>
              </a:solidFill>
              <a:latin typeface="Roboto"/>
              <a:ea typeface="Roboto"/>
              <a:cs typeface="Roboto"/>
              <a:sym typeface="Roboto"/>
            </a:endParaRPr>
          </a:p>
          <a:p>
            <a:pPr marL="171450" indent="-171450">
              <a:buClr>
                <a:srgbClr val="737373"/>
              </a:buClr>
              <a:buSzPts val="1800"/>
              <a:buFont typeface="Arial"/>
              <a:buChar char="•"/>
            </a:pPr>
            <a:r>
              <a:rPr lang="el-GR" sz="2000" kern="0" dirty="0">
                <a:solidFill>
                  <a:srgbClr val="083C92"/>
                </a:solidFill>
                <a:latin typeface="Roboto"/>
                <a:ea typeface="Roboto"/>
                <a:cs typeface="Roboto"/>
                <a:sym typeface="Roboto"/>
              </a:rPr>
              <a:t>Ικανοποιημένοι φροντιστές παρέχουν ποιοτικότερη φροντίδα υγείας στον πάσχοντα.</a:t>
            </a:r>
            <a:endParaRPr sz="2000" kern="0" dirty="0">
              <a:solidFill>
                <a:srgbClr val="000000"/>
              </a:solidFill>
              <a:latin typeface="Arial"/>
              <a:cs typeface="Arial"/>
              <a:sym typeface="Arial"/>
            </a:endParaRPr>
          </a:p>
          <a:p>
            <a:pPr marL="171450" indent="-171450">
              <a:buClr>
                <a:srgbClr val="737373"/>
              </a:buClr>
              <a:buSzPts val="1800"/>
              <a:buFont typeface="Arial"/>
              <a:buChar char="•"/>
            </a:pPr>
            <a:r>
              <a:rPr lang="el-GR" sz="2000" kern="0" dirty="0">
                <a:solidFill>
                  <a:srgbClr val="FF0000"/>
                </a:solidFill>
                <a:latin typeface="Roboto"/>
                <a:ea typeface="Roboto"/>
                <a:cs typeface="Roboto"/>
                <a:sym typeface="Roboto"/>
              </a:rPr>
              <a:t>Η κάλυψη των αναγκών των φροντιστών πρέπει να αποτελεί προτεραιότητα των επαγγελματιών υγείας στην κοινότητα.</a:t>
            </a:r>
            <a:endParaRPr sz="2000" kern="0" dirty="0">
              <a:solidFill>
                <a:srgbClr val="FF0000"/>
              </a:solidFill>
              <a:latin typeface="Arial"/>
              <a:cs typeface="Arial"/>
              <a:sym typeface="Arial"/>
            </a:endParaRPr>
          </a:p>
          <a:p>
            <a:pPr marL="171450" indent="-171450">
              <a:buClr>
                <a:srgbClr val="737373"/>
              </a:buClr>
              <a:buSzPts val="1800"/>
              <a:buFont typeface="Arial"/>
              <a:buChar char="•"/>
            </a:pPr>
            <a:r>
              <a:rPr lang="el-GR" sz="2000" kern="0" dirty="0">
                <a:solidFill>
                  <a:srgbClr val="083C92"/>
                </a:solidFill>
                <a:latin typeface="Roboto"/>
                <a:ea typeface="Roboto"/>
                <a:cs typeface="Roboto"/>
                <a:sym typeface="Roboto"/>
              </a:rPr>
              <a:t>Οι κοινοτικοί νοσηλευτές μπορούν να συμβάλλουν στην διαχείριση των ψυχολογικών αντιδράσεων των φροντιστών, στην διαχείριση του άγχους τους, στην παροχή πληροφοριών και εκπαίδευσή τους, στην ενίσχυση των κοινωνικών δικτύων, στην αύξηση της αυτοπεποίθησής τους και στην προετοιμασία τους για το μέλλον.</a:t>
            </a:r>
            <a:endParaRPr sz="2000" kern="0" dirty="0">
              <a:solidFill>
                <a:srgbClr val="000000"/>
              </a:solidFill>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8" name="Google Shape;218;p37"/>
          <p:cNvSpPr txBox="1"/>
          <p:nvPr/>
        </p:nvSpPr>
        <p:spPr>
          <a:xfrm>
            <a:off x="3551225" y="1016225"/>
            <a:ext cx="5269200" cy="4431952"/>
          </a:xfrm>
          <a:prstGeom prst="rect">
            <a:avLst/>
          </a:prstGeom>
          <a:noFill/>
          <a:ln>
            <a:noFill/>
          </a:ln>
        </p:spPr>
        <p:txBody>
          <a:bodyPr spcFirstLastPara="1" wrap="square" lIns="91425" tIns="91425" rIns="91425" bIns="91425" anchor="t" anchorCtr="0">
            <a:spAutoFit/>
          </a:bodyPr>
          <a:lstStyle/>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Είναι σημαντικό για την κοινοτική Νοσηλευτική να γνωρίζει και να χρησιμοποιεί διάφορα εργαλεία και μοντέλα αξιολόγησης της οικογένειας</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Το μοντέλο </a:t>
            </a:r>
            <a:r>
              <a:rPr lang="el-GR" sz="1600" kern="0" dirty="0" err="1">
                <a:solidFill>
                  <a:srgbClr val="1C4587"/>
                </a:solidFill>
                <a:latin typeface="Roboto"/>
                <a:ea typeface="Roboto"/>
                <a:cs typeface="Roboto"/>
                <a:sym typeface="Roboto"/>
              </a:rPr>
              <a:t>Friedman</a:t>
            </a:r>
            <a:r>
              <a:rPr lang="el-GR" sz="1600" kern="0" dirty="0">
                <a:solidFill>
                  <a:srgbClr val="1C4587"/>
                </a:solidFill>
                <a:latin typeface="Roboto"/>
                <a:ea typeface="Roboto"/>
                <a:cs typeface="Roboto"/>
                <a:sym typeface="Roboto"/>
              </a:rPr>
              <a:t> επιτρέπει οι κοινοτικοί νοσηλευτές να αξιολογήσουν το οικογενειακό σύστημα ως όλο, ως </a:t>
            </a:r>
            <a:r>
              <a:rPr lang="el-GR" sz="1600" kern="0" dirty="0" err="1">
                <a:solidFill>
                  <a:srgbClr val="1C4587"/>
                </a:solidFill>
                <a:latin typeface="Roboto"/>
                <a:ea typeface="Roboto"/>
                <a:cs typeface="Roboto"/>
                <a:sym typeface="Roboto"/>
              </a:rPr>
              <a:t>υπομονάδα</a:t>
            </a:r>
            <a:r>
              <a:rPr lang="el-GR" sz="1600" kern="0" dirty="0">
                <a:solidFill>
                  <a:srgbClr val="1C4587"/>
                </a:solidFill>
                <a:latin typeface="Roboto"/>
                <a:ea typeface="Roboto"/>
                <a:cs typeface="Roboto"/>
                <a:sym typeface="Roboto"/>
              </a:rPr>
              <a:t> της κοινωνίας και ως σύστημα αλληλεπίδρασης</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Η θεωρία των οικογενειακών συστημάτων είναι μια προσέγγιση που επιτρέπει στους κοινοτικούς  νοσηλευτές να κατανοήσουν και να αξιολογήσουν τις οικογένειες ως ένα οργανωμένο σύνολο και/ ή ως άτομα εντός της οικογένειας  που αποτελούν ένα </a:t>
            </a:r>
            <a:r>
              <a:rPr lang="el-GR" sz="1600" kern="0" dirty="0" err="1">
                <a:solidFill>
                  <a:srgbClr val="1C4587"/>
                </a:solidFill>
                <a:latin typeface="Roboto"/>
                <a:ea typeface="Roboto"/>
                <a:cs typeface="Roboto"/>
                <a:sym typeface="Roboto"/>
              </a:rPr>
              <a:t>διαδραστικό</a:t>
            </a:r>
            <a:r>
              <a:rPr lang="el-GR" sz="1600" kern="0" dirty="0">
                <a:solidFill>
                  <a:srgbClr val="1C4587"/>
                </a:solidFill>
                <a:latin typeface="Roboto"/>
                <a:ea typeface="Roboto"/>
                <a:cs typeface="Roboto"/>
                <a:sym typeface="Roboto"/>
              </a:rPr>
              <a:t> και </a:t>
            </a:r>
            <a:r>
              <a:rPr lang="el-GR" sz="1600" kern="0" dirty="0" err="1">
                <a:solidFill>
                  <a:srgbClr val="1C4587"/>
                </a:solidFill>
                <a:latin typeface="Roboto"/>
                <a:ea typeface="Roboto"/>
                <a:cs typeface="Roboto"/>
                <a:sym typeface="Roboto"/>
              </a:rPr>
              <a:t>αλληλοεξαρτώμενο</a:t>
            </a:r>
            <a:r>
              <a:rPr lang="el-GR" sz="1600" kern="0" dirty="0">
                <a:solidFill>
                  <a:srgbClr val="1C4587"/>
                </a:solidFill>
                <a:latin typeface="Roboto"/>
                <a:ea typeface="Roboto"/>
                <a:cs typeface="Roboto"/>
                <a:sym typeface="Roboto"/>
              </a:rPr>
              <a:t> σύστημα.</a:t>
            </a:r>
            <a:endParaRPr sz="1600" kern="0" dirty="0">
              <a:solidFill>
                <a:srgbClr val="1C4587"/>
              </a:solidFill>
              <a:latin typeface="Roboto"/>
              <a:ea typeface="Roboto"/>
              <a:cs typeface="Roboto"/>
              <a:sym typeface="Roboto"/>
            </a:endParaRPr>
          </a:p>
          <a:p>
            <a:pPr marL="457200" indent="-330200">
              <a:lnSpc>
                <a:spcPct val="115000"/>
              </a:lnSpc>
              <a:buClr>
                <a:srgbClr val="1C4587"/>
              </a:buClr>
              <a:buSzPts val="1600"/>
              <a:buFont typeface="Roboto"/>
              <a:buChar char="●"/>
            </a:pPr>
            <a:r>
              <a:rPr lang="el-GR" sz="1600" kern="0" dirty="0">
                <a:solidFill>
                  <a:srgbClr val="1C4587"/>
                </a:solidFill>
                <a:latin typeface="Roboto"/>
                <a:ea typeface="Roboto"/>
                <a:cs typeface="Roboto"/>
                <a:sym typeface="Roboto"/>
              </a:rPr>
              <a:t>Το </a:t>
            </a:r>
            <a:r>
              <a:rPr lang="el-GR" sz="1600" kern="0" dirty="0" err="1">
                <a:solidFill>
                  <a:srgbClr val="1C4587"/>
                </a:solidFill>
                <a:latin typeface="Roboto"/>
                <a:ea typeface="Roboto"/>
                <a:cs typeface="Roboto"/>
                <a:sym typeface="Roboto"/>
              </a:rPr>
              <a:t>γενεόγραμμα</a:t>
            </a:r>
            <a:r>
              <a:rPr lang="el-GR" sz="1600" kern="0" dirty="0">
                <a:solidFill>
                  <a:srgbClr val="1C4587"/>
                </a:solidFill>
                <a:latin typeface="Roboto"/>
                <a:ea typeface="Roboto"/>
                <a:cs typeface="Roboto"/>
                <a:sym typeface="Roboto"/>
              </a:rPr>
              <a:t> και η </a:t>
            </a:r>
            <a:r>
              <a:rPr lang="el-GR" sz="1600" kern="0" dirty="0" err="1">
                <a:solidFill>
                  <a:srgbClr val="1C4587"/>
                </a:solidFill>
                <a:latin typeface="Roboto"/>
                <a:ea typeface="Roboto"/>
                <a:cs typeface="Roboto"/>
                <a:sym typeface="Roboto"/>
              </a:rPr>
              <a:t>οικοχαρτογράφηση</a:t>
            </a:r>
            <a:r>
              <a:rPr lang="el-GR" sz="1600" kern="0" dirty="0">
                <a:solidFill>
                  <a:srgbClr val="1C4587"/>
                </a:solidFill>
                <a:latin typeface="Roboto"/>
                <a:ea typeface="Roboto"/>
                <a:cs typeface="Roboto"/>
                <a:sym typeface="Roboto"/>
              </a:rPr>
              <a:t> είναι χρήσιμα εργαλεία αξιολόγησης της οικογένειας</a:t>
            </a:r>
            <a:endParaRPr sz="1600" kern="0" dirty="0">
              <a:solidFill>
                <a:srgbClr val="1C4587"/>
              </a:solidFill>
              <a:latin typeface="Roboto"/>
              <a:ea typeface="Roboto"/>
              <a:cs typeface="Roboto"/>
              <a:sym typeface="Roboto"/>
            </a:endParaRPr>
          </a:p>
        </p:txBody>
      </p:sp>
      <p:pic>
        <p:nvPicPr>
          <p:cNvPr id="4" name="Εικόνα 3">
            <a:extLst>
              <a:ext uri="{FF2B5EF4-FFF2-40B4-BE49-F238E27FC236}">
                <a16:creationId xmlns:a16="http://schemas.microsoft.com/office/drawing/2014/main" id="{5B863021-D8AF-4D80-8BAD-D14170EBE5EE}"/>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51520" y="1396065"/>
            <a:ext cx="3528392" cy="2296440"/>
          </a:xfrm>
          <a:prstGeom prst="rect">
            <a:avLst/>
          </a:prstGeom>
        </p:spPr>
      </p:pic>
      <p:sp>
        <p:nvSpPr>
          <p:cNvPr id="12" name="TextBox 11">
            <a:extLst>
              <a:ext uri="{FF2B5EF4-FFF2-40B4-BE49-F238E27FC236}">
                <a16:creationId xmlns:a16="http://schemas.microsoft.com/office/drawing/2014/main" id="{9D8E9415-08F0-4465-852B-D5DF51061EDF}"/>
              </a:ext>
            </a:extLst>
          </p:cNvPr>
          <p:cNvSpPr txBox="1"/>
          <p:nvPr/>
        </p:nvSpPr>
        <p:spPr>
          <a:xfrm>
            <a:off x="533148" y="4581128"/>
            <a:ext cx="2736303" cy="369332"/>
          </a:xfrm>
          <a:prstGeom prst="rect">
            <a:avLst/>
          </a:prstGeom>
          <a:solidFill>
            <a:schemeClr val="bg1">
              <a:lumMod val="95000"/>
            </a:schemeClr>
          </a:solidFill>
          <a:scene3d>
            <a:camera prst="orthographicFront"/>
            <a:lightRig rig="threePt" dir="t"/>
          </a:scene3d>
          <a:sp3d>
            <a:bevelT/>
          </a:sp3d>
        </p:spPr>
        <p:txBody>
          <a:bodyPr wrap="square">
            <a:spAutoFit/>
          </a:bodyPr>
          <a:lstStyle/>
          <a:p>
            <a:pPr algn="ctr"/>
            <a:r>
              <a:rPr lang="en-US" dirty="0">
                <a:solidFill>
                  <a:srgbClr val="0070C0"/>
                </a:solidFill>
              </a:rPr>
              <a:t>https://ihcno.org/</a:t>
            </a:r>
            <a:endParaRPr lang="el-GR"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3AC8C3-10D9-497D-A04D-A80BEC44FA9F}"/>
              </a:ext>
            </a:extLst>
          </p:cNvPr>
          <p:cNvSpPr>
            <a:spLocks noGrp="1"/>
          </p:cNvSpPr>
          <p:nvPr>
            <p:ph type="title"/>
          </p:nvPr>
        </p:nvSpPr>
        <p:spPr/>
        <p:txBody>
          <a:bodyPr/>
          <a:lstStyle/>
          <a:p>
            <a:pPr>
              <a:spcBef>
                <a:spcPts val="0"/>
              </a:spcBef>
              <a:spcAft>
                <a:spcPts val="0"/>
              </a:spcAft>
            </a:pPr>
            <a:r>
              <a:rPr lang="en-US" sz="2000" b="1" dirty="0">
                <a:solidFill>
                  <a:srgbClr val="1C4587"/>
                </a:solidFill>
                <a:latin typeface="Roboto"/>
              </a:rPr>
              <a:t>INTERNATIONAL HOME CARE NURSES ORGANIZATION</a:t>
            </a:r>
            <a:br>
              <a:rPr lang="en-US" sz="2000" dirty="0"/>
            </a:br>
            <a:r>
              <a:rPr lang="en-US" sz="2000" dirty="0">
                <a:solidFill>
                  <a:srgbClr val="0000FF"/>
                </a:solidFill>
                <a:latin typeface="Calibri" panose="020F0502020204030204" pitchFamily="34" charset="0"/>
              </a:rPr>
              <a:t>https://ihcno.org</a:t>
            </a:r>
            <a:br>
              <a:rPr lang="en-US" sz="2000" dirty="0"/>
            </a:br>
            <a:endParaRPr lang="el-GR" sz="2000" dirty="0"/>
          </a:p>
        </p:txBody>
      </p:sp>
      <p:sp>
        <p:nvSpPr>
          <p:cNvPr id="3" name="Θέση περιεχομένου 2">
            <a:extLst>
              <a:ext uri="{FF2B5EF4-FFF2-40B4-BE49-F238E27FC236}">
                <a16:creationId xmlns:a16="http://schemas.microsoft.com/office/drawing/2014/main" id="{B10AFA2D-74CD-42D7-94BD-AAB2391EAD10}"/>
              </a:ext>
            </a:extLst>
          </p:cNvPr>
          <p:cNvSpPr>
            <a:spLocks noGrp="1"/>
          </p:cNvSpPr>
          <p:nvPr>
            <p:ph idx="1"/>
          </p:nvPr>
        </p:nvSpPr>
        <p:spPr/>
        <p:txBody>
          <a:bodyPr/>
          <a:lstStyle/>
          <a:p>
            <a:pPr marL="0" indent="0">
              <a:buNone/>
            </a:pPr>
            <a:br>
              <a:rPr lang="en-US" sz="2000" dirty="0"/>
            </a:br>
            <a:br>
              <a:rPr lang="en-US" dirty="0"/>
            </a:br>
            <a:endParaRPr lang="el-GR" dirty="0"/>
          </a:p>
        </p:txBody>
      </p:sp>
      <p:pic>
        <p:nvPicPr>
          <p:cNvPr id="4" name="Εικόνα 3">
            <a:extLst>
              <a:ext uri="{FF2B5EF4-FFF2-40B4-BE49-F238E27FC236}">
                <a16:creationId xmlns:a16="http://schemas.microsoft.com/office/drawing/2014/main" id="{03A7CB43-4698-4438-8A38-4B934038B7D4}"/>
              </a:ext>
            </a:extLst>
          </p:cNvPr>
          <p:cNvPicPr>
            <a:picLocks noChangeAspect="1"/>
          </p:cNvPicPr>
          <p:nvPr/>
        </p:nvPicPr>
        <p:blipFill>
          <a:blip r:embed="rId2"/>
          <a:stretch>
            <a:fillRect/>
          </a:stretch>
        </p:blipFill>
        <p:spPr>
          <a:xfrm>
            <a:off x="5108138" y="1411049"/>
            <a:ext cx="3578662" cy="1729919"/>
          </a:xfrm>
          <a:prstGeom prst="rect">
            <a:avLst/>
          </a:prstGeom>
          <a:ln>
            <a:noFill/>
          </a:ln>
          <a:effectLst>
            <a:softEdge rad="112500"/>
          </a:effectLst>
        </p:spPr>
      </p:pic>
      <p:pic>
        <p:nvPicPr>
          <p:cNvPr id="5" name="Εικόνα 4">
            <a:extLst>
              <a:ext uri="{FF2B5EF4-FFF2-40B4-BE49-F238E27FC236}">
                <a16:creationId xmlns:a16="http://schemas.microsoft.com/office/drawing/2014/main" id="{9D515C7B-FD4B-45C4-93BC-CAB70B55CE8C}"/>
              </a:ext>
            </a:extLst>
          </p:cNvPr>
          <p:cNvPicPr>
            <a:picLocks noChangeAspect="1"/>
          </p:cNvPicPr>
          <p:nvPr/>
        </p:nvPicPr>
        <p:blipFill>
          <a:blip r:embed="rId3"/>
          <a:stretch>
            <a:fillRect/>
          </a:stretch>
        </p:blipFill>
        <p:spPr>
          <a:xfrm>
            <a:off x="619840" y="1417638"/>
            <a:ext cx="4286250" cy="4237062"/>
          </a:xfrm>
          <a:prstGeom prst="rect">
            <a:avLst/>
          </a:prstGeom>
          <a:ln>
            <a:noFill/>
          </a:ln>
          <a:effectLst>
            <a:softEdge rad="112500"/>
          </a:effectLst>
        </p:spPr>
      </p:pic>
      <p:pic>
        <p:nvPicPr>
          <p:cNvPr id="6" name="Εικόνα 5">
            <a:extLst>
              <a:ext uri="{FF2B5EF4-FFF2-40B4-BE49-F238E27FC236}">
                <a16:creationId xmlns:a16="http://schemas.microsoft.com/office/drawing/2014/main" id="{CABA4705-A1CB-42B7-8EB3-C3C1873ADA2F}"/>
              </a:ext>
            </a:extLst>
          </p:cNvPr>
          <p:cNvPicPr>
            <a:picLocks noChangeAspect="1"/>
          </p:cNvPicPr>
          <p:nvPr/>
        </p:nvPicPr>
        <p:blipFill>
          <a:blip r:embed="rId4"/>
          <a:stretch>
            <a:fillRect/>
          </a:stretch>
        </p:blipFill>
        <p:spPr>
          <a:xfrm>
            <a:off x="5416331" y="3694889"/>
            <a:ext cx="2962275" cy="1543050"/>
          </a:xfrm>
          <a:prstGeom prst="rect">
            <a:avLst/>
          </a:prstGeom>
          <a:ln>
            <a:noFill/>
          </a:ln>
          <a:effectLst>
            <a:softEdge rad="112500"/>
          </a:effectLst>
        </p:spPr>
      </p:pic>
    </p:spTree>
    <p:extLst>
      <p:ext uri="{BB962C8B-B14F-4D97-AF65-F5344CB8AC3E}">
        <p14:creationId xmlns:p14="http://schemas.microsoft.com/office/powerpoint/2010/main" val="41359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A3C90D39-F72C-46DC-8F76-50010E86F517}"/>
              </a:ext>
            </a:extLst>
          </p:cNvPr>
          <p:cNvSpPr>
            <a:spLocks noGrp="1"/>
          </p:cNvSpPr>
          <p:nvPr>
            <p:ph type="title"/>
          </p:nvPr>
        </p:nvSpPr>
        <p:spPr>
          <a:xfrm>
            <a:off x="1475656" y="41488"/>
            <a:ext cx="8229600" cy="1143000"/>
          </a:xfrm>
        </p:spPr>
        <p:txBody>
          <a:bodyPr/>
          <a:lstStyle/>
          <a:p>
            <a:r>
              <a:rPr lang="el-GR" dirty="0" err="1">
                <a:solidFill>
                  <a:srgbClr val="C00000"/>
                </a:solidFill>
              </a:rPr>
              <a:t>Κατ΄οίκον</a:t>
            </a:r>
            <a:r>
              <a:rPr lang="el-GR" dirty="0">
                <a:solidFill>
                  <a:srgbClr val="C00000"/>
                </a:solidFill>
              </a:rPr>
              <a:t> Επίσκεψη</a:t>
            </a:r>
          </a:p>
        </p:txBody>
      </p:sp>
      <p:sp>
        <p:nvSpPr>
          <p:cNvPr id="7" name="TextBox 6">
            <a:extLst>
              <a:ext uri="{FF2B5EF4-FFF2-40B4-BE49-F238E27FC236}">
                <a16:creationId xmlns:a16="http://schemas.microsoft.com/office/drawing/2014/main" id="{473CE2F9-EBCF-4CA9-8BBD-38878909A58A}"/>
              </a:ext>
            </a:extLst>
          </p:cNvPr>
          <p:cNvSpPr txBox="1"/>
          <p:nvPr/>
        </p:nvSpPr>
        <p:spPr>
          <a:xfrm>
            <a:off x="683568" y="2837835"/>
            <a:ext cx="5194920" cy="2031325"/>
          </a:xfrm>
          <a:prstGeom prst="rect">
            <a:avLst/>
          </a:prstGeom>
          <a:noFill/>
        </p:spPr>
        <p:txBody>
          <a:bodyPr wrap="square">
            <a:spAutoFit/>
          </a:bodyPr>
          <a:lstStyle/>
          <a:p>
            <a:r>
              <a:rPr lang="el-GR" dirty="0">
                <a:solidFill>
                  <a:srgbClr val="C00000"/>
                </a:solidFill>
              </a:rPr>
              <a:t>1. Προετοιμασία για την επίσκεψη</a:t>
            </a:r>
          </a:p>
          <a:p>
            <a:br>
              <a:rPr lang="el-GR" dirty="0">
                <a:solidFill>
                  <a:srgbClr val="C00000"/>
                </a:solidFill>
              </a:rPr>
            </a:br>
            <a:r>
              <a:rPr lang="el-GR" dirty="0">
                <a:solidFill>
                  <a:srgbClr val="C00000"/>
                </a:solidFill>
              </a:rPr>
              <a:t>2. Κατά την επίσκεψη</a:t>
            </a:r>
          </a:p>
          <a:p>
            <a:br>
              <a:rPr lang="el-GR" dirty="0">
                <a:solidFill>
                  <a:srgbClr val="C00000"/>
                </a:solidFill>
              </a:rPr>
            </a:br>
            <a:r>
              <a:rPr lang="el-GR" dirty="0">
                <a:solidFill>
                  <a:srgbClr val="C00000"/>
                </a:solidFill>
              </a:rPr>
              <a:t>3. Αποχώρηση και σχεδιασμός της επόμενης </a:t>
            </a:r>
          </a:p>
          <a:p>
            <a:br>
              <a:rPr lang="el-GR" dirty="0">
                <a:solidFill>
                  <a:srgbClr val="C00000"/>
                </a:solidFill>
              </a:rPr>
            </a:br>
            <a:r>
              <a:rPr lang="el-GR" dirty="0">
                <a:solidFill>
                  <a:srgbClr val="C00000"/>
                </a:solidFill>
              </a:rPr>
              <a:t>4. Λήξη της συνεργασίας με την υπηρεσία </a:t>
            </a:r>
          </a:p>
        </p:txBody>
      </p:sp>
      <p:pic>
        <p:nvPicPr>
          <p:cNvPr id="8" name="Εικόνα 7">
            <a:extLst>
              <a:ext uri="{FF2B5EF4-FFF2-40B4-BE49-F238E27FC236}">
                <a16:creationId xmlns:a16="http://schemas.microsoft.com/office/drawing/2014/main" id="{F47A8F7A-D350-4F55-8BD4-89CBA03B9A1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49549" b="7314"/>
          <a:stretch/>
        </p:blipFill>
        <p:spPr>
          <a:xfrm>
            <a:off x="827584" y="5026877"/>
            <a:ext cx="3312368" cy="1549131"/>
          </a:xfrm>
          <a:prstGeom prst="rect">
            <a:avLst/>
          </a:prstGeom>
          <a:ln>
            <a:noFill/>
          </a:ln>
          <a:effectLst>
            <a:outerShdw blurRad="292100" dist="139700" dir="2700000" algn="tl" rotWithShape="0">
              <a:srgbClr val="333333">
                <a:alpha val="65000"/>
              </a:srgbClr>
            </a:outerShdw>
          </a:effectLst>
        </p:spPr>
      </p:pic>
      <p:pic>
        <p:nvPicPr>
          <p:cNvPr id="10" name="Εικόνα 9">
            <a:extLst>
              <a:ext uri="{FF2B5EF4-FFF2-40B4-BE49-F238E27FC236}">
                <a16:creationId xmlns:a16="http://schemas.microsoft.com/office/drawing/2014/main" id="{139BBCB9-7E91-4555-BBFD-47282822153B}"/>
              </a:ext>
            </a:extLst>
          </p:cNvPr>
          <p:cNvPicPr>
            <a:picLocks noChangeAspect="1"/>
          </p:cNvPicPr>
          <p:nvPr/>
        </p:nvPicPr>
        <p:blipFill rotWithShape="1">
          <a:blip r:embed="rId4"/>
          <a:srcRect b="56766"/>
          <a:stretch/>
        </p:blipFill>
        <p:spPr>
          <a:xfrm>
            <a:off x="755576" y="1083857"/>
            <a:ext cx="3672408" cy="1604375"/>
          </a:xfrm>
          <a:prstGeom prst="rect">
            <a:avLst/>
          </a:prstGeom>
        </p:spPr>
      </p:pic>
      <p:pic>
        <p:nvPicPr>
          <p:cNvPr id="13" name="Εικόνα 12">
            <a:extLst>
              <a:ext uri="{FF2B5EF4-FFF2-40B4-BE49-F238E27FC236}">
                <a16:creationId xmlns:a16="http://schemas.microsoft.com/office/drawing/2014/main" id="{CF2C721F-3B3B-4EBE-93D3-D67395154BE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5724128" y="2269321"/>
            <a:ext cx="2736304" cy="31683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9099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l-GR" altLang="el-GR" b="1">
                <a:solidFill>
                  <a:schemeClr val="tx1"/>
                </a:solidFill>
              </a:rPr>
              <a:t>Ο ρόλος του φροντιστή</a:t>
            </a:r>
          </a:p>
        </p:txBody>
      </p:sp>
      <p:sp>
        <p:nvSpPr>
          <p:cNvPr id="7173" name="Rectangle 5"/>
          <p:cNvSpPr>
            <a:spLocks noChangeArrowheads="1"/>
          </p:cNvSpPr>
          <p:nvPr/>
        </p:nvSpPr>
        <p:spPr bwMode="auto">
          <a:xfrm>
            <a:off x="1066800" y="2041525"/>
            <a:ext cx="6950075" cy="3749675"/>
          </a:xfrm>
          <a:prstGeom prst="rect">
            <a:avLst/>
          </a:prstGeom>
          <a:solidFill>
            <a:schemeClr val="accent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fontAlgn="base">
              <a:spcBef>
                <a:spcPct val="0"/>
              </a:spcBef>
              <a:spcAft>
                <a:spcPct val="0"/>
              </a:spcAft>
            </a:pPr>
            <a:r>
              <a:rPr lang="el-GR" altLang="el-GR" sz="2000">
                <a:solidFill>
                  <a:srgbClr val="000000"/>
                </a:solidFill>
              </a:rPr>
              <a:t>Ο φροντιστής παρέχει σημαντική και συνεχή συναισθηματική και σωματική φροντίδα στο άτομο που πάσχει. Συχνά οι φροντιστές είναι είτε συγγενείς είτε φίλοι. Μπορεί να ζουν κοντά ή μακριά από τον τόπο κατοικίας του πάσχοντα. </a:t>
            </a:r>
          </a:p>
          <a:p>
            <a:pPr algn="ctr" fontAlgn="base">
              <a:spcBef>
                <a:spcPct val="0"/>
              </a:spcBef>
              <a:spcAft>
                <a:spcPct val="0"/>
              </a:spcAft>
            </a:pPr>
            <a:r>
              <a:rPr lang="el-GR" altLang="el-GR" sz="2000">
                <a:solidFill>
                  <a:srgbClr val="000000"/>
                </a:solidFill>
              </a:rPr>
              <a:t>Όποιος φροντίζει αγαπημένο άτομο στην καθημερινότητά του, όπως να ζει σε ένα καθαρό και υγιεινό περιβάλλον, να τρέφεται σωστά, να το συνοδεύει στο γιατρό, να το βοηθά να μην παραμελεί τη φαρμακευτική του αγωγή, να φροντίζει τη σωματική του υγιεινή, να τον ενθαρρύνει στην αντιμετώπιση πιθανών συναισθηματικών προβλημάτων, είναι φροντιστής.</a:t>
            </a:r>
            <a:r>
              <a:rPr lang="el-GR" altLang="el-GR">
                <a:solidFill>
                  <a:srgbClr val="000000"/>
                </a:solidFill>
              </a:rPr>
              <a:t> </a:t>
            </a:r>
          </a:p>
        </p:txBody>
      </p:sp>
      <p:sp>
        <p:nvSpPr>
          <p:cNvPr id="7174" name="Rectangle 6"/>
          <p:cNvSpPr>
            <a:spLocks noGrp="1" noChangeArrowheads="1"/>
          </p:cNvSpPr>
          <p:nvPr>
            <p:ph type="body" idx="1"/>
          </p:nvPr>
        </p:nvSpPr>
        <p:spPr>
          <a:xfrm>
            <a:off x="533400" y="1524000"/>
            <a:ext cx="8229600" cy="4525963"/>
          </a:xfrm>
        </p:spPr>
        <p:txBody>
          <a:bodyPr/>
          <a:lstStyle/>
          <a:p>
            <a:pPr>
              <a:buFontTx/>
              <a:buNone/>
            </a:pPr>
            <a:r>
              <a:rPr lang="en-US" altLang="el-GR"/>
              <a:t> </a:t>
            </a:r>
            <a:endParaRPr lang="el-GR" altLang="el-GR"/>
          </a:p>
        </p:txBody>
      </p:sp>
    </p:spTree>
    <p:extLst>
      <p:ext uri="{BB962C8B-B14F-4D97-AF65-F5344CB8AC3E}">
        <p14:creationId xmlns:p14="http://schemas.microsoft.com/office/powerpoint/2010/main" val="111035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1143000"/>
          </a:xfrm>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br>
              <a:rPr lang="en-US" altLang="el-GR" sz="4000" b="1"/>
            </a:br>
            <a:r>
              <a:rPr lang="el-GR" altLang="el-GR" sz="4000" b="1"/>
              <a:t>Υποστήριξη στην οργάνωση της φροντίδας </a:t>
            </a:r>
            <a:br>
              <a:rPr lang="el-GR" altLang="el-GR" sz="4000"/>
            </a:br>
            <a:endParaRPr lang="el-GR" altLang="el-GR" sz="4000"/>
          </a:p>
        </p:txBody>
      </p:sp>
      <p:sp>
        <p:nvSpPr>
          <p:cNvPr id="58371" name="Rectangle 3"/>
          <p:cNvSpPr>
            <a:spLocks noGrp="1" noChangeArrowheads="1"/>
          </p:cNvSpPr>
          <p:nvPr>
            <p:ph type="body" idx="1"/>
          </p:nvPr>
        </p:nvSpPr>
        <p:spPr>
          <a:xfrm>
            <a:off x="457200" y="1905000"/>
            <a:ext cx="8229600" cy="4525963"/>
          </a:xfrm>
          <a:solidFill>
            <a:schemeClr val="accent1"/>
          </a:solidFill>
          <a:effectLst>
            <a:outerShdw dist="107763" dir="2700000" algn="ctr" rotWithShape="0">
              <a:schemeClr val="bg2">
                <a:alpha val="50000"/>
              </a:schemeClr>
            </a:outerShdw>
          </a:effectLst>
        </p:spPr>
        <p:txBody>
          <a:bodyPr/>
          <a:lstStyle/>
          <a:p>
            <a:pPr>
              <a:lnSpc>
                <a:spcPct val="80000"/>
              </a:lnSpc>
            </a:pPr>
            <a:r>
              <a:rPr lang="el-GR" altLang="el-GR" sz="2400"/>
              <a:t>Όταν ένα άτομο διαγνωσθεί με καρκίνο νιώθει συγκλονισμένο και μπορεί να χρειάζεται κάποιον να το βοηθήσει με τις επιλογές της θεραπείας του. Όπως: </a:t>
            </a:r>
            <a:endParaRPr lang="el-GR" altLang="el-GR" sz="2400" b="1"/>
          </a:p>
          <a:p>
            <a:pPr>
              <a:lnSpc>
                <a:spcPct val="80000"/>
              </a:lnSpc>
            </a:pPr>
            <a:r>
              <a:rPr lang="el-GR" altLang="el-GR" sz="2400"/>
              <a:t>Συλλογή πληροφοριών </a:t>
            </a:r>
            <a:endParaRPr lang="el-GR" altLang="el-GR" sz="2400" b="1"/>
          </a:p>
          <a:p>
            <a:pPr>
              <a:lnSpc>
                <a:spcPct val="80000"/>
              </a:lnSpc>
            </a:pPr>
            <a:r>
              <a:rPr lang="el-GR" altLang="el-GR" sz="2400"/>
              <a:t>Συνοδεία στα ραντεβού με το γιατρό </a:t>
            </a:r>
            <a:endParaRPr lang="el-GR" altLang="el-GR" sz="2400" b="1"/>
          </a:p>
          <a:p>
            <a:pPr>
              <a:lnSpc>
                <a:spcPct val="80000"/>
              </a:lnSpc>
            </a:pPr>
            <a:r>
              <a:rPr lang="el-GR" altLang="el-GR" sz="2400"/>
              <a:t>Εκπαίδευση και βοήθεια στην καθημερινή σωματική φροντίδα (διατροφή, μπάνιο, κινητοποίηση, δουλειές του σπιτιού, στιγμιογράφηση κ.ά.) </a:t>
            </a:r>
            <a:endParaRPr lang="el-GR" altLang="el-GR" sz="2400" b="1"/>
          </a:p>
          <a:p>
            <a:pPr>
              <a:lnSpc>
                <a:spcPct val="80000"/>
              </a:lnSpc>
            </a:pPr>
            <a:r>
              <a:rPr lang="el-GR" altLang="el-GR" sz="2400"/>
              <a:t>Αναζήτηση εξειδικευμένων οδηγιών για την αντιμετώπιση των συμπτωμάτων (π.χ. ειδική διατροφή, επικοινωνία, με ειδικούς κ.ά.) </a:t>
            </a:r>
            <a:endParaRPr lang="el-GR" altLang="el-GR" sz="2400" b="1"/>
          </a:p>
          <a:p>
            <a:pPr>
              <a:lnSpc>
                <a:spcPct val="80000"/>
              </a:lnSpc>
            </a:pPr>
            <a:r>
              <a:rPr lang="el-GR" altLang="el-GR" sz="2400"/>
              <a:t>Εκπαίδευση σχετικά με την οργάνωση της φαρμακευτικής αγωγής. </a:t>
            </a:r>
          </a:p>
        </p:txBody>
      </p:sp>
      <p:sp>
        <p:nvSpPr>
          <p:cNvPr id="58372" name="Text Box 4"/>
          <p:cNvSpPr txBox="1">
            <a:spLocks noChangeArrowheads="1"/>
          </p:cNvSpPr>
          <p:nvPr/>
        </p:nvSpPr>
        <p:spPr bwMode="auto">
          <a:xfrm>
            <a:off x="1660525" y="3505200"/>
            <a:ext cx="5349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l-GR" altLang="el-GR">
              <a:solidFill>
                <a:srgbClr val="000000"/>
              </a:solidFill>
            </a:endParaRPr>
          </a:p>
        </p:txBody>
      </p:sp>
    </p:spTree>
    <p:extLst>
      <p:ext uri="{BB962C8B-B14F-4D97-AF65-F5344CB8AC3E}">
        <p14:creationId xmlns:p14="http://schemas.microsoft.com/office/powerpoint/2010/main" val="41004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br>
              <a:rPr lang="el-GR" altLang="el-GR" sz="4000" b="1"/>
            </a:br>
            <a:r>
              <a:rPr lang="el-GR" altLang="el-GR" sz="4000" b="1"/>
              <a:t>Ψυχοσυναισθηματική και κοινωνική υποστήριξη </a:t>
            </a:r>
            <a:br>
              <a:rPr lang="el-GR" altLang="el-GR" sz="4000"/>
            </a:br>
            <a:endParaRPr lang="el-GR" altLang="el-GR" sz="4000"/>
          </a:p>
        </p:txBody>
      </p:sp>
      <p:sp>
        <p:nvSpPr>
          <p:cNvPr id="46083" name="Rectangle 3"/>
          <p:cNvSpPr>
            <a:spLocks noGrp="1" noChangeArrowheads="1"/>
          </p:cNvSpPr>
          <p:nvPr>
            <p:ph type="body" idx="1"/>
          </p:nvPr>
        </p:nvSpPr>
        <p:spPr>
          <a:solidFill>
            <a:srgbClr val="CCECFF"/>
          </a:solidFill>
          <a:effectLst>
            <a:outerShdw dist="107763" dir="2700000" algn="ctr" rotWithShape="0">
              <a:schemeClr val="bg2">
                <a:alpha val="50000"/>
              </a:schemeClr>
            </a:outerShdw>
          </a:effectLst>
        </p:spPr>
        <p:txBody>
          <a:bodyPr/>
          <a:lstStyle/>
          <a:p>
            <a:pPr>
              <a:lnSpc>
                <a:spcPct val="80000"/>
              </a:lnSpc>
              <a:buFontTx/>
              <a:buNone/>
            </a:pPr>
            <a:r>
              <a:rPr lang="el-GR" altLang="el-GR" sz="2400"/>
              <a:t>Υπάρχουν κάποια πράγματα που μπορείτε να κάνετε που θα βοηθήσουν και εσάς και το άτομο που πάσχει, όπως: </a:t>
            </a:r>
          </a:p>
          <a:p>
            <a:pPr>
              <a:lnSpc>
                <a:spcPct val="80000"/>
              </a:lnSpc>
              <a:buFontTx/>
              <a:buNone/>
            </a:pPr>
            <a:endParaRPr lang="el-GR" altLang="el-GR" sz="2400" b="1"/>
          </a:p>
          <a:p>
            <a:pPr>
              <a:lnSpc>
                <a:spcPct val="80000"/>
              </a:lnSpc>
            </a:pPr>
            <a:r>
              <a:rPr lang="el-GR" altLang="el-GR" sz="2400"/>
              <a:t>Να ακούτε και μόνο να ακούτε, χωρίς να κρίνετε </a:t>
            </a:r>
            <a:endParaRPr lang="el-GR" altLang="el-GR" sz="2400" b="1"/>
          </a:p>
          <a:p>
            <a:pPr>
              <a:lnSpc>
                <a:spcPct val="80000"/>
              </a:lnSpc>
            </a:pPr>
            <a:r>
              <a:rPr lang="el-GR" altLang="el-GR" sz="2400"/>
              <a:t>Συνεχίστε να υποστηρίζετε τον αγαπημένο σας σε κάθε φάση της πορείας της νόσου (διάγνωση, θεραπεία, ύφεση, επιδείνωση) </a:t>
            </a:r>
            <a:endParaRPr lang="el-GR" altLang="el-GR" sz="2400" b="1"/>
          </a:p>
          <a:p>
            <a:pPr>
              <a:lnSpc>
                <a:spcPct val="80000"/>
              </a:lnSpc>
            </a:pPr>
            <a:r>
              <a:rPr lang="el-GR" altLang="el-GR" sz="2400"/>
              <a:t>Ζητήστε βοήθεια από την υπηρεσία κατ’οίκον φροντίδας του νοσοκομείου για να σας φέρει σε επαφή με άλλους ειδικούς επαγγελματίες (ψυχολόγο, ψυχίατρο, κοινωνικό λειτουργό, φυσιοθεραπευτή κ.ά.) </a:t>
            </a:r>
            <a:endParaRPr lang="el-GR" altLang="el-GR" sz="2400" b="1"/>
          </a:p>
          <a:p>
            <a:pPr>
              <a:lnSpc>
                <a:spcPct val="80000"/>
              </a:lnSpc>
            </a:pPr>
            <a:r>
              <a:rPr lang="el-GR" altLang="el-GR" sz="2400"/>
              <a:t>Συλλέξτε πληροφορίες σχετικά με ομάδες κοινωνικής υποστήριξης και ζητήστε βοήθεια. </a:t>
            </a:r>
          </a:p>
        </p:txBody>
      </p:sp>
    </p:spTree>
    <p:extLst>
      <p:ext uri="{BB962C8B-B14F-4D97-AF65-F5344CB8AC3E}">
        <p14:creationId xmlns:p14="http://schemas.microsoft.com/office/powerpoint/2010/main" val="357883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r>
              <a:rPr lang="el-GR" altLang="el-GR" sz="4000" b="1"/>
              <a:t>Υποστήριξη σε πρακτικά θέματα</a:t>
            </a:r>
          </a:p>
        </p:txBody>
      </p:sp>
      <p:sp>
        <p:nvSpPr>
          <p:cNvPr id="48131" name="Rectangle 3"/>
          <p:cNvSpPr>
            <a:spLocks noGrp="1" noChangeArrowheads="1"/>
          </p:cNvSpPr>
          <p:nvPr>
            <p:ph type="body" idx="1"/>
          </p:nvPr>
        </p:nvSpPr>
        <p:spPr>
          <a:solidFill>
            <a:schemeClr val="accent1"/>
          </a:solidFill>
          <a:effectLst>
            <a:outerShdw dist="107763" dir="2700000" algn="ctr" rotWithShape="0">
              <a:schemeClr val="bg2">
                <a:alpha val="50000"/>
              </a:schemeClr>
            </a:outerShdw>
          </a:effectLst>
        </p:spPr>
        <p:txBody>
          <a:bodyPr/>
          <a:lstStyle/>
          <a:p>
            <a:pPr>
              <a:lnSpc>
                <a:spcPct val="90000"/>
              </a:lnSpc>
              <a:buFontTx/>
              <a:buNone/>
            </a:pPr>
            <a:r>
              <a:rPr lang="el-GR" altLang="el-GR" sz="2400">
                <a:effectLst>
                  <a:outerShdw blurRad="38100" dist="38100" dir="2700000" algn="tl">
                    <a:srgbClr val="FFFFFF"/>
                  </a:outerShdw>
                </a:effectLst>
              </a:rPr>
              <a:t>Άλλα πρακτικά θέματα που μπορείτε να κάνετε είναι: </a:t>
            </a:r>
            <a:endParaRPr lang="el-GR" altLang="el-GR" sz="2400" b="1">
              <a:effectLst>
                <a:outerShdw blurRad="38100" dist="38100" dir="2700000" algn="tl">
                  <a:srgbClr val="FFFFFF"/>
                </a:outerShdw>
              </a:effectLst>
            </a:endParaRPr>
          </a:p>
          <a:p>
            <a:pPr>
              <a:lnSpc>
                <a:spcPct val="90000"/>
              </a:lnSpc>
            </a:pPr>
            <a:r>
              <a:rPr lang="el-GR" altLang="el-GR" sz="2800"/>
              <a:t>Μάθετε για την ασφαλιστική κάλυψη του ατόμου που πάσχει </a:t>
            </a:r>
            <a:endParaRPr lang="el-GR" altLang="el-GR" sz="2800" b="1"/>
          </a:p>
          <a:p>
            <a:pPr>
              <a:lnSpc>
                <a:spcPct val="90000"/>
              </a:lnSpc>
            </a:pPr>
            <a:r>
              <a:rPr lang="el-GR" altLang="el-GR" sz="2800"/>
              <a:t>Μάθετε για τα ασφαλιστικά δικαιώματα του πάσχοντα </a:t>
            </a:r>
            <a:endParaRPr lang="el-GR" altLang="el-GR" sz="2800" b="1"/>
          </a:p>
          <a:p>
            <a:pPr>
              <a:lnSpc>
                <a:spcPct val="90000"/>
              </a:lnSpc>
            </a:pPr>
            <a:r>
              <a:rPr lang="el-GR" altLang="el-GR" sz="2800"/>
              <a:t>Ζητήστε βοήθεια από την υπηρεσία κατ’οίκον φροντίδας του νοσοκομείου για να σας παραπέμψει σε άλλες πηγές υποστήριξης </a:t>
            </a:r>
            <a:endParaRPr lang="el-GR" altLang="el-GR" sz="2800" b="1"/>
          </a:p>
          <a:p>
            <a:pPr>
              <a:lnSpc>
                <a:spcPct val="90000"/>
              </a:lnSpc>
            </a:pPr>
            <a:r>
              <a:rPr lang="el-GR" altLang="el-GR" sz="2800"/>
              <a:t>Κάντε αίτηση για επιδόματα (συμβουλευτείτε κοινωνικούς λειτουργούς) </a:t>
            </a:r>
          </a:p>
        </p:txBody>
      </p:sp>
    </p:spTree>
    <p:extLst>
      <p:ext uri="{BB962C8B-B14F-4D97-AF65-F5344CB8AC3E}">
        <p14:creationId xmlns:p14="http://schemas.microsoft.com/office/powerpoint/2010/main" val="96397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3399FF"/>
          </a:solidFill>
          <a:scene3d>
            <a:camera prst="legacyObliqueTopRight"/>
            <a:lightRig rig="legacyFlat3" dir="b"/>
          </a:scene3d>
          <a:sp3d extrusionH="430200" prstMaterial="legacyMatte">
            <a:bevelT w="13500" h="13500" prst="angle"/>
            <a:bevelB w="13500" h="13500" prst="angle"/>
            <a:extrusionClr>
              <a:srgbClr val="3399FF"/>
            </a:extrusionClr>
          </a:sp3d>
        </p:spPr>
        <p:txBody>
          <a:bodyPr>
            <a:flatTx/>
          </a:bodyPr>
          <a:lstStyle/>
          <a:p>
            <a:r>
              <a:rPr lang="el-GR" altLang="el-GR" b="1">
                <a:solidFill>
                  <a:srgbClr val="CCFF33"/>
                </a:solidFill>
              </a:rPr>
              <a:t>Φροντίστε τη δική σας υγεία</a:t>
            </a:r>
          </a:p>
        </p:txBody>
      </p:sp>
      <p:sp>
        <p:nvSpPr>
          <p:cNvPr id="56323" name="Rectangle 3"/>
          <p:cNvSpPr>
            <a:spLocks noGrp="1" noChangeArrowheads="1"/>
          </p:cNvSpPr>
          <p:nvPr>
            <p:ph type="body" idx="1"/>
          </p:nvPr>
        </p:nvSpPr>
        <p:spPr>
          <a:solidFill>
            <a:srgbClr val="000099"/>
          </a:solidFill>
          <a:effectLst>
            <a:outerShdw dist="107763" dir="2700000" algn="ctr" rotWithShape="0">
              <a:schemeClr val="bg2">
                <a:alpha val="50000"/>
              </a:schemeClr>
            </a:outerShdw>
          </a:effectLst>
        </p:spPr>
        <p:txBody>
          <a:bodyPr/>
          <a:lstStyle/>
          <a:p>
            <a:pPr>
              <a:lnSpc>
                <a:spcPct val="90000"/>
              </a:lnSpc>
            </a:pPr>
            <a:endParaRPr lang="el-GR" altLang="el-GR" sz="2400"/>
          </a:p>
          <a:p>
            <a:pPr>
              <a:lnSpc>
                <a:spcPct val="90000"/>
              </a:lnSpc>
              <a:buFontTx/>
              <a:buNone/>
            </a:pPr>
            <a:r>
              <a:rPr lang="el-GR" altLang="el-GR" sz="2400" b="1">
                <a:solidFill>
                  <a:srgbClr val="CCFF33"/>
                </a:solidFill>
              </a:rPr>
              <a:t>   Οι φροντιστές περνούν πολύ χρόνο με το να φροντίζουν για την υγεία των αγαπημένων τους ατόμων. </a:t>
            </a:r>
          </a:p>
          <a:p>
            <a:pPr>
              <a:lnSpc>
                <a:spcPct val="90000"/>
              </a:lnSpc>
              <a:buFontTx/>
              <a:buNone/>
            </a:pPr>
            <a:endParaRPr lang="el-GR" altLang="el-GR" sz="2400" b="1">
              <a:solidFill>
                <a:srgbClr val="CCFF33"/>
              </a:solidFill>
            </a:endParaRPr>
          </a:p>
          <a:p>
            <a:pPr>
              <a:lnSpc>
                <a:spcPct val="90000"/>
              </a:lnSpc>
              <a:buFontTx/>
              <a:buNone/>
            </a:pPr>
            <a:r>
              <a:rPr lang="el-GR" altLang="el-GR" sz="2400" b="1">
                <a:solidFill>
                  <a:srgbClr val="CCFF33"/>
                </a:solidFill>
              </a:rPr>
              <a:t>   Αυτό συχνά σημαίνει ότι αφιερώνουν λιγότερο χρόνο για τις δικές τους ανάγκες, όπως η διατροφή και ο ύπνος. </a:t>
            </a:r>
          </a:p>
          <a:p>
            <a:pPr>
              <a:lnSpc>
                <a:spcPct val="90000"/>
              </a:lnSpc>
              <a:buFontTx/>
              <a:buNone/>
            </a:pPr>
            <a:endParaRPr lang="el-GR" altLang="el-GR" sz="2400" b="1">
              <a:solidFill>
                <a:srgbClr val="CCFF33"/>
              </a:solidFill>
            </a:endParaRPr>
          </a:p>
          <a:p>
            <a:pPr>
              <a:lnSpc>
                <a:spcPct val="90000"/>
              </a:lnSpc>
              <a:buFontTx/>
              <a:buNone/>
            </a:pPr>
            <a:r>
              <a:rPr lang="el-GR" altLang="el-GR" sz="2400" b="1">
                <a:solidFill>
                  <a:srgbClr val="CCFF33"/>
                </a:solidFill>
              </a:rPr>
              <a:t>   Όμως το να διατηρούν τη σωματική τους υγεία είναι ένα μέρος της παροχής φροντίδας. </a:t>
            </a:r>
          </a:p>
          <a:p>
            <a:pPr>
              <a:lnSpc>
                <a:spcPct val="90000"/>
              </a:lnSpc>
            </a:pPr>
            <a:endParaRPr lang="el-GR" altLang="el-GR" sz="2400">
              <a:solidFill>
                <a:srgbClr val="CCFF33"/>
              </a:solidFill>
            </a:endParaRPr>
          </a:p>
        </p:txBody>
      </p:sp>
    </p:spTree>
    <p:extLst>
      <p:ext uri="{BB962C8B-B14F-4D97-AF65-F5344CB8AC3E}">
        <p14:creationId xmlns:p14="http://schemas.microsoft.com/office/powerpoint/2010/main" val="134273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solidFill>
            <a:srgbClr val="3399FF"/>
          </a:solidFill>
          <a:scene3d>
            <a:camera prst="legacyObliqueTopRight"/>
            <a:lightRig rig="legacyFlat3" dir="b"/>
          </a:scene3d>
          <a:sp3d extrusionH="430200" prstMaterial="legacyMatte">
            <a:bevelT w="13500" h="13500" prst="angle"/>
            <a:bevelB w="13500" h="13500" prst="angle"/>
            <a:extrusionClr>
              <a:srgbClr val="3399FF"/>
            </a:extrusionClr>
          </a:sp3d>
        </p:spPr>
        <p:txBody>
          <a:bodyPr>
            <a:flatTx/>
          </a:bodyPr>
          <a:lstStyle/>
          <a:p>
            <a:r>
              <a:rPr lang="el-GR" altLang="el-GR" sz="4000" b="1">
                <a:solidFill>
                  <a:srgbClr val="CCFF33"/>
                </a:solidFill>
              </a:rPr>
              <a:t>Φροντίστε τη δική σας υγεία</a:t>
            </a:r>
            <a:br>
              <a:rPr lang="el-GR" altLang="el-GR" sz="4000" b="1">
                <a:solidFill>
                  <a:srgbClr val="CCFF33"/>
                </a:solidFill>
              </a:rPr>
            </a:br>
            <a:r>
              <a:rPr lang="el-GR" altLang="el-GR" sz="1600" b="1" i="1" u="sng">
                <a:solidFill>
                  <a:srgbClr val="CCFF33"/>
                </a:solidFill>
              </a:rPr>
              <a:t>Ακολουθούν μερικές συμβουλές για να διατηρήσετε την υγεία σας: </a:t>
            </a:r>
            <a:br>
              <a:rPr lang="el-GR" altLang="el-GR" sz="1600" b="1" i="1" u="sng">
                <a:solidFill>
                  <a:srgbClr val="CCFF33"/>
                </a:solidFill>
              </a:rPr>
            </a:br>
            <a:endParaRPr lang="el-GR" altLang="el-GR" sz="1600" b="1" i="1" u="sng">
              <a:solidFill>
                <a:srgbClr val="CCFF33"/>
              </a:solidFill>
            </a:endParaRPr>
          </a:p>
        </p:txBody>
      </p:sp>
      <p:sp>
        <p:nvSpPr>
          <p:cNvPr id="50179" name="Rectangle 3"/>
          <p:cNvSpPr>
            <a:spLocks noGrp="1" noChangeArrowheads="1"/>
          </p:cNvSpPr>
          <p:nvPr>
            <p:ph type="body" idx="1"/>
          </p:nvPr>
        </p:nvSpPr>
        <p:spPr>
          <a:solidFill>
            <a:srgbClr val="000099"/>
          </a:solidFill>
          <a:effectLst>
            <a:outerShdw dist="107763" dir="2700000" algn="ctr" rotWithShape="0">
              <a:schemeClr val="bg2">
                <a:alpha val="50000"/>
              </a:schemeClr>
            </a:outerShdw>
          </a:effectLst>
        </p:spPr>
        <p:txBody>
          <a:bodyPr/>
          <a:lstStyle/>
          <a:p>
            <a:pPr>
              <a:lnSpc>
                <a:spcPct val="90000"/>
              </a:lnSpc>
            </a:pPr>
            <a:r>
              <a:rPr lang="el-GR" altLang="el-GR" sz="2800">
                <a:solidFill>
                  <a:srgbClr val="CCFF33"/>
                </a:solidFill>
              </a:rPr>
              <a:t>Να ασκείστε </a:t>
            </a:r>
            <a:endParaRPr lang="el-GR" altLang="el-GR" sz="2800" b="1">
              <a:solidFill>
                <a:srgbClr val="CCFF33"/>
              </a:solidFill>
            </a:endParaRPr>
          </a:p>
          <a:p>
            <a:pPr>
              <a:lnSpc>
                <a:spcPct val="90000"/>
              </a:lnSpc>
            </a:pPr>
            <a:r>
              <a:rPr lang="el-GR" altLang="el-GR" sz="2800">
                <a:solidFill>
                  <a:srgbClr val="CCFF33"/>
                </a:solidFill>
              </a:rPr>
              <a:t>Να τρώτε σωστά </a:t>
            </a:r>
            <a:endParaRPr lang="el-GR" altLang="el-GR" sz="2800" b="1">
              <a:solidFill>
                <a:srgbClr val="CCFF33"/>
              </a:solidFill>
            </a:endParaRPr>
          </a:p>
          <a:p>
            <a:pPr>
              <a:lnSpc>
                <a:spcPct val="90000"/>
              </a:lnSpc>
            </a:pPr>
            <a:r>
              <a:rPr lang="el-GR" altLang="el-GR" sz="2800">
                <a:solidFill>
                  <a:srgbClr val="CCFF33"/>
                </a:solidFill>
              </a:rPr>
              <a:t>Να κοιμάστε αρκετά </a:t>
            </a:r>
            <a:endParaRPr lang="el-GR" altLang="el-GR" sz="2800" b="1">
              <a:solidFill>
                <a:srgbClr val="CCFF33"/>
              </a:solidFill>
            </a:endParaRPr>
          </a:p>
          <a:p>
            <a:pPr>
              <a:lnSpc>
                <a:spcPct val="90000"/>
              </a:lnSpc>
            </a:pPr>
            <a:r>
              <a:rPr lang="el-GR" altLang="el-GR" sz="2800">
                <a:solidFill>
                  <a:srgbClr val="CCFF33"/>
                </a:solidFill>
              </a:rPr>
              <a:t>Να ξεκουράζεστε συχνά </a:t>
            </a:r>
            <a:endParaRPr lang="el-GR" altLang="el-GR" sz="2800" b="1">
              <a:solidFill>
                <a:srgbClr val="CCFF33"/>
              </a:solidFill>
            </a:endParaRPr>
          </a:p>
          <a:p>
            <a:pPr>
              <a:lnSpc>
                <a:spcPct val="90000"/>
              </a:lnSpc>
            </a:pPr>
            <a:r>
              <a:rPr lang="el-GR" altLang="el-GR" sz="2800">
                <a:solidFill>
                  <a:srgbClr val="CCFF33"/>
                </a:solidFill>
              </a:rPr>
              <a:t>Να μην αμελείτε το δικό σας τσεκ- απ ή τυχόν τις εξετάσεις σας και τα φάρμακά σας </a:t>
            </a:r>
            <a:endParaRPr lang="el-GR" altLang="el-GR" sz="2800" b="1">
              <a:solidFill>
                <a:srgbClr val="CCFF33"/>
              </a:solidFill>
            </a:endParaRPr>
          </a:p>
          <a:p>
            <a:pPr>
              <a:lnSpc>
                <a:spcPct val="90000"/>
              </a:lnSpc>
            </a:pPr>
            <a:r>
              <a:rPr lang="el-GR" altLang="el-GR" sz="2800">
                <a:solidFill>
                  <a:srgbClr val="CCFF33"/>
                </a:solidFill>
              </a:rPr>
              <a:t>Να ασχολείστε έστω και περιστασιακά με κάτι που σας ενδιαφέρει και σας ευ­χαριστεί (διάβασμα, πλέξιμο, μαγειρική, περίπατος, φιλικές επαφές κ.ά.) </a:t>
            </a:r>
          </a:p>
        </p:txBody>
      </p:sp>
    </p:spTree>
    <p:extLst>
      <p:ext uri="{BB962C8B-B14F-4D97-AF65-F5344CB8AC3E}">
        <p14:creationId xmlns:p14="http://schemas.microsoft.com/office/powerpoint/2010/main" val="4104031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13792" y="22364"/>
            <a:ext cx="8316416" cy="836712"/>
          </a:xfrm>
          <a:noFill/>
        </p:spPr>
        <p:txBody>
          <a:bodyPr lIns="45720" tIns="0" rIns="45720" bIns="0" anchor="b">
            <a:normAutofit/>
          </a:bodyPr>
          <a:lstStyle/>
          <a:p>
            <a:pPr eaLnBrk="0" hangingPunct="0">
              <a:defRPr/>
            </a:pPr>
            <a:r>
              <a:rPr lang="el-GR" sz="32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2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2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2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2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2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2291" name="2 - Θέση περιεχομένου"/>
          <p:cNvSpPr>
            <a:spLocks noGrp="1"/>
          </p:cNvSpPr>
          <p:nvPr>
            <p:ph idx="4294967295"/>
          </p:nvPr>
        </p:nvSpPr>
        <p:spPr>
          <a:xfrm>
            <a:off x="457200" y="914400"/>
            <a:ext cx="8137525" cy="5330825"/>
          </a:xfrm>
          <a:ln w="76200"/>
        </p:spPr>
        <p:style>
          <a:lnRef idx="2">
            <a:schemeClr val="accent2"/>
          </a:lnRef>
          <a:fillRef idx="1">
            <a:schemeClr val="lt1"/>
          </a:fillRef>
          <a:effectRef idx="0">
            <a:schemeClr val="accent2"/>
          </a:effectRef>
          <a:fontRef idx="minor">
            <a:schemeClr val="dk1"/>
          </a:fontRef>
        </p:style>
        <p:txBody>
          <a:bodyPr/>
          <a:lstStyle/>
          <a:p>
            <a:pPr marL="273050" indent="-273050"/>
            <a:r>
              <a:rPr lang="el-GR" altLang="el-GR"/>
              <a:t>Ανάγκη περισσότερης και πληρέστερης </a:t>
            </a:r>
            <a:r>
              <a:rPr lang="el-GR" altLang="el-GR" u="sng"/>
              <a:t>ενημέρωσης</a:t>
            </a:r>
            <a:r>
              <a:rPr lang="el-GR" altLang="el-GR"/>
              <a:t> αναφορικά με τη διαχείριση των οργανικών και ψυχολογικών συνεπειών της νόσου και της θεραπείας</a:t>
            </a:r>
          </a:p>
          <a:p>
            <a:pPr marL="273050" indent="-273050"/>
            <a:endParaRPr lang="el-GR" altLang="el-GR" dirty="0"/>
          </a:p>
          <a:p>
            <a:pPr marL="273050" indent="-273050">
              <a:buFontTx/>
              <a:buNone/>
            </a:pPr>
            <a:r>
              <a:rPr lang="el-GR" altLang="el-GR" i="1" dirty="0"/>
              <a:t>«...Γενικά, ενημέρωση για την αρρώστια, πώς είναι, τι γίνεται, ας πούμε, πόσος χρόνος χρειάζεται να κάνεις τις θεραπείες, τι επιπτώσεις έχει στον ασθενή αυτό το πράγμα, πώς αντιδρά...»</a:t>
            </a:r>
          </a:p>
          <a:p>
            <a:pPr marL="273050" indent="-273050"/>
            <a:endParaRPr lang="el-GR" altLang="el-GR" dirty="0"/>
          </a:p>
        </p:txBody>
      </p:sp>
    </p:spTree>
    <p:extLst>
      <p:ext uri="{BB962C8B-B14F-4D97-AF65-F5344CB8AC3E}">
        <p14:creationId xmlns:p14="http://schemas.microsoft.com/office/powerpoint/2010/main" val="253953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 Θέση περιεχομένου"/>
          <p:cNvSpPr>
            <a:spLocks noGrp="1"/>
          </p:cNvSpPr>
          <p:nvPr>
            <p:ph idx="4294967295"/>
          </p:nvPr>
        </p:nvSpPr>
        <p:spPr>
          <a:xfrm>
            <a:off x="234155" y="1196752"/>
            <a:ext cx="8675688" cy="5476875"/>
          </a:xfrm>
          <a:solidFill>
            <a:srgbClr val="CFF9A5"/>
          </a:solidFill>
        </p:spPr>
        <p:txBody>
          <a:bodyPr/>
          <a:lstStyle/>
          <a:p>
            <a:pPr marL="273050" indent="-273050">
              <a:buFontTx/>
              <a:buNone/>
            </a:pPr>
            <a:r>
              <a:rPr lang="el-GR" altLang="el-GR" sz="1800"/>
              <a:t>    </a:t>
            </a:r>
            <a:r>
              <a:rPr lang="el-GR" altLang="el-GR" sz="1800">
                <a:solidFill>
                  <a:schemeClr val="accent2"/>
                </a:solidFill>
              </a:rPr>
              <a:t>Ανάγκη απόκτησης </a:t>
            </a:r>
            <a:r>
              <a:rPr lang="el-GR" altLang="el-GR" sz="1800" u="sng">
                <a:solidFill>
                  <a:schemeClr val="accent2"/>
                </a:solidFill>
              </a:rPr>
              <a:t>τεχνικών γνώσεων και δεξιοτήτων</a:t>
            </a:r>
            <a:r>
              <a:rPr lang="el-GR" altLang="el-GR" sz="1800">
                <a:solidFill>
                  <a:schemeClr val="accent2"/>
                </a:solidFill>
              </a:rPr>
              <a:t>, στοχευμένων στις ανάγκες του αρρώστου (π.χ. αλλαγή στομίας σε ασθενείς με καρκίνο του παχέως εντέρου ή σε ασθενείς με καρκίνο της ουροδόχου κύστεως, περιποίηση τραχειοστομίας, περιποίηση κατακλίσεων, εκτέλεση ενέσεων για χορήγηση αναλγητικών, βοήθεια στο ντύσιμο)</a:t>
            </a:r>
          </a:p>
          <a:p>
            <a:pPr marL="273050" indent="-273050">
              <a:buFontTx/>
              <a:buNone/>
            </a:pPr>
            <a:r>
              <a:rPr lang="el-GR" altLang="el-GR" sz="3000" i="1"/>
              <a:t>«Ε, η αρχή για μένα ήταν δύσκολη, γιατί ήταν κάτι πρωτόγνωρο. Ο ιδρώτας έτρεχε, τα χέρια μου έτρεμαν... Ήταν δύσκολα…»</a:t>
            </a:r>
          </a:p>
          <a:p>
            <a:pPr marL="273050" indent="-273050">
              <a:buFontTx/>
              <a:buNone/>
            </a:pPr>
            <a:r>
              <a:rPr lang="el-GR" altLang="el-GR" sz="3000" i="1"/>
              <a:t>«...Όταν της φοράω το σουτιέν, ας πούμε, θα ήθελα να έχω περισσότερη επιδεξιότητα … να τη ντύσω πιο εύκολα…»</a:t>
            </a:r>
            <a:endParaRPr lang="el-GR" altLang="el-GR" sz="3000"/>
          </a:p>
        </p:txBody>
      </p:sp>
      <p:pic>
        <p:nvPicPr>
          <p:cNvPr id="3" name="Εικόνα 2">
            <a:extLst>
              <a:ext uri="{FF2B5EF4-FFF2-40B4-BE49-F238E27FC236}">
                <a16:creationId xmlns:a16="http://schemas.microsoft.com/office/drawing/2014/main" id="{03AF4FB5-06A7-A597-A801-E4AF08A0D126}"/>
              </a:ext>
            </a:extLst>
          </p:cNvPr>
          <p:cNvPicPr>
            <a:picLocks noChangeAspect="1"/>
          </p:cNvPicPr>
          <p:nvPr/>
        </p:nvPicPr>
        <p:blipFill>
          <a:blip r:embed="rId3"/>
          <a:stretch>
            <a:fillRect/>
          </a:stretch>
        </p:blipFill>
        <p:spPr>
          <a:xfrm>
            <a:off x="414166" y="0"/>
            <a:ext cx="8315665" cy="835224"/>
          </a:xfrm>
          <a:prstGeom prst="rect">
            <a:avLst/>
          </a:prstGeom>
        </p:spPr>
      </p:pic>
    </p:spTree>
    <p:extLst>
      <p:ext uri="{BB962C8B-B14F-4D97-AF65-F5344CB8AC3E}">
        <p14:creationId xmlns:p14="http://schemas.microsoft.com/office/powerpoint/2010/main" val="2362262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3250" y="182564"/>
            <a:ext cx="8532440" cy="620687"/>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6387" name="2 - Θέση περιεχομένου"/>
          <p:cNvSpPr>
            <a:spLocks noGrp="1"/>
          </p:cNvSpPr>
          <p:nvPr>
            <p:ph idx="4294967295"/>
          </p:nvPr>
        </p:nvSpPr>
        <p:spPr>
          <a:xfrm>
            <a:off x="381000" y="1066800"/>
            <a:ext cx="8382000" cy="5410200"/>
          </a:xfrm>
          <a:solidFill>
            <a:srgbClr val="CFF9A5"/>
          </a:solidFill>
          <a:effectLst>
            <a:outerShdw dist="107763" dir="2700000" algn="ctr" rotWithShape="0">
              <a:schemeClr val="bg2">
                <a:alpha val="50000"/>
              </a:schemeClr>
            </a:outerShdw>
          </a:effectLst>
        </p:spPr>
        <p:txBody>
          <a:bodyPr/>
          <a:lstStyle/>
          <a:p>
            <a:pPr marL="273050" indent="-273050">
              <a:buFontTx/>
              <a:buNone/>
            </a:pPr>
            <a:r>
              <a:rPr lang="el-GR" altLang="el-GR" sz="2000">
                <a:solidFill>
                  <a:schemeClr val="accent2"/>
                </a:solidFill>
              </a:rPr>
              <a:t>    Ανάγκη ψυχοκοινωνικής </a:t>
            </a:r>
            <a:r>
              <a:rPr lang="el-GR" altLang="el-GR" sz="2000" u="sng">
                <a:solidFill>
                  <a:schemeClr val="accent2"/>
                </a:solidFill>
              </a:rPr>
              <a:t>υποστήριξης των ίδιων </a:t>
            </a:r>
            <a:r>
              <a:rPr lang="el-GR" altLang="el-GR" sz="2000">
                <a:solidFill>
                  <a:schemeClr val="accent2"/>
                </a:solidFill>
              </a:rPr>
              <a:t>των φροντιστών και τρόπους ψυχοσυναισθηματικής υποστήριξης </a:t>
            </a:r>
            <a:r>
              <a:rPr lang="el-GR" altLang="el-GR" sz="2000" u="sng">
                <a:solidFill>
                  <a:schemeClr val="accent2"/>
                </a:solidFill>
              </a:rPr>
              <a:t>των ασθενών</a:t>
            </a:r>
          </a:p>
          <a:p>
            <a:pPr marL="273050" indent="-273050">
              <a:buFontTx/>
              <a:buNone/>
            </a:pPr>
            <a:r>
              <a:rPr lang="el-GR" altLang="el-GR" sz="3000" i="1"/>
              <a:t>«...Να μιλήσω με έναν άνθρωπο… να μου δώσει όχι μία λύση, αλλά μία απάντηση στα ερωτήματά μου...»</a:t>
            </a:r>
          </a:p>
          <a:p>
            <a:pPr marL="273050" indent="-273050">
              <a:buFontTx/>
              <a:buNone/>
            </a:pPr>
            <a:r>
              <a:rPr lang="el-GR" altLang="el-GR" sz="3000" i="1"/>
              <a:t>«…Πιο δύσκολο είναι η υποστήριξη. Όχι το να τον περιποιηθώ, να τον φροντίσω, να τού κάνω τα ιδιαίτερα που τού κάνω... Είναι ότι, όταν είμαι δίπλα του, πρέπει να κάνω τον καραγκιόζη…» </a:t>
            </a:r>
          </a:p>
          <a:p>
            <a:pPr marL="273050" indent="-273050">
              <a:buFontTx/>
              <a:buNone/>
            </a:pPr>
            <a:r>
              <a:rPr lang="el-GR" altLang="el-GR" sz="1800">
                <a:solidFill>
                  <a:schemeClr val="accent2"/>
                </a:solidFill>
              </a:rPr>
              <a:t>     Ανάγκη πληροφόρησης σχετικά με </a:t>
            </a:r>
            <a:r>
              <a:rPr lang="el-GR" altLang="el-GR" sz="1800" u="sng">
                <a:solidFill>
                  <a:schemeClr val="accent2"/>
                </a:solidFill>
              </a:rPr>
              <a:t>διαθέσιμες υπηρεσίες</a:t>
            </a:r>
            <a:r>
              <a:rPr lang="el-GR" altLang="el-GR" sz="1800">
                <a:solidFill>
                  <a:schemeClr val="accent2"/>
                </a:solidFill>
              </a:rPr>
              <a:t> ψυχολογικής υποστήριξης</a:t>
            </a:r>
          </a:p>
          <a:p>
            <a:pPr marL="273050" indent="-273050"/>
            <a:endParaRPr lang="el-GR" altLang="el-GR" sz="1800">
              <a:solidFill>
                <a:schemeClr val="accent2"/>
              </a:solidFill>
            </a:endParaRPr>
          </a:p>
          <a:p>
            <a:pPr marL="273050" indent="-273050"/>
            <a:endParaRPr lang="el-GR" altLang="el-GR" sz="3000" i="1"/>
          </a:p>
          <a:p>
            <a:pPr marL="273050" indent="-273050">
              <a:buFontTx/>
              <a:buNone/>
            </a:pPr>
            <a:r>
              <a:rPr lang="el-GR" altLang="el-GR" sz="1800">
                <a:solidFill>
                  <a:schemeClr val="accent2"/>
                </a:solidFill>
              </a:rPr>
              <a:t>   </a:t>
            </a:r>
          </a:p>
        </p:txBody>
      </p:sp>
    </p:spTree>
    <p:extLst>
      <p:ext uri="{BB962C8B-B14F-4D97-AF65-F5344CB8AC3E}">
        <p14:creationId xmlns:p14="http://schemas.microsoft.com/office/powerpoint/2010/main" val="327427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41325" y="30164"/>
            <a:ext cx="8532440" cy="620687"/>
          </a:xfrm>
          <a:noFill/>
        </p:spPr>
        <p:txBody>
          <a:bodyPr lIns="45720" tIns="0" rIns="45720" bIns="0" anchor="b">
            <a:normAutofit fontScale="90000"/>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Αναγκεσ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επιμορφωσησ</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φροντιστων</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18435" name="2 - Θέση περιεχομένου"/>
          <p:cNvSpPr>
            <a:spLocks noGrp="1"/>
          </p:cNvSpPr>
          <p:nvPr>
            <p:ph idx="4294967295"/>
          </p:nvPr>
        </p:nvSpPr>
        <p:spPr>
          <a:xfrm>
            <a:off x="381000" y="1219200"/>
            <a:ext cx="8316913" cy="4991100"/>
          </a:xfrm>
          <a:solidFill>
            <a:srgbClr val="CFF9A5"/>
          </a:solidFill>
          <a:effectLst>
            <a:outerShdw dist="107763" dir="2700000" algn="ctr" rotWithShape="0">
              <a:schemeClr val="bg2">
                <a:alpha val="50000"/>
              </a:schemeClr>
            </a:outerShdw>
          </a:effectLst>
        </p:spPr>
        <p:txBody>
          <a:bodyPr/>
          <a:lstStyle/>
          <a:p>
            <a:pPr marL="273050" indent="-273050"/>
            <a:r>
              <a:rPr lang="el-GR" altLang="el-GR" sz="2000"/>
              <a:t>Ανάγκη εκπαίδευσης και </a:t>
            </a:r>
            <a:r>
              <a:rPr lang="el-GR" altLang="el-GR" sz="2000" u="sng"/>
              <a:t>υποστήριξης άμεσα </a:t>
            </a:r>
            <a:r>
              <a:rPr lang="el-GR" altLang="el-GR" sz="2000"/>
              <a:t>με τη διάγνωση και όχι μετά από καιρό</a:t>
            </a:r>
          </a:p>
          <a:p>
            <a:pPr marL="273050" indent="-273050">
              <a:buFontTx/>
              <a:buNone/>
            </a:pPr>
            <a:endParaRPr lang="el-GR" altLang="el-GR" sz="2000"/>
          </a:p>
          <a:p>
            <a:pPr marL="273050" indent="-273050">
              <a:buFontTx/>
              <a:buNone/>
            </a:pPr>
            <a:r>
              <a:rPr lang="el-GR" altLang="el-GR"/>
              <a:t> </a:t>
            </a:r>
            <a:r>
              <a:rPr lang="el-GR" altLang="el-GR" sz="3000" i="1"/>
              <a:t>«...Με το που ξεκινάει το πρόβλημα. Από την αρχή, σεμινάρια ανάλογα με την περίπτωση και τον ασθενή που έχει ο καθένας, για να ξέρει και την πορεία του και σε τι θα πρέπει να βοηθήσει…» </a:t>
            </a:r>
            <a:endParaRPr lang="el-GR" altLang="el-GR"/>
          </a:p>
          <a:p>
            <a:pPr marL="273050" indent="-273050"/>
            <a:endParaRPr lang="el-GR" altLang="el-GR"/>
          </a:p>
          <a:p>
            <a:pPr marL="273050" indent="-273050"/>
            <a:r>
              <a:rPr lang="el-GR" altLang="el-GR" sz="2000"/>
              <a:t>Προτιμούν η ενημέρωση και υποστήριξη τους να γίνει στο σπίτι τους γιατί δεν μπορούν να αφήσουν τον ασθενή</a:t>
            </a:r>
          </a:p>
          <a:p>
            <a:pPr marL="273050" indent="-273050"/>
            <a:endParaRPr lang="el-GR" altLang="el-GR" sz="2000"/>
          </a:p>
        </p:txBody>
      </p:sp>
    </p:spTree>
    <p:extLst>
      <p:ext uri="{BB962C8B-B14F-4D97-AF65-F5344CB8AC3E}">
        <p14:creationId xmlns:p14="http://schemas.microsoft.com/office/powerpoint/2010/main" val="306199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333F964E-9C8A-4486-9514-38AF91F040C2}"/>
              </a:ext>
            </a:extLst>
          </p:cNvPr>
          <p:cNvPicPr>
            <a:picLocks noChangeAspect="1"/>
          </p:cNvPicPr>
          <p:nvPr/>
        </p:nvPicPr>
        <p:blipFill>
          <a:blip r:embed="rId2"/>
          <a:stretch>
            <a:fillRect/>
          </a:stretch>
        </p:blipFill>
        <p:spPr>
          <a:xfrm>
            <a:off x="456843" y="2810202"/>
            <a:ext cx="8230313" cy="1237595"/>
          </a:xfrm>
          <a:prstGeom prst="rect">
            <a:avLst/>
          </a:prstGeom>
        </p:spPr>
      </p:pic>
      <p:sp>
        <p:nvSpPr>
          <p:cNvPr id="3" name="Θέση περιεχομένου 2">
            <a:extLst>
              <a:ext uri="{FF2B5EF4-FFF2-40B4-BE49-F238E27FC236}">
                <a16:creationId xmlns:a16="http://schemas.microsoft.com/office/drawing/2014/main" id="{1FF13DD2-DCA5-4FBF-85D4-E401D3E4DAB9}"/>
              </a:ext>
            </a:extLst>
          </p:cNvPr>
          <p:cNvSpPr>
            <a:spLocks noGrp="1"/>
          </p:cNvSpPr>
          <p:nvPr>
            <p:ph idx="1"/>
          </p:nvPr>
        </p:nvSpPr>
        <p:spPr/>
        <p:txBody>
          <a:bodyPr/>
          <a:lstStyle/>
          <a:p>
            <a:pPr marL="0" indent="0">
              <a:buNone/>
            </a:pPr>
            <a:r>
              <a:rPr lang="el-GR" b="0" dirty="0">
                <a:effectLst/>
              </a:rPr>
              <a:t>  </a:t>
            </a:r>
            <a:endParaRPr lang="el-GR" dirty="0"/>
          </a:p>
        </p:txBody>
      </p:sp>
      <p:graphicFrame>
        <p:nvGraphicFramePr>
          <p:cNvPr id="4" name="Πίνακας 3">
            <a:extLst>
              <a:ext uri="{FF2B5EF4-FFF2-40B4-BE49-F238E27FC236}">
                <a16:creationId xmlns:a16="http://schemas.microsoft.com/office/drawing/2014/main" id="{AFB426BE-9F8C-456A-A2A9-66D9579FA4A3}"/>
              </a:ext>
            </a:extLst>
          </p:cNvPr>
          <p:cNvGraphicFramePr>
            <a:graphicFrameLocks noGrp="1"/>
          </p:cNvGraphicFramePr>
          <p:nvPr>
            <p:extLst>
              <p:ext uri="{D42A27DB-BD31-4B8C-83A1-F6EECF244321}">
                <p14:modId xmlns:p14="http://schemas.microsoft.com/office/powerpoint/2010/main" val="2855427768"/>
              </p:ext>
            </p:extLst>
          </p:nvPr>
        </p:nvGraphicFramePr>
        <p:xfrm>
          <a:off x="1421130" y="1988661"/>
          <a:ext cx="6301740" cy="3749040"/>
        </p:xfrm>
        <a:graphic>
          <a:graphicData uri="http://schemas.openxmlformats.org/drawingml/2006/table">
            <a:tbl>
              <a:tblPr>
                <a:effectLst>
                  <a:outerShdw blurRad="63500" sx="102000" sy="102000" algn="ctr" rotWithShape="0">
                    <a:prstClr val="black">
                      <a:alpha val="40000"/>
                    </a:prstClr>
                  </a:outerShdw>
                </a:effectLst>
              </a:tblPr>
              <a:tblGrid>
                <a:gridCol w="396240">
                  <a:extLst>
                    <a:ext uri="{9D8B030D-6E8A-4147-A177-3AD203B41FA5}">
                      <a16:colId xmlns:a16="http://schemas.microsoft.com/office/drawing/2014/main" val="3982647326"/>
                    </a:ext>
                  </a:extLst>
                </a:gridCol>
                <a:gridCol w="5905500">
                  <a:extLst>
                    <a:ext uri="{9D8B030D-6E8A-4147-A177-3AD203B41FA5}">
                      <a16:colId xmlns:a16="http://schemas.microsoft.com/office/drawing/2014/main" val="3129300485"/>
                    </a:ext>
                  </a:extLst>
                </a:gridCol>
              </a:tblGrid>
              <a:tr h="480060">
                <a:tc>
                  <a:txBody>
                    <a:bodyPr/>
                    <a:lstStyle/>
                    <a:p>
                      <a:pPr algn="ctr" rtl="0" fontAlgn="t">
                        <a:spcBef>
                          <a:spcPts val="0"/>
                        </a:spcBef>
                        <a:spcAft>
                          <a:spcPts val="0"/>
                        </a:spcAft>
                      </a:pPr>
                      <a:r>
                        <a:rPr lang="en-US" sz="1600" b="1" i="0" u="none" strike="noStrike">
                          <a:solidFill>
                            <a:srgbClr val="E06666"/>
                          </a:solidFill>
                          <a:effectLst/>
                          <a:latin typeface="Roboto"/>
                        </a:rPr>
                        <a:t>H</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Holistic</a:t>
                      </a:r>
                      <a:r>
                        <a:rPr lang="el-GR" sz="1400" b="0" i="0" u="none" strike="noStrike">
                          <a:solidFill>
                            <a:srgbClr val="1C4587"/>
                          </a:solidFill>
                          <a:effectLst/>
                          <a:latin typeface="Roboto"/>
                        </a:rPr>
                        <a:t>: Ολιστική προσέγγιση (ασθενής, οικογένεια, φροντιστής, περιβάλλον έμψυχο και άψυχο) και διεπιστημονική προσέγγιση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627505762"/>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O</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Objectives</a:t>
                      </a:r>
                      <a:r>
                        <a:rPr lang="el-GR" sz="1400" b="0" i="0" u="none" strike="noStrike">
                          <a:solidFill>
                            <a:srgbClr val="1C4587"/>
                          </a:solidFill>
                          <a:effectLst/>
                          <a:latin typeface="Roboto"/>
                        </a:rPr>
                        <a:t>:Καταγραφή και τεκμηρίωση των αντικειμενικών ευρημάτων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28421462"/>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M</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Medications</a:t>
                      </a:r>
                      <a:r>
                        <a:rPr lang="el-GR" sz="1400" b="0" i="0" u="none" strike="noStrike">
                          <a:solidFill>
                            <a:srgbClr val="1C4587"/>
                          </a:solidFill>
                          <a:effectLst/>
                          <a:latin typeface="Roboto"/>
                        </a:rPr>
                        <a:t>: Διαχείριση και εκπαίδευση στη φαρμακευτική αγωγή</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631403387"/>
                  </a:ext>
                </a:extLst>
              </a:tr>
              <a:tr h="266700">
                <a:tc>
                  <a:txBody>
                    <a:bodyPr/>
                    <a:lstStyle/>
                    <a:p>
                      <a:pPr algn="ctr" rtl="0" fontAlgn="t">
                        <a:spcBef>
                          <a:spcPts val="0"/>
                        </a:spcBef>
                        <a:spcAft>
                          <a:spcPts val="0"/>
                        </a:spcAft>
                      </a:pPr>
                      <a:r>
                        <a:rPr lang="en-US" sz="1600" b="1" i="0" u="none" strike="noStrike">
                          <a:solidFill>
                            <a:srgbClr val="E06666"/>
                          </a:solidFill>
                          <a:effectLst/>
                          <a:latin typeface="Roboto"/>
                        </a:rPr>
                        <a:t>E</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Environment</a:t>
                      </a:r>
                      <a:r>
                        <a:rPr lang="el-GR" sz="1400" b="0" i="0" u="none" strike="noStrike">
                          <a:solidFill>
                            <a:srgbClr val="1C4587"/>
                          </a:solidFill>
                          <a:effectLst/>
                          <a:latin typeface="Roboto"/>
                        </a:rPr>
                        <a:t>: Περιβάλλον (σπίτι, γειτονιά, περιοχή), ασφάλεια περιβάλλοντος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902635527"/>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V</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dirty="0">
                          <a:solidFill>
                            <a:srgbClr val="1C4587"/>
                          </a:solidFill>
                          <a:effectLst/>
                          <a:latin typeface="Roboto"/>
                        </a:rPr>
                        <a:t>Visits</a:t>
                      </a:r>
                      <a:r>
                        <a:rPr lang="en-US" sz="1400" b="0" i="0" u="none" strike="noStrike" dirty="0">
                          <a:solidFill>
                            <a:srgbClr val="1C4587"/>
                          </a:solidFill>
                          <a:effectLst/>
                          <a:latin typeface="Roboto"/>
                        </a:rPr>
                        <a:t>: </a:t>
                      </a:r>
                      <a:r>
                        <a:rPr lang="el-GR" sz="1400" b="0" i="0" u="none" strike="noStrike" dirty="0">
                          <a:solidFill>
                            <a:srgbClr val="1C4587"/>
                          </a:solidFill>
                          <a:effectLst/>
                          <a:latin typeface="Roboto"/>
                        </a:rPr>
                        <a:t>Επίσκεψη </a:t>
                      </a:r>
                      <a:endParaRPr lang="el-GR" dirty="0">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2831193257"/>
                  </a:ext>
                </a:extLst>
              </a:tr>
              <a:tr h="480060">
                <a:tc>
                  <a:txBody>
                    <a:bodyPr/>
                    <a:lstStyle/>
                    <a:p>
                      <a:pPr algn="ctr" rtl="0" fontAlgn="t">
                        <a:spcBef>
                          <a:spcPts val="0"/>
                        </a:spcBef>
                        <a:spcAft>
                          <a:spcPts val="0"/>
                        </a:spcAft>
                      </a:pPr>
                      <a:r>
                        <a:rPr lang="en-US" sz="1600" b="1" i="0" u="none" strike="noStrike">
                          <a:solidFill>
                            <a:srgbClr val="E06666"/>
                          </a:solidFill>
                          <a:effectLst/>
                          <a:latin typeface="Roboto"/>
                        </a:rPr>
                        <a:t>I</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Interventions</a:t>
                      </a:r>
                      <a:r>
                        <a:rPr lang="el-GR" sz="1400" b="0" i="0" u="none" strike="noStrike">
                          <a:solidFill>
                            <a:srgbClr val="1C4587"/>
                          </a:solidFill>
                          <a:effectLst/>
                          <a:latin typeface="Roboto"/>
                        </a:rPr>
                        <a:t>: Παρεμβάσεις (νοσηλευτή, ιατρού, ψυχολόγου, κοινωνικού λειτουργού, ιερέα και άλλων μελών της διεπιστημονικής ομάδας)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620603504"/>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S</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a:solidFill>
                            <a:srgbClr val="1C4587"/>
                          </a:solidFill>
                          <a:effectLst/>
                          <a:latin typeface="Roboto"/>
                        </a:rPr>
                        <a:t>Standards</a:t>
                      </a:r>
                      <a:r>
                        <a:rPr lang="en-US" sz="1400" b="0" i="0" u="none" strike="noStrike">
                          <a:solidFill>
                            <a:srgbClr val="1C4587"/>
                          </a:solidFill>
                          <a:effectLst/>
                          <a:latin typeface="Roboto"/>
                        </a:rPr>
                        <a:t>: </a:t>
                      </a:r>
                      <a:r>
                        <a:rPr lang="el-GR" sz="1400" b="0" i="0" u="none" strike="noStrike">
                          <a:solidFill>
                            <a:srgbClr val="1C4587"/>
                          </a:solidFill>
                          <a:effectLst/>
                          <a:latin typeface="Roboto"/>
                        </a:rPr>
                        <a:t>Πρότυπα, κανόνες, νόμοι, </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4287257242"/>
                  </a:ext>
                </a:extLst>
              </a:tr>
              <a:tr h="480060">
                <a:tc>
                  <a:txBody>
                    <a:bodyPr/>
                    <a:lstStyle/>
                    <a:p>
                      <a:pPr algn="ctr" rtl="0" fontAlgn="t">
                        <a:spcBef>
                          <a:spcPts val="0"/>
                        </a:spcBef>
                        <a:spcAft>
                          <a:spcPts val="0"/>
                        </a:spcAft>
                      </a:pPr>
                      <a:r>
                        <a:rPr lang="en-US" sz="1600" b="1" i="0" u="none" strike="noStrike">
                          <a:solidFill>
                            <a:srgbClr val="E06666"/>
                          </a:solidFill>
                          <a:effectLst/>
                          <a:latin typeface="Roboto"/>
                        </a:rPr>
                        <a:t>I</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l-GR" sz="1400" b="1" i="0" u="none" strike="noStrike">
                          <a:solidFill>
                            <a:srgbClr val="1C4587"/>
                          </a:solidFill>
                          <a:effectLst/>
                          <a:latin typeface="Roboto"/>
                        </a:rPr>
                        <a:t>Instrumental </a:t>
                      </a:r>
                      <a:r>
                        <a:rPr lang="el-GR" sz="1400" b="0" i="0" u="none" strike="noStrike">
                          <a:solidFill>
                            <a:srgbClr val="1C4587"/>
                          </a:solidFill>
                          <a:effectLst/>
                          <a:latin typeface="Roboto"/>
                        </a:rPr>
                        <a:t>(activities of daily living): Δραστηριότητες καθημερινή ζωής και σύνθετες δραστηριότητες της καθημερινής ζωής</a:t>
                      </a:r>
                      <a:endParaRPr lang="el-GR">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403025821"/>
                  </a:ext>
                </a:extLst>
              </a:tr>
              <a:tr h="236220">
                <a:tc>
                  <a:txBody>
                    <a:bodyPr/>
                    <a:lstStyle/>
                    <a:p>
                      <a:pPr algn="ctr" rtl="0" fontAlgn="t">
                        <a:spcBef>
                          <a:spcPts val="0"/>
                        </a:spcBef>
                        <a:spcAft>
                          <a:spcPts val="0"/>
                        </a:spcAft>
                      </a:pPr>
                      <a:r>
                        <a:rPr lang="en-US" sz="1600" b="1" i="0" u="none" strike="noStrike">
                          <a:solidFill>
                            <a:srgbClr val="E06666"/>
                          </a:solidFill>
                          <a:effectLst/>
                          <a:latin typeface="Roboto"/>
                        </a:rPr>
                        <a:t>T</a:t>
                      </a:r>
                      <a:endParaRPr lang="en-US">
                        <a:effectLst/>
                      </a:endParaRPr>
                    </a:p>
                  </a:txBody>
                  <a:tcPr marL="53340" marR="53340">
                    <a:lnL w="22860" cap="flat" cmpd="sng" algn="ctr">
                      <a:solidFill>
                        <a:srgbClr val="F3F3F3"/>
                      </a:solidFill>
                      <a:prstDash val="dot"/>
                      <a:round/>
                      <a:headEnd type="none" w="med" len="med"/>
                      <a:tailEnd type="none" w="med" len="med"/>
                    </a:lnL>
                    <a:lnR w="7620" cap="flat" cmpd="sng" algn="ctr">
                      <a:solidFill>
                        <a:srgbClr val="F3F3F3"/>
                      </a:solidFill>
                      <a:prstDash val="solid"/>
                      <a:round/>
                      <a:headEnd type="none" w="med" len="med"/>
                      <a:tailEnd type="none" w="med" len="med"/>
                    </a:lnR>
                    <a:lnT w="22860" cap="flat" cmpd="sng" algn="ctr">
                      <a:solidFill>
                        <a:srgbClr val="F3F3F3"/>
                      </a:solidFill>
                      <a:prstDash val="dot"/>
                      <a:round/>
                      <a:headEnd type="none" w="med" len="med"/>
                      <a:tailEnd type="none" w="med" len="med"/>
                    </a:lnT>
                    <a:lnB w="22860" cap="flat" cmpd="sng" algn="ctr">
                      <a:solidFill>
                        <a:srgbClr val="F3F3F3"/>
                      </a:solidFill>
                      <a:prstDash val="dot"/>
                      <a:round/>
                      <a:headEnd type="none" w="med" len="med"/>
                      <a:tailEnd type="none" w="med" len="med"/>
                    </a:lnB>
                    <a:solidFill>
                      <a:srgbClr val="F3F3F3"/>
                    </a:solidFill>
                  </a:tcPr>
                </a:tc>
                <a:tc>
                  <a:txBody>
                    <a:bodyPr/>
                    <a:lstStyle/>
                    <a:p>
                      <a:pPr rtl="0" fontAlgn="t">
                        <a:spcBef>
                          <a:spcPts val="0"/>
                        </a:spcBef>
                        <a:spcAft>
                          <a:spcPts val="0"/>
                        </a:spcAft>
                      </a:pPr>
                      <a:r>
                        <a:rPr lang="en-US" sz="1400" b="1" i="0" u="none" strike="noStrike" dirty="0">
                          <a:solidFill>
                            <a:srgbClr val="1C4587"/>
                          </a:solidFill>
                          <a:effectLst/>
                          <a:latin typeface="Roboto"/>
                        </a:rPr>
                        <a:t>Teaching</a:t>
                      </a:r>
                      <a:r>
                        <a:rPr lang="en-US" sz="1400" b="0" i="0" u="none" strike="noStrike" dirty="0">
                          <a:solidFill>
                            <a:srgbClr val="1C4587"/>
                          </a:solidFill>
                          <a:effectLst/>
                          <a:latin typeface="Roboto"/>
                        </a:rPr>
                        <a:t>: </a:t>
                      </a:r>
                      <a:r>
                        <a:rPr lang="el-GR" sz="1400" b="0" i="0" u="none" strike="noStrike" dirty="0">
                          <a:solidFill>
                            <a:srgbClr val="1C4587"/>
                          </a:solidFill>
                          <a:effectLst/>
                          <a:latin typeface="Roboto"/>
                        </a:rPr>
                        <a:t>Διδασκαλία και εκπαίδευση  </a:t>
                      </a:r>
                      <a:endParaRPr lang="el-GR" dirty="0">
                        <a:effectLst/>
                      </a:endParaRPr>
                    </a:p>
                  </a:txBody>
                  <a:tcPr marL="53340" marR="53340">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F3F3F3"/>
                    </a:solidFill>
                  </a:tcPr>
                </a:tc>
                <a:extLst>
                  <a:ext uri="{0D108BD9-81ED-4DB2-BD59-A6C34878D82A}">
                    <a16:rowId xmlns:a16="http://schemas.microsoft.com/office/drawing/2014/main" val="3621985206"/>
                  </a:ext>
                </a:extLst>
              </a:tr>
            </a:tbl>
          </a:graphicData>
        </a:graphic>
      </p:graphicFrame>
      <p:sp>
        <p:nvSpPr>
          <p:cNvPr id="5" name="Rectangle 1">
            <a:extLst>
              <a:ext uri="{FF2B5EF4-FFF2-40B4-BE49-F238E27FC236}">
                <a16:creationId xmlns:a16="http://schemas.microsoft.com/office/drawing/2014/main" id="{2AB6D79A-0405-4D72-9B9E-23A9FB05901C}"/>
              </a:ext>
            </a:extLst>
          </p:cNvPr>
          <p:cNvSpPr>
            <a:spLocks noChangeArrowheads="1"/>
          </p:cNvSpPr>
          <p:nvPr/>
        </p:nvSpPr>
        <p:spPr bwMode="auto">
          <a:xfrm>
            <a:off x="1420813" y="1989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Τίτλος 4">
            <a:extLst>
              <a:ext uri="{FF2B5EF4-FFF2-40B4-BE49-F238E27FC236}">
                <a16:creationId xmlns:a16="http://schemas.microsoft.com/office/drawing/2014/main" id="{C434973B-DCA7-486F-A757-0DC6CB5A494B}"/>
              </a:ext>
            </a:extLst>
          </p:cNvPr>
          <p:cNvSpPr>
            <a:spLocks noGrp="1"/>
          </p:cNvSpPr>
          <p:nvPr>
            <p:ph type="title"/>
          </p:nvPr>
        </p:nvSpPr>
        <p:spPr>
          <a:xfrm>
            <a:off x="457200" y="274638"/>
            <a:ext cx="8229600" cy="1143000"/>
          </a:xfrm>
          <a:solidFill>
            <a:schemeClr val="bg1">
              <a:lumMod val="95000"/>
            </a:schemeClr>
          </a:solidFill>
          <a:effectLst>
            <a:glow rad="101600">
              <a:schemeClr val="accent4">
                <a:satMod val="175000"/>
                <a:alpha val="40000"/>
              </a:schemeClr>
            </a:glow>
          </a:effectLst>
          <a:scene3d>
            <a:camera prst="orthographicFront"/>
            <a:lightRig rig="threePt" dir="t"/>
          </a:scene3d>
          <a:sp3d>
            <a:bevelT w="139700" prst="cross"/>
          </a:sp3d>
        </p:spPr>
        <p:txBody>
          <a:bodyPr/>
          <a:lstStyle/>
          <a:p>
            <a:r>
              <a:rPr lang="el-GR" dirty="0" err="1">
                <a:solidFill>
                  <a:srgbClr val="C00000"/>
                </a:solidFill>
              </a:rPr>
              <a:t>Κατ΄οίκον</a:t>
            </a:r>
            <a:r>
              <a:rPr lang="el-GR" dirty="0">
                <a:solidFill>
                  <a:srgbClr val="C00000"/>
                </a:solidFill>
              </a:rPr>
              <a:t> Επίσκεψη</a:t>
            </a:r>
          </a:p>
        </p:txBody>
      </p:sp>
    </p:spTree>
    <p:extLst>
      <p:ext uri="{BB962C8B-B14F-4D97-AF65-F5344CB8AC3E}">
        <p14:creationId xmlns:p14="http://schemas.microsoft.com/office/powerpoint/2010/main" val="94261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1539875" y="6351"/>
            <a:ext cx="7239000" cy="836711"/>
          </a:xfrm>
          <a:noFill/>
        </p:spPr>
        <p:txBody>
          <a:bodyPr lIns="45720" tIns="0" rIns="45720" bIns="0" anchor="b">
            <a:normAutofit/>
          </a:bodyPr>
          <a:lstStyle/>
          <a:p>
            <a:pPr algn="l" eaLnBrk="0" hangingPunct="0">
              <a:defRPr/>
            </a:pP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Γενικοτερα</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r>
              <a:rPr lang="el-GR" sz="3800" b="1" kern="1200" cap="all" dirty="0" err="1">
                <a:ln w="500">
                  <a:solidFill>
                    <a:schemeClr val="tx2">
                      <a:shade val="20000"/>
                      <a:satMod val="120000"/>
                    </a:schemeClr>
                  </a:solidFill>
                </a:ln>
                <a:solidFill>
                  <a:schemeClr val="accent1">
                    <a:lumMod val="75000"/>
                  </a:schemeClr>
                </a:solidFill>
                <a:latin typeface="+mj-lt"/>
                <a:ea typeface="+mj-ea"/>
                <a:cs typeface="+mj-cs"/>
              </a:rPr>
              <a:t>θεματα</a:t>
            </a:r>
            <a:r>
              <a:rPr lang="el-GR" sz="3800" b="1" kern="1200" cap="all" dirty="0">
                <a:ln w="500">
                  <a:solidFill>
                    <a:schemeClr val="tx2">
                      <a:shade val="20000"/>
                      <a:satMod val="120000"/>
                    </a:schemeClr>
                  </a:solidFill>
                </a:ln>
                <a:solidFill>
                  <a:schemeClr val="accent1">
                    <a:lumMod val="75000"/>
                  </a:schemeClr>
                </a:solidFill>
                <a:latin typeface="+mj-lt"/>
                <a:ea typeface="+mj-ea"/>
                <a:cs typeface="+mj-cs"/>
              </a:rPr>
              <a:t> </a:t>
            </a:r>
          </a:p>
        </p:txBody>
      </p:sp>
      <p:sp>
        <p:nvSpPr>
          <p:cNvPr id="26627" name="2 - Θέση περιεχομένου"/>
          <p:cNvSpPr>
            <a:spLocks noGrp="1"/>
          </p:cNvSpPr>
          <p:nvPr>
            <p:ph idx="4294967295"/>
          </p:nvPr>
        </p:nvSpPr>
        <p:spPr>
          <a:xfrm>
            <a:off x="395288" y="981075"/>
            <a:ext cx="8064500" cy="5330825"/>
          </a:xfrm>
          <a:solidFill>
            <a:schemeClr val="accent2">
              <a:lumMod val="60000"/>
              <a:lumOff val="40000"/>
            </a:schemeClr>
          </a:solidFill>
          <a:scene3d>
            <a:camera prst="legacyObliqueTopRight"/>
            <a:lightRig rig="legacyFlat3" dir="b"/>
          </a:scene3d>
          <a:sp3d extrusionH="430200" prstMaterial="legacyMatte">
            <a:bevelT w="13500" h="13500" prst="angle"/>
            <a:bevelB w="13500" h="13500" prst="angle"/>
            <a:extrusionClr>
              <a:srgbClr val="7A2449"/>
            </a:extrusionClr>
          </a:sp3d>
        </p:spPr>
        <p:txBody>
          <a:bodyPr>
            <a:flatTx/>
          </a:bodyPr>
          <a:lstStyle/>
          <a:p>
            <a:pPr marL="273050" indent="-273050"/>
            <a:r>
              <a:rPr lang="el-GR" altLang="el-GR">
                <a:solidFill>
                  <a:schemeClr val="bg1"/>
                </a:solidFill>
              </a:rPr>
              <a:t>Γενικότερη επίδραση της νόσου στη ζωή του ασθενούς και της οικογένειας</a:t>
            </a:r>
          </a:p>
          <a:p>
            <a:pPr marL="273050" indent="-273050"/>
            <a:r>
              <a:rPr lang="el-GR" altLang="el-GR">
                <a:solidFill>
                  <a:schemeClr val="bg1"/>
                </a:solidFill>
              </a:rPr>
              <a:t>Αλλαγές στην εικόνα σώματος </a:t>
            </a:r>
          </a:p>
          <a:p>
            <a:pPr marL="273050" indent="-273050"/>
            <a:r>
              <a:rPr lang="el-GR" altLang="el-GR">
                <a:solidFill>
                  <a:schemeClr val="bg1"/>
                </a:solidFill>
              </a:rPr>
              <a:t>Οικονομικά προβλήματα ως συνέπεια της νόσου </a:t>
            </a:r>
          </a:p>
          <a:p>
            <a:pPr marL="273050" indent="-273050"/>
            <a:r>
              <a:rPr lang="el-GR" altLang="el-GR">
                <a:solidFill>
                  <a:schemeClr val="bg1"/>
                </a:solidFill>
              </a:rPr>
              <a:t>Επιλογή της κατ’οίκον φροντίδας, γιατί  </a:t>
            </a:r>
          </a:p>
          <a:p>
            <a:pPr marL="520700" lvl="1" indent="-228600">
              <a:buFontTx/>
              <a:buNone/>
            </a:pPr>
            <a:r>
              <a:rPr lang="el-GR" altLang="el-GR">
                <a:solidFill>
                  <a:schemeClr val="bg1"/>
                </a:solidFill>
              </a:rPr>
              <a:t>«κανείς δεν πρόκειται να τον/την φροντίσει όπως η οικογένειά του/της»</a:t>
            </a:r>
          </a:p>
          <a:p>
            <a:pPr marL="520700" lvl="1" indent="-228600">
              <a:buFontTx/>
              <a:buNone/>
            </a:pPr>
            <a:r>
              <a:rPr lang="el-GR" altLang="el-GR">
                <a:solidFill>
                  <a:schemeClr val="bg1"/>
                </a:solidFill>
              </a:rPr>
              <a:t>«εδώ βλέπει την οικογένεια και του/της κάνει καλό»</a:t>
            </a:r>
          </a:p>
        </p:txBody>
      </p:sp>
    </p:spTree>
    <p:extLst>
      <p:ext uri="{BB962C8B-B14F-4D97-AF65-F5344CB8AC3E}">
        <p14:creationId xmlns:p14="http://schemas.microsoft.com/office/powerpoint/2010/main" val="151833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9" name="Rectangle 33"/>
          <p:cNvSpPr>
            <a:spLocks noGrp="1" noChangeArrowheads="1"/>
          </p:cNvSpPr>
          <p:nvPr>
            <p:ph type="title"/>
          </p:nvPr>
        </p:nvSpPr>
        <p:spPr>
          <a:xfrm>
            <a:off x="1295400" y="228600"/>
            <a:ext cx="6858000" cy="563563"/>
          </a:xfrm>
          <a:gradFill rotWithShape="1">
            <a:gsLst>
              <a:gs pos="0">
                <a:srgbClr val="00FF99">
                  <a:gamma/>
                  <a:shade val="46275"/>
                  <a:invGamma/>
                </a:srgbClr>
              </a:gs>
              <a:gs pos="100000">
                <a:srgbClr val="00FF99"/>
              </a:gs>
            </a:gsLst>
            <a:lin ang="5400000" scaled="1"/>
          </a:gradFill>
          <a:effectLst>
            <a:outerShdw dist="35921" dir="2700000" algn="ctr" rotWithShape="0">
              <a:schemeClr val="bg2">
                <a:alpha val="50000"/>
              </a:schemeClr>
            </a:outerShdw>
          </a:effectLst>
        </p:spPr>
        <p:txBody>
          <a:bodyPr/>
          <a:lstStyle/>
          <a:p>
            <a:r>
              <a:rPr lang="el-GR" altLang="el-GR" sz="3600" b="1">
                <a:solidFill>
                  <a:srgbClr val="006666"/>
                </a:solidFill>
                <a:effectLst>
                  <a:outerShdw blurRad="38100" dist="38100" dir="2700000" algn="tl">
                    <a:srgbClr val="000000"/>
                  </a:outerShdw>
                </a:effectLst>
              </a:rPr>
              <a:t>Δικαιώματα του φροντιστή(1)</a:t>
            </a:r>
          </a:p>
        </p:txBody>
      </p:sp>
      <p:sp>
        <p:nvSpPr>
          <p:cNvPr id="9219" name="Rectangle 3"/>
          <p:cNvSpPr>
            <a:spLocks noGrp="1" noChangeArrowheads="1"/>
          </p:cNvSpPr>
          <p:nvPr>
            <p:ph type="body" idx="4294967295"/>
          </p:nvPr>
        </p:nvSpPr>
        <p:spPr>
          <a:xfrm>
            <a:off x="457200" y="1066800"/>
            <a:ext cx="8458200" cy="5410200"/>
          </a:xfrm>
          <a:solidFill>
            <a:srgbClr val="006666"/>
          </a:solidFill>
          <a:effectLst>
            <a:outerShdw dist="107763" dir="2700000" algn="ctr" rotWithShape="0">
              <a:schemeClr val="bg2">
                <a:alpha val="50000"/>
              </a:schemeClr>
            </a:outerShdw>
          </a:effectLst>
        </p:spPr>
        <p:txBody>
          <a:bodyPr/>
          <a:lstStyle/>
          <a:p>
            <a:pPr algn="ctr">
              <a:lnSpc>
                <a:spcPct val="80000"/>
              </a:lnSpc>
            </a:pPr>
            <a:endParaRPr lang="el-GR" altLang="el-GR" sz="1200">
              <a:solidFill>
                <a:srgbClr val="000099"/>
              </a:solidFill>
            </a:endParaRPr>
          </a:p>
          <a:p>
            <a:pPr algn="ctr">
              <a:lnSpc>
                <a:spcPct val="80000"/>
              </a:lnSpc>
              <a:buFontTx/>
              <a:buNone/>
            </a:pPr>
            <a:r>
              <a:rPr lang="el-GR" altLang="el-GR" sz="1800" b="1">
                <a:solidFill>
                  <a:srgbClr val="66FF99"/>
                </a:solidFill>
              </a:rPr>
              <a:t>  </a:t>
            </a:r>
            <a:r>
              <a:rPr lang="el-GR" altLang="el-GR" sz="1800" b="1">
                <a:solidFill>
                  <a:srgbClr val="99FFCC"/>
                </a:solidFill>
              </a:rPr>
              <a:t>Φροντίζω τον εαυτό μου. Αυτό δεν είναι μία πράξη εγωισμού. Θα με κάνει ικανό να φροντίζω καλύτερα το αγαπημένο μου πρόσωπο.</a:t>
            </a:r>
            <a:r>
              <a:rPr lang="el-GR" altLang="el-GR" sz="1800" b="1">
                <a:solidFill>
                  <a:srgbClr val="66FF99"/>
                </a:solidFill>
              </a:rPr>
              <a:t>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ζητώ βοήθεια από τρίτους, ακόμα και αν το αγαπημένο μου άτομο παραπονιέται γι’ αυτό. Αναγνωρίζω τα όρια της αντοχής και της ενέργειάς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ασχολούμαι με την προσωπική μου ζωή, όπως θα έκανα και εάν το αγαπημένο μου πρόσωπο ήταν υγιές. Ξέρω ότι κάνω ότι μπορώ για το συγκεκριμένο άτομο και έχω το δικαίωμα να κάνω κάποια πράγματα για τον εαυτό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θυμώνω, να νιώθω θλίψη και να εκφράζω τα συναισθήματά μου. </a:t>
            </a:r>
            <a:endParaRPr lang="en-US" altLang="el-GR" sz="1800" b="1">
              <a:solidFill>
                <a:srgbClr val="66FF99"/>
              </a:solidFill>
            </a:endParaRPr>
          </a:p>
          <a:p>
            <a:pPr algn="ctr">
              <a:lnSpc>
                <a:spcPct val="80000"/>
              </a:lnSpc>
              <a:buFontTx/>
              <a:buNone/>
            </a:pPr>
            <a:endParaRPr lang="el-GR" altLang="el-GR" sz="1800" b="1">
              <a:solidFill>
                <a:srgbClr val="66FF99"/>
              </a:solidFill>
            </a:endParaRPr>
          </a:p>
          <a:p>
            <a:pPr algn="ctr">
              <a:lnSpc>
                <a:spcPct val="80000"/>
              </a:lnSpc>
              <a:buFontTx/>
              <a:buNone/>
            </a:pPr>
            <a:r>
              <a:rPr lang="el-GR" altLang="el-GR" sz="1800" b="1">
                <a:solidFill>
                  <a:srgbClr val="66FF99"/>
                </a:solidFill>
              </a:rPr>
              <a:t>• Να απορρίπτω κάθε προσπάθεια του αγαπημένου μου ατόμου (συνειδητή) να με επηρεάσει λόγω της ενοχής, του θυμού ή της κατάθλιψής του. </a:t>
            </a:r>
            <a:endParaRPr lang="en-US" altLang="el-GR" sz="1800" b="1">
              <a:solidFill>
                <a:srgbClr val="66FF99"/>
              </a:solidFill>
            </a:endParaRPr>
          </a:p>
          <a:p>
            <a:pPr algn="ctr">
              <a:lnSpc>
                <a:spcPct val="80000"/>
              </a:lnSpc>
              <a:buFontTx/>
              <a:buNone/>
            </a:pPr>
            <a:endParaRPr lang="el-GR" altLang="el-GR" sz="1800" b="1">
              <a:solidFill>
                <a:srgbClr val="66FF99"/>
              </a:solidFill>
            </a:endParaRPr>
          </a:p>
        </p:txBody>
      </p:sp>
      <p:sp>
        <p:nvSpPr>
          <p:cNvPr id="9246" name="Text Box 30"/>
          <p:cNvSpPr txBox="1">
            <a:spLocks noChangeArrowheads="1"/>
          </p:cNvSpPr>
          <p:nvPr/>
        </p:nvSpPr>
        <p:spPr bwMode="auto">
          <a:xfrm>
            <a:off x="47085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l-GR" altLang="el-GR">
              <a:solidFill>
                <a:srgbClr val="000000"/>
              </a:solidFill>
            </a:endParaRPr>
          </a:p>
        </p:txBody>
      </p:sp>
    </p:spTree>
    <p:extLst>
      <p:ext uri="{BB962C8B-B14F-4D97-AF65-F5344CB8AC3E}">
        <p14:creationId xmlns:p14="http://schemas.microsoft.com/office/powerpoint/2010/main" val="1025779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95400" y="228600"/>
            <a:ext cx="6858000" cy="563563"/>
          </a:xfrm>
          <a:gradFill rotWithShape="1">
            <a:gsLst>
              <a:gs pos="0">
                <a:srgbClr val="00FF99">
                  <a:gamma/>
                  <a:shade val="46275"/>
                  <a:invGamma/>
                </a:srgbClr>
              </a:gs>
              <a:gs pos="100000">
                <a:srgbClr val="00FF99"/>
              </a:gs>
            </a:gsLst>
            <a:lin ang="5400000" scaled="1"/>
          </a:gradFill>
          <a:effectLst>
            <a:outerShdw dist="35921" dir="2700000" algn="ctr" rotWithShape="0">
              <a:schemeClr val="bg2">
                <a:alpha val="50000"/>
              </a:schemeClr>
            </a:outerShdw>
          </a:effectLst>
        </p:spPr>
        <p:txBody>
          <a:bodyPr/>
          <a:lstStyle/>
          <a:p>
            <a:r>
              <a:rPr lang="el-GR" altLang="el-GR" sz="3600" b="1">
                <a:solidFill>
                  <a:srgbClr val="006666"/>
                </a:solidFill>
                <a:effectLst>
                  <a:outerShdw blurRad="38100" dist="38100" dir="2700000" algn="tl">
                    <a:srgbClr val="000000"/>
                  </a:outerShdw>
                </a:effectLst>
              </a:rPr>
              <a:t>Δικαιώματα του φροντιστή (2)</a:t>
            </a:r>
          </a:p>
        </p:txBody>
      </p:sp>
      <p:sp>
        <p:nvSpPr>
          <p:cNvPr id="44035" name="Rectangle 3"/>
          <p:cNvSpPr>
            <a:spLocks noGrp="1" noChangeArrowheads="1"/>
          </p:cNvSpPr>
          <p:nvPr>
            <p:ph type="body" idx="4294967295"/>
          </p:nvPr>
        </p:nvSpPr>
        <p:spPr>
          <a:xfrm>
            <a:off x="228600" y="990600"/>
            <a:ext cx="8458200" cy="5410200"/>
          </a:xfrm>
          <a:solidFill>
            <a:srgbClr val="006666"/>
          </a:solidFill>
          <a:effectLst>
            <a:outerShdw dist="107763" dir="2700000" algn="ctr" rotWithShape="0">
              <a:schemeClr val="bg2">
                <a:alpha val="50000"/>
              </a:schemeClr>
            </a:outerShdw>
          </a:effectLst>
        </p:spPr>
        <p:txBody>
          <a:bodyPr/>
          <a:lstStyle/>
          <a:p>
            <a:pPr algn="ctr">
              <a:lnSpc>
                <a:spcPct val="80000"/>
              </a:lnSpc>
            </a:pPr>
            <a:endParaRPr lang="el-GR" altLang="el-GR" sz="1400">
              <a:solidFill>
                <a:srgbClr val="000099"/>
              </a:solidFill>
            </a:endParaRPr>
          </a:p>
          <a:p>
            <a:pPr algn="ctr">
              <a:lnSpc>
                <a:spcPct val="80000"/>
              </a:lnSpc>
              <a:buFontTx/>
              <a:buNone/>
            </a:pPr>
            <a:r>
              <a:rPr lang="el-GR" altLang="el-GR" sz="2000" b="1">
                <a:solidFill>
                  <a:srgbClr val="66FF99"/>
                </a:solidFill>
              </a:rPr>
              <a:t>  </a:t>
            </a:r>
          </a:p>
          <a:p>
            <a:pPr algn="ctr">
              <a:lnSpc>
                <a:spcPct val="80000"/>
              </a:lnSpc>
              <a:buFontTx/>
              <a:buNone/>
            </a:pPr>
            <a:r>
              <a:rPr lang="el-GR" altLang="el-GR" sz="2000" b="1">
                <a:solidFill>
                  <a:srgbClr val="66FF99"/>
                </a:solidFill>
              </a:rPr>
              <a:t>• Να λαμβάνω την αποδοχή, τη στοργή του αγαπημένου μου προσώπου, για όσα προσφέρω.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νιώθω περηφάνια για ότι έχω καταφέρει και τη δύναμη που έχω για να καλύψω τις ανάγκες του αγαπημένου μου ατόμου.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διατηρώ την ατομικότητά μου και το δικαίωμά μου να δημιουργήσω μία προσωπική ζωή, που θα με βοηθήσει όταν το αγαπημένο μου άτομο δεν θα χρειάζεται συνεχώς τη βοήθεια και την στήριξή μου. </a:t>
            </a:r>
            <a:endParaRPr lang="en-US" altLang="el-GR" sz="2000" b="1">
              <a:solidFill>
                <a:srgbClr val="66FF99"/>
              </a:solidFill>
            </a:endParaRPr>
          </a:p>
          <a:p>
            <a:pPr algn="ctr">
              <a:lnSpc>
                <a:spcPct val="80000"/>
              </a:lnSpc>
              <a:buFontTx/>
              <a:buNone/>
            </a:pPr>
            <a:endParaRPr lang="el-GR" altLang="el-GR" sz="2000" b="1">
              <a:solidFill>
                <a:srgbClr val="66FF99"/>
              </a:solidFill>
            </a:endParaRPr>
          </a:p>
          <a:p>
            <a:pPr algn="ctr">
              <a:lnSpc>
                <a:spcPct val="80000"/>
              </a:lnSpc>
              <a:buFontTx/>
              <a:buNone/>
            </a:pPr>
            <a:r>
              <a:rPr lang="el-GR" altLang="el-GR" sz="2000" b="1">
                <a:solidFill>
                  <a:srgbClr val="66FF99"/>
                </a:solidFill>
              </a:rPr>
              <a:t>• Να αναζητώ και να απαιτώ βοήθεια από πηγές σωματικής και ψυχοκοινωνικής υποστήριξης για τον εαυτό μου όπως και για το αγαπημένο μου πρόσωπο που νοσεί. </a:t>
            </a:r>
          </a:p>
        </p:txBody>
      </p:sp>
      <p:sp>
        <p:nvSpPr>
          <p:cNvPr id="44036" name="Text Box 4"/>
          <p:cNvSpPr txBox="1">
            <a:spLocks noChangeArrowheads="1"/>
          </p:cNvSpPr>
          <p:nvPr/>
        </p:nvSpPr>
        <p:spPr bwMode="auto">
          <a:xfrm>
            <a:off x="47085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l-GR" altLang="el-GR">
              <a:solidFill>
                <a:srgbClr val="000000"/>
              </a:solidFill>
            </a:endParaRPr>
          </a:p>
        </p:txBody>
      </p:sp>
    </p:spTree>
    <p:extLst>
      <p:ext uri="{BB962C8B-B14F-4D97-AF65-F5344CB8AC3E}">
        <p14:creationId xmlns:p14="http://schemas.microsoft.com/office/powerpoint/2010/main" val="97249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3AB8A46-51AC-4956-9738-055345C8C071}"/>
              </a:ext>
            </a:extLst>
          </p:cNvPr>
          <p:cNvPicPr>
            <a:picLocks noGrp="1" noChangeAspect="1"/>
          </p:cNvPicPr>
          <p:nvPr>
            <p:ph idx="1"/>
          </p:nvPr>
        </p:nvPicPr>
        <p:blipFill>
          <a:blip r:embed="rId2"/>
          <a:stretch>
            <a:fillRect/>
          </a:stretch>
        </p:blipFill>
        <p:spPr>
          <a:xfrm>
            <a:off x="615211" y="836712"/>
            <a:ext cx="3240360" cy="2160240"/>
          </a:xfrm>
          <a:prstGeom prst="rect">
            <a:avLst/>
          </a:prstGeom>
          <a:ln>
            <a:noFill/>
          </a:ln>
          <a:effectLst>
            <a:softEdge rad="112500"/>
          </a:effectLst>
        </p:spPr>
      </p:pic>
      <p:pic>
        <p:nvPicPr>
          <p:cNvPr id="5" name="Εικόνα 4">
            <a:extLst>
              <a:ext uri="{FF2B5EF4-FFF2-40B4-BE49-F238E27FC236}">
                <a16:creationId xmlns:a16="http://schemas.microsoft.com/office/drawing/2014/main" id="{686DDD1C-CB72-4B6B-A437-38E46A41EE5B}"/>
              </a:ext>
            </a:extLst>
          </p:cNvPr>
          <p:cNvPicPr>
            <a:picLocks noChangeAspect="1"/>
          </p:cNvPicPr>
          <p:nvPr/>
        </p:nvPicPr>
        <p:blipFill>
          <a:blip r:embed="rId3"/>
          <a:stretch>
            <a:fillRect/>
          </a:stretch>
        </p:blipFill>
        <p:spPr>
          <a:xfrm>
            <a:off x="474845" y="3284984"/>
            <a:ext cx="3240360" cy="3192016"/>
          </a:xfrm>
          <a:prstGeom prst="rect">
            <a:avLst/>
          </a:prstGeom>
          <a:ln>
            <a:noFill/>
          </a:ln>
          <a:effectLst>
            <a:softEdge rad="112500"/>
          </a:effectLst>
        </p:spPr>
      </p:pic>
      <p:pic>
        <p:nvPicPr>
          <p:cNvPr id="6" name="Εικόνα 5">
            <a:extLst>
              <a:ext uri="{FF2B5EF4-FFF2-40B4-BE49-F238E27FC236}">
                <a16:creationId xmlns:a16="http://schemas.microsoft.com/office/drawing/2014/main" id="{27A869F4-0B1C-4223-8588-36483100270C}"/>
              </a:ext>
            </a:extLst>
          </p:cNvPr>
          <p:cNvPicPr>
            <a:picLocks noChangeAspect="1"/>
          </p:cNvPicPr>
          <p:nvPr/>
        </p:nvPicPr>
        <p:blipFill>
          <a:blip r:embed="rId4"/>
          <a:stretch>
            <a:fillRect/>
          </a:stretch>
        </p:blipFill>
        <p:spPr>
          <a:xfrm>
            <a:off x="3995936" y="188640"/>
            <a:ext cx="4355976" cy="3456384"/>
          </a:xfrm>
          <a:prstGeom prst="rect">
            <a:avLst/>
          </a:prstGeom>
          <a:ln>
            <a:noFill/>
          </a:ln>
          <a:effectLst>
            <a:softEdge rad="112500"/>
          </a:effectLst>
        </p:spPr>
      </p:pic>
      <p:pic>
        <p:nvPicPr>
          <p:cNvPr id="7" name="Εικόνα 6">
            <a:extLst>
              <a:ext uri="{FF2B5EF4-FFF2-40B4-BE49-F238E27FC236}">
                <a16:creationId xmlns:a16="http://schemas.microsoft.com/office/drawing/2014/main" id="{F29320A2-AC80-4C7F-ADB9-F747162B8848}"/>
              </a:ext>
            </a:extLst>
          </p:cNvPr>
          <p:cNvPicPr>
            <a:picLocks noChangeAspect="1"/>
          </p:cNvPicPr>
          <p:nvPr/>
        </p:nvPicPr>
        <p:blipFill>
          <a:blip r:embed="rId5"/>
          <a:stretch>
            <a:fillRect/>
          </a:stretch>
        </p:blipFill>
        <p:spPr>
          <a:xfrm>
            <a:off x="3995936" y="3763718"/>
            <a:ext cx="4606346" cy="2852936"/>
          </a:xfrm>
          <a:prstGeom prst="rect">
            <a:avLst/>
          </a:prstGeom>
          <a:ln>
            <a:noFill/>
          </a:ln>
          <a:effectLst>
            <a:softEdge rad="112500"/>
          </a:effectLst>
        </p:spPr>
      </p:pic>
    </p:spTree>
    <p:extLst>
      <p:ext uri="{BB962C8B-B14F-4D97-AF65-F5344CB8AC3E}">
        <p14:creationId xmlns:p14="http://schemas.microsoft.com/office/powerpoint/2010/main" val="218491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1115616" y="980728"/>
            <a:ext cx="8222100" cy="767700"/>
          </a:xfrm>
          <a:prstGeom prst="rect">
            <a:avLst/>
          </a:prstGeom>
          <a:noFill/>
          <a:ln>
            <a:noFill/>
          </a:ln>
        </p:spPr>
        <p:txBody>
          <a:bodyPr spcFirstLastPara="1" wrap="square" lIns="91425" tIns="91425" rIns="91425" bIns="91425" anchor="b" anchorCtr="0">
            <a:noAutofit/>
          </a:bodyPr>
          <a:lstStyle/>
          <a:p>
            <a:r>
              <a:rPr lang="el-GR" dirty="0"/>
              <a:t>Ελληνική πραγματικότητα</a:t>
            </a:r>
            <a:endParaRPr dirty="0"/>
          </a:p>
        </p:txBody>
      </p:sp>
      <p:sp>
        <p:nvSpPr>
          <p:cNvPr id="153" name="Google Shape;153;p23"/>
          <p:cNvSpPr txBox="1">
            <a:spLocks noGrp="1"/>
          </p:cNvSpPr>
          <p:nvPr>
            <p:ph type="body" idx="1"/>
          </p:nvPr>
        </p:nvSpPr>
        <p:spPr>
          <a:xfrm>
            <a:off x="221537" y="1778042"/>
            <a:ext cx="8700925" cy="2710200"/>
          </a:xfrm>
          <a:prstGeom prst="rect">
            <a:avLst/>
          </a:prstGeom>
          <a:noFill/>
          <a:ln>
            <a:noFill/>
          </a:ln>
        </p:spPr>
        <p:txBody>
          <a:bodyPr spcFirstLastPara="1" wrap="square" lIns="91425" tIns="91425" rIns="91425" bIns="91425" anchor="t" anchorCtr="0">
            <a:noAutofit/>
          </a:bodyPr>
          <a:lstStyle/>
          <a:p>
            <a:pPr marL="235458" indent="-171450">
              <a:lnSpc>
                <a:spcPct val="100000"/>
              </a:lnSpc>
              <a:spcBef>
                <a:spcPts val="600"/>
              </a:spcBef>
              <a:buClr>
                <a:srgbClr val="737373"/>
              </a:buClr>
              <a:buFont typeface="Arial"/>
              <a:buChar char="•"/>
            </a:pPr>
            <a:r>
              <a:rPr lang="el-GR" sz="1600" dirty="0"/>
              <a:t>Στην ευρωπαϊκή μελέτη EUROFAMCARE που έγινε σε 23 χώρες, φάνηκε ότι στην Ελλάδα οι οικογένειες προσφέρουν περίπου 80% της φροντίδας που χρειάζονται τα εξαρτημένα ηλικιωμένα άτομα (</a:t>
            </a:r>
            <a:r>
              <a:rPr lang="el-GR" sz="1600" dirty="0" err="1"/>
              <a:t>Triantafillou</a:t>
            </a:r>
            <a:r>
              <a:rPr lang="el-GR" sz="1600" dirty="0"/>
              <a:t> </a:t>
            </a:r>
            <a:r>
              <a:rPr lang="el-GR" sz="1600" dirty="0" err="1"/>
              <a:t>et</a:t>
            </a:r>
            <a:r>
              <a:rPr lang="el-GR" sz="1600" dirty="0"/>
              <a:t> </a:t>
            </a:r>
            <a:r>
              <a:rPr lang="el-GR" sz="1600" dirty="0" err="1"/>
              <a:t>al</a:t>
            </a:r>
            <a:r>
              <a:rPr lang="el-GR" sz="1600" dirty="0"/>
              <a:t>., 2004).</a:t>
            </a:r>
            <a:endParaRPr sz="1600" dirty="0"/>
          </a:p>
          <a:p>
            <a:pPr marL="235458" indent="-171450">
              <a:lnSpc>
                <a:spcPct val="100000"/>
              </a:lnSpc>
              <a:spcBef>
                <a:spcPts val="600"/>
              </a:spcBef>
              <a:buFont typeface="Arial"/>
              <a:buChar char="•"/>
            </a:pPr>
            <a:r>
              <a:rPr lang="el-GR" sz="1600" dirty="0"/>
              <a:t>Οι τοπικές αρχές μπορούν να παράσχουν πολλές κοινωνικές υπηρεσίες αν και η οικονομική τους κατάσταση δεν επαρκεί συνήθως για την πλήρη κάλυψή των αναγκών των ηλικιωμένων. </a:t>
            </a:r>
            <a:endParaRPr sz="1600" dirty="0"/>
          </a:p>
          <a:p>
            <a:pPr marL="235458" indent="-171450">
              <a:lnSpc>
                <a:spcPct val="100000"/>
              </a:lnSpc>
              <a:spcBef>
                <a:spcPts val="600"/>
              </a:spcBef>
              <a:buFont typeface="Arial"/>
              <a:buChar char="•"/>
            </a:pPr>
            <a:r>
              <a:rPr lang="el-GR" sz="1600" dirty="0"/>
              <a:t>Οι ηλικιωμένοι με τους φροντιστές τους χρησιμοποιούν συχνά το τμήμα επειγόντων περιστατικών και τα εξωτερικά ιατρεία εξαιτίας έλλειψης εναλλακτικών υπηρεσιών και τρόπων φροντίδας υγείας. </a:t>
            </a:r>
            <a:endParaRPr sz="1600" dirty="0"/>
          </a:p>
          <a:p>
            <a:pPr marL="235458" indent="-171450">
              <a:lnSpc>
                <a:spcPct val="100000"/>
              </a:lnSpc>
              <a:spcBef>
                <a:spcPts val="600"/>
              </a:spcBef>
              <a:buFont typeface="Arial"/>
              <a:buChar char="•"/>
            </a:pPr>
            <a:r>
              <a:rPr lang="el-GR" sz="1600" dirty="0"/>
              <a:t>Επιπλέον, η πίεση που ασκείται στους φροντιστές μπορεί να τους οδηγήσει να εγκαταλείψουν τους ηλικιωμένους.</a:t>
            </a:r>
            <a:endParaRPr sz="1600" dirty="0"/>
          </a:p>
          <a:p>
            <a:pPr marL="64008" indent="0">
              <a:lnSpc>
                <a:spcPct val="100000"/>
              </a:lnSpc>
              <a:spcBef>
                <a:spcPts val="600"/>
              </a:spcBef>
              <a:buNone/>
            </a:pPr>
            <a:endParaRPr lang="el-GR" sz="1000" dirty="0">
              <a:solidFill>
                <a:srgbClr val="083C92"/>
              </a:solidFill>
            </a:endParaRPr>
          </a:p>
          <a:p>
            <a:pPr marL="64008" indent="0">
              <a:lnSpc>
                <a:spcPct val="100000"/>
              </a:lnSpc>
              <a:spcBef>
                <a:spcPts val="600"/>
              </a:spcBef>
              <a:buNone/>
            </a:pPr>
            <a:r>
              <a:rPr lang="el-GR" sz="1000" dirty="0" err="1">
                <a:solidFill>
                  <a:srgbClr val="083C92"/>
                </a:solidFill>
              </a:rPr>
              <a:t>Triantafillou</a:t>
            </a:r>
            <a:r>
              <a:rPr lang="el-GR" sz="1000" dirty="0">
                <a:solidFill>
                  <a:srgbClr val="083C92"/>
                </a:solidFill>
              </a:rPr>
              <a:t> J., </a:t>
            </a:r>
            <a:r>
              <a:rPr lang="el-GR" sz="1000" dirty="0" err="1">
                <a:solidFill>
                  <a:srgbClr val="083C92"/>
                </a:solidFill>
              </a:rPr>
              <a:t>Mestheneos</a:t>
            </a:r>
            <a:r>
              <a:rPr lang="el-GR" sz="1000" dirty="0">
                <a:solidFill>
                  <a:srgbClr val="083C92"/>
                </a:solidFill>
              </a:rPr>
              <a:t> E., </a:t>
            </a:r>
            <a:r>
              <a:rPr lang="el-GR" sz="1000" dirty="0" err="1">
                <a:solidFill>
                  <a:srgbClr val="083C92"/>
                </a:solidFill>
              </a:rPr>
              <a:t>Prouskas</a:t>
            </a:r>
            <a:r>
              <a:rPr lang="el-GR" sz="1000" dirty="0">
                <a:solidFill>
                  <a:srgbClr val="083C92"/>
                </a:solidFill>
              </a:rPr>
              <a:t> C., </a:t>
            </a:r>
            <a:r>
              <a:rPr lang="el-GR" sz="1000" dirty="0" err="1">
                <a:solidFill>
                  <a:srgbClr val="083C92"/>
                </a:solidFill>
              </a:rPr>
              <a:t>Goltsi</a:t>
            </a:r>
            <a:r>
              <a:rPr lang="el-GR" sz="1000" dirty="0">
                <a:solidFill>
                  <a:srgbClr val="083C92"/>
                </a:solidFill>
              </a:rPr>
              <a:t> V., </a:t>
            </a:r>
            <a:r>
              <a:rPr lang="el-GR" sz="1000" dirty="0" err="1">
                <a:solidFill>
                  <a:srgbClr val="083C92"/>
                </a:solidFill>
              </a:rPr>
              <a:t>Kontouka</a:t>
            </a:r>
            <a:r>
              <a:rPr lang="el-GR" sz="1000" dirty="0">
                <a:solidFill>
                  <a:srgbClr val="083C92"/>
                </a:solidFill>
              </a:rPr>
              <a:t> S., </a:t>
            </a:r>
            <a:r>
              <a:rPr lang="el-GR" sz="1000" dirty="0" err="1">
                <a:solidFill>
                  <a:srgbClr val="083C92"/>
                </a:solidFill>
              </a:rPr>
              <a:t>Loukissis</a:t>
            </a:r>
            <a:r>
              <a:rPr lang="el-GR" sz="1000" dirty="0">
                <a:solidFill>
                  <a:srgbClr val="083C92"/>
                </a:solidFill>
              </a:rPr>
              <a:t> A. (2006). The </a:t>
            </a:r>
            <a:r>
              <a:rPr lang="el-GR" sz="1000" dirty="0" err="1">
                <a:solidFill>
                  <a:srgbClr val="083C92"/>
                </a:solidFill>
              </a:rPr>
              <a:t>National</a:t>
            </a:r>
            <a:r>
              <a:rPr lang="el-GR" sz="1000" dirty="0">
                <a:solidFill>
                  <a:srgbClr val="083C92"/>
                </a:solidFill>
              </a:rPr>
              <a:t> </a:t>
            </a:r>
            <a:r>
              <a:rPr lang="el-GR" sz="1000" dirty="0" err="1">
                <a:solidFill>
                  <a:srgbClr val="083C92"/>
                </a:solidFill>
              </a:rPr>
              <a:t>Survey</a:t>
            </a:r>
            <a:r>
              <a:rPr lang="el-GR" sz="1000" dirty="0">
                <a:solidFill>
                  <a:srgbClr val="083C92"/>
                </a:solidFill>
              </a:rPr>
              <a:t> </a:t>
            </a:r>
            <a:r>
              <a:rPr lang="el-GR" sz="1000" dirty="0" err="1">
                <a:solidFill>
                  <a:srgbClr val="083C92"/>
                </a:solidFill>
              </a:rPr>
              <a:t>Report</a:t>
            </a:r>
            <a:r>
              <a:rPr lang="el-GR" sz="1000" dirty="0">
                <a:solidFill>
                  <a:srgbClr val="083C92"/>
                </a:solidFill>
              </a:rPr>
              <a:t> for </a:t>
            </a:r>
            <a:r>
              <a:rPr lang="el-GR" sz="1000" dirty="0" err="1">
                <a:solidFill>
                  <a:srgbClr val="083C92"/>
                </a:solidFill>
              </a:rPr>
              <a:t>Greece</a:t>
            </a:r>
            <a:r>
              <a:rPr lang="el-GR" sz="1000" dirty="0">
                <a:solidFill>
                  <a:srgbClr val="083C92"/>
                </a:solidFill>
              </a:rPr>
              <a:t>. EUROFAMCARE – Services for </a:t>
            </a:r>
            <a:r>
              <a:rPr lang="el-GR" sz="1000" dirty="0" err="1">
                <a:solidFill>
                  <a:srgbClr val="083C92"/>
                </a:solidFill>
              </a:rPr>
              <a:t>Supporting</a:t>
            </a:r>
            <a:r>
              <a:rPr lang="el-GR" sz="1000" dirty="0">
                <a:solidFill>
                  <a:srgbClr val="083C92"/>
                </a:solidFill>
              </a:rPr>
              <a:t> </a:t>
            </a:r>
            <a:r>
              <a:rPr lang="el-GR" sz="1000" dirty="0" err="1">
                <a:solidFill>
                  <a:srgbClr val="083C92"/>
                </a:solidFill>
              </a:rPr>
              <a:t>Family</a:t>
            </a:r>
            <a:r>
              <a:rPr lang="el-GR" sz="1000" dirty="0">
                <a:solidFill>
                  <a:srgbClr val="083C92"/>
                </a:solidFill>
              </a:rPr>
              <a:t> </a:t>
            </a:r>
            <a:r>
              <a:rPr lang="el-GR" sz="1000" dirty="0" err="1">
                <a:solidFill>
                  <a:srgbClr val="083C92"/>
                </a:solidFill>
              </a:rPr>
              <a:t>Carers</a:t>
            </a:r>
            <a:r>
              <a:rPr lang="el-GR" sz="1000" dirty="0">
                <a:solidFill>
                  <a:srgbClr val="083C92"/>
                </a:solidFill>
              </a:rPr>
              <a:t> of </a:t>
            </a:r>
            <a:r>
              <a:rPr lang="el-GR" sz="1000" dirty="0" err="1">
                <a:solidFill>
                  <a:srgbClr val="083C92"/>
                </a:solidFill>
              </a:rPr>
              <a:t>Dependent</a:t>
            </a:r>
            <a:r>
              <a:rPr lang="el-GR" sz="1000" dirty="0">
                <a:solidFill>
                  <a:srgbClr val="083C92"/>
                </a:solidFill>
              </a:rPr>
              <a:t> </a:t>
            </a:r>
            <a:r>
              <a:rPr lang="el-GR" sz="1000" dirty="0" err="1">
                <a:solidFill>
                  <a:srgbClr val="083C92"/>
                </a:solidFill>
              </a:rPr>
              <a:t>Older</a:t>
            </a:r>
            <a:r>
              <a:rPr lang="el-GR" sz="1000" dirty="0">
                <a:solidFill>
                  <a:srgbClr val="083C92"/>
                </a:solidFill>
              </a:rPr>
              <a:t> </a:t>
            </a:r>
            <a:r>
              <a:rPr lang="el-GR" sz="1000" dirty="0" err="1">
                <a:solidFill>
                  <a:srgbClr val="083C92"/>
                </a:solidFill>
              </a:rPr>
              <a:t>People</a:t>
            </a:r>
            <a:r>
              <a:rPr lang="el-GR" sz="1000" dirty="0">
                <a:solidFill>
                  <a:srgbClr val="083C92"/>
                </a:solidFill>
              </a:rPr>
              <a:t> in Europe: </a:t>
            </a:r>
            <a:r>
              <a:rPr lang="el-GR" sz="1000" dirty="0" err="1">
                <a:solidFill>
                  <a:srgbClr val="083C92"/>
                </a:solidFill>
              </a:rPr>
              <a:t>Characteristics</a:t>
            </a:r>
            <a:r>
              <a:rPr lang="el-GR" sz="1000" dirty="0">
                <a:solidFill>
                  <a:srgbClr val="083C92"/>
                </a:solidFill>
              </a:rPr>
              <a:t>, </a:t>
            </a:r>
            <a:r>
              <a:rPr lang="el-GR" sz="1000" dirty="0" err="1">
                <a:solidFill>
                  <a:srgbClr val="083C92"/>
                </a:solidFill>
              </a:rPr>
              <a:t>Coverage</a:t>
            </a:r>
            <a:r>
              <a:rPr lang="el-GR" sz="1000" dirty="0">
                <a:solidFill>
                  <a:srgbClr val="083C92"/>
                </a:solidFill>
              </a:rPr>
              <a:t> and </a:t>
            </a:r>
            <a:r>
              <a:rPr lang="el-GR" sz="1000" dirty="0" err="1">
                <a:solidFill>
                  <a:srgbClr val="083C92"/>
                </a:solidFill>
              </a:rPr>
              <a:t>Usage</a:t>
            </a:r>
            <a:endParaRPr sz="1000" dirty="0"/>
          </a:p>
          <a:p>
            <a:pPr indent="-228600">
              <a:lnSpc>
                <a:spcPct val="100000"/>
              </a:lnSpc>
              <a:spcBef>
                <a:spcPts val="600"/>
              </a:spcBef>
              <a:buNone/>
            </a:pP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05061" y="820806"/>
            <a:ext cx="8533877" cy="767700"/>
          </a:xfrm>
          <a:prstGeom prst="rect">
            <a:avLst/>
          </a:prstGeom>
          <a:noFill/>
          <a:ln>
            <a:noFill/>
          </a:ln>
        </p:spPr>
        <p:txBody>
          <a:bodyPr spcFirstLastPara="1" wrap="square" lIns="91425" tIns="91425" rIns="91425" bIns="91425" anchor="b" anchorCtr="0">
            <a:noAutofit/>
          </a:bodyPr>
          <a:lstStyle/>
          <a:p>
            <a:pPr algn="ctr"/>
            <a:r>
              <a:rPr lang="el-GR" sz="2800" b="1" dirty="0"/>
              <a:t>Το κοινωνικό-οικονομικό προφίλ των ανεπίσημων φροντιστών ηλικιωμένων  </a:t>
            </a:r>
            <a:endParaRPr sz="2800" b="1" dirty="0"/>
          </a:p>
        </p:txBody>
      </p:sp>
      <p:sp>
        <p:nvSpPr>
          <p:cNvPr id="174" name="Google Shape;174;p25"/>
          <p:cNvSpPr txBox="1">
            <a:spLocks noGrp="1"/>
          </p:cNvSpPr>
          <p:nvPr>
            <p:ph type="body" idx="1"/>
          </p:nvPr>
        </p:nvSpPr>
        <p:spPr>
          <a:xfrm>
            <a:off x="95693" y="1785868"/>
            <a:ext cx="9048307" cy="2710200"/>
          </a:xfrm>
          <a:prstGeom prst="rect">
            <a:avLst/>
          </a:prstGeom>
          <a:noFill/>
          <a:ln>
            <a:noFill/>
          </a:ln>
        </p:spPr>
        <p:txBody>
          <a:bodyPr spcFirstLastPara="1" wrap="square" lIns="91425" tIns="91425" rIns="91425" bIns="91425" anchor="t" anchorCtr="0">
            <a:noAutofit/>
          </a:bodyPr>
          <a:lstStyle/>
          <a:p>
            <a:r>
              <a:rPr lang="el-GR" dirty="0">
                <a:solidFill>
                  <a:schemeClr val="tx1"/>
                </a:solidFill>
              </a:rPr>
              <a:t>Το</a:t>
            </a:r>
            <a:r>
              <a:rPr lang="el-GR" dirty="0">
                <a:solidFill>
                  <a:schemeClr val="lt2"/>
                </a:solidFill>
              </a:rPr>
              <a:t> </a:t>
            </a:r>
            <a:r>
              <a:rPr lang="el-GR" dirty="0">
                <a:solidFill>
                  <a:srgbClr val="C00000"/>
                </a:solidFill>
              </a:rPr>
              <a:t>κοινωνικό-οικονομικό προφίλ </a:t>
            </a:r>
            <a:r>
              <a:rPr lang="el-GR" dirty="0">
                <a:solidFill>
                  <a:schemeClr val="tx1"/>
                </a:solidFill>
              </a:rPr>
              <a:t>των</a:t>
            </a:r>
            <a:r>
              <a:rPr lang="el-GR" dirty="0">
                <a:solidFill>
                  <a:schemeClr val="lt2"/>
                </a:solidFill>
              </a:rPr>
              <a:t> </a:t>
            </a:r>
            <a:r>
              <a:rPr lang="el-GR" dirty="0">
                <a:solidFill>
                  <a:srgbClr val="C00000"/>
                </a:solidFill>
              </a:rPr>
              <a:t>άτυπων φροντιστών</a:t>
            </a:r>
            <a:r>
              <a:rPr lang="el-GR" dirty="0">
                <a:solidFill>
                  <a:schemeClr val="lt2"/>
                </a:solidFill>
              </a:rPr>
              <a:t>,</a:t>
            </a:r>
            <a:r>
              <a:rPr lang="el-GR" dirty="0">
                <a:solidFill>
                  <a:schemeClr val="tx1"/>
                </a:solidFill>
              </a:rPr>
              <a:t> μπορεί να διαφέρει από χώρα σε χώρα και εξαρτάται από παράγοντες όπως η κουλτούρα, οι δεσμοί της οικογένειας, η ύπαρξη κοινωνικών και </a:t>
            </a:r>
            <a:r>
              <a:rPr lang="el-GR" dirty="0" err="1">
                <a:solidFill>
                  <a:schemeClr val="tx1"/>
                </a:solidFill>
              </a:rPr>
              <a:t>προνοιακών</a:t>
            </a:r>
            <a:r>
              <a:rPr lang="el-GR" dirty="0">
                <a:solidFill>
                  <a:schemeClr val="tx1"/>
                </a:solidFill>
              </a:rPr>
              <a:t> υπηρεσιών, κ.α. </a:t>
            </a:r>
            <a:endParaRPr dirty="0">
              <a:solidFill>
                <a:schemeClr val="tx1"/>
              </a:solidFill>
            </a:endParaRPr>
          </a:p>
          <a:p>
            <a:r>
              <a:rPr lang="el-GR" dirty="0">
                <a:solidFill>
                  <a:schemeClr val="tx1"/>
                </a:solidFill>
              </a:rPr>
              <a:t>Συνήθως οι ανεπίσημοι φροντιστές είναι:</a:t>
            </a:r>
            <a:endParaRPr dirty="0">
              <a:solidFill>
                <a:schemeClr val="tx1"/>
              </a:solidFill>
            </a:endParaRPr>
          </a:p>
          <a:p>
            <a:pPr lvl="1">
              <a:lnSpc>
                <a:spcPct val="100000"/>
              </a:lnSpc>
              <a:spcBef>
                <a:spcPts val="0"/>
              </a:spcBef>
              <a:buClr>
                <a:srgbClr val="083C92"/>
              </a:buClr>
              <a:buFont typeface="Arial"/>
              <a:buChar char="•"/>
            </a:pPr>
            <a:r>
              <a:rPr lang="el-GR" sz="1600" dirty="0">
                <a:solidFill>
                  <a:srgbClr val="083C92"/>
                </a:solidFill>
              </a:rPr>
              <a:t>Μέσης ηλικίας </a:t>
            </a:r>
            <a:endParaRPr dirty="0"/>
          </a:p>
          <a:p>
            <a:pPr lvl="1">
              <a:lnSpc>
                <a:spcPct val="100000"/>
              </a:lnSpc>
              <a:spcBef>
                <a:spcPts val="0"/>
              </a:spcBef>
              <a:buClr>
                <a:srgbClr val="083C92"/>
              </a:buClr>
              <a:buFont typeface="Arial"/>
              <a:buChar char="•"/>
            </a:pPr>
            <a:r>
              <a:rPr lang="el-GR" sz="1600" dirty="0">
                <a:solidFill>
                  <a:srgbClr val="083C92"/>
                </a:solidFill>
              </a:rPr>
              <a:t>Γυναίκες </a:t>
            </a:r>
            <a:endParaRPr dirty="0"/>
          </a:p>
          <a:p>
            <a:pPr lvl="1">
              <a:lnSpc>
                <a:spcPct val="100000"/>
              </a:lnSpc>
              <a:spcBef>
                <a:spcPts val="0"/>
              </a:spcBef>
              <a:buClr>
                <a:srgbClr val="083C92"/>
              </a:buClr>
              <a:buFont typeface="Arial"/>
              <a:buChar char="•"/>
            </a:pPr>
            <a:r>
              <a:rPr lang="el-GR" sz="1600" dirty="0">
                <a:solidFill>
                  <a:srgbClr val="083C92"/>
                </a:solidFill>
              </a:rPr>
              <a:t>Μέλη της οικογένειας </a:t>
            </a:r>
            <a:endParaRPr dirty="0"/>
          </a:p>
          <a:p>
            <a:pPr lvl="1">
              <a:lnSpc>
                <a:spcPct val="100000"/>
              </a:lnSpc>
              <a:spcBef>
                <a:spcPts val="0"/>
              </a:spcBef>
              <a:buClr>
                <a:srgbClr val="083C92"/>
              </a:buClr>
              <a:buFont typeface="Arial"/>
              <a:buChar char="•"/>
            </a:pPr>
            <a:r>
              <a:rPr lang="el-GR" sz="1600" dirty="0">
                <a:solidFill>
                  <a:srgbClr val="083C92"/>
                </a:solidFill>
              </a:rPr>
              <a:t>Χαμηλό/μέτριο εκπαιδευτικό επίπεδο </a:t>
            </a:r>
            <a:endParaRPr dirty="0"/>
          </a:p>
          <a:p>
            <a:pPr lvl="1">
              <a:lnSpc>
                <a:spcPct val="100000"/>
              </a:lnSpc>
              <a:spcBef>
                <a:spcPts val="0"/>
              </a:spcBef>
              <a:buClr>
                <a:srgbClr val="083C92"/>
              </a:buClr>
              <a:buFont typeface="Arial"/>
              <a:buChar char="•"/>
            </a:pPr>
            <a:r>
              <a:rPr lang="el-GR" sz="1600" dirty="0">
                <a:solidFill>
                  <a:srgbClr val="083C92"/>
                </a:solidFill>
              </a:rPr>
              <a:t>Αυτοαπασχολούμενοι </a:t>
            </a:r>
            <a:endParaRPr dirty="0"/>
          </a:p>
          <a:p>
            <a:pPr lvl="1">
              <a:lnSpc>
                <a:spcPct val="100000"/>
              </a:lnSpc>
              <a:spcBef>
                <a:spcPts val="0"/>
              </a:spcBef>
              <a:buClr>
                <a:srgbClr val="083C92"/>
              </a:buClr>
              <a:buFont typeface="Arial"/>
              <a:buChar char="•"/>
            </a:pPr>
            <a:r>
              <a:rPr lang="el-GR" sz="1600" dirty="0">
                <a:solidFill>
                  <a:srgbClr val="083C92"/>
                </a:solidFill>
              </a:rPr>
              <a:t>Χαμηλή ή μέτρια οικονομική κατάσταση</a:t>
            </a:r>
            <a:r>
              <a:rPr lang="el-GR" sz="1600" dirty="0"/>
              <a:t> </a:t>
            </a:r>
            <a:endParaRPr dirty="0"/>
          </a:p>
          <a:p>
            <a:pPr marL="114300" indent="0">
              <a:buNone/>
            </a:pPr>
            <a:endParaRPr sz="1600" dirty="0"/>
          </a:p>
        </p:txBody>
      </p:sp>
      <p:sp>
        <p:nvSpPr>
          <p:cNvPr id="175" name="Google Shape;175;p25"/>
          <p:cNvSpPr/>
          <p:nvPr/>
        </p:nvSpPr>
        <p:spPr>
          <a:xfrm>
            <a:off x="395536" y="6425672"/>
            <a:ext cx="7768274" cy="253916"/>
          </a:xfrm>
          <a:prstGeom prst="rect">
            <a:avLst/>
          </a:prstGeom>
          <a:noFill/>
          <a:ln>
            <a:noFill/>
          </a:ln>
        </p:spPr>
        <p:txBody>
          <a:bodyPr spcFirstLastPara="1" wrap="square" lIns="91425" tIns="45700" rIns="91425" bIns="45700" anchor="t" anchorCtr="0">
            <a:spAutoFit/>
          </a:bodyPr>
          <a:lstStyle/>
          <a:p>
            <a:pPr>
              <a:buClr>
                <a:srgbClr val="000000"/>
              </a:buClr>
              <a:buSzPts val="1050"/>
            </a:pPr>
            <a:r>
              <a:rPr lang="el-GR" sz="1050" kern="0" dirty="0">
                <a:solidFill>
                  <a:srgbClr val="083C92"/>
                </a:solidFill>
                <a:latin typeface="Roboto"/>
                <a:ea typeface="Roboto"/>
                <a:cs typeface="Roboto"/>
                <a:sym typeface="Roboto"/>
              </a:rPr>
              <a:t>(Τριανταφύλλου και </a:t>
            </a:r>
            <a:r>
              <a:rPr lang="el-GR" sz="1050" kern="0" dirty="0" err="1">
                <a:solidFill>
                  <a:srgbClr val="083C92"/>
                </a:solidFill>
                <a:latin typeface="Roboto"/>
                <a:ea typeface="Roboto"/>
                <a:cs typeface="Roboto"/>
                <a:sym typeface="Roboto"/>
              </a:rPr>
              <a:t>συν“Η</a:t>
            </a:r>
            <a:r>
              <a:rPr lang="el-GR" sz="1050" kern="0" dirty="0">
                <a:solidFill>
                  <a:srgbClr val="083C92"/>
                </a:solidFill>
                <a:latin typeface="Roboto"/>
                <a:ea typeface="Roboto"/>
                <a:cs typeface="Roboto"/>
                <a:sym typeface="Roboto"/>
              </a:rPr>
              <a:t> οικογένεια που φροντίζει Εξαρτημένα ηλικιωμένα άτομα” σύγγραμμα, 2006) </a:t>
            </a:r>
            <a:endParaRPr sz="1400" kern="0" dirty="0">
              <a:solidFill>
                <a:srgbClr val="000000"/>
              </a:solidFill>
              <a:latin typeface="Arial"/>
              <a:cs typeface="Arial"/>
              <a:sym typeface="Arial"/>
            </a:endParaRPr>
          </a:p>
        </p:txBody>
      </p:sp>
      <p:pic>
        <p:nvPicPr>
          <p:cNvPr id="176" name="Google Shape;176;p25"/>
          <p:cNvPicPr preferRelativeResize="0"/>
          <p:nvPr/>
        </p:nvPicPr>
        <p:blipFill rotWithShape="1">
          <a:blip r:embed="rId3">
            <a:alphaModFix/>
          </a:blip>
          <a:srcRect/>
          <a:stretch/>
        </p:blipFill>
        <p:spPr>
          <a:xfrm>
            <a:off x="6300192" y="3717032"/>
            <a:ext cx="2193315" cy="2421564"/>
          </a:xfrm>
          <a:prstGeom prst="rect">
            <a:avLst/>
          </a:prstGeom>
          <a:noFill/>
          <a:ln>
            <a:noFill/>
          </a:ln>
        </p:spPr>
      </p:pic>
      <p:sp>
        <p:nvSpPr>
          <p:cNvPr id="177" name="Google Shape;177;p25"/>
          <p:cNvSpPr/>
          <p:nvPr/>
        </p:nvSpPr>
        <p:spPr>
          <a:xfrm>
            <a:off x="7301575" y="5667862"/>
            <a:ext cx="2086989" cy="369332"/>
          </a:xfrm>
          <a:prstGeom prst="rect">
            <a:avLst/>
          </a:prstGeom>
          <a:noFill/>
          <a:ln>
            <a:noFill/>
          </a:ln>
        </p:spPr>
        <p:txBody>
          <a:bodyPr spcFirstLastPara="1" wrap="square" lIns="91425" tIns="45700" rIns="91425" bIns="45700" anchor="t" anchorCtr="0">
            <a:spAutoFit/>
          </a:bodyPr>
          <a:lstStyle/>
          <a:p>
            <a:pPr>
              <a:buClr>
                <a:srgbClr val="000000"/>
              </a:buClr>
            </a:pPr>
            <a:r>
              <a:rPr lang="el-GR" sz="900" kern="0">
                <a:solidFill>
                  <a:srgbClr val="FFFFFF"/>
                </a:solidFill>
                <a:latin typeface="Roboto"/>
                <a:ea typeface="Roboto"/>
                <a:cs typeface="Roboto"/>
                <a:sym typeface="Roboto"/>
              </a:rPr>
              <a:t>Πηγή: "Grandfather's little nurse" James Hayllar</a:t>
            </a:r>
            <a:r>
              <a:rPr lang="el-GR" sz="900" kern="0">
                <a:solidFill>
                  <a:srgbClr val="FFFF00"/>
                </a:solidFill>
                <a:latin typeface="Roboto"/>
                <a:ea typeface="Roboto"/>
                <a:cs typeface="Roboto"/>
                <a:sym typeface="Roboto"/>
              </a:rPr>
              <a:t> </a:t>
            </a:r>
            <a:endParaRPr sz="900" kern="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1115616" y="797668"/>
            <a:ext cx="8222100" cy="767700"/>
          </a:xfrm>
          <a:prstGeom prst="rect">
            <a:avLst/>
          </a:prstGeom>
          <a:noFill/>
          <a:ln>
            <a:noFill/>
          </a:ln>
        </p:spPr>
        <p:txBody>
          <a:bodyPr spcFirstLastPara="1" wrap="square" lIns="91425" tIns="91425" rIns="91425" bIns="91425" anchor="b" anchorCtr="0">
            <a:noAutofit/>
          </a:bodyPr>
          <a:lstStyle/>
          <a:p>
            <a:r>
              <a:rPr lang="el-GR" sz="2800" dirty="0"/>
              <a:t>Υποστήριξη του ηλικιωμένου από το φροντιστή </a:t>
            </a:r>
            <a:endParaRPr sz="2800" dirty="0"/>
          </a:p>
        </p:txBody>
      </p:sp>
      <p:sp>
        <p:nvSpPr>
          <p:cNvPr id="183" name="Google Shape;183;p26"/>
          <p:cNvSpPr txBox="1">
            <a:spLocks noGrp="1"/>
          </p:cNvSpPr>
          <p:nvPr>
            <p:ph type="body" idx="1"/>
          </p:nvPr>
        </p:nvSpPr>
        <p:spPr>
          <a:xfrm>
            <a:off x="297713" y="2617049"/>
            <a:ext cx="8597867" cy="2709862"/>
          </a:xfrm>
          <a:prstGeom prst="rect">
            <a:avLst/>
          </a:prstGeom>
          <a:noFill/>
          <a:ln>
            <a:noFill/>
          </a:ln>
        </p:spPr>
        <p:txBody>
          <a:bodyPr spcFirstLastPara="1" wrap="square" lIns="91425" tIns="91425" rIns="91425" bIns="91425" anchor="t" anchorCtr="0">
            <a:noAutofit/>
          </a:bodyPr>
          <a:lstStyle/>
          <a:p>
            <a:pPr>
              <a:buClr>
                <a:srgbClr val="083C92"/>
              </a:buClr>
              <a:buFont typeface="Noto Sans Symbols"/>
              <a:buChar char="✔"/>
            </a:pPr>
            <a:r>
              <a:rPr lang="el-GR" sz="1800" dirty="0"/>
              <a:t>Δραστηριότητες της καθημερινής ζωής (</a:t>
            </a:r>
            <a:r>
              <a:rPr lang="el-GR" sz="1800" dirty="0" err="1">
                <a:solidFill>
                  <a:srgbClr val="083C92"/>
                </a:solidFill>
              </a:rPr>
              <a:t>Αctivities</a:t>
            </a:r>
            <a:r>
              <a:rPr lang="el-GR" sz="1800" dirty="0">
                <a:solidFill>
                  <a:srgbClr val="083C92"/>
                </a:solidFill>
              </a:rPr>
              <a:t> of </a:t>
            </a:r>
            <a:r>
              <a:rPr lang="el-GR" sz="1800" dirty="0" err="1">
                <a:solidFill>
                  <a:srgbClr val="083C92"/>
                </a:solidFill>
              </a:rPr>
              <a:t>daily</a:t>
            </a:r>
            <a:r>
              <a:rPr lang="el-GR" sz="1800" dirty="0">
                <a:solidFill>
                  <a:srgbClr val="083C92"/>
                </a:solidFill>
              </a:rPr>
              <a:t> </a:t>
            </a:r>
            <a:r>
              <a:rPr lang="el-GR" sz="1800" dirty="0" err="1">
                <a:solidFill>
                  <a:srgbClr val="083C92"/>
                </a:solidFill>
              </a:rPr>
              <a:t>living</a:t>
            </a:r>
            <a:r>
              <a:rPr lang="el-GR" sz="1800" dirty="0"/>
              <a:t>) (μπάνιο, τουαλέτα, ντύσιμο, σίτιση, μετακίνηση, έλεγχος σφιγκτήρων).</a:t>
            </a:r>
            <a:endParaRPr sz="1800" dirty="0"/>
          </a:p>
          <a:p>
            <a:pPr>
              <a:buClr>
                <a:srgbClr val="083C92"/>
              </a:buClr>
              <a:buFont typeface="Noto Sans Symbols"/>
              <a:buChar char="✔"/>
            </a:pPr>
            <a:r>
              <a:rPr lang="el-GR" sz="1800" dirty="0"/>
              <a:t>Σύνθετες δραστηριότητες της καθημερινής ζωής (</a:t>
            </a:r>
            <a:r>
              <a:rPr lang="el-GR" sz="1800" dirty="0" err="1">
                <a:solidFill>
                  <a:srgbClr val="083C92"/>
                </a:solidFill>
              </a:rPr>
              <a:t>Instrumental</a:t>
            </a:r>
            <a:r>
              <a:rPr lang="el-GR" sz="1800" dirty="0">
                <a:solidFill>
                  <a:srgbClr val="083C92"/>
                </a:solidFill>
              </a:rPr>
              <a:t> </a:t>
            </a:r>
            <a:r>
              <a:rPr lang="el-GR" sz="1800" dirty="0" err="1">
                <a:solidFill>
                  <a:srgbClr val="083C92"/>
                </a:solidFill>
              </a:rPr>
              <a:t>activities</a:t>
            </a:r>
            <a:r>
              <a:rPr lang="el-GR" sz="1800" dirty="0">
                <a:solidFill>
                  <a:srgbClr val="083C92"/>
                </a:solidFill>
              </a:rPr>
              <a:t> of </a:t>
            </a:r>
            <a:r>
              <a:rPr lang="el-GR" sz="1800" dirty="0" err="1">
                <a:solidFill>
                  <a:srgbClr val="083C92"/>
                </a:solidFill>
              </a:rPr>
              <a:t>daily</a:t>
            </a:r>
            <a:r>
              <a:rPr lang="el-GR" sz="1800" dirty="0">
                <a:solidFill>
                  <a:srgbClr val="083C92"/>
                </a:solidFill>
              </a:rPr>
              <a:t> </a:t>
            </a:r>
            <a:r>
              <a:rPr lang="el-GR" sz="1800" dirty="0" err="1">
                <a:solidFill>
                  <a:srgbClr val="083C92"/>
                </a:solidFill>
              </a:rPr>
              <a:t>living</a:t>
            </a:r>
            <a:r>
              <a:rPr lang="el-GR" sz="1800" dirty="0"/>
              <a:t>) (πληρωμή λογαριασμών, προγραμματισμός ημέρας, διαχείριση χρημάτων, προετοιμασία γευμάτων, αγορά απαραίτητων για το γεύμα, ψώνια, τηλεφωνική κλήση &amp; επικοινωνία, φροντίδα οικόσιτων, καθαριότητα σπιτιού, διαχείριση φαρμάκων, χρήση ΜΜΜ)</a:t>
            </a:r>
            <a:endParaRPr sz="1800" dirty="0"/>
          </a:p>
          <a:p>
            <a:pPr>
              <a:buClr>
                <a:srgbClr val="083C92"/>
              </a:buClr>
              <a:buFont typeface="Noto Sans Symbols"/>
              <a:buChar char="✔"/>
            </a:pPr>
            <a:r>
              <a:rPr lang="el-GR" sz="1800" dirty="0">
                <a:solidFill>
                  <a:srgbClr val="083C92"/>
                </a:solidFill>
              </a:rPr>
              <a:t>Οικονομική υποστήριξη </a:t>
            </a:r>
            <a:endParaRPr sz="1800" dirty="0">
              <a:solidFill>
                <a:srgbClr val="083C92"/>
              </a:solidFill>
            </a:endParaRPr>
          </a:p>
          <a:p>
            <a:pPr>
              <a:buClr>
                <a:srgbClr val="083C92"/>
              </a:buClr>
              <a:buFont typeface="Noto Sans Symbols"/>
              <a:buChar char="✔"/>
            </a:pPr>
            <a:r>
              <a:rPr lang="el-GR" sz="1800" dirty="0">
                <a:solidFill>
                  <a:srgbClr val="083C92"/>
                </a:solidFill>
              </a:rPr>
              <a:t>Συναισθηματική/ψυχολογική υποστήριξη </a:t>
            </a:r>
            <a:endParaRPr dirty="0"/>
          </a:p>
          <a:p>
            <a:pPr>
              <a:buClr>
                <a:srgbClr val="083C92"/>
              </a:buClr>
              <a:buNone/>
            </a:pP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460950" y="1052736"/>
            <a:ext cx="8222100" cy="767700"/>
          </a:xfrm>
          <a:prstGeom prst="rect">
            <a:avLst/>
          </a:prstGeom>
          <a:noFill/>
          <a:ln>
            <a:noFill/>
          </a:ln>
        </p:spPr>
        <p:txBody>
          <a:bodyPr spcFirstLastPara="1" wrap="square" lIns="91425" tIns="91425" rIns="91425" bIns="91425" anchor="b" anchorCtr="0">
            <a:noAutofit/>
          </a:bodyPr>
          <a:lstStyle/>
          <a:p>
            <a:pPr algn="ctr"/>
            <a:r>
              <a:rPr lang="el-GR" sz="2800" b="1" dirty="0"/>
              <a:t>Αξιολόγηση ανεπίσημου φροντιστή/οικογένειας  </a:t>
            </a:r>
            <a:endParaRPr sz="2800" b="1" dirty="0"/>
          </a:p>
        </p:txBody>
      </p:sp>
      <p:sp>
        <p:nvSpPr>
          <p:cNvPr id="189" name="Google Shape;189;p27"/>
          <p:cNvSpPr txBox="1">
            <a:spLocks noGrp="1"/>
          </p:cNvSpPr>
          <p:nvPr>
            <p:ph type="body" idx="1"/>
          </p:nvPr>
        </p:nvSpPr>
        <p:spPr>
          <a:xfrm>
            <a:off x="409925" y="2689550"/>
            <a:ext cx="8222100" cy="3033300"/>
          </a:xfrm>
          <a:prstGeom prst="rect">
            <a:avLst/>
          </a:prstGeom>
          <a:noFill/>
          <a:ln>
            <a:noFill/>
          </a:ln>
        </p:spPr>
        <p:txBody>
          <a:bodyPr spcFirstLastPara="1" wrap="square" lIns="91425" tIns="91425" rIns="91425" bIns="91425" anchor="t" anchorCtr="0">
            <a:noAutofit/>
          </a:bodyPr>
          <a:lstStyle/>
          <a:p>
            <a:pPr marL="285750" indent="-285750">
              <a:buFont typeface="Arial"/>
              <a:buChar char="•"/>
            </a:pPr>
            <a:r>
              <a:rPr lang="el-GR" sz="1600"/>
              <a:t>Αξιολόγηση της οικογένειας/φροντιστή και παρακολούθηση της κατάστασης της υγείας του φροντιστή  (υγεία, ανάγκες, ρόλοι, διατροφή, κ.α) </a:t>
            </a:r>
            <a:endParaRPr/>
          </a:p>
          <a:p>
            <a:pPr marL="285750" indent="-285750">
              <a:buFont typeface="Arial"/>
              <a:buChar char="•"/>
            </a:pPr>
            <a:r>
              <a:rPr lang="el-GR" sz="1600"/>
              <a:t>Αξιολόγηση της κατανόησης της πορείας της νόσου και των συνέπειών αυτής για τον ασθενή και την οικογένεια/ φροντιστή</a:t>
            </a:r>
            <a:endParaRPr/>
          </a:p>
          <a:p>
            <a:pPr marL="285750" indent="-285750">
              <a:buFont typeface="Arial"/>
              <a:buChar char="•"/>
            </a:pPr>
            <a:r>
              <a:rPr lang="el-GR" sz="1600"/>
              <a:t>Αξιολόγηση της ανάπτυξης στρατηγικών που βοηθούν άμεσα το φροντιστή να διαχειριστεί την κατάσταση του ασθενούς </a:t>
            </a:r>
            <a:endParaRPr/>
          </a:p>
          <a:p>
            <a:pPr marL="285750" indent="-285750">
              <a:buFont typeface="Arial"/>
              <a:buChar char="•"/>
            </a:pPr>
            <a:r>
              <a:rPr lang="el-GR" sz="1600"/>
              <a:t>Αξιολόγηση της αξιοποίησης των κοινωνικών υποστηρικτικών δομών (μέλη της διεπιστημονικής ομάδας, μονάδες ημερήσιας φροντίδας, σύλλογοι, υπηρεσία κατ’οίκον νοσηλευτικής φροντίδας, ανακουφιστικής φροντίδας, ανάπαυλας, εκκλησία, κ.α)</a:t>
            </a:r>
            <a:endParaRPr/>
          </a:p>
          <a:p>
            <a:pPr indent="-228600">
              <a:buClr>
                <a:srgbClr val="1C4587"/>
              </a:buClr>
              <a:buNone/>
            </a:pPr>
            <a:endParaRPr>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460950" y="1146725"/>
            <a:ext cx="8222100" cy="767700"/>
          </a:xfrm>
          <a:prstGeom prst="rect">
            <a:avLst/>
          </a:prstGeom>
          <a:noFill/>
          <a:ln>
            <a:noFill/>
          </a:ln>
        </p:spPr>
        <p:txBody>
          <a:bodyPr spcFirstLastPara="1" wrap="square" lIns="91425" tIns="91425" rIns="91425" bIns="91425" anchor="b" anchorCtr="0">
            <a:noAutofit/>
          </a:bodyPr>
          <a:lstStyle/>
          <a:p>
            <a:r>
              <a:rPr lang="el-GR" dirty="0"/>
              <a:t>Επιπτώσεις της παροχής φροντίδας στο φροντιστή </a:t>
            </a:r>
            <a:endParaRPr dirty="0"/>
          </a:p>
        </p:txBody>
      </p:sp>
      <p:sp>
        <p:nvSpPr>
          <p:cNvPr id="195" name="Google Shape;195;p28"/>
          <p:cNvSpPr txBox="1">
            <a:spLocks noGrp="1"/>
          </p:cNvSpPr>
          <p:nvPr>
            <p:ph type="body" idx="1"/>
          </p:nvPr>
        </p:nvSpPr>
        <p:spPr>
          <a:xfrm>
            <a:off x="633223" y="2132856"/>
            <a:ext cx="5511098" cy="3027615"/>
          </a:xfrm>
          <a:prstGeom prst="rect">
            <a:avLst/>
          </a:prstGeom>
          <a:noFill/>
          <a:ln>
            <a:noFill/>
          </a:ln>
        </p:spPr>
        <p:txBody>
          <a:bodyPr spcFirstLastPara="1" wrap="square" lIns="89975" tIns="46775" rIns="89975" bIns="46775" anchor="t" anchorCtr="0">
            <a:spAutoFit/>
          </a:bodyPr>
          <a:lstStyle/>
          <a:p>
            <a:pPr marL="342900">
              <a:spcBef>
                <a:spcPts val="638"/>
              </a:spcBef>
              <a:buSzPts val="1620"/>
              <a:buFont typeface="Arial"/>
              <a:buAutoNum type="arabicPeriod"/>
            </a:pPr>
            <a:r>
              <a:rPr lang="el-GR" dirty="0"/>
              <a:t>Αδυναμία εκπλήρωσης επαγγελματικών, οικογενειακών και κοινωνικών υποχρεώσεων</a:t>
            </a:r>
            <a:endParaRPr b="1" dirty="0"/>
          </a:p>
          <a:p>
            <a:pPr marL="342900">
              <a:spcBef>
                <a:spcPts val="638"/>
              </a:spcBef>
              <a:buSzPts val="1620"/>
              <a:buFont typeface="Arial"/>
              <a:buAutoNum type="arabicPeriod"/>
            </a:pPr>
            <a:r>
              <a:rPr lang="el-GR" dirty="0"/>
              <a:t>Επιδείνωση οικογενειακών σχέσεων</a:t>
            </a:r>
            <a:endParaRPr dirty="0"/>
          </a:p>
          <a:p>
            <a:pPr marL="342900">
              <a:spcBef>
                <a:spcPts val="638"/>
              </a:spcBef>
              <a:buSzPts val="1620"/>
              <a:buFont typeface="Arial"/>
              <a:buAutoNum type="arabicPeriod"/>
            </a:pPr>
            <a:r>
              <a:rPr lang="el-GR" dirty="0"/>
              <a:t>Επιδείνωση της σωματικής υγείας</a:t>
            </a:r>
            <a:endParaRPr dirty="0"/>
          </a:p>
          <a:p>
            <a:pPr marL="342900">
              <a:spcBef>
                <a:spcPts val="638"/>
              </a:spcBef>
              <a:buSzPts val="1620"/>
              <a:buFont typeface="Arial"/>
              <a:buAutoNum type="arabicPeriod"/>
            </a:pPr>
            <a:r>
              <a:rPr lang="el-GR" dirty="0"/>
              <a:t>Οικονομικά προβλήματα</a:t>
            </a:r>
            <a:endParaRPr dirty="0"/>
          </a:p>
          <a:p>
            <a:pPr marL="342900">
              <a:spcBef>
                <a:spcPts val="638"/>
              </a:spcBef>
              <a:buSzPts val="1620"/>
              <a:buFont typeface="Arial"/>
              <a:buAutoNum type="arabicPeriod"/>
            </a:pPr>
            <a:r>
              <a:rPr lang="el-GR" dirty="0"/>
              <a:t>Ψυχολογικές διαταραχές (κατάθλιψη, καταθλιπτικά συμπτώματα, αϋπνία και αγχώδεις διαταραχές, </a:t>
            </a:r>
            <a:r>
              <a:rPr lang="el-GR" dirty="0" err="1"/>
              <a:t>κ.α</a:t>
            </a:r>
            <a:r>
              <a:rPr lang="el-GR" dirty="0"/>
              <a:t>) </a:t>
            </a:r>
            <a:endParaRPr dirty="0"/>
          </a:p>
        </p:txBody>
      </p:sp>
      <p:sp>
        <p:nvSpPr>
          <p:cNvPr id="196" name="Google Shape;196;p28"/>
          <p:cNvSpPr/>
          <p:nvPr/>
        </p:nvSpPr>
        <p:spPr>
          <a:xfrm>
            <a:off x="5808964" y="2204864"/>
            <a:ext cx="751367" cy="4320480"/>
          </a:xfrm>
          <a:prstGeom prst="rightBrace">
            <a:avLst>
              <a:gd name="adj1" fmla="val 8333"/>
              <a:gd name="adj2" fmla="val 50000"/>
            </a:avLst>
          </a:prstGeom>
          <a:noFill/>
          <a:ln w="57150" cap="flat" cmpd="sng">
            <a:solidFill>
              <a:srgbClr val="0075BC"/>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endParaRPr sz="1400" kern="0">
              <a:solidFill>
                <a:srgbClr val="4285F4"/>
              </a:solidFill>
              <a:latin typeface="Arial"/>
              <a:ea typeface="Arial"/>
              <a:cs typeface="Arial"/>
              <a:sym typeface="Arial"/>
            </a:endParaRPr>
          </a:p>
        </p:txBody>
      </p:sp>
      <p:sp>
        <p:nvSpPr>
          <p:cNvPr id="197" name="Google Shape;197;p28"/>
          <p:cNvSpPr txBox="1"/>
          <p:nvPr/>
        </p:nvSpPr>
        <p:spPr>
          <a:xfrm>
            <a:off x="6599274" y="3313853"/>
            <a:ext cx="2459137" cy="1938992"/>
          </a:xfrm>
          <a:prstGeom prst="rect">
            <a:avLst/>
          </a:prstGeom>
          <a:noFill/>
          <a:ln>
            <a:noFill/>
          </a:ln>
        </p:spPr>
        <p:txBody>
          <a:bodyPr spcFirstLastPara="1" wrap="square" lIns="91425" tIns="45700" rIns="91425" bIns="45700" anchor="t" anchorCtr="0">
            <a:spAutoFit/>
          </a:bodyPr>
          <a:lstStyle/>
          <a:p>
            <a:pPr>
              <a:buClr>
                <a:srgbClr val="000000"/>
              </a:buClr>
            </a:pPr>
            <a:r>
              <a:rPr lang="el-GR" sz="2000" b="1" kern="0">
                <a:solidFill>
                  <a:srgbClr val="083C92"/>
                </a:solidFill>
                <a:latin typeface="Roboto"/>
                <a:ea typeface="Roboto"/>
                <a:cs typeface="Roboto"/>
                <a:sym typeface="Roboto"/>
              </a:rPr>
              <a:t>ΑΠΟΜΟΝΩΣΗ</a:t>
            </a:r>
            <a:endParaRPr sz="1400" kern="0">
              <a:solidFill>
                <a:srgbClr val="000000"/>
              </a:solidFill>
              <a:latin typeface="Arial"/>
              <a:cs typeface="Arial"/>
              <a:sym typeface="Arial"/>
            </a:endParaRPr>
          </a:p>
          <a:p>
            <a:pPr>
              <a:buClr>
                <a:srgbClr val="000000"/>
              </a:buClr>
            </a:pPr>
            <a:endParaRPr sz="2000" b="1" kern="0">
              <a:solidFill>
                <a:srgbClr val="083C92"/>
              </a:solidFill>
              <a:latin typeface="Roboto"/>
              <a:ea typeface="Roboto"/>
              <a:cs typeface="Roboto"/>
              <a:sym typeface="Roboto"/>
            </a:endParaRPr>
          </a:p>
          <a:p>
            <a:pPr>
              <a:buClr>
                <a:srgbClr val="000000"/>
              </a:buClr>
            </a:pPr>
            <a:endParaRPr sz="2000" b="1" kern="0">
              <a:solidFill>
                <a:srgbClr val="083C92"/>
              </a:solidFill>
              <a:latin typeface="Roboto"/>
              <a:ea typeface="Roboto"/>
              <a:cs typeface="Roboto"/>
              <a:sym typeface="Roboto"/>
            </a:endParaRPr>
          </a:p>
          <a:p>
            <a:pPr>
              <a:buClr>
                <a:srgbClr val="000000"/>
              </a:buClr>
            </a:pPr>
            <a:endParaRPr sz="2000" b="1" kern="0">
              <a:solidFill>
                <a:srgbClr val="083C92"/>
              </a:solidFill>
              <a:latin typeface="Roboto"/>
              <a:ea typeface="Roboto"/>
              <a:cs typeface="Roboto"/>
              <a:sym typeface="Roboto"/>
            </a:endParaRPr>
          </a:p>
          <a:p>
            <a:pPr>
              <a:buClr>
                <a:srgbClr val="000000"/>
              </a:buClr>
            </a:pPr>
            <a:r>
              <a:rPr lang="el-GR" sz="2000" b="1" kern="0">
                <a:solidFill>
                  <a:srgbClr val="083C92"/>
                </a:solidFill>
                <a:latin typeface="Roboto"/>
                <a:ea typeface="Roboto"/>
                <a:cs typeface="Roboto"/>
                <a:sym typeface="Roboto"/>
              </a:rPr>
              <a:t>ΕΠΙΒΑΡΥΝΣΗ </a:t>
            </a:r>
            <a:endParaRPr sz="1400" kern="0">
              <a:solidFill>
                <a:srgbClr val="000000"/>
              </a:solidFill>
              <a:latin typeface="Arial"/>
              <a:cs typeface="Arial"/>
              <a:sym typeface="Arial"/>
            </a:endParaRPr>
          </a:p>
          <a:p>
            <a:pPr>
              <a:buClr>
                <a:srgbClr val="000000"/>
              </a:buClr>
            </a:pPr>
            <a:r>
              <a:rPr lang="el-GR" sz="2000" b="1" kern="0">
                <a:solidFill>
                  <a:srgbClr val="083C92"/>
                </a:solidFill>
                <a:latin typeface="Roboto"/>
                <a:ea typeface="Roboto"/>
                <a:cs typeface="Roboto"/>
                <a:sym typeface="Roboto"/>
              </a:rPr>
              <a:t> </a:t>
            </a:r>
            <a:endParaRPr sz="2000" b="1" kern="0">
              <a:solidFill>
                <a:srgbClr val="083C92"/>
              </a:solidFill>
              <a:latin typeface="Roboto"/>
              <a:ea typeface="Roboto"/>
              <a:cs typeface="Roboto"/>
              <a:sym typeface="Roboto"/>
            </a:endParaRPr>
          </a:p>
        </p:txBody>
      </p:sp>
      <p:sp>
        <p:nvSpPr>
          <p:cNvPr id="198" name="Google Shape;198;p28"/>
          <p:cNvSpPr/>
          <p:nvPr/>
        </p:nvSpPr>
        <p:spPr>
          <a:xfrm>
            <a:off x="7238702" y="4126400"/>
            <a:ext cx="409433" cy="313899"/>
          </a:xfrm>
          <a:prstGeom prst="mathPlus">
            <a:avLst>
              <a:gd name="adj1" fmla="val 23520"/>
            </a:avLst>
          </a:prstGeom>
          <a:solidFill>
            <a:schemeClr val="accent1"/>
          </a:solidFill>
          <a:ln w="25400" cap="flat" cmpd="sng">
            <a:solidFill>
              <a:srgbClr val="0156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endParaRPr sz="1400" kern="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5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5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5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500"/>
                                        <p:tgtEl>
                                          <p:spTgt spid="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Μητροπολιτικό">
  <a:themeElements>
    <a:clrScheme name="Μητροπολιτικό">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Μητροπολιτικ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Μητροπολιτικό">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2654</Words>
  <Application>Microsoft Office PowerPoint</Application>
  <PresentationFormat>Προβολή στην οθόνη (4:3)</PresentationFormat>
  <Paragraphs>233</Paragraphs>
  <Slides>32</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4</vt:i4>
      </vt:variant>
      <vt:variant>
        <vt:lpstr>Τίτλοι διαφανειών</vt:lpstr>
      </vt:variant>
      <vt:variant>
        <vt:i4>32</vt:i4>
      </vt:variant>
    </vt:vector>
  </HeadingPairs>
  <TitlesOfParts>
    <vt:vector size="41" baseType="lpstr">
      <vt:lpstr>Arial</vt:lpstr>
      <vt:lpstr>Calibri</vt:lpstr>
      <vt:lpstr>Calibri Light</vt:lpstr>
      <vt:lpstr>Noto Sans Symbols</vt:lpstr>
      <vt:lpstr>Roboto</vt:lpstr>
      <vt:lpstr>Θέμα του Office</vt:lpstr>
      <vt:lpstr>Προεπιλεγμένη σχεδίαση</vt:lpstr>
      <vt:lpstr>1_Προεπιλεγμένη σχεδίαση</vt:lpstr>
      <vt:lpstr>Μητροπολιτικό</vt:lpstr>
      <vt:lpstr>ΦΡΟΝΤΙΔΑ ΦΡΟΝΤΙΣΤΩΝ</vt:lpstr>
      <vt:lpstr>Κατ΄οίκον Επίσκεψη</vt:lpstr>
      <vt:lpstr>Κατ΄οίκον Επίσκεψη</vt:lpstr>
      <vt:lpstr>Παρουσίαση του PowerPoint</vt:lpstr>
      <vt:lpstr>Ελληνική πραγματικότητα</vt:lpstr>
      <vt:lpstr>Το κοινωνικό-οικονομικό προφίλ των ανεπίσημων φροντιστών ηλικιωμένων  </vt:lpstr>
      <vt:lpstr>Υποστήριξη του ηλικιωμένου από το φροντιστή </vt:lpstr>
      <vt:lpstr>Αξιολόγηση ανεπίσημου φροντιστή/οικογένειας  </vt:lpstr>
      <vt:lpstr>Επιπτώσεις της παροχής φροντίδας στο φροντιστή </vt:lpstr>
      <vt:lpstr>Εξουθένωση οικογενειακών φροντιστών</vt:lpstr>
      <vt:lpstr>Τα συχνότερα σημεία εξουθένωσης  στον οικογενειακού φροντιστή</vt:lpstr>
      <vt:lpstr>Τα συχνότερα σημεία εξουθένωσης  στον οικογενειακού φροντιστή</vt:lpstr>
      <vt:lpstr>Η φροντίδα των φροντιστών</vt:lpstr>
      <vt:lpstr>Η φροντίδα των φροντιστών</vt:lpstr>
      <vt:lpstr>Η φροντίδα των φροντιστών</vt:lpstr>
      <vt:lpstr>Υπηρεσίες για την υποστήριξη των ηλικιωμένων και των φροντιστών τους στην Ελλάδα </vt:lpstr>
      <vt:lpstr>Επιγραμματικά συμπεράσματα </vt:lpstr>
      <vt:lpstr>Παρουσίαση του PowerPoint</vt:lpstr>
      <vt:lpstr>INTERNATIONAL HOME CARE NURSES ORGANIZATION https://ihcno.org </vt:lpstr>
      <vt:lpstr>Ο ρόλος του φροντιστή</vt:lpstr>
      <vt:lpstr> Υποστήριξη στην οργάνωση της φροντίδας  </vt:lpstr>
      <vt:lpstr> Ψυχοσυναισθηματική και κοινωνική υποστήριξη  </vt:lpstr>
      <vt:lpstr>Υποστήριξη σε πρακτικά θέματα</vt:lpstr>
      <vt:lpstr>Φροντίστε τη δική σας υγεία</vt:lpstr>
      <vt:lpstr>Φροντίστε τη δική σας υγεία Ακολουθούν μερικές συμβουλές για να διατηρήσετε την υγεία σας:  </vt:lpstr>
      <vt:lpstr>Αναγκεσ επιμορφωσησ φροντιστων </vt:lpstr>
      <vt:lpstr>Παρουσίαση του PowerPoint</vt:lpstr>
      <vt:lpstr>Αναγκεσ επιμορφωσησ φροντιστων </vt:lpstr>
      <vt:lpstr>Αναγκεσ επιμορφωσησ φροντιστων </vt:lpstr>
      <vt:lpstr>Γενικοτερα θεματα </vt:lpstr>
      <vt:lpstr>Δικαιώματα του φροντιστή(1)</vt:lpstr>
      <vt:lpstr>Δικαιώματα του φροντιστή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FAMILY</dc:creator>
  <cp:lastModifiedBy>Athena Kalokairinou</cp:lastModifiedBy>
  <cp:revision>35</cp:revision>
  <dcterms:created xsi:type="dcterms:W3CDTF">2015-03-28T18:28:35Z</dcterms:created>
  <dcterms:modified xsi:type="dcterms:W3CDTF">2024-03-10T20:56:22Z</dcterms:modified>
</cp:coreProperties>
</file>