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9"/>
  </p:notesMasterIdLst>
  <p:sldIdLst>
    <p:sldId id="261" r:id="rId5"/>
    <p:sldId id="297" r:id="rId6"/>
    <p:sldId id="295" r:id="rId7"/>
    <p:sldId id="296" r:id="rId8"/>
    <p:sldId id="259" r:id="rId9"/>
    <p:sldId id="262" r:id="rId10"/>
    <p:sldId id="263" r:id="rId11"/>
    <p:sldId id="264" r:id="rId12"/>
    <p:sldId id="265" r:id="rId13"/>
    <p:sldId id="300" r:id="rId14"/>
    <p:sldId id="299" r:id="rId15"/>
    <p:sldId id="260" r:id="rId16"/>
    <p:sldId id="298" r:id="rId17"/>
    <p:sldId id="270" r:id="rId18"/>
    <p:sldId id="301" r:id="rId19"/>
    <p:sldId id="266" r:id="rId20"/>
    <p:sldId id="267" r:id="rId21"/>
    <p:sldId id="268" r:id="rId22"/>
    <p:sldId id="269" r:id="rId23"/>
    <p:sldId id="302"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DA37D80-6434-44D0-A028-1B22A696006F}" styleName="Φωτεινό στυλ 3 - Έμφαση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EE7842-90C5-46BD-AFBD-7F210AD23339}" type="doc">
      <dgm:prSet loTypeId="urn:microsoft.com/office/officeart/2005/8/layout/vList2" loCatId="list" qsTypeId="urn:microsoft.com/office/officeart/2005/8/quickstyle/simple5" qsCatId="simple" csTypeId="urn:microsoft.com/office/officeart/2005/8/colors/accent1_4" csCatId="accent1"/>
      <dgm:spPr/>
      <dgm:t>
        <a:bodyPr/>
        <a:lstStyle/>
        <a:p>
          <a:endParaRPr lang="el-GR"/>
        </a:p>
      </dgm:t>
    </dgm:pt>
    <dgm:pt modelId="{8CA1A19E-57C7-4335-9742-E2E3556E06B1}">
      <dgm:prSet custT="1"/>
      <dgm:spPr/>
      <dgm:t>
        <a:bodyPr/>
        <a:lstStyle/>
        <a:p>
          <a:pPr algn="ctr" rtl="0"/>
          <a:r>
            <a:rPr lang="el-GR" sz="3300" b="1" u="sng" dirty="0" smtClean="0">
              <a:solidFill>
                <a:srgbClr val="FFFF00"/>
              </a:solidFill>
            </a:rPr>
            <a:t>Το έλλειμμα </a:t>
          </a:r>
          <a:r>
            <a:rPr lang="el-GR" sz="3300" b="1" u="sng" dirty="0" err="1" smtClean="0">
              <a:solidFill>
                <a:srgbClr val="FFFF00"/>
              </a:solidFill>
            </a:rPr>
            <a:t>αυτοφροντίδας</a:t>
          </a:r>
          <a:r>
            <a:rPr lang="el-GR" sz="3300" b="1" u="sng" dirty="0" smtClean="0">
              <a:solidFill>
                <a:srgbClr val="FFFF00"/>
              </a:solidFill>
            </a:rPr>
            <a:t> </a:t>
          </a:r>
          <a:r>
            <a:rPr lang="el-GR" sz="2800" b="1" u="sng" dirty="0" smtClean="0">
              <a:solidFill>
                <a:srgbClr val="FFFF00"/>
              </a:solidFill>
            </a:rPr>
            <a:t>(</a:t>
          </a:r>
          <a:r>
            <a:rPr lang="en-US" sz="2800" b="1" u="sng" dirty="0" smtClean="0">
              <a:solidFill>
                <a:srgbClr val="FFFF00"/>
              </a:solidFill>
            </a:rPr>
            <a:t>self care deficit</a:t>
          </a:r>
          <a:r>
            <a:rPr lang="el-GR" sz="2800" b="1" u="sng" dirty="0" smtClean="0">
              <a:solidFill>
                <a:srgbClr val="FFFF00"/>
              </a:solidFill>
            </a:rPr>
            <a:t>) </a:t>
          </a:r>
          <a:r>
            <a:rPr lang="el-GR" sz="3300" dirty="0" smtClean="0"/>
            <a:t>υπάρχει όταν το άτομο είναι ανίκανο να ικανοποιήσει τις ανάγκες του (ζήτηση </a:t>
          </a:r>
          <a:r>
            <a:rPr lang="el-GR" sz="3300" dirty="0" err="1" smtClean="0"/>
            <a:t>αυτοφροντίδας</a:t>
          </a:r>
          <a:r>
            <a:rPr lang="el-GR" sz="3300" dirty="0" smtClean="0"/>
            <a:t>) λόγω περιορισμών στις γνώσεις, τις δεξιότητες, την υποκίνησή του και των βασικών προσδιοριστικών παραγόντων (</a:t>
          </a:r>
          <a:r>
            <a:rPr lang="en-US" sz="3300" dirty="0" smtClean="0"/>
            <a:t>basic conditioning factors</a:t>
          </a:r>
          <a:r>
            <a:rPr lang="el-GR" sz="3300" dirty="0" smtClean="0"/>
            <a:t>) (</a:t>
          </a:r>
          <a:r>
            <a:rPr lang="en-US" sz="3300" dirty="0" err="1" smtClean="0"/>
            <a:t>Denyes</a:t>
          </a:r>
          <a:r>
            <a:rPr lang="el-GR" sz="3300" dirty="0" smtClean="0"/>
            <a:t>, </a:t>
          </a:r>
          <a:r>
            <a:rPr lang="en-US" sz="3300" dirty="0" smtClean="0"/>
            <a:t>Orem</a:t>
          </a:r>
          <a:r>
            <a:rPr lang="el-GR" sz="3300" dirty="0" smtClean="0"/>
            <a:t>, </a:t>
          </a:r>
          <a:r>
            <a:rPr lang="en-US" sz="3300" dirty="0" err="1" smtClean="0"/>
            <a:t>Bekel</a:t>
          </a:r>
          <a:r>
            <a:rPr lang="en-US" sz="3300" dirty="0" smtClean="0"/>
            <a:t> </a:t>
          </a:r>
          <a:r>
            <a:rPr lang="el-GR" sz="3300" dirty="0" smtClean="0"/>
            <a:t>2001). </a:t>
          </a:r>
          <a:endParaRPr lang="el-GR" sz="3300" dirty="0"/>
        </a:p>
      </dgm:t>
    </dgm:pt>
    <dgm:pt modelId="{305A291D-3CF9-4CE0-82BF-A5C08E036F12}" type="parTrans" cxnId="{0AD8B3AA-1A11-45E6-9DDE-09F34C5FF9CB}">
      <dgm:prSet/>
      <dgm:spPr/>
      <dgm:t>
        <a:bodyPr/>
        <a:lstStyle/>
        <a:p>
          <a:endParaRPr lang="el-GR"/>
        </a:p>
      </dgm:t>
    </dgm:pt>
    <dgm:pt modelId="{E2B6CF60-186C-44EC-99BE-4AD75F88210F}" type="sibTrans" cxnId="{0AD8B3AA-1A11-45E6-9DDE-09F34C5FF9CB}">
      <dgm:prSet/>
      <dgm:spPr/>
      <dgm:t>
        <a:bodyPr/>
        <a:lstStyle/>
        <a:p>
          <a:endParaRPr lang="el-GR"/>
        </a:p>
      </dgm:t>
    </dgm:pt>
    <dgm:pt modelId="{31C1D5CA-774F-4B4E-8B79-DBDC0EE2D936}" type="pres">
      <dgm:prSet presAssocID="{8EEE7842-90C5-46BD-AFBD-7F210AD23339}" presName="linear" presStyleCnt="0">
        <dgm:presLayoutVars>
          <dgm:animLvl val="lvl"/>
          <dgm:resizeHandles val="exact"/>
        </dgm:presLayoutVars>
      </dgm:prSet>
      <dgm:spPr/>
      <dgm:t>
        <a:bodyPr/>
        <a:lstStyle/>
        <a:p>
          <a:endParaRPr lang="el-GR"/>
        </a:p>
      </dgm:t>
    </dgm:pt>
    <dgm:pt modelId="{877AEFB9-8E05-450A-B881-B618DC929E93}" type="pres">
      <dgm:prSet presAssocID="{8CA1A19E-57C7-4335-9742-E2E3556E06B1}" presName="parentText" presStyleLbl="node1" presStyleIdx="0" presStyleCnt="1">
        <dgm:presLayoutVars>
          <dgm:chMax val="0"/>
          <dgm:bulletEnabled val="1"/>
        </dgm:presLayoutVars>
      </dgm:prSet>
      <dgm:spPr/>
      <dgm:t>
        <a:bodyPr/>
        <a:lstStyle/>
        <a:p>
          <a:endParaRPr lang="el-GR"/>
        </a:p>
      </dgm:t>
    </dgm:pt>
  </dgm:ptLst>
  <dgm:cxnLst>
    <dgm:cxn modelId="{6999E81A-7C2D-47C8-A4B0-068DC681FDD5}" type="presOf" srcId="{8CA1A19E-57C7-4335-9742-E2E3556E06B1}" destId="{877AEFB9-8E05-450A-B881-B618DC929E93}" srcOrd="0" destOrd="0" presId="urn:microsoft.com/office/officeart/2005/8/layout/vList2"/>
    <dgm:cxn modelId="{0AD8B3AA-1A11-45E6-9DDE-09F34C5FF9CB}" srcId="{8EEE7842-90C5-46BD-AFBD-7F210AD23339}" destId="{8CA1A19E-57C7-4335-9742-E2E3556E06B1}" srcOrd="0" destOrd="0" parTransId="{305A291D-3CF9-4CE0-82BF-A5C08E036F12}" sibTransId="{E2B6CF60-186C-44EC-99BE-4AD75F88210F}"/>
    <dgm:cxn modelId="{795727E3-BD65-4D4F-ACE6-C597DAA3C07A}" type="presOf" srcId="{8EEE7842-90C5-46BD-AFBD-7F210AD23339}" destId="{31C1D5CA-774F-4B4E-8B79-DBDC0EE2D936}" srcOrd="0" destOrd="0" presId="urn:microsoft.com/office/officeart/2005/8/layout/vList2"/>
    <dgm:cxn modelId="{C2FF9DDB-D8D3-4A55-B2A0-B98EE97F9F5A}" type="presParOf" srcId="{31C1D5CA-774F-4B4E-8B79-DBDC0EE2D936}" destId="{877AEFB9-8E05-450A-B881-B618DC929E9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6363C5-0554-403A-8A5C-80B5F5D04A03}"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l-GR"/>
        </a:p>
      </dgm:t>
    </dgm:pt>
    <dgm:pt modelId="{4CFB0F09-393E-45DE-ACE8-8A1ABD09F369}">
      <dgm:prSet custT="1"/>
      <dgm:spPr/>
      <dgm:t>
        <a:bodyPr/>
        <a:lstStyle/>
        <a:p>
          <a:pPr algn="ctr"/>
          <a:r>
            <a:rPr lang="el-GR" sz="2800" dirty="0" smtClean="0"/>
            <a:t>Τη θεωρία της </a:t>
          </a:r>
          <a:r>
            <a:rPr lang="el-GR" sz="2800" dirty="0" err="1" smtClean="0"/>
            <a:t>αυτοφροντίδας</a:t>
          </a:r>
          <a:r>
            <a:rPr lang="el-GR" sz="2800" dirty="0" smtClean="0"/>
            <a:t>, η οποία περιγράφει την </a:t>
          </a:r>
          <a:r>
            <a:rPr lang="el-GR" sz="2800" dirty="0" err="1" smtClean="0"/>
            <a:t>αυτοφροντίδα</a:t>
          </a:r>
          <a:r>
            <a:rPr lang="el-GR" sz="2800" dirty="0" smtClean="0"/>
            <a:t>, </a:t>
          </a:r>
          <a:endParaRPr lang="el-GR" sz="2800" dirty="0"/>
        </a:p>
      </dgm:t>
    </dgm:pt>
    <dgm:pt modelId="{2B65288F-3E92-46AE-8EF2-BDAAAC7484CB}" type="parTrans" cxnId="{3DB34E80-CEE9-4781-B758-47A041EE7C1F}">
      <dgm:prSet/>
      <dgm:spPr/>
      <dgm:t>
        <a:bodyPr/>
        <a:lstStyle/>
        <a:p>
          <a:endParaRPr lang="el-GR"/>
        </a:p>
      </dgm:t>
    </dgm:pt>
    <dgm:pt modelId="{9521E893-93BD-452D-9B36-F2A46EF45BA1}" type="sibTrans" cxnId="{3DB34E80-CEE9-4781-B758-47A041EE7C1F}">
      <dgm:prSet/>
      <dgm:spPr/>
      <dgm:t>
        <a:bodyPr/>
        <a:lstStyle/>
        <a:p>
          <a:endParaRPr lang="el-GR"/>
        </a:p>
      </dgm:t>
    </dgm:pt>
    <dgm:pt modelId="{520302B6-DB4F-44E8-869F-B2B637736453}">
      <dgm:prSet custT="1"/>
      <dgm:spPr/>
      <dgm:t>
        <a:bodyPr/>
        <a:lstStyle/>
        <a:p>
          <a:pPr algn="ctr"/>
          <a:r>
            <a:rPr lang="el-GR" sz="2000" dirty="0" smtClean="0"/>
            <a:t>Τη θεωρία του ελλείμματος </a:t>
          </a:r>
          <a:r>
            <a:rPr lang="el-GR" sz="2000" dirty="0" err="1" smtClean="0"/>
            <a:t>αυτοφροντίδας</a:t>
          </a:r>
          <a:r>
            <a:rPr lang="el-GR" sz="2000" dirty="0" smtClean="0"/>
            <a:t>, η οποία εξηγεί για ποιό λόγο οι άνθρωποι ωφελούνται από την νοσηλευτική,</a:t>
          </a:r>
          <a:endParaRPr lang="el-GR" sz="2000" dirty="0"/>
        </a:p>
      </dgm:t>
    </dgm:pt>
    <dgm:pt modelId="{7E4C12B5-645A-4F06-B7F9-DD8566121FFB}" type="parTrans" cxnId="{6BB9BA72-F83C-44E7-95A8-CFA91D5AB157}">
      <dgm:prSet/>
      <dgm:spPr/>
      <dgm:t>
        <a:bodyPr/>
        <a:lstStyle/>
        <a:p>
          <a:endParaRPr lang="el-GR"/>
        </a:p>
      </dgm:t>
    </dgm:pt>
    <dgm:pt modelId="{CBD75B5A-6E5E-420F-B176-C615CCFBE370}" type="sibTrans" cxnId="{6BB9BA72-F83C-44E7-95A8-CFA91D5AB157}">
      <dgm:prSet/>
      <dgm:spPr/>
      <dgm:t>
        <a:bodyPr/>
        <a:lstStyle/>
        <a:p>
          <a:endParaRPr lang="el-GR"/>
        </a:p>
      </dgm:t>
    </dgm:pt>
    <dgm:pt modelId="{297E9A00-BAD5-436C-BFFB-906BA66371FA}">
      <dgm:prSet custT="1"/>
      <dgm:spPr/>
      <dgm:t>
        <a:bodyPr/>
        <a:lstStyle/>
        <a:p>
          <a:pPr algn="ctr"/>
          <a:r>
            <a:rPr lang="el-GR" sz="2000" dirty="0" smtClean="0"/>
            <a:t>Τη θεωρία των Νοσηλευτικών Συστημάτων, η οποία περιγράφει τις σχέσεις που πρέπει να αναπτυχθούν για να ασκηθεί η νοσηλευτική. </a:t>
          </a:r>
          <a:endParaRPr lang="el-GR" sz="2000" dirty="0"/>
        </a:p>
      </dgm:t>
    </dgm:pt>
    <dgm:pt modelId="{F78167AF-BE6A-431F-83E5-8E9317BCD034}" type="parTrans" cxnId="{6267DFE4-1DD6-4EBF-9061-14D3CD3E4994}">
      <dgm:prSet/>
      <dgm:spPr/>
      <dgm:t>
        <a:bodyPr/>
        <a:lstStyle/>
        <a:p>
          <a:endParaRPr lang="el-GR"/>
        </a:p>
      </dgm:t>
    </dgm:pt>
    <dgm:pt modelId="{D4062291-6441-4A9F-B8EF-209D6C256C7B}" type="sibTrans" cxnId="{6267DFE4-1DD6-4EBF-9061-14D3CD3E4994}">
      <dgm:prSet/>
      <dgm:spPr/>
      <dgm:t>
        <a:bodyPr/>
        <a:lstStyle/>
        <a:p>
          <a:endParaRPr lang="el-GR"/>
        </a:p>
      </dgm:t>
    </dgm:pt>
    <dgm:pt modelId="{78D0EFC9-2311-4369-A3F5-715280A174EF}" type="pres">
      <dgm:prSet presAssocID="{D26363C5-0554-403A-8A5C-80B5F5D04A03}" presName="linear" presStyleCnt="0">
        <dgm:presLayoutVars>
          <dgm:dir/>
          <dgm:animLvl val="lvl"/>
          <dgm:resizeHandles val="exact"/>
        </dgm:presLayoutVars>
      </dgm:prSet>
      <dgm:spPr/>
      <dgm:t>
        <a:bodyPr/>
        <a:lstStyle/>
        <a:p>
          <a:endParaRPr lang="el-GR"/>
        </a:p>
      </dgm:t>
    </dgm:pt>
    <dgm:pt modelId="{868FF3E0-FC7B-44FC-994E-A8A70BED212A}" type="pres">
      <dgm:prSet presAssocID="{4CFB0F09-393E-45DE-ACE8-8A1ABD09F369}" presName="parentLin" presStyleCnt="0"/>
      <dgm:spPr/>
    </dgm:pt>
    <dgm:pt modelId="{E628B34C-9EF6-4BE2-8DE5-F829B6ECF612}" type="pres">
      <dgm:prSet presAssocID="{4CFB0F09-393E-45DE-ACE8-8A1ABD09F369}" presName="parentLeftMargin" presStyleLbl="node1" presStyleIdx="0" presStyleCnt="3"/>
      <dgm:spPr/>
      <dgm:t>
        <a:bodyPr/>
        <a:lstStyle/>
        <a:p>
          <a:endParaRPr lang="el-GR"/>
        </a:p>
      </dgm:t>
    </dgm:pt>
    <dgm:pt modelId="{570D6A5B-9435-4B54-BB3C-081E12DA04EE}" type="pres">
      <dgm:prSet presAssocID="{4CFB0F09-393E-45DE-ACE8-8A1ABD09F369}" presName="parentText" presStyleLbl="node1" presStyleIdx="0" presStyleCnt="3" custScaleX="94285" custScaleY="809981">
        <dgm:presLayoutVars>
          <dgm:chMax val="0"/>
          <dgm:bulletEnabled val="1"/>
        </dgm:presLayoutVars>
      </dgm:prSet>
      <dgm:spPr/>
      <dgm:t>
        <a:bodyPr/>
        <a:lstStyle/>
        <a:p>
          <a:endParaRPr lang="el-GR"/>
        </a:p>
      </dgm:t>
    </dgm:pt>
    <dgm:pt modelId="{AD4B2048-CFCB-4D2B-8447-2961EBCCCEFD}" type="pres">
      <dgm:prSet presAssocID="{4CFB0F09-393E-45DE-ACE8-8A1ABD09F369}" presName="negativeSpace" presStyleCnt="0"/>
      <dgm:spPr/>
    </dgm:pt>
    <dgm:pt modelId="{F7A1CBB9-9A9B-49D3-BB1E-2975B7AB0F3B}" type="pres">
      <dgm:prSet presAssocID="{4CFB0F09-393E-45DE-ACE8-8A1ABD09F369}" presName="childText" presStyleLbl="conFgAcc1" presStyleIdx="0" presStyleCnt="3">
        <dgm:presLayoutVars>
          <dgm:bulletEnabled val="1"/>
        </dgm:presLayoutVars>
      </dgm:prSet>
      <dgm:spPr/>
    </dgm:pt>
    <dgm:pt modelId="{A77DA270-BF3F-47B1-9DD5-3E51D606FA4F}" type="pres">
      <dgm:prSet presAssocID="{9521E893-93BD-452D-9B36-F2A46EF45BA1}" presName="spaceBetweenRectangles" presStyleCnt="0"/>
      <dgm:spPr/>
    </dgm:pt>
    <dgm:pt modelId="{53245BEA-7668-42F7-887E-89C6CB1BAEDE}" type="pres">
      <dgm:prSet presAssocID="{520302B6-DB4F-44E8-869F-B2B637736453}" presName="parentLin" presStyleCnt="0"/>
      <dgm:spPr/>
    </dgm:pt>
    <dgm:pt modelId="{B3E09558-388F-483D-B1D0-DCB6224850F6}" type="pres">
      <dgm:prSet presAssocID="{520302B6-DB4F-44E8-869F-B2B637736453}" presName="parentLeftMargin" presStyleLbl="node1" presStyleIdx="0" presStyleCnt="3"/>
      <dgm:spPr/>
      <dgm:t>
        <a:bodyPr/>
        <a:lstStyle/>
        <a:p>
          <a:endParaRPr lang="el-GR"/>
        </a:p>
      </dgm:t>
    </dgm:pt>
    <dgm:pt modelId="{745B68BB-CB94-4D98-B019-D4C6E12709FC}" type="pres">
      <dgm:prSet presAssocID="{520302B6-DB4F-44E8-869F-B2B637736453}" presName="parentText" presStyleLbl="node1" presStyleIdx="1" presStyleCnt="3" custScaleX="124390" custScaleY="845676">
        <dgm:presLayoutVars>
          <dgm:chMax val="0"/>
          <dgm:bulletEnabled val="1"/>
        </dgm:presLayoutVars>
      </dgm:prSet>
      <dgm:spPr/>
      <dgm:t>
        <a:bodyPr/>
        <a:lstStyle/>
        <a:p>
          <a:endParaRPr lang="el-GR"/>
        </a:p>
      </dgm:t>
    </dgm:pt>
    <dgm:pt modelId="{7FA9D516-7A1B-4C5A-810F-1099A7E057AD}" type="pres">
      <dgm:prSet presAssocID="{520302B6-DB4F-44E8-869F-B2B637736453}" presName="negativeSpace" presStyleCnt="0"/>
      <dgm:spPr/>
    </dgm:pt>
    <dgm:pt modelId="{FDDFD85A-B3E8-4558-B070-D802DF45E359}" type="pres">
      <dgm:prSet presAssocID="{520302B6-DB4F-44E8-869F-B2B637736453}" presName="childText" presStyleLbl="conFgAcc1" presStyleIdx="1" presStyleCnt="3">
        <dgm:presLayoutVars>
          <dgm:bulletEnabled val="1"/>
        </dgm:presLayoutVars>
      </dgm:prSet>
      <dgm:spPr/>
    </dgm:pt>
    <dgm:pt modelId="{13BB3824-60DD-4F28-AF12-DBF745D43695}" type="pres">
      <dgm:prSet presAssocID="{CBD75B5A-6E5E-420F-B176-C615CCFBE370}" presName="spaceBetweenRectangles" presStyleCnt="0"/>
      <dgm:spPr/>
    </dgm:pt>
    <dgm:pt modelId="{8A08D1E6-82FF-4AFC-B1F3-0F32ACB0C14C}" type="pres">
      <dgm:prSet presAssocID="{297E9A00-BAD5-436C-BFFB-906BA66371FA}" presName="parentLin" presStyleCnt="0"/>
      <dgm:spPr/>
    </dgm:pt>
    <dgm:pt modelId="{03673E01-7F11-40C8-A924-6FB53847A1B2}" type="pres">
      <dgm:prSet presAssocID="{297E9A00-BAD5-436C-BFFB-906BA66371FA}" presName="parentLeftMargin" presStyleLbl="node1" presStyleIdx="1" presStyleCnt="3"/>
      <dgm:spPr/>
      <dgm:t>
        <a:bodyPr/>
        <a:lstStyle/>
        <a:p>
          <a:endParaRPr lang="el-GR"/>
        </a:p>
      </dgm:t>
    </dgm:pt>
    <dgm:pt modelId="{228EE7DD-3730-4DC7-AF03-A8ECC2A0DBC3}" type="pres">
      <dgm:prSet presAssocID="{297E9A00-BAD5-436C-BFFB-906BA66371FA}" presName="parentText" presStyleLbl="node1" presStyleIdx="2" presStyleCnt="3" custScaleX="136846" custScaleY="876389">
        <dgm:presLayoutVars>
          <dgm:chMax val="0"/>
          <dgm:bulletEnabled val="1"/>
        </dgm:presLayoutVars>
      </dgm:prSet>
      <dgm:spPr/>
      <dgm:t>
        <a:bodyPr/>
        <a:lstStyle/>
        <a:p>
          <a:endParaRPr lang="el-GR"/>
        </a:p>
      </dgm:t>
    </dgm:pt>
    <dgm:pt modelId="{64B10538-5BBD-46CB-A6A1-52384B384CC7}" type="pres">
      <dgm:prSet presAssocID="{297E9A00-BAD5-436C-BFFB-906BA66371FA}" presName="negativeSpace" presStyleCnt="0"/>
      <dgm:spPr/>
    </dgm:pt>
    <dgm:pt modelId="{30509E7E-FEC0-4DF6-85FF-CD5E26970D0F}" type="pres">
      <dgm:prSet presAssocID="{297E9A00-BAD5-436C-BFFB-906BA66371FA}" presName="childText" presStyleLbl="conFgAcc1" presStyleIdx="2" presStyleCnt="3">
        <dgm:presLayoutVars>
          <dgm:bulletEnabled val="1"/>
        </dgm:presLayoutVars>
      </dgm:prSet>
      <dgm:spPr/>
    </dgm:pt>
  </dgm:ptLst>
  <dgm:cxnLst>
    <dgm:cxn modelId="{326F6478-C054-4F15-9A57-2A58693E8504}" type="presOf" srcId="{D26363C5-0554-403A-8A5C-80B5F5D04A03}" destId="{78D0EFC9-2311-4369-A3F5-715280A174EF}" srcOrd="0" destOrd="0" presId="urn:microsoft.com/office/officeart/2005/8/layout/list1"/>
    <dgm:cxn modelId="{845BEDE6-62F6-4CA4-B1DF-F096F2F5E31F}" type="presOf" srcId="{520302B6-DB4F-44E8-869F-B2B637736453}" destId="{745B68BB-CB94-4D98-B019-D4C6E12709FC}" srcOrd="1" destOrd="0" presId="urn:microsoft.com/office/officeart/2005/8/layout/list1"/>
    <dgm:cxn modelId="{6267DFE4-1DD6-4EBF-9061-14D3CD3E4994}" srcId="{D26363C5-0554-403A-8A5C-80B5F5D04A03}" destId="{297E9A00-BAD5-436C-BFFB-906BA66371FA}" srcOrd="2" destOrd="0" parTransId="{F78167AF-BE6A-431F-83E5-8E9317BCD034}" sibTransId="{D4062291-6441-4A9F-B8EF-209D6C256C7B}"/>
    <dgm:cxn modelId="{6BB9BA72-F83C-44E7-95A8-CFA91D5AB157}" srcId="{D26363C5-0554-403A-8A5C-80B5F5D04A03}" destId="{520302B6-DB4F-44E8-869F-B2B637736453}" srcOrd="1" destOrd="0" parTransId="{7E4C12B5-645A-4F06-B7F9-DD8566121FFB}" sibTransId="{CBD75B5A-6E5E-420F-B176-C615CCFBE370}"/>
    <dgm:cxn modelId="{FBC4B96A-5B6E-4A0D-91E2-1B3639C8ABBA}" type="presOf" srcId="{4CFB0F09-393E-45DE-ACE8-8A1ABD09F369}" destId="{570D6A5B-9435-4B54-BB3C-081E12DA04EE}" srcOrd="1" destOrd="0" presId="urn:microsoft.com/office/officeart/2005/8/layout/list1"/>
    <dgm:cxn modelId="{165BF6EC-C12F-47B2-80C9-B8CF55A98801}" type="presOf" srcId="{297E9A00-BAD5-436C-BFFB-906BA66371FA}" destId="{03673E01-7F11-40C8-A924-6FB53847A1B2}" srcOrd="0" destOrd="0" presId="urn:microsoft.com/office/officeart/2005/8/layout/list1"/>
    <dgm:cxn modelId="{E84B41F6-BF24-4BB3-8E89-03F6FB8AD8AA}" type="presOf" srcId="{4CFB0F09-393E-45DE-ACE8-8A1ABD09F369}" destId="{E628B34C-9EF6-4BE2-8DE5-F829B6ECF612}" srcOrd="0" destOrd="0" presId="urn:microsoft.com/office/officeart/2005/8/layout/list1"/>
    <dgm:cxn modelId="{9D049134-D571-4CE4-A35D-0A91B9A83641}" type="presOf" srcId="{297E9A00-BAD5-436C-BFFB-906BA66371FA}" destId="{228EE7DD-3730-4DC7-AF03-A8ECC2A0DBC3}" srcOrd="1" destOrd="0" presId="urn:microsoft.com/office/officeart/2005/8/layout/list1"/>
    <dgm:cxn modelId="{3DB34E80-CEE9-4781-B758-47A041EE7C1F}" srcId="{D26363C5-0554-403A-8A5C-80B5F5D04A03}" destId="{4CFB0F09-393E-45DE-ACE8-8A1ABD09F369}" srcOrd="0" destOrd="0" parTransId="{2B65288F-3E92-46AE-8EF2-BDAAAC7484CB}" sibTransId="{9521E893-93BD-452D-9B36-F2A46EF45BA1}"/>
    <dgm:cxn modelId="{8689B6EF-9BFB-4083-82EB-4570ECDCAB21}" type="presOf" srcId="{520302B6-DB4F-44E8-869F-B2B637736453}" destId="{B3E09558-388F-483D-B1D0-DCB6224850F6}" srcOrd="0" destOrd="0" presId="urn:microsoft.com/office/officeart/2005/8/layout/list1"/>
    <dgm:cxn modelId="{03FA0E01-69DE-48FC-8AB5-4B1CAFF3B42D}" type="presParOf" srcId="{78D0EFC9-2311-4369-A3F5-715280A174EF}" destId="{868FF3E0-FC7B-44FC-994E-A8A70BED212A}" srcOrd="0" destOrd="0" presId="urn:microsoft.com/office/officeart/2005/8/layout/list1"/>
    <dgm:cxn modelId="{5B84ED80-92C1-43A4-AE69-FCB8990BEE9B}" type="presParOf" srcId="{868FF3E0-FC7B-44FC-994E-A8A70BED212A}" destId="{E628B34C-9EF6-4BE2-8DE5-F829B6ECF612}" srcOrd="0" destOrd="0" presId="urn:microsoft.com/office/officeart/2005/8/layout/list1"/>
    <dgm:cxn modelId="{2A233580-9089-446D-A8CE-0145B6F487B2}" type="presParOf" srcId="{868FF3E0-FC7B-44FC-994E-A8A70BED212A}" destId="{570D6A5B-9435-4B54-BB3C-081E12DA04EE}" srcOrd="1" destOrd="0" presId="urn:microsoft.com/office/officeart/2005/8/layout/list1"/>
    <dgm:cxn modelId="{DA49B054-2B1B-4426-95E8-C175671FA133}" type="presParOf" srcId="{78D0EFC9-2311-4369-A3F5-715280A174EF}" destId="{AD4B2048-CFCB-4D2B-8447-2961EBCCCEFD}" srcOrd="1" destOrd="0" presId="urn:microsoft.com/office/officeart/2005/8/layout/list1"/>
    <dgm:cxn modelId="{34B2E505-BA90-4691-8E05-55D16E21668B}" type="presParOf" srcId="{78D0EFC9-2311-4369-A3F5-715280A174EF}" destId="{F7A1CBB9-9A9B-49D3-BB1E-2975B7AB0F3B}" srcOrd="2" destOrd="0" presId="urn:microsoft.com/office/officeart/2005/8/layout/list1"/>
    <dgm:cxn modelId="{0D50959A-E518-4DB3-BB9E-FBFE6418ED1B}" type="presParOf" srcId="{78D0EFC9-2311-4369-A3F5-715280A174EF}" destId="{A77DA270-BF3F-47B1-9DD5-3E51D606FA4F}" srcOrd="3" destOrd="0" presId="urn:microsoft.com/office/officeart/2005/8/layout/list1"/>
    <dgm:cxn modelId="{BF5EE78C-6308-4CBC-A344-6E684F8F2D3F}" type="presParOf" srcId="{78D0EFC9-2311-4369-A3F5-715280A174EF}" destId="{53245BEA-7668-42F7-887E-89C6CB1BAEDE}" srcOrd="4" destOrd="0" presId="urn:microsoft.com/office/officeart/2005/8/layout/list1"/>
    <dgm:cxn modelId="{F5D51C84-04DC-48C4-8966-2F9FC03A04D0}" type="presParOf" srcId="{53245BEA-7668-42F7-887E-89C6CB1BAEDE}" destId="{B3E09558-388F-483D-B1D0-DCB6224850F6}" srcOrd="0" destOrd="0" presId="urn:microsoft.com/office/officeart/2005/8/layout/list1"/>
    <dgm:cxn modelId="{D1F8C8BF-162C-4AED-B91D-AC110EC5882C}" type="presParOf" srcId="{53245BEA-7668-42F7-887E-89C6CB1BAEDE}" destId="{745B68BB-CB94-4D98-B019-D4C6E12709FC}" srcOrd="1" destOrd="0" presId="urn:microsoft.com/office/officeart/2005/8/layout/list1"/>
    <dgm:cxn modelId="{D8E9BDCC-CA5E-44D3-A863-20E3A275EB32}" type="presParOf" srcId="{78D0EFC9-2311-4369-A3F5-715280A174EF}" destId="{7FA9D516-7A1B-4C5A-810F-1099A7E057AD}" srcOrd="5" destOrd="0" presId="urn:microsoft.com/office/officeart/2005/8/layout/list1"/>
    <dgm:cxn modelId="{483F3E1D-F5C4-49C9-9BB8-2B481BF3C870}" type="presParOf" srcId="{78D0EFC9-2311-4369-A3F5-715280A174EF}" destId="{FDDFD85A-B3E8-4558-B070-D802DF45E359}" srcOrd="6" destOrd="0" presId="urn:microsoft.com/office/officeart/2005/8/layout/list1"/>
    <dgm:cxn modelId="{0B95BD4E-9D3D-4841-A0CC-A18CB2B318F9}" type="presParOf" srcId="{78D0EFC9-2311-4369-A3F5-715280A174EF}" destId="{13BB3824-60DD-4F28-AF12-DBF745D43695}" srcOrd="7" destOrd="0" presId="urn:microsoft.com/office/officeart/2005/8/layout/list1"/>
    <dgm:cxn modelId="{C890D4AF-F171-466B-A13B-A2C699C0EC95}" type="presParOf" srcId="{78D0EFC9-2311-4369-A3F5-715280A174EF}" destId="{8A08D1E6-82FF-4AFC-B1F3-0F32ACB0C14C}" srcOrd="8" destOrd="0" presId="urn:microsoft.com/office/officeart/2005/8/layout/list1"/>
    <dgm:cxn modelId="{66DFB165-2818-4552-9F09-22C4D9DC1D85}" type="presParOf" srcId="{8A08D1E6-82FF-4AFC-B1F3-0F32ACB0C14C}" destId="{03673E01-7F11-40C8-A924-6FB53847A1B2}" srcOrd="0" destOrd="0" presId="urn:microsoft.com/office/officeart/2005/8/layout/list1"/>
    <dgm:cxn modelId="{0A48A3AA-20FB-4A3E-B303-FAAAD0FFA2E9}" type="presParOf" srcId="{8A08D1E6-82FF-4AFC-B1F3-0F32ACB0C14C}" destId="{228EE7DD-3730-4DC7-AF03-A8ECC2A0DBC3}" srcOrd="1" destOrd="0" presId="urn:microsoft.com/office/officeart/2005/8/layout/list1"/>
    <dgm:cxn modelId="{CB980868-A22F-4199-8911-B26E022C37DF}" type="presParOf" srcId="{78D0EFC9-2311-4369-A3F5-715280A174EF}" destId="{64B10538-5BBD-46CB-A6A1-52384B384CC7}" srcOrd="9" destOrd="0" presId="urn:microsoft.com/office/officeart/2005/8/layout/list1"/>
    <dgm:cxn modelId="{EB48DC06-D11B-456B-8F85-3B1F57295286}" type="presParOf" srcId="{78D0EFC9-2311-4369-A3F5-715280A174EF}" destId="{30509E7E-FEC0-4DF6-85FF-CD5E26970D0F}" srcOrd="10" destOrd="0" presId="urn:microsoft.com/office/officeart/2005/8/layout/list1"/>
  </dgm:cxnLst>
  <dgm:bg>
    <a:solidFill>
      <a:schemeClr val="accent1">
        <a:lumMod val="40000"/>
        <a:lumOff val="60000"/>
      </a:schemeClr>
    </a:solidFill>
  </dgm:bg>
  <dgm:whole>
    <a:ln>
      <a:solidFill>
        <a:srgbClr val="00206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AEFB9-8E05-450A-B881-B618DC929E93}">
      <dsp:nvSpPr>
        <dsp:cNvPr id="0" name=""/>
        <dsp:cNvSpPr/>
      </dsp:nvSpPr>
      <dsp:spPr>
        <a:xfrm>
          <a:off x="0" y="57531"/>
          <a:ext cx="8229600" cy="4410900"/>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l-GR" sz="3300" b="1" u="sng" kern="1200" dirty="0" smtClean="0">
              <a:solidFill>
                <a:srgbClr val="FFFF00"/>
              </a:solidFill>
            </a:rPr>
            <a:t>Το έλλειμμα </a:t>
          </a:r>
          <a:r>
            <a:rPr lang="el-GR" sz="3300" b="1" u="sng" kern="1200" dirty="0" err="1" smtClean="0">
              <a:solidFill>
                <a:srgbClr val="FFFF00"/>
              </a:solidFill>
            </a:rPr>
            <a:t>αυτοφροντίδας</a:t>
          </a:r>
          <a:r>
            <a:rPr lang="el-GR" sz="3300" b="1" u="sng" kern="1200" dirty="0" smtClean="0">
              <a:solidFill>
                <a:srgbClr val="FFFF00"/>
              </a:solidFill>
            </a:rPr>
            <a:t> </a:t>
          </a:r>
          <a:r>
            <a:rPr lang="el-GR" sz="2800" b="1" u="sng" kern="1200" dirty="0" smtClean="0">
              <a:solidFill>
                <a:srgbClr val="FFFF00"/>
              </a:solidFill>
            </a:rPr>
            <a:t>(</a:t>
          </a:r>
          <a:r>
            <a:rPr lang="en-US" sz="2800" b="1" u="sng" kern="1200" dirty="0" smtClean="0">
              <a:solidFill>
                <a:srgbClr val="FFFF00"/>
              </a:solidFill>
            </a:rPr>
            <a:t>self care deficit</a:t>
          </a:r>
          <a:r>
            <a:rPr lang="el-GR" sz="2800" b="1" u="sng" kern="1200" dirty="0" smtClean="0">
              <a:solidFill>
                <a:srgbClr val="FFFF00"/>
              </a:solidFill>
            </a:rPr>
            <a:t>) </a:t>
          </a:r>
          <a:r>
            <a:rPr lang="el-GR" sz="3300" kern="1200" dirty="0" smtClean="0"/>
            <a:t>υπάρχει όταν το άτομο είναι ανίκανο να ικανοποιήσει τις ανάγκες του (ζήτηση </a:t>
          </a:r>
          <a:r>
            <a:rPr lang="el-GR" sz="3300" kern="1200" dirty="0" err="1" smtClean="0"/>
            <a:t>αυτοφροντίδας</a:t>
          </a:r>
          <a:r>
            <a:rPr lang="el-GR" sz="3300" kern="1200" dirty="0" smtClean="0"/>
            <a:t>) λόγω περιορισμών στις γνώσεις, τις δεξιότητες, την υποκίνησή του και των βασικών προσδιοριστικών παραγόντων (</a:t>
          </a:r>
          <a:r>
            <a:rPr lang="en-US" sz="3300" kern="1200" dirty="0" smtClean="0"/>
            <a:t>basic conditioning factors</a:t>
          </a:r>
          <a:r>
            <a:rPr lang="el-GR" sz="3300" kern="1200" dirty="0" smtClean="0"/>
            <a:t>) (</a:t>
          </a:r>
          <a:r>
            <a:rPr lang="en-US" sz="3300" kern="1200" dirty="0" err="1" smtClean="0"/>
            <a:t>Denyes</a:t>
          </a:r>
          <a:r>
            <a:rPr lang="el-GR" sz="3300" kern="1200" dirty="0" smtClean="0"/>
            <a:t>, </a:t>
          </a:r>
          <a:r>
            <a:rPr lang="en-US" sz="3300" kern="1200" dirty="0" smtClean="0"/>
            <a:t>Orem</a:t>
          </a:r>
          <a:r>
            <a:rPr lang="el-GR" sz="3300" kern="1200" dirty="0" smtClean="0"/>
            <a:t>, </a:t>
          </a:r>
          <a:r>
            <a:rPr lang="en-US" sz="3300" kern="1200" dirty="0" err="1" smtClean="0"/>
            <a:t>Bekel</a:t>
          </a:r>
          <a:r>
            <a:rPr lang="en-US" sz="3300" kern="1200" dirty="0" smtClean="0"/>
            <a:t> </a:t>
          </a:r>
          <a:r>
            <a:rPr lang="el-GR" sz="3300" kern="1200" dirty="0" smtClean="0"/>
            <a:t>2001). </a:t>
          </a:r>
          <a:endParaRPr lang="el-GR" sz="3300" kern="1200" dirty="0"/>
        </a:p>
      </dsp:txBody>
      <dsp:txXfrm>
        <a:off x="215322" y="272853"/>
        <a:ext cx="7798956" cy="3980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1CBB9-9A9B-49D3-BB1E-2975B7AB0F3B}">
      <dsp:nvSpPr>
        <dsp:cNvPr id="0" name=""/>
        <dsp:cNvSpPr/>
      </dsp:nvSpPr>
      <dsp:spPr>
        <a:xfrm>
          <a:off x="0" y="1367902"/>
          <a:ext cx="8435280" cy="151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70D6A5B-9435-4B54-BB3C-081E12DA04EE}">
      <dsp:nvSpPr>
        <dsp:cNvPr id="0" name=""/>
        <dsp:cNvSpPr/>
      </dsp:nvSpPr>
      <dsp:spPr>
        <a:xfrm>
          <a:off x="421352" y="21824"/>
          <a:ext cx="5561805" cy="1434638"/>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3183" tIns="0" rIns="223183" bIns="0" numCol="1" spcCol="1270" anchor="ctr" anchorCtr="0">
          <a:noAutofit/>
        </a:bodyPr>
        <a:lstStyle/>
        <a:p>
          <a:pPr lvl="0" algn="ctr" defTabSz="1244600">
            <a:lnSpc>
              <a:spcPct val="90000"/>
            </a:lnSpc>
            <a:spcBef>
              <a:spcPct val="0"/>
            </a:spcBef>
            <a:spcAft>
              <a:spcPct val="35000"/>
            </a:spcAft>
          </a:pPr>
          <a:r>
            <a:rPr lang="el-GR" sz="2800" kern="1200" dirty="0" smtClean="0"/>
            <a:t>Τη θεωρία της </a:t>
          </a:r>
          <a:r>
            <a:rPr lang="el-GR" sz="2800" kern="1200" dirty="0" err="1" smtClean="0"/>
            <a:t>αυτοφροντίδας</a:t>
          </a:r>
          <a:r>
            <a:rPr lang="el-GR" sz="2800" kern="1200" dirty="0" smtClean="0"/>
            <a:t>, η οποία περιγράφει την </a:t>
          </a:r>
          <a:r>
            <a:rPr lang="el-GR" sz="2800" kern="1200" dirty="0" err="1" smtClean="0"/>
            <a:t>αυτοφροντίδα</a:t>
          </a:r>
          <a:r>
            <a:rPr lang="el-GR" sz="2800" kern="1200" dirty="0" smtClean="0"/>
            <a:t>, </a:t>
          </a:r>
          <a:endParaRPr lang="el-GR" sz="2800" kern="1200" dirty="0"/>
        </a:p>
      </dsp:txBody>
      <dsp:txXfrm>
        <a:off x="491385" y="91857"/>
        <a:ext cx="5421739" cy="1294572"/>
      </dsp:txXfrm>
    </dsp:sp>
    <dsp:sp modelId="{FDDFD85A-B3E8-4558-B070-D802DF45E359}">
      <dsp:nvSpPr>
        <dsp:cNvPr id="0" name=""/>
        <dsp:cNvSpPr/>
      </dsp:nvSpPr>
      <dsp:spPr>
        <a:xfrm>
          <a:off x="0" y="2960803"/>
          <a:ext cx="8435280" cy="15120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sp>
    <dsp:sp modelId="{745B68BB-CB94-4D98-B019-D4C6E12709FC}">
      <dsp:nvSpPr>
        <dsp:cNvPr id="0" name=""/>
        <dsp:cNvSpPr/>
      </dsp:nvSpPr>
      <dsp:spPr>
        <a:xfrm>
          <a:off x="421352" y="1551502"/>
          <a:ext cx="7337678" cy="1497861"/>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3183" tIns="0" rIns="223183" bIns="0" numCol="1" spcCol="1270" anchor="ctr" anchorCtr="0">
          <a:noAutofit/>
        </a:bodyPr>
        <a:lstStyle/>
        <a:p>
          <a:pPr lvl="0" algn="ctr" defTabSz="889000">
            <a:lnSpc>
              <a:spcPct val="90000"/>
            </a:lnSpc>
            <a:spcBef>
              <a:spcPct val="0"/>
            </a:spcBef>
            <a:spcAft>
              <a:spcPct val="35000"/>
            </a:spcAft>
          </a:pPr>
          <a:r>
            <a:rPr lang="el-GR" sz="2000" kern="1200" dirty="0" smtClean="0"/>
            <a:t>Τη θεωρία του ελλείμματος </a:t>
          </a:r>
          <a:r>
            <a:rPr lang="el-GR" sz="2000" kern="1200" dirty="0" err="1" smtClean="0"/>
            <a:t>αυτοφροντίδας</a:t>
          </a:r>
          <a:r>
            <a:rPr lang="el-GR" sz="2000" kern="1200" dirty="0" smtClean="0"/>
            <a:t>, η οποία εξηγεί για ποιό λόγο οι άνθρωποι ωφελούνται από την νοσηλευτική,</a:t>
          </a:r>
          <a:endParaRPr lang="el-GR" sz="2000" kern="1200" dirty="0"/>
        </a:p>
      </dsp:txBody>
      <dsp:txXfrm>
        <a:off x="494472" y="1624622"/>
        <a:ext cx="7191438" cy="1351621"/>
      </dsp:txXfrm>
    </dsp:sp>
    <dsp:sp modelId="{30509E7E-FEC0-4DF6-85FF-CD5E26970D0F}">
      <dsp:nvSpPr>
        <dsp:cNvPr id="0" name=""/>
        <dsp:cNvSpPr/>
      </dsp:nvSpPr>
      <dsp:spPr>
        <a:xfrm>
          <a:off x="0" y="4608103"/>
          <a:ext cx="8435280" cy="1512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 modelId="{228EE7DD-3730-4DC7-AF03-A8ECC2A0DBC3}">
      <dsp:nvSpPr>
        <dsp:cNvPr id="0" name=""/>
        <dsp:cNvSpPr/>
      </dsp:nvSpPr>
      <dsp:spPr>
        <a:xfrm>
          <a:off x="418057" y="3144403"/>
          <a:ext cx="8009321" cy="155226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3183" tIns="0" rIns="223183" bIns="0" numCol="1" spcCol="1270" anchor="ctr" anchorCtr="0">
          <a:noAutofit/>
        </a:bodyPr>
        <a:lstStyle/>
        <a:p>
          <a:pPr lvl="0" algn="ctr" defTabSz="889000">
            <a:lnSpc>
              <a:spcPct val="90000"/>
            </a:lnSpc>
            <a:spcBef>
              <a:spcPct val="0"/>
            </a:spcBef>
            <a:spcAft>
              <a:spcPct val="35000"/>
            </a:spcAft>
          </a:pPr>
          <a:r>
            <a:rPr lang="el-GR" sz="2000" kern="1200" dirty="0" smtClean="0"/>
            <a:t>Τη θεωρία των Νοσηλευτικών Συστημάτων, η οποία περιγράφει τις σχέσεις που πρέπει να αναπτυχθούν για να ασκηθεί η νοσηλευτική. </a:t>
          </a:r>
          <a:endParaRPr lang="el-GR" sz="2000" kern="1200" dirty="0"/>
        </a:p>
      </dsp:txBody>
      <dsp:txXfrm>
        <a:off x="493832" y="3220178"/>
        <a:ext cx="7857771" cy="14007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28B0C8-7BF3-4BB1-8DFE-30D09B2E31B3}" type="datetimeFigureOut">
              <a:rPr lang="el-GR" smtClean="0"/>
              <a:t>27/4/2015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9E3E65-6184-4F4C-A405-CF2AE9E6B674}" type="slidenum">
              <a:rPr lang="el-GR" smtClean="0"/>
              <a:t>‹#›</a:t>
            </a:fld>
            <a:endParaRPr lang="el-GR"/>
          </a:p>
        </p:txBody>
      </p:sp>
    </p:spTree>
    <p:extLst>
      <p:ext uri="{BB962C8B-B14F-4D97-AF65-F5344CB8AC3E}">
        <p14:creationId xmlns:p14="http://schemas.microsoft.com/office/powerpoint/2010/main" val="195665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791ADE-BFF1-4836-BDEF-63DFBBE1ED01}" type="slidenum">
              <a:rPr lang="el-GR" altLang="el-GR">
                <a:solidFill>
                  <a:prstClr val="black"/>
                </a:solidFill>
              </a:rPr>
              <a:pPr/>
              <a:t>1</a:t>
            </a:fld>
            <a:endParaRPr lang="el-GR" altLang="el-GR">
              <a:solidFill>
                <a:prstClr val="black"/>
              </a:solidFill>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CAC08-8EF5-4FCF-85CB-171997CD33B6}" type="slidenum">
              <a:rPr lang="el-GR" altLang="el-GR">
                <a:solidFill>
                  <a:prstClr val="black"/>
                </a:solidFill>
              </a:rPr>
              <a:pPr/>
              <a:t>19</a:t>
            </a:fld>
            <a:endParaRPr lang="el-GR" altLang="el-GR">
              <a:solidFill>
                <a:prstClr val="black"/>
              </a:solidFill>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6356DF-70DD-445F-AC3F-35E2E3E4D1C2}" type="slidenum">
              <a:rPr lang="el-GR" altLang="el-GR">
                <a:solidFill>
                  <a:prstClr val="black"/>
                </a:solidFill>
              </a:rPr>
              <a:pPr/>
              <a:t>21</a:t>
            </a:fld>
            <a:endParaRPr lang="el-GR" altLang="el-GR">
              <a:solidFill>
                <a:prstClr val="black"/>
              </a:solidFill>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F817E0-1527-4D15-BE2C-10ACF09B9F2F}" type="slidenum">
              <a:rPr lang="el-GR" altLang="el-GR">
                <a:solidFill>
                  <a:prstClr val="black"/>
                </a:solidFill>
              </a:rPr>
              <a:pPr/>
              <a:t>22</a:t>
            </a:fld>
            <a:endParaRPr lang="el-GR" altLang="el-GR">
              <a:solidFill>
                <a:prstClr val="black"/>
              </a:solidFill>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13220-36CF-41BB-B6D2-474DB249F359}" type="slidenum">
              <a:rPr lang="el-GR" altLang="el-GR">
                <a:solidFill>
                  <a:prstClr val="black"/>
                </a:solidFill>
              </a:rPr>
              <a:pPr/>
              <a:t>23</a:t>
            </a:fld>
            <a:endParaRPr lang="el-GR" altLang="el-GR">
              <a:solidFill>
                <a:prstClr val="black"/>
              </a:solidFill>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1004E0-308B-48B9-AEE5-581EF033C597}" type="slidenum">
              <a:rPr lang="el-GR" altLang="el-GR">
                <a:solidFill>
                  <a:prstClr val="black"/>
                </a:solidFill>
              </a:rPr>
              <a:pPr/>
              <a:t>24</a:t>
            </a:fld>
            <a:endParaRPr lang="el-GR" altLang="el-GR">
              <a:solidFill>
                <a:prstClr val="black"/>
              </a:solidFill>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80668-C578-4C1A-840B-08F4585074D8}" type="slidenum">
              <a:rPr lang="el-GR" altLang="el-GR">
                <a:solidFill>
                  <a:prstClr val="black"/>
                </a:solidFill>
              </a:rPr>
              <a:pPr/>
              <a:t>25</a:t>
            </a:fld>
            <a:endParaRPr lang="el-GR" altLang="el-GR">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025928-F13D-44D1-87CF-3F042712FA1E}" type="slidenum">
              <a:rPr lang="el-GR" altLang="el-GR">
                <a:solidFill>
                  <a:prstClr val="black"/>
                </a:solidFill>
              </a:rPr>
              <a:pPr/>
              <a:t>26</a:t>
            </a:fld>
            <a:endParaRPr lang="el-GR" altLang="el-GR">
              <a:solidFill>
                <a:prstClr val="black"/>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F13A01-18FB-41D1-B905-D8E77C08EC71}" type="slidenum">
              <a:rPr lang="el-GR" altLang="el-GR">
                <a:solidFill>
                  <a:prstClr val="black"/>
                </a:solidFill>
              </a:rPr>
              <a:pPr/>
              <a:t>27</a:t>
            </a:fld>
            <a:endParaRPr lang="el-GR" altLang="el-GR">
              <a:solidFill>
                <a:prstClr val="black"/>
              </a:solidFill>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427FEF-2F4F-4C6F-9C80-621A0EAB3362}" type="slidenum">
              <a:rPr lang="el-GR" altLang="el-GR">
                <a:solidFill>
                  <a:prstClr val="black"/>
                </a:solidFill>
              </a:rPr>
              <a:pPr/>
              <a:t>28</a:t>
            </a:fld>
            <a:endParaRPr lang="el-GR" altLang="el-GR">
              <a:solidFill>
                <a:prstClr val="black"/>
              </a:solidFill>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93BA41-0146-4954-B554-4E7C78913FDB}" type="slidenum">
              <a:rPr lang="el-GR" altLang="el-GR">
                <a:solidFill>
                  <a:prstClr val="black"/>
                </a:solidFill>
              </a:rPr>
              <a:pPr/>
              <a:t>29</a:t>
            </a:fld>
            <a:endParaRPr lang="el-GR" altLang="el-GR">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CFA32-805A-4A97-BE38-1A91DAEC0B83}" type="slidenum">
              <a:rPr lang="el-GR" altLang="el-GR">
                <a:solidFill>
                  <a:prstClr val="black"/>
                </a:solidFill>
              </a:rPr>
              <a:pPr/>
              <a:t>6</a:t>
            </a:fld>
            <a:endParaRPr lang="el-GR" altLang="el-GR">
              <a:solidFill>
                <a:prstClr val="black"/>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64F15A-7517-4004-BF86-C29CD3A1D919}" type="slidenum">
              <a:rPr lang="el-GR" altLang="el-GR">
                <a:solidFill>
                  <a:prstClr val="black"/>
                </a:solidFill>
              </a:rPr>
              <a:pPr/>
              <a:t>30</a:t>
            </a:fld>
            <a:endParaRPr lang="el-GR" altLang="el-GR">
              <a:solidFill>
                <a:prstClr val="black"/>
              </a:solidFill>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7D0ABA-3FAB-4746-A5A0-CE9DAF1DA389}" type="slidenum">
              <a:rPr lang="el-GR" altLang="el-GR">
                <a:solidFill>
                  <a:prstClr val="black"/>
                </a:solidFill>
              </a:rPr>
              <a:pPr/>
              <a:t>31</a:t>
            </a:fld>
            <a:endParaRPr lang="el-GR" altLang="el-GR">
              <a:solidFill>
                <a:prstClr val="black"/>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DD6BD-4C60-49F5-AB19-19C90BEF6D24}" type="slidenum">
              <a:rPr lang="el-GR" altLang="el-GR">
                <a:solidFill>
                  <a:prstClr val="black"/>
                </a:solidFill>
              </a:rPr>
              <a:pPr/>
              <a:t>32</a:t>
            </a:fld>
            <a:endParaRPr lang="el-GR" altLang="el-GR">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A1BF55-9F34-4E34-BA38-CB2625E9EE48}" type="slidenum">
              <a:rPr lang="el-GR" altLang="el-GR">
                <a:solidFill>
                  <a:prstClr val="black"/>
                </a:solidFill>
              </a:rPr>
              <a:pPr/>
              <a:t>33</a:t>
            </a:fld>
            <a:endParaRPr lang="el-GR" altLang="el-GR">
              <a:solidFill>
                <a:prstClr val="black"/>
              </a:solidFill>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E0D5A7-DE34-4C01-9005-43D1DF056F7A}" type="slidenum">
              <a:rPr lang="el-GR" altLang="el-GR">
                <a:solidFill>
                  <a:prstClr val="black"/>
                </a:solidFill>
              </a:rPr>
              <a:pPr/>
              <a:t>34</a:t>
            </a:fld>
            <a:endParaRPr lang="el-GR" altLang="el-GR">
              <a:solidFill>
                <a:prstClr val="black"/>
              </a:solidFill>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46C442-1E0C-450B-82F8-6E174CFFEA2F}" type="slidenum">
              <a:rPr lang="el-GR" altLang="el-GR">
                <a:solidFill>
                  <a:prstClr val="black"/>
                </a:solidFill>
              </a:rPr>
              <a:pPr/>
              <a:t>7</a:t>
            </a:fld>
            <a:endParaRPr lang="el-GR" altLang="el-GR">
              <a:solidFill>
                <a:prstClr val="black"/>
              </a:solidFill>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858D9F1-B102-466F-819D-195565EBA883}" type="slidenum">
              <a:rPr lang="el-GR" altLang="el-GR">
                <a:solidFill>
                  <a:prstClr val="black"/>
                </a:solidFill>
              </a:rPr>
              <a:pPr/>
              <a:t>8</a:t>
            </a:fld>
            <a:endParaRPr lang="el-GR" altLang="el-GR">
              <a:solidFill>
                <a:prstClr val="black"/>
              </a:solidFill>
            </a:endParaRPr>
          </a:p>
        </p:txBody>
      </p:sp>
      <p:sp>
        <p:nvSpPr>
          <p:cNvPr id="71682" name="1 - Θέση εικόνας διαφάνειας"/>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71683" name="2 - Θέση σημειώσεων"/>
          <p:cNvSpPr>
            <a:spLocks noGrp="1"/>
          </p:cNvSpPr>
          <p:nvPr>
            <p:ph type="body" idx="1"/>
          </p:nvPr>
        </p:nvSpPr>
        <p:spPr/>
        <p:txBody>
          <a:bodyPr/>
          <a:lstStyle/>
          <a:p>
            <a:endParaRPr lang="el-GR" altLang="el-GR"/>
          </a:p>
        </p:txBody>
      </p:sp>
      <p:sp>
        <p:nvSpPr>
          <p:cNvPr id="71684"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Bef>
                <a:spcPct val="0"/>
              </a:spcBef>
              <a:spcAft>
                <a:spcPct val="0"/>
              </a:spcAft>
            </a:pPr>
            <a:fld id="{E446513D-7964-4AA9-97AA-150F4E65C188}" type="slidenum">
              <a:rPr lang="en-US" altLang="el-GR" sz="1200" smtClean="0">
                <a:solidFill>
                  <a:prstClr val="black"/>
                </a:solidFill>
                <a:latin typeface="Palatino Linotype" pitchFamily="18" charset="0"/>
              </a:rPr>
              <a:pPr algn="r" fontAlgn="base">
                <a:spcBef>
                  <a:spcPct val="0"/>
                </a:spcBef>
                <a:spcAft>
                  <a:spcPct val="0"/>
                </a:spcAft>
              </a:pPr>
              <a:t>8</a:t>
            </a:fld>
            <a:endParaRPr lang="en-US" altLang="el-GR" sz="1200" smtClean="0">
              <a:solidFill>
                <a:prstClr val="black"/>
              </a:solidFill>
              <a:latin typeface="Palatino Linotype"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E0F85-30F7-41FF-A899-5D5D10EF6BA0}" type="slidenum">
              <a:rPr lang="el-GR" altLang="el-GR">
                <a:solidFill>
                  <a:prstClr val="black"/>
                </a:solidFill>
              </a:rPr>
              <a:pPr/>
              <a:t>9</a:t>
            </a:fld>
            <a:endParaRPr lang="el-GR" altLang="el-GR">
              <a:solidFill>
                <a:prstClr val="black"/>
              </a:solidFill>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98BB54-55C6-4E2F-B214-858C6211B2EB}" type="slidenum">
              <a:rPr lang="el-GR" altLang="el-GR">
                <a:solidFill>
                  <a:prstClr val="black"/>
                </a:solidFill>
              </a:rPr>
              <a:pPr/>
              <a:t>14</a:t>
            </a:fld>
            <a:endParaRPr lang="el-GR" altLang="el-GR">
              <a:solidFill>
                <a:prstClr val="black"/>
              </a:solidFill>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F748D3-CFBA-4A55-806A-D8E0A7D51BBD}" type="slidenum">
              <a:rPr lang="el-GR" altLang="el-GR">
                <a:solidFill>
                  <a:prstClr val="black"/>
                </a:solidFill>
              </a:rPr>
              <a:pPr/>
              <a:t>16</a:t>
            </a:fld>
            <a:endParaRPr lang="el-GR" altLang="el-GR">
              <a:solidFill>
                <a:prstClr val="black"/>
              </a:solidFill>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877540-3F31-4F5F-883F-4734C2486647}" type="slidenum">
              <a:rPr lang="el-GR" altLang="el-GR">
                <a:solidFill>
                  <a:prstClr val="black"/>
                </a:solidFill>
              </a:rPr>
              <a:pPr/>
              <a:t>17</a:t>
            </a:fld>
            <a:endParaRPr lang="el-GR" altLang="el-GR">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28411F-AD0D-4483-A8DE-720BB6E824BE}" type="slidenum">
              <a:rPr lang="el-GR" altLang="el-GR">
                <a:solidFill>
                  <a:prstClr val="black"/>
                </a:solidFill>
              </a:rPr>
              <a:pPr/>
              <a:t>18</a:t>
            </a:fld>
            <a:endParaRPr lang="el-GR" altLang="el-GR">
              <a:solidFill>
                <a:prstClr val="black"/>
              </a:solidFill>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27/4/2015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27/4/2015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27/4/2015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09D5F429-2B1C-4299-B96D-B9170E4847F0}"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184365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9E54361D-51FD-41BB-A913-5696169B47C7}"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977841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0E435C30-79DB-4333-ABD8-4491314E189E}"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4032219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DC9E6DAD-1944-4667-9539-63D6CB07E46C}"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268486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a:defRPr/>
            </a:lvl1pPr>
          </a:lstStyle>
          <a:p>
            <a:endParaRPr lang="el-GR" altLang="el-GR">
              <a:solidFill>
                <a:srgbClr val="000000"/>
              </a:solidFill>
            </a:endParaRPr>
          </a:p>
        </p:txBody>
      </p:sp>
      <p:sp>
        <p:nvSpPr>
          <p:cNvPr id="8" name="Θέση υποσέλιδου 7"/>
          <p:cNvSpPr>
            <a:spLocks noGrp="1"/>
          </p:cNvSpPr>
          <p:nvPr>
            <p:ph type="ftr" sz="quarter" idx="11"/>
          </p:nvPr>
        </p:nvSpPr>
        <p:spPr/>
        <p:txBody>
          <a:bodyPr/>
          <a:lstStyle>
            <a:lvl1pPr>
              <a:defRPr/>
            </a:lvl1pPr>
          </a:lstStyle>
          <a:p>
            <a:endParaRPr lang="el-GR" altLang="el-GR">
              <a:solidFill>
                <a:srgbClr val="000000"/>
              </a:solidFill>
            </a:endParaRPr>
          </a:p>
        </p:txBody>
      </p:sp>
      <p:sp>
        <p:nvSpPr>
          <p:cNvPr id="9" name="Θέση αριθμού διαφάνειας 8"/>
          <p:cNvSpPr>
            <a:spLocks noGrp="1"/>
          </p:cNvSpPr>
          <p:nvPr>
            <p:ph type="sldNum" sz="quarter" idx="12"/>
          </p:nvPr>
        </p:nvSpPr>
        <p:spPr/>
        <p:txBody>
          <a:bodyPr/>
          <a:lstStyle>
            <a:lvl1pPr>
              <a:defRPr/>
            </a:lvl1pPr>
          </a:lstStyle>
          <a:p>
            <a:fld id="{F3C393AE-5DE2-4C43-AC1B-923B4A79CED9}"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701522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a:defRPr/>
            </a:lvl1pPr>
          </a:lstStyle>
          <a:p>
            <a:endParaRPr lang="el-GR" altLang="el-GR">
              <a:solidFill>
                <a:srgbClr val="000000"/>
              </a:solidFill>
            </a:endParaRPr>
          </a:p>
        </p:txBody>
      </p:sp>
      <p:sp>
        <p:nvSpPr>
          <p:cNvPr id="4" name="Θέση υποσέλιδου 3"/>
          <p:cNvSpPr>
            <a:spLocks noGrp="1"/>
          </p:cNvSpPr>
          <p:nvPr>
            <p:ph type="ftr" sz="quarter" idx="11"/>
          </p:nvPr>
        </p:nvSpPr>
        <p:spPr/>
        <p:txBody>
          <a:bodyPr/>
          <a:lstStyle>
            <a:lvl1pPr>
              <a:defRPr/>
            </a:lvl1pPr>
          </a:lstStyle>
          <a:p>
            <a:endParaRPr lang="el-GR" altLang="el-GR">
              <a:solidFill>
                <a:srgbClr val="000000"/>
              </a:solidFill>
            </a:endParaRPr>
          </a:p>
        </p:txBody>
      </p:sp>
      <p:sp>
        <p:nvSpPr>
          <p:cNvPr id="5" name="Θέση αριθμού διαφάνειας 4"/>
          <p:cNvSpPr>
            <a:spLocks noGrp="1"/>
          </p:cNvSpPr>
          <p:nvPr>
            <p:ph type="sldNum" sz="quarter" idx="12"/>
          </p:nvPr>
        </p:nvSpPr>
        <p:spPr/>
        <p:txBody>
          <a:bodyPr/>
          <a:lstStyle>
            <a:lvl1pPr>
              <a:defRPr/>
            </a:lvl1pPr>
          </a:lstStyle>
          <a:p>
            <a:fld id="{D0D1EC0E-BCFE-4E35-A418-281504F7A812}"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08158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l-GR" altLang="el-GR">
              <a:solidFill>
                <a:srgbClr val="000000"/>
              </a:solidFill>
            </a:endParaRPr>
          </a:p>
        </p:txBody>
      </p:sp>
      <p:sp>
        <p:nvSpPr>
          <p:cNvPr id="3" name="Θέση υποσέλιδου 2"/>
          <p:cNvSpPr>
            <a:spLocks noGrp="1"/>
          </p:cNvSpPr>
          <p:nvPr>
            <p:ph type="ftr" sz="quarter" idx="11"/>
          </p:nvPr>
        </p:nvSpPr>
        <p:spPr/>
        <p:txBody>
          <a:bodyPr/>
          <a:lstStyle>
            <a:lvl1pPr>
              <a:defRPr/>
            </a:lvl1pPr>
          </a:lstStyle>
          <a:p>
            <a:endParaRPr lang="el-GR" altLang="el-GR">
              <a:solidFill>
                <a:srgbClr val="000000"/>
              </a:solidFill>
            </a:endParaRPr>
          </a:p>
        </p:txBody>
      </p:sp>
      <p:sp>
        <p:nvSpPr>
          <p:cNvPr id="4" name="Θέση αριθμού διαφάνειας 3"/>
          <p:cNvSpPr>
            <a:spLocks noGrp="1"/>
          </p:cNvSpPr>
          <p:nvPr>
            <p:ph type="sldNum" sz="quarter" idx="12"/>
          </p:nvPr>
        </p:nvSpPr>
        <p:spPr/>
        <p:txBody>
          <a:bodyPr/>
          <a:lstStyle>
            <a:lvl1pPr>
              <a:defRPr/>
            </a:lvl1pPr>
          </a:lstStyle>
          <a:p>
            <a:fld id="{F8553863-A3B1-4317-81C6-6C610E08331E}"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373089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42988C69-82FF-4208-B5E7-491D6836F72E}"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1111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27/4/2015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742CCD2D-61C5-4A11-81A7-46A195B08857}"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66518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AD6461A0-56E1-4D7D-A0CA-00313BFF63DB}"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091109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418E24C0-4EE0-43A2-9609-B78CC3B2FA75}"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423676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09D5F429-2B1C-4299-B96D-B9170E4847F0}"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184365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9E54361D-51FD-41BB-A913-5696169B47C7}"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977841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0E435C30-79DB-4333-ABD8-4491314E189E}"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4032219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DC9E6DAD-1944-4667-9539-63D6CB07E46C}"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268486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a:defRPr/>
            </a:lvl1pPr>
          </a:lstStyle>
          <a:p>
            <a:endParaRPr lang="el-GR" altLang="el-GR">
              <a:solidFill>
                <a:srgbClr val="000000"/>
              </a:solidFill>
            </a:endParaRPr>
          </a:p>
        </p:txBody>
      </p:sp>
      <p:sp>
        <p:nvSpPr>
          <p:cNvPr id="8" name="Θέση υποσέλιδου 7"/>
          <p:cNvSpPr>
            <a:spLocks noGrp="1"/>
          </p:cNvSpPr>
          <p:nvPr>
            <p:ph type="ftr" sz="quarter" idx="11"/>
          </p:nvPr>
        </p:nvSpPr>
        <p:spPr/>
        <p:txBody>
          <a:bodyPr/>
          <a:lstStyle>
            <a:lvl1pPr>
              <a:defRPr/>
            </a:lvl1pPr>
          </a:lstStyle>
          <a:p>
            <a:endParaRPr lang="el-GR" altLang="el-GR">
              <a:solidFill>
                <a:srgbClr val="000000"/>
              </a:solidFill>
            </a:endParaRPr>
          </a:p>
        </p:txBody>
      </p:sp>
      <p:sp>
        <p:nvSpPr>
          <p:cNvPr id="9" name="Θέση αριθμού διαφάνειας 8"/>
          <p:cNvSpPr>
            <a:spLocks noGrp="1"/>
          </p:cNvSpPr>
          <p:nvPr>
            <p:ph type="sldNum" sz="quarter" idx="12"/>
          </p:nvPr>
        </p:nvSpPr>
        <p:spPr/>
        <p:txBody>
          <a:bodyPr/>
          <a:lstStyle>
            <a:lvl1pPr>
              <a:defRPr/>
            </a:lvl1pPr>
          </a:lstStyle>
          <a:p>
            <a:fld id="{F3C393AE-5DE2-4C43-AC1B-923B4A79CED9}"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701522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a:defRPr/>
            </a:lvl1pPr>
          </a:lstStyle>
          <a:p>
            <a:endParaRPr lang="el-GR" altLang="el-GR">
              <a:solidFill>
                <a:srgbClr val="000000"/>
              </a:solidFill>
            </a:endParaRPr>
          </a:p>
        </p:txBody>
      </p:sp>
      <p:sp>
        <p:nvSpPr>
          <p:cNvPr id="4" name="Θέση υποσέλιδου 3"/>
          <p:cNvSpPr>
            <a:spLocks noGrp="1"/>
          </p:cNvSpPr>
          <p:nvPr>
            <p:ph type="ftr" sz="quarter" idx="11"/>
          </p:nvPr>
        </p:nvSpPr>
        <p:spPr/>
        <p:txBody>
          <a:bodyPr/>
          <a:lstStyle>
            <a:lvl1pPr>
              <a:defRPr/>
            </a:lvl1pPr>
          </a:lstStyle>
          <a:p>
            <a:endParaRPr lang="el-GR" altLang="el-GR">
              <a:solidFill>
                <a:srgbClr val="000000"/>
              </a:solidFill>
            </a:endParaRPr>
          </a:p>
        </p:txBody>
      </p:sp>
      <p:sp>
        <p:nvSpPr>
          <p:cNvPr id="5" name="Θέση αριθμού διαφάνειας 4"/>
          <p:cNvSpPr>
            <a:spLocks noGrp="1"/>
          </p:cNvSpPr>
          <p:nvPr>
            <p:ph type="sldNum" sz="quarter" idx="12"/>
          </p:nvPr>
        </p:nvSpPr>
        <p:spPr/>
        <p:txBody>
          <a:bodyPr/>
          <a:lstStyle>
            <a:lvl1pPr>
              <a:defRPr/>
            </a:lvl1pPr>
          </a:lstStyle>
          <a:p>
            <a:fld id="{D0D1EC0E-BCFE-4E35-A418-281504F7A812}"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08158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l-GR" altLang="el-GR">
              <a:solidFill>
                <a:srgbClr val="000000"/>
              </a:solidFill>
            </a:endParaRPr>
          </a:p>
        </p:txBody>
      </p:sp>
      <p:sp>
        <p:nvSpPr>
          <p:cNvPr id="3" name="Θέση υποσέλιδου 2"/>
          <p:cNvSpPr>
            <a:spLocks noGrp="1"/>
          </p:cNvSpPr>
          <p:nvPr>
            <p:ph type="ftr" sz="quarter" idx="11"/>
          </p:nvPr>
        </p:nvSpPr>
        <p:spPr/>
        <p:txBody>
          <a:bodyPr/>
          <a:lstStyle>
            <a:lvl1pPr>
              <a:defRPr/>
            </a:lvl1pPr>
          </a:lstStyle>
          <a:p>
            <a:endParaRPr lang="el-GR" altLang="el-GR">
              <a:solidFill>
                <a:srgbClr val="000000"/>
              </a:solidFill>
            </a:endParaRPr>
          </a:p>
        </p:txBody>
      </p:sp>
      <p:sp>
        <p:nvSpPr>
          <p:cNvPr id="4" name="Θέση αριθμού διαφάνειας 3"/>
          <p:cNvSpPr>
            <a:spLocks noGrp="1"/>
          </p:cNvSpPr>
          <p:nvPr>
            <p:ph type="sldNum" sz="quarter" idx="12"/>
          </p:nvPr>
        </p:nvSpPr>
        <p:spPr/>
        <p:txBody>
          <a:bodyPr/>
          <a:lstStyle>
            <a:lvl1pPr>
              <a:defRPr/>
            </a:lvl1pPr>
          </a:lstStyle>
          <a:p>
            <a:fld id="{F8553863-A3B1-4317-81C6-6C610E08331E}"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37308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27/4/2015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42988C69-82FF-4208-B5E7-491D6836F72E}"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11110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742CCD2D-61C5-4A11-81A7-46A195B08857}"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66518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AD6461A0-56E1-4D7D-A0CA-00313BFF63DB}"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091109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418E24C0-4EE0-43A2-9609-B78CC3B2FA75}"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423676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1088789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35687671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74487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5 - Θέση αριθμού διαφάνειας"/>
          <p:cNvSpPr>
            <a:spLocks noGrp="1"/>
          </p:cNvSpPr>
          <p:nvPr>
            <p:ph type="sldNum" sz="quarter" idx="12"/>
          </p:nvPr>
        </p:nvSpPr>
        <p:spPr/>
        <p:txBody>
          <a:bodyPr/>
          <a:lstStyle>
            <a:lvl1pPr>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3130386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5 - Θέση αριθμού διαφάνειας"/>
          <p:cNvSpPr>
            <a:spLocks noGrp="1"/>
          </p:cNvSpPr>
          <p:nvPr>
            <p:ph type="sldNum" sz="quarter" idx="12"/>
          </p:nvPr>
        </p:nvSpPr>
        <p:spPr/>
        <p:txBody>
          <a:bodyPr/>
          <a:lstStyle>
            <a:lvl1pPr>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1967435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4"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5 - Θέση αριθμού διαφάνειας"/>
          <p:cNvSpPr>
            <a:spLocks noGrp="1"/>
          </p:cNvSpPr>
          <p:nvPr>
            <p:ph type="sldNum" sz="quarter" idx="12"/>
          </p:nvPr>
        </p:nvSpPr>
        <p:spPr/>
        <p:txBody>
          <a:bodyPr/>
          <a:lstStyle>
            <a:lvl1pPr>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168653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27/4/2015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3"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5 - Θέση αριθμού διαφάνειας"/>
          <p:cNvSpPr>
            <a:spLocks noGrp="1"/>
          </p:cNvSpPr>
          <p:nvPr>
            <p:ph type="sldNum" sz="quarter" idx="12"/>
          </p:nvPr>
        </p:nvSpPr>
        <p:spPr/>
        <p:txBody>
          <a:bodyPr/>
          <a:lstStyle>
            <a:lvl1pPr>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3239955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5 - Θέση αριθμού διαφάνειας"/>
          <p:cNvSpPr>
            <a:spLocks noGrp="1"/>
          </p:cNvSpPr>
          <p:nvPr>
            <p:ph type="sldNum" sz="quarter" idx="12"/>
          </p:nvPr>
        </p:nvSpPr>
        <p:spPr/>
        <p:txBody>
          <a:bodyPr/>
          <a:lstStyle>
            <a:lvl1pPr>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318970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5 - Θέση αριθμού διαφάνειας"/>
          <p:cNvSpPr>
            <a:spLocks noGrp="1"/>
          </p:cNvSpPr>
          <p:nvPr>
            <p:ph type="sldNum" sz="quarter" idx="12"/>
          </p:nvPr>
        </p:nvSpPr>
        <p:spPr/>
        <p:txBody>
          <a:bodyPr/>
          <a:lstStyle>
            <a:lvl1pPr>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36893103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4079174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64634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27/4/2015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27/4/2015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27/4/2015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27/4/2015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27/4/2015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27/4/2015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l-GR" altLang="el-GR"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l-GR" altLang="el-GR"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A85D17D-8515-4204-8D5A-3D3C720DD90E}" type="slidenum">
              <a:rPr lang="el-GR" altLang="el-GR" smtClean="0">
                <a:solidFill>
                  <a:srgbClr val="000000"/>
                </a:solidFill>
              </a:rPr>
              <a:pPr fontAlgn="base">
                <a:spcBef>
                  <a:spcPct val="0"/>
                </a:spcBef>
                <a:spcAft>
                  <a:spcPct val="0"/>
                </a:spcAft>
              </a:pPr>
              <a:t>‹#›</a:t>
            </a:fld>
            <a:endParaRPr lang="el-GR" altLang="el-GR" smtClean="0">
              <a:solidFill>
                <a:srgbClr val="000000"/>
              </a:solidFill>
            </a:endParaRPr>
          </a:p>
        </p:txBody>
      </p:sp>
    </p:spTree>
    <p:extLst>
      <p:ext uri="{BB962C8B-B14F-4D97-AF65-F5344CB8AC3E}">
        <p14:creationId xmlns:p14="http://schemas.microsoft.com/office/powerpoint/2010/main" val="2843359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l-GR" altLang="el-GR"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l-GR" altLang="el-GR"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A85D17D-8515-4204-8D5A-3D3C720DD90E}" type="slidenum">
              <a:rPr lang="el-GR" altLang="el-GR" smtClean="0">
                <a:solidFill>
                  <a:srgbClr val="000000"/>
                </a:solidFill>
              </a:rPr>
              <a:pPr fontAlgn="base">
                <a:spcBef>
                  <a:spcPct val="0"/>
                </a:spcBef>
                <a:spcAft>
                  <a:spcPct val="0"/>
                </a:spcAft>
              </a:pPr>
              <a:t>‹#›</a:t>
            </a:fld>
            <a:endParaRPr lang="el-GR" altLang="el-GR" smtClean="0">
              <a:solidFill>
                <a:srgbClr val="000000"/>
              </a:solidFill>
            </a:endParaRPr>
          </a:p>
        </p:txBody>
      </p:sp>
    </p:spTree>
    <p:extLst>
      <p:ext uri="{BB962C8B-B14F-4D97-AF65-F5344CB8AC3E}">
        <p14:creationId xmlns:p14="http://schemas.microsoft.com/office/powerpoint/2010/main" val="28433593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0E6395C-60A2-494F-AA10-AEBFFB47AEC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18633527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304800" y="192088"/>
            <a:ext cx="8371656" cy="2516832"/>
          </a:xfrm>
          <a:solidFill>
            <a:schemeClr val="accent1">
              <a:lumMod val="50000"/>
            </a:schemeClr>
          </a:solidFill>
          <a:scene3d>
            <a:camera prst="legacyObliqueTopRight"/>
            <a:lightRig rig="legacyFlat3" dir="b"/>
          </a:scene3d>
          <a:sp3d extrusionH="430200" prstMaterial="legacyMatte">
            <a:bevelT w="13500" h="13500" prst="angle"/>
            <a:bevelB w="13500" h="13500" prst="angle"/>
            <a:extrusionClr>
              <a:schemeClr val="hlink"/>
            </a:extrusionClr>
          </a:sp3d>
        </p:spPr>
        <p:txBody>
          <a:bodyPr>
            <a:flatTx/>
          </a:bodyPr>
          <a:lstStyle/>
          <a:p>
            <a:pPr algn="ctr">
              <a:buFontTx/>
              <a:buNone/>
            </a:pPr>
            <a:r>
              <a:rPr lang="el-GR" altLang="zh-CN" b="1" u="sng" dirty="0">
                <a:solidFill>
                  <a:schemeClr val="accent1"/>
                </a:solidFill>
              </a:rPr>
              <a:t>Παρακολούθηση και Διαχείριση </a:t>
            </a:r>
            <a:r>
              <a:rPr lang="el-GR" altLang="zh-CN" b="1" u="sng" dirty="0" smtClean="0">
                <a:solidFill>
                  <a:schemeClr val="accent1"/>
                </a:solidFill>
              </a:rPr>
              <a:t>Ατόμων μετά </a:t>
            </a:r>
            <a:r>
              <a:rPr lang="el-GR" altLang="zh-CN" b="1" u="sng" dirty="0">
                <a:solidFill>
                  <a:schemeClr val="accent1"/>
                </a:solidFill>
              </a:rPr>
              <a:t>την έξοδο από το Νοσοκομείο και Κατ’ Οίκον </a:t>
            </a:r>
            <a:r>
              <a:rPr lang="el-GR" altLang="zh-CN" b="1" u="sng" dirty="0" smtClean="0">
                <a:solidFill>
                  <a:schemeClr val="accent1"/>
                </a:solidFill>
              </a:rPr>
              <a:t>Νοσηλεία</a:t>
            </a:r>
          </a:p>
          <a:p>
            <a:pPr algn="ctr">
              <a:buFontTx/>
              <a:buNone/>
            </a:pPr>
            <a:r>
              <a:rPr lang="el-GR" altLang="zh-CN" b="1" u="sng" dirty="0" smtClean="0">
                <a:solidFill>
                  <a:schemeClr val="accent5"/>
                </a:solidFill>
              </a:rPr>
              <a:t>ΑΥΤΟΦΡΟΝΤΙΔΑ-ΑΥΤΟΔΙΑΧΕΙΡΗΣΗ</a:t>
            </a:r>
            <a:r>
              <a:rPr lang="el-GR" altLang="zh-CN" dirty="0" smtClean="0">
                <a:solidFill>
                  <a:schemeClr val="accent5"/>
                </a:solidFill>
              </a:rPr>
              <a:t> </a:t>
            </a:r>
            <a:endParaRPr lang="el-GR" altLang="zh-CN" dirty="0">
              <a:solidFill>
                <a:schemeClr val="accent5"/>
              </a:solidFill>
            </a:endParaRPr>
          </a:p>
          <a:p>
            <a:pPr algn="ctr">
              <a:buFontTx/>
              <a:buNone/>
            </a:pPr>
            <a:endParaRPr lang="el-GR" altLang="el-GR" b="1" u="sng" dirty="0">
              <a:solidFill>
                <a:schemeClr val="accent1"/>
              </a:solidFill>
            </a:endParaRP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245" y="2676421"/>
            <a:ext cx="5517232" cy="265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8666" y="5157192"/>
            <a:ext cx="6926263"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44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43408"/>
            <a:ext cx="8229600" cy="1143000"/>
          </a:xfrm>
        </p:spPr>
        <p:txBody>
          <a:bodyPr/>
          <a:lstStyle/>
          <a:p>
            <a:r>
              <a:rPr lang="el-GR" b="1" dirty="0" smtClean="0">
                <a:ln w="18000">
                  <a:solidFill>
                    <a:schemeClr val="accent2">
                      <a:satMod val="140000"/>
                    </a:schemeClr>
                  </a:solidFill>
                  <a:prstDash val="solid"/>
                  <a:miter lim="800000"/>
                </a:ln>
                <a:solidFill>
                  <a:schemeClr val="accent1">
                    <a:lumMod val="25000"/>
                  </a:schemeClr>
                </a:solidFill>
                <a:effectLst>
                  <a:outerShdw blurRad="25500" dist="23000" dir="7020000" algn="tl">
                    <a:srgbClr val="000000">
                      <a:alpha val="50000"/>
                    </a:srgbClr>
                  </a:outerShdw>
                </a:effectLst>
                <a:latin typeface="Times New Roman"/>
                <a:ea typeface="Calibri"/>
                <a:cs typeface="Times New Roman"/>
              </a:rPr>
              <a:t>Η ικανότητα </a:t>
            </a:r>
            <a:r>
              <a:rPr lang="el-GR" b="1" dirty="0" err="1" smtClean="0">
                <a:ln w="18000">
                  <a:solidFill>
                    <a:schemeClr val="accent2">
                      <a:satMod val="140000"/>
                    </a:schemeClr>
                  </a:solidFill>
                  <a:prstDash val="solid"/>
                  <a:miter lim="800000"/>
                </a:ln>
                <a:solidFill>
                  <a:schemeClr val="accent1">
                    <a:lumMod val="25000"/>
                  </a:schemeClr>
                </a:solidFill>
                <a:effectLst>
                  <a:outerShdw blurRad="25500" dist="23000" dir="7020000" algn="tl">
                    <a:srgbClr val="000000">
                      <a:alpha val="50000"/>
                    </a:srgbClr>
                  </a:outerShdw>
                </a:effectLst>
                <a:latin typeface="Times New Roman"/>
                <a:ea typeface="Calibri"/>
                <a:cs typeface="Times New Roman"/>
              </a:rPr>
              <a:t>αυτοφροντίδας</a:t>
            </a:r>
            <a:r>
              <a:rPr lang="el-GR" b="1" dirty="0" smtClean="0">
                <a:ln w="18000">
                  <a:solidFill>
                    <a:schemeClr val="accent2">
                      <a:satMod val="140000"/>
                    </a:schemeClr>
                  </a:solidFill>
                  <a:prstDash val="solid"/>
                  <a:miter lim="800000"/>
                </a:ln>
                <a:solidFill>
                  <a:schemeClr val="accent1">
                    <a:lumMod val="25000"/>
                  </a:schemeClr>
                </a:solidFill>
                <a:effectLst>
                  <a:outerShdw blurRad="25500" dist="23000" dir="7020000" algn="tl">
                    <a:srgbClr val="000000">
                      <a:alpha val="50000"/>
                    </a:srgbClr>
                  </a:outerShdw>
                </a:effectLst>
                <a:latin typeface="Times New Roman"/>
                <a:ea typeface="Calibri"/>
                <a:cs typeface="Times New Roman"/>
              </a:rPr>
              <a:t> </a:t>
            </a:r>
            <a:endParaRPr lang="el-GR" b="1" dirty="0">
              <a:ln w="18000">
                <a:solidFill>
                  <a:schemeClr val="accent2">
                    <a:satMod val="140000"/>
                  </a:schemeClr>
                </a:solidFill>
                <a:prstDash val="solid"/>
                <a:miter lim="800000"/>
              </a:ln>
              <a:solidFill>
                <a:schemeClr val="accent1">
                  <a:lumMod val="25000"/>
                </a:schemeClr>
              </a:solidFill>
              <a:effectLst>
                <a:outerShdw blurRad="25500" dist="23000" dir="7020000" algn="tl">
                  <a:srgbClr val="000000">
                    <a:alpha val="50000"/>
                  </a:srgbClr>
                </a:outerShdw>
              </a:effectLst>
            </a:endParaRPr>
          </a:p>
        </p:txBody>
      </p:sp>
      <p:sp>
        <p:nvSpPr>
          <p:cNvPr id="3" name="Θέση περιεχομένου 2"/>
          <p:cNvSpPr>
            <a:spLocks noGrp="1"/>
          </p:cNvSpPr>
          <p:nvPr>
            <p:ph idx="1"/>
          </p:nvPr>
        </p:nvSpPr>
        <p:spPr>
          <a:xfrm>
            <a:off x="683568" y="764704"/>
            <a:ext cx="8208912" cy="5688632"/>
          </a:xfr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lstStyle/>
          <a:p>
            <a:pPr lvl="0">
              <a:lnSpc>
                <a:spcPct val="115000"/>
              </a:lnSpc>
              <a:spcAft>
                <a:spcPts val="0"/>
              </a:spcAft>
              <a:buFont typeface="+mj-lt"/>
              <a:buAutoNum type="arabicPeriod"/>
            </a:pPr>
            <a:r>
              <a:rPr lang="el-GR" sz="2000" b="1" dirty="0" smtClean="0">
                <a:solidFill>
                  <a:srgbClr val="002060"/>
                </a:solidFill>
                <a:effectLst/>
                <a:latin typeface="Times New Roman"/>
                <a:ea typeface="Calibri"/>
                <a:cs typeface="Times New Roman"/>
              </a:rPr>
              <a:t>Ικανότητα διατήρησης της προσοχής και επαγρύπνηση για τους εσωτερικούς και εξωτερικούς παράγοντες</a:t>
            </a:r>
            <a:endParaRPr lang="el-GR" sz="2000" b="1" dirty="0" smtClean="0">
              <a:solidFill>
                <a:srgbClr val="002060"/>
              </a:solidFill>
              <a:effectLst/>
              <a:latin typeface="Calibri"/>
              <a:ea typeface="Calibri"/>
              <a:cs typeface="Times New Roman"/>
            </a:endParaRPr>
          </a:p>
          <a:p>
            <a:pPr lvl="0">
              <a:lnSpc>
                <a:spcPct val="115000"/>
              </a:lnSpc>
              <a:spcAft>
                <a:spcPts val="0"/>
              </a:spcAft>
              <a:buFont typeface="+mj-lt"/>
              <a:buAutoNum type="arabicPeriod"/>
            </a:pPr>
            <a:r>
              <a:rPr lang="el-GR" sz="2000" b="1" dirty="0" smtClean="0">
                <a:solidFill>
                  <a:srgbClr val="002060"/>
                </a:solidFill>
                <a:effectLst/>
                <a:latin typeface="Times New Roman"/>
                <a:ea typeface="Calibri"/>
                <a:cs typeface="Times New Roman"/>
              </a:rPr>
              <a:t>Ελεγχόμενη χρήση της ενεργητικότητας για την επίτευξη ικανοποιητικής </a:t>
            </a:r>
            <a:r>
              <a:rPr lang="el-GR" sz="2000" b="1" dirty="0" err="1" smtClean="0">
                <a:solidFill>
                  <a:srgbClr val="002060"/>
                </a:solidFill>
                <a:effectLst/>
                <a:latin typeface="Times New Roman"/>
                <a:ea typeface="Calibri"/>
                <a:cs typeface="Times New Roman"/>
              </a:rPr>
              <a:t>αυτοφροντίδας</a:t>
            </a:r>
            <a:endParaRPr lang="el-GR" sz="2000" b="1" dirty="0" smtClean="0">
              <a:solidFill>
                <a:srgbClr val="002060"/>
              </a:solidFill>
              <a:effectLst/>
              <a:latin typeface="Calibri"/>
              <a:ea typeface="Calibri"/>
              <a:cs typeface="Times New Roman"/>
            </a:endParaRPr>
          </a:p>
          <a:p>
            <a:pPr lvl="0">
              <a:lnSpc>
                <a:spcPct val="115000"/>
              </a:lnSpc>
              <a:spcAft>
                <a:spcPts val="0"/>
              </a:spcAft>
              <a:buFont typeface="+mj-lt"/>
              <a:buAutoNum type="arabicPeriod"/>
            </a:pPr>
            <a:r>
              <a:rPr lang="el-GR" sz="2000" b="1" dirty="0" smtClean="0">
                <a:solidFill>
                  <a:srgbClr val="002060"/>
                </a:solidFill>
                <a:effectLst/>
                <a:latin typeface="Times New Roman"/>
                <a:ea typeface="Calibri"/>
                <a:cs typeface="Times New Roman"/>
              </a:rPr>
              <a:t>Έλεγχος της θέσης του σώματος στη μετακίνηση</a:t>
            </a:r>
            <a:endParaRPr lang="el-GR" sz="2000" b="1" dirty="0" smtClean="0">
              <a:solidFill>
                <a:srgbClr val="002060"/>
              </a:solidFill>
              <a:effectLst/>
              <a:latin typeface="Calibri"/>
              <a:ea typeface="Calibri"/>
              <a:cs typeface="Times New Roman"/>
            </a:endParaRPr>
          </a:p>
          <a:p>
            <a:pPr lvl="0">
              <a:lnSpc>
                <a:spcPct val="115000"/>
              </a:lnSpc>
              <a:spcAft>
                <a:spcPts val="0"/>
              </a:spcAft>
              <a:buFont typeface="+mj-lt"/>
              <a:buAutoNum type="arabicPeriod"/>
            </a:pPr>
            <a:r>
              <a:rPr lang="el-GR" sz="2000" b="1" dirty="0" smtClean="0">
                <a:solidFill>
                  <a:srgbClr val="002060"/>
                </a:solidFill>
                <a:effectLst/>
                <a:latin typeface="Times New Roman"/>
                <a:ea typeface="Calibri"/>
                <a:cs typeface="Times New Roman"/>
              </a:rPr>
              <a:t>Δυνατότητα </a:t>
            </a:r>
            <a:r>
              <a:rPr lang="el-GR" sz="2000" b="1" dirty="0" err="1" smtClean="0">
                <a:solidFill>
                  <a:srgbClr val="002060"/>
                </a:solidFill>
                <a:effectLst/>
                <a:latin typeface="Times New Roman"/>
                <a:ea typeface="Calibri"/>
                <a:cs typeface="Times New Roman"/>
              </a:rPr>
              <a:t>αυτοφροντίδας</a:t>
            </a:r>
            <a:r>
              <a:rPr lang="el-GR" sz="2000" b="1" dirty="0" smtClean="0">
                <a:solidFill>
                  <a:srgbClr val="002060"/>
                </a:solidFill>
                <a:effectLst/>
                <a:latin typeface="Times New Roman"/>
                <a:ea typeface="Calibri"/>
                <a:cs typeface="Times New Roman"/>
              </a:rPr>
              <a:t> μέσα στο πλαίσιο αναφοράς</a:t>
            </a:r>
            <a:endParaRPr lang="el-GR" sz="2000" b="1" dirty="0" smtClean="0">
              <a:solidFill>
                <a:srgbClr val="002060"/>
              </a:solidFill>
              <a:effectLst/>
              <a:latin typeface="Calibri"/>
              <a:ea typeface="Calibri"/>
              <a:cs typeface="Times New Roman"/>
            </a:endParaRPr>
          </a:p>
          <a:p>
            <a:pPr lvl="0">
              <a:lnSpc>
                <a:spcPct val="115000"/>
              </a:lnSpc>
              <a:spcAft>
                <a:spcPts val="0"/>
              </a:spcAft>
              <a:buFont typeface="+mj-lt"/>
              <a:buAutoNum type="arabicPeriod"/>
            </a:pPr>
            <a:r>
              <a:rPr lang="el-GR" sz="2000" b="1" dirty="0" smtClean="0">
                <a:solidFill>
                  <a:srgbClr val="002060"/>
                </a:solidFill>
                <a:effectLst/>
                <a:latin typeface="Times New Roman"/>
                <a:ea typeface="Calibri"/>
                <a:cs typeface="Times New Roman"/>
              </a:rPr>
              <a:t>Κίνητρα</a:t>
            </a:r>
            <a:endParaRPr lang="el-GR" sz="2000" b="1" dirty="0" smtClean="0">
              <a:solidFill>
                <a:srgbClr val="002060"/>
              </a:solidFill>
              <a:effectLst/>
              <a:latin typeface="Calibri"/>
              <a:ea typeface="Calibri"/>
              <a:cs typeface="Times New Roman"/>
            </a:endParaRPr>
          </a:p>
          <a:p>
            <a:pPr lvl="0">
              <a:lnSpc>
                <a:spcPct val="115000"/>
              </a:lnSpc>
              <a:spcAft>
                <a:spcPts val="0"/>
              </a:spcAft>
              <a:buFont typeface="+mj-lt"/>
              <a:buAutoNum type="arabicPeriod"/>
            </a:pPr>
            <a:r>
              <a:rPr lang="el-GR" sz="2000" b="1" dirty="0" smtClean="0">
                <a:solidFill>
                  <a:srgbClr val="002060"/>
                </a:solidFill>
                <a:effectLst/>
                <a:latin typeface="Times New Roman"/>
                <a:ea typeface="Calibri"/>
                <a:cs typeface="Times New Roman"/>
              </a:rPr>
              <a:t>Ικανότητα εμπλοκής στις αποφάσεις </a:t>
            </a:r>
            <a:endParaRPr lang="el-GR" sz="2000" b="1" dirty="0" smtClean="0">
              <a:solidFill>
                <a:srgbClr val="002060"/>
              </a:solidFill>
              <a:effectLst/>
              <a:latin typeface="Calibri"/>
              <a:ea typeface="Calibri"/>
              <a:cs typeface="Times New Roman"/>
            </a:endParaRPr>
          </a:p>
          <a:p>
            <a:pPr lvl="0">
              <a:lnSpc>
                <a:spcPct val="115000"/>
              </a:lnSpc>
              <a:spcAft>
                <a:spcPts val="0"/>
              </a:spcAft>
              <a:buFont typeface="+mj-lt"/>
              <a:buAutoNum type="arabicPeriod"/>
            </a:pPr>
            <a:r>
              <a:rPr lang="el-GR" sz="2000" b="1" dirty="0" smtClean="0">
                <a:solidFill>
                  <a:srgbClr val="002060"/>
                </a:solidFill>
                <a:effectLst/>
                <a:latin typeface="Times New Roman"/>
                <a:ea typeface="Calibri"/>
                <a:cs typeface="Times New Roman"/>
              </a:rPr>
              <a:t>Επίγνωση όλων των δεξιοτήτων που απαιτούνται για την </a:t>
            </a:r>
            <a:r>
              <a:rPr lang="el-GR" sz="2000" b="1" dirty="0" err="1" smtClean="0">
                <a:solidFill>
                  <a:srgbClr val="002060"/>
                </a:solidFill>
                <a:effectLst/>
                <a:latin typeface="Times New Roman"/>
                <a:ea typeface="Calibri"/>
                <a:cs typeface="Times New Roman"/>
              </a:rPr>
              <a:t>αυτοφροντίδα</a:t>
            </a:r>
            <a:endParaRPr lang="el-GR" sz="2000" b="1" dirty="0" smtClean="0">
              <a:solidFill>
                <a:srgbClr val="002060"/>
              </a:solidFill>
              <a:effectLst/>
              <a:latin typeface="Calibri"/>
              <a:ea typeface="Calibri"/>
              <a:cs typeface="Times New Roman"/>
            </a:endParaRPr>
          </a:p>
          <a:p>
            <a:pPr lvl="0">
              <a:lnSpc>
                <a:spcPct val="115000"/>
              </a:lnSpc>
              <a:spcAft>
                <a:spcPts val="0"/>
              </a:spcAft>
              <a:buFont typeface="+mj-lt"/>
              <a:buAutoNum type="arabicPeriod"/>
            </a:pPr>
            <a:r>
              <a:rPr lang="el-GR" sz="2000" b="1" dirty="0" smtClean="0">
                <a:solidFill>
                  <a:srgbClr val="002060"/>
                </a:solidFill>
                <a:effectLst/>
                <a:latin typeface="Times New Roman"/>
                <a:ea typeface="Calibri"/>
                <a:cs typeface="Times New Roman"/>
              </a:rPr>
              <a:t>Ικανότητα έμπρακτης εφαρμογής των γνώσεων </a:t>
            </a:r>
            <a:r>
              <a:rPr lang="el-GR" sz="2000" b="1" dirty="0" err="1" smtClean="0">
                <a:solidFill>
                  <a:srgbClr val="002060"/>
                </a:solidFill>
                <a:effectLst/>
                <a:latin typeface="Times New Roman"/>
                <a:ea typeface="Calibri"/>
                <a:cs typeface="Times New Roman"/>
              </a:rPr>
              <a:t>αυτοφροντίδας</a:t>
            </a:r>
            <a:r>
              <a:rPr lang="el-GR" sz="2000" b="1" dirty="0" smtClean="0">
                <a:solidFill>
                  <a:srgbClr val="002060"/>
                </a:solidFill>
                <a:effectLst/>
                <a:latin typeface="Times New Roman"/>
                <a:ea typeface="Calibri"/>
                <a:cs typeface="Times New Roman"/>
              </a:rPr>
              <a:t> </a:t>
            </a:r>
            <a:endParaRPr lang="el-GR" sz="2000" b="1" dirty="0" smtClean="0">
              <a:solidFill>
                <a:srgbClr val="002060"/>
              </a:solidFill>
              <a:effectLst/>
              <a:latin typeface="Calibri"/>
              <a:ea typeface="Calibri"/>
              <a:cs typeface="Times New Roman"/>
            </a:endParaRPr>
          </a:p>
          <a:p>
            <a:pPr lvl="0">
              <a:lnSpc>
                <a:spcPct val="115000"/>
              </a:lnSpc>
              <a:spcAft>
                <a:spcPts val="0"/>
              </a:spcAft>
              <a:buFont typeface="+mj-lt"/>
              <a:buAutoNum type="arabicPeriod"/>
            </a:pPr>
            <a:r>
              <a:rPr lang="el-GR" sz="2000" b="1" dirty="0" smtClean="0">
                <a:solidFill>
                  <a:srgbClr val="002060"/>
                </a:solidFill>
                <a:effectLst/>
                <a:latin typeface="Times New Roman"/>
                <a:ea typeface="Calibri"/>
                <a:cs typeface="Times New Roman"/>
              </a:rPr>
              <a:t>Ικανότητα ιεράρχησης των ενεργειών </a:t>
            </a:r>
            <a:r>
              <a:rPr lang="el-GR" sz="2000" b="1" dirty="0" err="1" smtClean="0">
                <a:solidFill>
                  <a:srgbClr val="002060"/>
                </a:solidFill>
                <a:effectLst/>
                <a:latin typeface="Times New Roman"/>
                <a:ea typeface="Calibri"/>
                <a:cs typeface="Times New Roman"/>
              </a:rPr>
              <a:t>αυτοφροντίδας</a:t>
            </a:r>
            <a:r>
              <a:rPr lang="el-GR" sz="2000" b="1" dirty="0" smtClean="0">
                <a:solidFill>
                  <a:srgbClr val="002060"/>
                </a:solidFill>
                <a:effectLst/>
                <a:latin typeface="Times New Roman"/>
                <a:ea typeface="Calibri"/>
                <a:cs typeface="Times New Roman"/>
              </a:rPr>
              <a:t> </a:t>
            </a:r>
            <a:endParaRPr lang="el-GR" sz="2000" b="1" dirty="0" smtClean="0">
              <a:solidFill>
                <a:srgbClr val="002060"/>
              </a:solidFill>
              <a:effectLst/>
              <a:latin typeface="Calibri"/>
              <a:ea typeface="Calibri"/>
              <a:cs typeface="Times New Roman"/>
            </a:endParaRPr>
          </a:p>
          <a:p>
            <a:pPr lvl="0">
              <a:lnSpc>
                <a:spcPct val="115000"/>
              </a:lnSpc>
              <a:spcAft>
                <a:spcPts val="0"/>
              </a:spcAft>
              <a:buFont typeface="+mj-lt"/>
              <a:buAutoNum type="arabicPeriod"/>
            </a:pPr>
            <a:r>
              <a:rPr lang="el-GR" sz="2000" b="1" dirty="0" smtClean="0">
                <a:solidFill>
                  <a:srgbClr val="002060"/>
                </a:solidFill>
                <a:effectLst/>
                <a:latin typeface="Times New Roman"/>
                <a:ea typeface="Calibri"/>
                <a:cs typeface="Times New Roman"/>
              </a:rPr>
              <a:t>Ικανότητα εκτέλεσης των ενεργειών </a:t>
            </a:r>
            <a:r>
              <a:rPr lang="el-GR" sz="2000" b="1" dirty="0" err="1" smtClean="0">
                <a:solidFill>
                  <a:srgbClr val="002060"/>
                </a:solidFill>
                <a:effectLst/>
                <a:latin typeface="Times New Roman"/>
                <a:ea typeface="Calibri"/>
                <a:cs typeface="Times New Roman"/>
              </a:rPr>
              <a:t>αυτοφροντίδας</a:t>
            </a:r>
            <a:r>
              <a:rPr lang="el-GR" sz="2000" b="1" dirty="0" smtClean="0">
                <a:solidFill>
                  <a:srgbClr val="002060"/>
                </a:solidFill>
                <a:effectLst/>
                <a:latin typeface="Times New Roman"/>
                <a:ea typeface="Calibri"/>
                <a:cs typeface="Times New Roman"/>
              </a:rPr>
              <a:t> και ένταξής τους στην καθημερινή ζωή και διαβίωση.</a:t>
            </a:r>
            <a:endParaRPr lang="el-GR" sz="2000" b="1" dirty="0" smtClean="0">
              <a:solidFill>
                <a:srgbClr val="002060"/>
              </a:solidFill>
              <a:effectLst/>
              <a:latin typeface="Calibri"/>
              <a:ea typeface="Calibri"/>
              <a:cs typeface="Times New Roman"/>
            </a:endParaRPr>
          </a:p>
          <a:p>
            <a:endParaRPr lang="el-GR" sz="2000" b="1" dirty="0">
              <a:solidFill>
                <a:srgbClr val="002060"/>
              </a:solidFill>
            </a:endParaRPr>
          </a:p>
        </p:txBody>
      </p:sp>
    </p:spTree>
    <p:extLst>
      <p:ext uri="{BB962C8B-B14F-4D97-AF65-F5344CB8AC3E}">
        <p14:creationId xmlns:p14="http://schemas.microsoft.com/office/powerpoint/2010/main" val="16898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2224349386"/>
              </p:ext>
            </p:extLst>
          </p:nvPr>
        </p:nvGraphicFramePr>
        <p:xfrm>
          <a:off x="2530" y="0"/>
          <a:ext cx="9141469" cy="6858000"/>
        </p:xfrm>
        <a:graphic>
          <a:graphicData uri="http://schemas.openxmlformats.org/drawingml/2006/table">
            <a:tbl>
              <a:tblPr firstRow="1" firstCol="1" bandRow="1">
                <a:tableStyleId>{5DA37D80-6434-44D0-A028-1B22A696006F}</a:tableStyleId>
              </a:tblPr>
              <a:tblGrid>
                <a:gridCol w="2245141"/>
                <a:gridCol w="3848815"/>
                <a:gridCol w="3047513"/>
              </a:tblGrid>
              <a:tr h="489213">
                <a:tc gridSpan="3">
                  <a:txBody>
                    <a:bodyPr/>
                    <a:lstStyle/>
                    <a:p>
                      <a:pPr marR="36195" algn="ctr">
                        <a:lnSpc>
                          <a:spcPct val="115000"/>
                        </a:lnSpc>
                        <a:spcAft>
                          <a:spcPts val="0"/>
                        </a:spcAft>
                      </a:pPr>
                      <a:r>
                        <a:rPr lang="el-GR" sz="1600" dirty="0" smtClean="0">
                          <a:effectLst/>
                        </a:rPr>
                        <a:t>Οι </a:t>
                      </a:r>
                      <a:r>
                        <a:rPr lang="el-GR" sz="1600" dirty="0">
                          <a:effectLst/>
                        </a:rPr>
                        <a:t>λειτουργίες-φάσεις της ικανότητας για </a:t>
                      </a:r>
                      <a:r>
                        <a:rPr lang="el-GR" sz="1600" dirty="0" err="1">
                          <a:effectLst/>
                        </a:rPr>
                        <a:t>αυτοφροντίδα</a:t>
                      </a:r>
                      <a:r>
                        <a:rPr lang="el-GR" sz="1600" dirty="0">
                          <a:effectLst/>
                        </a:rPr>
                        <a:t> </a:t>
                      </a:r>
                      <a:endParaRPr lang="el-GR" sz="1600" dirty="0">
                        <a:effectLst/>
                        <a:latin typeface="Calibri"/>
                        <a:ea typeface="Calibri"/>
                        <a:cs typeface="Times New Roman"/>
                      </a:endParaRPr>
                    </a:p>
                  </a:txBody>
                  <a:tcPr marL="65562" marR="65562" marT="0" marB="0"/>
                </a:tc>
                <a:tc hMerge="1">
                  <a:txBody>
                    <a:bodyPr/>
                    <a:lstStyle/>
                    <a:p>
                      <a:endParaRPr lang="el-GR"/>
                    </a:p>
                  </a:txBody>
                  <a:tcPr/>
                </a:tc>
                <a:tc hMerge="1">
                  <a:txBody>
                    <a:bodyPr/>
                    <a:lstStyle/>
                    <a:p>
                      <a:endParaRPr lang="el-GR"/>
                    </a:p>
                  </a:txBody>
                  <a:tcPr/>
                </a:tc>
              </a:tr>
              <a:tr h="288614">
                <a:tc>
                  <a:txBody>
                    <a:bodyPr/>
                    <a:lstStyle/>
                    <a:p>
                      <a:pPr marR="36195">
                        <a:lnSpc>
                          <a:spcPct val="115000"/>
                        </a:lnSpc>
                        <a:spcAft>
                          <a:spcPts val="0"/>
                        </a:spcAft>
                      </a:pPr>
                      <a:r>
                        <a:rPr lang="el-GR" sz="1600">
                          <a:effectLst/>
                        </a:rPr>
                        <a:t>Λειτουργία/φάση</a:t>
                      </a:r>
                      <a:endParaRPr lang="el-GR" sz="1600">
                        <a:effectLst/>
                        <a:latin typeface="Calibri"/>
                        <a:ea typeface="Calibri"/>
                        <a:cs typeface="Times New Roman"/>
                      </a:endParaRPr>
                    </a:p>
                  </a:txBody>
                  <a:tcPr marL="65562" marR="65562" marT="0" marB="0"/>
                </a:tc>
                <a:tc>
                  <a:txBody>
                    <a:bodyPr/>
                    <a:lstStyle/>
                    <a:p>
                      <a:pPr marR="36195">
                        <a:lnSpc>
                          <a:spcPct val="115000"/>
                        </a:lnSpc>
                        <a:spcAft>
                          <a:spcPts val="0"/>
                        </a:spcAft>
                      </a:pPr>
                      <a:r>
                        <a:rPr lang="el-GR" sz="1600">
                          <a:effectLst/>
                        </a:rPr>
                        <a:t>Ενέργειες λειτουργίας/φάσης </a:t>
                      </a:r>
                      <a:endParaRPr lang="el-GR" sz="1600">
                        <a:effectLst/>
                        <a:latin typeface="Calibri"/>
                        <a:ea typeface="Calibri"/>
                        <a:cs typeface="Times New Roman"/>
                      </a:endParaRPr>
                    </a:p>
                  </a:txBody>
                  <a:tcPr marL="65562" marR="65562" marT="0" marB="0"/>
                </a:tc>
                <a:tc>
                  <a:txBody>
                    <a:bodyPr/>
                    <a:lstStyle/>
                    <a:p>
                      <a:pPr marR="36195">
                        <a:lnSpc>
                          <a:spcPct val="115000"/>
                        </a:lnSpc>
                        <a:spcAft>
                          <a:spcPts val="0"/>
                        </a:spcAft>
                      </a:pPr>
                      <a:r>
                        <a:rPr lang="el-GR" sz="1600">
                          <a:effectLst/>
                        </a:rPr>
                        <a:t>Εκβάσεις </a:t>
                      </a:r>
                      <a:endParaRPr lang="el-GR" sz="1600">
                        <a:effectLst/>
                        <a:latin typeface="Calibri"/>
                        <a:ea typeface="Calibri"/>
                        <a:cs typeface="Times New Roman"/>
                      </a:endParaRPr>
                    </a:p>
                  </a:txBody>
                  <a:tcPr marL="65562" marR="65562" marT="0" marB="0"/>
                </a:tc>
              </a:tr>
              <a:tr h="1966967">
                <a:tc>
                  <a:txBody>
                    <a:bodyPr/>
                    <a:lstStyle/>
                    <a:p>
                      <a:pPr marR="36195">
                        <a:lnSpc>
                          <a:spcPct val="115000"/>
                        </a:lnSpc>
                        <a:spcAft>
                          <a:spcPts val="0"/>
                        </a:spcAft>
                      </a:pPr>
                      <a:r>
                        <a:rPr lang="el-GR" sz="1600" dirty="0">
                          <a:effectLst/>
                        </a:rPr>
                        <a:t>Αξιολόγηση </a:t>
                      </a:r>
                      <a:endParaRPr lang="el-GR" sz="1600" dirty="0">
                        <a:effectLst/>
                        <a:latin typeface="Calibri"/>
                        <a:ea typeface="Calibri"/>
                        <a:cs typeface="Times New Roman"/>
                      </a:endParaRPr>
                    </a:p>
                  </a:txBody>
                  <a:tcPr marL="65562" marR="65562" marT="0" marB="0"/>
                </a:tc>
                <a:tc>
                  <a:txBody>
                    <a:bodyPr/>
                    <a:lstStyle/>
                    <a:p>
                      <a:pPr>
                        <a:lnSpc>
                          <a:spcPct val="115000"/>
                        </a:lnSpc>
                        <a:spcAft>
                          <a:spcPts val="600"/>
                        </a:spcAft>
                      </a:pPr>
                      <a:r>
                        <a:rPr lang="el-GR" sz="1600">
                          <a:effectLst/>
                        </a:rPr>
                        <a:t>Διερεύνηση των συνθηκών </a:t>
                      </a:r>
                    </a:p>
                    <a:p>
                      <a:pPr>
                        <a:lnSpc>
                          <a:spcPct val="115000"/>
                        </a:lnSpc>
                        <a:spcAft>
                          <a:spcPts val="600"/>
                        </a:spcAft>
                      </a:pPr>
                      <a:r>
                        <a:rPr lang="el-GR" sz="1600">
                          <a:effectLst/>
                        </a:rPr>
                        <a:t>Διερεύνηση της σημασίας των   καταστάσεων</a:t>
                      </a:r>
                    </a:p>
                    <a:p>
                      <a:pPr>
                        <a:lnSpc>
                          <a:spcPct val="115000"/>
                        </a:lnSpc>
                        <a:spcAft>
                          <a:spcPts val="600"/>
                        </a:spcAft>
                      </a:pPr>
                      <a:r>
                        <a:rPr lang="el-GR" sz="1600">
                          <a:effectLst/>
                        </a:rPr>
                        <a:t>Διερεύνηση των τρόπων ρύθμισης, αλλαγής ή διατήρησης </a:t>
                      </a:r>
                    </a:p>
                    <a:p>
                      <a:pPr>
                        <a:lnSpc>
                          <a:spcPct val="115000"/>
                        </a:lnSpc>
                        <a:spcAft>
                          <a:spcPts val="600"/>
                        </a:spcAft>
                      </a:pPr>
                      <a:r>
                        <a:rPr lang="el-GR" sz="1600">
                          <a:effectLst/>
                        </a:rPr>
                        <a:t> </a:t>
                      </a:r>
                      <a:endParaRPr lang="el-GR" sz="1600">
                        <a:effectLst/>
                        <a:latin typeface="Calibri"/>
                        <a:ea typeface="Calibri"/>
                        <a:cs typeface="Times New Roman"/>
                      </a:endParaRPr>
                    </a:p>
                  </a:txBody>
                  <a:tcPr marL="65562" marR="65562" marT="0" marB="0"/>
                </a:tc>
                <a:tc>
                  <a:txBody>
                    <a:bodyPr/>
                    <a:lstStyle/>
                    <a:p>
                      <a:pPr marR="36195">
                        <a:lnSpc>
                          <a:spcPct val="115000"/>
                        </a:lnSpc>
                        <a:spcAft>
                          <a:spcPts val="600"/>
                        </a:spcAft>
                      </a:pPr>
                      <a:r>
                        <a:rPr lang="el-GR" sz="1600">
                          <a:effectLst/>
                        </a:rPr>
                        <a:t>Επίγνωση του εαυτού και του περιβάλλοντος </a:t>
                      </a:r>
                    </a:p>
                    <a:p>
                      <a:pPr marR="36195">
                        <a:lnSpc>
                          <a:spcPct val="115000"/>
                        </a:lnSpc>
                        <a:spcAft>
                          <a:spcPts val="600"/>
                        </a:spcAft>
                      </a:pPr>
                      <a:r>
                        <a:rPr lang="el-GR" sz="1600">
                          <a:effectLst/>
                        </a:rPr>
                        <a:t>Εμπειρική γνώση </a:t>
                      </a:r>
                    </a:p>
                    <a:p>
                      <a:pPr marR="36195">
                        <a:lnSpc>
                          <a:spcPct val="115000"/>
                        </a:lnSpc>
                        <a:spcAft>
                          <a:spcPts val="600"/>
                        </a:spcAft>
                      </a:pPr>
                      <a:r>
                        <a:rPr lang="el-GR" sz="1600">
                          <a:effectLst/>
                        </a:rPr>
                        <a:t>Τεχνική γνώση/δεξιότητες </a:t>
                      </a:r>
                      <a:endParaRPr lang="el-GR" sz="1600">
                        <a:effectLst/>
                        <a:latin typeface="Calibri"/>
                        <a:ea typeface="Calibri"/>
                        <a:cs typeface="Times New Roman"/>
                      </a:endParaRPr>
                    </a:p>
                  </a:txBody>
                  <a:tcPr marL="65562" marR="65562" marT="0" marB="0"/>
                </a:tc>
              </a:tr>
              <a:tr h="1614971">
                <a:tc>
                  <a:txBody>
                    <a:bodyPr/>
                    <a:lstStyle/>
                    <a:p>
                      <a:pPr marR="36195">
                        <a:lnSpc>
                          <a:spcPct val="115000"/>
                        </a:lnSpc>
                        <a:spcAft>
                          <a:spcPts val="0"/>
                        </a:spcAft>
                      </a:pPr>
                      <a:r>
                        <a:rPr lang="el-GR" sz="1600">
                          <a:effectLst/>
                        </a:rPr>
                        <a:t>Μεταβατική λειτουργία/φάση </a:t>
                      </a:r>
                      <a:endParaRPr lang="el-GR" sz="1600">
                        <a:effectLst/>
                        <a:latin typeface="Calibri"/>
                        <a:ea typeface="Calibri"/>
                        <a:cs typeface="Times New Roman"/>
                      </a:endParaRPr>
                    </a:p>
                  </a:txBody>
                  <a:tcPr marL="65562" marR="65562" marT="0" marB="0"/>
                </a:tc>
                <a:tc>
                  <a:txBody>
                    <a:bodyPr/>
                    <a:lstStyle/>
                    <a:p>
                      <a:pPr>
                        <a:lnSpc>
                          <a:spcPct val="115000"/>
                        </a:lnSpc>
                        <a:spcAft>
                          <a:spcPts val="600"/>
                        </a:spcAft>
                      </a:pPr>
                      <a:r>
                        <a:rPr lang="el-GR" sz="1600">
                          <a:effectLst/>
                        </a:rPr>
                        <a:t>Συλλογισμός για τη λήψη αποφάσεων προς δράση/παρέμβαση </a:t>
                      </a:r>
                    </a:p>
                    <a:p>
                      <a:pPr>
                        <a:lnSpc>
                          <a:spcPct val="115000"/>
                        </a:lnSpc>
                        <a:spcAft>
                          <a:spcPts val="600"/>
                        </a:spcAft>
                      </a:pPr>
                      <a:r>
                        <a:rPr lang="el-GR" sz="1600">
                          <a:effectLst/>
                        </a:rPr>
                        <a:t>Απόφαση τρόπου δράσης/παρέμβασης </a:t>
                      </a:r>
                    </a:p>
                    <a:p>
                      <a:pPr>
                        <a:lnSpc>
                          <a:spcPct val="115000"/>
                        </a:lnSpc>
                        <a:spcAft>
                          <a:spcPts val="600"/>
                        </a:spcAft>
                      </a:pPr>
                      <a:r>
                        <a:rPr lang="el-GR" sz="1600">
                          <a:effectLst/>
                        </a:rPr>
                        <a:t> </a:t>
                      </a:r>
                      <a:endParaRPr lang="el-GR" sz="1600">
                        <a:effectLst/>
                        <a:latin typeface="Calibri"/>
                        <a:ea typeface="Calibri"/>
                        <a:cs typeface="Times New Roman"/>
                      </a:endParaRPr>
                    </a:p>
                  </a:txBody>
                  <a:tcPr marL="65562" marR="65562" marT="0" marB="0"/>
                </a:tc>
                <a:tc>
                  <a:txBody>
                    <a:bodyPr/>
                    <a:lstStyle/>
                    <a:p>
                      <a:pPr marR="36195">
                        <a:lnSpc>
                          <a:spcPct val="115000"/>
                        </a:lnSpc>
                        <a:spcAft>
                          <a:spcPts val="600"/>
                        </a:spcAft>
                      </a:pPr>
                      <a:r>
                        <a:rPr lang="el-GR" sz="1600">
                          <a:effectLst/>
                        </a:rPr>
                        <a:t>Κριτική για τις επιλογές δράσης/παρέμβασης</a:t>
                      </a:r>
                    </a:p>
                    <a:p>
                      <a:pPr marR="36195">
                        <a:lnSpc>
                          <a:spcPct val="115000"/>
                        </a:lnSpc>
                        <a:spcAft>
                          <a:spcPts val="600"/>
                        </a:spcAft>
                      </a:pPr>
                      <a:r>
                        <a:rPr lang="el-GR" sz="1600">
                          <a:effectLst/>
                        </a:rPr>
                        <a:t>Αποφάσεις </a:t>
                      </a:r>
                      <a:endParaRPr lang="el-GR" sz="1600">
                        <a:effectLst/>
                        <a:latin typeface="Calibri"/>
                        <a:ea typeface="Calibri"/>
                        <a:cs typeface="Times New Roman"/>
                      </a:endParaRPr>
                    </a:p>
                  </a:txBody>
                  <a:tcPr marL="65562" marR="65562" marT="0" marB="0"/>
                </a:tc>
              </a:tr>
              <a:tr h="2498235">
                <a:tc>
                  <a:txBody>
                    <a:bodyPr/>
                    <a:lstStyle/>
                    <a:p>
                      <a:pPr marR="36195">
                        <a:lnSpc>
                          <a:spcPct val="115000"/>
                        </a:lnSpc>
                        <a:spcAft>
                          <a:spcPts val="0"/>
                        </a:spcAft>
                      </a:pPr>
                      <a:r>
                        <a:rPr lang="el-GR" sz="1600">
                          <a:effectLst/>
                        </a:rPr>
                        <a:t>Παραγωγική</a:t>
                      </a:r>
                      <a:endParaRPr lang="el-GR" sz="1600">
                        <a:effectLst/>
                        <a:latin typeface="Calibri"/>
                        <a:ea typeface="Calibri"/>
                        <a:cs typeface="Times New Roman"/>
                      </a:endParaRPr>
                    </a:p>
                  </a:txBody>
                  <a:tcPr marL="65562" marR="65562" marT="0" marB="0"/>
                </a:tc>
                <a:tc>
                  <a:txBody>
                    <a:bodyPr/>
                    <a:lstStyle/>
                    <a:p>
                      <a:pPr>
                        <a:lnSpc>
                          <a:spcPct val="115000"/>
                        </a:lnSpc>
                        <a:spcAft>
                          <a:spcPts val="600"/>
                        </a:spcAft>
                      </a:pPr>
                      <a:r>
                        <a:rPr lang="el-GR" sz="1600">
                          <a:effectLst/>
                        </a:rPr>
                        <a:t>Προετοιμασία για δράση/παρέμβαση</a:t>
                      </a:r>
                    </a:p>
                    <a:p>
                      <a:pPr>
                        <a:lnSpc>
                          <a:spcPct val="115000"/>
                        </a:lnSpc>
                        <a:spcAft>
                          <a:spcPts val="600"/>
                        </a:spcAft>
                      </a:pPr>
                      <a:r>
                        <a:rPr lang="el-GR" sz="1600">
                          <a:effectLst/>
                        </a:rPr>
                        <a:t>Διεξαγωγή συγκεκριμένων ενεργειών αυτοφροντίδας</a:t>
                      </a:r>
                    </a:p>
                    <a:p>
                      <a:pPr>
                        <a:lnSpc>
                          <a:spcPct val="115000"/>
                        </a:lnSpc>
                        <a:spcAft>
                          <a:spcPts val="600"/>
                        </a:spcAft>
                      </a:pPr>
                      <a:r>
                        <a:rPr lang="el-GR" sz="1600">
                          <a:effectLst/>
                        </a:rPr>
                        <a:t>Παρακολούθηση</a:t>
                      </a:r>
                    </a:p>
                    <a:p>
                      <a:pPr>
                        <a:lnSpc>
                          <a:spcPct val="115000"/>
                        </a:lnSpc>
                        <a:spcAft>
                          <a:spcPts val="600"/>
                        </a:spcAft>
                      </a:pPr>
                      <a:r>
                        <a:rPr lang="el-GR" sz="1600">
                          <a:effectLst/>
                        </a:rPr>
                        <a:t>Συλλογισμός για τα αποτελέσματα</a:t>
                      </a:r>
                      <a:endParaRPr lang="el-GR" sz="1600">
                        <a:effectLst/>
                        <a:latin typeface="Calibri"/>
                        <a:ea typeface="Calibri"/>
                        <a:cs typeface="Times New Roman"/>
                      </a:endParaRPr>
                    </a:p>
                  </a:txBody>
                  <a:tcPr marL="65562" marR="65562" marT="0" marB="0"/>
                </a:tc>
                <a:tc>
                  <a:txBody>
                    <a:bodyPr/>
                    <a:lstStyle/>
                    <a:p>
                      <a:pPr marR="36195">
                        <a:lnSpc>
                          <a:spcPct val="115000"/>
                        </a:lnSpc>
                        <a:spcAft>
                          <a:spcPts val="600"/>
                        </a:spcAft>
                      </a:pPr>
                      <a:r>
                        <a:rPr lang="el-GR" sz="1600" dirty="0">
                          <a:effectLst/>
                        </a:rPr>
                        <a:t>Κατάσταση ετοιμότητας</a:t>
                      </a:r>
                    </a:p>
                    <a:p>
                      <a:pPr marR="36195">
                        <a:lnSpc>
                          <a:spcPct val="115000"/>
                        </a:lnSpc>
                        <a:spcAft>
                          <a:spcPts val="600"/>
                        </a:spcAft>
                      </a:pPr>
                      <a:r>
                        <a:rPr lang="el-GR" sz="1600" dirty="0">
                          <a:effectLst/>
                        </a:rPr>
                        <a:t>Ολοκληρωμένα μέτρα για την </a:t>
                      </a:r>
                      <a:r>
                        <a:rPr lang="el-GR" sz="1600" dirty="0" err="1">
                          <a:effectLst/>
                        </a:rPr>
                        <a:t>αυτοφροντίδα</a:t>
                      </a:r>
                      <a:r>
                        <a:rPr lang="el-GR" sz="1600" dirty="0">
                          <a:effectLst/>
                        </a:rPr>
                        <a:t> </a:t>
                      </a:r>
                    </a:p>
                    <a:p>
                      <a:pPr marR="36195">
                        <a:lnSpc>
                          <a:spcPct val="115000"/>
                        </a:lnSpc>
                        <a:spcAft>
                          <a:spcPts val="600"/>
                        </a:spcAft>
                      </a:pPr>
                      <a:r>
                        <a:rPr lang="el-GR" sz="1600" dirty="0">
                          <a:effectLst/>
                        </a:rPr>
                        <a:t>Επίγνωση των αποτελεσμάτων</a:t>
                      </a:r>
                    </a:p>
                    <a:p>
                      <a:pPr marR="36195">
                        <a:lnSpc>
                          <a:spcPct val="115000"/>
                        </a:lnSpc>
                        <a:spcAft>
                          <a:spcPts val="600"/>
                        </a:spcAft>
                      </a:pPr>
                      <a:r>
                        <a:rPr lang="el-GR" sz="1600" dirty="0">
                          <a:effectLst/>
                        </a:rPr>
                        <a:t>Επιβεβαίωση της κριτικής των δράσεων/παρεμβάσεων</a:t>
                      </a:r>
                    </a:p>
                    <a:p>
                      <a:pPr marR="36195">
                        <a:lnSpc>
                          <a:spcPct val="115000"/>
                        </a:lnSpc>
                        <a:spcAft>
                          <a:spcPts val="600"/>
                        </a:spcAft>
                      </a:pPr>
                      <a:r>
                        <a:rPr lang="el-GR" sz="1600" dirty="0">
                          <a:effectLst/>
                        </a:rPr>
                        <a:t> </a:t>
                      </a:r>
                      <a:endParaRPr lang="el-GR" sz="1600" dirty="0">
                        <a:effectLst/>
                        <a:latin typeface="Calibri"/>
                        <a:ea typeface="Calibri"/>
                        <a:cs typeface="Times New Roman"/>
                      </a:endParaRPr>
                    </a:p>
                  </a:txBody>
                  <a:tcPr marL="65562" marR="65562" marT="0" marB="0"/>
                </a:tc>
              </a:tr>
            </a:tbl>
          </a:graphicData>
        </a:graphic>
      </p:graphicFrame>
    </p:spTree>
    <p:extLst>
      <p:ext uri="{BB962C8B-B14F-4D97-AF65-F5344CB8AC3E}">
        <p14:creationId xmlns:p14="http://schemas.microsoft.com/office/powerpoint/2010/main" val="409952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0648"/>
            <a:ext cx="8280920" cy="1368152"/>
          </a:xfrm>
        </p:spPr>
        <p:txBody>
          <a:bodyPr>
            <a:normAutofit fontScale="90000"/>
          </a:bodyPr>
          <a:lstStyle/>
          <a:p>
            <a:pPr marR="36195" indent="372745">
              <a:lnSpc>
                <a:spcPct val="115000"/>
              </a:lnSpc>
              <a:spcAft>
                <a:spcPts val="0"/>
              </a:spcAft>
            </a:pPr>
            <a:r>
              <a:rPr lang="el-GR" b="1" u="sng" dirty="0">
                <a:solidFill>
                  <a:srgbClr val="FF0000"/>
                </a:solidFill>
                <a:latin typeface="Times New Roman"/>
                <a:ea typeface="Calibri"/>
                <a:cs typeface="Times New Roman"/>
              </a:rPr>
              <a:t>Η θεωρία του Ελλείμματος της </a:t>
            </a:r>
            <a:r>
              <a:rPr lang="el-GR" b="1" u="sng" dirty="0" err="1">
                <a:solidFill>
                  <a:srgbClr val="FF0000"/>
                </a:solidFill>
                <a:latin typeface="Times New Roman"/>
                <a:ea typeface="Calibri"/>
                <a:cs typeface="Times New Roman"/>
              </a:rPr>
              <a:t>αυτοφροντίδας</a:t>
            </a:r>
            <a:r>
              <a:rPr lang="el-GR" b="1" u="sng" dirty="0">
                <a:solidFill>
                  <a:srgbClr val="FF0000"/>
                </a:solidFill>
                <a:latin typeface="Times New Roman"/>
                <a:ea typeface="Calibri"/>
                <a:cs typeface="Times New Roman"/>
              </a:rPr>
              <a:t> της </a:t>
            </a:r>
            <a:r>
              <a:rPr lang="en-US" b="1" u="sng" dirty="0">
                <a:solidFill>
                  <a:srgbClr val="FF0000"/>
                </a:solidFill>
                <a:latin typeface="Times New Roman"/>
                <a:ea typeface="Calibri"/>
                <a:cs typeface="Times New Roman"/>
              </a:rPr>
              <a:t>Orem</a:t>
            </a:r>
            <a:r>
              <a:rPr lang="el-GR" sz="4000" u="sng" dirty="0">
                <a:solidFill>
                  <a:srgbClr val="FF0000"/>
                </a:solidFill>
                <a:ea typeface="Calibri"/>
                <a:cs typeface="Times New Roman"/>
              </a:rPr>
              <a:t/>
            </a:r>
            <a:br>
              <a:rPr lang="el-GR" sz="4000" u="sng" dirty="0">
                <a:solidFill>
                  <a:srgbClr val="FF0000"/>
                </a:solidFill>
                <a:ea typeface="Calibri"/>
                <a:cs typeface="Times New Roman"/>
              </a:rPr>
            </a:br>
            <a:endParaRPr lang="el-GR" u="sng" dirty="0">
              <a:solidFill>
                <a:srgbClr val="FF0000"/>
              </a:solidFill>
            </a:endParaRPr>
          </a:p>
        </p:txBody>
      </p:sp>
      <p:graphicFrame>
        <p:nvGraphicFramePr>
          <p:cNvPr id="3" name="Θέση περιεχομένου 2"/>
          <p:cNvGraphicFramePr>
            <a:graphicFrameLocks noGrp="1"/>
          </p:cNvGraphicFramePr>
          <p:nvPr>
            <p:ph idx="1"/>
            <p:extLst>
              <p:ext uri="{D42A27DB-BD31-4B8C-83A1-F6EECF244321}">
                <p14:modId xmlns:p14="http://schemas.microsoft.com/office/powerpoint/2010/main" val="21758932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5075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4176594985"/>
              </p:ext>
            </p:extLst>
          </p:nvPr>
        </p:nvGraphicFramePr>
        <p:xfrm>
          <a:off x="457200" y="1600200"/>
          <a:ext cx="8435280"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21206"/>
            <a:ext cx="82788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013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842994" y="283053"/>
            <a:ext cx="7113382" cy="1143000"/>
          </a:xfrm>
          <a:noFill/>
        </p:spPr>
        <p:txBody>
          <a:bodyPr rtlCol="0">
            <a:normAutofit/>
          </a:bodyPr>
          <a:lstStyle/>
          <a:p>
            <a:pPr fontAlgn="auto">
              <a:spcAft>
                <a:spcPts val="0"/>
              </a:spcAft>
              <a:defRPr/>
            </a:pPr>
            <a:r>
              <a:rPr lang="el-GR" kern="1200" dirty="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rPr>
              <a:t>Ο ρόλος του νοσηλευτή </a:t>
            </a:r>
            <a:endParaRPr lang="en-US" kern="1200" dirty="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endParaRPr>
          </a:p>
        </p:txBody>
      </p:sp>
      <p:sp>
        <p:nvSpPr>
          <p:cNvPr id="93187" name="Rectangle 3"/>
          <p:cNvSpPr>
            <a:spLocks noGrp="1" noChangeArrowheads="1"/>
          </p:cNvSpPr>
          <p:nvPr>
            <p:ph idx="4294967295"/>
          </p:nvPr>
        </p:nvSpPr>
        <p:spPr>
          <a:xfrm>
            <a:off x="611188" y="1844675"/>
            <a:ext cx="7921625" cy="4838700"/>
          </a:xfrm>
        </p:spPr>
        <p:txBody>
          <a:bodyPr/>
          <a:lstStyle/>
          <a:p>
            <a:pPr algn="ctr">
              <a:buFontTx/>
              <a:buNone/>
            </a:pPr>
            <a:r>
              <a:rPr lang="el-GR" altLang="el-GR" sz="2800"/>
              <a:t>Ο ρόλος του νοσηλευτή για να βοηθήσει το άτομο να επιτύχει ή να διατηρήσει ένα επιθυμητό-κατάλληλο επίπεδο υγείας και ευεξίας είναι </a:t>
            </a:r>
            <a:r>
              <a:rPr lang="el-GR" altLang="el-GR" sz="2800" b="1"/>
              <a:t>συμβουλευτικός</a:t>
            </a:r>
            <a:r>
              <a:rPr lang="el-GR" altLang="el-GR" sz="2800"/>
              <a:t>,  να </a:t>
            </a:r>
            <a:r>
              <a:rPr lang="el-GR" altLang="el-GR" sz="2800" b="1"/>
              <a:t>δίνει κατευθύνσεις</a:t>
            </a:r>
            <a:r>
              <a:rPr lang="el-GR" altLang="el-GR" sz="2800"/>
              <a:t>, να </a:t>
            </a:r>
            <a:r>
              <a:rPr lang="el-GR" altLang="el-GR" sz="2800" b="1"/>
              <a:t>υποστηρίζει</a:t>
            </a:r>
            <a:r>
              <a:rPr lang="el-GR" altLang="el-GR" sz="2800"/>
              <a:t> και να </a:t>
            </a:r>
            <a:r>
              <a:rPr lang="el-GR" altLang="el-GR" sz="2800" b="1"/>
              <a:t>διδάσκει</a:t>
            </a:r>
            <a:r>
              <a:rPr lang="el-GR" altLang="el-GR" sz="2800"/>
              <a:t> το άτομο καθώς και να συντελεί στην ανάπτυξη κατάλληλου θεραπευτικού </a:t>
            </a:r>
            <a:r>
              <a:rPr lang="el-GR" altLang="el-GR" sz="2800" b="1"/>
              <a:t>περιβάλλοντος</a:t>
            </a:r>
            <a:endParaRPr lang="en-US" altLang="el-GR" sz="2800" b="1"/>
          </a:p>
        </p:txBody>
      </p:sp>
    </p:spTree>
    <p:extLst>
      <p:ext uri="{BB962C8B-B14F-4D97-AF65-F5344CB8AC3E}">
        <p14:creationId xmlns:p14="http://schemas.microsoft.com/office/powerpoint/2010/main" val="412707593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59"/>
            <a:ext cx="8229600" cy="1143000"/>
          </a:xfrm>
        </p:spPr>
        <p:txBody>
          <a:bodyPr>
            <a:normAutofit/>
          </a:bodyPr>
          <a:lstStyle/>
          <a:p>
            <a:r>
              <a:rPr lang="el-GR" sz="3200" b="1" u="sng" dirty="0">
                <a:solidFill>
                  <a:srgbClr val="002060"/>
                </a:solidFill>
                <a:latin typeface="Times New Roman"/>
                <a:ea typeface="Calibri"/>
                <a:cs typeface="Times New Roman"/>
              </a:rPr>
              <a:t>Το νοσηλευτικό σύστημα (</a:t>
            </a:r>
            <a:r>
              <a:rPr lang="en-US" sz="3200" b="1" u="sng" dirty="0">
                <a:solidFill>
                  <a:srgbClr val="002060"/>
                </a:solidFill>
                <a:latin typeface="Times New Roman"/>
                <a:ea typeface="Calibri"/>
                <a:cs typeface="Times New Roman"/>
              </a:rPr>
              <a:t>nursing system</a:t>
            </a:r>
            <a:r>
              <a:rPr lang="el-GR" sz="3200" b="1" u="sng" dirty="0">
                <a:solidFill>
                  <a:srgbClr val="002060"/>
                </a:solidFill>
                <a:latin typeface="Times New Roman"/>
                <a:ea typeface="Calibri"/>
                <a:cs typeface="Times New Roman"/>
              </a:rPr>
              <a:t>)</a:t>
            </a:r>
            <a:endParaRPr lang="el-GR" sz="3200" b="1" u="sng" dirty="0">
              <a:solidFill>
                <a:srgbClr val="002060"/>
              </a:solidFill>
            </a:endParaRPr>
          </a:p>
        </p:txBody>
      </p:sp>
      <p:sp>
        <p:nvSpPr>
          <p:cNvPr id="3" name="Θέση περιεχομένου 2"/>
          <p:cNvSpPr>
            <a:spLocks noGrp="1"/>
          </p:cNvSpPr>
          <p:nvPr>
            <p:ph idx="1"/>
          </p:nvPr>
        </p:nvSpPr>
        <p:spPr>
          <a:xfrm>
            <a:off x="611560" y="908720"/>
            <a:ext cx="8229600" cy="4525963"/>
          </a:xfrm>
        </p:spPr>
        <p:txBody>
          <a:bodyPr>
            <a:noAutofit/>
          </a:bodyPr>
          <a:lstStyle/>
          <a:p>
            <a:pPr marL="0" indent="0" algn="ctr">
              <a:lnSpc>
                <a:spcPct val="115000"/>
              </a:lnSpc>
              <a:spcAft>
                <a:spcPts val="0"/>
              </a:spcAft>
              <a:buNone/>
            </a:pPr>
            <a:r>
              <a:rPr lang="el-GR" sz="2000" b="1" dirty="0" smtClean="0">
                <a:solidFill>
                  <a:srgbClr val="002060"/>
                </a:solidFill>
                <a:latin typeface="Times New Roman"/>
                <a:ea typeface="Calibri"/>
                <a:cs typeface="Times New Roman"/>
              </a:rPr>
              <a:t>είναι </a:t>
            </a:r>
            <a:r>
              <a:rPr lang="el-GR" sz="2000" b="1" dirty="0">
                <a:solidFill>
                  <a:srgbClr val="002060"/>
                </a:solidFill>
                <a:latin typeface="Times New Roman"/>
                <a:ea typeface="Calibri"/>
                <a:cs typeface="Times New Roman"/>
              </a:rPr>
              <a:t>ένα σύστημα φροντίδας και βοήθειας. Σχεδιάζεται από το νοσηλευτή και βασίζεται στις ανάγκες </a:t>
            </a:r>
            <a:r>
              <a:rPr lang="el-GR" sz="2000" b="1" dirty="0" err="1">
                <a:solidFill>
                  <a:srgbClr val="002060"/>
                </a:solidFill>
                <a:latin typeface="Times New Roman"/>
                <a:ea typeface="Calibri"/>
                <a:cs typeface="Times New Roman"/>
              </a:rPr>
              <a:t>αυτοφροντίδας</a:t>
            </a:r>
            <a:r>
              <a:rPr lang="el-GR" sz="2000" b="1" dirty="0">
                <a:solidFill>
                  <a:srgbClr val="002060"/>
                </a:solidFill>
                <a:latin typeface="Times New Roman"/>
                <a:ea typeface="Calibri"/>
                <a:cs typeface="Times New Roman"/>
              </a:rPr>
              <a:t> και τις ικανότητες για </a:t>
            </a:r>
            <a:r>
              <a:rPr lang="el-GR" sz="2000" b="1" dirty="0" err="1">
                <a:solidFill>
                  <a:srgbClr val="002060"/>
                </a:solidFill>
                <a:latin typeface="Times New Roman"/>
                <a:ea typeface="Calibri"/>
                <a:cs typeface="Times New Roman"/>
              </a:rPr>
              <a:t>αυτοφροντίδα</a:t>
            </a:r>
            <a:r>
              <a:rPr lang="el-GR" sz="2000" b="1" dirty="0">
                <a:solidFill>
                  <a:srgbClr val="002060"/>
                </a:solidFill>
                <a:latin typeface="Times New Roman"/>
                <a:ea typeface="Calibri"/>
                <a:cs typeface="Times New Roman"/>
              </a:rPr>
              <a:t> (Εικόνα 3). Η </a:t>
            </a:r>
            <a:r>
              <a:rPr lang="en-US" sz="2000" b="1" dirty="0">
                <a:solidFill>
                  <a:srgbClr val="002060"/>
                </a:solidFill>
                <a:latin typeface="Times New Roman"/>
                <a:ea typeface="Calibri"/>
                <a:cs typeface="Times New Roman"/>
              </a:rPr>
              <a:t>Orem</a:t>
            </a:r>
            <a:r>
              <a:rPr lang="el-GR" sz="2000" b="1" dirty="0">
                <a:solidFill>
                  <a:srgbClr val="002060"/>
                </a:solidFill>
                <a:latin typeface="Times New Roman"/>
                <a:ea typeface="Calibri"/>
                <a:cs typeface="Times New Roman"/>
              </a:rPr>
              <a:t> διακρίνει 3 νοσηλευτικά συστήματα. </a:t>
            </a:r>
            <a:endParaRPr lang="el-GR" sz="2000" b="1" dirty="0">
              <a:solidFill>
                <a:srgbClr val="002060"/>
              </a:solidFill>
              <a:ea typeface="Calibri"/>
              <a:cs typeface="Times New Roman"/>
            </a:endParaRPr>
          </a:p>
          <a:p>
            <a:pPr lvl="0">
              <a:lnSpc>
                <a:spcPct val="115000"/>
              </a:lnSpc>
              <a:buFont typeface="Wingdings"/>
              <a:buChar char=""/>
            </a:pPr>
            <a:r>
              <a:rPr lang="el-GR" sz="2000" b="1" u="sng" dirty="0">
                <a:solidFill>
                  <a:srgbClr val="FF0000"/>
                </a:solidFill>
                <a:latin typeface="Times New Roman"/>
                <a:ea typeface="Calibri"/>
                <a:cs typeface="Times New Roman"/>
              </a:rPr>
              <a:t>Το πλήρες αντισταθμιστικό νοσηλευτικό σύστημα (</a:t>
            </a:r>
            <a:r>
              <a:rPr lang="en-US" sz="2000" b="1" u="sng" dirty="0">
                <a:solidFill>
                  <a:srgbClr val="FF0000"/>
                </a:solidFill>
                <a:latin typeface="Times New Roman"/>
                <a:ea typeface="Calibri"/>
                <a:cs typeface="Times New Roman"/>
              </a:rPr>
              <a:t>wholly compensatory system</a:t>
            </a:r>
            <a:r>
              <a:rPr lang="el-GR" sz="2000" b="1" u="sng" dirty="0">
                <a:solidFill>
                  <a:srgbClr val="FF0000"/>
                </a:solidFill>
                <a:latin typeface="Times New Roman"/>
                <a:ea typeface="Calibri"/>
                <a:cs typeface="Times New Roman"/>
              </a:rPr>
              <a:t>) </a:t>
            </a:r>
            <a:r>
              <a:rPr lang="el-GR" sz="2000" dirty="0">
                <a:latin typeface="Times New Roman"/>
                <a:ea typeface="Calibri"/>
                <a:cs typeface="Times New Roman"/>
              </a:rPr>
              <a:t>εφαρμόζεται όταν ο ασθενής είναι ανίκανος για </a:t>
            </a:r>
            <a:r>
              <a:rPr lang="el-GR" sz="2000" dirty="0" err="1">
                <a:latin typeface="Times New Roman"/>
                <a:ea typeface="Calibri"/>
                <a:cs typeface="Times New Roman"/>
              </a:rPr>
              <a:t>αυτοφροντίδα</a:t>
            </a:r>
            <a:r>
              <a:rPr lang="el-GR" sz="2000" dirty="0">
                <a:latin typeface="Times New Roman"/>
                <a:ea typeface="Calibri"/>
                <a:cs typeface="Times New Roman"/>
              </a:rPr>
              <a:t> και επομένως οι ανάγκες του για </a:t>
            </a:r>
            <a:r>
              <a:rPr lang="el-GR" sz="2000" dirty="0" err="1">
                <a:latin typeface="Times New Roman"/>
                <a:ea typeface="Calibri"/>
                <a:cs typeface="Times New Roman"/>
              </a:rPr>
              <a:t>αυτοφροντίδα</a:t>
            </a:r>
            <a:r>
              <a:rPr lang="el-GR" sz="2000" dirty="0">
                <a:latin typeface="Times New Roman"/>
                <a:ea typeface="Calibri"/>
                <a:cs typeface="Times New Roman"/>
              </a:rPr>
              <a:t> καλύπτονται από άλλους.</a:t>
            </a:r>
            <a:endParaRPr lang="el-GR" sz="2000" dirty="0">
              <a:ea typeface="Calibri"/>
              <a:cs typeface="Times New Roman"/>
            </a:endParaRPr>
          </a:p>
          <a:p>
            <a:pPr lvl="0">
              <a:lnSpc>
                <a:spcPct val="115000"/>
              </a:lnSpc>
              <a:buFont typeface="Wingdings"/>
              <a:buChar char=""/>
            </a:pPr>
            <a:r>
              <a:rPr lang="el-GR" sz="2000" b="1" u="sng" dirty="0">
                <a:solidFill>
                  <a:srgbClr val="00B050"/>
                </a:solidFill>
                <a:latin typeface="Times New Roman"/>
                <a:ea typeface="Calibri"/>
                <a:cs typeface="Times New Roman"/>
              </a:rPr>
              <a:t>Το μερικώς αντισταθμιστικό νοσηλευτικό σύστημα (</a:t>
            </a:r>
            <a:r>
              <a:rPr lang="en-US" sz="2000" b="1" u="sng" dirty="0">
                <a:solidFill>
                  <a:srgbClr val="00B050"/>
                </a:solidFill>
                <a:latin typeface="Times New Roman"/>
                <a:ea typeface="Calibri"/>
                <a:cs typeface="Times New Roman"/>
              </a:rPr>
              <a:t>partially compensatory system</a:t>
            </a:r>
            <a:r>
              <a:rPr lang="el-GR" sz="2000" b="1" u="sng" dirty="0">
                <a:solidFill>
                  <a:srgbClr val="00B050"/>
                </a:solidFill>
                <a:latin typeface="Times New Roman"/>
                <a:ea typeface="Calibri"/>
                <a:cs typeface="Times New Roman"/>
              </a:rPr>
              <a:t>) </a:t>
            </a:r>
            <a:r>
              <a:rPr lang="el-GR" sz="2000" dirty="0">
                <a:latin typeface="Times New Roman"/>
                <a:ea typeface="Calibri"/>
                <a:cs typeface="Times New Roman"/>
              </a:rPr>
              <a:t>εφαρμόζεται όταν ο ασθενής μπορεί να εκπληρώσει μερικές ενέργειες </a:t>
            </a:r>
            <a:r>
              <a:rPr lang="el-GR" sz="2000" dirty="0" err="1">
                <a:latin typeface="Times New Roman"/>
                <a:ea typeface="Calibri"/>
                <a:cs typeface="Times New Roman"/>
              </a:rPr>
              <a:t>αυτοφροντίδας</a:t>
            </a:r>
            <a:r>
              <a:rPr lang="el-GR" sz="2000" dirty="0">
                <a:latin typeface="Times New Roman"/>
                <a:ea typeface="Calibri"/>
                <a:cs typeface="Times New Roman"/>
              </a:rPr>
              <a:t> άλλα όχι όλες. </a:t>
            </a:r>
            <a:endParaRPr lang="el-GR" sz="2000" dirty="0">
              <a:ea typeface="Calibri"/>
              <a:cs typeface="Times New Roman"/>
            </a:endParaRPr>
          </a:p>
          <a:p>
            <a:pPr lvl="0">
              <a:lnSpc>
                <a:spcPct val="115000"/>
              </a:lnSpc>
              <a:buFont typeface="Wingdings"/>
              <a:buChar char=""/>
            </a:pPr>
            <a:r>
              <a:rPr lang="el-GR" sz="2000" b="1" u="sng" dirty="0">
                <a:solidFill>
                  <a:srgbClr val="7030A0"/>
                </a:solidFill>
                <a:latin typeface="Times New Roman"/>
                <a:ea typeface="Calibri"/>
                <a:cs typeface="Times New Roman"/>
              </a:rPr>
              <a:t>Το υποστηρικτικό/εκπαιδευτικό νοσηλευτικό σύστημα (</a:t>
            </a:r>
            <a:r>
              <a:rPr lang="en-US" sz="2000" b="1" u="sng" dirty="0">
                <a:solidFill>
                  <a:srgbClr val="7030A0"/>
                </a:solidFill>
                <a:latin typeface="Times New Roman"/>
                <a:ea typeface="Calibri"/>
                <a:cs typeface="Times New Roman"/>
              </a:rPr>
              <a:t>educational</a:t>
            </a:r>
            <a:r>
              <a:rPr lang="el-GR" sz="2000" b="1" u="sng" dirty="0">
                <a:solidFill>
                  <a:srgbClr val="7030A0"/>
                </a:solidFill>
                <a:latin typeface="Times New Roman"/>
                <a:ea typeface="Calibri"/>
                <a:cs typeface="Times New Roman"/>
              </a:rPr>
              <a:t>/</a:t>
            </a:r>
            <a:r>
              <a:rPr lang="en-US" sz="2000" b="1" u="sng" dirty="0">
                <a:solidFill>
                  <a:srgbClr val="7030A0"/>
                </a:solidFill>
                <a:latin typeface="Times New Roman"/>
                <a:ea typeface="Calibri"/>
                <a:cs typeface="Times New Roman"/>
              </a:rPr>
              <a:t>supportive compensatory system</a:t>
            </a:r>
            <a:r>
              <a:rPr lang="el-GR" sz="2000" b="1" u="sng" dirty="0">
                <a:solidFill>
                  <a:srgbClr val="7030A0"/>
                </a:solidFill>
                <a:latin typeface="Times New Roman"/>
                <a:ea typeface="Calibri"/>
                <a:cs typeface="Times New Roman"/>
              </a:rPr>
              <a:t>) </a:t>
            </a:r>
            <a:r>
              <a:rPr lang="el-GR" sz="2000" dirty="0">
                <a:latin typeface="Times New Roman"/>
                <a:ea typeface="Calibri"/>
                <a:cs typeface="Times New Roman"/>
              </a:rPr>
              <a:t>εφαρμόζεται όταν το άτομο έχει τη δυνατότητα για  την πλήρη </a:t>
            </a:r>
            <a:r>
              <a:rPr lang="el-GR" sz="2000" dirty="0" err="1">
                <a:latin typeface="Times New Roman"/>
                <a:ea typeface="Calibri"/>
                <a:cs typeface="Times New Roman"/>
              </a:rPr>
              <a:t>αυτοφροντίδα</a:t>
            </a:r>
            <a:r>
              <a:rPr lang="el-GR" sz="2000" dirty="0">
                <a:latin typeface="Times New Roman"/>
                <a:ea typeface="Calibri"/>
                <a:cs typeface="Times New Roman"/>
              </a:rPr>
              <a:t> του και ο νοσηλευτής, στην περίπτωση αυτή, έχει ρόλο συμβουλευτικό, διδακτικό και υποστηρικτικό.</a:t>
            </a:r>
            <a:endParaRPr lang="el-GR" sz="2000" dirty="0">
              <a:ea typeface="Calibri"/>
              <a:cs typeface="Times New Roman"/>
            </a:endParaRPr>
          </a:p>
          <a:p>
            <a:endParaRPr lang="el-GR" sz="2000" dirty="0"/>
          </a:p>
        </p:txBody>
      </p:sp>
    </p:spTree>
    <p:extLst>
      <p:ext uri="{BB962C8B-B14F-4D97-AF65-F5344CB8AC3E}">
        <p14:creationId xmlns:p14="http://schemas.microsoft.com/office/powerpoint/2010/main" val="125548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AutoShape 2"/>
          <p:cNvSpPr>
            <a:spLocks noChangeArrowheads="1"/>
          </p:cNvSpPr>
          <p:nvPr/>
        </p:nvSpPr>
        <p:spPr bwMode="auto">
          <a:xfrm>
            <a:off x="3779838" y="4581525"/>
            <a:ext cx="869950" cy="647700"/>
          </a:xfrm>
          <a:prstGeom prst="triangle">
            <a:avLst>
              <a:gd name="adj" fmla="val 50000"/>
            </a:avLst>
          </a:prstGeom>
          <a:solidFill>
            <a:srgbClr val="00FFFF"/>
          </a:solidFill>
          <a:ln w="76200">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endParaRPr lang="el-GR" altLang="el-GR" smtClean="0">
              <a:solidFill>
                <a:srgbClr val="000000"/>
              </a:solidFill>
              <a:latin typeface="Palatino Linotype" pitchFamily="18" charset="0"/>
            </a:endParaRPr>
          </a:p>
        </p:txBody>
      </p:sp>
      <p:sp>
        <p:nvSpPr>
          <p:cNvPr id="84995" name="Line 3"/>
          <p:cNvSpPr>
            <a:spLocks noChangeShapeType="1"/>
          </p:cNvSpPr>
          <p:nvPr/>
        </p:nvSpPr>
        <p:spPr bwMode="auto">
          <a:xfrm>
            <a:off x="1979613" y="4581525"/>
            <a:ext cx="4752975"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mtClean="0">
              <a:solidFill>
                <a:srgbClr val="000000"/>
              </a:solidFill>
            </a:endParaRPr>
          </a:p>
        </p:txBody>
      </p:sp>
      <p:sp>
        <p:nvSpPr>
          <p:cNvPr id="84996" name="Line 4"/>
          <p:cNvSpPr>
            <a:spLocks noChangeShapeType="1"/>
          </p:cNvSpPr>
          <p:nvPr/>
        </p:nvSpPr>
        <p:spPr bwMode="auto">
          <a:xfrm>
            <a:off x="1927225" y="3870325"/>
            <a:ext cx="0" cy="7207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mtClean="0">
              <a:solidFill>
                <a:srgbClr val="000000"/>
              </a:solidFill>
            </a:endParaRPr>
          </a:p>
        </p:txBody>
      </p:sp>
      <p:sp>
        <p:nvSpPr>
          <p:cNvPr id="84997" name="Line 5"/>
          <p:cNvSpPr>
            <a:spLocks noChangeShapeType="1"/>
          </p:cNvSpPr>
          <p:nvPr/>
        </p:nvSpPr>
        <p:spPr bwMode="auto">
          <a:xfrm>
            <a:off x="6732588" y="3870325"/>
            <a:ext cx="0" cy="7207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mtClean="0">
              <a:solidFill>
                <a:srgbClr val="000000"/>
              </a:solidFill>
            </a:endParaRPr>
          </a:p>
        </p:txBody>
      </p:sp>
      <p:sp>
        <p:nvSpPr>
          <p:cNvPr id="84998" name="Text Box 6"/>
          <p:cNvSpPr txBox="1">
            <a:spLocks noChangeArrowheads="1"/>
          </p:cNvSpPr>
          <p:nvPr/>
        </p:nvSpPr>
        <p:spPr bwMode="auto">
          <a:xfrm>
            <a:off x="1331913" y="2851150"/>
            <a:ext cx="1223962" cy="1200150"/>
          </a:xfrm>
          <a:prstGeom prst="rect">
            <a:avLst/>
          </a:prstGeom>
          <a:solidFill>
            <a:srgbClr val="00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l-GR" altLang="el-GR" smtClean="0">
                <a:solidFill>
                  <a:srgbClr val="000000"/>
                </a:solidFill>
                <a:latin typeface="Palatino Linotype" pitchFamily="18" charset="0"/>
              </a:rPr>
              <a:t>Γενικές ανάγκες αυτοφρο-ντίδας</a:t>
            </a:r>
            <a:endParaRPr lang="en-US" altLang="el-GR" smtClean="0">
              <a:solidFill>
                <a:srgbClr val="000000"/>
              </a:solidFill>
              <a:latin typeface="Palatino Linotype" pitchFamily="18" charset="0"/>
            </a:endParaRPr>
          </a:p>
        </p:txBody>
      </p:sp>
      <p:sp>
        <p:nvSpPr>
          <p:cNvPr id="84999" name="Text Box 7"/>
          <p:cNvSpPr txBox="1">
            <a:spLocks noChangeArrowheads="1"/>
          </p:cNvSpPr>
          <p:nvPr/>
        </p:nvSpPr>
        <p:spPr bwMode="auto">
          <a:xfrm>
            <a:off x="5940425" y="3213100"/>
            <a:ext cx="1800225" cy="650875"/>
          </a:xfrm>
          <a:prstGeom prst="rect">
            <a:avLst/>
          </a:prstGeom>
          <a:solidFill>
            <a:srgbClr val="00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l-GR" altLang="el-GR" smtClean="0">
                <a:solidFill>
                  <a:srgbClr val="000000"/>
                </a:solidFill>
                <a:latin typeface="Palatino Linotype" pitchFamily="18" charset="0"/>
              </a:rPr>
              <a:t>Ικανότητα αυτοφροντίδας</a:t>
            </a:r>
            <a:endParaRPr lang="en-US" altLang="el-GR" smtClean="0">
              <a:solidFill>
                <a:srgbClr val="000000"/>
              </a:solidFill>
              <a:latin typeface="Palatino Linotype" pitchFamily="18" charset="0"/>
            </a:endParaRPr>
          </a:p>
        </p:txBody>
      </p:sp>
      <p:sp>
        <p:nvSpPr>
          <p:cNvPr id="85000" name="Text Box 8"/>
          <p:cNvSpPr txBox="1">
            <a:spLocks noChangeArrowheads="1"/>
          </p:cNvSpPr>
          <p:nvPr/>
        </p:nvSpPr>
        <p:spPr bwMode="auto">
          <a:xfrm>
            <a:off x="900113" y="0"/>
            <a:ext cx="74168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l-GR" altLang="el-GR" sz="3200" b="1" smtClean="0">
                <a:solidFill>
                  <a:srgbClr val="008000"/>
                </a:solidFill>
                <a:latin typeface="Palatino Linotype" pitchFamily="18" charset="0"/>
              </a:rPr>
              <a:t>Οι απαιτήσεις για φροντίδα υγείας και οι ανθρώπινες ικανότητες</a:t>
            </a:r>
            <a:endParaRPr lang="en-US" altLang="el-GR" sz="3200" b="1" smtClean="0">
              <a:solidFill>
                <a:srgbClr val="008000"/>
              </a:solidFill>
              <a:latin typeface="Palatino Linotype" pitchFamily="18" charset="0"/>
            </a:endParaRPr>
          </a:p>
          <a:p>
            <a:pPr fontAlgn="base">
              <a:spcBef>
                <a:spcPct val="0"/>
              </a:spcBef>
              <a:spcAft>
                <a:spcPct val="0"/>
              </a:spcAft>
            </a:pPr>
            <a:endParaRPr lang="en-US" altLang="el-GR" sz="3200" b="1" smtClean="0">
              <a:solidFill>
                <a:srgbClr val="008000"/>
              </a:solidFill>
              <a:latin typeface="Palatino Linotype" pitchFamily="18" charset="0"/>
            </a:endParaRPr>
          </a:p>
          <a:p>
            <a:pPr algn="ctr" fontAlgn="base">
              <a:spcBef>
                <a:spcPct val="0"/>
              </a:spcBef>
              <a:spcAft>
                <a:spcPct val="0"/>
              </a:spcAft>
            </a:pPr>
            <a:r>
              <a:rPr lang="el-GR" altLang="el-GR" sz="2000" smtClean="0">
                <a:solidFill>
                  <a:srgbClr val="000000"/>
                </a:solidFill>
                <a:latin typeface="Palatino Linotype" pitchFamily="18" charset="0"/>
              </a:rPr>
              <a:t>Η ισορροπία μεταξύ απαιτήσεων και ικανοτήτων αποτελεί το κεντρικό σημείο της θεωρίας της </a:t>
            </a:r>
            <a:r>
              <a:rPr lang="en-US" altLang="el-GR" sz="2000" smtClean="0">
                <a:solidFill>
                  <a:srgbClr val="000000"/>
                </a:solidFill>
                <a:latin typeface="Palatino Linotype" pitchFamily="18" charset="0"/>
              </a:rPr>
              <a:t>Orem</a:t>
            </a:r>
            <a:r>
              <a:rPr lang="en-US" altLang="el-GR" smtClean="0">
                <a:solidFill>
                  <a:srgbClr val="000000"/>
                </a:solidFill>
                <a:latin typeface="Palatino Linotype" pitchFamily="18" charset="0"/>
              </a:rPr>
              <a:t>.</a:t>
            </a:r>
          </a:p>
          <a:p>
            <a:pPr fontAlgn="base">
              <a:spcBef>
                <a:spcPct val="50000"/>
              </a:spcBef>
              <a:spcAft>
                <a:spcPct val="0"/>
              </a:spcAft>
            </a:pPr>
            <a:endParaRPr lang="en-US" altLang="el-GR" smtClean="0">
              <a:solidFill>
                <a:srgbClr val="000000"/>
              </a:solidFill>
              <a:latin typeface="Palatino Linotype" pitchFamily="18" charset="0"/>
            </a:endParaRPr>
          </a:p>
        </p:txBody>
      </p:sp>
    </p:spTree>
    <p:extLst>
      <p:ext uri="{BB962C8B-B14F-4D97-AF65-F5344CB8AC3E}">
        <p14:creationId xmlns:p14="http://schemas.microsoft.com/office/powerpoint/2010/main" val="34261443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Line 2"/>
          <p:cNvSpPr>
            <a:spLocks noChangeShapeType="1"/>
          </p:cNvSpPr>
          <p:nvPr/>
        </p:nvSpPr>
        <p:spPr bwMode="auto">
          <a:xfrm flipV="1">
            <a:off x="1692275" y="4437063"/>
            <a:ext cx="5543550"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mtClean="0">
              <a:solidFill>
                <a:srgbClr val="000000"/>
              </a:solidFill>
            </a:endParaRPr>
          </a:p>
        </p:txBody>
      </p:sp>
      <p:sp>
        <p:nvSpPr>
          <p:cNvPr id="87043" name="AutoShape 3"/>
          <p:cNvSpPr>
            <a:spLocks noChangeArrowheads="1"/>
          </p:cNvSpPr>
          <p:nvPr/>
        </p:nvSpPr>
        <p:spPr bwMode="auto">
          <a:xfrm>
            <a:off x="3995738" y="4581525"/>
            <a:ext cx="1008062" cy="792163"/>
          </a:xfrm>
          <a:prstGeom prst="triangle">
            <a:avLst>
              <a:gd name="adj" fmla="val 50000"/>
            </a:avLst>
          </a:prstGeom>
          <a:solidFill>
            <a:srgbClr val="00FFFF"/>
          </a:solidFill>
          <a:ln w="57150">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endParaRPr lang="el-GR" altLang="el-GR" smtClean="0">
              <a:solidFill>
                <a:srgbClr val="000000"/>
              </a:solidFill>
              <a:latin typeface="Palatino Linotype" pitchFamily="18" charset="0"/>
            </a:endParaRPr>
          </a:p>
        </p:txBody>
      </p:sp>
      <p:sp>
        <p:nvSpPr>
          <p:cNvPr id="87044" name="Text Box 4"/>
          <p:cNvSpPr txBox="1">
            <a:spLocks noChangeArrowheads="1"/>
          </p:cNvSpPr>
          <p:nvPr/>
        </p:nvSpPr>
        <p:spPr bwMode="auto">
          <a:xfrm>
            <a:off x="1403350" y="3357563"/>
            <a:ext cx="1223963" cy="1079500"/>
          </a:xfrm>
          <a:prstGeom prst="rect">
            <a:avLst/>
          </a:prstGeom>
          <a:solidFill>
            <a:srgbClr val="00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l-GR" altLang="el-GR" sz="1600" smtClean="0">
                <a:solidFill>
                  <a:srgbClr val="000000"/>
                </a:solidFill>
                <a:latin typeface="Palatino Linotype" pitchFamily="18" charset="0"/>
              </a:rPr>
              <a:t>Γενικές ανάγκες αυτοφρο-ντίδας</a:t>
            </a:r>
            <a:endParaRPr lang="en-US" altLang="el-GR" sz="1600" smtClean="0">
              <a:solidFill>
                <a:srgbClr val="000000"/>
              </a:solidFill>
              <a:latin typeface="Palatino Linotype" pitchFamily="18" charset="0"/>
            </a:endParaRPr>
          </a:p>
        </p:txBody>
      </p:sp>
      <p:sp>
        <p:nvSpPr>
          <p:cNvPr id="87045" name="Text Box 5"/>
          <p:cNvSpPr txBox="1">
            <a:spLocks noChangeArrowheads="1"/>
          </p:cNvSpPr>
          <p:nvPr/>
        </p:nvSpPr>
        <p:spPr bwMode="auto">
          <a:xfrm>
            <a:off x="2627313" y="3789363"/>
            <a:ext cx="1655762" cy="620712"/>
          </a:xfrm>
          <a:prstGeom prst="rect">
            <a:avLst/>
          </a:prstGeom>
          <a:solidFill>
            <a:srgbClr val="00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l-GR" altLang="el-GR" sz="1600" smtClean="0">
                <a:solidFill>
                  <a:srgbClr val="000000"/>
                </a:solidFill>
                <a:latin typeface="Palatino Linotype" pitchFamily="18" charset="0"/>
              </a:rPr>
              <a:t>Προβλήματα υγείας</a:t>
            </a:r>
            <a:r>
              <a:rPr lang="el-GR" altLang="el-GR" smtClean="0">
                <a:solidFill>
                  <a:srgbClr val="000000"/>
                </a:solidFill>
                <a:latin typeface="Palatino Linotype" pitchFamily="18" charset="0"/>
              </a:rPr>
              <a:t> </a:t>
            </a:r>
            <a:endParaRPr lang="en-US" altLang="el-GR" smtClean="0">
              <a:solidFill>
                <a:srgbClr val="000000"/>
              </a:solidFill>
              <a:latin typeface="Palatino Linotype" pitchFamily="18" charset="0"/>
            </a:endParaRPr>
          </a:p>
        </p:txBody>
      </p:sp>
      <p:sp>
        <p:nvSpPr>
          <p:cNvPr id="87046" name="Text Box 6"/>
          <p:cNvSpPr txBox="1">
            <a:spLocks noChangeArrowheads="1"/>
          </p:cNvSpPr>
          <p:nvPr/>
        </p:nvSpPr>
        <p:spPr bwMode="auto">
          <a:xfrm>
            <a:off x="5795963" y="3573463"/>
            <a:ext cx="1295400" cy="835025"/>
          </a:xfrm>
          <a:prstGeom prst="rect">
            <a:avLst/>
          </a:prstGeom>
          <a:solidFill>
            <a:srgbClr val="00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l-GR" altLang="el-GR" sz="1600" smtClean="0">
                <a:solidFill>
                  <a:srgbClr val="000000"/>
                </a:solidFill>
                <a:latin typeface="Palatino Linotype" pitchFamily="18" charset="0"/>
              </a:rPr>
              <a:t>Ικανότητα αυτοφρο-ντίδας</a:t>
            </a:r>
            <a:r>
              <a:rPr lang="en-US" altLang="el-GR" sz="1600" smtClean="0">
                <a:solidFill>
                  <a:srgbClr val="00FFFF"/>
                </a:solidFill>
                <a:latin typeface="Palatino Linotype" pitchFamily="18" charset="0"/>
              </a:rPr>
              <a:t>…</a:t>
            </a:r>
          </a:p>
        </p:txBody>
      </p:sp>
      <p:sp>
        <p:nvSpPr>
          <p:cNvPr id="87047" name="Text Box 7"/>
          <p:cNvSpPr txBox="1">
            <a:spLocks noChangeArrowheads="1"/>
          </p:cNvSpPr>
          <p:nvPr/>
        </p:nvSpPr>
        <p:spPr bwMode="auto">
          <a:xfrm>
            <a:off x="900113" y="735013"/>
            <a:ext cx="74168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l-GR" altLang="el-GR" sz="3200" b="1" smtClean="0">
                <a:solidFill>
                  <a:srgbClr val="CC0000"/>
                </a:solidFill>
                <a:latin typeface="Palatino Linotype" pitchFamily="18" charset="0"/>
              </a:rPr>
              <a:t>Προβλήματα υγείας και ανάγκες</a:t>
            </a:r>
            <a:endParaRPr lang="en-US" altLang="el-GR" sz="3200" b="1" smtClean="0">
              <a:solidFill>
                <a:srgbClr val="CC0000"/>
              </a:solidFill>
              <a:latin typeface="Palatino Linotype" pitchFamily="18" charset="0"/>
            </a:endParaRPr>
          </a:p>
          <a:p>
            <a:pPr algn="ctr" fontAlgn="base">
              <a:spcBef>
                <a:spcPct val="0"/>
              </a:spcBef>
              <a:spcAft>
                <a:spcPct val="0"/>
              </a:spcAft>
            </a:pPr>
            <a:endParaRPr lang="en-US" altLang="el-GR" b="1" smtClean="0">
              <a:solidFill>
                <a:srgbClr val="000000"/>
              </a:solidFill>
              <a:latin typeface="Palatino Linotype" pitchFamily="18" charset="0"/>
            </a:endParaRPr>
          </a:p>
          <a:p>
            <a:pPr algn="ctr" fontAlgn="base">
              <a:spcBef>
                <a:spcPct val="0"/>
              </a:spcBef>
              <a:spcAft>
                <a:spcPct val="0"/>
              </a:spcAft>
            </a:pPr>
            <a:r>
              <a:rPr lang="el-GR" altLang="el-GR" sz="2000" b="1" smtClean="0">
                <a:solidFill>
                  <a:srgbClr val="3333FF"/>
                </a:solidFill>
                <a:latin typeface="Palatino Linotype" pitchFamily="18" charset="0"/>
              </a:rPr>
              <a:t>Το άτομο είναι ακόμη ικανό να αναγνωρίζει και να ικανοποιεί τις ανάγκες του</a:t>
            </a:r>
            <a:endParaRPr lang="en-US" altLang="el-GR" sz="2000" b="1" smtClean="0">
              <a:solidFill>
                <a:srgbClr val="3333FF"/>
              </a:solidFill>
              <a:latin typeface="Palatino Linotype" pitchFamily="18" charset="0"/>
            </a:endParaRPr>
          </a:p>
          <a:p>
            <a:pPr algn="ctr" fontAlgn="base">
              <a:spcBef>
                <a:spcPct val="50000"/>
              </a:spcBef>
              <a:spcAft>
                <a:spcPct val="0"/>
              </a:spcAft>
            </a:pPr>
            <a:endParaRPr lang="en-US" altLang="el-GR" b="1" smtClean="0">
              <a:solidFill>
                <a:srgbClr val="3333FF"/>
              </a:solidFill>
              <a:latin typeface="Palatino Linotype" pitchFamily="18" charset="0"/>
            </a:endParaRPr>
          </a:p>
        </p:txBody>
      </p:sp>
    </p:spTree>
    <p:extLst>
      <p:ext uri="{BB962C8B-B14F-4D97-AF65-F5344CB8AC3E}">
        <p14:creationId xmlns:p14="http://schemas.microsoft.com/office/powerpoint/2010/main" val="13944782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Line 2"/>
          <p:cNvSpPr>
            <a:spLocks noChangeShapeType="1"/>
          </p:cNvSpPr>
          <p:nvPr/>
        </p:nvSpPr>
        <p:spPr bwMode="auto">
          <a:xfrm flipV="1">
            <a:off x="1692275" y="4437063"/>
            <a:ext cx="5400675" cy="10810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mtClean="0">
              <a:solidFill>
                <a:srgbClr val="000000"/>
              </a:solidFill>
            </a:endParaRPr>
          </a:p>
        </p:txBody>
      </p:sp>
      <p:sp>
        <p:nvSpPr>
          <p:cNvPr id="89091" name="AutoShape 3"/>
          <p:cNvSpPr>
            <a:spLocks noChangeArrowheads="1"/>
          </p:cNvSpPr>
          <p:nvPr/>
        </p:nvSpPr>
        <p:spPr bwMode="auto">
          <a:xfrm>
            <a:off x="3779838" y="5084763"/>
            <a:ext cx="1008062" cy="792162"/>
          </a:xfrm>
          <a:prstGeom prst="triangle">
            <a:avLst>
              <a:gd name="adj" fmla="val 50000"/>
            </a:avLst>
          </a:prstGeom>
          <a:solidFill>
            <a:srgbClr val="00FFFF"/>
          </a:solidFill>
          <a:ln w="57150">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endParaRPr lang="el-GR" altLang="el-GR" smtClean="0">
              <a:solidFill>
                <a:srgbClr val="000000"/>
              </a:solidFill>
              <a:latin typeface="Palatino Linotype" pitchFamily="18" charset="0"/>
            </a:endParaRPr>
          </a:p>
        </p:txBody>
      </p:sp>
      <p:sp>
        <p:nvSpPr>
          <p:cNvPr id="89092" name="Text Box 7"/>
          <p:cNvSpPr txBox="1">
            <a:spLocks noChangeArrowheads="1"/>
          </p:cNvSpPr>
          <p:nvPr/>
        </p:nvSpPr>
        <p:spPr bwMode="auto">
          <a:xfrm>
            <a:off x="179388" y="735013"/>
            <a:ext cx="81375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l-GR" altLang="el-GR" sz="3200" b="1" smtClean="0">
                <a:solidFill>
                  <a:srgbClr val="000000"/>
                </a:solidFill>
                <a:latin typeface="Palatino Linotype" pitchFamily="18" charset="0"/>
              </a:rPr>
              <a:t>Προβλήματα υγείας και ανάγκες</a:t>
            </a:r>
            <a:endParaRPr lang="en-US" altLang="el-GR" sz="3200" b="1" smtClean="0">
              <a:solidFill>
                <a:srgbClr val="000000"/>
              </a:solidFill>
              <a:latin typeface="Palatino Linotype" pitchFamily="18" charset="0"/>
            </a:endParaRPr>
          </a:p>
          <a:p>
            <a:pPr algn="ctr" fontAlgn="base">
              <a:spcBef>
                <a:spcPct val="0"/>
              </a:spcBef>
              <a:spcAft>
                <a:spcPct val="0"/>
              </a:spcAft>
            </a:pPr>
            <a:endParaRPr lang="en-US" altLang="el-GR" smtClean="0">
              <a:solidFill>
                <a:srgbClr val="000000"/>
              </a:solidFill>
              <a:latin typeface="Palatino Linotype" pitchFamily="18" charset="0"/>
            </a:endParaRPr>
          </a:p>
          <a:p>
            <a:pPr algn="ctr" fontAlgn="base">
              <a:spcBef>
                <a:spcPct val="0"/>
              </a:spcBef>
              <a:spcAft>
                <a:spcPct val="0"/>
              </a:spcAft>
            </a:pPr>
            <a:r>
              <a:rPr lang="el-GR" altLang="el-GR" sz="2000" smtClean="0">
                <a:solidFill>
                  <a:srgbClr val="000000"/>
                </a:solidFill>
                <a:latin typeface="Palatino Linotype" pitchFamily="18" charset="0"/>
              </a:rPr>
              <a:t>Το άτομο είναι ανίκανο να ικανοποιήσει τις ανάγκες του και άρα να φροντίσει τον εαυτό του</a:t>
            </a:r>
            <a:endParaRPr lang="en-US" altLang="el-GR" sz="2000" smtClean="0">
              <a:solidFill>
                <a:srgbClr val="000000"/>
              </a:solidFill>
              <a:latin typeface="Palatino Linotype" pitchFamily="18" charset="0"/>
            </a:endParaRPr>
          </a:p>
          <a:p>
            <a:pPr fontAlgn="base">
              <a:spcBef>
                <a:spcPct val="50000"/>
              </a:spcBef>
              <a:spcAft>
                <a:spcPct val="0"/>
              </a:spcAft>
            </a:pPr>
            <a:endParaRPr lang="en-US" altLang="el-GR" smtClean="0">
              <a:solidFill>
                <a:srgbClr val="000000"/>
              </a:solidFill>
              <a:latin typeface="Palatino Linotype" pitchFamily="18" charset="0"/>
            </a:endParaRPr>
          </a:p>
        </p:txBody>
      </p:sp>
      <p:sp>
        <p:nvSpPr>
          <p:cNvPr id="89093" name="Text Box 4"/>
          <p:cNvSpPr txBox="1">
            <a:spLocks noChangeArrowheads="1"/>
          </p:cNvSpPr>
          <p:nvPr/>
        </p:nvSpPr>
        <p:spPr bwMode="auto">
          <a:xfrm rot="-1035345">
            <a:off x="1042988" y="4437063"/>
            <a:ext cx="1223962" cy="1079500"/>
          </a:xfrm>
          <a:prstGeom prst="rect">
            <a:avLst/>
          </a:prstGeom>
          <a:solidFill>
            <a:srgbClr val="00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l-GR" altLang="el-GR" sz="1600" smtClean="0">
                <a:solidFill>
                  <a:srgbClr val="CC0000"/>
                </a:solidFill>
                <a:latin typeface="Palatino Linotype" pitchFamily="18" charset="0"/>
              </a:rPr>
              <a:t>Γενικές ανάγκες αυτοφρο-ντίδας</a:t>
            </a:r>
            <a:endParaRPr lang="en-US" altLang="el-GR" sz="1600" smtClean="0">
              <a:solidFill>
                <a:srgbClr val="CC0000"/>
              </a:solidFill>
              <a:latin typeface="Palatino Linotype" pitchFamily="18" charset="0"/>
            </a:endParaRPr>
          </a:p>
        </p:txBody>
      </p:sp>
      <p:sp>
        <p:nvSpPr>
          <p:cNvPr id="89094" name="Text Box 5"/>
          <p:cNvSpPr txBox="1">
            <a:spLocks noChangeArrowheads="1"/>
          </p:cNvSpPr>
          <p:nvPr/>
        </p:nvSpPr>
        <p:spPr bwMode="auto">
          <a:xfrm rot="-688558">
            <a:off x="2339975" y="4581525"/>
            <a:ext cx="1655763" cy="620713"/>
          </a:xfrm>
          <a:prstGeom prst="rect">
            <a:avLst/>
          </a:prstGeom>
          <a:solidFill>
            <a:srgbClr val="00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l-GR" altLang="el-GR" sz="1600" smtClean="0">
                <a:solidFill>
                  <a:srgbClr val="CC0000"/>
                </a:solidFill>
                <a:latin typeface="Palatino Linotype" pitchFamily="18" charset="0"/>
              </a:rPr>
              <a:t>Προβλήματα υγείας</a:t>
            </a:r>
            <a:r>
              <a:rPr lang="el-GR" altLang="el-GR" smtClean="0">
                <a:solidFill>
                  <a:srgbClr val="000000"/>
                </a:solidFill>
                <a:latin typeface="Palatino Linotype" pitchFamily="18" charset="0"/>
              </a:rPr>
              <a:t> </a:t>
            </a:r>
            <a:endParaRPr lang="en-US" altLang="el-GR" smtClean="0">
              <a:solidFill>
                <a:srgbClr val="000000"/>
              </a:solidFill>
              <a:latin typeface="Palatino Linotype" pitchFamily="18" charset="0"/>
            </a:endParaRPr>
          </a:p>
        </p:txBody>
      </p:sp>
      <p:sp>
        <p:nvSpPr>
          <p:cNvPr id="89095" name="Text Box 6"/>
          <p:cNvSpPr txBox="1">
            <a:spLocks noChangeArrowheads="1"/>
          </p:cNvSpPr>
          <p:nvPr/>
        </p:nvSpPr>
        <p:spPr bwMode="auto">
          <a:xfrm>
            <a:off x="5580063" y="3573463"/>
            <a:ext cx="1296987" cy="835025"/>
          </a:xfrm>
          <a:prstGeom prst="rect">
            <a:avLst/>
          </a:prstGeom>
          <a:solidFill>
            <a:srgbClr val="00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l-GR" altLang="el-GR" sz="1600" smtClean="0">
                <a:solidFill>
                  <a:srgbClr val="000000"/>
                </a:solidFill>
                <a:latin typeface="Palatino Linotype" pitchFamily="18" charset="0"/>
              </a:rPr>
              <a:t>Ικανότητα αυτοφρο-ντίδας</a:t>
            </a:r>
            <a:r>
              <a:rPr lang="en-US" altLang="el-GR" sz="1600" smtClean="0">
                <a:solidFill>
                  <a:srgbClr val="00FFFF"/>
                </a:solidFill>
                <a:latin typeface="Palatino Linotype" pitchFamily="18" charset="0"/>
              </a:rPr>
              <a:t>…</a:t>
            </a:r>
          </a:p>
        </p:txBody>
      </p:sp>
    </p:spTree>
    <p:extLst>
      <p:ext uri="{BB962C8B-B14F-4D97-AF65-F5344CB8AC3E}">
        <p14:creationId xmlns:p14="http://schemas.microsoft.com/office/powerpoint/2010/main" val="122448271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Line 2"/>
          <p:cNvSpPr>
            <a:spLocks noChangeShapeType="1"/>
          </p:cNvSpPr>
          <p:nvPr/>
        </p:nvSpPr>
        <p:spPr bwMode="auto">
          <a:xfrm flipV="1">
            <a:off x="1187450" y="4508500"/>
            <a:ext cx="7129463"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mtClean="0">
              <a:solidFill>
                <a:srgbClr val="000000"/>
              </a:solidFill>
            </a:endParaRPr>
          </a:p>
        </p:txBody>
      </p:sp>
      <p:sp>
        <p:nvSpPr>
          <p:cNvPr id="91139" name="AutoShape 3"/>
          <p:cNvSpPr>
            <a:spLocks noChangeArrowheads="1"/>
          </p:cNvSpPr>
          <p:nvPr/>
        </p:nvSpPr>
        <p:spPr bwMode="auto">
          <a:xfrm>
            <a:off x="3995738" y="4581525"/>
            <a:ext cx="1008062" cy="792163"/>
          </a:xfrm>
          <a:prstGeom prst="triangle">
            <a:avLst>
              <a:gd name="adj" fmla="val 50000"/>
            </a:avLst>
          </a:prstGeom>
          <a:solidFill>
            <a:srgbClr val="00FFFF"/>
          </a:solidFill>
          <a:ln w="38100">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endParaRPr lang="el-GR" altLang="el-GR" smtClean="0">
              <a:solidFill>
                <a:srgbClr val="000000"/>
              </a:solidFill>
              <a:latin typeface="Palatino Linotype" pitchFamily="18" charset="0"/>
            </a:endParaRPr>
          </a:p>
        </p:txBody>
      </p:sp>
      <p:sp>
        <p:nvSpPr>
          <p:cNvPr id="91140" name="Text Box 4"/>
          <p:cNvSpPr txBox="1">
            <a:spLocks noChangeArrowheads="1"/>
          </p:cNvSpPr>
          <p:nvPr/>
        </p:nvSpPr>
        <p:spPr bwMode="auto">
          <a:xfrm>
            <a:off x="827088" y="3644900"/>
            <a:ext cx="1728787" cy="835025"/>
          </a:xfrm>
          <a:prstGeom prst="rect">
            <a:avLst/>
          </a:prstGeom>
          <a:solidFill>
            <a:srgbClr val="00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l-GR" altLang="el-GR" sz="1600" smtClean="0">
                <a:solidFill>
                  <a:srgbClr val="000000"/>
                </a:solidFill>
                <a:latin typeface="Palatino Linotype" pitchFamily="18" charset="0"/>
              </a:rPr>
              <a:t>Γενικές ανάγκες αυτοφρο-ντίδας</a:t>
            </a:r>
            <a:endParaRPr lang="en-US" altLang="el-GR" sz="1600" smtClean="0">
              <a:solidFill>
                <a:srgbClr val="000000"/>
              </a:solidFill>
              <a:latin typeface="Palatino Linotype" pitchFamily="18" charset="0"/>
            </a:endParaRPr>
          </a:p>
        </p:txBody>
      </p:sp>
      <p:sp>
        <p:nvSpPr>
          <p:cNvPr id="91141" name="Text Box 7"/>
          <p:cNvSpPr txBox="1">
            <a:spLocks noChangeArrowheads="1"/>
          </p:cNvSpPr>
          <p:nvPr/>
        </p:nvSpPr>
        <p:spPr bwMode="auto">
          <a:xfrm>
            <a:off x="755650" y="260350"/>
            <a:ext cx="7416800" cy="218122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l-GR" altLang="el-GR" sz="3200" smtClean="0">
                <a:solidFill>
                  <a:srgbClr val="333399"/>
                </a:solidFill>
                <a:effectLst>
                  <a:outerShdw blurRad="38100" dist="38100" dir="2700000" algn="tl">
                    <a:srgbClr val="C0C0C0"/>
                  </a:outerShdw>
                </a:effectLst>
                <a:latin typeface="Palatino Linotype" pitchFamily="18" charset="0"/>
              </a:rPr>
              <a:t>Προβλήματα  υγείας και ανάγκες</a:t>
            </a:r>
            <a:endParaRPr lang="en-US" altLang="el-GR" sz="3200" smtClean="0">
              <a:solidFill>
                <a:srgbClr val="333399"/>
              </a:solidFill>
              <a:effectLst>
                <a:outerShdw blurRad="38100" dist="38100" dir="2700000" algn="tl">
                  <a:srgbClr val="C0C0C0"/>
                </a:outerShdw>
              </a:effectLst>
              <a:latin typeface="Palatino Linotype" pitchFamily="18" charset="0"/>
            </a:endParaRPr>
          </a:p>
          <a:p>
            <a:pPr fontAlgn="base">
              <a:spcBef>
                <a:spcPct val="0"/>
              </a:spcBef>
              <a:spcAft>
                <a:spcPct val="0"/>
              </a:spcAft>
            </a:pPr>
            <a:endParaRPr lang="en-US" altLang="el-GR" smtClean="0">
              <a:solidFill>
                <a:srgbClr val="000000"/>
              </a:solidFill>
              <a:effectLst>
                <a:outerShdw blurRad="38100" dist="38100" dir="2700000" algn="tl">
                  <a:srgbClr val="C0C0C0"/>
                </a:outerShdw>
              </a:effectLst>
              <a:latin typeface="Palatino Linotype" pitchFamily="18" charset="0"/>
            </a:endParaRPr>
          </a:p>
          <a:p>
            <a:pPr algn="ctr" fontAlgn="base">
              <a:spcBef>
                <a:spcPct val="0"/>
              </a:spcBef>
              <a:spcAft>
                <a:spcPct val="0"/>
              </a:spcAft>
            </a:pPr>
            <a:r>
              <a:rPr lang="el-GR" altLang="el-GR" sz="2000" smtClean="0">
                <a:solidFill>
                  <a:srgbClr val="000000"/>
                </a:solidFill>
                <a:effectLst>
                  <a:outerShdw blurRad="38100" dist="38100" dir="2700000" algn="tl">
                    <a:srgbClr val="C0C0C0"/>
                  </a:outerShdw>
                </a:effectLst>
                <a:latin typeface="Palatino Linotype" pitchFamily="18" charset="0"/>
              </a:rPr>
              <a:t>Με τη νοσηλευτική παρέμβαση το άτομο είναι  πλέον ικανό να αναγνωρίζει και να ικανοποιεί τις ανάγκες του, διατηρώντας την ισορροπία</a:t>
            </a:r>
            <a:endParaRPr lang="en-US" altLang="el-GR" sz="2000" smtClean="0">
              <a:solidFill>
                <a:srgbClr val="000000"/>
              </a:solidFill>
              <a:effectLst>
                <a:outerShdw blurRad="38100" dist="38100" dir="2700000" algn="tl">
                  <a:srgbClr val="C0C0C0"/>
                </a:outerShdw>
              </a:effectLst>
              <a:latin typeface="Palatino Linotype" pitchFamily="18" charset="0"/>
            </a:endParaRPr>
          </a:p>
          <a:p>
            <a:pPr fontAlgn="base">
              <a:spcBef>
                <a:spcPct val="50000"/>
              </a:spcBef>
              <a:spcAft>
                <a:spcPct val="0"/>
              </a:spcAft>
            </a:pPr>
            <a:endParaRPr lang="en-US" altLang="el-GR" smtClean="0">
              <a:solidFill>
                <a:srgbClr val="000000"/>
              </a:solidFill>
              <a:effectLst>
                <a:outerShdw blurRad="38100" dist="38100" dir="2700000" algn="tl">
                  <a:srgbClr val="C0C0C0"/>
                </a:outerShdw>
              </a:effectLst>
              <a:latin typeface="Palatino Linotype" pitchFamily="18" charset="0"/>
            </a:endParaRPr>
          </a:p>
        </p:txBody>
      </p:sp>
      <p:sp>
        <p:nvSpPr>
          <p:cNvPr id="91142" name="Text Box 5"/>
          <p:cNvSpPr txBox="1">
            <a:spLocks noChangeArrowheads="1"/>
          </p:cNvSpPr>
          <p:nvPr/>
        </p:nvSpPr>
        <p:spPr bwMode="auto">
          <a:xfrm>
            <a:off x="4787900" y="3860800"/>
            <a:ext cx="1584325" cy="633413"/>
          </a:xfrm>
          <a:prstGeom prst="rect">
            <a:avLst/>
          </a:prstGeom>
          <a:solidFill>
            <a:srgbClr val="00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l-GR" altLang="el-GR" sz="1400" b="1" smtClean="0">
                <a:solidFill>
                  <a:srgbClr val="000000"/>
                </a:solidFill>
                <a:effectLst>
                  <a:outerShdw blurRad="38100" dist="38100" dir="2700000" algn="tl">
                    <a:srgbClr val="FFFFFF"/>
                  </a:outerShdw>
                </a:effectLst>
                <a:latin typeface="Palatino Linotype" pitchFamily="18" charset="0"/>
              </a:rPr>
              <a:t>Νοσηλευτικές </a:t>
            </a:r>
          </a:p>
          <a:p>
            <a:pPr algn="ctr" fontAlgn="base">
              <a:spcBef>
                <a:spcPct val="50000"/>
              </a:spcBef>
              <a:spcAft>
                <a:spcPct val="0"/>
              </a:spcAft>
            </a:pPr>
            <a:r>
              <a:rPr lang="el-GR" altLang="el-GR" sz="1400" b="1" smtClean="0">
                <a:solidFill>
                  <a:srgbClr val="000000"/>
                </a:solidFill>
                <a:effectLst>
                  <a:outerShdw blurRad="38100" dist="38100" dir="2700000" algn="tl">
                    <a:srgbClr val="FFFFFF"/>
                  </a:outerShdw>
                </a:effectLst>
                <a:latin typeface="Palatino Linotype" pitchFamily="18" charset="0"/>
              </a:rPr>
              <a:t>παρεμβάσεις</a:t>
            </a:r>
            <a:endParaRPr lang="en-US" altLang="el-GR" sz="1400" b="1" smtClean="0">
              <a:solidFill>
                <a:srgbClr val="000000"/>
              </a:solidFill>
              <a:effectLst>
                <a:outerShdw blurRad="38100" dist="38100" dir="2700000" algn="tl">
                  <a:srgbClr val="FFFFFF"/>
                </a:outerShdw>
              </a:effectLst>
              <a:latin typeface="Palatino Linotype" pitchFamily="18" charset="0"/>
            </a:endParaRPr>
          </a:p>
        </p:txBody>
      </p:sp>
      <p:sp>
        <p:nvSpPr>
          <p:cNvPr id="91143" name="Text Box 7"/>
          <p:cNvSpPr txBox="1">
            <a:spLocks noChangeArrowheads="1"/>
          </p:cNvSpPr>
          <p:nvPr/>
        </p:nvSpPr>
        <p:spPr bwMode="auto">
          <a:xfrm>
            <a:off x="6516688" y="3716338"/>
            <a:ext cx="1943100" cy="712787"/>
          </a:xfrm>
          <a:prstGeom prst="rect">
            <a:avLst/>
          </a:prstGeom>
          <a:solidFill>
            <a:srgbClr val="00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l-GR" altLang="el-GR" sz="1600" b="1" smtClean="0">
                <a:solidFill>
                  <a:srgbClr val="008000"/>
                </a:solidFill>
                <a:effectLst>
                  <a:outerShdw blurRad="38100" dist="38100" dir="2700000" algn="tl">
                    <a:srgbClr val="000000"/>
                  </a:outerShdw>
                </a:effectLst>
                <a:latin typeface="Palatino Linotype" pitchFamily="18" charset="0"/>
              </a:rPr>
              <a:t>Ικανότητα</a:t>
            </a:r>
          </a:p>
          <a:p>
            <a:pPr algn="ctr" fontAlgn="base">
              <a:spcBef>
                <a:spcPct val="50000"/>
              </a:spcBef>
              <a:spcAft>
                <a:spcPct val="0"/>
              </a:spcAft>
            </a:pPr>
            <a:r>
              <a:rPr lang="el-GR" altLang="el-GR" sz="1600" b="1" smtClean="0">
                <a:solidFill>
                  <a:srgbClr val="008000"/>
                </a:solidFill>
                <a:effectLst>
                  <a:outerShdw blurRad="38100" dist="38100" dir="2700000" algn="tl">
                    <a:srgbClr val="000000"/>
                  </a:outerShdw>
                </a:effectLst>
                <a:latin typeface="Palatino Linotype" pitchFamily="18" charset="0"/>
              </a:rPr>
              <a:t>αυτοφροντίδας</a:t>
            </a:r>
            <a:endParaRPr lang="en-US" altLang="el-GR" sz="1600" b="1" smtClean="0">
              <a:solidFill>
                <a:srgbClr val="008000"/>
              </a:solidFill>
              <a:effectLst>
                <a:outerShdw blurRad="38100" dist="38100" dir="2700000" algn="tl">
                  <a:srgbClr val="000000"/>
                </a:outerShdw>
              </a:effectLst>
              <a:latin typeface="Palatino Linotype" pitchFamily="18" charset="0"/>
            </a:endParaRPr>
          </a:p>
        </p:txBody>
      </p:sp>
      <p:sp>
        <p:nvSpPr>
          <p:cNvPr id="91144" name="Text Box 5"/>
          <p:cNvSpPr txBox="1">
            <a:spLocks noChangeArrowheads="1"/>
          </p:cNvSpPr>
          <p:nvPr/>
        </p:nvSpPr>
        <p:spPr bwMode="auto">
          <a:xfrm>
            <a:off x="2627313" y="3860800"/>
            <a:ext cx="1655762" cy="620713"/>
          </a:xfrm>
          <a:prstGeom prst="rect">
            <a:avLst/>
          </a:prstGeom>
          <a:solidFill>
            <a:srgbClr val="00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l-GR" altLang="el-GR" sz="1600" smtClean="0">
                <a:solidFill>
                  <a:srgbClr val="CC0000"/>
                </a:solidFill>
                <a:latin typeface="Palatino Linotype" pitchFamily="18" charset="0"/>
              </a:rPr>
              <a:t>Προβλήματα υγείας</a:t>
            </a:r>
            <a:r>
              <a:rPr lang="el-GR" altLang="el-GR" smtClean="0">
                <a:solidFill>
                  <a:srgbClr val="CC0000"/>
                </a:solidFill>
                <a:latin typeface="Palatino Linotype" pitchFamily="18" charset="0"/>
              </a:rPr>
              <a:t> </a:t>
            </a:r>
            <a:endParaRPr lang="en-US" altLang="el-GR" smtClean="0">
              <a:solidFill>
                <a:srgbClr val="CC0000"/>
              </a:solidFill>
              <a:latin typeface="Palatino Linotype" pitchFamily="18" charset="0"/>
            </a:endParaRPr>
          </a:p>
        </p:txBody>
      </p:sp>
    </p:spTree>
    <p:extLst>
      <p:ext uri="{BB962C8B-B14F-4D97-AF65-F5344CB8AC3E}">
        <p14:creationId xmlns:p14="http://schemas.microsoft.com/office/powerpoint/2010/main" val="5579698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l-GR" b="1" dirty="0">
                <a:latin typeface="Times New Roman"/>
                <a:ea typeface="Calibri"/>
                <a:cs typeface="Times New Roman"/>
              </a:rPr>
              <a:t>Η έννοια της αυτοδιαχείρισης</a:t>
            </a:r>
            <a:endParaRPr lang="el-GR" dirty="0"/>
          </a:p>
        </p:txBody>
      </p:sp>
      <p:sp>
        <p:nvSpPr>
          <p:cNvPr id="3" name="Θέση περιεχομένου 2"/>
          <p:cNvSpPr>
            <a:spLocks noGrp="1"/>
          </p:cNvSpPr>
          <p:nvPr>
            <p:ph idx="1"/>
          </p:nvPr>
        </p:nvSpPr>
        <p:spPr/>
        <p:txBody>
          <a:bodyPr>
            <a:noAutofit/>
          </a:bodyPr>
          <a:lstStyle/>
          <a:p>
            <a:pPr marR="36195" indent="192405">
              <a:lnSpc>
                <a:spcPct val="115000"/>
              </a:lnSpc>
              <a:spcAft>
                <a:spcPts val="0"/>
              </a:spcAft>
            </a:pPr>
            <a:r>
              <a:rPr lang="el-GR" sz="1600" b="1" u="sng" dirty="0" smtClean="0">
                <a:solidFill>
                  <a:srgbClr val="FF0000"/>
                </a:solidFill>
                <a:ea typeface="Calibri"/>
                <a:cs typeface="Arial" panose="020B0604020202020204" pitchFamily="34" charset="0"/>
              </a:rPr>
              <a:t>Η </a:t>
            </a:r>
            <a:r>
              <a:rPr lang="el-GR" sz="1600" b="1" i="1" u="sng" dirty="0">
                <a:solidFill>
                  <a:srgbClr val="FF0000"/>
                </a:solidFill>
                <a:ea typeface="Calibri"/>
                <a:cs typeface="Arial" panose="020B0604020202020204" pitchFamily="34" charset="0"/>
              </a:rPr>
              <a:t>αυτοδιαχείριση (</a:t>
            </a:r>
            <a:r>
              <a:rPr lang="en-US" sz="1600" b="1" i="1" u="sng" dirty="0">
                <a:solidFill>
                  <a:srgbClr val="FF0000"/>
                </a:solidFill>
                <a:ea typeface="Calibri"/>
                <a:cs typeface="Arial" panose="020B0604020202020204" pitchFamily="34" charset="0"/>
              </a:rPr>
              <a:t>self management</a:t>
            </a:r>
            <a:r>
              <a:rPr lang="el-GR" sz="1600" b="1" i="1" u="sng" dirty="0">
                <a:solidFill>
                  <a:srgbClr val="FF0000"/>
                </a:solidFill>
                <a:ea typeface="Calibri"/>
                <a:cs typeface="Arial" panose="020B0604020202020204" pitchFamily="34" charset="0"/>
              </a:rPr>
              <a:t>)</a:t>
            </a:r>
            <a:r>
              <a:rPr lang="el-GR" sz="1600" b="1" u="sng" dirty="0">
                <a:solidFill>
                  <a:srgbClr val="FF0000"/>
                </a:solidFill>
                <a:ea typeface="Calibri"/>
                <a:cs typeface="Arial" panose="020B0604020202020204" pitchFamily="34" charset="0"/>
              </a:rPr>
              <a:t> </a:t>
            </a:r>
            <a:r>
              <a:rPr lang="el-GR" sz="1600" dirty="0">
                <a:solidFill>
                  <a:srgbClr val="FF0000"/>
                </a:solidFill>
                <a:ea typeface="Calibri"/>
                <a:cs typeface="Arial" panose="020B0604020202020204" pitchFamily="34" charset="0"/>
              </a:rPr>
              <a:t>αφορά στη ικανότητα του ασθενούς να διαχειρίζεται τη χρόνια νόσο, τα συμπτώματα, τη θεραπεία, της σωματικές και κοινωνικές συνέπειες, τις αλλαγές στο τρόπο ζωής του (</a:t>
            </a:r>
            <a:r>
              <a:rPr lang="en-US" sz="1600" dirty="0">
                <a:solidFill>
                  <a:srgbClr val="FF0000"/>
                </a:solidFill>
                <a:ea typeface="Calibri"/>
                <a:cs typeface="Arial" panose="020B0604020202020204" pitchFamily="34" charset="0"/>
              </a:rPr>
              <a:t>Coleman</a:t>
            </a:r>
            <a:r>
              <a:rPr lang="el-GR" sz="1600" dirty="0">
                <a:solidFill>
                  <a:srgbClr val="FF0000"/>
                </a:solidFill>
                <a:ea typeface="Calibri"/>
                <a:cs typeface="Arial" panose="020B0604020202020204" pitchFamily="34" charset="0"/>
              </a:rPr>
              <a:t> 2005; </a:t>
            </a:r>
            <a:r>
              <a:rPr lang="en-US" sz="1600" dirty="0">
                <a:solidFill>
                  <a:srgbClr val="FF0000"/>
                </a:solidFill>
                <a:ea typeface="Calibri"/>
                <a:cs typeface="Arial" panose="020B0604020202020204" pitchFamily="34" charset="0"/>
              </a:rPr>
              <a:t>Barlow et al</a:t>
            </a:r>
            <a:r>
              <a:rPr lang="el-GR" sz="1600" dirty="0">
                <a:solidFill>
                  <a:srgbClr val="FF0000"/>
                </a:solidFill>
                <a:ea typeface="Calibri"/>
                <a:cs typeface="Arial" panose="020B0604020202020204" pitchFamily="34" charset="0"/>
              </a:rPr>
              <a:t> </a:t>
            </a:r>
            <a:r>
              <a:rPr lang="el-GR" sz="1600" dirty="0" smtClean="0">
                <a:solidFill>
                  <a:srgbClr val="FF0000"/>
                </a:solidFill>
                <a:ea typeface="Calibri"/>
                <a:cs typeface="Arial" panose="020B0604020202020204" pitchFamily="34" charset="0"/>
              </a:rPr>
              <a:t>2002</a:t>
            </a:r>
          </a:p>
          <a:p>
            <a:pPr marR="36195" indent="192405">
              <a:lnSpc>
                <a:spcPct val="115000"/>
              </a:lnSpc>
              <a:spcAft>
                <a:spcPts val="0"/>
              </a:spcAft>
            </a:pPr>
            <a:r>
              <a:rPr lang="el-GR" sz="1600" b="1" u="sng" dirty="0" smtClean="0">
                <a:solidFill>
                  <a:srgbClr val="002060"/>
                </a:solidFill>
                <a:ea typeface="Calibri"/>
                <a:cs typeface="Arial" panose="020B0604020202020204" pitchFamily="34" charset="0"/>
              </a:rPr>
              <a:t>Η </a:t>
            </a:r>
            <a:r>
              <a:rPr lang="el-GR" sz="1600" b="1" i="1" u="sng" dirty="0" smtClean="0">
                <a:solidFill>
                  <a:srgbClr val="002060"/>
                </a:solidFill>
                <a:ea typeface="Calibri"/>
                <a:cs typeface="Arial" panose="020B0604020202020204" pitchFamily="34" charset="0"/>
              </a:rPr>
              <a:t>υποστήριξη στην αυτοδιαχείριση</a:t>
            </a:r>
            <a:r>
              <a:rPr lang="el-GR" sz="1600" b="1" u="sng" dirty="0" smtClean="0">
                <a:solidFill>
                  <a:srgbClr val="002060"/>
                </a:solidFill>
                <a:ea typeface="Calibri"/>
                <a:cs typeface="Arial" panose="020B0604020202020204" pitchFamily="34" charset="0"/>
              </a:rPr>
              <a:t> (</a:t>
            </a:r>
            <a:r>
              <a:rPr lang="en-US" sz="1600" b="1" u="sng" dirty="0" smtClean="0">
                <a:solidFill>
                  <a:srgbClr val="002060"/>
                </a:solidFill>
                <a:ea typeface="Calibri"/>
                <a:cs typeface="Arial" panose="020B0604020202020204" pitchFamily="34" charset="0"/>
              </a:rPr>
              <a:t>self management support</a:t>
            </a:r>
            <a:r>
              <a:rPr lang="el-GR" sz="1600" b="1" dirty="0" smtClean="0">
                <a:solidFill>
                  <a:srgbClr val="002060"/>
                </a:solidFill>
                <a:ea typeface="Calibri"/>
                <a:cs typeface="Arial" panose="020B0604020202020204" pitchFamily="34" charset="0"/>
              </a:rPr>
              <a:t>) </a:t>
            </a:r>
            <a:r>
              <a:rPr lang="el-GR" sz="1600" dirty="0" smtClean="0">
                <a:solidFill>
                  <a:srgbClr val="002060"/>
                </a:solidFill>
                <a:ea typeface="Calibri"/>
                <a:cs typeface="Arial" panose="020B0604020202020204" pitchFamily="34" charset="0"/>
              </a:rPr>
              <a:t>αναφέρεται στις </a:t>
            </a:r>
            <a:r>
              <a:rPr lang="el-GR" sz="1600" dirty="0" err="1" smtClean="0">
                <a:solidFill>
                  <a:srgbClr val="002060"/>
                </a:solidFill>
                <a:ea typeface="Calibri"/>
                <a:cs typeface="Arial" panose="020B0604020202020204" pitchFamily="34" charset="0"/>
              </a:rPr>
              <a:t>πολυεπίπεδες</a:t>
            </a:r>
            <a:r>
              <a:rPr lang="el-GR" sz="1600" dirty="0" smtClean="0">
                <a:solidFill>
                  <a:srgbClr val="002060"/>
                </a:solidFill>
                <a:ea typeface="Calibri"/>
                <a:cs typeface="Arial" panose="020B0604020202020204" pitchFamily="34" charset="0"/>
              </a:rPr>
              <a:t> αλλαγές στο σύστημα υγείας και την κοινότητα προκειμένου να διευκολυνθεί η αυτοδιαχείριση της νόσου από τους ασθενείς (</a:t>
            </a:r>
            <a:r>
              <a:rPr lang="en-US" sz="1600" dirty="0" err="1" smtClean="0">
                <a:solidFill>
                  <a:srgbClr val="002060"/>
                </a:solidFill>
                <a:ea typeface="Calibri"/>
                <a:cs typeface="Arial" panose="020B0604020202020204" pitchFamily="34" charset="0"/>
              </a:rPr>
              <a:t>Balrow</a:t>
            </a:r>
            <a:r>
              <a:rPr lang="en-US" sz="1600" dirty="0" smtClean="0">
                <a:solidFill>
                  <a:srgbClr val="002060"/>
                </a:solidFill>
                <a:ea typeface="Calibri"/>
                <a:cs typeface="Arial" panose="020B0604020202020204" pitchFamily="34" charset="0"/>
              </a:rPr>
              <a:t> et al</a:t>
            </a:r>
            <a:r>
              <a:rPr lang="el-GR" sz="1600" dirty="0" smtClean="0">
                <a:solidFill>
                  <a:srgbClr val="002060"/>
                </a:solidFill>
                <a:ea typeface="Calibri"/>
                <a:cs typeface="Arial" panose="020B0604020202020204" pitchFamily="34" charset="0"/>
              </a:rPr>
              <a:t> 2002). </a:t>
            </a:r>
          </a:p>
          <a:p>
            <a:pPr marR="36195" indent="192405">
              <a:lnSpc>
                <a:spcPct val="115000"/>
              </a:lnSpc>
              <a:spcAft>
                <a:spcPts val="0"/>
              </a:spcAft>
            </a:pPr>
            <a:r>
              <a:rPr lang="el-GR" sz="1600" b="1" u="sng" dirty="0" smtClean="0">
                <a:solidFill>
                  <a:srgbClr val="FF0000"/>
                </a:solidFill>
                <a:ea typeface="Calibri"/>
                <a:cs typeface="Arial" panose="020B0604020202020204" pitchFamily="34" charset="0"/>
              </a:rPr>
              <a:t>Η </a:t>
            </a:r>
            <a:r>
              <a:rPr lang="el-GR" sz="1600" b="1" i="1" u="sng" dirty="0">
                <a:solidFill>
                  <a:srgbClr val="FF0000"/>
                </a:solidFill>
                <a:ea typeface="Calibri"/>
                <a:cs typeface="Arial" panose="020B0604020202020204" pitchFamily="34" charset="0"/>
              </a:rPr>
              <a:t>εκπαίδευση του ασθενή</a:t>
            </a:r>
            <a:r>
              <a:rPr lang="el-GR" sz="1600" b="1" u="sng" dirty="0">
                <a:solidFill>
                  <a:srgbClr val="FF0000"/>
                </a:solidFill>
                <a:ea typeface="Calibri"/>
                <a:cs typeface="Arial" panose="020B0604020202020204" pitchFamily="34" charset="0"/>
              </a:rPr>
              <a:t> (</a:t>
            </a:r>
            <a:r>
              <a:rPr lang="en-US" sz="1600" b="1" u="sng" dirty="0">
                <a:solidFill>
                  <a:srgbClr val="FF0000"/>
                </a:solidFill>
                <a:ea typeface="Calibri"/>
                <a:cs typeface="Arial" panose="020B0604020202020204" pitchFamily="34" charset="0"/>
              </a:rPr>
              <a:t>patient education</a:t>
            </a:r>
            <a:r>
              <a:rPr lang="el-GR" sz="1600" b="1" u="sng" dirty="0">
                <a:solidFill>
                  <a:srgbClr val="FF0000"/>
                </a:solidFill>
                <a:ea typeface="Calibri"/>
                <a:cs typeface="Arial" panose="020B0604020202020204" pitchFamily="34" charset="0"/>
              </a:rPr>
              <a:t>) </a:t>
            </a:r>
            <a:r>
              <a:rPr lang="el-GR" sz="1600" dirty="0">
                <a:solidFill>
                  <a:srgbClr val="FF0000"/>
                </a:solidFill>
                <a:ea typeface="Calibri"/>
                <a:cs typeface="Arial" panose="020B0604020202020204" pitchFamily="34" charset="0"/>
              </a:rPr>
              <a:t>αναφέρεται στην παροχή γνώσεων και πληροφοριών στο ασθενή για τη νόσο του, με σκοπό την τροποποίηση της συμπεριφοράς του έτσι ώστε να προάγεται η κλινική έκβασή του(</a:t>
            </a:r>
            <a:r>
              <a:rPr lang="en-US" sz="1600" dirty="0">
                <a:solidFill>
                  <a:srgbClr val="FF0000"/>
                </a:solidFill>
                <a:ea typeface="Calibri"/>
                <a:cs typeface="Arial" panose="020B0604020202020204" pitchFamily="34" charset="0"/>
              </a:rPr>
              <a:t>Coleman</a:t>
            </a:r>
            <a:r>
              <a:rPr lang="el-GR" sz="1600" dirty="0">
                <a:solidFill>
                  <a:srgbClr val="FF0000"/>
                </a:solidFill>
                <a:ea typeface="Calibri"/>
                <a:cs typeface="Arial" panose="020B0604020202020204" pitchFamily="34" charset="0"/>
              </a:rPr>
              <a:t> 2005; </a:t>
            </a:r>
            <a:r>
              <a:rPr lang="en-US" sz="1600" dirty="0">
                <a:solidFill>
                  <a:srgbClr val="FF0000"/>
                </a:solidFill>
                <a:ea typeface="Calibri"/>
                <a:cs typeface="Arial" panose="020B0604020202020204" pitchFamily="34" charset="0"/>
              </a:rPr>
              <a:t>Barlow et al</a:t>
            </a:r>
            <a:r>
              <a:rPr lang="el-GR" sz="1600" dirty="0">
                <a:solidFill>
                  <a:srgbClr val="FF0000"/>
                </a:solidFill>
                <a:ea typeface="Calibri"/>
                <a:cs typeface="Arial" panose="020B0604020202020204" pitchFamily="34" charset="0"/>
              </a:rPr>
              <a:t> 2002). </a:t>
            </a:r>
          </a:p>
          <a:p>
            <a:pPr marR="36195" indent="192405">
              <a:lnSpc>
                <a:spcPct val="115000"/>
              </a:lnSpc>
              <a:spcAft>
                <a:spcPts val="0"/>
              </a:spcAft>
            </a:pPr>
            <a:r>
              <a:rPr lang="el-GR" sz="1600" b="1" u="sng" dirty="0">
                <a:solidFill>
                  <a:srgbClr val="002060"/>
                </a:solidFill>
                <a:ea typeface="Calibri"/>
                <a:cs typeface="Arial" panose="020B0604020202020204" pitchFamily="34" charset="0"/>
              </a:rPr>
              <a:t>Η </a:t>
            </a:r>
            <a:r>
              <a:rPr lang="el-GR" sz="1600" b="1" i="1" u="sng" dirty="0">
                <a:solidFill>
                  <a:srgbClr val="002060"/>
                </a:solidFill>
                <a:ea typeface="Calibri"/>
                <a:cs typeface="Arial" panose="020B0604020202020204" pitchFamily="34" charset="0"/>
              </a:rPr>
              <a:t>εκπαίδευση στην αυτοδιαχείριση</a:t>
            </a:r>
            <a:r>
              <a:rPr lang="el-GR" sz="1600" b="1" u="sng" dirty="0">
                <a:solidFill>
                  <a:srgbClr val="002060"/>
                </a:solidFill>
                <a:ea typeface="Calibri"/>
                <a:cs typeface="Arial" panose="020B0604020202020204" pitchFamily="34" charset="0"/>
              </a:rPr>
              <a:t> (</a:t>
            </a:r>
            <a:r>
              <a:rPr lang="en-US" sz="1600" b="1" u="sng" dirty="0">
                <a:solidFill>
                  <a:srgbClr val="002060"/>
                </a:solidFill>
                <a:ea typeface="Calibri"/>
                <a:cs typeface="Arial" panose="020B0604020202020204" pitchFamily="34" charset="0"/>
              </a:rPr>
              <a:t>self management education</a:t>
            </a:r>
            <a:r>
              <a:rPr lang="el-GR" sz="1600" b="1" u="sng" dirty="0">
                <a:solidFill>
                  <a:srgbClr val="002060"/>
                </a:solidFill>
                <a:ea typeface="Calibri"/>
                <a:cs typeface="Arial" panose="020B0604020202020204" pitchFamily="34" charset="0"/>
              </a:rPr>
              <a:t>)</a:t>
            </a:r>
            <a:r>
              <a:rPr lang="el-GR" sz="1600" dirty="0">
                <a:solidFill>
                  <a:srgbClr val="002060"/>
                </a:solidFill>
                <a:ea typeface="Calibri"/>
                <a:cs typeface="Arial" panose="020B0604020202020204" pitchFamily="34" charset="0"/>
              </a:rPr>
              <a:t> αναφέρεται στην ενίσχυση της προσωπικής δύναμης, της αυτοπεποίθησης του ασθενούς στις ικανότητές του να περατώσει συγκεκριμένες συμπεριφορές ή να μειώσει τα συμπτώματα έτσι ώστε να βελτιώσει την κλινική του έκβαση(</a:t>
            </a:r>
            <a:r>
              <a:rPr lang="en-US" sz="1600" dirty="0">
                <a:solidFill>
                  <a:srgbClr val="002060"/>
                </a:solidFill>
                <a:ea typeface="Calibri"/>
                <a:cs typeface="Arial" panose="020B0604020202020204" pitchFamily="34" charset="0"/>
              </a:rPr>
              <a:t>Coleman</a:t>
            </a:r>
            <a:r>
              <a:rPr lang="el-GR" sz="1600" dirty="0">
                <a:solidFill>
                  <a:srgbClr val="002060"/>
                </a:solidFill>
                <a:ea typeface="Calibri"/>
                <a:cs typeface="Arial" panose="020B0604020202020204" pitchFamily="34" charset="0"/>
              </a:rPr>
              <a:t> 2005; </a:t>
            </a:r>
            <a:r>
              <a:rPr lang="en-US" sz="1600" dirty="0" err="1">
                <a:solidFill>
                  <a:srgbClr val="002060"/>
                </a:solidFill>
                <a:ea typeface="Calibri"/>
                <a:cs typeface="Arial" panose="020B0604020202020204" pitchFamily="34" charset="0"/>
              </a:rPr>
              <a:t>Bodenheimer</a:t>
            </a:r>
            <a:r>
              <a:rPr lang="en-US" sz="1600" dirty="0">
                <a:solidFill>
                  <a:srgbClr val="002060"/>
                </a:solidFill>
                <a:ea typeface="Calibri"/>
                <a:cs typeface="Arial" panose="020B0604020202020204" pitchFamily="34" charset="0"/>
              </a:rPr>
              <a:t> et al</a:t>
            </a:r>
            <a:r>
              <a:rPr lang="el-GR" sz="1600" dirty="0">
                <a:solidFill>
                  <a:srgbClr val="002060"/>
                </a:solidFill>
                <a:ea typeface="Calibri"/>
                <a:cs typeface="Arial" panose="020B0604020202020204" pitchFamily="34" charset="0"/>
              </a:rPr>
              <a:t> 2002).   </a:t>
            </a:r>
          </a:p>
          <a:p>
            <a:pPr marR="36195" indent="192405">
              <a:lnSpc>
                <a:spcPct val="115000"/>
              </a:lnSpc>
              <a:spcAft>
                <a:spcPts val="0"/>
              </a:spcAft>
            </a:pPr>
            <a:endParaRPr lang="el-GR" sz="1600" dirty="0" smtClean="0">
              <a:solidFill>
                <a:srgbClr val="FF0000"/>
              </a:solidFill>
              <a:ea typeface="Calibri"/>
              <a:cs typeface="Arial" panose="020B0604020202020204" pitchFamily="34" charset="0"/>
            </a:endParaRPr>
          </a:p>
          <a:p>
            <a:pPr marR="36195" indent="192405" algn="ctr">
              <a:lnSpc>
                <a:spcPct val="115000"/>
              </a:lnSpc>
              <a:spcAft>
                <a:spcPts val="0"/>
              </a:spcAft>
            </a:pPr>
            <a:r>
              <a:rPr lang="el-GR" sz="1600" b="1" dirty="0" smtClean="0">
                <a:solidFill>
                  <a:srgbClr val="0070C0"/>
                </a:solidFill>
                <a:ea typeface="Calibri"/>
                <a:cs typeface="Arial" panose="020B0604020202020204" pitchFamily="34" charset="0"/>
              </a:rPr>
              <a:t>Η </a:t>
            </a:r>
            <a:r>
              <a:rPr lang="el-GR" sz="1600" b="1" dirty="0">
                <a:solidFill>
                  <a:srgbClr val="0070C0"/>
                </a:solidFill>
                <a:ea typeface="Calibri"/>
                <a:cs typeface="Arial" panose="020B0604020202020204" pitchFamily="34" charset="0"/>
              </a:rPr>
              <a:t>φροντίδα των </a:t>
            </a:r>
            <a:r>
              <a:rPr lang="el-GR" sz="1600" b="1" dirty="0" err="1">
                <a:solidFill>
                  <a:srgbClr val="0070C0"/>
                </a:solidFill>
                <a:ea typeface="Calibri"/>
                <a:cs typeface="Arial" panose="020B0604020202020204" pitchFamily="34" charset="0"/>
              </a:rPr>
              <a:t>χρονίων</a:t>
            </a:r>
            <a:r>
              <a:rPr lang="el-GR" sz="1600" b="1" dirty="0">
                <a:solidFill>
                  <a:srgbClr val="0070C0"/>
                </a:solidFill>
                <a:ea typeface="Calibri"/>
                <a:cs typeface="Arial" panose="020B0604020202020204" pitchFamily="34" charset="0"/>
              </a:rPr>
              <a:t> ασθενών αναφέρεται στη βιβλιογραφία </a:t>
            </a:r>
            <a:endParaRPr lang="el-GR" sz="1600" b="1" dirty="0" smtClean="0">
              <a:solidFill>
                <a:srgbClr val="0070C0"/>
              </a:solidFill>
              <a:ea typeface="Calibri"/>
              <a:cs typeface="Arial" panose="020B0604020202020204" pitchFamily="34" charset="0"/>
            </a:endParaRPr>
          </a:p>
          <a:p>
            <a:pPr marR="36195" indent="0" algn="ctr">
              <a:lnSpc>
                <a:spcPct val="115000"/>
              </a:lnSpc>
              <a:spcAft>
                <a:spcPts val="0"/>
              </a:spcAft>
              <a:buNone/>
            </a:pPr>
            <a:r>
              <a:rPr lang="el-GR" sz="1600" b="1" dirty="0" smtClean="0">
                <a:solidFill>
                  <a:srgbClr val="0070C0"/>
                </a:solidFill>
                <a:ea typeface="Calibri"/>
                <a:cs typeface="Arial" panose="020B0604020202020204" pitchFamily="34" charset="0"/>
              </a:rPr>
              <a:t>και </a:t>
            </a:r>
            <a:r>
              <a:rPr lang="el-GR" sz="1600" b="1" dirty="0">
                <a:solidFill>
                  <a:srgbClr val="0070C0"/>
                </a:solidFill>
                <a:ea typeface="Calibri"/>
                <a:cs typeface="Arial" panose="020B0604020202020204" pitchFamily="34" charset="0"/>
              </a:rPr>
              <a:t>ως διαχείριση της χρόνιας ασθένειας. </a:t>
            </a:r>
            <a:endParaRPr lang="el-GR" sz="1600" b="1" dirty="0" smtClean="0">
              <a:solidFill>
                <a:srgbClr val="0070C0"/>
              </a:solidFill>
              <a:ea typeface="Calibri"/>
              <a:cs typeface="Arial" panose="020B0604020202020204" pitchFamily="34" charset="0"/>
            </a:endParaRPr>
          </a:p>
          <a:p>
            <a:pPr marR="36195" indent="192405" algn="ctr">
              <a:lnSpc>
                <a:spcPct val="115000"/>
              </a:lnSpc>
              <a:spcAft>
                <a:spcPts val="0"/>
              </a:spcAft>
            </a:pPr>
            <a:endParaRPr lang="el-GR" sz="1600" dirty="0" smtClean="0">
              <a:latin typeface="Times New Roman"/>
              <a:ea typeface="Calibri"/>
              <a:cs typeface="Times New Roman"/>
            </a:endParaRPr>
          </a:p>
        </p:txBody>
      </p:sp>
    </p:spTree>
    <p:extLst>
      <p:ext uri="{BB962C8B-B14F-4D97-AF65-F5344CB8AC3E}">
        <p14:creationId xmlns:p14="http://schemas.microsoft.com/office/powerpoint/2010/main" val="138194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348" name="Picture 76"/>
          <p:cNvPicPr>
            <a:picLocks noChangeAspect="1" noChangeArrowheads="1"/>
          </p:cNvPicPr>
          <p:nvPr/>
        </p:nvPicPr>
        <p:blipFill>
          <a:blip r:embed="rId2" cstate="print">
            <a:duotone>
              <a:prstClr val="black"/>
              <a:srgbClr val="FFFF6B">
                <a:tint val="45000"/>
                <a:satMod val="400000"/>
              </a:srgbClr>
            </a:duotone>
            <a:extLst>
              <a:ext uri="{28A0092B-C50C-407E-A947-70E740481C1C}">
                <a14:useLocalDpi xmlns:a14="http://schemas.microsoft.com/office/drawing/2010/main" val="0"/>
              </a:ext>
            </a:extLst>
          </a:blip>
          <a:srcRect/>
          <a:stretch>
            <a:fillRect/>
          </a:stretch>
        </p:blipFill>
        <p:spPr bwMode="auto">
          <a:xfrm>
            <a:off x="-34925" y="106363"/>
            <a:ext cx="9213850" cy="6645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990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81000"/>
            <a:ext cx="8229600" cy="1143000"/>
          </a:xfrm>
          <a:solidFill>
            <a:schemeClr val="accent1"/>
          </a:solidFill>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r>
              <a:rPr lang="el-GR" altLang="el-GR" b="1">
                <a:solidFill>
                  <a:schemeClr val="tx1"/>
                </a:solidFill>
              </a:rPr>
              <a:t>Ο ρόλος του φροντιστή</a:t>
            </a:r>
          </a:p>
        </p:txBody>
      </p:sp>
      <p:sp>
        <p:nvSpPr>
          <p:cNvPr id="7173" name="Rectangle 5"/>
          <p:cNvSpPr>
            <a:spLocks noChangeArrowheads="1"/>
          </p:cNvSpPr>
          <p:nvPr/>
        </p:nvSpPr>
        <p:spPr bwMode="auto">
          <a:xfrm>
            <a:off x="1066800" y="2041525"/>
            <a:ext cx="6950075" cy="3749675"/>
          </a:xfrm>
          <a:prstGeom prst="rect">
            <a:avLst/>
          </a:prstGeom>
          <a:solidFill>
            <a:schemeClr val="accent1"/>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fontAlgn="base">
              <a:spcBef>
                <a:spcPct val="0"/>
              </a:spcBef>
              <a:spcAft>
                <a:spcPct val="0"/>
              </a:spcAft>
            </a:pPr>
            <a:r>
              <a:rPr lang="el-GR" altLang="el-GR" sz="2000" smtClean="0">
                <a:solidFill>
                  <a:srgbClr val="000000"/>
                </a:solidFill>
              </a:rPr>
              <a:t>Ο φροντιστής παρέχει σημαντική και συνεχή συναισθηματική και σωματική φροντίδα στο άτομο που πάσχει. Συχνά οι φροντιστές είναι είτε συγγενείς είτε φίλοι. Μπορεί να ζουν κοντά ή μακριά από τον τόπο κατοικίας του πάσχοντα. </a:t>
            </a:r>
          </a:p>
          <a:p>
            <a:pPr algn="ctr" fontAlgn="base">
              <a:spcBef>
                <a:spcPct val="0"/>
              </a:spcBef>
              <a:spcAft>
                <a:spcPct val="0"/>
              </a:spcAft>
            </a:pPr>
            <a:r>
              <a:rPr lang="el-GR" altLang="el-GR" sz="2000" smtClean="0">
                <a:solidFill>
                  <a:srgbClr val="000000"/>
                </a:solidFill>
              </a:rPr>
              <a:t>Όποιος φροντίζει αγαπημένο άτομο στην καθημερινότητά του, όπως να ζει σε ένα καθαρό και υγιεινό περιβάλλον, να τρέφεται σωστά, να το συνοδεύει στο γιατρό, να το βοηθά να μην παραμελεί τη φαρμακευτική του αγωγή, να φροντίζει τη σωματική του υγιεινή, να τον ενθαρρύνει στην αντιμετώπιση πιθανών συναισθηματικών προβλημάτων, είναι φροντιστής.</a:t>
            </a:r>
            <a:r>
              <a:rPr lang="el-GR" altLang="el-GR" smtClean="0">
                <a:solidFill>
                  <a:srgbClr val="000000"/>
                </a:solidFill>
              </a:rPr>
              <a:t> </a:t>
            </a:r>
          </a:p>
        </p:txBody>
      </p:sp>
      <p:sp>
        <p:nvSpPr>
          <p:cNvPr id="7174" name="Rectangle 6"/>
          <p:cNvSpPr>
            <a:spLocks noGrp="1" noChangeArrowheads="1"/>
          </p:cNvSpPr>
          <p:nvPr>
            <p:ph type="body" idx="1"/>
          </p:nvPr>
        </p:nvSpPr>
        <p:spPr>
          <a:xfrm>
            <a:off x="533400" y="1524000"/>
            <a:ext cx="8229600" cy="4525963"/>
          </a:xfrm>
        </p:spPr>
        <p:txBody>
          <a:bodyPr/>
          <a:lstStyle/>
          <a:p>
            <a:pPr>
              <a:buFontTx/>
              <a:buNone/>
            </a:pPr>
            <a:r>
              <a:rPr lang="en-US" altLang="el-GR"/>
              <a:t> </a:t>
            </a:r>
            <a:endParaRPr lang="el-GR" altLang="el-GR"/>
          </a:p>
        </p:txBody>
      </p:sp>
    </p:spTree>
    <p:extLst>
      <p:ext uri="{BB962C8B-B14F-4D97-AF65-F5344CB8AC3E}">
        <p14:creationId xmlns:p14="http://schemas.microsoft.com/office/powerpoint/2010/main" val="1110354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457200"/>
            <a:ext cx="8229600" cy="1143000"/>
          </a:xfrm>
          <a:solidFill>
            <a:schemeClr val="accent1"/>
          </a:solidFill>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r>
              <a:rPr lang="en-US" altLang="el-GR" sz="4000" b="1"/>
              <a:t/>
            </a:r>
            <a:br>
              <a:rPr lang="en-US" altLang="el-GR" sz="4000" b="1"/>
            </a:br>
            <a:r>
              <a:rPr lang="el-GR" altLang="el-GR" sz="4000" b="1"/>
              <a:t>Υποστήριξη στην οργάνωση της φροντίδας </a:t>
            </a:r>
            <a:r>
              <a:rPr lang="el-GR" altLang="el-GR" sz="4000"/>
              <a:t/>
            </a:r>
            <a:br>
              <a:rPr lang="el-GR" altLang="el-GR" sz="4000"/>
            </a:br>
            <a:endParaRPr lang="el-GR" altLang="el-GR" sz="4000"/>
          </a:p>
        </p:txBody>
      </p:sp>
      <p:sp>
        <p:nvSpPr>
          <p:cNvPr id="58371" name="Rectangle 3"/>
          <p:cNvSpPr>
            <a:spLocks noGrp="1" noChangeArrowheads="1"/>
          </p:cNvSpPr>
          <p:nvPr>
            <p:ph type="body" idx="1"/>
          </p:nvPr>
        </p:nvSpPr>
        <p:spPr>
          <a:xfrm>
            <a:off x="457200" y="1905000"/>
            <a:ext cx="8229600" cy="4525963"/>
          </a:xfrm>
          <a:solidFill>
            <a:schemeClr val="accent1"/>
          </a:solidFill>
          <a:effectLst>
            <a:outerShdw dist="107763" dir="2700000" algn="ctr" rotWithShape="0">
              <a:schemeClr val="bg2">
                <a:alpha val="50000"/>
              </a:schemeClr>
            </a:outerShdw>
          </a:effectLst>
        </p:spPr>
        <p:txBody>
          <a:bodyPr/>
          <a:lstStyle/>
          <a:p>
            <a:pPr>
              <a:lnSpc>
                <a:spcPct val="80000"/>
              </a:lnSpc>
            </a:pPr>
            <a:r>
              <a:rPr lang="el-GR" altLang="el-GR" sz="2400"/>
              <a:t>Όταν ένα άτομο διαγνωσθεί με καρκίνο νιώθει συγκλονισμένο και μπορεί να χρειάζεται κάποιον να το βοηθήσει με τις επιλογές της θεραπείας του. Όπως: </a:t>
            </a:r>
            <a:endParaRPr lang="el-GR" altLang="el-GR" sz="2400" b="1"/>
          </a:p>
          <a:p>
            <a:pPr>
              <a:lnSpc>
                <a:spcPct val="80000"/>
              </a:lnSpc>
            </a:pPr>
            <a:r>
              <a:rPr lang="el-GR" altLang="el-GR" sz="2400"/>
              <a:t>Συλλογή πληροφοριών </a:t>
            </a:r>
            <a:endParaRPr lang="el-GR" altLang="el-GR" sz="2400" b="1"/>
          </a:p>
          <a:p>
            <a:pPr>
              <a:lnSpc>
                <a:spcPct val="80000"/>
              </a:lnSpc>
            </a:pPr>
            <a:r>
              <a:rPr lang="el-GR" altLang="el-GR" sz="2400"/>
              <a:t>Συνοδεία στα ραντεβού με το γιατρό </a:t>
            </a:r>
            <a:endParaRPr lang="el-GR" altLang="el-GR" sz="2400" b="1"/>
          </a:p>
          <a:p>
            <a:pPr>
              <a:lnSpc>
                <a:spcPct val="80000"/>
              </a:lnSpc>
            </a:pPr>
            <a:r>
              <a:rPr lang="el-GR" altLang="el-GR" sz="2400"/>
              <a:t>Εκπαίδευση και βοήθεια στην καθημερινή σωματική φροντίδα (διατροφή, μπάνιο, κινητοποίηση, δουλειές του σπιτιού, στιγμιογράφηση κ.ά.) </a:t>
            </a:r>
            <a:endParaRPr lang="el-GR" altLang="el-GR" sz="2400" b="1"/>
          </a:p>
          <a:p>
            <a:pPr>
              <a:lnSpc>
                <a:spcPct val="80000"/>
              </a:lnSpc>
            </a:pPr>
            <a:r>
              <a:rPr lang="el-GR" altLang="el-GR" sz="2400"/>
              <a:t>Αναζήτηση εξειδικευμένων οδηγιών για την αντιμετώπιση των συμπτωμάτων (π.χ. ειδική διατροφή, επικοινωνία, με ειδικούς κ.ά.) </a:t>
            </a:r>
            <a:endParaRPr lang="el-GR" altLang="el-GR" sz="2400" b="1"/>
          </a:p>
          <a:p>
            <a:pPr>
              <a:lnSpc>
                <a:spcPct val="80000"/>
              </a:lnSpc>
            </a:pPr>
            <a:r>
              <a:rPr lang="el-GR" altLang="el-GR" sz="2400"/>
              <a:t>Εκπαίδευση σχετικά με την οργάνωση της φαρμακευτικής αγωγής. </a:t>
            </a:r>
          </a:p>
        </p:txBody>
      </p:sp>
      <p:sp>
        <p:nvSpPr>
          <p:cNvPr id="58372" name="Text Box 4"/>
          <p:cNvSpPr txBox="1">
            <a:spLocks noChangeArrowheads="1"/>
          </p:cNvSpPr>
          <p:nvPr/>
        </p:nvSpPr>
        <p:spPr bwMode="auto">
          <a:xfrm>
            <a:off x="1660525" y="3505200"/>
            <a:ext cx="5349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l-GR" altLang="el-GR" smtClean="0">
              <a:solidFill>
                <a:srgbClr val="000000"/>
              </a:solidFill>
            </a:endParaRPr>
          </a:p>
        </p:txBody>
      </p:sp>
    </p:spTree>
    <p:extLst>
      <p:ext uri="{BB962C8B-B14F-4D97-AF65-F5344CB8AC3E}">
        <p14:creationId xmlns:p14="http://schemas.microsoft.com/office/powerpoint/2010/main" val="410044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solidFill>
            <a:schemeClr val="accent1"/>
          </a:solidFill>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r>
              <a:rPr lang="el-GR" altLang="el-GR" sz="4000" b="1"/>
              <a:t/>
            </a:r>
            <a:br>
              <a:rPr lang="el-GR" altLang="el-GR" sz="4000" b="1"/>
            </a:br>
            <a:r>
              <a:rPr lang="el-GR" altLang="el-GR" sz="4000" b="1"/>
              <a:t>Ψυχοσυναισθηματική και κοινωνική υποστήριξη </a:t>
            </a:r>
            <a:r>
              <a:rPr lang="el-GR" altLang="el-GR" sz="4000"/>
              <a:t/>
            </a:r>
            <a:br>
              <a:rPr lang="el-GR" altLang="el-GR" sz="4000"/>
            </a:br>
            <a:endParaRPr lang="el-GR" altLang="el-GR" sz="4000"/>
          </a:p>
        </p:txBody>
      </p:sp>
      <p:sp>
        <p:nvSpPr>
          <p:cNvPr id="46083" name="Rectangle 3"/>
          <p:cNvSpPr>
            <a:spLocks noGrp="1" noChangeArrowheads="1"/>
          </p:cNvSpPr>
          <p:nvPr>
            <p:ph type="body" idx="1"/>
          </p:nvPr>
        </p:nvSpPr>
        <p:spPr>
          <a:solidFill>
            <a:srgbClr val="CCECFF"/>
          </a:solidFill>
          <a:effectLst>
            <a:outerShdw dist="107763" dir="2700000" algn="ctr" rotWithShape="0">
              <a:schemeClr val="bg2">
                <a:alpha val="50000"/>
              </a:schemeClr>
            </a:outerShdw>
          </a:effectLst>
        </p:spPr>
        <p:txBody>
          <a:bodyPr/>
          <a:lstStyle/>
          <a:p>
            <a:pPr>
              <a:lnSpc>
                <a:spcPct val="80000"/>
              </a:lnSpc>
              <a:buFontTx/>
              <a:buNone/>
            </a:pPr>
            <a:r>
              <a:rPr lang="el-GR" altLang="el-GR" sz="2400"/>
              <a:t>Υπάρχουν κάποια πράγματα που μπορείτε να κάνετε που θα βοηθήσουν και εσάς και το άτομο που πάσχει, όπως: </a:t>
            </a:r>
          </a:p>
          <a:p>
            <a:pPr>
              <a:lnSpc>
                <a:spcPct val="80000"/>
              </a:lnSpc>
              <a:buFontTx/>
              <a:buNone/>
            </a:pPr>
            <a:endParaRPr lang="el-GR" altLang="el-GR" sz="2400" b="1"/>
          </a:p>
          <a:p>
            <a:pPr>
              <a:lnSpc>
                <a:spcPct val="80000"/>
              </a:lnSpc>
            </a:pPr>
            <a:r>
              <a:rPr lang="el-GR" altLang="el-GR" sz="2400"/>
              <a:t>Να ακούτε και μόνο να ακούτε, χωρίς να κρίνετε </a:t>
            </a:r>
            <a:endParaRPr lang="el-GR" altLang="el-GR" sz="2400" b="1"/>
          </a:p>
          <a:p>
            <a:pPr>
              <a:lnSpc>
                <a:spcPct val="80000"/>
              </a:lnSpc>
            </a:pPr>
            <a:r>
              <a:rPr lang="el-GR" altLang="el-GR" sz="2400"/>
              <a:t>Συνεχίστε να υποστηρίζετε τον αγαπημένο σας σε κάθε φάση της πορείας της νόσου (διάγνωση, θεραπεία, ύφεση, επιδείνωση) </a:t>
            </a:r>
            <a:endParaRPr lang="el-GR" altLang="el-GR" sz="2400" b="1"/>
          </a:p>
          <a:p>
            <a:pPr>
              <a:lnSpc>
                <a:spcPct val="80000"/>
              </a:lnSpc>
            </a:pPr>
            <a:r>
              <a:rPr lang="el-GR" altLang="el-GR" sz="2400"/>
              <a:t>Ζητήστε βοήθεια από την υπηρεσία κατ’οίκον φροντίδας του νοσοκομείου για να σας φέρει σε επαφή με άλλους ειδικούς επαγγελματίες (ψυχολόγο, ψυχίατρο, κοινωνικό λειτουργό, φυσιοθεραπευτή κ.ά.) </a:t>
            </a:r>
            <a:endParaRPr lang="el-GR" altLang="el-GR" sz="2400" b="1"/>
          </a:p>
          <a:p>
            <a:pPr>
              <a:lnSpc>
                <a:spcPct val="80000"/>
              </a:lnSpc>
            </a:pPr>
            <a:r>
              <a:rPr lang="el-GR" altLang="el-GR" sz="2400"/>
              <a:t>Συλλέξτε πληροφορίες σχετικά με ομάδες κοινωνικής υποστήριξης και ζητήστε βοήθεια. </a:t>
            </a:r>
          </a:p>
        </p:txBody>
      </p:sp>
    </p:spTree>
    <p:extLst>
      <p:ext uri="{BB962C8B-B14F-4D97-AF65-F5344CB8AC3E}">
        <p14:creationId xmlns:p14="http://schemas.microsoft.com/office/powerpoint/2010/main" val="3578839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solidFill>
            <a:schemeClr val="accent1"/>
          </a:solidFill>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r>
              <a:rPr lang="el-GR" altLang="el-GR" sz="4000" b="1"/>
              <a:t>Υποστήριξη σε πρακτικά θέματα</a:t>
            </a:r>
          </a:p>
        </p:txBody>
      </p:sp>
      <p:sp>
        <p:nvSpPr>
          <p:cNvPr id="48131" name="Rectangle 3"/>
          <p:cNvSpPr>
            <a:spLocks noGrp="1" noChangeArrowheads="1"/>
          </p:cNvSpPr>
          <p:nvPr>
            <p:ph type="body" idx="1"/>
          </p:nvPr>
        </p:nvSpPr>
        <p:spPr>
          <a:solidFill>
            <a:schemeClr val="accent1"/>
          </a:solidFill>
          <a:effectLst>
            <a:outerShdw dist="107763" dir="2700000" algn="ctr" rotWithShape="0">
              <a:schemeClr val="bg2">
                <a:alpha val="50000"/>
              </a:schemeClr>
            </a:outerShdw>
          </a:effectLst>
        </p:spPr>
        <p:txBody>
          <a:bodyPr/>
          <a:lstStyle/>
          <a:p>
            <a:pPr>
              <a:lnSpc>
                <a:spcPct val="90000"/>
              </a:lnSpc>
              <a:buFontTx/>
              <a:buNone/>
            </a:pPr>
            <a:r>
              <a:rPr lang="el-GR" altLang="el-GR" sz="2400">
                <a:effectLst>
                  <a:outerShdw blurRad="38100" dist="38100" dir="2700000" algn="tl">
                    <a:srgbClr val="FFFFFF"/>
                  </a:outerShdw>
                </a:effectLst>
              </a:rPr>
              <a:t>Άλλα πρακτικά θέματα που μπορείτε να κάνετε είναι: </a:t>
            </a:r>
            <a:endParaRPr lang="el-GR" altLang="el-GR" sz="2400" b="1">
              <a:effectLst>
                <a:outerShdw blurRad="38100" dist="38100" dir="2700000" algn="tl">
                  <a:srgbClr val="FFFFFF"/>
                </a:outerShdw>
              </a:effectLst>
            </a:endParaRPr>
          </a:p>
          <a:p>
            <a:pPr>
              <a:lnSpc>
                <a:spcPct val="90000"/>
              </a:lnSpc>
            </a:pPr>
            <a:r>
              <a:rPr lang="el-GR" altLang="el-GR" sz="2800"/>
              <a:t>Μάθετε για την ασφαλιστική κάλυψη του ατόμου που πάσχει </a:t>
            </a:r>
            <a:endParaRPr lang="el-GR" altLang="el-GR" sz="2800" b="1"/>
          </a:p>
          <a:p>
            <a:pPr>
              <a:lnSpc>
                <a:spcPct val="90000"/>
              </a:lnSpc>
            </a:pPr>
            <a:r>
              <a:rPr lang="el-GR" altLang="el-GR" sz="2800"/>
              <a:t>Μάθετε για τα ασφαλιστικά δικαιώματα του πάσχοντα </a:t>
            </a:r>
            <a:endParaRPr lang="el-GR" altLang="el-GR" sz="2800" b="1"/>
          </a:p>
          <a:p>
            <a:pPr>
              <a:lnSpc>
                <a:spcPct val="90000"/>
              </a:lnSpc>
            </a:pPr>
            <a:r>
              <a:rPr lang="el-GR" altLang="el-GR" sz="2800"/>
              <a:t>Ζητήστε βοήθεια από την υπηρεσία κατ’οίκον φροντίδας του νοσοκομείου για να σας παραπέμψει σε άλλες πηγές υποστήριξης </a:t>
            </a:r>
            <a:endParaRPr lang="el-GR" altLang="el-GR" sz="2800" b="1"/>
          </a:p>
          <a:p>
            <a:pPr>
              <a:lnSpc>
                <a:spcPct val="90000"/>
              </a:lnSpc>
            </a:pPr>
            <a:r>
              <a:rPr lang="el-GR" altLang="el-GR" sz="2800"/>
              <a:t>Κάντε αίτηση για επιδόματα (συμβουλευτείτε κοινωνικούς λειτουργούς) </a:t>
            </a:r>
          </a:p>
        </p:txBody>
      </p:sp>
    </p:spTree>
    <p:extLst>
      <p:ext uri="{BB962C8B-B14F-4D97-AF65-F5344CB8AC3E}">
        <p14:creationId xmlns:p14="http://schemas.microsoft.com/office/powerpoint/2010/main" val="963972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solidFill>
            <a:srgbClr val="3399FF"/>
          </a:solidFill>
          <a:scene3d>
            <a:camera prst="legacyObliqueTopRight"/>
            <a:lightRig rig="legacyFlat3" dir="b"/>
          </a:scene3d>
          <a:sp3d extrusionH="430200" prstMaterial="legacyMatte">
            <a:bevelT w="13500" h="13500" prst="angle"/>
            <a:bevelB w="13500" h="13500" prst="angle"/>
            <a:extrusionClr>
              <a:srgbClr val="3399FF"/>
            </a:extrusionClr>
          </a:sp3d>
        </p:spPr>
        <p:txBody>
          <a:bodyPr>
            <a:flatTx/>
          </a:bodyPr>
          <a:lstStyle/>
          <a:p>
            <a:r>
              <a:rPr lang="el-GR" altLang="el-GR" b="1">
                <a:solidFill>
                  <a:srgbClr val="CCFF33"/>
                </a:solidFill>
              </a:rPr>
              <a:t>Φροντίστε τη δική σας υγεία</a:t>
            </a:r>
          </a:p>
        </p:txBody>
      </p:sp>
      <p:sp>
        <p:nvSpPr>
          <p:cNvPr id="56323" name="Rectangle 3"/>
          <p:cNvSpPr>
            <a:spLocks noGrp="1" noChangeArrowheads="1"/>
          </p:cNvSpPr>
          <p:nvPr>
            <p:ph type="body" idx="1"/>
          </p:nvPr>
        </p:nvSpPr>
        <p:spPr>
          <a:solidFill>
            <a:srgbClr val="000099"/>
          </a:solidFill>
          <a:effectLst>
            <a:outerShdw dist="107763" dir="2700000" algn="ctr" rotWithShape="0">
              <a:schemeClr val="bg2">
                <a:alpha val="50000"/>
              </a:schemeClr>
            </a:outerShdw>
          </a:effectLst>
        </p:spPr>
        <p:txBody>
          <a:bodyPr/>
          <a:lstStyle/>
          <a:p>
            <a:pPr>
              <a:lnSpc>
                <a:spcPct val="90000"/>
              </a:lnSpc>
            </a:pPr>
            <a:endParaRPr lang="el-GR" altLang="el-GR" sz="2400"/>
          </a:p>
          <a:p>
            <a:pPr>
              <a:lnSpc>
                <a:spcPct val="90000"/>
              </a:lnSpc>
              <a:buFontTx/>
              <a:buNone/>
            </a:pPr>
            <a:r>
              <a:rPr lang="el-GR" altLang="el-GR" sz="2400" b="1">
                <a:solidFill>
                  <a:srgbClr val="CCFF33"/>
                </a:solidFill>
              </a:rPr>
              <a:t>   Οι φροντιστές περνούν πολύ χρόνο με το να φροντίζουν για την υγεία των αγαπημένων τους ατόμων. </a:t>
            </a:r>
          </a:p>
          <a:p>
            <a:pPr>
              <a:lnSpc>
                <a:spcPct val="90000"/>
              </a:lnSpc>
              <a:buFontTx/>
              <a:buNone/>
            </a:pPr>
            <a:endParaRPr lang="el-GR" altLang="el-GR" sz="2400" b="1">
              <a:solidFill>
                <a:srgbClr val="CCFF33"/>
              </a:solidFill>
            </a:endParaRPr>
          </a:p>
          <a:p>
            <a:pPr>
              <a:lnSpc>
                <a:spcPct val="90000"/>
              </a:lnSpc>
              <a:buFontTx/>
              <a:buNone/>
            </a:pPr>
            <a:r>
              <a:rPr lang="el-GR" altLang="el-GR" sz="2400" b="1">
                <a:solidFill>
                  <a:srgbClr val="CCFF33"/>
                </a:solidFill>
              </a:rPr>
              <a:t>   Αυτό συχνά σημαίνει ότι αφιερώνουν λιγότερο χρόνο για τις δικές τους ανάγκες, όπως η διατροφή και ο ύπνος. </a:t>
            </a:r>
          </a:p>
          <a:p>
            <a:pPr>
              <a:lnSpc>
                <a:spcPct val="90000"/>
              </a:lnSpc>
              <a:buFontTx/>
              <a:buNone/>
            </a:pPr>
            <a:endParaRPr lang="el-GR" altLang="el-GR" sz="2400" b="1">
              <a:solidFill>
                <a:srgbClr val="CCFF33"/>
              </a:solidFill>
            </a:endParaRPr>
          </a:p>
          <a:p>
            <a:pPr>
              <a:lnSpc>
                <a:spcPct val="90000"/>
              </a:lnSpc>
              <a:buFontTx/>
              <a:buNone/>
            </a:pPr>
            <a:r>
              <a:rPr lang="el-GR" altLang="el-GR" sz="2400" b="1">
                <a:solidFill>
                  <a:srgbClr val="CCFF33"/>
                </a:solidFill>
              </a:rPr>
              <a:t>   Όμως το να διατηρούν τη σωματική τους υγεία είναι ένα μέρος της παροχής φροντίδας. </a:t>
            </a:r>
          </a:p>
          <a:p>
            <a:pPr>
              <a:lnSpc>
                <a:spcPct val="90000"/>
              </a:lnSpc>
            </a:pPr>
            <a:endParaRPr lang="el-GR" altLang="el-GR" sz="2400">
              <a:solidFill>
                <a:srgbClr val="CCFF33"/>
              </a:solidFill>
            </a:endParaRPr>
          </a:p>
        </p:txBody>
      </p:sp>
    </p:spTree>
    <p:extLst>
      <p:ext uri="{BB962C8B-B14F-4D97-AF65-F5344CB8AC3E}">
        <p14:creationId xmlns:p14="http://schemas.microsoft.com/office/powerpoint/2010/main" val="1342732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solidFill>
            <a:srgbClr val="3399FF"/>
          </a:solidFill>
          <a:scene3d>
            <a:camera prst="legacyObliqueTopRight"/>
            <a:lightRig rig="legacyFlat3" dir="b"/>
          </a:scene3d>
          <a:sp3d extrusionH="430200" prstMaterial="legacyMatte">
            <a:bevelT w="13500" h="13500" prst="angle"/>
            <a:bevelB w="13500" h="13500" prst="angle"/>
            <a:extrusionClr>
              <a:srgbClr val="3399FF"/>
            </a:extrusionClr>
          </a:sp3d>
        </p:spPr>
        <p:txBody>
          <a:bodyPr>
            <a:flatTx/>
          </a:bodyPr>
          <a:lstStyle/>
          <a:p>
            <a:r>
              <a:rPr lang="el-GR" altLang="el-GR" sz="4000" b="1">
                <a:solidFill>
                  <a:srgbClr val="CCFF33"/>
                </a:solidFill>
              </a:rPr>
              <a:t>Φροντίστε τη δική σας υγεία</a:t>
            </a:r>
            <a:br>
              <a:rPr lang="el-GR" altLang="el-GR" sz="4000" b="1">
                <a:solidFill>
                  <a:srgbClr val="CCFF33"/>
                </a:solidFill>
              </a:rPr>
            </a:br>
            <a:r>
              <a:rPr lang="el-GR" altLang="el-GR" sz="1600" b="1" i="1" u="sng">
                <a:solidFill>
                  <a:srgbClr val="CCFF33"/>
                </a:solidFill>
              </a:rPr>
              <a:t>Ακολουθούν μερικές συμβουλές για να διατηρήσετε την υγεία σας: </a:t>
            </a:r>
            <a:br>
              <a:rPr lang="el-GR" altLang="el-GR" sz="1600" b="1" i="1" u="sng">
                <a:solidFill>
                  <a:srgbClr val="CCFF33"/>
                </a:solidFill>
              </a:rPr>
            </a:br>
            <a:endParaRPr lang="el-GR" altLang="el-GR" sz="1600" b="1" i="1" u="sng">
              <a:solidFill>
                <a:srgbClr val="CCFF33"/>
              </a:solidFill>
            </a:endParaRPr>
          </a:p>
        </p:txBody>
      </p:sp>
      <p:sp>
        <p:nvSpPr>
          <p:cNvPr id="50179" name="Rectangle 3"/>
          <p:cNvSpPr>
            <a:spLocks noGrp="1" noChangeArrowheads="1"/>
          </p:cNvSpPr>
          <p:nvPr>
            <p:ph type="body" idx="1"/>
          </p:nvPr>
        </p:nvSpPr>
        <p:spPr>
          <a:solidFill>
            <a:srgbClr val="000099"/>
          </a:solidFill>
          <a:effectLst>
            <a:outerShdw dist="107763" dir="2700000" algn="ctr" rotWithShape="0">
              <a:schemeClr val="bg2">
                <a:alpha val="50000"/>
              </a:schemeClr>
            </a:outerShdw>
          </a:effectLst>
        </p:spPr>
        <p:txBody>
          <a:bodyPr/>
          <a:lstStyle/>
          <a:p>
            <a:pPr>
              <a:lnSpc>
                <a:spcPct val="90000"/>
              </a:lnSpc>
            </a:pPr>
            <a:r>
              <a:rPr lang="el-GR" altLang="el-GR" sz="2800">
                <a:solidFill>
                  <a:srgbClr val="CCFF33"/>
                </a:solidFill>
              </a:rPr>
              <a:t>Να ασκείστε </a:t>
            </a:r>
            <a:endParaRPr lang="el-GR" altLang="el-GR" sz="2800" b="1">
              <a:solidFill>
                <a:srgbClr val="CCFF33"/>
              </a:solidFill>
            </a:endParaRPr>
          </a:p>
          <a:p>
            <a:pPr>
              <a:lnSpc>
                <a:spcPct val="90000"/>
              </a:lnSpc>
            </a:pPr>
            <a:r>
              <a:rPr lang="el-GR" altLang="el-GR" sz="2800">
                <a:solidFill>
                  <a:srgbClr val="CCFF33"/>
                </a:solidFill>
              </a:rPr>
              <a:t>Να τρώτε σωστά </a:t>
            </a:r>
            <a:endParaRPr lang="el-GR" altLang="el-GR" sz="2800" b="1">
              <a:solidFill>
                <a:srgbClr val="CCFF33"/>
              </a:solidFill>
            </a:endParaRPr>
          </a:p>
          <a:p>
            <a:pPr>
              <a:lnSpc>
                <a:spcPct val="90000"/>
              </a:lnSpc>
            </a:pPr>
            <a:r>
              <a:rPr lang="el-GR" altLang="el-GR" sz="2800">
                <a:solidFill>
                  <a:srgbClr val="CCFF33"/>
                </a:solidFill>
              </a:rPr>
              <a:t>Να κοιμάστε αρκετά </a:t>
            </a:r>
            <a:endParaRPr lang="el-GR" altLang="el-GR" sz="2800" b="1">
              <a:solidFill>
                <a:srgbClr val="CCFF33"/>
              </a:solidFill>
            </a:endParaRPr>
          </a:p>
          <a:p>
            <a:pPr>
              <a:lnSpc>
                <a:spcPct val="90000"/>
              </a:lnSpc>
            </a:pPr>
            <a:r>
              <a:rPr lang="el-GR" altLang="el-GR" sz="2800">
                <a:solidFill>
                  <a:srgbClr val="CCFF33"/>
                </a:solidFill>
              </a:rPr>
              <a:t>Να ξεκουράζεστε συχνά </a:t>
            </a:r>
            <a:endParaRPr lang="el-GR" altLang="el-GR" sz="2800" b="1">
              <a:solidFill>
                <a:srgbClr val="CCFF33"/>
              </a:solidFill>
            </a:endParaRPr>
          </a:p>
          <a:p>
            <a:pPr>
              <a:lnSpc>
                <a:spcPct val="90000"/>
              </a:lnSpc>
            </a:pPr>
            <a:r>
              <a:rPr lang="el-GR" altLang="el-GR" sz="2800">
                <a:solidFill>
                  <a:srgbClr val="CCFF33"/>
                </a:solidFill>
              </a:rPr>
              <a:t>Να μην αμελείτε το δικό σας τσεκ- απ ή τυχόν τις εξετάσεις σας και τα φάρμακά σας </a:t>
            </a:r>
            <a:endParaRPr lang="el-GR" altLang="el-GR" sz="2800" b="1">
              <a:solidFill>
                <a:srgbClr val="CCFF33"/>
              </a:solidFill>
            </a:endParaRPr>
          </a:p>
          <a:p>
            <a:pPr>
              <a:lnSpc>
                <a:spcPct val="90000"/>
              </a:lnSpc>
            </a:pPr>
            <a:r>
              <a:rPr lang="el-GR" altLang="el-GR" sz="2800">
                <a:solidFill>
                  <a:srgbClr val="CCFF33"/>
                </a:solidFill>
              </a:rPr>
              <a:t>Να ασχολείστε έστω και περιστασιακά με κάτι που σας ενδιαφέρει και σας ευ­χαριστεί (διάβασμα, πλέξιμο, μαγειρική, περίπατος, φιλικές επαφές κ.ά.) </a:t>
            </a:r>
          </a:p>
        </p:txBody>
      </p:sp>
    </p:spTree>
    <p:extLst>
      <p:ext uri="{BB962C8B-B14F-4D97-AF65-F5344CB8AC3E}">
        <p14:creationId xmlns:p14="http://schemas.microsoft.com/office/powerpoint/2010/main" val="4104031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593725" y="0"/>
            <a:ext cx="8316416" cy="836712"/>
          </a:xfrm>
          <a:noFill/>
        </p:spPr>
        <p:txBody>
          <a:bodyPr lIns="45720" tIns="0" rIns="45720" bIns="0" anchor="b">
            <a:normAutofit fontScale="90000"/>
          </a:bodyPr>
          <a:lstStyle/>
          <a:p>
            <a:pPr algn="l" eaLnBrk="0" hangingPunct="0">
              <a:defRPr/>
            </a:pPr>
            <a:r>
              <a:rPr lang="el-GR" sz="3800" b="1" kern="1200" cap="all" dirty="0" err="1">
                <a:ln w="500">
                  <a:solidFill>
                    <a:schemeClr val="tx2">
                      <a:shade val="20000"/>
                      <a:satMod val="120000"/>
                    </a:schemeClr>
                  </a:solidFill>
                </a:ln>
                <a:solidFill>
                  <a:schemeClr val="accent1">
                    <a:lumMod val="75000"/>
                  </a:schemeClr>
                </a:solidFill>
                <a:latin typeface="+mj-lt"/>
                <a:ea typeface="+mj-ea"/>
                <a:cs typeface="+mj-cs"/>
              </a:rPr>
              <a:t>Αναγκεσ</a:t>
            </a:r>
            <a:r>
              <a:rPr lang="el-GR" sz="3800" b="1" kern="1200" cap="all" dirty="0">
                <a:ln w="500">
                  <a:solidFill>
                    <a:schemeClr val="tx2">
                      <a:shade val="20000"/>
                      <a:satMod val="120000"/>
                    </a:schemeClr>
                  </a:solidFill>
                </a:ln>
                <a:solidFill>
                  <a:schemeClr val="accent1">
                    <a:lumMod val="75000"/>
                  </a:schemeClr>
                </a:solidFill>
                <a:latin typeface="+mj-lt"/>
                <a:ea typeface="+mj-ea"/>
                <a:cs typeface="+mj-cs"/>
              </a:rPr>
              <a:t> </a:t>
            </a:r>
            <a:r>
              <a:rPr lang="el-GR" sz="3800" b="1" kern="1200" cap="all" dirty="0" err="1">
                <a:ln w="500">
                  <a:solidFill>
                    <a:schemeClr val="tx2">
                      <a:shade val="20000"/>
                      <a:satMod val="120000"/>
                    </a:schemeClr>
                  </a:solidFill>
                </a:ln>
                <a:solidFill>
                  <a:schemeClr val="accent1">
                    <a:lumMod val="75000"/>
                  </a:schemeClr>
                </a:solidFill>
                <a:latin typeface="+mj-lt"/>
                <a:ea typeface="+mj-ea"/>
                <a:cs typeface="+mj-cs"/>
              </a:rPr>
              <a:t>επιμορφωσησ</a:t>
            </a:r>
            <a:r>
              <a:rPr lang="el-GR" sz="3800" b="1" kern="1200" cap="all" dirty="0">
                <a:ln w="500">
                  <a:solidFill>
                    <a:schemeClr val="tx2">
                      <a:shade val="20000"/>
                      <a:satMod val="120000"/>
                    </a:schemeClr>
                  </a:solidFill>
                </a:ln>
                <a:solidFill>
                  <a:schemeClr val="accent1">
                    <a:lumMod val="75000"/>
                  </a:schemeClr>
                </a:solidFill>
                <a:latin typeface="+mj-lt"/>
                <a:ea typeface="+mj-ea"/>
                <a:cs typeface="+mj-cs"/>
              </a:rPr>
              <a:t> </a:t>
            </a:r>
            <a:r>
              <a:rPr lang="el-GR" sz="3800" b="1" kern="1200" cap="all" dirty="0" err="1">
                <a:ln w="500">
                  <a:solidFill>
                    <a:schemeClr val="tx2">
                      <a:shade val="20000"/>
                      <a:satMod val="120000"/>
                    </a:schemeClr>
                  </a:solidFill>
                </a:ln>
                <a:solidFill>
                  <a:schemeClr val="accent1">
                    <a:lumMod val="75000"/>
                  </a:schemeClr>
                </a:solidFill>
                <a:latin typeface="+mj-lt"/>
                <a:ea typeface="+mj-ea"/>
                <a:cs typeface="+mj-cs"/>
              </a:rPr>
              <a:t>φροντιστων</a:t>
            </a:r>
            <a:r>
              <a:rPr lang="el-GR" sz="3800" b="1" kern="1200" cap="all" dirty="0">
                <a:ln w="500">
                  <a:solidFill>
                    <a:schemeClr val="tx2">
                      <a:shade val="20000"/>
                      <a:satMod val="120000"/>
                    </a:schemeClr>
                  </a:solidFill>
                </a:ln>
                <a:solidFill>
                  <a:schemeClr val="accent1">
                    <a:lumMod val="75000"/>
                  </a:schemeClr>
                </a:solidFill>
                <a:latin typeface="+mj-lt"/>
                <a:ea typeface="+mj-ea"/>
                <a:cs typeface="+mj-cs"/>
              </a:rPr>
              <a:t> </a:t>
            </a:r>
          </a:p>
        </p:txBody>
      </p:sp>
      <p:sp>
        <p:nvSpPr>
          <p:cNvPr id="12291" name="2 - Θέση περιεχομένου"/>
          <p:cNvSpPr>
            <a:spLocks noGrp="1"/>
          </p:cNvSpPr>
          <p:nvPr>
            <p:ph idx="4294967295"/>
          </p:nvPr>
        </p:nvSpPr>
        <p:spPr>
          <a:xfrm>
            <a:off x="457200" y="914400"/>
            <a:ext cx="8137525" cy="5330825"/>
          </a:xfrm>
        </p:spPr>
        <p:txBody>
          <a:bodyPr/>
          <a:lstStyle/>
          <a:p>
            <a:pPr marL="273050" indent="-273050"/>
            <a:r>
              <a:rPr lang="el-GR" altLang="el-GR"/>
              <a:t>Ανάγκη περισσότερης και πληρέστερης </a:t>
            </a:r>
            <a:r>
              <a:rPr lang="el-GR" altLang="el-GR" u="sng"/>
              <a:t>ενημέρωσης</a:t>
            </a:r>
            <a:r>
              <a:rPr lang="el-GR" altLang="el-GR"/>
              <a:t> αναφορικά με τη διαχείριση των οργανικών και ψυχολογικών συνεπειών της νόσου και της θεραπείας</a:t>
            </a:r>
          </a:p>
          <a:p>
            <a:pPr marL="273050" indent="-273050"/>
            <a:endParaRPr lang="el-GR" altLang="el-GR"/>
          </a:p>
          <a:p>
            <a:pPr marL="273050" indent="-273050">
              <a:buFontTx/>
              <a:buNone/>
            </a:pPr>
            <a:r>
              <a:rPr lang="el-GR" altLang="el-GR" i="1"/>
              <a:t>«...Γενικά, ενημέρωση για την αρρώστια, πώς είναι, τι γίνεται, ας πούμε, πόσος χρόνος χρειάζεται να κάνεις τις θεραπείες, τι επιπτώσεις έχει στον ασθενή αυτό το πράγμα, πώς αντιδρά...»</a:t>
            </a:r>
          </a:p>
          <a:p>
            <a:pPr marL="273050" indent="-273050"/>
            <a:endParaRPr lang="el-GR" altLang="el-GR"/>
          </a:p>
        </p:txBody>
      </p:sp>
    </p:spTree>
    <p:extLst>
      <p:ext uri="{BB962C8B-B14F-4D97-AF65-F5344CB8AC3E}">
        <p14:creationId xmlns:p14="http://schemas.microsoft.com/office/powerpoint/2010/main" val="2539537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593725" y="30163"/>
            <a:ext cx="8316416" cy="620688"/>
          </a:xfrm>
          <a:noFill/>
        </p:spPr>
        <p:txBody>
          <a:bodyPr lIns="45720" tIns="0" rIns="45720" bIns="0" anchor="b">
            <a:normAutofit fontScale="90000"/>
          </a:bodyPr>
          <a:lstStyle/>
          <a:p>
            <a:pPr algn="l" eaLnBrk="0" hangingPunct="0">
              <a:defRPr/>
            </a:pPr>
            <a:r>
              <a:rPr lang="el-GR" sz="3800" b="1" kern="1200" cap="all" dirty="0" err="1">
                <a:ln w="500">
                  <a:solidFill>
                    <a:schemeClr val="tx2">
                      <a:shade val="20000"/>
                      <a:satMod val="120000"/>
                    </a:schemeClr>
                  </a:solidFill>
                </a:ln>
                <a:solidFill>
                  <a:schemeClr val="accent1">
                    <a:lumMod val="75000"/>
                  </a:schemeClr>
                </a:solidFill>
                <a:latin typeface="+mj-lt"/>
                <a:ea typeface="+mj-ea"/>
                <a:cs typeface="+mj-cs"/>
              </a:rPr>
              <a:t>Αναγκεσ</a:t>
            </a:r>
            <a:r>
              <a:rPr lang="el-GR" sz="3800" b="1" kern="1200" cap="all" dirty="0">
                <a:ln w="500">
                  <a:solidFill>
                    <a:schemeClr val="tx2">
                      <a:shade val="20000"/>
                      <a:satMod val="120000"/>
                    </a:schemeClr>
                  </a:solidFill>
                </a:ln>
                <a:solidFill>
                  <a:schemeClr val="accent1">
                    <a:lumMod val="75000"/>
                  </a:schemeClr>
                </a:solidFill>
                <a:latin typeface="+mj-lt"/>
                <a:ea typeface="+mj-ea"/>
                <a:cs typeface="+mj-cs"/>
              </a:rPr>
              <a:t> </a:t>
            </a:r>
            <a:r>
              <a:rPr lang="el-GR" sz="3800" b="1" kern="1200" cap="all" dirty="0" err="1">
                <a:ln w="500">
                  <a:solidFill>
                    <a:schemeClr val="tx2">
                      <a:shade val="20000"/>
                      <a:satMod val="120000"/>
                    </a:schemeClr>
                  </a:solidFill>
                </a:ln>
                <a:solidFill>
                  <a:schemeClr val="accent1">
                    <a:lumMod val="75000"/>
                  </a:schemeClr>
                </a:solidFill>
                <a:latin typeface="+mj-lt"/>
                <a:ea typeface="+mj-ea"/>
                <a:cs typeface="+mj-cs"/>
              </a:rPr>
              <a:t>επιμορφωσησ</a:t>
            </a:r>
            <a:r>
              <a:rPr lang="el-GR" sz="3800" b="1" kern="1200" cap="all" dirty="0">
                <a:ln w="500">
                  <a:solidFill>
                    <a:schemeClr val="tx2">
                      <a:shade val="20000"/>
                      <a:satMod val="120000"/>
                    </a:schemeClr>
                  </a:solidFill>
                </a:ln>
                <a:solidFill>
                  <a:schemeClr val="accent1">
                    <a:lumMod val="75000"/>
                  </a:schemeClr>
                </a:solidFill>
                <a:latin typeface="+mj-lt"/>
                <a:ea typeface="+mj-ea"/>
                <a:cs typeface="+mj-cs"/>
              </a:rPr>
              <a:t> </a:t>
            </a:r>
            <a:r>
              <a:rPr lang="el-GR" sz="3800" b="1" kern="1200" cap="all" dirty="0" err="1">
                <a:ln w="500">
                  <a:solidFill>
                    <a:schemeClr val="tx2">
                      <a:shade val="20000"/>
                      <a:satMod val="120000"/>
                    </a:schemeClr>
                  </a:solidFill>
                </a:ln>
                <a:solidFill>
                  <a:schemeClr val="accent1">
                    <a:lumMod val="75000"/>
                  </a:schemeClr>
                </a:solidFill>
                <a:latin typeface="+mj-lt"/>
                <a:ea typeface="+mj-ea"/>
                <a:cs typeface="+mj-cs"/>
              </a:rPr>
              <a:t>φροντιστων</a:t>
            </a:r>
            <a:r>
              <a:rPr lang="el-GR" sz="3800" b="1" kern="1200" cap="all" dirty="0">
                <a:ln w="500">
                  <a:solidFill>
                    <a:schemeClr val="tx2">
                      <a:shade val="20000"/>
                      <a:satMod val="120000"/>
                    </a:schemeClr>
                  </a:solidFill>
                </a:ln>
                <a:solidFill>
                  <a:schemeClr val="accent1">
                    <a:lumMod val="75000"/>
                  </a:schemeClr>
                </a:solidFill>
                <a:latin typeface="+mj-lt"/>
                <a:ea typeface="+mj-ea"/>
                <a:cs typeface="+mj-cs"/>
              </a:rPr>
              <a:t> </a:t>
            </a:r>
          </a:p>
        </p:txBody>
      </p:sp>
      <p:sp>
        <p:nvSpPr>
          <p:cNvPr id="14339" name="2 - Θέση περιεχομένου"/>
          <p:cNvSpPr>
            <a:spLocks noGrp="1"/>
          </p:cNvSpPr>
          <p:nvPr>
            <p:ph idx="4294967295"/>
          </p:nvPr>
        </p:nvSpPr>
        <p:spPr>
          <a:xfrm>
            <a:off x="228600" y="685800"/>
            <a:ext cx="8675688" cy="5476875"/>
          </a:xfrm>
          <a:solidFill>
            <a:srgbClr val="CFF9A5"/>
          </a:solidFill>
        </p:spPr>
        <p:txBody>
          <a:bodyPr/>
          <a:lstStyle/>
          <a:p>
            <a:pPr marL="273050" indent="-273050">
              <a:buFontTx/>
              <a:buNone/>
            </a:pPr>
            <a:r>
              <a:rPr lang="el-GR" altLang="el-GR" sz="1800"/>
              <a:t>    </a:t>
            </a:r>
            <a:r>
              <a:rPr lang="el-GR" altLang="el-GR" sz="1800">
                <a:solidFill>
                  <a:schemeClr val="accent2"/>
                </a:solidFill>
              </a:rPr>
              <a:t>Ανάγκη απόκτησης </a:t>
            </a:r>
            <a:r>
              <a:rPr lang="el-GR" altLang="el-GR" sz="1800" u="sng">
                <a:solidFill>
                  <a:schemeClr val="accent2"/>
                </a:solidFill>
              </a:rPr>
              <a:t>τεχνικών γνώσεων και δεξιοτήτων</a:t>
            </a:r>
            <a:r>
              <a:rPr lang="el-GR" altLang="el-GR" sz="1800">
                <a:solidFill>
                  <a:schemeClr val="accent2"/>
                </a:solidFill>
              </a:rPr>
              <a:t>, στοχευμένων στις ανάγκες του αρρώστου (π.χ. αλλαγή στομίας σε ασθενείς με καρκίνο του παχέως εντέρου ή σε ασθενείς με καρκίνο της ουροδόχου κύστεως, περιποίηση τραχειοστομίας, περιποίηση κατακλίσεων, εκτέλεση ενέσεων για χορήγηση αναλγητικών, βοήθεια στο ντύσιμο)</a:t>
            </a:r>
          </a:p>
          <a:p>
            <a:pPr marL="273050" indent="-273050">
              <a:buFontTx/>
              <a:buNone/>
            </a:pPr>
            <a:r>
              <a:rPr lang="el-GR" altLang="el-GR" sz="3000" i="1"/>
              <a:t>«Ε, η αρχή για μένα ήταν δύσκολη, γιατί ήταν κάτι πρωτόγνωρο. Ο ιδρώτας έτρεχε, τα χέρια μου έτρεμαν... Ήταν δύσκολα…»</a:t>
            </a:r>
          </a:p>
          <a:p>
            <a:pPr marL="273050" indent="-273050">
              <a:buFontTx/>
              <a:buNone/>
            </a:pPr>
            <a:r>
              <a:rPr lang="el-GR" altLang="el-GR" sz="3000" i="1"/>
              <a:t>«...Όταν της φοράω το σουτιέν, ας πούμε, θα ήθελα να έχω περισσότερη επιδεξιότητα … να τη ντύσω πιο εύκολα…»</a:t>
            </a:r>
            <a:endParaRPr lang="el-GR" altLang="el-GR" sz="3000"/>
          </a:p>
        </p:txBody>
      </p:sp>
    </p:spTree>
    <p:extLst>
      <p:ext uri="{BB962C8B-B14F-4D97-AF65-F5344CB8AC3E}">
        <p14:creationId xmlns:p14="http://schemas.microsoft.com/office/powerpoint/2010/main" val="23622626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03250" y="182564"/>
            <a:ext cx="8532440" cy="620687"/>
          </a:xfrm>
          <a:noFill/>
        </p:spPr>
        <p:txBody>
          <a:bodyPr lIns="45720" tIns="0" rIns="45720" bIns="0" anchor="b">
            <a:normAutofit fontScale="90000"/>
          </a:bodyPr>
          <a:lstStyle/>
          <a:p>
            <a:pPr algn="l" eaLnBrk="0" hangingPunct="0">
              <a:defRPr/>
            </a:pPr>
            <a:r>
              <a:rPr lang="el-GR" sz="3800" b="1" kern="1200" cap="all" dirty="0" err="1">
                <a:ln w="500">
                  <a:solidFill>
                    <a:schemeClr val="tx2">
                      <a:shade val="20000"/>
                      <a:satMod val="120000"/>
                    </a:schemeClr>
                  </a:solidFill>
                </a:ln>
                <a:solidFill>
                  <a:schemeClr val="accent1">
                    <a:lumMod val="75000"/>
                  </a:schemeClr>
                </a:solidFill>
                <a:latin typeface="+mj-lt"/>
                <a:ea typeface="+mj-ea"/>
                <a:cs typeface="+mj-cs"/>
              </a:rPr>
              <a:t>Αναγκεσ</a:t>
            </a:r>
            <a:r>
              <a:rPr lang="el-GR" sz="3800" b="1" kern="1200" cap="all" dirty="0">
                <a:ln w="500">
                  <a:solidFill>
                    <a:schemeClr val="tx2">
                      <a:shade val="20000"/>
                      <a:satMod val="120000"/>
                    </a:schemeClr>
                  </a:solidFill>
                </a:ln>
                <a:solidFill>
                  <a:schemeClr val="accent1">
                    <a:lumMod val="75000"/>
                  </a:schemeClr>
                </a:solidFill>
                <a:latin typeface="+mj-lt"/>
                <a:ea typeface="+mj-ea"/>
                <a:cs typeface="+mj-cs"/>
              </a:rPr>
              <a:t> </a:t>
            </a:r>
            <a:r>
              <a:rPr lang="el-GR" sz="3800" b="1" kern="1200" cap="all" dirty="0" err="1">
                <a:ln w="500">
                  <a:solidFill>
                    <a:schemeClr val="tx2">
                      <a:shade val="20000"/>
                      <a:satMod val="120000"/>
                    </a:schemeClr>
                  </a:solidFill>
                </a:ln>
                <a:solidFill>
                  <a:schemeClr val="accent1">
                    <a:lumMod val="75000"/>
                  </a:schemeClr>
                </a:solidFill>
                <a:latin typeface="+mj-lt"/>
                <a:ea typeface="+mj-ea"/>
                <a:cs typeface="+mj-cs"/>
              </a:rPr>
              <a:t>επιμορφωσησ</a:t>
            </a:r>
            <a:r>
              <a:rPr lang="el-GR" sz="3800" b="1" kern="1200" cap="all" dirty="0">
                <a:ln w="500">
                  <a:solidFill>
                    <a:schemeClr val="tx2">
                      <a:shade val="20000"/>
                      <a:satMod val="120000"/>
                    </a:schemeClr>
                  </a:solidFill>
                </a:ln>
                <a:solidFill>
                  <a:schemeClr val="accent1">
                    <a:lumMod val="75000"/>
                  </a:schemeClr>
                </a:solidFill>
                <a:latin typeface="+mj-lt"/>
                <a:ea typeface="+mj-ea"/>
                <a:cs typeface="+mj-cs"/>
              </a:rPr>
              <a:t> </a:t>
            </a:r>
            <a:r>
              <a:rPr lang="el-GR" sz="3800" b="1" kern="1200" cap="all" dirty="0" err="1">
                <a:ln w="500">
                  <a:solidFill>
                    <a:schemeClr val="tx2">
                      <a:shade val="20000"/>
                      <a:satMod val="120000"/>
                    </a:schemeClr>
                  </a:solidFill>
                </a:ln>
                <a:solidFill>
                  <a:schemeClr val="accent1">
                    <a:lumMod val="75000"/>
                  </a:schemeClr>
                </a:solidFill>
                <a:latin typeface="+mj-lt"/>
                <a:ea typeface="+mj-ea"/>
                <a:cs typeface="+mj-cs"/>
              </a:rPr>
              <a:t>φροντιστων</a:t>
            </a:r>
            <a:r>
              <a:rPr lang="el-GR" sz="3800" b="1" kern="1200" cap="all" dirty="0">
                <a:ln w="500">
                  <a:solidFill>
                    <a:schemeClr val="tx2">
                      <a:shade val="20000"/>
                      <a:satMod val="120000"/>
                    </a:schemeClr>
                  </a:solidFill>
                </a:ln>
                <a:solidFill>
                  <a:schemeClr val="accent1">
                    <a:lumMod val="75000"/>
                  </a:schemeClr>
                </a:solidFill>
                <a:latin typeface="+mj-lt"/>
                <a:ea typeface="+mj-ea"/>
                <a:cs typeface="+mj-cs"/>
              </a:rPr>
              <a:t> </a:t>
            </a:r>
          </a:p>
        </p:txBody>
      </p:sp>
      <p:sp>
        <p:nvSpPr>
          <p:cNvPr id="16387" name="2 - Θέση περιεχομένου"/>
          <p:cNvSpPr>
            <a:spLocks noGrp="1"/>
          </p:cNvSpPr>
          <p:nvPr>
            <p:ph idx="4294967295"/>
          </p:nvPr>
        </p:nvSpPr>
        <p:spPr>
          <a:xfrm>
            <a:off x="381000" y="1066800"/>
            <a:ext cx="8382000" cy="5410200"/>
          </a:xfrm>
          <a:solidFill>
            <a:srgbClr val="CFF9A5"/>
          </a:solidFill>
          <a:effectLst>
            <a:outerShdw dist="107763" dir="2700000" algn="ctr" rotWithShape="0">
              <a:schemeClr val="bg2">
                <a:alpha val="50000"/>
              </a:schemeClr>
            </a:outerShdw>
          </a:effectLst>
        </p:spPr>
        <p:txBody>
          <a:bodyPr/>
          <a:lstStyle/>
          <a:p>
            <a:pPr marL="273050" indent="-273050">
              <a:buFontTx/>
              <a:buNone/>
            </a:pPr>
            <a:r>
              <a:rPr lang="el-GR" altLang="el-GR" sz="2000">
                <a:solidFill>
                  <a:schemeClr val="accent2"/>
                </a:solidFill>
              </a:rPr>
              <a:t>    Ανάγκη ψυχοκοινωνικής </a:t>
            </a:r>
            <a:r>
              <a:rPr lang="el-GR" altLang="el-GR" sz="2000" u="sng">
                <a:solidFill>
                  <a:schemeClr val="accent2"/>
                </a:solidFill>
              </a:rPr>
              <a:t>υποστήριξης των ίδιων </a:t>
            </a:r>
            <a:r>
              <a:rPr lang="el-GR" altLang="el-GR" sz="2000">
                <a:solidFill>
                  <a:schemeClr val="accent2"/>
                </a:solidFill>
              </a:rPr>
              <a:t>των φροντιστών και τρόπους ψυχοσυναισθηματικής υποστήριξης </a:t>
            </a:r>
            <a:r>
              <a:rPr lang="el-GR" altLang="el-GR" sz="2000" u="sng">
                <a:solidFill>
                  <a:schemeClr val="accent2"/>
                </a:solidFill>
              </a:rPr>
              <a:t>των ασθενών</a:t>
            </a:r>
          </a:p>
          <a:p>
            <a:pPr marL="273050" indent="-273050">
              <a:buFontTx/>
              <a:buNone/>
            </a:pPr>
            <a:r>
              <a:rPr lang="el-GR" altLang="el-GR" sz="3000" i="1"/>
              <a:t>«...Να μιλήσω με έναν άνθρωπο… να μου δώσει όχι μία λύση, αλλά μία απάντηση στα ερωτήματά μου...»</a:t>
            </a:r>
          </a:p>
          <a:p>
            <a:pPr marL="273050" indent="-273050">
              <a:buFontTx/>
              <a:buNone/>
            </a:pPr>
            <a:r>
              <a:rPr lang="el-GR" altLang="el-GR" sz="3000" i="1"/>
              <a:t>«…Πιο δύσκολο είναι η υποστήριξη. Όχι το να τον περιποιηθώ, να τον φροντίσω, να τού κάνω τα ιδιαίτερα που τού κάνω... Είναι ότι, όταν είμαι δίπλα του, πρέπει να κάνω τον καραγκιόζη…» </a:t>
            </a:r>
          </a:p>
          <a:p>
            <a:pPr marL="273050" indent="-273050">
              <a:buFontTx/>
              <a:buNone/>
            </a:pPr>
            <a:r>
              <a:rPr lang="el-GR" altLang="el-GR" sz="1800">
                <a:solidFill>
                  <a:schemeClr val="accent2"/>
                </a:solidFill>
              </a:rPr>
              <a:t>     Ανάγκη πληροφόρησης σχετικά με </a:t>
            </a:r>
            <a:r>
              <a:rPr lang="el-GR" altLang="el-GR" sz="1800" u="sng">
                <a:solidFill>
                  <a:schemeClr val="accent2"/>
                </a:solidFill>
              </a:rPr>
              <a:t>διαθέσιμες υπηρεσίες</a:t>
            </a:r>
            <a:r>
              <a:rPr lang="el-GR" altLang="el-GR" sz="1800">
                <a:solidFill>
                  <a:schemeClr val="accent2"/>
                </a:solidFill>
              </a:rPr>
              <a:t> ψυχολογικής υποστήριξης</a:t>
            </a:r>
          </a:p>
          <a:p>
            <a:pPr marL="273050" indent="-273050"/>
            <a:endParaRPr lang="el-GR" altLang="el-GR" sz="1800">
              <a:solidFill>
                <a:schemeClr val="accent2"/>
              </a:solidFill>
            </a:endParaRPr>
          </a:p>
          <a:p>
            <a:pPr marL="273050" indent="-273050"/>
            <a:endParaRPr lang="el-GR" altLang="el-GR" sz="3000" i="1"/>
          </a:p>
          <a:p>
            <a:pPr marL="273050" indent="-273050">
              <a:buFontTx/>
              <a:buNone/>
            </a:pPr>
            <a:r>
              <a:rPr lang="el-GR" altLang="el-GR" sz="1800">
                <a:solidFill>
                  <a:schemeClr val="accent2"/>
                </a:solidFill>
              </a:rPr>
              <a:t>   </a:t>
            </a:r>
          </a:p>
        </p:txBody>
      </p:sp>
    </p:spTree>
    <p:extLst>
      <p:ext uri="{BB962C8B-B14F-4D97-AF65-F5344CB8AC3E}">
        <p14:creationId xmlns:p14="http://schemas.microsoft.com/office/powerpoint/2010/main" val="3274278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8" name="17 - Καμπύλη γραμμή σύνδεσης"/>
          <p:cNvCxnSpPr/>
          <p:nvPr/>
        </p:nvCxnSpPr>
        <p:spPr>
          <a:xfrm rot="16200000" flipH="1">
            <a:off x="2951820" y="4257092"/>
            <a:ext cx="2016224" cy="1224136"/>
          </a:xfrm>
          <a:prstGeom prst="curvedConnector3">
            <a:avLst>
              <a:gd name="adj1" fmla="val 50000"/>
            </a:avLst>
          </a:prstGeom>
          <a:ln w="381000">
            <a:solidFill>
              <a:schemeClr val="tx2">
                <a:lumMod val="40000"/>
                <a:lumOff val="60000"/>
              </a:schemeClr>
            </a:solidFill>
          </a:ln>
          <a:effectLst>
            <a:innerShdw blurRad="1270000" dist="2540000" dir="2154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1" name="20 - Καμπύλη γραμμή σύνδεσης"/>
          <p:cNvCxnSpPr/>
          <p:nvPr/>
        </p:nvCxnSpPr>
        <p:spPr>
          <a:xfrm rot="5400000">
            <a:off x="4535996" y="4257092"/>
            <a:ext cx="2016224" cy="1224136"/>
          </a:xfrm>
          <a:prstGeom prst="curvedConnector3">
            <a:avLst>
              <a:gd name="adj1" fmla="val 50000"/>
            </a:avLst>
          </a:prstGeom>
          <a:ln w="381000">
            <a:solidFill>
              <a:schemeClr val="tx2">
                <a:lumMod val="40000"/>
                <a:lumOff val="60000"/>
              </a:schemeClr>
            </a:solidFill>
          </a:ln>
          <a:effectLst>
            <a:innerShdw blurRad="1270000" dist="2540000" dir="2154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539552" y="4221088"/>
            <a:ext cx="3024336" cy="1440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a:solidFill>
                <a:prstClr val="white"/>
              </a:solidFill>
            </a:endParaRPr>
          </a:p>
        </p:txBody>
      </p:sp>
      <p:sp>
        <p:nvSpPr>
          <p:cNvPr id="15" name="14 - Έλλειψη"/>
          <p:cNvSpPr/>
          <p:nvPr/>
        </p:nvSpPr>
        <p:spPr>
          <a:xfrm>
            <a:off x="5868144" y="4221088"/>
            <a:ext cx="2736304" cy="1440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a:solidFill>
                <a:prstClr val="white"/>
              </a:solidFill>
            </a:endParaRPr>
          </a:p>
        </p:txBody>
      </p:sp>
      <p:sp>
        <p:nvSpPr>
          <p:cNvPr id="16" name="15 - Έλλειψη"/>
          <p:cNvSpPr/>
          <p:nvPr/>
        </p:nvSpPr>
        <p:spPr>
          <a:xfrm>
            <a:off x="179512" y="116632"/>
            <a:ext cx="8784976" cy="396044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a:solidFill>
                <a:prstClr val="white"/>
              </a:solidFill>
            </a:endParaRPr>
          </a:p>
        </p:txBody>
      </p:sp>
      <p:sp>
        <p:nvSpPr>
          <p:cNvPr id="13" name="12 - Έλλειψη"/>
          <p:cNvSpPr/>
          <p:nvPr/>
        </p:nvSpPr>
        <p:spPr>
          <a:xfrm>
            <a:off x="1475656" y="548680"/>
            <a:ext cx="7416824" cy="316835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a:solidFill>
                <a:prstClr val="white"/>
              </a:solidFill>
            </a:endParaRPr>
          </a:p>
        </p:txBody>
      </p:sp>
      <p:sp>
        <p:nvSpPr>
          <p:cNvPr id="2" name="1 - TextBox"/>
          <p:cNvSpPr txBox="1"/>
          <p:nvPr/>
        </p:nvSpPr>
        <p:spPr>
          <a:xfrm>
            <a:off x="899592" y="908720"/>
            <a:ext cx="1872208" cy="338554"/>
          </a:xfrm>
          <a:prstGeom prst="rect">
            <a:avLst/>
          </a:prstGeom>
          <a:noFill/>
        </p:spPr>
        <p:txBody>
          <a:bodyPr wrap="square" rtlCol="0">
            <a:spAutoFit/>
          </a:bodyPr>
          <a:lstStyle/>
          <a:p>
            <a:pP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Τοπική Κοινωνία</a:t>
            </a:r>
            <a:endParaRPr lang="el-GR" sz="1600" b="1"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3" name="2 - TextBox"/>
          <p:cNvSpPr txBox="1"/>
          <p:nvPr/>
        </p:nvSpPr>
        <p:spPr>
          <a:xfrm>
            <a:off x="827584" y="1412776"/>
            <a:ext cx="2088232" cy="338554"/>
          </a:xfrm>
          <a:prstGeom prst="rect">
            <a:avLst/>
          </a:prstGeom>
          <a:noFill/>
        </p:spPr>
        <p:txBody>
          <a:bodyPr wrap="square" rtlCol="0">
            <a:spAutoFit/>
          </a:bodyPr>
          <a:lstStyle/>
          <a:p>
            <a:pP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Πόροι και Πολιτικές</a:t>
            </a:r>
            <a:endParaRPr lang="el-GR" sz="1600" b="1"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4" name="3 - TextBox"/>
          <p:cNvSpPr txBox="1"/>
          <p:nvPr/>
        </p:nvSpPr>
        <p:spPr>
          <a:xfrm>
            <a:off x="1691680" y="2132855"/>
            <a:ext cx="2016224" cy="864097"/>
          </a:xfrm>
          <a:prstGeom prst="rect">
            <a:avLst/>
          </a:prstGeom>
          <a:noFill/>
        </p:spPr>
        <p:txBody>
          <a:bodyPr wrap="square" rtlCol="0">
            <a:spAutoFit/>
          </a:bodyPr>
          <a:lstStyle/>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Υποστήριξη </a:t>
            </a:r>
          </a:p>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της </a:t>
            </a:r>
            <a:r>
              <a:rPr lang="el-GR" sz="1600" b="1" dirty="0" err="1" smtClean="0">
                <a:solidFill>
                  <a:prstClr val="black"/>
                </a:solidFill>
                <a:effectLst>
                  <a:outerShdw blurRad="38100" dist="38100" dir="2700000" algn="tl">
                    <a:srgbClr val="000000">
                      <a:alpha val="43137"/>
                    </a:srgbClr>
                  </a:outerShdw>
                </a:effectLst>
                <a:latin typeface="Arial" charset="0"/>
                <a:cs typeface="Arial" charset="0"/>
              </a:rPr>
              <a:t>Αυτοφροντίδας</a:t>
            </a:r>
            <a:r>
              <a:rPr lang="el-GR" sz="1600" b="1" dirty="0" smtClean="0">
                <a:solidFill>
                  <a:prstClr val="black"/>
                </a:solidFill>
                <a:effectLst>
                  <a:outerShdw blurRad="38100" dist="38100" dir="2700000" algn="tl">
                    <a:srgbClr val="000000">
                      <a:alpha val="43137"/>
                    </a:srgbClr>
                  </a:outerShdw>
                </a:effectLst>
                <a:latin typeface="Arial" charset="0"/>
                <a:cs typeface="Arial" charset="0"/>
              </a:rPr>
              <a:t> </a:t>
            </a:r>
            <a:endParaRPr lang="el-GR" sz="1600" b="1"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5" name="4 - TextBox"/>
          <p:cNvSpPr txBox="1"/>
          <p:nvPr/>
        </p:nvSpPr>
        <p:spPr>
          <a:xfrm>
            <a:off x="3779912" y="2132855"/>
            <a:ext cx="2016224" cy="584775"/>
          </a:xfrm>
          <a:prstGeom prst="rect">
            <a:avLst/>
          </a:prstGeom>
          <a:noFill/>
        </p:spPr>
        <p:txBody>
          <a:bodyPr wrap="square" rtlCol="0">
            <a:spAutoFit/>
          </a:bodyPr>
          <a:lstStyle/>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Υποστήριξη στη λήψη αποφάσεων </a:t>
            </a:r>
            <a:endParaRPr lang="el-GR" sz="1600" b="1"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6" name="5 - TextBox"/>
          <p:cNvSpPr txBox="1"/>
          <p:nvPr/>
        </p:nvSpPr>
        <p:spPr>
          <a:xfrm>
            <a:off x="5580112" y="2060847"/>
            <a:ext cx="2016224" cy="830997"/>
          </a:xfrm>
          <a:prstGeom prst="rect">
            <a:avLst/>
          </a:prstGeom>
          <a:noFill/>
        </p:spPr>
        <p:txBody>
          <a:bodyPr wrap="square" rtlCol="0">
            <a:spAutoFit/>
          </a:bodyPr>
          <a:lstStyle/>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Σχεδιασμός συστήματος διανομής</a:t>
            </a:r>
            <a:endParaRPr lang="el-GR" sz="1600" b="1"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7" name="6 - TextBox"/>
          <p:cNvSpPr txBox="1"/>
          <p:nvPr/>
        </p:nvSpPr>
        <p:spPr>
          <a:xfrm>
            <a:off x="7127776" y="2060847"/>
            <a:ext cx="2016224" cy="830997"/>
          </a:xfrm>
          <a:prstGeom prst="rect">
            <a:avLst/>
          </a:prstGeom>
          <a:noFill/>
        </p:spPr>
        <p:txBody>
          <a:bodyPr wrap="square" rtlCol="0">
            <a:spAutoFit/>
          </a:bodyPr>
          <a:lstStyle/>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Κλινικό Πληροφοριακό σύστημα </a:t>
            </a:r>
            <a:endParaRPr lang="el-GR" sz="1600" b="1"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8" name="7 - TextBox"/>
          <p:cNvSpPr txBox="1"/>
          <p:nvPr/>
        </p:nvSpPr>
        <p:spPr>
          <a:xfrm>
            <a:off x="755576" y="4509120"/>
            <a:ext cx="2448272" cy="830997"/>
          </a:xfrm>
          <a:prstGeom prst="rect">
            <a:avLst/>
          </a:prstGeom>
          <a:noFill/>
        </p:spPr>
        <p:txBody>
          <a:bodyPr wrap="square" rtlCol="0">
            <a:spAutoFit/>
          </a:bodyPr>
          <a:lstStyle/>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Ευαισθητοποιημένος </a:t>
            </a:r>
          </a:p>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Κινητοποιημένος </a:t>
            </a:r>
          </a:p>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Ασθενής</a:t>
            </a:r>
          </a:p>
        </p:txBody>
      </p:sp>
      <p:sp>
        <p:nvSpPr>
          <p:cNvPr id="9" name="8 - TextBox"/>
          <p:cNvSpPr txBox="1"/>
          <p:nvPr/>
        </p:nvSpPr>
        <p:spPr>
          <a:xfrm>
            <a:off x="6084168" y="4437112"/>
            <a:ext cx="2304256" cy="830997"/>
          </a:xfrm>
          <a:prstGeom prst="rect">
            <a:avLst/>
          </a:prstGeom>
          <a:noFill/>
        </p:spPr>
        <p:txBody>
          <a:bodyPr wrap="square" rtlCol="0">
            <a:spAutoFit/>
          </a:bodyPr>
          <a:lstStyle/>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Ευαισθητοποιημένη </a:t>
            </a:r>
          </a:p>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Προετοιμασμένη Ομάδα Παροχής υπηρεσιών </a:t>
            </a:r>
          </a:p>
        </p:txBody>
      </p:sp>
      <p:sp>
        <p:nvSpPr>
          <p:cNvPr id="10" name="9 - TextBox"/>
          <p:cNvSpPr txBox="1"/>
          <p:nvPr/>
        </p:nvSpPr>
        <p:spPr>
          <a:xfrm>
            <a:off x="3779912" y="4725144"/>
            <a:ext cx="2016224" cy="584775"/>
          </a:xfrm>
          <a:prstGeom prst="rect">
            <a:avLst/>
          </a:prstGeom>
          <a:noFill/>
        </p:spPr>
        <p:txBody>
          <a:bodyPr wrap="square" rtlCol="0">
            <a:spAutoFit/>
          </a:bodyPr>
          <a:lstStyle/>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Παραγωγική Αλληλεπίδραση </a:t>
            </a:r>
            <a:endParaRPr lang="el-GR" sz="1600" b="1"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11" name="10 - TextBox"/>
          <p:cNvSpPr txBox="1"/>
          <p:nvPr/>
        </p:nvSpPr>
        <p:spPr>
          <a:xfrm>
            <a:off x="5220072" y="908720"/>
            <a:ext cx="1872208" cy="338554"/>
          </a:xfrm>
          <a:prstGeom prst="rect">
            <a:avLst/>
          </a:prstGeom>
          <a:noFill/>
        </p:spPr>
        <p:txBody>
          <a:bodyPr wrap="square" rtlCol="0">
            <a:spAutoFit/>
          </a:bodyPr>
          <a:lstStyle/>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Σύστημα Υγείας</a:t>
            </a:r>
            <a:endParaRPr lang="el-GR" sz="1600" b="1"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12" name="11 - TextBox"/>
          <p:cNvSpPr txBox="1"/>
          <p:nvPr/>
        </p:nvSpPr>
        <p:spPr>
          <a:xfrm>
            <a:off x="2771800" y="6237312"/>
            <a:ext cx="3672408" cy="338554"/>
          </a:xfrm>
          <a:prstGeom prst="rect">
            <a:avLst/>
          </a:prstGeom>
          <a:noFill/>
        </p:spPr>
        <p:txBody>
          <a:bodyPr wrap="square" rtlCol="0">
            <a:spAutoFit/>
          </a:bodyPr>
          <a:lstStyle/>
          <a:p>
            <a:pPr algn="ctr" fontAlgn="base">
              <a:spcBef>
                <a:spcPct val="0"/>
              </a:spcBef>
              <a:spcAft>
                <a:spcPct val="0"/>
              </a:spcAft>
            </a:pPr>
            <a:r>
              <a:rPr lang="el-GR" sz="1600" b="1" dirty="0" smtClean="0">
                <a:solidFill>
                  <a:prstClr val="black"/>
                </a:solidFill>
                <a:effectLst>
                  <a:outerShdw blurRad="38100" dist="38100" dir="2700000" algn="tl">
                    <a:srgbClr val="000000">
                      <a:alpha val="43137"/>
                    </a:srgbClr>
                  </a:outerShdw>
                </a:effectLst>
                <a:latin typeface="Arial" charset="0"/>
                <a:cs typeface="Arial" charset="0"/>
              </a:rPr>
              <a:t>Λειτουργικά και Κλινικά Αποτελέσματα </a:t>
            </a:r>
            <a:endParaRPr lang="el-GR" sz="1600" b="1" dirty="0">
              <a:solidFill>
                <a:prstClr val="black"/>
              </a:solidFill>
              <a:effectLst>
                <a:outerShdw blurRad="38100" dist="38100" dir="2700000" algn="tl">
                  <a:srgbClr val="000000">
                    <a:alpha val="43137"/>
                  </a:srgbClr>
                </a:outerShdw>
              </a:effectLst>
              <a:latin typeface="Arial" charset="0"/>
              <a:cs typeface="Arial" charset="0"/>
            </a:endParaRPr>
          </a:p>
        </p:txBody>
      </p:sp>
      <p:sp>
        <p:nvSpPr>
          <p:cNvPr id="22" name="21 - Βέλος προς τα κάτω"/>
          <p:cNvSpPr/>
          <p:nvPr/>
        </p:nvSpPr>
        <p:spPr>
          <a:xfrm>
            <a:off x="3923928" y="5589240"/>
            <a:ext cx="1656184" cy="648072"/>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a:solidFill>
                <a:prstClr val="white"/>
              </a:solidFill>
            </a:endParaRPr>
          </a:p>
        </p:txBody>
      </p:sp>
      <p:cxnSp>
        <p:nvCxnSpPr>
          <p:cNvPr id="29" name="28 - Ευθύγραμμο βέλος σύνδεσης"/>
          <p:cNvCxnSpPr/>
          <p:nvPr/>
        </p:nvCxnSpPr>
        <p:spPr>
          <a:xfrm>
            <a:off x="3491880" y="4581128"/>
            <a:ext cx="2520280" cy="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0" name="29 - Ευθύγραμμο βέλος σύνδεσης"/>
          <p:cNvCxnSpPr/>
          <p:nvPr/>
        </p:nvCxnSpPr>
        <p:spPr>
          <a:xfrm>
            <a:off x="3563888" y="5373216"/>
            <a:ext cx="2520280" cy="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475656" y="548680"/>
            <a:ext cx="7416824" cy="31683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a:solidFill>
                <a:prstClr val="white"/>
              </a:solidFill>
            </a:endParaRPr>
          </a:p>
        </p:txBody>
      </p:sp>
      <p:sp>
        <p:nvSpPr>
          <p:cNvPr id="24" name="Oval 23"/>
          <p:cNvSpPr/>
          <p:nvPr/>
        </p:nvSpPr>
        <p:spPr>
          <a:xfrm>
            <a:off x="179512" y="116632"/>
            <a:ext cx="8784976" cy="39604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a:solidFill>
                <a:prstClr val="white"/>
              </a:solidFill>
            </a:endParaRPr>
          </a:p>
        </p:txBody>
      </p:sp>
      <p:sp>
        <p:nvSpPr>
          <p:cNvPr id="26625" name="Rectangle 1"/>
          <p:cNvSpPr>
            <a:spLocks noChangeArrowheads="1"/>
          </p:cNvSpPr>
          <p:nvPr/>
        </p:nvSpPr>
        <p:spPr bwMode="auto">
          <a:xfrm>
            <a:off x="6994333" y="6350551"/>
            <a:ext cx="1749774"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r>
              <a:rPr lang="en-US" sz="1600" b="1" dirty="0" smtClean="0">
                <a:solidFill>
                  <a:prstClr val="black"/>
                </a:solidFill>
                <a:effectLst>
                  <a:outerShdw blurRad="38100" dist="38100" dir="2700000" algn="tl">
                    <a:srgbClr val="000000">
                      <a:alpha val="43137"/>
                    </a:srgbClr>
                  </a:outerShdw>
                </a:effectLst>
                <a:ea typeface="Times New Roman" pitchFamily="18" charset="0"/>
                <a:cs typeface="Times New Roman" pitchFamily="18" charset="0"/>
              </a:rPr>
              <a:t>Wagner </a:t>
            </a:r>
            <a:r>
              <a:rPr lang="en-US" sz="1600" b="1" dirty="0" err="1" smtClean="0">
                <a:solidFill>
                  <a:prstClr val="black"/>
                </a:solidFill>
                <a:effectLst>
                  <a:outerShdw blurRad="38100" dist="38100" dir="2700000" algn="tl">
                    <a:srgbClr val="000000">
                      <a:alpha val="43137"/>
                    </a:srgbClr>
                  </a:outerShdw>
                </a:effectLst>
                <a:ea typeface="Times New Roman" pitchFamily="18" charset="0"/>
                <a:cs typeface="Times New Roman" pitchFamily="18" charset="0"/>
              </a:rPr>
              <a:t>E.H.</a:t>
            </a:r>
            <a:r>
              <a:rPr lang="en-US" sz="1600" b="1" dirty="0" smtClean="0">
                <a:solidFill>
                  <a:prstClr val="black"/>
                </a:solidFill>
                <a:effectLst>
                  <a:outerShdw blurRad="38100" dist="38100" dir="2700000" algn="tl">
                    <a:srgbClr val="000000">
                      <a:alpha val="43137"/>
                    </a:srgbClr>
                  </a:outerShdw>
                </a:effectLst>
                <a:ea typeface="Times New Roman" pitchFamily="18" charset="0"/>
                <a:cs typeface="Times New Roman" pitchFamily="18" charset="0"/>
              </a:rPr>
              <a:t>, 1998</a:t>
            </a:r>
            <a:endParaRPr lang="en-US" sz="2400" b="1" dirty="0" smtClean="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8604292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2000"/>
                                        <p:tgtEl>
                                          <p:spTgt spid="23"/>
                                        </p:tgtEl>
                                      </p:cBhvr>
                                    </p:animEffect>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5500"/>
                            </p:stCondLst>
                            <p:childTnLst>
                              <p:par>
                                <p:cTn id="37" presetID="22" presetClass="entr" presetSubtype="4"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4"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par>
                          <p:cTn id="43" fill="hold">
                            <p:stCondLst>
                              <p:cond delay="6000"/>
                            </p:stCondLst>
                            <p:childTnLst>
                              <p:par>
                                <p:cTn id="44" presetID="22" presetClass="entr" presetSubtype="4"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childTnLst>
                          </p:cTn>
                        </p:par>
                        <p:par>
                          <p:cTn id="50" fill="hold">
                            <p:stCondLst>
                              <p:cond delay="6500"/>
                            </p:stCondLst>
                            <p:childTnLst>
                              <p:par>
                                <p:cTn id="51" presetID="22" presetClass="entr" presetSubtype="2"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right)">
                                      <p:cBhvr>
                                        <p:cTn id="53" dur="500"/>
                                        <p:tgtEl>
                                          <p:spTgt spid="29"/>
                                        </p:tgtEl>
                                      </p:cBhvr>
                                    </p:animEffect>
                                  </p:childTnLst>
                                </p:cTn>
                              </p:par>
                            </p:childTnLst>
                          </p:cTn>
                        </p:par>
                        <p:par>
                          <p:cTn id="54" fill="hold">
                            <p:stCondLst>
                              <p:cond delay="7000"/>
                            </p:stCondLst>
                            <p:childTnLst>
                              <p:par>
                                <p:cTn id="55" presetID="22" presetClass="entr" presetSubtype="8"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par>
                          <p:cTn id="58" fill="hold">
                            <p:stCondLst>
                              <p:cond delay="7500"/>
                            </p:stCondLst>
                            <p:childTnLst>
                              <p:par>
                                <p:cTn id="59" presetID="3" presetClass="entr" presetSubtype="1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blinds(horizontal)">
                                      <p:cBhvr>
                                        <p:cTn id="61" dur="500"/>
                                        <p:tgtEl>
                                          <p:spTgt spid="10"/>
                                        </p:tgtEl>
                                      </p:cBhvr>
                                    </p:animEffect>
                                  </p:childTnLst>
                                </p:cTn>
                              </p:par>
                            </p:childTnLst>
                          </p:cTn>
                        </p:par>
                        <p:par>
                          <p:cTn id="62" fill="hold">
                            <p:stCondLst>
                              <p:cond delay="8000"/>
                            </p:stCondLst>
                            <p:childTnLst>
                              <p:par>
                                <p:cTn id="63" presetID="22" presetClass="entr" presetSubtype="4" fill="hold" grpId="0"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down)">
                                      <p:cBhvr>
                                        <p:cTn id="65" dur="500"/>
                                        <p:tgtEl>
                                          <p:spTgt spid="2"/>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3000"/>
                                        <p:tgtEl>
                                          <p:spTgt spid="24"/>
                                        </p:tgtEl>
                                      </p:cBhvr>
                                    </p:animEffect>
                                  </p:childTnLst>
                                </p:cTn>
                              </p:par>
                            </p:childTnLst>
                          </p:cTn>
                        </p:par>
                        <p:par>
                          <p:cTn id="70" fill="hold">
                            <p:stCondLst>
                              <p:cond delay="11500"/>
                            </p:stCondLst>
                            <p:childTnLst>
                              <p:par>
                                <p:cTn id="71" presetID="22" presetClass="entr" presetSubtype="8"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childTnLst>
                          </p:cTn>
                        </p:par>
                        <p:par>
                          <p:cTn id="74" fill="hold">
                            <p:stCondLst>
                              <p:cond delay="12000"/>
                            </p:stCondLst>
                            <p:childTnLst>
                              <p:par>
                                <p:cTn id="75" presetID="22" presetClass="entr" presetSubtype="1"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par>
                                <p:cTn id="78" presetID="22" presetClass="entr" presetSubtype="1" fill="hold"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up)">
                                      <p:cBhvr>
                                        <p:cTn id="80" dur="500"/>
                                        <p:tgtEl>
                                          <p:spTgt spid="22"/>
                                        </p:tgtEl>
                                      </p:cBhvr>
                                    </p:animEffect>
                                  </p:childTnLst>
                                </p:cTn>
                              </p:par>
                              <p:par>
                                <p:cTn id="81" presetID="22" presetClass="entr" presetSubtype="1" fill="hold"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up)">
                                      <p:cBhvr>
                                        <p:cTn id="83" dur="500"/>
                                        <p:tgtEl>
                                          <p:spTgt spid="21"/>
                                        </p:tgtEl>
                                      </p:cBhvr>
                                    </p:animEffect>
                                  </p:childTnLst>
                                </p:cTn>
                              </p:par>
                            </p:childTnLst>
                          </p:cTn>
                        </p:par>
                        <p:par>
                          <p:cTn id="84" fill="hold">
                            <p:stCondLst>
                              <p:cond delay="12500"/>
                            </p:stCondLst>
                            <p:childTnLst>
                              <p:par>
                                <p:cTn id="85" presetID="3" presetClass="entr" presetSubtype="10" fill="hold" grpId="0" nodeType="after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blinds(horizontal)">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3" grpId="0" animBg="1"/>
      <p:bldP spid="2" grpId="0"/>
      <p:bldP spid="3" grpId="0"/>
      <p:bldP spid="4" grpId="0"/>
      <p:bldP spid="5" grpId="0"/>
      <p:bldP spid="6" grpId="0"/>
      <p:bldP spid="7" grpId="0"/>
      <p:bldP spid="8" grpId="0"/>
      <p:bldP spid="10" grpId="0"/>
      <p:bldP spid="11" grpId="0"/>
      <p:bldP spid="12" grpId="0"/>
      <p:bldP spid="23"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41325" y="30164"/>
            <a:ext cx="8532440" cy="620687"/>
          </a:xfrm>
          <a:noFill/>
        </p:spPr>
        <p:txBody>
          <a:bodyPr lIns="45720" tIns="0" rIns="45720" bIns="0" anchor="b">
            <a:normAutofit fontScale="90000"/>
          </a:bodyPr>
          <a:lstStyle/>
          <a:p>
            <a:pPr algn="l" eaLnBrk="0" hangingPunct="0">
              <a:defRPr/>
            </a:pPr>
            <a:r>
              <a:rPr lang="el-GR" sz="3800" b="1" kern="1200" cap="all" dirty="0" err="1">
                <a:ln w="500">
                  <a:solidFill>
                    <a:schemeClr val="tx2">
                      <a:shade val="20000"/>
                      <a:satMod val="120000"/>
                    </a:schemeClr>
                  </a:solidFill>
                </a:ln>
                <a:solidFill>
                  <a:schemeClr val="accent1">
                    <a:lumMod val="75000"/>
                  </a:schemeClr>
                </a:solidFill>
                <a:latin typeface="+mj-lt"/>
                <a:ea typeface="+mj-ea"/>
                <a:cs typeface="+mj-cs"/>
              </a:rPr>
              <a:t>Αναγκεσ</a:t>
            </a:r>
            <a:r>
              <a:rPr lang="el-GR" sz="3800" b="1" kern="1200" cap="all" dirty="0">
                <a:ln w="500">
                  <a:solidFill>
                    <a:schemeClr val="tx2">
                      <a:shade val="20000"/>
                      <a:satMod val="120000"/>
                    </a:schemeClr>
                  </a:solidFill>
                </a:ln>
                <a:solidFill>
                  <a:schemeClr val="accent1">
                    <a:lumMod val="75000"/>
                  </a:schemeClr>
                </a:solidFill>
                <a:latin typeface="+mj-lt"/>
                <a:ea typeface="+mj-ea"/>
                <a:cs typeface="+mj-cs"/>
              </a:rPr>
              <a:t> </a:t>
            </a:r>
            <a:r>
              <a:rPr lang="el-GR" sz="3800" b="1" kern="1200" cap="all" dirty="0" err="1">
                <a:ln w="500">
                  <a:solidFill>
                    <a:schemeClr val="tx2">
                      <a:shade val="20000"/>
                      <a:satMod val="120000"/>
                    </a:schemeClr>
                  </a:solidFill>
                </a:ln>
                <a:solidFill>
                  <a:schemeClr val="accent1">
                    <a:lumMod val="75000"/>
                  </a:schemeClr>
                </a:solidFill>
                <a:latin typeface="+mj-lt"/>
                <a:ea typeface="+mj-ea"/>
                <a:cs typeface="+mj-cs"/>
              </a:rPr>
              <a:t>επιμορφωσησ</a:t>
            </a:r>
            <a:r>
              <a:rPr lang="el-GR" sz="3800" b="1" kern="1200" cap="all" dirty="0">
                <a:ln w="500">
                  <a:solidFill>
                    <a:schemeClr val="tx2">
                      <a:shade val="20000"/>
                      <a:satMod val="120000"/>
                    </a:schemeClr>
                  </a:solidFill>
                </a:ln>
                <a:solidFill>
                  <a:schemeClr val="accent1">
                    <a:lumMod val="75000"/>
                  </a:schemeClr>
                </a:solidFill>
                <a:latin typeface="+mj-lt"/>
                <a:ea typeface="+mj-ea"/>
                <a:cs typeface="+mj-cs"/>
              </a:rPr>
              <a:t> </a:t>
            </a:r>
            <a:r>
              <a:rPr lang="el-GR" sz="3800" b="1" kern="1200" cap="all" dirty="0" err="1">
                <a:ln w="500">
                  <a:solidFill>
                    <a:schemeClr val="tx2">
                      <a:shade val="20000"/>
                      <a:satMod val="120000"/>
                    </a:schemeClr>
                  </a:solidFill>
                </a:ln>
                <a:solidFill>
                  <a:schemeClr val="accent1">
                    <a:lumMod val="75000"/>
                  </a:schemeClr>
                </a:solidFill>
                <a:latin typeface="+mj-lt"/>
                <a:ea typeface="+mj-ea"/>
                <a:cs typeface="+mj-cs"/>
              </a:rPr>
              <a:t>φροντιστων</a:t>
            </a:r>
            <a:r>
              <a:rPr lang="el-GR" sz="3800" b="1" kern="1200" cap="all" dirty="0">
                <a:ln w="500">
                  <a:solidFill>
                    <a:schemeClr val="tx2">
                      <a:shade val="20000"/>
                      <a:satMod val="120000"/>
                    </a:schemeClr>
                  </a:solidFill>
                </a:ln>
                <a:solidFill>
                  <a:schemeClr val="accent1">
                    <a:lumMod val="75000"/>
                  </a:schemeClr>
                </a:solidFill>
                <a:latin typeface="+mj-lt"/>
                <a:ea typeface="+mj-ea"/>
                <a:cs typeface="+mj-cs"/>
              </a:rPr>
              <a:t> </a:t>
            </a:r>
          </a:p>
        </p:txBody>
      </p:sp>
      <p:sp>
        <p:nvSpPr>
          <p:cNvPr id="18435" name="2 - Θέση περιεχομένου"/>
          <p:cNvSpPr>
            <a:spLocks noGrp="1"/>
          </p:cNvSpPr>
          <p:nvPr>
            <p:ph idx="4294967295"/>
          </p:nvPr>
        </p:nvSpPr>
        <p:spPr>
          <a:xfrm>
            <a:off x="381000" y="1219200"/>
            <a:ext cx="8316913" cy="4991100"/>
          </a:xfrm>
          <a:solidFill>
            <a:srgbClr val="CFF9A5"/>
          </a:solidFill>
          <a:effectLst>
            <a:outerShdw dist="107763" dir="2700000" algn="ctr" rotWithShape="0">
              <a:schemeClr val="bg2">
                <a:alpha val="50000"/>
              </a:schemeClr>
            </a:outerShdw>
          </a:effectLst>
        </p:spPr>
        <p:txBody>
          <a:bodyPr/>
          <a:lstStyle/>
          <a:p>
            <a:pPr marL="273050" indent="-273050"/>
            <a:r>
              <a:rPr lang="el-GR" altLang="el-GR" sz="2000"/>
              <a:t>Ανάγκη εκπαίδευσης και </a:t>
            </a:r>
            <a:r>
              <a:rPr lang="el-GR" altLang="el-GR" sz="2000" u="sng"/>
              <a:t>υποστήριξης άμεσα </a:t>
            </a:r>
            <a:r>
              <a:rPr lang="el-GR" altLang="el-GR" sz="2000"/>
              <a:t>με τη διάγνωση και όχι μετά από καιρό</a:t>
            </a:r>
          </a:p>
          <a:p>
            <a:pPr marL="273050" indent="-273050">
              <a:buFontTx/>
              <a:buNone/>
            </a:pPr>
            <a:endParaRPr lang="el-GR" altLang="el-GR" sz="2000"/>
          </a:p>
          <a:p>
            <a:pPr marL="273050" indent="-273050">
              <a:buFontTx/>
              <a:buNone/>
            </a:pPr>
            <a:r>
              <a:rPr lang="el-GR" altLang="el-GR"/>
              <a:t> </a:t>
            </a:r>
            <a:r>
              <a:rPr lang="el-GR" altLang="el-GR" sz="3000" i="1"/>
              <a:t>«...Με το που ξεκινάει το πρόβλημα. Από την αρχή, σεμινάρια ανάλογα με την περίπτωση και τον ασθενή που έχει ο καθένας, για να ξέρει και την πορεία του και σε τι θα πρέπει να βοηθήσει…» </a:t>
            </a:r>
            <a:endParaRPr lang="el-GR" altLang="el-GR"/>
          </a:p>
          <a:p>
            <a:pPr marL="273050" indent="-273050"/>
            <a:endParaRPr lang="el-GR" altLang="el-GR"/>
          </a:p>
          <a:p>
            <a:pPr marL="273050" indent="-273050"/>
            <a:r>
              <a:rPr lang="el-GR" altLang="el-GR" sz="2000"/>
              <a:t>Προτιμούν η ενημέρωση και υποστήριξη τους να γίνει στο σπίτι τους γιατί δεν μπορούν να αφήσουν τον ασθενή</a:t>
            </a:r>
          </a:p>
          <a:p>
            <a:pPr marL="273050" indent="-273050"/>
            <a:endParaRPr lang="el-GR" altLang="el-GR" sz="2000"/>
          </a:p>
        </p:txBody>
      </p:sp>
    </p:spTree>
    <p:extLst>
      <p:ext uri="{BB962C8B-B14F-4D97-AF65-F5344CB8AC3E}">
        <p14:creationId xmlns:p14="http://schemas.microsoft.com/office/powerpoint/2010/main" val="3061996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1539875" y="6351"/>
            <a:ext cx="7239000" cy="836711"/>
          </a:xfrm>
          <a:noFill/>
        </p:spPr>
        <p:txBody>
          <a:bodyPr lIns="45720" tIns="0" rIns="45720" bIns="0" anchor="b">
            <a:normAutofit/>
          </a:bodyPr>
          <a:lstStyle/>
          <a:p>
            <a:pPr algn="l" eaLnBrk="0" hangingPunct="0">
              <a:defRPr/>
            </a:pPr>
            <a:r>
              <a:rPr lang="el-GR" sz="3800" b="1" kern="1200" cap="all" dirty="0" err="1">
                <a:ln w="500">
                  <a:solidFill>
                    <a:schemeClr val="tx2">
                      <a:shade val="20000"/>
                      <a:satMod val="120000"/>
                    </a:schemeClr>
                  </a:solidFill>
                </a:ln>
                <a:solidFill>
                  <a:schemeClr val="accent1">
                    <a:lumMod val="75000"/>
                  </a:schemeClr>
                </a:solidFill>
                <a:latin typeface="+mj-lt"/>
                <a:ea typeface="+mj-ea"/>
                <a:cs typeface="+mj-cs"/>
              </a:rPr>
              <a:t>Γενικοτερα</a:t>
            </a:r>
            <a:r>
              <a:rPr lang="el-GR" sz="3800" b="1" kern="1200" cap="all" dirty="0">
                <a:ln w="500">
                  <a:solidFill>
                    <a:schemeClr val="tx2">
                      <a:shade val="20000"/>
                      <a:satMod val="120000"/>
                    </a:schemeClr>
                  </a:solidFill>
                </a:ln>
                <a:solidFill>
                  <a:schemeClr val="accent1">
                    <a:lumMod val="75000"/>
                  </a:schemeClr>
                </a:solidFill>
                <a:latin typeface="+mj-lt"/>
                <a:ea typeface="+mj-ea"/>
                <a:cs typeface="+mj-cs"/>
              </a:rPr>
              <a:t> </a:t>
            </a:r>
            <a:r>
              <a:rPr lang="el-GR" sz="3800" b="1" kern="1200" cap="all" dirty="0" err="1">
                <a:ln w="500">
                  <a:solidFill>
                    <a:schemeClr val="tx2">
                      <a:shade val="20000"/>
                      <a:satMod val="120000"/>
                    </a:schemeClr>
                  </a:solidFill>
                </a:ln>
                <a:solidFill>
                  <a:schemeClr val="accent1">
                    <a:lumMod val="75000"/>
                  </a:schemeClr>
                </a:solidFill>
                <a:latin typeface="+mj-lt"/>
                <a:ea typeface="+mj-ea"/>
                <a:cs typeface="+mj-cs"/>
              </a:rPr>
              <a:t>θεματα</a:t>
            </a:r>
            <a:r>
              <a:rPr lang="el-GR" sz="3800" b="1" kern="1200" cap="all" dirty="0">
                <a:ln w="500">
                  <a:solidFill>
                    <a:schemeClr val="tx2">
                      <a:shade val="20000"/>
                      <a:satMod val="120000"/>
                    </a:schemeClr>
                  </a:solidFill>
                </a:ln>
                <a:solidFill>
                  <a:schemeClr val="accent1">
                    <a:lumMod val="75000"/>
                  </a:schemeClr>
                </a:solidFill>
                <a:latin typeface="+mj-lt"/>
                <a:ea typeface="+mj-ea"/>
                <a:cs typeface="+mj-cs"/>
              </a:rPr>
              <a:t> </a:t>
            </a:r>
          </a:p>
        </p:txBody>
      </p:sp>
      <p:sp>
        <p:nvSpPr>
          <p:cNvPr id="26627" name="2 - Θέση περιεχομένου"/>
          <p:cNvSpPr>
            <a:spLocks noGrp="1"/>
          </p:cNvSpPr>
          <p:nvPr>
            <p:ph idx="4294967295"/>
          </p:nvPr>
        </p:nvSpPr>
        <p:spPr>
          <a:xfrm>
            <a:off x="395288" y="981075"/>
            <a:ext cx="8064500" cy="5330825"/>
          </a:xfrm>
          <a:solidFill>
            <a:srgbClr val="7A2449"/>
          </a:solidFill>
          <a:scene3d>
            <a:camera prst="legacyObliqueTopRight"/>
            <a:lightRig rig="legacyFlat3" dir="b"/>
          </a:scene3d>
          <a:sp3d extrusionH="430200" prstMaterial="legacyMatte">
            <a:bevelT w="13500" h="13500" prst="angle"/>
            <a:bevelB w="13500" h="13500" prst="angle"/>
            <a:extrusionClr>
              <a:srgbClr val="7A2449"/>
            </a:extrusionClr>
          </a:sp3d>
        </p:spPr>
        <p:txBody>
          <a:bodyPr>
            <a:flatTx/>
          </a:bodyPr>
          <a:lstStyle/>
          <a:p>
            <a:pPr marL="273050" indent="-273050"/>
            <a:r>
              <a:rPr lang="el-GR" altLang="el-GR">
                <a:solidFill>
                  <a:schemeClr val="bg1"/>
                </a:solidFill>
              </a:rPr>
              <a:t>Γενικότερη επίδραση της νόσου στη ζωή του ασθενούς και της οικογένειας</a:t>
            </a:r>
          </a:p>
          <a:p>
            <a:pPr marL="273050" indent="-273050"/>
            <a:r>
              <a:rPr lang="el-GR" altLang="el-GR">
                <a:solidFill>
                  <a:schemeClr val="bg1"/>
                </a:solidFill>
              </a:rPr>
              <a:t>Αλλαγές στην εικόνα σώματος </a:t>
            </a:r>
          </a:p>
          <a:p>
            <a:pPr marL="273050" indent="-273050"/>
            <a:r>
              <a:rPr lang="el-GR" altLang="el-GR">
                <a:solidFill>
                  <a:schemeClr val="bg1"/>
                </a:solidFill>
              </a:rPr>
              <a:t>Οικονομικά προβλήματα ως συνέπεια της νόσου </a:t>
            </a:r>
          </a:p>
          <a:p>
            <a:pPr marL="273050" indent="-273050"/>
            <a:r>
              <a:rPr lang="el-GR" altLang="el-GR">
                <a:solidFill>
                  <a:schemeClr val="bg1"/>
                </a:solidFill>
              </a:rPr>
              <a:t>Επιλογή της κατ’οίκον φροντίδας, γιατί  </a:t>
            </a:r>
          </a:p>
          <a:p>
            <a:pPr marL="520700" lvl="1" indent="-228600">
              <a:buFontTx/>
              <a:buNone/>
            </a:pPr>
            <a:r>
              <a:rPr lang="el-GR" altLang="el-GR">
                <a:solidFill>
                  <a:schemeClr val="bg1"/>
                </a:solidFill>
              </a:rPr>
              <a:t>«κανείς δεν πρόκειται να τον/την φροντίσει όπως η οικογένειά του/της»</a:t>
            </a:r>
          </a:p>
          <a:p>
            <a:pPr marL="520700" lvl="1" indent="-228600">
              <a:buFontTx/>
              <a:buNone/>
            </a:pPr>
            <a:r>
              <a:rPr lang="el-GR" altLang="el-GR">
                <a:solidFill>
                  <a:schemeClr val="bg1"/>
                </a:solidFill>
              </a:rPr>
              <a:t>«εδώ βλέπει την οικογένεια και του/της κάνει καλό»</a:t>
            </a:r>
          </a:p>
        </p:txBody>
      </p:sp>
    </p:spTree>
    <p:extLst>
      <p:ext uri="{BB962C8B-B14F-4D97-AF65-F5344CB8AC3E}">
        <p14:creationId xmlns:p14="http://schemas.microsoft.com/office/powerpoint/2010/main" val="1518335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9" name="Rectangle 33"/>
          <p:cNvSpPr>
            <a:spLocks noGrp="1" noChangeArrowheads="1"/>
          </p:cNvSpPr>
          <p:nvPr>
            <p:ph type="title"/>
          </p:nvPr>
        </p:nvSpPr>
        <p:spPr>
          <a:xfrm>
            <a:off x="1295400" y="228600"/>
            <a:ext cx="6858000" cy="563563"/>
          </a:xfrm>
          <a:gradFill rotWithShape="1">
            <a:gsLst>
              <a:gs pos="0">
                <a:srgbClr val="00FF99">
                  <a:gamma/>
                  <a:shade val="46275"/>
                  <a:invGamma/>
                </a:srgbClr>
              </a:gs>
              <a:gs pos="100000">
                <a:srgbClr val="00FF99"/>
              </a:gs>
            </a:gsLst>
            <a:lin ang="5400000" scaled="1"/>
          </a:gradFill>
          <a:effectLst>
            <a:outerShdw dist="35921" dir="2700000" algn="ctr" rotWithShape="0">
              <a:schemeClr val="bg2">
                <a:alpha val="50000"/>
              </a:schemeClr>
            </a:outerShdw>
          </a:effectLst>
        </p:spPr>
        <p:txBody>
          <a:bodyPr/>
          <a:lstStyle/>
          <a:p>
            <a:r>
              <a:rPr lang="el-GR" altLang="el-GR" sz="3600" b="1">
                <a:solidFill>
                  <a:srgbClr val="006666"/>
                </a:solidFill>
                <a:effectLst>
                  <a:outerShdw blurRad="38100" dist="38100" dir="2700000" algn="tl">
                    <a:srgbClr val="000000"/>
                  </a:outerShdw>
                </a:effectLst>
              </a:rPr>
              <a:t>Δικαιώματα του φροντιστή(1)</a:t>
            </a:r>
          </a:p>
        </p:txBody>
      </p:sp>
      <p:sp>
        <p:nvSpPr>
          <p:cNvPr id="9219" name="Rectangle 3"/>
          <p:cNvSpPr>
            <a:spLocks noGrp="1" noChangeArrowheads="1"/>
          </p:cNvSpPr>
          <p:nvPr>
            <p:ph type="body" idx="4294967295"/>
          </p:nvPr>
        </p:nvSpPr>
        <p:spPr>
          <a:xfrm>
            <a:off x="457200" y="1066800"/>
            <a:ext cx="8458200" cy="5410200"/>
          </a:xfrm>
          <a:solidFill>
            <a:srgbClr val="006666"/>
          </a:solidFill>
          <a:effectLst>
            <a:outerShdw dist="107763" dir="2700000" algn="ctr" rotWithShape="0">
              <a:schemeClr val="bg2">
                <a:alpha val="50000"/>
              </a:schemeClr>
            </a:outerShdw>
          </a:effectLst>
        </p:spPr>
        <p:txBody>
          <a:bodyPr/>
          <a:lstStyle/>
          <a:p>
            <a:pPr algn="ctr">
              <a:lnSpc>
                <a:spcPct val="80000"/>
              </a:lnSpc>
            </a:pPr>
            <a:endParaRPr lang="el-GR" altLang="el-GR" sz="1200">
              <a:solidFill>
                <a:srgbClr val="000099"/>
              </a:solidFill>
            </a:endParaRPr>
          </a:p>
          <a:p>
            <a:pPr algn="ctr">
              <a:lnSpc>
                <a:spcPct val="80000"/>
              </a:lnSpc>
              <a:buFontTx/>
              <a:buNone/>
            </a:pPr>
            <a:r>
              <a:rPr lang="el-GR" altLang="el-GR" sz="1800" b="1">
                <a:solidFill>
                  <a:srgbClr val="66FF99"/>
                </a:solidFill>
              </a:rPr>
              <a:t>  </a:t>
            </a:r>
            <a:r>
              <a:rPr lang="el-GR" altLang="el-GR" sz="1800" b="1">
                <a:solidFill>
                  <a:srgbClr val="99FFCC"/>
                </a:solidFill>
              </a:rPr>
              <a:t>Φροντίζω τον εαυτό μου. Αυτό δεν είναι μία πράξη εγωισμού. Θα με κάνει ικανό να φροντίζω καλύτερα το αγαπημένο μου πρόσωπο.</a:t>
            </a:r>
            <a:r>
              <a:rPr lang="el-GR" altLang="el-GR" sz="1800" b="1">
                <a:solidFill>
                  <a:srgbClr val="66FF99"/>
                </a:solidFill>
              </a:rPr>
              <a:t> </a:t>
            </a:r>
            <a:endParaRPr lang="en-US" altLang="el-GR" sz="1800" b="1">
              <a:solidFill>
                <a:srgbClr val="66FF99"/>
              </a:solidFill>
            </a:endParaRPr>
          </a:p>
          <a:p>
            <a:pPr algn="ctr">
              <a:lnSpc>
                <a:spcPct val="80000"/>
              </a:lnSpc>
              <a:buFontTx/>
              <a:buNone/>
            </a:pPr>
            <a:endParaRPr lang="el-GR" altLang="el-GR" sz="1800" b="1">
              <a:solidFill>
                <a:srgbClr val="66FF99"/>
              </a:solidFill>
            </a:endParaRPr>
          </a:p>
          <a:p>
            <a:pPr algn="ctr">
              <a:lnSpc>
                <a:spcPct val="80000"/>
              </a:lnSpc>
              <a:buFontTx/>
              <a:buNone/>
            </a:pPr>
            <a:r>
              <a:rPr lang="el-GR" altLang="el-GR" sz="1800" b="1">
                <a:solidFill>
                  <a:srgbClr val="66FF99"/>
                </a:solidFill>
              </a:rPr>
              <a:t>• Να ζητώ βοήθεια από τρίτους, ακόμα και αν το αγαπημένο μου άτομο παραπονιέται γι’ αυτό. Αναγνωρίζω τα όρια της αντοχής και της ενέργειάς μου. </a:t>
            </a:r>
            <a:endParaRPr lang="en-US" altLang="el-GR" sz="1800" b="1">
              <a:solidFill>
                <a:srgbClr val="66FF99"/>
              </a:solidFill>
            </a:endParaRPr>
          </a:p>
          <a:p>
            <a:pPr algn="ctr">
              <a:lnSpc>
                <a:spcPct val="80000"/>
              </a:lnSpc>
              <a:buFontTx/>
              <a:buNone/>
            </a:pPr>
            <a:endParaRPr lang="el-GR" altLang="el-GR" sz="1800" b="1">
              <a:solidFill>
                <a:srgbClr val="66FF99"/>
              </a:solidFill>
            </a:endParaRPr>
          </a:p>
          <a:p>
            <a:pPr algn="ctr">
              <a:lnSpc>
                <a:spcPct val="80000"/>
              </a:lnSpc>
              <a:buFontTx/>
              <a:buNone/>
            </a:pPr>
            <a:r>
              <a:rPr lang="el-GR" altLang="el-GR" sz="1800" b="1">
                <a:solidFill>
                  <a:srgbClr val="66FF99"/>
                </a:solidFill>
              </a:rPr>
              <a:t>• Να ασχολούμαι με την προσωπική μου ζωή, όπως θα έκανα και εάν το αγαπημένο μου πρόσωπο ήταν υγιές. Ξέρω ότι κάνω ότι μπορώ για το συγκεκριμένο άτομο και έχω το δικαίωμα να κάνω κάποια πράγματα για τον εαυτό μου. </a:t>
            </a:r>
            <a:endParaRPr lang="en-US" altLang="el-GR" sz="1800" b="1">
              <a:solidFill>
                <a:srgbClr val="66FF99"/>
              </a:solidFill>
            </a:endParaRPr>
          </a:p>
          <a:p>
            <a:pPr algn="ctr">
              <a:lnSpc>
                <a:spcPct val="80000"/>
              </a:lnSpc>
              <a:buFontTx/>
              <a:buNone/>
            </a:pPr>
            <a:endParaRPr lang="el-GR" altLang="el-GR" sz="1800" b="1">
              <a:solidFill>
                <a:srgbClr val="66FF99"/>
              </a:solidFill>
            </a:endParaRPr>
          </a:p>
          <a:p>
            <a:pPr algn="ctr">
              <a:lnSpc>
                <a:spcPct val="80000"/>
              </a:lnSpc>
              <a:buFontTx/>
              <a:buNone/>
            </a:pPr>
            <a:r>
              <a:rPr lang="el-GR" altLang="el-GR" sz="1800" b="1">
                <a:solidFill>
                  <a:srgbClr val="66FF99"/>
                </a:solidFill>
              </a:rPr>
              <a:t>• Να θυμώνω, να νιώθω θλίψη και να εκφράζω τα συναισθήματά μου. </a:t>
            </a:r>
            <a:endParaRPr lang="en-US" altLang="el-GR" sz="1800" b="1">
              <a:solidFill>
                <a:srgbClr val="66FF99"/>
              </a:solidFill>
            </a:endParaRPr>
          </a:p>
          <a:p>
            <a:pPr algn="ctr">
              <a:lnSpc>
                <a:spcPct val="80000"/>
              </a:lnSpc>
              <a:buFontTx/>
              <a:buNone/>
            </a:pPr>
            <a:endParaRPr lang="el-GR" altLang="el-GR" sz="1800" b="1">
              <a:solidFill>
                <a:srgbClr val="66FF99"/>
              </a:solidFill>
            </a:endParaRPr>
          </a:p>
          <a:p>
            <a:pPr algn="ctr">
              <a:lnSpc>
                <a:spcPct val="80000"/>
              </a:lnSpc>
              <a:buFontTx/>
              <a:buNone/>
            </a:pPr>
            <a:r>
              <a:rPr lang="el-GR" altLang="el-GR" sz="1800" b="1">
                <a:solidFill>
                  <a:srgbClr val="66FF99"/>
                </a:solidFill>
              </a:rPr>
              <a:t>• Να απορρίπτω κάθε προσπάθεια του αγαπημένου μου ατόμου (συνειδητή) να με επηρεάσει λόγω της ενοχής, του θυμού ή της κατάθλιψής του. </a:t>
            </a:r>
            <a:endParaRPr lang="en-US" altLang="el-GR" sz="1800" b="1">
              <a:solidFill>
                <a:srgbClr val="66FF99"/>
              </a:solidFill>
            </a:endParaRPr>
          </a:p>
          <a:p>
            <a:pPr algn="ctr">
              <a:lnSpc>
                <a:spcPct val="80000"/>
              </a:lnSpc>
              <a:buFontTx/>
              <a:buNone/>
            </a:pPr>
            <a:endParaRPr lang="el-GR" altLang="el-GR" sz="1800" b="1">
              <a:solidFill>
                <a:srgbClr val="66FF99"/>
              </a:solidFill>
            </a:endParaRPr>
          </a:p>
        </p:txBody>
      </p:sp>
      <p:sp>
        <p:nvSpPr>
          <p:cNvPr id="9246" name="Text Box 30"/>
          <p:cNvSpPr txBox="1">
            <a:spLocks noChangeArrowheads="1"/>
          </p:cNvSpPr>
          <p:nvPr/>
        </p:nvSpPr>
        <p:spPr bwMode="auto">
          <a:xfrm>
            <a:off x="4708525" y="1484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l-GR" altLang="el-GR" smtClean="0">
              <a:solidFill>
                <a:srgbClr val="000000"/>
              </a:solidFill>
            </a:endParaRPr>
          </a:p>
        </p:txBody>
      </p:sp>
    </p:spTree>
    <p:extLst>
      <p:ext uri="{BB962C8B-B14F-4D97-AF65-F5344CB8AC3E}">
        <p14:creationId xmlns:p14="http://schemas.microsoft.com/office/powerpoint/2010/main" val="10257790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295400" y="228600"/>
            <a:ext cx="6858000" cy="563563"/>
          </a:xfrm>
          <a:gradFill rotWithShape="1">
            <a:gsLst>
              <a:gs pos="0">
                <a:srgbClr val="00FF99">
                  <a:gamma/>
                  <a:shade val="46275"/>
                  <a:invGamma/>
                </a:srgbClr>
              </a:gs>
              <a:gs pos="100000">
                <a:srgbClr val="00FF99"/>
              </a:gs>
            </a:gsLst>
            <a:lin ang="5400000" scaled="1"/>
          </a:gradFill>
          <a:effectLst>
            <a:outerShdw dist="35921" dir="2700000" algn="ctr" rotWithShape="0">
              <a:schemeClr val="bg2">
                <a:alpha val="50000"/>
              </a:schemeClr>
            </a:outerShdw>
          </a:effectLst>
        </p:spPr>
        <p:txBody>
          <a:bodyPr/>
          <a:lstStyle/>
          <a:p>
            <a:r>
              <a:rPr lang="el-GR" altLang="el-GR" sz="3600" b="1">
                <a:solidFill>
                  <a:srgbClr val="006666"/>
                </a:solidFill>
                <a:effectLst>
                  <a:outerShdw blurRad="38100" dist="38100" dir="2700000" algn="tl">
                    <a:srgbClr val="000000"/>
                  </a:outerShdw>
                </a:effectLst>
              </a:rPr>
              <a:t>Δικαιώματα του φροντιστή (2)</a:t>
            </a:r>
          </a:p>
        </p:txBody>
      </p:sp>
      <p:sp>
        <p:nvSpPr>
          <p:cNvPr id="44035" name="Rectangle 3"/>
          <p:cNvSpPr>
            <a:spLocks noGrp="1" noChangeArrowheads="1"/>
          </p:cNvSpPr>
          <p:nvPr>
            <p:ph type="body" idx="4294967295"/>
          </p:nvPr>
        </p:nvSpPr>
        <p:spPr>
          <a:xfrm>
            <a:off x="228600" y="990600"/>
            <a:ext cx="8458200" cy="5410200"/>
          </a:xfrm>
          <a:solidFill>
            <a:srgbClr val="006666"/>
          </a:solidFill>
          <a:effectLst>
            <a:outerShdw dist="107763" dir="2700000" algn="ctr" rotWithShape="0">
              <a:schemeClr val="bg2">
                <a:alpha val="50000"/>
              </a:schemeClr>
            </a:outerShdw>
          </a:effectLst>
        </p:spPr>
        <p:txBody>
          <a:bodyPr/>
          <a:lstStyle/>
          <a:p>
            <a:pPr algn="ctr">
              <a:lnSpc>
                <a:spcPct val="80000"/>
              </a:lnSpc>
            </a:pPr>
            <a:endParaRPr lang="el-GR" altLang="el-GR" sz="1400">
              <a:solidFill>
                <a:srgbClr val="000099"/>
              </a:solidFill>
            </a:endParaRPr>
          </a:p>
          <a:p>
            <a:pPr algn="ctr">
              <a:lnSpc>
                <a:spcPct val="80000"/>
              </a:lnSpc>
              <a:buFontTx/>
              <a:buNone/>
            </a:pPr>
            <a:r>
              <a:rPr lang="el-GR" altLang="el-GR" sz="2000" b="1">
                <a:solidFill>
                  <a:srgbClr val="66FF99"/>
                </a:solidFill>
              </a:rPr>
              <a:t>  </a:t>
            </a:r>
          </a:p>
          <a:p>
            <a:pPr algn="ctr">
              <a:lnSpc>
                <a:spcPct val="80000"/>
              </a:lnSpc>
              <a:buFontTx/>
              <a:buNone/>
            </a:pPr>
            <a:r>
              <a:rPr lang="el-GR" altLang="el-GR" sz="2000" b="1">
                <a:solidFill>
                  <a:srgbClr val="66FF99"/>
                </a:solidFill>
              </a:rPr>
              <a:t>• Να λαμβάνω την αποδοχή, τη στοργή του αγαπημένου μου προσώπου, για όσα προσφέρω. </a:t>
            </a:r>
            <a:endParaRPr lang="en-US" altLang="el-GR" sz="2000" b="1">
              <a:solidFill>
                <a:srgbClr val="66FF99"/>
              </a:solidFill>
            </a:endParaRPr>
          </a:p>
          <a:p>
            <a:pPr algn="ctr">
              <a:lnSpc>
                <a:spcPct val="80000"/>
              </a:lnSpc>
              <a:buFontTx/>
              <a:buNone/>
            </a:pPr>
            <a:endParaRPr lang="el-GR" altLang="el-GR" sz="2000" b="1">
              <a:solidFill>
                <a:srgbClr val="66FF99"/>
              </a:solidFill>
            </a:endParaRPr>
          </a:p>
          <a:p>
            <a:pPr algn="ctr">
              <a:lnSpc>
                <a:spcPct val="80000"/>
              </a:lnSpc>
              <a:buFontTx/>
              <a:buNone/>
            </a:pPr>
            <a:r>
              <a:rPr lang="el-GR" altLang="el-GR" sz="2000" b="1">
                <a:solidFill>
                  <a:srgbClr val="66FF99"/>
                </a:solidFill>
              </a:rPr>
              <a:t>• Να νιώθω περηφάνια για ότι έχω καταφέρει και τη δύναμη που έχω για να καλύψω τις ανάγκες του αγαπημένου μου ατόμου. </a:t>
            </a:r>
            <a:endParaRPr lang="en-US" altLang="el-GR" sz="2000" b="1">
              <a:solidFill>
                <a:srgbClr val="66FF99"/>
              </a:solidFill>
            </a:endParaRPr>
          </a:p>
          <a:p>
            <a:pPr algn="ctr">
              <a:lnSpc>
                <a:spcPct val="80000"/>
              </a:lnSpc>
              <a:buFontTx/>
              <a:buNone/>
            </a:pPr>
            <a:endParaRPr lang="el-GR" altLang="el-GR" sz="2000" b="1">
              <a:solidFill>
                <a:srgbClr val="66FF99"/>
              </a:solidFill>
            </a:endParaRPr>
          </a:p>
          <a:p>
            <a:pPr algn="ctr">
              <a:lnSpc>
                <a:spcPct val="80000"/>
              </a:lnSpc>
              <a:buFontTx/>
              <a:buNone/>
            </a:pPr>
            <a:r>
              <a:rPr lang="el-GR" altLang="el-GR" sz="2000" b="1">
                <a:solidFill>
                  <a:srgbClr val="66FF99"/>
                </a:solidFill>
              </a:rPr>
              <a:t>• Να διατηρώ την ατομικότητά μου και το δικαίωμά μου να δημιουργήσω μία προσωπική ζωή, που θα με βοηθήσει όταν το αγαπημένο μου άτομο δεν θα χρειάζεται συνεχώς τη βοήθεια και την στήριξή μου. </a:t>
            </a:r>
            <a:endParaRPr lang="en-US" altLang="el-GR" sz="2000" b="1">
              <a:solidFill>
                <a:srgbClr val="66FF99"/>
              </a:solidFill>
            </a:endParaRPr>
          </a:p>
          <a:p>
            <a:pPr algn="ctr">
              <a:lnSpc>
                <a:spcPct val="80000"/>
              </a:lnSpc>
              <a:buFontTx/>
              <a:buNone/>
            </a:pPr>
            <a:endParaRPr lang="el-GR" altLang="el-GR" sz="2000" b="1">
              <a:solidFill>
                <a:srgbClr val="66FF99"/>
              </a:solidFill>
            </a:endParaRPr>
          </a:p>
          <a:p>
            <a:pPr algn="ctr">
              <a:lnSpc>
                <a:spcPct val="80000"/>
              </a:lnSpc>
              <a:buFontTx/>
              <a:buNone/>
            </a:pPr>
            <a:r>
              <a:rPr lang="el-GR" altLang="el-GR" sz="2000" b="1">
                <a:solidFill>
                  <a:srgbClr val="66FF99"/>
                </a:solidFill>
              </a:rPr>
              <a:t>• Να αναζητώ και να απαιτώ βοήθεια από πηγές σωματικής και ψυχοκοινωνικής υποστήριξης για τον εαυτό μου όπως και για το αγαπημένο μου πρόσωπο που νοσεί. </a:t>
            </a:r>
          </a:p>
        </p:txBody>
      </p:sp>
      <p:sp>
        <p:nvSpPr>
          <p:cNvPr id="44036" name="Text Box 4"/>
          <p:cNvSpPr txBox="1">
            <a:spLocks noChangeArrowheads="1"/>
          </p:cNvSpPr>
          <p:nvPr/>
        </p:nvSpPr>
        <p:spPr bwMode="auto">
          <a:xfrm>
            <a:off x="4708525" y="1484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l-GR" altLang="el-GR" smtClean="0">
              <a:solidFill>
                <a:srgbClr val="000000"/>
              </a:solidFill>
            </a:endParaRPr>
          </a:p>
        </p:txBody>
      </p:sp>
    </p:spTree>
    <p:extLst>
      <p:ext uri="{BB962C8B-B14F-4D97-AF65-F5344CB8AC3E}">
        <p14:creationId xmlns:p14="http://schemas.microsoft.com/office/powerpoint/2010/main" val="9724933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24000" y="1066800"/>
            <a:ext cx="571182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20481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0" y="2188723"/>
            <a:ext cx="6264696" cy="4669277"/>
          </a:xfrm>
          <a:prstGeom prst="rect">
            <a:avLst/>
          </a:prstGeom>
          <a:noFill/>
          <a:ln w="9525">
            <a:noFill/>
            <a:miter lim="800000"/>
            <a:headEnd/>
            <a:tailEnd/>
          </a:ln>
          <a:effectLst/>
        </p:spPr>
      </p:pic>
      <p:sp>
        <p:nvSpPr>
          <p:cNvPr id="16" name="Oval 15"/>
          <p:cNvSpPr/>
          <p:nvPr/>
        </p:nvSpPr>
        <p:spPr>
          <a:xfrm>
            <a:off x="1187624" y="3284984"/>
            <a:ext cx="1296144" cy="1223962"/>
          </a:xfrm>
          <a:prstGeom prst="ellipse">
            <a:avLst/>
          </a:prstGeom>
          <a:noFill/>
          <a:ln w="603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l-GR" dirty="0">
              <a:solidFill>
                <a:prstClr val="white"/>
              </a:solidFill>
            </a:endParaRPr>
          </a:p>
        </p:txBody>
      </p:sp>
      <p:sp>
        <p:nvSpPr>
          <p:cNvPr id="15" name="Line 10"/>
          <p:cNvSpPr>
            <a:spLocks noChangeShapeType="1"/>
          </p:cNvSpPr>
          <p:nvPr/>
        </p:nvSpPr>
        <p:spPr bwMode="auto">
          <a:xfrm flipV="1">
            <a:off x="2339752" y="3284984"/>
            <a:ext cx="1728192" cy="215404"/>
          </a:xfrm>
          <a:prstGeom prst="line">
            <a:avLst/>
          </a:prstGeom>
          <a:noFill/>
          <a:ln w="76200">
            <a:solidFill>
              <a:srgbClr val="00B050"/>
            </a:solidFill>
            <a:round/>
            <a:headEnd/>
            <a:tailEnd type="triangle" w="med" len="med"/>
          </a:ln>
        </p:spPr>
        <p:txBody>
          <a:bodyPr wrap="square">
            <a:spAutoFit/>
          </a:bodyPr>
          <a:lstStyle/>
          <a:p>
            <a:pPr fontAlgn="base">
              <a:spcBef>
                <a:spcPct val="0"/>
              </a:spcBef>
              <a:spcAft>
                <a:spcPct val="0"/>
              </a:spcAft>
            </a:pPr>
            <a:endParaRPr lang="el-GR">
              <a:solidFill>
                <a:prstClr val="black"/>
              </a:solidFill>
              <a:latin typeface="Arial" charset="0"/>
              <a:cs typeface="Arial" charset="0"/>
            </a:endParaRPr>
          </a:p>
        </p:txBody>
      </p:sp>
      <p:sp>
        <p:nvSpPr>
          <p:cNvPr id="6" name="Oval 7"/>
          <p:cNvSpPr>
            <a:spLocks noChangeArrowheads="1"/>
          </p:cNvSpPr>
          <p:nvPr/>
        </p:nvSpPr>
        <p:spPr bwMode="auto">
          <a:xfrm>
            <a:off x="3923928" y="1484784"/>
            <a:ext cx="4537075" cy="2665413"/>
          </a:xfrm>
          <a:prstGeom prst="ellipse">
            <a:avLst/>
          </a:prstGeom>
          <a:solidFill>
            <a:srgbClr val="003399"/>
          </a:solidFill>
          <a:ln w="57150">
            <a:solidFill>
              <a:schemeClr val="folHlink"/>
            </a:solidFill>
            <a:round/>
            <a:headEnd/>
            <a:tailEnd/>
          </a:ln>
        </p:spPr>
        <p:txBody>
          <a:bodyPr anchor="ctr">
            <a:spAutoFit/>
          </a:bodyPr>
          <a:lstStyle/>
          <a:p>
            <a:pPr fontAlgn="base">
              <a:spcBef>
                <a:spcPct val="0"/>
              </a:spcBef>
              <a:spcAft>
                <a:spcPct val="0"/>
              </a:spcAft>
            </a:pPr>
            <a:endParaRPr lang="el-GR">
              <a:solidFill>
                <a:prstClr val="black"/>
              </a:solidFill>
              <a:latin typeface="Arial" charset="0"/>
              <a:cs typeface="Arial" charset="0"/>
            </a:endParaRPr>
          </a:p>
        </p:txBody>
      </p:sp>
      <p:sp>
        <p:nvSpPr>
          <p:cNvPr id="7" name="Rectangle 1"/>
          <p:cNvSpPr>
            <a:spLocks noChangeArrowheads="1"/>
          </p:cNvSpPr>
          <p:nvPr/>
        </p:nvSpPr>
        <p:spPr bwMode="auto">
          <a:xfrm>
            <a:off x="4284290" y="1916584"/>
            <a:ext cx="3671888" cy="1200329"/>
          </a:xfrm>
          <a:prstGeom prst="rect">
            <a:avLst/>
          </a:prstGeom>
          <a:noFill/>
          <a:ln w="9525">
            <a:noFill/>
            <a:miter lim="800000"/>
            <a:headEnd/>
            <a:tailEnd/>
          </a:ln>
        </p:spPr>
        <p:txBody>
          <a:bodyPr>
            <a:spAutoFit/>
          </a:bodyPr>
          <a:lstStyle/>
          <a:p>
            <a:pPr fontAlgn="base">
              <a:spcBef>
                <a:spcPct val="0"/>
              </a:spcBef>
              <a:spcAft>
                <a:spcPct val="0"/>
              </a:spcAft>
              <a:defRPr/>
            </a:pPr>
            <a:r>
              <a:rPr lang="el-GR" b="1" i="1" dirty="0" smtClean="0">
                <a:solidFill>
                  <a:prstClr val="white"/>
                </a:solidFill>
                <a:effectLst>
                  <a:outerShdw blurRad="38100" dist="38100" dir="2700000" algn="tl">
                    <a:srgbClr val="000000">
                      <a:alpha val="43137"/>
                    </a:srgbClr>
                  </a:outerShdw>
                </a:effectLst>
                <a:latin typeface="Arial" charset="0"/>
                <a:cs typeface="Times New Roman" pitchFamily="18" charset="0"/>
              </a:rPr>
              <a:t>Ενδυνάμωση ασθενούς ο νοσηλευτής διαχειριστής της ασθένειας με τη συνεργασία του ασθενούς</a:t>
            </a:r>
            <a:endParaRPr lang="en-GB" b="1" dirty="0">
              <a:solidFill>
                <a:prstClr val="white"/>
              </a:solidFill>
              <a:effectLst>
                <a:outerShdw blurRad="38100" dist="38100" dir="2700000" algn="tl">
                  <a:srgbClr val="000000">
                    <a:alpha val="43137"/>
                  </a:srgbClr>
                </a:outerShdw>
              </a:effectLst>
              <a:latin typeface="Arial" charset="0"/>
              <a:cs typeface="Times New Roman" pitchFamily="18" charset="0"/>
            </a:endParaRPr>
          </a:p>
        </p:txBody>
      </p:sp>
    </p:spTree>
    <p:extLst>
      <p:ext uri="{BB962C8B-B14F-4D97-AF65-F5344CB8AC3E}">
        <p14:creationId xmlns:p14="http://schemas.microsoft.com/office/powerpoint/2010/main" val="378596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childTnLst>
                                </p:cTn>
                              </p:par>
                              <p:par>
                                <p:cTn id="18" presetID="39" presetClass="entr" presetSubtype="0" ac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31012" y="260648"/>
            <a:ext cx="8322924" cy="5256584"/>
          </a:xfrm>
          <a:prstGeom prst="rect">
            <a:avLst/>
          </a:prstGeom>
          <a:ln/>
          <a:effectLst>
            <a:glow rad="228600">
              <a:schemeClr val="accent6">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pic>
      <p:sp>
        <p:nvSpPr>
          <p:cNvPr id="2" name="Ορθογώνιο 1"/>
          <p:cNvSpPr/>
          <p:nvPr/>
        </p:nvSpPr>
        <p:spPr>
          <a:xfrm>
            <a:off x="251520" y="5949280"/>
            <a:ext cx="8712968" cy="646331"/>
          </a:xfrm>
          <a:prstGeom prst="rect">
            <a:avLst/>
          </a:prstGeom>
        </p:spPr>
        <p:txBody>
          <a:bodyPr wrap="square">
            <a:spAutoFit/>
          </a:bodyPr>
          <a:lstStyle/>
          <a:p>
            <a:pPr algn="ctr"/>
            <a:r>
              <a:rPr lang="el-GR" dirty="0" smtClean="0">
                <a:solidFill>
                  <a:srgbClr val="C00000"/>
                </a:solidFill>
              </a:rPr>
              <a:t>ΕΡΓΑΣΤΗΡΙΟ ΚΟΙΝΟΤΙΚΗΣ ΝΟΣΗΛΕΥΤΙΚΗΣ </a:t>
            </a:r>
            <a:r>
              <a:rPr lang="el-GR" dirty="0" err="1" smtClean="0">
                <a:solidFill>
                  <a:srgbClr val="C00000"/>
                </a:solidFill>
              </a:rPr>
              <a:t>ΕΚΠΑ:Μοντέλο</a:t>
            </a:r>
            <a:r>
              <a:rPr lang="el-GR" dirty="0" smtClean="0">
                <a:solidFill>
                  <a:srgbClr val="C00000"/>
                </a:solidFill>
              </a:rPr>
              <a:t> </a:t>
            </a:r>
            <a:r>
              <a:rPr lang="el-GR" dirty="0">
                <a:solidFill>
                  <a:srgbClr val="C00000"/>
                </a:solidFill>
              </a:rPr>
              <a:t>Φροντίδας Χρονίως Πασχόντων και </a:t>
            </a:r>
            <a:r>
              <a:rPr lang="el-GR" dirty="0" err="1">
                <a:solidFill>
                  <a:srgbClr val="C00000"/>
                </a:solidFill>
              </a:rPr>
              <a:t>Κατ’οίκον</a:t>
            </a:r>
            <a:r>
              <a:rPr lang="el-GR" dirty="0">
                <a:solidFill>
                  <a:srgbClr val="C00000"/>
                </a:solidFill>
              </a:rPr>
              <a:t> Νοσηλείας (</a:t>
            </a:r>
            <a:r>
              <a:rPr lang="en-US" dirty="0" err="1">
                <a:solidFill>
                  <a:srgbClr val="C00000"/>
                </a:solidFill>
              </a:rPr>
              <a:t>Suter</a:t>
            </a:r>
            <a:r>
              <a:rPr lang="en-US" dirty="0">
                <a:solidFill>
                  <a:srgbClr val="C00000"/>
                </a:solidFill>
              </a:rPr>
              <a:t> et al</a:t>
            </a:r>
            <a:r>
              <a:rPr lang="el-GR" dirty="0">
                <a:solidFill>
                  <a:srgbClr val="C00000"/>
                </a:solidFill>
              </a:rPr>
              <a:t> 2008; </a:t>
            </a:r>
            <a:r>
              <a:rPr lang="en-US" dirty="0" err="1">
                <a:solidFill>
                  <a:srgbClr val="C00000"/>
                </a:solidFill>
              </a:rPr>
              <a:t>Suter</a:t>
            </a:r>
            <a:r>
              <a:rPr lang="en-US" dirty="0">
                <a:solidFill>
                  <a:srgbClr val="C00000"/>
                </a:solidFill>
              </a:rPr>
              <a:t> et al</a:t>
            </a:r>
            <a:r>
              <a:rPr lang="el-GR" dirty="0">
                <a:solidFill>
                  <a:srgbClr val="C00000"/>
                </a:solidFill>
              </a:rPr>
              <a:t> 2011) (ιδία διαμόρφωση)</a:t>
            </a:r>
          </a:p>
        </p:txBody>
      </p:sp>
    </p:spTree>
    <p:extLst>
      <p:ext uri="{BB962C8B-B14F-4D97-AF65-F5344CB8AC3E}">
        <p14:creationId xmlns:p14="http://schemas.microsoft.com/office/powerpoint/2010/main" val="30268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1"/>
          <p:cNvSpPr txBox="1">
            <a:spLocks noGrp="1"/>
          </p:cNvSpPr>
          <p:nvPr/>
        </p:nvSpPr>
        <p:spPr>
          <a:xfrm>
            <a:off x="0" y="6572250"/>
            <a:ext cx="1800225" cy="285750"/>
          </a:xfrm>
          <a:prstGeom prst="rect">
            <a:avLst/>
          </a:prstGeom>
          <a:noFill/>
        </p:spPr>
        <p:txBody>
          <a:bodyPr anchor="ctr"/>
          <a:lstStyle/>
          <a:p>
            <a:pPr fontAlgn="base">
              <a:spcBef>
                <a:spcPct val="0"/>
              </a:spcBef>
              <a:spcAft>
                <a:spcPct val="0"/>
              </a:spcAft>
              <a:defRPr/>
            </a:pPr>
            <a:fld id="{4C1041D3-9787-4FFE-BDFE-791A4A62944A}" type="datetime1">
              <a:rPr lang="en-US" sz="1200">
                <a:solidFill>
                  <a:srgbClr val="000000">
                    <a:tint val="75000"/>
                  </a:srgbClr>
                </a:solidFill>
                <a:latin typeface="Palatino Linotype" pitchFamily="18" charset="0"/>
              </a:rPr>
              <a:pPr fontAlgn="base">
                <a:spcBef>
                  <a:spcPct val="0"/>
                </a:spcBef>
                <a:spcAft>
                  <a:spcPct val="0"/>
                </a:spcAft>
                <a:defRPr/>
              </a:pPr>
              <a:t>4/27/2015</a:t>
            </a:fld>
            <a:endParaRPr lang="en-US" sz="1200">
              <a:solidFill>
                <a:srgbClr val="000000">
                  <a:tint val="75000"/>
                </a:srgbClr>
              </a:solidFill>
              <a:latin typeface="Palatino Linotype" pitchFamily="18" charset="0"/>
            </a:endParaRPr>
          </a:p>
        </p:txBody>
      </p:sp>
      <p:sp>
        <p:nvSpPr>
          <p:cNvPr id="4099" name="Slide Number Placeholder 3"/>
          <p:cNvSpPr txBox="1">
            <a:spLocks noGrp="1"/>
          </p:cNvSpPr>
          <p:nvPr/>
        </p:nvSpPr>
        <p:spPr>
          <a:xfrm>
            <a:off x="0" y="6286500"/>
            <a:ext cx="809625" cy="285750"/>
          </a:xfrm>
          <a:prstGeom prst="rect">
            <a:avLst/>
          </a:prstGeom>
          <a:noFill/>
        </p:spPr>
        <p:txBody>
          <a:bodyPr anchor="ctr"/>
          <a:lstStyle/>
          <a:p>
            <a:pPr algn="ctr" fontAlgn="base">
              <a:spcBef>
                <a:spcPct val="0"/>
              </a:spcBef>
              <a:spcAft>
                <a:spcPct val="0"/>
              </a:spcAft>
              <a:defRPr/>
            </a:pPr>
            <a:fld id="{DC3013EC-4FC5-425E-8E17-EB014907D053}" type="slidenum">
              <a:rPr lang="en-US" sz="1200">
                <a:solidFill>
                  <a:srgbClr val="000000">
                    <a:tint val="50000"/>
                  </a:srgbClr>
                </a:solidFill>
                <a:latin typeface="Palatino Linotype" pitchFamily="18" charset="0"/>
              </a:rPr>
              <a:pPr algn="ctr" fontAlgn="base">
                <a:spcBef>
                  <a:spcPct val="0"/>
                </a:spcBef>
                <a:spcAft>
                  <a:spcPct val="0"/>
                </a:spcAft>
                <a:defRPr/>
              </a:pPr>
              <a:t>6</a:t>
            </a:fld>
            <a:endParaRPr lang="en-US" sz="1200">
              <a:solidFill>
                <a:srgbClr val="000000">
                  <a:tint val="50000"/>
                </a:srgbClr>
              </a:solidFill>
              <a:latin typeface="Palatino Linotype" pitchFamily="18" charset="0"/>
            </a:endParaRPr>
          </a:p>
        </p:txBody>
      </p:sp>
      <p:sp>
        <p:nvSpPr>
          <p:cNvPr id="3076" name="Rectangle 2"/>
          <p:cNvSpPr>
            <a:spLocks noGrp="1" noChangeArrowheads="1"/>
          </p:cNvSpPr>
          <p:nvPr>
            <p:ph type="title" idx="4294967295"/>
          </p:nvPr>
        </p:nvSpPr>
        <p:spPr>
          <a:xfrm>
            <a:off x="1069975" y="128587"/>
            <a:ext cx="7391400" cy="1371601"/>
          </a:xfrm>
          <a:noFill/>
        </p:spPr>
        <p:txBody>
          <a:bodyPr rtlCol="0">
            <a:normAutofit/>
          </a:bodyPr>
          <a:lstStyle/>
          <a:p>
            <a:pPr fontAlgn="auto">
              <a:spcAft>
                <a:spcPts val="0"/>
              </a:spcAft>
              <a:defRPr/>
            </a:pPr>
            <a:r>
              <a:rPr lang="en-US" i="1" kern="120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Tahoma" charset="0"/>
                <a:ea typeface="+mj-ea"/>
                <a:cs typeface="Tahoma" charset="0"/>
              </a:rPr>
              <a:t>Dorothea Elizabeth Orem</a:t>
            </a:r>
            <a:br>
              <a:rPr lang="en-US" i="1" kern="120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Tahoma" charset="0"/>
                <a:ea typeface="+mj-ea"/>
                <a:cs typeface="Tahoma" charset="0"/>
              </a:rPr>
            </a:br>
            <a:r>
              <a:rPr lang="en-US" sz="3200" i="1" kern="120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Tahoma" charset="0"/>
                <a:ea typeface="+mj-ea"/>
                <a:cs typeface="Tahoma" charset="0"/>
              </a:rPr>
              <a:t>1914 – June 22, 2007</a:t>
            </a:r>
          </a:p>
        </p:txBody>
      </p:sp>
      <p:pic>
        <p:nvPicPr>
          <p:cNvPr id="62469" name="Picture 4" descr="or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76400"/>
            <a:ext cx="5011738" cy="3987800"/>
          </a:xfrm>
          <a:prstGeom prst="rect">
            <a:avLst/>
          </a:prstGeom>
          <a:noFill/>
          <a:ln w="76200">
            <a:solidFill>
              <a:srgbClr val="CE739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87062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842994" y="283053"/>
            <a:ext cx="8229600" cy="1143000"/>
          </a:xfrm>
          <a:noFill/>
        </p:spPr>
        <p:txBody>
          <a:bodyPr rtlCol="0">
            <a:normAutofit/>
          </a:bodyPr>
          <a:lstStyle/>
          <a:p>
            <a:pPr fontAlgn="auto">
              <a:spcAft>
                <a:spcPts val="0"/>
              </a:spcAft>
              <a:defRPr/>
            </a:pPr>
            <a:r>
              <a:rPr lang="en-US" kern="120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rPr>
              <a:t>Orem’s Model of Self Care</a:t>
            </a:r>
          </a:p>
        </p:txBody>
      </p:sp>
      <p:sp>
        <p:nvSpPr>
          <p:cNvPr id="68611" name="Rectangle 3"/>
          <p:cNvSpPr>
            <a:spLocks noGrp="1" noChangeArrowheads="1"/>
          </p:cNvSpPr>
          <p:nvPr>
            <p:ph idx="4294967295"/>
          </p:nvPr>
        </p:nvSpPr>
        <p:spPr>
          <a:xfrm>
            <a:off x="381000" y="1524000"/>
            <a:ext cx="8229600" cy="4713288"/>
          </a:xfrm>
        </p:spPr>
        <p:txBody>
          <a:bodyPr/>
          <a:lstStyle/>
          <a:p>
            <a:pPr>
              <a:buFontTx/>
              <a:buBlip>
                <a:blip r:embed="rId3"/>
              </a:buBlip>
            </a:pPr>
            <a:r>
              <a:rPr lang="el-GR" altLang="el-GR" sz="2800"/>
              <a:t>Κάθε άτομο έχει ανάγκη για αυτοφροντίδα προκειμένου να διατηρήσει το επίπεδο της υγείας και ευεξίας του.</a:t>
            </a:r>
          </a:p>
          <a:p>
            <a:pPr>
              <a:buFontTx/>
              <a:buBlip>
                <a:blip r:embed="rId3"/>
              </a:buBlip>
            </a:pPr>
            <a:r>
              <a:rPr lang="el-GR" altLang="el-GR" sz="2800"/>
              <a:t>Κάθε άτομο έχει την ικανότητα και υπευθυνότητα να φροντίζει τον εαυτό του και όσους εξαρτώνται από αυτό.</a:t>
            </a:r>
            <a:endParaRPr lang="en-US" altLang="el-GR" sz="2800"/>
          </a:p>
          <a:p>
            <a:pPr>
              <a:buFontTx/>
              <a:buBlip>
                <a:blip r:embed="rId3"/>
              </a:buBlip>
            </a:pPr>
            <a:r>
              <a:rPr lang="el-GR" altLang="el-GR" sz="2800"/>
              <a:t>Το μοντέλο διακρίνεται σε 3 βασικές θεωρίες: την θεωρία της αυτοφροντίδας, τη θεωρία του ελλείμματος της αυτοφροντίδας και τη θεωρία του νοσηλευτικού συστήματος.</a:t>
            </a:r>
            <a:endParaRPr lang="en-US" altLang="el-GR" sz="2800"/>
          </a:p>
        </p:txBody>
      </p:sp>
    </p:spTree>
    <p:extLst>
      <p:ext uri="{BB962C8B-B14F-4D97-AF65-F5344CB8AC3E}">
        <p14:creationId xmlns:p14="http://schemas.microsoft.com/office/powerpoint/2010/main" val="75386335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9552" y="332656"/>
            <a:ext cx="8229600" cy="765175"/>
          </a:xfrm>
          <a:noFill/>
        </p:spPr>
        <p:txBody>
          <a:bodyPr rtlCol="0">
            <a:normAutofit fontScale="90000"/>
          </a:bodyPr>
          <a:lstStyle/>
          <a:p>
            <a:pPr fontAlgn="auto">
              <a:spcAft>
                <a:spcPts val="0"/>
              </a:spcAft>
              <a:defRPr/>
            </a:pPr>
            <a:r>
              <a:rPr lang="el-GR" kern="1200" dirty="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rPr>
              <a:t>ΘΕΩΡΙΑ ΤΗΣ ΑΥΤΟΦΡΟΝΤΙΔΑΣ</a:t>
            </a:r>
            <a:endParaRPr lang="en-US" kern="1200" dirty="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endParaRPr>
          </a:p>
        </p:txBody>
      </p:sp>
      <p:sp>
        <p:nvSpPr>
          <p:cNvPr id="70659" name="Rectangle 3"/>
          <p:cNvSpPr>
            <a:spLocks noGrp="1" noChangeArrowheads="1"/>
          </p:cNvSpPr>
          <p:nvPr>
            <p:ph idx="4294967295"/>
          </p:nvPr>
        </p:nvSpPr>
        <p:spPr>
          <a:xfrm>
            <a:off x="152400" y="1447800"/>
            <a:ext cx="8642350" cy="5761038"/>
          </a:xfrm>
        </p:spPr>
        <p:txBody>
          <a:bodyPr/>
          <a:lstStyle/>
          <a:p>
            <a:pPr>
              <a:lnSpc>
                <a:spcPct val="90000"/>
              </a:lnSpc>
              <a:buFontTx/>
              <a:buBlip>
                <a:blip r:embed="rId3"/>
              </a:buBlip>
            </a:pPr>
            <a:r>
              <a:rPr lang="el-GR" altLang="el-GR" sz="2400">
                <a:solidFill>
                  <a:srgbClr val="FF0000"/>
                </a:solidFill>
              </a:rPr>
              <a:t>Η αυτοφροντίδα </a:t>
            </a:r>
            <a:r>
              <a:rPr lang="el-GR" altLang="el-GR" sz="2400"/>
              <a:t>ορίζεται ως η ικανότητα της διεξαγωγής δραστηριοτήτων και ικανοποίησης των προσωπικών αναγκών με σκοπό τη διατήρηση της υγείας</a:t>
            </a:r>
            <a:r>
              <a:rPr lang="en-US" altLang="el-GR" sz="2400"/>
              <a:t> </a:t>
            </a:r>
            <a:r>
              <a:rPr lang="el-GR" altLang="el-GR" sz="2400"/>
              <a:t>και της ευεξίας (σωματικής, πνευματικής και ψυχικής)</a:t>
            </a:r>
            <a:endParaRPr lang="en-US" altLang="el-GR" sz="2400"/>
          </a:p>
          <a:p>
            <a:pPr>
              <a:lnSpc>
                <a:spcPct val="90000"/>
              </a:lnSpc>
              <a:buFontTx/>
              <a:buBlip>
                <a:blip r:embed="rId3"/>
              </a:buBlip>
            </a:pPr>
            <a:r>
              <a:rPr lang="el-GR" altLang="el-GR" sz="2400"/>
              <a:t>Η αυτοφροντίδα είναι μια συμπεριφορά που </a:t>
            </a:r>
            <a:r>
              <a:rPr lang="el-GR" altLang="el-GR" sz="2400" b="1"/>
              <a:t>μαθαίνεται</a:t>
            </a:r>
            <a:r>
              <a:rPr lang="el-GR" altLang="el-GR" sz="2400"/>
              <a:t> από το άτομο και επηρεάζεται από το </a:t>
            </a:r>
            <a:r>
              <a:rPr lang="el-GR" altLang="el-GR" sz="2400" b="1"/>
              <a:t>περιβάλλον</a:t>
            </a:r>
            <a:r>
              <a:rPr lang="el-GR" altLang="el-GR" sz="2400"/>
              <a:t>, την </a:t>
            </a:r>
            <a:r>
              <a:rPr lang="el-GR" altLang="el-GR" sz="2400" b="1"/>
              <a:t>υγεία</a:t>
            </a:r>
            <a:r>
              <a:rPr lang="el-GR" altLang="el-GR" sz="2400"/>
              <a:t> και τη </a:t>
            </a:r>
            <a:r>
              <a:rPr lang="el-GR" altLang="el-GR" sz="2400" b="1"/>
              <a:t>νοσηλευτική</a:t>
            </a:r>
            <a:r>
              <a:rPr lang="el-GR" altLang="el-GR" sz="2400"/>
              <a:t> φροντίδα, </a:t>
            </a:r>
            <a:endParaRPr lang="en-US" altLang="el-GR" sz="2400"/>
          </a:p>
          <a:p>
            <a:pPr>
              <a:lnSpc>
                <a:spcPct val="90000"/>
              </a:lnSpc>
              <a:buFontTx/>
              <a:buBlip>
                <a:blip r:embed="rId3"/>
              </a:buBlip>
            </a:pPr>
            <a:r>
              <a:rPr lang="el-GR" altLang="el-GR" sz="2400"/>
              <a:t>3 είναι τα συστατικά της: οι γενικές ανάγκες αυτοφροντίδας</a:t>
            </a:r>
            <a:r>
              <a:rPr lang="en-US" altLang="el-GR" sz="2400"/>
              <a:t> </a:t>
            </a:r>
            <a:r>
              <a:rPr lang="el-GR" altLang="el-GR" sz="2400"/>
              <a:t>(</a:t>
            </a:r>
            <a:r>
              <a:rPr lang="en-US" altLang="el-GR" sz="2400"/>
              <a:t>universal self care needs</a:t>
            </a:r>
            <a:r>
              <a:rPr lang="el-GR" altLang="el-GR" sz="2400"/>
              <a:t>), οι αναπτυξιακές ανάγκες αυτοφροντίδας (</a:t>
            </a:r>
            <a:r>
              <a:rPr lang="en-US" altLang="el-GR" sz="2400"/>
              <a:t>developmental self care needs</a:t>
            </a:r>
            <a:r>
              <a:rPr lang="el-GR" altLang="el-GR" sz="2400"/>
              <a:t>)</a:t>
            </a:r>
            <a:r>
              <a:rPr lang="en-US" altLang="el-GR" sz="2400"/>
              <a:t> </a:t>
            </a:r>
            <a:r>
              <a:rPr lang="el-GR" altLang="el-GR" sz="2400"/>
              <a:t>και οι ανάγκες λόγω  παρέκκλισης από την υγεία (</a:t>
            </a:r>
            <a:r>
              <a:rPr lang="en-US" altLang="el-GR" sz="2400"/>
              <a:t>health deviation</a:t>
            </a:r>
            <a:r>
              <a:rPr lang="el-GR" altLang="el-GR" sz="2400"/>
              <a:t>)</a:t>
            </a:r>
            <a:r>
              <a:rPr lang="en-US" altLang="el-GR" sz="2400"/>
              <a:t>.</a:t>
            </a:r>
          </a:p>
          <a:p>
            <a:pPr>
              <a:lnSpc>
                <a:spcPct val="90000"/>
              </a:lnSpc>
              <a:buFontTx/>
              <a:buBlip>
                <a:blip r:embed="rId3"/>
              </a:buBlip>
            </a:pPr>
            <a:endParaRPr lang="en-US" altLang="el-GR" sz="2400"/>
          </a:p>
        </p:txBody>
      </p:sp>
    </p:spTree>
    <p:extLst>
      <p:ext uri="{BB962C8B-B14F-4D97-AF65-F5344CB8AC3E}">
        <p14:creationId xmlns:p14="http://schemas.microsoft.com/office/powerpoint/2010/main" val="175900842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842994" y="283053"/>
            <a:ext cx="8229600" cy="1143000"/>
          </a:xfrm>
          <a:noFill/>
        </p:spPr>
        <p:txBody>
          <a:bodyPr rtlCol="0">
            <a:normAutofit/>
          </a:bodyPr>
          <a:lstStyle/>
          <a:p>
            <a:pPr fontAlgn="auto">
              <a:spcAft>
                <a:spcPts val="0"/>
              </a:spcAft>
              <a:defRPr/>
            </a:pPr>
            <a:r>
              <a:rPr lang="el-GR" kern="1200" dirty="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rPr>
              <a:t>Η </a:t>
            </a:r>
            <a:r>
              <a:rPr lang="el-GR" kern="1200" dirty="0" err="1">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rPr>
              <a:t>αυτοφροντίδα</a:t>
            </a:r>
            <a:r>
              <a:rPr lang="el-GR" kern="1200" dirty="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rPr>
              <a:t>:</a:t>
            </a:r>
          </a:p>
        </p:txBody>
      </p:sp>
      <p:sp>
        <p:nvSpPr>
          <p:cNvPr id="3" name="2 - Θέση περιεχομένου"/>
          <p:cNvSpPr>
            <a:spLocks noGrp="1"/>
          </p:cNvSpPr>
          <p:nvPr>
            <p:ph idx="4294967295"/>
          </p:nvPr>
        </p:nvSpPr>
        <p:spPr>
          <a:xfrm>
            <a:off x="323850" y="1716088"/>
            <a:ext cx="8748713" cy="4838700"/>
          </a:xfrm>
        </p:spPr>
        <p:txBody>
          <a:bodyPr>
            <a:normAutofit/>
          </a:bodyPr>
          <a:lstStyle/>
          <a:p>
            <a:pPr>
              <a:lnSpc>
                <a:spcPct val="80000"/>
              </a:lnSpc>
            </a:pPr>
            <a:r>
              <a:rPr lang="el-GR" altLang="el-GR" sz="2700"/>
              <a:t>Μαθαίνεται </a:t>
            </a:r>
          </a:p>
          <a:p>
            <a:pPr>
              <a:lnSpc>
                <a:spcPct val="80000"/>
              </a:lnSpc>
            </a:pPr>
            <a:r>
              <a:rPr lang="el-GR" altLang="el-GR" sz="2700"/>
              <a:t>Διεξάγεται από κάποιον για κάποιον </a:t>
            </a:r>
          </a:p>
          <a:p>
            <a:pPr>
              <a:lnSpc>
                <a:spcPct val="80000"/>
              </a:lnSpc>
            </a:pPr>
            <a:r>
              <a:rPr lang="el-GR" altLang="el-GR" sz="2700"/>
              <a:t>Γίνεται εσκεμμένα </a:t>
            </a:r>
          </a:p>
          <a:p>
            <a:pPr>
              <a:lnSpc>
                <a:spcPct val="80000"/>
              </a:lnSpc>
            </a:pPr>
            <a:r>
              <a:rPr lang="el-GR" altLang="el-GR" sz="2700"/>
              <a:t>Έχει κάποιο σκοπό</a:t>
            </a:r>
          </a:p>
          <a:p>
            <a:pPr>
              <a:lnSpc>
                <a:spcPct val="80000"/>
              </a:lnSpc>
            </a:pPr>
            <a:r>
              <a:rPr lang="el-GR" altLang="el-GR" sz="2700"/>
              <a:t>Έχει συνέχεια </a:t>
            </a:r>
          </a:p>
          <a:p>
            <a:pPr>
              <a:lnSpc>
                <a:spcPct val="80000"/>
              </a:lnSpc>
            </a:pPr>
            <a:r>
              <a:rPr lang="el-GR" altLang="el-GR" sz="2700"/>
              <a:t>Είναι μια συμπεριφορά με σχέδιο και αποτέλεσμα </a:t>
            </a:r>
          </a:p>
          <a:p>
            <a:pPr>
              <a:lnSpc>
                <a:spcPct val="80000"/>
              </a:lnSpc>
            </a:pPr>
            <a:r>
              <a:rPr lang="el-GR" altLang="el-GR" sz="2700"/>
              <a:t>Μπορεί να είναι αποτελεσματική ή αναποτελεσματική</a:t>
            </a:r>
          </a:p>
          <a:p>
            <a:pPr>
              <a:lnSpc>
                <a:spcPct val="80000"/>
              </a:lnSpc>
            </a:pPr>
            <a:r>
              <a:rPr lang="el-GR" altLang="el-GR" sz="2700"/>
              <a:t>Μπορεί να είναι θεραπευτική ή μη-θεραπευτική</a:t>
            </a:r>
          </a:p>
          <a:p>
            <a:pPr>
              <a:lnSpc>
                <a:spcPct val="80000"/>
              </a:lnSpc>
            </a:pPr>
            <a:r>
              <a:rPr lang="el-GR" altLang="el-GR" sz="2700"/>
              <a:t>Είναι δικαίωμα αλλά και ευθύνη </a:t>
            </a:r>
          </a:p>
          <a:p>
            <a:pPr>
              <a:lnSpc>
                <a:spcPct val="80000"/>
              </a:lnSpc>
            </a:pPr>
            <a:r>
              <a:rPr lang="el-GR" altLang="el-GR" sz="2700"/>
              <a:t>Απαιτεί γνώσεις, δεξιότητες, κινητοποίηση, ενέργεια και ενεργητική συμμετοχή</a:t>
            </a:r>
          </a:p>
          <a:p>
            <a:pPr>
              <a:lnSpc>
                <a:spcPct val="80000"/>
              </a:lnSpc>
            </a:pPr>
            <a:endParaRPr lang="el-GR" altLang="el-GR" sz="2700"/>
          </a:p>
          <a:p>
            <a:pPr>
              <a:lnSpc>
                <a:spcPct val="80000"/>
              </a:lnSpc>
            </a:pPr>
            <a:endParaRPr lang="el-GR" altLang="el-GR" sz="2700"/>
          </a:p>
        </p:txBody>
      </p:sp>
    </p:spTree>
    <p:extLst>
      <p:ext uri="{BB962C8B-B14F-4D97-AF65-F5344CB8AC3E}">
        <p14:creationId xmlns:p14="http://schemas.microsoft.com/office/powerpoint/2010/main" val="2437358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94</TotalTime>
  <Words>2163</Words>
  <Application>Microsoft Office PowerPoint</Application>
  <PresentationFormat>Προβολή στην οθόνη (4:3)</PresentationFormat>
  <Paragraphs>240</Paragraphs>
  <Slides>34</Slides>
  <Notes>24</Notes>
  <HiddenSlides>0</HiddenSlides>
  <MMClips>0</MMClips>
  <ScaleCrop>false</ScaleCrop>
  <HeadingPairs>
    <vt:vector size="4" baseType="variant">
      <vt:variant>
        <vt:lpstr>Θέμα</vt:lpstr>
      </vt:variant>
      <vt:variant>
        <vt:i4>4</vt:i4>
      </vt:variant>
      <vt:variant>
        <vt:lpstr>Τίτλοι διαφανειών</vt:lpstr>
      </vt:variant>
      <vt:variant>
        <vt:i4>34</vt:i4>
      </vt:variant>
    </vt:vector>
  </HeadingPairs>
  <TitlesOfParts>
    <vt:vector size="38" baseType="lpstr">
      <vt:lpstr>Θέμα του Office</vt:lpstr>
      <vt:lpstr>Προεπιλεγμένη σχεδίαση</vt:lpstr>
      <vt:lpstr>1_Προεπιλεγμένη σχεδίαση</vt:lpstr>
      <vt:lpstr>3_Θέμα του Office</vt:lpstr>
      <vt:lpstr>Παρουσίαση του PowerPoint</vt:lpstr>
      <vt:lpstr>Η έννοια της αυτοδιαχείρισης</vt:lpstr>
      <vt:lpstr>Παρουσίαση του PowerPoint</vt:lpstr>
      <vt:lpstr>Παρουσίαση του PowerPoint</vt:lpstr>
      <vt:lpstr>Παρουσίαση του PowerPoint</vt:lpstr>
      <vt:lpstr>Dorothea Elizabeth Orem 1914 – June 22, 2007</vt:lpstr>
      <vt:lpstr>Orem’s Model of Self Care</vt:lpstr>
      <vt:lpstr>ΘΕΩΡΙΑ ΤΗΣ ΑΥΤΟΦΡΟΝΤΙΔΑΣ</vt:lpstr>
      <vt:lpstr>Η αυτοφροντίδα:</vt:lpstr>
      <vt:lpstr>Η ικανότητα αυτοφροντίδας </vt:lpstr>
      <vt:lpstr>Παρουσίαση του PowerPoint</vt:lpstr>
      <vt:lpstr>Η θεωρία του Ελλείμματος της αυτοφροντίδας της Orem </vt:lpstr>
      <vt:lpstr>Παρουσίαση του PowerPoint</vt:lpstr>
      <vt:lpstr>Ο ρόλος του νοσηλευτή </vt:lpstr>
      <vt:lpstr>Το νοσηλευτικό σύστημα (nursing system)</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 ρόλος του φροντιστή</vt:lpstr>
      <vt:lpstr> Υποστήριξη στην οργάνωση της φροντίδας  </vt:lpstr>
      <vt:lpstr> Ψυχοσυναισθηματική και κοινωνική υποστήριξη  </vt:lpstr>
      <vt:lpstr>Υποστήριξη σε πρακτικά θέματα</vt:lpstr>
      <vt:lpstr>Φροντίστε τη δική σας υγεία</vt:lpstr>
      <vt:lpstr>Φροντίστε τη δική σας υγεία Ακολουθούν μερικές συμβουλές για να διατηρήσετε την υγεία σας:  </vt:lpstr>
      <vt:lpstr>Αναγκεσ επιμορφωσησ φροντιστων </vt:lpstr>
      <vt:lpstr>Αναγκεσ επιμορφωσησ φροντιστων </vt:lpstr>
      <vt:lpstr>Αναγκεσ επιμορφωσησ φροντιστων </vt:lpstr>
      <vt:lpstr>Αναγκεσ επιμορφωσησ φροντιστων </vt:lpstr>
      <vt:lpstr>Γενικοτερα θεματα </vt:lpstr>
      <vt:lpstr>Δικαιώματα του φροντιστή(1)</vt:lpstr>
      <vt:lpstr>Δικαιώματα του φροντιστή (2)</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FAMILY</dc:creator>
  <cp:lastModifiedBy>ΟΙΚΟΓΕΝΕΙΑ</cp:lastModifiedBy>
  <cp:revision>17</cp:revision>
  <dcterms:created xsi:type="dcterms:W3CDTF">2015-03-28T18:28:35Z</dcterms:created>
  <dcterms:modified xsi:type="dcterms:W3CDTF">2015-04-26T21:47:38Z</dcterms:modified>
</cp:coreProperties>
</file>