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44.jpg" ContentType="image/jpeg"/>
  <Override PartName="/ppt/media/image49.jpg" ContentType="image/jpeg"/>
  <Override PartName="/ppt/media/image50.jpg" ContentType="image/jpeg"/>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256" r:id="rId2"/>
    <p:sldId id="257" r:id="rId3"/>
    <p:sldId id="328" r:id="rId4"/>
    <p:sldId id="330" r:id="rId5"/>
    <p:sldId id="329" r:id="rId6"/>
    <p:sldId id="264" r:id="rId7"/>
    <p:sldId id="331" r:id="rId8"/>
    <p:sldId id="265" r:id="rId9"/>
    <p:sldId id="266" r:id="rId10"/>
    <p:sldId id="267" r:id="rId11"/>
    <p:sldId id="268" r:id="rId12"/>
    <p:sldId id="269" r:id="rId13"/>
    <p:sldId id="270" r:id="rId14"/>
    <p:sldId id="271" r:id="rId15"/>
    <p:sldId id="272" r:id="rId16"/>
    <p:sldId id="273" r:id="rId17"/>
    <p:sldId id="274" r:id="rId18"/>
    <p:sldId id="317" r:id="rId19"/>
    <p:sldId id="284" r:id="rId20"/>
    <p:sldId id="285" r:id="rId21"/>
    <p:sldId id="287" r:id="rId22"/>
    <p:sldId id="288" r:id="rId23"/>
    <p:sldId id="289" r:id="rId24"/>
    <p:sldId id="290" r:id="rId25"/>
    <p:sldId id="291" r:id="rId26"/>
    <p:sldId id="292" r:id="rId27"/>
    <p:sldId id="293" r:id="rId28"/>
    <p:sldId id="294"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275" r:id="rId42"/>
    <p:sldId id="277" r:id="rId43"/>
    <p:sldId id="278" r:id="rId44"/>
    <p:sldId id="279" r:id="rId45"/>
    <p:sldId id="280" r:id="rId46"/>
    <p:sldId id="281" r:id="rId47"/>
    <p:sldId id="282" r:id="rId48"/>
    <p:sldId id="283" r:id="rId49"/>
    <p:sldId id="295"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20" r:id="rId64"/>
    <p:sldId id="321" r:id="rId65"/>
    <p:sldId id="326" r:id="rId66"/>
    <p:sldId id="344" r:id="rId67"/>
    <p:sldId id="258" r:id="rId68"/>
    <p:sldId id="259" r:id="rId69"/>
    <p:sldId id="260" r:id="rId70"/>
    <p:sldId id="263" r:id="rId71"/>
    <p:sldId id="345" r:id="rId72"/>
    <p:sldId id="346" r:id="rId73"/>
    <p:sldId id="347" r:id="rId74"/>
    <p:sldId id="348" r:id="rId75"/>
    <p:sldId id="349" r:id="rId76"/>
    <p:sldId id="350" r:id="rId77"/>
    <p:sldId id="351" r:id="rId78"/>
    <p:sldId id="352" r:id="rId79"/>
    <p:sldId id="353" r:id="rId80"/>
    <p:sldId id="354" r:id="rId81"/>
    <p:sldId id="296"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276" r:id="rId96"/>
    <p:sldId id="368" r:id="rId97"/>
    <p:sldId id="369" r:id="rId98"/>
    <p:sldId id="370" r:id="rId99"/>
    <p:sldId id="371" r:id="rId100"/>
    <p:sldId id="372" r:id="rId101"/>
    <p:sldId id="373" r:id="rId102"/>
    <p:sldId id="374" r:id="rId103"/>
    <p:sldId id="375" r:id="rId104"/>
    <p:sldId id="376" r:id="rId105"/>
    <p:sldId id="377" r:id="rId106"/>
    <p:sldId id="378" r:id="rId107"/>
    <p:sldId id="380" r:id="rId108"/>
    <p:sldId id="383" r:id="rId109"/>
    <p:sldId id="379" r:id="rId110"/>
    <p:sldId id="381" r:id="rId111"/>
    <p:sldId id="327" r:id="rId11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E7140CB9-A504-4877-BAFA-723A0C13DC87}">
          <p14:sldIdLst>
            <p14:sldId id="256"/>
            <p14:sldId id="257"/>
            <p14:sldId id="328"/>
            <p14:sldId id="330"/>
            <p14:sldId id="329"/>
            <p14:sldId id="264"/>
            <p14:sldId id="331"/>
            <p14:sldId id="265"/>
            <p14:sldId id="266"/>
            <p14:sldId id="267"/>
            <p14:sldId id="268"/>
            <p14:sldId id="269"/>
            <p14:sldId id="270"/>
            <p14:sldId id="271"/>
            <p14:sldId id="272"/>
            <p14:sldId id="273"/>
            <p14:sldId id="274"/>
            <p14:sldId id="317"/>
            <p14:sldId id="284"/>
            <p14:sldId id="285"/>
            <p14:sldId id="287"/>
            <p14:sldId id="288"/>
            <p14:sldId id="289"/>
            <p14:sldId id="290"/>
            <p14:sldId id="291"/>
            <p14:sldId id="292"/>
            <p14:sldId id="293"/>
            <p14:sldId id="294"/>
            <p14:sldId id="332"/>
            <p14:sldId id="333"/>
            <p14:sldId id="334"/>
            <p14:sldId id="335"/>
            <p14:sldId id="336"/>
            <p14:sldId id="337"/>
            <p14:sldId id="338"/>
            <p14:sldId id="339"/>
            <p14:sldId id="340"/>
            <p14:sldId id="341"/>
            <p14:sldId id="342"/>
            <p14:sldId id="343"/>
            <p14:sldId id="275"/>
            <p14:sldId id="277"/>
            <p14:sldId id="278"/>
            <p14:sldId id="279"/>
            <p14:sldId id="280"/>
            <p14:sldId id="281"/>
            <p14:sldId id="282"/>
            <p14:sldId id="283"/>
            <p14:sldId id="295"/>
            <p14:sldId id="297"/>
            <p14:sldId id="298"/>
            <p14:sldId id="299"/>
            <p14:sldId id="300"/>
            <p14:sldId id="301"/>
            <p14:sldId id="302"/>
            <p14:sldId id="303"/>
            <p14:sldId id="304"/>
            <p14:sldId id="305"/>
            <p14:sldId id="306"/>
            <p14:sldId id="307"/>
            <p14:sldId id="308"/>
            <p14:sldId id="309"/>
            <p14:sldId id="320"/>
            <p14:sldId id="321"/>
            <p14:sldId id="326"/>
          </p14:sldIdLst>
        </p14:section>
        <p14:section name="Προεπιλεγμένη ενότητα" id="{B19A31C4-4A73-4293-B418-25CC4196130D}">
          <p14:sldIdLst>
            <p14:sldId id="344"/>
            <p14:sldId id="258"/>
            <p14:sldId id="259"/>
            <p14:sldId id="260"/>
            <p14:sldId id="263"/>
            <p14:sldId id="345"/>
            <p14:sldId id="346"/>
            <p14:sldId id="347"/>
            <p14:sldId id="348"/>
            <p14:sldId id="349"/>
            <p14:sldId id="350"/>
            <p14:sldId id="351"/>
            <p14:sldId id="352"/>
            <p14:sldId id="353"/>
            <p14:sldId id="354"/>
            <p14:sldId id="296"/>
            <p14:sldId id="355"/>
            <p14:sldId id="356"/>
            <p14:sldId id="357"/>
            <p14:sldId id="358"/>
            <p14:sldId id="359"/>
            <p14:sldId id="360"/>
            <p14:sldId id="361"/>
            <p14:sldId id="362"/>
            <p14:sldId id="363"/>
            <p14:sldId id="364"/>
            <p14:sldId id="365"/>
            <p14:sldId id="366"/>
            <p14:sldId id="367"/>
            <p14:sldId id="276"/>
            <p14:sldId id="368"/>
            <p14:sldId id="369"/>
            <p14:sldId id="370"/>
            <p14:sldId id="371"/>
            <p14:sldId id="372"/>
            <p14:sldId id="373"/>
            <p14:sldId id="374"/>
            <p14:sldId id="375"/>
            <p14:sldId id="376"/>
            <p14:sldId id="377"/>
            <p14:sldId id="378"/>
            <p14:sldId id="380"/>
            <p14:sldId id="383"/>
            <p14:sldId id="379"/>
            <p14:sldId id="381"/>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A4FE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_rels/data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image" Target="../media/image44.jpg"/><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2.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image" Target="../media/image44.jpg"/><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2.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CD2200-3921-4AA0-95EC-49047A30F36F}"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l-GR"/>
        </a:p>
      </dgm:t>
    </dgm:pt>
    <dgm:pt modelId="{739CC208-28EA-4464-80BE-F961CF170469}">
      <dgm:prSet/>
      <dgm:spPr/>
      <dgm:t>
        <a:bodyPr/>
        <a:lstStyle/>
        <a:p>
          <a:pPr algn="ctr" rtl="0"/>
          <a:r>
            <a:rPr lang="el-GR" dirty="0">
              <a:solidFill>
                <a:srgbClr val="002060"/>
              </a:solidFill>
            </a:rPr>
            <a:t>Οι θεωρητικές προσεγγίσεις οι οποίες παρουσιάσθηκαν,  ανέδειξαν ως πρωταρχικές για τη Διαπολιτισμική νοσηλευτική:</a:t>
          </a:r>
        </a:p>
      </dgm:t>
    </dgm:pt>
    <dgm:pt modelId="{B576AB10-0D51-47CA-89F0-49E012229573}" type="parTrans" cxnId="{EF300D7C-D86C-4111-BA24-412AF9DBB96D}">
      <dgm:prSet/>
      <dgm:spPr/>
      <dgm:t>
        <a:bodyPr/>
        <a:lstStyle/>
        <a:p>
          <a:endParaRPr lang="el-GR"/>
        </a:p>
      </dgm:t>
    </dgm:pt>
    <dgm:pt modelId="{E335860F-97AE-45F6-B8DA-F235FE937661}" type="sibTrans" cxnId="{EF300D7C-D86C-4111-BA24-412AF9DBB96D}">
      <dgm:prSet/>
      <dgm:spPr/>
      <dgm:t>
        <a:bodyPr/>
        <a:lstStyle/>
        <a:p>
          <a:endParaRPr lang="el-GR"/>
        </a:p>
      </dgm:t>
    </dgm:pt>
    <dgm:pt modelId="{12F2E03F-5185-497A-8CF1-3EC243BB3CB0}">
      <dgm:prSet/>
      <dgm:spPr/>
      <dgm:t>
        <a:bodyPr/>
        <a:lstStyle/>
        <a:p>
          <a:pPr algn="ctr" rtl="0"/>
          <a:r>
            <a:rPr lang="el-GR" b="1" dirty="0"/>
            <a:t>την πολιτισμική ικανότητα</a:t>
          </a:r>
          <a:r>
            <a:rPr lang="en-US" b="1" dirty="0"/>
            <a:t>, </a:t>
          </a:r>
          <a:r>
            <a:rPr lang="el-GR" b="1" dirty="0"/>
            <a:t>την πολιτισμική ευαισθησία και</a:t>
          </a:r>
        </a:p>
      </dgm:t>
    </dgm:pt>
    <dgm:pt modelId="{63D3D8D7-FC35-424B-816D-AA8A844A1ED5}" type="parTrans" cxnId="{1AB3EAD7-A332-46DD-8FFA-D0F56DE72178}">
      <dgm:prSet/>
      <dgm:spPr/>
      <dgm:t>
        <a:bodyPr/>
        <a:lstStyle/>
        <a:p>
          <a:endParaRPr lang="el-GR"/>
        </a:p>
      </dgm:t>
    </dgm:pt>
    <dgm:pt modelId="{09FB9DC6-8BDC-44D0-BEC4-FACE3F9BCA8F}" type="sibTrans" cxnId="{1AB3EAD7-A332-46DD-8FFA-D0F56DE72178}">
      <dgm:prSet/>
      <dgm:spPr/>
      <dgm:t>
        <a:bodyPr/>
        <a:lstStyle/>
        <a:p>
          <a:endParaRPr lang="el-GR"/>
        </a:p>
      </dgm:t>
    </dgm:pt>
    <dgm:pt modelId="{7C5C977A-F6E1-4DDF-B2AE-7623CECCD818}">
      <dgm:prSet/>
      <dgm:spPr/>
      <dgm:t>
        <a:bodyPr/>
        <a:lstStyle/>
        <a:p>
          <a:pPr algn="ctr" rtl="0"/>
          <a:r>
            <a:rPr lang="el-GR" b="1" dirty="0"/>
            <a:t>τις δεξιότητες  και γνώσεις για την αναγνώριση και αποτελεσματικό χειρισμό της πολιτισμικής διαφορετικότητας και ποικιλομορφίας. </a:t>
          </a:r>
        </a:p>
      </dgm:t>
    </dgm:pt>
    <dgm:pt modelId="{EBD68DC9-6F39-4822-8FC8-38699574CB8E}" type="parTrans" cxnId="{EE17863A-C352-4A5E-A0A3-283EC9740538}">
      <dgm:prSet/>
      <dgm:spPr/>
      <dgm:t>
        <a:bodyPr/>
        <a:lstStyle/>
        <a:p>
          <a:endParaRPr lang="el-GR"/>
        </a:p>
      </dgm:t>
    </dgm:pt>
    <dgm:pt modelId="{DFDD4C84-A98F-40AF-87AA-C15019C57FA9}" type="sibTrans" cxnId="{EE17863A-C352-4A5E-A0A3-283EC9740538}">
      <dgm:prSet/>
      <dgm:spPr/>
      <dgm:t>
        <a:bodyPr/>
        <a:lstStyle/>
        <a:p>
          <a:endParaRPr lang="el-GR"/>
        </a:p>
      </dgm:t>
    </dgm:pt>
    <dgm:pt modelId="{AFF0AD76-9770-449F-95B7-114313B2A2BF}" type="pres">
      <dgm:prSet presAssocID="{2ACD2200-3921-4AA0-95EC-49047A30F36F}" presName="linear" presStyleCnt="0">
        <dgm:presLayoutVars>
          <dgm:animLvl val="lvl"/>
          <dgm:resizeHandles val="exact"/>
        </dgm:presLayoutVars>
      </dgm:prSet>
      <dgm:spPr/>
    </dgm:pt>
    <dgm:pt modelId="{63E86ACD-AD5E-4804-9F98-55E60DAF377A}" type="pres">
      <dgm:prSet presAssocID="{739CC208-28EA-4464-80BE-F961CF170469}" presName="parentText" presStyleLbl="node1" presStyleIdx="0" presStyleCnt="3">
        <dgm:presLayoutVars>
          <dgm:chMax val="0"/>
          <dgm:bulletEnabled val="1"/>
        </dgm:presLayoutVars>
      </dgm:prSet>
      <dgm:spPr/>
    </dgm:pt>
    <dgm:pt modelId="{3B97398C-F4EB-4A2A-9D89-E0142EE51EA2}" type="pres">
      <dgm:prSet presAssocID="{E335860F-97AE-45F6-B8DA-F235FE937661}" presName="spacer" presStyleCnt="0"/>
      <dgm:spPr/>
    </dgm:pt>
    <dgm:pt modelId="{60F94131-89BD-49F0-9954-CE2F8027C7ED}" type="pres">
      <dgm:prSet presAssocID="{12F2E03F-5185-497A-8CF1-3EC243BB3CB0}" presName="parentText" presStyleLbl="node1" presStyleIdx="1" presStyleCnt="3">
        <dgm:presLayoutVars>
          <dgm:chMax val="0"/>
          <dgm:bulletEnabled val="1"/>
        </dgm:presLayoutVars>
      </dgm:prSet>
      <dgm:spPr/>
    </dgm:pt>
    <dgm:pt modelId="{6DE42BEA-BFF3-4CBB-A5EF-F65146F56349}" type="pres">
      <dgm:prSet presAssocID="{09FB9DC6-8BDC-44D0-BEC4-FACE3F9BCA8F}" presName="spacer" presStyleCnt="0"/>
      <dgm:spPr/>
    </dgm:pt>
    <dgm:pt modelId="{4B48F705-BF99-431C-B689-41AB04493A57}" type="pres">
      <dgm:prSet presAssocID="{7C5C977A-F6E1-4DDF-B2AE-7623CECCD818}" presName="parentText" presStyleLbl="node1" presStyleIdx="2" presStyleCnt="3" custLinFactNeighborX="873" custLinFactNeighborY="62283">
        <dgm:presLayoutVars>
          <dgm:chMax val="0"/>
          <dgm:bulletEnabled val="1"/>
        </dgm:presLayoutVars>
      </dgm:prSet>
      <dgm:spPr/>
    </dgm:pt>
  </dgm:ptLst>
  <dgm:cxnLst>
    <dgm:cxn modelId="{2B06D717-0D13-4D4C-A73C-7B3934266344}" type="presOf" srcId="{7C5C977A-F6E1-4DDF-B2AE-7623CECCD818}" destId="{4B48F705-BF99-431C-B689-41AB04493A57}" srcOrd="0" destOrd="0" presId="urn:microsoft.com/office/officeart/2005/8/layout/vList2"/>
    <dgm:cxn modelId="{74EEF435-0EFB-44F1-9A97-7D0379E8CB96}" type="presOf" srcId="{2ACD2200-3921-4AA0-95EC-49047A30F36F}" destId="{AFF0AD76-9770-449F-95B7-114313B2A2BF}" srcOrd="0" destOrd="0" presId="urn:microsoft.com/office/officeart/2005/8/layout/vList2"/>
    <dgm:cxn modelId="{52EA2E37-D8D3-4585-B4D1-0D72BC973621}" type="presOf" srcId="{12F2E03F-5185-497A-8CF1-3EC243BB3CB0}" destId="{60F94131-89BD-49F0-9954-CE2F8027C7ED}" srcOrd="0" destOrd="0" presId="urn:microsoft.com/office/officeart/2005/8/layout/vList2"/>
    <dgm:cxn modelId="{EE17863A-C352-4A5E-A0A3-283EC9740538}" srcId="{2ACD2200-3921-4AA0-95EC-49047A30F36F}" destId="{7C5C977A-F6E1-4DDF-B2AE-7623CECCD818}" srcOrd="2" destOrd="0" parTransId="{EBD68DC9-6F39-4822-8FC8-38699574CB8E}" sibTransId="{DFDD4C84-A98F-40AF-87AA-C15019C57FA9}"/>
    <dgm:cxn modelId="{765F2C55-6627-4E55-B227-EDF75FBE6BC2}" type="presOf" srcId="{739CC208-28EA-4464-80BE-F961CF170469}" destId="{63E86ACD-AD5E-4804-9F98-55E60DAF377A}" srcOrd="0" destOrd="0" presId="urn:microsoft.com/office/officeart/2005/8/layout/vList2"/>
    <dgm:cxn modelId="{EF300D7C-D86C-4111-BA24-412AF9DBB96D}" srcId="{2ACD2200-3921-4AA0-95EC-49047A30F36F}" destId="{739CC208-28EA-4464-80BE-F961CF170469}" srcOrd="0" destOrd="0" parTransId="{B576AB10-0D51-47CA-89F0-49E012229573}" sibTransId="{E335860F-97AE-45F6-B8DA-F235FE937661}"/>
    <dgm:cxn modelId="{1AB3EAD7-A332-46DD-8FFA-D0F56DE72178}" srcId="{2ACD2200-3921-4AA0-95EC-49047A30F36F}" destId="{12F2E03F-5185-497A-8CF1-3EC243BB3CB0}" srcOrd="1" destOrd="0" parTransId="{63D3D8D7-FC35-424B-816D-AA8A844A1ED5}" sibTransId="{09FB9DC6-8BDC-44D0-BEC4-FACE3F9BCA8F}"/>
    <dgm:cxn modelId="{FDF4C07F-E193-4841-9858-67BC37EA65F6}" type="presParOf" srcId="{AFF0AD76-9770-449F-95B7-114313B2A2BF}" destId="{63E86ACD-AD5E-4804-9F98-55E60DAF377A}" srcOrd="0" destOrd="0" presId="urn:microsoft.com/office/officeart/2005/8/layout/vList2"/>
    <dgm:cxn modelId="{3353F581-5EAE-40AF-9E52-1FDF979646D2}" type="presParOf" srcId="{AFF0AD76-9770-449F-95B7-114313B2A2BF}" destId="{3B97398C-F4EB-4A2A-9D89-E0142EE51EA2}" srcOrd="1" destOrd="0" presId="urn:microsoft.com/office/officeart/2005/8/layout/vList2"/>
    <dgm:cxn modelId="{65223DC7-ECE6-41CF-81DD-534816D995FF}" type="presParOf" srcId="{AFF0AD76-9770-449F-95B7-114313B2A2BF}" destId="{60F94131-89BD-49F0-9954-CE2F8027C7ED}" srcOrd="2" destOrd="0" presId="urn:microsoft.com/office/officeart/2005/8/layout/vList2"/>
    <dgm:cxn modelId="{93402C46-7C6E-4FF2-AD38-64F33105B058}" type="presParOf" srcId="{AFF0AD76-9770-449F-95B7-114313B2A2BF}" destId="{6DE42BEA-BFF3-4CBB-A5EF-F65146F56349}" srcOrd="3" destOrd="0" presId="urn:microsoft.com/office/officeart/2005/8/layout/vList2"/>
    <dgm:cxn modelId="{0D2DAAC4-13FD-4BF1-8C4B-E261F5B51C91}" type="presParOf" srcId="{AFF0AD76-9770-449F-95B7-114313B2A2BF}" destId="{4B48F705-BF99-431C-B689-41AB04493A57}" srcOrd="4" destOrd="0" presId="urn:microsoft.com/office/officeart/2005/8/layout/vList2"/>
  </dgm:cxnLst>
  <dgm:bg>
    <a:solidFill>
      <a:srgbClr val="00B0F0"/>
    </a:solidFill>
  </dgm:bg>
  <dgm:whole>
    <a:ln w="38100">
      <a:solidFill>
        <a:srgbClr val="00206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D62C26-65D4-4A95-B3F3-0073CA4A671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9C8513E0-E33A-49FE-B0A4-F66CD32060C3}">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l-GR" sz="1400" b="1" dirty="0">
              <a:solidFill>
                <a:srgbClr val="FF0000"/>
              </a:solidFill>
            </a:rPr>
            <a:t>υποσύστημα 1</a:t>
          </a:r>
          <a:endParaRPr lang="en-US" sz="1400" b="1" dirty="0">
            <a:solidFill>
              <a:srgbClr val="FF0000"/>
            </a:solidFill>
          </a:endParaRPr>
        </a:p>
        <a:p>
          <a:pPr marL="0" marR="0" indent="0" defTabSz="914400" rtl="0" eaLnBrk="1" fontAlgn="auto" latinLnBrk="0" hangingPunct="1">
            <a:lnSpc>
              <a:spcPct val="100000"/>
            </a:lnSpc>
            <a:spcBef>
              <a:spcPts val="0"/>
            </a:spcBef>
            <a:spcAft>
              <a:spcPts val="0"/>
            </a:spcAft>
            <a:buClrTx/>
            <a:buSzTx/>
            <a:buFontTx/>
            <a:buNone/>
            <a:tabLst/>
            <a:defRPr/>
          </a:pPr>
          <a:r>
            <a:rPr lang="el-GR" sz="1400" b="1" dirty="0" err="1">
              <a:solidFill>
                <a:srgbClr val="FF0000"/>
              </a:solidFill>
            </a:rPr>
            <a:t>Μακροεπίπεδο</a:t>
          </a:r>
          <a:endParaRPr lang="el-GR" sz="1400" b="1" dirty="0">
            <a:solidFill>
              <a:srgbClr val="FF0000"/>
            </a:solidFill>
          </a:endParaRPr>
        </a:p>
        <a:p>
          <a:pPr defTabSz="311150" rtl="0">
            <a:lnSpc>
              <a:spcPct val="90000"/>
            </a:lnSpc>
            <a:spcBef>
              <a:spcPct val="0"/>
            </a:spcBef>
            <a:spcAft>
              <a:spcPct val="35000"/>
            </a:spcAft>
          </a:pPr>
          <a:endParaRPr lang="el-GR" sz="900" dirty="0">
            <a:solidFill>
              <a:srgbClr val="FF0000"/>
            </a:solidFill>
          </a:endParaRPr>
        </a:p>
      </dgm:t>
    </dgm:pt>
    <dgm:pt modelId="{E9417CE8-E997-4BF8-A057-CF5550CF9311}" type="parTrans" cxnId="{711D5B35-EE34-4871-BF7D-92F481289BB1}">
      <dgm:prSet/>
      <dgm:spPr/>
      <dgm:t>
        <a:bodyPr/>
        <a:lstStyle/>
        <a:p>
          <a:endParaRPr lang="el-GR"/>
        </a:p>
      </dgm:t>
    </dgm:pt>
    <dgm:pt modelId="{1B12C0CC-2042-4F72-97BA-17E4BE41B87F}" type="sibTrans" cxnId="{711D5B35-EE34-4871-BF7D-92F481289BB1}">
      <dgm:prSet/>
      <dgm:spPr/>
      <dgm:t>
        <a:bodyPr/>
        <a:lstStyle/>
        <a:p>
          <a:endParaRPr lang="el-GR"/>
        </a:p>
      </dgm:t>
    </dgm:pt>
    <dgm:pt modelId="{D0A50447-51E9-4764-BA64-AE3D521EF72C}">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l-GR" sz="1100" dirty="0">
              <a:solidFill>
                <a:schemeClr val="bg1">
                  <a:lumMod val="75000"/>
                </a:schemeClr>
              </a:solidFill>
            </a:rPr>
            <a:t>1)Φυσικούς</a:t>
          </a:r>
        </a:p>
        <a:p>
          <a:pPr marL="0" marR="0" indent="0" defTabSz="914400" rtl="0" eaLnBrk="1" fontAlgn="auto" latinLnBrk="0" hangingPunct="1">
            <a:lnSpc>
              <a:spcPct val="100000"/>
            </a:lnSpc>
            <a:spcBef>
              <a:spcPts val="0"/>
            </a:spcBef>
            <a:spcAft>
              <a:spcPts val="0"/>
            </a:spcAft>
            <a:buClrTx/>
            <a:buSzTx/>
            <a:buFontTx/>
            <a:buNone/>
            <a:tabLst/>
            <a:defRPr/>
          </a:pPr>
          <a:r>
            <a:rPr lang="el-GR" sz="1100" dirty="0">
              <a:solidFill>
                <a:schemeClr val="bg1">
                  <a:lumMod val="75000"/>
                </a:schemeClr>
              </a:solidFill>
            </a:rPr>
            <a:t>(κλίμα, υψόμετρο, ηλιακά πεδία, κινήσεις της </a:t>
          </a:r>
          <a:r>
            <a:rPr lang="el-GR" sz="1100" dirty="0" err="1">
              <a:solidFill>
                <a:schemeClr val="bg1">
                  <a:lumMod val="75000"/>
                </a:schemeClr>
              </a:solidFill>
            </a:rPr>
            <a:t>γης,νερό</a:t>
          </a:r>
          <a:r>
            <a:rPr lang="el-GR" sz="1100" dirty="0">
              <a:solidFill>
                <a:schemeClr val="bg1">
                  <a:lumMod val="75000"/>
                </a:schemeClr>
              </a:solidFill>
            </a:rPr>
            <a:t>, χώμα </a:t>
          </a:r>
          <a:r>
            <a:rPr lang="el-GR" sz="1100" dirty="0" err="1">
              <a:solidFill>
                <a:schemeClr val="bg1">
                  <a:lumMod val="75000"/>
                </a:schemeClr>
              </a:solidFill>
            </a:rPr>
            <a:t>κά</a:t>
          </a:r>
          <a:r>
            <a:rPr lang="el-GR" sz="1100" dirty="0">
              <a:solidFill>
                <a:schemeClr val="bg1">
                  <a:lumMod val="75000"/>
                </a:schemeClr>
              </a:solidFill>
            </a:rPr>
            <a:t>.) </a:t>
          </a:r>
        </a:p>
        <a:p>
          <a:pPr defTabSz="266700" rtl="0">
            <a:lnSpc>
              <a:spcPct val="90000"/>
            </a:lnSpc>
            <a:spcBef>
              <a:spcPct val="0"/>
            </a:spcBef>
            <a:spcAft>
              <a:spcPct val="35000"/>
            </a:spcAft>
          </a:pPr>
          <a:endParaRPr lang="el-GR" sz="1100" dirty="0">
            <a:solidFill>
              <a:schemeClr val="bg1">
                <a:lumMod val="75000"/>
              </a:schemeClr>
            </a:solidFill>
          </a:endParaRPr>
        </a:p>
      </dgm:t>
    </dgm:pt>
    <dgm:pt modelId="{2FC59717-560C-4114-89B9-5056902E2556}" type="parTrans" cxnId="{E9318A94-4ED8-4398-8883-A5B8BE97A971}">
      <dgm:prSet/>
      <dgm:spPr/>
      <dgm:t>
        <a:bodyPr/>
        <a:lstStyle/>
        <a:p>
          <a:endParaRPr lang="el-GR"/>
        </a:p>
      </dgm:t>
    </dgm:pt>
    <dgm:pt modelId="{ABDBF890-1941-419A-B519-3B031B5A0512}" type="sibTrans" cxnId="{E9318A94-4ED8-4398-8883-A5B8BE97A971}">
      <dgm:prSet/>
      <dgm:spPr/>
      <dgm:t>
        <a:bodyPr/>
        <a:lstStyle/>
        <a:p>
          <a:endParaRPr lang="el-GR"/>
        </a:p>
      </dgm:t>
    </dgm:pt>
    <dgm:pt modelId="{50528E85-2293-4F28-8A46-7F99A47C24A5}">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l-GR" sz="900" dirty="0">
              <a:solidFill>
                <a:schemeClr val="accent1">
                  <a:lumMod val="50000"/>
                </a:schemeClr>
              </a:solidFill>
            </a:rPr>
            <a:t> </a:t>
          </a:r>
          <a:r>
            <a:rPr lang="el-GR" sz="1100" dirty="0">
              <a:solidFill>
                <a:schemeClr val="accent1">
                  <a:lumMod val="50000"/>
                </a:schemeClr>
              </a:solidFill>
            </a:rPr>
            <a:t>2) όλα τα ζώντα αντικείμενα</a:t>
          </a:r>
        </a:p>
        <a:p>
          <a:pPr marL="0" marR="0" indent="0" defTabSz="266700" rtl="0" eaLnBrk="1" fontAlgn="auto" latinLnBrk="0" hangingPunct="1">
            <a:lnSpc>
              <a:spcPct val="90000"/>
            </a:lnSpc>
            <a:spcBef>
              <a:spcPct val="0"/>
            </a:spcBef>
            <a:spcAft>
              <a:spcPct val="35000"/>
            </a:spcAft>
            <a:buClrTx/>
            <a:buSzTx/>
            <a:buFontTx/>
            <a:buNone/>
            <a:tabLst/>
            <a:defRPr/>
          </a:pPr>
          <a:r>
            <a:rPr lang="el-GR" sz="1100" dirty="0">
              <a:solidFill>
                <a:schemeClr val="accent1">
                  <a:lumMod val="50000"/>
                </a:schemeClr>
              </a:solidFill>
            </a:rPr>
            <a:t>(πανίδα και χλωρίδα, γονιμότητα της γης και των ανθρώπων , κ.ά.)</a:t>
          </a:r>
        </a:p>
      </dgm:t>
    </dgm:pt>
    <dgm:pt modelId="{1AFEE535-0903-4804-BEB3-6CC71A76A766}" type="parTrans" cxnId="{3C3E5815-1382-4689-887D-4B3A83A2D8D6}">
      <dgm:prSet/>
      <dgm:spPr/>
      <dgm:t>
        <a:bodyPr/>
        <a:lstStyle/>
        <a:p>
          <a:endParaRPr lang="el-GR"/>
        </a:p>
      </dgm:t>
    </dgm:pt>
    <dgm:pt modelId="{FFEA613B-9150-4F08-9CE1-E813C92CB053}" type="sibTrans" cxnId="{3C3E5815-1382-4689-887D-4B3A83A2D8D6}">
      <dgm:prSet/>
      <dgm:spPr/>
      <dgm:t>
        <a:bodyPr/>
        <a:lstStyle/>
        <a:p>
          <a:endParaRPr lang="el-GR"/>
        </a:p>
      </dgm:t>
    </dgm:pt>
    <dgm:pt modelId="{0A7F00B0-FB31-4ED4-A342-3462F14C891C}">
      <dgm:prSet custT="1"/>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000" dirty="0">
              <a:solidFill>
                <a:srgbClr val="C00000"/>
              </a:solidFill>
            </a:rPr>
            <a:t>3) το περιβάλλον που φτιάχτηκε</a:t>
          </a:r>
          <a:r>
            <a:rPr lang="en-US" sz="1000" dirty="0">
              <a:solidFill>
                <a:srgbClr val="C00000"/>
              </a:solidFill>
            </a:rPr>
            <a:t> </a:t>
          </a:r>
          <a:r>
            <a:rPr lang="el-GR" sz="1000" dirty="0">
              <a:solidFill>
                <a:srgbClr val="C00000"/>
              </a:solidFill>
            </a:rPr>
            <a:t>από τον άνθρωπο </a:t>
          </a:r>
        </a:p>
        <a:p>
          <a:pPr marL="0" marR="0" indent="0" algn="ctr" defTabSz="914400" rtl="0" eaLnBrk="1" fontAlgn="auto" latinLnBrk="0" hangingPunct="1">
            <a:lnSpc>
              <a:spcPct val="100000"/>
            </a:lnSpc>
            <a:spcBef>
              <a:spcPts val="0"/>
            </a:spcBef>
            <a:spcAft>
              <a:spcPts val="0"/>
            </a:spcAft>
            <a:buClrTx/>
            <a:buSzTx/>
            <a:buFontTx/>
            <a:buNone/>
            <a:tabLst/>
            <a:defRPr/>
          </a:pPr>
          <a:r>
            <a:rPr lang="el-GR" sz="1000" dirty="0">
              <a:solidFill>
                <a:srgbClr val="C00000"/>
              </a:solidFill>
            </a:rPr>
            <a:t>(πολιτισμικοί κανόνες, πρότυπα, νοήματα, πρακτικές πρότυπα, </a:t>
          </a:r>
          <a:r>
            <a:rPr lang="en-US" sz="1000" dirty="0">
              <a:solidFill>
                <a:srgbClr val="C00000"/>
              </a:solidFill>
            </a:rPr>
            <a:t> </a:t>
          </a:r>
          <a:r>
            <a:rPr lang="el-GR" sz="1000" dirty="0">
              <a:solidFill>
                <a:srgbClr val="C00000"/>
              </a:solidFill>
            </a:rPr>
            <a:t>και κοινωνικοί θεσμοί όπως η οικογένεια, η εκπαίδευση,</a:t>
          </a:r>
          <a:r>
            <a:rPr lang="en-US" sz="1000" dirty="0">
              <a:solidFill>
                <a:srgbClr val="C00000"/>
              </a:solidFill>
            </a:rPr>
            <a:t> </a:t>
          </a:r>
          <a:r>
            <a:rPr lang="el-GR" sz="1000" dirty="0">
              <a:solidFill>
                <a:srgbClr val="C00000"/>
              </a:solidFill>
            </a:rPr>
            <a:t>η θρησκεία, η δύναμη και η πολιτική, τα οικονομικά, η υγεία, κα ).  </a:t>
          </a:r>
        </a:p>
        <a:p>
          <a:pPr algn="ctr" defTabSz="355600" rtl="0">
            <a:lnSpc>
              <a:spcPct val="90000"/>
            </a:lnSpc>
            <a:spcBef>
              <a:spcPct val="0"/>
            </a:spcBef>
            <a:spcAft>
              <a:spcPct val="35000"/>
            </a:spcAft>
          </a:pPr>
          <a:endParaRPr lang="el-GR" sz="900" dirty="0">
            <a:solidFill>
              <a:srgbClr val="C00000"/>
            </a:solidFill>
          </a:endParaRPr>
        </a:p>
      </dgm:t>
    </dgm:pt>
    <dgm:pt modelId="{024E0AB4-0023-4721-97BE-94B9C5EA9ACB}" type="parTrans" cxnId="{B4D99D52-2E71-4720-B7A9-E3511D0BB252}">
      <dgm:prSet/>
      <dgm:spPr/>
      <dgm:t>
        <a:bodyPr/>
        <a:lstStyle/>
        <a:p>
          <a:endParaRPr lang="el-GR"/>
        </a:p>
      </dgm:t>
    </dgm:pt>
    <dgm:pt modelId="{2BFE0D24-A3AD-43C6-BF7E-EAD159998E56}" type="sibTrans" cxnId="{B4D99D52-2E71-4720-B7A9-E3511D0BB252}">
      <dgm:prSet/>
      <dgm:spPr/>
      <dgm:t>
        <a:bodyPr/>
        <a:lstStyle/>
        <a:p>
          <a:endParaRPr lang="el-GR"/>
        </a:p>
      </dgm:t>
    </dgm:pt>
    <dgm:pt modelId="{36C4BE9F-5097-4CE8-AA8D-A7CA5C199AB2}" type="pres">
      <dgm:prSet presAssocID="{00D62C26-65D4-4A95-B3F3-0073CA4A6718}" presName="Name0" presStyleCnt="0">
        <dgm:presLayoutVars>
          <dgm:dir/>
          <dgm:animLvl val="lvl"/>
          <dgm:resizeHandles val="exact"/>
        </dgm:presLayoutVars>
      </dgm:prSet>
      <dgm:spPr/>
    </dgm:pt>
    <dgm:pt modelId="{3212274C-6CED-4CA3-A3B6-AFFB2D2CBC7F}" type="pres">
      <dgm:prSet presAssocID="{9C8513E0-E33A-49FE-B0A4-F66CD32060C3}" presName="linNode" presStyleCnt="0"/>
      <dgm:spPr/>
    </dgm:pt>
    <dgm:pt modelId="{A9EA46D2-5480-4327-BD63-145AFA849A4C}" type="pres">
      <dgm:prSet presAssocID="{9C8513E0-E33A-49FE-B0A4-F66CD32060C3}" presName="parentText" presStyleLbl="node1" presStyleIdx="0" presStyleCnt="4" custLinFactNeighborX="0" custLinFactNeighborY="-182">
        <dgm:presLayoutVars>
          <dgm:chMax val="1"/>
          <dgm:bulletEnabled val="1"/>
        </dgm:presLayoutVars>
      </dgm:prSet>
      <dgm:spPr/>
    </dgm:pt>
    <dgm:pt modelId="{909EEB7D-26B6-430A-8324-3FD4142DF347}" type="pres">
      <dgm:prSet presAssocID="{1B12C0CC-2042-4F72-97BA-17E4BE41B87F}" presName="sp" presStyleCnt="0"/>
      <dgm:spPr/>
    </dgm:pt>
    <dgm:pt modelId="{1D7167F1-6912-4AC1-8C47-D9EA1DD113A0}" type="pres">
      <dgm:prSet presAssocID="{D0A50447-51E9-4764-BA64-AE3D521EF72C}" presName="linNode" presStyleCnt="0"/>
      <dgm:spPr/>
    </dgm:pt>
    <dgm:pt modelId="{C10389A1-6B4C-4A2A-BFD4-CBDBFB973250}" type="pres">
      <dgm:prSet presAssocID="{D0A50447-51E9-4764-BA64-AE3D521EF72C}" presName="parentText" presStyleLbl="node1" presStyleIdx="1" presStyleCnt="4" custScaleX="151852" custLinFactNeighborX="-11111" custLinFactNeighborY="-3502">
        <dgm:presLayoutVars>
          <dgm:chMax val="1"/>
          <dgm:bulletEnabled val="1"/>
        </dgm:presLayoutVars>
      </dgm:prSet>
      <dgm:spPr/>
    </dgm:pt>
    <dgm:pt modelId="{2A3C3502-3F53-4628-81AA-C1593A80DC9F}" type="pres">
      <dgm:prSet presAssocID="{ABDBF890-1941-419A-B519-3B031B5A0512}" presName="sp" presStyleCnt="0"/>
      <dgm:spPr/>
    </dgm:pt>
    <dgm:pt modelId="{4647E486-6559-469A-92A2-1F241D759F5F}" type="pres">
      <dgm:prSet presAssocID="{50528E85-2293-4F28-8A46-7F99A47C24A5}" presName="linNode" presStyleCnt="0"/>
      <dgm:spPr/>
    </dgm:pt>
    <dgm:pt modelId="{E751144F-C7F4-4691-98A1-617945C2BACC}" type="pres">
      <dgm:prSet presAssocID="{50528E85-2293-4F28-8A46-7F99A47C24A5}" presName="parentText" presStyleLbl="node1" presStyleIdx="2" presStyleCnt="4" custScaleX="181479" custLinFactNeighborX="-14815" custLinFactNeighborY="-33579">
        <dgm:presLayoutVars>
          <dgm:chMax val="1"/>
          <dgm:bulletEnabled val="1"/>
        </dgm:presLayoutVars>
      </dgm:prSet>
      <dgm:spPr/>
    </dgm:pt>
    <dgm:pt modelId="{15F5402A-695C-4D3D-8D64-FDE137479A92}" type="pres">
      <dgm:prSet presAssocID="{FFEA613B-9150-4F08-9CE1-E813C92CB053}" presName="sp" presStyleCnt="0"/>
      <dgm:spPr/>
    </dgm:pt>
    <dgm:pt modelId="{A34D5529-EEAE-4439-A5AD-8D5F04902975}" type="pres">
      <dgm:prSet presAssocID="{0A7F00B0-FB31-4ED4-A342-3462F14C891C}" presName="linNode" presStyleCnt="0"/>
      <dgm:spPr/>
    </dgm:pt>
    <dgm:pt modelId="{ED0828D8-AAEF-4123-9BCD-89CFCAE010FB}" type="pres">
      <dgm:prSet presAssocID="{0A7F00B0-FB31-4ED4-A342-3462F14C891C}" presName="parentText" presStyleLbl="node1" presStyleIdx="3" presStyleCnt="4" custScaleX="203703" custLinFactNeighborX="-14815" custLinFactNeighborY="-58305">
        <dgm:presLayoutVars>
          <dgm:chMax val="1"/>
          <dgm:bulletEnabled val="1"/>
        </dgm:presLayoutVars>
      </dgm:prSet>
      <dgm:spPr/>
    </dgm:pt>
  </dgm:ptLst>
  <dgm:cxnLst>
    <dgm:cxn modelId="{3C3E5815-1382-4689-887D-4B3A83A2D8D6}" srcId="{00D62C26-65D4-4A95-B3F3-0073CA4A6718}" destId="{50528E85-2293-4F28-8A46-7F99A47C24A5}" srcOrd="2" destOrd="0" parTransId="{1AFEE535-0903-4804-BEB3-6CC71A76A766}" sibTransId="{FFEA613B-9150-4F08-9CE1-E813C92CB053}"/>
    <dgm:cxn modelId="{E240612F-AA13-4444-8BD5-588C413841C4}" type="presOf" srcId="{9C8513E0-E33A-49FE-B0A4-F66CD32060C3}" destId="{A9EA46D2-5480-4327-BD63-145AFA849A4C}" srcOrd="0" destOrd="0" presId="urn:microsoft.com/office/officeart/2005/8/layout/vList5"/>
    <dgm:cxn modelId="{711D5B35-EE34-4871-BF7D-92F481289BB1}" srcId="{00D62C26-65D4-4A95-B3F3-0073CA4A6718}" destId="{9C8513E0-E33A-49FE-B0A4-F66CD32060C3}" srcOrd="0" destOrd="0" parTransId="{E9417CE8-E997-4BF8-A057-CF5550CF9311}" sibTransId="{1B12C0CC-2042-4F72-97BA-17E4BE41B87F}"/>
    <dgm:cxn modelId="{ABBAD641-E084-4066-8AB3-1018D3324B60}" type="presOf" srcId="{D0A50447-51E9-4764-BA64-AE3D521EF72C}" destId="{C10389A1-6B4C-4A2A-BFD4-CBDBFB973250}" srcOrd="0" destOrd="0" presId="urn:microsoft.com/office/officeart/2005/8/layout/vList5"/>
    <dgm:cxn modelId="{A4072B71-7B5F-402E-BAB9-1F400F5C8C36}" type="presOf" srcId="{0A7F00B0-FB31-4ED4-A342-3462F14C891C}" destId="{ED0828D8-AAEF-4123-9BCD-89CFCAE010FB}" srcOrd="0" destOrd="0" presId="urn:microsoft.com/office/officeart/2005/8/layout/vList5"/>
    <dgm:cxn modelId="{B4D99D52-2E71-4720-B7A9-E3511D0BB252}" srcId="{00D62C26-65D4-4A95-B3F3-0073CA4A6718}" destId="{0A7F00B0-FB31-4ED4-A342-3462F14C891C}" srcOrd="3" destOrd="0" parTransId="{024E0AB4-0023-4721-97BE-94B9C5EA9ACB}" sibTransId="{2BFE0D24-A3AD-43C6-BF7E-EAD159998E56}"/>
    <dgm:cxn modelId="{BC146286-B9E1-46B4-A67F-69B8713B56D0}" type="presOf" srcId="{50528E85-2293-4F28-8A46-7F99A47C24A5}" destId="{E751144F-C7F4-4691-98A1-617945C2BACC}" srcOrd="0" destOrd="0" presId="urn:microsoft.com/office/officeart/2005/8/layout/vList5"/>
    <dgm:cxn modelId="{E9318A94-4ED8-4398-8883-A5B8BE97A971}" srcId="{00D62C26-65D4-4A95-B3F3-0073CA4A6718}" destId="{D0A50447-51E9-4764-BA64-AE3D521EF72C}" srcOrd="1" destOrd="0" parTransId="{2FC59717-560C-4114-89B9-5056902E2556}" sibTransId="{ABDBF890-1941-419A-B519-3B031B5A0512}"/>
    <dgm:cxn modelId="{84078ADD-89D3-4CCF-9F6A-7B6F4287FAB1}" type="presOf" srcId="{00D62C26-65D4-4A95-B3F3-0073CA4A6718}" destId="{36C4BE9F-5097-4CE8-AA8D-A7CA5C199AB2}" srcOrd="0" destOrd="0" presId="urn:microsoft.com/office/officeart/2005/8/layout/vList5"/>
    <dgm:cxn modelId="{A63C18F7-6C4C-4EF0-B824-42C17DB52E63}" type="presParOf" srcId="{36C4BE9F-5097-4CE8-AA8D-A7CA5C199AB2}" destId="{3212274C-6CED-4CA3-A3B6-AFFB2D2CBC7F}" srcOrd="0" destOrd="0" presId="urn:microsoft.com/office/officeart/2005/8/layout/vList5"/>
    <dgm:cxn modelId="{84BBA125-62E3-41C9-8265-65F5798BDCAE}" type="presParOf" srcId="{3212274C-6CED-4CA3-A3B6-AFFB2D2CBC7F}" destId="{A9EA46D2-5480-4327-BD63-145AFA849A4C}" srcOrd="0" destOrd="0" presId="urn:microsoft.com/office/officeart/2005/8/layout/vList5"/>
    <dgm:cxn modelId="{D938125E-5F75-4BB3-B408-11A2BF8DAAFA}" type="presParOf" srcId="{36C4BE9F-5097-4CE8-AA8D-A7CA5C199AB2}" destId="{909EEB7D-26B6-430A-8324-3FD4142DF347}" srcOrd="1" destOrd="0" presId="urn:microsoft.com/office/officeart/2005/8/layout/vList5"/>
    <dgm:cxn modelId="{B9CD0971-701B-4E10-B95F-ABFBF86A6B38}" type="presParOf" srcId="{36C4BE9F-5097-4CE8-AA8D-A7CA5C199AB2}" destId="{1D7167F1-6912-4AC1-8C47-D9EA1DD113A0}" srcOrd="2" destOrd="0" presId="urn:microsoft.com/office/officeart/2005/8/layout/vList5"/>
    <dgm:cxn modelId="{805149FB-1073-4974-8451-076D9E56694B}" type="presParOf" srcId="{1D7167F1-6912-4AC1-8C47-D9EA1DD113A0}" destId="{C10389A1-6B4C-4A2A-BFD4-CBDBFB973250}" srcOrd="0" destOrd="0" presId="urn:microsoft.com/office/officeart/2005/8/layout/vList5"/>
    <dgm:cxn modelId="{4D2E2F25-E31E-4517-B242-01F8647D80F1}" type="presParOf" srcId="{36C4BE9F-5097-4CE8-AA8D-A7CA5C199AB2}" destId="{2A3C3502-3F53-4628-81AA-C1593A80DC9F}" srcOrd="3" destOrd="0" presId="urn:microsoft.com/office/officeart/2005/8/layout/vList5"/>
    <dgm:cxn modelId="{4AD3D3DD-D833-4F66-A97F-9C1B981AD6D2}" type="presParOf" srcId="{36C4BE9F-5097-4CE8-AA8D-A7CA5C199AB2}" destId="{4647E486-6559-469A-92A2-1F241D759F5F}" srcOrd="4" destOrd="0" presId="urn:microsoft.com/office/officeart/2005/8/layout/vList5"/>
    <dgm:cxn modelId="{1054C244-EB9A-4B0B-AD11-2A668B1E7B61}" type="presParOf" srcId="{4647E486-6559-469A-92A2-1F241D759F5F}" destId="{E751144F-C7F4-4691-98A1-617945C2BACC}" srcOrd="0" destOrd="0" presId="urn:microsoft.com/office/officeart/2005/8/layout/vList5"/>
    <dgm:cxn modelId="{20D80489-D2B3-4732-BAD6-8795AA071AAD}" type="presParOf" srcId="{36C4BE9F-5097-4CE8-AA8D-A7CA5C199AB2}" destId="{15F5402A-695C-4D3D-8D64-FDE137479A92}" srcOrd="5" destOrd="0" presId="urn:microsoft.com/office/officeart/2005/8/layout/vList5"/>
    <dgm:cxn modelId="{CBD7FC75-D214-475D-9792-F9FB95AE8DFA}" type="presParOf" srcId="{36C4BE9F-5097-4CE8-AA8D-A7CA5C199AB2}" destId="{A34D5529-EEAE-4439-A5AD-8D5F04902975}" srcOrd="6" destOrd="0" presId="urn:microsoft.com/office/officeart/2005/8/layout/vList5"/>
    <dgm:cxn modelId="{32692919-2E99-49CD-A38D-32800E1854A3}" type="presParOf" srcId="{A34D5529-EEAE-4439-A5AD-8D5F04902975}" destId="{ED0828D8-AAEF-4123-9BCD-89CFCAE010F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8B26A2-02A8-41A2-A55F-FD6ED3E6946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C180B575-9C76-4F46-883F-B1D600D9F08E}">
      <dgm:prSet custT="1"/>
      <dgm:spPr/>
      <dgm:t>
        <a:bodyPr/>
        <a:lstStyle/>
        <a:p>
          <a:pPr rtl="0"/>
          <a:r>
            <a:rPr lang="en-US" sz="1200" b="1" dirty="0"/>
            <a:t> </a:t>
          </a:r>
          <a:r>
            <a:rPr lang="el-GR" sz="1400" b="1" dirty="0">
              <a:solidFill>
                <a:srgbClr val="FF0000"/>
              </a:solidFill>
            </a:rPr>
            <a:t>υποσύστημα 2</a:t>
          </a:r>
          <a:endParaRPr lang="el-GR" sz="1400" dirty="0"/>
        </a:p>
      </dgm:t>
    </dgm:pt>
    <dgm:pt modelId="{32BF29F5-FA93-4792-A209-CA42FA0F1F0D}" type="parTrans" cxnId="{ECA28862-8B6F-41DA-93FC-82D1439FB094}">
      <dgm:prSet/>
      <dgm:spPr/>
      <dgm:t>
        <a:bodyPr/>
        <a:lstStyle/>
        <a:p>
          <a:endParaRPr lang="el-GR"/>
        </a:p>
      </dgm:t>
    </dgm:pt>
    <dgm:pt modelId="{ACD51306-AB6F-4FFB-B2E3-9C65D6091A74}" type="sibTrans" cxnId="{ECA28862-8B6F-41DA-93FC-82D1439FB094}">
      <dgm:prSet/>
      <dgm:spPr/>
      <dgm:t>
        <a:bodyPr/>
        <a:lstStyle/>
        <a:p>
          <a:endParaRPr lang="el-GR" dirty="0"/>
        </a:p>
      </dgm:t>
    </dgm:pt>
    <dgm:pt modelId="{D200E395-4353-4785-B78B-5F19238AFB7F}">
      <dgm:prSet/>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a:t>ατομικό ή </a:t>
          </a:r>
          <a:r>
            <a:rPr lang="el-GR" b="1" dirty="0" err="1"/>
            <a:t>μικροεπίπεδο</a:t>
          </a:r>
          <a:r>
            <a:rPr lang="el-GR" dirty="0"/>
            <a:t> </a:t>
          </a:r>
        </a:p>
        <a:p>
          <a:pPr defTabSz="577850" rtl="0">
            <a:lnSpc>
              <a:spcPct val="90000"/>
            </a:lnSpc>
            <a:spcBef>
              <a:spcPct val="0"/>
            </a:spcBef>
            <a:spcAft>
              <a:spcPct val="35000"/>
            </a:spcAft>
          </a:pPr>
          <a:endParaRPr lang="el-GR" dirty="0"/>
        </a:p>
      </dgm:t>
    </dgm:pt>
    <dgm:pt modelId="{B558C679-BC3E-4188-87C4-8ED1004D308A}" type="parTrans" cxnId="{469F1C8E-824E-4FAA-BBA0-FAD2B9D7374B}">
      <dgm:prSet/>
      <dgm:spPr/>
      <dgm:t>
        <a:bodyPr/>
        <a:lstStyle/>
        <a:p>
          <a:endParaRPr lang="el-GR"/>
        </a:p>
      </dgm:t>
    </dgm:pt>
    <dgm:pt modelId="{F7FF8C45-A073-4CE4-86B8-B93DF638CCB9}" type="sibTrans" cxnId="{469F1C8E-824E-4FAA-BBA0-FAD2B9D7374B}">
      <dgm:prSet/>
      <dgm:spPr/>
      <dgm:t>
        <a:bodyPr/>
        <a:lstStyle/>
        <a:p>
          <a:endParaRPr lang="el-GR"/>
        </a:p>
      </dgm:t>
    </dgm:pt>
    <dgm:pt modelId="{F8BAE6BD-3F4D-4134-A978-9A539C52CDF6}" type="pres">
      <dgm:prSet presAssocID="{3A8B26A2-02A8-41A2-A55F-FD6ED3E6946C}" presName="Name0" presStyleCnt="0">
        <dgm:presLayoutVars>
          <dgm:dir/>
          <dgm:animLvl val="lvl"/>
          <dgm:resizeHandles val="exact"/>
        </dgm:presLayoutVars>
      </dgm:prSet>
      <dgm:spPr/>
    </dgm:pt>
    <dgm:pt modelId="{E7251B2A-0FE0-41F4-9328-C941A15A9A17}" type="pres">
      <dgm:prSet presAssocID="{C180B575-9C76-4F46-883F-B1D600D9F08E}" presName="linNode" presStyleCnt="0"/>
      <dgm:spPr/>
    </dgm:pt>
    <dgm:pt modelId="{C22D1425-3D32-424F-9B91-E6B5171AD230}" type="pres">
      <dgm:prSet presAssocID="{C180B575-9C76-4F46-883F-B1D600D9F08E}" presName="parentText" presStyleLbl="node1" presStyleIdx="0" presStyleCnt="2">
        <dgm:presLayoutVars>
          <dgm:chMax val="1"/>
          <dgm:bulletEnabled val="1"/>
        </dgm:presLayoutVars>
      </dgm:prSet>
      <dgm:spPr/>
    </dgm:pt>
    <dgm:pt modelId="{A03885E7-74C4-4AA3-9A15-E68714855EC3}" type="pres">
      <dgm:prSet presAssocID="{ACD51306-AB6F-4FFB-B2E3-9C65D6091A74}" presName="sp" presStyleCnt="0"/>
      <dgm:spPr/>
    </dgm:pt>
    <dgm:pt modelId="{75537FF5-B985-4B7A-A600-78F1864B03B8}" type="pres">
      <dgm:prSet presAssocID="{D200E395-4353-4785-B78B-5F19238AFB7F}" presName="linNode" presStyleCnt="0"/>
      <dgm:spPr/>
    </dgm:pt>
    <dgm:pt modelId="{0A6AF691-1AA6-4FAA-9733-916D497FB0D7}" type="pres">
      <dgm:prSet presAssocID="{D200E395-4353-4785-B78B-5F19238AFB7F}" presName="parentText" presStyleLbl="node1" presStyleIdx="1" presStyleCnt="2">
        <dgm:presLayoutVars>
          <dgm:chMax val="1"/>
          <dgm:bulletEnabled val="1"/>
        </dgm:presLayoutVars>
      </dgm:prSet>
      <dgm:spPr/>
    </dgm:pt>
  </dgm:ptLst>
  <dgm:cxnLst>
    <dgm:cxn modelId="{7073A714-48C8-4639-84C3-61F9F52011A6}" type="presOf" srcId="{C180B575-9C76-4F46-883F-B1D600D9F08E}" destId="{C22D1425-3D32-424F-9B91-E6B5171AD230}" srcOrd="0" destOrd="0" presId="urn:microsoft.com/office/officeart/2005/8/layout/vList5"/>
    <dgm:cxn modelId="{ECA28862-8B6F-41DA-93FC-82D1439FB094}" srcId="{3A8B26A2-02A8-41A2-A55F-FD6ED3E6946C}" destId="{C180B575-9C76-4F46-883F-B1D600D9F08E}" srcOrd="0" destOrd="0" parTransId="{32BF29F5-FA93-4792-A209-CA42FA0F1F0D}" sibTransId="{ACD51306-AB6F-4FFB-B2E3-9C65D6091A74}"/>
    <dgm:cxn modelId="{B053D676-5B70-433D-979F-CD2BD66DD779}" type="presOf" srcId="{D200E395-4353-4785-B78B-5F19238AFB7F}" destId="{0A6AF691-1AA6-4FAA-9733-916D497FB0D7}" srcOrd="0" destOrd="0" presId="urn:microsoft.com/office/officeart/2005/8/layout/vList5"/>
    <dgm:cxn modelId="{469F1C8E-824E-4FAA-BBA0-FAD2B9D7374B}" srcId="{3A8B26A2-02A8-41A2-A55F-FD6ED3E6946C}" destId="{D200E395-4353-4785-B78B-5F19238AFB7F}" srcOrd="1" destOrd="0" parTransId="{B558C679-BC3E-4188-87C4-8ED1004D308A}" sibTransId="{F7FF8C45-A073-4CE4-86B8-B93DF638CCB9}"/>
    <dgm:cxn modelId="{BDFFFED9-FD13-4790-A13F-875CE163472B}" type="presOf" srcId="{3A8B26A2-02A8-41A2-A55F-FD6ED3E6946C}" destId="{F8BAE6BD-3F4D-4134-A978-9A539C52CDF6}" srcOrd="0" destOrd="0" presId="urn:microsoft.com/office/officeart/2005/8/layout/vList5"/>
    <dgm:cxn modelId="{7BCEDB27-0D58-4EC1-8A48-7D5086375C8A}" type="presParOf" srcId="{F8BAE6BD-3F4D-4134-A978-9A539C52CDF6}" destId="{E7251B2A-0FE0-41F4-9328-C941A15A9A17}" srcOrd="0" destOrd="0" presId="urn:microsoft.com/office/officeart/2005/8/layout/vList5"/>
    <dgm:cxn modelId="{DF377C5F-0197-45FC-9674-7E9FF8E4CAE4}" type="presParOf" srcId="{E7251B2A-0FE0-41F4-9328-C941A15A9A17}" destId="{C22D1425-3D32-424F-9B91-E6B5171AD230}" srcOrd="0" destOrd="0" presId="urn:microsoft.com/office/officeart/2005/8/layout/vList5"/>
    <dgm:cxn modelId="{A049B45D-04A3-466F-B393-6A1786B5993A}" type="presParOf" srcId="{F8BAE6BD-3F4D-4134-A978-9A539C52CDF6}" destId="{A03885E7-74C4-4AA3-9A15-E68714855EC3}" srcOrd="1" destOrd="0" presId="urn:microsoft.com/office/officeart/2005/8/layout/vList5"/>
    <dgm:cxn modelId="{2750B680-4D5D-475F-A560-22E8834C3BA8}" type="presParOf" srcId="{F8BAE6BD-3F4D-4134-A978-9A539C52CDF6}" destId="{75537FF5-B985-4B7A-A600-78F1864B03B8}" srcOrd="2" destOrd="0" presId="urn:microsoft.com/office/officeart/2005/8/layout/vList5"/>
    <dgm:cxn modelId="{C9086211-28CF-4E60-B771-369051C66265}" type="presParOf" srcId="{75537FF5-B985-4B7A-A600-78F1864B03B8}" destId="{0A6AF691-1AA6-4FAA-9733-916D497FB0D7}"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047431-D91D-45C9-904C-E499FF01FD27}"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762100B3-BB4C-440E-8CC7-047C4FE968AD}">
      <dgm:prSet/>
      <dgm:spPr/>
      <dgm:t>
        <a:bodyPr/>
        <a:lstStyle/>
        <a:p>
          <a:r>
            <a:rPr lang="en-US" dirty="0"/>
            <a:t>IENE 1</a:t>
          </a:r>
        </a:p>
      </dgm:t>
    </dgm:pt>
    <dgm:pt modelId="{5BC7E938-CE63-4777-A52B-B64C2201E396}" type="parTrans" cxnId="{0A815354-1FEE-40FB-8CC0-126DFECC8E43}">
      <dgm:prSet/>
      <dgm:spPr/>
      <dgm:t>
        <a:bodyPr/>
        <a:lstStyle/>
        <a:p>
          <a:endParaRPr lang="en-US"/>
        </a:p>
      </dgm:t>
    </dgm:pt>
    <dgm:pt modelId="{081DE144-0C2C-46A0-894F-7E76B8333BA1}" type="sibTrans" cxnId="{0A815354-1FEE-40FB-8CC0-126DFECC8E4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A1717CD7-BFD5-40FF-86B7-B2AF166BED7A}">
      <dgm:prSet phldrT="[Κείμενο]"/>
      <dgm:spPr/>
      <dgm:t>
        <a:bodyPr/>
        <a:lstStyle/>
        <a:p>
          <a:r>
            <a:rPr lang="en-US" dirty="0"/>
            <a:t>IENE 2</a:t>
          </a:r>
        </a:p>
      </dgm:t>
    </dgm:pt>
    <dgm:pt modelId="{D48C35B6-24BA-42DB-B690-AFE01B7C1F55}" type="parTrans" cxnId="{3D6CB8CF-A0F8-4FD0-9499-C4E958B2276C}">
      <dgm:prSet/>
      <dgm:spPr/>
      <dgm:t>
        <a:bodyPr/>
        <a:lstStyle/>
        <a:p>
          <a:endParaRPr lang="en-US"/>
        </a:p>
      </dgm:t>
    </dgm:pt>
    <dgm:pt modelId="{63B18C86-ACE8-4419-81A7-29CC06B0869E}" type="sibTrans" cxnId="{3D6CB8CF-A0F8-4FD0-9499-C4E958B2276C}">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FBE65235-E67C-45D4-B14E-94EEEF962C96}">
      <dgm:prSet phldrT="[Κείμενο]"/>
      <dgm:spPr/>
      <dgm:t>
        <a:bodyPr/>
        <a:lstStyle/>
        <a:p>
          <a:r>
            <a:rPr lang="en-US" dirty="0"/>
            <a:t>IENE 3</a:t>
          </a:r>
        </a:p>
      </dgm:t>
    </dgm:pt>
    <dgm:pt modelId="{C98FF98F-C1F4-4D52-99D9-7B9A6EF05876}" type="parTrans" cxnId="{1E7D2805-F519-49EC-A71A-92CF052292E5}">
      <dgm:prSet/>
      <dgm:spPr/>
      <dgm:t>
        <a:bodyPr/>
        <a:lstStyle/>
        <a:p>
          <a:endParaRPr lang="en-US"/>
        </a:p>
      </dgm:t>
    </dgm:pt>
    <dgm:pt modelId="{383CE8AA-AB1C-4D31-86FB-ECD66282AF95}" type="sibTrans" cxnId="{1E7D2805-F519-49EC-A71A-92CF052292E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524E6904-A5F1-480A-B52F-C6B868F65ECC}">
      <dgm:prSet phldrT="[Κείμενο]"/>
      <dgm:spPr/>
      <dgm:t>
        <a:bodyPr/>
        <a:lstStyle/>
        <a:p>
          <a:r>
            <a:rPr lang="en-US" dirty="0"/>
            <a:t>IENE </a:t>
          </a:r>
          <a:r>
            <a:rPr lang="el-GR" dirty="0"/>
            <a:t>5</a:t>
          </a:r>
          <a:endParaRPr lang="en-US" dirty="0"/>
        </a:p>
      </dgm:t>
    </dgm:pt>
    <dgm:pt modelId="{78CEA169-D4E8-4892-A5CA-ED9727DC4A3A}" type="parTrans" cxnId="{7F504A64-2EF0-41CA-8533-6AE08FC99443}">
      <dgm:prSet/>
      <dgm:spPr/>
      <dgm:t>
        <a:bodyPr/>
        <a:lstStyle/>
        <a:p>
          <a:endParaRPr lang="en-US"/>
        </a:p>
      </dgm:t>
    </dgm:pt>
    <dgm:pt modelId="{BB0248DB-AE72-44B4-A4E7-36F0D9FD026D}" type="sibTrans" cxnId="{7F504A64-2EF0-41CA-8533-6AE08FC99443}">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86A0E7EE-3518-4FAF-90DE-97D380987A58}">
      <dgm:prSet/>
      <dgm:spPr/>
      <dgm:t>
        <a:bodyPr/>
        <a:lstStyle/>
        <a:p>
          <a:r>
            <a:rPr lang="en-US" dirty="0"/>
            <a:t>IENE </a:t>
          </a:r>
          <a:r>
            <a:rPr lang="el-GR" dirty="0"/>
            <a:t>7</a:t>
          </a:r>
          <a:endParaRPr lang="en-US" dirty="0"/>
        </a:p>
      </dgm:t>
    </dgm:pt>
    <dgm:pt modelId="{CFFCBC7C-B2F1-40D2-90B4-90F1B227C0E6}" type="parTrans" cxnId="{21F6316C-E4FC-4E05-9F46-B927ACBF12C2}">
      <dgm:prSet/>
      <dgm:spPr/>
      <dgm:t>
        <a:bodyPr/>
        <a:lstStyle/>
        <a:p>
          <a:endParaRPr lang="en-US"/>
        </a:p>
      </dgm:t>
    </dgm:pt>
    <dgm:pt modelId="{B93AC2B7-7F04-4CD5-947A-7EC1ADE5A347}" type="sibTrans" cxnId="{21F6316C-E4FC-4E05-9F46-B927ACBF12C2}">
      <dgm:prSet/>
      <dgm:spPr>
        <a:blipFill rotWithShape="1">
          <a:blip xmlns:r="http://schemas.openxmlformats.org/officeDocument/2006/relationships" r:embed="rId5"/>
          <a:stretch>
            <a:fillRect/>
          </a:stretch>
        </a:blipFill>
      </dgm:spPr>
      <dgm:t>
        <a:bodyPr/>
        <a:lstStyle/>
        <a:p>
          <a:endParaRPr lang="en-US"/>
        </a:p>
      </dgm:t>
    </dgm:pt>
    <dgm:pt modelId="{AF6D7B49-A668-4C38-98D3-4A9C2CFFE198}">
      <dgm:prSet phldrT="[Κείμενο]"/>
      <dgm:spPr/>
      <dgm:t>
        <a:bodyPr/>
        <a:lstStyle/>
        <a:p>
          <a:r>
            <a:rPr lang="en-US" dirty="0"/>
            <a:t>IENE 6</a:t>
          </a:r>
        </a:p>
      </dgm:t>
    </dgm:pt>
    <dgm:pt modelId="{93C9D5C5-3208-4461-904D-5756C42E342E}" type="parTrans" cxnId="{9C9E565E-CF32-4D41-B182-696E70CE2834}">
      <dgm:prSet/>
      <dgm:spPr/>
      <dgm:t>
        <a:bodyPr/>
        <a:lstStyle/>
        <a:p>
          <a:endParaRPr lang="en-US"/>
        </a:p>
      </dgm:t>
    </dgm:pt>
    <dgm:pt modelId="{F2CD169B-B2D2-4BF9-A261-958B4C0ABA34}" type="sibTrans" cxnId="{9C9E565E-CF32-4D41-B182-696E70CE2834}">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60000" r="-60000"/>
          </a:stretch>
        </a:blipFill>
      </dgm:spPr>
      <dgm:t>
        <a:bodyPr/>
        <a:lstStyle/>
        <a:p>
          <a:endParaRPr lang="en-US"/>
        </a:p>
      </dgm:t>
    </dgm:pt>
    <dgm:pt modelId="{CC40EBC0-38AD-4ABE-9CCB-E33549DF9EC4}">
      <dgm:prSet/>
      <dgm:spPr/>
      <dgm:t>
        <a:bodyPr/>
        <a:lstStyle/>
        <a:p>
          <a:r>
            <a:rPr lang="en-US" dirty="0"/>
            <a:t>IENE </a:t>
          </a:r>
          <a:r>
            <a:rPr lang="el-GR" dirty="0"/>
            <a:t>4</a:t>
          </a:r>
          <a:endParaRPr lang="en-US" dirty="0"/>
        </a:p>
      </dgm:t>
    </dgm:pt>
    <dgm:pt modelId="{81267C1E-6831-4299-993C-5F19A43D75C2}" type="parTrans" cxnId="{64F28B8C-C194-4356-B27E-7EFC18320B18}">
      <dgm:prSet/>
      <dgm:spPr/>
      <dgm:t>
        <a:bodyPr/>
        <a:lstStyle/>
        <a:p>
          <a:endParaRPr lang="en-US"/>
        </a:p>
      </dgm:t>
    </dgm:pt>
    <dgm:pt modelId="{8D924C6A-F15E-47AE-A400-4C7E7D246ED9}" type="sibTrans" cxnId="{64F28B8C-C194-4356-B27E-7EFC18320B18}">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56079ABA-ED0E-4246-988C-0202C8C780B8}">
      <dgm:prSet/>
      <dgm:spPr/>
      <dgm:t>
        <a:bodyPr/>
        <a:lstStyle/>
        <a:p>
          <a:r>
            <a:rPr lang="en-US" dirty="0"/>
            <a:t>IENE 8</a:t>
          </a:r>
        </a:p>
      </dgm:t>
    </dgm:pt>
    <dgm:pt modelId="{661F406A-E629-4D71-862A-9236405EE8DC}" type="parTrans" cxnId="{BAF00EF5-5B58-4BFE-B99C-D6AF03A30229}">
      <dgm:prSet/>
      <dgm:spPr/>
      <dgm:t>
        <a:bodyPr/>
        <a:lstStyle/>
        <a:p>
          <a:endParaRPr lang="en-US"/>
        </a:p>
      </dgm:t>
    </dgm:pt>
    <dgm:pt modelId="{D384A666-DC8A-4B71-A0EE-59D0296FDB30}" type="sibTrans" cxnId="{BAF00EF5-5B58-4BFE-B99C-D6AF03A30229}">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C9E8B272-DD63-40C0-AAF1-E3F7AA5FDBBC}">
      <dgm:prSet phldrT="[Κείμενο]"/>
      <dgm:spPr/>
      <dgm:t>
        <a:bodyPr/>
        <a:lstStyle/>
        <a:p>
          <a:r>
            <a:rPr lang="en-US" dirty="0"/>
            <a:t>IENE 9</a:t>
          </a:r>
        </a:p>
      </dgm:t>
    </dgm:pt>
    <dgm:pt modelId="{D74EE05B-EBC7-4C68-A9FF-F52684FD69AF}" type="parTrans" cxnId="{25021403-4471-453E-934A-21C2D629B6E4}">
      <dgm:prSet/>
      <dgm:spPr/>
      <dgm:t>
        <a:bodyPr/>
        <a:lstStyle/>
        <a:p>
          <a:endParaRPr lang="en-US"/>
        </a:p>
      </dgm:t>
    </dgm:pt>
    <dgm:pt modelId="{3509F64E-91D3-4B68-A788-D98375EE435E}" type="sibTrans" cxnId="{25021403-4471-453E-934A-21C2D629B6E4}">
      <dgm:prSet/>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t="-10000" b="-10000"/>
          </a:stretch>
        </a:blipFill>
      </dgm:spPr>
      <dgm:t>
        <a:bodyPr/>
        <a:lstStyle/>
        <a:p>
          <a:endParaRPr lang="en-US"/>
        </a:p>
      </dgm:t>
    </dgm:pt>
    <dgm:pt modelId="{688D4FF0-BA1F-436E-925D-A1E02FE23B91}" type="pres">
      <dgm:prSet presAssocID="{65047431-D91D-45C9-904C-E499FF01FD27}" presName="Name0" presStyleCnt="0">
        <dgm:presLayoutVars>
          <dgm:chMax val="21"/>
          <dgm:chPref val="21"/>
        </dgm:presLayoutVars>
      </dgm:prSet>
      <dgm:spPr/>
    </dgm:pt>
    <dgm:pt modelId="{F66333C6-5DFC-46D5-873A-BBF4198B0D30}" type="pres">
      <dgm:prSet presAssocID="{762100B3-BB4C-440E-8CC7-047C4FE968AD}" presName="text1" presStyleCnt="0"/>
      <dgm:spPr/>
    </dgm:pt>
    <dgm:pt modelId="{46CB048F-690A-4B27-AC97-CCBFEAF6C775}" type="pres">
      <dgm:prSet presAssocID="{762100B3-BB4C-440E-8CC7-047C4FE968AD}" presName="textRepeatNode" presStyleLbl="alignNode1" presStyleIdx="0" presStyleCnt="9">
        <dgm:presLayoutVars>
          <dgm:chMax val="0"/>
          <dgm:chPref val="0"/>
          <dgm:bulletEnabled val="1"/>
        </dgm:presLayoutVars>
      </dgm:prSet>
      <dgm:spPr/>
    </dgm:pt>
    <dgm:pt modelId="{4DB32EBF-002F-40E0-A844-155AC67CDCEE}" type="pres">
      <dgm:prSet presAssocID="{762100B3-BB4C-440E-8CC7-047C4FE968AD}" presName="textaccent1" presStyleCnt="0"/>
      <dgm:spPr/>
    </dgm:pt>
    <dgm:pt modelId="{1092094F-73C9-480A-AB1E-63B35DF3035D}" type="pres">
      <dgm:prSet presAssocID="{762100B3-BB4C-440E-8CC7-047C4FE968AD}" presName="accentRepeatNode" presStyleLbl="solidAlignAcc1" presStyleIdx="0" presStyleCnt="18"/>
      <dgm:spPr/>
    </dgm:pt>
    <dgm:pt modelId="{B1E38BC6-3499-4F52-828A-6089A215E273}" type="pres">
      <dgm:prSet presAssocID="{081DE144-0C2C-46A0-894F-7E76B8333BA1}" presName="image1" presStyleCnt="0"/>
      <dgm:spPr/>
    </dgm:pt>
    <dgm:pt modelId="{45636C37-D687-4550-B56E-1E4C401A9798}" type="pres">
      <dgm:prSet presAssocID="{081DE144-0C2C-46A0-894F-7E76B8333BA1}" presName="imageRepeatNode" presStyleLbl="alignAcc1" presStyleIdx="0" presStyleCnt="9"/>
      <dgm:spPr/>
    </dgm:pt>
    <dgm:pt modelId="{30E8B4AA-3907-4795-B135-9B103402BCB7}" type="pres">
      <dgm:prSet presAssocID="{081DE144-0C2C-46A0-894F-7E76B8333BA1}" presName="imageaccent1" presStyleCnt="0"/>
      <dgm:spPr/>
    </dgm:pt>
    <dgm:pt modelId="{A2EC66B4-860E-448E-9B82-BE39E3231424}" type="pres">
      <dgm:prSet presAssocID="{081DE144-0C2C-46A0-894F-7E76B8333BA1}" presName="accentRepeatNode" presStyleLbl="solidAlignAcc1" presStyleIdx="1" presStyleCnt="18"/>
      <dgm:spPr/>
    </dgm:pt>
    <dgm:pt modelId="{3CE99166-6181-47F7-AAF5-96665680244B}" type="pres">
      <dgm:prSet presAssocID="{A1717CD7-BFD5-40FF-86B7-B2AF166BED7A}" presName="text2" presStyleCnt="0"/>
      <dgm:spPr/>
    </dgm:pt>
    <dgm:pt modelId="{D9F6B471-50A4-40E4-9296-75EE930A6610}" type="pres">
      <dgm:prSet presAssocID="{A1717CD7-BFD5-40FF-86B7-B2AF166BED7A}" presName="textRepeatNode" presStyleLbl="alignNode1" presStyleIdx="1" presStyleCnt="9">
        <dgm:presLayoutVars>
          <dgm:chMax val="0"/>
          <dgm:chPref val="0"/>
          <dgm:bulletEnabled val="1"/>
        </dgm:presLayoutVars>
      </dgm:prSet>
      <dgm:spPr/>
    </dgm:pt>
    <dgm:pt modelId="{164DD769-3865-47D0-953D-D5D82C8A0A77}" type="pres">
      <dgm:prSet presAssocID="{A1717CD7-BFD5-40FF-86B7-B2AF166BED7A}" presName="textaccent2" presStyleCnt="0"/>
      <dgm:spPr/>
    </dgm:pt>
    <dgm:pt modelId="{C984D219-8E5A-40AB-AF00-C1EA1ED27442}" type="pres">
      <dgm:prSet presAssocID="{A1717CD7-BFD5-40FF-86B7-B2AF166BED7A}" presName="accentRepeatNode" presStyleLbl="solidAlignAcc1" presStyleIdx="2" presStyleCnt="18"/>
      <dgm:spPr/>
    </dgm:pt>
    <dgm:pt modelId="{67BC207E-1B13-485E-B057-4C603769D66E}" type="pres">
      <dgm:prSet presAssocID="{63B18C86-ACE8-4419-81A7-29CC06B0869E}" presName="image2" presStyleCnt="0"/>
      <dgm:spPr/>
    </dgm:pt>
    <dgm:pt modelId="{C41E1536-D2CE-4C4E-AB4E-3593E66B35D1}" type="pres">
      <dgm:prSet presAssocID="{63B18C86-ACE8-4419-81A7-29CC06B0869E}" presName="imageRepeatNode" presStyleLbl="alignAcc1" presStyleIdx="1" presStyleCnt="9"/>
      <dgm:spPr/>
    </dgm:pt>
    <dgm:pt modelId="{A18E7DFD-9664-46A8-B1AB-2DD12323C5D4}" type="pres">
      <dgm:prSet presAssocID="{63B18C86-ACE8-4419-81A7-29CC06B0869E}" presName="imageaccent2" presStyleCnt="0"/>
      <dgm:spPr/>
    </dgm:pt>
    <dgm:pt modelId="{616305D1-4C01-4D46-B9EB-5D4E7804C086}" type="pres">
      <dgm:prSet presAssocID="{63B18C86-ACE8-4419-81A7-29CC06B0869E}" presName="accentRepeatNode" presStyleLbl="solidAlignAcc1" presStyleIdx="3" presStyleCnt="18"/>
      <dgm:spPr/>
    </dgm:pt>
    <dgm:pt modelId="{067736A6-85F3-48BA-A2C0-6860AC60ACEA}" type="pres">
      <dgm:prSet presAssocID="{FBE65235-E67C-45D4-B14E-94EEEF962C96}" presName="text3" presStyleCnt="0"/>
      <dgm:spPr/>
    </dgm:pt>
    <dgm:pt modelId="{09A09954-7002-4F8A-A7E4-125A8A812318}" type="pres">
      <dgm:prSet presAssocID="{FBE65235-E67C-45D4-B14E-94EEEF962C96}" presName="textRepeatNode" presStyleLbl="alignNode1" presStyleIdx="2" presStyleCnt="9">
        <dgm:presLayoutVars>
          <dgm:chMax val="0"/>
          <dgm:chPref val="0"/>
          <dgm:bulletEnabled val="1"/>
        </dgm:presLayoutVars>
      </dgm:prSet>
      <dgm:spPr/>
    </dgm:pt>
    <dgm:pt modelId="{E37188D8-DBE3-4E4A-A0B4-A64F67E6E816}" type="pres">
      <dgm:prSet presAssocID="{FBE65235-E67C-45D4-B14E-94EEEF962C96}" presName="textaccent3" presStyleCnt="0"/>
      <dgm:spPr/>
    </dgm:pt>
    <dgm:pt modelId="{E0755966-D25B-4ACD-90BE-B3B053DA85D5}" type="pres">
      <dgm:prSet presAssocID="{FBE65235-E67C-45D4-B14E-94EEEF962C96}" presName="accentRepeatNode" presStyleLbl="solidAlignAcc1" presStyleIdx="4" presStyleCnt="18"/>
      <dgm:spPr/>
    </dgm:pt>
    <dgm:pt modelId="{BD04BF11-B155-4A95-A992-690464CE89BB}" type="pres">
      <dgm:prSet presAssocID="{383CE8AA-AB1C-4D31-86FB-ECD66282AF95}" presName="image3" presStyleCnt="0"/>
      <dgm:spPr/>
    </dgm:pt>
    <dgm:pt modelId="{A7A2C1D6-FE2B-401B-B7DD-14CAEDAA4D26}" type="pres">
      <dgm:prSet presAssocID="{383CE8AA-AB1C-4D31-86FB-ECD66282AF95}" presName="imageRepeatNode" presStyleLbl="alignAcc1" presStyleIdx="2" presStyleCnt="9"/>
      <dgm:spPr/>
    </dgm:pt>
    <dgm:pt modelId="{E8624BB5-16EB-4CEC-B85B-AE5DD141A822}" type="pres">
      <dgm:prSet presAssocID="{383CE8AA-AB1C-4D31-86FB-ECD66282AF95}" presName="imageaccent3" presStyleCnt="0"/>
      <dgm:spPr/>
    </dgm:pt>
    <dgm:pt modelId="{1BE6D9F7-AC64-4D2D-B064-5231E8C20A91}" type="pres">
      <dgm:prSet presAssocID="{383CE8AA-AB1C-4D31-86FB-ECD66282AF95}" presName="accentRepeatNode" presStyleLbl="solidAlignAcc1" presStyleIdx="5" presStyleCnt="18"/>
      <dgm:spPr/>
    </dgm:pt>
    <dgm:pt modelId="{8B44E4AB-6839-4722-8DF3-0407B194545C}" type="pres">
      <dgm:prSet presAssocID="{524E6904-A5F1-480A-B52F-C6B868F65ECC}" presName="text4" presStyleCnt="0"/>
      <dgm:spPr/>
    </dgm:pt>
    <dgm:pt modelId="{753E9782-47DA-4988-9F39-57EF7D2C96BA}" type="pres">
      <dgm:prSet presAssocID="{524E6904-A5F1-480A-B52F-C6B868F65ECC}" presName="textRepeatNode" presStyleLbl="alignNode1" presStyleIdx="3" presStyleCnt="9">
        <dgm:presLayoutVars>
          <dgm:chMax val="0"/>
          <dgm:chPref val="0"/>
          <dgm:bulletEnabled val="1"/>
        </dgm:presLayoutVars>
      </dgm:prSet>
      <dgm:spPr/>
    </dgm:pt>
    <dgm:pt modelId="{85279FC0-054B-41BD-9976-C20EC1E61E1F}" type="pres">
      <dgm:prSet presAssocID="{524E6904-A5F1-480A-B52F-C6B868F65ECC}" presName="textaccent4" presStyleCnt="0"/>
      <dgm:spPr/>
    </dgm:pt>
    <dgm:pt modelId="{79CB8FA5-8970-4DE1-AE75-1F3DADDAD72B}" type="pres">
      <dgm:prSet presAssocID="{524E6904-A5F1-480A-B52F-C6B868F65ECC}" presName="accentRepeatNode" presStyleLbl="solidAlignAcc1" presStyleIdx="6" presStyleCnt="18"/>
      <dgm:spPr/>
    </dgm:pt>
    <dgm:pt modelId="{749219FE-6FC5-4FD5-B216-09FB80FD7CA0}" type="pres">
      <dgm:prSet presAssocID="{BB0248DB-AE72-44B4-A4E7-36F0D9FD026D}" presName="image4" presStyleCnt="0"/>
      <dgm:spPr/>
    </dgm:pt>
    <dgm:pt modelId="{6F55D0F7-291B-41EE-B308-592D0EEAD2EA}" type="pres">
      <dgm:prSet presAssocID="{BB0248DB-AE72-44B4-A4E7-36F0D9FD026D}" presName="imageRepeatNode" presStyleLbl="alignAcc1" presStyleIdx="3" presStyleCnt="9"/>
      <dgm:spPr/>
    </dgm:pt>
    <dgm:pt modelId="{F79D90F2-84E1-4BE2-A3EF-C48616438FAA}" type="pres">
      <dgm:prSet presAssocID="{BB0248DB-AE72-44B4-A4E7-36F0D9FD026D}" presName="imageaccent4" presStyleCnt="0"/>
      <dgm:spPr/>
    </dgm:pt>
    <dgm:pt modelId="{8C4E41F8-1345-4DBD-BEEA-32F849240EB1}" type="pres">
      <dgm:prSet presAssocID="{BB0248DB-AE72-44B4-A4E7-36F0D9FD026D}" presName="accentRepeatNode" presStyleLbl="solidAlignAcc1" presStyleIdx="7" presStyleCnt="18"/>
      <dgm:spPr/>
    </dgm:pt>
    <dgm:pt modelId="{829CD5CC-9145-4037-9790-C0E58C235AB9}" type="pres">
      <dgm:prSet presAssocID="{86A0E7EE-3518-4FAF-90DE-97D380987A58}" presName="text5" presStyleCnt="0"/>
      <dgm:spPr/>
    </dgm:pt>
    <dgm:pt modelId="{0EA4F934-A6C2-45FA-BCFC-C0887BD4F9D5}" type="pres">
      <dgm:prSet presAssocID="{86A0E7EE-3518-4FAF-90DE-97D380987A58}" presName="textRepeatNode" presStyleLbl="alignNode1" presStyleIdx="4" presStyleCnt="9">
        <dgm:presLayoutVars>
          <dgm:chMax val="0"/>
          <dgm:chPref val="0"/>
          <dgm:bulletEnabled val="1"/>
        </dgm:presLayoutVars>
      </dgm:prSet>
      <dgm:spPr/>
    </dgm:pt>
    <dgm:pt modelId="{B7273F79-B65D-44D5-A6A9-32E0D1A9E2ED}" type="pres">
      <dgm:prSet presAssocID="{86A0E7EE-3518-4FAF-90DE-97D380987A58}" presName="textaccent5" presStyleCnt="0"/>
      <dgm:spPr/>
    </dgm:pt>
    <dgm:pt modelId="{CB9AB63E-B875-447D-B20D-BFC5FF2E5046}" type="pres">
      <dgm:prSet presAssocID="{86A0E7EE-3518-4FAF-90DE-97D380987A58}" presName="accentRepeatNode" presStyleLbl="solidAlignAcc1" presStyleIdx="8" presStyleCnt="18"/>
      <dgm:spPr/>
    </dgm:pt>
    <dgm:pt modelId="{025DFCDE-3637-4332-884E-73B0DB4A7092}" type="pres">
      <dgm:prSet presAssocID="{B93AC2B7-7F04-4CD5-947A-7EC1ADE5A347}" presName="image5" presStyleCnt="0"/>
      <dgm:spPr/>
    </dgm:pt>
    <dgm:pt modelId="{7F29AF20-3160-4DD3-9D14-0123E63AEA30}" type="pres">
      <dgm:prSet presAssocID="{B93AC2B7-7F04-4CD5-947A-7EC1ADE5A347}" presName="imageRepeatNode" presStyleLbl="alignAcc1" presStyleIdx="4" presStyleCnt="9"/>
      <dgm:spPr/>
    </dgm:pt>
    <dgm:pt modelId="{1D650DF6-6CBA-4A9A-8924-B4A6DE79C2CB}" type="pres">
      <dgm:prSet presAssocID="{B93AC2B7-7F04-4CD5-947A-7EC1ADE5A347}" presName="imageaccent5" presStyleCnt="0"/>
      <dgm:spPr/>
    </dgm:pt>
    <dgm:pt modelId="{EDC7E870-B696-4874-B1A3-E3504D1130AA}" type="pres">
      <dgm:prSet presAssocID="{B93AC2B7-7F04-4CD5-947A-7EC1ADE5A347}" presName="accentRepeatNode" presStyleLbl="solidAlignAcc1" presStyleIdx="9" presStyleCnt="18"/>
      <dgm:spPr/>
    </dgm:pt>
    <dgm:pt modelId="{F5C658F9-397C-43CE-B313-FEB079C5DE70}" type="pres">
      <dgm:prSet presAssocID="{AF6D7B49-A668-4C38-98D3-4A9C2CFFE198}" presName="text6" presStyleCnt="0"/>
      <dgm:spPr/>
    </dgm:pt>
    <dgm:pt modelId="{E89DADD1-8C34-4840-A498-2C86BE8728DE}" type="pres">
      <dgm:prSet presAssocID="{AF6D7B49-A668-4C38-98D3-4A9C2CFFE198}" presName="textRepeatNode" presStyleLbl="alignNode1" presStyleIdx="5" presStyleCnt="9">
        <dgm:presLayoutVars>
          <dgm:chMax val="0"/>
          <dgm:chPref val="0"/>
          <dgm:bulletEnabled val="1"/>
        </dgm:presLayoutVars>
      </dgm:prSet>
      <dgm:spPr/>
    </dgm:pt>
    <dgm:pt modelId="{F3C325C3-ECD6-4E64-9135-1345556114D7}" type="pres">
      <dgm:prSet presAssocID="{AF6D7B49-A668-4C38-98D3-4A9C2CFFE198}" presName="textaccent6" presStyleCnt="0"/>
      <dgm:spPr/>
    </dgm:pt>
    <dgm:pt modelId="{54DFD307-E293-4A68-8804-4C19A4FB03FC}" type="pres">
      <dgm:prSet presAssocID="{AF6D7B49-A668-4C38-98D3-4A9C2CFFE198}" presName="accentRepeatNode" presStyleLbl="solidAlignAcc1" presStyleIdx="10" presStyleCnt="18"/>
      <dgm:spPr/>
    </dgm:pt>
    <dgm:pt modelId="{6ED073EC-F0BB-4044-B65B-3DE8E17005AA}" type="pres">
      <dgm:prSet presAssocID="{F2CD169B-B2D2-4BF9-A261-958B4C0ABA34}" presName="image6" presStyleCnt="0"/>
      <dgm:spPr/>
    </dgm:pt>
    <dgm:pt modelId="{335144C4-9B93-44C3-A24D-3FF71CBD9459}" type="pres">
      <dgm:prSet presAssocID="{F2CD169B-B2D2-4BF9-A261-958B4C0ABA34}" presName="imageRepeatNode" presStyleLbl="alignAcc1" presStyleIdx="5" presStyleCnt="9"/>
      <dgm:spPr/>
    </dgm:pt>
    <dgm:pt modelId="{FD96B1C8-E56B-4373-9B44-28BEC1D00935}" type="pres">
      <dgm:prSet presAssocID="{F2CD169B-B2D2-4BF9-A261-958B4C0ABA34}" presName="imageaccent6" presStyleCnt="0"/>
      <dgm:spPr/>
    </dgm:pt>
    <dgm:pt modelId="{642B6EA2-6B4C-4636-8149-BC49D59DEBFC}" type="pres">
      <dgm:prSet presAssocID="{F2CD169B-B2D2-4BF9-A261-958B4C0ABA34}" presName="accentRepeatNode" presStyleLbl="solidAlignAcc1" presStyleIdx="11" presStyleCnt="18"/>
      <dgm:spPr/>
    </dgm:pt>
    <dgm:pt modelId="{B0B89581-199D-4DE6-A6D4-467D160DBCFA}" type="pres">
      <dgm:prSet presAssocID="{CC40EBC0-38AD-4ABE-9CCB-E33549DF9EC4}" presName="text7" presStyleCnt="0"/>
      <dgm:spPr/>
    </dgm:pt>
    <dgm:pt modelId="{EA734076-85BA-4282-9202-E45F827250C8}" type="pres">
      <dgm:prSet presAssocID="{CC40EBC0-38AD-4ABE-9CCB-E33549DF9EC4}" presName="textRepeatNode" presStyleLbl="alignNode1" presStyleIdx="6" presStyleCnt="9">
        <dgm:presLayoutVars>
          <dgm:chMax val="0"/>
          <dgm:chPref val="0"/>
          <dgm:bulletEnabled val="1"/>
        </dgm:presLayoutVars>
      </dgm:prSet>
      <dgm:spPr/>
    </dgm:pt>
    <dgm:pt modelId="{A9698FA0-728C-40EC-B0FD-A1C7146CE867}" type="pres">
      <dgm:prSet presAssocID="{CC40EBC0-38AD-4ABE-9CCB-E33549DF9EC4}" presName="textaccent7" presStyleCnt="0"/>
      <dgm:spPr/>
    </dgm:pt>
    <dgm:pt modelId="{B9E08FA5-C929-48B8-9F3A-26BE98954A26}" type="pres">
      <dgm:prSet presAssocID="{CC40EBC0-38AD-4ABE-9CCB-E33549DF9EC4}" presName="accentRepeatNode" presStyleLbl="solidAlignAcc1" presStyleIdx="12" presStyleCnt="18"/>
      <dgm:spPr/>
    </dgm:pt>
    <dgm:pt modelId="{2F138F05-666A-4B42-B355-115C03ADA874}" type="pres">
      <dgm:prSet presAssocID="{8D924C6A-F15E-47AE-A400-4C7E7D246ED9}" presName="image7" presStyleCnt="0"/>
      <dgm:spPr/>
    </dgm:pt>
    <dgm:pt modelId="{984A74C6-1E86-40F0-83D7-90828DEAE5E6}" type="pres">
      <dgm:prSet presAssocID="{8D924C6A-F15E-47AE-A400-4C7E7D246ED9}" presName="imageRepeatNode" presStyleLbl="alignAcc1" presStyleIdx="6" presStyleCnt="9"/>
      <dgm:spPr/>
    </dgm:pt>
    <dgm:pt modelId="{AB31EFDC-D171-4E47-876C-DB7E0E964A9F}" type="pres">
      <dgm:prSet presAssocID="{8D924C6A-F15E-47AE-A400-4C7E7D246ED9}" presName="imageaccent7" presStyleCnt="0"/>
      <dgm:spPr/>
    </dgm:pt>
    <dgm:pt modelId="{8EDCCBE9-8997-4DBD-B6DE-50DFCA5B60F9}" type="pres">
      <dgm:prSet presAssocID="{8D924C6A-F15E-47AE-A400-4C7E7D246ED9}" presName="accentRepeatNode" presStyleLbl="solidAlignAcc1" presStyleIdx="13" presStyleCnt="18"/>
      <dgm:spPr/>
    </dgm:pt>
    <dgm:pt modelId="{E52E52FD-5E8B-4738-9C1C-5A1240A5DEB5}" type="pres">
      <dgm:prSet presAssocID="{56079ABA-ED0E-4246-988C-0202C8C780B8}" presName="text8" presStyleCnt="0"/>
      <dgm:spPr/>
    </dgm:pt>
    <dgm:pt modelId="{99CCE747-F0D1-4D1F-9414-CDF9F6151483}" type="pres">
      <dgm:prSet presAssocID="{56079ABA-ED0E-4246-988C-0202C8C780B8}" presName="textRepeatNode" presStyleLbl="alignNode1" presStyleIdx="7" presStyleCnt="9">
        <dgm:presLayoutVars>
          <dgm:chMax val="0"/>
          <dgm:chPref val="0"/>
          <dgm:bulletEnabled val="1"/>
        </dgm:presLayoutVars>
      </dgm:prSet>
      <dgm:spPr/>
    </dgm:pt>
    <dgm:pt modelId="{D6C9A6D4-506F-4B41-AE97-57EAA663F582}" type="pres">
      <dgm:prSet presAssocID="{56079ABA-ED0E-4246-988C-0202C8C780B8}" presName="textaccent8" presStyleCnt="0"/>
      <dgm:spPr/>
    </dgm:pt>
    <dgm:pt modelId="{DFE1D771-9090-44CC-B8F1-F6DDEB4052DD}" type="pres">
      <dgm:prSet presAssocID="{56079ABA-ED0E-4246-988C-0202C8C780B8}" presName="accentRepeatNode" presStyleLbl="solidAlignAcc1" presStyleIdx="14" presStyleCnt="18"/>
      <dgm:spPr/>
    </dgm:pt>
    <dgm:pt modelId="{EDE7A011-8B33-40A1-B081-F36526494BFB}" type="pres">
      <dgm:prSet presAssocID="{D384A666-DC8A-4B71-A0EE-59D0296FDB30}" presName="image8" presStyleCnt="0"/>
      <dgm:spPr/>
    </dgm:pt>
    <dgm:pt modelId="{AF09917E-23DE-4341-A524-1576D3C73BFE}" type="pres">
      <dgm:prSet presAssocID="{D384A666-DC8A-4B71-A0EE-59D0296FDB30}" presName="imageRepeatNode" presStyleLbl="alignAcc1" presStyleIdx="7" presStyleCnt="9"/>
      <dgm:spPr/>
    </dgm:pt>
    <dgm:pt modelId="{4FEE0377-4AC0-4832-A8C3-6F8B2E2121CC}" type="pres">
      <dgm:prSet presAssocID="{D384A666-DC8A-4B71-A0EE-59D0296FDB30}" presName="imageaccent8" presStyleCnt="0"/>
      <dgm:spPr/>
    </dgm:pt>
    <dgm:pt modelId="{B39169C8-4AFB-467B-B859-BAA90D1746AB}" type="pres">
      <dgm:prSet presAssocID="{D384A666-DC8A-4B71-A0EE-59D0296FDB30}" presName="accentRepeatNode" presStyleLbl="solidAlignAcc1" presStyleIdx="15" presStyleCnt="18"/>
      <dgm:spPr/>
    </dgm:pt>
    <dgm:pt modelId="{1362981A-131F-4B20-B621-29A8FB7C682F}" type="pres">
      <dgm:prSet presAssocID="{C9E8B272-DD63-40C0-AAF1-E3F7AA5FDBBC}" presName="text9" presStyleCnt="0"/>
      <dgm:spPr/>
    </dgm:pt>
    <dgm:pt modelId="{1783C728-9B72-402E-B815-73856C6EBCB9}" type="pres">
      <dgm:prSet presAssocID="{C9E8B272-DD63-40C0-AAF1-E3F7AA5FDBBC}" presName="textRepeatNode" presStyleLbl="alignNode1" presStyleIdx="8" presStyleCnt="9">
        <dgm:presLayoutVars>
          <dgm:chMax val="0"/>
          <dgm:chPref val="0"/>
          <dgm:bulletEnabled val="1"/>
        </dgm:presLayoutVars>
      </dgm:prSet>
      <dgm:spPr/>
    </dgm:pt>
    <dgm:pt modelId="{8064F04A-0BBD-4D5B-814D-760DF20B6F23}" type="pres">
      <dgm:prSet presAssocID="{C9E8B272-DD63-40C0-AAF1-E3F7AA5FDBBC}" presName="textaccent9" presStyleCnt="0"/>
      <dgm:spPr/>
    </dgm:pt>
    <dgm:pt modelId="{5A7CE8D1-9320-414E-A579-F03DFB0E4876}" type="pres">
      <dgm:prSet presAssocID="{C9E8B272-DD63-40C0-AAF1-E3F7AA5FDBBC}" presName="accentRepeatNode" presStyleLbl="solidAlignAcc1" presStyleIdx="16" presStyleCnt="18"/>
      <dgm:spPr/>
    </dgm:pt>
    <dgm:pt modelId="{1DB001E1-CBC0-4754-B90C-A63802094FF7}" type="pres">
      <dgm:prSet presAssocID="{3509F64E-91D3-4B68-A788-D98375EE435E}" presName="image9" presStyleCnt="0"/>
      <dgm:spPr/>
    </dgm:pt>
    <dgm:pt modelId="{586CB1DF-DEC1-44ED-BE40-78B8D03FA6B7}" type="pres">
      <dgm:prSet presAssocID="{3509F64E-91D3-4B68-A788-D98375EE435E}" presName="imageRepeatNode" presStyleLbl="alignAcc1" presStyleIdx="8" presStyleCnt="9"/>
      <dgm:spPr/>
    </dgm:pt>
    <dgm:pt modelId="{D525A62B-2CC4-4222-A2BE-5D2D8D3C2EAF}" type="pres">
      <dgm:prSet presAssocID="{3509F64E-91D3-4B68-A788-D98375EE435E}" presName="imageaccent9" presStyleCnt="0"/>
      <dgm:spPr/>
    </dgm:pt>
    <dgm:pt modelId="{2AE6EAD0-68D1-4BA9-ACD8-72C7DE4A4132}" type="pres">
      <dgm:prSet presAssocID="{3509F64E-91D3-4B68-A788-D98375EE435E}" presName="accentRepeatNode" presStyleLbl="solidAlignAcc1" presStyleIdx="17" presStyleCnt="18"/>
      <dgm:spPr/>
    </dgm:pt>
  </dgm:ptLst>
  <dgm:cxnLst>
    <dgm:cxn modelId="{25021403-4471-453E-934A-21C2D629B6E4}" srcId="{65047431-D91D-45C9-904C-E499FF01FD27}" destId="{C9E8B272-DD63-40C0-AAF1-E3F7AA5FDBBC}" srcOrd="8" destOrd="0" parTransId="{D74EE05B-EBC7-4C68-A9FF-F52684FD69AF}" sibTransId="{3509F64E-91D3-4B68-A788-D98375EE435E}"/>
    <dgm:cxn modelId="{D69CCA04-E579-4244-845E-B4F15A62A1D4}" type="presOf" srcId="{CC40EBC0-38AD-4ABE-9CCB-E33549DF9EC4}" destId="{EA734076-85BA-4282-9202-E45F827250C8}" srcOrd="0" destOrd="0" presId="urn:microsoft.com/office/officeart/2008/layout/HexagonCluster"/>
    <dgm:cxn modelId="{1E7D2805-F519-49EC-A71A-92CF052292E5}" srcId="{65047431-D91D-45C9-904C-E499FF01FD27}" destId="{FBE65235-E67C-45D4-B14E-94EEEF962C96}" srcOrd="2" destOrd="0" parTransId="{C98FF98F-C1F4-4D52-99D9-7B9A6EF05876}" sibTransId="{383CE8AA-AB1C-4D31-86FB-ECD66282AF95}"/>
    <dgm:cxn modelId="{5E087B06-B8F5-4C2C-8A2E-4D9149106754}" type="presOf" srcId="{B93AC2B7-7F04-4CD5-947A-7EC1ADE5A347}" destId="{7F29AF20-3160-4DD3-9D14-0123E63AEA30}" srcOrd="0" destOrd="0" presId="urn:microsoft.com/office/officeart/2008/layout/HexagonCluster"/>
    <dgm:cxn modelId="{202FC606-2558-4D30-9EBC-D62EFC8BB9FB}" type="presOf" srcId="{BB0248DB-AE72-44B4-A4E7-36F0D9FD026D}" destId="{6F55D0F7-291B-41EE-B308-592D0EEAD2EA}" srcOrd="0" destOrd="0" presId="urn:microsoft.com/office/officeart/2008/layout/HexagonCluster"/>
    <dgm:cxn modelId="{63ACCE1F-A0E7-4722-B7D7-2499F9402778}" type="presOf" srcId="{081DE144-0C2C-46A0-894F-7E76B8333BA1}" destId="{45636C37-D687-4550-B56E-1E4C401A9798}" srcOrd="0" destOrd="0" presId="urn:microsoft.com/office/officeart/2008/layout/HexagonCluster"/>
    <dgm:cxn modelId="{73850824-08C7-4CDF-A137-CF20BC6D0751}" type="presOf" srcId="{762100B3-BB4C-440E-8CC7-047C4FE968AD}" destId="{46CB048F-690A-4B27-AC97-CCBFEAF6C775}" srcOrd="0" destOrd="0" presId="urn:microsoft.com/office/officeart/2008/layout/HexagonCluster"/>
    <dgm:cxn modelId="{80695826-C8E8-4EC9-8FB2-FC95EF360792}" type="presOf" srcId="{3509F64E-91D3-4B68-A788-D98375EE435E}" destId="{586CB1DF-DEC1-44ED-BE40-78B8D03FA6B7}" srcOrd="0" destOrd="0" presId="urn:microsoft.com/office/officeart/2008/layout/HexagonCluster"/>
    <dgm:cxn modelId="{94AF1032-F980-4DB3-86A4-ED8F892E25CB}" type="presOf" srcId="{63B18C86-ACE8-4419-81A7-29CC06B0869E}" destId="{C41E1536-D2CE-4C4E-AB4E-3593E66B35D1}" srcOrd="0" destOrd="0" presId="urn:microsoft.com/office/officeart/2008/layout/HexagonCluster"/>
    <dgm:cxn modelId="{962C0733-AD46-4F5D-A7DC-D7741D00E4A7}" type="presOf" srcId="{65047431-D91D-45C9-904C-E499FF01FD27}" destId="{688D4FF0-BA1F-436E-925D-A1E02FE23B91}" srcOrd="0" destOrd="0" presId="urn:microsoft.com/office/officeart/2008/layout/HexagonCluster"/>
    <dgm:cxn modelId="{9C9E565E-CF32-4D41-B182-696E70CE2834}" srcId="{65047431-D91D-45C9-904C-E499FF01FD27}" destId="{AF6D7B49-A668-4C38-98D3-4A9C2CFFE198}" srcOrd="5" destOrd="0" parTransId="{93C9D5C5-3208-4461-904D-5756C42E342E}" sibTransId="{F2CD169B-B2D2-4BF9-A261-958B4C0ABA34}"/>
    <dgm:cxn modelId="{779C6944-14C9-4169-A350-473FBB9BE75C}" type="presOf" srcId="{D384A666-DC8A-4B71-A0EE-59D0296FDB30}" destId="{AF09917E-23DE-4341-A524-1576D3C73BFE}" srcOrd="0" destOrd="0" presId="urn:microsoft.com/office/officeart/2008/layout/HexagonCluster"/>
    <dgm:cxn modelId="{7F504A64-2EF0-41CA-8533-6AE08FC99443}" srcId="{65047431-D91D-45C9-904C-E499FF01FD27}" destId="{524E6904-A5F1-480A-B52F-C6B868F65ECC}" srcOrd="3" destOrd="0" parTransId="{78CEA169-D4E8-4892-A5CA-ED9727DC4A3A}" sibTransId="{BB0248DB-AE72-44B4-A4E7-36F0D9FD026D}"/>
    <dgm:cxn modelId="{C852FC45-4813-4197-816D-0C2592883E5A}" type="presOf" srcId="{524E6904-A5F1-480A-B52F-C6B868F65ECC}" destId="{753E9782-47DA-4988-9F39-57EF7D2C96BA}" srcOrd="0" destOrd="0" presId="urn:microsoft.com/office/officeart/2008/layout/HexagonCluster"/>
    <dgm:cxn modelId="{7D61B568-DE73-4C60-899E-1B0E3786B084}" type="presOf" srcId="{56079ABA-ED0E-4246-988C-0202C8C780B8}" destId="{99CCE747-F0D1-4D1F-9414-CDF9F6151483}" srcOrd="0" destOrd="0" presId="urn:microsoft.com/office/officeart/2008/layout/HexagonCluster"/>
    <dgm:cxn modelId="{21F6316C-E4FC-4E05-9F46-B927ACBF12C2}" srcId="{65047431-D91D-45C9-904C-E499FF01FD27}" destId="{86A0E7EE-3518-4FAF-90DE-97D380987A58}" srcOrd="4" destOrd="0" parTransId="{CFFCBC7C-B2F1-40D2-90B4-90F1B227C0E6}" sibTransId="{B93AC2B7-7F04-4CD5-947A-7EC1ADE5A347}"/>
    <dgm:cxn modelId="{0A815354-1FEE-40FB-8CC0-126DFECC8E43}" srcId="{65047431-D91D-45C9-904C-E499FF01FD27}" destId="{762100B3-BB4C-440E-8CC7-047C4FE968AD}" srcOrd="0" destOrd="0" parTransId="{5BC7E938-CE63-4777-A52B-B64C2201E396}" sibTransId="{081DE144-0C2C-46A0-894F-7E76B8333BA1}"/>
    <dgm:cxn modelId="{2C125984-0964-45BF-8DC5-A7C61CF734B2}" type="presOf" srcId="{8D924C6A-F15E-47AE-A400-4C7E7D246ED9}" destId="{984A74C6-1E86-40F0-83D7-90828DEAE5E6}" srcOrd="0" destOrd="0" presId="urn:microsoft.com/office/officeart/2008/layout/HexagonCluster"/>
    <dgm:cxn modelId="{64F28B8C-C194-4356-B27E-7EFC18320B18}" srcId="{65047431-D91D-45C9-904C-E499FF01FD27}" destId="{CC40EBC0-38AD-4ABE-9CCB-E33549DF9EC4}" srcOrd="6" destOrd="0" parTransId="{81267C1E-6831-4299-993C-5F19A43D75C2}" sibTransId="{8D924C6A-F15E-47AE-A400-4C7E7D246ED9}"/>
    <dgm:cxn modelId="{BCDCC096-282E-444D-82A4-D82318B24D9E}" type="presOf" srcId="{C9E8B272-DD63-40C0-AAF1-E3F7AA5FDBBC}" destId="{1783C728-9B72-402E-B815-73856C6EBCB9}" srcOrd="0" destOrd="0" presId="urn:microsoft.com/office/officeart/2008/layout/HexagonCluster"/>
    <dgm:cxn modelId="{F1EE1F98-FA9A-42DA-A1F2-8422312041C5}" type="presOf" srcId="{FBE65235-E67C-45D4-B14E-94EEEF962C96}" destId="{09A09954-7002-4F8A-A7E4-125A8A812318}" srcOrd="0" destOrd="0" presId="urn:microsoft.com/office/officeart/2008/layout/HexagonCluster"/>
    <dgm:cxn modelId="{6AE921CD-C7DB-4F33-8A7D-1E5EB1D81FB5}" type="presOf" srcId="{AF6D7B49-A668-4C38-98D3-4A9C2CFFE198}" destId="{E89DADD1-8C34-4840-A498-2C86BE8728DE}" srcOrd="0" destOrd="0" presId="urn:microsoft.com/office/officeart/2008/layout/HexagonCluster"/>
    <dgm:cxn modelId="{3D6CB8CF-A0F8-4FD0-9499-C4E958B2276C}" srcId="{65047431-D91D-45C9-904C-E499FF01FD27}" destId="{A1717CD7-BFD5-40FF-86B7-B2AF166BED7A}" srcOrd="1" destOrd="0" parTransId="{D48C35B6-24BA-42DB-B690-AFE01B7C1F55}" sibTransId="{63B18C86-ACE8-4419-81A7-29CC06B0869E}"/>
    <dgm:cxn modelId="{FBF430E7-3BEF-47E1-B082-D0B03F0B622C}" type="presOf" srcId="{86A0E7EE-3518-4FAF-90DE-97D380987A58}" destId="{0EA4F934-A6C2-45FA-BCFC-C0887BD4F9D5}" srcOrd="0" destOrd="0" presId="urn:microsoft.com/office/officeart/2008/layout/HexagonCluster"/>
    <dgm:cxn modelId="{F7FC5CE7-CA91-47D0-A1EE-F594825FC985}" type="presOf" srcId="{383CE8AA-AB1C-4D31-86FB-ECD66282AF95}" destId="{A7A2C1D6-FE2B-401B-B7DD-14CAEDAA4D26}" srcOrd="0" destOrd="0" presId="urn:microsoft.com/office/officeart/2008/layout/HexagonCluster"/>
    <dgm:cxn modelId="{BAF00EF5-5B58-4BFE-B99C-D6AF03A30229}" srcId="{65047431-D91D-45C9-904C-E499FF01FD27}" destId="{56079ABA-ED0E-4246-988C-0202C8C780B8}" srcOrd="7" destOrd="0" parTransId="{661F406A-E629-4D71-862A-9236405EE8DC}" sibTransId="{D384A666-DC8A-4B71-A0EE-59D0296FDB30}"/>
    <dgm:cxn modelId="{6CC793FC-D1E7-4F14-9DBA-52D64FEC2697}" type="presOf" srcId="{A1717CD7-BFD5-40FF-86B7-B2AF166BED7A}" destId="{D9F6B471-50A4-40E4-9296-75EE930A6610}" srcOrd="0" destOrd="0" presId="urn:microsoft.com/office/officeart/2008/layout/HexagonCluster"/>
    <dgm:cxn modelId="{9060AEFE-F86C-4642-B740-1F99E7E1402D}" type="presOf" srcId="{F2CD169B-B2D2-4BF9-A261-958B4C0ABA34}" destId="{335144C4-9B93-44C3-A24D-3FF71CBD9459}" srcOrd="0" destOrd="0" presId="urn:microsoft.com/office/officeart/2008/layout/HexagonCluster"/>
    <dgm:cxn modelId="{62B95B06-C47F-48A1-B5CE-83D0B8FA5037}" type="presParOf" srcId="{688D4FF0-BA1F-436E-925D-A1E02FE23B91}" destId="{F66333C6-5DFC-46D5-873A-BBF4198B0D30}" srcOrd="0" destOrd="0" presId="urn:microsoft.com/office/officeart/2008/layout/HexagonCluster"/>
    <dgm:cxn modelId="{31518B3A-2921-40FA-8AA2-1DCF89D27118}" type="presParOf" srcId="{F66333C6-5DFC-46D5-873A-BBF4198B0D30}" destId="{46CB048F-690A-4B27-AC97-CCBFEAF6C775}" srcOrd="0" destOrd="0" presId="urn:microsoft.com/office/officeart/2008/layout/HexagonCluster"/>
    <dgm:cxn modelId="{641E45C7-D17A-4786-9E6A-BD6FA8D95D27}" type="presParOf" srcId="{688D4FF0-BA1F-436E-925D-A1E02FE23B91}" destId="{4DB32EBF-002F-40E0-A844-155AC67CDCEE}" srcOrd="1" destOrd="0" presId="urn:microsoft.com/office/officeart/2008/layout/HexagonCluster"/>
    <dgm:cxn modelId="{9F4E1D2B-1D42-4391-BDCE-3D6F45C62E10}" type="presParOf" srcId="{4DB32EBF-002F-40E0-A844-155AC67CDCEE}" destId="{1092094F-73C9-480A-AB1E-63B35DF3035D}" srcOrd="0" destOrd="0" presId="urn:microsoft.com/office/officeart/2008/layout/HexagonCluster"/>
    <dgm:cxn modelId="{A97320ED-E3C0-4D90-A3B7-E73F5A62FEF1}" type="presParOf" srcId="{688D4FF0-BA1F-436E-925D-A1E02FE23B91}" destId="{B1E38BC6-3499-4F52-828A-6089A215E273}" srcOrd="2" destOrd="0" presId="urn:microsoft.com/office/officeart/2008/layout/HexagonCluster"/>
    <dgm:cxn modelId="{62019304-D450-4774-8718-25CF0D561B6E}" type="presParOf" srcId="{B1E38BC6-3499-4F52-828A-6089A215E273}" destId="{45636C37-D687-4550-B56E-1E4C401A9798}" srcOrd="0" destOrd="0" presId="urn:microsoft.com/office/officeart/2008/layout/HexagonCluster"/>
    <dgm:cxn modelId="{2C26E63A-F792-4893-BB5C-B5C07545ABD6}" type="presParOf" srcId="{688D4FF0-BA1F-436E-925D-A1E02FE23B91}" destId="{30E8B4AA-3907-4795-B135-9B103402BCB7}" srcOrd="3" destOrd="0" presId="urn:microsoft.com/office/officeart/2008/layout/HexagonCluster"/>
    <dgm:cxn modelId="{32338D7F-3AD0-40AF-A9AD-85E1E7C9B966}" type="presParOf" srcId="{30E8B4AA-3907-4795-B135-9B103402BCB7}" destId="{A2EC66B4-860E-448E-9B82-BE39E3231424}" srcOrd="0" destOrd="0" presId="urn:microsoft.com/office/officeart/2008/layout/HexagonCluster"/>
    <dgm:cxn modelId="{8641BECA-0E0A-4C47-85C8-50AA4A467904}" type="presParOf" srcId="{688D4FF0-BA1F-436E-925D-A1E02FE23B91}" destId="{3CE99166-6181-47F7-AAF5-96665680244B}" srcOrd="4" destOrd="0" presId="urn:microsoft.com/office/officeart/2008/layout/HexagonCluster"/>
    <dgm:cxn modelId="{EF24195F-7068-495A-9F7C-CA5107F2F493}" type="presParOf" srcId="{3CE99166-6181-47F7-AAF5-96665680244B}" destId="{D9F6B471-50A4-40E4-9296-75EE930A6610}" srcOrd="0" destOrd="0" presId="urn:microsoft.com/office/officeart/2008/layout/HexagonCluster"/>
    <dgm:cxn modelId="{F7B60F38-EA77-40B4-B01C-71C4D1927531}" type="presParOf" srcId="{688D4FF0-BA1F-436E-925D-A1E02FE23B91}" destId="{164DD769-3865-47D0-953D-D5D82C8A0A77}" srcOrd="5" destOrd="0" presId="urn:microsoft.com/office/officeart/2008/layout/HexagonCluster"/>
    <dgm:cxn modelId="{6757CF56-B811-4170-A757-ADC57DD3E9FD}" type="presParOf" srcId="{164DD769-3865-47D0-953D-D5D82C8A0A77}" destId="{C984D219-8E5A-40AB-AF00-C1EA1ED27442}" srcOrd="0" destOrd="0" presId="urn:microsoft.com/office/officeart/2008/layout/HexagonCluster"/>
    <dgm:cxn modelId="{25F3276B-1922-480C-B6E4-8B4964545911}" type="presParOf" srcId="{688D4FF0-BA1F-436E-925D-A1E02FE23B91}" destId="{67BC207E-1B13-485E-B057-4C603769D66E}" srcOrd="6" destOrd="0" presId="urn:microsoft.com/office/officeart/2008/layout/HexagonCluster"/>
    <dgm:cxn modelId="{1A56A93C-719A-4860-92F1-13C692F300E3}" type="presParOf" srcId="{67BC207E-1B13-485E-B057-4C603769D66E}" destId="{C41E1536-D2CE-4C4E-AB4E-3593E66B35D1}" srcOrd="0" destOrd="0" presId="urn:microsoft.com/office/officeart/2008/layout/HexagonCluster"/>
    <dgm:cxn modelId="{33B37608-5E2A-4050-9E40-FCAE3DE68F62}" type="presParOf" srcId="{688D4FF0-BA1F-436E-925D-A1E02FE23B91}" destId="{A18E7DFD-9664-46A8-B1AB-2DD12323C5D4}" srcOrd="7" destOrd="0" presId="urn:microsoft.com/office/officeart/2008/layout/HexagonCluster"/>
    <dgm:cxn modelId="{99EBA6E5-2E54-421D-8D0B-E8EC47A13234}" type="presParOf" srcId="{A18E7DFD-9664-46A8-B1AB-2DD12323C5D4}" destId="{616305D1-4C01-4D46-B9EB-5D4E7804C086}" srcOrd="0" destOrd="0" presId="urn:microsoft.com/office/officeart/2008/layout/HexagonCluster"/>
    <dgm:cxn modelId="{47E9C2B5-23CD-479A-9DB5-1F3F92B4DD31}" type="presParOf" srcId="{688D4FF0-BA1F-436E-925D-A1E02FE23B91}" destId="{067736A6-85F3-48BA-A2C0-6860AC60ACEA}" srcOrd="8" destOrd="0" presId="urn:microsoft.com/office/officeart/2008/layout/HexagonCluster"/>
    <dgm:cxn modelId="{5F3819BB-9FF0-43EB-A9D5-28DB55E4DAA0}" type="presParOf" srcId="{067736A6-85F3-48BA-A2C0-6860AC60ACEA}" destId="{09A09954-7002-4F8A-A7E4-125A8A812318}" srcOrd="0" destOrd="0" presId="urn:microsoft.com/office/officeart/2008/layout/HexagonCluster"/>
    <dgm:cxn modelId="{171A2C2E-BB83-4008-9CB6-3EB70502363E}" type="presParOf" srcId="{688D4FF0-BA1F-436E-925D-A1E02FE23B91}" destId="{E37188D8-DBE3-4E4A-A0B4-A64F67E6E816}" srcOrd="9" destOrd="0" presId="urn:microsoft.com/office/officeart/2008/layout/HexagonCluster"/>
    <dgm:cxn modelId="{0A5AA8D5-C82F-4508-A58C-4A84830F7E99}" type="presParOf" srcId="{E37188D8-DBE3-4E4A-A0B4-A64F67E6E816}" destId="{E0755966-D25B-4ACD-90BE-B3B053DA85D5}" srcOrd="0" destOrd="0" presId="urn:microsoft.com/office/officeart/2008/layout/HexagonCluster"/>
    <dgm:cxn modelId="{CC2554A6-EE9C-4913-8B8B-1987A2BBCB62}" type="presParOf" srcId="{688D4FF0-BA1F-436E-925D-A1E02FE23B91}" destId="{BD04BF11-B155-4A95-A992-690464CE89BB}" srcOrd="10" destOrd="0" presId="urn:microsoft.com/office/officeart/2008/layout/HexagonCluster"/>
    <dgm:cxn modelId="{EC85B2C7-8C2B-446B-ABC6-FC350B0D1342}" type="presParOf" srcId="{BD04BF11-B155-4A95-A992-690464CE89BB}" destId="{A7A2C1D6-FE2B-401B-B7DD-14CAEDAA4D26}" srcOrd="0" destOrd="0" presId="urn:microsoft.com/office/officeart/2008/layout/HexagonCluster"/>
    <dgm:cxn modelId="{C2E1A180-B9FD-46C1-812C-361758192583}" type="presParOf" srcId="{688D4FF0-BA1F-436E-925D-A1E02FE23B91}" destId="{E8624BB5-16EB-4CEC-B85B-AE5DD141A822}" srcOrd="11" destOrd="0" presId="urn:microsoft.com/office/officeart/2008/layout/HexagonCluster"/>
    <dgm:cxn modelId="{67DD948C-226F-4604-BE1E-0EC371AA3E3D}" type="presParOf" srcId="{E8624BB5-16EB-4CEC-B85B-AE5DD141A822}" destId="{1BE6D9F7-AC64-4D2D-B064-5231E8C20A91}" srcOrd="0" destOrd="0" presId="urn:microsoft.com/office/officeart/2008/layout/HexagonCluster"/>
    <dgm:cxn modelId="{217B7245-13BD-4D45-8C43-7754C9B45A21}" type="presParOf" srcId="{688D4FF0-BA1F-436E-925D-A1E02FE23B91}" destId="{8B44E4AB-6839-4722-8DF3-0407B194545C}" srcOrd="12" destOrd="0" presId="urn:microsoft.com/office/officeart/2008/layout/HexagonCluster"/>
    <dgm:cxn modelId="{30CFBFF8-9440-4BF6-999D-251E555D4A32}" type="presParOf" srcId="{8B44E4AB-6839-4722-8DF3-0407B194545C}" destId="{753E9782-47DA-4988-9F39-57EF7D2C96BA}" srcOrd="0" destOrd="0" presId="urn:microsoft.com/office/officeart/2008/layout/HexagonCluster"/>
    <dgm:cxn modelId="{81D7B056-187E-46F3-A887-73C000CAD98F}" type="presParOf" srcId="{688D4FF0-BA1F-436E-925D-A1E02FE23B91}" destId="{85279FC0-054B-41BD-9976-C20EC1E61E1F}" srcOrd="13" destOrd="0" presId="urn:microsoft.com/office/officeart/2008/layout/HexagonCluster"/>
    <dgm:cxn modelId="{FA594D78-A914-4968-9D4E-9D8C0A8772BB}" type="presParOf" srcId="{85279FC0-054B-41BD-9976-C20EC1E61E1F}" destId="{79CB8FA5-8970-4DE1-AE75-1F3DADDAD72B}" srcOrd="0" destOrd="0" presId="urn:microsoft.com/office/officeart/2008/layout/HexagonCluster"/>
    <dgm:cxn modelId="{8FE1F9E8-A189-4E68-AD7D-C3DB5E9D0425}" type="presParOf" srcId="{688D4FF0-BA1F-436E-925D-A1E02FE23B91}" destId="{749219FE-6FC5-4FD5-B216-09FB80FD7CA0}" srcOrd="14" destOrd="0" presId="urn:microsoft.com/office/officeart/2008/layout/HexagonCluster"/>
    <dgm:cxn modelId="{B1632647-002D-48B1-8E6C-9F7E0356022D}" type="presParOf" srcId="{749219FE-6FC5-4FD5-B216-09FB80FD7CA0}" destId="{6F55D0F7-291B-41EE-B308-592D0EEAD2EA}" srcOrd="0" destOrd="0" presId="urn:microsoft.com/office/officeart/2008/layout/HexagonCluster"/>
    <dgm:cxn modelId="{FC840097-56E4-4F83-9267-5E8FF1EF92DB}" type="presParOf" srcId="{688D4FF0-BA1F-436E-925D-A1E02FE23B91}" destId="{F79D90F2-84E1-4BE2-A3EF-C48616438FAA}" srcOrd="15" destOrd="0" presId="urn:microsoft.com/office/officeart/2008/layout/HexagonCluster"/>
    <dgm:cxn modelId="{4101936C-3389-4D01-AC6A-E380BAA53C95}" type="presParOf" srcId="{F79D90F2-84E1-4BE2-A3EF-C48616438FAA}" destId="{8C4E41F8-1345-4DBD-BEEA-32F849240EB1}" srcOrd="0" destOrd="0" presId="urn:microsoft.com/office/officeart/2008/layout/HexagonCluster"/>
    <dgm:cxn modelId="{B9BD6B51-E01C-4A17-9CD7-506D379357DA}" type="presParOf" srcId="{688D4FF0-BA1F-436E-925D-A1E02FE23B91}" destId="{829CD5CC-9145-4037-9790-C0E58C235AB9}" srcOrd="16" destOrd="0" presId="urn:microsoft.com/office/officeart/2008/layout/HexagonCluster"/>
    <dgm:cxn modelId="{B1E7605E-F99D-4F06-89A2-EF85ECA4E1D9}" type="presParOf" srcId="{829CD5CC-9145-4037-9790-C0E58C235AB9}" destId="{0EA4F934-A6C2-45FA-BCFC-C0887BD4F9D5}" srcOrd="0" destOrd="0" presId="urn:microsoft.com/office/officeart/2008/layout/HexagonCluster"/>
    <dgm:cxn modelId="{723CEE04-0AC8-4021-9D85-C30E27EA302C}" type="presParOf" srcId="{688D4FF0-BA1F-436E-925D-A1E02FE23B91}" destId="{B7273F79-B65D-44D5-A6A9-32E0D1A9E2ED}" srcOrd="17" destOrd="0" presId="urn:microsoft.com/office/officeart/2008/layout/HexagonCluster"/>
    <dgm:cxn modelId="{4F9CC63C-57E9-4BAE-86C1-9CD4A110ADAD}" type="presParOf" srcId="{B7273F79-B65D-44D5-A6A9-32E0D1A9E2ED}" destId="{CB9AB63E-B875-447D-B20D-BFC5FF2E5046}" srcOrd="0" destOrd="0" presId="urn:microsoft.com/office/officeart/2008/layout/HexagonCluster"/>
    <dgm:cxn modelId="{1240A0DD-92F6-4FE3-B361-FAC973ABB0DF}" type="presParOf" srcId="{688D4FF0-BA1F-436E-925D-A1E02FE23B91}" destId="{025DFCDE-3637-4332-884E-73B0DB4A7092}" srcOrd="18" destOrd="0" presId="urn:microsoft.com/office/officeart/2008/layout/HexagonCluster"/>
    <dgm:cxn modelId="{D04FE272-A2EF-4DA3-B650-FACE1E77E1A5}" type="presParOf" srcId="{025DFCDE-3637-4332-884E-73B0DB4A7092}" destId="{7F29AF20-3160-4DD3-9D14-0123E63AEA30}" srcOrd="0" destOrd="0" presId="urn:microsoft.com/office/officeart/2008/layout/HexagonCluster"/>
    <dgm:cxn modelId="{E43A0897-7ADE-4B98-9F28-F54FFC42D139}" type="presParOf" srcId="{688D4FF0-BA1F-436E-925D-A1E02FE23B91}" destId="{1D650DF6-6CBA-4A9A-8924-B4A6DE79C2CB}" srcOrd="19" destOrd="0" presId="urn:microsoft.com/office/officeart/2008/layout/HexagonCluster"/>
    <dgm:cxn modelId="{EAC9CAB2-F468-4C72-AB21-A499927CCF7B}" type="presParOf" srcId="{1D650DF6-6CBA-4A9A-8924-B4A6DE79C2CB}" destId="{EDC7E870-B696-4874-B1A3-E3504D1130AA}" srcOrd="0" destOrd="0" presId="urn:microsoft.com/office/officeart/2008/layout/HexagonCluster"/>
    <dgm:cxn modelId="{BCF0B9BD-32DC-4845-9C1C-406BD0143240}" type="presParOf" srcId="{688D4FF0-BA1F-436E-925D-A1E02FE23B91}" destId="{F5C658F9-397C-43CE-B313-FEB079C5DE70}" srcOrd="20" destOrd="0" presId="urn:microsoft.com/office/officeart/2008/layout/HexagonCluster"/>
    <dgm:cxn modelId="{3991754B-E493-4A65-89FC-56661F3BBE50}" type="presParOf" srcId="{F5C658F9-397C-43CE-B313-FEB079C5DE70}" destId="{E89DADD1-8C34-4840-A498-2C86BE8728DE}" srcOrd="0" destOrd="0" presId="urn:microsoft.com/office/officeart/2008/layout/HexagonCluster"/>
    <dgm:cxn modelId="{B7D8767B-BE11-4D0F-A98A-8A6C80C5B5B9}" type="presParOf" srcId="{688D4FF0-BA1F-436E-925D-A1E02FE23B91}" destId="{F3C325C3-ECD6-4E64-9135-1345556114D7}" srcOrd="21" destOrd="0" presId="urn:microsoft.com/office/officeart/2008/layout/HexagonCluster"/>
    <dgm:cxn modelId="{A2F8B7A6-A473-4C9A-BD5C-FC5586B02222}" type="presParOf" srcId="{F3C325C3-ECD6-4E64-9135-1345556114D7}" destId="{54DFD307-E293-4A68-8804-4C19A4FB03FC}" srcOrd="0" destOrd="0" presId="urn:microsoft.com/office/officeart/2008/layout/HexagonCluster"/>
    <dgm:cxn modelId="{73CCB0A0-C5E3-4C56-BA85-6AE667917CF4}" type="presParOf" srcId="{688D4FF0-BA1F-436E-925D-A1E02FE23B91}" destId="{6ED073EC-F0BB-4044-B65B-3DE8E17005AA}" srcOrd="22" destOrd="0" presId="urn:microsoft.com/office/officeart/2008/layout/HexagonCluster"/>
    <dgm:cxn modelId="{348E6FC9-3C63-453C-8985-F60983B6C42D}" type="presParOf" srcId="{6ED073EC-F0BB-4044-B65B-3DE8E17005AA}" destId="{335144C4-9B93-44C3-A24D-3FF71CBD9459}" srcOrd="0" destOrd="0" presId="urn:microsoft.com/office/officeart/2008/layout/HexagonCluster"/>
    <dgm:cxn modelId="{4AE2AAEB-4EF5-4502-AFCA-1D9D21C9B730}" type="presParOf" srcId="{688D4FF0-BA1F-436E-925D-A1E02FE23B91}" destId="{FD96B1C8-E56B-4373-9B44-28BEC1D00935}" srcOrd="23" destOrd="0" presId="urn:microsoft.com/office/officeart/2008/layout/HexagonCluster"/>
    <dgm:cxn modelId="{B280BC8F-9AE6-45EE-9CFB-B5E37C80FDE3}" type="presParOf" srcId="{FD96B1C8-E56B-4373-9B44-28BEC1D00935}" destId="{642B6EA2-6B4C-4636-8149-BC49D59DEBFC}" srcOrd="0" destOrd="0" presId="urn:microsoft.com/office/officeart/2008/layout/HexagonCluster"/>
    <dgm:cxn modelId="{432FF688-50D1-4DD5-87AC-BB0D00F5BFD4}" type="presParOf" srcId="{688D4FF0-BA1F-436E-925D-A1E02FE23B91}" destId="{B0B89581-199D-4DE6-A6D4-467D160DBCFA}" srcOrd="24" destOrd="0" presId="urn:microsoft.com/office/officeart/2008/layout/HexagonCluster"/>
    <dgm:cxn modelId="{289041E9-E12A-487B-8B88-A249E734CC3B}" type="presParOf" srcId="{B0B89581-199D-4DE6-A6D4-467D160DBCFA}" destId="{EA734076-85BA-4282-9202-E45F827250C8}" srcOrd="0" destOrd="0" presId="urn:microsoft.com/office/officeart/2008/layout/HexagonCluster"/>
    <dgm:cxn modelId="{3FEEBF5F-0C53-4180-A4A5-56A3C6F87A76}" type="presParOf" srcId="{688D4FF0-BA1F-436E-925D-A1E02FE23B91}" destId="{A9698FA0-728C-40EC-B0FD-A1C7146CE867}" srcOrd="25" destOrd="0" presId="urn:microsoft.com/office/officeart/2008/layout/HexagonCluster"/>
    <dgm:cxn modelId="{A1554EBB-BAEC-468D-A0BD-53F9411DC1C5}" type="presParOf" srcId="{A9698FA0-728C-40EC-B0FD-A1C7146CE867}" destId="{B9E08FA5-C929-48B8-9F3A-26BE98954A26}" srcOrd="0" destOrd="0" presId="urn:microsoft.com/office/officeart/2008/layout/HexagonCluster"/>
    <dgm:cxn modelId="{5E91604C-DD78-4720-828D-5CA6234B99AD}" type="presParOf" srcId="{688D4FF0-BA1F-436E-925D-A1E02FE23B91}" destId="{2F138F05-666A-4B42-B355-115C03ADA874}" srcOrd="26" destOrd="0" presId="urn:microsoft.com/office/officeart/2008/layout/HexagonCluster"/>
    <dgm:cxn modelId="{85BC3AAF-5908-4B1F-840F-738D4137253D}" type="presParOf" srcId="{2F138F05-666A-4B42-B355-115C03ADA874}" destId="{984A74C6-1E86-40F0-83D7-90828DEAE5E6}" srcOrd="0" destOrd="0" presId="urn:microsoft.com/office/officeart/2008/layout/HexagonCluster"/>
    <dgm:cxn modelId="{08C40063-D8E6-4D82-8D46-6BDE3F2A1E0A}" type="presParOf" srcId="{688D4FF0-BA1F-436E-925D-A1E02FE23B91}" destId="{AB31EFDC-D171-4E47-876C-DB7E0E964A9F}" srcOrd="27" destOrd="0" presId="urn:microsoft.com/office/officeart/2008/layout/HexagonCluster"/>
    <dgm:cxn modelId="{4A74F11A-7208-42D5-9D86-0C4E7F7703D0}" type="presParOf" srcId="{AB31EFDC-D171-4E47-876C-DB7E0E964A9F}" destId="{8EDCCBE9-8997-4DBD-B6DE-50DFCA5B60F9}" srcOrd="0" destOrd="0" presId="urn:microsoft.com/office/officeart/2008/layout/HexagonCluster"/>
    <dgm:cxn modelId="{67F86056-2C31-4730-8A41-6EA76B6163FB}" type="presParOf" srcId="{688D4FF0-BA1F-436E-925D-A1E02FE23B91}" destId="{E52E52FD-5E8B-4738-9C1C-5A1240A5DEB5}" srcOrd="28" destOrd="0" presId="urn:microsoft.com/office/officeart/2008/layout/HexagonCluster"/>
    <dgm:cxn modelId="{350496CE-BA16-443C-BAC6-4E252FC06478}" type="presParOf" srcId="{E52E52FD-5E8B-4738-9C1C-5A1240A5DEB5}" destId="{99CCE747-F0D1-4D1F-9414-CDF9F6151483}" srcOrd="0" destOrd="0" presId="urn:microsoft.com/office/officeart/2008/layout/HexagonCluster"/>
    <dgm:cxn modelId="{ED7B871C-96DC-4EFE-8162-860BE881899E}" type="presParOf" srcId="{688D4FF0-BA1F-436E-925D-A1E02FE23B91}" destId="{D6C9A6D4-506F-4B41-AE97-57EAA663F582}" srcOrd="29" destOrd="0" presId="urn:microsoft.com/office/officeart/2008/layout/HexagonCluster"/>
    <dgm:cxn modelId="{5113A533-79E6-4499-9882-F846231736A3}" type="presParOf" srcId="{D6C9A6D4-506F-4B41-AE97-57EAA663F582}" destId="{DFE1D771-9090-44CC-B8F1-F6DDEB4052DD}" srcOrd="0" destOrd="0" presId="urn:microsoft.com/office/officeart/2008/layout/HexagonCluster"/>
    <dgm:cxn modelId="{F3F762F7-DC4B-4861-A1E4-A02D25A69296}" type="presParOf" srcId="{688D4FF0-BA1F-436E-925D-A1E02FE23B91}" destId="{EDE7A011-8B33-40A1-B081-F36526494BFB}" srcOrd="30" destOrd="0" presId="urn:microsoft.com/office/officeart/2008/layout/HexagonCluster"/>
    <dgm:cxn modelId="{2F087606-7A59-4DD7-A32E-33C0B4EDEAE5}" type="presParOf" srcId="{EDE7A011-8B33-40A1-B081-F36526494BFB}" destId="{AF09917E-23DE-4341-A524-1576D3C73BFE}" srcOrd="0" destOrd="0" presId="urn:microsoft.com/office/officeart/2008/layout/HexagonCluster"/>
    <dgm:cxn modelId="{B46020A3-212B-46D6-A0D6-B310E40D278F}" type="presParOf" srcId="{688D4FF0-BA1F-436E-925D-A1E02FE23B91}" destId="{4FEE0377-4AC0-4832-A8C3-6F8B2E2121CC}" srcOrd="31" destOrd="0" presId="urn:microsoft.com/office/officeart/2008/layout/HexagonCluster"/>
    <dgm:cxn modelId="{C6E627D5-566D-41DC-A5C6-93B04B09E53E}" type="presParOf" srcId="{4FEE0377-4AC0-4832-A8C3-6F8B2E2121CC}" destId="{B39169C8-4AFB-467B-B859-BAA90D1746AB}" srcOrd="0" destOrd="0" presId="urn:microsoft.com/office/officeart/2008/layout/HexagonCluster"/>
    <dgm:cxn modelId="{36520CF9-7223-420D-8B7F-A623287A1ECA}" type="presParOf" srcId="{688D4FF0-BA1F-436E-925D-A1E02FE23B91}" destId="{1362981A-131F-4B20-B621-29A8FB7C682F}" srcOrd="32" destOrd="0" presId="urn:microsoft.com/office/officeart/2008/layout/HexagonCluster"/>
    <dgm:cxn modelId="{E083413F-315B-462F-93B5-5D7257714D20}" type="presParOf" srcId="{1362981A-131F-4B20-B621-29A8FB7C682F}" destId="{1783C728-9B72-402E-B815-73856C6EBCB9}" srcOrd="0" destOrd="0" presId="urn:microsoft.com/office/officeart/2008/layout/HexagonCluster"/>
    <dgm:cxn modelId="{2855083D-9914-4B77-A085-C11BF1AAB194}" type="presParOf" srcId="{688D4FF0-BA1F-436E-925D-A1E02FE23B91}" destId="{8064F04A-0BBD-4D5B-814D-760DF20B6F23}" srcOrd="33" destOrd="0" presId="urn:microsoft.com/office/officeart/2008/layout/HexagonCluster"/>
    <dgm:cxn modelId="{9ABFF82E-CAFB-4A9D-B538-597E4567BE55}" type="presParOf" srcId="{8064F04A-0BBD-4D5B-814D-760DF20B6F23}" destId="{5A7CE8D1-9320-414E-A579-F03DFB0E4876}" srcOrd="0" destOrd="0" presId="urn:microsoft.com/office/officeart/2008/layout/HexagonCluster"/>
    <dgm:cxn modelId="{CB3DC2A6-1E12-45F6-9097-D086CA9D175C}" type="presParOf" srcId="{688D4FF0-BA1F-436E-925D-A1E02FE23B91}" destId="{1DB001E1-CBC0-4754-B90C-A63802094FF7}" srcOrd="34" destOrd="0" presId="urn:microsoft.com/office/officeart/2008/layout/HexagonCluster"/>
    <dgm:cxn modelId="{C5E22D16-5407-4152-82A4-150D72B16C1B}" type="presParOf" srcId="{1DB001E1-CBC0-4754-B90C-A63802094FF7}" destId="{586CB1DF-DEC1-44ED-BE40-78B8D03FA6B7}" srcOrd="0" destOrd="0" presId="urn:microsoft.com/office/officeart/2008/layout/HexagonCluster"/>
    <dgm:cxn modelId="{39C5E4B7-DFD0-4FE8-9D04-6A304833F89C}" type="presParOf" srcId="{688D4FF0-BA1F-436E-925D-A1E02FE23B91}" destId="{D525A62B-2CC4-4222-A2BE-5D2D8D3C2EAF}" srcOrd="35" destOrd="0" presId="urn:microsoft.com/office/officeart/2008/layout/HexagonCluster"/>
    <dgm:cxn modelId="{F7AC3708-98A4-4C20-9EBC-4C6A5FEA60B7}" type="presParOf" srcId="{D525A62B-2CC4-4222-A2BE-5D2D8D3C2EAF}" destId="{2AE6EAD0-68D1-4BA9-ACD8-72C7DE4A413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86ACD-AD5E-4804-9F98-55E60DAF377A}">
      <dsp:nvSpPr>
        <dsp:cNvPr id="0" name=""/>
        <dsp:cNvSpPr/>
      </dsp:nvSpPr>
      <dsp:spPr>
        <a:xfrm>
          <a:off x="0" y="61208"/>
          <a:ext cx="8229600" cy="1286634"/>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l-GR" sz="2300" kern="1200" dirty="0">
              <a:solidFill>
                <a:srgbClr val="002060"/>
              </a:solidFill>
            </a:rPr>
            <a:t>Οι θεωρητικές προσεγγίσεις οι οποίες παρουσιάσθηκαν,  ανέδειξαν ως πρωταρχικές για τη Διαπολιτισμική νοσηλευτική:</a:t>
          </a:r>
        </a:p>
      </dsp:txBody>
      <dsp:txXfrm>
        <a:off x="62808" y="124016"/>
        <a:ext cx="8103984" cy="1161018"/>
      </dsp:txXfrm>
    </dsp:sp>
    <dsp:sp modelId="{60F94131-89BD-49F0-9954-CE2F8027C7ED}">
      <dsp:nvSpPr>
        <dsp:cNvPr id="0" name=""/>
        <dsp:cNvSpPr/>
      </dsp:nvSpPr>
      <dsp:spPr>
        <a:xfrm>
          <a:off x="0" y="1414082"/>
          <a:ext cx="8229600" cy="1286634"/>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l-GR" sz="2300" b="1" kern="1200" dirty="0"/>
            <a:t>την πολιτισμική ικανότητα</a:t>
          </a:r>
          <a:r>
            <a:rPr lang="en-US" sz="2300" b="1" kern="1200" dirty="0"/>
            <a:t>, </a:t>
          </a:r>
          <a:r>
            <a:rPr lang="el-GR" sz="2300" b="1" kern="1200" dirty="0"/>
            <a:t>την πολιτισμική ευαισθησία και</a:t>
          </a:r>
        </a:p>
      </dsp:txBody>
      <dsp:txXfrm>
        <a:off x="62808" y="1476890"/>
        <a:ext cx="8103984" cy="1161018"/>
      </dsp:txXfrm>
    </dsp:sp>
    <dsp:sp modelId="{4B48F705-BF99-431C-B689-41AB04493A57}">
      <dsp:nvSpPr>
        <dsp:cNvPr id="0" name=""/>
        <dsp:cNvSpPr/>
      </dsp:nvSpPr>
      <dsp:spPr>
        <a:xfrm>
          <a:off x="0" y="2808213"/>
          <a:ext cx="8229600" cy="1286634"/>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l-GR" sz="2300" b="1" kern="1200" dirty="0"/>
            <a:t>τις δεξιότητες  και γνώσεις για την αναγνώριση και αποτελεσματικό χειρισμό της πολιτισμικής διαφορετικότητας και ποικιλομορφίας. </a:t>
          </a:r>
        </a:p>
      </dsp:txBody>
      <dsp:txXfrm>
        <a:off x="62808" y="2871021"/>
        <a:ext cx="8103984" cy="1161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A46D2-5480-4327-BD63-145AFA849A4C}">
      <dsp:nvSpPr>
        <dsp:cNvPr id="0" name=""/>
        <dsp:cNvSpPr/>
      </dsp:nvSpPr>
      <dsp:spPr>
        <a:xfrm>
          <a:off x="720086" y="348"/>
          <a:ext cx="1944216" cy="13455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kern="1200" dirty="0">
              <a:solidFill>
                <a:srgbClr val="FF0000"/>
              </a:solidFill>
            </a:rPr>
            <a:t>υποσύστημα 1</a:t>
          </a:r>
          <a:endParaRPr lang="en-US" sz="1400" b="1" kern="1200" dirty="0">
            <a:solidFill>
              <a:srgbClr val="FF0000"/>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kern="1200" dirty="0" err="1">
              <a:solidFill>
                <a:srgbClr val="FF0000"/>
              </a:solidFill>
            </a:rPr>
            <a:t>Μακροεπίπεδο</a:t>
          </a:r>
          <a:endParaRPr lang="el-GR" sz="1400" b="1" kern="1200" dirty="0">
            <a:solidFill>
              <a:srgbClr val="FF0000"/>
            </a:solidFill>
          </a:endParaRPr>
        </a:p>
        <a:p>
          <a:pPr lvl="0" algn="ctr" defTabSz="311150" rtl="0">
            <a:lnSpc>
              <a:spcPct val="90000"/>
            </a:lnSpc>
            <a:spcBef>
              <a:spcPct val="0"/>
            </a:spcBef>
            <a:spcAft>
              <a:spcPct val="35000"/>
            </a:spcAft>
            <a:buNone/>
          </a:pPr>
          <a:endParaRPr lang="el-GR" sz="900" kern="1200" dirty="0">
            <a:solidFill>
              <a:srgbClr val="FF0000"/>
            </a:solidFill>
          </a:endParaRPr>
        </a:p>
      </dsp:txBody>
      <dsp:txXfrm>
        <a:off x="785770" y="66032"/>
        <a:ext cx="1812848" cy="1214172"/>
      </dsp:txXfrm>
    </dsp:sp>
    <dsp:sp modelId="{C10389A1-6B4C-4A2A-BFD4-CBDBFB973250}">
      <dsp:nvSpPr>
        <dsp:cNvPr id="0" name=""/>
        <dsp:cNvSpPr/>
      </dsp:nvSpPr>
      <dsp:spPr>
        <a:xfrm>
          <a:off x="504065" y="1368493"/>
          <a:ext cx="2952330" cy="13455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100" kern="1200" dirty="0">
              <a:solidFill>
                <a:schemeClr val="bg1">
                  <a:lumMod val="75000"/>
                </a:schemeClr>
              </a:solidFill>
            </a:rPr>
            <a:t>1)Φυσικούς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100" kern="1200" dirty="0">
              <a:solidFill>
                <a:schemeClr val="bg1">
                  <a:lumMod val="75000"/>
                </a:schemeClr>
              </a:solidFill>
            </a:rPr>
            <a:t>(κλίμα, υψόμετρο, ηλιακά πεδία, κινήσεις της </a:t>
          </a:r>
          <a:r>
            <a:rPr lang="el-GR" sz="1100" kern="1200" dirty="0" err="1">
              <a:solidFill>
                <a:schemeClr val="bg1">
                  <a:lumMod val="75000"/>
                </a:schemeClr>
              </a:solidFill>
            </a:rPr>
            <a:t>γης,νερό</a:t>
          </a:r>
          <a:r>
            <a:rPr lang="el-GR" sz="1100" kern="1200" dirty="0">
              <a:solidFill>
                <a:schemeClr val="bg1">
                  <a:lumMod val="75000"/>
                </a:schemeClr>
              </a:solidFill>
            </a:rPr>
            <a:t>, χώμα </a:t>
          </a:r>
          <a:r>
            <a:rPr lang="el-GR" sz="1100" kern="1200" dirty="0" err="1">
              <a:solidFill>
                <a:schemeClr val="bg1">
                  <a:lumMod val="75000"/>
                </a:schemeClr>
              </a:solidFill>
            </a:rPr>
            <a:t>κά</a:t>
          </a:r>
          <a:r>
            <a:rPr lang="el-GR" sz="1100" kern="1200" dirty="0">
              <a:solidFill>
                <a:schemeClr val="bg1">
                  <a:lumMod val="75000"/>
                </a:schemeClr>
              </a:solidFill>
            </a:rPr>
            <a:t>.) </a:t>
          </a:r>
        </a:p>
        <a:p>
          <a:pPr lvl="0" algn="ctr" defTabSz="266700" rtl="0">
            <a:lnSpc>
              <a:spcPct val="90000"/>
            </a:lnSpc>
            <a:spcBef>
              <a:spcPct val="0"/>
            </a:spcBef>
            <a:spcAft>
              <a:spcPct val="35000"/>
            </a:spcAft>
            <a:buNone/>
          </a:pPr>
          <a:endParaRPr lang="el-GR" sz="1100" kern="1200" dirty="0">
            <a:solidFill>
              <a:schemeClr val="bg1">
                <a:lumMod val="75000"/>
              </a:schemeClr>
            </a:solidFill>
          </a:endParaRPr>
        </a:p>
      </dsp:txBody>
      <dsp:txXfrm>
        <a:off x="569749" y="1434177"/>
        <a:ext cx="2820962" cy="1214172"/>
      </dsp:txXfrm>
    </dsp:sp>
    <dsp:sp modelId="{E751144F-C7F4-4691-98A1-617945C2BACC}">
      <dsp:nvSpPr>
        <dsp:cNvPr id="0" name=""/>
        <dsp:cNvSpPr/>
      </dsp:nvSpPr>
      <dsp:spPr>
        <a:xfrm>
          <a:off x="432051" y="2376613"/>
          <a:ext cx="3528343" cy="13455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900" kern="1200" dirty="0">
              <a:solidFill>
                <a:schemeClr val="accent1">
                  <a:lumMod val="50000"/>
                </a:schemeClr>
              </a:solidFill>
            </a:rPr>
            <a:t> </a:t>
          </a:r>
          <a:r>
            <a:rPr lang="el-GR" sz="1100" kern="1200" dirty="0">
              <a:solidFill>
                <a:schemeClr val="accent1">
                  <a:lumMod val="50000"/>
                </a:schemeClr>
              </a:solidFill>
            </a:rPr>
            <a:t>2) όλα τα ζώντα αντικείμενα</a:t>
          </a:r>
        </a:p>
        <a:p>
          <a:pPr marL="0" marR="0" lvl="0" indent="0" algn="ctr" defTabSz="266700" rtl="0" eaLnBrk="1" fontAlgn="auto" latinLnBrk="0" hangingPunct="1">
            <a:lnSpc>
              <a:spcPct val="90000"/>
            </a:lnSpc>
            <a:spcBef>
              <a:spcPct val="0"/>
            </a:spcBef>
            <a:spcAft>
              <a:spcPct val="35000"/>
            </a:spcAft>
            <a:buClrTx/>
            <a:buSzTx/>
            <a:buFontTx/>
            <a:buNone/>
            <a:tabLst/>
            <a:defRPr/>
          </a:pPr>
          <a:r>
            <a:rPr lang="el-GR" sz="1100" kern="1200" dirty="0">
              <a:solidFill>
                <a:schemeClr val="accent1">
                  <a:lumMod val="50000"/>
                </a:schemeClr>
              </a:solidFill>
            </a:rPr>
            <a:t>(πανίδα και χλωρίδα, γονιμότητα της γης και των ανθρώπων , κ.ά.)</a:t>
          </a:r>
        </a:p>
      </dsp:txBody>
      <dsp:txXfrm>
        <a:off x="497735" y="2442297"/>
        <a:ext cx="3396975" cy="1214172"/>
      </dsp:txXfrm>
    </dsp:sp>
    <dsp:sp modelId="{ED0828D8-AAEF-4123-9BCD-89CFCAE010FB}">
      <dsp:nvSpPr>
        <dsp:cNvPr id="0" name=""/>
        <dsp:cNvSpPr/>
      </dsp:nvSpPr>
      <dsp:spPr>
        <a:xfrm>
          <a:off x="432051" y="3456732"/>
          <a:ext cx="3960426" cy="13455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000" kern="1200" dirty="0">
              <a:solidFill>
                <a:srgbClr val="C00000"/>
              </a:solidFill>
            </a:rPr>
            <a:t>3) το περιβάλλον που φτιάχτηκε</a:t>
          </a:r>
          <a:r>
            <a:rPr lang="en-US" sz="1000" kern="1200" dirty="0">
              <a:solidFill>
                <a:srgbClr val="C00000"/>
              </a:solidFill>
            </a:rPr>
            <a:t> </a:t>
          </a:r>
          <a:r>
            <a:rPr lang="el-GR" sz="1000" kern="1200" dirty="0">
              <a:solidFill>
                <a:srgbClr val="C00000"/>
              </a:solidFill>
            </a:rPr>
            <a:t>από τον άνθρωπο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000" kern="1200" dirty="0">
              <a:solidFill>
                <a:srgbClr val="C00000"/>
              </a:solidFill>
            </a:rPr>
            <a:t>(πολιτισμικοί κανόνες, πρότυπα, νοήματα, πρακτικές πρότυπα, </a:t>
          </a:r>
          <a:r>
            <a:rPr lang="en-US" sz="1000" kern="1200" dirty="0">
              <a:solidFill>
                <a:srgbClr val="C00000"/>
              </a:solidFill>
            </a:rPr>
            <a:t> </a:t>
          </a:r>
          <a:r>
            <a:rPr lang="el-GR" sz="1000" kern="1200" dirty="0">
              <a:solidFill>
                <a:srgbClr val="C00000"/>
              </a:solidFill>
            </a:rPr>
            <a:t>και κοινωνικοί θεσμοί όπως η οικογένεια, η εκπαίδευση,</a:t>
          </a:r>
          <a:r>
            <a:rPr lang="en-US" sz="1000" kern="1200" dirty="0">
              <a:solidFill>
                <a:srgbClr val="C00000"/>
              </a:solidFill>
            </a:rPr>
            <a:t> </a:t>
          </a:r>
          <a:r>
            <a:rPr lang="el-GR" sz="1000" kern="1200" dirty="0">
              <a:solidFill>
                <a:srgbClr val="C00000"/>
              </a:solidFill>
            </a:rPr>
            <a:t>η θρησκεία, η δύναμη και η πολιτική, τα οικονομικά, η υγεία, κα ).  </a:t>
          </a:r>
        </a:p>
        <a:p>
          <a:pPr lvl="0" algn="ctr" defTabSz="355600" rtl="0">
            <a:lnSpc>
              <a:spcPct val="90000"/>
            </a:lnSpc>
            <a:spcBef>
              <a:spcPct val="0"/>
            </a:spcBef>
            <a:spcAft>
              <a:spcPct val="35000"/>
            </a:spcAft>
            <a:buNone/>
          </a:pPr>
          <a:endParaRPr lang="el-GR" sz="900" kern="1200" dirty="0">
            <a:solidFill>
              <a:srgbClr val="C00000"/>
            </a:solidFill>
          </a:endParaRPr>
        </a:p>
      </dsp:txBody>
      <dsp:txXfrm>
        <a:off x="497735" y="3522416"/>
        <a:ext cx="3829058" cy="1214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D1425-3D32-424F-9B91-E6B5171AD230}">
      <dsp:nvSpPr>
        <dsp:cNvPr id="0" name=""/>
        <dsp:cNvSpPr/>
      </dsp:nvSpPr>
      <dsp:spPr>
        <a:xfrm>
          <a:off x="1301495" y="18"/>
          <a:ext cx="1464183" cy="7379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rtl="0">
            <a:lnSpc>
              <a:spcPct val="90000"/>
            </a:lnSpc>
            <a:spcBef>
              <a:spcPct val="0"/>
            </a:spcBef>
            <a:spcAft>
              <a:spcPct val="35000"/>
            </a:spcAft>
            <a:buNone/>
          </a:pPr>
          <a:r>
            <a:rPr lang="en-US" sz="1200" b="1" kern="1200" dirty="0"/>
            <a:t> </a:t>
          </a:r>
          <a:r>
            <a:rPr lang="el-GR" sz="1400" b="1" kern="1200" dirty="0">
              <a:solidFill>
                <a:srgbClr val="FF0000"/>
              </a:solidFill>
            </a:rPr>
            <a:t>υποσύστημα 2</a:t>
          </a:r>
          <a:endParaRPr lang="el-GR" sz="1400" kern="1200" dirty="0"/>
        </a:p>
      </dsp:txBody>
      <dsp:txXfrm>
        <a:off x="1337520" y="36043"/>
        <a:ext cx="1392133" cy="665925"/>
      </dsp:txXfrm>
    </dsp:sp>
    <dsp:sp modelId="{0A6AF691-1AA6-4FAA-9733-916D497FB0D7}">
      <dsp:nvSpPr>
        <dsp:cNvPr id="0" name=""/>
        <dsp:cNvSpPr/>
      </dsp:nvSpPr>
      <dsp:spPr>
        <a:xfrm>
          <a:off x="1301495" y="774892"/>
          <a:ext cx="1464183" cy="7379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300" b="1" kern="1200" dirty="0"/>
            <a:t>ατομικό ή </a:t>
          </a:r>
          <a:r>
            <a:rPr lang="el-GR" sz="1300" b="1" kern="1200" dirty="0" err="1"/>
            <a:t>μικροεπίπεδο</a:t>
          </a:r>
          <a:r>
            <a:rPr lang="el-GR" sz="1300" kern="1200" dirty="0"/>
            <a:t> </a:t>
          </a:r>
        </a:p>
        <a:p>
          <a:pPr lvl="0" defTabSz="577850" rtl="0">
            <a:lnSpc>
              <a:spcPct val="90000"/>
            </a:lnSpc>
            <a:spcBef>
              <a:spcPct val="0"/>
            </a:spcBef>
            <a:spcAft>
              <a:spcPct val="35000"/>
            </a:spcAft>
            <a:buNone/>
          </a:pPr>
          <a:endParaRPr lang="el-GR" sz="1300" kern="1200" dirty="0"/>
        </a:p>
      </dsp:txBody>
      <dsp:txXfrm>
        <a:off x="1337520" y="810917"/>
        <a:ext cx="1392133" cy="6659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048F-690A-4B27-AC97-CCBFEAF6C775}">
      <dsp:nvSpPr>
        <dsp:cNvPr id="0" name=""/>
        <dsp:cNvSpPr/>
      </dsp:nvSpPr>
      <dsp:spPr>
        <a:xfrm>
          <a:off x="919786" y="2193313"/>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1</a:t>
          </a:r>
        </a:p>
      </dsp:txBody>
      <dsp:txXfrm>
        <a:off x="1085390" y="2335462"/>
        <a:ext cx="738143" cy="633599"/>
      </dsp:txXfrm>
    </dsp:sp>
    <dsp:sp modelId="{1092094F-73C9-480A-AB1E-63B35DF3035D}">
      <dsp:nvSpPr>
        <dsp:cNvPr id="0" name=""/>
        <dsp:cNvSpPr/>
      </dsp:nvSpPr>
      <dsp:spPr>
        <a:xfrm>
          <a:off x="945483" y="2603850"/>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636C37-D687-4550-B56E-1E4C401A9798}">
      <dsp:nvSpPr>
        <dsp:cNvPr id="0" name=""/>
        <dsp:cNvSpPr/>
      </dsp:nvSpPr>
      <dsp:spPr>
        <a:xfrm>
          <a:off x="0" y="1685953"/>
          <a:ext cx="1069351" cy="91789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EC66B4-860E-448E-9B82-BE39E3231424}">
      <dsp:nvSpPr>
        <dsp:cNvPr id="0" name=""/>
        <dsp:cNvSpPr/>
      </dsp:nvSpPr>
      <dsp:spPr>
        <a:xfrm>
          <a:off x="732008" y="2482043"/>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F6B471-50A4-40E4-9296-75EE930A6610}">
      <dsp:nvSpPr>
        <dsp:cNvPr id="0" name=""/>
        <dsp:cNvSpPr/>
      </dsp:nvSpPr>
      <dsp:spPr>
        <a:xfrm>
          <a:off x="1840232" y="1683177"/>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2</a:t>
          </a:r>
        </a:p>
      </dsp:txBody>
      <dsp:txXfrm>
        <a:off x="2005836" y="1825326"/>
        <a:ext cx="738143" cy="633599"/>
      </dsp:txXfrm>
    </dsp:sp>
    <dsp:sp modelId="{C984D219-8E5A-40AB-AF00-C1EA1ED27442}">
      <dsp:nvSpPr>
        <dsp:cNvPr id="0" name=""/>
        <dsp:cNvSpPr/>
      </dsp:nvSpPr>
      <dsp:spPr>
        <a:xfrm>
          <a:off x="2576194" y="2477184"/>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E1536-D2CE-4C4E-AB4E-3593E66B35D1}">
      <dsp:nvSpPr>
        <dsp:cNvPr id="0" name=""/>
        <dsp:cNvSpPr/>
      </dsp:nvSpPr>
      <dsp:spPr>
        <a:xfrm>
          <a:off x="2760019" y="2191578"/>
          <a:ext cx="1069351" cy="917897"/>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9000" r="-19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6305D1-4C01-4D46-B9EB-5D4E7804C086}">
      <dsp:nvSpPr>
        <dsp:cNvPr id="0" name=""/>
        <dsp:cNvSpPr/>
      </dsp:nvSpPr>
      <dsp:spPr>
        <a:xfrm>
          <a:off x="2785715" y="2600033"/>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A09954-7002-4F8A-A7E4-125A8A812318}">
      <dsp:nvSpPr>
        <dsp:cNvPr id="0" name=""/>
        <dsp:cNvSpPr/>
      </dsp:nvSpPr>
      <dsp:spPr>
        <a:xfrm>
          <a:off x="919786" y="1178594"/>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3</a:t>
          </a:r>
        </a:p>
      </dsp:txBody>
      <dsp:txXfrm>
        <a:off x="1085390" y="1320743"/>
        <a:ext cx="738143" cy="633599"/>
      </dsp:txXfrm>
    </dsp:sp>
    <dsp:sp modelId="{E0755966-D25B-4ACD-90BE-B3B053DA85D5}">
      <dsp:nvSpPr>
        <dsp:cNvPr id="0" name=""/>
        <dsp:cNvSpPr/>
      </dsp:nvSpPr>
      <dsp:spPr>
        <a:xfrm>
          <a:off x="1647841" y="1191087"/>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A2C1D6-FE2B-401B-B7DD-14CAEDAA4D26}">
      <dsp:nvSpPr>
        <dsp:cNvPr id="0" name=""/>
        <dsp:cNvSpPr/>
      </dsp:nvSpPr>
      <dsp:spPr>
        <a:xfrm>
          <a:off x="1840232" y="668111"/>
          <a:ext cx="1069351" cy="917897"/>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6D9F7-AC64-4D2D-B064-5231E8C20A91}">
      <dsp:nvSpPr>
        <dsp:cNvPr id="0" name=""/>
        <dsp:cNvSpPr/>
      </dsp:nvSpPr>
      <dsp:spPr>
        <a:xfrm>
          <a:off x="1870541" y="1074832"/>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3E9782-47DA-4988-9F39-57EF7D2C96BA}">
      <dsp:nvSpPr>
        <dsp:cNvPr id="0" name=""/>
        <dsp:cNvSpPr/>
      </dsp:nvSpPr>
      <dsp:spPr>
        <a:xfrm>
          <a:off x="2760019" y="1176512"/>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a:t>
          </a:r>
          <a:r>
            <a:rPr lang="el-GR" sz="2200" kern="1200" dirty="0"/>
            <a:t>5</a:t>
          </a:r>
          <a:endParaRPr lang="en-US" sz="2200" kern="1200" dirty="0"/>
        </a:p>
      </dsp:txBody>
      <dsp:txXfrm>
        <a:off x="2925623" y="1318661"/>
        <a:ext cx="738143" cy="633599"/>
      </dsp:txXfrm>
    </dsp:sp>
    <dsp:sp modelId="{79CB8FA5-8970-4DE1-AE75-1F3DADDAD72B}">
      <dsp:nvSpPr>
        <dsp:cNvPr id="0" name=""/>
        <dsp:cNvSpPr/>
      </dsp:nvSpPr>
      <dsp:spPr>
        <a:xfrm>
          <a:off x="3685077" y="1583232"/>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55D0F7-291B-41EE-B308-592D0EEAD2EA}">
      <dsp:nvSpPr>
        <dsp:cNvPr id="0" name=""/>
        <dsp:cNvSpPr/>
      </dsp:nvSpPr>
      <dsp:spPr>
        <a:xfrm>
          <a:off x="3679806" y="1692547"/>
          <a:ext cx="1069351" cy="917897"/>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4E41F8-1345-4DBD-BEEA-32F849240EB1}">
      <dsp:nvSpPr>
        <dsp:cNvPr id="0" name=""/>
        <dsp:cNvSpPr/>
      </dsp:nvSpPr>
      <dsp:spPr>
        <a:xfrm>
          <a:off x="3888010" y="1709204"/>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A4F934-A6C2-45FA-BCFC-C0887BD4F9D5}">
      <dsp:nvSpPr>
        <dsp:cNvPr id="0" name=""/>
        <dsp:cNvSpPr/>
      </dsp:nvSpPr>
      <dsp:spPr>
        <a:xfrm>
          <a:off x="3679806" y="677828"/>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a:t>
          </a:r>
          <a:r>
            <a:rPr lang="el-GR" sz="2200" kern="1200" dirty="0"/>
            <a:t>7</a:t>
          </a:r>
          <a:endParaRPr lang="en-US" sz="2200" kern="1200" dirty="0"/>
        </a:p>
      </dsp:txBody>
      <dsp:txXfrm>
        <a:off x="3845410" y="819977"/>
        <a:ext cx="738143" cy="633599"/>
      </dsp:txXfrm>
    </dsp:sp>
    <dsp:sp modelId="{CB9AB63E-B875-447D-B20D-BFC5FF2E5046}">
      <dsp:nvSpPr>
        <dsp:cNvPr id="0" name=""/>
        <dsp:cNvSpPr/>
      </dsp:nvSpPr>
      <dsp:spPr>
        <a:xfrm>
          <a:off x="4604864" y="1089407"/>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29AF20-3160-4DD3-9D14-0123E63AEA30}">
      <dsp:nvSpPr>
        <dsp:cNvPr id="0" name=""/>
        <dsp:cNvSpPr/>
      </dsp:nvSpPr>
      <dsp:spPr>
        <a:xfrm>
          <a:off x="4600252" y="1190046"/>
          <a:ext cx="1069351" cy="917897"/>
        </a:xfrm>
        <a:prstGeom prst="hexagon">
          <a:avLst>
            <a:gd name="adj" fmla="val 25000"/>
            <a:gd name="vf" fmla="val 115470"/>
          </a:avLst>
        </a:prstGeom>
        <a:blipFill rotWithShape="1">
          <a:blip xmlns:r="http://schemas.openxmlformats.org/officeDocument/2006/relationships" r:embed="rId5"/>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C7E870-B696-4874-B1A3-E3504D1130AA}">
      <dsp:nvSpPr>
        <dsp:cNvPr id="0" name=""/>
        <dsp:cNvSpPr/>
      </dsp:nvSpPr>
      <dsp:spPr>
        <a:xfrm>
          <a:off x="4813068" y="1210521"/>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9DADD1-8C34-4840-A498-2C86BE8728DE}">
      <dsp:nvSpPr>
        <dsp:cNvPr id="0" name=""/>
        <dsp:cNvSpPr/>
      </dsp:nvSpPr>
      <dsp:spPr>
        <a:xfrm>
          <a:off x="4600252" y="2203377"/>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6</a:t>
          </a:r>
        </a:p>
      </dsp:txBody>
      <dsp:txXfrm>
        <a:off x="4765856" y="2345526"/>
        <a:ext cx="738143" cy="633599"/>
      </dsp:txXfrm>
    </dsp:sp>
    <dsp:sp modelId="{54DFD307-E293-4A68-8804-4C19A4FB03FC}">
      <dsp:nvSpPr>
        <dsp:cNvPr id="0" name=""/>
        <dsp:cNvSpPr/>
      </dsp:nvSpPr>
      <dsp:spPr>
        <a:xfrm>
          <a:off x="4811750" y="3007448"/>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5144C4-9B93-44C3-A24D-3FF71CBD9459}">
      <dsp:nvSpPr>
        <dsp:cNvPr id="0" name=""/>
        <dsp:cNvSpPr/>
      </dsp:nvSpPr>
      <dsp:spPr>
        <a:xfrm>
          <a:off x="3679806" y="2705878"/>
          <a:ext cx="1069351" cy="91789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0000" r="-60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B6EA2-6B4C-4636-8149-BC49D59DEBFC}">
      <dsp:nvSpPr>
        <dsp:cNvPr id="0" name=""/>
        <dsp:cNvSpPr/>
      </dsp:nvSpPr>
      <dsp:spPr>
        <a:xfrm>
          <a:off x="4613430" y="3108781"/>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734076-85BA-4282-9202-E45F827250C8}">
      <dsp:nvSpPr>
        <dsp:cNvPr id="0" name=""/>
        <dsp:cNvSpPr/>
      </dsp:nvSpPr>
      <dsp:spPr>
        <a:xfrm>
          <a:off x="1839573" y="2700325"/>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a:t>
          </a:r>
          <a:r>
            <a:rPr lang="el-GR" sz="2200" kern="1200" dirty="0"/>
            <a:t>4</a:t>
          </a:r>
          <a:endParaRPr lang="en-US" sz="2200" kern="1200" dirty="0"/>
        </a:p>
      </dsp:txBody>
      <dsp:txXfrm>
        <a:off x="2005177" y="2842474"/>
        <a:ext cx="738143" cy="633599"/>
      </dsp:txXfrm>
    </dsp:sp>
    <dsp:sp modelId="{B9E08FA5-C929-48B8-9F3A-26BE98954A26}">
      <dsp:nvSpPr>
        <dsp:cNvPr id="0" name=""/>
        <dsp:cNvSpPr/>
      </dsp:nvSpPr>
      <dsp:spPr>
        <a:xfrm>
          <a:off x="1869882" y="3107046"/>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4A74C6-1E86-40F0-83D7-90828DEAE5E6}">
      <dsp:nvSpPr>
        <dsp:cNvPr id="0" name=""/>
        <dsp:cNvSpPr/>
      </dsp:nvSpPr>
      <dsp:spPr>
        <a:xfrm>
          <a:off x="919128" y="3210461"/>
          <a:ext cx="1069351" cy="917897"/>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DCCBE9-8997-4DBD-B6DE-50DFCA5B60F9}">
      <dsp:nvSpPr>
        <dsp:cNvPr id="0" name=""/>
        <dsp:cNvSpPr/>
      </dsp:nvSpPr>
      <dsp:spPr>
        <a:xfrm>
          <a:off x="1647182" y="3223301"/>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CCE747-F0D1-4D1F-9414-CDF9F6151483}">
      <dsp:nvSpPr>
        <dsp:cNvPr id="0" name=""/>
        <dsp:cNvSpPr/>
      </dsp:nvSpPr>
      <dsp:spPr>
        <a:xfrm>
          <a:off x="5515427" y="2717677"/>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8</a:t>
          </a:r>
        </a:p>
      </dsp:txBody>
      <dsp:txXfrm>
        <a:off x="5681031" y="2859826"/>
        <a:ext cx="738143" cy="633599"/>
      </dsp:txXfrm>
    </dsp:sp>
    <dsp:sp modelId="{DFE1D771-9090-44CC-B8F1-F6DDEB4052DD}">
      <dsp:nvSpPr>
        <dsp:cNvPr id="0" name=""/>
        <dsp:cNvSpPr/>
      </dsp:nvSpPr>
      <dsp:spPr>
        <a:xfrm>
          <a:off x="5727584" y="3521748"/>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09917E-23DE-4341-A524-1576D3C73BFE}">
      <dsp:nvSpPr>
        <dsp:cNvPr id="0" name=""/>
        <dsp:cNvSpPr/>
      </dsp:nvSpPr>
      <dsp:spPr>
        <a:xfrm>
          <a:off x="4595640" y="3220525"/>
          <a:ext cx="1069351" cy="917897"/>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7000" r="-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9169C8-4AFB-467B-B859-BAA90D1746AB}">
      <dsp:nvSpPr>
        <dsp:cNvPr id="0" name=""/>
        <dsp:cNvSpPr/>
      </dsp:nvSpPr>
      <dsp:spPr>
        <a:xfrm>
          <a:off x="5529263" y="3623428"/>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83C728-9B72-402E-B815-73856C6EBCB9}">
      <dsp:nvSpPr>
        <dsp:cNvPr id="0" name=""/>
        <dsp:cNvSpPr/>
      </dsp:nvSpPr>
      <dsp:spPr>
        <a:xfrm>
          <a:off x="5519380" y="687892"/>
          <a:ext cx="1069351" cy="91789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IENE 9</a:t>
          </a:r>
        </a:p>
      </dsp:txBody>
      <dsp:txXfrm>
        <a:off x="5684984" y="830041"/>
        <a:ext cx="738143" cy="633599"/>
      </dsp:txXfrm>
    </dsp:sp>
    <dsp:sp modelId="{5A7CE8D1-9320-414E-A579-F03DFB0E4876}">
      <dsp:nvSpPr>
        <dsp:cNvPr id="0" name=""/>
        <dsp:cNvSpPr/>
      </dsp:nvSpPr>
      <dsp:spPr>
        <a:xfrm>
          <a:off x="6259295" y="1495086"/>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6CB1DF-DEC1-44ED-BE40-78B8D03FA6B7}">
      <dsp:nvSpPr>
        <dsp:cNvPr id="0" name=""/>
        <dsp:cNvSpPr/>
      </dsp:nvSpPr>
      <dsp:spPr>
        <a:xfrm>
          <a:off x="5519380" y="1701223"/>
          <a:ext cx="1069351" cy="917897"/>
        </a:xfrm>
        <a:prstGeom prst="hexagon">
          <a:avLst>
            <a:gd name="adj" fmla="val 25000"/>
            <a:gd name="vf" fmla="val 115470"/>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t="-10000" b="-10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E6EAD0-68D1-4BA9-ACD8-72C7DE4A4132}">
      <dsp:nvSpPr>
        <dsp:cNvPr id="0" name=""/>
        <dsp:cNvSpPr/>
      </dsp:nvSpPr>
      <dsp:spPr>
        <a:xfrm>
          <a:off x="6259295" y="1706775"/>
          <a:ext cx="124527" cy="10757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9D985-7D36-4C14-9843-C1F4D4C0035F}" type="datetimeFigureOut">
              <a:rPr lang="el-GR" smtClean="0"/>
              <a:pPr/>
              <a:t>31/10/2023</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F228FD-DDDD-4F23-BA2C-A5E87F95997A}" type="slidenum">
              <a:rPr lang="el-GR" smtClean="0"/>
              <a:pPr/>
              <a:t>‹#›</a:t>
            </a:fld>
            <a:endParaRPr lang="el-GR"/>
          </a:p>
        </p:txBody>
      </p:sp>
    </p:spTree>
    <p:extLst>
      <p:ext uri="{BB962C8B-B14F-4D97-AF65-F5344CB8AC3E}">
        <p14:creationId xmlns:p14="http://schemas.microsoft.com/office/powerpoint/2010/main" val="3447190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94A3924B-0DE9-457C-8F31-4B924B6AE0A8}" type="slidenum">
              <a:rPr lang="el-GR" altLang="el-GR" sz="1200" smtClean="0">
                <a:latin typeface="Arial" charset="0"/>
              </a:rPr>
              <a:pPr eaLnBrk="1" hangingPunct="1"/>
              <a:t>3</a:t>
            </a:fld>
            <a:endParaRPr lang="el-GR" altLang="el-GR" sz="120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Είναι φυσικό επόμενο κατά τη διαδικασία απόκτησης της πολιτισμικής ικανότητας τα πιστεύω και οι αξίες του νοσηλευτή (προσωπικές ή επαγγελματικές) να έρχονται σε σύγκρουση με τις αξίες των ατόμων τις οποίες καλείται να κατανοήσει και κάποιες φορές να αποδεχθεί κατά την διαδικασία παροχής  σε αυτά  της νοσηλευτικής φροντίδας. 	Δεδομένης της πολιτισμικής ποικιλομορφίας του σύγχρονου κόσμου και των ποικίλων και διάφορων προσεγγίσεων ηθικής  ο νοσηλευτής θα βρεθεί αρκετά συχνά αντιμέτωπος με έναν σημαντικό αριθμό προκλήσεων και διλημμάτων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08F40C31-B160-462C-B94E-38915410031C}" type="slidenum">
              <a:rPr lang="el-GR" altLang="el-GR" sz="1200" smtClean="0">
                <a:latin typeface="Arial" charset="0"/>
              </a:rPr>
              <a:pPr eaLnBrk="1" hangingPunct="1"/>
              <a:t>12</a:t>
            </a:fld>
            <a:endParaRPr lang="el-GR" altLang="el-GR" sz="1200">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119910BB-46E1-494C-A681-16DCA324EAFB}" type="slidenum">
              <a:rPr lang="el-GR" altLang="el-GR" sz="1200" smtClean="0">
                <a:latin typeface="Arial" charset="0"/>
              </a:rPr>
              <a:pPr eaLnBrk="1" hangingPunct="1"/>
              <a:t>13</a:t>
            </a:fld>
            <a:endParaRPr lang="el-GR" altLang="el-GR" sz="1200">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E11250F4-A563-4C56-B948-0D45F8087BA9}" type="slidenum">
              <a:rPr lang="el-GR" altLang="el-GR" sz="1200" smtClean="0">
                <a:latin typeface="Arial" charset="0"/>
              </a:rPr>
              <a:pPr eaLnBrk="1" hangingPunct="1"/>
              <a:t>14</a:t>
            </a:fld>
            <a:endParaRPr lang="el-GR" altLang="el-GR" sz="120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FD82618D-8644-468F-B1AC-AAEB0FC3292D}" type="slidenum">
              <a:rPr lang="el-GR" altLang="el-GR" sz="1200" smtClean="0">
                <a:latin typeface="Arial" charset="0"/>
              </a:rPr>
              <a:pPr eaLnBrk="1" hangingPunct="1"/>
              <a:t>15</a:t>
            </a:fld>
            <a:endParaRPr lang="el-GR" altLang="el-GR" sz="120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9E6456D5-0206-4AC2-A2A7-302FF1042EA5}" type="slidenum">
              <a:rPr lang="el-GR" altLang="el-GR" sz="1200" smtClean="0">
                <a:latin typeface="Arial" charset="0"/>
              </a:rPr>
              <a:pPr eaLnBrk="1" hangingPunct="1"/>
              <a:t>16</a:t>
            </a:fld>
            <a:endParaRPr lang="el-GR" altLang="el-GR" sz="120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5E410FEF-23E8-48F2-BC58-EFCF38846032}" type="slidenum">
              <a:rPr lang="el-GR" altLang="el-GR" sz="1200" smtClean="0">
                <a:latin typeface="Arial" charset="0"/>
              </a:rPr>
              <a:pPr eaLnBrk="1" hangingPunct="1"/>
              <a:t>17</a:t>
            </a:fld>
            <a:endParaRPr lang="el-GR" altLang="el-GR" sz="120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FF0066"/>
                </a:solidFill>
                <a:latin typeface="Arial" charset="0"/>
                <a:cs typeface="Arial" charset="0"/>
              </a:defRPr>
            </a:lvl1pPr>
            <a:lvl2pPr marL="742950" indent="-285750" eaLnBrk="0" hangingPunct="0">
              <a:defRPr sz="1200">
                <a:solidFill>
                  <a:srgbClr val="FF0066"/>
                </a:solidFill>
                <a:latin typeface="Arial" charset="0"/>
                <a:cs typeface="Arial" charset="0"/>
              </a:defRPr>
            </a:lvl2pPr>
            <a:lvl3pPr marL="1143000" indent="-228600" eaLnBrk="0" hangingPunct="0">
              <a:defRPr sz="1200">
                <a:solidFill>
                  <a:srgbClr val="FF0066"/>
                </a:solidFill>
                <a:latin typeface="Arial" charset="0"/>
                <a:cs typeface="Arial" charset="0"/>
              </a:defRPr>
            </a:lvl3pPr>
            <a:lvl4pPr marL="1600200" indent="-228600" eaLnBrk="0" hangingPunct="0">
              <a:defRPr sz="1200">
                <a:solidFill>
                  <a:srgbClr val="FF0066"/>
                </a:solidFill>
                <a:latin typeface="Arial" charset="0"/>
                <a:cs typeface="Arial" charset="0"/>
              </a:defRPr>
            </a:lvl4pPr>
            <a:lvl5pPr marL="2057400" indent="-228600" eaLnBrk="0" hangingPunct="0">
              <a:defRPr sz="1200">
                <a:solidFill>
                  <a:srgbClr val="FF0066"/>
                </a:solidFill>
                <a:latin typeface="Arial" charset="0"/>
                <a:cs typeface="Arial" charset="0"/>
              </a:defRPr>
            </a:lvl5pPr>
            <a:lvl6pPr marL="2514600" indent="-228600" eaLnBrk="0" fontAlgn="base" hangingPunct="0">
              <a:spcBef>
                <a:spcPct val="0"/>
              </a:spcBef>
              <a:spcAft>
                <a:spcPct val="0"/>
              </a:spcAft>
              <a:defRPr sz="1200">
                <a:solidFill>
                  <a:srgbClr val="FF0066"/>
                </a:solidFill>
                <a:latin typeface="Arial" charset="0"/>
                <a:cs typeface="Arial" charset="0"/>
              </a:defRPr>
            </a:lvl6pPr>
            <a:lvl7pPr marL="2971800" indent="-228600" eaLnBrk="0" fontAlgn="base" hangingPunct="0">
              <a:spcBef>
                <a:spcPct val="0"/>
              </a:spcBef>
              <a:spcAft>
                <a:spcPct val="0"/>
              </a:spcAft>
              <a:defRPr sz="1200">
                <a:solidFill>
                  <a:srgbClr val="FF0066"/>
                </a:solidFill>
                <a:latin typeface="Arial" charset="0"/>
                <a:cs typeface="Arial" charset="0"/>
              </a:defRPr>
            </a:lvl7pPr>
            <a:lvl8pPr marL="3429000" indent="-228600" eaLnBrk="0" fontAlgn="base" hangingPunct="0">
              <a:spcBef>
                <a:spcPct val="0"/>
              </a:spcBef>
              <a:spcAft>
                <a:spcPct val="0"/>
              </a:spcAft>
              <a:defRPr sz="1200">
                <a:solidFill>
                  <a:srgbClr val="FF0066"/>
                </a:solidFill>
                <a:latin typeface="Arial" charset="0"/>
                <a:cs typeface="Arial" charset="0"/>
              </a:defRPr>
            </a:lvl8pPr>
            <a:lvl9pPr marL="3886200" indent="-228600" eaLnBrk="0" fontAlgn="base" hangingPunct="0">
              <a:spcBef>
                <a:spcPct val="0"/>
              </a:spcBef>
              <a:spcAft>
                <a:spcPct val="0"/>
              </a:spcAft>
              <a:defRPr sz="1200">
                <a:solidFill>
                  <a:srgbClr val="FF0066"/>
                </a:solidFill>
                <a:latin typeface="Arial" charset="0"/>
                <a:cs typeface="Arial" charset="0"/>
              </a:defRPr>
            </a:lvl9pPr>
          </a:lstStyle>
          <a:p>
            <a:pPr eaLnBrk="1" hangingPunct="1"/>
            <a:fld id="{F63BF250-AEE0-424E-8AB0-DACD0530DD0E}" type="slidenum">
              <a:rPr lang="el-GR" altLang="el-GR">
                <a:solidFill>
                  <a:schemeClr val="tx1"/>
                </a:solidFill>
              </a:rPr>
              <a:pPr eaLnBrk="1" hangingPunct="1"/>
              <a:t>18</a:t>
            </a:fld>
            <a:endParaRPr lang="el-GR" altLang="el-GR">
              <a:solidFill>
                <a:schemeClr val="tx1"/>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Και ως επιστημονικός κλάδος διαθέτει θεωρητικές προσεγγίσεις και Μοντέλα που αποτελούν την επιστημονική βάση για την πράξη, </a:t>
            </a:r>
          </a:p>
          <a:p>
            <a:pPr eaLnBrk="1" hangingPunct="1"/>
            <a:r>
              <a:rPr lang="el-GR" altLang="el-GR"/>
              <a:t>παρέχοντας ένα μέσο για την καθοδήγηση και την τεκμηρίωση των νοσηλευτικών παρεμβάσεων και τη δημιουργία επιθυμητών αποτελεσμάτων.</a:t>
            </a:r>
          </a:p>
          <a:p>
            <a:pPr eaLnBrk="1" hangingPunct="1"/>
            <a:r>
              <a:rPr lang="el-GR" altLang="el-GR"/>
              <a:t>Ενδεικτικά και ελλείψει χρόνου μπορεί να γίνει μόνον ονομαστική αναφορά των εξής: </a:t>
            </a:r>
          </a:p>
          <a:p>
            <a:pPr eaLnBrk="1" hangingPunct="1"/>
            <a:endParaRPr lang="el-GR" altLang="el-GR"/>
          </a:p>
          <a:p>
            <a:pPr eaLnBrk="1" hangingPunct="1">
              <a:lnSpc>
                <a:spcPct val="110000"/>
              </a:lnSpc>
              <a:buClr>
                <a:srgbClr val="A50021"/>
              </a:buClr>
              <a:buSzPct val="130000"/>
              <a:buFont typeface="Wingdings" pitchFamily="2" charset="2"/>
              <a:buChar char="ü"/>
            </a:pPr>
            <a:r>
              <a:rPr lang="el-GR" altLang="el-GR" b="1"/>
              <a:t>Η θεωρία της Διαπολιτισμικής Νοσηλευτικής της </a:t>
            </a:r>
            <a:r>
              <a:rPr lang="en-US" altLang="el-GR" b="1"/>
              <a:t>Leininger </a:t>
            </a:r>
            <a:r>
              <a:rPr lang="el-GR" altLang="el-GR" b="1"/>
              <a:t>   &lt;</a:t>
            </a:r>
            <a:r>
              <a:rPr lang="en-US" altLang="el-GR" b="1"/>
              <a:t>Sunrise</a:t>
            </a:r>
            <a:r>
              <a:rPr lang="el-GR" altLang="el-GR" b="1"/>
              <a:t> </a:t>
            </a:r>
            <a:r>
              <a:rPr lang="en-US" altLang="el-GR" b="1"/>
              <a:t>model</a:t>
            </a:r>
            <a:endParaRPr lang="el-GR" altLang="el-GR" b="1"/>
          </a:p>
          <a:p>
            <a:pPr eaLnBrk="1" hangingPunct="1">
              <a:lnSpc>
                <a:spcPct val="110000"/>
              </a:lnSpc>
              <a:buClr>
                <a:srgbClr val="A50021"/>
              </a:buClr>
              <a:buSzPct val="130000"/>
              <a:buFont typeface="Wingdings" pitchFamily="2" charset="2"/>
              <a:buChar char="ü"/>
            </a:pPr>
            <a:r>
              <a:rPr lang="el-GR" altLang="el-GR" b="1"/>
              <a:t>Της πολιτισμικής καταλληλότητας της </a:t>
            </a:r>
            <a:r>
              <a:rPr lang="en-US" altLang="el-GR" b="1"/>
              <a:t>Campinha </a:t>
            </a:r>
            <a:r>
              <a:rPr lang="el-GR" altLang="el-GR" b="1"/>
              <a:t>-</a:t>
            </a:r>
            <a:r>
              <a:rPr lang="en-US" altLang="el-GR" b="1"/>
              <a:t>Bacote &lt; cultural competence model </a:t>
            </a:r>
            <a:endParaRPr lang="el-GR" altLang="el-GR" b="1"/>
          </a:p>
          <a:p>
            <a:pPr eaLnBrk="1" hangingPunct="1">
              <a:lnSpc>
                <a:spcPct val="110000"/>
              </a:lnSpc>
              <a:buClr>
                <a:srgbClr val="A50021"/>
              </a:buClr>
              <a:buSzPct val="130000"/>
              <a:buFont typeface="Wingdings" pitchFamily="2" charset="2"/>
              <a:buChar char="ü"/>
            </a:pPr>
            <a:r>
              <a:rPr lang="el-GR" altLang="el-GR" b="1"/>
              <a:t>Η θεωρία της πολιτισμικής ασφάλειας της </a:t>
            </a:r>
            <a:r>
              <a:rPr lang="en-US" altLang="el-GR" b="1"/>
              <a:t>Ramsden</a:t>
            </a:r>
            <a:endParaRPr lang="el-GR" altLang="el-GR" b="1"/>
          </a:p>
          <a:p>
            <a:pPr eaLnBrk="1" hangingPunct="1">
              <a:lnSpc>
                <a:spcPct val="110000"/>
              </a:lnSpc>
              <a:buClr>
                <a:srgbClr val="A50021"/>
              </a:buClr>
              <a:buSzPct val="130000"/>
              <a:buFont typeface="Wingdings" pitchFamily="2" charset="2"/>
              <a:buChar char="ü"/>
            </a:pPr>
            <a:r>
              <a:rPr lang="el-GR" altLang="el-GR" b="1"/>
              <a:t>Η θεωρία της πολιτισμικής ευαισθησίας της </a:t>
            </a:r>
            <a:r>
              <a:rPr lang="en-US" altLang="el-GR" b="1"/>
              <a:t>Talabere </a:t>
            </a:r>
            <a:endParaRPr lang="el-GR" altLang="el-GR" b="1"/>
          </a:p>
          <a:p>
            <a:pPr eaLnBrk="1" hangingPunct="1">
              <a:lnSpc>
                <a:spcPct val="110000"/>
              </a:lnSpc>
              <a:buClr>
                <a:srgbClr val="A50021"/>
              </a:buClr>
              <a:buSzPct val="130000"/>
              <a:buFont typeface="Wingdings" pitchFamily="2" charset="2"/>
              <a:buChar char="ü"/>
            </a:pPr>
            <a:r>
              <a:rPr lang="el-GR" altLang="el-GR" b="1"/>
              <a:t>Το  </a:t>
            </a:r>
            <a:r>
              <a:rPr lang="en-US" altLang="el-GR" b="1"/>
              <a:t>ESFT model </a:t>
            </a:r>
            <a:r>
              <a:rPr lang="el-GR" altLang="el-GR" b="1"/>
              <a:t>των </a:t>
            </a:r>
            <a:r>
              <a:rPr lang="en-US" altLang="el-GR" b="1"/>
              <a:t>Carrillo, Green, &amp; Betancourt</a:t>
            </a:r>
            <a:r>
              <a:rPr lang="el-GR" altLang="el-GR" b="1"/>
              <a:t> (</a:t>
            </a:r>
            <a:r>
              <a:rPr lang="en-US" altLang="el-GR" b="1"/>
              <a:t>Explanatory Social Fears Therapeutic)</a:t>
            </a:r>
          </a:p>
          <a:p>
            <a:pPr eaLnBrk="1" hangingPunct="1">
              <a:lnSpc>
                <a:spcPct val="110000"/>
              </a:lnSpc>
              <a:buClr>
                <a:srgbClr val="A50021"/>
              </a:buClr>
              <a:buSzPct val="130000"/>
              <a:buFont typeface="Wingdings" pitchFamily="2" charset="2"/>
              <a:buChar char="ü"/>
            </a:pPr>
            <a:r>
              <a:rPr lang="en-US" altLang="el-GR" b="1"/>
              <a:t>To  Papadopoulos, Tilki </a:t>
            </a:r>
            <a:r>
              <a:rPr lang="el-GR" altLang="el-GR" b="1"/>
              <a:t>και </a:t>
            </a:r>
            <a:r>
              <a:rPr lang="en-US" altLang="el-GR" b="1"/>
              <a:t>Taylor model (</a:t>
            </a:r>
            <a:r>
              <a:rPr lang="el-GR" altLang="el-GR" b="1"/>
              <a:t>Πολιτισμική Αντίληψη, Γνώση, Ευαισθησία και Ικανότητα)</a:t>
            </a:r>
          </a:p>
          <a:p>
            <a:pPr eaLnBrk="1" hangingPunct="1"/>
            <a:endParaRPr lang="el-GR" altLang="el-GR"/>
          </a:p>
          <a:p>
            <a:pPr eaLnBrk="1" hangingPunct="1"/>
            <a:r>
              <a:rPr lang="el-GR" altLang="el-GR"/>
              <a:t>Είναι προφανές ότι τόσο οι θεωρητικές προσεγγίσεις όσο και τα μοντέλα της διαπολιτισμικής νοσηλευτικής δίνουν έμφαση στο ότι η κουλτούρα είναι καθοριστική για τη φροντίδα</a:t>
            </a:r>
          </a:p>
          <a:p>
            <a:pPr eaLnBrk="1" hangingPunct="1"/>
            <a:r>
              <a:rPr lang="el-GR" altLang="el-GR"/>
              <a:t>και ως εκ τούτου οι επαγγελματίες υγείας οφείλουν να συνειδητοποιήσουν ότι η γνώση των στοιχείων, που συνθέτουν το πολιτιστικό μόρφωμα των χρηστών των υπηρεσιών υγείας, θα συμβάλλει αποτελεσματικά στην καλύτερη αντιμετώπιση των προβλημάτων υγείας. </a:t>
            </a:r>
          </a:p>
          <a:p>
            <a:pPr eaLnBrk="1" hangingPunct="1"/>
            <a:r>
              <a:rPr lang="el-GR" altLang="el-GR"/>
              <a:t>Στα πλαίσια αυτά τίθεται σε διαπραγμάτευση η </a:t>
            </a:r>
            <a:r>
              <a:rPr lang="el-GR" altLang="el-GR" b="1"/>
              <a:t>ΠΡΟΑΓΩΓΗ ΥΓΕΙΑΣ</a:t>
            </a:r>
            <a:r>
              <a:rPr lang="el-GR" altLang="el-G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413670-E39E-492E-8A8B-3D7EAD199772}" type="slidenum">
              <a:rPr lang="en-US" altLang="el-GR"/>
              <a:pPr/>
              <a:t>19</a:t>
            </a:fld>
            <a:endParaRPr lang="en-US" altLang="el-G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178FE2E-FFDD-47E3-982A-94E0FD6AA342}" type="slidenum">
              <a:rPr lang="el-GR" smtClean="0"/>
              <a:pPr/>
              <a:t>29</a:t>
            </a:fld>
            <a:endParaRPr lang="el-G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80D16AF-9B10-4AEA-8851-051532C241D5}" type="slidenum">
              <a:rPr lang="el-GR" smtClean="0"/>
              <a:pPr/>
              <a:t>30</a:t>
            </a:fld>
            <a:endParaRPr lang="el-G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94A3924B-0DE9-457C-8F31-4B924B6AE0A8}" type="slidenum">
              <a:rPr lang="el-GR" altLang="el-GR" sz="1200" smtClean="0">
                <a:latin typeface="Arial" charset="0"/>
              </a:rPr>
              <a:pPr eaLnBrk="1" hangingPunct="1"/>
              <a:t>4</a:t>
            </a:fld>
            <a:endParaRPr lang="el-GR" altLang="el-GR" sz="120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Είναι φυσικό επόμενο κατά τη διαδικασία απόκτησης της πολιτισμικής ικανότητας τα πιστεύω και οι αξίες του νοσηλευτή (προσωπικές ή επαγγελματικές) να έρχονται σε σύγκρουση με τις αξίες των ατόμων τις οποίες καλείται να κατανοήσει και κάποιες φορές να αποδεχθεί κατά την διαδικασία παροχής  σε αυτά  της νοσηλευτικής φροντίδας. 	Δεδομένης της πολιτισμικής ποικιλομορφίας του σύγχρονου κόσμου και των ποικίλων και διάφορων προσεγγίσεων ηθικής  ο νοσηλευτής θα βρεθεί αρκετά συχνά αντιμέτωπος με έναν σημαντικό αριθμό προκλήσεων και διλημμάτων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13D0B424-4E13-4F8D-9D59-518D1F492140}" type="slidenum">
              <a:rPr lang="el-GR" smtClean="0"/>
              <a:pPr/>
              <a:t>31</a:t>
            </a:fld>
            <a:endParaRPr lang="el-G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FA3ABACE-566E-44CA-B36E-293343D1FFA9}" type="slidenum">
              <a:rPr lang="el-GR" smtClean="0"/>
              <a:pPr/>
              <a:t>32</a:t>
            </a:fld>
            <a:endParaRPr lang="el-G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7277D56-A48B-4B38-9700-AB8B0B41213C}" type="slidenum">
              <a:rPr lang="el-GR" smtClean="0"/>
              <a:pPr/>
              <a:t>33</a:t>
            </a:fld>
            <a:endParaRPr lang="el-G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7918BC5-4E5C-4DAB-A5ED-820363273DE5}" type="slidenum">
              <a:rPr lang="el-GR" smtClean="0"/>
              <a:pPr/>
              <a:t>34</a:t>
            </a:fld>
            <a:endParaRPr lang="el-G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E448F75-A78E-4060-BDA2-27DE18C5A1BE}" type="slidenum">
              <a:rPr lang="el-GR" smtClean="0"/>
              <a:pPr/>
              <a:t>35</a:t>
            </a:fld>
            <a:endParaRPr lang="el-G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B55C16B3-EAD8-4BBE-9240-ABE1DFDAEA87}" type="slidenum">
              <a:rPr lang="el-GR" smtClean="0"/>
              <a:pPr/>
              <a:t>36</a:t>
            </a:fld>
            <a:endParaRPr lang="el-G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3AEC7ED3-D9B4-4F69-8EF0-314D6503BA9B}" type="slidenum">
              <a:rPr lang="el-GR" smtClean="0"/>
              <a:pPr/>
              <a:t>37</a:t>
            </a:fld>
            <a:endParaRPr lang="el-G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4522942-286E-43B1-BE5B-FAA601D30EDB}" type="slidenum">
              <a:rPr lang="el-GR" smtClean="0"/>
              <a:pPr/>
              <a:t>38</a:t>
            </a:fld>
            <a:endParaRPr lang="el-G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C2B52E4-BEB5-446D-B980-922ABAB4276A}" type="slidenum">
              <a:rPr lang="el-GR" smtClean="0"/>
              <a:pPr/>
              <a:t>39</a:t>
            </a:fld>
            <a:endParaRPr lang="el-G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a:t>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92D2377-0AF2-4965-8B68-A15FBE38329F}" type="slidenum">
              <a:rPr lang="el-GR" smtClean="0"/>
              <a:pPr/>
              <a:t>40</a:t>
            </a:fld>
            <a:endParaRPr lang="el-G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94A3924B-0DE9-457C-8F31-4B924B6AE0A8}" type="slidenum">
              <a:rPr lang="el-GR" altLang="el-GR" sz="1200" smtClean="0">
                <a:latin typeface="Arial" charset="0"/>
              </a:rPr>
              <a:pPr eaLnBrk="1" hangingPunct="1"/>
              <a:t>5</a:t>
            </a:fld>
            <a:endParaRPr lang="el-GR" altLang="el-GR" sz="120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Είναι φυσικό επόμενο κατά τη διαδικασία απόκτησης της πολιτισμικής ικανότητας τα πιστεύω και οι αξίες του νοσηλευτή (προσωπικές ή επαγγελματικές) να έρχονται σε σύγκρουση με τις αξίες των ατόμων τις οποίες καλείται να κατανοήσει και κάποιες φορές να αποδεχθεί κατά την διαδικασία παροχής  σε αυτά  της νοσηλευτικής φροντίδας. 	Δεδομένης της πολιτισμικής ποικιλομορφίας του σύγχρονου κόσμου και των ποικίλων και διάφορων προσεγγίσεων ηθικής  ο νοσηλευτής θα βρεθεί αρκετά συχνά αντιμέτωπος με έναν σημαντικό αριθμό προκλήσεων και διλημμάτων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fld id="{5283CEF3-782C-4DDD-BDFF-0D83A8F4C707}" type="slidenum">
              <a:rPr lang="en-GB" altLang="el-GR" sz="1200">
                <a:latin typeface="Times New Roman" pitchFamily="18" charset="0"/>
              </a:rPr>
              <a:pPr eaLnBrk="1" hangingPunct="1"/>
              <a:t>41</a:t>
            </a:fld>
            <a:endParaRPr lang="en-GB" altLang="el-GR" sz="1200">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fld id="{11F67D85-6916-426C-ABBD-2E214D5980A4}" type="slidenum">
              <a:rPr lang="en-GB" altLang="el-GR" sz="1200">
                <a:latin typeface="Times New Roman" pitchFamily="18" charset="0"/>
              </a:rPr>
              <a:pPr eaLnBrk="1" hangingPunct="1"/>
              <a:t>42</a:t>
            </a:fld>
            <a:endParaRPr lang="en-GB" altLang="el-GR" sz="120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fld id="{0EC4DBDD-9F29-4A6B-80BE-41057B859FDF}" type="slidenum">
              <a:rPr lang="en-GB" altLang="el-GR" sz="1200">
                <a:latin typeface="Times New Roman" pitchFamily="18" charset="0"/>
              </a:rPr>
              <a:pPr eaLnBrk="1" hangingPunct="1"/>
              <a:t>43</a:t>
            </a:fld>
            <a:endParaRPr lang="en-GB" altLang="el-GR" sz="120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fld id="{0E34A729-D7A8-4DB5-ABA2-EF1499C27C87}" type="slidenum">
              <a:rPr lang="en-GB" altLang="el-GR" sz="1200">
                <a:latin typeface="Times New Roman" pitchFamily="18" charset="0"/>
              </a:rPr>
              <a:pPr eaLnBrk="1" hangingPunct="1"/>
              <a:t>44</a:t>
            </a:fld>
            <a:endParaRPr lang="en-GB" altLang="el-GR" sz="1200">
              <a:latin typeface="Times New Roman" pitchFamily="18"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fld id="{42686C58-60C1-4FD3-BD66-46BE46F67D24}" type="slidenum">
              <a:rPr lang="en-GB" altLang="el-GR" sz="1200">
                <a:latin typeface="Times New Roman" pitchFamily="18" charset="0"/>
              </a:rPr>
              <a:pPr eaLnBrk="1" hangingPunct="1"/>
              <a:t>45</a:t>
            </a:fld>
            <a:endParaRPr lang="en-GB" altLang="el-GR" sz="120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fld id="{6E1C616C-9693-4C6D-B9F3-893C19F13F9F}" type="slidenum">
              <a:rPr lang="en-GB" altLang="el-GR" sz="1200">
                <a:latin typeface="Times New Roman" pitchFamily="18" charset="0"/>
              </a:rPr>
              <a:pPr eaLnBrk="1" hangingPunct="1"/>
              <a:t>46</a:t>
            </a:fld>
            <a:endParaRPr lang="en-GB" altLang="el-GR"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fld id="{3EB828B5-FF74-4B1F-8F08-202F0F1760A5}" type="slidenum">
              <a:rPr lang="en-GB" altLang="el-GR" sz="1200">
                <a:latin typeface="Times New Roman" pitchFamily="18" charset="0"/>
              </a:rPr>
              <a:pPr eaLnBrk="1" hangingPunct="1"/>
              <a:t>47</a:t>
            </a:fld>
            <a:endParaRPr lang="en-GB" altLang="el-GR" sz="1200">
              <a:latin typeface="Times New Roman"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fld id="{0F26AE35-8052-43CF-85FE-CD76A58A2FA4}" type="slidenum">
              <a:rPr lang="en-GB" altLang="el-GR" sz="1200">
                <a:latin typeface="Times New Roman" pitchFamily="18" charset="0"/>
              </a:rPr>
              <a:pPr eaLnBrk="1" hangingPunct="1"/>
              <a:t>48</a:t>
            </a:fld>
            <a:endParaRPr lang="en-GB" altLang="el-GR" sz="1200">
              <a:latin typeface="Times New Roman" pitchFamily="18"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DAB8CB2-B17C-4C7F-8F39-93AB783A6BE7}" type="slidenum">
              <a:rPr lang="el-GR" altLang="el-GR" smtClean="0">
                <a:latin typeface="Arial" charset="0"/>
              </a:rPr>
              <a:pPr eaLnBrk="1" hangingPunct="1"/>
              <a:t>49</a:t>
            </a:fld>
            <a:endParaRPr lang="el-GR" altLang="el-GR">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84DB363-31A9-4CA4-A1C5-82C0EFC85522}" type="slidenum">
              <a:rPr lang="el-GR" altLang="el-GR" smtClean="0">
                <a:latin typeface="Arial" charset="0"/>
              </a:rPr>
              <a:pPr eaLnBrk="1" hangingPunct="1"/>
              <a:t>50</a:t>
            </a:fld>
            <a:endParaRPr lang="el-GR" altLang="el-GR">
              <a:latin typeface="Arial"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94A3924B-0DE9-457C-8F31-4B924B6AE0A8}" type="slidenum">
              <a:rPr lang="el-GR" altLang="el-GR" sz="1200" smtClean="0">
                <a:latin typeface="Arial" charset="0"/>
              </a:rPr>
              <a:pPr eaLnBrk="1" hangingPunct="1"/>
              <a:t>6</a:t>
            </a:fld>
            <a:endParaRPr lang="el-GR" altLang="el-GR" sz="120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Είναι φυσικό επόμενο κατά τη διαδικασία απόκτησης της πολιτισμικής ικανότητας τα πιστεύω και οι αξίες του νοσηλευτή (προσωπικές ή επαγγελματικές) να έρχονται σε σύγκρουση με τις αξίες των ατόμων τις οποίες καλείται να κατανοήσει και κάποιες φορές να αποδεχθεί κατά την διαδικασία παροχής  σε αυτά  της νοσηλευτικής φροντίδας. 	Δεδομένης της πολιτισμικής ποικιλομορφίας του σύγχρονου κόσμου και των ποικίλων και διάφορων προσεγγίσεων ηθικής  ο νοσηλευτής θα βρεθεί αρκετά συχνά αντιμέτωπος με έναν σημαντικό αριθμό προκλήσεων και διλημμάτων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8E22441-B893-466E-B2CA-AFC371C7F946}" type="slidenum">
              <a:rPr lang="el-GR" altLang="el-GR" smtClean="0">
                <a:latin typeface="Arial" charset="0"/>
              </a:rPr>
              <a:pPr eaLnBrk="1" hangingPunct="1"/>
              <a:t>51</a:t>
            </a:fld>
            <a:endParaRPr lang="el-GR" altLang="el-GR">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C6D04D9-30B0-451B-A38D-F43C3677CD37}" type="slidenum">
              <a:rPr lang="el-GR" altLang="el-GR" smtClean="0">
                <a:latin typeface="Arial" charset="0"/>
              </a:rPr>
              <a:pPr eaLnBrk="1" hangingPunct="1"/>
              <a:t>52</a:t>
            </a:fld>
            <a:endParaRPr lang="el-GR" altLang="el-GR">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90B10FA-A0B1-4D55-8100-DC8594A46F1D}" type="slidenum">
              <a:rPr lang="el-GR" altLang="el-GR" smtClean="0">
                <a:latin typeface="Arial" charset="0"/>
              </a:rPr>
              <a:pPr eaLnBrk="1" hangingPunct="1"/>
              <a:t>53</a:t>
            </a:fld>
            <a:endParaRPr lang="el-GR" altLang="el-GR">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CE05AB3-0CEB-44AE-8E2A-0687D32AD05C}" type="slidenum">
              <a:rPr lang="el-GR" altLang="el-GR" smtClean="0">
                <a:latin typeface="Arial" charset="0"/>
              </a:rPr>
              <a:pPr eaLnBrk="1" hangingPunct="1"/>
              <a:t>54</a:t>
            </a:fld>
            <a:endParaRPr lang="el-GR" altLang="el-GR">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27015BE-3B44-4B3A-A851-29D8960F364A}" type="slidenum">
              <a:rPr lang="el-GR" altLang="el-GR" smtClean="0">
                <a:latin typeface="Arial" charset="0"/>
              </a:rPr>
              <a:pPr eaLnBrk="1" hangingPunct="1"/>
              <a:t>55</a:t>
            </a:fld>
            <a:endParaRPr lang="el-GR" altLang="el-GR">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4E82827-19D6-43D7-AC9A-6529155CDA12}" type="slidenum">
              <a:rPr lang="el-GR" altLang="el-GR" smtClean="0">
                <a:latin typeface="Arial" charset="0"/>
              </a:rPr>
              <a:pPr eaLnBrk="1" hangingPunct="1"/>
              <a:t>56</a:t>
            </a:fld>
            <a:endParaRPr lang="el-GR" altLang="el-GR">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E114681-7AEC-438D-AB8C-568CA425F6D9}" type="slidenum">
              <a:rPr lang="el-GR" altLang="el-GR" smtClean="0">
                <a:latin typeface="Arial" charset="0"/>
              </a:rPr>
              <a:pPr eaLnBrk="1" hangingPunct="1"/>
              <a:t>57</a:t>
            </a:fld>
            <a:endParaRPr lang="el-GR" altLang="el-GR">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F8B34B8-9CF7-44E2-9C0B-0473067F58B6}" type="slidenum">
              <a:rPr lang="el-GR" altLang="el-GR" smtClean="0">
                <a:latin typeface="Arial" charset="0"/>
              </a:rPr>
              <a:pPr eaLnBrk="1" hangingPunct="1"/>
              <a:t>58</a:t>
            </a:fld>
            <a:endParaRPr lang="el-GR" altLang="el-GR">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211B930-87F4-4FE4-A5FA-D4F3715944B6}" type="slidenum">
              <a:rPr lang="el-GR" altLang="el-GR" smtClean="0">
                <a:latin typeface="Arial" charset="0"/>
              </a:rPr>
              <a:pPr eaLnBrk="1" hangingPunct="1"/>
              <a:t>59</a:t>
            </a:fld>
            <a:endParaRPr lang="el-GR" altLang="el-GR">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602625B-4ED2-4BAB-ACC5-865EA916DE79}" type="slidenum">
              <a:rPr lang="el-GR" altLang="el-GR" smtClean="0">
                <a:latin typeface="Arial" charset="0"/>
              </a:rPr>
              <a:pPr eaLnBrk="1" hangingPunct="1"/>
              <a:t>60</a:t>
            </a:fld>
            <a:endParaRPr lang="el-GR" altLang="el-GR">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77B44423-2035-4996-92F0-91A0AF0DF62A}" type="slidenum">
              <a:rPr lang="el-GR" altLang="el-GR" sz="1200" smtClean="0">
                <a:latin typeface="Arial" charset="0"/>
              </a:rPr>
              <a:pPr eaLnBrk="1" hangingPunct="1"/>
              <a:t>7</a:t>
            </a:fld>
            <a:endParaRPr lang="el-GR" altLang="el-GR" sz="120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DD4938C-D281-41B3-A742-72A5039151AA}" type="slidenum">
              <a:rPr lang="el-GR" altLang="el-GR" smtClean="0">
                <a:latin typeface="Arial" charset="0"/>
              </a:rPr>
              <a:pPr eaLnBrk="1" hangingPunct="1"/>
              <a:t>61</a:t>
            </a:fld>
            <a:endParaRPr lang="el-GR" altLang="el-GR">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D161C32-5A21-484B-A73A-5FFA780D7F52}" type="slidenum">
              <a:rPr lang="el-GR" altLang="el-GR" smtClean="0">
                <a:latin typeface="Arial" charset="0"/>
              </a:rPr>
              <a:pPr eaLnBrk="1" hangingPunct="1"/>
              <a:t>62</a:t>
            </a:fld>
            <a:endParaRPr lang="el-GR" altLang="el-GR">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FF0066"/>
                </a:solidFill>
                <a:latin typeface="Arial" charset="0"/>
                <a:cs typeface="Arial" charset="0"/>
              </a:defRPr>
            </a:lvl1pPr>
            <a:lvl2pPr marL="742950" indent="-285750" eaLnBrk="0" hangingPunct="0">
              <a:defRPr sz="1200">
                <a:solidFill>
                  <a:srgbClr val="FF0066"/>
                </a:solidFill>
                <a:latin typeface="Arial" charset="0"/>
                <a:cs typeface="Arial" charset="0"/>
              </a:defRPr>
            </a:lvl2pPr>
            <a:lvl3pPr marL="1143000" indent="-228600" eaLnBrk="0" hangingPunct="0">
              <a:defRPr sz="1200">
                <a:solidFill>
                  <a:srgbClr val="FF0066"/>
                </a:solidFill>
                <a:latin typeface="Arial" charset="0"/>
                <a:cs typeface="Arial" charset="0"/>
              </a:defRPr>
            </a:lvl3pPr>
            <a:lvl4pPr marL="1600200" indent="-228600" eaLnBrk="0" hangingPunct="0">
              <a:defRPr sz="1200">
                <a:solidFill>
                  <a:srgbClr val="FF0066"/>
                </a:solidFill>
                <a:latin typeface="Arial" charset="0"/>
                <a:cs typeface="Arial" charset="0"/>
              </a:defRPr>
            </a:lvl4pPr>
            <a:lvl5pPr marL="2057400" indent="-228600" eaLnBrk="0" hangingPunct="0">
              <a:defRPr sz="1200">
                <a:solidFill>
                  <a:srgbClr val="FF0066"/>
                </a:solidFill>
                <a:latin typeface="Arial" charset="0"/>
                <a:cs typeface="Arial" charset="0"/>
              </a:defRPr>
            </a:lvl5pPr>
            <a:lvl6pPr marL="2514600" indent="-228600" eaLnBrk="0" fontAlgn="base" hangingPunct="0">
              <a:spcBef>
                <a:spcPct val="0"/>
              </a:spcBef>
              <a:spcAft>
                <a:spcPct val="0"/>
              </a:spcAft>
              <a:defRPr sz="1200">
                <a:solidFill>
                  <a:srgbClr val="FF0066"/>
                </a:solidFill>
                <a:latin typeface="Arial" charset="0"/>
                <a:cs typeface="Arial" charset="0"/>
              </a:defRPr>
            </a:lvl6pPr>
            <a:lvl7pPr marL="2971800" indent="-228600" eaLnBrk="0" fontAlgn="base" hangingPunct="0">
              <a:spcBef>
                <a:spcPct val="0"/>
              </a:spcBef>
              <a:spcAft>
                <a:spcPct val="0"/>
              </a:spcAft>
              <a:defRPr sz="1200">
                <a:solidFill>
                  <a:srgbClr val="FF0066"/>
                </a:solidFill>
                <a:latin typeface="Arial" charset="0"/>
                <a:cs typeface="Arial" charset="0"/>
              </a:defRPr>
            </a:lvl7pPr>
            <a:lvl8pPr marL="3429000" indent="-228600" eaLnBrk="0" fontAlgn="base" hangingPunct="0">
              <a:spcBef>
                <a:spcPct val="0"/>
              </a:spcBef>
              <a:spcAft>
                <a:spcPct val="0"/>
              </a:spcAft>
              <a:defRPr sz="1200">
                <a:solidFill>
                  <a:srgbClr val="FF0066"/>
                </a:solidFill>
                <a:latin typeface="Arial" charset="0"/>
                <a:cs typeface="Arial" charset="0"/>
              </a:defRPr>
            </a:lvl8pPr>
            <a:lvl9pPr marL="3886200" indent="-228600" eaLnBrk="0" fontAlgn="base" hangingPunct="0">
              <a:spcBef>
                <a:spcPct val="0"/>
              </a:spcBef>
              <a:spcAft>
                <a:spcPct val="0"/>
              </a:spcAft>
              <a:defRPr sz="1200">
                <a:solidFill>
                  <a:srgbClr val="FF0066"/>
                </a:solidFill>
                <a:latin typeface="Arial" charset="0"/>
                <a:cs typeface="Arial" charset="0"/>
              </a:defRPr>
            </a:lvl9pPr>
          </a:lstStyle>
          <a:p>
            <a:pPr eaLnBrk="1" hangingPunct="1"/>
            <a:fld id="{2DDDACFE-559E-4F54-9DAB-547B1F662C2C}" type="slidenum">
              <a:rPr lang="el-GR" altLang="el-GR">
                <a:solidFill>
                  <a:schemeClr val="tx1"/>
                </a:solidFill>
              </a:rPr>
              <a:pPr eaLnBrk="1" hangingPunct="1"/>
              <a:t>63</a:t>
            </a:fld>
            <a:endParaRPr lang="el-GR" altLang="el-GR">
              <a:solidFill>
                <a:schemeClr val="tx1"/>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Και στο σημείο αυτό θα πρέπει να ληφθεί υπόψιν ότι …</a:t>
            </a:r>
          </a:p>
          <a:p>
            <a:pPr eaLnBrk="1" hangingPunct="1"/>
            <a:endParaRPr lang="el-GR" altLang="el-GR"/>
          </a:p>
          <a:p>
            <a:pPr eaLnBrk="1" hangingPunct="1"/>
            <a:r>
              <a:rPr lang="el-GR" altLang="el-GR"/>
              <a:t> </a:t>
            </a:r>
            <a:r>
              <a:rPr lang="el-GR" altLang="el-GR" sz="800" b="1">
                <a:solidFill>
                  <a:srgbClr val="A50021"/>
                </a:solidFill>
                <a:latin typeface="Comic Sans MS" pitchFamily="66" charset="0"/>
              </a:rPr>
              <a:t>Οι άνθρωποι με διαφορετική πολιτισμική και εθνική ταυτότητα: </a:t>
            </a:r>
          </a:p>
          <a:p>
            <a:pPr eaLnBrk="1" hangingPunct="1">
              <a:buSzPct val="140000"/>
              <a:buFont typeface="Wingdings" pitchFamily="2" charset="2"/>
              <a:buChar char="ü"/>
            </a:pPr>
            <a:r>
              <a:rPr lang="el-GR" altLang="el-GR" sz="1000" b="1">
                <a:latin typeface="Comic Sans MS" pitchFamily="66" charset="0"/>
              </a:rPr>
              <a:t>Έχουν διαφορετικές θεωρήσεις για την υγεία και την ασθένεια(</a:t>
            </a:r>
            <a:r>
              <a:rPr lang="en-US" altLang="el-GR" b="1">
                <a:latin typeface="Comic Sans MS" pitchFamily="66" charset="0"/>
              </a:rPr>
              <a:t> </a:t>
            </a:r>
            <a:r>
              <a:rPr lang="en-US" altLang="el-GR" sz="900" b="1">
                <a:latin typeface="Comic Sans MS" pitchFamily="66" charset="0"/>
              </a:rPr>
              <a:t>Lam&amp;Fielding,2003</a:t>
            </a:r>
            <a:r>
              <a:rPr lang="el-GR" altLang="el-GR" sz="900" b="1">
                <a:latin typeface="Comic Sans MS" pitchFamily="66" charset="0"/>
              </a:rPr>
              <a:t>)</a:t>
            </a:r>
          </a:p>
          <a:p>
            <a:pPr eaLnBrk="1" hangingPunct="1">
              <a:buSzPct val="140000"/>
              <a:buFont typeface="Wingdings" pitchFamily="2" charset="2"/>
              <a:buChar char="ü"/>
            </a:pPr>
            <a:r>
              <a:rPr lang="el-GR" altLang="el-GR" sz="1000" b="1">
                <a:latin typeface="Comic Sans MS" pitchFamily="66" charset="0"/>
              </a:rPr>
              <a:t>Έχουν διαφορετική επίπτωση  νόσου για  μια ποικιλία προβλημάτων υγείας όπως, υπέρταση, διαβήτης και καρκίνος (</a:t>
            </a:r>
            <a:r>
              <a:rPr lang="en-US" altLang="el-GR" sz="900" b="1">
                <a:latin typeface="Comic Sans MS" pitchFamily="66" charset="0"/>
              </a:rPr>
              <a:t>Newman et al.,2004</a:t>
            </a:r>
            <a:r>
              <a:rPr lang="el-GR" altLang="el-GR" sz="900" b="1">
                <a:latin typeface="Comic Sans MS" pitchFamily="66" charset="0"/>
              </a:rPr>
              <a:t>)</a:t>
            </a:r>
          </a:p>
          <a:p>
            <a:pPr eaLnBrk="1" hangingPunct="1">
              <a:buSzPct val="140000"/>
              <a:buFont typeface="Wingdings" pitchFamily="2" charset="2"/>
              <a:buChar char="ü"/>
            </a:pPr>
            <a:r>
              <a:rPr lang="el-GR" altLang="el-GR" sz="1000" b="1">
                <a:latin typeface="Comic Sans MS" pitchFamily="66" charset="0"/>
              </a:rPr>
              <a:t>Αποκαλύπτουν διαφορετικά πολιτισμικά πιστεύω, που επηρεάζουν την έκβαση της υγείας τους (</a:t>
            </a:r>
            <a:r>
              <a:rPr lang="en-US" altLang="el-GR" sz="900" b="1">
                <a:latin typeface="Comic Sans MS" pitchFamily="66" charset="0"/>
              </a:rPr>
              <a:t>Goodwin&amp;Williams,2004</a:t>
            </a:r>
            <a:r>
              <a:rPr lang="el-GR" altLang="el-GR" sz="900" b="1">
                <a:latin typeface="Comic Sans MS" pitchFamily="66" charset="0"/>
              </a:rPr>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FF0066"/>
                </a:solidFill>
                <a:latin typeface="Arial" charset="0"/>
                <a:cs typeface="Arial" charset="0"/>
              </a:defRPr>
            </a:lvl1pPr>
            <a:lvl2pPr marL="742950" indent="-285750" eaLnBrk="0" hangingPunct="0">
              <a:defRPr sz="1200">
                <a:solidFill>
                  <a:srgbClr val="FF0066"/>
                </a:solidFill>
                <a:latin typeface="Arial" charset="0"/>
                <a:cs typeface="Arial" charset="0"/>
              </a:defRPr>
            </a:lvl2pPr>
            <a:lvl3pPr marL="1143000" indent="-228600" eaLnBrk="0" hangingPunct="0">
              <a:defRPr sz="1200">
                <a:solidFill>
                  <a:srgbClr val="FF0066"/>
                </a:solidFill>
                <a:latin typeface="Arial" charset="0"/>
                <a:cs typeface="Arial" charset="0"/>
              </a:defRPr>
            </a:lvl3pPr>
            <a:lvl4pPr marL="1600200" indent="-228600" eaLnBrk="0" hangingPunct="0">
              <a:defRPr sz="1200">
                <a:solidFill>
                  <a:srgbClr val="FF0066"/>
                </a:solidFill>
                <a:latin typeface="Arial" charset="0"/>
                <a:cs typeface="Arial" charset="0"/>
              </a:defRPr>
            </a:lvl4pPr>
            <a:lvl5pPr marL="2057400" indent="-228600" eaLnBrk="0" hangingPunct="0">
              <a:defRPr sz="1200">
                <a:solidFill>
                  <a:srgbClr val="FF0066"/>
                </a:solidFill>
                <a:latin typeface="Arial" charset="0"/>
                <a:cs typeface="Arial" charset="0"/>
              </a:defRPr>
            </a:lvl5pPr>
            <a:lvl6pPr marL="2514600" indent="-228600" eaLnBrk="0" fontAlgn="base" hangingPunct="0">
              <a:spcBef>
                <a:spcPct val="0"/>
              </a:spcBef>
              <a:spcAft>
                <a:spcPct val="0"/>
              </a:spcAft>
              <a:defRPr sz="1200">
                <a:solidFill>
                  <a:srgbClr val="FF0066"/>
                </a:solidFill>
                <a:latin typeface="Arial" charset="0"/>
                <a:cs typeface="Arial" charset="0"/>
              </a:defRPr>
            </a:lvl6pPr>
            <a:lvl7pPr marL="2971800" indent="-228600" eaLnBrk="0" fontAlgn="base" hangingPunct="0">
              <a:spcBef>
                <a:spcPct val="0"/>
              </a:spcBef>
              <a:spcAft>
                <a:spcPct val="0"/>
              </a:spcAft>
              <a:defRPr sz="1200">
                <a:solidFill>
                  <a:srgbClr val="FF0066"/>
                </a:solidFill>
                <a:latin typeface="Arial" charset="0"/>
                <a:cs typeface="Arial" charset="0"/>
              </a:defRPr>
            </a:lvl7pPr>
            <a:lvl8pPr marL="3429000" indent="-228600" eaLnBrk="0" fontAlgn="base" hangingPunct="0">
              <a:spcBef>
                <a:spcPct val="0"/>
              </a:spcBef>
              <a:spcAft>
                <a:spcPct val="0"/>
              </a:spcAft>
              <a:defRPr sz="1200">
                <a:solidFill>
                  <a:srgbClr val="FF0066"/>
                </a:solidFill>
                <a:latin typeface="Arial" charset="0"/>
                <a:cs typeface="Arial" charset="0"/>
              </a:defRPr>
            </a:lvl8pPr>
            <a:lvl9pPr marL="3886200" indent="-228600" eaLnBrk="0" fontAlgn="base" hangingPunct="0">
              <a:spcBef>
                <a:spcPct val="0"/>
              </a:spcBef>
              <a:spcAft>
                <a:spcPct val="0"/>
              </a:spcAft>
              <a:defRPr sz="1200">
                <a:solidFill>
                  <a:srgbClr val="FF0066"/>
                </a:solidFill>
                <a:latin typeface="Arial" charset="0"/>
                <a:cs typeface="Arial" charset="0"/>
              </a:defRPr>
            </a:lvl9pPr>
          </a:lstStyle>
          <a:p>
            <a:pPr eaLnBrk="1" hangingPunct="1"/>
            <a:fld id="{7F4613B4-BFA7-4311-A116-288C47CDAE9C}" type="slidenum">
              <a:rPr lang="el-GR" altLang="el-GR">
                <a:solidFill>
                  <a:schemeClr val="tx1"/>
                </a:solidFill>
              </a:rPr>
              <a:pPr eaLnBrk="1" hangingPunct="1"/>
              <a:t>64</a:t>
            </a:fld>
            <a:endParaRPr lang="el-GR" altLang="el-GR">
              <a:solidFill>
                <a:schemeClr val="tx1"/>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SzPct val="135000"/>
              <a:buFont typeface="Wingdings" pitchFamily="2" charset="2"/>
              <a:buChar char="ü"/>
            </a:pPr>
            <a:r>
              <a:rPr lang="el-GR" altLang="el-GR" sz="1000" b="1"/>
              <a:t>Υπόκεινται σε Ανισότητες στον τομέα της Υγείας</a:t>
            </a:r>
          </a:p>
          <a:p>
            <a:pPr eaLnBrk="1" hangingPunct="1">
              <a:buSzPct val="135000"/>
              <a:buFont typeface="Wingdings" pitchFamily="2" charset="2"/>
              <a:buChar char="ü"/>
            </a:pPr>
            <a:r>
              <a:rPr lang="el-GR" altLang="el-GR" sz="1000" b="1"/>
              <a:t>Αντιμετωπίζουν αδυναμία πρόσβασης στις υπηρεσίες της υγείας (Supples and Smith (1995) </a:t>
            </a:r>
          </a:p>
          <a:p>
            <a:pPr eaLnBrk="1" hangingPunct="1">
              <a:buSzPct val="135000"/>
              <a:buFont typeface="Wingdings" pitchFamily="2" charset="2"/>
              <a:buChar char="ü"/>
            </a:pPr>
            <a:r>
              <a:rPr lang="el-GR" altLang="el-GR" sz="1000" b="1"/>
              <a:t>Παραμένουν σιωπηλοί και αόρατοι από τον «κυρίαρχο πολιτισμό» Freire’s (1970)</a:t>
            </a:r>
          </a:p>
          <a:p>
            <a:pPr eaLnBrk="1" hangingPunct="1">
              <a:buSzPct val="135000"/>
              <a:buFont typeface="Wingdings" pitchFamily="2" charset="2"/>
              <a:buChar char="ü"/>
            </a:pPr>
            <a:r>
              <a:rPr lang="el-GR" altLang="el-GR" sz="1000" b="1"/>
              <a:t>Περιθωριοποιούνται.</a:t>
            </a:r>
          </a:p>
          <a:p>
            <a:pPr eaLnBrk="1" hangingPunct="1"/>
            <a:endParaRPr lang="el-GR" altLang="el-GR"/>
          </a:p>
          <a:p>
            <a:pPr eaLnBrk="1" hangingPunct="1"/>
            <a:r>
              <a:rPr lang="el-GR" altLang="el-GR"/>
              <a:t>Και για τους λόγους αυτούς οι νοσηλευτές οφείλουν να επιδείξουν</a:t>
            </a:r>
          </a:p>
          <a:p>
            <a:pPr eaLnBrk="1" hangingPunct="1"/>
            <a:r>
              <a:rPr lang="el-GR" altLang="el-GR"/>
              <a:t>πρωτίστως μία ευαισθησία ως προς την ύπαρξη των ομάδων αυτών και εν συνεχεία να προβούν σε … </a:t>
            </a:r>
          </a:p>
          <a:p>
            <a:pPr eaLnBrk="1" hangingPunct="1"/>
            <a:endParaRPr lang="el-GR" alt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FF0066"/>
                </a:solidFill>
                <a:latin typeface="Arial" charset="0"/>
                <a:cs typeface="Arial" charset="0"/>
              </a:defRPr>
            </a:lvl1pPr>
            <a:lvl2pPr marL="742950" indent="-285750" eaLnBrk="0" hangingPunct="0">
              <a:defRPr sz="1200">
                <a:solidFill>
                  <a:srgbClr val="FF0066"/>
                </a:solidFill>
                <a:latin typeface="Arial" charset="0"/>
                <a:cs typeface="Arial" charset="0"/>
              </a:defRPr>
            </a:lvl2pPr>
            <a:lvl3pPr marL="1143000" indent="-228600" eaLnBrk="0" hangingPunct="0">
              <a:defRPr sz="1200">
                <a:solidFill>
                  <a:srgbClr val="FF0066"/>
                </a:solidFill>
                <a:latin typeface="Arial" charset="0"/>
                <a:cs typeface="Arial" charset="0"/>
              </a:defRPr>
            </a:lvl3pPr>
            <a:lvl4pPr marL="1600200" indent="-228600" eaLnBrk="0" hangingPunct="0">
              <a:defRPr sz="1200">
                <a:solidFill>
                  <a:srgbClr val="FF0066"/>
                </a:solidFill>
                <a:latin typeface="Arial" charset="0"/>
                <a:cs typeface="Arial" charset="0"/>
              </a:defRPr>
            </a:lvl4pPr>
            <a:lvl5pPr marL="2057400" indent="-228600" eaLnBrk="0" hangingPunct="0">
              <a:defRPr sz="1200">
                <a:solidFill>
                  <a:srgbClr val="FF0066"/>
                </a:solidFill>
                <a:latin typeface="Arial" charset="0"/>
                <a:cs typeface="Arial" charset="0"/>
              </a:defRPr>
            </a:lvl5pPr>
            <a:lvl6pPr marL="2514600" indent="-228600" eaLnBrk="0" fontAlgn="base" hangingPunct="0">
              <a:spcBef>
                <a:spcPct val="0"/>
              </a:spcBef>
              <a:spcAft>
                <a:spcPct val="0"/>
              </a:spcAft>
              <a:defRPr sz="1200">
                <a:solidFill>
                  <a:srgbClr val="FF0066"/>
                </a:solidFill>
                <a:latin typeface="Arial" charset="0"/>
                <a:cs typeface="Arial" charset="0"/>
              </a:defRPr>
            </a:lvl6pPr>
            <a:lvl7pPr marL="2971800" indent="-228600" eaLnBrk="0" fontAlgn="base" hangingPunct="0">
              <a:spcBef>
                <a:spcPct val="0"/>
              </a:spcBef>
              <a:spcAft>
                <a:spcPct val="0"/>
              </a:spcAft>
              <a:defRPr sz="1200">
                <a:solidFill>
                  <a:srgbClr val="FF0066"/>
                </a:solidFill>
                <a:latin typeface="Arial" charset="0"/>
                <a:cs typeface="Arial" charset="0"/>
              </a:defRPr>
            </a:lvl7pPr>
            <a:lvl8pPr marL="3429000" indent="-228600" eaLnBrk="0" fontAlgn="base" hangingPunct="0">
              <a:spcBef>
                <a:spcPct val="0"/>
              </a:spcBef>
              <a:spcAft>
                <a:spcPct val="0"/>
              </a:spcAft>
              <a:defRPr sz="1200">
                <a:solidFill>
                  <a:srgbClr val="FF0066"/>
                </a:solidFill>
                <a:latin typeface="Arial" charset="0"/>
                <a:cs typeface="Arial" charset="0"/>
              </a:defRPr>
            </a:lvl8pPr>
            <a:lvl9pPr marL="3886200" indent="-228600" eaLnBrk="0" fontAlgn="base" hangingPunct="0">
              <a:spcBef>
                <a:spcPct val="0"/>
              </a:spcBef>
              <a:spcAft>
                <a:spcPct val="0"/>
              </a:spcAft>
              <a:defRPr sz="1200">
                <a:solidFill>
                  <a:srgbClr val="FF0066"/>
                </a:solidFill>
                <a:latin typeface="Arial" charset="0"/>
                <a:cs typeface="Arial" charset="0"/>
              </a:defRPr>
            </a:lvl9pPr>
          </a:lstStyle>
          <a:p>
            <a:pPr eaLnBrk="1" hangingPunct="1"/>
            <a:fld id="{A2F937DA-FFFA-49D7-98BD-39899FA023BF}" type="slidenum">
              <a:rPr lang="el-GR" altLang="el-GR">
                <a:solidFill>
                  <a:schemeClr val="tx1"/>
                </a:solidFill>
              </a:rPr>
              <a:pPr eaLnBrk="1" hangingPunct="1"/>
              <a:t>65</a:t>
            </a:fld>
            <a:endParaRPr lang="el-GR" altLang="el-GR">
              <a:solidFill>
                <a:schemeClr val="tx1"/>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Είναι προφανές ότι η κουλτούρα παίζει σημαντικό ρόλο στη φροντίδα στο πλαίσιο της πολυπολιτισμικής κοινωνίας,</a:t>
            </a:r>
          </a:p>
          <a:p>
            <a:pPr eaLnBrk="1" hangingPunct="1"/>
            <a:endParaRPr lang="el-GR" altLang="el-GR"/>
          </a:p>
          <a:p>
            <a:pPr eaLnBrk="1" hangingPunct="1"/>
            <a:r>
              <a:rPr lang="el-GR" altLang="el-GR"/>
              <a:t>Η </a:t>
            </a:r>
            <a:r>
              <a:rPr lang="el-GR" altLang="el-GR" b="1"/>
              <a:t>παροχή φροντίδας με πολιτισμικά  ικανό τρόπο είναι μια </a:t>
            </a:r>
            <a:r>
              <a:rPr lang="el-GR" altLang="el-GR" b="1" u="sng"/>
              <a:t>επιτακτική</a:t>
            </a:r>
            <a:r>
              <a:rPr lang="el-GR" altLang="el-GR" b="1"/>
              <a:t> ανάγκη για τον 21</a:t>
            </a:r>
            <a:r>
              <a:rPr lang="el-GR" altLang="el-GR" b="1" baseline="30000"/>
              <a:t>ο</a:t>
            </a:r>
            <a:r>
              <a:rPr lang="el-GR" altLang="el-GR" b="1"/>
              <a:t> αιώνα.</a:t>
            </a:r>
          </a:p>
          <a:p>
            <a:pPr eaLnBrk="1" hangingPunct="1"/>
            <a:r>
              <a:rPr lang="el-GR" altLang="el-GR" b="1"/>
              <a:t>Αποτελεί μια </a:t>
            </a:r>
            <a:r>
              <a:rPr lang="el-GR" altLang="el-GR" b="1" u="sng"/>
              <a:t>νομική</a:t>
            </a:r>
            <a:r>
              <a:rPr lang="el-GR" altLang="el-GR" b="1"/>
              <a:t> αλλά και </a:t>
            </a:r>
            <a:r>
              <a:rPr lang="el-GR" altLang="el-GR" b="1" u="sng"/>
              <a:t>ηθική </a:t>
            </a:r>
            <a:r>
              <a:rPr lang="el-GR" altLang="el-GR" b="1"/>
              <a:t>υποχρέωση για όλους. </a:t>
            </a:r>
          </a:p>
          <a:p>
            <a:pPr eaLnBrk="1" hangingPunct="1"/>
            <a:endParaRPr lang="el-GR" altLang="el-GR" b="1"/>
          </a:p>
          <a:p>
            <a:pPr eaLnBrk="1" hangingPunct="1"/>
            <a:r>
              <a:rPr lang="el-GR" altLang="el-GR"/>
              <a:t>Για το σκοπό αυτό, οι Νοσηλευτές θα πρέπει να διαθέτουν τις απαραίτητες γνώσεις προκειμένου να προσεγγίζουν αποτελεσματικά τους ασθενείς των διαφόρων πολιτισμικών ομάδων και να προσαρμόζονται στις διαφορετικές περιστάσεις και απαιτήσεις. </a:t>
            </a:r>
          </a:p>
          <a:p>
            <a:pPr eaLnBrk="1" hangingPunct="1"/>
            <a:r>
              <a:rPr lang="el-GR" altLang="el-GR"/>
              <a:t> Οι Νοσηλευτές δεν χρειάζεται να πιστέψουν σε αυτά που πιστεύουν οι διαφορετικές πολιτισμικά ομάδες  ή να συμφωνήσουν μαζί τους, </a:t>
            </a:r>
          </a:p>
          <a:p>
            <a:pPr eaLnBrk="1" hangingPunct="1"/>
            <a:r>
              <a:rPr lang="el-GR" altLang="el-GR"/>
              <a:t>αρκεί να μπορέσουν να τις καταλάβουν και να τις υποστηρίξουν</a:t>
            </a:r>
          </a:p>
          <a:p>
            <a:pPr eaLnBrk="1" hangingPunct="1"/>
            <a:r>
              <a:rPr lang="el-GR" altLang="el-GR"/>
              <a:t>χωρίς να γίνονται απορριπτικοί, επικριτικοί ή αλαζόνες, </a:t>
            </a:r>
          </a:p>
          <a:p>
            <a:pPr eaLnBrk="1" hangingPunct="1"/>
            <a:r>
              <a:rPr lang="el-GR" altLang="el-GR"/>
              <a:t>έχοντας πάντα</a:t>
            </a:r>
          </a:p>
          <a:p>
            <a:pPr eaLnBrk="1" hangingPunct="1"/>
            <a:r>
              <a:rPr lang="el-GR" altLang="el-GR"/>
              <a:t>ως πλαίσιο αναφοράς τα ανθρώπινα δικαιώματα.</a:t>
            </a:r>
          </a:p>
          <a:p>
            <a:pPr eaLnBrk="1" hangingPunct="1"/>
            <a:endParaRPr lang="el-GR" altLang="el-GR"/>
          </a:p>
          <a:p>
            <a:pPr eaLnBrk="1" hangingPunct="1"/>
            <a:endParaRPr lang="el-GR" alt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FF0066"/>
                </a:solidFill>
                <a:latin typeface="Arial" charset="0"/>
                <a:cs typeface="Arial" charset="0"/>
              </a:defRPr>
            </a:lvl1pPr>
            <a:lvl2pPr marL="742950" indent="-285750" eaLnBrk="0" hangingPunct="0">
              <a:defRPr sz="1200">
                <a:solidFill>
                  <a:srgbClr val="FF0066"/>
                </a:solidFill>
                <a:latin typeface="Arial" charset="0"/>
                <a:cs typeface="Arial" charset="0"/>
              </a:defRPr>
            </a:lvl2pPr>
            <a:lvl3pPr marL="1143000" indent="-228600" eaLnBrk="0" hangingPunct="0">
              <a:defRPr sz="1200">
                <a:solidFill>
                  <a:srgbClr val="FF0066"/>
                </a:solidFill>
                <a:latin typeface="Arial" charset="0"/>
                <a:cs typeface="Arial" charset="0"/>
              </a:defRPr>
            </a:lvl3pPr>
            <a:lvl4pPr marL="1600200" indent="-228600" eaLnBrk="0" hangingPunct="0">
              <a:defRPr sz="1200">
                <a:solidFill>
                  <a:srgbClr val="FF0066"/>
                </a:solidFill>
                <a:latin typeface="Arial" charset="0"/>
                <a:cs typeface="Arial" charset="0"/>
              </a:defRPr>
            </a:lvl4pPr>
            <a:lvl5pPr marL="2057400" indent="-228600" eaLnBrk="0" hangingPunct="0">
              <a:defRPr sz="1200">
                <a:solidFill>
                  <a:srgbClr val="FF0066"/>
                </a:solidFill>
                <a:latin typeface="Arial" charset="0"/>
                <a:cs typeface="Arial" charset="0"/>
              </a:defRPr>
            </a:lvl5pPr>
            <a:lvl6pPr marL="2514600" indent="-228600" eaLnBrk="0" fontAlgn="base" hangingPunct="0">
              <a:spcBef>
                <a:spcPct val="0"/>
              </a:spcBef>
              <a:spcAft>
                <a:spcPct val="0"/>
              </a:spcAft>
              <a:defRPr sz="1200">
                <a:solidFill>
                  <a:srgbClr val="FF0066"/>
                </a:solidFill>
                <a:latin typeface="Arial" charset="0"/>
                <a:cs typeface="Arial" charset="0"/>
              </a:defRPr>
            </a:lvl6pPr>
            <a:lvl7pPr marL="2971800" indent="-228600" eaLnBrk="0" fontAlgn="base" hangingPunct="0">
              <a:spcBef>
                <a:spcPct val="0"/>
              </a:spcBef>
              <a:spcAft>
                <a:spcPct val="0"/>
              </a:spcAft>
              <a:defRPr sz="1200">
                <a:solidFill>
                  <a:srgbClr val="FF0066"/>
                </a:solidFill>
                <a:latin typeface="Arial" charset="0"/>
                <a:cs typeface="Arial" charset="0"/>
              </a:defRPr>
            </a:lvl7pPr>
            <a:lvl8pPr marL="3429000" indent="-228600" eaLnBrk="0" fontAlgn="base" hangingPunct="0">
              <a:spcBef>
                <a:spcPct val="0"/>
              </a:spcBef>
              <a:spcAft>
                <a:spcPct val="0"/>
              </a:spcAft>
              <a:defRPr sz="1200">
                <a:solidFill>
                  <a:srgbClr val="FF0066"/>
                </a:solidFill>
                <a:latin typeface="Arial" charset="0"/>
                <a:cs typeface="Arial" charset="0"/>
              </a:defRPr>
            </a:lvl8pPr>
            <a:lvl9pPr marL="3886200" indent="-228600" eaLnBrk="0" fontAlgn="base" hangingPunct="0">
              <a:spcBef>
                <a:spcPct val="0"/>
              </a:spcBef>
              <a:spcAft>
                <a:spcPct val="0"/>
              </a:spcAft>
              <a:defRPr sz="1200">
                <a:solidFill>
                  <a:srgbClr val="FF0066"/>
                </a:solidFill>
                <a:latin typeface="Arial" charset="0"/>
                <a:cs typeface="Arial" charset="0"/>
              </a:defRPr>
            </a:lvl9pPr>
          </a:lstStyle>
          <a:p>
            <a:pPr eaLnBrk="1" hangingPunct="1"/>
            <a:fld id="{73625252-9E96-4E90-A9C9-BF07EFF3C7E3}" type="slidenum">
              <a:rPr lang="el-GR" altLang="el-GR">
                <a:solidFill>
                  <a:schemeClr val="tx1"/>
                </a:solidFill>
              </a:rPr>
              <a:pPr eaLnBrk="1" hangingPunct="1"/>
              <a:t>111</a:t>
            </a:fld>
            <a:endParaRPr lang="el-GR" altLang="el-GR">
              <a:solidFill>
                <a:schemeClr val="tx1"/>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Και τα δεδομένα αυτά δεν είναι επιταγή μόνο του 21</a:t>
            </a:r>
            <a:r>
              <a:rPr lang="el-GR" altLang="el-GR" baseline="30000"/>
              <a:t>ου</a:t>
            </a:r>
            <a:r>
              <a:rPr lang="el-GR" altLang="el-GR"/>
              <a:t> αιώνα , </a:t>
            </a:r>
          </a:p>
          <a:p>
            <a:pPr eaLnBrk="1" hangingPunct="1"/>
            <a:r>
              <a:rPr lang="el-GR" altLang="el-GR" dirty="0"/>
              <a:t>Χαρακτηριστικό δείγμα του πνεύματος φροντίδας </a:t>
            </a:r>
          </a:p>
          <a:p>
            <a:pPr eaLnBrk="1" hangingPunct="1"/>
            <a:r>
              <a:rPr lang="el-GR" altLang="el-GR" dirty="0"/>
              <a:t>με βάση την ισότητα και το σεβασμό των ανθρωπίνων δικαιωμάτων </a:t>
            </a:r>
          </a:p>
          <a:p>
            <a:pPr eaLnBrk="1" hangingPunct="1"/>
            <a:r>
              <a:rPr lang="el-GR" altLang="el-GR" dirty="0"/>
              <a:t>αποτελεί το απόσπασμα από τον όρκο του Μεγάλου Αλεξάνδρου στην </a:t>
            </a:r>
            <a:r>
              <a:rPr lang="el-GR" altLang="el-GR" dirty="0" err="1"/>
              <a:t>Ώρη</a:t>
            </a:r>
            <a:r>
              <a:rPr lang="el-GR" altLang="el-GR" dirty="0"/>
              <a:t>. </a:t>
            </a:r>
          </a:p>
          <a:p>
            <a:pPr eaLnBrk="1" hangingPunct="1"/>
            <a:endParaRPr lang="el-GR" altLang="el-GR" dirty="0"/>
          </a:p>
          <a:p>
            <a:pPr eaLnBrk="1" hangingPunct="1"/>
            <a:r>
              <a:rPr lang="el-GR" altLang="el-GR" b="1" dirty="0"/>
              <a:t>Να θεωρείτε την οικουμένη πατρίδα σας, με κοινούς νόμους όπου θα κυβερνούν οι άριστοι ανεξαρτήτου φυλής. </a:t>
            </a:r>
            <a:endParaRPr lang="en-US" altLang="el-GR" b="1" dirty="0"/>
          </a:p>
          <a:p>
            <a:pPr eaLnBrk="1" hangingPunct="1"/>
            <a:r>
              <a:rPr lang="el-GR" altLang="el-GR" b="1" dirty="0"/>
              <a:t>Δεν χωρίζω τους ανθρώπους όπως κάνουν οι στενόμυαλοι, σε έλληνες και βαρβάρους.</a:t>
            </a:r>
            <a:endParaRPr lang="en-US" altLang="el-GR" b="1" dirty="0"/>
          </a:p>
          <a:p>
            <a:pPr eaLnBrk="1" hangingPunct="1"/>
            <a:r>
              <a:rPr lang="el-GR" altLang="el-GR" b="1" dirty="0"/>
              <a:t> Δεν μ’ ενδιαφέρει η καταγωγή των πολιτών ούτε η ράτσα που τους γέννησε. </a:t>
            </a:r>
            <a:endParaRPr lang="en-US" altLang="el-GR" b="1" dirty="0"/>
          </a:p>
          <a:p>
            <a:pPr eaLnBrk="1" hangingPunct="1"/>
            <a:r>
              <a:rPr lang="el-GR" altLang="el-GR" b="1" dirty="0"/>
              <a:t>Τους καταμερίζω με ένα μόνο κριτήριο, την αρετή! </a:t>
            </a:r>
            <a:endParaRPr lang="en-US" altLang="el-GR" b="1" dirty="0"/>
          </a:p>
          <a:p>
            <a:pPr eaLnBrk="1" hangingPunct="1"/>
            <a:r>
              <a:rPr lang="el-GR" altLang="el-GR" b="1" dirty="0"/>
              <a:t>Για μένα κάθε καλός ξένος είναι έλληνας και κάθε κακός έλληνας είναι χειρότερος από βάρβαρο(…) </a:t>
            </a:r>
            <a:endParaRPr lang="en-US" altLang="el-GR" b="1" dirty="0"/>
          </a:p>
          <a:p>
            <a:pPr eaLnBrk="1" hangingPunct="1"/>
            <a:r>
              <a:rPr lang="el-GR" altLang="el-GR" b="1" dirty="0"/>
              <a:t>Από μέρους μου θεωρώ όλους ίσους, λευκούς και μελαψούς.</a:t>
            </a:r>
            <a:endParaRPr lang="en-US" altLang="el-GR" b="1" dirty="0"/>
          </a:p>
          <a:p>
            <a:pPr eaLnBrk="1" hangingPunct="1"/>
            <a:r>
              <a:rPr lang="el-GR" altLang="el-GR" b="1" dirty="0"/>
              <a:t> Και θα ήθελα να μην είσθε μόνο υπήκοοι της κοινοπολιτείας μου , αλλά μέτοχοι, όλοι συνέταιροι! </a:t>
            </a:r>
            <a:endParaRPr lang="en-US" altLang="el-GR" b="1" dirty="0"/>
          </a:p>
          <a:p>
            <a:pPr eaLnBrk="1" hangingPunct="1"/>
            <a:endParaRPr lang="el-GR" alt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77B44423-2035-4996-92F0-91A0AF0DF62A}" type="slidenum">
              <a:rPr lang="el-GR" altLang="el-GR" sz="1200" smtClean="0">
                <a:latin typeface="Arial" charset="0"/>
              </a:rPr>
              <a:pPr eaLnBrk="1" hangingPunct="1"/>
              <a:t>8</a:t>
            </a:fld>
            <a:endParaRPr lang="el-GR" altLang="el-GR" sz="120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5D141415-324C-458A-A8CF-B019638CB771}" type="slidenum">
              <a:rPr lang="el-GR" altLang="el-GR" sz="1200" smtClean="0">
                <a:latin typeface="Arial" charset="0"/>
              </a:rPr>
              <a:pPr eaLnBrk="1" hangingPunct="1"/>
              <a:t>9</a:t>
            </a:fld>
            <a:endParaRPr lang="el-GR" altLang="el-GR" sz="1200">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1A926B76-0F90-42A8-A306-667AE961AB90}" type="slidenum">
              <a:rPr lang="el-GR" altLang="el-GR" sz="1200" smtClean="0">
                <a:latin typeface="Arial" charset="0"/>
              </a:rPr>
              <a:pPr eaLnBrk="1" hangingPunct="1"/>
              <a:t>10</a:t>
            </a:fld>
            <a:endParaRPr lang="el-GR" altLang="el-GR" sz="1200">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a:t>Οι αρχές αυτές δεν αποτελούν μια γενική ηθική θεωρία άλλα παρέχουν ένα πλαίσιο για προσδιορισμό και αναγνώριση των ηθικών ζητημάτων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33CB0D02-94A7-4373-8500-C6EB7D97FB1D}" type="slidenum">
              <a:rPr lang="el-GR" altLang="el-GR" sz="1200" smtClean="0">
                <a:latin typeface="Arial" charset="0"/>
              </a:rPr>
              <a:pPr eaLnBrk="1" hangingPunct="1"/>
              <a:t>11</a:t>
            </a:fld>
            <a:endParaRPr lang="el-GR" altLang="el-GR" sz="1200">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685800" y="609600"/>
            <a:ext cx="7772400" cy="1143000"/>
          </a:xfrm>
        </p:spPr>
        <p:txBody>
          <a:bodyPr/>
          <a:lstStyle/>
          <a:p>
            <a:r>
              <a:rPr lang="el-GR"/>
              <a:t>Στυλ κύριου τίτλου</a:t>
            </a:r>
          </a:p>
        </p:txBody>
      </p:sp>
      <p:sp>
        <p:nvSpPr>
          <p:cNvPr id="3" name="Θέση ClipArt 2"/>
          <p:cNvSpPr>
            <a:spLocks noGrp="1"/>
          </p:cNvSpPr>
          <p:nvPr>
            <p:ph type="clipArt" sz="half" idx="1"/>
          </p:nvPr>
        </p:nvSpPr>
        <p:spPr>
          <a:xfrm>
            <a:off x="685800" y="1981200"/>
            <a:ext cx="3810000" cy="4114800"/>
          </a:xfrm>
        </p:spPr>
        <p:txBody>
          <a:bodyPr/>
          <a:lstStyle/>
          <a:p>
            <a:endParaRPr lang="el-GR"/>
          </a:p>
        </p:txBody>
      </p:sp>
      <p:sp>
        <p:nvSpPr>
          <p:cNvPr id="4" name="Θέση κειμένου 3"/>
          <p:cNvSpPr>
            <a:spLocks noGrp="1"/>
          </p:cNvSpPr>
          <p:nvPr>
            <p:ph type="body" sz="half" idx="2"/>
          </p:nvPr>
        </p:nvSpPr>
        <p:spPr>
          <a:xfrm>
            <a:off x="4648200" y="1981200"/>
            <a:ext cx="381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a:xfrm>
            <a:off x="685800" y="6248400"/>
            <a:ext cx="1905000" cy="457200"/>
          </a:xfrm>
        </p:spPr>
        <p:txBody>
          <a:bodyPr/>
          <a:lstStyle>
            <a:lvl1pPr>
              <a:defRPr/>
            </a:lvl1pPr>
          </a:lstStyle>
          <a:p>
            <a:endParaRPr lang="el-GR" altLang="el-GR"/>
          </a:p>
        </p:txBody>
      </p:sp>
      <p:sp>
        <p:nvSpPr>
          <p:cNvPr id="6" name="Θέση υποσέλιδου 5"/>
          <p:cNvSpPr>
            <a:spLocks noGrp="1"/>
          </p:cNvSpPr>
          <p:nvPr>
            <p:ph type="ftr" sz="quarter" idx="11"/>
          </p:nvPr>
        </p:nvSpPr>
        <p:spPr>
          <a:xfrm>
            <a:off x="3124200" y="6248400"/>
            <a:ext cx="2895600" cy="457200"/>
          </a:xfrm>
        </p:spPr>
        <p:txBody>
          <a:bodyPr/>
          <a:lstStyle>
            <a:lvl1pPr>
              <a:defRPr/>
            </a:lvl1pPr>
          </a:lstStyle>
          <a:p>
            <a:endParaRPr lang="el-GR" altLang="el-GR"/>
          </a:p>
        </p:txBody>
      </p:sp>
      <p:sp>
        <p:nvSpPr>
          <p:cNvPr id="7" name="Θέση αριθμού διαφάνειας 6"/>
          <p:cNvSpPr>
            <a:spLocks noGrp="1"/>
          </p:cNvSpPr>
          <p:nvPr>
            <p:ph type="sldNum" sz="quarter" idx="12"/>
          </p:nvPr>
        </p:nvSpPr>
        <p:spPr>
          <a:xfrm>
            <a:off x="6553200" y="6248400"/>
            <a:ext cx="1905000" cy="457200"/>
          </a:xfrm>
        </p:spPr>
        <p:txBody>
          <a:bodyPr/>
          <a:lstStyle>
            <a:lvl1pPr>
              <a:defRPr/>
            </a:lvl1pPr>
          </a:lstStyle>
          <a:p>
            <a:fld id="{F00CBEC5-B52D-46C4-A020-C4019711BB60}" type="slidenum">
              <a:rPr lang="el-GR" altLang="el-GR"/>
              <a:pPr/>
              <a:t>‹#›</a:t>
            </a:fld>
            <a:endParaRPr lang="el-GR" altLang="el-GR"/>
          </a:p>
        </p:txBody>
      </p:sp>
    </p:spTree>
    <p:extLst>
      <p:ext uri="{BB962C8B-B14F-4D97-AF65-F5344CB8AC3E}">
        <p14:creationId xmlns:p14="http://schemas.microsoft.com/office/powerpoint/2010/main" val="174680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pPr/>
              <a:t>31/10/2023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ienerefugeehub.eu/parentin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hyperlink" Target="https://www.youtube.com/watch?v=EAzLmgeLK8I&amp;feature=emb_logo"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data2.unhcr.org/en/situations/mediterranean?id=83"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EAzLmgeLK8I&amp;feature=emb_logo" TargetMode="Externa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790575" y="1844824"/>
            <a:ext cx="7772400" cy="1800200"/>
          </a:xfrm>
          <a:solidFill>
            <a:schemeClr val="tx2">
              <a:lumMod val="75000"/>
            </a:schemeClr>
          </a:solidFill>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a:normAutofit/>
          </a:bodyPr>
          <a:lstStyle/>
          <a:p>
            <a:r>
              <a:rPr lang="el-GR" dirty="0"/>
              <a:t>ΠΟΛΙΤΙΣΜΙΚΕΣ ΕΠΙΔΡΑΣΕΙΣ ΣΤΗ ΝΟΣΗΛΕΥΤΙΚΗ ΦΡΟΝΤΙΔΑ</a:t>
            </a:r>
          </a:p>
        </p:txBody>
      </p:sp>
      <p:sp>
        <p:nvSpPr>
          <p:cNvPr id="4" name="Υπότιτλος 2"/>
          <p:cNvSpPr txBox="1">
            <a:spLocks/>
          </p:cNvSpPr>
          <p:nvPr/>
        </p:nvSpPr>
        <p:spPr bwMode="auto">
          <a:xfrm>
            <a:off x="1476375" y="4581525"/>
            <a:ext cx="6400800" cy="1198563"/>
          </a:xfrm>
          <a:prstGeom prst="rect">
            <a:avLst/>
          </a:prstGeom>
          <a:blipFill>
            <a:blip r:embed="rId2" cstate="print"/>
            <a:tile tx="0" ty="0" sx="100000" sy="100000" flip="none" algn="tl"/>
          </a:blipFill>
          <a:ln>
            <a:solidFill>
              <a:srgbClr val="0070C0"/>
            </a:solidFill>
          </a:ln>
          <a:effectLst/>
          <a:scene3d>
            <a:camera prst="orthographicFront"/>
            <a:lightRig rig="threePt" dir="t"/>
          </a:scene3d>
          <a:sp3d>
            <a:bevelT prst="angle"/>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spcBef>
                <a:spcPct val="0"/>
              </a:spcBef>
              <a:defRPr/>
            </a:pPr>
            <a:r>
              <a:rPr lang="el-GR" sz="1600" b="1" kern="0" dirty="0">
                <a:solidFill>
                  <a:srgbClr val="1B587C"/>
                </a:solidFill>
                <a:latin typeface="Times New Roman" pitchFamily="18" charset="0"/>
                <a:cs typeface="Times New Roman" pitchFamily="18" charset="0"/>
              </a:rPr>
              <a:t>Αθηνά  Καλοκαιρινού – Αναγνωστοπούλου</a:t>
            </a:r>
          </a:p>
          <a:p>
            <a:pPr>
              <a:spcBef>
                <a:spcPct val="0"/>
              </a:spcBef>
              <a:defRPr/>
            </a:pPr>
            <a:r>
              <a:rPr lang="el-GR" sz="1600" b="1" kern="0" dirty="0">
                <a:solidFill>
                  <a:srgbClr val="1B587C"/>
                </a:solidFill>
                <a:latin typeface="Times New Roman" pitchFamily="18" charset="0"/>
                <a:cs typeface="Times New Roman" pitchFamily="18" charset="0"/>
              </a:rPr>
              <a:t>Καθηγήτρια  </a:t>
            </a:r>
          </a:p>
          <a:p>
            <a:pPr>
              <a:spcBef>
                <a:spcPct val="0"/>
              </a:spcBef>
              <a:defRPr/>
            </a:pPr>
            <a:r>
              <a:rPr lang="el-GR" sz="1600" b="1" kern="0" dirty="0">
                <a:solidFill>
                  <a:srgbClr val="1B587C"/>
                </a:solidFill>
                <a:latin typeface="Times New Roman" pitchFamily="18" charset="0"/>
                <a:cs typeface="Times New Roman" pitchFamily="18" charset="0"/>
              </a:rPr>
              <a:t>Τμήμα  Νοσηλευτικής</a:t>
            </a:r>
          </a:p>
          <a:p>
            <a:pPr>
              <a:spcBef>
                <a:spcPct val="0"/>
              </a:spcBef>
              <a:defRPr/>
            </a:pPr>
            <a:r>
              <a:rPr lang="el-GR" sz="1600" b="1" kern="0" dirty="0">
                <a:solidFill>
                  <a:srgbClr val="1B587C"/>
                </a:solidFill>
                <a:latin typeface="Times New Roman" pitchFamily="18" charset="0"/>
                <a:cs typeface="Times New Roman" pitchFamily="18" charset="0"/>
              </a:rPr>
              <a:t>Εθνικό και  Καποδιστριακό  </a:t>
            </a:r>
          </a:p>
          <a:p>
            <a:pPr>
              <a:spcBef>
                <a:spcPct val="0"/>
              </a:spcBef>
              <a:defRPr/>
            </a:pPr>
            <a:r>
              <a:rPr lang="el-GR" sz="1600" b="1" kern="0" dirty="0">
                <a:solidFill>
                  <a:srgbClr val="1B587C"/>
                </a:solidFill>
                <a:latin typeface="Times New Roman" pitchFamily="18" charset="0"/>
                <a:cs typeface="Times New Roman" pitchFamily="18" charset="0"/>
              </a:rPr>
              <a:t>Πανεπιστήμιο Αθήνας </a:t>
            </a:r>
          </a:p>
          <a:p>
            <a:pPr>
              <a:defRPr/>
            </a:pPr>
            <a:endParaRPr lang="el-GR" kern="0" dirty="0"/>
          </a:p>
        </p:txBody>
      </p:sp>
      <p:pic>
        <p:nvPicPr>
          <p:cNvPr id="5" name="Picture 2" descr="C:\Users\ΟΙΚΟΓΕΝΕΙΑ\Desktop\1st INTERNATIONAL\LOGO ERGASTIRIO 2013\LOGO_GR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188640"/>
            <a:ext cx="2849205" cy="118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9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539552" y="2204864"/>
            <a:ext cx="7920880" cy="2736304"/>
          </a:xfrm>
        </p:spPr>
        <p:style>
          <a:lnRef idx="0">
            <a:schemeClr val="accent6"/>
          </a:lnRef>
          <a:fillRef idx="3">
            <a:schemeClr val="accent6"/>
          </a:fillRef>
          <a:effectRef idx="3">
            <a:schemeClr val="accent6"/>
          </a:effectRef>
          <a:fontRef idx="minor">
            <a:schemeClr val="lt1"/>
          </a:fontRef>
        </p:style>
        <p:txBody>
          <a:bodyPr>
            <a:normAutofit/>
          </a:bodyPr>
          <a:lstStyle/>
          <a:p>
            <a:pPr eaLnBrk="1" hangingPunct="1"/>
            <a:r>
              <a:rPr lang="el-GR" altLang="el-GR" dirty="0">
                <a:solidFill>
                  <a:schemeClr val="tx1"/>
                </a:solidFill>
                <a:latin typeface="Times New Roman" pitchFamily="18" charset="0"/>
              </a:rPr>
              <a:t>Αρχή της αυτονομίας</a:t>
            </a:r>
          </a:p>
          <a:p>
            <a:pPr eaLnBrk="1" hangingPunct="1"/>
            <a:r>
              <a:rPr lang="el-GR" altLang="el-GR" dirty="0">
                <a:solidFill>
                  <a:schemeClr val="tx1"/>
                </a:solidFill>
                <a:latin typeface="Times New Roman" pitchFamily="18" charset="0"/>
              </a:rPr>
              <a:t>Αρχή της ευεργεσίας και μη βλαπτικότητας</a:t>
            </a:r>
          </a:p>
          <a:p>
            <a:pPr eaLnBrk="1" hangingPunct="1"/>
            <a:r>
              <a:rPr lang="el-GR" altLang="el-GR" dirty="0">
                <a:solidFill>
                  <a:schemeClr val="tx1"/>
                </a:solidFill>
                <a:latin typeface="Times New Roman" pitchFamily="18" charset="0"/>
              </a:rPr>
              <a:t>Αρχή της δικαιοσύνης </a:t>
            </a:r>
            <a:endParaRPr lang="en-US" altLang="el-GR" dirty="0">
              <a:solidFill>
                <a:schemeClr val="tx1"/>
              </a:solidFill>
              <a:latin typeface="Times New Roman" pitchFamily="18" charset="0"/>
            </a:endParaRPr>
          </a:p>
          <a:p>
            <a:pPr eaLnBrk="1" hangingPunct="1"/>
            <a:r>
              <a:rPr lang="el-GR" altLang="el-GR" dirty="0">
                <a:solidFill>
                  <a:schemeClr val="tx1"/>
                </a:solidFill>
                <a:latin typeface="Times New Roman" pitchFamily="18" charset="0"/>
              </a:rPr>
              <a:t>Αρχή της ειλικρίνειας</a:t>
            </a:r>
          </a:p>
          <a:p>
            <a:pPr eaLnBrk="1" hangingPunct="1"/>
            <a:endParaRPr lang="el-GR" altLang="el-GR" dirty="0">
              <a:latin typeface="Times New Roman" pitchFamily="18" charset="0"/>
            </a:endParaRPr>
          </a:p>
        </p:txBody>
      </p:sp>
      <p:sp>
        <p:nvSpPr>
          <p:cNvPr id="142338" name="Rectangle 2"/>
          <p:cNvSpPr>
            <a:spLocks noGrp="1" noChangeArrowheads="1"/>
          </p:cNvSpPr>
          <p:nvPr>
            <p:ph type="title"/>
          </p:nvPr>
        </p:nvSpPr>
        <p:spPr>
          <a:solidFill>
            <a:srgbClr val="00B0F0"/>
          </a:solidFill>
        </p:spPr>
        <p:txBody>
          <a:bodyPr>
            <a:normAutofit fontScale="90000"/>
          </a:bodyPr>
          <a:lstStyle/>
          <a:p>
            <a:pPr eaLnBrk="1" fontAlgn="auto" hangingPunct="1">
              <a:spcAft>
                <a:spcPts val="0"/>
              </a:spcAft>
              <a:defRPr/>
            </a:pPr>
            <a:r>
              <a:rPr lang="el-GR" sz="4000" dirty="0"/>
              <a:t>Επαγγελματικές αρχές για τη νοσηλευτική </a:t>
            </a:r>
          </a:p>
        </p:txBody>
      </p:sp>
    </p:spTree>
    <p:extLst>
      <p:ext uri="{BB962C8B-B14F-4D97-AF65-F5344CB8AC3E}">
        <p14:creationId xmlns:p14="http://schemas.microsoft.com/office/powerpoint/2010/main" val="11738714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altLang="en-US" sz="2400" dirty="0">
                <a:hlinkClick r:id="rId2"/>
              </a:rPr>
              <a:t>http://www.ienerefugeehub.eu/parenting/</a:t>
            </a:r>
            <a:br>
              <a:rPr lang="en-US" sz="2400" dirty="0"/>
            </a:b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628" y="1646803"/>
            <a:ext cx="6777372" cy="397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9849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587" y="998327"/>
            <a:ext cx="7398823" cy="500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Έλλειψη 2"/>
          <p:cNvSpPr/>
          <p:nvPr/>
        </p:nvSpPr>
        <p:spPr>
          <a:xfrm>
            <a:off x="3869922" y="1754814"/>
            <a:ext cx="486054" cy="5400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Tree>
    <p:extLst>
      <p:ext uri="{BB962C8B-B14F-4D97-AF65-F5344CB8AC3E}">
        <p14:creationId xmlns:p14="http://schemas.microsoft.com/office/powerpoint/2010/main" val="22362656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8" y="1052736"/>
            <a:ext cx="6588732" cy="476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Έλλειψη 5"/>
          <p:cNvSpPr/>
          <p:nvPr/>
        </p:nvSpPr>
        <p:spPr>
          <a:xfrm>
            <a:off x="2033718" y="2186862"/>
            <a:ext cx="1566174" cy="1458162"/>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10" y="850227"/>
            <a:ext cx="7128792" cy="537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Έλλειψη 7"/>
          <p:cNvSpPr/>
          <p:nvPr/>
        </p:nvSpPr>
        <p:spPr>
          <a:xfrm flipV="1">
            <a:off x="2838550" y="2888939"/>
            <a:ext cx="1566174" cy="648072"/>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Tree>
    <p:extLst>
      <p:ext uri="{BB962C8B-B14F-4D97-AF65-F5344CB8AC3E}">
        <p14:creationId xmlns:p14="http://schemas.microsoft.com/office/powerpoint/2010/main" val="6713804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655" y="566682"/>
            <a:ext cx="6659345" cy="552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8842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168" y="786807"/>
            <a:ext cx="6778310" cy="550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Έλλειψη 2"/>
          <p:cNvSpPr/>
          <p:nvPr/>
        </p:nvSpPr>
        <p:spPr>
          <a:xfrm flipV="1">
            <a:off x="5922150" y="1352830"/>
            <a:ext cx="756084" cy="37804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Tree>
    <p:extLst>
      <p:ext uri="{BB962C8B-B14F-4D97-AF65-F5344CB8AC3E}">
        <p14:creationId xmlns:p14="http://schemas.microsoft.com/office/powerpoint/2010/main" val="41946566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477" y="883844"/>
            <a:ext cx="6816663" cy="505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Έλλειψη 2"/>
          <p:cNvSpPr/>
          <p:nvPr/>
        </p:nvSpPr>
        <p:spPr>
          <a:xfrm flipV="1">
            <a:off x="5436097" y="1808820"/>
            <a:ext cx="594066" cy="3780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cxnSp>
        <p:nvCxnSpPr>
          <p:cNvPr id="4" name="Ευθύγραμμο βέλος σύνδεσης 3"/>
          <p:cNvCxnSpPr/>
          <p:nvPr/>
        </p:nvCxnSpPr>
        <p:spPr>
          <a:xfrm flipH="1">
            <a:off x="5496507" y="3210113"/>
            <a:ext cx="540060" cy="18045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2623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700" y="1042011"/>
            <a:ext cx="5400600" cy="918102"/>
          </a:xfrm>
          <a:prstGeom prst="rect">
            <a:avLst/>
          </a:prstGeom>
          <a:noFill/>
          <a:ln>
            <a:noFill/>
          </a:ln>
        </p:spPr>
      </p:pic>
      <p:pic>
        <p:nvPicPr>
          <p:cNvPr id="2" name="Εικόνα 1">
            <a:extLst>
              <a:ext uri="{FF2B5EF4-FFF2-40B4-BE49-F238E27FC236}">
                <a16:creationId xmlns:a16="http://schemas.microsoft.com/office/drawing/2014/main" id="{506457C6-DC90-462B-897B-C894DA0B0466}"/>
              </a:ext>
            </a:extLst>
          </p:cNvPr>
          <p:cNvPicPr>
            <a:picLocks noChangeAspect="1"/>
          </p:cNvPicPr>
          <p:nvPr/>
        </p:nvPicPr>
        <p:blipFill>
          <a:blip r:embed="rId3"/>
          <a:stretch>
            <a:fillRect/>
          </a:stretch>
        </p:blipFill>
        <p:spPr>
          <a:xfrm>
            <a:off x="3346014" y="2672916"/>
            <a:ext cx="2106234" cy="2512290"/>
          </a:xfrm>
          <a:prstGeom prst="rect">
            <a:avLst/>
          </a:prstGeom>
        </p:spPr>
      </p:pic>
      <p:pic>
        <p:nvPicPr>
          <p:cNvPr id="5" name="Εικόνα 4">
            <a:extLst>
              <a:ext uri="{FF2B5EF4-FFF2-40B4-BE49-F238E27FC236}">
                <a16:creationId xmlns:a16="http://schemas.microsoft.com/office/drawing/2014/main" id="{53A8C400-D8C1-4936-A95E-C0623B8E326E}"/>
              </a:ext>
            </a:extLst>
          </p:cNvPr>
          <p:cNvPicPr>
            <a:picLocks noChangeAspect="1"/>
          </p:cNvPicPr>
          <p:nvPr/>
        </p:nvPicPr>
        <p:blipFill>
          <a:blip r:embed="rId4"/>
          <a:stretch>
            <a:fillRect/>
          </a:stretch>
        </p:blipFill>
        <p:spPr>
          <a:xfrm>
            <a:off x="1222183" y="2402887"/>
            <a:ext cx="2053673" cy="2315098"/>
          </a:xfrm>
          <a:prstGeom prst="rect">
            <a:avLst/>
          </a:prstGeom>
        </p:spPr>
      </p:pic>
      <p:pic>
        <p:nvPicPr>
          <p:cNvPr id="6" name="Εικόνα 5">
            <a:extLst>
              <a:ext uri="{FF2B5EF4-FFF2-40B4-BE49-F238E27FC236}">
                <a16:creationId xmlns:a16="http://schemas.microsoft.com/office/drawing/2014/main" id="{C9176AF2-0979-4ECB-87F1-EC510B9458AC}"/>
              </a:ext>
            </a:extLst>
          </p:cNvPr>
          <p:cNvPicPr>
            <a:picLocks noChangeAspect="1"/>
          </p:cNvPicPr>
          <p:nvPr/>
        </p:nvPicPr>
        <p:blipFill>
          <a:blip r:embed="rId5"/>
          <a:stretch>
            <a:fillRect/>
          </a:stretch>
        </p:blipFill>
        <p:spPr>
          <a:xfrm>
            <a:off x="5522407" y="3010095"/>
            <a:ext cx="2289953" cy="2903181"/>
          </a:xfrm>
          <a:prstGeom prst="rect">
            <a:avLst/>
          </a:prstGeom>
        </p:spPr>
      </p:pic>
      <p:sp>
        <p:nvSpPr>
          <p:cNvPr id="8" name="TextBox 7">
            <a:extLst>
              <a:ext uri="{FF2B5EF4-FFF2-40B4-BE49-F238E27FC236}">
                <a16:creationId xmlns:a16="http://schemas.microsoft.com/office/drawing/2014/main" id="{9A0B02BD-E347-4DB0-84C5-C474FF525949}"/>
              </a:ext>
            </a:extLst>
          </p:cNvPr>
          <p:cNvSpPr txBox="1"/>
          <p:nvPr/>
        </p:nvSpPr>
        <p:spPr>
          <a:xfrm>
            <a:off x="1503485" y="2009425"/>
            <a:ext cx="5991330" cy="300082"/>
          </a:xfrm>
          <a:prstGeom prst="rect">
            <a:avLst/>
          </a:prstGeom>
          <a:noFill/>
        </p:spPr>
        <p:txBody>
          <a:bodyPr wrap="square">
            <a:spAutoFit/>
          </a:bodyPr>
          <a:lstStyle/>
          <a:p>
            <a:pPr algn="ctr"/>
            <a:r>
              <a:rPr lang="en-US" sz="1350" dirty="0">
                <a:hlinkClick r:id="rId6"/>
              </a:rPr>
              <a:t>https://www.youtube.com/watch?v=EAzLmgeLK8I&amp;feature=emb_logo</a:t>
            </a:r>
            <a:endParaRPr lang="en-US" sz="1350" dirty="0"/>
          </a:p>
        </p:txBody>
      </p:sp>
    </p:spTree>
    <p:extLst>
      <p:ext uri="{BB962C8B-B14F-4D97-AF65-F5344CB8AC3E}">
        <p14:creationId xmlns:p14="http://schemas.microsoft.com/office/powerpoint/2010/main" val="19353123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51EB2335-C108-927D-95D3-DF8EC52C3687}"/>
              </a:ext>
            </a:extLst>
          </p:cNvPr>
          <p:cNvPicPr>
            <a:picLocks noChangeAspect="1"/>
          </p:cNvPicPr>
          <p:nvPr/>
        </p:nvPicPr>
        <p:blipFill>
          <a:blip r:embed="rId2"/>
          <a:stretch>
            <a:fillRect/>
          </a:stretch>
        </p:blipFill>
        <p:spPr>
          <a:xfrm>
            <a:off x="5854746" y="174276"/>
            <a:ext cx="2158171" cy="1213448"/>
          </a:xfrm>
          <a:prstGeom prst="rect">
            <a:avLst/>
          </a:prstGeom>
        </p:spPr>
      </p:pic>
      <p:pic>
        <p:nvPicPr>
          <p:cNvPr id="4" name="Θέση περιεχομένου 3">
            <a:extLst>
              <a:ext uri="{FF2B5EF4-FFF2-40B4-BE49-F238E27FC236}">
                <a16:creationId xmlns:a16="http://schemas.microsoft.com/office/drawing/2014/main" id="{1855DBD4-0EA0-4FA0-959C-8B2260CE0007}"/>
              </a:ext>
            </a:extLst>
          </p:cNvPr>
          <p:cNvPicPr>
            <a:picLocks noGrp="1" noChangeAspect="1"/>
          </p:cNvPicPr>
          <p:nvPr>
            <p:ph idx="1"/>
          </p:nvPr>
        </p:nvPicPr>
        <p:blipFill>
          <a:blip r:embed="rId3"/>
          <a:stretch>
            <a:fillRect/>
          </a:stretch>
        </p:blipFill>
        <p:spPr>
          <a:xfrm>
            <a:off x="107504" y="174276"/>
            <a:ext cx="4949309" cy="3226721"/>
          </a:xfrm>
          <a:prstGeom prst="rect">
            <a:avLst/>
          </a:prstGeom>
          <a:ln>
            <a:noFill/>
          </a:ln>
          <a:effectLst>
            <a:softEdge rad="112500"/>
          </a:effectLst>
        </p:spPr>
      </p:pic>
      <p:pic>
        <p:nvPicPr>
          <p:cNvPr id="6" name="Εικόνα 5">
            <a:extLst>
              <a:ext uri="{FF2B5EF4-FFF2-40B4-BE49-F238E27FC236}">
                <a16:creationId xmlns:a16="http://schemas.microsoft.com/office/drawing/2014/main" id="{234B40C0-1277-3EF4-D34F-14BC58D6F662}"/>
              </a:ext>
            </a:extLst>
          </p:cNvPr>
          <p:cNvPicPr>
            <a:picLocks noChangeAspect="1"/>
          </p:cNvPicPr>
          <p:nvPr/>
        </p:nvPicPr>
        <p:blipFill rotWithShape="1">
          <a:blip r:embed="rId4"/>
          <a:srcRect b="31725"/>
          <a:stretch/>
        </p:blipFill>
        <p:spPr>
          <a:xfrm>
            <a:off x="5038655" y="1387724"/>
            <a:ext cx="3995936" cy="2160593"/>
          </a:xfrm>
          <a:prstGeom prst="rect">
            <a:avLst/>
          </a:prstGeom>
          <a:ln>
            <a:noFill/>
          </a:ln>
          <a:effectLst>
            <a:softEdge rad="112500"/>
          </a:effectLst>
        </p:spPr>
      </p:pic>
      <p:pic>
        <p:nvPicPr>
          <p:cNvPr id="8" name="Εικόνα 7">
            <a:extLst>
              <a:ext uri="{FF2B5EF4-FFF2-40B4-BE49-F238E27FC236}">
                <a16:creationId xmlns:a16="http://schemas.microsoft.com/office/drawing/2014/main" id="{A6F830C0-A66A-9050-9C24-48F3E92993D0}"/>
              </a:ext>
            </a:extLst>
          </p:cNvPr>
          <p:cNvPicPr>
            <a:picLocks noChangeAspect="1"/>
          </p:cNvPicPr>
          <p:nvPr/>
        </p:nvPicPr>
        <p:blipFill rotWithShape="1">
          <a:blip r:embed="rId5"/>
          <a:srcRect b="20069"/>
          <a:stretch/>
        </p:blipFill>
        <p:spPr>
          <a:xfrm>
            <a:off x="251520" y="3404620"/>
            <a:ext cx="4432170" cy="2656989"/>
          </a:xfrm>
          <a:prstGeom prst="rect">
            <a:avLst/>
          </a:prstGeom>
          <a:ln>
            <a:noFill/>
          </a:ln>
          <a:effectLst>
            <a:softEdge rad="112500"/>
          </a:effectLst>
        </p:spPr>
      </p:pic>
      <p:pic>
        <p:nvPicPr>
          <p:cNvPr id="10" name="Εικόνα 9">
            <a:extLst>
              <a:ext uri="{FF2B5EF4-FFF2-40B4-BE49-F238E27FC236}">
                <a16:creationId xmlns:a16="http://schemas.microsoft.com/office/drawing/2014/main" id="{2D89D0BE-77DB-CB6A-D11A-717D978994F2}"/>
              </a:ext>
            </a:extLst>
          </p:cNvPr>
          <p:cNvPicPr>
            <a:picLocks noChangeAspect="1"/>
          </p:cNvPicPr>
          <p:nvPr/>
        </p:nvPicPr>
        <p:blipFill rotWithShape="1">
          <a:blip r:embed="rId6"/>
          <a:srcRect t="4683" b="21373"/>
          <a:stretch/>
        </p:blipFill>
        <p:spPr>
          <a:xfrm>
            <a:off x="4683690" y="3625078"/>
            <a:ext cx="3995936" cy="2216071"/>
          </a:xfrm>
          <a:prstGeom prst="rect">
            <a:avLst/>
          </a:prstGeom>
        </p:spPr>
      </p:pic>
    </p:spTree>
    <p:extLst>
      <p:ext uri="{BB962C8B-B14F-4D97-AF65-F5344CB8AC3E}">
        <p14:creationId xmlns:p14="http://schemas.microsoft.com/office/powerpoint/2010/main" val="14618036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E866-3750-4E08-B36F-8736B57967A8}"/>
              </a:ext>
            </a:extLst>
          </p:cNvPr>
          <p:cNvSpPr>
            <a:spLocks noGrp="1"/>
          </p:cNvSpPr>
          <p:nvPr>
            <p:ph type="title"/>
          </p:nvPr>
        </p:nvSpPr>
        <p:spPr>
          <a:xfrm>
            <a:off x="0" y="0"/>
            <a:ext cx="9144000" cy="881063"/>
          </a:xfrm>
        </p:spPr>
        <p:txBody>
          <a:bodyPr>
            <a:noAutofit/>
          </a:bodyPr>
          <a:lstStyle/>
          <a:p>
            <a:pPr algn="ctr">
              <a:defRPr/>
            </a:pPr>
            <a:br>
              <a:rPr lang="en-GB" sz="2800" b="1" cap="all" dirty="0">
                <a:solidFill>
                  <a:schemeClr val="tx1"/>
                </a:solidFill>
                <a:latin typeface="+mn-lt"/>
              </a:rPr>
            </a:br>
            <a:r>
              <a:rPr lang="en-GB" sz="2800" b="1" cap="all" dirty="0">
                <a:solidFill>
                  <a:schemeClr val="tx1"/>
                </a:solidFill>
                <a:latin typeface="+mn-lt"/>
              </a:rPr>
              <a:t>Culturally competent model in PROMOTING vaccination AND TACKLING VACCINATION HESITANCY</a:t>
            </a:r>
            <a:endParaRPr lang="en-US" sz="2800" dirty="0"/>
          </a:p>
        </p:txBody>
      </p:sp>
      <p:sp>
        <p:nvSpPr>
          <p:cNvPr id="14339" name="Footer Placeholder 3">
            <a:extLst>
              <a:ext uri="{FF2B5EF4-FFF2-40B4-BE49-F238E27FC236}">
                <a16:creationId xmlns:a16="http://schemas.microsoft.com/office/drawing/2014/main" id="{69799F6F-9015-6061-A722-139F437CA52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solidFill>
                <a:srgbClr val="FFFFFF"/>
              </a:solidFill>
            </a:endParaRPr>
          </a:p>
        </p:txBody>
      </p:sp>
      <p:sp>
        <p:nvSpPr>
          <p:cNvPr id="14340" name="Slide Number Placeholder 4">
            <a:extLst>
              <a:ext uri="{FF2B5EF4-FFF2-40B4-BE49-F238E27FC236}">
                <a16:creationId xmlns:a16="http://schemas.microsoft.com/office/drawing/2014/main" id="{4649573E-F52D-D33D-AE4D-66CD53E020D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0CB39F1-18D8-486B-8EDD-BB2C8FE523E0}" type="slidenum">
              <a:rPr lang="en-US" altLang="en-US">
                <a:solidFill>
                  <a:srgbClr val="FFFFFF"/>
                </a:solidFill>
              </a:rPr>
              <a:pPr/>
              <a:t>108</a:t>
            </a:fld>
            <a:endParaRPr lang="en-US" altLang="en-US">
              <a:solidFill>
                <a:srgbClr val="FFFFFF"/>
              </a:solidFill>
            </a:endParaRPr>
          </a:p>
        </p:txBody>
      </p:sp>
      <p:pic>
        <p:nvPicPr>
          <p:cNvPr id="14341" name="Content Placeholder 7">
            <a:extLst>
              <a:ext uri="{FF2B5EF4-FFF2-40B4-BE49-F238E27FC236}">
                <a16:creationId xmlns:a16="http://schemas.microsoft.com/office/drawing/2014/main" id="{1739DAFC-A91A-BCA0-BF4B-B6721E91BE88}"/>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066800"/>
            <a:ext cx="8686800" cy="5257800"/>
          </a:xfr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BC1B1292-A80A-C182-AF07-C4CB29BCF766}"/>
              </a:ext>
            </a:extLst>
          </p:cNvPr>
          <p:cNvPicPr>
            <a:picLocks noGrp="1" noChangeAspect="1"/>
          </p:cNvPicPr>
          <p:nvPr>
            <p:ph idx="1"/>
          </p:nvPr>
        </p:nvPicPr>
        <p:blipFill>
          <a:blip r:embed="rId2"/>
          <a:stretch>
            <a:fillRect/>
          </a:stretch>
        </p:blipFill>
        <p:spPr>
          <a:xfrm>
            <a:off x="395536" y="2869506"/>
            <a:ext cx="8229600" cy="3816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5">
            <a:extLst>
              <a:ext uri="{FF2B5EF4-FFF2-40B4-BE49-F238E27FC236}">
                <a16:creationId xmlns:a16="http://schemas.microsoft.com/office/drawing/2014/main" id="{08436A7F-6437-42AA-7359-22933746F930}"/>
              </a:ext>
            </a:extLst>
          </p:cNvPr>
          <p:cNvPicPr>
            <a:picLocks noChangeAspect="1"/>
          </p:cNvPicPr>
          <p:nvPr/>
        </p:nvPicPr>
        <p:blipFill>
          <a:blip r:embed="rId3"/>
          <a:stretch>
            <a:fillRect/>
          </a:stretch>
        </p:blipFill>
        <p:spPr>
          <a:xfrm>
            <a:off x="1439652" y="180333"/>
            <a:ext cx="6264696" cy="1231822"/>
          </a:xfrm>
          <a:prstGeom prst="rect">
            <a:avLst/>
          </a:prstGeom>
        </p:spPr>
      </p:pic>
      <p:pic>
        <p:nvPicPr>
          <p:cNvPr id="8" name="Εικόνα 7">
            <a:extLst>
              <a:ext uri="{FF2B5EF4-FFF2-40B4-BE49-F238E27FC236}">
                <a16:creationId xmlns:a16="http://schemas.microsoft.com/office/drawing/2014/main" id="{EA3E62D7-75A6-0E62-07FE-F9433B0D5B1C}"/>
              </a:ext>
            </a:extLst>
          </p:cNvPr>
          <p:cNvPicPr>
            <a:picLocks noChangeAspect="1"/>
          </p:cNvPicPr>
          <p:nvPr/>
        </p:nvPicPr>
        <p:blipFill>
          <a:blip r:embed="rId4">
            <a:duotone>
              <a:schemeClr val="accent1">
                <a:shade val="45000"/>
                <a:satMod val="135000"/>
              </a:schemeClr>
              <a:prstClr val="white"/>
            </a:duotone>
          </a:blip>
          <a:stretch>
            <a:fillRect/>
          </a:stretch>
        </p:blipFill>
        <p:spPr>
          <a:xfrm>
            <a:off x="107504" y="1628800"/>
            <a:ext cx="9144000" cy="777982"/>
          </a:xfrm>
          <a:prstGeom prst="rect">
            <a:avLst/>
          </a:prstGeom>
        </p:spPr>
      </p:pic>
    </p:spTree>
    <p:extLst>
      <p:ext uri="{BB962C8B-B14F-4D97-AF65-F5344CB8AC3E}">
        <p14:creationId xmlns:p14="http://schemas.microsoft.com/office/powerpoint/2010/main" val="757382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259632" y="2204864"/>
            <a:ext cx="6552728" cy="2592288"/>
          </a:xfrm>
          <a:ln w="76200"/>
        </p:spPr>
        <p:style>
          <a:lnRef idx="2">
            <a:schemeClr val="accent6"/>
          </a:lnRef>
          <a:fillRef idx="1">
            <a:schemeClr val="lt1"/>
          </a:fillRef>
          <a:effectRef idx="0">
            <a:schemeClr val="accent6"/>
          </a:effectRef>
          <a:fontRef idx="minor">
            <a:schemeClr val="dk1"/>
          </a:fontRef>
        </p:style>
        <p:txBody>
          <a:bodyPr>
            <a:normAutofit/>
          </a:bodyPr>
          <a:lstStyle/>
          <a:p>
            <a:pPr eaLnBrk="1" fontAlgn="auto" hangingPunct="1">
              <a:spcAft>
                <a:spcPts val="0"/>
              </a:spcAft>
              <a:defRPr/>
            </a:pPr>
            <a:r>
              <a:rPr lang="el-GR" sz="3200" b="1" dirty="0">
                <a:solidFill>
                  <a:srgbClr val="0070C0"/>
                </a:solidFill>
                <a:latin typeface="Times New Roman" pitchFamily="18" charset="0"/>
              </a:rPr>
              <a:t>Ηθική, Πολιτισμικές Πρακτικές </a:t>
            </a:r>
            <a:br>
              <a:rPr lang="el-GR" sz="3200" b="1" dirty="0">
                <a:solidFill>
                  <a:srgbClr val="0070C0"/>
                </a:solidFill>
                <a:latin typeface="Times New Roman" pitchFamily="18" charset="0"/>
              </a:rPr>
            </a:br>
            <a:r>
              <a:rPr lang="el-GR" sz="3200" b="1" dirty="0">
                <a:solidFill>
                  <a:srgbClr val="0070C0"/>
                </a:solidFill>
                <a:latin typeface="Times New Roman" pitchFamily="18" charset="0"/>
              </a:rPr>
              <a:t>και </a:t>
            </a:r>
            <a:br>
              <a:rPr lang="el-GR" sz="3200" b="1" dirty="0">
                <a:solidFill>
                  <a:srgbClr val="0070C0"/>
                </a:solidFill>
                <a:latin typeface="Times New Roman" pitchFamily="18" charset="0"/>
              </a:rPr>
            </a:br>
            <a:r>
              <a:rPr lang="el-GR" sz="3200" b="1" dirty="0">
                <a:solidFill>
                  <a:srgbClr val="0070C0"/>
                </a:solidFill>
                <a:latin typeface="Times New Roman" pitchFamily="18" charset="0"/>
              </a:rPr>
              <a:t>Ανθρώπινα Δικαιώματα</a:t>
            </a:r>
            <a:r>
              <a:rPr lang="el-GR" sz="3200" dirty="0">
                <a:latin typeface="Times New Roman" pitchFamily="18" charset="0"/>
              </a:rPr>
              <a:t>                                                </a:t>
            </a:r>
          </a:p>
        </p:txBody>
      </p:sp>
    </p:spTree>
    <p:extLst>
      <p:ext uri="{BB962C8B-B14F-4D97-AF65-F5344CB8AC3E}">
        <p14:creationId xmlns:p14="http://schemas.microsoft.com/office/powerpoint/2010/main" val="2033481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488164-613A-8F36-245B-BB605C5355C0}"/>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0C09CFBE-9961-A3AE-13D0-3A7E728CE737}"/>
              </a:ext>
            </a:extLst>
          </p:cNvPr>
          <p:cNvPicPr>
            <a:picLocks noGrp="1" noChangeAspect="1"/>
          </p:cNvPicPr>
          <p:nvPr>
            <p:ph idx="1"/>
          </p:nvPr>
        </p:nvPicPr>
        <p:blipFill>
          <a:blip r:embed="rId2"/>
          <a:stretch>
            <a:fillRect/>
          </a:stretch>
        </p:blipFill>
        <p:spPr>
          <a:xfrm>
            <a:off x="457200" y="1660444"/>
            <a:ext cx="8229600" cy="4405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8365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18_202_16322"/>
          <p:cNvPicPr>
            <a:picLocks noChangeAspect="1" noChangeArrowheads="1"/>
          </p:cNvPicPr>
          <p:nvPr/>
        </p:nvPicPr>
        <p:blipFill>
          <a:blip r:embed="rId3" cstate="print">
            <a:lum bright="40000" contrast="-8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0" y="298450"/>
            <a:ext cx="91440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200">
                <a:solidFill>
                  <a:srgbClr val="FF0066"/>
                </a:solidFill>
                <a:latin typeface="Arial" charset="0"/>
                <a:cs typeface="Arial" charset="0"/>
              </a:defRPr>
            </a:lvl1pPr>
            <a:lvl2pPr marL="742950" indent="-285750" eaLnBrk="0" hangingPunct="0">
              <a:defRPr sz="1200">
                <a:solidFill>
                  <a:srgbClr val="FF0066"/>
                </a:solidFill>
                <a:latin typeface="Arial" charset="0"/>
                <a:cs typeface="Arial" charset="0"/>
              </a:defRPr>
            </a:lvl2pPr>
            <a:lvl3pPr marL="1143000" indent="-228600" eaLnBrk="0" hangingPunct="0">
              <a:defRPr sz="1200">
                <a:solidFill>
                  <a:srgbClr val="FF0066"/>
                </a:solidFill>
                <a:latin typeface="Arial" charset="0"/>
                <a:cs typeface="Arial" charset="0"/>
              </a:defRPr>
            </a:lvl3pPr>
            <a:lvl4pPr marL="1600200" indent="-228600" eaLnBrk="0" hangingPunct="0">
              <a:defRPr sz="1200">
                <a:solidFill>
                  <a:srgbClr val="FF0066"/>
                </a:solidFill>
                <a:latin typeface="Arial" charset="0"/>
                <a:cs typeface="Arial" charset="0"/>
              </a:defRPr>
            </a:lvl4pPr>
            <a:lvl5pPr marL="2057400" indent="-228600" eaLnBrk="0" hangingPunct="0">
              <a:defRPr sz="1200">
                <a:solidFill>
                  <a:srgbClr val="FF0066"/>
                </a:solidFill>
                <a:latin typeface="Arial" charset="0"/>
                <a:cs typeface="Arial" charset="0"/>
              </a:defRPr>
            </a:lvl5pPr>
            <a:lvl6pPr marL="2514600" indent="-228600" eaLnBrk="0" fontAlgn="base" hangingPunct="0">
              <a:spcBef>
                <a:spcPct val="0"/>
              </a:spcBef>
              <a:spcAft>
                <a:spcPct val="0"/>
              </a:spcAft>
              <a:defRPr sz="1200">
                <a:solidFill>
                  <a:srgbClr val="FF0066"/>
                </a:solidFill>
                <a:latin typeface="Arial" charset="0"/>
                <a:cs typeface="Arial" charset="0"/>
              </a:defRPr>
            </a:lvl6pPr>
            <a:lvl7pPr marL="2971800" indent="-228600" eaLnBrk="0" fontAlgn="base" hangingPunct="0">
              <a:spcBef>
                <a:spcPct val="0"/>
              </a:spcBef>
              <a:spcAft>
                <a:spcPct val="0"/>
              </a:spcAft>
              <a:defRPr sz="1200">
                <a:solidFill>
                  <a:srgbClr val="FF0066"/>
                </a:solidFill>
                <a:latin typeface="Arial" charset="0"/>
                <a:cs typeface="Arial" charset="0"/>
              </a:defRPr>
            </a:lvl7pPr>
            <a:lvl8pPr marL="3429000" indent="-228600" eaLnBrk="0" fontAlgn="base" hangingPunct="0">
              <a:spcBef>
                <a:spcPct val="0"/>
              </a:spcBef>
              <a:spcAft>
                <a:spcPct val="0"/>
              </a:spcAft>
              <a:defRPr sz="1200">
                <a:solidFill>
                  <a:srgbClr val="FF0066"/>
                </a:solidFill>
                <a:latin typeface="Arial" charset="0"/>
                <a:cs typeface="Arial" charset="0"/>
              </a:defRPr>
            </a:lvl8pPr>
            <a:lvl9pPr marL="3886200" indent="-228600" eaLnBrk="0" fontAlgn="base" hangingPunct="0">
              <a:spcBef>
                <a:spcPct val="0"/>
              </a:spcBef>
              <a:spcAft>
                <a:spcPct val="0"/>
              </a:spcAft>
              <a:defRPr sz="1200">
                <a:solidFill>
                  <a:srgbClr val="FF0066"/>
                </a:solidFill>
                <a:latin typeface="Arial" charset="0"/>
                <a:cs typeface="Arial" charset="0"/>
              </a:defRPr>
            </a:lvl9pPr>
          </a:lstStyle>
          <a:p>
            <a:pPr algn="ctr" eaLnBrk="1" hangingPunct="1"/>
            <a:r>
              <a:rPr lang="el-GR" altLang="el-GR" sz="2000" b="1">
                <a:solidFill>
                  <a:schemeClr val="tx1"/>
                </a:solidFill>
                <a:effectLst/>
              </a:rPr>
              <a:t>Να θεωρείτε την οικουμένη πατρίδα σας, </a:t>
            </a:r>
            <a:endParaRPr lang="en-US" altLang="el-GR" sz="2000" b="1">
              <a:solidFill>
                <a:schemeClr val="tx1"/>
              </a:solidFill>
              <a:effectLst/>
            </a:endParaRPr>
          </a:p>
          <a:p>
            <a:pPr algn="ctr" eaLnBrk="1" hangingPunct="1"/>
            <a:r>
              <a:rPr lang="el-GR" altLang="el-GR" sz="2000" b="1">
                <a:solidFill>
                  <a:schemeClr val="tx1"/>
                </a:solidFill>
                <a:effectLst/>
              </a:rPr>
              <a:t>με κοινούς νόμους </a:t>
            </a:r>
            <a:endParaRPr lang="en-US" altLang="el-GR" sz="2000" b="1">
              <a:solidFill>
                <a:schemeClr val="tx1"/>
              </a:solidFill>
              <a:effectLst/>
            </a:endParaRPr>
          </a:p>
          <a:p>
            <a:pPr algn="ctr" eaLnBrk="1" hangingPunct="1"/>
            <a:r>
              <a:rPr lang="el-GR" altLang="el-GR" sz="2000" b="1">
                <a:solidFill>
                  <a:schemeClr val="tx1"/>
                </a:solidFill>
                <a:effectLst/>
              </a:rPr>
              <a:t>όπου θα κυβερνούν οι άριστοι ανεξαρτήτου φυλής. </a:t>
            </a:r>
            <a:endParaRPr lang="en-US" altLang="el-GR" sz="2000" b="1">
              <a:solidFill>
                <a:schemeClr val="tx1"/>
              </a:solidFill>
              <a:effectLst/>
            </a:endParaRPr>
          </a:p>
          <a:p>
            <a:pPr algn="ctr" eaLnBrk="1" hangingPunct="1"/>
            <a:r>
              <a:rPr lang="el-GR" altLang="el-GR" sz="2000" b="1">
                <a:solidFill>
                  <a:schemeClr val="tx1"/>
                </a:solidFill>
                <a:effectLst/>
              </a:rPr>
              <a:t>Δεν χωρίζω τους ανθρώπους όπως κάνουν οι στενόμυαλοι, </a:t>
            </a:r>
            <a:endParaRPr lang="en-US" altLang="el-GR" sz="2000" b="1">
              <a:solidFill>
                <a:schemeClr val="tx1"/>
              </a:solidFill>
              <a:effectLst/>
            </a:endParaRPr>
          </a:p>
          <a:p>
            <a:pPr algn="ctr" eaLnBrk="1" hangingPunct="1"/>
            <a:r>
              <a:rPr lang="el-GR" altLang="el-GR" sz="2000" b="1">
                <a:solidFill>
                  <a:schemeClr val="tx1"/>
                </a:solidFill>
                <a:effectLst/>
              </a:rPr>
              <a:t>σε έλληνες και βαρβάρους.</a:t>
            </a:r>
            <a:endParaRPr lang="en-US" altLang="el-GR" sz="2000" b="1">
              <a:solidFill>
                <a:schemeClr val="tx1"/>
              </a:solidFill>
              <a:effectLst/>
            </a:endParaRPr>
          </a:p>
          <a:p>
            <a:pPr algn="ctr" eaLnBrk="1" hangingPunct="1"/>
            <a:r>
              <a:rPr lang="el-GR" altLang="el-GR" sz="2000" b="1">
                <a:solidFill>
                  <a:schemeClr val="tx1"/>
                </a:solidFill>
                <a:effectLst/>
              </a:rPr>
              <a:t> Δεν μ’ ενδιαφέρει η καταγωγή των πολιτών </a:t>
            </a:r>
            <a:endParaRPr lang="en-US" altLang="el-GR" sz="2000" b="1">
              <a:solidFill>
                <a:schemeClr val="tx1"/>
              </a:solidFill>
              <a:effectLst/>
            </a:endParaRPr>
          </a:p>
          <a:p>
            <a:pPr algn="ctr" eaLnBrk="1" hangingPunct="1"/>
            <a:r>
              <a:rPr lang="el-GR" altLang="el-GR" sz="2000" b="1">
                <a:solidFill>
                  <a:schemeClr val="tx1"/>
                </a:solidFill>
                <a:effectLst/>
              </a:rPr>
              <a:t>ούτε η ράτσα που τους γέννησε. </a:t>
            </a:r>
            <a:endParaRPr lang="en-US" altLang="el-GR" sz="2000" b="1">
              <a:solidFill>
                <a:schemeClr val="tx1"/>
              </a:solidFill>
              <a:effectLst/>
            </a:endParaRPr>
          </a:p>
          <a:p>
            <a:pPr algn="ctr" eaLnBrk="1" hangingPunct="1"/>
            <a:r>
              <a:rPr lang="el-GR" altLang="el-GR" sz="2000" b="1">
                <a:solidFill>
                  <a:schemeClr val="tx1"/>
                </a:solidFill>
                <a:effectLst/>
              </a:rPr>
              <a:t>Τους καταμερίζω με ένα μόνο κριτήριο, </a:t>
            </a:r>
            <a:endParaRPr lang="en-US" altLang="el-GR" sz="2000" b="1">
              <a:solidFill>
                <a:schemeClr val="tx1"/>
              </a:solidFill>
              <a:effectLst/>
            </a:endParaRPr>
          </a:p>
          <a:p>
            <a:pPr algn="ctr" eaLnBrk="1" hangingPunct="1"/>
            <a:r>
              <a:rPr lang="el-GR" altLang="el-GR" sz="2000" b="1">
                <a:solidFill>
                  <a:schemeClr val="tx1"/>
                </a:solidFill>
                <a:effectLst/>
              </a:rPr>
              <a:t>την αρετή! </a:t>
            </a:r>
            <a:endParaRPr lang="en-US" altLang="el-GR" sz="2000" b="1">
              <a:solidFill>
                <a:schemeClr val="tx1"/>
              </a:solidFill>
              <a:effectLst/>
            </a:endParaRPr>
          </a:p>
          <a:p>
            <a:pPr algn="ctr" eaLnBrk="1" hangingPunct="1"/>
            <a:r>
              <a:rPr lang="el-GR" altLang="el-GR" sz="2000" b="1">
                <a:solidFill>
                  <a:schemeClr val="tx1"/>
                </a:solidFill>
                <a:effectLst/>
              </a:rPr>
              <a:t>Για μένα κάθε καλός ξένος είναι έλληνας </a:t>
            </a:r>
            <a:endParaRPr lang="en-US" altLang="el-GR" sz="2000" b="1">
              <a:solidFill>
                <a:schemeClr val="tx1"/>
              </a:solidFill>
              <a:effectLst/>
            </a:endParaRPr>
          </a:p>
          <a:p>
            <a:pPr algn="ctr" eaLnBrk="1" hangingPunct="1"/>
            <a:r>
              <a:rPr lang="el-GR" altLang="el-GR" sz="2000" b="1">
                <a:solidFill>
                  <a:schemeClr val="tx1"/>
                </a:solidFill>
                <a:effectLst/>
              </a:rPr>
              <a:t>και κάθε κακός έλληνας είναι χειρότερος από βάρβαρο(…) </a:t>
            </a:r>
            <a:endParaRPr lang="en-US" altLang="el-GR" sz="2000" b="1">
              <a:solidFill>
                <a:schemeClr val="tx1"/>
              </a:solidFill>
              <a:effectLst/>
            </a:endParaRPr>
          </a:p>
          <a:p>
            <a:pPr algn="ctr" eaLnBrk="1" hangingPunct="1"/>
            <a:r>
              <a:rPr lang="el-GR" altLang="el-GR" sz="2000" b="1">
                <a:solidFill>
                  <a:schemeClr val="tx1"/>
                </a:solidFill>
                <a:effectLst/>
              </a:rPr>
              <a:t>Από μέρους μου θεωρώ όλους ίσους, </a:t>
            </a:r>
            <a:endParaRPr lang="en-US" altLang="el-GR" sz="2000" b="1">
              <a:solidFill>
                <a:schemeClr val="tx1"/>
              </a:solidFill>
              <a:effectLst/>
            </a:endParaRPr>
          </a:p>
          <a:p>
            <a:pPr algn="ctr" eaLnBrk="1" hangingPunct="1"/>
            <a:r>
              <a:rPr lang="el-GR" altLang="el-GR" sz="2000" b="1">
                <a:solidFill>
                  <a:schemeClr val="tx1"/>
                </a:solidFill>
                <a:effectLst/>
              </a:rPr>
              <a:t>λευκούς και μελαψούς.</a:t>
            </a:r>
            <a:endParaRPr lang="en-US" altLang="el-GR" sz="2000" b="1">
              <a:solidFill>
                <a:schemeClr val="tx1"/>
              </a:solidFill>
              <a:effectLst/>
            </a:endParaRPr>
          </a:p>
          <a:p>
            <a:pPr algn="ctr" eaLnBrk="1" hangingPunct="1"/>
            <a:r>
              <a:rPr lang="el-GR" altLang="el-GR" sz="2000" b="1">
                <a:solidFill>
                  <a:schemeClr val="tx1"/>
                </a:solidFill>
                <a:effectLst/>
              </a:rPr>
              <a:t> Και θα ήθελα να μην είσθε μόνο υπήκοοι της κοινοπολιτείας μου , </a:t>
            </a:r>
          </a:p>
          <a:p>
            <a:pPr algn="ctr" eaLnBrk="1" hangingPunct="1"/>
            <a:r>
              <a:rPr lang="el-GR" altLang="el-GR" sz="2000" b="1">
                <a:solidFill>
                  <a:schemeClr val="tx1"/>
                </a:solidFill>
                <a:effectLst/>
              </a:rPr>
              <a:t>αλλά μέτοχοι,</a:t>
            </a:r>
            <a:endParaRPr lang="en-US" altLang="el-GR" sz="2000" b="1">
              <a:solidFill>
                <a:schemeClr val="tx1"/>
              </a:solidFill>
              <a:effectLst/>
            </a:endParaRPr>
          </a:p>
          <a:p>
            <a:pPr algn="ctr" eaLnBrk="1" hangingPunct="1"/>
            <a:r>
              <a:rPr lang="el-GR" altLang="el-GR" sz="2000" b="1">
                <a:solidFill>
                  <a:schemeClr val="tx1"/>
                </a:solidFill>
                <a:effectLst/>
              </a:rPr>
              <a:t> όλοι συνέταιροι! </a:t>
            </a:r>
            <a:endParaRPr lang="en-US" altLang="el-GR" sz="2000" b="1">
              <a:solidFill>
                <a:schemeClr val="tx1"/>
              </a:solidFill>
              <a:effectLst/>
            </a:endParaRPr>
          </a:p>
          <a:p>
            <a:pPr algn="ctr" eaLnBrk="1" hangingPunct="1"/>
            <a:endParaRPr lang="el-GR" altLang="el-GR" sz="2000" b="1">
              <a:solidFill>
                <a:schemeClr val="tx1"/>
              </a:solidFill>
              <a:effectLst/>
            </a:endParaRPr>
          </a:p>
          <a:p>
            <a:pPr algn="ctr" eaLnBrk="1" hangingPunct="1"/>
            <a:endParaRPr lang="en-US" altLang="el-GR" sz="2000" b="1">
              <a:solidFill>
                <a:schemeClr val="tx1"/>
              </a:solidFill>
              <a:effectLst/>
            </a:endParaRPr>
          </a:p>
          <a:p>
            <a:pPr algn="ctr" eaLnBrk="1" hangingPunct="1"/>
            <a:endParaRPr lang="en-US" altLang="el-GR" sz="2000" b="1">
              <a:solidFill>
                <a:schemeClr val="tx1"/>
              </a:solidFill>
              <a:effectLst/>
            </a:endParaRPr>
          </a:p>
          <a:p>
            <a:pPr algn="ctr" eaLnBrk="1" hangingPunct="1"/>
            <a:r>
              <a:rPr lang="el-GR" altLang="el-GR" sz="2000" b="1">
                <a:solidFill>
                  <a:srgbClr val="3333CC"/>
                </a:solidFill>
                <a:effectLst/>
              </a:rPr>
              <a:t>Απόσπασμα από τον όρκο του Μ. Αλεξάνδρου στην Ώρη.</a:t>
            </a:r>
          </a:p>
          <a:p>
            <a:pPr algn="ctr" eaLnBrk="1" hangingPunct="1"/>
            <a:r>
              <a:rPr lang="el-GR" altLang="el-GR" sz="2000" b="1">
                <a:solidFill>
                  <a:srgbClr val="3333CC"/>
                </a:solidFill>
                <a:effectLst/>
              </a:rPr>
              <a:t>Πλούταρχος, Βίοι Παράλληλοι , Κεφ.Μ. Αλέξανδρος</a:t>
            </a:r>
          </a:p>
        </p:txBody>
      </p:sp>
    </p:spTree>
    <p:extLst>
      <p:ext uri="{BB962C8B-B14F-4D97-AF65-F5344CB8AC3E}">
        <p14:creationId xmlns:p14="http://schemas.microsoft.com/office/powerpoint/2010/main" val="270904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idx="1"/>
          </p:nvPr>
        </p:nvSpPr>
        <p:spPr>
          <a:xfrm>
            <a:off x="11221" y="1700808"/>
            <a:ext cx="9144000" cy="4868862"/>
          </a:xfrm>
        </p:spPr>
        <p:txBody>
          <a:bodyPr>
            <a:normAutofit lnSpcReduction="10000"/>
          </a:bodyPr>
          <a:lstStyle/>
          <a:p>
            <a:pPr marL="365760" indent="-256032" eaLnBrk="1" fontAlgn="auto" hangingPunct="1">
              <a:lnSpc>
                <a:spcPct val="80000"/>
              </a:lnSpc>
              <a:spcAft>
                <a:spcPts val="0"/>
              </a:spcAft>
              <a:buFont typeface="Wingdings 3"/>
              <a:buChar char=""/>
              <a:defRPr/>
            </a:pPr>
            <a:r>
              <a:rPr lang="el-GR" sz="2800" b="1" dirty="0">
                <a:solidFill>
                  <a:srgbClr val="00B050"/>
                </a:solidFill>
                <a:latin typeface="Times New Roman" pitchFamily="18" charset="0"/>
              </a:rPr>
              <a:t>Οι  υποστηρικτές του υποστηρίζουν ότι  ο πολιτισμικός σχετικισμός ενθαρρύνει τα άτομα να  αντιμετωπίζουν με ανοικτό πνεύμα τους άλλους, γεγονός που προάγει μια πιο ανεκτική και ελαστική στάση στην αντιμετώπιση των πολιτισμικών διαφορών.</a:t>
            </a:r>
          </a:p>
          <a:p>
            <a:pPr marL="365760" indent="-256032" eaLnBrk="1" fontAlgn="auto" hangingPunct="1">
              <a:lnSpc>
                <a:spcPct val="80000"/>
              </a:lnSpc>
              <a:spcAft>
                <a:spcPts val="0"/>
              </a:spcAft>
              <a:buFont typeface="Wingdings 3"/>
              <a:buChar char=""/>
              <a:defRPr/>
            </a:pPr>
            <a:r>
              <a:rPr lang="el-GR" sz="2800" dirty="0">
                <a:solidFill>
                  <a:srgbClr val="FF0000"/>
                </a:solidFill>
                <a:latin typeface="Times New Roman" pitchFamily="18" charset="0"/>
              </a:rPr>
              <a:t>Οι επικριτές του πολιτισμικού σχετικισμού του καταλογίζουν υπερβολική ανοχή και υποβάθμιση της σημασίας ακόμα και πρακτικών που συνιστούν παραβίαση των ανθρωπινών δικαιωμάτων</a:t>
            </a:r>
          </a:p>
          <a:p>
            <a:pPr marL="365760" indent="-256032" eaLnBrk="1" fontAlgn="auto" hangingPunct="1">
              <a:lnSpc>
                <a:spcPct val="80000"/>
              </a:lnSpc>
              <a:spcAft>
                <a:spcPts val="0"/>
              </a:spcAft>
              <a:buFont typeface="Wingdings 3"/>
              <a:buChar char=""/>
              <a:defRPr/>
            </a:pPr>
            <a:r>
              <a:rPr lang="el-GR" sz="2800" b="1" dirty="0">
                <a:solidFill>
                  <a:srgbClr val="0070C0"/>
                </a:solidFill>
                <a:latin typeface="Times New Roman" pitchFamily="18" charset="0"/>
              </a:rPr>
              <a:t> Είναι αναγκαίο κάθε επαγγελματίας υγείας να κατανοήσει τη φύση του επαγγέλματος  και τις επαγγελματικές και νομικές υποχρεώσεις του επαγγέλματος που ασκεί και ταυτόχρονα να είναι σε θέση να σέβεται την πολιτισμική διαφορετικότητα. </a:t>
            </a:r>
          </a:p>
        </p:txBody>
      </p:sp>
      <p:sp>
        <p:nvSpPr>
          <p:cNvPr id="146434" name="Rectangle 2"/>
          <p:cNvSpPr>
            <a:spLocks noGrp="1" noChangeArrowheads="1"/>
          </p:cNvSpPr>
          <p:nvPr>
            <p:ph type="title"/>
          </p:nvPr>
        </p:nvSpPr>
        <p:spPr>
          <a:xfrm>
            <a:off x="0" y="333375"/>
            <a:ext cx="9143999" cy="935385"/>
          </a:xfrm>
        </p:spPr>
        <p:style>
          <a:lnRef idx="1">
            <a:schemeClr val="accent1"/>
          </a:lnRef>
          <a:fillRef idx="3">
            <a:schemeClr val="accent1"/>
          </a:fillRef>
          <a:effectRef idx="2">
            <a:schemeClr val="accent1"/>
          </a:effectRef>
          <a:fontRef idx="minor">
            <a:schemeClr val="lt1"/>
          </a:fontRef>
        </p:style>
        <p:txBody>
          <a:bodyPr>
            <a:normAutofit fontScale="90000"/>
          </a:bodyPr>
          <a:lstStyle/>
          <a:p>
            <a:pPr eaLnBrk="1" fontAlgn="auto" hangingPunct="1">
              <a:spcAft>
                <a:spcPts val="0"/>
              </a:spcAft>
              <a:defRPr/>
            </a:pPr>
            <a:r>
              <a:rPr lang="el-GR" sz="4000" dirty="0">
                <a:latin typeface="Times New Roman" pitchFamily="18" charset="0"/>
              </a:rPr>
              <a:t>Πολιτισμικός σχετικισμός και Ηθική Νοσηλευτική Πρακτική</a:t>
            </a:r>
            <a:endParaRPr lang="el-GR" sz="4000" i="1" dirty="0"/>
          </a:p>
        </p:txBody>
      </p:sp>
    </p:spTree>
    <p:extLst>
      <p:ext uri="{BB962C8B-B14F-4D97-AF65-F5344CB8AC3E}">
        <p14:creationId xmlns:p14="http://schemas.microsoft.com/office/powerpoint/2010/main" val="6814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additive="base">
                                        <p:cTn id="7" dur="500" fill="hold"/>
                                        <p:tgtEl>
                                          <p:spTgt spid="146434"/>
                                        </p:tgtEl>
                                        <p:attrNameLst>
                                          <p:attrName>ppt_x</p:attrName>
                                        </p:attrNameLst>
                                      </p:cBhvr>
                                      <p:tavLst>
                                        <p:tav tm="0">
                                          <p:val>
                                            <p:strVal val="#ppt_x"/>
                                          </p:val>
                                        </p:tav>
                                        <p:tav tm="100000">
                                          <p:val>
                                            <p:strVal val="#ppt_x"/>
                                          </p:val>
                                        </p:tav>
                                      </p:tavLst>
                                    </p:anim>
                                    <p:anim calcmode="lin" valueType="num">
                                      <p:cBhvr additive="base">
                                        <p:cTn id="8" dur="500" fill="hold"/>
                                        <p:tgtEl>
                                          <p:spTgt spid="146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6435">
                                            <p:txEl>
                                              <p:pRg st="0" end="0"/>
                                            </p:txEl>
                                          </p:spTgt>
                                        </p:tgtEl>
                                        <p:attrNameLst>
                                          <p:attrName>style.visibility</p:attrName>
                                        </p:attrNameLst>
                                      </p:cBhvr>
                                      <p:to>
                                        <p:strVal val="visible"/>
                                      </p:to>
                                    </p:set>
                                    <p:anim calcmode="lin" valueType="num">
                                      <p:cBhvr additive="base">
                                        <p:cTn id="13" dur="500" fill="hold"/>
                                        <p:tgtEl>
                                          <p:spTgt spid="14643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6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6435">
                                            <p:txEl>
                                              <p:pRg st="1" end="1"/>
                                            </p:txEl>
                                          </p:spTgt>
                                        </p:tgtEl>
                                        <p:attrNameLst>
                                          <p:attrName>style.visibility</p:attrName>
                                        </p:attrNameLst>
                                      </p:cBhvr>
                                      <p:to>
                                        <p:strVal val="visible"/>
                                      </p:to>
                                    </p:set>
                                    <p:anim calcmode="lin" valueType="num">
                                      <p:cBhvr additive="base">
                                        <p:cTn id="19" dur="5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6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6435">
                                            <p:txEl>
                                              <p:pRg st="2" end="2"/>
                                            </p:txEl>
                                          </p:spTgt>
                                        </p:tgtEl>
                                        <p:attrNameLst>
                                          <p:attrName>style.visibility</p:attrName>
                                        </p:attrNameLst>
                                      </p:cBhvr>
                                      <p:to>
                                        <p:strVal val="visible"/>
                                      </p:to>
                                    </p:set>
                                    <p:anim calcmode="lin" valueType="num">
                                      <p:cBhvr additive="base">
                                        <p:cTn id="25" dur="5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6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p:bldP spid="1464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395536" y="2276872"/>
            <a:ext cx="8172400" cy="3167930"/>
          </a:xfrm>
          <a:solidFill>
            <a:srgbClr val="FFC000"/>
          </a:solidFill>
          <a:ln>
            <a:solidFill>
              <a:srgbClr val="002060"/>
            </a:solidFill>
          </a:ln>
        </p:spPr>
        <p:txBody>
          <a:bodyPr>
            <a:normAutofit fontScale="92500"/>
          </a:bodyPr>
          <a:lstStyle/>
          <a:p>
            <a:pPr eaLnBrk="1" hangingPunct="1">
              <a:lnSpc>
                <a:spcPct val="80000"/>
              </a:lnSpc>
            </a:pPr>
            <a:r>
              <a:rPr lang="el-GR" altLang="el-GR" sz="2800" dirty="0">
                <a:latin typeface="Times New Roman" pitchFamily="18" charset="0"/>
              </a:rPr>
              <a:t>Σε γενικές γραμμές η διαδικασία πληροφόρησης στη φροντίδα υγείας εγείρει αρκετά ηθικά διλήμματα </a:t>
            </a:r>
            <a:endParaRPr lang="en-US" altLang="el-GR" sz="2800" dirty="0">
              <a:latin typeface="Times New Roman" pitchFamily="18" charset="0"/>
            </a:endParaRPr>
          </a:p>
          <a:p>
            <a:pPr eaLnBrk="1" hangingPunct="1">
              <a:lnSpc>
                <a:spcPct val="80000"/>
              </a:lnSpc>
            </a:pPr>
            <a:endParaRPr lang="el-GR" altLang="el-GR" sz="2800" dirty="0">
              <a:latin typeface="Times New Roman" pitchFamily="18" charset="0"/>
            </a:endParaRPr>
          </a:p>
          <a:p>
            <a:pPr eaLnBrk="1" hangingPunct="1">
              <a:lnSpc>
                <a:spcPct val="80000"/>
              </a:lnSpc>
            </a:pPr>
            <a:r>
              <a:rPr lang="el-GR" altLang="el-GR" sz="2800" dirty="0">
                <a:latin typeface="Times New Roman" pitchFamily="18" charset="0"/>
              </a:rPr>
              <a:t>Οι πολιτισμικές διαφορές έρχονται να εμπλουτίσουν το πεδίο προβληματισμών σχετικά με τα ηθικά ζητήματα που προκύπτουν από τη διαδικασία πληροφόρησης των ασθενών καθώς άτομα που προέρχονται από διαφορετικά πολιτισμικά περιβάλλοντα μπορεί να έχουν και διαφορετικές ανάγκες για πληροφόρηση </a:t>
            </a:r>
          </a:p>
        </p:txBody>
      </p:sp>
      <p:sp>
        <p:nvSpPr>
          <p:cNvPr id="147458" name="Rectangle 2"/>
          <p:cNvSpPr>
            <a:spLocks noGrp="1" noChangeArrowheads="1"/>
          </p:cNvSpPr>
          <p:nvPr>
            <p:ph type="title"/>
          </p:nvPr>
        </p:nvSpPr>
        <p:spPr>
          <a:ln>
            <a:solidFill>
              <a:srgbClr val="002060"/>
            </a:solidFill>
          </a:ln>
        </p:spPr>
        <p:style>
          <a:lnRef idx="3">
            <a:schemeClr val="lt1"/>
          </a:lnRef>
          <a:fillRef idx="1">
            <a:schemeClr val="accent1"/>
          </a:fillRef>
          <a:effectRef idx="1">
            <a:schemeClr val="accent1"/>
          </a:effectRef>
          <a:fontRef idx="minor">
            <a:schemeClr val="lt1"/>
          </a:fontRef>
        </p:style>
        <p:txBody>
          <a:bodyPr>
            <a:normAutofit fontScale="90000"/>
          </a:bodyPr>
          <a:lstStyle/>
          <a:p>
            <a:pPr eaLnBrk="1" fontAlgn="auto" hangingPunct="1">
              <a:spcAft>
                <a:spcPts val="0"/>
              </a:spcAft>
              <a:defRPr/>
            </a:pPr>
            <a:r>
              <a:rPr lang="el-GR" sz="4000" dirty="0">
                <a:latin typeface="Times New Roman" pitchFamily="18" charset="0"/>
              </a:rPr>
              <a:t>Η  Διαδικασία Πληροφόρησης των  Ασθενών.</a:t>
            </a:r>
            <a:r>
              <a:rPr lang="el-GR" sz="4000" dirty="0"/>
              <a:t> </a:t>
            </a:r>
          </a:p>
        </p:txBody>
      </p:sp>
    </p:spTree>
    <p:extLst>
      <p:ext uri="{BB962C8B-B14F-4D97-AF65-F5344CB8AC3E}">
        <p14:creationId xmlns:p14="http://schemas.microsoft.com/office/powerpoint/2010/main" val="235804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467544" y="1988840"/>
            <a:ext cx="8244408" cy="4103836"/>
          </a:xfrm>
          <a:solidFill>
            <a:srgbClr val="FFC000"/>
          </a:solidFill>
        </p:spPr>
        <p:txBody>
          <a:bodyPr>
            <a:normAutofit fontScale="92500"/>
          </a:bodyPr>
          <a:lstStyle/>
          <a:p>
            <a:pPr eaLnBrk="1" hangingPunct="1">
              <a:lnSpc>
                <a:spcPct val="80000"/>
              </a:lnSpc>
            </a:pPr>
            <a:r>
              <a:rPr lang="el-GR" altLang="el-GR" sz="2800" dirty="0">
                <a:latin typeface="Times New Roman" pitchFamily="18" charset="0"/>
              </a:rPr>
              <a:t>Σε όλες τις κουλτούρες. η ειλικρίνεια είναι πολύπλοκο θέμα</a:t>
            </a:r>
            <a:endParaRPr lang="en-US" altLang="el-GR" sz="2800" dirty="0">
              <a:latin typeface="Times New Roman" pitchFamily="18" charset="0"/>
            </a:endParaRPr>
          </a:p>
          <a:p>
            <a:pPr eaLnBrk="1" hangingPunct="1">
              <a:lnSpc>
                <a:spcPct val="80000"/>
              </a:lnSpc>
            </a:pPr>
            <a:endParaRPr lang="el-GR" altLang="el-GR" sz="2800" dirty="0">
              <a:latin typeface="Times New Roman" pitchFamily="18" charset="0"/>
            </a:endParaRPr>
          </a:p>
          <a:p>
            <a:pPr eaLnBrk="1" hangingPunct="1">
              <a:lnSpc>
                <a:spcPct val="80000"/>
              </a:lnSpc>
            </a:pPr>
            <a:r>
              <a:rPr lang="el-GR" altLang="el-GR" sz="2800" dirty="0">
                <a:latin typeface="Times New Roman" pitchFamily="18" charset="0"/>
              </a:rPr>
              <a:t>Ορισμένες κουλτούρες, δίνουν μεγάλη αξία στην κυριαρχία των ατόμων και στο δικαίωμά τους να κάνουν επιλογές για τη ζωή τους χωρίς την παρέμβαση άλλων </a:t>
            </a:r>
            <a:endParaRPr lang="en-US" altLang="el-GR" sz="2800" dirty="0">
              <a:latin typeface="Times New Roman" pitchFamily="18" charset="0"/>
            </a:endParaRPr>
          </a:p>
          <a:p>
            <a:pPr eaLnBrk="1" hangingPunct="1">
              <a:lnSpc>
                <a:spcPct val="80000"/>
              </a:lnSpc>
            </a:pPr>
            <a:endParaRPr lang="en-US" altLang="el-GR" sz="2800" dirty="0">
              <a:latin typeface="Times New Roman" pitchFamily="18" charset="0"/>
            </a:endParaRPr>
          </a:p>
          <a:p>
            <a:pPr eaLnBrk="1" hangingPunct="1">
              <a:lnSpc>
                <a:spcPct val="80000"/>
              </a:lnSpc>
            </a:pPr>
            <a:r>
              <a:rPr lang="el-GR" altLang="el-GR" sz="2800" dirty="0">
                <a:latin typeface="Times New Roman" pitchFamily="18" charset="0"/>
              </a:rPr>
              <a:t> Άλλες κουλτούρες δίνουν μεγάλη αξία στην οικογένεια, στη συλλογική και κοινωνική λήψη αποφάσεων και στην υποχρέωση του κάθε μέλους της οικογένειας να θέτει τα συμφέροντα της οικογένειας πάνω από τα δικά του</a:t>
            </a:r>
            <a:r>
              <a:rPr lang="en-US" altLang="el-GR" sz="2800" dirty="0">
                <a:latin typeface="Times New Roman" pitchFamily="18" charset="0"/>
              </a:rPr>
              <a:t>.</a:t>
            </a:r>
            <a:endParaRPr lang="el-GR" altLang="el-GR" sz="2800" dirty="0">
              <a:latin typeface="Times New Roman" pitchFamily="18" charset="0"/>
            </a:endParaRPr>
          </a:p>
        </p:txBody>
      </p:sp>
      <p:sp>
        <p:nvSpPr>
          <p:cNvPr id="148482" name="Rectangle 2"/>
          <p:cNvSpPr>
            <a:spLocks noGrp="1" noChangeArrowheads="1"/>
          </p:cNvSpPr>
          <p:nvPr>
            <p:ph type="title"/>
          </p:nvPr>
        </p:nvSpPr>
        <p:spPr>
          <a:ln>
            <a:solidFill>
              <a:srgbClr val="002060"/>
            </a:solidFill>
          </a:ln>
        </p:spPr>
        <p:style>
          <a:lnRef idx="3">
            <a:schemeClr val="lt1"/>
          </a:lnRef>
          <a:fillRef idx="1">
            <a:schemeClr val="accent1"/>
          </a:fillRef>
          <a:effectRef idx="1">
            <a:schemeClr val="accent1"/>
          </a:effectRef>
          <a:fontRef idx="minor">
            <a:schemeClr val="lt1"/>
          </a:fontRef>
        </p:style>
        <p:txBody>
          <a:bodyPr>
            <a:normAutofit fontScale="90000"/>
          </a:bodyPr>
          <a:lstStyle/>
          <a:p>
            <a:pPr eaLnBrk="1" fontAlgn="auto" hangingPunct="1">
              <a:spcAft>
                <a:spcPts val="0"/>
              </a:spcAft>
              <a:defRPr/>
            </a:pPr>
            <a:r>
              <a:rPr lang="el-GR" sz="4000" dirty="0">
                <a:latin typeface="Times New Roman" pitchFamily="18" charset="0"/>
              </a:rPr>
              <a:t>Η  Διαδικασία Πληροφόρησης των  Ασθενών.</a:t>
            </a:r>
          </a:p>
        </p:txBody>
      </p:sp>
    </p:spTree>
    <p:extLst>
      <p:ext uri="{BB962C8B-B14F-4D97-AF65-F5344CB8AC3E}">
        <p14:creationId xmlns:p14="http://schemas.microsoft.com/office/powerpoint/2010/main" val="59906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a:xfrm>
            <a:off x="457200" y="1600200"/>
            <a:ext cx="8435280" cy="4637112"/>
          </a:xfrm>
          <a:solidFill>
            <a:srgbClr val="FFC000"/>
          </a:solidFill>
        </p:spPr>
        <p:txBody>
          <a:bodyPr>
            <a:normAutofit/>
          </a:bodyPr>
          <a:lstStyle/>
          <a:p>
            <a:pPr algn="ctr" eaLnBrk="1" hangingPunct="1">
              <a:buFont typeface="Wingdings" pitchFamily="2" charset="2"/>
              <a:buNone/>
            </a:pPr>
            <a:endParaRPr lang="en-US" altLang="el-GR" dirty="0">
              <a:latin typeface="Times New Roman" pitchFamily="18" charset="0"/>
            </a:endParaRPr>
          </a:p>
          <a:p>
            <a:pPr algn="ctr" eaLnBrk="1" hangingPunct="1">
              <a:buFont typeface="Wingdings" pitchFamily="2" charset="2"/>
              <a:buNone/>
            </a:pPr>
            <a:r>
              <a:rPr lang="el-GR" altLang="el-GR" dirty="0">
                <a:latin typeface="Times New Roman" pitchFamily="18" charset="0"/>
              </a:rPr>
              <a:t>Ο νοσηλευτής πρέπει σε κάθε περίπτωση μετά από επικοινωνία με τον ασθενή και τους σημαντικούς «άλλους» στης ζωή του ασθενούς και με εκτίμηση των προσωπικών προτιμήσεων του ατόμου υπό το πρίσμα της πολιτισμικής του ταυτότητας  να πάρει  την καλύτερη δυνατή απόφαση.</a:t>
            </a:r>
            <a:endParaRPr lang="en-US" altLang="el-GR" dirty="0">
              <a:latin typeface="Times New Roman" pitchFamily="18" charset="0"/>
            </a:endParaRPr>
          </a:p>
          <a:p>
            <a:pPr algn="ctr" eaLnBrk="1" hangingPunct="1">
              <a:buFont typeface="Wingdings" pitchFamily="2" charset="2"/>
              <a:buNone/>
            </a:pPr>
            <a:endParaRPr lang="el-GR" altLang="el-GR" dirty="0">
              <a:latin typeface="Times New Roman" pitchFamily="18" charset="0"/>
            </a:endParaRPr>
          </a:p>
        </p:txBody>
      </p:sp>
      <p:sp>
        <p:nvSpPr>
          <p:cNvPr id="149506" name="Rectangle 2"/>
          <p:cNvSpPr>
            <a:spLocks noGrp="1" noChangeArrowheads="1"/>
          </p:cNvSpPr>
          <p:nvPr>
            <p:ph type="title"/>
          </p:nvPr>
        </p:nvSpPr>
        <p:spPr>
          <a:ln>
            <a:solidFill>
              <a:srgbClr val="002060"/>
            </a:solidFill>
          </a:ln>
        </p:spPr>
        <p:style>
          <a:lnRef idx="3">
            <a:schemeClr val="lt1"/>
          </a:lnRef>
          <a:fillRef idx="1">
            <a:schemeClr val="accent5"/>
          </a:fillRef>
          <a:effectRef idx="1">
            <a:schemeClr val="accent5"/>
          </a:effectRef>
          <a:fontRef idx="minor">
            <a:schemeClr val="lt1"/>
          </a:fontRef>
        </p:style>
        <p:txBody>
          <a:bodyPr>
            <a:normAutofit fontScale="90000"/>
          </a:bodyPr>
          <a:lstStyle/>
          <a:p>
            <a:pPr eaLnBrk="1" fontAlgn="auto" hangingPunct="1">
              <a:spcAft>
                <a:spcPts val="0"/>
              </a:spcAft>
              <a:defRPr/>
            </a:pPr>
            <a:r>
              <a:rPr lang="el-GR" sz="4000" dirty="0">
                <a:latin typeface="Times New Roman" pitchFamily="18" charset="0"/>
              </a:rPr>
              <a:t>Η  Διαδικασία Πληροφόρησης των  Ασθενών</a:t>
            </a:r>
          </a:p>
        </p:txBody>
      </p:sp>
    </p:spTree>
    <p:extLst>
      <p:ext uri="{BB962C8B-B14F-4D97-AF65-F5344CB8AC3E}">
        <p14:creationId xmlns:p14="http://schemas.microsoft.com/office/powerpoint/2010/main" val="4009923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Θέση περιεχομένου 9"/>
          <p:cNvGraphicFramePr>
            <a:graphicFrameLocks noGrp="1"/>
          </p:cNvGraphicFramePr>
          <p:nvPr>
            <p:ph idx="1"/>
            <p:extLst>
              <p:ext uri="{D42A27DB-BD31-4B8C-83A1-F6EECF244321}">
                <p14:modId xmlns:p14="http://schemas.microsoft.com/office/powerpoint/2010/main" val="3967535638"/>
              </p:ext>
            </p:extLst>
          </p:nvPr>
        </p:nvGraphicFramePr>
        <p:xfrm>
          <a:off x="539750" y="1412875"/>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0530" name="Rectangle 2"/>
          <p:cNvSpPr>
            <a:spLocks noGrp="1" noChangeArrowheads="1"/>
          </p:cNvSpPr>
          <p:nvPr>
            <p:ph type="title"/>
          </p:nvPr>
        </p:nvSpPr>
        <p:spPr>
          <a:xfrm>
            <a:off x="467544" y="260648"/>
            <a:ext cx="8229600" cy="1143000"/>
          </a:xfrm>
        </p:spPr>
        <p:txBody>
          <a:bodyPr/>
          <a:lstStyle/>
          <a:p>
            <a:pPr eaLnBrk="1" fontAlgn="auto" hangingPunct="1">
              <a:spcAft>
                <a:spcPts val="0"/>
              </a:spcAft>
              <a:defRPr/>
            </a:pPr>
            <a:r>
              <a:rPr lang="en-US"/>
              <a:t>                                                                                                                                                                            </a:t>
            </a:r>
            <a:endParaRPr lang="el-GR"/>
          </a:p>
        </p:txBody>
      </p:sp>
    </p:spTree>
    <p:extLst>
      <p:ext uri="{BB962C8B-B14F-4D97-AF65-F5344CB8AC3E}">
        <p14:creationId xmlns:p14="http://schemas.microsoft.com/office/powerpoint/2010/main" val="8937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graphicEl>
                                              <a:dgm id="{63E86ACD-AD5E-4804-9F98-55E60DAF377A}"/>
                                            </p:graphicEl>
                                          </p:spTgt>
                                        </p:tgtEl>
                                      </p:cBhvr>
                                    </p:animEffect>
                                    <p:animScale>
                                      <p:cBhvr>
                                        <p:cTn id="7" dur="250" autoRev="1" fill="hold"/>
                                        <p:tgtEl>
                                          <p:spTgt spid="10">
                                            <p:graphicEl>
                                              <a:dgm id="{63E86ACD-AD5E-4804-9F98-55E60DAF377A}"/>
                                            </p:graphic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0">
                                            <p:graphicEl>
                                              <a:dgm id="{60F94131-89BD-49F0-9954-CE2F8027C7ED}"/>
                                            </p:graphicEl>
                                          </p:spTgt>
                                        </p:tgtEl>
                                      </p:cBhvr>
                                    </p:animEffect>
                                    <p:animScale>
                                      <p:cBhvr>
                                        <p:cTn id="12" dur="250" autoRev="1" fill="hold"/>
                                        <p:tgtEl>
                                          <p:spTgt spid="10">
                                            <p:graphicEl>
                                              <a:dgm id="{60F94131-89BD-49F0-9954-CE2F8027C7ED}"/>
                                            </p:graphic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0">
                                            <p:graphicEl>
                                              <a:dgm id="{4B48F705-BF99-431C-B689-41AB04493A57}"/>
                                            </p:graphicEl>
                                          </p:spTgt>
                                        </p:tgtEl>
                                      </p:cBhvr>
                                    </p:animEffect>
                                    <p:animScale>
                                      <p:cBhvr>
                                        <p:cTn id="17" dur="250" autoRev="1" fill="hold"/>
                                        <p:tgtEl>
                                          <p:spTgt spid="10">
                                            <p:graphicEl>
                                              <a:dgm id="{4B48F705-BF99-431C-B689-41AB04493A57}"/>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539552" y="980728"/>
            <a:ext cx="8229600" cy="4525963"/>
          </a:xfrm>
        </p:spPr>
        <p:style>
          <a:lnRef idx="0">
            <a:schemeClr val="accent2"/>
          </a:lnRef>
          <a:fillRef idx="3">
            <a:schemeClr val="accent2"/>
          </a:fillRef>
          <a:effectRef idx="3">
            <a:schemeClr val="accent2"/>
          </a:effectRef>
          <a:fontRef idx="minor">
            <a:schemeClr val="lt1"/>
          </a:fontRef>
        </p:style>
        <p:txBody>
          <a:bodyPr/>
          <a:lstStyle/>
          <a:p>
            <a:pPr algn="ctr" eaLnBrk="1" hangingPunct="1">
              <a:buFont typeface="Wingdings" pitchFamily="2" charset="2"/>
              <a:buNone/>
            </a:pPr>
            <a:endParaRPr lang="en-US" altLang="el-GR" dirty="0">
              <a:latin typeface="Times New Roman" pitchFamily="18" charset="0"/>
            </a:endParaRPr>
          </a:p>
          <a:p>
            <a:pPr algn="ctr" eaLnBrk="1" hangingPunct="1">
              <a:buFont typeface="Wingdings" pitchFamily="2" charset="2"/>
              <a:buNone/>
            </a:pPr>
            <a:r>
              <a:rPr lang="el-GR" altLang="el-GR" b="1" dirty="0">
                <a:latin typeface="Times New Roman" pitchFamily="18" charset="0"/>
              </a:rPr>
              <a:t>Ο σεβασμός του δικαιώματος στην διαφορετικότητα και τον αυτοπροσδιορισμό των ατόμων συνιστά ένα θεμελιώδες συστατικό στοιχείο της διαπολιτισμικής νοσηλευτικής άλλα είναι απαραίτητο να συμβαδίζει με το σεβασμό των ανθρώπινων δικαιωμάτων. </a:t>
            </a:r>
            <a:endParaRPr lang="el-GR" altLang="el-GR" b="1" dirty="0"/>
          </a:p>
        </p:txBody>
      </p:sp>
    </p:spTree>
    <p:extLst>
      <p:ext uri="{BB962C8B-B14F-4D97-AF65-F5344CB8AC3E}">
        <p14:creationId xmlns:p14="http://schemas.microsoft.com/office/powerpoint/2010/main" val="3307514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0"/>
            <a:ext cx="8153400" cy="1752600"/>
          </a:xfrm>
        </p:spPr>
        <p:txBody>
          <a:bodyPr/>
          <a:lstStyle/>
          <a:p>
            <a:pPr eaLnBrk="1" hangingPunct="1">
              <a:lnSpc>
                <a:spcPct val="80000"/>
              </a:lnSpc>
            </a:pPr>
            <a:r>
              <a:rPr lang="el-GR" altLang="el-GR" sz="3200" b="1">
                <a:solidFill>
                  <a:srgbClr val="A50021"/>
                </a:solidFill>
              </a:rPr>
              <a:t>ΜΟΝΤΕΛΑ</a:t>
            </a:r>
            <a:br>
              <a:rPr lang="el-GR" altLang="el-GR" sz="3200" b="1">
                <a:solidFill>
                  <a:srgbClr val="A50021"/>
                </a:solidFill>
              </a:rPr>
            </a:br>
            <a:r>
              <a:rPr lang="el-GR" altLang="el-GR" sz="3200" b="1">
                <a:solidFill>
                  <a:srgbClr val="A50021"/>
                </a:solidFill>
              </a:rPr>
              <a:t>ΘΕΩΡΗΤΙΚΕΣ ΠΡΟΣΕΓΓΙΣΕΙΣ </a:t>
            </a:r>
            <a:br>
              <a:rPr lang="el-GR" altLang="el-GR" sz="3200" b="1">
                <a:solidFill>
                  <a:srgbClr val="A50021"/>
                </a:solidFill>
              </a:rPr>
            </a:br>
            <a:r>
              <a:rPr lang="el-GR" altLang="el-GR" sz="3200" b="1">
                <a:solidFill>
                  <a:srgbClr val="A50021"/>
                </a:solidFill>
              </a:rPr>
              <a:t>ΔΙΑΠΟΛΙΤΙΣΜΙΚΗΣ  ΝΟΣΗΛΕΥΤΙΚΗΣ</a:t>
            </a:r>
            <a:r>
              <a:rPr lang="el-GR" altLang="el-GR"/>
              <a:t>  </a:t>
            </a:r>
          </a:p>
        </p:txBody>
      </p:sp>
      <p:sp>
        <p:nvSpPr>
          <p:cNvPr id="8195" name="Rectangle 3"/>
          <p:cNvSpPr>
            <a:spLocks noGrp="1" noChangeArrowheads="1"/>
          </p:cNvSpPr>
          <p:nvPr>
            <p:ph type="body" idx="1"/>
          </p:nvPr>
        </p:nvSpPr>
        <p:spPr>
          <a:xfrm>
            <a:off x="457200" y="1752600"/>
            <a:ext cx="8229600" cy="4876800"/>
          </a:xfrm>
        </p:spPr>
        <p:txBody>
          <a:bodyPr/>
          <a:lstStyle/>
          <a:p>
            <a:pPr eaLnBrk="1" hangingPunct="1">
              <a:lnSpc>
                <a:spcPct val="110000"/>
              </a:lnSpc>
              <a:buClr>
                <a:srgbClr val="A50021"/>
              </a:buClr>
              <a:buSzPct val="130000"/>
              <a:buFont typeface="Wingdings" pitchFamily="2" charset="2"/>
              <a:buChar char="ü"/>
            </a:pPr>
            <a:r>
              <a:rPr lang="el-GR" altLang="el-GR" sz="2400" dirty="0"/>
              <a:t>Η θεωρία της Διαπολιτισμικής Νοσηλευτικής της </a:t>
            </a:r>
            <a:r>
              <a:rPr lang="en-US" altLang="el-GR" sz="2400" dirty="0" err="1"/>
              <a:t>Leininger</a:t>
            </a:r>
            <a:r>
              <a:rPr lang="en-US" altLang="el-GR" sz="2400" dirty="0"/>
              <a:t> </a:t>
            </a:r>
            <a:r>
              <a:rPr lang="el-GR" altLang="el-GR" sz="2400" dirty="0"/>
              <a:t>   &lt;</a:t>
            </a:r>
            <a:r>
              <a:rPr lang="en-US" altLang="el-GR" sz="2400" dirty="0"/>
              <a:t>Sunrise</a:t>
            </a:r>
            <a:r>
              <a:rPr lang="el-GR" altLang="el-GR" sz="2400" dirty="0"/>
              <a:t> </a:t>
            </a:r>
            <a:r>
              <a:rPr lang="en-US" altLang="el-GR" sz="2400" dirty="0"/>
              <a:t>model</a:t>
            </a:r>
            <a:endParaRPr lang="el-GR" altLang="el-GR" sz="2400" dirty="0"/>
          </a:p>
          <a:p>
            <a:pPr eaLnBrk="1" hangingPunct="1">
              <a:lnSpc>
                <a:spcPct val="110000"/>
              </a:lnSpc>
              <a:buClr>
                <a:srgbClr val="A50021"/>
              </a:buClr>
              <a:buSzPct val="130000"/>
              <a:buFont typeface="Wingdings" pitchFamily="2" charset="2"/>
              <a:buChar char="ü"/>
            </a:pPr>
            <a:r>
              <a:rPr lang="el-GR" altLang="el-GR" sz="2400" dirty="0"/>
              <a:t>Της πολιτισμικής καταλληλότητας της </a:t>
            </a:r>
            <a:r>
              <a:rPr lang="en-US" altLang="el-GR" sz="2400" dirty="0" err="1"/>
              <a:t>Campinha</a:t>
            </a:r>
            <a:r>
              <a:rPr lang="en-US" altLang="el-GR" sz="2400" dirty="0"/>
              <a:t> </a:t>
            </a:r>
            <a:r>
              <a:rPr lang="el-GR" altLang="el-GR" sz="2400" dirty="0"/>
              <a:t>-</a:t>
            </a:r>
            <a:r>
              <a:rPr lang="en-US" altLang="el-GR" sz="2400" dirty="0" err="1"/>
              <a:t>Bacote</a:t>
            </a:r>
            <a:r>
              <a:rPr lang="en-US" altLang="el-GR" sz="2400" dirty="0"/>
              <a:t> &lt; cultural competence model </a:t>
            </a:r>
            <a:endParaRPr lang="el-GR" altLang="el-GR" sz="2400" dirty="0"/>
          </a:p>
          <a:p>
            <a:pPr eaLnBrk="1" hangingPunct="1">
              <a:lnSpc>
                <a:spcPct val="110000"/>
              </a:lnSpc>
              <a:buClr>
                <a:srgbClr val="A50021"/>
              </a:buClr>
              <a:buSzPct val="130000"/>
              <a:buFont typeface="Wingdings" pitchFamily="2" charset="2"/>
              <a:buChar char="ü"/>
            </a:pPr>
            <a:r>
              <a:rPr lang="el-GR" altLang="el-GR" sz="2400" dirty="0"/>
              <a:t>Η θεωρία της πολιτισμικής ασφάλειας της </a:t>
            </a:r>
            <a:r>
              <a:rPr lang="en-US" altLang="el-GR" sz="2400" dirty="0" err="1"/>
              <a:t>Ramsden</a:t>
            </a:r>
            <a:endParaRPr lang="el-GR" altLang="el-GR" sz="2400" dirty="0"/>
          </a:p>
          <a:p>
            <a:pPr eaLnBrk="1" hangingPunct="1">
              <a:lnSpc>
                <a:spcPct val="110000"/>
              </a:lnSpc>
              <a:buClr>
                <a:srgbClr val="A50021"/>
              </a:buClr>
              <a:buSzPct val="130000"/>
              <a:buFont typeface="Wingdings" pitchFamily="2" charset="2"/>
              <a:buChar char="ü"/>
            </a:pPr>
            <a:r>
              <a:rPr lang="el-GR" altLang="el-GR" sz="2400" dirty="0"/>
              <a:t>Η θεωρία της πολιτισμικής ευαισθησίας της </a:t>
            </a:r>
            <a:r>
              <a:rPr lang="en-US" altLang="el-GR" sz="2400" dirty="0" err="1"/>
              <a:t>Talabere</a:t>
            </a:r>
            <a:r>
              <a:rPr lang="en-US" altLang="el-GR" sz="2400" dirty="0"/>
              <a:t> </a:t>
            </a:r>
            <a:endParaRPr lang="el-GR" altLang="el-GR" sz="2400" dirty="0"/>
          </a:p>
          <a:p>
            <a:pPr eaLnBrk="1" hangingPunct="1">
              <a:lnSpc>
                <a:spcPct val="110000"/>
              </a:lnSpc>
              <a:buClr>
                <a:srgbClr val="A50021"/>
              </a:buClr>
              <a:buSzPct val="130000"/>
              <a:buFont typeface="Wingdings" pitchFamily="2" charset="2"/>
              <a:buChar char="ü"/>
            </a:pPr>
            <a:r>
              <a:rPr lang="el-GR" altLang="el-GR" sz="2400" dirty="0"/>
              <a:t>Το  </a:t>
            </a:r>
            <a:r>
              <a:rPr lang="en-US" altLang="el-GR" sz="2400" dirty="0"/>
              <a:t>ESFT model </a:t>
            </a:r>
            <a:r>
              <a:rPr lang="el-GR" altLang="el-GR" sz="2400" dirty="0"/>
              <a:t>των </a:t>
            </a:r>
            <a:r>
              <a:rPr lang="en-US" altLang="el-GR" sz="2400" dirty="0"/>
              <a:t>Carrillo, Green, &amp; Betancourt</a:t>
            </a:r>
            <a:r>
              <a:rPr lang="el-GR" altLang="el-GR" sz="2400" dirty="0"/>
              <a:t> (</a:t>
            </a:r>
            <a:r>
              <a:rPr lang="en-US" altLang="el-GR" sz="2400" b="1" dirty="0"/>
              <a:t>E</a:t>
            </a:r>
            <a:r>
              <a:rPr lang="en-US" altLang="el-GR" sz="2400" dirty="0"/>
              <a:t>xplanatory </a:t>
            </a:r>
            <a:r>
              <a:rPr lang="en-US" altLang="el-GR" sz="2400" b="1" dirty="0"/>
              <a:t>S</a:t>
            </a:r>
            <a:r>
              <a:rPr lang="en-US" altLang="el-GR" sz="2400" dirty="0"/>
              <a:t>ocial </a:t>
            </a:r>
            <a:r>
              <a:rPr lang="en-US" altLang="el-GR" sz="2400" b="1" dirty="0"/>
              <a:t>F</a:t>
            </a:r>
            <a:r>
              <a:rPr lang="en-US" altLang="el-GR" sz="2400" dirty="0"/>
              <a:t>ears </a:t>
            </a:r>
            <a:r>
              <a:rPr lang="en-US" altLang="el-GR" sz="2400" b="1" dirty="0"/>
              <a:t>T</a:t>
            </a:r>
            <a:r>
              <a:rPr lang="en-US" altLang="el-GR" sz="2400" dirty="0"/>
              <a:t>herapeutic)</a:t>
            </a:r>
          </a:p>
          <a:p>
            <a:pPr eaLnBrk="1" hangingPunct="1">
              <a:lnSpc>
                <a:spcPct val="110000"/>
              </a:lnSpc>
              <a:buClr>
                <a:srgbClr val="A50021"/>
              </a:buClr>
              <a:buSzPct val="130000"/>
              <a:buFont typeface="Wingdings" pitchFamily="2" charset="2"/>
              <a:buChar char="ü"/>
            </a:pPr>
            <a:r>
              <a:rPr lang="en-US" altLang="el-GR" sz="2400" dirty="0"/>
              <a:t>To  Papadopoulos, </a:t>
            </a:r>
            <a:r>
              <a:rPr lang="en-US" altLang="el-GR" sz="2400" dirty="0" err="1"/>
              <a:t>Tilki</a:t>
            </a:r>
            <a:r>
              <a:rPr lang="en-US" altLang="el-GR" sz="2400" dirty="0"/>
              <a:t> </a:t>
            </a:r>
            <a:r>
              <a:rPr lang="el-GR" altLang="el-GR" sz="2400" dirty="0"/>
              <a:t>και </a:t>
            </a:r>
            <a:r>
              <a:rPr lang="en-US" altLang="el-GR" sz="2400" dirty="0"/>
              <a:t>Taylor model (</a:t>
            </a:r>
            <a:r>
              <a:rPr lang="el-GR" altLang="el-GR" sz="2400" dirty="0"/>
              <a:t>Πολιτισμική Αντίληψη, Γνώση, Ευαισθησία και Ικανότητα)</a:t>
            </a:r>
          </a:p>
          <a:p>
            <a:pPr eaLnBrk="1" hangingPunct="1">
              <a:lnSpc>
                <a:spcPct val="80000"/>
              </a:lnSpc>
            </a:pPr>
            <a:endParaRPr lang="en-US" altLang="el-GR" sz="2400" dirty="0"/>
          </a:p>
          <a:p>
            <a:pPr eaLnBrk="1" hangingPunct="1">
              <a:lnSpc>
                <a:spcPct val="80000"/>
              </a:lnSpc>
            </a:pPr>
            <a:endParaRPr lang="el-GR" altLang="el-GR" sz="2400" dirty="0"/>
          </a:p>
        </p:txBody>
      </p:sp>
    </p:spTree>
    <p:extLst>
      <p:ext uri="{BB962C8B-B14F-4D97-AF65-F5344CB8AC3E}">
        <p14:creationId xmlns:p14="http://schemas.microsoft.com/office/powerpoint/2010/main" val="1665651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1828800"/>
            <a:ext cx="8001000" cy="2667000"/>
          </a:xfrm>
        </p:spPr>
        <p:style>
          <a:lnRef idx="0">
            <a:schemeClr val="accent1"/>
          </a:lnRef>
          <a:fillRef idx="3">
            <a:schemeClr val="accent1"/>
          </a:fillRef>
          <a:effectRef idx="3">
            <a:schemeClr val="accent1"/>
          </a:effectRef>
          <a:fontRef idx="minor">
            <a:schemeClr val="lt1"/>
          </a:fontRef>
        </p:style>
        <p:txBody>
          <a:bodyPr/>
          <a:lstStyle/>
          <a:p>
            <a:pPr>
              <a:lnSpc>
                <a:spcPct val="150000"/>
              </a:lnSpc>
            </a:pPr>
            <a:r>
              <a:rPr lang="el-GR" altLang="el-GR" sz="3600" b="1" dirty="0">
                <a:solidFill>
                  <a:srgbClr val="FFFF00"/>
                </a:solidFill>
                <a:effectLst>
                  <a:outerShdw blurRad="38100" dist="38100" dir="2700000" algn="tl">
                    <a:srgbClr val="C0C0C0"/>
                  </a:outerShdw>
                </a:effectLst>
                <a:latin typeface="Comic Sans MS" pitchFamily="66" charset="0"/>
              </a:rPr>
              <a:t>Θεωρία </a:t>
            </a:r>
            <a:br>
              <a:rPr lang="en-US" altLang="el-GR" sz="3600" b="1" dirty="0">
                <a:solidFill>
                  <a:srgbClr val="FFFF00"/>
                </a:solidFill>
                <a:effectLst>
                  <a:outerShdw blurRad="38100" dist="38100" dir="2700000" algn="tl">
                    <a:srgbClr val="C0C0C0"/>
                  </a:outerShdw>
                </a:effectLst>
                <a:latin typeface="Comic Sans MS" pitchFamily="66" charset="0"/>
              </a:rPr>
            </a:br>
            <a:r>
              <a:rPr lang="el-GR" altLang="el-GR" sz="3600" b="1" dirty="0">
                <a:solidFill>
                  <a:srgbClr val="FFFF00"/>
                </a:solidFill>
                <a:effectLst>
                  <a:outerShdw blurRad="38100" dist="38100" dir="2700000" algn="tl">
                    <a:srgbClr val="C0C0C0"/>
                  </a:outerShdw>
                </a:effectLst>
                <a:latin typeface="Comic Sans MS" pitchFamily="66" charset="0"/>
              </a:rPr>
              <a:t>της Διαπολιτισμικής Νοσηλευτικής</a:t>
            </a:r>
            <a:br>
              <a:rPr lang="en-US" altLang="el-GR" sz="3600" b="1" dirty="0">
                <a:solidFill>
                  <a:srgbClr val="FFFF00"/>
                </a:solidFill>
                <a:effectLst>
                  <a:outerShdw blurRad="38100" dist="38100" dir="2700000" algn="tl">
                    <a:srgbClr val="C0C0C0"/>
                  </a:outerShdw>
                </a:effectLst>
                <a:latin typeface="Comic Sans MS" pitchFamily="66" charset="0"/>
              </a:rPr>
            </a:br>
            <a:r>
              <a:rPr lang="el-GR" altLang="el-GR" sz="3600" b="1" dirty="0">
                <a:solidFill>
                  <a:srgbClr val="FFFF00"/>
                </a:solidFill>
                <a:effectLst>
                  <a:outerShdw blurRad="38100" dist="38100" dir="2700000" algn="tl">
                    <a:srgbClr val="C0C0C0"/>
                  </a:outerShdw>
                </a:effectLst>
                <a:latin typeface="Comic Sans MS" pitchFamily="66" charset="0"/>
              </a:rPr>
              <a:t> της </a:t>
            </a:r>
            <a:r>
              <a:rPr lang="en-US" altLang="el-GR" sz="3600" b="1" dirty="0">
                <a:solidFill>
                  <a:srgbClr val="FFFF00"/>
                </a:solidFill>
                <a:effectLst>
                  <a:outerShdw blurRad="38100" dist="38100" dir="2700000" algn="tl">
                    <a:srgbClr val="C0C0C0"/>
                  </a:outerShdw>
                </a:effectLst>
                <a:latin typeface="Comic Sans MS" pitchFamily="66" charset="0"/>
              </a:rPr>
              <a:t>Madeleine </a:t>
            </a:r>
            <a:r>
              <a:rPr lang="en-US" altLang="el-GR" sz="3600" b="1" dirty="0" err="1">
                <a:solidFill>
                  <a:srgbClr val="FFFF00"/>
                </a:solidFill>
                <a:effectLst>
                  <a:outerShdw blurRad="38100" dist="38100" dir="2700000" algn="tl">
                    <a:srgbClr val="C0C0C0"/>
                  </a:outerShdw>
                </a:effectLst>
                <a:latin typeface="Comic Sans MS" pitchFamily="66" charset="0"/>
              </a:rPr>
              <a:t>Leininger</a:t>
            </a:r>
            <a:endParaRPr lang="el-GR" altLang="el-GR" sz="3600" b="1" dirty="0">
              <a:solidFill>
                <a:srgbClr val="FFFF00"/>
              </a:solidFill>
              <a:effectLst>
                <a:outerShdw blurRad="38100" dist="38100" dir="2700000" algn="tl">
                  <a:srgbClr val="C0C0C0"/>
                </a:outerShdw>
              </a:effectLst>
              <a:latin typeface="Comic Sans MS" pitchFamily="66" charset="0"/>
            </a:endParaRPr>
          </a:p>
        </p:txBody>
      </p:sp>
    </p:spTree>
    <p:extLst>
      <p:ext uri="{BB962C8B-B14F-4D97-AF65-F5344CB8AC3E}">
        <p14:creationId xmlns:p14="http://schemas.microsoft.com/office/powerpoint/2010/main" val="150591993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88640"/>
            <a:ext cx="8229600" cy="1228998"/>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l-GR" altLang="el-GR" dirty="0">
                <a:solidFill>
                  <a:srgbClr val="FFC000"/>
                </a:solidFill>
              </a:rPr>
              <a:t>ΔΙΑΠΟΛΙΤΙΣΜΙΚΗ ΝΟΣΗΛΕΥΤΙΚΗ (</a:t>
            </a:r>
            <a:r>
              <a:rPr lang="en-US" altLang="el-GR" dirty="0">
                <a:solidFill>
                  <a:srgbClr val="FFC000"/>
                </a:solidFill>
              </a:rPr>
              <a:t>TRANSCULTURAL NURSING</a:t>
            </a:r>
            <a:endParaRPr lang="el-GR" dirty="0">
              <a:solidFill>
                <a:srgbClr val="FFC000"/>
              </a:solidFill>
            </a:endParaRPr>
          </a:p>
        </p:txBody>
      </p:sp>
      <p:sp>
        <p:nvSpPr>
          <p:cNvPr id="3" name="Θέση περιεχομένου 2"/>
          <p:cNvSpPr>
            <a:spLocks noGrp="1"/>
          </p:cNvSpPr>
          <p:nvPr>
            <p:ph idx="1"/>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0" indent="0" algn="ctr">
              <a:buNone/>
            </a:pPr>
            <a:r>
              <a:rPr lang="en-US" altLang="el-GR" sz="2800" dirty="0">
                <a:solidFill>
                  <a:schemeClr val="tx2">
                    <a:lumMod val="50000"/>
                  </a:schemeClr>
                </a:solidFill>
                <a:latin typeface="Arial" charset="0"/>
                <a:cs typeface="Arial" charset="0"/>
              </a:rPr>
              <a:t>M</a:t>
            </a:r>
            <a:r>
              <a:rPr lang="el-GR" altLang="el-GR" sz="2800" dirty="0" err="1">
                <a:solidFill>
                  <a:schemeClr val="tx2">
                    <a:lumMod val="50000"/>
                  </a:schemeClr>
                </a:solidFill>
                <a:latin typeface="Arial" charset="0"/>
                <a:cs typeface="Arial" charset="0"/>
              </a:rPr>
              <a:t>ια</a:t>
            </a:r>
            <a:r>
              <a:rPr lang="el-GR" altLang="el-GR" sz="2800" dirty="0">
                <a:solidFill>
                  <a:schemeClr val="tx2">
                    <a:lumMod val="50000"/>
                  </a:schemeClr>
                </a:solidFill>
                <a:latin typeface="Arial" charset="0"/>
                <a:cs typeface="Arial" charset="0"/>
              </a:rPr>
              <a:t> τυπική περιοχή μελέτης και πρακτικής επικεντρωμένη σε μια συγκριτική ανάλυση της διαφορετικής </a:t>
            </a:r>
            <a:r>
              <a:rPr lang="el-GR" altLang="el-GR" sz="2800" b="1" dirty="0">
                <a:solidFill>
                  <a:schemeClr val="tx2">
                    <a:lumMod val="50000"/>
                  </a:schemeClr>
                </a:solidFill>
                <a:latin typeface="Arial" charset="0"/>
                <a:cs typeface="Arial" charset="0"/>
              </a:rPr>
              <a:t>κουλτούρας</a:t>
            </a:r>
            <a:r>
              <a:rPr lang="el-GR" altLang="el-GR" sz="2800" dirty="0">
                <a:solidFill>
                  <a:schemeClr val="tx2">
                    <a:lumMod val="50000"/>
                  </a:schemeClr>
                </a:solidFill>
                <a:latin typeface="Arial" charset="0"/>
                <a:cs typeface="Arial" charset="0"/>
              </a:rPr>
              <a:t> και υποκουλτούρας παγκοσμίως, με σεβασμό στην ποιοτική φροντίδα, τις πεποιθήσεις της υγείας και της νόσου, τις αξίες και τις πρακτικές εφαρμογές, έχοντας ως στόχο </a:t>
            </a:r>
            <a:endParaRPr lang="en-US" altLang="el-GR" sz="2800" dirty="0">
              <a:solidFill>
                <a:schemeClr val="tx2">
                  <a:lumMod val="50000"/>
                </a:schemeClr>
              </a:solidFill>
              <a:latin typeface="Arial" charset="0"/>
              <a:cs typeface="Arial" charset="0"/>
            </a:endParaRPr>
          </a:p>
          <a:p>
            <a:pPr marL="0" indent="0" algn="ctr">
              <a:buNone/>
            </a:pPr>
            <a:r>
              <a:rPr lang="el-GR" altLang="el-GR" sz="2800" dirty="0">
                <a:solidFill>
                  <a:schemeClr val="tx2">
                    <a:lumMod val="50000"/>
                  </a:schemeClr>
                </a:solidFill>
                <a:latin typeface="Arial" charset="0"/>
                <a:cs typeface="Arial" charset="0"/>
              </a:rPr>
              <a:t>τη</a:t>
            </a:r>
            <a:r>
              <a:rPr lang="en-US" altLang="el-GR" sz="2800" dirty="0">
                <a:solidFill>
                  <a:schemeClr val="tx2">
                    <a:lumMod val="50000"/>
                  </a:schemeClr>
                </a:solidFill>
                <a:latin typeface="Arial" charset="0"/>
                <a:cs typeface="Arial" charset="0"/>
              </a:rPr>
              <a:t> </a:t>
            </a:r>
            <a:r>
              <a:rPr lang="el-GR" altLang="el-GR" sz="2800" dirty="0">
                <a:solidFill>
                  <a:schemeClr val="tx2">
                    <a:lumMod val="50000"/>
                  </a:schemeClr>
                </a:solidFill>
                <a:latin typeface="Arial" charset="0"/>
                <a:cs typeface="Arial" charset="0"/>
              </a:rPr>
              <a:t>χρήση της γνώσης αυτής </a:t>
            </a:r>
            <a:endParaRPr lang="en-US" altLang="el-GR" sz="2800" dirty="0">
              <a:solidFill>
                <a:schemeClr val="tx2">
                  <a:lumMod val="50000"/>
                </a:schemeClr>
              </a:solidFill>
              <a:latin typeface="Arial" charset="0"/>
              <a:cs typeface="Arial" charset="0"/>
            </a:endParaRPr>
          </a:p>
          <a:p>
            <a:pPr marL="0" indent="0" algn="ctr">
              <a:buNone/>
            </a:pPr>
            <a:r>
              <a:rPr lang="el-GR" altLang="el-GR" sz="2800" dirty="0">
                <a:solidFill>
                  <a:schemeClr val="tx2">
                    <a:lumMod val="50000"/>
                  </a:schemeClr>
                </a:solidFill>
                <a:latin typeface="Arial" charset="0"/>
                <a:cs typeface="Arial" charset="0"/>
              </a:rPr>
              <a:t>για την παροχή πολιτισμικά </a:t>
            </a:r>
            <a:endParaRPr lang="en-US" altLang="el-GR" sz="2800" dirty="0">
              <a:solidFill>
                <a:schemeClr val="tx2">
                  <a:lumMod val="50000"/>
                </a:schemeClr>
              </a:solidFill>
              <a:latin typeface="Arial" charset="0"/>
              <a:cs typeface="Arial" charset="0"/>
            </a:endParaRPr>
          </a:p>
          <a:p>
            <a:pPr marL="0" indent="0" algn="ctr">
              <a:buNone/>
            </a:pPr>
            <a:r>
              <a:rPr lang="el-GR" altLang="el-GR" sz="2800" b="1" dirty="0">
                <a:solidFill>
                  <a:schemeClr val="tx2">
                    <a:lumMod val="50000"/>
                  </a:schemeClr>
                </a:solidFill>
                <a:latin typeface="Arial" charset="0"/>
                <a:cs typeface="Arial" charset="0"/>
              </a:rPr>
              <a:t>εξειδικευμένης νοσηλευτικής φροντίδας</a:t>
            </a:r>
            <a:r>
              <a:rPr lang="el-GR" altLang="el-GR" sz="2800" dirty="0">
                <a:solidFill>
                  <a:schemeClr val="tx2">
                    <a:lumMod val="50000"/>
                  </a:schemeClr>
                </a:solidFill>
                <a:latin typeface="Arial" charset="0"/>
                <a:cs typeface="Arial" charset="0"/>
              </a:rPr>
              <a:t> </a:t>
            </a:r>
            <a:r>
              <a:rPr lang="en-US" altLang="el-GR" sz="2800" dirty="0">
                <a:solidFill>
                  <a:schemeClr val="tx2">
                    <a:lumMod val="50000"/>
                  </a:schemeClr>
                </a:solidFill>
                <a:latin typeface="Arial" charset="0"/>
                <a:cs typeface="Arial" charset="0"/>
              </a:rPr>
              <a:t>            </a:t>
            </a:r>
            <a:r>
              <a:rPr lang="el-GR" altLang="el-GR" sz="2000" dirty="0">
                <a:latin typeface="Arial" charset="0"/>
                <a:cs typeface="Arial" charset="0"/>
              </a:rPr>
              <a:t>(</a:t>
            </a:r>
            <a:r>
              <a:rPr lang="el-GR" altLang="el-GR" sz="2000" dirty="0">
                <a:solidFill>
                  <a:srgbClr val="FFFF99"/>
                </a:solidFill>
                <a:latin typeface="Arial" charset="0"/>
                <a:cs typeface="Arial" charset="0"/>
              </a:rPr>
              <a:t> </a:t>
            </a:r>
            <a:r>
              <a:rPr lang="en-US" altLang="el-GR" sz="2000" dirty="0" err="1">
                <a:solidFill>
                  <a:srgbClr val="FFFF00"/>
                </a:solidFill>
                <a:latin typeface="Arial" charset="0"/>
                <a:cs typeface="Arial" charset="0"/>
              </a:rPr>
              <a:t>M.Leininger</a:t>
            </a:r>
            <a:r>
              <a:rPr lang="el-GR" altLang="el-GR" sz="2000" dirty="0">
                <a:latin typeface="Arial" charset="0"/>
                <a:cs typeface="Arial" charset="0"/>
              </a:rPr>
              <a:t> )</a:t>
            </a:r>
            <a:endParaRPr lang="el-GR" sz="2000" dirty="0"/>
          </a:p>
        </p:txBody>
      </p:sp>
    </p:spTree>
    <p:extLst>
      <p:ext uri="{BB962C8B-B14F-4D97-AF65-F5344CB8AC3E}">
        <p14:creationId xmlns:p14="http://schemas.microsoft.com/office/powerpoint/2010/main" val="147361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body" sz="half" idx="2"/>
          </p:nvPr>
        </p:nvSpPr>
        <p:spPr>
          <a:xfrm>
            <a:off x="4267200" y="1981200"/>
            <a:ext cx="4495800" cy="4114800"/>
          </a:xfrm>
        </p:spPr>
        <p:txBody>
          <a:bodyPr/>
          <a:lstStyle/>
          <a:p>
            <a:pPr>
              <a:lnSpc>
                <a:spcPct val="150000"/>
              </a:lnSpc>
              <a:buFont typeface="Wingdings" pitchFamily="2" charset="2"/>
              <a:buChar char="ü"/>
            </a:pPr>
            <a:r>
              <a:rPr lang="en-US" altLang="el-GR" sz="2000">
                <a:latin typeface="Comic Sans MS" pitchFamily="66" charset="0"/>
              </a:rPr>
              <a:t>1950</a:t>
            </a:r>
            <a:r>
              <a:rPr lang="el-GR" altLang="el-GR" sz="2000">
                <a:latin typeface="Comic Sans MS" pitchFamily="66" charset="0"/>
              </a:rPr>
              <a:t>: πρώτα ερεθίσματα</a:t>
            </a:r>
          </a:p>
          <a:p>
            <a:pPr>
              <a:lnSpc>
                <a:spcPct val="150000"/>
              </a:lnSpc>
              <a:buFont typeface="Wingdings" pitchFamily="2" charset="2"/>
              <a:buChar char="ü"/>
            </a:pPr>
            <a:r>
              <a:rPr lang="el-GR" altLang="el-GR" sz="2000">
                <a:latin typeface="Comic Sans MS" pitchFamily="66" charset="0"/>
              </a:rPr>
              <a:t>Σπουδές στην Ανθρωπολογία – Κοινωνιολογία</a:t>
            </a:r>
          </a:p>
          <a:p>
            <a:pPr>
              <a:lnSpc>
                <a:spcPct val="150000"/>
              </a:lnSpc>
              <a:buFont typeface="Wingdings" pitchFamily="2" charset="2"/>
              <a:buChar char="ü"/>
            </a:pPr>
            <a:r>
              <a:rPr lang="el-GR" altLang="el-GR" sz="2000">
                <a:latin typeface="Comic Sans MS" pitchFamily="66" charset="0"/>
              </a:rPr>
              <a:t>1985: επίσημη δημοσίευση της Θεωρίας</a:t>
            </a:r>
          </a:p>
          <a:p>
            <a:pPr>
              <a:lnSpc>
                <a:spcPct val="150000"/>
              </a:lnSpc>
              <a:buFont typeface="Wingdings" pitchFamily="2" charset="2"/>
              <a:buChar char="ü"/>
            </a:pPr>
            <a:r>
              <a:rPr lang="el-GR" altLang="el-GR" sz="2000">
                <a:latin typeface="Comic Sans MS" pitchFamily="66" charset="0"/>
              </a:rPr>
              <a:t>Σύγχρονος τίτλος της Θεωρίας: «Ποικιλομορφία και Καθολικότητα στην Πολιτισμική Φροντίδα»</a:t>
            </a:r>
          </a:p>
          <a:p>
            <a:pPr>
              <a:lnSpc>
                <a:spcPct val="150000"/>
              </a:lnSpc>
              <a:buFont typeface="Wingdings" pitchFamily="2" charset="2"/>
              <a:buNone/>
            </a:pPr>
            <a:endParaRPr lang="el-GR" altLang="el-GR" sz="2400">
              <a:latin typeface="Comic Sans MS" pitchFamily="66" charset="0"/>
            </a:endParaRPr>
          </a:p>
        </p:txBody>
      </p:sp>
      <p:graphicFrame>
        <p:nvGraphicFramePr>
          <p:cNvPr id="3077" name="Object 5"/>
          <p:cNvGraphicFramePr>
            <a:graphicFrameLocks noGrp="1" noChangeAspect="1"/>
          </p:cNvGraphicFramePr>
          <p:nvPr>
            <p:ph type="clipArt" sz="half" idx="1"/>
            <p:extLst>
              <p:ext uri="{D42A27DB-BD31-4B8C-83A1-F6EECF244321}">
                <p14:modId xmlns:p14="http://schemas.microsoft.com/office/powerpoint/2010/main" val="2627743335"/>
              </p:ext>
            </p:extLst>
          </p:nvPr>
        </p:nvGraphicFramePr>
        <p:xfrm>
          <a:off x="495300" y="476672"/>
          <a:ext cx="1828800" cy="1828800"/>
        </p:xfrm>
        <a:graphic>
          <a:graphicData uri="http://schemas.openxmlformats.org/presentationml/2006/ole">
            <mc:AlternateContent xmlns:mc="http://schemas.openxmlformats.org/markup-compatibility/2006">
              <mc:Choice xmlns:v="urn:schemas-microsoft-com:vml" Requires="v">
                <p:oleObj name="Photo Editor Photo" r:id="rId2" imgW="476316" imgH="476316" progId="">
                  <p:embed/>
                </p:oleObj>
              </mc:Choice>
              <mc:Fallback>
                <p:oleObj name="Photo Editor Photo" r:id="rId2" imgW="476316" imgH="476316" progId="">
                  <p:embed/>
                  <p:pic>
                    <p:nvPicPr>
                      <p:cNvPr id="3077" name="Object 5"/>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476672"/>
                        <a:ext cx="1828800" cy="1828800"/>
                      </a:xfrm>
                      <a:prstGeom prst="rect">
                        <a:avLst/>
                      </a:prstGeom>
                      <a:noFill/>
                      <a:ln>
                        <a:noFill/>
                      </a:ln>
                      <a:effectLst>
                        <a:outerShdw dist="53882" dir="135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078" name="WordArt 6"/>
          <p:cNvSpPr>
            <a:spLocks noChangeArrowheads="1" noChangeShapeType="1" noTextEdit="1"/>
          </p:cNvSpPr>
          <p:nvPr/>
        </p:nvSpPr>
        <p:spPr bwMode="auto">
          <a:xfrm>
            <a:off x="685800" y="3140968"/>
            <a:ext cx="3276600" cy="419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kern="10" dirty="0">
                <a:solidFill>
                  <a:srgbClr val="336699"/>
                </a:solidFill>
                <a:effectLst>
                  <a:outerShdw dist="45791" dir="2021404" algn="ctr" rotWithShape="0">
                    <a:srgbClr val="C0C0C0"/>
                  </a:outerShdw>
                </a:effectLst>
                <a:latin typeface="Comic Sans MS"/>
              </a:rPr>
              <a:t>Madeleine </a:t>
            </a:r>
            <a:r>
              <a:rPr lang="en-US" kern="10" dirty="0" err="1">
                <a:solidFill>
                  <a:srgbClr val="336699"/>
                </a:solidFill>
                <a:effectLst>
                  <a:outerShdw dist="45791" dir="2021404" algn="ctr" rotWithShape="0">
                    <a:srgbClr val="C0C0C0"/>
                  </a:outerShdw>
                </a:effectLst>
                <a:latin typeface="Comic Sans MS"/>
              </a:rPr>
              <a:t>Leininger</a:t>
            </a:r>
            <a:endParaRPr lang="el-GR" kern="10" dirty="0">
              <a:solidFill>
                <a:srgbClr val="336699"/>
              </a:solidFill>
              <a:effectLst>
                <a:outerShdw dist="45791" dir="2021404" algn="ctr" rotWithShape="0">
                  <a:srgbClr val="C0C0C0"/>
                </a:outerShdw>
              </a:effectLst>
              <a:latin typeface="Comic Sans MS"/>
            </a:endParaRPr>
          </a:p>
        </p:txBody>
      </p:sp>
      <p:pic>
        <p:nvPicPr>
          <p:cNvPr id="1057" name="Picture 33" descr="http://www.tcns.org/images/leininge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032" y="4293096"/>
            <a:ext cx="1371600" cy="1819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286463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diamond(in)">
                                      <p:cBhvr>
                                        <p:cTn id="7" dur="500"/>
                                        <p:tgtEl>
                                          <p:spTgt spid="3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additive="base">
                                        <p:cTn id="12" dur="500" fill="hold"/>
                                        <p:tgtEl>
                                          <p:spTgt spid="3078"/>
                                        </p:tgtEl>
                                        <p:attrNameLst>
                                          <p:attrName>ppt_x</p:attrName>
                                        </p:attrNameLst>
                                      </p:cBhvr>
                                      <p:tavLst>
                                        <p:tav tm="0">
                                          <p:val>
                                            <p:strVal val="#ppt_x"/>
                                          </p:val>
                                        </p:tav>
                                        <p:tav tm="100000">
                                          <p:val>
                                            <p:strVal val="#ppt_x"/>
                                          </p:val>
                                        </p:tav>
                                      </p:tavLst>
                                    </p:anim>
                                    <p:anim calcmode="lin" valueType="num">
                                      <p:cBhvr additive="base">
                                        <p:cTn id="13"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9" presetClass="entr" presetSubtype="0" accel="100000" fill="hold" grpId="0" nodeType="clickEffect">
                                  <p:stCondLst>
                                    <p:cond delay="0"/>
                                  </p:stCondLst>
                                  <p:childTnLst>
                                    <p:set>
                                      <p:cBhvr>
                                        <p:cTn id="17" dur="1" fill="hold">
                                          <p:stCondLst>
                                            <p:cond delay="0"/>
                                          </p:stCondLst>
                                        </p:cTn>
                                        <p:tgtEl>
                                          <p:spTgt spid="3076">
                                            <p:txEl>
                                              <p:pRg st="0" end="0"/>
                                            </p:txEl>
                                          </p:spTgt>
                                        </p:tgtEl>
                                        <p:attrNameLst>
                                          <p:attrName>style.visibility</p:attrName>
                                        </p:attrNameLst>
                                      </p:cBhvr>
                                      <p:to>
                                        <p:strVal val="visible"/>
                                      </p:to>
                                    </p:set>
                                    <p:anim calcmode="lin" valueType="num">
                                      <p:cBhvr>
                                        <p:cTn id="18" dur="1000" fill="hold"/>
                                        <p:tgtEl>
                                          <p:spTgt spid="307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307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307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30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3076">
                                            <p:txEl>
                                              <p:pRg st="1" end="1"/>
                                            </p:txEl>
                                          </p:spTgt>
                                        </p:tgtEl>
                                        <p:attrNameLst>
                                          <p:attrName>style.visibility</p:attrName>
                                        </p:attrNameLst>
                                      </p:cBhvr>
                                      <p:to>
                                        <p:strVal val="visible"/>
                                      </p:to>
                                    </p:set>
                                    <p:anim calcmode="lin" valueType="num">
                                      <p:cBhvr>
                                        <p:cTn id="26" dur="1000" fill="hold"/>
                                        <p:tgtEl>
                                          <p:spTgt spid="307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307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307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30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9" presetClass="entr" presetSubtype="0" accel="100000" fill="hold" grpId="0" nodeType="clickEffect">
                                  <p:stCondLst>
                                    <p:cond delay="0"/>
                                  </p:stCondLst>
                                  <p:childTnLst>
                                    <p:set>
                                      <p:cBhvr>
                                        <p:cTn id="33" dur="1" fill="hold">
                                          <p:stCondLst>
                                            <p:cond delay="0"/>
                                          </p:stCondLst>
                                        </p:cTn>
                                        <p:tgtEl>
                                          <p:spTgt spid="3076">
                                            <p:txEl>
                                              <p:pRg st="2" end="2"/>
                                            </p:txEl>
                                          </p:spTgt>
                                        </p:tgtEl>
                                        <p:attrNameLst>
                                          <p:attrName>style.visibility</p:attrName>
                                        </p:attrNameLst>
                                      </p:cBhvr>
                                      <p:to>
                                        <p:strVal val="visible"/>
                                      </p:to>
                                    </p:set>
                                    <p:anim calcmode="lin" valueType="num">
                                      <p:cBhvr>
                                        <p:cTn id="34" dur="1000" fill="hold"/>
                                        <p:tgtEl>
                                          <p:spTgt spid="307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1000" fill="hold"/>
                                        <p:tgtEl>
                                          <p:spTgt spid="307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1000" fill="hold"/>
                                        <p:tgtEl>
                                          <p:spTgt spid="307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1000" fill="hold"/>
                                        <p:tgtEl>
                                          <p:spTgt spid="307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9" presetClass="entr" presetSubtype="0" accel="100000" fill="hold" grpId="0" nodeType="clickEffect">
                                  <p:stCondLst>
                                    <p:cond delay="0"/>
                                  </p:stCondLst>
                                  <p:childTnLst>
                                    <p:set>
                                      <p:cBhvr>
                                        <p:cTn id="41" dur="1" fill="hold">
                                          <p:stCondLst>
                                            <p:cond delay="0"/>
                                          </p:stCondLst>
                                        </p:cTn>
                                        <p:tgtEl>
                                          <p:spTgt spid="3076">
                                            <p:txEl>
                                              <p:pRg st="3" end="3"/>
                                            </p:txEl>
                                          </p:spTgt>
                                        </p:tgtEl>
                                        <p:attrNameLst>
                                          <p:attrName>style.visibility</p:attrName>
                                        </p:attrNameLst>
                                      </p:cBhvr>
                                      <p:to>
                                        <p:strVal val="visible"/>
                                      </p:to>
                                    </p:set>
                                    <p:anim calcmode="lin" valueType="num">
                                      <p:cBhvr>
                                        <p:cTn id="42" dur="1000" fill="hold"/>
                                        <p:tgtEl>
                                          <p:spTgt spid="307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307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307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307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P spid="307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l-GR" altLang="el-GR" sz="3200">
                <a:latin typeface="Comic Sans MS" pitchFamily="66" charset="0"/>
              </a:rPr>
              <a:t>Στόχος</a:t>
            </a:r>
          </a:p>
        </p:txBody>
      </p:sp>
      <p:sp>
        <p:nvSpPr>
          <p:cNvPr id="7171" name="Rectangle 3"/>
          <p:cNvSpPr>
            <a:spLocks noGrp="1" noChangeArrowheads="1"/>
          </p:cNvSpPr>
          <p:nvPr>
            <p:ph type="body" idx="1"/>
          </p:nvPr>
        </p:nvSpPr>
        <p:spPr>
          <a:xfrm>
            <a:off x="762000" y="1752600"/>
            <a:ext cx="7772400" cy="4114800"/>
          </a:xfrm>
        </p:spPr>
        <p:txBody>
          <a:bodyPr/>
          <a:lstStyle/>
          <a:p>
            <a:pPr algn="just">
              <a:lnSpc>
                <a:spcPct val="130000"/>
              </a:lnSpc>
              <a:buFontTx/>
              <a:buNone/>
            </a:pPr>
            <a:r>
              <a:rPr lang="el-GR" altLang="el-GR" sz="2800"/>
              <a:t> 	</a:t>
            </a:r>
            <a:r>
              <a:rPr lang="el-GR" altLang="el-GR" sz="2800">
                <a:latin typeface="Comic Sans MS" pitchFamily="66" charset="0"/>
              </a:rPr>
              <a:t>Να προετοιμάσει μια νέα γενιά νοσηλευτών οι οποίοι θα είναι ευαίσθητοι, κατάλληλοι και ασφαλείς γνώστες της φροντίδας ανθρώπων με διαφορετικούς ή παρόμοιους τρόπους ζωής, αξίες, πιστεύω και πρακτικές με τρόπο σκόπιμο, σαφή και ωφέλιμο. </a:t>
            </a:r>
            <a:endParaRPr lang="el-GR" altLang="el-GR" sz="2800"/>
          </a:p>
        </p:txBody>
      </p:sp>
    </p:spTree>
    <p:extLst>
      <p:ext uri="{BB962C8B-B14F-4D97-AF65-F5344CB8AC3E}">
        <p14:creationId xmlns:p14="http://schemas.microsoft.com/office/powerpoint/2010/main" val="20068449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800" decel="100000"/>
                                        <p:tgtEl>
                                          <p:spTgt spid="7170"/>
                                        </p:tgtEl>
                                      </p:cBhvr>
                                    </p:animEffect>
                                    <p:anim calcmode="lin" valueType="num">
                                      <p:cBhvr>
                                        <p:cTn id="8" dur="800" decel="100000" fill="hold"/>
                                        <p:tgtEl>
                                          <p:spTgt spid="7170"/>
                                        </p:tgtEl>
                                        <p:attrNameLst>
                                          <p:attrName>style.rotation</p:attrName>
                                        </p:attrNameLst>
                                      </p:cBhvr>
                                      <p:tavLst>
                                        <p:tav tm="0">
                                          <p:val>
                                            <p:fltVal val="-90"/>
                                          </p:val>
                                        </p:tav>
                                        <p:tav tm="100000">
                                          <p:val>
                                            <p:fltVal val="0"/>
                                          </p:val>
                                        </p:tav>
                                      </p:tavLst>
                                    </p:anim>
                                    <p:anim calcmode="lin" valueType="num">
                                      <p:cBhvr>
                                        <p:cTn id="9" dur="800" decel="100000" fill="hold"/>
                                        <p:tgtEl>
                                          <p:spTgt spid="7170"/>
                                        </p:tgtEl>
                                        <p:attrNameLst>
                                          <p:attrName>ppt_x</p:attrName>
                                        </p:attrNameLst>
                                      </p:cBhvr>
                                      <p:tavLst>
                                        <p:tav tm="0">
                                          <p:val>
                                            <p:strVal val="#ppt_x+0.4"/>
                                          </p:val>
                                        </p:tav>
                                        <p:tav tm="100000">
                                          <p:val>
                                            <p:strVal val="#ppt_x-0.05"/>
                                          </p:val>
                                        </p:tav>
                                      </p:tavLst>
                                    </p:anim>
                                    <p:anim calcmode="lin" valueType="num">
                                      <p:cBhvr>
                                        <p:cTn id="10" dur="800" decel="100000" fill="hold"/>
                                        <p:tgtEl>
                                          <p:spTgt spid="71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1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17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7171">
                                            <p:txEl>
                                              <p:pRg st="0" end="0"/>
                                            </p:txEl>
                                          </p:spTgt>
                                        </p:tgtEl>
                                        <p:attrNameLst>
                                          <p:attrName>style.visibility</p:attrName>
                                        </p:attrNameLst>
                                      </p:cBhvr>
                                      <p:to>
                                        <p:strVal val="visible"/>
                                      </p:to>
                                    </p:set>
                                    <p:anim calcmode="discrete" valueType="clr">
                                      <p:cBhvr override="childStyle">
                                        <p:cTn id="17" dur="80"/>
                                        <p:tgtEl>
                                          <p:spTgt spid="71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1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71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609600"/>
            <a:ext cx="7543800" cy="838200"/>
          </a:xfrm>
        </p:spPr>
        <p:txBody>
          <a:bodyPr/>
          <a:lstStyle/>
          <a:p>
            <a:r>
              <a:rPr lang="el-GR" altLang="el-GR" sz="2800">
                <a:latin typeface="Comic Sans MS" pitchFamily="66" charset="0"/>
              </a:rPr>
              <a:t>Θεμελιώδεις έννοιες - Ορισμοί</a:t>
            </a:r>
          </a:p>
        </p:txBody>
      </p:sp>
      <p:sp>
        <p:nvSpPr>
          <p:cNvPr id="8195" name="Rectangle 3"/>
          <p:cNvSpPr>
            <a:spLocks noGrp="1" noChangeArrowheads="1"/>
          </p:cNvSpPr>
          <p:nvPr>
            <p:ph type="body" idx="1"/>
          </p:nvPr>
        </p:nvSpPr>
        <p:spPr>
          <a:xfrm>
            <a:off x="609600" y="1447800"/>
            <a:ext cx="7848600" cy="4876800"/>
          </a:xfrm>
        </p:spPr>
        <p:txBody>
          <a:bodyPr/>
          <a:lstStyle/>
          <a:p>
            <a:pPr algn="just">
              <a:buFont typeface="Webdings" pitchFamily="18" charset="2"/>
              <a:buChar char="ü"/>
            </a:pPr>
            <a:r>
              <a:rPr lang="el-GR" altLang="el-GR" sz="1800" b="1" dirty="0">
                <a:effectLst>
                  <a:outerShdw blurRad="38100" dist="38100" dir="2700000" algn="tl">
                    <a:srgbClr val="FFFFFF"/>
                  </a:outerShdw>
                </a:effectLst>
                <a:latin typeface="Comic Sans MS" pitchFamily="66" charset="0"/>
              </a:rPr>
              <a:t>Κουλτούρα:</a:t>
            </a:r>
            <a:r>
              <a:rPr lang="el-GR" altLang="el-GR" sz="1800" dirty="0">
                <a:latin typeface="Comic Sans MS" pitchFamily="66" charset="0"/>
              </a:rPr>
              <a:t> αξίες, πιστεύω, συνήθειες, τρόπος ζωής μιας συγκεκριμένης ομάδας που μαθαίνονται, μοιράζονται, κληρονομούνται και καθοδηγούν σκέψεις, αποφάσεις και πράξεις με συγκεκριμένο τρόπο.</a:t>
            </a:r>
          </a:p>
          <a:p>
            <a:pPr algn="just">
              <a:buFont typeface="Webdings" pitchFamily="18" charset="2"/>
              <a:buChar char="ü"/>
            </a:pPr>
            <a:r>
              <a:rPr lang="el-GR" altLang="el-GR" sz="1800" b="1" dirty="0">
                <a:effectLst>
                  <a:outerShdw blurRad="38100" dist="38100" dir="2700000" algn="tl">
                    <a:srgbClr val="FFFFFF"/>
                  </a:outerShdw>
                </a:effectLst>
                <a:latin typeface="Comic Sans MS" pitchFamily="66" charset="0"/>
              </a:rPr>
              <a:t>Πολιτισμική φροντίδα:</a:t>
            </a:r>
            <a:r>
              <a:rPr lang="el-GR" altLang="el-GR" sz="1800" dirty="0">
                <a:latin typeface="Comic Sans MS" pitchFamily="66" charset="0"/>
              </a:rPr>
              <a:t> υποκειμενικές και αντικειμενικές αξίες, πιστεύω και πρότυπα ζωής, που μαθαίνονται, κληρονομούνται και βοηθούν, υποστηρίζουν, διευκολύνουν και καθιστούν ικανό το άτομο ή την ομάδα να διατηρήσει την ευεξία, την υγεία, να βελτιώσει τις συνθήκες διαβίωσης ή να αντιμετωπίσει την ασθένεια, την αναπηρία και το θάνατο. </a:t>
            </a:r>
          </a:p>
          <a:p>
            <a:pPr algn="just">
              <a:buFont typeface="Webdings" pitchFamily="18" charset="2"/>
              <a:buChar char="ü"/>
            </a:pPr>
            <a:r>
              <a:rPr lang="el-GR" altLang="el-GR" sz="1800" b="1" dirty="0">
                <a:effectLst>
                  <a:outerShdw blurRad="38100" dist="38100" dir="2700000" algn="tl">
                    <a:srgbClr val="FFFFFF"/>
                  </a:outerShdw>
                </a:effectLst>
                <a:latin typeface="Comic Sans MS" pitchFamily="66" charset="0"/>
              </a:rPr>
              <a:t>Πολιτισμικά ευαίσθητη νοσηλευτική φροντίδα:</a:t>
            </a:r>
            <a:r>
              <a:rPr lang="el-GR" altLang="el-GR" sz="1800" dirty="0">
                <a:latin typeface="Comic Sans MS" pitchFamily="66" charset="0"/>
              </a:rPr>
              <a:t> οι βασισμένες στη γνώση ενέργειες ή αποφάσεις που μπορούν να βοηθήσουν, υποστηρίξουν, διευκολύνουν ή ενδυναμώσουν, και οι οποίες είναι σχεδιασμένες να προσαρμόζονται στις πολιτισμικές αξίες, τα πιστεύω και τον τρόπο ζωής ατόμων, ομάδων, ή οργανισμών με στόχο να προσφέρουν ή να στηρίξουν σκόπιμη, ωφέλιμη και ικανοποιητική φροντίδα υγείας ή υπηρεσίες υγείας.  </a:t>
            </a:r>
          </a:p>
        </p:txBody>
      </p:sp>
    </p:spTree>
    <p:extLst>
      <p:ext uri="{BB962C8B-B14F-4D97-AF65-F5344CB8AC3E}">
        <p14:creationId xmlns:p14="http://schemas.microsoft.com/office/powerpoint/2010/main" val="298457635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1" grpId="0" nodeType="clickEffect">
                                  <p:stCondLst>
                                    <p:cond delay="0"/>
                                  </p:stCondLst>
                                  <p:childTnLst>
                                    <p:set>
                                      <p:cBhvr override="childStyle">
                                        <p:cTn id="6" dur="indefinite"/>
                                        <p:tgtEl>
                                          <p:spTgt spid="8194"/>
                                        </p:tgtEl>
                                        <p:attrNameLst>
                                          <p:attrName>style.fontStyle</p:attrName>
                                        </p:attrNameLst>
                                      </p:cBhvr>
                                      <p:to>
                                        <p:strVal val="normal"/>
                                      </p:to>
                                    </p:set>
                                    <p:set>
                                      <p:cBhvr override="childStyle">
                                        <p:cTn id="7" dur="indefinite"/>
                                        <p:tgtEl>
                                          <p:spTgt spid="8194"/>
                                        </p:tgtEl>
                                        <p:attrNameLst>
                                          <p:attrName>style.fontWeight</p:attrName>
                                        </p:attrNameLst>
                                      </p:cBhvr>
                                      <p:to>
                                        <p:strVal val="bold"/>
                                      </p:to>
                                    </p:set>
                                    <p:set>
                                      <p:cBhvr override="childStyle">
                                        <p:cTn id="8" dur="indefinite"/>
                                        <p:tgtEl>
                                          <p:spTgt spid="8194"/>
                                        </p:tgtEl>
                                        <p:attrNameLst>
                                          <p:attrName>style.textDecorationUnderline</p:attrName>
                                        </p:attrNameLst>
                                      </p:cBhvr>
                                      <p:to>
                                        <p:strVal val="fals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Effect transition="in" filter="randombar(horizontal)">
                                      <p:cBhvr>
                                        <p:cTn id="13" dur="1000"/>
                                        <p:tgtEl>
                                          <p:spTgt spid="81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Effect transition="in" filter="randombar(horizontal)">
                                      <p:cBhvr>
                                        <p:cTn id="18" dur="1000"/>
                                        <p:tgtEl>
                                          <p:spTgt spid="81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95">
                                            <p:txEl>
                                              <p:pRg st="2" end="2"/>
                                            </p:txEl>
                                          </p:spTgt>
                                        </p:tgtEl>
                                        <p:attrNameLst>
                                          <p:attrName>style.visibility</p:attrName>
                                        </p:attrNameLst>
                                      </p:cBhvr>
                                      <p:to>
                                        <p:strVal val="visible"/>
                                      </p:to>
                                    </p:set>
                                    <p:animEffect transition="in" filter="randombar(horizontal)">
                                      <p:cBhvr>
                                        <p:cTn id="23" dur="10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609600"/>
            <a:ext cx="7620000" cy="838200"/>
          </a:xfrm>
        </p:spPr>
        <p:txBody>
          <a:bodyPr/>
          <a:lstStyle/>
          <a:p>
            <a:r>
              <a:rPr lang="el-GR" altLang="el-GR" sz="2800">
                <a:latin typeface="Comic Sans MS" pitchFamily="66" charset="0"/>
              </a:rPr>
              <a:t>Θεμελιώδεις Έννοιες</a:t>
            </a:r>
          </a:p>
        </p:txBody>
      </p:sp>
      <p:sp>
        <p:nvSpPr>
          <p:cNvPr id="9219" name="Rectangle 3"/>
          <p:cNvSpPr>
            <a:spLocks noGrp="1" noChangeArrowheads="1"/>
          </p:cNvSpPr>
          <p:nvPr>
            <p:ph type="body" idx="1"/>
          </p:nvPr>
        </p:nvSpPr>
        <p:spPr>
          <a:xfrm>
            <a:off x="762000" y="1676400"/>
            <a:ext cx="7696200" cy="4419600"/>
          </a:xfrm>
        </p:spPr>
        <p:txBody>
          <a:bodyPr/>
          <a:lstStyle/>
          <a:p>
            <a:pPr algn="ctr">
              <a:lnSpc>
                <a:spcPct val="90000"/>
              </a:lnSpc>
              <a:buFont typeface="Wingdings" pitchFamily="2" charset="2"/>
              <a:buChar char="¶"/>
            </a:pPr>
            <a:r>
              <a:rPr lang="el-GR" altLang="el-GR" sz="1800">
                <a:latin typeface="Comic Sans MS" pitchFamily="66" charset="0"/>
              </a:rPr>
              <a:t>Ποικιλομορφία στην πολιτισμική φροντίδα</a:t>
            </a:r>
          </a:p>
          <a:p>
            <a:pPr algn="ctr">
              <a:lnSpc>
                <a:spcPct val="90000"/>
              </a:lnSpc>
              <a:buFont typeface="Wingdings" pitchFamily="2" charset="2"/>
              <a:buChar char="¶"/>
            </a:pPr>
            <a:r>
              <a:rPr lang="el-GR" altLang="el-GR" sz="1800">
                <a:latin typeface="Comic Sans MS" pitchFamily="66" charset="0"/>
              </a:rPr>
              <a:t>Καθολικότητα στην πολιτισμική φροντίδα</a:t>
            </a:r>
          </a:p>
          <a:p>
            <a:pPr algn="ctr">
              <a:lnSpc>
                <a:spcPct val="90000"/>
              </a:lnSpc>
              <a:buFont typeface="Wingdings" pitchFamily="2" charset="2"/>
              <a:buChar char="¶"/>
            </a:pPr>
            <a:r>
              <a:rPr lang="el-GR" altLang="el-GR" sz="1800">
                <a:latin typeface="Comic Sans MS" pitchFamily="66" charset="0"/>
              </a:rPr>
              <a:t>Κοσμοθεωρία</a:t>
            </a:r>
          </a:p>
          <a:p>
            <a:pPr algn="ctr">
              <a:lnSpc>
                <a:spcPct val="90000"/>
              </a:lnSpc>
              <a:buFont typeface="Wingdings" pitchFamily="2" charset="2"/>
              <a:buChar char="¶"/>
            </a:pPr>
            <a:r>
              <a:rPr lang="el-GR" altLang="el-GR" sz="1800">
                <a:latin typeface="Comic Sans MS" pitchFamily="66" charset="0"/>
              </a:rPr>
              <a:t>Διαστάσεις κοινωνικοπολιτισμικών δομών</a:t>
            </a:r>
          </a:p>
          <a:p>
            <a:pPr algn="ctr">
              <a:lnSpc>
                <a:spcPct val="90000"/>
              </a:lnSpc>
              <a:buFont typeface="Wingdings" pitchFamily="2" charset="2"/>
              <a:buChar char="¶"/>
            </a:pPr>
            <a:r>
              <a:rPr lang="el-GR" altLang="el-GR" sz="1800">
                <a:latin typeface="Comic Sans MS" pitchFamily="66" charset="0"/>
              </a:rPr>
              <a:t>Περιβαλλοντικές συνθήκες</a:t>
            </a:r>
          </a:p>
          <a:p>
            <a:pPr algn="ctr">
              <a:lnSpc>
                <a:spcPct val="90000"/>
              </a:lnSpc>
              <a:buFont typeface="Wingdings" pitchFamily="2" charset="2"/>
              <a:buChar char="¶"/>
            </a:pPr>
            <a:r>
              <a:rPr lang="el-GR" altLang="el-GR" sz="1800">
                <a:latin typeface="Comic Sans MS" pitchFamily="66" charset="0"/>
              </a:rPr>
              <a:t>Εθνική ιστορία</a:t>
            </a:r>
          </a:p>
          <a:p>
            <a:pPr algn="ctr">
              <a:lnSpc>
                <a:spcPct val="90000"/>
              </a:lnSpc>
              <a:buFont typeface="Wingdings" pitchFamily="2" charset="2"/>
              <a:buChar char="¶"/>
            </a:pPr>
            <a:r>
              <a:rPr lang="el-GR" altLang="el-GR" sz="1800">
                <a:latin typeface="Comic Sans MS" pitchFamily="66" charset="0"/>
              </a:rPr>
              <a:t>Παραδοσιακά συστήματα φροντίδας</a:t>
            </a:r>
          </a:p>
          <a:p>
            <a:pPr algn="ctr">
              <a:lnSpc>
                <a:spcPct val="90000"/>
              </a:lnSpc>
              <a:buFont typeface="Wingdings" pitchFamily="2" charset="2"/>
              <a:buChar char="¶"/>
            </a:pPr>
            <a:r>
              <a:rPr lang="el-GR" altLang="el-GR" sz="1800">
                <a:latin typeface="Comic Sans MS" pitchFamily="66" charset="0"/>
              </a:rPr>
              <a:t>Επαγγελματικά συστήματα φροντίδας</a:t>
            </a:r>
          </a:p>
          <a:p>
            <a:pPr algn="ctr">
              <a:lnSpc>
                <a:spcPct val="90000"/>
              </a:lnSpc>
              <a:buFont typeface="Wingdings" pitchFamily="2" charset="2"/>
              <a:buChar char="¶"/>
            </a:pPr>
            <a:r>
              <a:rPr lang="el-GR" altLang="el-GR" sz="1800">
                <a:latin typeface="Comic Sans MS" pitchFamily="66" charset="0"/>
              </a:rPr>
              <a:t>Υγεία</a:t>
            </a:r>
          </a:p>
          <a:p>
            <a:pPr algn="ctr">
              <a:lnSpc>
                <a:spcPct val="90000"/>
              </a:lnSpc>
              <a:buFont typeface="Wingdings" pitchFamily="2" charset="2"/>
              <a:buChar char="¶"/>
            </a:pPr>
            <a:r>
              <a:rPr lang="el-GR" altLang="el-GR" sz="1800">
                <a:latin typeface="Comic Sans MS" pitchFamily="66" charset="0"/>
              </a:rPr>
              <a:t>Φροντίδα</a:t>
            </a:r>
          </a:p>
          <a:p>
            <a:pPr algn="ctr">
              <a:lnSpc>
                <a:spcPct val="90000"/>
              </a:lnSpc>
              <a:buFont typeface="Wingdings" pitchFamily="2" charset="2"/>
              <a:buChar char="¶"/>
            </a:pPr>
            <a:r>
              <a:rPr lang="el-GR" altLang="el-GR" sz="1800">
                <a:latin typeface="Comic Sans MS" pitchFamily="66" charset="0"/>
              </a:rPr>
              <a:t>Συντήρηση / διατήρηση της πολιτισμικής φροντίδας</a:t>
            </a:r>
          </a:p>
          <a:p>
            <a:pPr algn="ctr">
              <a:lnSpc>
                <a:spcPct val="90000"/>
              </a:lnSpc>
              <a:buFont typeface="Wingdings" pitchFamily="2" charset="2"/>
              <a:buChar char="¶"/>
            </a:pPr>
            <a:r>
              <a:rPr lang="el-GR" altLang="el-GR" sz="1800">
                <a:latin typeface="Comic Sans MS" pitchFamily="66" charset="0"/>
              </a:rPr>
              <a:t>Προσαρμογή / διαπραγμάτευση της πολιτισμικής φροντίδας</a:t>
            </a:r>
          </a:p>
          <a:p>
            <a:pPr algn="ctr">
              <a:lnSpc>
                <a:spcPct val="90000"/>
              </a:lnSpc>
              <a:buFont typeface="Wingdings" pitchFamily="2" charset="2"/>
              <a:buChar char="¶"/>
            </a:pPr>
            <a:r>
              <a:rPr lang="el-GR" altLang="el-GR" sz="1800">
                <a:latin typeface="Comic Sans MS" pitchFamily="66" charset="0"/>
              </a:rPr>
              <a:t>Ανασχεδιασμός / αναδόμηση της πολιτισμικής φροντίδας</a:t>
            </a:r>
          </a:p>
          <a:p>
            <a:pPr algn="ctr">
              <a:lnSpc>
                <a:spcPct val="90000"/>
              </a:lnSpc>
              <a:buFont typeface="Wingdings" pitchFamily="2" charset="2"/>
              <a:buChar char="¶"/>
            </a:pPr>
            <a:r>
              <a:rPr lang="el-GR" altLang="el-GR" sz="1800">
                <a:latin typeface="Comic Sans MS" pitchFamily="66" charset="0"/>
              </a:rPr>
              <a:t>Νοσηλευτική</a:t>
            </a:r>
          </a:p>
          <a:p>
            <a:pPr algn="ctr">
              <a:lnSpc>
                <a:spcPct val="90000"/>
              </a:lnSpc>
              <a:buFont typeface="Wingdings" pitchFamily="2" charset="2"/>
              <a:buNone/>
            </a:pPr>
            <a:endParaRPr lang="el-GR" altLang="el-GR" sz="1800">
              <a:latin typeface="Comic Sans MS" pitchFamily="66" charset="0"/>
            </a:endParaRPr>
          </a:p>
          <a:p>
            <a:pPr>
              <a:lnSpc>
                <a:spcPct val="90000"/>
              </a:lnSpc>
              <a:buFont typeface="Wingdings" pitchFamily="2" charset="2"/>
              <a:buChar char=""/>
            </a:pPr>
            <a:endParaRPr lang="el-GR" altLang="el-GR" sz="1800">
              <a:latin typeface="Comic Sans MS" pitchFamily="66" charset="0"/>
            </a:endParaRPr>
          </a:p>
        </p:txBody>
      </p:sp>
    </p:spTree>
    <p:extLst>
      <p:ext uri="{BB962C8B-B14F-4D97-AF65-F5344CB8AC3E}">
        <p14:creationId xmlns:p14="http://schemas.microsoft.com/office/powerpoint/2010/main" val="3502052062"/>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3000" fill="hold"/>
                                        <p:tgtEl>
                                          <p:spTgt spid="9218"/>
                                        </p:tgtEl>
                                        <p:attrNameLst>
                                          <p:attrName>style.color</p:attrName>
                                        </p:attrNameLst>
                                      </p:cBhvr>
                                      <p:to>
                                        <a:srgbClr val="FF505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9219">
                                            <p:txEl>
                                              <p:pRg st="0" end="0"/>
                                            </p:txEl>
                                          </p:spTgt>
                                        </p:tgtEl>
                                        <p:attrNameLst>
                                          <p:attrName>style.visibility</p:attrName>
                                        </p:attrNameLst>
                                      </p:cBhvr>
                                      <p:to>
                                        <p:strVal val="visible"/>
                                      </p:to>
                                    </p:set>
                                    <p:anim calcmode="lin" valueType="num">
                                      <p:cBhvr>
                                        <p:cTn id="11" dur="20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12" dur="2000" fill="hold"/>
                                        <p:tgtEl>
                                          <p:spTgt spid="9219">
                                            <p:txEl>
                                              <p:pRg st="0" end="0"/>
                                            </p:txEl>
                                          </p:spTgt>
                                        </p:tgtEl>
                                        <p:attrNameLst>
                                          <p:attrName>ppt_h</p:attrName>
                                        </p:attrNameLst>
                                      </p:cBhvr>
                                      <p:tavLst>
                                        <p:tav tm="0">
                                          <p:val>
                                            <p:fltVal val="0"/>
                                          </p:val>
                                        </p:tav>
                                        <p:tav tm="100000">
                                          <p:val>
                                            <p:strVal val="#ppt_h"/>
                                          </p:val>
                                        </p:tav>
                                      </p:tavLst>
                                    </p:anim>
                                    <p:animEffect transition="in" filter="fade">
                                      <p:cBhvr>
                                        <p:cTn id="13" dur="2000"/>
                                        <p:tgtEl>
                                          <p:spTgt spid="921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9219">
                                            <p:txEl>
                                              <p:pRg st="1" end="1"/>
                                            </p:txEl>
                                          </p:spTgt>
                                        </p:tgtEl>
                                        <p:attrNameLst>
                                          <p:attrName>style.visibility</p:attrName>
                                        </p:attrNameLst>
                                      </p:cBhvr>
                                      <p:to>
                                        <p:strVal val="visible"/>
                                      </p:to>
                                    </p:set>
                                    <p:anim calcmode="lin" valueType="num">
                                      <p:cBhvr>
                                        <p:cTn id="18" dur="2000" fill="hold"/>
                                        <p:tgtEl>
                                          <p:spTgt spid="9219">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9219">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921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9219">
                                            <p:txEl>
                                              <p:pRg st="2" end="2"/>
                                            </p:txEl>
                                          </p:spTgt>
                                        </p:tgtEl>
                                        <p:attrNameLst>
                                          <p:attrName>style.visibility</p:attrName>
                                        </p:attrNameLst>
                                      </p:cBhvr>
                                      <p:to>
                                        <p:strVal val="visible"/>
                                      </p:to>
                                    </p:set>
                                    <p:anim calcmode="lin" valueType="num">
                                      <p:cBhvr>
                                        <p:cTn id="25" dur="20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9219">
                                            <p:txEl>
                                              <p:pRg st="2" end="2"/>
                                            </p:txEl>
                                          </p:spTgt>
                                        </p:tgtEl>
                                        <p:attrNameLst>
                                          <p:attrName>ppt_h</p:attrName>
                                        </p:attrNameLst>
                                      </p:cBhvr>
                                      <p:tavLst>
                                        <p:tav tm="0">
                                          <p:val>
                                            <p:fltVal val="0"/>
                                          </p:val>
                                        </p:tav>
                                        <p:tav tm="100000">
                                          <p:val>
                                            <p:strVal val="#ppt_h"/>
                                          </p:val>
                                        </p:tav>
                                      </p:tavLst>
                                    </p:anim>
                                    <p:animEffect transition="in" filter="fade">
                                      <p:cBhvr>
                                        <p:cTn id="27" dur="2000"/>
                                        <p:tgtEl>
                                          <p:spTgt spid="921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9219">
                                            <p:txEl>
                                              <p:pRg st="3" end="3"/>
                                            </p:txEl>
                                          </p:spTgt>
                                        </p:tgtEl>
                                        <p:attrNameLst>
                                          <p:attrName>style.visibility</p:attrName>
                                        </p:attrNameLst>
                                      </p:cBhvr>
                                      <p:to>
                                        <p:strVal val="visible"/>
                                      </p:to>
                                    </p:set>
                                    <p:anim calcmode="lin" valueType="num">
                                      <p:cBhvr>
                                        <p:cTn id="32" dur="2000" fill="hold"/>
                                        <p:tgtEl>
                                          <p:spTgt spid="9219">
                                            <p:txEl>
                                              <p:pRg st="3" end="3"/>
                                            </p:txEl>
                                          </p:spTgt>
                                        </p:tgtEl>
                                        <p:attrNameLst>
                                          <p:attrName>ppt_w</p:attrName>
                                        </p:attrNameLst>
                                      </p:cBhvr>
                                      <p:tavLst>
                                        <p:tav tm="0">
                                          <p:val>
                                            <p:fltVal val="0"/>
                                          </p:val>
                                        </p:tav>
                                        <p:tav tm="100000">
                                          <p:val>
                                            <p:strVal val="#ppt_w"/>
                                          </p:val>
                                        </p:tav>
                                      </p:tavLst>
                                    </p:anim>
                                    <p:anim calcmode="lin" valueType="num">
                                      <p:cBhvr>
                                        <p:cTn id="33" dur="2000" fill="hold"/>
                                        <p:tgtEl>
                                          <p:spTgt spid="9219">
                                            <p:txEl>
                                              <p:pRg st="3" end="3"/>
                                            </p:txEl>
                                          </p:spTgt>
                                        </p:tgtEl>
                                        <p:attrNameLst>
                                          <p:attrName>ppt_h</p:attrName>
                                        </p:attrNameLst>
                                      </p:cBhvr>
                                      <p:tavLst>
                                        <p:tav tm="0">
                                          <p:val>
                                            <p:fltVal val="0"/>
                                          </p:val>
                                        </p:tav>
                                        <p:tav tm="100000">
                                          <p:val>
                                            <p:strVal val="#ppt_h"/>
                                          </p:val>
                                        </p:tav>
                                      </p:tavLst>
                                    </p:anim>
                                    <p:animEffect transition="in" filter="fade">
                                      <p:cBhvr>
                                        <p:cTn id="34" dur="2000"/>
                                        <p:tgtEl>
                                          <p:spTgt spid="921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9219">
                                            <p:txEl>
                                              <p:pRg st="4" end="4"/>
                                            </p:txEl>
                                          </p:spTgt>
                                        </p:tgtEl>
                                        <p:attrNameLst>
                                          <p:attrName>style.visibility</p:attrName>
                                        </p:attrNameLst>
                                      </p:cBhvr>
                                      <p:to>
                                        <p:strVal val="visible"/>
                                      </p:to>
                                    </p:set>
                                    <p:anim calcmode="lin" valueType="num">
                                      <p:cBhvr>
                                        <p:cTn id="39" dur="2000" fill="hold"/>
                                        <p:tgtEl>
                                          <p:spTgt spid="9219">
                                            <p:txEl>
                                              <p:pRg st="4" end="4"/>
                                            </p:txEl>
                                          </p:spTgt>
                                        </p:tgtEl>
                                        <p:attrNameLst>
                                          <p:attrName>ppt_w</p:attrName>
                                        </p:attrNameLst>
                                      </p:cBhvr>
                                      <p:tavLst>
                                        <p:tav tm="0">
                                          <p:val>
                                            <p:fltVal val="0"/>
                                          </p:val>
                                        </p:tav>
                                        <p:tav tm="100000">
                                          <p:val>
                                            <p:strVal val="#ppt_w"/>
                                          </p:val>
                                        </p:tav>
                                      </p:tavLst>
                                    </p:anim>
                                    <p:anim calcmode="lin" valueType="num">
                                      <p:cBhvr>
                                        <p:cTn id="40" dur="2000" fill="hold"/>
                                        <p:tgtEl>
                                          <p:spTgt spid="9219">
                                            <p:txEl>
                                              <p:pRg st="4" end="4"/>
                                            </p:txEl>
                                          </p:spTgt>
                                        </p:tgtEl>
                                        <p:attrNameLst>
                                          <p:attrName>ppt_h</p:attrName>
                                        </p:attrNameLst>
                                      </p:cBhvr>
                                      <p:tavLst>
                                        <p:tav tm="0">
                                          <p:val>
                                            <p:fltVal val="0"/>
                                          </p:val>
                                        </p:tav>
                                        <p:tav tm="100000">
                                          <p:val>
                                            <p:strVal val="#ppt_h"/>
                                          </p:val>
                                        </p:tav>
                                      </p:tavLst>
                                    </p:anim>
                                    <p:animEffect transition="in" filter="fade">
                                      <p:cBhvr>
                                        <p:cTn id="41" dur="2000"/>
                                        <p:tgtEl>
                                          <p:spTgt spid="9219">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9219">
                                            <p:txEl>
                                              <p:pRg st="5" end="5"/>
                                            </p:txEl>
                                          </p:spTgt>
                                        </p:tgtEl>
                                        <p:attrNameLst>
                                          <p:attrName>style.visibility</p:attrName>
                                        </p:attrNameLst>
                                      </p:cBhvr>
                                      <p:to>
                                        <p:strVal val="visible"/>
                                      </p:to>
                                    </p:set>
                                    <p:anim calcmode="lin" valueType="num">
                                      <p:cBhvr>
                                        <p:cTn id="46" dur="2000" fill="hold"/>
                                        <p:tgtEl>
                                          <p:spTgt spid="9219">
                                            <p:txEl>
                                              <p:pRg st="5" end="5"/>
                                            </p:txEl>
                                          </p:spTgt>
                                        </p:tgtEl>
                                        <p:attrNameLst>
                                          <p:attrName>ppt_w</p:attrName>
                                        </p:attrNameLst>
                                      </p:cBhvr>
                                      <p:tavLst>
                                        <p:tav tm="0">
                                          <p:val>
                                            <p:fltVal val="0"/>
                                          </p:val>
                                        </p:tav>
                                        <p:tav tm="100000">
                                          <p:val>
                                            <p:strVal val="#ppt_w"/>
                                          </p:val>
                                        </p:tav>
                                      </p:tavLst>
                                    </p:anim>
                                    <p:anim calcmode="lin" valueType="num">
                                      <p:cBhvr>
                                        <p:cTn id="47" dur="2000" fill="hold"/>
                                        <p:tgtEl>
                                          <p:spTgt spid="9219">
                                            <p:txEl>
                                              <p:pRg st="5" end="5"/>
                                            </p:txEl>
                                          </p:spTgt>
                                        </p:tgtEl>
                                        <p:attrNameLst>
                                          <p:attrName>ppt_h</p:attrName>
                                        </p:attrNameLst>
                                      </p:cBhvr>
                                      <p:tavLst>
                                        <p:tav tm="0">
                                          <p:val>
                                            <p:fltVal val="0"/>
                                          </p:val>
                                        </p:tav>
                                        <p:tav tm="100000">
                                          <p:val>
                                            <p:strVal val="#ppt_h"/>
                                          </p:val>
                                        </p:tav>
                                      </p:tavLst>
                                    </p:anim>
                                    <p:animEffect transition="in" filter="fade">
                                      <p:cBhvr>
                                        <p:cTn id="48" dur="2000"/>
                                        <p:tgtEl>
                                          <p:spTgt spid="9219">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9219">
                                            <p:txEl>
                                              <p:pRg st="6" end="6"/>
                                            </p:txEl>
                                          </p:spTgt>
                                        </p:tgtEl>
                                        <p:attrNameLst>
                                          <p:attrName>style.visibility</p:attrName>
                                        </p:attrNameLst>
                                      </p:cBhvr>
                                      <p:to>
                                        <p:strVal val="visible"/>
                                      </p:to>
                                    </p:set>
                                    <p:anim calcmode="lin" valueType="num">
                                      <p:cBhvr>
                                        <p:cTn id="53" dur="2000" fill="hold"/>
                                        <p:tgtEl>
                                          <p:spTgt spid="9219">
                                            <p:txEl>
                                              <p:pRg st="6" end="6"/>
                                            </p:txEl>
                                          </p:spTgt>
                                        </p:tgtEl>
                                        <p:attrNameLst>
                                          <p:attrName>ppt_w</p:attrName>
                                        </p:attrNameLst>
                                      </p:cBhvr>
                                      <p:tavLst>
                                        <p:tav tm="0">
                                          <p:val>
                                            <p:fltVal val="0"/>
                                          </p:val>
                                        </p:tav>
                                        <p:tav tm="100000">
                                          <p:val>
                                            <p:strVal val="#ppt_w"/>
                                          </p:val>
                                        </p:tav>
                                      </p:tavLst>
                                    </p:anim>
                                    <p:anim calcmode="lin" valueType="num">
                                      <p:cBhvr>
                                        <p:cTn id="54" dur="2000" fill="hold"/>
                                        <p:tgtEl>
                                          <p:spTgt spid="9219">
                                            <p:txEl>
                                              <p:pRg st="6" end="6"/>
                                            </p:txEl>
                                          </p:spTgt>
                                        </p:tgtEl>
                                        <p:attrNameLst>
                                          <p:attrName>ppt_h</p:attrName>
                                        </p:attrNameLst>
                                      </p:cBhvr>
                                      <p:tavLst>
                                        <p:tav tm="0">
                                          <p:val>
                                            <p:fltVal val="0"/>
                                          </p:val>
                                        </p:tav>
                                        <p:tav tm="100000">
                                          <p:val>
                                            <p:strVal val="#ppt_h"/>
                                          </p:val>
                                        </p:tav>
                                      </p:tavLst>
                                    </p:anim>
                                    <p:animEffect transition="in" filter="fade">
                                      <p:cBhvr>
                                        <p:cTn id="55" dur="2000"/>
                                        <p:tgtEl>
                                          <p:spTgt spid="9219">
                                            <p:txEl>
                                              <p:pRg st="6" end="6"/>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9219">
                                            <p:txEl>
                                              <p:pRg st="7" end="7"/>
                                            </p:txEl>
                                          </p:spTgt>
                                        </p:tgtEl>
                                        <p:attrNameLst>
                                          <p:attrName>style.visibility</p:attrName>
                                        </p:attrNameLst>
                                      </p:cBhvr>
                                      <p:to>
                                        <p:strVal val="visible"/>
                                      </p:to>
                                    </p:set>
                                    <p:anim calcmode="lin" valueType="num">
                                      <p:cBhvr>
                                        <p:cTn id="60" dur="2000" fill="hold"/>
                                        <p:tgtEl>
                                          <p:spTgt spid="9219">
                                            <p:txEl>
                                              <p:pRg st="7" end="7"/>
                                            </p:txEl>
                                          </p:spTgt>
                                        </p:tgtEl>
                                        <p:attrNameLst>
                                          <p:attrName>ppt_w</p:attrName>
                                        </p:attrNameLst>
                                      </p:cBhvr>
                                      <p:tavLst>
                                        <p:tav tm="0">
                                          <p:val>
                                            <p:fltVal val="0"/>
                                          </p:val>
                                        </p:tav>
                                        <p:tav tm="100000">
                                          <p:val>
                                            <p:strVal val="#ppt_w"/>
                                          </p:val>
                                        </p:tav>
                                      </p:tavLst>
                                    </p:anim>
                                    <p:anim calcmode="lin" valueType="num">
                                      <p:cBhvr>
                                        <p:cTn id="61" dur="2000" fill="hold"/>
                                        <p:tgtEl>
                                          <p:spTgt spid="9219">
                                            <p:txEl>
                                              <p:pRg st="7" end="7"/>
                                            </p:txEl>
                                          </p:spTgt>
                                        </p:tgtEl>
                                        <p:attrNameLst>
                                          <p:attrName>ppt_h</p:attrName>
                                        </p:attrNameLst>
                                      </p:cBhvr>
                                      <p:tavLst>
                                        <p:tav tm="0">
                                          <p:val>
                                            <p:fltVal val="0"/>
                                          </p:val>
                                        </p:tav>
                                        <p:tav tm="100000">
                                          <p:val>
                                            <p:strVal val="#ppt_h"/>
                                          </p:val>
                                        </p:tav>
                                      </p:tavLst>
                                    </p:anim>
                                    <p:animEffect transition="in" filter="fade">
                                      <p:cBhvr>
                                        <p:cTn id="62" dur="2000"/>
                                        <p:tgtEl>
                                          <p:spTgt spid="9219">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9219">
                                            <p:txEl>
                                              <p:pRg st="8" end="8"/>
                                            </p:txEl>
                                          </p:spTgt>
                                        </p:tgtEl>
                                        <p:attrNameLst>
                                          <p:attrName>style.visibility</p:attrName>
                                        </p:attrNameLst>
                                      </p:cBhvr>
                                      <p:to>
                                        <p:strVal val="visible"/>
                                      </p:to>
                                    </p:set>
                                    <p:anim calcmode="lin" valueType="num">
                                      <p:cBhvr>
                                        <p:cTn id="67" dur="2000" fill="hold"/>
                                        <p:tgtEl>
                                          <p:spTgt spid="9219">
                                            <p:txEl>
                                              <p:pRg st="8" end="8"/>
                                            </p:txEl>
                                          </p:spTgt>
                                        </p:tgtEl>
                                        <p:attrNameLst>
                                          <p:attrName>ppt_w</p:attrName>
                                        </p:attrNameLst>
                                      </p:cBhvr>
                                      <p:tavLst>
                                        <p:tav tm="0">
                                          <p:val>
                                            <p:fltVal val="0"/>
                                          </p:val>
                                        </p:tav>
                                        <p:tav tm="100000">
                                          <p:val>
                                            <p:strVal val="#ppt_w"/>
                                          </p:val>
                                        </p:tav>
                                      </p:tavLst>
                                    </p:anim>
                                    <p:anim calcmode="lin" valueType="num">
                                      <p:cBhvr>
                                        <p:cTn id="68" dur="2000" fill="hold"/>
                                        <p:tgtEl>
                                          <p:spTgt spid="9219">
                                            <p:txEl>
                                              <p:pRg st="8" end="8"/>
                                            </p:txEl>
                                          </p:spTgt>
                                        </p:tgtEl>
                                        <p:attrNameLst>
                                          <p:attrName>ppt_h</p:attrName>
                                        </p:attrNameLst>
                                      </p:cBhvr>
                                      <p:tavLst>
                                        <p:tav tm="0">
                                          <p:val>
                                            <p:fltVal val="0"/>
                                          </p:val>
                                        </p:tav>
                                        <p:tav tm="100000">
                                          <p:val>
                                            <p:strVal val="#ppt_h"/>
                                          </p:val>
                                        </p:tav>
                                      </p:tavLst>
                                    </p:anim>
                                    <p:animEffect transition="in" filter="fade">
                                      <p:cBhvr>
                                        <p:cTn id="69" dur="2000"/>
                                        <p:tgtEl>
                                          <p:spTgt spid="9219">
                                            <p:txEl>
                                              <p:pRg st="8" end="8"/>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9219">
                                            <p:txEl>
                                              <p:pRg st="9" end="9"/>
                                            </p:txEl>
                                          </p:spTgt>
                                        </p:tgtEl>
                                        <p:attrNameLst>
                                          <p:attrName>style.visibility</p:attrName>
                                        </p:attrNameLst>
                                      </p:cBhvr>
                                      <p:to>
                                        <p:strVal val="visible"/>
                                      </p:to>
                                    </p:set>
                                    <p:anim calcmode="lin" valueType="num">
                                      <p:cBhvr>
                                        <p:cTn id="74" dur="2000" fill="hold"/>
                                        <p:tgtEl>
                                          <p:spTgt spid="9219">
                                            <p:txEl>
                                              <p:pRg st="9" end="9"/>
                                            </p:txEl>
                                          </p:spTgt>
                                        </p:tgtEl>
                                        <p:attrNameLst>
                                          <p:attrName>ppt_w</p:attrName>
                                        </p:attrNameLst>
                                      </p:cBhvr>
                                      <p:tavLst>
                                        <p:tav tm="0">
                                          <p:val>
                                            <p:fltVal val="0"/>
                                          </p:val>
                                        </p:tav>
                                        <p:tav tm="100000">
                                          <p:val>
                                            <p:strVal val="#ppt_w"/>
                                          </p:val>
                                        </p:tav>
                                      </p:tavLst>
                                    </p:anim>
                                    <p:anim calcmode="lin" valueType="num">
                                      <p:cBhvr>
                                        <p:cTn id="75" dur="2000" fill="hold"/>
                                        <p:tgtEl>
                                          <p:spTgt spid="9219">
                                            <p:txEl>
                                              <p:pRg st="9" end="9"/>
                                            </p:txEl>
                                          </p:spTgt>
                                        </p:tgtEl>
                                        <p:attrNameLst>
                                          <p:attrName>ppt_h</p:attrName>
                                        </p:attrNameLst>
                                      </p:cBhvr>
                                      <p:tavLst>
                                        <p:tav tm="0">
                                          <p:val>
                                            <p:fltVal val="0"/>
                                          </p:val>
                                        </p:tav>
                                        <p:tav tm="100000">
                                          <p:val>
                                            <p:strVal val="#ppt_h"/>
                                          </p:val>
                                        </p:tav>
                                      </p:tavLst>
                                    </p:anim>
                                    <p:animEffect transition="in" filter="fade">
                                      <p:cBhvr>
                                        <p:cTn id="76" dur="2000"/>
                                        <p:tgtEl>
                                          <p:spTgt spid="9219">
                                            <p:txEl>
                                              <p:pRg st="9" end="9"/>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9219">
                                            <p:txEl>
                                              <p:pRg st="10" end="10"/>
                                            </p:txEl>
                                          </p:spTgt>
                                        </p:tgtEl>
                                        <p:attrNameLst>
                                          <p:attrName>style.visibility</p:attrName>
                                        </p:attrNameLst>
                                      </p:cBhvr>
                                      <p:to>
                                        <p:strVal val="visible"/>
                                      </p:to>
                                    </p:set>
                                    <p:anim calcmode="lin" valueType="num">
                                      <p:cBhvr>
                                        <p:cTn id="81" dur="2000" fill="hold"/>
                                        <p:tgtEl>
                                          <p:spTgt spid="9219">
                                            <p:txEl>
                                              <p:pRg st="10" end="10"/>
                                            </p:txEl>
                                          </p:spTgt>
                                        </p:tgtEl>
                                        <p:attrNameLst>
                                          <p:attrName>ppt_w</p:attrName>
                                        </p:attrNameLst>
                                      </p:cBhvr>
                                      <p:tavLst>
                                        <p:tav tm="0">
                                          <p:val>
                                            <p:fltVal val="0"/>
                                          </p:val>
                                        </p:tav>
                                        <p:tav tm="100000">
                                          <p:val>
                                            <p:strVal val="#ppt_w"/>
                                          </p:val>
                                        </p:tav>
                                      </p:tavLst>
                                    </p:anim>
                                    <p:anim calcmode="lin" valueType="num">
                                      <p:cBhvr>
                                        <p:cTn id="82" dur="2000" fill="hold"/>
                                        <p:tgtEl>
                                          <p:spTgt spid="9219">
                                            <p:txEl>
                                              <p:pRg st="10" end="10"/>
                                            </p:txEl>
                                          </p:spTgt>
                                        </p:tgtEl>
                                        <p:attrNameLst>
                                          <p:attrName>ppt_h</p:attrName>
                                        </p:attrNameLst>
                                      </p:cBhvr>
                                      <p:tavLst>
                                        <p:tav tm="0">
                                          <p:val>
                                            <p:fltVal val="0"/>
                                          </p:val>
                                        </p:tav>
                                        <p:tav tm="100000">
                                          <p:val>
                                            <p:strVal val="#ppt_h"/>
                                          </p:val>
                                        </p:tav>
                                      </p:tavLst>
                                    </p:anim>
                                    <p:animEffect transition="in" filter="fade">
                                      <p:cBhvr>
                                        <p:cTn id="83" dur="2000"/>
                                        <p:tgtEl>
                                          <p:spTgt spid="9219">
                                            <p:txEl>
                                              <p:pRg st="10" end="10"/>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9219">
                                            <p:txEl>
                                              <p:pRg st="11" end="11"/>
                                            </p:txEl>
                                          </p:spTgt>
                                        </p:tgtEl>
                                        <p:attrNameLst>
                                          <p:attrName>style.visibility</p:attrName>
                                        </p:attrNameLst>
                                      </p:cBhvr>
                                      <p:to>
                                        <p:strVal val="visible"/>
                                      </p:to>
                                    </p:set>
                                    <p:anim calcmode="lin" valueType="num">
                                      <p:cBhvr>
                                        <p:cTn id="88" dur="2000" fill="hold"/>
                                        <p:tgtEl>
                                          <p:spTgt spid="9219">
                                            <p:txEl>
                                              <p:pRg st="11" end="11"/>
                                            </p:txEl>
                                          </p:spTgt>
                                        </p:tgtEl>
                                        <p:attrNameLst>
                                          <p:attrName>ppt_w</p:attrName>
                                        </p:attrNameLst>
                                      </p:cBhvr>
                                      <p:tavLst>
                                        <p:tav tm="0">
                                          <p:val>
                                            <p:fltVal val="0"/>
                                          </p:val>
                                        </p:tav>
                                        <p:tav tm="100000">
                                          <p:val>
                                            <p:strVal val="#ppt_w"/>
                                          </p:val>
                                        </p:tav>
                                      </p:tavLst>
                                    </p:anim>
                                    <p:anim calcmode="lin" valueType="num">
                                      <p:cBhvr>
                                        <p:cTn id="89" dur="2000" fill="hold"/>
                                        <p:tgtEl>
                                          <p:spTgt spid="9219">
                                            <p:txEl>
                                              <p:pRg st="11" end="11"/>
                                            </p:txEl>
                                          </p:spTgt>
                                        </p:tgtEl>
                                        <p:attrNameLst>
                                          <p:attrName>ppt_h</p:attrName>
                                        </p:attrNameLst>
                                      </p:cBhvr>
                                      <p:tavLst>
                                        <p:tav tm="0">
                                          <p:val>
                                            <p:fltVal val="0"/>
                                          </p:val>
                                        </p:tav>
                                        <p:tav tm="100000">
                                          <p:val>
                                            <p:strVal val="#ppt_h"/>
                                          </p:val>
                                        </p:tav>
                                      </p:tavLst>
                                    </p:anim>
                                    <p:animEffect transition="in" filter="fade">
                                      <p:cBhvr>
                                        <p:cTn id="90" dur="2000"/>
                                        <p:tgtEl>
                                          <p:spTgt spid="9219">
                                            <p:txEl>
                                              <p:pRg st="11" end="11"/>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presetSubtype="0" fill="hold" grpId="0" nodeType="clickEffect">
                                  <p:stCondLst>
                                    <p:cond delay="0"/>
                                  </p:stCondLst>
                                  <p:childTnLst>
                                    <p:set>
                                      <p:cBhvr>
                                        <p:cTn id="94" dur="1" fill="hold">
                                          <p:stCondLst>
                                            <p:cond delay="0"/>
                                          </p:stCondLst>
                                        </p:cTn>
                                        <p:tgtEl>
                                          <p:spTgt spid="9219">
                                            <p:txEl>
                                              <p:pRg st="12" end="12"/>
                                            </p:txEl>
                                          </p:spTgt>
                                        </p:tgtEl>
                                        <p:attrNameLst>
                                          <p:attrName>style.visibility</p:attrName>
                                        </p:attrNameLst>
                                      </p:cBhvr>
                                      <p:to>
                                        <p:strVal val="visible"/>
                                      </p:to>
                                    </p:set>
                                    <p:anim calcmode="lin" valueType="num">
                                      <p:cBhvr>
                                        <p:cTn id="95" dur="2000" fill="hold"/>
                                        <p:tgtEl>
                                          <p:spTgt spid="9219">
                                            <p:txEl>
                                              <p:pRg st="12" end="12"/>
                                            </p:txEl>
                                          </p:spTgt>
                                        </p:tgtEl>
                                        <p:attrNameLst>
                                          <p:attrName>ppt_w</p:attrName>
                                        </p:attrNameLst>
                                      </p:cBhvr>
                                      <p:tavLst>
                                        <p:tav tm="0">
                                          <p:val>
                                            <p:fltVal val="0"/>
                                          </p:val>
                                        </p:tav>
                                        <p:tav tm="100000">
                                          <p:val>
                                            <p:strVal val="#ppt_w"/>
                                          </p:val>
                                        </p:tav>
                                      </p:tavLst>
                                    </p:anim>
                                    <p:anim calcmode="lin" valueType="num">
                                      <p:cBhvr>
                                        <p:cTn id="96" dur="2000" fill="hold"/>
                                        <p:tgtEl>
                                          <p:spTgt spid="9219">
                                            <p:txEl>
                                              <p:pRg st="12" end="12"/>
                                            </p:txEl>
                                          </p:spTgt>
                                        </p:tgtEl>
                                        <p:attrNameLst>
                                          <p:attrName>ppt_h</p:attrName>
                                        </p:attrNameLst>
                                      </p:cBhvr>
                                      <p:tavLst>
                                        <p:tav tm="0">
                                          <p:val>
                                            <p:fltVal val="0"/>
                                          </p:val>
                                        </p:tav>
                                        <p:tav tm="100000">
                                          <p:val>
                                            <p:strVal val="#ppt_h"/>
                                          </p:val>
                                        </p:tav>
                                      </p:tavLst>
                                    </p:anim>
                                    <p:animEffect transition="in" filter="fade">
                                      <p:cBhvr>
                                        <p:cTn id="97" dur="2000"/>
                                        <p:tgtEl>
                                          <p:spTgt spid="9219">
                                            <p:txEl>
                                              <p:pRg st="12" end="12"/>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3" presetClass="entr" presetSubtype="0" fill="hold" grpId="0" nodeType="clickEffect">
                                  <p:stCondLst>
                                    <p:cond delay="0"/>
                                  </p:stCondLst>
                                  <p:childTnLst>
                                    <p:set>
                                      <p:cBhvr>
                                        <p:cTn id="101" dur="1" fill="hold">
                                          <p:stCondLst>
                                            <p:cond delay="0"/>
                                          </p:stCondLst>
                                        </p:cTn>
                                        <p:tgtEl>
                                          <p:spTgt spid="9219">
                                            <p:txEl>
                                              <p:pRg st="13" end="13"/>
                                            </p:txEl>
                                          </p:spTgt>
                                        </p:tgtEl>
                                        <p:attrNameLst>
                                          <p:attrName>style.visibility</p:attrName>
                                        </p:attrNameLst>
                                      </p:cBhvr>
                                      <p:to>
                                        <p:strVal val="visible"/>
                                      </p:to>
                                    </p:set>
                                    <p:anim calcmode="lin" valueType="num">
                                      <p:cBhvr>
                                        <p:cTn id="102" dur="2000" fill="hold"/>
                                        <p:tgtEl>
                                          <p:spTgt spid="9219">
                                            <p:txEl>
                                              <p:pRg st="13" end="13"/>
                                            </p:txEl>
                                          </p:spTgt>
                                        </p:tgtEl>
                                        <p:attrNameLst>
                                          <p:attrName>ppt_w</p:attrName>
                                        </p:attrNameLst>
                                      </p:cBhvr>
                                      <p:tavLst>
                                        <p:tav tm="0">
                                          <p:val>
                                            <p:fltVal val="0"/>
                                          </p:val>
                                        </p:tav>
                                        <p:tav tm="100000">
                                          <p:val>
                                            <p:strVal val="#ppt_w"/>
                                          </p:val>
                                        </p:tav>
                                      </p:tavLst>
                                    </p:anim>
                                    <p:anim calcmode="lin" valueType="num">
                                      <p:cBhvr>
                                        <p:cTn id="103" dur="2000" fill="hold"/>
                                        <p:tgtEl>
                                          <p:spTgt spid="9219">
                                            <p:txEl>
                                              <p:pRg st="13" end="13"/>
                                            </p:txEl>
                                          </p:spTgt>
                                        </p:tgtEl>
                                        <p:attrNameLst>
                                          <p:attrName>ppt_h</p:attrName>
                                        </p:attrNameLst>
                                      </p:cBhvr>
                                      <p:tavLst>
                                        <p:tav tm="0">
                                          <p:val>
                                            <p:fltVal val="0"/>
                                          </p:val>
                                        </p:tav>
                                        <p:tav tm="100000">
                                          <p:val>
                                            <p:strVal val="#ppt_h"/>
                                          </p:val>
                                        </p:tav>
                                      </p:tavLst>
                                    </p:anim>
                                    <p:animEffect transition="in" filter="fade">
                                      <p:cBhvr>
                                        <p:cTn id="104" dur="2000"/>
                                        <p:tgtEl>
                                          <p:spTgt spid="921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l="1144" t="10472" b="-9340"/>
          <a:stretch>
            <a:fillRect/>
          </a:stretch>
        </p:blipFill>
        <p:spPr bwMode="auto">
          <a:xfrm>
            <a:off x="228600" y="0"/>
            <a:ext cx="8610600" cy="7019925"/>
          </a:xfrm>
          <a:prstGeom prst="rect">
            <a:avLst/>
          </a:prstGeom>
          <a:solidFill>
            <a:srgbClr val="CCFFFF"/>
          </a:solidFill>
        </p:spPr>
      </p:pic>
      <p:sp>
        <p:nvSpPr>
          <p:cNvPr id="10243" name="WordArt 3"/>
          <p:cNvSpPr>
            <a:spLocks noChangeArrowheads="1" noChangeShapeType="1" noTextEdit="1"/>
          </p:cNvSpPr>
          <p:nvPr/>
        </p:nvSpPr>
        <p:spPr bwMode="auto">
          <a:xfrm>
            <a:off x="4800600" y="6400800"/>
            <a:ext cx="4191000" cy="3810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l-GR" sz="1800" b="1" kern="10">
                <a:solidFill>
                  <a:srgbClr val="336699"/>
                </a:solidFill>
                <a:latin typeface="Comic Sans MS"/>
              </a:rPr>
              <a:t>Το Μοντέλο του "Ήλιου που Ανατέλλει"</a:t>
            </a:r>
          </a:p>
          <a:p>
            <a:pPr algn="ctr"/>
            <a:r>
              <a:rPr lang="el-GR" sz="1800" b="1" kern="10">
                <a:solidFill>
                  <a:srgbClr val="336699"/>
                </a:solidFill>
                <a:latin typeface="Comic Sans MS"/>
              </a:rPr>
              <a:t>(The Sunrise Model)</a:t>
            </a:r>
          </a:p>
        </p:txBody>
      </p:sp>
    </p:spTree>
    <p:extLst>
      <p:ext uri="{BB962C8B-B14F-4D97-AF65-F5344CB8AC3E}">
        <p14:creationId xmlns:p14="http://schemas.microsoft.com/office/powerpoint/2010/main" val="60039549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additive="base">
                                        <p:cTn id="12" dur="5000" fill="hold"/>
                                        <p:tgtEl>
                                          <p:spTgt spid="10243"/>
                                        </p:tgtEl>
                                        <p:attrNameLst>
                                          <p:attrName>ppt_x</p:attrName>
                                        </p:attrNameLst>
                                      </p:cBhvr>
                                      <p:tavLst>
                                        <p:tav tm="0">
                                          <p:val>
                                            <p:strVal val="1+#ppt_w/2"/>
                                          </p:val>
                                        </p:tav>
                                        <p:tav tm="100000">
                                          <p:val>
                                            <p:strVal val="#ppt_x"/>
                                          </p:val>
                                        </p:tav>
                                      </p:tavLst>
                                    </p:anim>
                                    <p:anim calcmode="lin" valueType="num">
                                      <p:cBhvr additive="base">
                                        <p:cTn id="13" dur="50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lstStyle/>
          <a:p>
            <a:r>
              <a:rPr lang="el-GR" altLang="el-GR" sz="2800">
                <a:latin typeface="Comic Sans MS" pitchFamily="66" charset="0"/>
              </a:rPr>
              <a:t>Σχέση της Θεωρίας </a:t>
            </a:r>
            <a:br>
              <a:rPr lang="el-GR" altLang="el-GR" sz="2800">
                <a:latin typeface="Comic Sans MS" pitchFamily="66" charset="0"/>
              </a:rPr>
            </a:br>
            <a:r>
              <a:rPr lang="el-GR" altLang="el-GR" sz="2800">
                <a:latin typeface="Comic Sans MS" pitchFamily="66" charset="0"/>
              </a:rPr>
              <a:t>με τη Νοσηλευτική Διεργασία</a:t>
            </a:r>
          </a:p>
        </p:txBody>
      </p:sp>
      <p:sp>
        <p:nvSpPr>
          <p:cNvPr id="11269" name="Rectangle 5"/>
          <p:cNvSpPr>
            <a:spLocks noGrp="1" noChangeArrowheads="1"/>
          </p:cNvSpPr>
          <p:nvPr>
            <p:ph type="body" idx="1"/>
          </p:nvPr>
        </p:nvSpPr>
        <p:spPr/>
        <p:txBody>
          <a:bodyPr/>
          <a:lstStyle/>
          <a:p>
            <a:pPr algn="just">
              <a:lnSpc>
                <a:spcPct val="130000"/>
              </a:lnSpc>
              <a:buFontTx/>
              <a:buBlip>
                <a:blip r:embed="rId2"/>
              </a:buBlip>
            </a:pPr>
            <a:r>
              <a:rPr lang="el-GR" altLang="el-GR" sz="1800">
                <a:latin typeface="Comic Sans MS" pitchFamily="66" charset="0"/>
              </a:rPr>
              <a:t>Εκτίμηση – Διάγνωση: συλλογή γνώσεων σχετικών με την ξένη κουλτούρα πριν την επαφή με τον πελάτη</a:t>
            </a:r>
          </a:p>
          <a:p>
            <a:pPr algn="just">
              <a:lnSpc>
                <a:spcPct val="130000"/>
              </a:lnSpc>
              <a:buFontTx/>
              <a:buBlip>
                <a:blip r:embed="rId2"/>
              </a:buBlip>
            </a:pPr>
            <a:r>
              <a:rPr lang="el-GR" altLang="el-GR" sz="1800">
                <a:latin typeface="Comic Sans MS" pitchFamily="66" charset="0"/>
              </a:rPr>
              <a:t>Σχεδιασμός – Εφαρμογή: παροχή ευαίσθητης πολιτισμικά νοσηλευτικής φροντίδας. </a:t>
            </a:r>
          </a:p>
          <a:p>
            <a:pPr algn="just">
              <a:lnSpc>
                <a:spcPct val="130000"/>
              </a:lnSpc>
              <a:buFontTx/>
              <a:buBlip>
                <a:blip r:embed="rId2"/>
              </a:buBlip>
            </a:pPr>
            <a:r>
              <a:rPr lang="el-GR" altLang="el-GR" sz="1800">
                <a:latin typeface="Comic Sans MS" pitchFamily="66" charset="0"/>
              </a:rPr>
              <a:t>Αξιολόγηση: συστηματική μελέτη και έρευνα των συμπεριφορών νοσηλευτικής φροντίδας.</a:t>
            </a:r>
          </a:p>
          <a:p>
            <a:pPr algn="just">
              <a:lnSpc>
                <a:spcPct val="130000"/>
              </a:lnSpc>
              <a:buFontTx/>
              <a:buNone/>
            </a:pPr>
            <a:endParaRPr lang="el-GR" altLang="el-GR" sz="1800">
              <a:latin typeface="Comic Sans MS" pitchFamily="66" charset="0"/>
            </a:endParaRPr>
          </a:p>
          <a:p>
            <a:pPr algn="ctr">
              <a:lnSpc>
                <a:spcPct val="130000"/>
              </a:lnSpc>
              <a:buFontTx/>
              <a:buNone/>
            </a:pPr>
            <a:r>
              <a:rPr lang="el-GR" altLang="el-GR" sz="1800">
                <a:latin typeface="Comic Sans MS" pitchFamily="66" charset="0"/>
              </a:rPr>
              <a:t>Κίνδυνοι κατά την εφαρμογή της νοσηλευτικής διεργασίας: </a:t>
            </a:r>
          </a:p>
          <a:p>
            <a:pPr algn="ctr">
              <a:lnSpc>
                <a:spcPct val="130000"/>
              </a:lnSpc>
              <a:buFontTx/>
              <a:buBlip>
                <a:blip r:embed="rId3"/>
              </a:buBlip>
            </a:pPr>
            <a:r>
              <a:rPr lang="el-GR" altLang="el-GR" sz="1800">
                <a:latin typeface="Comic Sans MS" pitchFamily="66" charset="0"/>
              </a:rPr>
              <a:t>Πολιτισμικό σοκ</a:t>
            </a:r>
          </a:p>
          <a:p>
            <a:pPr algn="ctr">
              <a:lnSpc>
                <a:spcPct val="130000"/>
              </a:lnSpc>
              <a:buFontTx/>
              <a:buBlip>
                <a:blip r:embed="rId3"/>
              </a:buBlip>
            </a:pPr>
            <a:r>
              <a:rPr lang="el-GR" altLang="el-GR" sz="1800">
                <a:latin typeface="Comic Sans MS" pitchFamily="66" charset="0"/>
              </a:rPr>
              <a:t>Πολιτισμική επιβολή</a:t>
            </a:r>
          </a:p>
        </p:txBody>
      </p:sp>
    </p:spTree>
    <p:extLst>
      <p:ext uri="{BB962C8B-B14F-4D97-AF65-F5344CB8AC3E}">
        <p14:creationId xmlns:p14="http://schemas.microsoft.com/office/powerpoint/2010/main" val="293146401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anim calcmode="lin" valueType="num">
                                      <p:cBhvr>
                                        <p:cTn id="8" dur="500" fill="hold"/>
                                        <p:tgtEl>
                                          <p:spTgt spid="11268"/>
                                        </p:tgtEl>
                                        <p:attrNameLst>
                                          <p:attrName>ppt_w</p:attrName>
                                        </p:attrNameLst>
                                      </p:cBhvr>
                                      <p:tavLst>
                                        <p:tav tm="0" fmla="#ppt_w*sin(2.5*pi*$)">
                                          <p:val>
                                            <p:fltVal val="0"/>
                                          </p:val>
                                        </p:tav>
                                        <p:tav tm="100000">
                                          <p:val>
                                            <p:fltVal val="1"/>
                                          </p:val>
                                        </p:tav>
                                      </p:tavLst>
                                    </p:anim>
                                    <p:anim calcmode="lin" valueType="num">
                                      <p:cBhvr>
                                        <p:cTn id="9" dur="500" fill="hold"/>
                                        <p:tgtEl>
                                          <p:spTgt spid="11268"/>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iterate type="lt">
                                    <p:tmPct val="0"/>
                                  </p:iterate>
                                  <p:childTnLst>
                                    <p:set>
                                      <p:cBhvr>
                                        <p:cTn id="13" dur="1" fill="hold">
                                          <p:stCondLst>
                                            <p:cond delay="0"/>
                                          </p:stCondLst>
                                        </p:cTn>
                                        <p:tgtEl>
                                          <p:spTgt spid="11269">
                                            <p:txEl>
                                              <p:pRg st="0" end="0"/>
                                            </p:txEl>
                                          </p:spTgt>
                                        </p:tgtEl>
                                        <p:attrNameLst>
                                          <p:attrName>style.visibility</p:attrName>
                                        </p:attrNameLst>
                                      </p:cBhvr>
                                      <p:to>
                                        <p:strVal val="visible"/>
                                      </p:to>
                                    </p:set>
                                    <p:anim from="(-#ppt_w/2)" to="(#ppt_x)" calcmode="lin" valueType="num">
                                      <p:cBhvr>
                                        <p:cTn id="14" dur="600" fill="hold">
                                          <p:stCondLst>
                                            <p:cond delay="0"/>
                                          </p:stCondLst>
                                        </p:cTn>
                                        <p:tgtEl>
                                          <p:spTgt spid="11269">
                                            <p:txEl>
                                              <p:pRg st="0" end="0"/>
                                            </p:txEl>
                                          </p:spTgt>
                                        </p:tgtEl>
                                        <p:attrNameLst>
                                          <p:attrName>ppt_x</p:attrName>
                                        </p:attrNameLst>
                                      </p:cBhvr>
                                    </p:anim>
                                    <p:anim from="0" to="-1.0" calcmode="lin" valueType="num">
                                      <p:cBhvr>
                                        <p:cTn id="15" dur="200" decel="50000" autoRev="1" fill="hold">
                                          <p:stCondLst>
                                            <p:cond delay="600"/>
                                          </p:stCondLst>
                                        </p:cTn>
                                        <p:tgtEl>
                                          <p:spTgt spid="11269">
                                            <p:txEl>
                                              <p:pRg st="0" end="0"/>
                                            </p:txEl>
                                          </p:spTgt>
                                        </p:tgtEl>
                                        <p:attrNameLst>
                                          <p:attrName>xshear</p:attrName>
                                        </p:attrNameLst>
                                      </p:cBhvr>
                                    </p:anim>
                                    <p:animScale>
                                      <p:cBhvr>
                                        <p:cTn id="16" dur="200" decel="100000" autoRev="1" fill="hold">
                                          <p:stCondLst>
                                            <p:cond delay="600"/>
                                          </p:stCondLst>
                                        </p:cTn>
                                        <p:tgtEl>
                                          <p:spTgt spid="11269">
                                            <p:txEl>
                                              <p:pRg st="0" end="0"/>
                                            </p:txEl>
                                          </p:spTgt>
                                        </p:tgtEl>
                                      </p:cBhvr>
                                      <p:from x="100000" y="100000"/>
                                      <p:to x="80000" y="100000"/>
                                    </p:animScale>
                                    <p:anim by="(#ppt_h/3+#ppt_w*0.1)" calcmode="lin" valueType="num">
                                      <p:cBhvr additive="sum">
                                        <p:cTn id="17" dur="200" decel="100000" autoRev="1" fill="hold">
                                          <p:stCondLst>
                                            <p:cond delay="600"/>
                                          </p:stCondLst>
                                        </p:cTn>
                                        <p:tgtEl>
                                          <p:spTgt spid="11269">
                                            <p:txEl>
                                              <p:pRg st="0" end="0"/>
                                            </p:txEl>
                                          </p:spTgt>
                                        </p:tgtEl>
                                        <p:attrNameLst>
                                          <p:attrName>ppt_x</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4" presetClass="entr" presetSubtype="0" fill="hold" grpId="0" nodeType="clickEffect">
                                  <p:stCondLst>
                                    <p:cond delay="0"/>
                                  </p:stCondLst>
                                  <p:iterate type="lt">
                                    <p:tmPct val="0"/>
                                  </p:iterate>
                                  <p:childTnLst>
                                    <p:set>
                                      <p:cBhvr>
                                        <p:cTn id="21" dur="1" fill="hold">
                                          <p:stCondLst>
                                            <p:cond delay="0"/>
                                          </p:stCondLst>
                                        </p:cTn>
                                        <p:tgtEl>
                                          <p:spTgt spid="11269">
                                            <p:txEl>
                                              <p:pRg st="1" end="1"/>
                                            </p:txEl>
                                          </p:spTgt>
                                        </p:tgtEl>
                                        <p:attrNameLst>
                                          <p:attrName>style.visibility</p:attrName>
                                        </p:attrNameLst>
                                      </p:cBhvr>
                                      <p:to>
                                        <p:strVal val="visible"/>
                                      </p:to>
                                    </p:set>
                                    <p:anim from="(-#ppt_w/2)" to="(#ppt_x)" calcmode="lin" valueType="num">
                                      <p:cBhvr>
                                        <p:cTn id="22" dur="600" fill="hold">
                                          <p:stCondLst>
                                            <p:cond delay="0"/>
                                          </p:stCondLst>
                                        </p:cTn>
                                        <p:tgtEl>
                                          <p:spTgt spid="11269">
                                            <p:txEl>
                                              <p:pRg st="1" end="1"/>
                                            </p:txEl>
                                          </p:spTgt>
                                        </p:tgtEl>
                                        <p:attrNameLst>
                                          <p:attrName>ppt_x</p:attrName>
                                        </p:attrNameLst>
                                      </p:cBhvr>
                                    </p:anim>
                                    <p:anim from="0" to="-1.0" calcmode="lin" valueType="num">
                                      <p:cBhvr>
                                        <p:cTn id="23" dur="200" decel="50000" autoRev="1" fill="hold">
                                          <p:stCondLst>
                                            <p:cond delay="600"/>
                                          </p:stCondLst>
                                        </p:cTn>
                                        <p:tgtEl>
                                          <p:spTgt spid="11269">
                                            <p:txEl>
                                              <p:pRg st="1" end="1"/>
                                            </p:txEl>
                                          </p:spTgt>
                                        </p:tgtEl>
                                        <p:attrNameLst>
                                          <p:attrName>xshear</p:attrName>
                                        </p:attrNameLst>
                                      </p:cBhvr>
                                    </p:anim>
                                    <p:animScale>
                                      <p:cBhvr>
                                        <p:cTn id="24" dur="200" decel="100000" autoRev="1" fill="hold">
                                          <p:stCondLst>
                                            <p:cond delay="600"/>
                                          </p:stCondLst>
                                        </p:cTn>
                                        <p:tgtEl>
                                          <p:spTgt spid="11269">
                                            <p:txEl>
                                              <p:pRg st="1" end="1"/>
                                            </p:txEl>
                                          </p:spTgt>
                                        </p:tgtEl>
                                      </p:cBhvr>
                                      <p:from x="100000" y="100000"/>
                                      <p:to x="80000" y="100000"/>
                                    </p:animScale>
                                    <p:anim by="(#ppt_h/3+#ppt_w*0.1)" calcmode="lin" valueType="num">
                                      <p:cBhvr additive="sum">
                                        <p:cTn id="25" dur="200" decel="100000" autoRev="1" fill="hold">
                                          <p:stCondLst>
                                            <p:cond delay="600"/>
                                          </p:stCondLst>
                                        </p:cTn>
                                        <p:tgtEl>
                                          <p:spTgt spid="11269">
                                            <p:txEl>
                                              <p:pRg st="1" end="1"/>
                                            </p:txEl>
                                          </p:spTgt>
                                        </p:tgtEl>
                                        <p:attrNameLst>
                                          <p:attrName>ppt_x</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4" presetClass="entr" presetSubtype="0" fill="hold" grpId="0" nodeType="clickEffect">
                                  <p:stCondLst>
                                    <p:cond delay="0"/>
                                  </p:stCondLst>
                                  <p:iterate type="lt">
                                    <p:tmPct val="0"/>
                                  </p:iterate>
                                  <p:childTnLst>
                                    <p:set>
                                      <p:cBhvr>
                                        <p:cTn id="29" dur="1" fill="hold">
                                          <p:stCondLst>
                                            <p:cond delay="0"/>
                                          </p:stCondLst>
                                        </p:cTn>
                                        <p:tgtEl>
                                          <p:spTgt spid="11269">
                                            <p:txEl>
                                              <p:pRg st="2" end="2"/>
                                            </p:txEl>
                                          </p:spTgt>
                                        </p:tgtEl>
                                        <p:attrNameLst>
                                          <p:attrName>style.visibility</p:attrName>
                                        </p:attrNameLst>
                                      </p:cBhvr>
                                      <p:to>
                                        <p:strVal val="visible"/>
                                      </p:to>
                                    </p:set>
                                    <p:anim from="(-#ppt_w/2)" to="(#ppt_x)" calcmode="lin" valueType="num">
                                      <p:cBhvr>
                                        <p:cTn id="30" dur="600" fill="hold">
                                          <p:stCondLst>
                                            <p:cond delay="0"/>
                                          </p:stCondLst>
                                        </p:cTn>
                                        <p:tgtEl>
                                          <p:spTgt spid="11269">
                                            <p:txEl>
                                              <p:pRg st="2" end="2"/>
                                            </p:txEl>
                                          </p:spTgt>
                                        </p:tgtEl>
                                        <p:attrNameLst>
                                          <p:attrName>ppt_x</p:attrName>
                                        </p:attrNameLst>
                                      </p:cBhvr>
                                    </p:anim>
                                    <p:anim from="0" to="-1.0" calcmode="lin" valueType="num">
                                      <p:cBhvr>
                                        <p:cTn id="31" dur="200" decel="50000" autoRev="1" fill="hold">
                                          <p:stCondLst>
                                            <p:cond delay="600"/>
                                          </p:stCondLst>
                                        </p:cTn>
                                        <p:tgtEl>
                                          <p:spTgt spid="11269">
                                            <p:txEl>
                                              <p:pRg st="2" end="2"/>
                                            </p:txEl>
                                          </p:spTgt>
                                        </p:tgtEl>
                                        <p:attrNameLst>
                                          <p:attrName>xshear</p:attrName>
                                        </p:attrNameLst>
                                      </p:cBhvr>
                                    </p:anim>
                                    <p:animScale>
                                      <p:cBhvr>
                                        <p:cTn id="32" dur="200" decel="100000" autoRev="1" fill="hold">
                                          <p:stCondLst>
                                            <p:cond delay="600"/>
                                          </p:stCondLst>
                                        </p:cTn>
                                        <p:tgtEl>
                                          <p:spTgt spid="11269">
                                            <p:txEl>
                                              <p:pRg st="2" end="2"/>
                                            </p:txEl>
                                          </p:spTgt>
                                        </p:tgtEl>
                                      </p:cBhvr>
                                      <p:from x="100000" y="100000"/>
                                      <p:to x="80000" y="100000"/>
                                    </p:animScale>
                                    <p:anim by="(#ppt_h/3+#ppt_w*0.1)" calcmode="lin" valueType="num">
                                      <p:cBhvr additive="sum">
                                        <p:cTn id="33" dur="200" decel="100000" autoRev="1" fill="hold">
                                          <p:stCondLst>
                                            <p:cond delay="600"/>
                                          </p:stCondLst>
                                        </p:cTn>
                                        <p:tgtEl>
                                          <p:spTgt spid="11269">
                                            <p:txEl>
                                              <p:pRg st="2" end="2"/>
                                            </p:txEl>
                                          </p:spTgt>
                                        </p:tgtEl>
                                        <p:attrNameLst>
                                          <p:attrName>ppt_x</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4" presetClass="entr" presetSubtype="0" fill="hold" grpId="0" nodeType="clickEffect">
                                  <p:stCondLst>
                                    <p:cond delay="0"/>
                                  </p:stCondLst>
                                  <p:iterate type="lt">
                                    <p:tmPct val="0"/>
                                  </p:iterate>
                                  <p:childTnLst>
                                    <p:set>
                                      <p:cBhvr>
                                        <p:cTn id="37" dur="1" fill="hold">
                                          <p:stCondLst>
                                            <p:cond delay="0"/>
                                          </p:stCondLst>
                                        </p:cTn>
                                        <p:tgtEl>
                                          <p:spTgt spid="11269">
                                            <p:txEl>
                                              <p:pRg st="4" end="4"/>
                                            </p:txEl>
                                          </p:spTgt>
                                        </p:tgtEl>
                                        <p:attrNameLst>
                                          <p:attrName>style.visibility</p:attrName>
                                        </p:attrNameLst>
                                      </p:cBhvr>
                                      <p:to>
                                        <p:strVal val="visible"/>
                                      </p:to>
                                    </p:set>
                                    <p:anim from="(-#ppt_w/2)" to="(#ppt_x)" calcmode="lin" valueType="num">
                                      <p:cBhvr>
                                        <p:cTn id="38" dur="600" fill="hold">
                                          <p:stCondLst>
                                            <p:cond delay="0"/>
                                          </p:stCondLst>
                                        </p:cTn>
                                        <p:tgtEl>
                                          <p:spTgt spid="11269">
                                            <p:txEl>
                                              <p:pRg st="4" end="4"/>
                                            </p:txEl>
                                          </p:spTgt>
                                        </p:tgtEl>
                                        <p:attrNameLst>
                                          <p:attrName>ppt_x</p:attrName>
                                        </p:attrNameLst>
                                      </p:cBhvr>
                                    </p:anim>
                                    <p:anim from="0" to="-1.0" calcmode="lin" valueType="num">
                                      <p:cBhvr>
                                        <p:cTn id="39" dur="200" decel="50000" autoRev="1" fill="hold">
                                          <p:stCondLst>
                                            <p:cond delay="600"/>
                                          </p:stCondLst>
                                        </p:cTn>
                                        <p:tgtEl>
                                          <p:spTgt spid="11269">
                                            <p:txEl>
                                              <p:pRg st="4" end="4"/>
                                            </p:txEl>
                                          </p:spTgt>
                                        </p:tgtEl>
                                        <p:attrNameLst>
                                          <p:attrName>xshear</p:attrName>
                                        </p:attrNameLst>
                                      </p:cBhvr>
                                    </p:anim>
                                    <p:animScale>
                                      <p:cBhvr>
                                        <p:cTn id="40" dur="200" decel="100000" autoRev="1" fill="hold">
                                          <p:stCondLst>
                                            <p:cond delay="600"/>
                                          </p:stCondLst>
                                        </p:cTn>
                                        <p:tgtEl>
                                          <p:spTgt spid="11269">
                                            <p:txEl>
                                              <p:pRg st="4" end="4"/>
                                            </p:txEl>
                                          </p:spTgt>
                                        </p:tgtEl>
                                      </p:cBhvr>
                                      <p:from x="100000" y="100000"/>
                                      <p:to x="80000" y="100000"/>
                                    </p:animScale>
                                    <p:anim by="(#ppt_h/3+#ppt_w*0.1)" calcmode="lin" valueType="num">
                                      <p:cBhvr additive="sum">
                                        <p:cTn id="41" dur="200" decel="100000" autoRev="1" fill="hold">
                                          <p:stCondLst>
                                            <p:cond delay="600"/>
                                          </p:stCondLst>
                                        </p:cTn>
                                        <p:tgtEl>
                                          <p:spTgt spid="11269">
                                            <p:txEl>
                                              <p:pRg st="4" end="4"/>
                                            </p:txEl>
                                          </p:spTgt>
                                        </p:tgtEl>
                                        <p:attrNameLst>
                                          <p:attrName>ppt_x</p:attrName>
                                        </p:attrNameLst>
                                      </p:cBhvr>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grpId="0" nodeType="clickEffect">
                                  <p:stCondLst>
                                    <p:cond delay="0"/>
                                  </p:stCondLst>
                                  <p:iterate type="lt">
                                    <p:tmPct val="0"/>
                                  </p:iterate>
                                  <p:childTnLst>
                                    <p:set>
                                      <p:cBhvr>
                                        <p:cTn id="45" dur="1" fill="hold">
                                          <p:stCondLst>
                                            <p:cond delay="0"/>
                                          </p:stCondLst>
                                        </p:cTn>
                                        <p:tgtEl>
                                          <p:spTgt spid="11269">
                                            <p:txEl>
                                              <p:pRg st="5" end="5"/>
                                            </p:txEl>
                                          </p:spTgt>
                                        </p:tgtEl>
                                        <p:attrNameLst>
                                          <p:attrName>style.visibility</p:attrName>
                                        </p:attrNameLst>
                                      </p:cBhvr>
                                      <p:to>
                                        <p:strVal val="visible"/>
                                      </p:to>
                                    </p:set>
                                    <p:anim from="(-#ppt_w/2)" to="(#ppt_x)" calcmode="lin" valueType="num">
                                      <p:cBhvr>
                                        <p:cTn id="46" dur="600" fill="hold">
                                          <p:stCondLst>
                                            <p:cond delay="0"/>
                                          </p:stCondLst>
                                        </p:cTn>
                                        <p:tgtEl>
                                          <p:spTgt spid="11269">
                                            <p:txEl>
                                              <p:pRg st="5" end="5"/>
                                            </p:txEl>
                                          </p:spTgt>
                                        </p:tgtEl>
                                        <p:attrNameLst>
                                          <p:attrName>ppt_x</p:attrName>
                                        </p:attrNameLst>
                                      </p:cBhvr>
                                    </p:anim>
                                    <p:anim from="0" to="-1.0" calcmode="lin" valueType="num">
                                      <p:cBhvr>
                                        <p:cTn id="47" dur="200" decel="50000" autoRev="1" fill="hold">
                                          <p:stCondLst>
                                            <p:cond delay="600"/>
                                          </p:stCondLst>
                                        </p:cTn>
                                        <p:tgtEl>
                                          <p:spTgt spid="11269">
                                            <p:txEl>
                                              <p:pRg st="5" end="5"/>
                                            </p:txEl>
                                          </p:spTgt>
                                        </p:tgtEl>
                                        <p:attrNameLst>
                                          <p:attrName>xshear</p:attrName>
                                        </p:attrNameLst>
                                      </p:cBhvr>
                                    </p:anim>
                                    <p:animScale>
                                      <p:cBhvr>
                                        <p:cTn id="48" dur="200" decel="100000" autoRev="1" fill="hold">
                                          <p:stCondLst>
                                            <p:cond delay="600"/>
                                          </p:stCondLst>
                                        </p:cTn>
                                        <p:tgtEl>
                                          <p:spTgt spid="11269">
                                            <p:txEl>
                                              <p:pRg st="5" end="5"/>
                                            </p:txEl>
                                          </p:spTgt>
                                        </p:tgtEl>
                                      </p:cBhvr>
                                      <p:from x="100000" y="100000"/>
                                      <p:to x="80000" y="100000"/>
                                    </p:animScale>
                                    <p:anim by="(#ppt_h/3+#ppt_w*0.1)" calcmode="lin" valueType="num">
                                      <p:cBhvr additive="sum">
                                        <p:cTn id="49" dur="200" decel="100000" autoRev="1" fill="hold">
                                          <p:stCondLst>
                                            <p:cond delay="600"/>
                                          </p:stCondLst>
                                        </p:cTn>
                                        <p:tgtEl>
                                          <p:spTgt spid="11269">
                                            <p:txEl>
                                              <p:pRg st="5" end="5"/>
                                            </p:txEl>
                                          </p:spTgt>
                                        </p:tgtEl>
                                        <p:attrNameLst>
                                          <p:attrName>ppt_x</p:attrName>
                                        </p:attrNameLst>
                                      </p:cBhvr>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34" presetClass="entr" presetSubtype="0" fill="hold" grpId="0" nodeType="clickEffect">
                                  <p:stCondLst>
                                    <p:cond delay="0"/>
                                  </p:stCondLst>
                                  <p:iterate type="lt">
                                    <p:tmPct val="0"/>
                                  </p:iterate>
                                  <p:childTnLst>
                                    <p:set>
                                      <p:cBhvr>
                                        <p:cTn id="53" dur="1" fill="hold">
                                          <p:stCondLst>
                                            <p:cond delay="0"/>
                                          </p:stCondLst>
                                        </p:cTn>
                                        <p:tgtEl>
                                          <p:spTgt spid="11269">
                                            <p:txEl>
                                              <p:pRg st="6" end="6"/>
                                            </p:txEl>
                                          </p:spTgt>
                                        </p:tgtEl>
                                        <p:attrNameLst>
                                          <p:attrName>style.visibility</p:attrName>
                                        </p:attrNameLst>
                                      </p:cBhvr>
                                      <p:to>
                                        <p:strVal val="visible"/>
                                      </p:to>
                                    </p:set>
                                    <p:anim from="(-#ppt_w/2)" to="(#ppt_x)" calcmode="lin" valueType="num">
                                      <p:cBhvr>
                                        <p:cTn id="54" dur="600" fill="hold">
                                          <p:stCondLst>
                                            <p:cond delay="0"/>
                                          </p:stCondLst>
                                        </p:cTn>
                                        <p:tgtEl>
                                          <p:spTgt spid="11269">
                                            <p:txEl>
                                              <p:pRg st="6" end="6"/>
                                            </p:txEl>
                                          </p:spTgt>
                                        </p:tgtEl>
                                        <p:attrNameLst>
                                          <p:attrName>ppt_x</p:attrName>
                                        </p:attrNameLst>
                                      </p:cBhvr>
                                    </p:anim>
                                    <p:anim from="0" to="-1.0" calcmode="lin" valueType="num">
                                      <p:cBhvr>
                                        <p:cTn id="55" dur="200" decel="50000" autoRev="1" fill="hold">
                                          <p:stCondLst>
                                            <p:cond delay="600"/>
                                          </p:stCondLst>
                                        </p:cTn>
                                        <p:tgtEl>
                                          <p:spTgt spid="11269">
                                            <p:txEl>
                                              <p:pRg st="6" end="6"/>
                                            </p:txEl>
                                          </p:spTgt>
                                        </p:tgtEl>
                                        <p:attrNameLst>
                                          <p:attrName>xshear</p:attrName>
                                        </p:attrNameLst>
                                      </p:cBhvr>
                                    </p:anim>
                                    <p:animScale>
                                      <p:cBhvr>
                                        <p:cTn id="56" dur="200" decel="100000" autoRev="1" fill="hold">
                                          <p:stCondLst>
                                            <p:cond delay="600"/>
                                          </p:stCondLst>
                                        </p:cTn>
                                        <p:tgtEl>
                                          <p:spTgt spid="11269">
                                            <p:txEl>
                                              <p:pRg st="6" end="6"/>
                                            </p:txEl>
                                          </p:spTgt>
                                        </p:tgtEl>
                                      </p:cBhvr>
                                      <p:from x="100000" y="100000"/>
                                      <p:to x="80000" y="100000"/>
                                    </p:animScale>
                                    <p:anim by="(#ppt_h/3+#ppt_w*0.1)" calcmode="lin" valueType="num">
                                      <p:cBhvr additive="sum">
                                        <p:cTn id="57" dur="200" decel="100000" autoRev="1" fill="hold">
                                          <p:stCondLst>
                                            <p:cond delay="600"/>
                                          </p:stCondLst>
                                        </p:cTn>
                                        <p:tgtEl>
                                          <p:spTgt spid="11269">
                                            <p:txEl>
                                              <p:pRg st="6" end="6"/>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l-GR" altLang="el-GR" sz="2800">
                <a:latin typeface="Comic Sans MS" pitchFamily="66" charset="0"/>
              </a:rPr>
              <a:t>Υποθέσεις της Θεωρίας</a:t>
            </a:r>
          </a:p>
        </p:txBody>
      </p:sp>
      <p:sp>
        <p:nvSpPr>
          <p:cNvPr id="12291" name="Rectangle 3"/>
          <p:cNvSpPr>
            <a:spLocks noGrp="1" noChangeArrowheads="1"/>
          </p:cNvSpPr>
          <p:nvPr>
            <p:ph type="body" idx="1"/>
          </p:nvPr>
        </p:nvSpPr>
        <p:spPr/>
        <p:txBody>
          <a:bodyPr/>
          <a:lstStyle/>
          <a:p>
            <a:pPr algn="just">
              <a:lnSpc>
                <a:spcPct val="130000"/>
              </a:lnSpc>
              <a:buFont typeface="Webdings" pitchFamily="18" charset="2"/>
              <a:buChar char="_"/>
            </a:pPr>
            <a:r>
              <a:rPr lang="el-GR" altLang="el-GR" sz="2000">
                <a:latin typeface="Comic Sans MS" pitchFamily="66" charset="0"/>
              </a:rPr>
              <a:t>Η κουλτούρα είναι το σχεδιάγραμμα για σκέψη και πράξη και αποτελεί την κύρια δύναμη προσδιορισμού των τρόπων φροντίδας της υγείας – ασθένειας και των συμπεριφορών.</a:t>
            </a:r>
          </a:p>
          <a:p>
            <a:pPr algn="just">
              <a:lnSpc>
                <a:spcPct val="130000"/>
              </a:lnSpc>
              <a:buFont typeface="Webdings" pitchFamily="18" charset="2"/>
              <a:buChar char="_"/>
            </a:pPr>
            <a:r>
              <a:rPr lang="el-GR" altLang="el-GR" sz="2000">
                <a:latin typeface="Comic Sans MS" pitchFamily="66" charset="0"/>
              </a:rPr>
              <a:t>Οι πολιτισμικές αξίες ποικίλλουν μεταξύ των ατόμων και των ομάδων.</a:t>
            </a:r>
          </a:p>
          <a:p>
            <a:pPr algn="just">
              <a:lnSpc>
                <a:spcPct val="130000"/>
              </a:lnSpc>
              <a:buFont typeface="Webdings" pitchFamily="18" charset="2"/>
              <a:buChar char="_"/>
            </a:pPr>
            <a:r>
              <a:rPr lang="el-GR" altLang="el-GR" sz="2000">
                <a:latin typeface="Comic Sans MS" pitchFamily="66" charset="0"/>
              </a:rPr>
              <a:t>Η ανθρώπινη φροντίδα είναι ένα παγκόσμιο φαινόμενο που εκφράζεται διαφορετικά σε όλες τις κουλτούρες.</a:t>
            </a:r>
          </a:p>
          <a:p>
            <a:pPr algn="just">
              <a:lnSpc>
                <a:spcPct val="130000"/>
              </a:lnSpc>
              <a:buFont typeface="Webdings" pitchFamily="18" charset="2"/>
              <a:buChar char="_"/>
            </a:pPr>
            <a:r>
              <a:rPr lang="el-GR" altLang="el-GR" sz="2000">
                <a:latin typeface="Comic Sans MS" pitchFamily="66" charset="0"/>
              </a:rPr>
              <a:t>Η πολιτισμική φροντίδα ενώνει τις διανοητικές και πρακτικές διαστάσεις της νοσηλευτικής. </a:t>
            </a:r>
          </a:p>
        </p:txBody>
      </p:sp>
      <p:pic>
        <p:nvPicPr>
          <p:cNvPr id="12292" name="Picture 4" descr="BD0492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381000"/>
            <a:ext cx="1169988" cy="157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73565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3000" fill="hold"/>
                                        <p:tgtEl>
                                          <p:spTgt spid="12290"/>
                                        </p:tgtEl>
                                        <p:attrNameLst>
                                          <p:attrName>ppt_w</p:attrName>
                                        </p:attrNameLst>
                                      </p:cBhvr>
                                      <p:tavLst>
                                        <p:tav tm="0">
                                          <p:val>
                                            <p:fltVal val="0"/>
                                          </p:val>
                                        </p:tav>
                                        <p:tav tm="100000">
                                          <p:val>
                                            <p:strVal val="#ppt_w"/>
                                          </p:val>
                                        </p:tav>
                                      </p:tavLst>
                                    </p:anim>
                                    <p:anim calcmode="lin" valueType="num">
                                      <p:cBhvr>
                                        <p:cTn id="8" dur="3000" fill="hold"/>
                                        <p:tgtEl>
                                          <p:spTgt spid="12290"/>
                                        </p:tgtEl>
                                        <p:attrNameLst>
                                          <p:attrName>ppt_h</p:attrName>
                                        </p:attrNameLst>
                                      </p:cBhvr>
                                      <p:tavLst>
                                        <p:tav tm="0">
                                          <p:val>
                                            <p:fltVal val="0"/>
                                          </p:val>
                                        </p:tav>
                                        <p:tav tm="100000">
                                          <p:val>
                                            <p:strVal val="#ppt_h"/>
                                          </p:val>
                                        </p:tav>
                                      </p:tavLst>
                                    </p:anim>
                                    <p:animEffect transition="in" filter="fade">
                                      <p:cBhvr>
                                        <p:cTn id="9" dur="3000"/>
                                        <p:tgtEl>
                                          <p:spTgt spid="122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8" fill="hold" grpId="0"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 calcmode="lin" valueType="num">
                                      <p:cBhvr additive="base">
                                        <p:cTn id="14" dur="20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15" dur="20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20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20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8" fill="hold" grpId="0" nodeType="clickEffect">
                                  <p:stCondLst>
                                    <p:cond delay="0"/>
                                  </p:stCondLst>
                                  <p:childTnLst>
                                    <p:set>
                                      <p:cBhvr>
                                        <p:cTn id="25" dur="1" fill="hold">
                                          <p:stCondLst>
                                            <p:cond delay="0"/>
                                          </p:stCondLst>
                                        </p:cTn>
                                        <p:tgtEl>
                                          <p:spTgt spid="12291">
                                            <p:txEl>
                                              <p:pRg st="2" end="2"/>
                                            </p:txEl>
                                          </p:spTgt>
                                        </p:tgtEl>
                                        <p:attrNameLst>
                                          <p:attrName>style.visibility</p:attrName>
                                        </p:attrNameLst>
                                      </p:cBhvr>
                                      <p:to>
                                        <p:strVal val="visible"/>
                                      </p:to>
                                    </p:set>
                                    <p:anim calcmode="lin" valueType="num">
                                      <p:cBhvr additive="base">
                                        <p:cTn id="26" dur="20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7" presetClass="entr" presetSubtype="8" fill="hold" grpId="0" nodeType="clickEffect">
                                  <p:stCondLst>
                                    <p:cond delay="0"/>
                                  </p:stCondLst>
                                  <p:childTnLst>
                                    <p:set>
                                      <p:cBhvr>
                                        <p:cTn id="31" dur="1" fill="hold">
                                          <p:stCondLst>
                                            <p:cond delay="0"/>
                                          </p:stCondLst>
                                        </p:cTn>
                                        <p:tgtEl>
                                          <p:spTgt spid="12291">
                                            <p:txEl>
                                              <p:pRg st="3" end="3"/>
                                            </p:txEl>
                                          </p:spTgt>
                                        </p:tgtEl>
                                        <p:attrNameLst>
                                          <p:attrName>style.visibility</p:attrName>
                                        </p:attrNameLst>
                                      </p:cBhvr>
                                      <p:to>
                                        <p:strVal val="visible"/>
                                      </p:to>
                                    </p:set>
                                    <p:anim calcmode="lin" valueType="num">
                                      <p:cBhvr additive="base">
                                        <p:cTn id="32" dur="20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122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609600"/>
            <a:ext cx="7696200" cy="990600"/>
          </a:xfrm>
        </p:spPr>
        <p:txBody>
          <a:bodyPr/>
          <a:lstStyle/>
          <a:p>
            <a:r>
              <a:rPr lang="el-GR" altLang="el-GR" sz="2400">
                <a:latin typeface="Comic Sans MS" pitchFamily="66" charset="0"/>
              </a:rPr>
              <a:t>Δυνατά σημεία – Περιορισμοί </a:t>
            </a:r>
            <a:br>
              <a:rPr lang="el-GR" altLang="el-GR" sz="2400">
                <a:latin typeface="Comic Sans MS" pitchFamily="66" charset="0"/>
              </a:rPr>
            </a:br>
            <a:r>
              <a:rPr lang="el-GR" altLang="el-GR" sz="2400">
                <a:latin typeface="Comic Sans MS" pitchFamily="66" charset="0"/>
              </a:rPr>
              <a:t>της Θεωρίας</a:t>
            </a:r>
          </a:p>
        </p:txBody>
      </p:sp>
      <p:sp>
        <p:nvSpPr>
          <p:cNvPr id="13315" name="Rectangle 3"/>
          <p:cNvSpPr>
            <a:spLocks noGrp="1" noChangeArrowheads="1"/>
          </p:cNvSpPr>
          <p:nvPr>
            <p:ph type="body" idx="1"/>
          </p:nvPr>
        </p:nvSpPr>
        <p:spPr>
          <a:xfrm>
            <a:off x="762000" y="1600200"/>
            <a:ext cx="7772400" cy="4495800"/>
          </a:xfrm>
        </p:spPr>
        <p:txBody>
          <a:bodyPr/>
          <a:lstStyle/>
          <a:p>
            <a:pPr algn="just">
              <a:lnSpc>
                <a:spcPct val="130000"/>
              </a:lnSpc>
              <a:buFont typeface="Wingdings 2" pitchFamily="18" charset="2"/>
              <a:buChar char="&lt;"/>
            </a:pPr>
            <a:r>
              <a:rPr lang="el-GR" altLang="el-GR" sz="2000">
                <a:latin typeface="Comic Sans MS" pitchFamily="66" charset="0"/>
              </a:rPr>
              <a:t>Η αναγνώριση της σημασίας και επιρροής της κουλτούρας σε αυτούς που λαμβάνουν και σε αυτούς που ασκούν τη νοσηλευτική φροντίδα.</a:t>
            </a:r>
          </a:p>
          <a:p>
            <a:pPr algn="just">
              <a:lnSpc>
                <a:spcPct val="130000"/>
              </a:lnSpc>
              <a:buFont typeface="Wingdings 2" pitchFamily="18" charset="2"/>
              <a:buNone/>
            </a:pPr>
            <a:endParaRPr lang="el-GR" altLang="el-GR" sz="2000">
              <a:latin typeface="Comic Sans MS" pitchFamily="66" charset="0"/>
            </a:endParaRPr>
          </a:p>
          <a:p>
            <a:pPr algn="just">
              <a:lnSpc>
                <a:spcPct val="130000"/>
              </a:lnSpc>
              <a:buFont typeface="Wingdings 2" pitchFamily="18" charset="2"/>
              <a:buChar char="="/>
            </a:pPr>
            <a:r>
              <a:rPr lang="el-GR" altLang="el-GR" sz="2000">
                <a:latin typeface="Comic Sans MS" pitchFamily="66" charset="0"/>
              </a:rPr>
              <a:t>Περιορισμένος αριθμός πτυχιούχων νοσηλευτών που μπορούν να διεξάγουν έρευνες σχετικές με την διαπολιτισμική φροντίδα.</a:t>
            </a:r>
          </a:p>
          <a:p>
            <a:pPr algn="just">
              <a:lnSpc>
                <a:spcPct val="130000"/>
              </a:lnSpc>
              <a:buFont typeface="Wingdings 2" pitchFamily="18" charset="2"/>
              <a:buChar char="="/>
            </a:pPr>
            <a:r>
              <a:rPr lang="el-GR" altLang="el-GR" sz="2000">
                <a:latin typeface="Comic Sans MS" pitchFamily="66" charset="0"/>
              </a:rPr>
              <a:t>Κίνδυνος πολιτισμικών συστηματικών λαθών και επιβολών λόγω προσωπικών πολιτισμικών αξιών των νοσηλευτών.</a:t>
            </a:r>
          </a:p>
          <a:p>
            <a:pPr algn="just">
              <a:lnSpc>
                <a:spcPct val="130000"/>
              </a:lnSpc>
              <a:buFont typeface="Wingdings 2" pitchFamily="18" charset="2"/>
              <a:buChar char="="/>
            </a:pPr>
            <a:endParaRPr lang="el-GR" altLang="el-GR" sz="2000">
              <a:latin typeface="Comic Sans MS" pitchFamily="66" charset="0"/>
            </a:endParaRPr>
          </a:p>
          <a:p>
            <a:pPr algn="just">
              <a:lnSpc>
                <a:spcPct val="130000"/>
              </a:lnSpc>
              <a:buFont typeface="Wingdings 2" pitchFamily="18" charset="2"/>
              <a:buChar char="]"/>
            </a:pPr>
            <a:r>
              <a:rPr lang="el-GR" altLang="el-GR" sz="2000">
                <a:latin typeface="Comic Sans MS" pitchFamily="66" charset="0"/>
              </a:rPr>
              <a:t>Πολυπλοκότητα του Μοντέλου.</a:t>
            </a:r>
          </a:p>
          <a:p>
            <a:pPr algn="just">
              <a:lnSpc>
                <a:spcPct val="130000"/>
              </a:lnSpc>
              <a:buFont typeface="Wingdings 2" pitchFamily="18" charset="2"/>
              <a:buChar char="]"/>
            </a:pPr>
            <a:endParaRPr lang="el-GR" altLang="el-GR" sz="2000">
              <a:latin typeface="Comic Sans MS" pitchFamily="66" charset="0"/>
            </a:endParaRPr>
          </a:p>
          <a:p>
            <a:pPr algn="just">
              <a:lnSpc>
                <a:spcPct val="130000"/>
              </a:lnSpc>
              <a:buFont typeface="Wingdings 2" pitchFamily="18" charset="2"/>
              <a:buChar char="="/>
            </a:pPr>
            <a:endParaRPr lang="el-GR" altLang="el-GR" sz="2000">
              <a:latin typeface="Comic Sans MS" pitchFamily="66" charset="0"/>
            </a:endParaRPr>
          </a:p>
          <a:p>
            <a:pPr algn="just">
              <a:lnSpc>
                <a:spcPct val="130000"/>
              </a:lnSpc>
              <a:buFont typeface="Wingdings 2" pitchFamily="18" charset="2"/>
              <a:buChar char="="/>
            </a:pPr>
            <a:endParaRPr lang="el-GR" altLang="el-GR" sz="2000">
              <a:latin typeface="Comic Sans MS" pitchFamily="66" charset="0"/>
            </a:endParaRPr>
          </a:p>
        </p:txBody>
      </p:sp>
      <p:pic>
        <p:nvPicPr>
          <p:cNvPr id="13316" name="Picture 4" descr="BD0666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953000"/>
            <a:ext cx="1928813" cy="167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5672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decel="50000" fill="hold">
                                          <p:stCondLst>
                                            <p:cond delay="0"/>
                                          </p:stCondLst>
                                        </p:cTn>
                                        <p:tgtEl>
                                          <p:spTgt spid="13314"/>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13314"/>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13314"/>
                                        </p:tgtEl>
                                        <p:attrNameLst>
                                          <p:attrName>ppt_w</p:attrName>
                                        </p:attrNameLst>
                                      </p:cBhvr>
                                      <p:tavLst>
                                        <p:tav tm="0">
                                          <p:val>
                                            <p:strVal val="#ppt_w*.05"/>
                                          </p:val>
                                        </p:tav>
                                        <p:tav tm="100000">
                                          <p:val>
                                            <p:strVal val="#ppt_w"/>
                                          </p:val>
                                        </p:tav>
                                      </p:tavLst>
                                    </p:anim>
                                    <p:anim calcmode="lin" valueType="num">
                                      <p:cBhvr>
                                        <p:cTn id="10" dur="2000" fill="hold"/>
                                        <p:tgtEl>
                                          <p:spTgt spid="13314"/>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13314"/>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13314"/>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13314"/>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133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3315">
                                            <p:txEl>
                                              <p:pRg st="0" end="0"/>
                                            </p:txEl>
                                          </p:spTgt>
                                        </p:tgtEl>
                                        <p:attrNameLst>
                                          <p:attrName>style.visibility</p:attrName>
                                        </p:attrNameLst>
                                      </p:cBhvr>
                                      <p:to>
                                        <p:strVal val="visible"/>
                                      </p:to>
                                    </p:set>
                                    <p:animScale>
                                      <p:cBhvr>
                                        <p:cTn id="19" dur="2000" decel="50000" fill="hold">
                                          <p:stCondLst>
                                            <p:cond delay="0"/>
                                          </p:stCondLst>
                                        </p:cTn>
                                        <p:tgtEl>
                                          <p:spTgt spid="1331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2000" decel="50000" fill="hold">
                                          <p:stCondLst>
                                            <p:cond delay="0"/>
                                          </p:stCondLst>
                                        </p:cTn>
                                        <p:tgtEl>
                                          <p:spTgt spid="13315">
                                            <p:txEl>
                                              <p:pRg st="0" end="0"/>
                                            </p:txEl>
                                          </p:spTgt>
                                        </p:tgtEl>
                                        <p:attrNameLst>
                                          <p:attrName>ppt_x</p:attrName>
                                          <p:attrName>ppt_y</p:attrName>
                                        </p:attrNameLst>
                                      </p:cBhvr>
                                    </p:animMotion>
                                    <p:animEffect transition="in" filter="fade">
                                      <p:cBhvr>
                                        <p:cTn id="21" dur="2000"/>
                                        <p:tgtEl>
                                          <p:spTgt spid="13315">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13315">
                                            <p:txEl>
                                              <p:pRg st="2" end="2"/>
                                            </p:txEl>
                                          </p:spTgt>
                                        </p:tgtEl>
                                        <p:attrNameLst>
                                          <p:attrName>style.visibility</p:attrName>
                                        </p:attrNameLst>
                                      </p:cBhvr>
                                      <p:to>
                                        <p:strVal val="visible"/>
                                      </p:to>
                                    </p:set>
                                    <p:animScale>
                                      <p:cBhvr>
                                        <p:cTn id="26" dur="2000" decel="50000" fill="hold">
                                          <p:stCondLst>
                                            <p:cond delay="0"/>
                                          </p:stCondLst>
                                        </p:cTn>
                                        <p:tgtEl>
                                          <p:spTgt spid="1331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2000" decel="50000" fill="hold">
                                          <p:stCondLst>
                                            <p:cond delay="0"/>
                                          </p:stCondLst>
                                        </p:cTn>
                                        <p:tgtEl>
                                          <p:spTgt spid="13315">
                                            <p:txEl>
                                              <p:pRg st="2" end="2"/>
                                            </p:txEl>
                                          </p:spTgt>
                                        </p:tgtEl>
                                        <p:attrNameLst>
                                          <p:attrName>ppt_x</p:attrName>
                                          <p:attrName>ppt_y</p:attrName>
                                        </p:attrNameLst>
                                      </p:cBhvr>
                                    </p:animMotion>
                                    <p:animEffect transition="in" filter="fade">
                                      <p:cBhvr>
                                        <p:cTn id="28" dur="2000"/>
                                        <p:tgtEl>
                                          <p:spTgt spid="13315">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13315">
                                            <p:txEl>
                                              <p:pRg st="3" end="3"/>
                                            </p:txEl>
                                          </p:spTgt>
                                        </p:tgtEl>
                                        <p:attrNameLst>
                                          <p:attrName>style.visibility</p:attrName>
                                        </p:attrNameLst>
                                      </p:cBhvr>
                                      <p:to>
                                        <p:strVal val="visible"/>
                                      </p:to>
                                    </p:set>
                                    <p:animScale>
                                      <p:cBhvr>
                                        <p:cTn id="33" dur="2000" decel="50000" fill="hold">
                                          <p:stCondLst>
                                            <p:cond delay="0"/>
                                          </p:stCondLst>
                                        </p:cTn>
                                        <p:tgtEl>
                                          <p:spTgt spid="1331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2000" decel="50000" fill="hold">
                                          <p:stCondLst>
                                            <p:cond delay="0"/>
                                          </p:stCondLst>
                                        </p:cTn>
                                        <p:tgtEl>
                                          <p:spTgt spid="13315">
                                            <p:txEl>
                                              <p:pRg st="3" end="3"/>
                                            </p:txEl>
                                          </p:spTgt>
                                        </p:tgtEl>
                                        <p:attrNameLst>
                                          <p:attrName>ppt_x</p:attrName>
                                          <p:attrName>ppt_y</p:attrName>
                                        </p:attrNameLst>
                                      </p:cBhvr>
                                    </p:animMotion>
                                    <p:animEffect transition="in" filter="fade">
                                      <p:cBhvr>
                                        <p:cTn id="35" dur="2000"/>
                                        <p:tgtEl>
                                          <p:spTgt spid="13315">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13315">
                                            <p:txEl>
                                              <p:pRg st="5" end="5"/>
                                            </p:txEl>
                                          </p:spTgt>
                                        </p:tgtEl>
                                        <p:attrNameLst>
                                          <p:attrName>style.visibility</p:attrName>
                                        </p:attrNameLst>
                                      </p:cBhvr>
                                      <p:to>
                                        <p:strVal val="visible"/>
                                      </p:to>
                                    </p:set>
                                    <p:animScale>
                                      <p:cBhvr>
                                        <p:cTn id="40" dur="2000" decel="50000" fill="hold">
                                          <p:stCondLst>
                                            <p:cond delay="0"/>
                                          </p:stCondLst>
                                        </p:cTn>
                                        <p:tgtEl>
                                          <p:spTgt spid="1331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2000" decel="50000" fill="hold">
                                          <p:stCondLst>
                                            <p:cond delay="0"/>
                                          </p:stCondLst>
                                        </p:cTn>
                                        <p:tgtEl>
                                          <p:spTgt spid="13315">
                                            <p:txEl>
                                              <p:pRg st="5" end="5"/>
                                            </p:txEl>
                                          </p:spTgt>
                                        </p:tgtEl>
                                        <p:attrNameLst>
                                          <p:attrName>ppt_x</p:attrName>
                                          <p:attrName>ppt_y</p:attrName>
                                        </p:attrNameLst>
                                      </p:cBhvr>
                                    </p:animMotion>
                                    <p:animEffect transition="in" filter="fade">
                                      <p:cBhvr>
                                        <p:cTn id="42" dur="2000"/>
                                        <p:tgtEl>
                                          <p:spTgt spid="133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28600" y="152400"/>
            <a:ext cx="8915400" cy="6705600"/>
          </a:xfrm>
        </p:spPr>
        <p:txBody>
          <a:bodyPr/>
          <a:lstStyle/>
          <a:p>
            <a:pPr>
              <a:lnSpc>
                <a:spcPct val="130000"/>
              </a:lnSpc>
              <a:buFont typeface="Webdings" pitchFamily="18" charset="2"/>
              <a:buChar char="ÿ"/>
            </a:pPr>
            <a:r>
              <a:rPr lang="el-GR" altLang="el-GR" sz="1800" b="1" dirty="0">
                <a:solidFill>
                  <a:srgbClr val="FF5050"/>
                </a:solidFill>
                <a:effectLst>
                  <a:outerShdw blurRad="38100" dist="38100" dir="2700000" algn="tl">
                    <a:srgbClr val="C0C0C0"/>
                  </a:outerShdw>
                </a:effectLst>
                <a:latin typeface="Comic Sans MS" pitchFamily="66" charset="0"/>
              </a:rPr>
              <a:t>Η </a:t>
            </a:r>
            <a:r>
              <a:rPr lang="el-GR" altLang="el-GR" sz="1800" b="1" dirty="0" err="1">
                <a:solidFill>
                  <a:srgbClr val="FF5050"/>
                </a:solidFill>
                <a:effectLst>
                  <a:outerShdw blurRad="38100" dist="38100" dir="2700000" algn="tl">
                    <a:srgbClr val="C0C0C0"/>
                  </a:outerShdw>
                </a:effectLst>
                <a:latin typeface="Comic Sans MS" pitchFamily="66" charset="0"/>
              </a:rPr>
              <a:t>πολυπολιτισμικότητα</a:t>
            </a:r>
            <a:r>
              <a:rPr lang="el-GR" altLang="el-GR" sz="1800" b="1" dirty="0">
                <a:solidFill>
                  <a:srgbClr val="FF5050"/>
                </a:solidFill>
                <a:effectLst>
                  <a:outerShdw blurRad="38100" dist="38100" dir="2700000" algn="tl">
                    <a:srgbClr val="C0C0C0"/>
                  </a:outerShdw>
                </a:effectLst>
                <a:latin typeface="Comic Sans MS" pitchFamily="66" charset="0"/>
              </a:rPr>
              <a:t> που χαρακτηρίζει στις μέρες μας τις κοινωνίες στις οποίες ζούμε υποδεικνύει έναν νέο τρόπο παροχής νοσηλευτικής φροντίδας.</a:t>
            </a:r>
          </a:p>
          <a:p>
            <a:pPr algn="just">
              <a:lnSpc>
                <a:spcPct val="130000"/>
              </a:lnSpc>
              <a:buFont typeface="Webdings" pitchFamily="18" charset="2"/>
              <a:buChar char="ÿ"/>
            </a:pPr>
            <a:endParaRPr lang="el-GR" altLang="el-GR" sz="1800" b="1" dirty="0">
              <a:solidFill>
                <a:srgbClr val="FF5050"/>
              </a:solidFill>
              <a:effectLst>
                <a:outerShdw blurRad="38100" dist="38100" dir="2700000" algn="tl">
                  <a:srgbClr val="C0C0C0"/>
                </a:outerShdw>
              </a:effectLst>
              <a:latin typeface="Comic Sans MS" pitchFamily="66" charset="0"/>
            </a:endParaRPr>
          </a:p>
          <a:p>
            <a:pPr algn="just">
              <a:lnSpc>
                <a:spcPct val="130000"/>
              </a:lnSpc>
              <a:buFont typeface="Webdings" pitchFamily="18" charset="2"/>
              <a:buChar char="ÿ"/>
            </a:pPr>
            <a:endParaRPr lang="el-GR" altLang="el-GR" sz="2400" dirty="0">
              <a:solidFill>
                <a:srgbClr val="FF5050"/>
              </a:solidFill>
              <a:latin typeface="Comic Sans MS" pitchFamily="66" charset="0"/>
            </a:endParaRPr>
          </a:p>
          <a:p>
            <a:pPr algn="just">
              <a:lnSpc>
                <a:spcPct val="130000"/>
              </a:lnSpc>
              <a:buFont typeface="Webdings" pitchFamily="18" charset="2"/>
              <a:buChar char="ÿ"/>
            </a:pPr>
            <a:endParaRPr lang="el-GR" altLang="el-GR" sz="2400" dirty="0">
              <a:solidFill>
                <a:srgbClr val="FF5050"/>
              </a:solidFill>
              <a:latin typeface="Comic Sans MS" pitchFamily="66" charset="0"/>
            </a:endParaRPr>
          </a:p>
          <a:p>
            <a:pPr algn="just">
              <a:lnSpc>
                <a:spcPct val="130000"/>
              </a:lnSpc>
              <a:buFont typeface="Webdings" pitchFamily="18" charset="2"/>
              <a:buChar char="ÿ"/>
            </a:pPr>
            <a:endParaRPr lang="el-GR" altLang="el-GR" sz="2400" dirty="0">
              <a:solidFill>
                <a:srgbClr val="FF5050"/>
              </a:solidFill>
              <a:latin typeface="Comic Sans MS" pitchFamily="66" charset="0"/>
            </a:endParaRPr>
          </a:p>
          <a:p>
            <a:pPr algn="just">
              <a:lnSpc>
                <a:spcPct val="130000"/>
              </a:lnSpc>
              <a:buFont typeface="Webdings" pitchFamily="18" charset="2"/>
              <a:buChar char="ÿ"/>
            </a:pPr>
            <a:endParaRPr lang="el-GR" altLang="el-GR" sz="2400" dirty="0">
              <a:solidFill>
                <a:srgbClr val="FF5050"/>
              </a:solidFill>
              <a:latin typeface="Comic Sans MS" pitchFamily="66" charset="0"/>
            </a:endParaRPr>
          </a:p>
          <a:p>
            <a:pPr algn="just">
              <a:lnSpc>
                <a:spcPct val="130000"/>
              </a:lnSpc>
              <a:buFont typeface="Webdings" pitchFamily="18" charset="2"/>
              <a:buChar char="ÿ"/>
            </a:pPr>
            <a:endParaRPr lang="el-GR" altLang="el-GR" sz="2400" dirty="0">
              <a:solidFill>
                <a:srgbClr val="FF5050"/>
              </a:solidFill>
              <a:latin typeface="Comic Sans MS" pitchFamily="66" charset="0"/>
            </a:endParaRPr>
          </a:p>
          <a:p>
            <a:pPr algn="just">
              <a:lnSpc>
                <a:spcPct val="130000"/>
              </a:lnSpc>
              <a:buFont typeface="Webdings" pitchFamily="18" charset="2"/>
              <a:buChar char="ÿ"/>
            </a:pPr>
            <a:endParaRPr lang="el-GR" altLang="el-GR" sz="2400" dirty="0">
              <a:solidFill>
                <a:srgbClr val="FF5050"/>
              </a:solidFill>
              <a:latin typeface="Comic Sans MS" pitchFamily="66" charset="0"/>
            </a:endParaRPr>
          </a:p>
          <a:p>
            <a:pPr algn="just">
              <a:lnSpc>
                <a:spcPct val="130000"/>
              </a:lnSpc>
              <a:buFont typeface="Webdings" pitchFamily="18" charset="2"/>
              <a:buChar char="ÿ"/>
            </a:pPr>
            <a:endParaRPr lang="el-GR" altLang="el-GR" sz="2400" dirty="0">
              <a:solidFill>
                <a:srgbClr val="FF5050"/>
              </a:solidFill>
              <a:latin typeface="Comic Sans MS" pitchFamily="66" charset="0"/>
            </a:endParaRPr>
          </a:p>
          <a:p>
            <a:pPr algn="r">
              <a:lnSpc>
                <a:spcPct val="130000"/>
              </a:lnSpc>
              <a:buFont typeface="Webdings" pitchFamily="18" charset="2"/>
              <a:buChar char="ÿ"/>
            </a:pPr>
            <a:endParaRPr lang="el-GR" altLang="el-GR" sz="1800" b="1" dirty="0">
              <a:solidFill>
                <a:srgbClr val="FF5050"/>
              </a:solidFill>
              <a:latin typeface="Comic Sans MS" pitchFamily="66" charset="0"/>
            </a:endParaRPr>
          </a:p>
          <a:p>
            <a:pPr algn="r">
              <a:lnSpc>
                <a:spcPct val="130000"/>
              </a:lnSpc>
              <a:buFont typeface="Webdings" pitchFamily="18" charset="2"/>
              <a:buChar char="ÿ"/>
            </a:pPr>
            <a:endParaRPr lang="el-GR" altLang="el-GR" sz="1800" b="1" dirty="0">
              <a:solidFill>
                <a:srgbClr val="FF5050"/>
              </a:solidFill>
              <a:latin typeface="Comic Sans MS" pitchFamily="66" charset="0"/>
            </a:endParaRPr>
          </a:p>
          <a:p>
            <a:pPr algn="r">
              <a:lnSpc>
                <a:spcPct val="130000"/>
              </a:lnSpc>
              <a:buFont typeface="Webdings" pitchFamily="18" charset="2"/>
              <a:buChar char="ÿ"/>
            </a:pPr>
            <a:r>
              <a:rPr lang="el-GR" altLang="el-GR" sz="1800" b="1" dirty="0">
                <a:solidFill>
                  <a:srgbClr val="FF5050"/>
                </a:solidFill>
                <a:effectLst>
                  <a:outerShdw blurRad="38100" dist="38100" dir="2700000" algn="tl">
                    <a:srgbClr val="C0C0C0"/>
                  </a:outerShdw>
                </a:effectLst>
                <a:latin typeface="Comic Sans MS" pitchFamily="66" charset="0"/>
              </a:rPr>
              <a:t>Η θεωρία της Μ.</a:t>
            </a:r>
            <a:r>
              <a:rPr lang="en-US" altLang="el-GR" sz="1800" b="1" dirty="0" err="1">
                <a:solidFill>
                  <a:srgbClr val="FF5050"/>
                </a:solidFill>
                <a:effectLst>
                  <a:outerShdw blurRad="38100" dist="38100" dir="2700000" algn="tl">
                    <a:srgbClr val="C0C0C0"/>
                  </a:outerShdw>
                </a:effectLst>
                <a:latin typeface="Comic Sans MS" pitchFamily="66" charset="0"/>
              </a:rPr>
              <a:t>Leininger</a:t>
            </a:r>
            <a:r>
              <a:rPr lang="en-US" altLang="el-GR" sz="1800" b="1" dirty="0">
                <a:solidFill>
                  <a:srgbClr val="FF5050"/>
                </a:solidFill>
                <a:effectLst>
                  <a:outerShdw blurRad="38100" dist="38100" dir="2700000" algn="tl">
                    <a:srgbClr val="C0C0C0"/>
                  </a:outerShdw>
                </a:effectLst>
                <a:latin typeface="Comic Sans MS" pitchFamily="66" charset="0"/>
              </a:rPr>
              <a:t> </a:t>
            </a:r>
            <a:r>
              <a:rPr lang="el-GR" altLang="el-GR" sz="1800" b="1" dirty="0">
                <a:solidFill>
                  <a:srgbClr val="FF5050"/>
                </a:solidFill>
                <a:effectLst>
                  <a:outerShdw blurRad="38100" dist="38100" dir="2700000" algn="tl">
                    <a:srgbClr val="C0C0C0"/>
                  </a:outerShdw>
                </a:effectLst>
                <a:latin typeface="Comic Sans MS" pitchFamily="66" charset="0"/>
              </a:rPr>
              <a:t>κάλυψε αυτή τη σοβαρή έλλειψη στην παροχή νοσηλευτικής φροντίδας.</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988" y="1047750"/>
            <a:ext cx="47720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244907"/>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770" decel="100000"/>
                                        <p:tgtEl>
                                          <p:spTgt spid="14339">
                                            <p:txEl>
                                              <p:pRg st="0" end="0"/>
                                            </p:txEl>
                                          </p:spTgt>
                                        </p:tgtEl>
                                      </p:cBhvr>
                                    </p:animEffect>
                                    <p:animScale>
                                      <p:cBhvr>
                                        <p:cTn id="8" dur="770" decel="100000"/>
                                        <p:tgtEl>
                                          <p:spTgt spid="14339">
                                            <p:txEl>
                                              <p:pRg st="0" end="0"/>
                                            </p:txEl>
                                          </p:spTgt>
                                        </p:tgtEl>
                                      </p:cBhvr>
                                      <p:from x="10000" y="10000"/>
                                      <p:to x="200000" y="450000"/>
                                    </p:animScale>
                                    <p:animScale>
                                      <p:cBhvr>
                                        <p:cTn id="9" dur="1230" accel="100000" fill="hold">
                                          <p:stCondLst>
                                            <p:cond delay="770"/>
                                          </p:stCondLst>
                                        </p:cTn>
                                        <p:tgtEl>
                                          <p:spTgt spid="14339">
                                            <p:txEl>
                                              <p:pRg st="0" end="0"/>
                                            </p:txEl>
                                          </p:spTgt>
                                        </p:tgtEl>
                                      </p:cBhvr>
                                      <p:from x="200000" y="450000"/>
                                      <p:to x="100000" y="100000"/>
                                    </p:animScale>
                                    <p:set>
                                      <p:cBhvr>
                                        <p:cTn id="10" dur="770" fill="hold"/>
                                        <p:tgtEl>
                                          <p:spTgt spid="14339">
                                            <p:txEl>
                                              <p:pRg st="0" end="0"/>
                                            </p:txEl>
                                          </p:spTgt>
                                        </p:tgtEl>
                                        <p:attrNameLst>
                                          <p:attrName>ppt_x</p:attrName>
                                        </p:attrNameLst>
                                      </p:cBhvr>
                                      <p:to>
                                        <p:strVal val="(0.5)"/>
                                      </p:to>
                                    </p:set>
                                    <p:anim from="(0.5)" to="(#ppt_x)" calcmode="lin" valueType="num">
                                      <p:cBhvr>
                                        <p:cTn id="11" dur="1230" accel="100000" fill="hold">
                                          <p:stCondLst>
                                            <p:cond delay="770"/>
                                          </p:stCondLst>
                                        </p:cTn>
                                        <p:tgtEl>
                                          <p:spTgt spid="14339">
                                            <p:txEl>
                                              <p:pRg st="0" end="0"/>
                                            </p:txEl>
                                          </p:spTgt>
                                        </p:tgtEl>
                                        <p:attrNameLst>
                                          <p:attrName>ppt_x</p:attrName>
                                        </p:attrNameLst>
                                      </p:cBhvr>
                                    </p:anim>
                                    <p:set>
                                      <p:cBhvr>
                                        <p:cTn id="12" dur="770" fill="hold"/>
                                        <p:tgtEl>
                                          <p:spTgt spid="14339">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4339">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4339">
                                            <p:txEl>
                                              <p:pRg st="11" end="11"/>
                                            </p:txEl>
                                          </p:spTgt>
                                        </p:tgtEl>
                                        <p:attrNameLst>
                                          <p:attrName>style.visibility</p:attrName>
                                        </p:attrNameLst>
                                      </p:cBhvr>
                                      <p:to>
                                        <p:strVal val="visible"/>
                                      </p:to>
                                    </p:set>
                                    <p:animEffect transition="in" filter="fade">
                                      <p:cBhvr>
                                        <p:cTn id="18" dur="770" decel="100000"/>
                                        <p:tgtEl>
                                          <p:spTgt spid="14339">
                                            <p:txEl>
                                              <p:pRg st="11" end="11"/>
                                            </p:txEl>
                                          </p:spTgt>
                                        </p:tgtEl>
                                      </p:cBhvr>
                                    </p:animEffect>
                                    <p:animScale>
                                      <p:cBhvr>
                                        <p:cTn id="19" dur="770" decel="100000"/>
                                        <p:tgtEl>
                                          <p:spTgt spid="14339">
                                            <p:txEl>
                                              <p:pRg st="11" end="11"/>
                                            </p:txEl>
                                          </p:spTgt>
                                        </p:tgtEl>
                                      </p:cBhvr>
                                      <p:from x="10000" y="10000"/>
                                      <p:to x="200000" y="450000"/>
                                    </p:animScale>
                                    <p:animScale>
                                      <p:cBhvr>
                                        <p:cTn id="20" dur="1230" accel="100000" fill="hold">
                                          <p:stCondLst>
                                            <p:cond delay="770"/>
                                          </p:stCondLst>
                                        </p:cTn>
                                        <p:tgtEl>
                                          <p:spTgt spid="14339">
                                            <p:txEl>
                                              <p:pRg st="11" end="11"/>
                                            </p:txEl>
                                          </p:spTgt>
                                        </p:tgtEl>
                                      </p:cBhvr>
                                      <p:from x="200000" y="450000"/>
                                      <p:to x="100000" y="100000"/>
                                    </p:animScale>
                                    <p:set>
                                      <p:cBhvr>
                                        <p:cTn id="21" dur="770" fill="hold"/>
                                        <p:tgtEl>
                                          <p:spTgt spid="14339">
                                            <p:txEl>
                                              <p:pRg st="11" end="11"/>
                                            </p:txEl>
                                          </p:spTgt>
                                        </p:tgtEl>
                                        <p:attrNameLst>
                                          <p:attrName>ppt_x</p:attrName>
                                        </p:attrNameLst>
                                      </p:cBhvr>
                                      <p:to>
                                        <p:strVal val="(0.5)"/>
                                      </p:to>
                                    </p:set>
                                    <p:anim from="(0.5)" to="(#ppt_x)" calcmode="lin" valueType="num">
                                      <p:cBhvr>
                                        <p:cTn id="22" dur="1230" accel="100000" fill="hold">
                                          <p:stCondLst>
                                            <p:cond delay="770"/>
                                          </p:stCondLst>
                                        </p:cTn>
                                        <p:tgtEl>
                                          <p:spTgt spid="14339">
                                            <p:txEl>
                                              <p:pRg st="11" end="11"/>
                                            </p:txEl>
                                          </p:spTgt>
                                        </p:tgtEl>
                                        <p:attrNameLst>
                                          <p:attrName>ppt_x</p:attrName>
                                        </p:attrNameLst>
                                      </p:cBhvr>
                                    </p:anim>
                                    <p:set>
                                      <p:cBhvr>
                                        <p:cTn id="23" dur="770" fill="hold"/>
                                        <p:tgtEl>
                                          <p:spTgt spid="14339">
                                            <p:txEl>
                                              <p:pRg st="11" end="11"/>
                                            </p:txEl>
                                          </p:spTgt>
                                        </p:tgtEl>
                                        <p:attrNameLst>
                                          <p:attrName>ppt_y</p:attrName>
                                        </p:attrNameLst>
                                      </p:cBhvr>
                                      <p:to>
                                        <p:strVal val="(#ppt_y+0.4)"/>
                                      </p:to>
                                    </p:set>
                                    <p:anim from="(#ppt_y+0.4)" to="(#ppt_y)" calcmode="lin" valueType="num">
                                      <p:cBhvr>
                                        <p:cTn id="24" dur="1230" accel="100000" fill="hold">
                                          <p:stCondLst>
                                            <p:cond delay="770"/>
                                          </p:stCondLst>
                                        </p:cTn>
                                        <p:tgtEl>
                                          <p:spTgt spid="14339">
                                            <p:txEl>
                                              <p:pRg st="11" end="1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1433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187624" y="1916832"/>
            <a:ext cx="6768752" cy="3024336"/>
          </a:xfrm>
          <a:solidFill>
            <a:srgbClr val="FFC000"/>
          </a:solidFill>
          <a:ln w="76200">
            <a:solidFill>
              <a:srgbClr val="00B0F0"/>
            </a:solidFill>
          </a:ln>
        </p:spPr>
        <p:txBody>
          <a:bodyPr>
            <a:normAutofit fontScale="90000"/>
          </a:bodyPr>
          <a:lstStyle/>
          <a:p>
            <a:pPr eaLnBrk="1" fontAlgn="auto" hangingPunct="1">
              <a:spcAft>
                <a:spcPts val="0"/>
              </a:spcAft>
              <a:defRPr/>
            </a:pPr>
            <a:r>
              <a:rPr lang="el-GR" sz="3600" b="1" dirty="0">
                <a:ln w="18000">
                  <a:solidFill>
                    <a:srgbClr val="00B0F0"/>
                  </a:solidFill>
                  <a:prstDash val="solid"/>
                  <a:miter lim="800000"/>
                </a:ln>
                <a:solidFill>
                  <a:srgbClr val="C00000"/>
                </a:solidFill>
                <a:effectLst>
                  <a:outerShdw blurRad="25500" dist="23000" dir="7020000" algn="tl">
                    <a:srgbClr val="000000">
                      <a:alpha val="50000"/>
                    </a:srgbClr>
                  </a:outerShdw>
                </a:effectLst>
                <a:latin typeface="Times New Roman" pitchFamily="18" charset="0"/>
              </a:rPr>
              <a:t>Ηθικά Ζητήματα </a:t>
            </a:r>
            <a:br>
              <a:rPr lang="en-US" sz="3600" b="1" dirty="0">
                <a:ln w="18000">
                  <a:solidFill>
                    <a:srgbClr val="00B0F0"/>
                  </a:solidFill>
                  <a:prstDash val="solid"/>
                  <a:miter lim="800000"/>
                </a:ln>
                <a:solidFill>
                  <a:srgbClr val="C00000"/>
                </a:solidFill>
                <a:effectLst>
                  <a:outerShdw blurRad="25500" dist="23000" dir="7020000" algn="tl">
                    <a:srgbClr val="000000">
                      <a:alpha val="50000"/>
                    </a:srgbClr>
                  </a:outerShdw>
                </a:effectLst>
                <a:latin typeface="Times New Roman" pitchFamily="18" charset="0"/>
              </a:rPr>
            </a:br>
            <a:br>
              <a:rPr lang="en-US" sz="3600" b="1" dirty="0">
                <a:ln w="18000">
                  <a:solidFill>
                    <a:srgbClr val="00B0F0"/>
                  </a:solidFill>
                  <a:prstDash val="solid"/>
                  <a:miter lim="800000"/>
                </a:ln>
                <a:solidFill>
                  <a:srgbClr val="C00000"/>
                </a:solidFill>
                <a:effectLst>
                  <a:outerShdw blurRad="25500" dist="23000" dir="7020000" algn="tl">
                    <a:srgbClr val="000000">
                      <a:alpha val="50000"/>
                    </a:srgbClr>
                  </a:outerShdw>
                </a:effectLst>
                <a:latin typeface="Times New Roman" pitchFamily="18" charset="0"/>
              </a:rPr>
            </a:br>
            <a:r>
              <a:rPr lang="el-GR" sz="3600" b="1" dirty="0">
                <a:ln w="18000">
                  <a:solidFill>
                    <a:srgbClr val="00B0F0"/>
                  </a:solidFill>
                  <a:prstDash val="solid"/>
                  <a:miter lim="800000"/>
                </a:ln>
                <a:solidFill>
                  <a:srgbClr val="C00000"/>
                </a:solidFill>
                <a:effectLst>
                  <a:outerShdw blurRad="25500" dist="23000" dir="7020000" algn="tl">
                    <a:srgbClr val="000000">
                      <a:alpha val="50000"/>
                    </a:srgbClr>
                  </a:outerShdw>
                </a:effectLst>
                <a:latin typeface="Times New Roman" pitchFamily="18" charset="0"/>
              </a:rPr>
              <a:t>κατά την  Παροχή Φροντίδας Υγείας </a:t>
            </a:r>
            <a:br>
              <a:rPr lang="en-US" sz="3600" b="1" dirty="0">
                <a:ln w="18000">
                  <a:solidFill>
                    <a:srgbClr val="00B0F0"/>
                  </a:solidFill>
                  <a:prstDash val="solid"/>
                  <a:miter lim="800000"/>
                </a:ln>
                <a:solidFill>
                  <a:srgbClr val="C00000"/>
                </a:solidFill>
                <a:effectLst>
                  <a:outerShdw blurRad="25500" dist="23000" dir="7020000" algn="tl">
                    <a:srgbClr val="000000">
                      <a:alpha val="50000"/>
                    </a:srgbClr>
                  </a:outerShdw>
                </a:effectLst>
                <a:latin typeface="Times New Roman" pitchFamily="18" charset="0"/>
              </a:rPr>
            </a:br>
            <a:br>
              <a:rPr lang="en-US" sz="3600" b="1" dirty="0">
                <a:ln w="18000">
                  <a:solidFill>
                    <a:srgbClr val="00B0F0"/>
                  </a:solidFill>
                  <a:prstDash val="solid"/>
                  <a:miter lim="800000"/>
                </a:ln>
                <a:solidFill>
                  <a:srgbClr val="C00000"/>
                </a:solidFill>
                <a:effectLst>
                  <a:outerShdw blurRad="25500" dist="23000" dir="7020000" algn="tl">
                    <a:srgbClr val="000000">
                      <a:alpha val="50000"/>
                    </a:srgbClr>
                  </a:outerShdw>
                </a:effectLst>
                <a:latin typeface="Times New Roman" pitchFamily="18" charset="0"/>
              </a:rPr>
            </a:br>
            <a:r>
              <a:rPr lang="el-GR" sz="3600" b="1" dirty="0">
                <a:ln w="18000">
                  <a:solidFill>
                    <a:srgbClr val="00B0F0"/>
                  </a:solidFill>
                  <a:prstDash val="solid"/>
                  <a:miter lim="800000"/>
                </a:ln>
                <a:solidFill>
                  <a:srgbClr val="C00000"/>
                </a:solidFill>
                <a:effectLst>
                  <a:outerShdw blurRad="25500" dist="23000" dir="7020000" algn="tl">
                    <a:srgbClr val="000000">
                      <a:alpha val="50000"/>
                    </a:srgbClr>
                  </a:outerShdw>
                </a:effectLst>
                <a:latin typeface="Times New Roman" pitchFamily="18" charset="0"/>
              </a:rPr>
              <a:t>σε Άτομα με  Πολιτισμικές Διαφορές</a:t>
            </a:r>
            <a:endParaRPr lang="el-GR" sz="3600" b="1" i="1" dirty="0">
              <a:ln w="18000">
                <a:solidFill>
                  <a:srgbClr val="00B0F0"/>
                </a:solidFill>
                <a:prstDash val="solid"/>
                <a:miter lim="800000"/>
              </a:ln>
              <a:solidFill>
                <a:srgbClr val="C00000"/>
              </a:solidFill>
              <a:effectLst>
                <a:outerShdw blurRad="25500" dist="23000" dir="7020000" algn="tl">
                  <a:srgbClr val="000000">
                    <a:alpha val="50000"/>
                  </a:srgbClr>
                </a:outerShdw>
              </a:effectLst>
              <a:latin typeface="Times New Roman" pitchFamily="18" charset="0"/>
            </a:endParaRPr>
          </a:p>
        </p:txBody>
      </p:sp>
    </p:spTree>
    <p:extLst>
      <p:ext uri="{BB962C8B-B14F-4D97-AF65-F5344CB8AC3E}">
        <p14:creationId xmlns:p14="http://schemas.microsoft.com/office/powerpoint/2010/main" val="3446381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24579" name="Picture 2"/>
          <p:cNvPicPr>
            <a:picLocks noChangeAspect="1" noChangeArrowheads="1"/>
          </p:cNvPicPr>
          <p:nvPr/>
        </p:nvPicPr>
        <p:blipFill>
          <a:blip r:embed="rId3" cstate="print"/>
          <a:srcRect/>
          <a:stretch>
            <a:fillRect/>
          </a:stretch>
        </p:blipFill>
        <p:spPr bwMode="auto">
          <a:xfrm>
            <a:off x="1905000" y="1690688"/>
            <a:ext cx="5410200" cy="34829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31747" name="Picture 2"/>
          <p:cNvPicPr>
            <a:picLocks noChangeAspect="1" noChangeArrowheads="1"/>
          </p:cNvPicPr>
          <p:nvPr/>
        </p:nvPicPr>
        <p:blipFill>
          <a:blip r:embed="rId3" cstate="print"/>
          <a:srcRect/>
          <a:stretch>
            <a:fillRect/>
          </a:stretch>
        </p:blipFill>
        <p:spPr bwMode="auto">
          <a:xfrm>
            <a:off x="0" y="0"/>
            <a:ext cx="9144000" cy="710723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υποσέλιδου"/>
          <p:cNvSpPr>
            <a:spLocks noGrp="1"/>
          </p:cNvSpPr>
          <p:nvPr>
            <p:ph type="ftr" sz="quarter" idx="11"/>
          </p:nvPr>
        </p:nvSpPr>
        <p:spPr/>
        <p:txBody>
          <a:bodyPr/>
          <a:lstStyle/>
          <a:p>
            <a:pPr>
              <a:defRPr/>
            </a:pPr>
            <a:r>
              <a:rPr lang="el-GR"/>
              <a:t>MSc in Transcultural Nursing NKUOA</a:t>
            </a:r>
          </a:p>
        </p:txBody>
      </p:sp>
      <p:pic>
        <p:nvPicPr>
          <p:cNvPr id="37891"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892" name="Oval 3"/>
          <p:cNvSpPr>
            <a:spLocks noChangeArrowheads="1"/>
          </p:cNvSpPr>
          <p:nvPr/>
        </p:nvSpPr>
        <p:spPr bwMode="auto">
          <a:xfrm>
            <a:off x="381000" y="2971800"/>
            <a:ext cx="8077200" cy="1219200"/>
          </a:xfrm>
          <a:prstGeom prst="ellipse">
            <a:avLst/>
          </a:prstGeom>
          <a:noFill/>
          <a:ln w="38100">
            <a:solidFill>
              <a:srgbClr val="FF0000"/>
            </a:solidFill>
            <a:round/>
            <a:headEnd/>
            <a:tailEnd/>
          </a:ln>
        </p:spPr>
        <p:txBody>
          <a:bodyPr wrap="none" anchor="ctr"/>
          <a:lstStyle/>
          <a:p>
            <a:pPr algn="ctr"/>
            <a:endParaRPr lang="el-GR">
              <a:solidFill>
                <a:srgbClr val="FF0000"/>
              </a:solidFill>
              <a:latin typeface="Arial"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υποσέλιδου"/>
          <p:cNvSpPr>
            <a:spLocks noGrp="1"/>
          </p:cNvSpPr>
          <p:nvPr>
            <p:ph type="ftr" sz="quarter" idx="11"/>
          </p:nvPr>
        </p:nvSpPr>
        <p:spPr/>
        <p:txBody>
          <a:bodyPr/>
          <a:lstStyle/>
          <a:p>
            <a:pPr>
              <a:defRPr/>
            </a:pPr>
            <a:r>
              <a:rPr lang="el-GR"/>
              <a:t>MSc in Transcultural Nursing NKUOA</a:t>
            </a:r>
          </a:p>
        </p:txBody>
      </p:sp>
      <p:pic>
        <p:nvPicPr>
          <p:cNvPr id="39939" name="Picture 2"/>
          <p:cNvPicPr>
            <a:picLocks noChangeAspect="1" noChangeArrowheads="1"/>
          </p:cNvPicPr>
          <p:nvPr/>
        </p:nvPicPr>
        <p:blipFill>
          <a:blip r:embed="rId3" cstate="print"/>
          <a:srcRect/>
          <a:stretch>
            <a:fillRect/>
          </a:stretch>
        </p:blipFill>
        <p:spPr bwMode="auto">
          <a:xfrm>
            <a:off x="0" y="49213"/>
            <a:ext cx="9144000" cy="6580187"/>
          </a:xfrm>
          <a:prstGeom prst="rect">
            <a:avLst/>
          </a:prstGeom>
          <a:noFill/>
          <a:ln w="9525">
            <a:noFill/>
            <a:miter lim="800000"/>
            <a:headEnd/>
            <a:tailEnd/>
          </a:ln>
        </p:spPr>
      </p:pic>
      <p:sp>
        <p:nvSpPr>
          <p:cNvPr id="39940" name="Oval 3"/>
          <p:cNvSpPr>
            <a:spLocks noChangeArrowheads="1"/>
          </p:cNvSpPr>
          <p:nvPr/>
        </p:nvSpPr>
        <p:spPr bwMode="auto">
          <a:xfrm>
            <a:off x="609600" y="3124200"/>
            <a:ext cx="7848600" cy="914400"/>
          </a:xfrm>
          <a:prstGeom prst="ellipse">
            <a:avLst/>
          </a:prstGeom>
          <a:noFill/>
          <a:ln w="38100">
            <a:solidFill>
              <a:srgbClr val="FF0000"/>
            </a:solidFill>
            <a:round/>
            <a:headEnd/>
            <a:tailEnd/>
          </a:ln>
        </p:spPr>
        <p:txBody>
          <a:bodyPr wrap="none" anchor="ctr"/>
          <a:lstStyle/>
          <a:p>
            <a:endParaRPr lang="el-G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4198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152400" y="15240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460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471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υποσέλιδου"/>
          <p:cNvSpPr>
            <a:spLocks noGrp="1"/>
          </p:cNvSpPr>
          <p:nvPr>
            <p:ph type="ftr" sz="quarter" idx="11"/>
          </p:nvPr>
        </p:nvSpPr>
        <p:spPr/>
        <p:txBody>
          <a:bodyPr/>
          <a:lstStyle/>
          <a:p>
            <a:pPr>
              <a:defRPr/>
            </a:pPr>
            <a:r>
              <a:rPr lang="el-GR"/>
              <a:t>MSc in Transcultural Nursing NKUOA</a:t>
            </a:r>
          </a:p>
        </p:txBody>
      </p:sp>
      <p:pic>
        <p:nvPicPr>
          <p:cNvPr id="48131"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8132" name="Oval 3"/>
          <p:cNvSpPr>
            <a:spLocks noChangeArrowheads="1"/>
          </p:cNvSpPr>
          <p:nvPr/>
        </p:nvSpPr>
        <p:spPr bwMode="auto">
          <a:xfrm>
            <a:off x="1295400" y="3200400"/>
            <a:ext cx="8458200" cy="1143000"/>
          </a:xfrm>
          <a:prstGeom prst="ellipse">
            <a:avLst/>
          </a:prstGeom>
          <a:noFill/>
          <a:ln w="38100">
            <a:solidFill>
              <a:srgbClr val="FF0000"/>
            </a:solidFill>
            <a:round/>
            <a:headEnd/>
            <a:tailEnd/>
          </a:ln>
        </p:spPr>
        <p:txBody>
          <a:bodyPr wrap="none" anchor="ctr"/>
          <a:lstStyle/>
          <a:p>
            <a:endParaRPr lang="el-G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4915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54275" name="Picture 2"/>
          <p:cNvPicPr>
            <a:picLocks noChangeAspect="1" noChangeArrowheads="1"/>
          </p:cNvPicPr>
          <p:nvPr/>
        </p:nvPicPr>
        <p:blipFill>
          <a:blip r:embed="rId3" cstate="print"/>
          <a:srcRect/>
          <a:stretch>
            <a:fillRect/>
          </a:stretch>
        </p:blipFill>
        <p:spPr bwMode="auto">
          <a:xfrm>
            <a:off x="0" y="0"/>
            <a:ext cx="94488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0" y="2133600"/>
            <a:ext cx="9144000" cy="4114800"/>
          </a:xfrm>
        </p:spPr>
        <p:txBody>
          <a:bodyPr/>
          <a:lstStyle/>
          <a:p>
            <a:pPr algn="ctr" eaLnBrk="1" hangingPunct="1">
              <a:lnSpc>
                <a:spcPct val="80000"/>
              </a:lnSpc>
              <a:buFont typeface="Wingdings" panose="05000000000000000000" pitchFamily="2" charset="2"/>
              <a:buChar char="v"/>
            </a:pPr>
            <a:r>
              <a:rPr lang="el-GR" altLang="el-GR" sz="4800" dirty="0">
                <a:solidFill>
                  <a:srgbClr val="002060"/>
                </a:solidFill>
                <a:latin typeface="Times New Roman" pitchFamily="18" charset="0"/>
              </a:rPr>
              <a:t>Πως και με πια κριτήρια ορίζεται ο αποδεκτός κώδικας ηθικής επαγγελματικής πρακτικής;</a:t>
            </a:r>
          </a:p>
          <a:p>
            <a:pPr marL="0" indent="0" eaLnBrk="1" hangingPunct="1">
              <a:lnSpc>
                <a:spcPct val="80000"/>
              </a:lnSpc>
              <a:buNone/>
            </a:pPr>
            <a:endParaRPr lang="el-GR" altLang="el-GR" sz="2000" dirty="0">
              <a:latin typeface="Times New Roman" pitchFamily="18" charset="0"/>
            </a:endParaRPr>
          </a:p>
        </p:txBody>
      </p:sp>
    </p:spTree>
    <p:extLst>
      <p:ext uri="{BB962C8B-B14F-4D97-AF65-F5344CB8AC3E}">
        <p14:creationId xmlns:p14="http://schemas.microsoft.com/office/powerpoint/2010/main" val="344638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pPr>
              <a:defRPr/>
            </a:pPr>
            <a:r>
              <a:rPr lang="el-GR"/>
              <a:t>MSc in Transcultural Nursing NKUOA</a:t>
            </a:r>
          </a:p>
        </p:txBody>
      </p:sp>
      <p:pic>
        <p:nvPicPr>
          <p:cNvPr id="55299" name="Picture 2"/>
          <p:cNvPicPr>
            <a:picLocks noChangeAspect="1" noChangeArrowheads="1"/>
          </p:cNvPicPr>
          <p:nvPr/>
        </p:nvPicPr>
        <p:blipFill>
          <a:blip r:embed="rId3" cstate="print"/>
          <a:srcRect/>
          <a:stretch>
            <a:fillRect/>
          </a:stretch>
        </p:blipFill>
        <p:spPr bwMode="auto">
          <a:xfrm>
            <a:off x="1524000" y="373063"/>
            <a:ext cx="7620000" cy="6484937"/>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2438400"/>
            <a:ext cx="7921625" cy="1312863"/>
          </a:xfrm>
          <a:solidFill>
            <a:srgbClr val="00B0F0"/>
          </a:solidFill>
        </p:spPr>
        <p:txBody>
          <a:bodyPr/>
          <a:lstStyle/>
          <a:p>
            <a:pPr eaLnBrk="1" hangingPunct="1">
              <a:defRPr/>
            </a:pPr>
            <a:r>
              <a:rPr lang="el-GR" sz="3600" dirty="0">
                <a:solidFill>
                  <a:schemeClr val="bg1"/>
                </a:solidFill>
                <a:latin typeface="Monotype Corsiva" pitchFamily="66" charset="0"/>
              </a:rPr>
              <a:t>Διαπολιτισμική Νοσηλευτική</a:t>
            </a:r>
            <a:br>
              <a:rPr lang="el-GR" sz="3600" dirty="0">
                <a:solidFill>
                  <a:schemeClr val="bg1"/>
                </a:solidFill>
                <a:latin typeface="Monotype Corsiva" pitchFamily="66" charset="0"/>
              </a:rPr>
            </a:br>
            <a:r>
              <a:rPr lang="el-GR" sz="3600" dirty="0">
                <a:solidFill>
                  <a:schemeClr val="bg1"/>
                </a:solidFill>
                <a:latin typeface="Monotype Corsiva" pitchFamily="66" charset="0"/>
              </a:rPr>
              <a:t>Το Μοντέλο της Πολιτισμικής Ικανότητας</a:t>
            </a:r>
            <a:endParaRPr lang="en-GB" sz="3600" dirty="0">
              <a:solidFill>
                <a:schemeClr val="bg1"/>
              </a:solidFill>
              <a:latin typeface="Monotype Corsiva" pitchFamily="66" charset="0"/>
            </a:endParaRPr>
          </a:p>
        </p:txBody>
      </p:sp>
      <p:sp>
        <p:nvSpPr>
          <p:cNvPr id="3" name="Ορθογώνιο 2"/>
          <p:cNvSpPr/>
          <p:nvPr/>
        </p:nvSpPr>
        <p:spPr>
          <a:xfrm>
            <a:off x="1187624" y="4581128"/>
            <a:ext cx="7056784" cy="837152"/>
          </a:xfrm>
          <a:prstGeom prst="rect">
            <a:avLst/>
          </a:prstGeom>
          <a:solidFill>
            <a:srgbClr val="FF0000"/>
          </a:solidFill>
        </p:spPr>
        <p:txBody>
          <a:bodyPr wrap="square">
            <a:spAutoFit/>
          </a:bodyPr>
          <a:lstStyle/>
          <a:p>
            <a:pPr marL="342900" lvl="0" indent="-342900" algn="ctr">
              <a:lnSpc>
                <a:spcPct val="110000"/>
              </a:lnSpc>
              <a:spcBef>
                <a:spcPct val="20000"/>
              </a:spcBef>
              <a:buClr>
                <a:srgbClr val="A50021"/>
              </a:buClr>
              <a:buSzPct val="130000"/>
              <a:buFont typeface="Wingdings" pitchFamily="2" charset="2"/>
              <a:buChar char="ü"/>
            </a:pPr>
            <a:r>
              <a:rPr lang="en-US" altLang="el-GR" sz="2400" dirty="0">
                <a:solidFill>
                  <a:schemeClr val="bg1"/>
                </a:solidFill>
              </a:rPr>
              <a:t>Papadopoulos, </a:t>
            </a:r>
            <a:r>
              <a:rPr lang="en-US" altLang="el-GR" sz="2400" dirty="0" err="1">
                <a:solidFill>
                  <a:schemeClr val="bg1"/>
                </a:solidFill>
              </a:rPr>
              <a:t>Tilki</a:t>
            </a:r>
            <a:r>
              <a:rPr lang="en-US" altLang="el-GR" sz="2400" dirty="0">
                <a:solidFill>
                  <a:schemeClr val="bg1"/>
                </a:solidFill>
              </a:rPr>
              <a:t> </a:t>
            </a:r>
            <a:r>
              <a:rPr lang="el-GR" altLang="el-GR" sz="2400" dirty="0">
                <a:solidFill>
                  <a:schemeClr val="bg1"/>
                </a:solidFill>
              </a:rPr>
              <a:t>και </a:t>
            </a:r>
            <a:r>
              <a:rPr lang="en-US" altLang="el-GR" sz="2400" dirty="0">
                <a:solidFill>
                  <a:schemeClr val="bg1"/>
                </a:solidFill>
              </a:rPr>
              <a:t>Taylor model </a:t>
            </a:r>
            <a:r>
              <a:rPr lang="el-GR" altLang="el-GR" sz="2400" dirty="0">
                <a:solidFill>
                  <a:schemeClr val="bg1"/>
                </a:solidFill>
              </a:rPr>
              <a:t>                 </a:t>
            </a:r>
            <a:r>
              <a:rPr lang="en-US" altLang="el-GR" sz="2000" dirty="0">
                <a:solidFill>
                  <a:schemeClr val="bg1"/>
                </a:solidFill>
              </a:rPr>
              <a:t>(</a:t>
            </a:r>
            <a:r>
              <a:rPr lang="el-GR" altLang="el-GR" sz="2000" dirty="0">
                <a:solidFill>
                  <a:schemeClr val="bg1"/>
                </a:solidFill>
              </a:rPr>
              <a:t>Πολιτισμική Αντίληψη, Γνώση, Ευαισθησία και Ικανότητα)</a:t>
            </a:r>
          </a:p>
        </p:txBody>
      </p:sp>
    </p:spTree>
    <p:extLst>
      <p:ext uri="{BB962C8B-B14F-4D97-AF65-F5344CB8AC3E}">
        <p14:creationId xmlns:p14="http://schemas.microsoft.com/office/powerpoint/2010/main" val="1540319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971600" y="1772816"/>
            <a:ext cx="7620000" cy="3200400"/>
          </a:xfrm>
          <a:effectLst>
            <a:glow rad="228600">
              <a:schemeClr val="accent2">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a:lstStyle/>
          <a:p>
            <a:pPr algn="ctr" eaLnBrk="1" hangingPunct="1">
              <a:buFont typeface="Wingdings" pitchFamily="2" charset="2"/>
              <a:buNone/>
              <a:defRPr/>
            </a:pPr>
            <a:r>
              <a:rPr lang="el-GR" sz="3600" dirty="0">
                <a:latin typeface="Times New Roman" pitchFamily="18" charset="0"/>
              </a:rPr>
              <a:t>Π</a:t>
            </a:r>
            <a:r>
              <a:rPr lang="el-GR" sz="3600" dirty="0">
                <a:cs typeface="Times New Roman" pitchFamily="18" charset="0"/>
              </a:rPr>
              <a:t>ολιτισμική ικανότητα</a:t>
            </a:r>
            <a:endParaRPr lang="el-GR" sz="3600" dirty="0"/>
          </a:p>
          <a:p>
            <a:pPr algn="ctr" eaLnBrk="1" hangingPunct="1">
              <a:buFont typeface="Wingdings" pitchFamily="2" charset="2"/>
              <a:buNone/>
              <a:defRPr/>
            </a:pPr>
            <a:endParaRPr lang="el-GR" sz="1800" dirty="0"/>
          </a:p>
          <a:p>
            <a:pPr algn="ctr" eaLnBrk="1" hangingPunct="1">
              <a:buFont typeface="Wingdings" pitchFamily="2" charset="2"/>
              <a:buNone/>
              <a:defRPr/>
            </a:pPr>
            <a:r>
              <a:rPr lang="el-GR" dirty="0">
                <a:latin typeface="Monotype Corsiva" pitchFamily="66" charset="0"/>
              </a:rPr>
              <a:t>Ικανότητα παροχής</a:t>
            </a:r>
            <a:r>
              <a:rPr lang="el-GR" dirty="0">
                <a:latin typeface="Monotype Corsiva" pitchFamily="66" charset="0"/>
                <a:cs typeface="Times New Roman" pitchFamily="18" charset="0"/>
              </a:rPr>
              <a:t> </a:t>
            </a:r>
            <a:r>
              <a:rPr lang="el-GR" dirty="0">
                <a:latin typeface="Monotype Corsiva" pitchFamily="66" charset="0"/>
              </a:rPr>
              <a:t>αποτελεσματικής φροντίδας υγείας λαμβάνοντας υπόψη τις πολιτισμικές πεποιθήσεις</a:t>
            </a:r>
            <a:r>
              <a:rPr lang="el-GR" dirty="0">
                <a:latin typeface="Monotype Corsiva" pitchFamily="66" charset="0"/>
                <a:cs typeface="Times New Roman" pitchFamily="18" charset="0"/>
              </a:rPr>
              <a:t>, </a:t>
            </a:r>
            <a:r>
              <a:rPr lang="el-GR" dirty="0">
                <a:latin typeface="Monotype Corsiva" pitchFamily="66" charset="0"/>
              </a:rPr>
              <a:t>συμπεριφορές και ανάγκες των ανθρώπων</a:t>
            </a:r>
            <a:endParaRPr lang="en-GB" sz="2800" dirty="0"/>
          </a:p>
        </p:txBody>
      </p:sp>
    </p:spTree>
    <p:extLst>
      <p:ext uri="{BB962C8B-B14F-4D97-AF65-F5344CB8AC3E}">
        <p14:creationId xmlns:p14="http://schemas.microsoft.com/office/powerpoint/2010/main" val="1449647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755576" y="1916832"/>
            <a:ext cx="7848600" cy="2971800"/>
          </a:xfrm>
          <a:solidFill>
            <a:srgbClr val="C00000"/>
          </a:solidFill>
          <a:ln>
            <a:solidFill>
              <a:srgbClr val="00B0F0"/>
            </a:solidFill>
          </a:ln>
          <a:effectLst>
            <a:glow rad="228600">
              <a:schemeClr val="accent5">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lstStyle/>
          <a:p>
            <a:pPr algn="ctr" eaLnBrk="1" hangingPunct="1">
              <a:buFont typeface="Wingdings" pitchFamily="2" charset="2"/>
              <a:buNone/>
              <a:defRPr/>
            </a:pPr>
            <a:r>
              <a:rPr lang="el-GR" sz="3600" dirty="0">
                <a:latin typeface="Times New Roman" pitchFamily="18" charset="0"/>
              </a:rPr>
              <a:t>Δ</a:t>
            </a:r>
            <a:r>
              <a:rPr lang="el-GR" sz="3600" dirty="0">
                <a:cs typeface="Times New Roman" pitchFamily="18" charset="0"/>
              </a:rPr>
              <a:t>ιαπολιτισμική υγεία</a:t>
            </a:r>
            <a:endParaRPr lang="el-GR" sz="3600" dirty="0"/>
          </a:p>
          <a:p>
            <a:pPr eaLnBrk="1" hangingPunct="1">
              <a:buFont typeface="Wingdings" pitchFamily="2" charset="2"/>
              <a:buNone/>
              <a:defRPr/>
            </a:pPr>
            <a:endParaRPr lang="el-GR" sz="1800" dirty="0"/>
          </a:p>
          <a:p>
            <a:pPr algn="ctr" eaLnBrk="1" hangingPunct="1">
              <a:buFont typeface="Wingdings" pitchFamily="2" charset="2"/>
              <a:buNone/>
              <a:defRPr/>
            </a:pPr>
            <a:r>
              <a:rPr lang="el-GR" dirty="0">
                <a:latin typeface="Monotype Corsiva" pitchFamily="66" charset="0"/>
              </a:rPr>
              <a:t>Είναι η μελέτη της πολιτισμικής διαφορετικότητας</a:t>
            </a:r>
          </a:p>
          <a:p>
            <a:pPr algn="ctr" eaLnBrk="1" hangingPunct="1">
              <a:buFont typeface="Wingdings" pitchFamily="2" charset="2"/>
              <a:buNone/>
              <a:defRPr/>
            </a:pPr>
            <a:r>
              <a:rPr lang="el-GR" dirty="0">
                <a:latin typeface="Monotype Corsiva" pitchFamily="66" charset="0"/>
              </a:rPr>
              <a:t>και των πολιτισμικών ομοιοτήτων</a:t>
            </a:r>
          </a:p>
          <a:p>
            <a:pPr algn="ctr" eaLnBrk="1" hangingPunct="1">
              <a:buFont typeface="Wingdings" pitchFamily="2" charset="2"/>
              <a:buNone/>
              <a:defRPr/>
            </a:pPr>
            <a:r>
              <a:rPr lang="el-GR" dirty="0">
                <a:latin typeface="Monotype Corsiva" pitchFamily="66" charset="0"/>
              </a:rPr>
              <a:t>στην υγεία και στην αρρώστια</a:t>
            </a:r>
            <a:endParaRPr lang="en-GB" dirty="0">
              <a:latin typeface="Monotype Corsiva" pitchFamily="66" charset="0"/>
            </a:endParaRPr>
          </a:p>
        </p:txBody>
      </p:sp>
    </p:spTree>
    <p:extLst>
      <p:ext uri="{BB962C8B-B14F-4D97-AF65-F5344CB8AC3E}">
        <p14:creationId xmlns:p14="http://schemas.microsoft.com/office/powerpoint/2010/main" val="2686051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467544" y="476672"/>
            <a:ext cx="3692525" cy="4114800"/>
          </a:xfrm>
          <a:solidFill>
            <a:srgbClr val="FFC000"/>
          </a:solidFill>
        </p:spPr>
        <p:txBody>
          <a:bodyPr/>
          <a:lstStyle/>
          <a:p>
            <a:pPr algn="ctr" eaLnBrk="1" hangingPunct="1">
              <a:buFont typeface="Wingdings" pitchFamily="2" charset="2"/>
              <a:buNone/>
              <a:defRPr/>
            </a:pPr>
            <a:r>
              <a:rPr lang="el-GR" sz="3200" dirty="0">
                <a:latin typeface="Times New Roman" pitchFamily="18" charset="0"/>
              </a:rPr>
              <a:t>Γ</a:t>
            </a:r>
            <a:r>
              <a:rPr lang="el-GR" sz="3200" dirty="0">
                <a:latin typeface="Times New Roman" pitchFamily="18" charset="0"/>
                <a:cs typeface="Times New Roman" pitchFamily="18" charset="0"/>
              </a:rPr>
              <a:t>ενικ</a:t>
            </a:r>
            <a:r>
              <a:rPr lang="el-GR" sz="3200" dirty="0">
                <a:latin typeface="Times New Roman" pitchFamily="18" charset="0"/>
              </a:rPr>
              <a:t>ές</a:t>
            </a:r>
            <a:r>
              <a:rPr lang="el-GR" sz="3200" dirty="0">
                <a:latin typeface="Times New Roman" pitchFamily="18" charset="0"/>
                <a:cs typeface="Times New Roman" pitchFamily="18" charset="0"/>
              </a:rPr>
              <a:t> πολιτισμικ</a:t>
            </a:r>
            <a:r>
              <a:rPr lang="el-GR" sz="3200" dirty="0">
                <a:latin typeface="Times New Roman" pitchFamily="18" charset="0"/>
              </a:rPr>
              <a:t>ές</a:t>
            </a:r>
            <a:r>
              <a:rPr lang="el-GR" sz="3200" dirty="0">
                <a:latin typeface="Times New Roman" pitchFamily="18" charset="0"/>
                <a:cs typeface="Times New Roman" pitchFamily="18" charset="0"/>
              </a:rPr>
              <a:t> ικαν</a:t>
            </a:r>
            <a:r>
              <a:rPr lang="el-GR" sz="3200" dirty="0">
                <a:latin typeface="Times New Roman" pitchFamily="18" charset="0"/>
              </a:rPr>
              <a:t>ότητες</a:t>
            </a:r>
          </a:p>
          <a:p>
            <a:pPr algn="ctr" eaLnBrk="1" hangingPunct="1">
              <a:buFont typeface="Wingdings" pitchFamily="2" charset="2"/>
              <a:buNone/>
              <a:defRPr/>
            </a:pPr>
            <a:endParaRPr lang="el-GR" sz="1600" dirty="0">
              <a:latin typeface="Times New Roman" pitchFamily="18" charset="0"/>
            </a:endParaRPr>
          </a:p>
          <a:p>
            <a:pPr algn="ctr" eaLnBrk="1" hangingPunct="1">
              <a:buFont typeface="Wingdings" pitchFamily="2" charset="2"/>
              <a:buNone/>
              <a:defRPr/>
            </a:pPr>
            <a:r>
              <a:rPr lang="el-GR" sz="2400" dirty="0">
                <a:latin typeface="Monotype Corsiva" pitchFamily="66" charset="0"/>
              </a:rPr>
              <a:t>      </a:t>
            </a:r>
            <a:r>
              <a:rPr lang="el-GR" dirty="0">
                <a:latin typeface="Monotype Corsiva" pitchFamily="66" charset="0"/>
              </a:rPr>
              <a:t>Απόκτημα γνώσεων και δεξιοτήτων που είναι εφαρμόσιμες σε όλες τις πολιτισμικές ομάδες</a:t>
            </a:r>
            <a:endParaRPr lang="el-GR" dirty="0">
              <a:latin typeface="Times New Roman" pitchFamily="18" charset="0"/>
            </a:endParaRPr>
          </a:p>
        </p:txBody>
      </p:sp>
      <p:sp>
        <p:nvSpPr>
          <p:cNvPr id="9220" name="Rectangle 4"/>
          <p:cNvSpPr>
            <a:spLocks noGrp="1" noChangeArrowheads="1"/>
          </p:cNvSpPr>
          <p:nvPr>
            <p:ph type="body" sz="half" idx="2"/>
          </p:nvPr>
        </p:nvSpPr>
        <p:spPr>
          <a:xfrm>
            <a:off x="4788024" y="1844824"/>
            <a:ext cx="3962400" cy="4648200"/>
          </a:xfrm>
          <a:solidFill>
            <a:srgbClr val="00B050"/>
          </a:solidFill>
        </p:spPr>
        <p:txBody>
          <a:bodyPr/>
          <a:lstStyle/>
          <a:p>
            <a:pPr algn="ctr" eaLnBrk="1" hangingPunct="1">
              <a:lnSpc>
                <a:spcPct val="90000"/>
              </a:lnSpc>
              <a:buFont typeface="Wingdings" pitchFamily="2" charset="2"/>
              <a:buNone/>
              <a:defRPr/>
            </a:pPr>
            <a:r>
              <a:rPr lang="el-GR" sz="3200" dirty="0">
                <a:latin typeface="Times New Roman" pitchFamily="18" charset="0"/>
              </a:rPr>
              <a:t>Ε</a:t>
            </a:r>
            <a:r>
              <a:rPr lang="el-GR" sz="3200" dirty="0">
                <a:latin typeface="Times New Roman" pitchFamily="18" charset="0"/>
                <a:cs typeface="Times New Roman" pitchFamily="18" charset="0"/>
              </a:rPr>
              <a:t>ιδικές πολιτισμικές ικανότητες</a:t>
            </a:r>
            <a:endParaRPr lang="el-GR" sz="3200" dirty="0">
              <a:latin typeface="Times New Roman" pitchFamily="18" charset="0"/>
            </a:endParaRPr>
          </a:p>
          <a:p>
            <a:pPr eaLnBrk="1" hangingPunct="1">
              <a:lnSpc>
                <a:spcPct val="90000"/>
              </a:lnSpc>
              <a:buFont typeface="Wingdings" pitchFamily="2" charset="2"/>
              <a:buNone/>
              <a:defRPr/>
            </a:pPr>
            <a:endParaRPr lang="el-GR" sz="1600" dirty="0">
              <a:latin typeface="Times New Roman" pitchFamily="18" charset="0"/>
            </a:endParaRPr>
          </a:p>
          <a:p>
            <a:pPr algn="ctr" eaLnBrk="1" hangingPunct="1">
              <a:lnSpc>
                <a:spcPct val="90000"/>
              </a:lnSpc>
              <a:buFont typeface="Wingdings" pitchFamily="2" charset="2"/>
              <a:buNone/>
              <a:defRPr/>
            </a:pPr>
            <a:r>
              <a:rPr lang="el-GR" sz="2400" dirty="0">
                <a:latin typeface="Monotype Corsiva" pitchFamily="66" charset="0"/>
              </a:rPr>
              <a:t>     </a:t>
            </a:r>
            <a:r>
              <a:rPr lang="el-GR" dirty="0">
                <a:latin typeface="Monotype Corsiva" pitchFamily="66" charset="0"/>
              </a:rPr>
              <a:t>Γνώσεις και δεξιότητες</a:t>
            </a:r>
            <a:r>
              <a:rPr lang="el-GR" dirty="0">
                <a:latin typeface="Monotype Corsiva" pitchFamily="66" charset="0"/>
                <a:cs typeface="Times New Roman" pitchFamily="18" charset="0"/>
              </a:rPr>
              <a:t> </a:t>
            </a:r>
            <a:r>
              <a:rPr lang="el-GR" dirty="0">
                <a:latin typeface="Monotype Corsiva" pitchFamily="66" charset="0"/>
              </a:rPr>
              <a:t>που σχετίζονται με μια ορισμένη πολιτισμική ομάδα</a:t>
            </a:r>
            <a:r>
              <a:rPr lang="el-GR" dirty="0">
                <a:latin typeface="Monotype Corsiva" pitchFamily="66" charset="0"/>
                <a:cs typeface="Times New Roman" pitchFamily="18" charset="0"/>
              </a:rPr>
              <a:t> </a:t>
            </a:r>
            <a:r>
              <a:rPr lang="el-GR" dirty="0">
                <a:latin typeface="Monotype Corsiva" pitchFamily="66" charset="0"/>
              </a:rPr>
              <a:t>και που καθιστούν το νοσηλευτή ικανό να κατανοήσει στις αξίες και πρακτικές υγείας των πελατών</a:t>
            </a:r>
            <a:endParaRPr lang="en-GB" dirty="0">
              <a:latin typeface="Monotype Corsiva" pitchFamily="66" charset="0"/>
              <a:cs typeface="Times New Roman" pitchFamily="18" charset="0"/>
            </a:endParaRPr>
          </a:p>
        </p:txBody>
      </p:sp>
    </p:spTree>
    <p:extLst>
      <p:ext uri="{BB962C8B-B14F-4D97-AF65-F5344CB8AC3E}">
        <p14:creationId xmlns:p14="http://schemas.microsoft.com/office/powerpoint/2010/main" val="3885733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990600"/>
            <a:ext cx="6870700" cy="792163"/>
          </a:xfrm>
        </p:spPr>
        <p:style>
          <a:lnRef idx="3">
            <a:schemeClr val="lt1"/>
          </a:lnRef>
          <a:fillRef idx="1">
            <a:schemeClr val="accent1"/>
          </a:fillRef>
          <a:effectRef idx="1">
            <a:schemeClr val="accent1"/>
          </a:effectRef>
          <a:fontRef idx="minor">
            <a:schemeClr val="lt1"/>
          </a:fontRef>
        </p:style>
        <p:txBody>
          <a:bodyPr/>
          <a:lstStyle/>
          <a:p>
            <a:pPr eaLnBrk="1" hangingPunct="1"/>
            <a:r>
              <a:rPr lang="el-GR" altLang="el-GR" dirty="0">
                <a:latin typeface="Garamond" pitchFamily="18" charset="0"/>
              </a:rPr>
              <a:t>Τα Στάδια Του Μοντέλου</a:t>
            </a:r>
            <a:endParaRPr lang="en-GB" altLang="el-GR" dirty="0">
              <a:latin typeface="Garamond" pitchFamily="18" charset="0"/>
            </a:endParaRPr>
          </a:p>
        </p:txBody>
      </p:sp>
      <p:sp>
        <p:nvSpPr>
          <p:cNvPr id="14339" name="Rectangle 3"/>
          <p:cNvSpPr>
            <a:spLocks noGrp="1" noChangeArrowheads="1"/>
          </p:cNvSpPr>
          <p:nvPr>
            <p:ph type="body" idx="1"/>
          </p:nvPr>
        </p:nvSpPr>
        <p:spPr>
          <a:xfrm>
            <a:off x="1905000" y="2209800"/>
            <a:ext cx="4724400" cy="2557463"/>
          </a:xfrm>
        </p:spPr>
        <p:style>
          <a:lnRef idx="3">
            <a:schemeClr val="lt1"/>
          </a:lnRef>
          <a:fillRef idx="1">
            <a:schemeClr val="accent1"/>
          </a:fillRef>
          <a:effectRef idx="1">
            <a:schemeClr val="accent1"/>
          </a:effectRef>
          <a:fontRef idx="minor">
            <a:schemeClr val="lt1"/>
          </a:fontRef>
        </p:style>
        <p:txBody>
          <a:bodyPr/>
          <a:lstStyle/>
          <a:p>
            <a:pPr eaLnBrk="1" hangingPunct="1">
              <a:buClr>
                <a:schemeClr val="tx1"/>
              </a:buClr>
              <a:buFontTx/>
              <a:buBlip>
                <a:blip r:embed="rId3"/>
              </a:buBlip>
            </a:pPr>
            <a:r>
              <a:rPr lang="el-GR" altLang="el-GR" dirty="0">
                <a:latin typeface="Monotype Corsiva" pitchFamily="66" charset="0"/>
              </a:rPr>
              <a:t> </a:t>
            </a:r>
            <a:r>
              <a:rPr lang="el-GR" altLang="el-GR" dirty="0">
                <a:latin typeface="Monotype Corsiva" pitchFamily="66" charset="0"/>
                <a:cs typeface="Times New Roman" pitchFamily="18" charset="0"/>
              </a:rPr>
              <a:t>πολιτισμική αντίληψη</a:t>
            </a:r>
            <a:endParaRPr lang="el-GR" altLang="el-GR" dirty="0">
              <a:latin typeface="Monotype Corsiva" pitchFamily="66" charset="0"/>
            </a:endParaRPr>
          </a:p>
          <a:p>
            <a:pPr eaLnBrk="1" hangingPunct="1">
              <a:buClr>
                <a:schemeClr val="tx1"/>
              </a:buClr>
              <a:buFontTx/>
              <a:buBlip>
                <a:blip r:embed="rId3"/>
              </a:buBlip>
            </a:pPr>
            <a:r>
              <a:rPr lang="el-GR" altLang="el-GR" dirty="0">
                <a:latin typeface="Monotype Corsiva" pitchFamily="66" charset="0"/>
              </a:rPr>
              <a:t> </a:t>
            </a:r>
            <a:r>
              <a:rPr lang="el-GR" altLang="el-GR" dirty="0">
                <a:latin typeface="Monotype Corsiva" pitchFamily="66" charset="0"/>
                <a:cs typeface="Times New Roman" pitchFamily="18" charset="0"/>
              </a:rPr>
              <a:t>πολιτισμική γνώση</a:t>
            </a:r>
            <a:endParaRPr lang="el-GR" altLang="el-GR" dirty="0">
              <a:latin typeface="Monotype Corsiva" pitchFamily="66" charset="0"/>
            </a:endParaRPr>
          </a:p>
          <a:p>
            <a:pPr eaLnBrk="1" hangingPunct="1">
              <a:buClr>
                <a:schemeClr val="tx1"/>
              </a:buClr>
              <a:buFontTx/>
              <a:buBlip>
                <a:blip r:embed="rId3"/>
              </a:buBlip>
            </a:pPr>
            <a:r>
              <a:rPr lang="el-GR" altLang="el-GR" dirty="0">
                <a:latin typeface="Monotype Corsiva" pitchFamily="66" charset="0"/>
              </a:rPr>
              <a:t> </a:t>
            </a:r>
            <a:r>
              <a:rPr lang="el-GR" altLang="el-GR" dirty="0">
                <a:latin typeface="Monotype Corsiva" pitchFamily="66" charset="0"/>
                <a:cs typeface="Times New Roman" pitchFamily="18" charset="0"/>
              </a:rPr>
              <a:t>πολιτισμική ευαισθησία</a:t>
            </a:r>
            <a:endParaRPr lang="el-GR" altLang="el-GR" dirty="0">
              <a:latin typeface="Monotype Corsiva" pitchFamily="66" charset="0"/>
            </a:endParaRPr>
          </a:p>
          <a:p>
            <a:pPr eaLnBrk="1" hangingPunct="1">
              <a:buClr>
                <a:schemeClr val="tx1"/>
              </a:buClr>
              <a:buFontTx/>
              <a:buBlip>
                <a:blip r:embed="rId3"/>
              </a:buBlip>
            </a:pPr>
            <a:r>
              <a:rPr lang="el-GR" altLang="el-GR" dirty="0">
                <a:latin typeface="Monotype Corsiva" pitchFamily="66" charset="0"/>
              </a:rPr>
              <a:t> </a:t>
            </a:r>
            <a:r>
              <a:rPr lang="el-GR" altLang="el-GR" dirty="0">
                <a:latin typeface="Monotype Corsiva" pitchFamily="66" charset="0"/>
                <a:cs typeface="Times New Roman" pitchFamily="18" charset="0"/>
              </a:rPr>
              <a:t>πολιτισμική ικανότητα</a:t>
            </a:r>
            <a:r>
              <a:rPr lang="en-GB" altLang="el-GR" dirty="0">
                <a:latin typeface="Monotype Corsiva" pitchFamily="66" charset="0"/>
              </a:rPr>
              <a:t> </a:t>
            </a:r>
          </a:p>
        </p:txBody>
      </p:sp>
    </p:spTree>
    <p:extLst>
      <p:ext uri="{BB962C8B-B14F-4D97-AF65-F5344CB8AC3E}">
        <p14:creationId xmlns:p14="http://schemas.microsoft.com/office/powerpoint/2010/main" val="1490626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66800" y="0"/>
            <a:ext cx="7543800" cy="609600"/>
          </a:xfrm>
        </p:spPr>
        <p:style>
          <a:lnRef idx="0">
            <a:schemeClr val="accent1"/>
          </a:lnRef>
          <a:fillRef idx="3">
            <a:schemeClr val="accent1"/>
          </a:fillRef>
          <a:effectRef idx="3">
            <a:schemeClr val="accent1"/>
          </a:effectRef>
          <a:fontRef idx="minor">
            <a:schemeClr val="lt1"/>
          </a:fontRef>
        </p:style>
        <p:txBody>
          <a:bodyPr/>
          <a:lstStyle/>
          <a:p>
            <a:pPr eaLnBrk="1" hangingPunct="1">
              <a:defRPr/>
            </a:pPr>
            <a:r>
              <a:rPr lang="el-GR" sz="2800" dirty="0">
                <a:latin typeface="Garamond" pitchFamily="18" charset="0"/>
              </a:rPr>
              <a:t>Το Μοντέλο της Πολιτισμικής Ικανότητας</a:t>
            </a:r>
            <a:endParaRPr lang="en-GB" sz="2800" dirty="0">
              <a:latin typeface="Garamond" pitchFamily="18" charset="0"/>
            </a:endParaRPr>
          </a:p>
        </p:txBody>
      </p:sp>
      <p:sp>
        <p:nvSpPr>
          <p:cNvPr id="11269" name="Rectangle 5"/>
          <p:cNvSpPr>
            <a:spLocks noChangeArrowheads="1"/>
          </p:cNvSpPr>
          <p:nvPr/>
        </p:nvSpPr>
        <p:spPr bwMode="auto">
          <a:xfrm>
            <a:off x="282575" y="762000"/>
            <a:ext cx="3581400" cy="2667000"/>
          </a:xfrm>
          <a:prstGeom prst="rect">
            <a:avLst/>
          </a:prstGeom>
          <a:solidFill>
            <a:schemeClr val="accent5">
              <a:lumMod val="60000"/>
              <a:lumOff val="40000"/>
            </a:schemeClr>
          </a:solidFill>
          <a:ln w="38100">
            <a:solidFill>
              <a:srgbClr val="FF0000"/>
            </a:solidFill>
            <a:miter lim="800000"/>
            <a:headEnd/>
            <a:tailEnd/>
          </a:ln>
          <a:effectLst/>
        </p:spPr>
        <p:txBody>
          <a:bodyPr wrap="none" anchor="ctr"/>
          <a:lstStyle/>
          <a:p>
            <a:pPr algn="l">
              <a:spcBef>
                <a:spcPct val="20000"/>
              </a:spcBef>
              <a:buClr>
                <a:schemeClr val="hlink"/>
              </a:buClr>
              <a:buSzPct val="70000"/>
              <a:buFont typeface="Wingdings" pitchFamily="2" charset="2"/>
              <a:buNone/>
              <a:defRPr/>
            </a:pPr>
            <a:r>
              <a:rPr lang="el-GR" sz="1600" dirty="0">
                <a:latin typeface="Times New Roman" pitchFamily="18" charset="0"/>
                <a:cs typeface="Times New Roman" pitchFamily="18" charset="0"/>
              </a:rPr>
              <a:t>ΠΟΛΙΤΙΣΜΙΚΗ ΑΝΤΙΛΗΨΗ</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Αυτογνωσία</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Πολιτισμική ταυτότητα</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Εμμονή στην κληρονομιά</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Εθνοκεντρισμός</a:t>
            </a:r>
            <a:endParaRPr lang="en-GB" sz="1600" dirty="0">
              <a:latin typeface="Times New Roman" pitchFamily="18" charset="0"/>
              <a:cs typeface="Times New Roman" pitchFamily="18" charset="0"/>
            </a:endParaRPr>
          </a:p>
          <a:p>
            <a:pPr algn="l">
              <a:buSzPct val="110000"/>
              <a:defRPr/>
            </a:pPr>
            <a:endParaRPr lang="en-GB" sz="1600" dirty="0">
              <a:latin typeface="Times New Roman" pitchFamily="18" charset="0"/>
            </a:endParaRPr>
          </a:p>
        </p:txBody>
      </p:sp>
      <p:sp>
        <p:nvSpPr>
          <p:cNvPr id="11270" name="Rectangle 6"/>
          <p:cNvSpPr>
            <a:spLocks noChangeArrowheads="1"/>
          </p:cNvSpPr>
          <p:nvPr/>
        </p:nvSpPr>
        <p:spPr bwMode="auto">
          <a:xfrm>
            <a:off x="228600" y="4038600"/>
            <a:ext cx="3581400" cy="2514600"/>
          </a:xfrm>
          <a:prstGeom prst="rect">
            <a:avLst/>
          </a:prstGeom>
          <a:solidFill>
            <a:schemeClr val="accent5">
              <a:lumMod val="60000"/>
              <a:lumOff val="40000"/>
            </a:schemeClr>
          </a:solidFill>
          <a:ln w="38100">
            <a:solidFill>
              <a:srgbClr val="FF0000"/>
            </a:solidFill>
            <a:miter lim="800000"/>
            <a:headEnd/>
            <a:tailEnd/>
          </a:ln>
          <a:effectLst/>
        </p:spPr>
        <p:txBody>
          <a:bodyPr wrap="none" anchor="ctr"/>
          <a:lstStyle/>
          <a:p>
            <a:pPr algn="l">
              <a:spcBef>
                <a:spcPct val="20000"/>
              </a:spcBef>
              <a:buClr>
                <a:schemeClr val="hlink"/>
              </a:buClr>
              <a:buSzPct val="70000"/>
              <a:buFont typeface="Wingdings" pitchFamily="2" charset="2"/>
              <a:buNone/>
              <a:defRPr/>
            </a:pPr>
            <a:r>
              <a:rPr lang="el-GR" sz="1600" dirty="0">
                <a:latin typeface="Times New Roman" pitchFamily="18" charset="0"/>
                <a:cs typeface="Times New Roman" pitchFamily="18" charset="0"/>
              </a:rPr>
              <a:t>ΠΟΛΙΤΙΣΜΙΚΗ ΓΝΩΣΗ</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Στερεότυπα πεποιθήσεων υγείας</a:t>
            </a:r>
            <a:endParaRPr lang="el-GR" sz="1600" dirty="0">
              <a:latin typeface="Times New Roman" pitchFamily="18" charset="0"/>
            </a:endParaRPr>
          </a:p>
          <a:p>
            <a:pPr algn="l">
              <a:spcBef>
                <a:spcPct val="20000"/>
              </a:spcBef>
              <a:buClr>
                <a:schemeClr val="hlink"/>
              </a:buClr>
              <a:buSzPct val="110000"/>
              <a:buFont typeface="Wingdings" pitchFamily="2" charset="2"/>
              <a:buNone/>
              <a:defRPr/>
            </a:pPr>
            <a:r>
              <a:rPr lang="el-GR" sz="1600" dirty="0">
                <a:latin typeface="Times New Roman" pitchFamily="18" charset="0"/>
              </a:rPr>
              <a:t>     </a:t>
            </a:r>
            <a:r>
              <a:rPr lang="el-GR" sz="1600" dirty="0">
                <a:latin typeface="Times New Roman" pitchFamily="18" charset="0"/>
                <a:cs typeface="Times New Roman" pitchFamily="18" charset="0"/>
              </a:rPr>
              <a:t>και συμπεριφορών</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Ιστορία του Έθνους / Ανθρωπολογική</a:t>
            </a:r>
            <a:endParaRPr lang="el-GR" sz="1600" dirty="0">
              <a:latin typeface="Times New Roman" pitchFamily="18" charset="0"/>
            </a:endParaRPr>
          </a:p>
          <a:p>
            <a:pPr algn="l">
              <a:spcBef>
                <a:spcPct val="20000"/>
              </a:spcBef>
              <a:buClr>
                <a:schemeClr val="hlink"/>
              </a:buClr>
              <a:buSzPct val="110000"/>
              <a:buFont typeface="Wingdings" pitchFamily="2" charset="2"/>
              <a:buNone/>
              <a:defRPr/>
            </a:pPr>
            <a:r>
              <a:rPr lang="el-GR" sz="1600" dirty="0">
                <a:latin typeface="Times New Roman" pitchFamily="18" charset="0"/>
              </a:rPr>
              <a:t>     </a:t>
            </a:r>
            <a:r>
              <a:rPr lang="el-GR" sz="1600" dirty="0">
                <a:latin typeface="Times New Roman" pitchFamily="18" charset="0"/>
                <a:cs typeface="Times New Roman" pitchFamily="18" charset="0"/>
              </a:rPr>
              <a:t>κατανόηση</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Κοινωνιολογική κατανόηση</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Ψυχολογική και Βιολογική κατανόηση</a:t>
            </a:r>
            <a:endParaRPr lang="en-GB" sz="1600" dirty="0">
              <a:latin typeface="Times New Roman" pitchFamily="18"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imes New Roman" pitchFamily="18" charset="0"/>
              </a:rPr>
              <a:t>  </a:t>
            </a:r>
            <a:r>
              <a:rPr lang="el-GR" sz="1600" dirty="0">
                <a:latin typeface="Times New Roman" pitchFamily="18" charset="0"/>
                <a:cs typeface="Times New Roman" pitchFamily="18" charset="0"/>
              </a:rPr>
              <a:t>Ομοιότητες και παραλλαγές</a:t>
            </a:r>
            <a:endParaRPr lang="en-GB" sz="1600" dirty="0">
              <a:latin typeface="Times New Roman" pitchFamily="18" charset="0"/>
              <a:cs typeface="Times New Roman" pitchFamily="18" charset="0"/>
            </a:endParaRPr>
          </a:p>
          <a:p>
            <a:pPr algn="l">
              <a:defRPr/>
            </a:pPr>
            <a:endParaRPr lang="en-GB" sz="1600" dirty="0">
              <a:latin typeface="Times New Roman" pitchFamily="18" charset="0"/>
            </a:endParaRPr>
          </a:p>
        </p:txBody>
      </p:sp>
      <p:sp>
        <p:nvSpPr>
          <p:cNvPr id="11271" name="Rectangle 7"/>
          <p:cNvSpPr>
            <a:spLocks noChangeArrowheads="1"/>
          </p:cNvSpPr>
          <p:nvPr/>
        </p:nvSpPr>
        <p:spPr bwMode="auto">
          <a:xfrm>
            <a:off x="5257800" y="762000"/>
            <a:ext cx="3581400" cy="2667000"/>
          </a:xfrm>
          <a:prstGeom prst="rect">
            <a:avLst/>
          </a:prstGeom>
          <a:solidFill>
            <a:schemeClr val="accent5">
              <a:lumMod val="60000"/>
              <a:lumOff val="40000"/>
            </a:schemeClr>
          </a:solidFill>
          <a:ln w="38100">
            <a:solidFill>
              <a:srgbClr val="FF0000"/>
            </a:solidFill>
            <a:miter lim="800000"/>
            <a:headEnd/>
            <a:tailEnd/>
          </a:ln>
          <a:effectLst/>
        </p:spPr>
        <p:txBody>
          <a:bodyPr wrap="none" anchor="ctr"/>
          <a:lstStyle/>
          <a:p>
            <a:pPr algn="l">
              <a:spcBef>
                <a:spcPct val="20000"/>
              </a:spcBef>
              <a:buClr>
                <a:schemeClr val="hlink"/>
              </a:buClr>
              <a:buSzPct val="70000"/>
              <a:buFont typeface="Wingdings" pitchFamily="2" charset="2"/>
              <a:buNone/>
              <a:defRPr/>
            </a:pPr>
            <a:r>
              <a:rPr lang="el-GR" sz="1600" dirty="0">
                <a:latin typeface="Tahoma" pitchFamily="34" charset="0"/>
                <a:cs typeface="Times New Roman" pitchFamily="18" charset="0"/>
              </a:rPr>
              <a:t>ΠΟΛΙΤΙΣΜΙΚΗ ΙΚΑΝΟΤΗΤΑ</a:t>
            </a:r>
            <a:endParaRPr lang="en-GB" sz="1600" dirty="0">
              <a:latin typeface="Tahoma" pitchFamily="34"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ahoma" pitchFamily="34" charset="0"/>
              </a:rPr>
              <a:t> </a:t>
            </a:r>
            <a:r>
              <a:rPr lang="el-GR" sz="1600" dirty="0">
                <a:latin typeface="Tahoma" pitchFamily="34" charset="0"/>
                <a:cs typeface="Times New Roman" pitchFamily="18" charset="0"/>
              </a:rPr>
              <a:t>Δεξιότητες εκτίμησης</a:t>
            </a:r>
            <a:endParaRPr lang="en-GB" sz="1600" dirty="0">
              <a:latin typeface="Tahoma" pitchFamily="34"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ahoma" pitchFamily="34" charset="0"/>
              </a:rPr>
              <a:t> </a:t>
            </a:r>
            <a:r>
              <a:rPr lang="el-GR" sz="1600" dirty="0">
                <a:latin typeface="Tahoma" pitchFamily="34" charset="0"/>
                <a:cs typeface="Times New Roman" pitchFamily="18" charset="0"/>
              </a:rPr>
              <a:t>Διαγνωστικές δεξιότητες</a:t>
            </a:r>
            <a:endParaRPr lang="en-GB" sz="1600" dirty="0">
              <a:latin typeface="Tahoma" pitchFamily="34"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ahoma" pitchFamily="34" charset="0"/>
              </a:rPr>
              <a:t> </a:t>
            </a:r>
            <a:r>
              <a:rPr lang="el-GR" sz="1600" dirty="0">
                <a:latin typeface="Tahoma" pitchFamily="34" charset="0"/>
                <a:cs typeface="Times New Roman" pitchFamily="18" charset="0"/>
              </a:rPr>
              <a:t>Πρακτικές </a:t>
            </a:r>
            <a:r>
              <a:rPr lang="el-GR" sz="1600" dirty="0">
                <a:latin typeface="Times New Roman" pitchFamily="18" charset="0"/>
              </a:rPr>
              <a:t>(κλινικές) </a:t>
            </a:r>
            <a:r>
              <a:rPr lang="el-GR" sz="1600" dirty="0">
                <a:latin typeface="Tahoma" pitchFamily="34" charset="0"/>
                <a:cs typeface="Times New Roman" pitchFamily="18" charset="0"/>
              </a:rPr>
              <a:t>δεξιότητες</a:t>
            </a:r>
            <a:endParaRPr lang="en-GB" sz="1600" dirty="0">
              <a:latin typeface="Tahoma" pitchFamily="34" charset="0"/>
              <a:cs typeface="Times New Roman" pitchFamily="18" charset="0"/>
            </a:endParaRPr>
          </a:p>
          <a:p>
            <a:pPr algn="l">
              <a:spcBef>
                <a:spcPct val="20000"/>
              </a:spcBef>
              <a:buClr>
                <a:schemeClr val="hlink"/>
              </a:buClr>
              <a:buSzPct val="110000"/>
              <a:buFont typeface="Wingdings" pitchFamily="2" charset="2"/>
              <a:buBlip>
                <a:blip r:embed="rId3"/>
              </a:buBlip>
              <a:defRPr/>
            </a:pPr>
            <a:r>
              <a:rPr lang="el-GR" sz="1600" dirty="0">
                <a:latin typeface="Tahoma" pitchFamily="34" charset="0"/>
              </a:rPr>
              <a:t> </a:t>
            </a:r>
            <a:r>
              <a:rPr lang="el-GR" sz="1600" dirty="0">
                <a:latin typeface="Tahoma" pitchFamily="34" charset="0"/>
                <a:cs typeface="Times New Roman" pitchFamily="18" charset="0"/>
              </a:rPr>
              <a:t>Αμφισβήτηση και αναφορά</a:t>
            </a:r>
            <a:endParaRPr lang="el-GR" sz="1600" dirty="0">
              <a:latin typeface="Tahoma" pitchFamily="34" charset="0"/>
            </a:endParaRPr>
          </a:p>
          <a:p>
            <a:pPr algn="l">
              <a:spcBef>
                <a:spcPct val="20000"/>
              </a:spcBef>
              <a:buClr>
                <a:schemeClr val="hlink"/>
              </a:buClr>
              <a:buSzPct val="70000"/>
              <a:buFont typeface="Wingdings" pitchFamily="2" charset="2"/>
              <a:buNone/>
              <a:defRPr/>
            </a:pPr>
            <a:r>
              <a:rPr lang="el-GR" sz="1600" dirty="0">
                <a:latin typeface="Tahoma" pitchFamily="34" charset="0"/>
              </a:rPr>
              <a:t>   </a:t>
            </a:r>
            <a:r>
              <a:rPr lang="el-GR" sz="1600" dirty="0">
                <a:latin typeface="Tahoma" pitchFamily="34" charset="0"/>
                <a:cs typeface="Times New Roman" pitchFamily="18" charset="0"/>
              </a:rPr>
              <a:t>στην προκατάληψη , στη διάκριση</a:t>
            </a:r>
            <a:endParaRPr lang="el-GR" sz="1600" dirty="0">
              <a:latin typeface="Tahoma" pitchFamily="34" charset="0"/>
            </a:endParaRPr>
          </a:p>
          <a:p>
            <a:pPr algn="l">
              <a:spcBef>
                <a:spcPct val="20000"/>
              </a:spcBef>
              <a:buClr>
                <a:schemeClr val="hlink"/>
              </a:buClr>
              <a:buSzPct val="70000"/>
              <a:buFont typeface="Wingdings" pitchFamily="2" charset="2"/>
              <a:buNone/>
              <a:defRPr/>
            </a:pPr>
            <a:r>
              <a:rPr lang="el-GR" sz="1600" dirty="0">
                <a:latin typeface="Tahoma" pitchFamily="34" charset="0"/>
              </a:rPr>
              <a:t>   </a:t>
            </a:r>
            <a:r>
              <a:rPr lang="el-GR" sz="1600" dirty="0">
                <a:latin typeface="Tahoma" pitchFamily="34" charset="0"/>
                <a:cs typeface="Times New Roman" pitchFamily="18" charset="0"/>
              </a:rPr>
              <a:t>και στις ανισότητες</a:t>
            </a:r>
            <a:r>
              <a:rPr lang="en-GB" sz="1600" dirty="0">
                <a:latin typeface="Tahoma" pitchFamily="34" charset="0"/>
              </a:rPr>
              <a:t> </a:t>
            </a:r>
          </a:p>
          <a:p>
            <a:pPr algn="l">
              <a:spcBef>
                <a:spcPct val="20000"/>
              </a:spcBef>
              <a:buClr>
                <a:schemeClr val="hlink"/>
              </a:buClr>
              <a:buSzPct val="70000"/>
              <a:buFont typeface="Wingdings" pitchFamily="2" charset="2"/>
              <a:buNone/>
              <a:defRPr/>
            </a:pPr>
            <a:endParaRPr lang="en-GB" sz="1600" dirty="0">
              <a:effectLst>
                <a:outerShdw blurRad="38100" dist="38100" dir="2700000" algn="tl">
                  <a:srgbClr val="000000"/>
                </a:outerShdw>
              </a:effectLst>
              <a:latin typeface="Tahoma" pitchFamily="34" charset="0"/>
            </a:endParaRPr>
          </a:p>
        </p:txBody>
      </p:sp>
      <p:sp>
        <p:nvSpPr>
          <p:cNvPr id="15366" name="Rectangle 8"/>
          <p:cNvSpPr>
            <a:spLocks noChangeArrowheads="1"/>
          </p:cNvSpPr>
          <p:nvPr/>
        </p:nvSpPr>
        <p:spPr bwMode="auto">
          <a:xfrm>
            <a:off x="5257800" y="4038600"/>
            <a:ext cx="3581400" cy="2590800"/>
          </a:xfrm>
          <a:prstGeom prst="rect">
            <a:avLst/>
          </a:prstGeom>
          <a:solidFill>
            <a:schemeClr val="accent5">
              <a:lumMod val="60000"/>
              <a:lumOff val="40000"/>
            </a:schemeClr>
          </a:solidFill>
          <a:ln w="38100">
            <a:solidFill>
              <a:srgbClr val="FF0000"/>
            </a:solidFill>
            <a:miter lim="800000"/>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algn="l" eaLnBrk="1" hangingPunct="1">
              <a:spcBef>
                <a:spcPct val="20000"/>
              </a:spcBef>
              <a:buClr>
                <a:schemeClr val="hlink"/>
              </a:buClr>
              <a:buSzPct val="70000"/>
              <a:buFont typeface="Wingdings" pitchFamily="2" charset="2"/>
              <a:buNone/>
            </a:pPr>
            <a:r>
              <a:rPr lang="el-GR" altLang="el-GR" sz="1600" dirty="0">
                <a:latin typeface="Times New Roman" pitchFamily="18" charset="0"/>
                <a:cs typeface="Times New Roman" pitchFamily="18" charset="0"/>
              </a:rPr>
              <a:t>ΠΟΛΙΤΙΣΜΙΚΗ ΕΥΑΙΣΘΗΣΙΑ</a:t>
            </a:r>
            <a:endParaRPr lang="en-GB" altLang="el-GR" sz="1600" dirty="0">
              <a:latin typeface="Times New Roman" pitchFamily="18" charset="0"/>
              <a:cs typeface="Times New Roman" pitchFamily="18" charset="0"/>
            </a:endParaRPr>
          </a:p>
          <a:p>
            <a:pPr algn="l" eaLnBrk="1" hangingPunct="1">
              <a:spcBef>
                <a:spcPct val="20000"/>
              </a:spcBef>
              <a:buClr>
                <a:schemeClr val="hlink"/>
              </a:buClr>
              <a:buSzPct val="110000"/>
              <a:buFont typeface="Wingdings" pitchFamily="2" charset="2"/>
              <a:buBlip>
                <a:blip r:embed="rId3"/>
              </a:buBlip>
            </a:pPr>
            <a:r>
              <a:rPr lang="el-GR" altLang="el-GR" sz="1600" dirty="0">
                <a:latin typeface="Times New Roman" pitchFamily="18" charset="0"/>
              </a:rPr>
              <a:t>  </a:t>
            </a:r>
            <a:r>
              <a:rPr lang="el-GR" altLang="el-GR" sz="1600" dirty="0" err="1">
                <a:latin typeface="Times New Roman" pitchFamily="18" charset="0"/>
                <a:cs typeface="Times New Roman" pitchFamily="18" charset="0"/>
              </a:rPr>
              <a:t>Ενσυναίσθηση</a:t>
            </a:r>
            <a:endParaRPr lang="en-GB" altLang="el-GR" sz="1600" dirty="0">
              <a:latin typeface="Times New Roman" pitchFamily="18" charset="0"/>
              <a:cs typeface="Times New Roman" pitchFamily="18" charset="0"/>
            </a:endParaRPr>
          </a:p>
          <a:p>
            <a:pPr algn="l" eaLnBrk="1" hangingPunct="1">
              <a:spcBef>
                <a:spcPct val="20000"/>
              </a:spcBef>
              <a:buClr>
                <a:schemeClr val="hlink"/>
              </a:buClr>
              <a:buSzPct val="110000"/>
              <a:buFont typeface="Wingdings" pitchFamily="2" charset="2"/>
              <a:buBlip>
                <a:blip r:embed="rId3"/>
              </a:buBlip>
            </a:pPr>
            <a:r>
              <a:rPr lang="el-GR" altLang="el-GR" sz="1600" dirty="0">
                <a:latin typeface="Times New Roman" pitchFamily="18" charset="0"/>
              </a:rPr>
              <a:t>  </a:t>
            </a:r>
            <a:r>
              <a:rPr lang="el-GR" altLang="el-GR" sz="1600" dirty="0">
                <a:latin typeface="Times New Roman" pitchFamily="18" charset="0"/>
                <a:cs typeface="Times New Roman" pitchFamily="18" charset="0"/>
              </a:rPr>
              <a:t>Διαπροσωπικές </a:t>
            </a:r>
            <a:r>
              <a:rPr lang="el-GR" altLang="el-GR" sz="1600" dirty="0">
                <a:latin typeface="Times New Roman" pitchFamily="18" charset="0"/>
              </a:rPr>
              <a:t>και</a:t>
            </a:r>
          </a:p>
          <a:p>
            <a:pPr algn="l" eaLnBrk="1" hangingPunct="1">
              <a:spcBef>
                <a:spcPct val="20000"/>
              </a:spcBef>
              <a:buClr>
                <a:schemeClr val="hlink"/>
              </a:buClr>
              <a:buSzPct val="110000"/>
              <a:buFont typeface="Wingdings" pitchFamily="2" charset="2"/>
              <a:buNone/>
            </a:pPr>
            <a:r>
              <a:rPr lang="el-GR" altLang="el-GR" sz="1600" dirty="0">
                <a:latin typeface="Times New Roman" pitchFamily="18" charset="0"/>
              </a:rPr>
              <a:t>      </a:t>
            </a:r>
            <a:r>
              <a:rPr lang="el-GR" altLang="el-GR" sz="1600" dirty="0">
                <a:latin typeface="Times New Roman" pitchFamily="18" charset="0"/>
                <a:cs typeface="Times New Roman" pitchFamily="18" charset="0"/>
              </a:rPr>
              <a:t>επικοινωνιακές δεξιότητες</a:t>
            </a:r>
            <a:endParaRPr lang="en-GB" altLang="el-GR" sz="1600" dirty="0">
              <a:latin typeface="Times New Roman" pitchFamily="18" charset="0"/>
              <a:cs typeface="Times New Roman" pitchFamily="18" charset="0"/>
            </a:endParaRPr>
          </a:p>
          <a:p>
            <a:pPr algn="l" eaLnBrk="1" hangingPunct="1">
              <a:spcBef>
                <a:spcPct val="20000"/>
              </a:spcBef>
              <a:buClr>
                <a:schemeClr val="hlink"/>
              </a:buClr>
              <a:buSzPct val="110000"/>
              <a:buFont typeface="Wingdings" pitchFamily="2" charset="2"/>
              <a:buBlip>
                <a:blip r:embed="rId3"/>
              </a:buBlip>
            </a:pPr>
            <a:r>
              <a:rPr lang="el-GR" altLang="el-GR" sz="1600" dirty="0">
                <a:latin typeface="Times New Roman" pitchFamily="18" charset="0"/>
              </a:rPr>
              <a:t>  </a:t>
            </a:r>
            <a:r>
              <a:rPr lang="el-GR" altLang="el-GR" sz="1600" dirty="0">
                <a:latin typeface="Times New Roman" pitchFamily="18" charset="0"/>
                <a:cs typeface="Times New Roman" pitchFamily="18" charset="0"/>
              </a:rPr>
              <a:t>Εμπιστοσύνη</a:t>
            </a:r>
            <a:endParaRPr lang="en-GB" altLang="el-GR" sz="1600" dirty="0">
              <a:latin typeface="Times New Roman" pitchFamily="18" charset="0"/>
              <a:cs typeface="Times New Roman" pitchFamily="18" charset="0"/>
            </a:endParaRPr>
          </a:p>
          <a:p>
            <a:pPr algn="l" eaLnBrk="1" hangingPunct="1">
              <a:spcBef>
                <a:spcPct val="20000"/>
              </a:spcBef>
              <a:buClr>
                <a:schemeClr val="hlink"/>
              </a:buClr>
              <a:buSzPct val="110000"/>
              <a:buFont typeface="Wingdings" pitchFamily="2" charset="2"/>
              <a:buBlip>
                <a:blip r:embed="rId3"/>
              </a:buBlip>
            </a:pPr>
            <a:r>
              <a:rPr lang="el-GR" altLang="el-GR" sz="1600" dirty="0">
                <a:latin typeface="Times New Roman" pitchFamily="18" charset="0"/>
              </a:rPr>
              <a:t>  </a:t>
            </a:r>
            <a:r>
              <a:rPr lang="el-GR" altLang="el-GR" sz="1600" dirty="0">
                <a:latin typeface="Times New Roman" pitchFamily="18" charset="0"/>
                <a:cs typeface="Times New Roman" pitchFamily="18" charset="0"/>
              </a:rPr>
              <a:t>Αποδοχή</a:t>
            </a:r>
            <a:r>
              <a:rPr lang="el-GR" altLang="el-GR" sz="1600" dirty="0">
                <a:latin typeface="Times New Roman" pitchFamily="18" charset="0"/>
              </a:rPr>
              <a:t> </a:t>
            </a:r>
            <a:endParaRPr lang="en-GB" altLang="el-GR" sz="1600" dirty="0">
              <a:latin typeface="Times New Roman" pitchFamily="18" charset="0"/>
            </a:endParaRPr>
          </a:p>
          <a:p>
            <a:pPr algn="l" eaLnBrk="1" hangingPunct="1">
              <a:spcBef>
                <a:spcPct val="20000"/>
              </a:spcBef>
              <a:buClr>
                <a:schemeClr val="hlink"/>
              </a:buClr>
              <a:buSzPct val="110000"/>
              <a:buFont typeface="Wingdings" pitchFamily="2" charset="2"/>
              <a:buBlip>
                <a:blip r:embed="rId3"/>
              </a:buBlip>
            </a:pPr>
            <a:r>
              <a:rPr lang="el-GR" altLang="el-GR" sz="1600" dirty="0">
                <a:latin typeface="Times New Roman" pitchFamily="18" charset="0"/>
              </a:rPr>
              <a:t>  </a:t>
            </a:r>
            <a:r>
              <a:rPr lang="el-GR" altLang="el-GR" sz="1600" dirty="0">
                <a:latin typeface="Times New Roman" pitchFamily="18" charset="0"/>
                <a:cs typeface="Times New Roman" pitchFamily="18" charset="0"/>
              </a:rPr>
              <a:t>Καταλληλότητα</a:t>
            </a:r>
            <a:endParaRPr lang="en-GB" altLang="el-GR" sz="1600" dirty="0">
              <a:latin typeface="Times New Roman" pitchFamily="18" charset="0"/>
              <a:cs typeface="Times New Roman" pitchFamily="18" charset="0"/>
            </a:endParaRPr>
          </a:p>
          <a:p>
            <a:pPr algn="l" eaLnBrk="1" hangingPunct="1">
              <a:spcBef>
                <a:spcPct val="20000"/>
              </a:spcBef>
              <a:buClr>
                <a:schemeClr val="hlink"/>
              </a:buClr>
              <a:buSzPct val="110000"/>
              <a:buFont typeface="Wingdings" pitchFamily="2" charset="2"/>
              <a:buBlip>
                <a:blip r:embed="rId3"/>
              </a:buBlip>
            </a:pPr>
            <a:r>
              <a:rPr lang="el-GR" altLang="el-GR" sz="1600" dirty="0">
                <a:latin typeface="Times New Roman" pitchFamily="18" charset="0"/>
              </a:rPr>
              <a:t>  </a:t>
            </a:r>
            <a:r>
              <a:rPr lang="el-GR" altLang="el-GR" sz="1600" dirty="0">
                <a:latin typeface="Times New Roman" pitchFamily="18" charset="0"/>
                <a:cs typeface="Times New Roman" pitchFamily="18" charset="0"/>
              </a:rPr>
              <a:t>Σεβασμός</a:t>
            </a:r>
            <a:endParaRPr lang="en-GB" altLang="el-GR" sz="1600" dirty="0">
              <a:latin typeface="Times New Roman" pitchFamily="18" charset="0"/>
              <a:cs typeface="Times New Roman" pitchFamily="18" charset="0"/>
            </a:endParaRPr>
          </a:p>
          <a:p>
            <a:pPr algn="l" eaLnBrk="1" hangingPunct="1"/>
            <a:endParaRPr lang="en-GB" altLang="el-GR" sz="1600" dirty="0">
              <a:latin typeface="Times New Roman" pitchFamily="18" charset="0"/>
            </a:endParaRPr>
          </a:p>
        </p:txBody>
      </p:sp>
      <p:sp>
        <p:nvSpPr>
          <p:cNvPr id="15367" name="Freeform 9"/>
          <p:cNvSpPr>
            <a:spLocks/>
          </p:cNvSpPr>
          <p:nvPr/>
        </p:nvSpPr>
        <p:spPr bwMode="auto">
          <a:xfrm>
            <a:off x="1828800" y="3425825"/>
            <a:ext cx="1588" cy="536575"/>
          </a:xfrm>
          <a:custGeom>
            <a:avLst/>
            <a:gdLst>
              <a:gd name="T0" fmla="*/ 0 w 1"/>
              <a:gd name="T1" fmla="*/ 0 h 338"/>
              <a:gd name="T2" fmla="*/ 1 w 1"/>
              <a:gd name="T3" fmla="*/ 338 h 338"/>
              <a:gd name="T4" fmla="*/ 0 60000 65536"/>
              <a:gd name="T5" fmla="*/ 0 60000 65536"/>
              <a:gd name="T6" fmla="*/ 0 w 1"/>
              <a:gd name="T7" fmla="*/ 0 h 338"/>
              <a:gd name="T8" fmla="*/ 1 w 1"/>
              <a:gd name="T9" fmla="*/ 338 h 338"/>
            </a:gdLst>
            <a:ahLst/>
            <a:cxnLst>
              <a:cxn ang="T4">
                <a:pos x="T0" y="T1"/>
              </a:cxn>
              <a:cxn ang="T5">
                <a:pos x="T2" y="T3"/>
              </a:cxn>
            </a:cxnLst>
            <a:rect l="T6" t="T7" r="T8" b="T9"/>
            <a:pathLst>
              <a:path w="1" h="338">
                <a:moveTo>
                  <a:pt x="0" y="0"/>
                </a:moveTo>
                <a:lnTo>
                  <a:pt x="1" y="338"/>
                </a:lnTo>
              </a:path>
            </a:pathLst>
          </a:custGeom>
          <a:noFill/>
          <a:ln w="57150">
            <a:solidFill>
              <a:srgbClr val="800000"/>
            </a:solidFill>
            <a:round/>
            <a:headEnd/>
            <a:tailEnd type="arrow" w="sm" len="sm"/>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5368" name="Freeform 10"/>
          <p:cNvSpPr>
            <a:spLocks/>
          </p:cNvSpPr>
          <p:nvPr/>
        </p:nvSpPr>
        <p:spPr bwMode="auto">
          <a:xfrm>
            <a:off x="3798888" y="5292725"/>
            <a:ext cx="1404937" cy="1588"/>
          </a:xfrm>
          <a:custGeom>
            <a:avLst/>
            <a:gdLst>
              <a:gd name="T0" fmla="*/ 0 w 885"/>
              <a:gd name="T1" fmla="*/ 0 h 1"/>
              <a:gd name="T2" fmla="*/ 885 w 885"/>
              <a:gd name="T3" fmla="*/ 0 h 1"/>
              <a:gd name="T4" fmla="*/ 0 60000 65536"/>
              <a:gd name="T5" fmla="*/ 0 60000 65536"/>
              <a:gd name="T6" fmla="*/ 0 w 885"/>
              <a:gd name="T7" fmla="*/ 0 h 1"/>
              <a:gd name="T8" fmla="*/ 885 w 885"/>
              <a:gd name="T9" fmla="*/ 1 h 1"/>
            </a:gdLst>
            <a:ahLst/>
            <a:cxnLst>
              <a:cxn ang="T4">
                <a:pos x="T0" y="T1"/>
              </a:cxn>
              <a:cxn ang="T5">
                <a:pos x="T2" y="T3"/>
              </a:cxn>
            </a:cxnLst>
            <a:rect l="T6" t="T7" r="T8" b="T9"/>
            <a:pathLst>
              <a:path w="885" h="1">
                <a:moveTo>
                  <a:pt x="0" y="0"/>
                </a:moveTo>
                <a:lnTo>
                  <a:pt x="885" y="0"/>
                </a:lnTo>
              </a:path>
            </a:pathLst>
          </a:custGeom>
          <a:noFill/>
          <a:ln w="57150">
            <a:solidFill>
              <a:srgbClr val="800000"/>
            </a:solidFill>
            <a:round/>
            <a:headEnd/>
            <a:tailEnd type="arrow" w="sm" len="sm"/>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5369" name="Freeform 12"/>
          <p:cNvSpPr>
            <a:spLocks/>
          </p:cNvSpPr>
          <p:nvPr/>
        </p:nvSpPr>
        <p:spPr bwMode="auto">
          <a:xfrm>
            <a:off x="3914775" y="2073275"/>
            <a:ext cx="1301750" cy="1588"/>
          </a:xfrm>
          <a:custGeom>
            <a:avLst/>
            <a:gdLst>
              <a:gd name="T0" fmla="*/ 820 w 820"/>
              <a:gd name="T1" fmla="*/ 0 h 1"/>
              <a:gd name="T2" fmla="*/ 0 w 820"/>
              <a:gd name="T3" fmla="*/ 0 h 1"/>
              <a:gd name="T4" fmla="*/ 0 60000 65536"/>
              <a:gd name="T5" fmla="*/ 0 60000 65536"/>
              <a:gd name="T6" fmla="*/ 0 w 820"/>
              <a:gd name="T7" fmla="*/ 0 h 1"/>
              <a:gd name="T8" fmla="*/ 820 w 820"/>
              <a:gd name="T9" fmla="*/ 1 h 1"/>
            </a:gdLst>
            <a:ahLst/>
            <a:cxnLst>
              <a:cxn ang="T4">
                <a:pos x="T0" y="T1"/>
              </a:cxn>
              <a:cxn ang="T5">
                <a:pos x="T2" y="T3"/>
              </a:cxn>
            </a:cxnLst>
            <a:rect l="T6" t="T7" r="T8" b="T9"/>
            <a:pathLst>
              <a:path w="820" h="1">
                <a:moveTo>
                  <a:pt x="820" y="0"/>
                </a:moveTo>
                <a:lnTo>
                  <a:pt x="0" y="0"/>
                </a:lnTo>
              </a:path>
            </a:pathLst>
          </a:custGeom>
          <a:noFill/>
          <a:ln w="57150">
            <a:solidFill>
              <a:srgbClr val="800000"/>
            </a:solidFill>
            <a:round/>
            <a:headEnd/>
            <a:tailEnd type="arrow" w="sm" len="sm"/>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5370" name="Freeform 13"/>
          <p:cNvSpPr>
            <a:spLocks/>
          </p:cNvSpPr>
          <p:nvPr/>
        </p:nvSpPr>
        <p:spPr bwMode="auto">
          <a:xfrm>
            <a:off x="7083425" y="3476625"/>
            <a:ext cx="1588" cy="566738"/>
          </a:xfrm>
          <a:custGeom>
            <a:avLst/>
            <a:gdLst>
              <a:gd name="T0" fmla="*/ 0 w 1"/>
              <a:gd name="T1" fmla="*/ 357 h 357"/>
              <a:gd name="T2" fmla="*/ 0 w 1"/>
              <a:gd name="T3" fmla="*/ 0 h 357"/>
              <a:gd name="T4" fmla="*/ 0 60000 65536"/>
              <a:gd name="T5" fmla="*/ 0 60000 65536"/>
              <a:gd name="T6" fmla="*/ 0 w 1"/>
              <a:gd name="T7" fmla="*/ 0 h 357"/>
              <a:gd name="T8" fmla="*/ 1 w 1"/>
              <a:gd name="T9" fmla="*/ 357 h 357"/>
            </a:gdLst>
            <a:ahLst/>
            <a:cxnLst>
              <a:cxn ang="T4">
                <a:pos x="T0" y="T1"/>
              </a:cxn>
              <a:cxn ang="T5">
                <a:pos x="T2" y="T3"/>
              </a:cxn>
            </a:cxnLst>
            <a:rect l="T6" t="T7" r="T8" b="T9"/>
            <a:pathLst>
              <a:path w="1" h="357">
                <a:moveTo>
                  <a:pt x="0" y="357"/>
                </a:moveTo>
                <a:lnTo>
                  <a:pt x="0" y="0"/>
                </a:lnTo>
              </a:path>
            </a:pathLst>
          </a:custGeom>
          <a:noFill/>
          <a:ln w="57150">
            <a:solidFill>
              <a:srgbClr val="800000"/>
            </a:solidFill>
            <a:round/>
            <a:headEnd/>
            <a:tailEnd type="arrow" w="sm" len="sm"/>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Tree>
    <p:extLst>
      <p:ext uri="{BB962C8B-B14F-4D97-AF65-F5344CB8AC3E}">
        <p14:creationId xmlns:p14="http://schemas.microsoft.com/office/powerpoint/2010/main" val="2834012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Grp="1" noChangeArrowheads="1"/>
          </p:cNvSpPr>
          <p:nvPr>
            <p:ph type="title"/>
          </p:nvPr>
        </p:nvSpPr>
        <p:spPr>
          <a:xfrm>
            <a:off x="457200" y="228600"/>
            <a:ext cx="8229600" cy="563563"/>
          </a:xfrm>
        </p:spPr>
        <p:style>
          <a:lnRef idx="0">
            <a:schemeClr val="accent1"/>
          </a:lnRef>
          <a:fillRef idx="3">
            <a:schemeClr val="accent1"/>
          </a:fillRef>
          <a:effectRef idx="3">
            <a:schemeClr val="accent1"/>
          </a:effectRef>
          <a:fontRef idx="minor">
            <a:schemeClr val="lt1"/>
          </a:fontRef>
        </p:style>
        <p:txBody>
          <a:bodyPr/>
          <a:lstStyle/>
          <a:p>
            <a:pPr eaLnBrk="1" hangingPunct="1">
              <a:defRPr/>
            </a:pPr>
            <a:r>
              <a:rPr lang="el-GR" sz="2800" dirty="0"/>
              <a:t>Το Γενικό και Ειδικό Πολιτισμικό Μοντέλο</a:t>
            </a:r>
            <a:endParaRPr lang="en-GB" sz="2800" dirty="0"/>
          </a:p>
        </p:txBody>
      </p:sp>
      <p:sp>
        <p:nvSpPr>
          <p:cNvPr id="16387" name="AutoShape 6"/>
          <p:cNvSpPr>
            <a:spLocks noChangeArrowheads="1"/>
          </p:cNvSpPr>
          <p:nvPr/>
        </p:nvSpPr>
        <p:spPr bwMode="auto">
          <a:xfrm>
            <a:off x="152400" y="1524000"/>
            <a:ext cx="457200" cy="381000"/>
          </a:xfrm>
          <a:prstGeom prst="rightArrow">
            <a:avLst>
              <a:gd name="adj1" fmla="val 50000"/>
              <a:gd name="adj2" fmla="val 30000"/>
            </a:avLst>
          </a:prstGeom>
          <a:solidFill>
            <a:srgbClr val="FFC000"/>
          </a:solidFill>
          <a:ln w="38100">
            <a:solidFill>
              <a:srgbClr val="00B050"/>
            </a:solidFill>
            <a:miter lim="800000"/>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388" name="Oval 7"/>
          <p:cNvSpPr>
            <a:spLocks noChangeArrowheads="1"/>
          </p:cNvSpPr>
          <p:nvPr/>
        </p:nvSpPr>
        <p:spPr bwMode="auto">
          <a:xfrm>
            <a:off x="0" y="1219200"/>
            <a:ext cx="4267200" cy="4419600"/>
          </a:xfrm>
          <a:prstGeom prst="ellipse">
            <a:avLst/>
          </a:prstGeom>
          <a:solidFill>
            <a:schemeClr val="bg1"/>
          </a:solidFill>
          <a:ln w="76200">
            <a:solidFill>
              <a:srgbClr val="FFC000"/>
            </a:solidFill>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389" name="Oval 8"/>
          <p:cNvSpPr>
            <a:spLocks noChangeArrowheads="1"/>
          </p:cNvSpPr>
          <p:nvPr/>
        </p:nvSpPr>
        <p:spPr bwMode="auto">
          <a:xfrm>
            <a:off x="457200" y="1905000"/>
            <a:ext cx="1295400" cy="1219200"/>
          </a:xfrm>
          <a:prstGeom prst="ellipse">
            <a:avLst/>
          </a:prstGeom>
          <a:solidFill>
            <a:srgbClr val="FFC000"/>
          </a:solidFill>
          <a:ln w="25400">
            <a:solidFill>
              <a:schemeClr val="bg2"/>
            </a:solidFill>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r>
              <a:rPr lang="el-GR" altLang="el-GR" sz="1400" dirty="0">
                <a:latin typeface="Verdana" pitchFamily="34" charset="0"/>
              </a:rPr>
              <a:t>Γενική</a:t>
            </a:r>
          </a:p>
          <a:p>
            <a:pPr eaLnBrk="1" hangingPunct="1"/>
            <a:r>
              <a:rPr lang="el-GR" altLang="el-GR" sz="1400" dirty="0">
                <a:latin typeface="Verdana" pitchFamily="34" charset="0"/>
              </a:rPr>
              <a:t>Πολιτισμική</a:t>
            </a:r>
          </a:p>
          <a:p>
            <a:pPr eaLnBrk="1" hangingPunct="1"/>
            <a:r>
              <a:rPr lang="el-GR" altLang="el-GR" sz="1400" dirty="0">
                <a:latin typeface="Verdana" pitchFamily="34" charset="0"/>
              </a:rPr>
              <a:t>Αντίληψη</a:t>
            </a:r>
            <a:endParaRPr lang="en-GB" altLang="el-GR" sz="1400" dirty="0">
              <a:latin typeface="Verdana" pitchFamily="34" charset="0"/>
            </a:endParaRPr>
          </a:p>
        </p:txBody>
      </p:sp>
      <p:sp>
        <p:nvSpPr>
          <p:cNvPr id="16390" name="Oval 9"/>
          <p:cNvSpPr>
            <a:spLocks noChangeArrowheads="1"/>
          </p:cNvSpPr>
          <p:nvPr/>
        </p:nvSpPr>
        <p:spPr bwMode="auto">
          <a:xfrm>
            <a:off x="2514600" y="1905000"/>
            <a:ext cx="1219200" cy="1219200"/>
          </a:xfrm>
          <a:prstGeom prst="ellipse">
            <a:avLst/>
          </a:prstGeom>
          <a:solidFill>
            <a:srgbClr val="FFC000"/>
          </a:solidFill>
          <a:ln w="88900" cmpd="tri">
            <a:solidFill>
              <a:schemeClr val="bg2"/>
            </a:solidFill>
            <a:prstDash val="lgDashDot"/>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r>
              <a:rPr lang="el-GR" altLang="el-GR" sz="1400" dirty="0">
                <a:latin typeface="Verdana" pitchFamily="34" charset="0"/>
              </a:rPr>
              <a:t>Γενική</a:t>
            </a:r>
          </a:p>
          <a:p>
            <a:pPr eaLnBrk="1" hangingPunct="1"/>
            <a:r>
              <a:rPr lang="el-GR" altLang="el-GR" sz="1400" dirty="0">
                <a:latin typeface="Verdana" pitchFamily="34" charset="0"/>
              </a:rPr>
              <a:t>Πολιτισμική</a:t>
            </a:r>
          </a:p>
          <a:p>
            <a:pPr eaLnBrk="1" hangingPunct="1"/>
            <a:r>
              <a:rPr lang="el-GR" altLang="el-GR" sz="1400" dirty="0">
                <a:latin typeface="Verdana" pitchFamily="34" charset="0"/>
              </a:rPr>
              <a:t>Ικανότητα</a:t>
            </a:r>
            <a:endParaRPr lang="en-GB" altLang="el-GR" sz="1400" dirty="0">
              <a:latin typeface="Verdana" pitchFamily="34" charset="0"/>
            </a:endParaRPr>
          </a:p>
        </p:txBody>
      </p:sp>
      <p:sp>
        <p:nvSpPr>
          <p:cNvPr id="16391" name="Oval 11"/>
          <p:cNvSpPr>
            <a:spLocks noChangeArrowheads="1"/>
          </p:cNvSpPr>
          <p:nvPr/>
        </p:nvSpPr>
        <p:spPr bwMode="auto">
          <a:xfrm>
            <a:off x="381000" y="3657600"/>
            <a:ext cx="1295400" cy="1295400"/>
          </a:xfrm>
          <a:prstGeom prst="ellipse">
            <a:avLst/>
          </a:prstGeom>
          <a:solidFill>
            <a:srgbClr val="FFC000"/>
          </a:solidFill>
          <a:ln w="38100" cap="rnd">
            <a:solidFill>
              <a:schemeClr val="bg2"/>
            </a:solidFill>
            <a:prstDash val="sysDot"/>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r>
              <a:rPr lang="el-GR" altLang="el-GR" sz="1400" dirty="0">
                <a:latin typeface="Verdana" pitchFamily="34" charset="0"/>
              </a:rPr>
              <a:t>Γενική</a:t>
            </a:r>
          </a:p>
          <a:p>
            <a:pPr eaLnBrk="1" hangingPunct="1"/>
            <a:r>
              <a:rPr lang="el-GR" altLang="el-GR" sz="1400" dirty="0">
                <a:latin typeface="Verdana" pitchFamily="34" charset="0"/>
              </a:rPr>
              <a:t>Πολιτισμική</a:t>
            </a:r>
          </a:p>
          <a:p>
            <a:pPr eaLnBrk="1" hangingPunct="1"/>
            <a:r>
              <a:rPr lang="el-GR" altLang="el-GR" sz="1400" dirty="0">
                <a:latin typeface="Verdana" pitchFamily="34" charset="0"/>
              </a:rPr>
              <a:t>Γνώση</a:t>
            </a:r>
            <a:endParaRPr lang="en-GB" altLang="el-GR" sz="1400" dirty="0">
              <a:latin typeface="Verdana" pitchFamily="34" charset="0"/>
            </a:endParaRPr>
          </a:p>
        </p:txBody>
      </p:sp>
      <p:sp>
        <p:nvSpPr>
          <p:cNvPr id="16392" name="Oval 12"/>
          <p:cNvSpPr>
            <a:spLocks noChangeArrowheads="1"/>
          </p:cNvSpPr>
          <p:nvPr/>
        </p:nvSpPr>
        <p:spPr bwMode="auto">
          <a:xfrm>
            <a:off x="2590800" y="3657600"/>
            <a:ext cx="1295400" cy="1295400"/>
          </a:xfrm>
          <a:prstGeom prst="ellipse">
            <a:avLst/>
          </a:prstGeom>
          <a:solidFill>
            <a:srgbClr val="FFC000"/>
          </a:solidFill>
          <a:ln w="38100">
            <a:solidFill>
              <a:schemeClr val="bg2"/>
            </a:solidFill>
            <a:prstDash val="lgDash"/>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r>
              <a:rPr lang="el-GR" altLang="el-GR" sz="1400" dirty="0">
                <a:latin typeface="Verdana" pitchFamily="34" charset="0"/>
              </a:rPr>
              <a:t>Γενική</a:t>
            </a:r>
          </a:p>
          <a:p>
            <a:pPr eaLnBrk="1" hangingPunct="1"/>
            <a:r>
              <a:rPr lang="el-GR" altLang="el-GR" sz="1400" dirty="0">
                <a:latin typeface="Verdana" pitchFamily="34" charset="0"/>
              </a:rPr>
              <a:t>Πολιτισμική</a:t>
            </a:r>
          </a:p>
          <a:p>
            <a:pPr eaLnBrk="1" hangingPunct="1"/>
            <a:r>
              <a:rPr lang="el-GR" altLang="el-GR" sz="1400" dirty="0">
                <a:latin typeface="Verdana" pitchFamily="34" charset="0"/>
              </a:rPr>
              <a:t>Ευαισθησία</a:t>
            </a:r>
            <a:endParaRPr lang="en-GB" altLang="el-GR" sz="1400" dirty="0">
              <a:latin typeface="Verdana" pitchFamily="34" charset="0"/>
            </a:endParaRPr>
          </a:p>
        </p:txBody>
      </p:sp>
      <p:sp>
        <p:nvSpPr>
          <p:cNvPr id="16393" name="Line 13"/>
          <p:cNvSpPr>
            <a:spLocks noChangeShapeType="1"/>
          </p:cNvSpPr>
          <p:nvPr/>
        </p:nvSpPr>
        <p:spPr bwMode="auto">
          <a:xfrm>
            <a:off x="1066800" y="31242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6394" name="Freeform 14"/>
          <p:cNvSpPr>
            <a:spLocks/>
          </p:cNvSpPr>
          <p:nvPr/>
        </p:nvSpPr>
        <p:spPr bwMode="auto">
          <a:xfrm>
            <a:off x="1712913" y="4340225"/>
            <a:ext cx="863600" cy="1588"/>
          </a:xfrm>
          <a:custGeom>
            <a:avLst/>
            <a:gdLst>
              <a:gd name="T0" fmla="*/ 0 w 544"/>
              <a:gd name="T1" fmla="*/ 0 h 1"/>
              <a:gd name="T2" fmla="*/ 544 w 544"/>
              <a:gd name="T3" fmla="*/ 0 h 1"/>
              <a:gd name="T4" fmla="*/ 0 60000 65536"/>
              <a:gd name="T5" fmla="*/ 0 60000 65536"/>
              <a:gd name="T6" fmla="*/ 0 w 544"/>
              <a:gd name="T7" fmla="*/ 0 h 1"/>
              <a:gd name="T8" fmla="*/ 544 w 544"/>
              <a:gd name="T9" fmla="*/ 1 h 1"/>
            </a:gdLst>
            <a:ahLst/>
            <a:cxnLst>
              <a:cxn ang="T4">
                <a:pos x="T0" y="T1"/>
              </a:cxn>
              <a:cxn ang="T5">
                <a:pos x="T2" y="T3"/>
              </a:cxn>
            </a:cxnLst>
            <a:rect l="T6" t="T7" r="T8" b="T9"/>
            <a:pathLst>
              <a:path w="544" h="1">
                <a:moveTo>
                  <a:pt x="0" y="0"/>
                </a:moveTo>
                <a:lnTo>
                  <a:pt x="544"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395" name="Freeform 15"/>
          <p:cNvSpPr>
            <a:spLocks/>
          </p:cNvSpPr>
          <p:nvPr/>
        </p:nvSpPr>
        <p:spPr bwMode="auto">
          <a:xfrm>
            <a:off x="3168650" y="3155950"/>
            <a:ext cx="1588" cy="488950"/>
          </a:xfrm>
          <a:custGeom>
            <a:avLst/>
            <a:gdLst>
              <a:gd name="T0" fmla="*/ 0 w 1"/>
              <a:gd name="T1" fmla="*/ 308 h 308"/>
              <a:gd name="T2" fmla="*/ 0 w 1"/>
              <a:gd name="T3" fmla="*/ 0 h 308"/>
              <a:gd name="T4" fmla="*/ 0 60000 65536"/>
              <a:gd name="T5" fmla="*/ 0 60000 65536"/>
              <a:gd name="T6" fmla="*/ 0 w 1"/>
              <a:gd name="T7" fmla="*/ 0 h 308"/>
              <a:gd name="T8" fmla="*/ 1 w 1"/>
              <a:gd name="T9" fmla="*/ 308 h 308"/>
            </a:gdLst>
            <a:ahLst/>
            <a:cxnLst>
              <a:cxn ang="T4">
                <a:pos x="T0" y="T1"/>
              </a:cxn>
              <a:cxn ang="T5">
                <a:pos x="T2" y="T3"/>
              </a:cxn>
            </a:cxnLst>
            <a:rect l="T6" t="T7" r="T8" b="T9"/>
            <a:pathLst>
              <a:path w="1" h="308">
                <a:moveTo>
                  <a:pt x="0" y="308"/>
                </a:move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396" name="Freeform 16"/>
          <p:cNvSpPr>
            <a:spLocks/>
          </p:cNvSpPr>
          <p:nvPr/>
        </p:nvSpPr>
        <p:spPr bwMode="auto">
          <a:xfrm>
            <a:off x="1763713" y="2473325"/>
            <a:ext cx="722312" cy="1588"/>
          </a:xfrm>
          <a:custGeom>
            <a:avLst/>
            <a:gdLst>
              <a:gd name="T0" fmla="*/ 455 w 455"/>
              <a:gd name="T1" fmla="*/ 0 h 1"/>
              <a:gd name="T2" fmla="*/ 0 w 455"/>
              <a:gd name="T3" fmla="*/ 0 h 1"/>
              <a:gd name="T4" fmla="*/ 0 60000 65536"/>
              <a:gd name="T5" fmla="*/ 0 60000 65536"/>
              <a:gd name="T6" fmla="*/ 0 w 455"/>
              <a:gd name="T7" fmla="*/ 0 h 1"/>
              <a:gd name="T8" fmla="*/ 455 w 455"/>
              <a:gd name="T9" fmla="*/ 1 h 1"/>
            </a:gdLst>
            <a:ahLst/>
            <a:cxnLst>
              <a:cxn ang="T4">
                <a:pos x="T0" y="T1"/>
              </a:cxn>
              <a:cxn ang="T5">
                <a:pos x="T2" y="T3"/>
              </a:cxn>
            </a:cxnLst>
            <a:rect l="T6" t="T7" r="T8" b="T9"/>
            <a:pathLst>
              <a:path w="455" h="1">
                <a:moveTo>
                  <a:pt x="455" y="0"/>
                </a:move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397" name="Oval 21"/>
          <p:cNvSpPr>
            <a:spLocks noChangeArrowheads="1"/>
          </p:cNvSpPr>
          <p:nvPr/>
        </p:nvSpPr>
        <p:spPr bwMode="auto">
          <a:xfrm>
            <a:off x="4821443" y="1164431"/>
            <a:ext cx="4343400" cy="4419600"/>
          </a:xfrm>
          <a:prstGeom prst="ellipse">
            <a:avLst/>
          </a:prstGeom>
          <a:solidFill>
            <a:schemeClr val="bg1"/>
          </a:solidFill>
          <a:ln w="76200">
            <a:solidFill>
              <a:srgbClr val="00B050"/>
            </a:solidFill>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398" name="Freeform 22"/>
          <p:cNvSpPr>
            <a:spLocks/>
          </p:cNvSpPr>
          <p:nvPr/>
        </p:nvSpPr>
        <p:spPr bwMode="auto">
          <a:xfrm>
            <a:off x="3810000" y="2438400"/>
            <a:ext cx="1352550" cy="1588"/>
          </a:xfrm>
          <a:custGeom>
            <a:avLst/>
            <a:gdLst>
              <a:gd name="T0" fmla="*/ 0 w 852"/>
              <a:gd name="T1" fmla="*/ 0 h 1"/>
              <a:gd name="T2" fmla="*/ 852 w 852"/>
              <a:gd name="T3" fmla="*/ 0 h 1"/>
              <a:gd name="T4" fmla="*/ 0 60000 65536"/>
              <a:gd name="T5" fmla="*/ 0 60000 65536"/>
              <a:gd name="T6" fmla="*/ 0 w 852"/>
              <a:gd name="T7" fmla="*/ 0 h 1"/>
              <a:gd name="T8" fmla="*/ 852 w 852"/>
              <a:gd name="T9" fmla="*/ 1 h 1"/>
            </a:gdLst>
            <a:ahLst/>
            <a:cxnLst>
              <a:cxn ang="T4">
                <a:pos x="T0" y="T1"/>
              </a:cxn>
              <a:cxn ang="T5">
                <a:pos x="T2" y="T3"/>
              </a:cxn>
            </a:cxnLst>
            <a:rect l="T6" t="T7" r="T8" b="T9"/>
            <a:pathLst>
              <a:path w="852" h="1">
                <a:moveTo>
                  <a:pt x="0" y="0"/>
                </a:moveTo>
                <a:lnTo>
                  <a:pt x="852"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399" name="Oval 24"/>
          <p:cNvSpPr>
            <a:spLocks noChangeArrowheads="1"/>
          </p:cNvSpPr>
          <p:nvPr/>
        </p:nvSpPr>
        <p:spPr bwMode="auto">
          <a:xfrm>
            <a:off x="5181600" y="1905000"/>
            <a:ext cx="1295400" cy="1219200"/>
          </a:xfrm>
          <a:prstGeom prst="ellipse">
            <a:avLst/>
          </a:prstGeom>
          <a:solidFill>
            <a:srgbClr val="00B050"/>
          </a:solidFill>
          <a:ln w="25400">
            <a:solidFill>
              <a:schemeClr val="bg2"/>
            </a:solidFill>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r>
              <a:rPr lang="el-GR" altLang="el-GR" sz="1400" dirty="0">
                <a:latin typeface="Verdana" pitchFamily="34" charset="0"/>
              </a:rPr>
              <a:t>Ειδική</a:t>
            </a:r>
          </a:p>
          <a:p>
            <a:pPr eaLnBrk="1" hangingPunct="1"/>
            <a:r>
              <a:rPr lang="el-GR" altLang="el-GR" sz="1400" dirty="0">
                <a:latin typeface="Verdana" pitchFamily="34" charset="0"/>
              </a:rPr>
              <a:t>Πολιτισμική</a:t>
            </a:r>
          </a:p>
          <a:p>
            <a:pPr eaLnBrk="1" hangingPunct="1"/>
            <a:r>
              <a:rPr lang="el-GR" altLang="el-GR" sz="1400" dirty="0">
                <a:latin typeface="Verdana" pitchFamily="34" charset="0"/>
              </a:rPr>
              <a:t>Αντίληψη</a:t>
            </a:r>
            <a:endParaRPr lang="en-GB" altLang="el-GR" sz="1400" dirty="0">
              <a:latin typeface="Verdana" pitchFamily="34" charset="0"/>
            </a:endParaRPr>
          </a:p>
          <a:p>
            <a:pPr eaLnBrk="1" hangingPunct="1"/>
            <a:endParaRPr lang="en-GB" altLang="el-GR" sz="1400" dirty="0">
              <a:latin typeface="Verdana" pitchFamily="34" charset="0"/>
            </a:endParaRPr>
          </a:p>
        </p:txBody>
      </p:sp>
      <p:sp>
        <p:nvSpPr>
          <p:cNvPr id="16400" name="Oval 25"/>
          <p:cNvSpPr>
            <a:spLocks noChangeArrowheads="1"/>
          </p:cNvSpPr>
          <p:nvPr/>
        </p:nvSpPr>
        <p:spPr bwMode="auto">
          <a:xfrm>
            <a:off x="7543800" y="1905000"/>
            <a:ext cx="1219200" cy="1219200"/>
          </a:xfrm>
          <a:prstGeom prst="ellipse">
            <a:avLst/>
          </a:prstGeom>
          <a:solidFill>
            <a:srgbClr val="00B050"/>
          </a:solidFill>
          <a:ln w="88900" cmpd="tri">
            <a:solidFill>
              <a:schemeClr val="bg2"/>
            </a:solidFill>
            <a:prstDash val="lgDashDot"/>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r>
              <a:rPr lang="el-GR" altLang="el-GR" sz="1400" dirty="0">
                <a:latin typeface="Verdana" pitchFamily="34" charset="0"/>
              </a:rPr>
              <a:t>Ειδική</a:t>
            </a:r>
          </a:p>
          <a:p>
            <a:pPr eaLnBrk="1" hangingPunct="1"/>
            <a:r>
              <a:rPr lang="el-GR" altLang="el-GR" sz="1400" dirty="0">
                <a:latin typeface="Verdana" pitchFamily="34" charset="0"/>
              </a:rPr>
              <a:t>Πολιτισμική</a:t>
            </a:r>
          </a:p>
          <a:p>
            <a:pPr eaLnBrk="1" hangingPunct="1"/>
            <a:r>
              <a:rPr lang="el-GR" altLang="el-GR" sz="1400" dirty="0">
                <a:latin typeface="Verdana" pitchFamily="34" charset="0"/>
              </a:rPr>
              <a:t>Ικανότητα</a:t>
            </a:r>
            <a:endParaRPr lang="en-GB" altLang="el-GR" sz="1400" dirty="0">
              <a:latin typeface="Verdana" pitchFamily="34" charset="0"/>
            </a:endParaRPr>
          </a:p>
          <a:p>
            <a:pPr eaLnBrk="1" hangingPunct="1"/>
            <a:endParaRPr lang="en-GB" altLang="el-GR" sz="1400" dirty="0">
              <a:latin typeface="Verdana" pitchFamily="34" charset="0"/>
            </a:endParaRPr>
          </a:p>
        </p:txBody>
      </p:sp>
      <p:sp>
        <p:nvSpPr>
          <p:cNvPr id="16401" name="Oval 26"/>
          <p:cNvSpPr>
            <a:spLocks noChangeArrowheads="1"/>
          </p:cNvSpPr>
          <p:nvPr/>
        </p:nvSpPr>
        <p:spPr bwMode="auto">
          <a:xfrm>
            <a:off x="5181600" y="3657600"/>
            <a:ext cx="1371600" cy="1295400"/>
          </a:xfrm>
          <a:prstGeom prst="ellipse">
            <a:avLst/>
          </a:prstGeom>
          <a:solidFill>
            <a:srgbClr val="00B050"/>
          </a:solidFill>
          <a:ln w="38100" cap="rnd">
            <a:solidFill>
              <a:schemeClr val="bg2"/>
            </a:solidFill>
            <a:prstDash val="sysDot"/>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r>
              <a:rPr lang="el-GR" altLang="el-GR" sz="1400">
                <a:latin typeface="Verdana" pitchFamily="34" charset="0"/>
              </a:rPr>
              <a:t>Ειδική</a:t>
            </a:r>
          </a:p>
          <a:p>
            <a:pPr eaLnBrk="1" hangingPunct="1"/>
            <a:r>
              <a:rPr lang="el-GR" altLang="el-GR" sz="1400">
                <a:latin typeface="Verdana" pitchFamily="34" charset="0"/>
              </a:rPr>
              <a:t>Πολιτισμική</a:t>
            </a:r>
          </a:p>
          <a:p>
            <a:pPr eaLnBrk="1" hangingPunct="1"/>
            <a:r>
              <a:rPr lang="el-GR" altLang="el-GR" sz="1400">
                <a:latin typeface="Verdana" pitchFamily="34" charset="0"/>
              </a:rPr>
              <a:t>Γνώση</a:t>
            </a:r>
            <a:endParaRPr lang="en-GB" altLang="el-GR" sz="1400">
              <a:latin typeface="Verdana" pitchFamily="34" charset="0"/>
            </a:endParaRPr>
          </a:p>
        </p:txBody>
      </p:sp>
      <p:sp>
        <p:nvSpPr>
          <p:cNvPr id="16402" name="Oval 27"/>
          <p:cNvSpPr>
            <a:spLocks noChangeArrowheads="1"/>
          </p:cNvSpPr>
          <p:nvPr/>
        </p:nvSpPr>
        <p:spPr bwMode="auto">
          <a:xfrm>
            <a:off x="7391400" y="3657600"/>
            <a:ext cx="1371600" cy="1295400"/>
          </a:xfrm>
          <a:prstGeom prst="ellipse">
            <a:avLst/>
          </a:prstGeom>
          <a:solidFill>
            <a:srgbClr val="00B050"/>
          </a:solidFill>
          <a:ln w="38100">
            <a:solidFill>
              <a:schemeClr val="bg2"/>
            </a:solidFill>
            <a:prstDash val="lgDash"/>
            <a:round/>
            <a:headEnd/>
            <a:tailEnd/>
          </a:ln>
        </p:spPr>
        <p:txBody>
          <a:bodyPr wrap="none" anchor="ct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r>
              <a:rPr lang="el-GR" altLang="el-GR" sz="1400" dirty="0">
                <a:latin typeface="Verdana" pitchFamily="34" charset="0"/>
              </a:rPr>
              <a:t>Ειδική</a:t>
            </a:r>
          </a:p>
          <a:p>
            <a:pPr eaLnBrk="1" hangingPunct="1"/>
            <a:r>
              <a:rPr lang="el-GR" altLang="el-GR" sz="1400" dirty="0">
                <a:latin typeface="Verdana" pitchFamily="34" charset="0"/>
              </a:rPr>
              <a:t>Πολιτισμική</a:t>
            </a:r>
          </a:p>
          <a:p>
            <a:pPr eaLnBrk="1" hangingPunct="1"/>
            <a:r>
              <a:rPr lang="el-GR" altLang="el-GR" sz="1400" dirty="0">
                <a:latin typeface="Verdana" pitchFamily="34" charset="0"/>
              </a:rPr>
              <a:t>Ευαισθησία</a:t>
            </a:r>
            <a:endParaRPr lang="en-GB" altLang="el-GR" sz="1400" dirty="0">
              <a:latin typeface="Verdana" pitchFamily="34" charset="0"/>
            </a:endParaRPr>
          </a:p>
          <a:p>
            <a:pPr eaLnBrk="1" hangingPunct="1"/>
            <a:endParaRPr lang="en-GB" altLang="el-GR" sz="1400" dirty="0">
              <a:latin typeface="Verdana" pitchFamily="34" charset="0"/>
            </a:endParaRPr>
          </a:p>
        </p:txBody>
      </p:sp>
      <p:sp>
        <p:nvSpPr>
          <p:cNvPr id="16403" name="Freeform 29"/>
          <p:cNvSpPr>
            <a:spLocks/>
          </p:cNvSpPr>
          <p:nvPr/>
        </p:nvSpPr>
        <p:spPr bwMode="auto">
          <a:xfrm>
            <a:off x="5834063" y="3103563"/>
            <a:ext cx="1587" cy="541337"/>
          </a:xfrm>
          <a:custGeom>
            <a:avLst/>
            <a:gdLst>
              <a:gd name="T0" fmla="*/ 0 w 1"/>
              <a:gd name="T1" fmla="*/ 0 h 341"/>
              <a:gd name="T2" fmla="*/ 0 w 1"/>
              <a:gd name="T3" fmla="*/ 341 h 341"/>
              <a:gd name="T4" fmla="*/ 0 60000 65536"/>
              <a:gd name="T5" fmla="*/ 0 60000 65536"/>
              <a:gd name="T6" fmla="*/ 0 w 1"/>
              <a:gd name="T7" fmla="*/ 0 h 341"/>
              <a:gd name="T8" fmla="*/ 1 w 1"/>
              <a:gd name="T9" fmla="*/ 341 h 341"/>
            </a:gdLst>
            <a:ahLst/>
            <a:cxnLst>
              <a:cxn ang="T4">
                <a:pos x="T0" y="T1"/>
              </a:cxn>
              <a:cxn ang="T5">
                <a:pos x="T2" y="T3"/>
              </a:cxn>
            </a:cxnLst>
            <a:rect l="T6" t="T7" r="T8" b="T9"/>
            <a:pathLst>
              <a:path w="1" h="341">
                <a:moveTo>
                  <a:pt x="0" y="0"/>
                </a:moveTo>
                <a:lnTo>
                  <a:pt x="0" y="341"/>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404" name="Freeform 30"/>
          <p:cNvSpPr>
            <a:spLocks/>
          </p:cNvSpPr>
          <p:nvPr/>
        </p:nvSpPr>
        <p:spPr bwMode="auto">
          <a:xfrm>
            <a:off x="6567488" y="4352925"/>
            <a:ext cx="812800" cy="1588"/>
          </a:xfrm>
          <a:custGeom>
            <a:avLst/>
            <a:gdLst>
              <a:gd name="T0" fmla="*/ 0 w 512"/>
              <a:gd name="T1" fmla="*/ 0 h 1"/>
              <a:gd name="T2" fmla="*/ 512 w 512"/>
              <a:gd name="T3" fmla="*/ 0 h 1"/>
              <a:gd name="T4" fmla="*/ 0 60000 65536"/>
              <a:gd name="T5" fmla="*/ 0 60000 65536"/>
              <a:gd name="T6" fmla="*/ 0 w 512"/>
              <a:gd name="T7" fmla="*/ 0 h 1"/>
              <a:gd name="T8" fmla="*/ 512 w 512"/>
              <a:gd name="T9" fmla="*/ 1 h 1"/>
            </a:gdLst>
            <a:ahLst/>
            <a:cxnLst>
              <a:cxn ang="T4">
                <a:pos x="T0" y="T1"/>
              </a:cxn>
              <a:cxn ang="T5">
                <a:pos x="T2" y="T3"/>
              </a:cxn>
            </a:cxnLst>
            <a:rect l="T6" t="T7" r="T8" b="T9"/>
            <a:pathLst>
              <a:path w="512" h="1">
                <a:moveTo>
                  <a:pt x="0" y="0"/>
                </a:moveTo>
                <a:lnTo>
                  <a:pt x="512"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405" name="Freeform 31"/>
          <p:cNvSpPr>
            <a:spLocks/>
          </p:cNvSpPr>
          <p:nvPr/>
        </p:nvSpPr>
        <p:spPr bwMode="auto">
          <a:xfrm>
            <a:off x="8069581" y="3171031"/>
            <a:ext cx="45719" cy="515937"/>
          </a:xfrm>
          <a:custGeom>
            <a:avLst/>
            <a:gdLst>
              <a:gd name="T0" fmla="*/ 0 w 1"/>
              <a:gd name="T1" fmla="*/ 325 h 325"/>
              <a:gd name="T2" fmla="*/ 0 w 1"/>
              <a:gd name="T3" fmla="*/ 0 h 325"/>
              <a:gd name="T4" fmla="*/ 0 60000 65536"/>
              <a:gd name="T5" fmla="*/ 0 60000 65536"/>
              <a:gd name="T6" fmla="*/ 0 w 1"/>
              <a:gd name="T7" fmla="*/ 0 h 325"/>
              <a:gd name="T8" fmla="*/ 1 w 1"/>
              <a:gd name="T9" fmla="*/ 325 h 325"/>
            </a:gdLst>
            <a:ahLst/>
            <a:cxnLst>
              <a:cxn ang="T4">
                <a:pos x="T0" y="T1"/>
              </a:cxn>
              <a:cxn ang="T5">
                <a:pos x="T2" y="T3"/>
              </a:cxn>
            </a:cxnLst>
            <a:rect l="T6" t="T7" r="T8" b="T9"/>
            <a:pathLst>
              <a:path w="1" h="325">
                <a:moveTo>
                  <a:pt x="0" y="325"/>
                </a:moveTo>
                <a:lnTo>
                  <a:pt x="0" y="0"/>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sp>
        <p:nvSpPr>
          <p:cNvPr id="16406" name="Freeform 32"/>
          <p:cNvSpPr>
            <a:spLocks/>
          </p:cNvSpPr>
          <p:nvPr/>
        </p:nvSpPr>
        <p:spPr bwMode="auto">
          <a:xfrm>
            <a:off x="3124200" y="838200"/>
            <a:ext cx="5029200" cy="1143000"/>
          </a:xfrm>
          <a:custGeom>
            <a:avLst/>
            <a:gdLst>
              <a:gd name="T0" fmla="*/ 0 w 3168"/>
              <a:gd name="T1" fmla="*/ 488 h 488"/>
              <a:gd name="T2" fmla="*/ 1680 w 3168"/>
              <a:gd name="T3" fmla="*/ 8 h 488"/>
              <a:gd name="T4" fmla="*/ 3168 w 3168"/>
              <a:gd name="T5" fmla="*/ 440 h 488"/>
              <a:gd name="T6" fmla="*/ 0 60000 65536"/>
              <a:gd name="T7" fmla="*/ 0 60000 65536"/>
              <a:gd name="T8" fmla="*/ 0 60000 65536"/>
              <a:gd name="T9" fmla="*/ 0 w 3168"/>
              <a:gd name="T10" fmla="*/ 0 h 488"/>
              <a:gd name="T11" fmla="*/ 3168 w 3168"/>
              <a:gd name="T12" fmla="*/ 488 h 488"/>
            </a:gdLst>
            <a:ahLst/>
            <a:cxnLst>
              <a:cxn ang="T6">
                <a:pos x="T0" y="T1"/>
              </a:cxn>
              <a:cxn ang="T7">
                <a:pos x="T2" y="T3"/>
              </a:cxn>
              <a:cxn ang="T8">
                <a:pos x="T4" y="T5"/>
              </a:cxn>
            </a:cxnLst>
            <a:rect l="T9" t="T10" r="T11" b="T12"/>
            <a:pathLst>
              <a:path w="3168" h="488">
                <a:moveTo>
                  <a:pt x="0" y="488"/>
                </a:moveTo>
                <a:cubicBezTo>
                  <a:pt x="576" y="252"/>
                  <a:pt x="1152" y="16"/>
                  <a:pt x="1680" y="8"/>
                </a:cubicBezTo>
                <a:cubicBezTo>
                  <a:pt x="2208" y="0"/>
                  <a:pt x="2920" y="368"/>
                  <a:pt x="3168" y="44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800">
                <a:solidFill>
                  <a:schemeClr val="tx1"/>
                </a:solidFill>
                <a:latin typeface="Monotype Corsiva" pitchFamily="66" charset="0"/>
              </a:defRPr>
            </a:lvl1pPr>
            <a:lvl2pPr marL="742950" indent="-285750" eaLnBrk="0" hangingPunct="0">
              <a:defRPr sz="2800">
                <a:solidFill>
                  <a:schemeClr val="tx1"/>
                </a:solidFill>
                <a:latin typeface="Monotype Corsiva" pitchFamily="66" charset="0"/>
              </a:defRPr>
            </a:lvl2pPr>
            <a:lvl3pPr marL="1143000" indent="-228600" eaLnBrk="0" hangingPunct="0">
              <a:defRPr sz="2800">
                <a:solidFill>
                  <a:schemeClr val="tx1"/>
                </a:solidFill>
                <a:latin typeface="Monotype Corsiva" pitchFamily="66" charset="0"/>
              </a:defRPr>
            </a:lvl3pPr>
            <a:lvl4pPr marL="1600200" indent="-228600" eaLnBrk="0" hangingPunct="0">
              <a:defRPr sz="2800">
                <a:solidFill>
                  <a:schemeClr val="tx1"/>
                </a:solidFill>
                <a:latin typeface="Monotype Corsiva" pitchFamily="66" charset="0"/>
              </a:defRPr>
            </a:lvl4pPr>
            <a:lvl5pPr marL="2057400" indent="-228600" eaLnBrk="0" hangingPunct="0">
              <a:defRPr sz="2800">
                <a:solidFill>
                  <a:schemeClr val="tx1"/>
                </a:solidFill>
                <a:latin typeface="Monotype Corsiva" pitchFamily="66" charset="0"/>
              </a:defRPr>
            </a:lvl5pPr>
            <a:lvl6pPr marL="2514600" indent="-228600" algn="ctr" eaLnBrk="0" fontAlgn="base" hangingPunct="0">
              <a:spcBef>
                <a:spcPct val="0"/>
              </a:spcBef>
              <a:spcAft>
                <a:spcPct val="0"/>
              </a:spcAft>
              <a:defRPr sz="2800">
                <a:solidFill>
                  <a:schemeClr val="tx1"/>
                </a:solidFill>
                <a:latin typeface="Monotype Corsiva" pitchFamily="66" charset="0"/>
              </a:defRPr>
            </a:lvl6pPr>
            <a:lvl7pPr marL="2971800" indent="-228600" algn="ctr" eaLnBrk="0" fontAlgn="base" hangingPunct="0">
              <a:spcBef>
                <a:spcPct val="0"/>
              </a:spcBef>
              <a:spcAft>
                <a:spcPct val="0"/>
              </a:spcAft>
              <a:defRPr sz="2800">
                <a:solidFill>
                  <a:schemeClr val="tx1"/>
                </a:solidFill>
                <a:latin typeface="Monotype Corsiva" pitchFamily="66" charset="0"/>
              </a:defRPr>
            </a:lvl7pPr>
            <a:lvl8pPr marL="3429000" indent="-228600" algn="ctr" eaLnBrk="0" fontAlgn="base" hangingPunct="0">
              <a:spcBef>
                <a:spcPct val="0"/>
              </a:spcBef>
              <a:spcAft>
                <a:spcPct val="0"/>
              </a:spcAft>
              <a:defRPr sz="2800">
                <a:solidFill>
                  <a:schemeClr val="tx1"/>
                </a:solidFill>
                <a:latin typeface="Monotype Corsiva" pitchFamily="66" charset="0"/>
              </a:defRPr>
            </a:lvl8pPr>
            <a:lvl9pPr marL="3886200" indent="-228600" algn="ctr" eaLnBrk="0" fontAlgn="base" hangingPunct="0">
              <a:spcBef>
                <a:spcPct val="0"/>
              </a:spcBef>
              <a:spcAft>
                <a:spcPct val="0"/>
              </a:spcAft>
              <a:defRPr sz="2800">
                <a:solidFill>
                  <a:schemeClr val="tx1"/>
                </a:solidFill>
                <a:latin typeface="Monotype Corsiva" pitchFamily="66" charset="0"/>
              </a:defRPr>
            </a:lvl9pPr>
          </a:lstStyle>
          <a:p>
            <a:pPr eaLnBrk="1" hangingPunct="1"/>
            <a:endParaRPr lang="el-GR" altLang="el-GR"/>
          </a:p>
        </p:txBody>
      </p:sp>
      <p:cxnSp>
        <p:nvCxnSpPr>
          <p:cNvPr id="3" name="Ευθύγραμμο βέλος σύνδεσης 2"/>
          <p:cNvCxnSpPr/>
          <p:nvPr/>
        </p:nvCxnSpPr>
        <p:spPr>
          <a:xfrm flipH="1">
            <a:off x="6430656" y="2561661"/>
            <a:ext cx="111314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167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1619672" y="1628800"/>
            <a:ext cx="6326188" cy="3024336"/>
          </a:xfrm>
          <a:solidFill>
            <a:srgbClr val="FFC000"/>
          </a:solidFill>
          <a:ln>
            <a:solidFill>
              <a:srgbClr val="00B0F0"/>
            </a:solidFill>
          </a:ln>
          <a:effectLst>
            <a:glow rad="228600">
              <a:schemeClr val="accent1">
                <a:satMod val="175000"/>
                <a:alpha val="40000"/>
              </a:schemeClr>
            </a:glow>
          </a:effectLst>
          <a:scene3d>
            <a:camera prst="orthographicFront"/>
            <a:lightRig rig="threePt" dir="t"/>
          </a:scene3d>
          <a:sp3d>
            <a:bevelT prst="convex"/>
          </a:sp3d>
        </p:spPr>
        <p:txBody>
          <a:bodyPr/>
          <a:lstStyle/>
          <a:p>
            <a:pPr algn="ctr" eaLnBrk="1" hangingPunct="1">
              <a:lnSpc>
                <a:spcPct val="90000"/>
              </a:lnSpc>
              <a:spcBef>
                <a:spcPct val="0"/>
              </a:spcBef>
              <a:buFontTx/>
              <a:buNone/>
              <a:defRPr/>
            </a:pPr>
            <a:endParaRPr lang="en-US" sz="2800" dirty="0">
              <a:solidFill>
                <a:schemeClr val="tx2">
                  <a:lumMod val="50000"/>
                </a:schemeClr>
              </a:solidFill>
              <a:latin typeface="Monotype Corsiva" pitchFamily="66" charset="0"/>
            </a:endParaRPr>
          </a:p>
          <a:p>
            <a:pPr algn="ctr" eaLnBrk="1" hangingPunct="1">
              <a:lnSpc>
                <a:spcPct val="90000"/>
              </a:lnSpc>
              <a:spcBef>
                <a:spcPct val="0"/>
              </a:spcBef>
              <a:buFontTx/>
              <a:buNone/>
              <a:defRPr/>
            </a:pPr>
            <a:r>
              <a:rPr lang="el-GR" sz="2800" b="1" dirty="0">
                <a:solidFill>
                  <a:schemeClr val="tx2">
                    <a:lumMod val="50000"/>
                  </a:schemeClr>
                </a:solidFill>
                <a:latin typeface="Monotype Corsiva" pitchFamily="66" charset="0"/>
              </a:rPr>
              <a:t>Η πολιτισμικά ικανή φροντίδα γίνεται ένα απαραίτητο στοιχείο του</a:t>
            </a:r>
            <a:r>
              <a:rPr lang="el-GR" sz="2800" b="1" dirty="0">
                <a:solidFill>
                  <a:schemeClr val="tx2">
                    <a:lumMod val="50000"/>
                  </a:schemeClr>
                </a:solidFill>
                <a:latin typeface="Monotype Corsiva" pitchFamily="66" charset="0"/>
                <a:cs typeface="Times New Roman" pitchFamily="18" charset="0"/>
              </a:rPr>
              <a:t> 21</a:t>
            </a:r>
            <a:r>
              <a:rPr lang="el-GR" sz="2800" b="1" baseline="30000" dirty="0">
                <a:solidFill>
                  <a:schemeClr val="tx2">
                    <a:lumMod val="50000"/>
                  </a:schemeClr>
                </a:solidFill>
                <a:latin typeface="Monotype Corsiva" pitchFamily="66" charset="0"/>
                <a:cs typeface="Times New Roman" pitchFamily="18" charset="0"/>
              </a:rPr>
              <a:t>ου</a:t>
            </a:r>
            <a:r>
              <a:rPr lang="el-GR" sz="2800" b="1" dirty="0">
                <a:solidFill>
                  <a:schemeClr val="tx2">
                    <a:lumMod val="50000"/>
                  </a:schemeClr>
                </a:solidFill>
                <a:latin typeface="Monotype Corsiva" pitchFamily="66" charset="0"/>
                <a:cs typeface="Times New Roman" pitchFamily="18" charset="0"/>
              </a:rPr>
              <a:t> </a:t>
            </a:r>
            <a:r>
              <a:rPr lang="el-GR" sz="2800" b="1" dirty="0">
                <a:solidFill>
                  <a:schemeClr val="tx2">
                    <a:lumMod val="50000"/>
                  </a:schemeClr>
                </a:solidFill>
                <a:latin typeface="Monotype Corsiva" pitchFamily="66" charset="0"/>
              </a:rPr>
              <a:t>αιώνα για εκείνους που</a:t>
            </a:r>
            <a:r>
              <a:rPr lang="el-GR" sz="2800" b="1" dirty="0">
                <a:solidFill>
                  <a:schemeClr val="tx2">
                    <a:lumMod val="50000"/>
                  </a:schemeClr>
                </a:solidFill>
                <a:latin typeface="Monotype Corsiva" pitchFamily="66" charset="0"/>
                <a:cs typeface="Times New Roman" pitchFamily="18" charset="0"/>
              </a:rPr>
              <a:t> </a:t>
            </a:r>
            <a:r>
              <a:rPr lang="el-GR" sz="2800" b="1" dirty="0">
                <a:solidFill>
                  <a:schemeClr val="tx2">
                    <a:lumMod val="50000"/>
                  </a:schemeClr>
                </a:solidFill>
                <a:latin typeface="Monotype Corsiva" pitchFamily="66" charset="0"/>
              </a:rPr>
              <a:t>είναι υπεύθυνοι για την παροχή</a:t>
            </a:r>
            <a:r>
              <a:rPr lang="el-GR" sz="2800" b="1" dirty="0">
                <a:solidFill>
                  <a:schemeClr val="tx2">
                    <a:lumMod val="50000"/>
                  </a:schemeClr>
                </a:solidFill>
                <a:latin typeface="Monotype Corsiva" pitchFamily="66" charset="0"/>
                <a:cs typeface="Times New Roman" pitchFamily="18" charset="0"/>
              </a:rPr>
              <a:t> </a:t>
            </a:r>
            <a:r>
              <a:rPr lang="el-GR" sz="2800" b="1" dirty="0">
                <a:solidFill>
                  <a:schemeClr val="tx2">
                    <a:lumMod val="50000"/>
                  </a:schemeClr>
                </a:solidFill>
                <a:latin typeface="Monotype Corsiva" pitchFamily="66" charset="0"/>
              </a:rPr>
              <a:t>υπηρεσιών φροντίδας υγείας στις πολυπολιτισμικές κοινωνίες</a:t>
            </a:r>
          </a:p>
          <a:p>
            <a:pPr algn="ctr" eaLnBrk="1" hangingPunct="1">
              <a:lnSpc>
                <a:spcPct val="90000"/>
              </a:lnSpc>
              <a:buFont typeface="Wingdings" pitchFamily="2" charset="2"/>
              <a:buNone/>
              <a:defRPr/>
            </a:pPr>
            <a:endParaRPr lang="en-GB" sz="3600" dirty="0">
              <a:solidFill>
                <a:schemeClr val="tx2">
                  <a:lumMod val="50000"/>
                </a:schemeClr>
              </a:solidFill>
            </a:endParaRPr>
          </a:p>
        </p:txBody>
      </p:sp>
    </p:spTree>
    <p:extLst>
      <p:ext uri="{BB962C8B-B14F-4D97-AF65-F5344CB8AC3E}">
        <p14:creationId xmlns:p14="http://schemas.microsoft.com/office/powerpoint/2010/main" val="1308534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560" y="1772816"/>
            <a:ext cx="7772400" cy="295275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glow rad="101600">
              <a:srgbClr val="FFFF00">
                <a:alpha val="60000"/>
              </a:srgbClr>
            </a:glow>
          </a:effectLst>
          <a:scene3d>
            <a:camera prst="orthographicFront"/>
            <a:lightRig rig="threePt" dir="t"/>
          </a:scene3d>
          <a:sp3d>
            <a:bevelT prst="convex"/>
          </a:sp3d>
        </p:spPr>
        <p:txBody>
          <a:bodyPr>
            <a:normAutofit fontScale="90000"/>
          </a:bodyPr>
          <a:lstStyle/>
          <a:p>
            <a:pPr eaLnBrk="1" hangingPunct="1">
              <a:defRPr/>
            </a:pPr>
            <a:r>
              <a:rPr lang="el-GR" sz="4800" b="1" dirty="0">
                <a:solidFill>
                  <a:srgbClr val="FFFF00"/>
                </a:solidFill>
              </a:rPr>
              <a:t>Η </a:t>
            </a:r>
            <a:r>
              <a:rPr lang="el-GR" sz="4800" b="1" dirty="0" err="1">
                <a:solidFill>
                  <a:srgbClr val="FFFF00"/>
                </a:solidFill>
              </a:rPr>
              <a:t>βιοπολιτισμική</a:t>
            </a:r>
            <a:r>
              <a:rPr lang="el-GR" sz="4800" b="1" dirty="0">
                <a:solidFill>
                  <a:srgbClr val="FFFF00"/>
                </a:solidFill>
              </a:rPr>
              <a:t> βάση της διαπολιτισμικής νοσηλευτικής</a:t>
            </a:r>
            <a:br>
              <a:rPr lang="el-GR" sz="4800" b="1" dirty="0">
                <a:solidFill>
                  <a:srgbClr val="FFFF00"/>
                </a:solidFill>
              </a:rPr>
            </a:br>
            <a:r>
              <a:rPr lang="en-US" sz="4800" b="1" i="1" dirty="0">
                <a:solidFill>
                  <a:srgbClr val="FFFF00"/>
                </a:solidFill>
              </a:rPr>
              <a:t>“Jody </a:t>
            </a:r>
            <a:r>
              <a:rPr lang="en-US" sz="4800" b="1" i="1" dirty="0" err="1">
                <a:solidFill>
                  <a:srgbClr val="FFFF00"/>
                </a:solidFill>
              </a:rPr>
              <a:t>Glittenberg</a:t>
            </a:r>
            <a:r>
              <a:rPr lang="en-US" sz="4800" b="1" i="1" dirty="0">
                <a:solidFill>
                  <a:srgbClr val="FFFF00"/>
                </a:solidFill>
              </a:rPr>
              <a:t>”</a:t>
            </a:r>
            <a:endParaRPr lang="el-GR" sz="4800" b="1" i="1" dirty="0">
              <a:solidFill>
                <a:srgbClr val="FFFF00"/>
              </a:solidFill>
            </a:endParaRPr>
          </a:p>
        </p:txBody>
      </p:sp>
    </p:spTree>
    <p:extLst>
      <p:ext uri="{BB962C8B-B14F-4D97-AF65-F5344CB8AC3E}">
        <p14:creationId xmlns:p14="http://schemas.microsoft.com/office/powerpoint/2010/main" val="22204801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7793" y="1484784"/>
            <a:ext cx="9144000" cy="4114800"/>
          </a:xfrm>
        </p:spPr>
        <p:txBody>
          <a:bodyPr>
            <a:normAutofit lnSpcReduction="10000"/>
          </a:bodyPr>
          <a:lstStyle/>
          <a:p>
            <a:pPr eaLnBrk="1" hangingPunct="1">
              <a:lnSpc>
                <a:spcPct val="80000"/>
              </a:lnSpc>
              <a:buFont typeface="Wingdings" panose="05000000000000000000" pitchFamily="2" charset="2"/>
              <a:buChar char="Ø"/>
            </a:pPr>
            <a:r>
              <a:rPr lang="el-GR" altLang="el-GR" sz="4800" dirty="0">
                <a:solidFill>
                  <a:srgbClr val="FF0000"/>
                </a:solidFill>
                <a:latin typeface="Times New Roman" pitchFamily="18" charset="0"/>
              </a:rPr>
              <a:t>Μήπως η δέσμευση για την πολιτισμική συνέπεια στην παροχή νοσηλευτικής φροντίδας έχει ως αποτέλεσμα τον υπερβολικό σχετικισμό ως προς τις αξίες και κατά συνέπεια σύγχυση για το τι πρέπει και τι δεν πρέπει να γίνει; </a:t>
            </a:r>
          </a:p>
          <a:p>
            <a:pPr eaLnBrk="1" hangingPunct="1">
              <a:lnSpc>
                <a:spcPct val="80000"/>
              </a:lnSpc>
              <a:buFont typeface="Wingdings" pitchFamily="2" charset="2"/>
              <a:buNone/>
            </a:pPr>
            <a:r>
              <a:rPr lang="el-GR" altLang="el-GR" sz="2000" dirty="0">
                <a:latin typeface="Times New Roman" pitchFamily="18" charset="0"/>
              </a:rPr>
              <a:t> </a:t>
            </a:r>
          </a:p>
        </p:txBody>
      </p:sp>
    </p:spTree>
    <p:extLst>
      <p:ext uri="{BB962C8B-B14F-4D97-AF65-F5344CB8AC3E}">
        <p14:creationId xmlns:p14="http://schemas.microsoft.com/office/powerpoint/2010/main" val="3446381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solidFill>
            <a:schemeClr val="tx2">
              <a:lumMod val="60000"/>
              <a:lumOff val="40000"/>
            </a:schemeClr>
          </a:solidFill>
        </p:spPr>
        <p:txBody>
          <a:bodyPr/>
          <a:lstStyle/>
          <a:p>
            <a:pPr eaLnBrk="1" hangingPunct="1">
              <a:defRPr/>
            </a:pPr>
            <a:r>
              <a:rPr lang="el-GR" dirty="0" err="1">
                <a:solidFill>
                  <a:srgbClr val="FFC000"/>
                </a:solidFill>
              </a:rPr>
              <a:t>Βιοπολιτισμός</a:t>
            </a:r>
            <a:r>
              <a:rPr lang="el-GR" dirty="0">
                <a:solidFill>
                  <a:srgbClr val="FFC000"/>
                </a:solidFill>
              </a:rPr>
              <a:t>- </a:t>
            </a:r>
            <a:r>
              <a:rPr lang="en-US" dirty="0">
                <a:solidFill>
                  <a:srgbClr val="FFC000"/>
                </a:solidFill>
              </a:rPr>
              <a:t>J. </a:t>
            </a:r>
            <a:r>
              <a:rPr lang="en-US" dirty="0" err="1">
                <a:solidFill>
                  <a:srgbClr val="FFC000"/>
                </a:solidFill>
              </a:rPr>
              <a:t>Glittenberg</a:t>
            </a:r>
            <a:endParaRPr lang="el-GR" dirty="0">
              <a:solidFill>
                <a:srgbClr val="FFC000"/>
              </a:solidFill>
            </a:endParaRPr>
          </a:p>
        </p:txBody>
      </p:sp>
      <p:sp>
        <p:nvSpPr>
          <p:cNvPr id="43011" name="Rectangle 3"/>
          <p:cNvSpPr>
            <a:spLocks noGrp="1" noChangeArrowheads="1"/>
          </p:cNvSpPr>
          <p:nvPr>
            <p:ph type="body" idx="1"/>
          </p:nvPr>
        </p:nvSpPr>
        <p:spPr>
          <a:solidFill>
            <a:schemeClr val="tx2">
              <a:lumMod val="50000"/>
            </a:schemeClr>
          </a:solidFill>
        </p:spPr>
        <p:txBody>
          <a:bodyPr/>
          <a:lstStyle/>
          <a:p>
            <a:pPr algn="ctr" eaLnBrk="1" hangingPunct="1">
              <a:buFont typeface="Wingdings" pitchFamily="2" charset="2"/>
              <a:buNone/>
              <a:defRPr/>
            </a:pPr>
            <a:r>
              <a:rPr lang="en-US" dirty="0"/>
              <a:t>	</a:t>
            </a:r>
          </a:p>
          <a:p>
            <a:pPr algn="ctr" eaLnBrk="1" hangingPunct="1">
              <a:buFont typeface="Wingdings" pitchFamily="2" charset="2"/>
              <a:buNone/>
              <a:defRPr/>
            </a:pPr>
            <a:r>
              <a:rPr lang="el-GR" dirty="0">
                <a:solidFill>
                  <a:srgbClr val="FFFF00"/>
                </a:solidFill>
                <a:effectLst/>
              </a:rPr>
              <a:t>Εστιάζει στο πώς βιολογικά και διαφορετικά φυσικά περιβάλλοντα διαφορετικών και παρόμοιων πολιτισμών σχετίζονται με τη φροντίδα, την υγεία, την ασθένεια και τις αναπηρίες. </a:t>
            </a:r>
          </a:p>
        </p:txBody>
      </p:sp>
    </p:spTree>
    <p:extLst>
      <p:ext uri="{BB962C8B-B14F-4D97-AF65-F5344CB8AC3E}">
        <p14:creationId xmlns:p14="http://schemas.microsoft.com/office/powerpoint/2010/main" val="1187662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val 4"/>
          <p:cNvSpPr>
            <a:spLocks noChangeArrowheads="1"/>
          </p:cNvSpPr>
          <p:nvPr/>
        </p:nvSpPr>
        <p:spPr bwMode="auto">
          <a:xfrm>
            <a:off x="395288" y="1484313"/>
            <a:ext cx="3240087" cy="1584325"/>
          </a:xfrm>
          <a:prstGeom prst="ellipse">
            <a:avLst/>
          </a:prstGeom>
          <a:solidFill>
            <a:schemeClr val="accent1"/>
          </a:solidFill>
          <a:ln w="76200">
            <a:solidFill>
              <a:srgbClr val="FFFF00"/>
            </a:solidFill>
            <a:round/>
            <a:headEnd/>
            <a:tailEnd/>
          </a:ln>
          <a:scene3d>
            <a:camera prst="orthographicFront"/>
            <a:lightRig rig="threePt" dir="t"/>
          </a:scene3d>
          <a:sp3d>
            <a:bevelT/>
          </a:sp3d>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l-GR" altLang="el-GR" dirty="0">
                <a:solidFill>
                  <a:srgbClr val="FFFF00"/>
                </a:solidFill>
              </a:rPr>
              <a:t>Βιολογία</a:t>
            </a:r>
          </a:p>
          <a:p>
            <a:pPr algn="ctr" eaLnBrk="1" hangingPunct="1"/>
            <a:r>
              <a:rPr lang="el-GR" altLang="el-GR" dirty="0">
                <a:solidFill>
                  <a:srgbClr val="FFFF00"/>
                </a:solidFill>
              </a:rPr>
              <a:t>(ανθρώπινα σώματα)</a:t>
            </a:r>
          </a:p>
        </p:txBody>
      </p:sp>
      <p:sp>
        <p:nvSpPr>
          <p:cNvPr id="6147" name="Oval 5"/>
          <p:cNvSpPr>
            <a:spLocks noChangeArrowheads="1"/>
          </p:cNvSpPr>
          <p:nvPr/>
        </p:nvSpPr>
        <p:spPr bwMode="auto">
          <a:xfrm>
            <a:off x="5651500" y="1484313"/>
            <a:ext cx="3240088" cy="1584325"/>
          </a:xfrm>
          <a:prstGeom prst="ellipse">
            <a:avLst/>
          </a:prstGeom>
          <a:solidFill>
            <a:schemeClr val="accent1"/>
          </a:solidFill>
          <a:ln w="76200">
            <a:solidFill>
              <a:srgbClr val="FF3399"/>
            </a:solidFill>
            <a:round/>
            <a:headEnd/>
            <a:tailEnd/>
          </a:ln>
          <a:scene3d>
            <a:camera prst="orthographicFront"/>
            <a:lightRig rig="threePt" dir="t"/>
          </a:scene3d>
          <a:sp3d>
            <a:bevelT/>
          </a:sp3d>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l-GR" altLang="el-GR" dirty="0">
                <a:solidFill>
                  <a:srgbClr val="FF0000"/>
                </a:solidFill>
              </a:rPr>
              <a:t>Πολιτισμός</a:t>
            </a:r>
          </a:p>
          <a:p>
            <a:pPr algn="ctr" eaLnBrk="1" hangingPunct="1"/>
            <a:r>
              <a:rPr lang="el-GR" altLang="el-GR" dirty="0">
                <a:solidFill>
                  <a:srgbClr val="FF0000"/>
                </a:solidFill>
              </a:rPr>
              <a:t>(ανθρώπινες αξίες,</a:t>
            </a:r>
          </a:p>
          <a:p>
            <a:pPr algn="ctr" eaLnBrk="1" hangingPunct="1"/>
            <a:r>
              <a:rPr lang="el-GR" altLang="el-GR" dirty="0">
                <a:solidFill>
                  <a:srgbClr val="FF0000"/>
                </a:solidFill>
              </a:rPr>
              <a:t> πεποιθήσεις,</a:t>
            </a:r>
          </a:p>
          <a:p>
            <a:pPr algn="ctr" eaLnBrk="1" hangingPunct="1"/>
            <a:r>
              <a:rPr lang="el-GR" altLang="el-GR" dirty="0">
                <a:solidFill>
                  <a:srgbClr val="FF0000"/>
                </a:solidFill>
              </a:rPr>
              <a:t> πρακτικές)</a:t>
            </a:r>
          </a:p>
        </p:txBody>
      </p:sp>
      <p:sp>
        <p:nvSpPr>
          <p:cNvPr id="44038" name="Rectangle 6"/>
          <p:cNvSpPr>
            <a:spLocks noGrp="1" noChangeArrowheads="1"/>
          </p:cNvSpPr>
          <p:nvPr>
            <p:ph type="title"/>
          </p:nvPr>
        </p:nvSpPr>
        <p:spPr>
          <a:xfrm>
            <a:off x="528637" y="188640"/>
            <a:ext cx="8229600" cy="1143000"/>
          </a:xfrm>
          <a:solidFill>
            <a:schemeClr val="accent1">
              <a:lumMod val="20000"/>
              <a:lumOff val="80000"/>
            </a:schemeClr>
          </a:solidFill>
          <a:ln w="57150"/>
        </p:spPr>
        <p:style>
          <a:lnRef idx="2">
            <a:schemeClr val="accent1"/>
          </a:lnRef>
          <a:fillRef idx="1">
            <a:schemeClr val="lt1"/>
          </a:fillRef>
          <a:effectRef idx="0">
            <a:schemeClr val="accent1"/>
          </a:effectRef>
          <a:fontRef idx="minor">
            <a:schemeClr val="dk1"/>
          </a:fontRef>
        </p:style>
        <p:txBody>
          <a:bodyPr>
            <a:normAutofit fontScale="90000"/>
          </a:bodyPr>
          <a:lstStyle/>
          <a:p>
            <a:pPr eaLnBrk="1" hangingPunct="1">
              <a:defRPr/>
            </a:pPr>
            <a:r>
              <a:rPr lang="el-GR" sz="4000" b="1" dirty="0">
                <a:solidFill>
                  <a:srgbClr val="FFC000"/>
                </a:solidFill>
              </a:rPr>
              <a:t>Αλληλεπιδράσεις με νοσηλευτικό ενδιαφέρον</a:t>
            </a:r>
          </a:p>
        </p:txBody>
      </p:sp>
      <p:cxnSp>
        <p:nvCxnSpPr>
          <p:cNvPr id="6149" name="AutoShape 7"/>
          <p:cNvCxnSpPr>
            <a:cxnSpLocks noChangeShapeType="1"/>
            <a:stCxn id="6146" idx="6"/>
            <a:endCxn id="6147" idx="2"/>
          </p:cNvCxnSpPr>
          <p:nvPr/>
        </p:nvCxnSpPr>
        <p:spPr bwMode="auto">
          <a:xfrm flipV="1">
            <a:off x="3635375" y="2276475"/>
            <a:ext cx="2016125" cy="0"/>
          </a:xfrm>
          <a:prstGeom prst="straightConnector1">
            <a:avLst/>
          </a:prstGeom>
          <a:ln>
            <a:headEnd type="stealth" w="lg" len="lg"/>
            <a:tailEnd type="stealth" w="lg" len="lg"/>
          </a:ln>
        </p:spPr>
        <p:style>
          <a:lnRef idx="3">
            <a:schemeClr val="accent1"/>
          </a:lnRef>
          <a:fillRef idx="0">
            <a:schemeClr val="accent1"/>
          </a:fillRef>
          <a:effectRef idx="2">
            <a:schemeClr val="accent1"/>
          </a:effectRef>
          <a:fontRef idx="minor">
            <a:schemeClr val="tx1"/>
          </a:fontRef>
        </p:style>
      </p:cxnSp>
      <p:cxnSp>
        <p:nvCxnSpPr>
          <p:cNvPr id="6150" name="AutoShape 8"/>
          <p:cNvCxnSpPr>
            <a:cxnSpLocks noChangeShapeType="1"/>
            <a:endCxn id="6151" idx="0"/>
          </p:cNvCxnSpPr>
          <p:nvPr/>
        </p:nvCxnSpPr>
        <p:spPr bwMode="auto">
          <a:xfrm>
            <a:off x="4643438" y="2276475"/>
            <a:ext cx="0" cy="2305050"/>
          </a:xfrm>
          <a:prstGeom prst="straightConnector1">
            <a:avLst/>
          </a:prstGeom>
          <a:ln>
            <a:headEnd/>
            <a:tailEnd type="triangle" w="med" len="med"/>
          </a:ln>
        </p:spPr>
        <p:style>
          <a:lnRef idx="3">
            <a:schemeClr val="accent1"/>
          </a:lnRef>
          <a:fillRef idx="0">
            <a:schemeClr val="accent1"/>
          </a:fillRef>
          <a:effectRef idx="2">
            <a:schemeClr val="accent1"/>
          </a:effectRef>
          <a:fontRef idx="minor">
            <a:schemeClr val="tx1"/>
          </a:fontRef>
        </p:style>
      </p:cxnSp>
      <p:sp>
        <p:nvSpPr>
          <p:cNvPr id="6151" name="Rectangle 9"/>
          <p:cNvSpPr>
            <a:spLocks noChangeArrowheads="1"/>
          </p:cNvSpPr>
          <p:nvPr/>
        </p:nvSpPr>
        <p:spPr bwMode="auto">
          <a:xfrm>
            <a:off x="3635375" y="4581525"/>
            <a:ext cx="2016125" cy="1152525"/>
          </a:xfrm>
          <a:prstGeom prst="rect">
            <a:avLst/>
          </a:prstGeom>
          <a:solidFill>
            <a:schemeClr val="accent1"/>
          </a:solidFill>
          <a:ln w="76200">
            <a:solidFill>
              <a:srgbClr val="00B050"/>
            </a:solidFill>
            <a:miter lim="800000"/>
            <a:headEnd/>
            <a:tailEnd/>
          </a:ln>
          <a:scene3d>
            <a:camera prst="orthographicFront"/>
            <a:lightRig rig="threePt" dir="t"/>
          </a:scene3d>
          <a:sp3d>
            <a:bevelT/>
          </a:sp3d>
        </p:spPr>
        <p:txBody>
          <a:bodyPr wrap="none" anchor="ctr"/>
          <a:lstStyle/>
          <a:p>
            <a:pPr algn="ctr">
              <a:defRPr/>
            </a:pPr>
            <a:r>
              <a:rPr lang="el-GR" dirty="0">
                <a:solidFill>
                  <a:srgbClr val="A4FEBC"/>
                </a:solidFill>
              </a:rPr>
              <a:t>Υγιή ή μη </a:t>
            </a:r>
          </a:p>
          <a:p>
            <a:pPr algn="ctr">
              <a:defRPr/>
            </a:pPr>
            <a:r>
              <a:rPr lang="el-GR" dirty="0">
                <a:solidFill>
                  <a:srgbClr val="A4FEBC"/>
                </a:solidFill>
              </a:rPr>
              <a:t>αποτελέσματα</a:t>
            </a:r>
          </a:p>
        </p:txBody>
      </p:sp>
    </p:spTree>
    <p:extLst>
      <p:ext uri="{BB962C8B-B14F-4D97-AF65-F5344CB8AC3E}">
        <p14:creationId xmlns:p14="http://schemas.microsoft.com/office/powerpoint/2010/main" val="724908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68313" y="0"/>
            <a:ext cx="8229600" cy="1139825"/>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l-G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Στόχοι</a:t>
            </a:r>
          </a:p>
        </p:txBody>
      </p:sp>
      <p:sp>
        <p:nvSpPr>
          <p:cNvPr id="46083" name="Rectangle 3"/>
          <p:cNvSpPr>
            <a:spLocks noGrp="1" noChangeArrowheads="1"/>
          </p:cNvSpPr>
          <p:nvPr>
            <p:ph type="body" idx="1"/>
          </p:nvPr>
        </p:nvSpPr>
        <p:spPr>
          <a:xfrm>
            <a:off x="611188" y="1196975"/>
            <a:ext cx="8229600" cy="4530725"/>
          </a:xfrm>
        </p:spPr>
        <p:style>
          <a:lnRef idx="0">
            <a:schemeClr val="accent1"/>
          </a:lnRef>
          <a:fillRef idx="3">
            <a:schemeClr val="accent1"/>
          </a:fillRef>
          <a:effectRef idx="3">
            <a:schemeClr val="accent1"/>
          </a:effectRef>
          <a:fontRef idx="minor">
            <a:schemeClr val="lt1"/>
          </a:fontRef>
        </p:style>
        <p:txBody>
          <a:bodyPr/>
          <a:lstStyle/>
          <a:p>
            <a:pPr eaLnBrk="1" hangingPunct="1">
              <a:buFont typeface="Wingdings" pitchFamily="2" charset="2"/>
              <a:buNone/>
              <a:defRPr/>
            </a:pPr>
            <a:r>
              <a:rPr lang="el-GR" sz="2800" dirty="0"/>
              <a:t>	</a:t>
            </a:r>
            <a:r>
              <a:rPr lang="en-US" sz="2800" dirty="0">
                <a:solidFill>
                  <a:srgbClr val="FFFF00"/>
                </a:solidFill>
              </a:rPr>
              <a:t>H</a:t>
            </a:r>
            <a:r>
              <a:rPr lang="el-GR" sz="2800" dirty="0">
                <a:solidFill>
                  <a:srgbClr val="FFFF00"/>
                </a:solidFill>
              </a:rPr>
              <a:t> διερεύνηση της διαπολιτισμικής φροντίδας υγείας εστιάζοντας στο τι γίνεται στον κόσμο, δίνοντας έμφαση σε κοινωνικούς παράγοντες (πχ. συγγένεια, θρησκεία και άλλους παράγοντες), όπως και σε ιστορικές, περιβαλλοντικές και λεκτικές έννοιες. </a:t>
            </a:r>
            <a:endParaRPr lang="en-US" sz="2800" dirty="0">
              <a:solidFill>
                <a:srgbClr val="FFFF00"/>
              </a:solidFill>
            </a:endParaRPr>
          </a:p>
          <a:p>
            <a:pPr eaLnBrk="1" hangingPunct="1">
              <a:buFont typeface="Wingdings" pitchFamily="2" charset="2"/>
              <a:buNone/>
              <a:defRPr/>
            </a:pPr>
            <a:endParaRPr lang="en-US" sz="2800" dirty="0"/>
          </a:p>
          <a:p>
            <a:pPr algn="ctr" eaLnBrk="1" hangingPunct="1">
              <a:buFont typeface="Wingdings" pitchFamily="2" charset="2"/>
              <a:buNone/>
              <a:defRPr/>
            </a:pPr>
            <a:r>
              <a:rPr lang="el-GR" sz="2800" dirty="0">
                <a:solidFill>
                  <a:schemeClr val="accent5">
                    <a:lumMod val="20000"/>
                    <a:lumOff val="80000"/>
                  </a:schemeClr>
                </a:solidFill>
              </a:rPr>
              <a:t>Σκοπός είναι η ανακάλυψη φαινομένων που θα οδηγήσουν στην επίτευξη πολιτισμικά ικανής φροντίδας υγείας.</a:t>
            </a:r>
          </a:p>
        </p:txBody>
      </p:sp>
    </p:spTree>
    <p:extLst>
      <p:ext uri="{BB962C8B-B14F-4D97-AF65-F5344CB8AC3E}">
        <p14:creationId xmlns:p14="http://schemas.microsoft.com/office/powerpoint/2010/main" val="629482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8" name="Rectangle 10"/>
          <p:cNvSpPr>
            <a:spLocks noGrp="1" noChangeArrowheads="1"/>
          </p:cNvSpPr>
          <p:nvPr>
            <p:ph type="title"/>
          </p:nvPr>
        </p:nvSpPr>
        <p:spPr>
          <a:solidFill>
            <a:srgbClr val="00B050"/>
          </a:solidFill>
        </p:spPr>
        <p:txBody>
          <a:bodyPr/>
          <a:lstStyle/>
          <a:p>
            <a:pPr eaLnBrk="1" hangingPunct="1">
              <a:defRPr/>
            </a:pPr>
            <a:r>
              <a:rPr lang="el-GR" sz="4000" dirty="0"/>
              <a:t>Το θεωρητικό μοντέλο της </a:t>
            </a:r>
            <a:r>
              <a:rPr lang="en-US" sz="4000" dirty="0" err="1"/>
              <a:t>Glittenberg</a:t>
            </a:r>
            <a:endParaRPr lang="el-GR" sz="4000" dirty="0"/>
          </a:p>
        </p:txBody>
      </p:sp>
      <p:sp>
        <p:nvSpPr>
          <p:cNvPr id="48139" name="Rectangle 11"/>
          <p:cNvSpPr>
            <a:spLocks noGrp="1" noChangeArrowheads="1"/>
          </p:cNvSpPr>
          <p:nvPr>
            <p:ph type="body" idx="1"/>
          </p:nvPr>
        </p:nvSpPr>
        <p:spPr/>
        <p:txBody>
          <a:bodyPr/>
          <a:lstStyle/>
          <a:p>
            <a:pPr eaLnBrk="1" hangingPunct="1">
              <a:lnSpc>
                <a:spcPct val="90000"/>
              </a:lnSpc>
              <a:buFont typeface="Wingdings" pitchFamily="2" charset="2"/>
              <a:buNone/>
              <a:defRPr/>
            </a:pPr>
            <a:r>
              <a:rPr lang="el-GR" sz="2400"/>
              <a:t>	Το θεωρητικό μοντέλο της </a:t>
            </a:r>
            <a:r>
              <a:rPr lang="en-US" sz="2400"/>
              <a:t>Glittenberg </a:t>
            </a:r>
            <a:r>
              <a:rPr lang="el-GR" sz="2400"/>
              <a:t>στηρίζεται στο πώς η </a:t>
            </a:r>
            <a:r>
              <a:rPr lang="el-GR" sz="2400">
                <a:solidFill>
                  <a:schemeClr val="folHlink"/>
                </a:solidFill>
              </a:rPr>
              <a:t>βιολογία</a:t>
            </a:r>
            <a:r>
              <a:rPr lang="el-GR" sz="2400"/>
              <a:t>, ο </a:t>
            </a:r>
            <a:r>
              <a:rPr lang="el-GR" sz="2400">
                <a:solidFill>
                  <a:schemeClr val="folHlink"/>
                </a:solidFill>
              </a:rPr>
              <a:t>πολιτισμός</a:t>
            </a:r>
            <a:r>
              <a:rPr lang="el-GR" sz="2400"/>
              <a:t> και τα </a:t>
            </a:r>
            <a:r>
              <a:rPr lang="el-GR" sz="2400">
                <a:solidFill>
                  <a:schemeClr val="folHlink"/>
                </a:solidFill>
              </a:rPr>
              <a:t>μοντέλα φροντίδας</a:t>
            </a:r>
            <a:r>
              <a:rPr lang="el-GR" sz="2400"/>
              <a:t> ενός ατόμου αποτελούν μέρος ενός ολόκληρου </a:t>
            </a:r>
            <a:r>
              <a:rPr lang="el-GR" sz="2400">
                <a:solidFill>
                  <a:schemeClr val="folHlink"/>
                </a:solidFill>
              </a:rPr>
              <a:t>ανθρώπινου οικοσυστήματος</a:t>
            </a:r>
            <a:r>
              <a:rPr lang="el-GR" sz="2400"/>
              <a:t>. </a:t>
            </a:r>
          </a:p>
          <a:p>
            <a:pPr eaLnBrk="1" hangingPunct="1">
              <a:lnSpc>
                <a:spcPct val="90000"/>
              </a:lnSpc>
              <a:buFont typeface="Wingdings" pitchFamily="2" charset="2"/>
              <a:buNone/>
              <a:defRPr/>
            </a:pPr>
            <a:r>
              <a:rPr lang="el-GR" sz="2400"/>
              <a:t>	Ένα ανθρώπινο οικοσύστημα είναι παρόμοιο σε θεώρηση με το ολιστικό </a:t>
            </a:r>
            <a:r>
              <a:rPr lang="en-US" sz="2400"/>
              <a:t>Sunrise Model </a:t>
            </a:r>
            <a:r>
              <a:rPr lang="el-GR" sz="2400"/>
              <a:t>της </a:t>
            </a:r>
            <a:r>
              <a:rPr lang="en-US" sz="2400"/>
              <a:t>Leininger</a:t>
            </a:r>
            <a:r>
              <a:rPr lang="el-GR" sz="2400"/>
              <a:t>, καθώς συσχετίζει πολλαπλούς περιβαλλοντικούς παράγοντες μέσα στους οποίους τα άτομα γεννιούνται, ζουν και πεθαίνουν. Αυτή η οικολογική προσέγγιση βοηθά στην </a:t>
            </a:r>
            <a:r>
              <a:rPr lang="el-GR" sz="2400" b="1">
                <a:solidFill>
                  <a:schemeClr val="folHlink"/>
                </a:solidFill>
              </a:rPr>
              <a:t>κατανόηση της υγείας σε κοινωνικό επίπεδο</a:t>
            </a:r>
            <a:r>
              <a:rPr lang="el-GR" sz="2400"/>
              <a:t>, στο οποίο επηρεάζονται μεγάλες ομάδες ανθρώπων και όχι ένα μόνο άτομο ή μια οικογένεια. </a:t>
            </a:r>
          </a:p>
        </p:txBody>
      </p:sp>
    </p:spTree>
    <p:extLst>
      <p:ext uri="{BB962C8B-B14F-4D97-AF65-F5344CB8AC3E}">
        <p14:creationId xmlns:p14="http://schemas.microsoft.com/office/powerpoint/2010/main" val="456610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115888"/>
            <a:ext cx="8229600" cy="1139825"/>
          </a:xfrm>
          <a:solidFill>
            <a:srgbClr val="FFC000"/>
          </a:solidFill>
        </p:spPr>
        <p:txBody>
          <a:bodyPr/>
          <a:lstStyle/>
          <a:p>
            <a:pPr eaLnBrk="1" hangingPunct="1">
              <a:defRPr/>
            </a:pPr>
            <a:r>
              <a:rPr lang="el-GR" dirty="0">
                <a:solidFill>
                  <a:schemeClr val="accent3">
                    <a:lumMod val="75000"/>
                  </a:schemeClr>
                </a:solidFill>
              </a:rPr>
              <a:t>Ανθρώπινο οικοσύστημα</a:t>
            </a:r>
          </a:p>
        </p:txBody>
      </p:sp>
      <p:graphicFrame>
        <p:nvGraphicFramePr>
          <p:cNvPr id="10" name="9 - Διάγραμμα"/>
          <p:cNvGraphicFramePr/>
          <p:nvPr/>
        </p:nvGraphicFramePr>
        <p:xfrm>
          <a:off x="251520" y="1484784"/>
          <a:ext cx="5400600" cy="558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 Διάγραμμα"/>
          <p:cNvGraphicFramePr/>
          <p:nvPr/>
        </p:nvGraphicFramePr>
        <p:xfrm>
          <a:off x="4716016" y="1556792"/>
          <a:ext cx="4067175" cy="15128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9221" name="AutoShape 10"/>
          <p:cNvCxnSpPr>
            <a:cxnSpLocks noChangeShapeType="1"/>
          </p:cNvCxnSpPr>
          <p:nvPr/>
        </p:nvCxnSpPr>
        <p:spPr bwMode="auto">
          <a:xfrm>
            <a:off x="3419475" y="1916113"/>
            <a:ext cx="2089150" cy="0"/>
          </a:xfrm>
          <a:prstGeom prst="straightConnector1">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74764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457200" y="1600200"/>
            <a:ext cx="8229600" cy="3773015"/>
          </a:xfrm>
          <a:solidFill>
            <a:srgbClr val="FFC000"/>
          </a:solidFill>
          <a:effectLst>
            <a:glow rad="228600">
              <a:schemeClr val="accent1">
                <a:satMod val="175000"/>
                <a:alpha val="40000"/>
              </a:schemeClr>
            </a:glow>
          </a:effectLst>
        </p:spPr>
        <p:txBody>
          <a:bodyPr>
            <a:normAutofit fontScale="92500" lnSpcReduction="20000"/>
          </a:bodyPr>
          <a:lstStyle/>
          <a:p>
            <a:pPr eaLnBrk="1" hangingPunct="1">
              <a:lnSpc>
                <a:spcPct val="90000"/>
              </a:lnSpc>
              <a:buFont typeface="Wingdings" pitchFamily="2" charset="2"/>
              <a:buNone/>
              <a:defRPr/>
            </a:pPr>
            <a:r>
              <a:rPr lang="el-GR" sz="2400" dirty="0"/>
              <a:t>	</a:t>
            </a:r>
            <a:endParaRPr lang="en-US" sz="2400" dirty="0"/>
          </a:p>
          <a:p>
            <a:pPr eaLnBrk="1" hangingPunct="1">
              <a:lnSpc>
                <a:spcPct val="90000"/>
              </a:lnSpc>
              <a:buFont typeface="Wingdings" pitchFamily="2" charset="2"/>
              <a:buNone/>
              <a:defRPr/>
            </a:pPr>
            <a:r>
              <a:rPr lang="en-US" sz="2400" dirty="0"/>
              <a:t>     </a:t>
            </a:r>
            <a:r>
              <a:rPr lang="el-GR" sz="2800" dirty="0"/>
              <a:t>Οι διαπολιτισμικοί νοσηλευτές δεν εκτιμούν την συγκεκριμένη επίδραση που έχουν οι ατμοσφαιρικές πιέσεις στα άτομα, ούτε μελετούν τις επιδράσεις των κλιματικών αλλαγών στην υγεία των ανθρώπων. Ωστόσο, οι διαιτητικές συνήθειες διαφορετικών ομάδων πληθυσμών εκτιμώνται και έτσι γίνονται γνωστές ποιες φυσιολογικές τροποποιήσεις και τροποποιήσεις στη φροντίδα  είναι απαραίτητες για την παροχή νέων τροφών. Τέτοιοι φυσικοί παράγοντες σε </a:t>
            </a:r>
            <a:r>
              <a:rPr lang="el-GR" sz="2800" dirty="0" err="1"/>
              <a:t>μακροεπίπεδο</a:t>
            </a:r>
            <a:r>
              <a:rPr lang="el-GR" sz="2800" dirty="0"/>
              <a:t> και πλάνα φροντίδας επηρεάζουν την υγεία και την ευημερία των ανθρώπων. </a:t>
            </a:r>
            <a:endParaRPr lang="en-US" sz="2800" dirty="0"/>
          </a:p>
          <a:p>
            <a:pPr eaLnBrk="1" hangingPunct="1">
              <a:lnSpc>
                <a:spcPct val="90000"/>
              </a:lnSpc>
              <a:buFont typeface="Wingdings" pitchFamily="2" charset="2"/>
              <a:buNone/>
              <a:defRPr/>
            </a:pPr>
            <a:endParaRPr lang="el-GR" sz="2800" dirty="0"/>
          </a:p>
        </p:txBody>
      </p:sp>
    </p:spTree>
    <p:extLst>
      <p:ext uri="{BB962C8B-B14F-4D97-AF65-F5344CB8AC3E}">
        <p14:creationId xmlns:p14="http://schemas.microsoft.com/office/powerpoint/2010/main" val="418208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l-GR" dirty="0"/>
              <a:t>Παράδειγμα 1 (</a:t>
            </a:r>
            <a:r>
              <a:rPr lang="el-GR" dirty="0" err="1"/>
              <a:t>Μακροεπίπεδο</a:t>
            </a:r>
            <a:r>
              <a:rPr lang="el-GR" dirty="0"/>
              <a:t>)</a:t>
            </a:r>
          </a:p>
        </p:txBody>
      </p:sp>
      <p:sp>
        <p:nvSpPr>
          <p:cNvPr id="52227" name="Rectangle 3"/>
          <p:cNvSpPr>
            <a:spLocks noGrp="1" noChangeArrowheads="1"/>
          </p:cNvSpPr>
          <p:nvPr>
            <p:ph type="body" idx="1"/>
          </p:nvPr>
        </p:nvSpPr>
        <p:spPr>
          <a:xfrm>
            <a:off x="457200" y="1600200"/>
            <a:ext cx="8229600" cy="3268663"/>
          </a:xfrm>
          <a:ln w="76200">
            <a:solidFill>
              <a:srgbClr val="FFFF99"/>
            </a:solidFill>
          </a:ln>
        </p:spPr>
        <p:txBody>
          <a:bodyPr/>
          <a:lstStyle/>
          <a:p>
            <a:pPr eaLnBrk="1" hangingPunct="1">
              <a:defRPr/>
            </a:pPr>
            <a:r>
              <a:rPr lang="el-GR" dirty="0"/>
              <a:t>Σεισμός (φυσικός παράγοντας)</a:t>
            </a:r>
          </a:p>
          <a:p>
            <a:pPr eaLnBrk="1" hangingPunct="1">
              <a:defRPr/>
            </a:pPr>
            <a:r>
              <a:rPr lang="el-GR" dirty="0"/>
              <a:t>Τρόπος κατασκευής κατοικιών (πολιτισμικό πρότυπο)</a:t>
            </a:r>
          </a:p>
          <a:p>
            <a:pPr eaLnBrk="1" hangingPunct="1">
              <a:defRPr/>
            </a:pPr>
            <a:r>
              <a:rPr lang="el-GR" dirty="0"/>
              <a:t>Συμπεριφορά μητέρων και πατέρων κατά τη διάρκεια της κρίσης στη Γουατεμάλα (πολιτισμικό πρότυπο)</a:t>
            </a:r>
          </a:p>
        </p:txBody>
      </p:sp>
      <p:sp>
        <p:nvSpPr>
          <p:cNvPr id="11268" name="Text Box 4"/>
          <p:cNvSpPr txBox="1">
            <a:spLocks noChangeArrowheads="1"/>
          </p:cNvSpPr>
          <p:nvPr/>
        </p:nvSpPr>
        <p:spPr bwMode="auto">
          <a:xfrm>
            <a:off x="1908175" y="5661025"/>
            <a:ext cx="467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l-GR" altLang="el-GR"/>
          </a:p>
        </p:txBody>
      </p:sp>
      <p:sp>
        <p:nvSpPr>
          <p:cNvPr id="52229" name="Text Box 5"/>
          <p:cNvSpPr txBox="1">
            <a:spLocks noChangeArrowheads="1"/>
          </p:cNvSpPr>
          <p:nvPr/>
        </p:nvSpPr>
        <p:spPr bwMode="auto">
          <a:xfrm>
            <a:off x="2195513" y="5516563"/>
            <a:ext cx="4752975" cy="1168400"/>
          </a:xfrm>
          <a:prstGeom prst="rect">
            <a:avLst/>
          </a:prstGeom>
          <a:noFill/>
          <a:ln w="76200">
            <a:solidFill>
              <a:srgbClr val="92D050"/>
            </a:solidFill>
            <a:miter lim="800000"/>
            <a:headEnd/>
            <a:tailEnd/>
          </a:ln>
          <a:effectLst/>
        </p:spPr>
        <p:txBody>
          <a:bodyPr>
            <a:spAutoFit/>
          </a:bodyPr>
          <a:lstStyle/>
          <a:p>
            <a:pPr algn="ctr">
              <a:spcBef>
                <a:spcPct val="50000"/>
              </a:spcBef>
              <a:defRPr/>
            </a:pPr>
            <a:r>
              <a:rPr lang="el-GR" sz="2000" b="1" dirty="0">
                <a:effectLst>
                  <a:outerShdw blurRad="38100" dist="38100" dir="2700000" algn="tl">
                    <a:srgbClr val="000000"/>
                  </a:outerShdw>
                </a:effectLst>
              </a:rPr>
              <a:t>Βιολογική επιβίωση των ανθρώπων </a:t>
            </a:r>
          </a:p>
          <a:p>
            <a:pPr algn="ctr">
              <a:spcBef>
                <a:spcPct val="50000"/>
              </a:spcBef>
              <a:defRPr/>
            </a:pPr>
            <a:r>
              <a:rPr lang="el-GR" sz="2000" b="1" dirty="0">
                <a:effectLst>
                  <a:outerShdw blurRad="38100" dist="38100" dir="2700000" algn="tl">
                    <a:srgbClr val="000000"/>
                  </a:outerShdw>
                </a:effectLst>
              </a:rPr>
              <a:t>(αποτέλεσμα στην υγεία)</a:t>
            </a:r>
          </a:p>
        </p:txBody>
      </p:sp>
      <p:cxnSp>
        <p:nvCxnSpPr>
          <p:cNvPr id="11270" name="AutoShape 6"/>
          <p:cNvCxnSpPr>
            <a:cxnSpLocks noChangeShapeType="1"/>
            <a:stCxn id="52227" idx="2"/>
            <a:endCxn id="52229" idx="0"/>
          </p:cNvCxnSpPr>
          <p:nvPr/>
        </p:nvCxnSpPr>
        <p:spPr bwMode="auto">
          <a:xfrm>
            <a:off x="4572000" y="4868863"/>
            <a:ext cx="0" cy="647700"/>
          </a:xfrm>
          <a:prstGeom prst="straightConnector1">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71253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16633"/>
            <a:ext cx="8229600" cy="1440706"/>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eaLnBrk="1" hangingPunct="1">
              <a:defRPr/>
            </a:pPr>
            <a:br>
              <a:rPr lang="en-US" sz="4000" dirty="0">
                <a:solidFill>
                  <a:srgbClr val="FFFF00"/>
                </a:solidFill>
              </a:rPr>
            </a:br>
            <a:r>
              <a:rPr lang="el-GR" sz="4000" dirty="0">
                <a:solidFill>
                  <a:srgbClr val="FFFF00"/>
                </a:solidFill>
              </a:rPr>
              <a:t>Παράδειγμα 2 </a:t>
            </a:r>
            <a:r>
              <a:rPr lang="el-GR" sz="4000" dirty="0">
                <a:solidFill>
                  <a:srgbClr val="FFFF99"/>
                </a:solidFill>
              </a:rPr>
              <a:t>(το περιβάλλον που φτιάχτηκε από τον άνθρωπο)</a:t>
            </a:r>
            <a:br>
              <a:rPr lang="el-GR" sz="4000" dirty="0">
                <a:solidFill>
                  <a:schemeClr val="tx1"/>
                </a:solidFill>
              </a:rPr>
            </a:br>
            <a:endParaRPr lang="el-GR" sz="4000" dirty="0">
              <a:solidFill>
                <a:schemeClr val="tx1"/>
              </a:solidFill>
            </a:endParaRPr>
          </a:p>
        </p:txBody>
      </p:sp>
      <p:sp>
        <p:nvSpPr>
          <p:cNvPr id="54275" name="Rectangle 3"/>
          <p:cNvSpPr>
            <a:spLocks noGrp="1" noChangeArrowheads="1"/>
          </p:cNvSpPr>
          <p:nvPr>
            <p:ph type="body" idx="1"/>
          </p:nvPr>
        </p:nvSpPr>
        <p:spPr>
          <a:xfrm>
            <a:off x="395536" y="1600200"/>
            <a:ext cx="8229600" cy="5257800"/>
          </a:xfrm>
        </p:spPr>
        <p:txBody>
          <a:bodyPr/>
          <a:lstStyle/>
          <a:p>
            <a:pPr eaLnBrk="1" hangingPunct="1">
              <a:lnSpc>
                <a:spcPct val="90000"/>
              </a:lnSpc>
              <a:defRPr/>
            </a:pPr>
            <a:r>
              <a:rPr lang="el-GR" sz="2400" dirty="0">
                <a:solidFill>
                  <a:schemeClr val="tx2">
                    <a:lumMod val="75000"/>
                  </a:schemeClr>
                </a:solidFill>
              </a:rPr>
              <a:t>Το ζευγάρωμα –</a:t>
            </a:r>
            <a:r>
              <a:rPr lang="en-US" sz="2400" dirty="0">
                <a:solidFill>
                  <a:schemeClr val="tx2">
                    <a:lumMod val="75000"/>
                  </a:schemeClr>
                </a:solidFill>
              </a:rPr>
              <a:t>mating</a:t>
            </a:r>
            <a:r>
              <a:rPr lang="el-GR" sz="2400" dirty="0">
                <a:solidFill>
                  <a:schemeClr val="tx2">
                    <a:lumMod val="75000"/>
                  </a:schemeClr>
                </a:solidFill>
              </a:rPr>
              <a:t>- (παράγων ανθρώπινος)</a:t>
            </a:r>
            <a:endParaRPr lang="en-US" sz="2400" dirty="0">
              <a:solidFill>
                <a:schemeClr val="tx2">
                  <a:lumMod val="75000"/>
                </a:schemeClr>
              </a:solidFill>
            </a:endParaRPr>
          </a:p>
          <a:p>
            <a:pPr eaLnBrk="1" hangingPunct="1">
              <a:lnSpc>
                <a:spcPct val="90000"/>
              </a:lnSpc>
              <a:defRPr/>
            </a:pPr>
            <a:endParaRPr lang="el-GR" sz="2400" dirty="0"/>
          </a:p>
          <a:p>
            <a:pPr eaLnBrk="1" hangingPunct="1">
              <a:lnSpc>
                <a:spcPct val="90000"/>
              </a:lnSpc>
              <a:defRPr/>
            </a:pPr>
            <a:r>
              <a:rPr lang="el-GR" sz="2400" dirty="0">
                <a:solidFill>
                  <a:schemeClr val="tx2">
                    <a:lumMod val="75000"/>
                  </a:schemeClr>
                </a:solidFill>
              </a:rPr>
              <a:t>Πολιτισμικοί κανόνες, πρότυπα, νοήματα, πρακτικές και κοινωνικοί θεσμοί όπως η οικογένεια, η εκπαίδευση, η θρησκεία, η πολιτική, τα οικονομικά, η υγεία επηρεάζουν το ζευγάρωμα.</a:t>
            </a:r>
            <a:endParaRPr lang="en-US" sz="2400" dirty="0">
              <a:solidFill>
                <a:schemeClr val="tx2">
                  <a:lumMod val="75000"/>
                </a:schemeClr>
              </a:solidFill>
            </a:endParaRPr>
          </a:p>
          <a:p>
            <a:pPr eaLnBrk="1" hangingPunct="1">
              <a:lnSpc>
                <a:spcPct val="90000"/>
              </a:lnSpc>
              <a:buFont typeface="Wingdings" pitchFamily="2" charset="2"/>
              <a:buNone/>
              <a:defRPr/>
            </a:pPr>
            <a:endParaRPr lang="el-GR" sz="2400" dirty="0"/>
          </a:p>
          <a:p>
            <a:pPr eaLnBrk="1" hangingPunct="1">
              <a:lnSpc>
                <a:spcPct val="90000"/>
              </a:lnSpc>
              <a:defRPr/>
            </a:pPr>
            <a:r>
              <a:rPr lang="el-GR" sz="2400" dirty="0">
                <a:solidFill>
                  <a:schemeClr val="tx2">
                    <a:lumMod val="75000"/>
                  </a:schemeClr>
                </a:solidFill>
              </a:rPr>
              <a:t>Οι διαπολιτισμικοί νοσηλευτές επιτυγχάνουν μια πιο ολοκληρωμένη κατανόηση της </a:t>
            </a:r>
            <a:r>
              <a:rPr lang="el-GR" sz="2400" dirty="0" err="1">
                <a:solidFill>
                  <a:schemeClr val="tx2">
                    <a:lumMod val="75000"/>
                  </a:schemeClr>
                </a:solidFill>
              </a:rPr>
              <a:t>βιοπολιτισμικής</a:t>
            </a:r>
            <a:r>
              <a:rPr lang="el-GR" sz="2400" dirty="0">
                <a:solidFill>
                  <a:schemeClr val="tx2">
                    <a:lumMod val="75000"/>
                  </a:schemeClr>
                </a:solidFill>
              </a:rPr>
              <a:t> δομής πολιτισμικών ομάδων σχεδιάζοντας συστήματα συγγένειας και μετά συνδέοντας τα συστήματα με τα φαινόμενα της διαπολιτισμικής νοσηλευτικής που σχετίζονται με την φροντίδα υγείας, την ευημερία ή την ασθένεια. </a:t>
            </a:r>
          </a:p>
        </p:txBody>
      </p:sp>
    </p:spTree>
    <p:extLst>
      <p:ext uri="{BB962C8B-B14F-4D97-AF65-F5344CB8AC3E}">
        <p14:creationId xmlns:p14="http://schemas.microsoft.com/office/powerpoint/2010/main" val="1987971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solidFill>
            <a:schemeClr val="accent2"/>
          </a:solidFill>
        </p:spPr>
        <p:txBody>
          <a:bodyPr>
            <a:normAutofit fontScale="90000"/>
          </a:bodyPr>
          <a:lstStyle/>
          <a:p>
            <a:pPr eaLnBrk="1" hangingPunct="1">
              <a:defRPr/>
            </a:pPr>
            <a:r>
              <a:rPr lang="el-GR" sz="4000" dirty="0">
                <a:solidFill>
                  <a:srgbClr val="FFFF00"/>
                </a:solidFill>
              </a:rPr>
              <a:t>Βιοτεχνολογία και διαπολιτισμική νοσηλευτική  </a:t>
            </a:r>
          </a:p>
        </p:txBody>
      </p:sp>
      <p:sp>
        <p:nvSpPr>
          <p:cNvPr id="53251" name="Rectangle 3"/>
          <p:cNvSpPr>
            <a:spLocks noGrp="1" noChangeArrowheads="1"/>
          </p:cNvSpPr>
          <p:nvPr>
            <p:ph type="body" idx="1"/>
          </p:nvPr>
        </p:nvSpPr>
        <p:spPr>
          <a:xfrm>
            <a:off x="395536" y="2132857"/>
            <a:ext cx="8229600" cy="3384376"/>
          </a:xfrm>
        </p:spPr>
        <p:txBody>
          <a:bodyPr/>
          <a:lstStyle/>
          <a:p>
            <a:pPr eaLnBrk="1" hangingPunct="1">
              <a:lnSpc>
                <a:spcPct val="80000"/>
              </a:lnSpc>
              <a:defRPr/>
            </a:pPr>
            <a:r>
              <a:rPr lang="el-GR" sz="2000" b="1" dirty="0">
                <a:solidFill>
                  <a:srgbClr val="FF0000"/>
                </a:solidFill>
              </a:rPr>
              <a:t>Με ποιους τρόπους επηρεάζει η βιοτεχνολογία την ασθένεια, την υγεία και την ευημερία; </a:t>
            </a:r>
            <a:endParaRPr lang="en-US" sz="2000" b="1" dirty="0">
              <a:solidFill>
                <a:srgbClr val="FF0000"/>
              </a:solidFill>
            </a:endParaRPr>
          </a:p>
          <a:p>
            <a:pPr eaLnBrk="1" hangingPunct="1">
              <a:lnSpc>
                <a:spcPct val="80000"/>
              </a:lnSpc>
              <a:defRPr/>
            </a:pPr>
            <a:endParaRPr lang="el-GR" sz="2000" b="1" dirty="0">
              <a:solidFill>
                <a:srgbClr val="FF0000"/>
              </a:solidFill>
            </a:endParaRPr>
          </a:p>
          <a:p>
            <a:pPr eaLnBrk="1" hangingPunct="1">
              <a:lnSpc>
                <a:spcPct val="80000"/>
              </a:lnSpc>
              <a:defRPr/>
            </a:pPr>
            <a:r>
              <a:rPr lang="el-GR" sz="2000" b="1" dirty="0">
                <a:solidFill>
                  <a:srgbClr val="FF0000"/>
                </a:solidFill>
              </a:rPr>
              <a:t>Πώς άλλαξε τις πρακτικές φροντίδας; Είναι οι έννοιες αυτές διαφορετικές σε διαφορετικές πολιτισμικές ομάδες; </a:t>
            </a:r>
            <a:endParaRPr lang="en-US" sz="2000" b="1" dirty="0">
              <a:solidFill>
                <a:srgbClr val="FF0000"/>
              </a:solidFill>
            </a:endParaRPr>
          </a:p>
          <a:p>
            <a:pPr eaLnBrk="1" hangingPunct="1">
              <a:lnSpc>
                <a:spcPct val="80000"/>
              </a:lnSpc>
              <a:defRPr/>
            </a:pPr>
            <a:endParaRPr lang="el-GR" sz="2000" b="1" dirty="0">
              <a:solidFill>
                <a:srgbClr val="FF0000"/>
              </a:solidFill>
            </a:endParaRPr>
          </a:p>
          <a:p>
            <a:pPr eaLnBrk="1" hangingPunct="1">
              <a:lnSpc>
                <a:spcPct val="80000"/>
              </a:lnSpc>
              <a:defRPr/>
            </a:pPr>
            <a:r>
              <a:rPr lang="el-GR" sz="2000" b="1" dirty="0">
                <a:solidFill>
                  <a:srgbClr val="FF0000"/>
                </a:solidFill>
              </a:rPr>
              <a:t>Πώς οι διαπολιτισμικοί νοσηλευτές αντιδρούν προσπαθώντας να ζυγίσουν τις επιθυμίες ενός ανθρώπου που πεθαίνει και της τεχνολογίας που επιμηκύνει τη ζωή; </a:t>
            </a:r>
          </a:p>
        </p:txBody>
      </p:sp>
    </p:spTree>
    <p:extLst>
      <p:ext uri="{BB962C8B-B14F-4D97-AF65-F5344CB8AC3E}">
        <p14:creationId xmlns:p14="http://schemas.microsoft.com/office/powerpoint/2010/main" val="978443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solidFill>
            <a:srgbClr val="00B0F0"/>
          </a:solidFill>
        </p:spPr>
        <p:txBody>
          <a:bodyPr>
            <a:normAutofit fontScale="90000"/>
          </a:bodyPr>
          <a:lstStyle/>
          <a:p>
            <a:pPr eaLnBrk="1" hangingPunct="1">
              <a:defRPr/>
            </a:pPr>
            <a:r>
              <a:rPr lang="el-GR" sz="4000" dirty="0"/>
              <a:t>Γενετική και Διαπολιτισμική Νοσηλευτική</a:t>
            </a:r>
          </a:p>
        </p:txBody>
      </p:sp>
      <p:sp>
        <p:nvSpPr>
          <p:cNvPr id="55299" name="Rectangle 3"/>
          <p:cNvSpPr>
            <a:spLocks noGrp="1" noChangeArrowheads="1"/>
          </p:cNvSpPr>
          <p:nvPr>
            <p:ph type="body" idx="1"/>
          </p:nvPr>
        </p:nvSpPr>
        <p:spPr>
          <a:xfrm>
            <a:off x="457200" y="1600200"/>
            <a:ext cx="8229600" cy="5068888"/>
          </a:xfrm>
        </p:spPr>
        <p:txBody>
          <a:bodyPr/>
          <a:lstStyle/>
          <a:p>
            <a:pPr eaLnBrk="1" hangingPunct="1">
              <a:lnSpc>
                <a:spcPct val="80000"/>
              </a:lnSpc>
              <a:defRPr/>
            </a:pPr>
            <a:r>
              <a:rPr lang="el-GR" sz="2000" dirty="0">
                <a:solidFill>
                  <a:srgbClr val="002060"/>
                </a:solidFill>
              </a:rPr>
              <a:t>Η διαπολιτισμική νοσηλευτική ενδιαφέρεται πολύ για την κληρονομικότητα και τα μοντέλα φροντίδας που περνούν από τη μια γενιά στην άλλη. Η γενετική δομή του πολιτισμού παραμένει σημαντική για μελέτη και απόκτηση περισσότερης γνώσης με τα πρόσφατα ευρήματα της γενετικής έρευνας. </a:t>
            </a:r>
            <a:endParaRPr lang="en-US" sz="2000" dirty="0">
              <a:solidFill>
                <a:srgbClr val="002060"/>
              </a:solidFill>
            </a:endParaRPr>
          </a:p>
          <a:p>
            <a:pPr eaLnBrk="1" hangingPunct="1">
              <a:lnSpc>
                <a:spcPct val="80000"/>
              </a:lnSpc>
              <a:defRPr/>
            </a:pPr>
            <a:endParaRPr lang="el-GR" sz="2000" dirty="0">
              <a:solidFill>
                <a:srgbClr val="002060"/>
              </a:solidFill>
            </a:endParaRPr>
          </a:p>
          <a:p>
            <a:pPr eaLnBrk="1" hangingPunct="1">
              <a:lnSpc>
                <a:spcPct val="80000"/>
              </a:lnSpc>
              <a:defRPr/>
            </a:pPr>
            <a:r>
              <a:rPr lang="el-GR" sz="2000" dirty="0">
                <a:solidFill>
                  <a:srgbClr val="002060"/>
                </a:solidFill>
              </a:rPr>
              <a:t>Η ευγονική ξεκίνησε στα τέλη του 19ου αιώνα στην Αγγλία ως κοινωνική σκέψη, που συνέδεε τη μελέτη της ανθρώπινης βιολογίας με την εξέλιξη για τη βελτίωση της ανθρωπότητας. </a:t>
            </a:r>
            <a:endParaRPr lang="en-US" sz="2000" dirty="0">
              <a:solidFill>
                <a:srgbClr val="002060"/>
              </a:solidFill>
            </a:endParaRPr>
          </a:p>
          <a:p>
            <a:pPr eaLnBrk="1" hangingPunct="1">
              <a:lnSpc>
                <a:spcPct val="80000"/>
              </a:lnSpc>
              <a:defRPr/>
            </a:pPr>
            <a:endParaRPr lang="el-GR" sz="2000" dirty="0">
              <a:solidFill>
                <a:srgbClr val="002060"/>
              </a:solidFill>
            </a:endParaRPr>
          </a:p>
          <a:p>
            <a:pPr eaLnBrk="1" hangingPunct="1">
              <a:lnSpc>
                <a:spcPct val="80000"/>
              </a:lnSpc>
              <a:defRPr/>
            </a:pPr>
            <a:r>
              <a:rPr lang="el-GR" sz="2000" i="1" dirty="0">
                <a:solidFill>
                  <a:srgbClr val="002060"/>
                </a:solidFill>
              </a:rPr>
              <a:t>Η.Π.Α. νόμος 1924, Ιντιάνα 1907</a:t>
            </a:r>
            <a:r>
              <a:rPr lang="el-GR" sz="2000" dirty="0">
                <a:solidFill>
                  <a:srgbClr val="002060"/>
                </a:solidFill>
              </a:rPr>
              <a:t>. Ο πολιτισμικός έλεγχος των πληθυσμών για την προστασία των δικαιωμάτων κάποιων έναντι κάποιων άλλων είναι ένα κρίσιμο διαπολιτισμικό θέμα</a:t>
            </a:r>
            <a:r>
              <a:rPr lang="el-GR" sz="2000">
                <a:solidFill>
                  <a:srgbClr val="002060"/>
                </a:solidFill>
              </a:rPr>
              <a:t>. </a:t>
            </a:r>
          </a:p>
          <a:p>
            <a:pPr eaLnBrk="1" hangingPunct="1">
              <a:lnSpc>
                <a:spcPct val="80000"/>
              </a:lnSpc>
              <a:defRPr/>
            </a:pPr>
            <a:endParaRPr lang="el-GR" sz="2000" dirty="0">
              <a:solidFill>
                <a:srgbClr val="002060"/>
              </a:solidFill>
            </a:endParaRPr>
          </a:p>
          <a:p>
            <a:pPr eaLnBrk="1" hangingPunct="1">
              <a:lnSpc>
                <a:spcPct val="80000"/>
              </a:lnSpc>
              <a:defRPr/>
            </a:pPr>
            <a:r>
              <a:rPr lang="el-GR" sz="2000" dirty="0">
                <a:solidFill>
                  <a:srgbClr val="002060"/>
                </a:solidFill>
              </a:rPr>
              <a:t>Γονιδιακή Θεραπεία- Περιβάλλον που φτιάχτηκε από τον άνθρωπο</a:t>
            </a:r>
          </a:p>
        </p:txBody>
      </p:sp>
    </p:spTree>
    <p:extLst>
      <p:ext uri="{BB962C8B-B14F-4D97-AF65-F5344CB8AC3E}">
        <p14:creationId xmlns:p14="http://schemas.microsoft.com/office/powerpoint/2010/main" val="293957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0" y="2133600"/>
            <a:ext cx="9144000" cy="4114800"/>
          </a:xfrm>
        </p:spPr>
        <p:txBody>
          <a:bodyPr>
            <a:normAutofit/>
          </a:bodyPr>
          <a:lstStyle/>
          <a:p>
            <a:pPr eaLnBrk="1" hangingPunct="1">
              <a:lnSpc>
                <a:spcPct val="80000"/>
              </a:lnSpc>
              <a:buFont typeface="Wingdings" panose="05000000000000000000" pitchFamily="2" charset="2"/>
              <a:buChar char="ü"/>
            </a:pPr>
            <a:r>
              <a:rPr lang="el-GR" altLang="el-GR" sz="4800" dirty="0">
                <a:solidFill>
                  <a:srgbClr val="00B050"/>
                </a:solidFill>
                <a:latin typeface="Times New Roman" pitchFamily="18" charset="0"/>
              </a:rPr>
              <a:t>Τι θα πρέπει να κάνει όταν αυτό που προστάζει η κουλτούρα των ατόμων  είναι επαγγελματικά αντιδεοντολογικό;</a:t>
            </a:r>
          </a:p>
          <a:p>
            <a:pPr eaLnBrk="1" hangingPunct="1">
              <a:lnSpc>
                <a:spcPct val="80000"/>
              </a:lnSpc>
              <a:buFont typeface="Wingdings" pitchFamily="2" charset="2"/>
              <a:buNone/>
            </a:pPr>
            <a:r>
              <a:rPr lang="el-GR" altLang="el-GR" sz="4800" dirty="0">
                <a:latin typeface="Times New Roman" pitchFamily="18" charset="0"/>
              </a:rPr>
              <a:t> </a:t>
            </a:r>
          </a:p>
        </p:txBody>
      </p:sp>
    </p:spTree>
    <p:extLst>
      <p:ext uri="{BB962C8B-B14F-4D97-AF65-F5344CB8AC3E}">
        <p14:creationId xmlns:p14="http://schemas.microsoft.com/office/powerpoint/2010/main" val="3243732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solidFill>
            <a:srgbClr val="00B050"/>
          </a:solidFill>
          <a:ln w="57150">
            <a:solidFill>
              <a:srgbClr val="FF0000"/>
            </a:solidFill>
          </a:ln>
        </p:spPr>
        <p:txBody>
          <a:bodyPr>
            <a:normAutofit fontScale="90000"/>
          </a:bodyPr>
          <a:lstStyle/>
          <a:p>
            <a:pPr eaLnBrk="1" hangingPunct="1">
              <a:defRPr/>
            </a:pPr>
            <a:r>
              <a:rPr lang="el-GR" sz="4000" b="1" dirty="0"/>
              <a:t>Θέματα ηθικής της μελέτης του </a:t>
            </a:r>
            <a:r>
              <a:rPr lang="el-GR" sz="4000" b="1" dirty="0" err="1"/>
              <a:t>γονιδιώματος</a:t>
            </a:r>
            <a:endParaRPr lang="el-GR" sz="4000" b="1" dirty="0"/>
          </a:p>
        </p:txBody>
      </p:sp>
      <p:sp>
        <p:nvSpPr>
          <p:cNvPr id="56323" name="Rectangle 3"/>
          <p:cNvSpPr>
            <a:spLocks noGrp="1" noChangeArrowheads="1"/>
          </p:cNvSpPr>
          <p:nvPr>
            <p:ph type="body" idx="1"/>
          </p:nvPr>
        </p:nvSpPr>
        <p:spPr>
          <a:solidFill>
            <a:schemeClr val="accent1">
              <a:lumMod val="75000"/>
            </a:schemeClr>
          </a:solidFill>
        </p:spPr>
        <p:txBody>
          <a:bodyPr/>
          <a:lstStyle/>
          <a:p>
            <a:pPr eaLnBrk="1" hangingPunct="1">
              <a:buFont typeface="Wingdings" pitchFamily="2" charset="2"/>
              <a:buNone/>
              <a:defRPr/>
            </a:pPr>
            <a:r>
              <a:rPr lang="el-GR" dirty="0"/>
              <a:t>	Επειδή οι διαπολιτισμικοί νοσηλευτές επικεντρώνονται στην πολιτισμική πολυπλοκότητα και στις ομοιότητες με τη θεωρία της πολιτισμικής φροντίδας, θα πρέπει να έχουν μεγάλο ενδιαφέρον και ηγετικό ρόλο στο πρόγραμμα του ανθρώπινου </a:t>
            </a:r>
            <a:r>
              <a:rPr lang="el-GR" dirty="0" err="1"/>
              <a:t>γονιδιώματος</a:t>
            </a:r>
            <a:r>
              <a:rPr lang="el-GR" dirty="0"/>
              <a:t> (</a:t>
            </a:r>
            <a:r>
              <a:rPr lang="en-US" dirty="0"/>
              <a:t>Human Genome Project</a:t>
            </a:r>
            <a:r>
              <a:rPr lang="el-GR" dirty="0"/>
              <a:t>). Θέματα ηθικής φύσεως</a:t>
            </a:r>
          </a:p>
          <a:p>
            <a:pPr eaLnBrk="1" hangingPunct="1">
              <a:defRPr/>
            </a:pPr>
            <a:endParaRPr lang="el-GR" dirty="0"/>
          </a:p>
        </p:txBody>
      </p:sp>
    </p:spTree>
    <p:extLst>
      <p:ext uri="{BB962C8B-B14F-4D97-AF65-F5344CB8AC3E}">
        <p14:creationId xmlns:p14="http://schemas.microsoft.com/office/powerpoint/2010/main" val="3866513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solidFill>
            <a:srgbClr val="FF0000"/>
          </a:solidFill>
        </p:spPr>
        <p:txBody>
          <a:bodyPr/>
          <a:lstStyle/>
          <a:p>
            <a:pPr eaLnBrk="1" hangingPunct="1">
              <a:defRPr/>
            </a:pPr>
            <a:r>
              <a:rPr lang="el-GR" b="1" dirty="0">
                <a:solidFill>
                  <a:srgbClr val="FFC000"/>
                </a:solidFill>
              </a:rPr>
              <a:t>Συμπέρασμα</a:t>
            </a:r>
          </a:p>
        </p:txBody>
      </p:sp>
      <p:sp>
        <p:nvSpPr>
          <p:cNvPr id="57347" name="Rectangle 3"/>
          <p:cNvSpPr>
            <a:spLocks noGrp="1" noChangeArrowheads="1"/>
          </p:cNvSpPr>
          <p:nvPr>
            <p:ph type="body" idx="1"/>
          </p:nvPr>
        </p:nvSpPr>
        <p:spPr>
          <a:solidFill>
            <a:srgbClr val="FF0000"/>
          </a:solidFill>
        </p:spPr>
        <p:txBody>
          <a:bodyPr/>
          <a:lstStyle/>
          <a:p>
            <a:pPr algn="ctr" eaLnBrk="1" hangingPunct="1">
              <a:buFont typeface="Wingdings" pitchFamily="2" charset="2"/>
              <a:buNone/>
              <a:defRPr/>
            </a:pPr>
            <a:r>
              <a:rPr lang="el-GR" dirty="0"/>
              <a:t>	</a:t>
            </a:r>
            <a:r>
              <a:rPr lang="el-GR" dirty="0" err="1">
                <a:solidFill>
                  <a:schemeClr val="accent1">
                    <a:lumMod val="40000"/>
                    <a:lumOff val="60000"/>
                  </a:schemeClr>
                </a:solidFill>
              </a:rPr>
              <a:t>Βιοπολιτισμικές</a:t>
            </a:r>
            <a:r>
              <a:rPr lang="el-GR" dirty="0">
                <a:solidFill>
                  <a:schemeClr val="accent1">
                    <a:lumMod val="40000"/>
                    <a:lumOff val="60000"/>
                  </a:schemeClr>
                </a:solidFill>
              </a:rPr>
              <a:t> επιδράσεις  μπορεί να είναι εποικοδομητικές ή εν αντιθέσει επιζήμιες για την υγεία. </a:t>
            </a:r>
          </a:p>
          <a:p>
            <a:pPr algn="ctr" eaLnBrk="1" hangingPunct="1">
              <a:buFont typeface="Wingdings" pitchFamily="2" charset="2"/>
              <a:buNone/>
              <a:defRPr/>
            </a:pPr>
            <a:r>
              <a:rPr lang="el-GR" dirty="0">
                <a:solidFill>
                  <a:srgbClr val="FFFF99"/>
                </a:solidFill>
              </a:rPr>
              <a:t>Παραδείγματα επιλογής συντρόφου, γενετικής, και βιοτεχνολογίας χρησιμοποιήθηκαν για να διαφανεί το ολιστικό πλαίσιο στη διαπολιτισμική νοσηλευτική έρευνα και πρακτική. </a:t>
            </a:r>
          </a:p>
        </p:txBody>
      </p:sp>
    </p:spTree>
    <p:extLst>
      <p:ext uri="{BB962C8B-B14F-4D97-AF65-F5344CB8AC3E}">
        <p14:creationId xmlns:p14="http://schemas.microsoft.com/office/powerpoint/2010/main" val="408405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j0335112"/>
          <p:cNvPicPr>
            <a:picLocks noGrp="1" noChangeAspect="1" noChangeArrowheads="1"/>
          </p:cNvPicPr>
          <p:nvPr>
            <p:ph sz="half" idx="2"/>
          </p:nvPr>
        </p:nvPicPr>
        <p:blipFill>
          <a:blip r:embed="rId3" cstate="print">
            <a:lum contrast="-50000"/>
            <a:extLst>
              <a:ext uri="{28A0092B-C50C-407E-A947-70E740481C1C}">
                <a14:useLocalDpi xmlns:a14="http://schemas.microsoft.com/office/drawing/2010/main" val="0"/>
              </a:ext>
            </a:extLst>
          </a:blip>
          <a:srcRect/>
          <a:stretch>
            <a:fillRect/>
          </a:stretch>
        </p:blipFill>
        <p:spPr>
          <a:xfrm>
            <a:off x="1835150" y="549275"/>
            <a:ext cx="5422900" cy="5422900"/>
          </a:xfrm>
          <a:noFill/>
          <a:extLst>
            <a:ext uri="{909E8E84-426E-40DD-AFC4-6F175D3DCCD1}">
              <a14:hiddenFill xmlns:a14="http://schemas.microsoft.com/office/drawing/2010/main">
                <a:solidFill>
                  <a:srgbClr val="FFFFFF"/>
                </a:solidFill>
              </a14:hiddenFill>
            </a:ext>
          </a:extLst>
        </p:spPr>
      </p:pic>
      <p:sp>
        <p:nvSpPr>
          <p:cNvPr id="58376" name="Rectangle 8"/>
          <p:cNvSpPr>
            <a:spLocks noGrp="1" noChangeArrowheads="1"/>
          </p:cNvSpPr>
          <p:nvPr>
            <p:ph type="title"/>
          </p:nvPr>
        </p:nvSpPr>
        <p:spPr>
          <a:xfrm>
            <a:off x="519113" y="1557338"/>
            <a:ext cx="8229600" cy="4103687"/>
          </a:xfrm>
        </p:spPr>
        <p:txBody>
          <a:bodyPr/>
          <a:lstStyle/>
          <a:p>
            <a:pPr eaLnBrk="1" hangingPunct="1">
              <a:defRPr/>
            </a:pPr>
            <a:r>
              <a:rPr lang="el-GR" sz="3200" b="1" dirty="0">
                <a:solidFill>
                  <a:srgbClr val="FF9900"/>
                </a:solidFill>
              </a:rPr>
              <a:t>Η διαπολιτισμική νοσηλευτική παραμένει ο διανοητικός και </a:t>
            </a:r>
            <a:r>
              <a:rPr lang="el-GR" sz="3200" b="1" dirty="0" err="1">
                <a:solidFill>
                  <a:srgbClr val="FF9900"/>
                </a:solidFill>
              </a:rPr>
              <a:t>μετατρεπτικός</a:t>
            </a:r>
            <a:r>
              <a:rPr lang="el-GR" sz="3200" b="1" dirty="0">
                <a:solidFill>
                  <a:srgbClr val="FF9900"/>
                </a:solidFill>
              </a:rPr>
              <a:t> σύνδεσμος για τη γνώση, την κατανόηση και την ανταπόκριση στη διαφορετική ανθρώπινη συμπεριφορά, όπως επίσης και για τη διερεύνηση ηθικών λύσεων σε προβλήματα υγείας.</a:t>
            </a:r>
            <a:r>
              <a:rPr lang="el-GR" sz="4000" dirty="0">
                <a:solidFill>
                  <a:srgbClr val="FF9900"/>
                </a:solidFill>
              </a:rPr>
              <a:t> </a:t>
            </a:r>
            <a:br>
              <a:rPr lang="el-GR" sz="4000" dirty="0">
                <a:solidFill>
                  <a:srgbClr val="FF9900"/>
                </a:solidFill>
              </a:rPr>
            </a:br>
            <a:r>
              <a:rPr lang="el-GR" sz="4000" dirty="0"/>
              <a:t>                                </a:t>
            </a:r>
            <a:r>
              <a:rPr lang="el-GR" sz="1600" i="1" dirty="0">
                <a:solidFill>
                  <a:schemeClr val="accent2">
                    <a:lumMod val="60000"/>
                    <a:lumOff val="40000"/>
                  </a:schemeClr>
                </a:solidFill>
              </a:rPr>
              <a:t>Το θεωρητικό μοντέλο της </a:t>
            </a:r>
            <a:r>
              <a:rPr lang="en-US" sz="1600" i="1" dirty="0" err="1">
                <a:solidFill>
                  <a:schemeClr val="accent2">
                    <a:lumMod val="60000"/>
                    <a:lumOff val="40000"/>
                  </a:schemeClr>
                </a:solidFill>
              </a:rPr>
              <a:t>Glittenberg</a:t>
            </a:r>
            <a:endParaRPr lang="el-GR" sz="1600" i="1" dirty="0">
              <a:solidFill>
                <a:schemeClr val="accent2">
                  <a:lumMod val="60000"/>
                  <a:lumOff val="40000"/>
                </a:schemeClr>
              </a:solidFill>
            </a:endParaRPr>
          </a:p>
        </p:txBody>
      </p:sp>
    </p:spTree>
    <p:extLst>
      <p:ext uri="{BB962C8B-B14F-4D97-AF65-F5344CB8AC3E}">
        <p14:creationId xmlns:p14="http://schemas.microsoft.com/office/powerpoint/2010/main" val="1592840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idx="4294967295"/>
          </p:nvPr>
        </p:nvSpPr>
        <p:spPr>
          <a:xfrm>
            <a:off x="0" y="0"/>
            <a:ext cx="8458200" cy="1143000"/>
          </a:xfrm>
        </p:spPr>
        <p:txBody>
          <a:bodyPr/>
          <a:lstStyle/>
          <a:p>
            <a:pPr eaLnBrk="1" hangingPunct="1"/>
            <a:r>
              <a:rPr lang="el-GR" altLang="el-GR" sz="2800" b="1">
                <a:solidFill>
                  <a:srgbClr val="A50021"/>
                </a:solidFill>
                <a:latin typeface="Comic Sans MS" pitchFamily="66" charset="0"/>
              </a:rPr>
              <a:t>Οι άνθρωποι με διαφορετική </a:t>
            </a:r>
            <a:br>
              <a:rPr lang="en-US" altLang="el-GR" sz="2800" b="1">
                <a:solidFill>
                  <a:srgbClr val="A50021"/>
                </a:solidFill>
                <a:latin typeface="Comic Sans MS" pitchFamily="66" charset="0"/>
              </a:rPr>
            </a:br>
            <a:r>
              <a:rPr lang="el-GR" altLang="el-GR" sz="2800" b="1">
                <a:solidFill>
                  <a:srgbClr val="A50021"/>
                </a:solidFill>
                <a:latin typeface="Comic Sans MS" pitchFamily="66" charset="0"/>
              </a:rPr>
              <a:t>πολιτισμική και εθνική ταυτότητα</a:t>
            </a:r>
          </a:p>
        </p:txBody>
      </p:sp>
      <p:sp>
        <p:nvSpPr>
          <p:cNvPr id="11267" name="2 - Θέση περιεχομένου"/>
          <p:cNvSpPr>
            <a:spLocks noGrp="1"/>
          </p:cNvSpPr>
          <p:nvPr>
            <p:ph idx="4294967295"/>
          </p:nvPr>
        </p:nvSpPr>
        <p:spPr>
          <a:xfrm>
            <a:off x="228600" y="1752600"/>
            <a:ext cx="8915400" cy="5105400"/>
          </a:xfrm>
        </p:spPr>
        <p:txBody>
          <a:bodyPr/>
          <a:lstStyle/>
          <a:p>
            <a:pPr eaLnBrk="1" hangingPunct="1">
              <a:buSzPct val="140000"/>
              <a:buFont typeface="Wingdings" pitchFamily="2" charset="2"/>
              <a:buChar char="ü"/>
            </a:pPr>
            <a:r>
              <a:rPr lang="el-GR" altLang="el-GR" sz="2800">
                <a:latin typeface="Comic Sans MS" pitchFamily="66" charset="0"/>
              </a:rPr>
              <a:t>Έχουν διαφορετικές θεωρήσεις για την υγεία και την ασθένεια</a:t>
            </a:r>
          </a:p>
          <a:p>
            <a:pPr eaLnBrk="1" hangingPunct="1">
              <a:buSzPct val="140000"/>
              <a:buFont typeface="Wingdings" pitchFamily="2" charset="2"/>
              <a:buNone/>
            </a:pPr>
            <a:r>
              <a:rPr lang="el-GR" altLang="el-GR">
                <a:latin typeface="Comic Sans MS" pitchFamily="66" charset="0"/>
              </a:rPr>
              <a:t>		</a:t>
            </a:r>
            <a:r>
              <a:rPr lang="en-US" altLang="el-GR">
                <a:latin typeface="Comic Sans MS" pitchFamily="66" charset="0"/>
              </a:rPr>
              <a:t>				       </a:t>
            </a:r>
            <a:r>
              <a:rPr lang="en-US" altLang="el-GR" sz="2400">
                <a:latin typeface="Comic Sans MS" pitchFamily="66" charset="0"/>
              </a:rPr>
              <a:t>Lam&amp;Fielding,2003</a:t>
            </a:r>
            <a:endParaRPr lang="el-GR" altLang="el-GR" sz="2400">
              <a:latin typeface="Comic Sans MS" pitchFamily="66" charset="0"/>
            </a:endParaRPr>
          </a:p>
          <a:p>
            <a:pPr eaLnBrk="1" hangingPunct="1">
              <a:buSzPct val="140000"/>
              <a:buFont typeface="Wingdings" pitchFamily="2" charset="2"/>
              <a:buChar char="ü"/>
            </a:pPr>
            <a:r>
              <a:rPr lang="el-GR" altLang="el-GR" sz="2800">
                <a:latin typeface="Comic Sans MS" pitchFamily="66" charset="0"/>
              </a:rPr>
              <a:t>Έχουν διαφορετική επίπτωση  νόσου για  μια ποικιλία προβλημάτων υγείας όπως, υπέρταση, διαβήτης και καρκίνος</a:t>
            </a:r>
            <a:endParaRPr lang="en-US" altLang="el-GR" sz="2800">
              <a:latin typeface="Comic Sans MS" pitchFamily="66" charset="0"/>
            </a:endParaRPr>
          </a:p>
          <a:p>
            <a:pPr eaLnBrk="1" hangingPunct="1">
              <a:buSzPct val="140000"/>
              <a:buFont typeface="Wingdings" pitchFamily="2" charset="2"/>
              <a:buNone/>
            </a:pPr>
            <a:r>
              <a:rPr lang="el-GR" altLang="el-GR" sz="2400">
                <a:latin typeface="Comic Sans MS" pitchFamily="66" charset="0"/>
              </a:rPr>
              <a:t>							</a:t>
            </a:r>
            <a:r>
              <a:rPr lang="en-US" altLang="el-GR" sz="2400">
                <a:latin typeface="Comic Sans MS" pitchFamily="66" charset="0"/>
              </a:rPr>
              <a:t>Newman et al.,2004</a:t>
            </a:r>
            <a:endParaRPr lang="el-GR" altLang="el-GR" sz="2400">
              <a:latin typeface="Comic Sans MS" pitchFamily="66" charset="0"/>
            </a:endParaRPr>
          </a:p>
          <a:p>
            <a:pPr eaLnBrk="1" hangingPunct="1">
              <a:buSzPct val="140000"/>
              <a:buFont typeface="Wingdings" pitchFamily="2" charset="2"/>
              <a:buChar char="ü"/>
            </a:pPr>
            <a:r>
              <a:rPr lang="el-GR" altLang="el-GR" sz="2800">
                <a:latin typeface="Comic Sans MS" pitchFamily="66" charset="0"/>
              </a:rPr>
              <a:t>Αποκαλύπτουν διαφορετικά πολιτισμικά πιστεύω, που επηρεάζουν την έκβαση της υγείας τους</a:t>
            </a:r>
            <a:endParaRPr lang="en-US" altLang="el-GR" sz="2800">
              <a:latin typeface="Comic Sans MS" pitchFamily="66" charset="0"/>
            </a:endParaRPr>
          </a:p>
          <a:p>
            <a:pPr eaLnBrk="1" hangingPunct="1">
              <a:buSzPct val="140000"/>
              <a:buFont typeface="Wingdings" pitchFamily="2" charset="2"/>
              <a:buNone/>
            </a:pPr>
            <a:r>
              <a:rPr lang="el-GR" altLang="el-GR" sz="2800">
                <a:latin typeface="Comic Sans MS" pitchFamily="66" charset="0"/>
              </a:rPr>
              <a:t>		</a:t>
            </a:r>
            <a:r>
              <a:rPr lang="en-US" altLang="el-GR" sz="2800">
                <a:latin typeface="Comic Sans MS" pitchFamily="66" charset="0"/>
              </a:rPr>
              <a:t>                                      </a:t>
            </a:r>
            <a:r>
              <a:rPr lang="en-US" altLang="el-GR" sz="2400">
                <a:latin typeface="Comic Sans MS" pitchFamily="66" charset="0"/>
              </a:rPr>
              <a:t>Goodwin&amp;Williams,2004</a:t>
            </a:r>
          </a:p>
          <a:p>
            <a:pPr eaLnBrk="1" hangingPunct="1">
              <a:buSzPct val="140000"/>
              <a:buFont typeface="Wingdings" pitchFamily="2" charset="2"/>
              <a:buChar char="ü"/>
            </a:pPr>
            <a:endParaRPr lang="el-GR" altLang="el-GR">
              <a:latin typeface="Comic Sans MS" pitchFamily="66" charset="0"/>
            </a:endParaRPr>
          </a:p>
        </p:txBody>
      </p:sp>
      <p:pic>
        <p:nvPicPr>
          <p:cNvPr id="11268" name="3 - Εικόνα" descr="photo_s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0"/>
            <a:ext cx="16510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Line 5"/>
          <p:cNvSpPr>
            <a:spLocks noChangeShapeType="1"/>
          </p:cNvSpPr>
          <p:nvPr/>
        </p:nvSpPr>
        <p:spPr bwMode="auto">
          <a:xfrm flipV="1">
            <a:off x="8382000" y="6629400"/>
            <a:ext cx="533400" cy="0"/>
          </a:xfrm>
          <a:prstGeom prst="line">
            <a:avLst/>
          </a:prstGeom>
          <a:noFill/>
          <a:ln w="38100">
            <a:solidFill>
              <a:schemeClr val="tx1"/>
            </a:solidFill>
            <a:round/>
            <a:headEnd/>
            <a:tailEnd type="triangle" w="med" len="med"/>
          </a:ln>
          <a:effectLst/>
        </p:spPr>
        <p:txBody>
          <a:bodyPr/>
          <a:lstStyle/>
          <a:p>
            <a:pPr>
              <a:defRPr/>
            </a:pPr>
            <a:endParaRPr lang="el-GR"/>
          </a:p>
        </p:txBody>
      </p:sp>
    </p:spTree>
    <p:extLst>
      <p:ext uri="{BB962C8B-B14F-4D97-AF65-F5344CB8AC3E}">
        <p14:creationId xmlns:p14="http://schemas.microsoft.com/office/powerpoint/2010/main" val="313602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idx="4294967295"/>
          </p:nvPr>
        </p:nvSpPr>
        <p:spPr>
          <a:xfrm>
            <a:off x="0" y="381000"/>
            <a:ext cx="8458200" cy="1143000"/>
          </a:xfrm>
        </p:spPr>
        <p:txBody>
          <a:bodyPr>
            <a:normAutofit fontScale="90000"/>
          </a:bodyPr>
          <a:lstStyle/>
          <a:p>
            <a:pPr eaLnBrk="1" hangingPunct="1"/>
            <a:r>
              <a:rPr lang="el-GR" altLang="el-GR" sz="2800" b="1">
                <a:solidFill>
                  <a:srgbClr val="A50021"/>
                </a:solidFill>
                <a:latin typeface="Comic Sans MS" pitchFamily="66" charset="0"/>
              </a:rPr>
              <a:t>Οι άνθρωποι με διαφορετική </a:t>
            </a:r>
            <a:br>
              <a:rPr lang="en-US" altLang="el-GR" sz="2800" b="1">
                <a:solidFill>
                  <a:srgbClr val="A50021"/>
                </a:solidFill>
                <a:latin typeface="Comic Sans MS" pitchFamily="66" charset="0"/>
              </a:rPr>
            </a:br>
            <a:r>
              <a:rPr lang="el-GR" altLang="el-GR" sz="2800" b="1">
                <a:solidFill>
                  <a:srgbClr val="A50021"/>
                </a:solidFill>
                <a:latin typeface="Comic Sans MS" pitchFamily="66" charset="0"/>
              </a:rPr>
              <a:t>πολιτισμική και εθνική ταυτότητα</a:t>
            </a:r>
            <a:br>
              <a:rPr lang="el-GR" altLang="el-GR" sz="2800" b="1">
                <a:solidFill>
                  <a:srgbClr val="A50021"/>
                </a:solidFill>
                <a:latin typeface="Comic Sans MS" pitchFamily="66" charset="0"/>
              </a:rPr>
            </a:br>
            <a:r>
              <a:rPr lang="el-GR" altLang="el-GR" sz="2800" b="1">
                <a:solidFill>
                  <a:srgbClr val="A50021"/>
                </a:solidFill>
                <a:latin typeface="Comic Sans MS" pitchFamily="66" charset="0"/>
              </a:rPr>
              <a:t>(συνέχεια)</a:t>
            </a:r>
          </a:p>
        </p:txBody>
      </p:sp>
      <p:sp>
        <p:nvSpPr>
          <p:cNvPr id="12291" name="2 - Θέση περιεχομένου"/>
          <p:cNvSpPr>
            <a:spLocks noGrp="1"/>
          </p:cNvSpPr>
          <p:nvPr>
            <p:ph idx="4294967295"/>
          </p:nvPr>
        </p:nvSpPr>
        <p:spPr>
          <a:xfrm>
            <a:off x="228600" y="1905000"/>
            <a:ext cx="8915400" cy="4572000"/>
          </a:xfrm>
        </p:spPr>
        <p:txBody>
          <a:bodyPr/>
          <a:lstStyle/>
          <a:p>
            <a:pPr eaLnBrk="1" hangingPunct="1">
              <a:buSzPct val="135000"/>
              <a:buFont typeface="Wingdings" pitchFamily="2" charset="2"/>
              <a:buChar char="ü"/>
            </a:pPr>
            <a:r>
              <a:rPr lang="el-GR" altLang="el-GR" sz="2800"/>
              <a:t>Υπόκεινται σε Ανισότητες στον τομέα της Υγείας</a:t>
            </a:r>
          </a:p>
          <a:p>
            <a:pPr eaLnBrk="1" hangingPunct="1">
              <a:buSzPct val="135000"/>
              <a:buFont typeface="Wingdings" pitchFamily="2" charset="2"/>
              <a:buNone/>
            </a:pPr>
            <a:endParaRPr lang="el-GR" altLang="el-GR" sz="2800"/>
          </a:p>
          <a:p>
            <a:pPr eaLnBrk="1" hangingPunct="1">
              <a:buSzPct val="135000"/>
              <a:buFont typeface="Wingdings" pitchFamily="2" charset="2"/>
              <a:buChar char="ü"/>
            </a:pPr>
            <a:r>
              <a:rPr lang="el-GR" altLang="el-GR" sz="2800"/>
              <a:t>Αντιμετωπίζουν αδυναμία πρόσβασης στις υπηρεσίες της υγείας </a:t>
            </a:r>
          </a:p>
          <a:p>
            <a:pPr eaLnBrk="1" hangingPunct="1">
              <a:buSzPct val="135000"/>
              <a:buFont typeface="Wingdings" pitchFamily="2" charset="2"/>
              <a:buNone/>
            </a:pPr>
            <a:r>
              <a:rPr lang="el-GR" altLang="el-GR" sz="2800"/>
              <a:t>						Supples and Smith (1995) </a:t>
            </a:r>
          </a:p>
          <a:p>
            <a:pPr eaLnBrk="1" hangingPunct="1">
              <a:buSzPct val="135000"/>
              <a:buFont typeface="Wingdings" pitchFamily="2" charset="2"/>
              <a:buChar char="ü"/>
            </a:pPr>
            <a:r>
              <a:rPr lang="el-GR" altLang="el-GR" sz="2800"/>
              <a:t>Παραμένουν σιωπηλοί και αόρατοι από τον «κυρίαρχο πολιτισμό» </a:t>
            </a:r>
          </a:p>
          <a:p>
            <a:pPr eaLnBrk="1" hangingPunct="1">
              <a:buSzPct val="135000"/>
              <a:buFont typeface="Wingdings" pitchFamily="2" charset="2"/>
              <a:buNone/>
            </a:pPr>
            <a:r>
              <a:rPr lang="el-GR" altLang="el-GR" sz="2800"/>
              <a:t>							  	Freire’s (1970)</a:t>
            </a:r>
          </a:p>
          <a:p>
            <a:pPr eaLnBrk="1" hangingPunct="1">
              <a:buSzPct val="135000"/>
              <a:buFont typeface="Wingdings" pitchFamily="2" charset="2"/>
              <a:buChar char="ü"/>
            </a:pPr>
            <a:r>
              <a:rPr lang="el-GR" altLang="el-GR" sz="2800"/>
              <a:t>Περιθωριοποιούνται.</a:t>
            </a:r>
          </a:p>
        </p:txBody>
      </p:sp>
      <p:pic>
        <p:nvPicPr>
          <p:cNvPr id="12292" name="3 - Εικόνα" descr="photo_st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8600"/>
            <a:ext cx="16510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947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4294967295"/>
          </p:nvPr>
        </p:nvSpPr>
        <p:spPr>
          <a:xfrm>
            <a:off x="1187624" y="1268760"/>
            <a:ext cx="7128792" cy="4248472"/>
          </a:xfrm>
          <a:solidFill>
            <a:srgbClr val="002060"/>
          </a:solidFill>
          <a:ln w="76200">
            <a:solidFill>
              <a:srgbClr val="FF0000"/>
            </a:solidFill>
          </a:ln>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a:noAutofit/>
          </a:bodyPr>
          <a:lstStyle/>
          <a:p>
            <a:pPr algn="ctr" eaLnBrk="1" hangingPunct="1">
              <a:lnSpc>
                <a:spcPct val="90000"/>
              </a:lnSpc>
            </a:pPr>
            <a:endParaRPr lang="el-GR" altLang="el-GR" sz="2800" b="1" dirty="0">
              <a:solidFill>
                <a:srgbClr val="FFFF00"/>
              </a:solidFill>
            </a:endParaRPr>
          </a:p>
          <a:p>
            <a:pPr algn="ctr" eaLnBrk="1" hangingPunct="1">
              <a:lnSpc>
                <a:spcPct val="90000"/>
              </a:lnSpc>
            </a:pPr>
            <a:r>
              <a:rPr lang="el-GR" altLang="el-GR" sz="2800" b="1" dirty="0">
                <a:solidFill>
                  <a:srgbClr val="FFFF00"/>
                </a:solidFill>
              </a:rPr>
              <a:t>Η παροχή φροντίδας </a:t>
            </a:r>
          </a:p>
          <a:p>
            <a:pPr algn="ctr" eaLnBrk="1" hangingPunct="1">
              <a:lnSpc>
                <a:spcPct val="90000"/>
              </a:lnSpc>
              <a:buFontTx/>
              <a:buNone/>
            </a:pPr>
            <a:r>
              <a:rPr lang="el-GR" altLang="el-GR" sz="2800" b="1" dirty="0">
                <a:solidFill>
                  <a:srgbClr val="FFFF00"/>
                </a:solidFill>
              </a:rPr>
              <a:t>	με πολιτισμικά  ικανό τρόπο </a:t>
            </a:r>
          </a:p>
          <a:p>
            <a:pPr algn="ctr" eaLnBrk="1" hangingPunct="1">
              <a:lnSpc>
                <a:spcPct val="90000"/>
              </a:lnSpc>
              <a:buFontTx/>
              <a:buNone/>
            </a:pPr>
            <a:r>
              <a:rPr lang="el-GR" altLang="el-GR" sz="2800" b="1" dirty="0">
                <a:solidFill>
                  <a:srgbClr val="FFFF00"/>
                </a:solidFill>
              </a:rPr>
              <a:t>	είναι μια </a:t>
            </a:r>
            <a:r>
              <a:rPr lang="el-GR" altLang="el-GR" sz="2800" b="1" u="sng" dirty="0">
                <a:solidFill>
                  <a:srgbClr val="FFFF00"/>
                </a:solidFill>
              </a:rPr>
              <a:t>επιτακτική</a:t>
            </a:r>
            <a:r>
              <a:rPr lang="el-GR" altLang="el-GR" sz="2800" b="1" dirty="0">
                <a:solidFill>
                  <a:srgbClr val="FFFF00"/>
                </a:solidFill>
              </a:rPr>
              <a:t> ανάγκη για τον 21</a:t>
            </a:r>
            <a:r>
              <a:rPr lang="el-GR" altLang="el-GR" sz="2800" b="1" baseline="30000" dirty="0">
                <a:solidFill>
                  <a:srgbClr val="FFFF00"/>
                </a:solidFill>
              </a:rPr>
              <a:t>ο</a:t>
            </a:r>
            <a:r>
              <a:rPr lang="el-GR" altLang="el-GR" sz="2800" b="1" dirty="0">
                <a:solidFill>
                  <a:srgbClr val="FFFF00"/>
                </a:solidFill>
              </a:rPr>
              <a:t> αιώνα.</a:t>
            </a:r>
          </a:p>
          <a:p>
            <a:pPr algn="ctr" eaLnBrk="1" hangingPunct="1">
              <a:lnSpc>
                <a:spcPct val="90000"/>
              </a:lnSpc>
              <a:buFontTx/>
              <a:buNone/>
            </a:pPr>
            <a:endParaRPr lang="el-GR" altLang="el-GR" sz="2800" b="1" dirty="0">
              <a:solidFill>
                <a:srgbClr val="FFFF00"/>
              </a:solidFill>
            </a:endParaRPr>
          </a:p>
          <a:p>
            <a:pPr algn="ctr" eaLnBrk="1" hangingPunct="1">
              <a:lnSpc>
                <a:spcPct val="90000"/>
              </a:lnSpc>
            </a:pPr>
            <a:r>
              <a:rPr lang="el-GR" altLang="el-GR" sz="2800" b="1" dirty="0">
                <a:solidFill>
                  <a:srgbClr val="FFFF00"/>
                </a:solidFill>
              </a:rPr>
              <a:t>Αποτελεί μια </a:t>
            </a:r>
            <a:r>
              <a:rPr lang="el-GR" altLang="el-GR" sz="2800" b="1" u="sng" dirty="0">
                <a:solidFill>
                  <a:srgbClr val="FFFF00"/>
                </a:solidFill>
              </a:rPr>
              <a:t>νομική</a:t>
            </a:r>
            <a:r>
              <a:rPr lang="el-GR" altLang="el-GR" sz="2800" b="1" dirty="0">
                <a:solidFill>
                  <a:srgbClr val="FFFF00"/>
                </a:solidFill>
              </a:rPr>
              <a:t> </a:t>
            </a:r>
          </a:p>
          <a:p>
            <a:pPr algn="ctr" eaLnBrk="1" hangingPunct="1">
              <a:lnSpc>
                <a:spcPct val="90000"/>
              </a:lnSpc>
              <a:buFontTx/>
              <a:buNone/>
            </a:pPr>
            <a:r>
              <a:rPr lang="el-GR" altLang="el-GR" sz="2800" b="1" dirty="0">
                <a:solidFill>
                  <a:srgbClr val="FFFF00"/>
                </a:solidFill>
              </a:rPr>
              <a:t>	αλλά και </a:t>
            </a:r>
            <a:r>
              <a:rPr lang="el-GR" altLang="el-GR" sz="2800" b="1" u="sng" dirty="0">
                <a:solidFill>
                  <a:srgbClr val="FFFF00"/>
                </a:solidFill>
              </a:rPr>
              <a:t>ηθική </a:t>
            </a:r>
            <a:r>
              <a:rPr lang="el-GR" altLang="el-GR" sz="2800" b="1" dirty="0">
                <a:solidFill>
                  <a:srgbClr val="FFFF00"/>
                </a:solidFill>
              </a:rPr>
              <a:t>υποχρέωση για όλους. </a:t>
            </a:r>
          </a:p>
          <a:p>
            <a:pPr algn="ctr" eaLnBrk="1" hangingPunct="1">
              <a:lnSpc>
                <a:spcPct val="90000"/>
              </a:lnSpc>
              <a:buFontTx/>
              <a:buNone/>
            </a:pPr>
            <a:endParaRPr lang="el-GR" altLang="el-GR" sz="2800" b="1" dirty="0">
              <a:solidFill>
                <a:srgbClr val="FFFF00"/>
              </a:solidFill>
            </a:endParaRPr>
          </a:p>
          <a:p>
            <a:pPr algn="ctr" eaLnBrk="1" hangingPunct="1">
              <a:lnSpc>
                <a:spcPct val="90000"/>
              </a:lnSpc>
              <a:buFontTx/>
              <a:buNone/>
            </a:pPr>
            <a:r>
              <a:rPr lang="el-GR" altLang="el-GR" sz="2800" dirty="0"/>
              <a:t>  </a:t>
            </a:r>
          </a:p>
          <a:p>
            <a:pPr algn="ctr" eaLnBrk="1" hangingPunct="1">
              <a:lnSpc>
                <a:spcPct val="90000"/>
              </a:lnSpc>
              <a:buFontTx/>
              <a:buNone/>
            </a:pPr>
            <a:endParaRPr lang="el-GR" altLang="el-GR" sz="2800" dirty="0"/>
          </a:p>
          <a:p>
            <a:pPr algn="ctr" eaLnBrk="1" hangingPunct="1">
              <a:lnSpc>
                <a:spcPct val="90000"/>
              </a:lnSpc>
              <a:buFontTx/>
              <a:buNone/>
            </a:pPr>
            <a:endParaRPr lang="el-GR" altLang="el-GR" sz="2800" dirty="0"/>
          </a:p>
          <a:p>
            <a:pPr algn="ctr" eaLnBrk="1" hangingPunct="1">
              <a:lnSpc>
                <a:spcPct val="90000"/>
              </a:lnSpc>
              <a:buFontTx/>
              <a:buNone/>
            </a:pPr>
            <a:r>
              <a:rPr lang="en-US" altLang="el-GR" sz="2800" b="1" dirty="0">
                <a:solidFill>
                  <a:schemeClr val="bg1"/>
                </a:solidFill>
              </a:rPr>
              <a:t>Nursing and Midwifery Counsil,2002</a:t>
            </a:r>
            <a:endParaRPr lang="el-GR" altLang="el-GR" sz="2800" b="1" dirty="0">
              <a:solidFill>
                <a:schemeClr val="bg1"/>
              </a:solidFill>
            </a:endParaRPr>
          </a:p>
        </p:txBody>
      </p:sp>
    </p:spTree>
    <p:extLst>
      <p:ext uri="{BB962C8B-B14F-4D97-AF65-F5344CB8AC3E}">
        <p14:creationId xmlns:p14="http://schemas.microsoft.com/office/powerpoint/2010/main" val="2398083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B26BD5-458F-4345-91C8-2F6DA24246FE}"/>
              </a:ext>
            </a:extLst>
          </p:cNvPr>
          <p:cNvSpPr>
            <a:spLocks noGrp="1"/>
          </p:cNvSpPr>
          <p:nvPr>
            <p:ph type="ctrTitle"/>
          </p:nvPr>
        </p:nvSpPr>
        <p:spPr/>
        <p:txBody>
          <a:bodyPr/>
          <a:lstStyle/>
          <a:p>
            <a:endParaRPr lang="el-GR" dirty="0"/>
          </a:p>
        </p:txBody>
      </p:sp>
      <p:sp>
        <p:nvSpPr>
          <p:cNvPr id="3" name="Υπότιτλος 2">
            <a:extLst>
              <a:ext uri="{FF2B5EF4-FFF2-40B4-BE49-F238E27FC236}">
                <a16:creationId xmlns:a16="http://schemas.microsoft.com/office/drawing/2014/main" id="{AE05957F-72A3-43F4-89B0-BC72479458F6}"/>
              </a:ext>
            </a:extLst>
          </p:cNvPr>
          <p:cNvSpPr>
            <a:spLocks noGrp="1"/>
          </p:cNvSpPr>
          <p:nvPr>
            <p:ph type="subTitle" idx="1"/>
          </p:nvPr>
        </p:nvSpPr>
        <p:spPr/>
        <p:txBody>
          <a:bodyPr/>
          <a:lstStyle/>
          <a:p>
            <a:endParaRPr lang="el-GR"/>
          </a:p>
        </p:txBody>
      </p:sp>
      <p:pic>
        <p:nvPicPr>
          <p:cNvPr id="5" name="Εικόνα 4">
            <a:extLst>
              <a:ext uri="{FF2B5EF4-FFF2-40B4-BE49-F238E27FC236}">
                <a16:creationId xmlns:a16="http://schemas.microsoft.com/office/drawing/2014/main" id="{622A5ACC-E333-477A-A82E-CEE7CB792EF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862415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711EF4-ADEC-42E0-8312-FA6DBA44A94D}"/>
              </a:ext>
            </a:extLst>
          </p:cNvPr>
          <p:cNvSpPr>
            <a:spLocks noGrp="1"/>
          </p:cNvSpPr>
          <p:nvPr>
            <p:ph type="ctrTitle"/>
          </p:nvPr>
        </p:nvSpPr>
        <p:spPr/>
        <p:txBody>
          <a:bodyPr/>
          <a:lstStyle/>
          <a:p>
            <a:endParaRPr lang="el-GR"/>
          </a:p>
        </p:txBody>
      </p:sp>
      <p:sp>
        <p:nvSpPr>
          <p:cNvPr id="3" name="Υπότιτλος 2">
            <a:extLst>
              <a:ext uri="{FF2B5EF4-FFF2-40B4-BE49-F238E27FC236}">
                <a16:creationId xmlns:a16="http://schemas.microsoft.com/office/drawing/2014/main" id="{34D985D5-9F2C-4CB8-93D1-170BE92DAB4C}"/>
              </a:ext>
            </a:extLst>
          </p:cNvPr>
          <p:cNvSpPr>
            <a:spLocks noGrp="1"/>
          </p:cNvSpPr>
          <p:nvPr>
            <p:ph type="subTitle" idx="1"/>
          </p:nvPr>
        </p:nvSpPr>
        <p:spPr/>
        <p:txBody>
          <a:bodyPr/>
          <a:lstStyle/>
          <a:p>
            <a:endParaRPr lang="el-GR"/>
          </a:p>
        </p:txBody>
      </p:sp>
      <p:pic>
        <p:nvPicPr>
          <p:cNvPr id="5" name="Εικόνα 4">
            <a:extLst>
              <a:ext uri="{FF2B5EF4-FFF2-40B4-BE49-F238E27FC236}">
                <a16:creationId xmlns:a16="http://schemas.microsoft.com/office/drawing/2014/main" id="{3BD94DD0-1F90-4858-92E4-45503635AC0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561781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C82CB2-A832-4517-8ED1-96CEF7D51BBB}"/>
              </a:ext>
            </a:extLst>
          </p:cNvPr>
          <p:cNvSpPr>
            <a:spLocks noGrp="1"/>
          </p:cNvSpPr>
          <p:nvPr>
            <p:ph type="ctrTitle"/>
          </p:nvPr>
        </p:nvSpPr>
        <p:spPr/>
        <p:txBody>
          <a:bodyPr/>
          <a:lstStyle/>
          <a:p>
            <a:endParaRPr lang="el-GR"/>
          </a:p>
        </p:txBody>
      </p:sp>
      <p:sp>
        <p:nvSpPr>
          <p:cNvPr id="3" name="Υπότιτλος 2">
            <a:extLst>
              <a:ext uri="{FF2B5EF4-FFF2-40B4-BE49-F238E27FC236}">
                <a16:creationId xmlns:a16="http://schemas.microsoft.com/office/drawing/2014/main" id="{14D8FCCF-6856-49F2-B8DE-5D34502509C1}"/>
              </a:ext>
            </a:extLst>
          </p:cNvPr>
          <p:cNvSpPr>
            <a:spLocks noGrp="1"/>
          </p:cNvSpPr>
          <p:nvPr>
            <p:ph type="subTitle" idx="1"/>
          </p:nvPr>
        </p:nvSpPr>
        <p:spPr/>
        <p:txBody>
          <a:bodyPr/>
          <a:lstStyle/>
          <a:p>
            <a:endParaRPr lang="el-GR"/>
          </a:p>
        </p:txBody>
      </p:sp>
      <p:pic>
        <p:nvPicPr>
          <p:cNvPr id="5" name="Εικόνα 4">
            <a:extLst>
              <a:ext uri="{FF2B5EF4-FFF2-40B4-BE49-F238E27FC236}">
                <a16:creationId xmlns:a16="http://schemas.microsoft.com/office/drawing/2014/main" id="{B74D7191-A1B8-47D0-A1E0-53ABB1C92235}"/>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022228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5564625F-E7A8-4118-A0FE-EFC59B904C8F}"/>
              </a:ext>
            </a:extLst>
          </p:cNvPr>
          <p:cNvPicPr>
            <a:picLocks noChangeAspect="1"/>
          </p:cNvPicPr>
          <p:nvPr/>
        </p:nvPicPr>
        <p:blipFill>
          <a:blip r:embed="rId2"/>
          <a:stretch>
            <a:fillRect/>
          </a:stretch>
        </p:blipFill>
        <p:spPr>
          <a:xfrm>
            <a:off x="3228393" y="2593654"/>
            <a:ext cx="3293706" cy="3646277"/>
          </a:xfrm>
          <a:prstGeom prst="rect">
            <a:avLst/>
          </a:prstGeom>
        </p:spPr>
      </p:pic>
      <p:pic>
        <p:nvPicPr>
          <p:cNvPr id="7" name="Εικόνα 6">
            <a:extLst>
              <a:ext uri="{FF2B5EF4-FFF2-40B4-BE49-F238E27FC236}">
                <a16:creationId xmlns:a16="http://schemas.microsoft.com/office/drawing/2014/main" id="{501599C8-0191-4187-8B0E-9A9E1772FB35}"/>
              </a:ext>
            </a:extLst>
          </p:cNvPr>
          <p:cNvPicPr>
            <a:picLocks noChangeAspect="1"/>
          </p:cNvPicPr>
          <p:nvPr/>
        </p:nvPicPr>
        <p:blipFill>
          <a:blip r:embed="rId3"/>
          <a:stretch>
            <a:fillRect/>
          </a:stretch>
        </p:blipFill>
        <p:spPr>
          <a:xfrm>
            <a:off x="3501277" y="824277"/>
            <a:ext cx="3373053" cy="2851154"/>
          </a:xfrm>
          <a:prstGeom prst="rect">
            <a:avLst/>
          </a:prstGeom>
        </p:spPr>
      </p:pic>
      <p:pic>
        <p:nvPicPr>
          <p:cNvPr id="4" name="Εικόνα 3">
            <a:extLst>
              <a:ext uri="{FF2B5EF4-FFF2-40B4-BE49-F238E27FC236}">
                <a16:creationId xmlns:a16="http://schemas.microsoft.com/office/drawing/2014/main" id="{2564C0A1-5D14-450A-B928-05FA3CBDB1B2}"/>
              </a:ext>
            </a:extLst>
          </p:cNvPr>
          <p:cNvPicPr>
            <a:picLocks noChangeAspect="1"/>
          </p:cNvPicPr>
          <p:nvPr/>
        </p:nvPicPr>
        <p:blipFill>
          <a:blip r:embed="rId4"/>
          <a:stretch>
            <a:fillRect/>
          </a:stretch>
        </p:blipFill>
        <p:spPr>
          <a:xfrm>
            <a:off x="70344" y="910975"/>
            <a:ext cx="3575593" cy="2172747"/>
          </a:xfrm>
          <a:prstGeom prst="rect">
            <a:avLst/>
          </a:prstGeom>
        </p:spPr>
      </p:pic>
      <p:pic>
        <p:nvPicPr>
          <p:cNvPr id="5" name="Εικόνα 4">
            <a:extLst>
              <a:ext uri="{FF2B5EF4-FFF2-40B4-BE49-F238E27FC236}">
                <a16:creationId xmlns:a16="http://schemas.microsoft.com/office/drawing/2014/main" id="{8250E70C-D94B-465B-B3B3-911039C0552B}"/>
              </a:ext>
            </a:extLst>
          </p:cNvPr>
          <p:cNvPicPr>
            <a:picLocks noChangeAspect="1"/>
          </p:cNvPicPr>
          <p:nvPr/>
        </p:nvPicPr>
        <p:blipFill>
          <a:blip r:embed="rId5"/>
          <a:stretch>
            <a:fillRect/>
          </a:stretch>
        </p:blipFill>
        <p:spPr>
          <a:xfrm>
            <a:off x="70344" y="2752592"/>
            <a:ext cx="3667578" cy="2073233"/>
          </a:xfrm>
          <a:prstGeom prst="rect">
            <a:avLst/>
          </a:prstGeom>
        </p:spPr>
      </p:pic>
      <p:pic>
        <p:nvPicPr>
          <p:cNvPr id="6" name="Εικόνα 5">
            <a:extLst>
              <a:ext uri="{FF2B5EF4-FFF2-40B4-BE49-F238E27FC236}">
                <a16:creationId xmlns:a16="http://schemas.microsoft.com/office/drawing/2014/main" id="{64FD3961-E28E-49AD-8E1C-0139CA748497}"/>
              </a:ext>
            </a:extLst>
          </p:cNvPr>
          <p:cNvPicPr>
            <a:picLocks noChangeAspect="1"/>
          </p:cNvPicPr>
          <p:nvPr/>
        </p:nvPicPr>
        <p:blipFill>
          <a:blip r:embed="rId6"/>
          <a:stretch>
            <a:fillRect/>
          </a:stretch>
        </p:blipFill>
        <p:spPr>
          <a:xfrm>
            <a:off x="0" y="4416793"/>
            <a:ext cx="3737922" cy="1642565"/>
          </a:xfrm>
          <a:prstGeom prst="rect">
            <a:avLst/>
          </a:prstGeom>
        </p:spPr>
      </p:pic>
      <p:pic>
        <p:nvPicPr>
          <p:cNvPr id="9" name="Εικόνα 8">
            <a:extLst>
              <a:ext uri="{FF2B5EF4-FFF2-40B4-BE49-F238E27FC236}">
                <a16:creationId xmlns:a16="http://schemas.microsoft.com/office/drawing/2014/main" id="{AD0CF941-A827-446B-AB29-DF52F159A0FA}"/>
              </a:ext>
            </a:extLst>
          </p:cNvPr>
          <p:cNvPicPr>
            <a:picLocks noChangeAspect="1"/>
          </p:cNvPicPr>
          <p:nvPr/>
        </p:nvPicPr>
        <p:blipFill>
          <a:blip r:embed="rId7"/>
          <a:stretch>
            <a:fillRect/>
          </a:stretch>
        </p:blipFill>
        <p:spPr>
          <a:xfrm>
            <a:off x="6397148" y="2752592"/>
            <a:ext cx="2626548" cy="3391341"/>
          </a:xfrm>
          <a:prstGeom prst="rect">
            <a:avLst/>
          </a:prstGeom>
        </p:spPr>
      </p:pic>
      <p:pic>
        <p:nvPicPr>
          <p:cNvPr id="10" name="Εικόνα 9">
            <a:extLst>
              <a:ext uri="{FF2B5EF4-FFF2-40B4-BE49-F238E27FC236}">
                <a16:creationId xmlns:a16="http://schemas.microsoft.com/office/drawing/2014/main" id="{40C3B373-AF76-4899-8FED-142795E30DE0}"/>
              </a:ext>
            </a:extLst>
          </p:cNvPr>
          <p:cNvPicPr>
            <a:picLocks noChangeAspect="1"/>
          </p:cNvPicPr>
          <p:nvPr/>
        </p:nvPicPr>
        <p:blipFill>
          <a:blip r:embed="rId8"/>
          <a:stretch>
            <a:fillRect/>
          </a:stretch>
        </p:blipFill>
        <p:spPr>
          <a:xfrm>
            <a:off x="6814692" y="910975"/>
            <a:ext cx="2264527" cy="1989680"/>
          </a:xfrm>
          <a:prstGeom prst="rect">
            <a:avLst/>
          </a:prstGeom>
        </p:spPr>
      </p:pic>
    </p:spTree>
    <p:extLst>
      <p:ext uri="{BB962C8B-B14F-4D97-AF65-F5344CB8AC3E}">
        <p14:creationId xmlns:p14="http://schemas.microsoft.com/office/powerpoint/2010/main" val="3941743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p:txBody>
          <a:bodyPr/>
          <a:lstStyle/>
          <a:p>
            <a:pPr eaLnBrk="1" hangingPunct="1">
              <a:lnSpc>
                <a:spcPct val="80000"/>
              </a:lnSpc>
              <a:buFont typeface="Wingdings" panose="05000000000000000000" pitchFamily="2" charset="2"/>
              <a:buChar char="§"/>
            </a:pPr>
            <a:r>
              <a:rPr lang="el-GR" altLang="el-GR" sz="4000" dirty="0">
                <a:latin typeface="Times New Roman" pitchFamily="18" charset="0"/>
              </a:rPr>
              <a:t>Πως ο επαγγελματίας υγείας θα διαπραγματευτεί τη διαφορά ανάμεσα σε αυτά που προστάζει η επαγγελματική του ηθική  και σε αυτά που προκύπτουν από τις προσωπικές και πολιτισμικές αξίες των ασθενών/ πελατών </a:t>
            </a:r>
            <a:r>
              <a:rPr lang="en-US" altLang="el-GR" sz="4000" dirty="0">
                <a:latin typeface="Times New Roman" pitchFamily="18" charset="0"/>
              </a:rPr>
              <a:t>(</a:t>
            </a:r>
            <a:r>
              <a:rPr lang="el-GR" altLang="el-GR" sz="4000" dirty="0" err="1">
                <a:latin typeface="Times New Roman" pitchFamily="18" charset="0"/>
              </a:rPr>
              <a:t>π.χ</a:t>
            </a:r>
            <a:r>
              <a:rPr lang="el-GR" altLang="el-GR" sz="4000" dirty="0">
                <a:latin typeface="Times New Roman" pitchFamily="18" charset="0"/>
              </a:rPr>
              <a:t>  διαδικασία ενημέρωσης ασθενών)</a:t>
            </a:r>
            <a:r>
              <a:rPr lang="en-US" altLang="el-GR" sz="4000" dirty="0">
                <a:latin typeface="Times New Roman" pitchFamily="18" charset="0"/>
              </a:rPr>
              <a:t>;</a:t>
            </a:r>
          </a:p>
          <a:p>
            <a:pPr marL="0" indent="0" eaLnBrk="1" hangingPunct="1">
              <a:lnSpc>
                <a:spcPct val="80000"/>
              </a:lnSpc>
              <a:buNone/>
            </a:pPr>
            <a:endParaRPr lang="el-GR" altLang="el-GR" sz="2800" dirty="0">
              <a:latin typeface="Times New Roman" pitchFamily="18" charset="0"/>
            </a:endParaRPr>
          </a:p>
          <a:p>
            <a:pPr eaLnBrk="1" hangingPunct="1">
              <a:lnSpc>
                <a:spcPct val="80000"/>
              </a:lnSpc>
            </a:pPr>
            <a:endParaRPr lang="el-GR" altLang="el-GR" sz="2800" dirty="0"/>
          </a:p>
        </p:txBody>
      </p:sp>
    </p:spTree>
    <p:extLst>
      <p:ext uri="{BB962C8B-B14F-4D97-AF65-F5344CB8AC3E}">
        <p14:creationId xmlns:p14="http://schemas.microsoft.com/office/powerpoint/2010/main" val="3969900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a:bodyPr>
          <a:lstStyle/>
          <a:p>
            <a:r>
              <a:rPr lang="el-GR" altLang="en-US" b="1" dirty="0">
                <a:solidFill>
                  <a:srgbClr val="0070C0"/>
                </a:solidFill>
              </a:rPr>
              <a:t>ΙΕΝΕ </a:t>
            </a:r>
            <a:br>
              <a:rPr lang="en-US" altLang="en-US" b="1" dirty="0">
                <a:solidFill>
                  <a:srgbClr val="0070C0"/>
                </a:solidFill>
              </a:rPr>
            </a:br>
            <a:r>
              <a:rPr lang="el-GR" altLang="en-US" b="1" dirty="0">
                <a:solidFill>
                  <a:srgbClr val="0070C0"/>
                </a:solidFill>
              </a:rPr>
              <a:t>(</a:t>
            </a:r>
            <a:r>
              <a:rPr lang="el-GR" altLang="en-US" sz="2700" b="1" dirty="0" err="1">
                <a:solidFill>
                  <a:srgbClr val="0070C0"/>
                </a:solidFill>
              </a:rPr>
              <a:t>Intercultural</a:t>
            </a:r>
            <a:r>
              <a:rPr lang="el-GR" altLang="en-US" sz="2700" b="1" dirty="0">
                <a:solidFill>
                  <a:srgbClr val="0070C0"/>
                </a:solidFill>
              </a:rPr>
              <a:t> </a:t>
            </a:r>
            <a:r>
              <a:rPr lang="el-GR" altLang="en-US" sz="2700" b="1" dirty="0" err="1">
                <a:solidFill>
                  <a:srgbClr val="0070C0"/>
                </a:solidFill>
              </a:rPr>
              <a:t>Education</a:t>
            </a:r>
            <a:r>
              <a:rPr lang="el-GR" altLang="en-US" sz="2700" b="1" dirty="0">
                <a:solidFill>
                  <a:srgbClr val="0070C0"/>
                </a:solidFill>
              </a:rPr>
              <a:t> </a:t>
            </a:r>
            <a:r>
              <a:rPr lang="el-GR" altLang="en-US" sz="2700" b="1" dirty="0" err="1">
                <a:solidFill>
                  <a:srgbClr val="0070C0"/>
                </a:solidFill>
              </a:rPr>
              <a:t>of</a:t>
            </a:r>
            <a:r>
              <a:rPr lang="el-GR" altLang="en-US" sz="2700" b="1" dirty="0">
                <a:solidFill>
                  <a:srgbClr val="0070C0"/>
                </a:solidFill>
              </a:rPr>
              <a:t> </a:t>
            </a:r>
            <a:r>
              <a:rPr lang="el-GR" altLang="en-US" sz="2700" b="1" dirty="0" err="1">
                <a:solidFill>
                  <a:srgbClr val="0070C0"/>
                </a:solidFill>
              </a:rPr>
              <a:t>Nurses</a:t>
            </a:r>
            <a:r>
              <a:rPr lang="el-GR" altLang="en-US" sz="2700" b="1" dirty="0">
                <a:solidFill>
                  <a:srgbClr val="0070C0"/>
                </a:solidFill>
              </a:rPr>
              <a:t> </a:t>
            </a:r>
            <a:r>
              <a:rPr lang="el-GR" altLang="en-US" sz="2700" b="1" dirty="0" err="1">
                <a:solidFill>
                  <a:srgbClr val="0070C0"/>
                </a:solidFill>
              </a:rPr>
              <a:t>in</a:t>
            </a:r>
            <a:r>
              <a:rPr lang="el-GR" altLang="en-US" sz="2700" b="1" dirty="0">
                <a:solidFill>
                  <a:srgbClr val="0070C0"/>
                </a:solidFill>
              </a:rPr>
              <a:t> </a:t>
            </a:r>
            <a:r>
              <a:rPr lang="el-GR" altLang="en-US" sz="2700" b="1" dirty="0" err="1">
                <a:solidFill>
                  <a:srgbClr val="0070C0"/>
                </a:solidFill>
              </a:rPr>
              <a:t>Europe</a:t>
            </a:r>
            <a:r>
              <a:rPr lang="el-GR" altLang="en-US" sz="2700" b="1" dirty="0">
                <a:solidFill>
                  <a:srgbClr val="0070C0"/>
                </a:solidFill>
              </a:rPr>
              <a:t>)</a:t>
            </a:r>
            <a:endParaRPr lang="en-US" sz="2700" b="1" dirty="0">
              <a:solidFill>
                <a:srgbClr val="0070C0"/>
              </a:solidFill>
            </a:endParaRPr>
          </a:p>
        </p:txBody>
      </p:sp>
      <p:grpSp>
        <p:nvGrpSpPr>
          <p:cNvPr id="4" name="object 6"/>
          <p:cNvGrpSpPr/>
          <p:nvPr/>
        </p:nvGrpSpPr>
        <p:grpSpPr>
          <a:xfrm>
            <a:off x="1183314" y="857250"/>
            <a:ext cx="6777373" cy="1435608"/>
            <a:chOff x="0" y="0"/>
            <a:chExt cx="9036497" cy="1914144"/>
          </a:xfrm>
        </p:grpSpPr>
        <p:sp>
          <p:nvSpPr>
            <p:cNvPr id="5" name="object 7"/>
            <p:cNvSpPr/>
            <p:nvPr/>
          </p:nvSpPr>
          <p:spPr>
            <a:xfrm>
              <a:off x="1" y="0"/>
              <a:ext cx="9036496" cy="1914144"/>
            </a:xfrm>
            <a:prstGeom prst="rect">
              <a:avLst/>
            </a:prstGeom>
            <a:blipFill>
              <a:blip r:embed="rId2" cstate="print"/>
              <a:stretch>
                <a:fillRect/>
              </a:stretch>
            </a:blipFill>
          </p:spPr>
          <p:txBody>
            <a:bodyPr wrap="square" lIns="0" tIns="0" rIns="0" bIns="0" rtlCol="0"/>
            <a:lstStyle/>
            <a:p>
              <a:endParaRPr sz="1350"/>
            </a:p>
          </p:txBody>
        </p:sp>
        <p:sp>
          <p:nvSpPr>
            <p:cNvPr id="6" name="object 8"/>
            <p:cNvSpPr/>
            <p:nvPr/>
          </p:nvSpPr>
          <p:spPr>
            <a:xfrm>
              <a:off x="0" y="0"/>
              <a:ext cx="91440" cy="390144"/>
            </a:xfrm>
            <a:prstGeom prst="rect">
              <a:avLst/>
            </a:prstGeom>
            <a:blipFill>
              <a:blip r:embed="rId3" cstate="print"/>
              <a:stretch>
                <a:fillRect/>
              </a:stretch>
            </a:blipFill>
          </p:spPr>
          <p:txBody>
            <a:bodyPr wrap="square" lIns="0" tIns="0" rIns="0" bIns="0" rtlCol="0"/>
            <a:lstStyle/>
            <a:p>
              <a:endParaRPr sz="1350"/>
            </a:p>
          </p:txBody>
        </p:sp>
      </p:grpSp>
      <p:sp>
        <p:nvSpPr>
          <p:cNvPr id="8" name="Υπότιτλος 3"/>
          <p:cNvSpPr>
            <a:spLocks noGrp="1"/>
          </p:cNvSpPr>
          <p:nvPr>
            <p:ph type="subTitle" idx="1"/>
          </p:nvPr>
        </p:nvSpPr>
        <p:spPr>
          <a:xfrm>
            <a:off x="1660381" y="3719799"/>
            <a:ext cx="5578655" cy="980722"/>
          </a:xfrm>
          <a:prstGeom prst="rect">
            <a:avLst/>
          </a:prstGeom>
        </p:spPr>
        <p:txBody>
          <a:bodyPr vert="horz" lIns="68580" tIns="34290" rIns="68580" bIns="3429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l-GR" sz="1800" dirty="0">
                <a:solidFill>
                  <a:srgbClr val="C00000"/>
                </a:solidFill>
              </a:rPr>
              <a:t>Καλοκαιρινού Α</a:t>
            </a:r>
            <a:r>
              <a:rPr lang="en-US" sz="1800" dirty="0">
                <a:solidFill>
                  <a:srgbClr val="C00000"/>
                </a:solidFill>
              </a:rPr>
              <a:t>,</a:t>
            </a:r>
            <a:r>
              <a:rPr lang="el-GR" sz="1800" dirty="0">
                <a:solidFill>
                  <a:srgbClr val="C00000"/>
                </a:solidFill>
              </a:rPr>
              <a:t>Καθηγήτρια ΕΚΠΑ</a:t>
            </a:r>
          </a:p>
          <a:p>
            <a:pPr>
              <a:defRPr/>
            </a:pPr>
            <a:r>
              <a:rPr lang="el-GR" sz="1800" dirty="0" err="1">
                <a:solidFill>
                  <a:srgbClr val="C00000"/>
                </a:solidFill>
              </a:rPr>
              <a:t>Βελονάκη</a:t>
            </a:r>
            <a:r>
              <a:rPr lang="el-GR" sz="1800" dirty="0">
                <a:solidFill>
                  <a:srgbClr val="C00000"/>
                </a:solidFill>
              </a:rPr>
              <a:t> Β.Σ</a:t>
            </a:r>
            <a:r>
              <a:rPr lang="en-US" sz="1800" dirty="0">
                <a:solidFill>
                  <a:srgbClr val="C00000"/>
                </a:solidFill>
              </a:rPr>
              <a:t>,</a:t>
            </a:r>
            <a:r>
              <a:rPr lang="el-GR" sz="1800" dirty="0">
                <a:solidFill>
                  <a:srgbClr val="C00000"/>
                </a:solidFill>
              </a:rPr>
              <a:t>Επίκουρη Καθηγήτρια ΕΚΠΑ</a:t>
            </a:r>
          </a:p>
          <a:p>
            <a:pPr>
              <a:defRPr/>
            </a:pPr>
            <a:r>
              <a:rPr lang="el-GR" sz="1800" dirty="0" err="1">
                <a:solidFill>
                  <a:srgbClr val="C00000"/>
                </a:solidFill>
              </a:rPr>
              <a:t>Αποστολάρα</a:t>
            </a:r>
            <a:r>
              <a:rPr lang="el-GR" sz="1800" dirty="0">
                <a:solidFill>
                  <a:srgbClr val="C00000"/>
                </a:solidFill>
              </a:rPr>
              <a:t> Π, Λέκτορας ΠΑΔΑ </a:t>
            </a:r>
            <a:endParaRPr lang="en-US" sz="1800" dirty="0">
              <a:solidFill>
                <a:srgbClr val="C00000"/>
              </a:solidFill>
            </a:endParaRPr>
          </a:p>
        </p:txBody>
      </p:sp>
      <p:pic>
        <p:nvPicPr>
          <p:cNvPr id="9" name="Εικόνα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3718" y="5049180"/>
            <a:ext cx="5292588" cy="640080"/>
          </a:xfrm>
          <a:prstGeom prst="rect">
            <a:avLst/>
          </a:prstGeom>
          <a:noFill/>
          <a:ln>
            <a:noFill/>
          </a:ln>
        </p:spPr>
      </p:pic>
    </p:spTree>
    <p:extLst>
      <p:ext uri="{BB962C8B-B14F-4D97-AF65-F5344CB8AC3E}">
        <p14:creationId xmlns:p14="http://schemas.microsoft.com/office/powerpoint/2010/main" val="1063100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683" y="1754815"/>
            <a:ext cx="5555597" cy="387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p:txBody>
          <a:bodyPr>
            <a:normAutofit/>
          </a:bodyPr>
          <a:lstStyle/>
          <a:p>
            <a:r>
              <a:rPr lang="en-US" dirty="0">
                <a:solidFill>
                  <a:srgbClr val="FF0000"/>
                </a:solidFill>
              </a:rPr>
              <a:t>https://www.unhcr.org/gr/</a:t>
            </a:r>
          </a:p>
        </p:txBody>
      </p:sp>
    </p:spTree>
    <p:extLst>
      <p:ext uri="{BB962C8B-B14F-4D97-AF65-F5344CB8AC3E}">
        <p14:creationId xmlns:p14="http://schemas.microsoft.com/office/powerpoint/2010/main" val="23654212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193" y="1538791"/>
            <a:ext cx="6818807" cy="479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3"/>
          <p:cNvSpPr>
            <a:spLocks noGrp="1"/>
          </p:cNvSpPr>
          <p:nvPr>
            <p:ph type="title"/>
          </p:nvPr>
        </p:nvSpPr>
        <p:spPr>
          <a:xfrm>
            <a:off x="1439652" y="897564"/>
            <a:ext cx="6172200" cy="857250"/>
          </a:xfrm>
        </p:spPr>
        <p:txBody>
          <a:bodyPr>
            <a:normAutofit/>
          </a:bodyPr>
          <a:lstStyle/>
          <a:p>
            <a:r>
              <a:rPr lang="en-US" altLang="en-US" sz="1500" dirty="0">
                <a:hlinkClick r:id="rId3"/>
              </a:rPr>
              <a:t>https://data2.unhcr.org/en/situations/mediterranean?id=83</a:t>
            </a:r>
            <a:endParaRPr lang="en-US" sz="1500" dirty="0"/>
          </a:p>
        </p:txBody>
      </p:sp>
      <p:sp>
        <p:nvSpPr>
          <p:cNvPr id="5" name="Έλλειψη 4"/>
          <p:cNvSpPr/>
          <p:nvPr/>
        </p:nvSpPr>
        <p:spPr>
          <a:xfrm>
            <a:off x="5328084" y="1430778"/>
            <a:ext cx="1188132" cy="540060"/>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Στρογγυλεμένο ορθογώνιο 1"/>
          <p:cNvSpPr/>
          <p:nvPr/>
        </p:nvSpPr>
        <p:spPr>
          <a:xfrm>
            <a:off x="5112060" y="3861048"/>
            <a:ext cx="2888940" cy="15121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Ευθύγραμμο βέλος σύνδεσης 6"/>
          <p:cNvCxnSpPr/>
          <p:nvPr/>
        </p:nvCxnSpPr>
        <p:spPr>
          <a:xfrm flipH="1">
            <a:off x="5800637" y="2995640"/>
            <a:ext cx="297033" cy="169202"/>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a:off x="5895354" y="3532297"/>
            <a:ext cx="297033" cy="169202"/>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937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IENE’ S</a:t>
            </a:r>
            <a:br>
              <a:rPr lang="en-US" dirty="0"/>
            </a:br>
            <a:endParaRPr lang="en-US" dirty="0"/>
          </a:p>
        </p:txBody>
      </p:sp>
      <p:pic>
        <p:nvPicPr>
          <p:cNvPr id="4" name="Εικόνα 3">
            <a:extLst>
              <a:ext uri="{FF2B5EF4-FFF2-40B4-BE49-F238E27FC236}">
                <a16:creationId xmlns:a16="http://schemas.microsoft.com/office/drawing/2014/main" id="{7E463651-01FE-4C48-B350-C65A0A9A9212}"/>
              </a:ext>
            </a:extLst>
          </p:cNvPr>
          <p:cNvPicPr>
            <a:picLocks noChangeAspect="1"/>
          </p:cNvPicPr>
          <p:nvPr/>
        </p:nvPicPr>
        <p:blipFill>
          <a:blip r:embed="rId2"/>
          <a:stretch>
            <a:fillRect/>
          </a:stretch>
        </p:blipFill>
        <p:spPr>
          <a:xfrm>
            <a:off x="1211240" y="1484784"/>
            <a:ext cx="6776291" cy="1435733"/>
          </a:xfrm>
          <a:prstGeom prst="rect">
            <a:avLst/>
          </a:prstGeom>
        </p:spPr>
      </p:pic>
    </p:spTree>
    <p:extLst>
      <p:ext uri="{BB962C8B-B14F-4D97-AF65-F5344CB8AC3E}">
        <p14:creationId xmlns:p14="http://schemas.microsoft.com/office/powerpoint/2010/main" val="3196775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00B0F0"/>
          </a:solidFill>
        </p:spPr>
        <p:txBody>
          <a:bodyPr>
            <a:normAutofit/>
          </a:bodyPr>
          <a:lstStyle/>
          <a:p>
            <a:r>
              <a:rPr lang="el-GR" altLang="en-US" sz="2325" dirty="0">
                <a:solidFill>
                  <a:srgbClr val="FF0000"/>
                </a:solidFill>
                <a:highlight>
                  <a:srgbClr val="FFFF00"/>
                </a:highlight>
              </a:rPr>
              <a:t>ΙΕΝΕ (</a:t>
            </a:r>
            <a:r>
              <a:rPr lang="el-GR" altLang="en-US" sz="2325" dirty="0" err="1">
                <a:solidFill>
                  <a:srgbClr val="FF0000"/>
                </a:solidFill>
                <a:highlight>
                  <a:srgbClr val="FFFF00"/>
                </a:highlight>
              </a:rPr>
              <a:t>Intercultural</a:t>
            </a:r>
            <a:r>
              <a:rPr lang="el-GR" altLang="en-US" sz="2325" dirty="0">
                <a:solidFill>
                  <a:srgbClr val="FF0000"/>
                </a:solidFill>
                <a:highlight>
                  <a:srgbClr val="FFFF00"/>
                </a:highlight>
              </a:rPr>
              <a:t> </a:t>
            </a:r>
            <a:r>
              <a:rPr lang="el-GR" altLang="en-US" sz="2325" dirty="0" err="1">
                <a:solidFill>
                  <a:srgbClr val="FF0000"/>
                </a:solidFill>
                <a:highlight>
                  <a:srgbClr val="FFFF00"/>
                </a:highlight>
              </a:rPr>
              <a:t>Education</a:t>
            </a:r>
            <a:r>
              <a:rPr lang="el-GR" altLang="en-US" sz="2325" dirty="0">
                <a:solidFill>
                  <a:srgbClr val="FF0000"/>
                </a:solidFill>
                <a:highlight>
                  <a:srgbClr val="FFFF00"/>
                </a:highlight>
              </a:rPr>
              <a:t> </a:t>
            </a:r>
            <a:r>
              <a:rPr lang="el-GR" altLang="en-US" sz="2325" dirty="0" err="1">
                <a:solidFill>
                  <a:srgbClr val="FF0000"/>
                </a:solidFill>
                <a:highlight>
                  <a:srgbClr val="FFFF00"/>
                </a:highlight>
              </a:rPr>
              <a:t>of</a:t>
            </a:r>
            <a:r>
              <a:rPr lang="el-GR" altLang="en-US" sz="2325" dirty="0">
                <a:solidFill>
                  <a:srgbClr val="FF0000"/>
                </a:solidFill>
                <a:highlight>
                  <a:srgbClr val="FFFF00"/>
                </a:highlight>
              </a:rPr>
              <a:t> </a:t>
            </a:r>
            <a:r>
              <a:rPr lang="el-GR" altLang="en-US" sz="2325" dirty="0" err="1">
                <a:solidFill>
                  <a:srgbClr val="FF0000"/>
                </a:solidFill>
                <a:highlight>
                  <a:srgbClr val="FFFF00"/>
                </a:highlight>
              </a:rPr>
              <a:t>Nurses</a:t>
            </a:r>
            <a:r>
              <a:rPr lang="el-GR" altLang="en-US" sz="2325" dirty="0">
                <a:solidFill>
                  <a:srgbClr val="FF0000"/>
                </a:solidFill>
                <a:highlight>
                  <a:srgbClr val="FFFF00"/>
                </a:highlight>
              </a:rPr>
              <a:t> </a:t>
            </a:r>
            <a:r>
              <a:rPr lang="el-GR" altLang="en-US" sz="2325" dirty="0" err="1">
                <a:solidFill>
                  <a:srgbClr val="FF0000"/>
                </a:solidFill>
                <a:highlight>
                  <a:srgbClr val="FFFF00"/>
                </a:highlight>
              </a:rPr>
              <a:t>in</a:t>
            </a:r>
            <a:r>
              <a:rPr lang="el-GR" altLang="en-US" sz="2325" dirty="0">
                <a:solidFill>
                  <a:srgbClr val="FF0000"/>
                </a:solidFill>
                <a:highlight>
                  <a:srgbClr val="FFFF00"/>
                </a:highlight>
              </a:rPr>
              <a:t> </a:t>
            </a:r>
            <a:r>
              <a:rPr lang="el-GR" altLang="en-US" sz="2325" dirty="0" err="1">
                <a:solidFill>
                  <a:srgbClr val="FF0000"/>
                </a:solidFill>
                <a:highlight>
                  <a:srgbClr val="FFFF00"/>
                </a:highlight>
              </a:rPr>
              <a:t>Europe</a:t>
            </a:r>
            <a:r>
              <a:rPr lang="el-GR" altLang="en-US" dirty="0">
                <a:solidFill>
                  <a:srgbClr val="FF0000"/>
                </a:solidFill>
                <a:highlight>
                  <a:srgbClr val="FFFF00"/>
                </a:highlight>
              </a:rPr>
              <a:t>)</a:t>
            </a:r>
            <a:endParaRPr lang="en-US" dirty="0">
              <a:solidFill>
                <a:srgbClr val="FF0000"/>
              </a:solidFill>
              <a:highlight>
                <a:srgbClr val="FFFF00"/>
              </a:highlight>
            </a:endParaRPr>
          </a:p>
        </p:txBody>
      </p:sp>
      <p:sp>
        <p:nvSpPr>
          <p:cNvPr id="4" name="Θέση περιεχομένου 2"/>
          <p:cNvSpPr txBox="1">
            <a:spLocks/>
          </p:cNvSpPr>
          <p:nvPr/>
        </p:nvSpPr>
        <p:spPr>
          <a:xfrm>
            <a:off x="1709589" y="2240869"/>
            <a:ext cx="5724822" cy="2593181"/>
          </a:xfrm>
          <a:prstGeom prst="rect">
            <a:avLst/>
          </a:prstGeom>
          <a:ln w="28575">
            <a:solidFill>
              <a:schemeClr val="accent2"/>
            </a:solidFill>
            <a:miter lim="800000"/>
            <a:headEnd/>
            <a:tailEnd/>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l-GR" altLang="en-US" sz="1200" dirty="0"/>
          </a:p>
          <a:p>
            <a:pPr algn="just"/>
            <a:r>
              <a:rPr lang="el-GR" altLang="en-US" sz="2100" dirty="0"/>
              <a:t>Τα Ευρωπαϊκά προγράμματα ΙΕΝΕ (</a:t>
            </a:r>
            <a:r>
              <a:rPr lang="el-GR" altLang="en-US" sz="2100" dirty="0" err="1"/>
              <a:t>Intercultural</a:t>
            </a:r>
            <a:r>
              <a:rPr lang="el-GR" altLang="en-US" sz="2100" dirty="0"/>
              <a:t> </a:t>
            </a:r>
            <a:r>
              <a:rPr lang="el-GR" altLang="en-US" sz="2100" dirty="0" err="1"/>
              <a:t>Education</a:t>
            </a:r>
            <a:r>
              <a:rPr lang="el-GR" altLang="en-US" sz="2100" dirty="0"/>
              <a:t> </a:t>
            </a:r>
            <a:r>
              <a:rPr lang="el-GR" altLang="en-US" sz="2100" dirty="0" err="1"/>
              <a:t>of</a:t>
            </a:r>
            <a:r>
              <a:rPr lang="el-GR" altLang="en-US" sz="2100" dirty="0"/>
              <a:t> </a:t>
            </a:r>
            <a:r>
              <a:rPr lang="el-GR" altLang="en-US" sz="2100" dirty="0" err="1"/>
              <a:t>Nurses</a:t>
            </a:r>
            <a:r>
              <a:rPr lang="el-GR" altLang="en-US" sz="2100" dirty="0"/>
              <a:t> </a:t>
            </a:r>
            <a:r>
              <a:rPr lang="el-GR" altLang="en-US" sz="2100" dirty="0" err="1"/>
              <a:t>in</a:t>
            </a:r>
            <a:r>
              <a:rPr lang="el-GR" altLang="en-US" sz="2100" dirty="0"/>
              <a:t> </a:t>
            </a:r>
            <a:r>
              <a:rPr lang="el-GR" altLang="en-US" sz="2100" dirty="0" err="1"/>
              <a:t>Europe</a:t>
            </a:r>
            <a:r>
              <a:rPr lang="el-GR" altLang="en-US" sz="2100" dirty="0"/>
              <a:t>) υπογραμμίζουν την ανάγκη κατάρτισης των επαγγελματιών υγείας και των εθελοντών σε διαπολιτισμικά ζητήματα, στοχεύοντας στην παροχή πολιτισμικά επαρκούς και συμπονετικής φροντίδας</a:t>
            </a:r>
            <a:endParaRPr lang="en-US" altLang="en-US" sz="2100" dirty="0"/>
          </a:p>
          <a:p>
            <a:endParaRPr lang="en-US" altLang="en-US" sz="1350" dirty="0"/>
          </a:p>
        </p:txBody>
      </p:sp>
    </p:spTree>
    <p:extLst>
      <p:ext uri="{BB962C8B-B14F-4D97-AF65-F5344CB8AC3E}">
        <p14:creationId xmlns:p14="http://schemas.microsoft.com/office/powerpoint/2010/main" val="1786165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p:cNvGraphicFramePr/>
          <p:nvPr/>
        </p:nvGraphicFramePr>
        <p:xfrm>
          <a:off x="1277634" y="890718"/>
          <a:ext cx="6588732" cy="4806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Τίτλος 1"/>
          <p:cNvSpPr>
            <a:spLocks noGrp="1"/>
          </p:cNvSpPr>
          <p:nvPr>
            <p:ph type="title"/>
          </p:nvPr>
        </p:nvSpPr>
        <p:spPr>
          <a:xfrm>
            <a:off x="1547664" y="1214754"/>
            <a:ext cx="6172200" cy="378042"/>
          </a:xfrm>
        </p:spPr>
        <p:txBody>
          <a:bodyPr>
            <a:normAutofit fontScale="90000"/>
          </a:bodyPr>
          <a:lstStyle/>
          <a:p>
            <a:r>
              <a:rPr lang="en-US" dirty="0">
                <a:solidFill>
                  <a:schemeClr val="tx2"/>
                </a:solidFill>
                <a:highlight>
                  <a:srgbClr val="C0C0C0"/>
                </a:highlight>
              </a:rPr>
              <a:t>https://ieneproject.eu/</a:t>
            </a:r>
            <a:br>
              <a:rPr lang="en-US" dirty="0">
                <a:solidFill>
                  <a:schemeClr val="tx2"/>
                </a:solidFill>
              </a:rPr>
            </a:br>
            <a:endParaRPr lang="en-US" dirty="0">
              <a:solidFill>
                <a:schemeClr val="tx2"/>
              </a:solidFill>
            </a:endParaRPr>
          </a:p>
        </p:txBody>
      </p:sp>
    </p:spTree>
    <p:extLst>
      <p:ext uri="{BB962C8B-B14F-4D97-AF65-F5344CB8AC3E}">
        <p14:creationId xmlns:p14="http://schemas.microsoft.com/office/powerpoint/2010/main" val="26686230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1376772"/>
            <a:ext cx="5994666" cy="4473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xfrm>
            <a:off x="1404891" y="948147"/>
            <a:ext cx="6172200" cy="857250"/>
          </a:xfrm>
        </p:spPr>
        <p:txBody>
          <a:bodyPr>
            <a:normAutofit fontScale="90000"/>
          </a:bodyPr>
          <a:lstStyle/>
          <a:p>
            <a:r>
              <a:rPr lang="en-US" dirty="0">
                <a:solidFill>
                  <a:schemeClr val="tx2"/>
                </a:solidFill>
              </a:rPr>
              <a:t>https://ieneproject.eu/</a:t>
            </a:r>
            <a:br>
              <a:rPr lang="en-US" dirty="0">
                <a:solidFill>
                  <a:schemeClr val="tx2"/>
                </a:solidFill>
              </a:rPr>
            </a:br>
            <a:endParaRPr lang="en-US" dirty="0"/>
          </a:p>
        </p:txBody>
      </p:sp>
    </p:spTree>
    <p:extLst>
      <p:ext uri="{BB962C8B-B14F-4D97-AF65-F5344CB8AC3E}">
        <p14:creationId xmlns:p14="http://schemas.microsoft.com/office/powerpoint/2010/main" val="28300462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85900" y="1711211"/>
            <a:ext cx="6172200" cy="857250"/>
          </a:xfrm>
        </p:spPr>
        <p:txBody>
          <a:bodyPr>
            <a:normAutofit fontScale="90000"/>
          </a:bodyPr>
          <a:lstStyle/>
          <a:p>
            <a:r>
              <a:rPr lang="en-US" dirty="0">
                <a:solidFill>
                  <a:srgbClr val="FF0000"/>
                </a:solidFill>
              </a:rPr>
              <a:t>During the IENE 1 to IENE 9 projects  </a:t>
            </a:r>
            <a:br>
              <a:rPr lang="en-US" dirty="0">
                <a:solidFill>
                  <a:srgbClr val="FF0000"/>
                </a:solidFill>
              </a:rPr>
            </a:br>
            <a:endParaRPr lang="en-US" dirty="0">
              <a:solidFill>
                <a:srgbClr val="FF0000"/>
              </a:solidFill>
            </a:endParaRPr>
          </a:p>
        </p:txBody>
      </p:sp>
      <p:sp>
        <p:nvSpPr>
          <p:cNvPr id="5" name="TextBox 4">
            <a:extLst>
              <a:ext uri="{FF2B5EF4-FFF2-40B4-BE49-F238E27FC236}">
                <a16:creationId xmlns:a16="http://schemas.microsoft.com/office/drawing/2014/main" id="{72727CCD-45A7-449E-8781-F49966F5579E}"/>
              </a:ext>
            </a:extLst>
          </p:cNvPr>
          <p:cNvSpPr txBox="1"/>
          <p:nvPr/>
        </p:nvSpPr>
        <p:spPr>
          <a:xfrm>
            <a:off x="597310" y="2730294"/>
            <a:ext cx="7949381" cy="2169825"/>
          </a:xfrm>
          <a:prstGeom prst="rect">
            <a:avLst/>
          </a:prstGeom>
          <a:noFill/>
        </p:spPr>
        <p:txBody>
          <a:bodyPr wrap="square">
            <a:spAutoFit/>
          </a:bodyPr>
          <a:lstStyle/>
          <a:p>
            <a:pPr algn="ctr"/>
            <a:r>
              <a:rPr lang="en-US" sz="2700" b="1" dirty="0">
                <a:solidFill>
                  <a:srgbClr val="0070C0"/>
                </a:solidFill>
              </a:rPr>
              <a:t>24 partners from 13 European countries</a:t>
            </a:r>
          </a:p>
          <a:p>
            <a:pPr algn="ctr"/>
            <a:r>
              <a:rPr lang="en-US" sz="2700" dirty="0">
                <a:solidFill>
                  <a:srgbClr val="0070C0"/>
                </a:solidFill>
              </a:rPr>
              <a:t>developed a Model for Intercultural education of nurses and healthcare professionals based on the Papadopoulos, </a:t>
            </a:r>
            <a:r>
              <a:rPr lang="en-US" sz="2700" dirty="0" err="1">
                <a:solidFill>
                  <a:srgbClr val="0070C0"/>
                </a:solidFill>
              </a:rPr>
              <a:t>Tilki</a:t>
            </a:r>
            <a:r>
              <a:rPr lang="en-US" sz="2700" dirty="0">
                <a:solidFill>
                  <a:srgbClr val="0070C0"/>
                </a:solidFill>
              </a:rPr>
              <a:t> and Taylor Model </a:t>
            </a:r>
          </a:p>
          <a:p>
            <a:pPr algn="ctr"/>
            <a:r>
              <a:rPr lang="en-US" sz="2700" dirty="0">
                <a:solidFill>
                  <a:srgbClr val="0070C0"/>
                </a:solidFill>
              </a:rPr>
              <a:t>(PTT/IENE MODEL )</a:t>
            </a:r>
          </a:p>
        </p:txBody>
      </p:sp>
    </p:spTree>
    <p:extLst>
      <p:ext uri="{BB962C8B-B14F-4D97-AF65-F5344CB8AC3E}">
        <p14:creationId xmlns:p14="http://schemas.microsoft.com/office/powerpoint/2010/main" val="3116713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eneproject.eu/images/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784" y="1970838"/>
            <a:ext cx="5541528" cy="3402500"/>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p:cNvSpPr>
            <a:spLocks noGrp="1"/>
          </p:cNvSpPr>
          <p:nvPr>
            <p:ph type="title"/>
          </p:nvPr>
        </p:nvSpPr>
        <p:spPr/>
        <p:txBody>
          <a:bodyPr>
            <a:normAutofit fontScale="90000"/>
          </a:bodyPr>
          <a:lstStyle/>
          <a:p>
            <a:br>
              <a:rPr lang="en-US" dirty="0">
                <a:solidFill>
                  <a:srgbClr val="0070C0"/>
                </a:solidFill>
              </a:rPr>
            </a:br>
            <a:r>
              <a:rPr lang="en-US" dirty="0">
                <a:solidFill>
                  <a:srgbClr val="0070C0"/>
                </a:solidFill>
              </a:rPr>
              <a:t>                     Papadopoulos, </a:t>
            </a:r>
            <a:r>
              <a:rPr lang="en-US" dirty="0" err="1">
                <a:solidFill>
                  <a:srgbClr val="0070C0"/>
                </a:solidFill>
              </a:rPr>
              <a:t>Tilki</a:t>
            </a:r>
            <a:r>
              <a:rPr lang="en-US" dirty="0">
                <a:solidFill>
                  <a:srgbClr val="0070C0"/>
                </a:solidFill>
              </a:rPr>
              <a:t> and Taylor Model</a:t>
            </a:r>
          </a:p>
        </p:txBody>
      </p:sp>
    </p:spTree>
    <p:extLst>
      <p:ext uri="{BB962C8B-B14F-4D97-AF65-F5344CB8AC3E}">
        <p14:creationId xmlns:p14="http://schemas.microsoft.com/office/powerpoint/2010/main" val="26890702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3" y="1538791"/>
            <a:ext cx="5949280" cy="446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p:txBody>
          <a:bodyPr>
            <a:normAutofit fontScale="90000"/>
          </a:bodyPr>
          <a:lstStyle/>
          <a:p>
            <a:r>
              <a:rPr lang="en-US" dirty="0">
                <a:solidFill>
                  <a:schemeClr val="tx2"/>
                </a:solidFill>
              </a:rPr>
              <a:t>PTT/IENE MODEL </a:t>
            </a:r>
            <a:br>
              <a:rPr lang="en-US" dirty="0"/>
            </a:br>
            <a:endParaRPr lang="en-US" dirty="0"/>
          </a:p>
        </p:txBody>
      </p:sp>
    </p:spTree>
    <p:extLst>
      <p:ext uri="{BB962C8B-B14F-4D97-AF65-F5344CB8AC3E}">
        <p14:creationId xmlns:p14="http://schemas.microsoft.com/office/powerpoint/2010/main" val="327816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539552" y="1124744"/>
            <a:ext cx="8229600" cy="4525963"/>
          </a:xfrm>
        </p:spPr>
        <p:txBody>
          <a:bodyPr/>
          <a:lstStyle/>
          <a:p>
            <a:pPr eaLnBrk="1" hangingPunct="1">
              <a:lnSpc>
                <a:spcPct val="80000"/>
              </a:lnSpc>
              <a:buFont typeface="Wingdings" panose="05000000000000000000" pitchFamily="2" charset="2"/>
              <a:buChar char="§"/>
            </a:pPr>
            <a:r>
              <a:rPr lang="el-GR" altLang="el-GR" sz="4000" dirty="0">
                <a:latin typeface="Times New Roman" pitchFamily="18" charset="0"/>
              </a:rPr>
              <a:t>Πως πρέπει να ανταποκριθεί ο νοσηλευτής σε περιπτώσεις που οι επιθυμίες που προκύπτουν από τις πολιτισμικές πεποιθήσεις ενός ατόμου έρχονται σε σύγκρουση με τα δικαιώματα και τα συμφέροντα των </a:t>
            </a:r>
            <a:r>
              <a:rPr lang="el-GR" altLang="el-GR" sz="4000" dirty="0" err="1">
                <a:latin typeface="Times New Roman" pitchFamily="18" charset="0"/>
              </a:rPr>
              <a:t>άλλων(επαγγελματιών</a:t>
            </a:r>
            <a:r>
              <a:rPr lang="el-GR" altLang="el-GR" sz="4000" dirty="0">
                <a:latin typeface="Times New Roman" pitchFamily="18" charset="0"/>
              </a:rPr>
              <a:t> υγείας ή χρηστών των υπηρεσιών υγείας);</a:t>
            </a:r>
          </a:p>
          <a:p>
            <a:pPr eaLnBrk="1" hangingPunct="1">
              <a:lnSpc>
                <a:spcPct val="80000"/>
              </a:lnSpc>
            </a:pPr>
            <a:endParaRPr lang="el-GR" altLang="el-GR" sz="2800" dirty="0">
              <a:latin typeface="Times New Roman" pitchFamily="18" charset="0"/>
            </a:endParaRPr>
          </a:p>
          <a:p>
            <a:pPr eaLnBrk="1" hangingPunct="1">
              <a:lnSpc>
                <a:spcPct val="80000"/>
              </a:lnSpc>
            </a:pPr>
            <a:endParaRPr lang="el-GR" altLang="el-GR" sz="2800" dirty="0"/>
          </a:p>
        </p:txBody>
      </p:sp>
    </p:spTree>
    <p:extLst>
      <p:ext uri="{BB962C8B-B14F-4D97-AF65-F5344CB8AC3E}">
        <p14:creationId xmlns:p14="http://schemas.microsoft.com/office/powerpoint/2010/main" val="31525039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634" y="1592796"/>
            <a:ext cx="6677378" cy="463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Τίτλος 4"/>
          <p:cNvSpPr>
            <a:spLocks noGrp="1"/>
          </p:cNvSpPr>
          <p:nvPr>
            <p:ph type="title"/>
          </p:nvPr>
        </p:nvSpPr>
        <p:spPr>
          <a:xfrm>
            <a:off x="1218641" y="937136"/>
            <a:ext cx="6388224" cy="486054"/>
          </a:xfrm>
        </p:spPr>
        <p:txBody>
          <a:bodyPr>
            <a:noAutofit/>
          </a:bodyPr>
          <a:lstStyle/>
          <a:p>
            <a:r>
              <a:rPr lang="el-GR" sz="2100" dirty="0">
                <a:solidFill>
                  <a:schemeClr val="tx2"/>
                </a:solidFill>
              </a:rPr>
              <a:t>ΙΕΝΕ 1- Διαπολιτισμική εκπαίδευση των  νοσηλευτών </a:t>
            </a:r>
            <a:r>
              <a:rPr lang="en-US" sz="2100" dirty="0">
                <a:solidFill>
                  <a:schemeClr val="tx2"/>
                </a:solidFill>
              </a:rPr>
              <a:t> </a:t>
            </a:r>
            <a:r>
              <a:rPr lang="el-GR" sz="2100" dirty="0">
                <a:solidFill>
                  <a:schemeClr val="tx2"/>
                </a:solidFill>
              </a:rPr>
              <a:t>στην Ευρώπη (2008-10)</a:t>
            </a:r>
            <a:br>
              <a:rPr lang="el-GR" sz="2100" dirty="0">
                <a:solidFill>
                  <a:schemeClr val="tx2"/>
                </a:solidFill>
              </a:rPr>
            </a:br>
            <a:endParaRPr lang="en-US" sz="2100" dirty="0">
              <a:solidFill>
                <a:schemeClr val="tx2"/>
              </a:solidFill>
            </a:endParaRPr>
          </a:p>
        </p:txBody>
      </p:sp>
    </p:spTree>
    <p:extLst>
      <p:ext uri="{BB962C8B-B14F-4D97-AF65-F5344CB8AC3E}">
        <p14:creationId xmlns:p14="http://schemas.microsoft.com/office/powerpoint/2010/main" val="3759568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br>
              <a:rPr lang="en-US" sz="1500" dirty="0">
                <a:solidFill>
                  <a:schemeClr val="tx2"/>
                </a:solidFill>
                <a:latin typeface="Carlito"/>
                <a:cs typeface="Carlito"/>
              </a:rPr>
            </a:br>
            <a:br>
              <a:rPr lang="en-US" sz="1500" dirty="0">
                <a:solidFill>
                  <a:schemeClr val="tx2"/>
                </a:solidFill>
                <a:latin typeface="Carlito"/>
                <a:cs typeface="Carlito"/>
              </a:rPr>
            </a:br>
            <a:r>
              <a:rPr lang="en-US" sz="1500" dirty="0">
                <a:solidFill>
                  <a:schemeClr val="tx2"/>
                </a:solidFill>
                <a:latin typeface="Carlito"/>
                <a:cs typeface="Carlito"/>
              </a:rPr>
              <a:t>                  </a:t>
            </a:r>
            <a:r>
              <a:rPr lang="el-GR" sz="1500" dirty="0">
                <a:solidFill>
                  <a:schemeClr val="tx2"/>
                </a:solidFill>
                <a:latin typeface="Carlito"/>
                <a:cs typeface="Carlito"/>
              </a:rPr>
              <a:t>ΙΕΝΕ </a:t>
            </a:r>
            <a:r>
              <a:rPr lang="el-GR" sz="1500" spc="-4" dirty="0">
                <a:solidFill>
                  <a:schemeClr val="tx2"/>
                </a:solidFill>
                <a:latin typeface="Carlito"/>
                <a:cs typeface="Carlito"/>
              </a:rPr>
              <a:t>2- </a:t>
            </a:r>
            <a:r>
              <a:rPr lang="el-GR" sz="1500" i="1" spc="-8" dirty="0">
                <a:solidFill>
                  <a:schemeClr val="tx2"/>
                </a:solidFill>
                <a:latin typeface="Carlito"/>
                <a:cs typeface="Carlito"/>
              </a:rPr>
              <a:t>Διαπολιτισμική </a:t>
            </a:r>
            <a:r>
              <a:rPr lang="el-GR" sz="1500" i="1" spc="-4" dirty="0">
                <a:solidFill>
                  <a:schemeClr val="tx2"/>
                </a:solidFill>
                <a:latin typeface="Carlito"/>
                <a:cs typeface="Carlito"/>
              </a:rPr>
              <a:t>εκπαίδευση </a:t>
            </a:r>
            <a:r>
              <a:rPr lang="el-GR" sz="1500" i="1" dirty="0">
                <a:solidFill>
                  <a:schemeClr val="tx2"/>
                </a:solidFill>
                <a:latin typeface="Carlito"/>
                <a:cs typeface="Carlito"/>
              </a:rPr>
              <a:t>των  </a:t>
            </a:r>
            <a:r>
              <a:rPr lang="el-GR" sz="1500" i="1" spc="-4" dirty="0">
                <a:solidFill>
                  <a:schemeClr val="tx2"/>
                </a:solidFill>
                <a:latin typeface="Carlito"/>
                <a:cs typeface="Carlito"/>
              </a:rPr>
              <a:t>νοσηλευτών </a:t>
            </a:r>
            <a:r>
              <a:rPr lang="el-GR" sz="1500" i="1" spc="-26" dirty="0">
                <a:solidFill>
                  <a:schemeClr val="tx2"/>
                </a:solidFill>
                <a:latin typeface="Carlito"/>
                <a:cs typeface="Carlito"/>
              </a:rPr>
              <a:t>και </a:t>
            </a:r>
            <a:r>
              <a:rPr lang="el-GR" sz="1500" i="1" dirty="0">
                <a:solidFill>
                  <a:schemeClr val="tx2"/>
                </a:solidFill>
                <a:latin typeface="Carlito"/>
                <a:cs typeface="Carlito"/>
              </a:rPr>
              <a:t>άλλων </a:t>
            </a:r>
            <a:r>
              <a:rPr lang="el-GR" sz="1500" i="1" spc="-4" dirty="0">
                <a:solidFill>
                  <a:schemeClr val="tx2"/>
                </a:solidFill>
                <a:latin typeface="Carlito"/>
                <a:cs typeface="Carlito"/>
              </a:rPr>
              <a:t>επαγγελματιών </a:t>
            </a:r>
            <a:r>
              <a:rPr lang="el-GR" sz="1500" i="1" spc="-8" dirty="0">
                <a:solidFill>
                  <a:schemeClr val="tx2"/>
                </a:solidFill>
                <a:latin typeface="Carlito"/>
                <a:cs typeface="Carlito"/>
              </a:rPr>
              <a:t>υγείας  </a:t>
            </a:r>
            <a:r>
              <a:rPr lang="el-GR" sz="1500" i="1" dirty="0">
                <a:solidFill>
                  <a:schemeClr val="tx2"/>
                </a:solidFill>
                <a:latin typeface="Carlito"/>
                <a:cs typeface="Carlito"/>
              </a:rPr>
              <a:t>στην Ευρώπη</a:t>
            </a:r>
            <a:r>
              <a:rPr lang="el-GR" sz="1500" i="1" spc="-23" dirty="0">
                <a:solidFill>
                  <a:schemeClr val="tx2"/>
                </a:solidFill>
                <a:latin typeface="Carlito"/>
                <a:cs typeface="Carlito"/>
              </a:rPr>
              <a:t> </a:t>
            </a:r>
            <a:r>
              <a:rPr lang="el-GR" sz="1500" i="1" spc="-4" dirty="0">
                <a:solidFill>
                  <a:schemeClr val="tx2"/>
                </a:solidFill>
                <a:latin typeface="Carlito"/>
                <a:cs typeface="Carlito"/>
              </a:rPr>
              <a:t>(2010-12)</a:t>
            </a:r>
            <a:br>
              <a:rPr lang="el-GR" sz="1500" dirty="0">
                <a:solidFill>
                  <a:schemeClr val="tx2"/>
                </a:solidFill>
                <a:latin typeface="Carlito"/>
                <a:cs typeface="Carlito"/>
              </a:rPr>
            </a:br>
            <a:endParaRPr lang="en-US" sz="1500" dirty="0">
              <a:solidFill>
                <a:schemeClr val="tx2"/>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5707" y="2057401"/>
            <a:ext cx="5074786" cy="339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532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07604" y="1214754"/>
            <a:ext cx="6804756" cy="749238"/>
          </a:xfrm>
        </p:spPr>
        <p:txBody>
          <a:bodyPr>
            <a:noAutofit/>
          </a:bodyPr>
          <a:lstStyle/>
          <a:p>
            <a:pPr marL="9525">
              <a:lnSpc>
                <a:spcPts val="2738"/>
              </a:lnSpc>
              <a:spcBef>
                <a:spcPts val="765"/>
              </a:spcBef>
            </a:pPr>
            <a:r>
              <a:rPr lang="el-GR" sz="1500" b="1" dirty="0">
                <a:solidFill>
                  <a:schemeClr val="tx2"/>
                </a:solidFill>
                <a:latin typeface="Carlito"/>
                <a:cs typeface="Carlito"/>
              </a:rPr>
              <a:t>ΙΕΝΕ 3- </a:t>
            </a:r>
            <a:r>
              <a:rPr lang="el-GR" sz="1500" b="1" i="1" dirty="0">
                <a:solidFill>
                  <a:schemeClr val="tx2"/>
                </a:solidFill>
                <a:latin typeface="Carlito"/>
                <a:cs typeface="Carlito"/>
              </a:rPr>
              <a:t>Εργαλεία </a:t>
            </a:r>
            <a:r>
              <a:rPr lang="el-GR" sz="1500" b="1" i="1" spc="-4" dirty="0">
                <a:solidFill>
                  <a:schemeClr val="tx2"/>
                </a:solidFill>
                <a:latin typeface="Carlito"/>
                <a:cs typeface="Carlito"/>
              </a:rPr>
              <a:t>για </a:t>
            </a:r>
            <a:r>
              <a:rPr lang="el-GR" sz="1500" b="1" i="1" dirty="0">
                <a:solidFill>
                  <a:schemeClr val="tx2"/>
                </a:solidFill>
                <a:latin typeface="Carlito"/>
                <a:cs typeface="Carlito"/>
              </a:rPr>
              <a:t>τη</a:t>
            </a:r>
            <a:r>
              <a:rPr lang="el-GR" sz="1500" b="1" i="1" spc="-26" dirty="0">
                <a:solidFill>
                  <a:schemeClr val="tx2"/>
                </a:solidFill>
                <a:latin typeface="Carlito"/>
                <a:cs typeface="Carlito"/>
              </a:rPr>
              <a:t> </a:t>
            </a:r>
            <a:r>
              <a:rPr lang="el-GR" sz="1500" b="1" i="1" spc="-8" dirty="0">
                <a:solidFill>
                  <a:schemeClr val="tx2"/>
                </a:solidFill>
                <a:latin typeface="Carlito"/>
                <a:cs typeface="Carlito"/>
              </a:rPr>
              <a:t>διαπολιτισμική</a:t>
            </a:r>
            <a:r>
              <a:rPr lang="en-US" sz="1500" dirty="0">
                <a:solidFill>
                  <a:schemeClr val="tx2"/>
                </a:solidFill>
                <a:latin typeface="Carlito"/>
                <a:cs typeface="Carlito"/>
              </a:rPr>
              <a:t> </a:t>
            </a:r>
            <a:r>
              <a:rPr lang="el-GR" sz="1500" b="1" i="1" spc="-4" dirty="0">
                <a:solidFill>
                  <a:schemeClr val="tx2"/>
                </a:solidFill>
                <a:latin typeface="Carlito"/>
                <a:cs typeface="Carlito"/>
              </a:rPr>
              <a:t>εκπαίδευση </a:t>
            </a:r>
            <a:r>
              <a:rPr lang="el-GR" sz="1500" b="1" i="1" dirty="0">
                <a:solidFill>
                  <a:schemeClr val="tx2"/>
                </a:solidFill>
                <a:latin typeface="Carlito"/>
                <a:cs typeface="Carlito"/>
              </a:rPr>
              <a:t>των </a:t>
            </a:r>
            <a:r>
              <a:rPr lang="el-GR" sz="1500" b="1" i="1" spc="-4" dirty="0">
                <a:solidFill>
                  <a:schemeClr val="tx2"/>
                </a:solidFill>
                <a:latin typeface="Carlito"/>
                <a:cs typeface="Carlito"/>
              </a:rPr>
              <a:t>νοσηλευτών </a:t>
            </a:r>
            <a:r>
              <a:rPr lang="el-GR" sz="1500" b="1" i="1" dirty="0">
                <a:solidFill>
                  <a:schemeClr val="tx2"/>
                </a:solidFill>
                <a:latin typeface="Carlito"/>
                <a:cs typeface="Carlito"/>
              </a:rPr>
              <a:t>στην</a:t>
            </a:r>
            <a:r>
              <a:rPr lang="el-GR" sz="1500" b="1" i="1" spc="-41" dirty="0">
                <a:solidFill>
                  <a:schemeClr val="tx2"/>
                </a:solidFill>
                <a:latin typeface="Carlito"/>
                <a:cs typeface="Carlito"/>
              </a:rPr>
              <a:t> </a:t>
            </a:r>
            <a:r>
              <a:rPr lang="el-GR" sz="1500" b="1" i="1" dirty="0">
                <a:solidFill>
                  <a:schemeClr val="tx2"/>
                </a:solidFill>
                <a:latin typeface="Carlito"/>
                <a:cs typeface="Carlito"/>
              </a:rPr>
              <a:t>Ευρώπη</a:t>
            </a:r>
            <a:r>
              <a:rPr lang="en-US" sz="1500" dirty="0">
                <a:solidFill>
                  <a:schemeClr val="tx2"/>
                </a:solidFill>
                <a:latin typeface="Carlito"/>
                <a:cs typeface="Carlito"/>
              </a:rPr>
              <a:t>  </a:t>
            </a:r>
            <a:r>
              <a:rPr lang="el-GR" sz="1500" b="1" i="1" spc="-4" dirty="0">
                <a:solidFill>
                  <a:schemeClr val="tx2"/>
                </a:solidFill>
                <a:latin typeface="Carlito"/>
                <a:cs typeface="Carlito"/>
              </a:rPr>
              <a:t>(2013-15)</a:t>
            </a:r>
            <a:br>
              <a:rPr lang="el-GR" sz="1500" dirty="0">
                <a:solidFill>
                  <a:schemeClr val="tx2"/>
                </a:solidFill>
                <a:latin typeface="Carlito"/>
                <a:cs typeface="Carlito"/>
              </a:rPr>
            </a:br>
            <a:endParaRPr lang="en-US" sz="1500" dirty="0">
              <a:solidFill>
                <a:schemeClr val="tx2"/>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9304" y="2057401"/>
            <a:ext cx="4965392" cy="339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943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1800" dirty="0">
                <a:solidFill>
                  <a:schemeClr val="tx2"/>
                </a:solidFill>
              </a:rPr>
              <a:t>            </a:t>
            </a:r>
            <a:br>
              <a:rPr lang="en-US" sz="1800" dirty="0">
                <a:solidFill>
                  <a:schemeClr val="tx2"/>
                </a:solidFill>
              </a:rPr>
            </a:br>
            <a:r>
              <a:rPr lang="en-US" sz="1800" dirty="0">
                <a:solidFill>
                  <a:schemeClr val="tx2"/>
                </a:solidFill>
              </a:rPr>
              <a:t>       </a:t>
            </a:r>
            <a:r>
              <a:rPr lang="el-GR" sz="1800" dirty="0">
                <a:solidFill>
                  <a:schemeClr val="tx2"/>
                </a:solidFill>
              </a:rPr>
              <a:t>ΙΕΝΕ 4- </a:t>
            </a:r>
            <a:r>
              <a:rPr lang="el-GR" sz="1800" i="1" spc="4" dirty="0">
                <a:solidFill>
                  <a:schemeClr val="tx2"/>
                </a:solidFill>
                <a:latin typeface="Carlito"/>
                <a:cs typeface="Carlito"/>
              </a:rPr>
              <a:t>Ενισχύοντας </a:t>
            </a:r>
            <a:r>
              <a:rPr lang="el-GR" sz="1800" i="1" spc="-11" dirty="0">
                <a:solidFill>
                  <a:schemeClr val="tx2"/>
                </a:solidFill>
                <a:latin typeface="Carlito"/>
                <a:cs typeface="Carlito"/>
              </a:rPr>
              <a:t>την </a:t>
            </a:r>
            <a:r>
              <a:rPr lang="el-GR" sz="1800" i="1" spc="-15" dirty="0">
                <a:solidFill>
                  <a:schemeClr val="tx2"/>
                </a:solidFill>
                <a:latin typeface="Carlito"/>
                <a:cs typeface="Carlito"/>
              </a:rPr>
              <a:t>ικανότητα </a:t>
            </a:r>
            <a:r>
              <a:rPr lang="el-GR" sz="1800" i="1" dirty="0">
                <a:solidFill>
                  <a:schemeClr val="tx2"/>
                </a:solidFill>
                <a:latin typeface="Carlito"/>
                <a:cs typeface="Carlito"/>
              </a:rPr>
              <a:t>των  </a:t>
            </a:r>
            <a:r>
              <a:rPr lang="el-GR" sz="1800" i="1" spc="-4" dirty="0">
                <a:solidFill>
                  <a:schemeClr val="tx2"/>
                </a:solidFill>
                <a:latin typeface="Carlito"/>
                <a:cs typeface="Carlito"/>
              </a:rPr>
              <a:t>νοσηλευτών </a:t>
            </a:r>
            <a:r>
              <a:rPr lang="el-GR" sz="1800" i="1" spc="-26" dirty="0">
                <a:solidFill>
                  <a:schemeClr val="tx2"/>
                </a:solidFill>
                <a:latin typeface="Carlito"/>
                <a:cs typeface="Carlito"/>
              </a:rPr>
              <a:t>και </a:t>
            </a:r>
            <a:r>
              <a:rPr lang="el-GR" sz="1800" i="1" dirty="0">
                <a:solidFill>
                  <a:schemeClr val="tx2"/>
                </a:solidFill>
                <a:latin typeface="Carlito"/>
                <a:cs typeface="Carlito"/>
              </a:rPr>
              <a:t>των </a:t>
            </a:r>
            <a:r>
              <a:rPr lang="el-GR" sz="1800" i="1" spc="-4" dirty="0">
                <a:solidFill>
                  <a:schemeClr val="tx2"/>
                </a:solidFill>
                <a:latin typeface="Carlito"/>
                <a:cs typeface="Carlito"/>
              </a:rPr>
              <a:t>άλλων επαγγελματιών  υγείας </a:t>
            </a:r>
            <a:br>
              <a:rPr lang="en-US" sz="1800" i="1" spc="-4" dirty="0">
                <a:solidFill>
                  <a:schemeClr val="tx2"/>
                </a:solidFill>
                <a:latin typeface="Carlito"/>
                <a:cs typeface="Carlito"/>
              </a:rPr>
            </a:br>
            <a:r>
              <a:rPr lang="en-US" sz="1800" i="1" spc="-4" dirty="0">
                <a:solidFill>
                  <a:schemeClr val="tx2"/>
                </a:solidFill>
                <a:latin typeface="Carlito"/>
                <a:cs typeface="Carlito"/>
              </a:rPr>
              <a:t>             </a:t>
            </a:r>
            <a:r>
              <a:rPr lang="el-GR" sz="1800" i="1" spc="-4" dirty="0">
                <a:solidFill>
                  <a:schemeClr val="tx2"/>
                </a:solidFill>
                <a:latin typeface="Carlito"/>
                <a:cs typeface="Carlito"/>
              </a:rPr>
              <a:t>να </a:t>
            </a:r>
            <a:r>
              <a:rPr lang="el-GR" sz="1800" i="1" spc="-8" dirty="0">
                <a:solidFill>
                  <a:schemeClr val="tx2"/>
                </a:solidFill>
                <a:latin typeface="Carlito"/>
                <a:cs typeface="Carlito"/>
              </a:rPr>
              <a:t>παρέχουν </a:t>
            </a:r>
            <a:r>
              <a:rPr lang="el-GR" sz="1800" i="1" spc="-15" dirty="0">
                <a:solidFill>
                  <a:schemeClr val="tx2"/>
                </a:solidFill>
                <a:latin typeface="Carlito"/>
                <a:cs typeface="Carlito"/>
              </a:rPr>
              <a:t>πολιτισμικά </a:t>
            </a:r>
            <a:r>
              <a:rPr lang="el-GR" sz="1800" i="1" spc="-4" dirty="0">
                <a:solidFill>
                  <a:schemeClr val="tx2"/>
                </a:solidFill>
                <a:latin typeface="Carlito"/>
                <a:cs typeface="Carlito"/>
              </a:rPr>
              <a:t>επαρκή </a:t>
            </a:r>
            <a:r>
              <a:rPr lang="el-GR" sz="1800" i="1" spc="-30" dirty="0">
                <a:solidFill>
                  <a:schemeClr val="tx2"/>
                </a:solidFill>
                <a:latin typeface="Carlito"/>
                <a:cs typeface="Carlito"/>
              </a:rPr>
              <a:t>και  </a:t>
            </a:r>
            <a:r>
              <a:rPr lang="el-GR" sz="1800" i="1" spc="-4" dirty="0">
                <a:solidFill>
                  <a:schemeClr val="tx2"/>
                </a:solidFill>
                <a:latin typeface="Carlito"/>
                <a:cs typeface="Carlito"/>
              </a:rPr>
              <a:t>συμπονετική </a:t>
            </a:r>
            <a:r>
              <a:rPr lang="el-GR" sz="1800" i="1" dirty="0">
                <a:solidFill>
                  <a:schemeClr val="tx2"/>
                </a:solidFill>
                <a:latin typeface="Carlito"/>
                <a:cs typeface="Carlito"/>
              </a:rPr>
              <a:t>φροντίδα </a:t>
            </a:r>
            <a:r>
              <a:rPr lang="el-GR" sz="1800" i="1" spc="-4" dirty="0">
                <a:solidFill>
                  <a:schemeClr val="tx2"/>
                </a:solidFill>
                <a:latin typeface="Carlito"/>
                <a:cs typeface="Carlito"/>
              </a:rPr>
              <a:t>υγείας (2014-16)</a:t>
            </a:r>
            <a:endParaRPr lang="en-US" sz="1800" dirty="0">
              <a:solidFill>
                <a:schemeClr val="tx2"/>
              </a:solidFill>
            </a:endParaRPr>
          </a:p>
        </p:txBody>
      </p:sp>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7694" y="2024845"/>
            <a:ext cx="5192048" cy="339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6060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85900" y="977502"/>
            <a:ext cx="6172200" cy="857250"/>
          </a:xfrm>
        </p:spPr>
        <p:txBody>
          <a:bodyPr>
            <a:noAutofit/>
          </a:bodyPr>
          <a:lstStyle/>
          <a:p>
            <a:pPr marL="9525">
              <a:lnSpc>
                <a:spcPts val="2738"/>
              </a:lnSpc>
              <a:spcBef>
                <a:spcPts val="75"/>
              </a:spcBef>
            </a:pPr>
            <a:r>
              <a:rPr lang="el-GR" sz="1800" b="1" dirty="0">
                <a:solidFill>
                  <a:schemeClr val="tx2"/>
                </a:solidFill>
                <a:latin typeface="Carlito"/>
                <a:cs typeface="Carlito"/>
              </a:rPr>
              <a:t>IENE 5- </a:t>
            </a:r>
            <a:r>
              <a:rPr lang="el-GR" sz="1800" b="1" i="1" spc="-4" dirty="0">
                <a:solidFill>
                  <a:schemeClr val="tx2"/>
                </a:solidFill>
                <a:latin typeface="Carlito"/>
                <a:cs typeface="Carlito"/>
              </a:rPr>
              <a:t>Εκπαιδεύοντας </a:t>
            </a:r>
            <a:r>
              <a:rPr lang="el-GR" sz="1800" b="1" i="1" dirty="0">
                <a:solidFill>
                  <a:schemeClr val="tx2"/>
                </a:solidFill>
                <a:latin typeface="Carlito"/>
                <a:cs typeface="Carlito"/>
              </a:rPr>
              <a:t>τις </a:t>
            </a:r>
            <a:r>
              <a:rPr lang="el-GR" sz="1800" b="1" i="1" spc="-4" dirty="0">
                <a:solidFill>
                  <a:schemeClr val="tx2"/>
                </a:solidFill>
                <a:latin typeface="Carlito"/>
                <a:cs typeface="Carlito"/>
              </a:rPr>
              <a:t>ομάδες υγείας</a:t>
            </a:r>
            <a:r>
              <a:rPr lang="el-GR" sz="1800" b="1" i="1" spc="-49" dirty="0">
                <a:solidFill>
                  <a:schemeClr val="tx2"/>
                </a:solidFill>
                <a:latin typeface="Carlito"/>
                <a:cs typeface="Carlito"/>
              </a:rPr>
              <a:t> </a:t>
            </a:r>
            <a:r>
              <a:rPr lang="el-GR" sz="1800" b="1" i="1" spc="8" dirty="0">
                <a:solidFill>
                  <a:schemeClr val="tx2"/>
                </a:solidFill>
                <a:latin typeface="Carlito"/>
                <a:cs typeface="Carlito"/>
              </a:rPr>
              <a:t>στη</a:t>
            </a:r>
            <a:br>
              <a:rPr lang="el-GR" sz="1800" dirty="0">
                <a:solidFill>
                  <a:schemeClr val="tx2"/>
                </a:solidFill>
                <a:latin typeface="Carlito"/>
                <a:cs typeface="Carlito"/>
              </a:rPr>
            </a:br>
            <a:r>
              <a:rPr lang="el-GR" sz="1800" b="1" i="1" spc="-8" dirty="0">
                <a:solidFill>
                  <a:schemeClr val="tx2"/>
                </a:solidFill>
                <a:latin typeface="Carlito"/>
                <a:cs typeface="Carlito"/>
              </a:rPr>
              <a:t>διαπολιτισμική </a:t>
            </a:r>
            <a:r>
              <a:rPr lang="el-GR" sz="1800" b="1" i="1" spc="-11" dirty="0">
                <a:solidFill>
                  <a:schemeClr val="tx2"/>
                </a:solidFill>
                <a:latin typeface="Carlito"/>
                <a:cs typeface="Carlito"/>
              </a:rPr>
              <a:t>επικοινωνία </a:t>
            </a:r>
            <a:r>
              <a:rPr lang="el-GR" sz="1800" b="1" i="1" spc="-26" dirty="0">
                <a:solidFill>
                  <a:schemeClr val="tx2"/>
                </a:solidFill>
                <a:latin typeface="Carlito"/>
                <a:cs typeface="Carlito"/>
              </a:rPr>
              <a:t>και </a:t>
            </a:r>
            <a:r>
              <a:rPr lang="el-GR" sz="1800" b="1" i="1" dirty="0">
                <a:solidFill>
                  <a:schemeClr val="tx2"/>
                </a:solidFill>
                <a:latin typeface="Carlito"/>
                <a:cs typeface="Carlito"/>
              </a:rPr>
              <a:t>στην </a:t>
            </a:r>
            <a:r>
              <a:rPr lang="el-GR" sz="1800" b="1" i="1" spc="-4" dirty="0">
                <a:solidFill>
                  <a:schemeClr val="tx2"/>
                </a:solidFill>
                <a:latin typeface="Carlito"/>
                <a:cs typeface="Carlito"/>
              </a:rPr>
              <a:t>ασφάλεια  </a:t>
            </a:r>
            <a:r>
              <a:rPr lang="el-GR" sz="1800" b="1" i="1" dirty="0">
                <a:solidFill>
                  <a:schemeClr val="tx2"/>
                </a:solidFill>
                <a:latin typeface="Carlito"/>
                <a:cs typeface="Carlito"/>
              </a:rPr>
              <a:t>του </a:t>
            </a:r>
            <a:r>
              <a:rPr lang="el-GR" sz="1800" b="1" i="1" spc="-4" dirty="0">
                <a:solidFill>
                  <a:schemeClr val="tx2"/>
                </a:solidFill>
                <a:latin typeface="Carlito"/>
                <a:cs typeface="Carlito"/>
              </a:rPr>
              <a:t>ασθενούς</a:t>
            </a:r>
            <a:r>
              <a:rPr lang="el-GR" sz="1800" b="1" i="1" dirty="0">
                <a:solidFill>
                  <a:schemeClr val="tx2"/>
                </a:solidFill>
                <a:latin typeface="Carlito"/>
                <a:cs typeface="Carlito"/>
              </a:rPr>
              <a:t> </a:t>
            </a:r>
            <a:r>
              <a:rPr lang="el-GR" sz="1800" b="1" i="1" spc="-4" dirty="0">
                <a:solidFill>
                  <a:schemeClr val="tx2"/>
                </a:solidFill>
                <a:latin typeface="Carlito"/>
                <a:cs typeface="Carlito"/>
              </a:rPr>
              <a:t>(2015-17)</a:t>
            </a:r>
            <a:br>
              <a:rPr lang="el-GR" sz="1800" dirty="0">
                <a:solidFill>
                  <a:schemeClr val="tx2"/>
                </a:solidFill>
                <a:latin typeface="Carlito"/>
                <a:cs typeface="Carlito"/>
              </a:rPr>
            </a:br>
            <a:endParaRPr lang="en-US" sz="1800" dirty="0">
              <a:solidFill>
                <a:schemeClr val="tx2"/>
              </a:solidFill>
            </a:endParaRP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31030" y="2057401"/>
            <a:ext cx="5081942"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7811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47664" y="1430778"/>
            <a:ext cx="6318702" cy="857250"/>
          </a:xfrm>
        </p:spPr>
        <p:txBody>
          <a:bodyPr>
            <a:normAutofit fontScale="90000"/>
          </a:bodyPr>
          <a:lstStyle/>
          <a:p>
            <a:pPr algn="l"/>
            <a:r>
              <a:rPr lang="el-GR" sz="1500" dirty="0">
                <a:solidFill>
                  <a:schemeClr val="tx2"/>
                </a:solidFill>
              </a:rPr>
              <a:t>ΙΕΝΕ </a:t>
            </a:r>
            <a:r>
              <a:rPr lang="el-GR" sz="1500" spc="-4" dirty="0">
                <a:solidFill>
                  <a:schemeClr val="tx2"/>
                </a:solidFill>
              </a:rPr>
              <a:t>6- </a:t>
            </a:r>
            <a:r>
              <a:rPr lang="el-GR" sz="1500" i="1" dirty="0">
                <a:solidFill>
                  <a:schemeClr val="tx2"/>
                </a:solidFill>
                <a:latin typeface="Carlito"/>
                <a:cs typeface="Carlito"/>
              </a:rPr>
              <a:t>Σύγχρονα </a:t>
            </a:r>
            <a:r>
              <a:rPr lang="el-GR" sz="1500" i="1" spc="-8" dirty="0">
                <a:solidFill>
                  <a:schemeClr val="tx2"/>
                </a:solidFill>
                <a:latin typeface="Carlito"/>
                <a:cs typeface="Carlito"/>
              </a:rPr>
              <a:t>μεγάλα μεταναστευτικά </a:t>
            </a:r>
            <a:r>
              <a:rPr lang="el-GR" sz="1500" i="1" spc="-11" dirty="0">
                <a:solidFill>
                  <a:schemeClr val="tx2"/>
                </a:solidFill>
                <a:latin typeface="Carlito"/>
                <a:cs typeface="Carlito"/>
              </a:rPr>
              <a:t>κύματα  </a:t>
            </a:r>
            <a:r>
              <a:rPr lang="el-GR" sz="1500" i="1" spc="-4" dirty="0">
                <a:solidFill>
                  <a:schemeClr val="tx2"/>
                </a:solidFill>
                <a:latin typeface="Carlito"/>
                <a:cs typeface="Carlito"/>
              </a:rPr>
              <a:t>προς </a:t>
            </a:r>
            <a:r>
              <a:rPr lang="el-GR" sz="1500" i="1" spc="-15" dirty="0">
                <a:solidFill>
                  <a:schemeClr val="tx2"/>
                </a:solidFill>
                <a:latin typeface="Carlito"/>
                <a:cs typeface="Carlito"/>
              </a:rPr>
              <a:t>την </a:t>
            </a:r>
            <a:r>
              <a:rPr lang="el-GR" sz="1500" i="1" dirty="0">
                <a:solidFill>
                  <a:schemeClr val="tx2"/>
                </a:solidFill>
                <a:latin typeface="Carlito"/>
                <a:cs typeface="Carlito"/>
              </a:rPr>
              <a:t>Ευρώπη: </a:t>
            </a:r>
            <a:r>
              <a:rPr lang="el-GR" sz="1500" i="1" spc="4" dirty="0">
                <a:solidFill>
                  <a:schemeClr val="tx2"/>
                </a:solidFill>
                <a:latin typeface="Carlito"/>
                <a:cs typeface="Carlito"/>
              </a:rPr>
              <a:t>Ενισχύοντας </a:t>
            </a:r>
            <a:r>
              <a:rPr lang="el-GR" sz="1500" i="1" spc="-15" dirty="0">
                <a:solidFill>
                  <a:schemeClr val="tx2"/>
                </a:solidFill>
                <a:latin typeface="Carlito"/>
                <a:cs typeface="Carlito"/>
              </a:rPr>
              <a:t>την ικανότητα </a:t>
            </a:r>
            <a:r>
              <a:rPr lang="el-GR" sz="1500" i="1" spc="-8" dirty="0">
                <a:solidFill>
                  <a:schemeClr val="tx2"/>
                </a:solidFill>
                <a:latin typeface="Carlito"/>
                <a:cs typeface="Carlito"/>
              </a:rPr>
              <a:t>των  επαγγελματιών υγείας </a:t>
            </a:r>
            <a:r>
              <a:rPr lang="el-GR" sz="1500" i="1" spc="8" dirty="0">
                <a:solidFill>
                  <a:schemeClr val="tx2"/>
                </a:solidFill>
                <a:latin typeface="Carlito"/>
                <a:cs typeface="Carlito"/>
              </a:rPr>
              <a:t>στη </a:t>
            </a:r>
            <a:r>
              <a:rPr lang="el-GR" sz="1500" i="1" spc="-8" dirty="0">
                <a:solidFill>
                  <a:schemeClr val="tx2"/>
                </a:solidFill>
                <a:latin typeface="Carlito"/>
                <a:cs typeface="Carlito"/>
              </a:rPr>
              <a:t>παροχή</a:t>
            </a:r>
            <a:r>
              <a:rPr lang="el-GR" sz="1500" i="1" spc="-26" dirty="0">
                <a:solidFill>
                  <a:schemeClr val="tx2"/>
                </a:solidFill>
                <a:latin typeface="Carlito"/>
                <a:cs typeface="Carlito"/>
              </a:rPr>
              <a:t> </a:t>
            </a:r>
            <a:r>
              <a:rPr lang="el-GR" sz="1500" i="1" spc="-8" dirty="0">
                <a:solidFill>
                  <a:schemeClr val="tx2"/>
                </a:solidFill>
                <a:latin typeface="Carlito"/>
                <a:cs typeface="Carlito"/>
              </a:rPr>
              <a:t>ψυχολογικής υποστήριξης σε μετανάστες και πρόσφυγες και στην  ανάπτυξη στρατηγικών για την αντιμετώπιση των</a:t>
            </a:r>
            <a:r>
              <a:rPr lang="en-US" sz="1500" i="1" spc="-8" dirty="0">
                <a:solidFill>
                  <a:schemeClr val="tx2"/>
                </a:solidFill>
                <a:latin typeface="Carlito"/>
                <a:cs typeface="Carlito"/>
              </a:rPr>
              <a:t> </a:t>
            </a:r>
            <a:r>
              <a:rPr lang="el-GR" sz="1500" i="1" spc="-8" dirty="0">
                <a:solidFill>
                  <a:schemeClr val="tx2"/>
                </a:solidFill>
                <a:latin typeface="Carlito"/>
                <a:cs typeface="Carlito"/>
              </a:rPr>
              <a:t>δικών τους συναισθηματικών αναγκών (2016-18)</a:t>
            </a:r>
            <a:br>
              <a:rPr lang="el-GR" sz="1500" i="1" spc="-8" dirty="0">
                <a:solidFill>
                  <a:schemeClr val="tx2"/>
                </a:solidFill>
                <a:latin typeface="Carlito"/>
                <a:cs typeface="Carlito"/>
              </a:rPr>
            </a:br>
            <a:endParaRPr lang="en-US" sz="1500" dirty="0">
              <a:solidFill>
                <a:schemeClr val="tx2"/>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8645" y="2457451"/>
            <a:ext cx="5267877" cy="339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7268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81497" y="909811"/>
            <a:ext cx="6807993" cy="1007021"/>
          </a:xfrm>
        </p:spPr>
        <p:txBody>
          <a:bodyPr>
            <a:noAutofit/>
          </a:bodyPr>
          <a:lstStyle/>
          <a:p>
            <a:pPr marL="9525">
              <a:lnSpc>
                <a:spcPts val="2753"/>
              </a:lnSpc>
              <a:spcBef>
                <a:spcPts val="750"/>
              </a:spcBef>
            </a:pPr>
            <a:r>
              <a:rPr lang="el-GR" sz="1500" dirty="0">
                <a:solidFill>
                  <a:schemeClr val="tx2"/>
                </a:solidFill>
                <a:latin typeface="Carlito"/>
                <a:cs typeface="Carlito"/>
              </a:rPr>
              <a:t>IENE 7- </a:t>
            </a:r>
            <a:r>
              <a:rPr lang="el-GR" sz="1500" spc="-11" dirty="0">
                <a:solidFill>
                  <a:schemeClr val="tx2"/>
                </a:solidFill>
              </a:rPr>
              <a:t>Βελτιώνοντας την επικοινωνία,</a:t>
            </a:r>
            <a:r>
              <a:rPr lang="el-GR" sz="1500" dirty="0">
                <a:solidFill>
                  <a:schemeClr val="tx2"/>
                </a:solidFill>
              </a:rPr>
              <a:t> </a:t>
            </a:r>
            <a:r>
              <a:rPr lang="el-GR" sz="1500" spc="-8" dirty="0">
                <a:solidFill>
                  <a:schemeClr val="tx2"/>
                </a:solidFill>
              </a:rPr>
              <a:t>τις</a:t>
            </a:r>
            <a:r>
              <a:rPr lang="en-US" sz="1500" dirty="0">
                <a:solidFill>
                  <a:schemeClr val="tx2"/>
                </a:solidFill>
                <a:latin typeface="Carlito"/>
              </a:rPr>
              <a:t> </a:t>
            </a:r>
            <a:r>
              <a:rPr lang="el-GR" sz="1500" spc="-8" dirty="0">
                <a:solidFill>
                  <a:schemeClr val="tx2"/>
                </a:solidFill>
              </a:rPr>
              <a:t>διαπολιτισμικές </a:t>
            </a:r>
            <a:r>
              <a:rPr lang="el-GR" sz="1500" spc="-23" dirty="0">
                <a:solidFill>
                  <a:schemeClr val="tx2"/>
                </a:solidFill>
              </a:rPr>
              <a:t>και </a:t>
            </a:r>
            <a:r>
              <a:rPr lang="el-GR" sz="1500" spc="-15" dirty="0">
                <a:solidFill>
                  <a:schemeClr val="tx2"/>
                </a:solidFill>
              </a:rPr>
              <a:t>κοινωνικές </a:t>
            </a:r>
            <a:r>
              <a:rPr lang="el-GR" sz="1500" spc="-11" dirty="0">
                <a:solidFill>
                  <a:schemeClr val="tx2"/>
                </a:solidFill>
              </a:rPr>
              <a:t>δεξιότητες </a:t>
            </a:r>
            <a:r>
              <a:rPr lang="el-GR" sz="1500" dirty="0">
                <a:solidFill>
                  <a:schemeClr val="tx2"/>
                </a:solidFill>
              </a:rPr>
              <a:t>για τους  </a:t>
            </a:r>
            <a:r>
              <a:rPr lang="el-GR" sz="1500" i="1" spc="-4" dirty="0">
                <a:solidFill>
                  <a:schemeClr val="tx2"/>
                </a:solidFill>
              </a:rPr>
              <a:t>μετανάστες που εργάζονται </a:t>
            </a:r>
            <a:r>
              <a:rPr lang="en-US" sz="1500" i="1" spc="-4" dirty="0">
                <a:solidFill>
                  <a:schemeClr val="tx2"/>
                </a:solidFill>
              </a:rPr>
              <a:t> </a:t>
            </a:r>
            <a:r>
              <a:rPr lang="el-GR" sz="1500" i="1" spc="-4" dirty="0">
                <a:solidFill>
                  <a:schemeClr val="tx2"/>
                </a:solidFill>
              </a:rPr>
              <a:t>με τους ηλικιωμένους και τους </a:t>
            </a:r>
            <a:r>
              <a:rPr lang="el-GR" sz="1500" i="1" spc="4" dirty="0">
                <a:solidFill>
                  <a:schemeClr val="tx2"/>
                </a:solidFill>
              </a:rPr>
              <a:t>φροντιστές</a:t>
            </a:r>
            <a:r>
              <a:rPr lang="en-US" sz="1500" i="1" spc="4" dirty="0">
                <a:solidFill>
                  <a:schemeClr val="tx2"/>
                </a:solidFill>
              </a:rPr>
              <a:t> </a:t>
            </a:r>
            <a:r>
              <a:rPr lang="el-GR" sz="1500" i="1" spc="4" dirty="0">
                <a:solidFill>
                  <a:schemeClr val="tx2"/>
                </a:solidFill>
              </a:rPr>
              <a:t> τους </a:t>
            </a:r>
            <a:br>
              <a:rPr lang="el-GR" sz="1500" i="1" spc="4" dirty="0">
                <a:solidFill>
                  <a:schemeClr val="tx2"/>
                </a:solidFill>
              </a:rPr>
            </a:br>
            <a:r>
              <a:rPr lang="el-GR" sz="1500" spc="-8" dirty="0"/>
              <a:t>ηλικιωμένων </a:t>
            </a:r>
            <a:r>
              <a:rPr lang="el-GR" sz="1500" spc="-4" dirty="0"/>
              <a:t>στην </a:t>
            </a:r>
            <a:r>
              <a:rPr lang="el-GR" sz="1500" dirty="0"/>
              <a:t>Ευρώπη</a:t>
            </a:r>
            <a:r>
              <a:rPr lang="el-GR" sz="1500" spc="-11" dirty="0"/>
              <a:t> </a:t>
            </a:r>
            <a:r>
              <a:rPr lang="el-GR" sz="1500" dirty="0"/>
              <a:t>(2017-19)</a:t>
            </a:r>
            <a:br>
              <a:rPr lang="el-GR" sz="1500" dirty="0"/>
            </a:br>
            <a:endParaRPr lang="en-US" sz="15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71" y="1916833"/>
            <a:ext cx="8266471" cy="384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0900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100" spc="-30" dirty="0">
                <a:solidFill>
                  <a:schemeClr val="tx2"/>
                </a:solidFill>
                <a:latin typeface="+mn-lt"/>
              </a:rPr>
              <a:t>                          </a:t>
            </a:r>
            <a:r>
              <a:rPr lang="el-GR" sz="2100" spc="-30" dirty="0">
                <a:solidFill>
                  <a:schemeClr val="tx2"/>
                </a:solidFill>
                <a:latin typeface="+mn-lt"/>
              </a:rPr>
              <a:t>ΙΕΝΕ </a:t>
            </a:r>
            <a:r>
              <a:rPr lang="el-GR" sz="2100" spc="-19" dirty="0">
                <a:solidFill>
                  <a:schemeClr val="tx2"/>
                </a:solidFill>
                <a:latin typeface="+mn-lt"/>
              </a:rPr>
              <a:t>8- </a:t>
            </a:r>
            <a:r>
              <a:rPr lang="el-GR" sz="2100" spc="-34" dirty="0">
                <a:solidFill>
                  <a:schemeClr val="tx2"/>
                </a:solidFill>
                <a:latin typeface="+mn-lt"/>
                <a:cs typeface="Carlito"/>
              </a:rPr>
              <a:t>Ενδυνάμωση </a:t>
            </a:r>
            <a:r>
              <a:rPr lang="el-GR" sz="2100" spc="-26" dirty="0">
                <a:solidFill>
                  <a:schemeClr val="tx2"/>
                </a:solidFill>
                <a:latin typeface="+mn-lt"/>
                <a:cs typeface="Carlito"/>
              </a:rPr>
              <a:t>των</a:t>
            </a:r>
            <a:r>
              <a:rPr lang="el-GR" sz="2100" spc="-289" dirty="0">
                <a:solidFill>
                  <a:schemeClr val="tx2"/>
                </a:solidFill>
                <a:latin typeface="+mn-lt"/>
                <a:cs typeface="Carlito"/>
              </a:rPr>
              <a:t> </a:t>
            </a:r>
            <a:r>
              <a:rPr lang="el-GR" sz="2100" spc="-41" dirty="0">
                <a:solidFill>
                  <a:schemeClr val="tx2"/>
                </a:solidFill>
                <a:latin typeface="+mn-lt"/>
                <a:cs typeface="Carlito"/>
              </a:rPr>
              <a:t>Οικογενειών  </a:t>
            </a:r>
            <a:r>
              <a:rPr lang="el-GR" sz="2100" spc="-34" dirty="0">
                <a:solidFill>
                  <a:schemeClr val="tx2"/>
                </a:solidFill>
                <a:latin typeface="+mn-lt"/>
                <a:cs typeface="Carlito"/>
              </a:rPr>
              <a:t>Μεταναστών </a:t>
            </a:r>
            <a:r>
              <a:rPr lang="el-GR" sz="2100" spc="-49" dirty="0">
                <a:solidFill>
                  <a:schemeClr val="tx2"/>
                </a:solidFill>
                <a:latin typeface="+mn-lt"/>
                <a:cs typeface="Carlito"/>
              </a:rPr>
              <a:t>και </a:t>
            </a:r>
            <a:r>
              <a:rPr lang="el-GR" sz="2100" spc="-38" dirty="0">
                <a:solidFill>
                  <a:schemeClr val="tx2"/>
                </a:solidFill>
                <a:latin typeface="+mn-lt"/>
                <a:cs typeface="Carlito"/>
              </a:rPr>
              <a:t>Προσφύγων </a:t>
            </a:r>
            <a:br>
              <a:rPr lang="en-US" sz="2100" spc="-38" dirty="0">
                <a:solidFill>
                  <a:schemeClr val="tx2"/>
                </a:solidFill>
                <a:latin typeface="+mn-lt"/>
                <a:cs typeface="Carlito"/>
              </a:rPr>
            </a:br>
            <a:r>
              <a:rPr lang="en-US" sz="2100" spc="-38" dirty="0">
                <a:solidFill>
                  <a:schemeClr val="tx2"/>
                </a:solidFill>
                <a:latin typeface="+mn-lt"/>
                <a:cs typeface="Carlito"/>
              </a:rPr>
              <a:t>                                             </a:t>
            </a:r>
            <a:r>
              <a:rPr lang="el-GR" sz="2100" spc="-19" dirty="0">
                <a:solidFill>
                  <a:schemeClr val="tx2"/>
                </a:solidFill>
                <a:latin typeface="+mn-lt"/>
                <a:cs typeface="Carlito"/>
              </a:rPr>
              <a:t>με  </a:t>
            </a:r>
            <a:r>
              <a:rPr lang="el-GR" sz="2100" spc="-38" dirty="0" err="1">
                <a:solidFill>
                  <a:schemeClr val="tx2"/>
                </a:solidFill>
                <a:latin typeface="+mn-lt"/>
                <a:cs typeface="Carlito"/>
              </a:rPr>
              <a:t>Γονε</a:t>
            </a:r>
            <a:r>
              <a:rPr lang="el-GR" sz="2100" spc="-38" dirty="0" err="1">
                <a:solidFill>
                  <a:schemeClr val="tx2"/>
                </a:solidFill>
                <a:latin typeface="+mn-lt"/>
              </a:rPr>
              <a:t>ϊ</a:t>
            </a:r>
            <a:r>
              <a:rPr lang="el-GR" sz="2100" spc="-38" dirty="0" err="1">
                <a:solidFill>
                  <a:schemeClr val="tx2"/>
                </a:solidFill>
                <a:latin typeface="+mn-lt"/>
                <a:cs typeface="Carlito"/>
              </a:rPr>
              <a:t>κές</a:t>
            </a:r>
            <a:r>
              <a:rPr lang="el-GR" sz="2100" spc="-38" dirty="0">
                <a:solidFill>
                  <a:schemeClr val="tx2"/>
                </a:solidFill>
                <a:latin typeface="+mn-lt"/>
                <a:cs typeface="Carlito"/>
              </a:rPr>
              <a:t> </a:t>
            </a:r>
            <a:r>
              <a:rPr lang="el-GR" sz="2100" spc="-41" dirty="0">
                <a:solidFill>
                  <a:schemeClr val="tx2"/>
                </a:solidFill>
                <a:latin typeface="+mn-lt"/>
                <a:cs typeface="Carlito"/>
              </a:rPr>
              <a:t>Δεξιότητες</a:t>
            </a:r>
            <a:r>
              <a:rPr lang="el-GR" sz="2100" spc="-146" dirty="0">
                <a:solidFill>
                  <a:schemeClr val="tx2"/>
                </a:solidFill>
                <a:latin typeface="+mn-lt"/>
                <a:cs typeface="Carlito"/>
              </a:rPr>
              <a:t> </a:t>
            </a:r>
            <a:r>
              <a:rPr lang="el-GR" sz="2100" spc="-38" dirty="0">
                <a:solidFill>
                  <a:schemeClr val="tx2"/>
                </a:solidFill>
                <a:latin typeface="+mn-lt"/>
                <a:cs typeface="Carlito"/>
              </a:rPr>
              <a:t>(2018-20)</a:t>
            </a:r>
            <a:endParaRPr lang="en-US" sz="2100" dirty="0">
              <a:solidFill>
                <a:schemeClr val="tx2"/>
              </a:solidFill>
              <a:latin typeface="+mn-lt"/>
            </a:endParaRPr>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6389" y="1563330"/>
            <a:ext cx="5433953" cy="41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599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31640" y="857250"/>
            <a:ext cx="6172200" cy="857250"/>
          </a:xfrm>
        </p:spPr>
        <p:txBody>
          <a:bodyPr/>
          <a:lstStyle/>
          <a:p>
            <a:r>
              <a:rPr lang="el-GR" dirty="0">
                <a:solidFill>
                  <a:schemeClr val="tx2"/>
                </a:solidFill>
              </a:rPr>
              <a:t>ΚΑΙ ΣΤΑ ΕΛΛΗΝΙΚΑ….</a:t>
            </a:r>
            <a:endParaRPr lang="en-US"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646" y="1538790"/>
            <a:ext cx="6291318" cy="441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9811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47665" y="3471403"/>
            <a:ext cx="6102677" cy="1021556"/>
          </a:xfrm>
        </p:spPr>
        <p:txBody>
          <a:bodyPr/>
          <a:lstStyle/>
          <a:p>
            <a:pPr algn="ctr"/>
            <a:r>
              <a:rPr lang="en-US" dirty="0">
                <a:solidFill>
                  <a:srgbClr val="FF0000"/>
                </a:solidFill>
              </a:rPr>
              <a:t> </a:t>
            </a:r>
            <a:r>
              <a:rPr lang="el-GR" sz="2100" b="0" dirty="0">
                <a:solidFill>
                  <a:srgbClr val="FF0000"/>
                </a:solidFill>
              </a:rPr>
              <a:t>ΔΗΜΙΟΥΡΓΙΑ ΣΤΑ ΠΛΑΙΣΙΑ ΤΟΥ ΙΕΝΕ 6</a:t>
            </a:r>
            <a:endParaRPr lang="en-US" sz="2100" b="0" dirty="0">
              <a:solidFill>
                <a:srgbClr val="FF0000"/>
              </a:solidFill>
            </a:endParaRPr>
          </a:p>
        </p:txBody>
      </p:sp>
      <p:sp>
        <p:nvSpPr>
          <p:cNvPr id="3" name="Θέση κειμένου 2"/>
          <p:cNvSpPr>
            <a:spLocks noGrp="1"/>
          </p:cNvSpPr>
          <p:nvPr>
            <p:ph type="body" idx="1"/>
          </p:nvPr>
        </p:nvSpPr>
        <p:spPr>
          <a:xfrm>
            <a:off x="1821041" y="1862827"/>
            <a:ext cx="5829300" cy="1125140"/>
          </a:xfrm>
        </p:spPr>
        <p:txBody>
          <a:bodyPr>
            <a:normAutofit fontScale="92500" lnSpcReduction="10000"/>
          </a:bodyPr>
          <a:lstStyle/>
          <a:p>
            <a:pPr algn="ctr"/>
            <a:r>
              <a:rPr lang="el-GR" sz="3600" b="1" dirty="0">
                <a:solidFill>
                  <a:schemeClr val="tx2"/>
                </a:solidFill>
              </a:rPr>
              <a:t>ΚΟΜΒΟΣ ΓΝΩΣΗΣ </a:t>
            </a:r>
            <a:r>
              <a:rPr lang="en-US" sz="3600" b="1" dirty="0">
                <a:solidFill>
                  <a:schemeClr val="tx2"/>
                </a:solidFill>
              </a:rPr>
              <a:t>HUB</a:t>
            </a:r>
          </a:p>
          <a:p>
            <a:pPr algn="ctr"/>
            <a:r>
              <a:rPr lang="en-US" sz="3600" b="1" dirty="0">
                <a:solidFill>
                  <a:schemeClr val="tx2"/>
                </a:solidFill>
              </a:rPr>
              <a:t>http://ienerefugeehub.eu/</a:t>
            </a:r>
          </a:p>
        </p:txBody>
      </p:sp>
    </p:spTree>
    <p:extLst>
      <p:ext uri="{BB962C8B-B14F-4D97-AF65-F5344CB8AC3E}">
        <p14:creationId xmlns:p14="http://schemas.microsoft.com/office/powerpoint/2010/main" val="1447626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p:style>
          <a:lnRef idx="0">
            <a:schemeClr val="dk1"/>
          </a:lnRef>
          <a:fillRef idx="1001">
            <a:schemeClr val="dk2"/>
          </a:fillRef>
          <a:effectRef idx="3">
            <a:schemeClr val="dk1"/>
          </a:effectRef>
          <a:fontRef idx="minor">
            <a:schemeClr val="lt1"/>
          </a:fontRef>
        </p:style>
        <p:txBody>
          <a:bodyPr/>
          <a:lstStyle/>
          <a:p>
            <a:pPr algn="ctr" eaLnBrk="1" hangingPunct="1">
              <a:lnSpc>
                <a:spcPct val="90000"/>
              </a:lnSpc>
              <a:buFont typeface="Wingdings" pitchFamily="2" charset="2"/>
              <a:buNone/>
            </a:pPr>
            <a:r>
              <a:rPr lang="el-GR" altLang="el-GR" sz="2800" dirty="0">
                <a:latin typeface="Times New Roman" pitchFamily="18" charset="0"/>
              </a:rPr>
              <a:t>	Διακρίνονται σε αξίες που πηγάζουν από:</a:t>
            </a:r>
          </a:p>
          <a:p>
            <a:pPr eaLnBrk="1" hangingPunct="1">
              <a:lnSpc>
                <a:spcPct val="90000"/>
              </a:lnSpc>
            </a:pPr>
            <a:r>
              <a:rPr lang="el-GR" altLang="el-GR" sz="2800" dirty="0">
                <a:latin typeface="Times New Roman" pitchFamily="18" charset="0"/>
              </a:rPr>
              <a:t>Επαγγελματικά καθήκοντα (προσδιορίζονται από τους επαγγελματικούς κώδικές για τη σωστή άσκηση του επαγγέλματος ως την εκπλήρωση των επαγγελματικών καθηκόντων)</a:t>
            </a:r>
          </a:p>
          <a:p>
            <a:pPr eaLnBrk="1" hangingPunct="1">
              <a:lnSpc>
                <a:spcPct val="90000"/>
              </a:lnSpc>
            </a:pPr>
            <a:r>
              <a:rPr lang="el-GR" altLang="el-GR" sz="2800" dirty="0">
                <a:latin typeface="Times New Roman" pitchFamily="18" charset="0"/>
              </a:rPr>
              <a:t>Τα ανθρώπινα δικαιώματα</a:t>
            </a:r>
          </a:p>
          <a:p>
            <a:pPr eaLnBrk="1" hangingPunct="1">
              <a:lnSpc>
                <a:spcPct val="90000"/>
              </a:lnSpc>
            </a:pPr>
            <a:r>
              <a:rPr lang="el-GR" altLang="el-GR" sz="2800" dirty="0">
                <a:latin typeface="Times New Roman" pitchFamily="18" charset="0"/>
              </a:rPr>
              <a:t>Τις πιθανές εκβάσεις  των διαφόρων ενεργειών (στόχος το βέλτιστο αποτέλεσμα)</a:t>
            </a:r>
          </a:p>
          <a:p>
            <a:pPr eaLnBrk="1" hangingPunct="1">
              <a:lnSpc>
                <a:spcPct val="90000"/>
              </a:lnSpc>
            </a:pPr>
            <a:r>
              <a:rPr lang="el-GR" altLang="el-GR" sz="2800" dirty="0">
                <a:latin typeface="Times New Roman" pitchFamily="18" charset="0"/>
              </a:rPr>
              <a:t>Επαγγελματικές αρχές</a:t>
            </a:r>
          </a:p>
        </p:txBody>
      </p:sp>
      <p:sp>
        <p:nvSpPr>
          <p:cNvPr id="141314" name="Rectangle 2"/>
          <p:cNvSpPr>
            <a:spLocks noGrp="1" noChangeArrowheads="1"/>
          </p:cNvSpPr>
          <p:nvPr>
            <p:ph type="title"/>
          </p:nvPr>
        </p:nvSpPr>
        <p:spPr>
          <a:solidFill>
            <a:srgbClr val="FFC000"/>
          </a:solidFill>
        </p:spPr>
        <p:txBody>
          <a:bodyPr/>
          <a:lstStyle/>
          <a:p>
            <a:pPr eaLnBrk="1" fontAlgn="auto" hangingPunct="1">
              <a:spcAft>
                <a:spcPts val="0"/>
              </a:spcAft>
              <a:defRPr/>
            </a:pPr>
            <a:r>
              <a:rPr lang="el-GR" dirty="0">
                <a:latin typeface="Times New Roman" pitchFamily="18" charset="0"/>
              </a:rPr>
              <a:t>Ηθικές Επαγγελματικές Αξίες</a:t>
            </a:r>
          </a:p>
        </p:txBody>
      </p:sp>
    </p:spTree>
    <p:extLst>
      <p:ext uri="{BB962C8B-B14F-4D97-AF65-F5344CB8AC3E}">
        <p14:creationId xmlns:p14="http://schemas.microsoft.com/office/powerpoint/2010/main" val="15940657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948058"/>
            <a:ext cx="5994666" cy="490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Έλλειψη 2"/>
          <p:cNvSpPr/>
          <p:nvPr/>
        </p:nvSpPr>
        <p:spPr>
          <a:xfrm>
            <a:off x="1385646" y="3807042"/>
            <a:ext cx="1080120" cy="540060"/>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475139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948058"/>
            <a:ext cx="5994666" cy="490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Έλλειψη 1"/>
          <p:cNvSpPr/>
          <p:nvPr/>
        </p:nvSpPr>
        <p:spPr>
          <a:xfrm>
            <a:off x="1439652" y="3861048"/>
            <a:ext cx="972108" cy="540060"/>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857251"/>
            <a:ext cx="7450931" cy="520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15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547664" y="1322766"/>
            <a:ext cx="6172200" cy="857250"/>
          </a:xfrm>
        </p:spPr>
        <p:txBody>
          <a:bodyPr>
            <a:normAutofit fontScale="90000"/>
          </a:bodyPr>
          <a:lstStyle/>
          <a:p>
            <a:r>
              <a:rPr lang="en-US" sz="1350" dirty="0"/>
              <a:t>IENE KNOWLEDGE HUB</a:t>
            </a:r>
            <a:br>
              <a:rPr lang="en-US" sz="1350" dirty="0"/>
            </a:br>
            <a:r>
              <a:rPr lang="en-US" sz="1350" dirty="0"/>
              <a:t>Migrants and Refugees</a:t>
            </a:r>
            <a:br>
              <a:rPr lang="en-US" sz="1350" dirty="0"/>
            </a:br>
            <a:r>
              <a:rPr lang="en-US" sz="1350" dirty="0">
                <a:hlinkClick r:id="rId2"/>
              </a:rPr>
              <a:t>http://ienerefugeehub.eu/</a:t>
            </a:r>
            <a:br>
              <a:rPr lang="en-US" sz="1350" dirty="0">
                <a:hlinkClick r:id="rId2"/>
              </a:rPr>
            </a:br>
            <a:br>
              <a:rPr lang="en-US" sz="1350" dirty="0"/>
            </a:br>
            <a:br>
              <a:rPr lang="en-US" dirty="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628" y="1592797"/>
            <a:ext cx="6915476" cy="4232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Έλλειψη 3"/>
          <p:cNvSpPr/>
          <p:nvPr/>
        </p:nvSpPr>
        <p:spPr>
          <a:xfrm>
            <a:off x="5544108" y="3645024"/>
            <a:ext cx="756084" cy="540060"/>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249630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857250"/>
            <a:ext cx="6885824" cy="499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Έλλειψη 3"/>
          <p:cNvSpPr/>
          <p:nvPr/>
        </p:nvSpPr>
        <p:spPr>
          <a:xfrm>
            <a:off x="1331640" y="1538790"/>
            <a:ext cx="1566174" cy="540060"/>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Tree>
    <p:extLst>
      <p:ext uri="{BB962C8B-B14F-4D97-AF65-F5344CB8AC3E}">
        <p14:creationId xmlns:p14="http://schemas.microsoft.com/office/powerpoint/2010/main" val="39463379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948058"/>
            <a:ext cx="5994666" cy="490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Έλλειψη 1"/>
          <p:cNvSpPr/>
          <p:nvPr/>
        </p:nvSpPr>
        <p:spPr>
          <a:xfrm>
            <a:off x="1439652" y="3861048"/>
            <a:ext cx="972108" cy="540060"/>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857251"/>
            <a:ext cx="7450931" cy="520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Έλλειψη 4"/>
          <p:cNvSpPr/>
          <p:nvPr/>
        </p:nvSpPr>
        <p:spPr>
          <a:xfrm>
            <a:off x="5274078" y="1430778"/>
            <a:ext cx="756084" cy="540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Tree>
    <p:extLst>
      <p:ext uri="{BB962C8B-B14F-4D97-AF65-F5344CB8AC3E}">
        <p14:creationId xmlns:p14="http://schemas.microsoft.com/office/powerpoint/2010/main" val="41336019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1"/>
            <a:ext cx="7000875" cy="533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Έλλειψη 2"/>
          <p:cNvSpPr/>
          <p:nvPr/>
        </p:nvSpPr>
        <p:spPr>
          <a:xfrm>
            <a:off x="1143000" y="2294874"/>
            <a:ext cx="1566174" cy="540060"/>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Tree>
    <p:extLst>
      <p:ext uri="{BB962C8B-B14F-4D97-AF65-F5344CB8AC3E}">
        <p14:creationId xmlns:p14="http://schemas.microsoft.com/office/powerpoint/2010/main" val="3615070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9868"/>
            <a:ext cx="8640960" cy="601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0693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0" dirty="0"/>
              <a:t>ΙΕΝΕ 8</a:t>
            </a:r>
            <a:endParaRPr lang="en-US" b="0" dirty="0"/>
          </a:p>
        </p:txBody>
      </p:sp>
      <p:sp>
        <p:nvSpPr>
          <p:cNvPr id="3" name="Θέση κειμένου 2"/>
          <p:cNvSpPr>
            <a:spLocks noGrp="1"/>
          </p:cNvSpPr>
          <p:nvPr>
            <p:ph type="body" idx="1"/>
          </p:nvPr>
        </p:nvSpPr>
        <p:spPr/>
        <p:txBody>
          <a:bodyPr/>
          <a:lstStyle/>
          <a:p>
            <a:pPr algn="ctr"/>
            <a:r>
              <a:rPr lang="el-GR" sz="3000" b="1" dirty="0">
                <a:solidFill>
                  <a:schemeClr val="tx2"/>
                </a:solidFill>
              </a:rPr>
              <a:t>ΚΟΜΒΟΣ ΓΝΩΣΗΣ </a:t>
            </a:r>
            <a:r>
              <a:rPr lang="en-US" sz="3000" b="1" dirty="0">
                <a:solidFill>
                  <a:schemeClr val="tx2"/>
                </a:solidFill>
              </a:rPr>
              <a:t>HUB</a:t>
            </a:r>
          </a:p>
          <a:p>
            <a:pPr algn="ctr"/>
            <a:r>
              <a:rPr lang="en-US" sz="3000" b="1" dirty="0">
                <a:solidFill>
                  <a:schemeClr val="tx2"/>
                </a:solidFill>
              </a:rPr>
              <a:t>http://ienerefugeehub.eu/</a:t>
            </a:r>
          </a:p>
          <a:p>
            <a:pPr algn="ctr"/>
            <a:endParaRPr lang="en-US" dirty="0"/>
          </a:p>
        </p:txBody>
      </p:sp>
    </p:spTree>
    <p:extLst>
      <p:ext uri="{BB962C8B-B14F-4D97-AF65-F5344CB8AC3E}">
        <p14:creationId xmlns:p14="http://schemas.microsoft.com/office/powerpoint/2010/main" val="19092963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948058"/>
            <a:ext cx="5994666" cy="490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Έλλειψη 1"/>
          <p:cNvSpPr/>
          <p:nvPr/>
        </p:nvSpPr>
        <p:spPr>
          <a:xfrm>
            <a:off x="1439652" y="3861048"/>
            <a:ext cx="972108" cy="540060"/>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857251"/>
            <a:ext cx="7450931" cy="520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Έλλειψη 4"/>
          <p:cNvSpPr/>
          <p:nvPr/>
        </p:nvSpPr>
        <p:spPr>
          <a:xfrm flipV="1">
            <a:off x="1628673" y="3212976"/>
            <a:ext cx="1566174" cy="648072"/>
          </a:xfrm>
          <a:prstGeom prst="ellipse">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Tree>
    <p:extLst>
      <p:ext uri="{BB962C8B-B14F-4D97-AF65-F5344CB8AC3E}">
        <p14:creationId xmlns:p14="http://schemas.microsoft.com/office/powerpoint/2010/main" val="5554572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00808"/>
            <a:ext cx="6858000" cy="439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p:txBody>
          <a:bodyPr>
            <a:normAutofit fontScale="90000"/>
          </a:bodyPr>
          <a:lstStyle/>
          <a:p>
            <a:r>
              <a:rPr lang="en-US" dirty="0"/>
              <a:t>http://ienerefugeehub.eu/iene8/</a:t>
            </a:r>
            <a:br>
              <a:rPr lang="en-US" dirty="0"/>
            </a:br>
            <a:endParaRPr lang="en-US" dirty="0"/>
          </a:p>
        </p:txBody>
      </p:sp>
    </p:spTree>
    <p:extLst>
      <p:ext uri="{BB962C8B-B14F-4D97-AF65-F5344CB8AC3E}">
        <p14:creationId xmlns:p14="http://schemas.microsoft.com/office/powerpoint/2010/main" val="332390901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4183</Words>
  <Application>Microsoft Office PowerPoint</Application>
  <PresentationFormat>Προβολή στην οθόνη (4:3)</PresentationFormat>
  <Paragraphs>484</Paragraphs>
  <Slides>111</Slides>
  <Notes>55</Notes>
  <HiddenSlides>0</HiddenSlides>
  <MMClips>0</MMClips>
  <ScaleCrop>false</ScaleCrop>
  <HeadingPairs>
    <vt:vector size="8" baseType="variant">
      <vt:variant>
        <vt:lpstr>Γραμματοσειρές που χρησιμοποιούνται</vt:lpstr>
      </vt:variant>
      <vt:variant>
        <vt:i4>13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111</vt:i4>
      </vt:variant>
    </vt:vector>
  </HeadingPairs>
  <TitlesOfParts>
    <vt:vector size="126" baseType="lpstr">
      <vt:lpstr>Arial</vt:lpstr>
      <vt:lpstr>Calibri</vt:lpstr>
      <vt:lpstr>Carlito</vt:lpstr>
      <vt:lpstr>Comic Sans MS</vt:lpstr>
      <vt:lpstr>Garamond</vt:lpstr>
      <vt:lpstr>Monotype Corsiva</vt:lpstr>
      <vt:lpstr>Tahoma</vt:lpstr>
      <vt:lpstr>Times New Roman</vt:lpstr>
      <vt:lpstr>Verdana</vt:lpstr>
      <vt:lpstr>Webdings</vt:lpstr>
      <vt:lpstr>Wingdings</vt:lpstr>
      <vt:lpstr>Wingdings 2</vt:lpstr>
      <vt:lpstr>Wingdings 3</vt:lpstr>
      <vt:lpstr>Θέμα του Office</vt:lpstr>
      <vt:lpstr>Photo Editor Photo</vt:lpstr>
      <vt:lpstr>ΠΟΛΙΤΙΣΜΙΚΕΣ ΕΠΙΔΡΑΣΕΙΣ ΣΤΗ ΝΟΣΗΛΕΥΤΙΚΗ ΦΡΟΝΤΙΔΑ</vt:lpstr>
      <vt:lpstr>ΔΙΑΠΟΛΙΤΙΣΜΙΚΗ ΝΟΣΗΛΕΥΤΙΚΗ (TRANSCULTURAL NURSING</vt:lpstr>
      <vt:lpstr>Ηθικά Ζητήματα   κατά την  Παροχή Φροντίδας Υγείας   σε Άτομα με  Πολιτισμικές Διαφορές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Ηθικές Επαγγελματικές Αξίες</vt:lpstr>
      <vt:lpstr>Επαγγελματικές αρχές για τη νοσηλευτική </vt:lpstr>
      <vt:lpstr>Ηθική, Πολιτισμικές Πρακτικές  και  Ανθρώπινα Δικαιώματα                                                </vt:lpstr>
      <vt:lpstr>Πολιτισμικός σχετικισμός και Ηθική Νοσηλευτική Πρακτική</vt:lpstr>
      <vt:lpstr>Η  Διαδικασία Πληροφόρησης των  Ασθενών. </vt:lpstr>
      <vt:lpstr>Η  Διαδικασία Πληροφόρησης των  Ασθενών.</vt:lpstr>
      <vt:lpstr>Η  Διαδικασία Πληροφόρησης των  Ασθενών</vt:lpstr>
      <vt:lpstr>                                                                                                                                                                            </vt:lpstr>
      <vt:lpstr>Παρουσίαση του PowerPoint</vt:lpstr>
      <vt:lpstr>ΜΟΝΤΕΛΑ ΘΕΩΡΗΤΙΚΕΣ ΠΡΟΣΕΓΓΙΣΕΙΣ  ΔΙΑΠΟΛΙΤΙΣΜΙΚΗΣ  ΝΟΣΗΛΕΥΤΙΚΗΣ  </vt:lpstr>
      <vt:lpstr>Θεωρία  της Διαπολιτισμικής Νοσηλευτικής  της Madeleine Leininger</vt:lpstr>
      <vt:lpstr>Παρουσίαση του PowerPoint</vt:lpstr>
      <vt:lpstr>Στόχος</vt:lpstr>
      <vt:lpstr>Θεμελιώδεις έννοιες - Ορισμοί</vt:lpstr>
      <vt:lpstr>Θεμελιώδεις Έννοιες</vt:lpstr>
      <vt:lpstr>Παρουσίαση του PowerPoint</vt:lpstr>
      <vt:lpstr>Σχέση της Θεωρίας  με τη Νοσηλευτική Διεργασία</vt:lpstr>
      <vt:lpstr>Υποθέσεις της Θεωρίας</vt:lpstr>
      <vt:lpstr>Δυνατά σημεία – Περιορισμοί  της Θεωρίας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Διαπολιτισμική Νοσηλευτική Το Μοντέλο της Πολιτισμικής Ικανότητας</vt:lpstr>
      <vt:lpstr>Παρουσίαση του PowerPoint</vt:lpstr>
      <vt:lpstr>Παρουσίαση του PowerPoint</vt:lpstr>
      <vt:lpstr>Παρουσίαση του PowerPoint</vt:lpstr>
      <vt:lpstr>Τα Στάδια Του Μοντέλου</vt:lpstr>
      <vt:lpstr>Το Μοντέλο της Πολιτισμικής Ικανότητας</vt:lpstr>
      <vt:lpstr>Το Γενικό και Ειδικό Πολιτισμικό Μοντέλο</vt:lpstr>
      <vt:lpstr>Παρουσίαση του PowerPoint</vt:lpstr>
      <vt:lpstr>Η βιοπολιτισμική βάση της διαπολιτισμικής νοσηλευτικής “Jody Glittenberg”</vt:lpstr>
      <vt:lpstr>Βιοπολιτισμός- J. Glittenberg</vt:lpstr>
      <vt:lpstr>Αλληλεπιδράσεις με νοσηλευτικό ενδιαφέρον</vt:lpstr>
      <vt:lpstr>Στόχοι</vt:lpstr>
      <vt:lpstr>Το θεωρητικό μοντέλο της Glittenberg</vt:lpstr>
      <vt:lpstr>Ανθρώπινο οικοσύστημα</vt:lpstr>
      <vt:lpstr>Παρουσίαση του PowerPoint</vt:lpstr>
      <vt:lpstr>Παράδειγμα 1 (Μακροεπίπεδο)</vt:lpstr>
      <vt:lpstr> Παράδειγμα 2 (το περιβάλλον που φτιάχτηκε από τον άνθρωπο) </vt:lpstr>
      <vt:lpstr>Βιοτεχνολογία και διαπολιτισμική νοσηλευτική  </vt:lpstr>
      <vt:lpstr>Γενετική και Διαπολιτισμική Νοσηλευτική</vt:lpstr>
      <vt:lpstr>Θέματα ηθικής της μελέτης του γονιδιώματος</vt:lpstr>
      <vt:lpstr>Συμπέρασμα</vt:lpstr>
      <vt:lpstr>Η διαπολιτισμική νοσηλευτική παραμένει ο διανοητικός και μετατρεπτικός σύνδεσμος για τη γνώση, την κατανόηση και την ανταπόκριση στη διαφορετική ανθρώπινη συμπεριφορά, όπως επίσης και για τη διερεύνηση ηθικών λύσεων σε προβλήματα υγείας.                                  Το θεωρητικό μοντέλο της Glittenberg</vt:lpstr>
      <vt:lpstr>Οι άνθρωποι με διαφορετική  πολιτισμική και εθνική ταυτότητα</vt:lpstr>
      <vt:lpstr>Οι άνθρωποι με διαφορετική  πολιτισμική και εθνική ταυτότητα (συνέχεια)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ΙΕΝΕ  (Intercultural Education of Nurses in Europe)</vt:lpstr>
      <vt:lpstr>https://www.unhcr.org/gr/</vt:lpstr>
      <vt:lpstr>https://data2.unhcr.org/en/situations/mediterranean?id=83</vt:lpstr>
      <vt:lpstr>IENE’ S </vt:lpstr>
      <vt:lpstr>ΙΕΝΕ (Intercultural Education of Nurses in Europe)</vt:lpstr>
      <vt:lpstr>https://ieneproject.eu/ </vt:lpstr>
      <vt:lpstr>https://ieneproject.eu/ </vt:lpstr>
      <vt:lpstr>During the IENE 1 to IENE 9 projects   </vt:lpstr>
      <vt:lpstr>                      Papadopoulos, Tilki and Taylor Model</vt:lpstr>
      <vt:lpstr>PTT/IENE MODEL  </vt:lpstr>
      <vt:lpstr>ΙΕΝΕ 1- Διαπολιτισμική εκπαίδευση των  νοσηλευτών  στην Ευρώπη (2008-10) </vt:lpstr>
      <vt:lpstr>                    ΙΕΝΕ 2- Διαπολιτισμική εκπαίδευση των  νοσηλευτών και άλλων επαγγελματιών υγείας  στην Ευρώπη (2010-12) </vt:lpstr>
      <vt:lpstr>ΙΕΝΕ 3- Εργαλεία για τη διαπολιτισμική εκπαίδευση των νοσηλευτών στην Ευρώπη  (2013-15) </vt:lpstr>
      <vt:lpstr>                    ΙΕΝΕ 4- Ενισχύοντας την ικανότητα των  νοσηλευτών και των άλλων επαγγελματιών  υγείας               να παρέχουν πολιτισμικά επαρκή και  συμπονετική φροντίδα υγείας (2014-16)</vt:lpstr>
      <vt:lpstr>IENE 5- Εκπαιδεύοντας τις ομάδες υγείας στη διαπολιτισμική επικοινωνία και στην ασφάλεια  του ασθενούς (2015-17) </vt:lpstr>
      <vt:lpstr>ΙΕΝΕ 6- Σύγχρονα μεγάλα μεταναστευτικά κύματα  προς την Ευρώπη: Ενισχύοντας την ικανότητα των  επαγγελματιών υγείας στη παροχή ψυχολογικής υποστήριξης σε μετανάστες και πρόσφυγες και στην  ανάπτυξη στρατηγικών για την αντιμετώπιση των δικών τους συναισθηματικών αναγκών (2016-18) </vt:lpstr>
      <vt:lpstr>IENE 7- Βελτιώνοντας την επικοινωνία, τις διαπολιτισμικές και κοινωνικές δεξιότητες για τους  μετανάστες που εργάζονται  με τους ηλικιωμένους και τους φροντιστές  τους  ηλικιωμένων στην Ευρώπη (2017-19) </vt:lpstr>
      <vt:lpstr>                          ΙΕΝΕ 8- Ενδυνάμωση των Οικογενειών  Μεταναστών και Προσφύγων                                               με  Γονεϊκές Δεξιότητες (2018-20)</vt:lpstr>
      <vt:lpstr>ΚΑΙ ΣΤΑ ΕΛΛΗΝΙΚΑ….</vt:lpstr>
      <vt:lpstr> ΔΗΜΙΟΥΡΓΙΑ ΣΤΑ ΠΛΑΙΣΙΑ ΤΟΥ ΙΕΝΕ 6</vt:lpstr>
      <vt:lpstr>Παρουσίαση του PowerPoint</vt:lpstr>
      <vt:lpstr>Παρουσίαση του PowerPoint</vt:lpstr>
      <vt:lpstr>IENE KNOWLEDGE HUB Migrants and Refugees http://ienerefugeehub.eu/   </vt:lpstr>
      <vt:lpstr>Παρουσίαση του PowerPoint</vt:lpstr>
      <vt:lpstr>Παρουσίαση του PowerPoint</vt:lpstr>
      <vt:lpstr>Παρουσίαση του PowerPoint</vt:lpstr>
      <vt:lpstr>Παρουσίαση του PowerPoint</vt:lpstr>
      <vt:lpstr>ΙΕΝΕ 8</vt:lpstr>
      <vt:lpstr>Παρουσίαση του PowerPoint</vt:lpstr>
      <vt:lpstr>http://ienerefugeehub.eu/iene8/ </vt:lpstr>
      <vt:lpstr>http://www.ienerefugeehub.eu/parenting/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Culturally competent model in PROMOTING vaccination AND TACKLING VACCINATION HESITANCY</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FAMILY</dc:creator>
  <cp:lastModifiedBy>Athena Kalokairinou</cp:lastModifiedBy>
  <cp:revision>32</cp:revision>
  <dcterms:created xsi:type="dcterms:W3CDTF">2014-10-25T14:03:07Z</dcterms:created>
  <dcterms:modified xsi:type="dcterms:W3CDTF">2023-10-31T18:16:30Z</dcterms:modified>
</cp:coreProperties>
</file>