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9" r:id="rId3"/>
    <p:sldId id="260" r:id="rId4"/>
    <p:sldId id="261" r:id="rId5"/>
    <p:sldId id="262" r:id="rId6"/>
    <p:sldId id="264" r:id="rId7"/>
    <p:sldId id="265" r:id="rId8"/>
    <p:sldId id="266" r:id="rId9"/>
    <p:sldId id="267" r:id="rId10"/>
    <p:sldId id="268" r:id="rId11"/>
    <p:sldId id="269" r:id="rId12"/>
    <p:sldId id="270" r:id="rId13"/>
    <p:sldId id="271" r:id="rId14"/>
    <p:sldId id="272" r:id="rId15"/>
    <p:sldId id="328" r:id="rId16"/>
    <p:sldId id="329" r:id="rId17"/>
    <p:sldId id="330" r:id="rId18"/>
    <p:sldId id="338" r:id="rId19"/>
    <p:sldId id="339" r:id="rId20"/>
    <p:sldId id="340" r:id="rId21"/>
    <p:sldId id="342" r:id="rId22"/>
    <p:sldId id="343" r:id="rId23"/>
    <p:sldId id="349" r:id="rId24"/>
    <p:sldId id="350" r:id="rId25"/>
    <p:sldId id="351" r:id="rId26"/>
    <p:sldId id="352" r:id="rId27"/>
    <p:sldId id="353" r:id="rId28"/>
    <p:sldId id="354" r:id="rId29"/>
    <p:sldId id="355" r:id="rId30"/>
    <p:sldId id="273" r:id="rId31"/>
    <p:sldId id="274" r:id="rId32"/>
    <p:sldId id="275" r:id="rId33"/>
    <p:sldId id="356" r:id="rId34"/>
    <p:sldId id="357" r:id="rId35"/>
    <p:sldId id="277" r:id="rId36"/>
    <p:sldId id="358" r:id="rId37"/>
    <p:sldId id="278" r:id="rId38"/>
    <p:sldId id="279" r:id="rId39"/>
    <p:sldId id="280" r:id="rId40"/>
    <p:sldId id="281" r:id="rId41"/>
    <p:sldId id="282" r:id="rId42"/>
    <p:sldId id="283" r:id="rId43"/>
    <p:sldId id="284" r:id="rId44"/>
    <p:sldId id="293" r:id="rId45"/>
    <p:sldId id="294" r:id="rId46"/>
    <p:sldId id="295" r:id="rId47"/>
    <p:sldId id="296" r:id="rId48"/>
    <p:sldId id="297" r:id="rId49"/>
    <p:sldId id="298" r:id="rId50"/>
    <p:sldId id="299" r:id="rId51"/>
    <p:sldId id="300" r:id="rId52"/>
    <p:sldId id="301" r:id="rId53"/>
    <p:sldId id="302" r:id="rId54"/>
    <p:sldId id="303" r:id="rId55"/>
    <p:sldId id="313" r:id="rId56"/>
    <p:sldId id="314" r:id="rId57"/>
    <p:sldId id="315" r:id="rId58"/>
    <p:sldId id="316" r:id="rId59"/>
    <p:sldId id="317" r:id="rId60"/>
    <p:sldId id="318" r:id="rId61"/>
    <p:sldId id="319" r:id="rId62"/>
    <p:sldId id="258" r:id="rId63"/>
    <p:sldId id="320" r:id="rId64"/>
    <p:sldId id="321" r:id="rId65"/>
    <p:sldId id="322" r:id="rId66"/>
    <p:sldId id="323" r:id="rId67"/>
    <p:sldId id="324" r:id="rId68"/>
    <p:sldId id="325" r:id="rId69"/>
    <p:sldId id="359" r:id="rId70"/>
    <p:sldId id="326" r:id="rId7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_rels/data1.xml.rels><?xml version="1.0" encoding="UTF-8" standalone="yes"?>
<Relationships xmlns="http://schemas.openxmlformats.org/package/2006/relationships"><Relationship Id="rId1" Type="http://schemas.openxmlformats.org/officeDocument/2006/relationships/image" Target="../media/image2.jpeg"/></Relationships>
</file>

<file path=ppt/diagrams/_rels/data7.xml.rels><?xml version="1.0" encoding="UTF-8" standalone="yes"?>
<Relationships xmlns="http://schemas.openxmlformats.org/package/2006/relationships"><Relationship Id="rId3" Type="http://schemas.openxmlformats.org/officeDocument/2006/relationships/hyperlink" Target="http://cordis.europa.eu/projects/home_en.html" TargetMode="External"/><Relationship Id="rId2" Type="http://schemas.openxmlformats.org/officeDocument/2006/relationships/hyperlink" Target="http://www.espa.gr/el/" TargetMode="External"/><Relationship Id="rId1" Type="http://schemas.openxmlformats.org/officeDocument/2006/relationships/hyperlink" Target="http://cordis.europa.eu/home_en.html"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7.xml.rels><?xml version="1.0" encoding="UTF-8" standalone="yes"?>
<Relationships xmlns="http://schemas.openxmlformats.org/package/2006/relationships"><Relationship Id="rId3" Type="http://schemas.openxmlformats.org/officeDocument/2006/relationships/hyperlink" Target="http://cordis.europa.eu/projects/home_en.html" TargetMode="External"/><Relationship Id="rId2" Type="http://schemas.openxmlformats.org/officeDocument/2006/relationships/hyperlink" Target="http://cordis.europa.eu/home_en.html" TargetMode="External"/><Relationship Id="rId1" Type="http://schemas.openxmlformats.org/officeDocument/2006/relationships/hyperlink" Target="http://www.espa.gr/e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ABDE3-06FF-49CE-BEAD-3FA4D60BF399}" type="doc">
      <dgm:prSet loTypeId="urn:microsoft.com/office/officeart/2009/3/layout/SpiralPicture" loCatId="picture" qsTypeId="urn:microsoft.com/office/officeart/2005/8/quickstyle/3d5" qsCatId="3D" csTypeId="urn:microsoft.com/office/officeart/2005/8/colors/colorful5" csCatId="colorful" phldr="1"/>
      <dgm:spPr/>
      <dgm:t>
        <a:bodyPr/>
        <a:lstStyle/>
        <a:p>
          <a:endParaRPr lang="el-GR"/>
        </a:p>
      </dgm:t>
    </dgm:pt>
    <dgm:pt modelId="{31043F0C-6660-43A9-B97A-D82EB8BACACA}">
      <dgm:prSet phldrT="[Κείμενο]"/>
      <dgm:spPr/>
      <dgm:t>
        <a:bodyPr/>
        <a:lstStyle/>
        <a:p>
          <a:r>
            <a:rPr lang="el-GR" b="1" strike="noStrike" dirty="0">
              <a:solidFill>
                <a:schemeClr val="accent2">
                  <a:lumMod val="50000"/>
                </a:schemeClr>
              </a:solidFill>
              <a:effectLst>
                <a:outerShdw blurRad="38100" dist="38100" dir="2700000" algn="tl">
                  <a:srgbClr val="000000">
                    <a:alpha val="43137"/>
                  </a:srgbClr>
                </a:outerShdw>
              </a:effectLst>
            </a:rPr>
            <a:t>ΠΛΗΘΥΣΜΟΣ ΚΟΙΝΟΤΗΤΑΣ</a:t>
          </a:r>
        </a:p>
      </dgm:t>
    </dgm:pt>
    <dgm:pt modelId="{4D857780-D592-4C36-A1DF-4F906E50F0C0}" type="parTrans" cxnId="{6ACD56A7-9DE0-411E-B227-E8D1903D8471}">
      <dgm:prSet/>
      <dgm:spPr/>
      <dgm:t>
        <a:bodyPr/>
        <a:lstStyle/>
        <a:p>
          <a:endParaRPr lang="el-GR"/>
        </a:p>
      </dgm:t>
    </dgm:pt>
    <dgm:pt modelId="{123A9803-24A2-4CF6-9BFF-4E25B8D13DE7}" type="sibTrans" cxnId="{6ACD56A7-9DE0-411E-B227-E8D1903D847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dgm:spPr>
      <dgm:t>
        <a:bodyPr/>
        <a:lstStyle/>
        <a:p>
          <a:endParaRPr lang="el-GR"/>
        </a:p>
      </dgm:t>
    </dgm:pt>
    <dgm:pt modelId="{C574B6C3-C441-4707-BDD3-A459FECC8782}" type="pres">
      <dgm:prSet presAssocID="{4DDABDE3-06FF-49CE-BEAD-3FA4D60BF399}" presName="Name0" presStyleCnt="0">
        <dgm:presLayoutVars>
          <dgm:chMax val="5"/>
          <dgm:dir/>
        </dgm:presLayoutVars>
      </dgm:prSet>
      <dgm:spPr/>
    </dgm:pt>
    <dgm:pt modelId="{A690F027-955C-4F69-9957-8463F6985C55}" type="pres">
      <dgm:prSet presAssocID="{4DDABDE3-06FF-49CE-BEAD-3FA4D60BF399}" presName="picts" presStyleCnt="0"/>
      <dgm:spPr/>
    </dgm:pt>
    <dgm:pt modelId="{E2A518AB-9098-42A8-9743-4856C1ADF630}" type="pres">
      <dgm:prSet presAssocID="{4DDABDE3-06FF-49CE-BEAD-3FA4D60BF399}" presName="space1" presStyleCnt="0"/>
      <dgm:spPr/>
    </dgm:pt>
    <dgm:pt modelId="{3999ADC2-F1AA-4C30-A3EC-B3A5AD1595F4}" type="pres">
      <dgm:prSet presAssocID="{4DDABDE3-06FF-49CE-BEAD-3FA4D60BF399}" presName="space2" presStyleCnt="0"/>
      <dgm:spPr/>
    </dgm:pt>
    <dgm:pt modelId="{117C02A6-3E3D-44AC-AB03-1E76045878BC}" type="pres">
      <dgm:prSet presAssocID="{123A9803-24A2-4CF6-9BFF-4E25B8D13DE7}" presName="pictA1" presStyleCnt="0"/>
      <dgm:spPr/>
    </dgm:pt>
    <dgm:pt modelId="{D7EA6BAE-8A84-4300-B9B8-5790ADEFF7AD}" type="pres">
      <dgm:prSet presAssocID="{123A9803-24A2-4CF6-9BFF-4E25B8D13DE7}" presName="imageRepeatNode" presStyleLbl="alignNode1" presStyleIdx="0" presStyleCnt="5"/>
      <dgm:spPr/>
    </dgm:pt>
    <dgm:pt modelId="{91DC7ED6-A391-41A3-8716-EA656459164B}" type="pres">
      <dgm:prSet presAssocID="{123A9803-24A2-4CF6-9BFF-4E25B8D13DE7}" presName="oneDotPict" presStyleCnt="0"/>
      <dgm:spPr/>
    </dgm:pt>
    <dgm:pt modelId="{F7A5DB27-F227-4276-BDA8-D0CC14F72F6A}" type="pres">
      <dgm:prSet presAssocID="{123A9803-24A2-4CF6-9BFF-4E25B8D13DE7}" presName="dotPict_11" presStyleLbl="solidFgAcc1" presStyleIdx="0" presStyleCnt="2"/>
      <dgm:spPr/>
    </dgm:pt>
    <dgm:pt modelId="{94D5F1FF-B5B1-4C00-9942-50C7C73A74D7}" type="pres">
      <dgm:prSet presAssocID="{4DDABDE3-06FF-49CE-BEAD-3FA4D60BF399}" presName="pictB2" presStyleLbl="alignNode1" presStyleIdx="1" presStyleCnt="5"/>
      <dgm:spPr/>
    </dgm:pt>
    <dgm:pt modelId="{7FA9146B-A40B-42A5-A7DA-AA94A8D3E762}" type="pres">
      <dgm:prSet presAssocID="{4DDABDE3-06FF-49CE-BEAD-3FA4D60BF399}" presName="pictB3" presStyleLbl="alignNode1" presStyleIdx="2" presStyleCnt="5"/>
      <dgm:spPr/>
    </dgm:pt>
    <dgm:pt modelId="{B994D5C3-2962-45C0-99BD-A95EBA00A8A8}" type="pres">
      <dgm:prSet presAssocID="{4DDABDE3-06FF-49CE-BEAD-3FA4D60BF399}" presName="pictB4" presStyleLbl="alignNode1" presStyleIdx="3" presStyleCnt="5"/>
      <dgm:spPr/>
    </dgm:pt>
    <dgm:pt modelId="{43EF9585-0F6D-43F8-BEEA-3978C2D761A4}" type="pres">
      <dgm:prSet presAssocID="{4DDABDE3-06FF-49CE-BEAD-3FA4D60BF399}" presName="pictB5" presStyleLbl="alignNode1" presStyleIdx="4" presStyleCnt="5"/>
      <dgm:spPr/>
    </dgm:pt>
    <dgm:pt modelId="{F22641BF-6EB3-45D1-8449-D95656EA13F5}" type="pres">
      <dgm:prSet presAssocID="{4DDABDE3-06FF-49CE-BEAD-3FA4D60BF399}" presName="txLine" presStyleCnt="0"/>
      <dgm:spPr/>
    </dgm:pt>
    <dgm:pt modelId="{37260380-F4A0-4A90-8B29-1EAE7C08EA03}" type="pres">
      <dgm:prSet presAssocID="{31043F0C-6660-43A9-B97A-D82EB8BACACA}" presName="oneDotTx" presStyleCnt="0"/>
      <dgm:spPr/>
    </dgm:pt>
    <dgm:pt modelId="{FC114A97-1DC9-4D23-89E5-A84C61638024}" type="pres">
      <dgm:prSet presAssocID="{31043F0C-6660-43A9-B97A-D82EB8BACACA}" presName="dotTx_11" presStyleLbl="solidFgAcc1" presStyleIdx="1" presStyleCnt="2" custLinFactY="700000" custLinFactNeighborX="75044" custLinFactNeighborY="785798"/>
      <dgm:spPr/>
    </dgm:pt>
    <dgm:pt modelId="{26C82C33-E80B-4453-8B78-F03FF2DB4014}" type="pres">
      <dgm:prSet presAssocID="{31043F0C-6660-43A9-B97A-D82EB8BACACA}" presName="Name37" presStyleLbl="revTx" presStyleIdx="0" presStyleCnt="1" custScaleX="70720" custScaleY="575124" custLinFactX="2527" custLinFactY="-452921" custLinFactNeighborX="100000" custLinFactNeighborY="-500000">
        <dgm:presLayoutVars>
          <dgm:bulletEnabled val="1"/>
        </dgm:presLayoutVars>
      </dgm:prSet>
      <dgm:spPr/>
    </dgm:pt>
  </dgm:ptLst>
  <dgm:cxnLst>
    <dgm:cxn modelId="{E600813D-90D4-4FDF-9C7B-CB13785C08CD}" type="presOf" srcId="{123A9803-24A2-4CF6-9BFF-4E25B8D13DE7}" destId="{D7EA6BAE-8A84-4300-B9B8-5790ADEFF7AD}" srcOrd="0" destOrd="0" presId="urn:microsoft.com/office/officeart/2009/3/layout/SpiralPicture"/>
    <dgm:cxn modelId="{48332147-7B68-4ADC-9E58-1307A182FF48}" type="presOf" srcId="{4DDABDE3-06FF-49CE-BEAD-3FA4D60BF399}" destId="{C574B6C3-C441-4707-BDD3-A459FECC8782}" srcOrd="0" destOrd="0" presId="urn:microsoft.com/office/officeart/2009/3/layout/SpiralPicture"/>
    <dgm:cxn modelId="{6ACD56A7-9DE0-411E-B227-E8D1903D8471}" srcId="{4DDABDE3-06FF-49CE-BEAD-3FA4D60BF399}" destId="{31043F0C-6660-43A9-B97A-D82EB8BACACA}" srcOrd="0" destOrd="0" parTransId="{4D857780-D592-4C36-A1DF-4F906E50F0C0}" sibTransId="{123A9803-24A2-4CF6-9BFF-4E25B8D13DE7}"/>
    <dgm:cxn modelId="{5F3276D6-04D3-44DA-9962-A4BF1BCE4830}" type="presOf" srcId="{31043F0C-6660-43A9-B97A-D82EB8BACACA}" destId="{26C82C33-E80B-4453-8B78-F03FF2DB4014}" srcOrd="0" destOrd="0" presId="urn:microsoft.com/office/officeart/2009/3/layout/SpiralPicture"/>
    <dgm:cxn modelId="{C84B25CE-F726-4B2A-8422-E679B01446E5}" type="presParOf" srcId="{C574B6C3-C441-4707-BDD3-A459FECC8782}" destId="{A690F027-955C-4F69-9957-8463F6985C55}" srcOrd="0" destOrd="0" presId="urn:microsoft.com/office/officeart/2009/3/layout/SpiralPicture"/>
    <dgm:cxn modelId="{0BB42197-40E3-4932-9534-5A951C98D0AD}" type="presParOf" srcId="{A690F027-955C-4F69-9957-8463F6985C55}" destId="{E2A518AB-9098-42A8-9743-4856C1ADF630}" srcOrd="0" destOrd="0" presId="urn:microsoft.com/office/officeart/2009/3/layout/SpiralPicture"/>
    <dgm:cxn modelId="{EACEB990-3847-4AB7-80F3-65B674119139}" type="presParOf" srcId="{A690F027-955C-4F69-9957-8463F6985C55}" destId="{3999ADC2-F1AA-4C30-A3EC-B3A5AD1595F4}" srcOrd="1" destOrd="0" presId="urn:microsoft.com/office/officeart/2009/3/layout/SpiralPicture"/>
    <dgm:cxn modelId="{AE067C39-DCD2-4497-B3FB-5D33569AABB7}" type="presParOf" srcId="{A690F027-955C-4F69-9957-8463F6985C55}" destId="{117C02A6-3E3D-44AC-AB03-1E76045878BC}" srcOrd="2" destOrd="0" presId="urn:microsoft.com/office/officeart/2009/3/layout/SpiralPicture"/>
    <dgm:cxn modelId="{CF50B4CD-0FE4-4B65-A5A1-036AA38961DA}" type="presParOf" srcId="{117C02A6-3E3D-44AC-AB03-1E76045878BC}" destId="{D7EA6BAE-8A84-4300-B9B8-5790ADEFF7AD}" srcOrd="0" destOrd="0" presId="urn:microsoft.com/office/officeart/2009/3/layout/SpiralPicture"/>
    <dgm:cxn modelId="{94B2EB46-34BE-4076-94AE-9A9EE42986B7}" type="presParOf" srcId="{A690F027-955C-4F69-9957-8463F6985C55}" destId="{91DC7ED6-A391-41A3-8716-EA656459164B}" srcOrd="3" destOrd="0" presId="urn:microsoft.com/office/officeart/2009/3/layout/SpiralPicture"/>
    <dgm:cxn modelId="{D78ACF5D-FC8E-4A9F-BEE5-654B6F5123AB}" type="presParOf" srcId="{91DC7ED6-A391-41A3-8716-EA656459164B}" destId="{F7A5DB27-F227-4276-BDA8-D0CC14F72F6A}" srcOrd="0" destOrd="0" presId="urn:microsoft.com/office/officeart/2009/3/layout/SpiralPicture"/>
    <dgm:cxn modelId="{3FA2CFE5-B996-45FA-8278-E5222A30D541}" type="presParOf" srcId="{A690F027-955C-4F69-9957-8463F6985C55}" destId="{94D5F1FF-B5B1-4C00-9942-50C7C73A74D7}" srcOrd="4" destOrd="0" presId="urn:microsoft.com/office/officeart/2009/3/layout/SpiralPicture"/>
    <dgm:cxn modelId="{231F395C-EBB1-432F-9FF6-7C5A52157927}" type="presParOf" srcId="{A690F027-955C-4F69-9957-8463F6985C55}" destId="{7FA9146B-A40B-42A5-A7DA-AA94A8D3E762}" srcOrd="5" destOrd="0" presId="urn:microsoft.com/office/officeart/2009/3/layout/SpiralPicture"/>
    <dgm:cxn modelId="{4D7BAA86-8C73-49F8-898E-0BE7489692CF}" type="presParOf" srcId="{A690F027-955C-4F69-9957-8463F6985C55}" destId="{B994D5C3-2962-45C0-99BD-A95EBA00A8A8}" srcOrd="6" destOrd="0" presId="urn:microsoft.com/office/officeart/2009/3/layout/SpiralPicture"/>
    <dgm:cxn modelId="{F4C6F36E-6AE4-4544-91BC-8B75A3883AAD}" type="presParOf" srcId="{A690F027-955C-4F69-9957-8463F6985C55}" destId="{43EF9585-0F6D-43F8-BEEA-3978C2D761A4}" srcOrd="7" destOrd="0" presId="urn:microsoft.com/office/officeart/2009/3/layout/SpiralPicture"/>
    <dgm:cxn modelId="{8DDC8F92-41B8-4582-B79A-4CEA73C0EBDE}" type="presParOf" srcId="{C574B6C3-C441-4707-BDD3-A459FECC8782}" destId="{F22641BF-6EB3-45D1-8449-D95656EA13F5}" srcOrd="1" destOrd="0" presId="urn:microsoft.com/office/officeart/2009/3/layout/SpiralPicture"/>
    <dgm:cxn modelId="{BFC1C892-01C5-42E3-B5FF-955E4CA10F56}" type="presParOf" srcId="{F22641BF-6EB3-45D1-8449-D95656EA13F5}" destId="{37260380-F4A0-4A90-8B29-1EAE7C08EA03}" srcOrd="0" destOrd="0" presId="urn:microsoft.com/office/officeart/2009/3/layout/SpiralPicture"/>
    <dgm:cxn modelId="{5763728D-6703-4263-922C-D8FF7A99C782}" type="presParOf" srcId="{37260380-F4A0-4A90-8B29-1EAE7C08EA03}" destId="{FC114A97-1DC9-4D23-89E5-A84C61638024}" srcOrd="0" destOrd="0" presId="urn:microsoft.com/office/officeart/2009/3/layout/SpiralPicture"/>
    <dgm:cxn modelId="{F1A8AE35-B78B-4014-AC63-922B7FD0921C}" type="presParOf" srcId="{F22641BF-6EB3-45D1-8449-D95656EA13F5}" destId="{26C82C33-E80B-4453-8B78-F03FF2DB4014}" srcOrd="1"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408A64-1648-4BC3-8103-7F7C82293B91}" type="doc">
      <dgm:prSet loTypeId="urn:microsoft.com/office/officeart/2005/8/layout/vList2" loCatId="list" qsTypeId="urn:microsoft.com/office/officeart/2005/8/quickstyle/simple4" qsCatId="simple" csTypeId="urn:microsoft.com/office/officeart/2005/8/colors/accent0_2" csCatId="mainScheme" phldr="1"/>
      <dgm:spPr/>
      <dgm:t>
        <a:bodyPr/>
        <a:lstStyle/>
        <a:p>
          <a:endParaRPr lang="el-GR"/>
        </a:p>
      </dgm:t>
    </dgm:pt>
    <dgm:pt modelId="{FEB9365C-B57A-4102-8596-780356EE0BB2}">
      <dgm:prSet/>
      <dgm:spPr>
        <a:effectLst>
          <a:glow rad="228600">
            <a:srgbClr val="002060">
              <a:alpha val="40000"/>
            </a:srgbClr>
          </a:glow>
        </a:effectLst>
        <a:scene3d>
          <a:camera prst="orthographicFront"/>
          <a:lightRig rig="threePt" dir="t"/>
        </a:scene3d>
        <a:sp3d>
          <a:bevelT w="101600" prst="riblet"/>
        </a:sp3d>
      </dgm:spPr>
      <dgm:t>
        <a:bodyPr/>
        <a:lstStyle/>
        <a:p>
          <a:pPr algn="ctr" rtl="0"/>
          <a:r>
            <a:rPr lang="el-GR" dirty="0"/>
            <a:t>Τα </a:t>
          </a:r>
          <a:r>
            <a:rPr lang="el-GR" dirty="0" err="1"/>
            <a:t>συστήματα</a:t>
          </a:r>
          <a:r>
            <a:rPr lang="el-GR" dirty="0"/>
            <a:t> </a:t>
          </a:r>
          <a:r>
            <a:rPr lang="el-GR" dirty="0" err="1"/>
            <a:t>υγείας</a:t>
          </a:r>
          <a:r>
            <a:rPr lang="el-GR" dirty="0"/>
            <a:t> σε </a:t>
          </a:r>
          <a:r>
            <a:rPr lang="el-GR" dirty="0" err="1"/>
            <a:t>όλες</a:t>
          </a:r>
          <a:r>
            <a:rPr lang="el-GR" dirty="0"/>
            <a:t> τις </a:t>
          </a:r>
          <a:r>
            <a:rPr lang="el-GR" dirty="0" err="1"/>
            <a:t>χώρες</a:t>
          </a:r>
          <a:r>
            <a:rPr lang="el-GR" dirty="0"/>
            <a:t> που </a:t>
          </a:r>
          <a:r>
            <a:rPr lang="el-GR" dirty="0" err="1"/>
            <a:t>βιώνουν</a:t>
          </a:r>
          <a:r>
            <a:rPr lang="el-GR" dirty="0"/>
            <a:t> την </a:t>
          </a:r>
          <a:r>
            <a:rPr lang="el-GR" dirty="0" err="1"/>
            <a:t>οικονομική</a:t>
          </a:r>
          <a:r>
            <a:rPr lang="el-GR" dirty="0"/>
            <a:t> </a:t>
          </a:r>
          <a:r>
            <a:rPr lang="el-GR" dirty="0" err="1"/>
            <a:t>κρίση</a:t>
          </a:r>
          <a:r>
            <a:rPr lang="el-GR" dirty="0"/>
            <a:t>, </a:t>
          </a:r>
          <a:r>
            <a:rPr lang="el-GR" dirty="0" err="1"/>
            <a:t>δέχονται</a:t>
          </a:r>
          <a:r>
            <a:rPr lang="el-GR" dirty="0"/>
            <a:t> </a:t>
          </a:r>
          <a:r>
            <a:rPr lang="el-GR" dirty="0" err="1"/>
            <a:t>σοβαρές</a:t>
          </a:r>
          <a:r>
            <a:rPr lang="el-GR" dirty="0"/>
            <a:t> </a:t>
          </a:r>
          <a:r>
            <a:rPr lang="el-GR" dirty="0" err="1"/>
            <a:t>πιέσεις</a:t>
          </a:r>
          <a:r>
            <a:rPr lang="el-GR" dirty="0"/>
            <a:t> για </a:t>
          </a:r>
          <a:r>
            <a:rPr lang="el-GR" dirty="0" err="1"/>
            <a:t>μείωση</a:t>
          </a:r>
          <a:r>
            <a:rPr lang="el-GR" dirty="0"/>
            <a:t> των </a:t>
          </a:r>
          <a:r>
            <a:rPr lang="el-GR" dirty="0" err="1"/>
            <a:t>δαπανών</a:t>
          </a:r>
          <a:r>
            <a:rPr lang="el-GR" dirty="0"/>
            <a:t> και την </a:t>
          </a:r>
          <a:r>
            <a:rPr lang="el-GR" dirty="0" err="1"/>
            <a:t>εξοικονόμηση</a:t>
          </a:r>
          <a:r>
            <a:rPr lang="el-GR" dirty="0"/>
            <a:t> </a:t>
          </a:r>
          <a:r>
            <a:rPr lang="el-GR" dirty="0" err="1"/>
            <a:t>πόρων</a:t>
          </a:r>
          <a:r>
            <a:rPr lang="el-GR" dirty="0"/>
            <a:t>. </a:t>
          </a:r>
        </a:p>
      </dgm:t>
    </dgm:pt>
    <dgm:pt modelId="{C8E82F24-446E-403E-BBB9-5D4ACD5BAE62}" type="parTrans" cxnId="{9C101390-E9E9-4F1E-AE72-737DEFBA5850}">
      <dgm:prSet/>
      <dgm:spPr/>
      <dgm:t>
        <a:bodyPr/>
        <a:lstStyle/>
        <a:p>
          <a:endParaRPr lang="el-GR"/>
        </a:p>
      </dgm:t>
    </dgm:pt>
    <dgm:pt modelId="{C81FA961-D164-4D9B-B37B-416398954CC8}" type="sibTrans" cxnId="{9C101390-E9E9-4F1E-AE72-737DEFBA5850}">
      <dgm:prSet/>
      <dgm:spPr/>
      <dgm:t>
        <a:bodyPr/>
        <a:lstStyle/>
        <a:p>
          <a:endParaRPr lang="el-GR"/>
        </a:p>
      </dgm:t>
    </dgm:pt>
    <dgm:pt modelId="{2E05EF84-30A8-4356-82E2-D22CB7895E09}" type="pres">
      <dgm:prSet presAssocID="{F7408A64-1648-4BC3-8103-7F7C82293B91}" presName="linear" presStyleCnt="0">
        <dgm:presLayoutVars>
          <dgm:animLvl val="lvl"/>
          <dgm:resizeHandles val="exact"/>
        </dgm:presLayoutVars>
      </dgm:prSet>
      <dgm:spPr/>
    </dgm:pt>
    <dgm:pt modelId="{FB9E9256-7D5F-466B-B5A9-7AFB327D77F0}" type="pres">
      <dgm:prSet presAssocID="{FEB9365C-B57A-4102-8596-780356EE0BB2}" presName="parentText" presStyleLbl="node1" presStyleIdx="0" presStyleCnt="1" custLinFactNeighborX="1750" custLinFactNeighborY="-7620">
        <dgm:presLayoutVars>
          <dgm:chMax val="0"/>
          <dgm:bulletEnabled val="1"/>
        </dgm:presLayoutVars>
      </dgm:prSet>
      <dgm:spPr/>
    </dgm:pt>
  </dgm:ptLst>
  <dgm:cxnLst>
    <dgm:cxn modelId="{7AA71E15-639C-4B00-BF72-86559FAE29F8}" type="presOf" srcId="{F7408A64-1648-4BC3-8103-7F7C82293B91}" destId="{2E05EF84-30A8-4356-82E2-D22CB7895E09}" srcOrd="0" destOrd="0" presId="urn:microsoft.com/office/officeart/2005/8/layout/vList2"/>
    <dgm:cxn modelId="{D049F74C-747A-441F-AE9F-618B13D8C3D8}" type="presOf" srcId="{FEB9365C-B57A-4102-8596-780356EE0BB2}" destId="{FB9E9256-7D5F-466B-B5A9-7AFB327D77F0}" srcOrd="0" destOrd="0" presId="urn:microsoft.com/office/officeart/2005/8/layout/vList2"/>
    <dgm:cxn modelId="{9C101390-E9E9-4F1E-AE72-737DEFBA5850}" srcId="{F7408A64-1648-4BC3-8103-7F7C82293B91}" destId="{FEB9365C-B57A-4102-8596-780356EE0BB2}" srcOrd="0" destOrd="0" parTransId="{C8E82F24-446E-403E-BBB9-5D4ACD5BAE62}" sibTransId="{C81FA961-D164-4D9B-B37B-416398954CC8}"/>
    <dgm:cxn modelId="{82141D07-B3C7-42E2-8279-D18900E90054}" type="presParOf" srcId="{2E05EF84-30A8-4356-82E2-D22CB7895E09}" destId="{FB9E9256-7D5F-466B-B5A9-7AFB327D77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4818DF-31F6-41D3-A8F8-865EA24AEA4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7A701B89-10BF-44CC-A434-1FB6374F1272}">
      <dgm:prSet phldrT="[Κείμενο]" custT="1"/>
      <dgm:spPr/>
      <dgm:t>
        <a:bodyPr/>
        <a:lstStyle/>
        <a:p>
          <a:pPr algn="ctr"/>
          <a:r>
            <a:rPr lang="en-US" sz="2000" b="1" dirty="0">
              <a:solidFill>
                <a:srgbClr val="FFFF00"/>
              </a:solidFill>
            </a:rPr>
            <a:t>BETTY NEUMAN</a:t>
          </a:r>
          <a:endParaRPr lang="el-GR" sz="2000" b="1" dirty="0">
            <a:solidFill>
              <a:srgbClr val="FFFF00"/>
            </a:solidFill>
          </a:endParaRPr>
        </a:p>
        <a:p>
          <a:pPr algn="ctr"/>
          <a:r>
            <a:rPr lang="en-US" sz="2000" dirty="0"/>
            <a:t>(</a:t>
          </a:r>
          <a:r>
            <a:rPr lang="el-GR" sz="2000" dirty="0"/>
            <a:t>Θεωρία των συστημάτων, το </a:t>
          </a:r>
          <a:r>
            <a:rPr lang="en-US" sz="2000" dirty="0"/>
            <a:t>stress</a:t>
          </a:r>
          <a:r>
            <a:rPr lang="el-GR" sz="2000" dirty="0"/>
            <a:t> και η αντίδραση  </a:t>
          </a:r>
          <a:r>
            <a:rPr lang="el-GR" sz="2000" dirty="0" err="1"/>
            <a:t>σ΄</a:t>
          </a:r>
          <a:r>
            <a:rPr lang="el-GR" sz="2000" dirty="0"/>
            <a:t> αυτό</a:t>
          </a:r>
          <a:r>
            <a:rPr lang="en-US" sz="2000" dirty="0"/>
            <a:t>)</a:t>
          </a:r>
          <a:endParaRPr lang="el-GR" sz="2000" dirty="0"/>
        </a:p>
      </dgm:t>
    </dgm:pt>
    <dgm:pt modelId="{7E48D66C-2203-4B37-8144-5C3A89B535BB}" type="parTrans" cxnId="{1F177A28-52B0-4D70-A8D8-6423A19566BD}">
      <dgm:prSet/>
      <dgm:spPr/>
      <dgm:t>
        <a:bodyPr/>
        <a:lstStyle/>
        <a:p>
          <a:endParaRPr lang="el-GR"/>
        </a:p>
      </dgm:t>
    </dgm:pt>
    <dgm:pt modelId="{6E1673A4-FC27-4EF5-B4D2-665C50CDF613}" type="sibTrans" cxnId="{1F177A28-52B0-4D70-A8D8-6423A19566BD}">
      <dgm:prSet/>
      <dgm:spPr/>
      <dgm:t>
        <a:bodyPr/>
        <a:lstStyle/>
        <a:p>
          <a:endParaRPr lang="el-GR"/>
        </a:p>
      </dgm:t>
    </dgm:pt>
    <dgm:pt modelId="{102C6DD0-EC64-4C26-A3FA-5A3BD5D2A8F7}">
      <dgm:prSet phldrT="[Κείμενο]" custT="1"/>
      <dgm:spPr/>
      <dgm:t>
        <a:bodyPr/>
        <a:lstStyle/>
        <a:p>
          <a:pPr algn="ctr"/>
          <a:r>
            <a:rPr lang="en-US" sz="2000" b="1" dirty="0">
              <a:solidFill>
                <a:srgbClr val="FFFF00"/>
              </a:solidFill>
            </a:rPr>
            <a:t>DOROTHEA OREM</a:t>
          </a:r>
          <a:endParaRPr lang="el-GR" sz="2000" b="1" dirty="0">
            <a:solidFill>
              <a:srgbClr val="FFFF00"/>
            </a:solidFill>
          </a:endParaRPr>
        </a:p>
        <a:p>
          <a:pPr algn="ctr"/>
          <a:r>
            <a:rPr lang="el-GR" sz="2000" dirty="0"/>
            <a:t>( Θεωρία της </a:t>
          </a:r>
          <a:r>
            <a:rPr lang="el-GR" sz="2000" dirty="0" err="1"/>
            <a:t>αυτοφροντίδας</a:t>
          </a:r>
          <a:r>
            <a:rPr lang="el-GR" sz="2000" dirty="0"/>
            <a:t>)</a:t>
          </a:r>
        </a:p>
      </dgm:t>
    </dgm:pt>
    <dgm:pt modelId="{A182B3A0-608A-4FF4-95F0-E64390AA8BB3}" type="parTrans" cxnId="{891B8AFB-AA56-4500-8672-76E000FEEDFF}">
      <dgm:prSet/>
      <dgm:spPr/>
      <dgm:t>
        <a:bodyPr/>
        <a:lstStyle/>
        <a:p>
          <a:endParaRPr lang="el-GR"/>
        </a:p>
      </dgm:t>
    </dgm:pt>
    <dgm:pt modelId="{C7DAD1BE-C400-403A-B182-92D5826F8893}" type="sibTrans" cxnId="{891B8AFB-AA56-4500-8672-76E000FEEDFF}">
      <dgm:prSet/>
      <dgm:spPr/>
      <dgm:t>
        <a:bodyPr/>
        <a:lstStyle/>
        <a:p>
          <a:endParaRPr lang="el-GR"/>
        </a:p>
      </dgm:t>
    </dgm:pt>
    <dgm:pt modelId="{4B7FA350-2BC1-487E-B8DD-EFC732D9BA66}">
      <dgm:prSet phldrT="[Κείμενο]" custT="1"/>
      <dgm:spPr/>
      <dgm:t>
        <a:bodyPr/>
        <a:lstStyle/>
        <a:p>
          <a:pPr algn="ctr"/>
          <a:r>
            <a:rPr lang="en-US" sz="2000" b="1" dirty="0">
              <a:solidFill>
                <a:srgbClr val="FFFF00"/>
              </a:solidFill>
            </a:rPr>
            <a:t>CALLISTA ROY</a:t>
          </a:r>
          <a:endParaRPr lang="el-GR" sz="2000" b="1" dirty="0">
            <a:solidFill>
              <a:srgbClr val="FFFF00"/>
            </a:solidFill>
          </a:endParaRPr>
        </a:p>
        <a:p>
          <a:pPr algn="ctr"/>
          <a:r>
            <a:rPr lang="en-US" sz="2000" b="1" dirty="0"/>
            <a:t> </a:t>
          </a:r>
          <a:r>
            <a:rPr lang="en-US" sz="2000" dirty="0"/>
            <a:t>(</a:t>
          </a:r>
          <a:r>
            <a:rPr lang="el-GR" sz="2000" dirty="0"/>
            <a:t>Θεωρία της προσαρμογής</a:t>
          </a:r>
          <a:r>
            <a:rPr lang="en-US" sz="2000" dirty="0"/>
            <a:t>)</a:t>
          </a:r>
          <a:endParaRPr lang="el-GR" sz="2000" dirty="0"/>
        </a:p>
      </dgm:t>
    </dgm:pt>
    <dgm:pt modelId="{8E2B8FD4-AABE-4021-8E14-8D0B9CBBBB6F}" type="parTrans" cxnId="{707F03F6-0F61-4ACB-AAFB-CB54E44CF585}">
      <dgm:prSet/>
      <dgm:spPr/>
      <dgm:t>
        <a:bodyPr/>
        <a:lstStyle/>
        <a:p>
          <a:endParaRPr lang="el-GR"/>
        </a:p>
      </dgm:t>
    </dgm:pt>
    <dgm:pt modelId="{069C9B78-1EE6-4E80-A2A2-8A71D19793B4}" type="sibTrans" cxnId="{707F03F6-0F61-4ACB-AAFB-CB54E44CF585}">
      <dgm:prSet/>
      <dgm:spPr/>
      <dgm:t>
        <a:bodyPr/>
        <a:lstStyle/>
        <a:p>
          <a:endParaRPr lang="el-GR"/>
        </a:p>
      </dgm:t>
    </dgm:pt>
    <dgm:pt modelId="{16682D9C-FEEC-47B9-ABB1-7C49DBCC529A}" type="pres">
      <dgm:prSet presAssocID="{AD4818DF-31F6-41D3-A8F8-865EA24AEA4D}" presName="linear" presStyleCnt="0">
        <dgm:presLayoutVars>
          <dgm:dir/>
          <dgm:animLvl val="lvl"/>
          <dgm:resizeHandles val="exact"/>
        </dgm:presLayoutVars>
      </dgm:prSet>
      <dgm:spPr/>
    </dgm:pt>
    <dgm:pt modelId="{46376511-9FBC-4BFB-8E4C-4D1FEB70E08A}" type="pres">
      <dgm:prSet presAssocID="{7A701B89-10BF-44CC-A434-1FB6374F1272}" presName="parentLin" presStyleCnt="0"/>
      <dgm:spPr/>
    </dgm:pt>
    <dgm:pt modelId="{99B2D3C2-CC22-4C31-BF69-AD32EAF44FD7}" type="pres">
      <dgm:prSet presAssocID="{7A701B89-10BF-44CC-A434-1FB6374F1272}" presName="parentLeftMargin" presStyleLbl="node1" presStyleIdx="0" presStyleCnt="3"/>
      <dgm:spPr/>
    </dgm:pt>
    <dgm:pt modelId="{23952B20-A323-491E-B435-C8EC8C9E34B3}" type="pres">
      <dgm:prSet presAssocID="{7A701B89-10BF-44CC-A434-1FB6374F1272}" presName="parentText" presStyleLbl="node1" presStyleIdx="0" presStyleCnt="3" custScaleX="102810" custScaleY="718362" custLinFactX="9032" custLinFactY="-74492" custLinFactNeighborX="100000" custLinFactNeighborY="-100000">
        <dgm:presLayoutVars>
          <dgm:chMax val="0"/>
          <dgm:bulletEnabled val="1"/>
        </dgm:presLayoutVars>
      </dgm:prSet>
      <dgm:spPr/>
    </dgm:pt>
    <dgm:pt modelId="{71F772F5-C126-4569-A33C-36CA0D22A214}" type="pres">
      <dgm:prSet presAssocID="{7A701B89-10BF-44CC-A434-1FB6374F1272}" presName="negativeSpace" presStyleCnt="0"/>
      <dgm:spPr/>
    </dgm:pt>
    <dgm:pt modelId="{A500EC12-3725-42E4-9A13-3F52E9653843}" type="pres">
      <dgm:prSet presAssocID="{7A701B89-10BF-44CC-A434-1FB6374F1272}" presName="childText" presStyleLbl="conFgAcc1" presStyleIdx="0" presStyleCnt="3">
        <dgm:presLayoutVars>
          <dgm:bulletEnabled val="1"/>
        </dgm:presLayoutVars>
      </dgm:prSet>
      <dgm:spPr/>
    </dgm:pt>
    <dgm:pt modelId="{0D948341-0E39-48D5-92FD-37E247C234E4}" type="pres">
      <dgm:prSet presAssocID="{6E1673A4-FC27-4EF5-B4D2-665C50CDF613}" presName="spaceBetweenRectangles" presStyleCnt="0"/>
      <dgm:spPr/>
    </dgm:pt>
    <dgm:pt modelId="{17A5E8AF-B740-45B6-94B0-2D3CD7419B96}" type="pres">
      <dgm:prSet presAssocID="{102C6DD0-EC64-4C26-A3FA-5A3BD5D2A8F7}" presName="parentLin" presStyleCnt="0"/>
      <dgm:spPr/>
    </dgm:pt>
    <dgm:pt modelId="{BE4C6025-E0DB-4045-9597-16E296576871}" type="pres">
      <dgm:prSet presAssocID="{102C6DD0-EC64-4C26-A3FA-5A3BD5D2A8F7}" presName="parentLeftMargin" presStyleLbl="node1" presStyleIdx="0" presStyleCnt="3"/>
      <dgm:spPr/>
    </dgm:pt>
    <dgm:pt modelId="{EB394657-C087-4847-B5B0-88B4C0B6DA9E}" type="pres">
      <dgm:prSet presAssocID="{102C6DD0-EC64-4C26-A3FA-5A3BD5D2A8F7}" presName="parentText" presStyleLbl="node1" presStyleIdx="1" presStyleCnt="3" custScaleX="130445" custScaleY="330724" custLinFactNeighborX="9846" custLinFactNeighborY="-63475">
        <dgm:presLayoutVars>
          <dgm:chMax val="0"/>
          <dgm:bulletEnabled val="1"/>
        </dgm:presLayoutVars>
      </dgm:prSet>
      <dgm:spPr/>
    </dgm:pt>
    <dgm:pt modelId="{B79854CD-77EA-426A-A292-01426AAB443F}" type="pres">
      <dgm:prSet presAssocID="{102C6DD0-EC64-4C26-A3FA-5A3BD5D2A8F7}" presName="negativeSpace" presStyleCnt="0"/>
      <dgm:spPr/>
    </dgm:pt>
    <dgm:pt modelId="{BE77CF30-6B14-4B24-8223-CA5B1316E02C}" type="pres">
      <dgm:prSet presAssocID="{102C6DD0-EC64-4C26-A3FA-5A3BD5D2A8F7}" presName="childText" presStyleLbl="conFgAcc1" presStyleIdx="1" presStyleCnt="3">
        <dgm:presLayoutVars>
          <dgm:bulletEnabled val="1"/>
        </dgm:presLayoutVars>
      </dgm:prSet>
      <dgm:spPr/>
    </dgm:pt>
    <dgm:pt modelId="{D9B26A1C-2329-4958-B70A-09F363BB405A}" type="pres">
      <dgm:prSet presAssocID="{C7DAD1BE-C400-403A-B182-92D5826F8893}" presName="spaceBetweenRectangles" presStyleCnt="0"/>
      <dgm:spPr/>
    </dgm:pt>
    <dgm:pt modelId="{01811F68-7D1D-4C95-8D01-D5FACD3FC4DE}" type="pres">
      <dgm:prSet presAssocID="{4B7FA350-2BC1-487E-B8DD-EFC732D9BA66}" presName="parentLin" presStyleCnt="0"/>
      <dgm:spPr/>
    </dgm:pt>
    <dgm:pt modelId="{2FDA03C9-FEE5-46CB-865E-F29ECD895EFF}" type="pres">
      <dgm:prSet presAssocID="{4B7FA350-2BC1-487E-B8DD-EFC732D9BA66}" presName="parentLeftMargin" presStyleLbl="node1" presStyleIdx="1" presStyleCnt="3"/>
      <dgm:spPr/>
    </dgm:pt>
    <dgm:pt modelId="{FB1BCA55-F6F9-4259-A718-6C535A188078}" type="pres">
      <dgm:prSet presAssocID="{4B7FA350-2BC1-487E-B8DD-EFC732D9BA66}" presName="parentText" presStyleLbl="node1" presStyleIdx="2" presStyleCnt="3" custScaleX="149572" custScaleY="440086" custLinFactNeighborX="-46487">
        <dgm:presLayoutVars>
          <dgm:chMax val="0"/>
          <dgm:bulletEnabled val="1"/>
        </dgm:presLayoutVars>
      </dgm:prSet>
      <dgm:spPr/>
    </dgm:pt>
    <dgm:pt modelId="{81C1A13A-DF1C-4952-AAAF-1B76500DF1D2}" type="pres">
      <dgm:prSet presAssocID="{4B7FA350-2BC1-487E-B8DD-EFC732D9BA66}" presName="negativeSpace" presStyleCnt="0"/>
      <dgm:spPr/>
    </dgm:pt>
    <dgm:pt modelId="{C3A39D34-A056-4205-BCF8-ED79C920246F}" type="pres">
      <dgm:prSet presAssocID="{4B7FA350-2BC1-487E-B8DD-EFC732D9BA66}" presName="childText" presStyleLbl="conFgAcc1" presStyleIdx="2" presStyleCnt="3">
        <dgm:presLayoutVars>
          <dgm:bulletEnabled val="1"/>
        </dgm:presLayoutVars>
      </dgm:prSet>
      <dgm:spPr/>
    </dgm:pt>
  </dgm:ptLst>
  <dgm:cxnLst>
    <dgm:cxn modelId="{7FAF3621-05C6-4288-9E75-E620AD48B97E}" type="presOf" srcId="{7A701B89-10BF-44CC-A434-1FB6374F1272}" destId="{23952B20-A323-491E-B435-C8EC8C9E34B3}" srcOrd="1" destOrd="0" presId="urn:microsoft.com/office/officeart/2005/8/layout/list1"/>
    <dgm:cxn modelId="{1F177A28-52B0-4D70-A8D8-6423A19566BD}" srcId="{AD4818DF-31F6-41D3-A8F8-865EA24AEA4D}" destId="{7A701B89-10BF-44CC-A434-1FB6374F1272}" srcOrd="0" destOrd="0" parTransId="{7E48D66C-2203-4B37-8144-5C3A89B535BB}" sibTransId="{6E1673A4-FC27-4EF5-B4D2-665C50CDF613}"/>
    <dgm:cxn modelId="{F728493B-10C7-477F-87D5-BD4F3843C59E}" type="presOf" srcId="{7A701B89-10BF-44CC-A434-1FB6374F1272}" destId="{99B2D3C2-CC22-4C31-BF69-AD32EAF44FD7}" srcOrd="0" destOrd="0" presId="urn:microsoft.com/office/officeart/2005/8/layout/list1"/>
    <dgm:cxn modelId="{FB04913B-8B4E-48EC-8118-A8A08B9C98BC}" type="presOf" srcId="{102C6DD0-EC64-4C26-A3FA-5A3BD5D2A8F7}" destId="{BE4C6025-E0DB-4045-9597-16E296576871}" srcOrd="0" destOrd="0" presId="urn:microsoft.com/office/officeart/2005/8/layout/list1"/>
    <dgm:cxn modelId="{73A99764-8F1F-432B-B806-62FFB3839C78}" type="presOf" srcId="{4B7FA350-2BC1-487E-B8DD-EFC732D9BA66}" destId="{FB1BCA55-F6F9-4259-A718-6C535A188078}" srcOrd="1" destOrd="0" presId="urn:microsoft.com/office/officeart/2005/8/layout/list1"/>
    <dgm:cxn modelId="{97E93494-53ED-4223-B4A6-452158133E2F}" type="presOf" srcId="{102C6DD0-EC64-4C26-A3FA-5A3BD5D2A8F7}" destId="{EB394657-C087-4847-B5B0-88B4C0B6DA9E}" srcOrd="1" destOrd="0" presId="urn:microsoft.com/office/officeart/2005/8/layout/list1"/>
    <dgm:cxn modelId="{6C9DFABE-A9E8-438C-AE2E-8FCE87B5A6DB}" type="presOf" srcId="{AD4818DF-31F6-41D3-A8F8-865EA24AEA4D}" destId="{16682D9C-FEEC-47B9-ABB1-7C49DBCC529A}" srcOrd="0" destOrd="0" presId="urn:microsoft.com/office/officeart/2005/8/layout/list1"/>
    <dgm:cxn modelId="{C052B0BF-6111-4581-BCA4-D9A6E8FA4335}" type="presOf" srcId="{4B7FA350-2BC1-487E-B8DD-EFC732D9BA66}" destId="{2FDA03C9-FEE5-46CB-865E-F29ECD895EFF}" srcOrd="0" destOrd="0" presId="urn:microsoft.com/office/officeart/2005/8/layout/list1"/>
    <dgm:cxn modelId="{707F03F6-0F61-4ACB-AAFB-CB54E44CF585}" srcId="{AD4818DF-31F6-41D3-A8F8-865EA24AEA4D}" destId="{4B7FA350-2BC1-487E-B8DD-EFC732D9BA66}" srcOrd="2" destOrd="0" parTransId="{8E2B8FD4-AABE-4021-8E14-8D0B9CBBBB6F}" sibTransId="{069C9B78-1EE6-4E80-A2A2-8A71D19793B4}"/>
    <dgm:cxn modelId="{891B8AFB-AA56-4500-8672-76E000FEEDFF}" srcId="{AD4818DF-31F6-41D3-A8F8-865EA24AEA4D}" destId="{102C6DD0-EC64-4C26-A3FA-5A3BD5D2A8F7}" srcOrd="1" destOrd="0" parTransId="{A182B3A0-608A-4FF4-95F0-E64390AA8BB3}" sibTransId="{C7DAD1BE-C400-403A-B182-92D5826F8893}"/>
    <dgm:cxn modelId="{229F697A-950B-4C33-8969-D9C5554A7ECB}" type="presParOf" srcId="{16682D9C-FEEC-47B9-ABB1-7C49DBCC529A}" destId="{46376511-9FBC-4BFB-8E4C-4D1FEB70E08A}" srcOrd="0" destOrd="0" presId="urn:microsoft.com/office/officeart/2005/8/layout/list1"/>
    <dgm:cxn modelId="{3566B91A-35E6-4678-A956-FF8BE3B21CD2}" type="presParOf" srcId="{46376511-9FBC-4BFB-8E4C-4D1FEB70E08A}" destId="{99B2D3C2-CC22-4C31-BF69-AD32EAF44FD7}" srcOrd="0" destOrd="0" presId="urn:microsoft.com/office/officeart/2005/8/layout/list1"/>
    <dgm:cxn modelId="{77E1ABB8-9F37-459F-B37A-E9570D5C080B}" type="presParOf" srcId="{46376511-9FBC-4BFB-8E4C-4D1FEB70E08A}" destId="{23952B20-A323-491E-B435-C8EC8C9E34B3}" srcOrd="1" destOrd="0" presId="urn:microsoft.com/office/officeart/2005/8/layout/list1"/>
    <dgm:cxn modelId="{694CFAE0-7C1F-4A65-970A-D74C9E8755B9}" type="presParOf" srcId="{16682D9C-FEEC-47B9-ABB1-7C49DBCC529A}" destId="{71F772F5-C126-4569-A33C-36CA0D22A214}" srcOrd="1" destOrd="0" presId="urn:microsoft.com/office/officeart/2005/8/layout/list1"/>
    <dgm:cxn modelId="{A239456A-605A-4E86-9CF5-B002407BA2F4}" type="presParOf" srcId="{16682D9C-FEEC-47B9-ABB1-7C49DBCC529A}" destId="{A500EC12-3725-42E4-9A13-3F52E9653843}" srcOrd="2" destOrd="0" presId="urn:microsoft.com/office/officeart/2005/8/layout/list1"/>
    <dgm:cxn modelId="{EE1C6464-06C9-4C7D-ACC4-2C1E6383A926}" type="presParOf" srcId="{16682D9C-FEEC-47B9-ABB1-7C49DBCC529A}" destId="{0D948341-0E39-48D5-92FD-37E247C234E4}" srcOrd="3" destOrd="0" presId="urn:microsoft.com/office/officeart/2005/8/layout/list1"/>
    <dgm:cxn modelId="{884EFC54-4E02-461A-8DEA-3DDD6BC90CF6}" type="presParOf" srcId="{16682D9C-FEEC-47B9-ABB1-7C49DBCC529A}" destId="{17A5E8AF-B740-45B6-94B0-2D3CD7419B96}" srcOrd="4" destOrd="0" presId="urn:microsoft.com/office/officeart/2005/8/layout/list1"/>
    <dgm:cxn modelId="{0A131D7E-1CBA-4A3B-97D7-0F5A55F5153E}" type="presParOf" srcId="{17A5E8AF-B740-45B6-94B0-2D3CD7419B96}" destId="{BE4C6025-E0DB-4045-9597-16E296576871}" srcOrd="0" destOrd="0" presId="urn:microsoft.com/office/officeart/2005/8/layout/list1"/>
    <dgm:cxn modelId="{5E1BBEE8-10A2-4134-A197-7CD11638C874}" type="presParOf" srcId="{17A5E8AF-B740-45B6-94B0-2D3CD7419B96}" destId="{EB394657-C087-4847-B5B0-88B4C0B6DA9E}" srcOrd="1" destOrd="0" presId="urn:microsoft.com/office/officeart/2005/8/layout/list1"/>
    <dgm:cxn modelId="{C75D595A-AAA2-4AE5-B46A-310001FF9279}" type="presParOf" srcId="{16682D9C-FEEC-47B9-ABB1-7C49DBCC529A}" destId="{B79854CD-77EA-426A-A292-01426AAB443F}" srcOrd="5" destOrd="0" presId="urn:microsoft.com/office/officeart/2005/8/layout/list1"/>
    <dgm:cxn modelId="{5CD19DAD-D6C3-457E-BB37-C5203863B2A5}" type="presParOf" srcId="{16682D9C-FEEC-47B9-ABB1-7C49DBCC529A}" destId="{BE77CF30-6B14-4B24-8223-CA5B1316E02C}" srcOrd="6" destOrd="0" presId="urn:microsoft.com/office/officeart/2005/8/layout/list1"/>
    <dgm:cxn modelId="{B1C8ED92-FB99-4030-A1F6-7DFBBB9F201D}" type="presParOf" srcId="{16682D9C-FEEC-47B9-ABB1-7C49DBCC529A}" destId="{D9B26A1C-2329-4958-B70A-09F363BB405A}" srcOrd="7" destOrd="0" presId="urn:microsoft.com/office/officeart/2005/8/layout/list1"/>
    <dgm:cxn modelId="{8D497C62-7CC5-4F3B-AA7D-E10AEC253A55}" type="presParOf" srcId="{16682D9C-FEEC-47B9-ABB1-7C49DBCC529A}" destId="{01811F68-7D1D-4C95-8D01-D5FACD3FC4DE}" srcOrd="8" destOrd="0" presId="urn:microsoft.com/office/officeart/2005/8/layout/list1"/>
    <dgm:cxn modelId="{D8C10C71-0A5B-4356-9E47-5A568609D869}" type="presParOf" srcId="{01811F68-7D1D-4C95-8D01-D5FACD3FC4DE}" destId="{2FDA03C9-FEE5-46CB-865E-F29ECD895EFF}" srcOrd="0" destOrd="0" presId="urn:microsoft.com/office/officeart/2005/8/layout/list1"/>
    <dgm:cxn modelId="{9A0F36D0-060F-4A63-A315-7AB33FE8F833}" type="presParOf" srcId="{01811F68-7D1D-4C95-8D01-D5FACD3FC4DE}" destId="{FB1BCA55-F6F9-4259-A718-6C535A188078}" srcOrd="1" destOrd="0" presId="urn:microsoft.com/office/officeart/2005/8/layout/list1"/>
    <dgm:cxn modelId="{35A0E2E2-6818-447E-ACBE-22E97C4D6729}" type="presParOf" srcId="{16682D9C-FEEC-47B9-ABB1-7C49DBCC529A}" destId="{81C1A13A-DF1C-4952-AAAF-1B76500DF1D2}" srcOrd="9" destOrd="0" presId="urn:microsoft.com/office/officeart/2005/8/layout/list1"/>
    <dgm:cxn modelId="{2DE1A967-C188-42C7-9ACF-691DDC84663E}" type="presParOf" srcId="{16682D9C-FEEC-47B9-ABB1-7C49DBCC529A}" destId="{C3A39D34-A056-4205-BCF8-ED79C920246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EDBA0B-8EFC-4AF2-AAF1-C1C53003E66B}" type="doc">
      <dgm:prSet loTypeId="urn:microsoft.com/office/officeart/2005/8/layout/lProcess2" loCatId="list" qsTypeId="urn:microsoft.com/office/officeart/2005/8/quickstyle/3d2" qsCatId="3D" csTypeId="urn:microsoft.com/office/officeart/2005/8/colors/colorful1" csCatId="colorful" phldr="1"/>
      <dgm:spPr/>
      <dgm:t>
        <a:bodyPr/>
        <a:lstStyle/>
        <a:p>
          <a:endParaRPr lang="el-GR"/>
        </a:p>
      </dgm:t>
    </dgm:pt>
    <dgm:pt modelId="{3A644E19-C49E-46FA-A5EC-0C9A45145E5B}">
      <dgm:prSet phldrT="[Κείμενο]" custT="1"/>
      <dgm:spPr>
        <a:solidFill>
          <a:schemeClr val="accent5">
            <a:lumMod val="20000"/>
            <a:lumOff val="80000"/>
          </a:schemeClr>
        </a:solidFill>
        <a:effectLst>
          <a:glow rad="228600">
            <a:schemeClr val="accent6">
              <a:satMod val="175000"/>
              <a:alpha val="40000"/>
            </a:schemeClr>
          </a:glow>
        </a:effectLst>
        <a:scene3d>
          <a:camera prst="orthographicFront"/>
          <a:lightRig rig="threePt" dir="t">
            <a:rot lat="0" lon="0" rev="7500000"/>
          </a:lightRig>
        </a:scene3d>
        <a:sp3d z="-152400" extrusionH="63500" prstMaterial="matte">
          <a:bevelT w="144450" h="6350" prst="convex"/>
          <a:contourClr>
            <a:schemeClr val="bg1"/>
          </a:contourClr>
        </a:sp3d>
      </dgm:spPr>
      <dgm:t>
        <a:bodyPr/>
        <a:lstStyle/>
        <a:p>
          <a:r>
            <a:rPr lang="en-US" sz="2000" b="1" dirty="0">
              <a:solidFill>
                <a:schemeClr val="accent5">
                  <a:lumMod val="50000"/>
                </a:schemeClr>
              </a:solidFill>
            </a:rPr>
            <a:t>AEI / TEI</a:t>
          </a:r>
          <a:endParaRPr lang="el-GR" sz="2000" b="1" dirty="0">
            <a:solidFill>
              <a:schemeClr val="accent5">
                <a:lumMod val="50000"/>
              </a:schemeClr>
            </a:solidFill>
          </a:endParaRPr>
        </a:p>
      </dgm:t>
    </dgm:pt>
    <dgm:pt modelId="{028944EE-9521-4B20-A9F2-A74CE8014301}" type="parTrans" cxnId="{0AA70F06-61A2-4874-A194-E49A064355EF}">
      <dgm:prSet/>
      <dgm:spPr/>
      <dgm:t>
        <a:bodyPr/>
        <a:lstStyle/>
        <a:p>
          <a:endParaRPr lang="el-GR"/>
        </a:p>
      </dgm:t>
    </dgm:pt>
    <dgm:pt modelId="{F91FAAD1-110E-40D8-AB76-F7D3207E9E46}" type="sibTrans" cxnId="{0AA70F06-61A2-4874-A194-E49A064355EF}">
      <dgm:prSet/>
      <dgm:spPr/>
    </dgm:pt>
    <dgm:pt modelId="{C90E8A2E-B6C1-4E2C-AF55-B71E0E43C431}">
      <dgm:prSet phldrT="[Κείμενο]" custT="1"/>
      <dgm:spPr>
        <a:scene3d>
          <a:camera prst="perspectiveRelaxedModerately"/>
          <a:lightRig rig="threePt" dir="t">
            <a:rot lat="0" lon="0" rev="7500000"/>
          </a:lightRig>
        </a:scene3d>
        <a:sp3d prstMaterial="plastic">
          <a:bevelT w="127000" h="25400" prst="softRound"/>
        </a:sp3d>
      </dgm:spPr>
      <dgm:t>
        <a:bodyPr/>
        <a:lstStyle/>
        <a:p>
          <a:r>
            <a:rPr lang="el-GR" sz="2000" b="1" dirty="0">
              <a:solidFill>
                <a:srgbClr val="FFFF00"/>
              </a:solidFill>
              <a:effectLst>
                <a:outerShdw blurRad="38100" dist="38100" dir="2700000" algn="tl">
                  <a:srgbClr val="000000">
                    <a:alpha val="43137"/>
                  </a:srgbClr>
                </a:outerShdw>
              </a:effectLst>
            </a:rPr>
            <a:t>ΠΡΟΠΤΥΧΙΑΚΟ</a:t>
          </a:r>
        </a:p>
      </dgm:t>
    </dgm:pt>
    <dgm:pt modelId="{CE1FD6C6-3A51-4600-8079-23BB8F0EF029}" type="parTrans" cxnId="{D214976E-89F2-4C04-A3CB-CE6815A27F04}">
      <dgm:prSet/>
      <dgm:spPr/>
      <dgm:t>
        <a:bodyPr/>
        <a:lstStyle/>
        <a:p>
          <a:endParaRPr lang="el-GR"/>
        </a:p>
      </dgm:t>
    </dgm:pt>
    <dgm:pt modelId="{C5E90B4D-5032-44D6-8683-1AFFB7E349B5}" type="sibTrans" cxnId="{D214976E-89F2-4C04-A3CB-CE6815A27F04}">
      <dgm:prSet/>
      <dgm:spPr/>
      <dgm:t>
        <a:bodyPr/>
        <a:lstStyle/>
        <a:p>
          <a:endParaRPr lang="el-GR"/>
        </a:p>
      </dgm:t>
    </dgm:pt>
    <dgm:pt modelId="{835B32AD-FA31-45C6-8033-68299F8C0BCE}">
      <dgm:prSet phldrT="[Κείμενο]" custT="1"/>
      <dgm:spPr>
        <a:scene3d>
          <a:camera prst="perspectiveRelaxedModerately"/>
          <a:lightRig rig="threePt" dir="t">
            <a:rot lat="0" lon="0" rev="7500000"/>
          </a:lightRig>
        </a:scene3d>
        <a:sp3d prstMaterial="plastic">
          <a:bevelT w="127000" h="25400" prst="relaxedInset"/>
        </a:sp3d>
      </dgm:spPr>
      <dgm:t>
        <a:bodyPr/>
        <a:lstStyle/>
        <a:p>
          <a:pPr algn="ctr"/>
          <a:r>
            <a:rPr lang="el-GR" sz="1800" b="1" dirty="0">
              <a:solidFill>
                <a:srgbClr val="FFFF00"/>
              </a:solidFill>
              <a:effectLst>
                <a:outerShdw blurRad="38100" dist="38100" dir="2700000" algn="tl">
                  <a:srgbClr val="000000">
                    <a:alpha val="43137"/>
                  </a:srgbClr>
                </a:outerShdw>
              </a:effectLst>
            </a:rPr>
            <a:t>ΜΕΤΑΠΤΥΧΙΑΚΟ</a:t>
          </a:r>
        </a:p>
      </dgm:t>
    </dgm:pt>
    <dgm:pt modelId="{4E363B97-342C-47DA-95FE-D343631B5E77}" type="parTrans" cxnId="{00B15BB3-4CB1-4771-8FCB-94722F3FE7F3}">
      <dgm:prSet/>
      <dgm:spPr/>
      <dgm:t>
        <a:bodyPr/>
        <a:lstStyle/>
        <a:p>
          <a:endParaRPr lang="el-GR"/>
        </a:p>
      </dgm:t>
    </dgm:pt>
    <dgm:pt modelId="{E706E39E-0409-40B4-9722-7AD34B986AD9}" type="sibTrans" cxnId="{00B15BB3-4CB1-4771-8FCB-94722F3FE7F3}">
      <dgm:prSet/>
      <dgm:spPr/>
      <dgm:t>
        <a:bodyPr/>
        <a:lstStyle/>
        <a:p>
          <a:endParaRPr lang="el-GR"/>
        </a:p>
      </dgm:t>
    </dgm:pt>
    <dgm:pt modelId="{5AE1C4C2-B0AC-4F2D-B06C-327552AFDCB5}">
      <dgm:prSet phldrT="[Κείμενο]" custT="1"/>
      <dgm:spPr>
        <a:solidFill>
          <a:srgbClr val="09DEFB"/>
        </a:solidFill>
        <a:effectLst>
          <a:glow rad="228600">
            <a:schemeClr val="accent5">
              <a:satMod val="175000"/>
              <a:alpha val="40000"/>
            </a:schemeClr>
          </a:glow>
        </a:effectLst>
        <a:scene3d>
          <a:camera prst="orthographicFront"/>
          <a:lightRig rig="threePt" dir="t">
            <a:rot lat="0" lon="0" rev="7500000"/>
          </a:lightRig>
        </a:scene3d>
        <a:sp3d z="-152400" extrusionH="63500" prstMaterial="matte">
          <a:bevelT w="144450" h="6350" prst="convex"/>
          <a:contourClr>
            <a:schemeClr val="bg1"/>
          </a:contourClr>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000" b="1" dirty="0"/>
            <a:t> </a:t>
          </a:r>
          <a:r>
            <a:rPr lang="el-GR" sz="2000" b="1" dirty="0">
              <a:solidFill>
                <a:schemeClr val="accent5">
                  <a:lumMod val="50000"/>
                </a:schemeClr>
              </a:solidFill>
            </a:rPr>
            <a:t>ΔΙΔΑΚΤΟΡΙΚΟ </a:t>
          </a:r>
        </a:p>
        <a:p>
          <a:pPr marL="0" marR="0" indent="0" defTabSz="914400" eaLnBrk="1" fontAlgn="auto" latinLnBrk="0" hangingPunct="1">
            <a:lnSpc>
              <a:spcPct val="100000"/>
            </a:lnSpc>
            <a:spcBef>
              <a:spcPts val="0"/>
            </a:spcBef>
            <a:spcAft>
              <a:spcPts val="0"/>
            </a:spcAft>
            <a:buClrTx/>
            <a:buSzTx/>
            <a:buFontTx/>
            <a:buNone/>
            <a:tabLst/>
            <a:defRPr/>
          </a:pPr>
          <a:r>
            <a:rPr lang="el-GR" sz="2000" b="1" dirty="0">
              <a:solidFill>
                <a:schemeClr val="accent5">
                  <a:lumMod val="50000"/>
                </a:schemeClr>
              </a:solidFill>
            </a:rPr>
            <a:t>ΜΕΤΑΔΙΔΑΤΟΡΙΚΗ ΕΡΕΥΝΑ </a:t>
          </a:r>
        </a:p>
        <a:p>
          <a:pPr defTabSz="622300">
            <a:lnSpc>
              <a:spcPct val="90000"/>
            </a:lnSpc>
            <a:spcBef>
              <a:spcPct val="0"/>
            </a:spcBef>
            <a:spcAft>
              <a:spcPct val="35000"/>
            </a:spcAft>
          </a:pPr>
          <a:endParaRPr lang="el-GR" dirty="0"/>
        </a:p>
      </dgm:t>
    </dgm:pt>
    <dgm:pt modelId="{A15D44AD-7D14-4545-B445-BD0E68F39436}" type="parTrans" cxnId="{7721F250-9E16-4959-B7FF-EC6092F0D2D7}">
      <dgm:prSet/>
      <dgm:spPr/>
      <dgm:t>
        <a:bodyPr/>
        <a:lstStyle/>
        <a:p>
          <a:endParaRPr lang="el-GR"/>
        </a:p>
      </dgm:t>
    </dgm:pt>
    <dgm:pt modelId="{D75328E8-E271-4200-BE9D-D2948930508C}" type="sibTrans" cxnId="{7721F250-9E16-4959-B7FF-EC6092F0D2D7}">
      <dgm:prSet/>
      <dgm:spPr/>
    </dgm:pt>
    <dgm:pt modelId="{03319EA5-8838-4CD3-9070-3354B6308EA1}">
      <dgm:prSet phldrT="[Κείμενο]" custT="1"/>
      <dgm:spPr>
        <a:scene3d>
          <a:camera prst="perspectiveRelaxedModerately"/>
          <a:lightRig rig="threePt" dir="t">
            <a:rot lat="0" lon="0" rev="7500000"/>
          </a:lightRig>
        </a:scene3d>
        <a:sp3d prstMaterial="plastic">
          <a:bevelT w="127000" h="25400" prst="relaxedInset"/>
        </a:sp3d>
      </dgm:spPr>
      <dgm:t>
        <a:bodyPr/>
        <a:lstStyle/>
        <a:p>
          <a:pPr algn="ctr"/>
          <a:r>
            <a:rPr lang="el-GR" sz="1600" b="1" dirty="0"/>
            <a:t>     </a:t>
          </a:r>
          <a:r>
            <a:rPr lang="el-GR" sz="1600" b="1" dirty="0">
              <a:solidFill>
                <a:srgbClr val="FFFF00"/>
              </a:solidFill>
            </a:rPr>
            <a:t>ΔΙΔΑΚΤΟΡΙΚΟ</a:t>
          </a:r>
        </a:p>
        <a:p>
          <a:pPr algn="l"/>
          <a:endParaRPr lang="el-GR" sz="1600" b="1" dirty="0">
            <a:solidFill>
              <a:srgbClr val="FFFF00"/>
            </a:solidFill>
          </a:endParaRPr>
        </a:p>
        <a:p>
          <a:pPr algn="ctr"/>
          <a:r>
            <a:rPr lang="el-GR" sz="1600" b="1" dirty="0">
              <a:solidFill>
                <a:srgbClr val="FFFF00"/>
              </a:solidFill>
            </a:rPr>
            <a:t> ΜΕΤΑΔΙΔΑΚΤΟΡΙΚΟ</a:t>
          </a:r>
        </a:p>
      </dgm:t>
    </dgm:pt>
    <dgm:pt modelId="{48B0BEB5-4548-4761-9C4E-1FB0942D4179}" type="parTrans" cxnId="{C9B6530B-B2EF-4F2A-9BDF-8820073F5502}">
      <dgm:prSet/>
      <dgm:spPr/>
      <dgm:t>
        <a:bodyPr/>
        <a:lstStyle/>
        <a:p>
          <a:endParaRPr lang="el-GR"/>
        </a:p>
      </dgm:t>
    </dgm:pt>
    <dgm:pt modelId="{5C80E913-95A4-4052-968B-D00135217C71}" type="sibTrans" cxnId="{C9B6530B-B2EF-4F2A-9BDF-8820073F5502}">
      <dgm:prSet/>
      <dgm:spPr/>
      <dgm:t>
        <a:bodyPr/>
        <a:lstStyle/>
        <a:p>
          <a:endParaRPr lang="el-GR"/>
        </a:p>
      </dgm:t>
    </dgm:pt>
    <dgm:pt modelId="{CB49CD22-5455-4EAA-92E9-8F9B8C9D475A}">
      <dgm:prSet phldrT="[Κείμενο]"/>
      <dgm:spPr>
        <a:solidFill>
          <a:schemeClr val="accent5">
            <a:lumMod val="60000"/>
            <a:lumOff val="40000"/>
          </a:schemeClr>
        </a:solidFill>
        <a:effectLst>
          <a:glow rad="228600">
            <a:schemeClr val="accent3">
              <a:satMod val="175000"/>
              <a:alpha val="40000"/>
            </a:schemeClr>
          </a:glow>
        </a:effectLst>
        <a:scene3d>
          <a:camera prst="orthographicFront"/>
          <a:lightRig rig="threePt" dir="t">
            <a:rot lat="0" lon="0" rev="7500000"/>
          </a:lightRig>
        </a:scene3d>
        <a:sp3d z="-152400" extrusionH="63500" prstMaterial="matte">
          <a:bevelT w="144450" h="6350" prst="convex"/>
          <a:contourClr>
            <a:schemeClr val="bg1"/>
          </a:contourClr>
        </a:sp3d>
      </dgm:spPr>
      <dgm:t>
        <a:bodyPr/>
        <a:lstStyle/>
        <a:p>
          <a:r>
            <a:rPr lang="el-GR" b="1" dirty="0">
              <a:solidFill>
                <a:schemeClr val="accent5">
                  <a:lumMod val="50000"/>
                </a:schemeClr>
              </a:solidFill>
            </a:rPr>
            <a:t>ΚΛΙΝΙΚΗ ΕΙΔΙΚΟΤΗΤΑ </a:t>
          </a:r>
          <a:endParaRPr lang="en-US" b="1" dirty="0">
            <a:solidFill>
              <a:schemeClr val="accent5">
                <a:lumMod val="50000"/>
              </a:schemeClr>
            </a:solidFill>
          </a:endParaRPr>
        </a:p>
        <a:p>
          <a:r>
            <a:rPr lang="el-GR" b="1" dirty="0">
              <a:solidFill>
                <a:schemeClr val="accent5">
                  <a:lumMod val="50000"/>
                </a:schemeClr>
              </a:solidFill>
            </a:rPr>
            <a:t>ή </a:t>
          </a:r>
          <a:endParaRPr lang="en-US" b="1" dirty="0">
            <a:solidFill>
              <a:schemeClr val="accent5">
                <a:lumMod val="50000"/>
              </a:schemeClr>
            </a:solidFill>
          </a:endParaRPr>
        </a:p>
        <a:p>
          <a:r>
            <a:rPr lang="en-US" b="1" dirty="0">
              <a:solidFill>
                <a:schemeClr val="accent5">
                  <a:lumMod val="50000"/>
                </a:schemeClr>
              </a:solidFill>
            </a:rPr>
            <a:t>MASTER</a:t>
          </a:r>
          <a:endParaRPr lang="el-GR" b="1" dirty="0">
            <a:solidFill>
              <a:schemeClr val="accent5">
                <a:lumMod val="50000"/>
              </a:schemeClr>
            </a:solidFill>
          </a:endParaRPr>
        </a:p>
      </dgm:t>
    </dgm:pt>
    <dgm:pt modelId="{D54FC47E-29F8-4262-A9F9-4ACB80E4D178}" type="sibTrans" cxnId="{941C4F57-EAED-4BA6-BA3C-D4E8A4257234}">
      <dgm:prSet custT="1"/>
      <dgm:spPr/>
    </dgm:pt>
    <dgm:pt modelId="{73F191C4-DA3E-43F7-92A8-05CC485F6AB1}" type="parTrans" cxnId="{941C4F57-EAED-4BA6-BA3C-D4E8A4257234}">
      <dgm:prSet/>
      <dgm:spPr/>
      <dgm:t>
        <a:bodyPr/>
        <a:lstStyle/>
        <a:p>
          <a:endParaRPr lang="el-GR"/>
        </a:p>
      </dgm:t>
    </dgm:pt>
    <dgm:pt modelId="{427A21DC-E079-4DFF-B225-73A52159513C}" type="pres">
      <dgm:prSet presAssocID="{20EDBA0B-8EFC-4AF2-AAF1-C1C53003E66B}" presName="theList" presStyleCnt="0">
        <dgm:presLayoutVars>
          <dgm:dir/>
          <dgm:animLvl val="lvl"/>
          <dgm:resizeHandles val="exact"/>
        </dgm:presLayoutVars>
      </dgm:prSet>
      <dgm:spPr/>
    </dgm:pt>
    <dgm:pt modelId="{8EAFFC1F-8970-4864-A6CC-1A1A0577EA8C}" type="pres">
      <dgm:prSet presAssocID="{3A644E19-C49E-46FA-A5EC-0C9A45145E5B}" presName="compNode" presStyleCnt="0"/>
      <dgm:spPr/>
    </dgm:pt>
    <dgm:pt modelId="{71F1082F-CD12-47CE-A514-ADD3382EA6E5}" type="pres">
      <dgm:prSet presAssocID="{3A644E19-C49E-46FA-A5EC-0C9A45145E5B}" presName="aNode" presStyleLbl="bgShp" presStyleIdx="0" presStyleCnt="3" custLinFactNeighborX="-38"/>
      <dgm:spPr/>
    </dgm:pt>
    <dgm:pt modelId="{8CC9B382-3F04-42B3-A31E-3DF6ACE43928}" type="pres">
      <dgm:prSet presAssocID="{3A644E19-C49E-46FA-A5EC-0C9A45145E5B}" presName="textNode" presStyleLbl="bgShp" presStyleIdx="0" presStyleCnt="3"/>
      <dgm:spPr/>
    </dgm:pt>
    <dgm:pt modelId="{55C855C0-B1A7-4E99-88D6-9F405B43D93E}" type="pres">
      <dgm:prSet presAssocID="{3A644E19-C49E-46FA-A5EC-0C9A45145E5B}" presName="compChildNode" presStyleCnt="0"/>
      <dgm:spPr/>
    </dgm:pt>
    <dgm:pt modelId="{D3F14FCF-DD16-45BE-93A2-B2EDB09D189A}" type="pres">
      <dgm:prSet presAssocID="{3A644E19-C49E-46FA-A5EC-0C9A45145E5B}" presName="theInnerList" presStyleCnt="0"/>
      <dgm:spPr/>
    </dgm:pt>
    <dgm:pt modelId="{0E35DA56-95D2-418C-9DEB-D111E8FE1FAF}" type="pres">
      <dgm:prSet presAssocID="{C90E8A2E-B6C1-4E2C-AF55-B71E0E43C431}" presName="childNode" presStyleLbl="node1" presStyleIdx="0" presStyleCnt="3" custScaleX="99447" custScaleY="64012">
        <dgm:presLayoutVars>
          <dgm:bulletEnabled val="1"/>
        </dgm:presLayoutVars>
      </dgm:prSet>
      <dgm:spPr/>
    </dgm:pt>
    <dgm:pt modelId="{864AF483-9AC4-478A-958A-A2247311FBA2}" type="pres">
      <dgm:prSet presAssocID="{3A644E19-C49E-46FA-A5EC-0C9A45145E5B}" presName="aSpace" presStyleCnt="0"/>
      <dgm:spPr/>
    </dgm:pt>
    <dgm:pt modelId="{B2A7995F-C748-4557-B3B5-98190BC0B1D4}" type="pres">
      <dgm:prSet presAssocID="{CB49CD22-5455-4EAA-92E9-8F9B8C9D475A}" presName="compNode" presStyleCnt="0"/>
      <dgm:spPr/>
    </dgm:pt>
    <dgm:pt modelId="{B8640FEC-52FA-49D8-8A6A-DF4E0B8E2CF2}" type="pres">
      <dgm:prSet presAssocID="{CB49CD22-5455-4EAA-92E9-8F9B8C9D475A}" presName="aNode" presStyleLbl="bgShp" presStyleIdx="1" presStyleCnt="3" custLinFactNeighborX="2870"/>
      <dgm:spPr/>
    </dgm:pt>
    <dgm:pt modelId="{92420E89-2292-4D76-9FDF-0E3DA5968FDE}" type="pres">
      <dgm:prSet presAssocID="{CB49CD22-5455-4EAA-92E9-8F9B8C9D475A}" presName="textNode" presStyleLbl="bgShp" presStyleIdx="1" presStyleCnt="3"/>
      <dgm:spPr/>
    </dgm:pt>
    <dgm:pt modelId="{94020D6E-23F0-4372-A027-ED786AEE4B71}" type="pres">
      <dgm:prSet presAssocID="{CB49CD22-5455-4EAA-92E9-8F9B8C9D475A}" presName="compChildNode" presStyleCnt="0"/>
      <dgm:spPr/>
    </dgm:pt>
    <dgm:pt modelId="{E4E608A5-4311-4248-A73E-D9A181DDDF86}" type="pres">
      <dgm:prSet presAssocID="{CB49CD22-5455-4EAA-92E9-8F9B8C9D475A}" presName="theInnerList" presStyleCnt="0"/>
      <dgm:spPr/>
    </dgm:pt>
    <dgm:pt modelId="{548B620B-FAD1-4E20-B485-84195F2D4E5A}" type="pres">
      <dgm:prSet presAssocID="{835B32AD-FA31-45C6-8033-68299F8C0BCE}" presName="childNode" presStyleLbl="node1" presStyleIdx="1" presStyleCnt="3" custScaleX="107608" custScaleY="81928">
        <dgm:presLayoutVars>
          <dgm:bulletEnabled val="1"/>
        </dgm:presLayoutVars>
      </dgm:prSet>
      <dgm:spPr/>
    </dgm:pt>
    <dgm:pt modelId="{70C8B278-F9BC-4E3C-96B6-12794AB28198}" type="pres">
      <dgm:prSet presAssocID="{CB49CD22-5455-4EAA-92E9-8F9B8C9D475A}" presName="aSpace" presStyleCnt="0"/>
      <dgm:spPr/>
    </dgm:pt>
    <dgm:pt modelId="{FC9595A4-5E79-41B2-A971-99B57C8AAA68}" type="pres">
      <dgm:prSet presAssocID="{5AE1C4C2-B0AC-4F2D-B06C-327552AFDCB5}" presName="compNode" presStyleCnt="0"/>
      <dgm:spPr/>
    </dgm:pt>
    <dgm:pt modelId="{2A372CA5-7E3F-4237-99B0-4FC89011CF86}" type="pres">
      <dgm:prSet presAssocID="{5AE1C4C2-B0AC-4F2D-B06C-327552AFDCB5}" presName="aNode" presStyleLbl="bgShp" presStyleIdx="2" presStyleCnt="3"/>
      <dgm:spPr/>
    </dgm:pt>
    <dgm:pt modelId="{7FF6FBC2-5370-46B7-A1CE-6544B6FD0679}" type="pres">
      <dgm:prSet presAssocID="{5AE1C4C2-B0AC-4F2D-B06C-327552AFDCB5}" presName="textNode" presStyleLbl="bgShp" presStyleIdx="2" presStyleCnt="3"/>
      <dgm:spPr/>
    </dgm:pt>
    <dgm:pt modelId="{A3F08FAA-33CA-4DBE-88C7-0F0C19588D36}" type="pres">
      <dgm:prSet presAssocID="{5AE1C4C2-B0AC-4F2D-B06C-327552AFDCB5}" presName="compChildNode" presStyleCnt="0"/>
      <dgm:spPr/>
    </dgm:pt>
    <dgm:pt modelId="{11061D97-533E-4EC4-AB11-C87578ED3725}" type="pres">
      <dgm:prSet presAssocID="{5AE1C4C2-B0AC-4F2D-B06C-327552AFDCB5}" presName="theInnerList" presStyleCnt="0"/>
      <dgm:spPr/>
    </dgm:pt>
    <dgm:pt modelId="{FEDAC3E8-17F0-443C-866B-E712AD401B65}" type="pres">
      <dgm:prSet presAssocID="{03319EA5-8838-4CD3-9070-3354B6308EA1}" presName="childNode" presStyleLbl="node1" presStyleIdx="2" presStyleCnt="3">
        <dgm:presLayoutVars>
          <dgm:bulletEnabled val="1"/>
        </dgm:presLayoutVars>
      </dgm:prSet>
      <dgm:spPr/>
    </dgm:pt>
  </dgm:ptLst>
  <dgm:cxnLst>
    <dgm:cxn modelId="{0AA70F06-61A2-4874-A194-E49A064355EF}" srcId="{20EDBA0B-8EFC-4AF2-AAF1-C1C53003E66B}" destId="{3A644E19-C49E-46FA-A5EC-0C9A45145E5B}" srcOrd="0" destOrd="0" parTransId="{028944EE-9521-4B20-A9F2-A74CE8014301}" sibTransId="{F91FAAD1-110E-40D8-AB76-F7D3207E9E46}"/>
    <dgm:cxn modelId="{C9B6530B-B2EF-4F2A-9BDF-8820073F5502}" srcId="{5AE1C4C2-B0AC-4F2D-B06C-327552AFDCB5}" destId="{03319EA5-8838-4CD3-9070-3354B6308EA1}" srcOrd="0" destOrd="0" parTransId="{48B0BEB5-4548-4761-9C4E-1FB0942D4179}" sibTransId="{5C80E913-95A4-4052-968B-D00135217C71}"/>
    <dgm:cxn modelId="{6055CB1B-3811-42C0-8A08-B04C4209C9C4}" type="presOf" srcId="{3A644E19-C49E-46FA-A5EC-0C9A45145E5B}" destId="{71F1082F-CD12-47CE-A514-ADD3382EA6E5}" srcOrd="0" destOrd="0" presId="urn:microsoft.com/office/officeart/2005/8/layout/lProcess2"/>
    <dgm:cxn modelId="{B604E51F-233F-421D-9A57-29D2DC943C42}" type="presOf" srcId="{835B32AD-FA31-45C6-8033-68299F8C0BCE}" destId="{548B620B-FAD1-4E20-B485-84195F2D4E5A}" srcOrd="0" destOrd="0" presId="urn:microsoft.com/office/officeart/2005/8/layout/lProcess2"/>
    <dgm:cxn modelId="{99311929-14B1-47D1-B3B4-AA05617088B3}" type="presOf" srcId="{5AE1C4C2-B0AC-4F2D-B06C-327552AFDCB5}" destId="{2A372CA5-7E3F-4237-99B0-4FC89011CF86}" srcOrd="0" destOrd="0" presId="urn:microsoft.com/office/officeart/2005/8/layout/lProcess2"/>
    <dgm:cxn modelId="{7897AC3A-9A55-4182-8FCC-8695ECF2BBCE}" type="presOf" srcId="{5AE1C4C2-B0AC-4F2D-B06C-327552AFDCB5}" destId="{7FF6FBC2-5370-46B7-A1CE-6544B6FD0679}" srcOrd="1" destOrd="0" presId="urn:microsoft.com/office/officeart/2005/8/layout/lProcess2"/>
    <dgm:cxn modelId="{B61A2A3B-DAFA-4672-B250-3FFA36FD79DD}" type="presOf" srcId="{20EDBA0B-8EFC-4AF2-AAF1-C1C53003E66B}" destId="{427A21DC-E079-4DFF-B225-73A52159513C}" srcOrd="0" destOrd="0" presId="urn:microsoft.com/office/officeart/2005/8/layout/lProcess2"/>
    <dgm:cxn modelId="{D44A174A-C412-4DA0-B35A-5E71F9F7C103}" type="presOf" srcId="{CB49CD22-5455-4EAA-92E9-8F9B8C9D475A}" destId="{92420E89-2292-4D76-9FDF-0E3DA5968FDE}" srcOrd="1" destOrd="0" presId="urn:microsoft.com/office/officeart/2005/8/layout/lProcess2"/>
    <dgm:cxn modelId="{D214976E-89F2-4C04-A3CB-CE6815A27F04}" srcId="{3A644E19-C49E-46FA-A5EC-0C9A45145E5B}" destId="{C90E8A2E-B6C1-4E2C-AF55-B71E0E43C431}" srcOrd="0" destOrd="0" parTransId="{CE1FD6C6-3A51-4600-8079-23BB8F0EF029}" sibTransId="{C5E90B4D-5032-44D6-8683-1AFFB7E349B5}"/>
    <dgm:cxn modelId="{7721F250-9E16-4959-B7FF-EC6092F0D2D7}" srcId="{20EDBA0B-8EFC-4AF2-AAF1-C1C53003E66B}" destId="{5AE1C4C2-B0AC-4F2D-B06C-327552AFDCB5}" srcOrd="2" destOrd="0" parTransId="{A15D44AD-7D14-4545-B445-BD0E68F39436}" sibTransId="{D75328E8-E271-4200-BE9D-D2948930508C}"/>
    <dgm:cxn modelId="{96554055-106F-4F80-B9BE-70357D1705F1}" type="presOf" srcId="{3A644E19-C49E-46FA-A5EC-0C9A45145E5B}" destId="{8CC9B382-3F04-42B3-A31E-3DF6ACE43928}" srcOrd="1" destOrd="0" presId="urn:microsoft.com/office/officeart/2005/8/layout/lProcess2"/>
    <dgm:cxn modelId="{941C4F57-EAED-4BA6-BA3C-D4E8A4257234}" srcId="{20EDBA0B-8EFC-4AF2-AAF1-C1C53003E66B}" destId="{CB49CD22-5455-4EAA-92E9-8F9B8C9D475A}" srcOrd="1" destOrd="0" parTransId="{73F191C4-DA3E-43F7-92A8-05CC485F6AB1}" sibTransId="{D54FC47E-29F8-4262-A9F9-4ACB80E4D178}"/>
    <dgm:cxn modelId="{00B15BB3-4CB1-4771-8FCB-94722F3FE7F3}" srcId="{CB49CD22-5455-4EAA-92E9-8F9B8C9D475A}" destId="{835B32AD-FA31-45C6-8033-68299F8C0BCE}" srcOrd="0" destOrd="0" parTransId="{4E363B97-342C-47DA-95FE-D343631B5E77}" sibTransId="{E706E39E-0409-40B4-9722-7AD34B986AD9}"/>
    <dgm:cxn modelId="{0E6C92C3-FBB0-430C-A2AE-31F867629C32}" type="presOf" srcId="{CB49CD22-5455-4EAA-92E9-8F9B8C9D475A}" destId="{B8640FEC-52FA-49D8-8A6A-DF4E0B8E2CF2}" srcOrd="0" destOrd="0" presId="urn:microsoft.com/office/officeart/2005/8/layout/lProcess2"/>
    <dgm:cxn modelId="{FB01EBE0-75A4-4DC8-9B6F-8BFB584D4DEB}" type="presOf" srcId="{03319EA5-8838-4CD3-9070-3354B6308EA1}" destId="{FEDAC3E8-17F0-443C-866B-E712AD401B65}" srcOrd="0" destOrd="0" presId="urn:microsoft.com/office/officeart/2005/8/layout/lProcess2"/>
    <dgm:cxn modelId="{31ED5EEF-60E3-4131-841F-BDD066C7F94E}" type="presOf" srcId="{C90E8A2E-B6C1-4E2C-AF55-B71E0E43C431}" destId="{0E35DA56-95D2-418C-9DEB-D111E8FE1FAF}" srcOrd="0" destOrd="0" presId="urn:microsoft.com/office/officeart/2005/8/layout/lProcess2"/>
    <dgm:cxn modelId="{469E4A40-E47A-465D-9B35-6BD0298954CB}" type="presParOf" srcId="{427A21DC-E079-4DFF-B225-73A52159513C}" destId="{8EAFFC1F-8970-4864-A6CC-1A1A0577EA8C}" srcOrd="0" destOrd="0" presId="urn:microsoft.com/office/officeart/2005/8/layout/lProcess2"/>
    <dgm:cxn modelId="{A37E9F55-9402-45EB-A438-ED28266A103A}" type="presParOf" srcId="{8EAFFC1F-8970-4864-A6CC-1A1A0577EA8C}" destId="{71F1082F-CD12-47CE-A514-ADD3382EA6E5}" srcOrd="0" destOrd="0" presId="urn:microsoft.com/office/officeart/2005/8/layout/lProcess2"/>
    <dgm:cxn modelId="{E7BDC742-F857-418E-9C1B-F2BA8F348DBE}" type="presParOf" srcId="{8EAFFC1F-8970-4864-A6CC-1A1A0577EA8C}" destId="{8CC9B382-3F04-42B3-A31E-3DF6ACE43928}" srcOrd="1" destOrd="0" presId="urn:microsoft.com/office/officeart/2005/8/layout/lProcess2"/>
    <dgm:cxn modelId="{74D70BE0-957C-42D6-848C-D34C1FCF861A}" type="presParOf" srcId="{8EAFFC1F-8970-4864-A6CC-1A1A0577EA8C}" destId="{55C855C0-B1A7-4E99-88D6-9F405B43D93E}" srcOrd="2" destOrd="0" presId="urn:microsoft.com/office/officeart/2005/8/layout/lProcess2"/>
    <dgm:cxn modelId="{30ABF16F-A31E-4D0E-80A8-3CDD9452193B}" type="presParOf" srcId="{55C855C0-B1A7-4E99-88D6-9F405B43D93E}" destId="{D3F14FCF-DD16-45BE-93A2-B2EDB09D189A}" srcOrd="0" destOrd="0" presId="urn:microsoft.com/office/officeart/2005/8/layout/lProcess2"/>
    <dgm:cxn modelId="{E86AA209-26DD-462F-88F7-C192BCBB15F9}" type="presParOf" srcId="{D3F14FCF-DD16-45BE-93A2-B2EDB09D189A}" destId="{0E35DA56-95D2-418C-9DEB-D111E8FE1FAF}" srcOrd="0" destOrd="0" presId="urn:microsoft.com/office/officeart/2005/8/layout/lProcess2"/>
    <dgm:cxn modelId="{EC954998-D626-4BE1-ADB8-BED43791C98E}" type="presParOf" srcId="{427A21DC-E079-4DFF-B225-73A52159513C}" destId="{864AF483-9AC4-478A-958A-A2247311FBA2}" srcOrd="1" destOrd="0" presId="urn:microsoft.com/office/officeart/2005/8/layout/lProcess2"/>
    <dgm:cxn modelId="{568D022E-A5E8-4929-BC43-A0B4B70ABD9B}" type="presParOf" srcId="{427A21DC-E079-4DFF-B225-73A52159513C}" destId="{B2A7995F-C748-4557-B3B5-98190BC0B1D4}" srcOrd="2" destOrd="0" presId="urn:microsoft.com/office/officeart/2005/8/layout/lProcess2"/>
    <dgm:cxn modelId="{88408961-9F1B-4F4A-9307-73AC6F6BE2A1}" type="presParOf" srcId="{B2A7995F-C748-4557-B3B5-98190BC0B1D4}" destId="{B8640FEC-52FA-49D8-8A6A-DF4E0B8E2CF2}" srcOrd="0" destOrd="0" presId="urn:microsoft.com/office/officeart/2005/8/layout/lProcess2"/>
    <dgm:cxn modelId="{A3571019-09FA-4D3B-A915-3DC24EAE1B01}" type="presParOf" srcId="{B2A7995F-C748-4557-B3B5-98190BC0B1D4}" destId="{92420E89-2292-4D76-9FDF-0E3DA5968FDE}" srcOrd="1" destOrd="0" presId="urn:microsoft.com/office/officeart/2005/8/layout/lProcess2"/>
    <dgm:cxn modelId="{BE959453-E4C9-4DD6-962F-90793D1D7474}" type="presParOf" srcId="{B2A7995F-C748-4557-B3B5-98190BC0B1D4}" destId="{94020D6E-23F0-4372-A027-ED786AEE4B71}" srcOrd="2" destOrd="0" presId="urn:microsoft.com/office/officeart/2005/8/layout/lProcess2"/>
    <dgm:cxn modelId="{BE430089-C399-4534-B696-B9A88F1FB903}" type="presParOf" srcId="{94020D6E-23F0-4372-A027-ED786AEE4B71}" destId="{E4E608A5-4311-4248-A73E-D9A181DDDF86}" srcOrd="0" destOrd="0" presId="urn:microsoft.com/office/officeart/2005/8/layout/lProcess2"/>
    <dgm:cxn modelId="{4F2537E4-286E-43F4-BBC0-90358B2B2762}" type="presParOf" srcId="{E4E608A5-4311-4248-A73E-D9A181DDDF86}" destId="{548B620B-FAD1-4E20-B485-84195F2D4E5A}" srcOrd="0" destOrd="0" presId="urn:microsoft.com/office/officeart/2005/8/layout/lProcess2"/>
    <dgm:cxn modelId="{55E49430-521D-4F4D-9D7A-1ADFF7DD6A55}" type="presParOf" srcId="{427A21DC-E079-4DFF-B225-73A52159513C}" destId="{70C8B278-F9BC-4E3C-96B6-12794AB28198}" srcOrd="3" destOrd="0" presId="urn:microsoft.com/office/officeart/2005/8/layout/lProcess2"/>
    <dgm:cxn modelId="{1A71E610-4E44-4405-9A1C-B3BFDF144A91}" type="presParOf" srcId="{427A21DC-E079-4DFF-B225-73A52159513C}" destId="{FC9595A4-5E79-41B2-A971-99B57C8AAA68}" srcOrd="4" destOrd="0" presId="urn:microsoft.com/office/officeart/2005/8/layout/lProcess2"/>
    <dgm:cxn modelId="{405B72F3-6B15-4519-80D8-DB3B40E397FD}" type="presParOf" srcId="{FC9595A4-5E79-41B2-A971-99B57C8AAA68}" destId="{2A372CA5-7E3F-4237-99B0-4FC89011CF86}" srcOrd="0" destOrd="0" presId="urn:microsoft.com/office/officeart/2005/8/layout/lProcess2"/>
    <dgm:cxn modelId="{62D2EE33-7DDE-40F1-9578-894545699513}" type="presParOf" srcId="{FC9595A4-5E79-41B2-A971-99B57C8AAA68}" destId="{7FF6FBC2-5370-46B7-A1CE-6544B6FD0679}" srcOrd="1" destOrd="0" presId="urn:microsoft.com/office/officeart/2005/8/layout/lProcess2"/>
    <dgm:cxn modelId="{624FD122-F969-4D33-98FF-0BEE0A5539CE}" type="presParOf" srcId="{FC9595A4-5E79-41B2-A971-99B57C8AAA68}" destId="{A3F08FAA-33CA-4DBE-88C7-0F0C19588D36}" srcOrd="2" destOrd="0" presId="urn:microsoft.com/office/officeart/2005/8/layout/lProcess2"/>
    <dgm:cxn modelId="{C4AEC82A-DF5B-4AE8-AFCB-B884FADE7491}" type="presParOf" srcId="{A3F08FAA-33CA-4DBE-88C7-0F0C19588D36}" destId="{11061D97-533E-4EC4-AB11-C87578ED3725}" srcOrd="0" destOrd="0" presId="urn:microsoft.com/office/officeart/2005/8/layout/lProcess2"/>
    <dgm:cxn modelId="{C58C58BA-17A2-4B45-9788-BEE838B3D2AE}" type="presParOf" srcId="{11061D97-533E-4EC4-AB11-C87578ED3725}" destId="{FEDAC3E8-17F0-443C-866B-E712AD401B6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14134B-58DC-4AC6-A261-7F021C5DE2B7}" type="doc">
      <dgm:prSet loTypeId="urn:microsoft.com/office/officeart/2005/8/layout/cycle5" loCatId="cycle" qsTypeId="urn:microsoft.com/office/officeart/2005/8/quickstyle/simple2" qsCatId="simple" csTypeId="urn:microsoft.com/office/officeart/2005/8/colors/colorful5" csCatId="colorful" phldr="1"/>
      <dgm:spPr/>
      <dgm:t>
        <a:bodyPr/>
        <a:lstStyle/>
        <a:p>
          <a:endParaRPr lang="el-GR"/>
        </a:p>
      </dgm:t>
    </dgm:pt>
    <dgm:pt modelId="{EFB16A09-38DA-49B5-9A3A-EF73F5410B6F}">
      <dgm:prSet custT="1"/>
      <dgm:spPr>
        <a:solidFill>
          <a:srgbClr val="00B0F0"/>
        </a:solidFill>
        <a:ln>
          <a:solidFill>
            <a:srgbClr val="FFC000"/>
          </a:solidFill>
        </a:ln>
      </dgm:spPr>
      <dgm:t>
        <a:bodyPr/>
        <a:lstStyle/>
        <a:p>
          <a:pPr rtl="0"/>
          <a:r>
            <a:rPr lang="en-US" sz="2400" b="0" i="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H </a:t>
          </a:r>
          <a:r>
            <a:rPr lang="el-GR" sz="2400" b="0" i="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Συνεχιζόμενη Νοσηλευτική Εκπαίδευση  και η Συνεχιζόμενη Επαγγελματική Ανάπτυξη αποτελούν πλέον, επί της ουσίας, μία ενιαία έννοια ΣΝΕ-ΣΕΑ. </a:t>
          </a:r>
        </a:p>
      </dgm:t>
    </dgm:pt>
    <dgm:pt modelId="{4CFB3215-26B3-412E-8D50-3D3112296858}" type="parTrans" cxnId="{4628EDBD-7557-473B-B688-BE8D7E0141AF}">
      <dgm:prSet/>
      <dgm:spPr/>
      <dgm:t>
        <a:bodyPr/>
        <a:lstStyle/>
        <a:p>
          <a:endParaRPr lang="el-GR"/>
        </a:p>
      </dgm:t>
    </dgm:pt>
    <dgm:pt modelId="{44FBD8E8-230F-4D84-A44B-8D4C17764A88}" type="sibTrans" cxnId="{4628EDBD-7557-473B-B688-BE8D7E0141AF}">
      <dgm:prSet/>
      <dgm:spPr>
        <a:ln w="57150">
          <a:solidFill>
            <a:srgbClr val="FFC000"/>
          </a:solidFill>
        </a:ln>
      </dgm:spPr>
      <dgm:t>
        <a:bodyPr/>
        <a:lstStyle/>
        <a:p>
          <a:endParaRPr lang="el-GR"/>
        </a:p>
      </dgm:t>
    </dgm:pt>
    <dgm:pt modelId="{ACAA7F13-211F-4065-B6A1-DF51820A22DE}">
      <dgm:prSet custT="1"/>
      <dgm:spPr>
        <a:ln>
          <a:solidFill>
            <a:srgbClr val="00B0F0"/>
          </a:solidFill>
        </a:ln>
      </dgm:spPr>
      <dgm:t>
        <a:bodyPr/>
        <a:lstStyle/>
        <a:p>
          <a:pPr rtl="0"/>
          <a:r>
            <a:rPr lang="el-GR" sz="20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Στον προφορικό και στο γραπτό λόγο χρησιμοποιούνται και οι δύο όροι εναλλάξ, αλλά, εξ ορισμού, η κάθε μία από τις δύο έννοιες εμπεριέχει και την άλλη, σε βαθμό που μπορεί να ειπωθεί ότι η ΣΝΕ αποτελεί την εφαρμογή-απόδοση του όρου ΣΕΑ για τον Επαγγελματία Νοσηλευτή.</a:t>
          </a:r>
        </a:p>
      </dgm:t>
    </dgm:pt>
    <dgm:pt modelId="{FC93AD01-93B1-49FB-AE9D-67E75EC53016}" type="sibTrans" cxnId="{EDA3D1D9-A2E5-46F9-8DB9-8CDE3D7F7E3E}">
      <dgm:prSet/>
      <dgm:spPr>
        <a:ln w="57150">
          <a:solidFill>
            <a:srgbClr val="00B0F0"/>
          </a:solidFill>
        </a:ln>
      </dgm:spPr>
      <dgm:t>
        <a:bodyPr/>
        <a:lstStyle/>
        <a:p>
          <a:endParaRPr lang="el-GR"/>
        </a:p>
      </dgm:t>
    </dgm:pt>
    <dgm:pt modelId="{1D7FFB6C-9E48-4C28-88FB-A46737912CF9}" type="parTrans" cxnId="{EDA3D1D9-A2E5-46F9-8DB9-8CDE3D7F7E3E}">
      <dgm:prSet/>
      <dgm:spPr/>
      <dgm:t>
        <a:bodyPr/>
        <a:lstStyle/>
        <a:p>
          <a:endParaRPr lang="el-GR"/>
        </a:p>
      </dgm:t>
    </dgm:pt>
    <dgm:pt modelId="{FCDDC3EB-DDBE-4ACC-938F-DB23D88D0CFA}" type="pres">
      <dgm:prSet presAssocID="{BA14134B-58DC-4AC6-A261-7F021C5DE2B7}" presName="cycle" presStyleCnt="0">
        <dgm:presLayoutVars>
          <dgm:dir/>
          <dgm:resizeHandles val="exact"/>
        </dgm:presLayoutVars>
      </dgm:prSet>
      <dgm:spPr/>
    </dgm:pt>
    <dgm:pt modelId="{A7678C5F-EBC2-4D1D-8C6E-71C9AB2546F6}" type="pres">
      <dgm:prSet presAssocID="{EFB16A09-38DA-49B5-9A3A-EF73F5410B6F}" presName="node" presStyleLbl="node1" presStyleIdx="0" presStyleCnt="2" custScaleY="101451">
        <dgm:presLayoutVars>
          <dgm:bulletEnabled val="1"/>
        </dgm:presLayoutVars>
      </dgm:prSet>
      <dgm:spPr/>
    </dgm:pt>
    <dgm:pt modelId="{58983D4A-BE26-43B6-9797-05C3A8103C7A}" type="pres">
      <dgm:prSet presAssocID="{EFB16A09-38DA-49B5-9A3A-EF73F5410B6F}" presName="spNode" presStyleCnt="0"/>
      <dgm:spPr/>
    </dgm:pt>
    <dgm:pt modelId="{3A90E26B-6B1A-4630-B263-FCF9E72DE7E3}" type="pres">
      <dgm:prSet presAssocID="{44FBD8E8-230F-4D84-A44B-8D4C17764A88}" presName="sibTrans" presStyleLbl="sibTrans1D1" presStyleIdx="0" presStyleCnt="2"/>
      <dgm:spPr/>
    </dgm:pt>
    <dgm:pt modelId="{9FBD455D-C708-4781-A63C-EA57936D77BF}" type="pres">
      <dgm:prSet presAssocID="{ACAA7F13-211F-4065-B6A1-DF51820A22DE}" presName="node" presStyleLbl="node1" presStyleIdx="1" presStyleCnt="2" custScaleY="125505">
        <dgm:presLayoutVars>
          <dgm:bulletEnabled val="1"/>
        </dgm:presLayoutVars>
      </dgm:prSet>
      <dgm:spPr/>
    </dgm:pt>
    <dgm:pt modelId="{DFD5C594-94A3-44CE-A3CC-45496D1C3617}" type="pres">
      <dgm:prSet presAssocID="{ACAA7F13-211F-4065-B6A1-DF51820A22DE}" presName="spNode" presStyleCnt="0"/>
      <dgm:spPr/>
    </dgm:pt>
    <dgm:pt modelId="{A64F2ABD-6AC3-49E5-996F-5817A37E9B7F}" type="pres">
      <dgm:prSet presAssocID="{FC93AD01-93B1-49FB-AE9D-67E75EC53016}" presName="sibTrans" presStyleLbl="sibTrans1D1" presStyleIdx="1" presStyleCnt="2"/>
      <dgm:spPr/>
    </dgm:pt>
  </dgm:ptLst>
  <dgm:cxnLst>
    <dgm:cxn modelId="{6788E919-B7C4-4ED3-8D2F-BE54A4283EEA}" type="presOf" srcId="{ACAA7F13-211F-4065-B6A1-DF51820A22DE}" destId="{9FBD455D-C708-4781-A63C-EA57936D77BF}" srcOrd="0" destOrd="0" presId="urn:microsoft.com/office/officeart/2005/8/layout/cycle5"/>
    <dgm:cxn modelId="{3CE25327-F5BE-4BBE-A106-9B94399E0A4A}" type="presOf" srcId="{EFB16A09-38DA-49B5-9A3A-EF73F5410B6F}" destId="{A7678C5F-EBC2-4D1D-8C6E-71C9AB2546F6}" srcOrd="0" destOrd="0" presId="urn:microsoft.com/office/officeart/2005/8/layout/cycle5"/>
    <dgm:cxn modelId="{67CDA96B-A42C-4B24-96F1-2DFB8AAE6425}" type="presOf" srcId="{FC93AD01-93B1-49FB-AE9D-67E75EC53016}" destId="{A64F2ABD-6AC3-49E5-996F-5817A37E9B7F}" srcOrd="0" destOrd="0" presId="urn:microsoft.com/office/officeart/2005/8/layout/cycle5"/>
    <dgm:cxn modelId="{4628EDBD-7557-473B-B688-BE8D7E0141AF}" srcId="{BA14134B-58DC-4AC6-A261-7F021C5DE2B7}" destId="{EFB16A09-38DA-49B5-9A3A-EF73F5410B6F}" srcOrd="0" destOrd="0" parTransId="{4CFB3215-26B3-412E-8D50-3D3112296858}" sibTransId="{44FBD8E8-230F-4D84-A44B-8D4C17764A88}"/>
    <dgm:cxn modelId="{3AF64AC9-9ACC-466C-8363-36F060B5B423}" type="presOf" srcId="{BA14134B-58DC-4AC6-A261-7F021C5DE2B7}" destId="{FCDDC3EB-DDBE-4ACC-938F-DB23D88D0CFA}" srcOrd="0" destOrd="0" presId="urn:microsoft.com/office/officeart/2005/8/layout/cycle5"/>
    <dgm:cxn modelId="{EDA3D1D9-A2E5-46F9-8DB9-8CDE3D7F7E3E}" srcId="{BA14134B-58DC-4AC6-A261-7F021C5DE2B7}" destId="{ACAA7F13-211F-4065-B6A1-DF51820A22DE}" srcOrd="1" destOrd="0" parTransId="{1D7FFB6C-9E48-4C28-88FB-A46737912CF9}" sibTransId="{FC93AD01-93B1-49FB-AE9D-67E75EC53016}"/>
    <dgm:cxn modelId="{0CBF17FC-F930-455C-90F8-1D85BAC1B273}" type="presOf" srcId="{44FBD8E8-230F-4D84-A44B-8D4C17764A88}" destId="{3A90E26B-6B1A-4630-B263-FCF9E72DE7E3}" srcOrd="0" destOrd="0" presId="urn:microsoft.com/office/officeart/2005/8/layout/cycle5"/>
    <dgm:cxn modelId="{F6B24B98-7B64-4FE5-9B96-D23750DEC215}" type="presParOf" srcId="{FCDDC3EB-DDBE-4ACC-938F-DB23D88D0CFA}" destId="{A7678C5F-EBC2-4D1D-8C6E-71C9AB2546F6}" srcOrd="0" destOrd="0" presId="urn:microsoft.com/office/officeart/2005/8/layout/cycle5"/>
    <dgm:cxn modelId="{75DC0CE8-D4DA-475A-A79D-3E906F30A97F}" type="presParOf" srcId="{FCDDC3EB-DDBE-4ACC-938F-DB23D88D0CFA}" destId="{58983D4A-BE26-43B6-9797-05C3A8103C7A}" srcOrd="1" destOrd="0" presId="urn:microsoft.com/office/officeart/2005/8/layout/cycle5"/>
    <dgm:cxn modelId="{54853836-5587-4EF2-ABE3-D6320114E840}" type="presParOf" srcId="{FCDDC3EB-DDBE-4ACC-938F-DB23D88D0CFA}" destId="{3A90E26B-6B1A-4630-B263-FCF9E72DE7E3}" srcOrd="2" destOrd="0" presId="urn:microsoft.com/office/officeart/2005/8/layout/cycle5"/>
    <dgm:cxn modelId="{B899A126-474C-480A-A8C1-10E107B9D8B5}" type="presParOf" srcId="{FCDDC3EB-DDBE-4ACC-938F-DB23D88D0CFA}" destId="{9FBD455D-C708-4781-A63C-EA57936D77BF}" srcOrd="3" destOrd="0" presId="urn:microsoft.com/office/officeart/2005/8/layout/cycle5"/>
    <dgm:cxn modelId="{0D0B6F06-FD12-4991-99A1-DAD7E7EDC6F6}" type="presParOf" srcId="{FCDDC3EB-DDBE-4ACC-938F-DB23D88D0CFA}" destId="{DFD5C594-94A3-44CE-A3CC-45496D1C3617}" srcOrd="4" destOrd="0" presId="urn:microsoft.com/office/officeart/2005/8/layout/cycle5"/>
    <dgm:cxn modelId="{6C94A4AA-2932-42BB-BD9D-F13979B9358A}" type="presParOf" srcId="{FCDDC3EB-DDBE-4ACC-938F-DB23D88D0CFA}" destId="{A64F2ABD-6AC3-49E5-996F-5817A37E9B7F}"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261C39-F6E0-48C8-89D5-4118199C753A}"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l-GR"/>
        </a:p>
      </dgm:t>
    </dgm:pt>
    <dgm:pt modelId="{93AFA593-0C72-4D25-8AF2-8B87B38F888B}">
      <dgm:prSet phldrT="[Κείμενο]" custT="1"/>
      <dgm:spPr/>
      <dgm:t>
        <a:bodyPr/>
        <a:lstStyle/>
        <a:p>
          <a:r>
            <a:rPr lang="el-GR" sz="1800" b="1" dirty="0">
              <a:solidFill>
                <a:srgbClr val="C00000"/>
              </a:solidFill>
              <a:effectLst>
                <a:outerShdw blurRad="38100" dist="38100" dir="2700000" algn="tl">
                  <a:srgbClr val="000000">
                    <a:alpha val="43137"/>
                  </a:srgbClr>
                </a:outerShdw>
              </a:effectLst>
            </a:rPr>
            <a:t>ΝΟΣΗΛΕΥΤΙΚΗ ΦΡΟΝΤΙΔΑ</a:t>
          </a:r>
        </a:p>
      </dgm:t>
    </dgm:pt>
    <dgm:pt modelId="{07460889-8FE3-4DA5-827D-A76028EDA97A}" type="parTrans" cxnId="{33BC71CB-85F3-4FA3-861C-631DE63E11C8}">
      <dgm:prSet/>
      <dgm:spPr/>
      <dgm:t>
        <a:bodyPr/>
        <a:lstStyle/>
        <a:p>
          <a:endParaRPr lang="el-GR"/>
        </a:p>
      </dgm:t>
    </dgm:pt>
    <dgm:pt modelId="{04B8B6E9-12A9-47B3-8D50-58E5E3023A97}" type="sibTrans" cxnId="{33BC71CB-85F3-4FA3-861C-631DE63E11C8}">
      <dgm:prSet/>
      <dgm:spPr/>
      <dgm:t>
        <a:bodyPr/>
        <a:lstStyle/>
        <a:p>
          <a:endParaRPr lang="el-GR"/>
        </a:p>
      </dgm:t>
    </dgm:pt>
    <dgm:pt modelId="{E36B4CCF-B9D0-4DA9-ADFA-2672C5E2C3ED}">
      <dgm:prSet phldrT="[Κείμενο]" custT="1"/>
      <dgm:spPr/>
      <dgm:t>
        <a:bodyPr/>
        <a:lstStyle/>
        <a:p>
          <a:r>
            <a:rPr lang="el-GR" sz="2800" b="1" dirty="0">
              <a:solidFill>
                <a:srgbClr val="C00000"/>
              </a:solidFill>
              <a:effectLst>
                <a:outerShdw blurRad="38100" dist="38100" dir="2700000" algn="tl">
                  <a:srgbClr val="000000">
                    <a:alpha val="43137"/>
                  </a:srgbClr>
                </a:outerShdw>
              </a:effectLst>
            </a:rPr>
            <a:t>ΣΝΕ-ΣΕΑ</a:t>
          </a:r>
        </a:p>
      </dgm:t>
    </dgm:pt>
    <dgm:pt modelId="{E9C89DE7-4186-4157-BBBD-07688190ECB1}" type="parTrans" cxnId="{0A7653A3-94B6-4D27-8D60-C5773BFE633D}">
      <dgm:prSet/>
      <dgm:spPr/>
      <dgm:t>
        <a:bodyPr/>
        <a:lstStyle/>
        <a:p>
          <a:endParaRPr lang="el-GR"/>
        </a:p>
      </dgm:t>
    </dgm:pt>
    <dgm:pt modelId="{B8966DC0-873F-473F-90D6-4E2610FBA903}" type="sibTrans" cxnId="{0A7653A3-94B6-4D27-8D60-C5773BFE633D}">
      <dgm:prSet/>
      <dgm:spPr/>
      <dgm:t>
        <a:bodyPr/>
        <a:lstStyle/>
        <a:p>
          <a:endParaRPr lang="el-GR"/>
        </a:p>
      </dgm:t>
    </dgm:pt>
    <dgm:pt modelId="{F3983F79-12E1-4CD0-926C-5B8FC853CE53}" type="pres">
      <dgm:prSet presAssocID="{6E261C39-F6E0-48C8-89D5-4118199C753A}" presName="compositeShape" presStyleCnt="0">
        <dgm:presLayoutVars>
          <dgm:chMax val="2"/>
          <dgm:dir/>
          <dgm:resizeHandles val="exact"/>
        </dgm:presLayoutVars>
      </dgm:prSet>
      <dgm:spPr/>
    </dgm:pt>
    <dgm:pt modelId="{103BA2DA-0530-45E5-ACA4-6869D8BA5619}" type="pres">
      <dgm:prSet presAssocID="{6E261C39-F6E0-48C8-89D5-4118199C753A}" presName="divider" presStyleLbl="fgShp" presStyleIdx="0" presStyleCnt="1"/>
      <dgm:spPr/>
    </dgm:pt>
    <dgm:pt modelId="{72919FEF-EE3B-4A7E-9CC0-0CDA831E8B80}" type="pres">
      <dgm:prSet presAssocID="{93AFA593-0C72-4D25-8AF2-8B87B38F888B}" presName="downArrow" presStyleLbl="node1" presStyleIdx="0" presStyleCnt="2"/>
      <dgm:spPr/>
    </dgm:pt>
    <dgm:pt modelId="{64AD00D5-F033-44B9-94B8-3262C6B58FA6}" type="pres">
      <dgm:prSet presAssocID="{93AFA593-0C72-4D25-8AF2-8B87B38F888B}" presName="downArrowText" presStyleLbl="revTx" presStyleIdx="0" presStyleCnt="2">
        <dgm:presLayoutVars>
          <dgm:bulletEnabled val="1"/>
        </dgm:presLayoutVars>
      </dgm:prSet>
      <dgm:spPr/>
    </dgm:pt>
    <dgm:pt modelId="{D59AD6C3-6907-4063-B76B-A65B3F25ED69}" type="pres">
      <dgm:prSet presAssocID="{E36B4CCF-B9D0-4DA9-ADFA-2672C5E2C3ED}" presName="upArrow" presStyleLbl="node1" presStyleIdx="1" presStyleCnt="2"/>
      <dgm:spPr/>
    </dgm:pt>
    <dgm:pt modelId="{75DEDC78-6E1B-48AB-8976-5DEE1C523225}" type="pres">
      <dgm:prSet presAssocID="{E36B4CCF-B9D0-4DA9-ADFA-2672C5E2C3ED}" presName="upArrowText" presStyleLbl="revTx" presStyleIdx="1" presStyleCnt="2">
        <dgm:presLayoutVars>
          <dgm:bulletEnabled val="1"/>
        </dgm:presLayoutVars>
      </dgm:prSet>
      <dgm:spPr/>
    </dgm:pt>
  </dgm:ptLst>
  <dgm:cxnLst>
    <dgm:cxn modelId="{C888AC0B-B4B7-449E-AD60-39BA78E1A993}" type="presOf" srcId="{6E261C39-F6E0-48C8-89D5-4118199C753A}" destId="{F3983F79-12E1-4CD0-926C-5B8FC853CE53}" srcOrd="0" destOrd="0" presId="urn:microsoft.com/office/officeart/2005/8/layout/arrow3"/>
    <dgm:cxn modelId="{7D7CED7A-1897-40ED-97AE-0F097C07C0F1}" type="presOf" srcId="{E36B4CCF-B9D0-4DA9-ADFA-2672C5E2C3ED}" destId="{75DEDC78-6E1B-48AB-8976-5DEE1C523225}" srcOrd="0" destOrd="0" presId="urn:microsoft.com/office/officeart/2005/8/layout/arrow3"/>
    <dgm:cxn modelId="{0A7653A3-94B6-4D27-8D60-C5773BFE633D}" srcId="{6E261C39-F6E0-48C8-89D5-4118199C753A}" destId="{E36B4CCF-B9D0-4DA9-ADFA-2672C5E2C3ED}" srcOrd="1" destOrd="0" parTransId="{E9C89DE7-4186-4157-BBBD-07688190ECB1}" sibTransId="{B8966DC0-873F-473F-90D6-4E2610FBA903}"/>
    <dgm:cxn modelId="{33BC71CB-85F3-4FA3-861C-631DE63E11C8}" srcId="{6E261C39-F6E0-48C8-89D5-4118199C753A}" destId="{93AFA593-0C72-4D25-8AF2-8B87B38F888B}" srcOrd="0" destOrd="0" parTransId="{07460889-8FE3-4DA5-827D-A76028EDA97A}" sibTransId="{04B8B6E9-12A9-47B3-8D50-58E5E3023A97}"/>
    <dgm:cxn modelId="{64D9B0F4-4DCB-4D43-845E-75283B52A940}" type="presOf" srcId="{93AFA593-0C72-4D25-8AF2-8B87B38F888B}" destId="{64AD00D5-F033-44B9-94B8-3262C6B58FA6}" srcOrd="0" destOrd="0" presId="urn:microsoft.com/office/officeart/2005/8/layout/arrow3"/>
    <dgm:cxn modelId="{491D25FA-F35B-403C-8296-F9005CA9C7C3}" type="presParOf" srcId="{F3983F79-12E1-4CD0-926C-5B8FC853CE53}" destId="{103BA2DA-0530-45E5-ACA4-6869D8BA5619}" srcOrd="0" destOrd="0" presId="urn:microsoft.com/office/officeart/2005/8/layout/arrow3"/>
    <dgm:cxn modelId="{D1AC82B7-AC3F-4BCD-9F40-63C69D6C7752}" type="presParOf" srcId="{F3983F79-12E1-4CD0-926C-5B8FC853CE53}" destId="{72919FEF-EE3B-4A7E-9CC0-0CDA831E8B80}" srcOrd="1" destOrd="0" presId="urn:microsoft.com/office/officeart/2005/8/layout/arrow3"/>
    <dgm:cxn modelId="{08372B6E-6455-4D4D-88DA-85123AB52EC7}" type="presParOf" srcId="{F3983F79-12E1-4CD0-926C-5B8FC853CE53}" destId="{64AD00D5-F033-44B9-94B8-3262C6B58FA6}" srcOrd="2" destOrd="0" presId="urn:microsoft.com/office/officeart/2005/8/layout/arrow3"/>
    <dgm:cxn modelId="{2A9CDB42-5993-49DD-85AC-E578305D08B9}" type="presParOf" srcId="{F3983F79-12E1-4CD0-926C-5B8FC853CE53}" destId="{D59AD6C3-6907-4063-B76B-A65B3F25ED69}" srcOrd="3" destOrd="0" presId="urn:microsoft.com/office/officeart/2005/8/layout/arrow3"/>
    <dgm:cxn modelId="{DA266D92-1C58-4C5D-B4BD-97080CF63992}" type="presParOf" srcId="{F3983F79-12E1-4CD0-926C-5B8FC853CE53}" destId="{75DEDC78-6E1B-48AB-8976-5DEE1C523225}"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5B5A27-2D1D-44E9-8814-6FA74D2F9DCD}"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l-GR"/>
        </a:p>
      </dgm:t>
    </dgm:pt>
    <dgm:pt modelId="{DFA0E624-0DDF-498A-AB97-6685A49DE09F}">
      <dgm:prSet phldrT="[Κείμενο]">
        <dgm:style>
          <a:lnRef idx="1">
            <a:schemeClr val="accent5"/>
          </a:lnRef>
          <a:fillRef idx="2">
            <a:schemeClr val="accent5"/>
          </a:fillRef>
          <a:effectRef idx="1">
            <a:schemeClr val="accent5"/>
          </a:effectRef>
          <a:fontRef idx="minor">
            <a:schemeClr val="dk1"/>
          </a:fontRef>
        </dgm:style>
      </dgm:prSet>
      <dgm:spPr/>
      <dgm:t>
        <a:bodyPr/>
        <a:lstStyle/>
        <a:p>
          <a:pPr algn="ctr"/>
          <a:r>
            <a:rPr lang="el-GR" b="0" i="0" dirty="0">
              <a:solidFill>
                <a:srgbClr val="0070C0"/>
              </a:solidFill>
            </a:rPr>
            <a:t>Νέα Προγραμματική Περίοδος για την Πολιτική της Συνοχής 2014-2020</a:t>
          </a:r>
          <a:r>
            <a:rPr lang="el-GR" b="1" i="0" dirty="0">
              <a:solidFill>
                <a:srgbClr val="CCFF33"/>
              </a:solidFill>
            </a:rPr>
            <a:t> </a:t>
          </a:r>
          <a:endParaRPr lang="el-GR" dirty="0">
            <a:solidFill>
              <a:srgbClr val="CCFF33"/>
            </a:solidFill>
          </a:endParaRPr>
        </a:p>
      </dgm:t>
    </dgm:pt>
    <dgm:pt modelId="{2016DDD3-867F-4E05-81C1-411C5B0F4DFB}" type="parTrans" cxnId="{449DD1EC-F735-4076-A335-45CE7AEFDF56}">
      <dgm:prSet/>
      <dgm:spPr/>
      <dgm:t>
        <a:bodyPr/>
        <a:lstStyle/>
        <a:p>
          <a:endParaRPr lang="el-GR"/>
        </a:p>
      </dgm:t>
    </dgm:pt>
    <dgm:pt modelId="{56C54C38-5526-4C26-B721-DF384712FFCE}" type="sibTrans" cxnId="{449DD1EC-F735-4076-A335-45CE7AEFDF56}">
      <dgm:prSet/>
      <dgm:spPr/>
      <dgm:t>
        <a:bodyPr/>
        <a:lstStyle/>
        <a:p>
          <a:endParaRPr lang="el-GR"/>
        </a:p>
      </dgm:t>
    </dgm:pt>
    <dgm:pt modelId="{AB0024A3-1131-4F66-B090-EFE0E7B987DC}">
      <dgm:prSet phldrT="[Κείμενο]"/>
      <dgm:spPr/>
      <dgm:t>
        <a:bodyPr/>
        <a:lstStyle/>
        <a:p>
          <a:pPr algn="l"/>
          <a:r>
            <a:rPr lang="en-US" dirty="0">
              <a:hlinkClick xmlns:r="http://schemas.openxmlformats.org/officeDocument/2006/relationships" r:id="rId1"/>
            </a:rPr>
            <a:t>http://cordis.europa.eu/home_en.html</a:t>
          </a:r>
          <a:endParaRPr lang="el-GR" dirty="0"/>
        </a:p>
      </dgm:t>
    </dgm:pt>
    <dgm:pt modelId="{833EB675-DAC3-4E9C-9202-DA3810694A5A}" type="parTrans" cxnId="{AE68B0E3-D456-4879-8F3B-F100521D423B}">
      <dgm:prSet/>
      <dgm:spPr/>
      <dgm:t>
        <a:bodyPr/>
        <a:lstStyle/>
        <a:p>
          <a:endParaRPr lang="el-GR"/>
        </a:p>
      </dgm:t>
    </dgm:pt>
    <dgm:pt modelId="{6C309EBD-560B-4AA6-9EB5-8032CDA6D0EB}" type="sibTrans" cxnId="{AE68B0E3-D456-4879-8F3B-F100521D423B}">
      <dgm:prSet/>
      <dgm:spPr/>
      <dgm:t>
        <a:bodyPr/>
        <a:lstStyle/>
        <a:p>
          <a:endParaRPr lang="el-GR"/>
        </a:p>
      </dgm:t>
    </dgm:pt>
    <dgm:pt modelId="{6FE0D84E-ECF7-4A7D-8E0A-B1B45CF1D6AB}">
      <dgm:prSet phldrT="[Κείμενο]"/>
      <dgm:spPr/>
      <dgm:t>
        <a:bodyPr/>
        <a:lstStyle/>
        <a:p>
          <a:r>
            <a:rPr lang="el-GR" dirty="0">
              <a:hlinkClick xmlns:r="http://schemas.openxmlformats.org/officeDocument/2006/relationships" r:id="rId2"/>
            </a:rPr>
            <a:t>http://www.espa.gr/el/</a:t>
          </a:r>
          <a:r>
            <a:rPr lang="el-GR" dirty="0"/>
            <a:t> </a:t>
          </a:r>
        </a:p>
      </dgm:t>
    </dgm:pt>
    <dgm:pt modelId="{411A80CF-C4BC-4444-A9C7-303F4B010FCC}" type="sibTrans" cxnId="{BD835708-4BA1-4AFE-81B5-18CA26E09BFC}">
      <dgm:prSet/>
      <dgm:spPr/>
      <dgm:t>
        <a:bodyPr/>
        <a:lstStyle/>
        <a:p>
          <a:endParaRPr lang="el-GR"/>
        </a:p>
      </dgm:t>
    </dgm:pt>
    <dgm:pt modelId="{519CD686-FBF8-4309-BB9E-04E5FD3A8CAF}" type="parTrans" cxnId="{BD835708-4BA1-4AFE-81B5-18CA26E09BFC}">
      <dgm:prSet/>
      <dgm:spPr/>
      <dgm:t>
        <a:bodyPr/>
        <a:lstStyle/>
        <a:p>
          <a:endParaRPr lang="el-GR"/>
        </a:p>
      </dgm:t>
    </dgm:pt>
    <dgm:pt modelId="{CE6DB99D-D2FB-4459-B5A0-076BC584B33C}">
      <dgm:prSet>
        <dgm:style>
          <a:lnRef idx="1">
            <a:schemeClr val="accent6"/>
          </a:lnRef>
          <a:fillRef idx="2">
            <a:schemeClr val="accent6"/>
          </a:fillRef>
          <a:effectRef idx="1">
            <a:schemeClr val="accent6"/>
          </a:effectRef>
          <a:fontRef idx="minor">
            <a:schemeClr val="dk1"/>
          </a:fontRef>
        </dgm:style>
      </dgm:prSet>
      <dgm:spPr/>
      <dgm:t>
        <a:bodyPr/>
        <a:lstStyle/>
        <a:p>
          <a:pPr algn="ctr"/>
          <a:r>
            <a:rPr lang="en-US" b="0" i="0" dirty="0">
              <a:solidFill>
                <a:srgbClr val="0070C0"/>
              </a:solidFill>
            </a:rPr>
            <a:t>Seventh Framework </a:t>
          </a:r>
          <a:r>
            <a:rPr lang="en-US" b="0" i="0" dirty="0" err="1">
              <a:solidFill>
                <a:srgbClr val="0070C0"/>
              </a:solidFill>
            </a:rPr>
            <a:t>Programme</a:t>
          </a:r>
          <a:r>
            <a:rPr lang="en-US" b="0" i="0" dirty="0">
              <a:solidFill>
                <a:srgbClr val="0070C0"/>
              </a:solidFill>
            </a:rPr>
            <a:t> (FP7)</a:t>
          </a:r>
        </a:p>
        <a:p>
          <a:pPr algn="ctr"/>
          <a:r>
            <a:rPr lang="en-US" b="0" i="0" dirty="0">
              <a:solidFill>
                <a:srgbClr val="FF0000"/>
              </a:solidFill>
              <a:hlinkClick xmlns:r="http://schemas.openxmlformats.org/officeDocument/2006/relationships" r:id="rId3"/>
            </a:rPr>
            <a:t>EU Research Projects</a:t>
          </a:r>
          <a:endParaRPr lang="en-US" b="0" i="0" dirty="0">
            <a:solidFill>
              <a:srgbClr val="FF0000"/>
            </a:solidFill>
          </a:endParaRPr>
        </a:p>
      </dgm:t>
    </dgm:pt>
    <dgm:pt modelId="{C294AE44-9D27-4553-BC5F-97D0BE1E0602}" type="parTrans" cxnId="{8CB772D4-B06C-4841-A8A4-F117CF0562F7}">
      <dgm:prSet/>
      <dgm:spPr/>
      <dgm:t>
        <a:bodyPr/>
        <a:lstStyle/>
        <a:p>
          <a:endParaRPr lang="el-GR"/>
        </a:p>
      </dgm:t>
    </dgm:pt>
    <dgm:pt modelId="{3F4A74D9-2AB7-4545-980B-B041FD01FA88}" type="sibTrans" cxnId="{8CB772D4-B06C-4841-A8A4-F117CF0562F7}">
      <dgm:prSet/>
      <dgm:spPr/>
      <dgm:t>
        <a:bodyPr/>
        <a:lstStyle/>
        <a:p>
          <a:endParaRPr lang="el-GR"/>
        </a:p>
      </dgm:t>
    </dgm:pt>
    <dgm:pt modelId="{A15E5BEF-7182-4DBA-8408-E965B2C67C70}" type="pres">
      <dgm:prSet presAssocID="{0A5B5A27-2D1D-44E9-8814-6FA74D2F9DCD}" presName="Name0" presStyleCnt="0">
        <dgm:presLayoutVars>
          <dgm:chMax/>
          <dgm:chPref/>
          <dgm:dir/>
        </dgm:presLayoutVars>
      </dgm:prSet>
      <dgm:spPr/>
    </dgm:pt>
    <dgm:pt modelId="{89415F31-1712-4A3C-8B1B-5165B6E304E2}" type="pres">
      <dgm:prSet presAssocID="{6FE0D84E-ECF7-4A7D-8E0A-B1B45CF1D6AB}" presName="parenttextcomposite" presStyleCnt="0"/>
      <dgm:spPr/>
    </dgm:pt>
    <dgm:pt modelId="{120FFB6F-589A-4371-A1F1-DF2AA0DAA9B5}" type="pres">
      <dgm:prSet presAssocID="{6FE0D84E-ECF7-4A7D-8E0A-B1B45CF1D6AB}" presName="parenttext" presStyleLbl="revTx" presStyleIdx="0" presStyleCnt="2">
        <dgm:presLayoutVars>
          <dgm:chMax/>
          <dgm:chPref val="2"/>
          <dgm:bulletEnabled val="1"/>
        </dgm:presLayoutVars>
      </dgm:prSet>
      <dgm:spPr/>
    </dgm:pt>
    <dgm:pt modelId="{3C6AA2C9-566E-4E0E-B8D1-9AB13BA50408}" type="pres">
      <dgm:prSet presAssocID="{6FE0D84E-ECF7-4A7D-8E0A-B1B45CF1D6AB}" presName="composite" presStyleCnt="0"/>
      <dgm:spPr/>
    </dgm:pt>
    <dgm:pt modelId="{9E7950AA-C605-48B0-9124-156BB18C7494}" type="pres">
      <dgm:prSet presAssocID="{6FE0D84E-ECF7-4A7D-8E0A-B1B45CF1D6AB}" presName="chevron1" presStyleLbl="alignNode1" presStyleIdx="0" presStyleCnt="14"/>
      <dgm:spPr/>
    </dgm:pt>
    <dgm:pt modelId="{02F6D940-87F4-40EA-BDFC-B214DCBAF645}" type="pres">
      <dgm:prSet presAssocID="{6FE0D84E-ECF7-4A7D-8E0A-B1B45CF1D6AB}" presName="chevron2" presStyleLbl="alignNode1" presStyleIdx="1" presStyleCnt="14"/>
      <dgm:spPr/>
    </dgm:pt>
    <dgm:pt modelId="{3ECD5675-218A-40EC-9C0D-76A1CB075E49}" type="pres">
      <dgm:prSet presAssocID="{6FE0D84E-ECF7-4A7D-8E0A-B1B45CF1D6AB}" presName="chevron3" presStyleLbl="alignNode1" presStyleIdx="2" presStyleCnt="14"/>
      <dgm:spPr/>
    </dgm:pt>
    <dgm:pt modelId="{E34E0CB1-8327-4023-8739-98FEEBDD208E}" type="pres">
      <dgm:prSet presAssocID="{6FE0D84E-ECF7-4A7D-8E0A-B1B45CF1D6AB}" presName="chevron4" presStyleLbl="alignNode1" presStyleIdx="3" presStyleCnt="14"/>
      <dgm:spPr/>
    </dgm:pt>
    <dgm:pt modelId="{A0D9481D-2BF6-4FF0-91C3-0434C8DD50D7}" type="pres">
      <dgm:prSet presAssocID="{6FE0D84E-ECF7-4A7D-8E0A-B1B45CF1D6AB}" presName="chevron5" presStyleLbl="alignNode1" presStyleIdx="4" presStyleCnt="14"/>
      <dgm:spPr/>
    </dgm:pt>
    <dgm:pt modelId="{CCF0DCF8-5677-428D-8273-F63CD0052B77}" type="pres">
      <dgm:prSet presAssocID="{6FE0D84E-ECF7-4A7D-8E0A-B1B45CF1D6AB}" presName="chevron6" presStyleLbl="alignNode1" presStyleIdx="5" presStyleCnt="14"/>
      <dgm:spPr/>
    </dgm:pt>
    <dgm:pt modelId="{A18D5045-B7CE-43F3-881A-2DE906E5EEE5}" type="pres">
      <dgm:prSet presAssocID="{6FE0D84E-ECF7-4A7D-8E0A-B1B45CF1D6AB}" presName="chevron7" presStyleLbl="alignNode1" presStyleIdx="6" presStyleCnt="14"/>
      <dgm:spPr/>
    </dgm:pt>
    <dgm:pt modelId="{01B37B0A-8BC3-4ABF-B3DC-EC320ED6A3D9}" type="pres">
      <dgm:prSet presAssocID="{6FE0D84E-ECF7-4A7D-8E0A-B1B45CF1D6AB}" presName="childtext" presStyleLbl="solidFgAcc1" presStyleIdx="0" presStyleCnt="2">
        <dgm:presLayoutVars>
          <dgm:chMax/>
          <dgm:chPref val="0"/>
          <dgm:bulletEnabled val="1"/>
        </dgm:presLayoutVars>
      </dgm:prSet>
      <dgm:spPr/>
    </dgm:pt>
    <dgm:pt modelId="{B2C204FA-4C8A-4828-BB4D-A8A9C18F9E31}" type="pres">
      <dgm:prSet presAssocID="{411A80CF-C4BC-4444-A9C7-303F4B010FCC}" presName="sibTrans" presStyleCnt="0"/>
      <dgm:spPr/>
    </dgm:pt>
    <dgm:pt modelId="{750C7BD3-9C4A-41DD-9F57-275DD28210C7}" type="pres">
      <dgm:prSet presAssocID="{AB0024A3-1131-4F66-B090-EFE0E7B987DC}" presName="parenttextcomposite" presStyleCnt="0"/>
      <dgm:spPr/>
    </dgm:pt>
    <dgm:pt modelId="{191493AF-8FC9-40E6-A3DB-396BA1ACCA3C}" type="pres">
      <dgm:prSet presAssocID="{AB0024A3-1131-4F66-B090-EFE0E7B987DC}" presName="parenttext" presStyleLbl="revTx" presStyleIdx="1" presStyleCnt="2">
        <dgm:presLayoutVars>
          <dgm:chMax/>
          <dgm:chPref val="2"/>
          <dgm:bulletEnabled val="1"/>
        </dgm:presLayoutVars>
      </dgm:prSet>
      <dgm:spPr/>
    </dgm:pt>
    <dgm:pt modelId="{04477B8A-5026-4773-81AD-DC0D80C9C88F}" type="pres">
      <dgm:prSet presAssocID="{AB0024A3-1131-4F66-B090-EFE0E7B987DC}" presName="composite" presStyleCnt="0"/>
      <dgm:spPr/>
    </dgm:pt>
    <dgm:pt modelId="{5FBA3CE7-8366-459E-A2F6-63AE33282926}" type="pres">
      <dgm:prSet presAssocID="{AB0024A3-1131-4F66-B090-EFE0E7B987DC}" presName="chevron1" presStyleLbl="alignNode1" presStyleIdx="7" presStyleCnt="14"/>
      <dgm:spPr/>
    </dgm:pt>
    <dgm:pt modelId="{08643A85-1184-4418-8291-965AE9865D54}" type="pres">
      <dgm:prSet presAssocID="{AB0024A3-1131-4F66-B090-EFE0E7B987DC}" presName="chevron2" presStyleLbl="alignNode1" presStyleIdx="8" presStyleCnt="14"/>
      <dgm:spPr/>
    </dgm:pt>
    <dgm:pt modelId="{69DAADA6-A172-40FD-8C9F-13E86291FF0D}" type="pres">
      <dgm:prSet presAssocID="{AB0024A3-1131-4F66-B090-EFE0E7B987DC}" presName="chevron3" presStyleLbl="alignNode1" presStyleIdx="9" presStyleCnt="14"/>
      <dgm:spPr/>
    </dgm:pt>
    <dgm:pt modelId="{6BE7A9CF-7721-4A9B-A0B3-CB322FA12524}" type="pres">
      <dgm:prSet presAssocID="{AB0024A3-1131-4F66-B090-EFE0E7B987DC}" presName="chevron4" presStyleLbl="alignNode1" presStyleIdx="10" presStyleCnt="14"/>
      <dgm:spPr/>
    </dgm:pt>
    <dgm:pt modelId="{9357A6F4-B7C0-40B1-A8CD-D9982907C6E2}" type="pres">
      <dgm:prSet presAssocID="{AB0024A3-1131-4F66-B090-EFE0E7B987DC}" presName="chevron5" presStyleLbl="alignNode1" presStyleIdx="11" presStyleCnt="14"/>
      <dgm:spPr/>
    </dgm:pt>
    <dgm:pt modelId="{A045507A-F84B-4FE4-A926-125AAACB9BFE}" type="pres">
      <dgm:prSet presAssocID="{AB0024A3-1131-4F66-B090-EFE0E7B987DC}" presName="chevron6" presStyleLbl="alignNode1" presStyleIdx="12" presStyleCnt="14"/>
      <dgm:spPr/>
    </dgm:pt>
    <dgm:pt modelId="{8F496ED7-4976-4829-92BE-29BEF6C8FC2B}" type="pres">
      <dgm:prSet presAssocID="{AB0024A3-1131-4F66-B090-EFE0E7B987DC}" presName="chevron7" presStyleLbl="alignNode1" presStyleIdx="13" presStyleCnt="14"/>
      <dgm:spPr/>
    </dgm:pt>
    <dgm:pt modelId="{6D77CA6A-660A-4DD0-AFC0-470C6258D159}" type="pres">
      <dgm:prSet presAssocID="{AB0024A3-1131-4F66-B090-EFE0E7B987DC}" presName="childtext" presStyleLbl="solidFgAcc1" presStyleIdx="1" presStyleCnt="2">
        <dgm:presLayoutVars>
          <dgm:chMax/>
          <dgm:chPref val="0"/>
          <dgm:bulletEnabled val="1"/>
        </dgm:presLayoutVars>
      </dgm:prSet>
      <dgm:spPr/>
    </dgm:pt>
  </dgm:ptLst>
  <dgm:cxnLst>
    <dgm:cxn modelId="{BD835708-4BA1-4AFE-81B5-18CA26E09BFC}" srcId="{0A5B5A27-2D1D-44E9-8814-6FA74D2F9DCD}" destId="{6FE0D84E-ECF7-4A7D-8E0A-B1B45CF1D6AB}" srcOrd="0" destOrd="0" parTransId="{519CD686-FBF8-4309-BB9E-04E5FD3A8CAF}" sibTransId="{411A80CF-C4BC-4444-A9C7-303F4B010FCC}"/>
    <dgm:cxn modelId="{D691172B-A8DE-477D-847A-D82979F908EC}" type="presOf" srcId="{CE6DB99D-D2FB-4459-B5A0-076BC584B33C}" destId="{6D77CA6A-660A-4DD0-AFC0-470C6258D159}" srcOrd="0" destOrd="0" presId="urn:microsoft.com/office/officeart/2008/layout/VerticalAccentList"/>
    <dgm:cxn modelId="{89C9EA3A-508A-4913-A44B-FF06B5EF7B8A}" type="presOf" srcId="{0A5B5A27-2D1D-44E9-8814-6FA74D2F9DCD}" destId="{A15E5BEF-7182-4DBA-8408-E965B2C67C70}" srcOrd="0" destOrd="0" presId="urn:microsoft.com/office/officeart/2008/layout/VerticalAccentList"/>
    <dgm:cxn modelId="{7D718781-3383-45EB-94BA-D4CEB4D905E5}" type="presOf" srcId="{DFA0E624-0DDF-498A-AB97-6685A49DE09F}" destId="{01B37B0A-8BC3-4ABF-B3DC-EC320ED6A3D9}" srcOrd="0" destOrd="0" presId="urn:microsoft.com/office/officeart/2008/layout/VerticalAccentList"/>
    <dgm:cxn modelId="{B4FC8C8B-D8CF-4F90-B3FA-085EAF0034D0}" type="presOf" srcId="{6FE0D84E-ECF7-4A7D-8E0A-B1B45CF1D6AB}" destId="{120FFB6F-589A-4371-A1F1-DF2AA0DAA9B5}" srcOrd="0" destOrd="0" presId="urn:microsoft.com/office/officeart/2008/layout/VerticalAccentList"/>
    <dgm:cxn modelId="{93FF1AB9-646F-45C9-AE8B-8AF71E9D5534}" type="presOf" srcId="{AB0024A3-1131-4F66-B090-EFE0E7B987DC}" destId="{191493AF-8FC9-40E6-A3DB-396BA1ACCA3C}" srcOrd="0" destOrd="0" presId="urn:microsoft.com/office/officeart/2008/layout/VerticalAccentList"/>
    <dgm:cxn modelId="{8CB772D4-B06C-4841-A8A4-F117CF0562F7}" srcId="{AB0024A3-1131-4F66-B090-EFE0E7B987DC}" destId="{CE6DB99D-D2FB-4459-B5A0-076BC584B33C}" srcOrd="0" destOrd="0" parTransId="{C294AE44-9D27-4553-BC5F-97D0BE1E0602}" sibTransId="{3F4A74D9-2AB7-4545-980B-B041FD01FA88}"/>
    <dgm:cxn modelId="{AE68B0E3-D456-4879-8F3B-F100521D423B}" srcId="{0A5B5A27-2D1D-44E9-8814-6FA74D2F9DCD}" destId="{AB0024A3-1131-4F66-B090-EFE0E7B987DC}" srcOrd="1" destOrd="0" parTransId="{833EB675-DAC3-4E9C-9202-DA3810694A5A}" sibTransId="{6C309EBD-560B-4AA6-9EB5-8032CDA6D0EB}"/>
    <dgm:cxn modelId="{449DD1EC-F735-4076-A335-45CE7AEFDF56}" srcId="{6FE0D84E-ECF7-4A7D-8E0A-B1B45CF1D6AB}" destId="{DFA0E624-0DDF-498A-AB97-6685A49DE09F}" srcOrd="0" destOrd="0" parTransId="{2016DDD3-867F-4E05-81C1-411C5B0F4DFB}" sibTransId="{56C54C38-5526-4C26-B721-DF384712FFCE}"/>
    <dgm:cxn modelId="{0FA09FC8-D1AD-4B80-8823-35E5ED142E8D}" type="presParOf" srcId="{A15E5BEF-7182-4DBA-8408-E965B2C67C70}" destId="{89415F31-1712-4A3C-8B1B-5165B6E304E2}" srcOrd="0" destOrd="0" presId="urn:microsoft.com/office/officeart/2008/layout/VerticalAccentList"/>
    <dgm:cxn modelId="{6D5EB632-07B5-40D8-82CD-CF70BE2875FD}" type="presParOf" srcId="{89415F31-1712-4A3C-8B1B-5165B6E304E2}" destId="{120FFB6F-589A-4371-A1F1-DF2AA0DAA9B5}" srcOrd="0" destOrd="0" presId="urn:microsoft.com/office/officeart/2008/layout/VerticalAccentList"/>
    <dgm:cxn modelId="{A223B980-0896-410A-BB41-3C1DF2218B71}" type="presParOf" srcId="{A15E5BEF-7182-4DBA-8408-E965B2C67C70}" destId="{3C6AA2C9-566E-4E0E-B8D1-9AB13BA50408}" srcOrd="1" destOrd="0" presId="urn:microsoft.com/office/officeart/2008/layout/VerticalAccentList"/>
    <dgm:cxn modelId="{008F097A-7B8D-4C6A-8160-B7BD4218F3E5}" type="presParOf" srcId="{3C6AA2C9-566E-4E0E-B8D1-9AB13BA50408}" destId="{9E7950AA-C605-48B0-9124-156BB18C7494}" srcOrd="0" destOrd="0" presId="urn:microsoft.com/office/officeart/2008/layout/VerticalAccentList"/>
    <dgm:cxn modelId="{47CFADC2-846F-4ADC-AAAE-C5755B6C9484}" type="presParOf" srcId="{3C6AA2C9-566E-4E0E-B8D1-9AB13BA50408}" destId="{02F6D940-87F4-40EA-BDFC-B214DCBAF645}" srcOrd="1" destOrd="0" presId="urn:microsoft.com/office/officeart/2008/layout/VerticalAccentList"/>
    <dgm:cxn modelId="{0F89BF09-E53E-4127-AF24-A3B4C9812CEF}" type="presParOf" srcId="{3C6AA2C9-566E-4E0E-B8D1-9AB13BA50408}" destId="{3ECD5675-218A-40EC-9C0D-76A1CB075E49}" srcOrd="2" destOrd="0" presId="urn:microsoft.com/office/officeart/2008/layout/VerticalAccentList"/>
    <dgm:cxn modelId="{138EA63B-5D06-4729-8FCE-58683B34561A}" type="presParOf" srcId="{3C6AA2C9-566E-4E0E-B8D1-9AB13BA50408}" destId="{E34E0CB1-8327-4023-8739-98FEEBDD208E}" srcOrd="3" destOrd="0" presId="urn:microsoft.com/office/officeart/2008/layout/VerticalAccentList"/>
    <dgm:cxn modelId="{90D78471-2810-4CF9-960C-00E28F41F5CC}" type="presParOf" srcId="{3C6AA2C9-566E-4E0E-B8D1-9AB13BA50408}" destId="{A0D9481D-2BF6-4FF0-91C3-0434C8DD50D7}" srcOrd="4" destOrd="0" presId="urn:microsoft.com/office/officeart/2008/layout/VerticalAccentList"/>
    <dgm:cxn modelId="{D8D21F2F-0508-4437-A9FB-7746CA8C471C}" type="presParOf" srcId="{3C6AA2C9-566E-4E0E-B8D1-9AB13BA50408}" destId="{CCF0DCF8-5677-428D-8273-F63CD0052B77}" srcOrd="5" destOrd="0" presId="urn:microsoft.com/office/officeart/2008/layout/VerticalAccentList"/>
    <dgm:cxn modelId="{1DDE5032-D7C3-4069-AE31-48B9B0F11EB3}" type="presParOf" srcId="{3C6AA2C9-566E-4E0E-B8D1-9AB13BA50408}" destId="{A18D5045-B7CE-43F3-881A-2DE906E5EEE5}" srcOrd="6" destOrd="0" presId="urn:microsoft.com/office/officeart/2008/layout/VerticalAccentList"/>
    <dgm:cxn modelId="{C06D829A-3BC0-4B46-8093-5AD7215BA3A3}" type="presParOf" srcId="{3C6AA2C9-566E-4E0E-B8D1-9AB13BA50408}" destId="{01B37B0A-8BC3-4ABF-B3DC-EC320ED6A3D9}" srcOrd="7" destOrd="0" presId="urn:microsoft.com/office/officeart/2008/layout/VerticalAccentList"/>
    <dgm:cxn modelId="{D5F409E3-3AAC-4B24-AEE0-B1EF42CC530A}" type="presParOf" srcId="{A15E5BEF-7182-4DBA-8408-E965B2C67C70}" destId="{B2C204FA-4C8A-4828-BB4D-A8A9C18F9E31}" srcOrd="2" destOrd="0" presId="urn:microsoft.com/office/officeart/2008/layout/VerticalAccentList"/>
    <dgm:cxn modelId="{6B846886-BA4F-4316-93B6-AC11933627F9}" type="presParOf" srcId="{A15E5BEF-7182-4DBA-8408-E965B2C67C70}" destId="{750C7BD3-9C4A-41DD-9F57-275DD28210C7}" srcOrd="3" destOrd="0" presId="urn:microsoft.com/office/officeart/2008/layout/VerticalAccentList"/>
    <dgm:cxn modelId="{CB531677-0D7D-400B-BB68-04D288F56024}" type="presParOf" srcId="{750C7BD3-9C4A-41DD-9F57-275DD28210C7}" destId="{191493AF-8FC9-40E6-A3DB-396BA1ACCA3C}" srcOrd="0" destOrd="0" presId="urn:microsoft.com/office/officeart/2008/layout/VerticalAccentList"/>
    <dgm:cxn modelId="{A42CB261-D66F-4275-9E7A-46D5C13FEAAF}" type="presParOf" srcId="{A15E5BEF-7182-4DBA-8408-E965B2C67C70}" destId="{04477B8A-5026-4773-81AD-DC0D80C9C88F}" srcOrd="4" destOrd="0" presId="urn:microsoft.com/office/officeart/2008/layout/VerticalAccentList"/>
    <dgm:cxn modelId="{4EBDAB40-6674-41D3-A2D6-A9CB1F180CC2}" type="presParOf" srcId="{04477B8A-5026-4773-81AD-DC0D80C9C88F}" destId="{5FBA3CE7-8366-459E-A2F6-63AE33282926}" srcOrd="0" destOrd="0" presId="urn:microsoft.com/office/officeart/2008/layout/VerticalAccentList"/>
    <dgm:cxn modelId="{7C1133FE-F7E6-4EAF-A60B-084533A22A63}" type="presParOf" srcId="{04477B8A-5026-4773-81AD-DC0D80C9C88F}" destId="{08643A85-1184-4418-8291-965AE9865D54}" srcOrd="1" destOrd="0" presId="urn:microsoft.com/office/officeart/2008/layout/VerticalAccentList"/>
    <dgm:cxn modelId="{EA81C101-1BB7-4A39-9662-A537C9777887}" type="presParOf" srcId="{04477B8A-5026-4773-81AD-DC0D80C9C88F}" destId="{69DAADA6-A172-40FD-8C9F-13E86291FF0D}" srcOrd="2" destOrd="0" presId="urn:microsoft.com/office/officeart/2008/layout/VerticalAccentList"/>
    <dgm:cxn modelId="{BB9BAE48-50DB-4B43-857F-2D3B8D3CBDCB}" type="presParOf" srcId="{04477B8A-5026-4773-81AD-DC0D80C9C88F}" destId="{6BE7A9CF-7721-4A9B-A0B3-CB322FA12524}" srcOrd="3" destOrd="0" presId="urn:microsoft.com/office/officeart/2008/layout/VerticalAccentList"/>
    <dgm:cxn modelId="{3738C0D5-0813-4DA2-8AFF-43B367119FEF}" type="presParOf" srcId="{04477B8A-5026-4773-81AD-DC0D80C9C88F}" destId="{9357A6F4-B7C0-40B1-A8CD-D9982907C6E2}" srcOrd="4" destOrd="0" presId="urn:microsoft.com/office/officeart/2008/layout/VerticalAccentList"/>
    <dgm:cxn modelId="{7D5AF455-BDC3-4ED5-AFE6-D20FE94B1559}" type="presParOf" srcId="{04477B8A-5026-4773-81AD-DC0D80C9C88F}" destId="{A045507A-F84B-4FE4-A926-125AAACB9BFE}" srcOrd="5" destOrd="0" presId="urn:microsoft.com/office/officeart/2008/layout/VerticalAccentList"/>
    <dgm:cxn modelId="{11B76FC7-7080-4E90-89F6-EBF675ADBBEA}" type="presParOf" srcId="{04477B8A-5026-4773-81AD-DC0D80C9C88F}" destId="{8F496ED7-4976-4829-92BE-29BEF6C8FC2B}" srcOrd="6" destOrd="0" presId="urn:microsoft.com/office/officeart/2008/layout/VerticalAccentList"/>
    <dgm:cxn modelId="{603D1DC1-5FE3-4CDE-9990-76AAD2C4F80E}" type="presParOf" srcId="{04477B8A-5026-4773-81AD-DC0D80C9C88F}" destId="{6D77CA6A-660A-4DD0-AFC0-470C6258D159}" srcOrd="7" destOrd="0" presId="urn:microsoft.com/office/officeart/2008/layout/VerticalAccentList"/>
  </dgm:cxnLst>
  <dgm:bg/>
  <dgm:whole>
    <a:ln w="57150">
      <a:solidFill>
        <a:srgbClr val="00B0F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6BAE-8A84-4300-B9B8-5790ADEFF7AD}">
      <dsp:nvSpPr>
        <dsp:cNvPr id="0" name=""/>
        <dsp:cNvSpPr/>
      </dsp:nvSpPr>
      <dsp:spPr>
        <a:xfrm>
          <a:off x="0" y="407953"/>
          <a:ext cx="4817952" cy="48179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w="9525" cap="flat" cmpd="sng" algn="ctr">
          <a:solidFill>
            <a:schemeClr val="accent5">
              <a:hueOff val="0"/>
              <a:satOff val="0"/>
              <a:lumOff val="0"/>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F7A5DB27-F227-4276-BDA8-D0CC14F72F6A}">
      <dsp:nvSpPr>
        <dsp:cNvPr id="0" name=""/>
        <dsp:cNvSpPr/>
      </dsp:nvSpPr>
      <dsp:spPr>
        <a:xfrm>
          <a:off x="4652173" y="5060127"/>
          <a:ext cx="82889" cy="82889"/>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p3d z="57150" extrusionH="12700" prstMaterial="flat">
          <a:bevelT w="50800" h="50800"/>
        </a:sp3d>
      </dsp:spPr>
      <dsp:style>
        <a:lnRef idx="1">
          <a:scrgbClr r="0" g="0" b="0"/>
        </a:lnRef>
        <a:fillRef idx="1">
          <a:scrgbClr r="0" g="0" b="0"/>
        </a:fillRef>
        <a:effectRef idx="2">
          <a:scrgbClr r="0" g="0" b="0"/>
        </a:effectRef>
        <a:fontRef idx="minor"/>
      </dsp:style>
    </dsp:sp>
    <dsp:sp modelId="{94D5F1FF-B5B1-4C00-9942-50C7C73A74D7}">
      <dsp:nvSpPr>
        <dsp:cNvPr id="0" name=""/>
        <dsp:cNvSpPr/>
      </dsp:nvSpPr>
      <dsp:spPr>
        <a:xfrm>
          <a:off x="4919284" y="407953"/>
          <a:ext cx="2929315" cy="2929315"/>
        </a:xfrm>
        <a:prstGeom prst="rect">
          <a:avLst/>
        </a:prstGeom>
        <a:solidFill>
          <a:schemeClr val="accent5">
            <a:hueOff val="-2483469"/>
            <a:satOff val="9953"/>
            <a:lumOff val="2157"/>
            <a:alphaOff val="0"/>
          </a:schemeClr>
        </a:solidFill>
        <a:ln w="9525" cap="flat" cmpd="sng" algn="ctr">
          <a:solidFill>
            <a:schemeClr val="accent5">
              <a:hueOff val="-2483469"/>
              <a:satOff val="9953"/>
              <a:lumOff val="2157"/>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7FA9146B-A40B-42A5-A7DA-AA94A8D3E762}">
      <dsp:nvSpPr>
        <dsp:cNvPr id="0" name=""/>
        <dsp:cNvSpPr/>
      </dsp:nvSpPr>
      <dsp:spPr>
        <a:xfrm>
          <a:off x="6061139" y="3438445"/>
          <a:ext cx="1787460" cy="1787460"/>
        </a:xfrm>
        <a:prstGeom prst="rect">
          <a:avLst/>
        </a:prstGeom>
        <a:solidFill>
          <a:schemeClr val="accent5">
            <a:hueOff val="-4966938"/>
            <a:satOff val="19906"/>
            <a:lumOff val="4314"/>
            <a:alphaOff val="0"/>
          </a:schemeClr>
        </a:solidFill>
        <a:ln w="9525" cap="flat" cmpd="sng" algn="ctr">
          <a:solidFill>
            <a:schemeClr val="accent5">
              <a:hueOff val="-4966938"/>
              <a:satOff val="19906"/>
              <a:lumOff val="4314"/>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994D5C3-2962-45C0-99BD-A95EBA00A8A8}">
      <dsp:nvSpPr>
        <dsp:cNvPr id="0" name=""/>
        <dsp:cNvSpPr/>
      </dsp:nvSpPr>
      <dsp:spPr>
        <a:xfrm>
          <a:off x="4919284" y="4185228"/>
          <a:ext cx="1040677" cy="1040677"/>
        </a:xfrm>
        <a:prstGeom prst="rect">
          <a:avLst/>
        </a:prstGeom>
        <a:solidFill>
          <a:schemeClr val="accent5">
            <a:hueOff val="-7450407"/>
            <a:satOff val="29858"/>
            <a:lumOff val="6471"/>
            <a:alphaOff val="0"/>
          </a:schemeClr>
        </a:solidFill>
        <a:ln w="9525" cap="flat" cmpd="sng" algn="ctr">
          <a:solidFill>
            <a:schemeClr val="accent5">
              <a:hueOff val="-7450407"/>
              <a:satOff val="29858"/>
              <a:lumOff val="6471"/>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43EF9585-0F6D-43F8-BEEA-3978C2D761A4}">
      <dsp:nvSpPr>
        <dsp:cNvPr id="0" name=""/>
        <dsp:cNvSpPr/>
      </dsp:nvSpPr>
      <dsp:spPr>
        <a:xfrm>
          <a:off x="4919284" y="3438445"/>
          <a:ext cx="1040677" cy="640787"/>
        </a:xfrm>
        <a:prstGeom prst="rect">
          <a:avLst/>
        </a:prstGeom>
        <a:solidFill>
          <a:schemeClr val="accent5">
            <a:hueOff val="-9933876"/>
            <a:satOff val="39811"/>
            <a:lumOff val="8628"/>
            <a:alphaOff val="0"/>
          </a:schemeClr>
        </a:solidFill>
        <a:ln w="9525" cap="flat" cmpd="sng" algn="ctr">
          <a:solidFill>
            <a:schemeClr val="accent5">
              <a:hueOff val="-9933876"/>
              <a:satOff val="39811"/>
              <a:lumOff val="8628"/>
              <a:alphaOff val="0"/>
            </a:schemeClr>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FC114A97-1DC9-4D23-89E5-A84C61638024}">
      <dsp:nvSpPr>
        <dsp:cNvPr id="0" name=""/>
        <dsp:cNvSpPr/>
      </dsp:nvSpPr>
      <dsp:spPr>
        <a:xfrm>
          <a:off x="5488850" y="6597352"/>
          <a:ext cx="82889" cy="82889"/>
        </a:xfrm>
        <a:prstGeom prst="ellipse">
          <a:avLst/>
        </a:prstGeom>
        <a:solidFill>
          <a:schemeClr val="lt1">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p3d z="57150" extrusionH="12700" prstMaterial="flat">
          <a:bevelT w="50800" h="50800"/>
        </a:sp3d>
      </dsp:spPr>
      <dsp:style>
        <a:lnRef idx="1">
          <a:scrgbClr r="0" g="0" b="0"/>
        </a:lnRef>
        <a:fillRef idx="1">
          <a:scrgbClr r="0" g="0" b="0"/>
        </a:fillRef>
        <a:effectRef idx="2">
          <a:scrgbClr r="0" g="0" b="0"/>
        </a:effectRef>
        <a:fontRef idx="minor"/>
      </dsp:style>
    </dsp:sp>
    <dsp:sp modelId="{26C82C33-E80B-4453-8B78-F03FF2DB4014}">
      <dsp:nvSpPr>
        <dsp:cNvPr id="0" name=""/>
        <dsp:cNvSpPr/>
      </dsp:nvSpPr>
      <dsp:spPr>
        <a:xfrm>
          <a:off x="5509536" y="908719"/>
          <a:ext cx="2339063" cy="208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0" numCol="1" spcCol="1270" anchor="ctr" anchorCtr="0">
          <a:noAutofit/>
        </a:bodyPr>
        <a:lstStyle/>
        <a:p>
          <a:pPr marL="0" lvl="0" indent="0" algn="ctr" defTabSz="933450">
            <a:lnSpc>
              <a:spcPct val="90000"/>
            </a:lnSpc>
            <a:spcBef>
              <a:spcPct val="0"/>
            </a:spcBef>
            <a:spcAft>
              <a:spcPct val="35000"/>
            </a:spcAft>
            <a:buNone/>
          </a:pPr>
          <a:r>
            <a:rPr lang="el-GR" sz="2100" b="1" strike="noStrike" kern="1200" dirty="0">
              <a:solidFill>
                <a:schemeClr val="accent2">
                  <a:lumMod val="50000"/>
                </a:schemeClr>
              </a:solidFill>
              <a:effectLst>
                <a:outerShdw blurRad="38100" dist="38100" dir="2700000" algn="tl">
                  <a:srgbClr val="000000">
                    <a:alpha val="43137"/>
                  </a:srgbClr>
                </a:outerShdw>
              </a:effectLst>
            </a:rPr>
            <a:t>ΠΛΗΘΥΣΜΟΣ ΚΟΙΝΟΤΗΤΑΣ</a:t>
          </a:r>
        </a:p>
      </dsp:txBody>
      <dsp:txXfrm>
        <a:off x="5509536" y="908719"/>
        <a:ext cx="2339063" cy="2085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E9256-7D5F-466B-B5A9-7AFB327D77F0}">
      <dsp:nvSpPr>
        <dsp:cNvPr id="0" name=""/>
        <dsp:cNvSpPr/>
      </dsp:nvSpPr>
      <dsp:spPr>
        <a:xfrm>
          <a:off x="0" y="0"/>
          <a:ext cx="8229600" cy="44272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glow rad="228600">
            <a:srgbClr val="002060">
              <a:alpha val="40000"/>
            </a:srgbClr>
          </a:glow>
        </a:effectLst>
        <a:scene3d>
          <a:camera prst="orthographicFront"/>
          <a:lightRig rig="threePt" dir="t"/>
        </a:scene3d>
        <a:sp3d>
          <a:bevelT w="101600" prst="riblet"/>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rtl="0">
            <a:lnSpc>
              <a:spcPct val="90000"/>
            </a:lnSpc>
            <a:spcBef>
              <a:spcPct val="0"/>
            </a:spcBef>
            <a:spcAft>
              <a:spcPct val="35000"/>
            </a:spcAft>
            <a:buNone/>
          </a:pPr>
          <a:r>
            <a:rPr lang="el-GR" sz="4300" kern="1200" dirty="0"/>
            <a:t>Τα </a:t>
          </a:r>
          <a:r>
            <a:rPr lang="el-GR" sz="4300" kern="1200" dirty="0" err="1"/>
            <a:t>συστήματα</a:t>
          </a:r>
          <a:r>
            <a:rPr lang="el-GR" sz="4300" kern="1200" dirty="0"/>
            <a:t> </a:t>
          </a:r>
          <a:r>
            <a:rPr lang="el-GR" sz="4300" kern="1200" dirty="0" err="1"/>
            <a:t>υγείας</a:t>
          </a:r>
          <a:r>
            <a:rPr lang="el-GR" sz="4300" kern="1200" dirty="0"/>
            <a:t> σε </a:t>
          </a:r>
          <a:r>
            <a:rPr lang="el-GR" sz="4300" kern="1200" dirty="0" err="1"/>
            <a:t>όλες</a:t>
          </a:r>
          <a:r>
            <a:rPr lang="el-GR" sz="4300" kern="1200" dirty="0"/>
            <a:t> τις </a:t>
          </a:r>
          <a:r>
            <a:rPr lang="el-GR" sz="4300" kern="1200" dirty="0" err="1"/>
            <a:t>χώρες</a:t>
          </a:r>
          <a:r>
            <a:rPr lang="el-GR" sz="4300" kern="1200" dirty="0"/>
            <a:t> που </a:t>
          </a:r>
          <a:r>
            <a:rPr lang="el-GR" sz="4300" kern="1200" dirty="0" err="1"/>
            <a:t>βιώνουν</a:t>
          </a:r>
          <a:r>
            <a:rPr lang="el-GR" sz="4300" kern="1200" dirty="0"/>
            <a:t> την </a:t>
          </a:r>
          <a:r>
            <a:rPr lang="el-GR" sz="4300" kern="1200" dirty="0" err="1"/>
            <a:t>οικονομική</a:t>
          </a:r>
          <a:r>
            <a:rPr lang="el-GR" sz="4300" kern="1200" dirty="0"/>
            <a:t> </a:t>
          </a:r>
          <a:r>
            <a:rPr lang="el-GR" sz="4300" kern="1200" dirty="0" err="1"/>
            <a:t>κρίση</a:t>
          </a:r>
          <a:r>
            <a:rPr lang="el-GR" sz="4300" kern="1200" dirty="0"/>
            <a:t>, </a:t>
          </a:r>
          <a:r>
            <a:rPr lang="el-GR" sz="4300" kern="1200" dirty="0" err="1"/>
            <a:t>δέχονται</a:t>
          </a:r>
          <a:r>
            <a:rPr lang="el-GR" sz="4300" kern="1200" dirty="0"/>
            <a:t> </a:t>
          </a:r>
          <a:r>
            <a:rPr lang="el-GR" sz="4300" kern="1200" dirty="0" err="1"/>
            <a:t>σοβαρές</a:t>
          </a:r>
          <a:r>
            <a:rPr lang="el-GR" sz="4300" kern="1200" dirty="0"/>
            <a:t> </a:t>
          </a:r>
          <a:r>
            <a:rPr lang="el-GR" sz="4300" kern="1200" dirty="0" err="1"/>
            <a:t>πιέσεις</a:t>
          </a:r>
          <a:r>
            <a:rPr lang="el-GR" sz="4300" kern="1200" dirty="0"/>
            <a:t> για </a:t>
          </a:r>
          <a:r>
            <a:rPr lang="el-GR" sz="4300" kern="1200" dirty="0" err="1"/>
            <a:t>μείωση</a:t>
          </a:r>
          <a:r>
            <a:rPr lang="el-GR" sz="4300" kern="1200" dirty="0"/>
            <a:t> των </a:t>
          </a:r>
          <a:r>
            <a:rPr lang="el-GR" sz="4300" kern="1200" dirty="0" err="1"/>
            <a:t>δαπανών</a:t>
          </a:r>
          <a:r>
            <a:rPr lang="el-GR" sz="4300" kern="1200" dirty="0"/>
            <a:t> και την </a:t>
          </a:r>
          <a:r>
            <a:rPr lang="el-GR" sz="4300" kern="1200" dirty="0" err="1"/>
            <a:t>εξοικονόμηση</a:t>
          </a:r>
          <a:r>
            <a:rPr lang="el-GR" sz="4300" kern="1200" dirty="0"/>
            <a:t> </a:t>
          </a:r>
          <a:r>
            <a:rPr lang="el-GR" sz="4300" kern="1200" dirty="0" err="1"/>
            <a:t>πόρων</a:t>
          </a:r>
          <a:r>
            <a:rPr lang="el-GR" sz="4300" kern="1200" dirty="0"/>
            <a:t>. </a:t>
          </a:r>
        </a:p>
      </dsp:txBody>
      <dsp:txXfrm>
        <a:off x="216122" y="216122"/>
        <a:ext cx="7797356" cy="3995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0EC12-3725-42E4-9A13-3F52E9653843}">
      <dsp:nvSpPr>
        <dsp:cNvPr id="0" name=""/>
        <dsp:cNvSpPr/>
      </dsp:nvSpPr>
      <dsp:spPr>
        <a:xfrm>
          <a:off x="0" y="1683509"/>
          <a:ext cx="6096000" cy="201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952B20-A323-491E-B435-C8EC8C9E34B3}">
      <dsp:nvSpPr>
        <dsp:cNvPr id="0" name=""/>
        <dsp:cNvSpPr/>
      </dsp:nvSpPr>
      <dsp:spPr>
        <a:xfrm>
          <a:off x="994041" y="0"/>
          <a:ext cx="4382824" cy="169648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BETTY NEUMAN</a:t>
          </a:r>
          <a:endParaRPr lang="el-GR" sz="2000" b="1" kern="1200" dirty="0">
            <a:solidFill>
              <a:srgbClr val="FFFF00"/>
            </a:solidFill>
          </a:endParaRPr>
        </a:p>
        <a:p>
          <a:pPr marL="0" lvl="0" indent="0" algn="ctr" defTabSz="889000">
            <a:lnSpc>
              <a:spcPct val="90000"/>
            </a:lnSpc>
            <a:spcBef>
              <a:spcPct val="0"/>
            </a:spcBef>
            <a:spcAft>
              <a:spcPct val="35000"/>
            </a:spcAft>
            <a:buNone/>
          </a:pPr>
          <a:r>
            <a:rPr lang="en-US" sz="2000" kern="1200" dirty="0"/>
            <a:t>(</a:t>
          </a:r>
          <a:r>
            <a:rPr lang="el-GR" sz="2000" kern="1200" dirty="0"/>
            <a:t>Θεωρία των συστημάτων, το </a:t>
          </a:r>
          <a:r>
            <a:rPr lang="en-US" sz="2000" kern="1200" dirty="0"/>
            <a:t>stress</a:t>
          </a:r>
          <a:r>
            <a:rPr lang="el-GR" sz="2000" kern="1200" dirty="0"/>
            <a:t> και η αντίδραση  </a:t>
          </a:r>
          <a:r>
            <a:rPr lang="el-GR" sz="2000" kern="1200" dirty="0" err="1"/>
            <a:t>σ΄</a:t>
          </a:r>
          <a:r>
            <a:rPr lang="el-GR" sz="2000" kern="1200" dirty="0"/>
            <a:t> αυτό</a:t>
          </a:r>
          <a:r>
            <a:rPr lang="en-US" sz="2000" kern="1200" dirty="0"/>
            <a:t>)</a:t>
          </a:r>
          <a:endParaRPr lang="el-GR" sz="2000" kern="1200" dirty="0"/>
        </a:p>
      </dsp:txBody>
      <dsp:txXfrm>
        <a:off x="1076856" y="82815"/>
        <a:ext cx="4217194" cy="1530853"/>
      </dsp:txXfrm>
    </dsp:sp>
    <dsp:sp modelId="{BE77CF30-6B14-4B24-8223-CA5B1316E02C}">
      <dsp:nvSpPr>
        <dsp:cNvPr id="0" name=""/>
        <dsp:cNvSpPr/>
      </dsp:nvSpPr>
      <dsp:spPr>
        <a:xfrm>
          <a:off x="0" y="2591267"/>
          <a:ext cx="6096000" cy="2016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EB394657-C087-4847-B5B0-88B4C0B6DA9E}">
      <dsp:nvSpPr>
        <dsp:cNvPr id="0" name=""/>
        <dsp:cNvSpPr/>
      </dsp:nvSpPr>
      <dsp:spPr>
        <a:xfrm>
          <a:off x="334483" y="1778406"/>
          <a:ext cx="5560913" cy="781037"/>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DOROTHEA OREM</a:t>
          </a:r>
          <a:endParaRPr lang="el-GR" sz="2000" b="1" kern="1200" dirty="0">
            <a:solidFill>
              <a:srgbClr val="FFFF00"/>
            </a:solidFill>
          </a:endParaRPr>
        </a:p>
        <a:p>
          <a:pPr marL="0" lvl="0" indent="0" algn="ctr" defTabSz="889000">
            <a:lnSpc>
              <a:spcPct val="90000"/>
            </a:lnSpc>
            <a:spcBef>
              <a:spcPct val="0"/>
            </a:spcBef>
            <a:spcAft>
              <a:spcPct val="35000"/>
            </a:spcAft>
            <a:buNone/>
          </a:pPr>
          <a:r>
            <a:rPr lang="el-GR" sz="2000" kern="1200" dirty="0"/>
            <a:t>( Θεωρία της </a:t>
          </a:r>
          <a:r>
            <a:rPr lang="el-GR" sz="2000" kern="1200" dirty="0" err="1"/>
            <a:t>αυτοφροντίδας</a:t>
          </a:r>
          <a:r>
            <a:rPr lang="el-GR" sz="2000" kern="1200" dirty="0"/>
            <a:t>)</a:t>
          </a:r>
        </a:p>
      </dsp:txBody>
      <dsp:txXfrm>
        <a:off x="372610" y="1816533"/>
        <a:ext cx="5484659" cy="704783"/>
      </dsp:txXfrm>
    </dsp:sp>
    <dsp:sp modelId="{C3A39D34-A056-4205-BCF8-ED79C920246F}">
      <dsp:nvSpPr>
        <dsp:cNvPr id="0" name=""/>
        <dsp:cNvSpPr/>
      </dsp:nvSpPr>
      <dsp:spPr>
        <a:xfrm>
          <a:off x="0" y="3757294"/>
          <a:ext cx="6096000" cy="2016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FB1BCA55-F6F9-4259-A718-6C535A188078}">
      <dsp:nvSpPr>
        <dsp:cNvPr id="0" name=""/>
        <dsp:cNvSpPr/>
      </dsp:nvSpPr>
      <dsp:spPr>
        <a:xfrm>
          <a:off x="148612" y="2836067"/>
          <a:ext cx="5815338" cy="1039307"/>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CALLISTA ROY</a:t>
          </a:r>
          <a:endParaRPr lang="el-GR" sz="2000" b="1" kern="1200" dirty="0">
            <a:solidFill>
              <a:srgbClr val="FFFF00"/>
            </a:solidFill>
          </a:endParaRPr>
        </a:p>
        <a:p>
          <a:pPr marL="0" lvl="0" indent="0" algn="ctr" defTabSz="889000">
            <a:lnSpc>
              <a:spcPct val="90000"/>
            </a:lnSpc>
            <a:spcBef>
              <a:spcPct val="0"/>
            </a:spcBef>
            <a:spcAft>
              <a:spcPct val="35000"/>
            </a:spcAft>
            <a:buNone/>
          </a:pPr>
          <a:r>
            <a:rPr lang="en-US" sz="2000" b="1" kern="1200" dirty="0"/>
            <a:t> </a:t>
          </a:r>
          <a:r>
            <a:rPr lang="en-US" sz="2000" kern="1200" dirty="0"/>
            <a:t>(</a:t>
          </a:r>
          <a:r>
            <a:rPr lang="el-GR" sz="2000" kern="1200" dirty="0"/>
            <a:t>Θεωρία της προσαρμογής</a:t>
          </a:r>
          <a:r>
            <a:rPr lang="en-US" sz="2000" kern="1200" dirty="0"/>
            <a:t>)</a:t>
          </a:r>
          <a:endParaRPr lang="el-GR" sz="2000" kern="1200" dirty="0"/>
        </a:p>
      </dsp:txBody>
      <dsp:txXfrm>
        <a:off x="199347" y="2886802"/>
        <a:ext cx="5713868" cy="9378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1082F-CD12-47CE-A514-ADD3382EA6E5}">
      <dsp:nvSpPr>
        <dsp:cNvPr id="0" name=""/>
        <dsp:cNvSpPr/>
      </dsp:nvSpPr>
      <dsp:spPr>
        <a:xfrm>
          <a:off x="12" y="0"/>
          <a:ext cx="2611933" cy="5148943"/>
        </a:xfrm>
        <a:prstGeom prst="roundRect">
          <a:avLst>
            <a:gd name="adj" fmla="val 10000"/>
          </a:avLst>
        </a:prstGeom>
        <a:solidFill>
          <a:schemeClr val="accent5">
            <a:lumMod val="20000"/>
            <a:lumOff val="80000"/>
          </a:schemeClr>
        </a:solidFill>
        <a:ln>
          <a:noFill/>
        </a:ln>
        <a:effectLst>
          <a:glow rad="228600">
            <a:schemeClr val="accent6">
              <a:satMod val="175000"/>
              <a:alpha val="40000"/>
            </a:schemeClr>
          </a:glow>
        </a:effectLst>
        <a:scene3d>
          <a:camera prst="orthographicFront"/>
          <a:lightRig rig="threePt" dir="t">
            <a:rot lat="0" lon="0" rev="7500000"/>
          </a:lightRig>
        </a:scene3d>
        <a:sp3d z="-152400" extrusionH="63500" prstMaterial="matte">
          <a:bevelT w="144450" h="6350" prst="convex"/>
          <a:contourClr>
            <a:schemeClr val="bg1"/>
          </a:contourClr>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5">
                  <a:lumMod val="50000"/>
                </a:schemeClr>
              </a:solidFill>
            </a:rPr>
            <a:t>AEI / TEI</a:t>
          </a:r>
          <a:endParaRPr lang="el-GR" sz="2000" b="1" kern="1200" dirty="0">
            <a:solidFill>
              <a:schemeClr val="accent5">
                <a:lumMod val="50000"/>
              </a:schemeClr>
            </a:solidFill>
          </a:endParaRPr>
        </a:p>
      </dsp:txBody>
      <dsp:txXfrm>
        <a:off x="12" y="0"/>
        <a:ext cx="2611933" cy="1544682"/>
      </dsp:txXfrm>
    </dsp:sp>
    <dsp:sp modelId="{0E35DA56-95D2-418C-9DEB-D111E8FE1FAF}">
      <dsp:nvSpPr>
        <dsp:cNvPr id="0" name=""/>
        <dsp:cNvSpPr/>
      </dsp:nvSpPr>
      <dsp:spPr>
        <a:xfrm>
          <a:off x="267975" y="2146908"/>
          <a:ext cx="2077991" cy="214236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RelaxedModerately"/>
          <a:lightRig rig="threePt" dir="t">
            <a:rot lat="0" lon="0" rev="7500000"/>
          </a:lightRig>
        </a:scene3d>
        <a:sp3d prstMaterial="plastic">
          <a:bevelT w="127000" h="254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FFFF00"/>
              </a:solidFill>
              <a:effectLst>
                <a:outerShdw blurRad="38100" dist="38100" dir="2700000" algn="tl">
                  <a:srgbClr val="000000">
                    <a:alpha val="43137"/>
                  </a:srgbClr>
                </a:outerShdw>
              </a:effectLst>
            </a:rPr>
            <a:t>ΠΡΟΠΤΥΧΙΑΚΟ</a:t>
          </a:r>
        </a:p>
      </dsp:txBody>
      <dsp:txXfrm>
        <a:off x="328837" y="2207770"/>
        <a:ext cx="1956267" cy="2020637"/>
      </dsp:txXfrm>
    </dsp:sp>
    <dsp:sp modelId="{B8640FEC-52FA-49D8-8A6A-DF4E0B8E2CF2}">
      <dsp:nvSpPr>
        <dsp:cNvPr id="0" name=""/>
        <dsp:cNvSpPr/>
      </dsp:nvSpPr>
      <dsp:spPr>
        <a:xfrm>
          <a:off x="2883795" y="0"/>
          <a:ext cx="2611933" cy="5148943"/>
        </a:xfrm>
        <a:prstGeom prst="roundRect">
          <a:avLst>
            <a:gd name="adj" fmla="val 10000"/>
          </a:avLst>
        </a:prstGeom>
        <a:solidFill>
          <a:schemeClr val="accent5">
            <a:lumMod val="60000"/>
            <a:lumOff val="40000"/>
          </a:schemeClr>
        </a:solidFill>
        <a:ln>
          <a:noFill/>
        </a:ln>
        <a:effectLst>
          <a:glow rad="228600">
            <a:schemeClr val="accent3">
              <a:satMod val="175000"/>
              <a:alpha val="40000"/>
            </a:schemeClr>
          </a:glow>
        </a:effectLst>
        <a:scene3d>
          <a:camera prst="orthographicFront"/>
          <a:lightRig rig="threePt" dir="t">
            <a:rot lat="0" lon="0" rev="7500000"/>
          </a:lightRig>
        </a:scene3d>
        <a:sp3d z="-152400" extrusionH="63500" prstMaterial="matte">
          <a:bevelT w="144450" h="6350" prst="convex"/>
          <a:contourClr>
            <a:schemeClr val="bg1"/>
          </a:contourClr>
        </a:sp3d>
      </dsp:spPr>
      <dsp:style>
        <a:lnRef idx="0">
          <a:scrgbClr r="0" g="0" b="0"/>
        </a:lnRef>
        <a:fillRef idx="3">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b="1" kern="1200" dirty="0">
              <a:solidFill>
                <a:schemeClr val="accent5">
                  <a:lumMod val="50000"/>
                </a:schemeClr>
              </a:solidFill>
            </a:rPr>
            <a:t>ΚΛΙΝΙΚΗ ΕΙΔΙΚΟΤΗΤΑ </a:t>
          </a:r>
          <a:endParaRPr lang="en-US" sz="2200" b="1" kern="1200" dirty="0">
            <a:solidFill>
              <a:schemeClr val="accent5">
                <a:lumMod val="50000"/>
              </a:schemeClr>
            </a:solidFill>
          </a:endParaRPr>
        </a:p>
        <a:p>
          <a:pPr marL="0" lvl="0" indent="0" algn="ctr" defTabSz="977900">
            <a:lnSpc>
              <a:spcPct val="90000"/>
            </a:lnSpc>
            <a:spcBef>
              <a:spcPct val="0"/>
            </a:spcBef>
            <a:spcAft>
              <a:spcPct val="35000"/>
            </a:spcAft>
            <a:buNone/>
          </a:pPr>
          <a:r>
            <a:rPr lang="el-GR" sz="2200" b="1" kern="1200" dirty="0">
              <a:solidFill>
                <a:schemeClr val="accent5">
                  <a:lumMod val="50000"/>
                </a:schemeClr>
              </a:solidFill>
            </a:rPr>
            <a:t>ή </a:t>
          </a:r>
          <a:endParaRPr lang="en-US" sz="2200" b="1" kern="1200" dirty="0">
            <a:solidFill>
              <a:schemeClr val="accent5">
                <a:lumMod val="50000"/>
              </a:schemeClr>
            </a:solidFill>
          </a:endParaRPr>
        </a:p>
        <a:p>
          <a:pPr marL="0" lvl="0" indent="0" algn="ctr" defTabSz="977900">
            <a:lnSpc>
              <a:spcPct val="90000"/>
            </a:lnSpc>
            <a:spcBef>
              <a:spcPct val="0"/>
            </a:spcBef>
            <a:spcAft>
              <a:spcPct val="35000"/>
            </a:spcAft>
            <a:buNone/>
          </a:pPr>
          <a:r>
            <a:rPr lang="en-US" sz="2200" b="1" kern="1200" dirty="0">
              <a:solidFill>
                <a:schemeClr val="accent5">
                  <a:lumMod val="50000"/>
                </a:schemeClr>
              </a:solidFill>
            </a:rPr>
            <a:t>MASTER</a:t>
          </a:r>
          <a:endParaRPr lang="el-GR" sz="2200" b="1" kern="1200" dirty="0">
            <a:solidFill>
              <a:schemeClr val="accent5">
                <a:lumMod val="50000"/>
              </a:schemeClr>
            </a:solidFill>
          </a:endParaRPr>
        </a:p>
      </dsp:txBody>
      <dsp:txXfrm>
        <a:off x="2883795" y="0"/>
        <a:ext cx="2611933" cy="1544682"/>
      </dsp:txXfrm>
    </dsp:sp>
    <dsp:sp modelId="{548B620B-FAD1-4E20-B485-84195F2D4E5A}">
      <dsp:nvSpPr>
        <dsp:cNvPr id="0" name=""/>
        <dsp:cNvSpPr/>
      </dsp:nvSpPr>
      <dsp:spPr>
        <a:xfrm>
          <a:off x="2990540" y="1847100"/>
          <a:ext cx="2248519" cy="274197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RelaxedModerately"/>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rgbClr val="FFFF00"/>
              </a:solidFill>
              <a:effectLst>
                <a:outerShdw blurRad="38100" dist="38100" dir="2700000" algn="tl">
                  <a:srgbClr val="000000">
                    <a:alpha val="43137"/>
                  </a:srgbClr>
                </a:outerShdw>
              </a:effectLst>
            </a:rPr>
            <a:t>ΜΕΤΑΠΤΥΧΙΑΚΟ</a:t>
          </a:r>
        </a:p>
      </dsp:txBody>
      <dsp:txXfrm>
        <a:off x="3056397" y="1912957"/>
        <a:ext cx="2116805" cy="2610262"/>
      </dsp:txXfrm>
    </dsp:sp>
    <dsp:sp modelId="{2A372CA5-7E3F-4237-99B0-4FC89011CF86}">
      <dsp:nvSpPr>
        <dsp:cNvPr id="0" name=""/>
        <dsp:cNvSpPr/>
      </dsp:nvSpPr>
      <dsp:spPr>
        <a:xfrm>
          <a:off x="5616661" y="0"/>
          <a:ext cx="2611933" cy="5148943"/>
        </a:xfrm>
        <a:prstGeom prst="roundRect">
          <a:avLst>
            <a:gd name="adj" fmla="val 10000"/>
          </a:avLst>
        </a:prstGeom>
        <a:solidFill>
          <a:srgbClr val="09DEFB"/>
        </a:solidFill>
        <a:ln>
          <a:noFill/>
        </a:ln>
        <a:effectLst>
          <a:glow rad="228600">
            <a:schemeClr val="accent5">
              <a:satMod val="175000"/>
              <a:alpha val="40000"/>
            </a:schemeClr>
          </a:glow>
        </a:effectLst>
        <a:scene3d>
          <a:camera prst="orthographicFront"/>
          <a:lightRig rig="threePt" dir="t">
            <a:rot lat="0" lon="0" rev="7500000"/>
          </a:lightRig>
        </a:scene3d>
        <a:sp3d z="-152400" extrusionH="63500" prstMaterial="matte">
          <a:bevelT w="144450" h="6350" prst="convex"/>
          <a:contourClr>
            <a:schemeClr val="bg1"/>
          </a:contourClr>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000" b="1" kern="1200" dirty="0"/>
            <a:t> </a:t>
          </a:r>
          <a:r>
            <a:rPr lang="el-GR" sz="2000" b="1" kern="1200" dirty="0">
              <a:solidFill>
                <a:schemeClr val="accent5">
                  <a:lumMod val="50000"/>
                </a:schemeClr>
              </a:solidFill>
            </a:rPr>
            <a:t>ΔΙΔΑΚΤΟΡΙΚΟ </a:t>
          </a:r>
        </a:p>
        <a:p>
          <a:pPr marL="0" marR="0" lvl="0" indent="0" algn="ctr" defTabSz="914400" eaLnBrk="1" fontAlgn="auto" latinLnBrk="0" hangingPunct="1">
            <a:lnSpc>
              <a:spcPct val="100000"/>
            </a:lnSpc>
            <a:spcBef>
              <a:spcPct val="0"/>
            </a:spcBef>
            <a:spcAft>
              <a:spcPts val="0"/>
            </a:spcAft>
            <a:buClrTx/>
            <a:buSzTx/>
            <a:buFontTx/>
            <a:buNone/>
            <a:tabLst/>
            <a:defRPr/>
          </a:pPr>
          <a:r>
            <a:rPr lang="el-GR" sz="2000" b="1" kern="1200" dirty="0">
              <a:solidFill>
                <a:schemeClr val="accent5">
                  <a:lumMod val="50000"/>
                </a:schemeClr>
              </a:solidFill>
            </a:rPr>
            <a:t>ΜΕΤΑΔΙΔΑΤΟΡΙΚΗ ΕΡΕΥΝΑ </a:t>
          </a:r>
        </a:p>
        <a:p>
          <a:pPr lvl="0" algn="ctr" defTabSz="622300">
            <a:lnSpc>
              <a:spcPct val="90000"/>
            </a:lnSpc>
            <a:spcBef>
              <a:spcPct val="0"/>
            </a:spcBef>
            <a:spcAft>
              <a:spcPct val="35000"/>
            </a:spcAft>
            <a:buNone/>
          </a:pPr>
          <a:endParaRPr lang="el-GR" kern="1200" dirty="0"/>
        </a:p>
      </dsp:txBody>
      <dsp:txXfrm>
        <a:off x="5616661" y="0"/>
        <a:ext cx="2611933" cy="1544682"/>
      </dsp:txXfrm>
    </dsp:sp>
    <dsp:sp modelId="{FEDAC3E8-17F0-443C-866B-E712AD401B65}">
      <dsp:nvSpPr>
        <dsp:cNvPr id="0" name=""/>
        <dsp:cNvSpPr/>
      </dsp:nvSpPr>
      <dsp:spPr>
        <a:xfrm>
          <a:off x="5877855" y="1544682"/>
          <a:ext cx="2089546" cy="334681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RelaxedModerately"/>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l-GR" sz="1600" b="1" kern="1200" dirty="0"/>
            <a:t>     </a:t>
          </a:r>
          <a:r>
            <a:rPr lang="el-GR" sz="1600" b="1" kern="1200" dirty="0">
              <a:solidFill>
                <a:srgbClr val="FFFF00"/>
              </a:solidFill>
            </a:rPr>
            <a:t>ΔΙΔΑΚΤΟΡΙΚΟ</a:t>
          </a:r>
        </a:p>
        <a:p>
          <a:pPr marL="0" lvl="0" indent="0" algn="l" defTabSz="711200">
            <a:lnSpc>
              <a:spcPct val="90000"/>
            </a:lnSpc>
            <a:spcBef>
              <a:spcPct val="0"/>
            </a:spcBef>
            <a:spcAft>
              <a:spcPct val="35000"/>
            </a:spcAft>
            <a:buNone/>
          </a:pPr>
          <a:endParaRPr lang="el-GR" sz="1600" b="1" kern="1200" dirty="0">
            <a:solidFill>
              <a:srgbClr val="FFFF00"/>
            </a:solidFill>
          </a:endParaRPr>
        </a:p>
        <a:p>
          <a:pPr marL="0" lvl="0" indent="0" algn="ctr" defTabSz="711200">
            <a:lnSpc>
              <a:spcPct val="90000"/>
            </a:lnSpc>
            <a:spcBef>
              <a:spcPct val="0"/>
            </a:spcBef>
            <a:spcAft>
              <a:spcPct val="35000"/>
            </a:spcAft>
            <a:buNone/>
          </a:pPr>
          <a:r>
            <a:rPr lang="el-GR" sz="1600" b="1" kern="1200" dirty="0">
              <a:solidFill>
                <a:srgbClr val="FFFF00"/>
              </a:solidFill>
            </a:rPr>
            <a:t> ΜΕΤΑΔΙΔΑΚΤΟΡΙΚΟ</a:t>
          </a:r>
        </a:p>
      </dsp:txBody>
      <dsp:txXfrm>
        <a:off x="5939056" y="1605883"/>
        <a:ext cx="1967144" cy="3224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78C5F-EBC2-4D1D-8C6E-71C9AB2546F6}">
      <dsp:nvSpPr>
        <dsp:cNvPr id="0" name=""/>
        <dsp:cNvSpPr/>
      </dsp:nvSpPr>
      <dsp:spPr>
        <a:xfrm>
          <a:off x="1623" y="1772816"/>
          <a:ext cx="3904949" cy="2575046"/>
        </a:xfrm>
        <a:prstGeom prst="roundRect">
          <a:avLst/>
        </a:prstGeom>
        <a:solidFill>
          <a:srgbClr val="00B0F0"/>
        </a:solidFill>
        <a:ln w="38100" cap="flat" cmpd="sng" algn="ctr">
          <a:solidFill>
            <a:srgbClr val="FFC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H </a:t>
          </a:r>
          <a:r>
            <a:rPr lang="el-GR" sz="2400" b="0" i="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Συνεχιζόμενη Νοσηλευτική Εκπαίδευση  και η Συνεχιζόμενη Επαγγελματική Ανάπτυξη αποτελούν πλέον, επί της ουσίας, μία ενιαία έννοια ΣΝΕ-ΣΕΑ. </a:t>
          </a:r>
        </a:p>
      </dsp:txBody>
      <dsp:txXfrm>
        <a:off x="127326" y="1898519"/>
        <a:ext cx="3653543" cy="2323640"/>
      </dsp:txXfrm>
    </dsp:sp>
    <dsp:sp modelId="{3A90E26B-6B1A-4630-B263-FCF9E72DE7E3}">
      <dsp:nvSpPr>
        <dsp:cNvPr id="0" name=""/>
        <dsp:cNvSpPr/>
      </dsp:nvSpPr>
      <dsp:spPr>
        <a:xfrm>
          <a:off x="1954097" y="904809"/>
          <a:ext cx="4311060" cy="4311060"/>
        </a:xfrm>
        <a:custGeom>
          <a:avLst/>
          <a:gdLst/>
          <a:ahLst/>
          <a:cxnLst/>
          <a:rect l="0" t="0" r="0" b="0"/>
          <a:pathLst>
            <a:path>
              <a:moveTo>
                <a:pt x="878414" y="419072"/>
              </a:moveTo>
              <a:arcTo wR="2155530" hR="2155530" stAng="14019994" swAng="3702227"/>
            </a:path>
          </a:pathLst>
        </a:custGeom>
        <a:noFill/>
        <a:ln w="57150" cap="flat" cmpd="sng" algn="ctr">
          <a:solidFill>
            <a:srgbClr val="FFC000"/>
          </a:solidFill>
          <a:prstDash val="solid"/>
          <a:tailEnd type="arrow"/>
        </a:ln>
        <a:effectLst/>
      </dsp:spPr>
      <dsp:style>
        <a:lnRef idx="1">
          <a:scrgbClr r="0" g="0" b="0"/>
        </a:lnRef>
        <a:fillRef idx="0">
          <a:scrgbClr r="0" g="0" b="0"/>
        </a:fillRef>
        <a:effectRef idx="0">
          <a:scrgbClr r="0" g="0" b="0"/>
        </a:effectRef>
        <a:fontRef idx="minor"/>
      </dsp:style>
    </dsp:sp>
    <dsp:sp modelId="{9FBD455D-C708-4781-A63C-EA57936D77BF}">
      <dsp:nvSpPr>
        <dsp:cNvPr id="0" name=""/>
        <dsp:cNvSpPr/>
      </dsp:nvSpPr>
      <dsp:spPr>
        <a:xfrm>
          <a:off x="4312683" y="1467545"/>
          <a:ext cx="3904949" cy="3185589"/>
        </a:xfrm>
        <a:prstGeom prst="roundRect">
          <a:avLst/>
        </a:prstGeom>
        <a:solidFill>
          <a:schemeClr val="accent5">
            <a:hueOff val="-9933876"/>
            <a:satOff val="39811"/>
            <a:lumOff val="8628"/>
            <a:alphaOff val="0"/>
          </a:schemeClr>
        </a:solidFill>
        <a:ln w="38100" cap="flat" cmpd="sng" algn="ctr">
          <a:solidFill>
            <a:srgbClr val="00B0F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l-GR" sz="2000" b="0" i="1"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Στον προφορικό και στο γραπτό λόγο χρησιμοποιούνται και οι δύο όροι εναλλάξ, αλλά, εξ ορισμού, η κάθε μία από τις δύο έννοιες εμπεριέχει και την άλλη, σε βαθμό που μπορεί να ειπωθεί ότι η ΣΝΕ αποτελεί την εφαρμογή-απόδοση του όρου ΣΕΑ για τον Επαγγελματία Νοσηλευτή.</a:t>
          </a:r>
        </a:p>
      </dsp:txBody>
      <dsp:txXfrm>
        <a:off x="4468191" y="1623053"/>
        <a:ext cx="3593933" cy="2874573"/>
      </dsp:txXfrm>
    </dsp:sp>
    <dsp:sp modelId="{A64F2ABD-6AC3-49E5-996F-5817A37E9B7F}">
      <dsp:nvSpPr>
        <dsp:cNvPr id="0" name=""/>
        <dsp:cNvSpPr/>
      </dsp:nvSpPr>
      <dsp:spPr>
        <a:xfrm>
          <a:off x="1954097" y="904809"/>
          <a:ext cx="4311060" cy="4311060"/>
        </a:xfrm>
        <a:custGeom>
          <a:avLst/>
          <a:gdLst/>
          <a:ahLst/>
          <a:cxnLst/>
          <a:rect l="0" t="0" r="0" b="0"/>
          <a:pathLst>
            <a:path>
              <a:moveTo>
                <a:pt x="3079104" y="4103174"/>
              </a:moveTo>
              <a:arcTo wR="2155530" hR="2155530" stAng="3877779" swAng="3702227"/>
            </a:path>
          </a:pathLst>
        </a:custGeom>
        <a:noFill/>
        <a:ln w="57150" cap="flat" cmpd="sng" algn="ctr">
          <a:solidFill>
            <a:srgbClr val="00B0F0"/>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BA2DA-0530-45E5-ACA4-6869D8BA5619}">
      <dsp:nvSpPr>
        <dsp:cNvPr id="0" name=""/>
        <dsp:cNvSpPr/>
      </dsp:nvSpPr>
      <dsp:spPr>
        <a:xfrm rot="21300000">
          <a:off x="1289610" y="518210"/>
          <a:ext cx="2975739" cy="260343"/>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919FEF-EE3B-4A7E-9CC0-0CDA831E8B80}">
      <dsp:nvSpPr>
        <dsp:cNvPr id="0" name=""/>
        <dsp:cNvSpPr/>
      </dsp:nvSpPr>
      <dsp:spPr>
        <a:xfrm>
          <a:off x="666595" y="64838"/>
          <a:ext cx="1666488" cy="518705"/>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AD00D5-F033-44B9-94B8-3262C6B58FA6}">
      <dsp:nvSpPr>
        <dsp:cNvPr id="0" name=""/>
        <dsp:cNvSpPr/>
      </dsp:nvSpPr>
      <dsp:spPr>
        <a:xfrm>
          <a:off x="2944128" y="0"/>
          <a:ext cx="1777587" cy="54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rgbClr val="C00000"/>
              </a:solidFill>
              <a:effectLst>
                <a:outerShdw blurRad="38100" dist="38100" dir="2700000" algn="tl">
                  <a:srgbClr val="000000">
                    <a:alpha val="43137"/>
                  </a:srgbClr>
                </a:outerShdw>
              </a:effectLst>
            </a:rPr>
            <a:t>ΝΟΣΗΛΕΥΤΙΚΗ ΦΡΟΝΤΙΔΑ</a:t>
          </a:r>
        </a:p>
      </dsp:txBody>
      <dsp:txXfrm>
        <a:off x="2944128" y="0"/>
        <a:ext cx="1777587" cy="544640"/>
      </dsp:txXfrm>
    </dsp:sp>
    <dsp:sp modelId="{D59AD6C3-6907-4063-B76B-A65B3F25ED69}">
      <dsp:nvSpPr>
        <dsp:cNvPr id="0" name=""/>
        <dsp:cNvSpPr/>
      </dsp:nvSpPr>
      <dsp:spPr>
        <a:xfrm>
          <a:off x="3221876" y="713220"/>
          <a:ext cx="1666488" cy="518705"/>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EDC78-6E1B-48AB-8976-5DEE1C523225}">
      <dsp:nvSpPr>
        <dsp:cNvPr id="0" name=""/>
        <dsp:cNvSpPr/>
      </dsp:nvSpPr>
      <dsp:spPr>
        <a:xfrm>
          <a:off x="833244" y="752123"/>
          <a:ext cx="1777587" cy="54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C00000"/>
              </a:solidFill>
              <a:effectLst>
                <a:outerShdw blurRad="38100" dist="38100" dir="2700000" algn="tl">
                  <a:srgbClr val="000000">
                    <a:alpha val="43137"/>
                  </a:srgbClr>
                </a:outerShdw>
              </a:effectLst>
            </a:rPr>
            <a:t>ΣΝΕ-ΣΕΑ</a:t>
          </a:r>
        </a:p>
      </dsp:txBody>
      <dsp:txXfrm>
        <a:off x="833244" y="752123"/>
        <a:ext cx="1777587" cy="544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FFB6F-589A-4371-A1F1-DF2AA0DAA9B5}">
      <dsp:nvSpPr>
        <dsp:cNvPr id="0" name=""/>
        <dsp:cNvSpPr/>
      </dsp:nvSpPr>
      <dsp:spPr>
        <a:xfrm>
          <a:off x="123855" y="172790"/>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marL="0" lvl="0" indent="0" algn="l" defTabSz="1377950">
            <a:lnSpc>
              <a:spcPct val="90000"/>
            </a:lnSpc>
            <a:spcBef>
              <a:spcPct val="0"/>
            </a:spcBef>
            <a:spcAft>
              <a:spcPct val="35000"/>
            </a:spcAft>
            <a:buNone/>
          </a:pPr>
          <a:r>
            <a:rPr lang="el-GR" sz="3100" kern="1200" dirty="0">
              <a:hlinkClick xmlns:r="http://schemas.openxmlformats.org/officeDocument/2006/relationships" r:id="rId1"/>
            </a:rPr>
            <a:t>http://www.espa.gr/el/</a:t>
          </a:r>
          <a:r>
            <a:rPr lang="el-GR" sz="3100" kern="1200" dirty="0"/>
            <a:t> </a:t>
          </a:r>
        </a:p>
      </dsp:txBody>
      <dsp:txXfrm>
        <a:off x="123855" y="172790"/>
        <a:ext cx="7406640" cy="673330"/>
      </dsp:txXfrm>
    </dsp:sp>
    <dsp:sp modelId="{9E7950AA-C605-48B0-9124-156BB18C7494}">
      <dsp:nvSpPr>
        <dsp:cNvPr id="0" name=""/>
        <dsp:cNvSpPr/>
      </dsp:nvSpPr>
      <dsp:spPr>
        <a:xfrm>
          <a:off x="123855" y="846121"/>
          <a:ext cx="1733153" cy="1371600"/>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F6D940-87F4-40EA-BDFC-B214DCBAF645}">
      <dsp:nvSpPr>
        <dsp:cNvPr id="0" name=""/>
        <dsp:cNvSpPr/>
      </dsp:nvSpPr>
      <dsp:spPr>
        <a:xfrm>
          <a:off x="1164899" y="846121"/>
          <a:ext cx="1733153" cy="1371600"/>
        </a:xfrm>
        <a:prstGeom prst="chevron">
          <a:avLst>
            <a:gd name="adj" fmla="val 70610"/>
          </a:avLst>
        </a:prstGeom>
        <a:solidFill>
          <a:schemeClr val="accent5">
            <a:hueOff val="-764144"/>
            <a:satOff val="3062"/>
            <a:lumOff val="664"/>
            <a:alphaOff val="0"/>
          </a:schemeClr>
        </a:solidFill>
        <a:ln w="25400" cap="flat" cmpd="sng" algn="ctr">
          <a:solidFill>
            <a:schemeClr val="accent5">
              <a:hueOff val="-764144"/>
              <a:satOff val="3062"/>
              <a:lumOff val="6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CD5675-218A-40EC-9C0D-76A1CB075E49}">
      <dsp:nvSpPr>
        <dsp:cNvPr id="0" name=""/>
        <dsp:cNvSpPr/>
      </dsp:nvSpPr>
      <dsp:spPr>
        <a:xfrm>
          <a:off x="2206767" y="846121"/>
          <a:ext cx="1733153" cy="1371600"/>
        </a:xfrm>
        <a:prstGeom prst="chevron">
          <a:avLst>
            <a:gd name="adj" fmla="val 70610"/>
          </a:avLst>
        </a:prstGeom>
        <a:solidFill>
          <a:schemeClr val="accent5">
            <a:hueOff val="-1528289"/>
            <a:satOff val="6125"/>
            <a:lumOff val="1327"/>
            <a:alphaOff val="0"/>
          </a:schemeClr>
        </a:solidFill>
        <a:ln w="25400" cap="flat" cmpd="sng" algn="ctr">
          <a:solidFill>
            <a:schemeClr val="accent5">
              <a:hueOff val="-1528289"/>
              <a:satOff val="6125"/>
              <a:lumOff val="13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E0CB1-8327-4023-8739-98FEEBDD208E}">
      <dsp:nvSpPr>
        <dsp:cNvPr id="0" name=""/>
        <dsp:cNvSpPr/>
      </dsp:nvSpPr>
      <dsp:spPr>
        <a:xfrm>
          <a:off x="3247811" y="846121"/>
          <a:ext cx="1733153" cy="1371600"/>
        </a:xfrm>
        <a:prstGeom prst="chevron">
          <a:avLst>
            <a:gd name="adj" fmla="val 70610"/>
          </a:avLst>
        </a:prstGeom>
        <a:solidFill>
          <a:schemeClr val="accent5">
            <a:hueOff val="-2292433"/>
            <a:satOff val="9187"/>
            <a:lumOff val="1991"/>
            <a:alphaOff val="0"/>
          </a:schemeClr>
        </a:solidFill>
        <a:ln w="25400" cap="flat" cmpd="sng" algn="ctr">
          <a:solidFill>
            <a:schemeClr val="accent5">
              <a:hueOff val="-2292433"/>
              <a:satOff val="9187"/>
              <a:lumOff val="19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9481D-2BF6-4FF0-91C3-0434C8DD50D7}">
      <dsp:nvSpPr>
        <dsp:cNvPr id="0" name=""/>
        <dsp:cNvSpPr/>
      </dsp:nvSpPr>
      <dsp:spPr>
        <a:xfrm>
          <a:off x="4289679" y="846121"/>
          <a:ext cx="1733153" cy="1371600"/>
        </a:xfrm>
        <a:prstGeom prst="chevron">
          <a:avLst>
            <a:gd name="adj" fmla="val 70610"/>
          </a:avLst>
        </a:prstGeom>
        <a:solidFill>
          <a:schemeClr val="accent5">
            <a:hueOff val="-3056578"/>
            <a:satOff val="12250"/>
            <a:lumOff val="2655"/>
            <a:alphaOff val="0"/>
          </a:schemeClr>
        </a:solidFill>
        <a:ln w="25400" cap="flat" cmpd="sng" algn="ctr">
          <a:solidFill>
            <a:schemeClr val="accent5">
              <a:hueOff val="-3056578"/>
              <a:satOff val="12250"/>
              <a:lumOff val="26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0DCF8-5677-428D-8273-F63CD0052B77}">
      <dsp:nvSpPr>
        <dsp:cNvPr id="0" name=""/>
        <dsp:cNvSpPr/>
      </dsp:nvSpPr>
      <dsp:spPr>
        <a:xfrm>
          <a:off x="5330723" y="846121"/>
          <a:ext cx="1733153" cy="1371600"/>
        </a:xfrm>
        <a:prstGeom prst="chevron">
          <a:avLst>
            <a:gd name="adj" fmla="val 70610"/>
          </a:avLst>
        </a:prstGeom>
        <a:solidFill>
          <a:schemeClr val="accent5">
            <a:hueOff val="-3820722"/>
            <a:satOff val="15312"/>
            <a:lumOff val="3318"/>
            <a:alphaOff val="0"/>
          </a:schemeClr>
        </a:solidFill>
        <a:ln w="25400" cap="flat" cmpd="sng" algn="ctr">
          <a:solidFill>
            <a:schemeClr val="accent5">
              <a:hueOff val="-3820722"/>
              <a:satOff val="15312"/>
              <a:lumOff val="33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8D5045-B7CE-43F3-881A-2DE906E5EEE5}">
      <dsp:nvSpPr>
        <dsp:cNvPr id="0" name=""/>
        <dsp:cNvSpPr/>
      </dsp:nvSpPr>
      <dsp:spPr>
        <a:xfrm>
          <a:off x="6372590" y="846121"/>
          <a:ext cx="1733153" cy="1371600"/>
        </a:xfrm>
        <a:prstGeom prst="chevron">
          <a:avLst>
            <a:gd name="adj" fmla="val 70610"/>
          </a:avLst>
        </a:prstGeom>
        <a:solidFill>
          <a:schemeClr val="accent5">
            <a:hueOff val="-4584866"/>
            <a:satOff val="18374"/>
            <a:lumOff val="3982"/>
            <a:alphaOff val="0"/>
          </a:schemeClr>
        </a:solidFill>
        <a:ln w="25400" cap="flat" cmpd="sng" algn="ctr">
          <a:solidFill>
            <a:schemeClr val="accent5">
              <a:hueOff val="-4584866"/>
              <a:satOff val="18374"/>
              <a:lumOff val="39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37B0A-8BC3-4ABF-B3DC-EC320ED6A3D9}">
      <dsp:nvSpPr>
        <dsp:cNvPr id="0" name=""/>
        <dsp:cNvSpPr/>
      </dsp:nvSpPr>
      <dsp:spPr>
        <a:xfrm>
          <a:off x="123855" y="983281"/>
          <a:ext cx="7502926" cy="1097280"/>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l-GR" sz="2800" b="0" i="0" kern="1200" dirty="0">
              <a:solidFill>
                <a:srgbClr val="0070C0"/>
              </a:solidFill>
            </a:rPr>
            <a:t>Νέα Προγραμματική Περίοδος για την Πολιτική της Συνοχής 2014-2020</a:t>
          </a:r>
          <a:r>
            <a:rPr lang="el-GR" sz="2800" b="1" i="0" kern="1200" dirty="0">
              <a:solidFill>
                <a:srgbClr val="CCFF33"/>
              </a:solidFill>
            </a:rPr>
            <a:t> </a:t>
          </a:r>
          <a:endParaRPr lang="el-GR" sz="2800" kern="1200" dirty="0">
            <a:solidFill>
              <a:srgbClr val="CCFF33"/>
            </a:solidFill>
          </a:endParaRPr>
        </a:p>
      </dsp:txBody>
      <dsp:txXfrm>
        <a:off x="123855" y="983281"/>
        <a:ext cx="7502926" cy="1097280"/>
      </dsp:txXfrm>
    </dsp:sp>
    <dsp:sp modelId="{191493AF-8FC9-40E6-A3DB-396BA1ACCA3C}">
      <dsp:nvSpPr>
        <dsp:cNvPr id="0" name=""/>
        <dsp:cNvSpPr/>
      </dsp:nvSpPr>
      <dsp:spPr>
        <a:xfrm>
          <a:off x="123855" y="2308241"/>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marL="0" lvl="0" indent="0" algn="l" defTabSz="1377950">
            <a:lnSpc>
              <a:spcPct val="90000"/>
            </a:lnSpc>
            <a:spcBef>
              <a:spcPct val="0"/>
            </a:spcBef>
            <a:spcAft>
              <a:spcPct val="35000"/>
            </a:spcAft>
            <a:buNone/>
          </a:pPr>
          <a:r>
            <a:rPr lang="en-US" sz="3100" kern="1200" dirty="0">
              <a:hlinkClick xmlns:r="http://schemas.openxmlformats.org/officeDocument/2006/relationships" r:id="rId2"/>
            </a:rPr>
            <a:t>http://cordis.europa.eu/home_en.html</a:t>
          </a:r>
          <a:endParaRPr lang="el-GR" sz="3100" kern="1200" dirty="0"/>
        </a:p>
      </dsp:txBody>
      <dsp:txXfrm>
        <a:off x="123855" y="2308241"/>
        <a:ext cx="7406640" cy="673330"/>
      </dsp:txXfrm>
    </dsp:sp>
    <dsp:sp modelId="{5FBA3CE7-8366-459E-A2F6-63AE33282926}">
      <dsp:nvSpPr>
        <dsp:cNvPr id="0" name=""/>
        <dsp:cNvSpPr/>
      </dsp:nvSpPr>
      <dsp:spPr>
        <a:xfrm>
          <a:off x="123855" y="2981572"/>
          <a:ext cx="1733153" cy="1371600"/>
        </a:xfrm>
        <a:prstGeom prst="chevron">
          <a:avLst>
            <a:gd name="adj" fmla="val 70610"/>
          </a:avLst>
        </a:prstGeom>
        <a:solidFill>
          <a:schemeClr val="accent5">
            <a:hueOff val="-5349011"/>
            <a:satOff val="21437"/>
            <a:lumOff val="4646"/>
            <a:alphaOff val="0"/>
          </a:schemeClr>
        </a:solidFill>
        <a:ln w="25400" cap="flat" cmpd="sng" algn="ctr">
          <a:solidFill>
            <a:schemeClr val="accent5">
              <a:hueOff val="-5349011"/>
              <a:satOff val="21437"/>
              <a:lumOff val="46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43A85-1184-4418-8291-965AE9865D54}">
      <dsp:nvSpPr>
        <dsp:cNvPr id="0" name=""/>
        <dsp:cNvSpPr/>
      </dsp:nvSpPr>
      <dsp:spPr>
        <a:xfrm>
          <a:off x="1164899" y="2981572"/>
          <a:ext cx="1733153" cy="1371600"/>
        </a:xfrm>
        <a:prstGeom prst="chevron">
          <a:avLst>
            <a:gd name="adj" fmla="val 70610"/>
          </a:avLst>
        </a:prstGeom>
        <a:solidFill>
          <a:schemeClr val="accent5">
            <a:hueOff val="-6113155"/>
            <a:satOff val="24499"/>
            <a:lumOff val="5310"/>
            <a:alphaOff val="0"/>
          </a:schemeClr>
        </a:solidFill>
        <a:ln w="25400" cap="flat" cmpd="sng" algn="ctr">
          <a:solidFill>
            <a:schemeClr val="accent5">
              <a:hueOff val="-6113155"/>
              <a:satOff val="24499"/>
              <a:lumOff val="53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DAADA6-A172-40FD-8C9F-13E86291FF0D}">
      <dsp:nvSpPr>
        <dsp:cNvPr id="0" name=""/>
        <dsp:cNvSpPr/>
      </dsp:nvSpPr>
      <dsp:spPr>
        <a:xfrm>
          <a:off x="2206767" y="2981572"/>
          <a:ext cx="1733153" cy="1371600"/>
        </a:xfrm>
        <a:prstGeom prst="chevron">
          <a:avLst>
            <a:gd name="adj" fmla="val 70610"/>
          </a:avLst>
        </a:prstGeom>
        <a:solidFill>
          <a:schemeClr val="accent5">
            <a:hueOff val="-6877299"/>
            <a:satOff val="27561"/>
            <a:lumOff val="5973"/>
            <a:alphaOff val="0"/>
          </a:schemeClr>
        </a:solidFill>
        <a:ln w="25400" cap="flat" cmpd="sng" algn="ctr">
          <a:solidFill>
            <a:schemeClr val="accent5">
              <a:hueOff val="-6877299"/>
              <a:satOff val="27561"/>
              <a:lumOff val="59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E7A9CF-7721-4A9B-A0B3-CB322FA12524}">
      <dsp:nvSpPr>
        <dsp:cNvPr id="0" name=""/>
        <dsp:cNvSpPr/>
      </dsp:nvSpPr>
      <dsp:spPr>
        <a:xfrm>
          <a:off x="3247811" y="2981572"/>
          <a:ext cx="1733153" cy="1371600"/>
        </a:xfrm>
        <a:prstGeom prst="chevron">
          <a:avLst>
            <a:gd name="adj" fmla="val 70610"/>
          </a:avLst>
        </a:prstGeom>
        <a:solidFill>
          <a:schemeClr val="accent5">
            <a:hueOff val="-7641443"/>
            <a:satOff val="30624"/>
            <a:lumOff val="6637"/>
            <a:alphaOff val="0"/>
          </a:schemeClr>
        </a:solidFill>
        <a:ln w="25400" cap="flat" cmpd="sng" algn="ctr">
          <a:solidFill>
            <a:schemeClr val="accent5">
              <a:hueOff val="-7641443"/>
              <a:satOff val="30624"/>
              <a:lumOff val="66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7A6F4-B7C0-40B1-A8CD-D9982907C6E2}">
      <dsp:nvSpPr>
        <dsp:cNvPr id="0" name=""/>
        <dsp:cNvSpPr/>
      </dsp:nvSpPr>
      <dsp:spPr>
        <a:xfrm>
          <a:off x="4289679" y="2981572"/>
          <a:ext cx="1733153" cy="1371600"/>
        </a:xfrm>
        <a:prstGeom prst="chevron">
          <a:avLst>
            <a:gd name="adj" fmla="val 70610"/>
          </a:avLst>
        </a:prstGeom>
        <a:solidFill>
          <a:schemeClr val="accent5">
            <a:hueOff val="-8405587"/>
            <a:satOff val="33686"/>
            <a:lumOff val="7301"/>
            <a:alphaOff val="0"/>
          </a:schemeClr>
        </a:solidFill>
        <a:ln w="25400" cap="flat" cmpd="sng" algn="ctr">
          <a:solidFill>
            <a:schemeClr val="accent5">
              <a:hueOff val="-8405587"/>
              <a:satOff val="33686"/>
              <a:lumOff val="73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5507A-F84B-4FE4-A926-125AAACB9BFE}">
      <dsp:nvSpPr>
        <dsp:cNvPr id="0" name=""/>
        <dsp:cNvSpPr/>
      </dsp:nvSpPr>
      <dsp:spPr>
        <a:xfrm>
          <a:off x="5330723" y="2981572"/>
          <a:ext cx="1733153" cy="1371600"/>
        </a:xfrm>
        <a:prstGeom prst="chevron">
          <a:avLst>
            <a:gd name="adj" fmla="val 70610"/>
          </a:avLst>
        </a:prstGeom>
        <a:solidFill>
          <a:schemeClr val="accent5">
            <a:hueOff val="-9169732"/>
            <a:satOff val="36749"/>
            <a:lumOff val="7964"/>
            <a:alphaOff val="0"/>
          </a:schemeClr>
        </a:solidFill>
        <a:ln w="25400" cap="flat" cmpd="sng" algn="ctr">
          <a:solidFill>
            <a:schemeClr val="accent5">
              <a:hueOff val="-9169732"/>
              <a:satOff val="36749"/>
              <a:lumOff val="79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96ED7-4976-4829-92BE-29BEF6C8FC2B}">
      <dsp:nvSpPr>
        <dsp:cNvPr id="0" name=""/>
        <dsp:cNvSpPr/>
      </dsp:nvSpPr>
      <dsp:spPr>
        <a:xfrm>
          <a:off x="6372590" y="2981572"/>
          <a:ext cx="1733153" cy="1371600"/>
        </a:xfrm>
        <a:prstGeom prst="chevron">
          <a:avLst>
            <a:gd name="adj" fmla="val 7061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77CA6A-660A-4DD0-AFC0-470C6258D159}">
      <dsp:nvSpPr>
        <dsp:cNvPr id="0" name=""/>
        <dsp:cNvSpPr/>
      </dsp:nvSpPr>
      <dsp:spPr>
        <a:xfrm>
          <a:off x="123855" y="3118732"/>
          <a:ext cx="7502926" cy="1097280"/>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0" i="0" kern="1200" dirty="0">
              <a:solidFill>
                <a:srgbClr val="0070C0"/>
              </a:solidFill>
            </a:rPr>
            <a:t>Seventh Framework </a:t>
          </a:r>
          <a:r>
            <a:rPr lang="en-US" sz="2800" b="0" i="0" kern="1200" dirty="0" err="1">
              <a:solidFill>
                <a:srgbClr val="0070C0"/>
              </a:solidFill>
            </a:rPr>
            <a:t>Programme</a:t>
          </a:r>
          <a:r>
            <a:rPr lang="en-US" sz="2800" b="0" i="0" kern="1200" dirty="0">
              <a:solidFill>
                <a:srgbClr val="0070C0"/>
              </a:solidFill>
            </a:rPr>
            <a:t> (FP7)</a:t>
          </a:r>
        </a:p>
        <a:p>
          <a:pPr marL="0" lvl="0" indent="0" algn="ctr" defTabSz="1244600">
            <a:lnSpc>
              <a:spcPct val="90000"/>
            </a:lnSpc>
            <a:spcBef>
              <a:spcPct val="0"/>
            </a:spcBef>
            <a:spcAft>
              <a:spcPct val="35000"/>
            </a:spcAft>
            <a:buNone/>
          </a:pPr>
          <a:r>
            <a:rPr lang="en-US" sz="2800" b="0" i="0" kern="1200" dirty="0">
              <a:solidFill>
                <a:srgbClr val="FF0000"/>
              </a:solidFill>
              <a:hlinkClick xmlns:r="http://schemas.openxmlformats.org/officeDocument/2006/relationships" r:id="rId3"/>
            </a:rPr>
            <a:t>EU Research Projects</a:t>
          </a:r>
          <a:endParaRPr lang="en-US" sz="2800" b="0" i="0" kern="1200" dirty="0">
            <a:solidFill>
              <a:srgbClr val="FF0000"/>
            </a:solidFill>
          </a:endParaRPr>
        </a:p>
      </dsp:txBody>
      <dsp:txXfrm>
        <a:off x="123855" y="3118732"/>
        <a:ext cx="7502926" cy="1097280"/>
      </dsp:txXfrm>
    </dsp:sp>
  </dsp:spTree>
</dsp:drawing>
</file>

<file path=ppt/diagrams/layout1.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1B0AFD-C9A4-457D-B5BF-098253589870}" type="datetimeFigureOut">
              <a:rPr lang="el-GR" smtClean="0"/>
              <a:t>5/10/2023</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7933F-9880-4B2F-817D-A51CC298362E}" type="slidenum">
              <a:rPr lang="el-GR" smtClean="0"/>
              <a:t>‹#›</a:t>
            </a:fld>
            <a:endParaRPr lang="el-GR"/>
          </a:p>
        </p:txBody>
      </p:sp>
    </p:spTree>
    <p:extLst>
      <p:ext uri="{BB962C8B-B14F-4D97-AF65-F5344CB8AC3E}">
        <p14:creationId xmlns:p14="http://schemas.microsoft.com/office/powerpoint/2010/main" val="171910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C36D3-EDB6-4F78-B7C8-590E50952606}" type="slidenum">
              <a:rPr lang="el-GR">
                <a:solidFill>
                  <a:prstClr val="black"/>
                </a:solidFill>
              </a:rPr>
              <a:pPr/>
              <a:t>2</a:t>
            </a:fld>
            <a:endParaRPr lang="el-GR">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6356E-7D0F-450E-9B4D-BD7A2E686768}" type="slidenum">
              <a:rPr lang="el-GR">
                <a:solidFill>
                  <a:prstClr val="black"/>
                </a:solidFill>
              </a:rPr>
              <a:pPr/>
              <a:t>12</a:t>
            </a:fld>
            <a:endParaRPr lang="el-GR">
              <a:solidFill>
                <a:prstClr val="black"/>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0CCE2-001D-4918-8640-FA389FFB55C8}" type="slidenum">
              <a:rPr lang="el-GR">
                <a:solidFill>
                  <a:prstClr val="black"/>
                </a:solidFill>
              </a:rPr>
              <a:pPr/>
              <a:t>13</a:t>
            </a:fld>
            <a:endParaRPr lang="el-GR">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1C8B7-9067-4AB2-9696-1EBC03ABE789}" type="slidenum">
              <a:rPr lang="el-GR">
                <a:solidFill>
                  <a:prstClr val="black"/>
                </a:solidFill>
              </a:rPr>
              <a:pPr/>
              <a:t>14</a:t>
            </a:fld>
            <a:endParaRPr lang="el-GR">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68E5691C-3DE3-46FD-91CD-5F3FDA81A055}" type="slidenum">
              <a:rPr lang="el-GR" altLang="el-GR">
                <a:latin typeface="Times New Roman" pitchFamily="18" charset="0"/>
              </a:rPr>
              <a:pPr eaLnBrk="1" hangingPunct="1"/>
              <a:t>19</a:t>
            </a:fld>
            <a:endParaRPr lang="el-GR" altLang="el-GR">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F31C402-2A5A-45BA-A822-D18C572DA373}" type="slidenum">
              <a:rPr lang="el-GR" altLang="el-GR">
                <a:latin typeface="Times New Roman" pitchFamily="18" charset="0"/>
              </a:rPr>
              <a:pPr eaLnBrk="1" hangingPunct="1"/>
              <a:t>20</a:t>
            </a:fld>
            <a:endParaRPr lang="el-GR" altLang="el-GR">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F4845-0188-474E-9B04-ACFBFE34737C}" type="slidenum">
              <a:rPr lang="el-GR">
                <a:solidFill>
                  <a:prstClr val="black"/>
                </a:solidFill>
              </a:rPr>
              <a:pPr/>
              <a:t>30</a:t>
            </a:fld>
            <a:endParaRPr lang="el-GR">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912813" y="4343400"/>
            <a:ext cx="5032375" cy="4114800"/>
          </a:xfrm>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CC047-8AA4-4F23-8D33-B83303B41081}" type="slidenum">
              <a:rPr lang="el-GR">
                <a:solidFill>
                  <a:prstClr val="black"/>
                </a:solidFill>
              </a:rPr>
              <a:pPr/>
              <a:t>31</a:t>
            </a:fld>
            <a:endParaRPr lang="el-GR">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2813" y="4343400"/>
            <a:ext cx="5032375" cy="4114800"/>
          </a:xfrm>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290905-1B26-42D6-AFC4-87EE8C5920B0}" type="slidenum">
              <a:rPr lang="el-GR">
                <a:solidFill>
                  <a:prstClr val="black"/>
                </a:solidFill>
              </a:rPr>
              <a:pPr/>
              <a:t>32</a:t>
            </a:fld>
            <a:endParaRPr lang="el-GR">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12813" y="4343400"/>
            <a:ext cx="5032375" cy="4114800"/>
          </a:xfrm>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32C94A-0713-4E3E-9983-5011561A30A6}" type="slidenum">
              <a:rPr lang="el-GR" altLang="el-GR">
                <a:solidFill>
                  <a:prstClr val="black"/>
                </a:solidFill>
              </a:rPr>
              <a:pPr eaLnBrk="1" hangingPunct="1"/>
              <a:t>34</a:t>
            </a:fld>
            <a:endParaRPr lang="el-GR" altLang="el-GR">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2813" y="4343400"/>
            <a:ext cx="5032375" cy="4114800"/>
          </a:xfrm>
          <a:noFill/>
        </p:spPr>
        <p:txBody>
          <a:bodyPr/>
          <a:lstStyle/>
          <a:p>
            <a:pPr eaLnBrk="1" hangingPunct="1"/>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124F89-27BC-4607-BA61-82B22F71C08B}" type="slidenum">
              <a:rPr lang="el-GR">
                <a:solidFill>
                  <a:prstClr val="black"/>
                </a:solidFill>
              </a:rPr>
              <a:pPr/>
              <a:t>35</a:t>
            </a:fld>
            <a:endParaRPr lang="el-GR">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BD5AB-11FE-4225-B4F3-7A4D90F9C355}" type="slidenum">
              <a:rPr lang="el-GR">
                <a:solidFill>
                  <a:prstClr val="black"/>
                </a:solidFill>
              </a:rPr>
              <a:pPr/>
              <a:t>3</a:t>
            </a:fld>
            <a:endParaRPr lang="el-GR">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C262A5-FC4D-4BCA-B354-F3A0D94B56AD}" type="slidenum">
              <a:rPr lang="el-GR">
                <a:solidFill>
                  <a:prstClr val="black"/>
                </a:solidFill>
              </a:rPr>
              <a:pPr/>
              <a:t>38</a:t>
            </a:fld>
            <a:endParaRPr lang="el-GR">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44925-32CF-4188-957D-31035F21A6D1}" type="slidenum">
              <a:rPr lang="el-GR">
                <a:solidFill>
                  <a:prstClr val="black"/>
                </a:solidFill>
              </a:rPr>
              <a:pPr/>
              <a:t>40</a:t>
            </a:fld>
            <a:endParaRPr lang="el-GR">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E237F-5001-44B8-926E-23FE9B82F272}" type="slidenum">
              <a:rPr lang="el-GR">
                <a:solidFill>
                  <a:prstClr val="black"/>
                </a:solidFill>
              </a:rPr>
              <a:pPr/>
              <a:t>4</a:t>
            </a:fld>
            <a:endParaRPr lang="el-GR">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C27CE-DD7C-41DB-845F-74BDEA9487E8}" type="slidenum">
              <a:rPr lang="el-GR">
                <a:solidFill>
                  <a:prstClr val="black"/>
                </a:solidFill>
              </a:rPr>
              <a:pPr/>
              <a:t>5</a:t>
            </a:fld>
            <a:endParaRPr lang="el-GR">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8A416-0E28-482D-8FDA-D53BD0AEC680}" type="slidenum">
              <a:rPr lang="el-GR">
                <a:solidFill>
                  <a:prstClr val="black"/>
                </a:solidFill>
              </a:rPr>
              <a:pPr/>
              <a:t>7</a:t>
            </a:fld>
            <a:endParaRPr lang="el-GR">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6B440-23F0-46E5-8AB3-3D81E773B3DD}" type="slidenum">
              <a:rPr lang="el-GR">
                <a:solidFill>
                  <a:prstClr val="black"/>
                </a:solidFill>
              </a:rPr>
              <a:pPr/>
              <a:t>8</a:t>
            </a:fld>
            <a:endParaRPr lang="el-GR">
              <a:solidFill>
                <a:prstClr val="black"/>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936078-2E68-4A9C-B7BF-2C24FC7DAC4F}" type="slidenum">
              <a:rPr lang="el-GR">
                <a:solidFill>
                  <a:prstClr val="black"/>
                </a:solidFill>
              </a:rPr>
              <a:pPr/>
              <a:t>9</a:t>
            </a:fld>
            <a:endParaRPr lang="el-G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A05736-558D-451C-A573-69E026751B9C}" type="slidenum">
              <a:rPr lang="el-GR">
                <a:solidFill>
                  <a:prstClr val="black"/>
                </a:solidFill>
              </a:rPr>
              <a:pPr/>
              <a:t>10</a:t>
            </a:fld>
            <a:endParaRPr lang="el-GR">
              <a:solidFill>
                <a:prstClr val="black"/>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833915-4DD3-4B7A-A94C-50C0BA8609E4}" type="slidenum">
              <a:rPr lang="el-GR">
                <a:solidFill>
                  <a:prstClr val="black"/>
                </a:solidFill>
              </a:rPr>
              <a:pPr/>
              <a:t>11</a:t>
            </a:fld>
            <a:endParaRPr lang="el-GR">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5/10/2023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5/10/2023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esne.gr/" TargetMode="External"/><Relationship Id="rId2" Type="http://schemas.openxmlformats.org/officeDocument/2006/relationships/hyperlink" Target="http://www.icn.ch/"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esne.gr/" TargetMode="External"/><Relationship Id="rId2" Type="http://schemas.openxmlformats.org/officeDocument/2006/relationships/hyperlink" Target="http://www.icn.ch/" TargetMode="External"/><Relationship Id="rId1" Type="http://schemas.openxmlformats.org/officeDocument/2006/relationships/slideLayout" Target="../slideLayouts/slideLayout2.xml"/><Relationship Id="rId5" Type="http://schemas.openxmlformats.org/officeDocument/2006/relationships/hyperlink" Target="http://enne.gr/wp-content/uploads/2010/10/d-nosiel-pap.pdf" TargetMode="External"/><Relationship Id="rId4" Type="http://schemas.openxmlformats.org/officeDocument/2006/relationships/hyperlink" Target="http://www.enne.g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0.png"/><Relationship Id="rId7" Type="http://schemas.openxmlformats.org/officeDocument/2006/relationships/diagramColors" Target="../diagrams/colors6.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7.xml"/><Relationship Id="rId7" Type="http://schemas.openxmlformats.org/officeDocument/2006/relationships/image" Target="../media/image3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hyperlink" Target="http://ec.europa.eu/research/index.cfm" TargetMode="External"/><Relationship Id="rId4" Type="http://schemas.openxmlformats.org/officeDocument/2006/relationships/diagramQuickStyle" Target="../diagrams/quickStyle7.xml"/><Relationship Id="rId9" Type="http://schemas.openxmlformats.org/officeDocument/2006/relationships/image" Target="../media/image40.jpeg"/></Relationships>
</file>

<file path=ppt/slides/_rels/slide69.xml.rels><?xml version="1.0" encoding="UTF-8" standalone="yes"?>
<Relationships xmlns="http://schemas.openxmlformats.org/package/2006/relationships"><Relationship Id="rId3" Type="http://schemas.openxmlformats.org/officeDocument/2006/relationships/hyperlink" Target="http://www.community.nurs.uoa.gr/"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11560" y="1844824"/>
            <a:ext cx="8064896" cy="2880320"/>
          </a:xfrm>
        </p:spPr>
        <p:style>
          <a:lnRef idx="0">
            <a:schemeClr val="accent1"/>
          </a:lnRef>
          <a:fillRef idx="3">
            <a:schemeClr val="accent1"/>
          </a:fillRef>
          <a:effectRef idx="3">
            <a:schemeClr val="accent1"/>
          </a:effectRef>
          <a:fontRef idx="minor">
            <a:schemeClr val="lt1"/>
          </a:fontRef>
        </p:style>
        <p:txBody>
          <a:bodyPr>
            <a:normAutofit/>
          </a:bodyPr>
          <a:lstStyle/>
          <a:p>
            <a:r>
              <a:rPr lang="el-GR" sz="4000" b="1" dirty="0">
                <a:solidFill>
                  <a:srgbClr val="FFC000"/>
                </a:solidFill>
              </a:rPr>
              <a:t>Ο ρόλος του Νοσηλευτή στην </a:t>
            </a:r>
            <a:br>
              <a:rPr lang="en-US" sz="4000" b="1" dirty="0">
                <a:solidFill>
                  <a:srgbClr val="FFC000"/>
                </a:solidFill>
              </a:rPr>
            </a:br>
            <a:r>
              <a:rPr lang="el-GR" sz="4000" b="1" dirty="0">
                <a:solidFill>
                  <a:srgbClr val="FFC000"/>
                </a:solidFill>
              </a:rPr>
              <a:t>Πρωτοβάθμια Φροντίδα Υγείας.</a:t>
            </a:r>
            <a:br>
              <a:rPr lang="el-GR" sz="4000" b="1" dirty="0">
                <a:solidFill>
                  <a:srgbClr val="FFC000"/>
                </a:solidFill>
              </a:rPr>
            </a:br>
            <a:endParaRPr lang="el-GR" sz="4000" b="1" dirty="0">
              <a:solidFill>
                <a:srgbClr val="FFC000"/>
              </a:solidFill>
            </a:endParaRPr>
          </a:p>
        </p:txBody>
      </p:sp>
      <p:sp>
        <p:nvSpPr>
          <p:cNvPr id="3" name="Υπότιτλος 2"/>
          <p:cNvSpPr>
            <a:spLocks noGrp="1"/>
          </p:cNvSpPr>
          <p:nvPr>
            <p:ph type="subTitle" idx="1"/>
          </p:nvPr>
        </p:nvSpPr>
        <p:spPr>
          <a:xfrm>
            <a:off x="1390634" y="5049608"/>
            <a:ext cx="6400800" cy="1752600"/>
          </a:xfrm>
        </p:spPr>
        <p:txBody>
          <a:bodyPr/>
          <a:lstStyle/>
          <a:p>
            <a:pPr lvl="0" fontAlgn="base">
              <a:spcBef>
                <a:spcPct val="0"/>
              </a:spcBef>
              <a:spcAft>
                <a:spcPct val="0"/>
              </a:spcAft>
            </a:pPr>
            <a:r>
              <a:rPr lang="el-GR" sz="1600" b="1" dirty="0">
                <a:solidFill>
                  <a:srgbClr val="1B587C"/>
                </a:solidFill>
                <a:latin typeface="Times New Roman" pitchFamily="18" charset="0"/>
                <a:cs typeface="Times New Roman" pitchFamily="18" charset="0"/>
              </a:rPr>
              <a:t>Αθηνά  Καλοκαιρινού – Αναγνωστοπούλου</a:t>
            </a:r>
          </a:p>
          <a:p>
            <a:pPr lvl="0" fontAlgn="base">
              <a:spcBef>
                <a:spcPct val="0"/>
              </a:spcBef>
              <a:spcAft>
                <a:spcPct val="0"/>
              </a:spcAft>
            </a:pPr>
            <a:r>
              <a:rPr lang="el-GR" sz="1600" b="1" dirty="0">
                <a:solidFill>
                  <a:srgbClr val="1B587C"/>
                </a:solidFill>
                <a:latin typeface="Times New Roman" pitchFamily="18" charset="0"/>
                <a:cs typeface="Times New Roman" pitchFamily="18" charset="0"/>
              </a:rPr>
              <a:t>Καθηγήτρια  </a:t>
            </a:r>
          </a:p>
          <a:p>
            <a:pPr lvl="0" fontAlgn="base">
              <a:spcBef>
                <a:spcPct val="0"/>
              </a:spcBef>
              <a:spcAft>
                <a:spcPct val="0"/>
              </a:spcAft>
            </a:pPr>
            <a:r>
              <a:rPr lang="el-GR" sz="1600" b="1" dirty="0">
                <a:solidFill>
                  <a:srgbClr val="1B587C"/>
                </a:solidFill>
                <a:latin typeface="Times New Roman" pitchFamily="18" charset="0"/>
                <a:cs typeface="Times New Roman" pitchFamily="18" charset="0"/>
              </a:rPr>
              <a:t>Τμήμα  Νοσηλευτικής</a:t>
            </a:r>
          </a:p>
          <a:p>
            <a:pPr lvl="0" fontAlgn="base">
              <a:spcBef>
                <a:spcPct val="0"/>
              </a:spcBef>
              <a:spcAft>
                <a:spcPct val="0"/>
              </a:spcAft>
            </a:pPr>
            <a:r>
              <a:rPr lang="el-GR" sz="1600" b="1" dirty="0">
                <a:solidFill>
                  <a:srgbClr val="1B587C"/>
                </a:solidFill>
                <a:latin typeface="Times New Roman" pitchFamily="18" charset="0"/>
                <a:cs typeface="Times New Roman" pitchFamily="18" charset="0"/>
              </a:rPr>
              <a:t>Εθνικό και  Καποδιστριακό  </a:t>
            </a:r>
          </a:p>
          <a:p>
            <a:pPr lvl="0" fontAlgn="base">
              <a:spcBef>
                <a:spcPct val="0"/>
              </a:spcBef>
              <a:spcAft>
                <a:spcPct val="0"/>
              </a:spcAft>
            </a:pPr>
            <a:r>
              <a:rPr lang="el-GR" sz="1600" b="1" dirty="0">
                <a:solidFill>
                  <a:srgbClr val="1B587C"/>
                </a:solidFill>
                <a:latin typeface="Times New Roman" pitchFamily="18" charset="0"/>
                <a:cs typeface="Times New Roman" pitchFamily="18" charset="0"/>
              </a:rPr>
              <a:t>Πανεπιστήμιο Αθήνας </a:t>
            </a:r>
          </a:p>
          <a:p>
            <a:endParaRPr lang="el-GR" dirty="0"/>
          </a:p>
        </p:txBody>
      </p:sp>
      <p:pic>
        <p:nvPicPr>
          <p:cNvPr id="4" name="Picture 2" descr="C:\Users\ΟΙΚΟΓΕΝΕΙΑ\Desktop\1st INTERNATIONAL\LOGO ERGASTIRIO 2013\LOGO_GR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88640"/>
            <a:ext cx="2849205" cy="118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26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96955" y="221797"/>
            <a:ext cx="7629525" cy="1601787"/>
          </a:xfrm>
          <a:effectLst>
            <a:innerShdw blurRad="63500" dist="50800" dir="16200000">
              <a:prstClr val="black">
                <a:alpha val="50000"/>
              </a:prstClr>
            </a:innerShdw>
          </a:effectLst>
          <a:scene3d>
            <a:camera prst="orthographicFront">
              <a:rot lat="0" lon="0" rev="0"/>
            </a:camera>
            <a:lightRig rig="threePt" dir="t">
              <a:rot lat="0" lon="0" rev="1200000"/>
            </a:lightRig>
          </a:scene3d>
          <a:sp3d>
            <a:bevelT w="63500" h="25400" prst="artDeco"/>
          </a:sp3d>
        </p:spPr>
        <p:style>
          <a:lnRef idx="0">
            <a:schemeClr val="accent5"/>
          </a:lnRef>
          <a:fillRef idx="3">
            <a:schemeClr val="accent5"/>
          </a:fillRef>
          <a:effectRef idx="3">
            <a:schemeClr val="accent5"/>
          </a:effectRef>
          <a:fontRef idx="minor">
            <a:schemeClr val="lt1"/>
          </a:fontRef>
        </p:style>
        <p:txBody>
          <a:bodyPr>
            <a:normAutofit/>
          </a:bodyPr>
          <a:lstStyle/>
          <a:p>
            <a:pPr algn="ctr"/>
            <a:r>
              <a:rPr lang="el-GR" sz="4000" dirty="0">
                <a:solidFill>
                  <a:schemeClr val="accent6">
                    <a:lumMod val="40000"/>
                    <a:lumOff val="60000"/>
                  </a:schemeClr>
                </a:solidFill>
              </a:rPr>
              <a:t>Οικογενειακή </a:t>
            </a:r>
            <a:r>
              <a:rPr lang="en-US" sz="4000" dirty="0">
                <a:solidFill>
                  <a:schemeClr val="accent6">
                    <a:lumMod val="40000"/>
                    <a:lumOff val="60000"/>
                  </a:schemeClr>
                </a:solidFill>
              </a:rPr>
              <a:t> </a:t>
            </a:r>
            <a:r>
              <a:rPr lang="el-GR" sz="4000" dirty="0">
                <a:solidFill>
                  <a:schemeClr val="accent6">
                    <a:lumMod val="40000"/>
                    <a:lumOff val="60000"/>
                  </a:schemeClr>
                </a:solidFill>
              </a:rPr>
              <a:t>Νοσηλευτική </a:t>
            </a:r>
            <a:r>
              <a:rPr lang="en-US" sz="4000" dirty="0">
                <a:solidFill>
                  <a:schemeClr val="accent6">
                    <a:lumMod val="40000"/>
                    <a:lumOff val="60000"/>
                  </a:schemeClr>
                </a:solidFill>
              </a:rPr>
              <a:t> </a:t>
            </a:r>
          </a:p>
        </p:txBody>
      </p:sp>
      <p:pic>
        <p:nvPicPr>
          <p:cNvPr id="16486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584" y="2420888"/>
            <a:ext cx="7386638" cy="3735388"/>
          </a:xfrm>
          <a:prstGeom prst="roundRect">
            <a:avLst>
              <a:gd name="adj" fmla="val 16667"/>
            </a:avLst>
          </a:prstGeom>
          <a:ln>
            <a:noFill/>
          </a:ln>
          <a:effectLst>
            <a:glow rad="101600">
              <a:srgbClr val="FFFF00">
                <a:alpha val="6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71571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ln/>
        </p:spPr>
        <p:style>
          <a:lnRef idx="3">
            <a:schemeClr val="lt1"/>
          </a:lnRef>
          <a:fillRef idx="1">
            <a:schemeClr val="accent5"/>
          </a:fillRef>
          <a:effectRef idx="1">
            <a:schemeClr val="accent5"/>
          </a:effectRef>
          <a:fontRef idx="minor">
            <a:schemeClr val="lt1"/>
          </a:fontRef>
        </p:style>
        <p:txBody>
          <a:bodyPr/>
          <a:lstStyle/>
          <a:p>
            <a:pPr algn="ctr"/>
            <a:r>
              <a:rPr lang="el-GR" b="1" dirty="0">
                <a:solidFill>
                  <a:srgbClr val="FF9900"/>
                </a:solidFill>
              </a:rPr>
              <a:t>Περιβαλλοντική Υγεία</a:t>
            </a:r>
            <a:endParaRPr lang="en-US" b="1" dirty="0">
              <a:solidFill>
                <a:srgbClr val="FF9900"/>
              </a:solidFill>
            </a:endParaRPr>
          </a:p>
        </p:txBody>
      </p:sp>
      <p:pic>
        <p:nvPicPr>
          <p:cNvPr id="1587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08790" y="1832428"/>
            <a:ext cx="4958648" cy="4525963"/>
          </a:xfrm>
          <a:ln w="76200">
            <a:solidFill>
              <a:srgbClr val="FFFF00"/>
            </a:solidFill>
          </a:ln>
        </p:spPr>
      </p:pic>
    </p:spTree>
    <p:extLst>
      <p:ext uri="{BB962C8B-B14F-4D97-AF65-F5344CB8AC3E}">
        <p14:creationId xmlns:p14="http://schemas.microsoft.com/office/powerpoint/2010/main" val="20608575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l-GR" b="1" dirty="0"/>
              <a:t>Διαχείριση Κρίσεων</a:t>
            </a:r>
            <a:endParaRPr lang="en-US" b="1" dirty="0"/>
          </a:p>
        </p:txBody>
      </p:sp>
      <p:pic>
        <p:nvPicPr>
          <p:cNvPr id="1628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67658" y="1600200"/>
            <a:ext cx="7984927" cy="4263571"/>
          </a:xfrm>
        </p:spPr>
      </p:pic>
    </p:spTree>
    <p:extLst>
      <p:ext uri="{BB962C8B-B14F-4D97-AF65-F5344CB8AC3E}">
        <p14:creationId xmlns:p14="http://schemas.microsoft.com/office/powerpoint/2010/main" val="37033444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endParaRPr lang="el-GR" sz="4400">
              <a:solidFill>
                <a:srgbClr val="00FFFF"/>
              </a:solidFill>
            </a:endParaRPr>
          </a:p>
        </p:txBody>
      </p:sp>
      <p:sp>
        <p:nvSpPr>
          <p:cNvPr id="106501" name="Rectangle 5"/>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endParaRPr lang="el-GR" sz="4400">
              <a:solidFill>
                <a:srgbClr val="00FFFF"/>
              </a:solidFill>
            </a:endParaRPr>
          </a:p>
        </p:txBody>
      </p:sp>
      <p:pic>
        <p:nvPicPr>
          <p:cNvPr id="1065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801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6502"/>
                                        </p:tgtEl>
                                        <p:attrNameLst>
                                          <p:attrName>style.visibility</p:attrName>
                                        </p:attrNameLst>
                                      </p:cBhvr>
                                      <p:to>
                                        <p:strVal val="visible"/>
                                      </p:to>
                                    </p:set>
                                    <p:anim calcmode="lin" valueType="num">
                                      <p:cBhvr additive="base">
                                        <p:cTn id="7" dur="500" fill="hold"/>
                                        <p:tgtEl>
                                          <p:spTgt spid="106502"/>
                                        </p:tgtEl>
                                        <p:attrNameLst>
                                          <p:attrName>ppt_x</p:attrName>
                                        </p:attrNameLst>
                                      </p:cBhvr>
                                      <p:tavLst>
                                        <p:tav tm="0">
                                          <p:val>
                                            <p:strVal val="0-#ppt_w/2"/>
                                          </p:val>
                                        </p:tav>
                                        <p:tav tm="100000">
                                          <p:val>
                                            <p:strVal val="#ppt_x"/>
                                          </p:val>
                                        </p:tav>
                                      </p:tavLst>
                                    </p:anim>
                                    <p:anim calcmode="lin" valueType="num">
                                      <p:cBhvr additive="base">
                                        <p:cTn id="8" dur="500" fill="hold"/>
                                        <p:tgtEl>
                                          <p:spTgt spid="1065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ln w="76200"/>
        </p:spPr>
        <p:style>
          <a:lnRef idx="2">
            <a:schemeClr val="accent6"/>
          </a:lnRef>
          <a:fillRef idx="1">
            <a:schemeClr val="lt1"/>
          </a:fillRef>
          <a:effectRef idx="0">
            <a:schemeClr val="accent6"/>
          </a:effectRef>
          <a:fontRef idx="minor">
            <a:schemeClr val="dk1"/>
          </a:fontRef>
        </p:style>
        <p:txBody>
          <a:bodyPr/>
          <a:lstStyle/>
          <a:p>
            <a:r>
              <a:rPr lang="el-GR" b="1" dirty="0">
                <a:latin typeface="Comic Sans MS" pitchFamily="66" charset="0"/>
              </a:rPr>
              <a:t>ΠΛΗΘΥΣΜΟΣ ΕΥΘΥΝΗΣ</a:t>
            </a:r>
          </a:p>
        </p:txBody>
      </p:sp>
      <p:sp>
        <p:nvSpPr>
          <p:cNvPr id="110595" name="Rectangle 3"/>
          <p:cNvSpPr>
            <a:spLocks noGrp="1" noChangeArrowheads="1"/>
          </p:cNvSpPr>
          <p:nvPr>
            <p:ph idx="1"/>
          </p:nvPr>
        </p:nvSpPr>
        <p:spPr>
          <a:ln/>
        </p:spPr>
        <p:style>
          <a:lnRef idx="1">
            <a:schemeClr val="accent6"/>
          </a:lnRef>
          <a:fillRef idx="3">
            <a:schemeClr val="accent6"/>
          </a:fillRef>
          <a:effectRef idx="2">
            <a:schemeClr val="accent6"/>
          </a:effectRef>
          <a:fontRef idx="minor">
            <a:schemeClr val="lt1"/>
          </a:fontRef>
        </p:style>
        <p:txBody>
          <a:bodyPr/>
          <a:lstStyle/>
          <a:p>
            <a:pPr marL="0" indent="0">
              <a:buNone/>
            </a:pPr>
            <a:endParaRPr lang="en-GB" sz="2800" b="1" dirty="0">
              <a:latin typeface="Comic Sans MS" pitchFamily="66" charset="0"/>
            </a:endParaRPr>
          </a:p>
          <a:p>
            <a:pPr>
              <a:lnSpc>
                <a:spcPct val="90000"/>
              </a:lnSpc>
            </a:pPr>
            <a:r>
              <a:rPr lang="el-GR" sz="2800" b="1" dirty="0">
                <a:solidFill>
                  <a:srgbClr val="99FF99"/>
                </a:solidFill>
                <a:latin typeface="Comic Sans MS" pitchFamily="66" charset="0"/>
              </a:rPr>
              <a:t>ΥΓΙΗ ΑΤΟΜΑ ΚΑΘΕ ΗΛΙΚΙΑΣ ΣΤΟ ΧΩΡΟ ΠΟΥ ΖΟΥΝ, ΕΡΓΑΖΟΝΤΑΙ Ή ΣΠΟΥΔΑΖΟΥΝ</a:t>
            </a:r>
          </a:p>
          <a:p>
            <a:pPr>
              <a:lnSpc>
                <a:spcPct val="90000"/>
              </a:lnSpc>
            </a:pPr>
            <a:r>
              <a:rPr lang="el-GR" sz="2800" b="1" dirty="0">
                <a:solidFill>
                  <a:srgbClr val="FFCCFF"/>
                </a:solidFill>
                <a:latin typeface="Comic Sans MS" pitchFamily="66" charset="0"/>
              </a:rPr>
              <a:t>ΑΤΟΜΑ ΜΕ ΟΞΕΑ Ή ΧΡΟΝΙΑ ΠΡΟΒΛΗΜΑΤΑ ΥΓΕΙΑΣ ΣΤΗΝ ΚΟΙΝΟΤΗΤΑ</a:t>
            </a:r>
          </a:p>
          <a:p>
            <a:pPr>
              <a:lnSpc>
                <a:spcPct val="90000"/>
              </a:lnSpc>
            </a:pPr>
            <a:r>
              <a:rPr lang="el-GR" sz="2800" b="1" dirty="0">
                <a:solidFill>
                  <a:srgbClr val="FFFFCC"/>
                </a:solidFill>
                <a:latin typeface="Comic Sans MS" pitchFamily="66" charset="0"/>
              </a:rPr>
              <a:t>ΕΙΔΙΚΕΣ ΟΜΑΔΕΣ ΤΟΥ ΠΛΗΘΥΣΜΟΥ</a:t>
            </a:r>
          </a:p>
          <a:p>
            <a:pPr>
              <a:lnSpc>
                <a:spcPct val="90000"/>
              </a:lnSpc>
            </a:pPr>
            <a:endParaRPr lang="en-GB" sz="2800" b="1" dirty="0">
              <a:latin typeface="Comic Sans MS" pitchFamily="66" charset="0"/>
            </a:endParaRPr>
          </a:p>
          <a:p>
            <a:endParaRPr lang="el-GR" sz="2800" dirty="0"/>
          </a:p>
        </p:txBody>
      </p:sp>
    </p:spTree>
    <p:extLst>
      <p:ext uri="{BB962C8B-B14F-4D97-AF65-F5344CB8AC3E}">
        <p14:creationId xmlns:p14="http://schemas.microsoft.com/office/powerpoint/2010/main" val="3230527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50825" y="188913"/>
            <a:ext cx="8713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l-GR" sz="1400"/>
              <a:t> </a:t>
            </a:r>
            <a:r>
              <a:rPr lang="el-GR" altLang="el-GR" sz="2000"/>
              <a:t> </a:t>
            </a:r>
          </a:p>
        </p:txBody>
      </p:sp>
      <p:sp>
        <p:nvSpPr>
          <p:cNvPr id="4099" name="Rectangle 6"/>
          <p:cNvSpPr>
            <a:spLocks noGrp="1" noChangeArrowheads="1"/>
          </p:cNvSpPr>
          <p:nvPr>
            <p:ph type="body" idx="1"/>
          </p:nvPr>
        </p:nvSpPr>
        <p:spPr>
          <a:xfrm>
            <a:off x="492919" y="1052736"/>
            <a:ext cx="8229600" cy="4525963"/>
          </a:xfrm>
          <a:solidFill>
            <a:srgbClr val="C00000"/>
          </a:solidFill>
          <a:ln w="762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el-GR" altLang="el-GR" sz="2600" dirty="0"/>
              <a:t>Η ανάγκη να ληφθούν μέτρα για την αντιμετώπιση της κρίσης των υπηρεσιών υγείας είναι δεδομένη και κοινώς αποδεκτή.</a:t>
            </a:r>
            <a:endParaRPr lang="en-US" altLang="el-GR" sz="2600" dirty="0"/>
          </a:p>
          <a:p>
            <a:pPr eaLnBrk="1" hangingPunct="1"/>
            <a:endParaRPr lang="en-US" altLang="el-GR" sz="2600" dirty="0"/>
          </a:p>
          <a:p>
            <a:pPr eaLnBrk="1" hangingPunct="1"/>
            <a:r>
              <a:rPr lang="el-GR" altLang="el-GR" sz="2600" dirty="0"/>
              <a:t> </a:t>
            </a:r>
            <a:r>
              <a:rPr lang="el-GR" altLang="el-GR" sz="2600" dirty="0">
                <a:solidFill>
                  <a:srgbClr val="FFFF99"/>
                </a:solidFill>
              </a:rPr>
              <a:t>Η διεθνής εμπειρία και οι σύγχρονες τάσεις, οδηγούν στην αναβάθμιση των </a:t>
            </a:r>
            <a:r>
              <a:rPr lang="el-GR" altLang="el-GR" sz="2600" dirty="0" err="1">
                <a:solidFill>
                  <a:srgbClr val="FFFF99"/>
                </a:solidFill>
              </a:rPr>
              <a:t>ιατροκεντρικών</a:t>
            </a:r>
            <a:r>
              <a:rPr lang="el-GR" altLang="el-GR" sz="2600" dirty="0">
                <a:solidFill>
                  <a:srgbClr val="FFFF99"/>
                </a:solidFill>
              </a:rPr>
              <a:t> υπηρεσιών πρωτοβάθμιας περίθαλψης προς τη </a:t>
            </a:r>
            <a:r>
              <a:rPr lang="el-GR" altLang="el-GR" sz="2600" dirty="0" err="1">
                <a:solidFill>
                  <a:srgbClr val="FFFF99"/>
                </a:solidFill>
              </a:rPr>
              <a:t>διεπαγγελματική</a:t>
            </a:r>
            <a:r>
              <a:rPr lang="el-GR" altLang="el-GR" sz="2600" dirty="0">
                <a:solidFill>
                  <a:srgbClr val="FFFF99"/>
                </a:solidFill>
              </a:rPr>
              <a:t> Ομάδα Υγείας που παρέχει υπηρεσίες ολοκληρωμένης πρωτοβάθμιας φροντίδας υγείας</a:t>
            </a:r>
            <a:r>
              <a:rPr lang="el-GR" altLang="el-GR" sz="2600" dirty="0"/>
              <a:t>.</a:t>
            </a:r>
            <a:endParaRPr lang="en-US" altLang="el-GR" sz="2600" dirty="0"/>
          </a:p>
          <a:p>
            <a:pPr eaLnBrk="1" hangingPunct="1"/>
            <a:endParaRPr lang="el-GR" altLang="el-GR" sz="2600" dirty="0"/>
          </a:p>
        </p:txBody>
      </p:sp>
    </p:spTree>
    <p:extLst>
      <p:ext uri="{BB962C8B-B14F-4D97-AF65-F5344CB8AC3E}">
        <p14:creationId xmlns:p14="http://schemas.microsoft.com/office/powerpoint/2010/main" val="113944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467544" y="1268760"/>
            <a:ext cx="8229600" cy="4525963"/>
          </a:xfrm>
          <a:ln w="76200">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lstStyle/>
          <a:p>
            <a:pPr eaLnBrk="1" hangingPunct="1">
              <a:lnSpc>
                <a:spcPct val="90000"/>
              </a:lnSpc>
            </a:pPr>
            <a:r>
              <a:rPr lang="el-GR" altLang="el-GR" sz="2100" dirty="0">
                <a:effectLst>
                  <a:glow rad="228600">
                    <a:schemeClr val="accent3">
                      <a:satMod val="175000"/>
                      <a:alpha val="40000"/>
                    </a:schemeClr>
                  </a:glow>
                </a:effectLst>
              </a:rPr>
              <a:t>Στην Ελλάδα, η λειτουργία των Κέντρων Υγείας αγροτικού τύπου καθώς και των Ιατρείων του ΙΚΑ με τη μορφή των Εξωτερικών Ιατρείων – και συνήθως κέντρων </a:t>
            </a:r>
            <a:r>
              <a:rPr lang="el-GR" altLang="el-GR" sz="2100" dirty="0" err="1">
                <a:effectLst>
                  <a:glow rad="228600">
                    <a:schemeClr val="accent3">
                      <a:satMod val="175000"/>
                      <a:alpha val="40000"/>
                    </a:schemeClr>
                  </a:glow>
                </a:effectLst>
              </a:rPr>
              <a:t>συνταγογραφίας</a:t>
            </a:r>
            <a:r>
              <a:rPr lang="el-GR" altLang="el-GR" sz="2100" dirty="0">
                <a:effectLst>
                  <a:glow rad="228600">
                    <a:schemeClr val="accent3">
                      <a:satMod val="175000"/>
                      <a:alpha val="40000"/>
                    </a:schemeClr>
                  </a:glow>
                </a:effectLst>
              </a:rPr>
              <a:t> και παραπομπής – προσφέρει μια πλούσια εμπειρία εφόσον θεωρηθεί ως σημείο εκκίνησης και στόχος για αναβάθμιση.</a:t>
            </a:r>
            <a:endParaRPr lang="en-US" altLang="el-GR" sz="2100" dirty="0">
              <a:effectLst>
                <a:glow rad="228600">
                  <a:schemeClr val="accent3">
                    <a:satMod val="175000"/>
                    <a:alpha val="40000"/>
                  </a:schemeClr>
                </a:glow>
              </a:effectLst>
            </a:endParaRPr>
          </a:p>
          <a:p>
            <a:pPr marL="0" indent="0" eaLnBrk="1" hangingPunct="1">
              <a:lnSpc>
                <a:spcPct val="90000"/>
              </a:lnSpc>
              <a:buNone/>
            </a:pPr>
            <a:endParaRPr lang="en-US" altLang="el-GR" sz="2100" dirty="0">
              <a:effectLst>
                <a:glow rad="228600">
                  <a:schemeClr val="accent3">
                    <a:satMod val="175000"/>
                    <a:alpha val="40000"/>
                  </a:schemeClr>
                </a:glow>
              </a:effectLst>
            </a:endParaRPr>
          </a:p>
          <a:p>
            <a:pPr eaLnBrk="1" hangingPunct="1">
              <a:lnSpc>
                <a:spcPct val="90000"/>
              </a:lnSpc>
            </a:pPr>
            <a:r>
              <a:rPr lang="el-GR" altLang="el-GR" sz="2100" dirty="0">
                <a:effectLst>
                  <a:glow rad="228600">
                    <a:schemeClr val="accent3">
                      <a:satMod val="175000"/>
                      <a:alpha val="40000"/>
                    </a:schemeClr>
                  </a:glow>
                </a:effectLst>
              </a:rPr>
              <a:t> </a:t>
            </a:r>
            <a:r>
              <a:rPr lang="el-GR" altLang="el-GR" sz="2100" dirty="0">
                <a:solidFill>
                  <a:srgbClr val="FFFF99"/>
                </a:solidFill>
                <a:effectLst>
                  <a:glow rad="228600">
                    <a:schemeClr val="accent3">
                      <a:satMod val="175000"/>
                      <a:alpha val="40000"/>
                    </a:schemeClr>
                  </a:glow>
                </a:effectLst>
              </a:rPr>
              <a:t>Ο εμπλουτισμός της τοπικής αυτής εμπειρίας με τις σύγχρονες αντιλήψεις για την ανάπτυξη των υπηρεσιών υγείας με βάση την πρωτοβάθμια φροντίδα υγείας (</a:t>
            </a:r>
            <a:r>
              <a:rPr lang="el-GR" altLang="el-GR" sz="2100" dirty="0" err="1">
                <a:solidFill>
                  <a:srgbClr val="FFFF99"/>
                </a:solidFill>
                <a:effectLst>
                  <a:glow rad="228600">
                    <a:schemeClr val="accent3">
                      <a:satMod val="175000"/>
                      <a:alpha val="40000"/>
                    </a:schemeClr>
                  </a:glow>
                </a:effectLst>
              </a:rPr>
              <a:t>Λιονής</a:t>
            </a:r>
            <a:r>
              <a:rPr lang="el-GR" altLang="el-GR" sz="2100" dirty="0">
                <a:solidFill>
                  <a:srgbClr val="FFFF99"/>
                </a:solidFill>
                <a:effectLst>
                  <a:glow rad="228600">
                    <a:schemeClr val="accent3">
                      <a:satMod val="175000"/>
                      <a:alpha val="40000"/>
                    </a:schemeClr>
                  </a:glow>
                </a:effectLst>
              </a:rPr>
              <a:t> – Κουτής, 1992), θα οδηγούσε στην ανάπτυξη ενός συστήματος προσαρμοσμένου στην ελληνική πραγματικότητα, το οποίο ταυτόχρονα θα αποτελούσε ένα σημαντικό παράδειγμα για τη διεθνή κοινότητα. </a:t>
            </a:r>
          </a:p>
          <a:p>
            <a:pPr eaLnBrk="1" hangingPunct="1">
              <a:lnSpc>
                <a:spcPct val="90000"/>
              </a:lnSpc>
            </a:pPr>
            <a:endParaRPr lang="el-GR" altLang="el-GR" sz="2100" dirty="0">
              <a:effectLst>
                <a:glow rad="228600">
                  <a:schemeClr val="accent3">
                    <a:satMod val="175000"/>
                    <a:alpha val="40000"/>
                  </a:schemeClr>
                </a:glow>
              </a:effectLst>
            </a:endParaRPr>
          </a:p>
        </p:txBody>
      </p:sp>
    </p:spTree>
    <p:extLst>
      <p:ext uri="{BB962C8B-B14F-4D97-AF65-F5344CB8AC3E}">
        <p14:creationId xmlns:p14="http://schemas.microsoft.com/office/powerpoint/2010/main" val="261134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755576" y="116632"/>
            <a:ext cx="7543800" cy="2874962"/>
          </a:xfrm>
          <a:ln>
            <a:solidFill>
              <a:srgbClr val="FFC000"/>
            </a:solidFill>
          </a:ln>
        </p:spPr>
        <p:style>
          <a:lnRef idx="3">
            <a:schemeClr val="lt1"/>
          </a:lnRef>
          <a:fillRef idx="1">
            <a:schemeClr val="accent1"/>
          </a:fillRef>
          <a:effectRef idx="1">
            <a:schemeClr val="accent1"/>
          </a:effectRef>
          <a:fontRef idx="minor">
            <a:schemeClr val="lt1"/>
          </a:fontRef>
        </p:style>
        <p:txBody>
          <a:bodyPr/>
          <a:lstStyle/>
          <a:p>
            <a:pPr eaLnBrk="1" hangingPunct="1"/>
            <a:r>
              <a:rPr lang="en-US" altLang="el-GR" sz="2800" dirty="0">
                <a:solidFill>
                  <a:srgbClr val="FFFF99"/>
                </a:solidFill>
              </a:rPr>
              <a:t>H</a:t>
            </a:r>
            <a:r>
              <a:rPr lang="el-GR" altLang="el-GR" sz="2800" dirty="0">
                <a:solidFill>
                  <a:srgbClr val="FFFF99"/>
                </a:solidFill>
              </a:rPr>
              <a:t> ανάπτυξη ενός δικτύου Κέντρων Υγείας τα οποία θα καλύπτουν την πλήρη και ολοκληρωμένη πρωτοβάθμια φροντίδα υγείας όλου του πληθυσμού</a:t>
            </a:r>
            <a:r>
              <a:rPr lang="en-US" altLang="el-GR" sz="2800" dirty="0">
                <a:solidFill>
                  <a:srgbClr val="FFFF99"/>
                </a:solidFill>
              </a:rPr>
              <a:t>:</a:t>
            </a:r>
            <a:br>
              <a:rPr lang="en-US" altLang="el-GR" sz="2800" dirty="0">
                <a:solidFill>
                  <a:srgbClr val="FFFF99"/>
                </a:solidFill>
              </a:rPr>
            </a:br>
            <a:endParaRPr lang="el-GR" altLang="el-GR" sz="2800" dirty="0">
              <a:solidFill>
                <a:srgbClr val="FFFF99"/>
              </a:solidFill>
            </a:endParaRPr>
          </a:p>
        </p:txBody>
      </p:sp>
      <p:sp>
        <p:nvSpPr>
          <p:cNvPr id="6147" name="Rectangle 6"/>
          <p:cNvSpPr>
            <a:spLocks noGrp="1" noChangeArrowheads="1"/>
          </p:cNvSpPr>
          <p:nvPr>
            <p:ph type="body" idx="1"/>
          </p:nvPr>
        </p:nvSpPr>
        <p:spPr>
          <a:xfrm>
            <a:off x="457200" y="3141663"/>
            <a:ext cx="8229600" cy="2989262"/>
          </a:xfrm>
          <a:ln w="76200">
            <a:solidFill>
              <a:srgbClr val="00B0F0"/>
            </a:solidFill>
          </a:ln>
        </p:spPr>
        <p:style>
          <a:lnRef idx="1">
            <a:schemeClr val="accent1"/>
          </a:lnRef>
          <a:fillRef idx="2">
            <a:schemeClr val="accent1"/>
          </a:fillRef>
          <a:effectRef idx="1">
            <a:schemeClr val="accent1"/>
          </a:effectRef>
          <a:fontRef idx="minor">
            <a:schemeClr val="dk1"/>
          </a:fontRef>
        </p:style>
        <p:txBody>
          <a:bodyPr>
            <a:normAutofit lnSpcReduction="10000"/>
          </a:bodyPr>
          <a:lstStyle/>
          <a:p>
            <a:pPr algn="ctr" eaLnBrk="1" hangingPunct="1"/>
            <a:r>
              <a:rPr lang="el-GR" altLang="el-GR" dirty="0"/>
              <a:t>αποτελεί</a:t>
            </a:r>
            <a:r>
              <a:rPr lang="en-US" altLang="el-GR" dirty="0"/>
              <a:t> </a:t>
            </a:r>
            <a:r>
              <a:rPr lang="el-GR" altLang="el-GR" dirty="0"/>
              <a:t>τη μόνη ρεαλιστική και ουσιαστική απάντηση στην κρίση των υπηρεσιών υγείας </a:t>
            </a:r>
            <a:endParaRPr lang="en-US" altLang="el-GR" dirty="0"/>
          </a:p>
          <a:p>
            <a:pPr algn="ctr" eaLnBrk="1" hangingPunct="1"/>
            <a:r>
              <a:rPr lang="el-GR" altLang="el-GR" dirty="0"/>
              <a:t> συμβάλει αποφασιστικά τόσο στην αναβάθμιση της φροντίδας του πληθυσμού όσο και στην αποτελεσματική διαχείριση πόρων και υπηρεσιών. </a:t>
            </a:r>
            <a:endParaRPr lang="el-GR" altLang="el-GR" i="1" dirty="0"/>
          </a:p>
          <a:p>
            <a:pPr algn="ctr" eaLnBrk="1" hangingPunct="1"/>
            <a:endParaRPr lang="el-GR" altLang="el-GR" dirty="0"/>
          </a:p>
        </p:txBody>
      </p:sp>
    </p:spTree>
    <p:extLst>
      <p:ext uri="{BB962C8B-B14F-4D97-AF65-F5344CB8AC3E}">
        <p14:creationId xmlns:p14="http://schemas.microsoft.com/office/powerpoint/2010/main" val="126922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5" name="Group 3"/>
          <p:cNvGraphicFramePr>
            <a:graphicFrameLocks noGrp="1"/>
          </p:cNvGraphicFramePr>
          <p:nvPr>
            <p:extLst>
              <p:ext uri="{D42A27DB-BD31-4B8C-83A1-F6EECF244321}">
                <p14:modId xmlns:p14="http://schemas.microsoft.com/office/powerpoint/2010/main" val="4205786707"/>
              </p:ext>
            </p:extLst>
          </p:nvPr>
        </p:nvGraphicFramePr>
        <p:xfrm>
          <a:off x="575468" y="332656"/>
          <a:ext cx="7993063" cy="6046793"/>
        </p:xfrm>
        <a:graphic>
          <a:graphicData uri="http://schemas.openxmlformats.org/drawingml/2006/table">
            <a:tbl>
              <a:tblPr>
                <a:tableStyleId>{3C2FFA5D-87B4-456A-9821-1D502468CF0F}</a:tableStyleId>
              </a:tblPr>
              <a:tblGrid>
                <a:gridCol w="2971800">
                  <a:extLst>
                    <a:ext uri="{9D8B030D-6E8A-4147-A177-3AD203B41FA5}">
                      <a16:colId xmlns:a16="http://schemas.microsoft.com/office/drawing/2014/main" val="20000"/>
                    </a:ext>
                  </a:extLst>
                </a:gridCol>
                <a:gridCol w="2700338">
                  <a:extLst>
                    <a:ext uri="{9D8B030D-6E8A-4147-A177-3AD203B41FA5}">
                      <a16:colId xmlns:a16="http://schemas.microsoft.com/office/drawing/2014/main" val="20001"/>
                    </a:ext>
                  </a:extLst>
                </a:gridCol>
                <a:gridCol w="2320925">
                  <a:extLst>
                    <a:ext uri="{9D8B030D-6E8A-4147-A177-3AD203B41FA5}">
                      <a16:colId xmlns:a16="http://schemas.microsoft.com/office/drawing/2014/main" val="20002"/>
                    </a:ext>
                  </a:extLst>
                </a:gridCol>
              </a:tblGrid>
              <a:tr h="439738">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Γεωγραφικό διαμέρισμα</a:t>
                      </a:r>
                      <a:endParaRPr kumimoji="0" lang="el-GR" sz="1500" b="0" i="0" u="none" strike="noStrike" cap="none" normalizeH="0" baseline="0" dirty="0">
                        <a:ln>
                          <a:noFill/>
                        </a:ln>
                        <a:solidFill>
                          <a:srgbClr val="6699FF"/>
                        </a:solidFill>
                        <a:effectLst/>
                        <a:latin typeface="Arial" charset="0"/>
                        <a:ea typeface="Times New Roman" pitchFamily="18" charset="0"/>
                        <a:cs typeface="Tahoma" pitchFamily="34" charset="0"/>
                      </a:endParaRPr>
                    </a:p>
                  </a:txBody>
                  <a:tcPr horzOverflow="overflow">
                    <a:solidFill>
                      <a:srgbClr val="FFFF00"/>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Κέντρα Υγείας</a:t>
                      </a:r>
                      <a:endParaRPr kumimoji="0" lang="el-GR" sz="1500" b="0" i="0" u="none" strike="noStrike" cap="none" normalizeH="0" baseline="0" dirty="0">
                        <a:ln>
                          <a:noFill/>
                        </a:ln>
                        <a:solidFill>
                          <a:srgbClr val="00FFFF"/>
                        </a:solidFill>
                        <a:effectLst/>
                        <a:latin typeface="Arial" charset="0"/>
                        <a:ea typeface="Times New Roman" pitchFamily="18" charset="0"/>
                        <a:cs typeface="Tahoma" pitchFamily="34" charset="0"/>
                      </a:endParaRPr>
                    </a:p>
                  </a:txBody>
                  <a:tcPr horzOverflow="overflow">
                    <a:solidFill>
                      <a:srgbClr val="FFC000"/>
                    </a:solidFill>
                  </a:tcPr>
                </a:tc>
                <a:tc hMerge="1">
                  <a:txBody>
                    <a:bodyPr/>
                    <a:lstStyle/>
                    <a:p>
                      <a:endParaRPr lang="el-GR"/>
                    </a:p>
                  </a:txBody>
                  <a:tcPr/>
                </a:tc>
                <a:extLst>
                  <a:ext uri="{0D108BD9-81ED-4DB2-BD59-A6C34878D82A}">
                    <a16:rowId xmlns:a16="http://schemas.microsoft.com/office/drawing/2014/main" val="10000"/>
                  </a:ext>
                </a:extLst>
              </a:tr>
              <a:tr h="4397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l-GR" sz="1500" b="0" i="0" u="none" strike="noStrike" cap="none" normalizeH="0" baseline="0">
                        <a:ln>
                          <a:noFill/>
                        </a:ln>
                        <a:solidFill>
                          <a:schemeClr val="tx1"/>
                        </a:solidFill>
                        <a:effectLst/>
                        <a:latin typeface="Arial"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Αριθμός Κέντρων Υγείας</a:t>
                      </a:r>
                      <a:endParaRPr kumimoji="0" lang="el-GR" sz="1500" b="0" i="0" u="none" strike="noStrike" cap="none" normalizeH="0" baseline="0" dirty="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Αριθμός Κλινών</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1"/>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Σύνολο </a:t>
                      </a:r>
                      <a:endParaRPr kumimoji="0" lang="el-GR" sz="1500" b="0" i="0" u="none" strike="noStrike" cap="none" normalizeH="0" baseline="0" dirty="0">
                        <a:ln>
                          <a:noFill/>
                        </a:ln>
                        <a:solidFill>
                          <a:srgbClr val="6699FF"/>
                        </a:solidFill>
                        <a:effectLst/>
                        <a:latin typeface="Arial" charset="0"/>
                        <a:ea typeface="Times New Roman" pitchFamily="18" charset="0"/>
                        <a:cs typeface="Tahoma" pitchFamily="34" charset="0"/>
                      </a:endParaRPr>
                    </a:p>
                  </a:txBody>
                  <a:tcPr horzOverflow="overflow">
                    <a:solidFill>
                      <a:schemeClr val="accent6">
                        <a:lumMod val="60000"/>
                        <a:lumOff val="40000"/>
                      </a:schemeClr>
                    </a:soli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180</a:t>
                      </a:r>
                      <a:endParaRPr kumimoji="0" lang="el-GR" sz="1500" b="0" i="0" u="none" strike="noStrike" cap="none" normalizeH="0" baseline="0" dirty="0">
                        <a:ln>
                          <a:noFill/>
                        </a:ln>
                        <a:solidFill>
                          <a:srgbClr val="00FFFF"/>
                        </a:solidFill>
                        <a:effectLst/>
                        <a:latin typeface="Arial" charset="0"/>
                        <a:ea typeface="Times New Roman" pitchFamily="18" charset="0"/>
                        <a:cs typeface="Tahoma" pitchFamily="34" charset="0"/>
                      </a:endParaRPr>
                    </a:p>
                  </a:txBody>
                  <a:tcPr horzOverflow="overflow">
                    <a:solidFill>
                      <a:schemeClr val="accent6">
                        <a:lumMod val="60000"/>
                        <a:lumOff val="40000"/>
                      </a:schemeClr>
                    </a:soli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1.104</a:t>
                      </a:r>
                      <a:endParaRPr kumimoji="0" lang="el-GR" sz="1500" b="0" i="0" u="none" strike="noStrike" cap="none" normalizeH="0" baseline="0" dirty="0">
                        <a:ln>
                          <a:noFill/>
                        </a:ln>
                        <a:solidFill>
                          <a:schemeClr val="tx1"/>
                        </a:solidFill>
                        <a:effectLst/>
                        <a:latin typeface="Arial" charset="0"/>
                        <a:ea typeface="Times New Roman" pitchFamily="18" charset="0"/>
                        <a:cs typeface="Tahoma" pitchFamily="34" charset="0"/>
                      </a:endParaRPr>
                    </a:p>
                  </a:txBody>
                  <a:tcPr horzOverflow="overflow">
                    <a:solidFill>
                      <a:schemeClr val="accent6">
                        <a:lumMod val="60000"/>
                        <a:lumOff val="40000"/>
                      </a:schemeClr>
                    </a:solidFill>
                  </a:tcPr>
                </a:tc>
                <a:extLst>
                  <a:ext uri="{0D108BD9-81ED-4DB2-BD59-A6C34878D82A}">
                    <a16:rowId xmlns:a16="http://schemas.microsoft.com/office/drawing/2014/main" val="10002"/>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Περιφέρεια Πρωτευούσης</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0</a:t>
                      </a:r>
                      <a:endParaRPr kumimoji="0" lang="el-GR" sz="1500" b="0" i="0" u="none" strike="noStrike" cap="none" normalizeH="0" baseline="0" dirty="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0</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3"/>
                  </a:ext>
                </a:extLst>
              </a:tr>
              <a:tr h="769937">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Λοιπή Στερεά Ελλάς &amp; Εύβοια</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35</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220</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4"/>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Πελοπόννησος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29</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189</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5"/>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Ιόνιοι Νήσοι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6</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37</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6"/>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Ήπειρος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14</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76</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7"/>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Θεσσαλία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17</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108</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8"/>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Μακεδονία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41</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218</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9"/>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Θράκη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8</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46</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10"/>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Νήσοι Αιγαίου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16</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111</a:t>
                      </a:r>
                      <a:endParaRPr kumimoji="0" lang="el-GR" sz="1500" b="0" i="0" u="none" strike="noStrike" cap="none" normalizeH="0" baseline="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11"/>
                  </a:ext>
                </a:extLst>
              </a:tr>
              <a:tr h="439738">
                <a:tc>
                  <a:txBody>
                    <a:bodyPr/>
                    <a:lstStyle/>
                    <a:p>
                      <a:pPr marL="0" marR="0" lvl="0" indent="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Κρήτη </a:t>
                      </a:r>
                      <a:endParaRPr kumimoji="0" lang="el-GR" sz="1500" b="0" i="0" u="none" strike="noStrike" cap="none" normalizeH="0" baseline="0">
                        <a:ln>
                          <a:noFill/>
                        </a:ln>
                        <a:solidFill>
                          <a:srgbClr val="6699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a:ln>
                            <a:noFill/>
                          </a:ln>
                          <a:effectLst/>
                        </a:rPr>
                        <a:t>14</a:t>
                      </a:r>
                      <a:endParaRPr kumimoji="0" lang="el-GR" sz="1500" b="0" i="0" u="none" strike="noStrike" cap="none" normalizeH="0" baseline="0">
                        <a:ln>
                          <a:noFill/>
                        </a:ln>
                        <a:solidFill>
                          <a:srgbClr val="00FFFF"/>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marL="0" marR="0" lvl="0" indent="0" algn="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el-GR" sz="1500" u="none" strike="noStrike" cap="none" normalizeH="0" baseline="0" dirty="0">
                          <a:ln>
                            <a:noFill/>
                          </a:ln>
                          <a:effectLst/>
                        </a:rPr>
                        <a:t>99</a:t>
                      </a:r>
                      <a:endParaRPr kumimoji="0" lang="el-GR" sz="1500" b="0" i="0" u="none" strike="noStrike" cap="none" normalizeH="0" baseline="0" dirty="0">
                        <a:ln>
                          <a:noFill/>
                        </a:ln>
                        <a:solidFill>
                          <a:schemeClr val="tx1"/>
                        </a:solidFill>
                        <a:effectLst/>
                        <a:latin typeface="Arial" charset="0"/>
                        <a:ea typeface="Times New Roman" pitchFamily="18" charset="0"/>
                        <a:cs typeface="Tahoma" pitchFamily="34" charset="0"/>
                      </a:endParaRPr>
                    </a:p>
                  </a:txBody>
                  <a:tcPr horzOverflow="overflow">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12"/>
                  </a:ext>
                </a:extLst>
              </a:tr>
            </a:tbl>
          </a:graphicData>
        </a:graphic>
      </p:graphicFrame>
      <p:sp>
        <p:nvSpPr>
          <p:cNvPr id="14396" name="Rectangle 60"/>
          <p:cNvSpPr>
            <a:spLocks noChangeArrowheads="1"/>
          </p:cNvSpPr>
          <p:nvPr/>
        </p:nvSpPr>
        <p:spPr bwMode="auto">
          <a:xfrm>
            <a:off x="0" y="579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endParaRPr lang="el-GR" altLang="el-GR"/>
          </a:p>
        </p:txBody>
      </p:sp>
    </p:spTree>
    <p:extLst>
      <p:ext uri="{BB962C8B-B14F-4D97-AF65-F5344CB8AC3E}">
        <p14:creationId xmlns:p14="http://schemas.microsoft.com/office/powerpoint/2010/main" val="3204500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p:style>
          <a:lnRef idx="3">
            <a:schemeClr val="lt1"/>
          </a:lnRef>
          <a:fillRef idx="1">
            <a:schemeClr val="accent2"/>
          </a:fillRef>
          <a:effectRef idx="1">
            <a:schemeClr val="accent2"/>
          </a:effectRef>
          <a:fontRef idx="minor">
            <a:schemeClr val="lt1"/>
          </a:fontRef>
        </p:style>
        <p:txBody>
          <a:bodyPr/>
          <a:lstStyle/>
          <a:p>
            <a:pPr eaLnBrk="1" hangingPunct="1"/>
            <a:r>
              <a:rPr lang="el-GR" altLang="el-GR" dirty="0">
                <a:solidFill>
                  <a:srgbClr val="FFFF99"/>
                </a:solidFill>
              </a:rPr>
              <a:t>ΦΑΣΜΑ ΑΡΜΟΔΙΟΤΗΤΩΝ ΠΦΥ</a:t>
            </a:r>
            <a:endParaRPr lang="en-GB" altLang="el-GR" dirty="0">
              <a:solidFill>
                <a:srgbClr val="FFFF99"/>
              </a:solidFill>
            </a:endParaRPr>
          </a:p>
        </p:txBody>
      </p:sp>
      <p:sp>
        <p:nvSpPr>
          <p:cNvPr id="15363" name="Rectangle 1027"/>
          <p:cNvSpPr>
            <a:spLocks noGrp="1" noChangeArrowheads="1"/>
          </p:cNvSpPr>
          <p:nvPr>
            <p:ph type="body" idx="1"/>
          </p:nvPr>
        </p:nvSpPr>
        <p:spPr/>
        <p:txBody>
          <a:bodyPr/>
          <a:lstStyle/>
          <a:p>
            <a:pPr algn="ctr" eaLnBrk="1" hangingPunct="1"/>
            <a:r>
              <a:rPr lang="el-GR" altLang="el-GR" dirty="0">
                <a:solidFill>
                  <a:srgbClr val="FF0000"/>
                </a:solidFill>
              </a:rPr>
              <a:t>ΠΑΡΟΧΗ ΠΡΟΛΗΠΤΙΚΗΣ ΠΕΡΙΘΑΛΨΗΣ</a:t>
            </a:r>
          </a:p>
          <a:p>
            <a:pPr marL="0" indent="0" algn="ctr" eaLnBrk="1" hangingPunct="1">
              <a:buNone/>
            </a:pPr>
            <a:endParaRPr lang="el-GR" altLang="el-GR" dirty="0">
              <a:solidFill>
                <a:srgbClr val="FF0000"/>
              </a:solidFill>
            </a:endParaRPr>
          </a:p>
          <a:p>
            <a:pPr algn="ctr" eaLnBrk="1" hangingPunct="1"/>
            <a:r>
              <a:rPr lang="el-GR" altLang="el-GR" dirty="0">
                <a:solidFill>
                  <a:srgbClr val="FF0000"/>
                </a:solidFill>
              </a:rPr>
              <a:t>ΠΡΟΛΗΠΤΙΚΗ ΙΑΤΡΙΚΗ</a:t>
            </a:r>
          </a:p>
          <a:p>
            <a:pPr algn="ctr" eaLnBrk="1" hangingPunct="1"/>
            <a:endParaRPr lang="el-GR" altLang="el-GR" dirty="0">
              <a:solidFill>
                <a:srgbClr val="FF0000"/>
              </a:solidFill>
            </a:endParaRPr>
          </a:p>
          <a:p>
            <a:pPr algn="ctr" eaLnBrk="1" hangingPunct="1"/>
            <a:r>
              <a:rPr lang="el-GR" altLang="el-GR" dirty="0">
                <a:solidFill>
                  <a:srgbClr val="FF0000"/>
                </a:solidFill>
              </a:rPr>
              <a:t>ΚΟΙΝΩΝΙΚΕΣ ΦΡΟΝΤΙΔΕΣ</a:t>
            </a:r>
            <a:endParaRPr lang="en-GB" altLang="el-GR" dirty="0">
              <a:solidFill>
                <a:srgbClr val="FF0000"/>
              </a:solidFill>
            </a:endParaRPr>
          </a:p>
        </p:txBody>
      </p:sp>
    </p:spTree>
    <p:extLst>
      <p:ext uri="{BB962C8B-B14F-4D97-AF65-F5344CB8AC3E}">
        <p14:creationId xmlns:p14="http://schemas.microsoft.com/office/powerpoint/2010/main" val="10336096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699726" y="1447801"/>
            <a:ext cx="7772400" cy="3421359"/>
          </a:xfrm>
        </p:spPr>
        <p:style>
          <a:lnRef idx="0">
            <a:schemeClr val="accent1"/>
          </a:lnRef>
          <a:fillRef idx="3">
            <a:schemeClr val="accent1"/>
          </a:fillRef>
          <a:effectRef idx="3">
            <a:schemeClr val="accent1"/>
          </a:effectRef>
          <a:fontRef idx="minor">
            <a:schemeClr val="lt1"/>
          </a:fontRef>
        </p:style>
        <p:txBody>
          <a:bodyPr/>
          <a:lstStyle/>
          <a:p>
            <a:pPr algn="ctr">
              <a:buFont typeface="Wingdings" pitchFamily="2" charset="2"/>
              <a:buNone/>
            </a:pPr>
            <a:r>
              <a:rPr lang="el-GR" sz="3600" b="1" dirty="0">
                <a:effectLst/>
                <a:latin typeface="Arial" pitchFamily="34" charset="0"/>
              </a:rPr>
              <a:t>   </a:t>
            </a:r>
            <a:r>
              <a:rPr lang="el-GR" sz="3600" b="1" dirty="0">
                <a:solidFill>
                  <a:srgbClr val="FFFF66"/>
                </a:solidFill>
                <a:effectLst/>
                <a:latin typeface="Arial" pitchFamily="34" charset="0"/>
                <a:cs typeface="Arial" pitchFamily="34" charset="0"/>
              </a:rPr>
              <a:t>Κοινοτική Νοσηλευτική </a:t>
            </a:r>
            <a:endParaRPr lang="el-GR" sz="3600" b="1" dirty="0">
              <a:solidFill>
                <a:srgbClr val="FFFF66"/>
              </a:solidFill>
              <a:effectLst/>
              <a:latin typeface="Arial" pitchFamily="34" charset="0"/>
            </a:endParaRPr>
          </a:p>
          <a:p>
            <a:pPr algn="ctr">
              <a:buFont typeface="Wingdings" pitchFamily="2" charset="2"/>
              <a:buNone/>
            </a:pPr>
            <a:r>
              <a:rPr lang="el-GR" sz="3600" b="1" dirty="0">
                <a:solidFill>
                  <a:srgbClr val="FFFF66"/>
                </a:solidFill>
                <a:effectLst/>
                <a:latin typeface="Arial" pitchFamily="34" charset="0"/>
              </a:rPr>
              <a:t>     είναι </a:t>
            </a:r>
            <a:r>
              <a:rPr lang="el-GR" sz="3600" b="1" dirty="0">
                <a:solidFill>
                  <a:srgbClr val="FFFF66"/>
                </a:solidFill>
                <a:effectLst/>
                <a:latin typeface="Arial" pitchFamily="34" charset="0"/>
                <a:cs typeface="Arial" pitchFamily="34" charset="0"/>
              </a:rPr>
              <a:t>η σύνθεση της νοσηλευτικής φροντίδας με την πρακτική της δημόσιας υγείας</a:t>
            </a:r>
            <a:r>
              <a:rPr lang="el-GR" dirty="0">
                <a:solidFill>
                  <a:srgbClr val="FFFF66"/>
                </a:solidFill>
                <a:latin typeface="Arial" pitchFamily="34" charset="0"/>
                <a:cs typeface="Arial" pitchFamily="34" charset="0"/>
              </a:rPr>
              <a:t>. </a:t>
            </a:r>
            <a:endParaRPr lang="el-GR" dirty="0">
              <a:solidFill>
                <a:srgbClr val="FFFF66"/>
              </a:solidFill>
              <a:latin typeface="Arial" pitchFamily="34" charset="0"/>
            </a:endParaRPr>
          </a:p>
          <a:p>
            <a:pPr algn="ctr">
              <a:buFont typeface="Wingdings" pitchFamily="2" charset="2"/>
              <a:buNone/>
            </a:pPr>
            <a:r>
              <a:rPr lang="el-GR" sz="2000" b="1" i="1" dirty="0">
                <a:effectLst/>
                <a:latin typeface="Arial" pitchFamily="34" charset="0"/>
              </a:rPr>
              <a:t>                                                                                                             </a:t>
            </a:r>
            <a:r>
              <a:rPr lang="el-GR" sz="2000" b="1" i="1" dirty="0">
                <a:solidFill>
                  <a:srgbClr val="FFC000"/>
                </a:solidFill>
                <a:effectLst/>
                <a:latin typeface="Arial" pitchFamily="34" charset="0"/>
                <a:cs typeface="Arial" pitchFamily="34" charset="0"/>
              </a:rPr>
              <a:t>(</a:t>
            </a:r>
            <a:r>
              <a:rPr lang="el-GR" sz="2000" b="1" i="1" dirty="0">
                <a:solidFill>
                  <a:srgbClr val="FFC000"/>
                </a:solidFill>
                <a:effectLst/>
                <a:latin typeface="Arial" pitchFamily="34" charset="0"/>
              </a:rPr>
              <a:t>ΑΝΝΑ </a:t>
            </a:r>
            <a:r>
              <a:rPr lang="en-US" sz="2000" b="1" i="1" dirty="0">
                <a:solidFill>
                  <a:srgbClr val="FFC000"/>
                </a:solidFill>
                <a:effectLst/>
                <a:latin typeface="Arial" pitchFamily="34" charset="0"/>
                <a:cs typeface="Arial" pitchFamily="34" charset="0"/>
              </a:rPr>
              <a:t>Lancaster</a:t>
            </a:r>
            <a:r>
              <a:rPr lang="el-GR" sz="2000" b="1" i="1" dirty="0">
                <a:solidFill>
                  <a:srgbClr val="FFC000"/>
                </a:solidFill>
                <a:effectLst/>
                <a:latin typeface="Arial" pitchFamily="34" charset="0"/>
                <a:cs typeface="Arial" pitchFamily="34" charset="0"/>
              </a:rPr>
              <a:t> 1992)  (</a:t>
            </a:r>
            <a:r>
              <a:rPr lang="en-US" sz="2000" b="1" i="1" dirty="0">
                <a:solidFill>
                  <a:srgbClr val="FFC000"/>
                </a:solidFill>
                <a:effectLst/>
                <a:latin typeface="Arial" pitchFamily="34" charset="0"/>
                <a:cs typeface="Arial" pitchFamily="34" charset="0"/>
              </a:rPr>
              <a:t>RCN</a:t>
            </a:r>
            <a:r>
              <a:rPr lang="el-GR" sz="2000" b="1" i="1" dirty="0">
                <a:solidFill>
                  <a:srgbClr val="FFC000"/>
                </a:solidFill>
                <a:effectLst/>
                <a:latin typeface="Arial" pitchFamily="34" charset="0"/>
              </a:rPr>
              <a:t> </a:t>
            </a:r>
            <a:r>
              <a:rPr lang="el-GR" sz="2000" b="1" i="1" dirty="0">
                <a:solidFill>
                  <a:srgbClr val="FFC000"/>
                </a:solidFill>
                <a:effectLst/>
                <a:latin typeface="Arial" pitchFamily="34" charset="0"/>
                <a:cs typeface="Arial" pitchFamily="34" charset="0"/>
              </a:rPr>
              <a:t>1992)</a:t>
            </a:r>
          </a:p>
        </p:txBody>
      </p:sp>
    </p:spTree>
    <p:extLst>
      <p:ext uri="{BB962C8B-B14F-4D97-AF65-F5344CB8AC3E}">
        <p14:creationId xmlns:p14="http://schemas.microsoft.com/office/powerpoint/2010/main" val="772457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624" y="476672"/>
            <a:ext cx="6934200" cy="2101850"/>
          </a:xfrm>
        </p:spPr>
        <p:txBody>
          <a:bodyPr/>
          <a:lstStyle/>
          <a:p>
            <a:pPr eaLnBrk="1" hangingPunct="1"/>
            <a:r>
              <a:rPr lang="el-GR" altLang="el-G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ΟΡΓΑΝΩΤΙΚΟ ΕΠΙΠΕΔΟ ΚΕΝΤΡΟΥ ΥΓΕΙΑΣ</a:t>
            </a:r>
          </a:p>
        </p:txBody>
      </p:sp>
      <p:sp>
        <p:nvSpPr>
          <p:cNvPr id="16387" name="Rectangle 3"/>
          <p:cNvSpPr>
            <a:spLocks noGrp="1" noChangeArrowheads="1"/>
          </p:cNvSpPr>
          <p:nvPr>
            <p:ph type="body" idx="1"/>
          </p:nvPr>
        </p:nvSpPr>
        <p:spPr>
          <a:xfrm>
            <a:off x="971600" y="2636912"/>
            <a:ext cx="7232650" cy="3186112"/>
          </a:xfrm>
        </p:spPr>
        <p:txBody>
          <a:bodyPr/>
          <a:lstStyle/>
          <a:p>
            <a:pPr algn="ctr" eaLnBrk="1" hangingPunct="1"/>
            <a:r>
              <a:rPr lang="el-GR" altLang="el-GR" dirty="0">
                <a:effectLst>
                  <a:glow rad="139700">
                    <a:schemeClr val="accent6">
                      <a:satMod val="175000"/>
                      <a:alpha val="40000"/>
                    </a:schemeClr>
                  </a:glow>
                </a:effectLst>
              </a:rPr>
              <a:t>ΙΑΤΡΙΚΗ ΥΠΗΡΕΣΙΑ</a:t>
            </a:r>
          </a:p>
          <a:p>
            <a:pPr algn="ctr" eaLnBrk="1" hangingPunct="1"/>
            <a:endParaRPr lang="el-GR" altLang="el-GR" dirty="0">
              <a:effectLst>
                <a:glow rad="139700">
                  <a:schemeClr val="accent6">
                    <a:satMod val="175000"/>
                    <a:alpha val="40000"/>
                  </a:schemeClr>
                </a:glow>
              </a:effectLst>
            </a:endParaRPr>
          </a:p>
          <a:p>
            <a:pPr algn="ctr" eaLnBrk="1" hangingPunct="1"/>
            <a:r>
              <a:rPr lang="el-GR" altLang="el-GR" dirty="0">
                <a:effectLst>
                  <a:glow rad="139700">
                    <a:schemeClr val="accent6">
                      <a:satMod val="175000"/>
                      <a:alpha val="40000"/>
                    </a:schemeClr>
                  </a:glow>
                </a:effectLst>
              </a:rPr>
              <a:t>ΝΟΣΗΛΕΥΤΙΚΗ ΥΠΗΡΕΣΙΑ</a:t>
            </a:r>
          </a:p>
          <a:p>
            <a:pPr algn="ctr" eaLnBrk="1" hangingPunct="1"/>
            <a:endParaRPr lang="el-GR" altLang="el-GR" dirty="0">
              <a:effectLst>
                <a:glow rad="139700">
                  <a:schemeClr val="accent6">
                    <a:satMod val="175000"/>
                    <a:alpha val="40000"/>
                  </a:schemeClr>
                </a:glow>
              </a:effectLst>
            </a:endParaRPr>
          </a:p>
          <a:p>
            <a:pPr algn="ctr" eaLnBrk="1" hangingPunct="1"/>
            <a:r>
              <a:rPr lang="el-GR" altLang="el-GR" dirty="0">
                <a:effectLst>
                  <a:glow rad="139700">
                    <a:schemeClr val="accent6">
                      <a:satMod val="175000"/>
                      <a:alpha val="40000"/>
                    </a:schemeClr>
                  </a:glow>
                </a:effectLst>
              </a:rPr>
              <a:t>ΔΙΟΙΚΗΤΙΚΗ ΥΠΗΡΕΣΙΑ</a:t>
            </a:r>
          </a:p>
          <a:p>
            <a:pPr eaLnBrk="1" hangingPunct="1">
              <a:buFont typeface="Wingdings" pitchFamily="2" charset="2"/>
              <a:buNone/>
            </a:pPr>
            <a:endParaRPr lang="el-GR" altLang="el-GR" sz="3400" b="1" dirty="0">
              <a:solidFill>
                <a:srgbClr val="000000"/>
              </a:solidFill>
              <a:cs typeface="Times New Roman" pitchFamily="18" charset="0"/>
            </a:endParaRPr>
          </a:p>
        </p:txBody>
      </p:sp>
    </p:spTree>
    <p:extLst>
      <p:ext uri="{BB962C8B-B14F-4D97-AF65-F5344CB8AC3E}">
        <p14:creationId xmlns:p14="http://schemas.microsoft.com/office/powerpoint/2010/main" val="40922061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body" idx="1"/>
          </p:nvPr>
        </p:nvSpPr>
        <p:spPr>
          <a:xfrm>
            <a:off x="486696" y="1157749"/>
            <a:ext cx="8229600" cy="4525963"/>
          </a:xfrm>
          <a:solidFill>
            <a:schemeClr val="tx2">
              <a:lumMod val="75000"/>
            </a:schemeClr>
          </a:solidFill>
        </p:spPr>
        <p:style>
          <a:lnRef idx="2">
            <a:schemeClr val="accent1"/>
          </a:lnRef>
          <a:fillRef idx="1">
            <a:schemeClr val="lt1"/>
          </a:fillRef>
          <a:effectRef idx="0">
            <a:schemeClr val="accent1"/>
          </a:effectRef>
          <a:fontRef idx="minor">
            <a:schemeClr val="dk1"/>
          </a:fontRef>
        </p:style>
        <p:txBody>
          <a:bodyPr/>
          <a:lstStyle/>
          <a:p>
            <a:pPr eaLnBrk="1" hangingPunct="1">
              <a:lnSpc>
                <a:spcPct val="80000"/>
              </a:lnSpc>
            </a:pPr>
            <a:r>
              <a:rPr lang="el-GR" altLang="el-GR" sz="1900" dirty="0">
                <a:solidFill>
                  <a:srgbClr val="00FFFF"/>
                </a:solidFill>
              </a:rPr>
              <a:t>Θα απαιτηθεί εξειδίκευση του προτεινόμενου πλαισίου κατά κέντρο υγείας, ανάλογα με</a:t>
            </a:r>
            <a:r>
              <a:rPr lang="en-US" altLang="el-GR" sz="1900" dirty="0">
                <a:solidFill>
                  <a:srgbClr val="00FFFF"/>
                </a:solidFill>
              </a:rPr>
              <a:t>:</a:t>
            </a:r>
          </a:p>
          <a:p>
            <a:pPr eaLnBrk="1" hangingPunct="1">
              <a:lnSpc>
                <a:spcPct val="80000"/>
              </a:lnSpc>
            </a:pPr>
            <a:r>
              <a:rPr lang="el-GR" altLang="el-GR" sz="1900" dirty="0">
                <a:solidFill>
                  <a:srgbClr val="00FFFF"/>
                </a:solidFill>
              </a:rPr>
              <a:t> τους δείκτες νοσηρότητας,</a:t>
            </a:r>
            <a:endParaRPr lang="en-US" altLang="el-GR" sz="1900" dirty="0">
              <a:solidFill>
                <a:srgbClr val="00FFFF"/>
              </a:solidFill>
            </a:endParaRPr>
          </a:p>
          <a:p>
            <a:pPr eaLnBrk="1" hangingPunct="1">
              <a:lnSpc>
                <a:spcPct val="80000"/>
              </a:lnSpc>
            </a:pPr>
            <a:r>
              <a:rPr lang="el-GR" altLang="el-GR" sz="1900" dirty="0">
                <a:solidFill>
                  <a:srgbClr val="00FFFF"/>
                </a:solidFill>
              </a:rPr>
              <a:t> τις γεωγραφικές,</a:t>
            </a:r>
            <a:endParaRPr lang="en-US" altLang="el-GR" sz="1900" dirty="0">
              <a:solidFill>
                <a:srgbClr val="00FFFF"/>
              </a:solidFill>
            </a:endParaRPr>
          </a:p>
          <a:p>
            <a:pPr eaLnBrk="1" hangingPunct="1">
              <a:lnSpc>
                <a:spcPct val="80000"/>
              </a:lnSpc>
            </a:pPr>
            <a:r>
              <a:rPr lang="el-GR" altLang="el-GR" sz="1900" dirty="0">
                <a:solidFill>
                  <a:srgbClr val="00FFFF"/>
                </a:solidFill>
              </a:rPr>
              <a:t> κλιματολογικές,</a:t>
            </a:r>
            <a:endParaRPr lang="en-US" altLang="el-GR" sz="1900" dirty="0">
              <a:solidFill>
                <a:srgbClr val="00FFFF"/>
              </a:solidFill>
            </a:endParaRPr>
          </a:p>
          <a:p>
            <a:pPr eaLnBrk="1" hangingPunct="1">
              <a:lnSpc>
                <a:spcPct val="80000"/>
              </a:lnSpc>
            </a:pPr>
            <a:r>
              <a:rPr lang="el-GR" altLang="el-GR" sz="1900" dirty="0">
                <a:solidFill>
                  <a:srgbClr val="00FFFF"/>
                </a:solidFill>
              </a:rPr>
              <a:t> συγκοινωνιακές </a:t>
            </a:r>
            <a:r>
              <a:rPr lang="el-GR" altLang="el-GR" sz="1900" dirty="0" err="1">
                <a:solidFill>
                  <a:srgbClr val="00FFFF"/>
                </a:solidFill>
              </a:rPr>
              <a:t>κ.λ.π</a:t>
            </a:r>
            <a:r>
              <a:rPr lang="el-GR" altLang="el-GR" sz="1900" dirty="0">
                <a:solidFill>
                  <a:srgbClr val="00FFFF"/>
                </a:solidFill>
              </a:rPr>
              <a:t>. ιδιαιτερότητες της περιοχής. </a:t>
            </a:r>
            <a:endParaRPr lang="en-US" altLang="el-GR" sz="1900" dirty="0">
              <a:solidFill>
                <a:srgbClr val="00FFFF"/>
              </a:solidFill>
            </a:endParaRPr>
          </a:p>
          <a:p>
            <a:pPr eaLnBrk="1" hangingPunct="1">
              <a:lnSpc>
                <a:spcPct val="80000"/>
              </a:lnSpc>
            </a:pPr>
            <a:endParaRPr lang="el-GR" altLang="el-GR" sz="1900" dirty="0">
              <a:solidFill>
                <a:srgbClr val="00FFFF"/>
              </a:solidFill>
            </a:endParaRPr>
          </a:p>
          <a:p>
            <a:pPr eaLnBrk="1" hangingPunct="1">
              <a:lnSpc>
                <a:spcPct val="80000"/>
              </a:lnSpc>
            </a:pPr>
            <a:r>
              <a:rPr lang="el-GR" altLang="el-GR" sz="1900" dirty="0">
                <a:solidFill>
                  <a:srgbClr val="FFFF99"/>
                </a:solidFill>
              </a:rPr>
              <a:t>Το προτεινόμενο πλαίσιο στελέχωσης στηρίζεται κύρια σε εμπειρική εκτίμηση των αναγκών και λιγότερο σε κάποια συγκεκριμένη επιστημονική μεθοδολογία και τεκμηρίωση. </a:t>
            </a:r>
            <a:endParaRPr lang="en-US" altLang="el-GR" sz="1900" dirty="0">
              <a:solidFill>
                <a:srgbClr val="FFFF99"/>
              </a:solidFill>
            </a:endParaRPr>
          </a:p>
          <a:p>
            <a:pPr eaLnBrk="1" hangingPunct="1">
              <a:lnSpc>
                <a:spcPct val="80000"/>
              </a:lnSpc>
            </a:pPr>
            <a:endParaRPr lang="el-GR" altLang="el-GR" sz="1900" dirty="0">
              <a:solidFill>
                <a:srgbClr val="FFFF99"/>
              </a:solidFill>
            </a:endParaRPr>
          </a:p>
          <a:p>
            <a:pPr eaLnBrk="1" hangingPunct="1">
              <a:lnSpc>
                <a:spcPct val="80000"/>
              </a:lnSpc>
            </a:pPr>
            <a:r>
              <a:rPr lang="el-GR" altLang="el-GR" sz="1900" dirty="0">
                <a:solidFill>
                  <a:srgbClr val="FFFF00"/>
                </a:solidFill>
              </a:rPr>
              <a:t>Το πλαίσιο αυτό δεν θα πρέπει να θεωρηθεί σαν στατικό και αμετακίνητο, αλλά θα μπορούσε να διαφοροποιηθεί στο σύνολο του αριθμού, ύστερα από ειδικές επιδημιολογικές και </a:t>
            </a:r>
            <a:r>
              <a:rPr lang="el-GR" altLang="el-GR" sz="1900" dirty="0" err="1">
                <a:solidFill>
                  <a:srgbClr val="FFFF00"/>
                </a:solidFill>
              </a:rPr>
              <a:t>ιατροκοινωνικές</a:t>
            </a:r>
            <a:r>
              <a:rPr lang="el-GR" altLang="el-GR" sz="1900" dirty="0">
                <a:solidFill>
                  <a:srgbClr val="FFFF00"/>
                </a:solidFill>
              </a:rPr>
              <a:t> έρευνες που η πραγματοποίησή τους θα πρέπει να τεθεί άμεσα σε εφαρμογή. </a:t>
            </a:r>
          </a:p>
          <a:p>
            <a:pPr eaLnBrk="1" hangingPunct="1">
              <a:lnSpc>
                <a:spcPct val="80000"/>
              </a:lnSpc>
            </a:pPr>
            <a:endParaRPr lang="el-GR" altLang="el-GR" sz="1900" dirty="0"/>
          </a:p>
        </p:txBody>
      </p:sp>
    </p:spTree>
    <p:extLst>
      <p:ext uri="{BB962C8B-B14F-4D97-AF65-F5344CB8AC3E}">
        <p14:creationId xmlns:p14="http://schemas.microsoft.com/office/powerpoint/2010/main" val="1540489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9388" y="765175"/>
            <a:ext cx="8785225" cy="5010150"/>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l-GR" altLang="el-GR" sz="1600" b="1" dirty="0">
                <a:solidFill>
                  <a:srgbClr val="FFFF00"/>
                </a:solidFill>
              </a:rPr>
              <a:t>Το προτεινόμενο πλαίσιο στελέχωσης της Νοσηλευτικής Υπηρεσίας</a:t>
            </a:r>
          </a:p>
          <a:p>
            <a:pPr eaLnBrk="1" hangingPunct="1"/>
            <a:endParaRPr lang="el-GR" altLang="el-GR" sz="1600" b="1" dirty="0">
              <a:solidFill>
                <a:srgbClr val="FFFF00"/>
              </a:solidFill>
            </a:endParaRPr>
          </a:p>
          <a:p>
            <a:pPr eaLnBrk="1" hangingPunct="1"/>
            <a:endParaRPr lang="el-GR" altLang="el-GR" sz="1600" b="1" dirty="0">
              <a:solidFill>
                <a:srgbClr val="FFFF00"/>
              </a:solidFill>
            </a:endParaRPr>
          </a:p>
          <a:p>
            <a:pPr eaLnBrk="1" hangingPunct="1"/>
            <a:endParaRPr lang="el-GR" altLang="el-GR" sz="1600" b="1" dirty="0">
              <a:solidFill>
                <a:srgbClr val="FFFF00"/>
              </a:solidFill>
            </a:endParaRPr>
          </a:p>
          <a:p>
            <a:pPr algn="l" eaLnBrk="1" hangingPunct="1"/>
            <a:r>
              <a:rPr lang="el-GR" altLang="el-GR" sz="1600" b="1" dirty="0">
                <a:solidFill>
                  <a:srgbClr val="00FFFF"/>
                </a:solidFill>
              </a:rPr>
              <a:t>Νοσηλευτές </a:t>
            </a:r>
            <a:r>
              <a:rPr lang="en-US" altLang="el-GR" sz="1600" b="1" dirty="0">
                <a:solidFill>
                  <a:srgbClr val="00FFFF"/>
                </a:solidFill>
              </a:rPr>
              <a:t>   : </a:t>
            </a:r>
            <a:r>
              <a:rPr lang="el-GR" altLang="el-GR" sz="1600" b="1" dirty="0">
                <a:solidFill>
                  <a:srgbClr val="00FFFF"/>
                </a:solidFill>
              </a:rPr>
              <a:t>1 για κάθε 2.500-3.000 κατοίκους και 1-2 για κάθε </a:t>
            </a:r>
            <a:r>
              <a:rPr lang="el-GR" altLang="el-GR" sz="1600" b="1" dirty="0" err="1">
                <a:solidFill>
                  <a:srgbClr val="00FFFF"/>
                </a:solidFill>
              </a:rPr>
              <a:t>ΠΙετ</a:t>
            </a:r>
            <a:endParaRPr lang="el-GR" altLang="el-GR" sz="1600" b="1" dirty="0">
              <a:solidFill>
                <a:srgbClr val="00FFFF"/>
              </a:solidFill>
            </a:endParaRPr>
          </a:p>
          <a:p>
            <a:pPr algn="l" eaLnBrk="1" hangingPunct="1"/>
            <a:endParaRPr lang="el-GR" altLang="el-GR" sz="1600" b="1" dirty="0"/>
          </a:p>
          <a:p>
            <a:pPr algn="l" eaLnBrk="1" hangingPunct="1"/>
            <a:endParaRPr lang="el-GR" altLang="el-GR" sz="1600" b="1" dirty="0"/>
          </a:p>
          <a:p>
            <a:pPr algn="l" eaLnBrk="1" hangingPunct="1"/>
            <a:r>
              <a:rPr lang="el-GR" altLang="el-GR" sz="1600" b="1" dirty="0">
                <a:solidFill>
                  <a:srgbClr val="66FF99"/>
                </a:solidFill>
              </a:rPr>
              <a:t>Επισκέπτες    : 1 για κάθε 2.000-3.000 κατοίκους και 2-3 για κάθε </a:t>
            </a:r>
            <a:r>
              <a:rPr lang="el-GR" altLang="el-GR" sz="1600" b="1" dirty="0" err="1">
                <a:solidFill>
                  <a:srgbClr val="66FF99"/>
                </a:solidFill>
              </a:rPr>
              <a:t>ΠΙετ</a:t>
            </a:r>
            <a:r>
              <a:rPr lang="el-GR" altLang="el-GR" sz="1600" b="1" dirty="0">
                <a:solidFill>
                  <a:srgbClr val="66FF99"/>
                </a:solidFill>
              </a:rPr>
              <a:t> </a:t>
            </a:r>
          </a:p>
          <a:p>
            <a:pPr algn="l" eaLnBrk="1" hangingPunct="1"/>
            <a:endParaRPr lang="el-GR" altLang="el-GR" sz="1600" b="1" dirty="0">
              <a:solidFill>
                <a:srgbClr val="66FF99"/>
              </a:solidFill>
            </a:endParaRPr>
          </a:p>
          <a:p>
            <a:pPr algn="l" eaLnBrk="1" hangingPunct="1"/>
            <a:endParaRPr lang="el-GR" altLang="el-GR" sz="1600" b="1" dirty="0"/>
          </a:p>
          <a:p>
            <a:pPr algn="l" eaLnBrk="1" hangingPunct="1"/>
            <a:r>
              <a:rPr lang="el-GR" altLang="el-GR" sz="1600" b="1" dirty="0">
                <a:solidFill>
                  <a:srgbClr val="FF66FF"/>
                </a:solidFill>
              </a:rPr>
              <a:t>Μαίες 	       :1 για κάθε 5.000 άτομα του γυναικείου πληθυσμού και 1 για κάθε </a:t>
            </a:r>
            <a:r>
              <a:rPr lang="el-GR" altLang="el-GR" sz="1600" b="1" dirty="0" err="1">
                <a:solidFill>
                  <a:srgbClr val="FF66FF"/>
                </a:solidFill>
              </a:rPr>
              <a:t>ΠΙετ</a:t>
            </a:r>
            <a:endParaRPr lang="el-GR" altLang="el-GR" sz="1600" b="1" dirty="0">
              <a:solidFill>
                <a:srgbClr val="FF66FF"/>
              </a:solidFill>
            </a:endParaRPr>
          </a:p>
          <a:p>
            <a:pPr algn="l" eaLnBrk="1" hangingPunct="1"/>
            <a:endParaRPr lang="el-GR" altLang="el-GR" sz="1600" b="1" dirty="0"/>
          </a:p>
          <a:p>
            <a:pPr algn="l" eaLnBrk="1" hangingPunct="1"/>
            <a:endParaRPr lang="el-GR" altLang="el-GR" sz="1600" b="1" dirty="0"/>
          </a:p>
          <a:p>
            <a:pPr algn="l" eaLnBrk="1" hangingPunct="1"/>
            <a:endParaRPr lang="el-GR" altLang="el-GR" sz="1600" b="1" dirty="0"/>
          </a:p>
          <a:p>
            <a:pPr algn="l" eaLnBrk="1" hangingPunct="1"/>
            <a:r>
              <a:rPr lang="el-GR" altLang="el-GR" sz="1600" b="1" dirty="0"/>
              <a:t>Τραυματιοφορείς 	:3 για κάθε Κέντρο Υγείας μέχρι 15.000 πληθυσμό. Για Κέντρα Υγείας με πληθυσμό ευθύνης περισσότερο από 15.000 κατοίκους 1 επιπλέον για κάθε 10.000 κατοίκους.</a:t>
            </a:r>
            <a:endParaRPr lang="en-US" altLang="el-GR" sz="1600" b="1" dirty="0"/>
          </a:p>
          <a:p>
            <a:pPr algn="l" eaLnBrk="1" hangingPunct="1"/>
            <a:endParaRPr lang="en-US" altLang="el-GR" sz="1600" b="1" dirty="0"/>
          </a:p>
          <a:p>
            <a:pPr algn="l" eaLnBrk="1" hangingPunct="1"/>
            <a:endParaRPr lang="en-US" altLang="el-GR" sz="1400" b="1" dirty="0"/>
          </a:p>
          <a:p>
            <a:pPr algn="l" eaLnBrk="1" hangingPunct="1"/>
            <a:r>
              <a:rPr lang="el-GR" altLang="el-GR" sz="1000" b="1" i="1" dirty="0"/>
              <a:t>(</a:t>
            </a:r>
            <a:r>
              <a:rPr lang="el-GR" altLang="el-GR" sz="1000" b="1" i="1" dirty="0" err="1"/>
              <a:t>Βαγιανού</a:t>
            </a:r>
            <a:r>
              <a:rPr lang="el-GR" altLang="el-GR" sz="1000" b="1" i="1" dirty="0"/>
              <a:t> Αλεξάνδρα – Διονυσίου </a:t>
            </a:r>
            <a:r>
              <a:rPr lang="el-GR" altLang="el-GR" sz="1000" b="1" i="1" dirty="0" err="1"/>
              <a:t>Μαρουδια</a:t>
            </a:r>
            <a:r>
              <a:rPr lang="el-GR" altLang="el-GR" sz="1000" b="1" i="1" dirty="0"/>
              <a:t> – Ευθυμίου Χριστόφορος – Πιπερίδου Παναγιώτα – Διπλωματική Εργασία : Κοινωνικό περιβάλλον και εσωτερική οργάνωση του Κέντρου Υγείας Λαυρίου, Υγειονομική σχολή Αθηνών, 1995</a:t>
            </a:r>
            <a:r>
              <a:rPr lang="el-GR" altLang="el-GR" sz="1000" b="1" dirty="0"/>
              <a:t>)</a:t>
            </a:r>
          </a:p>
        </p:txBody>
      </p:sp>
    </p:spTree>
    <p:extLst>
      <p:ext uri="{BB962C8B-B14F-4D97-AF65-F5344CB8AC3E}">
        <p14:creationId xmlns:p14="http://schemas.microsoft.com/office/powerpoint/2010/main" val="3532277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692150"/>
            <a:ext cx="8229600" cy="5434013"/>
          </a:xfrm>
        </p:spPr>
        <p:style>
          <a:lnRef idx="2">
            <a:schemeClr val="dk1">
              <a:shade val="50000"/>
            </a:schemeClr>
          </a:lnRef>
          <a:fillRef idx="1">
            <a:schemeClr val="dk1"/>
          </a:fillRef>
          <a:effectRef idx="0">
            <a:schemeClr val="dk1"/>
          </a:effectRef>
          <a:fontRef idx="minor">
            <a:schemeClr val="lt1"/>
          </a:fontRef>
        </p:style>
        <p:txBody>
          <a:bodyPr/>
          <a:lstStyle/>
          <a:p>
            <a:pPr algn="ctr" eaLnBrk="1" hangingPunct="1">
              <a:lnSpc>
                <a:spcPct val="80000"/>
              </a:lnSpc>
              <a:buFont typeface="Wingdings" pitchFamily="2" charset="2"/>
              <a:buNone/>
            </a:pPr>
            <a:r>
              <a:rPr lang="el-GR" altLang="el-GR" sz="1900" dirty="0">
                <a:solidFill>
                  <a:srgbClr val="00FFFF"/>
                </a:solidFill>
              </a:rPr>
              <a:t>Ενδεικτικά αναφέρεται η σχετική με τα Κέντρα Υγείας και την Πρωτοβάθμια Φροντίδα Υγείας Νομοθεσία :</a:t>
            </a:r>
            <a:endParaRPr lang="en-US" altLang="el-GR" sz="1900" dirty="0">
              <a:solidFill>
                <a:srgbClr val="00FFFF"/>
              </a:solidFill>
            </a:endParaRPr>
          </a:p>
          <a:p>
            <a:pPr algn="ctr" eaLnBrk="1" hangingPunct="1">
              <a:lnSpc>
                <a:spcPct val="80000"/>
              </a:lnSpc>
              <a:buFont typeface="Wingdings" pitchFamily="2" charset="2"/>
              <a:buNone/>
            </a:pPr>
            <a:endParaRPr lang="el-GR" altLang="el-GR" sz="1900" dirty="0">
              <a:solidFill>
                <a:srgbClr val="00FFFF"/>
              </a:solidFill>
            </a:endParaRPr>
          </a:p>
          <a:p>
            <a:pPr eaLnBrk="1" hangingPunct="1">
              <a:lnSpc>
                <a:spcPct val="80000"/>
              </a:lnSpc>
            </a:pPr>
            <a:r>
              <a:rPr lang="el-GR" altLang="el-GR" sz="1900" dirty="0"/>
              <a:t>Νόμος 1397/1983 Εθνικό Σύστημα Υγείας άρθρο 15 παράγραφος 1 και 2. Σκοπός των Κέντρων Υγείας. </a:t>
            </a:r>
          </a:p>
          <a:p>
            <a:pPr>
              <a:lnSpc>
                <a:spcPct val="80000"/>
              </a:lnSpc>
            </a:pPr>
            <a:r>
              <a:rPr lang="el-GR" altLang="el-GR" sz="1900" dirty="0"/>
              <a:t>Υπουργικές Αποφάσεις και εγκρίσεις 22 Απριλίου 1986. Σύσταση Κέντρων Υγείας.</a:t>
            </a:r>
            <a:endParaRPr lang="en-US" altLang="el-GR" sz="1900" dirty="0"/>
          </a:p>
          <a:p>
            <a:pPr eaLnBrk="1" hangingPunct="1">
              <a:lnSpc>
                <a:spcPct val="80000"/>
              </a:lnSpc>
            </a:pPr>
            <a:r>
              <a:rPr lang="el-GR" altLang="el-GR" sz="1900" dirty="0"/>
              <a:t>Νόμος 2071/92 Εκσυγχρονισμός και οργάνωση του Συστήματος Υγείας. </a:t>
            </a:r>
          </a:p>
          <a:p>
            <a:pPr eaLnBrk="1" hangingPunct="1">
              <a:lnSpc>
                <a:spcPct val="80000"/>
              </a:lnSpc>
            </a:pPr>
            <a:r>
              <a:rPr lang="el-GR" altLang="el-GR" sz="1900" dirty="0"/>
              <a:t>Άρθρο 15 Κέντρα Υγείας και Υγειονομικοί Σταθμοί</a:t>
            </a:r>
          </a:p>
          <a:p>
            <a:pPr eaLnBrk="1" hangingPunct="1">
              <a:lnSpc>
                <a:spcPct val="80000"/>
              </a:lnSpc>
            </a:pPr>
            <a:r>
              <a:rPr lang="el-GR" altLang="el-GR" sz="1900" dirty="0"/>
              <a:t>Άρθρο 18 Διοίκηση Κέντρων Υγείας </a:t>
            </a:r>
          </a:p>
          <a:p>
            <a:pPr eaLnBrk="1" hangingPunct="1">
              <a:lnSpc>
                <a:spcPct val="80000"/>
              </a:lnSpc>
            </a:pPr>
            <a:r>
              <a:rPr lang="el-GR" altLang="el-GR" sz="1900" dirty="0"/>
              <a:t>Άρθρο 19 Λειτουργική και Επιστημονική διασύνδεση των Κέντρων Υγείας και των Υγειονομικών σταθμών με τα νοσοκομεία. </a:t>
            </a:r>
          </a:p>
          <a:p>
            <a:pPr eaLnBrk="1" hangingPunct="1">
              <a:lnSpc>
                <a:spcPct val="80000"/>
              </a:lnSpc>
              <a:buFont typeface="Wingdings" pitchFamily="2" charset="2"/>
              <a:buNone/>
            </a:pPr>
            <a:endParaRPr lang="el-GR" altLang="el-GR" sz="1900" dirty="0"/>
          </a:p>
          <a:p>
            <a:pPr eaLnBrk="1" hangingPunct="1">
              <a:lnSpc>
                <a:spcPct val="80000"/>
              </a:lnSpc>
              <a:buFont typeface="Wingdings" pitchFamily="2" charset="2"/>
              <a:buNone/>
            </a:pPr>
            <a:r>
              <a:rPr lang="en-US" altLang="el-GR" sz="1900" dirty="0"/>
              <a:t>    </a:t>
            </a:r>
            <a:r>
              <a:rPr lang="el-GR" altLang="el-GR" sz="1900" dirty="0">
                <a:solidFill>
                  <a:srgbClr val="FF66FF"/>
                </a:solidFill>
              </a:rPr>
              <a:t>Διαβάζοντας κάποιος την νομοθεσία παρατηρεί ότι δεν υπάρχει καμία αναφορά στην στελέχωση και την οργανωτική διάρθρωση της Νοσηλευτικής Υπηρεσίας των Κέντρων Υγείας. </a:t>
            </a:r>
          </a:p>
          <a:p>
            <a:pPr eaLnBrk="1" hangingPunct="1">
              <a:lnSpc>
                <a:spcPct val="80000"/>
              </a:lnSpc>
            </a:pPr>
            <a:endParaRPr lang="el-GR" altLang="el-GR" sz="1900" dirty="0">
              <a:solidFill>
                <a:srgbClr val="FF66FF"/>
              </a:solidFill>
            </a:endParaRPr>
          </a:p>
        </p:txBody>
      </p:sp>
    </p:spTree>
    <p:extLst>
      <p:ext uri="{BB962C8B-B14F-4D97-AF65-F5344CB8AC3E}">
        <p14:creationId xmlns:p14="http://schemas.microsoft.com/office/powerpoint/2010/main" val="90317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55650" y="692150"/>
            <a:ext cx="7777163" cy="4985980"/>
          </a:xfrm>
          <a:prstGeom prst="rect">
            <a:avLst/>
          </a:prstGeom>
          <a:ln>
            <a:noFill/>
          </a:ln>
        </p:spPr>
        <p:style>
          <a:lnRef idx="0">
            <a:scrgbClr r="0" g="0" b="0"/>
          </a:lnRef>
          <a:fillRef idx="1001">
            <a:schemeClr val="dk2"/>
          </a:fillRef>
          <a:effectRef idx="0">
            <a:scrgbClr r="0" g="0" b="0"/>
          </a:effectRef>
          <a:fontRef idx="major"/>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l-GR" altLang="el-GR" sz="2000" b="1" dirty="0">
                <a:solidFill>
                  <a:srgbClr val="FFFF00"/>
                </a:solidFill>
              </a:rPr>
              <a:t>Αναζητώντας τη βιβλιογραφία της τελευταίας δεκαετίας με θέμα τη πρωτοβάθμια φροντίδα Υγείας</a:t>
            </a:r>
            <a:r>
              <a:rPr lang="el-GR" altLang="el-GR" sz="2000" dirty="0">
                <a:solidFill>
                  <a:srgbClr val="FFFF00"/>
                </a:solidFill>
              </a:rPr>
              <a:t> είναι εμφανές ότι όλοι το θεωρούν ένα μείζον θέμα. </a:t>
            </a:r>
          </a:p>
          <a:p>
            <a:pPr algn="l" eaLnBrk="1" hangingPunct="1"/>
            <a:endParaRPr lang="el-GR" altLang="el-GR" sz="2000" dirty="0">
              <a:solidFill>
                <a:srgbClr val="FFFF00"/>
              </a:solidFill>
            </a:endParaRPr>
          </a:p>
          <a:p>
            <a:pPr algn="l" eaLnBrk="1" hangingPunct="1"/>
            <a:endParaRPr lang="en-US" altLang="el-GR" sz="2000" dirty="0">
              <a:solidFill>
                <a:srgbClr val="FFFF00"/>
              </a:solidFill>
            </a:endParaRPr>
          </a:p>
          <a:p>
            <a:pPr eaLnBrk="1" hangingPunct="1">
              <a:buFontTx/>
              <a:buChar char="•"/>
            </a:pPr>
            <a:r>
              <a:rPr lang="el-GR" altLang="el-GR" sz="2000" dirty="0">
                <a:solidFill>
                  <a:srgbClr val="00FFFF"/>
                </a:solidFill>
              </a:rPr>
              <a:t>Αναφέρονται εκτενώς στο ρόλο του γενικού και οικογενειακού γιατρού </a:t>
            </a:r>
          </a:p>
          <a:p>
            <a:pPr algn="l" eaLnBrk="1" hangingPunct="1">
              <a:buFontTx/>
              <a:buChar char="•"/>
            </a:pPr>
            <a:endParaRPr lang="en-US" altLang="el-GR" sz="2000" dirty="0">
              <a:solidFill>
                <a:srgbClr val="00FFFF"/>
              </a:solidFill>
            </a:endParaRPr>
          </a:p>
          <a:p>
            <a:pPr algn="l" eaLnBrk="1" hangingPunct="1">
              <a:buFontTx/>
              <a:buChar char="•"/>
            </a:pPr>
            <a:r>
              <a:rPr lang="el-GR" altLang="el-GR" sz="2000" dirty="0">
                <a:solidFill>
                  <a:srgbClr val="00FFFF"/>
                </a:solidFill>
              </a:rPr>
              <a:t>Γίνονται σοβαρές προσπάθειες και προτάσεις για την πετυχημένη παροχή υπηρεσιών πρωτοβάθμιας φροντίδας Υγείας.</a:t>
            </a:r>
          </a:p>
          <a:p>
            <a:pPr algn="l" eaLnBrk="1" hangingPunct="1">
              <a:buFontTx/>
              <a:buChar char="•"/>
            </a:pPr>
            <a:endParaRPr lang="el-GR" altLang="el-GR" sz="2000" dirty="0">
              <a:solidFill>
                <a:srgbClr val="00FFFF"/>
              </a:solidFill>
            </a:endParaRPr>
          </a:p>
          <a:p>
            <a:pPr algn="l" eaLnBrk="1" hangingPunct="1">
              <a:buFontTx/>
              <a:buChar char="•"/>
            </a:pPr>
            <a:r>
              <a:rPr lang="el-GR" altLang="el-GR" sz="2000" dirty="0">
                <a:solidFill>
                  <a:srgbClr val="00FFFF"/>
                </a:solidFill>
              </a:rPr>
              <a:t>Σε όλη όμως αυτή τη σοβαρή προσπάθεια υπάρχει μια μεγάλη παράλειψη.</a:t>
            </a:r>
          </a:p>
          <a:p>
            <a:pPr eaLnBrk="1" hangingPunct="1"/>
            <a:r>
              <a:rPr lang="el-GR" altLang="el-GR" sz="2000" b="1" dirty="0"/>
              <a:t> </a:t>
            </a:r>
          </a:p>
          <a:p>
            <a:pPr algn="ctr" eaLnBrk="1" hangingPunct="1"/>
            <a:r>
              <a:rPr lang="el-GR" altLang="el-GR" sz="2000" b="1" u="sng" dirty="0">
                <a:solidFill>
                  <a:srgbClr val="FF6600"/>
                </a:solidFill>
              </a:rPr>
              <a:t>Που βρίσκεται ο κοινοτικός νοσηλευτής ; </a:t>
            </a:r>
          </a:p>
          <a:p>
            <a:pPr algn="l" eaLnBrk="1" hangingPunct="1"/>
            <a:endParaRPr lang="el-GR" altLang="el-GR" dirty="0">
              <a:solidFill>
                <a:srgbClr val="FF3300"/>
              </a:solidFill>
            </a:endParaRPr>
          </a:p>
        </p:txBody>
      </p:sp>
    </p:spTree>
    <p:extLst>
      <p:ext uri="{BB962C8B-B14F-4D97-AF65-F5344CB8AC3E}">
        <p14:creationId xmlns:p14="http://schemas.microsoft.com/office/powerpoint/2010/main" val="311164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67544" y="283718"/>
            <a:ext cx="8281615" cy="6063198"/>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l-GR" altLang="el-GR" sz="2800" dirty="0">
                <a:solidFill>
                  <a:srgbClr val="FFFF00"/>
                </a:solidFill>
              </a:rPr>
              <a:t>Ο κοινοτικός νοσηλευτής :</a:t>
            </a:r>
          </a:p>
          <a:p>
            <a:pPr algn="l" eaLnBrk="1" hangingPunct="1">
              <a:buFontTx/>
              <a:buChar char="•"/>
            </a:pPr>
            <a:r>
              <a:rPr lang="el-GR" altLang="el-GR" dirty="0">
                <a:solidFill>
                  <a:srgbClr val="00FFFF"/>
                </a:solidFill>
              </a:rPr>
              <a:t>Προάγει την υγεία</a:t>
            </a:r>
            <a:r>
              <a:rPr lang="el-GR" altLang="el-GR" dirty="0"/>
              <a:t> ατόμων, οικογένειας και ομάδων στην κοινότητα.</a:t>
            </a:r>
          </a:p>
          <a:p>
            <a:pPr algn="l" eaLnBrk="1" hangingPunct="1">
              <a:buFontTx/>
              <a:buChar char="•"/>
            </a:pPr>
            <a:endParaRPr lang="el-GR" altLang="el-GR" dirty="0"/>
          </a:p>
          <a:p>
            <a:pPr algn="l" eaLnBrk="1" hangingPunct="1">
              <a:buFontTx/>
              <a:buChar char="•"/>
            </a:pPr>
            <a:r>
              <a:rPr lang="el-GR" altLang="el-GR" dirty="0">
                <a:solidFill>
                  <a:srgbClr val="00FFFF"/>
                </a:solidFill>
              </a:rPr>
              <a:t>Αξιολογεί και αντιμετωπίζει τις ανάγκες υγείας</a:t>
            </a:r>
            <a:r>
              <a:rPr lang="el-GR" altLang="el-GR" dirty="0"/>
              <a:t> ατόμων, οικογένειας και ομάδων στην κοινότητα. </a:t>
            </a:r>
          </a:p>
          <a:p>
            <a:pPr algn="l" eaLnBrk="1" hangingPunct="1">
              <a:buFontTx/>
              <a:buChar char="•"/>
            </a:pPr>
            <a:endParaRPr lang="el-GR" altLang="el-GR" dirty="0"/>
          </a:p>
          <a:p>
            <a:pPr algn="l" eaLnBrk="1" hangingPunct="1">
              <a:buFontTx/>
              <a:buChar char="•"/>
            </a:pPr>
            <a:r>
              <a:rPr lang="el-GR" altLang="el-GR" dirty="0">
                <a:solidFill>
                  <a:srgbClr val="00FFFF"/>
                </a:solidFill>
              </a:rPr>
              <a:t>Αξιολογεί και αντιμετωπίζει τις νοσηλευτικές ανάγκες</a:t>
            </a:r>
            <a:r>
              <a:rPr lang="el-GR" altLang="el-GR" dirty="0"/>
              <a:t> ατόμων, οικογένειας και ομάδων στην κοινότητα. </a:t>
            </a:r>
          </a:p>
          <a:p>
            <a:pPr algn="l" eaLnBrk="1" hangingPunct="1">
              <a:buFontTx/>
              <a:buChar char="•"/>
            </a:pPr>
            <a:endParaRPr lang="el-GR" altLang="el-GR" dirty="0"/>
          </a:p>
          <a:p>
            <a:pPr algn="l" eaLnBrk="1" hangingPunct="1">
              <a:buFontTx/>
              <a:buChar char="•"/>
            </a:pPr>
            <a:r>
              <a:rPr lang="el-GR" altLang="el-GR" dirty="0">
                <a:solidFill>
                  <a:srgbClr val="00FFFF"/>
                </a:solidFill>
              </a:rPr>
              <a:t>Χρησιμοποιεί κάθε μέσο αποτελεσματικής επικοινωνίας ώστε να παρέχει αποτελεσματικότερη φροντίδα</a:t>
            </a:r>
            <a:r>
              <a:rPr lang="el-GR" altLang="el-GR" dirty="0"/>
              <a:t> υγείας και να </a:t>
            </a:r>
            <a:r>
              <a:rPr lang="el-GR" altLang="el-GR" dirty="0">
                <a:solidFill>
                  <a:srgbClr val="00FFFF"/>
                </a:solidFill>
              </a:rPr>
              <a:t>συμβάλλει στην </a:t>
            </a:r>
            <a:r>
              <a:rPr lang="el-GR" altLang="el-GR" dirty="0" err="1">
                <a:solidFill>
                  <a:srgbClr val="00FFFF"/>
                </a:solidFill>
              </a:rPr>
              <a:t>αυτοφροντίδα</a:t>
            </a:r>
            <a:r>
              <a:rPr lang="el-GR" altLang="el-GR" dirty="0"/>
              <a:t> ατόμων, οικογένειας και ομάδας.</a:t>
            </a:r>
          </a:p>
          <a:p>
            <a:pPr algn="l" eaLnBrk="1" hangingPunct="1"/>
            <a:r>
              <a:rPr lang="el-GR" altLang="el-GR" dirty="0"/>
              <a:t> </a:t>
            </a:r>
          </a:p>
          <a:p>
            <a:pPr algn="l" eaLnBrk="1" hangingPunct="1">
              <a:buFontTx/>
              <a:buChar char="•"/>
            </a:pPr>
            <a:r>
              <a:rPr lang="el-GR" altLang="el-GR" dirty="0">
                <a:solidFill>
                  <a:srgbClr val="00FFFF"/>
                </a:solidFill>
              </a:rPr>
              <a:t>Χρησιμοποιεί αποτελεσματικά και υπεύθυνα τις δυνατότητες που του παρέχει η αυτόνομη άσκηση</a:t>
            </a:r>
            <a:r>
              <a:rPr lang="el-GR" altLang="el-GR" dirty="0"/>
              <a:t>, αλλά και να συνεργάζεται με σύμπνοια με τα υπόλοιπα μέρη της ομάδας Π.Φ.Υ. </a:t>
            </a:r>
          </a:p>
          <a:p>
            <a:pPr algn="l" eaLnBrk="1" hangingPunct="1"/>
            <a:endParaRPr lang="el-GR" altLang="el-GR" dirty="0"/>
          </a:p>
          <a:p>
            <a:pPr algn="l" eaLnBrk="1" hangingPunct="1">
              <a:buFontTx/>
              <a:buChar char="•"/>
            </a:pPr>
            <a:r>
              <a:rPr lang="el-GR" altLang="el-GR" dirty="0">
                <a:solidFill>
                  <a:srgbClr val="00FFFF"/>
                </a:solidFill>
              </a:rPr>
              <a:t>Συνεργάζεται με άλλες υπηρεσίες εκτός της ομάδας Π.Φ.Υ. και να τις κινητοποιεί ώστε να αντιμετωπίζεται κάθε ανάγκη που δεν είναι της άμεσης αρμοδιότητας της ομάδας Π.Φ.Υ. </a:t>
            </a:r>
          </a:p>
          <a:p>
            <a:pPr algn="l" eaLnBrk="1" hangingPunct="1"/>
            <a:r>
              <a:rPr lang="el-GR" altLang="el-GR" dirty="0"/>
              <a:t> </a:t>
            </a:r>
          </a:p>
        </p:txBody>
      </p:sp>
    </p:spTree>
    <p:extLst>
      <p:ext uri="{BB962C8B-B14F-4D97-AF65-F5344CB8AC3E}">
        <p14:creationId xmlns:p14="http://schemas.microsoft.com/office/powerpoint/2010/main" val="1403184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68313" y="908721"/>
            <a:ext cx="8229600" cy="4915818"/>
          </a:xfrm>
        </p:spPr>
        <p:style>
          <a:lnRef idx="3">
            <a:schemeClr val="lt1"/>
          </a:lnRef>
          <a:fillRef idx="1">
            <a:schemeClr val="accent2"/>
          </a:fillRef>
          <a:effectRef idx="1">
            <a:schemeClr val="accent2"/>
          </a:effectRef>
          <a:fontRef idx="minor">
            <a:schemeClr val="lt1"/>
          </a:fontRef>
        </p:style>
        <p:txBody>
          <a:bodyPr/>
          <a:lstStyle/>
          <a:p>
            <a:pPr eaLnBrk="1" hangingPunct="1">
              <a:lnSpc>
                <a:spcPct val="80000"/>
              </a:lnSpc>
            </a:pPr>
            <a:r>
              <a:rPr lang="el-GR" altLang="el-GR" sz="1900" dirty="0">
                <a:solidFill>
                  <a:srgbClr val="00FFFF"/>
                </a:solidFill>
              </a:rPr>
              <a:t>Σέβεται και να αναγνωρίζει τα δικαιώματα</a:t>
            </a:r>
            <a:r>
              <a:rPr lang="el-GR" altLang="el-GR" sz="1900" dirty="0"/>
              <a:t> ατόμων, οικογένειας και ομάδων σε σχέση με την υγεία τους, αλλά και αυτά που κατέχουν ως πολίτες. </a:t>
            </a:r>
          </a:p>
          <a:p>
            <a:pPr eaLnBrk="1" hangingPunct="1">
              <a:lnSpc>
                <a:spcPct val="80000"/>
              </a:lnSpc>
            </a:pPr>
            <a:endParaRPr lang="el-GR" altLang="el-GR" sz="1900" dirty="0"/>
          </a:p>
          <a:p>
            <a:pPr eaLnBrk="1" hangingPunct="1">
              <a:lnSpc>
                <a:spcPct val="80000"/>
              </a:lnSpc>
            </a:pPr>
            <a:r>
              <a:rPr lang="el-GR" altLang="el-GR" sz="1900" dirty="0">
                <a:solidFill>
                  <a:srgbClr val="00FFFF"/>
                </a:solidFill>
              </a:rPr>
              <a:t>Διοικεί ή να συμμετέχει στη διοίκηση των υπηρεσιών</a:t>
            </a:r>
            <a:r>
              <a:rPr lang="el-GR" altLang="el-GR" sz="1900" dirty="0"/>
              <a:t> στις οποίες εργάζεται. </a:t>
            </a:r>
          </a:p>
          <a:p>
            <a:pPr eaLnBrk="1" hangingPunct="1">
              <a:lnSpc>
                <a:spcPct val="80000"/>
              </a:lnSpc>
            </a:pPr>
            <a:endParaRPr lang="el-GR" altLang="el-GR" sz="1900" dirty="0"/>
          </a:p>
          <a:p>
            <a:pPr eaLnBrk="1" hangingPunct="1">
              <a:lnSpc>
                <a:spcPct val="80000"/>
              </a:lnSpc>
            </a:pPr>
            <a:r>
              <a:rPr lang="el-GR" altLang="el-GR" sz="1900" dirty="0">
                <a:solidFill>
                  <a:srgbClr val="00FFFF"/>
                </a:solidFill>
              </a:rPr>
              <a:t>Συμμετέχει σε προγράμματα συνεχούς επαγγελματικής επιμόρφωσης</a:t>
            </a:r>
            <a:r>
              <a:rPr lang="el-GR" altLang="el-GR" sz="1900" dirty="0"/>
              <a:t> και να αποκτά κάθε νέα δεξιότητα απαραίτητη στην άσκηση του ρόλου του. </a:t>
            </a:r>
          </a:p>
          <a:p>
            <a:pPr eaLnBrk="1" hangingPunct="1">
              <a:lnSpc>
                <a:spcPct val="80000"/>
              </a:lnSpc>
            </a:pPr>
            <a:endParaRPr lang="el-GR" altLang="el-GR" sz="1900" dirty="0"/>
          </a:p>
          <a:p>
            <a:pPr eaLnBrk="1" hangingPunct="1">
              <a:lnSpc>
                <a:spcPct val="80000"/>
              </a:lnSpc>
            </a:pPr>
            <a:r>
              <a:rPr lang="el-GR" altLang="el-GR" sz="1900" dirty="0">
                <a:solidFill>
                  <a:srgbClr val="00FFFF"/>
                </a:solidFill>
              </a:rPr>
              <a:t>Συμμετέχει στην εκπαίδευση και κλινική άσκηση των φοιτητών νοσηλευτικής, των ειδικευομένων κοινοτικών νοσηλευτών, καθώς και άλλων μελών της ομάδας Π.Φ.Υ. </a:t>
            </a:r>
          </a:p>
          <a:p>
            <a:pPr eaLnBrk="1" hangingPunct="1">
              <a:lnSpc>
                <a:spcPct val="80000"/>
              </a:lnSpc>
            </a:pPr>
            <a:endParaRPr lang="el-GR" altLang="el-GR" sz="1900" dirty="0">
              <a:solidFill>
                <a:srgbClr val="00FFFF"/>
              </a:solidFill>
            </a:endParaRPr>
          </a:p>
          <a:p>
            <a:pPr eaLnBrk="1" hangingPunct="1">
              <a:lnSpc>
                <a:spcPct val="80000"/>
              </a:lnSpc>
            </a:pPr>
            <a:r>
              <a:rPr lang="el-GR" altLang="el-GR" sz="1900" dirty="0">
                <a:solidFill>
                  <a:srgbClr val="00FFFF"/>
                </a:solidFill>
              </a:rPr>
              <a:t>Συμμετέχει ή και να διεξάγει έρευνα με στόχο την πρόοδο της επιστημονικής γνώσης. </a:t>
            </a:r>
          </a:p>
          <a:p>
            <a:pPr eaLnBrk="1" hangingPunct="1">
              <a:lnSpc>
                <a:spcPct val="80000"/>
              </a:lnSpc>
            </a:pPr>
            <a:endParaRPr lang="el-GR" altLang="el-GR" sz="1900" dirty="0">
              <a:solidFill>
                <a:srgbClr val="00FFFF"/>
              </a:solidFill>
            </a:endParaRPr>
          </a:p>
          <a:p>
            <a:pPr eaLnBrk="1" hangingPunct="1">
              <a:lnSpc>
                <a:spcPct val="80000"/>
              </a:lnSpc>
            </a:pPr>
            <a:r>
              <a:rPr lang="el-GR" altLang="el-GR" sz="1900" u="sng" dirty="0">
                <a:solidFill>
                  <a:srgbClr val="FFFF00"/>
                </a:solidFill>
              </a:rPr>
              <a:t>Τηρεί τον κώδικα νοσηλευτικής δεοντολογίας σε κάθε πράξη του</a:t>
            </a:r>
          </a:p>
        </p:txBody>
      </p:sp>
    </p:spTree>
    <p:extLst>
      <p:ext uri="{BB962C8B-B14F-4D97-AF65-F5344CB8AC3E}">
        <p14:creationId xmlns:p14="http://schemas.microsoft.com/office/powerpoint/2010/main" val="1889775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83568" y="1124744"/>
            <a:ext cx="7848872" cy="4801314"/>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w="76200">
            <a:solidFill>
              <a:srgbClr val="FFFF00"/>
            </a:solidFill>
          </a:ln>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endParaRPr lang="el-GR" altLang="el-GR" b="1" dirty="0">
              <a:solidFill>
                <a:srgbClr val="FFFF00"/>
              </a:solidFill>
              <a:effectLst>
                <a:outerShdw blurRad="38100" dist="38100" dir="2700000" algn="tl">
                  <a:srgbClr val="000000">
                    <a:alpha val="43137"/>
                  </a:srgbClr>
                </a:outerShdw>
              </a:effectLst>
            </a:endParaRPr>
          </a:p>
          <a:p>
            <a:pPr algn="ctr" eaLnBrk="1" hangingPunct="1"/>
            <a:endParaRPr lang="el-GR" altLang="el-GR" b="1" dirty="0">
              <a:solidFill>
                <a:srgbClr val="FFFF00"/>
              </a:solidFill>
              <a:effectLst>
                <a:outerShdw blurRad="38100" dist="38100" dir="2700000" algn="tl">
                  <a:srgbClr val="000000">
                    <a:alpha val="43137"/>
                  </a:srgbClr>
                </a:outerShdw>
              </a:effectLst>
            </a:endParaRPr>
          </a:p>
          <a:p>
            <a:pPr algn="ctr" eaLnBrk="1" hangingPunct="1"/>
            <a:endParaRPr lang="el-GR" altLang="el-GR" b="1" dirty="0">
              <a:solidFill>
                <a:srgbClr val="FFFF00"/>
              </a:solidFill>
              <a:effectLst>
                <a:outerShdw blurRad="38100" dist="38100" dir="2700000" algn="tl">
                  <a:srgbClr val="000000">
                    <a:alpha val="43137"/>
                  </a:srgbClr>
                </a:outerShdw>
              </a:effectLst>
            </a:endParaRPr>
          </a:p>
          <a:p>
            <a:pPr algn="ctr" eaLnBrk="1" hangingPunct="1"/>
            <a:r>
              <a:rPr lang="el-GR" altLang="el-GR" b="1" dirty="0">
                <a:solidFill>
                  <a:srgbClr val="FFFF00"/>
                </a:solidFill>
                <a:effectLst>
                  <a:outerShdw blurRad="38100" dist="38100" dir="2700000" algn="tl">
                    <a:srgbClr val="000000">
                      <a:alpha val="43137"/>
                    </a:srgbClr>
                  </a:outerShdw>
                </a:effectLst>
              </a:rPr>
              <a:t>Ο κοινοτικός νοσηλευτής έχει τις κατάλληλες γνώσεις ώστε να συμβάλλει :</a:t>
            </a:r>
          </a:p>
          <a:p>
            <a:pPr algn="ctr" eaLnBrk="1" hangingPunct="1"/>
            <a:endParaRPr lang="el-GR" altLang="el-GR" b="1" dirty="0">
              <a:solidFill>
                <a:srgbClr val="FFFF00"/>
              </a:solidFill>
              <a:effectLst>
                <a:outerShdw blurRad="38100" dist="38100" dir="2700000" algn="tl">
                  <a:srgbClr val="000000">
                    <a:alpha val="43137"/>
                  </a:srgbClr>
                </a:outerShdw>
              </a:effectLst>
            </a:endParaRPr>
          </a:p>
          <a:p>
            <a:pPr algn="ctr" eaLnBrk="1" hangingPunct="1"/>
            <a:endParaRPr lang="el-GR" altLang="el-GR" b="1" dirty="0">
              <a:solidFill>
                <a:srgbClr val="FFFF00"/>
              </a:solidFill>
              <a:effectLst>
                <a:outerShdw blurRad="38100" dist="38100" dir="2700000" algn="tl">
                  <a:srgbClr val="000000">
                    <a:alpha val="43137"/>
                  </a:srgbClr>
                </a:outerShdw>
              </a:effectLst>
            </a:endParaRPr>
          </a:p>
          <a:p>
            <a:pPr algn="ctr" eaLnBrk="1" hangingPunct="1"/>
            <a:endParaRPr lang="el-GR" altLang="el-GR" dirty="0">
              <a:solidFill>
                <a:srgbClr val="FF3300"/>
              </a:solidFill>
            </a:endParaRPr>
          </a:p>
          <a:p>
            <a:pPr algn="ctr" eaLnBrk="1" hangingPunct="1"/>
            <a:r>
              <a:rPr lang="el-GR" altLang="el-GR" dirty="0">
                <a:solidFill>
                  <a:srgbClr val="66FF99"/>
                </a:solidFill>
              </a:rPr>
              <a:t>α) Στην οργάνωση, λειτουργία και επιστημονική διασύνδεση του Κέντρου Υγείας με τις λοιπές υπηρεσίες του Εθνικού Συστήματος Υγείας.</a:t>
            </a:r>
            <a:r>
              <a:rPr lang="el-GR" altLang="el-GR" dirty="0"/>
              <a:t> </a:t>
            </a:r>
          </a:p>
          <a:p>
            <a:pPr algn="ctr" eaLnBrk="1" hangingPunct="1"/>
            <a:endParaRPr lang="el-GR" altLang="el-GR" dirty="0"/>
          </a:p>
          <a:p>
            <a:pPr algn="ctr" eaLnBrk="1" hangingPunct="1"/>
            <a:r>
              <a:rPr lang="el-GR" altLang="el-GR" dirty="0">
                <a:solidFill>
                  <a:srgbClr val="00FFFF"/>
                </a:solidFill>
              </a:rPr>
              <a:t>β) Στην αξιολόγηση των παρεχομένων υπηρεσιών του Κέντρου Υγείας και να κάνει υποδείξεις για τις επιβαλλόμενες μεταβολές.</a:t>
            </a:r>
          </a:p>
          <a:p>
            <a:pPr algn="ctr" eaLnBrk="1" hangingPunct="1"/>
            <a:endParaRPr lang="el-GR" altLang="el-GR" dirty="0">
              <a:solidFill>
                <a:srgbClr val="00FFFF"/>
              </a:solidFill>
            </a:endParaRPr>
          </a:p>
          <a:p>
            <a:pPr algn="ctr" eaLnBrk="1" hangingPunct="1"/>
            <a:endParaRPr lang="el-GR" altLang="el-GR" dirty="0"/>
          </a:p>
          <a:p>
            <a:pPr algn="ctr" eaLnBrk="1" hangingPunct="1"/>
            <a:r>
              <a:rPr lang="el-GR" altLang="el-GR" dirty="0"/>
              <a:t> </a:t>
            </a:r>
          </a:p>
          <a:p>
            <a:pPr algn="ctr" eaLnBrk="1" hangingPunct="1"/>
            <a:endParaRPr lang="el-GR" altLang="el-GR" dirty="0"/>
          </a:p>
        </p:txBody>
      </p:sp>
    </p:spTree>
    <p:extLst>
      <p:ext uri="{BB962C8B-B14F-4D97-AF65-F5344CB8AC3E}">
        <p14:creationId xmlns:p14="http://schemas.microsoft.com/office/powerpoint/2010/main" val="1377136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ctr" eaLnBrk="1" hangingPunct="1"/>
            <a:r>
              <a:rPr lang="el-GR" altLang="el-GR" dirty="0">
                <a:solidFill>
                  <a:srgbClr val="00FFFF"/>
                </a:solidFill>
              </a:rPr>
              <a:t>ΓΕΝΙΚΑ</a:t>
            </a:r>
          </a:p>
        </p:txBody>
      </p:sp>
      <p:sp>
        <p:nvSpPr>
          <p:cNvPr id="30723" name="Rectangle 3"/>
          <p:cNvSpPr>
            <a:spLocks noGrp="1" noChangeArrowheads="1"/>
          </p:cNvSpPr>
          <p:nvPr>
            <p:ph type="body" idx="1"/>
          </p:nvPr>
        </p:nvSpPr>
        <p:spPr/>
        <p:txBody>
          <a:bodyPr/>
          <a:lstStyle/>
          <a:p>
            <a:pPr eaLnBrk="1" hangingPunct="1">
              <a:lnSpc>
                <a:spcPct val="80000"/>
              </a:lnSpc>
            </a:pPr>
            <a:r>
              <a:rPr lang="el-GR" altLang="el-GR" sz="2600" dirty="0"/>
              <a:t>Πρόληψη -Θεραπεία –Αποκατάσταση</a:t>
            </a:r>
          </a:p>
          <a:p>
            <a:pPr eaLnBrk="1" hangingPunct="1">
              <a:lnSpc>
                <a:spcPct val="80000"/>
              </a:lnSpc>
            </a:pPr>
            <a:r>
              <a:rPr lang="el-GR" altLang="el-GR" sz="2600" dirty="0"/>
              <a:t>Οι σκοποί των κέντρων υγείας καλύπτουν το φάσμα των δραστηριοτήτων της Κοινοτικής Νοσηλευτικής.</a:t>
            </a:r>
          </a:p>
          <a:p>
            <a:pPr eaLnBrk="1" hangingPunct="1">
              <a:lnSpc>
                <a:spcPct val="80000"/>
              </a:lnSpc>
            </a:pPr>
            <a:r>
              <a:rPr lang="el-GR" altLang="el-GR" sz="2600" dirty="0"/>
              <a:t>Καθορισμός περιοχής ευθύνης, εκτίμηση πληθυσμού και αναγκών του.</a:t>
            </a:r>
          </a:p>
          <a:p>
            <a:pPr eaLnBrk="1" hangingPunct="1">
              <a:lnSpc>
                <a:spcPct val="80000"/>
              </a:lnSpc>
            </a:pPr>
            <a:r>
              <a:rPr lang="el-GR" altLang="el-GR" sz="2600" dirty="0"/>
              <a:t>Εργασία, σχολείο, σπίτι.</a:t>
            </a:r>
          </a:p>
          <a:p>
            <a:pPr eaLnBrk="1" hangingPunct="1">
              <a:lnSpc>
                <a:spcPct val="80000"/>
              </a:lnSpc>
            </a:pPr>
            <a:r>
              <a:rPr lang="el-GR" altLang="el-GR" sz="2600" dirty="0"/>
              <a:t>Αγωγή Υγείας</a:t>
            </a:r>
          </a:p>
          <a:p>
            <a:pPr eaLnBrk="1" hangingPunct="1">
              <a:lnSpc>
                <a:spcPct val="80000"/>
              </a:lnSpc>
            </a:pPr>
            <a:r>
              <a:rPr lang="el-GR" altLang="el-GR" sz="2600" dirty="0"/>
              <a:t>Φαρμακευτική Αγωγή</a:t>
            </a:r>
          </a:p>
          <a:p>
            <a:pPr eaLnBrk="1" hangingPunct="1">
              <a:lnSpc>
                <a:spcPct val="80000"/>
              </a:lnSpc>
            </a:pPr>
            <a:r>
              <a:rPr lang="el-GR" altLang="el-GR" sz="2600" dirty="0"/>
              <a:t>Έρευνα –Εκπαίδευση</a:t>
            </a:r>
          </a:p>
          <a:p>
            <a:pPr eaLnBrk="1" hangingPunct="1">
              <a:lnSpc>
                <a:spcPct val="80000"/>
              </a:lnSpc>
            </a:pPr>
            <a:r>
              <a:rPr lang="el-GR" altLang="el-GR" sz="2600" dirty="0"/>
              <a:t>Κοινωνική Φροντίδα</a:t>
            </a:r>
          </a:p>
        </p:txBody>
      </p:sp>
    </p:spTree>
    <p:extLst>
      <p:ext uri="{BB962C8B-B14F-4D97-AF65-F5344CB8AC3E}">
        <p14:creationId xmlns:p14="http://schemas.microsoft.com/office/powerpoint/2010/main" val="960655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style>
          <a:lnRef idx="3">
            <a:schemeClr val="lt1"/>
          </a:lnRef>
          <a:fillRef idx="1">
            <a:schemeClr val="accent1"/>
          </a:fillRef>
          <a:effectRef idx="1">
            <a:schemeClr val="accent1"/>
          </a:effectRef>
          <a:fontRef idx="minor">
            <a:schemeClr val="lt1"/>
          </a:fontRef>
        </p:style>
        <p:txBody>
          <a:bodyPr/>
          <a:lstStyle/>
          <a:p>
            <a:pPr algn="ctr" eaLnBrk="1" hangingPunct="1"/>
            <a:r>
              <a:rPr lang="el-GR" altLang="el-GR" dirty="0">
                <a:solidFill>
                  <a:srgbClr val="FFFF99"/>
                </a:solidFill>
              </a:rPr>
              <a:t>ΣΗΜΕΡΑ</a:t>
            </a:r>
          </a:p>
        </p:txBody>
      </p:sp>
      <p:sp>
        <p:nvSpPr>
          <p:cNvPr id="31747" name="Rectangle 3"/>
          <p:cNvSpPr>
            <a:spLocks noGrp="1" noChangeArrowheads="1"/>
          </p:cNvSpPr>
          <p:nvPr>
            <p:ph type="body" idx="1"/>
          </p:nvPr>
        </p:nvSpPr>
        <p:spPr/>
        <p:txBody>
          <a:bodyPr/>
          <a:lstStyle/>
          <a:p>
            <a:pPr eaLnBrk="1" hangingPunct="1">
              <a:lnSpc>
                <a:spcPct val="90000"/>
              </a:lnSpc>
            </a:pPr>
            <a:r>
              <a:rPr lang="el-GR" altLang="el-GR" sz="2100" i="1"/>
              <a:t>Ομάδα Υγείας</a:t>
            </a:r>
          </a:p>
          <a:p>
            <a:pPr eaLnBrk="1" hangingPunct="1">
              <a:lnSpc>
                <a:spcPct val="90000"/>
              </a:lnSpc>
            </a:pPr>
            <a:r>
              <a:rPr lang="el-GR" altLang="el-GR" sz="2100" i="1"/>
              <a:t>Έξοδος από το κτίριο, μεταφορά φροντίδας στη κοινότητα.</a:t>
            </a:r>
          </a:p>
          <a:p>
            <a:pPr eaLnBrk="1" hangingPunct="1">
              <a:lnSpc>
                <a:spcPct val="90000"/>
              </a:lnSpc>
            </a:pPr>
            <a:r>
              <a:rPr lang="el-GR" altLang="el-GR" sz="2100" i="1"/>
              <a:t>Έμφαση στον ολισμό και τη θετική αντιμετώπιση της Υγείας(όχι μόνο τους αρρώστους)</a:t>
            </a:r>
          </a:p>
          <a:p>
            <a:pPr eaLnBrk="1" hangingPunct="1">
              <a:lnSpc>
                <a:spcPct val="90000"/>
              </a:lnSpc>
            </a:pPr>
            <a:r>
              <a:rPr lang="el-GR" altLang="el-GR" sz="2100" i="1"/>
              <a:t>Υγεία ατόμου- υγεία οικογένειας- υγεία κοινότητας.</a:t>
            </a:r>
          </a:p>
          <a:p>
            <a:pPr eaLnBrk="1" hangingPunct="1">
              <a:lnSpc>
                <a:spcPct val="90000"/>
              </a:lnSpc>
            </a:pPr>
            <a:r>
              <a:rPr lang="el-GR" altLang="el-GR" sz="2100"/>
              <a:t> </a:t>
            </a:r>
            <a:r>
              <a:rPr lang="el-GR" altLang="el-GR" sz="2100" i="1"/>
              <a:t>Διαχείριση παραγόντων κινδύνου όπως: κάπνισμα, αλκοόλ, κακή διατροφή,  οδική συμπεριφορά,  έλλειψη άσκησης.</a:t>
            </a:r>
          </a:p>
          <a:p>
            <a:pPr eaLnBrk="1" hangingPunct="1">
              <a:lnSpc>
                <a:spcPct val="90000"/>
              </a:lnSpc>
            </a:pPr>
            <a:r>
              <a:rPr lang="el-GR" altLang="el-GR" sz="2100" i="1"/>
              <a:t>Τηλεφωνική και συμβουλευτική υποστηρικτική υπηρεσία .</a:t>
            </a:r>
          </a:p>
        </p:txBody>
      </p:sp>
    </p:spTree>
    <p:extLst>
      <p:ext uri="{BB962C8B-B14F-4D97-AF65-F5344CB8AC3E}">
        <p14:creationId xmlns:p14="http://schemas.microsoft.com/office/powerpoint/2010/main" val="73564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val="4112205416"/>
              </p:ext>
            </p:extLst>
          </p:nvPr>
        </p:nvGraphicFramePr>
        <p:xfrm>
          <a:off x="634396" y="360040"/>
          <a:ext cx="78486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444208" y="3789040"/>
            <a:ext cx="184731" cy="369332"/>
          </a:xfrm>
          <a:prstGeom prst="rect">
            <a:avLst/>
          </a:prstGeom>
          <a:noFill/>
        </p:spPr>
        <p:txBody>
          <a:bodyPr wrap="none" rtlCol="0">
            <a:spAutoFit/>
          </a:bodyPr>
          <a:lstStyle/>
          <a:p>
            <a:pPr defTabSz="457200"/>
            <a:endParaRPr lang="el-GR" dirty="0">
              <a:solidFill>
                <a:prstClr val="white"/>
              </a:solidFill>
            </a:endParaRPr>
          </a:p>
        </p:txBody>
      </p:sp>
    </p:spTree>
    <p:extLst>
      <p:ext uri="{BB962C8B-B14F-4D97-AF65-F5344CB8AC3E}">
        <p14:creationId xmlns:p14="http://schemas.microsoft.com/office/powerpoint/2010/main" val="32030608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AutoShape 2"/>
          <p:cNvSpPr>
            <a:spLocks noChangeArrowheads="1"/>
          </p:cNvSpPr>
          <p:nvPr/>
        </p:nvSpPr>
        <p:spPr bwMode="auto">
          <a:xfrm>
            <a:off x="3708400" y="1773238"/>
            <a:ext cx="2879725" cy="3887787"/>
          </a:xfrm>
          <a:prstGeom prst="rightArrowCallout">
            <a:avLst>
              <a:gd name="adj1" fmla="val 33751"/>
              <a:gd name="adj2" fmla="val 33751"/>
              <a:gd name="adj3" fmla="val 16667"/>
              <a:gd name="adj4" fmla="val 66667"/>
            </a:avLst>
          </a:prstGeom>
          <a:solidFill>
            <a:schemeClr val="tx2">
              <a:lumMod val="75000"/>
            </a:schemeClr>
          </a:solidFill>
          <a:ln w="9525">
            <a:solidFill>
              <a:schemeClr val="tx1"/>
            </a:solidFill>
            <a:miter lim="800000"/>
            <a:headEnd/>
            <a:tailEnd/>
          </a:ln>
        </p:spPr>
        <p:txBody>
          <a:bodyPr wrap="none" anchor="ctr"/>
          <a:lstStyle/>
          <a:p>
            <a:pPr defTabSz="457200" eaLnBrk="0" fontAlgn="base" hangingPunct="0">
              <a:spcBef>
                <a:spcPct val="0"/>
              </a:spcBef>
              <a:spcAft>
                <a:spcPct val="0"/>
              </a:spcAft>
            </a:pPr>
            <a:endParaRPr lang="el-GR" sz="2400">
              <a:solidFill>
                <a:srgbClr val="000000"/>
              </a:solidFill>
            </a:endParaRPr>
          </a:p>
        </p:txBody>
      </p:sp>
      <p:sp>
        <p:nvSpPr>
          <p:cNvPr id="174084" name="Rectangle 4"/>
          <p:cNvSpPr>
            <a:spLocks noChangeArrowheads="1"/>
          </p:cNvSpPr>
          <p:nvPr/>
        </p:nvSpPr>
        <p:spPr bwMode="auto">
          <a:xfrm>
            <a:off x="684213" y="2636838"/>
            <a:ext cx="1800225" cy="1439862"/>
          </a:xfrm>
          <a:prstGeom prst="rect">
            <a:avLst/>
          </a:prstGeom>
          <a:solidFill>
            <a:srgbClr val="92D050"/>
          </a:solidFill>
          <a:ln w="9525">
            <a:solidFill>
              <a:schemeClr val="tx1"/>
            </a:solidFill>
            <a:miter lim="800000"/>
            <a:headEnd/>
            <a:tailEnd/>
          </a:ln>
          <a:effectLst/>
          <a:scene3d>
            <a:camera prst="orthographicFront"/>
            <a:lightRig rig="threePt" dir="t"/>
          </a:scene3d>
          <a:sp3d>
            <a:bevelT prst="convex"/>
          </a:sp3d>
        </p:spPr>
        <p:txBody>
          <a:bodyPr wrap="none" anchor="ctr"/>
          <a:lstStyle/>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Πρωτοβάθμια </a:t>
            </a:r>
          </a:p>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Φροντίδα </a:t>
            </a:r>
          </a:p>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Υγείας </a:t>
            </a:r>
          </a:p>
        </p:txBody>
      </p:sp>
      <p:sp>
        <p:nvSpPr>
          <p:cNvPr id="174085" name="Oval 5"/>
          <p:cNvSpPr>
            <a:spLocks noChangeArrowheads="1"/>
          </p:cNvSpPr>
          <p:nvPr/>
        </p:nvSpPr>
        <p:spPr bwMode="auto">
          <a:xfrm>
            <a:off x="3779838" y="1916113"/>
            <a:ext cx="1512887" cy="649287"/>
          </a:xfrm>
          <a:prstGeom prst="ellipse">
            <a:avLst/>
          </a:prstGeom>
          <a:solidFill>
            <a:srgbClr val="FF9900"/>
          </a:solidFill>
          <a:ln w="9525">
            <a:solidFill>
              <a:schemeClr val="tx1"/>
            </a:solidFill>
            <a:round/>
            <a:headEnd/>
            <a:tailEnd/>
          </a:ln>
          <a:effectLst/>
        </p:spPr>
        <p:txBody>
          <a:bodyPr wrap="none" anchor="ctr"/>
          <a:lstStyle/>
          <a:p>
            <a:pPr algn="ctr" defTabSz="457200" eaLnBrk="0" fontAlgn="base" hangingPunct="0">
              <a:spcBef>
                <a:spcPct val="0"/>
              </a:spcBef>
              <a:spcAft>
                <a:spcPct val="0"/>
              </a:spcAft>
              <a:defRPr/>
            </a:pPr>
            <a:r>
              <a:rPr lang="el-GR" sz="2000" b="1">
                <a:solidFill>
                  <a:srgbClr val="000000"/>
                </a:solidFill>
                <a:effectLst>
                  <a:outerShdw blurRad="38100" dist="38100" dir="2700000" algn="tl">
                    <a:srgbClr val="000000"/>
                  </a:outerShdw>
                </a:effectLst>
              </a:rPr>
              <a:t>Πρόληψη</a:t>
            </a:r>
          </a:p>
        </p:txBody>
      </p:sp>
      <p:sp>
        <p:nvSpPr>
          <p:cNvPr id="174086" name="Oval 6"/>
          <p:cNvSpPr>
            <a:spLocks noChangeArrowheads="1"/>
          </p:cNvSpPr>
          <p:nvPr/>
        </p:nvSpPr>
        <p:spPr bwMode="auto">
          <a:xfrm>
            <a:off x="3779838" y="3141663"/>
            <a:ext cx="1655762" cy="1008062"/>
          </a:xfrm>
          <a:prstGeom prst="ellipse">
            <a:avLst/>
          </a:prstGeom>
          <a:solidFill>
            <a:srgbClr val="FFC000"/>
          </a:solidFill>
          <a:ln w="9525" algn="ctr">
            <a:solidFill>
              <a:schemeClr val="tx1"/>
            </a:solidFill>
            <a:round/>
            <a:headEnd/>
            <a:tailEnd/>
          </a:ln>
          <a:effectLst/>
        </p:spPr>
        <p:txBody>
          <a:bodyPr wrap="none" anchor="ctr"/>
          <a:lstStyle/>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Προστασία </a:t>
            </a:r>
          </a:p>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της Υγείας</a:t>
            </a:r>
          </a:p>
        </p:txBody>
      </p:sp>
      <p:sp>
        <p:nvSpPr>
          <p:cNvPr id="174087" name="Oval 7"/>
          <p:cNvSpPr>
            <a:spLocks noChangeArrowheads="1"/>
          </p:cNvSpPr>
          <p:nvPr/>
        </p:nvSpPr>
        <p:spPr bwMode="auto">
          <a:xfrm>
            <a:off x="3779838" y="4797425"/>
            <a:ext cx="1655762" cy="792163"/>
          </a:xfrm>
          <a:prstGeom prst="ellipse">
            <a:avLst/>
          </a:prstGeom>
          <a:solidFill>
            <a:srgbClr val="FFFF00"/>
          </a:solidFill>
          <a:ln w="9525" algn="ctr">
            <a:solidFill>
              <a:schemeClr val="tx1"/>
            </a:solidFill>
            <a:round/>
            <a:headEnd/>
            <a:tailEnd/>
          </a:ln>
          <a:effectLst/>
        </p:spPr>
        <p:txBody>
          <a:bodyPr wrap="none" anchor="ctr"/>
          <a:lstStyle/>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Προαγωγή </a:t>
            </a:r>
          </a:p>
          <a:p>
            <a:pPr algn="ctr" defTabSz="457200" eaLnBrk="0" fontAlgn="base" hangingPunct="0">
              <a:spcBef>
                <a:spcPct val="0"/>
              </a:spcBef>
              <a:spcAft>
                <a:spcPct val="0"/>
              </a:spcAft>
              <a:defRPr/>
            </a:pPr>
            <a:r>
              <a:rPr lang="el-GR" sz="2000" b="1" dirty="0">
                <a:solidFill>
                  <a:srgbClr val="000000"/>
                </a:solidFill>
                <a:effectLst>
                  <a:outerShdw blurRad="38100" dist="38100" dir="2700000" algn="tl">
                    <a:srgbClr val="000000"/>
                  </a:outerShdw>
                </a:effectLst>
              </a:rPr>
              <a:t>της Υγείας</a:t>
            </a:r>
          </a:p>
        </p:txBody>
      </p:sp>
      <p:sp>
        <p:nvSpPr>
          <p:cNvPr id="174088" name="AutoShape 8"/>
          <p:cNvSpPr>
            <a:spLocks noChangeArrowheads="1"/>
          </p:cNvSpPr>
          <p:nvPr/>
        </p:nvSpPr>
        <p:spPr bwMode="auto">
          <a:xfrm>
            <a:off x="6661150" y="3140075"/>
            <a:ext cx="2447925" cy="1152525"/>
          </a:xfrm>
          <a:prstGeom prst="bevel">
            <a:avLst>
              <a:gd name="adj" fmla="val 12500"/>
            </a:avLst>
          </a:prstGeom>
          <a:gradFill rotWithShape="1">
            <a:gsLst>
              <a:gs pos="0">
                <a:srgbClr val="FFCC99">
                  <a:gamma/>
                  <a:shade val="46275"/>
                  <a:invGamma/>
                </a:srgbClr>
              </a:gs>
              <a:gs pos="100000">
                <a:srgbClr val="FFCC99"/>
              </a:gs>
            </a:gsLst>
            <a:lin ang="18900000" scaled="1"/>
          </a:gradFill>
          <a:ln w="9525">
            <a:solidFill>
              <a:schemeClr val="tx1"/>
            </a:solidFill>
            <a:miter lim="800000"/>
            <a:headEnd/>
            <a:tailEnd/>
          </a:ln>
          <a:effectLst/>
        </p:spPr>
        <p:txBody>
          <a:bodyPr wrap="none" anchor="ctr"/>
          <a:lstStyle/>
          <a:p>
            <a:pPr algn="ctr" defTabSz="457200" eaLnBrk="0" fontAlgn="base" hangingPunct="0">
              <a:spcBef>
                <a:spcPct val="0"/>
              </a:spcBef>
              <a:spcAft>
                <a:spcPct val="0"/>
              </a:spcAft>
              <a:defRPr/>
            </a:pPr>
            <a:r>
              <a:rPr lang="el-GR" sz="2800" b="1">
                <a:solidFill>
                  <a:srgbClr val="FFFFFF"/>
                </a:solidFill>
                <a:effectLst>
                  <a:outerShdw blurRad="38100" dist="38100" dir="2700000" algn="tl">
                    <a:srgbClr val="000000"/>
                  </a:outerShdw>
                </a:effectLst>
              </a:rPr>
              <a:t>Πληθυσμός</a:t>
            </a:r>
          </a:p>
        </p:txBody>
      </p:sp>
      <p:cxnSp>
        <p:nvCxnSpPr>
          <p:cNvPr id="174090" name="AutoShape 10"/>
          <p:cNvCxnSpPr>
            <a:cxnSpLocks noChangeShapeType="1"/>
            <a:stCxn id="174084" idx="3"/>
            <a:endCxn id="174085" idx="2"/>
          </p:cNvCxnSpPr>
          <p:nvPr/>
        </p:nvCxnSpPr>
        <p:spPr bwMode="auto">
          <a:xfrm flipV="1">
            <a:off x="2484438" y="2241550"/>
            <a:ext cx="1295400" cy="1116013"/>
          </a:xfrm>
          <a:prstGeom prst="bentConnector3">
            <a:avLst>
              <a:gd name="adj1" fmla="val 50000"/>
            </a:avLst>
          </a:prstGeom>
          <a:noFill/>
          <a:ln w="635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74091" name="AutoShape 11"/>
          <p:cNvCxnSpPr>
            <a:cxnSpLocks noChangeShapeType="1"/>
            <a:stCxn id="174084" idx="3"/>
            <a:endCxn id="174086" idx="2"/>
          </p:cNvCxnSpPr>
          <p:nvPr/>
        </p:nvCxnSpPr>
        <p:spPr bwMode="auto">
          <a:xfrm>
            <a:off x="2484438" y="3357563"/>
            <a:ext cx="1295400" cy="288925"/>
          </a:xfrm>
          <a:prstGeom prst="bentConnector3">
            <a:avLst>
              <a:gd name="adj1" fmla="val 50000"/>
            </a:avLst>
          </a:prstGeom>
          <a:noFill/>
          <a:ln w="635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74092" name="AutoShape 12"/>
          <p:cNvCxnSpPr>
            <a:cxnSpLocks noChangeShapeType="1"/>
            <a:stCxn id="174084" idx="3"/>
            <a:endCxn id="174087" idx="2"/>
          </p:cNvCxnSpPr>
          <p:nvPr/>
        </p:nvCxnSpPr>
        <p:spPr bwMode="auto">
          <a:xfrm>
            <a:off x="2484438" y="3357563"/>
            <a:ext cx="1295400" cy="1836737"/>
          </a:xfrm>
          <a:prstGeom prst="bentConnector3">
            <a:avLst>
              <a:gd name="adj1" fmla="val 50000"/>
            </a:avLst>
          </a:prstGeom>
          <a:noFill/>
          <a:ln w="63500">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1261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5"/>
                                        </p:tgtEl>
                                        <p:attrNameLst>
                                          <p:attrName>style.visibility</p:attrName>
                                        </p:attrNameLst>
                                      </p:cBhvr>
                                      <p:to>
                                        <p:strVal val="visible"/>
                                      </p:to>
                                    </p:set>
                                    <p:anim calcmode="lin" valueType="num">
                                      <p:cBhvr additive="base">
                                        <p:cTn id="7" dur="500" fill="hold"/>
                                        <p:tgtEl>
                                          <p:spTgt spid="174085"/>
                                        </p:tgtEl>
                                        <p:attrNameLst>
                                          <p:attrName>ppt_x</p:attrName>
                                        </p:attrNameLst>
                                      </p:cBhvr>
                                      <p:tavLst>
                                        <p:tav tm="0">
                                          <p:val>
                                            <p:strVal val="0-#ppt_w/2"/>
                                          </p:val>
                                        </p:tav>
                                        <p:tav tm="100000">
                                          <p:val>
                                            <p:strVal val="#ppt_x"/>
                                          </p:val>
                                        </p:tav>
                                      </p:tavLst>
                                    </p:anim>
                                    <p:anim calcmode="lin" valueType="num">
                                      <p:cBhvr additive="base">
                                        <p:cTn id="8" dur="500" fill="hold"/>
                                        <p:tgtEl>
                                          <p:spTgt spid="1740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4090"/>
                                        </p:tgtEl>
                                        <p:attrNameLst>
                                          <p:attrName>style.visibility</p:attrName>
                                        </p:attrNameLst>
                                      </p:cBhvr>
                                      <p:to>
                                        <p:strVal val="visible"/>
                                      </p:to>
                                    </p:set>
                                    <p:anim calcmode="lin" valueType="num">
                                      <p:cBhvr additive="base">
                                        <p:cTn id="11" dur="500" fill="hold"/>
                                        <p:tgtEl>
                                          <p:spTgt spid="174090"/>
                                        </p:tgtEl>
                                        <p:attrNameLst>
                                          <p:attrName>ppt_x</p:attrName>
                                        </p:attrNameLst>
                                      </p:cBhvr>
                                      <p:tavLst>
                                        <p:tav tm="0">
                                          <p:val>
                                            <p:strVal val="0-#ppt_w/2"/>
                                          </p:val>
                                        </p:tav>
                                        <p:tav tm="100000">
                                          <p:val>
                                            <p:strVal val="#ppt_x"/>
                                          </p:val>
                                        </p:tav>
                                      </p:tavLst>
                                    </p:anim>
                                    <p:anim calcmode="lin" valueType="num">
                                      <p:cBhvr additive="base">
                                        <p:cTn id="12" dur="500" fill="hold"/>
                                        <p:tgtEl>
                                          <p:spTgt spid="17409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4086"/>
                                        </p:tgtEl>
                                        <p:attrNameLst>
                                          <p:attrName>style.visibility</p:attrName>
                                        </p:attrNameLst>
                                      </p:cBhvr>
                                      <p:to>
                                        <p:strVal val="visible"/>
                                      </p:to>
                                    </p:set>
                                    <p:anim calcmode="lin" valueType="num">
                                      <p:cBhvr additive="base">
                                        <p:cTn id="17" dur="500" fill="hold"/>
                                        <p:tgtEl>
                                          <p:spTgt spid="174086"/>
                                        </p:tgtEl>
                                        <p:attrNameLst>
                                          <p:attrName>ppt_x</p:attrName>
                                        </p:attrNameLst>
                                      </p:cBhvr>
                                      <p:tavLst>
                                        <p:tav tm="0">
                                          <p:val>
                                            <p:strVal val="0-#ppt_w/2"/>
                                          </p:val>
                                        </p:tav>
                                        <p:tav tm="100000">
                                          <p:val>
                                            <p:strVal val="#ppt_x"/>
                                          </p:val>
                                        </p:tav>
                                      </p:tavLst>
                                    </p:anim>
                                    <p:anim calcmode="lin" valueType="num">
                                      <p:cBhvr additive="base">
                                        <p:cTn id="18" dur="500" fill="hold"/>
                                        <p:tgtEl>
                                          <p:spTgt spid="17408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74091"/>
                                        </p:tgtEl>
                                        <p:attrNameLst>
                                          <p:attrName>style.visibility</p:attrName>
                                        </p:attrNameLst>
                                      </p:cBhvr>
                                      <p:to>
                                        <p:strVal val="visible"/>
                                      </p:to>
                                    </p:set>
                                    <p:anim calcmode="lin" valueType="num">
                                      <p:cBhvr additive="base">
                                        <p:cTn id="21" dur="500" fill="hold"/>
                                        <p:tgtEl>
                                          <p:spTgt spid="174091"/>
                                        </p:tgtEl>
                                        <p:attrNameLst>
                                          <p:attrName>ppt_x</p:attrName>
                                        </p:attrNameLst>
                                      </p:cBhvr>
                                      <p:tavLst>
                                        <p:tav tm="0">
                                          <p:val>
                                            <p:strVal val="0-#ppt_w/2"/>
                                          </p:val>
                                        </p:tav>
                                        <p:tav tm="100000">
                                          <p:val>
                                            <p:strVal val="#ppt_x"/>
                                          </p:val>
                                        </p:tav>
                                      </p:tavLst>
                                    </p:anim>
                                    <p:anim calcmode="lin" valueType="num">
                                      <p:cBhvr additive="base">
                                        <p:cTn id="22" dur="500" fill="hold"/>
                                        <p:tgtEl>
                                          <p:spTgt spid="174091"/>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74087"/>
                                        </p:tgtEl>
                                        <p:attrNameLst>
                                          <p:attrName>style.visibility</p:attrName>
                                        </p:attrNameLst>
                                      </p:cBhvr>
                                      <p:to>
                                        <p:strVal val="visible"/>
                                      </p:to>
                                    </p:set>
                                    <p:anim calcmode="lin" valueType="num">
                                      <p:cBhvr additive="base">
                                        <p:cTn id="27" dur="500" fill="hold"/>
                                        <p:tgtEl>
                                          <p:spTgt spid="174087"/>
                                        </p:tgtEl>
                                        <p:attrNameLst>
                                          <p:attrName>ppt_x</p:attrName>
                                        </p:attrNameLst>
                                      </p:cBhvr>
                                      <p:tavLst>
                                        <p:tav tm="0">
                                          <p:val>
                                            <p:strVal val="0-#ppt_w/2"/>
                                          </p:val>
                                        </p:tav>
                                        <p:tav tm="100000">
                                          <p:val>
                                            <p:strVal val="#ppt_x"/>
                                          </p:val>
                                        </p:tav>
                                      </p:tavLst>
                                    </p:anim>
                                    <p:anim calcmode="lin" valueType="num">
                                      <p:cBhvr additive="base">
                                        <p:cTn id="28" dur="500" fill="hold"/>
                                        <p:tgtEl>
                                          <p:spTgt spid="17408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4092"/>
                                        </p:tgtEl>
                                        <p:attrNameLst>
                                          <p:attrName>style.visibility</p:attrName>
                                        </p:attrNameLst>
                                      </p:cBhvr>
                                      <p:to>
                                        <p:strVal val="visible"/>
                                      </p:to>
                                    </p:set>
                                    <p:anim calcmode="lin" valueType="num">
                                      <p:cBhvr additive="base">
                                        <p:cTn id="31" dur="500" fill="hold"/>
                                        <p:tgtEl>
                                          <p:spTgt spid="174092"/>
                                        </p:tgtEl>
                                        <p:attrNameLst>
                                          <p:attrName>ppt_x</p:attrName>
                                        </p:attrNameLst>
                                      </p:cBhvr>
                                      <p:tavLst>
                                        <p:tav tm="0">
                                          <p:val>
                                            <p:strVal val="0-#ppt_w/2"/>
                                          </p:val>
                                        </p:tav>
                                        <p:tav tm="100000">
                                          <p:val>
                                            <p:strVal val="#ppt_x"/>
                                          </p:val>
                                        </p:tav>
                                      </p:tavLst>
                                    </p:anim>
                                    <p:anim calcmode="lin" valueType="num">
                                      <p:cBhvr additive="base">
                                        <p:cTn id="32" dur="500" fill="hold"/>
                                        <p:tgtEl>
                                          <p:spTgt spid="17409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4082"/>
                                        </p:tgtEl>
                                        <p:attrNameLst>
                                          <p:attrName>style.visibility</p:attrName>
                                        </p:attrNameLst>
                                      </p:cBhvr>
                                      <p:to>
                                        <p:strVal val="visible"/>
                                      </p:to>
                                    </p:set>
                                    <p:animEffect transition="in" filter="dissolve">
                                      <p:cBhvr>
                                        <p:cTn id="37" dur="500"/>
                                        <p:tgtEl>
                                          <p:spTgt spid="174082"/>
                                        </p:tgtEl>
                                      </p:cBhvr>
                                    </p:animEffect>
                                  </p:childTnLst>
                                </p:cTn>
                              </p:par>
                            </p:childTnLst>
                          </p:cTn>
                        </p:par>
                        <p:par>
                          <p:cTn id="38" fill="hold" nodeType="afterGroup">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174088"/>
                                        </p:tgtEl>
                                        <p:attrNameLst>
                                          <p:attrName>style.visibility</p:attrName>
                                        </p:attrNameLst>
                                      </p:cBhvr>
                                      <p:to>
                                        <p:strVal val="visible"/>
                                      </p:to>
                                    </p:set>
                                    <p:animEffect transition="in" filter="blinds(horizontal)">
                                      <p:cBhvr>
                                        <p:cTn id="41" dur="500"/>
                                        <p:tgtEl>
                                          <p:spTgt spid="174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nimBg="1"/>
      <p:bldP spid="174085" grpId="0" animBg="1"/>
      <p:bldP spid="174086" grpId="0" animBg="1"/>
      <p:bldP spid="174087" grpId="0" animBg="1"/>
      <p:bldP spid="1740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19" name="Oval 35"/>
          <p:cNvSpPr>
            <a:spLocks noChangeArrowheads="1"/>
          </p:cNvSpPr>
          <p:nvPr/>
        </p:nvSpPr>
        <p:spPr bwMode="auto">
          <a:xfrm>
            <a:off x="900113" y="692150"/>
            <a:ext cx="6911975" cy="5905500"/>
          </a:xfrm>
          <a:prstGeom prst="ellipse">
            <a:avLst/>
          </a:prstGeom>
          <a:noFill/>
          <a:ln w="254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eaLnBrk="0" fontAlgn="base" hangingPunct="0">
              <a:spcBef>
                <a:spcPct val="0"/>
              </a:spcBef>
              <a:spcAft>
                <a:spcPct val="0"/>
              </a:spcAft>
            </a:pPr>
            <a:endParaRPr lang="el-GR" sz="2400">
              <a:solidFill>
                <a:srgbClr val="000000"/>
              </a:solidFill>
            </a:endParaRPr>
          </a:p>
        </p:txBody>
      </p:sp>
      <p:sp>
        <p:nvSpPr>
          <p:cNvPr id="25603" name="Rectangle 2"/>
          <p:cNvSpPr>
            <a:spLocks noGrp="1" noChangeArrowheads="1"/>
          </p:cNvSpPr>
          <p:nvPr>
            <p:ph type="title" idx="4294967295"/>
          </p:nvPr>
        </p:nvSpPr>
        <p:spPr>
          <a:xfrm>
            <a:off x="406400" y="26988"/>
            <a:ext cx="8229600" cy="1143000"/>
          </a:xfrm>
          <a:noFill/>
        </p:spPr>
        <p:txBody>
          <a:bodyPr anchor="t"/>
          <a:lstStyle/>
          <a:p>
            <a:pPr>
              <a:spcBef>
                <a:spcPct val="20000"/>
              </a:spcBef>
            </a:pPr>
            <a:r>
              <a:rPr lang="el-GR" sz="2800" b="1" dirty="0">
                <a:solidFill>
                  <a:srgbClr val="FFFF00"/>
                </a:solidFill>
                <a:latin typeface="Arial" charset="0"/>
              </a:rPr>
              <a:t>Ολιστικό πρότυπο παροχής υπηρεσιών ΠΦΥ</a:t>
            </a:r>
            <a:endParaRPr lang="en-US" sz="3600" b="1" dirty="0">
              <a:solidFill>
                <a:srgbClr val="FFFF00"/>
              </a:solidFill>
              <a:latin typeface="Arial" charset="0"/>
            </a:endParaRPr>
          </a:p>
        </p:txBody>
      </p:sp>
      <p:sp>
        <p:nvSpPr>
          <p:cNvPr id="25604" name="Rectangle 3"/>
          <p:cNvSpPr>
            <a:spLocks noChangeArrowheads="1"/>
          </p:cNvSpPr>
          <p:nvPr/>
        </p:nvSpPr>
        <p:spPr bwMode="auto">
          <a:xfrm>
            <a:off x="1828800" y="785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0" fontAlgn="base" hangingPunct="0">
              <a:spcBef>
                <a:spcPct val="0"/>
              </a:spcBef>
              <a:spcAft>
                <a:spcPct val="0"/>
              </a:spcAft>
            </a:pPr>
            <a:endParaRPr lang="el-GR" sz="2400">
              <a:solidFill>
                <a:srgbClr val="000000"/>
              </a:solidFill>
            </a:endParaRPr>
          </a:p>
        </p:txBody>
      </p:sp>
      <p:sp>
        <p:nvSpPr>
          <p:cNvPr id="123909" name="Freeform 5"/>
          <p:cNvSpPr>
            <a:spLocks/>
          </p:cNvSpPr>
          <p:nvPr/>
        </p:nvSpPr>
        <p:spPr bwMode="auto">
          <a:xfrm>
            <a:off x="900113" y="668338"/>
            <a:ext cx="6892925" cy="5922962"/>
          </a:xfrm>
          <a:custGeom>
            <a:avLst/>
            <a:gdLst>
              <a:gd name="T0" fmla="*/ 2147483647 w 4342"/>
              <a:gd name="T1" fmla="*/ 2147483647 h 3731"/>
              <a:gd name="T2" fmla="*/ 2147483647 w 4342"/>
              <a:gd name="T3" fmla="*/ 2147483647 h 3731"/>
              <a:gd name="T4" fmla="*/ 2147483647 w 4342"/>
              <a:gd name="T5" fmla="*/ 2147483647 h 3731"/>
              <a:gd name="T6" fmla="*/ 2147483647 w 4342"/>
              <a:gd name="T7" fmla="*/ 2147483647 h 3731"/>
              <a:gd name="T8" fmla="*/ 2147483647 w 4342"/>
              <a:gd name="T9" fmla="*/ 2147483647 h 3731"/>
              <a:gd name="T10" fmla="*/ 2147483647 w 4342"/>
              <a:gd name="T11" fmla="*/ 2147483647 h 3731"/>
              <a:gd name="T12" fmla="*/ 2147483647 w 4342"/>
              <a:gd name="T13" fmla="*/ 2147483647 h 3731"/>
              <a:gd name="T14" fmla="*/ 2147483647 w 4342"/>
              <a:gd name="T15" fmla="*/ 2147483647 h 3731"/>
              <a:gd name="T16" fmla="*/ 2147483647 w 4342"/>
              <a:gd name="T17" fmla="*/ 2147483647 h 3731"/>
              <a:gd name="T18" fmla="*/ 2147483647 w 4342"/>
              <a:gd name="T19" fmla="*/ 2147483647 h 3731"/>
              <a:gd name="T20" fmla="*/ 2147483647 w 4342"/>
              <a:gd name="T21" fmla="*/ 2147483647 h 3731"/>
              <a:gd name="T22" fmla="*/ 2147483647 w 4342"/>
              <a:gd name="T23" fmla="*/ 2147483647 h 3731"/>
              <a:gd name="T24" fmla="*/ 2147483647 w 4342"/>
              <a:gd name="T25" fmla="*/ 2147483647 h 3731"/>
              <a:gd name="T26" fmla="*/ 2147483647 w 4342"/>
              <a:gd name="T27" fmla="*/ 2147483647 h 3731"/>
              <a:gd name="T28" fmla="*/ 2147483647 w 4342"/>
              <a:gd name="T29" fmla="*/ 2147483647 h 3731"/>
              <a:gd name="T30" fmla="*/ 2147483647 w 4342"/>
              <a:gd name="T31" fmla="*/ 2147483647 h 3731"/>
              <a:gd name="T32" fmla="*/ 2147483647 w 4342"/>
              <a:gd name="T33" fmla="*/ 2147483647 h 3731"/>
              <a:gd name="T34" fmla="*/ 2147483647 w 4342"/>
              <a:gd name="T35" fmla="*/ 2147483647 h 3731"/>
              <a:gd name="T36" fmla="*/ 2147483647 w 4342"/>
              <a:gd name="T37" fmla="*/ 2147483647 h 3731"/>
              <a:gd name="T38" fmla="*/ 2147483647 w 4342"/>
              <a:gd name="T39" fmla="*/ 2147483647 h 3731"/>
              <a:gd name="T40" fmla="*/ 2147483647 w 4342"/>
              <a:gd name="T41" fmla="*/ 2147483647 h 3731"/>
              <a:gd name="T42" fmla="*/ 2147483647 w 4342"/>
              <a:gd name="T43" fmla="*/ 2147483647 h 3731"/>
              <a:gd name="T44" fmla="*/ 2147483647 w 4342"/>
              <a:gd name="T45" fmla="*/ 2147483647 h 3731"/>
              <a:gd name="T46" fmla="*/ 2147483647 w 4342"/>
              <a:gd name="T47" fmla="*/ 2147483647 h 3731"/>
              <a:gd name="T48" fmla="*/ 2147483647 w 4342"/>
              <a:gd name="T49" fmla="*/ 2147483647 h 3731"/>
              <a:gd name="T50" fmla="*/ 2147483647 w 4342"/>
              <a:gd name="T51" fmla="*/ 2147483647 h 3731"/>
              <a:gd name="T52" fmla="*/ 2147483647 w 4342"/>
              <a:gd name="T53" fmla="*/ 2147483647 h 3731"/>
              <a:gd name="T54" fmla="*/ 2147483647 w 4342"/>
              <a:gd name="T55" fmla="*/ 2147483647 h 3731"/>
              <a:gd name="T56" fmla="*/ 2147483647 w 4342"/>
              <a:gd name="T57" fmla="*/ 2147483647 h 3731"/>
              <a:gd name="T58" fmla="*/ 2147483647 w 4342"/>
              <a:gd name="T59" fmla="*/ 2147483647 h 3731"/>
              <a:gd name="T60" fmla="*/ 2147483647 w 4342"/>
              <a:gd name="T61" fmla="*/ 2147483647 h 3731"/>
              <a:gd name="T62" fmla="*/ 2147483647 w 4342"/>
              <a:gd name="T63" fmla="*/ 2147483647 h 3731"/>
              <a:gd name="T64" fmla="*/ 2147483647 w 4342"/>
              <a:gd name="T65" fmla="*/ 2147483647 h 3731"/>
              <a:gd name="T66" fmla="*/ 2147483647 w 4342"/>
              <a:gd name="T67" fmla="*/ 2147483647 h 3731"/>
              <a:gd name="T68" fmla="*/ 2147483647 w 4342"/>
              <a:gd name="T69" fmla="*/ 2147483647 h 3731"/>
              <a:gd name="T70" fmla="*/ 2147483647 w 4342"/>
              <a:gd name="T71" fmla="*/ 2147483647 h 3731"/>
              <a:gd name="T72" fmla="*/ 2147483647 w 4342"/>
              <a:gd name="T73" fmla="*/ 2147483647 h 3731"/>
              <a:gd name="T74" fmla="*/ 2147483647 w 4342"/>
              <a:gd name="T75" fmla="*/ 2147483647 h 3731"/>
              <a:gd name="T76" fmla="*/ 2147483647 w 4342"/>
              <a:gd name="T77" fmla="*/ 2147483647 h 3731"/>
              <a:gd name="T78" fmla="*/ 2147483647 w 4342"/>
              <a:gd name="T79" fmla="*/ 2147483647 h 3731"/>
              <a:gd name="T80" fmla="*/ 2147483647 w 4342"/>
              <a:gd name="T81" fmla="*/ 2147483647 h 3731"/>
              <a:gd name="T82" fmla="*/ 2147483647 w 4342"/>
              <a:gd name="T83" fmla="*/ 2147483647 h 3731"/>
              <a:gd name="T84" fmla="*/ 2147483647 w 4342"/>
              <a:gd name="T85" fmla="*/ 2147483647 h 3731"/>
              <a:gd name="T86" fmla="*/ 2147483647 w 4342"/>
              <a:gd name="T87" fmla="*/ 2147483647 h 3731"/>
              <a:gd name="T88" fmla="*/ 2147483647 w 4342"/>
              <a:gd name="T89" fmla="*/ 2147483647 h 3731"/>
              <a:gd name="T90" fmla="*/ 2147483647 w 4342"/>
              <a:gd name="T91" fmla="*/ 2147483647 h 3731"/>
              <a:gd name="T92" fmla="*/ 2147483647 w 4342"/>
              <a:gd name="T93" fmla="*/ 2147483647 h 3731"/>
              <a:gd name="T94" fmla="*/ 2147483647 w 4342"/>
              <a:gd name="T95" fmla="*/ 2147483647 h 37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42"/>
              <a:gd name="T145" fmla="*/ 0 h 3731"/>
              <a:gd name="T146" fmla="*/ 4342 w 4342"/>
              <a:gd name="T147" fmla="*/ 3731 h 37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42" h="3731">
                <a:moveTo>
                  <a:pt x="0" y="1864"/>
                </a:moveTo>
                <a:lnTo>
                  <a:pt x="4" y="1742"/>
                </a:lnTo>
                <a:lnTo>
                  <a:pt x="19" y="1622"/>
                </a:lnTo>
                <a:lnTo>
                  <a:pt x="42" y="1502"/>
                </a:lnTo>
                <a:lnTo>
                  <a:pt x="73" y="1382"/>
                </a:lnTo>
                <a:lnTo>
                  <a:pt x="116" y="1265"/>
                </a:lnTo>
                <a:lnTo>
                  <a:pt x="166" y="1151"/>
                </a:lnTo>
                <a:lnTo>
                  <a:pt x="223" y="1041"/>
                </a:lnTo>
                <a:lnTo>
                  <a:pt x="291" y="933"/>
                </a:lnTo>
                <a:lnTo>
                  <a:pt x="365" y="829"/>
                </a:lnTo>
                <a:lnTo>
                  <a:pt x="448" y="730"/>
                </a:lnTo>
                <a:lnTo>
                  <a:pt x="538" y="636"/>
                </a:lnTo>
                <a:lnTo>
                  <a:pt x="635" y="546"/>
                </a:lnTo>
                <a:lnTo>
                  <a:pt x="740" y="463"/>
                </a:lnTo>
                <a:lnTo>
                  <a:pt x="849" y="385"/>
                </a:lnTo>
                <a:lnTo>
                  <a:pt x="965" y="314"/>
                </a:lnTo>
                <a:lnTo>
                  <a:pt x="1086" y="251"/>
                </a:lnTo>
                <a:lnTo>
                  <a:pt x="1211" y="192"/>
                </a:lnTo>
                <a:lnTo>
                  <a:pt x="1340" y="143"/>
                </a:lnTo>
                <a:lnTo>
                  <a:pt x="1472" y="100"/>
                </a:lnTo>
                <a:lnTo>
                  <a:pt x="1608" y="63"/>
                </a:lnTo>
                <a:lnTo>
                  <a:pt x="1747" y="37"/>
                </a:lnTo>
                <a:lnTo>
                  <a:pt x="1887" y="16"/>
                </a:lnTo>
                <a:lnTo>
                  <a:pt x="2027" y="4"/>
                </a:lnTo>
                <a:lnTo>
                  <a:pt x="2170" y="0"/>
                </a:lnTo>
                <a:lnTo>
                  <a:pt x="2312" y="4"/>
                </a:lnTo>
                <a:lnTo>
                  <a:pt x="2454" y="16"/>
                </a:lnTo>
                <a:lnTo>
                  <a:pt x="2594" y="37"/>
                </a:lnTo>
                <a:lnTo>
                  <a:pt x="2732" y="63"/>
                </a:lnTo>
                <a:lnTo>
                  <a:pt x="2869" y="100"/>
                </a:lnTo>
                <a:lnTo>
                  <a:pt x="3002" y="143"/>
                </a:lnTo>
                <a:lnTo>
                  <a:pt x="3130" y="192"/>
                </a:lnTo>
                <a:lnTo>
                  <a:pt x="3256" y="251"/>
                </a:lnTo>
                <a:lnTo>
                  <a:pt x="3377" y="314"/>
                </a:lnTo>
                <a:lnTo>
                  <a:pt x="3493" y="385"/>
                </a:lnTo>
                <a:lnTo>
                  <a:pt x="3602" y="463"/>
                </a:lnTo>
                <a:lnTo>
                  <a:pt x="3706" y="546"/>
                </a:lnTo>
                <a:lnTo>
                  <a:pt x="3803" y="636"/>
                </a:lnTo>
                <a:lnTo>
                  <a:pt x="3893" y="730"/>
                </a:lnTo>
                <a:lnTo>
                  <a:pt x="3974" y="829"/>
                </a:lnTo>
                <a:lnTo>
                  <a:pt x="4050" y="933"/>
                </a:lnTo>
                <a:lnTo>
                  <a:pt x="4116" y="1041"/>
                </a:lnTo>
                <a:lnTo>
                  <a:pt x="4176" y="1151"/>
                </a:lnTo>
                <a:lnTo>
                  <a:pt x="4225" y="1265"/>
                </a:lnTo>
                <a:lnTo>
                  <a:pt x="4268" y="1382"/>
                </a:lnTo>
                <a:lnTo>
                  <a:pt x="4299" y="1502"/>
                </a:lnTo>
                <a:lnTo>
                  <a:pt x="4323" y="1622"/>
                </a:lnTo>
                <a:lnTo>
                  <a:pt x="4337" y="1742"/>
                </a:lnTo>
                <a:lnTo>
                  <a:pt x="4342" y="1864"/>
                </a:lnTo>
                <a:lnTo>
                  <a:pt x="4337" y="1987"/>
                </a:lnTo>
                <a:lnTo>
                  <a:pt x="4323" y="2109"/>
                </a:lnTo>
                <a:lnTo>
                  <a:pt x="4299" y="2229"/>
                </a:lnTo>
                <a:lnTo>
                  <a:pt x="4268" y="2347"/>
                </a:lnTo>
                <a:lnTo>
                  <a:pt x="4225" y="2466"/>
                </a:lnTo>
                <a:lnTo>
                  <a:pt x="4176" y="2580"/>
                </a:lnTo>
                <a:lnTo>
                  <a:pt x="4116" y="2690"/>
                </a:lnTo>
                <a:lnTo>
                  <a:pt x="4050" y="2798"/>
                </a:lnTo>
                <a:lnTo>
                  <a:pt x="3974" y="2902"/>
                </a:lnTo>
                <a:lnTo>
                  <a:pt x="3893" y="3001"/>
                </a:lnTo>
                <a:lnTo>
                  <a:pt x="3803" y="3095"/>
                </a:lnTo>
                <a:lnTo>
                  <a:pt x="3706" y="3185"/>
                </a:lnTo>
                <a:lnTo>
                  <a:pt x="3602" y="3268"/>
                </a:lnTo>
                <a:lnTo>
                  <a:pt x="3493" y="3346"/>
                </a:lnTo>
                <a:lnTo>
                  <a:pt x="3377" y="3415"/>
                </a:lnTo>
                <a:lnTo>
                  <a:pt x="3256" y="3480"/>
                </a:lnTo>
                <a:lnTo>
                  <a:pt x="3130" y="3537"/>
                </a:lnTo>
                <a:lnTo>
                  <a:pt x="3002" y="3588"/>
                </a:lnTo>
                <a:lnTo>
                  <a:pt x="2869" y="3631"/>
                </a:lnTo>
                <a:lnTo>
                  <a:pt x="2732" y="3668"/>
                </a:lnTo>
                <a:lnTo>
                  <a:pt x="2594" y="3694"/>
                </a:lnTo>
                <a:lnTo>
                  <a:pt x="2454" y="3715"/>
                </a:lnTo>
                <a:lnTo>
                  <a:pt x="2312" y="3727"/>
                </a:lnTo>
                <a:lnTo>
                  <a:pt x="2170" y="3731"/>
                </a:lnTo>
                <a:lnTo>
                  <a:pt x="2027" y="3727"/>
                </a:lnTo>
                <a:lnTo>
                  <a:pt x="1887" y="3715"/>
                </a:lnTo>
                <a:lnTo>
                  <a:pt x="1747" y="3694"/>
                </a:lnTo>
                <a:lnTo>
                  <a:pt x="1608" y="3668"/>
                </a:lnTo>
                <a:lnTo>
                  <a:pt x="1472" y="3631"/>
                </a:lnTo>
                <a:lnTo>
                  <a:pt x="1340" y="3588"/>
                </a:lnTo>
                <a:lnTo>
                  <a:pt x="1211" y="3537"/>
                </a:lnTo>
                <a:lnTo>
                  <a:pt x="1086" y="3480"/>
                </a:lnTo>
                <a:lnTo>
                  <a:pt x="965" y="3415"/>
                </a:lnTo>
                <a:lnTo>
                  <a:pt x="849" y="3346"/>
                </a:lnTo>
                <a:lnTo>
                  <a:pt x="740" y="3268"/>
                </a:lnTo>
                <a:lnTo>
                  <a:pt x="635" y="3185"/>
                </a:lnTo>
                <a:lnTo>
                  <a:pt x="538" y="3095"/>
                </a:lnTo>
                <a:lnTo>
                  <a:pt x="448" y="3001"/>
                </a:lnTo>
                <a:lnTo>
                  <a:pt x="365" y="2902"/>
                </a:lnTo>
                <a:lnTo>
                  <a:pt x="291" y="2798"/>
                </a:lnTo>
                <a:lnTo>
                  <a:pt x="223" y="2690"/>
                </a:lnTo>
                <a:lnTo>
                  <a:pt x="166" y="2580"/>
                </a:lnTo>
                <a:lnTo>
                  <a:pt x="116" y="2466"/>
                </a:lnTo>
                <a:lnTo>
                  <a:pt x="73" y="2347"/>
                </a:lnTo>
                <a:lnTo>
                  <a:pt x="42" y="2229"/>
                </a:lnTo>
                <a:lnTo>
                  <a:pt x="19" y="2109"/>
                </a:lnTo>
                <a:lnTo>
                  <a:pt x="4" y="1987"/>
                </a:lnTo>
                <a:lnTo>
                  <a:pt x="0" y="1864"/>
                </a:lnTo>
                <a:close/>
              </a:path>
            </a:pathLst>
          </a:custGeom>
          <a:solidFill>
            <a:srgbClr val="99CCFF"/>
          </a:solidFill>
          <a:ln w="3175">
            <a:solidFill>
              <a:srgbClr val="FF9900"/>
            </a:solidFill>
            <a:round/>
            <a:headEnd/>
            <a:tailEnd/>
          </a:ln>
        </p:spPr>
        <p:txBody>
          <a:bodyPr/>
          <a:lstStyle/>
          <a:p>
            <a:pPr defTabSz="457200" eaLnBrk="0" fontAlgn="base" hangingPunct="0">
              <a:spcBef>
                <a:spcPct val="0"/>
              </a:spcBef>
              <a:spcAft>
                <a:spcPct val="0"/>
              </a:spcAft>
            </a:pPr>
            <a:endParaRPr lang="en-GB" sz="2400">
              <a:solidFill>
                <a:srgbClr val="000000"/>
              </a:solidFill>
            </a:endParaRPr>
          </a:p>
        </p:txBody>
      </p:sp>
      <p:sp>
        <p:nvSpPr>
          <p:cNvPr id="41990" name="Freeform 6"/>
          <p:cNvSpPr>
            <a:spLocks/>
          </p:cNvSpPr>
          <p:nvPr/>
        </p:nvSpPr>
        <p:spPr bwMode="auto">
          <a:xfrm>
            <a:off x="1628775" y="1319213"/>
            <a:ext cx="5451475" cy="4683125"/>
          </a:xfrm>
          <a:custGeom>
            <a:avLst/>
            <a:gdLst>
              <a:gd name="T0" fmla="*/ 2147483647 w 3434"/>
              <a:gd name="T1" fmla="*/ 2147483647 h 2950"/>
              <a:gd name="T2" fmla="*/ 2147483647 w 3434"/>
              <a:gd name="T3" fmla="*/ 2147483647 h 2950"/>
              <a:gd name="T4" fmla="*/ 2147483647 w 3434"/>
              <a:gd name="T5" fmla="*/ 2147483647 h 2950"/>
              <a:gd name="T6" fmla="*/ 2147483647 w 3434"/>
              <a:gd name="T7" fmla="*/ 2147483647 h 2950"/>
              <a:gd name="T8" fmla="*/ 2147483647 w 3434"/>
              <a:gd name="T9" fmla="*/ 2147483647 h 2950"/>
              <a:gd name="T10" fmla="*/ 2147483647 w 3434"/>
              <a:gd name="T11" fmla="*/ 2147483647 h 2950"/>
              <a:gd name="T12" fmla="*/ 2147483647 w 3434"/>
              <a:gd name="T13" fmla="*/ 2147483647 h 2950"/>
              <a:gd name="T14" fmla="*/ 2147483647 w 3434"/>
              <a:gd name="T15" fmla="*/ 2147483647 h 2950"/>
              <a:gd name="T16" fmla="*/ 2147483647 w 3434"/>
              <a:gd name="T17" fmla="*/ 2147483647 h 2950"/>
              <a:gd name="T18" fmla="*/ 2147483647 w 3434"/>
              <a:gd name="T19" fmla="*/ 2147483647 h 2950"/>
              <a:gd name="T20" fmla="*/ 2147483647 w 3434"/>
              <a:gd name="T21" fmla="*/ 0 h 2950"/>
              <a:gd name="T22" fmla="*/ 2147483647 w 3434"/>
              <a:gd name="T23" fmla="*/ 2147483647 h 2950"/>
              <a:gd name="T24" fmla="*/ 2147483647 w 3434"/>
              <a:gd name="T25" fmla="*/ 2147483647 h 2950"/>
              <a:gd name="T26" fmla="*/ 2147483647 w 3434"/>
              <a:gd name="T27" fmla="*/ 2147483647 h 2950"/>
              <a:gd name="T28" fmla="*/ 2147483647 w 3434"/>
              <a:gd name="T29" fmla="*/ 2147483647 h 2950"/>
              <a:gd name="T30" fmla="*/ 2147483647 w 3434"/>
              <a:gd name="T31" fmla="*/ 2147483647 h 2950"/>
              <a:gd name="T32" fmla="*/ 2147483647 w 3434"/>
              <a:gd name="T33" fmla="*/ 2147483647 h 2950"/>
              <a:gd name="T34" fmla="*/ 2147483647 w 3434"/>
              <a:gd name="T35" fmla="*/ 2147483647 h 2950"/>
              <a:gd name="T36" fmla="*/ 2147483647 w 3434"/>
              <a:gd name="T37" fmla="*/ 2147483647 h 2950"/>
              <a:gd name="T38" fmla="*/ 2147483647 w 3434"/>
              <a:gd name="T39" fmla="*/ 2147483647 h 2950"/>
              <a:gd name="T40" fmla="*/ 2147483647 w 3434"/>
              <a:gd name="T41" fmla="*/ 2147483647 h 2950"/>
              <a:gd name="T42" fmla="*/ 2147483647 w 3434"/>
              <a:gd name="T43" fmla="*/ 2147483647 h 2950"/>
              <a:gd name="T44" fmla="*/ 2147483647 w 3434"/>
              <a:gd name="T45" fmla="*/ 2147483647 h 2950"/>
              <a:gd name="T46" fmla="*/ 2147483647 w 3434"/>
              <a:gd name="T47" fmla="*/ 2147483647 h 2950"/>
              <a:gd name="T48" fmla="*/ 2147483647 w 3434"/>
              <a:gd name="T49" fmla="*/ 2147483647 h 2950"/>
              <a:gd name="T50" fmla="*/ 2147483647 w 3434"/>
              <a:gd name="T51" fmla="*/ 2147483647 h 2950"/>
              <a:gd name="T52" fmla="*/ 2147483647 w 3434"/>
              <a:gd name="T53" fmla="*/ 2147483647 h 2950"/>
              <a:gd name="T54" fmla="*/ 2147483647 w 3434"/>
              <a:gd name="T55" fmla="*/ 2147483647 h 2950"/>
              <a:gd name="T56" fmla="*/ 2147483647 w 3434"/>
              <a:gd name="T57" fmla="*/ 2147483647 h 2950"/>
              <a:gd name="T58" fmla="*/ 2147483647 w 3434"/>
              <a:gd name="T59" fmla="*/ 2147483647 h 2950"/>
              <a:gd name="T60" fmla="*/ 2147483647 w 3434"/>
              <a:gd name="T61" fmla="*/ 2147483647 h 2950"/>
              <a:gd name="T62" fmla="*/ 2147483647 w 3434"/>
              <a:gd name="T63" fmla="*/ 2147483647 h 2950"/>
              <a:gd name="T64" fmla="*/ 2147483647 w 3434"/>
              <a:gd name="T65" fmla="*/ 2147483647 h 2950"/>
              <a:gd name="T66" fmla="*/ 2147483647 w 3434"/>
              <a:gd name="T67" fmla="*/ 2147483647 h 2950"/>
              <a:gd name="T68" fmla="*/ 2147483647 w 3434"/>
              <a:gd name="T69" fmla="*/ 2147483647 h 2950"/>
              <a:gd name="T70" fmla="*/ 2147483647 w 3434"/>
              <a:gd name="T71" fmla="*/ 2147483647 h 2950"/>
              <a:gd name="T72" fmla="*/ 2147483647 w 3434"/>
              <a:gd name="T73" fmla="*/ 2147483647 h 2950"/>
              <a:gd name="T74" fmla="*/ 2147483647 w 3434"/>
              <a:gd name="T75" fmla="*/ 2147483647 h 2950"/>
              <a:gd name="T76" fmla="*/ 2147483647 w 3434"/>
              <a:gd name="T77" fmla="*/ 2147483647 h 2950"/>
              <a:gd name="T78" fmla="*/ 2147483647 w 3434"/>
              <a:gd name="T79" fmla="*/ 2147483647 h 2950"/>
              <a:gd name="T80" fmla="*/ 2147483647 w 3434"/>
              <a:gd name="T81" fmla="*/ 2147483647 h 2950"/>
              <a:gd name="T82" fmla="*/ 2147483647 w 3434"/>
              <a:gd name="T83" fmla="*/ 2147483647 h 2950"/>
              <a:gd name="T84" fmla="*/ 2147483647 w 3434"/>
              <a:gd name="T85" fmla="*/ 2147483647 h 29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4"/>
              <a:gd name="T130" fmla="*/ 0 h 2950"/>
              <a:gd name="T131" fmla="*/ 3434 w 3434"/>
              <a:gd name="T132" fmla="*/ 2950 h 29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4" h="2950">
                <a:moveTo>
                  <a:pt x="0" y="1475"/>
                </a:moveTo>
                <a:lnTo>
                  <a:pt x="5" y="1367"/>
                </a:lnTo>
                <a:lnTo>
                  <a:pt x="17" y="1261"/>
                </a:lnTo>
                <a:lnTo>
                  <a:pt x="40" y="1153"/>
                </a:lnTo>
                <a:lnTo>
                  <a:pt x="71" y="1049"/>
                </a:lnTo>
                <a:lnTo>
                  <a:pt x="114" y="947"/>
                </a:lnTo>
                <a:lnTo>
                  <a:pt x="161" y="849"/>
                </a:lnTo>
                <a:lnTo>
                  <a:pt x="218" y="754"/>
                </a:lnTo>
                <a:lnTo>
                  <a:pt x="285" y="660"/>
                </a:lnTo>
                <a:lnTo>
                  <a:pt x="358" y="572"/>
                </a:lnTo>
                <a:lnTo>
                  <a:pt x="439" y="491"/>
                </a:lnTo>
                <a:lnTo>
                  <a:pt x="524" y="413"/>
                </a:lnTo>
                <a:lnTo>
                  <a:pt x="619" y="340"/>
                </a:lnTo>
                <a:lnTo>
                  <a:pt x="719" y="275"/>
                </a:lnTo>
                <a:lnTo>
                  <a:pt x="823" y="216"/>
                </a:lnTo>
                <a:lnTo>
                  <a:pt x="932" y="163"/>
                </a:lnTo>
                <a:lnTo>
                  <a:pt x="1046" y="116"/>
                </a:lnTo>
                <a:lnTo>
                  <a:pt x="1162" y="79"/>
                </a:lnTo>
                <a:lnTo>
                  <a:pt x="1283" y="46"/>
                </a:lnTo>
                <a:lnTo>
                  <a:pt x="1404" y="24"/>
                </a:lnTo>
                <a:lnTo>
                  <a:pt x="1530" y="8"/>
                </a:lnTo>
                <a:lnTo>
                  <a:pt x="1653" y="0"/>
                </a:lnTo>
                <a:lnTo>
                  <a:pt x="1779" y="0"/>
                </a:lnTo>
                <a:lnTo>
                  <a:pt x="1904" y="8"/>
                </a:lnTo>
                <a:lnTo>
                  <a:pt x="2028" y="24"/>
                </a:lnTo>
                <a:lnTo>
                  <a:pt x="2151" y="46"/>
                </a:lnTo>
                <a:lnTo>
                  <a:pt x="2272" y="79"/>
                </a:lnTo>
                <a:lnTo>
                  <a:pt x="2388" y="116"/>
                </a:lnTo>
                <a:lnTo>
                  <a:pt x="2502" y="163"/>
                </a:lnTo>
                <a:lnTo>
                  <a:pt x="2611" y="216"/>
                </a:lnTo>
                <a:lnTo>
                  <a:pt x="2715" y="275"/>
                </a:lnTo>
                <a:lnTo>
                  <a:pt x="2815" y="340"/>
                </a:lnTo>
                <a:lnTo>
                  <a:pt x="2910" y="413"/>
                </a:lnTo>
                <a:lnTo>
                  <a:pt x="2995" y="491"/>
                </a:lnTo>
                <a:lnTo>
                  <a:pt x="3076" y="572"/>
                </a:lnTo>
                <a:lnTo>
                  <a:pt x="3149" y="660"/>
                </a:lnTo>
                <a:lnTo>
                  <a:pt x="3213" y="754"/>
                </a:lnTo>
                <a:lnTo>
                  <a:pt x="3273" y="849"/>
                </a:lnTo>
                <a:lnTo>
                  <a:pt x="3320" y="947"/>
                </a:lnTo>
                <a:lnTo>
                  <a:pt x="3360" y="1049"/>
                </a:lnTo>
                <a:lnTo>
                  <a:pt x="3394" y="1153"/>
                </a:lnTo>
                <a:lnTo>
                  <a:pt x="3415" y="1261"/>
                </a:lnTo>
                <a:lnTo>
                  <a:pt x="3429" y="1367"/>
                </a:lnTo>
                <a:lnTo>
                  <a:pt x="3434" y="1475"/>
                </a:lnTo>
                <a:lnTo>
                  <a:pt x="3429" y="1583"/>
                </a:lnTo>
                <a:lnTo>
                  <a:pt x="3415" y="1689"/>
                </a:lnTo>
                <a:lnTo>
                  <a:pt x="3394" y="1795"/>
                </a:lnTo>
                <a:lnTo>
                  <a:pt x="3360" y="1901"/>
                </a:lnTo>
                <a:lnTo>
                  <a:pt x="3320" y="2003"/>
                </a:lnTo>
                <a:lnTo>
                  <a:pt x="3273" y="2100"/>
                </a:lnTo>
                <a:lnTo>
                  <a:pt x="3213" y="2196"/>
                </a:lnTo>
                <a:lnTo>
                  <a:pt x="3149" y="2290"/>
                </a:lnTo>
                <a:lnTo>
                  <a:pt x="3076" y="2378"/>
                </a:lnTo>
                <a:lnTo>
                  <a:pt x="2995" y="2459"/>
                </a:lnTo>
                <a:lnTo>
                  <a:pt x="2910" y="2536"/>
                </a:lnTo>
                <a:lnTo>
                  <a:pt x="2815" y="2610"/>
                </a:lnTo>
                <a:lnTo>
                  <a:pt x="2715" y="2675"/>
                </a:lnTo>
                <a:lnTo>
                  <a:pt x="2611" y="2734"/>
                </a:lnTo>
                <a:lnTo>
                  <a:pt x="2502" y="2787"/>
                </a:lnTo>
                <a:lnTo>
                  <a:pt x="2388" y="2832"/>
                </a:lnTo>
                <a:lnTo>
                  <a:pt x="2272" y="2871"/>
                </a:lnTo>
                <a:lnTo>
                  <a:pt x="2151" y="2903"/>
                </a:lnTo>
                <a:lnTo>
                  <a:pt x="2028" y="2926"/>
                </a:lnTo>
                <a:lnTo>
                  <a:pt x="1904" y="2942"/>
                </a:lnTo>
                <a:lnTo>
                  <a:pt x="1779" y="2950"/>
                </a:lnTo>
                <a:lnTo>
                  <a:pt x="1653" y="2950"/>
                </a:lnTo>
                <a:lnTo>
                  <a:pt x="1530" y="2942"/>
                </a:lnTo>
                <a:lnTo>
                  <a:pt x="1404" y="2926"/>
                </a:lnTo>
                <a:lnTo>
                  <a:pt x="1283" y="2903"/>
                </a:lnTo>
                <a:lnTo>
                  <a:pt x="1162" y="2871"/>
                </a:lnTo>
                <a:lnTo>
                  <a:pt x="1046" y="2832"/>
                </a:lnTo>
                <a:lnTo>
                  <a:pt x="932" y="2787"/>
                </a:lnTo>
                <a:lnTo>
                  <a:pt x="823" y="2734"/>
                </a:lnTo>
                <a:lnTo>
                  <a:pt x="719" y="2675"/>
                </a:lnTo>
                <a:lnTo>
                  <a:pt x="619" y="2610"/>
                </a:lnTo>
                <a:lnTo>
                  <a:pt x="524" y="2536"/>
                </a:lnTo>
                <a:lnTo>
                  <a:pt x="439" y="2459"/>
                </a:lnTo>
                <a:lnTo>
                  <a:pt x="358" y="2378"/>
                </a:lnTo>
                <a:lnTo>
                  <a:pt x="285" y="2290"/>
                </a:lnTo>
                <a:lnTo>
                  <a:pt x="218" y="2196"/>
                </a:lnTo>
                <a:lnTo>
                  <a:pt x="161" y="2100"/>
                </a:lnTo>
                <a:lnTo>
                  <a:pt x="114" y="2003"/>
                </a:lnTo>
                <a:lnTo>
                  <a:pt x="71" y="1901"/>
                </a:lnTo>
                <a:lnTo>
                  <a:pt x="40" y="1795"/>
                </a:lnTo>
                <a:lnTo>
                  <a:pt x="17" y="1689"/>
                </a:lnTo>
                <a:lnTo>
                  <a:pt x="5" y="1583"/>
                </a:lnTo>
                <a:lnTo>
                  <a:pt x="0" y="1475"/>
                </a:lnTo>
                <a:close/>
              </a:path>
            </a:pathLst>
          </a:custGeom>
          <a:solidFill>
            <a:srgbClr val="FFFFFF"/>
          </a:solidFill>
          <a:ln w="3175">
            <a:solidFill>
              <a:srgbClr val="000000"/>
            </a:solidFill>
            <a:round/>
            <a:headEnd/>
            <a:tailEnd/>
          </a:ln>
        </p:spPr>
        <p:txBody>
          <a:bodyPr/>
          <a:lstStyle/>
          <a:p>
            <a:pPr defTabSz="457200" eaLnBrk="0" fontAlgn="base" hangingPunct="0">
              <a:spcBef>
                <a:spcPct val="0"/>
              </a:spcBef>
              <a:spcAft>
                <a:spcPct val="0"/>
              </a:spcAft>
            </a:pPr>
            <a:endParaRPr lang="en-GB" sz="2400">
              <a:solidFill>
                <a:srgbClr val="000000"/>
              </a:solidFill>
            </a:endParaRPr>
          </a:p>
        </p:txBody>
      </p:sp>
      <p:sp>
        <p:nvSpPr>
          <p:cNvPr id="41991" name="Freeform 7"/>
          <p:cNvSpPr>
            <a:spLocks/>
          </p:cNvSpPr>
          <p:nvPr/>
        </p:nvSpPr>
        <p:spPr bwMode="auto">
          <a:xfrm>
            <a:off x="2479675" y="2008188"/>
            <a:ext cx="2225675" cy="1905000"/>
          </a:xfrm>
          <a:custGeom>
            <a:avLst/>
            <a:gdLst>
              <a:gd name="T0" fmla="*/ 0 w 1402"/>
              <a:gd name="T1" fmla="*/ 2147483647 h 1200"/>
              <a:gd name="T2" fmla="*/ 2147483647 w 1402"/>
              <a:gd name="T3" fmla="*/ 2147483647 h 1200"/>
              <a:gd name="T4" fmla="*/ 2147483647 w 1402"/>
              <a:gd name="T5" fmla="*/ 2147483647 h 1200"/>
              <a:gd name="T6" fmla="*/ 2147483647 w 1402"/>
              <a:gd name="T7" fmla="*/ 2147483647 h 1200"/>
              <a:gd name="T8" fmla="*/ 2147483647 w 1402"/>
              <a:gd name="T9" fmla="*/ 2147483647 h 1200"/>
              <a:gd name="T10" fmla="*/ 2147483647 w 1402"/>
              <a:gd name="T11" fmla="*/ 2147483647 h 1200"/>
              <a:gd name="T12" fmla="*/ 2147483647 w 1402"/>
              <a:gd name="T13" fmla="*/ 2147483647 h 1200"/>
              <a:gd name="T14" fmla="*/ 2147483647 w 1402"/>
              <a:gd name="T15" fmla="*/ 2147483647 h 1200"/>
              <a:gd name="T16" fmla="*/ 2147483647 w 1402"/>
              <a:gd name="T17" fmla="*/ 2147483647 h 1200"/>
              <a:gd name="T18" fmla="*/ 2147483647 w 1402"/>
              <a:gd name="T19" fmla="*/ 2147483647 h 1200"/>
              <a:gd name="T20" fmla="*/ 2147483647 w 1402"/>
              <a:gd name="T21" fmla="*/ 2147483647 h 1200"/>
              <a:gd name="T22" fmla="*/ 2147483647 w 1402"/>
              <a:gd name="T23" fmla="*/ 2147483647 h 1200"/>
              <a:gd name="T24" fmla="*/ 2147483647 w 1402"/>
              <a:gd name="T25" fmla="*/ 2147483647 h 1200"/>
              <a:gd name="T26" fmla="*/ 2147483647 w 1402"/>
              <a:gd name="T27" fmla="*/ 0 h 1200"/>
              <a:gd name="T28" fmla="*/ 2147483647 w 1402"/>
              <a:gd name="T29" fmla="*/ 0 h 1200"/>
              <a:gd name="T30" fmla="*/ 2147483647 w 1402"/>
              <a:gd name="T31" fmla="*/ 2147483647 h 1200"/>
              <a:gd name="T32" fmla="*/ 2147483647 w 1402"/>
              <a:gd name="T33" fmla="*/ 2147483647 h 1200"/>
              <a:gd name="T34" fmla="*/ 2147483647 w 1402"/>
              <a:gd name="T35" fmla="*/ 2147483647 h 1200"/>
              <a:gd name="T36" fmla="*/ 2147483647 w 1402"/>
              <a:gd name="T37" fmla="*/ 2147483647 h 1200"/>
              <a:gd name="T38" fmla="*/ 2147483647 w 1402"/>
              <a:gd name="T39" fmla="*/ 2147483647 h 1200"/>
              <a:gd name="T40" fmla="*/ 2147483647 w 1402"/>
              <a:gd name="T41" fmla="*/ 2147483647 h 1200"/>
              <a:gd name="T42" fmla="*/ 2147483647 w 1402"/>
              <a:gd name="T43" fmla="*/ 2147483647 h 1200"/>
              <a:gd name="T44" fmla="*/ 2147483647 w 1402"/>
              <a:gd name="T45" fmla="*/ 2147483647 h 1200"/>
              <a:gd name="T46" fmla="*/ 2147483647 w 1402"/>
              <a:gd name="T47" fmla="*/ 2147483647 h 1200"/>
              <a:gd name="T48" fmla="*/ 2147483647 w 1402"/>
              <a:gd name="T49" fmla="*/ 2147483647 h 1200"/>
              <a:gd name="T50" fmla="*/ 2147483647 w 1402"/>
              <a:gd name="T51" fmla="*/ 2147483647 h 1200"/>
              <a:gd name="T52" fmla="*/ 2147483647 w 1402"/>
              <a:gd name="T53" fmla="*/ 2147483647 h 1200"/>
              <a:gd name="T54" fmla="*/ 2147483647 w 1402"/>
              <a:gd name="T55" fmla="*/ 2147483647 h 1200"/>
              <a:gd name="T56" fmla="*/ 2147483647 w 1402"/>
              <a:gd name="T57" fmla="*/ 2147483647 h 1200"/>
              <a:gd name="T58" fmla="*/ 2147483647 w 1402"/>
              <a:gd name="T59" fmla="*/ 2147483647 h 1200"/>
              <a:gd name="T60" fmla="*/ 2147483647 w 1402"/>
              <a:gd name="T61" fmla="*/ 2147483647 h 1200"/>
              <a:gd name="T62" fmla="*/ 2147483647 w 1402"/>
              <a:gd name="T63" fmla="*/ 2147483647 h 1200"/>
              <a:gd name="T64" fmla="*/ 2147483647 w 1402"/>
              <a:gd name="T65" fmla="*/ 2147483647 h 1200"/>
              <a:gd name="T66" fmla="*/ 2147483647 w 1402"/>
              <a:gd name="T67" fmla="*/ 2147483647 h 1200"/>
              <a:gd name="T68" fmla="*/ 2147483647 w 1402"/>
              <a:gd name="T69" fmla="*/ 2147483647 h 1200"/>
              <a:gd name="T70" fmla="*/ 2147483647 w 1402"/>
              <a:gd name="T71" fmla="*/ 2147483647 h 1200"/>
              <a:gd name="T72" fmla="*/ 2147483647 w 1402"/>
              <a:gd name="T73" fmla="*/ 2147483647 h 1200"/>
              <a:gd name="T74" fmla="*/ 2147483647 w 1402"/>
              <a:gd name="T75" fmla="*/ 2147483647 h 1200"/>
              <a:gd name="T76" fmla="*/ 2147483647 w 1402"/>
              <a:gd name="T77" fmla="*/ 2147483647 h 1200"/>
              <a:gd name="T78" fmla="*/ 2147483647 w 1402"/>
              <a:gd name="T79" fmla="*/ 2147483647 h 1200"/>
              <a:gd name="T80" fmla="*/ 2147483647 w 1402"/>
              <a:gd name="T81" fmla="*/ 2147483647 h 1200"/>
              <a:gd name="T82" fmla="*/ 2147483647 w 1402"/>
              <a:gd name="T83" fmla="*/ 2147483647 h 1200"/>
              <a:gd name="T84" fmla="*/ 2147483647 w 1402"/>
              <a:gd name="T85" fmla="*/ 2147483647 h 1200"/>
              <a:gd name="T86" fmla="*/ 2147483647 w 1402"/>
              <a:gd name="T87" fmla="*/ 2147483647 h 1200"/>
              <a:gd name="T88" fmla="*/ 2147483647 w 1402"/>
              <a:gd name="T89" fmla="*/ 2147483647 h 1200"/>
              <a:gd name="T90" fmla="*/ 2147483647 w 1402"/>
              <a:gd name="T91" fmla="*/ 2147483647 h 1200"/>
              <a:gd name="T92" fmla="*/ 2147483647 w 1402"/>
              <a:gd name="T93" fmla="*/ 2147483647 h 1200"/>
              <a:gd name="T94" fmla="*/ 2147483647 w 1402"/>
              <a:gd name="T95" fmla="*/ 2147483647 h 1200"/>
              <a:gd name="T96" fmla="*/ 2147483647 w 1402"/>
              <a:gd name="T97" fmla="*/ 2147483647 h 1200"/>
              <a:gd name="T98" fmla="*/ 2147483647 w 1402"/>
              <a:gd name="T99" fmla="*/ 2147483647 h 1200"/>
              <a:gd name="T100" fmla="*/ 2147483647 w 1402"/>
              <a:gd name="T101" fmla="*/ 2147483647 h 1200"/>
              <a:gd name="T102" fmla="*/ 2147483647 w 1402"/>
              <a:gd name="T103" fmla="*/ 2147483647 h 1200"/>
              <a:gd name="T104" fmla="*/ 2147483647 w 1402"/>
              <a:gd name="T105" fmla="*/ 2147483647 h 1200"/>
              <a:gd name="T106" fmla="*/ 2147483647 w 1402"/>
              <a:gd name="T107" fmla="*/ 2147483647 h 1200"/>
              <a:gd name="T108" fmla="*/ 0 w 1402"/>
              <a:gd name="T109" fmla="*/ 2147483647 h 1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2"/>
              <a:gd name="T166" fmla="*/ 0 h 1200"/>
              <a:gd name="T167" fmla="*/ 1402 w 1402"/>
              <a:gd name="T168" fmla="*/ 1200 h 1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2" h="1200">
                <a:moveTo>
                  <a:pt x="0" y="601"/>
                </a:moveTo>
                <a:lnTo>
                  <a:pt x="5" y="529"/>
                </a:lnTo>
                <a:lnTo>
                  <a:pt x="19" y="462"/>
                </a:lnTo>
                <a:lnTo>
                  <a:pt x="43" y="395"/>
                </a:lnTo>
                <a:lnTo>
                  <a:pt x="76" y="330"/>
                </a:lnTo>
                <a:lnTo>
                  <a:pt x="116" y="269"/>
                </a:lnTo>
                <a:lnTo>
                  <a:pt x="164" y="214"/>
                </a:lnTo>
                <a:lnTo>
                  <a:pt x="221" y="163"/>
                </a:lnTo>
                <a:lnTo>
                  <a:pt x="282" y="118"/>
                </a:lnTo>
                <a:lnTo>
                  <a:pt x="351" y="79"/>
                </a:lnTo>
                <a:lnTo>
                  <a:pt x="425" y="49"/>
                </a:lnTo>
                <a:lnTo>
                  <a:pt x="500" y="24"/>
                </a:lnTo>
                <a:lnTo>
                  <a:pt x="579" y="8"/>
                </a:lnTo>
                <a:lnTo>
                  <a:pt x="659" y="0"/>
                </a:lnTo>
                <a:lnTo>
                  <a:pt x="742" y="0"/>
                </a:lnTo>
                <a:lnTo>
                  <a:pt x="823" y="8"/>
                </a:lnTo>
                <a:lnTo>
                  <a:pt x="901" y="24"/>
                </a:lnTo>
                <a:lnTo>
                  <a:pt x="979" y="49"/>
                </a:lnTo>
                <a:lnTo>
                  <a:pt x="1051" y="79"/>
                </a:lnTo>
                <a:lnTo>
                  <a:pt x="1119" y="118"/>
                </a:lnTo>
                <a:lnTo>
                  <a:pt x="1181" y="163"/>
                </a:lnTo>
                <a:lnTo>
                  <a:pt x="1238" y="214"/>
                </a:lnTo>
                <a:lnTo>
                  <a:pt x="1285" y="269"/>
                </a:lnTo>
                <a:lnTo>
                  <a:pt x="1328" y="330"/>
                </a:lnTo>
                <a:lnTo>
                  <a:pt x="1359" y="395"/>
                </a:lnTo>
                <a:lnTo>
                  <a:pt x="1383" y="462"/>
                </a:lnTo>
                <a:lnTo>
                  <a:pt x="1397" y="529"/>
                </a:lnTo>
                <a:lnTo>
                  <a:pt x="1402" y="601"/>
                </a:lnTo>
                <a:lnTo>
                  <a:pt x="1397" y="670"/>
                </a:lnTo>
                <a:lnTo>
                  <a:pt x="1383" y="739"/>
                </a:lnTo>
                <a:lnTo>
                  <a:pt x="1359" y="807"/>
                </a:lnTo>
                <a:lnTo>
                  <a:pt x="1328" y="870"/>
                </a:lnTo>
                <a:lnTo>
                  <a:pt x="1285" y="931"/>
                </a:lnTo>
                <a:lnTo>
                  <a:pt x="1238" y="986"/>
                </a:lnTo>
                <a:lnTo>
                  <a:pt x="1181" y="1037"/>
                </a:lnTo>
                <a:lnTo>
                  <a:pt x="1119" y="1084"/>
                </a:lnTo>
                <a:lnTo>
                  <a:pt x="1051" y="1120"/>
                </a:lnTo>
                <a:lnTo>
                  <a:pt x="979" y="1153"/>
                </a:lnTo>
                <a:lnTo>
                  <a:pt x="901" y="1177"/>
                </a:lnTo>
                <a:lnTo>
                  <a:pt x="823" y="1192"/>
                </a:lnTo>
                <a:lnTo>
                  <a:pt x="742" y="1200"/>
                </a:lnTo>
                <a:lnTo>
                  <a:pt x="659" y="1200"/>
                </a:lnTo>
                <a:lnTo>
                  <a:pt x="579" y="1192"/>
                </a:lnTo>
                <a:lnTo>
                  <a:pt x="500" y="1177"/>
                </a:lnTo>
                <a:lnTo>
                  <a:pt x="425" y="1153"/>
                </a:lnTo>
                <a:lnTo>
                  <a:pt x="351" y="1120"/>
                </a:lnTo>
                <a:lnTo>
                  <a:pt x="282" y="1084"/>
                </a:lnTo>
                <a:lnTo>
                  <a:pt x="221" y="1037"/>
                </a:lnTo>
                <a:lnTo>
                  <a:pt x="164" y="986"/>
                </a:lnTo>
                <a:lnTo>
                  <a:pt x="116" y="931"/>
                </a:lnTo>
                <a:lnTo>
                  <a:pt x="76" y="870"/>
                </a:lnTo>
                <a:lnTo>
                  <a:pt x="43" y="807"/>
                </a:lnTo>
                <a:lnTo>
                  <a:pt x="19" y="739"/>
                </a:lnTo>
                <a:lnTo>
                  <a:pt x="5" y="670"/>
                </a:lnTo>
                <a:lnTo>
                  <a:pt x="0" y="601"/>
                </a:lnTo>
                <a:close/>
              </a:path>
            </a:pathLst>
          </a:custGeom>
          <a:solidFill>
            <a:srgbClr val="CCFFCC"/>
          </a:solidFill>
          <a:ln w="3175">
            <a:solidFill>
              <a:srgbClr val="000000"/>
            </a:solidFill>
            <a:round/>
            <a:headEnd/>
            <a:tailEnd/>
          </a:ln>
        </p:spPr>
        <p:txBody>
          <a:bodyPr/>
          <a:lstStyle/>
          <a:p>
            <a:pPr defTabSz="457200" eaLnBrk="0" fontAlgn="base" hangingPunct="0">
              <a:spcBef>
                <a:spcPct val="0"/>
              </a:spcBef>
              <a:spcAft>
                <a:spcPct val="0"/>
              </a:spcAft>
            </a:pPr>
            <a:endParaRPr lang="en-GB" sz="2400">
              <a:solidFill>
                <a:srgbClr val="000000"/>
              </a:solidFill>
            </a:endParaRPr>
          </a:p>
        </p:txBody>
      </p:sp>
      <p:sp>
        <p:nvSpPr>
          <p:cNvPr id="41992" name="Rectangle 8"/>
          <p:cNvSpPr>
            <a:spLocks noChangeArrowheads="1"/>
          </p:cNvSpPr>
          <p:nvPr/>
        </p:nvSpPr>
        <p:spPr bwMode="auto">
          <a:xfrm>
            <a:off x="2771775" y="2622550"/>
            <a:ext cx="151288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algn="ctr" defTabSz="457200" eaLnBrk="0" fontAlgn="base" hangingPunct="0">
              <a:lnSpc>
                <a:spcPct val="70000"/>
              </a:lnSpc>
              <a:spcBef>
                <a:spcPct val="0"/>
              </a:spcBef>
              <a:spcAft>
                <a:spcPct val="0"/>
              </a:spcAft>
            </a:pPr>
            <a:r>
              <a:rPr kumimoji="1" lang="el-GR" b="1" i="1">
                <a:solidFill>
                  <a:srgbClr val="FF0000"/>
                </a:solidFill>
              </a:rPr>
              <a:t>Προσδιορισμός Αναγκών της Τοπικής Κοινωνίας</a:t>
            </a:r>
          </a:p>
        </p:txBody>
      </p:sp>
      <p:sp>
        <p:nvSpPr>
          <p:cNvPr id="41995" name="Freeform 11"/>
          <p:cNvSpPr>
            <a:spLocks/>
          </p:cNvSpPr>
          <p:nvPr/>
        </p:nvSpPr>
        <p:spPr bwMode="auto">
          <a:xfrm>
            <a:off x="4483100" y="2198688"/>
            <a:ext cx="2220913" cy="1905000"/>
          </a:xfrm>
          <a:custGeom>
            <a:avLst/>
            <a:gdLst>
              <a:gd name="T0" fmla="*/ 0 w 1399"/>
              <a:gd name="T1" fmla="*/ 2147483647 h 1200"/>
              <a:gd name="T2" fmla="*/ 2147483647 w 1399"/>
              <a:gd name="T3" fmla="*/ 2147483647 h 1200"/>
              <a:gd name="T4" fmla="*/ 2147483647 w 1399"/>
              <a:gd name="T5" fmla="*/ 2147483647 h 1200"/>
              <a:gd name="T6" fmla="*/ 2147483647 w 1399"/>
              <a:gd name="T7" fmla="*/ 2147483647 h 1200"/>
              <a:gd name="T8" fmla="*/ 2147483647 w 1399"/>
              <a:gd name="T9" fmla="*/ 2147483647 h 1200"/>
              <a:gd name="T10" fmla="*/ 2147483647 w 1399"/>
              <a:gd name="T11" fmla="*/ 2147483647 h 1200"/>
              <a:gd name="T12" fmla="*/ 2147483647 w 1399"/>
              <a:gd name="T13" fmla="*/ 2147483647 h 1200"/>
              <a:gd name="T14" fmla="*/ 2147483647 w 1399"/>
              <a:gd name="T15" fmla="*/ 2147483647 h 1200"/>
              <a:gd name="T16" fmla="*/ 2147483647 w 1399"/>
              <a:gd name="T17" fmla="*/ 2147483647 h 1200"/>
              <a:gd name="T18" fmla="*/ 2147483647 w 1399"/>
              <a:gd name="T19" fmla="*/ 2147483647 h 1200"/>
              <a:gd name="T20" fmla="*/ 2147483647 w 1399"/>
              <a:gd name="T21" fmla="*/ 2147483647 h 1200"/>
              <a:gd name="T22" fmla="*/ 2147483647 w 1399"/>
              <a:gd name="T23" fmla="*/ 2147483647 h 1200"/>
              <a:gd name="T24" fmla="*/ 2147483647 w 1399"/>
              <a:gd name="T25" fmla="*/ 2147483647 h 1200"/>
              <a:gd name="T26" fmla="*/ 2147483647 w 1399"/>
              <a:gd name="T27" fmla="*/ 0 h 1200"/>
              <a:gd name="T28" fmla="*/ 2147483647 w 1399"/>
              <a:gd name="T29" fmla="*/ 0 h 1200"/>
              <a:gd name="T30" fmla="*/ 2147483647 w 1399"/>
              <a:gd name="T31" fmla="*/ 2147483647 h 1200"/>
              <a:gd name="T32" fmla="*/ 2147483647 w 1399"/>
              <a:gd name="T33" fmla="*/ 2147483647 h 1200"/>
              <a:gd name="T34" fmla="*/ 2147483647 w 1399"/>
              <a:gd name="T35" fmla="*/ 2147483647 h 1200"/>
              <a:gd name="T36" fmla="*/ 2147483647 w 1399"/>
              <a:gd name="T37" fmla="*/ 2147483647 h 1200"/>
              <a:gd name="T38" fmla="*/ 2147483647 w 1399"/>
              <a:gd name="T39" fmla="*/ 2147483647 h 1200"/>
              <a:gd name="T40" fmla="*/ 2147483647 w 1399"/>
              <a:gd name="T41" fmla="*/ 2147483647 h 1200"/>
              <a:gd name="T42" fmla="*/ 2147483647 w 1399"/>
              <a:gd name="T43" fmla="*/ 2147483647 h 1200"/>
              <a:gd name="T44" fmla="*/ 2147483647 w 1399"/>
              <a:gd name="T45" fmla="*/ 2147483647 h 1200"/>
              <a:gd name="T46" fmla="*/ 2147483647 w 1399"/>
              <a:gd name="T47" fmla="*/ 2147483647 h 1200"/>
              <a:gd name="T48" fmla="*/ 2147483647 w 1399"/>
              <a:gd name="T49" fmla="*/ 2147483647 h 1200"/>
              <a:gd name="T50" fmla="*/ 2147483647 w 1399"/>
              <a:gd name="T51" fmla="*/ 2147483647 h 1200"/>
              <a:gd name="T52" fmla="*/ 2147483647 w 1399"/>
              <a:gd name="T53" fmla="*/ 2147483647 h 1200"/>
              <a:gd name="T54" fmla="*/ 2147483647 w 1399"/>
              <a:gd name="T55" fmla="*/ 2147483647 h 1200"/>
              <a:gd name="T56" fmla="*/ 2147483647 w 1399"/>
              <a:gd name="T57" fmla="*/ 2147483647 h 1200"/>
              <a:gd name="T58" fmla="*/ 2147483647 w 1399"/>
              <a:gd name="T59" fmla="*/ 2147483647 h 1200"/>
              <a:gd name="T60" fmla="*/ 2147483647 w 1399"/>
              <a:gd name="T61" fmla="*/ 2147483647 h 1200"/>
              <a:gd name="T62" fmla="*/ 2147483647 w 1399"/>
              <a:gd name="T63" fmla="*/ 2147483647 h 1200"/>
              <a:gd name="T64" fmla="*/ 2147483647 w 1399"/>
              <a:gd name="T65" fmla="*/ 2147483647 h 1200"/>
              <a:gd name="T66" fmla="*/ 2147483647 w 1399"/>
              <a:gd name="T67" fmla="*/ 2147483647 h 1200"/>
              <a:gd name="T68" fmla="*/ 2147483647 w 1399"/>
              <a:gd name="T69" fmla="*/ 2147483647 h 1200"/>
              <a:gd name="T70" fmla="*/ 2147483647 w 1399"/>
              <a:gd name="T71" fmla="*/ 2147483647 h 1200"/>
              <a:gd name="T72" fmla="*/ 2147483647 w 1399"/>
              <a:gd name="T73" fmla="*/ 2147483647 h 1200"/>
              <a:gd name="T74" fmla="*/ 2147483647 w 1399"/>
              <a:gd name="T75" fmla="*/ 2147483647 h 1200"/>
              <a:gd name="T76" fmla="*/ 2147483647 w 1399"/>
              <a:gd name="T77" fmla="*/ 2147483647 h 1200"/>
              <a:gd name="T78" fmla="*/ 2147483647 w 1399"/>
              <a:gd name="T79" fmla="*/ 2147483647 h 1200"/>
              <a:gd name="T80" fmla="*/ 2147483647 w 1399"/>
              <a:gd name="T81" fmla="*/ 2147483647 h 1200"/>
              <a:gd name="T82" fmla="*/ 2147483647 w 1399"/>
              <a:gd name="T83" fmla="*/ 2147483647 h 1200"/>
              <a:gd name="T84" fmla="*/ 2147483647 w 1399"/>
              <a:gd name="T85" fmla="*/ 2147483647 h 1200"/>
              <a:gd name="T86" fmla="*/ 2147483647 w 1399"/>
              <a:gd name="T87" fmla="*/ 2147483647 h 1200"/>
              <a:gd name="T88" fmla="*/ 2147483647 w 1399"/>
              <a:gd name="T89" fmla="*/ 2147483647 h 1200"/>
              <a:gd name="T90" fmla="*/ 2147483647 w 1399"/>
              <a:gd name="T91" fmla="*/ 2147483647 h 1200"/>
              <a:gd name="T92" fmla="*/ 2147483647 w 1399"/>
              <a:gd name="T93" fmla="*/ 2147483647 h 1200"/>
              <a:gd name="T94" fmla="*/ 2147483647 w 1399"/>
              <a:gd name="T95" fmla="*/ 2147483647 h 1200"/>
              <a:gd name="T96" fmla="*/ 2147483647 w 1399"/>
              <a:gd name="T97" fmla="*/ 2147483647 h 1200"/>
              <a:gd name="T98" fmla="*/ 2147483647 w 1399"/>
              <a:gd name="T99" fmla="*/ 2147483647 h 1200"/>
              <a:gd name="T100" fmla="*/ 2147483647 w 1399"/>
              <a:gd name="T101" fmla="*/ 2147483647 h 1200"/>
              <a:gd name="T102" fmla="*/ 2147483647 w 1399"/>
              <a:gd name="T103" fmla="*/ 2147483647 h 1200"/>
              <a:gd name="T104" fmla="*/ 2147483647 w 1399"/>
              <a:gd name="T105" fmla="*/ 2147483647 h 1200"/>
              <a:gd name="T106" fmla="*/ 2147483647 w 1399"/>
              <a:gd name="T107" fmla="*/ 2147483647 h 1200"/>
              <a:gd name="T108" fmla="*/ 0 w 1399"/>
              <a:gd name="T109" fmla="*/ 2147483647 h 1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99"/>
              <a:gd name="T166" fmla="*/ 0 h 1200"/>
              <a:gd name="T167" fmla="*/ 1399 w 1399"/>
              <a:gd name="T168" fmla="*/ 1200 h 1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99" h="1200">
                <a:moveTo>
                  <a:pt x="0" y="601"/>
                </a:moveTo>
                <a:lnTo>
                  <a:pt x="4" y="530"/>
                </a:lnTo>
                <a:lnTo>
                  <a:pt x="19" y="462"/>
                </a:lnTo>
                <a:lnTo>
                  <a:pt x="42" y="395"/>
                </a:lnTo>
                <a:lnTo>
                  <a:pt x="73" y="330"/>
                </a:lnTo>
                <a:lnTo>
                  <a:pt x="113" y="269"/>
                </a:lnTo>
                <a:lnTo>
                  <a:pt x="163" y="214"/>
                </a:lnTo>
                <a:lnTo>
                  <a:pt x="220" y="163"/>
                </a:lnTo>
                <a:lnTo>
                  <a:pt x="282" y="118"/>
                </a:lnTo>
                <a:lnTo>
                  <a:pt x="351" y="79"/>
                </a:lnTo>
                <a:lnTo>
                  <a:pt x="422" y="49"/>
                </a:lnTo>
                <a:lnTo>
                  <a:pt x="498" y="24"/>
                </a:lnTo>
                <a:lnTo>
                  <a:pt x="578" y="8"/>
                </a:lnTo>
                <a:lnTo>
                  <a:pt x="659" y="0"/>
                </a:lnTo>
                <a:lnTo>
                  <a:pt x="740" y="0"/>
                </a:lnTo>
                <a:lnTo>
                  <a:pt x="820" y="8"/>
                </a:lnTo>
                <a:lnTo>
                  <a:pt x="901" y="24"/>
                </a:lnTo>
                <a:lnTo>
                  <a:pt x="977" y="49"/>
                </a:lnTo>
                <a:lnTo>
                  <a:pt x="1050" y="79"/>
                </a:lnTo>
                <a:lnTo>
                  <a:pt x="1117" y="118"/>
                </a:lnTo>
                <a:lnTo>
                  <a:pt x="1181" y="163"/>
                </a:lnTo>
                <a:lnTo>
                  <a:pt x="1235" y="214"/>
                </a:lnTo>
                <a:lnTo>
                  <a:pt x="1285" y="269"/>
                </a:lnTo>
                <a:lnTo>
                  <a:pt x="1325" y="330"/>
                </a:lnTo>
                <a:lnTo>
                  <a:pt x="1358" y="395"/>
                </a:lnTo>
                <a:lnTo>
                  <a:pt x="1380" y="462"/>
                </a:lnTo>
                <a:lnTo>
                  <a:pt x="1394" y="530"/>
                </a:lnTo>
                <a:lnTo>
                  <a:pt x="1399" y="601"/>
                </a:lnTo>
                <a:lnTo>
                  <a:pt x="1394" y="670"/>
                </a:lnTo>
                <a:lnTo>
                  <a:pt x="1380" y="740"/>
                </a:lnTo>
                <a:lnTo>
                  <a:pt x="1358" y="807"/>
                </a:lnTo>
                <a:lnTo>
                  <a:pt x="1325" y="870"/>
                </a:lnTo>
                <a:lnTo>
                  <a:pt x="1285" y="931"/>
                </a:lnTo>
                <a:lnTo>
                  <a:pt x="1235" y="988"/>
                </a:lnTo>
                <a:lnTo>
                  <a:pt x="1181" y="1037"/>
                </a:lnTo>
                <a:lnTo>
                  <a:pt x="1117" y="1084"/>
                </a:lnTo>
                <a:lnTo>
                  <a:pt x="1050" y="1121"/>
                </a:lnTo>
                <a:lnTo>
                  <a:pt x="977" y="1153"/>
                </a:lnTo>
                <a:lnTo>
                  <a:pt x="901" y="1178"/>
                </a:lnTo>
                <a:lnTo>
                  <a:pt x="820" y="1194"/>
                </a:lnTo>
                <a:lnTo>
                  <a:pt x="740" y="1200"/>
                </a:lnTo>
                <a:lnTo>
                  <a:pt x="659" y="1200"/>
                </a:lnTo>
                <a:lnTo>
                  <a:pt x="578" y="1194"/>
                </a:lnTo>
                <a:lnTo>
                  <a:pt x="498" y="1178"/>
                </a:lnTo>
                <a:lnTo>
                  <a:pt x="422" y="1153"/>
                </a:lnTo>
                <a:lnTo>
                  <a:pt x="351" y="1121"/>
                </a:lnTo>
                <a:lnTo>
                  <a:pt x="282" y="1084"/>
                </a:lnTo>
                <a:lnTo>
                  <a:pt x="220" y="1037"/>
                </a:lnTo>
                <a:lnTo>
                  <a:pt x="163" y="988"/>
                </a:lnTo>
                <a:lnTo>
                  <a:pt x="113" y="931"/>
                </a:lnTo>
                <a:lnTo>
                  <a:pt x="73" y="870"/>
                </a:lnTo>
                <a:lnTo>
                  <a:pt x="42" y="807"/>
                </a:lnTo>
                <a:lnTo>
                  <a:pt x="19" y="740"/>
                </a:lnTo>
                <a:lnTo>
                  <a:pt x="4" y="670"/>
                </a:lnTo>
                <a:lnTo>
                  <a:pt x="0" y="601"/>
                </a:lnTo>
                <a:close/>
              </a:path>
            </a:pathLst>
          </a:custGeom>
          <a:solidFill>
            <a:srgbClr val="CCFFCC"/>
          </a:solidFill>
          <a:ln w="3175">
            <a:solidFill>
              <a:srgbClr val="000000"/>
            </a:solidFill>
            <a:round/>
            <a:headEnd/>
            <a:tailEnd/>
          </a:ln>
        </p:spPr>
        <p:txBody>
          <a:bodyPr/>
          <a:lstStyle/>
          <a:p>
            <a:pPr defTabSz="457200" eaLnBrk="0" fontAlgn="base" hangingPunct="0">
              <a:spcBef>
                <a:spcPct val="0"/>
              </a:spcBef>
              <a:spcAft>
                <a:spcPct val="0"/>
              </a:spcAft>
            </a:pPr>
            <a:endParaRPr lang="en-GB" sz="2400">
              <a:solidFill>
                <a:srgbClr val="000000"/>
              </a:solidFill>
            </a:endParaRPr>
          </a:p>
        </p:txBody>
      </p:sp>
      <p:sp>
        <p:nvSpPr>
          <p:cNvPr id="41996" name="Rectangle 12"/>
          <p:cNvSpPr>
            <a:spLocks noChangeArrowheads="1"/>
          </p:cNvSpPr>
          <p:nvPr/>
        </p:nvSpPr>
        <p:spPr bwMode="auto">
          <a:xfrm>
            <a:off x="4859338" y="2925763"/>
            <a:ext cx="15128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457200" eaLnBrk="0" fontAlgn="base" hangingPunct="0">
              <a:lnSpc>
                <a:spcPct val="70000"/>
              </a:lnSpc>
              <a:spcBef>
                <a:spcPct val="0"/>
              </a:spcBef>
              <a:spcAft>
                <a:spcPct val="0"/>
              </a:spcAft>
            </a:pPr>
            <a:r>
              <a:rPr kumimoji="1" lang="el-GR" b="1" i="1">
                <a:solidFill>
                  <a:srgbClr val="FF0000"/>
                </a:solidFill>
              </a:rPr>
              <a:t>Σύστημα Υγείας</a:t>
            </a:r>
            <a:r>
              <a:rPr kumimoji="1" lang="en-US" b="1" i="1">
                <a:solidFill>
                  <a:srgbClr val="FF0000"/>
                </a:solidFill>
              </a:rPr>
              <a:t> </a:t>
            </a:r>
            <a:r>
              <a:rPr kumimoji="1" lang="el-GR" b="1" i="1">
                <a:solidFill>
                  <a:srgbClr val="FF0000"/>
                </a:solidFill>
              </a:rPr>
              <a:t>και Περίθαλψης</a:t>
            </a:r>
            <a:endParaRPr kumimoji="1" lang="el-GR" b="1">
              <a:solidFill>
                <a:srgbClr val="FF0000"/>
              </a:solidFill>
              <a:latin typeface="Trebuchet MS" pitchFamily="34" charset="0"/>
            </a:endParaRPr>
          </a:p>
        </p:txBody>
      </p:sp>
      <p:sp>
        <p:nvSpPr>
          <p:cNvPr id="41998" name="Freeform 14"/>
          <p:cNvSpPr>
            <a:spLocks/>
          </p:cNvSpPr>
          <p:nvPr/>
        </p:nvSpPr>
        <p:spPr bwMode="auto">
          <a:xfrm>
            <a:off x="3281363" y="3533775"/>
            <a:ext cx="2225675" cy="1909763"/>
          </a:xfrm>
          <a:custGeom>
            <a:avLst/>
            <a:gdLst>
              <a:gd name="T0" fmla="*/ 0 w 1402"/>
              <a:gd name="T1" fmla="*/ 2147483647 h 1203"/>
              <a:gd name="T2" fmla="*/ 2147483647 w 1402"/>
              <a:gd name="T3" fmla="*/ 2147483647 h 1203"/>
              <a:gd name="T4" fmla="*/ 2147483647 w 1402"/>
              <a:gd name="T5" fmla="*/ 2147483647 h 1203"/>
              <a:gd name="T6" fmla="*/ 2147483647 w 1402"/>
              <a:gd name="T7" fmla="*/ 2147483647 h 1203"/>
              <a:gd name="T8" fmla="*/ 2147483647 w 1402"/>
              <a:gd name="T9" fmla="*/ 2147483647 h 1203"/>
              <a:gd name="T10" fmla="*/ 2147483647 w 1402"/>
              <a:gd name="T11" fmla="*/ 2147483647 h 1203"/>
              <a:gd name="T12" fmla="*/ 2147483647 w 1402"/>
              <a:gd name="T13" fmla="*/ 2147483647 h 1203"/>
              <a:gd name="T14" fmla="*/ 2147483647 w 1402"/>
              <a:gd name="T15" fmla="*/ 2147483647 h 1203"/>
              <a:gd name="T16" fmla="*/ 2147483647 w 1402"/>
              <a:gd name="T17" fmla="*/ 2147483647 h 1203"/>
              <a:gd name="T18" fmla="*/ 2147483647 w 1402"/>
              <a:gd name="T19" fmla="*/ 2147483647 h 1203"/>
              <a:gd name="T20" fmla="*/ 2147483647 w 1402"/>
              <a:gd name="T21" fmla="*/ 2147483647 h 1203"/>
              <a:gd name="T22" fmla="*/ 2147483647 w 1402"/>
              <a:gd name="T23" fmla="*/ 2147483647 h 1203"/>
              <a:gd name="T24" fmla="*/ 2147483647 w 1402"/>
              <a:gd name="T25" fmla="*/ 2147483647 h 1203"/>
              <a:gd name="T26" fmla="*/ 2147483647 w 1402"/>
              <a:gd name="T27" fmla="*/ 0 h 1203"/>
              <a:gd name="T28" fmla="*/ 2147483647 w 1402"/>
              <a:gd name="T29" fmla="*/ 0 h 1203"/>
              <a:gd name="T30" fmla="*/ 2147483647 w 1402"/>
              <a:gd name="T31" fmla="*/ 2147483647 h 1203"/>
              <a:gd name="T32" fmla="*/ 2147483647 w 1402"/>
              <a:gd name="T33" fmla="*/ 2147483647 h 1203"/>
              <a:gd name="T34" fmla="*/ 2147483647 w 1402"/>
              <a:gd name="T35" fmla="*/ 2147483647 h 1203"/>
              <a:gd name="T36" fmla="*/ 2147483647 w 1402"/>
              <a:gd name="T37" fmla="*/ 2147483647 h 1203"/>
              <a:gd name="T38" fmla="*/ 2147483647 w 1402"/>
              <a:gd name="T39" fmla="*/ 2147483647 h 1203"/>
              <a:gd name="T40" fmla="*/ 2147483647 w 1402"/>
              <a:gd name="T41" fmla="*/ 2147483647 h 1203"/>
              <a:gd name="T42" fmla="*/ 2147483647 w 1402"/>
              <a:gd name="T43" fmla="*/ 2147483647 h 1203"/>
              <a:gd name="T44" fmla="*/ 2147483647 w 1402"/>
              <a:gd name="T45" fmla="*/ 2147483647 h 1203"/>
              <a:gd name="T46" fmla="*/ 2147483647 w 1402"/>
              <a:gd name="T47" fmla="*/ 2147483647 h 1203"/>
              <a:gd name="T48" fmla="*/ 2147483647 w 1402"/>
              <a:gd name="T49" fmla="*/ 2147483647 h 1203"/>
              <a:gd name="T50" fmla="*/ 2147483647 w 1402"/>
              <a:gd name="T51" fmla="*/ 2147483647 h 1203"/>
              <a:gd name="T52" fmla="*/ 2147483647 w 1402"/>
              <a:gd name="T53" fmla="*/ 2147483647 h 1203"/>
              <a:gd name="T54" fmla="*/ 2147483647 w 1402"/>
              <a:gd name="T55" fmla="*/ 2147483647 h 1203"/>
              <a:gd name="T56" fmla="*/ 2147483647 w 1402"/>
              <a:gd name="T57" fmla="*/ 2147483647 h 1203"/>
              <a:gd name="T58" fmla="*/ 2147483647 w 1402"/>
              <a:gd name="T59" fmla="*/ 2147483647 h 1203"/>
              <a:gd name="T60" fmla="*/ 2147483647 w 1402"/>
              <a:gd name="T61" fmla="*/ 2147483647 h 1203"/>
              <a:gd name="T62" fmla="*/ 2147483647 w 1402"/>
              <a:gd name="T63" fmla="*/ 2147483647 h 1203"/>
              <a:gd name="T64" fmla="*/ 2147483647 w 1402"/>
              <a:gd name="T65" fmla="*/ 2147483647 h 1203"/>
              <a:gd name="T66" fmla="*/ 2147483647 w 1402"/>
              <a:gd name="T67" fmla="*/ 2147483647 h 1203"/>
              <a:gd name="T68" fmla="*/ 2147483647 w 1402"/>
              <a:gd name="T69" fmla="*/ 2147483647 h 1203"/>
              <a:gd name="T70" fmla="*/ 2147483647 w 1402"/>
              <a:gd name="T71" fmla="*/ 2147483647 h 1203"/>
              <a:gd name="T72" fmla="*/ 2147483647 w 1402"/>
              <a:gd name="T73" fmla="*/ 2147483647 h 1203"/>
              <a:gd name="T74" fmla="*/ 2147483647 w 1402"/>
              <a:gd name="T75" fmla="*/ 2147483647 h 1203"/>
              <a:gd name="T76" fmla="*/ 2147483647 w 1402"/>
              <a:gd name="T77" fmla="*/ 2147483647 h 1203"/>
              <a:gd name="T78" fmla="*/ 2147483647 w 1402"/>
              <a:gd name="T79" fmla="*/ 2147483647 h 1203"/>
              <a:gd name="T80" fmla="*/ 2147483647 w 1402"/>
              <a:gd name="T81" fmla="*/ 2147483647 h 1203"/>
              <a:gd name="T82" fmla="*/ 2147483647 w 1402"/>
              <a:gd name="T83" fmla="*/ 2147483647 h 1203"/>
              <a:gd name="T84" fmla="*/ 2147483647 w 1402"/>
              <a:gd name="T85" fmla="*/ 2147483647 h 1203"/>
              <a:gd name="T86" fmla="*/ 2147483647 w 1402"/>
              <a:gd name="T87" fmla="*/ 2147483647 h 1203"/>
              <a:gd name="T88" fmla="*/ 2147483647 w 1402"/>
              <a:gd name="T89" fmla="*/ 2147483647 h 1203"/>
              <a:gd name="T90" fmla="*/ 2147483647 w 1402"/>
              <a:gd name="T91" fmla="*/ 2147483647 h 1203"/>
              <a:gd name="T92" fmla="*/ 2147483647 w 1402"/>
              <a:gd name="T93" fmla="*/ 2147483647 h 1203"/>
              <a:gd name="T94" fmla="*/ 2147483647 w 1402"/>
              <a:gd name="T95" fmla="*/ 2147483647 h 1203"/>
              <a:gd name="T96" fmla="*/ 2147483647 w 1402"/>
              <a:gd name="T97" fmla="*/ 2147483647 h 1203"/>
              <a:gd name="T98" fmla="*/ 2147483647 w 1402"/>
              <a:gd name="T99" fmla="*/ 2147483647 h 1203"/>
              <a:gd name="T100" fmla="*/ 2147483647 w 1402"/>
              <a:gd name="T101" fmla="*/ 2147483647 h 1203"/>
              <a:gd name="T102" fmla="*/ 2147483647 w 1402"/>
              <a:gd name="T103" fmla="*/ 2147483647 h 1203"/>
              <a:gd name="T104" fmla="*/ 2147483647 w 1402"/>
              <a:gd name="T105" fmla="*/ 2147483647 h 1203"/>
              <a:gd name="T106" fmla="*/ 2147483647 w 1402"/>
              <a:gd name="T107" fmla="*/ 2147483647 h 1203"/>
              <a:gd name="T108" fmla="*/ 0 w 1402"/>
              <a:gd name="T109" fmla="*/ 2147483647 h 1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02"/>
              <a:gd name="T166" fmla="*/ 0 h 1203"/>
              <a:gd name="T167" fmla="*/ 1402 w 1402"/>
              <a:gd name="T168" fmla="*/ 1203 h 1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02" h="1203">
                <a:moveTo>
                  <a:pt x="0" y="601"/>
                </a:moveTo>
                <a:lnTo>
                  <a:pt x="5" y="532"/>
                </a:lnTo>
                <a:lnTo>
                  <a:pt x="19" y="463"/>
                </a:lnTo>
                <a:lnTo>
                  <a:pt x="43" y="396"/>
                </a:lnTo>
                <a:lnTo>
                  <a:pt x="74" y="333"/>
                </a:lnTo>
                <a:lnTo>
                  <a:pt x="116" y="271"/>
                </a:lnTo>
                <a:lnTo>
                  <a:pt x="164" y="214"/>
                </a:lnTo>
                <a:lnTo>
                  <a:pt x="221" y="163"/>
                </a:lnTo>
                <a:lnTo>
                  <a:pt x="282" y="119"/>
                </a:lnTo>
                <a:lnTo>
                  <a:pt x="351" y="80"/>
                </a:lnTo>
                <a:lnTo>
                  <a:pt x="422" y="49"/>
                </a:lnTo>
                <a:lnTo>
                  <a:pt x="501" y="25"/>
                </a:lnTo>
                <a:lnTo>
                  <a:pt x="579" y="9"/>
                </a:lnTo>
                <a:lnTo>
                  <a:pt x="659" y="0"/>
                </a:lnTo>
                <a:lnTo>
                  <a:pt x="740" y="0"/>
                </a:lnTo>
                <a:lnTo>
                  <a:pt x="823" y="9"/>
                </a:lnTo>
                <a:lnTo>
                  <a:pt x="901" y="25"/>
                </a:lnTo>
                <a:lnTo>
                  <a:pt x="977" y="49"/>
                </a:lnTo>
                <a:lnTo>
                  <a:pt x="1051" y="80"/>
                </a:lnTo>
                <a:lnTo>
                  <a:pt x="1119" y="119"/>
                </a:lnTo>
                <a:lnTo>
                  <a:pt x="1181" y="163"/>
                </a:lnTo>
                <a:lnTo>
                  <a:pt x="1236" y="214"/>
                </a:lnTo>
                <a:lnTo>
                  <a:pt x="1285" y="271"/>
                </a:lnTo>
                <a:lnTo>
                  <a:pt x="1326" y="333"/>
                </a:lnTo>
                <a:lnTo>
                  <a:pt x="1359" y="396"/>
                </a:lnTo>
                <a:lnTo>
                  <a:pt x="1383" y="463"/>
                </a:lnTo>
                <a:lnTo>
                  <a:pt x="1397" y="532"/>
                </a:lnTo>
                <a:lnTo>
                  <a:pt x="1402" y="601"/>
                </a:lnTo>
                <a:lnTo>
                  <a:pt x="1397" y="671"/>
                </a:lnTo>
                <a:lnTo>
                  <a:pt x="1383" y="740"/>
                </a:lnTo>
                <a:lnTo>
                  <a:pt x="1359" y="807"/>
                </a:lnTo>
                <a:lnTo>
                  <a:pt x="1326" y="872"/>
                </a:lnTo>
                <a:lnTo>
                  <a:pt x="1285" y="932"/>
                </a:lnTo>
                <a:lnTo>
                  <a:pt x="1236" y="989"/>
                </a:lnTo>
                <a:lnTo>
                  <a:pt x="1181" y="1040"/>
                </a:lnTo>
                <a:lnTo>
                  <a:pt x="1119" y="1084"/>
                </a:lnTo>
                <a:lnTo>
                  <a:pt x="1051" y="1123"/>
                </a:lnTo>
                <a:lnTo>
                  <a:pt x="977" y="1154"/>
                </a:lnTo>
                <a:lnTo>
                  <a:pt x="901" y="1178"/>
                </a:lnTo>
                <a:lnTo>
                  <a:pt x="823" y="1194"/>
                </a:lnTo>
                <a:lnTo>
                  <a:pt x="740" y="1203"/>
                </a:lnTo>
                <a:lnTo>
                  <a:pt x="659" y="1203"/>
                </a:lnTo>
                <a:lnTo>
                  <a:pt x="579" y="1194"/>
                </a:lnTo>
                <a:lnTo>
                  <a:pt x="501" y="1178"/>
                </a:lnTo>
                <a:lnTo>
                  <a:pt x="422" y="1154"/>
                </a:lnTo>
                <a:lnTo>
                  <a:pt x="351" y="1123"/>
                </a:lnTo>
                <a:lnTo>
                  <a:pt x="282" y="1084"/>
                </a:lnTo>
                <a:lnTo>
                  <a:pt x="221" y="1040"/>
                </a:lnTo>
                <a:lnTo>
                  <a:pt x="164" y="989"/>
                </a:lnTo>
                <a:lnTo>
                  <a:pt x="116" y="932"/>
                </a:lnTo>
                <a:lnTo>
                  <a:pt x="74" y="872"/>
                </a:lnTo>
                <a:lnTo>
                  <a:pt x="43" y="807"/>
                </a:lnTo>
                <a:lnTo>
                  <a:pt x="19" y="740"/>
                </a:lnTo>
                <a:lnTo>
                  <a:pt x="5" y="671"/>
                </a:lnTo>
                <a:lnTo>
                  <a:pt x="0" y="601"/>
                </a:lnTo>
                <a:close/>
              </a:path>
            </a:pathLst>
          </a:custGeom>
          <a:solidFill>
            <a:srgbClr val="CCFFCC"/>
          </a:solidFill>
          <a:ln w="3175">
            <a:solidFill>
              <a:srgbClr val="000000"/>
            </a:solidFill>
            <a:round/>
            <a:headEnd/>
            <a:tailEnd/>
          </a:ln>
        </p:spPr>
        <p:txBody>
          <a:bodyPr/>
          <a:lstStyle/>
          <a:p>
            <a:pPr defTabSz="457200" eaLnBrk="0" fontAlgn="base" hangingPunct="0">
              <a:spcBef>
                <a:spcPct val="0"/>
              </a:spcBef>
              <a:spcAft>
                <a:spcPct val="0"/>
              </a:spcAft>
            </a:pPr>
            <a:endParaRPr lang="en-GB" sz="2400">
              <a:solidFill>
                <a:srgbClr val="000000"/>
              </a:solidFill>
            </a:endParaRPr>
          </a:p>
        </p:txBody>
      </p:sp>
      <p:sp>
        <p:nvSpPr>
          <p:cNvPr id="41999" name="Rectangle 15"/>
          <p:cNvSpPr>
            <a:spLocks noChangeArrowheads="1"/>
          </p:cNvSpPr>
          <p:nvPr/>
        </p:nvSpPr>
        <p:spPr bwMode="auto">
          <a:xfrm>
            <a:off x="3643313" y="4038600"/>
            <a:ext cx="16494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algn="ctr" defTabSz="457200" eaLnBrk="0" fontAlgn="base" hangingPunct="0">
              <a:lnSpc>
                <a:spcPct val="70000"/>
              </a:lnSpc>
              <a:spcBef>
                <a:spcPct val="0"/>
              </a:spcBef>
              <a:spcAft>
                <a:spcPct val="0"/>
              </a:spcAft>
            </a:pPr>
            <a:r>
              <a:rPr kumimoji="1" lang="el-GR" b="1" i="1">
                <a:solidFill>
                  <a:srgbClr val="FF0000"/>
                </a:solidFill>
              </a:rPr>
              <a:t>Παράγοντες που</a:t>
            </a:r>
            <a:r>
              <a:rPr kumimoji="1" lang="en-US" b="1" i="1">
                <a:solidFill>
                  <a:srgbClr val="FF0000"/>
                </a:solidFill>
              </a:rPr>
              <a:t> </a:t>
            </a:r>
            <a:r>
              <a:rPr kumimoji="1" lang="el-GR" b="1" i="1">
                <a:solidFill>
                  <a:srgbClr val="FF0000"/>
                </a:solidFill>
              </a:rPr>
              <a:t>επιδρούν στον καταμερισμό</a:t>
            </a:r>
            <a:r>
              <a:rPr kumimoji="1" lang="en-US" b="1" i="1">
                <a:solidFill>
                  <a:srgbClr val="FF0000"/>
                </a:solidFill>
              </a:rPr>
              <a:t> </a:t>
            </a:r>
            <a:r>
              <a:rPr kumimoji="1" lang="el-GR" b="1" i="1">
                <a:solidFill>
                  <a:srgbClr val="FF0000"/>
                </a:solidFill>
              </a:rPr>
              <a:t>πόρων</a:t>
            </a:r>
          </a:p>
          <a:p>
            <a:pPr algn="ctr" defTabSz="457200" eaLnBrk="0" fontAlgn="base" hangingPunct="0">
              <a:lnSpc>
                <a:spcPct val="70000"/>
              </a:lnSpc>
              <a:spcBef>
                <a:spcPct val="0"/>
              </a:spcBef>
              <a:spcAft>
                <a:spcPct val="0"/>
              </a:spcAft>
            </a:pPr>
            <a:endParaRPr kumimoji="1" lang="el-GR" b="1" i="1">
              <a:solidFill>
                <a:srgbClr val="FF0000"/>
              </a:solidFill>
            </a:endParaRPr>
          </a:p>
          <a:p>
            <a:pPr algn="ctr" defTabSz="457200" eaLnBrk="0" fontAlgn="base" hangingPunct="0">
              <a:lnSpc>
                <a:spcPct val="70000"/>
              </a:lnSpc>
              <a:spcBef>
                <a:spcPct val="0"/>
              </a:spcBef>
              <a:spcAft>
                <a:spcPct val="0"/>
              </a:spcAft>
            </a:pPr>
            <a:endParaRPr kumimoji="1" lang="el-GR" b="1" i="1">
              <a:solidFill>
                <a:srgbClr val="FF0000"/>
              </a:solidFill>
            </a:endParaRPr>
          </a:p>
        </p:txBody>
      </p:sp>
      <p:sp>
        <p:nvSpPr>
          <p:cNvPr id="42003" name="Rectangle 19"/>
          <p:cNvSpPr>
            <a:spLocks noChangeArrowheads="1"/>
          </p:cNvSpPr>
          <p:nvPr/>
        </p:nvSpPr>
        <p:spPr bwMode="auto">
          <a:xfrm>
            <a:off x="3059113" y="692150"/>
            <a:ext cx="2879725" cy="608013"/>
          </a:xfrm>
          <a:prstGeom prst="rect">
            <a:avLst/>
          </a:prstGeom>
          <a:solidFill>
            <a:srgbClr val="000080"/>
          </a:solidFill>
          <a:ln w="9525">
            <a:noFill/>
            <a:miter lim="800000"/>
            <a:headEnd/>
            <a:tailEnd/>
          </a:ln>
        </p:spPr>
        <p:txBody>
          <a:bodyPr lIns="0" tIns="0" rIns="0" bIns="0">
            <a:spAutoFit/>
          </a:bodyPr>
          <a:lstStyle/>
          <a:p>
            <a:pPr algn="ctr" defTabSz="457200" eaLnBrk="0" fontAlgn="base" hangingPunct="0">
              <a:lnSpc>
                <a:spcPct val="70000"/>
              </a:lnSpc>
              <a:spcBef>
                <a:spcPct val="0"/>
              </a:spcBef>
              <a:spcAft>
                <a:spcPct val="0"/>
              </a:spcAft>
              <a:defRPr/>
            </a:pPr>
            <a:endParaRPr kumimoji="1" lang="el-GR" sz="1400" b="1" dirty="0">
              <a:solidFill>
                <a:srgbClr val="FFFFFF"/>
              </a:solidFill>
              <a:effectLst>
                <a:outerShdw blurRad="38100" dist="38100" dir="2700000" algn="tl">
                  <a:srgbClr val="000000"/>
                </a:outerShdw>
              </a:effectLst>
            </a:endParaRPr>
          </a:p>
          <a:p>
            <a:pPr algn="ctr" defTabSz="457200" eaLnBrk="0" fontAlgn="base" hangingPunct="0">
              <a:lnSpc>
                <a:spcPct val="70000"/>
              </a:lnSpc>
              <a:spcBef>
                <a:spcPct val="0"/>
              </a:spcBef>
              <a:spcAft>
                <a:spcPct val="0"/>
              </a:spcAft>
              <a:defRPr/>
            </a:pPr>
            <a:r>
              <a:rPr kumimoji="1" lang="el-GR" sz="1400" b="1" dirty="0">
                <a:solidFill>
                  <a:srgbClr val="FFFFFF"/>
                </a:solidFill>
                <a:effectLst>
                  <a:outerShdw blurRad="38100" dist="38100" dir="2700000" algn="tl">
                    <a:srgbClr val="000000"/>
                  </a:outerShdw>
                </a:effectLst>
              </a:rPr>
              <a:t>Αξιολόγηση των παρεχόμενων υπηρεσιών υγείας από τους ασθενείς</a:t>
            </a:r>
          </a:p>
          <a:p>
            <a:pPr algn="ctr" defTabSz="457200" eaLnBrk="0" fontAlgn="base" hangingPunct="0">
              <a:lnSpc>
                <a:spcPct val="70000"/>
              </a:lnSpc>
              <a:spcBef>
                <a:spcPct val="0"/>
              </a:spcBef>
              <a:spcAft>
                <a:spcPct val="0"/>
              </a:spcAft>
              <a:defRPr/>
            </a:pPr>
            <a:endParaRPr kumimoji="1" lang="el-GR" sz="1400" b="1" dirty="0">
              <a:solidFill>
                <a:srgbClr val="FFFFFF"/>
              </a:solidFill>
              <a:effectLst>
                <a:outerShdw blurRad="38100" dist="38100" dir="2700000" algn="tl">
                  <a:srgbClr val="000000"/>
                </a:outerShdw>
              </a:effectLst>
            </a:endParaRPr>
          </a:p>
        </p:txBody>
      </p:sp>
      <p:sp>
        <p:nvSpPr>
          <p:cNvPr id="42006" name="Rectangle 22"/>
          <p:cNvSpPr>
            <a:spLocks noChangeArrowheads="1"/>
          </p:cNvSpPr>
          <p:nvPr/>
        </p:nvSpPr>
        <p:spPr bwMode="auto">
          <a:xfrm>
            <a:off x="3462338" y="5805488"/>
            <a:ext cx="2117725" cy="758825"/>
          </a:xfrm>
          <a:prstGeom prst="rect">
            <a:avLst/>
          </a:prstGeom>
          <a:solidFill>
            <a:srgbClr val="000080"/>
          </a:solidFill>
          <a:ln w="9525" algn="ctr">
            <a:noFill/>
            <a:miter lim="800000"/>
            <a:headEnd/>
            <a:tailEnd/>
          </a:ln>
          <a:effectLst/>
        </p:spPr>
        <p:txBody>
          <a:bodyPr lIns="0" tIns="0" rIns="0" bIns="0">
            <a:spAutoFit/>
          </a:bodyPr>
          <a:lstStyle/>
          <a:p>
            <a:pPr algn="ctr" defTabSz="457200" eaLnBrk="0" fontAlgn="base" hangingPunct="0">
              <a:lnSpc>
                <a:spcPct val="70000"/>
              </a:lnSpc>
              <a:spcBef>
                <a:spcPct val="0"/>
              </a:spcBef>
              <a:spcAft>
                <a:spcPct val="0"/>
              </a:spcAft>
              <a:defRPr/>
            </a:pPr>
            <a:endParaRPr kumimoji="1" lang="el-GR" sz="1400" b="1" dirty="0">
              <a:solidFill>
                <a:srgbClr val="FFFFFF"/>
              </a:solidFill>
              <a:effectLst>
                <a:outerShdw blurRad="38100" dist="38100" dir="2700000" algn="tl">
                  <a:srgbClr val="000000"/>
                </a:outerShdw>
              </a:effectLst>
            </a:endParaRPr>
          </a:p>
          <a:p>
            <a:pPr algn="ctr" defTabSz="457200" eaLnBrk="0" fontAlgn="base" hangingPunct="0">
              <a:lnSpc>
                <a:spcPct val="70000"/>
              </a:lnSpc>
              <a:spcBef>
                <a:spcPct val="0"/>
              </a:spcBef>
              <a:spcAft>
                <a:spcPct val="0"/>
              </a:spcAft>
              <a:defRPr/>
            </a:pPr>
            <a:r>
              <a:rPr kumimoji="1" lang="el-GR" sz="1400" b="1" dirty="0">
                <a:solidFill>
                  <a:srgbClr val="FFFFFF"/>
                </a:solidFill>
                <a:effectLst>
                  <a:outerShdw blurRad="38100" dist="38100" dir="2700000" algn="tl">
                    <a:srgbClr val="000000"/>
                  </a:outerShdw>
                </a:effectLst>
              </a:rPr>
              <a:t>Επίπεδο ετοιμότητας της ομάδας των επιστημών Υγείας</a:t>
            </a:r>
          </a:p>
          <a:p>
            <a:pPr algn="ctr" defTabSz="457200" eaLnBrk="0" fontAlgn="base" hangingPunct="0">
              <a:lnSpc>
                <a:spcPct val="70000"/>
              </a:lnSpc>
              <a:spcBef>
                <a:spcPct val="0"/>
              </a:spcBef>
              <a:spcAft>
                <a:spcPct val="0"/>
              </a:spcAft>
              <a:defRPr/>
            </a:pPr>
            <a:endParaRPr kumimoji="1" lang="el-GR" sz="1400" b="1" dirty="0">
              <a:solidFill>
                <a:srgbClr val="FFFFFF"/>
              </a:solidFill>
              <a:effectLst>
                <a:outerShdw blurRad="38100" dist="38100" dir="2700000" algn="tl">
                  <a:srgbClr val="000000"/>
                </a:outerShdw>
              </a:effectLst>
            </a:endParaRPr>
          </a:p>
        </p:txBody>
      </p:sp>
      <p:grpSp>
        <p:nvGrpSpPr>
          <p:cNvPr id="2" name="Group 34"/>
          <p:cNvGrpSpPr>
            <a:grpSpLocks/>
          </p:cNvGrpSpPr>
          <p:nvPr/>
        </p:nvGrpSpPr>
        <p:grpSpPr bwMode="auto">
          <a:xfrm>
            <a:off x="1271588" y="1050925"/>
            <a:ext cx="2100262" cy="5253038"/>
            <a:chOff x="801" y="662"/>
            <a:chExt cx="1323" cy="3309"/>
          </a:xfrm>
        </p:grpSpPr>
        <p:sp>
          <p:nvSpPr>
            <p:cNvPr id="25616" name="Freeform 25"/>
            <p:cNvSpPr>
              <a:spLocks/>
            </p:cNvSpPr>
            <p:nvPr/>
          </p:nvSpPr>
          <p:spPr bwMode="auto">
            <a:xfrm>
              <a:off x="801" y="662"/>
              <a:ext cx="1261" cy="3268"/>
            </a:xfrm>
            <a:custGeom>
              <a:avLst/>
              <a:gdLst>
                <a:gd name="T0" fmla="*/ 1252 w 1261"/>
                <a:gd name="T1" fmla="*/ 0 h 3268"/>
                <a:gd name="T2" fmla="*/ 1150 w 1261"/>
                <a:gd name="T3" fmla="*/ 65 h 3268"/>
                <a:gd name="T4" fmla="*/ 1053 w 1261"/>
                <a:gd name="T5" fmla="*/ 128 h 3268"/>
                <a:gd name="T6" fmla="*/ 958 w 1261"/>
                <a:gd name="T7" fmla="*/ 193 h 3268"/>
                <a:gd name="T8" fmla="*/ 868 w 1261"/>
                <a:gd name="T9" fmla="*/ 258 h 3268"/>
                <a:gd name="T10" fmla="*/ 785 w 1261"/>
                <a:gd name="T11" fmla="*/ 323 h 3268"/>
                <a:gd name="T12" fmla="*/ 704 w 1261"/>
                <a:gd name="T13" fmla="*/ 389 h 3268"/>
                <a:gd name="T14" fmla="*/ 626 w 1261"/>
                <a:gd name="T15" fmla="*/ 454 h 3268"/>
                <a:gd name="T16" fmla="*/ 555 w 1261"/>
                <a:gd name="T17" fmla="*/ 519 h 3268"/>
                <a:gd name="T18" fmla="*/ 488 w 1261"/>
                <a:gd name="T19" fmla="*/ 584 h 3268"/>
                <a:gd name="T20" fmla="*/ 424 w 1261"/>
                <a:gd name="T21" fmla="*/ 652 h 3268"/>
                <a:gd name="T22" fmla="*/ 365 w 1261"/>
                <a:gd name="T23" fmla="*/ 717 h 3268"/>
                <a:gd name="T24" fmla="*/ 311 w 1261"/>
                <a:gd name="T25" fmla="*/ 784 h 3268"/>
                <a:gd name="T26" fmla="*/ 261 w 1261"/>
                <a:gd name="T27" fmla="*/ 849 h 3268"/>
                <a:gd name="T28" fmla="*/ 216 w 1261"/>
                <a:gd name="T29" fmla="*/ 916 h 3268"/>
                <a:gd name="T30" fmla="*/ 175 w 1261"/>
                <a:gd name="T31" fmla="*/ 982 h 3268"/>
                <a:gd name="T32" fmla="*/ 137 w 1261"/>
                <a:gd name="T33" fmla="*/ 1049 h 3268"/>
                <a:gd name="T34" fmla="*/ 104 w 1261"/>
                <a:gd name="T35" fmla="*/ 1116 h 3268"/>
                <a:gd name="T36" fmla="*/ 76 w 1261"/>
                <a:gd name="T37" fmla="*/ 1183 h 3268"/>
                <a:gd name="T38" fmla="*/ 52 w 1261"/>
                <a:gd name="T39" fmla="*/ 1251 h 3268"/>
                <a:gd name="T40" fmla="*/ 33 w 1261"/>
                <a:gd name="T41" fmla="*/ 1318 h 3268"/>
                <a:gd name="T42" fmla="*/ 19 w 1261"/>
                <a:gd name="T43" fmla="*/ 1385 h 3268"/>
                <a:gd name="T44" fmla="*/ 7 w 1261"/>
                <a:gd name="T45" fmla="*/ 1452 h 3268"/>
                <a:gd name="T46" fmla="*/ 2 w 1261"/>
                <a:gd name="T47" fmla="*/ 1522 h 3268"/>
                <a:gd name="T48" fmla="*/ 0 w 1261"/>
                <a:gd name="T49" fmla="*/ 1589 h 3268"/>
                <a:gd name="T50" fmla="*/ 2 w 1261"/>
                <a:gd name="T51" fmla="*/ 1656 h 3268"/>
                <a:gd name="T52" fmla="*/ 9 w 1261"/>
                <a:gd name="T53" fmla="*/ 1725 h 3268"/>
                <a:gd name="T54" fmla="*/ 19 w 1261"/>
                <a:gd name="T55" fmla="*/ 1795 h 3268"/>
                <a:gd name="T56" fmla="*/ 35 w 1261"/>
                <a:gd name="T57" fmla="*/ 1862 h 3268"/>
                <a:gd name="T58" fmla="*/ 54 w 1261"/>
                <a:gd name="T59" fmla="*/ 1931 h 3268"/>
                <a:gd name="T60" fmla="*/ 78 w 1261"/>
                <a:gd name="T61" fmla="*/ 2000 h 3268"/>
                <a:gd name="T62" fmla="*/ 109 w 1261"/>
                <a:gd name="T63" fmla="*/ 2070 h 3268"/>
                <a:gd name="T64" fmla="*/ 140 w 1261"/>
                <a:gd name="T65" fmla="*/ 2139 h 3268"/>
                <a:gd name="T66" fmla="*/ 178 w 1261"/>
                <a:gd name="T67" fmla="*/ 2208 h 3268"/>
                <a:gd name="T68" fmla="*/ 220 w 1261"/>
                <a:gd name="T69" fmla="*/ 2278 h 3268"/>
                <a:gd name="T70" fmla="*/ 265 w 1261"/>
                <a:gd name="T71" fmla="*/ 2347 h 3268"/>
                <a:gd name="T72" fmla="*/ 315 w 1261"/>
                <a:gd name="T73" fmla="*/ 2418 h 3268"/>
                <a:gd name="T74" fmla="*/ 372 w 1261"/>
                <a:gd name="T75" fmla="*/ 2487 h 3268"/>
                <a:gd name="T76" fmla="*/ 429 w 1261"/>
                <a:gd name="T77" fmla="*/ 2557 h 3268"/>
                <a:gd name="T78" fmla="*/ 493 w 1261"/>
                <a:gd name="T79" fmla="*/ 2628 h 3268"/>
                <a:gd name="T80" fmla="*/ 562 w 1261"/>
                <a:gd name="T81" fmla="*/ 2697 h 3268"/>
                <a:gd name="T82" fmla="*/ 633 w 1261"/>
                <a:gd name="T83" fmla="*/ 2769 h 3268"/>
                <a:gd name="T84" fmla="*/ 711 w 1261"/>
                <a:gd name="T85" fmla="*/ 2840 h 3268"/>
                <a:gd name="T86" fmla="*/ 792 w 1261"/>
                <a:gd name="T87" fmla="*/ 2911 h 3268"/>
                <a:gd name="T88" fmla="*/ 877 w 1261"/>
                <a:gd name="T89" fmla="*/ 2983 h 3268"/>
                <a:gd name="T90" fmla="*/ 967 w 1261"/>
                <a:gd name="T91" fmla="*/ 3054 h 3268"/>
                <a:gd name="T92" fmla="*/ 1060 w 1261"/>
                <a:gd name="T93" fmla="*/ 3125 h 3268"/>
                <a:gd name="T94" fmla="*/ 1159 w 1261"/>
                <a:gd name="T95" fmla="*/ 3197 h 3268"/>
                <a:gd name="T96" fmla="*/ 1261 w 1261"/>
                <a:gd name="T97" fmla="*/ 3268 h 3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1"/>
                <a:gd name="T148" fmla="*/ 0 h 3268"/>
                <a:gd name="T149" fmla="*/ 1261 w 1261"/>
                <a:gd name="T150" fmla="*/ 3268 h 32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1" h="3268">
                  <a:moveTo>
                    <a:pt x="1252" y="0"/>
                  </a:moveTo>
                  <a:lnTo>
                    <a:pt x="1150" y="65"/>
                  </a:lnTo>
                  <a:lnTo>
                    <a:pt x="1053" y="128"/>
                  </a:lnTo>
                  <a:lnTo>
                    <a:pt x="958" y="193"/>
                  </a:lnTo>
                  <a:lnTo>
                    <a:pt x="868" y="258"/>
                  </a:lnTo>
                  <a:lnTo>
                    <a:pt x="785" y="323"/>
                  </a:lnTo>
                  <a:lnTo>
                    <a:pt x="704" y="389"/>
                  </a:lnTo>
                  <a:lnTo>
                    <a:pt x="626" y="454"/>
                  </a:lnTo>
                  <a:lnTo>
                    <a:pt x="555" y="519"/>
                  </a:lnTo>
                  <a:lnTo>
                    <a:pt x="488" y="584"/>
                  </a:lnTo>
                  <a:lnTo>
                    <a:pt x="424" y="652"/>
                  </a:lnTo>
                  <a:lnTo>
                    <a:pt x="365" y="717"/>
                  </a:lnTo>
                  <a:lnTo>
                    <a:pt x="311" y="784"/>
                  </a:lnTo>
                  <a:lnTo>
                    <a:pt x="261" y="849"/>
                  </a:lnTo>
                  <a:lnTo>
                    <a:pt x="216" y="916"/>
                  </a:lnTo>
                  <a:lnTo>
                    <a:pt x="175" y="982"/>
                  </a:lnTo>
                  <a:lnTo>
                    <a:pt x="137" y="1049"/>
                  </a:lnTo>
                  <a:lnTo>
                    <a:pt x="104" y="1116"/>
                  </a:lnTo>
                  <a:lnTo>
                    <a:pt x="76" y="1183"/>
                  </a:lnTo>
                  <a:lnTo>
                    <a:pt x="52" y="1251"/>
                  </a:lnTo>
                  <a:lnTo>
                    <a:pt x="33" y="1318"/>
                  </a:lnTo>
                  <a:lnTo>
                    <a:pt x="19" y="1385"/>
                  </a:lnTo>
                  <a:lnTo>
                    <a:pt x="7" y="1452"/>
                  </a:lnTo>
                  <a:lnTo>
                    <a:pt x="2" y="1522"/>
                  </a:lnTo>
                  <a:lnTo>
                    <a:pt x="0" y="1589"/>
                  </a:lnTo>
                  <a:lnTo>
                    <a:pt x="2" y="1656"/>
                  </a:lnTo>
                  <a:lnTo>
                    <a:pt x="9" y="1725"/>
                  </a:lnTo>
                  <a:lnTo>
                    <a:pt x="19" y="1795"/>
                  </a:lnTo>
                  <a:lnTo>
                    <a:pt x="35" y="1862"/>
                  </a:lnTo>
                  <a:lnTo>
                    <a:pt x="54" y="1931"/>
                  </a:lnTo>
                  <a:lnTo>
                    <a:pt x="78" y="2000"/>
                  </a:lnTo>
                  <a:lnTo>
                    <a:pt x="109" y="2070"/>
                  </a:lnTo>
                  <a:lnTo>
                    <a:pt x="140" y="2139"/>
                  </a:lnTo>
                  <a:lnTo>
                    <a:pt x="178" y="2208"/>
                  </a:lnTo>
                  <a:lnTo>
                    <a:pt x="220" y="2278"/>
                  </a:lnTo>
                  <a:lnTo>
                    <a:pt x="265" y="2347"/>
                  </a:lnTo>
                  <a:lnTo>
                    <a:pt x="315" y="2418"/>
                  </a:lnTo>
                  <a:lnTo>
                    <a:pt x="372" y="2487"/>
                  </a:lnTo>
                  <a:lnTo>
                    <a:pt x="429" y="2557"/>
                  </a:lnTo>
                  <a:lnTo>
                    <a:pt x="493" y="2628"/>
                  </a:lnTo>
                  <a:lnTo>
                    <a:pt x="562" y="2697"/>
                  </a:lnTo>
                  <a:lnTo>
                    <a:pt x="633" y="2769"/>
                  </a:lnTo>
                  <a:lnTo>
                    <a:pt x="711" y="2840"/>
                  </a:lnTo>
                  <a:lnTo>
                    <a:pt x="792" y="2911"/>
                  </a:lnTo>
                  <a:lnTo>
                    <a:pt x="877" y="2983"/>
                  </a:lnTo>
                  <a:lnTo>
                    <a:pt x="967" y="3054"/>
                  </a:lnTo>
                  <a:lnTo>
                    <a:pt x="1060" y="3125"/>
                  </a:lnTo>
                  <a:lnTo>
                    <a:pt x="1159" y="3197"/>
                  </a:lnTo>
                  <a:lnTo>
                    <a:pt x="1261" y="3268"/>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fontAlgn="base" hangingPunct="0">
                <a:spcBef>
                  <a:spcPct val="0"/>
                </a:spcBef>
                <a:spcAft>
                  <a:spcPct val="0"/>
                </a:spcAft>
              </a:pPr>
              <a:endParaRPr lang="en-GB" sz="2400">
                <a:solidFill>
                  <a:srgbClr val="000000"/>
                </a:solidFill>
              </a:endParaRPr>
            </a:p>
          </p:txBody>
        </p:sp>
        <p:sp>
          <p:nvSpPr>
            <p:cNvPr id="25617" name="Freeform 26"/>
            <p:cNvSpPr>
              <a:spLocks/>
            </p:cNvSpPr>
            <p:nvPr/>
          </p:nvSpPr>
          <p:spPr bwMode="auto">
            <a:xfrm>
              <a:off x="1956" y="662"/>
              <a:ext cx="97" cy="75"/>
            </a:xfrm>
            <a:custGeom>
              <a:avLst/>
              <a:gdLst>
                <a:gd name="T0" fmla="*/ 0 w 97"/>
                <a:gd name="T1" fmla="*/ 14 h 75"/>
                <a:gd name="T2" fmla="*/ 97 w 97"/>
                <a:gd name="T3" fmla="*/ 0 h 75"/>
                <a:gd name="T4" fmla="*/ 52 w 97"/>
                <a:gd name="T5" fmla="*/ 75 h 75"/>
                <a:gd name="T6" fmla="*/ 0 w 97"/>
                <a:gd name="T7" fmla="*/ 14 h 75"/>
                <a:gd name="T8" fmla="*/ 0 60000 65536"/>
                <a:gd name="T9" fmla="*/ 0 60000 65536"/>
                <a:gd name="T10" fmla="*/ 0 60000 65536"/>
                <a:gd name="T11" fmla="*/ 0 60000 65536"/>
                <a:gd name="T12" fmla="*/ 0 w 97"/>
                <a:gd name="T13" fmla="*/ 0 h 75"/>
                <a:gd name="T14" fmla="*/ 97 w 97"/>
                <a:gd name="T15" fmla="*/ 75 h 75"/>
              </a:gdLst>
              <a:ahLst/>
              <a:cxnLst>
                <a:cxn ang="T8">
                  <a:pos x="T0" y="T1"/>
                </a:cxn>
                <a:cxn ang="T9">
                  <a:pos x="T2" y="T3"/>
                </a:cxn>
                <a:cxn ang="T10">
                  <a:pos x="T4" y="T5"/>
                </a:cxn>
                <a:cxn ang="T11">
                  <a:pos x="T6" y="T7"/>
                </a:cxn>
              </a:cxnLst>
              <a:rect l="T12" t="T13" r="T14" b="T15"/>
              <a:pathLst>
                <a:path w="97" h="75">
                  <a:moveTo>
                    <a:pt x="0" y="14"/>
                  </a:moveTo>
                  <a:lnTo>
                    <a:pt x="97" y="0"/>
                  </a:lnTo>
                  <a:lnTo>
                    <a:pt x="52" y="75"/>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en-GB" sz="2400">
                <a:solidFill>
                  <a:srgbClr val="000000"/>
                </a:solidFill>
              </a:endParaRPr>
            </a:p>
          </p:txBody>
        </p:sp>
        <p:sp>
          <p:nvSpPr>
            <p:cNvPr id="25618" name="Freeform 27"/>
            <p:cNvSpPr>
              <a:spLocks/>
            </p:cNvSpPr>
            <p:nvPr/>
          </p:nvSpPr>
          <p:spPr bwMode="auto">
            <a:xfrm>
              <a:off x="2027" y="3895"/>
              <a:ext cx="97" cy="76"/>
            </a:xfrm>
            <a:custGeom>
              <a:avLst/>
              <a:gdLst>
                <a:gd name="T0" fmla="*/ 54 w 97"/>
                <a:gd name="T1" fmla="*/ 0 h 76"/>
                <a:gd name="T2" fmla="*/ 97 w 97"/>
                <a:gd name="T3" fmla="*/ 76 h 76"/>
                <a:gd name="T4" fmla="*/ 0 w 97"/>
                <a:gd name="T5" fmla="*/ 59 h 76"/>
                <a:gd name="T6" fmla="*/ 54 w 97"/>
                <a:gd name="T7" fmla="*/ 0 h 76"/>
                <a:gd name="T8" fmla="*/ 0 60000 65536"/>
                <a:gd name="T9" fmla="*/ 0 60000 65536"/>
                <a:gd name="T10" fmla="*/ 0 60000 65536"/>
                <a:gd name="T11" fmla="*/ 0 60000 65536"/>
                <a:gd name="T12" fmla="*/ 0 w 97"/>
                <a:gd name="T13" fmla="*/ 0 h 76"/>
                <a:gd name="T14" fmla="*/ 97 w 97"/>
                <a:gd name="T15" fmla="*/ 76 h 76"/>
              </a:gdLst>
              <a:ahLst/>
              <a:cxnLst>
                <a:cxn ang="T8">
                  <a:pos x="T0" y="T1"/>
                </a:cxn>
                <a:cxn ang="T9">
                  <a:pos x="T2" y="T3"/>
                </a:cxn>
                <a:cxn ang="T10">
                  <a:pos x="T4" y="T5"/>
                </a:cxn>
                <a:cxn ang="T11">
                  <a:pos x="T6" y="T7"/>
                </a:cxn>
              </a:cxnLst>
              <a:rect l="T12" t="T13" r="T14" b="T15"/>
              <a:pathLst>
                <a:path w="97" h="76">
                  <a:moveTo>
                    <a:pt x="54" y="0"/>
                  </a:moveTo>
                  <a:lnTo>
                    <a:pt x="97" y="76"/>
                  </a:lnTo>
                  <a:lnTo>
                    <a:pt x="0" y="59"/>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en-GB" sz="2400">
                <a:solidFill>
                  <a:srgbClr val="000000"/>
                </a:solidFill>
              </a:endParaRPr>
            </a:p>
          </p:txBody>
        </p:sp>
      </p:grpSp>
      <p:grpSp>
        <p:nvGrpSpPr>
          <p:cNvPr id="3" name="Group 33"/>
          <p:cNvGrpSpPr>
            <a:grpSpLocks/>
          </p:cNvGrpSpPr>
          <p:nvPr/>
        </p:nvGrpSpPr>
        <p:grpSpPr bwMode="auto">
          <a:xfrm>
            <a:off x="5724525" y="1341438"/>
            <a:ext cx="1943100" cy="4824412"/>
            <a:chOff x="3606" y="724"/>
            <a:chExt cx="1159" cy="3236"/>
          </a:xfrm>
        </p:grpSpPr>
        <p:sp>
          <p:nvSpPr>
            <p:cNvPr id="25620" name="Freeform 28"/>
            <p:cNvSpPr>
              <a:spLocks/>
            </p:cNvSpPr>
            <p:nvPr/>
          </p:nvSpPr>
          <p:spPr bwMode="auto">
            <a:xfrm>
              <a:off x="3651" y="754"/>
              <a:ext cx="1114" cy="3178"/>
            </a:xfrm>
            <a:custGeom>
              <a:avLst/>
              <a:gdLst>
                <a:gd name="T0" fmla="*/ 0 w 1323"/>
                <a:gd name="T1" fmla="*/ 0 h 3270"/>
                <a:gd name="T2" fmla="*/ 6 w 1323"/>
                <a:gd name="T3" fmla="*/ 44 h 3270"/>
                <a:gd name="T4" fmla="*/ 11 w 1323"/>
                <a:gd name="T5" fmla="*/ 84 h 3270"/>
                <a:gd name="T6" fmla="*/ 17 w 1323"/>
                <a:gd name="T7" fmla="*/ 127 h 3270"/>
                <a:gd name="T8" fmla="*/ 21 w 1323"/>
                <a:gd name="T9" fmla="*/ 170 h 3270"/>
                <a:gd name="T10" fmla="*/ 25 w 1323"/>
                <a:gd name="T11" fmla="*/ 213 h 3270"/>
                <a:gd name="T12" fmla="*/ 30 w 1323"/>
                <a:gd name="T13" fmla="*/ 254 h 3270"/>
                <a:gd name="T14" fmla="*/ 35 w 1323"/>
                <a:gd name="T15" fmla="*/ 295 h 3270"/>
                <a:gd name="T16" fmla="*/ 39 w 1323"/>
                <a:gd name="T17" fmla="*/ 339 h 3270"/>
                <a:gd name="T18" fmla="*/ 43 w 1323"/>
                <a:gd name="T19" fmla="*/ 382 h 3270"/>
                <a:gd name="T20" fmla="*/ 46 w 1323"/>
                <a:gd name="T21" fmla="*/ 424 h 3270"/>
                <a:gd name="T22" fmla="*/ 50 w 1323"/>
                <a:gd name="T23" fmla="*/ 466 h 3270"/>
                <a:gd name="T24" fmla="*/ 52 w 1323"/>
                <a:gd name="T25" fmla="*/ 508 h 3270"/>
                <a:gd name="T26" fmla="*/ 56 w 1323"/>
                <a:gd name="T27" fmla="*/ 550 h 3270"/>
                <a:gd name="T28" fmla="*/ 58 w 1323"/>
                <a:gd name="T29" fmla="*/ 591 h 3270"/>
                <a:gd name="T30" fmla="*/ 61 w 1323"/>
                <a:gd name="T31" fmla="*/ 636 h 3270"/>
                <a:gd name="T32" fmla="*/ 62 w 1323"/>
                <a:gd name="T33" fmla="*/ 675 h 3270"/>
                <a:gd name="T34" fmla="*/ 65 w 1323"/>
                <a:gd name="T35" fmla="*/ 719 h 3270"/>
                <a:gd name="T36" fmla="*/ 66 w 1323"/>
                <a:gd name="T37" fmla="*/ 759 h 3270"/>
                <a:gd name="T38" fmla="*/ 67 w 1323"/>
                <a:gd name="T39" fmla="*/ 801 h 3270"/>
                <a:gd name="T40" fmla="*/ 69 w 1323"/>
                <a:gd name="T41" fmla="*/ 845 h 3270"/>
                <a:gd name="T42" fmla="*/ 70 w 1323"/>
                <a:gd name="T43" fmla="*/ 888 h 3270"/>
                <a:gd name="T44" fmla="*/ 70 w 1323"/>
                <a:gd name="T45" fmla="*/ 927 h 3270"/>
                <a:gd name="T46" fmla="*/ 71 w 1323"/>
                <a:gd name="T47" fmla="*/ 972 h 3270"/>
                <a:gd name="T48" fmla="*/ 71 w 1323"/>
                <a:gd name="T49" fmla="*/ 1012 h 3270"/>
                <a:gd name="T50" fmla="*/ 71 w 1323"/>
                <a:gd name="T51" fmla="*/ 1056 h 3270"/>
                <a:gd name="T52" fmla="*/ 71 w 1323"/>
                <a:gd name="T53" fmla="*/ 1093 h 3270"/>
                <a:gd name="T54" fmla="*/ 71 w 1323"/>
                <a:gd name="T55" fmla="*/ 1137 h 3270"/>
                <a:gd name="T56" fmla="*/ 70 w 1323"/>
                <a:gd name="T57" fmla="*/ 1181 h 3270"/>
                <a:gd name="T58" fmla="*/ 69 w 1323"/>
                <a:gd name="T59" fmla="*/ 1222 h 3270"/>
                <a:gd name="T60" fmla="*/ 68 w 1323"/>
                <a:gd name="T61" fmla="*/ 1262 h 3270"/>
                <a:gd name="T62" fmla="*/ 66 w 1323"/>
                <a:gd name="T63" fmla="*/ 1306 h 3270"/>
                <a:gd name="T64" fmla="*/ 65 w 1323"/>
                <a:gd name="T65" fmla="*/ 1348 h 3270"/>
                <a:gd name="T66" fmla="*/ 62 w 1323"/>
                <a:gd name="T67" fmla="*/ 1388 h 3270"/>
                <a:gd name="T68" fmla="*/ 61 w 1323"/>
                <a:gd name="T69" fmla="*/ 1430 h 3270"/>
                <a:gd name="T70" fmla="*/ 59 w 1323"/>
                <a:gd name="T71" fmla="*/ 1472 h 3270"/>
                <a:gd name="T72" fmla="*/ 56 w 1323"/>
                <a:gd name="T73" fmla="*/ 1513 h 3270"/>
                <a:gd name="T74" fmla="*/ 52 w 1323"/>
                <a:gd name="T75" fmla="*/ 1556 h 3270"/>
                <a:gd name="T76" fmla="*/ 51 w 1323"/>
                <a:gd name="T77" fmla="*/ 1597 h 3270"/>
                <a:gd name="T78" fmla="*/ 47 w 1323"/>
                <a:gd name="T79" fmla="*/ 1639 h 3270"/>
                <a:gd name="T80" fmla="*/ 44 w 1323"/>
                <a:gd name="T81" fmla="*/ 1680 h 3270"/>
                <a:gd name="T82" fmla="*/ 40 w 1323"/>
                <a:gd name="T83" fmla="*/ 1723 h 3270"/>
                <a:gd name="T84" fmla="*/ 36 w 1323"/>
                <a:gd name="T85" fmla="*/ 1763 h 3270"/>
                <a:gd name="T86" fmla="*/ 31 w 1323"/>
                <a:gd name="T87" fmla="*/ 1804 h 3270"/>
                <a:gd name="T88" fmla="*/ 27 w 1323"/>
                <a:gd name="T89" fmla="*/ 1848 h 3270"/>
                <a:gd name="T90" fmla="*/ 22 w 1323"/>
                <a:gd name="T91" fmla="*/ 1886 h 3270"/>
                <a:gd name="T92" fmla="*/ 17 w 1323"/>
                <a:gd name="T93" fmla="*/ 1930 h 3270"/>
                <a:gd name="T94" fmla="*/ 12 w 1323"/>
                <a:gd name="T95" fmla="*/ 1971 h 3270"/>
                <a:gd name="T96" fmla="*/ 7 w 1323"/>
                <a:gd name="T97" fmla="*/ 2014 h 32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23"/>
                <a:gd name="T148" fmla="*/ 0 h 3270"/>
                <a:gd name="T149" fmla="*/ 1323 w 1323"/>
                <a:gd name="T150" fmla="*/ 3270 h 32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23" h="3270">
                  <a:moveTo>
                    <a:pt x="0" y="0"/>
                  </a:moveTo>
                  <a:lnTo>
                    <a:pt x="104" y="69"/>
                  </a:lnTo>
                  <a:lnTo>
                    <a:pt x="206" y="138"/>
                  </a:lnTo>
                  <a:lnTo>
                    <a:pt x="304" y="207"/>
                  </a:lnTo>
                  <a:lnTo>
                    <a:pt x="394" y="275"/>
                  </a:lnTo>
                  <a:lnTo>
                    <a:pt x="481" y="344"/>
                  </a:lnTo>
                  <a:lnTo>
                    <a:pt x="567" y="413"/>
                  </a:lnTo>
                  <a:lnTo>
                    <a:pt x="645" y="480"/>
                  </a:lnTo>
                  <a:lnTo>
                    <a:pt x="721" y="550"/>
                  </a:lnTo>
                  <a:lnTo>
                    <a:pt x="790" y="619"/>
                  </a:lnTo>
                  <a:lnTo>
                    <a:pt x="856" y="688"/>
                  </a:lnTo>
                  <a:lnTo>
                    <a:pt x="918" y="755"/>
                  </a:lnTo>
                  <a:lnTo>
                    <a:pt x="975" y="825"/>
                  </a:lnTo>
                  <a:lnTo>
                    <a:pt x="1029" y="892"/>
                  </a:lnTo>
                  <a:lnTo>
                    <a:pt x="1077" y="961"/>
                  </a:lnTo>
                  <a:lnTo>
                    <a:pt x="1122" y="1031"/>
                  </a:lnTo>
                  <a:lnTo>
                    <a:pt x="1162" y="1098"/>
                  </a:lnTo>
                  <a:lnTo>
                    <a:pt x="1197" y="1167"/>
                  </a:lnTo>
                  <a:lnTo>
                    <a:pt x="1228" y="1234"/>
                  </a:lnTo>
                  <a:lnTo>
                    <a:pt x="1254" y="1304"/>
                  </a:lnTo>
                  <a:lnTo>
                    <a:pt x="1276" y="1371"/>
                  </a:lnTo>
                  <a:lnTo>
                    <a:pt x="1295" y="1440"/>
                  </a:lnTo>
                  <a:lnTo>
                    <a:pt x="1309" y="1507"/>
                  </a:lnTo>
                  <a:lnTo>
                    <a:pt x="1318" y="1577"/>
                  </a:lnTo>
                  <a:lnTo>
                    <a:pt x="1323" y="1644"/>
                  </a:lnTo>
                  <a:lnTo>
                    <a:pt x="1323" y="1713"/>
                  </a:lnTo>
                  <a:lnTo>
                    <a:pt x="1318" y="1780"/>
                  </a:lnTo>
                  <a:lnTo>
                    <a:pt x="1311" y="1848"/>
                  </a:lnTo>
                  <a:lnTo>
                    <a:pt x="1299" y="1917"/>
                  </a:lnTo>
                  <a:lnTo>
                    <a:pt x="1280" y="1984"/>
                  </a:lnTo>
                  <a:lnTo>
                    <a:pt x="1259" y="2051"/>
                  </a:lnTo>
                  <a:lnTo>
                    <a:pt x="1235" y="2121"/>
                  </a:lnTo>
                  <a:lnTo>
                    <a:pt x="1205" y="2188"/>
                  </a:lnTo>
                  <a:lnTo>
                    <a:pt x="1169" y="2255"/>
                  </a:lnTo>
                  <a:lnTo>
                    <a:pt x="1131" y="2324"/>
                  </a:lnTo>
                  <a:lnTo>
                    <a:pt x="1088" y="2392"/>
                  </a:lnTo>
                  <a:lnTo>
                    <a:pt x="1041" y="2459"/>
                  </a:lnTo>
                  <a:lnTo>
                    <a:pt x="989" y="2526"/>
                  </a:lnTo>
                  <a:lnTo>
                    <a:pt x="932" y="2593"/>
                  </a:lnTo>
                  <a:lnTo>
                    <a:pt x="873" y="2663"/>
                  </a:lnTo>
                  <a:lnTo>
                    <a:pt x="806" y="2730"/>
                  </a:lnTo>
                  <a:lnTo>
                    <a:pt x="737" y="2797"/>
                  </a:lnTo>
                  <a:lnTo>
                    <a:pt x="664" y="2864"/>
                  </a:lnTo>
                  <a:lnTo>
                    <a:pt x="586" y="2932"/>
                  </a:lnTo>
                  <a:lnTo>
                    <a:pt x="505" y="2999"/>
                  </a:lnTo>
                  <a:lnTo>
                    <a:pt x="417" y="3066"/>
                  </a:lnTo>
                  <a:lnTo>
                    <a:pt x="327" y="3133"/>
                  </a:lnTo>
                  <a:lnTo>
                    <a:pt x="230" y="3203"/>
                  </a:lnTo>
                  <a:lnTo>
                    <a:pt x="130" y="327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fontAlgn="base" hangingPunct="0">
                <a:spcBef>
                  <a:spcPct val="0"/>
                </a:spcBef>
                <a:spcAft>
                  <a:spcPct val="0"/>
                </a:spcAft>
              </a:pPr>
              <a:endParaRPr lang="en-GB" sz="2400">
                <a:solidFill>
                  <a:srgbClr val="000000"/>
                </a:solidFill>
              </a:endParaRPr>
            </a:p>
          </p:txBody>
        </p:sp>
        <p:sp>
          <p:nvSpPr>
            <p:cNvPr id="25621" name="Freeform 29"/>
            <p:cNvSpPr>
              <a:spLocks/>
            </p:cNvSpPr>
            <p:nvPr/>
          </p:nvSpPr>
          <p:spPr bwMode="auto">
            <a:xfrm>
              <a:off x="3606" y="724"/>
              <a:ext cx="97" cy="75"/>
            </a:xfrm>
            <a:custGeom>
              <a:avLst/>
              <a:gdLst>
                <a:gd name="T0" fmla="*/ 43 w 97"/>
                <a:gd name="T1" fmla="*/ 75 h 75"/>
                <a:gd name="T2" fmla="*/ 0 w 97"/>
                <a:gd name="T3" fmla="*/ 0 h 75"/>
                <a:gd name="T4" fmla="*/ 97 w 97"/>
                <a:gd name="T5" fmla="*/ 14 h 75"/>
                <a:gd name="T6" fmla="*/ 43 w 97"/>
                <a:gd name="T7" fmla="*/ 75 h 75"/>
                <a:gd name="T8" fmla="*/ 0 60000 65536"/>
                <a:gd name="T9" fmla="*/ 0 60000 65536"/>
                <a:gd name="T10" fmla="*/ 0 60000 65536"/>
                <a:gd name="T11" fmla="*/ 0 60000 65536"/>
                <a:gd name="T12" fmla="*/ 0 w 97"/>
                <a:gd name="T13" fmla="*/ 0 h 75"/>
                <a:gd name="T14" fmla="*/ 97 w 97"/>
                <a:gd name="T15" fmla="*/ 75 h 75"/>
              </a:gdLst>
              <a:ahLst/>
              <a:cxnLst>
                <a:cxn ang="T8">
                  <a:pos x="T0" y="T1"/>
                </a:cxn>
                <a:cxn ang="T9">
                  <a:pos x="T2" y="T3"/>
                </a:cxn>
                <a:cxn ang="T10">
                  <a:pos x="T4" y="T5"/>
                </a:cxn>
                <a:cxn ang="T11">
                  <a:pos x="T6" y="T7"/>
                </a:cxn>
              </a:cxnLst>
              <a:rect l="T12" t="T13" r="T14" b="T15"/>
              <a:pathLst>
                <a:path w="97" h="75">
                  <a:moveTo>
                    <a:pt x="43" y="75"/>
                  </a:moveTo>
                  <a:lnTo>
                    <a:pt x="0" y="0"/>
                  </a:lnTo>
                  <a:lnTo>
                    <a:pt x="97" y="14"/>
                  </a:lnTo>
                  <a:lnTo>
                    <a:pt x="43"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en-GB" sz="2400">
                <a:solidFill>
                  <a:srgbClr val="000000"/>
                </a:solidFill>
              </a:endParaRPr>
            </a:p>
          </p:txBody>
        </p:sp>
        <p:sp>
          <p:nvSpPr>
            <p:cNvPr id="25622" name="Freeform 30"/>
            <p:cNvSpPr>
              <a:spLocks/>
            </p:cNvSpPr>
            <p:nvPr/>
          </p:nvSpPr>
          <p:spPr bwMode="auto">
            <a:xfrm>
              <a:off x="3696" y="3884"/>
              <a:ext cx="97" cy="76"/>
            </a:xfrm>
            <a:custGeom>
              <a:avLst/>
              <a:gdLst>
                <a:gd name="T0" fmla="*/ 97 w 97"/>
                <a:gd name="T1" fmla="*/ 61 h 76"/>
                <a:gd name="T2" fmla="*/ 0 w 97"/>
                <a:gd name="T3" fmla="*/ 76 h 76"/>
                <a:gd name="T4" fmla="*/ 45 w 97"/>
                <a:gd name="T5" fmla="*/ 0 h 76"/>
                <a:gd name="T6" fmla="*/ 97 w 97"/>
                <a:gd name="T7" fmla="*/ 61 h 76"/>
                <a:gd name="T8" fmla="*/ 0 60000 65536"/>
                <a:gd name="T9" fmla="*/ 0 60000 65536"/>
                <a:gd name="T10" fmla="*/ 0 60000 65536"/>
                <a:gd name="T11" fmla="*/ 0 60000 65536"/>
                <a:gd name="T12" fmla="*/ 0 w 97"/>
                <a:gd name="T13" fmla="*/ 0 h 76"/>
                <a:gd name="T14" fmla="*/ 97 w 97"/>
                <a:gd name="T15" fmla="*/ 76 h 76"/>
              </a:gdLst>
              <a:ahLst/>
              <a:cxnLst>
                <a:cxn ang="T8">
                  <a:pos x="T0" y="T1"/>
                </a:cxn>
                <a:cxn ang="T9">
                  <a:pos x="T2" y="T3"/>
                </a:cxn>
                <a:cxn ang="T10">
                  <a:pos x="T4" y="T5"/>
                </a:cxn>
                <a:cxn ang="T11">
                  <a:pos x="T6" y="T7"/>
                </a:cxn>
              </a:cxnLst>
              <a:rect l="T12" t="T13" r="T14" b="T15"/>
              <a:pathLst>
                <a:path w="97" h="76">
                  <a:moveTo>
                    <a:pt x="97" y="61"/>
                  </a:moveTo>
                  <a:lnTo>
                    <a:pt x="0" y="76"/>
                  </a:lnTo>
                  <a:lnTo>
                    <a:pt x="45" y="0"/>
                  </a:lnTo>
                  <a:lnTo>
                    <a:pt x="97"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fontAlgn="base" hangingPunct="0">
                <a:spcBef>
                  <a:spcPct val="0"/>
                </a:spcBef>
                <a:spcAft>
                  <a:spcPct val="0"/>
                </a:spcAft>
              </a:pPr>
              <a:endParaRPr lang="en-GB" sz="2400">
                <a:solidFill>
                  <a:srgbClr val="000000"/>
                </a:solidFill>
              </a:endParaRPr>
            </a:p>
          </p:txBody>
        </p:sp>
      </p:grpSp>
      <p:sp>
        <p:nvSpPr>
          <p:cNvPr id="42015" name="Rectangle 31"/>
          <p:cNvSpPr>
            <a:spLocks noChangeArrowheads="1"/>
          </p:cNvSpPr>
          <p:nvPr/>
        </p:nvSpPr>
        <p:spPr bwMode="auto">
          <a:xfrm>
            <a:off x="5259388" y="6545263"/>
            <a:ext cx="3884612" cy="134937"/>
          </a:xfrm>
          <a:prstGeom prst="rect">
            <a:avLst/>
          </a:prstGeom>
          <a:noFill/>
          <a:ln w="9525" algn="ctr">
            <a:noFill/>
            <a:miter lim="800000"/>
            <a:headEnd/>
            <a:tailEnd/>
          </a:ln>
          <a:effectLst/>
        </p:spPr>
        <p:txBody>
          <a:bodyPr lIns="0" tIns="0" rIns="0" bIns="0" anchorCtr="1">
            <a:spAutoFit/>
          </a:bodyPr>
          <a:lstStyle/>
          <a:p>
            <a:pPr defTabSz="457200" fontAlgn="base">
              <a:lnSpc>
                <a:spcPct val="80000"/>
              </a:lnSpc>
              <a:spcBef>
                <a:spcPct val="20000"/>
              </a:spcBef>
              <a:spcAft>
                <a:spcPct val="0"/>
              </a:spcAft>
              <a:defRPr/>
            </a:pPr>
            <a:r>
              <a:rPr lang="en-GB" sz="1100" b="1" dirty="0" err="1">
                <a:solidFill>
                  <a:srgbClr val="A50021"/>
                </a:solidFill>
                <a:effectLst>
                  <a:outerShdw blurRad="38100" dist="38100" dir="2700000" algn="tl">
                    <a:srgbClr val="C0C0C0"/>
                  </a:outerShdw>
                </a:effectLst>
                <a:latin typeface="Trebuchet MS" pitchFamily="34" charset="0"/>
              </a:rPr>
              <a:t>Klainberg</a:t>
            </a:r>
            <a:r>
              <a:rPr lang="en-GB" sz="1100" b="1" dirty="0">
                <a:solidFill>
                  <a:srgbClr val="A50021"/>
                </a:solidFill>
                <a:effectLst>
                  <a:outerShdw blurRad="38100" dist="38100" dir="2700000" algn="tl">
                    <a:srgbClr val="C0C0C0"/>
                  </a:outerShdw>
                </a:effectLst>
                <a:latin typeface="Trebuchet MS" pitchFamily="34" charset="0"/>
              </a:rPr>
              <a:t> M, </a:t>
            </a:r>
            <a:r>
              <a:rPr lang="en-GB" sz="1100" b="1" dirty="0" err="1">
                <a:solidFill>
                  <a:srgbClr val="A50021"/>
                </a:solidFill>
                <a:effectLst>
                  <a:outerShdw blurRad="38100" dist="38100" dir="2700000" algn="tl">
                    <a:srgbClr val="C0C0C0"/>
                  </a:outerShdw>
                </a:effectLst>
                <a:latin typeface="Trebuchet MS" pitchFamily="34" charset="0"/>
              </a:rPr>
              <a:t>Holzemer</a:t>
            </a:r>
            <a:r>
              <a:rPr lang="en-GB" sz="1100" b="1" dirty="0">
                <a:solidFill>
                  <a:srgbClr val="A50021"/>
                </a:solidFill>
                <a:effectLst>
                  <a:outerShdw blurRad="38100" dist="38100" dir="2700000" algn="tl">
                    <a:srgbClr val="C0C0C0"/>
                  </a:outerShdw>
                </a:effectLst>
                <a:latin typeface="Trebuchet MS" pitchFamily="34" charset="0"/>
              </a:rPr>
              <a:t> S., Leonard M., Arnold J., 1998</a:t>
            </a:r>
            <a:endParaRPr lang="el-GR" sz="1100" b="1" dirty="0">
              <a:solidFill>
                <a:srgbClr val="A50021"/>
              </a:solidFill>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4152452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1992"/>
                                        </p:tgtEl>
                                        <p:attrNameLst>
                                          <p:attrName>style.visibility</p:attrName>
                                        </p:attrNameLst>
                                      </p:cBhvr>
                                      <p:to>
                                        <p:strVal val="visible"/>
                                      </p:to>
                                    </p:set>
                                    <p:anim calcmode="lin" valueType="num">
                                      <p:cBhvr>
                                        <p:cTn id="7" dur="500" fill="hold"/>
                                        <p:tgtEl>
                                          <p:spTgt spid="41992"/>
                                        </p:tgtEl>
                                        <p:attrNameLst>
                                          <p:attrName>ppt_w</p:attrName>
                                        </p:attrNameLst>
                                      </p:cBhvr>
                                      <p:tavLst>
                                        <p:tav tm="0">
                                          <p:val>
                                            <p:fltVal val="0"/>
                                          </p:val>
                                        </p:tav>
                                        <p:tav tm="100000">
                                          <p:val>
                                            <p:strVal val="#ppt_w"/>
                                          </p:val>
                                        </p:tav>
                                      </p:tavLst>
                                    </p:anim>
                                    <p:anim calcmode="lin" valueType="num">
                                      <p:cBhvr>
                                        <p:cTn id="8" dur="500" fill="hold"/>
                                        <p:tgtEl>
                                          <p:spTgt spid="41992"/>
                                        </p:tgtEl>
                                        <p:attrNameLst>
                                          <p:attrName>ppt_h</p:attrName>
                                        </p:attrNameLst>
                                      </p:cBhvr>
                                      <p:tavLst>
                                        <p:tav tm="0">
                                          <p:val>
                                            <p:fltVal val="0"/>
                                          </p:val>
                                        </p:tav>
                                        <p:tav tm="100000">
                                          <p:val>
                                            <p:strVal val="#ppt_h"/>
                                          </p:val>
                                        </p:tav>
                                      </p:tavLst>
                                    </p:anim>
                                    <p:animEffect transition="in" filter="fade">
                                      <p:cBhvr>
                                        <p:cTn id="9" dur="500"/>
                                        <p:tgtEl>
                                          <p:spTgt spid="4199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1991"/>
                                        </p:tgtEl>
                                        <p:attrNameLst>
                                          <p:attrName>style.visibility</p:attrName>
                                        </p:attrNameLst>
                                      </p:cBhvr>
                                      <p:to>
                                        <p:strVal val="visible"/>
                                      </p:to>
                                    </p:set>
                                    <p:anim calcmode="lin" valueType="num">
                                      <p:cBhvr>
                                        <p:cTn id="12" dur="500" fill="hold"/>
                                        <p:tgtEl>
                                          <p:spTgt spid="41991"/>
                                        </p:tgtEl>
                                        <p:attrNameLst>
                                          <p:attrName>ppt_w</p:attrName>
                                        </p:attrNameLst>
                                      </p:cBhvr>
                                      <p:tavLst>
                                        <p:tav tm="0">
                                          <p:val>
                                            <p:fltVal val="0"/>
                                          </p:val>
                                        </p:tav>
                                        <p:tav tm="100000">
                                          <p:val>
                                            <p:strVal val="#ppt_w"/>
                                          </p:val>
                                        </p:tav>
                                      </p:tavLst>
                                    </p:anim>
                                    <p:anim calcmode="lin" valueType="num">
                                      <p:cBhvr>
                                        <p:cTn id="13" dur="500" fill="hold"/>
                                        <p:tgtEl>
                                          <p:spTgt spid="41991"/>
                                        </p:tgtEl>
                                        <p:attrNameLst>
                                          <p:attrName>ppt_h</p:attrName>
                                        </p:attrNameLst>
                                      </p:cBhvr>
                                      <p:tavLst>
                                        <p:tav tm="0">
                                          <p:val>
                                            <p:fltVal val="0"/>
                                          </p:val>
                                        </p:tav>
                                        <p:tav tm="100000">
                                          <p:val>
                                            <p:strVal val="#ppt_h"/>
                                          </p:val>
                                        </p:tav>
                                      </p:tavLst>
                                    </p:anim>
                                    <p:animEffect transition="in" filter="fade">
                                      <p:cBhvr>
                                        <p:cTn id="14" dur="500"/>
                                        <p:tgtEl>
                                          <p:spTgt spid="41991"/>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41995"/>
                                        </p:tgtEl>
                                        <p:attrNameLst>
                                          <p:attrName>style.visibility</p:attrName>
                                        </p:attrNameLst>
                                      </p:cBhvr>
                                      <p:to>
                                        <p:strVal val="visible"/>
                                      </p:to>
                                    </p:set>
                                    <p:anim calcmode="lin" valueType="num">
                                      <p:cBhvr>
                                        <p:cTn id="18" dur="500" fill="hold"/>
                                        <p:tgtEl>
                                          <p:spTgt spid="41995"/>
                                        </p:tgtEl>
                                        <p:attrNameLst>
                                          <p:attrName>ppt_w</p:attrName>
                                        </p:attrNameLst>
                                      </p:cBhvr>
                                      <p:tavLst>
                                        <p:tav tm="0">
                                          <p:val>
                                            <p:fltVal val="0"/>
                                          </p:val>
                                        </p:tav>
                                        <p:tav tm="100000">
                                          <p:val>
                                            <p:strVal val="#ppt_w"/>
                                          </p:val>
                                        </p:tav>
                                      </p:tavLst>
                                    </p:anim>
                                    <p:anim calcmode="lin" valueType="num">
                                      <p:cBhvr>
                                        <p:cTn id="19" dur="500" fill="hold"/>
                                        <p:tgtEl>
                                          <p:spTgt spid="41995"/>
                                        </p:tgtEl>
                                        <p:attrNameLst>
                                          <p:attrName>ppt_h</p:attrName>
                                        </p:attrNameLst>
                                      </p:cBhvr>
                                      <p:tavLst>
                                        <p:tav tm="0">
                                          <p:val>
                                            <p:fltVal val="0"/>
                                          </p:val>
                                        </p:tav>
                                        <p:tav tm="100000">
                                          <p:val>
                                            <p:strVal val="#ppt_h"/>
                                          </p:val>
                                        </p:tav>
                                      </p:tavLst>
                                    </p:anim>
                                    <p:animEffect transition="in" filter="fade">
                                      <p:cBhvr>
                                        <p:cTn id="20" dur="500"/>
                                        <p:tgtEl>
                                          <p:spTgt spid="41995"/>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1996"/>
                                        </p:tgtEl>
                                        <p:attrNameLst>
                                          <p:attrName>style.visibility</p:attrName>
                                        </p:attrNameLst>
                                      </p:cBhvr>
                                      <p:to>
                                        <p:strVal val="visible"/>
                                      </p:to>
                                    </p:set>
                                    <p:anim calcmode="lin" valueType="num">
                                      <p:cBhvr>
                                        <p:cTn id="23" dur="500" fill="hold"/>
                                        <p:tgtEl>
                                          <p:spTgt spid="41996"/>
                                        </p:tgtEl>
                                        <p:attrNameLst>
                                          <p:attrName>ppt_w</p:attrName>
                                        </p:attrNameLst>
                                      </p:cBhvr>
                                      <p:tavLst>
                                        <p:tav tm="0">
                                          <p:val>
                                            <p:fltVal val="0"/>
                                          </p:val>
                                        </p:tav>
                                        <p:tav tm="100000">
                                          <p:val>
                                            <p:strVal val="#ppt_w"/>
                                          </p:val>
                                        </p:tav>
                                      </p:tavLst>
                                    </p:anim>
                                    <p:anim calcmode="lin" valueType="num">
                                      <p:cBhvr>
                                        <p:cTn id="24" dur="500" fill="hold"/>
                                        <p:tgtEl>
                                          <p:spTgt spid="41996"/>
                                        </p:tgtEl>
                                        <p:attrNameLst>
                                          <p:attrName>ppt_h</p:attrName>
                                        </p:attrNameLst>
                                      </p:cBhvr>
                                      <p:tavLst>
                                        <p:tav tm="0">
                                          <p:val>
                                            <p:fltVal val="0"/>
                                          </p:val>
                                        </p:tav>
                                        <p:tav tm="100000">
                                          <p:val>
                                            <p:strVal val="#ppt_h"/>
                                          </p:val>
                                        </p:tav>
                                      </p:tavLst>
                                    </p:anim>
                                    <p:animEffect transition="in" filter="fade">
                                      <p:cBhvr>
                                        <p:cTn id="25" dur="500"/>
                                        <p:tgtEl>
                                          <p:spTgt spid="41996"/>
                                        </p:tgtEl>
                                      </p:cBhvr>
                                    </p:animEffect>
                                  </p:childTnLst>
                                </p:cTn>
                              </p:par>
                            </p:childTnLst>
                          </p:cTn>
                        </p:par>
                        <p:par>
                          <p:cTn id="26" fill="hold" nodeType="afterGroup">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41999"/>
                                        </p:tgtEl>
                                        <p:attrNameLst>
                                          <p:attrName>style.visibility</p:attrName>
                                        </p:attrNameLst>
                                      </p:cBhvr>
                                      <p:to>
                                        <p:strVal val="visible"/>
                                      </p:to>
                                    </p:set>
                                    <p:anim calcmode="lin" valueType="num">
                                      <p:cBhvr>
                                        <p:cTn id="29" dur="500" fill="hold"/>
                                        <p:tgtEl>
                                          <p:spTgt spid="41999"/>
                                        </p:tgtEl>
                                        <p:attrNameLst>
                                          <p:attrName>ppt_w</p:attrName>
                                        </p:attrNameLst>
                                      </p:cBhvr>
                                      <p:tavLst>
                                        <p:tav tm="0">
                                          <p:val>
                                            <p:fltVal val="0"/>
                                          </p:val>
                                        </p:tav>
                                        <p:tav tm="100000">
                                          <p:val>
                                            <p:strVal val="#ppt_w"/>
                                          </p:val>
                                        </p:tav>
                                      </p:tavLst>
                                    </p:anim>
                                    <p:anim calcmode="lin" valueType="num">
                                      <p:cBhvr>
                                        <p:cTn id="30" dur="500" fill="hold"/>
                                        <p:tgtEl>
                                          <p:spTgt spid="41999"/>
                                        </p:tgtEl>
                                        <p:attrNameLst>
                                          <p:attrName>ppt_h</p:attrName>
                                        </p:attrNameLst>
                                      </p:cBhvr>
                                      <p:tavLst>
                                        <p:tav tm="0">
                                          <p:val>
                                            <p:fltVal val="0"/>
                                          </p:val>
                                        </p:tav>
                                        <p:tav tm="100000">
                                          <p:val>
                                            <p:strVal val="#ppt_h"/>
                                          </p:val>
                                        </p:tav>
                                      </p:tavLst>
                                    </p:anim>
                                    <p:animEffect transition="in" filter="fade">
                                      <p:cBhvr>
                                        <p:cTn id="31" dur="500"/>
                                        <p:tgtEl>
                                          <p:spTgt spid="4199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41998"/>
                                        </p:tgtEl>
                                        <p:attrNameLst>
                                          <p:attrName>style.visibility</p:attrName>
                                        </p:attrNameLst>
                                      </p:cBhvr>
                                      <p:to>
                                        <p:strVal val="visible"/>
                                      </p:to>
                                    </p:set>
                                    <p:anim calcmode="lin" valueType="num">
                                      <p:cBhvr>
                                        <p:cTn id="34" dur="500" fill="hold"/>
                                        <p:tgtEl>
                                          <p:spTgt spid="41998"/>
                                        </p:tgtEl>
                                        <p:attrNameLst>
                                          <p:attrName>ppt_w</p:attrName>
                                        </p:attrNameLst>
                                      </p:cBhvr>
                                      <p:tavLst>
                                        <p:tav tm="0">
                                          <p:val>
                                            <p:fltVal val="0"/>
                                          </p:val>
                                        </p:tav>
                                        <p:tav tm="100000">
                                          <p:val>
                                            <p:strVal val="#ppt_w"/>
                                          </p:val>
                                        </p:tav>
                                      </p:tavLst>
                                    </p:anim>
                                    <p:anim calcmode="lin" valueType="num">
                                      <p:cBhvr>
                                        <p:cTn id="35" dur="500" fill="hold"/>
                                        <p:tgtEl>
                                          <p:spTgt spid="41998"/>
                                        </p:tgtEl>
                                        <p:attrNameLst>
                                          <p:attrName>ppt_h</p:attrName>
                                        </p:attrNameLst>
                                      </p:cBhvr>
                                      <p:tavLst>
                                        <p:tav tm="0">
                                          <p:val>
                                            <p:fltVal val="0"/>
                                          </p:val>
                                        </p:tav>
                                        <p:tav tm="100000">
                                          <p:val>
                                            <p:strVal val="#ppt_h"/>
                                          </p:val>
                                        </p:tav>
                                      </p:tavLst>
                                    </p:anim>
                                    <p:animEffect transition="in" filter="fade">
                                      <p:cBhvr>
                                        <p:cTn id="36" dur="500"/>
                                        <p:tgtEl>
                                          <p:spTgt spid="41998"/>
                                        </p:tgtEl>
                                      </p:cBhvr>
                                    </p:animEffect>
                                  </p:childTnLst>
                                </p:cTn>
                              </p:par>
                            </p:childTnLst>
                          </p:cTn>
                        </p:par>
                        <p:par>
                          <p:cTn id="37" fill="hold" nodeType="afterGroup">
                            <p:stCondLst>
                              <p:cond delay="1500"/>
                            </p:stCondLst>
                            <p:childTnLst>
                              <p:par>
                                <p:cTn id="38" presetID="10" presetClass="entr" presetSubtype="0" fill="hold" grpId="0" nodeType="afterEffect">
                                  <p:stCondLst>
                                    <p:cond delay="3000"/>
                                  </p:stCondLst>
                                  <p:childTnLst>
                                    <p:set>
                                      <p:cBhvr>
                                        <p:cTn id="39" dur="1" fill="hold">
                                          <p:stCondLst>
                                            <p:cond delay="0"/>
                                          </p:stCondLst>
                                        </p:cTn>
                                        <p:tgtEl>
                                          <p:spTgt spid="41990"/>
                                        </p:tgtEl>
                                        <p:attrNameLst>
                                          <p:attrName>style.visibility</p:attrName>
                                        </p:attrNameLst>
                                      </p:cBhvr>
                                      <p:to>
                                        <p:strVal val="visible"/>
                                      </p:to>
                                    </p:set>
                                    <p:animEffect transition="in" filter="fade">
                                      <p:cBhvr>
                                        <p:cTn id="40" dur="500"/>
                                        <p:tgtEl>
                                          <p:spTgt spid="41990"/>
                                        </p:tgtEl>
                                      </p:cBhvr>
                                    </p:animEffect>
                                  </p:childTnLst>
                                </p:cTn>
                              </p:par>
                            </p:childTnLst>
                          </p:cTn>
                        </p:par>
                        <p:par>
                          <p:cTn id="41" fill="hold" nodeType="afterGroup">
                            <p:stCondLst>
                              <p:cond delay="5000"/>
                            </p:stCondLst>
                            <p:childTnLst>
                              <p:par>
                                <p:cTn id="42" presetID="3" presetClass="entr" presetSubtype="10" fill="hold" grpId="0" nodeType="afterEffect">
                                  <p:stCondLst>
                                    <p:cond delay="0"/>
                                  </p:stCondLst>
                                  <p:childTnLst>
                                    <p:set>
                                      <p:cBhvr>
                                        <p:cTn id="43" dur="1" fill="hold">
                                          <p:stCondLst>
                                            <p:cond delay="0"/>
                                          </p:stCondLst>
                                        </p:cTn>
                                        <p:tgtEl>
                                          <p:spTgt spid="42006"/>
                                        </p:tgtEl>
                                        <p:attrNameLst>
                                          <p:attrName>style.visibility</p:attrName>
                                        </p:attrNameLst>
                                      </p:cBhvr>
                                      <p:to>
                                        <p:strVal val="visible"/>
                                      </p:to>
                                    </p:set>
                                    <p:animEffect transition="in" filter="blinds(horizontal)">
                                      <p:cBhvr>
                                        <p:cTn id="44" dur="500"/>
                                        <p:tgtEl>
                                          <p:spTgt spid="42006"/>
                                        </p:tgtEl>
                                      </p:cBhvr>
                                    </p:animEffect>
                                  </p:childTnLst>
                                </p:cTn>
                              </p:par>
                            </p:childTnLst>
                          </p:cTn>
                        </p:par>
                        <p:par>
                          <p:cTn id="45" fill="hold" nodeType="afterGroup">
                            <p:stCondLst>
                              <p:cond delay="5500"/>
                            </p:stCondLst>
                            <p:childTnLst>
                              <p:par>
                                <p:cTn id="46" presetID="2" presetClass="entr" presetSubtype="4" fill="hold" nodeType="afterEffect">
                                  <p:stCondLst>
                                    <p:cond delay="100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100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7000"/>
                            </p:stCondLst>
                            <p:childTnLst>
                              <p:par>
                                <p:cTn id="55" presetID="3" presetClass="entr" presetSubtype="10" fill="hold" grpId="0" nodeType="afterEffect">
                                  <p:stCondLst>
                                    <p:cond delay="0"/>
                                  </p:stCondLst>
                                  <p:childTnLst>
                                    <p:set>
                                      <p:cBhvr>
                                        <p:cTn id="56" dur="1" fill="hold">
                                          <p:stCondLst>
                                            <p:cond delay="0"/>
                                          </p:stCondLst>
                                        </p:cTn>
                                        <p:tgtEl>
                                          <p:spTgt spid="42003"/>
                                        </p:tgtEl>
                                        <p:attrNameLst>
                                          <p:attrName>style.visibility</p:attrName>
                                        </p:attrNameLst>
                                      </p:cBhvr>
                                      <p:to>
                                        <p:strVal val="visible"/>
                                      </p:to>
                                    </p:set>
                                    <p:animEffect transition="in" filter="blinds(horizontal)">
                                      <p:cBhvr>
                                        <p:cTn id="57" dur="500"/>
                                        <p:tgtEl>
                                          <p:spTgt spid="42003"/>
                                        </p:tgtEl>
                                      </p:cBhvr>
                                    </p:animEffect>
                                  </p:childTnLst>
                                </p:cTn>
                              </p:par>
                            </p:childTnLst>
                          </p:cTn>
                        </p:par>
                        <p:par>
                          <p:cTn id="58" fill="hold" nodeType="afterGroup">
                            <p:stCondLst>
                              <p:cond delay="7500"/>
                            </p:stCondLst>
                            <p:childTnLst>
                              <p:par>
                                <p:cTn id="59" presetID="20" presetClass="entr" presetSubtype="0" fill="hold" grpId="0" nodeType="afterEffect">
                                  <p:stCondLst>
                                    <p:cond delay="5000"/>
                                  </p:stCondLst>
                                  <p:childTnLst>
                                    <p:set>
                                      <p:cBhvr>
                                        <p:cTn id="60" dur="1" fill="hold">
                                          <p:stCondLst>
                                            <p:cond delay="0"/>
                                          </p:stCondLst>
                                        </p:cTn>
                                        <p:tgtEl>
                                          <p:spTgt spid="42019"/>
                                        </p:tgtEl>
                                        <p:attrNameLst>
                                          <p:attrName>style.visibility</p:attrName>
                                        </p:attrNameLst>
                                      </p:cBhvr>
                                      <p:to>
                                        <p:strVal val="visible"/>
                                      </p:to>
                                    </p:set>
                                    <p:animEffect transition="in" filter="wedge">
                                      <p:cBhvr>
                                        <p:cTn id="61" dur="2000"/>
                                        <p:tgtEl>
                                          <p:spTgt spid="42019"/>
                                        </p:tgtEl>
                                      </p:cBhvr>
                                    </p:animEffect>
                                  </p:childTnLst>
                                </p:cTn>
                              </p:par>
                            </p:childTnLst>
                          </p:cTn>
                        </p:par>
                        <p:par>
                          <p:cTn id="62" fill="hold" nodeType="afterGroup">
                            <p:stCondLst>
                              <p:cond delay="14500"/>
                            </p:stCondLst>
                            <p:childTnLst>
                              <p:par>
                                <p:cTn id="63" presetID="22" presetClass="entr" presetSubtype="1" fill="hold" grpId="0" nodeType="afterEffect">
                                  <p:stCondLst>
                                    <p:cond delay="0"/>
                                  </p:stCondLst>
                                  <p:childTnLst>
                                    <p:set>
                                      <p:cBhvr>
                                        <p:cTn id="64" dur="1" fill="hold">
                                          <p:stCondLst>
                                            <p:cond delay="0"/>
                                          </p:stCondLst>
                                        </p:cTn>
                                        <p:tgtEl>
                                          <p:spTgt spid="123909"/>
                                        </p:tgtEl>
                                        <p:attrNameLst>
                                          <p:attrName>style.visibility</p:attrName>
                                        </p:attrNameLst>
                                      </p:cBhvr>
                                      <p:to>
                                        <p:strVal val="visible"/>
                                      </p:to>
                                    </p:set>
                                    <p:animEffect transition="in" filter="wipe(up)">
                                      <p:cBhvr>
                                        <p:cTn id="65" dur="20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P spid="123909" grpId="0" animBg="1"/>
      <p:bldP spid="41990" grpId="0" animBg="1"/>
      <p:bldP spid="41991" grpId="0" animBg="1"/>
      <p:bldP spid="41992" grpId="0"/>
      <p:bldP spid="41995" grpId="0" animBg="1"/>
      <p:bldP spid="41996" grpId="0"/>
      <p:bldP spid="41998" grpId="0" animBg="1"/>
      <p:bldP spid="41999" grpId="0"/>
      <p:bldP spid="42003" grpId="0" animBg="1"/>
      <p:bldP spid="4200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658982" y="444137"/>
            <a:ext cx="5930537" cy="640080"/>
          </a:xfrm>
          <a:solidFill>
            <a:schemeClr val="bg2">
              <a:lumMod val="75000"/>
            </a:schemeClr>
          </a:solidFill>
          <a:ln w="76200">
            <a:solidFill>
              <a:srgbClr val="FFFF00"/>
            </a:solidFill>
          </a:ln>
        </p:spPr>
        <p:txBody>
          <a:bodyPr lIns="45720" rIns="45720">
            <a:normAutofit fontScale="90000"/>
          </a:bodyPr>
          <a:lstStyle/>
          <a:p>
            <a:br>
              <a:rPr lang="en-US" sz="3800" b="1" dirty="0">
                <a:solidFill>
                  <a:srgbClr val="FFC000"/>
                </a:solidFill>
                <a:effectLst>
                  <a:outerShdw blurRad="38100" dist="38100" dir="2700000" algn="tl">
                    <a:srgbClr val="000000"/>
                  </a:outerShdw>
                </a:effectLst>
              </a:rPr>
            </a:br>
            <a:r>
              <a:rPr lang="el-GR" sz="3800" b="1" dirty="0">
                <a:solidFill>
                  <a:srgbClr val="FFC000"/>
                </a:solidFill>
                <a:effectLst>
                  <a:outerShdw blurRad="38100" dist="38100" dir="2700000" algn="tl">
                    <a:srgbClr val="000000"/>
                  </a:outerShdw>
                </a:effectLst>
              </a:rPr>
              <a:t>Σύμφωνα με </a:t>
            </a:r>
            <a:r>
              <a:rPr lang="en-US" sz="3800" b="1" dirty="0">
                <a:solidFill>
                  <a:srgbClr val="FFC000"/>
                </a:solidFill>
                <a:effectLst>
                  <a:outerShdw blurRad="38100" dist="38100" dir="2700000" algn="tl">
                    <a:srgbClr val="000000"/>
                  </a:outerShdw>
                </a:effectLst>
              </a:rPr>
              <a:t>WHO</a:t>
            </a:r>
            <a:r>
              <a:rPr lang="el-GR" sz="3800" b="1" dirty="0">
                <a:solidFill>
                  <a:srgbClr val="FFC000"/>
                </a:solidFill>
                <a:effectLst>
                  <a:outerShdw blurRad="38100" dist="38100" dir="2700000" algn="tl">
                    <a:srgbClr val="000000"/>
                  </a:outerShdw>
                </a:effectLst>
              </a:rPr>
              <a:t>:</a:t>
            </a:r>
            <a:r>
              <a:rPr lang="el-GR" sz="3800" b="1" dirty="0">
                <a:solidFill>
                  <a:srgbClr val="FFC000"/>
                </a:solidFill>
              </a:rPr>
              <a:t> </a:t>
            </a:r>
            <a:r>
              <a:rPr lang="el-GR" dirty="0">
                <a:solidFill>
                  <a:srgbClr val="FFC000"/>
                </a:solidFill>
              </a:rPr>
              <a:t> </a:t>
            </a:r>
            <a:br>
              <a:rPr lang="en-US" dirty="0">
                <a:solidFill>
                  <a:srgbClr val="FFC000"/>
                </a:solidFill>
              </a:rPr>
            </a:br>
            <a:endParaRPr lang="el-GR" dirty="0">
              <a:solidFill>
                <a:srgbClr val="FFC000"/>
              </a:solidFill>
            </a:endParaRPr>
          </a:p>
        </p:txBody>
      </p:sp>
      <p:sp>
        <p:nvSpPr>
          <p:cNvPr id="47107" name="Rectangle 3"/>
          <p:cNvSpPr>
            <a:spLocks noGrp="1" noChangeArrowheads="1"/>
          </p:cNvSpPr>
          <p:nvPr>
            <p:ph idx="4294967295"/>
          </p:nvPr>
        </p:nvSpPr>
        <p:spPr>
          <a:xfrm>
            <a:off x="627017" y="1600200"/>
            <a:ext cx="8229600" cy="4525963"/>
          </a:xfrm>
          <a:solidFill>
            <a:srgbClr val="FFFF00"/>
          </a:solidFill>
        </p:spPr>
        <p:txBody>
          <a:bodyPr>
            <a:normAutofit/>
          </a:bodyPr>
          <a:lstStyle/>
          <a:p>
            <a:pPr marL="419100" indent="-382588" algn="ctr">
              <a:buFontTx/>
              <a:buNone/>
            </a:pPr>
            <a:r>
              <a:rPr lang="el-GR" b="1" i="1" u="sng" dirty="0">
                <a:solidFill>
                  <a:srgbClr val="FF0000"/>
                </a:solidFill>
                <a:effectLst>
                  <a:outerShdw blurRad="38100" dist="38100" dir="2700000" algn="tl">
                    <a:srgbClr val="000000"/>
                  </a:outerShdw>
                </a:effectLst>
              </a:rPr>
              <a:t>οι εθνικές πολιτικές υγείας πρέπει να αποβλέπουν:</a:t>
            </a:r>
            <a:endParaRPr lang="en-US" b="1" i="1" u="sng" dirty="0">
              <a:solidFill>
                <a:srgbClr val="FF0000"/>
              </a:solidFill>
              <a:effectLst>
                <a:outerShdw blurRad="38100" dist="38100" dir="2700000" algn="tl">
                  <a:srgbClr val="000000"/>
                </a:outerShdw>
              </a:effectLst>
            </a:endParaRPr>
          </a:p>
          <a:p>
            <a:pPr marL="419100" indent="-382588">
              <a:buFontTx/>
              <a:buNone/>
            </a:pPr>
            <a:endParaRPr lang="el-GR" b="1" i="1" u="sng" dirty="0">
              <a:solidFill>
                <a:srgbClr val="FF0000"/>
              </a:solidFill>
              <a:effectLst>
                <a:outerShdw blurRad="38100" dist="38100" dir="2700000" algn="tl">
                  <a:srgbClr val="000000"/>
                </a:outerShdw>
              </a:effectLst>
            </a:endParaRPr>
          </a:p>
          <a:p>
            <a:pPr marL="419100" indent="-382588">
              <a:buClr>
                <a:srgbClr val="FF0000"/>
              </a:buClr>
              <a:buSzPct val="170000"/>
              <a:buFont typeface="Wingdings" pitchFamily="2" charset="2"/>
              <a:buChar char="ü"/>
            </a:pPr>
            <a:r>
              <a:rPr lang="el-GR" b="1" dirty="0">
                <a:solidFill>
                  <a:srgbClr val="000099"/>
                </a:solidFill>
                <a:effectLst>
                  <a:outerShdw blurRad="38100" dist="38100" dir="2700000" algn="tl">
                    <a:srgbClr val="000000"/>
                  </a:outerShdw>
                </a:effectLst>
              </a:rPr>
              <a:t>Σύνδεση Δομών της ΠΦΥ με την Κοινότητα</a:t>
            </a:r>
            <a:r>
              <a:rPr lang="el-GR" dirty="0">
                <a:solidFill>
                  <a:srgbClr val="000099"/>
                </a:solidFill>
              </a:rPr>
              <a:t> </a:t>
            </a:r>
            <a:endParaRPr lang="el-GR" b="1" dirty="0">
              <a:solidFill>
                <a:srgbClr val="000099"/>
              </a:solidFill>
              <a:effectLst>
                <a:outerShdw blurRad="38100" dist="38100" dir="2700000" algn="tl">
                  <a:srgbClr val="000000"/>
                </a:outerShdw>
              </a:effectLst>
            </a:endParaRPr>
          </a:p>
          <a:p>
            <a:pPr marL="419100" indent="-382588">
              <a:buClr>
                <a:srgbClr val="FF0000"/>
              </a:buClr>
              <a:buSzPct val="170000"/>
              <a:buFont typeface="Wingdings" pitchFamily="2" charset="2"/>
              <a:buChar char="ü"/>
            </a:pPr>
            <a:r>
              <a:rPr lang="el-GR" b="1" dirty="0">
                <a:solidFill>
                  <a:srgbClr val="000099"/>
                </a:solidFill>
                <a:effectLst>
                  <a:outerShdw blurRad="38100" dist="38100" dir="2700000" algn="tl">
                    <a:srgbClr val="000000"/>
                  </a:outerShdw>
                </a:effectLst>
              </a:rPr>
              <a:t>Ενίσχυση του ανθρώπινου δυναμικού της ΠΦΥ</a:t>
            </a:r>
            <a:r>
              <a:rPr lang="el-GR" dirty="0">
                <a:solidFill>
                  <a:srgbClr val="000099"/>
                </a:solidFill>
              </a:rPr>
              <a:t> </a:t>
            </a:r>
          </a:p>
          <a:p>
            <a:pPr marL="419100" indent="-382588">
              <a:buClr>
                <a:srgbClr val="FF0000"/>
              </a:buClr>
              <a:buSzPct val="170000"/>
              <a:buFont typeface="Wingdings" pitchFamily="2" charset="2"/>
              <a:buChar char="ü"/>
            </a:pPr>
            <a:r>
              <a:rPr lang="el-GR" b="1" dirty="0">
                <a:solidFill>
                  <a:srgbClr val="000099"/>
                </a:solidFill>
                <a:effectLst>
                  <a:outerShdw blurRad="38100" dist="38100" dir="2700000" algn="tl">
                    <a:srgbClr val="000000"/>
                  </a:outerShdw>
                </a:effectLst>
              </a:rPr>
              <a:t>Οικονομική Υποστήριξη της ΠΦΥ</a:t>
            </a:r>
            <a:r>
              <a:rPr lang="el-GR" dirty="0">
                <a:solidFill>
                  <a:srgbClr val="000099"/>
                </a:solidFill>
              </a:rPr>
              <a:t> </a:t>
            </a:r>
          </a:p>
        </p:txBody>
      </p:sp>
    </p:spTree>
    <p:extLst>
      <p:ext uri="{BB962C8B-B14F-4D97-AF65-F5344CB8AC3E}">
        <p14:creationId xmlns:p14="http://schemas.microsoft.com/office/powerpoint/2010/main" val="128160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animEffect transition="in" filter="blinds(horizontal)">
                                      <p:cBhvr>
                                        <p:cTn id="7" dur="500"/>
                                        <p:tgtEl>
                                          <p:spTgt spid="4710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7107">
                                            <p:txEl>
                                              <p:pRg st="3" end="3"/>
                                            </p:txEl>
                                          </p:spTgt>
                                        </p:tgtEl>
                                        <p:attrNameLst>
                                          <p:attrName>style.visibility</p:attrName>
                                        </p:attrNameLst>
                                      </p:cBhvr>
                                      <p:to>
                                        <p:strVal val="visible"/>
                                      </p:to>
                                    </p:set>
                                    <p:animEffect transition="in" filter="blinds(horizontal)">
                                      <p:cBhvr>
                                        <p:cTn id="12" dur="500"/>
                                        <p:tgtEl>
                                          <p:spTgt spid="4710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7107">
                                            <p:txEl>
                                              <p:pRg st="4" end="4"/>
                                            </p:txEl>
                                          </p:spTgt>
                                        </p:tgtEl>
                                        <p:attrNameLst>
                                          <p:attrName>style.visibility</p:attrName>
                                        </p:attrNameLst>
                                      </p:cBhvr>
                                      <p:to>
                                        <p:strVal val="visible"/>
                                      </p:to>
                                    </p:set>
                                    <p:animEffect transition="in" filter="blinds(horizontal)">
                                      <p:cBhvr>
                                        <p:cTn id="17"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367543" y="106710"/>
            <a:ext cx="3008313" cy="1162050"/>
          </a:xfrm>
        </p:spPr>
        <p:txBody>
          <a:bodyPr>
            <a:normAutofit/>
          </a:bodyPr>
          <a:lstStyle/>
          <a:p>
            <a:pPr algn="ctr"/>
            <a:r>
              <a:rPr lang="el-GR" sz="6000" dirty="0">
                <a:solidFill>
                  <a:srgbClr val="002060"/>
                </a:solidFill>
              </a:rPr>
              <a:t>Π Φ Υ</a:t>
            </a:r>
          </a:p>
        </p:txBody>
      </p:sp>
      <p:sp>
        <p:nvSpPr>
          <p:cNvPr id="5" name="Θέση περιεχομένου 4"/>
          <p:cNvSpPr>
            <a:spLocks noGrp="1"/>
          </p:cNvSpPr>
          <p:nvPr>
            <p:ph idx="1"/>
          </p:nvPr>
        </p:nvSpPr>
        <p:spPr>
          <a:xfrm>
            <a:off x="3779912" y="322116"/>
            <a:ext cx="5111750" cy="5853113"/>
          </a:xfrm>
        </p:spPr>
        <p:txBody>
          <a:bodyPr>
            <a:normAutofit fontScale="77500" lnSpcReduction="20000"/>
          </a:bodyPr>
          <a:lstStyle/>
          <a:p>
            <a:pPr marL="0" indent="0" algn="ctr">
              <a:buNone/>
            </a:pPr>
            <a:r>
              <a:rPr lang="el-GR" dirty="0">
                <a:solidFill>
                  <a:srgbClr val="002060"/>
                </a:solidFill>
              </a:rPr>
              <a:t>Ορισμός Π.Φ.Υ. Ορισμός </a:t>
            </a:r>
            <a:r>
              <a:rPr lang="el-GR" dirty="0" err="1">
                <a:solidFill>
                  <a:srgbClr val="002060"/>
                </a:solidFill>
              </a:rPr>
              <a:t>Alma</a:t>
            </a:r>
            <a:r>
              <a:rPr lang="el-GR" dirty="0">
                <a:solidFill>
                  <a:srgbClr val="002060"/>
                </a:solidFill>
              </a:rPr>
              <a:t>-</a:t>
            </a:r>
            <a:r>
              <a:rPr lang="el-GR" dirty="0" err="1">
                <a:solidFill>
                  <a:srgbClr val="002060"/>
                </a:solidFill>
              </a:rPr>
              <a:t>Ata</a:t>
            </a:r>
            <a:r>
              <a:rPr lang="el-GR" dirty="0">
                <a:solidFill>
                  <a:srgbClr val="002060"/>
                </a:solidFill>
              </a:rPr>
              <a:t> (ΠΟΥ 1977) </a:t>
            </a:r>
          </a:p>
          <a:p>
            <a:pPr marL="0" indent="0" algn="ctr">
              <a:buNone/>
            </a:pPr>
            <a:endParaRPr lang="el-GR" dirty="0">
              <a:solidFill>
                <a:srgbClr val="002060"/>
              </a:solidFill>
            </a:endParaRPr>
          </a:p>
          <a:p>
            <a:pPr marL="0" indent="0" algn="ctr">
              <a:buNone/>
            </a:pPr>
            <a:r>
              <a:rPr lang="el-GR" dirty="0">
                <a:solidFill>
                  <a:srgbClr val="002060"/>
                </a:solidFill>
              </a:rPr>
              <a:t>“Ουσιαστική υγειονομική περίθαλψη που βασίζεται σε πρακτικές, επιστημονικά σωστές και κοινωνικά αποδεκτές μεθόδους και τεχνολογία που προσφέρεται σε όλα τα άτομα και όλες τις οικογένειες μιας κοινότητας με την πλήρη συμμετοχή τους και σε κόστος που ανταποκρίνεται στις οικονομικές δυνατότητες της κοινότητας και της χώρας σε κάθε στάδιο ανάπτυξης, σύμφωνα με πνεύμα αυτοδυναμίας και αυτοδιάθεσης”.</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352839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916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extLst>
              <p:ext uri="{D42A27DB-BD31-4B8C-83A1-F6EECF244321}">
                <p14:modId xmlns:p14="http://schemas.microsoft.com/office/powerpoint/2010/main" val="3328734047"/>
              </p:ext>
            </p:extLst>
          </p:nvPr>
        </p:nvGraphicFramePr>
        <p:xfrm>
          <a:off x="142875" y="1000125"/>
          <a:ext cx="2357438" cy="4921250"/>
        </p:xfrm>
        <a:graphic>
          <a:graphicData uri="http://schemas.openxmlformats.org/drawingml/2006/table">
            <a:tbl>
              <a:tblPr>
                <a:effectLst>
                  <a:innerShdw blurRad="63500" dist="50800" dir="16200000">
                    <a:prstClr val="black">
                      <a:alpha val="50000"/>
                    </a:prstClr>
                  </a:innerShdw>
                </a:effectLst>
              </a:tblPr>
              <a:tblGrid>
                <a:gridCol w="2357438">
                  <a:extLst>
                    <a:ext uri="{9D8B030D-6E8A-4147-A177-3AD203B41FA5}">
                      <a16:colId xmlns:a16="http://schemas.microsoft.com/office/drawing/2014/main" val="20000"/>
                    </a:ext>
                  </a:extLst>
                </a:gridCol>
              </a:tblGrid>
              <a:tr h="889107">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Βασικές αρχές επιτυχημένης λειτουργίας </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txBody>
                  <a:tcPr marL="24017" marR="24017" marT="8298" marB="0" horzOverflow="overflow">
                    <a:lnL>
                      <a:noFill/>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tcPr>
                </a:tc>
                <a:extLst>
                  <a:ext uri="{0D108BD9-81ED-4DB2-BD59-A6C34878D82A}">
                    <a16:rowId xmlns:a16="http://schemas.microsoft.com/office/drawing/2014/main" val="10000"/>
                  </a:ext>
                </a:extLst>
              </a:tr>
              <a:tr h="4032143">
                <a:tc>
                  <a:txBody>
                    <a:bodyPr/>
                    <a:lstStyle/>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Πρόσβαση στην Υπηρεσία όλο το 24ωρο </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Πρώτο σημείο επαφής με τους πολίτες </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Κάλυψη έως και 2.500 </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Καταγραφή ποιοτικών και ποσοτικών δεικτών </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Ανάπτυξη προληπτικής ιατρικής </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txBody>
                  <a:tcPr marL="24017" marR="24017" marT="8298" marB="0" horzOverflow="overflow">
                    <a:lnL>
                      <a:noFill/>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6200000" scaled="1"/>
                      <a:tileRect/>
                    </a:gradFill>
                  </a:tcPr>
                </a:tc>
                <a:extLst>
                  <a:ext uri="{0D108BD9-81ED-4DB2-BD59-A6C34878D82A}">
                    <a16:rowId xmlns:a16="http://schemas.microsoft.com/office/drawing/2014/main" val="10001"/>
                  </a:ext>
                </a:extLst>
              </a:tr>
            </a:tbl>
          </a:graphicData>
        </a:graphic>
      </p:graphicFrame>
      <p:graphicFrame>
        <p:nvGraphicFramePr>
          <p:cNvPr id="3" name="2 - Πίνακας"/>
          <p:cNvGraphicFramePr>
            <a:graphicFrameLocks noGrp="1"/>
          </p:cNvGraphicFramePr>
          <p:nvPr>
            <p:extLst>
              <p:ext uri="{D42A27DB-BD31-4B8C-83A1-F6EECF244321}">
                <p14:modId xmlns:p14="http://schemas.microsoft.com/office/powerpoint/2010/main" val="2494471877"/>
              </p:ext>
            </p:extLst>
          </p:nvPr>
        </p:nvGraphicFramePr>
        <p:xfrm>
          <a:off x="2500313" y="1000125"/>
          <a:ext cx="2500312" cy="4929188"/>
        </p:xfrm>
        <a:graphic>
          <a:graphicData uri="http://schemas.openxmlformats.org/drawingml/2006/table">
            <a:tbl>
              <a:tblPr>
                <a:effectLst>
                  <a:innerShdw blurRad="63500" dist="50800" dir="16200000">
                    <a:prstClr val="black">
                      <a:alpha val="50000"/>
                    </a:prstClr>
                  </a:innerShdw>
                </a:effectLst>
              </a:tblPr>
              <a:tblGrid>
                <a:gridCol w="2500312">
                  <a:extLst>
                    <a:ext uri="{9D8B030D-6E8A-4147-A177-3AD203B41FA5}">
                      <a16:colId xmlns:a16="http://schemas.microsoft.com/office/drawing/2014/main" val="20000"/>
                    </a:ext>
                  </a:extLst>
                </a:gridCol>
              </a:tblGrid>
              <a:tr h="88423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Στόχοι της Πρωτοβάθμιας Φροντίδας Υγείας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25022" marR="25022" marT="8644" marB="0" horzOverflow="overflow">
                    <a:lnL w="12700" cap="flat" cmpd="sng" algn="ctr">
                      <a:solidFill>
                        <a:srgbClr val="F4F4F4"/>
                      </a:solidFill>
                      <a:prstDash val="solid"/>
                      <a:round/>
                      <a:headEnd type="none" w="med" len="med"/>
                      <a:tailEnd type="none" w="med" len="med"/>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tcPr>
                </a:tc>
                <a:extLst>
                  <a:ext uri="{0D108BD9-81ED-4DB2-BD59-A6C34878D82A}">
                    <a16:rowId xmlns:a16="http://schemas.microsoft.com/office/drawing/2014/main" val="10000"/>
                  </a:ext>
                </a:extLst>
              </a:tr>
              <a:tr h="4044950">
                <a:tc>
                  <a:txBody>
                    <a:bodyPr/>
                    <a:lstStyle/>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Πρόληψη της ασθένειας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Διάγνωση και θεραπεία της ασθένειας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Αποκατάσταση της υγείας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Εκτίμηση των αναγκών υγείας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Μείωση των ανισοτήτων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Παρακολούθηση της ποιότητας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25022" marR="25022" marT="8644" marB="0" horzOverflow="overflow">
                    <a:lnL w="12700" cap="flat" cmpd="sng" algn="ctr">
                      <a:solidFill>
                        <a:srgbClr val="F4F4F4"/>
                      </a:solidFill>
                      <a:prstDash val="solid"/>
                      <a:round/>
                      <a:headEnd type="none" w="med" len="med"/>
                      <a:tailEnd type="none" w="med" len="med"/>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extLst>
                  <a:ext uri="{0D108BD9-81ED-4DB2-BD59-A6C34878D82A}">
                    <a16:rowId xmlns:a16="http://schemas.microsoft.com/office/drawing/2014/main" val="10001"/>
                  </a:ext>
                </a:extLst>
              </a:tr>
            </a:tbl>
          </a:graphicData>
        </a:graphic>
      </p:graphicFrame>
      <p:graphicFrame>
        <p:nvGraphicFramePr>
          <p:cNvPr id="4" name="3 - Πίνακας"/>
          <p:cNvGraphicFramePr>
            <a:graphicFrameLocks noGrp="1"/>
          </p:cNvGraphicFramePr>
          <p:nvPr>
            <p:extLst>
              <p:ext uri="{D42A27DB-BD31-4B8C-83A1-F6EECF244321}">
                <p14:modId xmlns:p14="http://schemas.microsoft.com/office/powerpoint/2010/main" val="2850444346"/>
              </p:ext>
            </p:extLst>
          </p:nvPr>
        </p:nvGraphicFramePr>
        <p:xfrm>
          <a:off x="5000625" y="1000124"/>
          <a:ext cx="1928813" cy="5021163"/>
        </p:xfrm>
        <a:graphic>
          <a:graphicData uri="http://schemas.openxmlformats.org/drawingml/2006/table">
            <a:tbl>
              <a:tblPr>
                <a:effectLst>
                  <a:innerShdw blurRad="63500" dist="50800" dir="16200000">
                    <a:prstClr val="black">
                      <a:alpha val="50000"/>
                    </a:prstClr>
                  </a:innerShdw>
                </a:effectLst>
              </a:tblPr>
              <a:tblGrid>
                <a:gridCol w="1928813">
                  <a:extLst>
                    <a:ext uri="{9D8B030D-6E8A-4147-A177-3AD203B41FA5}">
                      <a16:colId xmlns:a16="http://schemas.microsoft.com/office/drawing/2014/main" val="20000"/>
                    </a:ext>
                  </a:extLst>
                </a:gridCol>
              </a:tblGrid>
              <a:tr h="1331217">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600" b="1" i="0" u="none" strike="noStrike" cap="none" normalizeH="0" baseline="0" dirty="0">
                          <a:ln>
                            <a:noFill/>
                          </a:ln>
                          <a:solidFill>
                            <a:srgbClr val="003399"/>
                          </a:solidFill>
                          <a:effectLst/>
                          <a:latin typeface="Times New Roman" pitchFamily="18" charset="0"/>
                          <a:cs typeface="Times New Roman" pitchFamily="18" charset="0"/>
                        </a:rPr>
                        <a:t>Εθνικές πολιτικές για την Πρωτοβάθμια Φροντίδα Υγείας </a:t>
                      </a:r>
                      <a:endParaRPr kumimoji="0" lang="en-US" sz="1600" b="0" i="0" u="none" strike="noStrike" cap="none" normalizeH="0" baseline="0" dirty="0">
                        <a:ln>
                          <a:noFill/>
                        </a:ln>
                        <a:solidFill>
                          <a:srgbClr val="003399"/>
                        </a:solidFill>
                        <a:effectLst/>
                        <a:latin typeface="Times New Roman" pitchFamily="18" charset="0"/>
                        <a:cs typeface="Times New Roman" pitchFamily="18" charset="0"/>
                      </a:endParaRPr>
                    </a:p>
                  </a:txBody>
                  <a:tcPr marL="25022" marR="25022" marT="8645" marB="0" horzOverflow="overflow">
                    <a:lnL w="12700" cap="flat" cmpd="sng" algn="ctr">
                      <a:solidFill>
                        <a:srgbClr val="F4F4F4"/>
                      </a:solidFill>
                      <a:prstDash val="solid"/>
                      <a:round/>
                      <a:headEnd type="none" w="med" len="med"/>
                      <a:tailEnd type="none" w="med" len="med"/>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tcPr>
                </a:tc>
                <a:extLst>
                  <a:ext uri="{0D108BD9-81ED-4DB2-BD59-A6C34878D82A}">
                    <a16:rowId xmlns:a16="http://schemas.microsoft.com/office/drawing/2014/main" val="10000"/>
                  </a:ext>
                </a:extLst>
              </a:tr>
              <a:tr h="3689946">
                <a:tc>
                  <a:txBody>
                    <a:bodyPr/>
                    <a:lstStyle/>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Σύνδεση ΠΦΥ με την Κοινότητα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Ενίσχυση του ανθρώπινου δυναμικού.</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Οικονομική Υποστήριξη της ΠΦΥ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25022" marR="25022" marT="8645" marB="0" horzOverflow="overflow">
                    <a:lnL w="12700" cap="flat" cmpd="sng" algn="ctr">
                      <a:solidFill>
                        <a:srgbClr val="F4F4F4"/>
                      </a:solidFill>
                      <a:prstDash val="solid"/>
                      <a:round/>
                      <a:headEnd type="none" w="med" len="med"/>
                      <a:tailEnd type="none" w="med" len="med"/>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5" name="4 - Πίνακας"/>
          <p:cNvGraphicFramePr>
            <a:graphicFrameLocks noGrp="1"/>
          </p:cNvGraphicFramePr>
          <p:nvPr>
            <p:extLst>
              <p:ext uri="{D42A27DB-BD31-4B8C-83A1-F6EECF244321}">
                <p14:modId xmlns:p14="http://schemas.microsoft.com/office/powerpoint/2010/main" val="2457018137"/>
              </p:ext>
            </p:extLst>
          </p:nvPr>
        </p:nvGraphicFramePr>
        <p:xfrm>
          <a:off x="6929438" y="1000125"/>
          <a:ext cx="2143125" cy="5137922"/>
        </p:xfrm>
        <a:graphic>
          <a:graphicData uri="http://schemas.openxmlformats.org/drawingml/2006/table">
            <a:tbl>
              <a:tblPr>
                <a:effectLst>
                  <a:innerShdw blurRad="63500" dist="50800" dir="16200000">
                    <a:prstClr val="black">
                      <a:alpha val="50000"/>
                    </a:prstClr>
                  </a:innerShdw>
                </a:effectLst>
              </a:tblPr>
              <a:tblGrid>
                <a:gridCol w="2143125">
                  <a:extLst>
                    <a:ext uri="{9D8B030D-6E8A-4147-A177-3AD203B41FA5}">
                      <a16:colId xmlns:a16="http://schemas.microsoft.com/office/drawing/2014/main" val="20000"/>
                    </a:ext>
                  </a:extLst>
                </a:gridCol>
              </a:tblGrid>
              <a:tr h="110575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600" b="1" i="0" u="none" strike="noStrike" cap="none" normalizeH="0" baseline="0" dirty="0">
                          <a:ln>
                            <a:noFill/>
                          </a:ln>
                          <a:solidFill>
                            <a:srgbClr val="003399"/>
                          </a:solidFill>
                          <a:effectLst/>
                          <a:latin typeface="Times New Roman" pitchFamily="18" charset="0"/>
                          <a:cs typeface="Times New Roman" pitchFamily="18" charset="0"/>
                        </a:rPr>
                        <a:t>Δραστηριότητες της Πρωτοβάθμια Φροντίδας Υγείας </a:t>
                      </a:r>
                      <a:endParaRPr kumimoji="0" lang="en-US" sz="1600" b="0" i="0" u="none" strike="noStrike" cap="none" normalizeH="0" baseline="0" dirty="0">
                        <a:ln>
                          <a:noFill/>
                        </a:ln>
                        <a:solidFill>
                          <a:srgbClr val="003399"/>
                        </a:solidFill>
                        <a:effectLst/>
                        <a:latin typeface="Times New Roman" pitchFamily="18" charset="0"/>
                        <a:cs typeface="Times New Roman" pitchFamily="18" charset="0"/>
                      </a:endParaRPr>
                    </a:p>
                  </a:txBody>
                  <a:tcPr marL="25022" marR="25022" marT="8641" marB="0" horzOverflow="overflow">
                    <a:lnL w="12700" cap="flat" cmpd="sng" algn="ctr">
                      <a:solidFill>
                        <a:srgbClr val="F4F4F4"/>
                      </a:solidFill>
                      <a:prstDash val="solid"/>
                      <a:round/>
                      <a:headEnd type="none" w="med" len="med"/>
                      <a:tailEnd type="none" w="med" len="med"/>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tcPr>
                </a:tc>
                <a:extLst>
                  <a:ext uri="{0D108BD9-81ED-4DB2-BD59-A6C34878D82A}">
                    <a16:rowId xmlns:a16="http://schemas.microsoft.com/office/drawing/2014/main" val="10000"/>
                  </a:ext>
                </a:extLst>
              </a:tr>
              <a:tr h="4031395">
                <a:tc>
                  <a:txBody>
                    <a:bodyPr/>
                    <a:lstStyle/>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Εκπαίδευση πληθυσμού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Προώθηση της σωστής διατροφής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Παροχή μέτρων βασικής υγιεινής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Φροντίδα ευπαθών ομάδων πληθυσμού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Εμβολιασμός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Πρόληψη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342900" marR="0" lvl="0" indent="-342900" algn="l" defTabSz="914400" rtl="0" eaLnBrk="1" fontAlgn="base" latinLnBrk="0" hangingPunct="1">
                        <a:lnSpc>
                          <a:spcPct val="150000"/>
                        </a:lnSpc>
                        <a:spcBef>
                          <a:spcPct val="0"/>
                        </a:spcBef>
                        <a:spcAft>
                          <a:spcPct val="0"/>
                        </a:spcAft>
                        <a:buClrTx/>
                        <a:buSzTx/>
                        <a:buFont typeface="Wingdings" pitchFamily="2" charset="2"/>
                        <a:buChar char=""/>
                        <a:tabLst>
                          <a:tab pos="457200" algn="l"/>
                        </a:tabLst>
                      </a:pPr>
                      <a:r>
                        <a:rPr kumimoji="0" lang="el-GR" sz="1600" b="1" i="0" u="none" strike="noStrike" cap="none" normalizeH="0" baseline="0" dirty="0">
                          <a:ln>
                            <a:noFill/>
                          </a:ln>
                          <a:solidFill>
                            <a:schemeClr val="tx1"/>
                          </a:solidFill>
                          <a:effectLst/>
                          <a:latin typeface="Times New Roman" pitchFamily="18" charset="0"/>
                          <a:cs typeface="Times New Roman" pitchFamily="18" charset="0"/>
                        </a:rPr>
                        <a:t>Θεραπεία </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25022" marR="25022" marT="8641" marB="0" horzOverflow="overflow">
                    <a:lnL w="12700" cap="flat" cmpd="sng" algn="ctr">
                      <a:solidFill>
                        <a:srgbClr val="F4F4F4"/>
                      </a:solidFill>
                      <a:prstDash val="solid"/>
                      <a:round/>
                      <a:headEnd type="none" w="med" len="med"/>
                      <a:tailEnd type="none" w="med" len="med"/>
                    </a:lnL>
                    <a:lnR w="12700" cap="flat" cmpd="sng" algn="ctr">
                      <a:solidFill>
                        <a:srgbClr val="F4F4F4"/>
                      </a:solidFill>
                      <a:prstDash val="solid"/>
                      <a:round/>
                      <a:headEnd type="none" w="med" len="med"/>
                      <a:tailEnd type="none" w="med" len="med"/>
                    </a:lnR>
                    <a:lnT w="12700" cap="flat" cmpd="sng" algn="ctr">
                      <a:solidFill>
                        <a:srgbClr val="F4F4F4"/>
                      </a:solidFill>
                      <a:prstDash val="solid"/>
                      <a:round/>
                      <a:headEnd type="none" w="med" len="med"/>
                      <a:tailEnd type="none" w="med" len="med"/>
                    </a:lnT>
                    <a:lnB w="12700" cap="flat" cmpd="sng" algn="ctr">
                      <a:solidFill>
                        <a:srgbClr val="F4F4F4"/>
                      </a:solidFill>
                      <a:prstDash val="solid"/>
                      <a:round/>
                      <a:headEnd type="none" w="med" len="med"/>
                      <a:tailEnd type="none" w="med" len="med"/>
                    </a:lnB>
                    <a:lnTlToBr>
                      <a:noFill/>
                    </a:lnTlToBr>
                    <a:lnBlToTr>
                      <a:noFill/>
                    </a:lnBlToT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tcPr>
                </a:tc>
                <a:extLst>
                  <a:ext uri="{0D108BD9-81ED-4DB2-BD59-A6C34878D82A}">
                    <a16:rowId xmlns:a16="http://schemas.microsoft.com/office/drawing/2014/main" val="10001"/>
                  </a:ext>
                </a:extLst>
              </a:tr>
            </a:tbl>
          </a:graphicData>
        </a:graphic>
      </p:graphicFrame>
      <p:sp>
        <p:nvSpPr>
          <p:cNvPr id="6" name="1 - Τίτλος"/>
          <p:cNvSpPr txBox="1">
            <a:spLocks/>
          </p:cNvSpPr>
          <p:nvPr/>
        </p:nvSpPr>
        <p:spPr>
          <a:xfrm>
            <a:off x="457200" y="142875"/>
            <a:ext cx="8229600" cy="582613"/>
          </a:xfrm>
          <a:prstGeom prst="rect">
            <a:avLst/>
          </a:prstGeom>
        </p:spPr>
        <p:txBody>
          <a:bodyPr/>
          <a:lstStyle/>
          <a:p>
            <a:pPr algn="ctr" eaLnBrk="0" hangingPunct="0">
              <a:defRPr/>
            </a:pPr>
            <a:r>
              <a:rPr lang="el-GR" sz="4000" b="1" kern="0">
                <a:solidFill>
                  <a:prstClr val="black"/>
                </a:solidFill>
                <a:effectLst>
                  <a:outerShdw blurRad="38100" dist="38100" dir="2700000" algn="tl">
                    <a:srgbClr val="000000"/>
                  </a:outerShdw>
                </a:effectLst>
              </a:rPr>
              <a:t>Πρωτοβάθμια Φροντίδα Υγείας</a:t>
            </a:r>
            <a:endParaRPr lang="en-US" sz="4000" b="1" kern="0" dirty="0">
              <a:solidFill>
                <a:srgbClr val="1F497D"/>
              </a:solidFill>
              <a:effectLst>
                <a:outerShdw blurRad="38100" dist="38100" dir="2700000" algn="tl">
                  <a:srgbClr val="000000"/>
                </a:outerShdw>
              </a:effectLst>
            </a:endParaRPr>
          </a:p>
        </p:txBody>
      </p:sp>
    </p:spTree>
    <p:extLst>
      <p:ext uri="{BB962C8B-B14F-4D97-AF65-F5344CB8AC3E}">
        <p14:creationId xmlns:p14="http://schemas.microsoft.com/office/powerpoint/2010/main" val="1570979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strVal val="#ppt_w*0.05"/>
                                          </p:val>
                                        </p:tav>
                                        <p:tav tm="100000">
                                          <p:val>
                                            <p:strVal val="#ppt_w"/>
                                          </p:val>
                                        </p:tav>
                                      </p:tavLst>
                                    </p:anim>
                                    <p:anim calcmode="lin" valueType="num">
                                      <p:cBhvr>
                                        <p:cTn id="27" dur="500" fill="hold"/>
                                        <p:tgtEl>
                                          <p:spTgt spid="5"/>
                                        </p:tgtEl>
                                        <p:attrNameLst>
                                          <p:attrName>ppt_h</p:attrName>
                                        </p:attrNameLst>
                                      </p:cBhvr>
                                      <p:tavLst>
                                        <p:tav tm="0">
                                          <p:val>
                                            <p:strVal val="#ppt_h"/>
                                          </p:val>
                                        </p:tav>
                                        <p:tav tm="100000">
                                          <p:val>
                                            <p:strVal val="#ppt_h"/>
                                          </p:val>
                                        </p:tav>
                                      </p:tavLst>
                                    </p:anim>
                                    <p:anim calcmode="lin" valueType="num">
                                      <p:cBhvr>
                                        <p:cTn id="28" dur="500" fill="hold"/>
                                        <p:tgtEl>
                                          <p:spTgt spid="5"/>
                                        </p:tgtEl>
                                        <p:attrNameLst>
                                          <p:attrName>ppt_x</p:attrName>
                                        </p:attrNameLst>
                                      </p:cBhvr>
                                      <p:tavLst>
                                        <p:tav tm="0">
                                          <p:val>
                                            <p:strVal val="#ppt_x-.2"/>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p:cNvPicPr>
            <a:picLocks noChangeAspect="1" noChangeArrowheads="1"/>
          </p:cNvPicPr>
          <p:nvPr/>
        </p:nvPicPr>
        <p:blipFill>
          <a:blip r:embed="rId3"/>
          <a:srcRect/>
          <a:stretch>
            <a:fillRect/>
          </a:stretch>
        </p:blipFill>
        <p:spPr bwMode="auto">
          <a:xfrm>
            <a:off x="357188" y="277813"/>
            <a:ext cx="8358187" cy="6080125"/>
          </a:xfrm>
          <a:prstGeom prst="rect">
            <a:avLst/>
          </a:prstGeom>
          <a:solidFill>
            <a:schemeClr val="accent5">
              <a:lumMod val="20000"/>
              <a:lumOff val="80000"/>
            </a:schemeClr>
          </a:solidFill>
          <a:ln w="9525">
            <a:noFill/>
            <a:miter lim="800000"/>
            <a:headEnd/>
            <a:tailEnd/>
          </a:ln>
        </p:spPr>
      </p:pic>
    </p:spTree>
    <p:extLst>
      <p:ext uri="{BB962C8B-B14F-4D97-AF65-F5344CB8AC3E}">
        <p14:creationId xmlns:p14="http://schemas.microsoft.com/office/powerpoint/2010/main" val="191117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300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068956003"/>
              </p:ext>
            </p:extLst>
          </p:nvPr>
        </p:nvGraphicFramePr>
        <p:xfrm>
          <a:off x="395536" y="90872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5517231"/>
            <a:ext cx="520065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
            <a:ext cx="2462213"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Θέση υποσέλιδου 1"/>
          <p:cNvSpPr>
            <a:spLocks noGrp="1"/>
          </p:cNvSpPr>
          <p:nvPr>
            <p:ph type="ftr" sz="quarter" idx="11"/>
          </p:nvPr>
        </p:nvSpPr>
        <p:spPr/>
        <p:txBody>
          <a:bodyPr/>
          <a:lstStyle/>
          <a:p>
            <a:r>
              <a:rPr lang="el-GR">
                <a:solidFill>
                  <a:prstClr val="black">
                    <a:tint val="75000"/>
                  </a:prstClr>
                </a:solidFill>
              </a:rPr>
              <a:t>ΕΣΔΥ-ΠΜΣ 2017  ΔΙΟΙΚΗΣΗ ΥΠΗΡΕΣΙΩΝ ΠΦΥ-ΚΟΙΝΟΤΙΚΗ ΝΟΣΗΛΕΥΤΙΚΗ</a:t>
            </a:r>
          </a:p>
        </p:txBody>
      </p:sp>
    </p:spTree>
    <p:extLst>
      <p:ext uri="{BB962C8B-B14F-4D97-AF65-F5344CB8AC3E}">
        <p14:creationId xmlns:p14="http://schemas.microsoft.com/office/powerpoint/2010/main" val="3649371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966204" y="2420888"/>
            <a:ext cx="7200800" cy="1569660"/>
          </a:xfrm>
          <a:prstGeom prst="rect">
            <a:avLst/>
          </a:prstGeom>
          <a:solidFill>
            <a:srgbClr val="0070C0"/>
          </a:solidFill>
          <a:ln w="76200">
            <a:solidFill>
              <a:srgbClr val="FFFF00"/>
            </a:solidFill>
          </a:ln>
          <a:effectLst>
            <a:glow rad="228600">
              <a:srgbClr val="09DEFB">
                <a:alpha val="40000"/>
              </a:srgbClr>
            </a:glow>
            <a:innerShdw blurRad="63500" dist="50800" dir="16200000">
              <a:prstClr val="black">
                <a:alpha val="50000"/>
              </a:prstClr>
            </a:innerShdw>
          </a:effectLst>
          <a:scene3d>
            <a:camera prst="perspectiveAbove"/>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l-GR" sz="4800" b="1" kern="0" dirty="0">
                <a:solidFill>
                  <a:prstClr val="white"/>
                </a:solidFill>
                <a:latin typeface="Arial"/>
                <a:ea typeface="+mj-ea"/>
                <a:cs typeface="+mj-cs"/>
              </a:rPr>
              <a:t>ΣΥΣΤΗΜΙΚΗ ΘΕΩΡΗΣΗ</a:t>
            </a:r>
            <a:br>
              <a:rPr lang="el-GR" sz="4800" b="1" kern="0" dirty="0">
                <a:solidFill>
                  <a:prstClr val="white"/>
                </a:solidFill>
                <a:latin typeface="Arial"/>
                <a:ea typeface="+mj-ea"/>
                <a:cs typeface="+mj-cs"/>
              </a:rPr>
            </a:br>
            <a:r>
              <a:rPr lang="el-GR" sz="4800" b="1" kern="0" dirty="0">
                <a:solidFill>
                  <a:prstClr val="white"/>
                </a:solidFill>
                <a:latin typeface="Arial"/>
                <a:ea typeface="+mj-ea"/>
                <a:cs typeface="+mj-cs"/>
              </a:rPr>
              <a:t>ΤΗΣ ΚΟΙΝΟΤΗΤΑΣ</a:t>
            </a:r>
            <a:endParaRPr lang="el-GR" kern="0" dirty="0">
              <a:solidFill>
                <a:prstClr val="white"/>
              </a:solidFill>
            </a:endParaRPr>
          </a:p>
        </p:txBody>
      </p:sp>
    </p:spTree>
    <p:extLst>
      <p:ext uri="{BB962C8B-B14F-4D97-AF65-F5344CB8AC3E}">
        <p14:creationId xmlns:p14="http://schemas.microsoft.com/office/powerpoint/2010/main" val="2391361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ChangeArrowheads="1"/>
          </p:cNvSpPr>
          <p:nvPr/>
        </p:nvSpPr>
        <p:spPr bwMode="auto">
          <a:xfrm>
            <a:off x="2268538" y="908050"/>
            <a:ext cx="4276725" cy="457200"/>
          </a:xfrm>
          <a:prstGeom prst="rect">
            <a:avLst/>
          </a:prstGeom>
          <a:solidFill>
            <a:srgbClr val="FFC000"/>
          </a:solidFill>
          <a:ln>
            <a:noFill/>
          </a:ln>
          <a:effectLst>
            <a:glow rad="228600">
              <a:schemeClr val="accent5">
                <a:satMod val="175000"/>
                <a:alpha val="40000"/>
              </a:schemeClr>
            </a:glow>
          </a:effectLst>
          <a:scene3d>
            <a:camera prst="orthographicFront"/>
            <a:lightRig rig="threePt" dir="t"/>
          </a:scene3d>
          <a:sp3d>
            <a:bevelT prst="convex"/>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l-GR" sz="2400" dirty="0" err="1">
                <a:solidFill>
                  <a:srgbClr val="3333CC"/>
                </a:solidFill>
              </a:rPr>
              <a:t>The</a:t>
            </a:r>
            <a:r>
              <a:rPr lang="el-GR" sz="2400" dirty="0">
                <a:solidFill>
                  <a:srgbClr val="3333CC"/>
                </a:solidFill>
              </a:rPr>
              <a:t> </a:t>
            </a:r>
            <a:r>
              <a:rPr lang="el-GR" sz="2400" dirty="0" err="1">
                <a:solidFill>
                  <a:srgbClr val="3333CC"/>
                </a:solidFill>
              </a:rPr>
              <a:t>Wagner</a:t>
            </a:r>
            <a:r>
              <a:rPr lang="el-GR" sz="2400" dirty="0">
                <a:solidFill>
                  <a:srgbClr val="3333CC"/>
                </a:solidFill>
              </a:rPr>
              <a:t> </a:t>
            </a:r>
            <a:r>
              <a:rPr lang="el-GR" sz="2400" dirty="0" err="1">
                <a:solidFill>
                  <a:srgbClr val="3333CC"/>
                </a:solidFill>
              </a:rPr>
              <a:t>Chronic</a:t>
            </a:r>
            <a:r>
              <a:rPr lang="el-GR" sz="2400" dirty="0">
                <a:solidFill>
                  <a:srgbClr val="3333CC"/>
                </a:solidFill>
              </a:rPr>
              <a:t> </a:t>
            </a:r>
            <a:r>
              <a:rPr lang="el-GR" sz="2400" dirty="0" err="1">
                <a:solidFill>
                  <a:srgbClr val="3333CC"/>
                </a:solidFill>
              </a:rPr>
              <a:t>Care</a:t>
            </a:r>
            <a:r>
              <a:rPr lang="el-GR" sz="2400" dirty="0">
                <a:solidFill>
                  <a:srgbClr val="3333CC"/>
                </a:solidFill>
              </a:rPr>
              <a:t> </a:t>
            </a:r>
            <a:r>
              <a:rPr lang="el-GR" sz="2400" dirty="0" err="1">
                <a:solidFill>
                  <a:srgbClr val="3333CC"/>
                </a:solidFill>
              </a:rPr>
              <a:t>Model</a:t>
            </a:r>
            <a:endParaRPr lang="el-GR" sz="2400" dirty="0">
              <a:solidFill>
                <a:srgbClr val="3333CC"/>
              </a:solidFill>
            </a:endParaRPr>
          </a:p>
        </p:txBody>
      </p:sp>
      <p:pic>
        <p:nvPicPr>
          <p:cNvPr id="31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844675"/>
            <a:ext cx="52673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638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599" y="290286"/>
            <a:ext cx="4450171" cy="629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4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042988" y="188913"/>
            <a:ext cx="7772400" cy="972230"/>
          </a:xfrm>
        </p:spPr>
        <p:style>
          <a:lnRef idx="2">
            <a:schemeClr val="accent5">
              <a:shade val="50000"/>
            </a:schemeClr>
          </a:lnRef>
          <a:fillRef idx="1">
            <a:schemeClr val="accent5"/>
          </a:fillRef>
          <a:effectRef idx="0">
            <a:schemeClr val="accent5"/>
          </a:effectRef>
          <a:fontRef idx="minor">
            <a:schemeClr val="lt1"/>
          </a:fontRef>
        </p:style>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l-GR"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Πυραμίδα Φροντίδας Υγείας</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2579" name="AutoShape 3"/>
          <p:cNvSpPr>
            <a:spLocks noChangeArrowheads="1"/>
          </p:cNvSpPr>
          <p:nvPr/>
        </p:nvSpPr>
        <p:spPr bwMode="auto">
          <a:xfrm>
            <a:off x="900113" y="1389063"/>
            <a:ext cx="7620000" cy="4800600"/>
          </a:xfrm>
          <a:prstGeom prst="triangle">
            <a:avLst>
              <a:gd name="adj" fmla="val 50000"/>
            </a:avLst>
          </a:prstGeom>
          <a:blipFill>
            <a:blip r:embed="rId3"/>
            <a:tile tx="0" ty="0" sx="100000" sy="100000" flip="none" algn="tl"/>
          </a:blipFill>
          <a:ln w="9525">
            <a:solidFill>
              <a:schemeClr val="tx1"/>
            </a:solidFill>
            <a:miter lim="800000"/>
            <a:headEnd/>
            <a:tailEnd/>
          </a:ln>
          <a:effectLst/>
          <a:scene3d>
            <a:camera prst="orthographicFront"/>
            <a:lightRig rig="threePt" dir="t"/>
          </a:scene3d>
          <a:sp3d>
            <a:bevelT prst="angle"/>
          </a:sp3d>
        </p:spPr>
        <p:txBody>
          <a:bodyPr wrap="none" anchor="ctr"/>
          <a:lstStyle/>
          <a:p>
            <a:pPr defTabSz="457200"/>
            <a:endParaRPr lang="el-GR">
              <a:solidFill>
                <a:prstClr val="white"/>
              </a:solidFill>
            </a:endParaRPr>
          </a:p>
        </p:txBody>
      </p:sp>
      <p:sp>
        <p:nvSpPr>
          <p:cNvPr id="152580" name="Text Box 4"/>
          <p:cNvSpPr txBox="1">
            <a:spLocks noChangeArrowheads="1"/>
          </p:cNvSpPr>
          <p:nvPr/>
        </p:nvSpPr>
        <p:spPr bwMode="auto">
          <a:xfrm>
            <a:off x="3851275" y="2349500"/>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spcBef>
                <a:spcPct val="50000"/>
              </a:spcBef>
            </a:pPr>
            <a:r>
              <a:rPr lang="el-GR" sz="1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Εξειδικευμένη Φροντίδα</a:t>
            </a:r>
            <a:endParaRPr lang="en-US" sz="1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endParaRPr>
          </a:p>
        </p:txBody>
      </p:sp>
      <p:sp>
        <p:nvSpPr>
          <p:cNvPr id="152581" name="Text Box 5"/>
          <p:cNvSpPr txBox="1">
            <a:spLocks noChangeArrowheads="1"/>
          </p:cNvSpPr>
          <p:nvPr/>
        </p:nvSpPr>
        <p:spPr bwMode="auto">
          <a:xfrm>
            <a:off x="3132138" y="3789363"/>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spcBef>
                <a:spcPct val="50000"/>
              </a:spcBef>
            </a:pPr>
            <a:r>
              <a:rPr lang="el-GR"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Πρωτοβάθμια Φροντίδα Υγείας</a:t>
            </a:r>
            <a:endPar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endParaRPr>
          </a:p>
        </p:txBody>
      </p:sp>
      <p:sp>
        <p:nvSpPr>
          <p:cNvPr id="152582" name="Text Box 6"/>
          <p:cNvSpPr txBox="1">
            <a:spLocks noChangeArrowheads="1"/>
          </p:cNvSpPr>
          <p:nvPr/>
        </p:nvSpPr>
        <p:spPr bwMode="auto">
          <a:xfrm>
            <a:off x="2484438" y="5157788"/>
            <a:ext cx="487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spcBef>
                <a:spcPct val="50000"/>
              </a:spcBef>
            </a:pPr>
            <a:r>
              <a:rPr lang="el-GR"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Δημόσια Υγεία</a:t>
            </a:r>
            <a:endParaRPr lang="en-US" sz="2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endParaRPr>
          </a:p>
        </p:txBody>
      </p:sp>
      <p:sp>
        <p:nvSpPr>
          <p:cNvPr id="152583" name="Line 7"/>
          <p:cNvSpPr>
            <a:spLocks noChangeShapeType="1"/>
          </p:cNvSpPr>
          <p:nvPr/>
        </p:nvSpPr>
        <p:spPr bwMode="auto">
          <a:xfrm>
            <a:off x="3203575" y="3357563"/>
            <a:ext cx="3048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l-GR">
              <a:solidFill>
                <a:prstClr val="white"/>
              </a:solidFill>
            </a:endParaRPr>
          </a:p>
        </p:txBody>
      </p:sp>
      <p:sp>
        <p:nvSpPr>
          <p:cNvPr id="152584" name="Line 8"/>
          <p:cNvSpPr>
            <a:spLocks noChangeShapeType="1"/>
          </p:cNvSpPr>
          <p:nvPr/>
        </p:nvSpPr>
        <p:spPr bwMode="auto">
          <a:xfrm flipV="1">
            <a:off x="2124075" y="4652963"/>
            <a:ext cx="5105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l-GR">
              <a:solidFill>
                <a:prstClr val="white"/>
              </a:solidFill>
            </a:endParaRPr>
          </a:p>
        </p:txBody>
      </p:sp>
    </p:spTree>
    <p:extLst>
      <p:ext uri="{BB962C8B-B14F-4D97-AF65-F5344CB8AC3E}">
        <p14:creationId xmlns:p14="http://schemas.microsoft.com/office/powerpoint/2010/main" val="104180033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685800"/>
            <a:ext cx="425926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85800"/>
            <a:ext cx="421163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404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a:xfrm>
            <a:off x="1285852" y="428604"/>
            <a:ext cx="7286676" cy="1323996"/>
          </a:xfrm>
          <a:solidFill>
            <a:srgbClr val="E6F70D"/>
          </a:solidFill>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a:lstStyle/>
          <a:p>
            <a:pPr algn="ctr"/>
            <a:r>
              <a:rPr lang="el-GR" sz="3600" b="1" dirty="0">
                <a:solidFill>
                  <a:srgbClr val="0000FF"/>
                </a:solidFill>
              </a:rPr>
              <a:t>ΘΕΩΡΗΤΙΚΟ ΠΛΑΙΣΙΟ ΚΟΙΝΟΤΙΚΗΣ ΝΟΣΗΛΕΥΤΙΚΗΣ</a:t>
            </a:r>
          </a:p>
        </p:txBody>
      </p:sp>
      <p:graphicFrame>
        <p:nvGraphicFramePr>
          <p:cNvPr id="2" name="Διάγραμμα 1"/>
          <p:cNvGraphicFramePr/>
          <p:nvPr>
            <p:extLst>
              <p:ext uri="{D42A27DB-BD31-4B8C-83A1-F6EECF244321}">
                <p14:modId xmlns:p14="http://schemas.microsoft.com/office/powerpoint/2010/main" val="4065044143"/>
              </p:ext>
            </p:extLst>
          </p:nvPr>
        </p:nvGraphicFramePr>
        <p:xfrm>
          <a:off x="1643921" y="228558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2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5128"/>
                                        </p:tgtEl>
                                        <p:attrNameLst>
                                          <p:attrName>style.visibility</p:attrName>
                                        </p:attrNameLst>
                                      </p:cBhvr>
                                      <p:to>
                                        <p:strVal val="visible"/>
                                      </p:to>
                                    </p:set>
                                    <p:animEffect transition="in" filter="dissolve">
                                      <p:cBhvr>
                                        <p:cTn id="7" dur="75"/>
                                        <p:tgtEl>
                                          <p:spTgt spid="5128"/>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5109" y="1052736"/>
            <a:ext cx="6768752" cy="507441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a:solidFill>
              <a:srgbClr val="FFC000"/>
            </a:solidFill>
            <a:miter lim="800000"/>
            <a:headEnd/>
            <a:tailEnd/>
          </a:ln>
          <a:effectLst>
            <a:glow rad="228600">
              <a:schemeClr val="accent5">
                <a:satMod val="175000"/>
                <a:alpha val="40000"/>
              </a:schemeClr>
            </a:glow>
          </a:effectLst>
          <a:scene3d>
            <a:camera prst="orthographicFront"/>
            <a:lightRig rig="threePt" dir="t"/>
          </a:scene3d>
          <a:sp3d>
            <a:bevelT prst="slope"/>
          </a:sp3d>
        </p:spPr>
      </p:pic>
    </p:spTree>
    <p:extLst>
      <p:ext uri="{BB962C8B-B14F-4D97-AF65-F5344CB8AC3E}">
        <p14:creationId xmlns:p14="http://schemas.microsoft.com/office/powerpoint/2010/main" val="291051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54716"/>
            <a:ext cx="8396514" cy="581705"/>
          </a:xfrm>
        </p:spPr>
        <p:style>
          <a:lnRef idx="3">
            <a:schemeClr val="lt1"/>
          </a:lnRef>
          <a:fillRef idx="1">
            <a:schemeClr val="accent5"/>
          </a:fillRef>
          <a:effectRef idx="1">
            <a:schemeClr val="accent5"/>
          </a:effectRef>
          <a:fontRef idx="minor">
            <a:schemeClr val="lt1"/>
          </a:fontRef>
        </p:style>
        <p:txBody>
          <a:bodyPr>
            <a:normAutofit/>
          </a:bodyPr>
          <a:lstStyle/>
          <a:p>
            <a:r>
              <a:rPr lang="el-GR" sz="3200" dirty="0">
                <a:solidFill>
                  <a:srgbClr val="FFFF00"/>
                </a:solidFill>
              </a:rPr>
              <a:t>ΠΟΥ ΔΙΔΑΣΚΕΤΑΙ Η ΚΟΙΝΟΤΙΚΗ ΝΟΣΗΛΕΥΤΙΚΗ;</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490995593"/>
              </p:ext>
            </p:extLst>
          </p:nvPr>
        </p:nvGraphicFramePr>
        <p:xfrm>
          <a:off x="457200" y="1092200"/>
          <a:ext cx="8229600" cy="5148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9915423"/>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827584" y="2780928"/>
            <a:ext cx="7772400" cy="1470025"/>
          </a:xfrm>
          <a:solidFill>
            <a:srgbClr val="FF0000"/>
          </a:solidFill>
        </p:spPr>
        <p:style>
          <a:lnRef idx="0">
            <a:schemeClr val="accent1"/>
          </a:lnRef>
          <a:fillRef idx="3">
            <a:schemeClr val="accent1"/>
          </a:fillRef>
          <a:effectRef idx="3">
            <a:schemeClr val="accent1"/>
          </a:effectRef>
          <a:fontRef idx="minor">
            <a:schemeClr val="lt1"/>
          </a:fontRef>
        </p:style>
        <p:txBody>
          <a:bodyPr/>
          <a:lstStyle/>
          <a:p>
            <a:r>
              <a:rPr lang="el-GR" dirty="0"/>
              <a:t>Συνεχιζόμενη Εκπαίδευση και ανάπτυξη του νοσηλευτή</a:t>
            </a:r>
          </a:p>
        </p:txBody>
      </p:sp>
    </p:spTree>
    <p:extLst>
      <p:ext uri="{BB962C8B-B14F-4D97-AF65-F5344CB8AC3E}">
        <p14:creationId xmlns:p14="http://schemas.microsoft.com/office/powerpoint/2010/main" val="2955836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268760"/>
            <a:ext cx="8229600" cy="4525963"/>
          </a:xfrm>
          <a:ln w="57150">
            <a:solidFill>
              <a:srgbClr val="FFFF00"/>
            </a:solidFill>
          </a:ln>
          <a:effectLst>
            <a:glow rad="228600">
              <a:schemeClr val="accent5">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ormAutofit lnSpcReduction="10000"/>
          </a:bodyPr>
          <a:lstStyle/>
          <a:p>
            <a:pPr marL="0" indent="0" algn="ctr">
              <a:buNone/>
            </a:pPr>
            <a:r>
              <a:rPr lang="el-GR" dirty="0"/>
              <a:t>Η Δια Βίου Μάθηση </a:t>
            </a:r>
            <a:r>
              <a:rPr lang="el-GR" dirty="0">
                <a:solidFill>
                  <a:srgbClr val="FFFF00"/>
                </a:solidFill>
              </a:rPr>
              <a:t>(</a:t>
            </a:r>
            <a:r>
              <a:rPr lang="en-US" dirty="0">
                <a:solidFill>
                  <a:srgbClr val="FFFF00"/>
                </a:solidFill>
              </a:rPr>
              <a:t>Life Long Learning</a:t>
            </a:r>
            <a:r>
              <a:rPr lang="el-GR" dirty="0">
                <a:solidFill>
                  <a:srgbClr val="FFFF00"/>
                </a:solidFill>
              </a:rPr>
              <a:t> - </a:t>
            </a:r>
            <a:r>
              <a:rPr lang="en-US" dirty="0">
                <a:solidFill>
                  <a:srgbClr val="FFFF00"/>
                </a:solidFill>
              </a:rPr>
              <a:t>LLL</a:t>
            </a:r>
            <a:r>
              <a:rPr lang="el-GR" dirty="0"/>
              <a:t>), ενός Νοσηλευτή αρχίζει από την πρώτη μέρα των προπτυχιακών σπουδών και συνεχίζεται ακατάπαυστα καθ’ όλη τη διάρκεια της επιστημονικής του σταδιοδρομίας. Θα πρέπει να σημειωθεί ότι η δια βίου αποκτώμενη γνώση των νοσηλευτών προέρχεται από την προπτυχιακή εκπαίδευση, από τη μεταπτυχιακή και από τη </a:t>
            </a:r>
            <a:r>
              <a:rPr lang="el-GR" dirty="0">
                <a:solidFill>
                  <a:srgbClr val="FFFF00"/>
                </a:solidFill>
              </a:rPr>
              <a:t>Συνεχιζόμενη Νοσηλευτική Εκπαίδευση</a:t>
            </a:r>
            <a:r>
              <a:rPr lang="el-GR" dirty="0"/>
              <a:t>.</a:t>
            </a:r>
          </a:p>
        </p:txBody>
      </p:sp>
    </p:spTree>
    <p:extLst>
      <p:ext uri="{BB962C8B-B14F-4D97-AF65-F5344CB8AC3E}">
        <p14:creationId xmlns:p14="http://schemas.microsoft.com/office/powerpoint/2010/main" val="2565112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solidFill>
            <a:schemeClr val="accent6">
              <a:lumMod val="75000"/>
            </a:schemeClr>
          </a:solidFill>
        </p:spPr>
        <p:txBody>
          <a:bodyPr/>
          <a:lstStyle/>
          <a:p>
            <a:r>
              <a:rPr lang="el-GR" dirty="0">
                <a:solidFill>
                  <a:srgbClr val="FFFF00"/>
                </a:solidFill>
                <a:effectLst>
                  <a:outerShdw blurRad="38100" dist="38100" dir="2700000" algn="tl">
                    <a:srgbClr val="000000">
                      <a:alpha val="43137"/>
                    </a:srgbClr>
                  </a:outerShdw>
                </a:effectLst>
              </a:rPr>
              <a:t>Νοσηλευτική Εκπαίδευση</a:t>
            </a:r>
            <a:endParaRPr lang="el-GR" dirty="0"/>
          </a:p>
        </p:txBody>
      </p:sp>
      <p:sp>
        <p:nvSpPr>
          <p:cNvPr id="7" name="Θέση περιεχομένου 6"/>
          <p:cNvSpPr>
            <a:spLocks noGrp="1"/>
          </p:cNvSpPr>
          <p:nvPr>
            <p:ph sz="half" idx="1"/>
          </p:nvPr>
        </p:nvSpPr>
        <p:spPr/>
        <p:style>
          <a:lnRef idx="0">
            <a:schemeClr val="accent1"/>
          </a:lnRef>
          <a:fillRef idx="3">
            <a:schemeClr val="accent1"/>
          </a:fillRef>
          <a:effectRef idx="3">
            <a:schemeClr val="accent1"/>
          </a:effectRef>
          <a:fontRef idx="minor">
            <a:schemeClr val="lt1"/>
          </a:fontRef>
        </p:style>
        <p:txBody>
          <a:bodyPr/>
          <a:lstStyle/>
          <a:p>
            <a:pPr marL="0" indent="0" algn="ctr">
              <a:buNone/>
            </a:pPr>
            <a:r>
              <a:rPr lang="el-GR" sz="2500" b="1" dirty="0">
                <a:solidFill>
                  <a:srgbClr val="FFFF00"/>
                </a:solidFill>
                <a:effectLst>
                  <a:outerShdw blurRad="38100" dist="38100" dir="2700000" algn="tl">
                    <a:srgbClr val="000000">
                      <a:alpha val="43137"/>
                    </a:srgbClr>
                  </a:outerShdw>
                </a:effectLst>
              </a:rPr>
              <a:t>Νοσηλευτική Εκπαίδευση (</a:t>
            </a:r>
            <a:r>
              <a:rPr lang="en-US" sz="2500" b="1" dirty="0">
                <a:solidFill>
                  <a:srgbClr val="FFFF00"/>
                </a:solidFill>
                <a:effectLst>
                  <a:outerShdw blurRad="38100" dist="38100" dir="2700000" algn="tl">
                    <a:srgbClr val="000000">
                      <a:alpha val="43137"/>
                    </a:srgbClr>
                  </a:outerShdw>
                </a:effectLst>
              </a:rPr>
              <a:t>N</a:t>
            </a:r>
            <a:r>
              <a:rPr lang="el-GR" sz="2500" b="1" dirty="0">
                <a:solidFill>
                  <a:srgbClr val="FFFF00"/>
                </a:solidFill>
                <a:effectLst>
                  <a:outerShdw blurRad="38100" dist="38100" dir="2700000" algn="tl">
                    <a:srgbClr val="000000">
                      <a:alpha val="43137"/>
                    </a:srgbClr>
                  </a:outerShdw>
                </a:effectLst>
              </a:rPr>
              <a:t>Ε) </a:t>
            </a:r>
            <a:r>
              <a:rPr lang="el-GR" sz="2500" dirty="0">
                <a:solidFill>
                  <a:prstClr val="white"/>
                </a:solidFill>
              </a:rPr>
              <a:t>περιλαμβάνει την </a:t>
            </a:r>
            <a:r>
              <a:rPr lang="el-GR" sz="2500" i="1" dirty="0">
                <a:solidFill>
                  <a:srgbClr val="FFFF00"/>
                </a:solidFill>
              </a:rPr>
              <a:t>απόκτηση γνώσεων </a:t>
            </a:r>
            <a:r>
              <a:rPr lang="el-GR" sz="2500" dirty="0">
                <a:solidFill>
                  <a:prstClr val="white"/>
                </a:solidFill>
              </a:rPr>
              <a:t>(</a:t>
            </a:r>
            <a:r>
              <a:rPr lang="en-US" sz="2500" dirty="0">
                <a:solidFill>
                  <a:prstClr val="white"/>
                </a:solidFill>
              </a:rPr>
              <a:t>knowledge</a:t>
            </a:r>
            <a:r>
              <a:rPr lang="el-GR" sz="2500" dirty="0">
                <a:solidFill>
                  <a:prstClr val="white"/>
                </a:solidFill>
              </a:rPr>
              <a:t>), </a:t>
            </a:r>
            <a:r>
              <a:rPr lang="el-GR" sz="2500" i="1" dirty="0">
                <a:solidFill>
                  <a:srgbClr val="FFFF00"/>
                </a:solidFill>
              </a:rPr>
              <a:t>ικανοτήτων</a:t>
            </a:r>
            <a:r>
              <a:rPr lang="el-GR" sz="2500" dirty="0">
                <a:solidFill>
                  <a:prstClr val="white"/>
                </a:solidFill>
              </a:rPr>
              <a:t> (</a:t>
            </a:r>
            <a:r>
              <a:rPr lang="en-US" sz="2500" dirty="0">
                <a:solidFill>
                  <a:prstClr val="white"/>
                </a:solidFill>
              </a:rPr>
              <a:t>skills</a:t>
            </a:r>
            <a:r>
              <a:rPr lang="el-GR" sz="2500" dirty="0">
                <a:solidFill>
                  <a:prstClr val="white"/>
                </a:solidFill>
              </a:rPr>
              <a:t>), </a:t>
            </a:r>
            <a:r>
              <a:rPr lang="el-GR" sz="2500" i="1" dirty="0">
                <a:solidFill>
                  <a:srgbClr val="FFFF00"/>
                </a:solidFill>
              </a:rPr>
              <a:t>συμπεριφορώ</a:t>
            </a:r>
            <a:r>
              <a:rPr lang="el-GR" sz="2500" dirty="0">
                <a:solidFill>
                  <a:prstClr val="white"/>
                </a:solidFill>
              </a:rPr>
              <a:t>ν (</a:t>
            </a:r>
            <a:r>
              <a:rPr lang="en-US" sz="2500" dirty="0">
                <a:solidFill>
                  <a:prstClr val="white"/>
                </a:solidFill>
              </a:rPr>
              <a:t>attitudes</a:t>
            </a:r>
            <a:r>
              <a:rPr lang="el-GR" sz="2500" dirty="0">
                <a:solidFill>
                  <a:prstClr val="white"/>
                </a:solidFill>
              </a:rPr>
              <a:t>) και </a:t>
            </a:r>
            <a:r>
              <a:rPr lang="el-GR" sz="2500" i="1" dirty="0">
                <a:solidFill>
                  <a:srgbClr val="FFFF00"/>
                </a:solidFill>
              </a:rPr>
              <a:t>ηθικών αξιών </a:t>
            </a:r>
            <a:r>
              <a:rPr lang="el-GR" sz="2500" dirty="0">
                <a:solidFill>
                  <a:prstClr val="white"/>
                </a:solidFill>
              </a:rPr>
              <a:t>(</a:t>
            </a:r>
            <a:r>
              <a:rPr lang="en-US" sz="2500" dirty="0">
                <a:solidFill>
                  <a:prstClr val="white"/>
                </a:solidFill>
              </a:rPr>
              <a:t>values</a:t>
            </a:r>
            <a:r>
              <a:rPr lang="el-GR" sz="2500" dirty="0">
                <a:solidFill>
                  <a:prstClr val="white"/>
                </a:solidFill>
              </a:rPr>
              <a:t>) εκ μέρους των φοιτητών, ώστε να μπορούν να εξασκήσουν το </a:t>
            </a:r>
            <a:r>
              <a:rPr lang="el-GR" sz="2500" b="1" dirty="0">
                <a:solidFill>
                  <a:prstClr val="white"/>
                </a:solidFill>
              </a:rPr>
              <a:t>Νοσηλευτικό επάγγελμα</a:t>
            </a:r>
            <a:endParaRPr lang="el-GR" b="1" dirty="0"/>
          </a:p>
        </p:txBody>
      </p:sp>
    </p:spTree>
    <p:extLst>
      <p:ext uri="{BB962C8B-B14F-4D97-AF65-F5344CB8AC3E}">
        <p14:creationId xmlns:p14="http://schemas.microsoft.com/office/powerpoint/2010/main" val="3421511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340768"/>
            <a:ext cx="8229600" cy="4525963"/>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ctr">
              <a:buNone/>
            </a:pPr>
            <a:endParaRPr lang="el-GR" dirty="0"/>
          </a:p>
          <a:p>
            <a:pPr marL="0" indent="0" algn="ctr">
              <a:buNone/>
            </a:pPr>
            <a:r>
              <a:rPr lang="el-GR" dirty="0">
                <a:solidFill>
                  <a:schemeClr val="accent6">
                    <a:lumMod val="20000"/>
                    <a:lumOff val="80000"/>
                  </a:schemeClr>
                </a:solidFill>
              </a:rPr>
              <a:t>Οι νοσηλευτές μαθαίνουν να μελετούν στα βήματα μιας δια βίου εκπαίδευσης και πρέπει να είναι ικανοί να παρέχουν στους πολίτες της χώρας υπηρεσίες υγείας υψηλής ποιότητας συμβάλλοντας σε όλα τα επίπεδα όπως αυτά της πρόληψης, διάγνωσης, θεραπείας και αποκατάστασης. </a:t>
            </a:r>
          </a:p>
        </p:txBody>
      </p:sp>
    </p:spTree>
    <p:extLst>
      <p:ext uri="{BB962C8B-B14F-4D97-AF65-F5344CB8AC3E}">
        <p14:creationId xmlns:p14="http://schemas.microsoft.com/office/powerpoint/2010/main" val="3518859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solidFill>
            <a:schemeClr val="accent6">
              <a:lumMod val="75000"/>
            </a:schemeClr>
          </a:solidFill>
        </p:spPr>
        <p:txBody>
          <a:bodyPr/>
          <a:lstStyle/>
          <a:p>
            <a:r>
              <a:rPr lang="el-GR" dirty="0">
                <a:solidFill>
                  <a:srgbClr val="FFFF00"/>
                </a:solidFill>
                <a:effectLst>
                  <a:outerShdw blurRad="38100" dist="38100" dir="2700000" algn="tl">
                    <a:srgbClr val="000000">
                      <a:alpha val="43137"/>
                    </a:srgbClr>
                  </a:outerShdw>
                </a:effectLst>
              </a:rPr>
              <a:t>Νοσηλευτική Εκπαίδευση</a:t>
            </a:r>
            <a:endParaRPr lang="el-GR" dirty="0"/>
          </a:p>
        </p:txBody>
      </p:sp>
      <p:sp>
        <p:nvSpPr>
          <p:cNvPr id="6" name="Θέση περιεχομένου 5"/>
          <p:cNvSpPr>
            <a:spLocks noGrp="1"/>
          </p:cNvSpPr>
          <p:nvPr>
            <p:ph sz="half" idx="2"/>
          </p:nvPr>
        </p:nvSpPr>
        <p:spPr/>
        <p:style>
          <a:lnRef idx="0">
            <a:schemeClr val="accent5"/>
          </a:lnRef>
          <a:fillRef idx="3">
            <a:schemeClr val="accent5"/>
          </a:fillRef>
          <a:effectRef idx="3">
            <a:schemeClr val="accent5"/>
          </a:effectRef>
          <a:fontRef idx="minor">
            <a:schemeClr val="lt1"/>
          </a:fontRef>
        </p:style>
        <p:txBody>
          <a:bodyPr/>
          <a:lstStyle/>
          <a:p>
            <a:pPr marL="0" lvl="0" indent="0" algn="ctr">
              <a:buNone/>
            </a:pPr>
            <a:r>
              <a:rPr lang="el-GR" sz="2500" b="1" dirty="0">
                <a:solidFill>
                  <a:srgbClr val="FFC000"/>
                </a:solidFill>
              </a:rPr>
              <a:t>Συνεχιζόμενη Νοσηλευτική Εκπαίδευση (ΣΝΕ) </a:t>
            </a:r>
            <a:r>
              <a:rPr lang="el-GR" sz="2500" b="1" dirty="0">
                <a:solidFill>
                  <a:prstClr val="white"/>
                </a:solidFill>
              </a:rPr>
              <a:t>- </a:t>
            </a:r>
            <a:r>
              <a:rPr lang="en-US" sz="2500" dirty="0">
                <a:solidFill>
                  <a:prstClr val="white"/>
                </a:solidFill>
              </a:rPr>
              <a:t>Continuing Nursing Education</a:t>
            </a:r>
            <a:r>
              <a:rPr lang="el-GR" sz="2500" dirty="0">
                <a:solidFill>
                  <a:prstClr val="white"/>
                </a:solidFill>
              </a:rPr>
              <a:t> (</a:t>
            </a:r>
            <a:r>
              <a:rPr lang="en-US" sz="2500" dirty="0">
                <a:solidFill>
                  <a:prstClr val="white"/>
                </a:solidFill>
              </a:rPr>
              <a:t>CNE</a:t>
            </a:r>
            <a:r>
              <a:rPr lang="el-GR" sz="2500" dirty="0">
                <a:solidFill>
                  <a:prstClr val="white"/>
                </a:solidFill>
              </a:rPr>
              <a:t>), των νοσηλευτών καθίσταται απαραίτητη έχοντας ως σκοπό την εξασφάλιση της δια βίου εκπαίδευσης των νοσηλευτών.</a:t>
            </a:r>
          </a:p>
          <a:p>
            <a:endParaRPr lang="el-GR" dirty="0"/>
          </a:p>
        </p:txBody>
      </p:sp>
      <p:sp>
        <p:nvSpPr>
          <p:cNvPr id="7" name="Θέση περιεχομένου 6"/>
          <p:cNvSpPr>
            <a:spLocks noGrp="1"/>
          </p:cNvSpPr>
          <p:nvPr>
            <p:ph sz="half" idx="1"/>
          </p:nvPr>
        </p:nvSpPr>
        <p:spPr/>
        <p:style>
          <a:lnRef idx="0">
            <a:schemeClr val="accent1"/>
          </a:lnRef>
          <a:fillRef idx="3">
            <a:schemeClr val="accent1"/>
          </a:fillRef>
          <a:effectRef idx="3">
            <a:schemeClr val="accent1"/>
          </a:effectRef>
          <a:fontRef idx="minor">
            <a:schemeClr val="lt1"/>
          </a:fontRef>
        </p:style>
        <p:txBody>
          <a:bodyPr/>
          <a:lstStyle/>
          <a:p>
            <a:pPr marL="0" indent="0" algn="ctr">
              <a:buNone/>
            </a:pPr>
            <a:r>
              <a:rPr lang="el-GR" sz="2500" b="1" dirty="0">
                <a:solidFill>
                  <a:srgbClr val="FFFF00"/>
                </a:solidFill>
                <a:effectLst>
                  <a:outerShdw blurRad="38100" dist="38100" dir="2700000" algn="tl">
                    <a:srgbClr val="000000">
                      <a:alpha val="43137"/>
                    </a:srgbClr>
                  </a:outerShdw>
                </a:effectLst>
              </a:rPr>
              <a:t>Νοσηλευτική Εκπαίδευση (</a:t>
            </a:r>
            <a:r>
              <a:rPr lang="en-US" sz="2500" b="1" dirty="0">
                <a:solidFill>
                  <a:srgbClr val="FFFF00"/>
                </a:solidFill>
                <a:effectLst>
                  <a:outerShdw blurRad="38100" dist="38100" dir="2700000" algn="tl">
                    <a:srgbClr val="000000">
                      <a:alpha val="43137"/>
                    </a:srgbClr>
                  </a:outerShdw>
                </a:effectLst>
              </a:rPr>
              <a:t>N</a:t>
            </a:r>
            <a:r>
              <a:rPr lang="el-GR" sz="2500" b="1" dirty="0">
                <a:solidFill>
                  <a:srgbClr val="FFFF00"/>
                </a:solidFill>
                <a:effectLst>
                  <a:outerShdw blurRad="38100" dist="38100" dir="2700000" algn="tl">
                    <a:srgbClr val="000000">
                      <a:alpha val="43137"/>
                    </a:srgbClr>
                  </a:outerShdw>
                </a:effectLst>
              </a:rPr>
              <a:t>Ε) </a:t>
            </a:r>
            <a:r>
              <a:rPr lang="el-GR" sz="2500" dirty="0">
                <a:solidFill>
                  <a:prstClr val="white"/>
                </a:solidFill>
              </a:rPr>
              <a:t>περιλαμβάνει την απόκτηση γνώσεων (</a:t>
            </a:r>
            <a:r>
              <a:rPr lang="en-US" sz="2500" dirty="0">
                <a:solidFill>
                  <a:prstClr val="white"/>
                </a:solidFill>
              </a:rPr>
              <a:t>knowledge</a:t>
            </a:r>
            <a:r>
              <a:rPr lang="el-GR" sz="2500" dirty="0">
                <a:solidFill>
                  <a:prstClr val="white"/>
                </a:solidFill>
              </a:rPr>
              <a:t>), ικανοτήτων (</a:t>
            </a:r>
            <a:r>
              <a:rPr lang="en-US" sz="2500" dirty="0">
                <a:solidFill>
                  <a:prstClr val="white"/>
                </a:solidFill>
              </a:rPr>
              <a:t>skills</a:t>
            </a:r>
            <a:r>
              <a:rPr lang="el-GR" sz="2500" dirty="0">
                <a:solidFill>
                  <a:prstClr val="white"/>
                </a:solidFill>
              </a:rPr>
              <a:t>), συμπεριφορών (</a:t>
            </a:r>
            <a:r>
              <a:rPr lang="en-US" sz="2500" dirty="0">
                <a:solidFill>
                  <a:prstClr val="white"/>
                </a:solidFill>
              </a:rPr>
              <a:t>attitudes</a:t>
            </a:r>
            <a:r>
              <a:rPr lang="el-GR" sz="2500" dirty="0">
                <a:solidFill>
                  <a:prstClr val="white"/>
                </a:solidFill>
              </a:rPr>
              <a:t>) και ηθικών αξιών (</a:t>
            </a:r>
            <a:r>
              <a:rPr lang="en-US" sz="2500" dirty="0">
                <a:solidFill>
                  <a:prstClr val="white"/>
                </a:solidFill>
              </a:rPr>
              <a:t>values</a:t>
            </a:r>
            <a:r>
              <a:rPr lang="el-GR" sz="2500" dirty="0">
                <a:solidFill>
                  <a:prstClr val="white"/>
                </a:solidFill>
              </a:rPr>
              <a:t>) εκ μέρους των φοιτητών, ώστε να μπορούν να εξασκήσουν το Νοσηλευτικό επάγγελμα</a:t>
            </a:r>
            <a:endParaRPr lang="el-GR" dirty="0"/>
          </a:p>
        </p:txBody>
      </p:sp>
    </p:spTree>
    <p:extLst>
      <p:ext uri="{BB962C8B-B14F-4D97-AF65-F5344CB8AC3E}">
        <p14:creationId xmlns:p14="http://schemas.microsoft.com/office/powerpoint/2010/main" val="3225702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80920" cy="1512168"/>
          </a:xfrm>
          <a:solidFill>
            <a:srgbClr val="FFC000"/>
          </a:solidFill>
        </p:spPr>
        <p:txBody>
          <a:bodyPr>
            <a:normAutofit/>
          </a:bodyPr>
          <a:lstStyle/>
          <a:p>
            <a:r>
              <a:rPr lang="el-GR" sz="3200" b="1" dirty="0">
                <a:solidFill>
                  <a:srgbClr val="002060"/>
                </a:solidFill>
              </a:rPr>
              <a:t>Συνεχιζόμενη Επαγγελματική Ανάπτυξη (ΣΕΑ) - </a:t>
            </a:r>
            <a:r>
              <a:rPr lang="en-US" sz="3200" b="1" dirty="0">
                <a:solidFill>
                  <a:srgbClr val="002060"/>
                </a:solidFill>
              </a:rPr>
              <a:t>Continuing Professional Development</a:t>
            </a:r>
            <a:r>
              <a:rPr lang="el-GR" sz="3200" b="1" dirty="0">
                <a:solidFill>
                  <a:srgbClr val="002060"/>
                </a:solidFill>
              </a:rPr>
              <a:t> (</a:t>
            </a:r>
            <a:r>
              <a:rPr lang="en-US" sz="3200" b="1" dirty="0">
                <a:solidFill>
                  <a:srgbClr val="002060"/>
                </a:solidFill>
              </a:rPr>
              <a:t>CPD</a:t>
            </a:r>
            <a:r>
              <a:rPr lang="el-GR" sz="3200" b="1" dirty="0">
                <a:solidFill>
                  <a:srgbClr val="002060"/>
                </a:solidFill>
              </a:rPr>
              <a:t>)</a:t>
            </a:r>
          </a:p>
        </p:txBody>
      </p:sp>
      <p:sp>
        <p:nvSpPr>
          <p:cNvPr id="3" name="Θέση περιεχομένου 2"/>
          <p:cNvSpPr>
            <a:spLocks noGrp="1"/>
          </p:cNvSpPr>
          <p:nvPr>
            <p:ph idx="1"/>
          </p:nvPr>
        </p:nvSpPr>
        <p:spPr>
          <a:xfrm>
            <a:off x="467544" y="1916832"/>
            <a:ext cx="8229600" cy="4525963"/>
          </a:xfrm>
        </p:spPr>
        <p:style>
          <a:lnRef idx="0">
            <a:schemeClr val="accent1"/>
          </a:lnRef>
          <a:fillRef idx="3">
            <a:schemeClr val="accent1"/>
          </a:fillRef>
          <a:effectRef idx="3">
            <a:schemeClr val="accent1"/>
          </a:effectRef>
          <a:fontRef idx="minor">
            <a:schemeClr val="lt1"/>
          </a:fontRef>
        </p:style>
        <p:txBody>
          <a:bodyPr>
            <a:normAutofit fontScale="92500" lnSpcReduction="20000"/>
          </a:bodyPr>
          <a:lstStyle/>
          <a:p>
            <a:pPr marL="0" indent="0" algn="ctr">
              <a:buNone/>
            </a:pPr>
            <a:r>
              <a:rPr lang="en-US" dirty="0"/>
              <a:t> </a:t>
            </a:r>
            <a:endParaRPr lang="el-GR" dirty="0"/>
          </a:p>
          <a:p>
            <a:pPr marL="0" indent="0" algn="ctr">
              <a:buNone/>
            </a:pPr>
            <a:r>
              <a:rPr lang="el-GR" dirty="0"/>
              <a:t>Η νέα γνώση είναι βέβαια απαραίτητη, αλλά από μόνη της δεν επαρκεί για να αλλάξει τις ικανότητες, τις δεξιότητες, τη συμπεριφορά και τις ηθικές αξίες του νοσηλευτή, ώστε να παρατηρηθούν ουσιαστικές βελτιώσεις στις παρεχόμενες υπηρεσίες υγείας. Δίνεται έτσι βάρος στη διαρκή </a:t>
            </a:r>
            <a:r>
              <a:rPr lang="el-GR" b="1" dirty="0">
                <a:solidFill>
                  <a:srgbClr val="FFC000"/>
                </a:solidFill>
              </a:rPr>
              <a:t>θεωρητική ενημέρωση </a:t>
            </a:r>
            <a:r>
              <a:rPr lang="el-GR" dirty="0"/>
              <a:t>και </a:t>
            </a:r>
            <a:r>
              <a:rPr lang="el-GR" b="1" dirty="0">
                <a:solidFill>
                  <a:srgbClr val="FFC000"/>
                </a:solidFill>
              </a:rPr>
              <a:t>πρακτική κατάρτιση </a:t>
            </a:r>
            <a:r>
              <a:rPr lang="el-GR" dirty="0"/>
              <a:t>του νοσηλευτή στις τρέχουσες επιστημονικές εξελίξεις.</a:t>
            </a:r>
          </a:p>
          <a:p>
            <a:pPr marL="0" indent="0" algn="ctr">
              <a:buNone/>
            </a:pPr>
            <a:r>
              <a:rPr lang="en-US" dirty="0"/>
              <a:t> </a:t>
            </a:r>
            <a:endParaRPr lang="el-GR" dirty="0"/>
          </a:p>
        </p:txBody>
      </p:sp>
    </p:spTree>
    <p:extLst>
      <p:ext uri="{BB962C8B-B14F-4D97-AF65-F5344CB8AC3E}">
        <p14:creationId xmlns:p14="http://schemas.microsoft.com/office/powerpoint/2010/main" val="1775486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1776512" y="875140"/>
            <a:ext cx="6048672" cy="4536504"/>
          </a:xfrm>
          <a:solidFill>
            <a:schemeClr val="accent5">
              <a:lumMod val="75000"/>
            </a:schemeClr>
          </a:solidFill>
          <a:ln w="76200">
            <a:solidFill>
              <a:schemeClr val="tx2">
                <a:lumMod val="90000"/>
              </a:schemeClr>
            </a:solidFill>
          </a:ln>
          <a:scene3d>
            <a:camera prst="perspectiveAbove"/>
            <a:lightRig rig="threePt" dir="t">
              <a:rot lat="0" lon="0" rev="1200000"/>
            </a:lightRig>
          </a:scene3d>
          <a:sp3d>
            <a:bevelT w="63500" h="25400" prst="riblet"/>
          </a:sp3d>
        </p:spPr>
        <p:style>
          <a:lnRef idx="0">
            <a:schemeClr val="accent5"/>
          </a:lnRef>
          <a:fillRef idx="3">
            <a:schemeClr val="accent5"/>
          </a:fillRef>
          <a:effectRef idx="3">
            <a:schemeClr val="accent5"/>
          </a:effectRef>
          <a:fontRef idx="minor">
            <a:schemeClr val="lt1"/>
          </a:fontRef>
        </p:style>
        <p:txBody>
          <a:bodyPr/>
          <a:lstStyle/>
          <a:p>
            <a:pPr algn="ctr"/>
            <a:endParaRPr lang="en-GB" b="1" dirty="0">
              <a:effectLst>
                <a:glow rad="63500">
                  <a:schemeClr val="accent5">
                    <a:satMod val="175000"/>
                    <a:alpha val="40000"/>
                  </a:schemeClr>
                </a:glow>
                <a:outerShdw blurRad="38100" dist="38100" dir="2700000" algn="tl">
                  <a:srgbClr val="000000"/>
                </a:outerShdw>
              </a:effectLst>
              <a:latin typeface="Comic Sans MS" pitchFamily="66" charset="0"/>
            </a:endParaRPr>
          </a:p>
          <a:p>
            <a:pPr algn="ctr"/>
            <a:endParaRPr lang="en-US" b="1" dirty="0">
              <a:effectLst>
                <a:glow rad="63500">
                  <a:schemeClr val="accent5">
                    <a:satMod val="175000"/>
                    <a:alpha val="40000"/>
                  </a:schemeClr>
                </a:glow>
                <a:outerShdw blurRad="38100" dist="38100" dir="2700000" algn="tl">
                  <a:srgbClr val="000000"/>
                </a:outerShdw>
              </a:effectLst>
              <a:latin typeface="Comic Sans MS" pitchFamily="66" charset="0"/>
            </a:endParaRPr>
          </a:p>
          <a:p>
            <a:pPr marL="0" indent="0" algn="ctr">
              <a:buNone/>
            </a:pPr>
            <a:r>
              <a:rPr lang="el-GR" b="1" dirty="0">
                <a:solidFill>
                  <a:srgbClr val="FFC000"/>
                </a:solidFill>
                <a:effectLst>
                  <a:glow rad="63500">
                    <a:schemeClr val="accent5">
                      <a:satMod val="175000"/>
                      <a:alpha val="40000"/>
                    </a:schemeClr>
                  </a:glow>
                  <a:outerShdw blurRad="38100" dist="38100" dir="2700000" algn="tl">
                    <a:srgbClr val="000000"/>
                  </a:outerShdw>
                </a:effectLst>
                <a:latin typeface="Comic Sans MS" pitchFamily="66" charset="0"/>
              </a:rPr>
              <a:t>ΠΡΟΛΗΨΗ – ΘΕΡΑΠΕΙΑ - ΑΠΟΚΑΤΑΣΤΑΣΗ </a:t>
            </a:r>
            <a:endParaRPr lang="en-US" b="1" dirty="0">
              <a:solidFill>
                <a:srgbClr val="FFC000"/>
              </a:solidFill>
              <a:effectLst>
                <a:glow rad="63500">
                  <a:schemeClr val="accent5">
                    <a:satMod val="175000"/>
                    <a:alpha val="40000"/>
                  </a:schemeClr>
                </a:glow>
                <a:outerShdw blurRad="38100" dist="38100" dir="2700000" algn="tl">
                  <a:srgbClr val="000000"/>
                </a:outerShdw>
              </a:effectLst>
              <a:latin typeface="Comic Sans MS" pitchFamily="66" charset="0"/>
            </a:endParaRPr>
          </a:p>
          <a:p>
            <a:pPr algn="ctr">
              <a:buFont typeface="Wingdings" pitchFamily="2" charset="2"/>
              <a:buNone/>
            </a:pPr>
            <a:r>
              <a:rPr lang="en-US" b="1" dirty="0">
                <a:solidFill>
                  <a:srgbClr val="FFC000"/>
                </a:solidFill>
                <a:effectLst>
                  <a:glow rad="63500">
                    <a:schemeClr val="accent5">
                      <a:satMod val="175000"/>
                      <a:alpha val="40000"/>
                    </a:schemeClr>
                  </a:glow>
                  <a:outerShdw blurRad="38100" dist="38100" dir="2700000" algn="tl">
                    <a:srgbClr val="000000"/>
                  </a:outerShdw>
                </a:effectLst>
                <a:latin typeface="Comic Sans MS" pitchFamily="66" charset="0"/>
              </a:rPr>
              <a:t> </a:t>
            </a:r>
            <a:r>
              <a:rPr lang="el-GR" b="1" dirty="0">
                <a:solidFill>
                  <a:srgbClr val="FFC000"/>
                </a:solidFill>
                <a:effectLst>
                  <a:glow rad="63500">
                    <a:schemeClr val="accent5">
                      <a:satMod val="175000"/>
                      <a:alpha val="40000"/>
                    </a:schemeClr>
                  </a:glow>
                  <a:outerShdw blurRad="38100" dist="38100" dir="2700000" algn="tl">
                    <a:srgbClr val="000000"/>
                  </a:outerShdw>
                </a:effectLst>
                <a:latin typeface="Comic Sans MS" pitchFamily="66" charset="0"/>
              </a:rPr>
              <a:t>ΓΙΑ ΟΛΟΚΛΗΡΟ Τ</a:t>
            </a:r>
            <a:r>
              <a:rPr lang="en-US" b="1" dirty="0">
                <a:solidFill>
                  <a:srgbClr val="FFC000"/>
                </a:solidFill>
                <a:effectLst>
                  <a:glow rad="63500">
                    <a:schemeClr val="accent5">
                      <a:satMod val="175000"/>
                      <a:alpha val="40000"/>
                    </a:schemeClr>
                  </a:glow>
                  <a:outerShdw blurRad="38100" dist="38100" dir="2700000" algn="tl">
                    <a:srgbClr val="000000"/>
                  </a:outerShdw>
                </a:effectLst>
                <a:latin typeface="Comic Sans MS" pitchFamily="66" charset="0"/>
              </a:rPr>
              <a:t>O</a:t>
            </a:r>
            <a:r>
              <a:rPr lang="el-GR" b="1" dirty="0">
                <a:solidFill>
                  <a:srgbClr val="FFC000"/>
                </a:solidFill>
                <a:effectLst>
                  <a:glow rad="63500">
                    <a:schemeClr val="accent5">
                      <a:satMod val="175000"/>
                      <a:alpha val="40000"/>
                    </a:schemeClr>
                  </a:glow>
                  <a:outerShdw blurRad="38100" dist="38100" dir="2700000" algn="tl">
                    <a:srgbClr val="000000"/>
                  </a:outerShdw>
                </a:effectLst>
                <a:latin typeface="Comic Sans MS" pitchFamily="66" charset="0"/>
              </a:rPr>
              <a:t>Ν ΠΛΗΘΥΣΜΟ</a:t>
            </a:r>
            <a:endParaRPr lang="el-GR" dirty="0">
              <a:solidFill>
                <a:srgbClr val="FFC000"/>
              </a:solidFill>
              <a:effectLst>
                <a:glow rad="63500">
                  <a:schemeClr val="accent5">
                    <a:satMod val="175000"/>
                    <a:alpha val="40000"/>
                  </a:schemeClr>
                </a:glow>
                <a:outerShdw blurRad="38100" dist="38100" dir="2700000" algn="tl">
                  <a:srgbClr val="000000"/>
                </a:outerShdw>
              </a:effectLst>
            </a:endParaRPr>
          </a:p>
        </p:txBody>
      </p:sp>
    </p:spTree>
    <p:extLst>
      <p:ext uri="{BB962C8B-B14F-4D97-AF65-F5344CB8AC3E}">
        <p14:creationId xmlns:p14="http://schemas.microsoft.com/office/powerpoint/2010/main" val="1405789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prstTxWarp prst="textDeflate">
              <a:avLst/>
            </a:prstTxWarp>
          </a:bodyPr>
          <a:lstStyle/>
          <a:p>
            <a:r>
              <a:rPr lang="el-G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Ευρωπαϊκή  Οδηγία  36/2005</a:t>
            </a:r>
          </a:p>
        </p:txBody>
      </p:sp>
      <p:sp>
        <p:nvSpPr>
          <p:cNvPr id="3" name="Θέση περιεχομένου 2"/>
          <p:cNvSpPr>
            <a:spLocks noGrp="1"/>
          </p:cNvSpPr>
          <p:nvPr>
            <p:ph idx="1"/>
          </p:nvPr>
        </p:nvSpPr>
        <p:spPr/>
        <p:style>
          <a:lnRef idx="0">
            <a:schemeClr val="accent1"/>
          </a:lnRef>
          <a:fillRef idx="3">
            <a:schemeClr val="accent1"/>
          </a:fillRef>
          <a:effectRef idx="3">
            <a:schemeClr val="accent1"/>
          </a:effectRef>
          <a:fontRef idx="minor">
            <a:schemeClr val="lt1"/>
          </a:fontRef>
        </p:style>
        <p:txBody>
          <a:bodyPr>
            <a:normAutofit fontScale="62500" lnSpcReduction="20000"/>
          </a:bodyPr>
          <a:lstStyle/>
          <a:p>
            <a:pPr marL="0" indent="0" algn="ctr">
              <a:buNone/>
            </a:pPr>
            <a:r>
              <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Ιδιαίτερο ενδιαφέρον επί του ζητήματος της ΣΕΑ, δίδεται και από την Ευρωπαϊκή Επιτροπή</a:t>
            </a: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algn="ctr">
              <a:buNone/>
            </a:pPr>
            <a:endParaRPr lang="el-GR" dirty="0"/>
          </a:p>
          <a:p>
            <a:pPr marL="0" indent="0" algn="ctr">
              <a:buNone/>
            </a:pPr>
            <a:r>
              <a:rPr lang="el-GR" dirty="0"/>
              <a:t>Συγκεκριμένα, η Γενική Διεύθυνση Εσωτερικής Αγοράς και Υπηρεσιών στο πλαίσιο της επικείμενης αναθεώρησης της Ευρωπαϊκής Οδηγίας (ΕΟ) 36/2005 για την αναγνώριση των επαγγελματικών προσόντων, έθεσε το περασμένο Ιανουάριο κείμενο προς διαβούλευση για την αξιολόγηση της ΕΟ όπου γίνεται μνεία για τη ΣΕΑ. Αναφέρεται η σπουδαιότητα της ΣΕΑ στην απαιτούμενη απόκτηση νέων ικανοτήτων και δεξιοτήτων για την επιδιωκόμενη προσωπική επαγγελματική ανάπτυξη αλλά και η αναγκαιότητά της από την πλευρά των συνεχώς αυξανόμενων απαιτήσεων των καταναλωτών υγείας για υψηλού επιπέδου παροχές υπηρεσιών.  </a:t>
            </a:r>
          </a:p>
          <a:p>
            <a:pPr marL="0" indent="0" algn="ctr">
              <a:buNone/>
            </a:pPr>
            <a:endParaRPr lang="el-GR" dirty="0"/>
          </a:p>
          <a:p>
            <a:pPr marL="0" indent="0" algn="ctr">
              <a:buNone/>
            </a:pPr>
            <a:r>
              <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Επίσης, αναδεικνύεται η συνεχόμενα αυξανόμενη τάση για την αποτύπωση του υποχρεωτικού χαρακτήρα της ΣΕΑ για τα τομεακά επαγγέλματα στην αναθεωρημένη μορφή της Ευρωπαϊκής Οδηγίας 36/2005. </a:t>
            </a:r>
          </a:p>
          <a:p>
            <a:pPr marL="0" indent="0">
              <a:buNone/>
            </a:pP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950889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620688"/>
            <a:ext cx="8229600" cy="5616624"/>
          </a:xfrm>
          <a:ln w="76200">
            <a:solidFill>
              <a:srgbClr val="FFC000"/>
            </a:solidFill>
          </a:ln>
          <a:effectLst>
            <a:glow rad="228600">
              <a:schemeClr val="accent6">
                <a:satMod val="175000"/>
                <a:alpha val="40000"/>
              </a:schemeClr>
            </a:glow>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p:spPr>
        <p:style>
          <a:lnRef idx="0">
            <a:schemeClr val="accent1"/>
          </a:lnRef>
          <a:fillRef idx="3">
            <a:schemeClr val="accent1"/>
          </a:fillRef>
          <a:effectRef idx="3">
            <a:schemeClr val="accent1"/>
          </a:effectRef>
          <a:fontRef idx="minor">
            <a:schemeClr val="lt1"/>
          </a:fontRef>
        </p:style>
        <p:txBody>
          <a:bodyPr>
            <a:normAutofit fontScale="92500" lnSpcReduction="20000"/>
          </a:bodyPr>
          <a:lstStyle/>
          <a:p>
            <a:pPr marL="0" indent="0" algn="ctr">
              <a:buNone/>
            </a:pPr>
            <a:endParaRPr lang="en-US" dirty="0"/>
          </a:p>
          <a:p>
            <a:pPr marL="0" indent="0" algn="ctr">
              <a:buNone/>
            </a:pPr>
            <a:r>
              <a:rPr lang="el-GR" dirty="0"/>
              <a:t>Παγκοσμίως, σ’ ολόκληρο το φάσμα των προγραμμάτων </a:t>
            </a:r>
            <a:r>
              <a:rPr lang="el-GR" b="1" dirty="0">
                <a:solidFill>
                  <a:srgbClr val="FFC000"/>
                </a:solidFill>
                <a:effectLst>
                  <a:outerShdw blurRad="38100" dist="38100" dir="2700000" algn="tl">
                    <a:srgbClr val="000000">
                      <a:alpha val="43137"/>
                    </a:srgbClr>
                  </a:outerShdw>
                </a:effectLst>
              </a:rPr>
              <a:t>ΣΝΕ-ΣΕΑ</a:t>
            </a:r>
            <a:r>
              <a:rPr lang="el-GR" dirty="0"/>
              <a:t>, χρησιμοποιείται μια ποικιλία από </a:t>
            </a:r>
            <a:r>
              <a:rPr lang="el-GR" dirty="0" err="1"/>
              <a:t>μοριοδοτούμενες</a:t>
            </a:r>
            <a:r>
              <a:rPr lang="el-GR" dirty="0"/>
              <a:t> μαθησιακές δραστηριότητες, οι οποίες παρέχονται ανεξάρτητα, ή μέσα στο πλαίσιο ενός Συνεδρίου ή άλλης επιστημονικής εκδήλωσης, που οργανώνεται από: Πανεπιστήμια, Σχολές, Τμήματα, Τομείς, Νοσοκομεία, Κλινικές, Εργαστήρια, Μονάδες, Επιστημονικές Εταιρείες Ειδικοτήτων, </a:t>
            </a:r>
            <a:r>
              <a:rPr lang="el-GR"/>
              <a:t>Επαγγελματικές Ενώσεις, </a:t>
            </a:r>
            <a:r>
              <a:rPr lang="el-GR" dirty="0"/>
              <a:t>Διεθνείς Ενώσεις - Οργανισμοί (</a:t>
            </a:r>
            <a:r>
              <a:rPr lang="en-US" dirty="0"/>
              <a:t>WHO</a:t>
            </a:r>
            <a:r>
              <a:rPr lang="el-GR" dirty="0"/>
              <a:t>, </a:t>
            </a:r>
            <a:r>
              <a:rPr lang="en-US" dirty="0"/>
              <a:t>ICN</a:t>
            </a:r>
            <a:r>
              <a:rPr lang="el-GR" dirty="0"/>
              <a:t>, </a:t>
            </a:r>
            <a:r>
              <a:rPr lang="en-US" dirty="0"/>
              <a:t>FEPI</a:t>
            </a:r>
            <a:r>
              <a:rPr lang="el-GR" dirty="0"/>
              <a:t>). Τέτοιες δραστηριότητες δύναται να είναι οι παρακάτω.</a:t>
            </a:r>
          </a:p>
          <a:p>
            <a:pPr marL="0" indent="0">
              <a:buNone/>
            </a:pPr>
            <a:r>
              <a:rPr lang="el-GR" dirty="0"/>
              <a:t> </a:t>
            </a:r>
          </a:p>
        </p:txBody>
      </p:sp>
    </p:spTree>
    <p:extLst>
      <p:ext uri="{BB962C8B-B14F-4D97-AF65-F5344CB8AC3E}">
        <p14:creationId xmlns:p14="http://schemas.microsoft.com/office/powerpoint/2010/main" val="3463296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ln/>
        </p:spPr>
        <p:style>
          <a:lnRef idx="0">
            <a:schemeClr val="accent1"/>
          </a:lnRef>
          <a:fillRef idx="3">
            <a:schemeClr val="accent1"/>
          </a:fillRef>
          <a:effectRef idx="3">
            <a:schemeClr val="accent1"/>
          </a:effectRef>
          <a:fontRef idx="minor">
            <a:schemeClr val="lt1"/>
          </a:fontRef>
        </p:style>
        <p:txBody>
          <a:bodyPr>
            <a:normAutofit fontScale="90000"/>
          </a:bodyPr>
          <a:lstStyle/>
          <a:p>
            <a:br>
              <a:rPr lang="en-US" sz="3200" dirty="0">
                <a:solidFill>
                  <a:srgbClr val="FFFF00"/>
                </a:solidFill>
              </a:rPr>
            </a:br>
            <a:r>
              <a:rPr lang="el-GR" sz="3200" dirty="0" err="1">
                <a:solidFill>
                  <a:srgbClr val="FFFF00"/>
                </a:solidFill>
              </a:rPr>
              <a:t>Μοριοδοτούμενες</a:t>
            </a:r>
            <a:r>
              <a:rPr lang="el-GR" sz="3200" dirty="0">
                <a:solidFill>
                  <a:srgbClr val="FFFF00"/>
                </a:solidFill>
              </a:rPr>
              <a:t> μαθησιακές δραστηριότητες μέσα στα Νοσοκομεία:</a:t>
            </a:r>
            <a:br>
              <a:rPr lang="el-GR" sz="3200" dirty="0">
                <a:solidFill>
                  <a:srgbClr val="FFFF00"/>
                </a:solidFill>
              </a:rPr>
            </a:br>
            <a:endParaRPr lang="el-GR" sz="3200" dirty="0">
              <a:solidFill>
                <a:srgbClr val="FFFF00"/>
              </a:solidFill>
            </a:endParaRPr>
          </a:p>
        </p:txBody>
      </p:sp>
      <p:sp>
        <p:nvSpPr>
          <p:cNvPr id="3" name="Θέση περιεχομένου 2"/>
          <p:cNvSpPr>
            <a:spLocks noGrp="1"/>
          </p:cNvSpPr>
          <p:nvPr>
            <p:ph idx="1"/>
          </p:nvPr>
        </p:nvSpPr>
        <p:spPr>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a:normAutofit fontScale="70000" lnSpcReduction="20000"/>
          </a:bodyPr>
          <a:lstStyle/>
          <a:p>
            <a:pPr marL="0" indent="0">
              <a:buNone/>
            </a:pPr>
            <a:r>
              <a:rPr lang="el-GR" dirty="0"/>
              <a:t> </a:t>
            </a:r>
          </a:p>
          <a:p>
            <a:pPr lvl="0"/>
            <a:r>
              <a:rPr lang="el-GR" dirty="0">
                <a:solidFill>
                  <a:srgbClr val="002060"/>
                </a:solidFill>
              </a:rPr>
              <a:t>Επιστημονικές συναντήσεις των κλινικών (</a:t>
            </a:r>
            <a:r>
              <a:rPr lang="en-US" dirty="0">
                <a:solidFill>
                  <a:srgbClr val="002060"/>
                </a:solidFill>
              </a:rPr>
              <a:t>grand rounds</a:t>
            </a:r>
            <a:r>
              <a:rPr lang="el-GR" dirty="0">
                <a:solidFill>
                  <a:srgbClr val="002060"/>
                </a:solidFill>
              </a:rPr>
              <a:t>).</a:t>
            </a:r>
          </a:p>
          <a:p>
            <a:pPr lvl="0"/>
            <a:r>
              <a:rPr lang="el-GR" dirty="0">
                <a:solidFill>
                  <a:srgbClr val="002060"/>
                </a:solidFill>
              </a:rPr>
              <a:t>Βιβλιογραφική ενημέρωση (</a:t>
            </a:r>
            <a:r>
              <a:rPr lang="en-US" dirty="0">
                <a:solidFill>
                  <a:srgbClr val="002060"/>
                </a:solidFill>
              </a:rPr>
              <a:t>journal club)</a:t>
            </a:r>
            <a:r>
              <a:rPr lang="el-GR" dirty="0">
                <a:solidFill>
                  <a:srgbClr val="002060"/>
                </a:solidFill>
              </a:rPr>
              <a:t>.</a:t>
            </a:r>
          </a:p>
          <a:p>
            <a:pPr lvl="0"/>
            <a:r>
              <a:rPr lang="el-GR" dirty="0">
                <a:solidFill>
                  <a:srgbClr val="002060"/>
                </a:solidFill>
              </a:rPr>
              <a:t>Άλλες εκπαιδευτικές δραστηριότητες στο Νοσοκομείο.</a:t>
            </a:r>
          </a:p>
          <a:p>
            <a:pPr lvl="0"/>
            <a:r>
              <a:rPr lang="el-GR" dirty="0">
                <a:solidFill>
                  <a:srgbClr val="002060"/>
                </a:solidFill>
              </a:rPr>
              <a:t>Διαλέξεις σε μεγάλες ομάδες.</a:t>
            </a:r>
          </a:p>
          <a:p>
            <a:pPr lvl="0"/>
            <a:r>
              <a:rPr lang="el-GR" dirty="0">
                <a:solidFill>
                  <a:srgbClr val="002060"/>
                </a:solidFill>
              </a:rPr>
              <a:t>Συζητήσεις σε μικρές ομάδες.</a:t>
            </a:r>
          </a:p>
          <a:p>
            <a:pPr lvl="0"/>
            <a:r>
              <a:rPr lang="el-GR" dirty="0">
                <a:solidFill>
                  <a:srgbClr val="002060"/>
                </a:solidFill>
              </a:rPr>
              <a:t>Επίλυση προβλημάτων βασισμένων σε πραγματικά περιστατικά.</a:t>
            </a:r>
          </a:p>
          <a:p>
            <a:pPr lvl="0"/>
            <a:r>
              <a:rPr lang="el-GR" dirty="0">
                <a:solidFill>
                  <a:srgbClr val="002060"/>
                </a:solidFill>
              </a:rPr>
              <a:t>Τυποποιημένες εξετάσεις ασθενών.</a:t>
            </a:r>
          </a:p>
          <a:p>
            <a:pPr lvl="0"/>
            <a:r>
              <a:rPr lang="el-GR" dirty="0">
                <a:solidFill>
                  <a:srgbClr val="002060"/>
                </a:solidFill>
              </a:rPr>
              <a:t>Εκπαιδευτικές δραστηριότητες με τη χρήση Η/Υ.</a:t>
            </a:r>
          </a:p>
          <a:p>
            <a:pPr lvl="0"/>
            <a:r>
              <a:rPr lang="el-GR" dirty="0">
                <a:solidFill>
                  <a:srgbClr val="002060"/>
                </a:solidFill>
              </a:rPr>
              <a:t>Ανάπτυξη-βελτίωση δεξιοτήτων πάνω σε διάφορες τεχνικές και ιατρικές πράξεις.</a:t>
            </a:r>
          </a:p>
          <a:p>
            <a:pPr lvl="0"/>
            <a:r>
              <a:rPr lang="el-GR" dirty="0">
                <a:solidFill>
                  <a:srgbClr val="002060"/>
                </a:solidFill>
              </a:rPr>
              <a:t>Ανάπτυξη-βελτίωση διδακτικών ικανοτήτων (εκπαίδευση εκπαιδευτών).</a:t>
            </a:r>
          </a:p>
          <a:p>
            <a:pPr marL="0" indent="0">
              <a:buNone/>
            </a:pPr>
            <a:endParaRPr lang="el-GR" dirty="0">
              <a:solidFill>
                <a:srgbClr val="002060"/>
              </a:solidFill>
            </a:endParaRPr>
          </a:p>
        </p:txBody>
      </p:sp>
    </p:spTree>
    <p:extLst>
      <p:ext uri="{BB962C8B-B14F-4D97-AF65-F5344CB8AC3E}">
        <p14:creationId xmlns:p14="http://schemas.microsoft.com/office/powerpoint/2010/main" val="2823270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ln w="76200">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a:normAutofit fontScale="90000"/>
          </a:bodyPr>
          <a:lstStyle/>
          <a:p>
            <a:br>
              <a:rPr lang="en-US" sz="3600" dirty="0"/>
            </a:br>
            <a:r>
              <a:rPr lang="el-GR" sz="3600" dirty="0" err="1"/>
              <a:t>Μοριοδοτούμενες</a:t>
            </a:r>
            <a:r>
              <a:rPr lang="el-GR" sz="3600" dirty="0"/>
              <a:t> μαθησιακές δραστηριότητες στην Ελλάδα ή το εξωτερικό:</a:t>
            </a:r>
            <a:br>
              <a:rPr lang="el-GR" sz="3600" dirty="0"/>
            </a:br>
            <a:endParaRPr lang="el-GR" sz="3600" dirty="0"/>
          </a:p>
        </p:txBody>
      </p:sp>
      <p:sp>
        <p:nvSpPr>
          <p:cNvPr id="3" name="Θέση περιεχομένου 2"/>
          <p:cNvSpPr>
            <a:spLocks noGrp="1"/>
          </p:cNvSpPr>
          <p:nvPr>
            <p:ph idx="1"/>
          </p:nvPr>
        </p:nvSpPr>
        <p:spPr>
          <a:xfrm>
            <a:off x="395536" y="2348880"/>
            <a:ext cx="8229600" cy="3124944"/>
          </a:xfrm>
          <a:ln w="76200">
            <a:solidFill>
              <a:schemeClr val="accent1">
                <a:lumMod val="60000"/>
                <a:lumOff val="40000"/>
              </a:schemeClr>
            </a:solidFill>
          </a:ln>
        </p:spPr>
        <p:style>
          <a:lnRef idx="3">
            <a:schemeClr val="lt1"/>
          </a:lnRef>
          <a:fillRef idx="1">
            <a:schemeClr val="accent6"/>
          </a:fillRef>
          <a:effectRef idx="1">
            <a:schemeClr val="accent6"/>
          </a:effectRef>
          <a:fontRef idx="minor">
            <a:schemeClr val="lt1"/>
          </a:fontRef>
        </p:style>
        <p:txBody>
          <a:bodyPr>
            <a:normAutofit/>
          </a:bodyPr>
          <a:lstStyle/>
          <a:p>
            <a:pPr lvl="0" algn="ctr"/>
            <a:r>
              <a:rPr lang="el-GR" dirty="0"/>
              <a:t>Επιστημονικά συνέδρια.</a:t>
            </a:r>
          </a:p>
          <a:p>
            <a:pPr lvl="0" algn="ctr"/>
            <a:r>
              <a:rPr lang="el-GR" dirty="0"/>
              <a:t>Εκπαιδευτικά Σεμινάρια.</a:t>
            </a:r>
          </a:p>
          <a:p>
            <a:pPr lvl="0" algn="ctr"/>
            <a:r>
              <a:rPr lang="el-GR" dirty="0"/>
              <a:t>Φροντιστήρια.</a:t>
            </a:r>
          </a:p>
          <a:p>
            <a:pPr lvl="0" algn="ctr"/>
            <a:r>
              <a:rPr lang="en-US" dirty="0"/>
              <a:t>On</a:t>
            </a:r>
            <a:r>
              <a:rPr lang="el-GR" dirty="0"/>
              <a:t>-</a:t>
            </a:r>
            <a:r>
              <a:rPr lang="en-US" dirty="0"/>
              <a:t>line</a:t>
            </a:r>
            <a:r>
              <a:rPr lang="el-GR" dirty="0"/>
              <a:t> δραστηριότητες ΣΝΕ-ΣΕΑ, προσφερόμενες στο διαδίκτυο.</a:t>
            </a:r>
          </a:p>
          <a:p>
            <a:pPr marL="0" indent="0">
              <a:buNone/>
            </a:pPr>
            <a:endParaRPr lang="el-GR" dirty="0"/>
          </a:p>
          <a:p>
            <a:endParaRPr lang="el-GR" dirty="0"/>
          </a:p>
          <a:p>
            <a:endParaRPr lang="el-GR" dirty="0"/>
          </a:p>
        </p:txBody>
      </p:sp>
    </p:spTree>
    <p:extLst>
      <p:ext uri="{BB962C8B-B14F-4D97-AF65-F5344CB8AC3E}">
        <p14:creationId xmlns:p14="http://schemas.microsoft.com/office/powerpoint/2010/main" val="20880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692696"/>
            <a:ext cx="8229600" cy="5544616"/>
          </a:xfrm>
          <a:ln w="28575">
            <a:solidFill>
              <a:srgbClr val="FF0000"/>
            </a:solidFill>
          </a:ln>
          <a:effectLst>
            <a:glow rad="228600">
              <a:srgbClr val="FF0000">
                <a:alpha val="40000"/>
              </a:srgb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ormAutofit fontScale="40000" lnSpcReduction="20000"/>
          </a:bodyPr>
          <a:lstStyle/>
          <a:p>
            <a:endParaRPr lang="el-GR" sz="5600" dirty="0"/>
          </a:p>
          <a:p>
            <a:r>
              <a:rPr lang="el-GR" sz="5600" b="1" dirty="0">
                <a:solidFill>
                  <a:schemeClr val="accent6">
                    <a:lumMod val="20000"/>
                    <a:lumOff val="80000"/>
                  </a:schemeClr>
                </a:solidFill>
                <a:latin typeface="Book Antiqua" pitchFamily="18" charset="0"/>
              </a:rPr>
              <a:t>Στην απέναντι πλευρά του Ατλαντικού η ΣΕΑ αποτελεί παράδοση (ιδιαίτερα όσον αφορά στους γιατρούς).</a:t>
            </a:r>
          </a:p>
          <a:p>
            <a:endParaRPr lang="el-GR" sz="5600" b="1" dirty="0">
              <a:latin typeface="Book Antiqua" pitchFamily="18" charset="0"/>
            </a:endParaRPr>
          </a:p>
          <a:p>
            <a:endParaRPr lang="el-GR" sz="5600" b="1" dirty="0">
              <a:latin typeface="Book Antiqua" pitchFamily="18" charset="0"/>
            </a:endParaRPr>
          </a:p>
          <a:p>
            <a:r>
              <a:rPr lang="el-GR" sz="5600" b="1" dirty="0">
                <a:solidFill>
                  <a:schemeClr val="accent6">
                    <a:lumMod val="40000"/>
                    <a:lumOff val="60000"/>
                  </a:schemeClr>
                </a:solidFill>
                <a:latin typeface="Book Antiqua" pitchFamily="18" charset="0"/>
              </a:rPr>
              <a:t>Στην Ευρώπη (εντός και εκτός της ΕΕ) δεν υπάρχει κοινή γραμμή ενώ οι μορφές εφαρμογής της ποικίλουν. Αναφορικά με τα τομεακά επαγγέλματα (όπως και αυτό του νοσηλευτή), η ΣΕΑ δεν είναι υποχρεωτική σε όλες τις χώρες και δεν συνδέεται άμεσα με την επαγγελματική εξέλιξη ή την ανανέωση της άδειας άσκησης του επαγγέλματος</a:t>
            </a:r>
            <a:r>
              <a:rPr lang="el-GR" sz="5600" dirty="0">
                <a:solidFill>
                  <a:schemeClr val="accent6">
                    <a:lumMod val="40000"/>
                    <a:lumOff val="60000"/>
                  </a:schemeClr>
                </a:solidFill>
                <a:latin typeface="Book Antiqua" pitchFamily="18" charset="0"/>
              </a:rPr>
              <a:t>. </a:t>
            </a:r>
          </a:p>
          <a:p>
            <a:endParaRPr lang="el-GR" sz="5600" dirty="0">
              <a:latin typeface="Book Antiqua" pitchFamily="18" charset="0"/>
            </a:endParaRPr>
          </a:p>
          <a:p>
            <a:endParaRPr lang="el-GR" sz="5600" dirty="0">
              <a:latin typeface="Book Antiqua" pitchFamily="18" charset="0"/>
            </a:endParaRPr>
          </a:p>
          <a:p>
            <a:r>
              <a:rPr lang="el-GR" sz="5600" b="1" dirty="0">
                <a:latin typeface="Book Antiqua" pitchFamily="18" charset="0"/>
              </a:rPr>
              <a:t>Η υποχρέωση απέναντι στη ΣΕΑ βαρύνει άλλοτε τον επαγγελματία και άλλοτε τον εργοδότη ενώ προγράμματα ΣΕΑ διαχειρίζονται εξίσου από δημόσια ή ιδιωτικά ιδρύματα χωρίς να αποκλείονται τα μεικτά συστήματα. </a:t>
            </a:r>
          </a:p>
          <a:p>
            <a:endParaRPr lang="el-GR" dirty="0">
              <a:latin typeface="Book Antiqua" pitchFamily="18" charset="0"/>
            </a:endParaRPr>
          </a:p>
        </p:txBody>
      </p:sp>
    </p:spTree>
    <p:extLst>
      <p:ext uri="{BB962C8B-B14F-4D97-AF65-F5344CB8AC3E}">
        <p14:creationId xmlns:p14="http://schemas.microsoft.com/office/powerpoint/2010/main" val="707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DE0000"/>
                </a:solidFill>
                <a:effectLst>
                  <a:outerShdw blurRad="38100" dist="38100" dir="2700000" algn="tl">
                    <a:srgbClr val="000000">
                      <a:alpha val="43137"/>
                    </a:srgbClr>
                  </a:outerShdw>
                </a:effectLst>
              </a:rPr>
              <a:t>ΝΟΣΗΛΕΥΤΙΚΑ ΔΕΔΟΜΕΝΑ</a:t>
            </a:r>
          </a:p>
        </p:txBody>
      </p:sp>
      <p:sp>
        <p:nvSpPr>
          <p:cNvPr id="3" name="Θέση περιεχομένου 2"/>
          <p:cNvSpPr>
            <a:spLocks noGrp="1"/>
          </p:cNvSpPr>
          <p:nvPr>
            <p:ph idx="1"/>
          </p:nvPr>
        </p:nvSpPr>
        <p:spPr>
          <a:xfrm>
            <a:off x="457200" y="1340768"/>
            <a:ext cx="8229600" cy="4785395"/>
          </a:xfrm>
        </p:spPr>
        <p:txBody>
          <a:bodyPr>
            <a:normAutofit fontScale="77500" lnSpcReduction="20000"/>
          </a:bodyPr>
          <a:lstStyle/>
          <a:p>
            <a:pPr marL="0" indent="0">
              <a:buNone/>
            </a:pPr>
            <a:endParaRPr lang="el-GR" b="1" u="sng" dirty="0">
              <a:solidFill>
                <a:srgbClr val="C00000"/>
              </a:solidFill>
            </a:endParaRPr>
          </a:p>
          <a:p>
            <a:pPr marL="0" indent="0">
              <a:buNone/>
            </a:pPr>
            <a:r>
              <a:rPr lang="el-GR" b="1" u="sng" dirty="0">
                <a:solidFill>
                  <a:srgbClr val="C00000"/>
                </a:solidFill>
              </a:rPr>
              <a:t>ΔΙΕΘΝΗ ΔΕΔΟΜΕΝΑ</a:t>
            </a:r>
            <a:endParaRPr lang="el-GR" b="1" dirty="0">
              <a:solidFill>
                <a:srgbClr val="C00000"/>
              </a:solidFill>
            </a:endParaRPr>
          </a:p>
          <a:p>
            <a:pPr lvl="0"/>
            <a:r>
              <a:rPr lang="en-GB" b="1" dirty="0"/>
              <a:t>The International Council of Nurses (ICN) is a federation of more than 130 national nurses associations (NNAs), representing the more than 13 million nurses worldwide.  Founded in 1899, ICN is the world’s first and widest reaching international organisation for health professionals.  </a:t>
            </a:r>
            <a:r>
              <a:rPr lang="el-GR" b="1" u="sng" dirty="0" err="1">
                <a:hlinkClick r:id="rId2"/>
              </a:rPr>
              <a:t>www.icn.ch</a:t>
            </a:r>
            <a:r>
              <a:rPr lang="el-GR" b="1" dirty="0"/>
              <a:t>   </a:t>
            </a:r>
          </a:p>
          <a:p>
            <a:pPr lvl="0"/>
            <a:r>
              <a:rPr lang="el-GR" b="1" dirty="0"/>
              <a:t>ΕΘΝΙΚΟΣ ΣΥΝΔΕΣΜΟΣ ΝΟΣΗΛΕΥΤΩΝ ΕΛΛΑΔΑΣ </a:t>
            </a:r>
            <a:r>
              <a:rPr lang="en-US" b="1" u="sng" dirty="0">
                <a:hlinkClick r:id="rId3"/>
              </a:rPr>
              <a:t>www</a:t>
            </a:r>
            <a:r>
              <a:rPr lang="el-GR" b="1" u="sng" dirty="0">
                <a:hlinkClick r:id="rId3"/>
              </a:rPr>
              <a:t>.</a:t>
            </a:r>
            <a:r>
              <a:rPr lang="en-US" b="1" u="sng" dirty="0" err="1">
                <a:hlinkClick r:id="rId3"/>
              </a:rPr>
              <a:t>esne</a:t>
            </a:r>
            <a:r>
              <a:rPr lang="el-GR" b="1" u="sng" dirty="0">
                <a:hlinkClick r:id="rId3"/>
              </a:rPr>
              <a:t>.</a:t>
            </a:r>
            <a:r>
              <a:rPr lang="en-US" b="1" u="sng" dirty="0">
                <a:hlinkClick r:id="rId3"/>
              </a:rPr>
              <a:t>gr</a:t>
            </a:r>
            <a:r>
              <a:rPr lang="el-GR" b="1" dirty="0"/>
              <a:t> </a:t>
            </a:r>
          </a:p>
          <a:p>
            <a:pPr marL="0" indent="0">
              <a:buNone/>
            </a:pPr>
            <a:endParaRPr lang="el-GR" b="1" u="sng" dirty="0">
              <a:solidFill>
                <a:srgbClr val="C00000"/>
              </a:solidFill>
            </a:endParaRPr>
          </a:p>
          <a:p>
            <a:pPr marL="0" indent="0">
              <a:buNone/>
            </a:pPr>
            <a:r>
              <a:rPr lang="el-GR" sz="2600" b="1" u="sng" dirty="0">
                <a:solidFill>
                  <a:srgbClr val="C00000"/>
                </a:solidFill>
              </a:rPr>
              <a:t>ΕΛΛΗΝΙΚΑ ΔΕΔΟΜΕΝΑ</a:t>
            </a:r>
            <a:endParaRPr lang="el-GR" sz="2600" b="1" dirty="0">
              <a:solidFill>
                <a:srgbClr val="C00000"/>
              </a:solidFill>
            </a:endParaRPr>
          </a:p>
          <a:p>
            <a:pPr marL="0" indent="0">
              <a:buNone/>
            </a:pPr>
            <a:endParaRPr lang="el-GR" sz="2600" b="1" u="sng" dirty="0"/>
          </a:p>
          <a:p>
            <a:pPr marL="0" indent="0">
              <a:buNone/>
            </a:pPr>
            <a:r>
              <a:rPr lang="el-GR" sz="2600" b="1" u="sng" dirty="0">
                <a:solidFill>
                  <a:srgbClr val="C00000"/>
                </a:solidFill>
              </a:rPr>
              <a:t>ΑΛΛΟΙ ΕΛΛΗΝΙΚΟΙ ΦΟΡΕΙΣ ΣΥΝΕΧΙΖΟΜΕΝΗΣ  ΝΟΣΗΛΕΥΤΙΚΗΣ ΕΚΠΑΙΔΕΥΣΗΣ</a:t>
            </a:r>
            <a:endParaRPr lang="el-GR" sz="2600" b="1" dirty="0">
              <a:solidFill>
                <a:srgbClr val="C00000"/>
              </a:solidFill>
            </a:endParaRPr>
          </a:p>
          <a:p>
            <a:pPr lvl="1"/>
            <a:endParaRPr lang="el-GR" dirty="0"/>
          </a:p>
          <a:p>
            <a:pPr marL="0" indent="0">
              <a:buNone/>
            </a:pPr>
            <a:endParaRPr lang="el-GR" dirty="0"/>
          </a:p>
        </p:txBody>
      </p:sp>
    </p:spTree>
    <p:extLst>
      <p:ext uri="{BB962C8B-B14F-4D97-AF65-F5344CB8AC3E}">
        <p14:creationId xmlns:p14="http://schemas.microsoft.com/office/powerpoint/2010/main" val="3265878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ΟΙΚΟΓΕΝΕΙΑ\Desktop\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4560507" cy="1368152"/>
          </a:xfrm>
          <a:prstGeom prst="rect">
            <a:avLst/>
          </a:prstGeom>
          <a:solidFill>
            <a:schemeClr val="tx2">
              <a:lumMod val="75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descr="C:\Users\ΟΙΚΟΓΕΝΕΙΑ\Desktop\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944" y="4077072"/>
            <a:ext cx="4032448" cy="8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9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DE0000"/>
                </a:solidFill>
                <a:effectLst>
                  <a:outerShdw blurRad="38100" dist="38100" dir="2700000" algn="tl">
                    <a:srgbClr val="000000">
                      <a:alpha val="43137"/>
                    </a:srgbClr>
                  </a:outerShdw>
                </a:effectLst>
              </a:rPr>
              <a:t>ΝΟΣΗΛΕΥΤΙΚΑ ΔΕΔΟΜΕΝΑ</a:t>
            </a:r>
          </a:p>
        </p:txBody>
      </p:sp>
      <p:sp>
        <p:nvSpPr>
          <p:cNvPr id="3" name="Θέση περιεχομένου 2"/>
          <p:cNvSpPr>
            <a:spLocks noGrp="1"/>
          </p:cNvSpPr>
          <p:nvPr>
            <p:ph idx="1"/>
          </p:nvPr>
        </p:nvSpPr>
        <p:spPr>
          <a:xfrm>
            <a:off x="457200" y="1340768"/>
            <a:ext cx="8229600" cy="4785395"/>
          </a:xfrm>
        </p:spPr>
        <p:txBody>
          <a:bodyPr>
            <a:normAutofit fontScale="47500" lnSpcReduction="20000"/>
          </a:bodyPr>
          <a:lstStyle/>
          <a:p>
            <a:pPr marL="0" indent="0">
              <a:buNone/>
            </a:pPr>
            <a:r>
              <a:rPr lang="el-GR" b="1" u="sng" dirty="0">
                <a:solidFill>
                  <a:srgbClr val="C00000"/>
                </a:solidFill>
              </a:rPr>
              <a:t>ΔΙΕΘΝΗ ΔΕΔΟΜΕΝΑ</a:t>
            </a:r>
            <a:endParaRPr lang="el-GR" b="1" dirty="0">
              <a:solidFill>
                <a:srgbClr val="C00000"/>
              </a:solidFill>
            </a:endParaRPr>
          </a:p>
          <a:p>
            <a:pPr lvl="0"/>
            <a:r>
              <a:rPr lang="en-GB" b="1" dirty="0"/>
              <a:t>The International Council of Nurses (ICN) is a federation of more than 130 national nurses associations (NNAs), representing the more than 13 million nurses worldwide.  Founded in 1899, ICN is the world’s first and widest reaching international organisation for health professionals.  </a:t>
            </a:r>
            <a:r>
              <a:rPr lang="el-GR" b="1" u="sng" dirty="0" err="1">
                <a:hlinkClick r:id="rId2"/>
              </a:rPr>
              <a:t>www.icn.ch</a:t>
            </a:r>
            <a:r>
              <a:rPr lang="el-GR" b="1" dirty="0"/>
              <a:t>   </a:t>
            </a:r>
          </a:p>
          <a:p>
            <a:pPr lvl="0"/>
            <a:r>
              <a:rPr lang="el-GR" b="1" dirty="0"/>
              <a:t>ΕΘΝΙΚΟΣ ΣΥΝΔΕΣΜΟΣ ΝΟΣΗΛΕΥΤΩΝ ΕΛΛΑΔΑΣ </a:t>
            </a:r>
            <a:r>
              <a:rPr lang="en-US" b="1" u="sng" dirty="0">
                <a:hlinkClick r:id="rId3"/>
              </a:rPr>
              <a:t>www</a:t>
            </a:r>
            <a:r>
              <a:rPr lang="el-GR" b="1" u="sng" dirty="0">
                <a:hlinkClick r:id="rId3"/>
              </a:rPr>
              <a:t>.</a:t>
            </a:r>
            <a:r>
              <a:rPr lang="en-US" b="1" u="sng" dirty="0" err="1">
                <a:hlinkClick r:id="rId3"/>
              </a:rPr>
              <a:t>esne</a:t>
            </a:r>
            <a:r>
              <a:rPr lang="el-GR" b="1" u="sng" dirty="0">
                <a:hlinkClick r:id="rId3"/>
              </a:rPr>
              <a:t>.</a:t>
            </a:r>
            <a:r>
              <a:rPr lang="en-US" b="1" u="sng" dirty="0">
                <a:hlinkClick r:id="rId3"/>
              </a:rPr>
              <a:t>gr</a:t>
            </a:r>
            <a:r>
              <a:rPr lang="el-GR" b="1" dirty="0"/>
              <a:t> </a:t>
            </a:r>
          </a:p>
          <a:p>
            <a:pPr marL="0" indent="0">
              <a:buNone/>
            </a:pPr>
            <a:endParaRPr lang="el-GR" b="1" u="sng" dirty="0">
              <a:solidFill>
                <a:srgbClr val="C00000"/>
              </a:solidFill>
            </a:endParaRPr>
          </a:p>
          <a:p>
            <a:pPr marL="0" indent="0">
              <a:buNone/>
            </a:pPr>
            <a:r>
              <a:rPr lang="el-GR" b="1" u="sng" dirty="0">
                <a:solidFill>
                  <a:srgbClr val="C00000"/>
                </a:solidFill>
              </a:rPr>
              <a:t>ΕΛΛΗΝΙΚΑ ΔΕΔΟΜΕΝΑ</a:t>
            </a:r>
            <a:endParaRPr lang="el-GR" b="1" dirty="0">
              <a:solidFill>
                <a:srgbClr val="C00000"/>
              </a:solidFill>
            </a:endParaRPr>
          </a:p>
          <a:p>
            <a:pPr lvl="0"/>
            <a:r>
              <a:rPr lang="el-GR" b="1" dirty="0"/>
              <a:t>ΕΝΩΣΗ ΝΟΣΗΛΕΥΤΩΝ ΕΛΛΑΔΑΣ  </a:t>
            </a:r>
            <a:r>
              <a:rPr lang="en-US" b="1" u="sng" dirty="0">
                <a:hlinkClick r:id="rId4"/>
              </a:rPr>
              <a:t>www</a:t>
            </a:r>
            <a:r>
              <a:rPr lang="el-GR" b="1" u="sng" dirty="0">
                <a:hlinkClick r:id="rId4"/>
              </a:rPr>
              <a:t>.</a:t>
            </a:r>
            <a:r>
              <a:rPr lang="en-US" b="1" u="sng" dirty="0" err="1">
                <a:hlinkClick r:id="rId4"/>
              </a:rPr>
              <a:t>enne</a:t>
            </a:r>
            <a:r>
              <a:rPr lang="el-GR" b="1" u="sng" dirty="0">
                <a:hlinkClick r:id="rId4"/>
              </a:rPr>
              <a:t>.</a:t>
            </a:r>
            <a:r>
              <a:rPr lang="en-US" b="1" u="sng" dirty="0">
                <a:hlinkClick r:id="rId4"/>
              </a:rPr>
              <a:t>gr</a:t>
            </a:r>
            <a:r>
              <a:rPr lang="el-GR" b="1" dirty="0"/>
              <a:t> </a:t>
            </a:r>
          </a:p>
          <a:p>
            <a:r>
              <a:rPr lang="el-GR" dirty="0"/>
              <a:t>Σύσταση Ένωσης Νοσηλευτών- Νοσηλευτριών  Ελλάδας και άλλες διατάξεις</a:t>
            </a:r>
            <a:r>
              <a:rPr lang="el-GR" b="1" dirty="0"/>
              <a:t> </a:t>
            </a:r>
            <a:r>
              <a:rPr lang="el-GR" b="1" dirty="0">
                <a:hlinkClick r:id="rId5" tooltip="Κάντε κλικ για να διαβάσετε το άρθρο"/>
              </a:rPr>
              <a:t>Νόμος 3252 ΦΕΚ 132 16/7/2004 ΤΕΥΧΟΣ Α. </a:t>
            </a:r>
            <a:r>
              <a:rPr lang="el-GR" dirty="0"/>
              <a:t>   </a:t>
            </a:r>
            <a:endParaRPr lang="el-GR" b="1" dirty="0"/>
          </a:p>
          <a:p>
            <a:pPr lvl="1"/>
            <a:r>
              <a:rPr lang="el-GR" dirty="0"/>
              <a:t>Άρθρο 1.Σύσταση Ν.Π.Δ.Δ</a:t>
            </a:r>
            <a:endParaRPr lang="el-GR" b="1" dirty="0"/>
          </a:p>
          <a:p>
            <a:pPr lvl="0"/>
            <a:r>
              <a:rPr lang="el-GR" dirty="0"/>
              <a:t>Άρθρο 2.Σκοποί</a:t>
            </a:r>
          </a:p>
          <a:p>
            <a:pPr lvl="0"/>
            <a:r>
              <a:rPr lang="el-GR" b="1" dirty="0"/>
              <a:t>Χορήγηση μορίων συνεχιζόμενης εκπαίδευσης από ΕΝΕ</a:t>
            </a:r>
          </a:p>
          <a:p>
            <a:pPr lvl="1"/>
            <a:r>
              <a:rPr lang="el-GR" dirty="0"/>
              <a:t>άρθρο 10 παρ. 6</a:t>
            </a:r>
            <a:r>
              <a:rPr lang="el-GR" b="1" dirty="0"/>
              <a:t> Νόμος 3754 ΦΕΚ 43/11-3-2009</a:t>
            </a:r>
          </a:p>
          <a:p>
            <a:pPr lvl="1"/>
            <a:endParaRPr lang="el-GR" b="1" dirty="0"/>
          </a:p>
          <a:p>
            <a:r>
              <a:rPr lang="en-US" dirty="0" err="1">
                <a:solidFill>
                  <a:srgbClr val="FF0000"/>
                </a:solidFill>
              </a:rPr>
              <a:t>EuropeanAccreditation</a:t>
            </a:r>
            <a:r>
              <a:rPr lang="en-US" dirty="0">
                <a:solidFill>
                  <a:srgbClr val="FF0000"/>
                </a:solidFill>
              </a:rPr>
              <a:t> Council for Continuous Nursing Education.</a:t>
            </a:r>
            <a:r>
              <a:rPr lang="el-GR" dirty="0">
                <a:solidFill>
                  <a:srgbClr val="FF0000"/>
                </a:solidFill>
              </a:rPr>
              <a:t> </a:t>
            </a:r>
            <a:r>
              <a:rPr lang="en-US" dirty="0" err="1">
                <a:solidFill>
                  <a:srgbClr val="FF0000"/>
                </a:solidFill>
              </a:rPr>
              <a:t>fepi</a:t>
            </a:r>
            <a:endParaRPr lang="el-GR" b="1" dirty="0">
              <a:solidFill>
                <a:srgbClr val="FF0000"/>
              </a:solidFill>
            </a:endParaRPr>
          </a:p>
          <a:p>
            <a:pPr marL="0" indent="0">
              <a:buNone/>
            </a:pPr>
            <a:endParaRPr lang="el-GR" b="1" u="sng" dirty="0"/>
          </a:p>
          <a:p>
            <a:pPr marL="0" indent="0">
              <a:buNone/>
            </a:pPr>
            <a:r>
              <a:rPr lang="el-GR" b="1" u="sng" dirty="0">
                <a:solidFill>
                  <a:srgbClr val="C00000"/>
                </a:solidFill>
              </a:rPr>
              <a:t>ΑΛΛΟΙ ΕΛΛΗΝΙΚΟΙ ΦΟΡΕΙΣ ΣΥΝΕΧΙΖΟΜΕΝΗΣ  ΝΟΣΗΛΕΥΤΙΚΗΣ ΕΚΠΑΙΔΕΥΣΗΣ</a:t>
            </a:r>
            <a:endParaRPr lang="el-GR" b="1" dirty="0">
              <a:solidFill>
                <a:srgbClr val="C00000"/>
              </a:solidFill>
            </a:endParaRPr>
          </a:p>
          <a:p>
            <a:pPr lvl="1"/>
            <a:endParaRPr lang="el-GR" dirty="0"/>
          </a:p>
          <a:p>
            <a:endParaRPr lang="el-GR" dirty="0"/>
          </a:p>
        </p:txBody>
      </p:sp>
    </p:spTree>
    <p:extLst>
      <p:ext uri="{BB962C8B-B14F-4D97-AF65-F5344CB8AC3E}">
        <p14:creationId xmlns:p14="http://schemas.microsoft.com/office/powerpoint/2010/main" val="2616253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600201"/>
            <a:ext cx="3178696" cy="1036711"/>
          </a:xfrm>
        </p:spPr>
        <p:txBody>
          <a:bodyPr/>
          <a:lstStyle/>
          <a:p>
            <a:endParaRPr lang="el-GR" dirty="0"/>
          </a:p>
          <a:p>
            <a:pPr marL="0" indent="0">
              <a:buNone/>
            </a:pP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2483"/>
            <a:ext cx="3600400" cy="238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716016" y="1595679"/>
            <a:ext cx="2952328" cy="769441"/>
          </a:xfrm>
          <a:prstGeom prst="rect">
            <a:avLst/>
          </a:prstGeom>
          <a:ln w="76200">
            <a:solidFill>
              <a:srgbClr val="FFC000"/>
            </a:solidFill>
          </a:ln>
          <a:effectLst>
            <a:glow rad="139700">
              <a:schemeClr val="accent1">
                <a:satMod val="175000"/>
                <a:alpha val="40000"/>
              </a:schemeClr>
            </a:glow>
          </a:effectLst>
          <a:scene3d>
            <a:camera prst="orthographicFront"/>
            <a:lightRig rig="threePt" dir="t"/>
          </a:scene3d>
          <a:sp3d>
            <a:bevelT prst="convex"/>
          </a:sp3d>
        </p:spPr>
        <p:txBody>
          <a:bodyPr wrap="square">
            <a:spAutoFit/>
          </a:bodyPr>
          <a:lstStyle/>
          <a:p>
            <a:pPr lvl="0" algn="ctr">
              <a:spcBef>
                <a:spcPct val="20000"/>
              </a:spcBef>
            </a:pPr>
            <a:r>
              <a:rPr lang="en-US" sz="2000" b="1" dirty="0">
                <a:solidFill>
                  <a:srgbClr val="0070C0"/>
                </a:solidFill>
              </a:rPr>
              <a:t>European Council </a:t>
            </a:r>
          </a:p>
          <a:p>
            <a:pPr lvl="0" algn="ctr">
              <a:spcBef>
                <a:spcPct val="20000"/>
              </a:spcBef>
            </a:pPr>
            <a:r>
              <a:rPr lang="en-US" sz="2000" b="1" dirty="0">
                <a:solidFill>
                  <a:srgbClr val="0070C0"/>
                </a:solidFill>
              </a:rPr>
              <a:t>of Nursing Regulators</a:t>
            </a:r>
            <a:endParaRPr lang="el-GR" sz="20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748642"/>
            <a:ext cx="5167982" cy="7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2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984402" y="548680"/>
            <a:ext cx="5937761" cy="2031325"/>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l-GR" dirty="0">
                <a:solidFill>
                  <a:schemeClr val="accent5">
                    <a:lumMod val="50000"/>
                  </a:schemeClr>
                </a:solidFill>
              </a:rPr>
              <a:t>Επόμενο βήμα της ΕΝΕ και σε συνεργασία με τη </a:t>
            </a:r>
            <a:r>
              <a:rPr lang="en-US" dirty="0">
                <a:solidFill>
                  <a:schemeClr val="accent5">
                    <a:lumMod val="50000"/>
                  </a:schemeClr>
                </a:solidFill>
              </a:rPr>
              <a:t>FEPI</a:t>
            </a:r>
            <a:r>
              <a:rPr lang="el-GR" dirty="0">
                <a:solidFill>
                  <a:schemeClr val="accent5">
                    <a:lumMod val="50000"/>
                  </a:schemeClr>
                </a:solidFill>
              </a:rPr>
              <a:t>, το οποίο ήδη βρίσκεται στη διαδικασία της υλοποίησης, είναι η καθιέρωση ενός Ευρωπαϊκού φορέα αναγνώρισης και </a:t>
            </a:r>
            <a:r>
              <a:rPr lang="el-GR" dirty="0" err="1">
                <a:solidFill>
                  <a:schemeClr val="accent5">
                    <a:lumMod val="50000"/>
                  </a:schemeClr>
                </a:solidFill>
              </a:rPr>
              <a:t>μοριοδότησης</a:t>
            </a:r>
            <a:r>
              <a:rPr lang="el-GR" dirty="0">
                <a:solidFill>
                  <a:schemeClr val="accent5">
                    <a:lumMod val="50000"/>
                  </a:schemeClr>
                </a:solidFill>
              </a:rPr>
              <a:t> της συνεχιζόμενης νοσηλευτικής εκπαίδευσης στα πρότυπα ήδη υπαρχόντων οργανισμών όπως π.χ. το </a:t>
            </a:r>
            <a:r>
              <a:rPr lang="en-US" dirty="0">
                <a:solidFill>
                  <a:schemeClr val="accent5">
                    <a:lumMod val="50000"/>
                  </a:schemeClr>
                </a:solidFill>
              </a:rPr>
              <a:t>European Accreditation Council</a:t>
            </a:r>
            <a:r>
              <a:rPr lang="el-GR" dirty="0">
                <a:solidFill>
                  <a:schemeClr val="accent5">
                    <a:lumMod val="50000"/>
                  </a:schemeClr>
                </a:solidFill>
              </a:rPr>
              <a:t> </a:t>
            </a:r>
            <a:r>
              <a:rPr lang="el-GR" dirty="0" err="1">
                <a:solidFill>
                  <a:schemeClr val="accent5">
                    <a:lumMod val="50000"/>
                  </a:schemeClr>
                </a:solidFill>
              </a:rPr>
              <a:t>for</a:t>
            </a:r>
            <a:r>
              <a:rPr lang="el-GR" dirty="0">
                <a:solidFill>
                  <a:schemeClr val="accent5">
                    <a:lumMod val="50000"/>
                  </a:schemeClr>
                </a:solidFill>
              </a:rPr>
              <a:t> </a:t>
            </a:r>
            <a:r>
              <a:rPr lang="el-GR" dirty="0" err="1">
                <a:solidFill>
                  <a:schemeClr val="accent5">
                    <a:lumMod val="50000"/>
                  </a:schemeClr>
                </a:solidFill>
              </a:rPr>
              <a:t>Continuing</a:t>
            </a:r>
            <a:r>
              <a:rPr lang="el-GR" dirty="0">
                <a:solidFill>
                  <a:schemeClr val="accent5">
                    <a:lumMod val="50000"/>
                  </a:schemeClr>
                </a:solidFill>
              </a:rPr>
              <a:t> </a:t>
            </a:r>
            <a:r>
              <a:rPr lang="el-GR" dirty="0" err="1">
                <a:solidFill>
                  <a:schemeClr val="accent5">
                    <a:lumMod val="50000"/>
                  </a:schemeClr>
                </a:solidFill>
              </a:rPr>
              <a:t>Medical</a:t>
            </a:r>
            <a:r>
              <a:rPr lang="el-GR" dirty="0">
                <a:solidFill>
                  <a:schemeClr val="accent5">
                    <a:lumMod val="50000"/>
                  </a:schemeClr>
                </a:solidFill>
              </a:rPr>
              <a:t> </a:t>
            </a:r>
            <a:r>
              <a:rPr lang="el-GR" dirty="0" err="1">
                <a:solidFill>
                  <a:schemeClr val="accent5">
                    <a:lumMod val="50000"/>
                  </a:schemeClr>
                </a:solidFill>
              </a:rPr>
              <a:t>Education</a:t>
            </a:r>
            <a:r>
              <a:rPr lang="el-GR" dirty="0">
                <a:solidFill>
                  <a:schemeClr val="accent5">
                    <a:lumMod val="50000"/>
                  </a:schemeClr>
                </a:solidFill>
              </a:rPr>
              <a:t> (EACCME). </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30695"/>
            <a:ext cx="2415166" cy="106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17" y="5373216"/>
            <a:ext cx="12192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1" y="2190603"/>
            <a:ext cx="2906581" cy="106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85" y="5506566"/>
            <a:ext cx="14763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5544666"/>
            <a:ext cx="9525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514633" y="3933056"/>
            <a:ext cx="7920880"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l-GR" dirty="0"/>
              <a:t>Στην καθιέρωση του φορέα </a:t>
            </a:r>
            <a:r>
              <a:rPr lang="el-GR" dirty="0" err="1"/>
              <a:t>μοριοδότησης</a:t>
            </a:r>
            <a:r>
              <a:rPr lang="el-GR" dirty="0"/>
              <a:t> θα συμβάλει η τεχνογνωσία και η συνεργασία για την εκατέρωθεν αναγνώριση της ΣΕΑ με χώρες όπως οι ΗΠΑ και ο Καναδάς οι οποίες είναι ήδη συνδεδεμένα μέλη της </a:t>
            </a:r>
            <a:r>
              <a:rPr lang="en-US" dirty="0"/>
              <a:t>FEPI</a:t>
            </a:r>
            <a:r>
              <a:rPr lang="el-GR" dirty="0"/>
              <a:t>. </a:t>
            </a:r>
          </a:p>
        </p:txBody>
      </p:sp>
    </p:spTree>
    <p:extLst>
      <p:ext uri="{BB962C8B-B14F-4D97-AF65-F5344CB8AC3E}">
        <p14:creationId xmlns:p14="http://schemas.microsoft.com/office/powerpoint/2010/main" val="129004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827584" y="2348880"/>
            <a:ext cx="7772400" cy="2088232"/>
          </a:xfrm>
          <a:solidFill>
            <a:schemeClr val="accent5">
              <a:lumMod val="75000"/>
            </a:schemeClr>
          </a:solidFill>
          <a:ln w="76200">
            <a:solidFill>
              <a:schemeClr val="accent1">
                <a:lumMod val="40000"/>
                <a:lumOff val="60000"/>
              </a:schemeClr>
            </a:solidFill>
          </a:ln>
          <a:effectLst>
            <a:glow rad="228600">
              <a:schemeClr val="accent5">
                <a:satMod val="175000"/>
                <a:alpha val="40000"/>
              </a:schemeClr>
            </a:glow>
            <a:outerShdw blurRad="50800" dist="38100" dir="16200000" rotWithShape="0">
              <a:prstClr val="black">
                <a:alpha val="40000"/>
              </a:prstClr>
            </a:outerShdw>
          </a:effectLst>
          <a:scene3d>
            <a:camera prst="orthographicFront"/>
            <a:lightRig rig="threePt" dir="t"/>
          </a:scene3d>
          <a:sp3d>
            <a:bevelT prst="slope"/>
          </a:sp3d>
        </p:spPr>
        <p:txBody>
          <a:bodyPr>
            <a:normAutofit fontScale="90000"/>
          </a:bodyPr>
          <a:lstStyle/>
          <a:p>
            <a:br>
              <a:rPr lang="el-GR"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r>
              <a:rPr lang="el-GR" b="1" dirty="0">
                <a:ln w="12700">
                  <a:solidFill>
                    <a:srgbClr val="FFC000"/>
                  </a:solidFill>
                  <a:prstDash val="solid"/>
                </a:ln>
                <a:solidFill>
                  <a:srgbClr val="FFFF00"/>
                </a:solidFill>
                <a:effectLst>
                  <a:outerShdw blurRad="41275" dist="20320" dir="1800000" algn="tl" rotWithShape="0">
                    <a:srgbClr val="000000">
                      <a:alpha val="40000"/>
                    </a:srgbClr>
                  </a:outerShdw>
                </a:effectLst>
              </a:rPr>
              <a:t>ΕΚΠΑΙΔΕΥΣΗ ΣΤΗΝ ΚΟΙΝΟΤΙΚΗ ΝΟΣΗΛΕΥΤΙΚΗ</a:t>
            </a:r>
            <a:br>
              <a:rPr lang="en-US" b="1" dirty="0">
                <a:ln w="12700">
                  <a:solidFill>
                    <a:srgbClr val="FFC000"/>
                  </a:solidFill>
                  <a:prstDash val="solid"/>
                </a:ln>
                <a:solidFill>
                  <a:srgbClr val="FFFF00"/>
                </a:solidFill>
                <a:effectLst>
                  <a:outerShdw blurRad="41275" dist="20320" dir="1800000" algn="tl" rotWithShape="0">
                    <a:srgbClr val="000000">
                      <a:alpha val="40000"/>
                    </a:srgbClr>
                  </a:outerShdw>
                </a:effectLst>
              </a:rPr>
            </a:br>
            <a:endParaRPr lang="el-GR" b="1" dirty="0">
              <a:ln w="12700">
                <a:solidFill>
                  <a:srgbClr val="FFC000"/>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05627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62074"/>
          </a:xfrm>
        </p:spPr>
        <p:txBody>
          <a:bodyPr>
            <a:normAutofit fontScale="90000"/>
          </a:bodyPr>
          <a:lstStyle/>
          <a:p>
            <a:r>
              <a:rPr lang="el-GR" b="1" dirty="0">
                <a:solidFill>
                  <a:schemeClr val="accent6">
                    <a:lumMod val="75000"/>
                  </a:schemeClr>
                </a:solidFill>
              </a:rPr>
              <a:t>ΣΥΜΠΕΡΑΣΜΑ</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12786526"/>
              </p:ext>
            </p:extLst>
          </p:nvPr>
        </p:nvGraphicFramePr>
        <p:xfrm>
          <a:off x="467544" y="737320"/>
          <a:ext cx="8219256"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63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7678C5F-EBC2-4D1D-8C6E-71C9AB2546F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A90E26B-6B1A-4630-B263-FCF9E72DE7E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9FBD455D-C708-4781-A63C-EA57936D77B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A64F2ABD-6AC3-49E5-996F-5817A37E9B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88432" cy="406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060847"/>
            <a:ext cx="428625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3225018909"/>
              </p:ext>
            </p:extLst>
          </p:nvPr>
        </p:nvGraphicFramePr>
        <p:xfrm>
          <a:off x="-396552" y="4519126"/>
          <a:ext cx="5554960" cy="1296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7278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11560" y="1844824"/>
            <a:ext cx="8064896" cy="2880320"/>
          </a:xfrm>
        </p:spPr>
        <p:style>
          <a:lnRef idx="0">
            <a:schemeClr val="accent1"/>
          </a:lnRef>
          <a:fillRef idx="3">
            <a:schemeClr val="accent1"/>
          </a:fillRef>
          <a:effectRef idx="3">
            <a:schemeClr val="accent1"/>
          </a:effectRef>
          <a:fontRef idx="minor">
            <a:schemeClr val="lt1"/>
          </a:fontRef>
        </p:style>
        <p:txBody>
          <a:bodyPr>
            <a:normAutofit/>
          </a:bodyPr>
          <a:lstStyle/>
          <a:p>
            <a:r>
              <a:rPr lang="el-GR" sz="3200" b="1" dirty="0">
                <a:solidFill>
                  <a:srgbClr val="FFC000"/>
                </a:solidFill>
              </a:rPr>
              <a:t>Σχεδιασμός και υλοποίηση προγραμμάτων</a:t>
            </a:r>
            <a:r>
              <a:rPr lang="en-US" sz="3200" b="1" dirty="0">
                <a:solidFill>
                  <a:srgbClr val="FFC000"/>
                </a:solidFill>
              </a:rPr>
              <a:t> </a:t>
            </a:r>
            <a:r>
              <a:rPr lang="el-GR" sz="3200" b="1" dirty="0">
                <a:solidFill>
                  <a:srgbClr val="FFC000"/>
                </a:solidFill>
              </a:rPr>
              <a:t>Νοσηλευτικής Φροντίδας στην</a:t>
            </a:r>
            <a:br>
              <a:rPr lang="el-GR" sz="3200" b="1" dirty="0">
                <a:solidFill>
                  <a:srgbClr val="FFC000"/>
                </a:solidFill>
              </a:rPr>
            </a:br>
            <a:r>
              <a:rPr lang="el-GR" sz="3200" b="1" dirty="0">
                <a:solidFill>
                  <a:srgbClr val="FFC000"/>
                </a:solidFill>
              </a:rPr>
              <a:t>Κοινότητα:</a:t>
            </a:r>
            <a:br>
              <a:rPr lang="en-US" sz="3200" b="1" dirty="0">
                <a:solidFill>
                  <a:srgbClr val="FFC000"/>
                </a:solidFill>
              </a:rPr>
            </a:br>
            <a:r>
              <a:rPr lang="el-GR" sz="3200" b="1" dirty="0">
                <a:solidFill>
                  <a:srgbClr val="FFC000"/>
                </a:solidFill>
              </a:rPr>
              <a:t>Μύθος και πραγματικότητα.</a:t>
            </a:r>
          </a:p>
        </p:txBody>
      </p:sp>
    </p:spTree>
    <p:extLst>
      <p:ext uri="{BB962C8B-B14F-4D97-AF65-F5344CB8AC3E}">
        <p14:creationId xmlns:p14="http://schemas.microsoft.com/office/powerpoint/2010/main" val="2265371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980728"/>
            <a:ext cx="3816424" cy="5002938"/>
          </a:xfrm>
          <a:prstGeom prst="rect">
            <a:avLst/>
          </a:prstGeom>
          <a:ln w="57150">
            <a:solidFill>
              <a:srgbClr val="0070C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5257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908720"/>
            <a:ext cx="3832216" cy="5073427"/>
          </a:xfrm>
          <a:prstGeom prst="rect">
            <a:avLst/>
          </a:prstGeom>
          <a:ln w="2286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37074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55995" y="765862"/>
            <a:ext cx="3615986" cy="5214408"/>
          </a:xfrm>
          <a:prstGeom prst="rect">
            <a:avLst/>
          </a:prstGeom>
          <a:ln w="76200">
            <a:solidFill>
              <a:srgbClr val="00206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4491" y="5301208"/>
            <a:ext cx="3528392" cy="54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028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57639" y="1600200"/>
            <a:ext cx="3428722" cy="4525963"/>
          </a:xfrm>
          <a:prstGeom prst="rect">
            <a:avLst/>
          </a:prstGeom>
          <a:ln w="57150">
            <a:solidFill>
              <a:srgbClr val="0070C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5551367"/>
            <a:ext cx="352425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496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980728"/>
            <a:ext cx="3008923" cy="4525963"/>
          </a:xfrm>
          <a:prstGeom prst="rect">
            <a:avLst/>
          </a:prstGeom>
          <a:ln w="76200">
            <a:solidFill>
              <a:srgbClr val="FFC00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5074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96405692"/>
              </p:ext>
            </p:extLst>
          </p:nvPr>
        </p:nvGraphicFramePr>
        <p:xfrm>
          <a:off x="88529" y="170080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6579" y="116632"/>
            <a:ext cx="192227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FP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4005064"/>
            <a:ext cx="792934" cy="648072"/>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descr="http://t0.gstatic.com/images?q=tbn:ANd9GcRV4rbB4fd7O50cBSms86zz1G4hjAl9SatCQYiPl3lKBwo7kUrpBg"/>
          <p:cNvPicPr/>
          <p:nvPr/>
        </p:nvPicPr>
        <p:blipFill>
          <a:blip r:embed="rId9">
            <a:extLst>
              <a:ext uri="{28A0092B-C50C-407E-A947-70E740481C1C}">
                <a14:useLocalDpi xmlns:a14="http://schemas.microsoft.com/office/drawing/2010/main" val="0"/>
              </a:ext>
            </a:extLst>
          </a:blip>
          <a:srcRect/>
          <a:stretch>
            <a:fillRect/>
          </a:stretch>
        </p:blipFill>
        <p:spPr bwMode="auto">
          <a:xfrm>
            <a:off x="5076056" y="2060848"/>
            <a:ext cx="1339723" cy="717291"/>
          </a:xfrm>
          <a:prstGeom prst="rect">
            <a:avLst/>
          </a:prstGeom>
          <a:noFill/>
          <a:ln>
            <a:noFill/>
          </a:ln>
        </p:spPr>
      </p:pic>
      <p:sp>
        <p:nvSpPr>
          <p:cNvPr id="10" name="Πλαίσιο κειμένου 1"/>
          <p:cNvSpPr txBox="1"/>
          <p:nvPr/>
        </p:nvSpPr>
        <p:spPr>
          <a:xfrm>
            <a:off x="7462690" y="5445224"/>
            <a:ext cx="1678759" cy="1143390"/>
          </a:xfrm>
          <a:prstGeom prst="rect">
            <a:avLst/>
          </a:prstGeom>
          <a:solidFill>
            <a:schemeClr val="accent6">
              <a:lumMod val="75000"/>
            </a:schemeClr>
          </a:solidFill>
          <a:ln w="38100">
            <a:solidFill>
              <a:srgbClr val="00B0F0"/>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15000"/>
              </a:lnSpc>
              <a:spcBef>
                <a:spcPts val="2400"/>
              </a:spcBef>
              <a:spcAft>
                <a:spcPts val="0"/>
              </a:spcAft>
              <a:buClrTx/>
              <a:buSzTx/>
              <a:buFontTx/>
              <a:buNone/>
              <a:tabLst/>
              <a:defRPr/>
            </a:pPr>
            <a:r>
              <a:rPr kumimoji="0" lang="el-GR" sz="1400" b="1" i="0" u="sng" strike="noStrike" kern="0" cap="none" spc="0" normalizeH="0" baseline="0" noProof="0" dirty="0">
                <a:ln>
                  <a:noFill/>
                </a:ln>
                <a:solidFill>
                  <a:srgbClr val="17375E"/>
                </a:solidFill>
                <a:effectLst/>
                <a:uLnTx/>
                <a:uFillTx/>
                <a:latin typeface="Cambria"/>
                <a:ea typeface="Times New Roman"/>
                <a:cs typeface="Times New Roman"/>
                <a:hlinkClick r:id="rId10"/>
              </a:rPr>
              <a:t>RESEARCH &amp; INNOVATION</a:t>
            </a:r>
            <a:endParaRPr kumimoji="0" lang="el-GR" sz="1400" b="1" i="0" u="none" strike="noStrike" kern="0" cap="none" spc="0" normalizeH="0" baseline="0" noProof="0" dirty="0">
              <a:ln>
                <a:noFill/>
              </a:ln>
              <a:solidFill>
                <a:srgbClr val="365F91"/>
              </a:solidFill>
              <a:effectLst/>
              <a:uLnTx/>
              <a:uFillTx/>
              <a:latin typeface="Cambria"/>
              <a:ea typeface="Times New Roman"/>
              <a:cs typeface="Times New Roman"/>
            </a:endParaRPr>
          </a:p>
          <a:p>
            <a:pPr marL="0" marR="0" lvl="0" indent="0" algn="ctr" defTabSz="914400" eaLnBrk="1" fontAlgn="auto" latinLnBrk="0" hangingPunct="1">
              <a:lnSpc>
                <a:spcPct val="115000"/>
              </a:lnSpc>
              <a:spcBef>
                <a:spcPts val="2400"/>
              </a:spcBef>
              <a:spcAft>
                <a:spcPts val="0"/>
              </a:spcAft>
              <a:buClrTx/>
              <a:buSzTx/>
              <a:buFontTx/>
              <a:buNone/>
              <a:tabLst/>
              <a:defRPr/>
            </a:pPr>
            <a:r>
              <a:rPr kumimoji="0" lang="el-GR" sz="1400" b="1" i="0" u="none" strike="noStrike" kern="0" cap="none" spc="0" normalizeH="0" baseline="0" noProof="0" dirty="0" err="1">
                <a:ln>
                  <a:noFill/>
                </a:ln>
                <a:solidFill>
                  <a:srgbClr val="17375E"/>
                </a:solidFill>
                <a:effectLst/>
                <a:uLnTx/>
                <a:uFillTx/>
                <a:latin typeface="Cambria"/>
                <a:ea typeface="Times New Roman"/>
                <a:cs typeface="Times New Roman"/>
              </a:rPr>
              <a:t>Horizon</a:t>
            </a:r>
            <a:r>
              <a:rPr kumimoji="0" lang="el-GR" sz="1400" b="1" i="0" u="none" strike="noStrike" kern="0" cap="none" spc="0" normalizeH="0" baseline="0" noProof="0" dirty="0">
                <a:ln>
                  <a:noFill/>
                </a:ln>
                <a:solidFill>
                  <a:srgbClr val="17375E"/>
                </a:solidFill>
                <a:effectLst/>
                <a:uLnTx/>
                <a:uFillTx/>
                <a:latin typeface="Cambria"/>
                <a:ea typeface="Times New Roman"/>
                <a:cs typeface="Times New Roman"/>
              </a:rPr>
              <a:t> 2020</a:t>
            </a:r>
            <a:endParaRPr kumimoji="0" lang="el-GR" sz="1400" b="1" i="0" u="none" strike="noStrike" kern="0" cap="none" spc="0" normalizeH="0" baseline="0" noProof="0" dirty="0">
              <a:ln>
                <a:noFill/>
              </a:ln>
              <a:solidFill>
                <a:srgbClr val="365F91"/>
              </a:solidFill>
              <a:effectLst/>
              <a:uLnTx/>
              <a:uFillTx/>
              <a:latin typeface="Cambria"/>
              <a:ea typeface="Times New Roman"/>
              <a:cs typeface="Times New Roman"/>
            </a:endParaRPr>
          </a:p>
        </p:txBody>
      </p:sp>
    </p:spTree>
    <p:extLst>
      <p:ext uri="{BB962C8B-B14F-4D97-AF65-F5344CB8AC3E}">
        <p14:creationId xmlns:p14="http://schemas.microsoft.com/office/powerpoint/2010/main" val="13094356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C3BE6B6-2EB0-C709-5C13-711C29D26168}"/>
              </a:ext>
            </a:extLst>
          </p:cNvPr>
          <p:cNvPicPr>
            <a:picLocks noChangeAspect="1"/>
          </p:cNvPicPr>
          <p:nvPr/>
        </p:nvPicPr>
        <p:blipFill rotWithShape="1">
          <a:blip r:embed="rId2"/>
          <a:srcRect l="2751" r="4325"/>
          <a:stretch/>
        </p:blipFill>
        <p:spPr>
          <a:xfrm>
            <a:off x="251520" y="561441"/>
            <a:ext cx="8496944" cy="5735117"/>
          </a:xfrm>
          <a:prstGeom prst="rect">
            <a:avLst/>
          </a:prstGeom>
        </p:spPr>
      </p:pic>
      <p:sp>
        <p:nvSpPr>
          <p:cNvPr id="7" name="TextBox 6">
            <a:extLst>
              <a:ext uri="{FF2B5EF4-FFF2-40B4-BE49-F238E27FC236}">
                <a16:creationId xmlns:a16="http://schemas.microsoft.com/office/drawing/2014/main" id="{7A7371CD-7CE9-B970-649F-A6D9F38B5AAD}"/>
              </a:ext>
            </a:extLst>
          </p:cNvPr>
          <p:cNvSpPr txBox="1"/>
          <p:nvPr/>
        </p:nvSpPr>
        <p:spPr>
          <a:xfrm>
            <a:off x="2483768" y="176766"/>
            <a:ext cx="4572000" cy="369332"/>
          </a:xfrm>
          <a:prstGeom prst="rect">
            <a:avLst/>
          </a:prstGeom>
          <a:noFill/>
        </p:spPr>
        <p:txBody>
          <a:bodyPr wrap="square">
            <a:spAutoFit/>
          </a:bodyPr>
          <a:lstStyle/>
          <a:p>
            <a:r>
              <a:rPr lang="en-US" dirty="0">
                <a:solidFill>
                  <a:srgbClr val="0070C0"/>
                </a:solidFill>
                <a:hlinkClick r:id="rId3"/>
              </a:rPr>
              <a:t>http://www.community.nurs.uoa.gr/</a:t>
            </a:r>
            <a:r>
              <a:rPr lang="el-GR" dirty="0">
                <a:solidFill>
                  <a:srgbClr val="0070C0"/>
                </a:solidFill>
              </a:rPr>
              <a:t> </a:t>
            </a:r>
          </a:p>
        </p:txBody>
      </p:sp>
    </p:spTree>
    <p:extLst>
      <p:ext uri="{BB962C8B-B14F-4D97-AF65-F5344CB8AC3E}">
        <p14:creationId xmlns:p14="http://schemas.microsoft.com/office/powerpoint/2010/main" val="14214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prstTxWarp prst="textDeflateTop">
              <a:avLst/>
            </a:prstTxWarp>
            <a:normAutofit fontScale="90000"/>
          </a:bodyPr>
          <a:lstStyle/>
          <a:p>
            <a:pPr algn="ctr"/>
            <a:r>
              <a:rPr lang="el-GR" sz="4000" b="1" dirty="0">
                <a:ln>
                  <a:solidFill>
                    <a:schemeClr val="accent6">
                      <a:lumMod val="75000"/>
                    </a:schemeClr>
                  </a:solidFill>
                </a:ln>
                <a:solidFill>
                  <a:schemeClr val="accent6">
                    <a:lumMod val="60000"/>
                    <a:lumOff val="40000"/>
                  </a:schemeClr>
                </a:solidFill>
              </a:rPr>
              <a:t>Πολιτισμικές Επιρροές στη </a:t>
            </a:r>
            <a:br>
              <a:rPr lang="en-US" sz="4000" b="1" dirty="0">
                <a:ln>
                  <a:solidFill>
                    <a:schemeClr val="accent6">
                      <a:lumMod val="75000"/>
                    </a:schemeClr>
                  </a:solidFill>
                </a:ln>
                <a:solidFill>
                  <a:schemeClr val="accent6">
                    <a:lumMod val="60000"/>
                    <a:lumOff val="40000"/>
                  </a:schemeClr>
                </a:solidFill>
              </a:rPr>
            </a:br>
            <a:r>
              <a:rPr lang="el-GR" sz="4000" b="1" dirty="0">
                <a:ln>
                  <a:solidFill>
                    <a:schemeClr val="accent6">
                      <a:lumMod val="75000"/>
                    </a:schemeClr>
                  </a:solidFill>
                </a:ln>
                <a:solidFill>
                  <a:schemeClr val="accent6">
                    <a:lumMod val="60000"/>
                    <a:lumOff val="40000"/>
                  </a:schemeClr>
                </a:solidFill>
              </a:rPr>
              <a:t>Νοσηλευτική Κοινοτικής Υγείας</a:t>
            </a:r>
            <a:endParaRPr lang="en-US" sz="4000" b="1" dirty="0">
              <a:ln>
                <a:solidFill>
                  <a:schemeClr val="accent6">
                    <a:lumMod val="75000"/>
                  </a:schemeClr>
                </a:solidFill>
              </a:ln>
              <a:solidFill>
                <a:schemeClr val="accent6">
                  <a:lumMod val="60000"/>
                  <a:lumOff val="40000"/>
                </a:schemeClr>
              </a:solidFill>
            </a:endParaRPr>
          </a:p>
        </p:txBody>
      </p:sp>
      <p:pic>
        <p:nvPicPr>
          <p:cNvPr id="1566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707621" y="2302747"/>
            <a:ext cx="3896379" cy="2909296"/>
          </a:xfrm>
          <a:ln w="76200">
            <a:solidFill>
              <a:srgbClr val="09DEFB"/>
            </a:solidFill>
          </a:ln>
          <a:effectLst>
            <a:glow rad="101600">
              <a:srgbClr val="FFFF00">
                <a:alpha val="60000"/>
              </a:srgbClr>
            </a:glow>
          </a:effectLst>
        </p:spPr>
      </p:pic>
    </p:spTree>
    <p:extLst>
      <p:ext uri="{BB962C8B-B14F-4D97-AF65-F5344CB8AC3E}">
        <p14:creationId xmlns:p14="http://schemas.microsoft.com/office/powerpoint/2010/main" val="199621045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44824"/>
            <a:ext cx="8229600" cy="3168352"/>
          </a:xfrm>
          <a:solidFill>
            <a:srgbClr val="FFC000"/>
          </a:solidFill>
          <a:ln w="76200">
            <a:solidFill>
              <a:srgbClr val="0070C0"/>
            </a:solidFill>
          </a:ln>
          <a:effectLst/>
          <a:scene3d>
            <a:camera prst="perspectiveFront"/>
            <a:lightRig rig="threePt" dir="t"/>
          </a:scene3d>
        </p:spPr>
        <p:txBody>
          <a:bodyPr>
            <a:prstTxWarp prst="textChevron">
              <a:avLst/>
            </a:prstTxWarp>
          </a:bodyPr>
          <a:lstStyle/>
          <a:p>
            <a:r>
              <a:rPr lang="el-GR"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39700">
                    <a:schemeClr val="accent2">
                      <a:satMod val="175000"/>
                      <a:alpha val="40000"/>
                    </a:schemeClr>
                  </a:glow>
                </a:effectLst>
              </a:rPr>
              <a:t>ΕΥΧΑΡΙΣΤΩ</a:t>
            </a:r>
          </a:p>
        </p:txBody>
      </p:sp>
    </p:spTree>
    <p:extLst>
      <p:ext uri="{BB962C8B-B14F-4D97-AF65-F5344CB8AC3E}">
        <p14:creationId xmlns:p14="http://schemas.microsoft.com/office/powerpoint/2010/main" val="92180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solidFill>
            <a:schemeClr val="accent6">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a:prstTxWarp prst="textChevron">
              <a:avLst/>
            </a:prstTxWarp>
          </a:bodyPr>
          <a:lstStyle/>
          <a:p>
            <a:pPr algn="ctr"/>
            <a:r>
              <a:rPr lang="el-GR" dirty="0">
                <a:solidFill>
                  <a:srgbClr val="09DEFB"/>
                </a:solidFill>
              </a:rPr>
              <a:t>Ο νοσηλευτής στο σχολείο</a:t>
            </a:r>
            <a:endParaRPr lang="en-US" dirty="0">
              <a:solidFill>
                <a:srgbClr val="09DEFB"/>
              </a:solidFill>
            </a:endParaRPr>
          </a:p>
        </p:txBody>
      </p:sp>
      <p:pic>
        <p:nvPicPr>
          <p:cNvPr id="16896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66469" y="1682229"/>
            <a:ext cx="5811061" cy="4361905"/>
          </a:xfrm>
        </p:spPr>
      </p:pic>
    </p:spTree>
    <p:extLst>
      <p:ext uri="{BB962C8B-B14F-4D97-AF65-F5344CB8AC3E}">
        <p14:creationId xmlns:p14="http://schemas.microsoft.com/office/powerpoint/2010/main" val="24263727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59229" y="334056"/>
            <a:ext cx="8305800" cy="1143000"/>
          </a:xfrm>
          <a:noFill/>
          <a:ln>
            <a:noFill/>
          </a:ln>
        </p:spPr>
        <p:style>
          <a:lnRef idx="3">
            <a:schemeClr val="lt1"/>
          </a:lnRef>
          <a:fillRef idx="1">
            <a:schemeClr val="accent1"/>
          </a:fillRef>
          <a:effectRef idx="1">
            <a:schemeClr val="accent1"/>
          </a:effectRef>
          <a:fontRef idx="minor">
            <a:schemeClr val="lt1"/>
          </a:fontRef>
        </p:style>
        <p:txBody>
          <a:bodyPr>
            <a:prstTxWarp prst="textDeflateBottom">
              <a:avLst/>
            </a:prstTxWarp>
          </a:bodyPr>
          <a:lstStyle/>
          <a:p>
            <a:pPr algn="ctr"/>
            <a:r>
              <a:rPr lang="el-GR" sz="3600" b="1" dirty="0">
                <a:solidFill>
                  <a:srgbClr val="FFC000"/>
                </a:solidFill>
              </a:rPr>
              <a:t>Ο νοσηλευτής στην Υγιεινή της Εργασίας</a:t>
            </a:r>
            <a:r>
              <a:rPr lang="el-GR" sz="4000" b="1" dirty="0">
                <a:solidFill>
                  <a:srgbClr val="FFC000"/>
                </a:solidFill>
              </a:rPr>
              <a:t> </a:t>
            </a:r>
            <a:endParaRPr lang="en-US" sz="4000" b="1" dirty="0">
              <a:solidFill>
                <a:srgbClr val="FFC000"/>
              </a:solidFill>
            </a:endParaRPr>
          </a:p>
        </p:txBody>
      </p:sp>
      <p:pic>
        <p:nvPicPr>
          <p:cNvPr id="1710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303997" y="1683657"/>
            <a:ext cx="4445146" cy="3332977"/>
          </a:xfrm>
        </p:spPr>
      </p:pic>
    </p:spTree>
    <p:extLst>
      <p:ext uri="{BB962C8B-B14F-4D97-AF65-F5344CB8AC3E}">
        <p14:creationId xmlns:p14="http://schemas.microsoft.com/office/powerpoint/2010/main" val="3246765942"/>
      </p:ext>
    </p:extLst>
  </p:cSld>
  <p:clrMapOvr>
    <a:masterClrMapping/>
  </p:clrMapOvr>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2735</Words>
  <Application>Microsoft Office PowerPoint</Application>
  <PresentationFormat>Προβολή στην οθόνη (4:3)</PresentationFormat>
  <Paragraphs>379</Paragraphs>
  <Slides>70</Slides>
  <Notes>21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70</vt:i4>
      </vt:variant>
    </vt:vector>
  </HeadingPairs>
  <TitlesOfParts>
    <vt:vector size="79" baseType="lpstr">
      <vt:lpstr>Arial</vt:lpstr>
      <vt:lpstr>Book Antiqua</vt:lpstr>
      <vt:lpstr>Calibri</vt:lpstr>
      <vt:lpstr>Cambria</vt:lpstr>
      <vt:lpstr>Comic Sans MS</vt:lpstr>
      <vt:lpstr>Times New Roman</vt:lpstr>
      <vt:lpstr>Trebuchet MS</vt:lpstr>
      <vt:lpstr>Wingdings</vt:lpstr>
      <vt:lpstr>Θέμα του Office</vt:lpstr>
      <vt:lpstr>Ο ρόλος του Νοσηλευτή στην  Πρωτοβάθμια Φροντίδα Υγείας. </vt:lpstr>
      <vt:lpstr>Παρουσίαση του PowerPoint</vt:lpstr>
      <vt:lpstr>Παρουσίαση του PowerPoint</vt:lpstr>
      <vt:lpstr>Πυραμίδα Φροντίδας Υγείας</vt:lpstr>
      <vt:lpstr>Παρουσίαση του PowerPoint</vt:lpstr>
      <vt:lpstr> ΕΚΠΑΙΔΕΥΣΗ ΣΤΗΝ ΚΟΙΝΟΤΙΚΗ ΝΟΣΗΛΕΥΤΙΚΗ </vt:lpstr>
      <vt:lpstr>Πολιτισμικές Επιρροές στη  Νοσηλευτική Κοινοτικής Υγείας</vt:lpstr>
      <vt:lpstr>Ο νοσηλευτής στο σχολείο</vt:lpstr>
      <vt:lpstr>Ο νοσηλευτής στην Υγιεινή της Εργασίας </vt:lpstr>
      <vt:lpstr>Οικογενειακή  Νοσηλευτική  </vt:lpstr>
      <vt:lpstr>Περιβαλλοντική Υγεία</vt:lpstr>
      <vt:lpstr>Διαχείριση Κρίσεων</vt:lpstr>
      <vt:lpstr>Παρουσίαση του PowerPoint</vt:lpstr>
      <vt:lpstr>ΠΛΗΘΥΣΜΟΣ ΕΥΘΥΝΗΣ</vt:lpstr>
      <vt:lpstr>Παρουσίαση του PowerPoint</vt:lpstr>
      <vt:lpstr>Παρουσίαση του PowerPoint</vt:lpstr>
      <vt:lpstr>H ανάπτυξη ενός δικτύου Κέντρων Υγείας τα οποία θα καλύπτουν την πλήρη και ολοκληρωμένη πρωτοβάθμια φροντίδα υγείας όλου του πληθυσμού: </vt:lpstr>
      <vt:lpstr>Παρουσίαση του PowerPoint</vt:lpstr>
      <vt:lpstr>ΦΑΣΜΑ ΑΡΜΟΔΙΟΤΗΤΩΝ ΠΦΥ</vt:lpstr>
      <vt:lpstr>ΟΡΓΑΝΩΤΙΚΟ ΕΠΙΠΕΔΟ ΚΕΝΤΡΟΥ ΥΓΕΙΑΣ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ΓΕΝΙΚΑ</vt:lpstr>
      <vt:lpstr>ΣΗΜΕΡΑ</vt:lpstr>
      <vt:lpstr>Παρουσίαση του PowerPoint</vt:lpstr>
      <vt:lpstr>Ολιστικό πρότυπο παροχής υπηρεσιών ΠΦΥ</vt:lpstr>
      <vt:lpstr> Σύμφωνα με WHO:   </vt:lpstr>
      <vt:lpstr>Π Φ 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ΘΕΩΡΗΤΙΚΟ ΠΛΑΙΣΙΟ ΚΟΙΝΟΤΙΚΗΣ ΝΟΣΗΛΕΥΤΙΚΗΣ</vt:lpstr>
      <vt:lpstr>Παρουσίαση του PowerPoint</vt:lpstr>
      <vt:lpstr>ΠΟΥ ΔΙΔΑΣΚΕΤΑΙ Η ΚΟΙΝΟΤΙΚΗ ΝΟΣΗΛΕΥΤΙΚΗ;</vt:lpstr>
      <vt:lpstr>Συνεχιζόμενη Εκπαίδευση και ανάπτυξη του νοσηλευτή</vt:lpstr>
      <vt:lpstr>Παρουσίαση του PowerPoint</vt:lpstr>
      <vt:lpstr>Νοσηλευτική Εκπαίδευση</vt:lpstr>
      <vt:lpstr>Παρουσίαση του PowerPoint</vt:lpstr>
      <vt:lpstr>Νοσηλευτική Εκπαίδευση</vt:lpstr>
      <vt:lpstr>Συνεχιζόμενη Επαγγελματική Ανάπτυξη (ΣΕΑ) - Continuing Professional Development (CPD)</vt:lpstr>
      <vt:lpstr>Ευρωπαϊκή  Οδηγία  36/2005</vt:lpstr>
      <vt:lpstr>Παρουσίαση του PowerPoint</vt:lpstr>
      <vt:lpstr> Μοριοδοτούμενες μαθησιακές δραστηριότητες μέσα στα Νοσοκομεία: </vt:lpstr>
      <vt:lpstr> Μοριοδοτούμενες μαθησιακές δραστηριότητες στην Ελλάδα ή το εξωτερικό: </vt:lpstr>
      <vt:lpstr>Παρουσίαση του PowerPoint</vt:lpstr>
      <vt:lpstr>ΝΟΣΗΛΕΥΤΙΚΑ ΔΕΔΟΜΕΝΑ</vt:lpstr>
      <vt:lpstr>Παρουσίαση του PowerPoint</vt:lpstr>
      <vt:lpstr>ΝΟΣΗΛΕΥΤΙΚΑ ΔΕΔΟΜΕΝΑ</vt:lpstr>
      <vt:lpstr>Παρουσίαση του PowerPoint</vt:lpstr>
      <vt:lpstr>Παρουσίαση του PowerPoint</vt:lpstr>
      <vt:lpstr>ΣΥΜΠΕΡΑΣΜΑ</vt:lpstr>
      <vt:lpstr>Παρουσίαση του PowerPoint</vt:lpstr>
      <vt:lpstr>Σχεδιασμός και υλοποίηση προγραμμάτων Νοσηλευτικής Φροντίδας στην Κοινότητα: Μύθος και πραγματικότητα.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ΕΥΧΑΡΙΣΤΩ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ρόλος του Νοσηλευτή στην  Πρωτοβάθμια Φροντίδα Υγείας.</dc:title>
  <dc:creator>FAMILY</dc:creator>
  <cp:lastModifiedBy>Athena Kalokairinou</cp:lastModifiedBy>
  <cp:revision>11</cp:revision>
  <dcterms:created xsi:type="dcterms:W3CDTF">2014-01-14T22:18:33Z</dcterms:created>
  <dcterms:modified xsi:type="dcterms:W3CDTF">2023-10-05T18:06:39Z</dcterms:modified>
</cp:coreProperties>
</file>