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Masters/slideMaster5.xml" ContentType="application/vnd.openxmlformats-officedocument.presentationml.slideMaster+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Default Extension="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38" r:id="rId3"/>
    <p:sldMasterId id="2147483805" r:id="rId4"/>
    <p:sldMasterId id="2147483817" r:id="rId5"/>
  </p:sldMasterIdLst>
  <p:notesMasterIdLst>
    <p:notesMasterId r:id="rId53"/>
  </p:notesMasterIdLst>
  <p:sldIdLst>
    <p:sldId id="256" r:id="rId6"/>
    <p:sldId id="297" r:id="rId7"/>
    <p:sldId id="287" r:id="rId8"/>
    <p:sldId id="257" r:id="rId9"/>
    <p:sldId id="258" r:id="rId10"/>
    <p:sldId id="259" r:id="rId11"/>
    <p:sldId id="283" r:id="rId12"/>
    <p:sldId id="265" r:id="rId13"/>
    <p:sldId id="266" r:id="rId14"/>
    <p:sldId id="267" r:id="rId15"/>
    <p:sldId id="269" r:id="rId16"/>
    <p:sldId id="270" r:id="rId17"/>
    <p:sldId id="271" r:id="rId18"/>
    <p:sldId id="282" r:id="rId19"/>
    <p:sldId id="268" r:id="rId20"/>
    <p:sldId id="272" r:id="rId21"/>
    <p:sldId id="273" r:id="rId22"/>
    <p:sldId id="284" r:id="rId23"/>
    <p:sldId id="274" r:id="rId24"/>
    <p:sldId id="285" r:id="rId25"/>
    <p:sldId id="275" r:id="rId26"/>
    <p:sldId id="286" r:id="rId27"/>
    <p:sldId id="276" r:id="rId28"/>
    <p:sldId id="277" r:id="rId29"/>
    <p:sldId id="278" r:id="rId30"/>
    <p:sldId id="279" r:id="rId31"/>
    <p:sldId id="280" r:id="rId32"/>
    <p:sldId id="281" r:id="rId33"/>
    <p:sldId id="296" r:id="rId34"/>
    <p:sldId id="295" r:id="rId35"/>
    <p:sldId id="288" r:id="rId36"/>
    <p:sldId id="289" r:id="rId37"/>
    <p:sldId id="290" r:id="rId38"/>
    <p:sldId id="291" r:id="rId39"/>
    <p:sldId id="292" r:id="rId40"/>
    <p:sldId id="293" r:id="rId41"/>
    <p:sldId id="294" r:id="rId42"/>
    <p:sldId id="261" r:id="rId43"/>
    <p:sldId id="262" r:id="rId44"/>
    <p:sldId id="316" r:id="rId45"/>
    <p:sldId id="263" r:id="rId46"/>
    <p:sldId id="310" r:id="rId47"/>
    <p:sldId id="311" r:id="rId48"/>
    <p:sldId id="312" r:id="rId49"/>
    <p:sldId id="313" r:id="rId50"/>
    <p:sldId id="314" r:id="rId51"/>
    <p:sldId id="315" r:id="rId5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FF66"/>
    <a:srgbClr val="0066FF"/>
    <a:srgbClr val="33CC33"/>
    <a:srgbClr val="FF9933"/>
    <a:srgbClr val="FF0066"/>
    <a:srgbClr val="FFCC66"/>
    <a:srgbClr val="800000"/>
    <a:srgbClr val="FFCC00"/>
    <a:srgbClr val="4EAFB6"/>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2754" y="-9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4B4D3-E903-4C04-8770-114D19DDC6DA}" type="doc">
      <dgm:prSet loTypeId="urn:microsoft.com/office/officeart/2005/8/layout/equation2" loCatId="relationship" qsTypeId="urn:microsoft.com/office/officeart/2005/8/quickstyle/3d5" qsCatId="3D" csTypeId="urn:microsoft.com/office/officeart/2005/8/colors/accent1_2" csCatId="accent1" phldr="1"/>
      <dgm:spPr/>
    </dgm:pt>
    <dgm:pt modelId="{770896D3-E21C-42B1-8D15-41BA09A4EF62}">
      <dgm:prSet phldrT="[Κείμενο]"/>
      <dgm:spPr>
        <a:ln>
          <a:solidFill>
            <a:srgbClr val="FFFF00"/>
          </a:solidFill>
        </a:ln>
      </dgm:spPr>
      <dgm:t>
        <a:bodyPr/>
        <a:lstStyle/>
        <a:p>
          <a:r>
            <a:rPr lang="el-GR" b="1" dirty="0" smtClean="0">
              <a:solidFill>
                <a:schemeClr val="bg1">
                  <a:lumMod val="50000"/>
                </a:schemeClr>
              </a:solidFill>
            </a:rPr>
            <a:t>ΥΓΕΙΑ ΠΛΥΘΗΣΜΟΥ ΚΟΙΝΟΤΗΤΑΣ</a:t>
          </a:r>
          <a:endParaRPr lang="el-GR" b="1" dirty="0">
            <a:solidFill>
              <a:schemeClr val="bg1">
                <a:lumMod val="50000"/>
              </a:schemeClr>
            </a:solidFill>
          </a:endParaRPr>
        </a:p>
      </dgm:t>
    </dgm:pt>
    <dgm:pt modelId="{C806824E-62C6-41AD-807F-6B250968FC2E}" type="parTrans" cxnId="{0AA4A770-BDF1-495F-944D-52CFA7F7F942}">
      <dgm:prSet/>
      <dgm:spPr/>
      <dgm:t>
        <a:bodyPr/>
        <a:lstStyle/>
        <a:p>
          <a:endParaRPr lang="el-GR"/>
        </a:p>
      </dgm:t>
    </dgm:pt>
    <dgm:pt modelId="{A47AAF8F-2A59-454C-BFFD-7C51D622F6FF}" type="sibTrans" cxnId="{0AA4A770-BDF1-495F-944D-52CFA7F7F942}">
      <dgm:prSet/>
      <dgm:spPr/>
      <dgm:t>
        <a:bodyPr/>
        <a:lstStyle/>
        <a:p>
          <a:endParaRPr lang="el-GR"/>
        </a:p>
      </dgm:t>
    </dgm:pt>
    <dgm:pt modelId="{A3CDD83E-E2C2-4892-BF77-CFE666708D1C}" type="pres">
      <dgm:prSet presAssocID="{BC84B4D3-E903-4C04-8770-114D19DDC6DA}" presName="Name0" presStyleCnt="0">
        <dgm:presLayoutVars>
          <dgm:dir/>
          <dgm:resizeHandles val="exact"/>
        </dgm:presLayoutVars>
      </dgm:prSet>
      <dgm:spPr/>
    </dgm:pt>
    <dgm:pt modelId="{976D64E5-B853-4AE2-85C9-1AB93ECFCC79}" type="pres">
      <dgm:prSet presAssocID="{BC84B4D3-E903-4C04-8770-114D19DDC6DA}" presName="vNodes" presStyleCnt="0"/>
      <dgm:spPr/>
    </dgm:pt>
    <dgm:pt modelId="{CD4710BE-B052-432E-9B99-639574922A9B}" type="pres">
      <dgm:prSet presAssocID="{BC84B4D3-E903-4C04-8770-114D19DDC6DA}" presName="lastNode" presStyleLbl="node1" presStyleIdx="0" presStyleCnt="1" custLinFactNeighborX="44465" custLinFactNeighborY="2709">
        <dgm:presLayoutVars>
          <dgm:bulletEnabled val="1"/>
        </dgm:presLayoutVars>
      </dgm:prSet>
      <dgm:spPr/>
      <dgm:t>
        <a:bodyPr/>
        <a:lstStyle/>
        <a:p>
          <a:endParaRPr lang="el-GR"/>
        </a:p>
      </dgm:t>
    </dgm:pt>
  </dgm:ptLst>
  <dgm:cxnLst>
    <dgm:cxn modelId="{4468DE56-055A-4EF6-A9E6-F29B7D85F876}" type="presOf" srcId="{BC84B4D3-E903-4C04-8770-114D19DDC6DA}" destId="{A3CDD83E-E2C2-4892-BF77-CFE666708D1C}" srcOrd="0" destOrd="0" presId="urn:microsoft.com/office/officeart/2005/8/layout/equation2"/>
    <dgm:cxn modelId="{0AA4A770-BDF1-495F-944D-52CFA7F7F942}" srcId="{BC84B4D3-E903-4C04-8770-114D19DDC6DA}" destId="{770896D3-E21C-42B1-8D15-41BA09A4EF62}" srcOrd="0" destOrd="0" parTransId="{C806824E-62C6-41AD-807F-6B250968FC2E}" sibTransId="{A47AAF8F-2A59-454C-BFFD-7C51D622F6FF}"/>
    <dgm:cxn modelId="{61DC7A73-1F17-46B5-89AD-654C1CC2D4BE}" type="presOf" srcId="{770896D3-E21C-42B1-8D15-41BA09A4EF62}" destId="{CD4710BE-B052-432E-9B99-639574922A9B}" srcOrd="0" destOrd="0" presId="urn:microsoft.com/office/officeart/2005/8/layout/equation2"/>
    <dgm:cxn modelId="{2B2B631E-0514-44A0-BBC2-C36DFA97908A}" type="presParOf" srcId="{A3CDD83E-E2C2-4892-BF77-CFE666708D1C}" destId="{976D64E5-B853-4AE2-85C9-1AB93ECFCC79}" srcOrd="0" destOrd="0" presId="urn:microsoft.com/office/officeart/2005/8/layout/equation2"/>
    <dgm:cxn modelId="{4E28C796-1608-44CF-9EE7-62E603E5FD60}" type="presParOf" srcId="{A3CDD83E-E2C2-4892-BF77-CFE666708D1C}" destId="{CD4710BE-B052-432E-9B99-639574922A9B}" srcOrd="1"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746681-986F-4B97-B531-881B34F9AE22}" type="doc">
      <dgm:prSet loTypeId="urn:microsoft.com/office/officeart/2005/8/layout/hProcess3" loCatId="process" qsTypeId="urn:microsoft.com/office/officeart/2005/8/quickstyle/simple2" qsCatId="simple" csTypeId="urn:microsoft.com/office/officeart/2005/8/colors/accent1_2" csCatId="accent1" phldr="1"/>
      <dgm:spPr/>
    </dgm:pt>
    <dgm:pt modelId="{2198EA12-6E2A-4C90-9E94-1F680D053150}">
      <dgm:prSet phldrT="[Κείμενο]"/>
      <dgm:spPr/>
      <dgm:t>
        <a:bodyPr/>
        <a:lstStyle/>
        <a:p>
          <a:r>
            <a:rPr lang="el-GR" dirty="0" smtClean="0">
              <a:solidFill>
                <a:srgbClr val="002060"/>
              </a:solidFill>
              <a:latin typeface="Cambria" panose="02040503050406030204" pitchFamily="18" charset="0"/>
            </a:rPr>
            <a:t>ΝΟΣΗΛΕΥΤΙΚΗ ΔΙΕΡΓΑΣΙΑ</a:t>
          </a:r>
          <a:endParaRPr lang="el-GR" dirty="0">
            <a:solidFill>
              <a:srgbClr val="002060"/>
            </a:solidFill>
            <a:latin typeface="Cambria" panose="02040503050406030204" pitchFamily="18" charset="0"/>
          </a:endParaRPr>
        </a:p>
      </dgm:t>
    </dgm:pt>
    <dgm:pt modelId="{47C94DAD-68E2-407F-AB81-674385F6CAAD}" type="parTrans" cxnId="{B9D948EB-8C86-4DD8-B77C-C6A4EDECCF41}">
      <dgm:prSet/>
      <dgm:spPr/>
      <dgm:t>
        <a:bodyPr/>
        <a:lstStyle/>
        <a:p>
          <a:endParaRPr lang="el-GR"/>
        </a:p>
      </dgm:t>
    </dgm:pt>
    <dgm:pt modelId="{A7E60094-5812-493D-B8FC-7B45E6919273}" type="sibTrans" cxnId="{B9D948EB-8C86-4DD8-B77C-C6A4EDECCF41}">
      <dgm:prSet/>
      <dgm:spPr/>
      <dgm:t>
        <a:bodyPr/>
        <a:lstStyle/>
        <a:p>
          <a:endParaRPr lang="el-GR"/>
        </a:p>
      </dgm:t>
    </dgm:pt>
    <dgm:pt modelId="{063CFF8B-4023-4F76-9F8D-E0BF93CDDBB7}" type="pres">
      <dgm:prSet presAssocID="{50746681-986F-4B97-B531-881B34F9AE22}" presName="Name0" presStyleCnt="0">
        <dgm:presLayoutVars>
          <dgm:dir/>
          <dgm:animLvl val="lvl"/>
          <dgm:resizeHandles val="exact"/>
        </dgm:presLayoutVars>
      </dgm:prSet>
      <dgm:spPr/>
    </dgm:pt>
    <dgm:pt modelId="{17E66873-2CE3-401D-BE8C-015615FE3AD7}" type="pres">
      <dgm:prSet presAssocID="{50746681-986F-4B97-B531-881B34F9AE22}" presName="dummy" presStyleCnt="0"/>
      <dgm:spPr/>
    </dgm:pt>
    <dgm:pt modelId="{22D38F3A-8F5F-4D10-AF74-733F8E5935DB}" type="pres">
      <dgm:prSet presAssocID="{50746681-986F-4B97-B531-881B34F9AE22}" presName="linH" presStyleCnt="0"/>
      <dgm:spPr/>
    </dgm:pt>
    <dgm:pt modelId="{1AE70D73-CCF9-4235-8A91-66F81E241426}" type="pres">
      <dgm:prSet presAssocID="{50746681-986F-4B97-B531-881B34F9AE22}" presName="padding1" presStyleCnt="0"/>
      <dgm:spPr/>
    </dgm:pt>
    <dgm:pt modelId="{E2551002-F813-41D2-B3D5-4A37AD42B568}" type="pres">
      <dgm:prSet presAssocID="{2198EA12-6E2A-4C90-9E94-1F680D053150}" presName="linV" presStyleCnt="0"/>
      <dgm:spPr/>
    </dgm:pt>
    <dgm:pt modelId="{2A48489D-F229-4D63-9B90-7FEEB2526050}" type="pres">
      <dgm:prSet presAssocID="{2198EA12-6E2A-4C90-9E94-1F680D053150}" presName="spVertical1" presStyleCnt="0"/>
      <dgm:spPr/>
    </dgm:pt>
    <dgm:pt modelId="{B912DE11-7B2C-47ED-9A28-B51973026CB0}" type="pres">
      <dgm:prSet presAssocID="{2198EA12-6E2A-4C90-9E94-1F680D053150}" presName="parTx" presStyleLbl="revTx" presStyleIdx="0" presStyleCnt="1" custAng="20180035" custLinFactNeighborX="-4294" custLinFactNeighborY="-37876">
        <dgm:presLayoutVars>
          <dgm:chMax val="0"/>
          <dgm:chPref val="0"/>
          <dgm:bulletEnabled val="1"/>
        </dgm:presLayoutVars>
      </dgm:prSet>
      <dgm:spPr/>
      <dgm:t>
        <a:bodyPr/>
        <a:lstStyle/>
        <a:p>
          <a:endParaRPr lang="el-GR"/>
        </a:p>
      </dgm:t>
    </dgm:pt>
    <dgm:pt modelId="{0A0CE649-4C80-4C58-ADDD-1968FA2D81F1}" type="pres">
      <dgm:prSet presAssocID="{2198EA12-6E2A-4C90-9E94-1F680D053150}" presName="spVertical2" presStyleCnt="0"/>
      <dgm:spPr/>
    </dgm:pt>
    <dgm:pt modelId="{54D39BBC-1D44-4B90-A368-4C6AC4F0EE81}" type="pres">
      <dgm:prSet presAssocID="{2198EA12-6E2A-4C90-9E94-1F680D053150}" presName="spVertical3" presStyleCnt="0"/>
      <dgm:spPr/>
    </dgm:pt>
    <dgm:pt modelId="{D8EBE602-8A09-43DF-B245-2726B4D22A34}" type="pres">
      <dgm:prSet presAssocID="{50746681-986F-4B97-B531-881B34F9AE22}" presName="padding2" presStyleCnt="0"/>
      <dgm:spPr/>
    </dgm:pt>
    <dgm:pt modelId="{5BA62EFF-D782-433A-B9FF-2242BE951D10}" type="pres">
      <dgm:prSet presAssocID="{50746681-986F-4B97-B531-881B34F9AE22}" presName="negArrow" presStyleCnt="0"/>
      <dgm:spPr/>
    </dgm:pt>
    <dgm:pt modelId="{D3AD544F-3998-48E7-A3E5-ECE5B5F9BC48}" type="pres">
      <dgm:prSet presAssocID="{50746681-986F-4B97-B531-881B34F9AE22}" presName="backgroundArrow" presStyleLbl="node1" presStyleIdx="0" presStyleCnt="1" custAng="20226813" custLinFactNeighborX="-898" custLinFactNeighborY="-13627"/>
      <dgm:spPr>
        <a:ln w="57150">
          <a:solidFill>
            <a:srgbClr val="FFFF00"/>
          </a:solidFill>
        </a:ln>
      </dgm:spPr>
    </dgm:pt>
  </dgm:ptLst>
  <dgm:cxnLst>
    <dgm:cxn modelId="{E9FD736C-96C8-4EE0-BC66-56EFBBD11D17}" type="presOf" srcId="{50746681-986F-4B97-B531-881B34F9AE22}" destId="{063CFF8B-4023-4F76-9F8D-E0BF93CDDBB7}" srcOrd="0" destOrd="0" presId="urn:microsoft.com/office/officeart/2005/8/layout/hProcess3"/>
    <dgm:cxn modelId="{0699BE5A-2464-415E-8AE1-20E097AE126A}" type="presOf" srcId="{2198EA12-6E2A-4C90-9E94-1F680D053150}" destId="{B912DE11-7B2C-47ED-9A28-B51973026CB0}" srcOrd="0" destOrd="0" presId="urn:microsoft.com/office/officeart/2005/8/layout/hProcess3"/>
    <dgm:cxn modelId="{B9D948EB-8C86-4DD8-B77C-C6A4EDECCF41}" srcId="{50746681-986F-4B97-B531-881B34F9AE22}" destId="{2198EA12-6E2A-4C90-9E94-1F680D053150}" srcOrd="0" destOrd="0" parTransId="{47C94DAD-68E2-407F-AB81-674385F6CAAD}" sibTransId="{A7E60094-5812-493D-B8FC-7B45E6919273}"/>
    <dgm:cxn modelId="{7D91FFFE-00FB-4D00-B6D7-A41A4DA4BBC4}" type="presParOf" srcId="{063CFF8B-4023-4F76-9F8D-E0BF93CDDBB7}" destId="{17E66873-2CE3-401D-BE8C-015615FE3AD7}" srcOrd="0" destOrd="0" presId="urn:microsoft.com/office/officeart/2005/8/layout/hProcess3"/>
    <dgm:cxn modelId="{E5CD92F1-A1A8-4C91-84EB-360820610690}" type="presParOf" srcId="{063CFF8B-4023-4F76-9F8D-E0BF93CDDBB7}" destId="{22D38F3A-8F5F-4D10-AF74-733F8E5935DB}" srcOrd="1" destOrd="0" presId="urn:microsoft.com/office/officeart/2005/8/layout/hProcess3"/>
    <dgm:cxn modelId="{869CD7B0-447A-4643-8BEE-FA1E5DF85A55}" type="presParOf" srcId="{22D38F3A-8F5F-4D10-AF74-733F8E5935DB}" destId="{1AE70D73-CCF9-4235-8A91-66F81E241426}" srcOrd="0" destOrd="0" presId="urn:microsoft.com/office/officeart/2005/8/layout/hProcess3"/>
    <dgm:cxn modelId="{02378DD1-2C16-4757-9A72-C8FB0A27C18D}" type="presParOf" srcId="{22D38F3A-8F5F-4D10-AF74-733F8E5935DB}" destId="{E2551002-F813-41D2-B3D5-4A37AD42B568}" srcOrd="1" destOrd="0" presId="urn:microsoft.com/office/officeart/2005/8/layout/hProcess3"/>
    <dgm:cxn modelId="{F936F1DD-7DB4-4EB4-B1B5-DC24765F4743}" type="presParOf" srcId="{E2551002-F813-41D2-B3D5-4A37AD42B568}" destId="{2A48489D-F229-4D63-9B90-7FEEB2526050}" srcOrd="0" destOrd="0" presId="urn:microsoft.com/office/officeart/2005/8/layout/hProcess3"/>
    <dgm:cxn modelId="{C2494D9C-EF35-44EB-8AFF-0B1FCB6BC088}" type="presParOf" srcId="{E2551002-F813-41D2-B3D5-4A37AD42B568}" destId="{B912DE11-7B2C-47ED-9A28-B51973026CB0}" srcOrd="1" destOrd="0" presId="urn:microsoft.com/office/officeart/2005/8/layout/hProcess3"/>
    <dgm:cxn modelId="{FBB6C39A-C451-4AA0-847C-F885EB2CA41F}" type="presParOf" srcId="{E2551002-F813-41D2-B3D5-4A37AD42B568}" destId="{0A0CE649-4C80-4C58-ADDD-1968FA2D81F1}" srcOrd="2" destOrd="0" presId="urn:microsoft.com/office/officeart/2005/8/layout/hProcess3"/>
    <dgm:cxn modelId="{1B4A323A-0516-4A54-8E09-833BD21A1FF4}" type="presParOf" srcId="{E2551002-F813-41D2-B3D5-4A37AD42B568}" destId="{54D39BBC-1D44-4B90-A368-4C6AC4F0EE81}" srcOrd="3" destOrd="0" presId="urn:microsoft.com/office/officeart/2005/8/layout/hProcess3"/>
    <dgm:cxn modelId="{2AB60732-5236-475B-8032-64C6EF4B0F3C}" type="presParOf" srcId="{22D38F3A-8F5F-4D10-AF74-733F8E5935DB}" destId="{D8EBE602-8A09-43DF-B245-2726B4D22A34}" srcOrd="2" destOrd="0" presId="urn:microsoft.com/office/officeart/2005/8/layout/hProcess3"/>
    <dgm:cxn modelId="{16EE25AC-9B1A-44F3-981C-0B200566B8F7}" type="presParOf" srcId="{22D38F3A-8F5F-4D10-AF74-733F8E5935DB}" destId="{5BA62EFF-D782-433A-B9FF-2242BE951D10}" srcOrd="3" destOrd="0" presId="urn:microsoft.com/office/officeart/2005/8/layout/hProcess3"/>
    <dgm:cxn modelId="{1EF9A4E0-D543-4739-B571-D68C17B43339}" type="presParOf" srcId="{22D38F3A-8F5F-4D10-AF74-733F8E5935DB}" destId="{D3AD544F-3998-48E7-A3E5-ECE5B5F9BC48}" srcOrd="4" destOrd="0" presId="urn:microsoft.com/office/officeart/2005/8/layout/hProcess3"/>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4818DF-31F6-41D3-A8F8-865EA24AEA4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l-GR"/>
        </a:p>
      </dgm:t>
    </dgm:pt>
    <dgm:pt modelId="{7A701B89-10BF-44CC-A434-1FB6374F1272}">
      <dgm:prSet phldrT="[Κείμενο]" custT="1"/>
      <dgm:spPr/>
      <dgm:t>
        <a:bodyPr/>
        <a:lstStyle/>
        <a:p>
          <a:pPr algn="ctr"/>
          <a:r>
            <a:rPr lang="en-US" sz="2000" b="1" dirty="0" smtClean="0">
              <a:solidFill>
                <a:srgbClr val="FFFF00"/>
              </a:solidFill>
            </a:rPr>
            <a:t>BETTY NEUMAN</a:t>
          </a:r>
          <a:endParaRPr lang="el-GR" sz="2000" b="1" dirty="0" smtClean="0">
            <a:solidFill>
              <a:srgbClr val="FFFF00"/>
            </a:solidFill>
          </a:endParaRPr>
        </a:p>
        <a:p>
          <a:pPr algn="ctr"/>
          <a:r>
            <a:rPr lang="en-US" sz="2000" dirty="0" smtClean="0"/>
            <a:t>(</a:t>
          </a:r>
          <a:r>
            <a:rPr lang="el-GR" sz="2000" dirty="0" smtClean="0"/>
            <a:t>Θεωρία των συστημάτων, το </a:t>
          </a:r>
          <a:r>
            <a:rPr lang="en-US" sz="2000" dirty="0" smtClean="0"/>
            <a:t>stress</a:t>
          </a:r>
          <a:r>
            <a:rPr lang="el-GR" sz="2000" dirty="0" smtClean="0"/>
            <a:t> και η αντίδραση  </a:t>
          </a:r>
          <a:r>
            <a:rPr lang="el-GR" sz="2000" dirty="0" err="1" smtClean="0"/>
            <a:t>σ΄</a:t>
          </a:r>
          <a:r>
            <a:rPr lang="el-GR" sz="2000" dirty="0" smtClean="0"/>
            <a:t> αυτό</a:t>
          </a:r>
          <a:r>
            <a:rPr lang="en-US" sz="2000" dirty="0" smtClean="0"/>
            <a:t>)</a:t>
          </a:r>
          <a:endParaRPr lang="el-GR" sz="2000" dirty="0"/>
        </a:p>
      </dgm:t>
    </dgm:pt>
    <dgm:pt modelId="{7E48D66C-2203-4B37-8144-5C3A89B535BB}" type="parTrans" cxnId="{1F177A28-52B0-4D70-A8D8-6423A19566BD}">
      <dgm:prSet/>
      <dgm:spPr/>
      <dgm:t>
        <a:bodyPr/>
        <a:lstStyle/>
        <a:p>
          <a:endParaRPr lang="el-GR"/>
        </a:p>
      </dgm:t>
    </dgm:pt>
    <dgm:pt modelId="{6E1673A4-FC27-4EF5-B4D2-665C50CDF613}" type="sibTrans" cxnId="{1F177A28-52B0-4D70-A8D8-6423A19566BD}">
      <dgm:prSet/>
      <dgm:spPr/>
      <dgm:t>
        <a:bodyPr/>
        <a:lstStyle/>
        <a:p>
          <a:endParaRPr lang="el-GR"/>
        </a:p>
      </dgm:t>
    </dgm:pt>
    <dgm:pt modelId="{102C6DD0-EC64-4C26-A3FA-5A3BD5D2A8F7}">
      <dgm:prSet phldrT="[Κείμενο]" custT="1"/>
      <dgm:spPr/>
      <dgm:t>
        <a:bodyPr/>
        <a:lstStyle/>
        <a:p>
          <a:pPr algn="ctr"/>
          <a:r>
            <a:rPr lang="en-US" sz="2000" b="1" dirty="0" smtClean="0">
              <a:solidFill>
                <a:srgbClr val="FFFF00"/>
              </a:solidFill>
            </a:rPr>
            <a:t>DOROTHEA OREM</a:t>
          </a:r>
          <a:endParaRPr lang="el-GR" sz="2000" b="1" dirty="0" smtClean="0">
            <a:solidFill>
              <a:srgbClr val="FFFF00"/>
            </a:solidFill>
          </a:endParaRPr>
        </a:p>
        <a:p>
          <a:pPr algn="ctr"/>
          <a:r>
            <a:rPr lang="el-GR" sz="2000" dirty="0" smtClean="0"/>
            <a:t>( Θεωρία της </a:t>
          </a:r>
          <a:r>
            <a:rPr lang="el-GR" sz="2000" dirty="0" err="1" smtClean="0"/>
            <a:t>αυτοφροντίδας</a:t>
          </a:r>
          <a:r>
            <a:rPr lang="el-GR" sz="2000" dirty="0" smtClean="0"/>
            <a:t>)</a:t>
          </a:r>
          <a:endParaRPr lang="el-GR" sz="2000" dirty="0"/>
        </a:p>
      </dgm:t>
    </dgm:pt>
    <dgm:pt modelId="{A182B3A0-608A-4FF4-95F0-E64390AA8BB3}" type="parTrans" cxnId="{891B8AFB-AA56-4500-8672-76E000FEEDFF}">
      <dgm:prSet/>
      <dgm:spPr/>
      <dgm:t>
        <a:bodyPr/>
        <a:lstStyle/>
        <a:p>
          <a:endParaRPr lang="el-GR"/>
        </a:p>
      </dgm:t>
    </dgm:pt>
    <dgm:pt modelId="{C7DAD1BE-C400-403A-B182-92D5826F8893}" type="sibTrans" cxnId="{891B8AFB-AA56-4500-8672-76E000FEEDFF}">
      <dgm:prSet/>
      <dgm:spPr/>
      <dgm:t>
        <a:bodyPr/>
        <a:lstStyle/>
        <a:p>
          <a:endParaRPr lang="el-GR"/>
        </a:p>
      </dgm:t>
    </dgm:pt>
    <dgm:pt modelId="{4B7FA350-2BC1-487E-B8DD-EFC732D9BA66}">
      <dgm:prSet phldrT="[Κείμενο]" custT="1"/>
      <dgm:spPr/>
      <dgm:t>
        <a:bodyPr/>
        <a:lstStyle/>
        <a:p>
          <a:pPr algn="ctr"/>
          <a:r>
            <a:rPr lang="en-US" sz="2000" b="1" dirty="0" smtClean="0">
              <a:solidFill>
                <a:srgbClr val="FFFF00"/>
              </a:solidFill>
            </a:rPr>
            <a:t>CALLISTA ROY</a:t>
          </a:r>
          <a:endParaRPr lang="el-GR" sz="2000" b="1" dirty="0" smtClean="0">
            <a:solidFill>
              <a:srgbClr val="FFFF00"/>
            </a:solidFill>
          </a:endParaRPr>
        </a:p>
        <a:p>
          <a:pPr algn="ctr"/>
          <a:r>
            <a:rPr lang="en-US" sz="2000" b="1" dirty="0" smtClean="0"/>
            <a:t> </a:t>
          </a:r>
          <a:r>
            <a:rPr lang="en-US" sz="2000" dirty="0" smtClean="0"/>
            <a:t>(</a:t>
          </a:r>
          <a:r>
            <a:rPr lang="el-GR" sz="2000" dirty="0" smtClean="0"/>
            <a:t>Θεωρία της προσαρμογής</a:t>
          </a:r>
          <a:r>
            <a:rPr lang="en-US" sz="2000" dirty="0" smtClean="0"/>
            <a:t>)</a:t>
          </a:r>
          <a:endParaRPr lang="el-GR" sz="2000" dirty="0"/>
        </a:p>
      </dgm:t>
    </dgm:pt>
    <dgm:pt modelId="{8E2B8FD4-AABE-4021-8E14-8D0B9CBBBB6F}" type="parTrans" cxnId="{707F03F6-0F61-4ACB-AAFB-CB54E44CF585}">
      <dgm:prSet/>
      <dgm:spPr/>
      <dgm:t>
        <a:bodyPr/>
        <a:lstStyle/>
        <a:p>
          <a:endParaRPr lang="el-GR"/>
        </a:p>
      </dgm:t>
    </dgm:pt>
    <dgm:pt modelId="{069C9B78-1EE6-4E80-A2A2-8A71D19793B4}" type="sibTrans" cxnId="{707F03F6-0F61-4ACB-AAFB-CB54E44CF585}">
      <dgm:prSet/>
      <dgm:spPr/>
      <dgm:t>
        <a:bodyPr/>
        <a:lstStyle/>
        <a:p>
          <a:endParaRPr lang="el-GR"/>
        </a:p>
      </dgm:t>
    </dgm:pt>
    <dgm:pt modelId="{16682D9C-FEEC-47B9-ABB1-7C49DBCC529A}" type="pres">
      <dgm:prSet presAssocID="{AD4818DF-31F6-41D3-A8F8-865EA24AEA4D}" presName="linear" presStyleCnt="0">
        <dgm:presLayoutVars>
          <dgm:dir/>
          <dgm:animLvl val="lvl"/>
          <dgm:resizeHandles val="exact"/>
        </dgm:presLayoutVars>
      </dgm:prSet>
      <dgm:spPr/>
      <dgm:t>
        <a:bodyPr/>
        <a:lstStyle/>
        <a:p>
          <a:endParaRPr lang="el-GR"/>
        </a:p>
      </dgm:t>
    </dgm:pt>
    <dgm:pt modelId="{46376511-9FBC-4BFB-8E4C-4D1FEB70E08A}" type="pres">
      <dgm:prSet presAssocID="{7A701B89-10BF-44CC-A434-1FB6374F1272}" presName="parentLin" presStyleCnt="0"/>
      <dgm:spPr/>
    </dgm:pt>
    <dgm:pt modelId="{99B2D3C2-CC22-4C31-BF69-AD32EAF44FD7}" type="pres">
      <dgm:prSet presAssocID="{7A701B89-10BF-44CC-A434-1FB6374F1272}" presName="parentLeftMargin" presStyleLbl="node1" presStyleIdx="0" presStyleCnt="3"/>
      <dgm:spPr/>
      <dgm:t>
        <a:bodyPr/>
        <a:lstStyle/>
        <a:p>
          <a:endParaRPr lang="el-GR"/>
        </a:p>
      </dgm:t>
    </dgm:pt>
    <dgm:pt modelId="{23952B20-A323-491E-B435-C8EC8C9E34B3}" type="pres">
      <dgm:prSet presAssocID="{7A701B89-10BF-44CC-A434-1FB6374F1272}" presName="parentText" presStyleLbl="node1" presStyleIdx="0" presStyleCnt="3" custScaleX="102810" custScaleY="718362" custLinFactX="9032" custLinFactY="-74492" custLinFactNeighborX="100000" custLinFactNeighborY="-100000">
        <dgm:presLayoutVars>
          <dgm:chMax val="0"/>
          <dgm:bulletEnabled val="1"/>
        </dgm:presLayoutVars>
      </dgm:prSet>
      <dgm:spPr/>
      <dgm:t>
        <a:bodyPr/>
        <a:lstStyle/>
        <a:p>
          <a:endParaRPr lang="el-GR"/>
        </a:p>
      </dgm:t>
    </dgm:pt>
    <dgm:pt modelId="{71F772F5-C126-4569-A33C-36CA0D22A214}" type="pres">
      <dgm:prSet presAssocID="{7A701B89-10BF-44CC-A434-1FB6374F1272}" presName="negativeSpace" presStyleCnt="0"/>
      <dgm:spPr/>
    </dgm:pt>
    <dgm:pt modelId="{A500EC12-3725-42E4-9A13-3F52E9653843}" type="pres">
      <dgm:prSet presAssocID="{7A701B89-10BF-44CC-A434-1FB6374F1272}" presName="childText" presStyleLbl="conFgAcc1" presStyleIdx="0" presStyleCnt="3">
        <dgm:presLayoutVars>
          <dgm:bulletEnabled val="1"/>
        </dgm:presLayoutVars>
      </dgm:prSet>
      <dgm:spPr/>
    </dgm:pt>
    <dgm:pt modelId="{0D948341-0E39-48D5-92FD-37E247C234E4}" type="pres">
      <dgm:prSet presAssocID="{6E1673A4-FC27-4EF5-B4D2-665C50CDF613}" presName="spaceBetweenRectangles" presStyleCnt="0"/>
      <dgm:spPr/>
    </dgm:pt>
    <dgm:pt modelId="{17A5E8AF-B740-45B6-94B0-2D3CD7419B96}" type="pres">
      <dgm:prSet presAssocID="{102C6DD0-EC64-4C26-A3FA-5A3BD5D2A8F7}" presName="parentLin" presStyleCnt="0"/>
      <dgm:spPr/>
    </dgm:pt>
    <dgm:pt modelId="{BE4C6025-E0DB-4045-9597-16E296576871}" type="pres">
      <dgm:prSet presAssocID="{102C6DD0-EC64-4C26-A3FA-5A3BD5D2A8F7}" presName="parentLeftMargin" presStyleLbl="node1" presStyleIdx="0" presStyleCnt="3"/>
      <dgm:spPr/>
      <dgm:t>
        <a:bodyPr/>
        <a:lstStyle/>
        <a:p>
          <a:endParaRPr lang="el-GR"/>
        </a:p>
      </dgm:t>
    </dgm:pt>
    <dgm:pt modelId="{EB394657-C087-4847-B5B0-88B4C0B6DA9E}" type="pres">
      <dgm:prSet presAssocID="{102C6DD0-EC64-4C26-A3FA-5A3BD5D2A8F7}" presName="parentText" presStyleLbl="node1" presStyleIdx="1" presStyleCnt="3" custScaleX="130445" custScaleY="330724" custLinFactNeighborX="9846" custLinFactNeighborY="-63475">
        <dgm:presLayoutVars>
          <dgm:chMax val="0"/>
          <dgm:bulletEnabled val="1"/>
        </dgm:presLayoutVars>
      </dgm:prSet>
      <dgm:spPr/>
      <dgm:t>
        <a:bodyPr/>
        <a:lstStyle/>
        <a:p>
          <a:endParaRPr lang="el-GR"/>
        </a:p>
      </dgm:t>
    </dgm:pt>
    <dgm:pt modelId="{B79854CD-77EA-426A-A292-01426AAB443F}" type="pres">
      <dgm:prSet presAssocID="{102C6DD0-EC64-4C26-A3FA-5A3BD5D2A8F7}" presName="negativeSpace" presStyleCnt="0"/>
      <dgm:spPr/>
    </dgm:pt>
    <dgm:pt modelId="{BE77CF30-6B14-4B24-8223-CA5B1316E02C}" type="pres">
      <dgm:prSet presAssocID="{102C6DD0-EC64-4C26-A3FA-5A3BD5D2A8F7}" presName="childText" presStyleLbl="conFgAcc1" presStyleIdx="1" presStyleCnt="3">
        <dgm:presLayoutVars>
          <dgm:bulletEnabled val="1"/>
        </dgm:presLayoutVars>
      </dgm:prSet>
      <dgm:spPr/>
    </dgm:pt>
    <dgm:pt modelId="{D9B26A1C-2329-4958-B70A-09F363BB405A}" type="pres">
      <dgm:prSet presAssocID="{C7DAD1BE-C400-403A-B182-92D5826F8893}" presName="spaceBetweenRectangles" presStyleCnt="0"/>
      <dgm:spPr/>
    </dgm:pt>
    <dgm:pt modelId="{01811F68-7D1D-4C95-8D01-D5FACD3FC4DE}" type="pres">
      <dgm:prSet presAssocID="{4B7FA350-2BC1-487E-B8DD-EFC732D9BA66}" presName="parentLin" presStyleCnt="0"/>
      <dgm:spPr/>
    </dgm:pt>
    <dgm:pt modelId="{2FDA03C9-FEE5-46CB-865E-F29ECD895EFF}" type="pres">
      <dgm:prSet presAssocID="{4B7FA350-2BC1-487E-B8DD-EFC732D9BA66}" presName="parentLeftMargin" presStyleLbl="node1" presStyleIdx="1" presStyleCnt="3"/>
      <dgm:spPr/>
      <dgm:t>
        <a:bodyPr/>
        <a:lstStyle/>
        <a:p>
          <a:endParaRPr lang="el-GR"/>
        </a:p>
      </dgm:t>
    </dgm:pt>
    <dgm:pt modelId="{FB1BCA55-F6F9-4259-A718-6C535A188078}" type="pres">
      <dgm:prSet presAssocID="{4B7FA350-2BC1-487E-B8DD-EFC732D9BA66}" presName="parentText" presStyleLbl="node1" presStyleIdx="2" presStyleCnt="3" custScaleX="149572" custScaleY="440086" custLinFactNeighborX="-46487">
        <dgm:presLayoutVars>
          <dgm:chMax val="0"/>
          <dgm:bulletEnabled val="1"/>
        </dgm:presLayoutVars>
      </dgm:prSet>
      <dgm:spPr/>
      <dgm:t>
        <a:bodyPr/>
        <a:lstStyle/>
        <a:p>
          <a:endParaRPr lang="el-GR"/>
        </a:p>
      </dgm:t>
    </dgm:pt>
    <dgm:pt modelId="{81C1A13A-DF1C-4952-AAAF-1B76500DF1D2}" type="pres">
      <dgm:prSet presAssocID="{4B7FA350-2BC1-487E-B8DD-EFC732D9BA66}" presName="negativeSpace" presStyleCnt="0"/>
      <dgm:spPr/>
    </dgm:pt>
    <dgm:pt modelId="{C3A39D34-A056-4205-BCF8-ED79C920246F}" type="pres">
      <dgm:prSet presAssocID="{4B7FA350-2BC1-487E-B8DD-EFC732D9BA66}" presName="childText" presStyleLbl="conFgAcc1" presStyleIdx="2" presStyleCnt="3">
        <dgm:presLayoutVars>
          <dgm:bulletEnabled val="1"/>
        </dgm:presLayoutVars>
      </dgm:prSet>
      <dgm:spPr/>
    </dgm:pt>
  </dgm:ptLst>
  <dgm:cxnLst>
    <dgm:cxn modelId="{891B8AFB-AA56-4500-8672-76E000FEEDFF}" srcId="{AD4818DF-31F6-41D3-A8F8-865EA24AEA4D}" destId="{102C6DD0-EC64-4C26-A3FA-5A3BD5D2A8F7}" srcOrd="1" destOrd="0" parTransId="{A182B3A0-608A-4FF4-95F0-E64390AA8BB3}" sibTransId="{C7DAD1BE-C400-403A-B182-92D5826F8893}"/>
    <dgm:cxn modelId="{9EAC65B1-6B4C-47A1-B0C6-106DD8462D61}" type="presOf" srcId="{7A701B89-10BF-44CC-A434-1FB6374F1272}" destId="{99B2D3C2-CC22-4C31-BF69-AD32EAF44FD7}" srcOrd="0" destOrd="0" presId="urn:microsoft.com/office/officeart/2005/8/layout/list1"/>
    <dgm:cxn modelId="{707F03F6-0F61-4ACB-AAFB-CB54E44CF585}" srcId="{AD4818DF-31F6-41D3-A8F8-865EA24AEA4D}" destId="{4B7FA350-2BC1-487E-B8DD-EFC732D9BA66}" srcOrd="2" destOrd="0" parTransId="{8E2B8FD4-AABE-4021-8E14-8D0B9CBBBB6F}" sibTransId="{069C9B78-1EE6-4E80-A2A2-8A71D19793B4}"/>
    <dgm:cxn modelId="{B8E27611-CDAD-4CA1-9B46-730539B914E9}" type="presOf" srcId="{4B7FA350-2BC1-487E-B8DD-EFC732D9BA66}" destId="{2FDA03C9-FEE5-46CB-865E-F29ECD895EFF}" srcOrd="0" destOrd="0" presId="urn:microsoft.com/office/officeart/2005/8/layout/list1"/>
    <dgm:cxn modelId="{BEF58F96-39C4-4B31-BA2C-0EA799318CDE}" type="presOf" srcId="{102C6DD0-EC64-4C26-A3FA-5A3BD5D2A8F7}" destId="{BE4C6025-E0DB-4045-9597-16E296576871}" srcOrd="0" destOrd="0" presId="urn:microsoft.com/office/officeart/2005/8/layout/list1"/>
    <dgm:cxn modelId="{61FB7358-B36A-453F-8490-AFC7D7CEA20D}" type="presOf" srcId="{AD4818DF-31F6-41D3-A8F8-865EA24AEA4D}" destId="{16682D9C-FEEC-47B9-ABB1-7C49DBCC529A}" srcOrd="0" destOrd="0" presId="urn:microsoft.com/office/officeart/2005/8/layout/list1"/>
    <dgm:cxn modelId="{9454AC97-2C0A-48B2-B439-72281E39B1AE}" type="presOf" srcId="{4B7FA350-2BC1-487E-B8DD-EFC732D9BA66}" destId="{FB1BCA55-F6F9-4259-A718-6C535A188078}" srcOrd="1" destOrd="0" presId="urn:microsoft.com/office/officeart/2005/8/layout/list1"/>
    <dgm:cxn modelId="{6CC2C8E9-C20B-4CD2-AF35-155C35AD2F1D}" type="presOf" srcId="{7A701B89-10BF-44CC-A434-1FB6374F1272}" destId="{23952B20-A323-491E-B435-C8EC8C9E34B3}" srcOrd="1" destOrd="0" presId="urn:microsoft.com/office/officeart/2005/8/layout/list1"/>
    <dgm:cxn modelId="{4C3B604D-A3F3-4BFD-9703-043BBC0FD68E}" type="presOf" srcId="{102C6DD0-EC64-4C26-A3FA-5A3BD5D2A8F7}" destId="{EB394657-C087-4847-B5B0-88B4C0B6DA9E}" srcOrd="1" destOrd="0" presId="urn:microsoft.com/office/officeart/2005/8/layout/list1"/>
    <dgm:cxn modelId="{1F177A28-52B0-4D70-A8D8-6423A19566BD}" srcId="{AD4818DF-31F6-41D3-A8F8-865EA24AEA4D}" destId="{7A701B89-10BF-44CC-A434-1FB6374F1272}" srcOrd="0" destOrd="0" parTransId="{7E48D66C-2203-4B37-8144-5C3A89B535BB}" sibTransId="{6E1673A4-FC27-4EF5-B4D2-665C50CDF613}"/>
    <dgm:cxn modelId="{0489B464-530B-4468-831E-3CDC971B18D1}" type="presParOf" srcId="{16682D9C-FEEC-47B9-ABB1-7C49DBCC529A}" destId="{46376511-9FBC-4BFB-8E4C-4D1FEB70E08A}" srcOrd="0" destOrd="0" presId="urn:microsoft.com/office/officeart/2005/8/layout/list1"/>
    <dgm:cxn modelId="{22AD7972-C535-4EC6-9325-1C9F0BD66EE6}" type="presParOf" srcId="{46376511-9FBC-4BFB-8E4C-4D1FEB70E08A}" destId="{99B2D3C2-CC22-4C31-BF69-AD32EAF44FD7}" srcOrd="0" destOrd="0" presId="urn:microsoft.com/office/officeart/2005/8/layout/list1"/>
    <dgm:cxn modelId="{D0098239-65E1-4E46-8D1A-8ABB038B9E3B}" type="presParOf" srcId="{46376511-9FBC-4BFB-8E4C-4D1FEB70E08A}" destId="{23952B20-A323-491E-B435-C8EC8C9E34B3}" srcOrd="1" destOrd="0" presId="urn:microsoft.com/office/officeart/2005/8/layout/list1"/>
    <dgm:cxn modelId="{A917C334-1D31-42DE-8B7E-E5EF870066DE}" type="presParOf" srcId="{16682D9C-FEEC-47B9-ABB1-7C49DBCC529A}" destId="{71F772F5-C126-4569-A33C-36CA0D22A214}" srcOrd="1" destOrd="0" presId="urn:microsoft.com/office/officeart/2005/8/layout/list1"/>
    <dgm:cxn modelId="{B575477A-A058-461E-9F28-29F5108829B1}" type="presParOf" srcId="{16682D9C-FEEC-47B9-ABB1-7C49DBCC529A}" destId="{A500EC12-3725-42E4-9A13-3F52E9653843}" srcOrd="2" destOrd="0" presId="urn:microsoft.com/office/officeart/2005/8/layout/list1"/>
    <dgm:cxn modelId="{DAAFE94D-B2A9-445E-BEB4-9A511B5F5BBC}" type="presParOf" srcId="{16682D9C-FEEC-47B9-ABB1-7C49DBCC529A}" destId="{0D948341-0E39-48D5-92FD-37E247C234E4}" srcOrd="3" destOrd="0" presId="urn:microsoft.com/office/officeart/2005/8/layout/list1"/>
    <dgm:cxn modelId="{7D10819A-7A01-43DC-93F4-FC380DCB5A28}" type="presParOf" srcId="{16682D9C-FEEC-47B9-ABB1-7C49DBCC529A}" destId="{17A5E8AF-B740-45B6-94B0-2D3CD7419B96}" srcOrd="4" destOrd="0" presId="urn:microsoft.com/office/officeart/2005/8/layout/list1"/>
    <dgm:cxn modelId="{0E832128-32D4-43DD-87E2-0E7650FF80BD}" type="presParOf" srcId="{17A5E8AF-B740-45B6-94B0-2D3CD7419B96}" destId="{BE4C6025-E0DB-4045-9597-16E296576871}" srcOrd="0" destOrd="0" presId="urn:microsoft.com/office/officeart/2005/8/layout/list1"/>
    <dgm:cxn modelId="{8DB0D877-C7F9-4337-B069-019C2947649D}" type="presParOf" srcId="{17A5E8AF-B740-45B6-94B0-2D3CD7419B96}" destId="{EB394657-C087-4847-B5B0-88B4C0B6DA9E}" srcOrd="1" destOrd="0" presId="urn:microsoft.com/office/officeart/2005/8/layout/list1"/>
    <dgm:cxn modelId="{820D29DB-A0E7-49DD-82DB-21734685226E}" type="presParOf" srcId="{16682D9C-FEEC-47B9-ABB1-7C49DBCC529A}" destId="{B79854CD-77EA-426A-A292-01426AAB443F}" srcOrd="5" destOrd="0" presId="urn:microsoft.com/office/officeart/2005/8/layout/list1"/>
    <dgm:cxn modelId="{87ECACF3-3B4B-4012-A4D7-6F4925A8025B}" type="presParOf" srcId="{16682D9C-FEEC-47B9-ABB1-7C49DBCC529A}" destId="{BE77CF30-6B14-4B24-8223-CA5B1316E02C}" srcOrd="6" destOrd="0" presId="urn:microsoft.com/office/officeart/2005/8/layout/list1"/>
    <dgm:cxn modelId="{F8ED6CFC-6446-4D43-A3F3-F2D77C93EDB7}" type="presParOf" srcId="{16682D9C-FEEC-47B9-ABB1-7C49DBCC529A}" destId="{D9B26A1C-2329-4958-B70A-09F363BB405A}" srcOrd="7" destOrd="0" presId="urn:microsoft.com/office/officeart/2005/8/layout/list1"/>
    <dgm:cxn modelId="{C687E73A-844B-4C0A-8493-2DB250166171}" type="presParOf" srcId="{16682D9C-FEEC-47B9-ABB1-7C49DBCC529A}" destId="{01811F68-7D1D-4C95-8D01-D5FACD3FC4DE}" srcOrd="8" destOrd="0" presId="urn:microsoft.com/office/officeart/2005/8/layout/list1"/>
    <dgm:cxn modelId="{138754ED-50E7-441C-8DD3-7C07528553C6}" type="presParOf" srcId="{01811F68-7D1D-4C95-8D01-D5FACD3FC4DE}" destId="{2FDA03C9-FEE5-46CB-865E-F29ECD895EFF}" srcOrd="0" destOrd="0" presId="urn:microsoft.com/office/officeart/2005/8/layout/list1"/>
    <dgm:cxn modelId="{6C9DCC56-0A41-4BAB-B6AF-4532BAAAE12C}" type="presParOf" srcId="{01811F68-7D1D-4C95-8D01-D5FACD3FC4DE}" destId="{FB1BCA55-F6F9-4259-A718-6C535A188078}" srcOrd="1" destOrd="0" presId="urn:microsoft.com/office/officeart/2005/8/layout/list1"/>
    <dgm:cxn modelId="{E771E6B1-1B76-45F0-B864-097755CB029C}" type="presParOf" srcId="{16682D9C-FEEC-47B9-ABB1-7C49DBCC529A}" destId="{81C1A13A-DF1C-4952-AAAF-1B76500DF1D2}" srcOrd="9" destOrd="0" presId="urn:microsoft.com/office/officeart/2005/8/layout/list1"/>
    <dgm:cxn modelId="{7309B686-AE32-44D8-B3B7-645BA02D1932}" type="presParOf" srcId="{16682D9C-FEEC-47B9-ABB1-7C49DBCC529A}" destId="{C3A39D34-A056-4205-BCF8-ED79C920246F}"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408128-52CE-4001-A369-CB2D92A22B16}" type="doc">
      <dgm:prSet loTypeId="urn:microsoft.com/office/officeart/2005/8/layout/hProcess3" loCatId="process" qsTypeId="urn:microsoft.com/office/officeart/2005/8/quickstyle/simple1" qsCatId="simple" csTypeId="urn:microsoft.com/office/officeart/2005/8/colors/accent1_2" csCatId="accent1" phldr="1"/>
      <dgm:spPr/>
    </dgm:pt>
    <dgm:pt modelId="{7206EB87-30ED-451D-9DCF-33C77CC0583A}">
      <dgm:prSet phldrT="[Κείμενο]" custT="1">
        <dgm:style>
          <a:lnRef idx="2">
            <a:schemeClr val="accent6"/>
          </a:lnRef>
          <a:fillRef idx="1">
            <a:schemeClr val="lt1"/>
          </a:fillRef>
          <a:effectRef idx="0">
            <a:schemeClr val="accent6"/>
          </a:effectRef>
          <a:fontRef idx="minor">
            <a:schemeClr val="dk1"/>
          </a:fontRef>
        </dgm:style>
      </dgm:prSet>
      <dgm:spPr/>
      <dgm:t>
        <a:bodyPr/>
        <a:lstStyle/>
        <a:p>
          <a:r>
            <a:rPr lang="el-GR" sz="1200" dirty="0" smtClean="0">
              <a:latin typeface="Arial" pitchFamily="34" charset="0"/>
              <a:cs typeface="Arial" pitchFamily="34" charset="0"/>
            </a:rPr>
            <a:t>Μοντέλου παροχής υπηρεσιών </a:t>
          </a:r>
          <a:endParaRPr lang="el-GR" sz="1200" dirty="0">
            <a:latin typeface="Arial" pitchFamily="34" charset="0"/>
            <a:cs typeface="Arial" pitchFamily="34" charset="0"/>
          </a:endParaRPr>
        </a:p>
      </dgm:t>
    </dgm:pt>
    <dgm:pt modelId="{8CA63C4B-1CD3-47BD-8862-43877623C7CB}" type="parTrans" cxnId="{ADAF4776-E8C7-4C6F-A2CC-D0ACAF626B0C}">
      <dgm:prSet/>
      <dgm:spPr/>
      <dgm:t>
        <a:bodyPr/>
        <a:lstStyle/>
        <a:p>
          <a:endParaRPr lang="el-GR"/>
        </a:p>
      </dgm:t>
    </dgm:pt>
    <dgm:pt modelId="{8331676E-6D0F-40D7-9EF6-3BC45A467E35}" type="sibTrans" cxnId="{ADAF4776-E8C7-4C6F-A2CC-D0ACAF626B0C}">
      <dgm:prSet/>
      <dgm:spPr/>
      <dgm:t>
        <a:bodyPr/>
        <a:lstStyle/>
        <a:p>
          <a:endParaRPr lang="el-GR"/>
        </a:p>
      </dgm:t>
    </dgm:pt>
    <dgm:pt modelId="{8F9E8686-03C1-4F70-9429-2ABB6B5020F7}">
      <dgm:prSet phldrT="[Κείμενο]" custT="1">
        <dgm:style>
          <a:lnRef idx="2">
            <a:schemeClr val="accent2"/>
          </a:lnRef>
          <a:fillRef idx="1">
            <a:schemeClr val="lt1"/>
          </a:fillRef>
          <a:effectRef idx="0">
            <a:schemeClr val="accent2"/>
          </a:effectRef>
          <a:fontRef idx="minor">
            <a:schemeClr val="dk1"/>
          </a:fontRef>
        </dgm:style>
      </dgm:prSet>
      <dgm:spPr/>
      <dgm:t>
        <a:bodyPr/>
        <a:lstStyle/>
        <a:p>
          <a:r>
            <a:rPr lang="el-GR" sz="1200" dirty="0" smtClean="0">
              <a:latin typeface="Arial" pitchFamily="34" charset="0"/>
              <a:cs typeface="Arial" pitchFamily="34" charset="0"/>
            </a:rPr>
            <a:t>Αυτό</a:t>
          </a:r>
        </a:p>
        <a:p>
          <a:r>
            <a:rPr lang="el-GR" sz="1200" dirty="0" smtClean="0">
              <a:latin typeface="Arial" pitchFamily="34" charset="0"/>
              <a:cs typeface="Arial" pitchFamily="34" charset="0"/>
            </a:rPr>
            <a:t>διαχείριση &amp; υποστήριξη </a:t>
          </a:r>
        </a:p>
        <a:p>
          <a:r>
            <a:rPr lang="el-GR" sz="1200" dirty="0" smtClean="0">
              <a:latin typeface="Arial" pitchFamily="34" charset="0"/>
              <a:cs typeface="Arial" pitchFamily="34" charset="0"/>
            </a:rPr>
            <a:t>ασθενών </a:t>
          </a:r>
          <a:endParaRPr lang="el-GR" sz="1200" dirty="0">
            <a:latin typeface="Arial" pitchFamily="34" charset="0"/>
            <a:cs typeface="Arial" pitchFamily="34" charset="0"/>
          </a:endParaRPr>
        </a:p>
      </dgm:t>
    </dgm:pt>
    <dgm:pt modelId="{6C83489D-3B76-4602-8825-0B18985ED7F6}" type="parTrans" cxnId="{7374AF41-4D1C-4DC4-8895-351D9950FB90}">
      <dgm:prSet/>
      <dgm:spPr/>
      <dgm:t>
        <a:bodyPr/>
        <a:lstStyle/>
        <a:p>
          <a:endParaRPr lang="el-GR"/>
        </a:p>
      </dgm:t>
    </dgm:pt>
    <dgm:pt modelId="{6EED1DC6-3EBD-4F26-8520-DA3126A2E2AC}" type="sibTrans" cxnId="{7374AF41-4D1C-4DC4-8895-351D9950FB90}">
      <dgm:prSet/>
      <dgm:spPr/>
      <dgm:t>
        <a:bodyPr/>
        <a:lstStyle/>
        <a:p>
          <a:endParaRPr lang="el-GR"/>
        </a:p>
      </dgm:t>
    </dgm:pt>
    <dgm:pt modelId="{3AFBEA68-2108-4E40-A029-1459F881EB92}">
      <dgm:prSet/>
      <dgm:spPr/>
      <dgm:t>
        <a:bodyPr/>
        <a:lstStyle/>
        <a:p>
          <a:endParaRPr lang="el-GR" dirty="0"/>
        </a:p>
      </dgm:t>
    </dgm:pt>
    <dgm:pt modelId="{FFE92AC3-C2DE-445A-B733-121410D40B22}" type="parTrans" cxnId="{F6CE577C-D0FF-4C7E-AD52-13FE31DA6309}">
      <dgm:prSet/>
      <dgm:spPr/>
      <dgm:t>
        <a:bodyPr/>
        <a:lstStyle/>
        <a:p>
          <a:endParaRPr lang="el-GR"/>
        </a:p>
      </dgm:t>
    </dgm:pt>
    <dgm:pt modelId="{E2A670A9-038E-417F-85D9-9EEFC80FFB60}" type="sibTrans" cxnId="{F6CE577C-D0FF-4C7E-AD52-13FE31DA6309}">
      <dgm:prSet/>
      <dgm:spPr/>
      <dgm:t>
        <a:bodyPr/>
        <a:lstStyle/>
        <a:p>
          <a:endParaRPr lang="el-GR"/>
        </a:p>
      </dgm:t>
    </dgm:pt>
    <dgm:pt modelId="{EE1E7F04-A52D-407C-98DF-AB8C7B42DAA0}" type="pres">
      <dgm:prSet presAssocID="{33408128-52CE-4001-A369-CB2D92A22B16}" presName="Name0" presStyleCnt="0">
        <dgm:presLayoutVars>
          <dgm:dir/>
          <dgm:animLvl val="lvl"/>
          <dgm:resizeHandles val="exact"/>
        </dgm:presLayoutVars>
      </dgm:prSet>
      <dgm:spPr/>
    </dgm:pt>
    <dgm:pt modelId="{CC377D90-5D28-4D32-B5F7-A73C50629EF2}" type="pres">
      <dgm:prSet presAssocID="{33408128-52CE-4001-A369-CB2D92A22B16}" presName="dummy" presStyleCnt="0"/>
      <dgm:spPr/>
    </dgm:pt>
    <dgm:pt modelId="{FA45A8AD-AE2C-4FE3-9026-31D2F6A3A09B}" type="pres">
      <dgm:prSet presAssocID="{33408128-52CE-4001-A369-CB2D92A22B16}" presName="linH" presStyleCnt="0"/>
      <dgm:spPr/>
    </dgm:pt>
    <dgm:pt modelId="{BD0F0586-B03D-45C0-8CBB-BA648BED2383}" type="pres">
      <dgm:prSet presAssocID="{33408128-52CE-4001-A369-CB2D92A22B16}" presName="padding1" presStyleCnt="0"/>
      <dgm:spPr/>
    </dgm:pt>
    <dgm:pt modelId="{C973F7FA-9AB5-424B-A71C-367126869683}" type="pres">
      <dgm:prSet presAssocID="{7206EB87-30ED-451D-9DCF-33C77CC0583A}" presName="linV" presStyleCnt="0"/>
      <dgm:spPr/>
    </dgm:pt>
    <dgm:pt modelId="{5E52C800-0C4C-412D-9D97-0A1E7EA38C53}" type="pres">
      <dgm:prSet presAssocID="{7206EB87-30ED-451D-9DCF-33C77CC0583A}" presName="spVertical1" presStyleCnt="0"/>
      <dgm:spPr/>
    </dgm:pt>
    <dgm:pt modelId="{1922D62F-0D45-4697-8E9C-95D60DBB7AF6}" type="pres">
      <dgm:prSet presAssocID="{7206EB87-30ED-451D-9DCF-33C77CC0583A}" presName="parTx" presStyleLbl="revTx" presStyleIdx="0" presStyleCnt="3" custScaleX="66794" custLinFactY="155986" custLinFactNeighborX="1582" custLinFactNeighborY="200000">
        <dgm:presLayoutVars>
          <dgm:chMax val="0"/>
          <dgm:chPref val="0"/>
          <dgm:bulletEnabled val="1"/>
        </dgm:presLayoutVars>
      </dgm:prSet>
      <dgm:spPr/>
      <dgm:t>
        <a:bodyPr/>
        <a:lstStyle/>
        <a:p>
          <a:endParaRPr lang="el-GR"/>
        </a:p>
      </dgm:t>
    </dgm:pt>
    <dgm:pt modelId="{2561F24F-8044-4FB6-9B28-11FC353432CD}" type="pres">
      <dgm:prSet presAssocID="{7206EB87-30ED-451D-9DCF-33C77CC0583A}" presName="spVertical2" presStyleCnt="0"/>
      <dgm:spPr/>
    </dgm:pt>
    <dgm:pt modelId="{08C52DF3-5996-4837-898A-630BAB4EC8D6}" type="pres">
      <dgm:prSet presAssocID="{7206EB87-30ED-451D-9DCF-33C77CC0583A}" presName="spVertical3" presStyleCnt="0"/>
      <dgm:spPr/>
    </dgm:pt>
    <dgm:pt modelId="{AF0DD7A0-B1EF-45F0-8613-AED28B62F9A8}" type="pres">
      <dgm:prSet presAssocID="{8331676E-6D0F-40D7-9EF6-3BC45A467E35}" presName="space" presStyleCnt="0"/>
      <dgm:spPr/>
    </dgm:pt>
    <dgm:pt modelId="{9C712B79-FBBB-467C-95EF-2041975B8F12}" type="pres">
      <dgm:prSet presAssocID="{8F9E8686-03C1-4F70-9429-2ABB6B5020F7}" presName="linV" presStyleCnt="0"/>
      <dgm:spPr/>
    </dgm:pt>
    <dgm:pt modelId="{892E78AE-41D3-481E-9CD5-8DA44EFE2D2A}" type="pres">
      <dgm:prSet presAssocID="{8F9E8686-03C1-4F70-9429-2ABB6B5020F7}" presName="spVertical1" presStyleCnt="0"/>
      <dgm:spPr/>
    </dgm:pt>
    <dgm:pt modelId="{DC84A728-4C0B-4A87-B0E0-F97C1346E007}" type="pres">
      <dgm:prSet presAssocID="{8F9E8686-03C1-4F70-9429-2ABB6B5020F7}" presName="parTx" presStyleLbl="revTx" presStyleIdx="1" presStyleCnt="3" custAng="0" custScaleX="51952" custScaleY="150986" custLinFactY="46574" custLinFactNeighborX="-59992" custLinFactNeighborY="100000">
        <dgm:presLayoutVars>
          <dgm:chMax val="0"/>
          <dgm:chPref val="0"/>
          <dgm:bulletEnabled val="1"/>
        </dgm:presLayoutVars>
      </dgm:prSet>
      <dgm:spPr/>
      <dgm:t>
        <a:bodyPr/>
        <a:lstStyle/>
        <a:p>
          <a:endParaRPr lang="el-GR"/>
        </a:p>
      </dgm:t>
    </dgm:pt>
    <dgm:pt modelId="{3B366FE0-3309-4DC3-A9D7-17E25CE75C0B}" type="pres">
      <dgm:prSet presAssocID="{8F9E8686-03C1-4F70-9429-2ABB6B5020F7}" presName="spVertical2" presStyleCnt="0"/>
      <dgm:spPr/>
    </dgm:pt>
    <dgm:pt modelId="{E443066E-C79B-4890-8E85-123F6A6D2F54}" type="pres">
      <dgm:prSet presAssocID="{8F9E8686-03C1-4F70-9429-2ABB6B5020F7}" presName="spVertical3" presStyleCnt="0"/>
      <dgm:spPr/>
    </dgm:pt>
    <dgm:pt modelId="{1D659F9A-D075-4CF4-875D-DE7B47EAD360}" type="pres">
      <dgm:prSet presAssocID="{6EED1DC6-3EBD-4F26-8520-DA3126A2E2AC}" presName="space" presStyleCnt="0"/>
      <dgm:spPr/>
    </dgm:pt>
    <dgm:pt modelId="{252A4896-FAAF-41B8-90B8-F3A3AF13F0F8}" type="pres">
      <dgm:prSet presAssocID="{3AFBEA68-2108-4E40-A029-1459F881EB92}" presName="linV" presStyleCnt="0"/>
      <dgm:spPr/>
    </dgm:pt>
    <dgm:pt modelId="{E3E1725D-33D9-49FC-8A90-008F0F1F355D}" type="pres">
      <dgm:prSet presAssocID="{3AFBEA68-2108-4E40-A029-1459F881EB92}" presName="spVertical1" presStyleCnt="0"/>
      <dgm:spPr/>
    </dgm:pt>
    <dgm:pt modelId="{60C8E349-41D6-4883-B2D2-62DC1A78D915}" type="pres">
      <dgm:prSet presAssocID="{3AFBEA68-2108-4E40-A029-1459F881EB92}" presName="parTx" presStyleLbl="revTx" presStyleIdx="2" presStyleCnt="3" custLinFactX="-147705" custLinFactY="253932" custLinFactNeighborX="-200000" custLinFactNeighborY="300000">
        <dgm:presLayoutVars>
          <dgm:chMax val="0"/>
          <dgm:chPref val="0"/>
          <dgm:bulletEnabled val="1"/>
        </dgm:presLayoutVars>
      </dgm:prSet>
      <dgm:spPr/>
      <dgm:t>
        <a:bodyPr/>
        <a:lstStyle/>
        <a:p>
          <a:endParaRPr lang="el-GR"/>
        </a:p>
      </dgm:t>
    </dgm:pt>
    <dgm:pt modelId="{7C1D2B24-10E3-4979-AF5D-07B77DFC06F8}" type="pres">
      <dgm:prSet presAssocID="{3AFBEA68-2108-4E40-A029-1459F881EB92}" presName="spVertical2" presStyleCnt="0"/>
      <dgm:spPr/>
    </dgm:pt>
    <dgm:pt modelId="{7B0C9B73-24C9-4209-8B4F-537654EF1D4E}" type="pres">
      <dgm:prSet presAssocID="{3AFBEA68-2108-4E40-A029-1459F881EB92}" presName="spVertical3" presStyleCnt="0"/>
      <dgm:spPr/>
    </dgm:pt>
    <dgm:pt modelId="{7BD22596-92A9-4058-A6FD-DDF462F5B161}" type="pres">
      <dgm:prSet presAssocID="{33408128-52CE-4001-A369-CB2D92A22B16}" presName="padding2" presStyleCnt="0"/>
      <dgm:spPr/>
    </dgm:pt>
    <dgm:pt modelId="{44DA76B5-67BE-47BA-98A9-06C392572FDB}" type="pres">
      <dgm:prSet presAssocID="{33408128-52CE-4001-A369-CB2D92A22B16}" presName="negArrow" presStyleCnt="0"/>
      <dgm:spPr/>
    </dgm:pt>
    <dgm:pt modelId="{8C75C37D-6507-44A7-9E1C-372C51C65CAE}" type="pres">
      <dgm:prSet presAssocID="{33408128-52CE-4001-A369-CB2D92A22B16}" presName="backgroundArrow" presStyleLbl="node1" presStyleIdx="0" presStyleCnt="1" custScaleY="386362" custLinFactNeighborX="1987" custLinFactNeighborY="-5095"/>
      <dgm:spPr>
        <a:noFill/>
        <a:ln w="38100"/>
      </dgm:spPr>
    </dgm:pt>
  </dgm:ptLst>
  <dgm:cxnLst>
    <dgm:cxn modelId="{7374AF41-4D1C-4DC4-8895-351D9950FB90}" srcId="{33408128-52CE-4001-A369-CB2D92A22B16}" destId="{8F9E8686-03C1-4F70-9429-2ABB6B5020F7}" srcOrd="1" destOrd="0" parTransId="{6C83489D-3B76-4602-8825-0B18985ED7F6}" sibTransId="{6EED1DC6-3EBD-4F26-8520-DA3126A2E2AC}"/>
    <dgm:cxn modelId="{5B505CF8-5824-4247-B8CB-586753188E74}" type="presOf" srcId="{8F9E8686-03C1-4F70-9429-2ABB6B5020F7}" destId="{DC84A728-4C0B-4A87-B0E0-F97C1346E007}" srcOrd="0" destOrd="0" presId="urn:microsoft.com/office/officeart/2005/8/layout/hProcess3"/>
    <dgm:cxn modelId="{060D353E-0504-4AB4-AB2A-775E510FAF39}" type="presOf" srcId="{33408128-52CE-4001-A369-CB2D92A22B16}" destId="{EE1E7F04-A52D-407C-98DF-AB8C7B42DAA0}" srcOrd="0" destOrd="0" presId="urn:microsoft.com/office/officeart/2005/8/layout/hProcess3"/>
    <dgm:cxn modelId="{95F9590F-D7F0-48BC-9D87-30680B8D325A}" type="presOf" srcId="{7206EB87-30ED-451D-9DCF-33C77CC0583A}" destId="{1922D62F-0D45-4697-8E9C-95D60DBB7AF6}" srcOrd="0" destOrd="0" presId="urn:microsoft.com/office/officeart/2005/8/layout/hProcess3"/>
    <dgm:cxn modelId="{ADAF4776-E8C7-4C6F-A2CC-D0ACAF626B0C}" srcId="{33408128-52CE-4001-A369-CB2D92A22B16}" destId="{7206EB87-30ED-451D-9DCF-33C77CC0583A}" srcOrd="0" destOrd="0" parTransId="{8CA63C4B-1CD3-47BD-8862-43877623C7CB}" sibTransId="{8331676E-6D0F-40D7-9EF6-3BC45A467E35}"/>
    <dgm:cxn modelId="{8321483C-F735-4B9F-AD0E-21972E9362AC}" type="presOf" srcId="{3AFBEA68-2108-4E40-A029-1459F881EB92}" destId="{60C8E349-41D6-4883-B2D2-62DC1A78D915}" srcOrd="0" destOrd="0" presId="urn:microsoft.com/office/officeart/2005/8/layout/hProcess3"/>
    <dgm:cxn modelId="{F6CE577C-D0FF-4C7E-AD52-13FE31DA6309}" srcId="{33408128-52CE-4001-A369-CB2D92A22B16}" destId="{3AFBEA68-2108-4E40-A029-1459F881EB92}" srcOrd="2" destOrd="0" parTransId="{FFE92AC3-C2DE-445A-B733-121410D40B22}" sibTransId="{E2A670A9-038E-417F-85D9-9EEFC80FFB60}"/>
    <dgm:cxn modelId="{25A4FDFB-DD2E-498F-8251-A2CBA32562ED}" type="presParOf" srcId="{EE1E7F04-A52D-407C-98DF-AB8C7B42DAA0}" destId="{CC377D90-5D28-4D32-B5F7-A73C50629EF2}" srcOrd="0" destOrd="0" presId="urn:microsoft.com/office/officeart/2005/8/layout/hProcess3"/>
    <dgm:cxn modelId="{8C6E1360-D136-4C96-B42E-FD362A9A6CBF}" type="presParOf" srcId="{EE1E7F04-A52D-407C-98DF-AB8C7B42DAA0}" destId="{FA45A8AD-AE2C-4FE3-9026-31D2F6A3A09B}" srcOrd="1" destOrd="0" presId="urn:microsoft.com/office/officeart/2005/8/layout/hProcess3"/>
    <dgm:cxn modelId="{CF18B094-D2D5-4589-A70A-3F412E4A9145}" type="presParOf" srcId="{FA45A8AD-AE2C-4FE3-9026-31D2F6A3A09B}" destId="{BD0F0586-B03D-45C0-8CBB-BA648BED2383}" srcOrd="0" destOrd="0" presId="urn:microsoft.com/office/officeart/2005/8/layout/hProcess3"/>
    <dgm:cxn modelId="{564AE543-15A7-437A-94E0-DE81044AB2E2}" type="presParOf" srcId="{FA45A8AD-AE2C-4FE3-9026-31D2F6A3A09B}" destId="{C973F7FA-9AB5-424B-A71C-367126869683}" srcOrd="1" destOrd="0" presId="urn:microsoft.com/office/officeart/2005/8/layout/hProcess3"/>
    <dgm:cxn modelId="{C3CF3120-3D6B-4E89-B6DF-700AFC7884E2}" type="presParOf" srcId="{C973F7FA-9AB5-424B-A71C-367126869683}" destId="{5E52C800-0C4C-412D-9D97-0A1E7EA38C53}" srcOrd="0" destOrd="0" presId="urn:microsoft.com/office/officeart/2005/8/layout/hProcess3"/>
    <dgm:cxn modelId="{2B866EDA-B759-4DBF-BE54-FC682EA59B08}" type="presParOf" srcId="{C973F7FA-9AB5-424B-A71C-367126869683}" destId="{1922D62F-0D45-4697-8E9C-95D60DBB7AF6}" srcOrd="1" destOrd="0" presId="urn:microsoft.com/office/officeart/2005/8/layout/hProcess3"/>
    <dgm:cxn modelId="{49749D8C-19CA-460D-84FA-45E2010039C1}" type="presParOf" srcId="{C973F7FA-9AB5-424B-A71C-367126869683}" destId="{2561F24F-8044-4FB6-9B28-11FC353432CD}" srcOrd="2" destOrd="0" presId="urn:microsoft.com/office/officeart/2005/8/layout/hProcess3"/>
    <dgm:cxn modelId="{10ABF5D8-A439-4A9E-AC63-F26E8B9C9920}" type="presParOf" srcId="{C973F7FA-9AB5-424B-A71C-367126869683}" destId="{08C52DF3-5996-4837-898A-630BAB4EC8D6}" srcOrd="3" destOrd="0" presId="urn:microsoft.com/office/officeart/2005/8/layout/hProcess3"/>
    <dgm:cxn modelId="{78C42F49-1702-4D78-8FD5-96C4C68B7369}" type="presParOf" srcId="{FA45A8AD-AE2C-4FE3-9026-31D2F6A3A09B}" destId="{AF0DD7A0-B1EF-45F0-8613-AED28B62F9A8}" srcOrd="2" destOrd="0" presId="urn:microsoft.com/office/officeart/2005/8/layout/hProcess3"/>
    <dgm:cxn modelId="{6A137D53-0ADB-47F8-B411-08093DA67FA1}" type="presParOf" srcId="{FA45A8AD-AE2C-4FE3-9026-31D2F6A3A09B}" destId="{9C712B79-FBBB-467C-95EF-2041975B8F12}" srcOrd="3" destOrd="0" presId="urn:microsoft.com/office/officeart/2005/8/layout/hProcess3"/>
    <dgm:cxn modelId="{863B0519-CF18-4016-A834-404009EF631E}" type="presParOf" srcId="{9C712B79-FBBB-467C-95EF-2041975B8F12}" destId="{892E78AE-41D3-481E-9CD5-8DA44EFE2D2A}" srcOrd="0" destOrd="0" presId="urn:microsoft.com/office/officeart/2005/8/layout/hProcess3"/>
    <dgm:cxn modelId="{4B08E7FE-188B-4512-9595-3E46037B0A29}" type="presParOf" srcId="{9C712B79-FBBB-467C-95EF-2041975B8F12}" destId="{DC84A728-4C0B-4A87-B0E0-F97C1346E007}" srcOrd="1" destOrd="0" presId="urn:microsoft.com/office/officeart/2005/8/layout/hProcess3"/>
    <dgm:cxn modelId="{643BB26E-0C91-4866-B901-AE2280CC234B}" type="presParOf" srcId="{9C712B79-FBBB-467C-95EF-2041975B8F12}" destId="{3B366FE0-3309-4DC3-A9D7-17E25CE75C0B}" srcOrd="2" destOrd="0" presId="urn:microsoft.com/office/officeart/2005/8/layout/hProcess3"/>
    <dgm:cxn modelId="{5407D85D-54D6-40B4-9FAB-8D53D45016A1}" type="presParOf" srcId="{9C712B79-FBBB-467C-95EF-2041975B8F12}" destId="{E443066E-C79B-4890-8E85-123F6A6D2F54}" srcOrd="3" destOrd="0" presId="urn:microsoft.com/office/officeart/2005/8/layout/hProcess3"/>
    <dgm:cxn modelId="{9EEB8D1C-1289-45B8-951C-C44218EBB317}" type="presParOf" srcId="{FA45A8AD-AE2C-4FE3-9026-31D2F6A3A09B}" destId="{1D659F9A-D075-4CF4-875D-DE7B47EAD360}" srcOrd="4" destOrd="0" presId="urn:microsoft.com/office/officeart/2005/8/layout/hProcess3"/>
    <dgm:cxn modelId="{74A243A7-C982-4FB0-82D4-5DCB74D47A59}" type="presParOf" srcId="{FA45A8AD-AE2C-4FE3-9026-31D2F6A3A09B}" destId="{252A4896-FAAF-41B8-90B8-F3A3AF13F0F8}" srcOrd="5" destOrd="0" presId="urn:microsoft.com/office/officeart/2005/8/layout/hProcess3"/>
    <dgm:cxn modelId="{AFD22FA8-A5BB-4BBD-9E26-0E09D9C375F4}" type="presParOf" srcId="{252A4896-FAAF-41B8-90B8-F3A3AF13F0F8}" destId="{E3E1725D-33D9-49FC-8A90-008F0F1F355D}" srcOrd="0" destOrd="0" presId="urn:microsoft.com/office/officeart/2005/8/layout/hProcess3"/>
    <dgm:cxn modelId="{6297FE5C-5B7B-479C-BFC8-8414AA17F13F}" type="presParOf" srcId="{252A4896-FAAF-41B8-90B8-F3A3AF13F0F8}" destId="{60C8E349-41D6-4883-B2D2-62DC1A78D915}" srcOrd="1" destOrd="0" presId="urn:microsoft.com/office/officeart/2005/8/layout/hProcess3"/>
    <dgm:cxn modelId="{0D9BEA98-FF63-448A-AF7A-F03E4CDF0288}" type="presParOf" srcId="{252A4896-FAAF-41B8-90B8-F3A3AF13F0F8}" destId="{7C1D2B24-10E3-4979-AF5D-07B77DFC06F8}" srcOrd="2" destOrd="0" presId="urn:microsoft.com/office/officeart/2005/8/layout/hProcess3"/>
    <dgm:cxn modelId="{0283FA02-AF33-4EED-92D6-5B447F30C14F}" type="presParOf" srcId="{252A4896-FAAF-41B8-90B8-F3A3AF13F0F8}" destId="{7B0C9B73-24C9-4209-8B4F-537654EF1D4E}" srcOrd="3" destOrd="0" presId="urn:microsoft.com/office/officeart/2005/8/layout/hProcess3"/>
    <dgm:cxn modelId="{6B7F2E4D-87B5-4DAC-8FF7-742F7AF0837A}" type="presParOf" srcId="{FA45A8AD-AE2C-4FE3-9026-31D2F6A3A09B}" destId="{7BD22596-92A9-4058-A6FD-DDF462F5B161}" srcOrd="6" destOrd="0" presId="urn:microsoft.com/office/officeart/2005/8/layout/hProcess3"/>
    <dgm:cxn modelId="{DD17AB5D-77AE-4E97-AA40-083371AA6B3E}" type="presParOf" srcId="{FA45A8AD-AE2C-4FE3-9026-31D2F6A3A09B}" destId="{44DA76B5-67BE-47BA-98A9-06C392572FDB}" srcOrd="7" destOrd="0" presId="urn:microsoft.com/office/officeart/2005/8/layout/hProcess3"/>
    <dgm:cxn modelId="{95046057-FCE3-47F6-80DB-7480B045B627}" type="presParOf" srcId="{FA45A8AD-AE2C-4FE3-9026-31D2F6A3A09B}" destId="{8C75C37D-6507-44A7-9E1C-372C51C65CAE}" srcOrd="8" destOrd="0" presId="urn:microsoft.com/office/officeart/2005/8/layout/hProcess3"/>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935629-9ECF-4B46-AAAE-99DF52FCCB73}"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l-GR"/>
        </a:p>
      </dgm:t>
    </dgm:pt>
    <dgm:pt modelId="{6BD4150C-90A2-4023-86A2-125D8C76CED3}">
      <dgm:prSet phldrT="[Κείμενο]"/>
      <dgm:spPr>
        <a:solidFill>
          <a:schemeClr val="accent1">
            <a:lumMod val="75000"/>
          </a:schemeClr>
        </a:solidFill>
        <a:ln>
          <a:solidFill>
            <a:srgbClr val="0066FF"/>
          </a:solidFill>
        </a:ln>
      </dgm:spPr>
      <dgm:t>
        <a:bodyPr/>
        <a:lstStyle/>
        <a:p>
          <a:r>
            <a:rPr lang="el-GR" dirty="0" smtClean="0"/>
            <a:t>ΔΙΑΤΥΠΩΣΗ ΝΟΣΗΛΕΥΤΙΚΩΝ ΔΙΑΓΝΩΣΕΩΝ </a:t>
          </a:r>
          <a:endParaRPr lang="el-GR" dirty="0"/>
        </a:p>
      </dgm:t>
    </dgm:pt>
    <dgm:pt modelId="{23B2193D-A9AE-4A92-B17D-BA169F02CA61}" type="parTrans" cxnId="{71E3BDA4-2F14-4D16-9334-99A0978216D9}">
      <dgm:prSet/>
      <dgm:spPr/>
      <dgm:t>
        <a:bodyPr/>
        <a:lstStyle/>
        <a:p>
          <a:endParaRPr lang="el-GR"/>
        </a:p>
      </dgm:t>
    </dgm:pt>
    <dgm:pt modelId="{FD21F488-D81B-4F44-9C78-778C149B49E0}" type="sibTrans" cxnId="{71E3BDA4-2F14-4D16-9334-99A0978216D9}">
      <dgm:prSet/>
      <dgm:spPr/>
      <dgm:t>
        <a:bodyPr/>
        <a:lstStyle/>
        <a:p>
          <a:endParaRPr lang="el-GR"/>
        </a:p>
      </dgm:t>
    </dgm:pt>
    <dgm:pt modelId="{F9D6DE5F-26C8-4D3B-9A22-DEEB3B4808CA}">
      <dgm:prSet phldrT="[Κείμενο]"/>
      <dgm:spPr>
        <a:solidFill>
          <a:schemeClr val="accent2">
            <a:lumMod val="40000"/>
            <a:lumOff val="60000"/>
          </a:schemeClr>
        </a:solidFill>
        <a:ln>
          <a:solidFill>
            <a:srgbClr val="0066FF"/>
          </a:solidFill>
        </a:ln>
      </dgm:spPr>
      <dgm:t>
        <a:bodyPr/>
        <a:lstStyle/>
        <a:p>
          <a:r>
            <a:rPr lang="el-GR" dirty="0" smtClean="0"/>
            <a:t>ΣΧΕΔΙΑΣΜΟΣ ΚΑΙ ΠΡΟΓΡΑΜΜΑΤΙΣΜΟΣ ΝΟΣΗΛΕΥΤΙΚΗΣ ΦΡΟΝΤΙΔΑΣ</a:t>
          </a:r>
          <a:endParaRPr lang="el-GR" dirty="0"/>
        </a:p>
      </dgm:t>
    </dgm:pt>
    <dgm:pt modelId="{CDED5383-E1B8-4146-B86A-DC1131CA8492}" type="parTrans" cxnId="{DA75B37E-426C-4518-87E9-A966FAE7EA08}">
      <dgm:prSet/>
      <dgm:spPr/>
      <dgm:t>
        <a:bodyPr/>
        <a:lstStyle/>
        <a:p>
          <a:endParaRPr lang="el-GR"/>
        </a:p>
      </dgm:t>
    </dgm:pt>
    <dgm:pt modelId="{67A9D074-ECE8-41ED-8620-F110019EF13A}" type="sibTrans" cxnId="{DA75B37E-426C-4518-87E9-A966FAE7EA08}">
      <dgm:prSet/>
      <dgm:spPr/>
      <dgm:t>
        <a:bodyPr/>
        <a:lstStyle/>
        <a:p>
          <a:endParaRPr lang="el-GR"/>
        </a:p>
      </dgm:t>
    </dgm:pt>
    <dgm:pt modelId="{F2322A9D-8273-4626-9930-9E79ED95D638}">
      <dgm:prSet phldrT="[Κείμενο]"/>
      <dgm:spPr>
        <a:solidFill>
          <a:schemeClr val="accent5">
            <a:lumMod val="90000"/>
          </a:schemeClr>
        </a:solidFill>
        <a:ln>
          <a:solidFill>
            <a:srgbClr val="0066FF"/>
          </a:solidFill>
        </a:ln>
      </dgm:spPr>
      <dgm:t>
        <a:bodyPr/>
        <a:lstStyle/>
        <a:p>
          <a:r>
            <a:rPr lang="el-GR" dirty="0" smtClean="0"/>
            <a:t>ΠΑΡΕΜΒΑΣΕΙΣ</a:t>
          </a:r>
          <a:endParaRPr lang="el-GR" dirty="0"/>
        </a:p>
      </dgm:t>
    </dgm:pt>
    <dgm:pt modelId="{263FA482-14EE-4CF9-9E97-7BED6688A4D6}" type="parTrans" cxnId="{8AE28066-83D8-4575-A893-8674C393D6E3}">
      <dgm:prSet/>
      <dgm:spPr/>
      <dgm:t>
        <a:bodyPr/>
        <a:lstStyle/>
        <a:p>
          <a:endParaRPr lang="el-GR"/>
        </a:p>
      </dgm:t>
    </dgm:pt>
    <dgm:pt modelId="{E192277B-4D57-46C8-ABFF-8189E845C49A}" type="sibTrans" cxnId="{8AE28066-83D8-4575-A893-8674C393D6E3}">
      <dgm:prSet/>
      <dgm:spPr/>
      <dgm:t>
        <a:bodyPr/>
        <a:lstStyle/>
        <a:p>
          <a:endParaRPr lang="el-GR"/>
        </a:p>
      </dgm:t>
    </dgm:pt>
    <dgm:pt modelId="{03105267-238B-43D9-91B4-AF8A1DBDA77A}" type="pres">
      <dgm:prSet presAssocID="{DB935629-9ECF-4B46-AAAE-99DF52FCCB73}" presName="CompostProcess" presStyleCnt="0">
        <dgm:presLayoutVars>
          <dgm:dir/>
          <dgm:resizeHandles val="exact"/>
        </dgm:presLayoutVars>
      </dgm:prSet>
      <dgm:spPr/>
      <dgm:t>
        <a:bodyPr/>
        <a:lstStyle/>
        <a:p>
          <a:endParaRPr lang="el-GR"/>
        </a:p>
      </dgm:t>
    </dgm:pt>
    <dgm:pt modelId="{1421AB01-EC28-4B9A-9930-695AFB7EB2E4}" type="pres">
      <dgm:prSet presAssocID="{DB935629-9ECF-4B46-AAAE-99DF52FCCB73}" presName="arrow" presStyleLbl="bgShp" presStyleIdx="0" presStyleCnt="1" custLinFactNeighborX="8824"/>
      <dgm:spPr/>
      <dgm:t>
        <a:bodyPr/>
        <a:lstStyle/>
        <a:p>
          <a:endParaRPr lang="el-GR"/>
        </a:p>
      </dgm:t>
    </dgm:pt>
    <dgm:pt modelId="{BC96D07F-AEA9-4F03-85C7-69729BE43E35}" type="pres">
      <dgm:prSet presAssocID="{DB935629-9ECF-4B46-AAAE-99DF52FCCB73}" presName="linearProcess" presStyleCnt="0"/>
      <dgm:spPr/>
      <dgm:t>
        <a:bodyPr/>
        <a:lstStyle/>
        <a:p>
          <a:endParaRPr lang="el-GR"/>
        </a:p>
      </dgm:t>
    </dgm:pt>
    <dgm:pt modelId="{8C24E85C-AB6E-4EE9-A454-F2E40FBB882A}" type="pres">
      <dgm:prSet presAssocID="{6BD4150C-90A2-4023-86A2-125D8C76CED3}" presName="textNode" presStyleLbl="node1" presStyleIdx="0" presStyleCnt="3">
        <dgm:presLayoutVars>
          <dgm:bulletEnabled val="1"/>
        </dgm:presLayoutVars>
      </dgm:prSet>
      <dgm:spPr/>
      <dgm:t>
        <a:bodyPr/>
        <a:lstStyle/>
        <a:p>
          <a:endParaRPr lang="el-GR"/>
        </a:p>
      </dgm:t>
    </dgm:pt>
    <dgm:pt modelId="{44612BC8-5E8A-497C-B7D8-9AB9E6E9079E}" type="pres">
      <dgm:prSet presAssocID="{FD21F488-D81B-4F44-9C78-778C149B49E0}" presName="sibTrans" presStyleCnt="0"/>
      <dgm:spPr/>
      <dgm:t>
        <a:bodyPr/>
        <a:lstStyle/>
        <a:p>
          <a:endParaRPr lang="el-GR"/>
        </a:p>
      </dgm:t>
    </dgm:pt>
    <dgm:pt modelId="{7599342D-A7A8-4762-A443-FB67A7B60370}" type="pres">
      <dgm:prSet presAssocID="{F9D6DE5F-26C8-4D3B-9A22-DEEB3B4808CA}" presName="textNode" presStyleLbl="node1" presStyleIdx="1" presStyleCnt="3">
        <dgm:presLayoutVars>
          <dgm:bulletEnabled val="1"/>
        </dgm:presLayoutVars>
      </dgm:prSet>
      <dgm:spPr/>
      <dgm:t>
        <a:bodyPr/>
        <a:lstStyle/>
        <a:p>
          <a:endParaRPr lang="el-GR"/>
        </a:p>
      </dgm:t>
    </dgm:pt>
    <dgm:pt modelId="{AB078DA3-FE23-4049-BAC2-4C87E5817944}" type="pres">
      <dgm:prSet presAssocID="{67A9D074-ECE8-41ED-8620-F110019EF13A}" presName="sibTrans" presStyleCnt="0"/>
      <dgm:spPr/>
      <dgm:t>
        <a:bodyPr/>
        <a:lstStyle/>
        <a:p>
          <a:endParaRPr lang="el-GR"/>
        </a:p>
      </dgm:t>
    </dgm:pt>
    <dgm:pt modelId="{C76CD0A2-F60E-4D76-80D4-4DC5D8B9DD17}" type="pres">
      <dgm:prSet presAssocID="{F2322A9D-8273-4626-9930-9E79ED95D638}" presName="textNode" presStyleLbl="node1" presStyleIdx="2" presStyleCnt="3">
        <dgm:presLayoutVars>
          <dgm:bulletEnabled val="1"/>
        </dgm:presLayoutVars>
      </dgm:prSet>
      <dgm:spPr/>
      <dgm:t>
        <a:bodyPr/>
        <a:lstStyle/>
        <a:p>
          <a:endParaRPr lang="el-GR"/>
        </a:p>
      </dgm:t>
    </dgm:pt>
  </dgm:ptLst>
  <dgm:cxnLst>
    <dgm:cxn modelId="{71E3BDA4-2F14-4D16-9334-99A0978216D9}" srcId="{DB935629-9ECF-4B46-AAAE-99DF52FCCB73}" destId="{6BD4150C-90A2-4023-86A2-125D8C76CED3}" srcOrd="0" destOrd="0" parTransId="{23B2193D-A9AE-4A92-B17D-BA169F02CA61}" sibTransId="{FD21F488-D81B-4F44-9C78-778C149B49E0}"/>
    <dgm:cxn modelId="{DA75B37E-426C-4518-87E9-A966FAE7EA08}" srcId="{DB935629-9ECF-4B46-AAAE-99DF52FCCB73}" destId="{F9D6DE5F-26C8-4D3B-9A22-DEEB3B4808CA}" srcOrd="1" destOrd="0" parTransId="{CDED5383-E1B8-4146-B86A-DC1131CA8492}" sibTransId="{67A9D074-ECE8-41ED-8620-F110019EF13A}"/>
    <dgm:cxn modelId="{8AE28066-83D8-4575-A893-8674C393D6E3}" srcId="{DB935629-9ECF-4B46-AAAE-99DF52FCCB73}" destId="{F2322A9D-8273-4626-9930-9E79ED95D638}" srcOrd="2" destOrd="0" parTransId="{263FA482-14EE-4CF9-9E97-7BED6688A4D6}" sibTransId="{E192277B-4D57-46C8-ABFF-8189E845C49A}"/>
    <dgm:cxn modelId="{B969AE54-BE2B-458E-8F8F-759DEFB9C9B8}" type="presOf" srcId="{F2322A9D-8273-4626-9930-9E79ED95D638}" destId="{C76CD0A2-F60E-4D76-80D4-4DC5D8B9DD17}" srcOrd="0" destOrd="0" presId="urn:microsoft.com/office/officeart/2005/8/layout/hProcess9"/>
    <dgm:cxn modelId="{89D5CC01-0ED0-4C6B-8BE5-EF45EE764B68}" type="presOf" srcId="{F9D6DE5F-26C8-4D3B-9A22-DEEB3B4808CA}" destId="{7599342D-A7A8-4762-A443-FB67A7B60370}" srcOrd="0" destOrd="0" presId="urn:microsoft.com/office/officeart/2005/8/layout/hProcess9"/>
    <dgm:cxn modelId="{F29FC8AB-9077-4904-B02B-B8EDF7F48B08}" type="presOf" srcId="{DB935629-9ECF-4B46-AAAE-99DF52FCCB73}" destId="{03105267-238B-43D9-91B4-AF8A1DBDA77A}" srcOrd="0" destOrd="0" presId="urn:microsoft.com/office/officeart/2005/8/layout/hProcess9"/>
    <dgm:cxn modelId="{7C8D1916-AA42-4AEC-89B7-AEA8092BF0C8}" type="presOf" srcId="{6BD4150C-90A2-4023-86A2-125D8C76CED3}" destId="{8C24E85C-AB6E-4EE9-A454-F2E40FBB882A}" srcOrd="0" destOrd="0" presId="urn:microsoft.com/office/officeart/2005/8/layout/hProcess9"/>
    <dgm:cxn modelId="{F7E46E71-FB4D-4D62-945E-08D2ED61D169}" type="presParOf" srcId="{03105267-238B-43D9-91B4-AF8A1DBDA77A}" destId="{1421AB01-EC28-4B9A-9930-695AFB7EB2E4}" srcOrd="0" destOrd="0" presId="urn:microsoft.com/office/officeart/2005/8/layout/hProcess9"/>
    <dgm:cxn modelId="{AA71F898-1D8A-4D9F-9095-20300C577A4D}" type="presParOf" srcId="{03105267-238B-43D9-91B4-AF8A1DBDA77A}" destId="{BC96D07F-AEA9-4F03-85C7-69729BE43E35}" srcOrd="1" destOrd="0" presId="urn:microsoft.com/office/officeart/2005/8/layout/hProcess9"/>
    <dgm:cxn modelId="{B69EC57C-80BC-43B4-99D6-3A34EA1591AF}" type="presParOf" srcId="{BC96D07F-AEA9-4F03-85C7-69729BE43E35}" destId="{8C24E85C-AB6E-4EE9-A454-F2E40FBB882A}" srcOrd="0" destOrd="0" presId="urn:microsoft.com/office/officeart/2005/8/layout/hProcess9"/>
    <dgm:cxn modelId="{4A146E30-EE97-4283-B710-7650671CDDD4}" type="presParOf" srcId="{BC96D07F-AEA9-4F03-85C7-69729BE43E35}" destId="{44612BC8-5E8A-497C-B7D8-9AB9E6E9079E}" srcOrd="1" destOrd="0" presId="urn:microsoft.com/office/officeart/2005/8/layout/hProcess9"/>
    <dgm:cxn modelId="{63C780F2-8968-41A8-B7C8-381D89A5AF2A}" type="presParOf" srcId="{BC96D07F-AEA9-4F03-85C7-69729BE43E35}" destId="{7599342D-A7A8-4762-A443-FB67A7B60370}" srcOrd="2" destOrd="0" presId="urn:microsoft.com/office/officeart/2005/8/layout/hProcess9"/>
    <dgm:cxn modelId="{088DCC7F-66C2-4C2A-9FA9-CC7941A552FE}" type="presParOf" srcId="{BC96D07F-AEA9-4F03-85C7-69729BE43E35}" destId="{AB078DA3-FE23-4049-BAC2-4C87E5817944}" srcOrd="3" destOrd="0" presId="urn:microsoft.com/office/officeart/2005/8/layout/hProcess9"/>
    <dgm:cxn modelId="{5A6D2BAD-3BBD-4A7E-831D-378C65BEA836}" type="presParOf" srcId="{BC96D07F-AEA9-4F03-85C7-69729BE43E35}" destId="{C76CD0A2-F60E-4D76-80D4-4DC5D8B9DD17}" srcOrd="4" destOrd="0" presId="urn:microsoft.com/office/officeart/2005/8/layout/hProcess9"/>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90F586-E5F3-48E4-8760-4E0744F11AF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l-GR"/>
        </a:p>
      </dgm:t>
    </dgm:pt>
    <dgm:pt modelId="{323133B9-58A3-4C1F-B984-7A24ACEAF92F}">
      <dgm:prSet phldrT="[Κείμενο]"/>
      <dgm:spPr>
        <a:solidFill>
          <a:schemeClr val="accent1">
            <a:lumMod val="50000"/>
          </a:schemeClr>
        </a:solidFill>
      </dgm:spPr>
      <dgm:t>
        <a:bodyPr/>
        <a:lstStyle/>
        <a:p>
          <a:r>
            <a:rPr lang="el-GR" dirty="0" smtClean="0"/>
            <a:t>ΑΞΙΟΛΟΓΗΣΗ ΤΗΣ ΟΙΚΟΓΕΝΕΙΑΣ</a:t>
          </a:r>
          <a:endParaRPr lang="el-GR" dirty="0"/>
        </a:p>
      </dgm:t>
    </dgm:pt>
    <dgm:pt modelId="{9CF11CB0-BAAC-406D-A19A-C8A6FE763EFB}" type="parTrans" cxnId="{21371246-7785-482F-A24C-3793DBB40E70}">
      <dgm:prSet/>
      <dgm:spPr/>
      <dgm:t>
        <a:bodyPr/>
        <a:lstStyle/>
        <a:p>
          <a:endParaRPr lang="el-GR"/>
        </a:p>
      </dgm:t>
    </dgm:pt>
    <dgm:pt modelId="{B19DE5D3-EEA2-4D61-812A-3C98A4799B41}" type="sibTrans" cxnId="{21371246-7785-482F-A24C-3793DBB40E70}">
      <dgm:prSet/>
      <dgm:spPr/>
      <dgm:t>
        <a:bodyPr/>
        <a:lstStyle/>
        <a:p>
          <a:endParaRPr lang="el-GR"/>
        </a:p>
      </dgm:t>
    </dgm:pt>
    <dgm:pt modelId="{6DF2A5F4-E77E-45AE-9F71-CE8883AF5015}">
      <dgm:prSet phldrT="[Κείμενο]"/>
      <dgm:spPr>
        <a:solidFill>
          <a:schemeClr val="accent5"/>
        </a:solidFill>
      </dgm:spPr>
      <dgm:t>
        <a:bodyPr/>
        <a:lstStyle/>
        <a:p>
          <a:r>
            <a:rPr lang="el-GR" b="1" dirty="0" smtClean="0"/>
            <a:t>1. ΨΥΧΙΚΗ</a:t>
          </a:r>
          <a:endParaRPr lang="el-GR" dirty="0"/>
        </a:p>
      </dgm:t>
    </dgm:pt>
    <dgm:pt modelId="{E7BDD3D6-7C03-495C-A861-9EEF8155988C}">
      <dgm:prSet phldrT="[Κείμενο]"/>
      <dgm:spPr>
        <a:solidFill>
          <a:schemeClr val="accent1">
            <a:lumMod val="50000"/>
          </a:schemeClr>
        </a:solidFill>
      </dgm:spPr>
      <dgm:t>
        <a:bodyPr/>
        <a:lstStyle/>
        <a:p>
          <a:r>
            <a:rPr lang="el-GR" dirty="0" smtClean="0"/>
            <a:t>ΑΞΙΟΛΟΓΗΣΗ ΜΕΛΟΥΣ ΤΗΣ ΟΙΚΟΓΕΝΕΙΑΣ </a:t>
          </a:r>
          <a:endParaRPr lang="el-GR" dirty="0"/>
        </a:p>
      </dgm:t>
    </dgm:pt>
    <dgm:pt modelId="{CA03B23F-2EF1-400C-A21E-7276F7E6B164}" type="sibTrans" cxnId="{B7297A08-05D8-453C-8F6F-0F964E6ADA19}">
      <dgm:prSet/>
      <dgm:spPr/>
      <dgm:t>
        <a:bodyPr/>
        <a:lstStyle/>
        <a:p>
          <a:endParaRPr lang="el-GR"/>
        </a:p>
      </dgm:t>
    </dgm:pt>
    <dgm:pt modelId="{B12C5ABA-F1DD-4E46-996D-A8B854C1A59E}" type="parTrans" cxnId="{B7297A08-05D8-453C-8F6F-0F964E6ADA19}">
      <dgm:prSet/>
      <dgm:spPr/>
      <dgm:t>
        <a:bodyPr/>
        <a:lstStyle/>
        <a:p>
          <a:endParaRPr lang="el-GR"/>
        </a:p>
      </dgm:t>
    </dgm:pt>
    <dgm:pt modelId="{33B1ED87-7F19-42ED-A5A6-C21DCE170B11}" type="sibTrans" cxnId="{398BCF92-0CC1-4A96-AD7F-E917C25DBEC7}">
      <dgm:prSet/>
      <dgm:spPr/>
      <dgm:t>
        <a:bodyPr/>
        <a:lstStyle/>
        <a:p>
          <a:endParaRPr lang="el-GR"/>
        </a:p>
      </dgm:t>
    </dgm:pt>
    <dgm:pt modelId="{CD777159-B85A-44BD-A72C-24CA252DDD12}" type="parTrans" cxnId="{398BCF92-0CC1-4A96-AD7F-E917C25DBEC7}">
      <dgm:prSet/>
      <dgm:spPr/>
      <dgm:t>
        <a:bodyPr/>
        <a:lstStyle/>
        <a:p>
          <a:endParaRPr lang="el-GR"/>
        </a:p>
      </dgm:t>
    </dgm:pt>
    <dgm:pt modelId="{3A242AD9-5D74-4C3D-9585-A8D8327B0C8A}">
      <dgm:prSet phldrT="[Κείμενο]"/>
      <dgm:spPr>
        <a:solidFill>
          <a:schemeClr val="accent5"/>
        </a:solidFill>
      </dgm:spPr>
      <dgm:t>
        <a:bodyPr/>
        <a:lstStyle/>
        <a:p>
          <a:r>
            <a:rPr lang="el-GR" b="1" dirty="0" smtClean="0"/>
            <a:t>1. ΠΡΟΣΔΙΟΡΙΣΜΟΣ ΚΟΙΝΩΝΙΚΟΠΟΛΙΤΙΣΜΙΚΩΝ ΣΤΟΙΧΕΙΩΝ</a:t>
          </a:r>
          <a:endParaRPr lang="el-GR" dirty="0"/>
        </a:p>
      </dgm:t>
    </dgm:pt>
    <dgm:pt modelId="{C7AD4253-E612-4C0E-B2B7-3E41BEB8C4D0}" type="sibTrans" cxnId="{F03B1041-6F3B-4A1A-B96F-4D28C34BDA34}">
      <dgm:prSet/>
      <dgm:spPr/>
      <dgm:t>
        <a:bodyPr/>
        <a:lstStyle/>
        <a:p>
          <a:endParaRPr lang="el-GR"/>
        </a:p>
      </dgm:t>
    </dgm:pt>
    <dgm:pt modelId="{461A7952-0A8A-4C5C-8A13-DA984BEA7990}" type="parTrans" cxnId="{F03B1041-6F3B-4A1A-B96F-4D28C34BDA34}">
      <dgm:prSet/>
      <dgm:spPr/>
      <dgm:t>
        <a:bodyPr/>
        <a:lstStyle/>
        <a:p>
          <a:endParaRPr lang="el-GR"/>
        </a:p>
      </dgm:t>
    </dgm:pt>
    <dgm:pt modelId="{B86002C2-25A6-4DE6-914F-3B1410CB82D4}">
      <dgm:prSet/>
      <dgm:spPr>
        <a:solidFill>
          <a:schemeClr val="accent5"/>
        </a:solidFill>
      </dgm:spPr>
      <dgm:t>
        <a:bodyPr/>
        <a:lstStyle/>
        <a:p>
          <a:r>
            <a:rPr lang="el-GR" b="1" dirty="0" smtClean="0"/>
            <a:t>2. ΠΕΡΙΒΑΛΟΝΤΙΚΑ ΣΤΟΙΧΕΙΑ</a:t>
          </a:r>
          <a:endParaRPr lang="el-GR" dirty="0"/>
        </a:p>
      </dgm:t>
    </dgm:pt>
    <dgm:pt modelId="{8110E870-1B67-4B2E-A1BE-D116E52B8290}" type="parTrans" cxnId="{808D72DF-AE63-4B82-84D6-892ACCC42C76}">
      <dgm:prSet/>
      <dgm:spPr/>
      <dgm:t>
        <a:bodyPr/>
        <a:lstStyle/>
        <a:p>
          <a:endParaRPr lang="el-GR"/>
        </a:p>
      </dgm:t>
    </dgm:pt>
    <dgm:pt modelId="{1F07DAA2-6B05-4858-8831-2E0F3C62A088}" type="sibTrans" cxnId="{808D72DF-AE63-4B82-84D6-892ACCC42C76}">
      <dgm:prSet/>
      <dgm:spPr/>
      <dgm:t>
        <a:bodyPr/>
        <a:lstStyle/>
        <a:p>
          <a:endParaRPr lang="el-GR"/>
        </a:p>
      </dgm:t>
    </dgm:pt>
    <dgm:pt modelId="{9D123925-7EFB-4E1D-B65D-10D83F2288CD}">
      <dgm:prSet/>
      <dgm:spPr>
        <a:solidFill>
          <a:schemeClr val="accent5"/>
        </a:solidFill>
      </dgm:spPr>
      <dgm:t>
        <a:bodyPr/>
        <a:lstStyle/>
        <a:p>
          <a:r>
            <a:rPr lang="el-GR" b="1" dirty="0" smtClean="0"/>
            <a:t>3. ΔΟΜΗ ΟΙΚΟΓΕΝΕΙΑΣ </a:t>
          </a:r>
          <a:endParaRPr lang="el-GR" dirty="0"/>
        </a:p>
      </dgm:t>
    </dgm:pt>
    <dgm:pt modelId="{2DF0C12E-7CB2-4676-8849-0A19DB34A45C}" type="parTrans" cxnId="{1B02B01F-5DC2-4784-A95F-E2E06FB83566}">
      <dgm:prSet/>
      <dgm:spPr/>
      <dgm:t>
        <a:bodyPr/>
        <a:lstStyle/>
        <a:p>
          <a:endParaRPr lang="el-GR"/>
        </a:p>
      </dgm:t>
    </dgm:pt>
    <dgm:pt modelId="{8BB5D149-64C1-4761-B1D5-1CBF199D89B7}" type="sibTrans" cxnId="{1B02B01F-5DC2-4784-A95F-E2E06FB83566}">
      <dgm:prSet/>
      <dgm:spPr/>
      <dgm:t>
        <a:bodyPr/>
        <a:lstStyle/>
        <a:p>
          <a:endParaRPr lang="el-GR"/>
        </a:p>
      </dgm:t>
    </dgm:pt>
    <dgm:pt modelId="{3ED24341-F9AE-4652-9380-B4464B82C178}">
      <dgm:prSet/>
      <dgm:spPr>
        <a:solidFill>
          <a:schemeClr val="accent5"/>
        </a:solidFill>
      </dgm:spPr>
      <dgm:t>
        <a:bodyPr/>
        <a:lstStyle/>
        <a:p>
          <a:r>
            <a:rPr lang="el-GR" b="1" dirty="0" smtClean="0"/>
            <a:t>4. ΛΕΙΤΟΥΡΓΕΙΑ ΟΙΚΟΓΕΝΕΙΑΣ</a:t>
          </a:r>
          <a:endParaRPr lang="el-GR" dirty="0"/>
        </a:p>
      </dgm:t>
    </dgm:pt>
    <dgm:pt modelId="{4444C2D4-4C08-4311-92F4-52188C522834}" type="parTrans" cxnId="{8424AD16-DBAC-4A95-9B67-5E18F4C20DD4}">
      <dgm:prSet/>
      <dgm:spPr/>
      <dgm:t>
        <a:bodyPr/>
        <a:lstStyle/>
        <a:p>
          <a:endParaRPr lang="el-GR"/>
        </a:p>
      </dgm:t>
    </dgm:pt>
    <dgm:pt modelId="{6468A166-4A5D-4776-8D99-7136AF9AFEEC}" type="sibTrans" cxnId="{8424AD16-DBAC-4A95-9B67-5E18F4C20DD4}">
      <dgm:prSet/>
      <dgm:spPr/>
      <dgm:t>
        <a:bodyPr/>
        <a:lstStyle/>
        <a:p>
          <a:endParaRPr lang="el-GR"/>
        </a:p>
      </dgm:t>
    </dgm:pt>
    <dgm:pt modelId="{2001A1A0-5DF5-444F-9A1B-D8FA9BB28132}">
      <dgm:prSet/>
      <dgm:spPr>
        <a:solidFill>
          <a:schemeClr val="accent5"/>
        </a:solidFill>
      </dgm:spPr>
      <dgm:t>
        <a:bodyPr/>
        <a:lstStyle/>
        <a:p>
          <a:r>
            <a:rPr lang="el-GR" b="1" dirty="0" smtClean="0"/>
            <a:t>5. ΜΗΧΑΝΙΣΜΟΙ ΑΝΤΙΜΕΤΩΠΙΣΗΣ ΤΟΥ </a:t>
          </a:r>
          <a:r>
            <a:rPr lang="en-US" b="1" dirty="0" smtClean="0"/>
            <a:t>STRESS </a:t>
          </a:r>
          <a:r>
            <a:rPr lang="el-GR" b="1" dirty="0" smtClean="0"/>
            <a:t>ΑΠΌ ΤΗΝ ΟΙΚΟΓ</a:t>
          </a:r>
          <a:r>
            <a:rPr lang="en-US" b="1" dirty="0" smtClean="0"/>
            <a:t>ENEIA</a:t>
          </a:r>
          <a:endParaRPr lang="el-GR" dirty="0"/>
        </a:p>
      </dgm:t>
    </dgm:pt>
    <dgm:pt modelId="{C289CEC5-35FB-4C08-890A-89DBBCF0E933}" type="parTrans" cxnId="{A016A157-DDDD-46C5-A69B-18D7F53B2ACF}">
      <dgm:prSet/>
      <dgm:spPr/>
      <dgm:t>
        <a:bodyPr/>
        <a:lstStyle/>
        <a:p>
          <a:endParaRPr lang="el-GR"/>
        </a:p>
      </dgm:t>
    </dgm:pt>
    <dgm:pt modelId="{8BB9A6AA-0915-4846-8E33-966FFDEB4F1D}" type="sibTrans" cxnId="{A016A157-DDDD-46C5-A69B-18D7F53B2ACF}">
      <dgm:prSet/>
      <dgm:spPr/>
      <dgm:t>
        <a:bodyPr/>
        <a:lstStyle/>
        <a:p>
          <a:endParaRPr lang="el-GR"/>
        </a:p>
      </dgm:t>
    </dgm:pt>
    <dgm:pt modelId="{29C36E1F-7937-4729-9BC5-8759A616A2FD}">
      <dgm:prSet/>
      <dgm:spPr>
        <a:solidFill>
          <a:schemeClr val="accent5"/>
        </a:solidFill>
      </dgm:spPr>
      <dgm:t>
        <a:bodyPr/>
        <a:lstStyle/>
        <a:p>
          <a:r>
            <a:rPr lang="el-GR" b="1" smtClean="0"/>
            <a:t>2. ΣΩΜΑΤΙΚΗ</a:t>
          </a:r>
          <a:endParaRPr lang="el-GR"/>
        </a:p>
      </dgm:t>
    </dgm:pt>
    <dgm:pt modelId="{AC0697AF-B72E-4E36-91AB-6F3EA920C3A9}" type="parTrans" cxnId="{93D815A6-ABE8-4939-AE56-322D348A5E3C}">
      <dgm:prSet/>
      <dgm:spPr/>
      <dgm:t>
        <a:bodyPr/>
        <a:lstStyle/>
        <a:p>
          <a:endParaRPr lang="el-GR"/>
        </a:p>
      </dgm:t>
    </dgm:pt>
    <dgm:pt modelId="{8AD2034B-DB81-43A0-9AA1-DEA17F454577}" type="sibTrans" cxnId="{93D815A6-ABE8-4939-AE56-322D348A5E3C}">
      <dgm:prSet/>
      <dgm:spPr/>
      <dgm:t>
        <a:bodyPr/>
        <a:lstStyle/>
        <a:p>
          <a:endParaRPr lang="el-GR"/>
        </a:p>
      </dgm:t>
    </dgm:pt>
    <dgm:pt modelId="{57F4807C-CE40-4FA2-BA78-822E81E72398}">
      <dgm:prSet/>
      <dgm:spPr>
        <a:solidFill>
          <a:schemeClr val="accent5"/>
        </a:solidFill>
      </dgm:spPr>
      <dgm:t>
        <a:bodyPr/>
        <a:lstStyle/>
        <a:p>
          <a:r>
            <a:rPr lang="el-GR" b="1" dirty="0" smtClean="0"/>
            <a:t>3. ΣΥΝΑΙΣΘΗΜΑΤΙΚΗ </a:t>
          </a:r>
          <a:endParaRPr lang="el-GR" dirty="0"/>
        </a:p>
      </dgm:t>
    </dgm:pt>
    <dgm:pt modelId="{B56AEEC1-A45A-4450-9ED1-62590C24DB7A}" type="parTrans" cxnId="{E53B29DC-00F7-4065-A735-0C8843D319DB}">
      <dgm:prSet/>
      <dgm:spPr/>
      <dgm:t>
        <a:bodyPr/>
        <a:lstStyle/>
        <a:p>
          <a:endParaRPr lang="el-GR"/>
        </a:p>
      </dgm:t>
    </dgm:pt>
    <dgm:pt modelId="{AF116C78-06F7-4BEA-8951-6C85D31FF98A}" type="sibTrans" cxnId="{E53B29DC-00F7-4065-A735-0C8843D319DB}">
      <dgm:prSet/>
      <dgm:spPr/>
      <dgm:t>
        <a:bodyPr/>
        <a:lstStyle/>
        <a:p>
          <a:endParaRPr lang="el-GR"/>
        </a:p>
      </dgm:t>
    </dgm:pt>
    <dgm:pt modelId="{1F1404A0-745D-46A9-9631-C038A6A205FD}">
      <dgm:prSet/>
      <dgm:spPr>
        <a:solidFill>
          <a:schemeClr val="accent5"/>
        </a:solidFill>
      </dgm:spPr>
      <dgm:t>
        <a:bodyPr/>
        <a:lstStyle/>
        <a:p>
          <a:r>
            <a:rPr lang="el-GR" b="1" smtClean="0"/>
            <a:t>4. ΚΟΙΝΩΝΙΚΗ</a:t>
          </a:r>
          <a:endParaRPr lang="el-GR"/>
        </a:p>
      </dgm:t>
    </dgm:pt>
    <dgm:pt modelId="{676ED0CD-AB5C-4BB0-A003-80028CD514B5}" type="parTrans" cxnId="{F0544042-ACA1-4C54-ABCA-4685F3BC3463}">
      <dgm:prSet/>
      <dgm:spPr/>
      <dgm:t>
        <a:bodyPr/>
        <a:lstStyle/>
        <a:p>
          <a:endParaRPr lang="el-GR"/>
        </a:p>
      </dgm:t>
    </dgm:pt>
    <dgm:pt modelId="{B08626F2-44C0-4194-9E74-96E141BE3407}" type="sibTrans" cxnId="{F0544042-ACA1-4C54-ABCA-4685F3BC3463}">
      <dgm:prSet/>
      <dgm:spPr/>
      <dgm:t>
        <a:bodyPr/>
        <a:lstStyle/>
        <a:p>
          <a:endParaRPr lang="el-GR"/>
        </a:p>
      </dgm:t>
    </dgm:pt>
    <dgm:pt modelId="{0829099B-7EB1-4D7B-B926-3551BA3F9FAA}">
      <dgm:prSet/>
      <dgm:spPr>
        <a:solidFill>
          <a:schemeClr val="accent5"/>
        </a:solidFill>
      </dgm:spPr>
      <dgm:t>
        <a:bodyPr/>
        <a:lstStyle/>
        <a:p>
          <a:r>
            <a:rPr lang="el-GR" b="1" smtClean="0"/>
            <a:t>5. ΠΝΕΥΜΑΙΚΗ</a:t>
          </a:r>
          <a:endParaRPr lang="el-GR"/>
        </a:p>
      </dgm:t>
    </dgm:pt>
    <dgm:pt modelId="{54BB8123-AFEE-4591-B8A4-04A646A3B676}" type="parTrans" cxnId="{F701597D-65C4-4E0F-8AEA-F58343F5AF4D}">
      <dgm:prSet/>
      <dgm:spPr/>
      <dgm:t>
        <a:bodyPr/>
        <a:lstStyle/>
        <a:p>
          <a:endParaRPr lang="el-GR"/>
        </a:p>
      </dgm:t>
    </dgm:pt>
    <dgm:pt modelId="{C0D5410A-2DCA-4F4F-BC65-F131AB18A493}" type="sibTrans" cxnId="{F701597D-65C4-4E0F-8AEA-F58343F5AF4D}">
      <dgm:prSet/>
      <dgm:spPr/>
      <dgm:t>
        <a:bodyPr/>
        <a:lstStyle/>
        <a:p>
          <a:endParaRPr lang="el-GR"/>
        </a:p>
      </dgm:t>
    </dgm:pt>
    <dgm:pt modelId="{25627E66-16EA-4F8A-B993-46800ACDF409}" type="pres">
      <dgm:prSet presAssocID="{6F90F586-E5F3-48E4-8760-4E0744F11AF0}" presName="linear" presStyleCnt="0">
        <dgm:presLayoutVars>
          <dgm:animLvl val="lvl"/>
          <dgm:resizeHandles val="exact"/>
        </dgm:presLayoutVars>
      </dgm:prSet>
      <dgm:spPr/>
      <dgm:t>
        <a:bodyPr/>
        <a:lstStyle/>
        <a:p>
          <a:endParaRPr lang="el-GR"/>
        </a:p>
      </dgm:t>
    </dgm:pt>
    <dgm:pt modelId="{FE7FA21F-FDD9-47F7-9509-8D464D979140}" type="pres">
      <dgm:prSet presAssocID="{323133B9-58A3-4C1F-B984-7A24ACEAF92F}" presName="parentText" presStyleLbl="node1" presStyleIdx="0" presStyleCnt="2">
        <dgm:presLayoutVars>
          <dgm:chMax val="0"/>
          <dgm:bulletEnabled val="1"/>
        </dgm:presLayoutVars>
      </dgm:prSet>
      <dgm:spPr/>
      <dgm:t>
        <a:bodyPr/>
        <a:lstStyle/>
        <a:p>
          <a:endParaRPr lang="el-GR"/>
        </a:p>
      </dgm:t>
    </dgm:pt>
    <dgm:pt modelId="{08B025F5-1ABA-4704-8DF6-C7A2B6B09E88}" type="pres">
      <dgm:prSet presAssocID="{323133B9-58A3-4C1F-B984-7A24ACEAF92F}" presName="childText" presStyleLbl="revTx" presStyleIdx="0" presStyleCnt="2">
        <dgm:presLayoutVars>
          <dgm:bulletEnabled val="1"/>
        </dgm:presLayoutVars>
      </dgm:prSet>
      <dgm:spPr/>
      <dgm:t>
        <a:bodyPr/>
        <a:lstStyle/>
        <a:p>
          <a:endParaRPr lang="el-GR"/>
        </a:p>
      </dgm:t>
    </dgm:pt>
    <dgm:pt modelId="{89E6780E-1C58-4878-9FDB-20D01DCA0906}" type="pres">
      <dgm:prSet presAssocID="{E7BDD3D6-7C03-495C-A861-9EEF8155988C}" presName="parentText" presStyleLbl="node1" presStyleIdx="1" presStyleCnt="2" custLinFactNeighborX="1859" custLinFactNeighborY="-22569">
        <dgm:presLayoutVars>
          <dgm:chMax val="0"/>
          <dgm:bulletEnabled val="1"/>
        </dgm:presLayoutVars>
      </dgm:prSet>
      <dgm:spPr/>
      <dgm:t>
        <a:bodyPr/>
        <a:lstStyle/>
        <a:p>
          <a:endParaRPr lang="el-GR"/>
        </a:p>
      </dgm:t>
    </dgm:pt>
    <dgm:pt modelId="{1F4546F2-B754-43FB-87B5-25EF1A0E0A68}" type="pres">
      <dgm:prSet presAssocID="{E7BDD3D6-7C03-495C-A861-9EEF8155988C}" presName="childText" presStyleLbl="revTx" presStyleIdx="1" presStyleCnt="2" custScaleY="85930" custLinFactNeighborX="1859" custLinFactNeighborY="-44195">
        <dgm:presLayoutVars>
          <dgm:bulletEnabled val="1"/>
        </dgm:presLayoutVars>
      </dgm:prSet>
      <dgm:spPr/>
      <dgm:t>
        <a:bodyPr/>
        <a:lstStyle/>
        <a:p>
          <a:endParaRPr lang="el-GR"/>
        </a:p>
      </dgm:t>
    </dgm:pt>
  </dgm:ptLst>
  <dgm:cxnLst>
    <dgm:cxn modelId="{8424AD16-DBAC-4A95-9B67-5E18F4C20DD4}" srcId="{323133B9-58A3-4C1F-B984-7A24ACEAF92F}" destId="{3ED24341-F9AE-4652-9380-B4464B82C178}" srcOrd="3" destOrd="0" parTransId="{4444C2D4-4C08-4311-92F4-52188C522834}" sibTransId="{6468A166-4A5D-4776-8D99-7136AF9AFEEC}"/>
    <dgm:cxn modelId="{F03B1041-6F3B-4A1A-B96F-4D28C34BDA34}" srcId="{323133B9-58A3-4C1F-B984-7A24ACEAF92F}" destId="{3A242AD9-5D74-4C3D-9585-A8D8327B0C8A}" srcOrd="0" destOrd="0" parTransId="{461A7952-0A8A-4C5C-8A13-DA984BEA7990}" sibTransId="{C7AD4253-E612-4C0E-B2B7-3E41BEB8C4D0}"/>
    <dgm:cxn modelId="{AEF9EDF8-E31D-4012-916E-77829D0EC742}" type="presOf" srcId="{9D123925-7EFB-4E1D-B65D-10D83F2288CD}" destId="{08B025F5-1ABA-4704-8DF6-C7A2B6B09E88}" srcOrd="0" destOrd="2" presId="urn:microsoft.com/office/officeart/2005/8/layout/vList2"/>
    <dgm:cxn modelId="{808D72DF-AE63-4B82-84D6-892ACCC42C76}" srcId="{323133B9-58A3-4C1F-B984-7A24ACEAF92F}" destId="{B86002C2-25A6-4DE6-914F-3B1410CB82D4}" srcOrd="1" destOrd="0" parTransId="{8110E870-1B67-4B2E-A1BE-D116E52B8290}" sibTransId="{1F07DAA2-6B05-4858-8831-2E0F3C62A088}"/>
    <dgm:cxn modelId="{1B02B01F-5DC2-4784-A95F-E2E06FB83566}" srcId="{323133B9-58A3-4C1F-B984-7A24ACEAF92F}" destId="{9D123925-7EFB-4E1D-B65D-10D83F2288CD}" srcOrd="2" destOrd="0" parTransId="{2DF0C12E-7CB2-4676-8849-0A19DB34A45C}" sibTransId="{8BB5D149-64C1-4761-B1D5-1CBF199D89B7}"/>
    <dgm:cxn modelId="{21371246-7785-482F-A24C-3793DBB40E70}" srcId="{6F90F586-E5F3-48E4-8760-4E0744F11AF0}" destId="{323133B9-58A3-4C1F-B984-7A24ACEAF92F}" srcOrd="0" destOrd="0" parTransId="{9CF11CB0-BAAC-406D-A19A-C8A6FE763EFB}" sibTransId="{B19DE5D3-EEA2-4D61-812A-3C98A4799B41}"/>
    <dgm:cxn modelId="{3DF3F33B-A8C7-41E5-9F69-7721B0AECB57}" type="presOf" srcId="{323133B9-58A3-4C1F-B984-7A24ACEAF92F}" destId="{FE7FA21F-FDD9-47F7-9509-8D464D979140}" srcOrd="0" destOrd="0" presId="urn:microsoft.com/office/officeart/2005/8/layout/vList2"/>
    <dgm:cxn modelId="{8B85DA3A-484D-4EA9-9EF0-F4A3646116D1}" type="presOf" srcId="{B86002C2-25A6-4DE6-914F-3B1410CB82D4}" destId="{08B025F5-1ABA-4704-8DF6-C7A2B6B09E88}" srcOrd="0" destOrd="1" presId="urn:microsoft.com/office/officeart/2005/8/layout/vList2"/>
    <dgm:cxn modelId="{F52FE1A8-6262-4831-A2EE-DFD465A11566}" type="presOf" srcId="{1F1404A0-745D-46A9-9631-C038A6A205FD}" destId="{1F4546F2-B754-43FB-87B5-25EF1A0E0A68}" srcOrd="0" destOrd="3" presId="urn:microsoft.com/office/officeart/2005/8/layout/vList2"/>
    <dgm:cxn modelId="{1878F13D-11BA-4A6F-A0B9-DEA6AC6F2930}" type="presOf" srcId="{6DF2A5F4-E77E-45AE-9F71-CE8883AF5015}" destId="{1F4546F2-B754-43FB-87B5-25EF1A0E0A68}" srcOrd="0" destOrd="0" presId="urn:microsoft.com/office/officeart/2005/8/layout/vList2"/>
    <dgm:cxn modelId="{398BCF92-0CC1-4A96-AD7F-E917C25DBEC7}" srcId="{E7BDD3D6-7C03-495C-A861-9EEF8155988C}" destId="{6DF2A5F4-E77E-45AE-9F71-CE8883AF5015}" srcOrd="0" destOrd="0" parTransId="{CD777159-B85A-44BD-A72C-24CA252DDD12}" sibTransId="{33B1ED87-7F19-42ED-A5A6-C21DCE170B11}"/>
    <dgm:cxn modelId="{93D815A6-ABE8-4939-AE56-322D348A5E3C}" srcId="{E7BDD3D6-7C03-495C-A861-9EEF8155988C}" destId="{29C36E1F-7937-4729-9BC5-8759A616A2FD}" srcOrd="1" destOrd="0" parTransId="{AC0697AF-B72E-4E36-91AB-6F3EA920C3A9}" sibTransId="{8AD2034B-DB81-43A0-9AA1-DEA17F454577}"/>
    <dgm:cxn modelId="{E8CD98EC-ABAC-4297-AB0F-D20F9D484771}" type="presOf" srcId="{0829099B-7EB1-4D7B-B926-3551BA3F9FAA}" destId="{1F4546F2-B754-43FB-87B5-25EF1A0E0A68}" srcOrd="0" destOrd="4" presId="urn:microsoft.com/office/officeart/2005/8/layout/vList2"/>
    <dgm:cxn modelId="{B7297A08-05D8-453C-8F6F-0F964E6ADA19}" srcId="{6F90F586-E5F3-48E4-8760-4E0744F11AF0}" destId="{E7BDD3D6-7C03-495C-A861-9EEF8155988C}" srcOrd="1" destOrd="0" parTransId="{B12C5ABA-F1DD-4E46-996D-A8B854C1A59E}" sibTransId="{CA03B23F-2EF1-400C-A21E-7276F7E6B164}"/>
    <dgm:cxn modelId="{5A85690B-C719-4A56-8E14-B21691E031A1}" type="presOf" srcId="{29C36E1F-7937-4729-9BC5-8759A616A2FD}" destId="{1F4546F2-B754-43FB-87B5-25EF1A0E0A68}" srcOrd="0" destOrd="1" presId="urn:microsoft.com/office/officeart/2005/8/layout/vList2"/>
    <dgm:cxn modelId="{D84D3205-47D3-40AF-9C09-F2CBC9F22DA7}" type="presOf" srcId="{E7BDD3D6-7C03-495C-A861-9EEF8155988C}" destId="{89E6780E-1C58-4878-9FDB-20D01DCA0906}" srcOrd="0" destOrd="0" presId="urn:microsoft.com/office/officeart/2005/8/layout/vList2"/>
    <dgm:cxn modelId="{0E71EC4B-039F-49A4-8E2E-C3544B0729AF}" type="presOf" srcId="{6F90F586-E5F3-48E4-8760-4E0744F11AF0}" destId="{25627E66-16EA-4F8A-B993-46800ACDF409}" srcOrd="0" destOrd="0" presId="urn:microsoft.com/office/officeart/2005/8/layout/vList2"/>
    <dgm:cxn modelId="{A016A157-DDDD-46C5-A69B-18D7F53B2ACF}" srcId="{323133B9-58A3-4C1F-B984-7A24ACEAF92F}" destId="{2001A1A0-5DF5-444F-9A1B-D8FA9BB28132}" srcOrd="4" destOrd="0" parTransId="{C289CEC5-35FB-4C08-890A-89DBBCF0E933}" sibTransId="{8BB9A6AA-0915-4846-8E33-966FFDEB4F1D}"/>
    <dgm:cxn modelId="{6F738F9D-817F-4F68-884B-6377E9FF15F3}" type="presOf" srcId="{2001A1A0-5DF5-444F-9A1B-D8FA9BB28132}" destId="{08B025F5-1ABA-4704-8DF6-C7A2B6B09E88}" srcOrd="0" destOrd="4" presId="urn:microsoft.com/office/officeart/2005/8/layout/vList2"/>
    <dgm:cxn modelId="{51C6909F-BAD8-46A6-B264-76AB879CF5D2}" type="presOf" srcId="{3A242AD9-5D74-4C3D-9585-A8D8327B0C8A}" destId="{08B025F5-1ABA-4704-8DF6-C7A2B6B09E88}" srcOrd="0" destOrd="0" presId="urn:microsoft.com/office/officeart/2005/8/layout/vList2"/>
    <dgm:cxn modelId="{F701597D-65C4-4E0F-8AEA-F58343F5AF4D}" srcId="{E7BDD3D6-7C03-495C-A861-9EEF8155988C}" destId="{0829099B-7EB1-4D7B-B926-3551BA3F9FAA}" srcOrd="4" destOrd="0" parTransId="{54BB8123-AFEE-4591-B8A4-04A646A3B676}" sibTransId="{C0D5410A-2DCA-4F4F-BC65-F131AB18A493}"/>
    <dgm:cxn modelId="{E53B29DC-00F7-4065-A735-0C8843D319DB}" srcId="{E7BDD3D6-7C03-495C-A861-9EEF8155988C}" destId="{57F4807C-CE40-4FA2-BA78-822E81E72398}" srcOrd="2" destOrd="0" parTransId="{B56AEEC1-A45A-4450-9ED1-62590C24DB7A}" sibTransId="{AF116C78-06F7-4BEA-8951-6C85D31FF98A}"/>
    <dgm:cxn modelId="{15EEBB8A-0F3C-4195-B1B6-9FA336F205D7}" type="presOf" srcId="{3ED24341-F9AE-4652-9380-B4464B82C178}" destId="{08B025F5-1ABA-4704-8DF6-C7A2B6B09E88}" srcOrd="0" destOrd="3" presId="urn:microsoft.com/office/officeart/2005/8/layout/vList2"/>
    <dgm:cxn modelId="{F0544042-ACA1-4C54-ABCA-4685F3BC3463}" srcId="{E7BDD3D6-7C03-495C-A861-9EEF8155988C}" destId="{1F1404A0-745D-46A9-9631-C038A6A205FD}" srcOrd="3" destOrd="0" parTransId="{676ED0CD-AB5C-4BB0-A003-80028CD514B5}" sibTransId="{B08626F2-44C0-4194-9E74-96E141BE3407}"/>
    <dgm:cxn modelId="{B355EDC8-DE83-49FB-9756-A2A4D55264B5}" type="presOf" srcId="{57F4807C-CE40-4FA2-BA78-822E81E72398}" destId="{1F4546F2-B754-43FB-87B5-25EF1A0E0A68}" srcOrd="0" destOrd="2" presId="urn:microsoft.com/office/officeart/2005/8/layout/vList2"/>
    <dgm:cxn modelId="{FB751AAD-BA6F-4F93-B66F-65BB7456AF0A}" type="presParOf" srcId="{25627E66-16EA-4F8A-B993-46800ACDF409}" destId="{FE7FA21F-FDD9-47F7-9509-8D464D979140}" srcOrd="0" destOrd="0" presId="urn:microsoft.com/office/officeart/2005/8/layout/vList2"/>
    <dgm:cxn modelId="{6BA71452-F20B-47F4-A29D-1A65413A390B}" type="presParOf" srcId="{25627E66-16EA-4F8A-B993-46800ACDF409}" destId="{08B025F5-1ABA-4704-8DF6-C7A2B6B09E88}" srcOrd="1" destOrd="0" presId="urn:microsoft.com/office/officeart/2005/8/layout/vList2"/>
    <dgm:cxn modelId="{0927CFD0-146E-4B13-A274-65BB1103A3C0}" type="presParOf" srcId="{25627E66-16EA-4F8A-B993-46800ACDF409}" destId="{89E6780E-1C58-4878-9FDB-20D01DCA0906}" srcOrd="2" destOrd="0" presId="urn:microsoft.com/office/officeart/2005/8/layout/vList2"/>
    <dgm:cxn modelId="{849E355B-1A94-450A-8C5B-8812E26401E8}" type="presParOf" srcId="{25627E66-16EA-4F8A-B993-46800ACDF409}" destId="{1F4546F2-B754-43FB-87B5-25EF1A0E0A68}" srcOrd="3" destOrd="0" presId="urn:microsoft.com/office/officeart/2005/8/layout/vList2"/>
  </dgm:cxnLst>
  <dgm:bg>
    <a:solidFill>
      <a:schemeClr val="tx2">
        <a:lumMod val="40000"/>
        <a:lumOff val="60000"/>
      </a:schemeClr>
    </a:solid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4710BE-B052-432E-9B99-639574922A9B}">
      <dsp:nvSpPr>
        <dsp:cNvPr id="0" name=""/>
        <dsp:cNvSpPr/>
      </dsp:nvSpPr>
      <dsp:spPr>
        <a:xfrm>
          <a:off x="3447902" y="646"/>
          <a:ext cx="4433017" cy="4433017"/>
        </a:xfrm>
        <a:prstGeom prst="ellipse">
          <a:avLst/>
        </a:prstGeom>
        <a:solidFill>
          <a:schemeClr val="accent1">
            <a:hueOff val="0"/>
            <a:satOff val="0"/>
            <a:lumOff val="0"/>
            <a:alphaOff val="0"/>
          </a:schemeClr>
        </a:solidFill>
        <a:ln>
          <a:solidFill>
            <a:srgbClr val="FFFF0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l-GR" sz="3500" b="1" kern="1200" dirty="0" smtClean="0">
              <a:solidFill>
                <a:schemeClr val="bg1">
                  <a:lumMod val="50000"/>
                </a:schemeClr>
              </a:solidFill>
            </a:rPr>
            <a:t>ΥΓΕΙΑ ΠΛΥΘΗΣΜΟΥ ΚΟΙΝΟΤΗΤΑΣ</a:t>
          </a:r>
          <a:endParaRPr lang="el-GR" sz="3500" b="1" kern="1200" dirty="0">
            <a:solidFill>
              <a:schemeClr val="bg1">
                <a:lumMod val="50000"/>
              </a:schemeClr>
            </a:solidFill>
          </a:endParaRPr>
        </a:p>
      </dsp:txBody>
      <dsp:txXfrm>
        <a:off x="3447902" y="646"/>
        <a:ext cx="4433017" cy="44330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AD544F-3998-48E7-A3E5-ECE5B5F9BC48}">
      <dsp:nvSpPr>
        <dsp:cNvPr id="0" name=""/>
        <dsp:cNvSpPr/>
      </dsp:nvSpPr>
      <dsp:spPr>
        <a:xfrm rot="20226813">
          <a:off x="0" y="474411"/>
          <a:ext cx="6096000" cy="2448000"/>
        </a:xfrm>
        <a:prstGeom prst="rightArrow">
          <a:avLst/>
        </a:prstGeom>
        <a:solidFill>
          <a:schemeClr val="accent1">
            <a:hueOff val="0"/>
            <a:satOff val="0"/>
            <a:lumOff val="0"/>
            <a:alphaOff val="0"/>
          </a:schemeClr>
        </a:solidFill>
        <a:ln w="5715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912DE11-7B2C-47ED-9A28-B51973026CB0}">
      <dsp:nvSpPr>
        <dsp:cNvPr id="0" name=""/>
        <dsp:cNvSpPr/>
      </dsp:nvSpPr>
      <dsp:spPr>
        <a:xfrm rot="20180035">
          <a:off x="277256" y="1188198"/>
          <a:ext cx="4994671" cy="122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5440" rIns="0" bIns="345440" numCol="1" spcCol="1270" anchor="ctr" anchorCtr="0">
          <a:noAutofit/>
        </a:bodyPr>
        <a:lstStyle/>
        <a:p>
          <a:pPr lvl="0" algn="ctr" defTabSz="1511300">
            <a:lnSpc>
              <a:spcPct val="90000"/>
            </a:lnSpc>
            <a:spcBef>
              <a:spcPct val="0"/>
            </a:spcBef>
            <a:spcAft>
              <a:spcPct val="35000"/>
            </a:spcAft>
          </a:pPr>
          <a:r>
            <a:rPr lang="el-GR" sz="3400" kern="1200" dirty="0" smtClean="0">
              <a:solidFill>
                <a:srgbClr val="002060"/>
              </a:solidFill>
              <a:latin typeface="Cambria" panose="02040503050406030204" pitchFamily="18" charset="0"/>
            </a:rPr>
            <a:t>ΝΟΣΗΛΕΥΤΙΚΗ ΔΙΕΡΓΑΣΙΑ</a:t>
          </a:r>
          <a:endParaRPr lang="el-GR" sz="3400" kern="1200" dirty="0">
            <a:solidFill>
              <a:srgbClr val="002060"/>
            </a:solidFill>
            <a:latin typeface="Cambria" panose="02040503050406030204" pitchFamily="18" charset="0"/>
          </a:endParaRPr>
        </a:p>
      </dsp:txBody>
      <dsp:txXfrm rot="20180035">
        <a:off x="277256" y="1188198"/>
        <a:ext cx="4994671" cy="1224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00EC12-3725-42E4-9A13-3F52E9653843}">
      <dsp:nvSpPr>
        <dsp:cNvPr id="0" name=""/>
        <dsp:cNvSpPr/>
      </dsp:nvSpPr>
      <dsp:spPr>
        <a:xfrm>
          <a:off x="0" y="1683509"/>
          <a:ext cx="6096000" cy="201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952B20-A323-491E-B435-C8EC8C9E34B3}">
      <dsp:nvSpPr>
        <dsp:cNvPr id="0" name=""/>
        <dsp:cNvSpPr/>
      </dsp:nvSpPr>
      <dsp:spPr>
        <a:xfrm>
          <a:off x="994041" y="0"/>
          <a:ext cx="4382824" cy="169648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rPr>
            <a:t>BETTY NEUMAN</a:t>
          </a:r>
          <a:endParaRPr lang="el-GR" sz="2000" b="1" kern="1200" dirty="0" smtClean="0">
            <a:solidFill>
              <a:srgbClr val="FFFF00"/>
            </a:solidFill>
          </a:endParaRPr>
        </a:p>
        <a:p>
          <a:pPr lvl="0" algn="ctr" defTabSz="889000">
            <a:lnSpc>
              <a:spcPct val="90000"/>
            </a:lnSpc>
            <a:spcBef>
              <a:spcPct val="0"/>
            </a:spcBef>
            <a:spcAft>
              <a:spcPct val="35000"/>
            </a:spcAft>
          </a:pPr>
          <a:r>
            <a:rPr lang="en-US" sz="2000" kern="1200" dirty="0" smtClean="0"/>
            <a:t>(</a:t>
          </a:r>
          <a:r>
            <a:rPr lang="el-GR" sz="2000" kern="1200" dirty="0" smtClean="0"/>
            <a:t>Θεωρία των συστημάτων, το </a:t>
          </a:r>
          <a:r>
            <a:rPr lang="en-US" sz="2000" kern="1200" dirty="0" smtClean="0"/>
            <a:t>stress</a:t>
          </a:r>
          <a:r>
            <a:rPr lang="el-GR" sz="2000" kern="1200" dirty="0" smtClean="0"/>
            <a:t> και η αντίδραση  </a:t>
          </a:r>
          <a:r>
            <a:rPr lang="el-GR" sz="2000" kern="1200" dirty="0" err="1" smtClean="0"/>
            <a:t>σ΄</a:t>
          </a:r>
          <a:r>
            <a:rPr lang="el-GR" sz="2000" kern="1200" dirty="0" smtClean="0"/>
            <a:t> αυτό</a:t>
          </a:r>
          <a:r>
            <a:rPr lang="en-US" sz="2000" kern="1200" dirty="0" smtClean="0"/>
            <a:t>)</a:t>
          </a:r>
          <a:endParaRPr lang="el-GR" sz="2000" kern="1200" dirty="0"/>
        </a:p>
      </dsp:txBody>
      <dsp:txXfrm>
        <a:off x="994041" y="0"/>
        <a:ext cx="4382824" cy="1696483"/>
      </dsp:txXfrm>
    </dsp:sp>
    <dsp:sp modelId="{BE77CF30-6B14-4B24-8223-CA5B1316E02C}">
      <dsp:nvSpPr>
        <dsp:cNvPr id="0" name=""/>
        <dsp:cNvSpPr/>
      </dsp:nvSpPr>
      <dsp:spPr>
        <a:xfrm>
          <a:off x="0" y="2591267"/>
          <a:ext cx="6096000" cy="2016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EB394657-C087-4847-B5B0-88B4C0B6DA9E}">
      <dsp:nvSpPr>
        <dsp:cNvPr id="0" name=""/>
        <dsp:cNvSpPr/>
      </dsp:nvSpPr>
      <dsp:spPr>
        <a:xfrm>
          <a:off x="334483" y="1778406"/>
          <a:ext cx="5560913" cy="781037"/>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rPr>
            <a:t>DOROTHEA OREM</a:t>
          </a:r>
          <a:endParaRPr lang="el-GR" sz="2000" b="1" kern="1200" dirty="0" smtClean="0">
            <a:solidFill>
              <a:srgbClr val="FFFF00"/>
            </a:solidFill>
          </a:endParaRPr>
        </a:p>
        <a:p>
          <a:pPr lvl="0" algn="ctr" defTabSz="889000">
            <a:lnSpc>
              <a:spcPct val="90000"/>
            </a:lnSpc>
            <a:spcBef>
              <a:spcPct val="0"/>
            </a:spcBef>
            <a:spcAft>
              <a:spcPct val="35000"/>
            </a:spcAft>
          </a:pPr>
          <a:r>
            <a:rPr lang="el-GR" sz="2000" kern="1200" dirty="0" smtClean="0"/>
            <a:t>( Θεωρία της </a:t>
          </a:r>
          <a:r>
            <a:rPr lang="el-GR" sz="2000" kern="1200" dirty="0" err="1" smtClean="0"/>
            <a:t>αυτοφροντίδας</a:t>
          </a:r>
          <a:r>
            <a:rPr lang="el-GR" sz="2000" kern="1200" dirty="0" smtClean="0"/>
            <a:t>)</a:t>
          </a:r>
          <a:endParaRPr lang="el-GR" sz="2000" kern="1200" dirty="0"/>
        </a:p>
      </dsp:txBody>
      <dsp:txXfrm>
        <a:off x="334483" y="1778406"/>
        <a:ext cx="5560913" cy="781037"/>
      </dsp:txXfrm>
    </dsp:sp>
    <dsp:sp modelId="{C3A39D34-A056-4205-BCF8-ED79C920246F}">
      <dsp:nvSpPr>
        <dsp:cNvPr id="0" name=""/>
        <dsp:cNvSpPr/>
      </dsp:nvSpPr>
      <dsp:spPr>
        <a:xfrm>
          <a:off x="0" y="3757294"/>
          <a:ext cx="6096000" cy="2016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FB1BCA55-F6F9-4259-A718-6C535A188078}">
      <dsp:nvSpPr>
        <dsp:cNvPr id="0" name=""/>
        <dsp:cNvSpPr/>
      </dsp:nvSpPr>
      <dsp:spPr>
        <a:xfrm>
          <a:off x="148612" y="2836067"/>
          <a:ext cx="5815338" cy="1039307"/>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FF00"/>
              </a:solidFill>
            </a:rPr>
            <a:t>CALLISTA ROY</a:t>
          </a:r>
          <a:endParaRPr lang="el-GR" sz="2000" b="1" kern="1200" dirty="0" smtClean="0">
            <a:solidFill>
              <a:srgbClr val="FFFF00"/>
            </a:solidFill>
          </a:endParaRPr>
        </a:p>
        <a:p>
          <a:pPr lvl="0" algn="ctr" defTabSz="889000">
            <a:lnSpc>
              <a:spcPct val="90000"/>
            </a:lnSpc>
            <a:spcBef>
              <a:spcPct val="0"/>
            </a:spcBef>
            <a:spcAft>
              <a:spcPct val="35000"/>
            </a:spcAft>
          </a:pPr>
          <a:r>
            <a:rPr lang="en-US" sz="2000" b="1" kern="1200" dirty="0" smtClean="0"/>
            <a:t> </a:t>
          </a:r>
          <a:r>
            <a:rPr lang="en-US" sz="2000" kern="1200" dirty="0" smtClean="0"/>
            <a:t>(</a:t>
          </a:r>
          <a:r>
            <a:rPr lang="el-GR" sz="2000" kern="1200" dirty="0" smtClean="0"/>
            <a:t>Θεωρία της προσαρμογής</a:t>
          </a:r>
          <a:r>
            <a:rPr lang="en-US" sz="2000" kern="1200" dirty="0" smtClean="0"/>
            <a:t>)</a:t>
          </a:r>
          <a:endParaRPr lang="el-GR" sz="2000" kern="1200" dirty="0"/>
        </a:p>
      </dsp:txBody>
      <dsp:txXfrm>
        <a:off x="148612" y="2836067"/>
        <a:ext cx="5815338" cy="103930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75C37D-6507-44A7-9E1C-372C51C65CAE}">
      <dsp:nvSpPr>
        <dsp:cNvPr id="0" name=""/>
        <dsp:cNvSpPr/>
      </dsp:nvSpPr>
      <dsp:spPr>
        <a:xfrm>
          <a:off x="13776" y="0"/>
          <a:ext cx="7043007" cy="5461000"/>
        </a:xfrm>
        <a:prstGeom prst="rightArrow">
          <a:avLst/>
        </a:prstGeom>
        <a:noFill/>
        <a:ln w="381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sp>
    <dsp:sp modelId="{60C8E349-41D6-4883-B2D2-62DC1A78D915}">
      <dsp:nvSpPr>
        <dsp:cNvPr id="0" name=""/>
        <dsp:cNvSpPr/>
      </dsp:nvSpPr>
      <dsp:spPr>
        <a:xfrm>
          <a:off x="0" y="4460897"/>
          <a:ext cx="1697131" cy="100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a:lnSpc>
              <a:spcPct val="90000"/>
            </a:lnSpc>
            <a:spcBef>
              <a:spcPct val="0"/>
            </a:spcBef>
            <a:spcAft>
              <a:spcPct val="35000"/>
            </a:spcAft>
          </a:pPr>
          <a:endParaRPr lang="el-GR" sz="500" kern="1200" dirty="0"/>
        </a:p>
      </dsp:txBody>
      <dsp:txXfrm>
        <a:off x="0" y="4460897"/>
        <a:ext cx="1697131" cy="1000102"/>
      </dsp:txXfrm>
    </dsp:sp>
    <dsp:sp modelId="{DC84A728-4C0B-4A87-B0E0-F97C1346E007}">
      <dsp:nvSpPr>
        <dsp:cNvPr id="0" name=""/>
        <dsp:cNvSpPr/>
      </dsp:nvSpPr>
      <dsp:spPr>
        <a:xfrm>
          <a:off x="2001482" y="1703377"/>
          <a:ext cx="881693" cy="2279911"/>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l-GR" sz="1200" kern="1200" dirty="0" smtClean="0">
              <a:latin typeface="Arial" pitchFamily="34" charset="0"/>
              <a:cs typeface="Arial" pitchFamily="34" charset="0"/>
            </a:rPr>
            <a:t>Αυτό</a:t>
          </a:r>
        </a:p>
        <a:p>
          <a:pPr lvl="0" algn="ctr" defTabSz="533400">
            <a:lnSpc>
              <a:spcPct val="90000"/>
            </a:lnSpc>
            <a:spcBef>
              <a:spcPct val="0"/>
            </a:spcBef>
            <a:spcAft>
              <a:spcPct val="35000"/>
            </a:spcAft>
          </a:pPr>
          <a:r>
            <a:rPr lang="el-GR" sz="1200" kern="1200" dirty="0" smtClean="0">
              <a:latin typeface="Arial" pitchFamily="34" charset="0"/>
              <a:cs typeface="Arial" pitchFamily="34" charset="0"/>
            </a:rPr>
            <a:t>διαχείριση &amp; υποστήριξη </a:t>
          </a:r>
        </a:p>
        <a:p>
          <a:pPr lvl="0" algn="ctr" defTabSz="533400">
            <a:lnSpc>
              <a:spcPct val="90000"/>
            </a:lnSpc>
            <a:spcBef>
              <a:spcPct val="0"/>
            </a:spcBef>
            <a:spcAft>
              <a:spcPct val="35000"/>
            </a:spcAft>
          </a:pPr>
          <a:r>
            <a:rPr lang="el-GR" sz="1200" kern="1200" dirty="0" smtClean="0">
              <a:latin typeface="Arial" pitchFamily="34" charset="0"/>
              <a:cs typeface="Arial" pitchFamily="34" charset="0"/>
            </a:rPr>
            <a:t>ασθενών </a:t>
          </a:r>
          <a:endParaRPr lang="el-GR" sz="1200" kern="1200" dirty="0">
            <a:latin typeface="Arial" pitchFamily="34" charset="0"/>
            <a:cs typeface="Arial" pitchFamily="34" charset="0"/>
          </a:endParaRPr>
        </a:p>
      </dsp:txBody>
      <dsp:txXfrm>
        <a:off x="2001482" y="1703377"/>
        <a:ext cx="881693" cy="2279911"/>
      </dsp:txXfrm>
    </dsp:sp>
    <dsp:sp modelId="{1922D62F-0D45-4697-8E9C-95D60DBB7AF6}">
      <dsp:nvSpPr>
        <dsp:cNvPr id="0" name=""/>
        <dsp:cNvSpPr/>
      </dsp:nvSpPr>
      <dsp:spPr>
        <a:xfrm>
          <a:off x="883972" y="3060174"/>
          <a:ext cx="1133581" cy="1000102"/>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l-GR" sz="1200" kern="1200" dirty="0" smtClean="0">
              <a:latin typeface="Arial" pitchFamily="34" charset="0"/>
              <a:cs typeface="Arial" pitchFamily="34" charset="0"/>
            </a:rPr>
            <a:t>Μοντέλου παροχής υπηρεσιών </a:t>
          </a:r>
          <a:endParaRPr lang="el-GR" sz="1200" kern="1200" dirty="0">
            <a:latin typeface="Arial" pitchFamily="34" charset="0"/>
            <a:cs typeface="Arial" pitchFamily="34" charset="0"/>
          </a:endParaRPr>
        </a:p>
      </dsp:txBody>
      <dsp:txXfrm>
        <a:off x="883972" y="3060174"/>
        <a:ext cx="1133581" cy="100010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21AB01-EC28-4B9A-9930-695AFB7EB2E4}">
      <dsp:nvSpPr>
        <dsp:cNvPr id="0" name=""/>
        <dsp:cNvSpPr/>
      </dsp:nvSpPr>
      <dsp:spPr>
        <a:xfrm>
          <a:off x="637270" y="0"/>
          <a:ext cx="3611201" cy="2232248"/>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8C24E85C-AB6E-4EE9-A454-F2E40FBB882A}">
      <dsp:nvSpPr>
        <dsp:cNvPr id="0" name=""/>
        <dsp:cNvSpPr/>
      </dsp:nvSpPr>
      <dsp:spPr>
        <a:xfrm>
          <a:off x="4563" y="669674"/>
          <a:ext cx="1367476" cy="892899"/>
        </a:xfrm>
        <a:prstGeom prst="roundRect">
          <a:avLst/>
        </a:prstGeom>
        <a:solidFill>
          <a:schemeClr val="accent1">
            <a:lumMod val="75000"/>
          </a:schemeClr>
        </a:solidFill>
        <a:ln>
          <a:solidFill>
            <a:srgbClr val="0066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dirty="0" smtClean="0"/>
            <a:t>ΔΙΑΤΥΠΩΣΗ ΝΟΣΗΛΕΥΤΙΚΩΝ ΔΙΑΓΝΩΣΕΩΝ </a:t>
          </a:r>
          <a:endParaRPr lang="el-GR" sz="900" kern="1200" dirty="0"/>
        </a:p>
      </dsp:txBody>
      <dsp:txXfrm>
        <a:off x="4563" y="669674"/>
        <a:ext cx="1367476" cy="892899"/>
      </dsp:txXfrm>
    </dsp:sp>
    <dsp:sp modelId="{7599342D-A7A8-4762-A443-FB67A7B60370}">
      <dsp:nvSpPr>
        <dsp:cNvPr id="0" name=""/>
        <dsp:cNvSpPr/>
      </dsp:nvSpPr>
      <dsp:spPr>
        <a:xfrm>
          <a:off x="1440497" y="669674"/>
          <a:ext cx="1367476" cy="892899"/>
        </a:xfrm>
        <a:prstGeom prst="roundRect">
          <a:avLst/>
        </a:prstGeom>
        <a:solidFill>
          <a:schemeClr val="accent2">
            <a:lumMod val="40000"/>
            <a:lumOff val="60000"/>
          </a:schemeClr>
        </a:solidFill>
        <a:ln>
          <a:solidFill>
            <a:srgbClr val="0066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dirty="0" smtClean="0"/>
            <a:t>ΣΧΕΔΙΑΣΜΟΣ ΚΑΙ ΠΡΟΓΡΑΜΜΑΤΙΣΜΟΣ ΝΟΣΗΛΕΥΤΙΚΗΣ ΦΡΟΝΤΙΔΑΣ</a:t>
          </a:r>
          <a:endParaRPr lang="el-GR" sz="900" kern="1200" dirty="0"/>
        </a:p>
      </dsp:txBody>
      <dsp:txXfrm>
        <a:off x="1440497" y="669674"/>
        <a:ext cx="1367476" cy="892899"/>
      </dsp:txXfrm>
    </dsp:sp>
    <dsp:sp modelId="{C76CD0A2-F60E-4D76-80D4-4DC5D8B9DD17}">
      <dsp:nvSpPr>
        <dsp:cNvPr id="0" name=""/>
        <dsp:cNvSpPr/>
      </dsp:nvSpPr>
      <dsp:spPr>
        <a:xfrm>
          <a:off x="2876431" y="669674"/>
          <a:ext cx="1367476" cy="892899"/>
        </a:xfrm>
        <a:prstGeom prst="roundRect">
          <a:avLst/>
        </a:prstGeom>
        <a:solidFill>
          <a:schemeClr val="accent5">
            <a:lumMod val="90000"/>
          </a:schemeClr>
        </a:solidFill>
        <a:ln>
          <a:solidFill>
            <a:srgbClr val="0066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l-GR" sz="900" kern="1200" dirty="0" smtClean="0"/>
            <a:t>ΠΑΡΕΜΒΑΣΕΙΣ</a:t>
          </a:r>
          <a:endParaRPr lang="el-GR" sz="900" kern="1200" dirty="0"/>
        </a:p>
      </dsp:txBody>
      <dsp:txXfrm>
        <a:off x="2876431" y="669674"/>
        <a:ext cx="1367476" cy="89289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7FA21F-FDD9-47F7-9509-8D464D979140}">
      <dsp:nvSpPr>
        <dsp:cNvPr id="0" name=""/>
        <dsp:cNvSpPr/>
      </dsp:nvSpPr>
      <dsp:spPr>
        <a:xfrm>
          <a:off x="0" y="21020"/>
          <a:ext cx="2520280" cy="380250"/>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l-GR" sz="800" kern="1200" dirty="0" smtClean="0"/>
            <a:t>ΑΞΙΟΛΟΓΗΣΗ ΤΗΣ ΟΙΚΟΓΕΝΕΙΑΣ</a:t>
          </a:r>
          <a:endParaRPr lang="el-GR" sz="800" kern="1200" dirty="0"/>
        </a:p>
      </dsp:txBody>
      <dsp:txXfrm>
        <a:off x="0" y="21020"/>
        <a:ext cx="2520280" cy="380250"/>
      </dsp:txXfrm>
    </dsp:sp>
    <dsp:sp modelId="{08B025F5-1ABA-4704-8DF6-C7A2B6B09E88}">
      <dsp:nvSpPr>
        <dsp:cNvPr id="0" name=""/>
        <dsp:cNvSpPr/>
      </dsp:nvSpPr>
      <dsp:spPr>
        <a:xfrm>
          <a:off x="0" y="401270"/>
          <a:ext cx="2520280" cy="869400"/>
        </a:xfrm>
        <a:prstGeom prst="rect">
          <a:avLst/>
        </a:prstGeom>
        <a:solidFill>
          <a:schemeClr val="accent5"/>
        </a:solidFill>
        <a:ln>
          <a:noFill/>
        </a:ln>
        <a:effectLst/>
      </dsp:spPr>
      <dsp:style>
        <a:lnRef idx="0">
          <a:scrgbClr r="0" g="0" b="0"/>
        </a:lnRef>
        <a:fillRef idx="0">
          <a:scrgbClr r="0" g="0" b="0"/>
        </a:fillRef>
        <a:effectRef idx="0">
          <a:scrgbClr r="0" g="0" b="0"/>
        </a:effectRef>
        <a:fontRef idx="minor"/>
      </dsp:style>
      <dsp:txBody>
        <a:bodyPr spcFirstLastPara="0" vert="horz" wrap="square" lIns="80019" tIns="10160" rIns="56896" bIns="10160" numCol="1" spcCol="1270" anchor="t" anchorCtr="0">
          <a:noAutofit/>
        </a:bodyPr>
        <a:lstStyle/>
        <a:p>
          <a:pPr marL="57150" lvl="1" indent="-57150" algn="l" defTabSz="266700">
            <a:lnSpc>
              <a:spcPct val="90000"/>
            </a:lnSpc>
            <a:spcBef>
              <a:spcPct val="0"/>
            </a:spcBef>
            <a:spcAft>
              <a:spcPct val="20000"/>
            </a:spcAft>
            <a:buChar char="••"/>
          </a:pPr>
          <a:r>
            <a:rPr lang="el-GR" sz="600" b="1" kern="1200" dirty="0" smtClean="0"/>
            <a:t>1. ΠΡΟΣΔΙΟΡΙΣΜΟΣ ΚΟΙΝΩΝΙΚΟΠΟΛΙΤΙΣΜΙΚΩΝ ΣΤΟΙΧΕΙΩΝ</a:t>
          </a:r>
          <a:endParaRPr lang="el-GR" sz="600" kern="1200" dirty="0"/>
        </a:p>
        <a:p>
          <a:pPr marL="57150" lvl="1" indent="-57150" algn="l" defTabSz="266700">
            <a:lnSpc>
              <a:spcPct val="90000"/>
            </a:lnSpc>
            <a:spcBef>
              <a:spcPct val="0"/>
            </a:spcBef>
            <a:spcAft>
              <a:spcPct val="20000"/>
            </a:spcAft>
            <a:buChar char="••"/>
          </a:pPr>
          <a:r>
            <a:rPr lang="el-GR" sz="600" b="1" kern="1200" dirty="0" smtClean="0"/>
            <a:t>2. ΠΕΡΙΒΑΛΟΝΤΙΚΑ ΣΤΟΙΧΕΙΑ</a:t>
          </a:r>
          <a:endParaRPr lang="el-GR" sz="600" kern="1200" dirty="0"/>
        </a:p>
        <a:p>
          <a:pPr marL="57150" lvl="1" indent="-57150" algn="l" defTabSz="266700">
            <a:lnSpc>
              <a:spcPct val="90000"/>
            </a:lnSpc>
            <a:spcBef>
              <a:spcPct val="0"/>
            </a:spcBef>
            <a:spcAft>
              <a:spcPct val="20000"/>
            </a:spcAft>
            <a:buChar char="••"/>
          </a:pPr>
          <a:r>
            <a:rPr lang="el-GR" sz="600" b="1" kern="1200" dirty="0" smtClean="0"/>
            <a:t>3. ΔΟΜΗ ΟΙΚΟΓΕΝΕΙΑΣ </a:t>
          </a:r>
          <a:endParaRPr lang="el-GR" sz="600" kern="1200" dirty="0"/>
        </a:p>
        <a:p>
          <a:pPr marL="57150" lvl="1" indent="-57150" algn="l" defTabSz="266700">
            <a:lnSpc>
              <a:spcPct val="90000"/>
            </a:lnSpc>
            <a:spcBef>
              <a:spcPct val="0"/>
            </a:spcBef>
            <a:spcAft>
              <a:spcPct val="20000"/>
            </a:spcAft>
            <a:buChar char="••"/>
          </a:pPr>
          <a:r>
            <a:rPr lang="el-GR" sz="600" b="1" kern="1200" dirty="0" smtClean="0"/>
            <a:t>4. ΛΕΙΤΟΥΡΓΕΙΑ ΟΙΚΟΓΕΝΕΙΑΣ</a:t>
          </a:r>
          <a:endParaRPr lang="el-GR" sz="600" kern="1200" dirty="0"/>
        </a:p>
        <a:p>
          <a:pPr marL="57150" lvl="1" indent="-57150" algn="l" defTabSz="266700">
            <a:lnSpc>
              <a:spcPct val="90000"/>
            </a:lnSpc>
            <a:spcBef>
              <a:spcPct val="0"/>
            </a:spcBef>
            <a:spcAft>
              <a:spcPct val="20000"/>
            </a:spcAft>
            <a:buChar char="••"/>
          </a:pPr>
          <a:r>
            <a:rPr lang="el-GR" sz="600" b="1" kern="1200" dirty="0" smtClean="0"/>
            <a:t>5. ΜΗΧΑΝΙΣΜΟΙ ΑΝΤΙΜΕΤΩΠΙΣΗΣ ΤΟΥ </a:t>
          </a:r>
          <a:r>
            <a:rPr lang="en-US" sz="600" b="1" kern="1200" dirty="0" smtClean="0"/>
            <a:t>STRESS </a:t>
          </a:r>
          <a:r>
            <a:rPr lang="el-GR" sz="600" b="1" kern="1200" dirty="0" smtClean="0"/>
            <a:t>ΑΠΌ ΤΗΝ ΟΙΚΟΓ</a:t>
          </a:r>
          <a:r>
            <a:rPr lang="en-US" sz="600" b="1" kern="1200" dirty="0" smtClean="0"/>
            <a:t>ENEIA</a:t>
          </a:r>
          <a:endParaRPr lang="el-GR" sz="600" kern="1200" dirty="0"/>
        </a:p>
      </dsp:txBody>
      <dsp:txXfrm>
        <a:off x="0" y="401270"/>
        <a:ext cx="2520280" cy="869400"/>
      </dsp:txXfrm>
    </dsp:sp>
    <dsp:sp modelId="{89E6780E-1C58-4878-9FDB-20D01DCA0906}">
      <dsp:nvSpPr>
        <dsp:cNvPr id="0" name=""/>
        <dsp:cNvSpPr/>
      </dsp:nvSpPr>
      <dsp:spPr>
        <a:xfrm>
          <a:off x="0" y="1123509"/>
          <a:ext cx="2520280" cy="380250"/>
        </a:xfrm>
        <a:prstGeom prst="round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l" defTabSz="355600">
            <a:lnSpc>
              <a:spcPct val="90000"/>
            </a:lnSpc>
            <a:spcBef>
              <a:spcPct val="0"/>
            </a:spcBef>
            <a:spcAft>
              <a:spcPct val="35000"/>
            </a:spcAft>
          </a:pPr>
          <a:r>
            <a:rPr lang="el-GR" sz="800" kern="1200" dirty="0" smtClean="0"/>
            <a:t>ΑΞΙΟΛΟΓΗΣΗ ΜΕΛΟΥΣ ΤΗΣ ΟΙΚΟΓΕΝΕΙΑΣ </a:t>
          </a:r>
          <a:endParaRPr lang="el-GR" sz="800" kern="1200" dirty="0"/>
        </a:p>
      </dsp:txBody>
      <dsp:txXfrm>
        <a:off x="0" y="1123509"/>
        <a:ext cx="2520280" cy="380250"/>
      </dsp:txXfrm>
    </dsp:sp>
    <dsp:sp modelId="{1F4546F2-B754-43FB-87B5-25EF1A0E0A68}">
      <dsp:nvSpPr>
        <dsp:cNvPr id="0" name=""/>
        <dsp:cNvSpPr/>
      </dsp:nvSpPr>
      <dsp:spPr>
        <a:xfrm>
          <a:off x="0" y="1482869"/>
          <a:ext cx="2520280" cy="560306"/>
        </a:xfrm>
        <a:prstGeom prst="rect">
          <a:avLst/>
        </a:prstGeom>
        <a:solidFill>
          <a:schemeClr val="accent5"/>
        </a:solidFill>
        <a:ln>
          <a:noFill/>
        </a:ln>
        <a:effectLst/>
      </dsp:spPr>
      <dsp:style>
        <a:lnRef idx="0">
          <a:scrgbClr r="0" g="0" b="0"/>
        </a:lnRef>
        <a:fillRef idx="0">
          <a:scrgbClr r="0" g="0" b="0"/>
        </a:fillRef>
        <a:effectRef idx="0">
          <a:scrgbClr r="0" g="0" b="0"/>
        </a:effectRef>
        <a:fontRef idx="minor"/>
      </dsp:style>
      <dsp:txBody>
        <a:bodyPr spcFirstLastPara="0" vert="horz" wrap="square" lIns="80019" tIns="10160" rIns="56896" bIns="10160" numCol="1" spcCol="1270" anchor="t" anchorCtr="0">
          <a:noAutofit/>
        </a:bodyPr>
        <a:lstStyle/>
        <a:p>
          <a:pPr marL="57150" lvl="1" indent="-57150" algn="l" defTabSz="266700">
            <a:lnSpc>
              <a:spcPct val="90000"/>
            </a:lnSpc>
            <a:spcBef>
              <a:spcPct val="0"/>
            </a:spcBef>
            <a:spcAft>
              <a:spcPct val="20000"/>
            </a:spcAft>
            <a:buChar char="••"/>
          </a:pPr>
          <a:r>
            <a:rPr lang="el-GR" sz="600" b="1" kern="1200" dirty="0" smtClean="0"/>
            <a:t>1. ΨΥΧΙΚΗ</a:t>
          </a:r>
          <a:endParaRPr lang="el-GR" sz="600" kern="1200" dirty="0"/>
        </a:p>
        <a:p>
          <a:pPr marL="57150" lvl="1" indent="-57150" algn="l" defTabSz="266700">
            <a:lnSpc>
              <a:spcPct val="90000"/>
            </a:lnSpc>
            <a:spcBef>
              <a:spcPct val="0"/>
            </a:spcBef>
            <a:spcAft>
              <a:spcPct val="20000"/>
            </a:spcAft>
            <a:buChar char="••"/>
          </a:pPr>
          <a:r>
            <a:rPr lang="el-GR" sz="600" b="1" kern="1200" smtClean="0"/>
            <a:t>2. ΣΩΜΑΤΙΚΗ</a:t>
          </a:r>
          <a:endParaRPr lang="el-GR" sz="600" kern="1200"/>
        </a:p>
        <a:p>
          <a:pPr marL="57150" lvl="1" indent="-57150" algn="l" defTabSz="266700">
            <a:lnSpc>
              <a:spcPct val="90000"/>
            </a:lnSpc>
            <a:spcBef>
              <a:spcPct val="0"/>
            </a:spcBef>
            <a:spcAft>
              <a:spcPct val="20000"/>
            </a:spcAft>
            <a:buChar char="••"/>
          </a:pPr>
          <a:r>
            <a:rPr lang="el-GR" sz="600" b="1" kern="1200" dirty="0" smtClean="0"/>
            <a:t>3. ΣΥΝΑΙΣΘΗΜΑΤΙΚΗ </a:t>
          </a:r>
          <a:endParaRPr lang="el-GR" sz="600" kern="1200" dirty="0"/>
        </a:p>
        <a:p>
          <a:pPr marL="57150" lvl="1" indent="-57150" algn="l" defTabSz="266700">
            <a:lnSpc>
              <a:spcPct val="90000"/>
            </a:lnSpc>
            <a:spcBef>
              <a:spcPct val="0"/>
            </a:spcBef>
            <a:spcAft>
              <a:spcPct val="20000"/>
            </a:spcAft>
            <a:buChar char="••"/>
          </a:pPr>
          <a:r>
            <a:rPr lang="el-GR" sz="600" b="1" kern="1200" smtClean="0"/>
            <a:t>4. ΚΟΙΝΩΝΙΚΗ</a:t>
          </a:r>
          <a:endParaRPr lang="el-GR" sz="600" kern="1200"/>
        </a:p>
        <a:p>
          <a:pPr marL="57150" lvl="1" indent="-57150" algn="l" defTabSz="266700">
            <a:lnSpc>
              <a:spcPct val="90000"/>
            </a:lnSpc>
            <a:spcBef>
              <a:spcPct val="0"/>
            </a:spcBef>
            <a:spcAft>
              <a:spcPct val="20000"/>
            </a:spcAft>
            <a:buChar char="••"/>
          </a:pPr>
          <a:r>
            <a:rPr lang="el-GR" sz="600" b="1" kern="1200" smtClean="0"/>
            <a:t>5. ΠΝΕΥΜΑΙΚΗ</a:t>
          </a:r>
          <a:endParaRPr lang="el-GR" sz="600" kern="1200"/>
        </a:p>
      </dsp:txBody>
      <dsp:txXfrm>
        <a:off x="0" y="1482869"/>
        <a:ext cx="2520280" cy="56030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l-GR" altLang="el-G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ltLang="el-GR"/>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noProof="0" smtClean="0"/>
              <a:t>Κάντε κλικ για να επεξεργαστείτε τα στυλ κειμένου του υποδείγματος</a:t>
            </a:r>
          </a:p>
          <a:p>
            <a:pPr lvl="1"/>
            <a:r>
              <a:rPr lang="el-GR" altLang="el-GR" noProof="0" smtClean="0"/>
              <a:t>Δεύτερου επιπέδου</a:t>
            </a:r>
          </a:p>
          <a:p>
            <a:pPr lvl="2"/>
            <a:r>
              <a:rPr lang="el-GR" altLang="el-GR" noProof="0" smtClean="0"/>
              <a:t>Τρίτου επιπέδου</a:t>
            </a:r>
          </a:p>
          <a:p>
            <a:pPr lvl="3"/>
            <a:r>
              <a:rPr lang="el-GR" altLang="el-GR" noProof="0" smtClean="0"/>
              <a:t>Τέταρτου επιπέδου</a:t>
            </a:r>
          </a:p>
          <a:p>
            <a:pPr lvl="4"/>
            <a:r>
              <a:rPr lang="el-GR" altLang="el-GR" noProof="0" smtClean="0"/>
              <a:t>Πέμπτου επιπέδου</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l-GR" altLang="el-G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7D3B3CFB-4B0F-481A-AFB8-612300CA6C2E}" type="slidenum">
              <a:rPr lang="el-GR" altLang="el-GR"/>
              <a:pPr>
                <a:defRPr/>
              </a:pPr>
              <a:t>‹#›</a:t>
            </a:fld>
            <a:endParaRPr lang="el-GR" altLang="el-GR"/>
          </a:p>
        </p:txBody>
      </p:sp>
    </p:spTree>
    <p:extLst>
      <p:ext uri="{BB962C8B-B14F-4D97-AF65-F5344CB8AC3E}">
        <p14:creationId xmlns:p14="http://schemas.microsoft.com/office/powerpoint/2010/main" xmlns="" val="897023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1597F04F-DC8E-4565-976C-408830880CB9}" type="slidenum">
              <a:rPr lang="el-GR" altLang="el-GR" smtClean="0"/>
              <a:pPr/>
              <a:t>1</a:t>
            </a:fld>
            <a:endParaRPr lang="el-GR" altLang="el-G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7F45CDBB-1F65-4BFD-A9B5-E73222088FDD}" type="slidenum">
              <a:rPr lang="el-GR" altLang="el-GR" smtClean="0"/>
              <a:pPr/>
              <a:t>4</a:t>
            </a:fld>
            <a:endParaRPr lang="el-GR" altLang="el-GR"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00B36642-9E1B-4903-AD57-A9A8CD8E66AA}" type="slidenum">
              <a:rPr lang="el-GR" altLang="el-GR" smtClean="0"/>
              <a:pPr/>
              <a:t>5</a:t>
            </a:fld>
            <a:endParaRPr lang="el-GR" altLang="el-G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9A63E76C-6C77-4170-AC5D-E5AA0E0EDBDA}" type="slidenum">
              <a:rPr lang="el-GR" altLang="el-GR" smtClean="0"/>
              <a:pPr/>
              <a:t>6</a:t>
            </a:fld>
            <a:endParaRPr lang="el-GR" altLang="el-G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miter lim="800000"/>
            <a:headEnd/>
            <a:tailEnd/>
          </a:ln>
        </p:spPr>
        <p:txBody>
          <a:bodyPr/>
          <a:lstStyle/>
          <a:p>
            <a:fld id="{976E2658-F1D4-47C8-AA84-BDD717D65227}" type="slidenum">
              <a:rPr lang="el-GR" altLang="el-GR" smtClean="0"/>
              <a:pPr/>
              <a:t>8</a:t>
            </a:fld>
            <a:endParaRPr lang="el-GR" altLang="el-GR"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D0ABDF-F9D9-477D-A32C-AF42E000FA25}" type="slidenum">
              <a:rPr lang="el-GR" altLang="el-GR" smtClean="0">
                <a:solidFill>
                  <a:srgbClr val="000000"/>
                </a:solidFill>
              </a:rPr>
              <a:pPr fontAlgn="base">
                <a:spcBef>
                  <a:spcPct val="0"/>
                </a:spcBef>
                <a:spcAft>
                  <a:spcPct val="0"/>
                </a:spcAft>
                <a:defRPr/>
              </a:pPr>
              <a:t>31</a:t>
            </a:fld>
            <a:endParaRPr lang="el-GR" altLang="el-GR" smtClean="0">
              <a:solidFill>
                <a:srgbClr val="000000"/>
              </a:solidFill>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F56C69CA-75D2-4E60-992B-D0926D6F1313}" type="slidenum">
              <a:rPr lang="el-GR" altLang="el-GR" smtClean="0"/>
              <a:pPr/>
              <a:t>38</a:t>
            </a:fld>
            <a:endParaRPr lang="el-GR" altLang="el-GR"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F25A334D-47A2-47CF-BF9E-EAC286A07D7F}" type="slidenum">
              <a:rPr lang="el-GR" altLang="el-GR" smtClean="0"/>
              <a:pPr/>
              <a:t>39</a:t>
            </a:fld>
            <a:endParaRPr lang="el-GR" altLang="el-GR"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CB6F85A9-FFA4-44ED-88EB-C94BFB33CA25}" type="slidenum">
              <a:rPr lang="el-GR" altLang="el-GR" smtClean="0"/>
              <a:pPr/>
              <a:t>41</a:t>
            </a:fld>
            <a:endParaRPr lang="el-GR" altLang="el-GR"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1821B5D3-6FB7-4783-BB6B-A6EB0B6E052C}" type="slidenum">
              <a:rPr lang="el-GR" altLang="el-GR"/>
              <a:pPr>
                <a:defRPr/>
              </a:pPr>
              <a:t>‹#›</a:t>
            </a:fld>
            <a:endParaRPr lang="el-GR"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F7AB9A14-D4F3-4CA1-83B8-4432C0E4CD48}" type="slidenum">
              <a:rPr lang="el-GR" altLang="el-GR"/>
              <a:pPr>
                <a:defRPr/>
              </a:pPr>
              <a:t>‹#›</a:t>
            </a:fld>
            <a:endParaRPr lang="el-GR"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8D2FE874-5E8B-4FCD-9586-7CB520E92B7D}" type="slidenum">
              <a:rPr lang="el-GR" altLang="el-GR"/>
              <a:pPr>
                <a:defRPr/>
              </a:pPr>
              <a:t>‹#›</a:t>
            </a:fld>
            <a:endParaRPr lang="el-GR"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l-GR" altLang="el-GR"/>
          </a:p>
        </p:txBody>
      </p:sp>
      <p:sp>
        <p:nvSpPr>
          <p:cNvPr id="5" name="Θέση υποσέλιδου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endParaRPr lang="el-GR" altLang="el-GR"/>
          </a:p>
        </p:txBody>
      </p:sp>
      <p:sp>
        <p:nvSpPr>
          <p:cNvPr id="6" name="Θέση αριθμού διαφάνειας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26ABFA08-686C-42C4-95FB-96B76CEAF65E}" type="slidenum">
              <a:rPr lang="el-GR" altLang="el-GR"/>
              <a:pPr>
                <a:defRPr/>
              </a:pPr>
              <a:t>‹#›</a:t>
            </a:fld>
            <a:endParaRPr lang="el-GR" alt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l-GR" altLang="el-GR"/>
          </a:p>
        </p:txBody>
      </p:sp>
      <p:sp>
        <p:nvSpPr>
          <p:cNvPr id="5" name="Θέση υποσέλιδου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endParaRPr lang="el-GR" altLang="el-GR"/>
          </a:p>
        </p:txBody>
      </p:sp>
      <p:sp>
        <p:nvSpPr>
          <p:cNvPr id="6" name="Θέση αριθμού διαφάνειας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A9A6A966-EF55-42CD-990C-D5F9B25BE172}" type="slidenum">
              <a:rPr lang="el-GR" altLang="el-GR"/>
              <a:pPr>
                <a:defRPr/>
              </a:pPr>
              <a:t>‹#›</a:t>
            </a:fld>
            <a:endParaRPr lang="el-GR" alt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l-GR" altLang="el-GR"/>
          </a:p>
        </p:txBody>
      </p:sp>
      <p:sp>
        <p:nvSpPr>
          <p:cNvPr id="5" name="Θέση υποσέλιδου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endParaRPr lang="el-GR" altLang="el-GR"/>
          </a:p>
        </p:txBody>
      </p:sp>
      <p:sp>
        <p:nvSpPr>
          <p:cNvPr id="6" name="Θέση αριθμού διαφάνειας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CA855A10-B85D-4ED9-A5C2-88BE0570A63E}" type="slidenum">
              <a:rPr lang="el-GR" altLang="el-GR"/>
              <a:pPr>
                <a:defRPr/>
              </a:pPr>
              <a:t>‹#›</a:t>
            </a:fld>
            <a:endParaRPr lang="el-GR" alt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l-GR" altLang="el-GR"/>
          </a:p>
        </p:txBody>
      </p:sp>
      <p:sp>
        <p:nvSpPr>
          <p:cNvPr id="6" name="Θέση υποσέλιδου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endParaRPr lang="el-GR" altLang="el-GR"/>
          </a:p>
        </p:txBody>
      </p:sp>
      <p:sp>
        <p:nvSpPr>
          <p:cNvPr id="7" name="Θέση αριθμού διαφάνειας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EC3159EE-9509-4855-9CEE-5F57369A56F4}" type="slidenum">
              <a:rPr lang="el-GR" altLang="el-GR"/>
              <a:pPr>
                <a:defRPr/>
              </a:pPr>
              <a:t>‹#›</a:t>
            </a:fld>
            <a:endParaRPr lang="el-GR" alt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l-GR" altLang="el-GR"/>
          </a:p>
        </p:txBody>
      </p:sp>
      <p:sp>
        <p:nvSpPr>
          <p:cNvPr id="8" name="Θέση υποσέλιδου 7"/>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endParaRPr lang="el-GR" altLang="el-GR"/>
          </a:p>
        </p:txBody>
      </p:sp>
      <p:sp>
        <p:nvSpPr>
          <p:cNvPr id="9" name="Θέση αριθμού διαφάνειας 8"/>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AA3A865D-E06E-45F0-9270-7B7905E9ECBE}" type="slidenum">
              <a:rPr lang="el-GR" altLang="el-GR"/>
              <a:pPr>
                <a:defRPr/>
              </a:pPr>
              <a:t>‹#›</a:t>
            </a:fld>
            <a:endParaRPr lang="el-GR" alt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l-GR" altLang="el-GR"/>
          </a:p>
        </p:txBody>
      </p:sp>
      <p:sp>
        <p:nvSpPr>
          <p:cNvPr id="4" name="Θέση υποσέλιδου 3"/>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endParaRPr lang="el-GR" altLang="el-GR"/>
          </a:p>
        </p:txBody>
      </p:sp>
      <p:sp>
        <p:nvSpPr>
          <p:cNvPr id="5" name="Θέση αριθμού διαφάνειας 4"/>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F943D82E-2E1D-4B82-9D6D-18D2C7A87DBC}" type="slidenum">
              <a:rPr lang="el-GR" altLang="el-GR"/>
              <a:pPr>
                <a:defRPr/>
              </a:pPr>
              <a:t>‹#›</a:t>
            </a:fld>
            <a:endParaRPr lang="el-GR" alt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l-GR" altLang="el-GR"/>
          </a:p>
        </p:txBody>
      </p:sp>
      <p:sp>
        <p:nvSpPr>
          <p:cNvPr id="3" name="Θέση υποσέλιδου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endParaRPr lang="el-GR" altLang="el-GR"/>
          </a:p>
        </p:txBody>
      </p:sp>
      <p:sp>
        <p:nvSpPr>
          <p:cNvPr id="4" name="Θέση αριθμού διαφάνειας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B0191D28-B087-4687-86BD-7EACD47673AD}" type="slidenum">
              <a:rPr lang="el-GR" altLang="el-GR"/>
              <a:pPr>
                <a:defRPr/>
              </a:pPr>
              <a:t>‹#›</a:t>
            </a:fld>
            <a:endParaRPr lang="el-GR" alt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l-GR" altLang="el-GR"/>
          </a:p>
        </p:txBody>
      </p:sp>
      <p:sp>
        <p:nvSpPr>
          <p:cNvPr id="6" name="Θέση υποσέλιδου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endParaRPr lang="el-GR" altLang="el-GR"/>
          </a:p>
        </p:txBody>
      </p:sp>
      <p:sp>
        <p:nvSpPr>
          <p:cNvPr id="7" name="Θέση αριθμού διαφάνειας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2EF49152-F3F3-47FA-8330-F925114A0E49}" type="slidenum">
              <a:rPr lang="el-GR" altLang="el-GR"/>
              <a:pPr>
                <a:defRPr/>
              </a:pPr>
              <a:t>‹#›</a:t>
            </a:fld>
            <a:endParaRPr lang="el-GR"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F416F626-B845-46B5-8C45-490E78395CDA}" type="slidenum">
              <a:rPr lang="el-GR" altLang="el-GR"/>
              <a:pPr>
                <a:defRPr/>
              </a:pPr>
              <a:t>‹#›</a:t>
            </a:fld>
            <a:endParaRPr lang="el-GR" alt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l-GR" altLang="el-GR"/>
          </a:p>
        </p:txBody>
      </p:sp>
      <p:sp>
        <p:nvSpPr>
          <p:cNvPr id="6" name="Θέση υποσέλιδου 5"/>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endParaRPr lang="el-GR" altLang="el-GR"/>
          </a:p>
        </p:txBody>
      </p:sp>
      <p:sp>
        <p:nvSpPr>
          <p:cNvPr id="7" name="Θέση αριθμού διαφάνειας 6"/>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0DA19FE4-0F08-4422-B026-9A1F4131E301}" type="slidenum">
              <a:rPr lang="el-GR" altLang="el-GR"/>
              <a:pPr>
                <a:defRPr/>
              </a:pPr>
              <a:t>‹#›</a:t>
            </a:fld>
            <a:endParaRPr lang="el-GR" alt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l-GR" altLang="el-GR"/>
          </a:p>
        </p:txBody>
      </p:sp>
      <p:sp>
        <p:nvSpPr>
          <p:cNvPr id="5" name="Θέση υποσέλιδου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endParaRPr lang="el-GR" altLang="el-GR"/>
          </a:p>
        </p:txBody>
      </p:sp>
      <p:sp>
        <p:nvSpPr>
          <p:cNvPr id="6" name="Θέση αριθμού διαφάνειας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74A09F88-2D26-42A8-B3EA-3899E830B432}" type="slidenum">
              <a:rPr lang="el-GR" altLang="el-GR"/>
              <a:pPr>
                <a:defRPr/>
              </a:pPr>
              <a:t>‹#›</a:t>
            </a:fld>
            <a:endParaRPr lang="el-GR" alt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l-GR" altLang="el-GR"/>
          </a:p>
        </p:txBody>
      </p:sp>
      <p:sp>
        <p:nvSpPr>
          <p:cNvPr id="5" name="Θέση υποσέλιδου 4"/>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l">
              <a:defRPr/>
            </a:lvl1pPr>
          </a:lstStyle>
          <a:p>
            <a:pPr>
              <a:defRPr/>
            </a:pPr>
            <a:endParaRPr lang="el-GR" altLang="el-GR"/>
          </a:p>
        </p:txBody>
      </p:sp>
      <p:sp>
        <p:nvSpPr>
          <p:cNvPr id="6" name="Θέση αριθμού διαφάνειας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F2B8ED50-F0F7-447E-A662-81A82B9B5C43}" type="slidenum">
              <a:rPr lang="el-GR" altLang="el-GR"/>
              <a:pPr>
                <a:defRPr/>
              </a:pPr>
              <a:t>‹#›</a:t>
            </a:fld>
            <a:endParaRPr lang="el-GR" alt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80D705B-18A0-40BB-B184-58987B0E591E}" type="datetimeFigureOut">
              <a:rPr lang="el-GR"/>
              <a:pPr>
                <a:defRPr/>
              </a:pPr>
              <a:t>20/10/2020</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D7928F41-9C22-4E80-B49D-1CCBFF029E9C}" type="slidenum">
              <a:rPr lang="el-GR"/>
              <a:pPr>
                <a:defRPr/>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24F2DA9-577C-4750-B983-C7BE9040B079}" type="datetimeFigureOut">
              <a:rPr lang="el-GR"/>
              <a:pPr>
                <a:defRPr/>
              </a:pPr>
              <a:t>20/10/2020</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23C752A-88BE-4D60-952E-03E669F35DE6}" type="slidenum">
              <a:rPr lang="el-GR"/>
              <a:pPr>
                <a:defRPr/>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525C8821-DBBE-44C7-9E96-CC63626A9B7B}" type="datetimeFigureOut">
              <a:rPr lang="el-GR"/>
              <a:pPr>
                <a:defRPr/>
              </a:pPr>
              <a:t>20/10/2020</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12ED6B9-BA7F-41DC-AE18-1C55D82EDE56}" type="slidenum">
              <a:rPr lang="el-GR"/>
              <a:pPr>
                <a:defRPr/>
              </a:pPr>
              <a:t>‹#›</a:t>
            </a:fld>
            <a:endParaRPr 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BB66D7A-E653-4F33-8AA6-24748F755332}" type="datetimeFigureOut">
              <a:rPr lang="el-GR"/>
              <a:pPr>
                <a:defRPr/>
              </a:pPr>
              <a:t>20/10/2020</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CCBACACB-A8A2-44AF-BF80-8300C3AC7A6F}" type="slidenum">
              <a:rPr lang="el-GR"/>
              <a:pPr>
                <a:defRPr/>
              </a:pPr>
              <a:t>‹#›</a:t>
            </a:fld>
            <a:endParaRPr 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AEAE741-F3C3-4900-A75B-3EBEA9A4265D}" type="datetimeFigureOut">
              <a:rPr lang="el-GR"/>
              <a:pPr>
                <a:defRPr/>
              </a:pPr>
              <a:t>20/10/2020</a:t>
            </a:fld>
            <a:endParaRPr lang="el-GR"/>
          </a:p>
        </p:txBody>
      </p:sp>
      <p:sp>
        <p:nvSpPr>
          <p:cNvPr id="8" name="7 - Θέση υποσέλιδου"/>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l-GR"/>
          </a:p>
        </p:txBody>
      </p:sp>
      <p:sp>
        <p:nvSpPr>
          <p:cNvPr id="9" name="8 - Θέση αριθμού διαφάνειας"/>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AC36033-9591-4BB3-B1C3-793466F3B20F}" type="slidenum">
              <a:rPr lang="el-GR"/>
              <a:pPr>
                <a:defRPr/>
              </a:pPr>
              <a:t>‹#›</a:t>
            </a:fld>
            <a:endParaRPr lang="el-G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FA8F874-D1F9-4E10-B354-2F275E138FDA}" type="datetimeFigureOut">
              <a:rPr lang="el-GR"/>
              <a:pPr>
                <a:defRPr/>
              </a:pPr>
              <a:t>20/10/2020</a:t>
            </a:fld>
            <a:endParaRPr lang="el-GR"/>
          </a:p>
        </p:txBody>
      </p:sp>
      <p:sp>
        <p:nvSpPr>
          <p:cNvPr id="4" name="3 - Θέση υποσέλιδου"/>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l-GR"/>
          </a:p>
        </p:txBody>
      </p:sp>
      <p:sp>
        <p:nvSpPr>
          <p:cNvPr id="5" name="4 - Θέση αριθμού διαφάνειας"/>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0050937-0214-4E78-8767-33A341B627FC}" type="slidenum">
              <a:rPr lang="el-GR"/>
              <a:pPr>
                <a:defRPr/>
              </a:pPr>
              <a:t>‹#›</a:t>
            </a:fld>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0B359854-275D-4EB5-A865-8FEE51E30A3D}" type="datetimeFigureOut">
              <a:rPr lang="el-GR"/>
              <a:pPr>
                <a:defRPr/>
              </a:pPr>
              <a:t>20/10/2020</a:t>
            </a:fld>
            <a:endParaRPr lang="el-GR"/>
          </a:p>
        </p:txBody>
      </p:sp>
      <p:sp>
        <p:nvSpPr>
          <p:cNvPr id="3" name="2 - Θέση υποσέλιδου"/>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l-GR"/>
          </a:p>
        </p:txBody>
      </p:sp>
      <p:sp>
        <p:nvSpPr>
          <p:cNvPr id="4" name="3 - Θέση αριθμού διαφάνειας"/>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B2AEA83-F64B-41DA-8688-CD21A84EB05D}"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6"/>
          <p:cNvSpPr>
            <a:spLocks noGrp="1" noChangeArrowheads="1"/>
          </p:cNvSpPr>
          <p:nvPr>
            <p:ph type="sldNum" sz="quarter" idx="12"/>
          </p:nvPr>
        </p:nvSpPr>
        <p:spPr>
          <a:ln/>
        </p:spPr>
        <p:txBody>
          <a:bodyPr/>
          <a:lstStyle>
            <a:lvl1pPr>
              <a:defRPr/>
            </a:lvl1pPr>
          </a:lstStyle>
          <a:p>
            <a:pPr>
              <a:defRPr/>
            </a:pPr>
            <a:fld id="{761CA245-FCCA-45B4-893D-212DAACF7839}" type="slidenum">
              <a:rPr lang="el-GR" altLang="el-GR"/>
              <a:pPr>
                <a:defRPr/>
              </a:pPr>
              <a:t>‹#›</a:t>
            </a:fld>
            <a:endParaRPr lang="el-GR" alt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1021D65-A489-4D7E-A880-8CF0613753C7}" type="datetimeFigureOut">
              <a:rPr lang="el-GR"/>
              <a:pPr>
                <a:defRPr/>
              </a:pPr>
              <a:t>20/10/2020</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419DEBD-3267-46F4-887D-E4B7CF82FA73}" type="slidenum">
              <a:rPr lang="el-GR"/>
              <a:pPr>
                <a:defRPr/>
              </a:pPr>
              <a:t>‹#›</a:t>
            </a:fld>
            <a:endParaRPr 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E40CF0A6-6C4B-46F3-ABB1-488F263CD583}" type="datetimeFigureOut">
              <a:rPr lang="el-GR"/>
              <a:pPr>
                <a:defRPr/>
              </a:pPr>
              <a:t>20/10/2020</a:t>
            </a:fld>
            <a:endParaRPr lang="el-GR"/>
          </a:p>
        </p:txBody>
      </p:sp>
      <p:sp>
        <p:nvSpPr>
          <p:cNvPr id="6" name="5 - Θέση υποσέλιδου"/>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l-GR"/>
          </a:p>
        </p:txBody>
      </p:sp>
      <p:sp>
        <p:nvSpPr>
          <p:cNvPr id="7" name="6 - Θέση αριθμού διαφάνειας"/>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594553B-1482-4B77-A379-7ACEE710B8DA}" type="slidenum">
              <a:rPr lang="el-GR"/>
              <a:pPr>
                <a:defRPr/>
              </a:pPr>
              <a:t>‹#›</a:t>
            </a:fld>
            <a:endParaRPr 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CF0BEBF3-B89B-4CD6-9232-66D86D5DF93D}" type="datetimeFigureOut">
              <a:rPr lang="el-GR"/>
              <a:pPr>
                <a:defRPr/>
              </a:pPr>
              <a:t>20/10/2020</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39C583E-911E-4196-9B8B-603BD4B96E62}" type="slidenum">
              <a:rPr lang="el-GR"/>
              <a:pPr>
                <a:defRPr/>
              </a:pPr>
              <a:t>‹#›</a:t>
            </a:fld>
            <a:endParaRPr lang="el-G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A0C05946-1729-430D-A064-0444B859D4A5}" type="datetimeFigureOut">
              <a:rPr lang="el-GR"/>
              <a:pPr>
                <a:defRPr/>
              </a:pPr>
              <a:t>20/10/2020</a:t>
            </a:fld>
            <a:endParaRPr lang="el-GR"/>
          </a:p>
        </p:txBody>
      </p:sp>
      <p:sp>
        <p:nvSpPr>
          <p:cNvPr id="5" name="4 - Θέση υποσέλιδου"/>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2C40100-653C-4B27-ABC5-EA1E2D1FF6CC}" type="slidenum">
              <a:rPr lang="el-GR"/>
              <a:pPr>
                <a:defRPr/>
              </a:pPr>
              <a:t>‹#›</a:t>
            </a:fld>
            <a:endParaRPr 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20/10/2020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996146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20/10/2020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367176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20/10/2020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321450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20/10/2020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180587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20/10/2020</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115067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20/10/2020</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23642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638C472D-806C-4D0E-951B-109454B2E25F}" type="slidenum">
              <a:rPr lang="el-GR" altLang="el-GR"/>
              <a:pPr>
                <a:defRPr/>
              </a:pPr>
              <a:t>‹#›</a:t>
            </a:fld>
            <a:endParaRPr lang="el-GR" alt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20/10/2020</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971553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20/10/2020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9904439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20/10/2020</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655272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20/10/2020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923227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20/10/2020</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913902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l-GR" sz="2400">
                <a:solidFill>
                  <a:srgbClr val="FFFFFF"/>
                </a:solidFill>
                <a:latin typeface="Times New Roman" pitchFamily="18"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grpSp>
      </p:grpSp>
      <p:sp>
        <p:nvSpPr>
          <p:cNvPr id="9117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l-GR" altLang="el-GR" noProof="0" smtClean="0"/>
              <a:t>Κάντε κλικ για να επεξεργαστείτε τον τίτλο</a:t>
            </a:r>
          </a:p>
        </p:txBody>
      </p:sp>
      <p:sp>
        <p:nvSpPr>
          <p:cNvPr id="91171"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pPr lvl="0"/>
            <a:r>
              <a:rPr lang="el-GR" altLang="el-GR" noProof="0" smtClean="0"/>
              <a:t>Κάντε κλικ για να επεξεργαστείτε τον υπότιτλο του υποδείγματος</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l-GR" altLang="el-GR"/>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l-GR" altLang="el-GR"/>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02EC37DE-5479-4A2D-8DD5-210AFD50FFE3}" type="slidenum">
              <a:rPr lang="el-GR" altLang="el-GR"/>
              <a:pPr>
                <a:defRPr/>
              </a:pPr>
              <a:t>‹#›</a:t>
            </a:fld>
            <a:endParaRPr lang="el-GR" altLang="el-GR"/>
          </a:p>
        </p:txBody>
      </p:sp>
    </p:spTree>
    <p:extLst>
      <p:ext uri="{BB962C8B-B14F-4D97-AF65-F5344CB8AC3E}">
        <p14:creationId xmlns:p14="http://schemas.microsoft.com/office/powerpoint/2010/main" xmlns="" val="20110034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35"/>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36"/>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37"/>
          <p:cNvSpPr>
            <a:spLocks noGrp="1" noChangeArrowheads="1"/>
          </p:cNvSpPr>
          <p:nvPr>
            <p:ph type="sldNum" sz="quarter" idx="12"/>
          </p:nvPr>
        </p:nvSpPr>
        <p:spPr>
          <a:ln/>
        </p:spPr>
        <p:txBody>
          <a:bodyPr/>
          <a:lstStyle>
            <a:lvl1pPr>
              <a:defRPr/>
            </a:lvl1pPr>
          </a:lstStyle>
          <a:p>
            <a:pPr>
              <a:defRPr/>
            </a:pPr>
            <a:fld id="{5523D66C-EBD8-4557-B469-C4A686F102EC}" type="slidenum">
              <a:rPr lang="el-GR" altLang="el-GR"/>
              <a:pPr>
                <a:defRPr/>
              </a:pPr>
              <a:t>‹#›</a:t>
            </a:fld>
            <a:endParaRPr lang="el-GR" altLang="el-GR"/>
          </a:p>
        </p:txBody>
      </p:sp>
    </p:spTree>
    <p:extLst>
      <p:ext uri="{BB962C8B-B14F-4D97-AF65-F5344CB8AC3E}">
        <p14:creationId xmlns:p14="http://schemas.microsoft.com/office/powerpoint/2010/main" xmlns="" val="4124917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35"/>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36"/>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37"/>
          <p:cNvSpPr>
            <a:spLocks noGrp="1" noChangeArrowheads="1"/>
          </p:cNvSpPr>
          <p:nvPr>
            <p:ph type="sldNum" sz="quarter" idx="12"/>
          </p:nvPr>
        </p:nvSpPr>
        <p:spPr>
          <a:ln/>
        </p:spPr>
        <p:txBody>
          <a:bodyPr/>
          <a:lstStyle>
            <a:lvl1pPr>
              <a:defRPr/>
            </a:lvl1pPr>
          </a:lstStyle>
          <a:p>
            <a:pPr>
              <a:defRPr/>
            </a:pPr>
            <a:fld id="{7D488D91-480F-49FA-A9FE-132DAC6B486B}" type="slidenum">
              <a:rPr lang="el-GR" altLang="el-GR"/>
              <a:pPr>
                <a:defRPr/>
              </a:pPr>
              <a:t>‹#›</a:t>
            </a:fld>
            <a:endParaRPr lang="el-GR" altLang="el-GR"/>
          </a:p>
        </p:txBody>
      </p:sp>
    </p:spTree>
    <p:extLst>
      <p:ext uri="{BB962C8B-B14F-4D97-AF65-F5344CB8AC3E}">
        <p14:creationId xmlns:p14="http://schemas.microsoft.com/office/powerpoint/2010/main" xmlns="" val="27229914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35"/>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36"/>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37"/>
          <p:cNvSpPr>
            <a:spLocks noGrp="1" noChangeArrowheads="1"/>
          </p:cNvSpPr>
          <p:nvPr>
            <p:ph type="sldNum" sz="quarter" idx="12"/>
          </p:nvPr>
        </p:nvSpPr>
        <p:spPr>
          <a:ln/>
        </p:spPr>
        <p:txBody>
          <a:bodyPr/>
          <a:lstStyle>
            <a:lvl1pPr>
              <a:defRPr/>
            </a:lvl1pPr>
          </a:lstStyle>
          <a:p>
            <a:pPr>
              <a:defRPr/>
            </a:pPr>
            <a:fld id="{C24E1238-755B-4AB9-BF99-8C805442AD15}" type="slidenum">
              <a:rPr lang="el-GR" altLang="el-GR"/>
              <a:pPr>
                <a:defRPr/>
              </a:pPr>
              <a:t>‹#›</a:t>
            </a:fld>
            <a:endParaRPr lang="el-GR" altLang="el-GR"/>
          </a:p>
        </p:txBody>
      </p:sp>
    </p:spTree>
    <p:extLst>
      <p:ext uri="{BB962C8B-B14F-4D97-AF65-F5344CB8AC3E}">
        <p14:creationId xmlns:p14="http://schemas.microsoft.com/office/powerpoint/2010/main" xmlns="" val="39524435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35"/>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36"/>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37"/>
          <p:cNvSpPr>
            <a:spLocks noGrp="1" noChangeArrowheads="1"/>
          </p:cNvSpPr>
          <p:nvPr>
            <p:ph type="sldNum" sz="quarter" idx="12"/>
          </p:nvPr>
        </p:nvSpPr>
        <p:spPr>
          <a:ln/>
        </p:spPr>
        <p:txBody>
          <a:bodyPr/>
          <a:lstStyle>
            <a:lvl1pPr>
              <a:defRPr/>
            </a:lvl1pPr>
          </a:lstStyle>
          <a:p>
            <a:pPr>
              <a:defRPr/>
            </a:pPr>
            <a:fld id="{9E48C39F-2C4B-421E-88F0-FBFDAB6270EF}" type="slidenum">
              <a:rPr lang="el-GR" altLang="el-GR"/>
              <a:pPr>
                <a:defRPr/>
              </a:pPr>
              <a:t>‹#›</a:t>
            </a:fld>
            <a:endParaRPr lang="el-GR" altLang="el-GR"/>
          </a:p>
        </p:txBody>
      </p:sp>
    </p:spTree>
    <p:extLst>
      <p:ext uri="{BB962C8B-B14F-4D97-AF65-F5344CB8AC3E}">
        <p14:creationId xmlns:p14="http://schemas.microsoft.com/office/powerpoint/2010/main" xmlns="" val="157517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9" name="Rectangle 6"/>
          <p:cNvSpPr>
            <a:spLocks noGrp="1" noChangeArrowheads="1"/>
          </p:cNvSpPr>
          <p:nvPr>
            <p:ph type="sldNum" sz="quarter" idx="12"/>
          </p:nvPr>
        </p:nvSpPr>
        <p:spPr>
          <a:ln/>
        </p:spPr>
        <p:txBody>
          <a:bodyPr/>
          <a:lstStyle>
            <a:lvl1pPr>
              <a:defRPr/>
            </a:lvl1pPr>
          </a:lstStyle>
          <a:p>
            <a:pPr>
              <a:defRPr/>
            </a:pPr>
            <a:fld id="{FCFE2E5A-A336-455E-9295-E2ED63E3A1A5}" type="slidenum">
              <a:rPr lang="el-GR" altLang="el-GR"/>
              <a:pPr>
                <a:defRPr/>
              </a:pPr>
              <a:t>‹#›</a:t>
            </a:fld>
            <a:endParaRPr lang="el-GR" alt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35"/>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36"/>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37"/>
          <p:cNvSpPr>
            <a:spLocks noGrp="1" noChangeArrowheads="1"/>
          </p:cNvSpPr>
          <p:nvPr>
            <p:ph type="sldNum" sz="quarter" idx="12"/>
          </p:nvPr>
        </p:nvSpPr>
        <p:spPr>
          <a:ln/>
        </p:spPr>
        <p:txBody>
          <a:bodyPr/>
          <a:lstStyle>
            <a:lvl1pPr>
              <a:defRPr/>
            </a:lvl1pPr>
          </a:lstStyle>
          <a:p>
            <a:pPr>
              <a:defRPr/>
            </a:pPr>
            <a:fld id="{F0F62EC8-EC09-4966-A9FB-80A656D45ED7}" type="slidenum">
              <a:rPr lang="el-GR" altLang="el-GR"/>
              <a:pPr>
                <a:defRPr/>
              </a:pPr>
              <a:t>‹#›</a:t>
            </a:fld>
            <a:endParaRPr lang="el-GR" altLang="el-GR"/>
          </a:p>
        </p:txBody>
      </p:sp>
    </p:spTree>
    <p:extLst>
      <p:ext uri="{BB962C8B-B14F-4D97-AF65-F5344CB8AC3E}">
        <p14:creationId xmlns:p14="http://schemas.microsoft.com/office/powerpoint/2010/main" xmlns="" val="10338873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36"/>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37"/>
          <p:cNvSpPr>
            <a:spLocks noGrp="1" noChangeArrowheads="1"/>
          </p:cNvSpPr>
          <p:nvPr>
            <p:ph type="sldNum" sz="quarter" idx="12"/>
          </p:nvPr>
        </p:nvSpPr>
        <p:spPr>
          <a:ln/>
        </p:spPr>
        <p:txBody>
          <a:bodyPr/>
          <a:lstStyle>
            <a:lvl1pPr>
              <a:defRPr/>
            </a:lvl1pPr>
          </a:lstStyle>
          <a:p>
            <a:pPr>
              <a:defRPr/>
            </a:pPr>
            <a:fld id="{ACEC5820-BAC8-47AB-97D8-82F221C0F757}" type="slidenum">
              <a:rPr lang="el-GR" altLang="el-GR"/>
              <a:pPr>
                <a:defRPr/>
              </a:pPr>
              <a:t>‹#›</a:t>
            </a:fld>
            <a:endParaRPr lang="el-GR" altLang="el-GR"/>
          </a:p>
        </p:txBody>
      </p:sp>
    </p:spTree>
    <p:extLst>
      <p:ext uri="{BB962C8B-B14F-4D97-AF65-F5344CB8AC3E}">
        <p14:creationId xmlns:p14="http://schemas.microsoft.com/office/powerpoint/2010/main" xmlns="" val="4756103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35"/>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36"/>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37"/>
          <p:cNvSpPr>
            <a:spLocks noGrp="1" noChangeArrowheads="1"/>
          </p:cNvSpPr>
          <p:nvPr>
            <p:ph type="sldNum" sz="quarter" idx="12"/>
          </p:nvPr>
        </p:nvSpPr>
        <p:spPr>
          <a:ln/>
        </p:spPr>
        <p:txBody>
          <a:bodyPr/>
          <a:lstStyle>
            <a:lvl1pPr>
              <a:defRPr/>
            </a:lvl1pPr>
          </a:lstStyle>
          <a:p>
            <a:pPr>
              <a:defRPr/>
            </a:pPr>
            <a:fld id="{D506E9B5-319D-4350-9EA2-8C9AB8CFD38F}" type="slidenum">
              <a:rPr lang="el-GR" altLang="el-GR"/>
              <a:pPr>
                <a:defRPr/>
              </a:pPr>
              <a:t>‹#›</a:t>
            </a:fld>
            <a:endParaRPr lang="el-GR" altLang="el-GR"/>
          </a:p>
        </p:txBody>
      </p:sp>
    </p:spTree>
    <p:extLst>
      <p:ext uri="{BB962C8B-B14F-4D97-AF65-F5344CB8AC3E}">
        <p14:creationId xmlns:p14="http://schemas.microsoft.com/office/powerpoint/2010/main" xmlns="" val="14598658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35"/>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36"/>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37"/>
          <p:cNvSpPr>
            <a:spLocks noGrp="1" noChangeArrowheads="1"/>
          </p:cNvSpPr>
          <p:nvPr>
            <p:ph type="sldNum" sz="quarter" idx="12"/>
          </p:nvPr>
        </p:nvSpPr>
        <p:spPr>
          <a:ln/>
        </p:spPr>
        <p:txBody>
          <a:bodyPr/>
          <a:lstStyle>
            <a:lvl1pPr>
              <a:defRPr/>
            </a:lvl1pPr>
          </a:lstStyle>
          <a:p>
            <a:pPr>
              <a:defRPr/>
            </a:pPr>
            <a:fld id="{B7E82AF5-7F15-4EDF-A6E7-9A3BD3A80E08}" type="slidenum">
              <a:rPr lang="el-GR" altLang="el-GR"/>
              <a:pPr>
                <a:defRPr/>
              </a:pPr>
              <a:t>‹#›</a:t>
            </a:fld>
            <a:endParaRPr lang="el-GR" altLang="el-GR"/>
          </a:p>
        </p:txBody>
      </p:sp>
    </p:spTree>
    <p:extLst>
      <p:ext uri="{BB962C8B-B14F-4D97-AF65-F5344CB8AC3E}">
        <p14:creationId xmlns:p14="http://schemas.microsoft.com/office/powerpoint/2010/main" xmlns="" val="989629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35"/>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36"/>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37"/>
          <p:cNvSpPr>
            <a:spLocks noGrp="1" noChangeArrowheads="1"/>
          </p:cNvSpPr>
          <p:nvPr>
            <p:ph type="sldNum" sz="quarter" idx="12"/>
          </p:nvPr>
        </p:nvSpPr>
        <p:spPr>
          <a:ln/>
        </p:spPr>
        <p:txBody>
          <a:bodyPr/>
          <a:lstStyle>
            <a:lvl1pPr>
              <a:defRPr/>
            </a:lvl1pPr>
          </a:lstStyle>
          <a:p>
            <a:pPr>
              <a:defRPr/>
            </a:pPr>
            <a:fld id="{A127445E-076B-4757-975D-79FCF509D37A}" type="slidenum">
              <a:rPr lang="el-GR" altLang="el-GR"/>
              <a:pPr>
                <a:defRPr/>
              </a:pPr>
              <a:t>‹#›</a:t>
            </a:fld>
            <a:endParaRPr lang="el-GR" altLang="el-GR"/>
          </a:p>
        </p:txBody>
      </p:sp>
    </p:spTree>
    <p:extLst>
      <p:ext uri="{BB962C8B-B14F-4D97-AF65-F5344CB8AC3E}">
        <p14:creationId xmlns:p14="http://schemas.microsoft.com/office/powerpoint/2010/main" xmlns="" val="12462347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992938" y="609600"/>
            <a:ext cx="1949450" cy="545147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1143000" y="609600"/>
            <a:ext cx="5697538" cy="545147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35"/>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36"/>
          <p:cNvSpPr>
            <a:spLocks noGrp="1" noChangeArrowheads="1"/>
          </p:cNvSpPr>
          <p:nvPr>
            <p:ph type="ftr" sz="quarter" idx="11"/>
          </p:nvPr>
        </p:nvSpPr>
        <p:spPr>
          <a:ln/>
        </p:spPr>
        <p:txBody>
          <a:bodyPr/>
          <a:lstStyle>
            <a:lvl1pPr>
              <a:defRPr/>
            </a:lvl1pPr>
          </a:lstStyle>
          <a:p>
            <a:pPr>
              <a:defRPr/>
            </a:pPr>
            <a:endParaRPr lang="el-GR" altLang="el-GR"/>
          </a:p>
        </p:txBody>
      </p:sp>
      <p:sp>
        <p:nvSpPr>
          <p:cNvPr id="6" name="Rectangle 37"/>
          <p:cNvSpPr>
            <a:spLocks noGrp="1" noChangeArrowheads="1"/>
          </p:cNvSpPr>
          <p:nvPr>
            <p:ph type="sldNum" sz="quarter" idx="12"/>
          </p:nvPr>
        </p:nvSpPr>
        <p:spPr>
          <a:ln/>
        </p:spPr>
        <p:txBody>
          <a:bodyPr/>
          <a:lstStyle>
            <a:lvl1pPr>
              <a:defRPr/>
            </a:lvl1pPr>
          </a:lstStyle>
          <a:p>
            <a:pPr>
              <a:defRPr/>
            </a:pPr>
            <a:fld id="{DBF8D43A-B0CA-4011-9EBF-50BAB24767B8}" type="slidenum">
              <a:rPr lang="el-GR" altLang="el-GR"/>
              <a:pPr>
                <a:defRPr/>
              </a:pPr>
              <a:t>‹#›</a:t>
            </a:fld>
            <a:endParaRPr lang="el-GR" altLang="el-GR"/>
          </a:p>
        </p:txBody>
      </p:sp>
    </p:spTree>
    <p:extLst>
      <p:ext uri="{BB962C8B-B14F-4D97-AF65-F5344CB8AC3E}">
        <p14:creationId xmlns:p14="http://schemas.microsoft.com/office/powerpoint/2010/main" xmlns="" val="15962385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143000" y="609600"/>
            <a:ext cx="77724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1169988" y="1946275"/>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5132388" y="1946275"/>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5132388" y="4079875"/>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35"/>
          <p:cNvSpPr>
            <a:spLocks noGrp="1" noChangeArrowheads="1"/>
          </p:cNvSpPr>
          <p:nvPr>
            <p:ph type="dt" sz="half" idx="10"/>
          </p:nvPr>
        </p:nvSpPr>
        <p:spPr>
          <a:ln/>
        </p:spPr>
        <p:txBody>
          <a:bodyPr/>
          <a:lstStyle>
            <a:lvl1pPr>
              <a:defRPr/>
            </a:lvl1pPr>
          </a:lstStyle>
          <a:p>
            <a:pPr>
              <a:defRPr/>
            </a:pPr>
            <a:endParaRPr lang="el-GR" altLang="el-GR"/>
          </a:p>
        </p:txBody>
      </p:sp>
      <p:sp>
        <p:nvSpPr>
          <p:cNvPr id="7" name="Rectangle 36"/>
          <p:cNvSpPr>
            <a:spLocks noGrp="1" noChangeArrowheads="1"/>
          </p:cNvSpPr>
          <p:nvPr>
            <p:ph type="ftr" sz="quarter" idx="11"/>
          </p:nvPr>
        </p:nvSpPr>
        <p:spPr>
          <a:ln/>
        </p:spPr>
        <p:txBody>
          <a:bodyPr/>
          <a:lstStyle>
            <a:lvl1pPr>
              <a:defRPr/>
            </a:lvl1pPr>
          </a:lstStyle>
          <a:p>
            <a:pPr>
              <a:defRPr/>
            </a:pPr>
            <a:endParaRPr lang="el-GR" altLang="el-GR"/>
          </a:p>
        </p:txBody>
      </p:sp>
      <p:sp>
        <p:nvSpPr>
          <p:cNvPr id="8" name="Rectangle 37"/>
          <p:cNvSpPr>
            <a:spLocks noGrp="1" noChangeArrowheads="1"/>
          </p:cNvSpPr>
          <p:nvPr>
            <p:ph type="sldNum" sz="quarter" idx="12"/>
          </p:nvPr>
        </p:nvSpPr>
        <p:spPr>
          <a:ln/>
        </p:spPr>
        <p:txBody>
          <a:bodyPr/>
          <a:lstStyle>
            <a:lvl1pPr>
              <a:defRPr/>
            </a:lvl1pPr>
          </a:lstStyle>
          <a:p>
            <a:pPr>
              <a:defRPr/>
            </a:pPr>
            <a:fld id="{337D0B41-08C6-49B4-95F2-2996C2DBFE5D}" type="slidenum">
              <a:rPr lang="el-GR" altLang="el-GR"/>
              <a:pPr>
                <a:defRPr/>
              </a:pPr>
              <a:t>‹#›</a:t>
            </a:fld>
            <a:endParaRPr lang="el-GR" altLang="el-GR"/>
          </a:p>
        </p:txBody>
      </p:sp>
    </p:spTree>
    <p:extLst>
      <p:ext uri="{BB962C8B-B14F-4D97-AF65-F5344CB8AC3E}">
        <p14:creationId xmlns:p14="http://schemas.microsoft.com/office/powerpoint/2010/main" xmlns="" val="268629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5" name="Rectangle 6"/>
          <p:cNvSpPr>
            <a:spLocks noGrp="1" noChangeArrowheads="1"/>
          </p:cNvSpPr>
          <p:nvPr>
            <p:ph type="sldNum" sz="quarter" idx="12"/>
          </p:nvPr>
        </p:nvSpPr>
        <p:spPr>
          <a:ln/>
        </p:spPr>
        <p:txBody>
          <a:bodyPr/>
          <a:lstStyle>
            <a:lvl1pPr>
              <a:defRPr/>
            </a:lvl1pPr>
          </a:lstStyle>
          <a:p>
            <a:pPr>
              <a:defRPr/>
            </a:pPr>
            <a:fld id="{759E1AB4-4D4A-4D88-A110-4E6CC1702F0B}" type="slidenum">
              <a:rPr lang="el-GR" altLang="el-GR"/>
              <a:pPr>
                <a:defRPr/>
              </a:pPr>
              <a:t>‹#›</a:t>
            </a:fld>
            <a:endParaRPr lang="el-GR" alt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4" name="Rectangle 6"/>
          <p:cNvSpPr>
            <a:spLocks noGrp="1" noChangeArrowheads="1"/>
          </p:cNvSpPr>
          <p:nvPr>
            <p:ph type="sldNum" sz="quarter" idx="12"/>
          </p:nvPr>
        </p:nvSpPr>
        <p:spPr>
          <a:ln/>
        </p:spPr>
        <p:txBody>
          <a:bodyPr/>
          <a:lstStyle>
            <a:lvl1pPr>
              <a:defRPr/>
            </a:lvl1pPr>
          </a:lstStyle>
          <a:p>
            <a:pPr>
              <a:defRPr/>
            </a:pPr>
            <a:fld id="{A9EEE8D5-098D-4B84-B3C3-64C5D8C32E10}" type="slidenum">
              <a:rPr lang="el-GR" altLang="el-GR"/>
              <a:pPr>
                <a:defRPr/>
              </a:pPr>
              <a:t>‹#›</a:t>
            </a:fld>
            <a:endParaRPr lang="el-GR" alt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D89FCC25-8AEB-4F20-9BC8-061667A9749F}" type="slidenum">
              <a:rPr lang="el-GR" altLang="el-GR"/>
              <a:pPr>
                <a:defRPr/>
              </a:pPr>
              <a:t>‹#›</a:t>
            </a:fld>
            <a:endParaRPr lang="el-GR"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p>
        </p:txBody>
      </p:sp>
      <p:sp>
        <p:nvSpPr>
          <p:cNvPr id="7" name="Rectangle 6"/>
          <p:cNvSpPr>
            <a:spLocks noGrp="1" noChangeArrowheads="1"/>
          </p:cNvSpPr>
          <p:nvPr>
            <p:ph type="sldNum" sz="quarter" idx="12"/>
          </p:nvPr>
        </p:nvSpPr>
        <p:spPr>
          <a:ln/>
        </p:spPr>
        <p:txBody>
          <a:bodyPr/>
          <a:lstStyle>
            <a:lvl1pPr>
              <a:defRPr/>
            </a:lvl1pPr>
          </a:lstStyle>
          <a:p>
            <a:pPr>
              <a:defRPr/>
            </a:pPr>
            <a:fld id="{E0F08B76-D8AF-43E3-8991-87441A4A0F50}" type="slidenum">
              <a:rPr lang="el-GR" altLang="el-GR"/>
              <a:pPr>
                <a:defRPr/>
              </a:pPr>
              <a:t>‹#›</a:t>
            </a:fld>
            <a:endParaRPr lang="el-GR"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l-GR" alt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lt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3927F7C-BB7D-4B07-8CFC-811A660B7F63}"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defRPr>
            </a:lvl1pPr>
          </a:lstStyle>
          <a:p>
            <a:pPr>
              <a:defRPr/>
            </a:pPr>
            <a:endParaRPr lang="el-GR" alt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l-GR" alt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FAD22283-42DF-4CDC-863D-DF29858E0BF3}"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3075"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defRPr>
            </a:lvl1pPr>
          </a:lstStyle>
          <a:p>
            <a:pPr>
              <a:defRPr/>
            </a:pPr>
            <a:fld id="{930FE84D-9601-4D68-9901-EAF99ACBCEE2}" type="datetimeFigureOut">
              <a:rPr lang="el-GR"/>
              <a:pPr>
                <a:defRPr/>
              </a:pPr>
              <a:t>20/10/2020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defRPr>
            </a:lvl1pPr>
          </a:lstStyle>
          <a:p>
            <a:pPr>
              <a:defRPr/>
            </a:pPr>
            <a:fld id="{DD7E2FA8-2268-430A-A97C-E3034A263586}"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2853615-BFDE-46DE-814C-47EC6EF6D371}" type="datetimeFigureOut">
              <a:rPr lang="el-GR" smtClean="0">
                <a:solidFill>
                  <a:prstClr val="black">
                    <a:tint val="75000"/>
                  </a:prstClr>
                </a:solidFill>
                <a:latin typeface="Calibri"/>
              </a:rPr>
              <a:pPr fontAlgn="auto">
                <a:spcBef>
                  <a:spcPts val="0"/>
                </a:spcBef>
                <a:spcAft>
                  <a:spcPts val="0"/>
                </a:spcAft>
              </a:pPr>
              <a:t>20/10/2020</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F53439-851E-44AD-84B1-B6BFC3D0C743}"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xmlns="" val="370923599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1085850" cy="6854825"/>
            <a:chOff x="0" y="0"/>
            <a:chExt cx="684" cy="4318"/>
          </a:xfrm>
        </p:grpSpPr>
        <p:sp>
          <p:nvSpPr>
            <p:cNvPr id="901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l-GR" sz="2400">
                <a:solidFill>
                  <a:srgbClr val="FFFFFF"/>
                </a:solidFill>
                <a:latin typeface="Times New Roman" pitchFamily="18" charset="0"/>
              </a:endParaRPr>
            </a:p>
          </p:txBody>
        </p:sp>
        <p:grpSp>
          <p:nvGrpSpPr>
            <p:cNvPr id="5129"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l-GR" altLang="el-GR" smtClean="0">
                  <a:solidFill>
                    <a:srgbClr val="FFFFFF"/>
                  </a:solidFill>
                </a:endParaRPr>
              </a:p>
            </p:txBody>
          </p:sp>
        </p:grpSp>
      </p:grpSp>
      <p:sp>
        <p:nvSpPr>
          <p:cNvPr id="5123" name="Rectangle 34"/>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90147" name="Rectangle 35"/>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solidFill>
                  <a:srgbClr val="FFFFFF"/>
                </a:solidFill>
              </a:defRPr>
            </a:lvl1pPr>
          </a:lstStyle>
          <a:p>
            <a:pPr>
              <a:defRPr/>
            </a:pPr>
            <a:endParaRPr lang="el-GR" altLang="el-GR">
              <a:latin typeface="Times New Roman" pitchFamily="18" charset="0"/>
            </a:endParaRPr>
          </a:p>
        </p:txBody>
      </p:sp>
      <p:sp>
        <p:nvSpPr>
          <p:cNvPr id="90148" name="Rectangle 36"/>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FFFFFF"/>
                </a:solidFill>
              </a:defRPr>
            </a:lvl1pPr>
          </a:lstStyle>
          <a:p>
            <a:pPr>
              <a:defRPr/>
            </a:pPr>
            <a:endParaRPr lang="el-GR" altLang="el-GR">
              <a:latin typeface="Times New Roman" pitchFamily="18" charset="0"/>
            </a:endParaRPr>
          </a:p>
        </p:txBody>
      </p:sp>
      <p:sp>
        <p:nvSpPr>
          <p:cNvPr id="90149" name="Rectangle 37"/>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a:defRPr/>
            </a:pPr>
            <a:fld id="{43E85213-4D4C-42B2-8252-5C87091D53FE}" type="slidenum">
              <a:rPr lang="el-GR" altLang="el-GR">
                <a:latin typeface="Times New Roman" pitchFamily="18" charset="0"/>
              </a:rPr>
              <a:pPr>
                <a:defRPr/>
              </a:pPr>
              <a:t>‹#›</a:t>
            </a:fld>
            <a:endParaRPr lang="el-GR" altLang="el-GR">
              <a:latin typeface="Times New Roman" pitchFamily="18" charset="0"/>
            </a:endParaRPr>
          </a:p>
        </p:txBody>
      </p:sp>
      <p:sp>
        <p:nvSpPr>
          <p:cNvPr id="90150" name="Rectangle 38"/>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extLst>
      <p:ext uri="{BB962C8B-B14F-4D97-AF65-F5344CB8AC3E}">
        <p14:creationId xmlns:p14="http://schemas.microsoft.com/office/powerpoint/2010/main" xmlns="" val="2607273947"/>
      </p:ext>
    </p:extLst>
  </p:cSld>
  <p:clrMap bg1="dk2" tx1="lt1" bg2="dk1"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http://mscpubnurs.uniwa.gr/"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33388" y="1828800"/>
            <a:ext cx="7772400" cy="2286000"/>
          </a:xfrm>
          <a:gradFill flip="none" rotWithShape="1">
            <a:gsLst>
              <a:gs pos="0">
                <a:schemeClr val="accent5">
                  <a:lumMod val="90000"/>
                  <a:shade val="30000"/>
                  <a:satMod val="115000"/>
                </a:schemeClr>
              </a:gs>
              <a:gs pos="50000">
                <a:schemeClr val="accent5">
                  <a:lumMod val="90000"/>
                  <a:shade val="67500"/>
                  <a:satMod val="115000"/>
                </a:schemeClr>
              </a:gs>
              <a:gs pos="100000">
                <a:schemeClr val="accent5">
                  <a:lumMod val="90000"/>
                  <a:shade val="100000"/>
                  <a:satMod val="115000"/>
                </a:schemeClr>
              </a:gs>
            </a:gsLst>
            <a:path path="circle">
              <a:fillToRect l="50000" t="50000" r="50000" b="50000"/>
            </a:path>
            <a:tileRect/>
          </a:gradFill>
          <a:ln>
            <a:solidFill>
              <a:schemeClr val="accent1">
                <a:lumMod val="90000"/>
              </a:schemeClr>
            </a:solidFill>
          </a:ln>
          <a:scene3d>
            <a:camera prst="legacyPerspectiveTopRight"/>
            <a:lightRig rig="legacyFlat3" dir="b"/>
          </a:scene3d>
          <a:sp3d extrusionH="887400" prstMaterial="legacyMatte">
            <a:bevelB w="13500" h="13500" prst="angle"/>
            <a:extrusionClr>
              <a:srgbClr val="FFCC00"/>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flatTx/>
          </a:bodyPr>
          <a:lstStyle/>
          <a:p>
            <a:pPr eaLnBrk="1" hangingPunct="1">
              <a:defRPr/>
            </a:pPr>
            <a:r>
              <a:rPr lang="el-GR" altLang="el-GR" b="1" dirty="0" smtClean="0">
                <a:solidFill>
                  <a:srgbClr val="0066FF"/>
                </a:solidFill>
                <a:latin typeface="Verdana" pitchFamily="34" charset="0"/>
              </a:rPr>
              <a:t>ΘΕΩΡΙΕΣ </a:t>
            </a:r>
            <a:br>
              <a:rPr lang="el-GR" altLang="el-GR" b="1" dirty="0" smtClean="0">
                <a:solidFill>
                  <a:srgbClr val="0066FF"/>
                </a:solidFill>
                <a:latin typeface="Verdana" pitchFamily="34" charset="0"/>
              </a:rPr>
            </a:br>
            <a:r>
              <a:rPr lang="el-GR" altLang="el-GR" b="1" dirty="0" smtClean="0">
                <a:solidFill>
                  <a:srgbClr val="0066FF"/>
                </a:solidFill>
                <a:latin typeface="Verdana" pitchFamily="34" charset="0"/>
              </a:rPr>
              <a:t>ΚΟΙΝΟΤΙΚΗΣ ΝΟΣΗΛΕΥΤΙΚΗΣ</a:t>
            </a:r>
          </a:p>
        </p:txBody>
      </p:sp>
      <p:pic>
        <p:nvPicPr>
          <p:cNvPr id="26629" name="Picture 2" descr="C:\Users\ΟΙΚΟΓΕΝΕΙΑ\Desktop\1st INTERNATIONAL\LOGO ERGASTIRIO 2013\LOGO_GR (1).png"/>
          <p:cNvPicPr>
            <a:picLocks noChangeAspect="1" noChangeArrowheads="1"/>
          </p:cNvPicPr>
          <p:nvPr/>
        </p:nvPicPr>
        <p:blipFill>
          <a:blip r:embed="rId3" cstate="print"/>
          <a:srcRect/>
          <a:stretch>
            <a:fillRect/>
          </a:stretch>
        </p:blipFill>
        <p:spPr bwMode="auto">
          <a:xfrm>
            <a:off x="3048000" y="233363"/>
            <a:ext cx="2849563" cy="1182687"/>
          </a:xfrm>
          <a:prstGeom prst="rect">
            <a:avLst/>
          </a:prstGeom>
          <a:noFill/>
          <a:ln w="9525">
            <a:noFill/>
            <a:miter lim="800000"/>
            <a:headEnd/>
            <a:tailEnd/>
          </a:ln>
        </p:spPr>
      </p:pic>
      <p:sp>
        <p:nvSpPr>
          <p:cNvPr id="5" name="Υπότιτλος 2"/>
          <p:cNvSpPr txBox="1">
            <a:spLocks/>
          </p:cNvSpPr>
          <p:nvPr/>
        </p:nvSpPr>
        <p:spPr bwMode="auto">
          <a:xfrm>
            <a:off x="1476375" y="4581525"/>
            <a:ext cx="6400800" cy="1198563"/>
          </a:xfrm>
          <a:prstGeom prst="rect">
            <a:avLst/>
          </a:prstGeom>
          <a:blipFill>
            <a:blip r:embed="rId4" cstate="print"/>
            <a:tile tx="0" ty="0" sx="100000" sy="100000" flip="none" algn="tl"/>
          </a:blipFill>
          <a:ln>
            <a:solidFill>
              <a:srgbClr val="0070C0"/>
            </a:solid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ormAutofit lnSpcReduction="10000"/>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ct val="0"/>
              </a:spcBef>
              <a:defRPr/>
            </a:pPr>
            <a:r>
              <a:rPr lang="el-GR" sz="1600" b="1" kern="0" smtClean="0">
                <a:solidFill>
                  <a:srgbClr val="1B587C"/>
                </a:solidFill>
                <a:latin typeface="Times New Roman" pitchFamily="18" charset="0"/>
                <a:cs typeface="Times New Roman" pitchFamily="18" charset="0"/>
              </a:rPr>
              <a:t>Αθηνά  Καλοκαιρινού – Αναγνωστοπούλου</a:t>
            </a:r>
          </a:p>
          <a:p>
            <a:pPr>
              <a:spcBef>
                <a:spcPct val="0"/>
              </a:spcBef>
              <a:defRPr/>
            </a:pPr>
            <a:r>
              <a:rPr lang="el-GR" sz="1600" b="1" kern="0" smtClean="0">
                <a:solidFill>
                  <a:srgbClr val="1B587C"/>
                </a:solidFill>
                <a:latin typeface="Times New Roman" pitchFamily="18" charset="0"/>
                <a:cs typeface="Times New Roman" pitchFamily="18" charset="0"/>
              </a:rPr>
              <a:t>Καθηγήτρια  </a:t>
            </a:r>
          </a:p>
          <a:p>
            <a:pPr>
              <a:spcBef>
                <a:spcPct val="0"/>
              </a:spcBef>
              <a:defRPr/>
            </a:pPr>
            <a:r>
              <a:rPr lang="el-GR" sz="1600" b="1" kern="0" smtClean="0">
                <a:solidFill>
                  <a:srgbClr val="1B587C"/>
                </a:solidFill>
                <a:latin typeface="Times New Roman" pitchFamily="18" charset="0"/>
                <a:cs typeface="Times New Roman" pitchFamily="18" charset="0"/>
              </a:rPr>
              <a:t>Τμήμα  Νοσηλευτικής</a:t>
            </a:r>
          </a:p>
          <a:p>
            <a:pPr>
              <a:spcBef>
                <a:spcPct val="0"/>
              </a:spcBef>
              <a:defRPr/>
            </a:pPr>
            <a:r>
              <a:rPr lang="el-GR" sz="1600" b="1" kern="0" smtClean="0">
                <a:solidFill>
                  <a:srgbClr val="1B587C"/>
                </a:solidFill>
                <a:latin typeface="Times New Roman" pitchFamily="18" charset="0"/>
                <a:cs typeface="Times New Roman" pitchFamily="18" charset="0"/>
              </a:rPr>
              <a:t>Εθνικό και  Καποδιστριακό  </a:t>
            </a:r>
          </a:p>
          <a:p>
            <a:pPr>
              <a:spcBef>
                <a:spcPct val="0"/>
              </a:spcBef>
              <a:defRPr/>
            </a:pPr>
            <a:r>
              <a:rPr lang="el-GR" sz="1600" b="1" kern="0" smtClean="0">
                <a:solidFill>
                  <a:srgbClr val="1B587C"/>
                </a:solidFill>
                <a:latin typeface="Times New Roman" pitchFamily="18" charset="0"/>
                <a:cs typeface="Times New Roman" pitchFamily="18" charset="0"/>
              </a:rPr>
              <a:t>Πανεπιστήμιο Αθήνας </a:t>
            </a:r>
          </a:p>
          <a:p>
            <a:pPr>
              <a:defRPr/>
            </a:pPr>
            <a:endParaRPr lang="el-GR"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subTitle" idx="1"/>
          </p:nvPr>
        </p:nvSpPr>
        <p:spPr>
          <a:xfrm>
            <a:off x="468313" y="476250"/>
            <a:ext cx="8280400" cy="5976938"/>
          </a:xfrm>
        </p:spPr>
        <p:txBody>
          <a:bodyPr/>
          <a:lstStyle/>
          <a:p>
            <a:pPr algn="just" eaLnBrk="1" hangingPunct="1">
              <a:buClr>
                <a:srgbClr val="FF0000"/>
              </a:buClr>
              <a:buFont typeface="Wingdings" pitchFamily="2" charset="2"/>
              <a:buChar char="v"/>
            </a:pPr>
            <a:r>
              <a:rPr lang="el-GR" altLang="el-GR" sz="2400" b="1" smtClean="0">
                <a:latin typeface="Times New Roman" pitchFamily="18" charset="0"/>
              </a:rPr>
              <a:t> Να προσδιορίζουν και να αξιολογούν τις ανάγκες υγείας των ατόμων, οικογενειών και κοινοτήτων σύμφωνα με τις ανάγκες υγείας, τα νοσηλευτικά πρότυπα και τη σχετική πολιτική.</a:t>
            </a:r>
          </a:p>
          <a:p>
            <a:pPr algn="just" eaLnBrk="1" hangingPunct="1">
              <a:buClr>
                <a:srgbClr val="FF0000"/>
              </a:buClr>
              <a:buFont typeface="Wingdings" pitchFamily="2" charset="2"/>
              <a:buChar char="v"/>
            </a:pPr>
            <a:r>
              <a:rPr lang="el-GR" altLang="el-GR" sz="2400" b="1" smtClean="0">
                <a:latin typeface="Times New Roman" pitchFamily="18" charset="0"/>
              </a:rPr>
              <a:t> Να ξεκινούν ή να συμβάλλουν στην παροχή δράσεων για τη δημόσια Υγεία. </a:t>
            </a:r>
          </a:p>
          <a:p>
            <a:pPr algn="just" eaLnBrk="1" hangingPunct="1">
              <a:buClr>
                <a:srgbClr val="FF0000"/>
              </a:buClr>
              <a:buFont typeface="Wingdings" pitchFamily="2" charset="2"/>
              <a:buChar char="v"/>
            </a:pPr>
            <a:r>
              <a:rPr lang="el-GR" altLang="el-GR" sz="2400" b="1" smtClean="0">
                <a:latin typeface="Times New Roman" pitchFamily="18" charset="0"/>
              </a:rPr>
              <a:t> Να διευκολύνουν και να ενδυναμώνουν τα άτομα, τις οικογένειες και τις κοινότητες να αυξάνουν τον έλεγχο στους προσδιοριστές υγείας.</a:t>
            </a:r>
          </a:p>
          <a:p>
            <a:pPr algn="just" eaLnBrk="1" hangingPunct="1">
              <a:buClr>
                <a:srgbClr val="FF0000"/>
              </a:buClr>
              <a:buFont typeface="Wingdings" pitchFamily="2" charset="2"/>
              <a:buChar char="v"/>
            </a:pPr>
            <a:r>
              <a:rPr lang="el-GR" altLang="el-GR" sz="2400" b="1" smtClean="0">
                <a:latin typeface="Times New Roman" pitchFamily="18" charset="0"/>
              </a:rPr>
              <a:t> Να συνεργάζονται με άλλους επαγγελματίες υγείας και τομείς.</a:t>
            </a:r>
          </a:p>
          <a:p>
            <a:pPr algn="just" eaLnBrk="1" hangingPunct="1">
              <a:buClr>
                <a:srgbClr val="FF0000"/>
              </a:buClr>
              <a:buFont typeface="Wingdings" pitchFamily="2" charset="2"/>
              <a:buChar char="v"/>
            </a:pPr>
            <a:r>
              <a:rPr lang="el-GR" altLang="el-GR" sz="2400" b="1" smtClean="0">
                <a:latin typeface="Times New Roman" pitchFamily="18" charset="0"/>
              </a:rPr>
              <a:t> Να συνηγορούν για τα άτομα, τις οικογένειες και τις κοινότητες με στόχο τη βελτίωση του επιπέδου υγείας τους.</a:t>
            </a:r>
          </a:p>
          <a:p>
            <a:pPr algn="just" eaLnBrk="1" hangingPunct="1">
              <a:buClr>
                <a:srgbClr val="FF0000"/>
              </a:buClr>
              <a:buFont typeface="Wingdings" pitchFamily="2" charset="2"/>
              <a:buChar char="v"/>
            </a:pPr>
            <a:r>
              <a:rPr lang="el-GR" altLang="el-GR" sz="2400" b="1" smtClean="0">
                <a:latin typeface="Times New Roman" pitchFamily="18" charset="0"/>
              </a:rPr>
              <a:t> Τέλος, να αξιολογούν τις δράσεις και τα προγράμματά τους.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288" y="115888"/>
            <a:ext cx="8229600" cy="922337"/>
          </a:xfrm>
        </p:spPr>
        <p:txBody>
          <a:bodyPr/>
          <a:lstStyle/>
          <a:p>
            <a:pPr eaLnBrk="1" hangingPunct="1">
              <a:lnSpc>
                <a:spcPct val="155000"/>
              </a:lnSpc>
            </a:pPr>
            <a:r>
              <a:rPr lang="el-GR" altLang="el-GR" sz="2400" b="1" u="sng" smtClean="0">
                <a:solidFill>
                  <a:srgbClr val="FF6600"/>
                </a:solidFill>
              </a:rPr>
              <a:t>Ορισμός της πρακτικής βασισμένης στον πληθυσμό.</a:t>
            </a:r>
            <a:br>
              <a:rPr lang="el-GR" altLang="el-GR" sz="2400" b="1" u="sng" smtClean="0">
                <a:solidFill>
                  <a:srgbClr val="FF6600"/>
                </a:solidFill>
              </a:rPr>
            </a:br>
            <a:r>
              <a:rPr lang="el-GR" altLang="el-GR" sz="1800" b="1" smtClean="0">
                <a:solidFill>
                  <a:schemeClr val="tx1"/>
                </a:solidFill>
              </a:rPr>
              <a:t>Η πρακτική βασισμένη στον πληθυσμό περιλαμβάνει:</a:t>
            </a:r>
          </a:p>
        </p:txBody>
      </p:sp>
      <p:sp>
        <p:nvSpPr>
          <p:cNvPr id="35843" name="Rectangle 3"/>
          <p:cNvSpPr>
            <a:spLocks noGrp="1" noChangeArrowheads="1"/>
          </p:cNvSpPr>
          <p:nvPr>
            <p:ph type="body" idx="1"/>
          </p:nvPr>
        </p:nvSpPr>
        <p:spPr>
          <a:xfrm>
            <a:off x="468313" y="1412875"/>
            <a:ext cx="8229600" cy="4784725"/>
          </a:xfrm>
        </p:spPr>
        <p:txBody>
          <a:bodyPr/>
          <a:lstStyle/>
          <a:p>
            <a:pPr marL="0" indent="0" algn="just" eaLnBrk="1" hangingPunct="1">
              <a:buFontTx/>
              <a:buAutoNum type="arabicPeriod"/>
            </a:pPr>
            <a:r>
              <a:rPr lang="el-GR" altLang="el-GR" sz="2000" b="1" smtClean="0"/>
              <a:t> Εστιάζει σε ολόκληρο τον πληθυσμό.</a:t>
            </a:r>
          </a:p>
          <a:p>
            <a:pPr marL="0" indent="0" algn="just" eaLnBrk="1" hangingPunct="1">
              <a:buFontTx/>
              <a:buNone/>
            </a:pPr>
            <a:endParaRPr lang="el-GR" altLang="el-GR" sz="2000" b="1" smtClean="0"/>
          </a:p>
          <a:p>
            <a:pPr marL="0" indent="0" algn="just" eaLnBrk="1" hangingPunct="1">
              <a:buFontTx/>
              <a:buNone/>
            </a:pPr>
            <a:r>
              <a:rPr lang="el-GR" altLang="el-GR" sz="2000" b="1" smtClean="0"/>
              <a:t>	</a:t>
            </a:r>
            <a:r>
              <a:rPr lang="el-GR" altLang="el-GR" sz="2000" b="1" u="sng" smtClean="0"/>
              <a:t>Πληθυσμός</a:t>
            </a:r>
            <a:r>
              <a:rPr lang="el-GR" altLang="el-GR" sz="2000" smtClean="0"/>
              <a:t> είναι ένα σύνολο ατόμων με ένα ή περισσότερα κοινά ατομικά ή περιβαλλοντικά χαρακτηριστικά. </a:t>
            </a:r>
            <a:r>
              <a:rPr lang="el-GR" altLang="el-GR" sz="2000" b="1" u="sng" smtClean="0"/>
              <a:t>Πληθυσμός ενδιαφέροντος</a:t>
            </a:r>
            <a:r>
              <a:rPr lang="el-GR" altLang="el-GR" sz="2000" smtClean="0"/>
              <a:t> είναι ένα κατά κατά βάση υγιής πληθυσμός όπου όμως υπάρχει η δυνατότητα βελτίωσης παραγόντων που προάγουν ή δρουν προστατευτικά για την υγεία. </a:t>
            </a:r>
            <a:r>
              <a:rPr lang="el-GR" altLang="el-GR" sz="2000" b="1" u="sng" smtClean="0"/>
              <a:t>Πληθυσμός σε κίνδυνο</a:t>
            </a:r>
            <a:r>
              <a:rPr lang="el-GR" altLang="el-GR" sz="2000" smtClean="0"/>
              <a:t> είναι πληθυσμός με έναν κοινό αναγνωρισμένο παράγοντα κινδύνου ή παράγοντα έκθεσης που απειλεί την υγεία του. Η πρακτική βασισμένη στον πληθυσμό ξεκινά κατατάσσοντας κάποιον στον πληθυσμό ενδιαφέροντος ή στον πληθυσμό κινδύνου. Δεν περιορίζεται σε όσους αναζητούν υπηρεσίες ή είναι οικονομικά αδύναμοι μόνο ή με οποιοδήποτε τρόπο ευπαθείς.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l-GR" altLang="el-GR" sz="2400" b="1" u="sng" smtClean="0">
                <a:solidFill>
                  <a:srgbClr val="FF6600"/>
                </a:solidFill>
              </a:rPr>
              <a:t>Ορισμός της πρακτικής βασισμένης στον πληθυσμό.</a:t>
            </a:r>
            <a:br>
              <a:rPr lang="el-GR" altLang="el-GR" sz="2400" b="1" u="sng" smtClean="0">
                <a:solidFill>
                  <a:srgbClr val="FF6600"/>
                </a:solidFill>
              </a:rPr>
            </a:br>
            <a:r>
              <a:rPr lang="el-GR" altLang="el-GR" sz="1800" b="1" smtClean="0">
                <a:solidFill>
                  <a:schemeClr val="tx1"/>
                </a:solidFill>
              </a:rPr>
              <a:t>Η πρακτική βασισμένη στον πληθυσμό περιλαμβάνει:</a:t>
            </a:r>
          </a:p>
        </p:txBody>
      </p:sp>
      <p:sp>
        <p:nvSpPr>
          <p:cNvPr id="36867" name="Rectangle 3"/>
          <p:cNvSpPr>
            <a:spLocks noGrp="1" noChangeArrowheads="1"/>
          </p:cNvSpPr>
          <p:nvPr>
            <p:ph type="body" idx="1"/>
          </p:nvPr>
        </p:nvSpPr>
        <p:spPr>
          <a:xfrm>
            <a:off x="468313" y="1530350"/>
            <a:ext cx="8229600" cy="5327650"/>
          </a:xfrm>
        </p:spPr>
        <p:txBody>
          <a:bodyPr/>
          <a:lstStyle/>
          <a:p>
            <a:pPr marL="0" indent="0" eaLnBrk="1" hangingPunct="1">
              <a:lnSpc>
                <a:spcPct val="90000"/>
              </a:lnSpc>
              <a:buFontTx/>
              <a:buNone/>
            </a:pPr>
            <a:r>
              <a:rPr lang="el-GR" altLang="el-GR" sz="2000" b="1" smtClean="0"/>
              <a:t>2.</a:t>
            </a:r>
            <a:r>
              <a:rPr lang="el-GR" altLang="el-GR" sz="2400" b="1" smtClean="0"/>
              <a:t> </a:t>
            </a:r>
            <a:r>
              <a:rPr lang="el-GR" altLang="el-GR" sz="2000" b="1" smtClean="0"/>
              <a:t>Βασίζεται στην εκτίμηση του επιπέδου υγείας του πληθυσμού.</a:t>
            </a:r>
          </a:p>
          <a:p>
            <a:pPr marL="0" indent="0" eaLnBrk="1" hangingPunct="1">
              <a:lnSpc>
                <a:spcPct val="90000"/>
              </a:lnSpc>
              <a:buFontTx/>
              <a:buNone/>
            </a:pPr>
            <a:r>
              <a:rPr lang="el-GR" altLang="el-GR" sz="2000" b="1" smtClean="0"/>
              <a:t>	</a:t>
            </a:r>
          </a:p>
          <a:p>
            <a:pPr marL="0" indent="0" eaLnBrk="1" hangingPunct="1">
              <a:lnSpc>
                <a:spcPct val="90000"/>
              </a:lnSpc>
              <a:buFontTx/>
              <a:buNone/>
            </a:pPr>
            <a:r>
              <a:rPr lang="el-GR" altLang="el-GR" sz="2000" smtClean="0"/>
              <a:t>	Η πρακτική βασισμένη στον πληθυσμό αντικατοπτρίζει τις προτεραιότητες της κοινότητας. Οι προτεραιότητες της κοινότητας καθορίζονται από την εκτίμηση του επιπέδου υγείας του πληθυσμού και τη διαδικασία ιεράρχησης.</a:t>
            </a:r>
          </a:p>
          <a:p>
            <a:pPr marL="0" indent="0" eaLnBrk="1" hangingPunct="1">
              <a:lnSpc>
                <a:spcPct val="90000"/>
              </a:lnSpc>
              <a:buFontTx/>
              <a:buNone/>
            </a:pPr>
            <a:endParaRPr lang="el-GR" altLang="el-GR" sz="2000" smtClean="0"/>
          </a:p>
          <a:p>
            <a:pPr marL="0" indent="0" eaLnBrk="1" hangingPunct="1">
              <a:lnSpc>
                <a:spcPct val="90000"/>
              </a:lnSpc>
              <a:buFontTx/>
              <a:buNone/>
            </a:pPr>
            <a:r>
              <a:rPr lang="el-GR" altLang="el-GR" sz="2000" b="1" smtClean="0"/>
              <a:t>3. Λαμβάνει υπόψη τους κοινά αποδεκτούς προσδιοριστές υγείας.</a:t>
            </a:r>
          </a:p>
          <a:p>
            <a:pPr marL="0" indent="0" eaLnBrk="1" hangingPunct="1">
              <a:lnSpc>
                <a:spcPct val="90000"/>
              </a:lnSpc>
              <a:buFontTx/>
              <a:buNone/>
            </a:pPr>
            <a:endParaRPr lang="el-GR" altLang="el-GR" sz="2000" b="1" smtClean="0"/>
          </a:p>
          <a:p>
            <a:pPr marL="0" indent="0" algn="just" eaLnBrk="1" hangingPunct="1">
              <a:lnSpc>
                <a:spcPct val="90000"/>
              </a:lnSpc>
              <a:buFontTx/>
              <a:buNone/>
            </a:pPr>
            <a:r>
              <a:rPr lang="el-GR" altLang="el-GR" sz="2000" b="1" smtClean="0"/>
              <a:t>	</a:t>
            </a:r>
            <a:r>
              <a:rPr lang="el-GR" altLang="el-GR" sz="2000" smtClean="0"/>
              <a:t>Η πρακτική βασισμένη στον πληθυσμό εστιάζει στο σύνολο των παραγόντων που προσδιορίζουν την υγεία, όχι μόνο σε ατομικούς παράγοντες κινδύνου ή νοσηρότητα. Οι προσδιοριστές υγείας περιλαμβάνουν το εισόδημα και το κοινωνικό επίπεδο, το κοινωνικό υποστηρικτικό δίκτυο, το μορφωτικό επίπεδο, την απασχόληση και τις συνθήκες εργασίας, τη βιολογική και γενετική προδιάθεση, το φυσικό περιβάλλον, τις ατομικές πρακτικές υγείας και την ικανότητα διαχείρισης των προβλημάτων και τέλος τις υπηρεσίας υγείας.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l-GR" altLang="el-GR" sz="2400" b="1" u="sng" smtClean="0">
                <a:solidFill>
                  <a:srgbClr val="FF6600"/>
                </a:solidFill>
              </a:rPr>
              <a:t>Ορισμός της πρακτικής βασισμένης στον πληθυσμό.</a:t>
            </a:r>
            <a:br>
              <a:rPr lang="el-GR" altLang="el-GR" sz="2400" b="1" u="sng" smtClean="0">
                <a:solidFill>
                  <a:srgbClr val="FF6600"/>
                </a:solidFill>
              </a:rPr>
            </a:br>
            <a:r>
              <a:rPr lang="el-GR" altLang="el-GR" sz="1800" b="1" smtClean="0">
                <a:solidFill>
                  <a:schemeClr val="tx1"/>
                </a:solidFill>
              </a:rPr>
              <a:t>Η πρακτική βασισμένη στον πληθυσμό περιλαμβάνει:</a:t>
            </a:r>
          </a:p>
        </p:txBody>
      </p:sp>
      <p:sp>
        <p:nvSpPr>
          <p:cNvPr id="37891" name="Rectangle 3"/>
          <p:cNvSpPr>
            <a:spLocks noGrp="1" noChangeArrowheads="1"/>
          </p:cNvSpPr>
          <p:nvPr>
            <p:ph type="body" idx="1"/>
          </p:nvPr>
        </p:nvSpPr>
        <p:spPr>
          <a:xfrm>
            <a:off x="468313" y="1601788"/>
            <a:ext cx="8229600" cy="5256212"/>
          </a:xfrm>
        </p:spPr>
        <p:txBody>
          <a:bodyPr/>
          <a:lstStyle/>
          <a:p>
            <a:pPr marL="0" indent="0" eaLnBrk="1" hangingPunct="1">
              <a:lnSpc>
                <a:spcPct val="80000"/>
              </a:lnSpc>
              <a:buFontTx/>
              <a:buNone/>
            </a:pPr>
            <a:r>
              <a:rPr lang="el-GR" altLang="el-GR" sz="1800" b="1" smtClean="0"/>
              <a:t>4. Δίνει έμφαση σε όλα τα επίπεδα της πρόληψης.</a:t>
            </a:r>
          </a:p>
          <a:p>
            <a:pPr marL="0" indent="0" eaLnBrk="1" hangingPunct="1">
              <a:lnSpc>
                <a:spcPct val="80000"/>
              </a:lnSpc>
              <a:buFontTx/>
              <a:buNone/>
            </a:pPr>
            <a:endParaRPr lang="el-GR" altLang="el-GR" sz="1800" b="1" smtClean="0"/>
          </a:p>
          <a:p>
            <a:pPr marL="0" indent="0" algn="just" eaLnBrk="1" hangingPunct="1">
              <a:lnSpc>
                <a:spcPct val="80000"/>
              </a:lnSpc>
              <a:buFontTx/>
              <a:buNone/>
            </a:pPr>
            <a:r>
              <a:rPr lang="el-GR" altLang="el-GR" sz="1000" smtClean="0"/>
              <a:t>	</a:t>
            </a:r>
            <a:r>
              <a:rPr lang="el-GR" altLang="el-GR" sz="1400" smtClean="0"/>
              <a:t>Η πρόληψη στοχεύει να προλαμβάνει τη συχνότητα ενός συμβάντος ή να ελαχιστοποιήσει τις επιπτώσεις του αφού έχει συμβεί. Κάθε περιστατικό δε μπορεί να προληφθεί αλλά κάθε συμβάν έχει μία διάσταση που μπορεί να προληφθεί. Η πρωτογενής πρόληψη προάγει την υγεία ή αποτρέπει την εμφάνιση προβλημάτων υγείας. Η δευτερογενής πρόληψη ανιχνεύει και θεραπεύει τα προβλήματα υγείας έγκαιρα. Η τριτογενής πρόληψη στοχεύει στην αποκατάσταση και στη βελτίωση των προβλημάτων. Όταν είναι εφικτό η πρακτική βασισμένη στον πληθυσμό δίνει έμφαση στην πρωτογενή πρόληψη.</a:t>
            </a:r>
          </a:p>
          <a:p>
            <a:pPr marL="0" indent="0" algn="just" eaLnBrk="1" hangingPunct="1">
              <a:lnSpc>
                <a:spcPct val="80000"/>
              </a:lnSpc>
              <a:buFontTx/>
              <a:buNone/>
            </a:pPr>
            <a:endParaRPr lang="el-GR" altLang="el-GR" sz="1400" smtClean="0"/>
          </a:p>
          <a:p>
            <a:pPr marL="0" indent="0" algn="just" eaLnBrk="1" hangingPunct="1">
              <a:lnSpc>
                <a:spcPct val="80000"/>
              </a:lnSpc>
              <a:buFontTx/>
              <a:buNone/>
            </a:pPr>
            <a:r>
              <a:rPr lang="el-GR" altLang="el-GR" sz="1800" b="1" smtClean="0"/>
              <a:t>5.</a:t>
            </a:r>
            <a:r>
              <a:rPr lang="el-GR" altLang="el-GR" sz="1800" smtClean="0"/>
              <a:t> </a:t>
            </a:r>
            <a:r>
              <a:rPr lang="el-GR" altLang="el-GR" sz="1800" b="1" smtClean="0"/>
              <a:t>Παρεμβαίνει με κοινότητες, συστήματα, άτομα και οικογένειες.</a:t>
            </a:r>
          </a:p>
          <a:p>
            <a:pPr marL="0" indent="0" algn="just" eaLnBrk="1" hangingPunct="1">
              <a:lnSpc>
                <a:spcPct val="80000"/>
              </a:lnSpc>
              <a:buFontTx/>
              <a:buNone/>
            </a:pPr>
            <a:endParaRPr lang="el-GR" altLang="el-GR" sz="1800" b="1" smtClean="0"/>
          </a:p>
          <a:p>
            <a:pPr marL="0" indent="0" algn="just" eaLnBrk="1" hangingPunct="1">
              <a:lnSpc>
                <a:spcPct val="80000"/>
              </a:lnSpc>
              <a:buFontTx/>
              <a:buNone/>
            </a:pPr>
            <a:r>
              <a:rPr lang="el-GR" altLang="el-GR" sz="1600" b="1" smtClean="0"/>
              <a:t>	</a:t>
            </a:r>
            <a:r>
              <a:rPr lang="el-GR" altLang="el-GR" sz="1400" smtClean="0"/>
              <a:t>Η πρακτική βασισμένη στον πληθυσμό παρεμβαίνει σε κοινότητες, τα συστήματα που επηρεάζουν την υγεία των κοινοτήτων και / ή σε άτομα και οικογένειες που απαρτίζουν τις κοινότητες. Η πρακτική βασισμένη στην κοινότητα στοχεύει στην τροποποίηση κοινοτικών προτύπων, συμπεριφορών, αξιών, συνηθειών και πεποιθήσεων. Η πρακτική επικεντρωμένη στη δομή / σύστημα τροποποιεί οργανισμούς, πολιτικές, νομοθεσία και τις δομές ισχύος των συστημάτων που επηρεάζουν το επίπεδο υγείας. Η πρακτική επικεντρωμένη στο άτομο / στην οικογένεια τροποποιεί τη γνώση, στάσεις, ιδέες, αξίες, συνήθειες και ατομικές συμπεριφορές (προσδιορίζεται ως η ικανότητα να ανήκει κάποιος σε έναν πληθυσμό), μόνος ή ως μέλος μιας οικογένειας, κοινωνικής τάξης ή ομάδας. Οι παρεμβάσεις σε κάθε επίπεδο δράσης συμβάλλουν στο γενικό σκοπό που αφορά στην προαγωγή υγείας του πληθυσμού. </a:t>
            </a:r>
          </a:p>
          <a:p>
            <a:pPr marL="0" indent="0" algn="just" eaLnBrk="1" hangingPunct="1">
              <a:lnSpc>
                <a:spcPct val="80000"/>
              </a:lnSpc>
              <a:buFontTx/>
              <a:buNone/>
            </a:pPr>
            <a:r>
              <a:rPr lang="el-GR" altLang="el-GR" sz="100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8313" y="188913"/>
            <a:ext cx="8229600" cy="1143000"/>
          </a:xfrm>
          <a:solidFill>
            <a:schemeClr val="tx2">
              <a:lumMod val="60000"/>
              <a:lumOff val="40000"/>
            </a:schemeClr>
          </a:solidFill>
          <a:ln w="28575">
            <a:solidFill>
              <a:srgbClr val="FF0000"/>
            </a:solidFill>
          </a:ln>
        </p:spPr>
        <p:txBody>
          <a:bodyPr/>
          <a:lstStyle/>
          <a:p>
            <a:pPr>
              <a:defRPr/>
            </a:pPr>
            <a:r>
              <a:rPr lang="en-US" dirty="0"/>
              <a:t>Public Health Interventions</a:t>
            </a:r>
            <a:endParaRPr lang="el-GR" dirty="0"/>
          </a:p>
        </p:txBody>
      </p:sp>
      <p:pic>
        <p:nvPicPr>
          <p:cNvPr id="38915" name="Picture 2"/>
          <p:cNvPicPr>
            <a:picLocks noChangeAspect="1" noChangeArrowheads="1"/>
          </p:cNvPicPr>
          <p:nvPr/>
        </p:nvPicPr>
        <p:blipFill>
          <a:blip r:embed="rId2" cstate="print"/>
          <a:srcRect/>
          <a:stretch>
            <a:fillRect/>
          </a:stretch>
        </p:blipFill>
        <p:spPr bwMode="auto">
          <a:xfrm>
            <a:off x="1908175" y="1412875"/>
            <a:ext cx="4783138" cy="4760913"/>
          </a:xfrm>
          <a:prstGeom prst="rect">
            <a:avLst/>
          </a:prstGeom>
          <a:noFill/>
          <a:ln w="9525">
            <a:noFill/>
            <a:miter lim="800000"/>
            <a:headEnd/>
            <a:tailEnd/>
          </a:ln>
          <a:effectLst/>
        </p:spPr>
      </p:pic>
      <p:sp>
        <p:nvSpPr>
          <p:cNvPr id="8" name="Ορθογώνιο 7"/>
          <p:cNvSpPr/>
          <p:nvPr/>
        </p:nvSpPr>
        <p:spPr>
          <a:xfrm>
            <a:off x="6300788" y="5661024"/>
            <a:ext cx="2697162" cy="1015663"/>
          </a:xfrm>
          <a:prstGeom prst="rect">
            <a:avLst/>
          </a:prstGeom>
          <a:solidFill>
            <a:schemeClr val="tx2">
              <a:lumMod val="75000"/>
            </a:schemeClr>
          </a:solidFill>
          <a:ln w="38100">
            <a:solidFill>
              <a:srgbClr val="FF0000"/>
            </a:solidFill>
          </a:ln>
        </p:spPr>
        <p:txBody>
          <a:bodyPr wrap="square">
            <a:spAutoFit/>
          </a:bodyPr>
          <a:lstStyle/>
          <a:p>
            <a:pPr algn="ctr">
              <a:defRPr/>
            </a:pPr>
            <a:r>
              <a:rPr lang="en-US" sz="1200" b="1" dirty="0">
                <a:solidFill>
                  <a:schemeClr val="bg1"/>
                </a:solidFill>
              </a:rPr>
              <a:t>March 2001</a:t>
            </a:r>
          </a:p>
          <a:p>
            <a:pPr algn="ctr">
              <a:defRPr/>
            </a:pPr>
            <a:r>
              <a:rPr lang="en-US" sz="1200" dirty="0">
                <a:solidFill>
                  <a:schemeClr val="bg1"/>
                </a:solidFill>
              </a:rPr>
              <a:t>Minnesota Department of Health</a:t>
            </a:r>
          </a:p>
          <a:p>
            <a:pPr algn="ctr">
              <a:defRPr/>
            </a:pPr>
            <a:r>
              <a:rPr lang="en-US" sz="1200" dirty="0">
                <a:solidFill>
                  <a:schemeClr val="bg1"/>
                </a:solidFill>
              </a:rPr>
              <a:t>Division of Community Health Services</a:t>
            </a:r>
          </a:p>
          <a:p>
            <a:pPr algn="ctr">
              <a:defRPr/>
            </a:pPr>
            <a:r>
              <a:rPr lang="en-US" sz="1200" dirty="0">
                <a:solidFill>
                  <a:schemeClr val="bg1"/>
                </a:solidFill>
              </a:rPr>
              <a:t>Public Health Nursing Section</a:t>
            </a:r>
            <a:endParaRPr lang="el-GR" sz="1200" dirty="0">
              <a:solidFill>
                <a:schemeClr val="bg1"/>
              </a:solidFill>
            </a:endParaRPr>
          </a:p>
        </p:txBody>
      </p:sp>
      <p:pic>
        <p:nvPicPr>
          <p:cNvPr id="38917" name="Picture 3"/>
          <p:cNvPicPr>
            <a:picLocks noChangeAspect="1" noChangeArrowheads="1"/>
          </p:cNvPicPr>
          <p:nvPr/>
        </p:nvPicPr>
        <p:blipFill>
          <a:blip r:embed="rId3" cstate="print"/>
          <a:srcRect/>
          <a:stretch>
            <a:fillRect/>
          </a:stretch>
        </p:blipFill>
        <p:spPr bwMode="auto">
          <a:xfrm>
            <a:off x="611188" y="5930900"/>
            <a:ext cx="904875" cy="561975"/>
          </a:xfrm>
          <a:prstGeom prst="rect">
            <a:avLst/>
          </a:prstGeom>
          <a:noFill/>
          <a:ln w="38100">
            <a:solidFill>
              <a:srgbClr val="FF0000"/>
            </a:solid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457200" y="274638"/>
            <a:ext cx="7859713" cy="6107112"/>
          </a:xfrm>
        </p:spPr>
        <p:txBody>
          <a:bodyPr/>
          <a:lstStyle/>
          <a:p>
            <a:pPr eaLnBrk="1" hangingPunct="1"/>
            <a:endParaRPr lang="el-GR" altLang="el-GR" smtClean="0"/>
          </a:p>
        </p:txBody>
      </p:sp>
      <p:pic>
        <p:nvPicPr>
          <p:cNvPr id="39939" name="Picture 6" descr="scan0003"/>
          <p:cNvPicPr>
            <a:picLocks noChangeAspect="1" noChangeArrowheads="1"/>
          </p:cNvPicPr>
          <p:nvPr/>
        </p:nvPicPr>
        <p:blipFill>
          <a:blip r:embed="rId2" cstate="print"/>
          <a:srcRect/>
          <a:stretch>
            <a:fillRect/>
          </a:stretch>
        </p:blipFill>
        <p:spPr bwMode="auto">
          <a:xfrm>
            <a:off x="250825" y="188913"/>
            <a:ext cx="8569325"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chemeClr val="accent1">
              <a:lumMod val="90000"/>
            </a:schemeClr>
          </a:solidFill>
        </p:spPr>
        <p:txBody>
          <a:bodyPr/>
          <a:lstStyle/>
          <a:p>
            <a:pPr algn="l" eaLnBrk="1" hangingPunct="1">
              <a:lnSpc>
                <a:spcPct val="140000"/>
              </a:lnSpc>
              <a:defRPr/>
            </a:pPr>
            <a:r>
              <a:rPr lang="el-GR" altLang="el-GR" sz="2400" b="1" dirty="0" smtClean="0">
                <a:solidFill>
                  <a:srgbClr val="FF6600"/>
                </a:solidFill>
              </a:rPr>
              <a:t>	</a:t>
            </a:r>
            <a:r>
              <a:rPr lang="el-GR" altLang="el-GR" sz="2400" b="1" u="sng" dirty="0" smtClean="0">
                <a:solidFill>
                  <a:srgbClr val="FF6600"/>
                </a:solidFill>
              </a:rPr>
              <a:t>Ορισμός των παρεμβάσεων Δημόσιας Υγείας:</a:t>
            </a:r>
            <a:br>
              <a:rPr lang="el-GR" altLang="el-GR" sz="2400" b="1" u="sng" dirty="0" smtClean="0">
                <a:solidFill>
                  <a:srgbClr val="FF6600"/>
                </a:solidFill>
              </a:rPr>
            </a:br>
            <a:r>
              <a:rPr lang="el-GR" altLang="el-GR" sz="2400" b="1" dirty="0" smtClean="0">
                <a:solidFill>
                  <a:srgbClr val="FF6600"/>
                </a:solidFill>
              </a:rPr>
              <a:t>		</a:t>
            </a:r>
            <a:r>
              <a:rPr lang="el-GR" altLang="el-GR" sz="2400" dirty="0" smtClean="0">
                <a:solidFill>
                  <a:schemeClr val="tx1"/>
                </a:solidFill>
              </a:rPr>
              <a:t>Παρέμβαση δημόσιας Υγείας</a:t>
            </a:r>
            <a:r>
              <a:rPr lang="el-GR" altLang="el-GR" sz="2400" b="1" u="sng" dirty="0" smtClean="0">
                <a:solidFill>
                  <a:srgbClr val="FF6600"/>
                </a:solidFill>
              </a:rPr>
              <a:t> </a:t>
            </a:r>
            <a:br>
              <a:rPr lang="el-GR" altLang="el-GR" sz="2400" b="1" u="sng" dirty="0" smtClean="0">
                <a:solidFill>
                  <a:srgbClr val="FF6600"/>
                </a:solidFill>
              </a:rPr>
            </a:br>
            <a:endParaRPr lang="el-GR" altLang="el-GR" sz="1800" b="1" dirty="0" smtClean="0">
              <a:solidFill>
                <a:schemeClr val="tx1"/>
              </a:solidFill>
            </a:endParaRPr>
          </a:p>
        </p:txBody>
      </p:sp>
      <p:sp>
        <p:nvSpPr>
          <p:cNvPr id="40963" name="Rectangle 3"/>
          <p:cNvSpPr>
            <a:spLocks noGrp="1" noChangeArrowheads="1"/>
          </p:cNvSpPr>
          <p:nvPr>
            <p:ph type="body" idx="1"/>
          </p:nvPr>
        </p:nvSpPr>
        <p:spPr>
          <a:xfrm>
            <a:off x="468313" y="1484313"/>
            <a:ext cx="8229600" cy="5184775"/>
          </a:xfrm>
        </p:spPr>
        <p:txBody>
          <a:bodyPr/>
          <a:lstStyle/>
          <a:p>
            <a:pPr marL="0" indent="0" eaLnBrk="1" hangingPunct="1">
              <a:lnSpc>
                <a:spcPct val="140000"/>
              </a:lnSpc>
              <a:buFontTx/>
              <a:buNone/>
            </a:pPr>
            <a:r>
              <a:rPr lang="el-GR" altLang="el-GR" sz="2000" b="1" u="sng" dirty="0" smtClean="0">
                <a:solidFill>
                  <a:srgbClr val="FF0000"/>
                </a:solidFill>
              </a:rPr>
              <a:t>Ορισμός:</a:t>
            </a:r>
          </a:p>
          <a:p>
            <a:pPr marL="0" indent="0" eaLnBrk="1" hangingPunct="1">
              <a:lnSpc>
                <a:spcPct val="140000"/>
              </a:lnSpc>
              <a:buFont typeface="Wingdings" pitchFamily="2" charset="2"/>
              <a:buChar char="v"/>
            </a:pPr>
            <a:r>
              <a:rPr lang="el-GR" altLang="el-GR" sz="2000" b="1" dirty="0" smtClean="0">
                <a:solidFill>
                  <a:srgbClr val="FF0066"/>
                </a:solidFill>
              </a:rPr>
              <a:t> Επιτήρηση</a:t>
            </a:r>
          </a:p>
          <a:p>
            <a:pPr marL="0" indent="0" algn="just" eaLnBrk="1" hangingPunct="1">
              <a:buFont typeface="Wingdings" pitchFamily="2" charset="2"/>
              <a:buNone/>
            </a:pPr>
            <a:r>
              <a:rPr lang="el-GR" altLang="el-GR" sz="2000" b="1" dirty="0" smtClean="0"/>
              <a:t>	</a:t>
            </a:r>
            <a:r>
              <a:rPr lang="el-GR" altLang="el-GR" sz="2000" dirty="0" smtClean="0"/>
              <a:t>Περιγράφει και παρακολουθεί συμβάντα υγείας διαμέσου προοδευτικής και συστηματικής συλλογής, ανάλυσης και ερμηνείας των πληροφοριών που αφορούν στην υγεία, με σκοπό το σχεδιασμό, την εφαρμογή και την αξιολόγηση των παρεμβάσεων Δημόσιας Υγείας.</a:t>
            </a:r>
          </a:p>
          <a:p>
            <a:pPr marL="0" indent="0" algn="just" eaLnBrk="1" hangingPunct="1">
              <a:buFont typeface="Wingdings" pitchFamily="2" charset="2"/>
              <a:buNone/>
            </a:pPr>
            <a:endParaRPr lang="el-GR" altLang="el-GR" sz="2000" dirty="0" smtClean="0"/>
          </a:p>
          <a:p>
            <a:pPr marL="0" indent="0" algn="just" eaLnBrk="1" hangingPunct="1">
              <a:buFont typeface="Wingdings" pitchFamily="2" charset="2"/>
              <a:buChar char="v"/>
            </a:pPr>
            <a:r>
              <a:rPr lang="el-GR" altLang="el-GR" sz="2000" b="1" dirty="0" smtClean="0"/>
              <a:t> </a:t>
            </a:r>
            <a:r>
              <a:rPr lang="el-GR" altLang="el-GR" sz="2000" b="1" dirty="0" smtClean="0">
                <a:solidFill>
                  <a:srgbClr val="FF0066"/>
                </a:solidFill>
              </a:rPr>
              <a:t>Διερεύνηση νόσου και συμβάντων υγείας</a:t>
            </a:r>
          </a:p>
          <a:p>
            <a:pPr marL="0" indent="0" algn="just" eaLnBrk="1" hangingPunct="1">
              <a:buFont typeface="Wingdings" pitchFamily="2" charset="2"/>
              <a:buNone/>
            </a:pPr>
            <a:r>
              <a:rPr lang="el-GR" altLang="el-GR" sz="2000" b="1" dirty="0" smtClean="0"/>
              <a:t>	</a:t>
            </a:r>
            <a:r>
              <a:rPr lang="el-GR" altLang="el-GR" sz="2000" dirty="0" smtClean="0"/>
              <a:t>Αναφέρεται στη συστηματική συλλογή και ανάλυση πληροφοριών που δρουν απειλητικά στην υγεία του πληθυσμού, εντοπίζει τον κίνδυνο, προσδιορίζει τις περιπτώσεις και όσους διατρέχουν κίνδυνο ενώ καθορίζει τα μέτρα ελέγχου.</a:t>
            </a:r>
          </a:p>
          <a:p>
            <a:pPr marL="0" indent="0" eaLnBrk="1" hangingPunct="1">
              <a:buFont typeface="Wingdings" pitchFamily="2" charset="2"/>
              <a:buNone/>
            </a:pPr>
            <a:r>
              <a:rPr lang="el-GR" altLang="el-GR" sz="2000" b="1" dirty="0" smtClean="0"/>
              <a:t>	</a:t>
            </a:r>
          </a:p>
          <a:p>
            <a:pPr marL="0" indent="0" eaLnBrk="1" hangingPunct="1">
              <a:buFontTx/>
              <a:buNone/>
            </a:pPr>
            <a:r>
              <a:rPr lang="el-GR" altLang="el-GR" sz="2000" b="1"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57200" y="260350"/>
            <a:ext cx="8229600" cy="6121400"/>
          </a:xfrm>
        </p:spPr>
        <p:txBody>
          <a:bodyPr/>
          <a:lstStyle/>
          <a:p>
            <a:pPr marL="0" indent="0" eaLnBrk="1" hangingPunct="1">
              <a:lnSpc>
                <a:spcPct val="90000"/>
              </a:lnSpc>
              <a:buFont typeface="Wingdings" pitchFamily="2" charset="2"/>
              <a:buChar char="v"/>
            </a:pPr>
            <a:r>
              <a:rPr lang="el-GR" altLang="el-GR" sz="2000" b="1" dirty="0" smtClean="0">
                <a:solidFill>
                  <a:srgbClr val="FF0066"/>
                </a:solidFill>
              </a:rPr>
              <a:t> Ανίχνευση</a:t>
            </a:r>
          </a:p>
          <a:p>
            <a:pPr marL="0" indent="0" algn="just" eaLnBrk="1" hangingPunct="1">
              <a:lnSpc>
                <a:spcPct val="90000"/>
              </a:lnSpc>
              <a:buFont typeface="Wingdings" pitchFamily="2" charset="2"/>
              <a:buNone/>
            </a:pPr>
            <a:r>
              <a:rPr lang="el-GR" altLang="el-GR" sz="2000" b="1" dirty="0" smtClean="0"/>
              <a:t>	</a:t>
            </a:r>
            <a:r>
              <a:rPr lang="el-GR" altLang="el-GR" sz="2000" dirty="0" smtClean="0"/>
              <a:t>Εντοπίζει τους πληθυσμούς ενδιαφέροντος ή τους πληθυσμούς σε κίνδυνο και παρέχει πληροφορίες σχετικά με τη φύση του προβλήματος, την επίλυσή του και τον τρόπο που οι υπηρεσίες μπορούν να διασφαλιστούν.</a:t>
            </a:r>
          </a:p>
          <a:p>
            <a:pPr marL="0" indent="0" algn="just" eaLnBrk="1" hangingPunct="1">
              <a:lnSpc>
                <a:spcPct val="90000"/>
              </a:lnSpc>
              <a:buFont typeface="Wingdings" pitchFamily="2" charset="2"/>
              <a:buNone/>
            </a:pPr>
            <a:endParaRPr lang="el-GR" altLang="el-GR" sz="2000" dirty="0" smtClean="0"/>
          </a:p>
          <a:p>
            <a:pPr marL="0" indent="0" algn="just" eaLnBrk="1" hangingPunct="1">
              <a:lnSpc>
                <a:spcPct val="90000"/>
              </a:lnSpc>
              <a:buFont typeface="Wingdings" pitchFamily="2" charset="2"/>
              <a:buChar char="v"/>
            </a:pPr>
            <a:r>
              <a:rPr lang="el-GR" altLang="el-GR" sz="2000" dirty="0" smtClean="0">
                <a:solidFill>
                  <a:srgbClr val="FF0066"/>
                </a:solidFill>
              </a:rPr>
              <a:t> </a:t>
            </a:r>
            <a:r>
              <a:rPr lang="el-GR" altLang="el-GR" sz="2000" b="1" dirty="0" smtClean="0">
                <a:solidFill>
                  <a:srgbClr val="FF0066"/>
                </a:solidFill>
              </a:rPr>
              <a:t>Προληπτικός Έλεγχος</a:t>
            </a:r>
          </a:p>
          <a:p>
            <a:pPr marL="0" indent="0" algn="just" eaLnBrk="1" hangingPunct="1">
              <a:lnSpc>
                <a:spcPct val="90000"/>
              </a:lnSpc>
              <a:buFont typeface="Wingdings" pitchFamily="2" charset="2"/>
              <a:buNone/>
            </a:pPr>
            <a:r>
              <a:rPr lang="el-GR" altLang="el-GR" sz="2000" b="1" dirty="0" smtClean="0"/>
              <a:t>	</a:t>
            </a:r>
            <a:r>
              <a:rPr lang="el-GR" altLang="el-GR" sz="2000" dirty="0" smtClean="0"/>
              <a:t>Αναγνωρίζει σε πληθυσμούς άτομα με μη αναγνωρισμένους παράγοντες κινδύνου ή </a:t>
            </a:r>
            <a:r>
              <a:rPr lang="el-GR" altLang="el-GR" sz="2000" dirty="0" err="1" smtClean="0"/>
              <a:t>ασυμπτωματικές</a:t>
            </a:r>
            <a:r>
              <a:rPr lang="el-GR" altLang="el-GR" sz="2000" dirty="0" smtClean="0"/>
              <a:t> νόσους. </a:t>
            </a:r>
          </a:p>
          <a:p>
            <a:pPr marL="0" indent="0" algn="just" eaLnBrk="1" hangingPunct="1">
              <a:lnSpc>
                <a:spcPct val="90000"/>
              </a:lnSpc>
              <a:buFont typeface="Wingdings" pitchFamily="2" charset="2"/>
              <a:buNone/>
            </a:pPr>
            <a:endParaRPr lang="el-GR" altLang="el-GR" sz="2000" dirty="0" smtClean="0"/>
          </a:p>
          <a:p>
            <a:pPr marL="0" indent="0" algn="just" eaLnBrk="1" hangingPunct="1">
              <a:lnSpc>
                <a:spcPct val="90000"/>
              </a:lnSpc>
              <a:buFont typeface="Wingdings" pitchFamily="2" charset="2"/>
              <a:buChar char="v"/>
            </a:pPr>
            <a:r>
              <a:rPr lang="el-GR" altLang="el-GR" sz="2000" b="1" dirty="0" smtClean="0"/>
              <a:t> </a:t>
            </a:r>
            <a:r>
              <a:rPr lang="el-GR" altLang="el-GR" sz="2000" b="1" dirty="0" smtClean="0">
                <a:solidFill>
                  <a:srgbClr val="00B050"/>
                </a:solidFill>
              </a:rPr>
              <a:t>Εύρεση περιπτώσεων</a:t>
            </a:r>
          </a:p>
          <a:p>
            <a:pPr marL="0" indent="0" algn="just" eaLnBrk="1" hangingPunct="1">
              <a:lnSpc>
                <a:spcPct val="90000"/>
              </a:lnSpc>
              <a:buFont typeface="Wingdings" pitchFamily="2" charset="2"/>
              <a:buNone/>
            </a:pPr>
            <a:r>
              <a:rPr lang="el-GR" altLang="el-GR" sz="2000" b="1" dirty="0" smtClean="0"/>
              <a:t>	</a:t>
            </a:r>
            <a:r>
              <a:rPr lang="el-GR" altLang="el-GR" sz="2000" dirty="0" smtClean="0"/>
              <a:t>Εντοπίζει άτομα και οικογένειες με γνωστούς παράγοντες κινδύνου και τους </a:t>
            </a:r>
            <a:r>
              <a:rPr lang="el-GR" altLang="el-GR" sz="2000" dirty="0" err="1" smtClean="0"/>
              <a:t>διασυνδέει</a:t>
            </a:r>
            <a:r>
              <a:rPr lang="el-GR" altLang="el-GR" sz="2000" dirty="0" smtClean="0"/>
              <a:t> με τις κατάλληλες υπηρεσίες.</a:t>
            </a:r>
          </a:p>
          <a:p>
            <a:pPr marL="0" indent="0" algn="just" eaLnBrk="1" hangingPunct="1">
              <a:lnSpc>
                <a:spcPct val="90000"/>
              </a:lnSpc>
              <a:buFont typeface="Wingdings" pitchFamily="2" charset="2"/>
              <a:buNone/>
            </a:pPr>
            <a:endParaRPr lang="el-GR" altLang="el-GR" sz="2000" dirty="0" smtClean="0"/>
          </a:p>
          <a:p>
            <a:pPr marL="0" indent="0" algn="just" eaLnBrk="1" hangingPunct="1">
              <a:lnSpc>
                <a:spcPct val="90000"/>
              </a:lnSpc>
              <a:buFont typeface="Wingdings" pitchFamily="2" charset="2"/>
              <a:buChar char="v"/>
            </a:pPr>
            <a:r>
              <a:rPr lang="el-GR" altLang="el-GR" sz="2000" b="1" dirty="0" smtClean="0"/>
              <a:t> </a:t>
            </a:r>
            <a:r>
              <a:rPr lang="el-GR" altLang="el-GR" sz="2000" b="1" dirty="0" smtClean="0">
                <a:solidFill>
                  <a:srgbClr val="00B050"/>
                </a:solidFill>
              </a:rPr>
              <a:t>Παραπομπή και συνεχής παρακολούθηση</a:t>
            </a:r>
          </a:p>
          <a:p>
            <a:pPr marL="0" indent="0" algn="just" eaLnBrk="1" hangingPunct="1">
              <a:lnSpc>
                <a:spcPct val="90000"/>
              </a:lnSpc>
              <a:buFont typeface="Wingdings" pitchFamily="2" charset="2"/>
              <a:buNone/>
            </a:pPr>
            <a:r>
              <a:rPr lang="el-GR" altLang="el-GR" sz="2000" b="1" dirty="0" smtClean="0"/>
              <a:t>	</a:t>
            </a:r>
            <a:r>
              <a:rPr lang="el-GR" altLang="el-GR" sz="2000" dirty="0" smtClean="0"/>
              <a:t>Προσφέρει βοήθεια σε άτομα, οικογένειες, ομάδες, οργανισμούς και / ή κοινότητες να αναγνωρίσουν και να αποκτήσουν πρόσβαση στους κατάλληλους πόρους για την πρόσληψη ή την επίλυση των προβλημάτων.</a:t>
            </a:r>
          </a:p>
          <a:p>
            <a:pPr marL="0" indent="0" algn="just" eaLnBrk="1" hangingPunct="1">
              <a:lnSpc>
                <a:spcPct val="90000"/>
              </a:lnSpc>
              <a:buFont typeface="Wingdings" pitchFamily="2" charset="2"/>
              <a:buNone/>
            </a:pPr>
            <a:endParaRPr lang="el-GR" altLang="el-GR"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457200" y="274638"/>
            <a:ext cx="7859713" cy="6107112"/>
          </a:xfrm>
        </p:spPr>
        <p:txBody>
          <a:bodyPr/>
          <a:lstStyle/>
          <a:p>
            <a:pPr eaLnBrk="1" hangingPunct="1"/>
            <a:endParaRPr lang="el-GR" altLang="el-GR" smtClean="0"/>
          </a:p>
        </p:txBody>
      </p:sp>
      <p:pic>
        <p:nvPicPr>
          <p:cNvPr id="39939" name="Picture 6" descr="scan0003"/>
          <p:cNvPicPr>
            <a:picLocks noChangeAspect="1" noChangeArrowheads="1"/>
          </p:cNvPicPr>
          <p:nvPr/>
        </p:nvPicPr>
        <p:blipFill>
          <a:blip r:embed="rId2" cstate="print"/>
          <a:srcRect/>
          <a:stretch>
            <a:fillRect/>
          </a:stretch>
        </p:blipFill>
        <p:spPr bwMode="auto">
          <a:xfrm>
            <a:off x="250825" y="188913"/>
            <a:ext cx="8569325"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57200" y="260350"/>
            <a:ext cx="8229600" cy="6264275"/>
          </a:xfrm>
        </p:spPr>
        <p:txBody>
          <a:bodyPr/>
          <a:lstStyle/>
          <a:p>
            <a:pPr marL="0" indent="0" eaLnBrk="1" hangingPunct="1">
              <a:buFont typeface="Wingdings" pitchFamily="2" charset="2"/>
              <a:buChar char="v"/>
            </a:pPr>
            <a:r>
              <a:rPr lang="el-GR" altLang="el-GR" sz="2000" b="1" dirty="0" smtClean="0">
                <a:solidFill>
                  <a:srgbClr val="33CC33"/>
                </a:solidFill>
              </a:rPr>
              <a:t> Διαχείριση περιπτώσεων</a:t>
            </a:r>
          </a:p>
          <a:p>
            <a:pPr marL="0" indent="0" algn="just" eaLnBrk="1" hangingPunct="1">
              <a:buFont typeface="Wingdings" pitchFamily="2" charset="2"/>
              <a:buNone/>
            </a:pPr>
            <a:r>
              <a:rPr lang="el-GR" altLang="el-GR" sz="2000" b="1" dirty="0" smtClean="0"/>
              <a:t>	</a:t>
            </a:r>
            <a:r>
              <a:rPr lang="el-GR" altLang="el-GR" sz="2000" dirty="0" smtClean="0"/>
              <a:t>Μεγιστοποιεί τις ικανότητες </a:t>
            </a:r>
            <a:r>
              <a:rPr lang="el-GR" altLang="el-GR" sz="2000" dirty="0" err="1" smtClean="0"/>
              <a:t>αυτοφροντίδας</a:t>
            </a:r>
            <a:r>
              <a:rPr lang="el-GR" altLang="el-GR" sz="2000" dirty="0" smtClean="0"/>
              <a:t> των ατόμων και των οικογενειών όπως και την ικανότητα των συστημάτων και των κοινοτήτων να συνεργαστούν και να παρέχουν υπηρεσίες. </a:t>
            </a:r>
          </a:p>
          <a:p>
            <a:pPr marL="0" indent="0" algn="just" eaLnBrk="1" hangingPunct="1">
              <a:buFont typeface="Wingdings" pitchFamily="2" charset="2"/>
              <a:buNone/>
            </a:pPr>
            <a:endParaRPr lang="el-GR" altLang="el-GR" sz="2000" dirty="0" smtClean="0"/>
          </a:p>
          <a:p>
            <a:pPr marL="0" indent="0" algn="just" eaLnBrk="1" hangingPunct="1">
              <a:buFont typeface="Wingdings" pitchFamily="2" charset="2"/>
              <a:buChar char="v"/>
            </a:pPr>
            <a:r>
              <a:rPr lang="el-GR" altLang="el-GR" sz="2000" b="1" dirty="0" smtClean="0"/>
              <a:t> </a:t>
            </a:r>
            <a:r>
              <a:rPr lang="el-GR" altLang="el-GR" sz="2000" b="1" dirty="0" smtClean="0">
                <a:solidFill>
                  <a:srgbClr val="33CC33"/>
                </a:solidFill>
              </a:rPr>
              <a:t>Εξουσιοδοτημένες υπηρεσίες</a:t>
            </a:r>
          </a:p>
          <a:p>
            <a:pPr marL="0" indent="0" algn="just" eaLnBrk="1" hangingPunct="1">
              <a:buFont typeface="Wingdings" pitchFamily="2" charset="2"/>
              <a:buNone/>
            </a:pPr>
            <a:r>
              <a:rPr lang="el-GR" altLang="el-GR" sz="2000" dirty="0" smtClean="0"/>
              <a:t>	Ο πτυχιούχος νοσηλευτής παρέχει άμεσα φροντίδας υγείας υπό τις οδηγίες του ενός ειδικού φροντίδας υγείας σύμφωνα με τα νομοθετημένα δικαιώματα. Οι εξουσιοδοτημένες υπηρεσίες επίσης περιλαμβάνουν κάθε άμεση φροντίδα υγείας όπου ο πτυχιούχος νοσηλευτής κρίνει ότι μπορεί να αναθέσει στο κατάλληλο προσωπικό να επιτελέσει.</a:t>
            </a:r>
          </a:p>
          <a:p>
            <a:pPr marL="0" indent="0" algn="just" eaLnBrk="1" hangingPunct="1">
              <a:buFont typeface="Wingdings" pitchFamily="2" charset="2"/>
              <a:buNone/>
            </a:pPr>
            <a:endParaRPr lang="el-GR" altLang="el-GR" sz="2000" dirty="0" smtClean="0"/>
          </a:p>
          <a:p>
            <a:pPr marL="0" indent="0" algn="just" eaLnBrk="1" hangingPunct="1">
              <a:buFont typeface="Wingdings" pitchFamily="2" charset="2"/>
              <a:buChar char="v"/>
            </a:pPr>
            <a:r>
              <a:rPr lang="el-GR" altLang="el-GR" sz="2000" dirty="0" smtClean="0">
                <a:solidFill>
                  <a:srgbClr val="0066FF"/>
                </a:solidFill>
              </a:rPr>
              <a:t> </a:t>
            </a:r>
            <a:r>
              <a:rPr lang="el-GR" altLang="el-GR" sz="2000" b="1" dirty="0" smtClean="0">
                <a:solidFill>
                  <a:srgbClr val="0066FF"/>
                </a:solidFill>
              </a:rPr>
              <a:t>Αγωγή Υγείας</a:t>
            </a:r>
          </a:p>
          <a:p>
            <a:pPr marL="0" indent="0" algn="just" eaLnBrk="1" hangingPunct="1">
              <a:buFont typeface="Wingdings" pitchFamily="2" charset="2"/>
              <a:buNone/>
            </a:pPr>
            <a:r>
              <a:rPr lang="el-GR" altLang="el-GR" sz="2000" dirty="0" smtClean="0"/>
              <a:t>	Επικοινωνεί γεγονότα, ιδέες και δεξιότητες που μπορούν να τροποποιήσουν γνώση, συμπεριφορές, αξίες, πεποιθήσεις και πρακτικές ατόμων, οικογενειών, συστημάτων και / ή κοινοτήτων.</a:t>
            </a:r>
          </a:p>
          <a:p>
            <a:pPr marL="0" indent="0" algn="just" eaLnBrk="1" hangingPunct="1">
              <a:buFont typeface="Wingdings" pitchFamily="2" charset="2"/>
              <a:buNone/>
            </a:pPr>
            <a:endParaRPr lang="el-GR" altLang="el-GR"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p:cNvGraphicFramePr>
            <a:graphicFrameLocks noGrp="1"/>
          </p:cNvGraphicFramePr>
          <p:nvPr>
            <p:ph idx="1"/>
          </p:nvPr>
        </p:nvGraphicFramePr>
        <p:xfrm>
          <a:off x="1371600" y="116632"/>
          <a:ext cx="7880920" cy="4433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Διάγραμμα 6"/>
          <p:cNvGraphicFramePr/>
          <p:nvPr/>
        </p:nvGraphicFramePr>
        <p:xfrm>
          <a:off x="251520" y="2420888"/>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Ορθογώνιο 7"/>
          <p:cNvSpPr/>
          <p:nvPr/>
        </p:nvSpPr>
        <p:spPr>
          <a:xfrm rot="20244145">
            <a:off x="-83949" y="3339286"/>
            <a:ext cx="4497578" cy="461665"/>
          </a:xfrm>
          <a:prstGeom prst="rect">
            <a:avLst/>
          </a:prstGeom>
          <a:noFill/>
        </p:spPr>
        <p:txBody>
          <a:bodyPr wrap="none">
            <a:spAutoFit/>
          </a:bodyPr>
          <a:lstStyle/>
          <a:p>
            <a:pPr algn="ctr">
              <a:defRPr/>
            </a:pPr>
            <a:r>
              <a:rPr lang="el-GR" sz="2400" b="1" dirty="0">
                <a:ln w="10541" cmpd="sng">
                  <a:solidFill>
                    <a:srgbClr val="00CCCC">
                      <a:shade val="88000"/>
                      <a:satMod val="110000"/>
                    </a:srgbClr>
                  </a:solidFill>
                  <a:prstDash val="solid"/>
                </a:ln>
                <a:solidFill>
                  <a:srgbClr val="FFFF00"/>
                </a:solidFill>
                <a:latin typeface="Times New Roman" pitchFamily="18" charset="0"/>
              </a:rPr>
              <a:t>ΚΟΙΝΟΤΙΚΟΣ ΝΟΣΗΛΕΥΤΗΣ</a:t>
            </a:r>
          </a:p>
        </p:txBody>
      </p:sp>
      <p:sp>
        <p:nvSpPr>
          <p:cNvPr id="9" name="Ορθογώνιο 8"/>
          <p:cNvSpPr/>
          <p:nvPr/>
        </p:nvSpPr>
        <p:spPr>
          <a:xfrm rot="20311207">
            <a:off x="639840" y="5078844"/>
            <a:ext cx="4772524" cy="461665"/>
          </a:xfrm>
          <a:prstGeom prst="rect">
            <a:avLst/>
          </a:prstGeom>
          <a:noFill/>
        </p:spPr>
        <p:txBody>
          <a:bodyPr wrap="none">
            <a:spAutoFit/>
          </a:bodyPr>
          <a:lstStyle/>
          <a:p>
            <a:pPr algn="ctr">
              <a:defRPr/>
            </a:pPr>
            <a:r>
              <a:rPr lang="el-GR" sz="2400" b="1" dirty="0">
                <a:ln w="10541" cmpd="sng">
                  <a:solidFill>
                    <a:srgbClr val="00CCCC">
                      <a:shade val="88000"/>
                      <a:satMod val="110000"/>
                    </a:srgbClr>
                  </a:solidFill>
                  <a:prstDash val="solid"/>
                </a:ln>
                <a:solidFill>
                  <a:srgbClr val="AAE2E2">
                    <a:lumMod val="20000"/>
                    <a:lumOff val="80000"/>
                  </a:srgbClr>
                </a:solidFill>
                <a:latin typeface="Times New Roman" pitchFamily="18" charset="0"/>
              </a:rPr>
              <a:t>ΑΤΟΜΟ-ΟΙΚΟΓΕΝΕΙΑ -ΟΜΑΔΑ</a:t>
            </a:r>
          </a:p>
        </p:txBody>
      </p:sp>
      <p:sp>
        <p:nvSpPr>
          <p:cNvPr id="10" name="Ορθογώνιο 9"/>
          <p:cNvSpPr/>
          <p:nvPr/>
        </p:nvSpPr>
        <p:spPr>
          <a:xfrm>
            <a:off x="179512" y="269002"/>
            <a:ext cx="4896544" cy="830997"/>
          </a:xfrm>
          <a:prstGeom prst="rect">
            <a:avLst/>
          </a:prstGeom>
          <a:solidFill>
            <a:schemeClr val="tx2">
              <a:lumMod val="50000"/>
            </a:schemeClr>
          </a:solidFill>
          <a:effectLst>
            <a:glow rad="228600">
              <a:schemeClr val="accent1">
                <a:satMod val="175000"/>
                <a:alpha val="40000"/>
              </a:schemeClr>
            </a:glow>
          </a:effectLst>
        </p:spPr>
        <p:txBody>
          <a:bodyPr>
            <a:spAutoFit/>
          </a:bodyPr>
          <a:lstStyle/>
          <a:p>
            <a:pPr algn="ctr">
              <a:defRPr/>
            </a:pPr>
            <a:r>
              <a:rPr lang="el-GR" sz="2400" dirty="0">
                <a:ln w="10160">
                  <a:solidFill>
                    <a:srgbClr val="00CCCC"/>
                  </a:solidFill>
                  <a:prstDash val="solid"/>
                </a:ln>
                <a:solidFill>
                  <a:srgbClr val="FFFFFF"/>
                </a:solidFill>
                <a:effectLst>
                  <a:outerShdw blurRad="38100" dist="32000" dir="5400000" algn="tl">
                    <a:srgbClr val="000000">
                      <a:alpha val="30000"/>
                    </a:srgbClr>
                  </a:outerShdw>
                </a:effectLst>
                <a:latin typeface="Cambria" panose="02040503050406030204" pitchFamily="18" charset="0"/>
              </a:rPr>
              <a:t>Η ΝΟΣΗΛΕΥΤΙΚΗ ΔΙΕΡΓΑΣΙΑ ΣΤΗΝ ΚΟΙΝΟΤΗΤΑ</a:t>
            </a:r>
          </a:p>
        </p:txBody>
      </p:sp>
      <p:grpSp>
        <p:nvGrpSpPr>
          <p:cNvPr id="11" name="Ομάδα 10"/>
          <p:cNvGrpSpPr>
            <a:grpSpLocks/>
          </p:cNvGrpSpPr>
          <p:nvPr/>
        </p:nvGrpSpPr>
        <p:grpSpPr bwMode="auto">
          <a:xfrm>
            <a:off x="6588125" y="5381625"/>
            <a:ext cx="2376488" cy="855663"/>
            <a:chOff x="2944128" y="0"/>
            <a:chExt cx="2160240" cy="544640"/>
          </a:xfrm>
        </p:grpSpPr>
        <p:sp>
          <p:nvSpPr>
            <p:cNvPr id="72712" name="Ορθογώνιο 11"/>
            <p:cNvSpPr>
              <a:spLocks noChangeArrowheads="1"/>
            </p:cNvSpPr>
            <p:nvPr/>
          </p:nvSpPr>
          <p:spPr bwMode="auto">
            <a:xfrm>
              <a:off x="2944128" y="0"/>
              <a:ext cx="1777587" cy="544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lr>
                  <a:schemeClr val="tx2"/>
                </a:buClr>
                <a:buSzPct val="75000"/>
                <a:buFont typeface="Wingdings" pitchFamily="2" charset="2"/>
                <a:buChar char="n"/>
                <a:defRPr sz="3200">
                  <a:solidFill>
                    <a:schemeClr val="tx1"/>
                  </a:solidFill>
                  <a:latin typeface="Times New Roman" pitchFamily="18" charset="0"/>
                </a:defRPr>
              </a:lvl1pPr>
              <a:lvl2pPr marL="742950" indent="-285750" eaLnBrk="0" hangingPunct="0">
                <a:spcBef>
                  <a:spcPct val="20000"/>
                </a:spcBef>
                <a:buClr>
                  <a:schemeClr val="folHlink"/>
                </a:buClr>
                <a:buSzPct val="60000"/>
                <a:buFont typeface="Wingdings" pitchFamily="2" charset="2"/>
                <a:buChar char="u"/>
                <a:defRPr sz="3200">
                  <a:solidFill>
                    <a:schemeClr val="tx1"/>
                  </a:solidFill>
                  <a:latin typeface="Times New Roman" pitchFamily="18" charset="0"/>
                </a:defRPr>
              </a:lvl2pPr>
              <a:lvl3pPr marL="1143000" indent="-228600" eaLnBrk="0" hangingPunct="0">
                <a:spcBef>
                  <a:spcPct val="20000"/>
                </a:spcBef>
                <a:buClr>
                  <a:schemeClr val="tx2"/>
                </a:buClr>
                <a:buSzPct val="60000"/>
                <a:buFont typeface="Wingdings" pitchFamily="2" charset="2"/>
                <a:buChar char="t"/>
                <a:defRPr sz="3200">
                  <a:solidFill>
                    <a:schemeClr val="tx1"/>
                  </a:solidFill>
                  <a:latin typeface="Times New Roman" pitchFamily="18" charset="0"/>
                </a:defRPr>
              </a:lvl3pPr>
              <a:lvl4pPr marL="1600200" indent="-228600" eaLnBrk="0" hangingPunct="0">
                <a:spcBef>
                  <a:spcPct val="20000"/>
                </a:spcBef>
                <a:buClr>
                  <a:schemeClr val="tx1"/>
                </a:buClr>
                <a:buSzPct val="100000"/>
                <a:buChar char="•"/>
                <a:defRPr sz="3200">
                  <a:solidFill>
                    <a:schemeClr val="tx1"/>
                  </a:solidFill>
                  <a:latin typeface="Times New Roman" pitchFamily="18" charset="0"/>
                </a:defRPr>
              </a:lvl4pPr>
              <a:lvl5pPr marL="2057400" indent="-228600" eaLnBrk="0" hangingPunct="0">
                <a:spcBef>
                  <a:spcPct val="20000"/>
                </a:spcBef>
                <a:buClr>
                  <a:schemeClr val="tx1"/>
                </a:buClr>
                <a:buSzPct val="100000"/>
                <a:buChar char="–"/>
                <a:defRPr sz="32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itchFamily="18" charset="0"/>
                </a:defRPr>
              </a:lvl9pPr>
            </a:lstStyle>
            <a:p>
              <a:pPr eaLnBrk="1" hangingPunct="1">
                <a:spcBef>
                  <a:spcPct val="0"/>
                </a:spcBef>
                <a:buClrTx/>
                <a:buSzTx/>
                <a:buFontTx/>
                <a:buNone/>
              </a:pPr>
              <a:endParaRPr lang="el-GR" altLang="el-GR" sz="2400" smtClean="0">
                <a:solidFill>
                  <a:srgbClr val="FFFFFF"/>
                </a:solidFill>
              </a:endParaRPr>
            </a:p>
          </p:txBody>
        </p:sp>
        <p:sp>
          <p:nvSpPr>
            <p:cNvPr id="13" name="Ορθογώνιο 12"/>
            <p:cNvSpPr/>
            <p:nvPr/>
          </p:nvSpPr>
          <p:spPr>
            <a:xfrm>
              <a:off x="2944128" y="0"/>
              <a:ext cx="2160240" cy="544640"/>
            </a:xfrm>
            <a:prstGeom prst="rect">
              <a:avLst/>
            </a:prstGeom>
            <a:solidFill>
              <a:srgbClr val="FFC000"/>
            </a:solidFill>
            <a:ln>
              <a:solidFill>
                <a:schemeClr val="accent1">
                  <a:lumMod val="60000"/>
                  <a:lumOff val="40000"/>
                </a:schemeClr>
              </a:solidFill>
            </a:ln>
            <a:effectLst>
              <a:glow rad="139700">
                <a:schemeClr val="accent1">
                  <a:satMod val="175000"/>
                  <a:alpha val="40000"/>
                </a:schemeClr>
              </a:glow>
            </a:effectLst>
          </p:spPr>
          <p:txBody>
            <a:bodyPr lIns="128016" tIns="128016" rIns="128016" bIns="128016" spcCol="1270" anchor="ctr"/>
            <a:lstStyle/>
            <a:p>
              <a:pPr algn="ctr" defTabSz="800100" fontAlgn="auto">
                <a:lnSpc>
                  <a:spcPct val="90000"/>
                </a:lnSpc>
                <a:spcAft>
                  <a:spcPct val="35000"/>
                </a:spcAft>
                <a:defRPr/>
              </a:pPr>
              <a:r>
                <a:rPr lang="el-GR" b="1" dirty="0">
                  <a:solidFill>
                    <a:srgbClr val="C00000"/>
                  </a:solidFill>
                  <a:effectLst>
                    <a:outerShdw blurRad="38100" dist="38100" dir="2700000" algn="tl">
                      <a:srgbClr val="000000">
                        <a:alpha val="43137"/>
                      </a:srgbClr>
                    </a:outerShdw>
                  </a:effectLst>
                  <a:latin typeface="Calibri"/>
                </a:rPr>
                <a:t>ΟΛΟΚΛΗΡΩΜΕΝΗ ΝΟΣΗΛΕΥΤΙΚΗ ΦΡΟΝΤΙΔΑ</a:t>
              </a:r>
            </a:p>
          </p:txBody>
        </p:sp>
      </p:grpSp>
    </p:spTree>
    <p:extLst>
      <p:ext uri="{BB962C8B-B14F-4D97-AF65-F5344CB8AC3E}">
        <p14:creationId xmlns:p14="http://schemas.microsoft.com/office/powerpoint/2010/main" xmlns="" val="1840278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457200" y="274638"/>
            <a:ext cx="7859713" cy="6107112"/>
          </a:xfrm>
        </p:spPr>
        <p:txBody>
          <a:bodyPr/>
          <a:lstStyle/>
          <a:p>
            <a:pPr eaLnBrk="1" hangingPunct="1"/>
            <a:endParaRPr lang="el-GR" altLang="el-GR" smtClean="0"/>
          </a:p>
        </p:txBody>
      </p:sp>
      <p:pic>
        <p:nvPicPr>
          <p:cNvPr id="39939" name="Picture 6" descr="scan0003"/>
          <p:cNvPicPr>
            <a:picLocks noChangeAspect="1" noChangeArrowheads="1"/>
          </p:cNvPicPr>
          <p:nvPr/>
        </p:nvPicPr>
        <p:blipFill>
          <a:blip r:embed="rId2" cstate="print"/>
          <a:srcRect/>
          <a:stretch>
            <a:fillRect/>
          </a:stretch>
        </p:blipFill>
        <p:spPr bwMode="auto">
          <a:xfrm>
            <a:off x="250825" y="188913"/>
            <a:ext cx="8569325"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57200" y="188913"/>
            <a:ext cx="8229600" cy="6480175"/>
          </a:xfrm>
        </p:spPr>
        <p:txBody>
          <a:bodyPr/>
          <a:lstStyle/>
          <a:p>
            <a:pPr marL="0" indent="0" algn="just" eaLnBrk="1" hangingPunct="1">
              <a:lnSpc>
                <a:spcPct val="90000"/>
              </a:lnSpc>
              <a:buFont typeface="Wingdings" pitchFamily="2" charset="2"/>
              <a:buChar char="v"/>
            </a:pPr>
            <a:r>
              <a:rPr lang="el-GR" altLang="el-GR" sz="2000" b="1" dirty="0" smtClean="0">
                <a:solidFill>
                  <a:srgbClr val="0066FF"/>
                </a:solidFill>
              </a:rPr>
              <a:t> Συμβουλευτική</a:t>
            </a:r>
          </a:p>
          <a:p>
            <a:pPr marL="0" indent="0" algn="just" eaLnBrk="1" hangingPunct="1">
              <a:lnSpc>
                <a:spcPct val="90000"/>
              </a:lnSpc>
              <a:buFont typeface="Wingdings" pitchFamily="2" charset="2"/>
              <a:buNone/>
            </a:pPr>
            <a:r>
              <a:rPr lang="el-GR" altLang="el-GR" sz="2000" b="1" dirty="0" smtClean="0"/>
              <a:t>	</a:t>
            </a:r>
            <a:r>
              <a:rPr lang="el-GR" altLang="el-GR" sz="1600" dirty="0" smtClean="0"/>
              <a:t>Εδραιώνει μια διαπροσωπική σχέση με μία κοινότητα, ένα σύστημα, μια οικογένεια ή ένα άτομο που στοχεύουν να επαυξήσουν ή να προάγουν την ικανότητα της </a:t>
            </a:r>
            <a:r>
              <a:rPr lang="el-GR" altLang="el-GR" sz="1600" dirty="0" err="1" smtClean="0"/>
              <a:t>αυτοφροντίδας</a:t>
            </a:r>
            <a:r>
              <a:rPr lang="el-GR" altLang="el-GR" sz="1600" dirty="0" smtClean="0"/>
              <a:t> και της αυτοδιαχείρισής της. Η συμβουλευτική εμπλέκει την κοινότητα, το σύστημα, την οικογένεια και το άτομο σε συναισθηματικό επίπεδο.</a:t>
            </a:r>
          </a:p>
          <a:p>
            <a:pPr marL="0" indent="0" algn="just" eaLnBrk="1" hangingPunct="1">
              <a:lnSpc>
                <a:spcPct val="90000"/>
              </a:lnSpc>
              <a:buFont typeface="Wingdings" pitchFamily="2" charset="2"/>
              <a:buNone/>
            </a:pPr>
            <a:endParaRPr lang="el-GR" altLang="el-GR" sz="1600" dirty="0" smtClean="0">
              <a:solidFill>
                <a:srgbClr val="0066FF"/>
              </a:solidFill>
            </a:endParaRPr>
          </a:p>
          <a:p>
            <a:pPr marL="0" indent="0" algn="just" eaLnBrk="1" hangingPunct="1">
              <a:lnSpc>
                <a:spcPct val="90000"/>
              </a:lnSpc>
              <a:buFont typeface="Wingdings" pitchFamily="2" charset="2"/>
              <a:buChar char="v"/>
            </a:pPr>
            <a:r>
              <a:rPr lang="el-GR" altLang="el-GR" sz="2000" b="1" dirty="0" smtClean="0">
                <a:solidFill>
                  <a:srgbClr val="0066FF"/>
                </a:solidFill>
              </a:rPr>
              <a:t> Διαβούλευση</a:t>
            </a:r>
          </a:p>
          <a:p>
            <a:pPr marL="0" indent="0" algn="just" eaLnBrk="1" hangingPunct="1">
              <a:lnSpc>
                <a:spcPct val="90000"/>
              </a:lnSpc>
              <a:buFont typeface="Wingdings" pitchFamily="2" charset="2"/>
              <a:buNone/>
            </a:pPr>
            <a:r>
              <a:rPr lang="el-GR" altLang="el-GR" sz="2000" b="1" dirty="0" smtClean="0"/>
              <a:t>	</a:t>
            </a:r>
            <a:r>
              <a:rPr lang="el-GR" altLang="el-GR" sz="1600" dirty="0" smtClean="0"/>
              <a:t>Αναζητά πληροφορίες και παρέχει τις κατάλληλες λύσεις ανά περίπτωση σε προβλήματα που αφορούν την κοινότητα, το σύστημα, την οικογένεια ή το άτομο. Η κοινότητα, το σύστημα, η οικογένεια ή το άτομο επιλέγει και δρα ανάλογα με τις συνθήκες σύμφωνα με την καλύτερη επιλογή.</a:t>
            </a:r>
          </a:p>
          <a:p>
            <a:pPr marL="0" indent="0" algn="just" eaLnBrk="1" hangingPunct="1">
              <a:lnSpc>
                <a:spcPct val="90000"/>
              </a:lnSpc>
              <a:buFont typeface="Wingdings" pitchFamily="2" charset="2"/>
              <a:buNone/>
            </a:pPr>
            <a:endParaRPr lang="el-GR" altLang="el-GR" sz="1600" dirty="0" smtClean="0"/>
          </a:p>
          <a:p>
            <a:pPr marL="0" indent="0" algn="just" eaLnBrk="1" hangingPunct="1">
              <a:lnSpc>
                <a:spcPct val="90000"/>
              </a:lnSpc>
              <a:buFont typeface="Wingdings" pitchFamily="2" charset="2"/>
              <a:buChar char="v"/>
            </a:pPr>
            <a:r>
              <a:rPr lang="el-GR" altLang="el-GR" sz="2000" b="1" dirty="0" smtClean="0">
                <a:solidFill>
                  <a:srgbClr val="FF0000"/>
                </a:solidFill>
              </a:rPr>
              <a:t> Συνεργασία</a:t>
            </a:r>
          </a:p>
          <a:p>
            <a:pPr marL="0" indent="0" algn="just" eaLnBrk="1" hangingPunct="1">
              <a:lnSpc>
                <a:spcPct val="90000"/>
              </a:lnSpc>
              <a:buFont typeface="Wingdings" pitchFamily="2" charset="2"/>
              <a:buNone/>
            </a:pPr>
            <a:r>
              <a:rPr lang="el-GR" altLang="el-GR" sz="2000" b="1" dirty="0" smtClean="0"/>
              <a:t>	</a:t>
            </a:r>
            <a:r>
              <a:rPr lang="el-GR" altLang="el-GR" sz="1600" dirty="0" smtClean="0"/>
              <a:t>Δεσμεύει δύο ή περισσότερα άτομα ή οργανισμούς για να επιτύχουν έναν κοινό σκοπό, μέσω της προαγωγής της ικανότητας ενός ή περισσότερων μελών στην προαγωγή και στην προστασία του επιπέδου υγείας.</a:t>
            </a:r>
          </a:p>
          <a:p>
            <a:pPr marL="0" indent="0" algn="just" eaLnBrk="1" hangingPunct="1">
              <a:lnSpc>
                <a:spcPct val="90000"/>
              </a:lnSpc>
              <a:buFont typeface="Wingdings" pitchFamily="2" charset="2"/>
              <a:buNone/>
            </a:pPr>
            <a:endParaRPr lang="el-GR" altLang="el-GR" sz="1600" dirty="0" smtClean="0">
              <a:solidFill>
                <a:srgbClr val="FF0000"/>
              </a:solidFill>
            </a:endParaRPr>
          </a:p>
          <a:p>
            <a:pPr marL="0" indent="0" algn="just" eaLnBrk="1" hangingPunct="1">
              <a:lnSpc>
                <a:spcPct val="90000"/>
              </a:lnSpc>
              <a:buFont typeface="Wingdings" pitchFamily="2" charset="2"/>
              <a:buChar char="v"/>
            </a:pPr>
            <a:r>
              <a:rPr lang="el-GR" altLang="el-GR" sz="2000" b="1" dirty="0" smtClean="0">
                <a:solidFill>
                  <a:srgbClr val="FF0000"/>
                </a:solidFill>
              </a:rPr>
              <a:t> Δημιουργία Συνασπισμών</a:t>
            </a:r>
          </a:p>
          <a:p>
            <a:pPr marL="0" indent="0" algn="just" eaLnBrk="1" hangingPunct="1">
              <a:lnSpc>
                <a:spcPct val="90000"/>
              </a:lnSpc>
              <a:buFont typeface="Wingdings" pitchFamily="2" charset="2"/>
              <a:buNone/>
            </a:pPr>
            <a:r>
              <a:rPr lang="el-GR" altLang="el-GR" sz="2000" b="1" dirty="0" smtClean="0"/>
              <a:t>	</a:t>
            </a:r>
            <a:r>
              <a:rPr lang="el-GR" altLang="el-GR" sz="1600" dirty="0" smtClean="0"/>
              <a:t>Προάγει και αναπτύσσει συμμαχίες μεταξύ οργανισμών ή των ατόμων ενός οργανισμού για την επίτευξη ενός κοινού στόχου. Χτίζει διασυνδέσεις, επιλύει προβλήματα και / ή βελτιώνει τις τοπικές υπηρεσίες να προωθήσουν θέματα που αφορούν στην υγεία.</a:t>
            </a:r>
            <a:endParaRPr lang="el-GR" altLang="el-GR" sz="2000" b="1" dirty="0" smtClean="0"/>
          </a:p>
          <a:p>
            <a:pPr marL="0" indent="0" algn="just" eaLnBrk="1" hangingPunct="1">
              <a:lnSpc>
                <a:spcPct val="90000"/>
              </a:lnSpc>
              <a:buFont typeface="Wingdings" pitchFamily="2" charset="2"/>
              <a:buNone/>
            </a:pPr>
            <a:endParaRPr lang="el-GR" altLang="el-GR" sz="2000" dirty="0" smtClean="0"/>
          </a:p>
          <a:p>
            <a:pPr marL="0" indent="0" algn="just" eaLnBrk="1" hangingPunct="1">
              <a:lnSpc>
                <a:spcPct val="90000"/>
              </a:lnSpc>
              <a:buFont typeface="Wingdings" pitchFamily="2" charset="2"/>
              <a:buNone/>
            </a:pPr>
            <a:endParaRPr lang="el-GR" altLang="el-GR" sz="2000" b="1" dirty="0" smtClean="0"/>
          </a:p>
          <a:p>
            <a:pPr marL="0" indent="0" algn="just" eaLnBrk="1" hangingPunct="1">
              <a:lnSpc>
                <a:spcPct val="90000"/>
              </a:lnSpc>
              <a:buFont typeface="Wingdings" pitchFamily="2" charset="2"/>
              <a:buNone/>
            </a:pPr>
            <a:endParaRPr lang="el-GR" altLang="el-GR" sz="2000" b="1" dirty="0" smtClean="0"/>
          </a:p>
          <a:p>
            <a:pPr marL="0" indent="0" algn="just" eaLnBrk="1" hangingPunct="1">
              <a:lnSpc>
                <a:spcPct val="90000"/>
              </a:lnSpc>
              <a:buFont typeface="Wingdings" pitchFamily="2" charset="2"/>
              <a:buNone/>
            </a:pPr>
            <a:endParaRPr lang="el-GR" altLang="el-GR" sz="20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457200" y="274638"/>
            <a:ext cx="7859713" cy="6107112"/>
          </a:xfrm>
        </p:spPr>
        <p:txBody>
          <a:bodyPr/>
          <a:lstStyle/>
          <a:p>
            <a:pPr eaLnBrk="1" hangingPunct="1"/>
            <a:endParaRPr lang="el-GR" altLang="el-GR" smtClean="0"/>
          </a:p>
        </p:txBody>
      </p:sp>
      <p:pic>
        <p:nvPicPr>
          <p:cNvPr id="39939" name="Picture 6" descr="scan0003"/>
          <p:cNvPicPr>
            <a:picLocks noChangeAspect="1" noChangeArrowheads="1"/>
          </p:cNvPicPr>
          <p:nvPr/>
        </p:nvPicPr>
        <p:blipFill>
          <a:blip r:embed="rId2" cstate="print"/>
          <a:srcRect/>
          <a:stretch>
            <a:fillRect/>
          </a:stretch>
        </p:blipFill>
        <p:spPr bwMode="auto">
          <a:xfrm>
            <a:off x="250825" y="188913"/>
            <a:ext cx="8569325" cy="648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57200" y="188913"/>
            <a:ext cx="8229600" cy="6408737"/>
          </a:xfrm>
        </p:spPr>
        <p:txBody>
          <a:bodyPr/>
          <a:lstStyle/>
          <a:p>
            <a:pPr marL="0" indent="0" eaLnBrk="1" hangingPunct="1">
              <a:lnSpc>
                <a:spcPct val="90000"/>
              </a:lnSpc>
              <a:buFont typeface="Wingdings" pitchFamily="2" charset="2"/>
              <a:buChar char="v"/>
            </a:pPr>
            <a:r>
              <a:rPr lang="el-GR" altLang="el-GR" sz="2000" b="1" dirty="0" smtClean="0">
                <a:solidFill>
                  <a:srgbClr val="FF0000"/>
                </a:solidFill>
              </a:rPr>
              <a:t> Κοινοτική Οργάνωση</a:t>
            </a:r>
          </a:p>
          <a:p>
            <a:pPr marL="0" indent="0" eaLnBrk="1" hangingPunct="1">
              <a:lnSpc>
                <a:spcPct val="90000"/>
              </a:lnSpc>
              <a:buFont typeface="Wingdings" pitchFamily="2" charset="2"/>
              <a:buNone/>
            </a:pPr>
            <a:r>
              <a:rPr lang="el-GR" altLang="el-GR" sz="2000" b="1" dirty="0" smtClean="0"/>
              <a:t>	</a:t>
            </a:r>
            <a:r>
              <a:rPr lang="el-GR" altLang="el-GR" sz="2000" dirty="0" smtClean="0"/>
              <a:t>Βοηθά τις ομάδες της κοινότητα να προσδιορίσουν κοινά προβλήματα ή στόχους, κινητοποιεί τους διαθέσιμους πόρους και αναπτύσσει και εφαρμόζει στρατηγικές επίτευξης των στόχων που έχουν συλλογικά τεθεί.</a:t>
            </a:r>
          </a:p>
          <a:p>
            <a:pPr marL="0" indent="0" eaLnBrk="1" hangingPunct="1">
              <a:lnSpc>
                <a:spcPct val="90000"/>
              </a:lnSpc>
              <a:buFont typeface="Wingdings" pitchFamily="2" charset="2"/>
              <a:buNone/>
            </a:pPr>
            <a:endParaRPr lang="el-GR" altLang="el-GR" sz="2000" dirty="0" smtClean="0"/>
          </a:p>
          <a:p>
            <a:pPr marL="0" indent="0" eaLnBrk="1" hangingPunct="1">
              <a:lnSpc>
                <a:spcPct val="90000"/>
              </a:lnSpc>
              <a:buFont typeface="Wingdings" pitchFamily="2" charset="2"/>
              <a:buChar char="v"/>
            </a:pPr>
            <a:r>
              <a:rPr lang="el-GR" altLang="el-GR" sz="2000" b="1" dirty="0" smtClean="0">
                <a:solidFill>
                  <a:srgbClr val="FF9933"/>
                </a:solidFill>
              </a:rPr>
              <a:t> Συνηγορία</a:t>
            </a:r>
          </a:p>
          <a:p>
            <a:pPr marL="0" indent="0" algn="just" eaLnBrk="1" hangingPunct="1">
              <a:lnSpc>
                <a:spcPct val="90000"/>
              </a:lnSpc>
              <a:buFont typeface="Wingdings" pitchFamily="2" charset="2"/>
              <a:buNone/>
            </a:pPr>
            <a:r>
              <a:rPr lang="el-GR" altLang="el-GR" sz="2000" b="1" dirty="0" smtClean="0"/>
              <a:t>	</a:t>
            </a:r>
            <a:r>
              <a:rPr lang="el-GR" altLang="el-GR" sz="2000" dirty="0" smtClean="0"/>
              <a:t>Υπερασπίζεται την υπόθεση κάποιου ή δρα σύμφωνα με το συμφέρον κάποιου, εστιάζοντας στην ανάπτυξη ικανοτήτων της κοινότητας, του συστήματος, του ατόμου ή της οικογένειας ώστε να υπερασπίζονται τις υποθέσεις τους με γνώμονα το συλλογικό συμφέρον.</a:t>
            </a:r>
          </a:p>
          <a:p>
            <a:pPr marL="0" indent="0" algn="just" eaLnBrk="1" hangingPunct="1">
              <a:lnSpc>
                <a:spcPct val="90000"/>
              </a:lnSpc>
              <a:buFont typeface="Wingdings" pitchFamily="2" charset="2"/>
              <a:buNone/>
            </a:pPr>
            <a:endParaRPr lang="el-GR" altLang="el-GR" sz="2000" dirty="0" smtClean="0"/>
          </a:p>
          <a:p>
            <a:pPr marL="0" indent="0" algn="just" eaLnBrk="1" hangingPunct="1">
              <a:lnSpc>
                <a:spcPct val="90000"/>
              </a:lnSpc>
              <a:buFont typeface="Wingdings" pitchFamily="2" charset="2"/>
              <a:buChar char="v"/>
            </a:pPr>
            <a:r>
              <a:rPr lang="el-GR" altLang="el-GR" sz="2000" dirty="0" smtClean="0">
                <a:solidFill>
                  <a:srgbClr val="FF9933"/>
                </a:solidFill>
              </a:rPr>
              <a:t> </a:t>
            </a:r>
            <a:r>
              <a:rPr lang="el-GR" altLang="el-GR" sz="2000" b="1" dirty="0" smtClean="0">
                <a:solidFill>
                  <a:srgbClr val="FF9933"/>
                </a:solidFill>
              </a:rPr>
              <a:t>Κοινωνικό μάρκετινγκ</a:t>
            </a:r>
          </a:p>
          <a:p>
            <a:pPr marL="0" indent="0" algn="just" eaLnBrk="1" hangingPunct="1">
              <a:lnSpc>
                <a:spcPct val="90000"/>
              </a:lnSpc>
              <a:buFont typeface="Wingdings" pitchFamily="2" charset="2"/>
              <a:buNone/>
            </a:pPr>
            <a:r>
              <a:rPr lang="el-GR" altLang="el-GR" sz="2000" dirty="0" smtClean="0"/>
              <a:t>	Αξιοποιεί αρχές και τεχνολογίες για προγράμματα που προέρχονται από το εμπορικό μάρκετινγκ σχεδιασμένα έτσι ώστε να επηρεάζουν τη γνώση, τις στάσεις, τις αξίες, τις πεποιθήσεις, τις συμπεριφορές και τις πρακτικές του πληθυσμού ενδιαφέροντος.</a:t>
            </a:r>
          </a:p>
          <a:p>
            <a:pPr marL="0" indent="0" algn="just" eaLnBrk="1" hangingPunct="1">
              <a:lnSpc>
                <a:spcPct val="90000"/>
              </a:lnSpc>
              <a:buFont typeface="Wingdings" pitchFamily="2" charset="2"/>
              <a:buNone/>
            </a:pPr>
            <a:endParaRPr lang="el-GR" altLang="el-GR" sz="2000" dirty="0" smtClean="0"/>
          </a:p>
          <a:p>
            <a:pPr marL="0" indent="0" algn="just" eaLnBrk="1" hangingPunct="1">
              <a:lnSpc>
                <a:spcPct val="90000"/>
              </a:lnSpc>
              <a:buFont typeface="Wingdings" pitchFamily="2" charset="2"/>
              <a:buNone/>
            </a:pPr>
            <a:r>
              <a:rPr lang="el-GR" altLang="el-GR" sz="2000" dirty="0"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457200" y="333375"/>
            <a:ext cx="8229600" cy="6264275"/>
          </a:xfrm>
        </p:spPr>
        <p:txBody>
          <a:bodyPr/>
          <a:lstStyle/>
          <a:p>
            <a:pPr marL="0" indent="0" eaLnBrk="1" hangingPunct="1">
              <a:buFont typeface="Wingdings" pitchFamily="2" charset="2"/>
              <a:buChar char="v"/>
            </a:pPr>
            <a:r>
              <a:rPr lang="el-GR" altLang="el-GR" sz="2000" b="1" dirty="0" smtClean="0">
                <a:solidFill>
                  <a:srgbClr val="FF9933"/>
                </a:solidFill>
              </a:rPr>
              <a:t>Ανάπτυξη Πολιτικών</a:t>
            </a:r>
          </a:p>
          <a:p>
            <a:pPr marL="0" indent="0" eaLnBrk="1" hangingPunct="1">
              <a:buFont typeface="Wingdings" pitchFamily="2" charset="2"/>
              <a:buNone/>
            </a:pPr>
            <a:endParaRPr lang="el-GR" altLang="el-GR" sz="2000" b="1" dirty="0" smtClean="0"/>
          </a:p>
          <a:p>
            <a:pPr marL="0" indent="0" algn="just" eaLnBrk="1" hangingPunct="1">
              <a:buFont typeface="Wingdings" pitchFamily="2" charset="2"/>
              <a:buNone/>
            </a:pPr>
            <a:r>
              <a:rPr lang="el-GR" altLang="el-GR" sz="2000" b="1" dirty="0" smtClean="0"/>
              <a:t>	</a:t>
            </a:r>
            <a:r>
              <a:rPr lang="el-GR" altLang="el-GR" sz="2000" dirty="0" smtClean="0"/>
              <a:t>Θέτει θέματα που αφορούν στην υγεία στους έχοντες το ρόλο να αποφασίζουν πολιτικά προγράμματα, επιζητά την κατάθεση πρότασης και καθορίζει τους απαιτούμενους πόρους. Η ανάπτυξη πολιτικής έχει ως αποτέλεσμα την υιοθέτηση νόμων, κανόνων, κανονισμών, διατάγματα και πολιτικές.</a:t>
            </a:r>
          </a:p>
          <a:p>
            <a:pPr marL="0" indent="0" algn="just" eaLnBrk="1" hangingPunct="1">
              <a:buFont typeface="Wingdings" pitchFamily="2" charset="2"/>
              <a:buNone/>
            </a:pPr>
            <a:endParaRPr lang="el-GR" altLang="el-GR" sz="2000" dirty="0" smtClean="0"/>
          </a:p>
          <a:p>
            <a:pPr marL="0" indent="0" algn="just" eaLnBrk="1" hangingPunct="1">
              <a:buFont typeface="Wingdings" pitchFamily="2" charset="2"/>
              <a:buNone/>
            </a:pPr>
            <a:endParaRPr lang="el-GR" altLang="el-GR" sz="2000" dirty="0" smtClean="0"/>
          </a:p>
          <a:p>
            <a:pPr marL="0" indent="0" algn="just" eaLnBrk="1" hangingPunct="1">
              <a:buFont typeface="Wingdings" pitchFamily="2" charset="2"/>
              <a:buChar char="v"/>
            </a:pPr>
            <a:r>
              <a:rPr lang="el-GR" altLang="el-GR" sz="2000" dirty="0" smtClean="0">
                <a:solidFill>
                  <a:srgbClr val="FF9933"/>
                </a:solidFill>
              </a:rPr>
              <a:t> </a:t>
            </a:r>
            <a:r>
              <a:rPr lang="el-GR" altLang="el-GR" sz="2000" b="1" dirty="0" smtClean="0">
                <a:solidFill>
                  <a:srgbClr val="FF9933"/>
                </a:solidFill>
              </a:rPr>
              <a:t>Εφαρμογή Πολιτικής</a:t>
            </a:r>
          </a:p>
          <a:p>
            <a:pPr marL="0" indent="0" eaLnBrk="1" hangingPunct="1">
              <a:buFont typeface="Wingdings" pitchFamily="2" charset="2"/>
              <a:buNone/>
            </a:pPr>
            <a:endParaRPr lang="el-GR" altLang="el-GR" sz="2000" b="1" dirty="0" smtClean="0"/>
          </a:p>
          <a:p>
            <a:pPr marL="0" indent="0" algn="just" eaLnBrk="1" hangingPunct="1">
              <a:buFont typeface="Wingdings" pitchFamily="2" charset="2"/>
              <a:buNone/>
            </a:pPr>
            <a:r>
              <a:rPr lang="el-GR" altLang="el-GR" sz="2000" b="1" dirty="0" smtClean="0"/>
              <a:t>	</a:t>
            </a:r>
            <a:r>
              <a:rPr lang="el-GR" altLang="el-GR" sz="2000" dirty="0" smtClean="0"/>
              <a:t>Υποχρεώνει τη συμμόρφωση με τους νόμους, τις αρχές, τους κανονισμούς, τα διατάγματα και τις πολιτικές υγείας που δημιουργήθηκαν σύμφωνα με την ανάπτυξη των πολιτικών.</a:t>
            </a:r>
          </a:p>
          <a:p>
            <a:pPr marL="0" indent="0" eaLnBrk="1" hangingPunct="1">
              <a:buFont typeface="Wingdings" pitchFamily="2" charset="2"/>
              <a:buNone/>
            </a:pPr>
            <a:endParaRPr lang="el-GR" altLang="el-GR" sz="2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solidFill>
            <a:srgbClr val="FFCC66"/>
          </a:solidFill>
        </p:spPr>
        <p:txBody>
          <a:bodyPr/>
          <a:lstStyle/>
          <a:p>
            <a:pPr eaLnBrk="1" hangingPunct="1"/>
            <a:r>
              <a:rPr lang="el-GR" altLang="el-GR" sz="4000" b="1" smtClean="0">
                <a:solidFill>
                  <a:srgbClr val="FF0000"/>
                </a:solidFill>
              </a:rPr>
              <a:t>Οι τρεις Τομείς πρακτικής στη Δημόσια Υγεία</a:t>
            </a:r>
          </a:p>
        </p:txBody>
      </p:sp>
      <p:sp>
        <p:nvSpPr>
          <p:cNvPr id="47107" name="Rectangle 3"/>
          <p:cNvSpPr>
            <a:spLocks noGrp="1" noChangeArrowheads="1"/>
          </p:cNvSpPr>
          <p:nvPr>
            <p:ph type="body" idx="1"/>
          </p:nvPr>
        </p:nvSpPr>
        <p:spPr>
          <a:xfrm>
            <a:off x="468313" y="1989138"/>
            <a:ext cx="8229600" cy="4525962"/>
          </a:xfrm>
        </p:spPr>
        <p:txBody>
          <a:bodyPr/>
          <a:lstStyle/>
          <a:p>
            <a:pPr marL="0" indent="0" algn="just" eaLnBrk="1" hangingPunct="1">
              <a:lnSpc>
                <a:spcPct val="90000"/>
              </a:lnSpc>
              <a:buClr>
                <a:srgbClr val="FF0000"/>
              </a:buClr>
              <a:buFont typeface="Wingdings" pitchFamily="2" charset="2"/>
              <a:buChar char="v"/>
            </a:pPr>
            <a:r>
              <a:rPr lang="el-GR" altLang="el-GR" sz="2000" b="1" smtClean="0"/>
              <a:t>	Οι παρεμβάσεις δημόσιας Υγείας είναι επικεντρωμένες στον πληθυσμό όταν αναφέρονται σε όλα τα επίπεδα πρακτικής. Η έννοια αυτή αναπαρίσταται στους τρεις εσωτερικούς δακτυλίους του Τροχού. Οι εσωτερικοί δακτύλιοι του μοντέλου ονομάζονται ως εστιασμένος στην κοινότητα, εστιασμένος στα συστήματα και εστιασμένος στο άτομο / οικογένεια.</a:t>
            </a:r>
          </a:p>
          <a:p>
            <a:pPr marL="0" indent="0" algn="just" eaLnBrk="1" hangingPunct="1">
              <a:lnSpc>
                <a:spcPct val="90000"/>
              </a:lnSpc>
              <a:buClr>
                <a:srgbClr val="FF0000"/>
              </a:buClr>
              <a:buFont typeface="Wingdings" pitchFamily="2" charset="2"/>
              <a:buChar char="v"/>
            </a:pPr>
            <a:endParaRPr lang="el-GR" altLang="el-GR" sz="2000" b="1" smtClean="0"/>
          </a:p>
          <a:p>
            <a:pPr marL="0" indent="0" algn="just" eaLnBrk="1" hangingPunct="1">
              <a:lnSpc>
                <a:spcPct val="90000"/>
              </a:lnSpc>
              <a:buClr>
                <a:srgbClr val="FF0000"/>
              </a:buClr>
              <a:buFont typeface="Wingdings" pitchFamily="2" charset="2"/>
              <a:buChar char="v"/>
            </a:pPr>
            <a:r>
              <a:rPr lang="el-GR" altLang="el-GR" sz="2000" b="1" smtClean="0"/>
              <a:t>	Μια πληθυσμιακή προσέγγιση μελετά παρεμβάσεις σε όλα τα πιθανά επίπεδα πρακτικής. Οι παρεμβάσεις που σχεδιάζονται μπορεί να αναφέρονται σε ολόκληρο τον πληθυσμό μιας κοινότητας, στα συστήματα που επηρεάζουν την υγεία του πληθυσμού και / ή στα άτομα και τις οικογένειές των πληθυσμών που βρίσκονται σε κίνδυνο.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a:solidFill>
            <a:srgbClr val="FFCC66"/>
          </a:solidFill>
        </p:spPr>
        <p:txBody>
          <a:bodyPr/>
          <a:lstStyle/>
          <a:p>
            <a:pPr algn="l" eaLnBrk="1" hangingPunct="1"/>
            <a:r>
              <a:rPr lang="el-GR" altLang="el-GR" smtClean="0"/>
              <a:t>    </a:t>
            </a:r>
            <a:r>
              <a:rPr lang="el-GR" altLang="el-GR" b="1" smtClean="0">
                <a:solidFill>
                  <a:srgbClr val="FF0000"/>
                </a:solidFill>
              </a:rPr>
              <a:t>ΕΠΙΠΕΔΑ           ΟΡΙΣΜΟΣ</a:t>
            </a:r>
            <a:r>
              <a:rPr lang="el-GR" altLang="el-GR" smtClean="0"/>
              <a:t>     </a:t>
            </a:r>
          </a:p>
        </p:txBody>
      </p:sp>
      <p:sp>
        <p:nvSpPr>
          <p:cNvPr id="48131" name="Rectangle 5"/>
          <p:cNvSpPr>
            <a:spLocks noGrp="1" noChangeArrowheads="1"/>
          </p:cNvSpPr>
          <p:nvPr>
            <p:ph type="body" sz="half" idx="1"/>
          </p:nvPr>
        </p:nvSpPr>
        <p:spPr/>
        <p:txBody>
          <a:bodyPr/>
          <a:lstStyle/>
          <a:p>
            <a:pPr marL="0" indent="0" eaLnBrk="1" hangingPunct="1">
              <a:buFontTx/>
              <a:buNone/>
            </a:pPr>
            <a:r>
              <a:rPr lang="el-GR" altLang="el-GR" sz="2400" b="1" smtClean="0"/>
              <a:t>Πληθυσμός αναφοράς</a:t>
            </a:r>
          </a:p>
          <a:p>
            <a:pPr marL="0" indent="0" algn="just" eaLnBrk="1" hangingPunct="1">
              <a:buFontTx/>
              <a:buNone/>
            </a:pPr>
            <a:r>
              <a:rPr lang="el-GR" altLang="el-GR" sz="2400" b="1" smtClean="0"/>
              <a:t>Πρακτική </a:t>
            </a:r>
            <a:r>
              <a:rPr lang="el-GR" altLang="el-GR" sz="2400" b="1" smtClean="0">
                <a:solidFill>
                  <a:srgbClr val="0066FF"/>
                </a:solidFill>
              </a:rPr>
              <a:t>επικεντρωμένη στην κοινότητα</a:t>
            </a:r>
          </a:p>
        </p:txBody>
      </p:sp>
      <p:sp>
        <p:nvSpPr>
          <p:cNvPr id="48132" name="Rectangle 6"/>
          <p:cNvSpPr>
            <a:spLocks noGrp="1" noChangeArrowheads="1"/>
          </p:cNvSpPr>
          <p:nvPr>
            <p:ph type="body" sz="half" idx="2"/>
          </p:nvPr>
        </p:nvSpPr>
        <p:spPr/>
        <p:txBody>
          <a:bodyPr/>
          <a:lstStyle/>
          <a:p>
            <a:pPr marL="0" indent="0" algn="just" eaLnBrk="1" hangingPunct="1">
              <a:buFontTx/>
              <a:buNone/>
            </a:pPr>
            <a:r>
              <a:rPr lang="el-GR" altLang="el-GR" sz="2000" smtClean="0"/>
              <a:t>      </a:t>
            </a:r>
            <a:r>
              <a:rPr lang="el-GR" altLang="el-GR" sz="2000" b="1" smtClean="0"/>
              <a:t>Τροποποιεί κανόνες, στάσεις, επαγρύπνηση, πρακτικές και συμπεριφορές της κοινότητας. Απευθύνονται σε ολόκληρο τον πληθυσμό της κοινότητας ή σχεδιασμένες περιστασιακά για συγκεκριμένες ομάδες σε συγκεκριμένο πληθυσμό. Η πρακτική εστιασμένη στην κοινότητα εκτιμάται σε σχέση με το ποσοστό του πληθυσμού που πραγματικά αλλάζει.</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solidFill>
            <a:srgbClr val="FFCC66"/>
          </a:solidFill>
        </p:spPr>
        <p:txBody>
          <a:bodyPr/>
          <a:lstStyle/>
          <a:p>
            <a:pPr eaLnBrk="1" hangingPunct="1"/>
            <a:r>
              <a:rPr lang="el-GR" altLang="el-GR" b="1" smtClean="0">
                <a:solidFill>
                  <a:srgbClr val="FF0000"/>
                </a:solidFill>
              </a:rPr>
              <a:t>ΕΠΙΠΕΔΑ           ΟΡΙΣΜΟΣ</a:t>
            </a:r>
          </a:p>
        </p:txBody>
      </p:sp>
      <p:sp>
        <p:nvSpPr>
          <p:cNvPr id="49155" name="Rectangle 5"/>
          <p:cNvSpPr>
            <a:spLocks noGrp="1" noChangeArrowheads="1"/>
          </p:cNvSpPr>
          <p:nvPr>
            <p:ph type="body" sz="half" idx="1"/>
          </p:nvPr>
        </p:nvSpPr>
        <p:spPr/>
        <p:txBody>
          <a:bodyPr/>
          <a:lstStyle/>
          <a:p>
            <a:pPr eaLnBrk="1" hangingPunct="1">
              <a:lnSpc>
                <a:spcPct val="90000"/>
              </a:lnSpc>
              <a:buFontTx/>
              <a:buNone/>
            </a:pPr>
            <a:r>
              <a:rPr lang="el-GR" altLang="el-GR" sz="2400" b="1" smtClean="0"/>
              <a:t>Πληθυσμός αναφοράς</a:t>
            </a:r>
          </a:p>
          <a:p>
            <a:pPr algn="just" eaLnBrk="1" hangingPunct="1">
              <a:lnSpc>
                <a:spcPct val="90000"/>
              </a:lnSpc>
              <a:buFontTx/>
              <a:buNone/>
            </a:pPr>
            <a:r>
              <a:rPr lang="el-GR" altLang="el-GR" sz="2400" b="1" smtClean="0"/>
              <a:t>Πρακτική </a:t>
            </a:r>
            <a:r>
              <a:rPr lang="el-GR" altLang="el-GR" sz="2400" b="1" smtClean="0">
                <a:solidFill>
                  <a:srgbClr val="FF6600"/>
                </a:solidFill>
              </a:rPr>
              <a:t>επικεντρωμένη στα συστήματα</a:t>
            </a:r>
          </a:p>
        </p:txBody>
      </p:sp>
      <p:sp>
        <p:nvSpPr>
          <p:cNvPr id="49156" name="Rectangle 6"/>
          <p:cNvSpPr>
            <a:spLocks noGrp="1" noChangeArrowheads="1"/>
          </p:cNvSpPr>
          <p:nvPr>
            <p:ph type="body" sz="half" idx="2"/>
          </p:nvPr>
        </p:nvSpPr>
        <p:spPr/>
        <p:txBody>
          <a:bodyPr/>
          <a:lstStyle/>
          <a:p>
            <a:pPr marL="0" indent="0" algn="just" eaLnBrk="1" hangingPunct="1">
              <a:lnSpc>
                <a:spcPct val="90000"/>
              </a:lnSpc>
              <a:buFontTx/>
              <a:buNone/>
            </a:pPr>
            <a:r>
              <a:rPr lang="el-GR" altLang="el-GR" sz="2000" b="1" smtClean="0"/>
              <a:t>    Τροποποιεί οργανισμούς, πολιτικές, νόμους και δομές ισχύος. Δεν εστιάζει άμεσα στα άτομα και τις κοινότητες αλλά στα συστήματα που επηρεάζουν την υγεία. Η αλλαγή των συστημάτων αποτελεί ένα πιο αποτελεσματικό και μακροχρόνιο μέσο επιρροής της υγείας του πληθυσμού σε σύγκριση με αλλαγές για κάθε άτομο ξεχωριστά με μια κοινότητα</a:t>
            </a:r>
            <a:r>
              <a:rPr lang="el-GR" altLang="el-GR" sz="2000" smtClean="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a:solidFill>
            <a:srgbClr val="FFCC66"/>
          </a:solidFill>
        </p:spPr>
        <p:txBody>
          <a:bodyPr/>
          <a:lstStyle/>
          <a:p>
            <a:pPr eaLnBrk="1" hangingPunct="1"/>
            <a:r>
              <a:rPr lang="el-GR" altLang="el-GR" b="1" smtClean="0">
                <a:solidFill>
                  <a:srgbClr val="FF0000"/>
                </a:solidFill>
              </a:rPr>
              <a:t>ΕΠΙΠΕΔΑ           ΟΡΙΣΜΟΣ</a:t>
            </a:r>
          </a:p>
        </p:txBody>
      </p:sp>
      <p:sp>
        <p:nvSpPr>
          <p:cNvPr id="50179" name="Rectangle 5"/>
          <p:cNvSpPr>
            <a:spLocks noGrp="1" noChangeArrowheads="1"/>
          </p:cNvSpPr>
          <p:nvPr>
            <p:ph type="body" sz="half" idx="1"/>
          </p:nvPr>
        </p:nvSpPr>
        <p:spPr/>
        <p:txBody>
          <a:bodyPr/>
          <a:lstStyle/>
          <a:p>
            <a:pPr eaLnBrk="1" hangingPunct="1">
              <a:buFontTx/>
              <a:buNone/>
            </a:pPr>
            <a:r>
              <a:rPr lang="el-GR" altLang="el-GR" sz="2400" b="1" smtClean="0"/>
              <a:t>Πληθυσμός αναφοράς</a:t>
            </a:r>
          </a:p>
          <a:p>
            <a:pPr algn="just" eaLnBrk="1" hangingPunct="1">
              <a:buFontTx/>
              <a:buNone/>
            </a:pPr>
            <a:r>
              <a:rPr lang="el-GR" altLang="el-GR" sz="2400" b="1" smtClean="0"/>
              <a:t>Πρακτική </a:t>
            </a:r>
            <a:r>
              <a:rPr lang="el-GR" altLang="el-GR" sz="2400" b="1" smtClean="0">
                <a:solidFill>
                  <a:srgbClr val="33CC33"/>
                </a:solidFill>
              </a:rPr>
              <a:t>επικεντρωμένη στο άτομο</a:t>
            </a:r>
          </a:p>
          <a:p>
            <a:pPr eaLnBrk="1" hangingPunct="1"/>
            <a:endParaRPr lang="el-GR" altLang="el-GR" smtClean="0">
              <a:solidFill>
                <a:srgbClr val="00FF00"/>
              </a:solidFill>
            </a:endParaRPr>
          </a:p>
        </p:txBody>
      </p:sp>
      <p:sp>
        <p:nvSpPr>
          <p:cNvPr id="50180" name="Rectangle 6"/>
          <p:cNvSpPr>
            <a:spLocks noGrp="1" noChangeArrowheads="1"/>
          </p:cNvSpPr>
          <p:nvPr>
            <p:ph type="body" sz="half" idx="2"/>
          </p:nvPr>
        </p:nvSpPr>
        <p:spPr/>
        <p:txBody>
          <a:bodyPr/>
          <a:lstStyle/>
          <a:p>
            <a:pPr marL="0" indent="0" algn="just" eaLnBrk="1" hangingPunct="1">
              <a:buFontTx/>
              <a:buNone/>
            </a:pPr>
            <a:r>
              <a:rPr lang="el-GR" altLang="el-GR" sz="2000" b="1" smtClean="0"/>
              <a:t>Τροποποιεί γνώση, στάσεις, πεποιθήσεις, πρακτικές και ατομικές συμπεριφορές. Αυτό το επίπεδο πρακτικής απευθύνεται σε άτομα ή ως μέρος μιας οικογένειας, μιας κοινωνικής τάξης ή ομάδας. Τα άτομα λαμβάνουν τις παρεχόμενες υπηρεσίες επειδή αναγνωρίζεται ότι ανήκουν σε έναν πληθυσμό σε κίνδυνο.</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nvGraphicFramePr>
        <p:xfrm>
          <a:off x="250825" y="1220788"/>
          <a:ext cx="8784977" cy="5387421"/>
        </p:xfrm>
        <a:graphic>
          <a:graphicData uri="http://schemas.openxmlformats.org/drawingml/2006/table">
            <a:tbl>
              <a:tblPr>
                <a:tableStyleId>{616DA210-FB5B-4158-B5E0-FEB733F419BA}</a:tableStyleId>
              </a:tblPr>
              <a:tblGrid>
                <a:gridCol w="1159316"/>
                <a:gridCol w="2541887"/>
                <a:gridCol w="2541887"/>
                <a:gridCol w="2541887"/>
              </a:tblGrid>
              <a:tr h="195064">
                <a:tc>
                  <a:txBody>
                    <a:bodyPr/>
                    <a:lstStyle/>
                    <a:p>
                      <a:pPr algn="ctr">
                        <a:lnSpc>
                          <a:spcPct val="150000"/>
                        </a:lnSpc>
                        <a:spcAft>
                          <a:spcPts val="0"/>
                        </a:spcAft>
                      </a:pPr>
                      <a:r>
                        <a:rPr lang="el-GR" sz="1200" b="1" dirty="0">
                          <a:effectLst/>
                        </a:rPr>
                        <a:t> </a:t>
                      </a:r>
                      <a:endParaRPr lang="el-GR" sz="1200" b="1" dirty="0">
                        <a:effectLst/>
                        <a:latin typeface="+mj-lt"/>
                        <a:ea typeface="Times New Roman"/>
                      </a:endParaRPr>
                    </a:p>
                  </a:txBody>
                  <a:tcPr marL="38794" marR="38794" marT="0" marB="0"/>
                </a:tc>
                <a:tc>
                  <a:txBody>
                    <a:bodyPr/>
                    <a:lstStyle/>
                    <a:p>
                      <a:pPr algn="ctr">
                        <a:lnSpc>
                          <a:spcPct val="150000"/>
                        </a:lnSpc>
                        <a:spcAft>
                          <a:spcPts val="0"/>
                        </a:spcAft>
                      </a:pPr>
                      <a:r>
                        <a:rPr lang="en-US" sz="1200" b="1" dirty="0" err="1">
                          <a:effectLst/>
                        </a:rPr>
                        <a:t>Neuman</a:t>
                      </a:r>
                      <a:r>
                        <a:rPr lang="en-US" sz="1200" b="1" dirty="0">
                          <a:effectLst/>
                        </a:rPr>
                        <a:t>, 1989</a:t>
                      </a:r>
                      <a:endParaRPr lang="el-GR" sz="1200" b="1" dirty="0">
                        <a:effectLst/>
                        <a:latin typeface="+mj-lt"/>
                        <a:ea typeface="Times New Roman"/>
                      </a:endParaRPr>
                    </a:p>
                  </a:txBody>
                  <a:tcPr marL="38794" marR="38794" marT="0" marB="0">
                    <a:solidFill>
                      <a:schemeClr val="tx2">
                        <a:lumMod val="60000"/>
                        <a:lumOff val="40000"/>
                      </a:schemeClr>
                    </a:solidFill>
                  </a:tcPr>
                </a:tc>
                <a:tc>
                  <a:txBody>
                    <a:bodyPr/>
                    <a:lstStyle/>
                    <a:p>
                      <a:pPr algn="ctr">
                        <a:lnSpc>
                          <a:spcPct val="150000"/>
                        </a:lnSpc>
                        <a:spcAft>
                          <a:spcPts val="0"/>
                        </a:spcAft>
                      </a:pPr>
                      <a:r>
                        <a:rPr lang="en-US" sz="1200" b="1" dirty="0">
                          <a:effectLst/>
                        </a:rPr>
                        <a:t>Orem, 1985</a:t>
                      </a:r>
                      <a:endParaRPr lang="el-GR" sz="1200" b="1" dirty="0">
                        <a:effectLst/>
                        <a:latin typeface="+mj-lt"/>
                        <a:ea typeface="Times New Roman"/>
                      </a:endParaRPr>
                    </a:p>
                  </a:txBody>
                  <a:tcPr marL="38794" marR="38794" marT="0" marB="0">
                    <a:solidFill>
                      <a:schemeClr val="accent5">
                        <a:lumMod val="40000"/>
                        <a:lumOff val="60000"/>
                      </a:schemeClr>
                    </a:solidFill>
                  </a:tcPr>
                </a:tc>
                <a:tc>
                  <a:txBody>
                    <a:bodyPr/>
                    <a:lstStyle/>
                    <a:p>
                      <a:pPr algn="ctr">
                        <a:lnSpc>
                          <a:spcPct val="150000"/>
                        </a:lnSpc>
                        <a:spcAft>
                          <a:spcPts val="0"/>
                        </a:spcAft>
                      </a:pPr>
                      <a:r>
                        <a:rPr lang="en-US" sz="1200" b="1" dirty="0">
                          <a:effectLst/>
                        </a:rPr>
                        <a:t>Roy, 1984</a:t>
                      </a:r>
                      <a:endParaRPr lang="el-GR" sz="1200" b="1" dirty="0">
                        <a:effectLst/>
                        <a:latin typeface="+mj-lt"/>
                        <a:ea typeface="Times New Roman"/>
                      </a:endParaRPr>
                    </a:p>
                  </a:txBody>
                  <a:tcPr marL="38794" marR="38794" marT="0" marB="0">
                    <a:solidFill>
                      <a:schemeClr val="accent6">
                        <a:lumMod val="20000"/>
                        <a:lumOff val="80000"/>
                      </a:schemeClr>
                    </a:solidFill>
                  </a:tcPr>
                </a:tc>
              </a:tr>
              <a:tr h="804463">
                <a:tc>
                  <a:txBody>
                    <a:bodyPr/>
                    <a:lstStyle/>
                    <a:p>
                      <a:pPr>
                        <a:lnSpc>
                          <a:spcPct val="150000"/>
                        </a:lnSpc>
                        <a:spcAft>
                          <a:spcPts val="0"/>
                        </a:spcAft>
                      </a:pPr>
                      <a:r>
                        <a:rPr lang="el-GR" sz="1200" b="1" dirty="0">
                          <a:effectLst/>
                        </a:rPr>
                        <a:t>Άτομο</a:t>
                      </a:r>
                      <a:endParaRPr lang="el-GR" sz="1200" b="1" dirty="0">
                        <a:effectLst/>
                        <a:latin typeface="+mj-lt"/>
                        <a:ea typeface="Times New Roman"/>
                      </a:endParaRPr>
                    </a:p>
                  </a:txBody>
                  <a:tcPr marL="38794" marR="38794" marT="0" marB="0">
                    <a:solidFill>
                      <a:srgbClr val="FFFF00"/>
                    </a:solidFill>
                  </a:tcPr>
                </a:tc>
                <a:tc>
                  <a:txBody>
                    <a:bodyPr/>
                    <a:lstStyle/>
                    <a:p>
                      <a:pPr>
                        <a:lnSpc>
                          <a:spcPct val="150000"/>
                        </a:lnSpc>
                        <a:spcAft>
                          <a:spcPts val="0"/>
                        </a:spcAft>
                      </a:pPr>
                      <a:r>
                        <a:rPr lang="el-GR" sz="800" dirty="0">
                          <a:effectLst/>
                        </a:rPr>
                        <a:t>Το άτομο ή η ομάδα είναι </a:t>
                      </a:r>
                      <a:r>
                        <a:rPr lang="el-GR" sz="800" dirty="0" err="1">
                          <a:effectLst/>
                        </a:rPr>
                        <a:t>είναι</a:t>
                      </a:r>
                      <a:r>
                        <a:rPr lang="el-GR" sz="800" dirty="0">
                          <a:effectLst/>
                        </a:rPr>
                        <a:t> ένα σύστημα που το συνθέτουν βιολογικές, ψυχολογικές, </a:t>
                      </a:r>
                      <a:r>
                        <a:rPr lang="el-GR" sz="800" dirty="0" err="1">
                          <a:effectLst/>
                        </a:rPr>
                        <a:t>κοινωνικοπολιτισμικές</a:t>
                      </a:r>
                      <a:r>
                        <a:rPr lang="el-GR" sz="800" dirty="0">
                          <a:effectLst/>
                        </a:rPr>
                        <a:t> και εξελικτικές </a:t>
                      </a:r>
                      <a:r>
                        <a:rPr lang="el-GR" sz="800" dirty="0" err="1">
                          <a:effectLst/>
                        </a:rPr>
                        <a:t>μευαβλητές</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a:lnSpc>
                          <a:spcPct val="150000"/>
                        </a:lnSpc>
                        <a:spcAft>
                          <a:spcPts val="0"/>
                        </a:spcAft>
                      </a:pPr>
                      <a:r>
                        <a:rPr lang="el-GR" sz="800" dirty="0">
                          <a:effectLst/>
                        </a:rPr>
                        <a:t>Άτομα με φυσικά, ψυχολογικά, διαπροσωπικά και κοινωνικά στοιχεία που ικανοποιούν τις ανάγκες </a:t>
                      </a:r>
                      <a:r>
                        <a:rPr lang="el-GR" sz="800" dirty="0" err="1">
                          <a:effectLst/>
                        </a:rPr>
                        <a:t>αυτοφροντίδας</a:t>
                      </a:r>
                      <a:r>
                        <a:rPr lang="el-GR" sz="800" dirty="0">
                          <a:effectLst/>
                        </a:rPr>
                        <a:t> μέσω επίκτητων συμπεριφορών</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a:lnSpc>
                          <a:spcPct val="150000"/>
                        </a:lnSpc>
                        <a:spcAft>
                          <a:spcPts val="0"/>
                        </a:spcAft>
                      </a:pPr>
                      <a:r>
                        <a:rPr lang="el-GR" sz="800" dirty="0">
                          <a:effectLst/>
                        </a:rPr>
                        <a:t>Ένα </a:t>
                      </a:r>
                      <a:r>
                        <a:rPr lang="el-GR" sz="800" dirty="0" err="1">
                          <a:effectLst/>
                        </a:rPr>
                        <a:t>βιοψυχοκοινωνικό</a:t>
                      </a:r>
                      <a:r>
                        <a:rPr lang="el-GR" sz="800" dirty="0">
                          <a:effectLst/>
                        </a:rPr>
                        <a:t> όν</a:t>
                      </a:r>
                      <a:endParaRPr lang="el-GR" sz="800" dirty="0">
                        <a:effectLst/>
                        <a:latin typeface="+mj-lt"/>
                        <a:ea typeface="Times New Roman"/>
                      </a:endParaRPr>
                    </a:p>
                  </a:txBody>
                  <a:tcPr marL="38794" marR="38794" marT="0" marB="0">
                    <a:solidFill>
                      <a:schemeClr val="accent6">
                        <a:lumMod val="20000"/>
                        <a:lumOff val="80000"/>
                      </a:schemeClr>
                    </a:solidFill>
                  </a:tcPr>
                </a:tc>
              </a:tr>
              <a:tr h="1751650">
                <a:tc>
                  <a:txBody>
                    <a:bodyPr/>
                    <a:lstStyle/>
                    <a:p>
                      <a:pPr>
                        <a:lnSpc>
                          <a:spcPct val="150000"/>
                        </a:lnSpc>
                        <a:spcAft>
                          <a:spcPts val="0"/>
                        </a:spcAft>
                      </a:pPr>
                      <a:r>
                        <a:rPr lang="el-GR" sz="1200" b="1" dirty="0">
                          <a:effectLst/>
                        </a:rPr>
                        <a:t>Υγεία</a:t>
                      </a:r>
                      <a:endParaRPr lang="el-GR" sz="1200" b="1" dirty="0">
                        <a:effectLst/>
                        <a:latin typeface="+mj-lt"/>
                        <a:ea typeface="Times New Roman"/>
                      </a:endParaRPr>
                    </a:p>
                  </a:txBody>
                  <a:tcPr marL="38794" marR="38794" marT="0" marB="0">
                    <a:solidFill>
                      <a:srgbClr val="FFC000"/>
                    </a:solidFill>
                  </a:tcPr>
                </a:tc>
                <a:tc>
                  <a:txBody>
                    <a:bodyPr/>
                    <a:lstStyle/>
                    <a:p>
                      <a:pPr>
                        <a:lnSpc>
                          <a:spcPct val="150000"/>
                        </a:lnSpc>
                        <a:spcAft>
                          <a:spcPts val="0"/>
                        </a:spcAft>
                      </a:pPr>
                      <a:r>
                        <a:rPr lang="el-GR" sz="800" dirty="0">
                          <a:effectLst/>
                        </a:rPr>
                        <a:t>Υγεία ή ευεξία είναι η κατάσταση στην οποία όλα τα μέρη ή τα </a:t>
                      </a:r>
                      <a:r>
                        <a:rPr lang="el-GR" sz="800" dirty="0" err="1">
                          <a:effectLst/>
                        </a:rPr>
                        <a:t>υπομέρη</a:t>
                      </a:r>
                      <a:r>
                        <a:rPr lang="el-GR" sz="800" dirty="0">
                          <a:effectLst/>
                        </a:rPr>
                        <a:t> (μεταβλητές) βρίσκονται σε αρμονία στον άνθρωπο ως ολότητα. Η Υγεία ισοδυναμεί με την ισορροπία του συστήματος. Το συνεχές ευεξία-ασθένεια υπονοεί συνεχή ροή ενέργειας μεταξύ του ανθρώπου ως συστήματος και του περιβάλλοντος.</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a:lnSpc>
                          <a:spcPct val="150000"/>
                        </a:lnSpc>
                        <a:spcAft>
                          <a:spcPts val="0"/>
                        </a:spcAft>
                      </a:pPr>
                      <a:r>
                        <a:rPr lang="el-GR" sz="800" dirty="0">
                          <a:effectLst/>
                        </a:rPr>
                        <a:t>Υγεία είναι η κατάσταση της πληρότητας του ανθρώπινου οργανισμού και της σωματικής και πνευματικής λειτουργικότητας.</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a:lnSpc>
                          <a:spcPct val="150000"/>
                        </a:lnSpc>
                        <a:spcAft>
                          <a:spcPts val="0"/>
                        </a:spcAft>
                      </a:pPr>
                      <a:r>
                        <a:rPr lang="el-GR" sz="800" dirty="0">
                          <a:effectLst/>
                        </a:rPr>
                        <a:t>Υγεία είναι μία κατάσταση και μία διαδικασία του να είσαι και να γίνεσαι ένα ολοκληρωμένο/ενοποιημένο και πλήρες άτομο. Ολοκλήρωση σημαίνει πληρότητα/καλή κατάσταση ή μία αμείωτη/ακμαία κατάσταση που μπορεί να οδηγήσει σε πληρότητα ή αρμονία/ενότητα.</a:t>
                      </a:r>
                      <a:endParaRPr lang="el-GR" sz="800" dirty="0">
                        <a:effectLst/>
                        <a:latin typeface="+mj-lt"/>
                        <a:ea typeface="Times New Roman"/>
                      </a:endParaRPr>
                    </a:p>
                  </a:txBody>
                  <a:tcPr marL="38794" marR="38794" marT="0" marB="0">
                    <a:solidFill>
                      <a:schemeClr val="accent6">
                        <a:lumMod val="20000"/>
                        <a:lumOff val="80000"/>
                      </a:schemeClr>
                    </a:solidFill>
                  </a:tcPr>
                </a:tc>
              </a:tr>
              <a:tr h="1021796">
                <a:tc>
                  <a:txBody>
                    <a:bodyPr/>
                    <a:lstStyle/>
                    <a:p>
                      <a:pPr>
                        <a:lnSpc>
                          <a:spcPct val="150000"/>
                        </a:lnSpc>
                        <a:spcAft>
                          <a:spcPts val="0"/>
                        </a:spcAft>
                      </a:pPr>
                      <a:r>
                        <a:rPr lang="el-GR" sz="1200" b="1" dirty="0">
                          <a:effectLst/>
                        </a:rPr>
                        <a:t>Περιβάλλον</a:t>
                      </a:r>
                    </a:p>
                    <a:p>
                      <a:pPr>
                        <a:lnSpc>
                          <a:spcPct val="150000"/>
                        </a:lnSpc>
                        <a:spcAft>
                          <a:spcPts val="0"/>
                        </a:spcAft>
                      </a:pPr>
                      <a:r>
                        <a:rPr lang="el-GR" sz="1200" b="1" dirty="0">
                          <a:effectLst/>
                        </a:rPr>
                        <a:t> </a:t>
                      </a:r>
                    </a:p>
                    <a:p>
                      <a:pPr>
                        <a:lnSpc>
                          <a:spcPct val="150000"/>
                        </a:lnSpc>
                        <a:spcAft>
                          <a:spcPts val="0"/>
                        </a:spcAft>
                      </a:pPr>
                      <a:r>
                        <a:rPr lang="el-GR" sz="1200" b="1" dirty="0">
                          <a:effectLst/>
                        </a:rPr>
                        <a:t> </a:t>
                      </a:r>
                    </a:p>
                    <a:p>
                      <a:pPr>
                        <a:lnSpc>
                          <a:spcPct val="150000"/>
                        </a:lnSpc>
                        <a:spcAft>
                          <a:spcPts val="0"/>
                        </a:spcAft>
                      </a:pPr>
                      <a:r>
                        <a:rPr lang="el-GR" sz="1200" b="1" dirty="0">
                          <a:effectLst/>
                        </a:rPr>
                        <a:t> </a:t>
                      </a:r>
                      <a:endParaRPr lang="el-GR" sz="1200" b="1" dirty="0">
                        <a:effectLst/>
                        <a:latin typeface="+mj-lt"/>
                        <a:ea typeface="Times New Roman"/>
                      </a:endParaRPr>
                    </a:p>
                  </a:txBody>
                  <a:tcPr marL="38794" marR="38794" marT="0" marB="0">
                    <a:solidFill>
                      <a:srgbClr val="FF9933"/>
                    </a:solidFill>
                  </a:tcPr>
                </a:tc>
                <a:tc>
                  <a:txBody>
                    <a:bodyPr/>
                    <a:lstStyle/>
                    <a:p>
                      <a:pPr>
                        <a:lnSpc>
                          <a:spcPct val="150000"/>
                        </a:lnSpc>
                        <a:spcAft>
                          <a:spcPts val="0"/>
                        </a:spcAft>
                      </a:pPr>
                      <a:r>
                        <a:rPr lang="el-GR" sz="800" dirty="0">
                          <a:effectLst/>
                        </a:rPr>
                        <a:t>Συνεχής αλληλεπίδραση. Εσωτερικές και εξωτερικές δυνάμεις που περιβάλλουν το άτομο/ομάδα σε κάθε δεδομένη στιγμή.</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a:lnSpc>
                          <a:spcPct val="150000"/>
                        </a:lnSpc>
                        <a:spcAft>
                          <a:spcPts val="0"/>
                        </a:spcAft>
                      </a:pPr>
                      <a:r>
                        <a:rPr lang="el-GR" sz="800" dirty="0">
                          <a:effectLst/>
                        </a:rPr>
                        <a:t>Εξωτερικό υποστηρικτικό που προάγει την ατομική ανάπτυξη.</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a:lnSpc>
                          <a:spcPct val="150000"/>
                        </a:lnSpc>
                        <a:spcAft>
                          <a:spcPts val="0"/>
                        </a:spcAft>
                      </a:pPr>
                      <a:r>
                        <a:rPr lang="el-GR" sz="800" dirty="0">
                          <a:effectLst/>
                        </a:rPr>
                        <a:t>Ερεθίσματα από το ίδιο το άτομο και γύρω </a:t>
                      </a:r>
                      <a:r>
                        <a:rPr lang="el-GR" sz="800" dirty="0" err="1">
                          <a:effectLst/>
                        </a:rPr>
                        <a:t>απ΄αυτό</a:t>
                      </a:r>
                      <a:r>
                        <a:rPr lang="el-GR" sz="800" dirty="0">
                          <a:effectLst/>
                        </a:rPr>
                        <a:t>, «όλες οι καταστάσεις, περιστάσεις και επιρροές που περιβάλλουν και επηρεάζουν την ανάπτυξη και τη συμπεριφορά ατόμων και ομάδων».</a:t>
                      </a:r>
                      <a:endParaRPr lang="el-GR" sz="800" dirty="0">
                        <a:effectLst/>
                        <a:latin typeface="+mj-lt"/>
                        <a:ea typeface="Times New Roman"/>
                      </a:endParaRPr>
                    </a:p>
                  </a:txBody>
                  <a:tcPr marL="38794" marR="38794" marT="0" marB="0">
                    <a:solidFill>
                      <a:schemeClr val="accent6">
                        <a:lumMod val="20000"/>
                        <a:lumOff val="80000"/>
                      </a:schemeClr>
                    </a:solidFill>
                  </a:tcPr>
                </a:tc>
              </a:tr>
              <a:tr h="1459708">
                <a:tc>
                  <a:txBody>
                    <a:bodyPr/>
                    <a:lstStyle/>
                    <a:p>
                      <a:pPr>
                        <a:lnSpc>
                          <a:spcPct val="150000"/>
                        </a:lnSpc>
                        <a:spcAft>
                          <a:spcPts val="0"/>
                        </a:spcAft>
                      </a:pPr>
                      <a:r>
                        <a:rPr lang="el-GR" sz="1200" b="1" dirty="0">
                          <a:effectLst/>
                        </a:rPr>
                        <a:t>Νοσηλευτική διεργασία</a:t>
                      </a:r>
                    </a:p>
                    <a:p>
                      <a:pPr>
                        <a:lnSpc>
                          <a:spcPct val="150000"/>
                        </a:lnSpc>
                        <a:spcAft>
                          <a:spcPts val="0"/>
                        </a:spcAft>
                      </a:pPr>
                      <a:r>
                        <a:rPr lang="el-GR" sz="1200" b="1" dirty="0">
                          <a:effectLst/>
                        </a:rPr>
                        <a:t> </a:t>
                      </a:r>
                    </a:p>
                    <a:p>
                      <a:pPr>
                        <a:lnSpc>
                          <a:spcPct val="150000"/>
                        </a:lnSpc>
                        <a:spcAft>
                          <a:spcPts val="0"/>
                        </a:spcAft>
                      </a:pPr>
                      <a:r>
                        <a:rPr lang="el-GR" sz="1200" b="1" dirty="0">
                          <a:effectLst/>
                        </a:rPr>
                        <a:t> </a:t>
                      </a:r>
                    </a:p>
                    <a:p>
                      <a:pPr>
                        <a:lnSpc>
                          <a:spcPct val="150000"/>
                        </a:lnSpc>
                        <a:spcAft>
                          <a:spcPts val="0"/>
                        </a:spcAft>
                      </a:pPr>
                      <a:r>
                        <a:rPr lang="el-GR" sz="1200" b="1" dirty="0">
                          <a:effectLst/>
                        </a:rPr>
                        <a:t> </a:t>
                      </a:r>
                      <a:endParaRPr lang="el-GR" sz="1200" b="1" dirty="0">
                        <a:effectLst/>
                        <a:latin typeface="+mj-lt"/>
                        <a:ea typeface="Times New Roman"/>
                      </a:endParaRPr>
                    </a:p>
                  </a:txBody>
                  <a:tcPr marL="38794" marR="38794" marT="0" marB="0">
                    <a:solidFill>
                      <a:srgbClr val="00B050"/>
                    </a:solidFill>
                  </a:tcPr>
                </a:tc>
                <a:tc>
                  <a:txBody>
                    <a:bodyPr/>
                    <a:lstStyle/>
                    <a:p>
                      <a:pPr marL="342900" lvl="0" indent="-342900">
                        <a:lnSpc>
                          <a:spcPct val="150000"/>
                        </a:lnSpc>
                        <a:spcAft>
                          <a:spcPts val="0"/>
                        </a:spcAft>
                        <a:buFont typeface="Symbol"/>
                        <a:buChar char=""/>
                        <a:tabLst>
                          <a:tab pos="79375" algn="l"/>
                        </a:tabLst>
                      </a:pPr>
                      <a:r>
                        <a:rPr lang="el-GR" sz="800" dirty="0">
                          <a:effectLst/>
                        </a:rPr>
                        <a:t>νοσηλευτική διάγνωση που ενσωματώνει και την εκτίμηση αναγκών, </a:t>
                      </a:r>
                    </a:p>
                    <a:p>
                      <a:pPr marL="342900" lvl="0" indent="-342900">
                        <a:lnSpc>
                          <a:spcPct val="150000"/>
                        </a:lnSpc>
                        <a:spcAft>
                          <a:spcPts val="0"/>
                        </a:spcAft>
                        <a:buFont typeface="Symbol"/>
                        <a:buChar char=""/>
                        <a:tabLst>
                          <a:tab pos="79375" algn="l"/>
                        </a:tabLst>
                      </a:pPr>
                      <a:r>
                        <a:rPr lang="el-GR" sz="800" dirty="0">
                          <a:effectLst/>
                        </a:rPr>
                        <a:t>νοσηλευτικοί στόχοι</a:t>
                      </a:r>
                    </a:p>
                    <a:p>
                      <a:pPr marL="342900" lvl="0" indent="-342900">
                        <a:lnSpc>
                          <a:spcPct val="150000"/>
                        </a:lnSpc>
                        <a:spcAft>
                          <a:spcPts val="0"/>
                        </a:spcAft>
                        <a:buFont typeface="Symbol"/>
                        <a:buChar char=""/>
                        <a:tabLst>
                          <a:tab pos="79375" algn="l"/>
                        </a:tabLst>
                      </a:pPr>
                      <a:r>
                        <a:rPr lang="el-GR" sz="800" dirty="0">
                          <a:effectLst/>
                        </a:rPr>
                        <a:t>νοσηλευτικές εκβάσεις</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marL="342900" lvl="0" indent="-342900">
                        <a:lnSpc>
                          <a:spcPct val="150000"/>
                        </a:lnSpc>
                        <a:spcAft>
                          <a:spcPts val="0"/>
                        </a:spcAft>
                        <a:buFont typeface="Symbol"/>
                        <a:buChar char=""/>
                        <a:tabLst>
                          <a:tab pos="79375" algn="l"/>
                        </a:tabLst>
                      </a:pPr>
                      <a:r>
                        <a:rPr lang="el-GR" sz="800" dirty="0">
                          <a:effectLst/>
                        </a:rPr>
                        <a:t>διάγνωση και αιτιολόγηση για την ανάγκη νοσηλευτικής φροντίδας</a:t>
                      </a:r>
                    </a:p>
                    <a:p>
                      <a:pPr marL="342900" lvl="0" indent="-342900">
                        <a:lnSpc>
                          <a:spcPct val="150000"/>
                        </a:lnSpc>
                        <a:spcAft>
                          <a:spcPts val="0"/>
                        </a:spcAft>
                        <a:buFont typeface="Symbol"/>
                        <a:buChar char=""/>
                        <a:tabLst>
                          <a:tab pos="79375" algn="l"/>
                        </a:tabLst>
                      </a:pPr>
                      <a:r>
                        <a:rPr lang="el-GR" sz="800" dirty="0">
                          <a:effectLst/>
                        </a:rPr>
                        <a:t>σχεδιασμός και εφαρμογή του πλάνου φροντίδας</a:t>
                      </a:r>
                    </a:p>
                    <a:p>
                      <a:pPr marL="342900" lvl="0" indent="-342900">
                        <a:lnSpc>
                          <a:spcPct val="150000"/>
                        </a:lnSpc>
                        <a:spcAft>
                          <a:spcPts val="0"/>
                        </a:spcAft>
                        <a:buFont typeface="Symbol"/>
                        <a:buChar char=""/>
                        <a:tabLst>
                          <a:tab pos="79375" algn="l"/>
                          <a:tab pos="169545" algn="l"/>
                        </a:tabLst>
                      </a:pPr>
                      <a:r>
                        <a:rPr lang="el-GR" sz="800" dirty="0">
                          <a:effectLst/>
                        </a:rPr>
                        <a:t>παραγωγή και </a:t>
                      </a:r>
                      <a:r>
                        <a:rPr lang="el-GR" sz="800" dirty="0" err="1">
                          <a:effectLst/>
                        </a:rPr>
                        <a:t>διαχείρηση</a:t>
                      </a:r>
                      <a:r>
                        <a:rPr lang="el-GR" sz="800" dirty="0">
                          <a:effectLst/>
                        </a:rPr>
                        <a:t> της νοσηλευτικής φροντίδας</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marL="342900" lvl="0" indent="-342900">
                        <a:lnSpc>
                          <a:spcPct val="150000"/>
                        </a:lnSpc>
                        <a:spcAft>
                          <a:spcPts val="0"/>
                        </a:spcAft>
                        <a:buFont typeface="Symbol"/>
                        <a:buChar char=""/>
                        <a:tabLst>
                          <a:tab pos="46355" algn="l"/>
                          <a:tab pos="136525" algn="l"/>
                        </a:tabLst>
                      </a:pPr>
                      <a:r>
                        <a:rPr lang="el-GR" sz="800" dirty="0">
                          <a:effectLst/>
                        </a:rPr>
                        <a:t>εκτίμηση αναγκών σε δύο επίπεδα, 1. </a:t>
                      </a:r>
                      <a:r>
                        <a:rPr lang="el-GR" sz="800" dirty="0" err="1">
                          <a:effectLst/>
                        </a:rPr>
                        <a:t>συμπεριφορική</a:t>
                      </a:r>
                      <a:r>
                        <a:rPr lang="el-GR" sz="800" dirty="0">
                          <a:effectLst/>
                        </a:rPr>
                        <a:t>, 2. αιτιολογική</a:t>
                      </a:r>
                    </a:p>
                    <a:p>
                      <a:pPr marL="342900" lvl="0" indent="-342900">
                        <a:lnSpc>
                          <a:spcPct val="150000"/>
                        </a:lnSpc>
                        <a:spcAft>
                          <a:spcPts val="0"/>
                        </a:spcAft>
                        <a:buFont typeface="Symbol"/>
                        <a:buChar char=""/>
                        <a:tabLst>
                          <a:tab pos="46355" algn="l"/>
                          <a:tab pos="136525" algn="l"/>
                        </a:tabLst>
                      </a:pPr>
                      <a:r>
                        <a:rPr lang="el-GR" sz="800" dirty="0">
                          <a:effectLst/>
                        </a:rPr>
                        <a:t>νοσηλευτική διάγνωση</a:t>
                      </a:r>
                    </a:p>
                    <a:p>
                      <a:pPr marL="342900" lvl="0" indent="-342900">
                        <a:lnSpc>
                          <a:spcPct val="150000"/>
                        </a:lnSpc>
                        <a:spcAft>
                          <a:spcPts val="0"/>
                        </a:spcAft>
                        <a:buFont typeface="Symbol"/>
                        <a:buChar char=""/>
                        <a:tabLst>
                          <a:tab pos="46355" algn="l"/>
                          <a:tab pos="136525" algn="l"/>
                        </a:tabLst>
                      </a:pPr>
                      <a:r>
                        <a:rPr lang="el-GR" sz="800" dirty="0">
                          <a:effectLst/>
                        </a:rPr>
                        <a:t>στοχοθέτηση</a:t>
                      </a:r>
                    </a:p>
                    <a:p>
                      <a:pPr marL="342900" lvl="0" indent="-342900">
                        <a:lnSpc>
                          <a:spcPct val="150000"/>
                        </a:lnSpc>
                        <a:spcAft>
                          <a:spcPts val="0"/>
                        </a:spcAft>
                        <a:buFont typeface="Symbol"/>
                        <a:buChar char=""/>
                        <a:tabLst>
                          <a:tab pos="46355" algn="l"/>
                          <a:tab pos="136525" algn="l"/>
                        </a:tabLst>
                      </a:pPr>
                      <a:r>
                        <a:rPr lang="el-GR" sz="800" dirty="0">
                          <a:effectLst/>
                        </a:rPr>
                        <a:t>σχέδιο εφαρμογής</a:t>
                      </a:r>
                    </a:p>
                    <a:p>
                      <a:pPr marL="342900" lvl="0" indent="-342900">
                        <a:lnSpc>
                          <a:spcPct val="150000"/>
                        </a:lnSpc>
                        <a:spcAft>
                          <a:spcPts val="0"/>
                        </a:spcAft>
                        <a:buFont typeface="Symbol"/>
                        <a:buChar char=""/>
                        <a:tabLst>
                          <a:tab pos="46355" algn="l"/>
                          <a:tab pos="136525" algn="l"/>
                        </a:tabLst>
                      </a:pPr>
                      <a:r>
                        <a:rPr lang="el-GR" sz="800" dirty="0">
                          <a:effectLst/>
                        </a:rPr>
                        <a:t>αξιολόγηση</a:t>
                      </a:r>
                      <a:endParaRPr lang="el-GR" sz="800" dirty="0">
                        <a:effectLst/>
                        <a:latin typeface="+mj-lt"/>
                        <a:ea typeface="Times New Roman"/>
                      </a:endParaRPr>
                    </a:p>
                  </a:txBody>
                  <a:tcPr marL="38794" marR="38794" marT="0" marB="0">
                    <a:solidFill>
                      <a:schemeClr val="accent6">
                        <a:lumMod val="20000"/>
                        <a:lumOff val="80000"/>
                      </a:schemeClr>
                    </a:solidFill>
                  </a:tcPr>
                </a:tc>
              </a:tr>
            </a:tbl>
          </a:graphicData>
        </a:graphic>
      </p:graphicFrame>
      <p:sp>
        <p:nvSpPr>
          <p:cNvPr id="3" name="Ορθογώνιο 2"/>
          <p:cNvSpPr/>
          <p:nvPr/>
        </p:nvSpPr>
        <p:spPr>
          <a:xfrm>
            <a:off x="827584" y="116632"/>
            <a:ext cx="7560840" cy="1015663"/>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lnSpc>
                <a:spcPct val="150000"/>
              </a:lnSpc>
              <a:spcBef>
                <a:spcPts val="0"/>
              </a:spcBef>
              <a:spcAft>
                <a:spcPts val="0"/>
              </a:spcAft>
              <a:defRPr/>
            </a:pPr>
            <a:r>
              <a:rPr lang="el-GR"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Arial"/>
                <a:ea typeface="Times New Roman"/>
              </a:rPr>
              <a:t>ΘΕΩΡΗΤΙΚΑ ΜΟΝΤΕΛΑ ΜΕ ΕΦΑΜΟΓΗ </a:t>
            </a:r>
            <a:endParaRPr lang="en-US"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Arial"/>
              <a:ea typeface="Times New Roman"/>
            </a:endParaRPr>
          </a:p>
          <a:p>
            <a:pPr algn="ctr" fontAlgn="auto">
              <a:lnSpc>
                <a:spcPct val="150000"/>
              </a:lnSpc>
              <a:spcBef>
                <a:spcPts val="0"/>
              </a:spcBef>
              <a:spcAft>
                <a:spcPts val="0"/>
              </a:spcAft>
              <a:defRPr/>
            </a:pPr>
            <a:r>
              <a:rPr lang="el-GR"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Arial"/>
                <a:ea typeface="Times New Roman"/>
              </a:rPr>
              <a:t>ΣΤΗΝ ΚΟΙΝΟΤΙΚΗ ΝΟΣΗΛΕΥΤΙΚΗ</a:t>
            </a:r>
            <a:endParaRPr lang="el-GR"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Times New Roman"/>
              <a:ea typeface="Times New Roman"/>
            </a:endParaRPr>
          </a:p>
        </p:txBody>
      </p:sp>
    </p:spTree>
    <p:extLst>
      <p:ext uri="{BB962C8B-B14F-4D97-AF65-F5344CB8AC3E}">
        <p14:creationId xmlns:p14="http://schemas.microsoft.com/office/powerpoint/2010/main" xmlns="" val="3387181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8" name="Rectangle 8"/>
          <p:cNvSpPr>
            <a:spLocks noGrp="1" noChangeArrowheads="1"/>
          </p:cNvSpPr>
          <p:nvPr>
            <p:ph type="title"/>
          </p:nvPr>
        </p:nvSpPr>
        <p:spPr>
          <a:xfrm>
            <a:off x="1285852" y="428604"/>
            <a:ext cx="7286676" cy="1323996"/>
          </a:xfrm>
          <a:solidFill>
            <a:srgbClr val="E6F70D"/>
          </a:solidFill>
          <a:effectLst>
            <a:glow rad="228600">
              <a:schemeClr val="accent5">
                <a:satMod val="175000"/>
                <a:alpha val="4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a:lstStyle/>
          <a:p>
            <a:pPr algn="ctr"/>
            <a:r>
              <a:rPr lang="el-GR" sz="3600" b="1" dirty="0">
                <a:solidFill>
                  <a:srgbClr val="0000FF"/>
                </a:solidFill>
              </a:rPr>
              <a:t>ΘΕΩΡΗΤΙΚΟ ΠΛΑΙΣΙΟ ΚΟΙΝΟΤΙΚΗΣ ΝΟΣΗΛΕΥΤΙΚΗΣ</a:t>
            </a:r>
          </a:p>
        </p:txBody>
      </p:sp>
      <p:graphicFrame>
        <p:nvGraphicFramePr>
          <p:cNvPr id="2" name="Διάγραμμα 1"/>
          <p:cNvGraphicFramePr/>
          <p:nvPr>
            <p:extLst>
              <p:ext uri="{D42A27DB-BD31-4B8C-83A1-F6EECF244321}">
                <p14:modId xmlns:p14="http://schemas.microsoft.com/office/powerpoint/2010/main" xmlns="" val="2649299278"/>
              </p:ext>
            </p:extLst>
          </p:nvPr>
        </p:nvGraphicFramePr>
        <p:xfrm>
          <a:off x="1643921" y="22855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90950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0"/>
                                  </p:iterate>
                                  <p:childTnLst>
                                    <p:set>
                                      <p:cBhvr>
                                        <p:cTn id="6" dur="1" fill="hold">
                                          <p:stCondLst>
                                            <p:cond delay="0"/>
                                          </p:stCondLst>
                                        </p:cTn>
                                        <p:tgtEl>
                                          <p:spTgt spid="5128"/>
                                        </p:tgtEl>
                                        <p:attrNameLst>
                                          <p:attrName>style.visibility</p:attrName>
                                        </p:attrNameLst>
                                      </p:cBhvr>
                                      <p:to>
                                        <p:strVal val="visible"/>
                                      </p:to>
                                    </p:set>
                                    <p:animEffect transition="in" filter="dissolve">
                                      <p:cBhvr>
                                        <p:cTn id="7" dur="75"/>
                                        <p:tgtEl>
                                          <p:spTgt spid="5128"/>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457200" y="274638"/>
            <a:ext cx="7859713" cy="6107112"/>
          </a:xfrm>
        </p:spPr>
        <p:txBody>
          <a:bodyPr/>
          <a:lstStyle/>
          <a:p>
            <a:pPr eaLnBrk="1" hangingPunct="1"/>
            <a:endParaRPr lang="el-GR" altLang="el-GR" smtClean="0"/>
          </a:p>
        </p:txBody>
      </p:sp>
      <p:pic>
        <p:nvPicPr>
          <p:cNvPr id="39939" name="Picture 6" descr="scan0003"/>
          <p:cNvPicPr>
            <a:picLocks noChangeAspect="1" noChangeArrowheads="1"/>
          </p:cNvPicPr>
          <p:nvPr/>
        </p:nvPicPr>
        <p:blipFill>
          <a:blip r:embed="rId2" cstate="print"/>
          <a:srcRect/>
          <a:stretch>
            <a:fillRect/>
          </a:stretch>
        </p:blipFill>
        <p:spPr bwMode="auto">
          <a:xfrm>
            <a:off x="250825" y="188913"/>
            <a:ext cx="8569325" cy="6480175"/>
          </a:xfrm>
          <a:prstGeom prst="rect">
            <a:avLst/>
          </a:prstGeom>
          <a:noFill/>
          <a:ln w="9525">
            <a:noFill/>
            <a:miter lim="800000"/>
            <a:headEnd/>
            <a:tailEnd/>
          </a:ln>
        </p:spPr>
      </p:pic>
    </p:spTree>
    <p:extLst>
      <p:ext uri="{BB962C8B-B14F-4D97-AF65-F5344CB8AC3E}">
        <p14:creationId xmlns:p14="http://schemas.microsoft.com/office/powerpoint/2010/main" xmlns="" val="3355358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68538" y="908050"/>
            <a:ext cx="42767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2400">
                <a:solidFill>
                  <a:srgbClr val="333399"/>
                </a:solidFill>
                <a:latin typeface="Times New Roman" pitchFamily="18" charset="0"/>
              </a:rPr>
              <a:t>The Wagner Chronic Care Model</a:t>
            </a:r>
          </a:p>
        </p:txBody>
      </p:sp>
      <p:pic>
        <p:nvPicPr>
          <p:cNvPr id="133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35150" y="1844675"/>
            <a:ext cx="5267325" cy="355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5529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Έλλειψη"/>
          <p:cNvSpPr/>
          <p:nvPr/>
        </p:nvSpPr>
        <p:spPr>
          <a:xfrm>
            <a:off x="7235825" y="1844675"/>
            <a:ext cx="1512888" cy="2736850"/>
          </a:xfrm>
          <a:prstGeom prst="ellipse">
            <a:avLst/>
          </a:prstGeom>
          <a:ln w="76200"/>
        </p:spPr>
        <p:style>
          <a:lnRef idx="2">
            <a:schemeClr val="accent2"/>
          </a:lnRef>
          <a:fillRef idx="1">
            <a:schemeClr val="lt1"/>
          </a:fillRef>
          <a:effectRef idx="0">
            <a:schemeClr val="accent2"/>
          </a:effectRef>
          <a:fontRef idx="minor">
            <a:schemeClr val="dk1"/>
          </a:fontRef>
        </p:style>
        <p:txBody>
          <a:bodyPr anchor="ctr"/>
          <a:lstStyle/>
          <a:p>
            <a:pPr algn="ctr">
              <a:defRPr/>
            </a:pPr>
            <a:r>
              <a:rPr lang="el-GR" sz="1400" dirty="0">
                <a:solidFill>
                  <a:schemeClr val="tx1"/>
                </a:solidFill>
              </a:rPr>
              <a:t>ΒΕΛΤΙΩΣΗ ΕΚΒΑΣΗΣ ΑΣΘΕΝΗ </a:t>
            </a:r>
          </a:p>
        </p:txBody>
      </p:sp>
      <p:graphicFrame>
        <p:nvGraphicFramePr>
          <p:cNvPr id="2" name="1 - Διάγραμμα"/>
          <p:cNvGraphicFramePr/>
          <p:nvPr/>
        </p:nvGraphicFramePr>
        <p:xfrm>
          <a:off x="467544" y="692696"/>
          <a:ext cx="7056784"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Ορθογώνιο"/>
          <p:cNvSpPr/>
          <p:nvPr/>
        </p:nvSpPr>
        <p:spPr>
          <a:xfrm>
            <a:off x="1296988" y="2417763"/>
            <a:ext cx="1150937" cy="7239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l-GR" sz="1200" dirty="0">
                <a:solidFill>
                  <a:schemeClr val="tx1"/>
                </a:solidFill>
                <a:cs typeface="Arial" pitchFamily="34" charset="0"/>
              </a:rPr>
              <a:t>Υποστήριξη στη λήψη αποφάσεων </a:t>
            </a:r>
          </a:p>
        </p:txBody>
      </p:sp>
      <p:sp>
        <p:nvSpPr>
          <p:cNvPr id="14341" name="4 - TextBox"/>
          <p:cNvSpPr txBox="1">
            <a:spLocks noChangeArrowheads="1"/>
          </p:cNvSpPr>
          <p:nvPr/>
        </p:nvSpPr>
        <p:spPr bwMode="auto">
          <a:xfrm>
            <a:off x="4932363" y="1916113"/>
            <a:ext cx="15843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Ασθενής </a:t>
            </a:r>
          </a:p>
        </p:txBody>
      </p:sp>
      <p:sp>
        <p:nvSpPr>
          <p:cNvPr id="14342" name="5 - TextBox"/>
          <p:cNvSpPr txBox="1">
            <a:spLocks noChangeArrowheads="1"/>
          </p:cNvSpPr>
          <p:nvPr/>
        </p:nvSpPr>
        <p:spPr bwMode="auto">
          <a:xfrm>
            <a:off x="4787900" y="4352925"/>
            <a:ext cx="15128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Ομάδα Υγείας</a:t>
            </a:r>
          </a:p>
        </p:txBody>
      </p:sp>
      <p:sp>
        <p:nvSpPr>
          <p:cNvPr id="7" name="6 - Βέλος επάνω-κάτω"/>
          <p:cNvSpPr/>
          <p:nvPr/>
        </p:nvSpPr>
        <p:spPr>
          <a:xfrm>
            <a:off x="5292725" y="2349500"/>
            <a:ext cx="503238" cy="2087563"/>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344" name="7 - TextBox"/>
          <p:cNvSpPr txBox="1">
            <a:spLocks noChangeArrowheads="1"/>
          </p:cNvSpPr>
          <p:nvPr/>
        </p:nvSpPr>
        <p:spPr bwMode="auto">
          <a:xfrm>
            <a:off x="4787900" y="3141663"/>
            <a:ext cx="1871663"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800"/>
              <a:t>Αλληλεπίδραση </a:t>
            </a:r>
          </a:p>
        </p:txBody>
      </p:sp>
      <p:sp>
        <p:nvSpPr>
          <p:cNvPr id="14345" name="8 - TextBox"/>
          <p:cNvSpPr txBox="1">
            <a:spLocks noChangeArrowheads="1"/>
          </p:cNvSpPr>
          <p:nvPr/>
        </p:nvSpPr>
        <p:spPr bwMode="auto">
          <a:xfrm>
            <a:off x="1296988" y="3141663"/>
            <a:ext cx="1160462" cy="646112"/>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l-GR" sz="1200" dirty="0" smtClean="0"/>
              <a:t>Σύστημα κλινικών πληροφοριών </a:t>
            </a:r>
          </a:p>
        </p:txBody>
      </p:sp>
      <p:sp>
        <p:nvSpPr>
          <p:cNvPr id="14346" name="9 - TextBox"/>
          <p:cNvSpPr txBox="1">
            <a:spLocks noChangeArrowheads="1"/>
          </p:cNvSpPr>
          <p:nvPr/>
        </p:nvSpPr>
        <p:spPr bwMode="auto">
          <a:xfrm>
            <a:off x="3419475" y="2349500"/>
            <a:ext cx="1296988" cy="2308225"/>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defRPr/>
            </a:pPr>
            <a:r>
              <a:rPr lang="el-GR" altLang="el-GR" sz="1200" b="1" dirty="0" smtClean="0"/>
              <a:t>Φιλοσοφία:</a:t>
            </a:r>
          </a:p>
          <a:p>
            <a:pPr algn="ctr" eaLnBrk="1" hangingPunct="1">
              <a:lnSpc>
                <a:spcPct val="150000"/>
              </a:lnSpc>
              <a:defRPr/>
            </a:pPr>
            <a:r>
              <a:rPr lang="el-GR" altLang="el-GR" sz="1200" dirty="0" smtClean="0"/>
              <a:t>Συντονισμού, </a:t>
            </a:r>
            <a:r>
              <a:rPr lang="el-GR" altLang="el-GR" sz="1200" dirty="0" err="1" smtClean="0"/>
              <a:t>Ασθενοκεντρική</a:t>
            </a:r>
            <a:r>
              <a:rPr lang="el-GR" altLang="el-GR" sz="1200" dirty="0" smtClean="0"/>
              <a:t>, Έγκυρη &amp; Έγκαιρη φροντίδα, Ασφάλεια, Τεκμηρίωση  </a:t>
            </a:r>
          </a:p>
        </p:txBody>
      </p:sp>
      <p:sp>
        <p:nvSpPr>
          <p:cNvPr id="11" name="10 - Έλλειψη"/>
          <p:cNvSpPr/>
          <p:nvPr/>
        </p:nvSpPr>
        <p:spPr>
          <a:xfrm>
            <a:off x="0" y="260350"/>
            <a:ext cx="8964613" cy="631031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ln w="57150">
                <a:solidFill>
                  <a:schemeClr val="tx1"/>
                </a:solidFill>
              </a:ln>
            </a:endParaRPr>
          </a:p>
        </p:txBody>
      </p:sp>
      <p:sp>
        <p:nvSpPr>
          <p:cNvPr id="14348" name="11 - TextBox"/>
          <p:cNvSpPr txBox="1">
            <a:spLocks noChangeArrowheads="1"/>
          </p:cNvSpPr>
          <p:nvPr/>
        </p:nvSpPr>
        <p:spPr bwMode="auto">
          <a:xfrm>
            <a:off x="2339975" y="908050"/>
            <a:ext cx="21605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ΚΟΙΝΟΤΗΤΑ</a:t>
            </a:r>
          </a:p>
          <a:p>
            <a:pPr algn="ctr" eaLnBrk="1" hangingPunct="1">
              <a:spcBef>
                <a:spcPct val="0"/>
              </a:spcBef>
              <a:buFontTx/>
              <a:buNone/>
            </a:pPr>
            <a:r>
              <a:rPr lang="el-GR" altLang="el-GR" sz="1800"/>
              <a:t>Πόροι &amp; πολιτικές  </a:t>
            </a:r>
          </a:p>
        </p:txBody>
      </p:sp>
      <p:sp>
        <p:nvSpPr>
          <p:cNvPr id="14349" name="14 - TextBox"/>
          <p:cNvSpPr txBox="1">
            <a:spLocks noChangeArrowheads="1"/>
          </p:cNvSpPr>
          <p:nvPr/>
        </p:nvSpPr>
        <p:spPr bwMode="auto">
          <a:xfrm>
            <a:off x="5795963" y="5013325"/>
            <a:ext cx="21605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1800"/>
              <a:t>ΚΟΙΝΟΤΗΤΑ</a:t>
            </a:r>
          </a:p>
          <a:p>
            <a:pPr algn="ctr" eaLnBrk="1" hangingPunct="1">
              <a:spcBef>
                <a:spcPct val="0"/>
              </a:spcBef>
              <a:buFontTx/>
              <a:buNone/>
            </a:pPr>
            <a:r>
              <a:rPr lang="el-GR" altLang="el-GR" sz="1800"/>
              <a:t>Πόροι &amp; πολιτικές  </a:t>
            </a:r>
          </a:p>
        </p:txBody>
      </p:sp>
      <p:sp>
        <p:nvSpPr>
          <p:cNvPr id="14350" name="13 - TextBox"/>
          <p:cNvSpPr txBox="1">
            <a:spLocks noChangeArrowheads="1"/>
          </p:cNvSpPr>
          <p:nvPr/>
        </p:nvSpPr>
        <p:spPr bwMode="auto">
          <a:xfrm rot="16200000">
            <a:off x="-222249" y="3233737"/>
            <a:ext cx="2576512" cy="461963"/>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l-GR" altLang="el-GR" sz="1200" dirty="0" smtClean="0"/>
              <a:t>Οργάνωση συστήματος υγείας </a:t>
            </a:r>
          </a:p>
          <a:p>
            <a:pPr algn="ctr" eaLnBrk="1" hangingPunct="1">
              <a:defRPr/>
            </a:pPr>
            <a:endParaRPr lang="el-GR" altLang="el-GR" sz="1200" dirty="0" smtClean="0"/>
          </a:p>
        </p:txBody>
      </p:sp>
      <p:sp>
        <p:nvSpPr>
          <p:cNvPr id="14351" name="Ορθογώνιο 15"/>
          <p:cNvSpPr>
            <a:spLocks noChangeArrowheads="1"/>
          </p:cNvSpPr>
          <p:nvPr/>
        </p:nvSpPr>
        <p:spPr bwMode="auto">
          <a:xfrm>
            <a:off x="0" y="6211888"/>
            <a:ext cx="33480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200" b="1" i="1">
                <a:solidFill>
                  <a:srgbClr val="FF0000"/>
                </a:solidFill>
              </a:rPr>
              <a:t>ΠΗΓΗ:</a:t>
            </a:r>
            <a:endParaRPr lang="en-US" altLang="el-GR" sz="1200" b="1" i="1">
              <a:solidFill>
                <a:srgbClr val="FF0000"/>
              </a:solidFill>
            </a:endParaRPr>
          </a:p>
          <a:p>
            <a:pPr algn="ctr" eaLnBrk="1" hangingPunct="1"/>
            <a:r>
              <a:rPr lang="el-GR" altLang="el-GR" sz="1200" b="1" i="1">
                <a:solidFill>
                  <a:srgbClr val="FF0000"/>
                </a:solidFill>
              </a:rPr>
              <a:t>ΕΡΓΑΣΤΗΡΙΟ ΚΟΙΝΟΤΙΚΗΣ ΝΟΣΗΛΕΥΤΙΚΗΣ </a:t>
            </a:r>
            <a:endParaRPr lang="en-US" altLang="el-GR" sz="1200" b="1" i="1">
              <a:solidFill>
                <a:srgbClr val="FF0000"/>
              </a:solidFill>
            </a:endParaRPr>
          </a:p>
          <a:p>
            <a:pPr algn="ctr" eaLnBrk="1" hangingPunct="1"/>
            <a:r>
              <a:rPr lang="el-GR" altLang="el-GR" sz="1200" b="1" i="1">
                <a:solidFill>
                  <a:srgbClr val="FF0000"/>
                </a:solidFill>
              </a:rPr>
              <a:t>ΕΚΠΑ 2014</a:t>
            </a:r>
          </a:p>
        </p:txBody>
      </p:sp>
    </p:spTree>
    <p:extLst>
      <p:ext uri="{BB962C8B-B14F-4D97-AF65-F5344CB8AC3E}">
        <p14:creationId xmlns:p14="http://schemas.microsoft.com/office/powerpoint/2010/main" xmlns="" val="234555579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p:cNvGraphicFramePr>
            <a:graphicFrameLocks noGrp="1"/>
          </p:cNvGraphicFramePr>
          <p:nvPr>
            <p:extLst>
              <p:ext uri="{D42A27DB-BD31-4B8C-83A1-F6EECF244321}">
                <p14:modId xmlns:p14="http://schemas.microsoft.com/office/powerpoint/2010/main" xmlns="" val="129510986"/>
              </p:ext>
            </p:extLst>
          </p:nvPr>
        </p:nvGraphicFramePr>
        <p:xfrm>
          <a:off x="211138" y="188913"/>
          <a:ext cx="8753476" cy="6817074"/>
        </p:xfrm>
        <a:graphic>
          <a:graphicData uri="http://schemas.openxmlformats.org/drawingml/2006/table">
            <a:tbl>
              <a:tblPr firstRow="1" firstCol="1" bandRow="1"/>
              <a:tblGrid>
                <a:gridCol w="4376738"/>
                <a:gridCol w="4376738"/>
              </a:tblGrid>
              <a:tr h="560802">
                <a:tc gridSpan="2">
                  <a:txBody>
                    <a:bodyPr/>
                    <a:lstStyle/>
                    <a:p>
                      <a:pPr algn="ctr">
                        <a:lnSpc>
                          <a:spcPct val="115000"/>
                        </a:lnSpc>
                        <a:spcAft>
                          <a:spcPts val="0"/>
                        </a:spcAft>
                      </a:pPr>
                      <a:r>
                        <a:rPr lang="el-GR" sz="1600" b="1" dirty="0" smtClean="0">
                          <a:solidFill>
                            <a:srgbClr val="0070C0"/>
                          </a:solidFill>
                          <a:effectLst/>
                          <a:latin typeface="+mn-lt"/>
                          <a:ea typeface="Calibri"/>
                          <a:cs typeface="Times New Roman"/>
                        </a:rPr>
                        <a:t>Σύστημα </a:t>
                      </a:r>
                      <a:r>
                        <a:rPr lang="el-GR" sz="1600" b="1" dirty="0">
                          <a:solidFill>
                            <a:srgbClr val="0070C0"/>
                          </a:solidFill>
                          <a:effectLst/>
                          <a:latin typeface="+mn-lt"/>
                          <a:ea typeface="Calibri"/>
                          <a:cs typeface="Times New Roman"/>
                        </a:rPr>
                        <a:t>Ταξινόμησης </a:t>
                      </a:r>
                      <a:r>
                        <a:rPr lang="el-GR" sz="1600" b="1" dirty="0" smtClean="0">
                          <a:solidFill>
                            <a:srgbClr val="0070C0"/>
                          </a:solidFill>
                          <a:effectLst/>
                          <a:latin typeface="+mn-lt"/>
                          <a:ea typeface="Calibri"/>
                          <a:cs typeface="Times New Roman"/>
                        </a:rPr>
                        <a:t>Προβλημάτων</a:t>
                      </a:r>
                      <a:r>
                        <a:rPr lang="en-US" sz="1600" b="1" dirty="0" smtClean="0">
                          <a:solidFill>
                            <a:srgbClr val="0070C0"/>
                          </a:solidFill>
                          <a:effectLst/>
                          <a:latin typeface="+mn-lt"/>
                          <a:ea typeface="Calibri"/>
                          <a:cs typeface="Times New Roman"/>
                        </a:rPr>
                        <a:t> OMAHA</a:t>
                      </a:r>
                      <a:endParaRPr lang="en-US" sz="1600" b="1" kern="1200" dirty="0" smtClean="0">
                        <a:solidFill>
                          <a:srgbClr val="0070C0"/>
                        </a:solidFill>
                        <a:effectLst/>
                        <a:latin typeface="+mn-lt"/>
                        <a:ea typeface="+mn-ea"/>
                        <a:cs typeface="+mn-cs"/>
                      </a:endParaRPr>
                    </a:p>
                    <a:p>
                      <a:pPr algn="ctr">
                        <a:lnSpc>
                          <a:spcPct val="115000"/>
                        </a:lnSpc>
                        <a:spcAft>
                          <a:spcPts val="0"/>
                        </a:spcAft>
                      </a:pPr>
                      <a:r>
                        <a:rPr lang="el-GR" sz="1600" b="1" kern="1200" dirty="0" smtClean="0">
                          <a:solidFill>
                            <a:srgbClr val="0070C0"/>
                          </a:solidFill>
                          <a:effectLst/>
                          <a:latin typeface="+mn-lt"/>
                          <a:ea typeface="+mn-ea"/>
                          <a:cs typeface="+mn-cs"/>
                        </a:rPr>
                        <a:t>Τομείς προβλημάτων του ασθενούς/οικογένειας/ομάδας </a:t>
                      </a:r>
                      <a:endParaRPr lang="el-GR" sz="1600" b="1" dirty="0">
                        <a:solidFill>
                          <a:srgbClr val="0070C0"/>
                        </a:solidFill>
                        <a:effectLst/>
                        <a:latin typeface="+mn-lt"/>
                        <a:ea typeface="Calibri"/>
                        <a:cs typeface="Times New Roman"/>
                      </a:endParaRPr>
                    </a:p>
                  </a:txBody>
                  <a:tcPr marL="58258" marR="5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l-GR"/>
                    </a:p>
                  </a:txBody>
                  <a:tcPr/>
                </a:tc>
              </a:tr>
              <a:tr h="5993573">
                <a:tc>
                  <a:txBody>
                    <a:bodyPr/>
                    <a:lstStyle/>
                    <a:p>
                      <a:pPr>
                        <a:lnSpc>
                          <a:spcPct val="115000"/>
                        </a:lnSpc>
                        <a:spcAft>
                          <a:spcPts val="0"/>
                        </a:spcAft>
                      </a:pPr>
                      <a:r>
                        <a:rPr lang="el-GR" sz="1800" b="1" dirty="0">
                          <a:solidFill>
                            <a:srgbClr val="0070C0"/>
                          </a:solidFill>
                          <a:effectLst/>
                          <a:latin typeface="Times New Roman"/>
                          <a:ea typeface="Calibri"/>
                          <a:cs typeface="Times New Roman"/>
                        </a:rPr>
                        <a:t>Περιβαλλοντικός τομέας:</a:t>
                      </a:r>
                      <a:r>
                        <a:rPr lang="el-GR" sz="1800" dirty="0">
                          <a:solidFill>
                            <a:srgbClr val="0070C0"/>
                          </a:solidFill>
                          <a:effectLst/>
                          <a:latin typeface="Times New Roman"/>
                          <a:ea typeface="Calibri"/>
                          <a:cs typeface="Times New Roman"/>
                        </a:rPr>
                        <a:t> </a:t>
                      </a:r>
                      <a:endParaRPr lang="el-GR" sz="1800" dirty="0">
                        <a:solidFill>
                          <a:srgbClr val="0070C0"/>
                        </a:solidFill>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Εισόδημα</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Υγιεινή</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Κατοικία</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Ασφάλεια γειτονιάς/ χώρου εργασίας </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 </a:t>
                      </a:r>
                      <a:endParaRPr lang="el-GR" sz="1100" dirty="0">
                        <a:effectLst/>
                        <a:latin typeface="Calibri"/>
                        <a:ea typeface="Calibri"/>
                        <a:cs typeface="Times New Roman"/>
                      </a:endParaRPr>
                    </a:p>
                    <a:p>
                      <a:pPr>
                        <a:lnSpc>
                          <a:spcPct val="115000"/>
                        </a:lnSpc>
                        <a:spcAft>
                          <a:spcPts val="0"/>
                        </a:spcAft>
                      </a:pPr>
                      <a:r>
                        <a:rPr lang="el-GR" sz="1800" b="1" dirty="0">
                          <a:solidFill>
                            <a:srgbClr val="0070C0"/>
                          </a:solidFill>
                          <a:effectLst/>
                          <a:latin typeface="Times New Roman"/>
                          <a:ea typeface="Calibri"/>
                          <a:cs typeface="Times New Roman"/>
                        </a:rPr>
                        <a:t>Ψυχοκοινωνικός τομέας:</a:t>
                      </a:r>
                      <a:r>
                        <a:rPr lang="el-GR" sz="1800" dirty="0">
                          <a:solidFill>
                            <a:srgbClr val="0070C0"/>
                          </a:solidFill>
                          <a:effectLst/>
                          <a:latin typeface="Times New Roman"/>
                          <a:ea typeface="Calibri"/>
                          <a:cs typeface="Times New Roman"/>
                        </a:rPr>
                        <a:t> </a:t>
                      </a:r>
                      <a:endParaRPr lang="el-GR" sz="1800" dirty="0">
                        <a:solidFill>
                          <a:srgbClr val="0070C0"/>
                        </a:solidFill>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Επικοινωνία με κοινωνικούς πόρους</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Κοινωνική επαφή </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Αλλαγή ρόλων</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Διαπροσωπική σχέση </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Πνευματικότητα</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Θρήνος</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Ψυχική υγεία</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Σεξουαλικότητα</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Εκπλήρωση ρόλου φροντιστή/γονέα</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Παραμέληση </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Κακοποίησης αύξηση και ανάπτυξη </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 </a:t>
                      </a:r>
                      <a:endParaRPr lang="el-GR" sz="1100" dirty="0">
                        <a:effectLst/>
                        <a:latin typeface="Calibri"/>
                        <a:ea typeface="Calibri"/>
                        <a:cs typeface="Times New Roman"/>
                      </a:endParaRPr>
                    </a:p>
                    <a:p>
                      <a:pPr>
                        <a:lnSpc>
                          <a:spcPct val="115000"/>
                        </a:lnSpc>
                        <a:spcAft>
                          <a:spcPts val="0"/>
                        </a:spcAft>
                      </a:pPr>
                      <a:r>
                        <a:rPr lang="el-GR" sz="1800" b="1" dirty="0">
                          <a:solidFill>
                            <a:srgbClr val="0070C0"/>
                          </a:solidFill>
                          <a:effectLst/>
                          <a:latin typeface="Times New Roman"/>
                          <a:ea typeface="Calibri"/>
                          <a:cs typeface="Times New Roman"/>
                        </a:rPr>
                        <a:t>Φυσιολογικός τομέας</a:t>
                      </a:r>
                      <a:r>
                        <a:rPr lang="el-GR" sz="1800" dirty="0">
                          <a:solidFill>
                            <a:srgbClr val="0070C0"/>
                          </a:solidFill>
                          <a:effectLst/>
                          <a:latin typeface="Times New Roman"/>
                          <a:ea typeface="Calibri"/>
                          <a:cs typeface="Times New Roman"/>
                        </a:rPr>
                        <a:t>: </a:t>
                      </a:r>
                      <a:endParaRPr lang="el-GR" sz="1800" dirty="0">
                        <a:solidFill>
                          <a:srgbClr val="0070C0"/>
                        </a:solidFill>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Ακοή </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Όραση</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Ομιλία και γλώσσα</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Στοματική </a:t>
                      </a:r>
                      <a:r>
                        <a:rPr lang="el-GR" sz="1100" dirty="0" err="1">
                          <a:effectLst/>
                          <a:latin typeface="Times New Roman"/>
                          <a:ea typeface="Calibri"/>
                          <a:cs typeface="Times New Roman"/>
                        </a:rPr>
                        <a:t>υγιηνή</a:t>
                      </a:r>
                      <a:r>
                        <a:rPr lang="el-GR" sz="1100" dirty="0">
                          <a:effectLst/>
                          <a:latin typeface="Times New Roman"/>
                          <a:ea typeface="Calibri"/>
                          <a:cs typeface="Times New Roman"/>
                        </a:rPr>
                        <a:t> </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Γνωστική λειτουργία </a:t>
                      </a:r>
                      <a:endParaRPr lang="el-GR" sz="1100" dirty="0">
                        <a:effectLst/>
                        <a:latin typeface="Calibri"/>
                        <a:ea typeface="Calibri"/>
                        <a:cs typeface="Times New Roman"/>
                      </a:endParaRPr>
                    </a:p>
                    <a:p>
                      <a:pPr>
                        <a:lnSpc>
                          <a:spcPct val="115000"/>
                        </a:lnSpc>
                        <a:spcAft>
                          <a:spcPts val="0"/>
                        </a:spcAft>
                      </a:pPr>
                      <a:r>
                        <a:rPr lang="el-GR" sz="1100" dirty="0">
                          <a:effectLst/>
                          <a:latin typeface="Times New Roman"/>
                          <a:ea typeface="Calibri"/>
                          <a:cs typeface="Times New Roman"/>
                        </a:rPr>
                        <a:t>Πόνος </a:t>
                      </a:r>
                      <a:endParaRPr lang="el-GR" sz="1100" dirty="0">
                        <a:effectLst/>
                        <a:latin typeface="Calibri"/>
                        <a:ea typeface="Calibri"/>
                        <a:cs typeface="Times New Roman"/>
                      </a:endParaRPr>
                    </a:p>
                  </a:txBody>
                  <a:tcPr marL="58258" marR="5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tcPr>
                </a:tc>
                <a:tc>
                  <a:txBody>
                    <a:bodyPr/>
                    <a:lstStyle/>
                    <a:p>
                      <a:pPr>
                        <a:lnSpc>
                          <a:spcPct val="115000"/>
                        </a:lnSpc>
                        <a:spcAft>
                          <a:spcPts val="0"/>
                        </a:spcAft>
                      </a:pPr>
                      <a:r>
                        <a:rPr lang="el-GR" sz="1800" b="1" dirty="0">
                          <a:solidFill>
                            <a:srgbClr val="0070C0"/>
                          </a:solidFill>
                          <a:effectLst/>
                          <a:latin typeface="Times New Roman"/>
                          <a:ea typeface="Calibri"/>
                          <a:cs typeface="Times New Roman"/>
                        </a:rPr>
                        <a:t>Φυσιολογικός τομέας (συνέχεια)</a:t>
                      </a:r>
                      <a:endParaRPr lang="el-GR" sz="1800" dirty="0">
                        <a:solidFill>
                          <a:srgbClr val="0070C0"/>
                        </a:solidFill>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Συνείδηση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Δέρμα</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Νεύρο-</a:t>
                      </a:r>
                      <a:r>
                        <a:rPr lang="el-GR" sz="1200" dirty="0" err="1">
                          <a:effectLst/>
                          <a:latin typeface="Times New Roman"/>
                          <a:ea typeface="Calibri"/>
                          <a:cs typeface="Times New Roman"/>
                        </a:rPr>
                        <a:t>μυο</a:t>
                      </a:r>
                      <a:r>
                        <a:rPr lang="el-GR" sz="1200" dirty="0">
                          <a:effectLst/>
                          <a:latin typeface="Times New Roman"/>
                          <a:ea typeface="Calibri"/>
                          <a:cs typeface="Times New Roman"/>
                        </a:rPr>
                        <a:t>-σκελετική λειτουργία</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Αναπνοή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Κυκλοφορία</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Πέψη ενυδάτωση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Εντερική λειτουργία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Λειτουργία ουροποιητικού συστήματος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Λειτουργία αναπαραγωγικού  συστήματος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Κύηση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Λοχεία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Μεταδιδόμενη/λοιμώδης κατάσταση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 </a:t>
                      </a:r>
                      <a:endParaRPr lang="el-GR" sz="1200" dirty="0">
                        <a:effectLst/>
                        <a:latin typeface="Calibri"/>
                        <a:ea typeface="Calibri"/>
                        <a:cs typeface="Times New Roman"/>
                      </a:endParaRPr>
                    </a:p>
                    <a:p>
                      <a:pPr>
                        <a:lnSpc>
                          <a:spcPct val="115000"/>
                        </a:lnSpc>
                        <a:spcAft>
                          <a:spcPts val="0"/>
                        </a:spcAft>
                      </a:pPr>
                      <a:r>
                        <a:rPr lang="el-GR" sz="1800" b="1" dirty="0">
                          <a:solidFill>
                            <a:srgbClr val="0070C0"/>
                          </a:solidFill>
                          <a:effectLst/>
                          <a:latin typeface="Times New Roman"/>
                          <a:ea typeface="Calibri"/>
                          <a:cs typeface="Times New Roman"/>
                        </a:rPr>
                        <a:t>Τομέας συμπεριφορών σχετιζόμενων με την υγεία: </a:t>
                      </a:r>
                      <a:endParaRPr lang="el-GR" sz="1800" dirty="0">
                        <a:solidFill>
                          <a:srgbClr val="0070C0"/>
                        </a:solidFill>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Διατροφή συνήθειες ύπνου και ανάπαυσης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Φυσική δραστηριότητα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Ατομική υγιεινή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Χρήση ουσιών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Οικογενειακός προγραμματισμός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Επίβλεψη φροντίδας υγείας</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Φαρμακευτική αγωγή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 </a:t>
                      </a:r>
                      <a:endParaRPr lang="el-GR" sz="1200" dirty="0">
                        <a:effectLst/>
                        <a:latin typeface="Calibri"/>
                        <a:ea typeface="Calibri"/>
                        <a:cs typeface="Times New Roman"/>
                      </a:endParaRPr>
                    </a:p>
                    <a:p>
                      <a:pPr>
                        <a:lnSpc>
                          <a:spcPct val="115000"/>
                        </a:lnSpc>
                        <a:spcAft>
                          <a:spcPts val="0"/>
                        </a:spcAft>
                      </a:pPr>
                      <a:r>
                        <a:rPr lang="el-GR" sz="1200" dirty="0">
                          <a:effectLst/>
                          <a:latin typeface="Times New Roman"/>
                          <a:ea typeface="Calibri"/>
                          <a:cs typeface="Times New Roman"/>
                        </a:rPr>
                        <a:t> </a:t>
                      </a:r>
                      <a:endParaRPr lang="el-GR" sz="1200" dirty="0">
                        <a:effectLst/>
                        <a:latin typeface="Calibri"/>
                        <a:ea typeface="Calibri"/>
                        <a:cs typeface="Times New Roman"/>
                      </a:endParaRPr>
                    </a:p>
                  </a:txBody>
                  <a:tcPr marL="58258" marR="5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tcPr>
                </a:tc>
              </a:tr>
              <a:tr h="262350">
                <a:tc gridSpan="2">
                  <a:txBody>
                    <a:bodyPr/>
                    <a:lstStyle/>
                    <a:p>
                      <a:pPr>
                        <a:lnSpc>
                          <a:spcPct val="115000"/>
                        </a:lnSpc>
                        <a:spcAft>
                          <a:spcPts val="0"/>
                        </a:spcAft>
                      </a:pPr>
                      <a:r>
                        <a:rPr lang="el-GR" sz="800" dirty="0">
                          <a:effectLst/>
                          <a:latin typeface="Times New Roman"/>
                          <a:ea typeface="Calibri"/>
                          <a:cs typeface="Times New Roman"/>
                        </a:rPr>
                        <a:t>Πηγή: </a:t>
                      </a:r>
                      <a:r>
                        <a:rPr lang="el-GR" sz="800" dirty="0" err="1">
                          <a:effectLst/>
                          <a:latin typeface="Times New Roman"/>
                          <a:ea typeface="Calibri"/>
                          <a:cs typeface="Times New Roman"/>
                        </a:rPr>
                        <a:t>Γκαμπρίς</a:t>
                      </a:r>
                      <a:r>
                        <a:rPr lang="el-GR" sz="800" dirty="0">
                          <a:effectLst/>
                          <a:latin typeface="Times New Roman"/>
                          <a:ea typeface="Calibri"/>
                          <a:cs typeface="Times New Roman"/>
                        </a:rPr>
                        <a:t> Χ (2011) Εφαρμογή και αξιολόγηση του συστήματος </a:t>
                      </a:r>
                      <a:r>
                        <a:rPr lang="en-US" sz="800" dirty="0">
                          <a:effectLst/>
                          <a:latin typeface="Times New Roman"/>
                          <a:ea typeface="Calibri"/>
                          <a:cs typeface="Times New Roman"/>
                        </a:rPr>
                        <a:t>Omaha</a:t>
                      </a:r>
                      <a:r>
                        <a:rPr lang="el-GR" sz="800" dirty="0">
                          <a:effectLst/>
                          <a:latin typeface="Times New Roman"/>
                          <a:ea typeface="Calibri"/>
                          <a:cs typeface="Times New Roman"/>
                        </a:rPr>
                        <a:t> στην κοινοτική νοσηλευτική στην Ελλάδα. ΜΤΧ εργασία, ΕΚΠΑ, Τμήμα Νοσηλευτικής, Αθήνα</a:t>
                      </a:r>
                      <a:endParaRPr lang="el-GR" sz="900" dirty="0">
                        <a:effectLst/>
                        <a:latin typeface="Calibri"/>
                        <a:ea typeface="Calibri"/>
                        <a:cs typeface="Times New Roman"/>
                      </a:endParaRPr>
                    </a:p>
                  </a:txBody>
                  <a:tcPr marL="58258" marR="58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r>
            </a:tbl>
          </a:graphicData>
        </a:graphic>
      </p:graphicFrame>
    </p:spTree>
    <p:extLst>
      <p:ext uri="{BB962C8B-B14F-4D97-AF65-F5344CB8AC3E}">
        <p14:creationId xmlns:p14="http://schemas.microsoft.com/office/powerpoint/2010/main" xmlns="" val="40710357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xmlns="" val="3678874980"/>
              </p:ext>
            </p:extLst>
          </p:nvPr>
        </p:nvGraphicFramePr>
        <p:xfrm>
          <a:off x="1042988" y="1196975"/>
          <a:ext cx="6985000" cy="4568862"/>
        </p:xfrm>
        <a:graphic>
          <a:graphicData uri="http://schemas.openxmlformats.org/drawingml/2006/table">
            <a:tbl>
              <a:tblPr firstRow="1" firstCol="1" bandRow="1">
                <a:tableStyleId>{72833802-FEF1-4C79-8D5D-14CF1EAF98D9}</a:tableStyleId>
              </a:tblPr>
              <a:tblGrid>
                <a:gridCol w="6985000"/>
              </a:tblGrid>
              <a:tr h="525742">
                <a:tc>
                  <a:txBody>
                    <a:bodyPr/>
                    <a:lstStyle/>
                    <a:p>
                      <a:pPr algn="ctr">
                        <a:lnSpc>
                          <a:spcPct val="115000"/>
                        </a:lnSpc>
                        <a:spcAft>
                          <a:spcPts val="0"/>
                        </a:spcAft>
                      </a:pPr>
                      <a:r>
                        <a:rPr lang="el-GR" sz="1800" dirty="0" smtClean="0">
                          <a:effectLst/>
                        </a:rPr>
                        <a:t>Κατηγορίες </a:t>
                      </a:r>
                      <a:r>
                        <a:rPr lang="el-GR" sz="1800" dirty="0">
                          <a:effectLst/>
                        </a:rPr>
                        <a:t>παρεμβάσεων για το  άτομο/οικογένεια/ομάδα </a:t>
                      </a:r>
                    </a:p>
                    <a:p>
                      <a:pPr>
                        <a:lnSpc>
                          <a:spcPct val="115000"/>
                        </a:lnSpc>
                        <a:spcAft>
                          <a:spcPts val="0"/>
                        </a:spcAft>
                      </a:pPr>
                      <a:r>
                        <a:rPr lang="el-GR" sz="1200" dirty="0">
                          <a:effectLst/>
                        </a:rPr>
                        <a:t> </a:t>
                      </a:r>
                      <a:endParaRPr lang="el-GR" sz="1100" dirty="0">
                        <a:effectLst/>
                        <a:latin typeface="Calibri"/>
                        <a:ea typeface="Calibri"/>
                        <a:cs typeface="Times New Roman"/>
                      </a:endParaRPr>
                    </a:p>
                  </a:txBody>
                  <a:tcPr marL="68582" marR="68582" marT="0" marB="0"/>
                </a:tc>
              </a:tr>
              <a:tr h="2785762">
                <a:tc>
                  <a:txBody>
                    <a:bodyPr/>
                    <a:lstStyle/>
                    <a:p>
                      <a:pPr algn="ctr">
                        <a:lnSpc>
                          <a:spcPct val="115000"/>
                        </a:lnSpc>
                        <a:spcAft>
                          <a:spcPts val="0"/>
                        </a:spcAft>
                      </a:pPr>
                      <a:endParaRPr lang="en-US" sz="1200" dirty="0" smtClean="0">
                        <a:effectLst/>
                      </a:endParaRPr>
                    </a:p>
                    <a:p>
                      <a:pPr algn="ctr">
                        <a:lnSpc>
                          <a:spcPct val="115000"/>
                        </a:lnSpc>
                        <a:spcAft>
                          <a:spcPts val="0"/>
                        </a:spcAft>
                      </a:pPr>
                      <a:r>
                        <a:rPr lang="el-GR" sz="1200" dirty="0" smtClean="0">
                          <a:effectLst/>
                        </a:rPr>
                        <a:t>Οι </a:t>
                      </a:r>
                      <a:r>
                        <a:rPr lang="el-GR" sz="1200" dirty="0">
                          <a:effectLst/>
                        </a:rPr>
                        <a:t>4 ευρείες κατηγορίες παρεμβάσεων στο άτομο/οικογένεια/ομάδα:</a:t>
                      </a:r>
                      <a:endParaRPr lang="el-GR" sz="1100" dirty="0">
                        <a:effectLst/>
                      </a:endParaRPr>
                    </a:p>
                    <a:p>
                      <a:pPr>
                        <a:lnSpc>
                          <a:spcPct val="115000"/>
                        </a:lnSpc>
                        <a:spcAft>
                          <a:spcPts val="0"/>
                        </a:spcAft>
                      </a:pPr>
                      <a:r>
                        <a:rPr lang="el-GR" sz="1200" dirty="0">
                          <a:effectLst/>
                        </a:rPr>
                        <a:t>  </a:t>
                      </a:r>
                      <a:endParaRPr lang="el-GR" sz="1100" dirty="0">
                        <a:effectLst/>
                      </a:endParaRPr>
                    </a:p>
                    <a:p>
                      <a:pPr marL="342900" lvl="0" indent="-342900" algn="l">
                        <a:lnSpc>
                          <a:spcPct val="115000"/>
                        </a:lnSpc>
                        <a:spcAft>
                          <a:spcPts val="0"/>
                        </a:spcAft>
                        <a:buFont typeface="Wingdings" panose="05000000000000000000" pitchFamily="2" charset="2"/>
                        <a:buChar char="v"/>
                      </a:pPr>
                      <a:r>
                        <a:rPr lang="el-GR" sz="1200" dirty="0">
                          <a:effectLst/>
                        </a:rPr>
                        <a:t>Εκπαίδευση, καθοδήγηση και συμβουλευτική (</a:t>
                      </a:r>
                      <a:r>
                        <a:rPr lang="en-US" sz="1200" dirty="0">
                          <a:effectLst/>
                        </a:rPr>
                        <a:t>teaching</a:t>
                      </a:r>
                      <a:r>
                        <a:rPr lang="el-GR" sz="1200" dirty="0">
                          <a:effectLst/>
                        </a:rPr>
                        <a:t>, </a:t>
                      </a:r>
                      <a:r>
                        <a:rPr lang="en-US" sz="1200" dirty="0">
                          <a:effectLst/>
                        </a:rPr>
                        <a:t>guidance and counseling</a:t>
                      </a:r>
                      <a:r>
                        <a:rPr lang="el-GR" sz="1200" dirty="0">
                          <a:effectLst/>
                        </a:rPr>
                        <a:t>) </a:t>
                      </a:r>
                      <a:endParaRPr lang="el-GR" sz="1100" dirty="0">
                        <a:effectLst/>
                      </a:endParaRPr>
                    </a:p>
                    <a:p>
                      <a:pPr marL="457200" indent="0" algn="l">
                        <a:lnSpc>
                          <a:spcPct val="115000"/>
                        </a:lnSpc>
                        <a:spcAft>
                          <a:spcPts val="0"/>
                        </a:spcAft>
                        <a:buFont typeface="Wingdings" panose="05000000000000000000" pitchFamily="2" charset="2"/>
                        <a:buNone/>
                      </a:pPr>
                      <a:endParaRPr lang="el-GR" sz="1100" dirty="0">
                        <a:effectLst/>
                      </a:endParaRPr>
                    </a:p>
                    <a:p>
                      <a:pPr marL="342900" lvl="0" indent="-342900" algn="l">
                        <a:lnSpc>
                          <a:spcPct val="115000"/>
                        </a:lnSpc>
                        <a:spcAft>
                          <a:spcPts val="0"/>
                        </a:spcAft>
                        <a:buFont typeface="Wingdings" panose="05000000000000000000" pitchFamily="2" charset="2"/>
                        <a:buChar char="v"/>
                      </a:pPr>
                      <a:r>
                        <a:rPr lang="el-GR" sz="1200" dirty="0">
                          <a:effectLst/>
                        </a:rPr>
                        <a:t>Θεραπείες και διαδικασίες (</a:t>
                      </a:r>
                      <a:r>
                        <a:rPr lang="en-US" sz="1200" dirty="0">
                          <a:effectLst/>
                        </a:rPr>
                        <a:t>treatments and procedures</a:t>
                      </a:r>
                      <a:r>
                        <a:rPr lang="el-GR" sz="1200" dirty="0">
                          <a:effectLst/>
                        </a:rPr>
                        <a:t>)</a:t>
                      </a:r>
                      <a:endParaRPr lang="el-GR" sz="1100" dirty="0">
                        <a:effectLst/>
                      </a:endParaRPr>
                    </a:p>
                    <a:p>
                      <a:pPr marL="0" indent="0" algn="l">
                        <a:lnSpc>
                          <a:spcPct val="115000"/>
                        </a:lnSpc>
                        <a:spcAft>
                          <a:spcPts val="0"/>
                        </a:spcAft>
                        <a:buFont typeface="Wingdings" panose="05000000000000000000" pitchFamily="2" charset="2"/>
                        <a:buNone/>
                      </a:pPr>
                      <a:endParaRPr lang="el-GR" sz="1100" dirty="0">
                        <a:effectLst/>
                      </a:endParaRPr>
                    </a:p>
                    <a:p>
                      <a:pPr marL="342900" lvl="0" indent="-342900" algn="l">
                        <a:lnSpc>
                          <a:spcPct val="115000"/>
                        </a:lnSpc>
                        <a:spcAft>
                          <a:spcPts val="0"/>
                        </a:spcAft>
                        <a:buFont typeface="Wingdings" panose="05000000000000000000" pitchFamily="2" charset="2"/>
                        <a:buChar char="v"/>
                      </a:pPr>
                      <a:r>
                        <a:rPr lang="el-GR" sz="1200" dirty="0">
                          <a:effectLst/>
                        </a:rPr>
                        <a:t>Διαχείριση περιπτώσεων (</a:t>
                      </a:r>
                      <a:r>
                        <a:rPr lang="en-US" sz="1200" dirty="0">
                          <a:effectLst/>
                        </a:rPr>
                        <a:t>case management</a:t>
                      </a:r>
                      <a:r>
                        <a:rPr lang="el-GR" sz="1200" dirty="0">
                          <a:effectLst/>
                        </a:rPr>
                        <a:t>)</a:t>
                      </a:r>
                      <a:endParaRPr lang="el-GR" sz="1100" dirty="0">
                        <a:effectLst/>
                      </a:endParaRPr>
                    </a:p>
                    <a:p>
                      <a:pPr marL="0" indent="0" algn="l">
                        <a:lnSpc>
                          <a:spcPct val="115000"/>
                        </a:lnSpc>
                        <a:spcAft>
                          <a:spcPts val="0"/>
                        </a:spcAft>
                        <a:buFont typeface="Wingdings" panose="05000000000000000000" pitchFamily="2" charset="2"/>
                        <a:buNone/>
                      </a:pPr>
                      <a:endParaRPr lang="el-GR" sz="1100" dirty="0">
                        <a:effectLst/>
                      </a:endParaRPr>
                    </a:p>
                    <a:p>
                      <a:pPr marL="342900" lvl="0" indent="-342900" algn="l">
                        <a:lnSpc>
                          <a:spcPct val="115000"/>
                        </a:lnSpc>
                        <a:spcAft>
                          <a:spcPts val="0"/>
                        </a:spcAft>
                        <a:buFont typeface="Wingdings" panose="05000000000000000000" pitchFamily="2" charset="2"/>
                        <a:buChar char="v"/>
                      </a:pPr>
                      <a:r>
                        <a:rPr lang="el-GR" sz="1200" dirty="0">
                          <a:effectLst/>
                        </a:rPr>
                        <a:t>Διερεύνηση (</a:t>
                      </a:r>
                      <a:r>
                        <a:rPr lang="en-US" sz="1200" dirty="0">
                          <a:effectLst/>
                        </a:rPr>
                        <a:t>surveillance</a:t>
                      </a:r>
                      <a:r>
                        <a:rPr lang="el-GR" sz="1200" dirty="0">
                          <a:effectLst/>
                        </a:rPr>
                        <a:t>) </a:t>
                      </a:r>
                      <a:endParaRPr lang="el-GR" sz="1100" dirty="0">
                        <a:effectLst/>
                      </a:endParaRPr>
                    </a:p>
                    <a:p>
                      <a:pPr marL="0" lvl="0" indent="0" algn="ctr">
                        <a:lnSpc>
                          <a:spcPct val="115000"/>
                        </a:lnSpc>
                        <a:spcAft>
                          <a:spcPts val="0"/>
                        </a:spcAft>
                        <a:buFont typeface="+mj-lt"/>
                        <a:buNone/>
                      </a:pPr>
                      <a:endParaRPr lang="el-GR" sz="1100" dirty="0">
                        <a:effectLst/>
                        <a:latin typeface="Calibri"/>
                        <a:ea typeface="Calibri"/>
                        <a:cs typeface="Times New Roman"/>
                      </a:endParaRPr>
                    </a:p>
                  </a:txBody>
                  <a:tcPr marL="68582" marR="68582" marT="0" marB="0">
                    <a:solidFill>
                      <a:srgbClr val="FFFF00"/>
                    </a:solidFill>
                  </a:tcPr>
                </a:tc>
              </a:tr>
              <a:tr h="1257320">
                <a:tc>
                  <a:txBody>
                    <a:bodyPr/>
                    <a:lstStyle/>
                    <a:p>
                      <a:pPr>
                        <a:lnSpc>
                          <a:spcPct val="115000"/>
                        </a:lnSpc>
                        <a:spcAft>
                          <a:spcPts val="0"/>
                        </a:spcAft>
                      </a:pPr>
                      <a:r>
                        <a:rPr lang="el-GR" sz="1200" dirty="0">
                          <a:effectLst/>
                        </a:rPr>
                        <a:t>75 Στόχοι, αντικείμενα δράσης και παρέμβασης στο άτομο/οικογένεια/ομάδα,  σαφώς προσδιορισμένοι και με την επιλογή «άλλο» για την περίπτωση διατύπωσης στόχου που δεν συμπεριλαμβάνεται στη λίστα.</a:t>
                      </a:r>
                      <a:endParaRPr lang="el-GR" sz="1100" dirty="0">
                        <a:effectLst/>
                      </a:endParaRPr>
                    </a:p>
                    <a:p>
                      <a:pPr>
                        <a:lnSpc>
                          <a:spcPct val="115000"/>
                        </a:lnSpc>
                        <a:spcAft>
                          <a:spcPts val="0"/>
                        </a:spcAft>
                      </a:pPr>
                      <a:r>
                        <a:rPr lang="el-GR" sz="1200" dirty="0">
                          <a:effectLst/>
                        </a:rPr>
                        <a:t> </a:t>
                      </a:r>
                      <a:endParaRPr lang="el-GR" sz="1100" dirty="0">
                        <a:effectLst/>
                        <a:latin typeface="Calibri"/>
                        <a:ea typeface="Calibri"/>
                        <a:cs typeface="Times New Roman"/>
                      </a:endParaRPr>
                    </a:p>
                  </a:txBody>
                  <a:tcPr marL="68582" marR="68582" marT="0" marB="0">
                    <a:solidFill>
                      <a:srgbClr val="FFC000"/>
                    </a:solidFill>
                  </a:tcPr>
                </a:tc>
              </a:tr>
            </a:tbl>
          </a:graphicData>
        </a:graphic>
      </p:graphicFrame>
    </p:spTree>
    <p:extLst>
      <p:ext uri="{BB962C8B-B14F-4D97-AF65-F5344CB8AC3E}">
        <p14:creationId xmlns:p14="http://schemas.microsoft.com/office/powerpoint/2010/main" xmlns="" val="3105429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xmlns="" val="520607862"/>
              </p:ext>
            </p:extLst>
          </p:nvPr>
        </p:nvGraphicFramePr>
        <p:xfrm>
          <a:off x="900113" y="1196975"/>
          <a:ext cx="7704136" cy="5238375"/>
        </p:xfrm>
        <a:graphic>
          <a:graphicData uri="http://schemas.openxmlformats.org/drawingml/2006/table">
            <a:tbl>
              <a:tblPr firstRow="1" firstCol="1" bandRow="1">
                <a:tableStyleId>{21E4AEA4-8DFA-4A89-87EB-49C32662AFE0}</a:tableStyleId>
              </a:tblPr>
              <a:tblGrid>
                <a:gridCol w="1925581"/>
                <a:gridCol w="1925581"/>
                <a:gridCol w="1926487"/>
                <a:gridCol w="1926487"/>
              </a:tblGrid>
              <a:tr h="226854">
                <a:tc gridSpan="4">
                  <a:txBody>
                    <a:bodyPr/>
                    <a:lstStyle/>
                    <a:p>
                      <a:pPr algn="ctr">
                        <a:lnSpc>
                          <a:spcPct val="115000"/>
                        </a:lnSpc>
                        <a:spcAft>
                          <a:spcPts val="0"/>
                        </a:spcAft>
                      </a:pPr>
                      <a:r>
                        <a:rPr lang="el-GR" sz="1200" dirty="0">
                          <a:effectLst/>
                        </a:rPr>
                        <a:t>Πίνακας 3. Κλίμακα Βαθμολόγησης Προβλημάτων για τις εκβάσεις</a:t>
                      </a:r>
                      <a:endParaRPr lang="el-GR" sz="1100" dirty="0">
                        <a:effectLst/>
                        <a:latin typeface="Calibri"/>
                        <a:ea typeface="Calibri"/>
                        <a:cs typeface="Times New Roman"/>
                      </a:endParaRPr>
                    </a:p>
                  </a:txBody>
                  <a:tcPr marL="67591" marR="67591" marT="0" marB="0"/>
                </a:tc>
                <a:tc hMerge="1">
                  <a:txBody>
                    <a:bodyPr/>
                    <a:lstStyle/>
                    <a:p>
                      <a:endParaRPr lang="el-GR"/>
                    </a:p>
                  </a:txBody>
                  <a:tcPr/>
                </a:tc>
                <a:tc hMerge="1">
                  <a:txBody>
                    <a:bodyPr/>
                    <a:lstStyle/>
                    <a:p>
                      <a:endParaRPr lang="el-GR"/>
                    </a:p>
                  </a:txBody>
                  <a:tcPr/>
                </a:tc>
                <a:tc hMerge="1">
                  <a:txBody>
                    <a:bodyPr/>
                    <a:lstStyle/>
                    <a:p>
                      <a:endParaRPr lang="el-GR"/>
                    </a:p>
                  </a:txBody>
                  <a:tcPr/>
                </a:tc>
              </a:tr>
              <a:tr h="1191128">
                <a:tc>
                  <a:txBody>
                    <a:bodyPr/>
                    <a:lstStyle/>
                    <a:p>
                      <a:pPr algn="ctr">
                        <a:lnSpc>
                          <a:spcPct val="115000"/>
                        </a:lnSpc>
                        <a:spcAft>
                          <a:spcPts val="0"/>
                        </a:spcAft>
                      </a:pPr>
                      <a:r>
                        <a:rPr lang="el-GR" sz="1100" b="1" dirty="0">
                          <a:effectLst/>
                        </a:rPr>
                        <a:t>Βαθμολόγηση </a:t>
                      </a:r>
                      <a:endParaRPr lang="el-GR" sz="1100" b="1" dirty="0">
                        <a:effectLst/>
                        <a:latin typeface="Calibri"/>
                        <a:ea typeface="Calibri"/>
                        <a:cs typeface="Times New Roman"/>
                      </a:endParaRPr>
                    </a:p>
                  </a:txBody>
                  <a:tcPr marL="67591" marR="67591" marT="0" marB="0">
                    <a:solidFill>
                      <a:schemeClr val="accent5">
                        <a:lumMod val="75000"/>
                      </a:schemeClr>
                    </a:solidFill>
                  </a:tcPr>
                </a:tc>
                <a:tc>
                  <a:txBody>
                    <a:bodyPr/>
                    <a:lstStyle/>
                    <a:p>
                      <a:pPr algn="ctr">
                        <a:lnSpc>
                          <a:spcPct val="115000"/>
                        </a:lnSpc>
                        <a:spcAft>
                          <a:spcPts val="0"/>
                        </a:spcAft>
                      </a:pPr>
                      <a:r>
                        <a:rPr lang="el-GR" sz="1100" b="1" dirty="0">
                          <a:effectLst/>
                        </a:rPr>
                        <a:t>Γνώση </a:t>
                      </a:r>
                    </a:p>
                    <a:p>
                      <a:pPr algn="ctr">
                        <a:lnSpc>
                          <a:spcPct val="115000"/>
                        </a:lnSpc>
                        <a:spcAft>
                          <a:spcPts val="0"/>
                        </a:spcAft>
                      </a:pPr>
                      <a:r>
                        <a:rPr lang="el-GR" sz="1100" b="1" dirty="0">
                          <a:effectLst/>
                        </a:rPr>
                        <a:t>(ικανότητα πελάτη να θυμάται και να ερμηνεύει πληροφορίες)</a:t>
                      </a:r>
                      <a:endParaRPr lang="el-GR" sz="1100" b="1" dirty="0">
                        <a:effectLst/>
                        <a:latin typeface="Calibri"/>
                        <a:ea typeface="Calibri"/>
                        <a:cs typeface="Times New Roman"/>
                      </a:endParaRPr>
                    </a:p>
                  </a:txBody>
                  <a:tcPr marL="67591" marR="67591" marT="0" marB="0"/>
                </a:tc>
                <a:tc>
                  <a:txBody>
                    <a:bodyPr/>
                    <a:lstStyle/>
                    <a:p>
                      <a:pPr algn="ctr">
                        <a:lnSpc>
                          <a:spcPct val="115000"/>
                        </a:lnSpc>
                        <a:spcAft>
                          <a:spcPts val="0"/>
                        </a:spcAft>
                      </a:pPr>
                      <a:r>
                        <a:rPr lang="el-GR" sz="1100" b="1" dirty="0">
                          <a:effectLst/>
                        </a:rPr>
                        <a:t>Συμπεριφορά </a:t>
                      </a:r>
                      <a:endParaRPr lang="en-US" sz="1100" b="1" dirty="0" smtClean="0">
                        <a:effectLst/>
                      </a:endParaRPr>
                    </a:p>
                    <a:p>
                      <a:pPr algn="ctr">
                        <a:lnSpc>
                          <a:spcPct val="115000"/>
                        </a:lnSpc>
                        <a:spcAft>
                          <a:spcPts val="0"/>
                        </a:spcAft>
                      </a:pPr>
                      <a:r>
                        <a:rPr lang="el-GR" sz="1100" b="1" dirty="0" smtClean="0">
                          <a:effectLst/>
                        </a:rPr>
                        <a:t>(</a:t>
                      </a:r>
                      <a:r>
                        <a:rPr lang="el-GR" sz="1100" b="1" dirty="0" err="1">
                          <a:effectLst/>
                        </a:rPr>
                        <a:t>παρατηρήσημες</a:t>
                      </a:r>
                      <a:r>
                        <a:rPr lang="el-GR" sz="1100" b="1" dirty="0">
                          <a:effectLst/>
                        </a:rPr>
                        <a:t> αποκρίσεις, ενέργειες δραστηριότητες του πελάτη που ταιριάζουν στην περίσταση και το σκοπό)</a:t>
                      </a:r>
                      <a:endParaRPr lang="el-GR" sz="1100" b="1" dirty="0">
                        <a:effectLst/>
                        <a:latin typeface="Calibri"/>
                        <a:ea typeface="Calibri"/>
                        <a:cs typeface="Times New Roman"/>
                      </a:endParaRPr>
                    </a:p>
                  </a:txBody>
                  <a:tcPr marL="67591" marR="67591" marT="0" marB="0"/>
                </a:tc>
                <a:tc>
                  <a:txBody>
                    <a:bodyPr/>
                    <a:lstStyle/>
                    <a:p>
                      <a:pPr algn="ctr">
                        <a:lnSpc>
                          <a:spcPct val="115000"/>
                        </a:lnSpc>
                        <a:spcAft>
                          <a:spcPts val="0"/>
                        </a:spcAft>
                      </a:pPr>
                      <a:r>
                        <a:rPr lang="el-GR" sz="1100" b="1" dirty="0" smtClean="0">
                          <a:effectLst/>
                        </a:rPr>
                        <a:t>Κατάσταση</a:t>
                      </a:r>
                      <a:endParaRPr lang="en-US" sz="1100" b="1" dirty="0" smtClean="0">
                        <a:effectLst/>
                      </a:endParaRPr>
                    </a:p>
                    <a:p>
                      <a:pPr algn="ctr">
                        <a:lnSpc>
                          <a:spcPct val="115000"/>
                        </a:lnSpc>
                        <a:spcAft>
                          <a:spcPts val="0"/>
                        </a:spcAft>
                      </a:pPr>
                      <a:r>
                        <a:rPr lang="el-GR" sz="1100" b="1" dirty="0" smtClean="0">
                          <a:effectLst/>
                        </a:rPr>
                        <a:t> </a:t>
                      </a:r>
                      <a:r>
                        <a:rPr lang="el-GR" sz="1100" b="1" dirty="0">
                          <a:effectLst/>
                        </a:rPr>
                        <a:t>(κατάσταση του πελάτη σε σχέση με αντικειμενικά και υποκειμενικά χαρακτηριστικά που τον ορίζουν)</a:t>
                      </a:r>
                      <a:endParaRPr lang="el-GR" sz="1100" b="1" dirty="0">
                        <a:effectLst/>
                        <a:latin typeface="Calibri"/>
                        <a:ea typeface="Calibri"/>
                        <a:cs typeface="Times New Roman"/>
                      </a:endParaRPr>
                    </a:p>
                  </a:txBody>
                  <a:tcPr marL="67591" marR="67591" marT="0" marB="0"/>
                </a:tc>
              </a:tr>
              <a:tr h="623849">
                <a:tc>
                  <a:txBody>
                    <a:bodyPr/>
                    <a:lstStyle/>
                    <a:p>
                      <a:pPr algn="ctr">
                        <a:lnSpc>
                          <a:spcPct val="115000"/>
                        </a:lnSpc>
                        <a:spcAft>
                          <a:spcPts val="0"/>
                        </a:spcAft>
                      </a:pPr>
                      <a:r>
                        <a:rPr lang="el-GR" sz="1100" dirty="0">
                          <a:effectLst/>
                        </a:rPr>
                        <a:t>1</a:t>
                      </a:r>
                      <a:endParaRPr lang="el-GR" sz="1100" dirty="0">
                        <a:effectLst/>
                        <a:latin typeface="Calibri"/>
                        <a:ea typeface="Calibri"/>
                        <a:cs typeface="Times New Roman"/>
                      </a:endParaRPr>
                    </a:p>
                  </a:txBody>
                  <a:tcPr marL="67591" marR="67591" marT="0" marB="0">
                    <a:solidFill>
                      <a:schemeClr val="accent5">
                        <a:lumMod val="75000"/>
                      </a:schemeClr>
                    </a:solidFill>
                  </a:tcPr>
                </a:tc>
                <a:tc>
                  <a:txBody>
                    <a:bodyPr/>
                    <a:lstStyle/>
                    <a:p>
                      <a:pPr>
                        <a:lnSpc>
                          <a:spcPct val="115000"/>
                        </a:lnSpc>
                        <a:spcAft>
                          <a:spcPts val="0"/>
                        </a:spcAft>
                      </a:pPr>
                      <a:r>
                        <a:rPr lang="el-GR" sz="1100">
                          <a:effectLst/>
                        </a:rPr>
                        <a:t>Καθόλου γνώση </a:t>
                      </a:r>
                      <a:endParaRPr lang="el-GR" sz="1100">
                        <a:effectLst/>
                        <a:latin typeface="Calibri"/>
                        <a:ea typeface="Calibri"/>
                        <a:cs typeface="Times New Roman"/>
                      </a:endParaRPr>
                    </a:p>
                  </a:txBody>
                  <a:tcPr marL="67591" marR="67591" marT="0" marB="0"/>
                </a:tc>
                <a:tc>
                  <a:txBody>
                    <a:bodyPr/>
                    <a:lstStyle/>
                    <a:p>
                      <a:pPr>
                        <a:lnSpc>
                          <a:spcPct val="115000"/>
                        </a:lnSpc>
                        <a:spcAft>
                          <a:spcPts val="0"/>
                        </a:spcAft>
                      </a:pPr>
                      <a:r>
                        <a:rPr lang="el-GR" sz="1100">
                          <a:effectLst/>
                        </a:rPr>
                        <a:t>Ακατάλληλη συμπεριφορά </a:t>
                      </a:r>
                      <a:endParaRPr lang="el-GR" sz="1100">
                        <a:effectLst/>
                        <a:latin typeface="Calibri"/>
                        <a:ea typeface="Calibri"/>
                        <a:cs typeface="Times New Roman"/>
                      </a:endParaRPr>
                    </a:p>
                  </a:txBody>
                  <a:tcPr marL="67591" marR="67591" marT="0" marB="0"/>
                </a:tc>
                <a:tc>
                  <a:txBody>
                    <a:bodyPr/>
                    <a:lstStyle/>
                    <a:p>
                      <a:pPr>
                        <a:lnSpc>
                          <a:spcPct val="115000"/>
                        </a:lnSpc>
                        <a:spcAft>
                          <a:spcPts val="0"/>
                        </a:spcAft>
                      </a:pPr>
                      <a:r>
                        <a:rPr lang="el-GR" sz="1100">
                          <a:effectLst/>
                        </a:rPr>
                        <a:t>Ακραία σημεία/ συμπτώματα </a:t>
                      </a:r>
                    </a:p>
                    <a:p>
                      <a:pPr>
                        <a:lnSpc>
                          <a:spcPct val="115000"/>
                        </a:lnSpc>
                        <a:spcAft>
                          <a:spcPts val="0"/>
                        </a:spcAft>
                      </a:pPr>
                      <a:r>
                        <a:rPr lang="el-GR" sz="1100">
                          <a:effectLst/>
                        </a:rPr>
                        <a:t> </a:t>
                      </a:r>
                      <a:endParaRPr lang="el-GR" sz="1100">
                        <a:effectLst/>
                        <a:latin typeface="Calibri"/>
                        <a:ea typeface="Calibri"/>
                        <a:cs typeface="Times New Roman"/>
                      </a:endParaRPr>
                    </a:p>
                  </a:txBody>
                  <a:tcPr marL="67591" marR="67591" marT="0" marB="0"/>
                </a:tc>
              </a:tr>
              <a:tr h="623849">
                <a:tc>
                  <a:txBody>
                    <a:bodyPr/>
                    <a:lstStyle/>
                    <a:p>
                      <a:pPr algn="ctr">
                        <a:lnSpc>
                          <a:spcPct val="115000"/>
                        </a:lnSpc>
                        <a:spcAft>
                          <a:spcPts val="0"/>
                        </a:spcAft>
                      </a:pPr>
                      <a:r>
                        <a:rPr lang="el-GR" sz="1100" dirty="0">
                          <a:effectLst/>
                        </a:rPr>
                        <a:t>2</a:t>
                      </a:r>
                      <a:endParaRPr lang="el-GR" sz="1100" dirty="0">
                        <a:effectLst/>
                        <a:latin typeface="Calibri"/>
                        <a:ea typeface="Calibri"/>
                        <a:cs typeface="Times New Roman"/>
                      </a:endParaRPr>
                    </a:p>
                  </a:txBody>
                  <a:tcPr marL="67591" marR="67591" marT="0" marB="0">
                    <a:solidFill>
                      <a:schemeClr val="accent5">
                        <a:lumMod val="75000"/>
                      </a:schemeClr>
                    </a:solidFill>
                  </a:tcPr>
                </a:tc>
                <a:tc>
                  <a:txBody>
                    <a:bodyPr/>
                    <a:lstStyle/>
                    <a:p>
                      <a:pPr>
                        <a:lnSpc>
                          <a:spcPct val="115000"/>
                        </a:lnSpc>
                        <a:spcAft>
                          <a:spcPts val="0"/>
                        </a:spcAft>
                      </a:pPr>
                      <a:r>
                        <a:rPr lang="el-GR" sz="1100">
                          <a:effectLst/>
                        </a:rPr>
                        <a:t>Ελάχιστη γνώση </a:t>
                      </a:r>
                      <a:endParaRPr lang="el-GR" sz="1100">
                        <a:effectLst/>
                        <a:latin typeface="Calibri"/>
                        <a:ea typeface="Calibri"/>
                        <a:cs typeface="Times New Roman"/>
                      </a:endParaRPr>
                    </a:p>
                  </a:txBody>
                  <a:tcPr marL="67591" marR="67591" marT="0" marB="0"/>
                </a:tc>
                <a:tc>
                  <a:txBody>
                    <a:bodyPr/>
                    <a:lstStyle/>
                    <a:p>
                      <a:pPr>
                        <a:lnSpc>
                          <a:spcPct val="115000"/>
                        </a:lnSpc>
                        <a:spcAft>
                          <a:spcPts val="0"/>
                        </a:spcAft>
                      </a:pPr>
                      <a:r>
                        <a:rPr lang="el-GR" sz="1100" dirty="0">
                          <a:effectLst/>
                        </a:rPr>
                        <a:t>Σπάνια κατάλληλη συμπεριφορά </a:t>
                      </a:r>
                      <a:endParaRPr lang="el-GR" sz="1100" dirty="0">
                        <a:effectLst/>
                        <a:latin typeface="Calibri"/>
                        <a:ea typeface="Calibri"/>
                        <a:cs typeface="Times New Roman"/>
                      </a:endParaRPr>
                    </a:p>
                  </a:txBody>
                  <a:tcPr marL="67591" marR="67591" marT="0" marB="0"/>
                </a:tc>
                <a:tc>
                  <a:txBody>
                    <a:bodyPr/>
                    <a:lstStyle/>
                    <a:p>
                      <a:pPr>
                        <a:lnSpc>
                          <a:spcPct val="115000"/>
                        </a:lnSpc>
                        <a:spcAft>
                          <a:spcPts val="0"/>
                        </a:spcAft>
                      </a:pPr>
                      <a:r>
                        <a:rPr lang="el-GR" sz="1100">
                          <a:effectLst/>
                        </a:rPr>
                        <a:t>Σοβαρά σημεία/ συμπτώματα </a:t>
                      </a:r>
                    </a:p>
                    <a:p>
                      <a:pPr>
                        <a:lnSpc>
                          <a:spcPct val="115000"/>
                        </a:lnSpc>
                        <a:spcAft>
                          <a:spcPts val="0"/>
                        </a:spcAft>
                      </a:pPr>
                      <a:r>
                        <a:rPr lang="el-GR" sz="1100">
                          <a:effectLst/>
                        </a:rPr>
                        <a:t> </a:t>
                      </a:r>
                      <a:endParaRPr lang="el-GR" sz="1100">
                        <a:effectLst/>
                        <a:latin typeface="Calibri"/>
                        <a:ea typeface="Calibri"/>
                        <a:cs typeface="Times New Roman"/>
                      </a:endParaRPr>
                    </a:p>
                  </a:txBody>
                  <a:tcPr marL="67591" marR="67591" marT="0" marB="0"/>
                </a:tc>
              </a:tr>
              <a:tr h="623849">
                <a:tc>
                  <a:txBody>
                    <a:bodyPr/>
                    <a:lstStyle/>
                    <a:p>
                      <a:pPr algn="ctr">
                        <a:lnSpc>
                          <a:spcPct val="115000"/>
                        </a:lnSpc>
                        <a:spcAft>
                          <a:spcPts val="0"/>
                        </a:spcAft>
                      </a:pPr>
                      <a:r>
                        <a:rPr lang="el-GR" sz="1100" dirty="0">
                          <a:effectLst/>
                        </a:rPr>
                        <a:t>3</a:t>
                      </a:r>
                      <a:endParaRPr lang="el-GR" sz="1100" dirty="0">
                        <a:effectLst/>
                        <a:latin typeface="Calibri"/>
                        <a:ea typeface="Calibri"/>
                        <a:cs typeface="Times New Roman"/>
                      </a:endParaRPr>
                    </a:p>
                  </a:txBody>
                  <a:tcPr marL="67591" marR="67591" marT="0" marB="0">
                    <a:solidFill>
                      <a:schemeClr val="accent5">
                        <a:lumMod val="75000"/>
                      </a:schemeClr>
                    </a:solidFill>
                  </a:tcPr>
                </a:tc>
                <a:tc>
                  <a:txBody>
                    <a:bodyPr/>
                    <a:lstStyle/>
                    <a:p>
                      <a:pPr>
                        <a:lnSpc>
                          <a:spcPct val="115000"/>
                        </a:lnSpc>
                        <a:spcAft>
                          <a:spcPts val="0"/>
                        </a:spcAft>
                      </a:pPr>
                      <a:r>
                        <a:rPr lang="el-GR" sz="1100">
                          <a:effectLst/>
                        </a:rPr>
                        <a:t>Βασική γνώση </a:t>
                      </a:r>
                      <a:endParaRPr lang="el-GR" sz="1100">
                        <a:effectLst/>
                        <a:latin typeface="Calibri"/>
                        <a:ea typeface="Calibri"/>
                        <a:cs typeface="Times New Roman"/>
                      </a:endParaRPr>
                    </a:p>
                  </a:txBody>
                  <a:tcPr marL="67591" marR="67591" marT="0" marB="0"/>
                </a:tc>
                <a:tc>
                  <a:txBody>
                    <a:bodyPr/>
                    <a:lstStyle/>
                    <a:p>
                      <a:pPr>
                        <a:lnSpc>
                          <a:spcPct val="115000"/>
                        </a:lnSpc>
                        <a:spcAft>
                          <a:spcPts val="0"/>
                        </a:spcAft>
                      </a:pPr>
                      <a:r>
                        <a:rPr lang="el-GR" sz="1100">
                          <a:effectLst/>
                        </a:rPr>
                        <a:t>Ατελώς κατάλληλη συμπεριφορά </a:t>
                      </a:r>
                      <a:endParaRPr lang="el-GR" sz="1100">
                        <a:effectLst/>
                        <a:latin typeface="Calibri"/>
                        <a:ea typeface="Calibri"/>
                        <a:cs typeface="Times New Roman"/>
                      </a:endParaRPr>
                    </a:p>
                  </a:txBody>
                  <a:tcPr marL="67591" marR="67591" marT="0" marB="0"/>
                </a:tc>
                <a:tc>
                  <a:txBody>
                    <a:bodyPr/>
                    <a:lstStyle/>
                    <a:p>
                      <a:pPr>
                        <a:lnSpc>
                          <a:spcPct val="115000"/>
                        </a:lnSpc>
                        <a:spcAft>
                          <a:spcPts val="0"/>
                        </a:spcAft>
                      </a:pPr>
                      <a:r>
                        <a:rPr lang="el-GR" sz="1100">
                          <a:effectLst/>
                        </a:rPr>
                        <a:t>Μέτρια σημεία/ συμπτώματα </a:t>
                      </a:r>
                    </a:p>
                    <a:p>
                      <a:pPr>
                        <a:lnSpc>
                          <a:spcPct val="115000"/>
                        </a:lnSpc>
                        <a:spcAft>
                          <a:spcPts val="0"/>
                        </a:spcAft>
                      </a:pPr>
                      <a:r>
                        <a:rPr lang="el-GR" sz="1100">
                          <a:effectLst/>
                        </a:rPr>
                        <a:t> </a:t>
                      </a:r>
                      <a:endParaRPr lang="el-GR" sz="1100">
                        <a:effectLst/>
                        <a:latin typeface="Calibri"/>
                        <a:ea typeface="Calibri"/>
                        <a:cs typeface="Times New Roman"/>
                      </a:endParaRPr>
                    </a:p>
                  </a:txBody>
                  <a:tcPr marL="67591" marR="67591" marT="0" marB="0"/>
                </a:tc>
              </a:tr>
              <a:tr h="623849">
                <a:tc>
                  <a:txBody>
                    <a:bodyPr/>
                    <a:lstStyle/>
                    <a:p>
                      <a:pPr algn="ctr">
                        <a:lnSpc>
                          <a:spcPct val="115000"/>
                        </a:lnSpc>
                        <a:spcAft>
                          <a:spcPts val="0"/>
                        </a:spcAft>
                      </a:pPr>
                      <a:r>
                        <a:rPr lang="el-GR" sz="1100" dirty="0">
                          <a:effectLst/>
                        </a:rPr>
                        <a:t>4</a:t>
                      </a:r>
                      <a:endParaRPr lang="el-GR" sz="1100" dirty="0">
                        <a:effectLst/>
                        <a:latin typeface="Calibri"/>
                        <a:ea typeface="Calibri"/>
                        <a:cs typeface="Times New Roman"/>
                      </a:endParaRPr>
                    </a:p>
                  </a:txBody>
                  <a:tcPr marL="67591" marR="67591" marT="0" marB="0">
                    <a:solidFill>
                      <a:schemeClr val="accent5">
                        <a:lumMod val="75000"/>
                      </a:schemeClr>
                    </a:solidFill>
                  </a:tcPr>
                </a:tc>
                <a:tc>
                  <a:txBody>
                    <a:bodyPr/>
                    <a:lstStyle/>
                    <a:p>
                      <a:pPr>
                        <a:lnSpc>
                          <a:spcPct val="115000"/>
                        </a:lnSpc>
                        <a:spcAft>
                          <a:spcPts val="0"/>
                        </a:spcAft>
                      </a:pPr>
                      <a:r>
                        <a:rPr lang="el-GR" sz="1100">
                          <a:effectLst/>
                        </a:rPr>
                        <a:t>Επαρκής  γνώση </a:t>
                      </a:r>
                      <a:endParaRPr lang="el-GR" sz="1100">
                        <a:effectLst/>
                        <a:latin typeface="Calibri"/>
                        <a:ea typeface="Calibri"/>
                        <a:cs typeface="Times New Roman"/>
                      </a:endParaRPr>
                    </a:p>
                  </a:txBody>
                  <a:tcPr marL="67591" marR="67591" marT="0" marB="0"/>
                </a:tc>
                <a:tc>
                  <a:txBody>
                    <a:bodyPr/>
                    <a:lstStyle/>
                    <a:p>
                      <a:pPr>
                        <a:lnSpc>
                          <a:spcPct val="115000"/>
                        </a:lnSpc>
                        <a:spcAft>
                          <a:spcPts val="0"/>
                        </a:spcAft>
                      </a:pPr>
                      <a:r>
                        <a:rPr lang="el-GR" sz="1100">
                          <a:effectLst/>
                        </a:rPr>
                        <a:t>Συνήθως κατάλληλη συμπεριφορά </a:t>
                      </a:r>
                      <a:endParaRPr lang="el-GR" sz="1100">
                        <a:effectLst/>
                        <a:latin typeface="Calibri"/>
                        <a:ea typeface="Calibri"/>
                        <a:cs typeface="Times New Roman"/>
                      </a:endParaRPr>
                    </a:p>
                  </a:txBody>
                  <a:tcPr marL="67591" marR="67591" marT="0" marB="0"/>
                </a:tc>
                <a:tc>
                  <a:txBody>
                    <a:bodyPr/>
                    <a:lstStyle/>
                    <a:p>
                      <a:pPr>
                        <a:lnSpc>
                          <a:spcPct val="115000"/>
                        </a:lnSpc>
                        <a:spcAft>
                          <a:spcPts val="0"/>
                        </a:spcAft>
                      </a:pPr>
                      <a:r>
                        <a:rPr lang="el-GR" sz="1100">
                          <a:effectLst/>
                        </a:rPr>
                        <a:t>Ελάχιστα  σημεία/ συμπτώματα </a:t>
                      </a:r>
                    </a:p>
                    <a:p>
                      <a:pPr>
                        <a:lnSpc>
                          <a:spcPct val="115000"/>
                        </a:lnSpc>
                        <a:spcAft>
                          <a:spcPts val="0"/>
                        </a:spcAft>
                      </a:pPr>
                      <a:r>
                        <a:rPr lang="el-GR" sz="1100">
                          <a:effectLst/>
                        </a:rPr>
                        <a:t> </a:t>
                      </a:r>
                      <a:endParaRPr lang="el-GR" sz="1100">
                        <a:effectLst/>
                        <a:latin typeface="Calibri"/>
                        <a:ea typeface="Calibri"/>
                        <a:cs typeface="Times New Roman"/>
                      </a:endParaRPr>
                    </a:p>
                  </a:txBody>
                  <a:tcPr marL="67591" marR="67591" marT="0" marB="0"/>
                </a:tc>
              </a:tr>
              <a:tr h="623849">
                <a:tc>
                  <a:txBody>
                    <a:bodyPr/>
                    <a:lstStyle/>
                    <a:p>
                      <a:pPr algn="ctr">
                        <a:lnSpc>
                          <a:spcPct val="115000"/>
                        </a:lnSpc>
                        <a:spcAft>
                          <a:spcPts val="0"/>
                        </a:spcAft>
                      </a:pPr>
                      <a:r>
                        <a:rPr lang="el-GR" sz="1100" dirty="0">
                          <a:effectLst/>
                        </a:rPr>
                        <a:t>5</a:t>
                      </a:r>
                      <a:endParaRPr lang="el-GR" sz="1100" dirty="0">
                        <a:effectLst/>
                        <a:latin typeface="Calibri"/>
                        <a:ea typeface="Calibri"/>
                        <a:cs typeface="Times New Roman"/>
                      </a:endParaRPr>
                    </a:p>
                  </a:txBody>
                  <a:tcPr marL="67591" marR="67591" marT="0" marB="0">
                    <a:solidFill>
                      <a:schemeClr val="accent5">
                        <a:lumMod val="75000"/>
                      </a:schemeClr>
                    </a:solidFill>
                  </a:tcPr>
                </a:tc>
                <a:tc>
                  <a:txBody>
                    <a:bodyPr/>
                    <a:lstStyle/>
                    <a:p>
                      <a:pPr>
                        <a:lnSpc>
                          <a:spcPct val="115000"/>
                        </a:lnSpc>
                        <a:spcAft>
                          <a:spcPts val="0"/>
                        </a:spcAft>
                      </a:pPr>
                      <a:r>
                        <a:rPr lang="el-GR" sz="1100">
                          <a:effectLst/>
                        </a:rPr>
                        <a:t>Πλήρης  γνώση </a:t>
                      </a:r>
                      <a:endParaRPr lang="el-GR" sz="1100">
                        <a:effectLst/>
                        <a:latin typeface="Calibri"/>
                        <a:ea typeface="Calibri"/>
                        <a:cs typeface="Times New Roman"/>
                      </a:endParaRPr>
                    </a:p>
                  </a:txBody>
                  <a:tcPr marL="67591" marR="67591" marT="0" marB="0"/>
                </a:tc>
                <a:tc>
                  <a:txBody>
                    <a:bodyPr/>
                    <a:lstStyle/>
                    <a:p>
                      <a:pPr>
                        <a:lnSpc>
                          <a:spcPct val="115000"/>
                        </a:lnSpc>
                        <a:spcAft>
                          <a:spcPts val="0"/>
                        </a:spcAft>
                      </a:pPr>
                      <a:r>
                        <a:rPr lang="el-GR" sz="1100">
                          <a:effectLst/>
                        </a:rPr>
                        <a:t>Σταθερά κατάλληλη συμπεριφορά </a:t>
                      </a:r>
                      <a:endParaRPr lang="el-GR" sz="1100">
                        <a:effectLst/>
                        <a:latin typeface="Calibri"/>
                        <a:ea typeface="Calibri"/>
                        <a:cs typeface="Times New Roman"/>
                      </a:endParaRPr>
                    </a:p>
                  </a:txBody>
                  <a:tcPr marL="67591" marR="67591" marT="0" marB="0"/>
                </a:tc>
                <a:tc>
                  <a:txBody>
                    <a:bodyPr/>
                    <a:lstStyle/>
                    <a:p>
                      <a:pPr>
                        <a:lnSpc>
                          <a:spcPct val="115000"/>
                        </a:lnSpc>
                        <a:spcAft>
                          <a:spcPts val="0"/>
                        </a:spcAft>
                      </a:pPr>
                      <a:r>
                        <a:rPr lang="el-GR" sz="1100">
                          <a:effectLst/>
                        </a:rPr>
                        <a:t>Καθόλου σημεία/ συμπτώματα </a:t>
                      </a:r>
                    </a:p>
                    <a:p>
                      <a:pPr>
                        <a:lnSpc>
                          <a:spcPct val="115000"/>
                        </a:lnSpc>
                        <a:spcAft>
                          <a:spcPts val="0"/>
                        </a:spcAft>
                      </a:pPr>
                      <a:r>
                        <a:rPr lang="el-GR" sz="1100">
                          <a:effectLst/>
                        </a:rPr>
                        <a:t> </a:t>
                      </a:r>
                      <a:endParaRPr lang="el-GR" sz="1100">
                        <a:effectLst/>
                        <a:latin typeface="Calibri"/>
                        <a:ea typeface="Calibri"/>
                        <a:cs typeface="Times New Roman"/>
                      </a:endParaRPr>
                    </a:p>
                  </a:txBody>
                  <a:tcPr marL="67591" marR="67591" marT="0" marB="0"/>
                </a:tc>
              </a:tr>
              <a:tr h="542774">
                <a:tc gridSpan="4">
                  <a:txBody>
                    <a:bodyPr/>
                    <a:lstStyle/>
                    <a:p>
                      <a:pPr>
                        <a:lnSpc>
                          <a:spcPct val="115000"/>
                        </a:lnSpc>
                        <a:spcAft>
                          <a:spcPts val="0"/>
                        </a:spcAft>
                      </a:pPr>
                      <a:r>
                        <a:rPr lang="el-GR" sz="1000" dirty="0">
                          <a:effectLst/>
                        </a:rPr>
                        <a:t>Πηγή: </a:t>
                      </a:r>
                      <a:r>
                        <a:rPr lang="el-GR" sz="1000" dirty="0" err="1">
                          <a:effectLst/>
                        </a:rPr>
                        <a:t>Γκαμπρίς</a:t>
                      </a:r>
                      <a:r>
                        <a:rPr lang="el-GR" sz="1000" dirty="0">
                          <a:effectLst/>
                        </a:rPr>
                        <a:t> Χ (2011) Εφαρμογή και αξιολόγηση του συστήματος </a:t>
                      </a:r>
                      <a:r>
                        <a:rPr lang="en-US" sz="1000" dirty="0">
                          <a:effectLst/>
                        </a:rPr>
                        <a:t>Omaha</a:t>
                      </a:r>
                      <a:r>
                        <a:rPr lang="el-GR" sz="1000" dirty="0">
                          <a:effectLst/>
                        </a:rPr>
                        <a:t> στην κοινοτική νοσηλευτική στην Ελλάδα. ΜΤΧ εργασία, ΕΚΠΑ, Τμήμα Νοσηλευτικής, Αθήνα</a:t>
                      </a:r>
                      <a:endParaRPr lang="el-GR" sz="1100" dirty="0">
                        <a:effectLst/>
                        <a:latin typeface="Calibri"/>
                        <a:ea typeface="Calibri"/>
                        <a:cs typeface="Times New Roman"/>
                      </a:endParaRPr>
                    </a:p>
                  </a:txBody>
                  <a:tcPr marL="67591" marR="67591" marT="0" marB="0">
                    <a:solidFill>
                      <a:srgbClr val="FFC000"/>
                    </a:solidFill>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p:spTree>
    <p:extLst>
      <p:ext uri="{BB962C8B-B14F-4D97-AF65-F5344CB8AC3E}">
        <p14:creationId xmlns:p14="http://schemas.microsoft.com/office/powerpoint/2010/main" xmlns="" val="1757559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Εικόνα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913" y="1520825"/>
            <a:ext cx="6840537" cy="316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Ορθογώνιο 2"/>
          <p:cNvSpPr/>
          <p:nvPr/>
        </p:nvSpPr>
        <p:spPr>
          <a:xfrm>
            <a:off x="1331640" y="548680"/>
            <a:ext cx="6168532" cy="369332"/>
          </a:xfrm>
          <a:prstGeom prst="rect">
            <a:avLst/>
          </a:prstGeom>
          <a:solidFill>
            <a:srgbClr val="00B0F0"/>
          </a:solidFill>
        </p:spPr>
        <p:style>
          <a:lnRef idx="0">
            <a:schemeClr val="accent6"/>
          </a:lnRef>
          <a:fillRef idx="3">
            <a:schemeClr val="accent6"/>
          </a:fillRef>
          <a:effectRef idx="3">
            <a:schemeClr val="accent6"/>
          </a:effectRef>
          <a:fontRef idx="minor">
            <a:schemeClr val="lt1"/>
          </a:fontRef>
        </p:style>
        <p:txBody>
          <a:bodyPr>
            <a:spAutoFit/>
            <a:sp3d extrusionH="57150" contourW="6350" prstMaterial="metal">
              <a:bevelT w="127000" h="31750"/>
              <a:contourClr>
                <a:schemeClr val="accent1">
                  <a:shade val="75000"/>
                </a:schemeClr>
              </a:contourClr>
            </a:sp3d>
          </a:bodyPr>
          <a:lstStyle/>
          <a:p>
            <a:pPr algn="ctr">
              <a:defRPr/>
            </a:pPr>
            <a:r>
              <a:rPr lang="el-GR" b="1" cap="all" dirty="0">
                <a:ln w="0"/>
                <a:solidFill>
                  <a:srgbClr val="FF3300"/>
                </a:solidFill>
                <a:effectLst>
                  <a:reflection blurRad="12700" stA="50000" endPos="50000" dist="5000" dir="5400000" sy="-100000" rotWithShape="0"/>
                </a:effectLst>
              </a:rPr>
              <a:t>Το μοντέλο </a:t>
            </a:r>
            <a:r>
              <a:rPr lang="el-GR" b="1" cap="all" dirty="0" err="1">
                <a:ln w="0"/>
                <a:solidFill>
                  <a:srgbClr val="FF3300"/>
                </a:solidFill>
                <a:effectLst>
                  <a:reflection blurRad="12700" stA="50000" endPos="50000" dist="5000" dir="5400000" sy="-100000" rotWithShape="0"/>
                </a:effectLst>
              </a:rPr>
              <a:t>παρέμβασηΣ</a:t>
            </a:r>
            <a:r>
              <a:rPr lang="el-GR" b="1" cap="all" dirty="0">
                <a:ln w="0"/>
                <a:solidFill>
                  <a:srgbClr val="FF3300"/>
                </a:solidFill>
                <a:effectLst>
                  <a:reflection blurRad="12700" stA="50000" endPos="50000" dist="5000" dir="5400000" sy="-100000" rotWithShape="0"/>
                </a:effectLst>
              </a:rPr>
              <a:t> </a:t>
            </a:r>
            <a:r>
              <a:rPr lang="en-US" b="1" cap="all" dirty="0">
                <a:ln w="0"/>
                <a:solidFill>
                  <a:srgbClr val="FF3300"/>
                </a:solidFill>
                <a:effectLst>
                  <a:reflection blurRad="12700" stA="50000" endPos="50000" dist="5000" dir="5400000" sy="-100000" rotWithShape="0"/>
                </a:effectLst>
              </a:rPr>
              <a:t>Calgary </a:t>
            </a:r>
            <a:endParaRPr lang="el-GR" b="1" cap="all" dirty="0">
              <a:ln w="0"/>
              <a:solidFill>
                <a:srgbClr val="FF3300"/>
              </a:solidFill>
              <a:effectLst>
                <a:reflection blurRad="12700" stA="50000" endPos="50000" dist="5000" dir="5400000" sy="-100000" rotWithShape="0"/>
              </a:effectLst>
            </a:endParaRPr>
          </a:p>
        </p:txBody>
      </p:sp>
      <p:sp>
        <p:nvSpPr>
          <p:cNvPr id="18436" name="Ορθογώνιο 1"/>
          <p:cNvSpPr>
            <a:spLocks noChangeArrowheads="1"/>
          </p:cNvSpPr>
          <p:nvPr/>
        </p:nvSpPr>
        <p:spPr bwMode="auto">
          <a:xfrm>
            <a:off x="1979613" y="5661025"/>
            <a:ext cx="5761037"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200" b="1" i="1">
                <a:solidFill>
                  <a:srgbClr val="FF0000"/>
                </a:solidFill>
              </a:rPr>
              <a:t>ΠΗΓΗ:ΕΡΓΑΣΤΗΡΙΟ ΚΟΙΝΟΤΙΚΗΣ ΝΟΣΗΛΕΥΤΙΚΗΣ ΕΚΠΑ 2014</a:t>
            </a:r>
          </a:p>
        </p:txBody>
      </p:sp>
    </p:spTree>
    <p:extLst>
      <p:ext uri="{BB962C8B-B14F-4D97-AF65-F5344CB8AC3E}">
        <p14:creationId xmlns:p14="http://schemas.microsoft.com/office/powerpoint/2010/main" xmlns="" val="22114832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p:cNvGraphicFramePr>
            <a:graphicFrameLocks noGrp="1"/>
          </p:cNvGraphicFramePr>
          <p:nvPr>
            <p:ph idx="1"/>
            <p:extLst>
              <p:ext uri="{D42A27DB-BD31-4B8C-83A1-F6EECF244321}">
                <p14:modId xmlns:p14="http://schemas.microsoft.com/office/powerpoint/2010/main" xmlns="" val="335047747"/>
              </p:ext>
            </p:extLst>
          </p:nvPr>
        </p:nvGraphicFramePr>
        <p:xfrm>
          <a:off x="2660580" y="2041702"/>
          <a:ext cx="4248472"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Έλλειψη 10"/>
          <p:cNvSpPr/>
          <p:nvPr/>
        </p:nvSpPr>
        <p:spPr>
          <a:xfrm>
            <a:off x="6374296" y="1096240"/>
            <a:ext cx="3096344" cy="3538398"/>
          </a:xfrm>
          <a:prstGeom prst="ellipse">
            <a:avLst/>
          </a:prstGeom>
          <a:solidFill>
            <a:srgbClr val="99FF66"/>
          </a:solidFill>
          <a:effectLst>
            <a:glow rad="228600">
              <a:schemeClr val="accent2">
                <a:satMod val="175000"/>
                <a:alpha val="40000"/>
              </a:schemeClr>
            </a:glow>
          </a:effectLst>
          <a:scene3d>
            <a:camera prst="perspectiveContrastingLeftFacing"/>
            <a:lightRig rig="threePt" dir="t"/>
          </a:scene3d>
        </p:spPr>
        <p:style>
          <a:lnRef idx="2">
            <a:schemeClr val="accent1">
              <a:shade val="50000"/>
            </a:schemeClr>
          </a:lnRef>
          <a:fillRef idx="1003">
            <a:schemeClr val="lt1"/>
          </a:fillRef>
          <a:effectRef idx="0">
            <a:schemeClr val="accent1"/>
          </a:effectRef>
          <a:fontRef idx="minor">
            <a:schemeClr val="lt1"/>
          </a:fontRef>
        </p:style>
        <p:txBody>
          <a:bodyPr anchor="ctr"/>
          <a:lstStyle/>
          <a:p>
            <a:pPr algn="ctr">
              <a:defRPr/>
            </a:pPr>
            <a:endParaRPr lang="el-GR"/>
          </a:p>
        </p:txBody>
      </p:sp>
      <p:sp>
        <p:nvSpPr>
          <p:cNvPr id="14" name="Ορθογώνιο 13"/>
          <p:cNvSpPr/>
          <p:nvPr/>
        </p:nvSpPr>
        <p:spPr>
          <a:xfrm>
            <a:off x="6806344" y="2573051"/>
            <a:ext cx="2232247" cy="584775"/>
          </a:xfrm>
          <a:prstGeom prst="rect">
            <a:avLst/>
          </a:prstGeom>
          <a:scene3d>
            <a:camera prst="perspectiveContrastingLeftFacing"/>
            <a:lightRig rig="threePt" dir="t"/>
          </a:scene3d>
        </p:spPr>
        <p:style>
          <a:lnRef idx="2">
            <a:schemeClr val="accent1"/>
          </a:lnRef>
          <a:fillRef idx="1">
            <a:schemeClr val="lt1"/>
          </a:fillRef>
          <a:effectRef idx="0">
            <a:schemeClr val="accent1"/>
          </a:effectRef>
          <a:fontRef idx="minor">
            <a:schemeClr val="dk1"/>
          </a:fontRef>
        </p:style>
        <p:txBody>
          <a:bodyPr>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defRPr/>
            </a:pPr>
            <a:r>
              <a:rPr lang="el-GR" sz="1600" b="1" dirty="0">
                <a:ln/>
                <a:solidFill>
                  <a:srgbClr val="00B050"/>
                </a:solidFill>
              </a:rPr>
              <a:t>ΥΓΕΙΑ </a:t>
            </a:r>
          </a:p>
          <a:p>
            <a:pPr algn="ctr">
              <a:defRPr/>
            </a:pPr>
            <a:r>
              <a:rPr lang="el-GR" sz="1600" b="1" dirty="0">
                <a:ln/>
                <a:solidFill>
                  <a:srgbClr val="00B050"/>
                </a:solidFill>
              </a:rPr>
              <a:t>ΟΙΚΟΓΕΝΕΙΑΣ</a:t>
            </a:r>
          </a:p>
        </p:txBody>
      </p:sp>
      <p:sp>
        <p:nvSpPr>
          <p:cNvPr id="33" name="Ορθογώνιο 32"/>
          <p:cNvSpPr/>
          <p:nvPr/>
        </p:nvSpPr>
        <p:spPr>
          <a:xfrm>
            <a:off x="827583" y="116632"/>
            <a:ext cx="7848871" cy="707886"/>
          </a:xfrm>
          <a:prstGeom prst="rect">
            <a:avLst/>
          </a:prstGeom>
          <a:solidFill>
            <a:schemeClr val="accent2"/>
          </a:solidFill>
        </p:spPr>
        <p:txBody>
          <a:bodyPr>
            <a:spAutoFit/>
          </a:bodyPr>
          <a:lstStyle/>
          <a:p>
            <a:pPr algn="ctr">
              <a:defRPr/>
            </a:pPr>
            <a:r>
              <a:rPr lang="el-G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ΝΟΣΗΛΕΥΤΙΚΗ ΔΙΕΡΓΑΣΙΑ ΚΑΙ </a:t>
            </a:r>
          </a:p>
          <a:p>
            <a:pPr algn="ctr">
              <a:defRPr/>
            </a:pPr>
            <a:r>
              <a:rPr lang="el-G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ΥΓΕΙΑ ΤΗΣ ΟΙΚΟΓΕΝΕΙΑΣ ΣΤΗΝ ΚΑΤΌΙΚΟΝ ΦΡΡΟΝΤΙΔΑ</a:t>
            </a:r>
          </a:p>
        </p:txBody>
      </p:sp>
      <p:sp>
        <p:nvSpPr>
          <p:cNvPr id="34" name="Θέση υποσέλιδου 33"/>
          <p:cNvSpPr>
            <a:spLocks noGrp="1"/>
          </p:cNvSpPr>
          <p:nvPr>
            <p:ph type="ftr" sz="quarter" idx="11"/>
          </p:nvPr>
        </p:nvSpPr>
        <p:spPr>
          <a:xfrm>
            <a:off x="2195513" y="6021388"/>
            <a:ext cx="4740275" cy="365125"/>
          </a:xfrm>
        </p:spPr>
        <p:txBody>
          <a:bodyPr/>
          <a:lstStyle/>
          <a:p>
            <a:pPr>
              <a:defRPr/>
            </a:pPr>
            <a:r>
              <a:rPr lang="el-GR" b="1" dirty="0" smtClean="0">
                <a:solidFill>
                  <a:srgbClr val="FF0000"/>
                </a:solidFill>
              </a:rPr>
              <a:t>ΠΗΓΗ:ΕΡΓΑΣΤΗΡΙΟ ΚΟΙΝΟΤΙΚΗΣ ΝΟΣΗΛΕΥΤΙΚΗΣ ΕΚΠΑ 2014</a:t>
            </a:r>
            <a:endParaRPr lang="el-GR" b="1" dirty="0">
              <a:solidFill>
                <a:srgbClr val="FF0000"/>
              </a:solidFill>
            </a:endParaRPr>
          </a:p>
        </p:txBody>
      </p:sp>
      <p:graphicFrame>
        <p:nvGraphicFramePr>
          <p:cNvPr id="2" name="Διάγραμμα 1"/>
          <p:cNvGraphicFramePr/>
          <p:nvPr>
            <p:extLst>
              <p:ext uri="{D42A27DB-BD31-4B8C-83A1-F6EECF244321}">
                <p14:modId xmlns:p14="http://schemas.microsoft.com/office/powerpoint/2010/main" xmlns="" val="2903644121"/>
              </p:ext>
            </p:extLst>
          </p:nvPr>
        </p:nvGraphicFramePr>
        <p:xfrm>
          <a:off x="33130" y="2017352"/>
          <a:ext cx="2520280" cy="2232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35" name="Ευθύγραμμο βέλος σύνδεσης 34"/>
          <p:cNvCxnSpPr/>
          <p:nvPr/>
        </p:nvCxnSpPr>
        <p:spPr>
          <a:xfrm flipH="1">
            <a:off x="971550" y="5661025"/>
            <a:ext cx="6789738" cy="0"/>
          </a:xfrm>
          <a:prstGeom prst="straightConnector1">
            <a:avLst/>
          </a:prstGeom>
          <a:ln>
            <a:solidFill>
              <a:srgbClr val="0066FF"/>
            </a:solidFill>
            <a:tailEnd type="arrow"/>
          </a:ln>
        </p:spPr>
        <p:style>
          <a:lnRef idx="2">
            <a:schemeClr val="accent5"/>
          </a:lnRef>
          <a:fillRef idx="0">
            <a:schemeClr val="accent5"/>
          </a:fillRef>
          <a:effectRef idx="1">
            <a:schemeClr val="accent5"/>
          </a:effectRef>
          <a:fontRef idx="minor">
            <a:schemeClr val="tx1"/>
          </a:fontRef>
        </p:style>
      </p:cxnSp>
      <p:cxnSp>
        <p:nvCxnSpPr>
          <p:cNvPr id="40" name="Ευθύγραμμο βέλος σύνδεσης 39"/>
          <p:cNvCxnSpPr/>
          <p:nvPr/>
        </p:nvCxnSpPr>
        <p:spPr>
          <a:xfrm flipV="1">
            <a:off x="971550" y="4252913"/>
            <a:ext cx="0" cy="1328737"/>
          </a:xfrm>
          <a:prstGeom prst="straightConnector1">
            <a:avLst/>
          </a:prstGeom>
          <a:ln>
            <a:solidFill>
              <a:srgbClr val="0066FF"/>
            </a:solidFill>
            <a:tailEnd type="arrow"/>
          </a:ln>
        </p:spPr>
        <p:style>
          <a:lnRef idx="2">
            <a:schemeClr val="accent5"/>
          </a:lnRef>
          <a:fillRef idx="0">
            <a:schemeClr val="accent5"/>
          </a:fillRef>
          <a:effectRef idx="1">
            <a:schemeClr val="accent5"/>
          </a:effectRef>
          <a:fontRef idx="minor">
            <a:schemeClr val="tx1"/>
          </a:fontRef>
        </p:style>
      </p:cxnSp>
      <p:sp>
        <p:nvSpPr>
          <p:cNvPr id="43" name="Ορθογώνιο 42"/>
          <p:cNvSpPr/>
          <p:nvPr/>
        </p:nvSpPr>
        <p:spPr>
          <a:xfrm>
            <a:off x="2985159" y="5269076"/>
            <a:ext cx="3249223" cy="338554"/>
          </a:xfrm>
          <a:prstGeom prst="rect">
            <a:avLst/>
          </a:prstGeom>
          <a:noFill/>
        </p:spPr>
        <p:txBody>
          <a:bodyPr wrap="none" anchor="ctr">
            <a:spAutoFit/>
          </a:bodyPr>
          <a:lstStyle/>
          <a:p>
            <a:pPr algn="ctr">
              <a:defRPr/>
            </a:pPr>
            <a:r>
              <a:rPr lang="el-GR" sz="1600" b="1" dirty="0">
                <a:ln w="1905"/>
                <a:solidFill>
                  <a:srgbClr val="0070C0"/>
                </a:solidFill>
                <a:effectLst>
                  <a:innerShdw blurRad="69850" dist="43180" dir="5400000">
                    <a:srgbClr val="000000">
                      <a:alpha val="65000"/>
                    </a:srgbClr>
                  </a:innerShdw>
                </a:effectLst>
                <a:latin typeface="+mj-lt"/>
              </a:rPr>
              <a:t>ΕΠΑΝΑΞΙΟΛΟΓΗΣΗ ΤΗΣ ΦΡΟΝΤΙΔΑΣ</a:t>
            </a:r>
          </a:p>
        </p:txBody>
      </p:sp>
      <p:cxnSp>
        <p:nvCxnSpPr>
          <p:cNvPr id="46" name="Ευθύγραμμο βέλος σύνδεσης 45"/>
          <p:cNvCxnSpPr/>
          <p:nvPr/>
        </p:nvCxnSpPr>
        <p:spPr>
          <a:xfrm>
            <a:off x="2444750" y="2051549"/>
            <a:ext cx="498475" cy="569912"/>
          </a:xfrm>
          <a:prstGeom prst="straightConnector1">
            <a:avLst/>
          </a:prstGeom>
          <a:ln>
            <a:solidFill>
              <a:schemeClr val="accent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8" name="Ευθύγραμμο βέλος σύνδεσης 47"/>
          <p:cNvCxnSpPr/>
          <p:nvPr/>
        </p:nvCxnSpPr>
        <p:spPr>
          <a:xfrm flipV="1">
            <a:off x="2411343" y="3521075"/>
            <a:ext cx="498475" cy="731838"/>
          </a:xfrm>
          <a:prstGeom prst="straightConnector1">
            <a:avLst/>
          </a:prstGeom>
          <a:ln>
            <a:solidFill>
              <a:schemeClr val="accent1">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1" name="Ευθύγραμμο βέλος σύνδεσης 70"/>
          <p:cNvCxnSpPr/>
          <p:nvPr/>
        </p:nvCxnSpPr>
        <p:spPr>
          <a:xfrm>
            <a:off x="7761288" y="4664075"/>
            <a:ext cx="0" cy="996950"/>
          </a:xfrm>
          <a:prstGeom prst="straightConnector1">
            <a:avLst/>
          </a:prstGeom>
          <a:ln>
            <a:solidFill>
              <a:srgbClr val="0066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88056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rgbClr val="4EAFB6"/>
          </a:solidFill>
        </p:spPr>
        <p:txBody>
          <a:bodyPr/>
          <a:lstStyle/>
          <a:p>
            <a:pPr eaLnBrk="1" hangingPunct="1"/>
            <a:r>
              <a:rPr lang="el-GR" altLang="el-GR" sz="4000" b="1" smtClean="0">
                <a:solidFill>
                  <a:srgbClr val="FFFF66"/>
                </a:solidFill>
              </a:rPr>
              <a:t>Εκπαίδευση στην Κοινοτική Νοσηλευτική</a:t>
            </a:r>
          </a:p>
        </p:txBody>
      </p:sp>
      <p:sp>
        <p:nvSpPr>
          <p:cNvPr id="15363" name="Rectangle 3"/>
          <p:cNvSpPr>
            <a:spLocks noGrp="1" noChangeArrowheads="1"/>
          </p:cNvSpPr>
          <p:nvPr>
            <p:ph type="body" sz="half" idx="1"/>
          </p:nvPr>
        </p:nvSpPr>
        <p:spPr/>
        <p:txBody>
          <a:bodyPr/>
          <a:lstStyle/>
          <a:p>
            <a:pPr eaLnBrk="1" hangingPunct="1">
              <a:lnSpc>
                <a:spcPct val="80000"/>
              </a:lnSpc>
            </a:pPr>
            <a:endParaRPr lang="el-GR" altLang="el-GR" sz="1000" smtClean="0"/>
          </a:p>
          <a:p>
            <a:pPr eaLnBrk="1" hangingPunct="1">
              <a:lnSpc>
                <a:spcPct val="80000"/>
              </a:lnSpc>
            </a:pPr>
            <a:r>
              <a:rPr lang="el-GR" altLang="el-GR" sz="1800" smtClean="0">
                <a:solidFill>
                  <a:srgbClr val="009900"/>
                </a:solidFill>
                <a:latin typeface="Verdana" pitchFamily="34" charset="0"/>
              </a:rPr>
              <a:t>Οι διαστάσεις και το περιεχόμενο της εκπαίδευσης αφορούν στην αντιμετώπιση των αναγκών και στη φροντίδα υγιών ή ασθενών ατόμων-οικογενειών-ομάδων του πληθυσμού στην κοινότητα όπως αυτή εφαρμόζεται στις δομές ΠΦΥ, στην κατ’ οίκον νοσηλεία, στην υγιεινή στο σχολείο καθώς επίσης και στους χώρους εργασίας (Βιομηχανία, Τηλεπικοινωνίες, Συγκοινωνίες, Υπηρεσίες). Τέλος περιλαμβάνει την Επείγουσα Προνοσοκομειακή Νοσηλευτική και αντιμετώπιση των Μαζικών Καταστροφών.</a:t>
            </a:r>
          </a:p>
          <a:p>
            <a:pPr eaLnBrk="1" hangingPunct="1">
              <a:lnSpc>
                <a:spcPct val="80000"/>
              </a:lnSpc>
              <a:buFontTx/>
              <a:buNone/>
            </a:pPr>
            <a:endParaRPr lang="el-GR" altLang="el-GR" sz="1800" smtClean="0">
              <a:solidFill>
                <a:srgbClr val="009900"/>
              </a:solidFill>
              <a:latin typeface="Verdana" pitchFamily="34" charset="0"/>
            </a:endParaRPr>
          </a:p>
        </p:txBody>
      </p:sp>
      <p:sp>
        <p:nvSpPr>
          <p:cNvPr id="15364" name="Rectangle 4"/>
          <p:cNvSpPr>
            <a:spLocks noGrp="1" noChangeArrowheads="1"/>
          </p:cNvSpPr>
          <p:nvPr>
            <p:ph type="body" sz="half" idx="2"/>
          </p:nvPr>
        </p:nvSpPr>
        <p:spPr/>
        <p:txBody>
          <a:bodyPr/>
          <a:lstStyle/>
          <a:p>
            <a:pPr eaLnBrk="1" hangingPunct="1">
              <a:lnSpc>
                <a:spcPct val="80000"/>
              </a:lnSpc>
            </a:pPr>
            <a:r>
              <a:rPr lang="el-GR" altLang="el-GR" sz="1400" smtClean="0">
                <a:solidFill>
                  <a:srgbClr val="CC3300"/>
                </a:solidFill>
                <a:latin typeface="Verdana" pitchFamily="34" charset="0"/>
              </a:rPr>
              <a:t>Σκοπός της εκπαίδευσης στην κοινοτική νοσηλευτική είναι η παροχή των αναγκαίων γνώσεων και εμπειριών συμπεριλαμβανομένης της αξιοποίησης και σύνθεσης των προηγουμένων γνώσεων για να συμβάλλει:</a:t>
            </a:r>
            <a:r>
              <a:rPr lang="el-GR" altLang="el-GR" sz="1400" smtClean="0">
                <a:solidFill>
                  <a:schemeClr val="accent2"/>
                </a:solidFill>
                <a:latin typeface="Verdana" pitchFamily="34" charset="0"/>
              </a:rPr>
              <a:t> </a:t>
            </a:r>
          </a:p>
          <a:p>
            <a:pPr eaLnBrk="1" hangingPunct="1">
              <a:lnSpc>
                <a:spcPct val="80000"/>
              </a:lnSpc>
            </a:pPr>
            <a:r>
              <a:rPr lang="el-GR" altLang="el-GR" sz="1400" smtClean="0">
                <a:solidFill>
                  <a:schemeClr val="accent2"/>
                </a:solidFill>
                <a:latin typeface="Verdana" pitchFamily="34" charset="0"/>
              </a:rPr>
              <a:t>α) στην ορθή μελέτη των αναγκών της κοινότητας και την εφαρμογή προγραμμάτων.</a:t>
            </a:r>
          </a:p>
          <a:p>
            <a:pPr eaLnBrk="1" hangingPunct="1">
              <a:lnSpc>
                <a:spcPct val="80000"/>
              </a:lnSpc>
            </a:pPr>
            <a:r>
              <a:rPr lang="el-GR" altLang="el-GR" sz="1400" smtClean="0">
                <a:solidFill>
                  <a:schemeClr val="accent2"/>
                </a:solidFill>
                <a:latin typeface="Verdana" pitchFamily="34" charset="0"/>
              </a:rPr>
              <a:t>β) στην ανάπτυξη των ρόλων της Κοινοτικής Νοσηλευτικής σε όλες τις διαστάσεις της για την κάλυψη στην πράξη των αναγκών υγείας του πληθυσμού συγκεκριμένης κοινότητας.</a:t>
            </a:r>
          </a:p>
          <a:p>
            <a:pPr eaLnBrk="1" hangingPunct="1">
              <a:lnSpc>
                <a:spcPct val="80000"/>
              </a:lnSpc>
            </a:pPr>
            <a:r>
              <a:rPr lang="el-GR" altLang="el-GR" sz="1400" smtClean="0">
                <a:solidFill>
                  <a:schemeClr val="accent2"/>
                </a:solidFill>
                <a:latin typeface="Verdana" pitchFamily="34" charset="0"/>
              </a:rPr>
              <a:t>γ) στην ορθή μελέτη των αναγκών ατόμου / οικογένειας στο σπίτι.</a:t>
            </a:r>
          </a:p>
          <a:p>
            <a:pPr eaLnBrk="1" hangingPunct="1">
              <a:lnSpc>
                <a:spcPct val="80000"/>
              </a:lnSpc>
            </a:pPr>
            <a:r>
              <a:rPr lang="el-GR" altLang="el-GR" sz="1400" smtClean="0">
                <a:solidFill>
                  <a:schemeClr val="accent2"/>
                </a:solidFill>
                <a:latin typeface="Verdana" pitchFamily="34" charset="0"/>
              </a:rPr>
              <a:t>δ) στην ανάπτυξη όλων των Νοσηλευτικών δραστηριοτήτων για την κάλυψη των αναγκών υγείας του συγκεκριμένου ατόμου και οικογένειας στο σπίτι.</a:t>
            </a:r>
          </a:p>
          <a:p>
            <a:pPr eaLnBrk="1" hangingPunct="1">
              <a:lnSpc>
                <a:spcPct val="80000"/>
              </a:lnSpc>
            </a:pPr>
            <a:r>
              <a:rPr lang="el-GR" altLang="el-GR" sz="1400" smtClean="0">
                <a:solidFill>
                  <a:schemeClr val="accent2"/>
                </a:solidFill>
                <a:latin typeface="Verdana" pitchFamily="34" charset="0"/>
              </a:rPr>
              <a:t>ε) στην οργάνωση, λειτουργία και επιστημονική διασύνδεση του Κέντρου Υγείας με τις λοιπές υπηρεσίες του Εθνικού Συστήματος Υγείας.</a:t>
            </a:r>
          </a:p>
          <a:p>
            <a:pPr eaLnBrk="1" hangingPunct="1">
              <a:lnSpc>
                <a:spcPct val="80000"/>
              </a:lnSpc>
            </a:pPr>
            <a:r>
              <a:rPr lang="el-GR" altLang="el-GR" sz="1400" smtClean="0">
                <a:solidFill>
                  <a:schemeClr val="accent2"/>
                </a:solidFill>
                <a:latin typeface="Verdana" pitchFamily="34" charset="0"/>
              </a:rPr>
              <a:t>στ) στην αξιολόγηση των παρεχομένων υπηρεσιών του Κέντρου Υγείας και να κάνει υποδείξεις για τις επιβαλλόμενες μεταβολές.</a:t>
            </a:r>
          </a:p>
          <a:p>
            <a:pPr eaLnBrk="1" hangingPunct="1">
              <a:lnSpc>
                <a:spcPct val="80000"/>
              </a:lnSpc>
            </a:pPr>
            <a:endParaRPr lang="el-GR" altLang="el-GR" sz="1400" smtClean="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4">
                                            <p:txEl>
                                              <p:pRg st="0" end="0"/>
                                            </p:txEl>
                                          </p:spTgt>
                                        </p:tgtEl>
                                        <p:attrNameLst>
                                          <p:attrName>style.visibility</p:attrName>
                                        </p:attrNameLst>
                                      </p:cBhvr>
                                      <p:to>
                                        <p:strVal val="visible"/>
                                      </p:to>
                                    </p:set>
                                    <p:anim calcmode="lin" valueType="num">
                                      <p:cBhvr additive="base">
                                        <p:cTn id="13" dur="5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4">
                                            <p:txEl>
                                              <p:pRg st="1" end="1"/>
                                            </p:txEl>
                                          </p:spTgt>
                                        </p:tgtEl>
                                        <p:attrNameLst>
                                          <p:attrName>style.visibility</p:attrName>
                                        </p:attrNameLst>
                                      </p:cBhvr>
                                      <p:to>
                                        <p:strVal val="visible"/>
                                      </p:to>
                                    </p:set>
                                    <p:anim calcmode="lin" valueType="num">
                                      <p:cBhvr additive="base">
                                        <p:cTn id="19" dur="500" fill="hold"/>
                                        <p:tgtEl>
                                          <p:spTgt spid="1536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4">
                                            <p:txEl>
                                              <p:pRg st="2" end="2"/>
                                            </p:txEl>
                                          </p:spTgt>
                                        </p:tgtEl>
                                        <p:attrNameLst>
                                          <p:attrName>style.visibility</p:attrName>
                                        </p:attrNameLst>
                                      </p:cBhvr>
                                      <p:to>
                                        <p:strVal val="visible"/>
                                      </p:to>
                                    </p:set>
                                    <p:anim calcmode="lin" valueType="num">
                                      <p:cBhvr additive="base">
                                        <p:cTn id="25" dur="500" fill="hold"/>
                                        <p:tgtEl>
                                          <p:spTgt spid="1536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4">
                                            <p:txEl>
                                              <p:pRg st="3" end="3"/>
                                            </p:txEl>
                                          </p:spTgt>
                                        </p:tgtEl>
                                        <p:attrNameLst>
                                          <p:attrName>style.visibility</p:attrName>
                                        </p:attrNameLst>
                                      </p:cBhvr>
                                      <p:to>
                                        <p:strVal val="visible"/>
                                      </p:to>
                                    </p:set>
                                    <p:anim calcmode="lin" valueType="num">
                                      <p:cBhvr additive="base">
                                        <p:cTn id="31" dur="500" fill="hold"/>
                                        <p:tgtEl>
                                          <p:spTgt spid="1536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4">
                                            <p:txEl>
                                              <p:pRg st="4" end="4"/>
                                            </p:txEl>
                                          </p:spTgt>
                                        </p:tgtEl>
                                        <p:attrNameLst>
                                          <p:attrName>style.visibility</p:attrName>
                                        </p:attrNameLst>
                                      </p:cBhvr>
                                      <p:to>
                                        <p:strVal val="visible"/>
                                      </p:to>
                                    </p:set>
                                    <p:anim calcmode="lin" valueType="num">
                                      <p:cBhvr additive="base">
                                        <p:cTn id="37" dur="500" fill="hold"/>
                                        <p:tgtEl>
                                          <p:spTgt spid="1536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4">
                                            <p:txEl>
                                              <p:pRg st="5" end="5"/>
                                            </p:txEl>
                                          </p:spTgt>
                                        </p:tgtEl>
                                        <p:attrNameLst>
                                          <p:attrName>style.visibility</p:attrName>
                                        </p:attrNameLst>
                                      </p:cBhvr>
                                      <p:to>
                                        <p:strVal val="visible"/>
                                      </p:to>
                                    </p:set>
                                    <p:anim calcmode="lin" valueType="num">
                                      <p:cBhvr additive="base">
                                        <p:cTn id="43" dur="500" fill="hold"/>
                                        <p:tgtEl>
                                          <p:spTgt spid="1536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364">
                                            <p:txEl>
                                              <p:pRg st="6" end="6"/>
                                            </p:txEl>
                                          </p:spTgt>
                                        </p:tgtEl>
                                        <p:attrNameLst>
                                          <p:attrName>style.visibility</p:attrName>
                                        </p:attrNameLst>
                                      </p:cBhvr>
                                      <p:to>
                                        <p:strVal val="visible"/>
                                      </p:to>
                                    </p:set>
                                    <p:anim calcmode="lin" valueType="num">
                                      <p:cBhvr additive="base">
                                        <p:cTn id="49" dur="500" fill="hold"/>
                                        <p:tgtEl>
                                          <p:spTgt spid="1536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36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533400"/>
            <a:ext cx="8229600" cy="1143000"/>
          </a:xfrm>
          <a:solidFill>
            <a:srgbClr val="FFFF66"/>
          </a:solidFill>
          <a:effectLst>
            <a:prstShdw prst="shdw17" dist="17961" dir="13500000">
              <a:srgbClr val="99993D"/>
            </a:prstShdw>
          </a:effectLst>
        </p:spPr>
        <p:txBody>
          <a:bodyPr/>
          <a:lstStyle/>
          <a:p>
            <a:pPr eaLnBrk="1" hangingPunct="1"/>
            <a:r>
              <a:rPr lang="el-GR" altLang="el-GR" sz="4000" b="1" smtClean="0">
                <a:solidFill>
                  <a:srgbClr val="009900"/>
                </a:solidFill>
              </a:rPr>
              <a:t/>
            </a:r>
            <a:br>
              <a:rPr lang="el-GR" altLang="el-GR" sz="4000" b="1" smtClean="0">
                <a:solidFill>
                  <a:srgbClr val="009900"/>
                </a:solidFill>
              </a:rPr>
            </a:br>
            <a:r>
              <a:rPr lang="el-GR" altLang="el-GR" sz="3200" b="1" smtClean="0">
                <a:solidFill>
                  <a:srgbClr val="009900"/>
                </a:solidFill>
              </a:rPr>
              <a:t>Μεταπτυχιακή Εκπαίδευση στην Κοινοτική Νοσηλευτική</a:t>
            </a:r>
            <a:r>
              <a:rPr lang="el-GR" altLang="el-GR" sz="4000" smtClean="0">
                <a:solidFill>
                  <a:srgbClr val="009900"/>
                </a:solidFill>
              </a:rPr>
              <a:t/>
            </a:r>
            <a:br>
              <a:rPr lang="el-GR" altLang="el-GR" sz="4000" smtClean="0">
                <a:solidFill>
                  <a:srgbClr val="009900"/>
                </a:solidFill>
              </a:rPr>
            </a:br>
            <a:endParaRPr lang="el-GR" altLang="el-GR" sz="4000" smtClean="0">
              <a:solidFill>
                <a:srgbClr val="009900"/>
              </a:solidFill>
            </a:endParaRPr>
          </a:p>
        </p:txBody>
      </p:sp>
      <p:sp>
        <p:nvSpPr>
          <p:cNvPr id="52227" name="Rectangle 3"/>
          <p:cNvSpPr>
            <a:spLocks noGrp="1" noChangeArrowheads="1"/>
          </p:cNvSpPr>
          <p:nvPr>
            <p:ph type="body" idx="1"/>
          </p:nvPr>
        </p:nvSpPr>
        <p:spPr>
          <a:xfrm>
            <a:off x="457200" y="1981200"/>
            <a:ext cx="8229600" cy="4678363"/>
          </a:xfrm>
          <a:solidFill>
            <a:schemeClr val="accent1"/>
          </a:solidFill>
          <a:effectLst>
            <a:prstShdw prst="shdw13" dist="53882" dir="13500000">
              <a:schemeClr val="bg2">
                <a:alpha val="50000"/>
              </a:schemeClr>
            </a:prstShdw>
          </a:effectLst>
        </p:spPr>
        <p:txBody>
          <a:bodyPr/>
          <a:lstStyle/>
          <a:p>
            <a:pPr eaLnBrk="1" hangingPunct="1">
              <a:lnSpc>
                <a:spcPct val="90000"/>
              </a:lnSpc>
            </a:pPr>
            <a:r>
              <a:rPr lang="el-GR" altLang="el-GR" sz="2400" smtClean="0">
                <a:solidFill>
                  <a:srgbClr val="009900"/>
                </a:solidFill>
              </a:rPr>
              <a:t>Το Μεταπτυχιακό Πρόγραμμα Σπουδών ξεκίνησε το 1993 στο Τμήμα Νοσηλευτικής του Πανεπιστημίου Αθηνών και περιελάμβανε την ειδίκευση Δημόσια Υγεία. </a:t>
            </a:r>
            <a:r>
              <a:rPr lang="el-GR" altLang="el-GR" sz="2400" b="1" u="sng" smtClean="0">
                <a:solidFill>
                  <a:srgbClr val="009900"/>
                </a:solidFill>
              </a:rPr>
              <a:t>Από το ακαδημαϊκό έτος 2003-2004 ξεκίνησε και η ειδίκευση Κοινοτική Νοσηλευτική σύμφωνα με το νέο πρόγραμμα (</a:t>
            </a:r>
            <a:r>
              <a:rPr lang="en-US" altLang="el-GR" sz="2400" b="1" u="sng" smtClean="0">
                <a:solidFill>
                  <a:srgbClr val="009900"/>
                </a:solidFill>
              </a:rPr>
              <a:t>Y</a:t>
            </a:r>
            <a:r>
              <a:rPr lang="el-GR" altLang="el-GR" sz="2400" b="1" u="sng" smtClean="0">
                <a:solidFill>
                  <a:srgbClr val="009900"/>
                </a:solidFill>
              </a:rPr>
              <a:t>Α Β7/93913).</a:t>
            </a:r>
            <a:r>
              <a:rPr lang="el-GR" altLang="el-GR" sz="2400" smtClean="0">
                <a:solidFill>
                  <a:srgbClr val="009900"/>
                </a:solidFill>
              </a:rPr>
              <a:t> Διαρκεί δύο χρόνια και από την έναρξή του αποτελεί προαπαιτούμενο δίπλωμα για την εκπόνηση διδακτορικής διατριβής. Το μεταπτυχιακό πρόγραμμα περιλαμβάνει θεωρητικό μέρος, κλινική άσκηση και  εκπόνηση διπλωματικής εργασίας, ενώ χτίζει στις γνώσεις που ήδη έχουν αποκτηθεί ση διάρκεια του προπτυχιακού προγράμματος σπουδών. </a:t>
            </a:r>
            <a:endParaRPr lang="el-GR" altLang="el-GR" sz="2400" b="1" smtClean="0">
              <a:solidFill>
                <a:srgbClr val="0099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l-GR" altLang="el-GR" sz="2800" b="1" smtClean="0">
                <a:solidFill>
                  <a:srgbClr val="CC3300"/>
                </a:solidFill>
              </a:rPr>
              <a:t>Το Μοντέλο συστημάτων της </a:t>
            </a:r>
            <a:r>
              <a:rPr lang="en-US" altLang="el-GR" sz="2800" b="1" smtClean="0">
                <a:solidFill>
                  <a:srgbClr val="CC3300"/>
                </a:solidFill>
              </a:rPr>
              <a:t>Neuman</a:t>
            </a:r>
            <a:r>
              <a:rPr lang="el-GR" altLang="el-GR" sz="2800" b="1" smtClean="0">
                <a:solidFill>
                  <a:srgbClr val="CC3300"/>
                </a:solidFill>
              </a:rPr>
              <a:t> (1989</a:t>
            </a:r>
            <a:r>
              <a:rPr lang="en-US" altLang="el-GR" sz="2800" b="1" smtClean="0">
                <a:solidFill>
                  <a:srgbClr val="CC3300"/>
                </a:solidFill>
              </a:rPr>
              <a:t>)</a:t>
            </a:r>
            <a:endParaRPr lang="el-GR" altLang="el-GR" sz="2800" b="1" smtClean="0">
              <a:solidFill>
                <a:srgbClr val="CC3300"/>
              </a:solidFill>
            </a:endParaRPr>
          </a:p>
        </p:txBody>
      </p:sp>
      <p:sp>
        <p:nvSpPr>
          <p:cNvPr id="7171" name="Rectangle 3"/>
          <p:cNvSpPr>
            <a:spLocks noGrp="1" noChangeArrowheads="1"/>
          </p:cNvSpPr>
          <p:nvPr>
            <p:ph type="body" sz="half" idx="1"/>
          </p:nvPr>
        </p:nvSpPr>
        <p:spPr>
          <a:solidFill>
            <a:srgbClr val="FFCC00"/>
          </a:solidFill>
        </p:spPr>
        <p:txBody>
          <a:bodyPr/>
          <a:lstStyle/>
          <a:p>
            <a:pPr eaLnBrk="1" hangingPunct="1">
              <a:lnSpc>
                <a:spcPct val="80000"/>
              </a:lnSpc>
            </a:pPr>
            <a:endParaRPr lang="el-GR" altLang="el-GR" sz="1200" smtClean="0"/>
          </a:p>
          <a:p>
            <a:pPr eaLnBrk="1" hangingPunct="1">
              <a:lnSpc>
                <a:spcPct val="80000"/>
              </a:lnSpc>
            </a:pPr>
            <a:r>
              <a:rPr lang="el-GR" altLang="el-GR" sz="2000" smtClean="0"/>
              <a:t>ο πελάτης (άτομο ή ομάδα)</a:t>
            </a:r>
          </a:p>
          <a:p>
            <a:pPr eaLnBrk="1" hangingPunct="1">
              <a:lnSpc>
                <a:spcPct val="80000"/>
              </a:lnSpc>
            </a:pPr>
            <a:endParaRPr lang="el-GR" altLang="el-GR" sz="2000" smtClean="0"/>
          </a:p>
          <a:p>
            <a:pPr eaLnBrk="1" hangingPunct="1">
              <a:lnSpc>
                <a:spcPct val="80000"/>
              </a:lnSpc>
            </a:pPr>
            <a:r>
              <a:rPr lang="el-GR" altLang="el-GR" sz="2000" smtClean="0"/>
              <a:t>η κοινωνία/το περιβάλλον (εσωτερικό ή εξωτερικό)</a:t>
            </a:r>
          </a:p>
          <a:p>
            <a:pPr eaLnBrk="1" hangingPunct="1">
              <a:lnSpc>
                <a:spcPct val="80000"/>
              </a:lnSpc>
            </a:pPr>
            <a:endParaRPr lang="el-GR" altLang="el-GR" sz="2000" smtClean="0"/>
          </a:p>
          <a:p>
            <a:pPr eaLnBrk="1" hangingPunct="1">
              <a:lnSpc>
                <a:spcPct val="80000"/>
              </a:lnSpc>
            </a:pPr>
            <a:r>
              <a:rPr lang="el-GR" altLang="el-GR" sz="2000" smtClean="0"/>
              <a:t>η υγεία (ευεξία)</a:t>
            </a:r>
          </a:p>
          <a:p>
            <a:pPr eaLnBrk="1" hangingPunct="1">
              <a:lnSpc>
                <a:spcPct val="80000"/>
              </a:lnSpc>
            </a:pPr>
            <a:endParaRPr lang="el-GR" altLang="el-GR" sz="2000" smtClean="0"/>
          </a:p>
          <a:p>
            <a:pPr eaLnBrk="1" hangingPunct="1">
              <a:lnSpc>
                <a:spcPct val="80000"/>
              </a:lnSpc>
            </a:pPr>
            <a:r>
              <a:rPr lang="el-GR" altLang="el-GR" sz="2000" smtClean="0"/>
              <a:t>η νοσηλευτική φροντίδα</a:t>
            </a:r>
          </a:p>
        </p:txBody>
      </p:sp>
      <p:sp>
        <p:nvSpPr>
          <p:cNvPr id="7173" name="Rectangle 5"/>
          <p:cNvSpPr>
            <a:spLocks noGrp="1" noChangeArrowheads="1"/>
          </p:cNvSpPr>
          <p:nvPr>
            <p:ph type="body" sz="half" idx="2"/>
          </p:nvPr>
        </p:nvSpPr>
        <p:spPr>
          <a:solidFill>
            <a:srgbClr val="4EAFB6"/>
          </a:solidFill>
        </p:spPr>
        <p:txBody>
          <a:bodyPr/>
          <a:lstStyle/>
          <a:p>
            <a:pPr eaLnBrk="1" hangingPunct="1">
              <a:lnSpc>
                <a:spcPct val="80000"/>
              </a:lnSpc>
            </a:pPr>
            <a:r>
              <a:rPr lang="el-GR" altLang="el-GR" sz="1200" smtClean="0">
                <a:solidFill>
                  <a:srgbClr val="800000"/>
                </a:solidFill>
              </a:rPr>
              <a:t>Η υγεία στο μοντέλο ορίζεται ως εξίσωση με την ιδεατή σταθερότητα του συστήματος σε κάθε χρονική στιγμή και απεικονίζεται ως το γραμμικό συνεχές «υγείας-νόσου».</a:t>
            </a:r>
          </a:p>
          <a:p>
            <a:pPr eaLnBrk="1" hangingPunct="1">
              <a:lnSpc>
                <a:spcPct val="80000"/>
              </a:lnSpc>
            </a:pPr>
            <a:r>
              <a:rPr lang="el-GR" altLang="el-GR" sz="1200" smtClean="0">
                <a:solidFill>
                  <a:srgbClr val="800000"/>
                </a:solidFill>
              </a:rPr>
              <a:t>Ο στόχος του μοντέλου είναι η ιδεατή κατάσταση ευεξίας μέσω νοσηλευτικών παρεμβάσεων πρωτογενούς, δευτερογενούς και τριτογενούς πρόληψης που συνοψίζονται σε «επίτευξη, προάσπιση και διατήρηση» της σταθερότητας του ατόμου ή της ομάδας.</a:t>
            </a:r>
          </a:p>
          <a:p>
            <a:pPr eaLnBrk="1" hangingPunct="1">
              <a:lnSpc>
                <a:spcPct val="80000"/>
              </a:lnSpc>
            </a:pPr>
            <a:r>
              <a:rPr lang="el-GR" altLang="el-GR" sz="1200" smtClean="0">
                <a:solidFill>
                  <a:srgbClr val="800000"/>
                </a:solidFill>
              </a:rPr>
              <a:t>Το μοντέλο ενεργοποιείται με τη χρήση προσαρμοσμένης νοσηλευτικής διεργασίας, έτσι ώστε να διευκολύνονται οι νοσηλευτκές παρεμβάσεις σύμφωνα με τις εκάστοτε ανάγκες του ατόμου ή της ομάδας. Τα στάδια της νοσηλευτικής διεργασίας αποτελούνται από τη διάγνωση που ενσωματώνει και την εκτίμηση αναγκών, τους στόχους και τις εκβάσεις (</a:t>
            </a:r>
            <a:r>
              <a:rPr lang="en-US" altLang="el-GR" sz="1200" smtClean="0">
                <a:solidFill>
                  <a:srgbClr val="800000"/>
                </a:solidFill>
              </a:rPr>
              <a:t>Cross</a:t>
            </a:r>
            <a:r>
              <a:rPr lang="el-GR" altLang="el-GR" sz="1200" smtClean="0">
                <a:solidFill>
                  <a:srgbClr val="800000"/>
                </a:solidFill>
              </a:rPr>
              <a:t> 1990, Αποστολοπούλου 1999).</a:t>
            </a:r>
          </a:p>
          <a:p>
            <a:pPr eaLnBrk="1" hangingPunct="1">
              <a:lnSpc>
                <a:spcPct val="80000"/>
              </a:lnSpc>
            </a:pPr>
            <a:r>
              <a:rPr lang="el-GR" altLang="el-GR" sz="1200" smtClean="0">
                <a:solidFill>
                  <a:srgbClr val="800000"/>
                </a:solidFill>
              </a:rPr>
              <a:t>Το Μοντέλο Συστημάτων της </a:t>
            </a:r>
            <a:r>
              <a:rPr lang="en-US" altLang="el-GR" sz="1200" smtClean="0">
                <a:solidFill>
                  <a:srgbClr val="800000"/>
                </a:solidFill>
              </a:rPr>
              <a:t>Neuman</a:t>
            </a:r>
            <a:r>
              <a:rPr lang="el-GR" altLang="el-GR" sz="1200" smtClean="0">
                <a:solidFill>
                  <a:srgbClr val="800000"/>
                </a:solidFill>
              </a:rPr>
              <a:t> έχει παρ’ όλα αυτά ένα μειονέκτημα κατά την εφαρμογή του στην κοινότητα, καθώς είναι κυρίως ένα προληπτικό μοντέλο και δεν παίρνει υπόψη του την πολιτική προσέγγιση που εμπεριέχεται στην άσκηση της κοινοτικής νοσηλευτικής (</a:t>
            </a:r>
            <a:r>
              <a:rPr lang="en-US" altLang="el-GR" sz="1200" smtClean="0">
                <a:solidFill>
                  <a:srgbClr val="800000"/>
                </a:solidFill>
              </a:rPr>
              <a:t>Haggart</a:t>
            </a:r>
            <a:r>
              <a:rPr lang="el-GR" altLang="el-GR" sz="1200" smtClean="0">
                <a:solidFill>
                  <a:srgbClr val="800000"/>
                </a:solidFill>
              </a:rPr>
              <a:t>, 1993).</a:t>
            </a:r>
          </a:p>
          <a:p>
            <a:pPr eaLnBrk="1" hangingPunct="1">
              <a:lnSpc>
                <a:spcPct val="80000"/>
              </a:lnSpc>
            </a:pPr>
            <a:endParaRPr lang="el-GR" altLang="el-GR" sz="1200" smtClean="0">
              <a:solidFill>
                <a:srgbClr val="800000"/>
              </a:solidFill>
            </a:endParaRPr>
          </a:p>
        </p:txBody>
      </p:sp>
      <p:sp>
        <p:nvSpPr>
          <p:cNvPr id="27653" name="Rectangle 4"/>
          <p:cNvSpPr>
            <a:spLocks noChangeArrowheads="1"/>
          </p:cNvSpPr>
          <p:nvPr/>
        </p:nvSpPr>
        <p:spPr bwMode="auto">
          <a:xfrm>
            <a:off x="2667000" y="1066800"/>
            <a:ext cx="3811588" cy="366713"/>
          </a:xfrm>
          <a:prstGeom prst="rect">
            <a:avLst/>
          </a:prstGeom>
          <a:noFill/>
          <a:ln w="9525">
            <a:noFill/>
            <a:miter lim="800000"/>
            <a:headEnd/>
            <a:tailEnd/>
          </a:ln>
          <a:effectLst/>
        </p:spPr>
        <p:txBody>
          <a:bodyPr wrap="none">
            <a:spAutoFit/>
          </a:bodyPr>
          <a:lstStyle/>
          <a:p>
            <a:r>
              <a:rPr lang="el-GR" altLang="el-GR" b="1">
                <a:solidFill>
                  <a:srgbClr val="009900"/>
                </a:solidFill>
              </a:rPr>
              <a:t>Κύριες έννοιες στο μοντέλο είναι</a:t>
            </a:r>
            <a:r>
              <a:rPr lang="el-GR" altLang="el-GR" b="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1">
                                            <p:bg/>
                                          </p:spTgt>
                                        </p:tgtEl>
                                        <p:attrNameLst>
                                          <p:attrName>style.visibility</p:attrName>
                                        </p:attrNameLst>
                                      </p:cBhvr>
                                      <p:to>
                                        <p:strVal val="visible"/>
                                      </p:to>
                                    </p:set>
                                    <p:animEffect transition="in" filter="diamond(in)">
                                      <p:cBhvr>
                                        <p:cTn id="7" dur="2000"/>
                                        <p:tgtEl>
                                          <p:spTgt spid="717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amond(in)">
                                      <p:cBhvr>
                                        <p:cTn id="12" dur="20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diamond(in)">
                                      <p:cBhvr>
                                        <p:cTn id="17" dur="2000"/>
                                        <p:tgtEl>
                                          <p:spTgt spid="71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171">
                                            <p:txEl>
                                              <p:pRg st="5" end="5"/>
                                            </p:txEl>
                                          </p:spTgt>
                                        </p:tgtEl>
                                        <p:attrNameLst>
                                          <p:attrName>style.visibility</p:attrName>
                                        </p:attrNameLst>
                                      </p:cBhvr>
                                      <p:to>
                                        <p:strVal val="visible"/>
                                      </p:to>
                                    </p:set>
                                    <p:animEffect transition="in" filter="diamond(in)">
                                      <p:cBhvr>
                                        <p:cTn id="22" dur="2000"/>
                                        <p:tgtEl>
                                          <p:spTgt spid="717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animEffect transition="in" filter="diamond(in)">
                                      <p:cBhvr>
                                        <p:cTn id="27" dur="2000"/>
                                        <p:tgtEl>
                                          <p:spTgt spid="7171">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7173">
                                            <p:bg/>
                                          </p:spTgt>
                                        </p:tgtEl>
                                        <p:attrNameLst>
                                          <p:attrName>style.visibility</p:attrName>
                                        </p:attrNameLst>
                                      </p:cBhvr>
                                      <p:to>
                                        <p:strVal val="visible"/>
                                      </p:to>
                                    </p:set>
                                    <p:animEffect transition="in" filter="diamond(in)">
                                      <p:cBhvr>
                                        <p:cTn id="32" dur="2000"/>
                                        <p:tgtEl>
                                          <p:spTgt spid="7173">
                                            <p:bg/>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7173">
                                            <p:txEl>
                                              <p:pRg st="0" end="0"/>
                                            </p:txEl>
                                          </p:spTgt>
                                        </p:tgtEl>
                                        <p:attrNameLst>
                                          <p:attrName>style.visibility</p:attrName>
                                        </p:attrNameLst>
                                      </p:cBhvr>
                                      <p:to>
                                        <p:strVal val="visible"/>
                                      </p:to>
                                    </p:set>
                                    <p:animEffect transition="in" filter="diamond(in)">
                                      <p:cBhvr>
                                        <p:cTn id="37" dur="2000"/>
                                        <p:tgtEl>
                                          <p:spTgt spid="7173">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173">
                                            <p:txEl>
                                              <p:pRg st="1" end="1"/>
                                            </p:txEl>
                                          </p:spTgt>
                                        </p:tgtEl>
                                        <p:attrNameLst>
                                          <p:attrName>style.visibility</p:attrName>
                                        </p:attrNameLst>
                                      </p:cBhvr>
                                      <p:to>
                                        <p:strVal val="visible"/>
                                      </p:to>
                                    </p:set>
                                    <p:animEffect transition="in" filter="diamond(in)">
                                      <p:cBhvr>
                                        <p:cTn id="42" dur="2000"/>
                                        <p:tgtEl>
                                          <p:spTgt spid="7173">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7173">
                                            <p:txEl>
                                              <p:pRg st="2" end="2"/>
                                            </p:txEl>
                                          </p:spTgt>
                                        </p:tgtEl>
                                        <p:attrNameLst>
                                          <p:attrName>style.visibility</p:attrName>
                                        </p:attrNameLst>
                                      </p:cBhvr>
                                      <p:to>
                                        <p:strVal val="visible"/>
                                      </p:to>
                                    </p:set>
                                    <p:animEffect transition="in" filter="diamond(in)">
                                      <p:cBhvr>
                                        <p:cTn id="47" dur="2000"/>
                                        <p:tgtEl>
                                          <p:spTgt spid="7173">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7173">
                                            <p:txEl>
                                              <p:pRg st="3" end="3"/>
                                            </p:txEl>
                                          </p:spTgt>
                                        </p:tgtEl>
                                        <p:attrNameLst>
                                          <p:attrName>style.visibility</p:attrName>
                                        </p:attrNameLst>
                                      </p:cBhvr>
                                      <p:to>
                                        <p:strVal val="visible"/>
                                      </p:to>
                                    </p:set>
                                    <p:animEffect transition="in" filter="diamond(in)">
                                      <p:cBhvr>
                                        <p:cTn id="52" dur="2000"/>
                                        <p:tgtEl>
                                          <p:spTgt spid="71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nimBg="1"/>
      <p:bldP spid="717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8E9B42C-5AC8-4D4C-8813-7472183771C9}"/>
              </a:ext>
            </a:extLst>
          </p:cNvPr>
          <p:cNvSpPr>
            <a:spLocks noGrp="1"/>
          </p:cNvSpPr>
          <p:nvPr>
            <p:ph type="title"/>
          </p:nvPr>
        </p:nvSpPr>
        <p:spPr>
          <a:xfrm>
            <a:off x="628650" y="167149"/>
            <a:ext cx="7886700" cy="1523540"/>
          </a:xfrm>
        </p:spPr>
        <p:txBody>
          <a:bodyPr>
            <a:normAutofit/>
          </a:bodyPr>
          <a:lstStyle/>
          <a:p>
            <a:pPr algn="ctr"/>
            <a:r>
              <a:rPr lang="el-GR" sz="2400" b="1" dirty="0">
                <a:solidFill>
                  <a:srgbClr val="0070C0"/>
                </a:solidFill>
              </a:rPr>
              <a:t>ΜΕΤΑΠΤΥΧΙΑΚΗ-ΔΙΔΑΚΤΟΡΙΚΗ –ΜΕΤΑΔΙΔΑΚΤΟΡΙΚΗ ΕΚΠΑΙΔΕΥΣΗ ΚΑΙ ΕΡΕΥΝΑ </a:t>
            </a:r>
            <a:br>
              <a:rPr lang="el-GR" sz="2400" b="1" dirty="0">
                <a:solidFill>
                  <a:srgbClr val="0070C0"/>
                </a:solidFill>
              </a:rPr>
            </a:br>
            <a:r>
              <a:rPr lang="el-GR" sz="2400" b="1" dirty="0">
                <a:solidFill>
                  <a:srgbClr val="0070C0"/>
                </a:solidFill>
              </a:rPr>
              <a:t>ΚΟΙΝΟΤΙΚΗΣ ΝΟΣΗΛΕΥΤΙΚΗΣ ΣΤΗΝ ΕΛΛΑΔΑ </a:t>
            </a:r>
          </a:p>
        </p:txBody>
      </p:sp>
      <p:sp>
        <p:nvSpPr>
          <p:cNvPr id="3" name="Θέση περιεχομένου 2">
            <a:extLst>
              <a:ext uri="{FF2B5EF4-FFF2-40B4-BE49-F238E27FC236}">
                <a16:creationId xmlns:a16="http://schemas.microsoft.com/office/drawing/2014/main" xmlns="" id="{7F277ADE-6B25-4BFB-94E5-0FDFFF56B11A}"/>
              </a:ext>
            </a:extLst>
          </p:cNvPr>
          <p:cNvSpPr>
            <a:spLocks noGrp="1"/>
          </p:cNvSpPr>
          <p:nvPr>
            <p:ph idx="1"/>
          </p:nvPr>
        </p:nvSpPr>
        <p:spPr>
          <a:xfrm>
            <a:off x="562283" y="1944892"/>
            <a:ext cx="7886700" cy="4351338"/>
          </a:xfrm>
          <a:solidFill>
            <a:schemeClr val="accent4">
              <a:lumMod val="20000"/>
              <a:lumOff val="80000"/>
            </a:schemeClr>
          </a:solidFill>
          <a:scene3d>
            <a:camera prst="orthographicFront"/>
            <a:lightRig rig="threePt" dir="t"/>
          </a:scene3d>
          <a:sp3d>
            <a:bevelT/>
          </a:sp3d>
        </p:spPr>
        <p:txBody>
          <a:bodyPr>
            <a:normAutofit fontScale="92500" lnSpcReduction="20000"/>
          </a:bodyPr>
          <a:lstStyle/>
          <a:p>
            <a:pPr indent="0" algn="just">
              <a:lnSpc>
                <a:spcPct val="100000"/>
              </a:lnSpc>
              <a:spcAft>
                <a:spcPts val="600"/>
              </a:spcAft>
              <a:buClr>
                <a:srgbClr val="0070C0"/>
              </a:buClr>
              <a:buNone/>
            </a:pPr>
            <a:r>
              <a:rPr lang="el-GR" sz="3000" b="1" dirty="0">
                <a:solidFill>
                  <a:srgbClr val="002060"/>
                </a:solidFill>
              </a:rPr>
              <a:t>Ε</a:t>
            </a:r>
            <a:r>
              <a:rPr lang="en-US" sz="3000" b="1" dirty="0">
                <a:solidFill>
                  <a:srgbClr val="002060"/>
                </a:solidFill>
              </a:rPr>
              <a:t>.</a:t>
            </a:r>
            <a:r>
              <a:rPr lang="el-GR" sz="3000" b="1" dirty="0">
                <a:solidFill>
                  <a:srgbClr val="002060"/>
                </a:solidFill>
              </a:rPr>
              <a:t>Κ</a:t>
            </a:r>
            <a:r>
              <a:rPr lang="en-US" sz="3000" b="1" dirty="0">
                <a:solidFill>
                  <a:srgbClr val="002060"/>
                </a:solidFill>
              </a:rPr>
              <a:t>.</a:t>
            </a:r>
            <a:r>
              <a:rPr lang="el-GR" sz="3000" b="1" dirty="0">
                <a:solidFill>
                  <a:srgbClr val="002060"/>
                </a:solidFill>
              </a:rPr>
              <a:t>Π</a:t>
            </a:r>
            <a:r>
              <a:rPr lang="en-US" sz="3000" b="1" dirty="0">
                <a:solidFill>
                  <a:srgbClr val="002060"/>
                </a:solidFill>
              </a:rPr>
              <a:t>.</a:t>
            </a:r>
            <a:r>
              <a:rPr lang="el-GR" sz="3000" b="1" dirty="0">
                <a:solidFill>
                  <a:srgbClr val="002060"/>
                </a:solidFill>
              </a:rPr>
              <a:t>Α</a:t>
            </a:r>
            <a:r>
              <a:rPr lang="el-GR" sz="3000" b="1" dirty="0"/>
              <a:t> </a:t>
            </a:r>
            <a:r>
              <a:rPr lang="el-GR" sz="2200" dirty="0"/>
              <a:t>ΤΜΗΜΑ ΝΟΣΗΛΕΥΤΙΚΗΣ </a:t>
            </a:r>
            <a:r>
              <a:rPr lang="el-GR" sz="2200" dirty="0">
                <a:effectLst/>
                <a:ea typeface="Times New Roman" panose="02020603050405020304" pitchFamily="18" charset="0"/>
              </a:rPr>
              <a:t>«</a:t>
            </a:r>
            <a:r>
              <a:rPr lang="el-GR" sz="2200" b="1" u="sng" dirty="0">
                <a:solidFill>
                  <a:srgbClr val="0070C0"/>
                </a:solidFill>
                <a:effectLst/>
                <a:ea typeface="Times New Roman" panose="02020603050405020304" pitchFamily="18" charset="0"/>
              </a:rPr>
              <a:t>Διαχείριση Κρίσεων &amp; Μαζικών Καταστροφών και  Νοσηλευτική Δημόσιας Υγεία</a:t>
            </a:r>
            <a:r>
              <a:rPr lang="el-GR" sz="2200" dirty="0">
                <a:solidFill>
                  <a:srgbClr val="0070C0"/>
                </a:solidFill>
                <a:effectLst/>
                <a:ea typeface="Times New Roman" panose="02020603050405020304" pitchFamily="18" charset="0"/>
              </a:rPr>
              <a:t>ς</a:t>
            </a:r>
            <a:r>
              <a:rPr lang="el-GR" sz="2200" dirty="0">
                <a:effectLst/>
                <a:ea typeface="Times New Roman" panose="02020603050405020304" pitchFamily="18" charset="0"/>
              </a:rPr>
              <a:t>» (</a:t>
            </a:r>
            <a:r>
              <a:rPr lang="el-GR" sz="2200" dirty="0" err="1">
                <a:effectLst/>
                <a:ea typeface="Times New Roman" panose="02020603050405020304" pitchFamily="18" charset="0"/>
              </a:rPr>
              <a:t>MSc</a:t>
            </a:r>
            <a:r>
              <a:rPr lang="el-GR" sz="2200" dirty="0">
                <a:effectLst/>
                <a:ea typeface="Times New Roman" panose="02020603050405020304" pitchFamily="18" charset="0"/>
              </a:rPr>
              <a:t> in (</a:t>
            </a:r>
            <a:r>
              <a:rPr lang="el-GR" sz="2200" dirty="0" err="1">
                <a:effectLst/>
                <a:ea typeface="Times New Roman" panose="02020603050405020304" pitchFamily="18" charset="0"/>
              </a:rPr>
              <a:t>Crisis</a:t>
            </a:r>
            <a:r>
              <a:rPr lang="el-GR" sz="2200" dirty="0">
                <a:effectLst/>
                <a:ea typeface="Times New Roman" panose="02020603050405020304" pitchFamily="18" charset="0"/>
              </a:rPr>
              <a:t> &amp; </a:t>
            </a:r>
            <a:r>
              <a:rPr lang="el-GR" sz="2200" dirty="0" err="1">
                <a:effectLst/>
                <a:ea typeface="Times New Roman" panose="02020603050405020304" pitchFamily="18" charset="0"/>
              </a:rPr>
              <a:t>Disaster</a:t>
            </a:r>
            <a:r>
              <a:rPr lang="el-GR" sz="2200" dirty="0">
                <a:effectLst/>
                <a:ea typeface="Times New Roman" panose="02020603050405020304" pitchFamily="18" charset="0"/>
              </a:rPr>
              <a:t> </a:t>
            </a:r>
            <a:r>
              <a:rPr lang="el-GR" sz="2200" dirty="0" err="1">
                <a:effectLst/>
                <a:ea typeface="Times New Roman" panose="02020603050405020304" pitchFamily="18" charset="0"/>
              </a:rPr>
              <a:t>Management</a:t>
            </a:r>
            <a:r>
              <a:rPr lang="el-GR" sz="2200" dirty="0">
                <a:effectLst/>
                <a:ea typeface="Times New Roman" panose="02020603050405020304" pitchFamily="18" charset="0"/>
              </a:rPr>
              <a:t> and </a:t>
            </a:r>
            <a:r>
              <a:rPr lang="el-GR" sz="2200" dirty="0" err="1">
                <a:effectLst/>
                <a:ea typeface="Times New Roman" panose="02020603050405020304" pitchFamily="18" charset="0"/>
              </a:rPr>
              <a:t>Public</a:t>
            </a:r>
            <a:r>
              <a:rPr lang="el-GR" sz="2200" dirty="0">
                <a:effectLst/>
                <a:ea typeface="Times New Roman" panose="02020603050405020304" pitchFamily="18" charset="0"/>
              </a:rPr>
              <a:t> Health </a:t>
            </a:r>
            <a:r>
              <a:rPr lang="el-GR" sz="2200" dirty="0" err="1">
                <a:effectLst/>
                <a:ea typeface="Times New Roman" panose="02020603050405020304" pitchFamily="18" charset="0"/>
              </a:rPr>
              <a:t>Nursing</a:t>
            </a:r>
            <a:r>
              <a:rPr lang="el-GR" sz="2200" dirty="0">
                <a:effectLst/>
                <a:ea typeface="Times New Roman" panose="02020603050405020304" pitchFamily="18" charset="0"/>
              </a:rPr>
              <a:t>) με τις εξής ειδικεύσεις: </a:t>
            </a:r>
            <a:endParaRPr lang="en-US" sz="2200" dirty="0">
              <a:effectLst/>
              <a:ea typeface="Times New Roman" panose="02020603050405020304" pitchFamily="18" charset="0"/>
            </a:endParaRPr>
          </a:p>
          <a:p>
            <a:pPr indent="0" algn="just">
              <a:lnSpc>
                <a:spcPct val="100000"/>
              </a:lnSpc>
              <a:spcAft>
                <a:spcPts val="600"/>
              </a:spcAft>
              <a:buNone/>
            </a:pPr>
            <a:r>
              <a:rPr lang="el-GR" sz="2200" dirty="0">
                <a:effectLst/>
                <a:ea typeface="Times New Roman" panose="02020603050405020304" pitchFamily="18" charset="0"/>
                <a:cs typeface="Times New Roman" panose="02020603050405020304" pitchFamily="18" charset="0"/>
              </a:rPr>
              <a:t>1. </a:t>
            </a:r>
            <a:r>
              <a:rPr lang="el-GR" sz="2200" b="1" u="sng" dirty="0">
                <a:solidFill>
                  <a:srgbClr val="0070C0"/>
                </a:solidFill>
                <a:effectLst/>
                <a:ea typeface="Times New Roman" panose="02020603050405020304" pitchFamily="18" charset="0"/>
                <a:cs typeface="Times New Roman" panose="02020603050405020304" pitchFamily="18" charset="0"/>
              </a:rPr>
              <a:t>Δημόσια Υγεία</a:t>
            </a:r>
            <a:r>
              <a:rPr lang="el-GR" sz="2200" dirty="0">
                <a:effectLst/>
                <a:ea typeface="Times New Roman" panose="02020603050405020304" pitchFamily="18" charset="0"/>
                <a:cs typeface="Times New Roman" panose="02020603050405020304" pitchFamily="18" charset="0"/>
              </a:rPr>
              <a:t> (</a:t>
            </a:r>
            <a:r>
              <a:rPr lang="el-GR" sz="2200" dirty="0" err="1">
                <a:effectLst/>
                <a:ea typeface="Times New Roman" panose="02020603050405020304" pitchFamily="18" charset="0"/>
                <a:cs typeface="Times New Roman" panose="02020603050405020304" pitchFamily="18" charset="0"/>
              </a:rPr>
              <a:t>Public</a:t>
            </a:r>
            <a:r>
              <a:rPr lang="el-GR" sz="2200" dirty="0">
                <a:effectLst/>
                <a:ea typeface="Times New Roman" panose="02020603050405020304" pitchFamily="18" charset="0"/>
                <a:cs typeface="Times New Roman" panose="02020603050405020304" pitchFamily="18" charset="0"/>
              </a:rPr>
              <a:t> Health)</a:t>
            </a:r>
            <a:endParaRPr lang="en-US" sz="2200" dirty="0">
              <a:effectLst/>
              <a:ea typeface="Times New Roman" panose="02020603050405020304" pitchFamily="18" charset="0"/>
              <a:cs typeface="Times New Roman" panose="02020603050405020304" pitchFamily="18" charset="0"/>
            </a:endParaRPr>
          </a:p>
          <a:p>
            <a:pPr indent="0" algn="just">
              <a:lnSpc>
                <a:spcPct val="100000"/>
              </a:lnSpc>
              <a:spcAft>
                <a:spcPts val="600"/>
              </a:spcAft>
              <a:buNone/>
            </a:pPr>
            <a:r>
              <a:rPr lang="el-GR" sz="2200" dirty="0">
                <a:effectLst/>
                <a:ea typeface="Times New Roman" panose="02020603050405020304" pitchFamily="18" charset="0"/>
                <a:cs typeface="Times New Roman" panose="02020603050405020304" pitchFamily="18" charset="0"/>
              </a:rPr>
              <a:t>2. </a:t>
            </a:r>
            <a:r>
              <a:rPr lang="el-GR" sz="2200" b="1" u="sng" dirty="0">
                <a:solidFill>
                  <a:srgbClr val="0070C0"/>
                </a:solidFill>
                <a:effectLst/>
                <a:ea typeface="Times New Roman" panose="02020603050405020304" pitchFamily="18" charset="0"/>
                <a:cs typeface="Times New Roman" panose="02020603050405020304" pitchFamily="18" charset="0"/>
              </a:rPr>
              <a:t>Κοινοτική Νοσηλευτική</a:t>
            </a:r>
            <a:r>
              <a:rPr lang="el-GR" sz="2200" dirty="0">
                <a:effectLst/>
                <a:ea typeface="Times New Roman" panose="02020603050405020304" pitchFamily="18" charset="0"/>
                <a:cs typeface="Times New Roman" panose="02020603050405020304" pitchFamily="18" charset="0"/>
              </a:rPr>
              <a:t> (Community </a:t>
            </a:r>
            <a:r>
              <a:rPr lang="el-GR" sz="2200" dirty="0" err="1">
                <a:effectLst/>
                <a:ea typeface="Times New Roman" panose="02020603050405020304" pitchFamily="18" charset="0"/>
                <a:cs typeface="Times New Roman" panose="02020603050405020304" pitchFamily="18" charset="0"/>
              </a:rPr>
              <a:t>Nursing</a:t>
            </a:r>
            <a:r>
              <a:rPr lang="el-GR" sz="2200" dirty="0">
                <a:effectLst/>
                <a:ea typeface="Times New Roman" panose="02020603050405020304" pitchFamily="18" charset="0"/>
                <a:cs typeface="Times New Roman" panose="02020603050405020304" pitchFamily="18" charset="0"/>
              </a:rPr>
              <a:t>)</a:t>
            </a:r>
            <a:endParaRPr lang="en-US" sz="2200" dirty="0">
              <a:effectLst/>
              <a:ea typeface="Times New Roman" panose="02020603050405020304" pitchFamily="18" charset="0"/>
              <a:cs typeface="Times New Roman" panose="02020603050405020304" pitchFamily="18" charset="0"/>
            </a:endParaRPr>
          </a:p>
          <a:p>
            <a:pPr indent="0" algn="just">
              <a:lnSpc>
                <a:spcPct val="100000"/>
              </a:lnSpc>
              <a:spcAft>
                <a:spcPts val="600"/>
              </a:spcAft>
              <a:buNone/>
            </a:pPr>
            <a:r>
              <a:rPr lang="el-GR" sz="2200" dirty="0">
                <a:effectLst/>
                <a:ea typeface="Times New Roman" panose="02020603050405020304" pitchFamily="18" charset="0"/>
                <a:cs typeface="Times New Roman" panose="02020603050405020304" pitchFamily="18" charset="0"/>
              </a:rPr>
              <a:t>3. </a:t>
            </a:r>
            <a:r>
              <a:rPr lang="el-GR" sz="2200" b="1" u="sng" dirty="0">
                <a:solidFill>
                  <a:srgbClr val="0070C0"/>
                </a:solidFill>
                <a:effectLst/>
                <a:ea typeface="Times New Roman" panose="02020603050405020304" pitchFamily="18" charset="0"/>
                <a:cs typeface="Times New Roman" panose="02020603050405020304" pitchFamily="18" charset="0"/>
              </a:rPr>
              <a:t>Διαχείριση Κρίσεων στον Τομέα της Υγείας</a:t>
            </a:r>
            <a:r>
              <a:rPr lang="el-GR" sz="2200" dirty="0">
                <a:effectLst/>
                <a:ea typeface="Times New Roman" panose="02020603050405020304" pitchFamily="18" charset="0"/>
                <a:cs typeface="Times New Roman" panose="02020603050405020304" pitchFamily="18" charset="0"/>
              </a:rPr>
              <a:t> (</a:t>
            </a:r>
            <a:r>
              <a:rPr lang="el-GR" sz="2200" dirty="0" err="1">
                <a:effectLst/>
                <a:ea typeface="Times New Roman" panose="02020603050405020304" pitchFamily="18" charset="0"/>
                <a:cs typeface="Times New Roman" panose="02020603050405020304" pitchFamily="18" charset="0"/>
              </a:rPr>
              <a:t>Crisis</a:t>
            </a:r>
            <a:r>
              <a:rPr lang="el-GR" sz="2200" dirty="0">
                <a:effectLst/>
                <a:ea typeface="Times New Roman" panose="02020603050405020304" pitchFamily="18" charset="0"/>
                <a:cs typeface="Times New Roman" panose="02020603050405020304" pitchFamily="18" charset="0"/>
              </a:rPr>
              <a:t> </a:t>
            </a:r>
            <a:r>
              <a:rPr lang="el-GR" sz="2200" dirty="0" err="1">
                <a:effectLst/>
                <a:ea typeface="Times New Roman" panose="02020603050405020304" pitchFamily="18" charset="0"/>
                <a:cs typeface="Times New Roman" panose="02020603050405020304" pitchFamily="18" charset="0"/>
              </a:rPr>
              <a:t>Management</a:t>
            </a:r>
            <a:r>
              <a:rPr lang="el-GR" sz="2200" dirty="0">
                <a:effectLst/>
                <a:ea typeface="Times New Roman" panose="02020603050405020304" pitchFamily="18" charset="0"/>
                <a:cs typeface="Times New Roman" panose="02020603050405020304" pitchFamily="18" charset="0"/>
              </a:rPr>
              <a:t> in the Health </a:t>
            </a:r>
            <a:r>
              <a:rPr lang="el-GR" sz="2200" dirty="0" err="1">
                <a:effectLst/>
                <a:ea typeface="Times New Roman" panose="02020603050405020304" pitchFamily="18" charset="0"/>
                <a:cs typeface="Times New Roman" panose="02020603050405020304" pitchFamily="18" charset="0"/>
              </a:rPr>
              <a:t>Sector</a:t>
            </a:r>
            <a:r>
              <a:rPr lang="el-GR" sz="2200" dirty="0">
                <a:effectLst/>
                <a:ea typeface="Times New Roman" panose="02020603050405020304" pitchFamily="18" charset="0"/>
                <a:cs typeface="Times New Roman" panose="02020603050405020304" pitchFamily="18" charset="0"/>
              </a:rPr>
              <a:t>)</a:t>
            </a:r>
            <a:endParaRPr lang="en-US" sz="2200" dirty="0">
              <a:effectLst/>
              <a:ea typeface="Times New Roman" panose="02020603050405020304" pitchFamily="18" charset="0"/>
              <a:cs typeface="Times New Roman" panose="02020603050405020304" pitchFamily="18" charset="0"/>
            </a:endParaRPr>
          </a:p>
          <a:p>
            <a:pPr indent="0" algn="just">
              <a:lnSpc>
                <a:spcPct val="100000"/>
              </a:lnSpc>
              <a:spcAft>
                <a:spcPts val="600"/>
              </a:spcAft>
              <a:buClr>
                <a:srgbClr val="0070C0"/>
              </a:buClr>
              <a:buNone/>
            </a:pPr>
            <a:r>
              <a:rPr lang="el-GR" sz="3000" b="1" dirty="0">
                <a:solidFill>
                  <a:srgbClr val="002060"/>
                </a:solidFill>
              </a:rPr>
              <a:t>ΠΑ</a:t>
            </a:r>
            <a:r>
              <a:rPr lang="en-US" sz="3000" b="1" dirty="0">
                <a:solidFill>
                  <a:srgbClr val="002060"/>
                </a:solidFill>
              </a:rPr>
              <a:t>.</a:t>
            </a:r>
            <a:r>
              <a:rPr lang="el-GR" sz="3000" b="1" dirty="0">
                <a:solidFill>
                  <a:srgbClr val="002060"/>
                </a:solidFill>
              </a:rPr>
              <a:t>Δ</a:t>
            </a:r>
            <a:r>
              <a:rPr lang="en-US" sz="3000" b="1" dirty="0">
                <a:solidFill>
                  <a:srgbClr val="002060"/>
                </a:solidFill>
              </a:rPr>
              <a:t>.</a:t>
            </a:r>
            <a:r>
              <a:rPr lang="el-GR" sz="3000" b="1" dirty="0">
                <a:solidFill>
                  <a:srgbClr val="002060"/>
                </a:solidFill>
              </a:rPr>
              <a:t>Α</a:t>
            </a:r>
            <a:r>
              <a:rPr lang="el-GR" sz="2200" b="1" dirty="0">
                <a:solidFill>
                  <a:srgbClr val="002060"/>
                </a:solidFill>
              </a:rPr>
              <a:t> </a:t>
            </a:r>
            <a:r>
              <a:rPr lang="el-GR" sz="2200" dirty="0"/>
              <a:t>ΤΜΗΜΑ ΝΟΣΗΛΕΥΤΙΚΗΣ </a:t>
            </a:r>
            <a:r>
              <a:rPr lang="el-GR" sz="2200" b="1" i="0" u="none" strike="noStrike" dirty="0">
                <a:solidFill>
                  <a:srgbClr val="0563C1"/>
                </a:solidFill>
                <a:effectLst/>
                <a:hlinkClick r:id="rId2">
                  <a:extLst>
                    <a:ext uri="{A12FA001-AC4F-418D-AE19-62706E023703}">
                      <ahyp:hlinkClr xmlns:ahyp="http://schemas.microsoft.com/office/drawing/2018/hyperlinkcolor" xmlns="" val="tx"/>
                    </a:ext>
                  </a:extLst>
                </a:hlinkClick>
              </a:rPr>
              <a:t>Κοινοτική Νοσηλευτική και Νοσηλευτική Δημόσιας </a:t>
            </a:r>
            <a:r>
              <a:rPr lang="el-GR" sz="2200" b="1" i="0" u="none" strike="noStrike" dirty="0">
                <a:solidFill>
                  <a:srgbClr val="0070C0"/>
                </a:solidFill>
                <a:effectLst/>
                <a:hlinkClick r:id="rId2">
                  <a:extLst>
                    <a:ext uri="{A12FA001-AC4F-418D-AE19-62706E023703}">
                      <ahyp:hlinkClr xmlns:ahyp="http://schemas.microsoft.com/office/drawing/2018/hyperlinkcolor" xmlns="" val="tx"/>
                    </a:ext>
                  </a:extLst>
                </a:hlinkClick>
              </a:rPr>
              <a:t>Υγείας</a:t>
            </a:r>
            <a:endParaRPr lang="en-US" sz="2200" b="1" u="none" strike="noStrike" dirty="0">
              <a:solidFill>
                <a:srgbClr val="0070C0"/>
              </a:solidFill>
            </a:endParaRPr>
          </a:p>
          <a:p>
            <a:pPr indent="0" algn="just">
              <a:lnSpc>
                <a:spcPct val="100000"/>
              </a:lnSpc>
              <a:spcAft>
                <a:spcPts val="600"/>
              </a:spcAft>
              <a:buClr>
                <a:srgbClr val="0070C0"/>
              </a:buClr>
              <a:buNone/>
            </a:pPr>
            <a:r>
              <a:rPr lang="el-GR" sz="3000" b="1" dirty="0">
                <a:solidFill>
                  <a:srgbClr val="002060"/>
                </a:solidFill>
              </a:rPr>
              <a:t>ΠΑΝΕΠΙΣΤΗΜΙΟ ΘΕΣΣΑΛΙΑΣ </a:t>
            </a:r>
            <a:r>
              <a:rPr lang="el-GR" sz="2200" b="0" i="0" dirty="0">
                <a:solidFill>
                  <a:srgbClr val="333333"/>
                </a:solidFill>
                <a:effectLst/>
              </a:rPr>
              <a:t>ΤΜΗΜΑ ΙΑΤΡΙΚΗΣ ΣΧΟΛΗ ΕΠΙΣΤΗΜΩΝ ΥΓΕΙΑΣ  </a:t>
            </a:r>
            <a:r>
              <a:rPr lang="el-GR" sz="2200" b="1" u="sng" dirty="0">
                <a:solidFill>
                  <a:srgbClr val="0070C0"/>
                </a:solidFill>
              </a:rPr>
              <a:t>Πρωτοβάθμια </a:t>
            </a:r>
            <a:r>
              <a:rPr lang="el-GR" sz="2200" b="1" u="sng">
                <a:solidFill>
                  <a:srgbClr val="0070C0"/>
                </a:solidFill>
              </a:rPr>
              <a:t>Φροντίδα Υγείας</a:t>
            </a:r>
            <a:endParaRPr lang="el-GR" sz="2200" b="1" i="0" u="sng" dirty="0">
              <a:solidFill>
                <a:srgbClr val="0070C0"/>
              </a:solidFill>
              <a:effectLst/>
            </a:endParaRPr>
          </a:p>
          <a:p>
            <a:pPr marL="0" indent="0">
              <a:buNone/>
            </a:pPr>
            <a:endParaRPr lang="el-GR" b="1" dirty="0"/>
          </a:p>
        </p:txBody>
      </p:sp>
    </p:spTree>
    <p:extLst>
      <p:ext uri="{BB962C8B-B14F-4D97-AF65-F5344CB8AC3E}">
        <p14:creationId xmlns:p14="http://schemas.microsoft.com/office/powerpoint/2010/main" xmlns="" val="598160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762000"/>
          </a:xfrm>
          <a:solidFill>
            <a:srgbClr val="FFFF66"/>
          </a:solidFill>
          <a:scene3d>
            <a:camera prst="legacyPerspectiveTopRight"/>
            <a:lightRig rig="legacyFlat3" dir="b"/>
          </a:scene3d>
          <a:sp3d extrusionH="887400" prstMaterial="legacyMatte">
            <a:bevelT w="13500" h="13500" prst="angle"/>
            <a:bevelB w="13500" h="13500" prst="angle"/>
            <a:extrusionClr>
              <a:srgbClr val="FFFF66"/>
            </a:extrusionClr>
          </a:sp3d>
        </p:spPr>
        <p:txBody>
          <a:bodyPr>
            <a:flatTx/>
          </a:bodyPr>
          <a:lstStyle/>
          <a:p>
            <a:pPr eaLnBrk="1" hangingPunct="1"/>
            <a:r>
              <a:rPr lang="el-GR" altLang="el-GR" sz="3200" b="1" smtClean="0">
                <a:solidFill>
                  <a:srgbClr val="009900"/>
                </a:solidFill>
              </a:rPr>
              <a:t/>
            </a:r>
            <a:br>
              <a:rPr lang="el-GR" altLang="el-GR" sz="3200" b="1" smtClean="0">
                <a:solidFill>
                  <a:srgbClr val="009900"/>
                </a:solidFill>
              </a:rPr>
            </a:br>
            <a:r>
              <a:rPr lang="el-GR" altLang="el-GR" sz="3200" b="1" smtClean="0">
                <a:solidFill>
                  <a:srgbClr val="009900"/>
                </a:solidFill>
              </a:rPr>
              <a:t>Ειδικότητα Κοινοτικής Νοσηλευτικής</a:t>
            </a:r>
            <a:r>
              <a:rPr lang="el-GR" altLang="el-GR" sz="3200" smtClean="0"/>
              <a:t/>
            </a:r>
            <a:br>
              <a:rPr lang="el-GR" altLang="el-GR" sz="3200" smtClean="0"/>
            </a:br>
            <a:endParaRPr lang="el-GR" altLang="el-GR" sz="3200" smtClean="0"/>
          </a:p>
        </p:txBody>
      </p:sp>
      <p:sp>
        <p:nvSpPr>
          <p:cNvPr id="19459" name="Rectangle 3"/>
          <p:cNvSpPr>
            <a:spLocks noGrp="1" noChangeArrowheads="1"/>
          </p:cNvSpPr>
          <p:nvPr>
            <p:ph type="body" sz="half" idx="1"/>
          </p:nvPr>
        </p:nvSpPr>
        <p:spPr>
          <a:xfrm>
            <a:off x="457200" y="1219200"/>
            <a:ext cx="4038600" cy="4953000"/>
          </a:xfrm>
          <a:solidFill>
            <a:srgbClr val="FFFF66"/>
          </a:solidFill>
          <a:effectLst>
            <a:outerShdw dist="107763" dir="13500000" sx="75000" sy="75000" algn="tl" rotWithShape="0">
              <a:schemeClr val="bg2">
                <a:alpha val="50000"/>
              </a:schemeClr>
            </a:outerShdw>
          </a:effectLst>
        </p:spPr>
        <p:txBody>
          <a:bodyPr/>
          <a:lstStyle/>
          <a:p>
            <a:pPr eaLnBrk="1" hangingPunct="1">
              <a:lnSpc>
                <a:spcPct val="80000"/>
              </a:lnSpc>
            </a:pPr>
            <a:r>
              <a:rPr lang="el-GR" altLang="el-GR" sz="1600" smtClean="0">
                <a:solidFill>
                  <a:srgbClr val="009900"/>
                </a:solidFill>
              </a:rPr>
              <a:t>Ως αποτέλεσμα των αλλαγών στη γενική εκπαίδευση των νοσηλευτών αλλά και την ανάγκη για αναπροσανατολισμό των υπηρεσιών υγείας από θεραπευτκές σε προαγωγής της υγείας ή αλλιώς από τα νοσοκομεία στην Π.Φ.Υ., αναπροσανατολισμός που είναι αναγκαίος από τις δημογραφικές αλλαγές - αύξηση ηλικιωμένων, μεταναστών -, αλλά και τις αυξημένες δαπάνες νοσηλείας που προκαλούνται από την αύξηση της επίπτωσης των χρονίων νοσημάτων, αλλά και τις ακριβές σύγχρονες θεραπευτικές παρεμβάσεις. Σήμερα θεωρείται αναγκαίο η νοσηλευτική εκπαίδευση να προσανατολίζεται και στην Π.Φ.Υ. και όχι μόνο στην παραδοσιακή κλινική άσκηση ώστε να δίνει τη δυνατότητα στον πτυχιούχο να ασκεί και την κοινοτική νοσηλευτική εξίσου αποτελεσματικά (</a:t>
            </a:r>
            <a:r>
              <a:rPr lang="en-US" altLang="el-GR" sz="1600" smtClean="0">
                <a:solidFill>
                  <a:srgbClr val="009900"/>
                </a:solidFill>
              </a:rPr>
              <a:t>Lanara</a:t>
            </a:r>
            <a:r>
              <a:rPr lang="el-GR" altLang="el-GR" sz="1600" smtClean="0">
                <a:solidFill>
                  <a:srgbClr val="009900"/>
                </a:solidFill>
              </a:rPr>
              <a:t> 1994, 1996, </a:t>
            </a:r>
            <a:r>
              <a:rPr lang="en-US" altLang="el-GR" sz="1600" smtClean="0">
                <a:solidFill>
                  <a:srgbClr val="009900"/>
                </a:solidFill>
              </a:rPr>
              <a:t>Kalokerinou</a:t>
            </a:r>
            <a:r>
              <a:rPr lang="el-GR" altLang="el-GR" sz="1600" smtClean="0">
                <a:solidFill>
                  <a:srgbClr val="009900"/>
                </a:solidFill>
              </a:rPr>
              <a:t> και συν. 1998). </a:t>
            </a:r>
          </a:p>
          <a:p>
            <a:pPr eaLnBrk="1" hangingPunct="1">
              <a:lnSpc>
                <a:spcPct val="80000"/>
              </a:lnSpc>
            </a:pPr>
            <a:endParaRPr lang="el-GR" altLang="el-GR" sz="1600" smtClean="0">
              <a:solidFill>
                <a:srgbClr val="009900"/>
              </a:solidFill>
            </a:endParaRPr>
          </a:p>
        </p:txBody>
      </p:sp>
      <p:sp>
        <p:nvSpPr>
          <p:cNvPr id="19460" name="Rectangle 4"/>
          <p:cNvSpPr>
            <a:spLocks noGrp="1" noChangeArrowheads="1"/>
          </p:cNvSpPr>
          <p:nvPr>
            <p:ph type="body" sz="half" idx="2"/>
          </p:nvPr>
        </p:nvSpPr>
        <p:spPr>
          <a:xfrm>
            <a:off x="4648200" y="2667000"/>
            <a:ext cx="4038600" cy="1905000"/>
          </a:xfrm>
          <a:solidFill>
            <a:srgbClr val="FFFF66"/>
          </a:solidFill>
          <a:effectLst>
            <a:outerShdw dist="107763" dir="2700000" algn="ctr" rotWithShape="0">
              <a:schemeClr val="bg2">
                <a:alpha val="50000"/>
              </a:schemeClr>
            </a:outerShdw>
          </a:effectLst>
        </p:spPr>
        <p:txBody>
          <a:bodyPr/>
          <a:lstStyle/>
          <a:p>
            <a:pPr eaLnBrk="1" hangingPunct="1">
              <a:lnSpc>
                <a:spcPct val="80000"/>
              </a:lnSpc>
            </a:pPr>
            <a:endParaRPr lang="el-GR" altLang="el-GR" sz="1400" smtClean="0">
              <a:solidFill>
                <a:srgbClr val="009900"/>
              </a:solidFill>
            </a:endParaRPr>
          </a:p>
          <a:p>
            <a:pPr eaLnBrk="1" hangingPunct="1">
              <a:lnSpc>
                <a:spcPct val="80000"/>
              </a:lnSpc>
            </a:pPr>
            <a:r>
              <a:rPr lang="el-GR" altLang="el-GR" sz="1400" b="1" smtClean="0">
                <a:solidFill>
                  <a:schemeClr val="accent2"/>
                </a:solidFill>
              </a:rPr>
              <a:t>Για την υποστήριξη των παραπάνω υπάρχουν συστάσεις και κατευθύνσεις από τον Π.Ο.Υ. και από την ΕΕ</a:t>
            </a:r>
            <a:r>
              <a:rPr lang="en-US" altLang="el-GR" sz="1400" b="1" smtClean="0">
                <a:solidFill>
                  <a:schemeClr val="accent2"/>
                </a:solidFill>
              </a:rPr>
              <a:t>C</a:t>
            </a:r>
            <a:r>
              <a:rPr lang="el-GR" altLang="el-GR" sz="1400" b="1" smtClean="0">
                <a:solidFill>
                  <a:schemeClr val="accent2"/>
                </a:solidFill>
              </a:rPr>
              <a:t> (Νο </a:t>
            </a:r>
            <a:r>
              <a:rPr lang="en-US" altLang="el-GR" sz="1400" b="1" smtClean="0">
                <a:solidFill>
                  <a:schemeClr val="accent2"/>
                </a:solidFill>
              </a:rPr>
              <a:t>R</a:t>
            </a:r>
            <a:r>
              <a:rPr lang="el-GR" altLang="el-GR" sz="1400" b="1" smtClean="0">
                <a:solidFill>
                  <a:schemeClr val="accent2"/>
                </a:solidFill>
              </a:rPr>
              <a:t>(83)5) (Πίνακας 2.3). Έτσι το ΚΕ.Σ.Υ. με την απόφαση του 11/18.2.94 </a:t>
            </a:r>
          </a:p>
          <a:p>
            <a:pPr eaLnBrk="1" hangingPunct="1">
              <a:lnSpc>
                <a:spcPct val="80000"/>
              </a:lnSpc>
            </a:pPr>
            <a:endParaRPr lang="el-GR" altLang="el-GR" sz="1400" b="1" smtClean="0">
              <a:solidFill>
                <a:schemeClr val="accent2"/>
              </a:solidFill>
            </a:endParaRPr>
          </a:p>
          <a:p>
            <a:pPr eaLnBrk="1" hangingPunct="1">
              <a:lnSpc>
                <a:spcPct val="80000"/>
              </a:lnSpc>
            </a:pPr>
            <a:endParaRPr lang="el-GR" altLang="el-GR" sz="1400" b="1" smtClean="0">
              <a:solidFill>
                <a:schemeClr val="accent2"/>
              </a:solidFill>
            </a:endParaRPr>
          </a:p>
          <a:p>
            <a:pPr eaLnBrk="1" hangingPunct="1">
              <a:lnSpc>
                <a:spcPct val="80000"/>
              </a:lnSpc>
            </a:pPr>
            <a:r>
              <a:rPr lang="el-GR" altLang="el-GR" sz="1600" b="1" smtClean="0">
                <a:solidFill>
                  <a:srgbClr val="800000"/>
                </a:solidFill>
              </a:rPr>
              <a:t>Ολομέλεια ΚΕΣΥ 22 / 12 / 2012.</a:t>
            </a:r>
          </a:p>
          <a:p>
            <a:pPr eaLnBrk="1" hangingPunct="1">
              <a:lnSpc>
                <a:spcPct val="80000"/>
              </a:lnSpc>
            </a:pPr>
            <a:endParaRPr lang="el-GR" altLang="el-GR" sz="1400" b="1" smtClean="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xEl>
                                              <p:charRg st="4294967295" end="4294967295"/>
                                            </p:txEl>
                                          </p:spTgt>
                                        </p:tgtEl>
                                        <p:attrNameLst>
                                          <p:attrName>style.visibility</p:attrName>
                                        </p:attrNameLst>
                                      </p:cBhvr>
                                      <p:to>
                                        <p:strVal val="visible"/>
                                      </p:to>
                                    </p:set>
                                    <p:animEffect transition="in" filter="fade">
                                      <p:cBhvr>
                                        <p:cTn id="7" dur="2000"/>
                                        <p:tgtEl>
                                          <p:spTgt spid="19458">
                                            <p:txEl>
                                              <p:charRg st="4294967295" end="429496729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20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60">
                                            <p:txEl>
                                              <p:pRg st="1" end="1"/>
                                            </p:txEl>
                                          </p:spTgt>
                                        </p:tgtEl>
                                        <p:attrNameLst>
                                          <p:attrName>style.visibility</p:attrName>
                                        </p:attrNameLst>
                                      </p:cBhvr>
                                      <p:to>
                                        <p:strVal val="visible"/>
                                      </p:to>
                                    </p:set>
                                    <p:animEffect transition="in" filter="fade">
                                      <p:cBhvr>
                                        <p:cTn id="17" dur="2000"/>
                                        <p:tgtEl>
                                          <p:spTgt spid="1946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60">
                                            <p:txEl>
                                              <p:pRg st="4" end="4"/>
                                            </p:txEl>
                                          </p:spTgt>
                                        </p:tgtEl>
                                        <p:attrNameLst>
                                          <p:attrName>style.visibility</p:attrName>
                                        </p:attrNameLst>
                                      </p:cBhvr>
                                      <p:to>
                                        <p:strVal val="visible"/>
                                      </p:to>
                                    </p:set>
                                    <p:animEffect transition="in" filter="fade">
                                      <p:cBhvr>
                                        <p:cTn id="22" dur="2000"/>
                                        <p:tgtEl>
                                          <p:spTgt spid="194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P spid="1946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 xmlns:a16="http://schemas.microsoft.com/office/drawing/2014/main" id="{A3DA1A58-CB82-432E-A36C-E8F449645235}"/>
              </a:ext>
            </a:extLst>
          </p:cNvPr>
          <p:cNvPicPr>
            <a:picLocks noChangeAspect="1"/>
          </p:cNvPicPr>
          <p:nvPr/>
        </p:nvPicPr>
        <p:blipFill>
          <a:blip r:embed="rId2" cstate="print"/>
          <a:stretch>
            <a:fillRect/>
          </a:stretch>
        </p:blipFill>
        <p:spPr>
          <a:xfrm>
            <a:off x="3671888" y="3143250"/>
            <a:ext cx="1800225" cy="571500"/>
          </a:xfrm>
          <a:prstGeom prst="rect">
            <a:avLst/>
          </a:prstGeom>
        </p:spPr>
      </p:pic>
      <p:sp>
        <p:nvSpPr>
          <p:cNvPr id="3" name="Θέση περιεχομένου 2">
            <a:extLst>
              <a:ext uri="{FF2B5EF4-FFF2-40B4-BE49-F238E27FC236}">
                <a16:creationId xmlns="" xmlns:a16="http://schemas.microsoft.com/office/drawing/2014/main" id="{766934DA-8DC0-43EC-BE34-7E42F29364F7}"/>
              </a:ext>
            </a:extLst>
          </p:cNvPr>
          <p:cNvSpPr>
            <a:spLocks noGrp="1"/>
          </p:cNvSpPr>
          <p:nvPr>
            <p:ph idx="1"/>
          </p:nvPr>
        </p:nvSpPr>
        <p:spPr>
          <a:xfrm>
            <a:off x="381000" y="838200"/>
            <a:ext cx="8458200" cy="4953000"/>
          </a:xfrm>
          <a:solidFill>
            <a:schemeClr val="accent5">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l-GR" sz="2800" b="1" dirty="0"/>
              <a:t>ΟΔΗΓΟΣ ΣΠΟΥΔΩΝ </a:t>
            </a:r>
            <a:endParaRPr lang="en-US" sz="2800" b="1" dirty="0"/>
          </a:p>
          <a:p>
            <a:pPr marL="0" indent="0" algn="ctr">
              <a:buNone/>
            </a:pPr>
            <a:r>
              <a:rPr lang="el-GR" sz="2800" b="1" dirty="0"/>
              <a:t>ΓΙΑ ΤΗΝ ΕΙΔΙΚΟΤΗΤΑ </a:t>
            </a:r>
            <a:endParaRPr lang="el-GR" sz="2800" b="1" dirty="0" smtClean="0"/>
          </a:p>
          <a:p>
            <a:pPr marL="0" indent="0" algn="ctr">
              <a:buNone/>
            </a:pPr>
            <a:r>
              <a:rPr lang="el-GR" sz="2800" b="1" dirty="0" smtClean="0"/>
              <a:t>ΚΟΙΝΟΤΙΚΗΣ </a:t>
            </a:r>
            <a:r>
              <a:rPr lang="el-GR" sz="2800" b="1" dirty="0"/>
              <a:t>ΝΟΣΗΛΕΥΤΙΚΗΣ ΣΤΗΝ ΕΛΛΑΔΑ</a:t>
            </a:r>
          </a:p>
          <a:p>
            <a:pPr marL="0" indent="0" algn="ctr">
              <a:buNone/>
            </a:pPr>
            <a:r>
              <a:rPr lang="en-US" sz="2800" b="1" dirty="0"/>
              <a:t>SCUC / GREECE / PHASE 2 /</a:t>
            </a:r>
            <a:r>
              <a:rPr lang="el-GR" sz="2800" b="1" dirty="0"/>
              <a:t>ΜΑΡΤΙΟΣ 2019</a:t>
            </a:r>
          </a:p>
          <a:p>
            <a:pPr marL="0" indent="0" algn="ctr">
              <a:buNone/>
            </a:pPr>
            <a:r>
              <a:rPr lang="el-GR" sz="1800" b="1" dirty="0"/>
              <a:t>ΚΑΛΟΚΑΙΡΙΝΟΥ ΑΘΗΝΑ </a:t>
            </a:r>
            <a:r>
              <a:rPr lang="el-GR" sz="1400" b="1" dirty="0"/>
              <a:t>ΚΑΘΗΓΗΤΡΙΑ ΚΟΙΝΟΤΙΚΗΣ ΝΟΣΗΛΕΥΤΙΚΗΣ ΕΚΠΑ</a:t>
            </a:r>
          </a:p>
          <a:p>
            <a:pPr marL="0" indent="0" algn="ctr">
              <a:buNone/>
            </a:pPr>
            <a:r>
              <a:rPr lang="el-GR" sz="1800" b="1" dirty="0"/>
              <a:t>ΤΖΙΑΦΕΡΗ ΣΤΥΛΙΑΝΗ </a:t>
            </a:r>
            <a:r>
              <a:rPr lang="el-GR" sz="1400" b="1" dirty="0"/>
              <a:t>ΑΝΑΠΛΗΡΩΤΡΙΑ ΚΑΘΗΓΗΤΡΙΑ ΚΟΙΝΟΤΙΚΗΣ ΝΟΣΗΛΕΥΤΙΚΗΣ ΠΑΝΕΠΙΣΤΗΜΙΟΥ ΠΕΛΟΠΟΝΝΗΣΟΥ</a:t>
            </a:r>
            <a:endParaRPr lang="en-US" sz="1400" b="1" dirty="0"/>
          </a:p>
          <a:p>
            <a:pPr marL="0" indent="0" algn="ctr">
              <a:buNone/>
            </a:pPr>
            <a:endParaRPr lang="el-GR" b="1" dirty="0"/>
          </a:p>
        </p:txBody>
      </p:sp>
      <p:pic>
        <p:nvPicPr>
          <p:cNvPr id="5" name="Εικόνα 4">
            <a:extLst>
              <a:ext uri="{FF2B5EF4-FFF2-40B4-BE49-F238E27FC236}">
                <a16:creationId xmlns="" xmlns:a16="http://schemas.microsoft.com/office/drawing/2014/main" id="{89351746-A77F-4AAC-8079-8D7B32A077E7}"/>
              </a:ext>
            </a:extLst>
          </p:cNvPr>
          <p:cNvPicPr>
            <a:picLocks noChangeAspect="1"/>
          </p:cNvPicPr>
          <p:nvPr/>
        </p:nvPicPr>
        <p:blipFill>
          <a:blip r:embed="rId3" cstate="print"/>
          <a:stretch>
            <a:fillRect/>
          </a:stretch>
        </p:blipFill>
        <p:spPr>
          <a:xfrm>
            <a:off x="685800" y="1066800"/>
            <a:ext cx="1515302" cy="1487549"/>
          </a:xfrm>
          <a:prstGeom prst="rect">
            <a:avLst/>
          </a:prstGeom>
        </p:spPr>
      </p:pic>
      <p:pic>
        <p:nvPicPr>
          <p:cNvPr id="6" name="Εικόνα 5">
            <a:extLst>
              <a:ext uri="{FF2B5EF4-FFF2-40B4-BE49-F238E27FC236}">
                <a16:creationId xmlns="" xmlns:a16="http://schemas.microsoft.com/office/drawing/2014/main" id="{91B88EA5-13D4-4CAB-B5E7-3231671FD161}"/>
              </a:ext>
            </a:extLst>
          </p:cNvPr>
          <p:cNvPicPr>
            <a:picLocks noChangeAspect="1"/>
          </p:cNvPicPr>
          <p:nvPr/>
        </p:nvPicPr>
        <p:blipFill>
          <a:blip r:embed="rId2" cstate="print">
            <a:clrChange>
              <a:clrFrom>
                <a:srgbClr val="000000"/>
              </a:clrFrom>
              <a:clrTo>
                <a:srgbClr val="000000">
                  <a:alpha val="0"/>
                </a:srgbClr>
              </a:clrTo>
            </a:clrChange>
          </a:blip>
          <a:stretch>
            <a:fillRect/>
          </a:stretch>
        </p:blipFill>
        <p:spPr>
          <a:xfrm>
            <a:off x="6096000" y="1371600"/>
            <a:ext cx="2317238" cy="735631"/>
          </a:xfrm>
          <a:prstGeom prst="rect">
            <a:avLst/>
          </a:prstGeom>
        </p:spPr>
      </p:pic>
    </p:spTree>
    <p:extLst>
      <p:ext uri="{BB962C8B-B14F-4D97-AF65-F5344CB8AC3E}">
        <p14:creationId xmlns="" xmlns:p14="http://schemas.microsoft.com/office/powerpoint/2010/main" val="4813806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0CEEE17-96F2-4310-B57C-9B2B5DD1EF5F}"/>
              </a:ext>
            </a:extLst>
          </p:cNvPr>
          <p:cNvSpPr>
            <a:spLocks noGrp="1"/>
          </p:cNvSpPr>
          <p:nvPr>
            <p:ph type="title"/>
          </p:nvPr>
        </p:nvSpPr>
        <p:spPr>
          <a:xfrm>
            <a:off x="685800" y="1"/>
            <a:ext cx="7805585" cy="1066799"/>
          </a:xfrm>
        </p:spPr>
        <p:txBody>
          <a:bodyPr>
            <a:noAutofit/>
          </a:bodyPr>
          <a:lstStyle/>
          <a:p>
            <a:pPr algn="ctr"/>
            <a:r>
              <a:rPr lang="el-GR" sz="1000" b="1" i="0" u="none" strike="noStrike" baseline="0" dirty="0">
                <a:solidFill>
                  <a:srgbClr val="001ACD"/>
                </a:solidFill>
                <a:latin typeface="MyriadPro-Semibold"/>
              </a:rPr>
              <a:t/>
            </a:r>
            <a:br>
              <a:rPr lang="el-GR" sz="1000" b="1" i="0" u="none" strike="noStrike" baseline="0" dirty="0">
                <a:solidFill>
                  <a:srgbClr val="001ACD"/>
                </a:solidFill>
                <a:latin typeface="MyriadPro-Semibold"/>
              </a:rPr>
            </a:br>
            <a:r>
              <a:rPr lang="el-GR" sz="1000" b="1" i="0" u="none" strike="noStrike" baseline="0" dirty="0">
                <a:solidFill>
                  <a:srgbClr val="001ACD"/>
                </a:solidFill>
                <a:latin typeface="MyriadPro-Semibold"/>
              </a:rPr>
              <a:t/>
            </a:r>
            <a:br>
              <a:rPr lang="el-GR" sz="1000" b="1" i="0" u="none" strike="noStrike" baseline="0" dirty="0">
                <a:solidFill>
                  <a:srgbClr val="001ACD"/>
                </a:solidFill>
                <a:latin typeface="MyriadPro-Semibold"/>
              </a:rPr>
            </a:br>
            <a:r>
              <a:rPr lang="en-US" sz="1000" b="1" i="0" u="none" strike="noStrike" baseline="0" dirty="0" smtClean="0">
                <a:solidFill>
                  <a:srgbClr val="001ACD"/>
                </a:solidFill>
                <a:latin typeface="MyriadPro-Semibold"/>
              </a:rPr>
              <a:t>NOMO</a:t>
            </a:r>
            <a:r>
              <a:rPr lang="el-GR" sz="1000" b="1" i="0" u="none" strike="noStrike" baseline="0" dirty="0">
                <a:solidFill>
                  <a:srgbClr val="001ACD"/>
                </a:solidFill>
                <a:latin typeface="MyriadPro-Semibold"/>
              </a:rPr>
              <a:t>Σ ΥΠ’ ΑΡΙΘΜ. 4690</a:t>
            </a:r>
            <a:br>
              <a:rPr lang="el-GR" sz="1000" b="1" i="0" u="none" strike="noStrike" baseline="0" dirty="0">
                <a:solidFill>
                  <a:srgbClr val="001ACD"/>
                </a:solidFill>
                <a:latin typeface="MyriadPro-Semibold"/>
              </a:rPr>
            </a:br>
            <a:r>
              <a:rPr lang="el-GR" sz="1000" b="1" i="0" u="none" strike="noStrike" baseline="0" dirty="0">
                <a:solidFill>
                  <a:srgbClr val="000000"/>
                </a:solidFill>
                <a:latin typeface="MyriadPro-Semibold"/>
              </a:rPr>
              <a:t>Κύρωση: α) της από 13.4.2020 Π.Ν.Π. «Μέτρα για την αντιμετώπιση των συνεχιζόμενων συνεπειών της πανδημίας του </a:t>
            </a:r>
            <a:r>
              <a:rPr lang="el-GR" sz="1000" b="1" i="0" u="none" strike="noStrike" baseline="0" dirty="0" err="1">
                <a:solidFill>
                  <a:srgbClr val="000000"/>
                </a:solidFill>
                <a:latin typeface="MyriadPro-Semibold"/>
              </a:rPr>
              <a:t>κορωνοϊού</a:t>
            </a:r>
            <a:r>
              <a:rPr lang="el-GR" sz="1000" b="1" i="0" u="none" strike="noStrike" baseline="0" dirty="0">
                <a:solidFill>
                  <a:srgbClr val="000000"/>
                </a:solidFill>
                <a:latin typeface="MyriadPro-Semibold"/>
              </a:rPr>
              <a:t> COVID-19 και άλλες κατεπείγουσες διατάξεις» (A΄ 84) και β) της από 1.5.2020 Π.Ν.Π. «Περαιτέρω μέτρα για την αντιμετώπιση των συνεχιζόμενων συνεπειών της πανδημίας του </a:t>
            </a:r>
            <a:r>
              <a:rPr lang="el-GR" sz="1000" b="1" i="0" u="none" strike="noStrike" baseline="0" dirty="0" err="1">
                <a:solidFill>
                  <a:srgbClr val="000000"/>
                </a:solidFill>
                <a:latin typeface="MyriadPro-Semibold"/>
              </a:rPr>
              <a:t>κορωνοϊού</a:t>
            </a:r>
            <a:r>
              <a:rPr lang="el-GR" sz="1000" b="1" i="0" u="none" strike="noStrike" baseline="0" dirty="0">
                <a:solidFill>
                  <a:srgbClr val="000000"/>
                </a:solidFill>
                <a:latin typeface="MyriadPro-Semibold"/>
              </a:rPr>
              <a:t> COVID-19 και την επάνοδο στην κοινωνική και οικονομική κανονικότητα» (Α΄ 90) και άλλες διατάξεις. </a:t>
            </a:r>
            <a:r>
              <a:rPr lang="el-GR" sz="1000" b="1" i="0" u="none" strike="noStrike" baseline="0" dirty="0">
                <a:solidFill>
                  <a:srgbClr val="0070C0"/>
                </a:solidFill>
                <a:latin typeface="MyriadPro-Semibold"/>
              </a:rPr>
              <a:t>30 Μαΐου 2020 ΤΕΥΧΟΣ ΠΡΩΤΟ </a:t>
            </a:r>
            <a:r>
              <a:rPr lang="el-GR" sz="1000" b="1" i="0" u="none" strike="noStrike" baseline="0" dirty="0" err="1">
                <a:solidFill>
                  <a:srgbClr val="0070C0"/>
                </a:solidFill>
                <a:latin typeface="MyriadPro-Semibold"/>
              </a:rPr>
              <a:t>Αρ</a:t>
            </a:r>
            <a:r>
              <a:rPr lang="el-GR" sz="1000" b="1" i="0" u="none" strike="noStrike" baseline="0" dirty="0">
                <a:solidFill>
                  <a:srgbClr val="0070C0"/>
                </a:solidFill>
                <a:latin typeface="MyriadPro-Semibold"/>
              </a:rPr>
              <a:t>. Φύλλου 104</a:t>
            </a:r>
            <a:r>
              <a:rPr lang="el-GR" sz="1000" b="1" i="0" u="none" strike="noStrike" baseline="0" dirty="0">
                <a:solidFill>
                  <a:srgbClr val="000000"/>
                </a:solidFill>
                <a:latin typeface="MyriadPro-Semibold"/>
              </a:rPr>
              <a:t/>
            </a:r>
            <a:br>
              <a:rPr lang="el-GR" sz="1000" b="1" i="0" u="none" strike="noStrike" baseline="0" dirty="0">
                <a:solidFill>
                  <a:srgbClr val="000000"/>
                </a:solidFill>
                <a:latin typeface="MyriadPro-Semibold"/>
              </a:rPr>
            </a:br>
            <a:r>
              <a:rPr lang="el-GR" sz="1000" b="1" dirty="0">
                <a:solidFill>
                  <a:srgbClr val="0070C0"/>
                </a:solidFill>
              </a:rPr>
              <a:t/>
            </a:r>
            <a:br>
              <a:rPr lang="el-GR" sz="1000" b="1" dirty="0">
                <a:solidFill>
                  <a:srgbClr val="0070C0"/>
                </a:solidFill>
              </a:rPr>
            </a:br>
            <a:r>
              <a:rPr lang="el-GR" sz="1000" dirty="0"/>
              <a:t/>
            </a:r>
            <a:br>
              <a:rPr lang="el-GR" sz="1000" dirty="0"/>
            </a:br>
            <a:endParaRPr lang="el-GR" sz="1000" dirty="0"/>
          </a:p>
        </p:txBody>
      </p:sp>
      <p:sp>
        <p:nvSpPr>
          <p:cNvPr id="3" name="Θέση περιεχομένου 2">
            <a:extLst>
              <a:ext uri="{FF2B5EF4-FFF2-40B4-BE49-F238E27FC236}">
                <a16:creationId xmlns="" xmlns:a16="http://schemas.microsoft.com/office/drawing/2014/main" id="{9E533886-1073-4F95-BE2E-F90FA1289F55}"/>
              </a:ext>
            </a:extLst>
          </p:cNvPr>
          <p:cNvSpPr>
            <a:spLocks noGrp="1"/>
          </p:cNvSpPr>
          <p:nvPr>
            <p:ph idx="1"/>
          </p:nvPr>
        </p:nvSpPr>
        <p:spPr>
          <a:xfrm>
            <a:off x="609600" y="1054510"/>
            <a:ext cx="8114070" cy="5574890"/>
          </a:xfrm>
          <a:solidFill>
            <a:schemeClr val="accent5">
              <a:lumMod val="90000"/>
            </a:schemeClr>
          </a:solidFill>
          <a:scene3d>
            <a:camera prst="orthographicFront"/>
            <a:lightRig rig="threePt" dir="t"/>
          </a:scene3d>
          <a:sp3d>
            <a:bevelT prst="relaxedInset"/>
          </a:sp3d>
        </p:spPr>
        <p:txBody>
          <a:bodyPr>
            <a:noAutofit/>
          </a:bodyPr>
          <a:lstStyle/>
          <a:p>
            <a:pPr marL="0" indent="0" algn="ctr">
              <a:buNone/>
            </a:pPr>
            <a:endParaRPr lang="el-GR" sz="1600" dirty="0"/>
          </a:p>
          <a:p>
            <a:pPr algn="ctr"/>
            <a:r>
              <a:rPr lang="el-GR" sz="1600" b="1" dirty="0">
                <a:solidFill>
                  <a:srgbClr val="0070C0"/>
                </a:solidFill>
              </a:rPr>
              <a:t>Άρθρο 58.</a:t>
            </a:r>
            <a:br>
              <a:rPr lang="el-GR" sz="1600" b="1" dirty="0">
                <a:solidFill>
                  <a:srgbClr val="0070C0"/>
                </a:solidFill>
              </a:rPr>
            </a:br>
            <a:r>
              <a:rPr lang="el-GR" sz="1600" b="1" dirty="0">
                <a:solidFill>
                  <a:srgbClr val="0070C0"/>
                </a:solidFill>
              </a:rPr>
              <a:t>Σύσταση θέσεων ειδικευομένων νοσηλευτών -Προϋποθέσεις απόκτησης νοσηλευτικής ειδικότητας και εξειδίκευσης</a:t>
            </a:r>
          </a:p>
          <a:p>
            <a:r>
              <a:rPr lang="el-GR" sz="1600" b="0" i="0" u="none" strike="noStrike" baseline="0" dirty="0">
                <a:solidFill>
                  <a:srgbClr val="002060"/>
                </a:solidFill>
                <a:latin typeface="MyriadPro-Regular"/>
              </a:rPr>
              <a:t>Από τη δημοσίευση του παρόντος, για την παροχή υπηρεσιών αποτελεσματικής νοσηλευτικής φροντίδας συστήνονται οι ακόλουθες ειδικότητες και εξειδικεύσεις της νοσηλευτικής επιστήμης:</a:t>
            </a:r>
          </a:p>
          <a:p>
            <a:pPr algn="l"/>
            <a:r>
              <a:rPr lang="el-GR" sz="1600" b="0" i="0" u="none" strike="noStrike" baseline="0" dirty="0">
                <a:solidFill>
                  <a:srgbClr val="002060"/>
                </a:solidFill>
                <a:latin typeface="MyriadPro-Regular"/>
              </a:rPr>
              <a:t> α) ειδικότητες ανακουφιστικής και υποστηρικτικής νοσηλευτικής φροντίδας, γεροντολογικής νοσηλευτικής, επείγουσας και εντατικής νοσηλευτικής</a:t>
            </a:r>
            <a:r>
              <a:rPr lang="el-GR" sz="1600" b="0" i="0" u="none" strike="noStrike" baseline="0" dirty="0">
                <a:solidFill>
                  <a:srgbClr val="002060"/>
                </a:solidFill>
                <a:highlight>
                  <a:srgbClr val="FFFF00"/>
                </a:highlight>
                <a:latin typeface="MyriadPro-Regular"/>
              </a:rPr>
              <a:t>, νοσηλευτικής δημόσιας υγείας/ κοινοτικής νοσηλευτικής,</a:t>
            </a:r>
            <a:r>
              <a:rPr lang="el-GR" sz="1600" b="0" i="0" u="none" strike="noStrike" baseline="0" dirty="0">
                <a:solidFill>
                  <a:srgbClr val="002060"/>
                </a:solidFill>
                <a:latin typeface="MyriadPro-Regular"/>
              </a:rPr>
              <a:t> νοσηλευτικής καρδιαγγειακών παθήσεων, νοσηλευτικής ψυχικής υγείας, ογκολογικής νοσηλευτικής, παθολογικής νοσηλευτικής, νοσηλευτικής </a:t>
            </a:r>
            <a:r>
              <a:rPr lang="el-GR" sz="1600" b="0" i="0" u="none" strike="noStrike" baseline="0" dirty="0" err="1">
                <a:solidFill>
                  <a:srgbClr val="002060"/>
                </a:solidFill>
                <a:latin typeface="MyriadPro-Regular"/>
              </a:rPr>
              <a:t>παίδων</a:t>
            </a:r>
            <a:r>
              <a:rPr lang="el-GR" sz="1600" b="0" i="0" u="none" strike="noStrike" baseline="0" dirty="0">
                <a:solidFill>
                  <a:srgbClr val="002060"/>
                </a:solidFill>
                <a:latin typeface="MyriadPro-Regular"/>
              </a:rPr>
              <a:t>, </a:t>
            </a:r>
            <a:r>
              <a:rPr lang="el-GR" sz="1600" b="0" i="0" u="none" strike="noStrike" baseline="0" dirty="0" err="1">
                <a:solidFill>
                  <a:srgbClr val="002060"/>
                </a:solidFill>
                <a:latin typeface="MyriadPro-Regular"/>
              </a:rPr>
              <a:t>περιεγχειρητικής</a:t>
            </a:r>
            <a:r>
              <a:rPr lang="el-GR" sz="1600" b="0" i="0" u="none" strike="noStrike" baseline="0" dirty="0">
                <a:solidFill>
                  <a:srgbClr val="002060"/>
                </a:solidFill>
                <a:latin typeface="MyriadPro-Regular"/>
              </a:rPr>
              <a:t> νοσηλευτικής και</a:t>
            </a:r>
          </a:p>
          <a:p>
            <a:pPr algn="l"/>
            <a:r>
              <a:rPr lang="el-GR" sz="1600" b="0" i="0" u="none" strike="noStrike" baseline="0" dirty="0">
                <a:solidFill>
                  <a:srgbClr val="002060"/>
                </a:solidFill>
                <a:latin typeface="MyriadPro-Regular"/>
              </a:rPr>
              <a:t> β) εξειδικεύσεις διαχείρισης εξωσωματικής κυκλοφορίας, νεφρολογικής νοσηλευτικής, νοσηλευτικής αναισθησιολογίας, νοσηλευτικής αποκατάστασης, νοσηλευτικής ελέγχου λοιμώξεων, νοσηλευτικής στον σακχαρώδη διαβήτη, νοσηλευτικής χειρουργείου, συντονιστή νοσηλευτή μεταμοσχεύσεων και δερματολογικής νοσηλευτικής.</a:t>
            </a:r>
          </a:p>
          <a:p>
            <a:r>
              <a:rPr lang="el-GR" sz="1600" b="0" i="0" u="none" strike="noStrike" baseline="0" dirty="0">
                <a:solidFill>
                  <a:srgbClr val="002060"/>
                </a:solidFill>
                <a:latin typeface="MyriadPro-Regular"/>
              </a:rPr>
              <a:t>Ο συνολικός αναγκαίος χρόνος για </a:t>
            </a:r>
            <a:r>
              <a:rPr lang="el-GR" sz="1600" dirty="0">
                <a:solidFill>
                  <a:srgbClr val="002060"/>
                </a:solidFill>
                <a:latin typeface="MyriadPro-Regular"/>
              </a:rPr>
              <a:t>τη λήψη νοσηλευτι</a:t>
            </a:r>
            <a:r>
              <a:rPr lang="el-GR" sz="1600" b="0" i="0" u="none" strike="noStrike" baseline="0" dirty="0">
                <a:solidFill>
                  <a:srgbClr val="002060"/>
                </a:solidFill>
                <a:latin typeface="MyriadPro-Regular"/>
              </a:rPr>
              <a:t>κής ειδικότητας ανέρχεται σε δεκαοκτώ (18) μήνες και ο συνολικός αναγκαίος χρόνος για τη λήψη νοσηλευτικής εξειδίκευσης ανέρχεται σε έξι (6) μήνες μετά από τη λήψη της νοσηλευτικής ειδικότητας.</a:t>
            </a:r>
          </a:p>
        </p:txBody>
      </p:sp>
    </p:spTree>
    <p:extLst>
      <p:ext uri="{BB962C8B-B14F-4D97-AF65-F5344CB8AC3E}">
        <p14:creationId xmlns="" xmlns:p14="http://schemas.microsoft.com/office/powerpoint/2010/main" val="719563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0C2035EF-8812-4B8A-B2D0-F55C68D3F219}"/>
              </a:ext>
            </a:extLst>
          </p:cNvPr>
          <p:cNvSpPr>
            <a:spLocks noGrp="1"/>
          </p:cNvSpPr>
          <p:nvPr>
            <p:ph idx="1"/>
          </p:nvPr>
        </p:nvSpPr>
        <p:spPr>
          <a:xfrm>
            <a:off x="475861" y="970384"/>
            <a:ext cx="8278586" cy="4842587"/>
          </a:xfrm>
          <a:solidFill>
            <a:schemeClr val="accent5">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77500" lnSpcReduction="20000"/>
          </a:bodyPr>
          <a:lstStyle/>
          <a:p>
            <a:pPr marL="0" indent="0" algn="ctr">
              <a:buNone/>
            </a:pPr>
            <a:endParaRPr lang="el-GR" dirty="0">
              <a:solidFill>
                <a:srgbClr val="002060"/>
              </a:solidFill>
            </a:endParaRPr>
          </a:p>
          <a:p>
            <a:pPr marL="0" indent="0" algn="ctr">
              <a:buNone/>
            </a:pPr>
            <a:r>
              <a:rPr lang="el-GR" dirty="0">
                <a:solidFill>
                  <a:srgbClr val="002060"/>
                </a:solidFill>
              </a:rPr>
              <a:t>Ο χρόνος για τη λήψη της ειδικότητας της νοσηλευτικής δημόσιας υγείας/κοινοτικής νοσηλευτικής κατανέμεται σε θεωρητική και κλινική άσκηση σε θέματα δημόσιας υγείας στις κατά τόπους διευθύνσεις δημόσιας υγείας των Δ.Υ.ΠΕ., σε μονάδες πρωτοβάθμιας φροντίδας υγείας, τμήματα νοσοκομείων και τακτικά εξωτερικά ιατρεία (ΤΕΙ), σε κέντρα ψυχικής υγείας, σε δομές παροχής κατ’ </a:t>
            </a:r>
            <a:r>
              <a:rPr lang="el-GR" dirty="0" err="1">
                <a:solidFill>
                  <a:srgbClr val="002060"/>
                </a:solidFill>
              </a:rPr>
              <a:t>οίκον</a:t>
            </a:r>
            <a:r>
              <a:rPr lang="el-GR" dirty="0">
                <a:solidFill>
                  <a:srgbClr val="002060"/>
                </a:solidFill>
              </a:rPr>
              <a:t> φροντίδας, στον Εθνικό Οργανισμό Δημόσιας Υγείας (ΕΟΔΥ), σε εργαστήρια δημόσιας υγείας και σε σχολικές μονάδες. Ως εκπαιδευτικές μονάδες των ειδικευόμενων νοσηλευτών στην ειδικότητα αυτήν ορίζονται οι διευθύνσεις δημόσιας Υγείας του ν. 4675/2020 (Α΄ 54) των οικείων Δ.Υ.ΠΕ.</a:t>
            </a:r>
          </a:p>
        </p:txBody>
      </p:sp>
    </p:spTree>
    <p:extLst>
      <p:ext uri="{BB962C8B-B14F-4D97-AF65-F5344CB8AC3E}">
        <p14:creationId xmlns="" xmlns:p14="http://schemas.microsoft.com/office/powerpoint/2010/main" val="3539607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 xmlns:a16="http://schemas.microsoft.com/office/drawing/2014/main" id="{865AC1EA-CF6D-46F9-B7A1-D9D74C77B66A}"/>
              </a:ext>
            </a:extLst>
          </p:cNvPr>
          <p:cNvPicPr>
            <a:picLocks noGrp="1" noChangeAspect="1"/>
          </p:cNvPicPr>
          <p:nvPr>
            <p:ph idx="1"/>
          </p:nvPr>
        </p:nvPicPr>
        <p:blipFill>
          <a:blip r:embed="rId2" cstate="print"/>
          <a:stretch>
            <a:fillRect/>
          </a:stretch>
        </p:blipFill>
        <p:spPr>
          <a:xfrm>
            <a:off x="1735494" y="528670"/>
            <a:ext cx="4975549" cy="6014488"/>
          </a:xfrm>
        </p:spPr>
      </p:pic>
    </p:spTree>
    <p:extLst>
      <p:ext uri="{BB962C8B-B14F-4D97-AF65-F5344CB8AC3E}">
        <p14:creationId xmlns="" xmlns:p14="http://schemas.microsoft.com/office/powerpoint/2010/main" val="29055229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BCC7977A-779D-492D-93E7-6C19A9235481}"/>
              </a:ext>
            </a:extLst>
          </p:cNvPr>
          <p:cNvSpPr>
            <a:spLocks noGrp="1"/>
          </p:cNvSpPr>
          <p:nvPr>
            <p:ph type="title"/>
          </p:nvPr>
        </p:nvSpPr>
        <p:spPr/>
        <p:txBody>
          <a:bodyPr>
            <a:normAutofit fontScale="90000"/>
          </a:bodyPr>
          <a:lstStyle/>
          <a:p>
            <a:pPr algn="ctr"/>
            <a:r>
              <a:rPr lang="en-US" sz="2200" b="1" i="0" u="none" strike="noStrike" baseline="0" dirty="0">
                <a:solidFill>
                  <a:srgbClr val="001ACD"/>
                </a:solidFill>
                <a:latin typeface="Arial Nova" panose="020B0504020202020204" pitchFamily="34" charset="0"/>
              </a:rPr>
              <a:t>NOMO</a:t>
            </a:r>
            <a:r>
              <a:rPr lang="el-GR" sz="2200" b="1" i="0" u="none" strike="noStrike" baseline="0" dirty="0">
                <a:solidFill>
                  <a:srgbClr val="001ACD"/>
                </a:solidFill>
                <a:latin typeface="Arial Nova" panose="020B0504020202020204" pitchFamily="34" charset="0"/>
              </a:rPr>
              <a:t>Σ ΥΠ’ ΑΡΙΘΜ. 4715</a:t>
            </a:r>
            <a:r>
              <a:rPr lang="el-GR" sz="1800" b="1" i="0" u="none" strike="noStrike" baseline="0" dirty="0">
                <a:solidFill>
                  <a:srgbClr val="001ACD"/>
                </a:solidFill>
                <a:latin typeface="MyriadPro-Semibold"/>
              </a:rPr>
              <a:t/>
            </a:r>
            <a:br>
              <a:rPr lang="el-GR" sz="1800" b="1" i="0" u="none" strike="noStrike" baseline="0" dirty="0">
                <a:solidFill>
                  <a:srgbClr val="001ACD"/>
                </a:solidFill>
                <a:latin typeface="MyriadPro-Semibold"/>
              </a:rPr>
            </a:br>
            <a:r>
              <a:rPr lang="el-GR" sz="1800" b="1" i="0" u="none" strike="noStrike" baseline="0" dirty="0">
                <a:solidFill>
                  <a:srgbClr val="000000"/>
                </a:solidFill>
                <a:latin typeface="MyriadPro-Semibold"/>
              </a:rPr>
              <a:t>Ρυθμίσεις για τη διασφάλιση της πρόσβασης σε ποιοτικές υπηρεσίες υγείας - Ίδρυση και καταστατικό του Οργανισμού Διασφάλισης της Ποιότητας στην Υγεία Α.Ε. (Ο.ΔΙ.Π.Υ. Α.Ε.), άλλες επείγουσες διατάξεις αρμοδιότητας του Υπουργείου</a:t>
            </a:r>
            <a:br>
              <a:rPr lang="el-GR" sz="1800" b="1" i="0" u="none" strike="noStrike" baseline="0" dirty="0">
                <a:solidFill>
                  <a:srgbClr val="000000"/>
                </a:solidFill>
                <a:latin typeface="MyriadPro-Semibold"/>
              </a:rPr>
            </a:br>
            <a:r>
              <a:rPr lang="el-GR" sz="1800" b="1" i="0" u="none" strike="noStrike" baseline="0" dirty="0">
                <a:solidFill>
                  <a:srgbClr val="000000"/>
                </a:solidFill>
                <a:latin typeface="MyriadPro-Semibold"/>
              </a:rPr>
              <a:t>Υγείας και άλλες διατάξεις.</a:t>
            </a:r>
            <a:r>
              <a:rPr lang="el-GR" sz="1800" b="1" dirty="0">
                <a:solidFill>
                  <a:srgbClr val="0070C0"/>
                </a:solidFill>
                <a:latin typeface="Arial Nova" panose="020B0504020202020204" pitchFamily="34" charset="0"/>
              </a:rPr>
              <a:t>1 Αυγούστου 2020 ΤΕΥΧΟΣ ΠΡΩΤΟ  ΦΕΚ 149</a:t>
            </a:r>
          </a:p>
        </p:txBody>
      </p:sp>
      <p:sp>
        <p:nvSpPr>
          <p:cNvPr id="3" name="Θέση περιεχομένου 2">
            <a:extLst>
              <a:ext uri="{FF2B5EF4-FFF2-40B4-BE49-F238E27FC236}">
                <a16:creationId xmlns="" xmlns:a16="http://schemas.microsoft.com/office/drawing/2014/main" id="{A1414321-653D-4DCC-A022-C985358FE23C}"/>
              </a:ext>
            </a:extLst>
          </p:cNvPr>
          <p:cNvSpPr>
            <a:spLocks noGrp="1"/>
          </p:cNvSpPr>
          <p:nvPr>
            <p:ph idx="1"/>
          </p:nvPr>
        </p:nvSpPr>
        <p:spPr>
          <a:xfrm>
            <a:off x="228600" y="1600200"/>
            <a:ext cx="8534400" cy="4525963"/>
          </a:xfrm>
          <a:solidFill>
            <a:schemeClr val="accent1">
              <a:lumMod val="20000"/>
              <a:lumOff val="80000"/>
            </a:schemeClr>
          </a:solidFill>
          <a:scene3d>
            <a:camera prst="orthographicFront"/>
            <a:lightRig rig="threePt" dir="t"/>
          </a:scene3d>
          <a:sp3d>
            <a:bevelT w="139700" h="139700" prst="divot"/>
          </a:sp3d>
        </p:spPr>
        <p:txBody>
          <a:bodyPr>
            <a:normAutofit fontScale="77500" lnSpcReduction="20000"/>
          </a:bodyPr>
          <a:lstStyle/>
          <a:p>
            <a:pPr marL="0" indent="0" algn="ctr">
              <a:buNone/>
            </a:pPr>
            <a:r>
              <a:rPr lang="el-GR" dirty="0">
                <a:solidFill>
                  <a:srgbClr val="002060"/>
                </a:solidFill>
              </a:rPr>
              <a:t>Άρθρο 32</a:t>
            </a:r>
          </a:p>
          <a:p>
            <a:pPr marL="0" indent="0">
              <a:buNone/>
            </a:pPr>
            <a:endParaRPr lang="el-GR" dirty="0">
              <a:solidFill>
                <a:srgbClr val="002060"/>
              </a:solidFill>
            </a:endParaRPr>
          </a:p>
          <a:p>
            <a:pPr marL="0" indent="0" algn="ctr">
              <a:buNone/>
            </a:pPr>
            <a:r>
              <a:rPr lang="el-GR" dirty="0">
                <a:solidFill>
                  <a:srgbClr val="002060"/>
                </a:solidFill>
              </a:rPr>
              <a:t>Σύσταση θέσεων ειδικευομένων νοσηλευτών -Προϋποθέσεις απόκτησης νοσηλευτικής ειδικότητας και εξειδίκευσης</a:t>
            </a:r>
          </a:p>
          <a:p>
            <a:pPr marL="0" indent="0">
              <a:buNone/>
            </a:pPr>
            <a:endParaRPr lang="el-GR" dirty="0">
              <a:solidFill>
                <a:srgbClr val="002060"/>
              </a:solidFill>
            </a:endParaRPr>
          </a:p>
          <a:p>
            <a:pPr marL="514350" indent="-514350">
              <a:buAutoNum type="arabicPeriod"/>
            </a:pPr>
            <a:r>
              <a:rPr lang="el-GR" dirty="0">
                <a:solidFill>
                  <a:srgbClr val="002060"/>
                </a:solidFill>
              </a:rPr>
              <a:t>Στο άρθρο 58 του ν. 4690/2020 (Α΄ 104) προστίθενται παρ. 19 και 20 ως εξής: Οι νοσηλευτικές ειδικότητες δύνανται να απονέμονται σε νοσηλευτές, μέλη ΔΕΠ, με συναφές γνωστικό αντικείμενο. Η απονομή της ειδικότητας γίνεται με απόφαση του Διοικητή της οικίας </a:t>
            </a:r>
            <a:r>
              <a:rPr lang="el-GR" dirty="0" err="1">
                <a:solidFill>
                  <a:srgbClr val="002060"/>
                </a:solidFill>
              </a:rPr>
              <a:t>Υ.Πε</a:t>
            </a:r>
            <a:r>
              <a:rPr lang="el-GR" dirty="0">
                <a:solidFill>
                  <a:srgbClr val="002060"/>
                </a:solidFill>
              </a:rPr>
              <a:t>., μετά από αίτηση του ενδιαφερόμενου.</a:t>
            </a:r>
          </a:p>
        </p:txBody>
      </p:sp>
    </p:spTree>
    <p:extLst>
      <p:ext uri="{BB962C8B-B14F-4D97-AF65-F5344CB8AC3E}">
        <p14:creationId xmlns="" xmlns:p14="http://schemas.microsoft.com/office/powerpoint/2010/main" val="1045387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6CC28389-BA44-400E-AF9F-C68B37B2B851}"/>
              </a:ext>
            </a:extLst>
          </p:cNvPr>
          <p:cNvSpPr>
            <a:spLocks noGrp="1"/>
          </p:cNvSpPr>
          <p:nvPr>
            <p:ph idx="1"/>
          </p:nvPr>
        </p:nvSpPr>
        <p:spPr>
          <a:xfrm>
            <a:off x="684634" y="1387086"/>
            <a:ext cx="7886700" cy="4351338"/>
          </a:xfrm>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a:lstStyle/>
          <a:p>
            <a:pPr marL="0" indent="0" algn="ctr">
              <a:buNone/>
            </a:pPr>
            <a:r>
              <a:rPr lang="el-GR" sz="1800" b="1" i="0" u="none" strike="noStrike" baseline="0" dirty="0">
                <a:solidFill>
                  <a:srgbClr val="0070C0"/>
                </a:solidFill>
                <a:latin typeface="Calibri" panose="020F0502020204030204" pitchFamily="34" charset="0"/>
              </a:rPr>
              <a:t>ΑΠΟΦΑΣΙΖΟΥΜΕ </a:t>
            </a:r>
            <a:endParaRPr lang="el-GR" sz="1800" b="0" i="0" u="none" strike="noStrike" baseline="0" dirty="0">
              <a:solidFill>
                <a:srgbClr val="0070C0"/>
              </a:solidFill>
              <a:latin typeface="Calibri" panose="020F0502020204030204" pitchFamily="34" charset="0"/>
            </a:endParaRPr>
          </a:p>
          <a:p>
            <a:pPr marL="0" indent="0">
              <a:buNone/>
            </a:pPr>
            <a:r>
              <a:rPr lang="el-GR" sz="1800" b="0" i="0" u="none" strike="noStrike" baseline="0" dirty="0">
                <a:solidFill>
                  <a:srgbClr val="0070C0"/>
                </a:solidFill>
                <a:latin typeface="Calibri" panose="020F0502020204030204" pitchFamily="34" charset="0"/>
              </a:rPr>
              <a:t>Συγκροτούμε Τριμελές Συμβούλιο Εκπαίδευσης για την νοσηλευτική ειδικότητα της </a:t>
            </a:r>
            <a:r>
              <a:rPr lang="el-GR" sz="1800" b="1" i="0" u="none" strike="noStrike" baseline="0" dirty="0">
                <a:solidFill>
                  <a:srgbClr val="0070C0"/>
                </a:solidFill>
                <a:latin typeface="Calibri" panose="020F0502020204030204" pitchFamily="34" charset="0"/>
              </a:rPr>
              <a:t>«Νοσηλευτικής Δημόσιας Υγείας /Κοινοτικής Νοσηλευτικής» </a:t>
            </a:r>
            <a:r>
              <a:rPr lang="el-GR" sz="1800" b="0" i="0" u="none" strike="noStrike" baseline="0" dirty="0">
                <a:solidFill>
                  <a:srgbClr val="0070C0"/>
                </a:solidFill>
                <a:latin typeface="Calibri" panose="020F0502020204030204" pitchFamily="34" charset="0"/>
              </a:rPr>
              <a:t>και ορίζουμε τα μέλη αυτής, ως κατωτέρω: </a:t>
            </a:r>
          </a:p>
          <a:p>
            <a:pPr marL="0" indent="0">
              <a:buNone/>
            </a:pPr>
            <a:r>
              <a:rPr lang="el-GR" sz="1800" b="0" i="0" u="none" strike="noStrike" baseline="0" dirty="0">
                <a:solidFill>
                  <a:srgbClr val="0070C0"/>
                </a:solidFill>
                <a:latin typeface="Calibri" panose="020F0502020204030204" pitchFamily="34" charset="0"/>
              </a:rPr>
              <a:t>1. </a:t>
            </a:r>
            <a:r>
              <a:rPr lang="el-GR" sz="1800" b="1" i="0" u="none" strike="noStrike" baseline="0" dirty="0">
                <a:solidFill>
                  <a:srgbClr val="0070C0"/>
                </a:solidFill>
                <a:latin typeface="Calibri" panose="020F0502020204030204" pitchFamily="34" charset="0"/>
              </a:rPr>
              <a:t>KΑΛΟΚΑΙΡΙΝΟΥ ΑΘΗΝΑ, </a:t>
            </a:r>
            <a:r>
              <a:rPr lang="el-GR" sz="1800" b="0" i="0" u="none" strike="noStrike" baseline="0" dirty="0">
                <a:solidFill>
                  <a:srgbClr val="0070C0"/>
                </a:solidFill>
                <a:latin typeface="Calibri" panose="020F0502020204030204" pitchFamily="34" charset="0"/>
              </a:rPr>
              <a:t>Καθηγήτρια Κοινοτικής Νοσηλευτικής, Εθνικό Καποδιστριακό Πανεπιστήμιο Αθηνών (ΕΚΠΑ) </a:t>
            </a:r>
            <a:r>
              <a:rPr lang="el-GR" sz="1800" b="1" i="0" u="none" strike="noStrike" baseline="0" dirty="0">
                <a:solidFill>
                  <a:srgbClr val="0070C0"/>
                </a:solidFill>
                <a:latin typeface="Calibri" panose="020F0502020204030204" pitchFamily="34" charset="0"/>
              </a:rPr>
              <a:t>ως Πρόεδρος, </a:t>
            </a:r>
            <a:r>
              <a:rPr lang="el-GR" sz="1800" b="0" i="0" u="none" strike="noStrike" baseline="0" dirty="0">
                <a:solidFill>
                  <a:srgbClr val="0070C0"/>
                </a:solidFill>
                <a:latin typeface="Calibri" panose="020F0502020204030204" pitchFamily="34" charset="0"/>
              </a:rPr>
              <a:t>με αναπληρώτρια την </a:t>
            </a:r>
            <a:r>
              <a:rPr lang="el-GR" sz="1800" b="1" i="0" u="none" strike="noStrike" baseline="0" dirty="0">
                <a:solidFill>
                  <a:srgbClr val="0070C0"/>
                </a:solidFill>
                <a:latin typeface="Calibri" panose="020F0502020204030204" pitchFamily="34" charset="0"/>
              </a:rPr>
              <a:t>ΤΖΙΑΦΕΡΗ ΣΤΥΛΙΑΝΗ </a:t>
            </a:r>
            <a:r>
              <a:rPr lang="el-GR" sz="1800" b="0" i="0" u="none" strike="noStrike" baseline="0" dirty="0">
                <a:solidFill>
                  <a:srgbClr val="0070C0"/>
                </a:solidFill>
                <a:latin typeface="Calibri" panose="020F0502020204030204" pitchFamily="34" charset="0"/>
              </a:rPr>
              <a:t>Αναπληρώτρια Καθηγήτρια Κοινοτικής Νοσηλευτικής - Νοσηλευτικής Επαγγελματικής Υγείας, Πανεπιστήμιο Πελοποννήσου . </a:t>
            </a:r>
          </a:p>
          <a:p>
            <a:pPr marL="0" indent="0">
              <a:buNone/>
            </a:pPr>
            <a:r>
              <a:rPr lang="el-GR" sz="1800" b="0" i="0" u="none" strike="noStrike" baseline="0" dirty="0">
                <a:solidFill>
                  <a:srgbClr val="0070C0"/>
                </a:solidFill>
                <a:latin typeface="Calibri" panose="020F0502020204030204" pitchFamily="34" charset="0"/>
              </a:rPr>
              <a:t>2. ΔΡ.</a:t>
            </a:r>
            <a:r>
              <a:rPr lang="el-GR" sz="1800" b="1" i="0" u="none" strike="noStrike" baseline="0" dirty="0">
                <a:solidFill>
                  <a:srgbClr val="0070C0"/>
                </a:solidFill>
                <a:latin typeface="Calibri" panose="020F0502020204030204" pitchFamily="34" charset="0"/>
              </a:rPr>
              <a:t>ΠΕΣΙΡΙΔΗΣ ΘΕΟΔΩΡΟΣ, </a:t>
            </a:r>
            <a:r>
              <a:rPr lang="el-GR" sz="1800" b="0" i="0" u="none" strike="noStrike" baseline="0" dirty="0">
                <a:solidFill>
                  <a:srgbClr val="0070C0"/>
                </a:solidFill>
                <a:latin typeface="Calibri" panose="020F0502020204030204" pitchFamily="34" charset="0"/>
              </a:rPr>
              <a:t>Συντονιστής Εκπαίδευσης 1ης ΥΠΕ Αττικής, με αναπληρώτρια την ΔΡ. </a:t>
            </a:r>
            <a:r>
              <a:rPr lang="el-GR" sz="1800" b="1" i="0" u="none" strike="noStrike" baseline="0" dirty="0">
                <a:solidFill>
                  <a:srgbClr val="0070C0"/>
                </a:solidFill>
                <a:latin typeface="Calibri" panose="020F0502020204030204" pitchFamily="34" charset="0"/>
              </a:rPr>
              <a:t>ΚΟΥΛΟΥΡΗ ΑΓΟΡΙΤΣΑ</a:t>
            </a:r>
            <a:r>
              <a:rPr lang="el-GR" sz="1800" b="0" i="0" u="none" strike="noStrike" baseline="0" dirty="0">
                <a:solidFill>
                  <a:srgbClr val="0070C0"/>
                </a:solidFill>
                <a:latin typeface="Calibri" panose="020F0502020204030204" pitchFamily="34" charset="0"/>
              </a:rPr>
              <a:t>, Συντονίστρια Εκπαίδευσης 2ης ΥΠΕ Πειραιώς και Αιγαίου. </a:t>
            </a:r>
          </a:p>
          <a:p>
            <a:pPr marL="0" indent="0">
              <a:buNone/>
            </a:pPr>
            <a:r>
              <a:rPr lang="el-GR" sz="1800" b="0" i="0" u="none" strike="noStrike" baseline="0" dirty="0">
                <a:solidFill>
                  <a:srgbClr val="0070C0"/>
                </a:solidFill>
                <a:latin typeface="Calibri" panose="020F0502020204030204" pitchFamily="34" charset="0"/>
              </a:rPr>
              <a:t>3. ΔΡ.</a:t>
            </a:r>
            <a:r>
              <a:rPr lang="el-GR" sz="1800" b="1" i="0" u="none" strike="noStrike" baseline="0" dirty="0">
                <a:solidFill>
                  <a:srgbClr val="0070C0"/>
                </a:solidFill>
                <a:latin typeface="Calibri" panose="020F0502020204030204" pitchFamily="34" charset="0"/>
              </a:rPr>
              <a:t>ΠΑΝΤΕΛΙΔΟΥ ΠΑΡΘΕΝΟΠΗ, </a:t>
            </a:r>
            <a:r>
              <a:rPr lang="el-GR" sz="1800" b="0" i="0" u="none" strike="noStrike" baseline="0" dirty="0">
                <a:solidFill>
                  <a:srgbClr val="0070C0"/>
                </a:solidFill>
                <a:latin typeface="Calibri" panose="020F0502020204030204" pitchFamily="34" charset="0"/>
              </a:rPr>
              <a:t>Αναπληρώτρια Συντονίστρια Εκπαίδευσης 4ης ΥΠΕ Μακεδονίας και Θράκης, με αναπληρώτρια την </a:t>
            </a:r>
            <a:r>
              <a:rPr lang="el-GR" sz="1800" b="1" i="0" u="none" strike="noStrike" baseline="0" dirty="0">
                <a:solidFill>
                  <a:srgbClr val="0070C0"/>
                </a:solidFill>
                <a:latin typeface="Calibri" panose="020F0502020204030204" pitchFamily="34" charset="0"/>
              </a:rPr>
              <a:t>ΤΟΛΙΚΑ ΦΩΤΕΙΝΗ, </a:t>
            </a:r>
            <a:r>
              <a:rPr lang="el-GR" sz="1800" b="0" i="0" u="none" strike="noStrike" baseline="0" dirty="0">
                <a:solidFill>
                  <a:srgbClr val="0070C0"/>
                </a:solidFill>
                <a:latin typeface="Calibri" panose="020F0502020204030204" pitchFamily="34" charset="0"/>
              </a:rPr>
              <a:t>Αναπληρώτρια Συντονίστρια Εκπαίδευσης 1ης ΥΠΕ. </a:t>
            </a:r>
          </a:p>
          <a:p>
            <a:endParaRPr lang="el-GR" sz="1800" b="0" i="0" u="none" strike="noStrike" baseline="0" dirty="0">
              <a:solidFill>
                <a:srgbClr val="0070C0"/>
              </a:solidFill>
              <a:latin typeface="Calibri" panose="020F0502020204030204" pitchFamily="34" charset="0"/>
            </a:endParaRPr>
          </a:p>
          <a:p>
            <a:pPr marL="0" indent="0" algn="ctr">
              <a:buNone/>
            </a:pPr>
            <a:r>
              <a:rPr lang="el-GR" sz="1800" b="0" i="0" u="none" strike="noStrike" baseline="0" dirty="0">
                <a:solidFill>
                  <a:srgbClr val="FF0000"/>
                </a:solidFill>
                <a:latin typeface="Calibri" panose="020F0502020204030204" pitchFamily="34" charset="0"/>
              </a:rPr>
              <a:t>Το Τριμελές Συμβούλιο Εκπαίδευσης έχει την επιστημονική ευθύνη διαμόρφωσης του εκπαιδευτικού προγράμματος της ως άνω νοσηλευτικής ειδικότητας. </a:t>
            </a:r>
            <a:endParaRPr lang="el-GR" dirty="0">
              <a:solidFill>
                <a:srgbClr val="FF0000"/>
              </a:solidFill>
            </a:endParaRPr>
          </a:p>
        </p:txBody>
      </p:sp>
      <p:sp>
        <p:nvSpPr>
          <p:cNvPr id="5" name="Τίτλος 4">
            <a:extLst>
              <a:ext uri="{FF2B5EF4-FFF2-40B4-BE49-F238E27FC236}">
                <a16:creationId xmlns="" xmlns:a16="http://schemas.microsoft.com/office/drawing/2014/main" id="{82740239-9757-4F0E-8E65-A9070B190602}"/>
              </a:ext>
            </a:extLst>
          </p:cNvPr>
          <p:cNvSpPr>
            <a:spLocks noGrp="1"/>
          </p:cNvSpPr>
          <p:nvPr>
            <p:ph type="title"/>
          </p:nvPr>
        </p:nvSpPr>
        <p:spPr/>
        <p:txBody>
          <a:bodyPr>
            <a:normAutofit fontScale="90000"/>
          </a:bodyPr>
          <a:lstStyle/>
          <a:p>
            <a:pPr algn="ctr"/>
            <a:r>
              <a:rPr lang="el-GR" sz="1800" b="0" i="0" u="none" strike="noStrike" baseline="0" dirty="0">
                <a:solidFill>
                  <a:srgbClr val="002060"/>
                </a:solidFill>
                <a:latin typeface="Calibri" panose="020F0502020204030204" pitchFamily="34" charset="0"/>
              </a:rPr>
              <a:t/>
            </a:r>
            <a:br>
              <a:rPr lang="el-GR" sz="1800" b="0" i="0" u="none" strike="noStrike" baseline="0" dirty="0">
                <a:solidFill>
                  <a:srgbClr val="002060"/>
                </a:solidFill>
                <a:latin typeface="Calibri" panose="020F0502020204030204" pitchFamily="34" charset="0"/>
              </a:rPr>
            </a:br>
            <a:r>
              <a:rPr lang="el-GR" sz="1800" b="0" i="0" u="none" strike="noStrike" baseline="0" dirty="0">
                <a:solidFill>
                  <a:srgbClr val="002060"/>
                </a:solidFill>
                <a:latin typeface="Calibri" panose="020F0502020204030204" pitchFamily="34" charset="0"/>
              </a:rPr>
              <a:t> </a:t>
            </a:r>
            <a:br>
              <a:rPr lang="el-GR" sz="1800" b="0" i="0" u="none" strike="noStrike" baseline="0" dirty="0">
                <a:solidFill>
                  <a:srgbClr val="002060"/>
                </a:solidFill>
                <a:latin typeface="Calibri" panose="020F0502020204030204" pitchFamily="34" charset="0"/>
              </a:rPr>
            </a:br>
            <a:r>
              <a:rPr lang="el-GR" sz="2700" b="1" dirty="0">
                <a:solidFill>
                  <a:srgbClr val="002060"/>
                </a:solidFill>
                <a:latin typeface="Calibri" panose="020F0502020204030204" pitchFamily="34" charset="0"/>
              </a:rPr>
              <a:t>Αθήνα,30 .09.2020                 </a:t>
            </a:r>
            <a:r>
              <a:rPr lang="el-GR" sz="2700" b="0" i="0" u="none" strike="noStrike" baseline="0" dirty="0">
                <a:solidFill>
                  <a:srgbClr val="002060"/>
                </a:solidFill>
                <a:latin typeface="Calibri" panose="020F0502020204030204" pitchFamily="34" charset="0"/>
              </a:rPr>
              <a:t>ΑΔΑ:6Ρ14465ΦΥΟ-63Ω</a:t>
            </a:r>
            <a:br>
              <a:rPr lang="el-GR" sz="2700" b="0" i="0" u="none" strike="noStrike" baseline="0" dirty="0">
                <a:solidFill>
                  <a:srgbClr val="002060"/>
                </a:solidFill>
                <a:latin typeface="Calibri" panose="020F0502020204030204" pitchFamily="34" charset="0"/>
              </a:rPr>
            </a:br>
            <a:r>
              <a:rPr lang="el-GR" sz="2700" b="0" i="0" u="none" strike="noStrike" baseline="0" dirty="0">
                <a:solidFill>
                  <a:srgbClr val="002060"/>
                </a:solidFill>
                <a:latin typeface="Calibri" panose="020F0502020204030204" pitchFamily="34" charset="0"/>
              </a:rPr>
              <a:t>	</a:t>
            </a:r>
            <a:br>
              <a:rPr lang="el-GR" sz="2700" b="0" i="0" u="none" strike="noStrike" baseline="0" dirty="0">
                <a:solidFill>
                  <a:srgbClr val="002060"/>
                </a:solidFill>
                <a:latin typeface="Calibri" panose="020F0502020204030204" pitchFamily="34" charset="0"/>
              </a:rPr>
            </a:br>
            <a:endParaRPr lang="el-GR" sz="2700" dirty="0">
              <a:solidFill>
                <a:srgbClr val="002060"/>
              </a:solidFill>
            </a:endParaRPr>
          </a:p>
        </p:txBody>
      </p:sp>
    </p:spTree>
    <p:extLst>
      <p:ext uri="{BB962C8B-B14F-4D97-AF65-F5344CB8AC3E}">
        <p14:creationId xmlns="" xmlns:p14="http://schemas.microsoft.com/office/powerpoint/2010/main" val="321632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altLang="el-GR" sz="2400" b="1" smtClean="0"/>
              <a:t/>
            </a:r>
            <a:br>
              <a:rPr lang="el-GR" altLang="el-GR" sz="2400" b="1" smtClean="0"/>
            </a:br>
            <a:r>
              <a:rPr lang="en-US" altLang="el-GR" sz="2400" b="1" smtClean="0">
                <a:solidFill>
                  <a:srgbClr val="4EAFB6"/>
                </a:solidFill>
              </a:rPr>
              <a:t>H</a:t>
            </a:r>
            <a:r>
              <a:rPr lang="el-GR" altLang="el-GR" sz="2400" b="1" smtClean="0">
                <a:solidFill>
                  <a:srgbClr val="4EAFB6"/>
                </a:solidFill>
              </a:rPr>
              <a:t> Θεωρία της αυτοφροντίδας (Orem 1985</a:t>
            </a:r>
            <a:r>
              <a:rPr lang="el-GR" altLang="el-GR" sz="4000" b="1" smtClean="0">
                <a:solidFill>
                  <a:srgbClr val="4EAFB6"/>
                </a:solidFill>
              </a:rPr>
              <a:t>)</a:t>
            </a:r>
            <a:r>
              <a:rPr lang="el-GR" altLang="el-GR" sz="4000" smtClean="0">
                <a:solidFill>
                  <a:srgbClr val="4EAFB6"/>
                </a:solidFill>
              </a:rPr>
              <a:t/>
            </a:r>
            <a:br>
              <a:rPr lang="el-GR" altLang="el-GR" sz="4000" smtClean="0">
                <a:solidFill>
                  <a:srgbClr val="4EAFB6"/>
                </a:solidFill>
              </a:rPr>
            </a:br>
            <a:endParaRPr lang="el-GR" altLang="el-GR" sz="4000" smtClean="0">
              <a:solidFill>
                <a:srgbClr val="4EAFB6"/>
              </a:solidFill>
            </a:endParaRPr>
          </a:p>
        </p:txBody>
      </p:sp>
      <p:sp>
        <p:nvSpPr>
          <p:cNvPr id="9219" name="Rectangle 3"/>
          <p:cNvSpPr>
            <a:spLocks noGrp="1" noChangeArrowheads="1"/>
          </p:cNvSpPr>
          <p:nvPr>
            <p:ph type="body" sz="half" idx="1"/>
          </p:nvPr>
        </p:nvSpPr>
        <p:spPr>
          <a:xfrm>
            <a:off x="304800" y="1295400"/>
            <a:ext cx="3276600" cy="2362200"/>
          </a:xfrm>
        </p:spPr>
        <p:txBody>
          <a:bodyPr/>
          <a:lstStyle/>
          <a:p>
            <a:pPr eaLnBrk="1" hangingPunct="1">
              <a:lnSpc>
                <a:spcPct val="80000"/>
              </a:lnSpc>
            </a:pPr>
            <a:endParaRPr lang="el-GR" altLang="el-GR" sz="1000" b="1" smtClean="0"/>
          </a:p>
          <a:p>
            <a:pPr eaLnBrk="1" hangingPunct="1">
              <a:lnSpc>
                <a:spcPct val="80000"/>
              </a:lnSpc>
            </a:pPr>
            <a:r>
              <a:rPr lang="el-GR" altLang="el-GR" sz="1000" b="1" smtClean="0"/>
              <a:t> </a:t>
            </a:r>
            <a:r>
              <a:rPr lang="el-GR" altLang="el-GR" sz="1000" smtClean="0">
                <a:solidFill>
                  <a:srgbClr val="4EAFB6"/>
                </a:solidFill>
              </a:rPr>
              <a:t>Η θεωρία της </a:t>
            </a:r>
            <a:r>
              <a:rPr lang="en-US" altLang="el-GR" sz="1000" smtClean="0">
                <a:solidFill>
                  <a:srgbClr val="4EAFB6"/>
                </a:solidFill>
              </a:rPr>
              <a:t>Orem</a:t>
            </a:r>
            <a:r>
              <a:rPr lang="el-GR" altLang="el-GR" sz="1000" smtClean="0">
                <a:solidFill>
                  <a:srgbClr val="4EAFB6"/>
                </a:solidFill>
              </a:rPr>
              <a:t> είναι ένα </a:t>
            </a:r>
            <a:r>
              <a:rPr lang="el-GR" altLang="el-GR" sz="1200" b="1" smtClean="0">
                <a:solidFill>
                  <a:schemeClr val="accent2"/>
                </a:solidFill>
              </a:rPr>
              <a:t>μηχανιστικό αιτιακό μοντέλο.</a:t>
            </a:r>
            <a:r>
              <a:rPr lang="el-GR" altLang="el-GR" sz="1000" smtClean="0">
                <a:solidFill>
                  <a:srgbClr val="4EAFB6"/>
                </a:solidFill>
              </a:rPr>
              <a:t> Άτομα, αντικείμενα και συμβάντα αποτελούν ξεχωριστά φαινόμενα. Η επιρροή του ενός πάνω στο άλλο είναι το αίτιο για αλλαγή. Η εστίαση είναι στην ικανότητα αυτοφροντίδας του ατόμου.</a:t>
            </a:r>
          </a:p>
          <a:p>
            <a:pPr eaLnBrk="1" hangingPunct="1">
              <a:lnSpc>
                <a:spcPct val="80000"/>
              </a:lnSpc>
            </a:pPr>
            <a:r>
              <a:rPr lang="el-GR" altLang="el-GR" sz="1000" smtClean="0">
                <a:solidFill>
                  <a:srgbClr val="4EAFB6"/>
                </a:solidFill>
              </a:rPr>
              <a:t>Η υγεία σύμφωνα με την </a:t>
            </a:r>
            <a:r>
              <a:rPr lang="en-US" altLang="el-GR" sz="1000" smtClean="0">
                <a:solidFill>
                  <a:srgbClr val="4EAFB6"/>
                </a:solidFill>
              </a:rPr>
              <a:t>Orem</a:t>
            </a:r>
            <a:r>
              <a:rPr lang="el-GR" altLang="el-GR" sz="1000" smtClean="0">
                <a:solidFill>
                  <a:srgbClr val="4EAFB6"/>
                </a:solidFill>
              </a:rPr>
              <a:t>  είναι «... η κατάσταση πληρότητας, η οποία περιλαμβάνει τη συνεχή ανάπτυξη του ατόμου».</a:t>
            </a:r>
          </a:p>
          <a:p>
            <a:pPr eaLnBrk="1" hangingPunct="1">
              <a:lnSpc>
                <a:spcPct val="80000"/>
              </a:lnSpc>
            </a:pPr>
            <a:r>
              <a:rPr lang="el-GR" altLang="el-GR" sz="1000" b="1" smtClean="0">
                <a:solidFill>
                  <a:schemeClr val="accent2"/>
                </a:solidFill>
              </a:rPr>
              <a:t>Ο νοσηλευτής εμπλέκεται στη φροντίδα</a:t>
            </a:r>
            <a:r>
              <a:rPr lang="el-GR" altLang="el-GR" sz="1000" smtClean="0">
                <a:solidFill>
                  <a:srgbClr val="4EAFB6"/>
                </a:solidFill>
              </a:rPr>
              <a:t> ατόμων ή ομάδων ατόμων στην κοινότητα </a:t>
            </a:r>
            <a:r>
              <a:rPr lang="el-GR" altLang="el-GR" sz="1000" b="1" smtClean="0">
                <a:solidFill>
                  <a:schemeClr val="accent2"/>
                </a:solidFill>
              </a:rPr>
              <a:t>για να καλύψει το έλλειμα αυτοφροντίδας.</a:t>
            </a:r>
            <a:r>
              <a:rPr lang="el-GR" altLang="el-GR" sz="1000" smtClean="0">
                <a:solidFill>
                  <a:srgbClr val="4EAFB6"/>
                </a:solidFill>
              </a:rPr>
              <a:t> Η αλληλεπίδραση μεταξύ ατόμων είναι εφικτή όταν το ένα άτομο δρα πάνω στο άλλο για την κάλυψη των αναγκών αυτοφροντίδας. </a:t>
            </a:r>
          </a:p>
          <a:p>
            <a:pPr eaLnBrk="1" hangingPunct="1">
              <a:lnSpc>
                <a:spcPct val="80000"/>
              </a:lnSpc>
              <a:buFontTx/>
              <a:buNone/>
            </a:pPr>
            <a:endParaRPr lang="el-GR" altLang="el-GR" sz="1000" smtClean="0">
              <a:solidFill>
                <a:srgbClr val="4EAFB6"/>
              </a:solidFill>
            </a:endParaRPr>
          </a:p>
        </p:txBody>
      </p:sp>
      <p:sp>
        <p:nvSpPr>
          <p:cNvPr id="9220" name="Rectangle 4"/>
          <p:cNvSpPr>
            <a:spLocks noGrp="1" noChangeArrowheads="1"/>
          </p:cNvSpPr>
          <p:nvPr>
            <p:ph type="body" sz="half" idx="2"/>
          </p:nvPr>
        </p:nvSpPr>
        <p:spPr>
          <a:xfrm>
            <a:off x="4343400" y="1219200"/>
            <a:ext cx="4038600" cy="3810000"/>
          </a:xfrm>
        </p:spPr>
        <p:txBody>
          <a:bodyPr/>
          <a:lstStyle/>
          <a:p>
            <a:pPr eaLnBrk="1" hangingPunct="1">
              <a:lnSpc>
                <a:spcPct val="80000"/>
              </a:lnSpc>
            </a:pPr>
            <a:r>
              <a:rPr lang="el-GR" altLang="el-GR" sz="1400" b="1" smtClean="0">
                <a:solidFill>
                  <a:srgbClr val="009900"/>
                </a:solidFill>
              </a:rPr>
              <a:t>Οι ανάγκες για αυτοφροντίδα</a:t>
            </a:r>
            <a:r>
              <a:rPr lang="el-GR" altLang="el-GR" sz="1000" smtClean="0">
                <a:solidFill>
                  <a:srgbClr val="009900"/>
                </a:solidFill>
              </a:rPr>
              <a:t> εξισώνονται στην κοινοτική υγεία με τα γενικότερα επιδημιολογικά δεδομένα, γεγονός που καθιστά τη θεωρία εύκολα εφαρμόσιμη και στα πλαίσια της κοινότητας, ιδιαίτερα με την ενεργοποίησή της με τη νοσηλευτική διεργασία, όπου τα στάδιά της είναι αρκετά εμφανή και εστιάζουν στα εξής τρία βήματα:</a:t>
            </a:r>
          </a:p>
          <a:p>
            <a:pPr eaLnBrk="1" hangingPunct="1">
              <a:lnSpc>
                <a:spcPct val="80000"/>
              </a:lnSpc>
            </a:pPr>
            <a:r>
              <a:rPr lang="el-GR" altLang="el-GR" sz="1000" smtClean="0">
                <a:solidFill>
                  <a:srgbClr val="009900"/>
                </a:solidFill>
              </a:rPr>
              <a:t>διάγνωση και αιτιολόγηση για την ανάγκη νοσηλευτικής φροντίδας,</a:t>
            </a:r>
          </a:p>
          <a:p>
            <a:pPr eaLnBrk="1" hangingPunct="1">
              <a:lnSpc>
                <a:spcPct val="80000"/>
              </a:lnSpc>
            </a:pPr>
            <a:r>
              <a:rPr lang="el-GR" altLang="el-GR" sz="1000" smtClean="0">
                <a:solidFill>
                  <a:srgbClr val="009900"/>
                </a:solidFill>
              </a:rPr>
              <a:t>σχεδιασμός και εφαρμογή του πλάνου φροντίδας,</a:t>
            </a:r>
          </a:p>
          <a:p>
            <a:pPr eaLnBrk="1" hangingPunct="1">
              <a:lnSpc>
                <a:spcPct val="80000"/>
              </a:lnSpc>
            </a:pPr>
            <a:r>
              <a:rPr lang="el-GR" altLang="el-GR" sz="1000" smtClean="0">
                <a:solidFill>
                  <a:srgbClr val="009900"/>
                </a:solidFill>
              </a:rPr>
              <a:t>παραγωγή και διαχείρηση της νοσηλευτικής φροντίδας.</a:t>
            </a:r>
          </a:p>
          <a:p>
            <a:pPr eaLnBrk="1" hangingPunct="1">
              <a:lnSpc>
                <a:spcPct val="80000"/>
              </a:lnSpc>
            </a:pPr>
            <a:r>
              <a:rPr lang="el-GR" altLang="el-GR" sz="1400" b="1" smtClean="0">
                <a:solidFill>
                  <a:srgbClr val="CC3300"/>
                </a:solidFill>
              </a:rPr>
              <a:t>Νοσηλευτικές παρεμβάσεις</a:t>
            </a:r>
            <a:r>
              <a:rPr lang="el-GR" altLang="el-GR" sz="1000" smtClean="0">
                <a:solidFill>
                  <a:srgbClr val="CC3300"/>
                </a:solidFill>
              </a:rPr>
              <a:t> που σχετίζονται άμεσα με την εφαρμογή της θεωρίας στα πλαίσια της κοινότητας είναι:</a:t>
            </a:r>
          </a:p>
          <a:p>
            <a:pPr eaLnBrk="1" hangingPunct="1">
              <a:lnSpc>
                <a:spcPct val="80000"/>
              </a:lnSpc>
            </a:pPr>
            <a:r>
              <a:rPr lang="el-GR" altLang="el-GR" sz="1000" smtClean="0">
                <a:solidFill>
                  <a:srgbClr val="CC3300"/>
                </a:solidFill>
              </a:rPr>
              <a:t>αύξηση της ικανότητας για αυτοφροντίδα,</a:t>
            </a:r>
          </a:p>
          <a:p>
            <a:pPr eaLnBrk="1" hangingPunct="1">
              <a:lnSpc>
                <a:spcPct val="80000"/>
              </a:lnSpc>
            </a:pPr>
            <a:r>
              <a:rPr lang="el-GR" altLang="el-GR" sz="1000" smtClean="0">
                <a:solidFill>
                  <a:srgbClr val="CC3300"/>
                </a:solidFill>
              </a:rPr>
              <a:t>μείωση των αιτημάτων για αυτοφροντίδα,</a:t>
            </a:r>
          </a:p>
          <a:p>
            <a:pPr eaLnBrk="1" hangingPunct="1">
              <a:lnSpc>
                <a:spcPct val="80000"/>
              </a:lnSpc>
            </a:pPr>
            <a:r>
              <a:rPr lang="el-GR" altLang="el-GR" sz="1000" smtClean="0">
                <a:solidFill>
                  <a:srgbClr val="CC3300"/>
                </a:solidFill>
              </a:rPr>
              <a:t>παροχή εξαρτημένης φροντίδας,</a:t>
            </a:r>
          </a:p>
          <a:p>
            <a:pPr eaLnBrk="1" hangingPunct="1">
              <a:lnSpc>
                <a:spcPct val="80000"/>
              </a:lnSpc>
            </a:pPr>
            <a:r>
              <a:rPr lang="el-GR" altLang="el-GR" sz="1000" smtClean="0">
                <a:solidFill>
                  <a:srgbClr val="CC3300"/>
                </a:solidFill>
              </a:rPr>
              <a:t>μέσω πλήρους υποστήριξης, μερικής υποστήριξης ή στην περίπτωση που το άτομο ή η ομάδα έχουν την ικανότητα για αυτοφροντίδα, εκπαίδευση-αγωγή υγείας.</a:t>
            </a:r>
          </a:p>
          <a:p>
            <a:pPr eaLnBrk="1" hangingPunct="1">
              <a:lnSpc>
                <a:spcPct val="80000"/>
              </a:lnSpc>
            </a:pPr>
            <a:endParaRPr lang="el-GR" altLang="el-GR" sz="1000" smtClean="0"/>
          </a:p>
        </p:txBody>
      </p:sp>
      <p:sp>
        <p:nvSpPr>
          <p:cNvPr id="28677" name="Rectangle 5"/>
          <p:cNvSpPr>
            <a:spLocks noChangeArrowheads="1"/>
          </p:cNvSpPr>
          <p:nvPr/>
        </p:nvSpPr>
        <p:spPr bwMode="auto">
          <a:xfrm>
            <a:off x="1676400" y="3962400"/>
            <a:ext cx="5029200" cy="2613025"/>
          </a:xfrm>
          <a:prstGeom prst="rect">
            <a:avLst/>
          </a:prstGeom>
          <a:noFill/>
          <a:ln w="9525">
            <a:noFill/>
            <a:miter lim="800000"/>
            <a:headEnd/>
            <a:tailEnd/>
          </a:ln>
          <a:effectLst/>
        </p:spPr>
        <p:txBody>
          <a:bodyPr>
            <a:spAutoFit/>
          </a:bodyPr>
          <a:lstStyle/>
          <a:p>
            <a:pPr>
              <a:lnSpc>
                <a:spcPct val="80000"/>
              </a:lnSpc>
              <a:spcBef>
                <a:spcPct val="20000"/>
              </a:spcBef>
              <a:buFontTx/>
              <a:buChar char="•"/>
            </a:pPr>
            <a:r>
              <a:rPr lang="el-GR" altLang="el-GR" b="1">
                <a:solidFill>
                  <a:schemeClr val="accent2"/>
                </a:solidFill>
              </a:rPr>
              <a:t>Η συμμετοχή του χρήστη </a:t>
            </a:r>
            <a:r>
              <a:rPr lang="el-GR" altLang="el-GR">
                <a:solidFill>
                  <a:schemeClr val="accent2"/>
                </a:solidFill>
              </a:rPr>
              <a:t>(άτομο-κοινότητα) είναι προαπαιτούμενο για την εφαρμογή της θεωρίας της αυτοφροντίδας. </a:t>
            </a:r>
          </a:p>
          <a:p>
            <a:pPr>
              <a:lnSpc>
                <a:spcPct val="80000"/>
              </a:lnSpc>
              <a:spcBef>
                <a:spcPct val="20000"/>
              </a:spcBef>
              <a:buFontTx/>
              <a:buChar char="•"/>
            </a:pPr>
            <a:r>
              <a:rPr lang="el-GR" altLang="el-GR">
                <a:solidFill>
                  <a:schemeClr val="accent2"/>
                </a:solidFill>
              </a:rPr>
              <a:t>Η αλληλεπίδραση όμως χρήστη-περιβάλλοντος δεν είναι ξεκάθαρη. </a:t>
            </a:r>
          </a:p>
          <a:p>
            <a:pPr>
              <a:lnSpc>
                <a:spcPct val="80000"/>
              </a:lnSpc>
              <a:spcBef>
                <a:spcPct val="20000"/>
              </a:spcBef>
              <a:buFontTx/>
              <a:buChar char="•"/>
            </a:pPr>
            <a:r>
              <a:rPr lang="el-GR" altLang="el-GR">
                <a:solidFill>
                  <a:schemeClr val="accent2"/>
                </a:solidFill>
              </a:rPr>
              <a:t>Επιπλέον η </a:t>
            </a:r>
            <a:r>
              <a:rPr lang="en-US" altLang="el-GR">
                <a:solidFill>
                  <a:schemeClr val="accent2"/>
                </a:solidFill>
              </a:rPr>
              <a:t>Orem</a:t>
            </a:r>
            <a:r>
              <a:rPr lang="el-GR" altLang="el-GR">
                <a:solidFill>
                  <a:schemeClr val="accent2"/>
                </a:solidFill>
              </a:rPr>
              <a:t> επιμένει στη χρήση του όρου ασθενής αντί για χρήστης-πελάτης, γεγονός που μπορεί να προκαλέσει παρανοήσεις αφού στην κοινοτική νοσηλευτική άσκηση οι χρήστες της νοσηλευτικής φροντίδας είναι κατ΄ εξοχήν υγιή άτομα.</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768" decel="100000"/>
                                        <p:tgtEl>
                                          <p:spTgt spid="9218"/>
                                        </p:tgtEl>
                                      </p:cBhvr>
                                    </p:animEffect>
                                    <p:animScale>
                                      <p:cBhvr>
                                        <p:cTn id="8" dur="768" decel="100000"/>
                                        <p:tgtEl>
                                          <p:spTgt spid="9218"/>
                                        </p:tgtEl>
                                      </p:cBhvr>
                                      <p:from x="10000" y="10000"/>
                                      <p:to x="200000" y="450000"/>
                                    </p:animScale>
                                    <p:animScale>
                                      <p:cBhvr>
                                        <p:cTn id="9" dur="1230" accel="100000" fill="hold">
                                          <p:stCondLst>
                                            <p:cond delay="768"/>
                                          </p:stCondLst>
                                        </p:cTn>
                                        <p:tgtEl>
                                          <p:spTgt spid="9218"/>
                                        </p:tgtEl>
                                      </p:cBhvr>
                                      <p:from x="200000" y="450000"/>
                                      <p:to x="100000" y="100000"/>
                                    </p:animScale>
                                    <p:set>
                                      <p:cBhvr>
                                        <p:cTn id="10" dur="768" fill="hold"/>
                                        <p:tgtEl>
                                          <p:spTgt spid="9218"/>
                                        </p:tgtEl>
                                        <p:attrNameLst>
                                          <p:attrName>ppt_x</p:attrName>
                                        </p:attrNameLst>
                                      </p:cBhvr>
                                      <p:to>
                                        <p:strVal val="(0.5)"/>
                                      </p:to>
                                    </p:set>
                                    <p:anim from="(0.5)" to="(#ppt_x)" calcmode="lin" valueType="num">
                                      <p:cBhvr>
                                        <p:cTn id="11" dur="1230" accel="100000" fill="hold">
                                          <p:stCondLst>
                                            <p:cond delay="768"/>
                                          </p:stCondLst>
                                        </p:cTn>
                                        <p:tgtEl>
                                          <p:spTgt spid="9218"/>
                                        </p:tgtEl>
                                        <p:attrNameLst>
                                          <p:attrName>ppt_x</p:attrName>
                                        </p:attrNameLst>
                                      </p:cBhvr>
                                    </p:anim>
                                    <p:set>
                                      <p:cBhvr>
                                        <p:cTn id="12" dur="768" fill="hold"/>
                                        <p:tgtEl>
                                          <p:spTgt spid="9218"/>
                                        </p:tgtEl>
                                        <p:attrNameLst>
                                          <p:attrName>ppt_y</p:attrName>
                                        </p:attrNameLst>
                                      </p:cBhvr>
                                      <p:to>
                                        <p:strVal val="(#ppt_y+0.4)"/>
                                      </p:to>
                                    </p:set>
                                    <p:anim from="(#ppt_y+0.4)" to="(#ppt_y)" calcmode="lin" valueType="num">
                                      <p:cBhvr>
                                        <p:cTn id="13" dur="1230" accel="100000" fill="hold">
                                          <p:stCondLst>
                                            <p:cond delay="768"/>
                                          </p:stCondLst>
                                        </p:cTn>
                                        <p:tgtEl>
                                          <p:spTgt spid="921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 calcmode="lin" valueType="num">
                                      <p:cBhvr>
                                        <p:cTn id="18"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9219">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921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9219">
                                            <p:txEl>
                                              <p:pRg st="2" end="2"/>
                                            </p:txEl>
                                          </p:spTgt>
                                        </p:tgtEl>
                                        <p:attrNameLst>
                                          <p:attrName>style.visibility</p:attrName>
                                        </p:attrNameLst>
                                      </p:cBhvr>
                                      <p:to>
                                        <p:strVal val="visible"/>
                                      </p:to>
                                    </p:set>
                                    <p:anim calcmode="lin" valueType="num">
                                      <p:cBhvr>
                                        <p:cTn id="25"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9219">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921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9219">
                                            <p:txEl>
                                              <p:pRg st="3" end="3"/>
                                            </p:txEl>
                                          </p:spTgt>
                                        </p:tgtEl>
                                        <p:attrNameLst>
                                          <p:attrName>style.visibility</p:attrName>
                                        </p:attrNameLst>
                                      </p:cBhvr>
                                      <p:to>
                                        <p:strVal val="visible"/>
                                      </p:to>
                                    </p:set>
                                    <p:anim calcmode="lin" valueType="num">
                                      <p:cBhvr>
                                        <p:cTn id="32" dur="5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9219">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9219">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9220">
                                            <p:txEl>
                                              <p:pRg st="0" end="0"/>
                                            </p:txEl>
                                          </p:spTgt>
                                        </p:tgtEl>
                                        <p:attrNameLst>
                                          <p:attrName>style.visibility</p:attrName>
                                        </p:attrNameLst>
                                      </p:cBhvr>
                                      <p:to>
                                        <p:strVal val="visible"/>
                                      </p:to>
                                    </p:set>
                                    <p:anim calcmode="lin" valueType="num">
                                      <p:cBhvr>
                                        <p:cTn id="39" dur="500" fill="hold"/>
                                        <p:tgtEl>
                                          <p:spTgt spid="9220">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9220">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9220">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9220">
                                            <p:txEl>
                                              <p:pRg st="1" end="1"/>
                                            </p:txEl>
                                          </p:spTgt>
                                        </p:tgtEl>
                                        <p:attrNameLst>
                                          <p:attrName>style.visibility</p:attrName>
                                        </p:attrNameLst>
                                      </p:cBhvr>
                                      <p:to>
                                        <p:strVal val="visible"/>
                                      </p:to>
                                    </p:set>
                                    <p:anim calcmode="lin" valueType="num">
                                      <p:cBhvr>
                                        <p:cTn id="46" dur="500" fill="hold"/>
                                        <p:tgtEl>
                                          <p:spTgt spid="9220">
                                            <p:txEl>
                                              <p:pRg st="1" end="1"/>
                                            </p:txEl>
                                          </p:spTgt>
                                        </p:tgtEl>
                                        <p:attrNameLst>
                                          <p:attrName>ppt_w</p:attrName>
                                        </p:attrNameLst>
                                      </p:cBhvr>
                                      <p:tavLst>
                                        <p:tav tm="0">
                                          <p:val>
                                            <p:fltVal val="0"/>
                                          </p:val>
                                        </p:tav>
                                        <p:tav tm="100000">
                                          <p:val>
                                            <p:strVal val="#ppt_w"/>
                                          </p:val>
                                        </p:tav>
                                      </p:tavLst>
                                    </p:anim>
                                    <p:anim calcmode="lin" valueType="num">
                                      <p:cBhvr>
                                        <p:cTn id="47" dur="500" fill="hold"/>
                                        <p:tgtEl>
                                          <p:spTgt spid="9220">
                                            <p:txEl>
                                              <p:pRg st="1" end="1"/>
                                            </p:txEl>
                                          </p:spTgt>
                                        </p:tgtEl>
                                        <p:attrNameLst>
                                          <p:attrName>ppt_h</p:attrName>
                                        </p:attrNameLst>
                                      </p:cBhvr>
                                      <p:tavLst>
                                        <p:tav tm="0">
                                          <p:val>
                                            <p:fltVal val="0"/>
                                          </p:val>
                                        </p:tav>
                                        <p:tav tm="100000">
                                          <p:val>
                                            <p:strVal val="#ppt_h"/>
                                          </p:val>
                                        </p:tav>
                                      </p:tavLst>
                                    </p:anim>
                                    <p:animEffect transition="in" filter="fade">
                                      <p:cBhvr>
                                        <p:cTn id="48" dur="500"/>
                                        <p:tgtEl>
                                          <p:spTgt spid="9220">
                                            <p:txEl>
                                              <p:pRg st="1" end="1"/>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9220">
                                            <p:txEl>
                                              <p:pRg st="2" end="2"/>
                                            </p:txEl>
                                          </p:spTgt>
                                        </p:tgtEl>
                                        <p:attrNameLst>
                                          <p:attrName>style.visibility</p:attrName>
                                        </p:attrNameLst>
                                      </p:cBhvr>
                                      <p:to>
                                        <p:strVal val="visible"/>
                                      </p:to>
                                    </p:set>
                                    <p:anim calcmode="lin" valueType="num">
                                      <p:cBhvr>
                                        <p:cTn id="53" dur="500" fill="hold"/>
                                        <p:tgtEl>
                                          <p:spTgt spid="9220">
                                            <p:txEl>
                                              <p:pRg st="2" end="2"/>
                                            </p:txEl>
                                          </p:spTgt>
                                        </p:tgtEl>
                                        <p:attrNameLst>
                                          <p:attrName>ppt_w</p:attrName>
                                        </p:attrNameLst>
                                      </p:cBhvr>
                                      <p:tavLst>
                                        <p:tav tm="0">
                                          <p:val>
                                            <p:fltVal val="0"/>
                                          </p:val>
                                        </p:tav>
                                        <p:tav tm="100000">
                                          <p:val>
                                            <p:strVal val="#ppt_w"/>
                                          </p:val>
                                        </p:tav>
                                      </p:tavLst>
                                    </p:anim>
                                    <p:anim calcmode="lin" valueType="num">
                                      <p:cBhvr>
                                        <p:cTn id="54" dur="500" fill="hold"/>
                                        <p:tgtEl>
                                          <p:spTgt spid="9220">
                                            <p:txEl>
                                              <p:pRg st="2" end="2"/>
                                            </p:txEl>
                                          </p:spTgt>
                                        </p:tgtEl>
                                        <p:attrNameLst>
                                          <p:attrName>ppt_h</p:attrName>
                                        </p:attrNameLst>
                                      </p:cBhvr>
                                      <p:tavLst>
                                        <p:tav tm="0">
                                          <p:val>
                                            <p:fltVal val="0"/>
                                          </p:val>
                                        </p:tav>
                                        <p:tav tm="100000">
                                          <p:val>
                                            <p:strVal val="#ppt_h"/>
                                          </p:val>
                                        </p:tav>
                                      </p:tavLst>
                                    </p:anim>
                                    <p:animEffect transition="in" filter="fade">
                                      <p:cBhvr>
                                        <p:cTn id="55" dur="500"/>
                                        <p:tgtEl>
                                          <p:spTgt spid="9220">
                                            <p:txEl>
                                              <p:pRg st="2" end="2"/>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9220">
                                            <p:txEl>
                                              <p:pRg st="3" end="3"/>
                                            </p:txEl>
                                          </p:spTgt>
                                        </p:tgtEl>
                                        <p:attrNameLst>
                                          <p:attrName>style.visibility</p:attrName>
                                        </p:attrNameLst>
                                      </p:cBhvr>
                                      <p:to>
                                        <p:strVal val="visible"/>
                                      </p:to>
                                    </p:set>
                                    <p:anim calcmode="lin" valueType="num">
                                      <p:cBhvr>
                                        <p:cTn id="60" dur="500" fill="hold"/>
                                        <p:tgtEl>
                                          <p:spTgt spid="9220">
                                            <p:txEl>
                                              <p:pRg st="3" end="3"/>
                                            </p:txEl>
                                          </p:spTgt>
                                        </p:tgtEl>
                                        <p:attrNameLst>
                                          <p:attrName>ppt_w</p:attrName>
                                        </p:attrNameLst>
                                      </p:cBhvr>
                                      <p:tavLst>
                                        <p:tav tm="0">
                                          <p:val>
                                            <p:fltVal val="0"/>
                                          </p:val>
                                        </p:tav>
                                        <p:tav tm="100000">
                                          <p:val>
                                            <p:strVal val="#ppt_w"/>
                                          </p:val>
                                        </p:tav>
                                      </p:tavLst>
                                    </p:anim>
                                    <p:anim calcmode="lin" valueType="num">
                                      <p:cBhvr>
                                        <p:cTn id="61" dur="500" fill="hold"/>
                                        <p:tgtEl>
                                          <p:spTgt spid="9220">
                                            <p:txEl>
                                              <p:pRg st="3" end="3"/>
                                            </p:txEl>
                                          </p:spTgt>
                                        </p:tgtEl>
                                        <p:attrNameLst>
                                          <p:attrName>ppt_h</p:attrName>
                                        </p:attrNameLst>
                                      </p:cBhvr>
                                      <p:tavLst>
                                        <p:tav tm="0">
                                          <p:val>
                                            <p:fltVal val="0"/>
                                          </p:val>
                                        </p:tav>
                                        <p:tav tm="100000">
                                          <p:val>
                                            <p:strVal val="#ppt_h"/>
                                          </p:val>
                                        </p:tav>
                                      </p:tavLst>
                                    </p:anim>
                                    <p:animEffect transition="in" filter="fade">
                                      <p:cBhvr>
                                        <p:cTn id="62" dur="500"/>
                                        <p:tgtEl>
                                          <p:spTgt spid="9220">
                                            <p:txEl>
                                              <p:pRg st="3" end="3"/>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9220">
                                            <p:txEl>
                                              <p:pRg st="4" end="4"/>
                                            </p:txEl>
                                          </p:spTgt>
                                        </p:tgtEl>
                                        <p:attrNameLst>
                                          <p:attrName>style.visibility</p:attrName>
                                        </p:attrNameLst>
                                      </p:cBhvr>
                                      <p:to>
                                        <p:strVal val="visible"/>
                                      </p:to>
                                    </p:set>
                                    <p:anim calcmode="lin" valueType="num">
                                      <p:cBhvr>
                                        <p:cTn id="67" dur="500" fill="hold"/>
                                        <p:tgtEl>
                                          <p:spTgt spid="9220">
                                            <p:txEl>
                                              <p:pRg st="4" end="4"/>
                                            </p:txEl>
                                          </p:spTgt>
                                        </p:tgtEl>
                                        <p:attrNameLst>
                                          <p:attrName>ppt_w</p:attrName>
                                        </p:attrNameLst>
                                      </p:cBhvr>
                                      <p:tavLst>
                                        <p:tav tm="0">
                                          <p:val>
                                            <p:fltVal val="0"/>
                                          </p:val>
                                        </p:tav>
                                        <p:tav tm="100000">
                                          <p:val>
                                            <p:strVal val="#ppt_w"/>
                                          </p:val>
                                        </p:tav>
                                      </p:tavLst>
                                    </p:anim>
                                    <p:anim calcmode="lin" valueType="num">
                                      <p:cBhvr>
                                        <p:cTn id="68" dur="500" fill="hold"/>
                                        <p:tgtEl>
                                          <p:spTgt spid="9220">
                                            <p:txEl>
                                              <p:pRg st="4" end="4"/>
                                            </p:txEl>
                                          </p:spTgt>
                                        </p:tgtEl>
                                        <p:attrNameLst>
                                          <p:attrName>ppt_h</p:attrName>
                                        </p:attrNameLst>
                                      </p:cBhvr>
                                      <p:tavLst>
                                        <p:tav tm="0">
                                          <p:val>
                                            <p:fltVal val="0"/>
                                          </p:val>
                                        </p:tav>
                                        <p:tav tm="100000">
                                          <p:val>
                                            <p:strVal val="#ppt_h"/>
                                          </p:val>
                                        </p:tav>
                                      </p:tavLst>
                                    </p:anim>
                                    <p:animEffect transition="in" filter="fade">
                                      <p:cBhvr>
                                        <p:cTn id="69" dur="500"/>
                                        <p:tgtEl>
                                          <p:spTgt spid="9220">
                                            <p:txEl>
                                              <p:pRg st="4" end="4"/>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9220">
                                            <p:txEl>
                                              <p:pRg st="5" end="5"/>
                                            </p:txEl>
                                          </p:spTgt>
                                        </p:tgtEl>
                                        <p:attrNameLst>
                                          <p:attrName>style.visibility</p:attrName>
                                        </p:attrNameLst>
                                      </p:cBhvr>
                                      <p:to>
                                        <p:strVal val="visible"/>
                                      </p:to>
                                    </p:set>
                                    <p:anim calcmode="lin" valueType="num">
                                      <p:cBhvr>
                                        <p:cTn id="74" dur="500" fill="hold"/>
                                        <p:tgtEl>
                                          <p:spTgt spid="9220">
                                            <p:txEl>
                                              <p:pRg st="5" end="5"/>
                                            </p:txEl>
                                          </p:spTgt>
                                        </p:tgtEl>
                                        <p:attrNameLst>
                                          <p:attrName>ppt_w</p:attrName>
                                        </p:attrNameLst>
                                      </p:cBhvr>
                                      <p:tavLst>
                                        <p:tav tm="0">
                                          <p:val>
                                            <p:fltVal val="0"/>
                                          </p:val>
                                        </p:tav>
                                        <p:tav tm="100000">
                                          <p:val>
                                            <p:strVal val="#ppt_w"/>
                                          </p:val>
                                        </p:tav>
                                      </p:tavLst>
                                    </p:anim>
                                    <p:anim calcmode="lin" valueType="num">
                                      <p:cBhvr>
                                        <p:cTn id="75" dur="500" fill="hold"/>
                                        <p:tgtEl>
                                          <p:spTgt spid="9220">
                                            <p:txEl>
                                              <p:pRg st="5" end="5"/>
                                            </p:txEl>
                                          </p:spTgt>
                                        </p:tgtEl>
                                        <p:attrNameLst>
                                          <p:attrName>ppt_h</p:attrName>
                                        </p:attrNameLst>
                                      </p:cBhvr>
                                      <p:tavLst>
                                        <p:tav tm="0">
                                          <p:val>
                                            <p:fltVal val="0"/>
                                          </p:val>
                                        </p:tav>
                                        <p:tav tm="100000">
                                          <p:val>
                                            <p:strVal val="#ppt_h"/>
                                          </p:val>
                                        </p:tav>
                                      </p:tavLst>
                                    </p:anim>
                                    <p:animEffect transition="in" filter="fade">
                                      <p:cBhvr>
                                        <p:cTn id="76" dur="500"/>
                                        <p:tgtEl>
                                          <p:spTgt spid="9220">
                                            <p:txEl>
                                              <p:pRg st="5" end="5"/>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9220">
                                            <p:txEl>
                                              <p:pRg st="6" end="6"/>
                                            </p:txEl>
                                          </p:spTgt>
                                        </p:tgtEl>
                                        <p:attrNameLst>
                                          <p:attrName>style.visibility</p:attrName>
                                        </p:attrNameLst>
                                      </p:cBhvr>
                                      <p:to>
                                        <p:strVal val="visible"/>
                                      </p:to>
                                    </p:set>
                                    <p:anim calcmode="lin" valueType="num">
                                      <p:cBhvr>
                                        <p:cTn id="81" dur="500" fill="hold"/>
                                        <p:tgtEl>
                                          <p:spTgt spid="9220">
                                            <p:txEl>
                                              <p:pRg st="6" end="6"/>
                                            </p:txEl>
                                          </p:spTgt>
                                        </p:tgtEl>
                                        <p:attrNameLst>
                                          <p:attrName>ppt_w</p:attrName>
                                        </p:attrNameLst>
                                      </p:cBhvr>
                                      <p:tavLst>
                                        <p:tav tm="0">
                                          <p:val>
                                            <p:fltVal val="0"/>
                                          </p:val>
                                        </p:tav>
                                        <p:tav tm="100000">
                                          <p:val>
                                            <p:strVal val="#ppt_w"/>
                                          </p:val>
                                        </p:tav>
                                      </p:tavLst>
                                    </p:anim>
                                    <p:anim calcmode="lin" valueType="num">
                                      <p:cBhvr>
                                        <p:cTn id="82" dur="500" fill="hold"/>
                                        <p:tgtEl>
                                          <p:spTgt spid="9220">
                                            <p:txEl>
                                              <p:pRg st="6" end="6"/>
                                            </p:txEl>
                                          </p:spTgt>
                                        </p:tgtEl>
                                        <p:attrNameLst>
                                          <p:attrName>ppt_h</p:attrName>
                                        </p:attrNameLst>
                                      </p:cBhvr>
                                      <p:tavLst>
                                        <p:tav tm="0">
                                          <p:val>
                                            <p:fltVal val="0"/>
                                          </p:val>
                                        </p:tav>
                                        <p:tav tm="100000">
                                          <p:val>
                                            <p:strVal val="#ppt_h"/>
                                          </p:val>
                                        </p:tav>
                                      </p:tavLst>
                                    </p:anim>
                                    <p:animEffect transition="in" filter="fade">
                                      <p:cBhvr>
                                        <p:cTn id="83" dur="500"/>
                                        <p:tgtEl>
                                          <p:spTgt spid="9220">
                                            <p:txEl>
                                              <p:pRg st="6" end="6"/>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9220">
                                            <p:txEl>
                                              <p:pRg st="7" end="7"/>
                                            </p:txEl>
                                          </p:spTgt>
                                        </p:tgtEl>
                                        <p:attrNameLst>
                                          <p:attrName>style.visibility</p:attrName>
                                        </p:attrNameLst>
                                      </p:cBhvr>
                                      <p:to>
                                        <p:strVal val="visible"/>
                                      </p:to>
                                    </p:set>
                                    <p:anim calcmode="lin" valueType="num">
                                      <p:cBhvr>
                                        <p:cTn id="88" dur="500" fill="hold"/>
                                        <p:tgtEl>
                                          <p:spTgt spid="9220">
                                            <p:txEl>
                                              <p:pRg st="7" end="7"/>
                                            </p:txEl>
                                          </p:spTgt>
                                        </p:tgtEl>
                                        <p:attrNameLst>
                                          <p:attrName>ppt_w</p:attrName>
                                        </p:attrNameLst>
                                      </p:cBhvr>
                                      <p:tavLst>
                                        <p:tav tm="0">
                                          <p:val>
                                            <p:fltVal val="0"/>
                                          </p:val>
                                        </p:tav>
                                        <p:tav tm="100000">
                                          <p:val>
                                            <p:strVal val="#ppt_w"/>
                                          </p:val>
                                        </p:tav>
                                      </p:tavLst>
                                    </p:anim>
                                    <p:anim calcmode="lin" valueType="num">
                                      <p:cBhvr>
                                        <p:cTn id="89" dur="500" fill="hold"/>
                                        <p:tgtEl>
                                          <p:spTgt spid="9220">
                                            <p:txEl>
                                              <p:pRg st="7" end="7"/>
                                            </p:txEl>
                                          </p:spTgt>
                                        </p:tgtEl>
                                        <p:attrNameLst>
                                          <p:attrName>ppt_h</p:attrName>
                                        </p:attrNameLst>
                                      </p:cBhvr>
                                      <p:tavLst>
                                        <p:tav tm="0">
                                          <p:val>
                                            <p:fltVal val="0"/>
                                          </p:val>
                                        </p:tav>
                                        <p:tav tm="100000">
                                          <p:val>
                                            <p:strVal val="#ppt_h"/>
                                          </p:val>
                                        </p:tav>
                                      </p:tavLst>
                                    </p:anim>
                                    <p:animEffect transition="in" filter="fade">
                                      <p:cBhvr>
                                        <p:cTn id="90" dur="500"/>
                                        <p:tgtEl>
                                          <p:spTgt spid="9220">
                                            <p:txEl>
                                              <p:pRg st="7" end="7"/>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9220">
                                            <p:txEl>
                                              <p:pRg st="8" end="8"/>
                                            </p:txEl>
                                          </p:spTgt>
                                        </p:tgtEl>
                                        <p:attrNameLst>
                                          <p:attrName>style.visibility</p:attrName>
                                        </p:attrNameLst>
                                      </p:cBhvr>
                                      <p:to>
                                        <p:strVal val="visible"/>
                                      </p:to>
                                    </p:set>
                                    <p:anim calcmode="lin" valueType="num">
                                      <p:cBhvr>
                                        <p:cTn id="95" dur="500" fill="hold"/>
                                        <p:tgtEl>
                                          <p:spTgt spid="9220">
                                            <p:txEl>
                                              <p:pRg st="8" end="8"/>
                                            </p:txEl>
                                          </p:spTgt>
                                        </p:tgtEl>
                                        <p:attrNameLst>
                                          <p:attrName>ppt_w</p:attrName>
                                        </p:attrNameLst>
                                      </p:cBhvr>
                                      <p:tavLst>
                                        <p:tav tm="0">
                                          <p:val>
                                            <p:fltVal val="0"/>
                                          </p:val>
                                        </p:tav>
                                        <p:tav tm="100000">
                                          <p:val>
                                            <p:strVal val="#ppt_w"/>
                                          </p:val>
                                        </p:tav>
                                      </p:tavLst>
                                    </p:anim>
                                    <p:anim calcmode="lin" valueType="num">
                                      <p:cBhvr>
                                        <p:cTn id="96" dur="500" fill="hold"/>
                                        <p:tgtEl>
                                          <p:spTgt spid="9220">
                                            <p:txEl>
                                              <p:pRg st="8" end="8"/>
                                            </p:txEl>
                                          </p:spTgt>
                                        </p:tgtEl>
                                        <p:attrNameLst>
                                          <p:attrName>ppt_h</p:attrName>
                                        </p:attrNameLst>
                                      </p:cBhvr>
                                      <p:tavLst>
                                        <p:tav tm="0">
                                          <p:val>
                                            <p:fltVal val="0"/>
                                          </p:val>
                                        </p:tav>
                                        <p:tav tm="100000">
                                          <p:val>
                                            <p:strVal val="#ppt_h"/>
                                          </p:val>
                                        </p:tav>
                                      </p:tavLst>
                                    </p:anim>
                                    <p:animEffect transition="in" filter="fade">
                                      <p:cBhvr>
                                        <p:cTn id="97" dur="500"/>
                                        <p:tgtEl>
                                          <p:spTgt spid="922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P spid="9220"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solidFill>
            <a:schemeClr val="accent1"/>
          </a:solidFill>
        </p:spPr>
        <p:txBody>
          <a:bodyPr/>
          <a:lstStyle/>
          <a:p>
            <a:pPr eaLnBrk="1" hangingPunct="1"/>
            <a:r>
              <a:rPr lang="en-US" altLang="el-GR" sz="4000" b="1" smtClean="0">
                <a:solidFill>
                  <a:srgbClr val="009900"/>
                </a:solidFill>
              </a:rPr>
              <a:t>H</a:t>
            </a:r>
            <a:r>
              <a:rPr lang="el-GR" altLang="el-GR" sz="4000" b="1" smtClean="0">
                <a:solidFill>
                  <a:srgbClr val="009900"/>
                </a:solidFill>
              </a:rPr>
              <a:t> Θεωρία της προσαρμογής (</a:t>
            </a:r>
            <a:r>
              <a:rPr lang="en-US" altLang="el-GR" sz="4000" b="1" smtClean="0">
                <a:solidFill>
                  <a:srgbClr val="009900"/>
                </a:solidFill>
              </a:rPr>
              <a:t>Roy</a:t>
            </a:r>
            <a:r>
              <a:rPr lang="el-GR" altLang="el-GR" sz="4000" b="1" smtClean="0">
                <a:solidFill>
                  <a:srgbClr val="009900"/>
                </a:solidFill>
              </a:rPr>
              <a:t> 1984)</a:t>
            </a:r>
          </a:p>
        </p:txBody>
      </p:sp>
      <p:sp>
        <p:nvSpPr>
          <p:cNvPr id="11267" name="Rectangle 3"/>
          <p:cNvSpPr>
            <a:spLocks noGrp="1" noChangeArrowheads="1"/>
          </p:cNvSpPr>
          <p:nvPr>
            <p:ph type="body" sz="half" idx="1"/>
          </p:nvPr>
        </p:nvSpPr>
        <p:spPr>
          <a:solidFill>
            <a:schemeClr val="accent1"/>
          </a:solidFill>
        </p:spPr>
        <p:txBody>
          <a:bodyPr/>
          <a:lstStyle/>
          <a:p>
            <a:pPr eaLnBrk="1" hangingPunct="1">
              <a:lnSpc>
                <a:spcPct val="90000"/>
              </a:lnSpc>
              <a:buFontTx/>
              <a:buNone/>
            </a:pPr>
            <a:r>
              <a:rPr lang="el-GR" altLang="el-GR" sz="2000" b="1" smtClean="0">
                <a:solidFill>
                  <a:schemeClr val="accent2"/>
                </a:solidFill>
              </a:rPr>
              <a:t>     Η θεωρία της </a:t>
            </a:r>
            <a:r>
              <a:rPr lang="en-US" altLang="el-GR" sz="2000" b="1" smtClean="0">
                <a:solidFill>
                  <a:schemeClr val="accent2"/>
                </a:solidFill>
              </a:rPr>
              <a:t>Roy</a:t>
            </a:r>
            <a:r>
              <a:rPr lang="el-GR" altLang="el-GR" sz="2000" b="1" smtClean="0">
                <a:solidFill>
                  <a:schemeClr val="accent2"/>
                </a:solidFill>
              </a:rPr>
              <a:t> αποτελεί ένα μηχανιστικό συστημικό μοντέλο.</a:t>
            </a:r>
            <a:r>
              <a:rPr lang="el-GR" altLang="el-GR" sz="2000" smtClean="0"/>
              <a:t> </a:t>
            </a:r>
            <a:r>
              <a:rPr lang="el-GR" altLang="el-GR" sz="2000" smtClean="0">
                <a:solidFill>
                  <a:srgbClr val="4EAFB6"/>
                </a:solidFill>
              </a:rPr>
              <a:t>Αλλαγή επιτελείται ως απάντηση σε εξωτερικά ή εσωτερικά ερεθίσματα με στόχο την προσαρμογή.</a:t>
            </a:r>
          </a:p>
          <a:p>
            <a:pPr eaLnBrk="1" hangingPunct="1">
              <a:lnSpc>
                <a:spcPct val="90000"/>
              </a:lnSpc>
            </a:pPr>
            <a:r>
              <a:rPr lang="el-GR" altLang="el-GR" sz="2000" smtClean="0"/>
              <a:t>«Υγεία είναι η διαδικασία και η κατάσταση του να είναι ή να γίνει ένα ενσωματωμένο και πλήρες άτομο». Άλλως είναι το αποτέλεσμα της προσαρμογής, στην οποία στοχεύουν όλες οι νοσηλευτικές ενέργειες.</a:t>
            </a:r>
          </a:p>
        </p:txBody>
      </p:sp>
      <p:sp>
        <p:nvSpPr>
          <p:cNvPr id="11269" name="Rectangle 5"/>
          <p:cNvSpPr>
            <a:spLocks noGrp="1" noChangeArrowheads="1"/>
          </p:cNvSpPr>
          <p:nvPr>
            <p:ph type="body" sz="half" idx="2"/>
          </p:nvPr>
        </p:nvSpPr>
        <p:spPr>
          <a:solidFill>
            <a:schemeClr val="accent1"/>
          </a:solidFill>
        </p:spPr>
        <p:txBody>
          <a:bodyPr/>
          <a:lstStyle/>
          <a:p>
            <a:pPr eaLnBrk="1" hangingPunct="1">
              <a:lnSpc>
                <a:spcPct val="90000"/>
              </a:lnSpc>
            </a:pPr>
            <a:r>
              <a:rPr lang="el-GR" altLang="el-GR" sz="2000" b="1" smtClean="0">
                <a:solidFill>
                  <a:srgbClr val="CC3300"/>
                </a:solidFill>
              </a:rPr>
              <a:t>Η νοσηλευτική διεργασία εστιάζει:</a:t>
            </a:r>
            <a:endParaRPr lang="en-GB" altLang="el-GR" sz="2000" b="1" smtClean="0">
              <a:solidFill>
                <a:srgbClr val="CC3300"/>
              </a:solidFill>
            </a:endParaRPr>
          </a:p>
          <a:p>
            <a:pPr eaLnBrk="1" hangingPunct="1">
              <a:lnSpc>
                <a:spcPct val="90000"/>
              </a:lnSpc>
            </a:pPr>
            <a:r>
              <a:rPr lang="el-GR" altLang="el-GR" sz="2000" smtClean="0">
                <a:solidFill>
                  <a:srgbClr val="FF9900"/>
                </a:solidFill>
              </a:rPr>
              <a:t>στην εκτίμηση αναγκών σε δύο επίπεδα, στο συμπεριφορικό και στο αιτιολογικό</a:t>
            </a:r>
          </a:p>
          <a:p>
            <a:pPr eaLnBrk="1" hangingPunct="1">
              <a:lnSpc>
                <a:spcPct val="90000"/>
              </a:lnSpc>
            </a:pPr>
            <a:r>
              <a:rPr lang="el-GR" altLang="el-GR" sz="2000" smtClean="0">
                <a:solidFill>
                  <a:srgbClr val="FF9900"/>
                </a:solidFill>
              </a:rPr>
              <a:t>στη νοσηλευτική διάγνωση</a:t>
            </a:r>
          </a:p>
          <a:p>
            <a:pPr eaLnBrk="1" hangingPunct="1">
              <a:lnSpc>
                <a:spcPct val="90000"/>
              </a:lnSpc>
            </a:pPr>
            <a:r>
              <a:rPr lang="el-GR" altLang="el-GR" sz="2000" smtClean="0">
                <a:solidFill>
                  <a:srgbClr val="FF9900"/>
                </a:solidFill>
              </a:rPr>
              <a:t>στην τοποθέτηση στόχων</a:t>
            </a:r>
          </a:p>
          <a:p>
            <a:pPr eaLnBrk="1" hangingPunct="1">
              <a:lnSpc>
                <a:spcPct val="90000"/>
              </a:lnSpc>
            </a:pPr>
            <a:r>
              <a:rPr lang="el-GR" altLang="el-GR" sz="2000" smtClean="0">
                <a:solidFill>
                  <a:srgbClr val="FF9900"/>
                </a:solidFill>
              </a:rPr>
              <a:t>στο σχέδιο εφαρμογής </a:t>
            </a:r>
          </a:p>
          <a:p>
            <a:pPr eaLnBrk="1" hangingPunct="1">
              <a:lnSpc>
                <a:spcPct val="90000"/>
              </a:lnSpc>
            </a:pPr>
            <a:r>
              <a:rPr lang="el-GR" altLang="el-GR" sz="2000" smtClean="0">
                <a:solidFill>
                  <a:srgbClr val="FF9900"/>
                </a:solidFill>
              </a:rPr>
              <a:t>στην αποτελεσματικότητα ή στην έλλειψη των απαντήσεων στις διαπιστωμένες ανάγκες.</a:t>
            </a:r>
          </a:p>
          <a:p>
            <a:pPr eaLnBrk="1" hangingPunct="1">
              <a:lnSpc>
                <a:spcPct val="90000"/>
              </a:lnSpc>
            </a:pPr>
            <a:endParaRPr lang="el-GR" altLang="el-GR" sz="2000" smtClean="0">
              <a:solidFill>
                <a:srgbClr val="FF99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8">
                                            <p:txEl>
                                              <p:charRg st="4294967295" end="4294967295"/>
                                            </p:txEl>
                                          </p:spTgt>
                                        </p:tgtEl>
                                        <p:attrNameLst>
                                          <p:attrName>style.visibility</p:attrName>
                                        </p:attrNameLst>
                                      </p:cBhvr>
                                      <p:to>
                                        <p:strVal val="visible"/>
                                      </p:to>
                                    </p:set>
                                    <p:animEffect transition="in" filter="fade">
                                      <p:cBhvr>
                                        <p:cTn id="7" dur="2000"/>
                                        <p:tgtEl>
                                          <p:spTgt spid="11268">
                                            <p:txEl>
                                              <p:charRg st="4294967295" end="429496729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charRg st="4294967295" end="4294967295"/>
                                            </p:txEl>
                                          </p:spTgt>
                                        </p:tgtEl>
                                        <p:attrNameLst>
                                          <p:attrName>style.visibility</p:attrName>
                                        </p:attrNameLst>
                                      </p:cBhvr>
                                      <p:to>
                                        <p:strVal val="visible"/>
                                      </p:to>
                                    </p:set>
                                    <p:animEffect transition="in" filter="fade">
                                      <p:cBhvr>
                                        <p:cTn id="10" dur="2000"/>
                                        <p:tgtEl>
                                          <p:spTgt spid="11267">
                                            <p:txEl>
                                              <p:charRg st="4294967295" end="429496729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9">
                                            <p:txEl>
                                              <p:charRg st="4294967295" end="4294967295"/>
                                            </p:txEl>
                                          </p:spTgt>
                                        </p:tgtEl>
                                        <p:attrNameLst>
                                          <p:attrName>style.visibility</p:attrName>
                                        </p:attrNameLst>
                                      </p:cBhvr>
                                      <p:to>
                                        <p:strVal val="visible"/>
                                      </p:to>
                                    </p:set>
                                    <p:animEffect transition="in" filter="fade">
                                      <p:cBhvr>
                                        <p:cTn id="13" dur="2000"/>
                                        <p:tgtEl>
                                          <p:spTgt spid="11269">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7" grpId="0"/>
      <p:bldP spid="112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nvGraphicFramePr>
        <p:xfrm>
          <a:off x="250825" y="1220788"/>
          <a:ext cx="8784977" cy="5387421"/>
        </p:xfrm>
        <a:graphic>
          <a:graphicData uri="http://schemas.openxmlformats.org/drawingml/2006/table">
            <a:tbl>
              <a:tblPr>
                <a:tableStyleId>{616DA210-FB5B-4158-B5E0-FEB733F419BA}</a:tableStyleId>
              </a:tblPr>
              <a:tblGrid>
                <a:gridCol w="1159316"/>
                <a:gridCol w="2541887"/>
                <a:gridCol w="2541887"/>
                <a:gridCol w="2541887"/>
              </a:tblGrid>
              <a:tr h="195064">
                <a:tc>
                  <a:txBody>
                    <a:bodyPr/>
                    <a:lstStyle/>
                    <a:p>
                      <a:pPr algn="ctr">
                        <a:lnSpc>
                          <a:spcPct val="150000"/>
                        </a:lnSpc>
                        <a:spcAft>
                          <a:spcPts val="0"/>
                        </a:spcAft>
                      </a:pPr>
                      <a:r>
                        <a:rPr lang="el-GR" sz="1200" b="1" dirty="0">
                          <a:effectLst/>
                        </a:rPr>
                        <a:t> </a:t>
                      </a:r>
                      <a:endParaRPr lang="el-GR" sz="1200" b="1" dirty="0">
                        <a:effectLst/>
                        <a:latin typeface="+mj-lt"/>
                        <a:ea typeface="Times New Roman"/>
                      </a:endParaRPr>
                    </a:p>
                  </a:txBody>
                  <a:tcPr marL="38794" marR="38794" marT="0" marB="0"/>
                </a:tc>
                <a:tc>
                  <a:txBody>
                    <a:bodyPr/>
                    <a:lstStyle/>
                    <a:p>
                      <a:pPr algn="ctr">
                        <a:lnSpc>
                          <a:spcPct val="150000"/>
                        </a:lnSpc>
                        <a:spcAft>
                          <a:spcPts val="0"/>
                        </a:spcAft>
                      </a:pPr>
                      <a:r>
                        <a:rPr lang="en-US" sz="1200" b="1" dirty="0" err="1">
                          <a:effectLst/>
                        </a:rPr>
                        <a:t>Neuman</a:t>
                      </a:r>
                      <a:r>
                        <a:rPr lang="en-US" sz="1200" b="1" dirty="0">
                          <a:effectLst/>
                        </a:rPr>
                        <a:t>, 1989</a:t>
                      </a:r>
                      <a:endParaRPr lang="el-GR" sz="1200" b="1" dirty="0">
                        <a:effectLst/>
                        <a:latin typeface="+mj-lt"/>
                        <a:ea typeface="Times New Roman"/>
                      </a:endParaRPr>
                    </a:p>
                  </a:txBody>
                  <a:tcPr marL="38794" marR="38794" marT="0" marB="0">
                    <a:solidFill>
                      <a:schemeClr val="tx2">
                        <a:lumMod val="60000"/>
                        <a:lumOff val="40000"/>
                      </a:schemeClr>
                    </a:solidFill>
                  </a:tcPr>
                </a:tc>
                <a:tc>
                  <a:txBody>
                    <a:bodyPr/>
                    <a:lstStyle/>
                    <a:p>
                      <a:pPr algn="ctr">
                        <a:lnSpc>
                          <a:spcPct val="150000"/>
                        </a:lnSpc>
                        <a:spcAft>
                          <a:spcPts val="0"/>
                        </a:spcAft>
                      </a:pPr>
                      <a:r>
                        <a:rPr lang="en-US" sz="1200" b="1" dirty="0">
                          <a:effectLst/>
                        </a:rPr>
                        <a:t>Orem, 1985</a:t>
                      </a:r>
                      <a:endParaRPr lang="el-GR" sz="1200" b="1" dirty="0">
                        <a:effectLst/>
                        <a:latin typeface="+mj-lt"/>
                        <a:ea typeface="Times New Roman"/>
                      </a:endParaRPr>
                    </a:p>
                  </a:txBody>
                  <a:tcPr marL="38794" marR="38794" marT="0" marB="0">
                    <a:solidFill>
                      <a:schemeClr val="accent5">
                        <a:lumMod val="40000"/>
                        <a:lumOff val="60000"/>
                      </a:schemeClr>
                    </a:solidFill>
                  </a:tcPr>
                </a:tc>
                <a:tc>
                  <a:txBody>
                    <a:bodyPr/>
                    <a:lstStyle/>
                    <a:p>
                      <a:pPr algn="ctr">
                        <a:lnSpc>
                          <a:spcPct val="150000"/>
                        </a:lnSpc>
                        <a:spcAft>
                          <a:spcPts val="0"/>
                        </a:spcAft>
                      </a:pPr>
                      <a:r>
                        <a:rPr lang="en-US" sz="1200" b="1" dirty="0">
                          <a:effectLst/>
                        </a:rPr>
                        <a:t>Roy, 1984</a:t>
                      </a:r>
                      <a:endParaRPr lang="el-GR" sz="1200" b="1" dirty="0">
                        <a:effectLst/>
                        <a:latin typeface="+mj-lt"/>
                        <a:ea typeface="Times New Roman"/>
                      </a:endParaRPr>
                    </a:p>
                  </a:txBody>
                  <a:tcPr marL="38794" marR="38794" marT="0" marB="0">
                    <a:solidFill>
                      <a:schemeClr val="accent6">
                        <a:lumMod val="20000"/>
                        <a:lumOff val="80000"/>
                      </a:schemeClr>
                    </a:solidFill>
                  </a:tcPr>
                </a:tc>
              </a:tr>
              <a:tr h="804463">
                <a:tc>
                  <a:txBody>
                    <a:bodyPr/>
                    <a:lstStyle/>
                    <a:p>
                      <a:pPr>
                        <a:lnSpc>
                          <a:spcPct val="150000"/>
                        </a:lnSpc>
                        <a:spcAft>
                          <a:spcPts val="0"/>
                        </a:spcAft>
                      </a:pPr>
                      <a:r>
                        <a:rPr lang="el-GR" sz="1200" b="1" dirty="0">
                          <a:effectLst/>
                        </a:rPr>
                        <a:t>Άτομο</a:t>
                      </a:r>
                      <a:endParaRPr lang="el-GR" sz="1200" b="1" dirty="0">
                        <a:effectLst/>
                        <a:latin typeface="+mj-lt"/>
                        <a:ea typeface="Times New Roman"/>
                      </a:endParaRPr>
                    </a:p>
                  </a:txBody>
                  <a:tcPr marL="38794" marR="38794" marT="0" marB="0">
                    <a:solidFill>
                      <a:srgbClr val="FFFF00"/>
                    </a:solidFill>
                  </a:tcPr>
                </a:tc>
                <a:tc>
                  <a:txBody>
                    <a:bodyPr/>
                    <a:lstStyle/>
                    <a:p>
                      <a:pPr>
                        <a:lnSpc>
                          <a:spcPct val="150000"/>
                        </a:lnSpc>
                        <a:spcAft>
                          <a:spcPts val="0"/>
                        </a:spcAft>
                      </a:pPr>
                      <a:r>
                        <a:rPr lang="el-GR" sz="800" dirty="0">
                          <a:effectLst/>
                        </a:rPr>
                        <a:t>Το άτομο ή η ομάδα είναι </a:t>
                      </a:r>
                      <a:r>
                        <a:rPr lang="el-GR" sz="800" dirty="0" err="1">
                          <a:effectLst/>
                        </a:rPr>
                        <a:t>είναι</a:t>
                      </a:r>
                      <a:r>
                        <a:rPr lang="el-GR" sz="800" dirty="0">
                          <a:effectLst/>
                        </a:rPr>
                        <a:t> ένα σύστημα που το συνθέτουν βιολογικές, ψυχολογικές, </a:t>
                      </a:r>
                      <a:r>
                        <a:rPr lang="el-GR" sz="800" dirty="0" err="1">
                          <a:effectLst/>
                        </a:rPr>
                        <a:t>κοινωνικοπολιτισμικές</a:t>
                      </a:r>
                      <a:r>
                        <a:rPr lang="el-GR" sz="800" dirty="0">
                          <a:effectLst/>
                        </a:rPr>
                        <a:t> και εξελικτικές </a:t>
                      </a:r>
                      <a:r>
                        <a:rPr lang="el-GR" sz="800" dirty="0" err="1">
                          <a:effectLst/>
                        </a:rPr>
                        <a:t>μευαβλητές</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a:lnSpc>
                          <a:spcPct val="150000"/>
                        </a:lnSpc>
                        <a:spcAft>
                          <a:spcPts val="0"/>
                        </a:spcAft>
                      </a:pPr>
                      <a:r>
                        <a:rPr lang="el-GR" sz="800" dirty="0">
                          <a:effectLst/>
                        </a:rPr>
                        <a:t>Άτομα με φυσικά, ψυχολογικά, διαπροσωπικά και κοινωνικά στοιχεία που ικανοποιούν τις ανάγκες </a:t>
                      </a:r>
                      <a:r>
                        <a:rPr lang="el-GR" sz="800" dirty="0" err="1">
                          <a:effectLst/>
                        </a:rPr>
                        <a:t>αυτοφροντίδας</a:t>
                      </a:r>
                      <a:r>
                        <a:rPr lang="el-GR" sz="800" dirty="0">
                          <a:effectLst/>
                        </a:rPr>
                        <a:t> μέσω επίκτητων συμπεριφορών</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a:lnSpc>
                          <a:spcPct val="150000"/>
                        </a:lnSpc>
                        <a:spcAft>
                          <a:spcPts val="0"/>
                        </a:spcAft>
                      </a:pPr>
                      <a:r>
                        <a:rPr lang="el-GR" sz="800" dirty="0">
                          <a:effectLst/>
                        </a:rPr>
                        <a:t>Ένα </a:t>
                      </a:r>
                      <a:r>
                        <a:rPr lang="el-GR" sz="800" dirty="0" err="1">
                          <a:effectLst/>
                        </a:rPr>
                        <a:t>βιοψυχοκοινωνικό</a:t>
                      </a:r>
                      <a:r>
                        <a:rPr lang="el-GR" sz="800" dirty="0">
                          <a:effectLst/>
                        </a:rPr>
                        <a:t> όν</a:t>
                      </a:r>
                      <a:endParaRPr lang="el-GR" sz="800" dirty="0">
                        <a:effectLst/>
                        <a:latin typeface="+mj-lt"/>
                        <a:ea typeface="Times New Roman"/>
                      </a:endParaRPr>
                    </a:p>
                  </a:txBody>
                  <a:tcPr marL="38794" marR="38794" marT="0" marB="0">
                    <a:solidFill>
                      <a:schemeClr val="accent6">
                        <a:lumMod val="20000"/>
                        <a:lumOff val="80000"/>
                      </a:schemeClr>
                    </a:solidFill>
                  </a:tcPr>
                </a:tc>
              </a:tr>
              <a:tr h="1751650">
                <a:tc>
                  <a:txBody>
                    <a:bodyPr/>
                    <a:lstStyle/>
                    <a:p>
                      <a:pPr>
                        <a:lnSpc>
                          <a:spcPct val="150000"/>
                        </a:lnSpc>
                        <a:spcAft>
                          <a:spcPts val="0"/>
                        </a:spcAft>
                      </a:pPr>
                      <a:r>
                        <a:rPr lang="el-GR" sz="1200" b="1" dirty="0">
                          <a:effectLst/>
                        </a:rPr>
                        <a:t>Υγεία</a:t>
                      </a:r>
                      <a:endParaRPr lang="el-GR" sz="1200" b="1" dirty="0">
                        <a:effectLst/>
                        <a:latin typeface="+mj-lt"/>
                        <a:ea typeface="Times New Roman"/>
                      </a:endParaRPr>
                    </a:p>
                  </a:txBody>
                  <a:tcPr marL="38794" marR="38794" marT="0" marB="0">
                    <a:solidFill>
                      <a:srgbClr val="FFC000"/>
                    </a:solidFill>
                  </a:tcPr>
                </a:tc>
                <a:tc>
                  <a:txBody>
                    <a:bodyPr/>
                    <a:lstStyle/>
                    <a:p>
                      <a:pPr>
                        <a:lnSpc>
                          <a:spcPct val="150000"/>
                        </a:lnSpc>
                        <a:spcAft>
                          <a:spcPts val="0"/>
                        </a:spcAft>
                      </a:pPr>
                      <a:r>
                        <a:rPr lang="el-GR" sz="800" dirty="0">
                          <a:effectLst/>
                        </a:rPr>
                        <a:t>Υγεία ή ευεξία είναι η κατάσταση στην οποία όλα τα μέρη ή τα </a:t>
                      </a:r>
                      <a:r>
                        <a:rPr lang="el-GR" sz="800" dirty="0" err="1">
                          <a:effectLst/>
                        </a:rPr>
                        <a:t>υπομέρη</a:t>
                      </a:r>
                      <a:r>
                        <a:rPr lang="el-GR" sz="800" dirty="0">
                          <a:effectLst/>
                        </a:rPr>
                        <a:t> (μεταβλητές) βρίσκονται σε αρμονία στον άνθρωπο ως ολότητα. Η Υγεία ισοδυναμεί με την ισορροπία του συστήματος. Το συνεχές ευεξία-ασθένεια υπονοεί συνεχή ροή ενέργειας μεταξύ του ανθρώπου ως συστήματος και του περιβάλλοντος.</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a:lnSpc>
                          <a:spcPct val="150000"/>
                        </a:lnSpc>
                        <a:spcAft>
                          <a:spcPts val="0"/>
                        </a:spcAft>
                      </a:pPr>
                      <a:r>
                        <a:rPr lang="el-GR" sz="800" dirty="0">
                          <a:effectLst/>
                        </a:rPr>
                        <a:t>Υγεία είναι η κατάσταση της πληρότητας του ανθρώπινου οργανισμού και της σωματικής και πνευματικής λειτουργικότητας.</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a:lnSpc>
                          <a:spcPct val="150000"/>
                        </a:lnSpc>
                        <a:spcAft>
                          <a:spcPts val="0"/>
                        </a:spcAft>
                      </a:pPr>
                      <a:r>
                        <a:rPr lang="el-GR" sz="800" dirty="0">
                          <a:effectLst/>
                        </a:rPr>
                        <a:t>Υγεία είναι μία κατάσταση και μία διαδικασία του να είσαι και να γίνεσαι ένα ολοκληρωμένο/ενοποιημένο και πλήρες άτομο. Ολοκλήρωση σημαίνει πληρότητα/καλή κατάσταση ή μία αμείωτη/ακμαία κατάσταση που μπορεί να οδηγήσει σε πληρότητα ή αρμονία/ενότητα.</a:t>
                      </a:r>
                      <a:endParaRPr lang="el-GR" sz="800" dirty="0">
                        <a:effectLst/>
                        <a:latin typeface="+mj-lt"/>
                        <a:ea typeface="Times New Roman"/>
                      </a:endParaRPr>
                    </a:p>
                  </a:txBody>
                  <a:tcPr marL="38794" marR="38794" marT="0" marB="0">
                    <a:solidFill>
                      <a:schemeClr val="accent6">
                        <a:lumMod val="20000"/>
                        <a:lumOff val="80000"/>
                      </a:schemeClr>
                    </a:solidFill>
                  </a:tcPr>
                </a:tc>
              </a:tr>
              <a:tr h="1021796">
                <a:tc>
                  <a:txBody>
                    <a:bodyPr/>
                    <a:lstStyle/>
                    <a:p>
                      <a:pPr>
                        <a:lnSpc>
                          <a:spcPct val="150000"/>
                        </a:lnSpc>
                        <a:spcAft>
                          <a:spcPts val="0"/>
                        </a:spcAft>
                      </a:pPr>
                      <a:r>
                        <a:rPr lang="el-GR" sz="1200" b="1" dirty="0">
                          <a:effectLst/>
                        </a:rPr>
                        <a:t>Περιβάλλον</a:t>
                      </a:r>
                    </a:p>
                    <a:p>
                      <a:pPr>
                        <a:lnSpc>
                          <a:spcPct val="150000"/>
                        </a:lnSpc>
                        <a:spcAft>
                          <a:spcPts val="0"/>
                        </a:spcAft>
                      </a:pPr>
                      <a:r>
                        <a:rPr lang="el-GR" sz="1200" b="1" dirty="0">
                          <a:effectLst/>
                        </a:rPr>
                        <a:t> </a:t>
                      </a:r>
                    </a:p>
                    <a:p>
                      <a:pPr>
                        <a:lnSpc>
                          <a:spcPct val="150000"/>
                        </a:lnSpc>
                        <a:spcAft>
                          <a:spcPts val="0"/>
                        </a:spcAft>
                      </a:pPr>
                      <a:r>
                        <a:rPr lang="el-GR" sz="1200" b="1" dirty="0">
                          <a:effectLst/>
                        </a:rPr>
                        <a:t> </a:t>
                      </a:r>
                    </a:p>
                    <a:p>
                      <a:pPr>
                        <a:lnSpc>
                          <a:spcPct val="150000"/>
                        </a:lnSpc>
                        <a:spcAft>
                          <a:spcPts val="0"/>
                        </a:spcAft>
                      </a:pPr>
                      <a:r>
                        <a:rPr lang="el-GR" sz="1200" b="1" dirty="0">
                          <a:effectLst/>
                        </a:rPr>
                        <a:t> </a:t>
                      </a:r>
                      <a:endParaRPr lang="el-GR" sz="1200" b="1" dirty="0">
                        <a:effectLst/>
                        <a:latin typeface="+mj-lt"/>
                        <a:ea typeface="Times New Roman"/>
                      </a:endParaRPr>
                    </a:p>
                  </a:txBody>
                  <a:tcPr marL="38794" marR="38794" marT="0" marB="0">
                    <a:solidFill>
                      <a:srgbClr val="FF9933"/>
                    </a:solidFill>
                  </a:tcPr>
                </a:tc>
                <a:tc>
                  <a:txBody>
                    <a:bodyPr/>
                    <a:lstStyle/>
                    <a:p>
                      <a:pPr>
                        <a:lnSpc>
                          <a:spcPct val="150000"/>
                        </a:lnSpc>
                        <a:spcAft>
                          <a:spcPts val="0"/>
                        </a:spcAft>
                      </a:pPr>
                      <a:r>
                        <a:rPr lang="el-GR" sz="800" dirty="0">
                          <a:effectLst/>
                        </a:rPr>
                        <a:t>Συνεχής αλληλεπίδραση. Εσωτερικές και εξωτερικές δυνάμεις που περιβάλλουν το άτομο/ομάδα σε κάθε δεδομένη στιγμή.</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a:lnSpc>
                          <a:spcPct val="150000"/>
                        </a:lnSpc>
                        <a:spcAft>
                          <a:spcPts val="0"/>
                        </a:spcAft>
                      </a:pPr>
                      <a:r>
                        <a:rPr lang="el-GR" sz="800" dirty="0">
                          <a:effectLst/>
                        </a:rPr>
                        <a:t>Εξωτερικό υποστηρικτικό που προάγει την ατομική ανάπτυξη.</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a:lnSpc>
                          <a:spcPct val="150000"/>
                        </a:lnSpc>
                        <a:spcAft>
                          <a:spcPts val="0"/>
                        </a:spcAft>
                      </a:pPr>
                      <a:r>
                        <a:rPr lang="el-GR" sz="800" dirty="0">
                          <a:effectLst/>
                        </a:rPr>
                        <a:t>Ερεθίσματα από το ίδιο το άτομο και γύρω </a:t>
                      </a:r>
                      <a:r>
                        <a:rPr lang="el-GR" sz="800" dirty="0" err="1">
                          <a:effectLst/>
                        </a:rPr>
                        <a:t>απ΄αυτό</a:t>
                      </a:r>
                      <a:r>
                        <a:rPr lang="el-GR" sz="800" dirty="0">
                          <a:effectLst/>
                        </a:rPr>
                        <a:t>, «όλες οι καταστάσεις, περιστάσεις και επιρροές που περιβάλλουν και επηρεάζουν την ανάπτυξη και τη συμπεριφορά ατόμων και ομάδων».</a:t>
                      </a:r>
                      <a:endParaRPr lang="el-GR" sz="800" dirty="0">
                        <a:effectLst/>
                        <a:latin typeface="+mj-lt"/>
                        <a:ea typeface="Times New Roman"/>
                      </a:endParaRPr>
                    </a:p>
                  </a:txBody>
                  <a:tcPr marL="38794" marR="38794" marT="0" marB="0">
                    <a:solidFill>
                      <a:schemeClr val="accent6">
                        <a:lumMod val="20000"/>
                        <a:lumOff val="80000"/>
                      </a:schemeClr>
                    </a:solidFill>
                  </a:tcPr>
                </a:tc>
              </a:tr>
              <a:tr h="1459708">
                <a:tc>
                  <a:txBody>
                    <a:bodyPr/>
                    <a:lstStyle/>
                    <a:p>
                      <a:pPr>
                        <a:lnSpc>
                          <a:spcPct val="150000"/>
                        </a:lnSpc>
                        <a:spcAft>
                          <a:spcPts val="0"/>
                        </a:spcAft>
                      </a:pPr>
                      <a:r>
                        <a:rPr lang="el-GR" sz="1200" b="1" dirty="0">
                          <a:effectLst/>
                        </a:rPr>
                        <a:t>Νοσηλευτική διεργασία</a:t>
                      </a:r>
                    </a:p>
                    <a:p>
                      <a:pPr>
                        <a:lnSpc>
                          <a:spcPct val="150000"/>
                        </a:lnSpc>
                        <a:spcAft>
                          <a:spcPts val="0"/>
                        </a:spcAft>
                      </a:pPr>
                      <a:r>
                        <a:rPr lang="el-GR" sz="1200" b="1" dirty="0">
                          <a:effectLst/>
                        </a:rPr>
                        <a:t> </a:t>
                      </a:r>
                    </a:p>
                    <a:p>
                      <a:pPr>
                        <a:lnSpc>
                          <a:spcPct val="150000"/>
                        </a:lnSpc>
                        <a:spcAft>
                          <a:spcPts val="0"/>
                        </a:spcAft>
                      </a:pPr>
                      <a:r>
                        <a:rPr lang="el-GR" sz="1200" b="1" dirty="0">
                          <a:effectLst/>
                        </a:rPr>
                        <a:t> </a:t>
                      </a:r>
                    </a:p>
                    <a:p>
                      <a:pPr>
                        <a:lnSpc>
                          <a:spcPct val="150000"/>
                        </a:lnSpc>
                        <a:spcAft>
                          <a:spcPts val="0"/>
                        </a:spcAft>
                      </a:pPr>
                      <a:r>
                        <a:rPr lang="el-GR" sz="1200" b="1" dirty="0">
                          <a:effectLst/>
                        </a:rPr>
                        <a:t> </a:t>
                      </a:r>
                      <a:endParaRPr lang="el-GR" sz="1200" b="1" dirty="0">
                        <a:effectLst/>
                        <a:latin typeface="+mj-lt"/>
                        <a:ea typeface="Times New Roman"/>
                      </a:endParaRPr>
                    </a:p>
                  </a:txBody>
                  <a:tcPr marL="38794" marR="38794" marT="0" marB="0">
                    <a:solidFill>
                      <a:srgbClr val="00B050"/>
                    </a:solidFill>
                  </a:tcPr>
                </a:tc>
                <a:tc>
                  <a:txBody>
                    <a:bodyPr/>
                    <a:lstStyle/>
                    <a:p>
                      <a:pPr marL="342900" lvl="0" indent="-342900">
                        <a:lnSpc>
                          <a:spcPct val="150000"/>
                        </a:lnSpc>
                        <a:spcAft>
                          <a:spcPts val="0"/>
                        </a:spcAft>
                        <a:buFont typeface="Symbol"/>
                        <a:buChar char=""/>
                        <a:tabLst>
                          <a:tab pos="79375" algn="l"/>
                        </a:tabLst>
                      </a:pPr>
                      <a:r>
                        <a:rPr lang="el-GR" sz="800" dirty="0">
                          <a:effectLst/>
                        </a:rPr>
                        <a:t>νοσηλευτική διάγνωση που ενσωματώνει και την εκτίμηση αναγκών, </a:t>
                      </a:r>
                    </a:p>
                    <a:p>
                      <a:pPr marL="342900" lvl="0" indent="-342900">
                        <a:lnSpc>
                          <a:spcPct val="150000"/>
                        </a:lnSpc>
                        <a:spcAft>
                          <a:spcPts val="0"/>
                        </a:spcAft>
                        <a:buFont typeface="Symbol"/>
                        <a:buChar char=""/>
                        <a:tabLst>
                          <a:tab pos="79375" algn="l"/>
                        </a:tabLst>
                      </a:pPr>
                      <a:r>
                        <a:rPr lang="el-GR" sz="800" dirty="0">
                          <a:effectLst/>
                        </a:rPr>
                        <a:t>νοσηλευτικοί στόχοι</a:t>
                      </a:r>
                    </a:p>
                    <a:p>
                      <a:pPr marL="342900" lvl="0" indent="-342900">
                        <a:lnSpc>
                          <a:spcPct val="150000"/>
                        </a:lnSpc>
                        <a:spcAft>
                          <a:spcPts val="0"/>
                        </a:spcAft>
                        <a:buFont typeface="Symbol"/>
                        <a:buChar char=""/>
                        <a:tabLst>
                          <a:tab pos="79375" algn="l"/>
                        </a:tabLst>
                      </a:pPr>
                      <a:r>
                        <a:rPr lang="el-GR" sz="800" dirty="0">
                          <a:effectLst/>
                        </a:rPr>
                        <a:t>νοσηλευτικές εκβάσεις</a:t>
                      </a:r>
                      <a:endParaRPr lang="el-GR" sz="800" dirty="0">
                        <a:effectLst/>
                        <a:latin typeface="+mj-lt"/>
                        <a:ea typeface="Times New Roman"/>
                      </a:endParaRPr>
                    </a:p>
                  </a:txBody>
                  <a:tcPr marL="38794" marR="38794" marT="0" marB="0">
                    <a:solidFill>
                      <a:schemeClr val="tx2">
                        <a:lumMod val="60000"/>
                        <a:lumOff val="40000"/>
                      </a:schemeClr>
                    </a:solidFill>
                  </a:tcPr>
                </a:tc>
                <a:tc>
                  <a:txBody>
                    <a:bodyPr/>
                    <a:lstStyle/>
                    <a:p>
                      <a:pPr marL="342900" lvl="0" indent="-342900">
                        <a:lnSpc>
                          <a:spcPct val="150000"/>
                        </a:lnSpc>
                        <a:spcAft>
                          <a:spcPts val="0"/>
                        </a:spcAft>
                        <a:buFont typeface="Symbol"/>
                        <a:buChar char=""/>
                        <a:tabLst>
                          <a:tab pos="79375" algn="l"/>
                        </a:tabLst>
                      </a:pPr>
                      <a:r>
                        <a:rPr lang="el-GR" sz="800" dirty="0">
                          <a:effectLst/>
                        </a:rPr>
                        <a:t>διάγνωση και αιτιολόγηση για την ανάγκη νοσηλευτικής φροντίδας</a:t>
                      </a:r>
                    </a:p>
                    <a:p>
                      <a:pPr marL="342900" lvl="0" indent="-342900">
                        <a:lnSpc>
                          <a:spcPct val="150000"/>
                        </a:lnSpc>
                        <a:spcAft>
                          <a:spcPts val="0"/>
                        </a:spcAft>
                        <a:buFont typeface="Symbol"/>
                        <a:buChar char=""/>
                        <a:tabLst>
                          <a:tab pos="79375" algn="l"/>
                        </a:tabLst>
                      </a:pPr>
                      <a:r>
                        <a:rPr lang="el-GR" sz="800" dirty="0">
                          <a:effectLst/>
                        </a:rPr>
                        <a:t>σχεδιασμός και εφαρμογή του πλάνου φροντίδας</a:t>
                      </a:r>
                    </a:p>
                    <a:p>
                      <a:pPr marL="342900" lvl="0" indent="-342900">
                        <a:lnSpc>
                          <a:spcPct val="150000"/>
                        </a:lnSpc>
                        <a:spcAft>
                          <a:spcPts val="0"/>
                        </a:spcAft>
                        <a:buFont typeface="Symbol"/>
                        <a:buChar char=""/>
                        <a:tabLst>
                          <a:tab pos="79375" algn="l"/>
                          <a:tab pos="169545" algn="l"/>
                        </a:tabLst>
                      </a:pPr>
                      <a:r>
                        <a:rPr lang="el-GR" sz="800" dirty="0">
                          <a:effectLst/>
                        </a:rPr>
                        <a:t>παραγωγή και </a:t>
                      </a:r>
                      <a:r>
                        <a:rPr lang="el-GR" sz="800" dirty="0" err="1">
                          <a:effectLst/>
                        </a:rPr>
                        <a:t>διαχείρηση</a:t>
                      </a:r>
                      <a:r>
                        <a:rPr lang="el-GR" sz="800" dirty="0">
                          <a:effectLst/>
                        </a:rPr>
                        <a:t> της νοσηλευτικής φροντίδας</a:t>
                      </a:r>
                      <a:endParaRPr lang="el-GR" sz="800" dirty="0">
                        <a:effectLst/>
                        <a:latin typeface="+mj-lt"/>
                        <a:ea typeface="Times New Roman"/>
                      </a:endParaRPr>
                    </a:p>
                  </a:txBody>
                  <a:tcPr marL="38794" marR="38794" marT="0" marB="0">
                    <a:solidFill>
                      <a:schemeClr val="accent5">
                        <a:lumMod val="40000"/>
                        <a:lumOff val="60000"/>
                      </a:schemeClr>
                    </a:solidFill>
                  </a:tcPr>
                </a:tc>
                <a:tc>
                  <a:txBody>
                    <a:bodyPr/>
                    <a:lstStyle/>
                    <a:p>
                      <a:pPr marL="342900" lvl="0" indent="-342900">
                        <a:lnSpc>
                          <a:spcPct val="150000"/>
                        </a:lnSpc>
                        <a:spcAft>
                          <a:spcPts val="0"/>
                        </a:spcAft>
                        <a:buFont typeface="Symbol"/>
                        <a:buChar char=""/>
                        <a:tabLst>
                          <a:tab pos="46355" algn="l"/>
                          <a:tab pos="136525" algn="l"/>
                        </a:tabLst>
                      </a:pPr>
                      <a:r>
                        <a:rPr lang="el-GR" sz="800" dirty="0">
                          <a:effectLst/>
                        </a:rPr>
                        <a:t>εκτίμηση αναγκών σε δύο επίπεδα, 1. </a:t>
                      </a:r>
                      <a:r>
                        <a:rPr lang="el-GR" sz="800" dirty="0" err="1">
                          <a:effectLst/>
                        </a:rPr>
                        <a:t>συμπεριφορική</a:t>
                      </a:r>
                      <a:r>
                        <a:rPr lang="el-GR" sz="800" dirty="0">
                          <a:effectLst/>
                        </a:rPr>
                        <a:t>, 2. αιτιολογική</a:t>
                      </a:r>
                    </a:p>
                    <a:p>
                      <a:pPr marL="342900" lvl="0" indent="-342900">
                        <a:lnSpc>
                          <a:spcPct val="150000"/>
                        </a:lnSpc>
                        <a:spcAft>
                          <a:spcPts val="0"/>
                        </a:spcAft>
                        <a:buFont typeface="Symbol"/>
                        <a:buChar char=""/>
                        <a:tabLst>
                          <a:tab pos="46355" algn="l"/>
                          <a:tab pos="136525" algn="l"/>
                        </a:tabLst>
                      </a:pPr>
                      <a:r>
                        <a:rPr lang="el-GR" sz="800" dirty="0">
                          <a:effectLst/>
                        </a:rPr>
                        <a:t>νοσηλευτική διάγνωση</a:t>
                      </a:r>
                    </a:p>
                    <a:p>
                      <a:pPr marL="342900" lvl="0" indent="-342900">
                        <a:lnSpc>
                          <a:spcPct val="150000"/>
                        </a:lnSpc>
                        <a:spcAft>
                          <a:spcPts val="0"/>
                        </a:spcAft>
                        <a:buFont typeface="Symbol"/>
                        <a:buChar char=""/>
                        <a:tabLst>
                          <a:tab pos="46355" algn="l"/>
                          <a:tab pos="136525" algn="l"/>
                        </a:tabLst>
                      </a:pPr>
                      <a:r>
                        <a:rPr lang="el-GR" sz="800" dirty="0">
                          <a:effectLst/>
                        </a:rPr>
                        <a:t>στοχοθέτηση</a:t>
                      </a:r>
                    </a:p>
                    <a:p>
                      <a:pPr marL="342900" lvl="0" indent="-342900">
                        <a:lnSpc>
                          <a:spcPct val="150000"/>
                        </a:lnSpc>
                        <a:spcAft>
                          <a:spcPts val="0"/>
                        </a:spcAft>
                        <a:buFont typeface="Symbol"/>
                        <a:buChar char=""/>
                        <a:tabLst>
                          <a:tab pos="46355" algn="l"/>
                          <a:tab pos="136525" algn="l"/>
                        </a:tabLst>
                      </a:pPr>
                      <a:r>
                        <a:rPr lang="el-GR" sz="800" dirty="0">
                          <a:effectLst/>
                        </a:rPr>
                        <a:t>σχέδιο εφαρμογής</a:t>
                      </a:r>
                    </a:p>
                    <a:p>
                      <a:pPr marL="342900" lvl="0" indent="-342900">
                        <a:lnSpc>
                          <a:spcPct val="150000"/>
                        </a:lnSpc>
                        <a:spcAft>
                          <a:spcPts val="0"/>
                        </a:spcAft>
                        <a:buFont typeface="Symbol"/>
                        <a:buChar char=""/>
                        <a:tabLst>
                          <a:tab pos="46355" algn="l"/>
                          <a:tab pos="136525" algn="l"/>
                        </a:tabLst>
                      </a:pPr>
                      <a:r>
                        <a:rPr lang="el-GR" sz="800" dirty="0">
                          <a:effectLst/>
                        </a:rPr>
                        <a:t>αξιολόγηση</a:t>
                      </a:r>
                      <a:endParaRPr lang="el-GR" sz="800" dirty="0">
                        <a:effectLst/>
                        <a:latin typeface="+mj-lt"/>
                        <a:ea typeface="Times New Roman"/>
                      </a:endParaRPr>
                    </a:p>
                  </a:txBody>
                  <a:tcPr marL="38794" marR="38794" marT="0" marB="0">
                    <a:solidFill>
                      <a:schemeClr val="accent6">
                        <a:lumMod val="20000"/>
                        <a:lumOff val="80000"/>
                      </a:schemeClr>
                    </a:solidFill>
                  </a:tcPr>
                </a:tc>
              </a:tr>
            </a:tbl>
          </a:graphicData>
        </a:graphic>
      </p:graphicFrame>
      <p:sp>
        <p:nvSpPr>
          <p:cNvPr id="3" name="Ορθογώνιο 2"/>
          <p:cNvSpPr/>
          <p:nvPr/>
        </p:nvSpPr>
        <p:spPr>
          <a:xfrm>
            <a:off x="827584" y="116632"/>
            <a:ext cx="7560840" cy="1015663"/>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lnSpc>
                <a:spcPct val="150000"/>
              </a:lnSpc>
              <a:spcBef>
                <a:spcPts val="0"/>
              </a:spcBef>
              <a:spcAft>
                <a:spcPts val="0"/>
              </a:spcAft>
              <a:defRPr/>
            </a:pPr>
            <a:r>
              <a:rPr lang="el-GR"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Arial"/>
                <a:ea typeface="Times New Roman"/>
              </a:rPr>
              <a:t>ΘΕΩΡΗΤΙΚΑ ΜΟΝΤΕΛΑ ΜΕ ΕΦΑΜΟΓΗ </a:t>
            </a:r>
            <a:endParaRPr lang="en-US"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Arial"/>
              <a:ea typeface="Times New Roman"/>
            </a:endParaRPr>
          </a:p>
          <a:p>
            <a:pPr algn="ctr" fontAlgn="auto">
              <a:lnSpc>
                <a:spcPct val="150000"/>
              </a:lnSpc>
              <a:spcBef>
                <a:spcPts val="0"/>
              </a:spcBef>
              <a:spcAft>
                <a:spcPts val="0"/>
              </a:spcAft>
              <a:defRPr/>
            </a:pPr>
            <a:r>
              <a:rPr lang="el-GR"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Arial"/>
                <a:ea typeface="Times New Roman"/>
              </a:rPr>
              <a:t>ΣΤΗΝ ΚΟΙΝΟΤΙΚΗ ΝΟΣΗΛΕΥΤΙΚΗ</a:t>
            </a:r>
            <a:endParaRPr lang="el-GR"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latin typeface="Times New Roman"/>
              <a:ea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268538" y="908050"/>
            <a:ext cx="4276725" cy="457200"/>
          </a:xfrm>
          <a:prstGeom prst="rect">
            <a:avLst/>
          </a:prstGeom>
          <a:noFill/>
          <a:ln w="9525">
            <a:noFill/>
            <a:miter lim="800000"/>
            <a:headEnd/>
            <a:tailEnd/>
          </a:ln>
          <a:effectLst/>
        </p:spPr>
        <p:txBody>
          <a:bodyPr wrap="none">
            <a:spAutoFit/>
          </a:bodyPr>
          <a:lstStyle/>
          <a:p>
            <a:r>
              <a:rPr lang="el-GR" altLang="el-GR" sz="2400">
                <a:solidFill>
                  <a:schemeClr val="accent2"/>
                </a:solidFill>
                <a:latin typeface="Times New Roman" pitchFamily="18" charset="0"/>
              </a:rPr>
              <a:t>The Wagner Chronic Care Model</a:t>
            </a:r>
          </a:p>
        </p:txBody>
      </p:sp>
      <p:pic>
        <p:nvPicPr>
          <p:cNvPr id="32771" name="Picture 2"/>
          <p:cNvPicPr>
            <a:picLocks noChangeAspect="1" noChangeArrowheads="1"/>
          </p:cNvPicPr>
          <p:nvPr/>
        </p:nvPicPr>
        <p:blipFill>
          <a:blip r:embed="rId3" cstate="print"/>
          <a:srcRect/>
          <a:stretch>
            <a:fillRect/>
          </a:stretch>
        </p:blipFill>
        <p:spPr bwMode="auto">
          <a:xfrm>
            <a:off x="1835150" y="1844675"/>
            <a:ext cx="5267325" cy="355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46088" y="620713"/>
            <a:ext cx="8229600" cy="5505450"/>
          </a:xfrm>
        </p:spPr>
        <p:txBody>
          <a:bodyPr/>
          <a:lstStyle/>
          <a:p>
            <a:pPr marL="0" indent="0" algn="just" eaLnBrk="1" hangingPunct="1">
              <a:buFontTx/>
              <a:buNone/>
            </a:pPr>
            <a:r>
              <a:rPr lang="el-GR" altLang="el-GR" sz="2000" b="1" smtClean="0">
                <a:solidFill>
                  <a:srgbClr val="FF0000"/>
                </a:solidFill>
                <a:latin typeface="Times New Roman" pitchFamily="18" charset="0"/>
              </a:rPr>
              <a:t>	</a:t>
            </a:r>
            <a:r>
              <a:rPr lang="el-GR" altLang="el-GR" sz="2400" b="1" smtClean="0">
                <a:latin typeface="Times New Roman" pitchFamily="18" charset="0"/>
              </a:rPr>
              <a:t>Η εκπαίδευση των επαγγελματιών είναι διαφορετική μεταξύ των χωρών της ΕΕ αλλά και μεταξύ των Νοσηλευτών αφού η εκπαίδευση που λάμβαναν 25 έτη πριν δεν είναι ίδια με την τωρινή εκπαίδευση. Έπειτα από την έγκριση της χρηματοδότησης για το πρόγραμμα, αναπτύχθηκε ένα θεωρητικό μοντέλο που περιελάμβανε στοιχεία από τον Παγκόσμιο οργανισμό Υγείας, την Ευρωπαϊκή Ένωση, το Νοσηλευτικό συμβούλιο της Ευρώπης, με τελικό σκοπό τη δημιουργία ικανών επαγγελματιών στη Δημόσια Υγεία, στην Προαγωγή Υγείας και στην Αγωγή Υγείας. Μετά την ολοκλήρωση του εκπαιδευτικού προγράμματος οι νοσηλευτές αναμένεται:</a:t>
            </a:r>
            <a:r>
              <a:rPr lang="el-GR" altLang="el-GR" sz="2400" smtClean="0">
                <a:latin typeface="Times New Roman" pitchFamily="18"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alt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l-GR" altLang="el-GR" sz="1800" b="0" i="0" u="none" strike="noStrike" cap="none" normalizeH="0" baseline="0" smtClean="0">
            <a:ln>
              <a:noFill/>
            </a:ln>
            <a:solidFill>
              <a:schemeClr val="tx1"/>
            </a:solidFill>
            <a:effectLst/>
            <a:latin typeface="Arial"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Κυανό">
  <a:themeElements>
    <a:clrScheme name="Κυανό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Κυανό">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l-G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Κυανό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Κυανό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Κυανό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TotalTime>
  <Words>2930</Words>
  <Application>Microsoft Office PowerPoint</Application>
  <PresentationFormat>Προβολή στην οθόνη (4:3)</PresentationFormat>
  <Paragraphs>454</Paragraphs>
  <Slides>47</Slides>
  <Notes>9</Notes>
  <HiddenSlides>0</HiddenSlides>
  <MMClips>0</MMClips>
  <ScaleCrop>false</ScaleCrop>
  <HeadingPairs>
    <vt:vector size="4" baseType="variant">
      <vt:variant>
        <vt:lpstr>Θέμα</vt:lpstr>
      </vt:variant>
      <vt:variant>
        <vt:i4>5</vt:i4>
      </vt:variant>
      <vt:variant>
        <vt:lpstr>Τίτλοι διαφανειών</vt:lpstr>
      </vt:variant>
      <vt:variant>
        <vt:i4>47</vt:i4>
      </vt:variant>
    </vt:vector>
  </HeadingPairs>
  <TitlesOfParts>
    <vt:vector size="52" baseType="lpstr">
      <vt:lpstr>Προεπιλεγμένη σχεδίαση</vt:lpstr>
      <vt:lpstr>1_Προεπιλεγμένη σχεδίαση</vt:lpstr>
      <vt:lpstr>Θέμα του Office</vt:lpstr>
      <vt:lpstr>1_Θέμα του Office</vt:lpstr>
      <vt:lpstr>1_Κυανό</vt:lpstr>
      <vt:lpstr>ΘΕΩΡΙΕΣ  ΚΟΙΝΟΤΙΚΗΣ ΝΟΣΗΛΕΥΤΙΚΗΣ</vt:lpstr>
      <vt:lpstr>Διαφάνεια 2</vt:lpstr>
      <vt:lpstr>ΘΕΩΡΗΤΙΚΟ ΠΛΑΙΣΙΟ ΚΟΙΝΟΤΙΚΗΣ ΝΟΣΗΛΕΥΤΙΚΗΣ</vt:lpstr>
      <vt:lpstr>Το Μοντέλο συστημάτων της Neuman (1989)</vt:lpstr>
      <vt:lpstr> H Θεωρία της αυτοφροντίδας (Orem 1985) </vt:lpstr>
      <vt:lpstr>H Θεωρία της προσαρμογής (Roy 1984)</vt:lpstr>
      <vt:lpstr>Διαφάνεια 7</vt:lpstr>
      <vt:lpstr>Διαφάνεια 8</vt:lpstr>
      <vt:lpstr>Διαφάνεια 9</vt:lpstr>
      <vt:lpstr>Διαφάνεια 10</vt:lpstr>
      <vt:lpstr>Ορισμός της πρακτικής βασισμένης στον πληθυσμό. Η πρακτική βασισμένη στον πληθυσμό περιλαμβάνει:</vt:lpstr>
      <vt:lpstr>Ορισμός της πρακτικής βασισμένης στον πληθυσμό. Η πρακτική βασισμένη στον πληθυσμό περιλαμβάνει:</vt:lpstr>
      <vt:lpstr>Ορισμός της πρακτικής βασισμένης στον πληθυσμό. Η πρακτική βασισμένη στον πληθυσμό περιλαμβάνει:</vt:lpstr>
      <vt:lpstr>Public Health Interventions</vt:lpstr>
      <vt:lpstr>Διαφάνεια 15</vt:lpstr>
      <vt:lpstr> Ορισμός των παρεμβάσεων Δημόσιας Υγείας:   Παρέμβαση δημόσιας Υγείας  </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Οι τρεις Τομείς πρακτικής στη Δημόσια Υγεία</vt:lpstr>
      <vt:lpstr>    ΕΠΙΠΕΔΑ           ΟΡΙΣΜΟΣ     </vt:lpstr>
      <vt:lpstr>ΕΠΙΠΕΔΑ           ΟΡΙΣΜΟΣ</vt:lpstr>
      <vt:lpstr>ΕΠΙΠΕΔΑ           ΟΡΙΣΜΟΣ</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Εκπαίδευση στην Κοινοτική Νοσηλευτική</vt:lpstr>
      <vt:lpstr> Μεταπτυχιακή Εκπαίδευση στην Κοινοτική Νοσηλευτική </vt:lpstr>
      <vt:lpstr>ΜΕΤΑΠΤΥΧΙΑΚΗ-ΔΙΔΑΚΤΟΡΙΚΗ –ΜΕΤΑΔΙΔΑΚΤΟΡΙΚΗ ΕΚΠΑΙΔΕΥΣΗ ΚΑΙ ΕΡΕΥΝΑ  ΚΟΙΝΟΤΙΚΗΣ ΝΟΣΗΛΕΥΤΙΚΗΣ ΣΤΗΝ ΕΛΛΑΔΑ </vt:lpstr>
      <vt:lpstr> Ειδικότητα Κοινοτικής Νοσηλευτικής </vt:lpstr>
      <vt:lpstr>Διαφάνεια 42</vt:lpstr>
      <vt:lpstr>  NOMOΣ ΥΠ’ ΑΡΙΘΜ. 4690 Κύρωση: α) της από 13.4.2020 Π.Ν.Π. «Μέτρα για την αντιμετώπιση των συνεχιζόμενων συνεπειών της πανδημίας του κορωνοϊού COVID-19 και άλλες κατεπείγουσες διατάξεις» (A΄ 84) και β) της από 1.5.2020 Π.Ν.Π. «Περαιτέρω μέτρα για την αντιμετώπιση των συνεχιζόμενων συνεπειών της πανδημίας του κορωνοϊού COVID-19 και την επάνοδο στην κοινωνική και οικονομική κανονικότητα» (Α΄ 90) και άλλες διατάξεις. 30 Μαΐου 2020 ΤΕΥΧΟΣ ΠΡΩΤΟ Αρ. Φύλλου 104   </vt:lpstr>
      <vt:lpstr>Διαφάνεια 44</vt:lpstr>
      <vt:lpstr>Διαφάνεια 45</vt:lpstr>
      <vt:lpstr>NOMOΣ ΥΠ’ ΑΡΙΘΜ. 4715 Ρυθμίσεις για τη διασφάλιση της πρόσβασης σε ποιοτικές υπηρεσίες υγείας - Ίδρυση και καταστατικό του Οργανισμού Διασφάλισης της Ποιότητας στην Υγεία Α.Ε. (Ο.ΔΙ.Π.Υ. Α.Ε.), άλλες επείγουσες διατάξεις αρμοδιότητας του Υπουργείου Υγείας και άλλες διατάξεις.1 Αυγούστου 2020 ΤΕΥΧΟΣ ΠΡΩΤΟ  ΦΕΚ 149</vt:lpstr>
      <vt:lpstr>   Αθήνα,30 .09.2020                 ΑΔΑ:6Ρ14465ΦΥΟ-63Ω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FAMILY</dc:creator>
  <cp:lastModifiedBy>athena</cp:lastModifiedBy>
  <cp:revision>30</cp:revision>
  <cp:lastPrinted>1601-01-01T00:00:00Z</cp:lastPrinted>
  <dcterms:created xsi:type="dcterms:W3CDTF">1601-01-01T00:00:00Z</dcterms:created>
  <dcterms:modified xsi:type="dcterms:W3CDTF">2020-10-20T09:03:34Z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