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notesMasterIdLst>
    <p:notesMasterId r:id="rId33"/>
  </p:notesMasterIdLst>
  <p:handoutMasterIdLst>
    <p:handoutMasterId r:id="rId34"/>
  </p:handoutMasterIdLst>
  <p:sldIdLst>
    <p:sldId id="342" r:id="rId2"/>
    <p:sldId id="521" r:id="rId3"/>
    <p:sldId id="524" r:id="rId4"/>
    <p:sldId id="533" r:id="rId5"/>
    <p:sldId id="544" r:id="rId6"/>
    <p:sldId id="259" r:id="rId7"/>
    <p:sldId id="529" r:id="rId8"/>
    <p:sldId id="526" r:id="rId9"/>
    <p:sldId id="262" r:id="rId10"/>
    <p:sldId id="540" r:id="rId11"/>
    <p:sldId id="541" r:id="rId12"/>
    <p:sldId id="264" r:id="rId13"/>
    <p:sldId id="532" r:id="rId14"/>
    <p:sldId id="545" r:id="rId15"/>
    <p:sldId id="546" r:id="rId16"/>
    <p:sldId id="547" r:id="rId17"/>
    <p:sldId id="3505" r:id="rId18"/>
    <p:sldId id="3495" r:id="rId19"/>
    <p:sldId id="3497" r:id="rId20"/>
    <p:sldId id="3498" r:id="rId21"/>
    <p:sldId id="530" r:id="rId22"/>
    <p:sldId id="516" r:id="rId23"/>
    <p:sldId id="282" r:id="rId24"/>
    <p:sldId id="542" r:id="rId25"/>
    <p:sldId id="520" r:id="rId26"/>
    <p:sldId id="562" r:id="rId27"/>
    <p:sldId id="563" r:id="rId28"/>
    <p:sldId id="564" r:id="rId29"/>
    <p:sldId id="565" r:id="rId30"/>
    <p:sldId id="566" r:id="rId31"/>
    <p:sldId id="493" r:id="rId32"/>
  </p:sldIdLst>
  <p:sldSz cx="9144000" cy="5143500" type="screen16x9"/>
  <p:notesSz cx="6870700" cy="9774238"/>
  <p:defaultTextStyle>
    <a:defPPr>
      <a:defRPr lang="el-G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078">
          <p15:clr>
            <a:srgbClr val="A4A3A4"/>
          </p15:clr>
        </p15:guide>
        <p15:guide id="2" pos="216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FF00"/>
    <a:srgbClr val="E1F5FF"/>
    <a:srgbClr val="FFFFCC"/>
    <a:srgbClr val="D33307"/>
    <a:srgbClr val="FFFF99"/>
    <a:srgbClr val="AE2A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22" autoAdjust="0"/>
    <p:restoredTop sz="93774" autoAdjust="0"/>
  </p:normalViewPr>
  <p:slideViewPr>
    <p:cSldViewPr>
      <p:cViewPr varScale="1">
        <p:scale>
          <a:sx n="101" d="100"/>
          <a:sy n="101" d="100"/>
        </p:scale>
        <p:origin x="686" y="6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3096"/>
    </p:cViewPr>
  </p:sorterViewPr>
  <p:notesViewPr>
    <p:cSldViewPr>
      <p:cViewPr varScale="1">
        <p:scale>
          <a:sx n="55" d="100"/>
          <a:sy n="55" d="100"/>
        </p:scale>
        <p:origin x="-1830" y="-90"/>
      </p:cViewPr>
      <p:guideLst>
        <p:guide orient="horz" pos="3078"/>
        <p:guide pos="216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C0255FF2-20B7-4B53-6F57-FDDEC9204D17}"/>
              </a:ext>
            </a:extLst>
          </p:cNvPr>
          <p:cNvSpPr>
            <a:spLocks noGrp="1" noChangeArrowheads="1"/>
          </p:cNvSpPr>
          <p:nvPr>
            <p:ph type="hdr" sz="quarter"/>
          </p:nvPr>
        </p:nvSpPr>
        <p:spPr bwMode="auto">
          <a:xfrm>
            <a:off x="0" y="0"/>
            <a:ext cx="29765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Arial" charset="0"/>
                <a:cs typeface="Arial" charset="0"/>
              </a:defRPr>
            </a:lvl1pPr>
          </a:lstStyle>
          <a:p>
            <a:pPr>
              <a:defRPr/>
            </a:pPr>
            <a:endParaRPr lang="el-GR"/>
          </a:p>
        </p:txBody>
      </p:sp>
      <p:sp>
        <p:nvSpPr>
          <p:cNvPr id="40963" name="Rectangle 3">
            <a:extLst>
              <a:ext uri="{FF2B5EF4-FFF2-40B4-BE49-F238E27FC236}">
                <a16:creationId xmlns:a16="http://schemas.microsoft.com/office/drawing/2014/main" id="{FB8896F4-1A94-8872-778B-AA193BD78CA8}"/>
              </a:ext>
            </a:extLst>
          </p:cNvPr>
          <p:cNvSpPr>
            <a:spLocks noGrp="1" noChangeArrowheads="1"/>
          </p:cNvSpPr>
          <p:nvPr>
            <p:ph type="dt" sz="quarter" idx="1"/>
          </p:nvPr>
        </p:nvSpPr>
        <p:spPr bwMode="auto">
          <a:xfrm>
            <a:off x="3892550" y="0"/>
            <a:ext cx="29765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Arial" charset="0"/>
                <a:cs typeface="Arial" charset="0"/>
              </a:defRPr>
            </a:lvl1pPr>
          </a:lstStyle>
          <a:p>
            <a:pPr>
              <a:defRPr/>
            </a:pPr>
            <a:endParaRPr lang="el-GR"/>
          </a:p>
        </p:txBody>
      </p:sp>
      <p:sp>
        <p:nvSpPr>
          <p:cNvPr id="40964" name="Rectangle 4">
            <a:extLst>
              <a:ext uri="{FF2B5EF4-FFF2-40B4-BE49-F238E27FC236}">
                <a16:creationId xmlns:a16="http://schemas.microsoft.com/office/drawing/2014/main" id="{DFC81BDC-D85B-BC36-76D3-41C6183BE86F}"/>
              </a:ext>
            </a:extLst>
          </p:cNvPr>
          <p:cNvSpPr>
            <a:spLocks noGrp="1" noChangeArrowheads="1"/>
          </p:cNvSpPr>
          <p:nvPr>
            <p:ph type="ftr" sz="quarter" idx="2"/>
          </p:nvPr>
        </p:nvSpPr>
        <p:spPr bwMode="auto">
          <a:xfrm>
            <a:off x="0" y="9283700"/>
            <a:ext cx="2976563"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Arial" charset="0"/>
                <a:cs typeface="Arial" charset="0"/>
              </a:defRPr>
            </a:lvl1pPr>
          </a:lstStyle>
          <a:p>
            <a:pPr>
              <a:defRPr/>
            </a:pPr>
            <a:endParaRPr lang="el-GR"/>
          </a:p>
        </p:txBody>
      </p:sp>
      <p:sp>
        <p:nvSpPr>
          <p:cNvPr id="40965" name="Rectangle 5">
            <a:extLst>
              <a:ext uri="{FF2B5EF4-FFF2-40B4-BE49-F238E27FC236}">
                <a16:creationId xmlns:a16="http://schemas.microsoft.com/office/drawing/2014/main" id="{3E2E77AE-010B-5915-B706-D6C81B385C09}"/>
              </a:ext>
            </a:extLst>
          </p:cNvPr>
          <p:cNvSpPr>
            <a:spLocks noGrp="1" noChangeArrowheads="1"/>
          </p:cNvSpPr>
          <p:nvPr>
            <p:ph type="sldNum" sz="quarter" idx="3"/>
          </p:nvPr>
        </p:nvSpPr>
        <p:spPr bwMode="auto">
          <a:xfrm>
            <a:off x="3892550" y="9283700"/>
            <a:ext cx="2976563"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05EE21A3-3F7D-408F-9F6E-0ED527597391}" type="slidenum">
              <a:rPr lang="el-GR" altLang="el-GR"/>
              <a:pPr>
                <a:defRPr/>
              </a:pPr>
              <a:t>‹#›</a:t>
            </a:fld>
            <a:endParaRPr lang="el-GR" altLang="el-G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28E2AED9-33E7-576C-53CB-4605B0787E1C}"/>
              </a:ext>
            </a:extLst>
          </p:cNvPr>
          <p:cNvSpPr>
            <a:spLocks noGrp="1" noChangeArrowheads="1"/>
          </p:cNvSpPr>
          <p:nvPr>
            <p:ph type="hdr" sz="quarter"/>
          </p:nvPr>
        </p:nvSpPr>
        <p:spPr bwMode="auto">
          <a:xfrm>
            <a:off x="0" y="0"/>
            <a:ext cx="2976563" cy="488950"/>
          </a:xfrm>
          <a:prstGeom prst="rect">
            <a:avLst/>
          </a:prstGeom>
          <a:noFill/>
          <a:ln w="9525">
            <a:noFill/>
            <a:miter lim="800000"/>
            <a:headEnd/>
            <a:tailEnd/>
          </a:ln>
          <a:effectLst/>
        </p:spPr>
        <p:txBody>
          <a:bodyPr vert="horz" wrap="square" lIns="95107" tIns="47553" rIns="95107" bIns="47553" numCol="1" anchor="t" anchorCtr="0" compatLnSpc="1">
            <a:prstTxWarp prst="textNoShape">
              <a:avLst/>
            </a:prstTxWarp>
          </a:bodyPr>
          <a:lstStyle>
            <a:lvl1pPr defTabSz="950913" eaLnBrk="1" fontAlgn="auto" hangingPunct="1">
              <a:spcBef>
                <a:spcPts val="0"/>
              </a:spcBef>
              <a:spcAft>
                <a:spcPts val="0"/>
              </a:spcAft>
              <a:defRPr sz="1200">
                <a:latin typeface="Arial" charset="0"/>
                <a:cs typeface="Arial" charset="0"/>
              </a:defRPr>
            </a:lvl1pPr>
          </a:lstStyle>
          <a:p>
            <a:pPr>
              <a:defRPr/>
            </a:pPr>
            <a:endParaRPr lang="el-GR"/>
          </a:p>
        </p:txBody>
      </p:sp>
      <p:sp>
        <p:nvSpPr>
          <p:cNvPr id="28675" name="Rectangle 3">
            <a:extLst>
              <a:ext uri="{FF2B5EF4-FFF2-40B4-BE49-F238E27FC236}">
                <a16:creationId xmlns:a16="http://schemas.microsoft.com/office/drawing/2014/main" id="{01D7C18A-CF91-0FD3-F57A-8E3050250B32}"/>
              </a:ext>
            </a:extLst>
          </p:cNvPr>
          <p:cNvSpPr>
            <a:spLocks noGrp="1" noChangeArrowheads="1"/>
          </p:cNvSpPr>
          <p:nvPr>
            <p:ph type="dt" idx="1"/>
          </p:nvPr>
        </p:nvSpPr>
        <p:spPr bwMode="auto">
          <a:xfrm>
            <a:off x="3892550" y="0"/>
            <a:ext cx="2976563" cy="488950"/>
          </a:xfrm>
          <a:prstGeom prst="rect">
            <a:avLst/>
          </a:prstGeom>
          <a:noFill/>
          <a:ln w="9525">
            <a:noFill/>
            <a:miter lim="800000"/>
            <a:headEnd/>
            <a:tailEnd/>
          </a:ln>
          <a:effectLst/>
        </p:spPr>
        <p:txBody>
          <a:bodyPr vert="horz" wrap="square" lIns="95107" tIns="47553" rIns="95107" bIns="47553" numCol="1" anchor="t" anchorCtr="0" compatLnSpc="1">
            <a:prstTxWarp prst="textNoShape">
              <a:avLst/>
            </a:prstTxWarp>
          </a:bodyPr>
          <a:lstStyle>
            <a:lvl1pPr algn="r" defTabSz="950913" eaLnBrk="1" fontAlgn="auto" hangingPunct="1">
              <a:spcBef>
                <a:spcPts val="0"/>
              </a:spcBef>
              <a:spcAft>
                <a:spcPts val="0"/>
              </a:spcAft>
              <a:defRPr sz="1200">
                <a:latin typeface="Arial" charset="0"/>
                <a:cs typeface="Arial" charset="0"/>
              </a:defRPr>
            </a:lvl1pPr>
          </a:lstStyle>
          <a:p>
            <a:pPr>
              <a:defRPr/>
            </a:pPr>
            <a:endParaRPr lang="el-GR"/>
          </a:p>
        </p:txBody>
      </p:sp>
      <p:sp>
        <p:nvSpPr>
          <p:cNvPr id="2052" name="Rectangle 4">
            <a:extLst>
              <a:ext uri="{FF2B5EF4-FFF2-40B4-BE49-F238E27FC236}">
                <a16:creationId xmlns:a16="http://schemas.microsoft.com/office/drawing/2014/main" id="{E8DAB262-791C-E3C0-AFF9-42347BCD4A34}"/>
              </a:ext>
            </a:extLst>
          </p:cNvPr>
          <p:cNvSpPr>
            <a:spLocks noGrp="1" noRot="1" noChangeAspect="1" noChangeArrowheads="1" noTextEdit="1"/>
          </p:cNvSpPr>
          <p:nvPr>
            <p:ph type="sldImg" idx="2"/>
          </p:nvPr>
        </p:nvSpPr>
        <p:spPr bwMode="auto">
          <a:xfrm>
            <a:off x="177800" y="733425"/>
            <a:ext cx="6515100" cy="3665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a:extLst>
              <a:ext uri="{FF2B5EF4-FFF2-40B4-BE49-F238E27FC236}">
                <a16:creationId xmlns:a16="http://schemas.microsoft.com/office/drawing/2014/main" id="{8BEC8883-EB33-64E9-C643-34E1C916041C}"/>
              </a:ext>
            </a:extLst>
          </p:cNvPr>
          <p:cNvSpPr>
            <a:spLocks noGrp="1" noChangeArrowheads="1"/>
          </p:cNvSpPr>
          <p:nvPr>
            <p:ph type="body" sz="quarter" idx="3"/>
          </p:nvPr>
        </p:nvSpPr>
        <p:spPr bwMode="auto">
          <a:xfrm>
            <a:off x="687388" y="4643438"/>
            <a:ext cx="5495925" cy="4397375"/>
          </a:xfrm>
          <a:prstGeom prst="rect">
            <a:avLst/>
          </a:prstGeom>
          <a:noFill/>
          <a:ln w="9525">
            <a:noFill/>
            <a:miter lim="800000"/>
            <a:headEnd/>
            <a:tailEnd/>
          </a:ln>
          <a:effectLst/>
        </p:spPr>
        <p:txBody>
          <a:bodyPr vert="horz" wrap="square" lIns="95107" tIns="47553" rIns="95107" bIns="47553" numCol="1" anchor="t" anchorCtr="0" compatLnSpc="1">
            <a:prstTxWarp prst="textNoShape">
              <a:avLst/>
            </a:prstTxWarp>
          </a:bodyPr>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p>
        </p:txBody>
      </p:sp>
      <p:sp>
        <p:nvSpPr>
          <p:cNvPr id="28678" name="Rectangle 6">
            <a:extLst>
              <a:ext uri="{FF2B5EF4-FFF2-40B4-BE49-F238E27FC236}">
                <a16:creationId xmlns:a16="http://schemas.microsoft.com/office/drawing/2014/main" id="{4A0B4B8D-14D3-219C-C20A-4129BD17C8B1}"/>
              </a:ext>
            </a:extLst>
          </p:cNvPr>
          <p:cNvSpPr>
            <a:spLocks noGrp="1" noChangeArrowheads="1"/>
          </p:cNvSpPr>
          <p:nvPr>
            <p:ph type="ftr" sz="quarter" idx="4"/>
          </p:nvPr>
        </p:nvSpPr>
        <p:spPr bwMode="auto">
          <a:xfrm>
            <a:off x="0" y="9283700"/>
            <a:ext cx="2976563" cy="488950"/>
          </a:xfrm>
          <a:prstGeom prst="rect">
            <a:avLst/>
          </a:prstGeom>
          <a:noFill/>
          <a:ln w="9525">
            <a:noFill/>
            <a:miter lim="800000"/>
            <a:headEnd/>
            <a:tailEnd/>
          </a:ln>
          <a:effectLst/>
        </p:spPr>
        <p:txBody>
          <a:bodyPr vert="horz" wrap="square" lIns="95107" tIns="47553" rIns="95107" bIns="47553" numCol="1" anchor="b" anchorCtr="0" compatLnSpc="1">
            <a:prstTxWarp prst="textNoShape">
              <a:avLst/>
            </a:prstTxWarp>
          </a:bodyPr>
          <a:lstStyle>
            <a:lvl1pPr defTabSz="950913" eaLnBrk="1" fontAlgn="auto" hangingPunct="1">
              <a:spcBef>
                <a:spcPts val="0"/>
              </a:spcBef>
              <a:spcAft>
                <a:spcPts val="0"/>
              </a:spcAft>
              <a:defRPr sz="1200">
                <a:latin typeface="Arial" charset="0"/>
                <a:cs typeface="Arial" charset="0"/>
              </a:defRPr>
            </a:lvl1pPr>
          </a:lstStyle>
          <a:p>
            <a:pPr>
              <a:defRPr/>
            </a:pPr>
            <a:endParaRPr lang="el-GR"/>
          </a:p>
        </p:txBody>
      </p:sp>
      <p:sp>
        <p:nvSpPr>
          <p:cNvPr id="28679" name="Rectangle 7">
            <a:extLst>
              <a:ext uri="{FF2B5EF4-FFF2-40B4-BE49-F238E27FC236}">
                <a16:creationId xmlns:a16="http://schemas.microsoft.com/office/drawing/2014/main" id="{CC3647C3-47E5-BB35-48A2-3280FC8AC9C4}"/>
              </a:ext>
            </a:extLst>
          </p:cNvPr>
          <p:cNvSpPr>
            <a:spLocks noGrp="1" noChangeArrowheads="1"/>
          </p:cNvSpPr>
          <p:nvPr>
            <p:ph type="sldNum" sz="quarter" idx="5"/>
          </p:nvPr>
        </p:nvSpPr>
        <p:spPr bwMode="auto">
          <a:xfrm>
            <a:off x="3892550" y="9283700"/>
            <a:ext cx="2976563" cy="488950"/>
          </a:xfrm>
          <a:prstGeom prst="rect">
            <a:avLst/>
          </a:prstGeom>
          <a:noFill/>
          <a:ln w="9525">
            <a:noFill/>
            <a:miter lim="800000"/>
            <a:headEnd/>
            <a:tailEnd/>
          </a:ln>
          <a:effectLst/>
        </p:spPr>
        <p:txBody>
          <a:bodyPr vert="horz" wrap="square" lIns="95107" tIns="47553" rIns="95107" bIns="47553" numCol="1" anchor="b" anchorCtr="0" compatLnSpc="1">
            <a:prstTxWarp prst="textNoShape">
              <a:avLst/>
            </a:prstTxWarp>
          </a:bodyPr>
          <a:lstStyle>
            <a:lvl1pPr algn="r" defTabSz="950913" eaLnBrk="1" fontAlgn="auto" hangingPunct="1">
              <a:spcBef>
                <a:spcPts val="0"/>
              </a:spcBef>
              <a:spcAft>
                <a:spcPts val="0"/>
              </a:spcAft>
              <a:defRPr sz="1200">
                <a:latin typeface="+mn-lt"/>
              </a:defRPr>
            </a:lvl1pPr>
          </a:lstStyle>
          <a:p>
            <a:pPr>
              <a:defRPr/>
            </a:pPr>
            <a:fld id="{953EEE9C-05A8-44A1-BD91-91E372BBF326}"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Θέση εικόνας διαφάνειας 1">
            <a:extLst>
              <a:ext uri="{FF2B5EF4-FFF2-40B4-BE49-F238E27FC236}">
                <a16:creationId xmlns:a16="http://schemas.microsoft.com/office/drawing/2014/main" id="{54190904-ED6D-5E97-8403-C9AE6B75FB0A}"/>
              </a:ext>
            </a:extLst>
          </p:cNvPr>
          <p:cNvSpPr>
            <a:spLocks noGrp="1" noRot="1" noChangeAspect="1" noChangeArrowheads="1" noTextEdit="1"/>
          </p:cNvSpPr>
          <p:nvPr>
            <p:ph type="sldImg"/>
          </p:nvPr>
        </p:nvSpPr>
        <p:spPr>
          <a:ln/>
        </p:spPr>
      </p:sp>
      <p:sp>
        <p:nvSpPr>
          <p:cNvPr id="5123" name="Θέση σημειώσεων 2">
            <a:extLst>
              <a:ext uri="{FF2B5EF4-FFF2-40B4-BE49-F238E27FC236}">
                <a16:creationId xmlns:a16="http://schemas.microsoft.com/office/drawing/2014/main" id="{1F57F79A-B0D7-B026-E272-117958E78C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panose="020B0604020202020204" pitchFamily="34" charset="0"/>
              <a:cs typeface="Arial" panose="020B0604020202020204" pitchFamily="34" charset="0"/>
            </a:endParaRPr>
          </a:p>
        </p:txBody>
      </p:sp>
      <p:sp>
        <p:nvSpPr>
          <p:cNvPr id="5124" name="Θέση αριθμού διαφάνειας 3">
            <a:extLst>
              <a:ext uri="{FF2B5EF4-FFF2-40B4-BE49-F238E27FC236}">
                <a16:creationId xmlns:a16="http://schemas.microsoft.com/office/drawing/2014/main" id="{C335715D-4907-D2E6-04F2-7FF4AE4D0B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a:solidFill>
                  <a:schemeClr val="tx1"/>
                </a:solidFill>
                <a:latin typeface="Calibri" panose="020F0502020204030204" pitchFamily="34" charset="0"/>
              </a:defRPr>
            </a:lvl1pPr>
            <a:lvl2pPr marL="742950" indent="-285750" defTabSz="950913">
              <a:defRPr>
                <a:solidFill>
                  <a:schemeClr val="tx1"/>
                </a:solidFill>
                <a:latin typeface="Calibri" panose="020F0502020204030204" pitchFamily="34" charset="0"/>
              </a:defRPr>
            </a:lvl2pPr>
            <a:lvl3pPr marL="1143000" indent="-228600" defTabSz="950913">
              <a:defRPr>
                <a:solidFill>
                  <a:schemeClr val="tx1"/>
                </a:solidFill>
                <a:latin typeface="Calibri" panose="020F0502020204030204" pitchFamily="34" charset="0"/>
              </a:defRPr>
            </a:lvl3pPr>
            <a:lvl4pPr marL="1600200" indent="-228600" defTabSz="950913">
              <a:defRPr>
                <a:solidFill>
                  <a:schemeClr val="tx1"/>
                </a:solidFill>
                <a:latin typeface="Calibri" panose="020F0502020204030204" pitchFamily="34" charset="0"/>
              </a:defRPr>
            </a:lvl4pPr>
            <a:lvl5pPr marL="2057400" indent="-228600" defTabSz="950913">
              <a:defRPr>
                <a:solidFill>
                  <a:schemeClr val="tx1"/>
                </a:solidFill>
                <a:latin typeface="Calibri" panose="020F0502020204030204" pitchFamily="34" charset="0"/>
              </a:defRPr>
            </a:lvl5pPr>
            <a:lvl6pPr marL="2514600" indent="-228600" defTabSz="950913" eaLnBrk="0" fontAlgn="base" hangingPunct="0">
              <a:spcBef>
                <a:spcPct val="0"/>
              </a:spcBef>
              <a:spcAft>
                <a:spcPct val="0"/>
              </a:spcAft>
              <a:defRPr>
                <a:solidFill>
                  <a:schemeClr val="tx1"/>
                </a:solidFill>
                <a:latin typeface="Calibri" panose="020F0502020204030204" pitchFamily="34" charset="0"/>
              </a:defRPr>
            </a:lvl6pPr>
            <a:lvl7pPr marL="2971800" indent="-228600" defTabSz="950913" eaLnBrk="0" fontAlgn="base" hangingPunct="0">
              <a:spcBef>
                <a:spcPct val="0"/>
              </a:spcBef>
              <a:spcAft>
                <a:spcPct val="0"/>
              </a:spcAft>
              <a:defRPr>
                <a:solidFill>
                  <a:schemeClr val="tx1"/>
                </a:solidFill>
                <a:latin typeface="Calibri" panose="020F0502020204030204" pitchFamily="34" charset="0"/>
              </a:defRPr>
            </a:lvl7pPr>
            <a:lvl8pPr marL="3429000" indent="-228600" defTabSz="950913" eaLnBrk="0" fontAlgn="base" hangingPunct="0">
              <a:spcBef>
                <a:spcPct val="0"/>
              </a:spcBef>
              <a:spcAft>
                <a:spcPct val="0"/>
              </a:spcAft>
              <a:defRPr>
                <a:solidFill>
                  <a:schemeClr val="tx1"/>
                </a:solidFill>
                <a:latin typeface="Calibri" panose="020F0502020204030204" pitchFamily="34" charset="0"/>
              </a:defRPr>
            </a:lvl8pPr>
            <a:lvl9pPr marL="3886200" indent="-228600" defTabSz="950913"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DA6DAD7-DF71-4832-95E5-968220E481D0}" type="slidenum">
              <a:rPr lang="el-GR" altLang="el-GR" smtClean="0">
                <a:solidFill>
                  <a:srgbClr val="000000"/>
                </a:solidFill>
              </a:rPr>
              <a:pPr fontAlgn="base">
                <a:spcBef>
                  <a:spcPct val="0"/>
                </a:spcBef>
                <a:spcAft>
                  <a:spcPct val="0"/>
                </a:spcAft>
              </a:pPr>
              <a:t>1</a:t>
            </a:fld>
            <a:endParaRPr lang="el-GR" altLang="el-G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Θέση εικόνας διαφάνειας 1">
            <a:extLst>
              <a:ext uri="{FF2B5EF4-FFF2-40B4-BE49-F238E27FC236}">
                <a16:creationId xmlns:a16="http://schemas.microsoft.com/office/drawing/2014/main" id="{EA86E5DE-D4AB-315A-F07D-894A28D0EF30}"/>
              </a:ext>
            </a:extLst>
          </p:cNvPr>
          <p:cNvSpPr>
            <a:spLocks noGrp="1" noRot="1" noChangeAspect="1" noChangeArrowheads="1" noTextEdit="1"/>
          </p:cNvSpPr>
          <p:nvPr>
            <p:ph type="sldImg"/>
          </p:nvPr>
        </p:nvSpPr>
        <p:spPr>
          <a:ln/>
        </p:spPr>
      </p:sp>
      <p:sp>
        <p:nvSpPr>
          <p:cNvPr id="10243" name="Θέση σημειώσεων 2">
            <a:extLst>
              <a:ext uri="{FF2B5EF4-FFF2-40B4-BE49-F238E27FC236}">
                <a16:creationId xmlns:a16="http://schemas.microsoft.com/office/drawing/2014/main" id="{0CCA5333-4F81-1A74-3B8C-3637CD1FC1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panose="020B0604020202020204" pitchFamily="34" charset="0"/>
              <a:cs typeface="Arial" panose="020B0604020202020204" pitchFamily="34" charset="0"/>
            </a:endParaRPr>
          </a:p>
        </p:txBody>
      </p:sp>
      <p:sp>
        <p:nvSpPr>
          <p:cNvPr id="4" name="Θέση αριθμού διαφάνειας 3">
            <a:extLst>
              <a:ext uri="{FF2B5EF4-FFF2-40B4-BE49-F238E27FC236}">
                <a16:creationId xmlns:a16="http://schemas.microsoft.com/office/drawing/2014/main" id="{0C6C4865-BA49-6737-F3EF-790F92171D39}"/>
              </a:ext>
            </a:extLst>
          </p:cNvPr>
          <p:cNvSpPr>
            <a:spLocks noGrp="1"/>
          </p:cNvSpPr>
          <p:nvPr>
            <p:ph type="sldNum" sz="quarter" idx="5"/>
          </p:nvPr>
        </p:nvSpPr>
        <p:spPr/>
        <p:txBody>
          <a:bodyPr/>
          <a:lstStyle/>
          <a:p>
            <a:pPr>
              <a:defRPr/>
            </a:pPr>
            <a:fld id="{E54B1307-DD46-4A8F-B2BA-AD6B01313C30}" type="slidenum">
              <a:rPr lang="el-GR" altLang="el-GR" smtClean="0"/>
              <a:pPr>
                <a:defRPr/>
              </a:pPr>
              <a:t>5</a:t>
            </a:fld>
            <a:endParaRPr lang="el-GR" altLang="el-GR"/>
          </a:p>
        </p:txBody>
      </p:sp>
    </p:spTree>
    <p:extLst>
      <p:ext uri="{BB962C8B-B14F-4D97-AF65-F5344CB8AC3E}">
        <p14:creationId xmlns:p14="http://schemas.microsoft.com/office/powerpoint/2010/main" val="3086237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Θέση εικόνας διαφάνειας 1">
            <a:extLst>
              <a:ext uri="{FF2B5EF4-FFF2-40B4-BE49-F238E27FC236}">
                <a16:creationId xmlns:a16="http://schemas.microsoft.com/office/drawing/2014/main" id="{FEDE1B32-F3D8-6D93-698B-D847DFE1BE20}"/>
              </a:ext>
            </a:extLst>
          </p:cNvPr>
          <p:cNvSpPr>
            <a:spLocks noGrp="1" noRot="1" noChangeAspect="1" noChangeArrowheads="1" noTextEdit="1"/>
          </p:cNvSpPr>
          <p:nvPr>
            <p:ph type="sldImg"/>
          </p:nvPr>
        </p:nvSpPr>
        <p:spPr>
          <a:ln/>
        </p:spPr>
      </p:sp>
      <p:sp>
        <p:nvSpPr>
          <p:cNvPr id="12291" name="Θέση σημειώσεων 2">
            <a:extLst>
              <a:ext uri="{FF2B5EF4-FFF2-40B4-BE49-F238E27FC236}">
                <a16:creationId xmlns:a16="http://schemas.microsoft.com/office/drawing/2014/main" id="{26F9DFE2-A7BA-C981-1977-8896135565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a:latin typeface="Arial" panose="020B0604020202020204" pitchFamily="34" charset="0"/>
                <a:cs typeface="Arial" panose="020B0604020202020204" pitchFamily="34" charset="0"/>
              </a:rPr>
              <a:t>Σύμφωνα με τη θεωρία του πεδίου, ο K. Lewin εξήγησε την ατομική δράση ξεκινώντας απ' τη δομή που εγκαθίσταται ανάμεσα στο άτομο και στο περιβάλλον σε μια δεδομένη στιγμή. Αυτή τη δομή, τη θεώρησε ως ένα δυναμικό πεδίο, δηλαδή ένα σύστημα δυνάμεων σε ισορροπία, που συνεχώς δοκιμάζεται και μεταβάλλεται (Anzieu &amp; Martin, 1990). Σύμφωνα με την προσέγγιση αυτή η ατομική δράση και συμπεριφορά στα πλαίσια μίας ομάδας δεν καθορίζεται μόνο από ενδοατομικούς παράγοντες, αλλά είναι συνδεδεμένη με το πλαίσιο της ομάδας στην οποία αναφέρεται. Ο ίδιος ο Κ. Lewin (1951) γράφει: "σ' ένα ορισμένο περιβάλλον, μια συγκεκριμένη κατανομή δυνάμεων καθορίζει την συμπεριφορά ενός συγκεκριμένου αντικειμένου (ατόμου ή ομάδας) που έχει συγκεκριμένες ιδιότητες." </a:t>
            </a:r>
          </a:p>
        </p:txBody>
      </p:sp>
      <p:sp>
        <p:nvSpPr>
          <p:cNvPr id="4" name="Θέση αριθμού διαφάνειας 3">
            <a:extLst>
              <a:ext uri="{FF2B5EF4-FFF2-40B4-BE49-F238E27FC236}">
                <a16:creationId xmlns:a16="http://schemas.microsoft.com/office/drawing/2014/main" id="{EAEF1264-9697-25FD-16B4-194CE0A056F4}"/>
              </a:ext>
            </a:extLst>
          </p:cNvPr>
          <p:cNvSpPr>
            <a:spLocks noGrp="1"/>
          </p:cNvSpPr>
          <p:nvPr>
            <p:ph type="sldNum" sz="quarter" idx="5"/>
          </p:nvPr>
        </p:nvSpPr>
        <p:spPr/>
        <p:txBody>
          <a:bodyPr/>
          <a:lstStyle/>
          <a:p>
            <a:pPr>
              <a:defRPr/>
            </a:pPr>
            <a:fld id="{D5649027-1493-4776-BD86-BFE03F4AAD84}" type="slidenum">
              <a:rPr lang="el-GR" altLang="el-GR" smtClean="0"/>
              <a:pPr>
                <a:defRPr/>
              </a:pPr>
              <a:t>6</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C956DC9-7BDA-6F2F-7CF2-3886564D1204}"/>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56C5582B-4ECD-7969-15B4-448A51ED5E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a:latin typeface="Arial" panose="020B0604020202020204" pitchFamily="34" charset="0"/>
              <a:cs typeface="Arial" panose="020B0604020202020204" pitchFamily="34" charset="0"/>
            </a:endParaRPr>
          </a:p>
          <a:p>
            <a:endParaRPr lang="el-GR" altLang="el-GR">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E36493D-68EB-E8BE-FF06-A1BCEA8497AE}"/>
              </a:ext>
            </a:extLst>
          </p:cNvPr>
          <p:cNvSpPr>
            <a:spLocks noGrp="1"/>
          </p:cNvSpPr>
          <p:nvPr>
            <p:ph type="sldNum" sz="quarter" idx="5"/>
          </p:nvPr>
        </p:nvSpPr>
        <p:spPr/>
        <p:txBody>
          <a:bodyPr/>
          <a:lstStyle/>
          <a:p>
            <a:pPr>
              <a:defRPr/>
            </a:pPr>
            <a:fld id="{C4858C05-E128-4BC3-93B6-5A9954255437}" type="slidenum">
              <a:rPr lang="el-GR" smtClean="0"/>
              <a:pPr>
                <a:defRPr/>
              </a:pPr>
              <a:t>25</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a:extLst>
              <a:ext uri="{FF2B5EF4-FFF2-40B4-BE49-F238E27FC236}">
                <a16:creationId xmlns:a16="http://schemas.microsoft.com/office/drawing/2014/main" id="{E02CAB95-D6A4-B1DC-A568-553B76BDEB30}"/>
              </a:ext>
            </a:extLst>
          </p:cNvPr>
          <p:cNvSpPr>
            <a:spLocks noGrp="1" noRot="1" noChangeAspect="1" noChangeArrowheads="1" noTextEdit="1"/>
          </p:cNvSpPr>
          <p:nvPr>
            <p:ph type="sldImg"/>
          </p:nvPr>
        </p:nvSpPr>
        <p:spPr>
          <a:ln/>
        </p:spPr>
      </p:sp>
      <p:sp>
        <p:nvSpPr>
          <p:cNvPr id="27651" name="Θέση σημειώσεων 2">
            <a:extLst>
              <a:ext uri="{FF2B5EF4-FFF2-40B4-BE49-F238E27FC236}">
                <a16:creationId xmlns:a16="http://schemas.microsoft.com/office/drawing/2014/main" id="{03244448-51A3-71E1-9525-1A902B1CDB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panose="020B0604020202020204" pitchFamily="34" charset="0"/>
              <a:cs typeface="Arial" panose="020B0604020202020204" pitchFamily="34" charset="0"/>
            </a:endParaRPr>
          </a:p>
        </p:txBody>
      </p:sp>
      <p:sp>
        <p:nvSpPr>
          <p:cNvPr id="4" name="Θέση αριθμού διαφάνειας 3">
            <a:extLst>
              <a:ext uri="{FF2B5EF4-FFF2-40B4-BE49-F238E27FC236}">
                <a16:creationId xmlns:a16="http://schemas.microsoft.com/office/drawing/2014/main" id="{4AC590B2-226C-CBDF-83D9-6A50C5555EF9}"/>
              </a:ext>
            </a:extLst>
          </p:cNvPr>
          <p:cNvSpPr>
            <a:spLocks noGrp="1"/>
          </p:cNvSpPr>
          <p:nvPr>
            <p:ph type="sldNum" sz="quarter" idx="5"/>
          </p:nvPr>
        </p:nvSpPr>
        <p:spPr/>
        <p:txBody>
          <a:bodyPr/>
          <a:lstStyle/>
          <a:p>
            <a:pPr>
              <a:defRPr/>
            </a:pPr>
            <a:fld id="{437A3839-4CA9-4EB5-A896-4DDF9F355677}" type="slidenum">
              <a:rPr lang="el-GR" smtClean="0"/>
              <a:pPr>
                <a:defRPr/>
              </a:pPr>
              <a:t>31</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143000" y="841772"/>
            <a:ext cx="6858000" cy="1790700"/>
          </a:xfrm>
        </p:spPr>
        <p:txBody>
          <a:bodyPr anchor="b"/>
          <a:lstStyle>
            <a:lvl1pPr algn="ctr">
              <a:defRPr sz="4500"/>
            </a:lvl1pPr>
          </a:lstStyle>
          <a:p>
            <a:r>
              <a:rPr lang="el-GR"/>
              <a:t>Κάντε κλικ για να επεξεργαστείτε τον τίτλο υποδείγματος</a:t>
            </a:r>
          </a:p>
        </p:txBody>
      </p:sp>
      <p:sp>
        <p:nvSpPr>
          <p:cNvPr id="3" name="Υπότιτλος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8C12A513-F9C8-E06D-9F7F-12CE520649CC}"/>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71A66163-59C3-27F5-2AF5-00408309E187}"/>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849B88EF-509D-ED5A-2F99-BD14AC772479}"/>
              </a:ext>
            </a:extLst>
          </p:cNvPr>
          <p:cNvSpPr>
            <a:spLocks noGrp="1"/>
          </p:cNvSpPr>
          <p:nvPr>
            <p:ph type="sldNum" sz="quarter" idx="12"/>
          </p:nvPr>
        </p:nvSpPr>
        <p:spPr/>
        <p:txBody>
          <a:bodyPr/>
          <a:lstStyle>
            <a:lvl1pPr>
              <a:defRPr/>
            </a:lvl1pPr>
          </a:lstStyle>
          <a:p>
            <a:pPr>
              <a:defRPr/>
            </a:pPr>
            <a:fld id="{86480CEF-676E-4FCD-8D08-534EBE96C550}" type="slidenum">
              <a:rPr lang="el-GR" altLang="el-GR"/>
              <a:pPr>
                <a:defRPr/>
              </a:pPr>
              <a:t>‹#›</a:t>
            </a:fld>
            <a:endParaRPr lang="el-GR" altLang="el-GR"/>
          </a:p>
        </p:txBody>
      </p:sp>
    </p:spTree>
    <p:extLst>
      <p:ext uri="{BB962C8B-B14F-4D97-AF65-F5344CB8AC3E}">
        <p14:creationId xmlns:p14="http://schemas.microsoft.com/office/powerpoint/2010/main" val="333203311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idx="1"/>
          </p:nvPr>
        </p:nvSpPr>
        <p:spPr/>
        <p:txBody>
          <a:bodyPr/>
          <a:lstStyle/>
          <a:p>
            <a:pPr lvl="0"/>
            <a:r>
              <a:rPr lang="el-GR" dirty="0"/>
              <a:t>Στυλ κειμένου υποδείγματος</a:t>
            </a:r>
          </a:p>
          <a:p>
            <a:pPr lvl="1"/>
            <a:r>
              <a:rPr lang="el-GR" dirty="0"/>
              <a:t>Δεύτερο επίπεδο</a:t>
            </a:r>
          </a:p>
          <a:p>
            <a:pPr lvl="2"/>
            <a:r>
              <a:rPr lang="el-GR" dirty="0"/>
              <a:t>Τρίτο επίπεδο</a:t>
            </a:r>
          </a:p>
          <a:p>
            <a:pPr lvl="3"/>
            <a:r>
              <a:rPr lang="el-GR" dirty="0"/>
              <a:t>Τέταρτο επίπεδο</a:t>
            </a:r>
          </a:p>
          <a:p>
            <a:pPr lvl="4"/>
            <a:r>
              <a:rPr lang="el-GR" dirty="0"/>
              <a:t>Πέμπτο επίπεδο</a:t>
            </a:r>
          </a:p>
        </p:txBody>
      </p:sp>
      <p:sp>
        <p:nvSpPr>
          <p:cNvPr id="4" name="Θέση ημερομηνίας 3">
            <a:extLst>
              <a:ext uri="{FF2B5EF4-FFF2-40B4-BE49-F238E27FC236}">
                <a16:creationId xmlns:a16="http://schemas.microsoft.com/office/drawing/2014/main" id="{3132F30F-C10E-86BC-A41B-C7FEAB960081}"/>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AAF9325A-DAC2-E66F-E759-BD09FD86E726}"/>
              </a:ext>
            </a:extLst>
          </p:cNvPr>
          <p:cNvSpPr>
            <a:spLocks noGrp="1"/>
          </p:cNvSpPr>
          <p:nvPr>
            <p:ph type="ftr" sz="quarter" idx="11"/>
          </p:nvPr>
        </p:nvSpPr>
        <p:spPr/>
        <p:txBody>
          <a:bodyPr/>
          <a:lstStyle>
            <a:lvl1pPr>
              <a:defRPr/>
            </a:lvl1pPr>
          </a:lstStyle>
          <a:p>
            <a:pPr>
              <a:defRPr/>
            </a:pPr>
            <a:endParaRPr lang="el-GR" dirty="0"/>
          </a:p>
        </p:txBody>
      </p:sp>
      <p:sp>
        <p:nvSpPr>
          <p:cNvPr id="6" name="Θέση αριθμού διαφάνειας 5">
            <a:extLst>
              <a:ext uri="{FF2B5EF4-FFF2-40B4-BE49-F238E27FC236}">
                <a16:creationId xmlns:a16="http://schemas.microsoft.com/office/drawing/2014/main" id="{164C628C-0100-3F14-3510-F2D5D86E1383}"/>
              </a:ext>
            </a:extLst>
          </p:cNvPr>
          <p:cNvSpPr>
            <a:spLocks noGrp="1"/>
          </p:cNvSpPr>
          <p:nvPr>
            <p:ph type="sldNum" sz="quarter" idx="12"/>
          </p:nvPr>
        </p:nvSpPr>
        <p:spPr/>
        <p:txBody>
          <a:bodyPr/>
          <a:lstStyle>
            <a:lvl1pPr>
              <a:defRPr/>
            </a:lvl1pPr>
          </a:lstStyle>
          <a:p>
            <a:pPr>
              <a:defRPr/>
            </a:pPr>
            <a:r>
              <a:rPr lang="el-GR" i="1" dirty="0"/>
              <a:t>©Μ. Καθαράκη</a:t>
            </a:r>
          </a:p>
        </p:txBody>
      </p:sp>
    </p:spTree>
    <p:extLst>
      <p:ext uri="{BB962C8B-B14F-4D97-AF65-F5344CB8AC3E}">
        <p14:creationId xmlns:p14="http://schemas.microsoft.com/office/powerpoint/2010/main" val="143935746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623888" y="1282304"/>
            <a:ext cx="7886700" cy="2139553"/>
          </a:xfrm>
        </p:spPr>
        <p:txBody>
          <a:bodyPr anchor="b"/>
          <a:lstStyle>
            <a:lvl1pPr>
              <a:defRPr sz="4500"/>
            </a:lvl1pPr>
          </a:lstStyle>
          <a:p>
            <a:r>
              <a:rPr lang="el-GR"/>
              <a:t>Κάντε κλικ για να επεξεργαστείτε τον τίτλο υποδείγματος</a:t>
            </a:r>
          </a:p>
        </p:txBody>
      </p:sp>
      <p:sp>
        <p:nvSpPr>
          <p:cNvPr id="3" name="Θέση κειμένου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C3736111-66E5-89C6-A64A-56DBB923860C}"/>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6A975526-6D5D-1803-EEE6-67F34657F2A9}"/>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98994D9F-7388-D09C-F013-E557CC726A8E}"/>
              </a:ext>
            </a:extLst>
          </p:cNvPr>
          <p:cNvSpPr>
            <a:spLocks noGrp="1"/>
          </p:cNvSpPr>
          <p:nvPr>
            <p:ph type="sldNum" sz="quarter" idx="12"/>
          </p:nvPr>
        </p:nvSpPr>
        <p:spPr/>
        <p:txBody>
          <a:bodyPr/>
          <a:lstStyle>
            <a:lvl1pPr>
              <a:defRPr/>
            </a:lvl1pPr>
          </a:lstStyle>
          <a:p>
            <a:pPr>
              <a:defRPr/>
            </a:pPr>
            <a:fld id="{FD29E741-D87F-44B3-9B6D-C7245F8BB914}" type="slidenum">
              <a:rPr lang="el-GR" altLang="el-GR"/>
              <a:pPr>
                <a:defRPr/>
              </a:pPr>
              <a:t>‹#›</a:t>
            </a:fld>
            <a:endParaRPr lang="el-GR" altLang="el-GR"/>
          </a:p>
        </p:txBody>
      </p:sp>
    </p:spTree>
    <p:extLst>
      <p:ext uri="{BB962C8B-B14F-4D97-AF65-F5344CB8AC3E}">
        <p14:creationId xmlns:p14="http://schemas.microsoft.com/office/powerpoint/2010/main" val="369172943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sz="half" idx="1"/>
          </p:nvPr>
        </p:nvSpPr>
        <p:spPr>
          <a:xfrm>
            <a:off x="628650" y="1369219"/>
            <a:ext cx="3886200" cy="326350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p:cNvSpPr>
            <a:spLocks noGrp="1"/>
          </p:cNvSpPr>
          <p:nvPr>
            <p:ph sz="half" idx="2"/>
          </p:nvPr>
        </p:nvSpPr>
        <p:spPr>
          <a:xfrm>
            <a:off x="4629150" y="1369219"/>
            <a:ext cx="3886200" cy="326350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3">
            <a:extLst>
              <a:ext uri="{FF2B5EF4-FFF2-40B4-BE49-F238E27FC236}">
                <a16:creationId xmlns:a16="http://schemas.microsoft.com/office/drawing/2014/main" id="{8D9A1FFB-5D2C-089C-7A3E-9C31C0C226C3}"/>
              </a:ext>
            </a:extLst>
          </p:cNvPr>
          <p:cNvSpPr>
            <a:spLocks noGrp="1"/>
          </p:cNvSpPr>
          <p:nvPr>
            <p:ph type="dt" sz="half" idx="10"/>
          </p:nvPr>
        </p:nvSpPr>
        <p:spPr/>
        <p:txBody>
          <a:bodyPr/>
          <a:lstStyle>
            <a:lvl1pPr>
              <a:defRPr/>
            </a:lvl1pPr>
          </a:lstStyle>
          <a:p>
            <a:pPr>
              <a:defRPr/>
            </a:pPr>
            <a:endParaRPr lang="el-GR"/>
          </a:p>
        </p:txBody>
      </p:sp>
      <p:sp>
        <p:nvSpPr>
          <p:cNvPr id="6" name="Θέση υποσέλιδου 4">
            <a:extLst>
              <a:ext uri="{FF2B5EF4-FFF2-40B4-BE49-F238E27FC236}">
                <a16:creationId xmlns:a16="http://schemas.microsoft.com/office/drawing/2014/main" id="{E049FA24-460E-5916-98CD-B8F9EE0EA417}"/>
              </a:ext>
            </a:extLst>
          </p:cNvPr>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a:extLst>
              <a:ext uri="{FF2B5EF4-FFF2-40B4-BE49-F238E27FC236}">
                <a16:creationId xmlns:a16="http://schemas.microsoft.com/office/drawing/2014/main" id="{1460F024-34B6-E90D-0AD2-7DD76C3EB505}"/>
              </a:ext>
            </a:extLst>
          </p:cNvPr>
          <p:cNvSpPr>
            <a:spLocks noGrp="1"/>
          </p:cNvSpPr>
          <p:nvPr>
            <p:ph type="sldNum" sz="quarter" idx="12"/>
          </p:nvPr>
        </p:nvSpPr>
        <p:spPr/>
        <p:txBody>
          <a:bodyPr/>
          <a:lstStyle>
            <a:lvl1pPr>
              <a:defRPr/>
            </a:lvl1pPr>
          </a:lstStyle>
          <a:p>
            <a:pPr>
              <a:defRPr/>
            </a:pPr>
            <a:fld id="{6ABD6927-34F7-4A52-80E4-BE6BB8B8756B}" type="slidenum">
              <a:rPr lang="el-GR" altLang="el-GR"/>
              <a:pPr>
                <a:defRPr/>
              </a:pPr>
              <a:t>‹#›</a:t>
            </a:fld>
            <a:endParaRPr lang="el-GR" altLang="el-GR"/>
          </a:p>
        </p:txBody>
      </p:sp>
    </p:spTree>
    <p:extLst>
      <p:ext uri="{BB962C8B-B14F-4D97-AF65-F5344CB8AC3E}">
        <p14:creationId xmlns:p14="http://schemas.microsoft.com/office/powerpoint/2010/main" val="93397553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273844"/>
            <a:ext cx="7886700" cy="994172"/>
          </a:xfrm>
        </p:spPr>
        <p:txBody>
          <a:bodyPr/>
          <a:lstStyle/>
          <a:p>
            <a:r>
              <a:rPr lang="el-GR"/>
              <a:t>Κάντε κλικ για να επεξεργαστείτε τον τίτλο υποδείγματος</a:t>
            </a:r>
          </a:p>
        </p:txBody>
      </p:sp>
      <p:sp>
        <p:nvSpPr>
          <p:cNvPr id="3" name="Θέση κειμένου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Στυλ κειμένου υποδείγματος</a:t>
            </a:r>
          </a:p>
        </p:txBody>
      </p:sp>
      <p:sp>
        <p:nvSpPr>
          <p:cNvPr id="4" name="Θέση περιεχομένου 3"/>
          <p:cNvSpPr>
            <a:spLocks noGrp="1"/>
          </p:cNvSpPr>
          <p:nvPr>
            <p:ph sz="half" idx="2"/>
          </p:nvPr>
        </p:nvSpPr>
        <p:spPr>
          <a:xfrm>
            <a:off x="629842" y="1878806"/>
            <a:ext cx="3868340" cy="276344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Στυλ κειμένου υποδείγματος</a:t>
            </a:r>
          </a:p>
        </p:txBody>
      </p:sp>
      <p:sp>
        <p:nvSpPr>
          <p:cNvPr id="6" name="Θέση περιεχομένου 5"/>
          <p:cNvSpPr>
            <a:spLocks noGrp="1"/>
          </p:cNvSpPr>
          <p:nvPr>
            <p:ph sz="quarter" idx="4"/>
          </p:nvPr>
        </p:nvSpPr>
        <p:spPr>
          <a:xfrm>
            <a:off x="4629150" y="1878806"/>
            <a:ext cx="3887391" cy="276344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3">
            <a:extLst>
              <a:ext uri="{FF2B5EF4-FFF2-40B4-BE49-F238E27FC236}">
                <a16:creationId xmlns:a16="http://schemas.microsoft.com/office/drawing/2014/main" id="{90E833DD-477B-4057-5579-4220D1083116}"/>
              </a:ext>
            </a:extLst>
          </p:cNvPr>
          <p:cNvSpPr>
            <a:spLocks noGrp="1"/>
          </p:cNvSpPr>
          <p:nvPr>
            <p:ph type="dt" sz="half" idx="10"/>
          </p:nvPr>
        </p:nvSpPr>
        <p:spPr/>
        <p:txBody>
          <a:bodyPr/>
          <a:lstStyle>
            <a:lvl1pPr>
              <a:defRPr/>
            </a:lvl1pPr>
          </a:lstStyle>
          <a:p>
            <a:pPr>
              <a:defRPr/>
            </a:pPr>
            <a:endParaRPr lang="el-GR"/>
          </a:p>
        </p:txBody>
      </p:sp>
      <p:sp>
        <p:nvSpPr>
          <p:cNvPr id="8" name="Θέση υποσέλιδου 4">
            <a:extLst>
              <a:ext uri="{FF2B5EF4-FFF2-40B4-BE49-F238E27FC236}">
                <a16:creationId xmlns:a16="http://schemas.microsoft.com/office/drawing/2014/main" id="{00FBE1DE-EA79-5615-5D1A-C3C7BB7993E1}"/>
              </a:ext>
            </a:extLst>
          </p:cNvPr>
          <p:cNvSpPr>
            <a:spLocks noGrp="1"/>
          </p:cNvSpPr>
          <p:nvPr>
            <p:ph type="ftr" sz="quarter" idx="11"/>
          </p:nvPr>
        </p:nvSpPr>
        <p:spPr/>
        <p:txBody>
          <a:bodyPr/>
          <a:lstStyle>
            <a:lvl1pPr>
              <a:defRPr/>
            </a:lvl1pPr>
          </a:lstStyle>
          <a:p>
            <a:pPr>
              <a:defRPr/>
            </a:pPr>
            <a:endParaRPr lang="el-GR"/>
          </a:p>
        </p:txBody>
      </p:sp>
      <p:sp>
        <p:nvSpPr>
          <p:cNvPr id="9" name="Θέση αριθμού διαφάνειας 5">
            <a:extLst>
              <a:ext uri="{FF2B5EF4-FFF2-40B4-BE49-F238E27FC236}">
                <a16:creationId xmlns:a16="http://schemas.microsoft.com/office/drawing/2014/main" id="{9F4508A1-7206-2C42-44F8-7ABD7D2A6F53}"/>
              </a:ext>
            </a:extLst>
          </p:cNvPr>
          <p:cNvSpPr>
            <a:spLocks noGrp="1"/>
          </p:cNvSpPr>
          <p:nvPr>
            <p:ph type="sldNum" sz="quarter" idx="12"/>
          </p:nvPr>
        </p:nvSpPr>
        <p:spPr/>
        <p:txBody>
          <a:bodyPr/>
          <a:lstStyle>
            <a:lvl1pPr>
              <a:defRPr/>
            </a:lvl1pPr>
          </a:lstStyle>
          <a:p>
            <a:pPr>
              <a:defRPr/>
            </a:pPr>
            <a:fld id="{E3202E54-B863-4C09-90CB-0E81B3B43019}" type="slidenum">
              <a:rPr lang="el-GR" altLang="el-GR"/>
              <a:pPr>
                <a:defRPr/>
              </a:pPr>
              <a:t>‹#›</a:t>
            </a:fld>
            <a:endParaRPr lang="el-GR" altLang="el-GR"/>
          </a:p>
        </p:txBody>
      </p:sp>
    </p:spTree>
    <p:extLst>
      <p:ext uri="{BB962C8B-B14F-4D97-AF65-F5344CB8AC3E}">
        <p14:creationId xmlns:p14="http://schemas.microsoft.com/office/powerpoint/2010/main" val="419073988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3">
            <a:extLst>
              <a:ext uri="{FF2B5EF4-FFF2-40B4-BE49-F238E27FC236}">
                <a16:creationId xmlns:a16="http://schemas.microsoft.com/office/drawing/2014/main" id="{A60228A8-CB42-3DF2-1F8F-99BCBD75A622}"/>
              </a:ext>
            </a:extLst>
          </p:cNvPr>
          <p:cNvSpPr>
            <a:spLocks noGrp="1"/>
          </p:cNvSpPr>
          <p:nvPr>
            <p:ph type="dt" sz="half" idx="10"/>
          </p:nvPr>
        </p:nvSpPr>
        <p:spPr/>
        <p:txBody>
          <a:bodyPr/>
          <a:lstStyle>
            <a:lvl1pPr>
              <a:defRPr/>
            </a:lvl1pPr>
          </a:lstStyle>
          <a:p>
            <a:pPr>
              <a:defRPr/>
            </a:pPr>
            <a:endParaRPr lang="el-GR"/>
          </a:p>
        </p:txBody>
      </p:sp>
      <p:sp>
        <p:nvSpPr>
          <p:cNvPr id="4" name="Θέση υποσέλιδου 4">
            <a:extLst>
              <a:ext uri="{FF2B5EF4-FFF2-40B4-BE49-F238E27FC236}">
                <a16:creationId xmlns:a16="http://schemas.microsoft.com/office/drawing/2014/main" id="{26D91595-649E-43A2-1F5B-F9599F70487C}"/>
              </a:ext>
            </a:extLst>
          </p:cNvPr>
          <p:cNvSpPr>
            <a:spLocks noGrp="1"/>
          </p:cNvSpPr>
          <p:nvPr>
            <p:ph type="ftr" sz="quarter" idx="11"/>
          </p:nvPr>
        </p:nvSpPr>
        <p:spPr/>
        <p:txBody>
          <a:bodyPr/>
          <a:lstStyle>
            <a:lvl1pPr>
              <a:defRPr/>
            </a:lvl1pPr>
          </a:lstStyle>
          <a:p>
            <a:pPr>
              <a:defRPr/>
            </a:pPr>
            <a:endParaRPr lang="el-GR"/>
          </a:p>
        </p:txBody>
      </p:sp>
      <p:sp>
        <p:nvSpPr>
          <p:cNvPr id="5" name="Θέση αριθμού διαφάνειας 5">
            <a:extLst>
              <a:ext uri="{FF2B5EF4-FFF2-40B4-BE49-F238E27FC236}">
                <a16:creationId xmlns:a16="http://schemas.microsoft.com/office/drawing/2014/main" id="{B551F491-1343-4C37-54AF-87A4936C183B}"/>
              </a:ext>
            </a:extLst>
          </p:cNvPr>
          <p:cNvSpPr>
            <a:spLocks noGrp="1"/>
          </p:cNvSpPr>
          <p:nvPr>
            <p:ph type="sldNum" sz="quarter" idx="12"/>
          </p:nvPr>
        </p:nvSpPr>
        <p:spPr/>
        <p:txBody>
          <a:bodyPr/>
          <a:lstStyle>
            <a:lvl1pPr>
              <a:defRPr/>
            </a:lvl1pPr>
          </a:lstStyle>
          <a:p>
            <a:pPr>
              <a:defRPr/>
            </a:pPr>
            <a:fld id="{857A6374-7558-443F-9085-EC63B0078179}" type="slidenum">
              <a:rPr lang="el-GR" altLang="el-GR"/>
              <a:pPr>
                <a:defRPr/>
              </a:pPr>
              <a:t>‹#›</a:t>
            </a:fld>
            <a:endParaRPr lang="el-GR" altLang="el-GR"/>
          </a:p>
        </p:txBody>
      </p:sp>
    </p:spTree>
    <p:extLst>
      <p:ext uri="{BB962C8B-B14F-4D97-AF65-F5344CB8AC3E}">
        <p14:creationId xmlns:p14="http://schemas.microsoft.com/office/powerpoint/2010/main" val="243642357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3">
            <a:extLst>
              <a:ext uri="{FF2B5EF4-FFF2-40B4-BE49-F238E27FC236}">
                <a16:creationId xmlns:a16="http://schemas.microsoft.com/office/drawing/2014/main" id="{54BE381B-2754-6015-AD60-4B341D9EBCAC}"/>
              </a:ext>
            </a:extLst>
          </p:cNvPr>
          <p:cNvSpPr>
            <a:spLocks noGrp="1"/>
          </p:cNvSpPr>
          <p:nvPr>
            <p:ph type="dt" sz="half" idx="10"/>
          </p:nvPr>
        </p:nvSpPr>
        <p:spPr/>
        <p:txBody>
          <a:bodyPr/>
          <a:lstStyle>
            <a:lvl1pPr>
              <a:defRPr/>
            </a:lvl1pPr>
          </a:lstStyle>
          <a:p>
            <a:pPr>
              <a:defRPr/>
            </a:pPr>
            <a:endParaRPr lang="el-GR"/>
          </a:p>
        </p:txBody>
      </p:sp>
      <p:sp>
        <p:nvSpPr>
          <p:cNvPr id="3" name="Θέση υποσέλιδου 4">
            <a:extLst>
              <a:ext uri="{FF2B5EF4-FFF2-40B4-BE49-F238E27FC236}">
                <a16:creationId xmlns:a16="http://schemas.microsoft.com/office/drawing/2014/main" id="{18806B60-96E2-0816-C47B-F88CA60EDD27}"/>
              </a:ext>
            </a:extLst>
          </p:cNvPr>
          <p:cNvSpPr>
            <a:spLocks noGrp="1"/>
          </p:cNvSpPr>
          <p:nvPr>
            <p:ph type="ftr" sz="quarter" idx="11"/>
          </p:nvPr>
        </p:nvSpPr>
        <p:spPr/>
        <p:txBody>
          <a:bodyPr/>
          <a:lstStyle>
            <a:lvl1pPr>
              <a:defRPr/>
            </a:lvl1pPr>
          </a:lstStyle>
          <a:p>
            <a:pPr>
              <a:defRPr/>
            </a:pPr>
            <a:endParaRPr lang="el-GR"/>
          </a:p>
        </p:txBody>
      </p:sp>
      <p:sp>
        <p:nvSpPr>
          <p:cNvPr id="4" name="Θέση αριθμού διαφάνειας 5">
            <a:extLst>
              <a:ext uri="{FF2B5EF4-FFF2-40B4-BE49-F238E27FC236}">
                <a16:creationId xmlns:a16="http://schemas.microsoft.com/office/drawing/2014/main" id="{7EE59DDD-FC04-C379-3E86-43DF72F97662}"/>
              </a:ext>
            </a:extLst>
          </p:cNvPr>
          <p:cNvSpPr>
            <a:spLocks noGrp="1"/>
          </p:cNvSpPr>
          <p:nvPr>
            <p:ph type="sldNum" sz="quarter" idx="12"/>
          </p:nvPr>
        </p:nvSpPr>
        <p:spPr/>
        <p:txBody>
          <a:bodyPr/>
          <a:lstStyle>
            <a:lvl1pPr>
              <a:defRPr/>
            </a:lvl1pPr>
          </a:lstStyle>
          <a:p>
            <a:pPr>
              <a:defRPr/>
            </a:pPr>
            <a:fld id="{DF01F259-1A81-48DB-AD4D-6CE306A146EE}" type="slidenum">
              <a:rPr lang="el-GR" altLang="el-GR"/>
              <a:pPr>
                <a:defRPr/>
              </a:pPr>
              <a:t>‹#›</a:t>
            </a:fld>
            <a:endParaRPr lang="el-GR" altLang="el-GR"/>
          </a:p>
        </p:txBody>
      </p:sp>
    </p:spTree>
    <p:extLst>
      <p:ext uri="{BB962C8B-B14F-4D97-AF65-F5344CB8AC3E}">
        <p14:creationId xmlns:p14="http://schemas.microsoft.com/office/powerpoint/2010/main" val="124473619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342900"/>
            <a:ext cx="2949178" cy="1200150"/>
          </a:xfrm>
        </p:spPr>
        <p:txBody>
          <a:bodyPr anchor="b"/>
          <a:lstStyle>
            <a:lvl1pPr>
              <a:defRPr sz="2400"/>
            </a:lvl1pPr>
          </a:lstStyle>
          <a:p>
            <a:r>
              <a:rPr lang="el-GR"/>
              <a:t>Κάντε κλικ για να επεξεργαστείτε τον τίτλο υποδείγματος</a:t>
            </a:r>
          </a:p>
        </p:txBody>
      </p:sp>
      <p:sp>
        <p:nvSpPr>
          <p:cNvPr id="3" name="Θέση περιεχομένου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a:t>Στυλ κειμένου υποδείγματος</a:t>
            </a:r>
          </a:p>
        </p:txBody>
      </p:sp>
      <p:sp>
        <p:nvSpPr>
          <p:cNvPr id="5" name="Θέση ημερομηνίας 3">
            <a:extLst>
              <a:ext uri="{FF2B5EF4-FFF2-40B4-BE49-F238E27FC236}">
                <a16:creationId xmlns:a16="http://schemas.microsoft.com/office/drawing/2014/main" id="{A97F9F0E-BC12-97E3-AE0D-0E87A3392B8B}"/>
              </a:ext>
            </a:extLst>
          </p:cNvPr>
          <p:cNvSpPr>
            <a:spLocks noGrp="1"/>
          </p:cNvSpPr>
          <p:nvPr>
            <p:ph type="dt" sz="half" idx="10"/>
          </p:nvPr>
        </p:nvSpPr>
        <p:spPr/>
        <p:txBody>
          <a:bodyPr/>
          <a:lstStyle>
            <a:lvl1pPr>
              <a:defRPr/>
            </a:lvl1pPr>
          </a:lstStyle>
          <a:p>
            <a:pPr>
              <a:defRPr/>
            </a:pPr>
            <a:endParaRPr lang="el-GR"/>
          </a:p>
        </p:txBody>
      </p:sp>
      <p:sp>
        <p:nvSpPr>
          <p:cNvPr id="6" name="Θέση υποσέλιδου 4">
            <a:extLst>
              <a:ext uri="{FF2B5EF4-FFF2-40B4-BE49-F238E27FC236}">
                <a16:creationId xmlns:a16="http://schemas.microsoft.com/office/drawing/2014/main" id="{8EC3F6AA-3D69-C6A0-2D71-71359418B8F7}"/>
              </a:ext>
            </a:extLst>
          </p:cNvPr>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a:extLst>
              <a:ext uri="{FF2B5EF4-FFF2-40B4-BE49-F238E27FC236}">
                <a16:creationId xmlns:a16="http://schemas.microsoft.com/office/drawing/2014/main" id="{2E221238-EBA2-B7D7-BA9B-E1DE836BD4E1}"/>
              </a:ext>
            </a:extLst>
          </p:cNvPr>
          <p:cNvSpPr>
            <a:spLocks noGrp="1"/>
          </p:cNvSpPr>
          <p:nvPr>
            <p:ph type="sldNum" sz="quarter" idx="12"/>
          </p:nvPr>
        </p:nvSpPr>
        <p:spPr/>
        <p:txBody>
          <a:bodyPr/>
          <a:lstStyle>
            <a:lvl1pPr>
              <a:defRPr/>
            </a:lvl1pPr>
          </a:lstStyle>
          <a:p>
            <a:pPr>
              <a:defRPr/>
            </a:pPr>
            <a:fld id="{31727941-E7C2-4039-AD73-E8D035E706F3}" type="slidenum">
              <a:rPr lang="el-GR" altLang="el-GR"/>
              <a:pPr>
                <a:defRPr/>
              </a:pPr>
              <a:t>‹#›</a:t>
            </a:fld>
            <a:endParaRPr lang="el-GR" altLang="el-GR"/>
          </a:p>
        </p:txBody>
      </p:sp>
    </p:spTree>
    <p:extLst>
      <p:ext uri="{BB962C8B-B14F-4D97-AF65-F5344CB8AC3E}">
        <p14:creationId xmlns:p14="http://schemas.microsoft.com/office/powerpoint/2010/main" val="102788123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342900"/>
            <a:ext cx="2949178" cy="1200150"/>
          </a:xfrm>
        </p:spPr>
        <p:txBody>
          <a:bodyPr anchor="b"/>
          <a:lstStyle>
            <a:lvl1pPr>
              <a:defRPr sz="2400"/>
            </a:lvl1pPr>
          </a:lstStyle>
          <a:p>
            <a:r>
              <a:rPr lang="el-GR"/>
              <a:t>Κάντε κλικ για να επεξεργαστείτε τον τίτλο υποδείγματος</a:t>
            </a:r>
          </a:p>
        </p:txBody>
      </p:sp>
      <p:sp>
        <p:nvSpPr>
          <p:cNvPr id="3" name="Θέση εικόνας 2"/>
          <p:cNvSpPr>
            <a:spLocks noGrp="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l-GR" noProof="0"/>
          </a:p>
        </p:txBody>
      </p:sp>
      <p:sp>
        <p:nvSpPr>
          <p:cNvPr id="4" name="Θέση κειμένου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a:t>Στυλ κειμένου υποδείγματος</a:t>
            </a:r>
          </a:p>
        </p:txBody>
      </p:sp>
      <p:sp>
        <p:nvSpPr>
          <p:cNvPr id="5" name="Θέση ημερομηνίας 3">
            <a:extLst>
              <a:ext uri="{FF2B5EF4-FFF2-40B4-BE49-F238E27FC236}">
                <a16:creationId xmlns:a16="http://schemas.microsoft.com/office/drawing/2014/main" id="{98E14DEE-9C3A-21A5-D8C6-7A90AA562A83}"/>
              </a:ext>
            </a:extLst>
          </p:cNvPr>
          <p:cNvSpPr>
            <a:spLocks noGrp="1"/>
          </p:cNvSpPr>
          <p:nvPr>
            <p:ph type="dt" sz="half" idx="10"/>
          </p:nvPr>
        </p:nvSpPr>
        <p:spPr/>
        <p:txBody>
          <a:bodyPr/>
          <a:lstStyle>
            <a:lvl1pPr>
              <a:defRPr/>
            </a:lvl1pPr>
          </a:lstStyle>
          <a:p>
            <a:pPr>
              <a:defRPr/>
            </a:pPr>
            <a:endParaRPr lang="el-GR"/>
          </a:p>
        </p:txBody>
      </p:sp>
      <p:sp>
        <p:nvSpPr>
          <p:cNvPr id="6" name="Θέση υποσέλιδου 4">
            <a:extLst>
              <a:ext uri="{FF2B5EF4-FFF2-40B4-BE49-F238E27FC236}">
                <a16:creationId xmlns:a16="http://schemas.microsoft.com/office/drawing/2014/main" id="{00EE3408-7589-C787-E11A-DD1AA51FF584}"/>
              </a:ext>
            </a:extLst>
          </p:cNvPr>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a:extLst>
              <a:ext uri="{FF2B5EF4-FFF2-40B4-BE49-F238E27FC236}">
                <a16:creationId xmlns:a16="http://schemas.microsoft.com/office/drawing/2014/main" id="{D93CAE86-58A4-82EF-6E12-30CA33096F9D}"/>
              </a:ext>
            </a:extLst>
          </p:cNvPr>
          <p:cNvSpPr>
            <a:spLocks noGrp="1"/>
          </p:cNvSpPr>
          <p:nvPr>
            <p:ph type="sldNum" sz="quarter" idx="12"/>
          </p:nvPr>
        </p:nvSpPr>
        <p:spPr/>
        <p:txBody>
          <a:bodyPr/>
          <a:lstStyle>
            <a:lvl1pPr>
              <a:defRPr/>
            </a:lvl1pPr>
          </a:lstStyle>
          <a:p>
            <a:pPr>
              <a:defRPr/>
            </a:pPr>
            <a:fld id="{0E90E929-AC29-4117-BA5F-8F9970D26E17}" type="slidenum">
              <a:rPr lang="el-GR" altLang="el-GR"/>
              <a:pPr>
                <a:defRPr/>
              </a:pPr>
              <a:t>‹#›</a:t>
            </a:fld>
            <a:endParaRPr lang="el-GR" altLang="el-GR"/>
          </a:p>
        </p:txBody>
      </p:sp>
    </p:spTree>
    <p:extLst>
      <p:ext uri="{BB962C8B-B14F-4D97-AF65-F5344CB8AC3E}">
        <p14:creationId xmlns:p14="http://schemas.microsoft.com/office/powerpoint/2010/main" val="146912679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E340A8D-EEDC-A204-3266-94E3E9F0E62D}"/>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F67AC509-4DF6-0D1D-AD24-1522B7D9A6BF}"/>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C174144B-0C51-01B3-D1A0-5E59EE424EC8}"/>
              </a:ext>
            </a:extLst>
          </p:cNvPr>
          <p:cNvSpPr>
            <a:spLocks noGrp="1"/>
          </p:cNvSpPr>
          <p:nvPr>
            <p:ph type="sldNum" sz="quarter" idx="12"/>
          </p:nvPr>
        </p:nvSpPr>
        <p:spPr/>
        <p:txBody>
          <a:bodyPr/>
          <a:lstStyle>
            <a:lvl1pPr>
              <a:defRPr/>
            </a:lvl1pPr>
          </a:lstStyle>
          <a:p>
            <a:pPr>
              <a:defRPr/>
            </a:pPr>
            <a:fld id="{C794F991-99C9-4537-A9AC-FEB255796DF9}" type="slidenum">
              <a:rPr lang="el-GR" altLang="el-GR"/>
              <a:pPr>
                <a:defRPr/>
              </a:pPr>
              <a:t>‹#›</a:t>
            </a:fld>
            <a:endParaRPr lang="el-GR" altLang="el-GR"/>
          </a:p>
        </p:txBody>
      </p:sp>
    </p:spTree>
    <p:extLst>
      <p:ext uri="{BB962C8B-B14F-4D97-AF65-F5344CB8AC3E}">
        <p14:creationId xmlns:p14="http://schemas.microsoft.com/office/powerpoint/2010/main" val="139900178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543675" y="273844"/>
            <a:ext cx="1971675" cy="4358879"/>
          </a:xfrm>
        </p:spPr>
        <p:txBody>
          <a:bodyPr vert="eaVert"/>
          <a:lstStyle/>
          <a:p>
            <a:r>
              <a:rPr lang="el-GR"/>
              <a:t>Κάντε κλικ για να επεξεργαστείτε τον τίτλο υποδείγματος</a:t>
            </a:r>
          </a:p>
        </p:txBody>
      </p:sp>
      <p:sp>
        <p:nvSpPr>
          <p:cNvPr id="3" name="Θέση κατακόρυφου κειμένου 2"/>
          <p:cNvSpPr>
            <a:spLocks noGrp="1"/>
          </p:cNvSpPr>
          <p:nvPr>
            <p:ph type="body" orient="vert" idx="1"/>
          </p:nvPr>
        </p:nvSpPr>
        <p:spPr>
          <a:xfrm>
            <a:off x="628650" y="273844"/>
            <a:ext cx="5800725" cy="4358879"/>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B84CB06-22DC-F1E4-F1E4-F22FEB6CC428}"/>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E2241DE1-70C5-41ED-08EB-84BBCC0313B4}"/>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E12609B4-CEE4-B3AE-071C-B9E1E9A2FA22}"/>
              </a:ext>
            </a:extLst>
          </p:cNvPr>
          <p:cNvSpPr>
            <a:spLocks noGrp="1"/>
          </p:cNvSpPr>
          <p:nvPr>
            <p:ph type="sldNum" sz="quarter" idx="12"/>
          </p:nvPr>
        </p:nvSpPr>
        <p:spPr/>
        <p:txBody>
          <a:bodyPr/>
          <a:lstStyle>
            <a:lvl1pPr>
              <a:defRPr/>
            </a:lvl1pPr>
          </a:lstStyle>
          <a:p>
            <a:pPr>
              <a:defRPr/>
            </a:pPr>
            <a:fld id="{B2674344-A591-459D-B5F5-16F8D1420062}" type="slidenum">
              <a:rPr lang="el-GR" altLang="el-GR"/>
              <a:pPr>
                <a:defRPr/>
              </a:pPr>
              <a:t>‹#›</a:t>
            </a:fld>
            <a:endParaRPr lang="el-GR" altLang="el-GR"/>
          </a:p>
        </p:txBody>
      </p:sp>
    </p:spTree>
    <p:extLst>
      <p:ext uri="{BB962C8B-B14F-4D97-AF65-F5344CB8AC3E}">
        <p14:creationId xmlns:p14="http://schemas.microsoft.com/office/powerpoint/2010/main" val="380216000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a:extLst>
              <a:ext uri="{FF2B5EF4-FFF2-40B4-BE49-F238E27FC236}">
                <a16:creationId xmlns:a16="http://schemas.microsoft.com/office/drawing/2014/main" id="{643A9AA5-902E-2CC4-6583-E6FAEE1F2D71}"/>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Κάντε κλικ για να επεξεργαστείτε τον τίτλο υποδείγματος</a:t>
            </a:r>
          </a:p>
        </p:txBody>
      </p:sp>
      <p:sp>
        <p:nvSpPr>
          <p:cNvPr id="1027" name="Θέση κειμένου 2">
            <a:extLst>
              <a:ext uri="{FF2B5EF4-FFF2-40B4-BE49-F238E27FC236}">
                <a16:creationId xmlns:a16="http://schemas.microsoft.com/office/drawing/2014/main" id="{16A2FEA2-AB60-4AE9-801D-E53869C49590}"/>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κειμένου υποδείγματος</a:t>
            </a:r>
          </a:p>
          <a:p>
            <a:pPr lvl="1"/>
            <a:r>
              <a:rPr lang="el-GR" altLang="el-GR"/>
              <a:t>Δεύτερο επίπεδο</a:t>
            </a:r>
          </a:p>
          <a:p>
            <a:pPr lvl="2"/>
            <a:r>
              <a:rPr lang="el-GR" altLang="el-GR"/>
              <a:t>Τρίτο επίπεδο</a:t>
            </a:r>
          </a:p>
          <a:p>
            <a:pPr lvl="3"/>
            <a:r>
              <a:rPr lang="el-GR" altLang="el-GR"/>
              <a:t>Τέταρτο επίπεδο</a:t>
            </a:r>
          </a:p>
          <a:p>
            <a:pPr lvl="4"/>
            <a:r>
              <a:rPr lang="el-GR" altLang="el-GR"/>
              <a:t>Πέμπτο επίπεδο</a:t>
            </a:r>
          </a:p>
        </p:txBody>
      </p:sp>
      <p:sp>
        <p:nvSpPr>
          <p:cNvPr id="4" name="Θέση ημερομηνίας 3">
            <a:extLst>
              <a:ext uri="{FF2B5EF4-FFF2-40B4-BE49-F238E27FC236}">
                <a16:creationId xmlns:a16="http://schemas.microsoft.com/office/drawing/2014/main" id="{26C9D2BB-6532-B427-6641-7A6599AD8F6E}"/>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l-GR"/>
          </a:p>
        </p:txBody>
      </p:sp>
      <p:sp>
        <p:nvSpPr>
          <p:cNvPr id="5" name="Θέση υποσέλιδου 4">
            <a:extLst>
              <a:ext uri="{FF2B5EF4-FFF2-40B4-BE49-F238E27FC236}">
                <a16:creationId xmlns:a16="http://schemas.microsoft.com/office/drawing/2014/main" id="{2CCA0B2E-C9AE-7CEA-CA18-EEC1BE200FB6}"/>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l-GR"/>
          </a:p>
        </p:txBody>
      </p:sp>
      <p:sp>
        <p:nvSpPr>
          <p:cNvPr id="6" name="Θέση αριθμού διαφάνειας 5">
            <a:extLst>
              <a:ext uri="{FF2B5EF4-FFF2-40B4-BE49-F238E27FC236}">
                <a16:creationId xmlns:a16="http://schemas.microsoft.com/office/drawing/2014/main" id="{54B09CEE-286F-DF61-2CD9-67FB987AE816}"/>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DFE05E04-246C-46FD-8B87-00EB45069159}"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mailto:mkatharaki@nurs.uoa.gr"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mailto:mkatharaki@nurs.uoa.g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542509E-66D8-2615-091F-B6D90D8E4339}"/>
              </a:ext>
            </a:extLst>
          </p:cNvPr>
          <p:cNvSpPr>
            <a:spLocks noGrp="1"/>
          </p:cNvSpPr>
          <p:nvPr>
            <p:ph type="ctrTitle"/>
          </p:nvPr>
        </p:nvSpPr>
        <p:spPr>
          <a:xfrm>
            <a:off x="914400" y="1566863"/>
            <a:ext cx="7191375" cy="757237"/>
          </a:xfrm>
        </p:spPr>
        <p:txBody>
          <a:bodyPr rtlCol="0">
            <a:noAutofit/>
          </a:bodyPr>
          <a:lstStyle/>
          <a:p>
            <a:pPr eaLnBrk="1" fontAlgn="auto" hangingPunct="1">
              <a:spcBef>
                <a:spcPts val="0"/>
              </a:spcBef>
              <a:spcAft>
                <a:spcPts val="0"/>
              </a:spcAft>
              <a:defRPr/>
            </a:pPr>
            <a:r>
              <a:rPr lang="el-GR" sz="2800" b="1" dirty="0">
                <a:latin typeface="+mn-lt"/>
              </a:rPr>
              <a:t>Διοίκηση Νοσηλευτικών Υπηρεσιών</a:t>
            </a:r>
            <a:endParaRPr lang="el-GR" sz="2800" b="1" dirty="0"/>
          </a:p>
        </p:txBody>
      </p:sp>
      <p:cxnSp>
        <p:nvCxnSpPr>
          <p:cNvPr id="6" name="Ευθεία γραμμή σύνδεσης 5">
            <a:extLst>
              <a:ext uri="{FF2B5EF4-FFF2-40B4-BE49-F238E27FC236}">
                <a16:creationId xmlns:a16="http://schemas.microsoft.com/office/drawing/2014/main" id="{8BBE2C73-033D-1ABB-B8D3-10F4820A158E}"/>
              </a:ext>
            </a:extLst>
          </p:cNvPr>
          <p:cNvCxnSpPr/>
          <p:nvPr/>
        </p:nvCxnSpPr>
        <p:spPr>
          <a:xfrm>
            <a:off x="1579563" y="2503488"/>
            <a:ext cx="6016625" cy="0"/>
          </a:xfrm>
          <a:prstGeom prst="line">
            <a:avLst/>
          </a:prstGeom>
        </p:spPr>
        <p:style>
          <a:lnRef idx="3">
            <a:schemeClr val="dk1"/>
          </a:lnRef>
          <a:fillRef idx="0">
            <a:schemeClr val="dk1"/>
          </a:fillRef>
          <a:effectRef idx="2">
            <a:schemeClr val="dk1"/>
          </a:effectRef>
          <a:fontRef idx="minor">
            <a:schemeClr val="tx1"/>
          </a:fontRef>
        </p:style>
      </p:cxnSp>
      <p:cxnSp>
        <p:nvCxnSpPr>
          <p:cNvPr id="8" name="Ευθεία γραμμή σύνδεσης 7">
            <a:extLst>
              <a:ext uri="{FF2B5EF4-FFF2-40B4-BE49-F238E27FC236}">
                <a16:creationId xmlns:a16="http://schemas.microsoft.com/office/drawing/2014/main" id="{F89592F1-A888-DDFC-8CAE-C481EC48AB70}"/>
              </a:ext>
            </a:extLst>
          </p:cNvPr>
          <p:cNvCxnSpPr/>
          <p:nvPr/>
        </p:nvCxnSpPr>
        <p:spPr>
          <a:xfrm>
            <a:off x="1579563" y="2543175"/>
            <a:ext cx="6016625" cy="0"/>
          </a:xfrm>
          <a:prstGeom prst="line">
            <a:avLst/>
          </a:prstGeom>
        </p:spPr>
        <p:style>
          <a:lnRef idx="3">
            <a:schemeClr val="accent1"/>
          </a:lnRef>
          <a:fillRef idx="0">
            <a:schemeClr val="accent1"/>
          </a:fillRef>
          <a:effectRef idx="2">
            <a:schemeClr val="accent1"/>
          </a:effectRef>
          <a:fontRef idx="minor">
            <a:schemeClr val="tx1"/>
          </a:fontRef>
        </p:style>
      </p:cxnSp>
      <p:pic>
        <p:nvPicPr>
          <p:cNvPr id="4101" name="Εικόνα 9" descr="Εικόνα που περιέχει κείμενο, σκίτσο/σχέδιο, μαύρο, ασπρόμαυρο&#10;&#10;Περιγραφή που δημιουργήθηκε αυτόματα">
            <a:extLst>
              <a:ext uri="{FF2B5EF4-FFF2-40B4-BE49-F238E27FC236}">
                <a16:creationId xmlns:a16="http://schemas.microsoft.com/office/drawing/2014/main" id="{DBF0D921-ED06-6391-1D77-4441AB260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122238"/>
            <a:ext cx="31877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Υπότιτλος 2">
            <a:extLst>
              <a:ext uri="{FF2B5EF4-FFF2-40B4-BE49-F238E27FC236}">
                <a16:creationId xmlns:a16="http://schemas.microsoft.com/office/drawing/2014/main" id="{9CE627CE-C14B-DA3C-14A3-F899307E472A}"/>
              </a:ext>
            </a:extLst>
          </p:cNvPr>
          <p:cNvSpPr txBox="1">
            <a:spLocks/>
          </p:cNvSpPr>
          <p:nvPr/>
        </p:nvSpPr>
        <p:spPr>
          <a:xfrm>
            <a:off x="4267200" y="3940175"/>
            <a:ext cx="4000500" cy="757238"/>
          </a:xfrm>
          <a:prstGeom prst="rect">
            <a:avLst/>
          </a:prstGeom>
        </p:spPr>
        <p:txBody>
          <a:bodyPr lIns="68580" tIns="34290" rIns="68580" bIns="3429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fontAlgn="auto">
              <a:spcAft>
                <a:spcPts val="0"/>
              </a:spcAft>
              <a:defRPr/>
            </a:pPr>
            <a:r>
              <a:rPr lang="el-GR" sz="1800" dirty="0">
                <a:solidFill>
                  <a:prstClr val="black"/>
                </a:solidFill>
              </a:rPr>
              <a:t>Δρ. Μαρία Καθαράκη</a:t>
            </a:r>
          </a:p>
          <a:p>
            <a:pPr fontAlgn="auto">
              <a:spcAft>
                <a:spcPts val="0"/>
              </a:spcAft>
              <a:defRPr/>
            </a:pPr>
            <a:r>
              <a:rPr lang="el-GR" sz="1800" dirty="0">
                <a:solidFill>
                  <a:prstClr val="black"/>
                </a:solidFill>
              </a:rPr>
              <a:t>Επίκουρη Καθηγήτρια, ΕΚΠΑ</a:t>
            </a:r>
          </a:p>
          <a:p>
            <a:pPr fontAlgn="auto">
              <a:spcAft>
                <a:spcPts val="0"/>
              </a:spcAft>
              <a:defRPr/>
            </a:pPr>
            <a:r>
              <a:rPr lang="en-GB" sz="1800" dirty="0">
                <a:solidFill>
                  <a:prstClr val="black"/>
                </a:solidFill>
                <a:hlinkClick r:id="rId4"/>
              </a:rPr>
              <a:t>mkatharaki@nurs.uoa.gr</a:t>
            </a:r>
            <a:r>
              <a:rPr lang="en-GB" sz="1800" dirty="0">
                <a:solidFill>
                  <a:prstClr val="black"/>
                </a:solidFill>
              </a:rPr>
              <a:t> </a:t>
            </a:r>
            <a:endParaRPr lang="el-GR" sz="1800" dirty="0">
              <a:solidFill>
                <a:prstClr val="black"/>
              </a:solidFill>
            </a:endParaRPr>
          </a:p>
        </p:txBody>
      </p:sp>
      <p:sp>
        <p:nvSpPr>
          <p:cNvPr id="4103" name="Τίτλος 1">
            <a:extLst>
              <a:ext uri="{FF2B5EF4-FFF2-40B4-BE49-F238E27FC236}">
                <a16:creationId xmlns:a16="http://schemas.microsoft.com/office/drawing/2014/main" id="{DD57BC51-0D36-AFE4-BA54-95AD0D34A94A}"/>
              </a:ext>
            </a:extLst>
          </p:cNvPr>
          <p:cNvSpPr txBox="1">
            <a:spLocks noChangeArrowheads="1"/>
          </p:cNvSpPr>
          <p:nvPr/>
        </p:nvSpPr>
        <p:spPr bwMode="auto">
          <a:xfrm>
            <a:off x="992188" y="2698750"/>
            <a:ext cx="7191375"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l-GR" altLang="el-GR" sz="2800" b="1">
                <a:solidFill>
                  <a:srgbClr val="000000"/>
                </a:solidFill>
              </a:rPr>
              <a:t>Η Δυναμική της Ομάδας Υγείας</a:t>
            </a:r>
          </a:p>
        </p:txBody>
      </p:sp>
      <p:sp>
        <p:nvSpPr>
          <p:cNvPr id="12" name="TextBox 11">
            <a:extLst>
              <a:ext uri="{FF2B5EF4-FFF2-40B4-BE49-F238E27FC236}">
                <a16:creationId xmlns:a16="http://schemas.microsoft.com/office/drawing/2014/main" id="{B641115C-D6B9-A4F2-41AA-D6519B4F4FB6}"/>
              </a:ext>
            </a:extLst>
          </p:cNvPr>
          <p:cNvSpPr txBox="1"/>
          <p:nvPr/>
        </p:nvSpPr>
        <p:spPr>
          <a:xfrm>
            <a:off x="371475" y="4702175"/>
            <a:ext cx="2085975" cy="415925"/>
          </a:xfrm>
          <a:prstGeom prst="rect">
            <a:avLst/>
          </a:prstGeom>
          <a:noFill/>
        </p:spPr>
        <p:txBody>
          <a:bodyPr wrap="none">
            <a:spAutoFit/>
          </a:bodyPr>
          <a:lstStyle/>
          <a:p>
            <a:pPr algn="ctr" eaLnBrk="1" fontAlgn="auto" hangingPunct="1">
              <a:spcBef>
                <a:spcPts val="0"/>
              </a:spcBef>
              <a:spcAft>
                <a:spcPts val="0"/>
              </a:spcAft>
              <a:defRPr/>
            </a:pPr>
            <a:r>
              <a:rPr lang="el-GR" sz="1050" dirty="0">
                <a:solidFill>
                  <a:prstClr val="black"/>
                </a:solidFill>
                <a:latin typeface="Calibri" panose="020F0502020204030204"/>
              </a:rPr>
              <a:t>Εργαστήριο Οργάνωσης &amp; </a:t>
            </a:r>
          </a:p>
          <a:p>
            <a:pPr algn="ctr" eaLnBrk="1" fontAlgn="auto" hangingPunct="1">
              <a:spcBef>
                <a:spcPts val="0"/>
              </a:spcBef>
              <a:spcAft>
                <a:spcPts val="0"/>
              </a:spcAft>
              <a:defRPr/>
            </a:pPr>
            <a:r>
              <a:rPr lang="el-GR" sz="1050" dirty="0">
                <a:solidFill>
                  <a:prstClr val="black"/>
                </a:solidFill>
                <a:latin typeface="Calibri" panose="020F0502020204030204"/>
              </a:rPr>
              <a:t>Αξιολόγησης Υπηρεσιών Υγείας</a:t>
            </a:r>
          </a:p>
        </p:txBody>
      </p:sp>
      <p:pic>
        <p:nvPicPr>
          <p:cNvPr id="4105" name="Picture 3">
            <a:extLst>
              <a:ext uri="{FF2B5EF4-FFF2-40B4-BE49-F238E27FC236}">
                <a16:creationId xmlns:a16="http://schemas.microsoft.com/office/drawing/2014/main" id="{BD764634-C2EB-AECB-4BC5-A2201066DB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 y="4697413"/>
            <a:ext cx="41910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90809DC-CEC7-BDBB-6883-E7A70FC2C561}"/>
              </a:ext>
            </a:extLst>
          </p:cNvPr>
          <p:cNvSpPr>
            <a:spLocks noGrp="1"/>
          </p:cNvSpPr>
          <p:nvPr>
            <p:ph type="title"/>
          </p:nvPr>
        </p:nvSpPr>
        <p:spPr>
          <a:xfrm>
            <a:off x="628650" y="303213"/>
            <a:ext cx="7886700" cy="663575"/>
          </a:xfrm>
        </p:spPr>
        <p:txBody>
          <a:bodyPr/>
          <a:lstStyle/>
          <a:p>
            <a:pPr>
              <a:defRPr/>
            </a:pPr>
            <a:r>
              <a:rPr lang="el-GR" sz="2800" b="1" dirty="0" err="1">
                <a:solidFill>
                  <a:srgbClr val="002060"/>
                </a:solidFill>
                <a:latin typeface="+mn-lt"/>
                <a:ea typeface="+mn-ea"/>
                <a:cs typeface="Arial" panose="020B0604020202020204" pitchFamily="34" charset="0"/>
              </a:rPr>
              <a:t>Διεπαγγελματική</a:t>
            </a:r>
            <a:r>
              <a:rPr lang="el-GR" sz="2800" b="1" dirty="0">
                <a:solidFill>
                  <a:srgbClr val="002060"/>
                </a:solidFill>
                <a:latin typeface="+mn-lt"/>
                <a:ea typeface="+mn-ea"/>
                <a:cs typeface="Arial" panose="020B0604020202020204" pitchFamily="34" charset="0"/>
              </a:rPr>
              <a:t>/Διεπιστημονική Ομάδα Υγείας</a:t>
            </a:r>
          </a:p>
        </p:txBody>
      </p:sp>
      <p:sp>
        <p:nvSpPr>
          <p:cNvPr id="6147" name="Θέση περιεχομένου 5">
            <a:extLst>
              <a:ext uri="{FF2B5EF4-FFF2-40B4-BE49-F238E27FC236}">
                <a16:creationId xmlns:a16="http://schemas.microsoft.com/office/drawing/2014/main" id="{51936305-BE6C-DD9D-C283-07236FCEB5A4}"/>
              </a:ext>
            </a:extLst>
          </p:cNvPr>
          <p:cNvSpPr>
            <a:spLocks noGrp="1" noChangeArrowheads="1"/>
          </p:cNvSpPr>
          <p:nvPr>
            <p:ph idx="1"/>
          </p:nvPr>
        </p:nvSpPr>
        <p:spPr>
          <a:xfrm>
            <a:off x="704850" y="1276350"/>
            <a:ext cx="7829550" cy="3355975"/>
          </a:xfrm>
        </p:spPr>
        <p:txBody>
          <a:bodyPr/>
          <a:lstStyle/>
          <a:p>
            <a:pPr marL="0" indent="0" algn="just">
              <a:lnSpc>
                <a:spcPct val="100000"/>
              </a:lnSpc>
              <a:spcBef>
                <a:spcPts val="1200"/>
              </a:spcBef>
              <a:buFont typeface="Arial" panose="020B0604020202020204" pitchFamily="34" charset="0"/>
              <a:buNone/>
            </a:pPr>
            <a:r>
              <a:rPr lang="el-GR" altLang="el-GR" dirty="0"/>
              <a:t>Η </a:t>
            </a:r>
            <a:r>
              <a:rPr lang="el-GR" altLang="el-GR" dirty="0" err="1"/>
              <a:t>διεπαγγελματική</a:t>
            </a:r>
            <a:r>
              <a:rPr lang="el-GR" altLang="el-GR" dirty="0"/>
              <a:t>/διεπιστημονική ομάδα υγείας είναι ένα σύνολο επαγγελματιών από διαφορετικές επιστήμες υγείας, οι οποίοι επικοινωνούν και συνεργάζονται μεταξύ τους, ώστε να παρέχουν στον λήπτη υπηρεσιών υγείας ολιστική, εξατομικευμένη, συνεκτική,  ποιοτική φροντίδα, βελτιώνοντας την ποιότητα ζωής του. </a:t>
            </a:r>
          </a:p>
        </p:txBody>
      </p:sp>
      <p:cxnSp>
        <p:nvCxnSpPr>
          <p:cNvPr id="7" name="Ευθεία γραμμή σύνδεσης 6">
            <a:extLst>
              <a:ext uri="{FF2B5EF4-FFF2-40B4-BE49-F238E27FC236}">
                <a16:creationId xmlns:a16="http://schemas.microsoft.com/office/drawing/2014/main" id="{624FDF44-5B8B-5393-18FC-21C9B3323ED5}"/>
              </a:ext>
            </a:extLst>
          </p:cNvPr>
          <p:cNvCxnSpPr>
            <a:cxnSpLocks/>
          </p:cNvCxnSpPr>
          <p:nvPr/>
        </p:nvCxnSpPr>
        <p:spPr>
          <a:xfrm>
            <a:off x="381000" y="10239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93C0CD65-916C-8918-EE8F-5A09E2388A92}"/>
              </a:ext>
            </a:extLst>
          </p:cNvPr>
          <p:cNvCxnSpPr>
            <a:cxnSpLocks/>
          </p:cNvCxnSpPr>
          <p:nvPr/>
        </p:nvCxnSpPr>
        <p:spPr>
          <a:xfrm>
            <a:off x="304800" y="1047750"/>
            <a:ext cx="8458200" cy="0"/>
          </a:xfrm>
          <a:prstGeom prst="line">
            <a:avLst/>
          </a:prstGeom>
        </p:spPr>
        <p:style>
          <a:lnRef idx="3">
            <a:schemeClr val="accent2"/>
          </a:lnRef>
          <a:fillRef idx="0">
            <a:schemeClr val="accent2"/>
          </a:fillRef>
          <a:effectRef idx="2">
            <a:schemeClr val="accent2"/>
          </a:effectRef>
          <a:fontRef idx="minor">
            <a:schemeClr val="tx1"/>
          </a:fontRef>
        </p:style>
      </p:cxnSp>
      <p:pic>
        <p:nvPicPr>
          <p:cNvPr id="9" name="Εικόνα 8">
            <a:extLst>
              <a:ext uri="{FF2B5EF4-FFF2-40B4-BE49-F238E27FC236}">
                <a16:creationId xmlns:a16="http://schemas.microsoft.com/office/drawing/2014/main" id="{3CBCBB42-B5BA-3E7A-514B-29CDDC5F052B}"/>
              </a:ext>
            </a:extLst>
          </p:cNvPr>
          <p:cNvPicPr>
            <a:picLocks noChangeAspect="1"/>
          </p:cNvPicPr>
          <p:nvPr/>
        </p:nvPicPr>
        <p:blipFill>
          <a:blip r:embed="rId2"/>
          <a:stretch>
            <a:fillRect/>
          </a:stretch>
        </p:blipFill>
        <p:spPr>
          <a:xfrm>
            <a:off x="5989289" y="3023563"/>
            <a:ext cx="2526061" cy="2062787"/>
          </a:xfrm>
          <a:prstGeom prst="rect">
            <a:avLst/>
          </a:prstGeom>
          <a:effectLst>
            <a:softEdge rad="12700"/>
          </a:effectLst>
        </p:spPr>
      </p:pic>
      <p:sp>
        <p:nvSpPr>
          <p:cNvPr id="3" name="5 - Ορθογώνιο">
            <a:extLst>
              <a:ext uri="{FF2B5EF4-FFF2-40B4-BE49-F238E27FC236}">
                <a16:creationId xmlns:a16="http://schemas.microsoft.com/office/drawing/2014/main" id="{B9BC9FCC-2ACB-1998-950A-EF1E5EC3C6B7}"/>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21ECECA6-600C-FFD5-1067-2B0B5D827A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69" t="25041" r="6628"/>
          <a:stretch>
            <a:fillRect/>
          </a:stretch>
        </p:blipFill>
        <p:spPr bwMode="auto">
          <a:xfrm rot="-590042">
            <a:off x="6788150" y="2058988"/>
            <a:ext cx="21240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a:extLst>
              <a:ext uri="{FF2B5EF4-FFF2-40B4-BE49-F238E27FC236}">
                <a16:creationId xmlns:a16="http://schemas.microsoft.com/office/drawing/2014/main" id="{0D49B6CA-3655-CAF9-7042-A70555DA2B63}"/>
              </a:ext>
            </a:extLst>
          </p:cNvPr>
          <p:cNvSpPr>
            <a:spLocks noGrp="1"/>
          </p:cNvSpPr>
          <p:nvPr>
            <p:ph type="title"/>
          </p:nvPr>
        </p:nvSpPr>
        <p:spPr>
          <a:xfrm>
            <a:off x="628650" y="209550"/>
            <a:ext cx="7886700" cy="773113"/>
          </a:xfrm>
        </p:spPr>
        <p:txBody>
          <a:bodyPr/>
          <a:lstStyle/>
          <a:p>
            <a:pPr>
              <a:defRPr/>
            </a:pPr>
            <a:r>
              <a:rPr lang="el-GR" sz="2800" b="1" dirty="0" err="1">
                <a:solidFill>
                  <a:srgbClr val="002060"/>
                </a:solidFill>
                <a:latin typeface="+mn-lt"/>
                <a:ea typeface="+mn-ea"/>
                <a:cs typeface="Arial" panose="020B0604020202020204" pitchFamily="34" charset="0"/>
              </a:rPr>
              <a:t>Διεπαγγελματική</a:t>
            </a:r>
            <a:r>
              <a:rPr lang="el-GR" sz="2800" b="1" dirty="0">
                <a:solidFill>
                  <a:srgbClr val="002060"/>
                </a:solidFill>
                <a:latin typeface="+mn-lt"/>
                <a:ea typeface="+mn-ea"/>
                <a:cs typeface="Arial" panose="020B0604020202020204" pitchFamily="34" charset="0"/>
              </a:rPr>
              <a:t> ομάδα - Συνιστώσες</a:t>
            </a:r>
          </a:p>
        </p:txBody>
      </p:sp>
      <p:sp>
        <p:nvSpPr>
          <p:cNvPr id="3" name="Θέση περιεχομένου 2">
            <a:extLst>
              <a:ext uri="{FF2B5EF4-FFF2-40B4-BE49-F238E27FC236}">
                <a16:creationId xmlns:a16="http://schemas.microsoft.com/office/drawing/2014/main" id="{CE48D10F-BD91-B52E-89B4-6062F2FF0957}"/>
              </a:ext>
            </a:extLst>
          </p:cNvPr>
          <p:cNvSpPr>
            <a:spLocks noGrp="1"/>
          </p:cNvSpPr>
          <p:nvPr>
            <p:ph idx="1"/>
          </p:nvPr>
        </p:nvSpPr>
        <p:spPr>
          <a:xfrm>
            <a:off x="628650" y="1123950"/>
            <a:ext cx="7886700" cy="3733800"/>
          </a:xfrm>
        </p:spPr>
        <p:txBody>
          <a:bodyPr/>
          <a:lstStyle/>
          <a:p>
            <a:pPr marL="0" indent="0" algn="r">
              <a:spcAft>
                <a:spcPts val="1200"/>
              </a:spcAft>
              <a:buFont typeface="Arial" panose="020B0604020202020204" pitchFamily="34" charset="0"/>
              <a:buNone/>
              <a:defRPr/>
            </a:pPr>
            <a:r>
              <a:rPr lang="el-GR" sz="1800" dirty="0">
                <a:solidFill>
                  <a:schemeClr val="accent5">
                    <a:lumMod val="50000"/>
                  </a:schemeClr>
                </a:solidFill>
              </a:rPr>
              <a:t>Μια ζωντανή αναπτυσσόμενη διεργασία που εμπλέκει πολλές πλευρές ανθρώπινης λειτουργίας και επίπεδα κοινωνικής οργάνωσης. Τα μέλη της </a:t>
            </a:r>
            <a:r>
              <a:rPr lang="el-GR" sz="1800" dirty="0" err="1">
                <a:solidFill>
                  <a:schemeClr val="accent5">
                    <a:lumMod val="50000"/>
                  </a:schemeClr>
                </a:solidFill>
              </a:rPr>
              <a:t>αλληλοεξαρτώνται</a:t>
            </a:r>
            <a:r>
              <a:rPr lang="el-GR" sz="1800" dirty="0">
                <a:solidFill>
                  <a:schemeClr val="accent5">
                    <a:lumMod val="50000"/>
                  </a:schemeClr>
                </a:solidFill>
              </a:rPr>
              <a:t> και συναλλάσσονται (Βασιλείου, 1987)</a:t>
            </a:r>
          </a:p>
          <a:p>
            <a:pPr marL="449263" indent="-358775" eaLnBrk="1" fontAlgn="auto" hangingPunct="1">
              <a:spcAft>
                <a:spcPts val="0"/>
              </a:spcAft>
              <a:buFont typeface="Wingdings" pitchFamily="2" charset="2"/>
              <a:buChar char="Ø"/>
              <a:defRPr/>
            </a:pPr>
            <a:r>
              <a:rPr lang="el-GR" sz="1800" dirty="0"/>
              <a:t>Άνθρωποι με διαφορετικό αντικείμενο σπουδών/ επάγγελμα</a:t>
            </a:r>
          </a:p>
          <a:p>
            <a:pPr marL="449263" indent="-358775" eaLnBrk="1" fontAlgn="auto" hangingPunct="1">
              <a:spcAft>
                <a:spcPts val="0"/>
              </a:spcAft>
              <a:buFont typeface="Wingdings" pitchFamily="2" charset="2"/>
              <a:buChar char="Ø"/>
              <a:defRPr/>
            </a:pPr>
            <a:r>
              <a:rPr lang="el-GR" sz="1800" dirty="0"/>
              <a:t>Διαφορετικό επίπεδο εκπαίδευσης και εξοικείωσης με τη χρήση εργαλείων/εννοιών</a:t>
            </a:r>
          </a:p>
          <a:p>
            <a:pPr marL="449263" indent="-358775" eaLnBrk="1" fontAlgn="auto" hangingPunct="1">
              <a:spcAft>
                <a:spcPts val="0"/>
              </a:spcAft>
              <a:buFont typeface="Wingdings" pitchFamily="2" charset="2"/>
              <a:buChar char="Ø"/>
              <a:defRPr/>
            </a:pPr>
            <a:r>
              <a:rPr lang="el-GR" sz="1800" dirty="0"/>
              <a:t>Η </a:t>
            </a:r>
            <a:r>
              <a:rPr lang="el-GR" sz="1800" dirty="0" err="1"/>
              <a:t>ασθενοκεντρική</a:t>
            </a:r>
            <a:r>
              <a:rPr lang="el-GR" sz="1800" dirty="0"/>
              <a:t> φροντίδα αποτελεί το βασικότερο σκοπό                             δημιουργίας της ομάδας</a:t>
            </a:r>
          </a:p>
          <a:p>
            <a:pPr marL="449263" indent="-358775" eaLnBrk="1" fontAlgn="auto" hangingPunct="1">
              <a:spcAft>
                <a:spcPts val="0"/>
              </a:spcAft>
              <a:buFont typeface="Wingdings" pitchFamily="2" charset="2"/>
              <a:buChar char="Ø"/>
              <a:defRPr/>
            </a:pPr>
            <a:r>
              <a:rPr lang="el-GR" sz="1800" dirty="0"/>
              <a:t>Δεξιότητες επικοινωνίας/ Ενεργητική ακρόαση</a:t>
            </a:r>
          </a:p>
          <a:p>
            <a:pPr marL="449263" indent="-358775" eaLnBrk="1" fontAlgn="auto" hangingPunct="1">
              <a:spcAft>
                <a:spcPts val="0"/>
              </a:spcAft>
              <a:buFont typeface="Wingdings" pitchFamily="2" charset="2"/>
              <a:buChar char="Ø"/>
              <a:defRPr/>
            </a:pPr>
            <a:r>
              <a:rPr lang="el-GR" sz="1800" dirty="0" err="1"/>
              <a:t>Αναστοχασμός</a:t>
            </a:r>
            <a:r>
              <a:rPr lang="el-GR" sz="1800" dirty="0"/>
              <a:t> των δραστηριοτήτων/ προβλημάτων/ αναγκών</a:t>
            </a:r>
          </a:p>
          <a:p>
            <a:pPr marL="449263" indent="-358775" eaLnBrk="1" fontAlgn="auto" hangingPunct="1">
              <a:spcAft>
                <a:spcPts val="0"/>
              </a:spcAft>
              <a:buFont typeface="Wingdings" pitchFamily="2" charset="2"/>
              <a:buChar char="Ø"/>
              <a:defRPr/>
            </a:pPr>
            <a:r>
              <a:rPr lang="el-GR" sz="1800" dirty="0"/>
              <a:t>Αίσθημα ευθύνης απέναντι στην υλοποίηση του κοινού στόχου</a:t>
            </a:r>
          </a:p>
          <a:p>
            <a:pPr>
              <a:defRPr/>
            </a:pPr>
            <a:endParaRPr lang="el-GR" sz="1800" dirty="0"/>
          </a:p>
        </p:txBody>
      </p:sp>
      <p:cxnSp>
        <p:nvCxnSpPr>
          <p:cNvPr id="5" name="Ευθεία γραμμή σύνδεσης 4">
            <a:extLst>
              <a:ext uri="{FF2B5EF4-FFF2-40B4-BE49-F238E27FC236}">
                <a16:creationId xmlns:a16="http://schemas.microsoft.com/office/drawing/2014/main" id="{0D21441C-1E30-BA93-3766-765324189B59}"/>
              </a:ext>
            </a:extLst>
          </p:cNvPr>
          <p:cNvCxnSpPr>
            <a:cxnSpLocks/>
          </p:cNvCxnSpPr>
          <p:nvPr/>
        </p:nvCxnSpPr>
        <p:spPr>
          <a:xfrm>
            <a:off x="381000" y="9715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327D7E9F-2838-2451-48FA-398790B5F586}"/>
              </a:ext>
            </a:extLst>
          </p:cNvPr>
          <p:cNvCxnSpPr>
            <a:cxnSpLocks/>
          </p:cNvCxnSpPr>
          <p:nvPr/>
        </p:nvCxnSpPr>
        <p:spPr>
          <a:xfrm>
            <a:off x="304800" y="995363"/>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4" name="5 - Ορθογώνιο">
            <a:extLst>
              <a:ext uri="{FF2B5EF4-FFF2-40B4-BE49-F238E27FC236}">
                <a16:creationId xmlns:a16="http://schemas.microsoft.com/office/drawing/2014/main" id="{36E44FA4-92D4-4CF7-632A-E7543AC38769}"/>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2B05803-3E78-2B7F-742D-75ED429B0C00}"/>
              </a:ext>
            </a:extLst>
          </p:cNvPr>
          <p:cNvSpPr>
            <a:spLocks noGrp="1"/>
          </p:cNvSpPr>
          <p:nvPr>
            <p:ph type="title"/>
          </p:nvPr>
        </p:nvSpPr>
        <p:spPr>
          <a:xfrm>
            <a:off x="628650" y="209550"/>
            <a:ext cx="7886700" cy="773113"/>
          </a:xfrm>
        </p:spPr>
        <p:txBody>
          <a:bodyPr/>
          <a:lstStyle/>
          <a:p>
            <a:pPr>
              <a:defRPr/>
            </a:pPr>
            <a:r>
              <a:rPr lang="el-GR" sz="2800" b="1" dirty="0" err="1">
                <a:solidFill>
                  <a:srgbClr val="002060"/>
                </a:solidFill>
                <a:latin typeface="+mn-lt"/>
                <a:ea typeface="+mn-ea"/>
                <a:cs typeface="Arial" panose="020B0604020202020204" pitchFamily="34" charset="0"/>
              </a:rPr>
              <a:t>Διεπαγγελματική</a:t>
            </a:r>
            <a:r>
              <a:rPr lang="el-GR" sz="2800" b="1" dirty="0">
                <a:solidFill>
                  <a:srgbClr val="002060"/>
                </a:solidFill>
                <a:latin typeface="+mn-lt"/>
                <a:ea typeface="+mn-ea"/>
                <a:cs typeface="Arial" panose="020B0604020202020204" pitchFamily="34" charset="0"/>
              </a:rPr>
              <a:t> Συνεργασία (ΔΕΣ)</a:t>
            </a:r>
          </a:p>
        </p:txBody>
      </p:sp>
      <p:sp>
        <p:nvSpPr>
          <p:cNvPr id="8195" name="Θέση περιεχομένου 2">
            <a:extLst>
              <a:ext uri="{FF2B5EF4-FFF2-40B4-BE49-F238E27FC236}">
                <a16:creationId xmlns:a16="http://schemas.microsoft.com/office/drawing/2014/main" id="{D861711C-DC1B-95C7-7955-9E6CE6323325}"/>
              </a:ext>
            </a:extLst>
          </p:cNvPr>
          <p:cNvSpPr>
            <a:spLocks noGrp="1" noChangeArrowheads="1"/>
          </p:cNvSpPr>
          <p:nvPr>
            <p:ph idx="1"/>
          </p:nvPr>
        </p:nvSpPr>
        <p:spPr>
          <a:xfrm>
            <a:off x="533400" y="1200150"/>
            <a:ext cx="4800600" cy="3810000"/>
          </a:xfrm>
        </p:spPr>
        <p:txBody>
          <a:bodyPr/>
          <a:lstStyle/>
          <a:p>
            <a:pPr>
              <a:lnSpc>
                <a:spcPct val="100000"/>
              </a:lnSpc>
              <a:spcBef>
                <a:spcPts val="600"/>
              </a:spcBef>
            </a:pPr>
            <a:r>
              <a:rPr lang="el-GR" altLang="el-GR" sz="1600"/>
              <a:t>Διεπαγγελματική συνεργασία έχουμε όταν επαγγελματίες υγείας από διαφορετικές επιστήμες εργάζονται με τους ασθενείς, τις οικογένειες, τους φροντιστές και την κοινότητα για να παρέχουν την υψηλότερη ποιότητα φροντίδας (</a:t>
            </a:r>
            <a:r>
              <a:rPr lang="en-GB" altLang="el-GR" sz="1600"/>
              <a:t>WHO, 2010).</a:t>
            </a:r>
          </a:p>
          <a:p>
            <a:pPr>
              <a:lnSpc>
                <a:spcPct val="100000"/>
              </a:lnSpc>
              <a:spcBef>
                <a:spcPts val="600"/>
              </a:spcBef>
            </a:pPr>
            <a:r>
              <a:rPr lang="el-GR" altLang="el-GR" sz="1600"/>
              <a:t>Μια διαδικασία όπου διαφορετικοί επαγγελματίες υγείας εργάζονται μαζί συνδυάζοντας συμπληρωματικές γνώσεις και δεξιότητες προκειμένου να επηρεάσουν θετικά το χώρο της υγειονομικής περίθαλψης (</a:t>
            </a:r>
            <a:r>
              <a:rPr lang="en-GB" altLang="el-GR" sz="1600"/>
              <a:t>Supper et al., 2015).</a:t>
            </a:r>
          </a:p>
          <a:p>
            <a:pPr>
              <a:lnSpc>
                <a:spcPct val="100000"/>
              </a:lnSpc>
              <a:spcBef>
                <a:spcPts val="600"/>
              </a:spcBef>
            </a:pPr>
            <a:r>
              <a:rPr lang="el-GR" altLang="el-GR" sz="1600"/>
              <a:t>Μια διαπραγματευθείσα συμφωνία μεταξύ των μελών της διεπαγγελματικής ομάδας υγείας σε θέματα αξιών, εμπειρίας καθώς και της συμβολής (</a:t>
            </a:r>
            <a:r>
              <a:rPr lang="en-GB" altLang="el-GR" sz="1600"/>
              <a:t>Zwarensteing et al., 2009)</a:t>
            </a:r>
            <a:endParaRPr lang="el-GR" altLang="el-GR" sz="1600"/>
          </a:p>
        </p:txBody>
      </p:sp>
      <p:cxnSp>
        <p:nvCxnSpPr>
          <p:cNvPr id="5" name="Ευθεία γραμμή σύνδεσης 4">
            <a:extLst>
              <a:ext uri="{FF2B5EF4-FFF2-40B4-BE49-F238E27FC236}">
                <a16:creationId xmlns:a16="http://schemas.microsoft.com/office/drawing/2014/main" id="{C01D252D-4010-4F99-2D2B-00A726B00B6A}"/>
              </a:ext>
            </a:extLst>
          </p:cNvPr>
          <p:cNvCxnSpPr>
            <a:cxnSpLocks/>
          </p:cNvCxnSpPr>
          <p:nvPr/>
        </p:nvCxnSpPr>
        <p:spPr>
          <a:xfrm>
            <a:off x="381000" y="9715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04220B21-B855-EBFF-A5C4-DD70AC0280C0}"/>
              </a:ext>
            </a:extLst>
          </p:cNvPr>
          <p:cNvCxnSpPr>
            <a:cxnSpLocks/>
          </p:cNvCxnSpPr>
          <p:nvPr/>
        </p:nvCxnSpPr>
        <p:spPr>
          <a:xfrm>
            <a:off x="304800" y="995363"/>
            <a:ext cx="8458200" cy="0"/>
          </a:xfrm>
          <a:prstGeom prst="line">
            <a:avLst/>
          </a:prstGeom>
        </p:spPr>
        <p:style>
          <a:lnRef idx="3">
            <a:schemeClr val="accent2"/>
          </a:lnRef>
          <a:fillRef idx="0">
            <a:schemeClr val="accent2"/>
          </a:fillRef>
          <a:effectRef idx="2">
            <a:schemeClr val="accent2"/>
          </a:effectRef>
          <a:fontRef idx="minor">
            <a:schemeClr val="tx1"/>
          </a:fontRef>
        </p:style>
      </p:cxnSp>
      <p:pic>
        <p:nvPicPr>
          <p:cNvPr id="7" name="Picture 2">
            <a:extLst>
              <a:ext uri="{FF2B5EF4-FFF2-40B4-BE49-F238E27FC236}">
                <a16:creationId xmlns:a16="http://schemas.microsoft.com/office/drawing/2014/main" id="{3DCABEA9-F50F-8695-3CE4-6906DBD736B5}"/>
              </a:ext>
            </a:extLst>
          </p:cNvPr>
          <p:cNvPicPr>
            <a:picLocks noChangeAspect="1" noChangeArrowheads="1"/>
          </p:cNvPicPr>
          <p:nvPr/>
        </p:nvPicPr>
        <p:blipFill rotWithShape="1">
          <a:blip r:embed="rId2" cstate="print"/>
          <a:srcRect l="3396" t="1499" r="12099"/>
          <a:stretch/>
        </p:blipFill>
        <p:spPr bwMode="auto">
          <a:xfrm>
            <a:off x="5276850" y="1200150"/>
            <a:ext cx="3486150" cy="3290888"/>
          </a:xfrm>
          <a:prstGeom prst="rect">
            <a:avLst/>
          </a:prstGeom>
          <a:ln>
            <a:noFill/>
          </a:ln>
          <a:effectLst>
            <a:outerShdw blurRad="292100" dist="139700" dir="2700000" algn="tl" rotWithShape="0">
              <a:srgbClr val="333333">
                <a:alpha val="65000"/>
              </a:srgbClr>
            </a:outerShdw>
          </a:effectLst>
        </p:spPr>
      </p:pic>
      <p:sp>
        <p:nvSpPr>
          <p:cNvPr id="3" name="5 - Ορθογώνιο">
            <a:extLst>
              <a:ext uri="{FF2B5EF4-FFF2-40B4-BE49-F238E27FC236}">
                <a16:creationId xmlns:a16="http://schemas.microsoft.com/office/drawing/2014/main" id="{CB5DE04E-EACD-9890-9B13-EDF7E28DEAF0}"/>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346F3D84-9B48-2D11-4607-EC9931758DE9}"/>
              </a:ext>
            </a:extLst>
          </p:cNvPr>
          <p:cNvSpPr>
            <a:spLocks noGrp="1"/>
          </p:cNvSpPr>
          <p:nvPr>
            <p:ph sz="half" idx="1"/>
          </p:nvPr>
        </p:nvSpPr>
        <p:spPr>
          <a:xfrm>
            <a:off x="304800" y="1073734"/>
            <a:ext cx="5334000" cy="3516595"/>
          </a:xfrm>
        </p:spPr>
        <p:txBody>
          <a:bodyPr/>
          <a:lstStyle/>
          <a:p>
            <a:pPr marL="180975" indent="-177800">
              <a:spcBef>
                <a:spcPts val="0"/>
              </a:spcBef>
              <a:spcAft>
                <a:spcPts val="600"/>
              </a:spcAft>
              <a:defRPr/>
            </a:pPr>
            <a:r>
              <a:rPr lang="el-GR" sz="1500" b="1" dirty="0"/>
              <a:t>Σχηματισμός (</a:t>
            </a:r>
            <a:r>
              <a:rPr lang="en-GB" sz="1500" b="1" dirty="0"/>
              <a:t>Forming)</a:t>
            </a:r>
            <a:r>
              <a:rPr lang="el-GR" sz="1500" b="1" dirty="0"/>
              <a:t>: </a:t>
            </a:r>
            <a:r>
              <a:rPr lang="el-GR" sz="1500" dirty="0"/>
              <a:t>Τα μέλη γνωρίζονται, επικρατεί αβεβαιότητα, ευγένεια και αναζήτηση καθοδήγησης για τους ρόλους και τους στόχους.</a:t>
            </a:r>
          </a:p>
          <a:p>
            <a:pPr marL="180975" indent="-177800">
              <a:spcBef>
                <a:spcPts val="0"/>
              </a:spcBef>
              <a:spcAft>
                <a:spcPts val="600"/>
              </a:spcAft>
              <a:defRPr/>
            </a:pPr>
            <a:r>
              <a:rPr lang="el-GR" sz="1500" b="1" dirty="0"/>
              <a:t>Σύγκρουση (</a:t>
            </a:r>
            <a:r>
              <a:rPr lang="el-GR" sz="1500" b="1" dirty="0" err="1"/>
              <a:t>Storming</a:t>
            </a:r>
            <a:r>
              <a:rPr lang="el-GR" sz="1500" b="1" dirty="0"/>
              <a:t>): </a:t>
            </a:r>
            <a:r>
              <a:rPr lang="el-GR" sz="1500" dirty="0"/>
              <a:t>Ανακύπτουν συγκρούσεις, διαφωνίες για τη διακυβέρνηση, ανταγωνισμός και αμφισβήτηση της ηγεσίας.</a:t>
            </a:r>
            <a:endParaRPr lang="en-GB" sz="1500" dirty="0"/>
          </a:p>
          <a:p>
            <a:pPr marL="180975" indent="-177800">
              <a:spcBef>
                <a:spcPts val="0"/>
              </a:spcBef>
              <a:spcAft>
                <a:spcPts val="600"/>
              </a:spcAft>
              <a:defRPr/>
            </a:pPr>
            <a:r>
              <a:rPr lang="el-GR" sz="1500" b="1" dirty="0" err="1"/>
              <a:t>Κανονικοποίηση</a:t>
            </a:r>
            <a:r>
              <a:rPr lang="el-GR" sz="1500" b="1" dirty="0"/>
              <a:t> (</a:t>
            </a:r>
            <a:r>
              <a:rPr lang="el-GR" sz="1500" b="1" dirty="0" err="1"/>
              <a:t>Norming</a:t>
            </a:r>
            <a:r>
              <a:rPr lang="el-GR" sz="1500" b="1" dirty="0"/>
              <a:t>): </a:t>
            </a:r>
            <a:r>
              <a:rPr lang="el-GR" sz="1500" dirty="0"/>
              <a:t>Η ομάδα βρίσκει τον ρυθμό της, οι σχέσεις σταθεροποιούνται, θεσπίζονται κανόνες (</a:t>
            </a:r>
            <a:r>
              <a:rPr lang="el-GR" sz="1500" dirty="0" err="1"/>
              <a:t>norms</a:t>
            </a:r>
            <a:r>
              <a:rPr lang="el-GR" sz="1500" dirty="0"/>
              <a:t>) και αναπτύσσεται ομαδικό πνεύμα.</a:t>
            </a:r>
            <a:endParaRPr lang="en-GB" sz="1500" dirty="0"/>
          </a:p>
          <a:p>
            <a:pPr marL="180975" indent="-177800">
              <a:spcBef>
                <a:spcPts val="0"/>
              </a:spcBef>
              <a:spcAft>
                <a:spcPts val="600"/>
              </a:spcAft>
              <a:defRPr/>
            </a:pPr>
            <a:r>
              <a:rPr lang="el-GR" sz="1500" b="1" dirty="0"/>
              <a:t>Απόδοση (</a:t>
            </a:r>
            <a:r>
              <a:rPr lang="el-GR" sz="1500" b="1" dirty="0" err="1"/>
              <a:t>Performing</a:t>
            </a:r>
            <a:r>
              <a:rPr lang="el-GR" sz="1500" b="1" dirty="0"/>
              <a:t>): </a:t>
            </a:r>
            <a:r>
              <a:rPr lang="el-GR" sz="1500" dirty="0"/>
              <a:t>Η ομάδα λειτουργεί παραγωγικά με αυτοπεποίθηση, δημιουργικότητα και επικεντρώνεται στην επίτευξη των στόχων.</a:t>
            </a:r>
            <a:endParaRPr lang="en-GB" sz="1500" dirty="0"/>
          </a:p>
          <a:p>
            <a:pPr marL="180975" indent="-177800">
              <a:spcBef>
                <a:spcPts val="0"/>
              </a:spcBef>
              <a:spcAft>
                <a:spcPts val="600"/>
              </a:spcAft>
              <a:defRPr/>
            </a:pPr>
            <a:r>
              <a:rPr lang="el-GR" sz="1500" b="1" dirty="0"/>
              <a:t>Λήξη/Διακοπή (</a:t>
            </a:r>
            <a:r>
              <a:rPr lang="el-GR" sz="1500" b="1" dirty="0" err="1"/>
              <a:t>Adjourning</a:t>
            </a:r>
            <a:r>
              <a:rPr lang="el-GR" sz="1500" b="1" dirty="0"/>
              <a:t>): </a:t>
            </a:r>
            <a:r>
              <a:rPr lang="el-GR" sz="1500" dirty="0"/>
              <a:t>(Προστέθηκε το 1977) Η ομάδα ολοκληρώνει το έργο της, αξιολογεί την εμπειρία και διαλύεται, συχνά με συναισθήματα ικανοποίησης ή αποχωρισμού.</a:t>
            </a:r>
          </a:p>
        </p:txBody>
      </p:sp>
      <p:sp>
        <p:nvSpPr>
          <p:cNvPr id="3" name="1 - Τίτλος">
            <a:extLst>
              <a:ext uri="{FF2B5EF4-FFF2-40B4-BE49-F238E27FC236}">
                <a16:creationId xmlns:a16="http://schemas.microsoft.com/office/drawing/2014/main" id="{FE3C5A74-9FE9-35F8-DD7F-E458EA701339}"/>
              </a:ext>
            </a:extLst>
          </p:cNvPr>
          <p:cNvSpPr txBox="1">
            <a:spLocks/>
          </p:cNvSpPr>
          <p:nvPr/>
        </p:nvSpPr>
        <p:spPr>
          <a:xfrm>
            <a:off x="628650" y="57150"/>
            <a:ext cx="7981950" cy="849598"/>
          </a:xfrm>
          <a:prstGeom prst="rect">
            <a:avLst/>
          </a:prstGeom>
        </p:spPr>
        <p:txBody>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spcAft>
                <a:spcPts val="600"/>
              </a:spcAft>
              <a:defRPr/>
            </a:pPr>
            <a:r>
              <a:rPr lang="el-GR" sz="2600" b="1" dirty="0">
                <a:solidFill>
                  <a:srgbClr val="002060"/>
                </a:solidFill>
                <a:latin typeface="+mn-lt"/>
                <a:ea typeface="+mn-ea"/>
                <a:cs typeface="Arial" panose="020B0604020202020204" pitchFamily="34" charset="0"/>
              </a:rPr>
              <a:t>Στάδια στην πορεία ανάπτυξης Ομάδας </a:t>
            </a:r>
          </a:p>
          <a:p>
            <a:pPr algn="r">
              <a:defRPr/>
            </a:pPr>
            <a:r>
              <a:rPr lang="el-GR" sz="2600" b="1" dirty="0">
                <a:solidFill>
                  <a:srgbClr val="002060"/>
                </a:solidFill>
                <a:latin typeface="+mn-lt"/>
                <a:ea typeface="+mn-ea"/>
                <a:cs typeface="Arial" panose="020B0604020202020204" pitchFamily="34" charset="0"/>
              </a:rPr>
              <a:t>(</a:t>
            </a:r>
            <a:r>
              <a:rPr lang="en-US" sz="2600" b="1" dirty="0">
                <a:solidFill>
                  <a:srgbClr val="002060"/>
                </a:solidFill>
                <a:latin typeface="+mn-lt"/>
                <a:ea typeface="+mn-ea"/>
                <a:cs typeface="Arial" panose="020B0604020202020204" pitchFamily="34" charset="0"/>
              </a:rPr>
              <a:t>Tuckman &amp; Jensen</a:t>
            </a:r>
            <a:r>
              <a:rPr lang="el-GR" sz="2600" b="1" dirty="0">
                <a:solidFill>
                  <a:srgbClr val="002060"/>
                </a:solidFill>
                <a:latin typeface="+mn-lt"/>
                <a:ea typeface="+mn-ea"/>
                <a:cs typeface="Arial" panose="020B0604020202020204" pitchFamily="34" charset="0"/>
              </a:rPr>
              <a:t>, 1977</a:t>
            </a:r>
            <a:r>
              <a:rPr lang="en-US" sz="2600" b="1" dirty="0">
                <a:solidFill>
                  <a:srgbClr val="002060"/>
                </a:solidFill>
                <a:latin typeface="+mn-lt"/>
                <a:ea typeface="+mn-ea"/>
                <a:cs typeface="Arial" panose="020B0604020202020204" pitchFamily="34" charset="0"/>
              </a:rPr>
              <a:t>)</a:t>
            </a:r>
            <a:endParaRPr lang="el-GR" sz="2600" b="1" dirty="0">
              <a:solidFill>
                <a:srgbClr val="002060"/>
              </a:solidFill>
              <a:latin typeface="+mn-lt"/>
              <a:ea typeface="+mn-ea"/>
              <a:cs typeface="Arial" panose="020B0604020202020204" pitchFamily="34" charset="0"/>
            </a:endParaRPr>
          </a:p>
        </p:txBody>
      </p:sp>
      <p:cxnSp>
        <p:nvCxnSpPr>
          <p:cNvPr id="8" name="Ευθεία γραμμή σύνδεσης 7">
            <a:extLst>
              <a:ext uri="{FF2B5EF4-FFF2-40B4-BE49-F238E27FC236}">
                <a16:creationId xmlns:a16="http://schemas.microsoft.com/office/drawing/2014/main" id="{48628FDB-5D0F-023D-E7F8-355285CF397D}"/>
              </a:ext>
            </a:extLst>
          </p:cNvPr>
          <p:cNvCxnSpPr>
            <a:cxnSpLocks/>
          </p:cNvCxnSpPr>
          <p:nvPr/>
        </p:nvCxnSpPr>
        <p:spPr>
          <a:xfrm>
            <a:off x="381000" y="9715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188A5F47-A11F-F96F-94F7-F87DEBF5FB2D}"/>
              </a:ext>
            </a:extLst>
          </p:cNvPr>
          <p:cNvCxnSpPr>
            <a:cxnSpLocks/>
          </p:cNvCxnSpPr>
          <p:nvPr/>
        </p:nvCxnSpPr>
        <p:spPr>
          <a:xfrm>
            <a:off x="304800" y="995363"/>
            <a:ext cx="8458200" cy="0"/>
          </a:xfrm>
          <a:prstGeom prst="line">
            <a:avLst/>
          </a:prstGeom>
        </p:spPr>
        <p:style>
          <a:lnRef idx="3">
            <a:schemeClr val="accent2"/>
          </a:lnRef>
          <a:fillRef idx="0">
            <a:schemeClr val="accent2"/>
          </a:fillRef>
          <a:effectRef idx="2">
            <a:schemeClr val="accent2"/>
          </a:effectRef>
          <a:fontRef idx="minor">
            <a:schemeClr val="tx1"/>
          </a:fontRef>
        </p:style>
      </p:cxnSp>
      <p:pic>
        <p:nvPicPr>
          <p:cNvPr id="9222" name="Εικόνα 10">
            <a:extLst>
              <a:ext uri="{FF2B5EF4-FFF2-40B4-BE49-F238E27FC236}">
                <a16:creationId xmlns:a16="http://schemas.microsoft.com/office/drawing/2014/main" id="{DE6E2A2A-C42F-31E7-4365-7CE33367B1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04"/>
          <a:stretch/>
        </p:blipFill>
        <p:spPr bwMode="auto">
          <a:xfrm>
            <a:off x="5715000" y="1372760"/>
            <a:ext cx="3220997" cy="2935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CC549D1F-747E-75F5-0A85-CCC4FFEF5752}"/>
              </a:ext>
            </a:extLst>
          </p:cNvPr>
          <p:cNvSpPr txBox="1"/>
          <p:nvPr/>
        </p:nvSpPr>
        <p:spPr>
          <a:xfrm>
            <a:off x="304800" y="4590329"/>
            <a:ext cx="7848600" cy="430887"/>
          </a:xfrm>
          <a:prstGeom prst="rect">
            <a:avLst/>
          </a:prstGeom>
          <a:noFill/>
        </p:spPr>
        <p:txBody>
          <a:bodyPr wrap="square">
            <a:spAutoFit/>
          </a:bodyPr>
          <a:lstStyle/>
          <a:p>
            <a:pPr>
              <a:defRPr/>
            </a:pPr>
            <a:r>
              <a:rPr lang="en-US" sz="1100" dirty="0">
                <a:latin typeface="+mn-lt"/>
              </a:rPr>
              <a:t>Tuckman, B. W. (1965). Developmental sequences in small groups. Psychological</a:t>
            </a:r>
            <a:r>
              <a:rPr lang="el-GR" sz="1100" dirty="0">
                <a:latin typeface="+mn-lt"/>
              </a:rPr>
              <a:t> </a:t>
            </a:r>
            <a:r>
              <a:rPr lang="en-US" sz="1100" dirty="0">
                <a:latin typeface="+mn-lt"/>
              </a:rPr>
              <a:t>Bulletin, 63, 384–399.</a:t>
            </a:r>
            <a:endParaRPr lang="el-GR" sz="1100" dirty="0">
              <a:latin typeface="+mn-lt"/>
            </a:endParaRPr>
          </a:p>
          <a:p>
            <a:pPr>
              <a:defRPr/>
            </a:pPr>
            <a:r>
              <a:rPr lang="en-US" sz="1100" dirty="0">
                <a:latin typeface="+mn-lt"/>
              </a:rPr>
              <a:t>Tuckman, B. W. &amp; Jensen, M. C. (1977). Stages of small group development revisited.</a:t>
            </a:r>
            <a:r>
              <a:rPr lang="el-GR" sz="1100" dirty="0">
                <a:latin typeface="+mn-lt"/>
              </a:rPr>
              <a:t> </a:t>
            </a:r>
            <a:r>
              <a:rPr lang="en-US" sz="1100" dirty="0">
                <a:latin typeface="+mn-lt"/>
              </a:rPr>
              <a:t>Group and Organizational Studies, 2, 419–427 </a:t>
            </a:r>
            <a:endParaRPr lang="el-GR" sz="1100" dirty="0">
              <a:latin typeface="+mn-lt"/>
            </a:endParaRPr>
          </a:p>
        </p:txBody>
      </p:sp>
      <p:sp>
        <p:nvSpPr>
          <p:cNvPr id="2" name="5 - Ορθογώνιο">
            <a:extLst>
              <a:ext uri="{FF2B5EF4-FFF2-40B4-BE49-F238E27FC236}">
                <a16:creationId xmlns:a16="http://schemas.microsoft.com/office/drawing/2014/main" id="{C7519ADA-D697-5D70-4A74-B862CE7AF99E}"/>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extLst>
      <p:ext uri="{BB962C8B-B14F-4D97-AF65-F5344CB8AC3E}">
        <p14:creationId xmlns:p14="http://schemas.microsoft.com/office/powerpoint/2010/main" val="1941839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0178ABC1-32B3-C0DC-A2CA-0EA0364B3FDB}"/>
              </a:ext>
            </a:extLst>
          </p:cNvPr>
          <p:cNvSpPr>
            <a:spLocks noGrp="1"/>
          </p:cNvSpPr>
          <p:nvPr>
            <p:ph type="title"/>
          </p:nvPr>
        </p:nvSpPr>
        <p:spPr>
          <a:xfrm>
            <a:off x="628650" y="133350"/>
            <a:ext cx="7886700" cy="696913"/>
          </a:xfrm>
        </p:spPr>
        <p:txBody>
          <a:bodyPr/>
          <a:lstStyle/>
          <a:p>
            <a:pPr>
              <a:defRPr/>
            </a:pPr>
            <a:r>
              <a:rPr lang="el-GR" sz="2800" b="1" dirty="0">
                <a:solidFill>
                  <a:srgbClr val="002060"/>
                </a:solidFill>
                <a:latin typeface="+mn-lt"/>
                <a:ea typeface="+mn-ea"/>
                <a:cs typeface="Arial" panose="020B0604020202020204" pitchFamily="34" charset="0"/>
              </a:rPr>
              <a:t>Δυναμική της Ομάδας</a:t>
            </a:r>
          </a:p>
        </p:txBody>
      </p:sp>
      <p:sp>
        <p:nvSpPr>
          <p:cNvPr id="3" name="2 - Θέση περιεχομένου">
            <a:extLst>
              <a:ext uri="{FF2B5EF4-FFF2-40B4-BE49-F238E27FC236}">
                <a16:creationId xmlns:a16="http://schemas.microsoft.com/office/drawing/2014/main" id="{29350654-5F1F-01CE-9A74-85A25308AF0F}"/>
              </a:ext>
            </a:extLst>
          </p:cNvPr>
          <p:cNvSpPr>
            <a:spLocks noGrp="1"/>
          </p:cNvSpPr>
          <p:nvPr>
            <p:ph idx="1"/>
          </p:nvPr>
        </p:nvSpPr>
        <p:spPr>
          <a:xfrm>
            <a:off x="628650" y="971550"/>
            <a:ext cx="7981950" cy="4038600"/>
          </a:xfrm>
        </p:spPr>
        <p:txBody>
          <a:bodyPr>
            <a:noAutofit/>
          </a:bodyPr>
          <a:lstStyle/>
          <a:p>
            <a:pPr marL="357188" indent="-271463">
              <a:lnSpc>
                <a:spcPct val="100000"/>
              </a:lnSpc>
              <a:spcBef>
                <a:spcPts val="600"/>
              </a:spcBef>
              <a:defRPr/>
            </a:pPr>
            <a:r>
              <a:rPr lang="en-US" sz="1700" dirty="0"/>
              <a:t>Kurt Lewin (1943) </a:t>
            </a:r>
            <a:r>
              <a:rPr lang="el-GR" sz="1700" dirty="0"/>
              <a:t>ιδρυτής της επιστημονικής μελέτης της δυναμικής των ομάδων</a:t>
            </a:r>
          </a:p>
          <a:p>
            <a:pPr marL="700088" lvl="1" indent="-271463">
              <a:lnSpc>
                <a:spcPct val="100000"/>
              </a:lnSpc>
              <a:spcBef>
                <a:spcPts val="600"/>
              </a:spcBef>
              <a:defRPr/>
            </a:pPr>
            <a:r>
              <a:rPr lang="el-GR" sz="1600" dirty="0"/>
              <a:t>Η προέλευση της έννοιας "δυναμική των ομάδων" βρίσκεται στη "θεωρία του πεδίου" (</a:t>
            </a:r>
            <a:r>
              <a:rPr lang="el-GR" sz="1600" dirty="0" err="1"/>
              <a:t>Field</a:t>
            </a:r>
            <a:r>
              <a:rPr lang="el-GR" sz="1600" dirty="0"/>
              <a:t> </a:t>
            </a:r>
            <a:r>
              <a:rPr lang="el-GR" sz="1600" dirty="0" err="1"/>
              <a:t>Theory</a:t>
            </a:r>
            <a:r>
              <a:rPr lang="el-GR" sz="1600" dirty="0"/>
              <a:t>) του </a:t>
            </a:r>
            <a:r>
              <a:rPr lang="el-GR" sz="1600" dirty="0" err="1"/>
              <a:t>Kurt</a:t>
            </a:r>
            <a:r>
              <a:rPr lang="el-GR" sz="1600" dirty="0"/>
              <a:t> </a:t>
            </a:r>
            <a:r>
              <a:rPr lang="el-GR" sz="1600" dirty="0" err="1"/>
              <a:t>Lewin</a:t>
            </a:r>
            <a:r>
              <a:rPr lang="el-GR" sz="1600" dirty="0"/>
              <a:t> (1933), την οποία διαμόρφωσε επηρεασμένος κυρίως από τη γερμανική Μορφολογική Θεωρία και με την οποία μελέτησε κι ερμήνευσε την ανθρώπινη συμπεριφορά.</a:t>
            </a:r>
          </a:p>
          <a:p>
            <a:pPr marL="357188" indent="-271463" algn="just">
              <a:lnSpc>
                <a:spcPct val="100000"/>
              </a:lnSpc>
              <a:spcBef>
                <a:spcPts val="600"/>
              </a:spcBef>
              <a:defRPr/>
            </a:pPr>
            <a:r>
              <a:rPr lang="el-GR" sz="1700" dirty="0"/>
              <a:t>Η </a:t>
            </a:r>
            <a:r>
              <a:rPr lang="el-GR" sz="1700" b="1" dirty="0"/>
              <a:t>Δυναμική της ομάδας </a:t>
            </a:r>
            <a:r>
              <a:rPr lang="el-GR" sz="1700" dirty="0"/>
              <a:t>αναφέρεται σε οτιδήποτε συμβαίνει σε μια ομάδα, σχέσεις των μελών μιας ομάδας και στα φαινόμενα που αναπτύσσονται σ' αυτή </a:t>
            </a:r>
          </a:p>
          <a:p>
            <a:pPr marL="700088" lvl="1" indent="-271463">
              <a:lnSpc>
                <a:spcPct val="100000"/>
              </a:lnSpc>
              <a:spcBef>
                <a:spcPts val="600"/>
              </a:spcBef>
              <a:defRPr/>
            </a:pPr>
            <a:r>
              <a:rPr lang="el-GR" sz="1600" dirty="0"/>
              <a:t>Δύναμη αλληλεπίδρασης που δημιουργείται από τη συνεργασία των μελών της ομάδας μεταξύ τους – </a:t>
            </a:r>
            <a:r>
              <a:rPr lang="el-GR" sz="1600" b="1" dirty="0">
                <a:solidFill>
                  <a:schemeClr val="accent5">
                    <a:lumMod val="50000"/>
                  </a:schemeClr>
                </a:solidFill>
              </a:rPr>
              <a:t>Αλληλεπίδραση με τα ευρύτερα σύνολα στα οποία ανήκει η ομάδα</a:t>
            </a:r>
          </a:p>
          <a:p>
            <a:pPr marL="700088" lvl="1" indent="-271463">
              <a:lnSpc>
                <a:spcPct val="100000"/>
              </a:lnSpc>
              <a:spcBef>
                <a:spcPts val="600"/>
              </a:spcBef>
              <a:defRPr/>
            </a:pPr>
            <a:r>
              <a:rPr lang="el-GR" sz="1600" dirty="0"/>
              <a:t>Η συμπεριφορά</a:t>
            </a:r>
            <a:r>
              <a:rPr lang="en-GB" sz="1600" dirty="0"/>
              <a:t> </a:t>
            </a:r>
            <a:r>
              <a:rPr lang="el-GR" sz="1600" dirty="0"/>
              <a:t>των ανθρώπων σε μία ομάδα έχει τις ρίζες της στην παιδική ηλικία</a:t>
            </a:r>
            <a:r>
              <a:rPr lang="en-GB" sz="1600" dirty="0"/>
              <a:t> </a:t>
            </a:r>
            <a:r>
              <a:rPr lang="el-GR" sz="1600" dirty="0"/>
              <a:t>και συγκεκριμένα στις οικογενειακές σχέσεις και στην ποιότητά τους</a:t>
            </a:r>
            <a:r>
              <a:rPr lang="en-US" sz="1600" dirty="0"/>
              <a:t> Lewin (1951)</a:t>
            </a:r>
          </a:p>
          <a:p>
            <a:pPr marL="700088" lvl="1" indent="-271463">
              <a:lnSpc>
                <a:spcPct val="100000"/>
              </a:lnSpc>
              <a:spcBef>
                <a:spcPts val="600"/>
              </a:spcBef>
              <a:defRPr/>
            </a:pPr>
            <a:r>
              <a:rPr lang="el-GR" sz="1600" dirty="0"/>
              <a:t>Περιβάλλον που διασφαλίζει το </a:t>
            </a:r>
            <a:r>
              <a:rPr lang="en-US" sz="1600" dirty="0"/>
              <a:t>“</a:t>
            </a:r>
            <a:r>
              <a:rPr lang="el-GR" sz="1600" dirty="0"/>
              <a:t>ασφαλές κράτημα</a:t>
            </a:r>
            <a:r>
              <a:rPr lang="en-US" sz="1600" dirty="0"/>
              <a:t>”</a:t>
            </a:r>
            <a:r>
              <a:rPr lang="el-GR" sz="1600" dirty="0"/>
              <a:t> ενός μέλους στην ομάδα(</a:t>
            </a:r>
            <a:r>
              <a:rPr lang="en-US" sz="1600" dirty="0"/>
              <a:t>Winnicott, 1965). </a:t>
            </a:r>
            <a:endParaRPr lang="el-GR" sz="1600" dirty="0"/>
          </a:p>
          <a:p>
            <a:pPr>
              <a:lnSpc>
                <a:spcPct val="100000"/>
              </a:lnSpc>
              <a:spcBef>
                <a:spcPts val="600"/>
              </a:spcBef>
              <a:defRPr/>
            </a:pPr>
            <a:endParaRPr lang="el-GR" sz="1700" dirty="0"/>
          </a:p>
          <a:p>
            <a:pPr>
              <a:lnSpc>
                <a:spcPct val="100000"/>
              </a:lnSpc>
              <a:spcBef>
                <a:spcPts val="600"/>
              </a:spcBef>
              <a:defRPr/>
            </a:pPr>
            <a:endParaRPr lang="el-GR" sz="1700" dirty="0"/>
          </a:p>
        </p:txBody>
      </p:sp>
      <p:cxnSp>
        <p:nvCxnSpPr>
          <p:cNvPr id="4" name="Ευθεία γραμμή σύνδεσης 3">
            <a:extLst>
              <a:ext uri="{FF2B5EF4-FFF2-40B4-BE49-F238E27FC236}">
                <a16:creationId xmlns:a16="http://schemas.microsoft.com/office/drawing/2014/main" id="{BA85B583-3071-1678-BB2A-D5A6E91180F9}"/>
              </a:ext>
            </a:extLst>
          </p:cNvPr>
          <p:cNvCxnSpPr>
            <a:cxnSpLocks/>
          </p:cNvCxnSpPr>
          <p:nvPr/>
        </p:nvCxnSpPr>
        <p:spPr>
          <a:xfrm>
            <a:off x="381000" y="8715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56D0E120-D1A2-BAFB-C85B-E528613D14B0}"/>
              </a:ext>
            </a:extLst>
          </p:cNvPr>
          <p:cNvCxnSpPr>
            <a:cxnSpLocks/>
          </p:cNvCxnSpPr>
          <p:nvPr/>
        </p:nvCxnSpPr>
        <p:spPr>
          <a:xfrm>
            <a:off x="304800" y="8953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6" name="5 - Ορθογώνιο">
            <a:extLst>
              <a:ext uri="{FF2B5EF4-FFF2-40B4-BE49-F238E27FC236}">
                <a16:creationId xmlns:a16="http://schemas.microsoft.com/office/drawing/2014/main" id="{DF3422E1-2FDE-3A3D-6203-4F0C36F7A664}"/>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3F26E162-EC4C-5DF4-97BD-E50AA58EACA8}"/>
              </a:ext>
            </a:extLst>
          </p:cNvPr>
          <p:cNvSpPr>
            <a:spLocks noGrp="1"/>
          </p:cNvSpPr>
          <p:nvPr>
            <p:ph type="title"/>
          </p:nvPr>
        </p:nvSpPr>
        <p:spPr>
          <a:xfrm>
            <a:off x="628650" y="361950"/>
            <a:ext cx="7886700" cy="620713"/>
          </a:xfrm>
        </p:spPr>
        <p:txBody>
          <a:bodyPr>
            <a:normAutofit/>
          </a:bodyPr>
          <a:lstStyle/>
          <a:p>
            <a:pPr>
              <a:defRPr/>
            </a:pPr>
            <a:r>
              <a:rPr lang="el-GR" sz="2800" b="1" dirty="0">
                <a:solidFill>
                  <a:srgbClr val="002060"/>
                </a:solidFill>
                <a:latin typeface="+mn-lt"/>
                <a:ea typeface="+mn-ea"/>
                <a:cs typeface="Arial" panose="020B0604020202020204" pitchFamily="34" charset="0"/>
              </a:rPr>
              <a:t>Ο Συντονιστής της Ομάδας</a:t>
            </a:r>
          </a:p>
        </p:txBody>
      </p:sp>
      <p:sp>
        <p:nvSpPr>
          <p:cNvPr id="13315" name="2 - Θέση περιεχομένου">
            <a:extLst>
              <a:ext uri="{FF2B5EF4-FFF2-40B4-BE49-F238E27FC236}">
                <a16:creationId xmlns:a16="http://schemas.microsoft.com/office/drawing/2014/main" id="{A7ED9741-07EC-9DC2-719A-2CBAF21D8E3D}"/>
              </a:ext>
            </a:extLst>
          </p:cNvPr>
          <p:cNvSpPr>
            <a:spLocks noGrp="1" noChangeArrowheads="1"/>
          </p:cNvSpPr>
          <p:nvPr>
            <p:ph idx="1"/>
          </p:nvPr>
        </p:nvSpPr>
        <p:spPr>
          <a:xfrm>
            <a:off x="628650" y="1290638"/>
            <a:ext cx="4343400" cy="3262312"/>
          </a:xfrm>
        </p:spPr>
        <p:txBody>
          <a:bodyPr/>
          <a:lstStyle/>
          <a:p>
            <a:r>
              <a:rPr lang="el-GR" altLang="el-GR" sz="1800"/>
              <a:t>Αντικειμενικός</a:t>
            </a:r>
            <a:endParaRPr lang="en-GB" altLang="el-GR" sz="1800"/>
          </a:p>
          <a:p>
            <a:r>
              <a:rPr lang="el-GR" altLang="el-GR" sz="1800"/>
              <a:t>Να δημιουργήσει κλίμα ασφάλειας και εμπιστοσύνης</a:t>
            </a:r>
          </a:p>
          <a:p>
            <a:r>
              <a:rPr lang="el-GR" altLang="el-GR" sz="1800"/>
              <a:t>Να αναγνωρίσει την αξία της αυτονομίας και διαφορετικότητας κάθε μέλους</a:t>
            </a:r>
          </a:p>
          <a:p>
            <a:r>
              <a:rPr lang="el-GR" altLang="el-GR" sz="1800"/>
              <a:t>Να αναγνωρίζει τα θετικά στοιχεία, το </a:t>
            </a:r>
            <a:r>
              <a:rPr lang="el-GR" altLang="el-GR" sz="1800" b="1">
                <a:solidFill>
                  <a:srgbClr val="C00000"/>
                </a:solidFill>
              </a:rPr>
              <a:t>συγκριτικό πλεονέκτημα </a:t>
            </a:r>
            <a:r>
              <a:rPr lang="el-GR" altLang="el-GR" sz="1800"/>
              <a:t>και τα αποθέματα κάθε μέλους της ομάδας</a:t>
            </a:r>
          </a:p>
          <a:p>
            <a:r>
              <a:rPr lang="el-GR" altLang="el-GR" sz="1800"/>
              <a:t>Να αντιμετωπίζει τα μέλη με ισοτιμία και σεβασμό</a:t>
            </a:r>
          </a:p>
          <a:p>
            <a:endParaRPr lang="el-GR" altLang="el-GR" sz="1800"/>
          </a:p>
        </p:txBody>
      </p:sp>
      <p:cxnSp>
        <p:nvCxnSpPr>
          <p:cNvPr id="4" name="Ευθεία γραμμή σύνδεσης 3">
            <a:extLst>
              <a:ext uri="{FF2B5EF4-FFF2-40B4-BE49-F238E27FC236}">
                <a16:creationId xmlns:a16="http://schemas.microsoft.com/office/drawing/2014/main" id="{98D55751-C949-4111-4A8B-1F65E4416424}"/>
              </a:ext>
            </a:extLst>
          </p:cNvPr>
          <p:cNvCxnSpPr>
            <a:cxnSpLocks/>
          </p:cNvCxnSpPr>
          <p:nvPr/>
        </p:nvCxnSpPr>
        <p:spPr>
          <a:xfrm>
            <a:off x="381000" y="9715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44D52698-444C-0CB8-1F16-388DB5DD498E}"/>
              </a:ext>
            </a:extLst>
          </p:cNvPr>
          <p:cNvCxnSpPr>
            <a:cxnSpLocks/>
          </p:cNvCxnSpPr>
          <p:nvPr/>
        </p:nvCxnSpPr>
        <p:spPr>
          <a:xfrm>
            <a:off x="304800" y="995363"/>
            <a:ext cx="8458200" cy="0"/>
          </a:xfrm>
          <a:prstGeom prst="line">
            <a:avLst/>
          </a:prstGeom>
        </p:spPr>
        <p:style>
          <a:lnRef idx="3">
            <a:schemeClr val="accent2"/>
          </a:lnRef>
          <a:fillRef idx="0">
            <a:schemeClr val="accent2"/>
          </a:fillRef>
          <a:effectRef idx="2">
            <a:schemeClr val="accent2"/>
          </a:effectRef>
          <a:fontRef idx="minor">
            <a:schemeClr val="tx1"/>
          </a:fontRef>
        </p:style>
      </p:cxnSp>
      <p:pic>
        <p:nvPicPr>
          <p:cNvPr id="13318" name="Εικόνα 2">
            <a:extLst>
              <a:ext uri="{FF2B5EF4-FFF2-40B4-BE49-F238E27FC236}">
                <a16:creationId xmlns:a16="http://schemas.microsoft.com/office/drawing/2014/main" id="{2F897694-2684-A779-F5D0-F097E91B7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756" r="6932"/>
          <a:stretch>
            <a:fillRect/>
          </a:stretch>
        </p:blipFill>
        <p:spPr bwMode="auto">
          <a:xfrm>
            <a:off x="5132388" y="1290638"/>
            <a:ext cx="2727325"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4" descr="Ποιος είναι ο ρόλος του Συντονιστή στην Ομάδα; | Nextdeal">
            <a:extLst>
              <a:ext uri="{FF2B5EF4-FFF2-40B4-BE49-F238E27FC236}">
                <a16:creationId xmlns:a16="http://schemas.microsoft.com/office/drawing/2014/main" id="{8426B442-935A-58FC-D2FB-45DA11AC23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571750"/>
            <a:ext cx="2273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2" descr="Δυναμική Ομάδας – Η Τεχνολογία στην Εκπαίδευση">
            <a:extLst>
              <a:ext uri="{FF2B5EF4-FFF2-40B4-BE49-F238E27FC236}">
                <a16:creationId xmlns:a16="http://schemas.microsoft.com/office/drawing/2014/main" id="{4AB951CC-3FB1-AE79-B8C0-9D1541CA8A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9400" y="3638550"/>
            <a:ext cx="227330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5 - Ορθογώνιο">
            <a:extLst>
              <a:ext uri="{FF2B5EF4-FFF2-40B4-BE49-F238E27FC236}">
                <a16:creationId xmlns:a16="http://schemas.microsoft.com/office/drawing/2014/main" id="{8AE0C75F-350B-AF2D-A741-874E46E66538}"/>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 Τίτλος">
            <a:extLst>
              <a:ext uri="{FF2B5EF4-FFF2-40B4-BE49-F238E27FC236}">
                <a16:creationId xmlns:a16="http://schemas.microsoft.com/office/drawing/2014/main" id="{2353BAF5-C095-71BA-5ACA-42C232AD5CA1}"/>
              </a:ext>
            </a:extLst>
          </p:cNvPr>
          <p:cNvSpPr>
            <a:spLocks noGrp="1" noChangeArrowheads="1"/>
          </p:cNvSpPr>
          <p:nvPr>
            <p:ph type="title"/>
          </p:nvPr>
        </p:nvSpPr>
        <p:spPr>
          <a:xfrm>
            <a:off x="628650" y="274638"/>
            <a:ext cx="7886700" cy="568325"/>
          </a:xfrm>
        </p:spPr>
        <p:txBody>
          <a:bodyPr/>
          <a:lstStyle/>
          <a:p>
            <a:pPr>
              <a:defRPr/>
            </a:pPr>
            <a:r>
              <a:rPr lang="el-GR" altLang="el-GR" sz="2800" b="1" dirty="0">
                <a:solidFill>
                  <a:srgbClr val="002060"/>
                </a:solidFill>
                <a:latin typeface="+mn-lt"/>
                <a:ea typeface="+mn-ea"/>
                <a:cs typeface="Arial" panose="020B0604020202020204" pitchFamily="34" charset="0"/>
              </a:rPr>
              <a:t>Διεργασίες Ομάδας</a:t>
            </a:r>
          </a:p>
        </p:txBody>
      </p:sp>
      <p:sp>
        <p:nvSpPr>
          <p:cNvPr id="3" name="2 - Θέση περιεχομένου">
            <a:extLst>
              <a:ext uri="{FF2B5EF4-FFF2-40B4-BE49-F238E27FC236}">
                <a16:creationId xmlns:a16="http://schemas.microsoft.com/office/drawing/2014/main" id="{B3E5D56D-9342-7E54-493E-3B138A39BD37}"/>
              </a:ext>
            </a:extLst>
          </p:cNvPr>
          <p:cNvSpPr>
            <a:spLocks noGrp="1"/>
          </p:cNvSpPr>
          <p:nvPr>
            <p:ph idx="1"/>
          </p:nvPr>
        </p:nvSpPr>
        <p:spPr>
          <a:xfrm>
            <a:off x="628650" y="971550"/>
            <a:ext cx="7886700" cy="3962400"/>
          </a:xfrm>
        </p:spPr>
        <p:txBody>
          <a:bodyPr>
            <a:noAutofit/>
          </a:bodyPr>
          <a:lstStyle/>
          <a:p>
            <a:pPr marL="0" indent="0">
              <a:buFont typeface="Arial" panose="020B0604020202020204" pitchFamily="34" charset="0"/>
              <a:buNone/>
              <a:defRPr/>
            </a:pPr>
            <a:r>
              <a:rPr lang="el-GR" sz="1600" b="1" dirty="0"/>
              <a:t>Επικοινωνία – </a:t>
            </a:r>
            <a:r>
              <a:rPr lang="el-GR" sz="1600" b="1" dirty="0">
                <a:solidFill>
                  <a:srgbClr val="002060"/>
                </a:solidFill>
              </a:rPr>
              <a:t>Σημαντική Διεργασία για έναν Οργανισμό!</a:t>
            </a:r>
          </a:p>
          <a:p>
            <a:pPr marL="449263" indent="-271463">
              <a:buClr>
                <a:schemeClr val="accent5">
                  <a:lumMod val="50000"/>
                </a:schemeClr>
              </a:buClr>
              <a:buFont typeface="Wingdings" panose="05000000000000000000" pitchFamily="2" charset="2"/>
              <a:buChar char="ü"/>
              <a:defRPr/>
            </a:pPr>
            <a:r>
              <a:rPr lang="el-GR" sz="1600" dirty="0"/>
              <a:t>Μέσο διαχείρισης πληροφοριών. Οι σωστές αποφάσεις στηρίζονται σε έγκυρες, έγκαιρες και αξιόπιστες πληροφορίες</a:t>
            </a:r>
          </a:p>
          <a:p>
            <a:pPr marL="449263" indent="-271463">
              <a:buClr>
                <a:schemeClr val="accent5">
                  <a:lumMod val="50000"/>
                </a:schemeClr>
              </a:buClr>
              <a:buFont typeface="Wingdings" panose="05000000000000000000" pitchFamily="2" charset="2"/>
              <a:buChar char="ü"/>
              <a:defRPr/>
            </a:pPr>
            <a:r>
              <a:rPr lang="el-GR" sz="1600" dirty="0"/>
              <a:t>Μέσο παρακίνησης και επιρροής της</a:t>
            </a:r>
            <a:r>
              <a:rPr lang="en-GB" sz="1600" dirty="0"/>
              <a:t> </a:t>
            </a:r>
            <a:r>
              <a:rPr lang="el-GR" sz="1600" dirty="0"/>
              <a:t>συμπεριφοράς των άλλων</a:t>
            </a:r>
          </a:p>
          <a:p>
            <a:pPr marL="449263" indent="-271463">
              <a:buClr>
                <a:schemeClr val="accent5">
                  <a:lumMod val="50000"/>
                </a:schemeClr>
              </a:buClr>
              <a:buFont typeface="Wingdings" panose="05000000000000000000" pitchFamily="2" charset="2"/>
              <a:buChar char="ü"/>
              <a:defRPr/>
            </a:pPr>
            <a:r>
              <a:rPr lang="el-GR" sz="1600" dirty="0"/>
              <a:t>Μέσο κατανομής συντονισμού και ελέγχου της εργασίας</a:t>
            </a:r>
          </a:p>
          <a:p>
            <a:pPr marL="449263" indent="-271463">
              <a:buClr>
                <a:schemeClr val="accent5">
                  <a:lumMod val="50000"/>
                </a:schemeClr>
              </a:buClr>
              <a:buFont typeface="Wingdings" panose="05000000000000000000" pitchFamily="2" charset="2"/>
              <a:buChar char="ü"/>
              <a:defRPr/>
            </a:pPr>
            <a:r>
              <a:rPr lang="el-GR" sz="1600" dirty="0"/>
              <a:t>Μέσο δημιουργίας ηθικού. Μέσα από τις διάφορες μορφές επικοινωνίας αμβλύνονται οι εργασιακές διαφορές και διαμορφώνεται κλίμα εμπιστοσύνης και ομαδικής συνεργασίας</a:t>
            </a:r>
          </a:p>
          <a:p>
            <a:pPr>
              <a:buFont typeface="Arial" panose="020B0604020202020204" pitchFamily="34" charset="0"/>
              <a:buNone/>
              <a:defRPr/>
            </a:pPr>
            <a:r>
              <a:rPr lang="el-GR" sz="1600" b="1" i="1" dirty="0"/>
              <a:t>	Αξιώματα Ανθρώπινης Επικοινωνίας</a:t>
            </a:r>
            <a:r>
              <a:rPr lang="el-GR" sz="1600" dirty="0"/>
              <a:t> (</a:t>
            </a:r>
            <a:r>
              <a:rPr lang="en-US" sz="1600" dirty="0"/>
              <a:t>Watzlawick, 1967)</a:t>
            </a:r>
            <a:endParaRPr lang="el-GR" sz="1600" dirty="0"/>
          </a:p>
          <a:p>
            <a:pPr marL="449263" lvl="1" indent="-271463">
              <a:buFont typeface="Wingdings" panose="05000000000000000000" pitchFamily="2" charset="2"/>
              <a:buChar char="§"/>
              <a:defRPr/>
            </a:pPr>
            <a:r>
              <a:rPr lang="el-GR" sz="1600" dirty="0"/>
              <a:t>Κανείς δεν μπορεί να μην επικοινωνεί</a:t>
            </a:r>
          </a:p>
          <a:p>
            <a:pPr marL="449263" lvl="1" indent="-271463">
              <a:buFont typeface="Wingdings" panose="05000000000000000000" pitchFamily="2" charset="2"/>
              <a:buChar char="§"/>
              <a:defRPr/>
            </a:pPr>
            <a:r>
              <a:rPr lang="el-GR" sz="1600" dirty="0"/>
              <a:t>Κάθε επικοινωνία έχει δυο όψεις: την όψη του</a:t>
            </a:r>
            <a:r>
              <a:rPr lang="en-US" sz="1600" dirty="0"/>
              <a:t> </a:t>
            </a:r>
            <a:r>
              <a:rPr lang="el-GR" sz="1600" dirty="0"/>
              <a:t>περιεχομένου και την όψη της σχέσης</a:t>
            </a:r>
            <a:endParaRPr lang="en-US" sz="1600" dirty="0"/>
          </a:p>
          <a:p>
            <a:pPr marL="449263" lvl="1" indent="-271463">
              <a:buFont typeface="Wingdings" panose="05000000000000000000" pitchFamily="2" charset="2"/>
              <a:buChar char="§"/>
              <a:defRPr/>
            </a:pPr>
            <a:r>
              <a:rPr lang="el-GR" sz="1600" dirty="0"/>
              <a:t>Αναλογικές και Ψηφιακές λειτουργίες της επικοινωνίας</a:t>
            </a:r>
          </a:p>
          <a:p>
            <a:pPr marL="449263" lvl="1" indent="-271463">
              <a:buFont typeface="Wingdings" panose="05000000000000000000" pitchFamily="2" charset="2"/>
              <a:buChar char="§"/>
              <a:defRPr/>
            </a:pPr>
            <a:r>
              <a:rPr lang="el-GR" sz="1600" dirty="0"/>
              <a:t>Η στίξη δίνει νόημα</a:t>
            </a:r>
            <a:endParaRPr lang="en-US" sz="1600" dirty="0"/>
          </a:p>
          <a:p>
            <a:pPr marL="449263" lvl="1" indent="-271463">
              <a:buFont typeface="Wingdings" panose="05000000000000000000" pitchFamily="2" charset="2"/>
              <a:buChar char="§"/>
              <a:defRPr/>
            </a:pPr>
            <a:r>
              <a:rPr lang="el-GR" sz="1600" dirty="0"/>
              <a:t>Όλες οι επικοινωνιακές ανταλλαγές είναι είτε συμμετρικές είτε συμπληρωματικές ανάλογα με το αν βασίζονται στην ισότητα ή στη διαφορά</a:t>
            </a:r>
          </a:p>
          <a:p>
            <a:pPr>
              <a:buFont typeface="Arial" panose="020B0604020202020204" pitchFamily="34" charset="0"/>
              <a:buNone/>
              <a:defRPr/>
            </a:pPr>
            <a:endParaRPr lang="el-GR" sz="1400" dirty="0"/>
          </a:p>
          <a:p>
            <a:pPr>
              <a:buFont typeface="Arial" panose="020B0604020202020204" pitchFamily="34" charset="0"/>
              <a:buNone/>
              <a:defRPr/>
            </a:pPr>
            <a:endParaRPr lang="el-GR" sz="1400" dirty="0"/>
          </a:p>
          <a:p>
            <a:pPr>
              <a:buFont typeface="Arial" panose="020B0604020202020204" pitchFamily="34" charset="0"/>
              <a:buNone/>
              <a:defRPr/>
            </a:pPr>
            <a:endParaRPr lang="el-GR" sz="1400" dirty="0"/>
          </a:p>
        </p:txBody>
      </p:sp>
      <p:cxnSp>
        <p:nvCxnSpPr>
          <p:cNvPr id="4" name="Ευθεία γραμμή σύνδεσης 3">
            <a:extLst>
              <a:ext uri="{FF2B5EF4-FFF2-40B4-BE49-F238E27FC236}">
                <a16:creationId xmlns:a16="http://schemas.microsoft.com/office/drawing/2014/main" id="{F786D00C-C6A2-C55A-4EF3-69F99AB46688}"/>
              </a:ext>
            </a:extLst>
          </p:cNvPr>
          <p:cNvCxnSpPr>
            <a:cxnSpLocks/>
          </p:cNvCxnSpPr>
          <p:nvPr/>
        </p:nvCxnSpPr>
        <p:spPr>
          <a:xfrm>
            <a:off x="381000" y="8953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4B44DC87-BDAC-2846-BB87-98D1D4158AE3}"/>
              </a:ext>
            </a:extLst>
          </p:cNvPr>
          <p:cNvCxnSpPr>
            <a:cxnSpLocks/>
          </p:cNvCxnSpPr>
          <p:nvPr/>
        </p:nvCxnSpPr>
        <p:spPr>
          <a:xfrm>
            <a:off x="304800" y="919163"/>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2" name="5 - Ορθογώνιο">
            <a:extLst>
              <a:ext uri="{FF2B5EF4-FFF2-40B4-BE49-F238E27FC236}">
                <a16:creationId xmlns:a16="http://schemas.microsoft.com/office/drawing/2014/main" id="{079A96C4-AEDA-167A-FCE5-E4A93A039FFF}"/>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8EB5E23-4151-27A3-C0A5-7AF168C77184}"/>
              </a:ext>
            </a:extLst>
          </p:cNvPr>
          <p:cNvSpPr txBox="1">
            <a:spLocks/>
          </p:cNvSpPr>
          <p:nvPr/>
        </p:nvSpPr>
        <p:spPr>
          <a:xfrm>
            <a:off x="628650" y="122238"/>
            <a:ext cx="7886700" cy="544512"/>
          </a:xfrm>
          <a:prstGeom prst="rect">
            <a:avLst/>
          </a:prstGeom>
        </p:spPr>
        <p:txBody>
          <a:bodyPr/>
          <a:lstStyle/>
          <a:p>
            <a:pPr algn="ctr" defTabSz="685800" eaLnBrk="1" fontAlgn="auto" hangingPunct="1">
              <a:spcAft>
                <a:spcPts val="0"/>
              </a:spcAft>
              <a:defRPr/>
            </a:pPr>
            <a:r>
              <a:rPr lang="el-GR" sz="2600" b="1" dirty="0">
                <a:solidFill>
                  <a:srgbClr val="002060"/>
                </a:solidFill>
                <a:latin typeface="+mn-lt"/>
                <a:cs typeface="Arial" panose="020B0604020202020204" pitchFamily="34" charset="0"/>
              </a:rPr>
              <a:t>Η λειτουργική δυναμική της διεπαγγελματικής ομάδας</a:t>
            </a:r>
          </a:p>
        </p:txBody>
      </p:sp>
      <p:cxnSp>
        <p:nvCxnSpPr>
          <p:cNvPr id="4" name="Straight Connector 3">
            <a:extLst>
              <a:ext uri="{FF2B5EF4-FFF2-40B4-BE49-F238E27FC236}">
                <a16:creationId xmlns:a16="http://schemas.microsoft.com/office/drawing/2014/main" id="{2066A6D4-D55B-E34D-432A-06687417395E}"/>
              </a:ext>
            </a:extLst>
          </p:cNvPr>
          <p:cNvCxnSpPr/>
          <p:nvPr/>
        </p:nvCxnSpPr>
        <p:spPr>
          <a:xfrm>
            <a:off x="1143000" y="742950"/>
            <a:ext cx="6858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1EF648C-1D1E-10FF-8188-5D2C90A1BB7D}"/>
              </a:ext>
            </a:extLst>
          </p:cNvPr>
          <p:cNvSpPr txBox="1"/>
          <p:nvPr/>
        </p:nvSpPr>
        <p:spPr>
          <a:xfrm>
            <a:off x="1143000" y="2193925"/>
            <a:ext cx="2268538" cy="147796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l-GR" sz="1500" b="1" dirty="0">
                <a:effectLst>
                  <a:outerShdw blurRad="38100" dist="38100" dir="2700000" algn="tl">
                    <a:srgbClr val="000000">
                      <a:alpha val="43137"/>
                    </a:srgbClr>
                  </a:outerShdw>
                </a:effectLst>
              </a:rPr>
              <a:t>Εργασία/Δραστηριότητα</a:t>
            </a:r>
          </a:p>
          <a:p>
            <a:pPr algn="ctr">
              <a:defRPr/>
            </a:pPr>
            <a:r>
              <a:rPr lang="el-GR" sz="1500" dirty="0">
                <a:effectLst>
                  <a:outerShdw blurRad="38100" dist="38100" dir="2700000" algn="tl">
                    <a:srgbClr val="000000">
                      <a:alpha val="43137"/>
                    </a:srgbClr>
                  </a:outerShdw>
                </a:effectLst>
              </a:rPr>
              <a:t>Τι έγινε και ποια τα προβλήματα που σχετίζονται με την ολοκλήρωση της εργασίας/δραστηριότητας</a:t>
            </a:r>
          </a:p>
        </p:txBody>
      </p:sp>
      <p:sp>
        <p:nvSpPr>
          <p:cNvPr id="9" name="TextBox 8">
            <a:extLst>
              <a:ext uri="{FF2B5EF4-FFF2-40B4-BE49-F238E27FC236}">
                <a16:creationId xmlns:a16="http://schemas.microsoft.com/office/drawing/2014/main" id="{DE8F77EE-6A50-989A-BDA3-21582D7F3238}"/>
              </a:ext>
            </a:extLst>
          </p:cNvPr>
          <p:cNvSpPr txBox="1"/>
          <p:nvPr/>
        </p:nvSpPr>
        <p:spPr>
          <a:xfrm>
            <a:off x="5784850" y="2184400"/>
            <a:ext cx="2292350" cy="17081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l-GR" sz="1500" b="1" dirty="0">
                <a:effectLst>
                  <a:outerShdw blurRad="38100" dist="38100" dir="2700000" algn="tl">
                    <a:srgbClr val="000000">
                      <a:alpha val="43137"/>
                    </a:srgbClr>
                  </a:outerShdw>
                </a:effectLst>
              </a:rPr>
              <a:t>Διαδικασία </a:t>
            </a:r>
          </a:p>
          <a:p>
            <a:pPr algn="ctr">
              <a:defRPr/>
            </a:pPr>
            <a:r>
              <a:rPr lang="el-GR" sz="1500" dirty="0">
                <a:effectLst>
                  <a:outerShdw blurRad="38100" dist="38100" dir="2700000" algn="tl">
                    <a:srgbClr val="000000">
                      <a:alpha val="43137"/>
                    </a:srgbClr>
                  </a:outerShdw>
                </a:effectLst>
              </a:rPr>
              <a:t>Πως λειτουργεί η ομάδα και πως ολοκληρώνεται η εργασία/ δραστηριότητα, τι συμβαίνει μεταξύ των μελών και η μέθοδος λήψης των αποφάσεων</a:t>
            </a:r>
          </a:p>
        </p:txBody>
      </p:sp>
      <p:sp>
        <p:nvSpPr>
          <p:cNvPr id="10" name="TextBox 9">
            <a:extLst>
              <a:ext uri="{FF2B5EF4-FFF2-40B4-BE49-F238E27FC236}">
                <a16:creationId xmlns:a16="http://schemas.microsoft.com/office/drawing/2014/main" id="{683B7081-A06D-5B5C-A420-F58F63706808}"/>
              </a:ext>
            </a:extLst>
          </p:cNvPr>
          <p:cNvSpPr txBox="1"/>
          <p:nvPr/>
        </p:nvSpPr>
        <p:spPr>
          <a:xfrm>
            <a:off x="2214563" y="3984625"/>
            <a:ext cx="4572000" cy="708025"/>
          </a:xfrm>
          <a:prstGeom prst="rect">
            <a:avLst/>
          </a:prstGeom>
          <a:ln/>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l-GR" sz="2000" b="1" dirty="0">
                <a:effectLst>
                  <a:outerShdw blurRad="38100" dist="38100" dir="2700000" algn="tl">
                    <a:srgbClr val="000000">
                      <a:alpha val="43137"/>
                    </a:srgbClr>
                  </a:outerShdw>
                </a:effectLst>
              </a:rPr>
              <a:t>Η ΔΙΑΔΙΚΑΣΙΑ ΕΠΗΡΕΑΖΕΙ ΤΟ ΑΠΟΤΕΛΕΣΜΑ</a:t>
            </a:r>
          </a:p>
        </p:txBody>
      </p:sp>
      <p:sp>
        <p:nvSpPr>
          <p:cNvPr id="11" name="TextBox 10">
            <a:extLst>
              <a:ext uri="{FF2B5EF4-FFF2-40B4-BE49-F238E27FC236}">
                <a16:creationId xmlns:a16="http://schemas.microsoft.com/office/drawing/2014/main" id="{E1AB7C46-FA62-E801-7951-41E9F7143A54}"/>
              </a:ext>
            </a:extLst>
          </p:cNvPr>
          <p:cNvSpPr txBox="1"/>
          <p:nvPr/>
        </p:nvSpPr>
        <p:spPr>
          <a:xfrm>
            <a:off x="1600200" y="4705350"/>
            <a:ext cx="3600450" cy="346075"/>
          </a:xfrm>
          <a:prstGeom prst="wedgeRectCallout">
            <a:avLst>
              <a:gd name="adj1" fmla="val -6277"/>
              <a:gd name="adj2" fmla="val -107271"/>
            </a:avLst>
          </a:prstGeom>
          <a:ln/>
        </p:spPr>
        <p:style>
          <a:lnRef idx="2">
            <a:schemeClr val="accent4"/>
          </a:lnRef>
          <a:fillRef idx="1">
            <a:schemeClr val="lt1"/>
          </a:fillRef>
          <a:effectRef idx="0">
            <a:schemeClr val="accent4"/>
          </a:effectRef>
          <a:fontRef idx="minor">
            <a:schemeClr val="dk1"/>
          </a:fontRef>
        </p:style>
        <p:txBody>
          <a:bodyPr>
            <a:spAutoFit/>
          </a:bodyPr>
          <a:lstStyle/>
          <a:p>
            <a:pPr>
              <a:defRPr/>
            </a:pPr>
            <a:r>
              <a:rPr lang="el-GR" sz="1650" dirty="0">
                <a:effectLst>
                  <a:outerShdw blurRad="38100" dist="38100" dir="2700000" algn="tl">
                    <a:srgbClr val="000000">
                      <a:alpha val="43137"/>
                    </a:srgbClr>
                  </a:outerShdw>
                </a:effectLst>
                <a:latin typeface="+mj-lt"/>
              </a:rPr>
              <a:t>ΥΨΗΛΗ ΑΠΟΔΟΣΗ = ΙΣΟΡΡΟΠΙΑ</a:t>
            </a:r>
          </a:p>
        </p:txBody>
      </p:sp>
      <p:cxnSp>
        <p:nvCxnSpPr>
          <p:cNvPr id="14" name="Ευθεία γραμμή σύνδεσης 13">
            <a:extLst>
              <a:ext uri="{FF2B5EF4-FFF2-40B4-BE49-F238E27FC236}">
                <a16:creationId xmlns:a16="http://schemas.microsoft.com/office/drawing/2014/main" id="{25713344-572C-E2A3-82FE-A2D3A4F07723}"/>
              </a:ext>
            </a:extLst>
          </p:cNvPr>
          <p:cNvCxnSpPr>
            <a:cxnSpLocks/>
          </p:cNvCxnSpPr>
          <p:nvPr/>
        </p:nvCxnSpPr>
        <p:spPr>
          <a:xfrm>
            <a:off x="1752600" y="2038350"/>
            <a:ext cx="5638800" cy="0"/>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15" name="Ορθογώνιο 14">
            <a:extLst>
              <a:ext uri="{FF2B5EF4-FFF2-40B4-BE49-F238E27FC236}">
                <a16:creationId xmlns:a16="http://schemas.microsoft.com/office/drawing/2014/main" id="{BBAF7848-43F4-CB05-190E-0073E4ADACD7}"/>
              </a:ext>
            </a:extLst>
          </p:cNvPr>
          <p:cNvSpPr/>
          <p:nvPr/>
        </p:nvSpPr>
        <p:spPr>
          <a:xfrm>
            <a:off x="1295400" y="1047750"/>
            <a:ext cx="1981200" cy="817563"/>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el-GR" b="1" dirty="0"/>
              <a:t>ΕΡΓΑΣΙΑ</a:t>
            </a:r>
          </a:p>
          <a:p>
            <a:pPr algn="ctr">
              <a:defRPr/>
            </a:pPr>
            <a:r>
              <a:rPr lang="el-GR" b="1" dirty="0"/>
              <a:t>ΔΡΑΣΤΗΡΙΟΤΗΤΑ</a:t>
            </a:r>
          </a:p>
        </p:txBody>
      </p:sp>
      <p:sp>
        <p:nvSpPr>
          <p:cNvPr id="16" name="Ορθογώνιο 15">
            <a:extLst>
              <a:ext uri="{FF2B5EF4-FFF2-40B4-BE49-F238E27FC236}">
                <a16:creationId xmlns:a16="http://schemas.microsoft.com/office/drawing/2014/main" id="{CF9C9F9B-EE32-6927-C6F1-9E503A040602}"/>
              </a:ext>
            </a:extLst>
          </p:cNvPr>
          <p:cNvSpPr/>
          <p:nvPr/>
        </p:nvSpPr>
        <p:spPr>
          <a:xfrm>
            <a:off x="5867400" y="1074738"/>
            <a:ext cx="1981200" cy="817562"/>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el-GR" b="1" dirty="0"/>
              <a:t>ΔΙΑΔΙΚΑΣΙΑ</a:t>
            </a:r>
          </a:p>
        </p:txBody>
      </p:sp>
      <p:cxnSp>
        <p:nvCxnSpPr>
          <p:cNvPr id="19" name="Ευθεία γραμμή σύνδεσης 18">
            <a:extLst>
              <a:ext uri="{FF2B5EF4-FFF2-40B4-BE49-F238E27FC236}">
                <a16:creationId xmlns:a16="http://schemas.microsoft.com/office/drawing/2014/main" id="{00D1FC5E-9DC3-81DD-FCB7-6EDAD56C19A8}"/>
              </a:ext>
            </a:extLst>
          </p:cNvPr>
          <p:cNvCxnSpPr>
            <a:cxnSpLocks/>
          </p:cNvCxnSpPr>
          <p:nvPr/>
        </p:nvCxnSpPr>
        <p:spPr>
          <a:xfrm flipH="1">
            <a:off x="3810000" y="2038350"/>
            <a:ext cx="457200" cy="125253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Ευθεία γραμμή σύνδεσης 20">
            <a:extLst>
              <a:ext uri="{FF2B5EF4-FFF2-40B4-BE49-F238E27FC236}">
                <a16:creationId xmlns:a16="http://schemas.microsoft.com/office/drawing/2014/main" id="{905217CA-6627-7DB6-8781-5ACCF7C2CB09}"/>
              </a:ext>
            </a:extLst>
          </p:cNvPr>
          <p:cNvCxnSpPr>
            <a:cxnSpLocks/>
          </p:cNvCxnSpPr>
          <p:nvPr/>
        </p:nvCxnSpPr>
        <p:spPr>
          <a:xfrm>
            <a:off x="4386263" y="2038350"/>
            <a:ext cx="371475" cy="123983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Ευθεία γραμμή σύνδεσης 29">
            <a:extLst>
              <a:ext uri="{FF2B5EF4-FFF2-40B4-BE49-F238E27FC236}">
                <a16:creationId xmlns:a16="http://schemas.microsoft.com/office/drawing/2014/main" id="{ACD34182-1977-4E65-1105-A967A89F154E}"/>
              </a:ext>
            </a:extLst>
          </p:cNvPr>
          <p:cNvCxnSpPr>
            <a:cxnSpLocks/>
          </p:cNvCxnSpPr>
          <p:nvPr/>
        </p:nvCxnSpPr>
        <p:spPr>
          <a:xfrm>
            <a:off x="381000" y="72390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31" name="Ευθεία γραμμή σύνδεσης 30">
            <a:extLst>
              <a:ext uri="{FF2B5EF4-FFF2-40B4-BE49-F238E27FC236}">
                <a16:creationId xmlns:a16="http://schemas.microsoft.com/office/drawing/2014/main" id="{F856D8E0-FED7-4A7D-DD22-89E9F81DDE05}"/>
              </a:ext>
            </a:extLst>
          </p:cNvPr>
          <p:cNvCxnSpPr>
            <a:cxnSpLocks/>
          </p:cNvCxnSpPr>
          <p:nvPr/>
        </p:nvCxnSpPr>
        <p:spPr>
          <a:xfrm>
            <a:off x="304800" y="7429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2" name="5 - Ορθογώνιο">
            <a:extLst>
              <a:ext uri="{FF2B5EF4-FFF2-40B4-BE49-F238E27FC236}">
                <a16:creationId xmlns:a16="http://schemas.microsoft.com/office/drawing/2014/main" id="{CE1F5F2A-FC60-7961-401C-A6E5A0B0071F}"/>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166229C3-F18A-9E16-B040-B1F24679843E}"/>
              </a:ext>
            </a:extLst>
          </p:cNvPr>
          <p:cNvSpPr>
            <a:spLocks noGrp="1"/>
          </p:cNvSpPr>
          <p:nvPr>
            <p:ph type="title"/>
          </p:nvPr>
        </p:nvSpPr>
        <p:spPr/>
        <p:txBody>
          <a:bodyPr/>
          <a:lstStyle/>
          <a:p>
            <a:pPr algn="ctr">
              <a:defRPr/>
            </a:pPr>
            <a:r>
              <a:rPr lang="el-GR" sz="2800" b="1" dirty="0">
                <a:solidFill>
                  <a:srgbClr val="002060"/>
                </a:solidFill>
                <a:latin typeface="+mn-lt"/>
                <a:ea typeface="+mn-ea"/>
                <a:cs typeface="Arial" panose="020B0604020202020204" pitchFamily="34" charset="0"/>
              </a:rPr>
              <a:t>Ικανότητα λειτουργίας της Ομάδας</a:t>
            </a:r>
            <a:br>
              <a:rPr lang="el-GR" sz="2800" b="1" dirty="0">
                <a:solidFill>
                  <a:srgbClr val="002060"/>
                </a:solidFill>
                <a:latin typeface="+mn-lt"/>
                <a:ea typeface="+mn-ea"/>
                <a:cs typeface="Arial" panose="020B0604020202020204" pitchFamily="34" charset="0"/>
              </a:rPr>
            </a:br>
            <a:r>
              <a:rPr lang="el-GR" sz="2400" i="1" dirty="0">
                <a:solidFill>
                  <a:srgbClr val="002060"/>
                </a:solidFill>
                <a:latin typeface="+mn-lt"/>
                <a:ea typeface="+mn-ea"/>
                <a:cs typeface="Arial" panose="020B0604020202020204" pitchFamily="34" charset="0"/>
              </a:rPr>
              <a:t>Περιεχόμενο</a:t>
            </a:r>
          </a:p>
        </p:txBody>
      </p:sp>
      <p:sp>
        <p:nvSpPr>
          <p:cNvPr id="16387" name="Θέση περιεχομένου 6">
            <a:extLst>
              <a:ext uri="{FF2B5EF4-FFF2-40B4-BE49-F238E27FC236}">
                <a16:creationId xmlns:a16="http://schemas.microsoft.com/office/drawing/2014/main" id="{258C46EC-A480-301D-AAE6-7FC32F016000}"/>
              </a:ext>
            </a:extLst>
          </p:cNvPr>
          <p:cNvSpPr>
            <a:spLocks noGrp="1" noChangeArrowheads="1"/>
          </p:cNvSpPr>
          <p:nvPr>
            <p:ph idx="1"/>
          </p:nvPr>
        </p:nvSpPr>
        <p:spPr/>
        <p:txBody>
          <a:bodyPr/>
          <a:lstStyle/>
          <a:p>
            <a:pPr>
              <a:lnSpc>
                <a:spcPct val="100000"/>
              </a:lnSpc>
              <a:spcBef>
                <a:spcPts val="1200"/>
              </a:spcBef>
            </a:pPr>
            <a:r>
              <a:rPr lang="el-GR" altLang="el-GR" sz="1800" dirty="0"/>
              <a:t>Κατανόηση της διαδικασίας ανάπτυξης της ομάδας</a:t>
            </a:r>
          </a:p>
          <a:p>
            <a:pPr>
              <a:lnSpc>
                <a:spcPct val="100000"/>
              </a:lnSpc>
              <a:spcBef>
                <a:spcPts val="1200"/>
              </a:spcBef>
            </a:pPr>
            <a:r>
              <a:rPr lang="el-GR" altLang="el-GR" sz="1800" dirty="0"/>
              <a:t>Ανάπτυξη αρχών λειτουργίας της ομάδας που σέβονται τις ηθικές αξίες των μελών της</a:t>
            </a:r>
          </a:p>
          <a:p>
            <a:pPr>
              <a:lnSpc>
                <a:spcPct val="100000"/>
              </a:lnSpc>
              <a:spcBef>
                <a:spcPts val="1200"/>
              </a:spcBef>
            </a:pPr>
            <a:r>
              <a:rPr lang="el-GR" altLang="el-GR" sz="1800" dirty="0"/>
              <a:t>Αποτελεσματικές τεχνικές συζήτησης και αλληλεπίδρασης</a:t>
            </a:r>
            <a:endParaRPr lang="en-GB" altLang="el-GR" sz="1800" dirty="0"/>
          </a:p>
          <a:p>
            <a:pPr>
              <a:lnSpc>
                <a:spcPct val="100000"/>
              </a:lnSpc>
              <a:spcBef>
                <a:spcPts val="1200"/>
              </a:spcBef>
            </a:pPr>
            <a:r>
              <a:rPr lang="el-GR" altLang="el-GR" sz="1800" dirty="0"/>
              <a:t>Συμμετοχή και σεβασμός όλων των μελών στη συνεργατική λήψης απόφασης</a:t>
            </a:r>
          </a:p>
          <a:p>
            <a:pPr>
              <a:lnSpc>
                <a:spcPct val="100000"/>
              </a:lnSpc>
              <a:spcBef>
                <a:spcPts val="1200"/>
              </a:spcBef>
            </a:pPr>
            <a:r>
              <a:rPr lang="el-GR" altLang="el-GR" sz="1800" dirty="0"/>
              <a:t>Οι σχέσεις όλων των εμπλεκόμενων μερών είτε είναι μέλη της ομάδας είτε όχι, σέβονται το ήθος της ομάδας, τηρούν εμπιστευτικότητα και κατανέμουν τους πόρους.</a:t>
            </a:r>
          </a:p>
        </p:txBody>
      </p:sp>
      <p:cxnSp>
        <p:nvCxnSpPr>
          <p:cNvPr id="12" name="Straight Connector 3">
            <a:extLst>
              <a:ext uri="{FF2B5EF4-FFF2-40B4-BE49-F238E27FC236}">
                <a16:creationId xmlns:a16="http://schemas.microsoft.com/office/drawing/2014/main" id="{A407C2DB-C667-CC32-7F46-D4D48C8E50AC}"/>
              </a:ext>
            </a:extLst>
          </p:cNvPr>
          <p:cNvCxnSpPr/>
          <p:nvPr/>
        </p:nvCxnSpPr>
        <p:spPr>
          <a:xfrm>
            <a:off x="1143000" y="1276350"/>
            <a:ext cx="6858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Ευθεία γραμμή σύνδεσης 12">
            <a:extLst>
              <a:ext uri="{FF2B5EF4-FFF2-40B4-BE49-F238E27FC236}">
                <a16:creationId xmlns:a16="http://schemas.microsoft.com/office/drawing/2014/main" id="{D55E76FD-F2D8-ABB3-094E-2B9C45FA7DE9}"/>
              </a:ext>
            </a:extLst>
          </p:cNvPr>
          <p:cNvCxnSpPr>
            <a:cxnSpLocks/>
          </p:cNvCxnSpPr>
          <p:nvPr/>
        </p:nvCxnSpPr>
        <p:spPr>
          <a:xfrm>
            <a:off x="381000" y="125730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Ευθεία γραμμή σύνδεσης 13">
            <a:extLst>
              <a:ext uri="{FF2B5EF4-FFF2-40B4-BE49-F238E27FC236}">
                <a16:creationId xmlns:a16="http://schemas.microsoft.com/office/drawing/2014/main" id="{142CE9FB-40BC-B1A6-5DC2-585F7537153A}"/>
              </a:ext>
            </a:extLst>
          </p:cNvPr>
          <p:cNvCxnSpPr>
            <a:cxnSpLocks/>
          </p:cNvCxnSpPr>
          <p:nvPr/>
        </p:nvCxnSpPr>
        <p:spPr>
          <a:xfrm>
            <a:off x="304800" y="12763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16391" name="TextBox 14">
            <a:extLst>
              <a:ext uri="{FF2B5EF4-FFF2-40B4-BE49-F238E27FC236}">
                <a16:creationId xmlns:a16="http://schemas.microsoft.com/office/drawing/2014/main" id="{6243BF73-0821-2F72-1C0E-4D8867F9208E}"/>
              </a:ext>
            </a:extLst>
          </p:cNvPr>
          <p:cNvSpPr txBox="1">
            <a:spLocks noChangeArrowheads="1"/>
          </p:cNvSpPr>
          <p:nvPr/>
        </p:nvSpPr>
        <p:spPr bwMode="auto">
          <a:xfrm>
            <a:off x="2490788" y="4344988"/>
            <a:ext cx="6024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l-GR" i="1">
                <a:solidFill>
                  <a:srgbClr val="002060"/>
                </a:solidFill>
              </a:rPr>
              <a:t>The Canadian Interprofessional Competency Framework, 2010</a:t>
            </a:r>
            <a:endParaRPr lang="el-GR" altLang="el-GR" i="1">
              <a:solidFill>
                <a:srgbClr val="002060"/>
              </a:solidFill>
            </a:endParaRPr>
          </a:p>
        </p:txBody>
      </p:sp>
      <p:sp>
        <p:nvSpPr>
          <p:cNvPr id="2" name="5 - Ορθογώνιο">
            <a:extLst>
              <a:ext uri="{FF2B5EF4-FFF2-40B4-BE49-F238E27FC236}">
                <a16:creationId xmlns:a16="http://schemas.microsoft.com/office/drawing/2014/main" id="{7AFE5902-C044-881A-8464-2F478E09973E}"/>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E1E355AD-0C43-9DFA-D757-D5919BD6E649}"/>
              </a:ext>
            </a:extLst>
          </p:cNvPr>
          <p:cNvSpPr>
            <a:spLocks noGrp="1"/>
          </p:cNvSpPr>
          <p:nvPr>
            <p:ph type="title"/>
          </p:nvPr>
        </p:nvSpPr>
        <p:spPr/>
        <p:txBody>
          <a:bodyPr/>
          <a:lstStyle/>
          <a:p>
            <a:pPr algn="ctr">
              <a:defRPr/>
            </a:pPr>
            <a:r>
              <a:rPr lang="el-GR" sz="2800" b="1" dirty="0">
                <a:solidFill>
                  <a:srgbClr val="002060"/>
                </a:solidFill>
                <a:latin typeface="+mn-lt"/>
                <a:ea typeface="+mn-ea"/>
                <a:cs typeface="Arial" panose="020B0604020202020204" pitchFamily="34" charset="0"/>
              </a:rPr>
              <a:t>Ικανότητα </a:t>
            </a:r>
            <a:r>
              <a:rPr lang="el-GR" sz="2800" b="1" dirty="0" err="1">
                <a:solidFill>
                  <a:srgbClr val="002060"/>
                </a:solidFill>
                <a:latin typeface="+mn-lt"/>
                <a:ea typeface="+mn-ea"/>
                <a:cs typeface="Arial" panose="020B0604020202020204" pitchFamily="34" charset="0"/>
              </a:rPr>
              <a:t>διεπαγγελματικής</a:t>
            </a:r>
            <a:r>
              <a:rPr lang="el-GR" sz="2800" b="1" dirty="0">
                <a:solidFill>
                  <a:srgbClr val="002060"/>
                </a:solidFill>
                <a:latin typeface="+mn-lt"/>
                <a:ea typeface="+mn-ea"/>
                <a:cs typeface="Arial" panose="020B0604020202020204" pitchFamily="34" charset="0"/>
              </a:rPr>
              <a:t> επικοινωνίας</a:t>
            </a:r>
            <a:br>
              <a:rPr lang="el-GR" sz="2800" b="1" dirty="0">
                <a:solidFill>
                  <a:srgbClr val="002060"/>
                </a:solidFill>
                <a:latin typeface="+mn-lt"/>
                <a:ea typeface="+mn-ea"/>
                <a:cs typeface="Arial" panose="020B0604020202020204" pitchFamily="34" charset="0"/>
              </a:rPr>
            </a:br>
            <a:r>
              <a:rPr lang="el-GR" sz="2400" i="1" dirty="0">
                <a:solidFill>
                  <a:srgbClr val="002060"/>
                </a:solidFill>
                <a:latin typeface="+mn-lt"/>
                <a:ea typeface="+mn-ea"/>
                <a:cs typeface="Arial" panose="020B0604020202020204" pitchFamily="34" charset="0"/>
              </a:rPr>
              <a:t>Περιεχόμενο</a:t>
            </a:r>
          </a:p>
        </p:txBody>
      </p:sp>
      <p:sp>
        <p:nvSpPr>
          <p:cNvPr id="17411" name="Θέση περιεχομένου 6">
            <a:extLst>
              <a:ext uri="{FF2B5EF4-FFF2-40B4-BE49-F238E27FC236}">
                <a16:creationId xmlns:a16="http://schemas.microsoft.com/office/drawing/2014/main" id="{B6C65874-4588-5FDD-753E-92621BA52127}"/>
              </a:ext>
            </a:extLst>
          </p:cNvPr>
          <p:cNvSpPr>
            <a:spLocks noGrp="1" noChangeArrowheads="1"/>
          </p:cNvSpPr>
          <p:nvPr>
            <p:ph idx="1"/>
          </p:nvPr>
        </p:nvSpPr>
        <p:spPr/>
        <p:txBody>
          <a:bodyPr/>
          <a:lstStyle/>
          <a:p>
            <a:pPr>
              <a:lnSpc>
                <a:spcPct val="100000"/>
              </a:lnSpc>
              <a:spcBef>
                <a:spcPts val="1200"/>
              </a:spcBef>
            </a:pPr>
            <a:r>
              <a:rPr lang="el-GR" altLang="el-GR" sz="1800" dirty="0"/>
              <a:t>Καθιέρωση αρχών ομαδικής επικοινωνίας</a:t>
            </a:r>
          </a:p>
          <a:p>
            <a:pPr>
              <a:lnSpc>
                <a:spcPct val="100000"/>
              </a:lnSpc>
              <a:spcBef>
                <a:spcPts val="1200"/>
              </a:spcBef>
            </a:pPr>
            <a:r>
              <a:rPr lang="el-GR" altLang="el-GR" sz="1800" dirty="0"/>
              <a:t>Ενεργητική ακρόαση</a:t>
            </a:r>
          </a:p>
          <a:p>
            <a:pPr>
              <a:lnSpc>
                <a:spcPct val="100000"/>
              </a:lnSpc>
              <a:spcBef>
                <a:spcPts val="1200"/>
              </a:spcBef>
            </a:pPr>
            <a:r>
              <a:rPr lang="el-GR" altLang="el-GR" sz="1800" dirty="0"/>
              <a:t>Αμοιβαία κατανόηση των αποφάσεων για τη φροντίδα</a:t>
            </a:r>
            <a:endParaRPr lang="en-GB" altLang="el-GR" sz="1800" dirty="0"/>
          </a:p>
          <a:p>
            <a:pPr>
              <a:lnSpc>
                <a:spcPct val="100000"/>
              </a:lnSpc>
              <a:spcBef>
                <a:spcPts val="1200"/>
              </a:spcBef>
            </a:pPr>
            <a:r>
              <a:rPr lang="el-GR" altLang="el-GR" sz="1800" dirty="0"/>
              <a:t>Χτίσιμο εμπιστοσύνης </a:t>
            </a:r>
          </a:p>
          <a:p>
            <a:pPr>
              <a:lnSpc>
                <a:spcPct val="100000"/>
              </a:lnSpc>
              <a:spcBef>
                <a:spcPts val="1200"/>
              </a:spcBef>
            </a:pPr>
            <a:r>
              <a:rPr lang="el-GR" altLang="el-GR" sz="1800" dirty="0"/>
              <a:t>Αποτελεσματική χρήση της τεχνολογίας για τη βελτίωση της </a:t>
            </a:r>
            <a:r>
              <a:rPr lang="el-GR" altLang="el-GR" sz="1800" dirty="0" err="1"/>
              <a:t>διεπαγγελματικής</a:t>
            </a:r>
            <a:r>
              <a:rPr lang="el-GR" altLang="el-GR" sz="1800" dirty="0"/>
              <a:t> </a:t>
            </a:r>
            <a:r>
              <a:rPr lang="el-GR" altLang="el-GR" sz="1800" dirty="0" err="1"/>
              <a:t>ασθενοκεντρικής</a:t>
            </a:r>
            <a:r>
              <a:rPr lang="el-GR" altLang="el-GR" sz="1800" dirty="0"/>
              <a:t>, </a:t>
            </a:r>
            <a:r>
              <a:rPr lang="el-GR" altLang="el-GR" sz="1800" dirty="0" err="1"/>
              <a:t>πελατοκεντρικής</a:t>
            </a:r>
            <a:r>
              <a:rPr lang="el-GR" altLang="el-GR" sz="1800" dirty="0"/>
              <a:t> ή </a:t>
            </a:r>
            <a:r>
              <a:rPr lang="el-GR" altLang="el-GR" sz="1800" dirty="0" err="1"/>
              <a:t>κοινοτικοκεντρικής</a:t>
            </a:r>
            <a:r>
              <a:rPr lang="el-GR" altLang="el-GR" sz="1800" dirty="0"/>
              <a:t> φροντίδας υγείας.</a:t>
            </a:r>
          </a:p>
        </p:txBody>
      </p:sp>
      <p:cxnSp>
        <p:nvCxnSpPr>
          <p:cNvPr id="12" name="Straight Connector 3">
            <a:extLst>
              <a:ext uri="{FF2B5EF4-FFF2-40B4-BE49-F238E27FC236}">
                <a16:creationId xmlns:a16="http://schemas.microsoft.com/office/drawing/2014/main" id="{97012423-EAC9-ABC7-2F6B-244D5BC51CD1}"/>
              </a:ext>
            </a:extLst>
          </p:cNvPr>
          <p:cNvCxnSpPr/>
          <p:nvPr/>
        </p:nvCxnSpPr>
        <p:spPr>
          <a:xfrm>
            <a:off x="1143000" y="1276350"/>
            <a:ext cx="6858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Ευθεία γραμμή σύνδεσης 12">
            <a:extLst>
              <a:ext uri="{FF2B5EF4-FFF2-40B4-BE49-F238E27FC236}">
                <a16:creationId xmlns:a16="http://schemas.microsoft.com/office/drawing/2014/main" id="{40EA6AAC-C399-F96E-F1EE-B4A9C37562C4}"/>
              </a:ext>
            </a:extLst>
          </p:cNvPr>
          <p:cNvCxnSpPr>
            <a:cxnSpLocks/>
          </p:cNvCxnSpPr>
          <p:nvPr/>
        </p:nvCxnSpPr>
        <p:spPr>
          <a:xfrm>
            <a:off x="381000" y="125730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Ευθεία γραμμή σύνδεσης 13">
            <a:extLst>
              <a:ext uri="{FF2B5EF4-FFF2-40B4-BE49-F238E27FC236}">
                <a16:creationId xmlns:a16="http://schemas.microsoft.com/office/drawing/2014/main" id="{3850F459-F09B-396B-7475-7F9D74705775}"/>
              </a:ext>
            </a:extLst>
          </p:cNvPr>
          <p:cNvCxnSpPr>
            <a:cxnSpLocks/>
          </p:cNvCxnSpPr>
          <p:nvPr/>
        </p:nvCxnSpPr>
        <p:spPr>
          <a:xfrm>
            <a:off x="304800" y="12763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17415" name="TextBox 14">
            <a:extLst>
              <a:ext uri="{FF2B5EF4-FFF2-40B4-BE49-F238E27FC236}">
                <a16:creationId xmlns:a16="http://schemas.microsoft.com/office/drawing/2014/main" id="{2297E4FB-785D-1D66-CAC7-74ACA12D0E6E}"/>
              </a:ext>
            </a:extLst>
          </p:cNvPr>
          <p:cNvSpPr txBox="1">
            <a:spLocks noChangeArrowheads="1"/>
          </p:cNvSpPr>
          <p:nvPr/>
        </p:nvSpPr>
        <p:spPr bwMode="auto">
          <a:xfrm>
            <a:off x="2490788" y="4344988"/>
            <a:ext cx="6024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l-GR" i="1">
                <a:solidFill>
                  <a:srgbClr val="002060"/>
                </a:solidFill>
              </a:rPr>
              <a:t>The Canadian Interprofessional Competency Framework, 2010</a:t>
            </a:r>
            <a:endParaRPr lang="el-GR" altLang="el-GR" i="1">
              <a:solidFill>
                <a:srgbClr val="002060"/>
              </a:solidFill>
            </a:endParaRPr>
          </a:p>
        </p:txBody>
      </p:sp>
      <p:sp>
        <p:nvSpPr>
          <p:cNvPr id="2" name="5 - Ορθογώνιο">
            <a:extLst>
              <a:ext uri="{FF2B5EF4-FFF2-40B4-BE49-F238E27FC236}">
                <a16:creationId xmlns:a16="http://schemas.microsoft.com/office/drawing/2014/main" id="{5455E775-49C5-A86E-4591-03695C6AC046}"/>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275BF41-0F7E-48F9-C428-589A9FA8BB0E}"/>
              </a:ext>
            </a:extLst>
          </p:cNvPr>
          <p:cNvSpPr txBox="1">
            <a:spLocks/>
          </p:cNvSpPr>
          <p:nvPr/>
        </p:nvSpPr>
        <p:spPr>
          <a:xfrm>
            <a:off x="642938" y="2114550"/>
            <a:ext cx="7886700" cy="2362200"/>
          </a:xfrm>
          <a:prstGeom prst="rect">
            <a:avLst/>
          </a:prstGeom>
        </p:spPr>
        <p:txBody>
          <a:bodyPr/>
          <a:lstStyle/>
          <a:p>
            <a:pPr marL="285750" indent="-285750" defTabSz="685800" eaLnBrk="1" fontAlgn="auto" hangingPunct="1">
              <a:spcBef>
                <a:spcPts val="600"/>
              </a:spcBef>
              <a:spcAft>
                <a:spcPts val="600"/>
              </a:spcAft>
              <a:buFont typeface="Wingdings" panose="05000000000000000000" pitchFamily="2" charset="2"/>
              <a:buChar char="ü"/>
              <a:defRPr/>
            </a:pPr>
            <a:r>
              <a:rPr lang="el-GR" sz="1700" dirty="0">
                <a:latin typeface="+mn-lt"/>
                <a:ea typeface="+mj-ea"/>
                <a:cs typeface="+mj-cs"/>
              </a:rPr>
              <a:t>Βελτίωση των κλινικών αποτελεσμάτων</a:t>
            </a:r>
          </a:p>
          <a:p>
            <a:pPr marL="285750" indent="-285750" defTabSz="685800" eaLnBrk="1" fontAlgn="auto" hangingPunct="1">
              <a:spcBef>
                <a:spcPts val="600"/>
              </a:spcBef>
              <a:spcAft>
                <a:spcPts val="600"/>
              </a:spcAft>
              <a:buFont typeface="Wingdings" panose="05000000000000000000" pitchFamily="2" charset="2"/>
              <a:buChar char="ü"/>
              <a:defRPr/>
            </a:pPr>
            <a:r>
              <a:rPr lang="el-GR" sz="1700" dirty="0">
                <a:latin typeface="+mn-lt"/>
                <a:ea typeface="+mj-ea"/>
                <a:cs typeface="+mj-cs"/>
              </a:rPr>
              <a:t>Βελτίωση της ασφάλειας των ασθενών</a:t>
            </a:r>
          </a:p>
          <a:p>
            <a:pPr marL="285750" indent="-285750" defTabSz="685800" eaLnBrk="1" fontAlgn="auto" hangingPunct="1">
              <a:spcBef>
                <a:spcPts val="600"/>
              </a:spcBef>
              <a:spcAft>
                <a:spcPts val="600"/>
              </a:spcAft>
              <a:buFont typeface="Wingdings" panose="05000000000000000000" pitchFamily="2" charset="2"/>
              <a:buChar char="ü"/>
              <a:defRPr/>
            </a:pPr>
            <a:r>
              <a:rPr lang="el-GR" sz="1700" dirty="0">
                <a:latin typeface="+mn-lt"/>
                <a:ea typeface="+mj-ea"/>
                <a:cs typeface="+mj-cs"/>
              </a:rPr>
              <a:t>Βελτίωση της ικανοποίησης των ασθενών</a:t>
            </a:r>
          </a:p>
          <a:p>
            <a:pPr marL="285750" indent="-285750" defTabSz="685800" eaLnBrk="1" fontAlgn="auto" hangingPunct="1">
              <a:spcBef>
                <a:spcPts val="600"/>
              </a:spcBef>
              <a:spcAft>
                <a:spcPts val="600"/>
              </a:spcAft>
              <a:buFont typeface="Wingdings" panose="05000000000000000000" pitchFamily="2" charset="2"/>
              <a:buChar char="ü"/>
              <a:defRPr/>
            </a:pPr>
            <a:r>
              <a:rPr lang="el-GR" sz="1700" dirty="0">
                <a:latin typeface="+mn-lt"/>
                <a:ea typeface="+mj-ea"/>
                <a:cs typeface="+mj-cs"/>
              </a:rPr>
              <a:t>Βελτίωση του επιπέδου ικανοποίησης των επαγγελματιών υγείας από την εργασία τους</a:t>
            </a:r>
          </a:p>
          <a:p>
            <a:pPr marL="285750" indent="-285750" defTabSz="685800" eaLnBrk="1" fontAlgn="auto" hangingPunct="1">
              <a:spcBef>
                <a:spcPts val="600"/>
              </a:spcBef>
              <a:spcAft>
                <a:spcPts val="600"/>
              </a:spcAft>
              <a:buFont typeface="Wingdings" panose="05000000000000000000" pitchFamily="2" charset="2"/>
              <a:buChar char="ü"/>
              <a:defRPr/>
            </a:pPr>
            <a:r>
              <a:rPr lang="el-GR" sz="1700" dirty="0">
                <a:latin typeface="+mn-lt"/>
                <a:ea typeface="+mj-ea"/>
                <a:cs typeface="+mj-cs"/>
              </a:rPr>
              <a:t>Βελτίωση του κόστους – αποτελεσματικότητας της παρεχόμενης φροντίδας</a:t>
            </a:r>
          </a:p>
          <a:p>
            <a:pPr marL="285750" indent="-285750" defTabSz="685800" eaLnBrk="1" fontAlgn="auto" hangingPunct="1">
              <a:spcBef>
                <a:spcPts val="600"/>
              </a:spcBef>
              <a:spcAft>
                <a:spcPts val="600"/>
              </a:spcAft>
              <a:buFont typeface="Wingdings" panose="05000000000000000000" pitchFamily="2" charset="2"/>
              <a:buChar char="ü"/>
              <a:defRPr/>
            </a:pPr>
            <a:r>
              <a:rPr lang="el-GR" sz="1700" dirty="0">
                <a:latin typeface="+mn-lt"/>
                <a:ea typeface="+mj-ea"/>
                <a:cs typeface="+mj-cs"/>
              </a:rPr>
              <a:t>Συμβολή στη δημιουργία ενός υγιούς εργασιακού περιβάλλοντος</a:t>
            </a:r>
          </a:p>
        </p:txBody>
      </p:sp>
      <p:pic>
        <p:nvPicPr>
          <p:cNvPr id="25604" name="Εικόνα 1">
            <a:extLst>
              <a:ext uri="{FF2B5EF4-FFF2-40B4-BE49-F238E27FC236}">
                <a16:creationId xmlns:a16="http://schemas.microsoft.com/office/drawing/2014/main" id="{F90BCEC6-972D-0D24-E770-F5741B0976D3}"/>
              </a:ext>
            </a:extLst>
          </p:cNvPr>
          <p:cNvPicPr>
            <a:picLocks noChangeAspect="1" noChangeArrowheads="1"/>
          </p:cNvPicPr>
          <p:nvPr/>
        </p:nvPicPr>
        <p:blipFill>
          <a:blip r:embed="rId2"/>
          <a:srcRect/>
          <a:stretch>
            <a:fillRect/>
          </a:stretch>
        </p:blipFill>
        <p:spPr bwMode="auto">
          <a:xfrm>
            <a:off x="4800600" y="1027112"/>
            <a:ext cx="3962400" cy="1773238"/>
          </a:xfrm>
          <a:prstGeom prst="rect">
            <a:avLst/>
          </a:prstGeom>
          <a:noFill/>
          <a:ln>
            <a:noFill/>
          </a:ln>
          <a:effectLst>
            <a:glow rad="228600">
              <a:schemeClr val="accent3">
                <a:satMod val="175000"/>
                <a:alpha val="40000"/>
              </a:schemeClr>
            </a:glow>
          </a:effectLst>
        </p:spPr>
      </p:pic>
      <p:sp>
        <p:nvSpPr>
          <p:cNvPr id="6" name="Τίτλος 5">
            <a:extLst>
              <a:ext uri="{FF2B5EF4-FFF2-40B4-BE49-F238E27FC236}">
                <a16:creationId xmlns:a16="http://schemas.microsoft.com/office/drawing/2014/main" id="{0F6722D0-B1C5-9134-62E8-F2F1A19FBD49}"/>
              </a:ext>
            </a:extLst>
          </p:cNvPr>
          <p:cNvSpPr>
            <a:spLocks noGrp="1"/>
          </p:cNvSpPr>
          <p:nvPr>
            <p:ph type="title"/>
          </p:nvPr>
        </p:nvSpPr>
        <p:spPr>
          <a:xfrm>
            <a:off x="628650" y="131763"/>
            <a:ext cx="7886700" cy="731837"/>
          </a:xfrm>
        </p:spPr>
        <p:txBody>
          <a:bodyPr/>
          <a:lstStyle/>
          <a:p>
            <a:pPr>
              <a:defRPr/>
            </a:pPr>
            <a:r>
              <a:rPr lang="el-GR" sz="2800" b="1" dirty="0">
                <a:solidFill>
                  <a:srgbClr val="002060"/>
                </a:solidFill>
                <a:latin typeface="+mn-lt"/>
                <a:ea typeface="+mn-ea"/>
                <a:cs typeface="Arial" panose="020B0604020202020204" pitchFamily="34" charset="0"/>
              </a:rPr>
              <a:t>Ο θετικός αντίκτυπος της ομαδικής εργασίας</a:t>
            </a:r>
          </a:p>
        </p:txBody>
      </p:sp>
      <p:pic>
        <p:nvPicPr>
          <p:cNvPr id="25606" name="Εικόνα 8">
            <a:extLst>
              <a:ext uri="{FF2B5EF4-FFF2-40B4-BE49-F238E27FC236}">
                <a16:creationId xmlns:a16="http://schemas.microsoft.com/office/drawing/2014/main" id="{F09AA2A8-24CA-467F-AF76-C7DDA57DB5C0}"/>
              </a:ext>
            </a:extLst>
          </p:cNvPr>
          <p:cNvPicPr>
            <a:picLocks noChangeAspect="1" noChangeArrowheads="1"/>
          </p:cNvPicPr>
          <p:nvPr/>
        </p:nvPicPr>
        <p:blipFill>
          <a:blip r:embed="rId3"/>
          <a:srcRect/>
          <a:stretch>
            <a:fillRect/>
          </a:stretch>
        </p:blipFill>
        <p:spPr bwMode="auto">
          <a:xfrm>
            <a:off x="2608263" y="1038225"/>
            <a:ext cx="2192337" cy="1000125"/>
          </a:xfrm>
          <a:prstGeom prst="rect">
            <a:avLst/>
          </a:prstGeom>
          <a:noFill/>
          <a:ln>
            <a:noFill/>
          </a:ln>
          <a:effectLst>
            <a:glow rad="101600">
              <a:schemeClr val="accent3">
                <a:satMod val="175000"/>
                <a:alpha val="40000"/>
              </a:schemeClr>
            </a:glow>
          </a:effectLst>
        </p:spPr>
      </p:pic>
      <p:cxnSp>
        <p:nvCxnSpPr>
          <p:cNvPr id="3" name="Ευθεία γραμμή σύνδεσης 2">
            <a:extLst>
              <a:ext uri="{FF2B5EF4-FFF2-40B4-BE49-F238E27FC236}">
                <a16:creationId xmlns:a16="http://schemas.microsoft.com/office/drawing/2014/main" id="{CE3980C4-D41D-220D-70A1-0B2AF1C29C0B}"/>
              </a:ext>
            </a:extLst>
          </p:cNvPr>
          <p:cNvCxnSpPr>
            <a:cxnSpLocks/>
          </p:cNvCxnSpPr>
          <p:nvPr/>
        </p:nvCxnSpPr>
        <p:spPr>
          <a:xfrm>
            <a:off x="381000" y="7953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359600E1-0637-E827-24E2-F8EB162FECDC}"/>
              </a:ext>
            </a:extLst>
          </p:cNvPr>
          <p:cNvCxnSpPr>
            <a:cxnSpLocks/>
          </p:cNvCxnSpPr>
          <p:nvPr/>
        </p:nvCxnSpPr>
        <p:spPr>
          <a:xfrm>
            <a:off x="304800" y="8191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2" name="5 - Ορθογώνιο">
            <a:extLst>
              <a:ext uri="{FF2B5EF4-FFF2-40B4-BE49-F238E27FC236}">
                <a16:creationId xmlns:a16="http://schemas.microsoft.com/office/drawing/2014/main" id="{F1067FE4-B934-3F72-F20F-AE78CA2140B4}"/>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F851EC-4F95-DAD0-2059-EB6406D53B11}"/>
              </a:ext>
            </a:extLst>
          </p:cNvPr>
          <p:cNvSpPr>
            <a:spLocks noGrp="1"/>
          </p:cNvSpPr>
          <p:nvPr>
            <p:ph type="title"/>
          </p:nvPr>
        </p:nvSpPr>
        <p:spPr>
          <a:xfrm>
            <a:off x="590550" y="338138"/>
            <a:ext cx="7886700" cy="620712"/>
          </a:xfrm>
        </p:spPr>
        <p:txBody>
          <a:bodyPr/>
          <a:lstStyle/>
          <a:p>
            <a:pPr algn="ctr">
              <a:defRPr/>
            </a:pPr>
            <a:r>
              <a:rPr lang="el-GR" sz="2800" b="1" dirty="0" err="1">
                <a:solidFill>
                  <a:srgbClr val="002060"/>
                </a:solidFill>
                <a:latin typeface="+mn-lt"/>
                <a:ea typeface="+mn-ea"/>
                <a:cs typeface="Arial" panose="020B0604020202020204" pitchFamily="34" charset="0"/>
              </a:rPr>
              <a:t>Πολυεπιστημονική</a:t>
            </a:r>
            <a:r>
              <a:rPr lang="el-GR" sz="2800" b="1" dirty="0">
                <a:solidFill>
                  <a:srgbClr val="002060"/>
                </a:solidFill>
                <a:latin typeface="+mn-lt"/>
                <a:ea typeface="+mn-ea"/>
                <a:cs typeface="Arial" panose="020B0604020202020204" pitchFamily="34" charset="0"/>
              </a:rPr>
              <a:t> </a:t>
            </a:r>
            <a:r>
              <a:rPr lang="en-GB" sz="2800" b="1" dirty="0">
                <a:solidFill>
                  <a:srgbClr val="002060"/>
                </a:solidFill>
                <a:latin typeface="+mn-lt"/>
                <a:ea typeface="+mn-ea"/>
                <a:cs typeface="Arial" panose="020B0604020202020204" pitchFamily="34" charset="0"/>
              </a:rPr>
              <a:t>vs </a:t>
            </a:r>
            <a:r>
              <a:rPr lang="el-GR" sz="2800" b="1" dirty="0">
                <a:solidFill>
                  <a:srgbClr val="002060"/>
                </a:solidFill>
                <a:latin typeface="+mn-lt"/>
                <a:ea typeface="+mn-ea"/>
                <a:cs typeface="Arial" panose="020B0604020202020204" pitchFamily="34" charset="0"/>
              </a:rPr>
              <a:t>Διεπιστημονική </a:t>
            </a:r>
            <a:r>
              <a:rPr lang="en-GB" sz="2800" b="1" dirty="0">
                <a:solidFill>
                  <a:srgbClr val="002060"/>
                </a:solidFill>
                <a:latin typeface="+mn-lt"/>
                <a:ea typeface="+mn-ea"/>
                <a:cs typeface="Arial" panose="020B0604020202020204" pitchFamily="34" charset="0"/>
              </a:rPr>
              <a:t>vs </a:t>
            </a:r>
            <a:r>
              <a:rPr lang="el-GR" sz="2800" b="1" dirty="0">
                <a:solidFill>
                  <a:srgbClr val="002060"/>
                </a:solidFill>
                <a:latin typeface="+mn-lt"/>
                <a:ea typeface="+mn-ea"/>
                <a:cs typeface="Arial" panose="020B0604020202020204" pitchFamily="34" charset="0"/>
              </a:rPr>
              <a:t>Διαθεματική-</a:t>
            </a:r>
            <a:r>
              <a:rPr lang="el-GR" sz="2800" b="1" dirty="0" err="1">
                <a:solidFill>
                  <a:srgbClr val="002060"/>
                </a:solidFill>
                <a:latin typeface="+mn-lt"/>
                <a:ea typeface="+mn-ea"/>
                <a:cs typeface="Arial" panose="020B0604020202020204" pitchFamily="34" charset="0"/>
              </a:rPr>
              <a:t>Υπερεπιστημονική</a:t>
            </a:r>
            <a:r>
              <a:rPr lang="el-GR" sz="2800" b="1" dirty="0">
                <a:solidFill>
                  <a:srgbClr val="002060"/>
                </a:solidFill>
                <a:latin typeface="+mn-lt"/>
                <a:ea typeface="+mn-ea"/>
                <a:cs typeface="Arial" panose="020B0604020202020204" pitchFamily="34" charset="0"/>
              </a:rPr>
              <a:t> Ομάδα</a:t>
            </a:r>
          </a:p>
        </p:txBody>
      </p:sp>
      <p:pic>
        <p:nvPicPr>
          <p:cNvPr id="19459" name="Θέση περιεχομένου 6">
            <a:extLst>
              <a:ext uri="{FF2B5EF4-FFF2-40B4-BE49-F238E27FC236}">
                <a16:creationId xmlns:a16="http://schemas.microsoft.com/office/drawing/2014/main" id="{0D6A2927-0003-B038-F4C7-B59C7329A6C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4444" b="18889"/>
          <a:stretch>
            <a:fillRect/>
          </a:stretch>
        </p:blipFill>
        <p:spPr>
          <a:xfrm>
            <a:off x="628650" y="1428750"/>
            <a:ext cx="7886700" cy="3086099"/>
          </a:xfrm>
        </p:spPr>
      </p:pic>
      <p:cxnSp>
        <p:nvCxnSpPr>
          <p:cNvPr id="5" name="Ευθεία γραμμή σύνδεσης 4">
            <a:extLst>
              <a:ext uri="{FF2B5EF4-FFF2-40B4-BE49-F238E27FC236}">
                <a16:creationId xmlns:a16="http://schemas.microsoft.com/office/drawing/2014/main" id="{0C758109-8FDF-96B7-A4CE-91C1FAE2C79A}"/>
              </a:ext>
            </a:extLst>
          </p:cNvPr>
          <p:cNvCxnSpPr>
            <a:cxnSpLocks/>
          </p:cNvCxnSpPr>
          <p:nvPr/>
        </p:nvCxnSpPr>
        <p:spPr>
          <a:xfrm>
            <a:off x="381000" y="11001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6F3B7546-B5B7-367C-410C-2CC9DF144089}"/>
              </a:ext>
            </a:extLst>
          </p:cNvPr>
          <p:cNvCxnSpPr>
            <a:cxnSpLocks/>
          </p:cNvCxnSpPr>
          <p:nvPr/>
        </p:nvCxnSpPr>
        <p:spPr>
          <a:xfrm>
            <a:off x="304800" y="11239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5 - Ορθογώνιο">
            <a:extLst>
              <a:ext uri="{FF2B5EF4-FFF2-40B4-BE49-F238E27FC236}">
                <a16:creationId xmlns:a16="http://schemas.microsoft.com/office/drawing/2014/main" id="{9737E638-FD5A-3F95-6991-086F022FF98D}"/>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A0BD04-1210-1EE7-F274-C348F4B5E7ED}"/>
              </a:ext>
            </a:extLst>
          </p:cNvPr>
          <p:cNvSpPr>
            <a:spLocks noGrp="1"/>
          </p:cNvSpPr>
          <p:nvPr>
            <p:ph type="title"/>
          </p:nvPr>
        </p:nvSpPr>
        <p:spPr>
          <a:xfrm>
            <a:off x="628650" y="274639"/>
            <a:ext cx="7886700" cy="825500"/>
          </a:xfrm>
        </p:spPr>
        <p:txBody>
          <a:bodyPr/>
          <a:lstStyle/>
          <a:p>
            <a:r>
              <a:rPr lang="el-GR" sz="2800" b="1" dirty="0" err="1">
                <a:solidFill>
                  <a:srgbClr val="002060"/>
                </a:solidFill>
                <a:latin typeface="+mn-lt"/>
                <a:ea typeface="+mn-ea"/>
                <a:cs typeface="Arial" panose="020B0604020202020204" pitchFamily="34" charset="0"/>
              </a:rPr>
              <a:t>Πολυεπιστημονική</a:t>
            </a:r>
            <a:r>
              <a:rPr lang="el-GR" sz="2800" b="1" dirty="0">
                <a:solidFill>
                  <a:srgbClr val="002060"/>
                </a:solidFill>
                <a:latin typeface="+mn-lt"/>
                <a:ea typeface="+mn-ea"/>
                <a:cs typeface="Arial" panose="020B0604020202020204" pitchFamily="34" charset="0"/>
              </a:rPr>
              <a:t> (</a:t>
            </a:r>
            <a:r>
              <a:rPr lang="nl-NL" sz="2800" b="1" dirty="0">
                <a:solidFill>
                  <a:srgbClr val="002060"/>
                </a:solidFill>
                <a:latin typeface="+mn-lt"/>
                <a:ea typeface="+mn-ea"/>
                <a:cs typeface="Arial" panose="020B0604020202020204" pitchFamily="34" charset="0"/>
              </a:rPr>
              <a:t>Multidisciplinary) </a:t>
            </a:r>
            <a:r>
              <a:rPr lang="el-GR" sz="2800" b="1" dirty="0">
                <a:solidFill>
                  <a:srgbClr val="002060"/>
                </a:solidFill>
                <a:latin typeface="+mn-lt"/>
                <a:ea typeface="+mn-ea"/>
                <a:cs typeface="Arial" panose="020B0604020202020204" pitchFamily="34" charset="0"/>
              </a:rPr>
              <a:t>Ομάδα</a:t>
            </a:r>
          </a:p>
        </p:txBody>
      </p:sp>
      <p:sp>
        <p:nvSpPr>
          <p:cNvPr id="3" name="Θέση περιεχομένου 2">
            <a:extLst>
              <a:ext uri="{FF2B5EF4-FFF2-40B4-BE49-F238E27FC236}">
                <a16:creationId xmlns:a16="http://schemas.microsoft.com/office/drawing/2014/main" id="{F128B6DB-EC9F-0DC3-C4A2-E4445A5E5C37}"/>
              </a:ext>
            </a:extLst>
          </p:cNvPr>
          <p:cNvSpPr>
            <a:spLocks noGrp="1"/>
          </p:cNvSpPr>
          <p:nvPr>
            <p:ph idx="1"/>
          </p:nvPr>
        </p:nvSpPr>
        <p:spPr>
          <a:xfrm>
            <a:off x="628650" y="1303402"/>
            <a:ext cx="7886700" cy="3182937"/>
          </a:xfrm>
        </p:spPr>
        <p:txBody>
          <a:bodyPr/>
          <a:lstStyle/>
          <a:p>
            <a:r>
              <a:rPr lang="el-GR" sz="1800" dirty="0"/>
              <a:t>Μια ομάδα όπου επαγγελματίες από διαφορετικές ειδικότητες εργάζονται παράλληλα ή διαδοχικά για τον ίδιο ασθενή/πελάτη, διατηρώντας όμως αυστηρά τα όρια της δικής τους επιστήμης.</a:t>
            </a:r>
            <a:endParaRPr lang="en-GB" sz="1800" dirty="0"/>
          </a:p>
          <a:p>
            <a:r>
              <a:rPr lang="el-GR" sz="1800" dirty="0"/>
              <a:t>Κάθε μέλος αξιολογεί τον ασθενή χωριστά, θέτει τους δικούς του στόχους και εφαρμόζει τη δική του μεθοδολογία. Υπάρχει επικοινωνία και ανταλλαγή πληροφοριών, αλλά ελάχιστη σύνθεση. Το τελικό αποτέλεσμα είναι το άθροισμα των επιμέρους παρεμβάσεων.</a:t>
            </a:r>
            <a:endParaRPr lang="en-GB" sz="1800" dirty="0"/>
          </a:p>
          <a:p>
            <a:r>
              <a:rPr lang="el-GR" sz="1800" b="1" dirty="0"/>
              <a:t>Παράδειγμα: </a:t>
            </a:r>
            <a:r>
              <a:rPr lang="el-GR" sz="1800" dirty="0"/>
              <a:t>Σε ένα νοσοκομείο, ο ιατρός, ο νοσηλευτής και ο φυσικοθεραπευτής βλέπουν τον ίδιο ασθενή, αλλά γράφουν ξεχωριστές σημειώσεις στους φακέλους τους και επικεντρώνονται αυστηρά στο δικό τους κομμάτι, χωρίς κοινό σχεδιασμό.</a:t>
            </a:r>
          </a:p>
        </p:txBody>
      </p:sp>
      <p:cxnSp>
        <p:nvCxnSpPr>
          <p:cNvPr id="5" name="Ευθεία γραμμή σύνδεσης 4">
            <a:extLst>
              <a:ext uri="{FF2B5EF4-FFF2-40B4-BE49-F238E27FC236}">
                <a16:creationId xmlns:a16="http://schemas.microsoft.com/office/drawing/2014/main" id="{F1C877C3-ABE1-3010-C974-07B3C89F5C6B}"/>
              </a:ext>
            </a:extLst>
          </p:cNvPr>
          <p:cNvCxnSpPr>
            <a:cxnSpLocks/>
          </p:cNvCxnSpPr>
          <p:nvPr/>
        </p:nvCxnSpPr>
        <p:spPr>
          <a:xfrm>
            <a:off x="381000" y="11001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5A8E9151-179A-FECF-2E65-64C6367D0112}"/>
              </a:ext>
            </a:extLst>
          </p:cNvPr>
          <p:cNvCxnSpPr>
            <a:cxnSpLocks/>
          </p:cNvCxnSpPr>
          <p:nvPr/>
        </p:nvCxnSpPr>
        <p:spPr>
          <a:xfrm>
            <a:off x="304800" y="11239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8" name="5 - Ορθογώνιο">
            <a:extLst>
              <a:ext uri="{FF2B5EF4-FFF2-40B4-BE49-F238E27FC236}">
                <a16:creationId xmlns:a16="http://schemas.microsoft.com/office/drawing/2014/main" id="{FE4C46CD-7CF1-9875-2C54-CD648E33B258}"/>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extLst>
      <p:ext uri="{BB962C8B-B14F-4D97-AF65-F5344CB8AC3E}">
        <p14:creationId xmlns:p14="http://schemas.microsoft.com/office/powerpoint/2010/main" val="2946436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A0BD04-1210-1EE7-F274-C348F4B5E7ED}"/>
              </a:ext>
            </a:extLst>
          </p:cNvPr>
          <p:cNvSpPr>
            <a:spLocks noGrp="1"/>
          </p:cNvSpPr>
          <p:nvPr>
            <p:ph type="title"/>
          </p:nvPr>
        </p:nvSpPr>
        <p:spPr>
          <a:xfrm>
            <a:off x="628650" y="274639"/>
            <a:ext cx="7886700" cy="825500"/>
          </a:xfrm>
        </p:spPr>
        <p:txBody>
          <a:bodyPr/>
          <a:lstStyle/>
          <a:p>
            <a:r>
              <a:rPr lang="el-GR" sz="2800" b="1" dirty="0">
                <a:solidFill>
                  <a:srgbClr val="002060"/>
                </a:solidFill>
                <a:latin typeface="+mn-lt"/>
                <a:ea typeface="+mn-ea"/>
                <a:cs typeface="Arial" panose="020B0604020202020204" pitchFamily="34" charset="0"/>
              </a:rPr>
              <a:t>Διεπιστημονική (</a:t>
            </a:r>
            <a:r>
              <a:rPr lang="nl-NL" sz="2800" b="1" dirty="0">
                <a:solidFill>
                  <a:srgbClr val="002060"/>
                </a:solidFill>
                <a:latin typeface="+mn-lt"/>
                <a:ea typeface="+mn-ea"/>
                <a:cs typeface="Arial" panose="020B0604020202020204" pitchFamily="34" charset="0"/>
              </a:rPr>
              <a:t>Interdisciplinary) </a:t>
            </a:r>
            <a:r>
              <a:rPr lang="el-GR" sz="2800" b="1" dirty="0">
                <a:solidFill>
                  <a:srgbClr val="002060"/>
                </a:solidFill>
                <a:latin typeface="+mn-lt"/>
                <a:ea typeface="+mn-ea"/>
                <a:cs typeface="Arial" panose="020B0604020202020204" pitchFamily="34" charset="0"/>
              </a:rPr>
              <a:t>Ομάδα</a:t>
            </a:r>
          </a:p>
        </p:txBody>
      </p:sp>
      <p:sp>
        <p:nvSpPr>
          <p:cNvPr id="3" name="Θέση περιεχομένου 2">
            <a:extLst>
              <a:ext uri="{FF2B5EF4-FFF2-40B4-BE49-F238E27FC236}">
                <a16:creationId xmlns:a16="http://schemas.microsoft.com/office/drawing/2014/main" id="{F128B6DB-EC9F-0DC3-C4A2-E4445A5E5C37}"/>
              </a:ext>
            </a:extLst>
          </p:cNvPr>
          <p:cNvSpPr>
            <a:spLocks noGrp="1"/>
          </p:cNvSpPr>
          <p:nvPr>
            <p:ph idx="1"/>
          </p:nvPr>
        </p:nvSpPr>
        <p:spPr>
          <a:xfrm>
            <a:off x="628650" y="1203940"/>
            <a:ext cx="7981950" cy="3565458"/>
          </a:xfrm>
        </p:spPr>
        <p:txBody>
          <a:bodyPr/>
          <a:lstStyle/>
          <a:p>
            <a:r>
              <a:rPr lang="el-GR" sz="1800" dirty="0"/>
              <a:t>Μια ομάδα όπου επαγγελματίες διαφορετικών ειδικοτήτων συνεργάζονται στενά και </a:t>
            </a:r>
            <a:r>
              <a:rPr lang="el-GR" sz="1800" dirty="0" err="1"/>
              <a:t>αλληλεπιδρούν</a:t>
            </a:r>
            <a:r>
              <a:rPr lang="el-GR" sz="1800" dirty="0"/>
              <a:t> διαρκώς, με στόχο τη </a:t>
            </a:r>
            <a:r>
              <a:rPr lang="el-GR" sz="1800" b="1" dirty="0">
                <a:solidFill>
                  <a:schemeClr val="accent1">
                    <a:lumMod val="50000"/>
                  </a:schemeClr>
                </a:solidFill>
              </a:rPr>
              <a:t>σύνθεση των γνώσεων και των προσεγγίσεών τους</a:t>
            </a:r>
            <a:r>
              <a:rPr lang="el-GR" sz="1800" dirty="0"/>
              <a:t>.</a:t>
            </a:r>
            <a:endParaRPr lang="en-GB" sz="1800" dirty="0"/>
          </a:p>
          <a:p>
            <a:r>
              <a:rPr lang="el-GR" sz="1800" dirty="0"/>
              <a:t>Τα αυστηρά όρια μεταξύ των επαγγελμάτων «θολώνουν» (γίνονται πιο ελαστικά). Η ομάδα συνεδριάζει, μοιράζεται δεδομένα, λαμβάνει συλλογικές αποφάσεις και </a:t>
            </a:r>
            <a:r>
              <a:rPr lang="el-GR" sz="1800" dirty="0" err="1"/>
              <a:t>συνδιαμορφώνει</a:t>
            </a:r>
            <a:r>
              <a:rPr lang="el-GR" sz="1800" dirty="0"/>
              <a:t> ένα κοινό, ολοκληρωμένο σχέδιο φροντίδας. Η συνεργασία εδώ είναι συνεργική (το όλον είναι μεγαλύτερο από το άθροισμα των μερών).</a:t>
            </a:r>
            <a:endParaRPr lang="en-GB" sz="1800" dirty="0"/>
          </a:p>
          <a:p>
            <a:r>
              <a:rPr lang="el-GR" sz="1800" b="1" dirty="0"/>
              <a:t>Παράδειγμα:</a:t>
            </a:r>
            <a:r>
              <a:rPr lang="en-GB" sz="1800" b="1" dirty="0"/>
              <a:t> </a:t>
            </a:r>
            <a:r>
              <a:rPr lang="el-GR" sz="1800" dirty="0"/>
              <a:t>Η ομάδα υγείας (ιατρός, νοσηλευτής, κοινωνικός λειτουργός, ψυχολόγος) κάνει κοινό συμβούλιο (</a:t>
            </a:r>
            <a:r>
              <a:rPr lang="el-GR" sz="1800" dirty="0" err="1"/>
              <a:t>meeting</a:t>
            </a:r>
            <a:r>
              <a:rPr lang="el-GR" sz="1800" dirty="0"/>
              <a:t>) για να συζητήσει το πλάνο εξιτηρίου ενός ασθενούς, λαμβάνοντας υπόψη όλες τις παραμέτρους (ιατρικές, ψυχολογικές, κοινωνικές) συγχρόνως.</a:t>
            </a:r>
          </a:p>
        </p:txBody>
      </p:sp>
      <p:cxnSp>
        <p:nvCxnSpPr>
          <p:cNvPr id="5" name="Ευθεία γραμμή σύνδεσης 4">
            <a:extLst>
              <a:ext uri="{FF2B5EF4-FFF2-40B4-BE49-F238E27FC236}">
                <a16:creationId xmlns:a16="http://schemas.microsoft.com/office/drawing/2014/main" id="{F1C877C3-ABE1-3010-C974-07B3C89F5C6B}"/>
              </a:ext>
            </a:extLst>
          </p:cNvPr>
          <p:cNvCxnSpPr>
            <a:cxnSpLocks/>
          </p:cNvCxnSpPr>
          <p:nvPr/>
        </p:nvCxnSpPr>
        <p:spPr>
          <a:xfrm>
            <a:off x="381000" y="11001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5A8E9151-179A-FECF-2E65-64C6367D0112}"/>
              </a:ext>
            </a:extLst>
          </p:cNvPr>
          <p:cNvCxnSpPr>
            <a:cxnSpLocks/>
          </p:cNvCxnSpPr>
          <p:nvPr/>
        </p:nvCxnSpPr>
        <p:spPr>
          <a:xfrm>
            <a:off x="304800" y="11239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9" name="5 - Ορθογώνιο">
            <a:extLst>
              <a:ext uri="{FF2B5EF4-FFF2-40B4-BE49-F238E27FC236}">
                <a16:creationId xmlns:a16="http://schemas.microsoft.com/office/drawing/2014/main" id="{2881306C-FE3C-6559-6FA1-215793591F69}"/>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extLst>
      <p:ext uri="{BB962C8B-B14F-4D97-AF65-F5344CB8AC3E}">
        <p14:creationId xmlns:p14="http://schemas.microsoft.com/office/powerpoint/2010/main" val="1697912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A0BD04-1210-1EE7-F274-C348F4B5E7ED}"/>
              </a:ext>
            </a:extLst>
          </p:cNvPr>
          <p:cNvSpPr>
            <a:spLocks noGrp="1"/>
          </p:cNvSpPr>
          <p:nvPr>
            <p:ph type="title"/>
          </p:nvPr>
        </p:nvSpPr>
        <p:spPr>
          <a:xfrm>
            <a:off x="304800" y="274639"/>
            <a:ext cx="8458200" cy="669859"/>
          </a:xfrm>
        </p:spPr>
        <p:txBody>
          <a:bodyPr/>
          <a:lstStyle/>
          <a:p>
            <a:r>
              <a:rPr lang="el-GR" sz="2600" b="1" dirty="0">
                <a:solidFill>
                  <a:srgbClr val="002060"/>
                </a:solidFill>
                <a:latin typeface="+mn-lt"/>
                <a:ea typeface="+mn-ea"/>
                <a:cs typeface="Arial" panose="020B0604020202020204" pitchFamily="34" charset="0"/>
              </a:rPr>
              <a:t>Διαθεματική / </a:t>
            </a:r>
            <a:r>
              <a:rPr lang="el-GR" sz="2600" b="1" dirty="0" err="1">
                <a:solidFill>
                  <a:srgbClr val="002060"/>
                </a:solidFill>
                <a:latin typeface="+mn-lt"/>
                <a:ea typeface="+mn-ea"/>
                <a:cs typeface="Arial" panose="020B0604020202020204" pitchFamily="34" charset="0"/>
              </a:rPr>
              <a:t>Υπερεπιστημονική</a:t>
            </a:r>
            <a:r>
              <a:rPr lang="el-GR" sz="2600" b="1" dirty="0">
                <a:solidFill>
                  <a:srgbClr val="002060"/>
                </a:solidFill>
                <a:latin typeface="+mn-lt"/>
                <a:ea typeface="+mn-ea"/>
                <a:cs typeface="Arial" panose="020B0604020202020204" pitchFamily="34" charset="0"/>
              </a:rPr>
              <a:t> (</a:t>
            </a:r>
            <a:r>
              <a:rPr lang="nl-NL" sz="2600" b="1" dirty="0">
                <a:solidFill>
                  <a:srgbClr val="002060"/>
                </a:solidFill>
                <a:latin typeface="+mn-lt"/>
                <a:ea typeface="+mn-ea"/>
                <a:cs typeface="Arial" panose="020B0604020202020204" pitchFamily="34" charset="0"/>
              </a:rPr>
              <a:t>Transdisciplinary) </a:t>
            </a:r>
            <a:r>
              <a:rPr lang="el-GR" sz="2600" b="1" dirty="0">
                <a:solidFill>
                  <a:srgbClr val="002060"/>
                </a:solidFill>
                <a:latin typeface="+mn-lt"/>
                <a:ea typeface="+mn-ea"/>
                <a:cs typeface="Arial" panose="020B0604020202020204" pitchFamily="34" charset="0"/>
              </a:rPr>
              <a:t>Ομάδα</a:t>
            </a:r>
          </a:p>
        </p:txBody>
      </p:sp>
      <p:sp>
        <p:nvSpPr>
          <p:cNvPr id="3" name="Θέση περιεχομένου 2">
            <a:extLst>
              <a:ext uri="{FF2B5EF4-FFF2-40B4-BE49-F238E27FC236}">
                <a16:creationId xmlns:a16="http://schemas.microsoft.com/office/drawing/2014/main" id="{F128B6DB-EC9F-0DC3-C4A2-E4445A5E5C37}"/>
              </a:ext>
            </a:extLst>
          </p:cNvPr>
          <p:cNvSpPr>
            <a:spLocks noGrp="1"/>
          </p:cNvSpPr>
          <p:nvPr>
            <p:ph idx="1"/>
          </p:nvPr>
        </p:nvSpPr>
        <p:spPr>
          <a:xfrm>
            <a:off x="457200" y="1052588"/>
            <a:ext cx="8305800" cy="3690863"/>
          </a:xfrm>
        </p:spPr>
        <p:txBody>
          <a:bodyPr/>
          <a:lstStyle/>
          <a:p>
            <a:r>
              <a:rPr lang="el-GR" sz="1800" dirty="0"/>
              <a:t>Το ανώτερο επίπεδο συνεργασίας. Τα όρια των παραδοσιακών ειδικοτήτων καταργούνται σχεδόν πλήρως για την επίλυση ενός σύνθετου προβλήματος, ενώ συχνά </a:t>
            </a:r>
            <a:r>
              <a:rPr lang="el-GR" sz="1800" b="1" dirty="0">
                <a:solidFill>
                  <a:schemeClr val="accent1">
                    <a:lumMod val="50000"/>
                  </a:schemeClr>
                </a:solidFill>
              </a:rPr>
              <a:t>ενσωματώνονται στην ομάδα και μη ακαδημαϊκοί/επαγγελματικοί φορείς</a:t>
            </a:r>
            <a:r>
              <a:rPr lang="el-GR" sz="1800" dirty="0"/>
              <a:t> (όπως οι ίδιοι οι ασθενείς, οι φροντιστές τους ή η κοινότητα).</a:t>
            </a:r>
            <a:endParaRPr lang="en-GB" sz="1800" dirty="0"/>
          </a:p>
          <a:p>
            <a:r>
              <a:rPr lang="el-GR" sz="1800" dirty="0"/>
              <a:t>Η εστίαση δεν είναι στο τι μπορεί να κάνει η κάθε ειδικότητα, αλλά στο ίδιο το πρόβλημα. Τα μέλη της ομάδας εκπαιδεύουν το ένα το άλλο, ανταλλάσσουν ρόλους και </a:t>
            </a:r>
            <a:r>
              <a:rPr lang="el-GR" sz="1800" dirty="0" err="1"/>
              <a:t>συνδημιουργούν</a:t>
            </a:r>
            <a:r>
              <a:rPr lang="el-GR" sz="1800" dirty="0"/>
              <a:t> ένα εντελώς νέο, ολιστικό πλαίσιο φροντίδας. Ο επαγγελματίας ενδέχεται να αναλάβει καθήκοντα πέρα από τον στενό πυρήνα της </a:t>
            </a:r>
            <a:r>
              <a:rPr lang="el-GR" sz="1800" dirty="0" err="1"/>
              <a:t>ειδικότητάς</a:t>
            </a:r>
            <a:r>
              <a:rPr lang="el-GR" sz="1800" dirty="0"/>
              <a:t> του (</a:t>
            </a:r>
            <a:r>
              <a:rPr lang="el-GR" sz="1800" dirty="0" err="1"/>
              <a:t>cross-training</a:t>
            </a:r>
            <a:r>
              <a:rPr lang="el-GR" sz="1800" dirty="0"/>
              <a:t>)</a:t>
            </a:r>
            <a:r>
              <a:rPr lang="en-GB" sz="1800" dirty="0"/>
              <a:t>.</a:t>
            </a:r>
          </a:p>
          <a:p>
            <a:r>
              <a:rPr lang="el-GR" sz="1800" b="1" dirty="0"/>
              <a:t>Παράδειγμα: </a:t>
            </a:r>
            <a:r>
              <a:rPr lang="el-GR" sz="1800" dirty="0"/>
              <a:t>Σε μια μονάδα ανακουφιστικής φροντίδας, τα όρια μεταξύ νοσηλευτή, κοινωνικού λειτουργού και πνευματικού συμβούλου γίνονται δυσδιάκριτα. Όλοι έχουν εκπαιδευτεί δεξιότητες υποστήριξης και συνεργάζονται απολύτως ισότιμα με την οικογένεια του ασθενούς, η οποία θεωρείται ενεργό μέλος της ομάδας στη λήψη αποφάσεων.</a:t>
            </a:r>
          </a:p>
        </p:txBody>
      </p:sp>
      <p:cxnSp>
        <p:nvCxnSpPr>
          <p:cNvPr id="5" name="Ευθεία γραμμή σύνδεσης 4">
            <a:extLst>
              <a:ext uri="{FF2B5EF4-FFF2-40B4-BE49-F238E27FC236}">
                <a16:creationId xmlns:a16="http://schemas.microsoft.com/office/drawing/2014/main" id="{F1C877C3-ABE1-3010-C974-07B3C89F5C6B}"/>
              </a:ext>
            </a:extLst>
          </p:cNvPr>
          <p:cNvCxnSpPr>
            <a:cxnSpLocks/>
          </p:cNvCxnSpPr>
          <p:nvPr/>
        </p:nvCxnSpPr>
        <p:spPr>
          <a:xfrm>
            <a:off x="381000" y="9715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5A8E9151-179A-FECF-2E65-64C6367D0112}"/>
              </a:ext>
            </a:extLst>
          </p:cNvPr>
          <p:cNvCxnSpPr>
            <a:cxnSpLocks/>
          </p:cNvCxnSpPr>
          <p:nvPr/>
        </p:nvCxnSpPr>
        <p:spPr>
          <a:xfrm>
            <a:off x="304800" y="995362"/>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5 - Ορθογώνιο">
            <a:extLst>
              <a:ext uri="{FF2B5EF4-FFF2-40B4-BE49-F238E27FC236}">
                <a16:creationId xmlns:a16="http://schemas.microsoft.com/office/drawing/2014/main" id="{2E56B6C0-A368-5225-9F0A-17995FC0D37C}"/>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extLst>
      <p:ext uri="{BB962C8B-B14F-4D97-AF65-F5344CB8AC3E}">
        <p14:creationId xmlns:p14="http://schemas.microsoft.com/office/powerpoint/2010/main" val="3995816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045972C-C49A-5F93-8A4D-FE868ED608E4}"/>
              </a:ext>
            </a:extLst>
          </p:cNvPr>
          <p:cNvSpPr>
            <a:spLocks noGrp="1"/>
          </p:cNvSpPr>
          <p:nvPr>
            <p:ph idx="1"/>
          </p:nvPr>
        </p:nvSpPr>
        <p:spPr>
          <a:xfrm>
            <a:off x="1149185" y="1116461"/>
            <a:ext cx="6447501" cy="627432"/>
          </a:xfrm>
        </p:spPr>
        <p:txBody>
          <a:bodyPr>
            <a:noAutofit/>
          </a:bodyPr>
          <a:lstStyle/>
          <a:p>
            <a:pPr marL="0" indent="0" algn="ctr">
              <a:buNone/>
            </a:pPr>
            <a:r>
              <a:rPr lang="el-GR" sz="3200" dirty="0">
                <a:solidFill>
                  <a:srgbClr val="002060"/>
                </a:solidFill>
              </a:rPr>
              <a:t>Διεπιστημονική Ομάδα ΠΦΥ στην κοινότητα</a:t>
            </a:r>
          </a:p>
        </p:txBody>
      </p:sp>
      <p:sp>
        <p:nvSpPr>
          <p:cNvPr id="4" name="Ορθογώνιο 3">
            <a:extLst>
              <a:ext uri="{FF2B5EF4-FFF2-40B4-BE49-F238E27FC236}">
                <a16:creationId xmlns:a16="http://schemas.microsoft.com/office/drawing/2014/main" id="{95226752-E45E-AC97-1AAC-4F2D3F96E8BD}"/>
              </a:ext>
            </a:extLst>
          </p:cNvPr>
          <p:cNvSpPr/>
          <p:nvPr/>
        </p:nvSpPr>
        <p:spPr>
          <a:xfrm>
            <a:off x="7577092" y="4659608"/>
            <a:ext cx="1467035" cy="507831"/>
          </a:xfrm>
          <a:prstGeom prst="rect">
            <a:avLst/>
          </a:prstGeom>
        </p:spPr>
        <p:txBody>
          <a:bodyPr wrap="square">
            <a:spAutoFit/>
          </a:bodyPr>
          <a:lstStyle/>
          <a:p>
            <a:r>
              <a:rPr lang="el-GR" sz="900" b="1" i="1" dirty="0">
                <a:solidFill>
                  <a:schemeClr val="bg1"/>
                </a:solidFill>
              </a:rPr>
              <a:t>ΥΠΟΥΡΓΕΙΟ ΥΓΕΙΑΣ</a:t>
            </a:r>
            <a:endParaRPr lang="en-US" sz="900" b="1" i="1" dirty="0">
              <a:solidFill>
                <a:schemeClr val="bg1"/>
              </a:solidFill>
            </a:endParaRPr>
          </a:p>
          <a:p>
            <a:r>
              <a:rPr lang="el-GR" sz="900" b="1" i="1" dirty="0">
                <a:solidFill>
                  <a:schemeClr val="bg1"/>
                </a:solidFill>
              </a:rPr>
              <a:t>ΕΠΙΤΕΛΙΚΗ ΔΟΜΗ ΕΣΠΑ </a:t>
            </a:r>
          </a:p>
          <a:p>
            <a:endParaRPr lang="el-GR" sz="900" i="1" dirty="0">
              <a:solidFill>
                <a:schemeClr val="bg1"/>
              </a:solidFill>
            </a:endParaRPr>
          </a:p>
        </p:txBody>
      </p:sp>
      <p:sp>
        <p:nvSpPr>
          <p:cNvPr id="12" name="TextBox 11">
            <a:extLst>
              <a:ext uri="{FF2B5EF4-FFF2-40B4-BE49-F238E27FC236}">
                <a16:creationId xmlns:a16="http://schemas.microsoft.com/office/drawing/2014/main" id="{AF11BB05-AB70-C4C0-C904-744954333992}"/>
              </a:ext>
            </a:extLst>
          </p:cNvPr>
          <p:cNvSpPr txBox="1"/>
          <p:nvPr/>
        </p:nvSpPr>
        <p:spPr>
          <a:xfrm>
            <a:off x="1676400" y="2419350"/>
            <a:ext cx="5688875" cy="1200329"/>
          </a:xfrm>
          <a:prstGeom prst="rect">
            <a:avLst/>
          </a:prstGeom>
          <a:noFill/>
        </p:spPr>
        <p:txBody>
          <a:bodyPr wrap="square">
            <a:spAutoFit/>
          </a:bodyPr>
          <a:lstStyle/>
          <a:p>
            <a:pPr algn="ctr" fontAlgn="base"/>
            <a:r>
              <a:rPr lang="en-US" sz="2550" b="1" i="1" dirty="0">
                <a:solidFill>
                  <a:srgbClr val="002060"/>
                </a:solidFill>
              </a:rPr>
              <a:t>A good example has twice the value of good advice</a:t>
            </a:r>
          </a:p>
          <a:p>
            <a:pPr algn="r" fontAlgn="base"/>
            <a:r>
              <a:rPr lang="en-US" sz="2100" dirty="0">
                <a:solidFill>
                  <a:srgbClr val="002060"/>
                </a:solidFill>
              </a:rPr>
              <a:t>(Albert Schweitzer, 1875-1965)</a:t>
            </a:r>
          </a:p>
        </p:txBody>
      </p:sp>
      <p:grpSp>
        <p:nvGrpSpPr>
          <p:cNvPr id="20" name="Ομάδα 19">
            <a:extLst>
              <a:ext uri="{FF2B5EF4-FFF2-40B4-BE49-F238E27FC236}">
                <a16:creationId xmlns:a16="http://schemas.microsoft.com/office/drawing/2014/main" id="{3CABAFEB-C097-0004-43DC-367752F54122}"/>
              </a:ext>
            </a:extLst>
          </p:cNvPr>
          <p:cNvGrpSpPr/>
          <p:nvPr/>
        </p:nvGrpSpPr>
        <p:grpSpPr>
          <a:xfrm>
            <a:off x="359998" y="4491789"/>
            <a:ext cx="7019132" cy="507831"/>
            <a:chOff x="533400" y="4578881"/>
            <a:chExt cx="7019132" cy="507831"/>
          </a:xfrm>
        </p:grpSpPr>
        <p:sp>
          <p:nvSpPr>
            <p:cNvPr id="11" name="Υπότιτλος 2">
              <a:extLst>
                <a:ext uri="{FF2B5EF4-FFF2-40B4-BE49-F238E27FC236}">
                  <a16:creationId xmlns:a16="http://schemas.microsoft.com/office/drawing/2014/main" id="{3BC88330-7D20-DCE3-9BE0-255ED12E0FA4}"/>
                </a:ext>
              </a:extLst>
            </p:cNvPr>
            <p:cNvSpPr txBox="1">
              <a:spLocks/>
            </p:cNvSpPr>
            <p:nvPr/>
          </p:nvSpPr>
          <p:spPr>
            <a:xfrm>
              <a:off x="3194391" y="4578881"/>
              <a:ext cx="4358141" cy="50783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spcBef>
                  <a:spcPts val="0"/>
                </a:spcBef>
                <a:buNone/>
              </a:pPr>
              <a:r>
                <a:rPr lang="el-GR" sz="1200" i="1" dirty="0">
                  <a:solidFill>
                    <a:schemeClr val="tx1">
                      <a:lumMod val="85000"/>
                      <a:lumOff val="15000"/>
                    </a:schemeClr>
                  </a:solidFill>
                </a:rPr>
                <a:t>Παρουσιάστηκε από Μ. Καθαράκη σε </a:t>
              </a:r>
              <a:r>
                <a:rPr lang="en-US" sz="1200" i="1" dirty="0">
                  <a:solidFill>
                    <a:schemeClr val="tx1">
                      <a:lumMod val="85000"/>
                      <a:lumOff val="15000"/>
                    </a:schemeClr>
                  </a:solidFill>
                </a:rPr>
                <a:t>2</a:t>
              </a:r>
              <a:r>
                <a:rPr lang="en-US" sz="1200" i="1" baseline="30000" dirty="0">
                  <a:solidFill>
                    <a:schemeClr val="tx1">
                      <a:lumMod val="85000"/>
                      <a:lumOff val="15000"/>
                    </a:schemeClr>
                  </a:solidFill>
                </a:rPr>
                <a:t>nd</a:t>
              </a:r>
              <a:r>
                <a:rPr lang="en-US" sz="1200" i="1" dirty="0">
                  <a:solidFill>
                    <a:schemeClr val="tx1">
                      <a:lumMod val="85000"/>
                      <a:lumOff val="15000"/>
                    </a:schemeClr>
                  </a:solidFill>
                </a:rPr>
                <a:t> Working Group on Health and </a:t>
              </a:r>
              <a:r>
                <a:rPr lang="en-US" sz="1200" i="1" dirty="0" err="1">
                  <a:solidFill>
                    <a:schemeClr val="tx1">
                      <a:lumMod val="85000"/>
                      <a:lumOff val="15000"/>
                    </a:schemeClr>
                  </a:solidFill>
                </a:rPr>
                <a:t>LongTerm</a:t>
              </a:r>
              <a:r>
                <a:rPr lang="en-US" sz="1200" i="1" dirty="0">
                  <a:solidFill>
                    <a:schemeClr val="tx1">
                      <a:lumMod val="85000"/>
                      <a:lumOff val="15000"/>
                    </a:schemeClr>
                  </a:solidFill>
                </a:rPr>
                <a:t> Care</a:t>
              </a:r>
              <a:r>
                <a:rPr lang="el-GR" sz="1200" i="1" dirty="0">
                  <a:solidFill>
                    <a:schemeClr val="tx1">
                      <a:lumMod val="85000"/>
                      <a:lumOff val="15000"/>
                    </a:schemeClr>
                  </a:solidFill>
                </a:rPr>
                <a:t>, ΕΣΠΑ 2021-2027, Αθήνα, 31/1/2024</a:t>
              </a:r>
            </a:p>
            <a:p>
              <a:pPr algn="ctr">
                <a:spcBef>
                  <a:spcPts val="0"/>
                </a:spcBef>
              </a:pPr>
              <a:endParaRPr lang="en-US" sz="1200" i="1" dirty="0">
                <a:solidFill>
                  <a:schemeClr val="tx1">
                    <a:lumMod val="85000"/>
                    <a:lumOff val="15000"/>
                  </a:schemeClr>
                </a:solidFill>
              </a:endParaRPr>
            </a:p>
            <a:p>
              <a:pPr algn="ctr">
                <a:spcBef>
                  <a:spcPts val="0"/>
                </a:spcBef>
              </a:pPr>
              <a:endParaRPr lang="en-US" sz="1200" i="1" dirty="0">
                <a:solidFill>
                  <a:schemeClr val="tx1">
                    <a:lumMod val="85000"/>
                    <a:lumOff val="15000"/>
                  </a:schemeClr>
                </a:solidFill>
              </a:endParaRPr>
            </a:p>
          </p:txBody>
        </p:sp>
        <p:pic>
          <p:nvPicPr>
            <p:cNvPr id="18" name="Εικόνα 17">
              <a:extLst>
                <a:ext uri="{FF2B5EF4-FFF2-40B4-BE49-F238E27FC236}">
                  <a16:creationId xmlns:a16="http://schemas.microsoft.com/office/drawing/2014/main" id="{4B893F50-97ED-6F41-37E5-C647B7895FC3}"/>
                </a:ext>
              </a:extLst>
            </p:cNvPr>
            <p:cNvPicPr>
              <a:picLocks noChangeAspect="1"/>
            </p:cNvPicPr>
            <p:nvPr/>
          </p:nvPicPr>
          <p:blipFill>
            <a:blip r:embed="rId2"/>
            <a:stretch>
              <a:fillRect/>
            </a:stretch>
          </p:blipFill>
          <p:spPr>
            <a:xfrm>
              <a:off x="533400" y="4578881"/>
              <a:ext cx="2414727" cy="507831"/>
            </a:xfrm>
            <a:prstGeom prst="rect">
              <a:avLst/>
            </a:prstGeom>
          </p:spPr>
        </p:pic>
      </p:grpSp>
      <p:sp>
        <p:nvSpPr>
          <p:cNvPr id="19" name="5 - Ορθογώνιο">
            <a:extLst>
              <a:ext uri="{FF2B5EF4-FFF2-40B4-BE49-F238E27FC236}">
                <a16:creationId xmlns:a16="http://schemas.microsoft.com/office/drawing/2014/main" id="{65D2155C-6D12-D24F-414F-F8192265CD32}"/>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extLst>
      <p:ext uri="{BB962C8B-B14F-4D97-AF65-F5344CB8AC3E}">
        <p14:creationId xmlns:p14="http://schemas.microsoft.com/office/powerpoint/2010/main" val="2205937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ay 1698 – A Good Example – Daily Wisdom">
            <a:extLst>
              <a:ext uri="{FF2B5EF4-FFF2-40B4-BE49-F238E27FC236}">
                <a16:creationId xmlns:a16="http://schemas.microsoft.com/office/drawing/2014/main" id="{EFAFD6F3-BEDE-059B-894F-A3E2B092BDB5}"/>
              </a:ext>
            </a:extLst>
          </p:cNvPr>
          <p:cNvPicPr>
            <a:picLocks noChangeAspect="1"/>
          </p:cNvPicPr>
          <p:nvPr/>
        </p:nvPicPr>
        <p:blipFill>
          <a:blip r:embed="rId2"/>
          <a:srcRect l="8037" t="19365" r="7957" b="25138"/>
          <a:stretch>
            <a:fillRect/>
          </a:stretch>
        </p:blipFill>
        <p:spPr>
          <a:xfrm rot="21174514">
            <a:off x="54126" y="169664"/>
            <a:ext cx="1493458" cy="986600"/>
          </a:xfrm>
          <a:prstGeom prst="rect">
            <a:avLst/>
          </a:prstGeom>
          <a:noFill/>
          <a:ln cap="flat">
            <a:noFill/>
          </a:ln>
        </p:spPr>
      </p:pic>
      <p:sp>
        <p:nvSpPr>
          <p:cNvPr id="3" name="Θέση περιεχομένου 2">
            <a:extLst>
              <a:ext uri="{FF2B5EF4-FFF2-40B4-BE49-F238E27FC236}">
                <a16:creationId xmlns:a16="http://schemas.microsoft.com/office/drawing/2014/main" id="{5831B41E-A6A3-F54F-4649-5CA0C1374A7F}"/>
              </a:ext>
            </a:extLst>
          </p:cNvPr>
          <p:cNvSpPr txBox="1">
            <a:spLocks noGrp="1"/>
          </p:cNvSpPr>
          <p:nvPr>
            <p:ph idx="1"/>
          </p:nvPr>
        </p:nvSpPr>
        <p:spPr>
          <a:xfrm>
            <a:off x="685800" y="1206250"/>
            <a:ext cx="3656172" cy="3464049"/>
          </a:xfrm>
        </p:spPr>
        <p:txBody>
          <a:bodyPr>
            <a:noAutofit/>
          </a:bodyPr>
          <a:lstStyle/>
          <a:p>
            <a:pPr marL="0" indent="0">
              <a:spcBef>
                <a:spcPts val="900"/>
              </a:spcBef>
              <a:buNone/>
            </a:pPr>
            <a:r>
              <a:rPr lang="el-GR" sz="1900" b="1" dirty="0"/>
              <a:t>7</a:t>
            </a:r>
            <a:r>
              <a:rPr lang="el-GR" sz="1900" b="1" baseline="30000" dirty="0"/>
              <a:t>η</a:t>
            </a:r>
            <a:r>
              <a:rPr lang="el-GR" sz="1900" b="1" dirty="0"/>
              <a:t> ΥΠΕ - 4</a:t>
            </a:r>
            <a:r>
              <a:rPr lang="el-GR" sz="1900" b="1" baseline="30000" dirty="0"/>
              <a:t>η</a:t>
            </a:r>
            <a:r>
              <a:rPr lang="el-GR" sz="1900" b="1" dirty="0"/>
              <a:t> ΤΟΜΥ Ηρακλείου </a:t>
            </a:r>
          </a:p>
          <a:p>
            <a:pPr>
              <a:spcBef>
                <a:spcPts val="450"/>
              </a:spcBef>
              <a:buFont typeface="Wingdings" pitchFamily="2"/>
              <a:buChar char="Ø"/>
            </a:pPr>
            <a:r>
              <a:rPr lang="el-GR" sz="1200" dirty="0">
                <a:solidFill>
                  <a:srgbClr val="000000"/>
                </a:solidFill>
                <a:latin typeface="Calibri" pitchFamily="34"/>
                <a:cs typeface="Times New Roman" pitchFamily="18"/>
              </a:rPr>
              <a:t>Συστέγαση με Δημοτικό Ιατρείο Δήμου Ηρακλείου </a:t>
            </a:r>
          </a:p>
          <a:p>
            <a:pPr>
              <a:spcBef>
                <a:spcPts val="450"/>
              </a:spcBef>
              <a:buFont typeface="Wingdings" pitchFamily="2"/>
              <a:buChar char="Ø"/>
            </a:pPr>
            <a:r>
              <a:rPr lang="el-GR" sz="1200" dirty="0">
                <a:solidFill>
                  <a:srgbClr val="000000"/>
                </a:solidFill>
                <a:latin typeface="Calibri" pitchFamily="34"/>
                <a:cs typeface="Times New Roman" pitchFamily="18"/>
              </a:rPr>
              <a:t>Επένδυση στην εξομάλυνση των διαφορών και τον κοινό οραματισμό</a:t>
            </a:r>
          </a:p>
          <a:p>
            <a:pPr>
              <a:spcBef>
                <a:spcPts val="450"/>
              </a:spcBef>
              <a:buFont typeface="Wingdings" pitchFamily="2"/>
              <a:buChar char="Ø"/>
            </a:pPr>
            <a:r>
              <a:rPr lang="el-GR" sz="1200" dirty="0">
                <a:solidFill>
                  <a:srgbClr val="000000"/>
                </a:solidFill>
                <a:latin typeface="Calibri" pitchFamily="34"/>
                <a:cs typeface="Times New Roman" pitchFamily="18"/>
              </a:rPr>
              <a:t>Επένδυση στη διασύνδεση με την τοπική κοινότητα και φορείς (Σχολεία, Τοπική αυτοδιοίκηση 3ου Δημοτικού διαμερίσματος, Φαρμακοποιοί, Βοήθεια στο Σπίτι, ΚΑΠΗ, Αναπτυξιακή «Πλοηγός», ΚΕΘΕΑ, Κέντρο Ψυχικής Υγείας, Κοινωνικές Δομές-Κέντρο Κοινότητας) </a:t>
            </a:r>
          </a:p>
          <a:p>
            <a:pPr>
              <a:spcBef>
                <a:spcPts val="450"/>
              </a:spcBef>
              <a:buFont typeface="Wingdings" pitchFamily="2"/>
              <a:buChar char="Ø"/>
            </a:pPr>
            <a:r>
              <a:rPr lang="el-GR" sz="1200" dirty="0">
                <a:solidFill>
                  <a:srgbClr val="000000"/>
                </a:solidFill>
                <a:latin typeface="Calibri" pitchFamily="34"/>
                <a:cs typeface="Times New Roman" pitchFamily="18"/>
              </a:rPr>
              <a:t>Διεπιστημονική/</a:t>
            </a:r>
            <a:r>
              <a:rPr lang="el-GR" sz="1200" dirty="0" err="1">
                <a:solidFill>
                  <a:srgbClr val="000000"/>
                </a:solidFill>
                <a:latin typeface="Calibri" pitchFamily="34"/>
                <a:cs typeface="Times New Roman" pitchFamily="18"/>
              </a:rPr>
              <a:t>Διεπαγγελματική</a:t>
            </a:r>
            <a:r>
              <a:rPr lang="el-GR" sz="1200" dirty="0">
                <a:solidFill>
                  <a:srgbClr val="000000"/>
                </a:solidFill>
                <a:latin typeface="Calibri" pitchFamily="34"/>
                <a:cs typeface="Times New Roman" pitchFamily="18"/>
              </a:rPr>
              <a:t> Εκπαίδευση </a:t>
            </a:r>
          </a:p>
          <a:p>
            <a:pPr marL="539354">
              <a:spcBef>
                <a:spcPts val="450"/>
              </a:spcBef>
              <a:buFont typeface="Wingdings" pitchFamily="2"/>
              <a:buChar char="Ø"/>
            </a:pPr>
            <a:r>
              <a:rPr lang="el-GR" sz="1200" dirty="0">
                <a:solidFill>
                  <a:srgbClr val="000000"/>
                </a:solidFill>
                <a:latin typeface="Calibri" pitchFamily="34"/>
                <a:cs typeface="Times New Roman" pitchFamily="18"/>
              </a:rPr>
              <a:t>Πανεπιστήμιο Κρήτης/ΠΑΓΝΗ</a:t>
            </a:r>
          </a:p>
          <a:p>
            <a:pPr marL="539354">
              <a:spcBef>
                <a:spcPts val="450"/>
              </a:spcBef>
              <a:buFont typeface="Wingdings" pitchFamily="2"/>
              <a:buChar char="Ø"/>
            </a:pPr>
            <a:r>
              <a:rPr lang="el-GR" sz="1200" dirty="0">
                <a:solidFill>
                  <a:srgbClr val="000000"/>
                </a:solidFill>
                <a:latin typeface="Calibri" pitchFamily="34"/>
                <a:cs typeface="Times New Roman" pitchFamily="18"/>
              </a:rPr>
              <a:t>Ελληνικό Μεσογειακό Πανεπιστήμιο </a:t>
            </a:r>
            <a:r>
              <a:rPr lang="en-US" sz="1200" dirty="0">
                <a:solidFill>
                  <a:srgbClr val="000000"/>
                </a:solidFill>
                <a:latin typeface="Calibri" pitchFamily="34"/>
                <a:cs typeface="Times New Roman" pitchFamily="18"/>
              </a:rPr>
              <a:t>(</a:t>
            </a:r>
            <a:r>
              <a:rPr lang="el-GR" sz="1200" dirty="0">
                <a:solidFill>
                  <a:srgbClr val="000000"/>
                </a:solidFill>
                <a:latin typeface="Calibri" pitchFamily="34"/>
                <a:cs typeface="Times New Roman" pitchFamily="18"/>
              </a:rPr>
              <a:t>ΕΛΜΕΠΑ)</a:t>
            </a:r>
          </a:p>
          <a:p>
            <a:pPr marL="539354">
              <a:spcBef>
                <a:spcPts val="450"/>
              </a:spcBef>
              <a:buFont typeface="Wingdings" pitchFamily="2"/>
              <a:buChar char="Ø"/>
            </a:pPr>
            <a:r>
              <a:rPr lang="el-GR" sz="1200" dirty="0" err="1">
                <a:solidFill>
                  <a:srgbClr val="000000"/>
                </a:solidFill>
                <a:latin typeface="Calibri" pitchFamily="34"/>
                <a:cs typeface="Times New Roman" pitchFamily="18"/>
              </a:rPr>
              <a:t>Εξειδικευόμενες</a:t>
            </a:r>
            <a:r>
              <a:rPr lang="el-GR" sz="1200" dirty="0">
                <a:solidFill>
                  <a:srgbClr val="000000"/>
                </a:solidFill>
                <a:latin typeface="Calibri" pitchFamily="34"/>
                <a:cs typeface="Times New Roman" pitchFamily="18"/>
              </a:rPr>
              <a:t> Νοσηλεύτριες στην Κοινοτική Νοσηλευτική &amp; στη Γηριατρική Νοσηλευτική ΕΛΜΕΠΑ/7η ΥΠΕ</a:t>
            </a:r>
            <a:endParaRPr lang="el-GR" sz="1200" b="1" dirty="0">
              <a:solidFill>
                <a:srgbClr val="000000"/>
              </a:solidFill>
              <a:latin typeface="Calibri" pitchFamily="34"/>
            </a:endParaRPr>
          </a:p>
          <a:p>
            <a:pPr lvl="0">
              <a:buFont typeface="Arial" pitchFamily="34"/>
              <a:buChar char="•"/>
            </a:pPr>
            <a:endParaRPr lang="el-GR" dirty="0">
              <a:solidFill>
                <a:srgbClr val="FF0000"/>
              </a:solidFill>
              <a:latin typeface="Calibri" pitchFamily="34"/>
              <a:cs typeface="Times New Roman" pitchFamily="18"/>
            </a:endParaRPr>
          </a:p>
          <a:p>
            <a:pPr lvl="0"/>
            <a:endParaRPr lang="el-GR" sz="1200" dirty="0">
              <a:solidFill>
                <a:srgbClr val="FF0000"/>
              </a:solidFill>
              <a:latin typeface="Calibri" pitchFamily="34"/>
              <a:cs typeface="Times New Roman" pitchFamily="18"/>
            </a:endParaRPr>
          </a:p>
        </p:txBody>
      </p:sp>
      <p:sp>
        <p:nvSpPr>
          <p:cNvPr id="4" name="TextBox 5">
            <a:extLst>
              <a:ext uri="{FF2B5EF4-FFF2-40B4-BE49-F238E27FC236}">
                <a16:creationId xmlns:a16="http://schemas.microsoft.com/office/drawing/2014/main" id="{1EA6D1BD-003D-74D1-C91D-F832B3B4AFFF}"/>
              </a:ext>
            </a:extLst>
          </p:cNvPr>
          <p:cNvSpPr txBox="1"/>
          <p:nvPr/>
        </p:nvSpPr>
        <p:spPr>
          <a:xfrm>
            <a:off x="1315368" y="308260"/>
            <a:ext cx="6440296" cy="634661"/>
          </a:xfrm>
          <a:prstGeom prst="rect">
            <a:avLst/>
          </a:prstGeom>
          <a:noFill/>
          <a:ln cap="flat">
            <a:noFill/>
          </a:ln>
        </p:spPr>
        <p:txBody>
          <a:bodyPr vert="horz" wrap="square" lIns="68580" tIns="34290" rIns="68580" bIns="34290" anchor="t" anchorCtr="1" compatLnSpc="1">
            <a:spAutoFit/>
          </a:bodyPr>
          <a:lstStyle/>
          <a:p>
            <a:pPr algn="ctr" defTabSz="342900" fontAlgn="auto" hangingPunct="1">
              <a:lnSpc>
                <a:spcPct val="115000"/>
              </a:lnSpc>
              <a:spcBef>
                <a:spcPts val="0"/>
              </a:spcBef>
              <a:spcAft>
                <a:spcPts val="401"/>
              </a:spcAft>
              <a:defRPr sz="1800" b="0" i="0" u="none" strike="noStrike" kern="0" cap="none" spc="0" baseline="0">
                <a:solidFill>
                  <a:srgbClr val="000000"/>
                </a:solidFill>
                <a:uFillTx/>
              </a:defRPr>
            </a:pPr>
            <a:r>
              <a:rPr lang="el-GR" sz="1500" b="1" u="sng" dirty="0">
                <a:solidFill>
                  <a:srgbClr val="000000"/>
                </a:solidFill>
                <a:latin typeface="Calibri" pitchFamily="34"/>
                <a:ea typeface="Times New Roman" pitchFamily="18"/>
                <a:cs typeface="Times New Roman" pitchFamily="18"/>
              </a:rPr>
              <a:t>Μακροχρόνια Φροντίδα στην ΠΦΥ από 4</a:t>
            </a:r>
            <a:r>
              <a:rPr lang="el-GR" sz="1500" b="1" u="sng" baseline="30000" dirty="0">
                <a:solidFill>
                  <a:srgbClr val="000000"/>
                </a:solidFill>
                <a:latin typeface="Calibri" pitchFamily="34"/>
                <a:ea typeface="Times New Roman" pitchFamily="18"/>
                <a:cs typeface="Times New Roman" pitchFamily="18"/>
              </a:rPr>
              <a:t>η</a:t>
            </a:r>
            <a:r>
              <a:rPr lang="el-GR" sz="1500" b="1" u="sng" dirty="0">
                <a:solidFill>
                  <a:srgbClr val="000000"/>
                </a:solidFill>
                <a:latin typeface="Calibri" pitchFamily="34"/>
                <a:ea typeface="Times New Roman" pitchFamily="18"/>
                <a:cs typeface="Times New Roman" pitchFamily="18"/>
              </a:rPr>
              <a:t> ΤΟΜΥ Ηρακλείου Κρήτης – 7</a:t>
            </a:r>
            <a:r>
              <a:rPr lang="el-GR" sz="1500" b="1" u="sng" baseline="30000" dirty="0">
                <a:solidFill>
                  <a:srgbClr val="000000"/>
                </a:solidFill>
                <a:latin typeface="Calibri" pitchFamily="34"/>
                <a:ea typeface="Times New Roman" pitchFamily="18"/>
                <a:cs typeface="Times New Roman" pitchFamily="18"/>
              </a:rPr>
              <a:t>η</a:t>
            </a:r>
            <a:r>
              <a:rPr lang="el-GR" sz="1500" b="1" u="sng" dirty="0">
                <a:solidFill>
                  <a:srgbClr val="000000"/>
                </a:solidFill>
                <a:latin typeface="Calibri" pitchFamily="34"/>
                <a:ea typeface="Times New Roman" pitchFamily="18"/>
                <a:cs typeface="Times New Roman" pitchFamily="18"/>
              </a:rPr>
              <a:t> ΥΠΕ</a:t>
            </a:r>
          </a:p>
          <a:p>
            <a:pPr algn="ctr" defTabSz="342900" fontAlgn="auto" hangingPunct="1">
              <a:lnSpc>
                <a:spcPct val="115000"/>
              </a:lnSpc>
              <a:spcBef>
                <a:spcPts val="0"/>
              </a:spcBef>
              <a:spcAft>
                <a:spcPts val="401"/>
              </a:spcAft>
              <a:defRPr sz="1800" b="0" i="0" u="none" strike="noStrike" kern="0" cap="none" spc="0" baseline="0">
                <a:solidFill>
                  <a:srgbClr val="000000"/>
                </a:solidFill>
                <a:uFillTx/>
              </a:defRPr>
            </a:pPr>
            <a:r>
              <a:rPr lang="el-GR" sz="1500" b="1" dirty="0">
                <a:solidFill>
                  <a:srgbClr val="236292"/>
                </a:solidFill>
                <a:latin typeface="Calibri" pitchFamily="34"/>
                <a:cs typeface="Times New Roman" pitchFamily="18"/>
              </a:rPr>
              <a:t>Συνέργειες – Δικτύωση με Βλέμμα στο Μέλλον</a:t>
            </a:r>
            <a:endParaRPr lang="el-GR" sz="3000" b="1" dirty="0">
              <a:solidFill>
                <a:srgbClr val="236292"/>
              </a:solidFill>
              <a:latin typeface="Times New Roman" pitchFamily="18"/>
              <a:ea typeface="Times New Roman" pitchFamily="18"/>
            </a:endParaRPr>
          </a:p>
        </p:txBody>
      </p:sp>
      <p:sp>
        <p:nvSpPr>
          <p:cNvPr id="5" name="TextBox 1">
            <a:extLst>
              <a:ext uri="{FF2B5EF4-FFF2-40B4-BE49-F238E27FC236}">
                <a16:creationId xmlns:a16="http://schemas.microsoft.com/office/drawing/2014/main" id="{6A67F27D-D10A-1949-F393-9E55373492E8}"/>
              </a:ext>
            </a:extLst>
          </p:cNvPr>
          <p:cNvSpPr txBox="1"/>
          <p:nvPr/>
        </p:nvSpPr>
        <p:spPr>
          <a:xfrm>
            <a:off x="4724400" y="1206250"/>
            <a:ext cx="3926233" cy="3566361"/>
          </a:xfrm>
          <a:prstGeom prst="rect">
            <a:avLst/>
          </a:prstGeom>
          <a:noFill/>
          <a:ln cap="flat">
            <a:noFill/>
          </a:ln>
        </p:spPr>
        <p:txBody>
          <a:bodyPr vert="horz" wrap="square" lIns="68580" tIns="34290" rIns="68580" bIns="34290" anchor="t" anchorCtr="0" compatLnSpc="1">
            <a:spAutoFit/>
          </a:bodyPr>
          <a:lstStyle/>
          <a:p>
            <a:pPr defTabSz="685800" fontAlgn="auto" hangingPunct="1">
              <a:spcBef>
                <a:spcPts val="0"/>
              </a:spcBef>
              <a:spcAft>
                <a:spcPts val="0"/>
              </a:spcAft>
              <a:defRPr sz="1800" b="0" i="0" u="none" strike="noStrike" kern="0" cap="none" spc="0" baseline="0">
                <a:solidFill>
                  <a:srgbClr val="000000"/>
                </a:solidFill>
                <a:uFillTx/>
              </a:defRPr>
            </a:pPr>
            <a:r>
              <a:rPr lang="el-GR" sz="1200" b="1" dirty="0">
                <a:solidFill>
                  <a:srgbClr val="236292"/>
                </a:solidFill>
                <a:latin typeface="Arial"/>
              </a:rPr>
              <a:t>Διευρυμένη Ομάδα</a:t>
            </a:r>
          </a:p>
          <a:p>
            <a:pPr defTabSz="685800" fontAlgn="auto" hangingPunct="1">
              <a:spcBef>
                <a:spcPts val="0"/>
              </a:spcBef>
              <a:spcAft>
                <a:spcPts val="0"/>
              </a:spcAft>
              <a:defRPr sz="1800" b="0" i="0" u="none" strike="noStrike" kern="0" cap="none" spc="0" baseline="0">
                <a:solidFill>
                  <a:srgbClr val="000000"/>
                </a:solidFill>
                <a:uFillTx/>
              </a:defRPr>
            </a:pPr>
            <a:endParaRPr lang="el-GR" sz="1050" dirty="0">
              <a:solidFill>
                <a:srgbClr val="000000"/>
              </a:solidFill>
              <a:latin typeface="Arial"/>
            </a:endParaRPr>
          </a:p>
          <a:p>
            <a:pPr defTabSz="685800" fontAlgn="auto" hangingPunct="1">
              <a:spcBef>
                <a:spcPts val="0"/>
              </a:spcBef>
              <a:spcAft>
                <a:spcPts val="0"/>
              </a:spcAft>
              <a:defRPr sz="1800" b="0" i="0" u="none" strike="noStrike" kern="0" cap="none" spc="0" baseline="0">
                <a:solidFill>
                  <a:srgbClr val="000000"/>
                </a:solidFill>
                <a:uFillTx/>
              </a:defRPr>
            </a:pPr>
            <a:r>
              <a:rPr lang="el-GR" sz="975" dirty="0">
                <a:solidFill>
                  <a:schemeClr val="accent2">
                    <a:lumMod val="50000"/>
                  </a:schemeClr>
                </a:solidFill>
                <a:latin typeface="Arial"/>
              </a:rPr>
              <a:t>4</a:t>
            </a:r>
            <a:r>
              <a:rPr lang="el-GR" sz="975" baseline="30000" dirty="0">
                <a:solidFill>
                  <a:schemeClr val="accent2">
                    <a:lumMod val="50000"/>
                  </a:schemeClr>
                </a:solidFill>
                <a:latin typeface="Arial"/>
              </a:rPr>
              <a:t>η</a:t>
            </a:r>
            <a:r>
              <a:rPr lang="el-GR" sz="975" dirty="0">
                <a:solidFill>
                  <a:schemeClr val="accent2">
                    <a:lumMod val="50000"/>
                  </a:schemeClr>
                </a:solidFill>
                <a:latin typeface="Arial"/>
              </a:rPr>
              <a:t> ΤΟΜΥ Ηρακλείου</a:t>
            </a:r>
          </a:p>
          <a:p>
            <a:pPr marL="214313"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4 Γιατροί </a:t>
            </a:r>
          </a:p>
          <a:p>
            <a:pPr marL="557213" lvl="1"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2 Γενικοί Ιατροί ΕΣΥ </a:t>
            </a:r>
          </a:p>
          <a:p>
            <a:pPr marL="557213" lvl="1"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1 Γενικός Ιατρός ΙΔΟΧ </a:t>
            </a:r>
          </a:p>
          <a:p>
            <a:pPr marL="557213" lvl="1"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1 Παιδίατρος ΙΔΟΧ</a:t>
            </a:r>
          </a:p>
          <a:p>
            <a:pPr marL="214313"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2 Διοικητικοί  Υπάλληλοι</a:t>
            </a:r>
          </a:p>
          <a:p>
            <a:pPr marL="214313"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1 Κοινωνικός Λειτουργός(2018-2023)</a:t>
            </a:r>
          </a:p>
          <a:p>
            <a:pPr marL="214313"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2 Νοσηλεύτριες </a:t>
            </a:r>
          </a:p>
          <a:p>
            <a:pPr marL="214313"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1 Επισκέπτρια υγείας (μετακίνηση από Κλινική Κοινωνικής και Οικογενειακής Ιατρικής ΠΑΓΝΗ)</a:t>
            </a:r>
          </a:p>
          <a:p>
            <a:pPr marL="214313"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endParaRPr lang="el-GR" sz="975" dirty="0">
              <a:solidFill>
                <a:schemeClr val="accent2">
                  <a:lumMod val="50000"/>
                </a:schemeClr>
              </a:solidFill>
              <a:latin typeface="Arial"/>
            </a:endParaRPr>
          </a:p>
          <a:p>
            <a:pPr defTabSz="685800" fontAlgn="auto" hangingPunct="1">
              <a:spcBef>
                <a:spcPts val="0"/>
              </a:spcBef>
              <a:spcAft>
                <a:spcPts val="0"/>
              </a:spcAft>
              <a:defRPr sz="1800" b="0" i="0" u="none" strike="noStrike" kern="0" cap="none" spc="0" baseline="0">
                <a:solidFill>
                  <a:srgbClr val="000000"/>
                </a:solidFill>
                <a:uFillTx/>
              </a:defRPr>
            </a:pPr>
            <a:r>
              <a:rPr lang="el-GR" sz="975" dirty="0">
                <a:solidFill>
                  <a:schemeClr val="accent2">
                    <a:lumMod val="50000"/>
                  </a:schemeClr>
                </a:solidFill>
                <a:latin typeface="Arial"/>
              </a:rPr>
              <a:t>Δημοτικό – Κοινωνικό Ιατρείο Δήμου</a:t>
            </a:r>
          </a:p>
          <a:p>
            <a:pPr marL="214313" indent="-214313" defTabSz="685800" fontAlgn="auto" hangingPunct="1">
              <a:spcBef>
                <a:spcPts val="0"/>
              </a:spcBef>
              <a:spcAft>
                <a:spcPts val="0"/>
              </a:spcAft>
              <a:buSzPct val="100000"/>
              <a:buFont typeface="Wingdings" pitchFamily="2"/>
              <a:buChar char="§"/>
              <a:defRPr sz="1800" b="0" i="0" u="none" strike="noStrike" kern="0" cap="none" spc="0" baseline="0">
                <a:solidFill>
                  <a:srgbClr val="000000"/>
                </a:solidFill>
                <a:uFillTx/>
              </a:defRPr>
            </a:pPr>
            <a:r>
              <a:rPr lang="el-GR" sz="975" dirty="0">
                <a:solidFill>
                  <a:schemeClr val="accent2">
                    <a:lumMod val="50000"/>
                  </a:schemeClr>
                </a:solidFill>
                <a:latin typeface="Arial"/>
              </a:rPr>
              <a:t>2 Νοσηλεύτριες</a:t>
            </a:r>
          </a:p>
          <a:p>
            <a:pPr marL="214313" indent="-214313" defTabSz="685800" fontAlgn="auto" hangingPunct="1">
              <a:spcBef>
                <a:spcPts val="0"/>
              </a:spcBef>
              <a:spcAft>
                <a:spcPts val="0"/>
              </a:spcAft>
              <a:buSzPct val="100000"/>
              <a:buFont typeface="Wingdings" pitchFamily="2"/>
              <a:buChar char="§"/>
              <a:defRPr sz="1800" b="0" i="0" u="none" strike="noStrike" kern="0" cap="none" spc="0" baseline="0">
                <a:solidFill>
                  <a:srgbClr val="000000"/>
                </a:solidFill>
                <a:uFillTx/>
              </a:defRPr>
            </a:pPr>
            <a:r>
              <a:rPr lang="el-GR" sz="975" dirty="0">
                <a:solidFill>
                  <a:schemeClr val="accent2">
                    <a:lumMod val="50000"/>
                  </a:schemeClr>
                </a:solidFill>
                <a:latin typeface="Arial"/>
              </a:rPr>
              <a:t>1 Διοικητικός Υπάλληλος </a:t>
            </a:r>
          </a:p>
          <a:p>
            <a:pPr marL="214313" indent="-214313" defTabSz="685800" fontAlgn="auto" hangingPunct="1">
              <a:spcBef>
                <a:spcPts val="0"/>
              </a:spcBef>
              <a:spcAft>
                <a:spcPts val="0"/>
              </a:spcAft>
              <a:buSzPct val="100000"/>
              <a:buFont typeface="Wingdings" pitchFamily="2"/>
              <a:buChar char="§"/>
              <a:defRPr sz="1800" b="0" i="0" u="none" strike="noStrike" kern="0" cap="none" spc="0" baseline="0">
                <a:solidFill>
                  <a:srgbClr val="000000"/>
                </a:solidFill>
                <a:uFillTx/>
              </a:defRPr>
            </a:pPr>
            <a:r>
              <a:rPr lang="el-GR" sz="975" dirty="0">
                <a:solidFill>
                  <a:schemeClr val="accent2">
                    <a:lumMod val="50000"/>
                  </a:schemeClr>
                </a:solidFill>
                <a:latin typeface="Arial"/>
              </a:rPr>
              <a:t>1 Μαίες</a:t>
            </a:r>
          </a:p>
          <a:p>
            <a:pPr marL="214313" indent="-214313" defTabSz="685800" fontAlgn="auto" hangingPunct="1">
              <a:spcBef>
                <a:spcPts val="0"/>
              </a:spcBef>
              <a:spcAft>
                <a:spcPts val="0"/>
              </a:spcAft>
              <a:buSzPct val="100000"/>
              <a:buFont typeface="Wingdings" pitchFamily="2"/>
              <a:buChar char="§"/>
              <a:defRPr sz="1800" b="0" i="0" u="none" strike="noStrike" kern="0" cap="none" spc="0" baseline="0">
                <a:solidFill>
                  <a:srgbClr val="000000"/>
                </a:solidFill>
                <a:uFillTx/>
              </a:defRPr>
            </a:pPr>
            <a:r>
              <a:rPr lang="el-GR" sz="975" dirty="0">
                <a:solidFill>
                  <a:schemeClr val="accent2">
                    <a:lumMod val="50000"/>
                  </a:schemeClr>
                </a:solidFill>
                <a:latin typeface="Arial"/>
              </a:rPr>
              <a:t>1 Ψυχολόγος (έως 2021)</a:t>
            </a:r>
          </a:p>
          <a:p>
            <a:pPr defTabSz="685800" fontAlgn="auto" hangingPunct="1">
              <a:spcBef>
                <a:spcPts val="0"/>
              </a:spcBef>
              <a:spcAft>
                <a:spcPts val="0"/>
              </a:spcAft>
              <a:defRPr sz="1800" b="0" i="0" u="none" strike="noStrike" kern="0" cap="none" spc="0" baseline="0">
                <a:solidFill>
                  <a:srgbClr val="000000"/>
                </a:solidFill>
                <a:uFillTx/>
              </a:defRPr>
            </a:pPr>
            <a:endParaRPr lang="el-GR" sz="975" dirty="0">
              <a:solidFill>
                <a:schemeClr val="accent2">
                  <a:lumMod val="50000"/>
                </a:schemeClr>
              </a:solidFill>
              <a:latin typeface="Arial"/>
            </a:endParaRPr>
          </a:p>
          <a:p>
            <a:pPr defTabSz="685800" fontAlgn="auto" hangingPunct="1">
              <a:spcBef>
                <a:spcPts val="0"/>
              </a:spcBef>
              <a:spcAft>
                <a:spcPts val="0"/>
              </a:spcAft>
              <a:defRPr sz="1800" b="0" i="0" u="none" strike="noStrike" kern="0" cap="none" spc="0" baseline="0">
                <a:solidFill>
                  <a:srgbClr val="000000"/>
                </a:solidFill>
                <a:uFillTx/>
              </a:defRPr>
            </a:pPr>
            <a:r>
              <a:rPr lang="el-GR" sz="975" dirty="0">
                <a:solidFill>
                  <a:schemeClr val="accent2">
                    <a:lumMod val="50000"/>
                  </a:schemeClr>
                </a:solidFill>
                <a:latin typeface="Arial"/>
              </a:rPr>
              <a:t>Πανεπιστήμιο</a:t>
            </a:r>
          </a:p>
          <a:p>
            <a:pPr marL="214313"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Ειδικευόμενοι Ιατροί Γενικής Ιατρικής</a:t>
            </a:r>
          </a:p>
          <a:p>
            <a:pPr marL="214313"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Φοιτητές Ιατρικής</a:t>
            </a:r>
          </a:p>
          <a:p>
            <a:pPr marL="214313" indent="-214313" defTabSz="685800"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l-GR" sz="975" dirty="0">
                <a:solidFill>
                  <a:schemeClr val="accent2">
                    <a:lumMod val="50000"/>
                  </a:schemeClr>
                </a:solidFill>
                <a:latin typeface="Arial"/>
              </a:rPr>
              <a:t>Φοιτητές Νοσηλευτικής, Κοινωνικοί Λειτουργοί</a:t>
            </a:r>
          </a:p>
        </p:txBody>
      </p:sp>
      <p:sp>
        <p:nvSpPr>
          <p:cNvPr id="6" name="Ορθογώνιο 3">
            <a:extLst>
              <a:ext uri="{FF2B5EF4-FFF2-40B4-BE49-F238E27FC236}">
                <a16:creationId xmlns:a16="http://schemas.microsoft.com/office/drawing/2014/main" id="{A501851F-CB83-7ECC-5A37-91F76B197F10}"/>
              </a:ext>
            </a:extLst>
          </p:cNvPr>
          <p:cNvSpPr/>
          <p:nvPr/>
        </p:nvSpPr>
        <p:spPr>
          <a:xfrm>
            <a:off x="7577092" y="4737986"/>
            <a:ext cx="1467035" cy="369332"/>
          </a:xfrm>
          <a:prstGeom prst="rect">
            <a:avLst/>
          </a:prstGeom>
        </p:spPr>
        <p:txBody>
          <a:bodyPr wrap="square">
            <a:spAutoFit/>
          </a:bodyPr>
          <a:lstStyle/>
          <a:p>
            <a:r>
              <a:rPr lang="el-GR" sz="900" b="1" i="1" dirty="0">
                <a:solidFill>
                  <a:schemeClr val="bg1"/>
                </a:solidFill>
              </a:rPr>
              <a:t>ΥΠΟΥΡΓΕΙΟ ΥΓΕΙΑΣ</a:t>
            </a:r>
            <a:endParaRPr lang="en-US" sz="900" b="1" i="1" dirty="0">
              <a:solidFill>
                <a:schemeClr val="bg1"/>
              </a:solidFill>
            </a:endParaRPr>
          </a:p>
          <a:p>
            <a:r>
              <a:rPr lang="el-GR" sz="900" b="1" i="1" dirty="0">
                <a:solidFill>
                  <a:schemeClr val="bg1"/>
                </a:solidFill>
              </a:rPr>
              <a:t>ΕΠΙΤΕΛΙΚΗ ΔΟΜΗ ΕΣΠΑ </a:t>
            </a:r>
            <a:endParaRPr lang="el-GR" sz="900" i="1" dirty="0">
              <a:solidFill>
                <a:schemeClr val="bg1"/>
              </a:solidFill>
            </a:endParaRPr>
          </a:p>
        </p:txBody>
      </p:sp>
      <p:sp>
        <p:nvSpPr>
          <p:cNvPr id="7" name="Υπότιτλος 2">
            <a:extLst>
              <a:ext uri="{FF2B5EF4-FFF2-40B4-BE49-F238E27FC236}">
                <a16:creationId xmlns:a16="http://schemas.microsoft.com/office/drawing/2014/main" id="{53965EC9-69F4-6AF5-CE4C-E9DBB3C882D6}"/>
              </a:ext>
            </a:extLst>
          </p:cNvPr>
          <p:cNvSpPr txBox="1">
            <a:spLocks/>
          </p:cNvSpPr>
          <p:nvPr/>
        </p:nvSpPr>
        <p:spPr>
          <a:xfrm>
            <a:off x="182846" y="4853894"/>
            <a:ext cx="7394246" cy="24475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spcBef>
                <a:spcPts val="0"/>
              </a:spcBef>
              <a:buNone/>
            </a:pPr>
            <a:r>
              <a:rPr lang="el-GR" sz="1100" i="1" dirty="0">
                <a:solidFill>
                  <a:schemeClr val="accent1">
                    <a:lumMod val="50000"/>
                  </a:schemeClr>
                </a:solidFill>
              </a:rPr>
              <a:t>Παρουσιάστηκε από Μ. Καθαράκη σε </a:t>
            </a:r>
            <a:r>
              <a:rPr lang="en-US" sz="1100" i="1" dirty="0">
                <a:solidFill>
                  <a:schemeClr val="accent1">
                    <a:lumMod val="50000"/>
                  </a:schemeClr>
                </a:solidFill>
              </a:rPr>
              <a:t>2</a:t>
            </a:r>
            <a:r>
              <a:rPr lang="en-US" sz="1100" i="1" baseline="30000" dirty="0">
                <a:solidFill>
                  <a:schemeClr val="accent1">
                    <a:lumMod val="50000"/>
                  </a:schemeClr>
                </a:solidFill>
              </a:rPr>
              <a:t>nd</a:t>
            </a:r>
            <a:r>
              <a:rPr lang="en-US" sz="1100" i="1" dirty="0">
                <a:solidFill>
                  <a:schemeClr val="accent1">
                    <a:lumMod val="50000"/>
                  </a:schemeClr>
                </a:solidFill>
              </a:rPr>
              <a:t> Working Group on Health and </a:t>
            </a:r>
            <a:r>
              <a:rPr lang="en-US" sz="1100" i="1" dirty="0" err="1">
                <a:solidFill>
                  <a:schemeClr val="accent1">
                    <a:lumMod val="50000"/>
                  </a:schemeClr>
                </a:solidFill>
              </a:rPr>
              <a:t>LongTerm</a:t>
            </a:r>
            <a:r>
              <a:rPr lang="en-US" sz="1100" i="1" dirty="0">
                <a:solidFill>
                  <a:schemeClr val="accent1">
                    <a:lumMod val="50000"/>
                  </a:schemeClr>
                </a:solidFill>
              </a:rPr>
              <a:t> Care</a:t>
            </a:r>
            <a:r>
              <a:rPr lang="el-GR" sz="1100" i="1" dirty="0">
                <a:solidFill>
                  <a:schemeClr val="accent1">
                    <a:lumMod val="50000"/>
                  </a:schemeClr>
                </a:solidFill>
              </a:rPr>
              <a:t>, ΕΣΠΑ 2021-2027, Αθήνα, 31/1/2024</a:t>
            </a:r>
          </a:p>
          <a:p>
            <a:pPr algn="ctr">
              <a:spcBef>
                <a:spcPts val="0"/>
              </a:spcBef>
            </a:pPr>
            <a:endParaRPr lang="en-US" sz="1100" i="1" dirty="0">
              <a:solidFill>
                <a:schemeClr val="accent1">
                  <a:lumMod val="50000"/>
                </a:schemeClr>
              </a:solidFill>
            </a:endParaRPr>
          </a:p>
          <a:p>
            <a:pPr algn="ctr">
              <a:spcBef>
                <a:spcPts val="0"/>
              </a:spcBef>
            </a:pPr>
            <a:endParaRPr lang="en-US" sz="1100" i="1" dirty="0">
              <a:solidFill>
                <a:schemeClr val="accent1">
                  <a:lumMod val="50000"/>
                </a:schemeClr>
              </a:solidFill>
            </a:endParaRPr>
          </a:p>
        </p:txBody>
      </p:sp>
      <p:sp>
        <p:nvSpPr>
          <p:cNvPr id="8" name="5 - Ορθογώνιο">
            <a:extLst>
              <a:ext uri="{FF2B5EF4-FFF2-40B4-BE49-F238E27FC236}">
                <a16:creationId xmlns:a16="http://schemas.microsoft.com/office/drawing/2014/main" id="{34EBC762-86CD-FFFC-3140-FDA0D55C0811}"/>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2">
            <a:extLst>
              <a:ext uri="{FF2B5EF4-FFF2-40B4-BE49-F238E27FC236}">
                <a16:creationId xmlns:a16="http://schemas.microsoft.com/office/drawing/2014/main" id="{83A17B52-1D2E-84E4-1893-BD7E0FD4B432}"/>
              </a:ext>
            </a:extLst>
          </p:cNvPr>
          <p:cNvSpPr txBox="1">
            <a:spLocks noGrp="1"/>
          </p:cNvSpPr>
          <p:nvPr>
            <p:ph idx="1"/>
          </p:nvPr>
        </p:nvSpPr>
        <p:spPr>
          <a:xfrm>
            <a:off x="304800" y="867453"/>
            <a:ext cx="6165197" cy="4218897"/>
          </a:xfrm>
        </p:spPr>
        <p:txBody>
          <a:bodyPr>
            <a:noAutofit/>
          </a:bodyPr>
          <a:lstStyle/>
          <a:p>
            <a:pPr>
              <a:lnSpc>
                <a:spcPct val="100000"/>
              </a:lnSpc>
              <a:spcBef>
                <a:spcPts val="0"/>
              </a:spcBef>
              <a:spcAft>
                <a:spcPts val="200"/>
              </a:spcAft>
            </a:pPr>
            <a:r>
              <a:rPr lang="el-GR" sz="1300" dirty="0">
                <a:solidFill>
                  <a:srgbClr val="000000"/>
                </a:solidFill>
                <a:latin typeface="Calibri" pitchFamily="34"/>
                <a:cs typeface="Calibri" pitchFamily="34"/>
              </a:rPr>
              <a:t>Εμβολιασμοί Ενηλίκων και Παιδιών</a:t>
            </a:r>
          </a:p>
          <a:p>
            <a:pPr>
              <a:lnSpc>
                <a:spcPct val="100000"/>
              </a:lnSpc>
              <a:spcBef>
                <a:spcPts val="0"/>
              </a:spcBef>
              <a:spcAft>
                <a:spcPts val="200"/>
              </a:spcAft>
            </a:pPr>
            <a:r>
              <a:rPr lang="el-GR" sz="1300" dirty="0">
                <a:solidFill>
                  <a:srgbClr val="000000"/>
                </a:solidFill>
                <a:latin typeface="Calibri" pitchFamily="34"/>
                <a:cs typeface="Calibri" pitchFamily="34"/>
              </a:rPr>
              <a:t>Προληπτικές</a:t>
            </a:r>
            <a:r>
              <a:rPr lang="el-GR" sz="1300" b="1" dirty="0">
                <a:solidFill>
                  <a:srgbClr val="000000"/>
                </a:solidFill>
                <a:latin typeface="Calibri" pitchFamily="34"/>
                <a:cs typeface="Calibri" pitchFamily="34"/>
              </a:rPr>
              <a:t> εργαστηριακές εξετάσεις με ηλεκτρονικό παραπεμπτικό (</a:t>
            </a:r>
            <a:r>
              <a:rPr lang="el-GR" sz="1300" dirty="0">
                <a:solidFill>
                  <a:srgbClr val="000000"/>
                </a:solidFill>
                <a:latin typeface="Calibri" pitchFamily="34"/>
                <a:cs typeface="Calibri" pitchFamily="34"/>
              </a:rPr>
              <a:t>Μαστογραφίες σε γυναίκες &gt;40, </a:t>
            </a:r>
            <a:r>
              <a:rPr lang="en-US" sz="1300" dirty="0">
                <a:solidFill>
                  <a:srgbClr val="000000"/>
                </a:solidFill>
                <a:latin typeface="Calibri" pitchFamily="34"/>
                <a:cs typeface="Calibri" pitchFamily="34"/>
              </a:rPr>
              <a:t>FOBT</a:t>
            </a:r>
            <a:r>
              <a:rPr lang="el-GR" sz="1300" dirty="0">
                <a:solidFill>
                  <a:srgbClr val="000000"/>
                </a:solidFill>
                <a:latin typeface="Calibri" pitchFamily="34"/>
                <a:cs typeface="Calibri" pitchFamily="34"/>
              </a:rPr>
              <a:t>/</a:t>
            </a:r>
            <a:r>
              <a:rPr lang="en-US" sz="1300" dirty="0">
                <a:solidFill>
                  <a:srgbClr val="000000"/>
                </a:solidFill>
                <a:latin typeface="Calibri" pitchFamily="34"/>
                <a:cs typeface="Calibri" pitchFamily="34"/>
              </a:rPr>
              <a:t>FIT </a:t>
            </a:r>
            <a:r>
              <a:rPr lang="el-GR" sz="1300" dirty="0">
                <a:solidFill>
                  <a:srgbClr val="000000"/>
                </a:solidFill>
                <a:latin typeface="Calibri" pitchFamily="34"/>
                <a:cs typeface="Calibri" pitchFamily="34"/>
              </a:rPr>
              <a:t>(παραπομπές για </a:t>
            </a:r>
            <a:r>
              <a:rPr lang="el-GR" sz="1300" dirty="0" err="1">
                <a:solidFill>
                  <a:srgbClr val="000000"/>
                </a:solidFill>
                <a:latin typeface="Calibri" pitchFamily="34"/>
                <a:cs typeface="Calibri" pitchFamily="34"/>
              </a:rPr>
              <a:t>κολονοσκόπηση</a:t>
            </a:r>
            <a:r>
              <a:rPr lang="el-GR" sz="1300" dirty="0">
                <a:solidFill>
                  <a:srgbClr val="000000"/>
                </a:solidFill>
                <a:latin typeface="Calibri" pitchFamily="34"/>
                <a:cs typeface="Calibri" pitchFamily="34"/>
              </a:rPr>
              <a:t>)</a:t>
            </a:r>
          </a:p>
          <a:p>
            <a:pPr>
              <a:lnSpc>
                <a:spcPct val="100000"/>
              </a:lnSpc>
              <a:spcBef>
                <a:spcPts val="0"/>
              </a:spcBef>
              <a:spcAft>
                <a:spcPts val="200"/>
              </a:spcAft>
            </a:pPr>
            <a:r>
              <a:rPr lang="el-GR" sz="1300" b="1" dirty="0">
                <a:solidFill>
                  <a:srgbClr val="000000"/>
                </a:solidFill>
                <a:latin typeface="Calibri" pitchFamily="34"/>
                <a:cs typeface="Calibri" pitchFamily="34"/>
              </a:rPr>
              <a:t>Δράσεις στην Κοινότητα - Στήριξη δράσεων ΚΕΘΕΑ - Στοματική υγιεινή στα σχολεία</a:t>
            </a:r>
          </a:p>
          <a:p>
            <a:pPr>
              <a:lnSpc>
                <a:spcPct val="100000"/>
              </a:lnSpc>
              <a:spcBef>
                <a:spcPts val="0"/>
              </a:spcBef>
              <a:spcAft>
                <a:spcPts val="200"/>
              </a:spcAft>
            </a:pPr>
            <a:r>
              <a:rPr lang="el-GR" sz="1300" dirty="0">
                <a:solidFill>
                  <a:srgbClr val="000000"/>
                </a:solidFill>
                <a:latin typeface="Calibri" pitchFamily="34"/>
                <a:cs typeface="Calibri" pitchFamily="34"/>
              </a:rPr>
              <a:t>Κοινωνικός Λειτουργός: &gt; 300/έτος συνεδρίες – Δικτύωση με κοινωνικές δομές – παραπομπές </a:t>
            </a:r>
          </a:p>
          <a:p>
            <a:pPr>
              <a:lnSpc>
                <a:spcPct val="100000"/>
              </a:lnSpc>
              <a:spcBef>
                <a:spcPts val="0"/>
              </a:spcBef>
              <a:spcAft>
                <a:spcPts val="200"/>
              </a:spcAft>
            </a:pPr>
            <a:r>
              <a:rPr lang="el-GR" sz="1300" dirty="0">
                <a:solidFill>
                  <a:srgbClr val="000000"/>
                </a:solidFill>
                <a:latin typeface="Calibri" pitchFamily="34"/>
                <a:cs typeface="Calibri" pitchFamily="34"/>
              </a:rPr>
              <a:t>Επισκέπτης Υγείας: &gt;1000 εμβολιασμούς ενηλίκων ανά έτος</a:t>
            </a:r>
          </a:p>
          <a:p>
            <a:pPr>
              <a:lnSpc>
                <a:spcPct val="100000"/>
              </a:lnSpc>
              <a:spcBef>
                <a:spcPts val="0"/>
              </a:spcBef>
              <a:spcAft>
                <a:spcPts val="200"/>
              </a:spcAft>
            </a:pPr>
            <a:r>
              <a:rPr lang="el-GR" sz="1300" dirty="0">
                <a:solidFill>
                  <a:srgbClr val="000000"/>
                </a:solidFill>
                <a:latin typeface="Calibri" pitchFamily="34"/>
                <a:cs typeface="Calibri" pitchFamily="34"/>
              </a:rPr>
              <a:t>Ψυχολόγος: &gt; Από 800 συνεδρίες /έτος, 65% ασθενών παραπομπή από τη διευρυμένη ομάδα (έως 12</a:t>
            </a:r>
            <a:r>
              <a:rPr lang="el-GR" sz="1300" baseline="30000" dirty="0">
                <a:solidFill>
                  <a:srgbClr val="000000"/>
                </a:solidFill>
                <a:latin typeface="Calibri" pitchFamily="34"/>
                <a:cs typeface="Calibri" pitchFamily="34"/>
              </a:rPr>
              <a:t>ο</a:t>
            </a:r>
            <a:r>
              <a:rPr lang="el-GR" sz="1300" dirty="0">
                <a:solidFill>
                  <a:srgbClr val="000000"/>
                </a:solidFill>
                <a:latin typeface="Calibri" pitchFamily="34"/>
                <a:cs typeface="Calibri" pitchFamily="34"/>
              </a:rPr>
              <a:t> 2022)</a:t>
            </a:r>
          </a:p>
          <a:p>
            <a:pPr>
              <a:lnSpc>
                <a:spcPct val="100000"/>
              </a:lnSpc>
              <a:spcBef>
                <a:spcPts val="0"/>
              </a:spcBef>
              <a:spcAft>
                <a:spcPts val="200"/>
              </a:spcAft>
            </a:pPr>
            <a:r>
              <a:rPr lang="el-GR" sz="1300" dirty="0">
                <a:solidFill>
                  <a:srgbClr val="000000"/>
                </a:solidFill>
                <a:latin typeface="Calibri" pitchFamily="34"/>
                <a:cs typeface="Calibri" pitchFamily="34"/>
              </a:rPr>
              <a:t>Μαία, 1000 γυναίκες ανά έτος </a:t>
            </a:r>
          </a:p>
          <a:p>
            <a:pPr marL="0" indent="0">
              <a:lnSpc>
                <a:spcPct val="100000"/>
              </a:lnSpc>
              <a:spcBef>
                <a:spcPts val="600"/>
              </a:spcBef>
              <a:spcAft>
                <a:spcPts val="200"/>
              </a:spcAft>
              <a:buNone/>
            </a:pPr>
            <a:r>
              <a:rPr lang="el-GR" sz="1300" b="1" dirty="0">
                <a:solidFill>
                  <a:srgbClr val="000000"/>
                </a:solidFill>
                <a:latin typeface="Calibri" pitchFamily="34"/>
                <a:cs typeface="Calibri" pitchFamily="34"/>
              </a:rPr>
              <a:t>Εντός </a:t>
            </a:r>
            <a:r>
              <a:rPr lang="en-US" sz="1300" b="1" dirty="0">
                <a:solidFill>
                  <a:srgbClr val="000000"/>
                </a:solidFill>
                <a:latin typeface="Calibri" pitchFamily="34"/>
                <a:cs typeface="Calibri" pitchFamily="34"/>
              </a:rPr>
              <a:t>COVID-19 </a:t>
            </a:r>
            <a:r>
              <a:rPr lang="el-GR" sz="1300" b="1" dirty="0">
                <a:solidFill>
                  <a:srgbClr val="000000"/>
                </a:solidFill>
                <a:latin typeface="Calibri" pitchFamily="34"/>
                <a:cs typeface="Calibri" pitchFamily="34"/>
              </a:rPr>
              <a:t>εποχής/ </a:t>
            </a:r>
            <a:r>
              <a:rPr lang="en-US" sz="1300" b="1" dirty="0">
                <a:solidFill>
                  <a:srgbClr val="000000"/>
                </a:solidFill>
                <a:latin typeface="Calibri" pitchFamily="34"/>
                <a:cs typeface="Calibri" pitchFamily="34"/>
              </a:rPr>
              <a:t>long COViD-19</a:t>
            </a:r>
            <a:endParaRPr lang="el-GR" sz="1300" b="1" dirty="0">
              <a:solidFill>
                <a:srgbClr val="000000"/>
              </a:solidFill>
              <a:latin typeface="Calibri" pitchFamily="34"/>
              <a:cs typeface="Calibri" pitchFamily="34"/>
            </a:endParaRPr>
          </a:p>
          <a:p>
            <a:pPr>
              <a:lnSpc>
                <a:spcPct val="100000"/>
              </a:lnSpc>
              <a:spcBef>
                <a:spcPts val="0"/>
              </a:spcBef>
              <a:spcAft>
                <a:spcPts val="200"/>
              </a:spcAft>
            </a:pPr>
            <a:r>
              <a:rPr lang="el-GR" sz="1300" b="1" dirty="0">
                <a:solidFill>
                  <a:srgbClr val="002060"/>
                </a:solidFill>
                <a:latin typeface="Calibri" pitchFamily="34"/>
                <a:cs typeface="Calibri" pitchFamily="34"/>
              </a:rPr>
              <a:t>Διατήρηση ιατρείου </a:t>
            </a:r>
            <a:r>
              <a:rPr lang="el-GR" sz="1300" b="1" dirty="0" err="1">
                <a:solidFill>
                  <a:srgbClr val="002060"/>
                </a:solidFill>
                <a:latin typeface="Calibri" pitchFamily="34"/>
                <a:cs typeface="Calibri" pitchFamily="34"/>
              </a:rPr>
              <a:t>χρονίων</a:t>
            </a:r>
            <a:r>
              <a:rPr lang="el-GR" sz="1300" b="1" dirty="0">
                <a:solidFill>
                  <a:srgbClr val="002060"/>
                </a:solidFill>
                <a:latin typeface="Calibri" pitchFamily="34"/>
                <a:cs typeface="Calibri" pitchFamily="34"/>
              </a:rPr>
              <a:t> παθήσεων ενηλίκων και παιδιών. </a:t>
            </a:r>
            <a:endParaRPr lang="en-US" sz="1300" b="1" dirty="0">
              <a:solidFill>
                <a:srgbClr val="002060"/>
              </a:solidFill>
              <a:latin typeface="Calibri" pitchFamily="34"/>
              <a:cs typeface="Calibri" pitchFamily="34"/>
            </a:endParaRPr>
          </a:p>
          <a:p>
            <a:pPr marL="270274" lvl="1" indent="0">
              <a:lnSpc>
                <a:spcPct val="100000"/>
              </a:lnSpc>
              <a:spcBef>
                <a:spcPts val="0"/>
              </a:spcBef>
              <a:spcAft>
                <a:spcPts val="200"/>
              </a:spcAft>
              <a:buNone/>
            </a:pPr>
            <a:r>
              <a:rPr lang="el-GR" sz="1300" dirty="0">
                <a:solidFill>
                  <a:srgbClr val="000000"/>
                </a:solidFill>
                <a:latin typeface="Calibri" pitchFamily="34"/>
                <a:cs typeface="Calibri" pitchFamily="34"/>
              </a:rPr>
              <a:t>Τηλεφωνική επικοινωνία: Ιατροί, </a:t>
            </a:r>
            <a:r>
              <a:rPr lang="en-US" sz="1300" dirty="0">
                <a:solidFill>
                  <a:srgbClr val="000000"/>
                </a:solidFill>
                <a:latin typeface="Calibri" pitchFamily="34"/>
                <a:cs typeface="Calibri" pitchFamily="34"/>
              </a:rPr>
              <a:t>N</a:t>
            </a:r>
            <a:r>
              <a:rPr lang="el-GR" sz="1300" dirty="0" err="1">
                <a:solidFill>
                  <a:srgbClr val="000000"/>
                </a:solidFill>
                <a:latin typeface="Calibri" pitchFamily="34"/>
                <a:cs typeface="Calibri" pitchFamily="34"/>
              </a:rPr>
              <a:t>οσηλεύτριες</a:t>
            </a:r>
            <a:r>
              <a:rPr lang="el-GR" sz="1300" dirty="0">
                <a:solidFill>
                  <a:srgbClr val="000000"/>
                </a:solidFill>
                <a:latin typeface="Calibri" pitchFamily="34"/>
                <a:cs typeface="Calibri" pitchFamily="34"/>
              </a:rPr>
              <a:t>, </a:t>
            </a:r>
            <a:r>
              <a:rPr lang="en-US" sz="1300" dirty="0">
                <a:solidFill>
                  <a:srgbClr val="000000"/>
                </a:solidFill>
                <a:latin typeface="Calibri" pitchFamily="34"/>
                <a:cs typeface="Calibri" pitchFamily="34"/>
              </a:rPr>
              <a:t>K</a:t>
            </a:r>
            <a:r>
              <a:rPr lang="el-GR" sz="1300" dirty="0" err="1">
                <a:solidFill>
                  <a:srgbClr val="000000"/>
                </a:solidFill>
                <a:latin typeface="Calibri" pitchFamily="34"/>
                <a:cs typeface="Calibri" pitchFamily="34"/>
              </a:rPr>
              <a:t>οινωνικός</a:t>
            </a:r>
            <a:r>
              <a:rPr lang="el-GR" sz="1300" dirty="0">
                <a:solidFill>
                  <a:srgbClr val="000000"/>
                </a:solidFill>
                <a:latin typeface="Calibri" pitchFamily="34"/>
                <a:cs typeface="Calibri" pitchFamily="34"/>
              </a:rPr>
              <a:t> λειτουργός, </a:t>
            </a:r>
            <a:r>
              <a:rPr lang="en-US" sz="1300" dirty="0">
                <a:solidFill>
                  <a:srgbClr val="000000"/>
                </a:solidFill>
                <a:latin typeface="Calibri" pitchFamily="34"/>
                <a:cs typeface="Calibri" pitchFamily="34"/>
              </a:rPr>
              <a:t>E</a:t>
            </a:r>
            <a:r>
              <a:rPr lang="el-GR" sz="1300" dirty="0" err="1">
                <a:solidFill>
                  <a:srgbClr val="000000"/>
                </a:solidFill>
                <a:latin typeface="Calibri" pitchFamily="34"/>
                <a:cs typeface="Calibri" pitchFamily="34"/>
              </a:rPr>
              <a:t>πισκέπτρια</a:t>
            </a:r>
            <a:r>
              <a:rPr lang="el-GR" sz="1300" dirty="0">
                <a:solidFill>
                  <a:srgbClr val="000000"/>
                </a:solidFill>
                <a:latin typeface="Calibri" pitchFamily="34"/>
                <a:cs typeface="Calibri" pitchFamily="34"/>
              </a:rPr>
              <a:t> υγείας:</a:t>
            </a:r>
            <a:endParaRPr lang="en-US" sz="1300" dirty="0">
              <a:solidFill>
                <a:srgbClr val="000000"/>
              </a:solidFill>
              <a:latin typeface="Calibri" pitchFamily="34"/>
              <a:cs typeface="Calibri" pitchFamily="34"/>
            </a:endParaRPr>
          </a:p>
          <a:p>
            <a:pPr marL="270274" lvl="1" indent="0">
              <a:lnSpc>
                <a:spcPct val="100000"/>
              </a:lnSpc>
              <a:spcBef>
                <a:spcPts val="0"/>
              </a:spcBef>
              <a:spcAft>
                <a:spcPts val="200"/>
              </a:spcAft>
              <a:buNone/>
            </a:pPr>
            <a:r>
              <a:rPr lang="el-GR" sz="1300" dirty="0">
                <a:solidFill>
                  <a:srgbClr val="000000"/>
                </a:solidFill>
                <a:latin typeface="Calibri" pitchFamily="34"/>
                <a:cs typeface="Calibri" pitchFamily="34"/>
              </a:rPr>
              <a:t>150-160 τηλεφωνικές επικοινωνίες ανά ημέρα.</a:t>
            </a:r>
          </a:p>
          <a:p>
            <a:pPr>
              <a:lnSpc>
                <a:spcPct val="100000"/>
              </a:lnSpc>
              <a:spcBef>
                <a:spcPts val="0"/>
              </a:spcBef>
              <a:spcAft>
                <a:spcPts val="200"/>
              </a:spcAft>
            </a:pPr>
            <a:r>
              <a:rPr lang="el-GR" sz="1300" b="1" dirty="0">
                <a:solidFill>
                  <a:srgbClr val="002060"/>
                </a:solidFill>
                <a:latin typeface="Calibri" pitchFamily="34"/>
                <a:cs typeface="Calibri" pitchFamily="34"/>
              </a:rPr>
              <a:t>Διατήρηση ιατρείου επειγόντων </a:t>
            </a:r>
            <a:r>
              <a:rPr lang="el-GR" sz="1300" b="1" dirty="0" err="1">
                <a:solidFill>
                  <a:srgbClr val="002060"/>
                </a:solidFill>
                <a:latin typeface="Calibri" pitchFamily="34"/>
                <a:cs typeface="Calibri" pitchFamily="34"/>
              </a:rPr>
              <a:t>Triage</a:t>
            </a:r>
            <a:r>
              <a:rPr lang="el-GR" sz="1300" b="1" dirty="0">
                <a:solidFill>
                  <a:srgbClr val="002060"/>
                </a:solidFill>
                <a:latin typeface="Calibri" pitchFamily="34"/>
                <a:cs typeface="Calibri" pitchFamily="34"/>
              </a:rPr>
              <a:t>: </a:t>
            </a:r>
            <a:r>
              <a:rPr lang="el-GR" sz="1300" dirty="0">
                <a:solidFill>
                  <a:srgbClr val="000000"/>
                </a:solidFill>
                <a:latin typeface="Calibri" pitchFamily="34"/>
                <a:cs typeface="Calibri" pitchFamily="34"/>
              </a:rPr>
              <a:t>Συμμετοχή όλων των μελών. </a:t>
            </a:r>
          </a:p>
          <a:p>
            <a:pPr marL="300038" lvl="1" indent="0">
              <a:lnSpc>
                <a:spcPct val="100000"/>
              </a:lnSpc>
              <a:spcBef>
                <a:spcPts val="0"/>
              </a:spcBef>
              <a:spcAft>
                <a:spcPts val="200"/>
              </a:spcAft>
              <a:buNone/>
            </a:pPr>
            <a:r>
              <a:rPr lang="el-GR" sz="1300" dirty="0">
                <a:solidFill>
                  <a:srgbClr val="000000"/>
                </a:solidFill>
                <a:latin typeface="Calibri" pitchFamily="34"/>
                <a:cs typeface="Calibri" pitchFamily="34"/>
              </a:rPr>
              <a:t>Τηλεφωνικό </a:t>
            </a:r>
            <a:r>
              <a:rPr lang="el-GR" sz="1300" dirty="0" err="1">
                <a:solidFill>
                  <a:srgbClr val="000000"/>
                </a:solidFill>
                <a:latin typeface="Calibri" pitchFamily="34"/>
                <a:cs typeface="Calibri" pitchFamily="34"/>
              </a:rPr>
              <a:t>Triage</a:t>
            </a:r>
            <a:r>
              <a:rPr lang="el-GR" sz="1300" dirty="0">
                <a:solidFill>
                  <a:srgbClr val="000000"/>
                </a:solidFill>
                <a:latin typeface="Calibri" pitchFamily="34"/>
                <a:cs typeface="Calibri" pitchFamily="34"/>
              </a:rPr>
              <a:t> καταγραφή σε ειδική κάρτα περιπτώσεων ύποπτων για COVID, και παρακολούθηση της εξ αποστάσεως (κατά μέσω όρο 5-7 ασθενείς ανά ημέρα) συμβουλευτική από Ιατρό και Νοσηλεύτρια</a:t>
            </a:r>
          </a:p>
          <a:p>
            <a:pPr lvl="0">
              <a:lnSpc>
                <a:spcPct val="100000"/>
              </a:lnSpc>
              <a:spcBef>
                <a:spcPts val="0"/>
              </a:spcBef>
              <a:spcAft>
                <a:spcPts val="200"/>
              </a:spcAft>
            </a:pPr>
            <a:endParaRPr lang="el-GR" sz="1300" b="1" dirty="0">
              <a:solidFill>
                <a:srgbClr val="C00000"/>
              </a:solidFill>
            </a:endParaRPr>
          </a:p>
        </p:txBody>
      </p:sp>
      <p:pic>
        <p:nvPicPr>
          <p:cNvPr id="3" name="Picture 4">
            <a:extLst>
              <a:ext uri="{FF2B5EF4-FFF2-40B4-BE49-F238E27FC236}">
                <a16:creationId xmlns:a16="http://schemas.microsoft.com/office/drawing/2014/main" id="{D86A70A0-7E2C-9299-7E92-5345DDBC7558}"/>
              </a:ext>
            </a:extLst>
          </p:cNvPr>
          <p:cNvPicPr>
            <a:picLocks noChangeAspect="1"/>
          </p:cNvPicPr>
          <p:nvPr/>
        </p:nvPicPr>
        <p:blipFill>
          <a:blip r:embed="rId2"/>
          <a:srcRect/>
          <a:stretch>
            <a:fillRect/>
          </a:stretch>
        </p:blipFill>
        <p:spPr>
          <a:xfrm>
            <a:off x="6653405" y="917546"/>
            <a:ext cx="2254814" cy="2459964"/>
          </a:xfrm>
          <a:prstGeom prst="rect">
            <a:avLst/>
          </a:prstGeom>
          <a:noFill/>
          <a:ln cap="flat">
            <a:noFill/>
          </a:ln>
        </p:spPr>
      </p:pic>
      <p:sp>
        <p:nvSpPr>
          <p:cNvPr id="4" name="Ορθογώνιο 8">
            <a:extLst>
              <a:ext uri="{FF2B5EF4-FFF2-40B4-BE49-F238E27FC236}">
                <a16:creationId xmlns:a16="http://schemas.microsoft.com/office/drawing/2014/main" id="{78C1843D-F7A9-3260-5901-01099F7F6BFE}"/>
              </a:ext>
            </a:extLst>
          </p:cNvPr>
          <p:cNvSpPr/>
          <p:nvPr/>
        </p:nvSpPr>
        <p:spPr>
          <a:xfrm>
            <a:off x="6590266" y="3493472"/>
            <a:ext cx="2329182" cy="1050288"/>
          </a:xfrm>
          <a:prstGeom prst="rect">
            <a:avLst/>
          </a:prstGeom>
          <a:noFill/>
          <a:ln cap="flat">
            <a:noFill/>
            <a:prstDash val="solid"/>
          </a:ln>
        </p:spPr>
        <p:txBody>
          <a:bodyPr vert="horz" wrap="square" lIns="68580" tIns="34290" rIns="68580" bIns="34290" anchor="t" anchorCtr="1" compatLnSpc="1">
            <a:spAutoFit/>
          </a:bodyPr>
          <a:lstStyle/>
          <a:p>
            <a:pPr algn="ctr" defTabSz="685800" fontAlgn="auto" hangingPunct="1">
              <a:spcBef>
                <a:spcPts val="0"/>
              </a:spcBef>
              <a:spcAft>
                <a:spcPts val="0"/>
              </a:spcAft>
              <a:defRPr sz="1800" b="0" i="0" u="none" strike="noStrike" kern="0" cap="none" spc="0" baseline="0">
                <a:solidFill>
                  <a:srgbClr val="000000"/>
                </a:solidFill>
                <a:uFillTx/>
              </a:defRPr>
            </a:pPr>
            <a:r>
              <a:rPr lang="en-US" sz="1275" b="1" i="1" dirty="0">
                <a:solidFill>
                  <a:srgbClr val="000000"/>
                </a:solidFill>
                <a:latin typeface="Arial"/>
              </a:rPr>
              <a:t>Regularly review the scope of prioritized services and adjust based on the capacity at the primary care level</a:t>
            </a:r>
            <a:endParaRPr lang="el-GR" sz="1275" b="1" i="1" dirty="0">
              <a:solidFill>
                <a:srgbClr val="000000"/>
              </a:solidFill>
              <a:latin typeface="Arial"/>
            </a:endParaRPr>
          </a:p>
        </p:txBody>
      </p:sp>
      <p:sp>
        <p:nvSpPr>
          <p:cNvPr id="5" name="TextBox 9">
            <a:extLst>
              <a:ext uri="{FF2B5EF4-FFF2-40B4-BE49-F238E27FC236}">
                <a16:creationId xmlns:a16="http://schemas.microsoft.com/office/drawing/2014/main" id="{2306A732-13E5-EF68-3767-157339911D17}"/>
              </a:ext>
            </a:extLst>
          </p:cNvPr>
          <p:cNvSpPr txBox="1"/>
          <p:nvPr/>
        </p:nvSpPr>
        <p:spPr>
          <a:xfrm>
            <a:off x="1289241" y="144971"/>
            <a:ext cx="6611746" cy="634661"/>
          </a:xfrm>
          <a:prstGeom prst="rect">
            <a:avLst/>
          </a:prstGeom>
          <a:noFill/>
          <a:ln cap="flat">
            <a:noFill/>
          </a:ln>
        </p:spPr>
        <p:txBody>
          <a:bodyPr vert="horz" wrap="square" lIns="68580" tIns="34290" rIns="68580" bIns="34290" anchor="t" anchorCtr="1" compatLnSpc="1">
            <a:spAutoFit/>
          </a:bodyPr>
          <a:lstStyle/>
          <a:p>
            <a:pPr algn="ctr" defTabSz="342900" fontAlgn="auto" hangingPunct="1">
              <a:lnSpc>
                <a:spcPct val="115000"/>
              </a:lnSpc>
              <a:spcBef>
                <a:spcPts val="0"/>
              </a:spcBef>
              <a:spcAft>
                <a:spcPts val="401"/>
              </a:spcAft>
              <a:defRPr sz="1800" b="0" i="0" u="none" strike="noStrike" kern="0" cap="none" spc="0" baseline="0">
                <a:solidFill>
                  <a:srgbClr val="000000"/>
                </a:solidFill>
                <a:uFillTx/>
              </a:defRPr>
            </a:pPr>
            <a:r>
              <a:rPr lang="el-GR" sz="1500" b="1" u="sng">
                <a:solidFill>
                  <a:srgbClr val="000000"/>
                </a:solidFill>
                <a:latin typeface="Calibri" pitchFamily="34"/>
                <a:ea typeface="Times New Roman" pitchFamily="18"/>
                <a:cs typeface="Times New Roman" pitchFamily="18"/>
              </a:rPr>
              <a:t>Μακροχρόνια Φροντίδα στην ΠΦΥ από 4</a:t>
            </a:r>
            <a:r>
              <a:rPr lang="el-GR" sz="1500" b="1" u="sng" baseline="30000">
                <a:solidFill>
                  <a:srgbClr val="000000"/>
                </a:solidFill>
                <a:latin typeface="Calibri" pitchFamily="34"/>
                <a:ea typeface="Times New Roman" pitchFamily="18"/>
                <a:cs typeface="Times New Roman" pitchFamily="18"/>
              </a:rPr>
              <a:t>η</a:t>
            </a:r>
            <a:r>
              <a:rPr lang="el-GR" sz="1500" b="1" u="sng">
                <a:solidFill>
                  <a:srgbClr val="000000"/>
                </a:solidFill>
                <a:latin typeface="Calibri" pitchFamily="34"/>
                <a:ea typeface="Times New Roman" pitchFamily="18"/>
                <a:cs typeface="Times New Roman" pitchFamily="18"/>
              </a:rPr>
              <a:t> ΤΟΜΥ Ηρακλείου Κρήτης – 7</a:t>
            </a:r>
            <a:r>
              <a:rPr lang="el-GR" sz="1500" b="1" u="sng" baseline="30000">
                <a:solidFill>
                  <a:srgbClr val="000000"/>
                </a:solidFill>
                <a:latin typeface="Calibri" pitchFamily="34"/>
                <a:ea typeface="Times New Roman" pitchFamily="18"/>
                <a:cs typeface="Times New Roman" pitchFamily="18"/>
              </a:rPr>
              <a:t>η</a:t>
            </a:r>
            <a:r>
              <a:rPr lang="el-GR" sz="1500" b="1" u="sng">
                <a:solidFill>
                  <a:srgbClr val="000000"/>
                </a:solidFill>
                <a:latin typeface="Calibri" pitchFamily="34"/>
                <a:ea typeface="Times New Roman" pitchFamily="18"/>
                <a:cs typeface="Times New Roman" pitchFamily="18"/>
              </a:rPr>
              <a:t> ΥΠΕ</a:t>
            </a:r>
          </a:p>
          <a:p>
            <a:pPr algn="ctr" defTabSz="342900" fontAlgn="auto" hangingPunct="1">
              <a:lnSpc>
                <a:spcPct val="115000"/>
              </a:lnSpc>
              <a:spcBef>
                <a:spcPts val="0"/>
              </a:spcBef>
              <a:spcAft>
                <a:spcPts val="401"/>
              </a:spcAft>
              <a:defRPr sz="1800" b="0" i="0" u="none" strike="noStrike" kern="0" cap="none" spc="0" baseline="0">
                <a:solidFill>
                  <a:srgbClr val="000000"/>
                </a:solidFill>
                <a:uFillTx/>
              </a:defRPr>
            </a:pPr>
            <a:r>
              <a:rPr lang="el-GR" sz="1500" b="1">
                <a:solidFill>
                  <a:srgbClr val="236292"/>
                </a:solidFill>
                <a:latin typeface="Calibri" pitchFamily="34"/>
                <a:cs typeface="Times New Roman" pitchFamily="18"/>
              </a:rPr>
              <a:t>Συνέργειες – Δικτύωση με Βλέμμα στο Μέλλον</a:t>
            </a:r>
            <a:endParaRPr lang="el-GR" sz="3000" b="1">
              <a:solidFill>
                <a:srgbClr val="236292"/>
              </a:solidFill>
              <a:latin typeface="Times New Roman" pitchFamily="18"/>
              <a:ea typeface="Times New Roman" pitchFamily="18"/>
            </a:endParaRPr>
          </a:p>
        </p:txBody>
      </p:sp>
      <p:pic>
        <p:nvPicPr>
          <p:cNvPr id="6" name="Picture 2" descr="Day 1698 – A Good Example – Daily Wisdom">
            <a:extLst>
              <a:ext uri="{FF2B5EF4-FFF2-40B4-BE49-F238E27FC236}">
                <a16:creationId xmlns:a16="http://schemas.microsoft.com/office/drawing/2014/main" id="{F0A1E185-093B-7FB8-300C-9EA86B13B012}"/>
              </a:ext>
            </a:extLst>
          </p:cNvPr>
          <p:cNvPicPr>
            <a:picLocks noChangeAspect="1"/>
          </p:cNvPicPr>
          <p:nvPr/>
        </p:nvPicPr>
        <p:blipFill>
          <a:blip r:embed="rId3"/>
          <a:srcRect l="8037" t="19365" r="7957" b="25138"/>
          <a:stretch>
            <a:fillRect/>
          </a:stretch>
        </p:blipFill>
        <p:spPr>
          <a:xfrm rot="21067282">
            <a:off x="109041" y="100684"/>
            <a:ext cx="1204990" cy="796034"/>
          </a:xfrm>
          <a:prstGeom prst="rect">
            <a:avLst/>
          </a:prstGeom>
          <a:noFill/>
          <a:ln cap="flat">
            <a:noFill/>
          </a:ln>
        </p:spPr>
      </p:pic>
      <p:sp>
        <p:nvSpPr>
          <p:cNvPr id="8" name="Υπότιτλος 2">
            <a:extLst>
              <a:ext uri="{FF2B5EF4-FFF2-40B4-BE49-F238E27FC236}">
                <a16:creationId xmlns:a16="http://schemas.microsoft.com/office/drawing/2014/main" id="{F48DCA2C-F696-AE61-010E-93B8011ADC50}"/>
              </a:ext>
            </a:extLst>
          </p:cNvPr>
          <p:cNvSpPr txBox="1">
            <a:spLocks/>
          </p:cNvSpPr>
          <p:nvPr/>
        </p:nvSpPr>
        <p:spPr>
          <a:xfrm>
            <a:off x="4760567" y="4807119"/>
            <a:ext cx="4358141" cy="35543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spcBef>
                <a:spcPts val="0"/>
              </a:spcBef>
              <a:buNone/>
            </a:pPr>
            <a:r>
              <a:rPr lang="el-GR" sz="1100" i="1" dirty="0">
                <a:solidFill>
                  <a:schemeClr val="accent1">
                    <a:lumMod val="50000"/>
                  </a:schemeClr>
                </a:solidFill>
              </a:rPr>
              <a:t>Παρουσιάστηκε από Μ. Καθαράκη σε </a:t>
            </a:r>
            <a:r>
              <a:rPr lang="en-US" sz="1100" i="1" dirty="0">
                <a:solidFill>
                  <a:schemeClr val="accent1">
                    <a:lumMod val="50000"/>
                  </a:schemeClr>
                </a:solidFill>
              </a:rPr>
              <a:t>2</a:t>
            </a:r>
            <a:r>
              <a:rPr lang="en-US" sz="1100" i="1" baseline="30000" dirty="0">
                <a:solidFill>
                  <a:schemeClr val="accent1">
                    <a:lumMod val="50000"/>
                  </a:schemeClr>
                </a:solidFill>
              </a:rPr>
              <a:t>nd</a:t>
            </a:r>
            <a:r>
              <a:rPr lang="en-US" sz="1100" i="1" dirty="0">
                <a:solidFill>
                  <a:schemeClr val="accent1">
                    <a:lumMod val="50000"/>
                  </a:schemeClr>
                </a:solidFill>
              </a:rPr>
              <a:t> Working Group on Health and </a:t>
            </a:r>
            <a:r>
              <a:rPr lang="en-US" sz="1100" i="1" dirty="0" err="1">
                <a:solidFill>
                  <a:schemeClr val="accent1">
                    <a:lumMod val="50000"/>
                  </a:schemeClr>
                </a:solidFill>
              </a:rPr>
              <a:t>LongTerm</a:t>
            </a:r>
            <a:r>
              <a:rPr lang="en-US" sz="1100" i="1" dirty="0">
                <a:solidFill>
                  <a:schemeClr val="accent1">
                    <a:lumMod val="50000"/>
                  </a:schemeClr>
                </a:solidFill>
              </a:rPr>
              <a:t> Care</a:t>
            </a:r>
            <a:r>
              <a:rPr lang="el-GR" sz="1100" i="1" dirty="0">
                <a:solidFill>
                  <a:schemeClr val="accent1">
                    <a:lumMod val="50000"/>
                  </a:schemeClr>
                </a:solidFill>
              </a:rPr>
              <a:t>, ΕΣΠΑ 2021-2027, Αθήνα, 31/1/2024</a:t>
            </a:r>
          </a:p>
          <a:p>
            <a:pPr algn="ctr">
              <a:spcBef>
                <a:spcPts val="0"/>
              </a:spcBef>
            </a:pPr>
            <a:endParaRPr lang="en-US" sz="1100" i="1" dirty="0">
              <a:solidFill>
                <a:schemeClr val="accent1">
                  <a:lumMod val="50000"/>
                </a:schemeClr>
              </a:solidFill>
            </a:endParaRPr>
          </a:p>
          <a:p>
            <a:pPr algn="ctr">
              <a:spcBef>
                <a:spcPts val="0"/>
              </a:spcBef>
            </a:pPr>
            <a:endParaRPr lang="en-US" sz="1100" i="1" dirty="0">
              <a:solidFill>
                <a:schemeClr val="accent1">
                  <a:lumMod val="5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5EAA8AD2-EF35-143F-E737-744B501F49C9}"/>
              </a:ext>
            </a:extLst>
          </p:cNvPr>
          <p:cNvPicPr>
            <a:picLocks noChangeAspect="1"/>
          </p:cNvPicPr>
          <p:nvPr/>
        </p:nvPicPr>
        <p:blipFill rotWithShape="1">
          <a:blip r:embed="rId2"/>
          <a:srcRect t="2843" b="22037"/>
          <a:stretch/>
        </p:blipFill>
        <p:spPr>
          <a:xfrm rot="383462">
            <a:off x="6462486" y="1914507"/>
            <a:ext cx="2494056" cy="1712875"/>
          </a:xfrm>
          <a:prstGeom prst="flowChartAlternateProcess">
            <a:avLst/>
          </a:prstGeom>
        </p:spPr>
      </p:pic>
      <p:sp>
        <p:nvSpPr>
          <p:cNvPr id="2" name="Θέση περιεχομένου 2">
            <a:extLst>
              <a:ext uri="{FF2B5EF4-FFF2-40B4-BE49-F238E27FC236}">
                <a16:creationId xmlns:a16="http://schemas.microsoft.com/office/drawing/2014/main" id="{2D6EA9BD-5641-4093-73A9-6D28877462F8}"/>
              </a:ext>
            </a:extLst>
          </p:cNvPr>
          <p:cNvSpPr txBox="1">
            <a:spLocks noGrp="1"/>
          </p:cNvSpPr>
          <p:nvPr>
            <p:ph idx="1"/>
          </p:nvPr>
        </p:nvSpPr>
        <p:spPr>
          <a:xfrm>
            <a:off x="322117" y="907256"/>
            <a:ext cx="8440883" cy="4236244"/>
          </a:xfrm>
        </p:spPr>
        <p:txBody>
          <a:bodyPr>
            <a:noAutofit/>
          </a:bodyPr>
          <a:lstStyle/>
          <a:p>
            <a:pPr marL="0" indent="0">
              <a:lnSpc>
                <a:spcPct val="80000"/>
              </a:lnSpc>
              <a:buNone/>
            </a:pPr>
            <a:r>
              <a:rPr lang="el-GR" sz="1800" b="1" dirty="0">
                <a:latin typeface="Calibri" pitchFamily="34"/>
                <a:cs typeface="Calibri" pitchFamily="34"/>
              </a:rPr>
              <a:t>Υπηρεσίες μακροχρόνιας φροντίδας στην κοινότητα </a:t>
            </a:r>
          </a:p>
          <a:p>
            <a:pPr lvl="0">
              <a:lnSpc>
                <a:spcPct val="80000"/>
              </a:lnSpc>
            </a:pPr>
            <a:r>
              <a:rPr lang="el-GR" sz="1500" dirty="0" err="1">
                <a:latin typeface="Calibri" pitchFamily="34"/>
                <a:cs typeface="Calibri" pitchFamily="34"/>
              </a:rPr>
              <a:t>Κατ΄οίκον</a:t>
            </a:r>
            <a:r>
              <a:rPr lang="el-GR" sz="1500" dirty="0">
                <a:latin typeface="Calibri" pitchFamily="34"/>
                <a:cs typeface="Calibri" pitchFamily="34"/>
              </a:rPr>
              <a:t> επισκέψεις Ιατρικού προσωπικού, Νοσηλευτών, Κοινωνικού λειτουργού, Επισκέπτη υγείας  - </a:t>
            </a:r>
            <a:r>
              <a:rPr lang="el-GR" sz="1500" b="1" dirty="0">
                <a:solidFill>
                  <a:srgbClr val="C00000"/>
                </a:solidFill>
                <a:latin typeface="Calibri" pitchFamily="34"/>
                <a:cs typeface="Calibri" pitchFamily="34"/>
              </a:rPr>
              <a:t>100-150/ έτος </a:t>
            </a:r>
            <a:r>
              <a:rPr lang="el-GR" sz="1500" b="1" dirty="0" err="1">
                <a:solidFill>
                  <a:srgbClr val="C00000"/>
                </a:solidFill>
                <a:latin typeface="Calibri" pitchFamily="34"/>
                <a:cs typeface="Calibri" pitchFamily="34"/>
              </a:rPr>
              <a:t>κατ΄οίκον</a:t>
            </a:r>
            <a:r>
              <a:rPr lang="el-GR" sz="1500" b="1" dirty="0">
                <a:solidFill>
                  <a:srgbClr val="C00000"/>
                </a:solidFill>
                <a:latin typeface="Calibri" pitchFamily="34"/>
                <a:cs typeface="Calibri" pitchFamily="34"/>
              </a:rPr>
              <a:t> επισκέψεις   -    </a:t>
            </a:r>
            <a:r>
              <a:rPr lang="el-GR" sz="1500" dirty="0">
                <a:solidFill>
                  <a:srgbClr val="000000"/>
                </a:solidFill>
                <a:latin typeface="Calibri" pitchFamily="34"/>
                <a:cs typeface="Calibri" pitchFamily="34"/>
              </a:rPr>
              <a:t>Συστηματική παρακολούθηση Δευτέρα και Παρασκευή.</a:t>
            </a:r>
          </a:p>
          <a:p>
            <a:pPr marL="0" indent="0">
              <a:spcBef>
                <a:spcPts val="450"/>
              </a:spcBef>
              <a:buNone/>
            </a:pPr>
            <a:r>
              <a:rPr lang="el-GR" sz="1125" b="1" i="1" dirty="0">
                <a:solidFill>
                  <a:srgbClr val="000000"/>
                </a:solidFill>
                <a:latin typeface="Calibri" pitchFamily="34"/>
                <a:cs typeface="Calibri" pitchFamily="34"/>
              </a:rPr>
              <a:t>Α φάση</a:t>
            </a:r>
          </a:p>
          <a:p>
            <a:pPr marL="0" indent="0">
              <a:spcBef>
                <a:spcPts val="375"/>
              </a:spcBef>
              <a:buNone/>
            </a:pPr>
            <a:r>
              <a:rPr lang="el-GR" sz="1125" dirty="0">
                <a:solidFill>
                  <a:srgbClr val="000000"/>
                </a:solidFill>
                <a:latin typeface="Calibri" pitchFamily="34"/>
                <a:cs typeface="Calibri" pitchFamily="34"/>
              </a:rPr>
              <a:t>Ηλικιωμένοι κλινήρεις</a:t>
            </a:r>
          </a:p>
          <a:p>
            <a:pPr marL="0" indent="0">
              <a:spcBef>
                <a:spcPts val="375"/>
              </a:spcBef>
              <a:buNone/>
            </a:pPr>
            <a:r>
              <a:rPr lang="el-GR" sz="1125" dirty="0">
                <a:solidFill>
                  <a:srgbClr val="000000"/>
                </a:solidFill>
                <a:latin typeface="Calibri" pitchFamily="34"/>
                <a:cs typeface="Calibri" pitchFamily="34"/>
              </a:rPr>
              <a:t>Επίσκεψη κατ’ </a:t>
            </a:r>
            <a:r>
              <a:rPr lang="el-GR" sz="1125" dirty="0" err="1">
                <a:solidFill>
                  <a:srgbClr val="000000"/>
                </a:solidFill>
                <a:latin typeface="Calibri" pitchFamily="34"/>
                <a:cs typeface="Calibri" pitchFamily="34"/>
              </a:rPr>
              <a:t>οίκον</a:t>
            </a:r>
            <a:r>
              <a:rPr lang="el-GR" sz="1125" dirty="0">
                <a:solidFill>
                  <a:srgbClr val="000000"/>
                </a:solidFill>
                <a:latin typeface="Calibri" pitchFamily="34"/>
                <a:cs typeface="Calibri" pitchFamily="34"/>
              </a:rPr>
              <a:t> – Νοσηλευτές &amp; Κοινωνικός Λειτουργός </a:t>
            </a:r>
          </a:p>
          <a:p>
            <a:pPr marL="0" indent="0">
              <a:spcBef>
                <a:spcPts val="375"/>
              </a:spcBef>
              <a:buNone/>
            </a:pPr>
            <a:r>
              <a:rPr lang="el-GR" sz="1125" b="1" dirty="0">
                <a:solidFill>
                  <a:srgbClr val="000000"/>
                </a:solidFill>
                <a:latin typeface="Calibri" pitchFamily="34"/>
                <a:cs typeface="Calibri" pitchFamily="34"/>
              </a:rPr>
              <a:t>Αξιολόγηση περιστατικών βάσει κριτηρίων</a:t>
            </a:r>
            <a:r>
              <a:rPr lang="en-US" sz="1125" b="1" dirty="0">
                <a:solidFill>
                  <a:srgbClr val="000000"/>
                </a:solidFill>
                <a:latin typeface="Calibri" pitchFamily="34"/>
                <a:cs typeface="Calibri" pitchFamily="34"/>
              </a:rPr>
              <a:t> </a:t>
            </a:r>
            <a:r>
              <a:rPr lang="el-GR" sz="1125" b="1" dirty="0">
                <a:solidFill>
                  <a:srgbClr val="000000"/>
                </a:solidFill>
                <a:latin typeface="Calibri" pitchFamily="34"/>
                <a:cs typeface="Calibri" pitchFamily="34"/>
              </a:rPr>
              <a:t>- </a:t>
            </a:r>
            <a:r>
              <a:rPr lang="el-GR" sz="1125" dirty="0">
                <a:solidFill>
                  <a:srgbClr val="000000"/>
                </a:solidFill>
                <a:latin typeface="Calibri" pitchFamily="34"/>
                <a:cs typeface="Calibri" pitchFamily="34"/>
              </a:rPr>
              <a:t>Κλίμακα κλινικής ευπάθειας (</a:t>
            </a:r>
            <a:r>
              <a:rPr lang="en-US" sz="1125" dirty="0">
                <a:solidFill>
                  <a:srgbClr val="000000"/>
                </a:solidFill>
                <a:latin typeface="Calibri" pitchFamily="34"/>
                <a:cs typeface="Calibri" pitchFamily="34"/>
              </a:rPr>
              <a:t>frailty)</a:t>
            </a:r>
            <a:r>
              <a:rPr lang="el-GR" sz="1125" dirty="0">
                <a:solidFill>
                  <a:srgbClr val="000000"/>
                </a:solidFill>
                <a:latin typeface="Calibri" pitchFamily="34"/>
                <a:cs typeface="Calibri" pitchFamily="34"/>
              </a:rPr>
              <a:t>/ Κλίμακα Λειτουργικότητας (</a:t>
            </a:r>
            <a:r>
              <a:rPr lang="en-US" sz="1125" dirty="0">
                <a:solidFill>
                  <a:srgbClr val="000000"/>
                </a:solidFill>
                <a:latin typeface="Calibri" pitchFamily="34"/>
                <a:cs typeface="Calibri" pitchFamily="34"/>
              </a:rPr>
              <a:t>Barthel)/</a:t>
            </a:r>
            <a:endParaRPr lang="el-GR" sz="1125" dirty="0">
              <a:solidFill>
                <a:srgbClr val="000000"/>
              </a:solidFill>
              <a:latin typeface="Calibri" pitchFamily="34"/>
              <a:cs typeface="Calibri" pitchFamily="34"/>
            </a:endParaRPr>
          </a:p>
          <a:p>
            <a:pPr marL="0" indent="0">
              <a:spcBef>
                <a:spcPts val="375"/>
              </a:spcBef>
              <a:buNone/>
            </a:pPr>
            <a:r>
              <a:rPr lang="el-GR" sz="1125" dirty="0">
                <a:solidFill>
                  <a:srgbClr val="000000"/>
                </a:solidFill>
                <a:latin typeface="Calibri" pitchFamily="34"/>
                <a:cs typeface="Calibri" pitchFamily="34"/>
              </a:rPr>
              <a:t>Έλεγχος για Κατάθλιψη (</a:t>
            </a:r>
            <a:r>
              <a:rPr lang="en-US" sz="1125" dirty="0">
                <a:solidFill>
                  <a:srgbClr val="000000"/>
                </a:solidFill>
                <a:latin typeface="Calibri" pitchFamily="34"/>
                <a:cs typeface="Calibri" pitchFamily="34"/>
              </a:rPr>
              <a:t>Patient Health Questionnaire - PHQ2), </a:t>
            </a:r>
            <a:r>
              <a:rPr lang="el-GR" sz="1125" dirty="0">
                <a:solidFill>
                  <a:srgbClr val="000000"/>
                </a:solidFill>
                <a:latin typeface="Calibri" pitchFamily="34"/>
                <a:cs typeface="Calibri" pitchFamily="34"/>
              </a:rPr>
              <a:t>κοινωνικά κριτήρια</a:t>
            </a:r>
          </a:p>
          <a:p>
            <a:pPr marL="0" indent="0">
              <a:spcBef>
                <a:spcPts val="450"/>
              </a:spcBef>
              <a:buNone/>
            </a:pPr>
            <a:r>
              <a:rPr lang="el-GR" sz="1125" b="1" i="1" dirty="0">
                <a:solidFill>
                  <a:srgbClr val="000000"/>
                </a:solidFill>
                <a:latin typeface="Calibri" pitchFamily="34"/>
                <a:cs typeface="Calibri" pitchFamily="34"/>
              </a:rPr>
              <a:t>Β φάση </a:t>
            </a:r>
          </a:p>
          <a:p>
            <a:pPr marL="0" indent="0">
              <a:spcBef>
                <a:spcPts val="375"/>
              </a:spcBef>
              <a:buNone/>
            </a:pPr>
            <a:r>
              <a:rPr lang="el-GR" sz="1125" dirty="0">
                <a:solidFill>
                  <a:srgbClr val="000000"/>
                </a:solidFill>
                <a:latin typeface="Calibri" pitchFamily="34"/>
                <a:cs typeface="Calibri" pitchFamily="34"/>
              </a:rPr>
              <a:t>Διεπιστημονική αξιολόγηση στην ΤΟΜΥ και </a:t>
            </a:r>
            <a:r>
              <a:rPr lang="el-GR" sz="1125" b="1" dirty="0">
                <a:solidFill>
                  <a:srgbClr val="002060"/>
                </a:solidFill>
                <a:latin typeface="Calibri" pitchFamily="34"/>
                <a:cs typeface="Calibri" pitchFamily="34"/>
              </a:rPr>
              <a:t>ένταξη περιστατικού σε Πρόγραμμα κατ’ </a:t>
            </a:r>
            <a:r>
              <a:rPr lang="el-GR" sz="1125" b="1" dirty="0" err="1">
                <a:solidFill>
                  <a:srgbClr val="002060"/>
                </a:solidFill>
                <a:latin typeface="Calibri" pitchFamily="34"/>
                <a:cs typeface="Calibri" pitchFamily="34"/>
              </a:rPr>
              <a:t>οίκον</a:t>
            </a:r>
            <a:r>
              <a:rPr lang="el-GR" sz="1125" b="1" dirty="0">
                <a:solidFill>
                  <a:srgbClr val="002060"/>
                </a:solidFill>
                <a:latin typeface="Calibri" pitchFamily="34"/>
                <a:cs typeface="Calibri" pitchFamily="34"/>
              </a:rPr>
              <a:t> επισκέψεων</a:t>
            </a:r>
          </a:p>
          <a:p>
            <a:pPr marL="0" indent="0">
              <a:spcBef>
                <a:spcPts val="375"/>
              </a:spcBef>
              <a:buNone/>
            </a:pPr>
            <a:r>
              <a:rPr lang="el-GR" sz="1125" dirty="0">
                <a:solidFill>
                  <a:srgbClr val="000000"/>
                </a:solidFill>
                <a:latin typeface="Calibri" pitchFamily="34"/>
                <a:cs typeface="Calibri" pitchFamily="34"/>
              </a:rPr>
              <a:t>Ενεργοποίηση συνεργασίας με Κοινωνική Υπηρεσία Δήμου Ηρακλείου  - Περιφέρεια Κρήτης</a:t>
            </a:r>
            <a:r>
              <a:rPr lang="en-US" sz="1125" dirty="0">
                <a:solidFill>
                  <a:srgbClr val="000000"/>
                </a:solidFill>
                <a:latin typeface="Calibri" pitchFamily="34"/>
                <a:cs typeface="Calibri" pitchFamily="34"/>
              </a:rPr>
              <a:t> </a:t>
            </a:r>
            <a:r>
              <a:rPr lang="el-GR" sz="1125" dirty="0">
                <a:solidFill>
                  <a:srgbClr val="000000"/>
                </a:solidFill>
                <a:latin typeface="Calibri" pitchFamily="34"/>
                <a:cs typeface="Calibri" pitchFamily="34"/>
              </a:rPr>
              <a:t>και Πρόγραμμα «Βοήθεια στο Σπίτι» </a:t>
            </a:r>
          </a:p>
          <a:p>
            <a:pPr marL="0" indent="0">
              <a:spcBef>
                <a:spcPts val="450"/>
              </a:spcBef>
              <a:buNone/>
            </a:pPr>
            <a:r>
              <a:rPr lang="el-GR" sz="1125" b="1" i="1" dirty="0">
                <a:solidFill>
                  <a:srgbClr val="000000"/>
                </a:solidFill>
                <a:latin typeface="Calibri" pitchFamily="34"/>
                <a:cs typeface="Calibri" pitchFamily="34"/>
              </a:rPr>
              <a:t>Γ φάση </a:t>
            </a:r>
          </a:p>
          <a:p>
            <a:pPr marL="0" indent="0">
              <a:spcBef>
                <a:spcPts val="375"/>
              </a:spcBef>
              <a:buNone/>
            </a:pPr>
            <a:r>
              <a:rPr lang="el-GR" sz="1125" dirty="0">
                <a:solidFill>
                  <a:srgbClr val="000000"/>
                </a:solidFill>
                <a:latin typeface="Calibri" pitchFamily="34"/>
                <a:cs typeface="Calibri" pitchFamily="34"/>
              </a:rPr>
              <a:t>Κατ’ </a:t>
            </a:r>
            <a:r>
              <a:rPr lang="el-GR" sz="1125" dirty="0" err="1">
                <a:solidFill>
                  <a:srgbClr val="000000"/>
                </a:solidFill>
                <a:latin typeface="Calibri" pitchFamily="34"/>
                <a:cs typeface="Calibri" pitchFamily="34"/>
              </a:rPr>
              <a:t>οίκον</a:t>
            </a:r>
            <a:r>
              <a:rPr lang="el-GR" sz="1125" dirty="0">
                <a:solidFill>
                  <a:srgbClr val="000000"/>
                </a:solidFill>
                <a:latin typeface="Calibri" pitchFamily="34"/>
                <a:cs typeface="Calibri" pitchFamily="34"/>
              </a:rPr>
              <a:t> επίσκεψη - Παροχή φροντίδας βάσει αναγκών </a:t>
            </a:r>
            <a:r>
              <a:rPr lang="el-GR" sz="1125" dirty="0" err="1">
                <a:solidFill>
                  <a:srgbClr val="000000"/>
                </a:solidFill>
                <a:latin typeface="Calibri" pitchFamily="34"/>
                <a:cs typeface="Calibri" pitchFamily="34"/>
              </a:rPr>
              <a:t>φροντιζόμενου</a:t>
            </a:r>
            <a:r>
              <a:rPr lang="el-GR" sz="1125" dirty="0">
                <a:solidFill>
                  <a:srgbClr val="000000"/>
                </a:solidFill>
                <a:latin typeface="Calibri" pitchFamily="34"/>
                <a:cs typeface="Calibri" pitchFamily="34"/>
              </a:rPr>
              <a:t>  -  </a:t>
            </a:r>
            <a:r>
              <a:rPr lang="el-GR" sz="1500" b="1" dirty="0">
                <a:solidFill>
                  <a:srgbClr val="000000"/>
                </a:solidFill>
                <a:latin typeface="Calibri" pitchFamily="34"/>
                <a:cs typeface="Calibri" pitchFamily="34"/>
              </a:rPr>
              <a:t>ΜΦΥ 80 άτομα</a:t>
            </a:r>
          </a:p>
          <a:p>
            <a:pPr marL="0" indent="0">
              <a:spcBef>
                <a:spcPts val="375"/>
              </a:spcBef>
              <a:buNone/>
            </a:pPr>
            <a:r>
              <a:rPr lang="el-GR" sz="1125" dirty="0">
                <a:solidFill>
                  <a:srgbClr val="000000"/>
                </a:solidFill>
                <a:latin typeface="Calibri" pitchFamily="34"/>
                <a:cs typeface="Calibri" pitchFamily="34"/>
              </a:rPr>
              <a:t>Εκπαίδευση - Ενημέρωση- υποστήριξη φροντιστών (π.χ. ορθή μετακίνηση </a:t>
            </a:r>
            <a:r>
              <a:rPr lang="el-GR" sz="1125" dirty="0" err="1">
                <a:solidFill>
                  <a:srgbClr val="000000"/>
                </a:solidFill>
                <a:latin typeface="Calibri" pitchFamily="34"/>
                <a:cs typeface="Calibri" pitchFamily="34"/>
              </a:rPr>
              <a:t>βαρέως</a:t>
            </a:r>
            <a:r>
              <a:rPr lang="el-GR" sz="1125" dirty="0">
                <a:solidFill>
                  <a:srgbClr val="000000"/>
                </a:solidFill>
                <a:latin typeface="Calibri" pitchFamily="34"/>
                <a:cs typeface="Calibri" pitchFamily="34"/>
              </a:rPr>
              <a:t> πάσχοντα)</a:t>
            </a:r>
          </a:p>
          <a:p>
            <a:pPr marL="0" indent="0">
              <a:spcBef>
                <a:spcPts val="375"/>
              </a:spcBef>
              <a:buNone/>
            </a:pPr>
            <a:r>
              <a:rPr lang="el-GR" sz="1125" dirty="0">
                <a:solidFill>
                  <a:srgbClr val="000000"/>
                </a:solidFill>
                <a:latin typeface="Calibri" pitchFamily="34"/>
                <a:cs typeface="Calibri" pitchFamily="34"/>
              </a:rPr>
              <a:t>Ασκήσεις ενδυνάμωσης </a:t>
            </a:r>
            <a:r>
              <a:rPr lang="el-GR" sz="1125" dirty="0" err="1">
                <a:solidFill>
                  <a:srgbClr val="000000"/>
                </a:solidFill>
                <a:latin typeface="Calibri" pitchFamily="34"/>
                <a:cs typeface="Calibri" pitchFamily="34"/>
              </a:rPr>
              <a:t>φροντιζόμενου</a:t>
            </a:r>
            <a:r>
              <a:rPr lang="el-GR" sz="1125" dirty="0">
                <a:solidFill>
                  <a:srgbClr val="000000"/>
                </a:solidFill>
                <a:latin typeface="Calibri" pitchFamily="34"/>
                <a:cs typeface="Calibri" pitchFamily="34"/>
              </a:rPr>
              <a:t>  -  Γραπτές Οδηγίες </a:t>
            </a:r>
            <a:r>
              <a:rPr lang="el-GR" sz="1125" dirty="0" err="1">
                <a:solidFill>
                  <a:srgbClr val="000000"/>
                </a:solidFill>
                <a:latin typeface="Calibri" pitchFamily="34"/>
                <a:cs typeface="Calibri" pitchFamily="34"/>
              </a:rPr>
              <a:t>π.χ</a:t>
            </a:r>
            <a:r>
              <a:rPr lang="el-GR" sz="1125" dirty="0">
                <a:solidFill>
                  <a:srgbClr val="000000"/>
                </a:solidFill>
                <a:latin typeface="Calibri" pitchFamily="34"/>
                <a:cs typeface="Calibri" pitchFamily="34"/>
              </a:rPr>
              <a:t> για διαχείριση </a:t>
            </a:r>
            <a:r>
              <a:rPr lang="el-GR" sz="1125" dirty="0" err="1">
                <a:solidFill>
                  <a:srgbClr val="000000"/>
                </a:solidFill>
                <a:latin typeface="Calibri" pitchFamily="34"/>
                <a:cs typeface="Calibri" pitchFamily="34"/>
              </a:rPr>
              <a:t>ρινογαστρικού</a:t>
            </a:r>
            <a:r>
              <a:rPr lang="el-GR" sz="1125" dirty="0">
                <a:solidFill>
                  <a:srgbClr val="000000"/>
                </a:solidFill>
                <a:latin typeface="Calibri" pitchFamily="34"/>
                <a:cs typeface="Calibri" pitchFamily="34"/>
              </a:rPr>
              <a:t> σωλήνα (</a:t>
            </a:r>
            <a:r>
              <a:rPr lang="en-US" sz="1125" dirty="0">
                <a:solidFill>
                  <a:srgbClr val="000000"/>
                </a:solidFill>
                <a:latin typeface="Calibri" pitchFamily="34"/>
                <a:cs typeface="Calibri" pitchFamily="34"/>
              </a:rPr>
              <a:t>levin) </a:t>
            </a:r>
          </a:p>
          <a:p>
            <a:pPr marL="0" indent="0">
              <a:spcBef>
                <a:spcPts val="450"/>
              </a:spcBef>
              <a:buNone/>
              <a:tabLst>
                <a:tab pos="270274" algn="l"/>
              </a:tabLst>
            </a:pPr>
            <a:r>
              <a:rPr lang="el-GR" sz="1125" b="1" i="1" dirty="0">
                <a:solidFill>
                  <a:srgbClr val="000000"/>
                </a:solidFill>
                <a:latin typeface="Calibri" pitchFamily="34"/>
                <a:cs typeface="Calibri" pitchFamily="34"/>
              </a:rPr>
              <a:t>Δ  Φάση </a:t>
            </a:r>
            <a:r>
              <a:rPr lang="en-US" sz="1125" b="1" i="1" dirty="0">
                <a:solidFill>
                  <a:srgbClr val="000000"/>
                </a:solidFill>
                <a:latin typeface="Calibri" pitchFamily="34"/>
                <a:cs typeface="Calibri" pitchFamily="34"/>
              </a:rPr>
              <a:t>(</a:t>
            </a:r>
            <a:r>
              <a:rPr lang="el-GR" sz="1125" b="1" i="1" dirty="0">
                <a:solidFill>
                  <a:srgbClr val="000000"/>
                </a:solidFill>
                <a:latin typeface="Calibri" pitchFamily="34"/>
                <a:cs typeface="Calibri" pitchFamily="34"/>
              </a:rPr>
              <a:t>Πρόληψη)</a:t>
            </a:r>
          </a:p>
          <a:p>
            <a:pPr marL="0" indent="0">
              <a:spcBef>
                <a:spcPts val="450"/>
              </a:spcBef>
              <a:buNone/>
              <a:tabLst>
                <a:tab pos="270274" algn="l"/>
              </a:tabLst>
            </a:pPr>
            <a:r>
              <a:rPr lang="el-GR" sz="1125" dirty="0">
                <a:solidFill>
                  <a:srgbClr val="000000"/>
                </a:solidFill>
                <a:latin typeface="Calibri" pitchFamily="34"/>
                <a:cs typeface="Calibri" pitchFamily="34"/>
              </a:rPr>
              <a:t>Προσπάθεια ανάπτυξης δικτύου για την πρόληψη δευτερογενών </a:t>
            </a:r>
            <a:r>
              <a:rPr lang="el-GR" sz="1125" dirty="0" err="1">
                <a:solidFill>
                  <a:srgbClr val="000000"/>
                </a:solidFill>
                <a:latin typeface="Calibri" pitchFamily="34"/>
                <a:cs typeface="Calibri" pitchFamily="34"/>
              </a:rPr>
              <a:t>οστεοπορωτικών</a:t>
            </a:r>
            <a:r>
              <a:rPr lang="el-GR" sz="1125" dirty="0">
                <a:solidFill>
                  <a:srgbClr val="000000"/>
                </a:solidFill>
                <a:latin typeface="Calibri" pitchFamily="34"/>
                <a:cs typeface="Calibri" pitchFamily="34"/>
              </a:rPr>
              <a:t> καταγμάτων με εμπλοκή των υπηρεσιών Δήμου Ηρακλείου  (Δίκτυο </a:t>
            </a:r>
            <a:r>
              <a:rPr lang="en-US" sz="1125" dirty="0">
                <a:solidFill>
                  <a:srgbClr val="000000"/>
                </a:solidFill>
                <a:latin typeface="Calibri" pitchFamily="34"/>
                <a:cs typeface="Calibri" pitchFamily="34"/>
              </a:rPr>
              <a:t>FLS GR)</a:t>
            </a:r>
            <a:endParaRPr lang="el-GR" sz="1125" dirty="0">
              <a:solidFill>
                <a:srgbClr val="000000"/>
              </a:solidFill>
              <a:latin typeface="Calibri" pitchFamily="34"/>
              <a:cs typeface="Calibri" pitchFamily="34"/>
            </a:endParaRPr>
          </a:p>
          <a:p>
            <a:pPr marL="0" indent="0">
              <a:spcBef>
                <a:spcPts val="450"/>
              </a:spcBef>
              <a:buNone/>
            </a:pPr>
            <a:endParaRPr lang="el-GR" sz="1200" dirty="0">
              <a:solidFill>
                <a:srgbClr val="000000"/>
              </a:solidFill>
              <a:latin typeface="Calibri" pitchFamily="34"/>
              <a:cs typeface="Calibri" pitchFamily="34"/>
            </a:endParaRPr>
          </a:p>
        </p:txBody>
      </p:sp>
      <p:sp>
        <p:nvSpPr>
          <p:cNvPr id="3" name="TextBox 9">
            <a:extLst>
              <a:ext uri="{FF2B5EF4-FFF2-40B4-BE49-F238E27FC236}">
                <a16:creationId xmlns:a16="http://schemas.microsoft.com/office/drawing/2014/main" id="{2ABD36FE-E673-0E24-C846-70E6CA61873E}"/>
              </a:ext>
            </a:extLst>
          </p:cNvPr>
          <p:cNvSpPr txBox="1"/>
          <p:nvPr/>
        </p:nvSpPr>
        <p:spPr>
          <a:xfrm>
            <a:off x="1000125" y="144971"/>
            <a:ext cx="6396001" cy="634661"/>
          </a:xfrm>
          <a:prstGeom prst="rect">
            <a:avLst/>
          </a:prstGeom>
          <a:noFill/>
          <a:ln cap="flat">
            <a:noFill/>
          </a:ln>
        </p:spPr>
        <p:txBody>
          <a:bodyPr vert="horz" wrap="square" lIns="68580" tIns="34290" rIns="68580" bIns="34290" anchor="t" anchorCtr="1" compatLnSpc="1">
            <a:spAutoFit/>
          </a:bodyPr>
          <a:lstStyle/>
          <a:p>
            <a:pPr algn="ctr" defTabSz="342900" fontAlgn="auto" hangingPunct="1">
              <a:lnSpc>
                <a:spcPct val="115000"/>
              </a:lnSpc>
              <a:spcBef>
                <a:spcPts val="0"/>
              </a:spcBef>
              <a:spcAft>
                <a:spcPts val="401"/>
              </a:spcAft>
              <a:defRPr sz="1800" b="0" i="0" u="none" strike="noStrike" kern="0" cap="none" spc="0" baseline="0">
                <a:solidFill>
                  <a:srgbClr val="000000"/>
                </a:solidFill>
                <a:uFillTx/>
              </a:defRPr>
            </a:pPr>
            <a:r>
              <a:rPr lang="el-GR" sz="1500" b="1" u="sng" dirty="0">
                <a:solidFill>
                  <a:srgbClr val="000000"/>
                </a:solidFill>
                <a:latin typeface="Calibri" pitchFamily="34"/>
                <a:ea typeface="Times New Roman" pitchFamily="18"/>
                <a:cs typeface="Times New Roman" pitchFamily="18"/>
              </a:rPr>
              <a:t>Μακροχρόνια Φροντίδα στην ΠΦΥ από 4</a:t>
            </a:r>
            <a:r>
              <a:rPr lang="el-GR" sz="1500" b="1" u="sng" baseline="30000" dirty="0">
                <a:solidFill>
                  <a:srgbClr val="000000"/>
                </a:solidFill>
                <a:latin typeface="Calibri" pitchFamily="34"/>
                <a:ea typeface="Times New Roman" pitchFamily="18"/>
                <a:cs typeface="Times New Roman" pitchFamily="18"/>
              </a:rPr>
              <a:t>η</a:t>
            </a:r>
            <a:r>
              <a:rPr lang="el-GR" sz="1500" b="1" u="sng" dirty="0">
                <a:solidFill>
                  <a:srgbClr val="000000"/>
                </a:solidFill>
                <a:latin typeface="Calibri" pitchFamily="34"/>
                <a:ea typeface="Times New Roman" pitchFamily="18"/>
                <a:cs typeface="Times New Roman" pitchFamily="18"/>
              </a:rPr>
              <a:t> ΤΟΜΥ Ηρακλείου Κρήτης – 7</a:t>
            </a:r>
            <a:r>
              <a:rPr lang="el-GR" sz="1500" b="1" u="sng" baseline="30000" dirty="0">
                <a:solidFill>
                  <a:srgbClr val="000000"/>
                </a:solidFill>
                <a:latin typeface="Calibri" pitchFamily="34"/>
                <a:ea typeface="Times New Roman" pitchFamily="18"/>
                <a:cs typeface="Times New Roman" pitchFamily="18"/>
              </a:rPr>
              <a:t>η</a:t>
            </a:r>
            <a:r>
              <a:rPr lang="el-GR" sz="1500" b="1" u="sng" dirty="0">
                <a:solidFill>
                  <a:srgbClr val="000000"/>
                </a:solidFill>
                <a:latin typeface="Calibri" pitchFamily="34"/>
                <a:ea typeface="Times New Roman" pitchFamily="18"/>
                <a:cs typeface="Times New Roman" pitchFamily="18"/>
              </a:rPr>
              <a:t> ΥΠΕ</a:t>
            </a:r>
          </a:p>
          <a:p>
            <a:pPr algn="ctr" defTabSz="342900" fontAlgn="auto" hangingPunct="1">
              <a:lnSpc>
                <a:spcPct val="115000"/>
              </a:lnSpc>
              <a:spcBef>
                <a:spcPts val="0"/>
              </a:spcBef>
              <a:spcAft>
                <a:spcPts val="401"/>
              </a:spcAft>
              <a:defRPr sz="1800" b="0" i="0" u="none" strike="noStrike" kern="0" cap="none" spc="0" baseline="0">
                <a:solidFill>
                  <a:srgbClr val="000000"/>
                </a:solidFill>
                <a:uFillTx/>
              </a:defRPr>
            </a:pPr>
            <a:r>
              <a:rPr lang="el-GR" sz="1500" b="1" dirty="0">
                <a:solidFill>
                  <a:srgbClr val="236292"/>
                </a:solidFill>
                <a:latin typeface="Calibri" pitchFamily="34"/>
                <a:cs typeface="Times New Roman" pitchFamily="18"/>
              </a:rPr>
              <a:t>Συνέργειες – Δικτύωση με Βλέμμα στο Μέλλον</a:t>
            </a:r>
            <a:endParaRPr lang="el-GR" sz="3000" b="1" dirty="0">
              <a:solidFill>
                <a:srgbClr val="236292"/>
              </a:solidFill>
              <a:latin typeface="Times New Roman" pitchFamily="18"/>
              <a:ea typeface="Times New Roman" pitchFamily="18"/>
            </a:endParaRPr>
          </a:p>
        </p:txBody>
      </p:sp>
      <p:sp>
        <p:nvSpPr>
          <p:cNvPr id="4" name="Ορθογώνιο 3">
            <a:extLst>
              <a:ext uri="{FF2B5EF4-FFF2-40B4-BE49-F238E27FC236}">
                <a16:creationId xmlns:a16="http://schemas.microsoft.com/office/drawing/2014/main" id="{DD073A90-A48D-26B6-66FB-33D10A1C5475}"/>
              </a:ext>
            </a:extLst>
          </p:cNvPr>
          <p:cNvSpPr/>
          <p:nvPr/>
        </p:nvSpPr>
        <p:spPr>
          <a:xfrm>
            <a:off x="7577092" y="4737986"/>
            <a:ext cx="1467035" cy="369332"/>
          </a:xfrm>
          <a:prstGeom prst="rect">
            <a:avLst/>
          </a:prstGeom>
        </p:spPr>
        <p:txBody>
          <a:bodyPr wrap="square">
            <a:spAutoFit/>
          </a:bodyPr>
          <a:lstStyle/>
          <a:p>
            <a:r>
              <a:rPr lang="el-GR" sz="900" b="1" i="1" dirty="0">
                <a:solidFill>
                  <a:schemeClr val="bg1"/>
                </a:solidFill>
              </a:rPr>
              <a:t>ΥΠΟΥΡΓΕΙΟ ΥΓΕΙΑΣ</a:t>
            </a:r>
            <a:endParaRPr lang="en-US" sz="900" b="1" i="1" dirty="0">
              <a:solidFill>
                <a:schemeClr val="bg1"/>
              </a:solidFill>
            </a:endParaRPr>
          </a:p>
          <a:p>
            <a:r>
              <a:rPr lang="el-GR" sz="900" b="1" i="1" dirty="0">
                <a:solidFill>
                  <a:schemeClr val="bg1"/>
                </a:solidFill>
              </a:rPr>
              <a:t>ΕΠΙΤΕΛΙΚΗ ΔΟΜΗ ΕΣΠΑ </a:t>
            </a:r>
            <a:endParaRPr lang="el-GR" sz="900" i="1" dirty="0">
              <a:solidFill>
                <a:schemeClr val="bg1"/>
              </a:solidFill>
            </a:endParaRPr>
          </a:p>
        </p:txBody>
      </p:sp>
      <p:pic>
        <p:nvPicPr>
          <p:cNvPr id="5" name="Picture 2" descr="Day 1698 – A Good Example – Daily Wisdom">
            <a:extLst>
              <a:ext uri="{FF2B5EF4-FFF2-40B4-BE49-F238E27FC236}">
                <a16:creationId xmlns:a16="http://schemas.microsoft.com/office/drawing/2014/main" id="{A34D3DC1-15C6-BFEF-3186-4C5D3F08A6D9}"/>
              </a:ext>
            </a:extLst>
          </p:cNvPr>
          <p:cNvPicPr>
            <a:picLocks noChangeAspect="1"/>
          </p:cNvPicPr>
          <p:nvPr/>
        </p:nvPicPr>
        <p:blipFill>
          <a:blip r:embed="rId3"/>
          <a:srcRect l="8037" t="19365" r="7957" b="25138"/>
          <a:stretch>
            <a:fillRect/>
          </a:stretch>
        </p:blipFill>
        <p:spPr>
          <a:xfrm rot="21408322">
            <a:off x="7600791" y="181737"/>
            <a:ext cx="1344209" cy="888005"/>
          </a:xfrm>
          <a:prstGeom prst="rect">
            <a:avLst/>
          </a:prstGeom>
          <a:noFill/>
          <a:ln cap="flat">
            <a:noFill/>
          </a:ln>
        </p:spPr>
      </p:pic>
      <p:sp>
        <p:nvSpPr>
          <p:cNvPr id="8" name="Υπότιτλος 2">
            <a:extLst>
              <a:ext uri="{FF2B5EF4-FFF2-40B4-BE49-F238E27FC236}">
                <a16:creationId xmlns:a16="http://schemas.microsoft.com/office/drawing/2014/main" id="{BB28DF41-2633-71A8-6C03-F0C742F0CDFA}"/>
              </a:ext>
            </a:extLst>
          </p:cNvPr>
          <p:cNvSpPr txBox="1">
            <a:spLocks/>
          </p:cNvSpPr>
          <p:nvPr/>
        </p:nvSpPr>
        <p:spPr>
          <a:xfrm>
            <a:off x="4760567" y="4748487"/>
            <a:ext cx="4358141" cy="35543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spcBef>
                <a:spcPts val="0"/>
              </a:spcBef>
              <a:buNone/>
            </a:pPr>
            <a:r>
              <a:rPr lang="el-GR" sz="1100" i="1" dirty="0">
                <a:solidFill>
                  <a:schemeClr val="accent1">
                    <a:lumMod val="50000"/>
                  </a:schemeClr>
                </a:solidFill>
              </a:rPr>
              <a:t>Παρουσιάστηκε από Μ. Καθαράκη σε </a:t>
            </a:r>
            <a:r>
              <a:rPr lang="en-US" sz="1100" i="1" dirty="0">
                <a:solidFill>
                  <a:schemeClr val="accent1">
                    <a:lumMod val="50000"/>
                  </a:schemeClr>
                </a:solidFill>
              </a:rPr>
              <a:t>2</a:t>
            </a:r>
            <a:r>
              <a:rPr lang="en-US" sz="1100" i="1" baseline="30000" dirty="0">
                <a:solidFill>
                  <a:schemeClr val="accent1">
                    <a:lumMod val="50000"/>
                  </a:schemeClr>
                </a:solidFill>
              </a:rPr>
              <a:t>nd</a:t>
            </a:r>
            <a:r>
              <a:rPr lang="en-US" sz="1100" i="1" dirty="0">
                <a:solidFill>
                  <a:schemeClr val="accent1">
                    <a:lumMod val="50000"/>
                  </a:schemeClr>
                </a:solidFill>
              </a:rPr>
              <a:t> Working Group on Health and </a:t>
            </a:r>
            <a:r>
              <a:rPr lang="en-US" sz="1100" i="1" dirty="0" err="1">
                <a:solidFill>
                  <a:schemeClr val="accent1">
                    <a:lumMod val="50000"/>
                  </a:schemeClr>
                </a:solidFill>
              </a:rPr>
              <a:t>LongTerm</a:t>
            </a:r>
            <a:r>
              <a:rPr lang="en-US" sz="1100" i="1" dirty="0">
                <a:solidFill>
                  <a:schemeClr val="accent1">
                    <a:lumMod val="50000"/>
                  </a:schemeClr>
                </a:solidFill>
              </a:rPr>
              <a:t> Care</a:t>
            </a:r>
            <a:r>
              <a:rPr lang="el-GR" sz="1100" i="1" dirty="0">
                <a:solidFill>
                  <a:schemeClr val="accent1">
                    <a:lumMod val="50000"/>
                  </a:schemeClr>
                </a:solidFill>
              </a:rPr>
              <a:t>, ΕΣΠΑ 2021-2027, Αθήνα, 31/1/2024</a:t>
            </a:r>
          </a:p>
          <a:p>
            <a:pPr algn="ctr">
              <a:spcBef>
                <a:spcPts val="0"/>
              </a:spcBef>
            </a:pPr>
            <a:endParaRPr lang="en-US" sz="1100" i="1" dirty="0">
              <a:solidFill>
                <a:schemeClr val="accent1">
                  <a:lumMod val="50000"/>
                </a:schemeClr>
              </a:solidFill>
            </a:endParaRPr>
          </a:p>
          <a:p>
            <a:pPr algn="ctr">
              <a:spcBef>
                <a:spcPts val="0"/>
              </a:spcBef>
            </a:pPr>
            <a:endParaRPr lang="en-US" sz="1100" i="1" dirty="0">
              <a:solidFill>
                <a:schemeClr val="accent1">
                  <a:lumMod val="50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2EEF53-D278-592D-9D2E-8DCBA333659A}"/>
              </a:ext>
            </a:extLst>
          </p:cNvPr>
          <p:cNvSpPr>
            <a:spLocks noGrp="1"/>
          </p:cNvSpPr>
          <p:nvPr>
            <p:ph type="title"/>
          </p:nvPr>
        </p:nvSpPr>
        <p:spPr>
          <a:xfrm>
            <a:off x="4733925" y="76200"/>
            <a:ext cx="4029075" cy="849313"/>
          </a:xfrm>
        </p:spPr>
        <p:txBody>
          <a:bodyPr/>
          <a:lstStyle/>
          <a:p>
            <a:pPr algn="ctr">
              <a:defRPr/>
            </a:pPr>
            <a:r>
              <a:rPr lang="el-GR" sz="2600" b="1" dirty="0">
                <a:solidFill>
                  <a:srgbClr val="002060"/>
                </a:solidFill>
                <a:latin typeface="+mn-lt"/>
                <a:ea typeface="+mn-ea"/>
                <a:cs typeface="Arial" panose="020B0604020202020204" pitchFamily="34" charset="0"/>
              </a:rPr>
              <a:t>Χαρακτηριστικά μιας καλής διεπιστημονικής ομάδας</a:t>
            </a:r>
          </a:p>
        </p:txBody>
      </p:sp>
      <p:pic>
        <p:nvPicPr>
          <p:cNvPr id="20483" name="Θέση περιεχομένου 4">
            <a:extLst>
              <a:ext uri="{FF2B5EF4-FFF2-40B4-BE49-F238E27FC236}">
                <a16:creationId xmlns:a16="http://schemas.microsoft.com/office/drawing/2014/main" id="{AE2DF156-20CF-5AA8-AD6B-FD766AF8976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 y="331788"/>
            <a:ext cx="4267200" cy="4221162"/>
          </a:xfrm>
        </p:spPr>
      </p:pic>
      <p:sp>
        <p:nvSpPr>
          <p:cNvPr id="20484" name="Rectangle 2">
            <a:extLst>
              <a:ext uri="{FF2B5EF4-FFF2-40B4-BE49-F238E27FC236}">
                <a16:creationId xmlns:a16="http://schemas.microsoft.com/office/drawing/2014/main" id="{695A4DFC-7776-E93D-ADAB-C78AE591795E}"/>
              </a:ext>
            </a:extLst>
          </p:cNvPr>
          <p:cNvSpPr>
            <a:spLocks noChangeArrowheads="1"/>
          </p:cNvSpPr>
          <p:nvPr/>
        </p:nvSpPr>
        <p:spPr bwMode="auto">
          <a:xfrm>
            <a:off x="4572000" y="971550"/>
            <a:ext cx="4267200"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7188" indent="-27146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buFont typeface="Calibri Light" panose="020F0302020204030204" pitchFamily="34" charset="0"/>
              <a:buAutoNum type="arabicPeriod"/>
            </a:pPr>
            <a:r>
              <a:rPr lang="el-GR" altLang="el-GR" sz="1400">
                <a:solidFill>
                  <a:srgbClr val="000000"/>
                </a:solidFill>
              </a:rPr>
              <a:t>Ηγεσία και Διοίκηση -  Συντονιστής Ομάδας με σαφή όραμα, κατεύθυνση</a:t>
            </a:r>
            <a:endParaRPr lang="en-US" altLang="el-GR" sz="1400">
              <a:solidFill>
                <a:srgbClr val="000000"/>
              </a:solidFill>
            </a:endParaRPr>
          </a:p>
          <a:p>
            <a:pPr>
              <a:buFont typeface="Calibri Light" panose="020F0302020204030204" pitchFamily="34" charset="0"/>
              <a:buAutoNum type="arabicPeriod"/>
            </a:pPr>
            <a:r>
              <a:rPr lang="el-GR" altLang="el-GR" sz="1400">
                <a:solidFill>
                  <a:srgbClr val="000000"/>
                </a:solidFill>
              </a:rPr>
              <a:t>Επικοινωνιακές δεξιότητες</a:t>
            </a:r>
          </a:p>
          <a:p>
            <a:pPr>
              <a:buFont typeface="Calibri Light" panose="020F0302020204030204" pitchFamily="34" charset="0"/>
              <a:buAutoNum type="arabicPeriod"/>
            </a:pPr>
            <a:r>
              <a:rPr lang="el-GR" altLang="el-GR" sz="1400">
                <a:solidFill>
                  <a:srgbClr val="000000"/>
                </a:solidFill>
              </a:rPr>
              <a:t>Προσωπικές ανταμοιβές, κατάρτιση και ανάπτυξη (</a:t>
            </a:r>
            <a:r>
              <a:rPr lang="en-GB" altLang="el-GR" sz="1400">
                <a:solidFill>
                  <a:srgbClr val="000000"/>
                </a:solidFill>
              </a:rPr>
              <a:t>seminars, workshops)</a:t>
            </a:r>
          </a:p>
          <a:p>
            <a:pPr>
              <a:buFont typeface="Calibri Light" panose="020F0302020204030204" pitchFamily="34" charset="0"/>
              <a:buAutoNum type="arabicPeriod"/>
            </a:pPr>
            <a:r>
              <a:rPr lang="el-GR" altLang="el-GR" sz="1400">
                <a:solidFill>
                  <a:srgbClr val="000000"/>
                </a:solidFill>
              </a:rPr>
              <a:t>Κατάλληλοι πόροι και διαδικασίες</a:t>
            </a:r>
            <a:endParaRPr lang="en-GB" altLang="el-GR" sz="1400">
              <a:solidFill>
                <a:srgbClr val="000000"/>
              </a:solidFill>
            </a:endParaRPr>
          </a:p>
          <a:p>
            <a:pPr>
              <a:buFont typeface="Calibri Light" panose="020F0302020204030204" pitchFamily="34" charset="0"/>
              <a:buAutoNum type="arabicPeriod"/>
            </a:pPr>
            <a:r>
              <a:rPr lang="el-GR" altLang="el-GR" sz="1400">
                <a:solidFill>
                  <a:srgbClr val="000000"/>
                </a:solidFill>
              </a:rPr>
              <a:t>Κατάλληλο μείγμα δεξιοτήτων.</a:t>
            </a:r>
            <a:endParaRPr lang="en-GB" altLang="el-GR" sz="1400">
              <a:solidFill>
                <a:srgbClr val="000000"/>
              </a:solidFill>
            </a:endParaRPr>
          </a:p>
          <a:p>
            <a:pPr>
              <a:buFont typeface="Calibri Light" panose="020F0302020204030204" pitchFamily="34" charset="0"/>
              <a:buAutoNum type="arabicPeriod"/>
            </a:pPr>
            <a:r>
              <a:rPr lang="el-GR" altLang="el-GR" sz="1400">
                <a:solidFill>
                  <a:srgbClr val="000000"/>
                </a:solidFill>
              </a:rPr>
              <a:t>Κλίμα: κουλτούρα</a:t>
            </a:r>
            <a:r>
              <a:rPr lang="en-GB" altLang="el-GR" sz="1400">
                <a:solidFill>
                  <a:srgbClr val="000000"/>
                </a:solidFill>
              </a:rPr>
              <a:t> </a:t>
            </a:r>
            <a:r>
              <a:rPr lang="el-GR" altLang="el-GR" sz="1400">
                <a:solidFill>
                  <a:srgbClr val="000000"/>
                </a:solidFill>
              </a:rPr>
              <a:t>ομάδας και εμπιστοσύνης, αναγνώριση της συνεισφοράς ατόμων/ομάδας, καλλιέργεια ομοφωνίας, δημιουργία διεπαγγελματικής ατμόσφαιρας</a:t>
            </a:r>
            <a:endParaRPr lang="en-GB" altLang="el-GR" sz="1400">
              <a:solidFill>
                <a:srgbClr val="000000"/>
              </a:solidFill>
            </a:endParaRPr>
          </a:p>
          <a:p>
            <a:pPr>
              <a:buFont typeface="Calibri Light" panose="020F0302020204030204" pitchFamily="34" charset="0"/>
              <a:buAutoNum type="arabicPeriod"/>
            </a:pPr>
            <a:r>
              <a:rPr lang="el-GR" altLang="el-GR" sz="1400">
                <a:solidFill>
                  <a:srgbClr val="000000"/>
                </a:solidFill>
              </a:rPr>
              <a:t>Ατομικά χαρακτηριστικά - γνώσεις, εμπειρία, πρωτοβουλίες, γνώση των δυνατών και αδύναμων σημείων κ.λπ.</a:t>
            </a:r>
            <a:endParaRPr lang="en-GB" altLang="el-GR" sz="1400">
              <a:solidFill>
                <a:srgbClr val="000000"/>
              </a:solidFill>
            </a:endParaRPr>
          </a:p>
          <a:p>
            <a:pPr>
              <a:buFont typeface="Calibri Light" panose="020F0302020204030204" pitchFamily="34" charset="0"/>
              <a:buAutoNum type="arabicPeriod"/>
            </a:pPr>
            <a:r>
              <a:rPr lang="el-GR" altLang="el-GR" sz="1400">
                <a:solidFill>
                  <a:srgbClr val="000000"/>
                </a:solidFill>
              </a:rPr>
              <a:t>Σαφήνεια του οράματος.</a:t>
            </a:r>
            <a:endParaRPr lang="en-GB" altLang="el-GR" sz="1400">
              <a:solidFill>
                <a:srgbClr val="000000"/>
              </a:solidFill>
            </a:endParaRPr>
          </a:p>
          <a:p>
            <a:pPr>
              <a:buFont typeface="Calibri Light" panose="020F0302020204030204" pitchFamily="34" charset="0"/>
              <a:buAutoNum type="arabicPeriod"/>
            </a:pPr>
            <a:r>
              <a:rPr lang="el-GR" altLang="el-GR" sz="1400">
                <a:solidFill>
                  <a:srgbClr val="000000"/>
                </a:solidFill>
              </a:rPr>
              <a:t>Ποιότητα φροντίδας - αποτελέσματα φροντίδας</a:t>
            </a:r>
          </a:p>
          <a:p>
            <a:pPr>
              <a:buFont typeface="Calibri Light" panose="020F0302020204030204" pitchFamily="34" charset="0"/>
              <a:buAutoNum type="arabicPeriod"/>
            </a:pPr>
            <a:r>
              <a:rPr lang="el-GR" altLang="el-GR" sz="1400">
                <a:solidFill>
                  <a:srgbClr val="000000"/>
                </a:solidFill>
              </a:rPr>
              <a:t>Σεβασμός και κατανόηση των ρόλων.</a:t>
            </a:r>
            <a:endParaRPr lang="en-US" altLang="el-GR" sz="1400">
              <a:solidFill>
                <a:srgbClr val="000000"/>
              </a:solidFill>
            </a:endParaRPr>
          </a:p>
        </p:txBody>
      </p:sp>
      <p:sp>
        <p:nvSpPr>
          <p:cNvPr id="6" name="TextBox 5">
            <a:extLst>
              <a:ext uri="{FF2B5EF4-FFF2-40B4-BE49-F238E27FC236}">
                <a16:creationId xmlns:a16="http://schemas.microsoft.com/office/drawing/2014/main" id="{7955D501-2F0B-9E33-02A3-0607F65F2BB3}"/>
              </a:ext>
            </a:extLst>
          </p:cNvPr>
          <p:cNvSpPr txBox="1"/>
          <p:nvPr/>
        </p:nvSpPr>
        <p:spPr>
          <a:xfrm>
            <a:off x="228600" y="4700588"/>
            <a:ext cx="7467600" cy="461962"/>
          </a:xfrm>
          <a:prstGeom prst="rect">
            <a:avLst/>
          </a:prstGeom>
          <a:noFill/>
        </p:spPr>
        <p:txBody>
          <a:bodyPr>
            <a:spAutoFit/>
          </a:bodyPr>
          <a:lstStyle/>
          <a:p>
            <a:pPr>
              <a:defRPr/>
            </a:pPr>
            <a:r>
              <a:rPr lang="el-GR" sz="1200" b="1" dirty="0">
                <a:solidFill>
                  <a:srgbClr val="000000"/>
                </a:solidFill>
                <a:latin typeface="+mn-lt"/>
              </a:rPr>
              <a:t>Πηγή:  </a:t>
            </a:r>
            <a:r>
              <a:rPr lang="en-GB" sz="1200" dirty="0">
                <a:solidFill>
                  <a:srgbClr val="000000"/>
                </a:solidFill>
                <a:latin typeface="+mn-lt"/>
              </a:rPr>
              <a:t>Chandra Raj S, Tabassum S, Mahapatra A, et al. (2022) Interdisciplinary Periodontics. Dentistry. </a:t>
            </a:r>
            <a:r>
              <a:rPr lang="en-GB" sz="1200" dirty="0" err="1">
                <a:solidFill>
                  <a:srgbClr val="000000"/>
                </a:solidFill>
                <a:latin typeface="+mn-lt"/>
              </a:rPr>
              <a:t>IntechOpen</a:t>
            </a:r>
            <a:r>
              <a:rPr lang="en-GB" sz="1200" dirty="0">
                <a:solidFill>
                  <a:srgbClr val="000000"/>
                </a:solidFill>
                <a:latin typeface="+mn-lt"/>
              </a:rPr>
              <a:t>. </a:t>
            </a:r>
          </a:p>
          <a:p>
            <a:pPr>
              <a:defRPr/>
            </a:pPr>
            <a:r>
              <a:rPr lang="el-GR" sz="1200" dirty="0">
                <a:solidFill>
                  <a:srgbClr val="000000"/>
                </a:solidFill>
                <a:latin typeface="+mn-lt"/>
              </a:rPr>
              <a:t>            </a:t>
            </a:r>
            <a:r>
              <a:rPr lang="en-GB" sz="1200" dirty="0">
                <a:solidFill>
                  <a:srgbClr val="000000"/>
                </a:solidFill>
                <a:latin typeface="+mn-lt"/>
              </a:rPr>
              <a:t>Available at: http://dx.doi.org/10.5772/intechopen.99265.</a:t>
            </a:r>
            <a:endParaRPr lang="el-GR" sz="1200" dirty="0">
              <a:latin typeface="+mn-lt"/>
            </a:endParaRPr>
          </a:p>
        </p:txBody>
      </p:sp>
      <p:cxnSp>
        <p:nvCxnSpPr>
          <p:cNvPr id="8" name="Ευθεία γραμμή σύνδεσης 7">
            <a:extLst>
              <a:ext uri="{FF2B5EF4-FFF2-40B4-BE49-F238E27FC236}">
                <a16:creationId xmlns:a16="http://schemas.microsoft.com/office/drawing/2014/main" id="{AA347DE8-BB77-C519-AB3F-3165796C058C}"/>
              </a:ext>
            </a:extLst>
          </p:cNvPr>
          <p:cNvCxnSpPr>
            <a:cxnSpLocks/>
          </p:cNvCxnSpPr>
          <p:nvPr/>
        </p:nvCxnSpPr>
        <p:spPr>
          <a:xfrm>
            <a:off x="4648200" y="895350"/>
            <a:ext cx="41148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3C6F5BD0-5050-B290-EE80-FF60F808988F}"/>
              </a:ext>
            </a:extLst>
          </p:cNvPr>
          <p:cNvCxnSpPr>
            <a:cxnSpLocks/>
          </p:cNvCxnSpPr>
          <p:nvPr/>
        </p:nvCxnSpPr>
        <p:spPr>
          <a:xfrm>
            <a:off x="4572000" y="919163"/>
            <a:ext cx="4191000"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5 - Ορθογώνιο">
            <a:extLst>
              <a:ext uri="{FF2B5EF4-FFF2-40B4-BE49-F238E27FC236}">
                <a16:creationId xmlns:a16="http://schemas.microsoft.com/office/drawing/2014/main" id="{EC9E0AE2-FFBC-55BA-D536-506EBFDDC7CC}"/>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75497CDD-967F-1C88-6453-BC9CA371D2EE}"/>
              </a:ext>
            </a:extLst>
          </p:cNvPr>
          <p:cNvSpPr>
            <a:spLocks noGrp="1"/>
          </p:cNvSpPr>
          <p:nvPr>
            <p:ph type="title"/>
          </p:nvPr>
        </p:nvSpPr>
        <p:spPr>
          <a:xfrm>
            <a:off x="628650" y="274638"/>
            <a:ext cx="7886700" cy="720725"/>
          </a:xfrm>
        </p:spPr>
        <p:txBody>
          <a:bodyPr/>
          <a:lstStyle/>
          <a:p>
            <a:pPr>
              <a:defRPr/>
            </a:pPr>
            <a:r>
              <a:rPr lang="el-GR" sz="2600" b="1" dirty="0">
                <a:solidFill>
                  <a:srgbClr val="002060"/>
                </a:solidFill>
                <a:latin typeface="+mn-lt"/>
                <a:ea typeface="+mn-ea"/>
                <a:cs typeface="Arial" panose="020B0604020202020204" pitchFamily="34" charset="0"/>
              </a:rPr>
              <a:t>Επιτυχημένη Ομάδα</a:t>
            </a:r>
          </a:p>
        </p:txBody>
      </p:sp>
      <p:sp>
        <p:nvSpPr>
          <p:cNvPr id="21507" name="Θέση περιεχομένου 3">
            <a:extLst>
              <a:ext uri="{FF2B5EF4-FFF2-40B4-BE49-F238E27FC236}">
                <a16:creationId xmlns:a16="http://schemas.microsoft.com/office/drawing/2014/main" id="{7E9F44B6-AAED-1E6A-B416-107CF43FA44B}"/>
              </a:ext>
            </a:extLst>
          </p:cNvPr>
          <p:cNvSpPr>
            <a:spLocks noGrp="1" noChangeArrowheads="1"/>
          </p:cNvSpPr>
          <p:nvPr>
            <p:ph idx="1"/>
          </p:nvPr>
        </p:nvSpPr>
        <p:spPr>
          <a:xfrm>
            <a:off x="628650" y="1370013"/>
            <a:ext cx="3409950" cy="2420937"/>
          </a:xfrm>
        </p:spPr>
        <p:txBody>
          <a:bodyPr/>
          <a:lstStyle/>
          <a:p>
            <a:r>
              <a:rPr lang="el-GR" altLang="el-GR"/>
              <a:t>Ατομική επάρκεια και προσωπική ανάπτυξη</a:t>
            </a:r>
          </a:p>
          <a:p>
            <a:r>
              <a:rPr lang="el-GR" altLang="el-GR"/>
              <a:t>Κίνητρα εργασιακά</a:t>
            </a:r>
          </a:p>
          <a:p>
            <a:r>
              <a:rPr lang="el-GR" altLang="el-GR"/>
              <a:t>Ευελιξία</a:t>
            </a:r>
          </a:p>
          <a:p>
            <a:r>
              <a:rPr lang="el-GR" altLang="el-GR"/>
              <a:t>Έλεγχος της απόδοσης</a:t>
            </a:r>
          </a:p>
          <a:p>
            <a:r>
              <a:rPr lang="el-GR" altLang="el-GR"/>
              <a:t>Επίλυση συγκρούσεων</a:t>
            </a:r>
          </a:p>
        </p:txBody>
      </p:sp>
      <p:cxnSp>
        <p:nvCxnSpPr>
          <p:cNvPr id="5" name="Ευθεία γραμμή σύνδεσης 4">
            <a:extLst>
              <a:ext uri="{FF2B5EF4-FFF2-40B4-BE49-F238E27FC236}">
                <a16:creationId xmlns:a16="http://schemas.microsoft.com/office/drawing/2014/main" id="{BDC802C0-16FF-71B9-AC21-08206B296BB1}"/>
              </a:ext>
            </a:extLst>
          </p:cNvPr>
          <p:cNvCxnSpPr>
            <a:cxnSpLocks/>
          </p:cNvCxnSpPr>
          <p:nvPr/>
        </p:nvCxnSpPr>
        <p:spPr>
          <a:xfrm>
            <a:off x="381000" y="9715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173A1AA8-BB6C-309E-CFA7-19AF1612F1DF}"/>
              </a:ext>
            </a:extLst>
          </p:cNvPr>
          <p:cNvCxnSpPr>
            <a:cxnSpLocks/>
          </p:cNvCxnSpPr>
          <p:nvPr/>
        </p:nvCxnSpPr>
        <p:spPr>
          <a:xfrm>
            <a:off x="304800" y="995363"/>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Θέση περιεχομένου 3">
            <a:extLst>
              <a:ext uri="{FF2B5EF4-FFF2-40B4-BE49-F238E27FC236}">
                <a16:creationId xmlns:a16="http://schemas.microsoft.com/office/drawing/2014/main" id="{30E569B3-4AEF-387E-22A5-ADD956A204F8}"/>
              </a:ext>
            </a:extLst>
          </p:cNvPr>
          <p:cNvSpPr txBox="1">
            <a:spLocks/>
          </p:cNvSpPr>
          <p:nvPr/>
        </p:nvSpPr>
        <p:spPr bwMode="auto">
          <a:xfrm>
            <a:off x="4648200" y="1387475"/>
            <a:ext cx="3954463" cy="3119438"/>
          </a:xfrm>
          <a:prstGeom prst="rect">
            <a:avLst/>
          </a:prstGeom>
          <a:noFill/>
          <a:ln>
            <a:noFill/>
          </a:ln>
        </p:spPr>
        <p:txBody>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defRPr/>
            </a:pPr>
            <a:r>
              <a:rPr lang="el-GR" sz="1800" dirty="0"/>
              <a:t>Χαρακτηριστικά επιτυχημένης </a:t>
            </a:r>
            <a:r>
              <a:rPr lang="el-GR" sz="1800" dirty="0" err="1"/>
              <a:t>διεπαγγελματικής</a:t>
            </a:r>
            <a:r>
              <a:rPr lang="el-GR" sz="1800" dirty="0"/>
              <a:t> ομάδας</a:t>
            </a:r>
          </a:p>
          <a:p>
            <a:pPr>
              <a:defRPr/>
            </a:pPr>
            <a:r>
              <a:rPr lang="el-GR" sz="1800" dirty="0"/>
              <a:t>Κοινός σκοπός</a:t>
            </a:r>
          </a:p>
          <a:p>
            <a:pPr>
              <a:defRPr/>
            </a:pPr>
            <a:r>
              <a:rPr lang="el-GR" sz="1800" dirty="0"/>
              <a:t>Μετρήσιμοι στόχοι</a:t>
            </a:r>
          </a:p>
          <a:p>
            <a:pPr>
              <a:defRPr/>
            </a:pPr>
            <a:r>
              <a:rPr lang="el-GR" sz="1800" dirty="0"/>
              <a:t>Αποτελεσματική ηγεσία</a:t>
            </a:r>
          </a:p>
          <a:p>
            <a:pPr>
              <a:defRPr/>
            </a:pPr>
            <a:r>
              <a:rPr lang="el-GR" sz="1800" dirty="0"/>
              <a:t>Αποτελεσματική επικοινωνία</a:t>
            </a:r>
          </a:p>
          <a:p>
            <a:pPr>
              <a:defRPr/>
            </a:pPr>
            <a:r>
              <a:rPr lang="el-GR" sz="1800" dirty="0"/>
              <a:t>Συνοχή</a:t>
            </a:r>
          </a:p>
          <a:p>
            <a:pPr>
              <a:defRPr/>
            </a:pPr>
            <a:r>
              <a:rPr lang="el-GR" sz="1800" dirty="0"/>
              <a:t>Αμοιβαίος σεβασμός και Εμπιστοσύνη</a:t>
            </a:r>
          </a:p>
          <a:p>
            <a:pPr marL="0" indent="0" algn="r">
              <a:buFont typeface="Arial" panose="020B0604020202020204" pitchFamily="34" charset="0"/>
              <a:buNone/>
              <a:defRPr/>
            </a:pPr>
            <a:r>
              <a:rPr lang="en-GB" sz="1400" dirty="0" err="1"/>
              <a:t>Michan</a:t>
            </a:r>
            <a:r>
              <a:rPr lang="en-GB" sz="1400" dirty="0"/>
              <a:t> &amp; Rodger, 2005</a:t>
            </a:r>
            <a:endParaRPr lang="el-GR" sz="1400" dirty="0"/>
          </a:p>
        </p:txBody>
      </p:sp>
      <p:sp>
        <p:nvSpPr>
          <p:cNvPr id="2" name="5 - Ορθογώνιο">
            <a:extLst>
              <a:ext uri="{FF2B5EF4-FFF2-40B4-BE49-F238E27FC236}">
                <a16:creationId xmlns:a16="http://schemas.microsoft.com/office/drawing/2014/main" id="{64E15147-1909-CEB9-D474-82901C4C55F3}"/>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4762A1-D17B-8AFD-B7E2-B71945120039}"/>
              </a:ext>
            </a:extLst>
          </p:cNvPr>
          <p:cNvSpPr>
            <a:spLocks noGrp="1"/>
          </p:cNvSpPr>
          <p:nvPr>
            <p:ph type="title"/>
          </p:nvPr>
        </p:nvSpPr>
        <p:spPr>
          <a:xfrm>
            <a:off x="628650" y="274638"/>
            <a:ext cx="7886700" cy="773112"/>
          </a:xfrm>
        </p:spPr>
        <p:txBody>
          <a:bodyPr/>
          <a:lstStyle/>
          <a:p>
            <a:pPr algn="ctr">
              <a:defRPr/>
            </a:pPr>
            <a:r>
              <a:rPr lang="el-GR" sz="2800" b="1" dirty="0">
                <a:solidFill>
                  <a:srgbClr val="002060"/>
                </a:solidFill>
                <a:latin typeface="+mn-lt"/>
                <a:ea typeface="+mn-ea"/>
                <a:cs typeface="Arial" panose="020B0604020202020204" pitchFamily="34" charset="0"/>
              </a:rPr>
              <a:t>Ποια σημεία δείχνουν ότι η ομάδα «δεν πάει καλά;</a:t>
            </a:r>
          </a:p>
        </p:txBody>
      </p:sp>
      <p:sp>
        <p:nvSpPr>
          <p:cNvPr id="22531" name="Θέση περιεχομένου 2">
            <a:extLst>
              <a:ext uri="{FF2B5EF4-FFF2-40B4-BE49-F238E27FC236}">
                <a16:creationId xmlns:a16="http://schemas.microsoft.com/office/drawing/2014/main" id="{CE5995FA-9E54-61BB-3CE5-5D067F1B42F7}"/>
              </a:ext>
            </a:extLst>
          </p:cNvPr>
          <p:cNvSpPr>
            <a:spLocks noGrp="1" noChangeArrowheads="1"/>
          </p:cNvSpPr>
          <p:nvPr>
            <p:ph idx="1"/>
          </p:nvPr>
        </p:nvSpPr>
        <p:spPr>
          <a:xfrm>
            <a:off x="628650" y="1123950"/>
            <a:ext cx="7886700" cy="3665538"/>
          </a:xfrm>
        </p:spPr>
        <p:txBody>
          <a:bodyPr/>
          <a:lstStyle/>
          <a:p>
            <a:r>
              <a:rPr lang="el-GR" altLang="el-GR" sz="1800" dirty="0"/>
              <a:t>Τα μέλη δεν έχουν ξεκάθαρο σκοπό, στόχους ή προσδοκίες</a:t>
            </a:r>
            <a:r>
              <a:rPr lang="en-GB" altLang="el-GR" sz="1800" dirty="0"/>
              <a:t> – </a:t>
            </a:r>
            <a:r>
              <a:rPr lang="el-GR" altLang="el-GR" sz="1800" dirty="0"/>
              <a:t>επικάλυψη ρόλων</a:t>
            </a:r>
          </a:p>
          <a:p>
            <a:r>
              <a:rPr lang="el-GR" altLang="el-GR" sz="1800" dirty="0"/>
              <a:t>Η ομάδα δεν είναι ικανή να λάβει αποφάσεις</a:t>
            </a:r>
          </a:p>
          <a:p>
            <a:r>
              <a:rPr lang="el-GR" altLang="el-GR" sz="1800" dirty="0"/>
              <a:t>Προκύπτουν διαφωνίες στις συναντήσεις οι οποίες δεν επιλύονται </a:t>
            </a:r>
          </a:p>
          <a:p>
            <a:r>
              <a:rPr lang="en-GB" altLang="el-GR" sz="1800" dirty="0"/>
              <a:t>H </a:t>
            </a:r>
            <a:r>
              <a:rPr lang="el-GR" altLang="el-GR" sz="1800" dirty="0"/>
              <a:t>απόδοση της ομάδας βαίνει μειούμενη</a:t>
            </a:r>
          </a:p>
          <a:p>
            <a:r>
              <a:rPr lang="el-GR" altLang="el-GR" sz="1800" dirty="0"/>
              <a:t>Τα μέλη της ομάδας δεν εμφανίζονται σε συναντήσεις</a:t>
            </a:r>
          </a:p>
          <a:p>
            <a:r>
              <a:rPr lang="el-GR" altLang="el-GR" sz="1800" dirty="0"/>
              <a:t>Η ηγεσία της ομάδας είναι απρόθυμη να αναλάβει και επιτρέπει σε άλλους να λειτουργούν για λογαριασμό της ομάδας</a:t>
            </a:r>
          </a:p>
          <a:p>
            <a:r>
              <a:rPr lang="el-GR" altLang="el-GR" sz="1800" dirty="0"/>
              <a:t>Τα μέλη της ομάδας είναι απρόθυμα να στηρίξουν ο ένας τον άλλο</a:t>
            </a:r>
          </a:p>
          <a:p>
            <a:r>
              <a:rPr lang="el-GR" altLang="el-GR" sz="1800" dirty="0"/>
              <a:t>Απογοήτευση με τις αποφάσεις της ηγεσίας</a:t>
            </a:r>
          </a:p>
          <a:p>
            <a:r>
              <a:rPr lang="el-GR" altLang="el-GR" sz="1800" dirty="0"/>
              <a:t>Φαινόμενα ανάπτυξης κλίκας με ανεξάρτητη δράση</a:t>
            </a:r>
          </a:p>
          <a:p>
            <a:r>
              <a:rPr lang="el-GR" altLang="el-GR" sz="1800" dirty="0"/>
              <a:t>Ασαφείς ρόλοι</a:t>
            </a:r>
          </a:p>
        </p:txBody>
      </p:sp>
      <p:cxnSp>
        <p:nvCxnSpPr>
          <p:cNvPr id="3" name="Ευθεία γραμμή σύνδεσης 2">
            <a:extLst>
              <a:ext uri="{FF2B5EF4-FFF2-40B4-BE49-F238E27FC236}">
                <a16:creationId xmlns:a16="http://schemas.microsoft.com/office/drawing/2014/main" id="{8D0457AB-1F8E-3D34-97B4-C9ADE7D8F9D0}"/>
              </a:ext>
            </a:extLst>
          </p:cNvPr>
          <p:cNvCxnSpPr>
            <a:cxnSpLocks/>
          </p:cNvCxnSpPr>
          <p:nvPr/>
        </p:nvCxnSpPr>
        <p:spPr>
          <a:xfrm>
            <a:off x="381000" y="9715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5671748C-EDA8-5533-CA5B-9764B1DE68C4}"/>
              </a:ext>
            </a:extLst>
          </p:cNvPr>
          <p:cNvCxnSpPr>
            <a:cxnSpLocks/>
          </p:cNvCxnSpPr>
          <p:nvPr/>
        </p:nvCxnSpPr>
        <p:spPr>
          <a:xfrm>
            <a:off x="304800" y="995363"/>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5" name="5 - Ορθογώνιο">
            <a:extLst>
              <a:ext uri="{FF2B5EF4-FFF2-40B4-BE49-F238E27FC236}">
                <a16:creationId xmlns:a16="http://schemas.microsoft.com/office/drawing/2014/main" id="{13746D64-C757-F411-18DF-98F1340E05E7}"/>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9AB56E-477E-EF4F-1F18-6FE393715817}"/>
              </a:ext>
            </a:extLst>
          </p:cNvPr>
          <p:cNvSpPr>
            <a:spLocks noGrp="1"/>
          </p:cNvSpPr>
          <p:nvPr>
            <p:ph type="title"/>
          </p:nvPr>
        </p:nvSpPr>
        <p:spPr>
          <a:xfrm>
            <a:off x="628650" y="261938"/>
            <a:ext cx="7886700" cy="773112"/>
          </a:xfrm>
        </p:spPr>
        <p:txBody>
          <a:bodyPr/>
          <a:lstStyle/>
          <a:p>
            <a:pPr algn="ctr">
              <a:defRPr/>
            </a:pPr>
            <a:r>
              <a:rPr lang="el-GR" sz="2800" b="1" dirty="0">
                <a:solidFill>
                  <a:srgbClr val="002060"/>
                </a:solidFill>
                <a:latin typeface="+mn-lt"/>
                <a:ea typeface="+mn-ea"/>
                <a:cs typeface="Arial" panose="020B0604020202020204" pitchFamily="34" charset="0"/>
              </a:rPr>
              <a:t>Στρατηγικές αποτελεσματικής επικοινωνίας στην ομάδα</a:t>
            </a:r>
          </a:p>
        </p:txBody>
      </p:sp>
      <p:sp>
        <p:nvSpPr>
          <p:cNvPr id="27652" name="Θέση περιεχομένου 2">
            <a:extLst>
              <a:ext uri="{FF2B5EF4-FFF2-40B4-BE49-F238E27FC236}">
                <a16:creationId xmlns:a16="http://schemas.microsoft.com/office/drawing/2014/main" id="{D977A1DB-F626-47B3-708D-9212B1E6DECC}"/>
              </a:ext>
            </a:extLst>
          </p:cNvPr>
          <p:cNvSpPr>
            <a:spLocks noGrp="1" noChangeArrowheads="1"/>
          </p:cNvSpPr>
          <p:nvPr>
            <p:ph idx="1"/>
          </p:nvPr>
        </p:nvSpPr>
        <p:spPr>
          <a:xfrm>
            <a:off x="457200" y="1455738"/>
            <a:ext cx="5238750" cy="3176587"/>
          </a:xfrm>
        </p:spPr>
        <p:txBody>
          <a:bodyPr/>
          <a:lstStyle/>
          <a:p>
            <a:pPr>
              <a:defRPr/>
            </a:pPr>
            <a:r>
              <a:rPr lang="el-GR" altLang="el-GR" sz="1700" dirty="0"/>
              <a:t>Τακτικές συναντήσεις</a:t>
            </a:r>
          </a:p>
          <a:p>
            <a:pPr>
              <a:defRPr/>
            </a:pPr>
            <a:r>
              <a:rPr lang="el-GR" altLang="el-GR" sz="1700" dirty="0"/>
              <a:t>Συμμετοχή όλων στο σχεδιασμό των δραστηριοτήτων</a:t>
            </a:r>
          </a:p>
          <a:p>
            <a:pPr>
              <a:defRPr/>
            </a:pPr>
            <a:r>
              <a:rPr lang="el-GR" altLang="el-GR" sz="1700" dirty="0"/>
              <a:t>Αποτελεσματική διαδικασία λήψης απόφασης</a:t>
            </a:r>
          </a:p>
          <a:p>
            <a:pPr>
              <a:defRPr/>
            </a:pPr>
            <a:r>
              <a:rPr lang="el-GR" altLang="el-GR" sz="1700" dirty="0"/>
              <a:t>Αντιμετώπιση προβλημάτων με την εμφάνισή τους</a:t>
            </a:r>
          </a:p>
          <a:p>
            <a:pPr>
              <a:defRPr/>
            </a:pPr>
            <a:r>
              <a:rPr lang="el-GR" altLang="el-GR" sz="1700" dirty="0"/>
              <a:t>Διαδικασίες εντοπισμού </a:t>
            </a:r>
            <a:r>
              <a:rPr lang="el-GR" altLang="el-GR" sz="1700" b="1" dirty="0">
                <a:solidFill>
                  <a:schemeClr val="accent5">
                    <a:lumMod val="50000"/>
                  </a:schemeClr>
                </a:solidFill>
              </a:rPr>
              <a:t>επικάλυψης ρόλων</a:t>
            </a:r>
          </a:p>
          <a:p>
            <a:pPr>
              <a:defRPr/>
            </a:pPr>
            <a:r>
              <a:rPr lang="el-GR" altLang="el-GR" sz="1700" dirty="0"/>
              <a:t>Ρόλος συντονιστή ομάδας: αντιληπτός από όλους</a:t>
            </a:r>
          </a:p>
          <a:p>
            <a:pPr>
              <a:defRPr/>
            </a:pPr>
            <a:r>
              <a:rPr lang="el-GR" altLang="el-GR" sz="1700" dirty="0"/>
              <a:t>Ενθάρρυνση συμμετοχής όλων των μελών στην ομάδα</a:t>
            </a:r>
            <a:endParaRPr lang="en-GB" altLang="el-GR" sz="1700" dirty="0"/>
          </a:p>
          <a:p>
            <a:pPr>
              <a:defRPr/>
            </a:pPr>
            <a:r>
              <a:rPr lang="el-GR" altLang="el-GR" sz="1700" dirty="0"/>
              <a:t>Ανάπτυξη ασφαλούς περιβάλλοντος μέσα στο οποίο εκφράζονται και αντίθετες απόψεις</a:t>
            </a:r>
          </a:p>
        </p:txBody>
      </p:sp>
      <p:cxnSp>
        <p:nvCxnSpPr>
          <p:cNvPr id="3" name="Ευθεία γραμμή σύνδεσης 2">
            <a:extLst>
              <a:ext uri="{FF2B5EF4-FFF2-40B4-BE49-F238E27FC236}">
                <a16:creationId xmlns:a16="http://schemas.microsoft.com/office/drawing/2014/main" id="{C2C0D3FE-4D0B-1F38-88DE-644A09B97B38}"/>
              </a:ext>
            </a:extLst>
          </p:cNvPr>
          <p:cNvCxnSpPr>
            <a:cxnSpLocks/>
          </p:cNvCxnSpPr>
          <p:nvPr/>
        </p:nvCxnSpPr>
        <p:spPr>
          <a:xfrm>
            <a:off x="381000" y="12525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A768C74C-4064-8E98-B8A7-55F8D3C0E5CC}"/>
              </a:ext>
            </a:extLst>
          </p:cNvPr>
          <p:cNvCxnSpPr>
            <a:cxnSpLocks/>
          </p:cNvCxnSpPr>
          <p:nvPr/>
        </p:nvCxnSpPr>
        <p:spPr>
          <a:xfrm>
            <a:off x="304800" y="12763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6" name="TextBox 5">
            <a:extLst>
              <a:ext uri="{FF2B5EF4-FFF2-40B4-BE49-F238E27FC236}">
                <a16:creationId xmlns:a16="http://schemas.microsoft.com/office/drawing/2014/main" id="{2AC84D02-5527-86DB-9660-4E63833DCCA4}"/>
              </a:ext>
            </a:extLst>
          </p:cNvPr>
          <p:cNvSpPr txBox="1"/>
          <p:nvPr/>
        </p:nvSpPr>
        <p:spPr>
          <a:xfrm>
            <a:off x="5867400" y="1849438"/>
            <a:ext cx="3048000" cy="2170112"/>
          </a:xfrm>
          <a:prstGeom prst="rect">
            <a:avLst/>
          </a:prstGeom>
          <a:noFill/>
        </p:spPr>
        <p:txBody>
          <a:bodyPr>
            <a:spAutoFit/>
          </a:bodyPr>
          <a:lstStyle/>
          <a:p>
            <a:pPr algn="ctr">
              <a:spcAft>
                <a:spcPts val="600"/>
              </a:spcAft>
              <a:defRPr/>
            </a:pPr>
            <a:r>
              <a:rPr lang="el-GR" b="1" dirty="0">
                <a:solidFill>
                  <a:schemeClr val="accent5">
                    <a:lumMod val="50000"/>
                  </a:schemeClr>
                </a:solidFill>
              </a:rPr>
              <a:t>Επικάλυψη ρόλων</a:t>
            </a:r>
          </a:p>
          <a:p>
            <a:pPr algn="just">
              <a:defRPr/>
            </a:pPr>
            <a:r>
              <a:rPr lang="el-GR" sz="1600" dirty="0">
                <a:solidFill>
                  <a:schemeClr val="accent5">
                    <a:lumMod val="50000"/>
                  </a:schemeClr>
                </a:solidFill>
              </a:rPr>
              <a:t>Η επικάλυψη ρόλων είναι από τους πιο </a:t>
            </a:r>
            <a:r>
              <a:rPr lang="el-GR" sz="1600" dirty="0" err="1">
                <a:solidFill>
                  <a:schemeClr val="accent5">
                    <a:lumMod val="50000"/>
                  </a:schemeClr>
                </a:solidFill>
              </a:rPr>
              <a:t>συγχυτικούς</a:t>
            </a:r>
            <a:r>
              <a:rPr lang="el-GR" sz="1600" dirty="0">
                <a:solidFill>
                  <a:schemeClr val="accent5">
                    <a:lumMod val="50000"/>
                  </a:schemeClr>
                </a:solidFill>
              </a:rPr>
              <a:t> παράγοντες για τους επαγγελματίες υγείας που είναι δεσμευμένοι στην </a:t>
            </a:r>
            <a:r>
              <a:rPr lang="el-GR" sz="1600" dirty="0" err="1">
                <a:solidFill>
                  <a:schemeClr val="accent5">
                    <a:lumMod val="50000"/>
                  </a:schemeClr>
                </a:solidFill>
              </a:rPr>
              <a:t>διεπαγγελματική</a:t>
            </a:r>
            <a:r>
              <a:rPr lang="el-GR" sz="1600" dirty="0">
                <a:solidFill>
                  <a:schemeClr val="accent5">
                    <a:lumMod val="50000"/>
                  </a:schemeClr>
                </a:solidFill>
              </a:rPr>
              <a:t> πρακτική.</a:t>
            </a:r>
          </a:p>
          <a:p>
            <a:pPr algn="just">
              <a:defRPr/>
            </a:pPr>
            <a:endParaRPr lang="el-GR" sz="1600" dirty="0">
              <a:solidFill>
                <a:schemeClr val="accent5">
                  <a:lumMod val="50000"/>
                </a:schemeClr>
              </a:solidFill>
            </a:endParaRPr>
          </a:p>
          <a:p>
            <a:pPr algn="r">
              <a:defRPr/>
            </a:pPr>
            <a:r>
              <a:rPr lang="el-GR" sz="1500" dirty="0">
                <a:solidFill>
                  <a:schemeClr val="accent5">
                    <a:lumMod val="50000"/>
                  </a:schemeClr>
                </a:solidFill>
              </a:rPr>
              <a:t>(</a:t>
            </a:r>
            <a:r>
              <a:rPr lang="en-GB" sz="1500" dirty="0" err="1">
                <a:solidFill>
                  <a:schemeClr val="accent5">
                    <a:lumMod val="50000"/>
                  </a:schemeClr>
                </a:solidFill>
              </a:rPr>
              <a:t>DoH</a:t>
            </a:r>
            <a:r>
              <a:rPr lang="en-GB" sz="1500" dirty="0">
                <a:solidFill>
                  <a:schemeClr val="accent5">
                    <a:lumMod val="50000"/>
                  </a:schemeClr>
                </a:solidFill>
              </a:rPr>
              <a:t>, 1997, 2000)</a:t>
            </a:r>
            <a:endParaRPr lang="el-GR" sz="1500" dirty="0">
              <a:solidFill>
                <a:schemeClr val="accent5">
                  <a:lumMod val="50000"/>
                </a:schemeClr>
              </a:solidFill>
            </a:endParaRPr>
          </a:p>
        </p:txBody>
      </p:sp>
      <p:sp>
        <p:nvSpPr>
          <p:cNvPr id="5" name="5 - Ορθογώνιο">
            <a:extLst>
              <a:ext uri="{FF2B5EF4-FFF2-40B4-BE49-F238E27FC236}">
                <a16:creationId xmlns:a16="http://schemas.microsoft.com/office/drawing/2014/main" id="{2943C0FE-66B8-3A26-944F-0DF9CBD739D3}"/>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9527F-DBBD-57BE-5ADD-99C553DBB687}"/>
              </a:ext>
            </a:extLst>
          </p:cNvPr>
          <p:cNvSpPr>
            <a:spLocks noGrp="1"/>
          </p:cNvSpPr>
          <p:nvPr>
            <p:ph type="title"/>
          </p:nvPr>
        </p:nvSpPr>
        <p:spPr>
          <a:xfrm>
            <a:off x="628650" y="274638"/>
            <a:ext cx="7886700" cy="849312"/>
          </a:xfrm>
        </p:spPr>
        <p:txBody>
          <a:bodyPr>
            <a:noAutofit/>
          </a:bodyPr>
          <a:lstStyle/>
          <a:p>
            <a:pPr algn="ctr">
              <a:defRPr/>
            </a:pPr>
            <a:r>
              <a:rPr lang="el-GR" sz="2800" b="1" dirty="0">
                <a:solidFill>
                  <a:srgbClr val="002060"/>
                </a:solidFill>
                <a:latin typeface="+mn-lt"/>
                <a:ea typeface="+mn-ea"/>
                <a:cs typeface="Arial" panose="020B0604020202020204" pitchFamily="34" charset="0"/>
              </a:rPr>
              <a:t>Προτάσεις βελτίωσης </a:t>
            </a:r>
            <a:r>
              <a:rPr lang="el-GR" sz="2800" b="1" dirty="0" err="1">
                <a:solidFill>
                  <a:srgbClr val="002060"/>
                </a:solidFill>
                <a:latin typeface="+mn-lt"/>
                <a:ea typeface="+mn-ea"/>
                <a:cs typeface="Arial" panose="020B0604020202020204" pitchFamily="34" charset="0"/>
              </a:rPr>
              <a:t>Διεπαγγελματικής</a:t>
            </a:r>
            <a:r>
              <a:rPr lang="el-GR" sz="2800" b="1" dirty="0">
                <a:solidFill>
                  <a:srgbClr val="002060"/>
                </a:solidFill>
                <a:latin typeface="+mn-lt"/>
                <a:ea typeface="+mn-ea"/>
                <a:cs typeface="Arial" panose="020B0604020202020204" pitchFamily="34" charset="0"/>
              </a:rPr>
              <a:t> Συνεργασίας</a:t>
            </a:r>
          </a:p>
        </p:txBody>
      </p:sp>
      <p:sp>
        <p:nvSpPr>
          <p:cNvPr id="5" name="Θέση περιεχομένου 4">
            <a:extLst>
              <a:ext uri="{FF2B5EF4-FFF2-40B4-BE49-F238E27FC236}">
                <a16:creationId xmlns:a16="http://schemas.microsoft.com/office/drawing/2014/main" id="{69641BFB-14E3-4852-FDE3-4476DD9E0306}"/>
              </a:ext>
            </a:extLst>
          </p:cNvPr>
          <p:cNvSpPr>
            <a:spLocks noGrp="1"/>
          </p:cNvSpPr>
          <p:nvPr>
            <p:ph idx="1"/>
          </p:nvPr>
        </p:nvSpPr>
        <p:spPr/>
        <p:txBody>
          <a:bodyPr/>
          <a:lstStyle/>
          <a:p>
            <a:pPr marL="271463" indent="-271463">
              <a:tabLst>
                <a:tab pos="271463" algn="l"/>
              </a:tabLst>
              <a:defRPr/>
            </a:pPr>
            <a:r>
              <a:rPr lang="el-GR" sz="1800" dirty="0"/>
              <a:t>Όλοι οι επαγγελματίες υγείας θα πρέπει να συμμετέχουν σε σεμινάρια </a:t>
            </a:r>
            <a:r>
              <a:rPr lang="el-GR" sz="1800" dirty="0" err="1"/>
              <a:t>διεπαγγελματικής</a:t>
            </a:r>
            <a:r>
              <a:rPr lang="el-GR" sz="1800" dirty="0"/>
              <a:t> εκπαίδευσης, προκειμένου να συνεργάζονται αποτελεσματικότερα με άλλες ειδικότητες </a:t>
            </a:r>
          </a:p>
          <a:p>
            <a:pPr marL="271463" indent="-271463" algn="r">
              <a:buFont typeface="Arial" panose="020B0604020202020204" pitchFamily="34" charset="0"/>
              <a:buNone/>
              <a:tabLst>
                <a:tab pos="271463" algn="l"/>
              </a:tabLst>
              <a:defRPr/>
            </a:pPr>
            <a:r>
              <a:rPr lang="el-GR" sz="1800" dirty="0"/>
              <a:t>(</a:t>
            </a:r>
            <a:r>
              <a:rPr lang="el-GR" sz="1800" dirty="0" err="1"/>
              <a:t>Barwell</a:t>
            </a:r>
            <a:r>
              <a:rPr lang="el-GR" sz="1800" dirty="0"/>
              <a:t> </a:t>
            </a:r>
            <a:r>
              <a:rPr lang="el-GR" sz="1800" dirty="0" err="1"/>
              <a:t>et</a:t>
            </a:r>
            <a:r>
              <a:rPr lang="el-GR" sz="1800" dirty="0"/>
              <a:t> </a:t>
            </a:r>
            <a:r>
              <a:rPr lang="el-GR" sz="1800" dirty="0" err="1"/>
              <a:t>al</a:t>
            </a:r>
            <a:r>
              <a:rPr lang="el-GR" sz="1800" dirty="0"/>
              <a:t>., 2013, </a:t>
            </a:r>
            <a:r>
              <a:rPr lang="el-GR" sz="1800" dirty="0" err="1"/>
              <a:t>Cooke</a:t>
            </a:r>
            <a:r>
              <a:rPr lang="el-GR" sz="1800" dirty="0"/>
              <a:t> κ.ά., 2003) </a:t>
            </a:r>
          </a:p>
          <a:p>
            <a:pPr marL="271463" indent="-271463">
              <a:spcBef>
                <a:spcPts val="1200"/>
              </a:spcBef>
              <a:tabLst>
                <a:tab pos="271463" algn="l"/>
              </a:tabLst>
              <a:defRPr/>
            </a:pPr>
            <a:r>
              <a:rPr lang="el-GR" sz="1800" dirty="0"/>
              <a:t>Η αποτελεσματική </a:t>
            </a:r>
            <a:r>
              <a:rPr lang="el-GR" sz="1800" dirty="0" err="1"/>
              <a:t>διεπαγγελματική</a:t>
            </a:r>
            <a:r>
              <a:rPr lang="el-GR" sz="1800" dirty="0"/>
              <a:t> συνεργασία θεωρείται απαραίτητη για την παροχή της πιο κατάλληλης ποιότητας φροντίδας στους ασθενείς και τις οικογένειές τους</a:t>
            </a:r>
          </a:p>
          <a:p>
            <a:pPr marL="271463" indent="-271463" algn="r">
              <a:buFont typeface="Arial" panose="020B0604020202020204" pitchFamily="34" charset="0"/>
              <a:buNone/>
              <a:tabLst>
                <a:tab pos="271463" algn="l"/>
              </a:tabLst>
              <a:defRPr/>
            </a:pPr>
            <a:r>
              <a:rPr lang="el-GR" sz="1800" dirty="0"/>
              <a:t>(</a:t>
            </a:r>
            <a:r>
              <a:rPr lang="el-GR" sz="1800" dirty="0" err="1"/>
              <a:t>Oandasan</a:t>
            </a:r>
            <a:r>
              <a:rPr lang="el-GR" sz="1800" dirty="0"/>
              <a:t> </a:t>
            </a:r>
            <a:r>
              <a:rPr lang="el-GR" sz="1800" dirty="0" err="1"/>
              <a:t>et</a:t>
            </a:r>
            <a:r>
              <a:rPr lang="el-GR" sz="1800" dirty="0"/>
              <a:t> </a:t>
            </a:r>
            <a:r>
              <a:rPr lang="el-GR" sz="1800" dirty="0" err="1"/>
              <a:t>al</a:t>
            </a:r>
            <a:r>
              <a:rPr lang="el-GR" sz="1800" dirty="0"/>
              <a:t>. 2006; WHO 2010; </a:t>
            </a:r>
            <a:r>
              <a:rPr lang="el-GR" sz="1800" dirty="0" err="1"/>
              <a:t>Bridges</a:t>
            </a:r>
            <a:r>
              <a:rPr lang="el-GR" sz="1800" dirty="0"/>
              <a:t> </a:t>
            </a:r>
            <a:r>
              <a:rPr lang="el-GR" sz="1800" dirty="0" err="1"/>
              <a:t>et</a:t>
            </a:r>
            <a:r>
              <a:rPr lang="el-GR" sz="1800" dirty="0"/>
              <a:t> </a:t>
            </a:r>
            <a:r>
              <a:rPr lang="el-GR" sz="1800" dirty="0" err="1"/>
              <a:t>al</a:t>
            </a:r>
            <a:r>
              <a:rPr lang="el-GR" sz="1800" dirty="0"/>
              <a:t>. 2011)</a:t>
            </a:r>
          </a:p>
          <a:p>
            <a:pPr marL="271463" indent="-271463">
              <a:spcBef>
                <a:spcPts val="1200"/>
              </a:spcBef>
              <a:tabLst>
                <a:tab pos="271463" algn="l"/>
              </a:tabLst>
              <a:defRPr/>
            </a:pPr>
            <a:r>
              <a:rPr lang="el-GR" sz="1800" dirty="0"/>
              <a:t>Όλοι οι επαγγελματίες υγείας θα πρέπει να γνωρίζουν τα καθήκοντά τους, προκειμένου να πετύχουν την </a:t>
            </a:r>
            <a:r>
              <a:rPr lang="el-GR" sz="1800" dirty="0" err="1"/>
              <a:t>ασθενο</a:t>
            </a:r>
            <a:r>
              <a:rPr lang="el-GR" sz="1800" dirty="0"/>
              <a:t>-κεντρική παροχή φροντίδας</a:t>
            </a:r>
          </a:p>
          <a:p>
            <a:pPr marL="0" indent="0" algn="r">
              <a:buFont typeface="Arial" panose="020B0604020202020204" pitchFamily="34" charset="0"/>
              <a:buNone/>
              <a:defRPr/>
            </a:pPr>
            <a:r>
              <a:rPr lang="el-GR" sz="1800" dirty="0"/>
              <a:t>(HCPC 2012)</a:t>
            </a:r>
          </a:p>
          <a:p>
            <a:pPr>
              <a:defRPr/>
            </a:pPr>
            <a:endParaRPr lang="el-GR" sz="1800" dirty="0"/>
          </a:p>
        </p:txBody>
      </p:sp>
      <p:cxnSp>
        <p:nvCxnSpPr>
          <p:cNvPr id="6" name="Ευθεία γραμμή σύνδεσης 5">
            <a:extLst>
              <a:ext uri="{FF2B5EF4-FFF2-40B4-BE49-F238E27FC236}">
                <a16:creationId xmlns:a16="http://schemas.microsoft.com/office/drawing/2014/main" id="{0D1802C5-BA18-ADEB-61E8-076C23FE1B79}"/>
              </a:ext>
            </a:extLst>
          </p:cNvPr>
          <p:cNvCxnSpPr>
            <a:cxnSpLocks/>
          </p:cNvCxnSpPr>
          <p:nvPr/>
        </p:nvCxnSpPr>
        <p:spPr>
          <a:xfrm>
            <a:off x="381000" y="11001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DBC99512-7815-408C-1873-D78C278586BB}"/>
              </a:ext>
            </a:extLst>
          </p:cNvPr>
          <p:cNvCxnSpPr>
            <a:cxnSpLocks/>
          </p:cNvCxnSpPr>
          <p:nvPr/>
        </p:nvCxnSpPr>
        <p:spPr>
          <a:xfrm>
            <a:off x="304800" y="11239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5 - Ορθογώνιο">
            <a:extLst>
              <a:ext uri="{FF2B5EF4-FFF2-40B4-BE49-F238E27FC236}">
                <a16:creationId xmlns:a16="http://schemas.microsoft.com/office/drawing/2014/main" id="{DEB1590D-D421-255B-AF3C-D69FBE05146A}"/>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Θέση περιεχομένου 2">
            <a:extLst>
              <a:ext uri="{FF2B5EF4-FFF2-40B4-BE49-F238E27FC236}">
                <a16:creationId xmlns:a16="http://schemas.microsoft.com/office/drawing/2014/main" id="{8119B53A-9906-9C7A-B5E0-EEB51A452C3A}"/>
              </a:ext>
            </a:extLst>
          </p:cNvPr>
          <p:cNvSpPr>
            <a:spLocks noGrp="1" noChangeArrowheads="1"/>
          </p:cNvSpPr>
          <p:nvPr>
            <p:ph idx="1"/>
          </p:nvPr>
        </p:nvSpPr>
        <p:spPr>
          <a:xfrm>
            <a:off x="685800" y="2846388"/>
            <a:ext cx="7886700" cy="1282700"/>
          </a:xfrm>
        </p:spPr>
        <p:txBody>
          <a:bodyPr/>
          <a:lstStyle/>
          <a:p>
            <a:pPr marL="0" indent="0">
              <a:buFont typeface="Arial" panose="020B0604020202020204" pitchFamily="34" charset="0"/>
              <a:buNone/>
            </a:pPr>
            <a:r>
              <a:rPr lang="el-GR" altLang="el-GR" b="1" dirty="0"/>
              <a:t>Σχηματίστε ομάδες. </a:t>
            </a:r>
          </a:p>
          <a:p>
            <a:pPr marL="0" indent="0">
              <a:buFont typeface="Arial" panose="020B0604020202020204" pitchFamily="34" charset="0"/>
              <a:buNone/>
            </a:pPr>
            <a:r>
              <a:rPr lang="el-GR" altLang="el-GR" dirty="0"/>
              <a:t>Η ομάδα πρέπει να καταλήξει σε μία κοινή λίστα προτεραιότητας.</a:t>
            </a:r>
          </a:p>
          <a:p>
            <a:pPr marL="0" indent="0">
              <a:buFont typeface="Arial" panose="020B0604020202020204" pitchFamily="34" charset="0"/>
              <a:buNone/>
            </a:pPr>
            <a:r>
              <a:rPr lang="el-GR" altLang="el-GR" dirty="0"/>
              <a:t>Ορίστε έναν Συντονιστή και έναν Παρατηρητή. </a:t>
            </a:r>
          </a:p>
        </p:txBody>
      </p:sp>
      <p:pic>
        <p:nvPicPr>
          <p:cNvPr id="22531" name="Εικόνα 5">
            <a:extLst>
              <a:ext uri="{FF2B5EF4-FFF2-40B4-BE49-F238E27FC236}">
                <a16:creationId xmlns:a16="http://schemas.microsoft.com/office/drawing/2014/main" id="{634435B0-9881-E64C-1370-7F33D61630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8" y="209550"/>
            <a:ext cx="151606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32B8CCE5-30CC-3CF1-B49B-FF1C83212990}"/>
              </a:ext>
            </a:extLst>
          </p:cNvPr>
          <p:cNvSpPr txBox="1"/>
          <p:nvPr/>
        </p:nvSpPr>
        <p:spPr>
          <a:xfrm>
            <a:off x="1682750" y="514350"/>
            <a:ext cx="7300913" cy="2231380"/>
          </a:xfrm>
          <a:prstGeom prst="rect">
            <a:avLst/>
          </a:prstGeom>
          <a:noFill/>
        </p:spPr>
        <p:txBody>
          <a:bodyPr>
            <a:spAutoFit/>
          </a:bodyPr>
          <a:lstStyle/>
          <a:p>
            <a:pPr>
              <a:spcAft>
                <a:spcPts val="600"/>
              </a:spcAft>
              <a:defRPr/>
            </a:pPr>
            <a:r>
              <a:rPr lang="el-GR" sz="2000" dirty="0"/>
              <a:t>Η ιστορία ξεκινά με </a:t>
            </a:r>
            <a:r>
              <a:rPr lang="el-GR" sz="2000" b="1" dirty="0"/>
              <a:t>4 ασθενείς:</a:t>
            </a:r>
          </a:p>
          <a:p>
            <a:pPr marL="355600">
              <a:defRPr/>
            </a:pPr>
            <a:r>
              <a:rPr lang="el-GR" sz="1900" b="1" dirty="0"/>
              <a:t>Ασθενής 1:</a:t>
            </a:r>
            <a:r>
              <a:rPr lang="el-GR" sz="1900" dirty="0"/>
              <a:t> Μετεγχειρητικός, ξαφνικός πόνος στο στήθος, δύσπνοια-ταχύπνοια, πτώση κορεσμού οξυγόνου.</a:t>
            </a:r>
          </a:p>
          <a:p>
            <a:pPr marL="342900" lvl="1">
              <a:defRPr/>
            </a:pPr>
            <a:r>
              <a:rPr lang="el-GR" sz="1900" b="1" dirty="0"/>
              <a:t>Ασθενής 2:</a:t>
            </a:r>
            <a:r>
              <a:rPr lang="el-GR" sz="1900" dirty="0"/>
              <a:t> Διαβητικός, σύγχυση/εφίδρωση (υπογλυκαιμία).</a:t>
            </a:r>
          </a:p>
          <a:p>
            <a:pPr marL="342900" lvl="1">
              <a:defRPr/>
            </a:pPr>
            <a:r>
              <a:rPr lang="el-GR" sz="1900" b="1" dirty="0"/>
              <a:t>Ασθενής 3:</a:t>
            </a:r>
            <a:r>
              <a:rPr lang="el-GR" sz="1900" dirty="0"/>
              <a:t> Νεαρός, ήπιος μετεγχειρητικός πόνος, τέλειωσε ο ορός.</a:t>
            </a:r>
          </a:p>
          <a:p>
            <a:pPr marL="342900" lvl="1">
              <a:defRPr/>
            </a:pPr>
            <a:r>
              <a:rPr lang="el-GR" sz="1900" b="1" dirty="0"/>
              <a:t>Ασθενής 4:</a:t>
            </a:r>
            <a:r>
              <a:rPr lang="el-GR" sz="1900" dirty="0"/>
              <a:t> Ηλικιωμένη, πνευμονία, χαμηλό οξυγόνο (88%), ο </a:t>
            </a:r>
            <a:r>
              <a:rPr lang="el-GR" sz="1900" dirty="0" err="1"/>
              <a:t>φλεβοκαθετήρας</a:t>
            </a:r>
            <a:r>
              <a:rPr lang="el-GR" sz="1900" dirty="0"/>
              <a:t> δεν λειτουργεί.</a:t>
            </a:r>
          </a:p>
        </p:txBody>
      </p:sp>
      <p:sp>
        <p:nvSpPr>
          <p:cNvPr id="2" name="5 - Ορθογώνιο">
            <a:extLst>
              <a:ext uri="{FF2B5EF4-FFF2-40B4-BE49-F238E27FC236}">
                <a16:creationId xmlns:a16="http://schemas.microsoft.com/office/drawing/2014/main" id="{22C865EC-B58A-8682-14E2-F567FB313812}"/>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Τίτλος 1">
            <a:extLst>
              <a:ext uri="{FF2B5EF4-FFF2-40B4-BE49-F238E27FC236}">
                <a16:creationId xmlns:a16="http://schemas.microsoft.com/office/drawing/2014/main" id="{AB7EC4D7-D3E4-9BF8-F5D2-3B0CD4657D5A}"/>
              </a:ext>
            </a:extLst>
          </p:cNvPr>
          <p:cNvSpPr>
            <a:spLocks noGrp="1" noChangeArrowheads="1"/>
          </p:cNvSpPr>
          <p:nvPr>
            <p:ph type="title"/>
          </p:nvPr>
        </p:nvSpPr>
        <p:spPr>
          <a:xfrm>
            <a:off x="628650" y="376238"/>
            <a:ext cx="7886700" cy="993775"/>
          </a:xfrm>
        </p:spPr>
        <p:txBody>
          <a:bodyPr/>
          <a:lstStyle/>
          <a:p>
            <a:pPr algn="ctr"/>
            <a:r>
              <a:rPr lang="el-GR" altLang="el-GR" sz="3400" b="1" dirty="0">
                <a:solidFill>
                  <a:srgbClr val="C00000"/>
                </a:solidFill>
              </a:rPr>
              <a:t>ΕΚΤΑΚΤΟ </a:t>
            </a:r>
          </a:p>
        </p:txBody>
      </p:sp>
      <p:sp>
        <p:nvSpPr>
          <p:cNvPr id="23555" name="Θέση περιεχομένου 2">
            <a:extLst>
              <a:ext uri="{FF2B5EF4-FFF2-40B4-BE49-F238E27FC236}">
                <a16:creationId xmlns:a16="http://schemas.microsoft.com/office/drawing/2014/main" id="{48839B10-5338-1FA1-0F21-9FB94600002A}"/>
              </a:ext>
            </a:extLst>
          </p:cNvPr>
          <p:cNvSpPr>
            <a:spLocks noGrp="1" noChangeArrowheads="1"/>
          </p:cNvSpPr>
          <p:nvPr>
            <p:ph idx="1"/>
          </p:nvPr>
        </p:nvSpPr>
        <p:spPr>
          <a:xfrm>
            <a:off x="628650" y="1885950"/>
            <a:ext cx="7886700" cy="2192338"/>
          </a:xfrm>
        </p:spPr>
        <p:txBody>
          <a:bodyPr/>
          <a:lstStyle/>
          <a:p>
            <a:pPr marL="0" indent="0" algn="ctr">
              <a:buFont typeface="Arial" panose="020B0604020202020204" pitchFamily="34" charset="0"/>
              <a:buNone/>
            </a:pPr>
            <a:r>
              <a:rPr lang="el-GR" altLang="el-GR" sz="3000" dirty="0">
                <a:solidFill>
                  <a:srgbClr val="C00000"/>
                </a:solidFill>
              </a:rPr>
              <a:t>Ο συνοδός του Ασθενή 3 βγαίνει στον διάδρομο και φωνάζει ότι θα κάνει μήνυση αν δεν έρθει κάποιος ΤΩΡΑ. </a:t>
            </a:r>
          </a:p>
          <a:p>
            <a:pPr marL="0" indent="0" algn="ctr">
              <a:buFont typeface="Arial" panose="020B0604020202020204" pitchFamily="34" charset="0"/>
              <a:buNone/>
            </a:pPr>
            <a:r>
              <a:rPr lang="el-GR" altLang="el-GR" sz="3000" dirty="0">
                <a:solidFill>
                  <a:srgbClr val="C00000"/>
                </a:solidFill>
              </a:rPr>
              <a:t>Τι αλλάζει στο πλάνο σας;</a:t>
            </a:r>
          </a:p>
        </p:txBody>
      </p:sp>
      <p:pic>
        <p:nvPicPr>
          <p:cNvPr id="23556" name="Εικόνα 4">
            <a:extLst>
              <a:ext uri="{FF2B5EF4-FFF2-40B4-BE49-F238E27FC236}">
                <a16:creationId xmlns:a16="http://schemas.microsoft.com/office/drawing/2014/main" id="{FDECF66D-470D-0C45-0E10-4FB2EF3B6E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8" y="209550"/>
            <a:ext cx="151606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5 - Ορθογώνιο">
            <a:extLst>
              <a:ext uri="{FF2B5EF4-FFF2-40B4-BE49-F238E27FC236}">
                <a16:creationId xmlns:a16="http://schemas.microsoft.com/office/drawing/2014/main" id="{81D7D52B-A895-C4A2-E051-41584AF5ADAF}"/>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Θέση περιεχομένου 2">
            <a:extLst>
              <a:ext uri="{FF2B5EF4-FFF2-40B4-BE49-F238E27FC236}">
                <a16:creationId xmlns:a16="http://schemas.microsoft.com/office/drawing/2014/main" id="{129CB810-7DAE-2329-1501-570FB2A66A84}"/>
              </a:ext>
            </a:extLst>
          </p:cNvPr>
          <p:cNvSpPr>
            <a:spLocks noGrp="1" noChangeArrowheads="1"/>
          </p:cNvSpPr>
          <p:nvPr>
            <p:ph idx="1"/>
          </p:nvPr>
        </p:nvSpPr>
        <p:spPr>
          <a:xfrm>
            <a:off x="838200" y="1581150"/>
            <a:ext cx="7734300" cy="2344738"/>
          </a:xfrm>
        </p:spPr>
        <p:txBody>
          <a:bodyPr/>
          <a:lstStyle/>
          <a:p>
            <a:pPr marL="355600" indent="-265113"/>
            <a:r>
              <a:rPr lang="el-GR" altLang="el-GR" sz="2800" dirty="0"/>
              <a:t>Πόσες ομάδες έβαλαν πρώτο τον Ασθενή 1;</a:t>
            </a:r>
          </a:p>
          <a:p>
            <a:pPr marL="355600" indent="-265113"/>
            <a:r>
              <a:rPr lang="el-GR" altLang="el-GR" sz="2800" dirty="0"/>
              <a:t>Πόσες ομάδες έβαλαν πρώτο τον Ασθενή 2;</a:t>
            </a:r>
          </a:p>
          <a:p>
            <a:pPr marL="355600" indent="-265113"/>
            <a:r>
              <a:rPr lang="el-GR" altLang="el-GR" sz="2800" dirty="0"/>
              <a:t>Πόσες ομάδες έβαλαν πρώτο τον Ασθενή 3;</a:t>
            </a:r>
          </a:p>
          <a:p>
            <a:pPr marL="355600" indent="-265113"/>
            <a:r>
              <a:rPr lang="el-GR" altLang="el-GR" sz="2800" dirty="0"/>
              <a:t>Πόσες ομάδες έβαλαν πρώτο τον Ασθενή 4;</a:t>
            </a:r>
          </a:p>
        </p:txBody>
      </p:sp>
      <p:pic>
        <p:nvPicPr>
          <p:cNvPr id="24579" name="Εικόνα 5">
            <a:extLst>
              <a:ext uri="{FF2B5EF4-FFF2-40B4-BE49-F238E27FC236}">
                <a16:creationId xmlns:a16="http://schemas.microsoft.com/office/drawing/2014/main" id="{A5696894-EE86-E3EA-59D7-42B6FA3A12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09550"/>
            <a:ext cx="151606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5 - Ορθογώνιο">
            <a:extLst>
              <a:ext uri="{FF2B5EF4-FFF2-40B4-BE49-F238E27FC236}">
                <a16:creationId xmlns:a16="http://schemas.microsoft.com/office/drawing/2014/main" id="{A1EDAEE3-DA24-B9B4-BE2A-4E8DBD842E15}"/>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Θέση περιεχομένου 2">
            <a:extLst>
              <a:ext uri="{FF2B5EF4-FFF2-40B4-BE49-F238E27FC236}">
                <a16:creationId xmlns:a16="http://schemas.microsoft.com/office/drawing/2014/main" id="{247037F8-F0BF-8C2A-1835-C9712316CA51}"/>
              </a:ext>
            </a:extLst>
          </p:cNvPr>
          <p:cNvSpPr>
            <a:spLocks noGrp="1" noChangeArrowheads="1"/>
          </p:cNvSpPr>
          <p:nvPr>
            <p:ph idx="1"/>
          </p:nvPr>
        </p:nvSpPr>
        <p:spPr>
          <a:xfrm>
            <a:off x="628650" y="1384300"/>
            <a:ext cx="8058150" cy="3357563"/>
          </a:xfrm>
        </p:spPr>
        <p:txBody>
          <a:bodyPr/>
          <a:lstStyle/>
          <a:p>
            <a:r>
              <a:rPr lang="el-GR" altLang="el-GR" sz="2400" dirty="0"/>
              <a:t>Ποιος ένιωσε ότι η άποψή του αγνοήθηκε από την ομάδα του;</a:t>
            </a:r>
          </a:p>
          <a:p>
            <a:r>
              <a:rPr lang="el-GR" altLang="el-GR" sz="2400" dirty="0"/>
              <a:t>Πώς πείσατε κάποιον που επέμενε σε λάθος προτεραιότητα;</a:t>
            </a:r>
          </a:p>
          <a:p>
            <a:r>
              <a:rPr lang="el-GR" altLang="el-GR" sz="2400" dirty="0"/>
              <a:t>Όταν ο συνοδός άρχισε να φωνάζει, πόσοι νιώσατε την ανάγκη να αλλάξετε σειρά μόνο και μόνο για να σταματήσει η φασαρία;</a:t>
            </a:r>
          </a:p>
        </p:txBody>
      </p:sp>
      <p:pic>
        <p:nvPicPr>
          <p:cNvPr id="25603" name="Εικόνα 5">
            <a:extLst>
              <a:ext uri="{FF2B5EF4-FFF2-40B4-BE49-F238E27FC236}">
                <a16:creationId xmlns:a16="http://schemas.microsoft.com/office/drawing/2014/main" id="{2EF5D6FE-087A-DBF1-BE25-9FDB99C358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8" y="209550"/>
            <a:ext cx="151606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5 - Ορθογώνιο">
            <a:extLst>
              <a:ext uri="{FF2B5EF4-FFF2-40B4-BE49-F238E27FC236}">
                <a16:creationId xmlns:a16="http://schemas.microsoft.com/office/drawing/2014/main" id="{DF990DB8-D836-4CBD-E574-2C7DE5EB10B1}"/>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Εικόνα 7">
            <a:extLst>
              <a:ext uri="{FF2B5EF4-FFF2-40B4-BE49-F238E27FC236}">
                <a16:creationId xmlns:a16="http://schemas.microsoft.com/office/drawing/2014/main" id="{7D33B994-0A90-0F4A-2490-18579D353E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8" y="209550"/>
            <a:ext cx="151606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a:extLst>
              <a:ext uri="{FF2B5EF4-FFF2-40B4-BE49-F238E27FC236}">
                <a16:creationId xmlns:a16="http://schemas.microsoft.com/office/drawing/2014/main" id="{3D548D00-CD5D-25FF-4980-0BAFB21C87BA}"/>
              </a:ext>
            </a:extLst>
          </p:cNvPr>
          <p:cNvSpPr>
            <a:spLocks noGrp="1"/>
          </p:cNvSpPr>
          <p:nvPr>
            <p:ph type="title"/>
          </p:nvPr>
        </p:nvSpPr>
        <p:spPr>
          <a:xfrm>
            <a:off x="1676400" y="252413"/>
            <a:ext cx="6838950" cy="739775"/>
          </a:xfrm>
        </p:spPr>
        <p:txBody>
          <a:bodyPr/>
          <a:lstStyle/>
          <a:p>
            <a:pPr algn="ctr">
              <a:defRPr/>
            </a:pPr>
            <a:r>
              <a:rPr lang="el-GR" sz="2800" dirty="0">
                <a:solidFill>
                  <a:schemeClr val="accent1">
                    <a:lumMod val="50000"/>
                  </a:schemeClr>
                </a:solidFill>
                <a:latin typeface="+mn-lt"/>
              </a:rPr>
              <a:t>Το μοντέλο </a:t>
            </a:r>
            <a:r>
              <a:rPr lang="nl-NL" sz="2800" dirty="0">
                <a:solidFill>
                  <a:schemeClr val="accent1">
                    <a:lumMod val="50000"/>
                  </a:schemeClr>
                </a:solidFill>
                <a:latin typeface="+mn-lt"/>
              </a:rPr>
              <a:t>ABCD (Airway, Breathing, Circulation, Disability)</a:t>
            </a:r>
            <a:endParaRPr lang="el-GR" sz="2800" dirty="0">
              <a:solidFill>
                <a:schemeClr val="accent1">
                  <a:lumMod val="50000"/>
                </a:schemeClr>
              </a:solidFill>
              <a:latin typeface="+mn-lt"/>
            </a:endParaRPr>
          </a:p>
        </p:txBody>
      </p:sp>
      <p:graphicFrame>
        <p:nvGraphicFramePr>
          <p:cNvPr id="7" name="Πίνακας 6">
            <a:extLst>
              <a:ext uri="{FF2B5EF4-FFF2-40B4-BE49-F238E27FC236}">
                <a16:creationId xmlns:a16="http://schemas.microsoft.com/office/drawing/2014/main" id="{02FC0AEE-6ACC-687D-1D50-71E4854AEEA7}"/>
              </a:ext>
            </a:extLst>
          </p:cNvPr>
          <p:cNvGraphicFramePr>
            <a:graphicFrameLocks noGrp="1"/>
          </p:cNvGraphicFramePr>
          <p:nvPr>
            <p:extLst>
              <p:ext uri="{D42A27DB-BD31-4B8C-83A1-F6EECF244321}">
                <p14:modId xmlns:p14="http://schemas.microsoft.com/office/powerpoint/2010/main" val="2391122229"/>
              </p:ext>
            </p:extLst>
          </p:nvPr>
        </p:nvGraphicFramePr>
        <p:xfrm>
          <a:off x="1219200" y="1363164"/>
          <a:ext cx="7162800" cy="3272580"/>
        </p:xfrm>
        <a:graphic>
          <a:graphicData uri="http://schemas.openxmlformats.org/drawingml/2006/table">
            <a:tbl>
              <a:tblPr>
                <a:tableStyleId>{7DF18680-E054-41AD-8BC1-D1AEF772440D}</a:tableStyleId>
              </a:tblPr>
              <a:tblGrid>
                <a:gridCol w="1740833">
                  <a:extLst>
                    <a:ext uri="{9D8B030D-6E8A-4147-A177-3AD203B41FA5}">
                      <a16:colId xmlns:a16="http://schemas.microsoft.com/office/drawing/2014/main" val="20000"/>
                    </a:ext>
                  </a:extLst>
                </a:gridCol>
                <a:gridCol w="1523228">
                  <a:extLst>
                    <a:ext uri="{9D8B030D-6E8A-4147-A177-3AD203B41FA5}">
                      <a16:colId xmlns:a16="http://schemas.microsoft.com/office/drawing/2014/main" val="20001"/>
                    </a:ext>
                  </a:extLst>
                </a:gridCol>
                <a:gridCol w="3898739">
                  <a:extLst>
                    <a:ext uri="{9D8B030D-6E8A-4147-A177-3AD203B41FA5}">
                      <a16:colId xmlns:a16="http://schemas.microsoft.com/office/drawing/2014/main" val="20002"/>
                    </a:ext>
                  </a:extLst>
                </a:gridCol>
              </a:tblGrid>
              <a:tr h="703091">
                <a:tc>
                  <a:txBody>
                    <a:bodyPr/>
                    <a:lstStyle/>
                    <a:p>
                      <a:pPr algn="ctr" rtl="0"/>
                      <a:r>
                        <a:rPr lang="el-GR" sz="1600" b="1" dirty="0">
                          <a:solidFill>
                            <a:srgbClr val="1F1F1F"/>
                          </a:solidFill>
                          <a:effectLst/>
                          <a:latin typeface="Google Sans Text"/>
                        </a:rPr>
                        <a:t>Σειρά Προτεραιότητας</a:t>
                      </a:r>
                      <a:endParaRPr lang="el-GR" sz="1600" dirty="0">
                        <a:solidFill>
                          <a:srgbClr val="1F1F1F"/>
                        </a:solidFill>
                        <a:effectLst/>
                        <a:latin typeface="Google Sans Text"/>
                      </a:endParaRPr>
                    </a:p>
                  </a:txBody>
                  <a:tcPr marL="80884" marR="80884" marT="107802" marB="107802" anchor="ctr"/>
                </a:tc>
                <a:tc>
                  <a:txBody>
                    <a:bodyPr/>
                    <a:lstStyle/>
                    <a:p>
                      <a:pPr algn="ctr" rtl="0"/>
                      <a:r>
                        <a:rPr lang="el-GR" sz="1600" b="1" dirty="0">
                          <a:solidFill>
                            <a:srgbClr val="1F1F1F"/>
                          </a:solidFill>
                          <a:effectLst/>
                        </a:rPr>
                        <a:t>Ασθενής</a:t>
                      </a:r>
                      <a:endParaRPr lang="el-GR" sz="1600" dirty="0">
                        <a:solidFill>
                          <a:srgbClr val="1F1F1F"/>
                        </a:solidFill>
                        <a:effectLst/>
                        <a:latin typeface="Google Sans Text"/>
                      </a:endParaRPr>
                    </a:p>
                  </a:txBody>
                  <a:tcPr marL="80884" marR="80884" marT="107802" marB="107802" anchor="ctr"/>
                </a:tc>
                <a:tc>
                  <a:txBody>
                    <a:bodyPr/>
                    <a:lstStyle/>
                    <a:p>
                      <a:pPr rtl="0"/>
                      <a:r>
                        <a:rPr lang="el-GR" sz="1600" b="1" dirty="0">
                          <a:solidFill>
                            <a:srgbClr val="1F1F1F"/>
                          </a:solidFill>
                          <a:effectLst/>
                        </a:rPr>
                        <a:t>Αιτιολογία</a:t>
                      </a:r>
                      <a:endParaRPr lang="el-GR" sz="1600" dirty="0">
                        <a:solidFill>
                          <a:srgbClr val="1F1F1F"/>
                        </a:solidFill>
                        <a:effectLst/>
                        <a:latin typeface="Google Sans Text"/>
                      </a:endParaRPr>
                    </a:p>
                  </a:txBody>
                  <a:tcPr marL="80884" marR="80884" marT="107802" marB="107802" anchor="ctr"/>
                </a:tc>
                <a:extLst>
                  <a:ext uri="{0D108BD9-81ED-4DB2-BD59-A6C34878D82A}">
                    <a16:rowId xmlns:a16="http://schemas.microsoft.com/office/drawing/2014/main" val="10000"/>
                  </a:ext>
                </a:extLst>
              </a:tr>
              <a:tr h="703091">
                <a:tc>
                  <a:txBody>
                    <a:bodyPr/>
                    <a:lstStyle/>
                    <a:p>
                      <a:pPr algn="ctr" rtl="0"/>
                      <a:r>
                        <a:rPr lang="el-GR" sz="1600" b="1" dirty="0">
                          <a:solidFill>
                            <a:srgbClr val="1F1F1F"/>
                          </a:solidFill>
                          <a:effectLst/>
                        </a:rPr>
                        <a:t>1</a:t>
                      </a:r>
                      <a:endParaRPr lang="el-GR" sz="1600" dirty="0">
                        <a:solidFill>
                          <a:srgbClr val="1F1F1F"/>
                        </a:solidFill>
                        <a:effectLst/>
                        <a:latin typeface="Google Sans Text"/>
                      </a:endParaRPr>
                    </a:p>
                  </a:txBody>
                  <a:tcPr marL="80884" marR="80884" marT="107802" marB="107802" anchor="ctr"/>
                </a:tc>
                <a:tc>
                  <a:txBody>
                    <a:bodyPr/>
                    <a:lstStyle/>
                    <a:p>
                      <a:pPr algn="ctr" rtl="0"/>
                      <a:r>
                        <a:rPr lang="el-GR" sz="1600" b="1" dirty="0">
                          <a:solidFill>
                            <a:srgbClr val="1F1F1F"/>
                          </a:solidFill>
                          <a:effectLst/>
                        </a:rPr>
                        <a:t>Ασθενής 1</a:t>
                      </a:r>
                      <a:endParaRPr lang="el-GR" sz="1600" dirty="0">
                        <a:solidFill>
                          <a:srgbClr val="1F1F1F"/>
                        </a:solidFill>
                        <a:effectLst/>
                        <a:latin typeface="Google Sans Text"/>
                      </a:endParaRPr>
                    </a:p>
                  </a:txBody>
                  <a:tcPr marL="80884" marR="80884" marT="107802" marB="107802" anchor="ctr"/>
                </a:tc>
                <a:tc>
                  <a:txBody>
                    <a:bodyPr/>
                    <a:lstStyle/>
                    <a:p>
                      <a:pPr rtl="0"/>
                      <a:r>
                        <a:rPr lang="el-GR" sz="1600" i="1" dirty="0">
                          <a:solidFill>
                            <a:srgbClr val="1F1F1F"/>
                          </a:solidFill>
                          <a:effectLst/>
                        </a:rPr>
                        <a:t>Αεραγωγός - Αναπνευστικό</a:t>
                      </a:r>
                      <a:r>
                        <a:rPr lang="en-GB" sz="1600" i="1" dirty="0">
                          <a:solidFill>
                            <a:srgbClr val="1F1F1F"/>
                          </a:solidFill>
                          <a:effectLst/>
                        </a:rPr>
                        <a:t>/</a:t>
                      </a:r>
                      <a:r>
                        <a:rPr lang="el-GR" sz="1600" i="1" dirty="0">
                          <a:solidFill>
                            <a:srgbClr val="1F1F1F"/>
                          </a:solidFill>
                          <a:effectLst/>
                        </a:rPr>
                        <a:t>Κυκλοφορικό </a:t>
                      </a:r>
                      <a:r>
                        <a:rPr lang="el-GR" sz="1600" dirty="0">
                          <a:solidFill>
                            <a:srgbClr val="1F1F1F"/>
                          </a:solidFill>
                          <a:effectLst/>
                        </a:rPr>
                        <a:t>(Πιθανή Εμβολή) - Άμεσος κίνδυνος ζωής.</a:t>
                      </a:r>
                      <a:endParaRPr lang="el-GR" sz="1600" dirty="0">
                        <a:solidFill>
                          <a:srgbClr val="1F1F1F"/>
                        </a:solidFill>
                        <a:effectLst/>
                        <a:latin typeface="Google Sans Text"/>
                      </a:endParaRPr>
                    </a:p>
                  </a:txBody>
                  <a:tcPr marL="80884" marR="80884" marT="107802" marB="107802" anchor="ctr"/>
                </a:tc>
                <a:extLst>
                  <a:ext uri="{0D108BD9-81ED-4DB2-BD59-A6C34878D82A}">
                    <a16:rowId xmlns:a16="http://schemas.microsoft.com/office/drawing/2014/main" val="10001"/>
                  </a:ext>
                </a:extLst>
              </a:tr>
              <a:tr h="703091">
                <a:tc>
                  <a:txBody>
                    <a:bodyPr/>
                    <a:lstStyle/>
                    <a:p>
                      <a:pPr algn="ctr" rtl="0"/>
                      <a:r>
                        <a:rPr lang="el-GR" sz="1600" b="1" dirty="0">
                          <a:solidFill>
                            <a:srgbClr val="1F1F1F"/>
                          </a:solidFill>
                          <a:effectLst/>
                        </a:rPr>
                        <a:t>2</a:t>
                      </a:r>
                      <a:endParaRPr lang="el-GR" sz="1600" dirty="0">
                        <a:solidFill>
                          <a:srgbClr val="1F1F1F"/>
                        </a:solidFill>
                        <a:effectLst/>
                        <a:latin typeface="Google Sans Text"/>
                      </a:endParaRPr>
                    </a:p>
                  </a:txBody>
                  <a:tcPr marL="80884" marR="80884" marT="107802" marB="107802" anchor="ctr"/>
                </a:tc>
                <a:tc>
                  <a:txBody>
                    <a:bodyPr/>
                    <a:lstStyle/>
                    <a:p>
                      <a:pPr algn="ctr" rtl="0"/>
                      <a:r>
                        <a:rPr lang="el-GR" sz="1600" b="1" dirty="0">
                          <a:solidFill>
                            <a:srgbClr val="1F1F1F"/>
                          </a:solidFill>
                          <a:effectLst/>
                        </a:rPr>
                        <a:t>Ασθενής 2</a:t>
                      </a:r>
                      <a:endParaRPr lang="el-GR" sz="1600" dirty="0">
                        <a:solidFill>
                          <a:srgbClr val="1F1F1F"/>
                        </a:solidFill>
                        <a:effectLst/>
                        <a:latin typeface="Google Sans Text"/>
                      </a:endParaRPr>
                    </a:p>
                  </a:txBody>
                  <a:tcPr marL="80884" marR="80884" marT="107802" marB="107802" anchor="ctr"/>
                </a:tc>
                <a:tc>
                  <a:txBody>
                    <a:bodyPr/>
                    <a:lstStyle/>
                    <a:p>
                      <a:pPr rtl="0"/>
                      <a:r>
                        <a:rPr lang="el-GR" sz="1600" dirty="0">
                          <a:solidFill>
                            <a:srgbClr val="1F1F1F"/>
                          </a:solidFill>
                          <a:effectLst/>
                        </a:rPr>
                        <a:t>Νευρολογική κατάσταση λόγω Γλυκόζης – Άμεσος Κίνδυνος κώματος.</a:t>
                      </a:r>
                      <a:endParaRPr lang="el-GR" sz="1600" dirty="0">
                        <a:solidFill>
                          <a:srgbClr val="1F1F1F"/>
                        </a:solidFill>
                        <a:effectLst/>
                        <a:latin typeface="Google Sans Text"/>
                      </a:endParaRPr>
                    </a:p>
                  </a:txBody>
                  <a:tcPr marL="80884" marR="80884" marT="107802" marB="107802" anchor="ctr"/>
                </a:tc>
                <a:extLst>
                  <a:ext uri="{0D108BD9-81ED-4DB2-BD59-A6C34878D82A}">
                    <a16:rowId xmlns:a16="http://schemas.microsoft.com/office/drawing/2014/main" val="10002"/>
                  </a:ext>
                </a:extLst>
              </a:tr>
              <a:tr h="671448">
                <a:tc>
                  <a:txBody>
                    <a:bodyPr/>
                    <a:lstStyle/>
                    <a:p>
                      <a:pPr algn="ctr" rtl="0"/>
                      <a:r>
                        <a:rPr lang="el-GR" sz="1600" b="1" dirty="0">
                          <a:solidFill>
                            <a:srgbClr val="1F1F1F"/>
                          </a:solidFill>
                          <a:effectLst/>
                        </a:rPr>
                        <a:t>3</a:t>
                      </a:r>
                      <a:endParaRPr lang="el-GR" sz="1600" dirty="0">
                        <a:solidFill>
                          <a:srgbClr val="1F1F1F"/>
                        </a:solidFill>
                        <a:effectLst/>
                        <a:latin typeface="Google Sans Text"/>
                      </a:endParaRPr>
                    </a:p>
                  </a:txBody>
                  <a:tcPr marL="80884" marR="80884" marT="107802" marB="107802" anchor="ctr"/>
                </a:tc>
                <a:tc>
                  <a:txBody>
                    <a:bodyPr/>
                    <a:lstStyle/>
                    <a:p>
                      <a:pPr algn="ctr" rtl="0"/>
                      <a:r>
                        <a:rPr lang="el-GR" sz="1600" b="1" dirty="0">
                          <a:solidFill>
                            <a:srgbClr val="1F1F1F"/>
                          </a:solidFill>
                          <a:effectLst/>
                        </a:rPr>
                        <a:t>Ασθενής 4</a:t>
                      </a:r>
                      <a:endParaRPr lang="el-GR" sz="1600" dirty="0">
                        <a:solidFill>
                          <a:srgbClr val="1F1F1F"/>
                        </a:solidFill>
                        <a:effectLst/>
                        <a:latin typeface="Google Sans Text"/>
                      </a:endParaRPr>
                    </a:p>
                  </a:txBody>
                  <a:tcPr marL="80884" marR="80884" marT="107802" marB="107802" anchor="ctr"/>
                </a:tc>
                <a:tc>
                  <a:txBody>
                    <a:bodyPr/>
                    <a:lstStyle/>
                    <a:p>
                      <a:pPr rtl="0"/>
                      <a:r>
                        <a:rPr lang="el-GR" sz="1600" dirty="0">
                          <a:solidFill>
                            <a:srgbClr val="1F1F1F"/>
                          </a:solidFill>
                          <a:effectLst/>
                        </a:rPr>
                        <a:t>Οξυγόνωση - Χρειάζεται παρέμβαση, αλλά είναι πιο σταθερή από τους 1 &amp; 2.</a:t>
                      </a:r>
                      <a:endParaRPr lang="el-GR" sz="1600" dirty="0">
                        <a:solidFill>
                          <a:srgbClr val="1F1F1F"/>
                        </a:solidFill>
                        <a:effectLst/>
                        <a:latin typeface="Google Sans Text"/>
                      </a:endParaRPr>
                    </a:p>
                  </a:txBody>
                  <a:tcPr marL="80884" marR="80884" marT="107802" marB="107802" anchor="ctr"/>
                </a:tc>
                <a:extLst>
                  <a:ext uri="{0D108BD9-81ED-4DB2-BD59-A6C34878D82A}">
                    <a16:rowId xmlns:a16="http://schemas.microsoft.com/office/drawing/2014/main" val="10003"/>
                  </a:ext>
                </a:extLst>
              </a:tr>
              <a:tr h="349164">
                <a:tc>
                  <a:txBody>
                    <a:bodyPr/>
                    <a:lstStyle/>
                    <a:p>
                      <a:pPr algn="ctr" rtl="0"/>
                      <a:r>
                        <a:rPr lang="el-GR" sz="1600" b="1" dirty="0">
                          <a:solidFill>
                            <a:srgbClr val="1F1F1F"/>
                          </a:solidFill>
                          <a:effectLst/>
                        </a:rPr>
                        <a:t>4</a:t>
                      </a:r>
                      <a:endParaRPr lang="el-GR" sz="1600" dirty="0">
                        <a:solidFill>
                          <a:srgbClr val="1F1F1F"/>
                        </a:solidFill>
                        <a:effectLst/>
                        <a:latin typeface="Google Sans Text"/>
                      </a:endParaRPr>
                    </a:p>
                  </a:txBody>
                  <a:tcPr marL="80884" marR="80884" marT="107802" marB="107802" anchor="ctr"/>
                </a:tc>
                <a:tc>
                  <a:txBody>
                    <a:bodyPr/>
                    <a:lstStyle/>
                    <a:p>
                      <a:pPr algn="ctr" rtl="0"/>
                      <a:r>
                        <a:rPr lang="el-GR" sz="1600" b="1" dirty="0">
                          <a:solidFill>
                            <a:srgbClr val="1F1F1F"/>
                          </a:solidFill>
                          <a:effectLst/>
                        </a:rPr>
                        <a:t>Ασθενής 3</a:t>
                      </a:r>
                      <a:endParaRPr lang="el-GR" sz="1600" dirty="0">
                        <a:solidFill>
                          <a:srgbClr val="1F1F1F"/>
                        </a:solidFill>
                        <a:effectLst/>
                        <a:latin typeface="Google Sans Text"/>
                      </a:endParaRPr>
                    </a:p>
                  </a:txBody>
                  <a:tcPr marL="80884" marR="80884" marT="107802" marB="107802" anchor="ctr"/>
                </a:tc>
                <a:tc>
                  <a:txBody>
                    <a:bodyPr/>
                    <a:lstStyle/>
                    <a:p>
                      <a:pPr rtl="0"/>
                      <a:r>
                        <a:rPr lang="el-GR" sz="1600" dirty="0">
                          <a:solidFill>
                            <a:srgbClr val="1F1F1F"/>
                          </a:solidFill>
                          <a:effectLst/>
                        </a:rPr>
                        <a:t>Σημαντικό, αλλά όχι επείγον.</a:t>
                      </a:r>
                      <a:endParaRPr lang="el-GR" sz="1600" dirty="0">
                        <a:solidFill>
                          <a:srgbClr val="1F1F1F"/>
                        </a:solidFill>
                        <a:effectLst/>
                        <a:latin typeface="Google Sans Text"/>
                      </a:endParaRPr>
                    </a:p>
                  </a:txBody>
                  <a:tcPr marL="80884" marR="80884" marT="107802" marB="107802" anchor="ctr"/>
                </a:tc>
                <a:extLst>
                  <a:ext uri="{0D108BD9-81ED-4DB2-BD59-A6C34878D82A}">
                    <a16:rowId xmlns:a16="http://schemas.microsoft.com/office/drawing/2014/main" val="10004"/>
                  </a:ext>
                </a:extLst>
              </a:tr>
            </a:tbl>
          </a:graphicData>
        </a:graphic>
      </p:graphicFrame>
      <p:sp>
        <p:nvSpPr>
          <p:cNvPr id="5" name="5 - Ορθογώνιο">
            <a:extLst>
              <a:ext uri="{FF2B5EF4-FFF2-40B4-BE49-F238E27FC236}">
                <a16:creationId xmlns:a16="http://schemas.microsoft.com/office/drawing/2014/main" id="{FB6FBCA6-2B3C-4F65-9D3C-D599BCA86BAC}"/>
              </a:ext>
            </a:extLst>
          </p:cNvPr>
          <p:cNvSpPr/>
          <p:nvPr/>
        </p:nvSpPr>
        <p:spPr>
          <a:xfrm>
            <a:off x="8011045" y="4876510"/>
            <a:ext cx="1008609" cy="246221"/>
          </a:xfrm>
          <a:prstGeom prst="rect">
            <a:avLst/>
          </a:prstGeom>
        </p:spPr>
        <p:txBody>
          <a:bodyPr wrap="none">
            <a:spAutoFit/>
          </a:bodyPr>
          <a:lstStyle/>
          <a:p>
            <a:r>
              <a:rPr lang="el-GR" sz="1000" i="1" dirty="0"/>
              <a:t>©Μ. </a:t>
            </a:r>
            <a:r>
              <a:rPr lang="el-GR" sz="1000" i="1" dirty="0" err="1"/>
              <a:t>Καθαράκη</a:t>
            </a:r>
            <a:endParaRPr lang="el-GR" sz="1000" i="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Εικόνα 5" descr="Εικόνα που περιέχει κείμενο, σκίτσο/σχέδιο, μαύρο, ασπρόμαυρο&#10;&#10;Περιγραφή που δημιουργήθηκε αυτόματα">
            <a:extLst>
              <a:ext uri="{FF2B5EF4-FFF2-40B4-BE49-F238E27FC236}">
                <a16:creationId xmlns:a16="http://schemas.microsoft.com/office/drawing/2014/main" id="{993B3B72-36A5-5F06-5CE1-80B813D70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514350"/>
            <a:ext cx="289560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Υπότιτλος 2">
            <a:extLst>
              <a:ext uri="{FF2B5EF4-FFF2-40B4-BE49-F238E27FC236}">
                <a16:creationId xmlns:a16="http://schemas.microsoft.com/office/drawing/2014/main" id="{0E29D59B-89AE-5034-283E-C135DC377934}"/>
              </a:ext>
            </a:extLst>
          </p:cNvPr>
          <p:cNvSpPr txBox="1">
            <a:spLocks/>
          </p:cNvSpPr>
          <p:nvPr/>
        </p:nvSpPr>
        <p:spPr>
          <a:xfrm>
            <a:off x="4953000" y="3714750"/>
            <a:ext cx="3505200" cy="757238"/>
          </a:xfrm>
          <a:prstGeom prst="rect">
            <a:avLst/>
          </a:prstGeom>
        </p:spPr>
        <p:txBody>
          <a:bodyPr lIns="68580" tIns="34290" rIns="68580" bIns="3429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fontAlgn="auto">
              <a:spcAft>
                <a:spcPts val="0"/>
              </a:spcAft>
              <a:defRPr/>
            </a:pPr>
            <a:r>
              <a:rPr lang="el-GR" sz="1800" dirty="0"/>
              <a:t>Δρ. Μαρία Καθαράκη</a:t>
            </a:r>
          </a:p>
          <a:p>
            <a:pPr fontAlgn="auto">
              <a:spcAft>
                <a:spcPts val="0"/>
              </a:spcAft>
              <a:defRPr/>
            </a:pPr>
            <a:r>
              <a:rPr lang="el-GR" sz="1800" dirty="0"/>
              <a:t>Επίκουρη Καθηγήτρια, ΕΚΠΑ</a:t>
            </a:r>
          </a:p>
          <a:p>
            <a:pPr fontAlgn="auto">
              <a:spcAft>
                <a:spcPts val="0"/>
              </a:spcAft>
              <a:defRPr/>
            </a:pPr>
            <a:r>
              <a:rPr lang="en-GB" sz="1800" dirty="0">
                <a:hlinkClick r:id="rId4"/>
              </a:rPr>
              <a:t>mkatharaki@nurs.uoa.gr</a:t>
            </a:r>
            <a:r>
              <a:rPr lang="en-GB" sz="1800" dirty="0"/>
              <a:t> </a:t>
            </a:r>
            <a:endParaRPr lang="el-GR" sz="1800" dirty="0"/>
          </a:p>
        </p:txBody>
      </p:sp>
      <p:sp>
        <p:nvSpPr>
          <p:cNvPr id="4" name="Ορθογώνιο 3">
            <a:extLst>
              <a:ext uri="{FF2B5EF4-FFF2-40B4-BE49-F238E27FC236}">
                <a16:creationId xmlns:a16="http://schemas.microsoft.com/office/drawing/2014/main" id="{E9D79236-3615-1F58-5799-EBB62FDBC0CC}"/>
              </a:ext>
            </a:extLst>
          </p:cNvPr>
          <p:cNvSpPr/>
          <p:nvPr/>
        </p:nvSpPr>
        <p:spPr>
          <a:xfrm>
            <a:off x="2332861" y="1962150"/>
            <a:ext cx="4478278" cy="923330"/>
          </a:xfrm>
          <a:prstGeom prst="rect">
            <a:avLst/>
          </a:prstGeom>
          <a:noFill/>
        </p:spPr>
        <p:txBody>
          <a:bodyPr wrap="none">
            <a:spAutoFit/>
          </a:bodyPr>
          <a:lstStyle/>
          <a:p>
            <a:pPr algn="ctr">
              <a:defRPr/>
            </a:pPr>
            <a:r>
              <a:rPr lang="el-GR" sz="5400" b="1" i="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Σας ευχαριστώ</a:t>
            </a:r>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3333</TotalTime>
  <Words>3042</Words>
  <Application>Microsoft Office PowerPoint</Application>
  <PresentationFormat>Προβολή στην οθόνη (16:9)</PresentationFormat>
  <Paragraphs>308</Paragraphs>
  <Slides>31</Slides>
  <Notes>5</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31</vt:i4>
      </vt:variant>
    </vt:vector>
  </HeadingPairs>
  <TitlesOfParts>
    <vt:vector size="38" baseType="lpstr">
      <vt:lpstr>Arial</vt:lpstr>
      <vt:lpstr>Calibri</vt:lpstr>
      <vt:lpstr>Calibri Light</vt:lpstr>
      <vt:lpstr>Google Sans Text</vt:lpstr>
      <vt:lpstr>Times New Roman</vt:lpstr>
      <vt:lpstr>Wingdings</vt:lpstr>
      <vt:lpstr>Θέμα του Office</vt:lpstr>
      <vt:lpstr>Διοίκηση Νοσηλευτικών Υπηρεσιών</vt:lpstr>
      <vt:lpstr>Διεπαγγελματική/Διεπιστημονική Ομάδα Υγείας</vt:lpstr>
      <vt:lpstr>Διεπαγγελματική ομάδα - Συνιστώσες</vt:lpstr>
      <vt:lpstr>Διεπαγγελματική Συνεργασία (ΔΕΣ)</vt:lpstr>
      <vt:lpstr>Παρουσίαση του PowerPoint</vt:lpstr>
      <vt:lpstr>Δυναμική της Ομάδας</vt:lpstr>
      <vt:lpstr>Ο Συντονιστής της Ομάδας</vt:lpstr>
      <vt:lpstr>Διεργασίες Ομάδας</vt:lpstr>
      <vt:lpstr>Παρουσίαση του PowerPoint</vt:lpstr>
      <vt:lpstr>Ικανότητα λειτουργίας της Ομάδας Περιεχόμενο</vt:lpstr>
      <vt:lpstr>Ικανότητα διεπαγγελματικής επικοινωνίας Περιεχόμενο</vt:lpstr>
      <vt:lpstr>Ο θετικός αντίκτυπος της ομαδικής εργασίας</vt:lpstr>
      <vt:lpstr>Πολυεπιστημονική vs Διεπιστημονική vs Διαθεματική-Υπερεπιστημονική Ομάδα</vt:lpstr>
      <vt:lpstr>Πολυεπιστημονική (Multidisciplinary) Ομάδα</vt:lpstr>
      <vt:lpstr>Διεπιστημονική (Interdisciplinary) Ομάδα</vt:lpstr>
      <vt:lpstr>Διαθεματική / Υπερεπιστημονική (Transdisciplinary) Ομάδα</vt:lpstr>
      <vt:lpstr>Παρουσίαση του PowerPoint</vt:lpstr>
      <vt:lpstr>Παρουσίαση του PowerPoint</vt:lpstr>
      <vt:lpstr>Παρουσίαση του PowerPoint</vt:lpstr>
      <vt:lpstr>Παρουσίαση του PowerPoint</vt:lpstr>
      <vt:lpstr>Χαρακτηριστικά μιας καλής διεπιστημονικής ομάδας</vt:lpstr>
      <vt:lpstr>Επιτυχημένη Ομάδα</vt:lpstr>
      <vt:lpstr>Ποια σημεία δείχνουν ότι η ομάδα «δεν πάει καλά;</vt:lpstr>
      <vt:lpstr>Στρατηγικές αποτελεσματικής επικοινωνίας στην ομάδα</vt:lpstr>
      <vt:lpstr>Προτάσεις βελτίωσης Διεπαγγελματικής Συνεργασίας</vt:lpstr>
      <vt:lpstr>Παρουσίαση του PowerPoint</vt:lpstr>
      <vt:lpstr>ΕΚΤΑΚΤΟ </vt:lpstr>
      <vt:lpstr>Παρουσίαση του PowerPoint</vt:lpstr>
      <vt:lpstr>Παρουσίαση του PowerPoint</vt:lpstr>
      <vt:lpstr>Το μοντέλο ABCD (Airway, Breathing, Circulation, Disability)</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Katharaki</dc:creator>
  <cp:lastModifiedBy>Maria Katharaki</cp:lastModifiedBy>
  <cp:revision>468</cp:revision>
  <cp:lastPrinted>1601-01-01T00:00:00Z</cp:lastPrinted>
  <dcterms:created xsi:type="dcterms:W3CDTF">1601-01-01T00:00:00Z</dcterms:created>
  <dcterms:modified xsi:type="dcterms:W3CDTF">2026-05-06T12:15:48Z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