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7" r:id="rId1"/>
  </p:sldMasterIdLst>
  <p:sldIdLst>
    <p:sldId id="256" r:id="rId2"/>
    <p:sldId id="263" r:id="rId3"/>
    <p:sldId id="292" r:id="rId4"/>
    <p:sldId id="293" r:id="rId5"/>
    <p:sldId id="294" r:id="rId6"/>
    <p:sldId id="265" r:id="rId7"/>
    <p:sldId id="295" r:id="rId8"/>
    <p:sldId id="296" r:id="rId9"/>
    <p:sldId id="299" r:id="rId10"/>
    <p:sldId id="300" r:id="rId11"/>
    <p:sldId id="301" r:id="rId12"/>
    <p:sldId id="302" r:id="rId13"/>
    <p:sldId id="266" r:id="rId14"/>
    <p:sldId id="268" r:id="rId15"/>
    <p:sldId id="264" r:id="rId16"/>
    <p:sldId id="270" r:id="rId17"/>
    <p:sldId id="271" r:id="rId18"/>
    <p:sldId id="269" r:id="rId19"/>
    <p:sldId id="259" r:id="rId20"/>
    <p:sldId id="297" r:id="rId21"/>
    <p:sldId id="273" r:id="rId22"/>
    <p:sldId id="298" r:id="rId23"/>
    <p:sldId id="272" r:id="rId24"/>
    <p:sldId id="260" r:id="rId25"/>
    <p:sldId id="261" r:id="rId26"/>
    <p:sldId id="274" r:id="rId27"/>
    <p:sldId id="275" r:id="rId28"/>
    <p:sldId id="276" r:id="rId29"/>
    <p:sldId id="277" r:id="rId30"/>
    <p:sldId id="278" r:id="rId31"/>
    <p:sldId id="303" r:id="rId32"/>
    <p:sldId id="304" r:id="rId33"/>
    <p:sldId id="305" r:id="rId34"/>
    <p:sldId id="306" r:id="rId35"/>
    <p:sldId id="307" r:id="rId36"/>
    <p:sldId id="309" r:id="rId37"/>
    <p:sldId id="308" r:id="rId38"/>
    <p:sldId id="310" r:id="rId39"/>
    <p:sldId id="311" r:id="rId40"/>
    <p:sldId id="312" r:id="rId41"/>
    <p:sldId id="288" r:id="rId42"/>
    <p:sldId id="313" r:id="rId43"/>
    <p:sldId id="281" r:id="rId44"/>
    <p:sldId id="282" r:id="rId45"/>
    <p:sldId id="283" r:id="rId46"/>
    <p:sldId id="284" r:id="rId47"/>
    <p:sldId id="285" r:id="rId48"/>
    <p:sldId id="286" r:id="rId49"/>
    <p:sldId id="262" r:id="rId50"/>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Times New Roman" pitchFamily="18" charset="0"/>
        <a:ea typeface="+mn-ea"/>
        <a:cs typeface="+mn-cs"/>
      </a:defRPr>
    </a:lvl1pPr>
    <a:lvl2pPr marL="457200" algn="l" rtl="0" fontAlgn="base">
      <a:spcBef>
        <a:spcPct val="0"/>
      </a:spcBef>
      <a:spcAft>
        <a:spcPct val="0"/>
      </a:spcAft>
      <a:defRPr kern="1200">
        <a:solidFill>
          <a:schemeClr val="tx1"/>
        </a:solidFill>
        <a:latin typeface="Times New Roman" pitchFamily="18" charset="0"/>
        <a:ea typeface="+mn-ea"/>
        <a:cs typeface="+mn-cs"/>
      </a:defRPr>
    </a:lvl2pPr>
    <a:lvl3pPr marL="914400" algn="l" rtl="0" fontAlgn="base">
      <a:spcBef>
        <a:spcPct val="0"/>
      </a:spcBef>
      <a:spcAft>
        <a:spcPct val="0"/>
      </a:spcAft>
      <a:defRPr kern="1200">
        <a:solidFill>
          <a:schemeClr val="tx1"/>
        </a:solidFill>
        <a:latin typeface="Times New Roman" pitchFamily="18" charset="0"/>
        <a:ea typeface="+mn-ea"/>
        <a:cs typeface="+mn-cs"/>
      </a:defRPr>
    </a:lvl3pPr>
    <a:lvl4pPr marL="1371600" algn="l" rtl="0" fontAlgn="base">
      <a:spcBef>
        <a:spcPct val="0"/>
      </a:spcBef>
      <a:spcAft>
        <a:spcPct val="0"/>
      </a:spcAft>
      <a:defRPr kern="1200">
        <a:solidFill>
          <a:schemeClr val="tx1"/>
        </a:solidFill>
        <a:latin typeface="Times New Roman" pitchFamily="18" charset="0"/>
        <a:ea typeface="+mn-ea"/>
        <a:cs typeface="+mn-cs"/>
      </a:defRPr>
    </a:lvl4pPr>
    <a:lvl5pPr marL="1828800" algn="l" rtl="0" fontAlgn="base">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FC0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1" d="100"/>
          <a:sy n="101" d="100"/>
        </p:scale>
        <p:origin x="1836"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67586" name="Rectangle 2"/>
          <p:cNvSpPr>
            <a:spLocks noChangeArrowheads="1"/>
          </p:cNvSpPr>
          <p:nvPr/>
        </p:nvSpPr>
        <p:spPr bwMode="auto">
          <a:xfrm>
            <a:off x="381000" y="990600"/>
            <a:ext cx="76200" cy="5105400"/>
          </a:xfrm>
          <a:prstGeom prst="rect">
            <a:avLst/>
          </a:prstGeom>
          <a:solidFill>
            <a:schemeClr val="bg2"/>
          </a:solidFill>
          <a:ln w="12700">
            <a:noFill/>
            <a:miter lim="800000"/>
            <a:headEnd/>
            <a:tailEnd/>
          </a:ln>
          <a:effectLst/>
        </p:spPr>
        <p:txBody>
          <a:bodyPr wrap="none" anchor="ctr"/>
          <a:lstStyle/>
          <a:p>
            <a:pPr algn="ctr"/>
            <a:endParaRPr lang="el-GR" sz="2400"/>
          </a:p>
        </p:txBody>
      </p:sp>
      <p:sp>
        <p:nvSpPr>
          <p:cNvPr id="67587" name="Rectangle 3"/>
          <p:cNvSpPr>
            <a:spLocks noGrp="1" noChangeArrowheads="1"/>
          </p:cNvSpPr>
          <p:nvPr>
            <p:ph type="ctrTitle"/>
          </p:nvPr>
        </p:nvSpPr>
        <p:spPr>
          <a:xfrm>
            <a:off x="762000" y="1371600"/>
            <a:ext cx="7696200" cy="2057400"/>
          </a:xfrm>
        </p:spPr>
        <p:txBody>
          <a:bodyPr/>
          <a:lstStyle>
            <a:lvl1pPr>
              <a:defRPr sz="5400"/>
            </a:lvl1pPr>
          </a:lstStyle>
          <a:p>
            <a:r>
              <a:rPr lang="el-GR"/>
              <a:t>Κάντε κλικ για επεξεργασία του τίτλου</a:t>
            </a:r>
          </a:p>
        </p:txBody>
      </p:sp>
      <p:sp>
        <p:nvSpPr>
          <p:cNvPr id="67588" name="Rectangle 4"/>
          <p:cNvSpPr>
            <a:spLocks noGrp="1" noChangeArrowheads="1"/>
          </p:cNvSpPr>
          <p:nvPr>
            <p:ph type="subTitle" idx="1"/>
          </p:nvPr>
        </p:nvSpPr>
        <p:spPr>
          <a:xfrm>
            <a:off x="762000" y="3765550"/>
            <a:ext cx="7696200" cy="2057400"/>
          </a:xfrm>
        </p:spPr>
        <p:txBody>
          <a:bodyPr/>
          <a:lstStyle>
            <a:lvl1pPr marL="0" indent="0">
              <a:buFont typeface="Wingdings" pitchFamily="2" charset="2"/>
              <a:buNone/>
              <a:defRPr sz="2800">
                <a:latin typeface="Arial" charset="0"/>
              </a:defRPr>
            </a:lvl1pPr>
          </a:lstStyle>
          <a:p>
            <a:r>
              <a:rPr lang="el-GR"/>
              <a:t>Κάντε κλικ για να επεξεργαστείτε τον υπότιτλο του υποδείγματος</a:t>
            </a:r>
          </a:p>
        </p:txBody>
      </p:sp>
      <p:sp>
        <p:nvSpPr>
          <p:cNvPr id="67589" name="Rectangle 5"/>
          <p:cNvSpPr>
            <a:spLocks noGrp="1" noChangeArrowheads="1"/>
          </p:cNvSpPr>
          <p:nvPr>
            <p:ph type="dt" sz="half" idx="2"/>
          </p:nvPr>
        </p:nvSpPr>
        <p:spPr>
          <a:xfrm>
            <a:off x="457200" y="6248400"/>
            <a:ext cx="2133600" cy="457200"/>
          </a:xfrm>
        </p:spPr>
        <p:txBody>
          <a:bodyPr/>
          <a:lstStyle>
            <a:lvl1pPr>
              <a:defRPr/>
            </a:lvl1pPr>
          </a:lstStyle>
          <a:p>
            <a:endParaRPr lang="el-GR"/>
          </a:p>
        </p:txBody>
      </p:sp>
      <p:sp>
        <p:nvSpPr>
          <p:cNvPr id="67590" name="Rectangle 6"/>
          <p:cNvSpPr>
            <a:spLocks noGrp="1" noChangeArrowheads="1"/>
          </p:cNvSpPr>
          <p:nvPr>
            <p:ph type="ftr" sz="quarter" idx="3"/>
          </p:nvPr>
        </p:nvSpPr>
        <p:spPr/>
        <p:txBody>
          <a:bodyPr/>
          <a:lstStyle>
            <a:lvl1pPr>
              <a:defRPr/>
            </a:lvl1pPr>
          </a:lstStyle>
          <a:p>
            <a:endParaRPr lang="el-GR"/>
          </a:p>
        </p:txBody>
      </p:sp>
      <p:sp>
        <p:nvSpPr>
          <p:cNvPr id="67591" name="Rectangle 7"/>
          <p:cNvSpPr>
            <a:spLocks noGrp="1" noChangeArrowheads="1"/>
          </p:cNvSpPr>
          <p:nvPr>
            <p:ph type="sldNum" sz="quarter" idx="4"/>
          </p:nvPr>
        </p:nvSpPr>
        <p:spPr>
          <a:xfrm>
            <a:off x="6553200" y="6248400"/>
            <a:ext cx="2133600" cy="457200"/>
          </a:xfrm>
        </p:spPr>
        <p:txBody>
          <a:bodyPr/>
          <a:lstStyle>
            <a:lvl1pPr>
              <a:defRPr b="1"/>
            </a:lvl1pPr>
          </a:lstStyle>
          <a:p>
            <a:fld id="{F04AE610-FF5A-4E72-B8F9-638AC1D06920}" type="slidenum">
              <a:rPr lang="el-GR"/>
              <a:pPr/>
              <a:t>‹#›</a:t>
            </a:fld>
            <a:endParaRPr lang="el-GR"/>
          </a:p>
        </p:txBody>
      </p:sp>
      <p:grpSp>
        <p:nvGrpSpPr>
          <p:cNvPr id="67592" name="Group 8"/>
          <p:cNvGrpSpPr>
            <a:grpSpLocks/>
          </p:cNvGrpSpPr>
          <p:nvPr/>
        </p:nvGrpSpPr>
        <p:grpSpPr bwMode="auto">
          <a:xfrm>
            <a:off x="381000" y="304800"/>
            <a:ext cx="8391525" cy="5791200"/>
            <a:chOff x="240" y="192"/>
            <a:chExt cx="5286" cy="3648"/>
          </a:xfrm>
        </p:grpSpPr>
        <p:sp>
          <p:nvSpPr>
            <p:cNvPr id="67593" name="Rectangle 9"/>
            <p:cNvSpPr>
              <a:spLocks noChangeArrowheads="1"/>
            </p:cNvSpPr>
            <p:nvPr/>
          </p:nvSpPr>
          <p:spPr bwMode="auto">
            <a:xfrm flipV="1">
              <a:off x="5236" y="192"/>
              <a:ext cx="288" cy="288"/>
            </a:xfrm>
            <a:prstGeom prst="rect">
              <a:avLst/>
            </a:prstGeom>
            <a:solidFill>
              <a:schemeClr val="bg2"/>
            </a:solidFill>
            <a:ln w="12700">
              <a:solidFill>
                <a:schemeClr val="tx1"/>
              </a:solidFill>
              <a:miter lim="800000"/>
              <a:headEnd/>
              <a:tailEnd/>
            </a:ln>
            <a:effectLst/>
          </p:spPr>
          <p:txBody>
            <a:bodyPr rot="10800000" wrap="none" anchor="ctr"/>
            <a:lstStyle/>
            <a:p>
              <a:pPr algn="ctr"/>
              <a:endParaRPr lang="el-GR" sz="2400"/>
            </a:p>
          </p:txBody>
        </p:sp>
        <p:sp>
          <p:nvSpPr>
            <p:cNvPr id="67594" name="Rectangle 10"/>
            <p:cNvSpPr>
              <a:spLocks noChangeArrowheads="1"/>
            </p:cNvSpPr>
            <p:nvPr/>
          </p:nvSpPr>
          <p:spPr bwMode="auto">
            <a:xfrm flipV="1">
              <a:off x="240" y="192"/>
              <a:ext cx="5004" cy="288"/>
            </a:xfrm>
            <a:prstGeom prst="rect">
              <a:avLst/>
            </a:prstGeom>
            <a:solidFill>
              <a:schemeClr val="accent2"/>
            </a:solidFill>
            <a:ln w="12700">
              <a:solidFill>
                <a:schemeClr val="tx1"/>
              </a:solidFill>
              <a:miter lim="800000"/>
              <a:headEnd/>
              <a:tailEnd/>
            </a:ln>
            <a:effectLst/>
          </p:spPr>
          <p:txBody>
            <a:bodyPr wrap="none" anchor="ctr"/>
            <a:lstStyle/>
            <a:p>
              <a:pPr algn="ctr"/>
              <a:endParaRPr lang="el-GR" sz="2400"/>
            </a:p>
          </p:txBody>
        </p:sp>
        <p:sp>
          <p:nvSpPr>
            <p:cNvPr id="67595" name="Rectangle 11"/>
            <p:cNvSpPr>
              <a:spLocks noChangeArrowheads="1"/>
            </p:cNvSpPr>
            <p:nvPr/>
          </p:nvSpPr>
          <p:spPr bwMode="auto">
            <a:xfrm flipV="1">
              <a:off x="240" y="480"/>
              <a:ext cx="5004" cy="144"/>
            </a:xfrm>
            <a:prstGeom prst="rect">
              <a:avLst/>
            </a:prstGeom>
            <a:solidFill>
              <a:schemeClr val="bg2"/>
            </a:solidFill>
            <a:ln w="12700">
              <a:solidFill>
                <a:schemeClr val="tx1"/>
              </a:solidFill>
              <a:miter lim="800000"/>
              <a:headEnd/>
              <a:tailEnd/>
            </a:ln>
            <a:effectLst/>
          </p:spPr>
          <p:txBody>
            <a:bodyPr rot="10800000" wrap="none" anchor="ctr"/>
            <a:lstStyle/>
            <a:p>
              <a:pPr algn="ctr"/>
              <a:endParaRPr lang="el-GR" sz="2400"/>
            </a:p>
          </p:txBody>
        </p:sp>
        <p:sp>
          <p:nvSpPr>
            <p:cNvPr id="67596" name="Rectangle 12"/>
            <p:cNvSpPr>
              <a:spLocks noChangeArrowheads="1"/>
            </p:cNvSpPr>
            <p:nvPr/>
          </p:nvSpPr>
          <p:spPr bwMode="auto">
            <a:xfrm flipV="1">
              <a:off x="5242" y="480"/>
              <a:ext cx="282" cy="144"/>
            </a:xfrm>
            <a:prstGeom prst="rect">
              <a:avLst/>
            </a:prstGeom>
            <a:solidFill>
              <a:schemeClr val="accent2"/>
            </a:solidFill>
            <a:ln w="12700">
              <a:solidFill>
                <a:schemeClr val="tx1"/>
              </a:solidFill>
              <a:miter lim="800000"/>
              <a:headEnd/>
              <a:tailEnd/>
            </a:ln>
            <a:effectLst/>
          </p:spPr>
          <p:txBody>
            <a:bodyPr wrap="none" anchor="ctr"/>
            <a:lstStyle/>
            <a:p>
              <a:pPr algn="ctr"/>
              <a:endParaRPr lang="el-GR" sz="2400"/>
            </a:p>
          </p:txBody>
        </p:sp>
        <p:sp>
          <p:nvSpPr>
            <p:cNvPr id="67597" name="Line 13"/>
            <p:cNvSpPr>
              <a:spLocks noChangeShapeType="1"/>
            </p:cNvSpPr>
            <p:nvPr/>
          </p:nvSpPr>
          <p:spPr bwMode="auto">
            <a:xfrm flipH="1">
              <a:off x="480" y="2256"/>
              <a:ext cx="4848" cy="0"/>
            </a:xfrm>
            <a:prstGeom prst="line">
              <a:avLst/>
            </a:prstGeom>
            <a:noFill/>
            <a:ln w="12700">
              <a:solidFill>
                <a:schemeClr val="tx1"/>
              </a:solidFill>
              <a:round/>
              <a:headEnd/>
              <a:tailEnd/>
            </a:ln>
            <a:effectLst/>
          </p:spPr>
          <p:txBody>
            <a:bodyPr/>
            <a:lstStyle/>
            <a:p>
              <a:endParaRPr lang="el-GR"/>
            </a:p>
          </p:txBody>
        </p:sp>
        <p:sp>
          <p:nvSpPr>
            <p:cNvPr id="67598" name="Rectangle 14"/>
            <p:cNvSpPr>
              <a:spLocks noChangeArrowheads="1"/>
            </p:cNvSpPr>
            <p:nvPr/>
          </p:nvSpPr>
          <p:spPr bwMode="auto">
            <a:xfrm>
              <a:off x="240" y="192"/>
              <a:ext cx="5286" cy="3648"/>
            </a:xfrm>
            <a:prstGeom prst="rect">
              <a:avLst/>
            </a:prstGeom>
            <a:noFill/>
            <a:ln w="12700">
              <a:solidFill>
                <a:schemeClr val="tx1"/>
              </a:solidFill>
              <a:miter lim="800000"/>
              <a:headEnd/>
              <a:tailEnd/>
            </a:ln>
            <a:effectLst/>
          </p:spPr>
          <p:txBody>
            <a:bodyPr wrap="none" anchor="ctr"/>
            <a:lstStyle/>
            <a:p>
              <a:pPr algn="ctr"/>
              <a:endParaRPr lang="el-GR" sz="2400"/>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lvl1pPr>
              <a:defRPr/>
            </a:lvl1pPr>
          </a:lstStyle>
          <a:p>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855902D2-C9E0-4CDC-A3AC-A3FC7ED5B47F}" type="slidenum">
              <a:rPr lang="el-G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533400"/>
            <a:ext cx="2057400" cy="5597525"/>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457200" y="533400"/>
            <a:ext cx="6019800" cy="5597525"/>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lvl1pPr>
              <a:defRPr/>
            </a:lvl1pPr>
          </a:lstStyle>
          <a:p>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2FCC6546-A111-48F2-A0B8-D0D13368FEC6}" type="slidenum">
              <a:rPr lang="el-GR"/>
              <a:pPr/>
              <a:t>‹#›</a:t>
            </a:fld>
            <a:endParaRPr lang="el-G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Αντικείμενο">
    <p:spTree>
      <p:nvGrpSpPr>
        <p:cNvPr id="1" name=""/>
        <p:cNvGrpSpPr/>
        <p:nvPr/>
      </p:nvGrpSpPr>
      <p:grpSpPr>
        <a:xfrm>
          <a:off x="0" y="0"/>
          <a:ext cx="0" cy="0"/>
          <a:chOff x="0" y="0"/>
          <a:chExt cx="0" cy="0"/>
        </a:xfrm>
      </p:grpSpPr>
      <p:sp>
        <p:nvSpPr>
          <p:cNvPr id="2" name="1 - Θέση περιεχομένου"/>
          <p:cNvSpPr>
            <a:spLocks noGrp="1"/>
          </p:cNvSpPr>
          <p:nvPr>
            <p:ph/>
          </p:nvPr>
        </p:nvSpPr>
        <p:spPr>
          <a:xfrm>
            <a:off x="457200" y="533400"/>
            <a:ext cx="8229600" cy="5597525"/>
          </a:xfrm>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3" name="2 - Θέση ημερομηνίας"/>
          <p:cNvSpPr>
            <a:spLocks noGrp="1"/>
          </p:cNvSpPr>
          <p:nvPr>
            <p:ph type="dt" sz="half" idx="10"/>
          </p:nvPr>
        </p:nvSpPr>
        <p:spPr>
          <a:xfrm>
            <a:off x="457200" y="6248400"/>
            <a:ext cx="1676400" cy="457200"/>
          </a:xfrm>
        </p:spPr>
        <p:txBody>
          <a:bodyPr/>
          <a:lstStyle>
            <a:lvl1pPr>
              <a:defRPr/>
            </a:lvl1pPr>
          </a:lstStyle>
          <a:p>
            <a:endParaRPr lang="el-GR"/>
          </a:p>
        </p:txBody>
      </p:sp>
      <p:sp>
        <p:nvSpPr>
          <p:cNvPr id="4" name="3 - Θέση υποσέλιδου"/>
          <p:cNvSpPr>
            <a:spLocks noGrp="1"/>
          </p:cNvSpPr>
          <p:nvPr>
            <p:ph type="ftr" sz="quarter" idx="11"/>
          </p:nvPr>
        </p:nvSpPr>
        <p:spPr>
          <a:xfrm>
            <a:off x="3124200" y="6248400"/>
            <a:ext cx="2895600" cy="457200"/>
          </a:xfrm>
        </p:spPr>
        <p:txBody>
          <a:bodyPr/>
          <a:lstStyle>
            <a:lvl1pPr>
              <a:defRPr/>
            </a:lvl1pPr>
          </a:lstStyle>
          <a:p>
            <a:endParaRPr lang="el-GR"/>
          </a:p>
        </p:txBody>
      </p:sp>
      <p:sp>
        <p:nvSpPr>
          <p:cNvPr id="5" name="4 - Θέση αριθμού διαφάνειας"/>
          <p:cNvSpPr>
            <a:spLocks noGrp="1"/>
          </p:cNvSpPr>
          <p:nvPr>
            <p:ph type="sldNum" sz="quarter" idx="12"/>
          </p:nvPr>
        </p:nvSpPr>
        <p:spPr>
          <a:xfrm>
            <a:off x="6781800" y="6248400"/>
            <a:ext cx="1905000" cy="457200"/>
          </a:xfrm>
        </p:spPr>
        <p:txBody>
          <a:bodyPr/>
          <a:lstStyle>
            <a:lvl1pPr>
              <a:defRPr/>
            </a:lvl1pPr>
          </a:lstStyle>
          <a:p>
            <a:fld id="{BED5BCD9-A1F0-4E1D-AAE3-C4036933639D}" type="slidenum">
              <a:rPr lang="el-G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lvl1pPr>
              <a:defRPr/>
            </a:lvl1pPr>
          </a:lstStyle>
          <a:p>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3B52ECB4-372A-4E11-A2F9-DCE3FB9AD0EF}" type="slidenum">
              <a:rPr lang="el-G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Kλικ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lvl1pPr>
              <a:defRPr/>
            </a:lvl1pPr>
          </a:lstStyle>
          <a:p>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208AC787-5926-44B5-AD14-38C9BC3084C4}" type="slidenum">
              <a:rPr lang="el-GR"/>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457200" y="1828800"/>
            <a:ext cx="4038600" cy="4302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828800"/>
            <a:ext cx="4038600" cy="4302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lvl1pPr>
              <a:defRPr/>
            </a:lvl1pPr>
          </a:lstStyle>
          <a:p>
            <a:endParaRPr lang="el-GR"/>
          </a:p>
        </p:txBody>
      </p:sp>
      <p:sp>
        <p:nvSpPr>
          <p:cNvPr id="6" name="5 - Θέση υποσέλιδου"/>
          <p:cNvSpPr>
            <a:spLocks noGrp="1"/>
          </p:cNvSpPr>
          <p:nvPr>
            <p:ph type="ftr" sz="quarter" idx="11"/>
          </p:nvPr>
        </p:nvSpPr>
        <p:spPr/>
        <p:txBody>
          <a:bodyPr/>
          <a:lstStyle>
            <a:lvl1pPr>
              <a:defRPr/>
            </a:lvl1pPr>
          </a:lstStyle>
          <a:p>
            <a:endParaRPr lang="el-GR"/>
          </a:p>
        </p:txBody>
      </p:sp>
      <p:sp>
        <p:nvSpPr>
          <p:cNvPr id="7" name="6 - Θέση αριθμού διαφάνειας"/>
          <p:cNvSpPr>
            <a:spLocks noGrp="1"/>
          </p:cNvSpPr>
          <p:nvPr>
            <p:ph type="sldNum" sz="quarter" idx="12"/>
          </p:nvPr>
        </p:nvSpPr>
        <p:spPr/>
        <p:txBody>
          <a:bodyPr/>
          <a:lstStyle>
            <a:lvl1pPr>
              <a:defRPr/>
            </a:lvl1pPr>
          </a:lstStyle>
          <a:p>
            <a:fld id="{E51E7C80-AA0B-4F53-A954-4E6FC16EB82C}" type="slidenum">
              <a:rPr lang="el-G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143000"/>
          </a:xfrm>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lvl1pPr>
              <a:defRPr/>
            </a:lvl1pPr>
          </a:lstStyle>
          <a:p>
            <a:endParaRPr lang="el-GR"/>
          </a:p>
        </p:txBody>
      </p:sp>
      <p:sp>
        <p:nvSpPr>
          <p:cNvPr id="8" name="7 - Θέση υποσέλιδου"/>
          <p:cNvSpPr>
            <a:spLocks noGrp="1"/>
          </p:cNvSpPr>
          <p:nvPr>
            <p:ph type="ftr" sz="quarter" idx="11"/>
          </p:nvPr>
        </p:nvSpPr>
        <p:spPr/>
        <p:txBody>
          <a:bodyPr/>
          <a:lstStyle>
            <a:lvl1pPr>
              <a:defRPr/>
            </a:lvl1pPr>
          </a:lstStyle>
          <a:p>
            <a:endParaRPr lang="el-GR"/>
          </a:p>
        </p:txBody>
      </p:sp>
      <p:sp>
        <p:nvSpPr>
          <p:cNvPr id="9" name="8 - Θέση αριθμού διαφάνειας"/>
          <p:cNvSpPr>
            <a:spLocks noGrp="1"/>
          </p:cNvSpPr>
          <p:nvPr>
            <p:ph type="sldNum" sz="quarter" idx="12"/>
          </p:nvPr>
        </p:nvSpPr>
        <p:spPr/>
        <p:txBody>
          <a:bodyPr/>
          <a:lstStyle>
            <a:lvl1pPr>
              <a:defRPr/>
            </a:lvl1pPr>
          </a:lstStyle>
          <a:p>
            <a:fld id="{980CDA6A-BF1C-4F97-947B-2B38B4BDBC7F}" type="slidenum">
              <a:rPr lang="el-G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ημερομηνίας"/>
          <p:cNvSpPr>
            <a:spLocks noGrp="1"/>
          </p:cNvSpPr>
          <p:nvPr>
            <p:ph type="dt" sz="half" idx="10"/>
          </p:nvPr>
        </p:nvSpPr>
        <p:spPr/>
        <p:txBody>
          <a:bodyPr/>
          <a:lstStyle>
            <a:lvl1pPr>
              <a:defRPr/>
            </a:lvl1pPr>
          </a:lstStyle>
          <a:p>
            <a:endParaRPr lang="el-GR"/>
          </a:p>
        </p:txBody>
      </p:sp>
      <p:sp>
        <p:nvSpPr>
          <p:cNvPr id="4" name="3 - Θέση υποσέλιδου"/>
          <p:cNvSpPr>
            <a:spLocks noGrp="1"/>
          </p:cNvSpPr>
          <p:nvPr>
            <p:ph type="ftr" sz="quarter" idx="11"/>
          </p:nvPr>
        </p:nvSpPr>
        <p:spPr/>
        <p:txBody>
          <a:bodyPr/>
          <a:lstStyle>
            <a:lvl1pPr>
              <a:defRPr/>
            </a:lvl1pPr>
          </a:lstStyle>
          <a:p>
            <a:endParaRPr lang="el-GR"/>
          </a:p>
        </p:txBody>
      </p:sp>
      <p:sp>
        <p:nvSpPr>
          <p:cNvPr id="5" name="4 - Θέση αριθμού διαφάνειας"/>
          <p:cNvSpPr>
            <a:spLocks noGrp="1"/>
          </p:cNvSpPr>
          <p:nvPr>
            <p:ph type="sldNum" sz="quarter" idx="12"/>
          </p:nvPr>
        </p:nvSpPr>
        <p:spPr/>
        <p:txBody>
          <a:bodyPr/>
          <a:lstStyle>
            <a:lvl1pPr>
              <a:defRPr/>
            </a:lvl1pPr>
          </a:lstStyle>
          <a:p>
            <a:fld id="{1155FE0A-A3AE-4643-BD69-BD4DDF6641D7}" type="slidenum">
              <a:rPr lang="el-G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lvl1pPr>
              <a:defRPr/>
            </a:lvl1pPr>
          </a:lstStyle>
          <a:p>
            <a:endParaRPr lang="el-GR"/>
          </a:p>
        </p:txBody>
      </p:sp>
      <p:sp>
        <p:nvSpPr>
          <p:cNvPr id="3" name="2 - Θέση υποσέλιδου"/>
          <p:cNvSpPr>
            <a:spLocks noGrp="1"/>
          </p:cNvSpPr>
          <p:nvPr>
            <p:ph type="ftr" sz="quarter" idx="11"/>
          </p:nvPr>
        </p:nvSpPr>
        <p:spPr/>
        <p:txBody>
          <a:bodyPr/>
          <a:lstStyle>
            <a:lvl1pPr>
              <a:defRPr/>
            </a:lvl1pPr>
          </a:lstStyle>
          <a:p>
            <a:endParaRPr lang="el-GR"/>
          </a:p>
        </p:txBody>
      </p:sp>
      <p:sp>
        <p:nvSpPr>
          <p:cNvPr id="4" name="3 - Θέση αριθμού διαφάνειας"/>
          <p:cNvSpPr>
            <a:spLocks noGrp="1"/>
          </p:cNvSpPr>
          <p:nvPr>
            <p:ph type="sldNum" sz="quarter" idx="12"/>
          </p:nvPr>
        </p:nvSpPr>
        <p:spPr/>
        <p:txBody>
          <a:bodyPr/>
          <a:lstStyle>
            <a:lvl1pPr>
              <a:defRPr/>
            </a:lvl1pPr>
          </a:lstStyle>
          <a:p>
            <a:fld id="{748871CC-3A8A-459B-B967-AA5C243384D7}" type="slidenum">
              <a:rPr lang="el-G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lstStyle>
            <a:lvl1pPr algn="l">
              <a:defRPr sz="2000" b="1"/>
            </a:lvl1pPr>
          </a:lstStyle>
          <a:p>
            <a:r>
              <a:rPr lang="el-GR"/>
              <a:t>Kλικ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lvl1pPr>
              <a:defRPr/>
            </a:lvl1pPr>
          </a:lstStyle>
          <a:p>
            <a:endParaRPr lang="el-GR"/>
          </a:p>
        </p:txBody>
      </p:sp>
      <p:sp>
        <p:nvSpPr>
          <p:cNvPr id="6" name="5 - Θέση υποσέλιδου"/>
          <p:cNvSpPr>
            <a:spLocks noGrp="1"/>
          </p:cNvSpPr>
          <p:nvPr>
            <p:ph type="ftr" sz="quarter" idx="11"/>
          </p:nvPr>
        </p:nvSpPr>
        <p:spPr/>
        <p:txBody>
          <a:bodyPr/>
          <a:lstStyle>
            <a:lvl1pPr>
              <a:defRPr/>
            </a:lvl1pPr>
          </a:lstStyle>
          <a:p>
            <a:endParaRPr lang="el-GR"/>
          </a:p>
        </p:txBody>
      </p:sp>
      <p:sp>
        <p:nvSpPr>
          <p:cNvPr id="7" name="6 - Θέση αριθμού διαφάνειας"/>
          <p:cNvSpPr>
            <a:spLocks noGrp="1"/>
          </p:cNvSpPr>
          <p:nvPr>
            <p:ph type="sldNum" sz="quarter" idx="12"/>
          </p:nvPr>
        </p:nvSpPr>
        <p:spPr/>
        <p:txBody>
          <a:bodyPr/>
          <a:lstStyle>
            <a:lvl1pPr>
              <a:defRPr/>
            </a:lvl1pPr>
          </a:lstStyle>
          <a:p>
            <a:fld id="{378F1FF5-2B41-4A8E-A0FF-AF8E9EE5A551}" type="slidenum">
              <a:rPr lang="el-G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lstStyle>
            <a:lvl1pPr algn="l">
              <a:defRPr sz="2000" b="1"/>
            </a:lvl1pPr>
          </a:lstStyle>
          <a:p>
            <a:r>
              <a:rPr lang="el-GR"/>
              <a:t>Kλικ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lvl1pPr>
              <a:defRPr/>
            </a:lvl1pPr>
          </a:lstStyle>
          <a:p>
            <a:endParaRPr lang="el-GR"/>
          </a:p>
        </p:txBody>
      </p:sp>
      <p:sp>
        <p:nvSpPr>
          <p:cNvPr id="6" name="5 - Θέση υποσέλιδου"/>
          <p:cNvSpPr>
            <a:spLocks noGrp="1"/>
          </p:cNvSpPr>
          <p:nvPr>
            <p:ph type="ftr" sz="quarter" idx="11"/>
          </p:nvPr>
        </p:nvSpPr>
        <p:spPr/>
        <p:txBody>
          <a:bodyPr/>
          <a:lstStyle>
            <a:lvl1pPr>
              <a:defRPr/>
            </a:lvl1pPr>
          </a:lstStyle>
          <a:p>
            <a:endParaRPr lang="el-GR"/>
          </a:p>
        </p:txBody>
      </p:sp>
      <p:sp>
        <p:nvSpPr>
          <p:cNvPr id="7" name="6 - Θέση αριθμού διαφάνειας"/>
          <p:cNvSpPr>
            <a:spLocks noGrp="1"/>
          </p:cNvSpPr>
          <p:nvPr>
            <p:ph type="sldNum" sz="quarter" idx="12"/>
          </p:nvPr>
        </p:nvSpPr>
        <p:spPr/>
        <p:txBody>
          <a:bodyPr/>
          <a:lstStyle>
            <a:lvl1pPr>
              <a:defRPr/>
            </a:lvl1pPr>
          </a:lstStyle>
          <a:p>
            <a:fld id="{8EB19E63-552B-43D0-AC1D-2989FD55F99B}" type="slidenum">
              <a:rPr lang="el-G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bwMode="auto">
          <a:xfrm>
            <a:off x="457200" y="533400"/>
            <a:ext cx="8229600" cy="1143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l-GR"/>
              <a:t>Κάντε κλικ για επεξεργασία του τίτλου</a:t>
            </a:r>
          </a:p>
        </p:txBody>
      </p:sp>
      <p:sp>
        <p:nvSpPr>
          <p:cNvPr id="66563" name="Rectangle 3"/>
          <p:cNvSpPr>
            <a:spLocks noGrp="1" noChangeArrowheads="1"/>
          </p:cNvSpPr>
          <p:nvPr>
            <p:ph type="body" idx="1"/>
          </p:nvPr>
        </p:nvSpPr>
        <p:spPr bwMode="auto">
          <a:xfrm>
            <a:off x="457200" y="1828800"/>
            <a:ext cx="8229600" cy="43021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6564" name="Rectangle 4"/>
          <p:cNvSpPr>
            <a:spLocks noGrp="1" noChangeArrowheads="1"/>
          </p:cNvSpPr>
          <p:nvPr>
            <p:ph type="dt" sz="half" idx="2"/>
          </p:nvPr>
        </p:nvSpPr>
        <p:spPr bwMode="auto">
          <a:xfrm>
            <a:off x="457200" y="6248400"/>
            <a:ext cx="1676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endParaRPr lang="el-GR"/>
          </a:p>
        </p:txBody>
      </p:sp>
      <p:sp>
        <p:nvSpPr>
          <p:cNvPr id="66565"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endParaRPr lang="el-GR"/>
          </a:p>
        </p:txBody>
      </p:sp>
      <p:sp>
        <p:nvSpPr>
          <p:cNvPr id="66566" name="Rectangle 6"/>
          <p:cNvSpPr>
            <a:spLocks noGrp="1" noChangeArrowheads="1"/>
          </p:cNvSpPr>
          <p:nvPr>
            <p:ph type="sldNum" sz="quarter" idx="4"/>
          </p:nvPr>
        </p:nvSpPr>
        <p:spPr bwMode="auto">
          <a:xfrm>
            <a:off x="6781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atin typeface="Arial" charset="0"/>
              </a:defRPr>
            </a:lvl1pPr>
          </a:lstStyle>
          <a:p>
            <a:fld id="{2F086FA8-6E8C-4B7D-9969-C6232E5DAB70}" type="slidenum">
              <a:rPr lang="el-GR"/>
              <a:pPr/>
              <a:t>‹#›</a:t>
            </a:fld>
            <a:endParaRPr lang="el-GR"/>
          </a:p>
        </p:txBody>
      </p:sp>
      <p:grpSp>
        <p:nvGrpSpPr>
          <p:cNvPr id="66567" name="Group 7"/>
          <p:cNvGrpSpPr>
            <a:grpSpLocks/>
          </p:cNvGrpSpPr>
          <p:nvPr/>
        </p:nvGrpSpPr>
        <p:grpSpPr bwMode="auto">
          <a:xfrm>
            <a:off x="279400" y="152400"/>
            <a:ext cx="8686800" cy="1600200"/>
            <a:chOff x="176" y="96"/>
            <a:chExt cx="5472" cy="1008"/>
          </a:xfrm>
        </p:grpSpPr>
        <p:sp>
          <p:nvSpPr>
            <p:cNvPr id="66568" name="Line 8"/>
            <p:cNvSpPr>
              <a:spLocks noChangeShapeType="1"/>
            </p:cNvSpPr>
            <p:nvPr/>
          </p:nvSpPr>
          <p:spPr bwMode="auto">
            <a:xfrm flipH="1">
              <a:off x="288" y="1104"/>
              <a:ext cx="5232" cy="0"/>
            </a:xfrm>
            <a:prstGeom prst="line">
              <a:avLst/>
            </a:prstGeom>
            <a:noFill/>
            <a:ln w="12700">
              <a:solidFill>
                <a:schemeClr val="tx1"/>
              </a:solidFill>
              <a:round/>
              <a:headEnd/>
              <a:tailEnd/>
            </a:ln>
            <a:effectLst/>
          </p:spPr>
          <p:txBody>
            <a:bodyPr/>
            <a:lstStyle/>
            <a:p>
              <a:endParaRPr lang="el-GR"/>
            </a:p>
          </p:txBody>
        </p:sp>
        <p:sp>
          <p:nvSpPr>
            <p:cNvPr id="66569" name="Rectangle 9"/>
            <p:cNvSpPr>
              <a:spLocks noChangeArrowheads="1"/>
            </p:cNvSpPr>
            <p:nvPr/>
          </p:nvSpPr>
          <p:spPr bwMode="auto">
            <a:xfrm>
              <a:off x="5504" y="96"/>
              <a:ext cx="144" cy="144"/>
            </a:xfrm>
            <a:prstGeom prst="rect">
              <a:avLst/>
            </a:prstGeom>
            <a:solidFill>
              <a:schemeClr val="bg2"/>
            </a:solidFill>
            <a:ln w="12700">
              <a:solidFill>
                <a:schemeClr val="tx1"/>
              </a:solidFill>
              <a:miter lim="800000"/>
              <a:headEnd/>
              <a:tailEnd/>
            </a:ln>
            <a:effectLst/>
          </p:spPr>
          <p:txBody>
            <a:bodyPr wrap="none" anchor="ctr"/>
            <a:lstStyle/>
            <a:p>
              <a:pPr algn="ctr"/>
              <a:endParaRPr lang="el-GR" sz="2400"/>
            </a:p>
          </p:txBody>
        </p:sp>
        <p:sp>
          <p:nvSpPr>
            <p:cNvPr id="66570" name="Rectangle 10"/>
            <p:cNvSpPr>
              <a:spLocks noChangeArrowheads="1"/>
            </p:cNvSpPr>
            <p:nvPr/>
          </p:nvSpPr>
          <p:spPr bwMode="auto">
            <a:xfrm>
              <a:off x="176" y="96"/>
              <a:ext cx="5326" cy="144"/>
            </a:xfrm>
            <a:prstGeom prst="rect">
              <a:avLst/>
            </a:prstGeom>
            <a:solidFill>
              <a:schemeClr val="accent2"/>
            </a:solidFill>
            <a:ln w="12700">
              <a:solidFill>
                <a:schemeClr val="tx1"/>
              </a:solidFill>
              <a:miter lim="800000"/>
              <a:headEnd/>
              <a:tailEnd/>
            </a:ln>
            <a:effectLst/>
          </p:spPr>
          <p:txBody>
            <a:bodyPr wrap="none" anchor="ctr"/>
            <a:lstStyle/>
            <a:p>
              <a:pPr algn="ctr"/>
              <a:endParaRPr lang="el-GR" sz="2400"/>
            </a:p>
          </p:txBody>
        </p:sp>
        <p:sp>
          <p:nvSpPr>
            <p:cNvPr id="66571" name="Rectangle 11"/>
            <p:cNvSpPr>
              <a:spLocks noChangeArrowheads="1"/>
            </p:cNvSpPr>
            <p:nvPr/>
          </p:nvSpPr>
          <p:spPr bwMode="auto">
            <a:xfrm>
              <a:off x="176" y="240"/>
              <a:ext cx="5326" cy="88"/>
            </a:xfrm>
            <a:prstGeom prst="rect">
              <a:avLst/>
            </a:prstGeom>
            <a:solidFill>
              <a:schemeClr val="bg2"/>
            </a:solidFill>
            <a:ln w="12700">
              <a:solidFill>
                <a:schemeClr val="tx1"/>
              </a:solidFill>
              <a:miter lim="800000"/>
              <a:headEnd/>
              <a:tailEnd/>
            </a:ln>
            <a:effectLst/>
          </p:spPr>
          <p:txBody>
            <a:bodyPr wrap="none" anchor="ctr"/>
            <a:lstStyle/>
            <a:p>
              <a:pPr algn="ctr"/>
              <a:endParaRPr lang="el-GR" sz="2400"/>
            </a:p>
          </p:txBody>
        </p:sp>
        <p:sp>
          <p:nvSpPr>
            <p:cNvPr id="66572" name="Rectangle 12"/>
            <p:cNvSpPr>
              <a:spLocks noChangeArrowheads="1"/>
            </p:cNvSpPr>
            <p:nvPr/>
          </p:nvSpPr>
          <p:spPr bwMode="auto">
            <a:xfrm>
              <a:off x="5504" y="241"/>
              <a:ext cx="144" cy="86"/>
            </a:xfrm>
            <a:prstGeom prst="rect">
              <a:avLst/>
            </a:prstGeom>
            <a:solidFill>
              <a:schemeClr val="accent2"/>
            </a:solidFill>
            <a:ln w="12700">
              <a:solidFill>
                <a:schemeClr val="tx1"/>
              </a:solidFill>
              <a:miter lim="800000"/>
              <a:headEnd/>
              <a:tailEnd/>
            </a:ln>
            <a:effectLst/>
          </p:spPr>
          <p:txBody>
            <a:bodyPr wrap="none" anchor="ctr"/>
            <a:lstStyle/>
            <a:p>
              <a:pPr algn="ctr"/>
              <a:endParaRPr lang="el-GR" sz="2400"/>
            </a:p>
          </p:txBody>
        </p:sp>
      </p:grpSp>
    </p:spTree>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 id="2147483679" r:id="rId12"/>
  </p:sldLayoutIdLst>
  <p:txStyles>
    <p:titleStyle>
      <a:lvl1pPr algn="l" rtl="0" fontAlgn="base">
        <a:spcBef>
          <a:spcPct val="0"/>
        </a:spcBef>
        <a:spcAft>
          <a:spcPct val="0"/>
        </a:spcAft>
        <a:defRPr sz="4400">
          <a:solidFill>
            <a:schemeClr val="tx2"/>
          </a:solidFill>
          <a:latin typeface="+mj-lt"/>
          <a:ea typeface="+mj-ea"/>
          <a:cs typeface="+mj-cs"/>
        </a:defRPr>
      </a:lvl1pPr>
      <a:lvl2pPr algn="l" rtl="0" fontAlgn="base">
        <a:spcBef>
          <a:spcPct val="0"/>
        </a:spcBef>
        <a:spcAft>
          <a:spcPct val="0"/>
        </a:spcAft>
        <a:defRPr sz="4400">
          <a:solidFill>
            <a:schemeClr val="tx2"/>
          </a:solidFill>
          <a:latin typeface="Times New Roman" pitchFamily="18" charset="0"/>
        </a:defRPr>
      </a:lvl2pPr>
      <a:lvl3pPr algn="l" rtl="0" fontAlgn="base">
        <a:spcBef>
          <a:spcPct val="0"/>
        </a:spcBef>
        <a:spcAft>
          <a:spcPct val="0"/>
        </a:spcAft>
        <a:defRPr sz="4400">
          <a:solidFill>
            <a:schemeClr val="tx2"/>
          </a:solidFill>
          <a:latin typeface="Times New Roman" pitchFamily="18" charset="0"/>
        </a:defRPr>
      </a:lvl3pPr>
      <a:lvl4pPr algn="l" rtl="0" fontAlgn="base">
        <a:spcBef>
          <a:spcPct val="0"/>
        </a:spcBef>
        <a:spcAft>
          <a:spcPct val="0"/>
        </a:spcAft>
        <a:defRPr sz="4400">
          <a:solidFill>
            <a:schemeClr val="tx2"/>
          </a:solidFill>
          <a:latin typeface="Times New Roman" pitchFamily="18" charset="0"/>
        </a:defRPr>
      </a:lvl4pPr>
      <a:lvl5pPr algn="l" rtl="0" fontAlgn="base">
        <a:spcBef>
          <a:spcPct val="0"/>
        </a:spcBef>
        <a:spcAft>
          <a:spcPct val="0"/>
        </a:spcAft>
        <a:defRPr sz="4400">
          <a:solidFill>
            <a:schemeClr val="tx2"/>
          </a:solidFill>
          <a:latin typeface="Times New Roman" pitchFamily="18"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p:titleStyle>
    <p:bodyStyle>
      <a:lvl1pPr marL="469900" indent="-469900" algn="l" rtl="0" fontAlgn="base">
        <a:spcBef>
          <a:spcPct val="20000"/>
        </a:spcBef>
        <a:spcAft>
          <a:spcPct val="0"/>
        </a:spcAft>
        <a:buClr>
          <a:schemeClr val="bg2"/>
        </a:buClr>
        <a:buSzPct val="70000"/>
        <a:buFont typeface="Wingdings" pitchFamily="2" charset="2"/>
        <a:buChar char="o"/>
        <a:defRPr sz="3200">
          <a:solidFill>
            <a:schemeClr val="tx1"/>
          </a:solidFill>
          <a:latin typeface="+mn-lt"/>
          <a:ea typeface="+mn-ea"/>
          <a:cs typeface="+mn-cs"/>
        </a:defRPr>
      </a:lvl1pPr>
      <a:lvl2pPr marL="908050" indent="-436563" algn="l" rtl="0" fontAlgn="base">
        <a:spcBef>
          <a:spcPct val="20000"/>
        </a:spcBef>
        <a:spcAft>
          <a:spcPct val="0"/>
        </a:spcAft>
        <a:buClr>
          <a:schemeClr val="accent2"/>
        </a:buClr>
        <a:buSzPct val="75000"/>
        <a:buFont typeface="Wingdings" pitchFamily="2" charset="2"/>
        <a:buChar char="n"/>
        <a:defRPr sz="2800">
          <a:solidFill>
            <a:schemeClr val="tx1"/>
          </a:solidFill>
          <a:latin typeface="+mn-lt"/>
        </a:defRPr>
      </a:lvl2pPr>
      <a:lvl3pPr marL="1377950" indent="-468313" algn="l" rtl="0" fontAlgn="base">
        <a:spcBef>
          <a:spcPct val="20000"/>
        </a:spcBef>
        <a:spcAft>
          <a:spcPct val="0"/>
        </a:spcAft>
        <a:buClr>
          <a:schemeClr val="bg2"/>
        </a:buClr>
        <a:buSzPct val="65000"/>
        <a:buFont typeface="Wingdings" pitchFamily="2" charset="2"/>
        <a:buChar char="o"/>
        <a:defRPr sz="2400">
          <a:solidFill>
            <a:schemeClr val="tx1"/>
          </a:solidFill>
          <a:latin typeface="+mn-lt"/>
        </a:defRPr>
      </a:lvl3pPr>
      <a:lvl4pPr marL="1827213" indent="-438150" algn="l" rtl="0" fontAlgn="base">
        <a:spcBef>
          <a:spcPct val="20000"/>
        </a:spcBef>
        <a:spcAft>
          <a:spcPct val="0"/>
        </a:spcAft>
        <a:buClr>
          <a:schemeClr val="accent2"/>
        </a:buClr>
        <a:buSzPct val="75000"/>
        <a:buFont typeface="Wingdings" pitchFamily="2" charset="2"/>
        <a:buChar char="n"/>
        <a:defRPr sz="2000">
          <a:solidFill>
            <a:schemeClr val="tx1"/>
          </a:solidFill>
          <a:latin typeface="+mn-lt"/>
        </a:defRPr>
      </a:lvl4pPr>
      <a:lvl5pPr marL="22971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5pPr>
      <a:lvl6pPr marL="27543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6pPr>
      <a:lvl7pPr marL="32115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7pPr>
      <a:lvl8pPr marL="36687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8pPr>
      <a:lvl9pPr marL="41259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l-GR" sz="4800"/>
              <a:t>ΘΕΩΡΙΕΣ ΟΡΓΑΝΩΣΗΣ ΚΑΙ ΔΙΟΙΚΗΣΗΣ </a:t>
            </a:r>
          </a:p>
        </p:txBody>
      </p:sp>
      <p:sp>
        <p:nvSpPr>
          <p:cNvPr id="2052" name="Text Box 4"/>
          <p:cNvSpPr txBox="1">
            <a:spLocks noChangeArrowheads="1"/>
          </p:cNvSpPr>
          <p:nvPr/>
        </p:nvSpPr>
        <p:spPr bwMode="auto">
          <a:xfrm>
            <a:off x="3059113" y="4365625"/>
            <a:ext cx="2822575" cy="396875"/>
          </a:xfrm>
          <a:prstGeom prst="rect">
            <a:avLst/>
          </a:prstGeom>
          <a:noFill/>
          <a:ln w="9525">
            <a:noFill/>
            <a:miter lim="800000"/>
            <a:headEnd/>
            <a:tailEnd/>
          </a:ln>
          <a:effectLst/>
        </p:spPr>
        <p:txBody>
          <a:bodyPr wrap="none">
            <a:spAutoFit/>
          </a:bodyPr>
          <a:lstStyle/>
          <a:p>
            <a:r>
              <a:rPr lang="el-GR" sz="2000" b="1">
                <a:effectLst>
                  <a:outerShdw blurRad="38100" dist="38100" dir="2700000" algn="tl">
                    <a:srgbClr val="C0C0C0"/>
                  </a:outerShdw>
                </a:effectLst>
              </a:rPr>
              <a:t>ΔΑΦΝΗ ΚΑΪΤΕΛΙΔΟΥ</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r>
              <a:rPr lang="el-GR" sz="4000"/>
              <a:t>Στάδια για τη δημιουργία ενός διαγράμματος </a:t>
            </a:r>
            <a:r>
              <a:rPr lang="en-US" sz="4000"/>
              <a:t>Gantt</a:t>
            </a:r>
            <a:endParaRPr lang="el-GR" sz="4000"/>
          </a:p>
        </p:txBody>
      </p:sp>
      <p:sp>
        <p:nvSpPr>
          <p:cNvPr id="71683" name="Rectangle 3"/>
          <p:cNvSpPr>
            <a:spLocks noGrp="1" noChangeArrowheads="1"/>
          </p:cNvSpPr>
          <p:nvPr>
            <p:ph type="body" idx="1"/>
          </p:nvPr>
        </p:nvSpPr>
        <p:spPr/>
        <p:txBody>
          <a:bodyPr/>
          <a:lstStyle/>
          <a:p>
            <a:pPr>
              <a:lnSpc>
                <a:spcPct val="90000"/>
              </a:lnSpc>
            </a:pPr>
            <a:r>
              <a:rPr lang="el-GR" sz="2800"/>
              <a:t>Προσδιορισμός όλων των δραστηριοτήτων που θα πραγματοποιηθούν για την επίτευξη των στόχων του προγράμματος</a:t>
            </a:r>
            <a:r>
              <a:rPr lang="it-IT" sz="2800"/>
              <a:t> </a:t>
            </a:r>
            <a:endParaRPr lang="el-GR" sz="2800"/>
          </a:p>
          <a:p>
            <a:pPr>
              <a:lnSpc>
                <a:spcPct val="90000"/>
              </a:lnSpc>
            </a:pPr>
            <a:r>
              <a:rPr lang="el-GR" sz="2800"/>
              <a:t>Καθορισμός της όλης διάρκειας του προγράμματος</a:t>
            </a:r>
          </a:p>
          <a:p>
            <a:pPr>
              <a:lnSpc>
                <a:spcPct val="90000"/>
              </a:lnSpc>
            </a:pPr>
            <a:r>
              <a:rPr lang="el-GR" sz="2800"/>
              <a:t>Καθορισμός της διάρκειας κάθε δραστηριότητας και της αντίστοιχης γραφικής παράστασής της</a:t>
            </a:r>
            <a:r>
              <a:rPr lang="it-IT" sz="2800"/>
              <a:t> </a:t>
            </a:r>
            <a:endParaRPr lang="el-GR" sz="2800"/>
          </a:p>
          <a:p>
            <a:pPr>
              <a:lnSpc>
                <a:spcPct val="90000"/>
              </a:lnSpc>
            </a:pPr>
            <a:r>
              <a:rPr lang="el-GR" sz="2800"/>
              <a:t>Έλεγχος (πραγματοποιείται κατά τη διάρκεια του εκτελεστικού σχεδιασμού) του πραγματικού χρόνου που θα πρέπει να δαπανηθεί για κάθε δραστηριότητα.</a:t>
            </a:r>
            <a:r>
              <a:rPr lang="it-IT" sz="2800"/>
              <a:t> </a:t>
            </a:r>
            <a:endParaRPr lang="el-GR" sz="2800"/>
          </a:p>
          <a:p>
            <a:pPr>
              <a:lnSpc>
                <a:spcPct val="90000"/>
              </a:lnSpc>
            </a:pPr>
            <a:endParaRPr lang="el-GR" sz="28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r>
              <a:rPr lang="el-GR" sz="4000"/>
              <a:t>Πως δημιουργώ ένα επιτυχές διάγραμμα </a:t>
            </a:r>
            <a:r>
              <a:rPr lang="en-US" sz="4000"/>
              <a:t>Gantt</a:t>
            </a:r>
            <a:r>
              <a:rPr lang="el-GR" sz="4000"/>
              <a:t>; </a:t>
            </a:r>
          </a:p>
        </p:txBody>
      </p:sp>
      <p:sp>
        <p:nvSpPr>
          <p:cNvPr id="72707" name="Rectangle 3"/>
          <p:cNvSpPr>
            <a:spLocks noGrp="1" noChangeArrowheads="1"/>
          </p:cNvSpPr>
          <p:nvPr>
            <p:ph type="body" idx="1"/>
          </p:nvPr>
        </p:nvSpPr>
        <p:spPr>
          <a:xfrm>
            <a:off x="457200" y="1828800"/>
            <a:ext cx="8229600" cy="5029200"/>
          </a:xfrm>
        </p:spPr>
        <p:txBody>
          <a:bodyPr/>
          <a:lstStyle/>
          <a:p>
            <a:pPr>
              <a:lnSpc>
                <a:spcPct val="80000"/>
              </a:lnSpc>
            </a:pPr>
            <a:r>
              <a:rPr lang="el-GR" sz="1800"/>
              <a:t>Δημιουργήστε μία ομάδα ανθρώπων με τις κατάλληλες γνώσεις για τις επιμέρους δραστηριότητες</a:t>
            </a:r>
          </a:p>
          <a:p>
            <a:pPr>
              <a:lnSpc>
                <a:spcPct val="80000"/>
              </a:lnSpc>
            </a:pPr>
            <a:r>
              <a:rPr lang="el-GR" sz="1800"/>
              <a:t>Μέσω μιας διαδικασίας καταιγισμού ιδεών, καταγράψετε σε πρόχειρο χαρτί (π.χ. </a:t>
            </a:r>
            <a:r>
              <a:rPr lang="en-US" sz="1800"/>
              <a:t>post</a:t>
            </a:r>
            <a:r>
              <a:rPr lang="el-GR" sz="1800"/>
              <a:t>-</a:t>
            </a:r>
            <a:r>
              <a:rPr lang="en-US" sz="1800"/>
              <a:t>its</a:t>
            </a:r>
            <a:r>
              <a:rPr lang="el-GR" sz="1800"/>
              <a:t>) όλες τις αναγκαίες ενέργειες για την ολοκλήρωση του έργου</a:t>
            </a:r>
          </a:p>
          <a:p>
            <a:pPr>
              <a:lnSpc>
                <a:spcPct val="80000"/>
              </a:lnSpc>
            </a:pPr>
            <a:r>
              <a:rPr lang="el-GR" sz="1800"/>
              <a:t>Εντοπίστε την πρώτη ενέργεια για την εκπόνηση του έργου και τοποθετήστε την στην πρώτη γραμμή των δραστηριοτήτων και την έναρξή της στην πρώτη εβδομάδα ενεργειών.</a:t>
            </a:r>
          </a:p>
          <a:p>
            <a:pPr>
              <a:lnSpc>
                <a:spcPct val="80000"/>
              </a:lnSpc>
            </a:pPr>
            <a:r>
              <a:rPr lang="el-GR" sz="1800"/>
              <a:t>Αναρωτηθείτε: </a:t>
            </a:r>
            <a:r>
              <a:rPr lang="el-GR" sz="1800" i="1"/>
              <a:t>«Υπάρχουν κάποιες ενέργειες που μπορούν να διεξαχθούν παράλληλα με τη δραστηριότητα 1;»</a:t>
            </a:r>
            <a:endParaRPr lang="el-GR" sz="1800"/>
          </a:p>
          <a:p>
            <a:pPr>
              <a:lnSpc>
                <a:spcPct val="80000"/>
              </a:lnSpc>
            </a:pPr>
            <a:r>
              <a:rPr lang="el-GR" sz="1800"/>
              <a:t>Αναρωτηθείτε: </a:t>
            </a:r>
            <a:r>
              <a:rPr lang="el-GR" sz="1800" i="1"/>
              <a:t>«Ποια είναι η επόμενη ενέργεια; Μπορεί να διεξαχθεί παράλληλα με άλλες δραστηριότητες;»</a:t>
            </a:r>
            <a:endParaRPr lang="el-GR" sz="1800"/>
          </a:p>
          <a:p>
            <a:pPr>
              <a:lnSpc>
                <a:spcPct val="80000"/>
              </a:lnSpc>
            </a:pPr>
            <a:r>
              <a:rPr lang="el-GR" sz="1800"/>
              <a:t>Αριθμήστε την κάθε ενέργεια και αποφασίστε ως ομάδα έναν ρεαλιστικό χρόνο ολοκλήρωσής της</a:t>
            </a:r>
          </a:p>
          <a:p>
            <a:pPr>
              <a:lnSpc>
                <a:spcPct val="80000"/>
              </a:lnSpc>
            </a:pPr>
            <a:r>
              <a:rPr lang="el-GR" sz="1800"/>
              <a:t>Αποφασίστε για το ποια είναι η «κρίσιμη διαδρομή» που θα πρέπει να ακολουθηθεί για την ολοκλήρωση του προγράμματος. Με τον όρο ενέργειες κρίσιμης διαδρομής, εννοούνται όλες οι ενέργειες που είναι απαραίτητες για την ολοκλήρωση του προγράμματος και οι οποίες θα πρέπει να ολοκληρωθούν όπως ακριβώς έχουν σχεδιαστεί και στον προσυμφωνημένο χρόνο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4679" name="Group 951"/>
          <p:cNvGraphicFramePr>
            <a:graphicFrameLocks noGrp="1"/>
          </p:cNvGraphicFramePr>
          <p:nvPr>
            <p:ph/>
          </p:nvPr>
        </p:nvGraphicFramePr>
        <p:xfrm>
          <a:off x="250825" y="0"/>
          <a:ext cx="8893175" cy="6897054"/>
        </p:xfrm>
        <a:graphic>
          <a:graphicData uri="http://schemas.openxmlformats.org/drawingml/2006/table">
            <a:tbl>
              <a:tblPr/>
              <a:tblGrid>
                <a:gridCol w="3517900">
                  <a:extLst>
                    <a:ext uri="{9D8B030D-6E8A-4147-A177-3AD203B41FA5}">
                      <a16:colId xmlns:a16="http://schemas.microsoft.com/office/drawing/2014/main" val="20000"/>
                    </a:ext>
                  </a:extLst>
                </a:gridCol>
                <a:gridCol w="347663">
                  <a:extLst>
                    <a:ext uri="{9D8B030D-6E8A-4147-A177-3AD203B41FA5}">
                      <a16:colId xmlns:a16="http://schemas.microsoft.com/office/drawing/2014/main" val="20001"/>
                    </a:ext>
                  </a:extLst>
                </a:gridCol>
                <a:gridCol w="347662">
                  <a:extLst>
                    <a:ext uri="{9D8B030D-6E8A-4147-A177-3AD203B41FA5}">
                      <a16:colId xmlns:a16="http://schemas.microsoft.com/office/drawing/2014/main" val="20002"/>
                    </a:ext>
                  </a:extLst>
                </a:gridCol>
                <a:gridCol w="347663">
                  <a:extLst>
                    <a:ext uri="{9D8B030D-6E8A-4147-A177-3AD203B41FA5}">
                      <a16:colId xmlns:a16="http://schemas.microsoft.com/office/drawing/2014/main" val="20003"/>
                    </a:ext>
                  </a:extLst>
                </a:gridCol>
                <a:gridCol w="347662">
                  <a:extLst>
                    <a:ext uri="{9D8B030D-6E8A-4147-A177-3AD203B41FA5}">
                      <a16:colId xmlns:a16="http://schemas.microsoft.com/office/drawing/2014/main" val="20004"/>
                    </a:ext>
                  </a:extLst>
                </a:gridCol>
                <a:gridCol w="347663">
                  <a:extLst>
                    <a:ext uri="{9D8B030D-6E8A-4147-A177-3AD203B41FA5}">
                      <a16:colId xmlns:a16="http://schemas.microsoft.com/office/drawing/2014/main" val="20005"/>
                    </a:ext>
                  </a:extLst>
                </a:gridCol>
                <a:gridCol w="347662">
                  <a:extLst>
                    <a:ext uri="{9D8B030D-6E8A-4147-A177-3AD203B41FA5}">
                      <a16:colId xmlns:a16="http://schemas.microsoft.com/office/drawing/2014/main" val="20006"/>
                    </a:ext>
                  </a:extLst>
                </a:gridCol>
                <a:gridCol w="347663">
                  <a:extLst>
                    <a:ext uri="{9D8B030D-6E8A-4147-A177-3AD203B41FA5}">
                      <a16:colId xmlns:a16="http://schemas.microsoft.com/office/drawing/2014/main" val="20007"/>
                    </a:ext>
                  </a:extLst>
                </a:gridCol>
                <a:gridCol w="347662">
                  <a:extLst>
                    <a:ext uri="{9D8B030D-6E8A-4147-A177-3AD203B41FA5}">
                      <a16:colId xmlns:a16="http://schemas.microsoft.com/office/drawing/2014/main" val="20008"/>
                    </a:ext>
                  </a:extLst>
                </a:gridCol>
                <a:gridCol w="346075">
                  <a:extLst>
                    <a:ext uri="{9D8B030D-6E8A-4147-A177-3AD203B41FA5}">
                      <a16:colId xmlns:a16="http://schemas.microsoft.com/office/drawing/2014/main" val="20009"/>
                    </a:ext>
                  </a:extLst>
                </a:gridCol>
                <a:gridCol w="449263">
                  <a:extLst>
                    <a:ext uri="{9D8B030D-6E8A-4147-A177-3AD203B41FA5}">
                      <a16:colId xmlns:a16="http://schemas.microsoft.com/office/drawing/2014/main" val="20010"/>
                    </a:ext>
                  </a:extLst>
                </a:gridCol>
                <a:gridCol w="450850">
                  <a:extLst>
                    <a:ext uri="{9D8B030D-6E8A-4147-A177-3AD203B41FA5}">
                      <a16:colId xmlns:a16="http://schemas.microsoft.com/office/drawing/2014/main" val="20011"/>
                    </a:ext>
                  </a:extLst>
                </a:gridCol>
                <a:gridCol w="449262">
                  <a:extLst>
                    <a:ext uri="{9D8B030D-6E8A-4147-A177-3AD203B41FA5}">
                      <a16:colId xmlns:a16="http://schemas.microsoft.com/office/drawing/2014/main" val="20012"/>
                    </a:ext>
                  </a:extLst>
                </a:gridCol>
                <a:gridCol w="449263">
                  <a:extLst>
                    <a:ext uri="{9D8B030D-6E8A-4147-A177-3AD203B41FA5}">
                      <a16:colId xmlns:a16="http://schemas.microsoft.com/office/drawing/2014/main" val="20013"/>
                    </a:ext>
                  </a:extLst>
                </a:gridCol>
                <a:gridCol w="449262">
                  <a:extLst>
                    <a:ext uri="{9D8B030D-6E8A-4147-A177-3AD203B41FA5}">
                      <a16:colId xmlns:a16="http://schemas.microsoft.com/office/drawing/2014/main" val="20014"/>
                    </a:ext>
                  </a:extLst>
                </a:gridCol>
              </a:tblGrid>
              <a:tr h="295275">
                <a:tc gridSpan="15">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br>
                        <a:rPr kumimoji="0" lang="el-GR" sz="1200" b="0" i="0" u="none" strike="noStrike" cap="none" normalizeH="0" baseline="0">
                          <a:ln>
                            <a:noFill/>
                          </a:ln>
                          <a:solidFill>
                            <a:schemeClr val="tx1"/>
                          </a:solidFill>
                          <a:effectLst/>
                          <a:latin typeface="Times New Roman" pitchFamily="18" charset="0"/>
                          <a:cs typeface="Times New Roman" pitchFamily="18" charset="0"/>
                        </a:rPr>
                      </a:br>
                      <a:br>
                        <a:rPr kumimoji="0" lang="el-GR" sz="1200" b="0" i="0" u="none" strike="noStrike" cap="none" normalizeH="0" baseline="0">
                          <a:ln>
                            <a:noFill/>
                          </a:ln>
                          <a:solidFill>
                            <a:schemeClr val="tx1"/>
                          </a:solidFill>
                          <a:effectLst/>
                          <a:latin typeface="Times New Roman" pitchFamily="18" charset="0"/>
                          <a:cs typeface="Times New Roman" pitchFamily="18" charset="0"/>
                        </a:rPr>
                      </a:br>
                      <a:endParaRPr kumimoji="0" lang="el-GR" sz="1000" b="0" i="0" u="none" strike="noStrike" cap="none" normalizeH="0" baseline="0">
                        <a:ln>
                          <a:noFill/>
                        </a:ln>
                        <a:solidFill>
                          <a:schemeClr val="tx1"/>
                        </a:solidFill>
                        <a:effectLst/>
                        <a:latin typeface="Times New Roman" pitchFamily="18" charset="0"/>
                        <a:cs typeface="Times New Roman" pitchFamily="18" charset="0"/>
                      </a:endParaRPr>
                    </a:p>
                    <a:p>
                      <a:pPr marL="469900" marR="0" lvl="0" indent="-469900" algn="just" defTabSz="914400" rtl="0" eaLnBrk="0" fontAlgn="base" latinLnBrk="0" hangingPunct="0">
                        <a:lnSpc>
                          <a:spcPct val="100000"/>
                        </a:lnSpc>
                        <a:spcBef>
                          <a:spcPct val="0"/>
                        </a:spcBef>
                        <a:spcAft>
                          <a:spcPct val="0"/>
                        </a:spcAft>
                        <a:buClrTx/>
                        <a:buSzTx/>
                        <a:buFontTx/>
                        <a:buNone/>
                        <a:tabLst/>
                      </a:pPr>
                      <a:r>
                        <a:rPr kumimoji="0" lang="el-GR" sz="1200" b="1" i="0" u="none" strike="noStrike" cap="none" normalizeH="0" baseline="0">
                          <a:ln>
                            <a:noFill/>
                          </a:ln>
                          <a:solidFill>
                            <a:schemeClr val="tx1"/>
                          </a:solidFill>
                          <a:effectLst/>
                          <a:latin typeface="Times New Roman" pitchFamily="18" charset="0"/>
                          <a:cs typeface="Times New Roman" pitchFamily="18" charset="0"/>
                        </a:rPr>
                        <a:t>Διάγραμμα 1: Ανάπτυξη ενός νέου εκπαιδευτικού προγράμματος </a:t>
                      </a:r>
                      <a:endParaRPr kumimoji="0" lang="el-GR" sz="1800" b="0" i="0" u="none" strike="noStrike" cap="none" normalizeH="0" baseline="0">
                        <a:ln>
                          <a:noFill/>
                        </a:ln>
                        <a:solidFill>
                          <a:schemeClr val="tx1"/>
                        </a:solidFill>
                        <a:effectLst/>
                        <a:latin typeface="Arial" charset="0"/>
                      </a:endParaRPr>
                    </a:p>
                  </a:txBody>
                  <a:tcPr anchor="b" horzOverflow="overflow">
                    <a:lnL cap="flat">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0000"/>
                  </a:ext>
                </a:extLst>
              </a:tr>
              <a:tr h="295275">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el-GR" sz="2800" b="0" i="0" u="none" strike="noStrike" cap="none" normalizeH="0" baseline="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14">
                  <a:txBody>
                    <a:bodyPr/>
                    <a:lstStyle/>
                    <a:p>
                      <a:pPr marL="469900" marR="0" lvl="0" indent="-469900" algn="ctr"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Εβδομάδα</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0001"/>
                  </a:ext>
                </a:extLst>
              </a:tr>
              <a:tr h="195263">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1" i="0" u="none" strike="noStrike" cap="none" normalizeH="0" baseline="0">
                          <a:ln>
                            <a:noFill/>
                          </a:ln>
                          <a:solidFill>
                            <a:schemeClr val="tx1"/>
                          </a:solidFill>
                          <a:effectLst/>
                          <a:latin typeface="Times New Roman" pitchFamily="18" charset="0"/>
                          <a:cs typeface="Times New Roman" pitchFamily="18" charset="0"/>
                        </a:rPr>
                        <a:t>Δραστηριότητες</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1</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2</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3</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4</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5</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6</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7</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8</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9</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10</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11</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12</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13</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14</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95275">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Προσδιορισμός των επαγγελματιών υγείας που θα παρακολουθήσουν το νέο πρόγραμμα</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95275">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Ανασκόπηση των αξιολογήσεων των εκπαιδευομένων σε παρόμοια προγράμματα</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93688">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Προσδιορισμός των στόχων του νέου προγράμματος</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95275">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Επιλογή του χώρου ή των χώρων διεξαγωγής του νέου προγράμματος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93688">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Σχεδιασμός της δομής του προγράμματος</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95275">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Αρχική επιλογή των βασικών γνωστικών ενοτήτων του προγράμματος και του εκπαιδευτικού υλικού</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295275">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Ανάπτυξη της στρατηγικής marketing για την προώθηση του προγράμματος και την προσέλκυση ενδιαφερομένων για εκπαίδευση</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295275">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Δημιουργία ενός διαδραστικού ιστότοπου για την εκπαίδευση</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293688">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Επιλογή των εκπαιδευτών του προγράμματος</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295275">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Σχεδιασμός του ενημερωτικού φυλλαδίου</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295275">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Τροποποιήσεις ή αλλαγές στο τελικό πρόγραμμα επιμόρφωσης</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r h="295275">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Εκτύπωση και Διανομή του ενημερωτικού φυλλαδίου</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4"/>
                  </a:ext>
                </a:extLst>
              </a:tr>
              <a:tr h="195263">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Διεξαγωγή εκπαίδευσης</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Times New Roman" pitchFamily="18" charset="0"/>
                          <a:cs typeface="Times New Roman" pitchFamily="18" charset="0"/>
                        </a:rPr>
                        <a:t> </a:t>
                      </a:r>
                      <a:endParaRPr kumimoji="0" lang="el-GR" sz="1800" b="0" i="0" u="none" strike="noStrike" cap="none" normalizeH="0" baseline="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extLst>
                  <a:ext uri="{0D108BD9-81ED-4DB2-BD59-A6C34878D82A}">
                    <a16:rowId xmlns:a16="http://schemas.microsoft.com/office/drawing/2014/main" val="10015"/>
                  </a:ext>
                </a:extLst>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body" idx="1"/>
          </p:nvPr>
        </p:nvSpPr>
        <p:spPr>
          <a:xfrm>
            <a:off x="468313" y="1125538"/>
            <a:ext cx="8229600" cy="4525962"/>
          </a:xfrm>
        </p:spPr>
        <p:txBody>
          <a:bodyPr/>
          <a:lstStyle/>
          <a:p>
            <a:r>
              <a:rPr lang="en-US"/>
              <a:t>Henri Fayol (1841-1925)</a:t>
            </a:r>
            <a:r>
              <a:rPr lang="el-GR"/>
              <a:t>: Γάλλος διευθυντής βιομηχανικών επιχειρήσεων</a:t>
            </a:r>
          </a:p>
          <a:p>
            <a:r>
              <a:rPr lang="el-GR"/>
              <a:t>Θεωρία της διαχείρισης (</a:t>
            </a:r>
            <a:r>
              <a:rPr lang="en-US"/>
              <a:t>Administrative Theory)</a:t>
            </a:r>
            <a:endParaRPr lang="el-GR"/>
          </a:p>
          <a:p>
            <a:pPr>
              <a:buFont typeface="Wingdings" pitchFamily="2" charset="2"/>
              <a:buNone/>
            </a:pPr>
            <a:r>
              <a:rPr lang="el-GR"/>
              <a:t>- </a:t>
            </a:r>
            <a:r>
              <a:rPr lang="el-GR" sz="1600"/>
              <a:t>Πέντε βασικές λειτουργίες:</a:t>
            </a:r>
          </a:p>
        </p:txBody>
      </p:sp>
      <p:grpSp>
        <p:nvGrpSpPr>
          <p:cNvPr id="13316" name="Group 4"/>
          <p:cNvGrpSpPr>
            <a:grpSpLocks/>
          </p:cNvGrpSpPr>
          <p:nvPr/>
        </p:nvGrpSpPr>
        <p:grpSpPr bwMode="auto">
          <a:xfrm>
            <a:off x="1187450" y="3860800"/>
            <a:ext cx="6697663" cy="2743200"/>
            <a:chOff x="476" y="1026"/>
            <a:chExt cx="4399" cy="1728"/>
          </a:xfrm>
        </p:grpSpPr>
        <p:sp>
          <p:nvSpPr>
            <p:cNvPr id="13317" name="AutoShape 5"/>
            <p:cNvSpPr>
              <a:spLocks noChangeArrowheads="1"/>
            </p:cNvSpPr>
            <p:nvPr/>
          </p:nvSpPr>
          <p:spPr bwMode="auto">
            <a:xfrm>
              <a:off x="476" y="1026"/>
              <a:ext cx="861" cy="590"/>
            </a:xfrm>
            <a:prstGeom prst="roundRect">
              <a:avLst>
                <a:gd name="adj" fmla="val 16667"/>
              </a:avLst>
            </a:prstGeom>
            <a:gradFill rotWithShape="1">
              <a:gsLst>
                <a:gs pos="0">
                  <a:srgbClr val="FFFF00"/>
                </a:gs>
                <a:gs pos="100000">
                  <a:srgbClr val="FF9900"/>
                </a:gs>
              </a:gsLst>
              <a:lin ang="5400000" scaled="1"/>
            </a:gradFill>
            <a:ln w="9525">
              <a:solidFill>
                <a:schemeClr val="tx1"/>
              </a:solidFill>
              <a:round/>
              <a:headEnd/>
              <a:tailEnd/>
            </a:ln>
            <a:effectLst/>
          </p:spPr>
          <p:txBody>
            <a:bodyPr wrap="none" anchor="ctr"/>
            <a:lstStyle/>
            <a:p>
              <a:pPr algn="ctr"/>
              <a:r>
                <a:rPr lang="el-GR" sz="1200" b="1" dirty="0">
                  <a:effectLst>
                    <a:outerShdw blurRad="38100" dist="38100" dir="2700000" algn="tl">
                      <a:srgbClr val="FFFFFF"/>
                    </a:outerShdw>
                  </a:effectLst>
                  <a:latin typeface="Verdana" pitchFamily="34" charset="0"/>
                </a:rPr>
                <a:t>Προγραμματισμός</a:t>
              </a:r>
            </a:p>
          </p:txBody>
        </p:sp>
        <p:sp>
          <p:nvSpPr>
            <p:cNvPr id="13318" name="AutoShape 6"/>
            <p:cNvSpPr>
              <a:spLocks noChangeArrowheads="1"/>
            </p:cNvSpPr>
            <p:nvPr/>
          </p:nvSpPr>
          <p:spPr bwMode="auto">
            <a:xfrm>
              <a:off x="1655" y="1026"/>
              <a:ext cx="861" cy="590"/>
            </a:xfrm>
            <a:prstGeom prst="roundRect">
              <a:avLst>
                <a:gd name="adj" fmla="val 16667"/>
              </a:avLst>
            </a:prstGeom>
            <a:gradFill rotWithShape="1">
              <a:gsLst>
                <a:gs pos="0">
                  <a:srgbClr val="FFFF00"/>
                </a:gs>
                <a:gs pos="100000">
                  <a:srgbClr val="FF9900"/>
                </a:gs>
              </a:gsLst>
              <a:lin ang="5400000" scaled="1"/>
            </a:gradFill>
            <a:ln w="9525">
              <a:solidFill>
                <a:schemeClr val="tx1"/>
              </a:solidFill>
              <a:round/>
              <a:headEnd/>
              <a:tailEnd/>
            </a:ln>
            <a:effectLst/>
          </p:spPr>
          <p:txBody>
            <a:bodyPr wrap="none" anchor="ctr"/>
            <a:lstStyle/>
            <a:p>
              <a:pPr algn="ctr"/>
              <a:r>
                <a:rPr lang="el-GR" sz="1200" b="1">
                  <a:effectLst>
                    <a:outerShdw blurRad="38100" dist="38100" dir="2700000" algn="tl">
                      <a:srgbClr val="FFFFFF"/>
                    </a:outerShdw>
                  </a:effectLst>
                  <a:latin typeface="Verdana" pitchFamily="34" charset="0"/>
                </a:rPr>
                <a:t>Οργάνωση</a:t>
              </a:r>
            </a:p>
          </p:txBody>
        </p:sp>
        <p:sp>
          <p:nvSpPr>
            <p:cNvPr id="13319" name="AutoShape 7"/>
            <p:cNvSpPr>
              <a:spLocks noChangeArrowheads="1"/>
            </p:cNvSpPr>
            <p:nvPr/>
          </p:nvSpPr>
          <p:spPr bwMode="auto">
            <a:xfrm>
              <a:off x="2835" y="1026"/>
              <a:ext cx="861" cy="590"/>
            </a:xfrm>
            <a:prstGeom prst="roundRect">
              <a:avLst>
                <a:gd name="adj" fmla="val 16667"/>
              </a:avLst>
            </a:prstGeom>
            <a:gradFill rotWithShape="1">
              <a:gsLst>
                <a:gs pos="0">
                  <a:srgbClr val="FFFF00"/>
                </a:gs>
                <a:gs pos="100000">
                  <a:srgbClr val="FF9900"/>
                </a:gs>
              </a:gsLst>
              <a:lin ang="5400000" scaled="1"/>
            </a:gradFill>
            <a:ln w="9525">
              <a:solidFill>
                <a:schemeClr val="tx1"/>
              </a:solidFill>
              <a:round/>
              <a:headEnd/>
              <a:tailEnd/>
            </a:ln>
            <a:effectLst/>
          </p:spPr>
          <p:txBody>
            <a:bodyPr wrap="none" anchor="ctr"/>
            <a:lstStyle/>
            <a:p>
              <a:pPr algn="ctr"/>
              <a:r>
                <a:rPr lang="el-GR" sz="1200" b="1">
                  <a:effectLst>
                    <a:outerShdw blurRad="38100" dist="38100" dir="2700000" algn="tl">
                      <a:srgbClr val="FFFFFF"/>
                    </a:outerShdw>
                  </a:effectLst>
                  <a:latin typeface="Verdana" pitchFamily="34" charset="0"/>
                </a:rPr>
                <a:t>Διεύθυνση και </a:t>
              </a:r>
            </a:p>
            <a:p>
              <a:pPr algn="ctr"/>
              <a:r>
                <a:rPr lang="el-GR" sz="1200" b="1">
                  <a:effectLst>
                    <a:outerShdw blurRad="38100" dist="38100" dir="2700000" algn="tl">
                      <a:srgbClr val="FFFFFF"/>
                    </a:outerShdw>
                  </a:effectLst>
                  <a:latin typeface="Verdana" pitchFamily="34" charset="0"/>
                </a:rPr>
                <a:t>Καθοδήγηση</a:t>
              </a:r>
            </a:p>
            <a:p>
              <a:pPr algn="ctr"/>
              <a:r>
                <a:rPr lang="el-GR" sz="1200" b="1">
                  <a:effectLst>
                    <a:outerShdw blurRad="38100" dist="38100" dir="2700000" algn="tl">
                      <a:srgbClr val="FFFFFF"/>
                    </a:outerShdw>
                  </a:effectLst>
                  <a:latin typeface="Verdana" pitchFamily="34" charset="0"/>
                </a:rPr>
                <a:t>(Διαταγή – οδηγία)</a:t>
              </a:r>
            </a:p>
          </p:txBody>
        </p:sp>
        <p:sp>
          <p:nvSpPr>
            <p:cNvPr id="13320" name="AutoShape 8"/>
            <p:cNvSpPr>
              <a:spLocks noChangeArrowheads="1"/>
            </p:cNvSpPr>
            <p:nvPr/>
          </p:nvSpPr>
          <p:spPr bwMode="auto">
            <a:xfrm>
              <a:off x="4014" y="1026"/>
              <a:ext cx="861" cy="590"/>
            </a:xfrm>
            <a:prstGeom prst="roundRect">
              <a:avLst>
                <a:gd name="adj" fmla="val 16667"/>
              </a:avLst>
            </a:prstGeom>
            <a:gradFill rotWithShape="1">
              <a:gsLst>
                <a:gs pos="0">
                  <a:srgbClr val="FFFF00"/>
                </a:gs>
                <a:gs pos="100000">
                  <a:srgbClr val="FF9900"/>
                </a:gs>
              </a:gsLst>
              <a:lin ang="5400000" scaled="1"/>
            </a:gradFill>
            <a:ln w="9525">
              <a:solidFill>
                <a:schemeClr val="tx1"/>
              </a:solidFill>
              <a:round/>
              <a:headEnd/>
              <a:tailEnd/>
            </a:ln>
            <a:effectLst/>
          </p:spPr>
          <p:txBody>
            <a:bodyPr wrap="none" anchor="ctr"/>
            <a:lstStyle/>
            <a:p>
              <a:pPr algn="ctr"/>
              <a:r>
                <a:rPr lang="el-GR" sz="1200" b="1">
                  <a:effectLst>
                    <a:outerShdw blurRad="38100" dist="38100" dir="2700000" algn="tl">
                      <a:srgbClr val="FFFFFF"/>
                    </a:outerShdw>
                  </a:effectLst>
                  <a:latin typeface="Verdana" pitchFamily="34" charset="0"/>
                </a:rPr>
                <a:t>Έλεγχος</a:t>
              </a:r>
            </a:p>
          </p:txBody>
        </p:sp>
        <p:sp>
          <p:nvSpPr>
            <p:cNvPr id="13321" name="Line 9"/>
            <p:cNvSpPr>
              <a:spLocks noChangeShapeType="1"/>
            </p:cNvSpPr>
            <p:nvPr/>
          </p:nvSpPr>
          <p:spPr bwMode="auto">
            <a:xfrm flipH="1">
              <a:off x="793" y="2432"/>
              <a:ext cx="3856" cy="0"/>
            </a:xfrm>
            <a:prstGeom prst="line">
              <a:avLst/>
            </a:prstGeom>
            <a:noFill/>
            <a:ln w="76200" cmpd="tri">
              <a:solidFill>
                <a:schemeClr val="tx1"/>
              </a:solidFill>
              <a:round/>
              <a:headEnd/>
              <a:tailEnd type="triangle" w="med" len="med"/>
            </a:ln>
            <a:effectLst/>
          </p:spPr>
          <p:txBody>
            <a:bodyPr/>
            <a:lstStyle/>
            <a:p>
              <a:endParaRPr lang="el-GR"/>
            </a:p>
          </p:txBody>
        </p:sp>
        <p:sp>
          <p:nvSpPr>
            <p:cNvPr id="13322" name="Text Box 10"/>
            <p:cNvSpPr txBox="1">
              <a:spLocks noChangeArrowheads="1"/>
            </p:cNvSpPr>
            <p:nvPr/>
          </p:nvSpPr>
          <p:spPr bwMode="auto">
            <a:xfrm>
              <a:off x="1835" y="2523"/>
              <a:ext cx="2107" cy="231"/>
            </a:xfrm>
            <a:prstGeom prst="rect">
              <a:avLst/>
            </a:prstGeom>
            <a:noFill/>
            <a:ln w="9525">
              <a:noFill/>
              <a:miter lim="800000"/>
              <a:headEnd/>
              <a:tailEnd/>
            </a:ln>
            <a:effectLst/>
          </p:spPr>
          <p:txBody>
            <a:bodyPr wrap="none">
              <a:spAutoFit/>
            </a:bodyPr>
            <a:lstStyle/>
            <a:p>
              <a:r>
                <a:rPr lang="el-GR">
                  <a:latin typeface="Arial" charset="0"/>
                </a:rPr>
                <a:t>Ανασκόπηση &amp; Τροποποίηση</a:t>
              </a:r>
            </a:p>
          </p:txBody>
        </p:sp>
        <p:sp>
          <p:nvSpPr>
            <p:cNvPr id="13323" name="AutoShape 11"/>
            <p:cNvSpPr>
              <a:spLocks noChangeArrowheads="1"/>
            </p:cNvSpPr>
            <p:nvPr/>
          </p:nvSpPr>
          <p:spPr bwMode="auto">
            <a:xfrm>
              <a:off x="1429" y="1298"/>
              <a:ext cx="136" cy="91"/>
            </a:xfrm>
            <a:prstGeom prst="rightArrow">
              <a:avLst>
                <a:gd name="adj1" fmla="val 50000"/>
                <a:gd name="adj2" fmla="val 37363"/>
              </a:avLst>
            </a:prstGeom>
            <a:solidFill>
              <a:srgbClr val="FF9900"/>
            </a:solidFill>
            <a:ln w="9525">
              <a:solidFill>
                <a:schemeClr val="tx1"/>
              </a:solidFill>
              <a:miter lim="800000"/>
              <a:headEnd/>
              <a:tailEnd/>
            </a:ln>
            <a:effectLst/>
          </p:spPr>
          <p:txBody>
            <a:bodyPr wrap="none" anchor="ctr"/>
            <a:lstStyle/>
            <a:p>
              <a:endParaRPr lang="el-GR"/>
            </a:p>
          </p:txBody>
        </p:sp>
        <p:sp>
          <p:nvSpPr>
            <p:cNvPr id="13324" name="AutoShape 12"/>
            <p:cNvSpPr>
              <a:spLocks noChangeArrowheads="1"/>
            </p:cNvSpPr>
            <p:nvPr/>
          </p:nvSpPr>
          <p:spPr bwMode="auto">
            <a:xfrm>
              <a:off x="2562" y="1298"/>
              <a:ext cx="136" cy="91"/>
            </a:xfrm>
            <a:prstGeom prst="rightArrow">
              <a:avLst>
                <a:gd name="adj1" fmla="val 50000"/>
                <a:gd name="adj2" fmla="val 37363"/>
              </a:avLst>
            </a:prstGeom>
            <a:solidFill>
              <a:srgbClr val="FF9900"/>
            </a:solidFill>
            <a:ln w="9525">
              <a:solidFill>
                <a:schemeClr val="tx1"/>
              </a:solidFill>
              <a:miter lim="800000"/>
              <a:headEnd/>
              <a:tailEnd/>
            </a:ln>
            <a:effectLst/>
          </p:spPr>
          <p:txBody>
            <a:bodyPr wrap="none" anchor="ctr"/>
            <a:lstStyle/>
            <a:p>
              <a:endParaRPr lang="el-GR"/>
            </a:p>
          </p:txBody>
        </p:sp>
        <p:sp>
          <p:nvSpPr>
            <p:cNvPr id="13325" name="AutoShape 13"/>
            <p:cNvSpPr>
              <a:spLocks noChangeArrowheads="1"/>
            </p:cNvSpPr>
            <p:nvPr/>
          </p:nvSpPr>
          <p:spPr bwMode="auto">
            <a:xfrm>
              <a:off x="3787" y="1298"/>
              <a:ext cx="136" cy="91"/>
            </a:xfrm>
            <a:prstGeom prst="rightArrow">
              <a:avLst>
                <a:gd name="adj1" fmla="val 50000"/>
                <a:gd name="adj2" fmla="val 37363"/>
              </a:avLst>
            </a:prstGeom>
            <a:solidFill>
              <a:srgbClr val="FF9900"/>
            </a:solidFill>
            <a:ln w="9525">
              <a:solidFill>
                <a:schemeClr val="tx1"/>
              </a:solidFill>
              <a:miter lim="800000"/>
              <a:headEnd/>
              <a:tailEnd/>
            </a:ln>
            <a:effectLst/>
          </p:spPr>
          <p:txBody>
            <a:bodyPr wrap="none" anchor="ctr"/>
            <a:lstStyle/>
            <a:p>
              <a:endParaRPr lang="el-GR"/>
            </a:p>
          </p:txBody>
        </p:sp>
        <p:sp>
          <p:nvSpPr>
            <p:cNvPr id="13326" name="AutoShape 14"/>
            <p:cNvSpPr>
              <a:spLocks noChangeArrowheads="1"/>
            </p:cNvSpPr>
            <p:nvPr/>
          </p:nvSpPr>
          <p:spPr bwMode="auto">
            <a:xfrm>
              <a:off x="4422" y="1933"/>
              <a:ext cx="91" cy="408"/>
            </a:xfrm>
            <a:prstGeom prst="upArrow">
              <a:avLst>
                <a:gd name="adj1" fmla="val 50000"/>
                <a:gd name="adj2" fmla="val 112088"/>
              </a:avLst>
            </a:prstGeom>
            <a:solidFill>
              <a:srgbClr val="FFFF00"/>
            </a:solidFill>
            <a:ln w="9525">
              <a:solidFill>
                <a:schemeClr val="tx1"/>
              </a:solidFill>
              <a:miter lim="800000"/>
              <a:headEnd/>
              <a:tailEnd/>
            </a:ln>
            <a:effectLst/>
          </p:spPr>
          <p:txBody>
            <a:bodyPr wrap="none" anchor="ctr"/>
            <a:lstStyle/>
            <a:p>
              <a:endParaRPr lang="el-GR"/>
            </a:p>
          </p:txBody>
        </p:sp>
        <p:sp>
          <p:nvSpPr>
            <p:cNvPr id="13327" name="AutoShape 15"/>
            <p:cNvSpPr>
              <a:spLocks noChangeArrowheads="1"/>
            </p:cNvSpPr>
            <p:nvPr/>
          </p:nvSpPr>
          <p:spPr bwMode="auto">
            <a:xfrm>
              <a:off x="3198" y="1842"/>
              <a:ext cx="91" cy="408"/>
            </a:xfrm>
            <a:prstGeom prst="upArrow">
              <a:avLst>
                <a:gd name="adj1" fmla="val 50000"/>
                <a:gd name="adj2" fmla="val 112088"/>
              </a:avLst>
            </a:prstGeom>
            <a:solidFill>
              <a:srgbClr val="FFFF00"/>
            </a:solidFill>
            <a:ln w="9525">
              <a:solidFill>
                <a:schemeClr val="tx1"/>
              </a:solidFill>
              <a:miter lim="800000"/>
              <a:headEnd/>
              <a:tailEnd/>
            </a:ln>
            <a:effectLst/>
          </p:spPr>
          <p:txBody>
            <a:bodyPr wrap="none" anchor="ctr"/>
            <a:lstStyle/>
            <a:p>
              <a:endParaRPr lang="el-GR"/>
            </a:p>
          </p:txBody>
        </p:sp>
        <p:sp>
          <p:nvSpPr>
            <p:cNvPr id="13328" name="AutoShape 16"/>
            <p:cNvSpPr>
              <a:spLocks noChangeArrowheads="1"/>
            </p:cNvSpPr>
            <p:nvPr/>
          </p:nvSpPr>
          <p:spPr bwMode="auto">
            <a:xfrm>
              <a:off x="2018" y="1888"/>
              <a:ext cx="91" cy="408"/>
            </a:xfrm>
            <a:prstGeom prst="upArrow">
              <a:avLst>
                <a:gd name="adj1" fmla="val 50000"/>
                <a:gd name="adj2" fmla="val 112088"/>
              </a:avLst>
            </a:prstGeom>
            <a:solidFill>
              <a:srgbClr val="FFFF00"/>
            </a:solidFill>
            <a:ln w="9525">
              <a:solidFill>
                <a:schemeClr val="tx1"/>
              </a:solidFill>
              <a:miter lim="800000"/>
              <a:headEnd/>
              <a:tailEnd/>
            </a:ln>
            <a:effectLst/>
          </p:spPr>
          <p:txBody>
            <a:bodyPr wrap="none" anchor="ctr"/>
            <a:lstStyle/>
            <a:p>
              <a:endParaRPr lang="el-GR"/>
            </a:p>
          </p:txBody>
        </p:sp>
        <p:sp>
          <p:nvSpPr>
            <p:cNvPr id="13329" name="AutoShape 17"/>
            <p:cNvSpPr>
              <a:spLocks noChangeArrowheads="1"/>
            </p:cNvSpPr>
            <p:nvPr/>
          </p:nvSpPr>
          <p:spPr bwMode="auto">
            <a:xfrm>
              <a:off x="884" y="1888"/>
              <a:ext cx="91" cy="408"/>
            </a:xfrm>
            <a:prstGeom prst="upArrow">
              <a:avLst>
                <a:gd name="adj1" fmla="val 50000"/>
                <a:gd name="adj2" fmla="val 112088"/>
              </a:avLst>
            </a:prstGeom>
            <a:solidFill>
              <a:srgbClr val="FFFF00"/>
            </a:solidFill>
            <a:ln w="9525">
              <a:solidFill>
                <a:schemeClr val="tx1"/>
              </a:solidFill>
              <a:miter lim="800000"/>
              <a:headEnd/>
              <a:tailEnd/>
            </a:ln>
            <a:effectLst/>
          </p:spPr>
          <p:txBody>
            <a:bodyPr wrap="none" anchor="ctr"/>
            <a:lstStyle/>
            <a:p>
              <a:endParaRPr lang="el-GR"/>
            </a:p>
          </p:txBody>
        </p:sp>
      </p:grpSp>
      <p:sp>
        <p:nvSpPr>
          <p:cNvPr id="13330" name="Rectangle 18"/>
          <p:cNvSpPr>
            <a:spLocks noChangeArrowheads="1"/>
          </p:cNvSpPr>
          <p:nvPr/>
        </p:nvSpPr>
        <p:spPr bwMode="auto">
          <a:xfrm>
            <a:off x="684213" y="260350"/>
            <a:ext cx="8229600" cy="1143000"/>
          </a:xfrm>
          <a:prstGeom prst="rect">
            <a:avLst/>
          </a:prstGeom>
          <a:noFill/>
          <a:ln w="9525">
            <a:noFill/>
            <a:miter lim="800000"/>
            <a:headEnd/>
            <a:tailEnd/>
          </a:ln>
          <a:effectLst/>
        </p:spPr>
        <p:txBody>
          <a:bodyPr anchor="ctr"/>
          <a:lstStyle/>
          <a:p>
            <a:r>
              <a:rPr lang="el-GR" sz="4000">
                <a:solidFill>
                  <a:schemeClr val="tx2"/>
                </a:solidFill>
              </a:rPr>
              <a:t>2) ΜΑΝΑΤΖΜΕΝΤ ΕΠΙΧΕΙΡΗΣΕΩΝ</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500034" y="214290"/>
            <a:ext cx="8229600" cy="1143000"/>
          </a:xfrm>
        </p:spPr>
        <p:txBody>
          <a:bodyPr/>
          <a:lstStyle/>
          <a:p>
            <a:r>
              <a:rPr lang="en-US" sz="6000" dirty="0"/>
              <a:t>Henri </a:t>
            </a:r>
            <a:r>
              <a:rPr lang="en-US" sz="6000" dirty="0" err="1"/>
              <a:t>Fayol</a:t>
            </a:r>
            <a:endParaRPr lang="el-GR" sz="6000" dirty="0"/>
          </a:p>
        </p:txBody>
      </p:sp>
      <p:sp>
        <p:nvSpPr>
          <p:cNvPr id="15363" name="Rectangle 3"/>
          <p:cNvSpPr>
            <a:spLocks noGrp="1" noChangeArrowheads="1"/>
          </p:cNvSpPr>
          <p:nvPr>
            <p:ph type="body" idx="1"/>
          </p:nvPr>
        </p:nvSpPr>
        <p:spPr>
          <a:xfrm>
            <a:off x="468313" y="1268413"/>
            <a:ext cx="8229600" cy="5805487"/>
          </a:xfrm>
        </p:spPr>
        <p:txBody>
          <a:bodyPr/>
          <a:lstStyle/>
          <a:p>
            <a:pPr marL="609600" indent="-609600">
              <a:lnSpc>
                <a:spcPct val="80000"/>
              </a:lnSpc>
              <a:buFontTx/>
              <a:buAutoNum type="arabicParenR"/>
            </a:pPr>
            <a:r>
              <a:rPr lang="el-GR" sz="2000"/>
              <a:t>Καταμερισμός εργασίας </a:t>
            </a:r>
          </a:p>
          <a:p>
            <a:pPr marL="609600" indent="-609600">
              <a:lnSpc>
                <a:spcPct val="80000"/>
              </a:lnSpc>
              <a:buFontTx/>
              <a:buAutoNum type="arabicParenR"/>
            </a:pPr>
            <a:r>
              <a:rPr lang="el-GR" sz="2000"/>
              <a:t>Εξουσία και ευθύνη</a:t>
            </a:r>
            <a:r>
              <a:rPr lang="en-US" sz="2000"/>
              <a:t> (</a:t>
            </a:r>
            <a:r>
              <a:rPr lang="el-GR" sz="2000"/>
              <a:t>εξουδιοδότηση) </a:t>
            </a:r>
          </a:p>
          <a:p>
            <a:pPr marL="609600" indent="-609600">
              <a:lnSpc>
                <a:spcPct val="80000"/>
              </a:lnSpc>
              <a:buFontTx/>
              <a:buAutoNum type="arabicParenR"/>
            </a:pPr>
            <a:r>
              <a:rPr lang="el-GR" sz="2000"/>
              <a:t>Πειθαρχία</a:t>
            </a:r>
          </a:p>
          <a:p>
            <a:pPr marL="609600" indent="-609600">
              <a:lnSpc>
                <a:spcPct val="80000"/>
              </a:lnSpc>
              <a:buFontTx/>
              <a:buAutoNum type="arabicParenR"/>
            </a:pPr>
            <a:r>
              <a:rPr lang="el-GR" sz="2000"/>
              <a:t>Ενότητα εντολής (εντολή από έναν προϊστάμενο)</a:t>
            </a:r>
          </a:p>
          <a:p>
            <a:pPr marL="609600" indent="-609600">
              <a:lnSpc>
                <a:spcPct val="80000"/>
              </a:lnSpc>
              <a:buFontTx/>
              <a:buAutoNum type="arabicParenR"/>
            </a:pPr>
            <a:r>
              <a:rPr lang="el-GR" sz="2000"/>
              <a:t>Ενότητα κατεύθυνσης (κάθε ομάδα οργανωτικών δραστηριοτήτων με τον ίδιο σκοπό, να διευθύνεται από έναν προϊστάμενο με χρησιμοποίηση ενός σχεδίου – ολόκληρη η επιχείρηση να έχει κοινό στόχο)</a:t>
            </a:r>
          </a:p>
          <a:p>
            <a:pPr marL="609600" indent="-609600">
              <a:lnSpc>
                <a:spcPct val="80000"/>
              </a:lnSpc>
              <a:buFontTx/>
              <a:buAutoNum type="arabicParenR"/>
            </a:pPr>
            <a:r>
              <a:rPr lang="el-GR" sz="2000"/>
              <a:t>Υποταγή ατομικών συμφερόντων στα γενικά</a:t>
            </a:r>
          </a:p>
          <a:p>
            <a:pPr marL="609600" indent="-609600">
              <a:lnSpc>
                <a:spcPct val="80000"/>
              </a:lnSpc>
              <a:buFontTx/>
              <a:buAutoNum type="arabicParenR"/>
            </a:pPr>
            <a:r>
              <a:rPr lang="el-GR" sz="2000"/>
              <a:t>Αμοιβή ικανοποιητική</a:t>
            </a:r>
          </a:p>
          <a:p>
            <a:pPr marL="609600" indent="-609600">
              <a:lnSpc>
                <a:spcPct val="80000"/>
              </a:lnSpc>
              <a:buFontTx/>
              <a:buAutoNum type="arabicParenR"/>
            </a:pPr>
            <a:r>
              <a:rPr lang="el-GR" sz="2000"/>
              <a:t>Συγκέντρωση αρμοδιοτήτων: να βρεθεί ο σωστός βαθμός αποκέντρωσης</a:t>
            </a:r>
          </a:p>
          <a:p>
            <a:pPr marL="609600" indent="-609600">
              <a:lnSpc>
                <a:spcPct val="80000"/>
              </a:lnSpc>
              <a:buFontTx/>
              <a:buAutoNum type="arabicParenR"/>
            </a:pPr>
            <a:r>
              <a:rPr lang="el-GR" sz="2000"/>
              <a:t>Ιεραρχική κλιμάκωση</a:t>
            </a:r>
          </a:p>
          <a:p>
            <a:pPr marL="609600" indent="-609600">
              <a:lnSpc>
                <a:spcPct val="80000"/>
              </a:lnSpc>
              <a:buFontTx/>
              <a:buAutoNum type="arabicParenR"/>
            </a:pPr>
            <a:r>
              <a:rPr lang="el-GR" sz="2000"/>
              <a:t>Τάξη: εργαζόμενοι και εξοπλισμός στη σωστή θέση τη σωστή ώρα</a:t>
            </a:r>
          </a:p>
          <a:p>
            <a:pPr marL="609600" indent="-609600">
              <a:lnSpc>
                <a:spcPct val="80000"/>
              </a:lnSpc>
              <a:buFontTx/>
              <a:buAutoNum type="arabicParenR"/>
            </a:pPr>
            <a:r>
              <a:rPr lang="el-GR" sz="2000"/>
              <a:t>Δικαιοσύνη – ισότητα (οι εργαζόμενοι να αισθάνονται ότι έχουν ίση και δίκαιη μεταχείριση)</a:t>
            </a:r>
          </a:p>
          <a:p>
            <a:pPr marL="609600" indent="-609600">
              <a:lnSpc>
                <a:spcPct val="80000"/>
              </a:lnSpc>
              <a:buFontTx/>
              <a:buAutoNum type="arabicParenR"/>
            </a:pPr>
            <a:r>
              <a:rPr lang="el-GR" sz="2000"/>
              <a:t>Σταθερότητα μόνιμου προσωπικού: οι συχνές αλλαγές του προσωπικού είναι ασύμφορες + άμεση αντικατάσταση των αποχωρούνταν</a:t>
            </a:r>
          </a:p>
          <a:p>
            <a:pPr marL="609600" indent="-609600">
              <a:lnSpc>
                <a:spcPct val="80000"/>
              </a:lnSpc>
              <a:buFontTx/>
              <a:buAutoNum type="arabicParenR"/>
            </a:pPr>
            <a:r>
              <a:rPr lang="el-GR" sz="2000"/>
              <a:t>Πρωτοβουλία (ενθάρρυνση για πρωτοτυπία, σχεδιασμό, εφαρμογή σχεδίων)</a:t>
            </a:r>
          </a:p>
          <a:p>
            <a:pPr marL="609600" indent="-609600">
              <a:lnSpc>
                <a:spcPct val="80000"/>
              </a:lnSpc>
              <a:buFontTx/>
              <a:buAutoNum type="arabicParenR"/>
            </a:pPr>
            <a:r>
              <a:rPr lang="el-GR" sz="2000"/>
              <a:t>Υψηλό ηθικό (ομαδικό πνεύμα, ενότητα του οργανισμού)</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t>MAX WEBER</a:t>
            </a:r>
            <a:endParaRPr lang="el-GR"/>
          </a:p>
        </p:txBody>
      </p:sp>
      <p:sp>
        <p:nvSpPr>
          <p:cNvPr id="11267" name="Rectangle 3"/>
          <p:cNvSpPr>
            <a:spLocks noGrp="1" noChangeArrowheads="1"/>
          </p:cNvSpPr>
          <p:nvPr>
            <p:ph type="body" idx="1"/>
          </p:nvPr>
        </p:nvSpPr>
        <p:spPr/>
        <p:txBody>
          <a:bodyPr/>
          <a:lstStyle/>
          <a:p>
            <a:pPr>
              <a:lnSpc>
                <a:spcPct val="80000"/>
              </a:lnSpc>
            </a:pPr>
            <a:r>
              <a:rPr lang="el-GR" sz="4000"/>
              <a:t>Θεωρία της γραφειοκρατίας: </a:t>
            </a:r>
            <a:r>
              <a:rPr lang="en-US" sz="4000"/>
              <a:t>Max Weber</a:t>
            </a:r>
            <a:r>
              <a:rPr lang="el-GR" sz="4000"/>
              <a:t> (1864-1920)</a:t>
            </a:r>
            <a:endParaRPr lang="en-US" sz="4000"/>
          </a:p>
          <a:p>
            <a:pPr>
              <a:lnSpc>
                <a:spcPct val="80000"/>
              </a:lnSpc>
              <a:buFontTx/>
              <a:buChar char="-"/>
            </a:pPr>
            <a:r>
              <a:rPr lang="el-GR" sz="2400"/>
              <a:t>Γερμανός Κοινωνιολόγος </a:t>
            </a:r>
            <a:endParaRPr lang="en-US" sz="2400"/>
          </a:p>
          <a:p>
            <a:pPr>
              <a:lnSpc>
                <a:spcPct val="80000"/>
              </a:lnSpc>
              <a:buFontTx/>
              <a:buChar char="-"/>
            </a:pPr>
            <a:r>
              <a:rPr lang="el-GR" sz="2400"/>
              <a:t>Έμφαση στην επίσημη δομή του οργανισμού και απρόσωπος χαρακτήρας των μελών του</a:t>
            </a:r>
          </a:p>
          <a:p>
            <a:pPr>
              <a:lnSpc>
                <a:spcPct val="80000"/>
              </a:lnSpc>
              <a:buFontTx/>
              <a:buChar char="-"/>
            </a:pPr>
            <a:r>
              <a:rPr lang="el-GR" sz="2400"/>
              <a:t>Αυστηρό σύστημα κανόνων, πυραμιδική δομή οργανισμού</a:t>
            </a:r>
          </a:p>
          <a:p>
            <a:pPr>
              <a:lnSpc>
                <a:spcPct val="80000"/>
              </a:lnSpc>
              <a:buFontTx/>
              <a:buChar char="-"/>
            </a:pPr>
            <a:r>
              <a:rPr lang="el-GR" sz="2400"/>
              <a:t>Όσο λιγότερο υπεισέρχεται ο ανθρώπινος παράγων στην οργάνωση της εργασίας τόσο αυτό πλησιάζει προς την τελειότητα </a:t>
            </a:r>
          </a:p>
          <a:p>
            <a:pPr>
              <a:lnSpc>
                <a:spcPct val="80000"/>
              </a:lnSpc>
              <a:buFontTx/>
              <a:buChar char="-"/>
            </a:pPr>
            <a:r>
              <a:rPr lang="el-GR" sz="2400"/>
              <a:t>Μειονεκτήματα: προσήλωση σε κανόνες και πρότυπα, δυσκαμψία, αγνόηση άτυπων σχέσεων κτλ.</a:t>
            </a:r>
          </a:p>
          <a:p>
            <a:pPr>
              <a:lnSpc>
                <a:spcPct val="80000"/>
              </a:lnSpc>
            </a:pPr>
            <a:endParaRPr lang="el-GR" sz="28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l-GR" b="1" u="sng">
                <a:effectLst>
                  <a:outerShdw blurRad="38100" dist="38100" dir="2700000" algn="tl">
                    <a:srgbClr val="C0C0C0"/>
                  </a:outerShdw>
                </a:effectLst>
              </a:rPr>
              <a:t>ΑΡΧΕΣ ΓΡΑΦΕΙΟΚΡΑΤΙΑΣ</a:t>
            </a:r>
          </a:p>
        </p:txBody>
      </p:sp>
      <p:sp>
        <p:nvSpPr>
          <p:cNvPr id="17411" name="Rectangle 3"/>
          <p:cNvSpPr>
            <a:spLocks noGrp="1" noChangeArrowheads="1"/>
          </p:cNvSpPr>
          <p:nvPr>
            <p:ph type="body" sz="half" idx="1"/>
          </p:nvPr>
        </p:nvSpPr>
        <p:spPr>
          <a:xfrm>
            <a:off x="457200" y="1828800"/>
            <a:ext cx="4032250" cy="4302125"/>
          </a:xfrm>
        </p:spPr>
        <p:txBody>
          <a:bodyPr/>
          <a:lstStyle/>
          <a:p>
            <a:pPr>
              <a:buClr>
                <a:schemeClr val="tx1"/>
              </a:buClr>
              <a:buFont typeface="Monotype Sorts" pitchFamily="2" charset="2"/>
              <a:buChar char="ë"/>
            </a:pPr>
            <a:r>
              <a:rPr lang="el-GR" sz="2400" b="1"/>
              <a:t>Εξειδίκευση και Καταμερισμός της εργασίας</a:t>
            </a:r>
          </a:p>
          <a:p>
            <a:pPr>
              <a:buClr>
                <a:schemeClr val="tx1"/>
              </a:buClr>
              <a:buFont typeface="Monotype Sorts" pitchFamily="2" charset="2"/>
              <a:buChar char="ë"/>
            </a:pPr>
            <a:r>
              <a:rPr lang="el-GR" sz="2400" b="1"/>
              <a:t>Πυραμίδα ή Ιεραρχική Οργάνωση (ο καθένας ελέγχεται από έναν προϊστάμενο)</a:t>
            </a:r>
          </a:p>
          <a:p>
            <a:pPr>
              <a:buClr>
                <a:schemeClr val="tx1"/>
              </a:buClr>
              <a:buFont typeface="Monotype Sorts" pitchFamily="2" charset="2"/>
              <a:buChar char="ë"/>
            </a:pPr>
            <a:r>
              <a:rPr lang="el-GR" sz="2400" b="1"/>
              <a:t>Σύστημα Κανόνων</a:t>
            </a:r>
          </a:p>
          <a:p>
            <a:pPr>
              <a:buClr>
                <a:schemeClr val="tx1"/>
              </a:buClr>
              <a:buFont typeface="Monotype Sorts" pitchFamily="2" charset="2"/>
              <a:buChar char="ë"/>
            </a:pPr>
            <a:r>
              <a:rPr lang="el-GR" sz="2400" b="1"/>
              <a:t>Ενότητα στη Διοίκηση</a:t>
            </a:r>
          </a:p>
          <a:p>
            <a:pPr>
              <a:buClr>
                <a:schemeClr val="tx1"/>
              </a:buClr>
              <a:buFont typeface="Monotype Sorts" pitchFamily="2" charset="2"/>
              <a:buChar char="ë"/>
            </a:pPr>
            <a:r>
              <a:rPr lang="el-GR" sz="2400" b="1"/>
              <a:t>Εύρος Ελέγχου</a:t>
            </a:r>
          </a:p>
        </p:txBody>
      </p:sp>
      <p:sp>
        <p:nvSpPr>
          <p:cNvPr id="17412" name="Rectangle 4"/>
          <p:cNvSpPr>
            <a:spLocks noGrp="1" noChangeArrowheads="1"/>
          </p:cNvSpPr>
          <p:nvPr>
            <p:ph type="body" sz="half" idx="2"/>
          </p:nvPr>
        </p:nvSpPr>
        <p:spPr>
          <a:xfrm>
            <a:off x="4643438" y="1628775"/>
            <a:ext cx="4033837" cy="4924425"/>
          </a:xfrm>
        </p:spPr>
        <p:txBody>
          <a:bodyPr/>
          <a:lstStyle/>
          <a:p>
            <a:pPr>
              <a:lnSpc>
                <a:spcPct val="90000"/>
              </a:lnSpc>
              <a:buClr>
                <a:schemeClr val="tx1"/>
              </a:buClr>
              <a:buFont typeface="Monotype Sorts" pitchFamily="2" charset="2"/>
              <a:buChar char="ë"/>
            </a:pPr>
            <a:r>
              <a:rPr lang="el-GR" b="1"/>
              <a:t>Εξουσιοδότηση - ανάθεση αρμοδιοτήτων</a:t>
            </a:r>
          </a:p>
          <a:p>
            <a:pPr>
              <a:lnSpc>
                <a:spcPct val="90000"/>
              </a:lnSpc>
              <a:buClr>
                <a:schemeClr val="tx1"/>
              </a:buClr>
              <a:buFont typeface="Monotype Sorts" pitchFamily="2" charset="2"/>
              <a:buChar char="ë"/>
            </a:pPr>
            <a:r>
              <a:rPr lang="el-GR" b="1"/>
              <a:t>Αποπροσωποίηση (οι κανόνες και ο έλεγχος εφαρμόζονται ομοιόμορφα σε όλους με αποφυγή συμμετοχής σε προσωπικά θέματα) </a:t>
            </a:r>
          </a:p>
          <a:p>
            <a:pPr>
              <a:lnSpc>
                <a:spcPct val="90000"/>
              </a:lnSpc>
              <a:buClr>
                <a:schemeClr val="tx1"/>
              </a:buClr>
              <a:buFont typeface="Monotype Sorts" pitchFamily="2" charset="2"/>
              <a:buChar char="ë"/>
            </a:pPr>
            <a:r>
              <a:rPr lang="el-GR" b="1"/>
              <a:t>Συντονισμός</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l-GR" b="1">
                <a:solidFill>
                  <a:schemeClr val="hlink"/>
                </a:solidFill>
                <a:effectLst>
                  <a:outerShdw blurRad="38100" dist="38100" dir="2700000" algn="tl">
                    <a:srgbClr val="C0C0C0"/>
                  </a:outerShdw>
                </a:effectLst>
              </a:rPr>
              <a:t>Μειονεκτήματα της Γραφειοκρατικής Οργάνωσης</a:t>
            </a:r>
            <a:endParaRPr lang="el-GR">
              <a:solidFill>
                <a:schemeClr val="hlink"/>
              </a:solidFill>
            </a:endParaRPr>
          </a:p>
        </p:txBody>
      </p:sp>
      <p:sp>
        <p:nvSpPr>
          <p:cNvPr id="18435" name="Rectangle 3"/>
          <p:cNvSpPr>
            <a:spLocks noGrp="1" noChangeArrowheads="1"/>
          </p:cNvSpPr>
          <p:nvPr>
            <p:ph type="body" sz="half" idx="1"/>
          </p:nvPr>
        </p:nvSpPr>
        <p:spPr>
          <a:xfrm>
            <a:off x="395288" y="1989138"/>
            <a:ext cx="8424862" cy="4114800"/>
          </a:xfrm>
        </p:spPr>
        <p:txBody>
          <a:bodyPr/>
          <a:lstStyle/>
          <a:p>
            <a:pPr>
              <a:buClr>
                <a:srgbClr val="000066"/>
              </a:buClr>
              <a:buFont typeface="Wingdings" pitchFamily="2" charset="2"/>
              <a:buChar char="Ø"/>
            </a:pPr>
            <a:r>
              <a:rPr lang="el-GR" sz="2400" b="1"/>
              <a:t>Οι κανόνες και τα πρότυπα από μέσα μετατρέπονται σε αυτοσκοπό, δημιουργούν δυσκαμψία κτλ.</a:t>
            </a:r>
          </a:p>
          <a:p>
            <a:pPr>
              <a:buClr>
                <a:srgbClr val="000066"/>
              </a:buClr>
              <a:buFont typeface="Wingdings" pitchFamily="2" charset="2"/>
              <a:buChar char="Ø"/>
            </a:pPr>
            <a:r>
              <a:rPr lang="el-GR" sz="2400" b="1"/>
              <a:t>Η υποβάθμιση των κοινωνικών και ψυχολογικών διαστάσεων της οργάνωσης (π.χ. αγνόηση της άτυπης οργάνωσης) οδηγεί σε αλλοτρίωση, χαμηλό ηθικό και έλλειψη διάθεσης για απόδοση.</a:t>
            </a:r>
          </a:p>
          <a:p>
            <a:pPr>
              <a:buClr>
                <a:srgbClr val="000066"/>
              </a:buClr>
              <a:buFont typeface="Wingdings" pitchFamily="2" charset="2"/>
              <a:buChar char="Ø"/>
            </a:pPr>
            <a:r>
              <a:rPr lang="el-GR" sz="2400" b="1"/>
              <a:t>Οι παραδοχές του </a:t>
            </a:r>
            <a:r>
              <a:rPr lang="en-US" sz="2400" b="1"/>
              <a:t>Weber </a:t>
            </a:r>
            <a:r>
              <a:rPr lang="el-GR" sz="2400" b="1"/>
              <a:t>σχετικά με το απρόσωπο της άσκησης της διοίκησης από τους προϊσταμένους και των σχέσεων τους με τους υφιστάμενους δεν ανταποκρίνεται στην πραγματικότητα</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68313" y="1125538"/>
            <a:ext cx="8229600" cy="1143000"/>
          </a:xfrm>
        </p:spPr>
        <p:txBody>
          <a:bodyPr/>
          <a:lstStyle/>
          <a:p>
            <a:r>
              <a:rPr lang="el-GR" sz="4000" b="1">
                <a:solidFill>
                  <a:schemeClr val="hlink"/>
                </a:solidFill>
                <a:effectLst>
                  <a:outerShdw blurRad="38100" dist="38100" dir="2700000" algn="tl">
                    <a:srgbClr val="C0C0C0"/>
                  </a:outerShdw>
                </a:effectLst>
              </a:rPr>
              <a:t>Η ΣΧΟΛΗ ΤΗΣ ΣΥΜΠΕΡΙΦΟΡΑΣ ΝΕΟ-ΚΛΑΣΙΚΗ ΣΧΟΛΗ</a:t>
            </a:r>
            <a:br>
              <a:rPr lang="el-GR" sz="4000" b="1">
                <a:solidFill>
                  <a:schemeClr val="hlink"/>
                </a:solidFill>
                <a:effectLst>
                  <a:outerShdw blurRad="38100" dist="38100" dir="2700000" algn="tl">
                    <a:srgbClr val="C0C0C0"/>
                  </a:outerShdw>
                </a:effectLst>
              </a:rPr>
            </a:br>
            <a:endParaRPr lang="el-GR" sz="4000" b="1">
              <a:solidFill>
                <a:schemeClr val="hlink"/>
              </a:solidFill>
              <a:effectLst>
                <a:outerShdw blurRad="38100" dist="38100" dir="2700000" algn="tl">
                  <a:srgbClr val="C0C0C0"/>
                </a:outerShdw>
              </a:effectLst>
            </a:endParaRPr>
          </a:p>
        </p:txBody>
      </p:sp>
      <p:sp>
        <p:nvSpPr>
          <p:cNvPr id="16387" name="Rectangle 3"/>
          <p:cNvSpPr>
            <a:spLocks noGrp="1" noChangeArrowheads="1"/>
          </p:cNvSpPr>
          <p:nvPr>
            <p:ph type="body" idx="1"/>
          </p:nvPr>
        </p:nvSpPr>
        <p:spPr/>
        <p:txBody>
          <a:bodyPr/>
          <a:lstStyle/>
          <a:p>
            <a:r>
              <a:rPr lang="el-GR"/>
              <a:t>Πέρασμα από Πράξη σε Θεωρία: διαμόρφωση πιο ολοκληρωμένων θεωριών</a:t>
            </a:r>
          </a:p>
          <a:p>
            <a:r>
              <a:rPr lang="el-GR"/>
              <a:t>Πιο εξελιγμένη θεωρία της επιστήμης της διοίκησης με βάση: θεωρία λήψης αποφάσεων, επιστήμες πληροφορικής, στατιστικής, κοινωνικών επιστημών κτλ.</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type="body" idx="1"/>
          </p:nvPr>
        </p:nvSpPr>
        <p:spPr>
          <a:xfrm>
            <a:off x="323850" y="1600200"/>
            <a:ext cx="8569325" cy="4525963"/>
          </a:xfrm>
        </p:spPr>
        <p:txBody>
          <a:bodyPr/>
          <a:lstStyle/>
          <a:p>
            <a:pPr algn="ctr">
              <a:lnSpc>
                <a:spcPct val="90000"/>
              </a:lnSpc>
              <a:buFont typeface="Wingdings" pitchFamily="2" charset="2"/>
              <a:buNone/>
            </a:pPr>
            <a:r>
              <a:rPr lang="el-GR" sz="4000" b="1" u="sng"/>
              <a:t>Διοίκηση με βάση τη συμπεριφορά</a:t>
            </a:r>
          </a:p>
          <a:p>
            <a:pPr algn="ctr">
              <a:lnSpc>
                <a:spcPct val="90000"/>
              </a:lnSpc>
              <a:buFont typeface="Wingdings" pitchFamily="2" charset="2"/>
              <a:buNone/>
            </a:pPr>
            <a:endParaRPr lang="el-GR" sz="4000" b="1" u="sng"/>
          </a:p>
          <a:p>
            <a:pPr>
              <a:lnSpc>
                <a:spcPct val="90000"/>
              </a:lnSpc>
              <a:buFontTx/>
              <a:buNone/>
            </a:pPr>
            <a:r>
              <a:rPr lang="el-GR" sz="4000"/>
              <a:t>Τα πειράματα του </a:t>
            </a:r>
            <a:r>
              <a:rPr lang="en-US" sz="4000"/>
              <a:t>Western Electric Hawthorne</a:t>
            </a:r>
            <a:r>
              <a:rPr lang="el-GR" sz="4000"/>
              <a:t> (</a:t>
            </a:r>
            <a:r>
              <a:rPr lang="en-US" sz="4000"/>
              <a:t>Elton Mayo)    </a:t>
            </a:r>
            <a:r>
              <a:rPr lang="el-GR"/>
              <a:t>η συμπεριφορά των διοικούντων καθοριστικός παράγοντας για την αύξηση της παραγωγικότητας των εργαζομένων</a:t>
            </a:r>
          </a:p>
          <a:p>
            <a:pPr>
              <a:lnSpc>
                <a:spcPct val="90000"/>
              </a:lnSpc>
              <a:buFontTx/>
              <a:buNone/>
            </a:pPr>
            <a:endParaRPr lang="el-GR"/>
          </a:p>
          <a:p>
            <a:pPr>
              <a:lnSpc>
                <a:spcPct val="90000"/>
              </a:lnSpc>
              <a:buFontTx/>
              <a:buChar char="-"/>
            </a:pPr>
            <a:endParaRPr lang="el-GR" sz="4000"/>
          </a:p>
          <a:p>
            <a:pPr>
              <a:lnSpc>
                <a:spcPct val="90000"/>
              </a:lnSpc>
              <a:buFontTx/>
              <a:buNone/>
            </a:pPr>
            <a:endParaRPr lang="el-GR" sz="4000"/>
          </a:p>
        </p:txBody>
      </p:sp>
      <p:sp>
        <p:nvSpPr>
          <p:cNvPr id="5124" name="Rectangle 4"/>
          <p:cNvSpPr>
            <a:spLocks noGrp="1" noChangeArrowheads="1"/>
          </p:cNvSpPr>
          <p:nvPr>
            <p:ph type="title"/>
          </p:nvPr>
        </p:nvSpPr>
        <p:spPr>
          <a:noFill/>
          <a:ln/>
        </p:spPr>
        <p:txBody>
          <a:bodyPr anchor="ctr"/>
          <a:lstStyle/>
          <a:p>
            <a:r>
              <a:rPr lang="el-GR" sz="4000"/>
              <a:t>Η εισαγωγή στον επιστημονικό τρόπο οργάνωσης και διοίκησης</a:t>
            </a:r>
          </a:p>
        </p:txBody>
      </p:sp>
      <p:sp>
        <p:nvSpPr>
          <p:cNvPr id="5125" name="AutoShape 5"/>
          <p:cNvSpPr>
            <a:spLocks noChangeArrowheads="1"/>
          </p:cNvSpPr>
          <p:nvPr/>
        </p:nvSpPr>
        <p:spPr bwMode="auto">
          <a:xfrm>
            <a:off x="6443663" y="4652963"/>
            <a:ext cx="287337" cy="215900"/>
          </a:xfrm>
          <a:prstGeom prst="rightArrow">
            <a:avLst>
              <a:gd name="adj1" fmla="val 50000"/>
              <a:gd name="adj2" fmla="val 33272"/>
            </a:avLst>
          </a:prstGeom>
          <a:solidFill>
            <a:schemeClr val="hlink"/>
          </a:solidFill>
          <a:ln w="9525">
            <a:solidFill>
              <a:schemeClr val="tx1"/>
            </a:solidFill>
            <a:miter lim="800000"/>
            <a:headEnd/>
            <a:tailEnd/>
          </a:ln>
          <a:effectLst/>
        </p:spPr>
        <p:txBody>
          <a:bodyPr wrap="none" anchor="ctr"/>
          <a:lstStyle/>
          <a:p>
            <a:endParaRPr lang="el-G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ChangeArrowheads="1"/>
          </p:cNvSpPr>
          <p:nvPr>
            <p:ph type="body" idx="1"/>
          </p:nvPr>
        </p:nvSpPr>
        <p:spPr>
          <a:xfrm>
            <a:off x="457200" y="642918"/>
            <a:ext cx="8229600" cy="5483245"/>
          </a:xfrm>
        </p:spPr>
        <p:txBody>
          <a:bodyPr/>
          <a:lstStyle/>
          <a:p>
            <a:pPr>
              <a:buClr>
                <a:schemeClr val="tx1"/>
              </a:buClr>
              <a:buFont typeface="Wingdings" pitchFamily="2" charset="2"/>
              <a:buChar char="Ø"/>
            </a:pPr>
            <a:r>
              <a:rPr lang="el-GR" dirty="0"/>
              <a:t>ΘΕΩΡΙΑ: η συστηματική ομαδοποίηση αλληλοσχετιζόμενων αρχών. </a:t>
            </a:r>
          </a:p>
          <a:p>
            <a:pPr>
              <a:buClr>
                <a:schemeClr val="tx1"/>
              </a:buClr>
              <a:buFont typeface="Wingdings" pitchFamily="2" charset="2"/>
              <a:buNone/>
            </a:pPr>
            <a:endParaRPr lang="el-GR" dirty="0"/>
          </a:p>
          <a:p>
            <a:pPr>
              <a:buFont typeface="Wingdings" pitchFamily="2" charset="2"/>
              <a:buNone/>
            </a:pPr>
            <a:r>
              <a:rPr lang="el-GR" dirty="0"/>
              <a:t>Ορίζεται ως:</a:t>
            </a:r>
          </a:p>
          <a:p>
            <a:pPr>
              <a:buFont typeface="Wingdings" pitchFamily="2" charset="2"/>
              <a:buNone/>
            </a:pPr>
            <a:r>
              <a:rPr lang="el-GR" dirty="0"/>
              <a:t>α) οργάνωση της γνώσης βάσει συστηματικών αρχών και</a:t>
            </a:r>
          </a:p>
          <a:p>
            <a:pPr>
              <a:buFont typeface="Wingdings" pitchFamily="2" charset="2"/>
              <a:buNone/>
            </a:pPr>
            <a:r>
              <a:rPr lang="el-GR" dirty="0"/>
              <a:t>β) γενικό σύστημα ενοποιημένων γνώσεων στην περιοχή κάθε επιστήμης</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r>
              <a:rPr lang="en-US" b="1"/>
              <a:t>ELTON MAYO (1880-1949)</a:t>
            </a:r>
            <a:endParaRPr lang="el-GR" b="1"/>
          </a:p>
        </p:txBody>
      </p:sp>
      <p:sp>
        <p:nvSpPr>
          <p:cNvPr id="68611" name="Rectangle 3"/>
          <p:cNvSpPr>
            <a:spLocks noGrp="1" noChangeArrowheads="1"/>
          </p:cNvSpPr>
          <p:nvPr>
            <p:ph type="body" idx="1"/>
          </p:nvPr>
        </p:nvSpPr>
        <p:spPr/>
        <p:txBody>
          <a:bodyPr/>
          <a:lstStyle/>
          <a:p>
            <a:r>
              <a:rPr lang="el-GR"/>
              <a:t>Αυστραλός κοινωνιολόγος στο Πανεπιστήμιο της Πενσυλβάνια</a:t>
            </a:r>
          </a:p>
          <a:p>
            <a:r>
              <a:rPr lang="el-GR"/>
              <a:t>Σύμβουλος σε κλωστοϋφαντουργία της Φιλαδέλφειας – συνειδητοποίηση του αισθήματος συμμετοχής σε ομάδα, ομαδικό πνεύμα</a:t>
            </a:r>
          </a:p>
          <a:p>
            <a:endParaRPr lang="el-G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395288" y="0"/>
            <a:ext cx="8229600" cy="1143000"/>
          </a:xfrm>
        </p:spPr>
        <p:txBody>
          <a:bodyPr/>
          <a:lstStyle/>
          <a:p>
            <a:r>
              <a:rPr lang="el-GR"/>
              <a:t>ΠΕΙΡΑΜΑ </a:t>
            </a:r>
            <a:r>
              <a:rPr lang="en-US"/>
              <a:t>HAWTHORNE</a:t>
            </a:r>
            <a:r>
              <a:rPr lang="el-GR"/>
              <a:t> (1927)</a:t>
            </a:r>
            <a:endParaRPr lang="en-US"/>
          </a:p>
        </p:txBody>
      </p:sp>
      <p:sp>
        <p:nvSpPr>
          <p:cNvPr id="20483" name="Rectangle 3"/>
          <p:cNvSpPr>
            <a:spLocks noGrp="1" noChangeArrowheads="1"/>
          </p:cNvSpPr>
          <p:nvPr>
            <p:ph type="body" idx="1"/>
          </p:nvPr>
        </p:nvSpPr>
        <p:spPr>
          <a:xfrm>
            <a:off x="468313" y="1052513"/>
            <a:ext cx="8229600" cy="5805487"/>
          </a:xfrm>
        </p:spPr>
        <p:txBody>
          <a:bodyPr/>
          <a:lstStyle/>
          <a:p>
            <a:r>
              <a:rPr lang="el-GR" b="1">
                <a:solidFill>
                  <a:schemeClr val="hlink"/>
                </a:solidFill>
                <a:effectLst>
                  <a:outerShdw blurRad="38100" dist="38100" dir="2700000" algn="tl">
                    <a:srgbClr val="C0C0C0"/>
                  </a:outerShdw>
                </a:effectLst>
              </a:rPr>
              <a:t>Στόχος:</a:t>
            </a:r>
            <a:r>
              <a:rPr lang="el-GR"/>
              <a:t> η διερεύνηση της σχέσης μεταξύ φυσικού περιβάλλοντος και παραγωγικότητας.</a:t>
            </a:r>
          </a:p>
          <a:p>
            <a:pPr>
              <a:buFont typeface="Wingdings" pitchFamily="2" charset="2"/>
              <a:buNone/>
            </a:pPr>
            <a:r>
              <a:rPr lang="el-GR"/>
              <a:t>	Μέθοδος και Υλικό: Εργάτριες του τμήματος Ηλεκτρονόμων</a:t>
            </a:r>
          </a:p>
          <a:p>
            <a:pPr>
              <a:buFont typeface="Wingdings" pitchFamily="2" charset="2"/>
              <a:buNone/>
            </a:pPr>
            <a:r>
              <a:rPr lang="el-GR"/>
              <a:t>2 ομάδες: α) ομάδα ελέγχου σε σταθερές συνθήκες εργασίες (π.χ. φωτισμός)</a:t>
            </a:r>
          </a:p>
          <a:p>
            <a:pPr>
              <a:buFont typeface="Wingdings" pitchFamily="2" charset="2"/>
              <a:buNone/>
            </a:pPr>
            <a:r>
              <a:rPr lang="el-GR"/>
              <a:t>	β) ομάδα μελέτης: μεταβολή στις συνθήκες</a:t>
            </a:r>
          </a:p>
          <a:p>
            <a:pPr>
              <a:buFont typeface="Wingdings" pitchFamily="2" charset="2"/>
              <a:buNone/>
            </a:pPr>
            <a:endParaRPr lang="el-G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r>
              <a:rPr lang="el-GR"/>
              <a:t>ΠΕΙΡΑΜΑ </a:t>
            </a:r>
            <a:r>
              <a:rPr lang="en-US"/>
              <a:t>HAWTHORNE</a:t>
            </a:r>
            <a:r>
              <a:rPr lang="el-GR"/>
              <a:t> (1927)</a:t>
            </a:r>
          </a:p>
        </p:txBody>
      </p:sp>
      <p:sp>
        <p:nvSpPr>
          <p:cNvPr id="69635" name="Rectangle 3"/>
          <p:cNvSpPr>
            <a:spLocks noGrp="1" noChangeArrowheads="1"/>
          </p:cNvSpPr>
          <p:nvPr>
            <p:ph type="body" idx="1"/>
          </p:nvPr>
        </p:nvSpPr>
        <p:spPr>
          <a:xfrm>
            <a:off x="0" y="1700213"/>
            <a:ext cx="9144000" cy="5157787"/>
          </a:xfrm>
        </p:spPr>
        <p:txBody>
          <a:bodyPr/>
          <a:lstStyle/>
          <a:p>
            <a:pPr>
              <a:lnSpc>
                <a:spcPct val="80000"/>
              </a:lnSpc>
            </a:pPr>
            <a:r>
              <a:rPr lang="el-GR" sz="2000" b="1">
                <a:solidFill>
                  <a:schemeClr val="hlink"/>
                </a:solidFill>
                <a:effectLst>
                  <a:outerShdw blurRad="38100" dist="38100" dir="2700000" algn="tl">
                    <a:srgbClr val="C0C0C0"/>
                  </a:outerShdw>
                </a:effectLst>
              </a:rPr>
              <a:t>Συμπεράσματα:</a:t>
            </a:r>
          </a:p>
          <a:p>
            <a:pPr>
              <a:lnSpc>
                <a:spcPct val="80000"/>
              </a:lnSpc>
              <a:buFont typeface="Wingdings" pitchFamily="2" charset="2"/>
              <a:buNone/>
            </a:pPr>
            <a:endParaRPr lang="el-GR" sz="2000" b="1">
              <a:solidFill>
                <a:schemeClr val="hlink"/>
              </a:solidFill>
              <a:effectLst>
                <a:outerShdw blurRad="38100" dist="38100" dir="2700000" algn="tl">
                  <a:srgbClr val="C0C0C0"/>
                </a:outerShdw>
              </a:effectLst>
            </a:endParaRPr>
          </a:p>
          <a:p>
            <a:pPr>
              <a:lnSpc>
                <a:spcPct val="80000"/>
              </a:lnSpc>
              <a:buFontTx/>
              <a:buChar char="-"/>
            </a:pPr>
            <a:r>
              <a:rPr lang="el-GR" sz="1800"/>
              <a:t>Η παραγωγικότητα αυξανόταν ανεξάρτητα από την μεταβολή των συνθηκών (διενεργήθηκαν συνεντεύξεις)</a:t>
            </a:r>
          </a:p>
          <a:p>
            <a:pPr>
              <a:lnSpc>
                <a:spcPct val="80000"/>
              </a:lnSpc>
              <a:buFontTx/>
              <a:buChar char="-"/>
            </a:pPr>
            <a:r>
              <a:rPr lang="el-GR" sz="1800"/>
              <a:t>Ο χώρος των πειραμάτων ήταν ευχάριστος για εργασία και η σχέση μεταξύ των εργατριών και του επόπτη ήταν πιο χαλαρή</a:t>
            </a:r>
          </a:p>
          <a:p>
            <a:pPr>
              <a:lnSpc>
                <a:spcPct val="80000"/>
              </a:lnSpc>
              <a:buFontTx/>
              <a:buChar char="-"/>
            </a:pPr>
            <a:r>
              <a:rPr lang="el-GR" sz="1800"/>
              <a:t>Οι εργάτριες ανταποκρίθηκαν στο γεγονός ότι συμμετείχαν σε ένα σημαντικό πείραμα – αυξημένο αίσθημα ταυτότητας και συμμετοχής στην ομάδα</a:t>
            </a:r>
          </a:p>
          <a:p>
            <a:pPr>
              <a:lnSpc>
                <a:spcPct val="80000"/>
              </a:lnSpc>
              <a:buFontTx/>
              <a:buChar char="-"/>
            </a:pPr>
            <a:r>
              <a:rPr lang="el-GR" sz="1800"/>
              <a:t>Η συμπεριφορά &amp; τα συναισθήματα παρουσιάζουν υψηλή συσχέτιση</a:t>
            </a:r>
          </a:p>
          <a:p>
            <a:pPr>
              <a:lnSpc>
                <a:spcPct val="80000"/>
              </a:lnSpc>
              <a:buFontTx/>
              <a:buChar char="-"/>
            </a:pPr>
            <a:r>
              <a:rPr lang="el-GR" sz="1800"/>
              <a:t>Η παραγωγή επηρεαζόταν περισσότερο από το κοινωνικό περιβάλλον, παρά από τις φυσικές συνθήκες εργασίας</a:t>
            </a:r>
            <a:r>
              <a:rPr lang="en-US" sz="1800"/>
              <a:t> </a:t>
            </a:r>
            <a:endParaRPr lang="el-GR" sz="1800"/>
          </a:p>
          <a:p>
            <a:pPr>
              <a:lnSpc>
                <a:spcPct val="80000"/>
              </a:lnSpc>
              <a:buFontTx/>
              <a:buChar char="-"/>
            </a:pPr>
            <a:r>
              <a:rPr lang="el-GR" sz="1800"/>
              <a:t>Οι επιδράσεις της ομάδας επηρεάζουν σημαντικά την προσωπική συμπεριφορά</a:t>
            </a:r>
          </a:p>
          <a:p>
            <a:pPr>
              <a:lnSpc>
                <a:spcPct val="80000"/>
              </a:lnSpc>
              <a:buFontTx/>
              <a:buChar char="-"/>
            </a:pPr>
            <a:r>
              <a:rPr lang="el-GR" sz="1800"/>
              <a:t>Τα κριτήρια της ομάδας ήταν πολύ αποτελεσματικά στην ανάπτυξη της παραγωγικότητας του κάθε εργαζόμενου, της ομαδικής ευθύνης και ασφάλειας.</a:t>
            </a:r>
          </a:p>
          <a:p>
            <a:pPr>
              <a:lnSpc>
                <a:spcPct val="80000"/>
              </a:lnSpc>
              <a:buFontTx/>
              <a:buChar char="-"/>
            </a:pPr>
            <a:r>
              <a:rPr lang="el-GR" sz="1800"/>
              <a:t>η συμπεριφορά των διοικούντων προς τους εργαζόμενους ήταν περισσότερο καθοριστικός παράγοντας για την αύξηση της παραγωγικότητάς τους σε σχέση με υλικούς παράγοντες που μεταβάλλονταν</a:t>
            </a:r>
            <a:r>
              <a:rPr lang="en-US" sz="1800"/>
              <a:t> </a:t>
            </a:r>
            <a:endParaRPr lang="el-GR" sz="1800"/>
          </a:p>
          <a:p>
            <a:pPr>
              <a:lnSpc>
                <a:spcPct val="80000"/>
              </a:lnSpc>
              <a:buFontTx/>
              <a:buChar char="-"/>
            </a:pPr>
            <a:endParaRPr lang="el-GR" sz="1800"/>
          </a:p>
          <a:p>
            <a:pPr algn="ctr">
              <a:lnSpc>
                <a:spcPct val="80000"/>
              </a:lnSpc>
              <a:buFontTx/>
              <a:buNone/>
            </a:pPr>
            <a:r>
              <a:rPr lang="el-GR" sz="1800" b="1" i="1">
                <a:solidFill>
                  <a:schemeClr val="hlink"/>
                </a:solidFill>
              </a:rPr>
              <a:t>Από την διαπίστωση αυτή ξεκινάει και η αρχή του κινήματος των ανθρωπίνων σχέσεων στη διοίκηση, περίπου το 1920, την εποχή δηλαδή που πραγματοποιήθηκε το πείραμα. </a:t>
            </a:r>
            <a:endParaRPr lang="en-US" sz="1800" b="1" i="1">
              <a:solidFill>
                <a:schemeClr val="hlink"/>
              </a:solidFill>
            </a:endParaRPr>
          </a:p>
          <a:p>
            <a:pPr>
              <a:lnSpc>
                <a:spcPct val="80000"/>
              </a:lnSpc>
            </a:pPr>
            <a:endParaRPr lang="el-GR" sz="180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l-GR" sz="4000" b="1">
                <a:solidFill>
                  <a:schemeClr val="hlink"/>
                </a:solidFill>
                <a:effectLst>
                  <a:outerShdw blurRad="38100" dist="38100" dir="2700000" algn="tl">
                    <a:srgbClr val="C0C0C0"/>
                  </a:outerShdw>
                </a:effectLst>
              </a:rPr>
              <a:t>ΝΕΟ-ΚΛΑΣΙΚΗ ΣΧΟΛΗ</a:t>
            </a:r>
            <a:br>
              <a:rPr lang="el-GR" sz="4000" b="1">
                <a:solidFill>
                  <a:schemeClr val="hlink"/>
                </a:solidFill>
                <a:effectLst>
                  <a:outerShdw blurRad="38100" dist="38100" dir="2700000" algn="tl">
                    <a:srgbClr val="C0C0C0"/>
                  </a:outerShdw>
                </a:effectLst>
              </a:rPr>
            </a:br>
            <a:r>
              <a:rPr lang="el-GR" sz="4000" b="1">
                <a:solidFill>
                  <a:schemeClr val="hlink"/>
                </a:solidFill>
                <a:effectLst>
                  <a:outerShdw blurRad="38100" dist="38100" dir="2700000" algn="tl">
                    <a:srgbClr val="C0C0C0"/>
                  </a:outerShdw>
                </a:effectLst>
              </a:rPr>
              <a:t>(1927-1932)</a:t>
            </a:r>
          </a:p>
        </p:txBody>
      </p:sp>
      <p:sp>
        <p:nvSpPr>
          <p:cNvPr id="19459" name="Rectangle 3"/>
          <p:cNvSpPr>
            <a:spLocks noGrp="1" noChangeArrowheads="1"/>
          </p:cNvSpPr>
          <p:nvPr>
            <p:ph type="body" idx="1"/>
          </p:nvPr>
        </p:nvSpPr>
        <p:spPr>
          <a:xfrm>
            <a:off x="250825" y="1557338"/>
            <a:ext cx="8893175" cy="4302125"/>
          </a:xfrm>
        </p:spPr>
        <p:txBody>
          <a:bodyPr/>
          <a:lstStyle/>
          <a:p>
            <a:pPr>
              <a:buFontTx/>
              <a:buChar char="-"/>
            </a:pPr>
            <a:r>
              <a:rPr lang="en-US" sz="4000"/>
              <a:t>Mary Parker Follett</a:t>
            </a:r>
            <a:r>
              <a:rPr lang="el-GR" sz="4000"/>
              <a:t> (1868-1933): κοινωνική φιλόσοφος</a:t>
            </a:r>
          </a:p>
          <a:p>
            <a:pPr>
              <a:buFontTx/>
              <a:buChar char="-"/>
            </a:pPr>
            <a:r>
              <a:rPr lang="el-GR" sz="2800"/>
              <a:t>Ανθρώπινη πλευρά της διοίκησης: διοικούντες και διοικούμενοι = συνεργάτες</a:t>
            </a:r>
          </a:p>
          <a:p>
            <a:pPr>
              <a:buFontTx/>
              <a:buChar char="-"/>
            </a:pPr>
            <a:r>
              <a:rPr lang="el-GR" sz="2800"/>
              <a:t>Οι οργανισμοί πρέπει να βασίζονται στην ηθική της ομάδας και όχι στην ατομική ηθική</a:t>
            </a:r>
          </a:p>
          <a:p>
            <a:pPr>
              <a:buFontTx/>
              <a:buChar char="-"/>
            </a:pPr>
            <a:r>
              <a:rPr lang="el-GR" sz="2800"/>
              <a:t>ανάπτυξη και διατήρηση αρμονικών σχέσεων μεταξύ των μελών του οργανισμού</a:t>
            </a:r>
          </a:p>
          <a:p>
            <a:pPr>
              <a:buFontTx/>
              <a:buChar char="-"/>
            </a:pPr>
            <a:endParaRPr lang="el-GR" sz="2800"/>
          </a:p>
          <a:p>
            <a:pPr>
              <a:buFontTx/>
              <a:buChar char="-"/>
            </a:pPr>
            <a:r>
              <a:rPr lang="el-GR" sz="2000"/>
              <a:t>Οι ιδέες της </a:t>
            </a:r>
            <a:r>
              <a:rPr lang="en-US" sz="2000"/>
              <a:t>Follett </a:t>
            </a:r>
            <a:r>
              <a:rPr lang="el-GR" sz="2000"/>
              <a:t>επηρέασαν πολύ της Ιαπωνικές επιχειρήσεις οι οποίες υιοθέτησαν τις απόψεις της</a:t>
            </a:r>
          </a:p>
          <a:p>
            <a:endParaRPr lang="el-GR" sz="200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type="body" idx="1"/>
          </p:nvPr>
        </p:nvSpPr>
        <p:spPr>
          <a:xfrm>
            <a:off x="468313" y="1773238"/>
            <a:ext cx="8229600" cy="4525962"/>
          </a:xfrm>
        </p:spPr>
        <p:txBody>
          <a:bodyPr/>
          <a:lstStyle/>
          <a:p>
            <a:pPr>
              <a:lnSpc>
                <a:spcPct val="90000"/>
              </a:lnSpc>
              <a:buFont typeface="Wingdings" pitchFamily="2" charset="2"/>
              <a:buNone/>
            </a:pPr>
            <a:r>
              <a:rPr lang="el-GR" sz="2400" b="1" u="sng"/>
              <a:t>Διοίκηση με βάση τη συμπεριφορά</a:t>
            </a:r>
            <a:endParaRPr lang="el-GR" sz="2400"/>
          </a:p>
          <a:p>
            <a:pPr>
              <a:lnSpc>
                <a:spcPct val="90000"/>
              </a:lnSpc>
            </a:pPr>
            <a:r>
              <a:rPr lang="el-GR" sz="2400"/>
              <a:t>Βασικές έννοιες της ανθρωπιστικής προσέγγισης στη διοίκηση: παρακίνηση του προσωπικού, δυναμική των ομάδων, δημοκρατική επίβλεψη κτλ.</a:t>
            </a:r>
          </a:p>
          <a:p>
            <a:pPr>
              <a:lnSpc>
                <a:spcPct val="90000"/>
              </a:lnSpc>
            </a:pPr>
            <a:r>
              <a:rPr lang="el-GR" sz="2400"/>
              <a:t>Το οικονομικό κίνητρο δεν είναι ο μόνος παράγοντας παρακίνησης</a:t>
            </a:r>
          </a:p>
          <a:p>
            <a:pPr>
              <a:lnSpc>
                <a:spcPct val="90000"/>
              </a:lnSpc>
            </a:pPr>
            <a:r>
              <a:rPr lang="el-GR" sz="2400"/>
              <a:t>Ο ανώτατος βαθμός εξειδίκευσης δεν είναι απαραίτητα ο καλύτερος καταμερισμός εργασίας</a:t>
            </a:r>
          </a:p>
          <a:p>
            <a:pPr>
              <a:lnSpc>
                <a:spcPct val="90000"/>
              </a:lnSpc>
            </a:pPr>
            <a:r>
              <a:rPr lang="el-GR" sz="2400"/>
              <a:t>Η ηγεσία δεν ασκείται μόνο από τον επίσημο ηγέτη αλλά και από ανεπίσημο ηγέτη που επιλέγει η ομάδα</a:t>
            </a:r>
          </a:p>
          <a:p>
            <a:pPr>
              <a:lnSpc>
                <a:spcPct val="90000"/>
              </a:lnSpc>
            </a:pPr>
            <a:r>
              <a:rPr lang="el-GR" sz="2400"/>
              <a:t>Η επικοινωνία μεταξύ των μελών της ομάδας είναι ιδιαίτερα σημαντική κτλ.</a:t>
            </a:r>
          </a:p>
        </p:txBody>
      </p:sp>
      <p:sp>
        <p:nvSpPr>
          <p:cNvPr id="7172" name="Rectangle 4"/>
          <p:cNvSpPr>
            <a:spLocks noGrp="1" noChangeArrowheads="1"/>
          </p:cNvSpPr>
          <p:nvPr>
            <p:ph type="title"/>
          </p:nvPr>
        </p:nvSpPr>
        <p:spPr>
          <a:noFill/>
          <a:ln/>
        </p:spPr>
        <p:txBody>
          <a:bodyPr anchor="ctr"/>
          <a:lstStyle/>
          <a:p>
            <a:r>
              <a:rPr lang="el-GR" sz="4000"/>
              <a:t>Η εισαγωγή στον επιστημονικό τρόπο οργάνωσης και διοίκησης</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4"/>
          <p:cNvSpPr>
            <a:spLocks noGrp="1" noChangeArrowheads="1"/>
          </p:cNvSpPr>
          <p:nvPr>
            <p:ph type="body" idx="1"/>
          </p:nvPr>
        </p:nvSpPr>
        <p:spPr>
          <a:xfrm>
            <a:off x="0" y="1700213"/>
            <a:ext cx="9144000" cy="4302125"/>
          </a:xfrm>
          <a:noFill/>
          <a:ln/>
        </p:spPr>
        <p:txBody>
          <a:bodyPr/>
          <a:lstStyle/>
          <a:p>
            <a:pPr>
              <a:lnSpc>
                <a:spcPct val="80000"/>
              </a:lnSpc>
              <a:buFont typeface="Wingdings" pitchFamily="2" charset="2"/>
              <a:buNone/>
            </a:pPr>
            <a:r>
              <a:rPr lang="en-US" sz="2800"/>
              <a:t>Chester Barnard</a:t>
            </a:r>
            <a:r>
              <a:rPr lang="el-GR" sz="2800"/>
              <a:t> (Θεωρία Αποδοχής της Εξουσίας)</a:t>
            </a:r>
            <a:r>
              <a:rPr lang="en-US" sz="2800"/>
              <a:t>: </a:t>
            </a:r>
            <a:endParaRPr lang="el-GR" sz="2800"/>
          </a:p>
          <a:p>
            <a:pPr>
              <a:lnSpc>
                <a:spcPct val="80000"/>
              </a:lnSpc>
              <a:buFont typeface="Wingdings" pitchFamily="2" charset="2"/>
              <a:buNone/>
            </a:pPr>
            <a:r>
              <a:rPr lang="el-GR" sz="2800"/>
              <a:t>	- Οι εργαζόμενοι καθορίζουν αν μια εντολή διοίκησης είναι λογική και αποδεκτή</a:t>
            </a:r>
          </a:p>
          <a:p>
            <a:pPr>
              <a:lnSpc>
                <a:spcPct val="80000"/>
              </a:lnSpc>
              <a:buFont typeface="Wingdings" pitchFamily="2" charset="2"/>
              <a:buNone/>
            </a:pPr>
            <a:r>
              <a:rPr lang="el-GR" sz="2800"/>
              <a:t>	- Οι εντολές που θεωρούνται αποδεκτές υπό το πρίσμα των ατομικών στόχων και των προσωπικών συμφερόντων γίνονται δεκτές</a:t>
            </a:r>
          </a:p>
          <a:p>
            <a:pPr>
              <a:lnSpc>
                <a:spcPct val="80000"/>
              </a:lnSpc>
              <a:buFont typeface="Wingdings" pitchFamily="2" charset="2"/>
              <a:buNone/>
            </a:pPr>
            <a:r>
              <a:rPr lang="el-GR" sz="2800"/>
              <a:t>	- Η εξουσία δεν απορρέει από τη θέση του μάνατζερ αλλά από την αποδοχή του από τους εργαζόμενους</a:t>
            </a:r>
            <a:endParaRPr lang="en-US" sz="2800"/>
          </a:p>
          <a:p>
            <a:pPr>
              <a:lnSpc>
                <a:spcPct val="80000"/>
              </a:lnSpc>
              <a:buFont typeface="Wingdings" pitchFamily="2" charset="2"/>
              <a:buNone/>
            </a:pPr>
            <a:r>
              <a:rPr lang="en-US" sz="2800"/>
              <a:t>	- </a:t>
            </a:r>
            <a:r>
              <a:rPr lang="el-GR" sz="2800"/>
              <a:t>Η ζώνη της αδιαφορίας (</a:t>
            </a:r>
            <a:r>
              <a:rPr lang="en-US" sz="2800"/>
              <a:t>zone of indifference)</a:t>
            </a:r>
          </a:p>
          <a:p>
            <a:pPr>
              <a:lnSpc>
                <a:spcPct val="80000"/>
              </a:lnSpc>
              <a:buFont typeface="Wingdings" pitchFamily="2" charset="2"/>
              <a:buNone/>
            </a:pPr>
            <a:r>
              <a:rPr lang="en-US" sz="2800"/>
              <a:t>	- </a:t>
            </a:r>
            <a:r>
              <a:rPr lang="el-GR" sz="2800"/>
              <a:t>Όχι αποκλειστική προσοχή στην επίσημη δομή </a:t>
            </a:r>
            <a:r>
              <a:rPr lang="en-US" sz="2800"/>
              <a:t>	</a:t>
            </a:r>
            <a:r>
              <a:rPr lang="el-GR" sz="2800"/>
              <a:t>του οργανισμού</a:t>
            </a:r>
          </a:p>
          <a:p>
            <a:pPr>
              <a:lnSpc>
                <a:spcPct val="80000"/>
              </a:lnSpc>
              <a:buFont typeface="Wingdings" pitchFamily="2" charset="2"/>
              <a:buNone/>
            </a:pPr>
            <a:r>
              <a:rPr lang="el-GR" sz="2800"/>
              <a:t>	- Σύνδεση των αναγκών και φιλοδοξιών των </a:t>
            </a:r>
            <a:r>
              <a:rPr lang="en-US" sz="2800"/>
              <a:t>	</a:t>
            </a:r>
            <a:r>
              <a:rPr lang="el-GR" sz="2800"/>
              <a:t>εργαζόμενων με τις ανάγκες του οργανισμού</a:t>
            </a:r>
          </a:p>
          <a:p>
            <a:pPr>
              <a:lnSpc>
                <a:spcPct val="80000"/>
              </a:lnSpc>
              <a:buFont typeface="Wingdings" pitchFamily="2" charset="2"/>
              <a:buNone/>
            </a:pPr>
            <a:endParaRPr lang="el-GR" sz="2800"/>
          </a:p>
        </p:txBody>
      </p:sp>
      <p:sp>
        <p:nvSpPr>
          <p:cNvPr id="8197" name="Rectangle 5"/>
          <p:cNvSpPr>
            <a:spLocks noGrp="1" noChangeArrowheads="1"/>
          </p:cNvSpPr>
          <p:nvPr>
            <p:ph type="title"/>
          </p:nvPr>
        </p:nvSpPr>
        <p:spPr>
          <a:noFill/>
          <a:ln/>
        </p:spPr>
        <p:txBody>
          <a:bodyPr anchor="ctr"/>
          <a:lstStyle/>
          <a:p>
            <a:r>
              <a:rPr lang="el-GR" sz="4000"/>
              <a:t>Η εισαγωγή στον επιστημονικό τρόπο οργάνωσης και διοίκησης</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l-GR" sz="4000" b="1" u="sng"/>
              <a:t>Διοίκηση με βάση τη συμπεριφορά</a:t>
            </a:r>
            <a:br>
              <a:rPr lang="el-GR" sz="4000"/>
            </a:br>
            <a:endParaRPr lang="en-US" sz="4000"/>
          </a:p>
        </p:txBody>
      </p:sp>
      <p:sp>
        <p:nvSpPr>
          <p:cNvPr id="21507" name="Rectangle 3"/>
          <p:cNvSpPr>
            <a:spLocks noGrp="1" noChangeArrowheads="1"/>
          </p:cNvSpPr>
          <p:nvPr>
            <p:ph type="body" idx="1"/>
          </p:nvPr>
        </p:nvSpPr>
        <p:spPr/>
        <p:txBody>
          <a:bodyPr/>
          <a:lstStyle/>
          <a:p>
            <a:pPr>
              <a:buFont typeface="Wingdings" pitchFamily="2" charset="2"/>
              <a:buNone/>
            </a:pPr>
            <a:r>
              <a:rPr lang="el-GR"/>
              <a:t>Μεταξύ των βασικών εννοιών αυτού που καλείται «ανθρωπιστική προσέγγιση της διοίκησης» ή νέο-κλασσική σχολή είναι (1) η παρακίνηση του προσωπικού, (2) η δυναμική των ομάδων, (3) η δημοκρατική επίβλεψη, (4) οι σχέσεις του προσωπικού και (5) οι έννοιες των κινήτρων</a:t>
            </a:r>
            <a:r>
              <a:rPr lang="el-GR" i="1"/>
              <a:t>.</a:t>
            </a:r>
            <a:r>
              <a:rPr lang="el-GR"/>
              <a:t> </a:t>
            </a:r>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noChangeArrowheads="1"/>
          </p:cNvSpPr>
          <p:nvPr>
            <p:ph type="body" idx="1"/>
          </p:nvPr>
        </p:nvSpPr>
        <p:spPr>
          <a:xfrm>
            <a:off x="395288" y="1052513"/>
            <a:ext cx="8229600" cy="4525962"/>
          </a:xfrm>
        </p:spPr>
        <p:txBody>
          <a:bodyPr/>
          <a:lstStyle/>
          <a:p>
            <a:pPr marL="0" indent="0" algn="ctr">
              <a:lnSpc>
                <a:spcPct val="80000"/>
              </a:lnSpc>
              <a:buFont typeface="Wingdings" pitchFamily="2" charset="2"/>
              <a:buNone/>
            </a:pPr>
            <a:r>
              <a:rPr lang="el-GR" b="1" u="sng"/>
              <a:t>ΘΕΩΡΙΑ </a:t>
            </a:r>
            <a:r>
              <a:rPr lang="en-US" b="1" u="sng"/>
              <a:t>DOUGLAS McGREGOR: X, Y</a:t>
            </a:r>
          </a:p>
          <a:p>
            <a:pPr marL="0" indent="0">
              <a:lnSpc>
                <a:spcPct val="80000"/>
              </a:lnSpc>
            </a:pPr>
            <a:endParaRPr lang="en-US" sz="2800"/>
          </a:p>
          <a:p>
            <a:pPr marL="0" indent="0" algn="just">
              <a:lnSpc>
                <a:spcPct val="80000"/>
              </a:lnSpc>
              <a:buClr>
                <a:schemeClr val="tx1"/>
              </a:buClr>
              <a:buFont typeface="Wingdings" pitchFamily="2" charset="2"/>
              <a:buChar char="Ø"/>
            </a:pPr>
            <a:r>
              <a:rPr lang="el-GR" sz="2800"/>
              <a:t> Η αδυναμία των ασχολουμένων με διοικητικά και οργανωτικά θέματα συνίσταται στην ανικανότητά τους να χρησιμοποιήσουν ικανοποιητικά το ανθρώπινο δυναμικό και την ιδιοφυία του</a:t>
            </a:r>
          </a:p>
          <a:p>
            <a:pPr marL="0" indent="0" algn="just">
              <a:lnSpc>
                <a:spcPct val="80000"/>
              </a:lnSpc>
              <a:buClr>
                <a:schemeClr val="tx1"/>
              </a:buClr>
              <a:buFont typeface="Wingdings" pitchFamily="2" charset="2"/>
              <a:buChar char="Ø"/>
            </a:pPr>
            <a:endParaRPr lang="el-GR" sz="2800"/>
          </a:p>
          <a:p>
            <a:pPr marL="0" indent="0" algn="just">
              <a:lnSpc>
                <a:spcPct val="80000"/>
              </a:lnSpc>
              <a:buClr>
                <a:schemeClr val="tx1"/>
              </a:buClr>
              <a:buFont typeface="Wingdings" pitchFamily="2" charset="2"/>
              <a:buChar char="Ø"/>
            </a:pPr>
            <a:r>
              <a:rPr lang="el-GR" sz="2800"/>
              <a:t> Το πρόβλημα δεν έγκειται στην οργάνωση των δομών ή στην τελειοποίηση των μεθόδων διοίκησης αλλά στον τρόπο διαχείρισης του ανθρώπινου δυναμικού</a:t>
            </a:r>
            <a:endParaRPr lang="en-US" sz="280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l-GR"/>
              <a:t>ΘΕΩΡΙΑ Χ</a:t>
            </a:r>
            <a:endParaRPr lang="en-US"/>
          </a:p>
        </p:txBody>
      </p:sp>
      <p:sp>
        <p:nvSpPr>
          <p:cNvPr id="24579" name="Rectangle 3"/>
          <p:cNvSpPr>
            <a:spLocks noGrp="1" noChangeArrowheads="1"/>
          </p:cNvSpPr>
          <p:nvPr>
            <p:ph type="body" idx="1"/>
          </p:nvPr>
        </p:nvSpPr>
        <p:spPr/>
        <p:txBody>
          <a:bodyPr/>
          <a:lstStyle/>
          <a:p>
            <a:r>
              <a:rPr lang="el-GR" sz="2800"/>
              <a:t>Ο άνθρωπος από τη φύση του έχει την τάση να εργάζεται όσο το δυνατόν λιγότερο και να αποφεύγει την προσπάθεια («τεμπέλης»)</a:t>
            </a:r>
          </a:p>
          <a:p>
            <a:r>
              <a:rPr lang="el-GR" sz="2800"/>
              <a:t>Αποφεύγει τις ευθύνες, έχει μικρές φιλοδοξίες και επιθυμεί μόνο την ασφάλεια</a:t>
            </a:r>
          </a:p>
          <a:p>
            <a:r>
              <a:rPr lang="el-GR" sz="2800"/>
              <a:t>Μεγαλύτερη ανάγκη για έλεγχο, διεύθυνση, αμοιβή ή τιμωρία</a:t>
            </a:r>
          </a:p>
          <a:p>
            <a:r>
              <a:rPr lang="el-GR" sz="2800"/>
              <a:t>Συχνά αποτελεί επικρατούσα θεωρία της ηγεσίας κυρίως σε αυταρχικό μάνατζμεντ</a:t>
            </a:r>
            <a:endParaRPr lang="en-US" sz="280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539750" y="0"/>
            <a:ext cx="8229600" cy="1143000"/>
          </a:xfrm>
        </p:spPr>
        <p:txBody>
          <a:bodyPr/>
          <a:lstStyle/>
          <a:p>
            <a:r>
              <a:rPr lang="el-GR"/>
              <a:t>ΘΕΩΡΙΑ Υ</a:t>
            </a:r>
            <a:endParaRPr lang="en-US"/>
          </a:p>
        </p:txBody>
      </p:sp>
      <p:sp>
        <p:nvSpPr>
          <p:cNvPr id="25603" name="Rectangle 3"/>
          <p:cNvSpPr>
            <a:spLocks noGrp="1" noChangeArrowheads="1"/>
          </p:cNvSpPr>
          <p:nvPr>
            <p:ph type="body" idx="1"/>
          </p:nvPr>
        </p:nvSpPr>
        <p:spPr>
          <a:xfrm>
            <a:off x="914400" y="1916113"/>
            <a:ext cx="8229600" cy="5327650"/>
          </a:xfrm>
        </p:spPr>
        <p:txBody>
          <a:bodyPr/>
          <a:lstStyle/>
          <a:p>
            <a:pPr>
              <a:lnSpc>
                <a:spcPct val="90000"/>
              </a:lnSpc>
            </a:pPr>
            <a:r>
              <a:rPr lang="el-GR" sz="2400"/>
              <a:t>Η προσπάθεια είναι στη φύση του ανθρώπου</a:t>
            </a:r>
          </a:p>
          <a:p>
            <a:pPr>
              <a:lnSpc>
                <a:spcPct val="90000"/>
              </a:lnSpc>
            </a:pPr>
            <a:r>
              <a:rPr lang="el-GR" sz="2400"/>
              <a:t> Ο εξαναγκασμός και ο φόβος της τιμωρίας δεν είναι τα μόνο μέσα κινητοποίησης </a:t>
            </a:r>
          </a:p>
          <a:p>
            <a:pPr>
              <a:lnSpc>
                <a:spcPct val="90000"/>
              </a:lnSpc>
            </a:pPr>
            <a:r>
              <a:rPr lang="el-GR" sz="2400"/>
              <a:t> Η προσήλωση στην επίτευξη ενός σκοπού εξαρτάται από την αμοιβή του. Το αίσθημα συμμετοχής στην επιτυχία αποτελεί ίσως μία από τις μεγαλύτερες αμοιβές</a:t>
            </a:r>
          </a:p>
          <a:p>
            <a:pPr>
              <a:lnSpc>
                <a:spcPct val="90000"/>
              </a:lnSpc>
            </a:pPr>
            <a:r>
              <a:rPr lang="el-GR" sz="2400"/>
              <a:t> Όταν ο εργαζόμενος βρεθεί σε κατάλληλο περιβάλλον όχι μόνο δέχεται αλλά και επιζητεί ευθύνες</a:t>
            </a:r>
          </a:p>
          <a:p>
            <a:pPr>
              <a:lnSpc>
                <a:spcPct val="90000"/>
              </a:lnSpc>
            </a:pPr>
            <a:r>
              <a:rPr lang="el-GR" sz="2400"/>
              <a:t>Η δημιουργική ικανότητα των ανθρώπων είναι μέγιστη αρκεί να υπάρχουν οι κατάλληλες συνθήκες</a:t>
            </a:r>
            <a:endParaRPr lang="en-US" sz="2400"/>
          </a:p>
          <a:p>
            <a:pPr>
              <a:lnSpc>
                <a:spcPct val="90000"/>
              </a:lnSpc>
            </a:pPr>
            <a:r>
              <a:rPr lang="el-GR" sz="2400"/>
              <a:t>Η θεωρία Υ εφαρμόζεται σε δημοκρατικό στυλ ηγεσίας</a:t>
            </a:r>
            <a:endParaRPr lang="en-US" sz="24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l-GR"/>
              <a:t>ΚΛΑΣΣΙΚΕΣ ΣΧΟΛΕΣ</a:t>
            </a:r>
          </a:p>
        </p:txBody>
      </p:sp>
      <p:sp>
        <p:nvSpPr>
          <p:cNvPr id="40963" name="Rectangle 3"/>
          <p:cNvSpPr>
            <a:spLocks noGrp="1" noChangeArrowheads="1"/>
          </p:cNvSpPr>
          <p:nvPr>
            <p:ph type="body" idx="1"/>
          </p:nvPr>
        </p:nvSpPr>
        <p:spPr>
          <a:xfrm>
            <a:off x="395288" y="1700213"/>
            <a:ext cx="8229600" cy="4525962"/>
          </a:xfrm>
        </p:spPr>
        <p:txBody>
          <a:bodyPr/>
          <a:lstStyle/>
          <a:p>
            <a:pPr algn="ctr">
              <a:buFont typeface="Wingdings" pitchFamily="2" charset="2"/>
              <a:buNone/>
            </a:pPr>
            <a:r>
              <a:rPr lang="el-GR" sz="3600" b="1" u="sng">
                <a:effectLst>
                  <a:outerShdw blurRad="38100" dist="38100" dir="2700000" algn="tl">
                    <a:srgbClr val="C0C0C0"/>
                  </a:outerShdw>
                </a:effectLst>
              </a:rPr>
              <a:t>1) ΜΑΝΑΤΖΜΕΝΤ ΕΡΓΑΣΙΑΣ</a:t>
            </a:r>
          </a:p>
          <a:p>
            <a:pPr>
              <a:buFont typeface="Wingdings" pitchFamily="2" charset="2"/>
              <a:buNone/>
            </a:pPr>
            <a:endParaRPr lang="el-GR"/>
          </a:p>
        </p:txBody>
      </p:sp>
      <p:sp>
        <p:nvSpPr>
          <p:cNvPr id="40964" name="Rectangle 4"/>
          <p:cNvSpPr>
            <a:spLocks noChangeArrowheads="1"/>
          </p:cNvSpPr>
          <p:nvPr/>
        </p:nvSpPr>
        <p:spPr bwMode="auto">
          <a:xfrm>
            <a:off x="468313" y="2332038"/>
            <a:ext cx="8229600" cy="4525962"/>
          </a:xfrm>
          <a:prstGeom prst="rect">
            <a:avLst/>
          </a:prstGeom>
          <a:noFill/>
          <a:ln w="9525">
            <a:noFill/>
            <a:miter lim="800000"/>
            <a:headEnd/>
            <a:tailEnd/>
          </a:ln>
          <a:effectLst/>
        </p:spPr>
        <p:txBody>
          <a:bodyPr/>
          <a:lstStyle/>
          <a:p>
            <a:pPr marL="469900" indent="-469900">
              <a:lnSpc>
                <a:spcPct val="80000"/>
              </a:lnSpc>
              <a:spcBef>
                <a:spcPct val="20000"/>
              </a:spcBef>
              <a:buClr>
                <a:schemeClr val="bg2"/>
              </a:buClr>
              <a:buSzPct val="70000"/>
              <a:buFont typeface="Wingdings" pitchFamily="2" charset="2"/>
              <a:buChar char="o"/>
            </a:pPr>
            <a:r>
              <a:rPr lang="en-US" sz="2800">
                <a:solidFill>
                  <a:schemeClr val="hlink"/>
                </a:solidFill>
              </a:rPr>
              <a:t>Frederic Taylor (1856-1915): </a:t>
            </a:r>
            <a:r>
              <a:rPr lang="el-GR" sz="2800">
                <a:solidFill>
                  <a:schemeClr val="hlink"/>
                </a:solidFill>
              </a:rPr>
              <a:t>Πατέρας Επιστημονικού Μάνατζμεντ</a:t>
            </a:r>
            <a:r>
              <a:rPr lang="en-US" sz="2800">
                <a:solidFill>
                  <a:schemeClr val="hlink"/>
                </a:solidFill>
              </a:rPr>
              <a:t> </a:t>
            </a:r>
          </a:p>
          <a:p>
            <a:pPr marL="469900" indent="-469900">
              <a:lnSpc>
                <a:spcPct val="80000"/>
              </a:lnSpc>
              <a:spcBef>
                <a:spcPct val="20000"/>
              </a:spcBef>
              <a:buClr>
                <a:schemeClr val="bg2"/>
              </a:buClr>
              <a:buSzPct val="70000"/>
              <a:buFont typeface="Wingdings" pitchFamily="2" charset="2"/>
              <a:buChar char="o"/>
            </a:pPr>
            <a:endParaRPr lang="en-US" sz="2800">
              <a:solidFill>
                <a:schemeClr val="hlink"/>
              </a:solidFill>
            </a:endParaRPr>
          </a:p>
          <a:p>
            <a:pPr marL="469900" indent="-469900">
              <a:lnSpc>
                <a:spcPct val="80000"/>
              </a:lnSpc>
              <a:spcBef>
                <a:spcPct val="20000"/>
              </a:spcBef>
              <a:buClr>
                <a:schemeClr val="bg2"/>
              </a:buClr>
              <a:buSzPct val="70000"/>
              <a:buFont typeface="Wingdings" pitchFamily="2" charset="2"/>
              <a:buChar char="o"/>
            </a:pPr>
            <a:r>
              <a:rPr lang="el-GR" sz="2800"/>
              <a:t>Αμερικάνος Μηχανικός που εργαζόταν στη βιομηχανία (</a:t>
            </a:r>
            <a:r>
              <a:rPr lang="en-US" sz="2800"/>
              <a:t>Enterprise Hydraulic Works, Midvale Steel Company, Bethlehem Steel etc.)</a:t>
            </a:r>
            <a:endParaRPr lang="el-GR" sz="2800"/>
          </a:p>
          <a:p>
            <a:pPr marL="469900" indent="-469900">
              <a:lnSpc>
                <a:spcPct val="80000"/>
              </a:lnSpc>
              <a:spcBef>
                <a:spcPct val="20000"/>
              </a:spcBef>
              <a:buClr>
                <a:schemeClr val="bg2"/>
              </a:buClr>
              <a:buSzPct val="70000"/>
              <a:buFont typeface="Wingdings" pitchFamily="2" charset="2"/>
              <a:buChar char="o"/>
            </a:pPr>
            <a:r>
              <a:rPr lang="el-GR" sz="2800"/>
              <a:t>Σχεδιασμός εργασίας (</a:t>
            </a:r>
            <a:r>
              <a:rPr lang="en-US" sz="2800"/>
              <a:t>job design), </a:t>
            </a:r>
            <a:r>
              <a:rPr lang="el-GR" sz="2800"/>
              <a:t>Χωροταξική διάταξη εργασίας (</a:t>
            </a:r>
            <a:r>
              <a:rPr lang="en-US" sz="2800"/>
              <a:t>work layout), </a:t>
            </a:r>
            <a:r>
              <a:rPr lang="el-GR" sz="2800"/>
              <a:t>Χρονικός προγραμματισμός εργασιών (</a:t>
            </a:r>
            <a:r>
              <a:rPr lang="en-US" sz="2800"/>
              <a:t>task scheduling)</a:t>
            </a:r>
          </a:p>
          <a:p>
            <a:pPr marL="469900" indent="-469900">
              <a:lnSpc>
                <a:spcPct val="80000"/>
              </a:lnSpc>
              <a:spcBef>
                <a:spcPct val="20000"/>
              </a:spcBef>
              <a:buClr>
                <a:schemeClr val="bg2"/>
              </a:buClr>
              <a:buSzPct val="70000"/>
              <a:buFont typeface="Wingdings" pitchFamily="2" charset="2"/>
              <a:buChar char="o"/>
            </a:pPr>
            <a:r>
              <a:rPr lang="el-GR" sz="2800"/>
              <a:t>Οικονομική ευημερία μόνο μέσω της αύξησης παραγωγικότητας των εργαζομένων</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l-GR"/>
              <a:t>ΘΕΩΡΙΑ Υ</a:t>
            </a:r>
            <a:endParaRPr lang="en-US"/>
          </a:p>
        </p:txBody>
      </p:sp>
      <p:sp>
        <p:nvSpPr>
          <p:cNvPr id="26627" name="Rectangle 3"/>
          <p:cNvSpPr>
            <a:spLocks noGrp="1" noChangeArrowheads="1"/>
          </p:cNvSpPr>
          <p:nvPr>
            <p:ph type="body" idx="1"/>
          </p:nvPr>
        </p:nvSpPr>
        <p:spPr/>
        <p:txBody>
          <a:bodyPr/>
          <a:lstStyle/>
          <a:p>
            <a:pPr>
              <a:lnSpc>
                <a:spcPct val="90000"/>
              </a:lnSpc>
              <a:buFont typeface="Wingdings" pitchFamily="2" charset="2"/>
              <a:buNone/>
            </a:pPr>
            <a:r>
              <a:rPr lang="el-GR" sz="2900"/>
              <a:t>Η </a:t>
            </a:r>
            <a:r>
              <a:rPr lang="el-GR" sz="2900" b="1" i="1">
                <a:effectLst>
                  <a:outerShdw blurRad="38100" dist="38100" dir="2700000" algn="tl">
                    <a:srgbClr val="C0C0C0"/>
                  </a:outerShdw>
                </a:effectLst>
              </a:rPr>
              <a:t>αρχή περί «ενσωμάτωσης»:</a:t>
            </a:r>
            <a:r>
              <a:rPr lang="el-GR" sz="2900"/>
              <a:t> Η μέγιστη αποτελεσματικότητα επιτυγχάνεται όταν τα μέλη μπορούν να ικανοποιούν κατά τον καλύτερο τρόπο τις επιδιώξεις τους, όταν η πραγμάτωση των προσωπικών σκοπών ενσωματώνεται στην προσπάθεια πραγματοποίησης των σκοπών του οργανισμού.</a:t>
            </a:r>
          </a:p>
          <a:p>
            <a:pPr>
              <a:lnSpc>
                <a:spcPct val="90000"/>
              </a:lnSpc>
            </a:pPr>
            <a:r>
              <a:rPr lang="el-GR" sz="2900"/>
              <a:t>Αναγκαία προϋπόθεση αποτελεσματικότητας και ικανοποίησης των ανθρώπων η εξέλιξη της θεωρίας Χ στην θεωρία Υ</a:t>
            </a:r>
            <a:endParaRPr lang="en-US" sz="290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en-US"/>
              <a:t>HERBERT SIMON (1916-)</a:t>
            </a:r>
            <a:endParaRPr lang="el-GR"/>
          </a:p>
        </p:txBody>
      </p:sp>
      <p:sp>
        <p:nvSpPr>
          <p:cNvPr id="75779" name="Rectangle 3"/>
          <p:cNvSpPr>
            <a:spLocks noGrp="1" noChangeArrowheads="1"/>
          </p:cNvSpPr>
          <p:nvPr>
            <p:ph type="body" idx="1"/>
          </p:nvPr>
        </p:nvSpPr>
        <p:spPr/>
        <p:txBody>
          <a:bodyPr/>
          <a:lstStyle/>
          <a:p>
            <a:r>
              <a:rPr lang="el-GR"/>
              <a:t>Έρευνες στη λήψη αποφάσεων και την επεξεργασία πληροφοριών</a:t>
            </a:r>
          </a:p>
          <a:p>
            <a:r>
              <a:rPr lang="el-GR"/>
              <a:t>«Εντός ορίων λογικής»: λήψη απόφασης με βάση την πραγματικότητα και τους περιορισμούς αυτής (ρεαλιστής μάνατζερ)</a:t>
            </a:r>
          </a:p>
          <a:p>
            <a:r>
              <a:rPr lang="el-GR"/>
              <a:t>Βραβείο Νόμπελ 1928</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r>
              <a:rPr lang="el-GR"/>
              <a:t>ΠΡΟΣΕΓΓΙΣΗ ΤΗΣ ΕΞΑΡΤΗΣΗΣ</a:t>
            </a:r>
          </a:p>
        </p:txBody>
      </p:sp>
      <p:sp>
        <p:nvSpPr>
          <p:cNvPr id="76803" name="Rectangle 3"/>
          <p:cNvSpPr>
            <a:spLocks noGrp="1" noChangeArrowheads="1"/>
          </p:cNvSpPr>
          <p:nvPr>
            <p:ph type="body" idx="1"/>
          </p:nvPr>
        </p:nvSpPr>
        <p:spPr/>
        <p:txBody>
          <a:bodyPr/>
          <a:lstStyle/>
          <a:p>
            <a:r>
              <a:rPr lang="el-GR"/>
              <a:t>Οι ανάγκες της κατάστασης κάθε φορά καθορίζουν τον καλύτερο τρόπο αντιμετώπισης ενός προβλήματος</a:t>
            </a:r>
          </a:p>
          <a:p>
            <a:r>
              <a:rPr lang="el-GR"/>
              <a:t>Συγκεκριμένα βήματα για την εξεύρεση της καλύτερης δυνατής λύσης</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r>
              <a:rPr lang="el-GR" sz="4000"/>
              <a:t>ΒΗΜΑΤΑ ΠΡΟΣΕΓΓΙΣΗΣ ΤΗΣ ΕΞΑΡΤΗΣΗΣ</a:t>
            </a:r>
          </a:p>
        </p:txBody>
      </p:sp>
      <p:sp>
        <p:nvSpPr>
          <p:cNvPr id="77827" name="Rectangle 3"/>
          <p:cNvSpPr>
            <a:spLocks noGrp="1" noChangeArrowheads="1"/>
          </p:cNvSpPr>
          <p:nvPr>
            <p:ph type="body" idx="1"/>
          </p:nvPr>
        </p:nvSpPr>
        <p:spPr/>
        <p:txBody>
          <a:bodyPr/>
          <a:lstStyle/>
          <a:p>
            <a:pPr>
              <a:lnSpc>
                <a:spcPct val="90000"/>
              </a:lnSpc>
            </a:pPr>
            <a:r>
              <a:rPr lang="el-GR" sz="2400"/>
              <a:t>Ανάλυση της κατάστασης </a:t>
            </a:r>
          </a:p>
          <a:p>
            <a:pPr>
              <a:lnSpc>
                <a:spcPct val="90000"/>
              </a:lnSpc>
              <a:buFont typeface="Wingdings" pitchFamily="2" charset="2"/>
              <a:buNone/>
            </a:pPr>
            <a:r>
              <a:rPr lang="el-GR" sz="2400"/>
              <a:t>	- ανάλυση εσωτερικής κατάστασης επιχείρησης (εσωτερικές δυνατότητες και αδυναμίες)</a:t>
            </a:r>
          </a:p>
          <a:p>
            <a:pPr>
              <a:lnSpc>
                <a:spcPct val="90000"/>
              </a:lnSpc>
              <a:buFont typeface="Wingdings" pitchFamily="2" charset="2"/>
              <a:buNone/>
            </a:pPr>
            <a:r>
              <a:rPr lang="el-GR" sz="2400"/>
              <a:t>	- πρόβλεψη μελλοντικής κατάστασης επιχείρησης (εξωτερικές ευκαιρίες και απειλές)</a:t>
            </a:r>
          </a:p>
          <a:p>
            <a:pPr>
              <a:lnSpc>
                <a:spcPct val="90000"/>
              </a:lnSpc>
            </a:pPr>
            <a:r>
              <a:rPr lang="el-GR" sz="2400"/>
              <a:t>Διατύπωση του προβλήματος βάσει της ανάλυσης της κατάστασης</a:t>
            </a:r>
          </a:p>
          <a:p>
            <a:pPr>
              <a:lnSpc>
                <a:spcPct val="90000"/>
              </a:lnSpc>
            </a:pPr>
            <a:r>
              <a:rPr lang="el-GR" sz="2400"/>
              <a:t>Διατύπωση των προτύπων απόδοσης που ικανοποιούν τις απαιτήσεις προκειμένου να λυθεί το πρόβλημα (πρότυπα μετρήσιμα, παρατηρήσιμα, σχετικά με τον στόχο)</a:t>
            </a:r>
          </a:p>
          <a:p>
            <a:pPr>
              <a:lnSpc>
                <a:spcPct val="90000"/>
              </a:lnSpc>
            </a:pPr>
            <a:r>
              <a:rPr lang="el-GR" sz="2400"/>
              <a:t>Διατύπωση εναλλακτικών λύσεων του προβλήματος</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r>
              <a:rPr lang="el-GR" sz="4000"/>
              <a:t>ΒΗΜΑΤΑ ΠΡΟΣΕΓΓΙΣΗΣ ΤΗΣ ΕΞΑΡΤΗΣΗΣ</a:t>
            </a:r>
          </a:p>
        </p:txBody>
      </p:sp>
      <p:sp>
        <p:nvSpPr>
          <p:cNvPr id="78851" name="Rectangle 3"/>
          <p:cNvSpPr>
            <a:spLocks noGrp="1" noChangeArrowheads="1"/>
          </p:cNvSpPr>
          <p:nvPr>
            <p:ph type="body" idx="1"/>
          </p:nvPr>
        </p:nvSpPr>
        <p:spPr/>
        <p:txBody>
          <a:bodyPr/>
          <a:lstStyle/>
          <a:p>
            <a:r>
              <a:rPr lang="el-GR" sz="2800"/>
              <a:t>Αξιολόγηση πιθανών λύσεων ανάλογα με τις επιπτώσεις τους στην επιχείρηση</a:t>
            </a:r>
          </a:p>
          <a:p>
            <a:r>
              <a:rPr lang="el-GR" sz="2800"/>
              <a:t>Επιλογή της καλύτερης εναλλακτικής</a:t>
            </a:r>
          </a:p>
          <a:p>
            <a:r>
              <a:rPr lang="el-GR" sz="2800"/>
              <a:t>Δοκιμαστική εφαρμογή της προτεινόμενης λύσης</a:t>
            </a:r>
          </a:p>
          <a:p>
            <a:r>
              <a:rPr lang="el-GR" sz="2800"/>
              <a:t>Εφαρμογή της λύσης</a:t>
            </a:r>
          </a:p>
          <a:p>
            <a:r>
              <a:rPr lang="el-GR" sz="2800"/>
              <a:t>Αξιολόγηση της λύσης</a:t>
            </a:r>
          </a:p>
          <a:p>
            <a:r>
              <a:rPr lang="el-GR" sz="2800"/>
              <a:t>Αναθέωρηση της διαδικασίας εφόσον κριθεί απαραίτητο</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r>
              <a:rPr lang="el-GR"/>
              <a:t>ΘΕΩΡΗΤΙΚΟ ΠΡΟΒΛΗΜΑ </a:t>
            </a:r>
          </a:p>
        </p:txBody>
      </p:sp>
      <p:sp>
        <p:nvSpPr>
          <p:cNvPr id="79875" name="Rectangle 3"/>
          <p:cNvSpPr>
            <a:spLocks noGrp="1" noChangeArrowheads="1"/>
          </p:cNvSpPr>
          <p:nvPr>
            <p:ph type="body" idx="1"/>
          </p:nvPr>
        </p:nvSpPr>
        <p:spPr/>
        <p:txBody>
          <a:bodyPr/>
          <a:lstStyle/>
          <a:p>
            <a:pPr>
              <a:buFont typeface="Wingdings" pitchFamily="2" charset="2"/>
              <a:buNone/>
            </a:pPr>
            <a:r>
              <a:rPr lang="el-GR"/>
              <a:t>Στο γενικό νοσοκομείο στο οποίο είστε διοικητής υπάρχει το πρόβλημα της μεγάλης λίστας αναμονής για εισαγωγή στην παθολογική κλινική. Πολλά από τα περιστατικά αυτά είναι χρόνια και δεν χρήζουν οξείας νοσηλείας. Μέσω των βημάτων της προσέγγισης της εξάρτησης, προτείνετε μία λύση για το πρόβλημα αυτό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3" name="Rectangle 3"/>
          <p:cNvSpPr>
            <a:spLocks noGrp="1" noChangeArrowheads="1"/>
          </p:cNvSpPr>
          <p:nvPr>
            <p:ph type="body" idx="1"/>
          </p:nvPr>
        </p:nvSpPr>
        <p:spPr/>
        <p:txBody>
          <a:bodyPr/>
          <a:lstStyle/>
          <a:p>
            <a:pPr>
              <a:lnSpc>
                <a:spcPct val="80000"/>
              </a:lnSpc>
            </a:pPr>
            <a:r>
              <a:rPr lang="el-GR" sz="2800"/>
              <a:t>Άνοδος Ιαπωνικής βιομηχανίας μετά το Β’ Παγκόσμιο πόλεμο – Ιαπωνικό Οικονομικό Θαύμα</a:t>
            </a:r>
          </a:p>
          <a:p>
            <a:pPr>
              <a:lnSpc>
                <a:spcPct val="80000"/>
              </a:lnSpc>
            </a:pPr>
            <a:r>
              <a:rPr lang="el-GR" sz="2800"/>
              <a:t>Θεωρία Ζ: ιαπωνικά ήθη με έμφαση σε τεχνικές μάνατζμεντ που στηρίζονται στην έννοια της ομάδας (οι αποτελεσματικές αποφάσεις λαμβάνονται από την ομάδα και όχι από μεμονωμένο μάνατζερ)</a:t>
            </a:r>
          </a:p>
          <a:p>
            <a:pPr>
              <a:lnSpc>
                <a:spcPct val="80000"/>
              </a:lnSpc>
            </a:pPr>
            <a:r>
              <a:rPr lang="el-GR" sz="2800"/>
              <a:t>Η ομάδα έχει πρόσβαση σε περισσότερα δεδομένα και όχι μεγαλύτερη πείρα</a:t>
            </a:r>
          </a:p>
          <a:p>
            <a:pPr>
              <a:lnSpc>
                <a:spcPct val="80000"/>
              </a:lnSpc>
            </a:pPr>
            <a:r>
              <a:rPr lang="el-GR" sz="2800"/>
              <a:t>Η διαδικασία λήψης απόφασης φιλτράρει τις «πολύ καλές» και «πολύ κακές» πληροφορίες και καταλήγει σε καλύτερες αποφάσεις</a:t>
            </a:r>
          </a:p>
        </p:txBody>
      </p:sp>
      <p:sp>
        <p:nvSpPr>
          <p:cNvPr id="81924" name="Rectangle 4"/>
          <p:cNvSpPr>
            <a:spLocks noGrp="1" noChangeArrowheads="1"/>
          </p:cNvSpPr>
          <p:nvPr>
            <p:ph type="title"/>
          </p:nvPr>
        </p:nvSpPr>
        <p:spPr>
          <a:noFill/>
          <a:ln/>
        </p:spPr>
        <p:txBody>
          <a:bodyPr/>
          <a:lstStyle/>
          <a:p>
            <a:r>
              <a:rPr lang="el-GR" sz="4000"/>
              <a:t>ΘΕΩΡΙΑ Ζ</a:t>
            </a:r>
            <a:r>
              <a:rPr lang="en-US" sz="4000"/>
              <a:t>: </a:t>
            </a:r>
            <a:r>
              <a:rPr lang="el-GR" sz="4000"/>
              <a:t>ΙΑΠΩΝΙΚΟ ΜΑΝΑΤΖΜΕΝΤ</a:t>
            </a:r>
            <a:endParaRPr lang="en-US" sz="400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r>
              <a:rPr lang="el-GR"/>
              <a:t>ΘΕΩΡΙΑ Ζ</a:t>
            </a:r>
            <a:endParaRPr lang="en-US"/>
          </a:p>
        </p:txBody>
      </p:sp>
      <p:sp>
        <p:nvSpPr>
          <p:cNvPr id="80899" name="Rectangle 3"/>
          <p:cNvSpPr>
            <a:spLocks noGrp="1" noChangeArrowheads="1"/>
          </p:cNvSpPr>
          <p:nvPr>
            <p:ph type="body" idx="1"/>
          </p:nvPr>
        </p:nvSpPr>
        <p:spPr>
          <a:xfrm>
            <a:off x="457200" y="1773238"/>
            <a:ext cx="8229600" cy="4824412"/>
          </a:xfrm>
        </p:spPr>
        <p:txBody>
          <a:bodyPr/>
          <a:lstStyle/>
          <a:p>
            <a:pPr>
              <a:lnSpc>
                <a:spcPct val="80000"/>
              </a:lnSpc>
              <a:buFont typeface="Wingdings" pitchFamily="2" charset="2"/>
              <a:buNone/>
            </a:pPr>
            <a:r>
              <a:rPr lang="el-GR" sz="2800" b="1"/>
              <a:t>ΘΕΩΡΙΑ Ζ=</a:t>
            </a:r>
            <a:r>
              <a:rPr lang="el-GR" sz="2800"/>
              <a:t> ο Ιαπωνικός τρόπος συμμετοχικής διοίκησης</a:t>
            </a:r>
          </a:p>
          <a:p>
            <a:pPr>
              <a:lnSpc>
                <a:spcPct val="80000"/>
              </a:lnSpc>
              <a:buFontTx/>
              <a:buChar char="-"/>
            </a:pPr>
            <a:r>
              <a:rPr lang="el-GR" sz="2800"/>
              <a:t>Οι εργαζόμενοι τοποθετούνται σε μικρές οργανωτικές μονάδες για να συμμετέχουν στη διαδικασία λήψης αποφάσεων </a:t>
            </a:r>
            <a:r>
              <a:rPr lang="el-GR" sz="2800" b="1" u="sng"/>
              <a:t>(κύκλοι ποιότητας)</a:t>
            </a:r>
          </a:p>
          <a:p>
            <a:pPr>
              <a:lnSpc>
                <a:spcPct val="80000"/>
              </a:lnSpc>
              <a:buFontTx/>
              <a:buChar char="-"/>
            </a:pPr>
            <a:r>
              <a:rPr lang="el-GR" sz="2800"/>
              <a:t>Οι αποφάσεις μεταβιβάζονται κλιμακωτά προς τα πάνω –με αμφίδρομη ωστόσο επικοινωνία- μεταξύ των διαφόρων επιπέδων διοίκησης</a:t>
            </a:r>
          </a:p>
          <a:p>
            <a:pPr>
              <a:lnSpc>
                <a:spcPct val="80000"/>
              </a:lnSpc>
              <a:buFontTx/>
              <a:buChar char="-"/>
            </a:pPr>
            <a:r>
              <a:rPr lang="el-GR" sz="2800"/>
              <a:t>Οι εργαζόμενοι ενθαρρύνονται να δημιουργούν προσωπικές και επαγγελματικές σχέσεις</a:t>
            </a:r>
          </a:p>
          <a:p>
            <a:pPr>
              <a:lnSpc>
                <a:spcPct val="80000"/>
              </a:lnSpc>
              <a:buFontTx/>
              <a:buChar char="-"/>
            </a:pPr>
            <a:r>
              <a:rPr lang="el-GR" sz="2800"/>
              <a:t>Η ποιότητα και η παραγωγικότητα αποτελούν κίνητρα για αντίστοιχη αμοιβή</a:t>
            </a:r>
            <a:endParaRPr lang="en-US" sz="2800"/>
          </a:p>
        </p:txBody>
      </p:sp>
      <p:sp>
        <p:nvSpPr>
          <p:cNvPr id="80900" name="Text Box 4"/>
          <p:cNvSpPr txBox="1">
            <a:spLocks noChangeArrowheads="1"/>
          </p:cNvSpPr>
          <p:nvPr/>
        </p:nvSpPr>
        <p:spPr bwMode="auto">
          <a:xfrm>
            <a:off x="303213" y="6329363"/>
            <a:ext cx="8516937" cy="366712"/>
          </a:xfrm>
          <a:prstGeom prst="rect">
            <a:avLst/>
          </a:prstGeom>
          <a:noFill/>
          <a:ln w="9525">
            <a:noFill/>
            <a:miter lim="800000"/>
            <a:headEnd/>
            <a:tailEnd/>
          </a:ln>
          <a:effectLst/>
        </p:spPr>
        <p:txBody>
          <a:bodyPr>
            <a:spAutoFit/>
          </a:bodyPr>
          <a:lstStyle/>
          <a:p>
            <a:pPr algn="ctr"/>
            <a:r>
              <a:rPr lang="el-GR" b="1">
                <a:latin typeface="Arial" charset="0"/>
              </a:rPr>
              <a:t>ΘΕΩΡΙΕΣ Χ, Υ, Ζ: Επικεντρώνονται στο προσωπικό</a:t>
            </a:r>
            <a:endParaRPr lang="en-US" b="1">
              <a:latin typeface="Arial"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7" name="Rectangle 3"/>
          <p:cNvSpPr>
            <a:spLocks noGrp="1" noChangeArrowheads="1"/>
          </p:cNvSpPr>
          <p:nvPr>
            <p:ph type="body" idx="1"/>
          </p:nvPr>
        </p:nvSpPr>
        <p:spPr/>
        <p:txBody>
          <a:bodyPr/>
          <a:lstStyle/>
          <a:p>
            <a:pPr>
              <a:lnSpc>
                <a:spcPct val="90000"/>
              </a:lnSpc>
            </a:pPr>
            <a:r>
              <a:rPr lang="el-GR"/>
              <a:t>Ιδεώδες ισόβιας απασχόλησης: ανάπτυξη εμπιστοσύνης και εξασφάλιση εργατικού δυναμικού αφοσιωμένου στην επιχείρηση και την επίτευξη των στόχων της</a:t>
            </a:r>
          </a:p>
          <a:p>
            <a:pPr>
              <a:lnSpc>
                <a:spcPct val="90000"/>
              </a:lnSpc>
            </a:pPr>
            <a:r>
              <a:rPr lang="el-GR"/>
              <a:t>Μακροπρόθεσμη αξιοποίηση των ανθρωπίνων πόρων και της ανάπτυξης τους και δίνει έμφαση στις αξιολογήσεις απόδοσης με βάση την επίτευξη μακροπρόθεσμων στόχων </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250825" y="692150"/>
            <a:ext cx="8686800" cy="1143000"/>
          </a:xfrm>
        </p:spPr>
        <p:txBody>
          <a:bodyPr/>
          <a:lstStyle/>
          <a:p>
            <a:r>
              <a:rPr lang="el-GR" sz="3600"/>
              <a:t>ΘΕΩΡΙΑ Ζ: Προσέγγιση για ποιότητα στον εργασιακό βίο (</a:t>
            </a:r>
            <a:r>
              <a:rPr lang="en-US" sz="3600"/>
              <a:t>Quality of work life approach)</a:t>
            </a:r>
            <a:endParaRPr lang="el-GR" sz="3600"/>
          </a:p>
        </p:txBody>
      </p:sp>
      <p:sp>
        <p:nvSpPr>
          <p:cNvPr id="83971" name="Rectangle 3"/>
          <p:cNvSpPr>
            <a:spLocks noGrp="1" noChangeArrowheads="1"/>
          </p:cNvSpPr>
          <p:nvPr>
            <p:ph type="body" idx="1"/>
          </p:nvPr>
        </p:nvSpPr>
        <p:spPr>
          <a:xfrm>
            <a:off x="468313" y="2276475"/>
            <a:ext cx="8229600" cy="4302125"/>
          </a:xfrm>
        </p:spPr>
        <p:txBody>
          <a:bodyPr/>
          <a:lstStyle/>
          <a:p>
            <a:r>
              <a:rPr lang="el-GR"/>
              <a:t>Μεγαλύτερη συμμετοχή των εργαζομένων στη λήψη αποφάσεων</a:t>
            </a:r>
          </a:p>
          <a:p>
            <a:r>
              <a:rPr lang="el-GR"/>
              <a:t>Βελτιωμένη και συχνότερη επικοινωνία μεταξύ εργαζομένων και διοίκησης</a:t>
            </a:r>
          </a:p>
          <a:p>
            <a:r>
              <a:rPr lang="el-GR"/>
              <a:t>Αυτοέλεγχο των εργαζομένων σε διάφορα θέματα στο χώρο εργασίας</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sz="4000">
                <a:solidFill>
                  <a:schemeClr val="hlink"/>
                </a:solidFill>
              </a:rPr>
              <a:t>Frederic Taylor</a:t>
            </a:r>
            <a:endParaRPr lang="el-GR" sz="4000">
              <a:solidFill>
                <a:schemeClr val="hlink"/>
              </a:solidFill>
            </a:endParaRPr>
          </a:p>
        </p:txBody>
      </p:sp>
      <p:sp>
        <p:nvSpPr>
          <p:cNvPr id="41987" name="Rectangle 3"/>
          <p:cNvSpPr>
            <a:spLocks noGrp="1" noChangeArrowheads="1"/>
          </p:cNvSpPr>
          <p:nvPr>
            <p:ph type="body" idx="1"/>
          </p:nvPr>
        </p:nvSpPr>
        <p:spPr/>
        <p:txBody>
          <a:bodyPr/>
          <a:lstStyle/>
          <a:p>
            <a:pPr>
              <a:lnSpc>
                <a:spcPct val="80000"/>
              </a:lnSpc>
            </a:pPr>
            <a:r>
              <a:rPr lang="en-US" sz="2800"/>
              <a:t>Principles of Scientific Management (</a:t>
            </a:r>
            <a:r>
              <a:rPr lang="el-GR" sz="2800"/>
              <a:t>έκδοση το 1911) </a:t>
            </a:r>
          </a:p>
          <a:p>
            <a:pPr>
              <a:lnSpc>
                <a:spcPct val="80000"/>
              </a:lnSpc>
            </a:pPr>
            <a:endParaRPr lang="el-GR" sz="2000"/>
          </a:p>
          <a:p>
            <a:pPr>
              <a:lnSpc>
                <a:spcPct val="80000"/>
              </a:lnSpc>
            </a:pPr>
            <a:endParaRPr lang="el-GR" sz="2000"/>
          </a:p>
          <a:p>
            <a:pPr>
              <a:lnSpc>
                <a:spcPct val="80000"/>
              </a:lnSpc>
            </a:pPr>
            <a:r>
              <a:rPr lang="el-GR" sz="2000"/>
              <a:t>Επιστημονικές μέθοδοι για τον προσδιορισμό του καλύτερου τρόπου για την εκτέλεση μιας εργασίας</a:t>
            </a:r>
          </a:p>
          <a:p>
            <a:pPr>
              <a:lnSpc>
                <a:spcPct val="80000"/>
              </a:lnSpc>
              <a:buClr>
                <a:schemeClr val="tx1"/>
              </a:buClr>
              <a:buFont typeface="Wingdings" pitchFamily="2" charset="2"/>
              <a:buChar char="Ø"/>
            </a:pPr>
            <a:r>
              <a:rPr lang="el-GR" sz="2000" b="1">
                <a:effectLst>
                  <a:outerShdw blurRad="38100" dist="38100" dir="2700000" algn="tl">
                    <a:srgbClr val="C0C0C0"/>
                  </a:outerShdw>
                </a:effectLst>
              </a:rPr>
              <a:t>4 αρχές:</a:t>
            </a:r>
            <a:r>
              <a:rPr lang="el-GR" sz="2000"/>
              <a:t> </a:t>
            </a:r>
          </a:p>
          <a:p>
            <a:pPr>
              <a:lnSpc>
                <a:spcPct val="80000"/>
              </a:lnSpc>
            </a:pPr>
            <a:r>
              <a:rPr lang="el-GR" sz="2000"/>
              <a:t>ανάλυση εργασίας με επιστημονικές μεθόδους &amp; όχι εμπειρικούς κανόνες, </a:t>
            </a:r>
          </a:p>
          <a:p>
            <a:pPr>
              <a:lnSpc>
                <a:spcPct val="80000"/>
              </a:lnSpc>
            </a:pPr>
            <a:r>
              <a:rPr lang="el-GR" sz="2000"/>
              <a:t>επιστημονική επιλογή προσωπικού και συνεχιζόμενη εκπαίδευση, </a:t>
            </a:r>
          </a:p>
          <a:p>
            <a:pPr>
              <a:lnSpc>
                <a:spcPct val="80000"/>
              </a:lnSpc>
            </a:pPr>
            <a:r>
              <a:rPr lang="el-GR" sz="2000"/>
              <a:t>ουσιαστική συνεργασία προσωπικού και διοίκησης, </a:t>
            </a:r>
          </a:p>
          <a:p>
            <a:pPr>
              <a:lnSpc>
                <a:spcPct val="80000"/>
              </a:lnSpc>
            </a:pPr>
            <a:r>
              <a:rPr lang="el-GR" sz="2000"/>
              <a:t>η ευθύνη για την εργασία να κατανέμεται ισότιμα μεταξύ διοίκησης και εργαζομένων</a:t>
            </a:r>
          </a:p>
          <a:p>
            <a:endParaRPr lang="el-G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lstStyle/>
          <a:p>
            <a:r>
              <a:rPr lang="el-GR" sz="4000"/>
              <a:t>Διοίκηση Ολικής Ποιότητας- Ηγεσία Ολικής Ποιότητας </a:t>
            </a:r>
          </a:p>
        </p:txBody>
      </p:sp>
      <p:sp>
        <p:nvSpPr>
          <p:cNvPr id="84995" name="Rectangle 3"/>
          <p:cNvSpPr>
            <a:spLocks noGrp="1" noChangeArrowheads="1"/>
          </p:cNvSpPr>
          <p:nvPr>
            <p:ph type="body" idx="1"/>
          </p:nvPr>
        </p:nvSpPr>
        <p:spPr/>
        <p:txBody>
          <a:bodyPr/>
          <a:lstStyle/>
          <a:p>
            <a:r>
              <a:rPr lang="el-GR"/>
              <a:t>Εφαρμογή στο Αμερικανικό Πολεμικό Ναυτικό</a:t>
            </a:r>
          </a:p>
          <a:p>
            <a:r>
              <a:rPr lang="el-GR"/>
              <a:t>Διοίκηση του οργανισμού με τον πλέον αποτελεσματικό τρόπο</a:t>
            </a:r>
          </a:p>
          <a:p>
            <a:r>
              <a:rPr lang="el-GR"/>
              <a:t>Επίλυση των προβλημάτων στο κατώτερο δυνατό επίπεδο (προς τα κάτω εξουσία)</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l-GR"/>
              <a:t>ΠΟΣΟΤΙΚΗ ΠΡΟΣΕΓΓΙΣΗ</a:t>
            </a:r>
            <a:endParaRPr lang="en-US"/>
          </a:p>
        </p:txBody>
      </p:sp>
      <p:sp>
        <p:nvSpPr>
          <p:cNvPr id="36867" name="Rectangle 3"/>
          <p:cNvSpPr>
            <a:spLocks noGrp="1" noChangeArrowheads="1"/>
          </p:cNvSpPr>
          <p:nvPr>
            <p:ph type="body" idx="1"/>
          </p:nvPr>
        </p:nvSpPr>
        <p:spPr/>
        <p:txBody>
          <a:bodyPr/>
          <a:lstStyle/>
          <a:p>
            <a:r>
              <a:rPr lang="el-GR"/>
              <a:t>Η Ποσοτική προσέγγιση (ή αλλιώς επιχειρησιακή έρευνα-</a:t>
            </a:r>
            <a:r>
              <a:rPr lang="en-US"/>
              <a:t>operational research) </a:t>
            </a:r>
            <a:r>
              <a:rPr lang="el-GR"/>
              <a:t>περιλαμβάνει εφαρμογές στατιστικής, πληροφορικής κτλ. για τη βελτίωση επιλογών κατανομής πόρων.</a:t>
            </a:r>
          </a:p>
          <a:p>
            <a:r>
              <a:rPr lang="el-GR"/>
              <a:t> Βοηθά κυρίως σε αποφάσεις σχεδιασμού και ελέγχου</a:t>
            </a:r>
            <a:endParaRPr 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p:txBody>
          <a:bodyPr/>
          <a:lstStyle/>
          <a:p>
            <a:r>
              <a:rPr lang="el-GR" sz="4000"/>
              <a:t>ΕΞΩΤΕΡΙΚΟ ΚΑΙ ΕΣΩΤΕΡΙΚΟ ΠΕΡΙΒΑΛΛΟΝ ΕΠΙΧΕΙΡΗΣΗΣ</a:t>
            </a:r>
          </a:p>
        </p:txBody>
      </p:sp>
      <p:sp>
        <p:nvSpPr>
          <p:cNvPr id="86019" name="Rectangle 3"/>
          <p:cNvSpPr>
            <a:spLocks noGrp="1" noChangeArrowheads="1"/>
          </p:cNvSpPr>
          <p:nvPr>
            <p:ph type="body" idx="1"/>
          </p:nvPr>
        </p:nvSpPr>
        <p:spPr/>
        <p:txBody>
          <a:bodyPr/>
          <a:lstStyle/>
          <a:p>
            <a:pPr>
              <a:lnSpc>
                <a:spcPct val="90000"/>
              </a:lnSpc>
            </a:pPr>
            <a:r>
              <a:rPr lang="el-GR" sz="2800"/>
              <a:t>ΕΞΩΤΕΡΙΚΟ ΠΕΡΙΒΑΛΛΟΝ (Νόμοι, Δημογραφία-Επιδημιολογία, Πολιτιστικές και ηθικές αξίες, Οικονομία, Πελάτες, Ανταγωνιστές, Τεχνολογία Αιχμής, Καινοτομίες, Προμηθευτές, Τράπεζες, Σωματεία κτλ.)</a:t>
            </a:r>
          </a:p>
          <a:p>
            <a:pPr>
              <a:lnSpc>
                <a:spcPct val="90000"/>
              </a:lnSpc>
            </a:pPr>
            <a:r>
              <a:rPr lang="el-GR" sz="2800"/>
              <a:t>ΕΣΩΤΕΡΙΚΟ ΠΕΡΙΒΑΛΛΟΝ. Πόροι της επιχείρησης (οικονομικοί, φυσικοί, ανθρώπινοι, τεχνολογικοί)</a:t>
            </a:r>
          </a:p>
          <a:p>
            <a:pPr>
              <a:lnSpc>
                <a:spcPct val="90000"/>
              </a:lnSpc>
            </a:pPr>
            <a:r>
              <a:rPr lang="el-GR" sz="2800"/>
              <a:t>ΕΤΑΙΡΙΚΗ ΠΑΙΔΕΙΑ: ΕΠΙΧΕΙΡΗΣΙΑΚΟ ΚΛΙΜΑ ΚΑΙ ΗΘΙΚΗ ΤΟΥ ΜΑΝΑΤΖΜΕΝΤ</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l-GR" sz="4000"/>
              <a:t>ΣΥΓΧΡΟΝΗ ΣΧΟΛΗ: ΣΥΣΤΗΜΙΚΗ ΠΡΟΣΕΓΓΙΣΗ </a:t>
            </a:r>
            <a:endParaRPr lang="en-US" sz="4000"/>
          </a:p>
        </p:txBody>
      </p:sp>
      <p:sp>
        <p:nvSpPr>
          <p:cNvPr id="29699" name="Rectangle 3"/>
          <p:cNvSpPr>
            <a:spLocks noGrp="1" noChangeArrowheads="1"/>
          </p:cNvSpPr>
          <p:nvPr>
            <p:ph type="body" idx="1"/>
          </p:nvPr>
        </p:nvSpPr>
        <p:spPr/>
        <p:txBody>
          <a:bodyPr/>
          <a:lstStyle/>
          <a:p>
            <a:pPr>
              <a:lnSpc>
                <a:spcPct val="90000"/>
              </a:lnSpc>
            </a:pPr>
            <a:r>
              <a:rPr lang="el-GR" sz="2800"/>
              <a:t>Αρχές του 1960: ενοποιημένο θεωρητικό πλαίσιο διοίκησης</a:t>
            </a:r>
          </a:p>
          <a:p>
            <a:pPr>
              <a:lnSpc>
                <a:spcPct val="90000"/>
              </a:lnSpc>
            </a:pPr>
            <a:endParaRPr lang="el-GR" sz="2800"/>
          </a:p>
          <a:p>
            <a:pPr>
              <a:lnSpc>
                <a:spcPct val="90000"/>
              </a:lnSpc>
              <a:buFont typeface="Wingdings" pitchFamily="2" charset="2"/>
              <a:buNone/>
            </a:pPr>
            <a:r>
              <a:rPr lang="el-GR" sz="2800" b="1"/>
              <a:t>Σύστημα:</a:t>
            </a:r>
            <a:r>
              <a:rPr lang="el-GR" sz="2800"/>
              <a:t> ένα σύνολο στοιχείων ή υποσυστημάτων τα οποία αλληλεπιδρούν μεταξύ τους και η μεταβολή ενός εξ’ αυτών σημαίνει αυτόματα και αλλαγή στη λειτουργία των υπολοίπων</a:t>
            </a:r>
            <a:r>
              <a:rPr lang="en-US" sz="2800"/>
              <a:t> </a:t>
            </a:r>
            <a:endParaRPr lang="el-GR" sz="2800"/>
          </a:p>
          <a:p>
            <a:pPr>
              <a:lnSpc>
                <a:spcPct val="90000"/>
              </a:lnSpc>
              <a:buFont typeface="Wingdings" pitchFamily="2" charset="2"/>
              <a:buNone/>
            </a:pPr>
            <a:r>
              <a:rPr lang="el-GR" sz="2800"/>
              <a:t>Ή μία σειρά συναφών και αλληλοεξαρτώμενων μερών, σχεδιασμένων να επιτύχουν συγκεκριμένο στόχο ή σειρά στόχων</a:t>
            </a:r>
            <a:endParaRPr lang="en-US" sz="280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l-GR"/>
              <a:t>ΣΥΣΤΗΜΙΚΗ ΠΡΟΣΕΓΓΙΣΗ</a:t>
            </a:r>
            <a:endParaRPr lang="en-US"/>
          </a:p>
        </p:txBody>
      </p:sp>
      <p:sp>
        <p:nvSpPr>
          <p:cNvPr id="30723" name="Rectangle 3"/>
          <p:cNvSpPr>
            <a:spLocks noGrp="1" noChangeArrowheads="1"/>
          </p:cNvSpPr>
          <p:nvPr>
            <p:ph type="body" idx="1"/>
          </p:nvPr>
        </p:nvSpPr>
        <p:spPr>
          <a:xfrm>
            <a:off x="323850" y="1916113"/>
            <a:ext cx="8229600" cy="5256212"/>
          </a:xfrm>
        </p:spPr>
        <p:txBody>
          <a:bodyPr/>
          <a:lstStyle/>
          <a:p>
            <a:pPr>
              <a:lnSpc>
                <a:spcPct val="80000"/>
              </a:lnSpc>
            </a:pPr>
            <a:r>
              <a:rPr lang="el-GR" sz="2000"/>
              <a:t>Οργανισμός: σύνολο ανθρώπων που συνεργάζονται για έναν κοινό σκοπό, στους οποίους ανατέθηκαν συγκεκριμένοι ρόλοι και καθήκοντα και οι οποίοι επηρεάζονται αμοιβαία. </a:t>
            </a:r>
          </a:p>
          <a:p>
            <a:pPr>
              <a:lnSpc>
                <a:spcPct val="80000"/>
              </a:lnSpc>
              <a:buFont typeface="Wingdings" pitchFamily="2" charset="2"/>
              <a:buNone/>
            </a:pPr>
            <a:endParaRPr lang="el-GR" sz="2000"/>
          </a:p>
          <a:p>
            <a:pPr>
              <a:lnSpc>
                <a:spcPct val="80000"/>
              </a:lnSpc>
            </a:pPr>
            <a:r>
              <a:rPr lang="el-GR" sz="2000"/>
              <a:t>Μοντέλο Ανοιχτών Συστημάτων: Ο οργανισμός οφείλει να αντιμετωπίζεται από την διοίκηση ως ένα σύστημα που αλληλεπιδρά συνεχώς με το εξωτερικό περιβάλλον του, δέχεται συγκεκριμένες εισροές, και αποτελείται από αλληλοεξαρτώμενες οντότητες </a:t>
            </a:r>
            <a:r>
              <a:rPr lang="el-GR" sz="2000" i="1"/>
              <a:t>(διευθύνσεις, τμήματα, κύριες και υποστηρικτικές διεργασίες και διαδικασίες)</a:t>
            </a:r>
            <a:r>
              <a:rPr lang="el-GR" sz="2000"/>
              <a:t> με προσδιορισμένους επιχειρησιακούς πόρους </a:t>
            </a:r>
            <a:r>
              <a:rPr lang="el-GR" sz="2000" i="1"/>
              <a:t>(ανθρώπινοι πόροι, εξοπλισμός, ενδιάμεσες και τελικές υπηρεσίες και προϊόντα, προμηθευτές κα)</a:t>
            </a:r>
            <a:r>
              <a:rPr lang="el-GR" sz="2000"/>
              <a:t>, που «συνεργάζονται» για την επίτευξη ενός κοινού οράματος, σκοπού και επιχειρησιακών στόχων </a:t>
            </a:r>
            <a:r>
              <a:rPr lang="el-GR" sz="2000" i="1"/>
              <a:t>(προσδιορισμένες επιχειρησιακές εκροές)</a:t>
            </a:r>
            <a:r>
              <a:rPr lang="el-GR" sz="2000"/>
              <a:t>. </a:t>
            </a:r>
            <a:endParaRPr lang="en-US" sz="2000"/>
          </a:p>
          <a:p>
            <a:pPr>
              <a:lnSpc>
                <a:spcPct val="80000"/>
              </a:lnSpc>
              <a:buFont typeface="Wingdings" pitchFamily="2" charset="2"/>
              <a:buNone/>
            </a:pPr>
            <a:br>
              <a:rPr lang="en-US" sz="2000"/>
            </a:br>
            <a:endParaRPr lang="en-US" sz="200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l-GR" sz="4000"/>
              <a:t>Σχηματοποίηση της συστημικής προσέγγισης </a:t>
            </a:r>
            <a:endParaRPr lang="en-US" sz="4000"/>
          </a:p>
        </p:txBody>
      </p:sp>
      <p:pic>
        <p:nvPicPr>
          <p:cNvPr id="31748" name="Picture 4"/>
          <p:cNvPicPr>
            <a:picLocks noChangeAspect="1" noChangeArrowheads="1"/>
          </p:cNvPicPr>
          <p:nvPr/>
        </p:nvPicPr>
        <p:blipFill>
          <a:blip r:embed="rId2" cstate="print"/>
          <a:srcRect/>
          <a:stretch>
            <a:fillRect/>
          </a:stretch>
        </p:blipFill>
        <p:spPr bwMode="auto">
          <a:xfrm>
            <a:off x="611188" y="1628775"/>
            <a:ext cx="7993062" cy="5040313"/>
          </a:xfrm>
          <a:prstGeom prst="rect">
            <a:avLst/>
          </a:prstGeom>
          <a:noFill/>
          <a:ln w="9525">
            <a:noFill/>
            <a:miter lim="800000"/>
            <a:headEnd/>
            <a:tailEnd/>
          </a:ln>
          <a:effectLst/>
        </p:spPr>
      </p:pic>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l-GR" sz="4000"/>
              <a:t>Η ΣΥΣΤΗΜΙΚΗ ΠΡΟΣΕΓΓΙΣΗ ΣΤΟ ΝΟΣΟΚΟΜΕΙΟ</a:t>
            </a:r>
            <a:endParaRPr lang="en-US" sz="4000"/>
          </a:p>
        </p:txBody>
      </p:sp>
      <p:sp>
        <p:nvSpPr>
          <p:cNvPr id="32771" name="Rectangle 3"/>
          <p:cNvSpPr>
            <a:spLocks noGrp="1" noChangeArrowheads="1"/>
          </p:cNvSpPr>
          <p:nvPr>
            <p:ph type="body" idx="1"/>
          </p:nvPr>
        </p:nvSpPr>
        <p:spPr>
          <a:xfrm>
            <a:off x="457200" y="1600200"/>
            <a:ext cx="8229600" cy="4924425"/>
          </a:xfrm>
        </p:spPr>
        <p:txBody>
          <a:bodyPr/>
          <a:lstStyle/>
          <a:p>
            <a:pPr>
              <a:lnSpc>
                <a:spcPct val="90000"/>
              </a:lnSpc>
            </a:pPr>
            <a:r>
              <a:rPr lang="el-GR" altLang="zh-CN" sz="2800"/>
              <a:t>Βασικές </a:t>
            </a:r>
            <a:r>
              <a:rPr lang="el-GR" altLang="zh-CN" sz="2800" b="1"/>
              <a:t>εισροές:</a:t>
            </a:r>
            <a:r>
              <a:rPr lang="el-GR" altLang="zh-CN" sz="2800"/>
              <a:t> οι ανθρώπινοι πόροι, η υλικοτεχνική υποδομή και ο εξοπλισμός, </a:t>
            </a:r>
          </a:p>
          <a:p>
            <a:pPr>
              <a:lnSpc>
                <a:spcPct val="90000"/>
              </a:lnSpc>
            </a:pPr>
            <a:r>
              <a:rPr lang="el-GR" altLang="zh-CN" sz="2800"/>
              <a:t>Βασικές </a:t>
            </a:r>
            <a:r>
              <a:rPr lang="el-GR" altLang="zh-CN" sz="2800" b="1"/>
              <a:t>διαδικασίες:</a:t>
            </a:r>
            <a:r>
              <a:rPr lang="el-GR" altLang="zh-CN" sz="2800"/>
              <a:t> ο έλεγχος, η διάγνωση, η θεραπεία και η αποκατάσταση και οι </a:t>
            </a:r>
          </a:p>
          <a:p>
            <a:pPr>
              <a:lnSpc>
                <a:spcPct val="90000"/>
              </a:lnSpc>
            </a:pPr>
            <a:r>
              <a:rPr lang="el-GR" altLang="zh-CN" sz="2800"/>
              <a:t>Βασικές </a:t>
            </a:r>
            <a:r>
              <a:rPr lang="el-GR" altLang="zh-CN" sz="2800" b="1"/>
              <a:t>εκροές</a:t>
            </a:r>
            <a:r>
              <a:rPr lang="el-GR" altLang="zh-CN" sz="2800"/>
              <a:t> η διάρκεια νοσηλείας, ο αριθμός και το είδος των επεμβάσεων καθώς και οι εργαστηριακές εξετάσεις. </a:t>
            </a:r>
          </a:p>
          <a:p>
            <a:pPr>
              <a:lnSpc>
                <a:spcPct val="90000"/>
              </a:lnSpc>
            </a:pPr>
            <a:r>
              <a:rPr lang="el-GR" altLang="zh-CN" sz="2800"/>
              <a:t>Τα </a:t>
            </a:r>
            <a:r>
              <a:rPr lang="el-GR" altLang="zh-CN" sz="2800" b="1"/>
              <a:t>αποτελέσματα</a:t>
            </a:r>
            <a:r>
              <a:rPr lang="el-GR" altLang="zh-CN" sz="2800"/>
              <a:t> σχετίζονται με τη βελτίωση επιπέδου υγείας του πληθυσμού καθώς και τη βελτίωση επιπέδου ευημερίας και ποιότητας ζωής</a:t>
            </a:r>
            <a:endParaRPr lang="en-US" sz="280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468313" y="188913"/>
            <a:ext cx="8229600" cy="1143000"/>
          </a:xfrm>
        </p:spPr>
        <p:txBody>
          <a:bodyPr/>
          <a:lstStyle/>
          <a:p>
            <a:r>
              <a:rPr lang="el-GR"/>
              <a:t>ΣΥΣΤΗΜΙΚΗ ΠΡΟΣΕΓΓΙΣΗ</a:t>
            </a:r>
            <a:endParaRPr lang="en-US"/>
          </a:p>
        </p:txBody>
      </p:sp>
      <p:sp>
        <p:nvSpPr>
          <p:cNvPr id="33795" name="Rectangle 3"/>
          <p:cNvSpPr>
            <a:spLocks noGrp="1" noChangeArrowheads="1"/>
          </p:cNvSpPr>
          <p:nvPr>
            <p:ph type="body" idx="1"/>
          </p:nvPr>
        </p:nvSpPr>
        <p:spPr>
          <a:xfrm>
            <a:off x="395288" y="1412875"/>
            <a:ext cx="8229600" cy="5068888"/>
          </a:xfrm>
        </p:spPr>
        <p:txBody>
          <a:bodyPr/>
          <a:lstStyle/>
          <a:p>
            <a:pPr>
              <a:lnSpc>
                <a:spcPct val="80000"/>
              </a:lnSpc>
            </a:pPr>
            <a:r>
              <a:rPr lang="el-GR" sz="2800"/>
              <a:t>Το όλο δεν είναι μόνο ένα άθροισμα μερών</a:t>
            </a:r>
          </a:p>
          <a:p>
            <a:pPr>
              <a:lnSpc>
                <a:spcPct val="80000"/>
              </a:lnSpc>
            </a:pPr>
            <a:r>
              <a:rPr lang="el-GR" sz="2800"/>
              <a:t>Κλειστά και Ανοικτά συστήματα</a:t>
            </a:r>
          </a:p>
          <a:p>
            <a:pPr>
              <a:lnSpc>
                <a:spcPct val="80000"/>
              </a:lnSpc>
            </a:pPr>
            <a:r>
              <a:rPr lang="el-GR" sz="2800"/>
              <a:t>Τα κλειστά συστήματα υπόκεινται στην εντροπία, την τάση να εξαντλούνται. Τα ανοικτά παίρνουν στοιχεία από το περιβάλλον &amp; δεν υποφέρουν από εντροπία</a:t>
            </a:r>
          </a:p>
          <a:p>
            <a:pPr>
              <a:lnSpc>
                <a:spcPct val="80000"/>
              </a:lnSpc>
            </a:pPr>
            <a:r>
              <a:rPr lang="el-GR" sz="2800"/>
              <a:t>Αρνητική εντροπία: εάν τα εισαγόμενα στοιχεία είναι περισσότερα από εκείνα που χρησιμοποιούν και εξάγουν</a:t>
            </a:r>
          </a:p>
          <a:p>
            <a:pPr>
              <a:lnSpc>
                <a:spcPct val="80000"/>
              </a:lnSpc>
            </a:pPr>
            <a:r>
              <a:rPr lang="el-GR" sz="2800"/>
              <a:t>Ανοικτό σύστημα: πρέπει να απορροφά αρκετά στοιχεία από το περιβάλλον του για να αντισταθμίζει τα εξαγόμενα συν την ενέργεια και τα υλικά που χρησιμοποιούνται</a:t>
            </a:r>
            <a:endParaRPr lang="en-US" sz="280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3"/>
          <p:cNvSpPr>
            <a:spLocks noGrp="1" noChangeArrowheads="1"/>
          </p:cNvSpPr>
          <p:nvPr>
            <p:ph type="body" idx="1"/>
          </p:nvPr>
        </p:nvSpPr>
        <p:spPr>
          <a:xfrm>
            <a:off x="457200" y="1341438"/>
            <a:ext cx="8229600" cy="5327650"/>
          </a:xfrm>
        </p:spPr>
        <p:txBody>
          <a:bodyPr/>
          <a:lstStyle/>
          <a:p>
            <a:pPr>
              <a:lnSpc>
                <a:spcPct val="90000"/>
              </a:lnSpc>
            </a:pPr>
            <a:r>
              <a:rPr lang="el-GR" sz="2400"/>
              <a:t>Εάν ένα σύστημα θέλει δυναμική ισορροπία ή δυναμική ομοιόσταση θα πρέπει να έχει αναπληροφόρηση, δηλαδή μια εισαγωγή πληροφοριακών στοιχείων που ενημερώνουν κατά πόσο επιτυγχάνει σταθερή τουλάχιστον κατάσταση και δεν αντιμετωπίζει κίνδυνο καταστροφής</a:t>
            </a:r>
          </a:p>
          <a:p>
            <a:pPr>
              <a:lnSpc>
                <a:spcPct val="90000"/>
              </a:lnSpc>
            </a:pPr>
            <a:r>
              <a:rPr lang="el-GR" sz="2400"/>
              <a:t> Όλα τα συστήματα είναι υποσυστήματα. Αποτελούν τμήμα ενός υπερσυστήματος π.χ ένα νοσοκομείο έχει πολλά υποσυστήματα και το ίδιο είναι τμήμα ενός μεγαλύτερου συστήματος (π.χ. ΕΣΥ)</a:t>
            </a:r>
          </a:p>
          <a:p>
            <a:pPr>
              <a:lnSpc>
                <a:spcPct val="90000"/>
              </a:lnSpc>
            </a:pPr>
            <a:r>
              <a:rPr lang="el-GR" sz="2400"/>
              <a:t>Το βασικό στοιχείο λειτουργίας ενός οργανισμού δεν είναι η τυπική δομή του ή η συμπεριφορά και τα κίνητρα κάθε μέλους αλλά η γνώση των αλληλεπενεργειών και των αμοιβαίων επιδράσεων μεταξύ αναγκών, στόχων και συμπεριφοράς ατόμων ή ομάδων</a:t>
            </a:r>
          </a:p>
          <a:p>
            <a:pPr>
              <a:lnSpc>
                <a:spcPct val="90000"/>
              </a:lnSpc>
            </a:pPr>
            <a:endParaRPr lang="en-US" sz="2400"/>
          </a:p>
        </p:txBody>
      </p:sp>
      <p:sp>
        <p:nvSpPr>
          <p:cNvPr id="34820" name="Rectangle 4"/>
          <p:cNvSpPr>
            <a:spLocks noGrp="1" noChangeArrowheads="1"/>
          </p:cNvSpPr>
          <p:nvPr>
            <p:ph type="title"/>
          </p:nvPr>
        </p:nvSpPr>
        <p:spPr>
          <a:noFill/>
          <a:ln/>
        </p:spPr>
        <p:txBody>
          <a:bodyPr anchor="ctr"/>
          <a:lstStyle/>
          <a:p>
            <a:r>
              <a:rPr lang="el-GR"/>
              <a:t>ΣΥΣΤΗΜΙΚΗ ΠΡΟΣΕΓΓΙΣΗ</a:t>
            </a:r>
            <a:endParaRPr lang="en-US"/>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type="body" idx="1"/>
          </p:nvPr>
        </p:nvSpPr>
        <p:spPr/>
        <p:txBody>
          <a:bodyPr/>
          <a:lstStyle/>
          <a:p>
            <a:pPr>
              <a:lnSpc>
                <a:spcPct val="90000"/>
              </a:lnSpc>
            </a:pPr>
            <a:r>
              <a:rPr lang="el-GR" sz="2400"/>
              <a:t>Η διοίκηση στο πλαίσιο της συστημικής θεωρίας</a:t>
            </a:r>
          </a:p>
          <a:p>
            <a:pPr>
              <a:lnSpc>
                <a:spcPct val="90000"/>
              </a:lnSpc>
            </a:pPr>
            <a:r>
              <a:rPr lang="el-GR" sz="2400"/>
              <a:t>Εισαγωγή στη διοίκηση της Ποιότητας</a:t>
            </a:r>
            <a:endParaRPr lang="en-US" sz="2400"/>
          </a:p>
          <a:p>
            <a:pPr>
              <a:lnSpc>
                <a:spcPct val="90000"/>
              </a:lnSpc>
              <a:buFont typeface="Wingdings" pitchFamily="2" charset="2"/>
              <a:buNone/>
            </a:pPr>
            <a:r>
              <a:rPr lang="en-US" sz="2400"/>
              <a:t>	</a:t>
            </a:r>
            <a:r>
              <a:rPr lang="el-GR" sz="2400"/>
              <a:t>Αμερική (δεκαετία ΄50): έλεγχος ποιότητας (ασφάλεια &amp; διαθεσιμότητα) και διορθωτικές παρεμβάσεις στην αεροπλοϊα και στις πυρηνικές εγκαταστάσεις</a:t>
            </a:r>
          </a:p>
          <a:p>
            <a:pPr>
              <a:lnSpc>
                <a:spcPct val="90000"/>
              </a:lnSpc>
              <a:buFont typeface="Wingdings" pitchFamily="2" charset="2"/>
              <a:buNone/>
            </a:pPr>
            <a:r>
              <a:rPr lang="el-GR" sz="2400"/>
              <a:t>	Διασφάλιση Ποιότητας: </a:t>
            </a:r>
            <a:r>
              <a:rPr lang="el-GR" sz="2400" i="1"/>
              <a:t>«αντί να ελέγχονται προϊοντα και υπηρεσίες να επιβεβαιωθεί ότι ο παραγωγός είναι ενδεδειγμένα οργανωμένος» - πρόληψη εμφάνισης μη συμμορφώσεων</a:t>
            </a:r>
          </a:p>
          <a:p>
            <a:pPr>
              <a:lnSpc>
                <a:spcPct val="90000"/>
              </a:lnSpc>
              <a:buFont typeface="Wingdings" pitchFamily="2" charset="2"/>
              <a:buNone/>
            </a:pPr>
            <a:endParaRPr lang="el-GR" sz="2400" i="1"/>
          </a:p>
          <a:p>
            <a:pPr algn="ctr">
              <a:lnSpc>
                <a:spcPct val="90000"/>
              </a:lnSpc>
              <a:buFont typeface="Wingdings" pitchFamily="2" charset="2"/>
              <a:buNone/>
            </a:pPr>
            <a:r>
              <a:rPr lang="el-GR" sz="2400" i="1"/>
              <a:t>	Η αρχή του δρόμου προς την ποιότητα</a:t>
            </a:r>
          </a:p>
          <a:p>
            <a:pPr>
              <a:lnSpc>
                <a:spcPct val="90000"/>
              </a:lnSpc>
              <a:buFont typeface="Wingdings" pitchFamily="2" charset="2"/>
              <a:buNone/>
            </a:pPr>
            <a:r>
              <a:rPr lang="el-GR" sz="2400"/>
              <a:t>  </a:t>
            </a:r>
          </a:p>
        </p:txBody>
      </p:sp>
      <p:sp>
        <p:nvSpPr>
          <p:cNvPr id="9220" name="Rectangle 4"/>
          <p:cNvSpPr>
            <a:spLocks noGrp="1" noChangeArrowheads="1"/>
          </p:cNvSpPr>
          <p:nvPr>
            <p:ph type="title"/>
          </p:nvPr>
        </p:nvSpPr>
        <p:spPr>
          <a:noFill/>
          <a:ln/>
        </p:spPr>
        <p:txBody>
          <a:bodyPr anchor="ctr"/>
          <a:lstStyle/>
          <a:p>
            <a:r>
              <a:rPr lang="el-GR" sz="4000"/>
              <a:t>ΘΕΩΡΙΕΣ ΗΓΕΤΙΚΗΣ ΣΥΜΠΕΡΙΦΟΡΑΣ</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US" sz="4000" dirty="0">
                <a:solidFill>
                  <a:schemeClr val="hlink"/>
                </a:solidFill>
              </a:rPr>
              <a:t>Frederic Taylor</a:t>
            </a:r>
            <a:endParaRPr lang="el-GR" sz="4000" dirty="0">
              <a:solidFill>
                <a:schemeClr val="hlink"/>
              </a:solidFill>
            </a:endParaRPr>
          </a:p>
        </p:txBody>
      </p:sp>
      <p:sp>
        <p:nvSpPr>
          <p:cNvPr id="43011" name="Rectangle 3"/>
          <p:cNvSpPr>
            <a:spLocks noGrp="1" noChangeArrowheads="1"/>
          </p:cNvSpPr>
          <p:nvPr>
            <p:ph type="body" idx="1"/>
          </p:nvPr>
        </p:nvSpPr>
        <p:spPr/>
        <p:txBody>
          <a:bodyPr/>
          <a:lstStyle/>
          <a:p>
            <a:pPr>
              <a:lnSpc>
                <a:spcPct val="80000"/>
              </a:lnSpc>
              <a:buNone/>
            </a:pPr>
            <a:r>
              <a:rPr lang="el-GR" sz="2800" dirty="0"/>
              <a:t>ΒΑΣΙΚΕΣ ΑΝΤΙΛΗΨΕΙΣ </a:t>
            </a:r>
            <a:r>
              <a:rPr lang="en-US" sz="2800" dirty="0"/>
              <a:t>TAYLOR</a:t>
            </a:r>
          </a:p>
          <a:p>
            <a:pPr>
              <a:lnSpc>
                <a:spcPct val="80000"/>
              </a:lnSpc>
            </a:pPr>
            <a:r>
              <a:rPr lang="el-GR" sz="2800" dirty="0"/>
              <a:t>Οι εργαζόμενοι επιβραδύνουν την εργασία τους χωρίς στενή επίβλεψη</a:t>
            </a:r>
          </a:p>
          <a:p>
            <a:pPr>
              <a:lnSpc>
                <a:spcPct val="80000"/>
              </a:lnSpc>
            </a:pPr>
            <a:r>
              <a:rPr lang="el-GR" sz="2800" dirty="0"/>
              <a:t>Ανασχεδιασμός της εργασίας με στόχο την επίτευξη μέγιστης απόδοσης = ο </a:t>
            </a:r>
            <a:r>
              <a:rPr lang="el-GR" sz="2800" b="1" u="sng" dirty="0">
                <a:effectLst>
                  <a:outerShdw blurRad="38100" dist="38100" dir="2700000" algn="tl">
                    <a:srgbClr val="C0C0C0"/>
                  </a:outerShdw>
                </a:effectLst>
              </a:rPr>
              <a:t>μοναδικός σωστός τρόπος</a:t>
            </a:r>
            <a:r>
              <a:rPr lang="el-GR" sz="2800" dirty="0"/>
              <a:t> εκτέλεσης της εργασίας</a:t>
            </a:r>
          </a:p>
          <a:p>
            <a:pPr>
              <a:lnSpc>
                <a:spcPct val="80000"/>
              </a:lnSpc>
            </a:pPr>
            <a:r>
              <a:rPr lang="el-GR" sz="2800" dirty="0"/>
              <a:t>Μετρήσεις με χρονόμετρο για τον διαχωρισμό μιας εργασίας σε επιμέρους εργασίες (κατάτμηση εργασιών)</a:t>
            </a:r>
          </a:p>
          <a:p>
            <a:pPr>
              <a:lnSpc>
                <a:spcPct val="80000"/>
              </a:lnSpc>
            </a:pPr>
            <a:r>
              <a:rPr lang="el-GR" sz="2800" dirty="0"/>
              <a:t>Μελέτες χρόνου και κινήσεων για καθορισμό συστήματος αμοιβής (αμοιβή με το κομμάτι)</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sz="6600"/>
              <a:t>Frederic Taylor</a:t>
            </a:r>
            <a:endParaRPr lang="el-GR" sz="6600"/>
          </a:p>
        </p:txBody>
      </p:sp>
      <p:sp>
        <p:nvSpPr>
          <p:cNvPr id="12291" name="Rectangle 3"/>
          <p:cNvSpPr>
            <a:spLocks noGrp="1" noChangeArrowheads="1"/>
          </p:cNvSpPr>
          <p:nvPr>
            <p:ph type="body" idx="1"/>
          </p:nvPr>
        </p:nvSpPr>
        <p:spPr>
          <a:xfrm>
            <a:off x="468313" y="1844675"/>
            <a:ext cx="8229600" cy="4525963"/>
          </a:xfrm>
        </p:spPr>
        <p:txBody>
          <a:bodyPr/>
          <a:lstStyle/>
          <a:p>
            <a:r>
              <a:rPr lang="el-GR"/>
              <a:t>Πίστευε ότι η απόδοση των εργαζομένων μπορούσε να επηρεαστεί κατά το 1/3 από δικές του παρεμβάσεις</a:t>
            </a:r>
          </a:p>
          <a:p>
            <a:r>
              <a:rPr lang="el-GR"/>
              <a:t>Βασικό χαρακτηριστικό: ορθολογισμός (άνθρωπος = μηχανή)</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sz="4000"/>
              <a:t>FRANK &amp; LILLIAN GILBRETH (1878-1972)</a:t>
            </a:r>
            <a:endParaRPr lang="el-GR" sz="4000"/>
          </a:p>
        </p:txBody>
      </p:sp>
      <p:sp>
        <p:nvSpPr>
          <p:cNvPr id="44035" name="Rectangle 3"/>
          <p:cNvSpPr>
            <a:spLocks noGrp="1" noChangeArrowheads="1"/>
          </p:cNvSpPr>
          <p:nvPr>
            <p:ph type="body" idx="1"/>
          </p:nvPr>
        </p:nvSpPr>
        <p:spPr/>
        <p:txBody>
          <a:bodyPr/>
          <a:lstStyle/>
          <a:p>
            <a:pPr>
              <a:lnSpc>
                <a:spcPct val="80000"/>
              </a:lnSpc>
            </a:pPr>
            <a:r>
              <a:rPr lang="el-GR" sz="2800"/>
              <a:t>Πρωτεργάτες της κινησιομετρίας για βελτίωσης παραγωγικότητας εργαζομένων</a:t>
            </a:r>
          </a:p>
          <a:p>
            <a:pPr>
              <a:lnSpc>
                <a:spcPct val="80000"/>
              </a:lnSpc>
            </a:pPr>
            <a:r>
              <a:rPr lang="el-GR" sz="2800"/>
              <a:t>Σύστημα ταξινόμησης 17 κινήσεων για την εκτέλεση μιας εργασίας</a:t>
            </a:r>
          </a:p>
          <a:p>
            <a:pPr>
              <a:lnSpc>
                <a:spcPct val="80000"/>
              </a:lnSpc>
            </a:pPr>
            <a:r>
              <a:rPr lang="el-GR" sz="2800"/>
              <a:t>Αν και ανταγωνιστές του </a:t>
            </a:r>
            <a:r>
              <a:rPr lang="en-US" sz="2800"/>
              <a:t>Taylor, </a:t>
            </a:r>
            <a:r>
              <a:rPr lang="el-GR" sz="2800"/>
              <a:t>δέχθηκαν την αρχή του «μοναδικού σωστού τρόπου» και την ανάγκη χρήσης μιας επιστημονικής μεθόδου παρατήρησης και ανάλυσης της εργασίας</a:t>
            </a:r>
          </a:p>
          <a:p>
            <a:pPr>
              <a:lnSpc>
                <a:spcPct val="80000"/>
              </a:lnSpc>
            </a:pPr>
            <a:r>
              <a:rPr lang="el-GR" sz="2800"/>
              <a:t>Απλοποίηση της εργασίας (κινηματογράφηση των εργατών και μείωση του αριθμού των κινήσεων για την εκτέλεση μιας εργασίας)</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US"/>
              <a:t>HENRY GANTT (1861-1919)</a:t>
            </a:r>
            <a:endParaRPr lang="el-GR"/>
          </a:p>
        </p:txBody>
      </p:sp>
      <p:sp>
        <p:nvSpPr>
          <p:cNvPr id="45059" name="Rectangle 3"/>
          <p:cNvSpPr>
            <a:spLocks noGrp="1" noChangeArrowheads="1"/>
          </p:cNvSpPr>
          <p:nvPr>
            <p:ph type="body" idx="1"/>
          </p:nvPr>
        </p:nvSpPr>
        <p:spPr/>
        <p:txBody>
          <a:bodyPr/>
          <a:lstStyle/>
          <a:p>
            <a:r>
              <a:rPr lang="el-GR" sz="2800"/>
              <a:t>Συνεργάτης του </a:t>
            </a:r>
            <a:r>
              <a:rPr lang="en-US" sz="2800"/>
              <a:t>Taylor</a:t>
            </a:r>
          </a:p>
          <a:p>
            <a:r>
              <a:rPr lang="el-GR" sz="2800"/>
              <a:t>Χρονικός προγραμματισμός και έλεγχος της εργασίας</a:t>
            </a:r>
          </a:p>
          <a:p>
            <a:r>
              <a:rPr lang="el-GR" sz="2800"/>
              <a:t>Διάγραμμα χρονικού προγραμματισμού της εργασίας (διάγραμμα </a:t>
            </a:r>
            <a:r>
              <a:rPr lang="en-US" sz="2800"/>
              <a:t>Gantt)</a:t>
            </a:r>
          </a:p>
          <a:p>
            <a:r>
              <a:rPr lang="el-GR" sz="2800"/>
              <a:t>Επίδομα παραγωγής (οι εργάτες είναι παραγωγικότεροι εάν υπάρχει κίνητρο</a:t>
            </a:r>
            <a:r>
              <a:rPr lang="en-US" sz="2800"/>
              <a:t>. </a:t>
            </a:r>
            <a:r>
              <a:rPr lang="el-GR" sz="2800"/>
              <a:t>Αμοιβή με το κομμάτι + επίδομα παραγωγής) – διαφοροποίηση από </a:t>
            </a:r>
            <a:r>
              <a:rPr lang="en-US" sz="2800"/>
              <a:t>Taylor</a:t>
            </a:r>
            <a:endParaRPr lang="el-GR" sz="28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r>
              <a:rPr lang="el-GR"/>
              <a:t>Henry Laurence Gantt</a:t>
            </a:r>
          </a:p>
        </p:txBody>
      </p:sp>
      <p:sp>
        <p:nvSpPr>
          <p:cNvPr id="70659" name="Rectangle 3"/>
          <p:cNvSpPr>
            <a:spLocks noGrp="1" noChangeArrowheads="1"/>
          </p:cNvSpPr>
          <p:nvPr>
            <p:ph type="body" idx="1"/>
          </p:nvPr>
        </p:nvSpPr>
        <p:spPr/>
        <p:txBody>
          <a:bodyPr/>
          <a:lstStyle/>
          <a:p>
            <a:pPr>
              <a:lnSpc>
                <a:spcPct val="80000"/>
              </a:lnSpc>
            </a:pPr>
            <a:r>
              <a:rPr lang="el-GR" sz="2400"/>
              <a:t>Το διάγραμμα </a:t>
            </a:r>
            <a:r>
              <a:rPr lang="en-US" sz="2400"/>
              <a:t>Gantt</a:t>
            </a:r>
            <a:r>
              <a:rPr lang="el-GR" sz="2400"/>
              <a:t> είναι ένα δημιούργημα του Henry Laurence Gantt το οποίο χρησιμοποιείται εδώ και έναν αιώνα περίπου για τον σχεδιασμό και τη διαχείριση των προγραμμάτων μέσω μιας γραφικής παράστασης των προγραμματισμένων δραστηριοτήτων. </a:t>
            </a:r>
          </a:p>
          <a:p>
            <a:pPr>
              <a:lnSpc>
                <a:spcPct val="80000"/>
              </a:lnSpc>
            </a:pPr>
            <a:r>
              <a:rPr lang="el-GR" sz="2400"/>
              <a:t>Είναι ένα ιστόγραμμα με οριζόντιες στήλες, οι οποίες αποκαλούνται επίσης γραμμές προγραμματισμένων ενεργειών, το οποίο είναι ικανό να παρουσιάζει ολόκληρες φάσεις ενός προγράμματος ξεκινώντας από μια ημερομηνία έναρξης (1η εβδομάδα) και φτάνοντας έως μια ημερομηνία λήξης / καταληκτική ημερομηνία (π.χ. 14η εβδομάδα). Τα σημαντικότερα στάδια για τη δημιουργία ενός διαγράμματος </a:t>
            </a:r>
            <a:r>
              <a:rPr lang="en-US" sz="2400"/>
              <a:t>Gantt</a:t>
            </a:r>
            <a:r>
              <a:rPr lang="el-GR" sz="2400"/>
              <a:t> είναι τα εξής:</a:t>
            </a:r>
          </a:p>
        </p:txBody>
      </p:sp>
    </p:spTree>
  </p:cSld>
  <p:clrMapOvr>
    <a:masterClrMapping/>
  </p:clrMapOvr>
</p:sld>
</file>

<file path=ppt/theme/theme1.xml><?xml version="1.0" encoding="utf-8"?>
<a:theme xmlns:a="http://schemas.openxmlformats.org/drawingml/2006/main" name="Τεταρτημόριο">
  <a:themeElements>
    <a:clrScheme name="Τεταρτημόριο 2">
      <a:dk1>
        <a:srgbClr val="000000"/>
      </a:dk1>
      <a:lt1>
        <a:srgbClr val="FFFFFF"/>
      </a:lt1>
      <a:dk2>
        <a:srgbClr val="420000"/>
      </a:dk2>
      <a:lt2>
        <a:srgbClr val="660000"/>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993300"/>
      </a:folHlink>
    </a:clrScheme>
    <a:fontScheme name="Τεταρτημόριο">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Τεταρτημόριο 1">
        <a:dk1>
          <a:srgbClr val="5C5674"/>
        </a:dk1>
        <a:lt1>
          <a:srgbClr val="FFFFFF"/>
        </a:lt1>
        <a:dk2>
          <a:srgbClr val="85986A"/>
        </a:dk2>
        <a:lt2>
          <a:srgbClr val="FFFFFF"/>
        </a:lt2>
        <a:accent1>
          <a:srgbClr val="666633"/>
        </a:accent1>
        <a:accent2>
          <a:srgbClr val="ADC5B8"/>
        </a:accent2>
        <a:accent3>
          <a:srgbClr val="C2CAB9"/>
        </a:accent3>
        <a:accent4>
          <a:srgbClr val="DADADA"/>
        </a:accent4>
        <a:accent5>
          <a:srgbClr val="B8B8AD"/>
        </a:accent5>
        <a:accent6>
          <a:srgbClr val="9CB2A6"/>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Τεταρτημόριο 2">
        <a:dk1>
          <a:srgbClr val="000000"/>
        </a:dk1>
        <a:lt1>
          <a:srgbClr val="FFFFFF"/>
        </a:lt1>
        <a:dk2>
          <a:srgbClr val="420000"/>
        </a:dk2>
        <a:lt2>
          <a:srgbClr val="660000"/>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993300"/>
        </a:folHlink>
      </a:clrScheme>
      <a:clrMap bg1="lt1" tx1="dk1" bg2="lt2" tx2="dk2" accent1="accent1" accent2="accent2" accent3="accent3" accent4="accent4" accent5="accent5" accent6="accent6" hlink="hlink" folHlink="folHlink"/>
    </a:extraClrScheme>
    <a:extraClrScheme>
      <a:clrScheme name="Τεταρτημόριο 3">
        <a:dk1>
          <a:srgbClr val="618052"/>
        </a:dk1>
        <a:lt1>
          <a:srgbClr val="FFFFE3"/>
        </a:lt1>
        <a:dk2>
          <a:srgbClr val="162E36"/>
        </a:dk2>
        <a:lt2>
          <a:srgbClr val="FFFFFF"/>
        </a:lt2>
        <a:accent1>
          <a:srgbClr val="336699"/>
        </a:accent1>
        <a:accent2>
          <a:srgbClr val="69888B"/>
        </a:accent2>
        <a:accent3>
          <a:srgbClr val="ABADAE"/>
        </a:accent3>
        <a:accent4>
          <a:srgbClr val="DADAC2"/>
        </a:accent4>
        <a:accent5>
          <a:srgbClr val="ADB8CA"/>
        </a:accent5>
        <a:accent6>
          <a:srgbClr val="5E7B7D"/>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Τεταρτημόριο 4">
        <a:dk1>
          <a:srgbClr val="000000"/>
        </a:dk1>
        <a:lt1>
          <a:srgbClr val="FFFFFF"/>
        </a:lt1>
        <a:dk2>
          <a:srgbClr val="000000"/>
        </a:dk2>
        <a:lt2>
          <a:srgbClr val="CC0000"/>
        </a:lt2>
        <a:accent1>
          <a:srgbClr val="FFCC00"/>
        </a:accent1>
        <a:accent2>
          <a:srgbClr val="3366CC"/>
        </a:accent2>
        <a:accent3>
          <a:srgbClr val="FFFFFF"/>
        </a:accent3>
        <a:accent4>
          <a:srgbClr val="000000"/>
        </a:accent4>
        <a:accent5>
          <a:srgbClr val="FFE2AA"/>
        </a:accent5>
        <a:accent6>
          <a:srgbClr val="2D5CB9"/>
        </a:accent6>
        <a:hlink>
          <a:srgbClr val="666699"/>
        </a:hlink>
        <a:folHlink>
          <a:srgbClr val="C0C0C0"/>
        </a:folHlink>
      </a:clrScheme>
      <a:clrMap bg1="lt1" tx1="dk1" bg2="lt2" tx2="dk2" accent1="accent1" accent2="accent2" accent3="accent3" accent4="accent4" accent5="accent5" accent6="accent6" hlink="hlink" folHlink="folHlink"/>
    </a:extraClrScheme>
    <a:extraClrScheme>
      <a:clrScheme name="Τεταρτημόριο 5">
        <a:dk1>
          <a:srgbClr val="666699"/>
        </a:dk1>
        <a:lt1>
          <a:srgbClr val="FFFFFF"/>
        </a:lt1>
        <a:dk2>
          <a:srgbClr val="000033"/>
        </a:dk2>
        <a:lt2>
          <a:srgbClr val="FFFFFF"/>
        </a:lt2>
        <a:accent1>
          <a:srgbClr val="9966FF"/>
        </a:accent1>
        <a:accent2>
          <a:srgbClr val="CCCCFF"/>
        </a:accent2>
        <a:accent3>
          <a:srgbClr val="AAAAAD"/>
        </a:accent3>
        <a:accent4>
          <a:srgbClr val="DADADA"/>
        </a:accent4>
        <a:accent5>
          <a:srgbClr val="CAB8FF"/>
        </a:accent5>
        <a:accent6>
          <a:srgbClr val="B9B9E7"/>
        </a:accent6>
        <a:hlink>
          <a:srgbClr val="CCCC00"/>
        </a:hlink>
        <a:folHlink>
          <a:srgbClr val="CC9900"/>
        </a:folHlink>
      </a:clrScheme>
      <a:clrMap bg1="dk2" tx1="lt1" bg2="dk1" tx2="lt2" accent1="accent1" accent2="accent2" accent3="accent3" accent4="accent4" accent5="accent5" accent6="accent6" hlink="hlink" folHlink="folHlink"/>
    </a:extraClrScheme>
    <a:extraClrScheme>
      <a:clrScheme name="Τεταρτημόριο 6">
        <a:dk1>
          <a:srgbClr val="000000"/>
        </a:dk1>
        <a:lt1>
          <a:srgbClr val="FFFFFF"/>
        </a:lt1>
        <a:dk2>
          <a:srgbClr val="000000"/>
        </a:dk2>
        <a:lt2>
          <a:srgbClr val="669966"/>
        </a:lt2>
        <a:accent1>
          <a:srgbClr val="CCCCFF"/>
        </a:accent1>
        <a:accent2>
          <a:srgbClr val="9999CC"/>
        </a:accent2>
        <a:accent3>
          <a:srgbClr val="FFFFFF"/>
        </a:accent3>
        <a:accent4>
          <a:srgbClr val="000000"/>
        </a:accent4>
        <a:accent5>
          <a:srgbClr val="E2E2FF"/>
        </a:accent5>
        <a:accent6>
          <a:srgbClr val="8A8AB9"/>
        </a:accent6>
        <a:hlink>
          <a:srgbClr val="000066"/>
        </a:hlink>
        <a:folHlink>
          <a:srgbClr val="333399"/>
        </a:folHlink>
      </a:clrScheme>
      <a:clrMap bg1="lt1" tx1="dk1" bg2="lt2" tx2="dk2" accent1="accent1" accent2="accent2" accent3="accent3" accent4="accent4" accent5="accent5" accent6="accent6" hlink="hlink" folHlink="folHlink"/>
    </a:extraClrScheme>
    <a:extraClrScheme>
      <a:clrScheme name="Τεταρτημόριο 7">
        <a:dk1>
          <a:srgbClr val="0099CC"/>
        </a:dk1>
        <a:lt1>
          <a:srgbClr val="FFFFFF"/>
        </a:lt1>
        <a:dk2>
          <a:srgbClr val="000099"/>
        </a:dk2>
        <a:lt2>
          <a:srgbClr val="FFFFFF"/>
        </a:lt2>
        <a:accent1>
          <a:srgbClr val="0099CC"/>
        </a:accent1>
        <a:accent2>
          <a:srgbClr val="6600FF"/>
        </a:accent2>
        <a:accent3>
          <a:srgbClr val="AAAACA"/>
        </a:accent3>
        <a:accent4>
          <a:srgbClr val="DADADA"/>
        </a:accent4>
        <a:accent5>
          <a:srgbClr val="AACAE2"/>
        </a:accent5>
        <a:accent6>
          <a:srgbClr val="5C00E7"/>
        </a:accent6>
        <a:hlink>
          <a:srgbClr val="FFCC00"/>
        </a:hlink>
        <a:folHlink>
          <a:srgbClr val="00CCFF"/>
        </a:folHlink>
      </a:clrScheme>
      <a:clrMap bg1="dk2" tx1="lt1" bg2="dk1" tx2="lt2" accent1="accent1" accent2="accent2" accent3="accent3" accent4="accent4" accent5="accent5" accent6="accent6" hlink="hlink" folHlink="folHlink"/>
    </a:extraClrScheme>
    <a:extraClrScheme>
      <a:clrScheme name="Τεταρτημόριο 8">
        <a:dk1>
          <a:srgbClr val="000033"/>
        </a:dk1>
        <a:lt1>
          <a:srgbClr val="FFFFFF"/>
        </a:lt1>
        <a:dk2>
          <a:srgbClr val="003366"/>
        </a:dk2>
        <a:lt2>
          <a:srgbClr val="275C6D"/>
        </a:lt2>
        <a:accent1>
          <a:srgbClr val="A7D2DF"/>
        </a:accent1>
        <a:accent2>
          <a:srgbClr val="108DA6"/>
        </a:accent2>
        <a:accent3>
          <a:srgbClr val="FFFFFF"/>
        </a:accent3>
        <a:accent4>
          <a:srgbClr val="00002A"/>
        </a:accent4>
        <a:accent5>
          <a:srgbClr val="D0E5EC"/>
        </a:accent5>
        <a:accent6>
          <a:srgbClr val="0D7F96"/>
        </a:accent6>
        <a:hlink>
          <a:srgbClr val="666699"/>
        </a:hlink>
        <a:folHlink>
          <a:srgbClr val="9999FF"/>
        </a:folHlink>
      </a:clrScheme>
      <a:clrMap bg1="lt1" tx1="dk1" bg2="lt2" tx2="dk2" accent1="accent1" accent2="accent2" accent3="accent3" accent4="accent4" accent5="accent5" accent6="accent6" hlink="hlink" folHlink="folHlink"/>
    </a:extraClrScheme>
    <a:extraClrScheme>
      <a:clrScheme name="Τεταρτημόριο 9">
        <a:dk1>
          <a:srgbClr val="CC3300"/>
        </a:dk1>
        <a:lt1>
          <a:srgbClr val="FFFFFF"/>
        </a:lt1>
        <a:dk2>
          <a:srgbClr val="000000"/>
        </a:dk2>
        <a:lt2>
          <a:srgbClr val="FFFFCC"/>
        </a:lt2>
        <a:accent1>
          <a:srgbClr val="FF9900"/>
        </a:accent1>
        <a:accent2>
          <a:srgbClr val="993300"/>
        </a:accent2>
        <a:accent3>
          <a:srgbClr val="AAAAAA"/>
        </a:accent3>
        <a:accent4>
          <a:srgbClr val="DADADA"/>
        </a:accent4>
        <a:accent5>
          <a:srgbClr val="FFCAAA"/>
        </a:accent5>
        <a:accent6>
          <a:srgbClr val="8A2D00"/>
        </a:accent6>
        <a:hlink>
          <a:srgbClr val="CEC5A2"/>
        </a:hlink>
        <a:folHlink>
          <a:srgbClr val="DDDDDD"/>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Quadrant</Template>
  <TotalTime>1149</TotalTime>
  <Words>3317</Words>
  <Application>Microsoft Office PowerPoint</Application>
  <PresentationFormat>Προβολή στην οθόνη (4:3)</PresentationFormat>
  <Paragraphs>477</Paragraphs>
  <Slides>49</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49</vt:i4>
      </vt:variant>
    </vt:vector>
  </HeadingPairs>
  <TitlesOfParts>
    <vt:vector size="55" baseType="lpstr">
      <vt:lpstr>Arial</vt:lpstr>
      <vt:lpstr>Monotype Sorts</vt:lpstr>
      <vt:lpstr>Times New Roman</vt:lpstr>
      <vt:lpstr>Verdana</vt:lpstr>
      <vt:lpstr>Wingdings</vt:lpstr>
      <vt:lpstr>Τεταρτημόριο</vt:lpstr>
      <vt:lpstr>ΘΕΩΡΙΕΣ ΟΡΓΑΝΩΣΗΣ ΚΑΙ ΔΙΟΙΚΗΣΗΣ </vt:lpstr>
      <vt:lpstr>Παρουσίαση του PowerPoint</vt:lpstr>
      <vt:lpstr>ΚΛΑΣΣΙΚΕΣ ΣΧΟΛΕΣ</vt:lpstr>
      <vt:lpstr>Frederic Taylor</vt:lpstr>
      <vt:lpstr>Frederic Taylor</vt:lpstr>
      <vt:lpstr>Frederic Taylor</vt:lpstr>
      <vt:lpstr>FRANK &amp; LILLIAN GILBRETH (1878-1972)</vt:lpstr>
      <vt:lpstr>HENRY GANTT (1861-1919)</vt:lpstr>
      <vt:lpstr>Henry Laurence Gantt</vt:lpstr>
      <vt:lpstr>Στάδια για τη δημιουργία ενός διαγράμματος Gantt</vt:lpstr>
      <vt:lpstr>Πως δημιουργώ ένα επιτυχές διάγραμμα Gantt; </vt:lpstr>
      <vt:lpstr>Παρουσίαση του PowerPoint</vt:lpstr>
      <vt:lpstr>Παρουσίαση του PowerPoint</vt:lpstr>
      <vt:lpstr>Henri Fayol</vt:lpstr>
      <vt:lpstr>MAX WEBER</vt:lpstr>
      <vt:lpstr>ΑΡΧΕΣ ΓΡΑΦΕΙΟΚΡΑΤΙΑΣ</vt:lpstr>
      <vt:lpstr>Μειονεκτήματα της Γραφειοκρατικής Οργάνωσης</vt:lpstr>
      <vt:lpstr>Η ΣΧΟΛΗ ΤΗΣ ΣΥΜΠΕΡΙΦΟΡΑΣ ΝΕΟ-ΚΛΑΣΙΚΗ ΣΧΟΛΗ </vt:lpstr>
      <vt:lpstr>Η εισαγωγή στον επιστημονικό τρόπο οργάνωσης και διοίκησης</vt:lpstr>
      <vt:lpstr>ELTON MAYO (1880-1949)</vt:lpstr>
      <vt:lpstr>ΠΕΙΡΑΜΑ HAWTHORNE (1927)</vt:lpstr>
      <vt:lpstr>ΠΕΙΡΑΜΑ HAWTHORNE (1927)</vt:lpstr>
      <vt:lpstr>ΝΕΟ-ΚΛΑΣΙΚΗ ΣΧΟΛΗ (1927-1932)</vt:lpstr>
      <vt:lpstr>Η εισαγωγή στον επιστημονικό τρόπο οργάνωσης και διοίκησης</vt:lpstr>
      <vt:lpstr>Η εισαγωγή στον επιστημονικό τρόπο οργάνωσης και διοίκησης</vt:lpstr>
      <vt:lpstr>Διοίκηση με βάση τη συμπεριφορά </vt:lpstr>
      <vt:lpstr>Παρουσίαση του PowerPoint</vt:lpstr>
      <vt:lpstr>ΘΕΩΡΙΑ Χ</vt:lpstr>
      <vt:lpstr>ΘΕΩΡΙΑ Υ</vt:lpstr>
      <vt:lpstr>ΘΕΩΡΙΑ Υ</vt:lpstr>
      <vt:lpstr>HERBERT SIMON (1916-)</vt:lpstr>
      <vt:lpstr>ΠΡΟΣΕΓΓΙΣΗ ΤΗΣ ΕΞΑΡΤΗΣΗΣ</vt:lpstr>
      <vt:lpstr>ΒΗΜΑΤΑ ΠΡΟΣΕΓΓΙΣΗΣ ΤΗΣ ΕΞΑΡΤΗΣΗΣ</vt:lpstr>
      <vt:lpstr>ΒΗΜΑΤΑ ΠΡΟΣΕΓΓΙΣΗΣ ΤΗΣ ΕΞΑΡΤΗΣΗΣ</vt:lpstr>
      <vt:lpstr>ΘΕΩΡΗΤΙΚΟ ΠΡΟΒΛΗΜΑ </vt:lpstr>
      <vt:lpstr>ΘΕΩΡΙΑ Ζ: ΙΑΠΩΝΙΚΟ ΜΑΝΑΤΖΜΕΝΤ</vt:lpstr>
      <vt:lpstr>ΘΕΩΡΙΑ Ζ</vt:lpstr>
      <vt:lpstr>Παρουσίαση του PowerPoint</vt:lpstr>
      <vt:lpstr>ΘΕΩΡΙΑ Ζ: Προσέγγιση για ποιότητα στον εργασιακό βίο (Quality of work life approach)</vt:lpstr>
      <vt:lpstr>Διοίκηση Ολικής Ποιότητας- Ηγεσία Ολικής Ποιότητας </vt:lpstr>
      <vt:lpstr>ΠΟΣΟΤΙΚΗ ΠΡΟΣΕΓΓΙΣΗ</vt:lpstr>
      <vt:lpstr>ΕΞΩΤΕΡΙΚΟ ΚΑΙ ΕΣΩΤΕΡΙΚΟ ΠΕΡΙΒΑΛΛΟΝ ΕΠΙΧΕΙΡΗΣΗΣ</vt:lpstr>
      <vt:lpstr>ΣΥΓΧΡΟΝΗ ΣΧΟΛΗ: ΣΥΣΤΗΜΙΚΗ ΠΡΟΣΕΓΓΙΣΗ </vt:lpstr>
      <vt:lpstr>ΣΥΣΤΗΜΙΚΗ ΠΡΟΣΕΓΓΙΣΗ</vt:lpstr>
      <vt:lpstr>Σχηματοποίηση της συστημικής προσέγγισης </vt:lpstr>
      <vt:lpstr>Η ΣΥΣΤΗΜΙΚΗ ΠΡΟΣΕΓΓΙΣΗ ΣΤΟ ΝΟΣΟΚΟΜΕΙΟ</vt:lpstr>
      <vt:lpstr>ΣΥΣΤΗΜΙΚΗ ΠΡΟΣΕΓΓΙΣΗ</vt:lpstr>
      <vt:lpstr>ΣΥΣΤΗΜΙΚΗ ΠΡΟΣΕΓΓΙΣΗ</vt:lpstr>
      <vt:lpstr>ΘΕΩΡΙΕΣ ΗΓΕΤΙΚΗΣ ΣΥΜΠΕΡΙΦΟΡΑΣ</vt:lpstr>
    </vt:vector>
  </TitlesOfParts>
  <Company>ΕΚΠΑ Τμήμα Νοσηλευτικής</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PC</dc:creator>
  <cp:lastModifiedBy>Dafni Kaitelidou</cp:lastModifiedBy>
  <cp:revision>41</cp:revision>
  <dcterms:created xsi:type="dcterms:W3CDTF">2006-10-03T13:22:16Z</dcterms:created>
  <dcterms:modified xsi:type="dcterms:W3CDTF">2024-02-12T07:00:28Z</dcterms:modified>
</cp:coreProperties>
</file>