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45"/>
  </p:notesMasterIdLst>
  <p:sldIdLst>
    <p:sldId id="256" r:id="rId2"/>
    <p:sldId id="299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301" r:id="rId11"/>
    <p:sldId id="302" r:id="rId12"/>
    <p:sldId id="305" r:id="rId13"/>
    <p:sldId id="264" r:id="rId14"/>
    <p:sldId id="265" r:id="rId15"/>
    <p:sldId id="304" r:id="rId16"/>
    <p:sldId id="266" r:id="rId17"/>
    <p:sldId id="306" r:id="rId18"/>
    <p:sldId id="307" r:id="rId19"/>
    <p:sldId id="308" r:id="rId20"/>
    <p:sldId id="273" r:id="rId21"/>
    <p:sldId id="268" r:id="rId22"/>
    <p:sldId id="276" r:id="rId23"/>
    <p:sldId id="269" r:id="rId24"/>
    <p:sldId id="280" r:id="rId25"/>
    <p:sldId id="281" r:id="rId26"/>
    <p:sldId id="282" r:id="rId27"/>
    <p:sldId id="289" r:id="rId28"/>
    <p:sldId id="290" r:id="rId29"/>
    <p:sldId id="271" r:id="rId30"/>
    <p:sldId id="294" r:id="rId31"/>
    <p:sldId id="285" r:id="rId32"/>
    <p:sldId id="272" r:id="rId33"/>
    <p:sldId id="284" r:id="rId34"/>
    <p:sldId id="292" r:id="rId35"/>
    <p:sldId id="293" r:id="rId36"/>
    <p:sldId id="295" r:id="rId37"/>
    <p:sldId id="296" r:id="rId38"/>
    <p:sldId id="300" r:id="rId39"/>
    <p:sldId id="297" r:id="rId40"/>
    <p:sldId id="298" r:id="rId41"/>
    <p:sldId id="286" r:id="rId42"/>
    <p:sldId id="287" r:id="rId43"/>
    <p:sldId id="288" r:id="rId4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99"/>
    <a:srgbClr val="0033CC"/>
    <a:srgbClr val="3333FF"/>
    <a:srgbClr val="3366FF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05" autoAdjust="0"/>
    <p:restoredTop sz="92736" autoAdjust="0"/>
  </p:normalViewPr>
  <p:slideViewPr>
    <p:cSldViewPr>
      <p:cViewPr varScale="1">
        <p:scale>
          <a:sx n="107" d="100"/>
          <a:sy n="107" d="100"/>
        </p:scale>
        <p:origin x="-17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2DA3683-5948-4EAC-ABE3-0DBD569AFB79}" type="datetimeFigureOut">
              <a:rPr lang="el-GR"/>
              <a:pPr>
                <a:defRPr/>
              </a:pPr>
              <a:t>13/7/2023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F9A517E-5A50-43E2-AE12-DEA6D0C6E3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C7631-B2EA-4807-8807-8B868925C58B}" type="slidenum">
              <a:rPr lang="el-GR"/>
              <a:pPr/>
              <a:t>34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096FD9-04AE-457A-A5DC-8D7C8817218B}" type="slidenum">
              <a:rPr lang="el-GR"/>
              <a:pPr/>
              <a:t>35</a:t>
            </a:fld>
            <a:endParaRPr lang="el-G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9F37A17A-1487-440F-B0F6-07716DEC6509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4234-4A45-44C7-A458-449F4A86315A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8075A-1998-47F8-AE7D-766243E1E727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DC39E-351B-4B00-976C-69EE92B58CB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6DBE-4E0C-4528-9364-70C88B8226A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Τίτλος, Clip Art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ClipArt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Δ. Καϊτελίδου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80B91-A71E-4B76-93F3-E0803826B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79E8C-80C0-4223-8B4C-4B08491D825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8BB8F-3AB0-4C7E-96B8-B929B9C1D518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17DA13C9-70F0-446F-8A1F-C79A67891BAC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0882F-0E94-4853-9487-D690814BBFB0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AECC0-9E25-406F-BECC-2507D56946EF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E9B30-5613-4911-AED7-9A595F33B35E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0B187-FB3E-4C2F-86C3-54A3443E03D1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67D97-A5DB-4A25-8ED0-A748BAC03AD9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8EECA-AE5C-4510-BCB5-B21CE286D3CE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7DD8D8-F2A0-4D32-BF17-AFAD387897C5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Τίτλος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229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l-G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Η ΛΕΙΤΟΥΡΓΙΑ ΤΗΣ ΟΡΓΑΝΩΣΗΣ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5286380" y="3571876"/>
            <a:ext cx="29658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latin typeface="+mn-lt"/>
              </a:rPr>
              <a:t>Δάφνη </a:t>
            </a:r>
            <a:r>
              <a:rPr lang="el-GR" sz="2800" b="1" dirty="0" err="1">
                <a:latin typeface="+mn-lt"/>
              </a:rPr>
              <a:t>Καϊτελίδου</a:t>
            </a:r>
            <a:endParaRPr lang="el-GR" sz="2800" b="1" dirty="0">
              <a:latin typeface="+mn-lt"/>
            </a:endParaRPr>
          </a:p>
          <a:p>
            <a:endParaRPr lang="el-GR" sz="28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r>
              <a:rPr lang="el-GR" sz="4000" b="1" dirty="0">
                <a:solidFill>
                  <a:schemeClr val="tx1"/>
                </a:solidFill>
                <a:latin typeface="+mn-lt"/>
              </a:rPr>
              <a:t>ΕΞΕΙΔΙΚΕΥΣΗ ΕΡΓΑΣΙΑΣ</a:t>
            </a: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5650" y="1700213"/>
            <a:ext cx="7772400" cy="720725"/>
          </a:xfrm>
        </p:spPr>
        <p:txBody>
          <a:bodyPr/>
          <a:lstStyle/>
          <a:p>
            <a:pPr>
              <a:buFontTx/>
              <a:buNone/>
            </a:pPr>
            <a:r>
              <a:rPr lang="el-GR" sz="1800" b="1" dirty="0"/>
              <a:t>Πρωταρχικό ζήτημα του Οργανωτικού Σχεδιασμού</a:t>
            </a:r>
            <a:r>
              <a:rPr lang="el-GR" sz="1800" dirty="0"/>
              <a:t>           καθορισμός θέσεων εργασίας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929322" y="1785926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2492375"/>
            <a:ext cx="35290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8288" indent="-268288" algn="ctr"/>
            <a:r>
              <a:rPr lang="el-GR" b="1" u="sng" dirty="0">
                <a:solidFill>
                  <a:srgbClr val="CC0000"/>
                </a:solidFill>
                <a:latin typeface="+mn-lt"/>
              </a:rPr>
              <a:t>Οριζόντια εξειδίκευση</a:t>
            </a:r>
          </a:p>
          <a:p>
            <a:pPr marL="268288" indent="-268288">
              <a:buFont typeface="Wingdings" pitchFamily="2" charset="2"/>
              <a:buChar char="Ø"/>
            </a:pPr>
            <a:r>
              <a:rPr lang="el-GR" dirty="0">
                <a:latin typeface="+mn-lt"/>
              </a:rPr>
              <a:t>Αναφέρεται στο εύρος της ποικιλίας των καθηκόντων που περιλαμβάνει μια θέση εργασίας</a:t>
            </a:r>
          </a:p>
          <a:p>
            <a:pPr marL="268288" indent="-268288">
              <a:buFont typeface="Wingdings" pitchFamily="2" charset="2"/>
              <a:buChar char="Ø"/>
            </a:pPr>
            <a:r>
              <a:rPr lang="el-GR" dirty="0">
                <a:latin typeface="+mn-lt"/>
              </a:rPr>
              <a:t>Μπορεί να μετρηθεί με αριθμό επαναλήψεων της εκτέλεσης μιας συγκεκριμένης εργασίας σε συγκεκριμένο χρόνο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643438" y="2492375"/>
            <a:ext cx="35290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8288" indent="-268288" algn="ctr"/>
            <a:r>
              <a:rPr lang="el-GR" b="1" u="sng" dirty="0">
                <a:solidFill>
                  <a:srgbClr val="CC0000"/>
                </a:solidFill>
                <a:latin typeface="+mn-lt"/>
              </a:rPr>
              <a:t>Κάθετη εξειδίκευση</a:t>
            </a:r>
          </a:p>
          <a:p>
            <a:pPr marL="268288" indent="-268288">
              <a:buFont typeface="Wingdings" pitchFamily="2" charset="2"/>
              <a:buChar char="Ø"/>
            </a:pPr>
            <a:r>
              <a:rPr lang="el-GR" dirty="0">
                <a:latin typeface="+mn-lt"/>
              </a:rPr>
              <a:t>Αναφέρεται στη διακριτική ευχέρεια ή τον έλεγχο ή το δικαίωμα για λήψη αποφάσεων</a:t>
            </a:r>
          </a:p>
          <a:p>
            <a:pPr marL="268288" indent="-268288">
              <a:buFont typeface="Wingdings" pitchFamily="2" charset="2"/>
              <a:buChar char="Ø"/>
            </a:pPr>
            <a:r>
              <a:rPr lang="el-GR" dirty="0">
                <a:latin typeface="+mn-lt"/>
              </a:rPr>
              <a:t>Όσο περιορισμένο είναι αυτό το δικαίωμα τόσο μεγαλύτερη η κάθετη εξειδίκευση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976333"/>
          </a:xfrm>
        </p:spPr>
        <p:txBody>
          <a:bodyPr/>
          <a:lstStyle/>
          <a:p>
            <a:r>
              <a:rPr lang="el-GR" sz="3200" b="1" u="sng" dirty="0">
                <a:solidFill>
                  <a:schemeClr val="tx1"/>
                </a:solidFill>
                <a:latin typeface="+mn-lt"/>
              </a:rPr>
              <a:t>Βασικές κατηγορίες θέσεων εργασίας</a:t>
            </a:r>
          </a:p>
        </p:txBody>
      </p:sp>
      <p:graphicFrame>
        <p:nvGraphicFramePr>
          <p:cNvPr id="18447" name="Group 15"/>
          <p:cNvGraphicFramePr>
            <a:graphicFrameLocks noGrp="1"/>
          </p:cNvGraphicFramePr>
          <p:nvPr>
            <p:ph type="tbl" idx="1"/>
          </p:nvPr>
        </p:nvGraphicFramePr>
        <p:xfrm>
          <a:off x="2555875" y="2636838"/>
          <a:ext cx="5472113" cy="3314383"/>
        </p:xfrm>
        <a:graphic>
          <a:graphicData uri="http://schemas.openxmlformats.org/drawingml/2006/table">
            <a:tbl>
              <a:tblPr/>
              <a:tblGrid>
                <a:gridCol w="2736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1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Ανειδίκευτες θέσεις εργασίας ρουτίνας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Θέσεις χαμηλών ιεραρχικών επιπέδων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Θέσεις ειδικών, τεχνικών επιστημόνων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Θέσεις ανώτερων ιεραρχικών επιπέδων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214678" y="1714488"/>
            <a:ext cx="3687228" cy="646331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b="1" dirty="0">
                <a:solidFill>
                  <a:srgbClr val="CC0000"/>
                </a:solidFill>
                <a:latin typeface="+mn-lt"/>
              </a:rPr>
              <a:t>Οριζόντια Εξειδίκευση</a:t>
            </a:r>
          </a:p>
          <a:p>
            <a:pPr algn="ctr"/>
            <a:r>
              <a:rPr lang="el-GR" dirty="0">
                <a:latin typeface="+mn-lt"/>
              </a:rPr>
              <a:t>Υψηλή			Χαμηλή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50825" y="2636838"/>
            <a:ext cx="2160588" cy="2308324"/>
          </a:xfrm>
          <a:prstGeom prst="rect">
            <a:avLst/>
          </a:prstGeom>
          <a:solidFill>
            <a:srgbClr val="FF99CC">
              <a:alpha val="46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/>
              <a:t>	</a:t>
            </a:r>
            <a:r>
              <a:rPr lang="el-GR" dirty="0">
                <a:latin typeface="+mn-lt"/>
              </a:rPr>
              <a:t>Υψηλή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b="1" dirty="0">
                <a:solidFill>
                  <a:srgbClr val="CC0000"/>
                </a:solidFill>
                <a:latin typeface="+mn-lt"/>
              </a:rPr>
              <a:t>Κάθετη</a:t>
            </a:r>
          </a:p>
          <a:p>
            <a:r>
              <a:rPr lang="el-GR" b="1" dirty="0">
                <a:solidFill>
                  <a:srgbClr val="CC0000"/>
                </a:solidFill>
                <a:latin typeface="+mn-lt"/>
              </a:rPr>
              <a:t>Εξειδίκευση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	Χαμηλή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Εναλλαγή θέσεων εργασίας</a:t>
            </a:r>
          </a:p>
        </p:txBody>
      </p:sp>
      <p:sp>
        <p:nvSpPr>
          <p:cNvPr id="37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700213"/>
            <a:ext cx="7772400" cy="2016125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el-GR" sz="2000" dirty="0"/>
              <a:t>Οι εργαζόμενοι κατά τακτά χρονικά διαστήματα αλλάζουν θέσεις εργασίας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l-GR" sz="2000" dirty="0"/>
              <a:t>Η εναλλαγή θέσεων εργασίας δεν επηρεάζει το βαθμό εξειδίκευσης τους.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el-GR" sz="2000" dirty="0"/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l-GR" sz="2000" dirty="0"/>
              <a:t>Περιορίζει τη μονοτονία των εργαζόμενων &amp; δίνει την ευκαιρία να αναπτύξουν γνώσεις και δεξιότητες καθώς και να αντιληφθούν μεγάλο μέρος της παραγωγικής διαδικασίας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71472" y="1714488"/>
            <a:ext cx="288925" cy="217487"/>
          </a:xfrm>
          <a:prstGeom prst="rightArrow">
            <a:avLst>
              <a:gd name="adj1" fmla="val 50000"/>
              <a:gd name="adj2" fmla="val 33212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71472" y="2071678"/>
            <a:ext cx="288925" cy="217488"/>
          </a:xfrm>
          <a:prstGeom prst="rightArrow">
            <a:avLst>
              <a:gd name="adj1" fmla="val 50000"/>
              <a:gd name="adj2" fmla="val 33212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857224" y="2643182"/>
            <a:ext cx="288925" cy="217488"/>
          </a:xfrm>
          <a:prstGeom prst="rightArrow">
            <a:avLst>
              <a:gd name="adj1" fmla="val 50000"/>
              <a:gd name="adj2" fmla="val 33212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79388" y="4941888"/>
            <a:ext cx="1102931" cy="369332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Εναλλαγή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39750" y="3933825"/>
            <a:ext cx="7272338" cy="2228850"/>
            <a:chOff x="340" y="2478"/>
            <a:chExt cx="4581" cy="1404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930" y="2478"/>
              <a:ext cx="3946" cy="588"/>
              <a:chOff x="249" y="2614"/>
              <a:chExt cx="3946" cy="588"/>
            </a:xfrm>
          </p:grpSpPr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975" y="2614"/>
                <a:ext cx="680" cy="272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Εργαζόμενος </a:t>
                </a:r>
              </a:p>
              <a:p>
                <a:pPr algn="ctr"/>
                <a:r>
                  <a:rPr lang="el-GR" sz="1400" dirty="0">
                    <a:latin typeface="+mn-lt"/>
                  </a:rPr>
                  <a:t>Α</a:t>
                </a:r>
              </a:p>
            </p:txBody>
          </p:sp>
          <p:sp>
            <p:nvSpPr>
              <p:cNvPr id="20489" name="Rectangle 9"/>
              <p:cNvSpPr>
                <a:spLocks noChangeArrowheads="1"/>
              </p:cNvSpPr>
              <p:nvPr/>
            </p:nvSpPr>
            <p:spPr bwMode="auto">
              <a:xfrm>
                <a:off x="1020" y="2976"/>
                <a:ext cx="545" cy="226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Θέση 1</a:t>
                </a:r>
              </a:p>
            </p:txBody>
          </p:sp>
          <p:sp>
            <p:nvSpPr>
              <p:cNvPr id="20490" name="Rectangle 10"/>
              <p:cNvSpPr>
                <a:spLocks noChangeArrowheads="1"/>
              </p:cNvSpPr>
              <p:nvPr/>
            </p:nvSpPr>
            <p:spPr bwMode="auto">
              <a:xfrm>
                <a:off x="3696" y="2976"/>
                <a:ext cx="499" cy="226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Προϊόν</a:t>
                </a:r>
              </a:p>
            </p:txBody>
          </p:sp>
          <p:sp>
            <p:nvSpPr>
              <p:cNvPr id="20491" name="Rectangle 11"/>
              <p:cNvSpPr>
                <a:spLocks noChangeArrowheads="1"/>
              </p:cNvSpPr>
              <p:nvPr/>
            </p:nvSpPr>
            <p:spPr bwMode="auto">
              <a:xfrm>
                <a:off x="249" y="2976"/>
                <a:ext cx="408" cy="226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Εισροές</a:t>
                </a:r>
              </a:p>
            </p:txBody>
          </p:sp>
          <p:sp>
            <p:nvSpPr>
              <p:cNvPr id="20492" name="Rectangle 12"/>
              <p:cNvSpPr>
                <a:spLocks noChangeArrowheads="1"/>
              </p:cNvSpPr>
              <p:nvPr/>
            </p:nvSpPr>
            <p:spPr bwMode="auto">
              <a:xfrm>
                <a:off x="1927" y="2976"/>
                <a:ext cx="545" cy="226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Θέση 2</a:t>
                </a:r>
              </a:p>
            </p:txBody>
          </p:sp>
          <p:sp>
            <p:nvSpPr>
              <p:cNvPr id="20493" name="Rectangle 13"/>
              <p:cNvSpPr>
                <a:spLocks noChangeArrowheads="1"/>
              </p:cNvSpPr>
              <p:nvPr/>
            </p:nvSpPr>
            <p:spPr bwMode="auto">
              <a:xfrm>
                <a:off x="2835" y="2976"/>
                <a:ext cx="545" cy="226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Θέση 3</a:t>
                </a:r>
              </a:p>
            </p:txBody>
          </p:sp>
          <p:sp>
            <p:nvSpPr>
              <p:cNvPr id="20499" name="Rectangle 19"/>
              <p:cNvSpPr>
                <a:spLocks noChangeArrowheads="1"/>
              </p:cNvSpPr>
              <p:nvPr/>
            </p:nvSpPr>
            <p:spPr bwMode="auto">
              <a:xfrm>
                <a:off x="1837" y="2614"/>
                <a:ext cx="680" cy="272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Εργαζόμενος </a:t>
                </a:r>
              </a:p>
              <a:p>
                <a:pPr algn="ctr"/>
                <a:r>
                  <a:rPr lang="el-GR" sz="1400" dirty="0">
                    <a:latin typeface="+mn-lt"/>
                  </a:rPr>
                  <a:t>Β</a:t>
                </a:r>
              </a:p>
            </p:txBody>
          </p:sp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2789" y="2614"/>
                <a:ext cx="680" cy="272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sz="1400" dirty="0">
                    <a:latin typeface="+mn-lt"/>
                  </a:rPr>
                  <a:t>Εργαζόμενος </a:t>
                </a:r>
              </a:p>
              <a:p>
                <a:pPr algn="ctr"/>
                <a:r>
                  <a:rPr lang="el-GR" sz="1400" dirty="0">
                    <a:latin typeface="+mn-lt"/>
                  </a:rPr>
                  <a:t>Γ</a:t>
                </a:r>
              </a:p>
            </p:txBody>
          </p:sp>
          <p:sp>
            <p:nvSpPr>
              <p:cNvPr id="20504" name="Line 24"/>
              <p:cNvSpPr>
                <a:spLocks noChangeShapeType="1"/>
              </p:cNvSpPr>
              <p:nvPr/>
            </p:nvSpPr>
            <p:spPr bwMode="auto">
              <a:xfrm>
                <a:off x="1292" y="2886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505" name="Line 25"/>
              <p:cNvSpPr>
                <a:spLocks noChangeShapeType="1"/>
              </p:cNvSpPr>
              <p:nvPr/>
            </p:nvSpPr>
            <p:spPr bwMode="auto">
              <a:xfrm>
                <a:off x="2200" y="2886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506" name="Line 26"/>
              <p:cNvSpPr>
                <a:spLocks noChangeShapeType="1"/>
              </p:cNvSpPr>
              <p:nvPr/>
            </p:nvSpPr>
            <p:spPr bwMode="auto">
              <a:xfrm>
                <a:off x="3107" y="2886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507" name="AutoShape 27"/>
              <p:cNvSpPr>
                <a:spLocks noChangeArrowheads="1"/>
              </p:cNvSpPr>
              <p:nvPr/>
            </p:nvSpPr>
            <p:spPr bwMode="auto">
              <a:xfrm>
                <a:off x="748" y="3022"/>
                <a:ext cx="136" cy="136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0508" name="AutoShape 28"/>
              <p:cNvSpPr>
                <a:spLocks noChangeArrowheads="1"/>
              </p:cNvSpPr>
              <p:nvPr/>
            </p:nvSpPr>
            <p:spPr bwMode="auto">
              <a:xfrm>
                <a:off x="3470" y="3022"/>
                <a:ext cx="136" cy="136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0511" name="Rectangle 31"/>
            <p:cNvSpPr>
              <a:spLocks noChangeArrowheads="1"/>
            </p:cNvSpPr>
            <p:nvPr/>
          </p:nvSpPr>
          <p:spPr bwMode="auto">
            <a:xfrm>
              <a:off x="1701" y="3294"/>
              <a:ext cx="680" cy="27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Εργαζόμενος </a:t>
              </a:r>
            </a:p>
            <a:p>
              <a:pPr algn="ctr"/>
              <a:r>
                <a:rPr lang="el-GR" sz="1400" dirty="0">
                  <a:latin typeface="+mn-lt"/>
                </a:rPr>
                <a:t>Β</a:t>
              </a:r>
            </a:p>
          </p:txBody>
        </p:sp>
        <p:sp>
          <p:nvSpPr>
            <p:cNvPr id="20512" name="Rectangle 32"/>
            <p:cNvSpPr>
              <a:spLocks noChangeArrowheads="1"/>
            </p:cNvSpPr>
            <p:nvPr/>
          </p:nvSpPr>
          <p:spPr bwMode="auto">
            <a:xfrm>
              <a:off x="1746" y="3656"/>
              <a:ext cx="545" cy="22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Θέση 1</a:t>
              </a:r>
            </a:p>
          </p:txBody>
        </p:sp>
        <p:sp>
          <p:nvSpPr>
            <p:cNvPr id="20513" name="Rectangle 33"/>
            <p:cNvSpPr>
              <a:spLocks noChangeArrowheads="1"/>
            </p:cNvSpPr>
            <p:nvPr/>
          </p:nvSpPr>
          <p:spPr bwMode="auto">
            <a:xfrm>
              <a:off x="4422" y="3656"/>
              <a:ext cx="499" cy="22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Προϊόν</a:t>
              </a:r>
            </a:p>
          </p:txBody>
        </p: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975" y="3656"/>
              <a:ext cx="408" cy="22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Εισροές</a:t>
              </a:r>
            </a:p>
          </p:txBody>
        </p:sp>
        <p:sp>
          <p:nvSpPr>
            <p:cNvPr id="20515" name="Rectangle 35"/>
            <p:cNvSpPr>
              <a:spLocks noChangeArrowheads="1"/>
            </p:cNvSpPr>
            <p:nvPr/>
          </p:nvSpPr>
          <p:spPr bwMode="auto">
            <a:xfrm>
              <a:off x="2653" y="3656"/>
              <a:ext cx="545" cy="22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Θέση 2</a:t>
              </a:r>
            </a:p>
          </p:txBody>
        </p:sp>
        <p:sp>
          <p:nvSpPr>
            <p:cNvPr id="20516" name="Rectangle 36"/>
            <p:cNvSpPr>
              <a:spLocks noChangeArrowheads="1"/>
            </p:cNvSpPr>
            <p:nvPr/>
          </p:nvSpPr>
          <p:spPr bwMode="auto">
            <a:xfrm>
              <a:off x="3561" y="3656"/>
              <a:ext cx="545" cy="22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Θέση 3</a:t>
              </a:r>
            </a:p>
          </p:txBody>
        </p:sp>
        <p:sp>
          <p:nvSpPr>
            <p:cNvPr id="20517" name="Rectangle 37"/>
            <p:cNvSpPr>
              <a:spLocks noChangeArrowheads="1"/>
            </p:cNvSpPr>
            <p:nvPr/>
          </p:nvSpPr>
          <p:spPr bwMode="auto">
            <a:xfrm>
              <a:off x="2563" y="3294"/>
              <a:ext cx="680" cy="27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Εργαζόμενος </a:t>
              </a:r>
            </a:p>
            <a:p>
              <a:pPr algn="ctr"/>
              <a:r>
                <a:rPr lang="el-GR" sz="1400" dirty="0">
                  <a:latin typeface="+mn-lt"/>
                </a:rPr>
                <a:t>Γ</a:t>
              </a:r>
            </a:p>
          </p:txBody>
        </p:sp>
        <p:sp>
          <p:nvSpPr>
            <p:cNvPr id="20518" name="Rectangle 38"/>
            <p:cNvSpPr>
              <a:spLocks noChangeArrowheads="1"/>
            </p:cNvSpPr>
            <p:nvPr/>
          </p:nvSpPr>
          <p:spPr bwMode="auto">
            <a:xfrm>
              <a:off x="3515" y="3294"/>
              <a:ext cx="680" cy="27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l-GR" sz="1400" dirty="0">
                  <a:latin typeface="+mn-lt"/>
                </a:rPr>
                <a:t>Εργαζόμενος </a:t>
              </a:r>
            </a:p>
            <a:p>
              <a:pPr algn="ctr"/>
              <a:r>
                <a:rPr lang="el-GR" sz="1400" dirty="0">
                  <a:latin typeface="+mn-lt"/>
                </a:rPr>
                <a:t>Α</a:t>
              </a:r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>
              <a:off x="2018" y="3566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2926" y="3566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3833" y="3566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522" name="AutoShape 42"/>
            <p:cNvSpPr>
              <a:spLocks noChangeArrowheads="1"/>
            </p:cNvSpPr>
            <p:nvPr/>
          </p:nvSpPr>
          <p:spPr bwMode="auto">
            <a:xfrm>
              <a:off x="1474" y="3702"/>
              <a:ext cx="136" cy="1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23" name="AutoShape 43"/>
            <p:cNvSpPr>
              <a:spLocks noChangeArrowheads="1"/>
            </p:cNvSpPr>
            <p:nvPr/>
          </p:nvSpPr>
          <p:spPr bwMode="auto">
            <a:xfrm>
              <a:off x="4196" y="3702"/>
              <a:ext cx="136" cy="1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25" name="AutoShape 45"/>
            <p:cNvSpPr>
              <a:spLocks noChangeArrowheads="1"/>
            </p:cNvSpPr>
            <p:nvPr/>
          </p:nvSpPr>
          <p:spPr bwMode="auto">
            <a:xfrm>
              <a:off x="340" y="3385"/>
              <a:ext cx="363" cy="363"/>
            </a:xfrm>
            <a:prstGeom prst="curvedRight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2800" b="0" u="sng" dirty="0">
                <a:solidFill>
                  <a:schemeClr val="tx1"/>
                </a:solidFill>
                <a:latin typeface="+mn-lt"/>
              </a:rPr>
              <a:t>ΠΛΕΟΝΕΚΤΗΜΑΤΑ ΤΗΣ ΕΞΕΙΔΙΚΕΥΣΗΣ</a:t>
            </a:r>
          </a:p>
        </p:txBody>
      </p:sp>
      <p:sp>
        <p:nvSpPr>
          <p:cNvPr id="19460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838200" y="1905000"/>
            <a:ext cx="3929063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Απόκτηση δεξιοτεχνίας σε σύντομο χρονικό διάστημα        Αύξηση της παραγωγικότητας 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Εντατικότερη χρησιμοποίηση του εξοπλισμού για ένα συγκεκριμένο σκοπό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Δυνατότητα χρησιμοποίησης του κατάλληλου ανθρώπου στην κατάλληλη θέση</a:t>
            </a:r>
          </a:p>
        </p:txBody>
      </p:sp>
      <p:sp>
        <p:nvSpPr>
          <p:cNvPr id="19461" name="Rectangle 5"/>
          <p:cNvSpPr>
            <a:spLocks noGrp="1" noRot="1" noChangeArrowheads="1"/>
          </p:cNvSpPr>
          <p:nvPr>
            <p:ph sz="quarter" idx="2"/>
          </p:nvPr>
        </p:nvSpPr>
        <p:spPr>
          <a:xfrm>
            <a:off x="4916488" y="1905000"/>
            <a:ext cx="3929062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Μείωση κενών χρόνων για να περάσει ο εργαζόμενος από μία εργασία στην άλλη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Εύκολη και «φθηνή» εκπαίδευση εργαζομένων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Χαμηλό κόστος εργατικού δυναμικού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Εύκολος έλεγχος από τη διοίκηση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Ευκολία αντικατάστασης των εργαζομένων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2555875" y="27813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ΜΕΙΟΝΕΚΤΗΜΑΤΑ ΤΗΣ ΕΞΕΙΔΙΚΕΥΣΗΣ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defRPr/>
            </a:pPr>
            <a:r>
              <a:rPr lang="el-GR" sz="3000" dirty="0"/>
              <a:t>Μεγαλύτερη εκμετάλλευση, αλλοτρίωση και χαμηλή ποιότητα ζωής των εργαζομένων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3000" dirty="0"/>
              <a:t>Πτώση της παραγωγικότητας εξαιτίας της κούρασης, της απροσεξίας, της τάσης για απουσία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3000" dirty="0"/>
              <a:t>Μείωση της ικανοποίησης και της διάθεσης των εργαζομένων για απόδοση (ρουτίνα εργασίας, μείωση αυτονομίας)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Μειονεκτήματα εξειδίκευσης</a:t>
            </a: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800" b="1" dirty="0"/>
              <a:t>Μαρξ, Ουμανιστές:</a:t>
            </a:r>
            <a:r>
              <a:rPr lang="el-GR" sz="2800" dirty="0"/>
              <a:t> μεγαλύτερη εκμετάλλευση, αλλοτρίωση και χαμηλή ποιότητα ζωής των εργαζομένων</a:t>
            </a:r>
          </a:p>
          <a:p>
            <a:pPr>
              <a:buFontTx/>
              <a:buNone/>
            </a:pPr>
            <a:endParaRPr lang="el-GR" sz="2800" dirty="0"/>
          </a:p>
          <a:p>
            <a:r>
              <a:rPr lang="el-GR" sz="2800" b="1" dirty="0"/>
              <a:t>Έρευνες στο χώρο της ανθρώπινης συμπεριφοράς:</a:t>
            </a:r>
            <a:r>
              <a:rPr lang="el-GR" sz="2800" dirty="0"/>
              <a:t> συνδέεται αρνητικά με την ικανοποίηση και τη διάθεση των εργαζομένων για απόδοση (ρουτίνα εργασίας, μείωση αυτονομίας εργαζόμενου)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1" name="Rectangle 13"/>
          <p:cNvSpPr>
            <a:spLocks noGrp="1" noRot="1" noChangeArrowheads="1"/>
          </p:cNvSpPr>
          <p:nvPr>
            <p:ph type="title"/>
          </p:nvPr>
        </p:nvSpPr>
        <p:spPr>
          <a:xfrm>
            <a:off x="395288" y="476250"/>
            <a:ext cx="8385175" cy="1239838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ΕΜΠΛΟΥΤΙΣΜΟΣ ΕΡΓΑΣΙΑΣ</a:t>
            </a:r>
          </a:p>
        </p:txBody>
      </p:sp>
      <p:sp>
        <p:nvSpPr>
          <p:cNvPr id="22542" name="Rectangle 14"/>
          <p:cNvSpPr>
            <a:spLocks noGrp="1" noRot="1" noChangeArrowheads="1"/>
          </p:cNvSpPr>
          <p:nvPr>
            <p:ph sz="quarter" idx="1"/>
          </p:nvPr>
        </p:nvSpPr>
        <p:spPr>
          <a:xfrm>
            <a:off x="838200" y="1557338"/>
            <a:ext cx="8007350" cy="4538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8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b="1" u="sng" dirty="0"/>
              <a:t>Οριζόντιος εμπλουτισμός</a:t>
            </a:r>
            <a:r>
              <a:rPr lang="el-GR" sz="3000" u="sng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3000" dirty="0"/>
              <a:t>   αύξηση των εργασιών ή των καθηκόντων μιας θέσης    μείωση μονοτονίας, αύξηση ικανοποίησης, αίσθηση δημιουργίας 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sz="30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b="1" u="sng" dirty="0"/>
              <a:t>Κάθετος εμπλουτισμός</a:t>
            </a:r>
            <a:r>
              <a:rPr lang="el-GR" u="sng" dirty="0"/>
              <a:t>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l-GR" sz="3000" dirty="0"/>
              <a:t>   δικαίωμα λήψης αποφάσεων από τους εργαζόμενους, αύξηση αυτονομίας, αίσθηση υπευθυνότητας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sz="3000" dirty="0"/>
          </a:p>
        </p:txBody>
      </p:sp>
      <p:sp>
        <p:nvSpPr>
          <p:cNvPr id="16388" name="Line 12"/>
          <p:cNvSpPr>
            <a:spLocks noChangeShapeType="1"/>
          </p:cNvSpPr>
          <p:nvPr/>
        </p:nvSpPr>
        <p:spPr bwMode="auto">
          <a:xfrm>
            <a:off x="3132138" y="30686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chemeClr val="tx1"/>
                </a:solidFill>
                <a:latin typeface="+mn-lt"/>
              </a:rPr>
              <a:t>Χαρακτηριστικά κάθετου και οριζόντιου εμπλουτισμού &amp; Λόγοι αποτυχίας της εφαρμογής τους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48" y="1643050"/>
            <a:ext cx="3309937" cy="4114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sz="1800" b="1" u="sng" dirty="0"/>
              <a:t>Χαρακτηριστικά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Ένα σύνολο καθηκόντων που μπορούν να θεωρηθούν ως ολοκληρωμένη εργασία &amp; να χρησιμοποιεί το άτομο μέρος των γνώσεων &amp; των ικανοτήτων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Ανάθεση ειδικών καθηκόντων που χαρακτηρίζονται από ενδιαφέρον, πρόκληση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Feedback </a:t>
            </a:r>
            <a:r>
              <a:rPr lang="el-GR" sz="1800" dirty="0"/>
              <a:t>σχετικά με τα αποτελέσματα και τις επιδόσεις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Λιγότερος έλεγχος &amp; μεγαλύτερη αυτονομία και ευθύνη των εργαζομένων σχετικά με την εκτέλεση των καθηκόντων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286380" y="1643050"/>
            <a:ext cx="3309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l-GR" sz="1800" b="1" u="sng" dirty="0"/>
              <a:t>Λόγοι αποτυχίας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l-GR" sz="1800" dirty="0">
                <a:latin typeface="+mn-lt"/>
              </a:rPr>
              <a:t>Ανεπαρκής μελέτη και διάγνωση των εργασιών πριν το σχεδιασμό τους ώστε να μη διαπιστώνεται ποιες χρειάζονται – και τι είδους εμπλουτισμό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l-GR" sz="1800" dirty="0">
                <a:latin typeface="+mn-lt"/>
              </a:rPr>
              <a:t>Ανεπαρκής αλλαγή του βασικού περιεχομένου των θέσεων εργασίας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l-GR" sz="1800" dirty="0">
                <a:latin typeface="+mn-lt"/>
              </a:rPr>
              <a:t>Ανεπαρκής εκπαίδευση των στελεχών (π.χ. </a:t>
            </a:r>
            <a:r>
              <a:rPr lang="en-US" sz="1800" dirty="0">
                <a:latin typeface="+mn-lt"/>
              </a:rPr>
              <a:t>managers)</a:t>
            </a:r>
            <a:r>
              <a:rPr lang="el-GR" sz="1800" dirty="0">
                <a:latin typeface="+mn-lt"/>
              </a:rPr>
              <a:t> να εφαρμόσουν προγράμματα εμπλουτισμού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l-GR" sz="1800" dirty="0">
                <a:latin typeface="+mn-lt"/>
              </a:rPr>
              <a:t>Ανεπαρκής αξιολόγηση των προγραμμάτων εμπλουτισμού ώστε να μην βελτιώνονται και να αναγνωρίζονται τα αποτελέσματά τους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Εμπλουτισμός Εργασίας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l-GR" sz="2800" b="1" dirty="0"/>
              <a:t>Ο εμπλουτισμός (αυτονομία, ποικιλία καθηκόντων, αίσθημα σημαντικότητας και πληροφόρηση σχετικά με τα αποτελέσματα - </a:t>
            </a:r>
            <a:r>
              <a:rPr lang="en-US" sz="2800" b="1" dirty="0"/>
              <a:t>feedback) </a:t>
            </a:r>
            <a:r>
              <a:rPr lang="el-GR" sz="2800" b="1" dirty="0"/>
              <a:t>επιδρούν θετικά στην ικανοποίηση, παρακίνηση και απόδοση εργαζομένων με έντονες ανάγκες ανάπτυξης.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sz="2800" b="1" dirty="0"/>
              <a:t>	Αντίθετα, δεν υπάρχει αποτέλεσμα σε εργαζόμενους με κατώτερες ανάγκες (κατά </a:t>
            </a:r>
            <a:r>
              <a:rPr lang="en-US" sz="2800" b="1" dirty="0"/>
              <a:t>Maslow)</a:t>
            </a:r>
            <a:r>
              <a:rPr lang="el-GR" sz="2800" b="1" dirty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sz="2400" b="1" dirty="0">
                <a:solidFill>
                  <a:srgbClr val="CC0000"/>
                </a:solidFill>
              </a:rPr>
              <a:t>Έρευνες </a:t>
            </a:r>
            <a:r>
              <a:rPr lang="en-US" sz="2400" b="1" dirty="0" err="1">
                <a:solidFill>
                  <a:srgbClr val="CC0000"/>
                </a:solidFill>
              </a:rPr>
              <a:t>Hackman</a:t>
            </a:r>
            <a:r>
              <a:rPr lang="en-US" sz="2400" b="1" dirty="0">
                <a:solidFill>
                  <a:srgbClr val="CC0000"/>
                </a:solidFill>
              </a:rPr>
              <a:t> &amp; Oldham</a:t>
            </a:r>
            <a:r>
              <a:rPr lang="el-GR" sz="2400" b="1" dirty="0">
                <a:solidFill>
                  <a:srgbClr val="CC0000"/>
                </a:solidFill>
              </a:rPr>
              <a:t>, </a:t>
            </a:r>
            <a:r>
              <a:rPr lang="en-US" sz="2400" b="1" dirty="0">
                <a:solidFill>
                  <a:srgbClr val="CC0000"/>
                </a:solidFill>
              </a:rPr>
              <a:t>Work Psychology Institute, </a:t>
            </a:r>
            <a:r>
              <a:rPr lang="en-US" sz="2400" b="1" dirty="0" err="1">
                <a:solidFill>
                  <a:srgbClr val="CC0000"/>
                </a:solidFill>
              </a:rPr>
              <a:t>Tavistock</a:t>
            </a:r>
            <a:r>
              <a:rPr lang="en-US" sz="2400" b="1" dirty="0">
                <a:solidFill>
                  <a:srgbClr val="CC0000"/>
                </a:solidFill>
              </a:rPr>
              <a:t> Institute</a:t>
            </a:r>
            <a:endParaRPr lang="el-GR" sz="24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chemeClr val="tx1"/>
                </a:solidFill>
                <a:latin typeface="+mn-lt"/>
              </a:rPr>
              <a:t>Προσδιοριστικοί παράγοντες του σχεδιασμού θέσεων εργασίας</a:t>
            </a: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Δ. Καϊτελίδου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000" b="1" dirty="0"/>
              <a:t>Μέγεθος οργανισμού:</a:t>
            </a:r>
            <a:r>
              <a:rPr lang="el-GR" sz="2000" dirty="0"/>
              <a:t> Σε μεγάλες επιχειρήσεις ή οργανισμούς ή εξειδίκευση της θέσης αναπτύσσεται σημαντικά</a:t>
            </a:r>
          </a:p>
          <a:p>
            <a:pPr>
              <a:buFontTx/>
              <a:buNone/>
            </a:pPr>
            <a:r>
              <a:rPr lang="el-GR" sz="2000" b="1" dirty="0"/>
              <a:t>Τεχνολογία:</a:t>
            </a:r>
            <a:r>
              <a:rPr lang="el-GR" sz="2000" dirty="0"/>
              <a:t> Η τεχνολογία που χρησιμοποιείται αποτελεί σημαντικό παράγοντα διαίρεσης της εργασίας. Όταν η τεχνολογία συνεπάγεται παραγωγή γραμμής (π.χ. αυτοκίνητα) η εξειδίκευση είναι υποχρεωτικά μεγαλύτερη ενώ σε εξατομικευμένες υπηρεσίες η εξειδίκευση μπορεί να είναι μικρότερη</a:t>
            </a:r>
          </a:p>
          <a:p>
            <a:pPr>
              <a:buFontTx/>
              <a:buNone/>
            </a:pPr>
            <a:r>
              <a:rPr lang="el-GR" sz="2000" b="1" dirty="0"/>
              <a:t>Κουλτούρα </a:t>
            </a:r>
            <a:r>
              <a:rPr lang="en-US" sz="2000" b="1" dirty="0"/>
              <a:t>Management:</a:t>
            </a:r>
            <a:r>
              <a:rPr lang="el-GR" sz="2000" dirty="0"/>
              <a:t> Ένα αυταρχικού στυλ </a:t>
            </a:r>
            <a:r>
              <a:rPr lang="en-US" sz="2000" dirty="0"/>
              <a:t>management </a:t>
            </a:r>
            <a:r>
              <a:rPr lang="el-GR" sz="2000" dirty="0"/>
              <a:t>συνδέεται συνήθως με υψηλούς βαθμούς κάθετης διαίρεσης της εργασίας</a:t>
            </a:r>
          </a:p>
          <a:p>
            <a:pPr>
              <a:buFontTx/>
              <a:buNone/>
            </a:pPr>
            <a:r>
              <a:rPr lang="el-GR" sz="2000" b="1" dirty="0"/>
              <a:t>Συστήματα:</a:t>
            </a:r>
            <a:r>
              <a:rPr lang="el-GR" sz="2000" dirty="0"/>
              <a:t> Ο σχεδιασμός των θέσεων θα πρέπει να συνδέεται με τα υπόλοιπα οργανωτικά και διοικητικά συστήματα όπως συστήματα αμοιβών, προαγωγών κτλ.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214282" y="2000240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14282" y="3571876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14282" y="4286256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4348" y="1500174"/>
            <a:ext cx="7775575" cy="46815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Η διαδικασία που καθορίζει το ρόλο που κάθε εργαζόμενος θα έχει στον οργανισμό καθώς και τους κανόνες και όρους μέσα στους οποίους θα γίνεται η κάθε δραστηριότητα.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Συνδέεται άμεσα με τον προγραμματισμό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l-GR" sz="2800" dirty="0" smtClean="0">
                <a:latin typeface="+mn-lt"/>
              </a:rPr>
              <a:t>Π</a:t>
            </a:r>
            <a:r>
              <a:rPr kumimoji="0" lang="el-G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ρογραμματισμός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τι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πρέπει να γίνει   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Οργάνωση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πώς πρέπει να γίνει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ΕΝΝΟΙΑ ΤΗΣ ΟΡΓΑΝΩΣΗΣ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28596" y="2357430"/>
            <a:ext cx="4318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auto">
          <a:xfrm>
            <a:off x="428596" y="4357694"/>
            <a:ext cx="431800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29058" y="5000636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071802" y="542926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539750" y="692150"/>
            <a:ext cx="8240713" cy="12239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2900" u="sng" dirty="0">
                <a:solidFill>
                  <a:schemeClr val="tx1"/>
                </a:solidFill>
                <a:latin typeface="+mn-lt"/>
              </a:rPr>
              <a:t>ΔΗΜΙΟΥΡΓΙΑ «ΑΥΤΟΔΙΟΙΚΟΥΜΕΝΩΝ ΟΜΑΔΩΝ</a:t>
            </a:r>
            <a:r>
              <a:rPr lang="el-GR" sz="2900" u="sng" dirty="0"/>
              <a:t>»</a:t>
            </a:r>
            <a:br>
              <a:rPr lang="el-GR" sz="2900" u="sng" dirty="0"/>
            </a:br>
            <a:endParaRPr lang="el-GR" sz="2900" u="sng" dirty="0"/>
          </a:p>
        </p:txBody>
      </p:sp>
      <p:sp>
        <p:nvSpPr>
          <p:cNvPr id="117765" name="Rectangle 5"/>
          <p:cNvSpPr>
            <a:spLocks noGrp="1" noRot="1" noChangeArrowheads="1"/>
          </p:cNvSpPr>
          <p:nvPr>
            <p:ph sz="quarter" idx="1"/>
          </p:nvPr>
        </p:nvSpPr>
        <p:spPr>
          <a:xfrm>
            <a:off x="785786" y="2285992"/>
            <a:ext cx="8007350" cy="41910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l-GR" dirty="0"/>
              <a:t>   Ανάθεση μιας συγκεκριμένης και ολοκληρωμένης δουλειάς σε μια ομάδα εργαζομένων.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l-GR" dirty="0"/>
              <a:t>   Η ομάδα έχει τη δικαιοδοσία να οργανώσει τις διαδικασίες και τον τρόπο δουλειάς της.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89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700" b="0" u="sng" dirty="0" smtClean="0">
                <a:solidFill>
                  <a:schemeClr val="tx1"/>
                </a:solidFill>
                <a:latin typeface="+mn-lt"/>
              </a:rPr>
              <a:t>Η </a:t>
            </a:r>
            <a:r>
              <a:rPr lang="el-GR" sz="2700" b="0" u="sng" dirty="0">
                <a:solidFill>
                  <a:schemeClr val="tx1"/>
                </a:solidFill>
                <a:latin typeface="+mn-lt"/>
              </a:rPr>
              <a:t>ΟΜΑΔΟΠΟΙΗΣΗ ΤΩΝ ΔΡΑΣΤΗΡΙΟΤΗΤΩΝ-  </a:t>
            </a:r>
            <a:br>
              <a:rPr lang="el-GR" sz="2700" b="0" u="sng" dirty="0">
                <a:solidFill>
                  <a:schemeClr val="tx1"/>
                </a:solidFill>
                <a:latin typeface="+mn-lt"/>
              </a:rPr>
            </a:br>
            <a:r>
              <a:rPr lang="el-GR" sz="2700" b="0" dirty="0">
                <a:solidFill>
                  <a:schemeClr val="tx1"/>
                </a:solidFill>
                <a:latin typeface="+mn-lt"/>
              </a:rPr>
              <a:t>       </a:t>
            </a:r>
            <a:r>
              <a:rPr lang="el-GR" sz="2700" b="0" u="sng" dirty="0">
                <a:solidFill>
                  <a:schemeClr val="tx1"/>
                </a:solidFill>
                <a:latin typeface="+mn-lt"/>
              </a:rPr>
              <a:t>ΤΜΗΜΑΤΟΠΟΙΗΣΗ ΤΟΥ ΟΡΓΑΝΙΣΜΟΥ</a:t>
            </a: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11188" y="1916113"/>
            <a:ext cx="8229600" cy="41671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Είναι η διαδικασία της δημιουργίας ομάδων ατόμων που εκτελούν εργασίες σχετικές μεταξύ τους.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 Καθιστά πιο εύκολο τον συντονισμό των εργαζομένων.</a:t>
            </a:r>
          </a:p>
          <a:p>
            <a:pPr eaLnBrk="1" hangingPunct="1">
              <a:defRPr/>
            </a:pPr>
            <a:endParaRPr lang="el-GR" dirty="0"/>
          </a:p>
          <a:p>
            <a:pPr eaLnBrk="1" hangingPunct="1">
              <a:buNone/>
              <a:defRPr/>
            </a:pPr>
            <a:r>
              <a:rPr lang="el-GR" dirty="0"/>
              <a:t> </a:t>
            </a:r>
          </a:p>
        </p:txBody>
      </p:sp>
      <p:sp>
        <p:nvSpPr>
          <p:cNvPr id="18435" name="Line 27"/>
          <p:cNvSpPr>
            <a:spLocks noChangeShapeType="1"/>
          </p:cNvSpPr>
          <p:nvPr/>
        </p:nvSpPr>
        <p:spPr bwMode="auto">
          <a:xfrm>
            <a:off x="4427538" y="3141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36" name="Line 31"/>
          <p:cNvSpPr>
            <a:spLocks noChangeShapeType="1"/>
          </p:cNvSpPr>
          <p:nvPr/>
        </p:nvSpPr>
        <p:spPr bwMode="auto">
          <a:xfrm>
            <a:off x="7308850" y="3284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38" name="AutoShape 38"/>
          <p:cNvSpPr>
            <a:spLocks noChangeArrowheads="1"/>
          </p:cNvSpPr>
          <p:nvPr/>
        </p:nvSpPr>
        <p:spPr bwMode="auto">
          <a:xfrm>
            <a:off x="500034" y="2000240"/>
            <a:ext cx="4318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39" name="AutoShape 39"/>
          <p:cNvSpPr>
            <a:spLocks noChangeArrowheads="1"/>
          </p:cNvSpPr>
          <p:nvPr/>
        </p:nvSpPr>
        <p:spPr bwMode="auto">
          <a:xfrm>
            <a:off x="571472" y="3357562"/>
            <a:ext cx="431800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200" b="0" u="sng" dirty="0">
                <a:solidFill>
                  <a:schemeClr val="tx1"/>
                </a:solidFill>
                <a:latin typeface="+mn-lt"/>
              </a:rPr>
              <a:t>Τμηματοποίηση με βάση τη λειτουργία</a:t>
            </a:r>
          </a:p>
        </p:txBody>
      </p:sp>
      <p:sp>
        <p:nvSpPr>
          <p:cNvPr id="12185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l-GR" dirty="0"/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l-GR" dirty="0"/>
              <a:t>                           </a:t>
            </a:r>
            <a:endParaRPr lang="el-GR" sz="28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el-GR" sz="28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el-GR" sz="2800" dirty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l-GR" sz="2800" dirty="0"/>
              <a:t>        </a:t>
            </a:r>
            <a:endParaRPr lang="el-GR" dirty="0"/>
          </a:p>
        </p:txBody>
      </p:sp>
      <p:sp>
        <p:nvSpPr>
          <p:cNvPr id="19460" name="Line 23"/>
          <p:cNvSpPr>
            <a:spLocks noChangeShapeType="1"/>
          </p:cNvSpPr>
          <p:nvPr/>
        </p:nvSpPr>
        <p:spPr bwMode="auto">
          <a:xfrm>
            <a:off x="4500563" y="35004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61" name="Line 24"/>
          <p:cNvSpPr>
            <a:spLocks noChangeShapeType="1"/>
          </p:cNvSpPr>
          <p:nvPr/>
        </p:nvSpPr>
        <p:spPr bwMode="auto">
          <a:xfrm>
            <a:off x="2195513" y="3789363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62" name="Line 25"/>
          <p:cNvSpPr>
            <a:spLocks noChangeShapeType="1"/>
          </p:cNvSpPr>
          <p:nvPr/>
        </p:nvSpPr>
        <p:spPr bwMode="auto">
          <a:xfrm>
            <a:off x="2195513" y="37893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63" name="Line 26"/>
          <p:cNvSpPr>
            <a:spLocks noChangeShapeType="1"/>
          </p:cNvSpPr>
          <p:nvPr/>
        </p:nvSpPr>
        <p:spPr bwMode="auto">
          <a:xfrm>
            <a:off x="6948488" y="37893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21883" name="Rectangle 27"/>
          <p:cNvSpPr>
            <a:spLocks noChangeArrowheads="1"/>
          </p:cNvSpPr>
          <p:nvPr/>
        </p:nvSpPr>
        <p:spPr bwMode="auto">
          <a:xfrm>
            <a:off x="3563938" y="2852738"/>
            <a:ext cx="1871662" cy="647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Διευθυντής</a:t>
            </a:r>
          </a:p>
        </p:txBody>
      </p:sp>
      <p:sp>
        <p:nvSpPr>
          <p:cNvPr id="121885" name="Rectangle 29"/>
          <p:cNvSpPr>
            <a:spLocks noChangeArrowheads="1"/>
          </p:cNvSpPr>
          <p:nvPr/>
        </p:nvSpPr>
        <p:spPr bwMode="auto">
          <a:xfrm>
            <a:off x="1187450" y="4292600"/>
            <a:ext cx="2016125" cy="9350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Διεύθυνση</a:t>
            </a:r>
          </a:p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Προσωπικού</a:t>
            </a:r>
          </a:p>
        </p:txBody>
      </p:sp>
      <p:sp>
        <p:nvSpPr>
          <p:cNvPr id="121886" name="Rectangle 30"/>
          <p:cNvSpPr>
            <a:spLocks noChangeArrowheads="1"/>
          </p:cNvSpPr>
          <p:nvPr/>
        </p:nvSpPr>
        <p:spPr bwMode="auto">
          <a:xfrm>
            <a:off x="3635375" y="4292600"/>
            <a:ext cx="1873250" cy="936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Διεύθυνση</a:t>
            </a:r>
          </a:p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Οικονομικού</a:t>
            </a:r>
          </a:p>
        </p:txBody>
      </p:sp>
      <p:sp>
        <p:nvSpPr>
          <p:cNvPr id="121887" name="Rectangle 31"/>
          <p:cNvSpPr>
            <a:spLocks noChangeArrowheads="1"/>
          </p:cNvSpPr>
          <p:nvPr/>
        </p:nvSpPr>
        <p:spPr bwMode="auto">
          <a:xfrm>
            <a:off x="6084888" y="4292600"/>
            <a:ext cx="1871662" cy="936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Διεύθυνση</a:t>
            </a:r>
          </a:p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Παραγωγής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288" y="549275"/>
            <a:ext cx="4681537" cy="56864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000" dirty="0"/>
              <a:t>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l-GR" sz="2000" dirty="0"/>
              <a:t> </a:t>
            </a:r>
            <a:r>
              <a:rPr lang="el-GR" sz="3000" b="1" u="sng" dirty="0"/>
              <a:t>Πλεονεκτήματα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3000" b="1" u="sng" dirty="0">
              <a:solidFill>
                <a:schemeClr val="tx2"/>
              </a:solidFill>
            </a:endParaRPr>
          </a:p>
          <a:p>
            <a:pPr eaLnBrk="1" hangingPunct="1">
              <a:buClr>
                <a:schemeClr val="tx2"/>
              </a:buClr>
              <a:defRPr/>
            </a:pPr>
            <a:r>
              <a:rPr lang="el-GR" sz="2500" dirty="0"/>
              <a:t>Διευκόλυνση της διαδικασίας διοίκησης σε κάθε τμήμα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500" dirty="0"/>
              <a:t>Αποφυγή επανάληψης λειτουργιών-εξοικονόμηση χρημάτων, ωρών και προσωπικού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500" dirty="0"/>
              <a:t>Συγκέντρωση εξειδικευμένου προσωπικού - αντιμετώπιση πολύπλοκων καταστάσεων με επιτυχία </a:t>
            </a:r>
            <a:endParaRPr lang="el-GR" sz="2500" b="1" u="sng" dirty="0"/>
          </a:p>
        </p:txBody>
      </p:sp>
      <p:sp>
        <p:nvSpPr>
          <p:cNvPr id="101382" name="Rectangle 6"/>
          <p:cNvSpPr>
            <a:spLocks noGrp="1" noRot="1" noChangeArrowheads="1"/>
          </p:cNvSpPr>
          <p:nvPr>
            <p:ph sz="quarter" idx="2"/>
          </p:nvPr>
        </p:nvSpPr>
        <p:spPr>
          <a:xfrm>
            <a:off x="5364163" y="476250"/>
            <a:ext cx="3467100" cy="56499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400" b="1" dirty="0"/>
              <a:t>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l-GR" sz="3000" b="1" u="sng" dirty="0"/>
              <a:t>Μειονεκτήματα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3400" b="1" u="sng" dirty="0"/>
          </a:p>
          <a:p>
            <a:pPr eaLnBrk="1" hangingPunct="1">
              <a:buClr>
                <a:schemeClr val="tx2"/>
              </a:buClr>
              <a:defRPr/>
            </a:pPr>
            <a:r>
              <a:rPr lang="el-GR" sz="2500" dirty="0"/>
              <a:t>Δυσκολίες στην επικοινωνία και το συντονισμό των τμημάτων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500" dirty="0"/>
              <a:t>Φαινόμενα ανταγωνισμού και συγκρούσεων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11684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200" b="0" u="sng" dirty="0">
                <a:solidFill>
                  <a:schemeClr val="tx1"/>
                </a:solidFill>
                <a:latin typeface="+mn-lt"/>
              </a:rPr>
              <a:t>Τμηματοποίηση με βάση το προϊόν- Γεωγραφική τμηματοποίηση</a:t>
            </a:r>
          </a:p>
        </p:txBody>
      </p:sp>
      <p:sp>
        <p:nvSpPr>
          <p:cNvPr id="1259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50825" y="1412875"/>
            <a:ext cx="8594725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l-GR" sz="3400" b="1" u="sng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l-GR" sz="2600" b="1" u="sng" dirty="0"/>
              <a:t>Τμηματοποίηση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600" b="1" dirty="0"/>
              <a:t>   </a:t>
            </a:r>
            <a:r>
              <a:rPr lang="el-GR" sz="2600" b="1" u="sng" dirty="0"/>
              <a:t>με βάση το προϊόν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b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b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b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b="1" u="sng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l-GR" sz="2600" b="1" u="sng" dirty="0"/>
              <a:t>Γεωγραφική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l-GR" sz="2600" b="1" dirty="0"/>
              <a:t>   </a:t>
            </a:r>
            <a:r>
              <a:rPr lang="el-GR" sz="2600" b="1" u="sng" dirty="0"/>
              <a:t>τμηματοποίηση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3400" b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400" b="1" dirty="0"/>
              <a:t>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3600" dirty="0"/>
          </a:p>
        </p:txBody>
      </p:sp>
      <p:sp>
        <p:nvSpPr>
          <p:cNvPr id="21508" name="Line 11"/>
          <p:cNvSpPr>
            <a:spLocks noChangeShapeType="1"/>
          </p:cNvSpPr>
          <p:nvPr/>
        </p:nvSpPr>
        <p:spPr bwMode="auto">
          <a:xfrm>
            <a:off x="5219700" y="256381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509" name="Line 12"/>
          <p:cNvSpPr>
            <a:spLocks noChangeShapeType="1"/>
          </p:cNvSpPr>
          <p:nvPr/>
        </p:nvSpPr>
        <p:spPr bwMode="auto">
          <a:xfrm>
            <a:off x="5219700" y="2563813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510" name="Line 13"/>
          <p:cNvSpPr>
            <a:spLocks noChangeShapeType="1"/>
          </p:cNvSpPr>
          <p:nvPr/>
        </p:nvSpPr>
        <p:spPr bwMode="auto">
          <a:xfrm>
            <a:off x="7019925" y="25638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372225" y="2924175"/>
            <a:ext cx="2087563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400" dirty="0"/>
              <a:t>  </a:t>
            </a: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Τμήμα Οδικής </a:t>
            </a:r>
          </a:p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Βοήθειας</a:t>
            </a:r>
          </a:p>
        </p:txBody>
      </p:sp>
      <p:sp>
        <p:nvSpPr>
          <p:cNvPr id="21512" name="Line 15"/>
          <p:cNvSpPr>
            <a:spLocks noChangeShapeType="1"/>
          </p:cNvSpPr>
          <p:nvPr/>
        </p:nvSpPr>
        <p:spPr bwMode="auto">
          <a:xfrm>
            <a:off x="6083300" y="22748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4859338" y="1700213"/>
            <a:ext cx="2233612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Πρόεδρος Δ.Σ.</a:t>
            </a:r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4067175" y="2924175"/>
            <a:ext cx="1728788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Τμήμα </a:t>
            </a:r>
          </a:p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Ασφαλειών</a:t>
            </a:r>
          </a:p>
        </p:txBody>
      </p:sp>
      <p:sp>
        <p:nvSpPr>
          <p:cNvPr id="21515" name="Line 18"/>
          <p:cNvSpPr>
            <a:spLocks noChangeShapeType="1"/>
          </p:cNvSpPr>
          <p:nvPr/>
        </p:nvSpPr>
        <p:spPr bwMode="auto">
          <a:xfrm>
            <a:off x="5940425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516" name="Line 19"/>
          <p:cNvSpPr>
            <a:spLocks noChangeShapeType="1"/>
          </p:cNvSpPr>
          <p:nvPr/>
        </p:nvSpPr>
        <p:spPr bwMode="auto">
          <a:xfrm>
            <a:off x="3708400" y="5373688"/>
            <a:ext cx="446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517" name="Line 20"/>
          <p:cNvSpPr>
            <a:spLocks noChangeShapeType="1"/>
          </p:cNvSpPr>
          <p:nvPr/>
        </p:nvSpPr>
        <p:spPr bwMode="auto">
          <a:xfrm>
            <a:off x="3708400" y="5373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518" name="Line 21"/>
          <p:cNvSpPr>
            <a:spLocks noChangeShapeType="1"/>
          </p:cNvSpPr>
          <p:nvPr/>
        </p:nvSpPr>
        <p:spPr bwMode="auto">
          <a:xfrm>
            <a:off x="8172450" y="53736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916238" y="5661025"/>
            <a:ext cx="1368425" cy="863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</a:t>
            </a:r>
          </a:p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Κρήτης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5292725" y="5662613"/>
            <a:ext cx="13684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 </a:t>
            </a:r>
          </a:p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Ρόδου</a:t>
            </a: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7453313" y="5662613"/>
            <a:ext cx="1439862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</a:t>
            </a:r>
          </a:p>
          <a:p>
            <a:pPr algn="ctr"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Κέρκυρας</a:t>
            </a:r>
          </a:p>
        </p:txBody>
      </p:sp>
      <p:sp>
        <p:nvSpPr>
          <p:cNvPr id="21522" name="Line 25"/>
          <p:cNvSpPr>
            <a:spLocks noChangeShapeType="1"/>
          </p:cNvSpPr>
          <p:nvPr/>
        </p:nvSpPr>
        <p:spPr bwMode="auto">
          <a:xfrm>
            <a:off x="5940425" y="49418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25984" name="Rectangle 32"/>
          <p:cNvSpPr>
            <a:spLocks noChangeArrowheads="1"/>
          </p:cNvSpPr>
          <p:nvPr/>
        </p:nvSpPr>
        <p:spPr bwMode="auto">
          <a:xfrm>
            <a:off x="5364163" y="4365625"/>
            <a:ext cx="1081087" cy="5762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Δ.Σ</a:t>
            </a: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Rectangle 5"/>
          <p:cNvSpPr>
            <a:spLocks noGrp="1" noRot="1" noChangeArrowheads="1"/>
          </p:cNvSpPr>
          <p:nvPr>
            <p:ph sz="quarter" idx="1"/>
          </p:nvPr>
        </p:nvSpPr>
        <p:spPr>
          <a:xfrm>
            <a:off x="539750" y="692150"/>
            <a:ext cx="4392613" cy="5878513"/>
          </a:xfrm>
        </p:spPr>
        <p:txBody>
          <a:bodyPr>
            <a:normAutofit/>
          </a:bodyPr>
          <a:lstStyle/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000" u="sng" dirty="0"/>
              <a:t>Πλεονεκτήματα</a:t>
            </a:r>
          </a:p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3000" u="sng" dirty="0">
              <a:solidFill>
                <a:schemeClr val="tx2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Ευέλικτος οργανισμός που προσαρμόζεται σε τοπικές αλλαγές και νέες ανάγκες.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Εύκολος εντοπισμός και αντιμετώπιση των προβλημάτων.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Συνολική εικόνα του προϊόντος/ υπηρεσίας- περισσότερο ενδιαφέρον του προσωπικού για τη πορεία του τμήματος.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400" dirty="0"/>
              <a:t>Αποφυγή αλλοτρίωσης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l-GR" sz="2000" dirty="0">
              <a:effectLst/>
            </a:endParaRPr>
          </a:p>
        </p:txBody>
      </p:sp>
      <p:sp>
        <p:nvSpPr>
          <p:cNvPr id="152582" name="Rectangle 6"/>
          <p:cNvSpPr>
            <a:spLocks noGrp="1" noRot="1" noChangeArrowheads="1"/>
          </p:cNvSpPr>
          <p:nvPr>
            <p:ph sz="quarter" idx="2"/>
          </p:nvPr>
        </p:nvSpPr>
        <p:spPr>
          <a:xfrm>
            <a:off x="5003800" y="692150"/>
            <a:ext cx="3927475" cy="54006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000" u="sng" dirty="0"/>
              <a:t>Μειονεκτήματα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3000" u="sng" dirty="0">
              <a:solidFill>
                <a:schemeClr val="tx2"/>
              </a:solidFill>
            </a:endParaRPr>
          </a:p>
          <a:p>
            <a:pPr eaLnBrk="1" hangingPunct="1">
              <a:lnSpc>
                <a:spcPct val="85000"/>
              </a:lnSpc>
              <a:buClr>
                <a:schemeClr val="tx2"/>
              </a:buClr>
              <a:defRPr/>
            </a:pPr>
            <a:r>
              <a:rPr lang="el-GR" sz="2600" dirty="0">
                <a:solidFill>
                  <a:schemeClr val="tx2"/>
                </a:solidFill>
                <a:effectLst/>
              </a:rPr>
              <a:t> </a:t>
            </a:r>
            <a:r>
              <a:rPr lang="el-GR" sz="2500" dirty="0"/>
              <a:t>Μη οικονομική μορφή     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l-GR" sz="2500" dirty="0"/>
              <a:t>     οργάνωσης.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500" dirty="0"/>
              <a:t>«Διασπορά» εργαζομένων της ίδιας ειδικότητας- απουσία συμπυκνωμένης γνώσης και εμπειρίας.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l-GR" sz="2500" dirty="0"/>
              <a:t>Πολύπλοκος συντονισμός του οργανισμού σε γενικό επίπεδο.</a:t>
            </a:r>
            <a:endParaRPr lang="el-GR" sz="25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dirty="0"/>
              <a:t> </a:t>
            </a:r>
            <a:r>
              <a:rPr lang="el-GR" sz="3200" u="sng" dirty="0">
                <a:solidFill>
                  <a:schemeClr val="tx1"/>
                </a:solidFill>
                <a:latin typeface="+mn-lt"/>
              </a:rPr>
              <a:t>Μεικτή Τμηματοποίηση</a:t>
            </a:r>
          </a:p>
        </p:txBody>
      </p:sp>
      <p:sp>
        <p:nvSpPr>
          <p:cNvPr id="15462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288" y="1628775"/>
            <a:ext cx="8007350" cy="5040313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l-GR" dirty="0"/>
              <a:t> </a:t>
            </a:r>
            <a:r>
              <a:rPr lang="el-GR" sz="2800" dirty="0"/>
              <a:t>Συνδυασμός των δύο προηγουμένων συστημάτων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3779838" y="2924175"/>
            <a:ext cx="2303462" cy="5762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Πρόεδρος Δ.Σ</a:t>
            </a:r>
            <a:r>
              <a:rPr lang="el-GR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859338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1619250" y="3716338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1619250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684213" y="3933825"/>
            <a:ext cx="1943100" cy="790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Διεύθυνση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Προσωπικού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2916238" y="3933825"/>
            <a:ext cx="1800225" cy="792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Οικονομική 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Υπηρεσία</a:t>
            </a:r>
          </a:p>
        </p:txBody>
      </p:sp>
      <p:sp>
        <p:nvSpPr>
          <p:cNvPr id="154636" name="Rectangle 12"/>
          <p:cNvSpPr>
            <a:spLocks noChangeArrowheads="1"/>
          </p:cNvSpPr>
          <p:nvPr/>
        </p:nvSpPr>
        <p:spPr bwMode="auto">
          <a:xfrm>
            <a:off x="5148263" y="3933825"/>
            <a:ext cx="1728787" cy="792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Τμήμα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Μάρκετινγκ</a:t>
            </a: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7235825" y="3933825"/>
            <a:ext cx="1512888" cy="790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Νομική 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Υπηρεσία</a:t>
            </a:r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>
            <a:off x="3851275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6011863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66" name="Line 18"/>
          <p:cNvSpPr>
            <a:spLocks noChangeShapeType="1"/>
          </p:cNvSpPr>
          <p:nvPr/>
        </p:nvSpPr>
        <p:spPr bwMode="auto">
          <a:xfrm>
            <a:off x="7956550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67" name="Line 20"/>
          <p:cNvSpPr>
            <a:spLocks noChangeShapeType="1"/>
          </p:cNvSpPr>
          <p:nvPr/>
        </p:nvSpPr>
        <p:spPr bwMode="auto">
          <a:xfrm>
            <a:off x="1619250" y="47244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68" name="Line 21"/>
          <p:cNvSpPr>
            <a:spLocks noChangeShapeType="1"/>
          </p:cNvSpPr>
          <p:nvPr/>
        </p:nvSpPr>
        <p:spPr bwMode="auto">
          <a:xfrm>
            <a:off x="1331913" y="50133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569" name="Line 22"/>
          <p:cNvSpPr>
            <a:spLocks noChangeShapeType="1"/>
          </p:cNvSpPr>
          <p:nvPr/>
        </p:nvSpPr>
        <p:spPr bwMode="auto">
          <a:xfrm>
            <a:off x="1331913" y="5013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4647" name="Rectangle 23"/>
          <p:cNvSpPr>
            <a:spLocks noChangeArrowheads="1"/>
          </p:cNvSpPr>
          <p:nvPr/>
        </p:nvSpPr>
        <p:spPr bwMode="auto">
          <a:xfrm>
            <a:off x="827088" y="5229225"/>
            <a:ext cx="1368425" cy="7191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Κρήτης</a:t>
            </a:r>
          </a:p>
        </p:txBody>
      </p:sp>
      <p:sp>
        <p:nvSpPr>
          <p:cNvPr id="23571" name="Line 25"/>
          <p:cNvSpPr>
            <a:spLocks noChangeShapeType="1"/>
          </p:cNvSpPr>
          <p:nvPr/>
        </p:nvSpPr>
        <p:spPr bwMode="auto">
          <a:xfrm>
            <a:off x="3132138" y="5013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4650" name="Rectangle 26"/>
          <p:cNvSpPr>
            <a:spLocks noChangeArrowheads="1"/>
          </p:cNvSpPr>
          <p:nvPr/>
        </p:nvSpPr>
        <p:spPr bwMode="auto">
          <a:xfrm>
            <a:off x="2555875" y="5229225"/>
            <a:ext cx="12969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Ρόδου</a:t>
            </a:r>
          </a:p>
        </p:txBody>
      </p:sp>
      <p:sp>
        <p:nvSpPr>
          <p:cNvPr id="154651" name="Rectangle 27"/>
          <p:cNvSpPr>
            <a:spLocks noChangeArrowheads="1"/>
          </p:cNvSpPr>
          <p:nvPr/>
        </p:nvSpPr>
        <p:spPr bwMode="auto">
          <a:xfrm>
            <a:off x="4140200" y="5229225"/>
            <a:ext cx="1584325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Μονάδα</a:t>
            </a:r>
          </a:p>
          <a:p>
            <a:pPr algn="ctr" eaLnBrk="1" hangingPunct="1">
              <a:defRPr/>
            </a:pPr>
            <a:r>
              <a:rPr lang="el-GR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Κέρκυρας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4932363" y="5013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5720" y="500042"/>
            <a:ext cx="8385175" cy="71438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000" u="sng" dirty="0">
                <a:solidFill>
                  <a:schemeClr val="tx1"/>
                </a:solidFill>
                <a:latin typeface="+mn-lt"/>
              </a:rPr>
              <a:t>ΟΡΓΑΝΟΓΡΑΜΜΑ</a:t>
            </a:r>
          </a:p>
        </p:txBody>
      </p:sp>
      <p:sp>
        <p:nvSpPr>
          <p:cNvPr id="1689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39750" y="1773238"/>
            <a:ext cx="8353425" cy="50847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600" dirty="0"/>
              <a:t>        Είναι μια εικόνα ή ένα διάγραμμα των θέσεων εργασίας μέσα σε έναν οργανισμό και των επίσημων σχέσεων που έχουν αυτές οι θέσεις μεταξύ τους.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600" dirty="0"/>
          </a:p>
          <a:p>
            <a:pPr eaLnBrk="1" hangingPunct="1"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600" dirty="0"/>
              <a:t>Δείχνει τη δομή του οργανισμού</a:t>
            </a:r>
          </a:p>
          <a:p>
            <a:pPr eaLnBrk="1" hangingPunct="1"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600" dirty="0"/>
              <a:t>Δείχνει την </a:t>
            </a:r>
            <a:r>
              <a:rPr lang="el-GR" sz="2600" i="1" dirty="0"/>
              <a:t>αλυσίδα εντολών</a:t>
            </a:r>
            <a:r>
              <a:rPr lang="el-GR" sz="2600" dirty="0"/>
              <a:t> </a:t>
            </a:r>
            <a:r>
              <a:rPr lang="el-GR" sz="2600" i="1" dirty="0"/>
              <a:t>(</a:t>
            </a:r>
            <a:r>
              <a:rPr lang="en-US" sz="2600" i="1" dirty="0"/>
              <a:t>chain of command)</a:t>
            </a:r>
            <a:r>
              <a:rPr lang="el-GR" sz="2600" dirty="0"/>
              <a:t>,</a:t>
            </a:r>
            <a:r>
              <a:rPr lang="en-US" sz="2600" dirty="0"/>
              <a:t> </a:t>
            </a:r>
            <a:r>
              <a:rPr lang="el-GR" sz="2600" dirty="0"/>
              <a:t> την κλίμακα δικαιοδοσίας- ιεραρχίας, την ευθύνη και την υπευθυνότητα των μελών του οργανισμού.</a:t>
            </a:r>
          </a:p>
          <a:p>
            <a:pPr eaLnBrk="1" hangingPunct="1"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600" u="sng" dirty="0"/>
              <a:t>Δεν</a:t>
            </a:r>
            <a:r>
              <a:rPr lang="el-GR" sz="2600" dirty="0"/>
              <a:t> δείχνει τις άτυπες, ανεπίσημες σχέσεις των μελών του οργανισμού, </a:t>
            </a:r>
            <a:r>
              <a:rPr lang="el-GR" sz="2600" i="1" dirty="0"/>
              <a:t>ανεξάρτητα</a:t>
            </a:r>
            <a:r>
              <a:rPr lang="el-GR" sz="2600" dirty="0"/>
              <a:t>  από τη θέση τους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600" dirty="0"/>
              <a:t> 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642910" y="1785926"/>
            <a:ext cx="504825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857356" y="714356"/>
            <a:ext cx="5832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l-GR" sz="19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ΟΡΓΑΝΟΓΡΑΜΜΑ ΝΟΣΗΛΕΥΤΙΚΗΣ ΥΠΗΡΕΣΙΑΣ</a:t>
            </a:r>
          </a:p>
        </p:txBody>
      </p: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3779838" y="2349500"/>
            <a:ext cx="1727200" cy="5048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ΓΕΝΙΚΟΣ</a:t>
            </a:r>
          </a:p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ΔΙΕΥΘΥΝΤΗΣ</a:t>
            </a:r>
          </a:p>
        </p:txBody>
      </p:sp>
      <p:sp>
        <p:nvSpPr>
          <p:cNvPr id="174103" name="Rectangle 23"/>
          <p:cNvSpPr>
            <a:spLocks noChangeArrowheads="1"/>
          </p:cNvSpPr>
          <p:nvPr/>
        </p:nvSpPr>
        <p:spPr bwMode="auto">
          <a:xfrm>
            <a:off x="4284663" y="1844675"/>
            <a:ext cx="719137" cy="3603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Δ.Σ</a:t>
            </a: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3708400" y="3068638"/>
            <a:ext cx="1944688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ΔΙΕΥΘΥΝΤΗΣ</a:t>
            </a:r>
          </a:p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ΝΟΣ. ΥΠΗΡΕΣΙΑΣ</a:t>
            </a:r>
          </a:p>
        </p:txBody>
      </p:sp>
      <p:sp>
        <p:nvSpPr>
          <p:cNvPr id="174105" name="Rectangle 25"/>
          <p:cNvSpPr>
            <a:spLocks noChangeArrowheads="1"/>
          </p:cNvSpPr>
          <p:nvPr/>
        </p:nvSpPr>
        <p:spPr bwMode="auto">
          <a:xfrm>
            <a:off x="1908175" y="4076700"/>
            <a:ext cx="1584325" cy="5048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ΤΟΜΕΑΡΧΗΣ</a:t>
            </a: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755650" y="5734050"/>
            <a:ext cx="1655763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ΝΟΣΗΛΕΥΤΕΣ</a:t>
            </a:r>
          </a:p>
        </p:txBody>
      </p:sp>
      <p:sp>
        <p:nvSpPr>
          <p:cNvPr id="174107" name="Rectangle 27"/>
          <p:cNvSpPr>
            <a:spLocks noChangeArrowheads="1"/>
          </p:cNvSpPr>
          <p:nvPr/>
        </p:nvSpPr>
        <p:spPr bwMode="auto">
          <a:xfrm>
            <a:off x="684213" y="4941888"/>
            <a:ext cx="1728787" cy="5032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ΠΡΟΪΣΤΑΜΕΝΟΣ</a:t>
            </a:r>
          </a:p>
        </p:txBody>
      </p:sp>
      <p:sp>
        <p:nvSpPr>
          <p:cNvPr id="174116" name="Rectangle 36"/>
          <p:cNvSpPr>
            <a:spLocks noChangeArrowheads="1"/>
          </p:cNvSpPr>
          <p:nvPr/>
        </p:nvSpPr>
        <p:spPr bwMode="auto">
          <a:xfrm>
            <a:off x="2843213" y="4941888"/>
            <a:ext cx="1728787" cy="5032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ΠΡΟΪΣΤΑΜΕΝΟΣ</a:t>
            </a:r>
          </a:p>
        </p:txBody>
      </p:sp>
      <p:sp>
        <p:nvSpPr>
          <p:cNvPr id="174117" name="Rectangle 37"/>
          <p:cNvSpPr>
            <a:spLocks noChangeArrowheads="1"/>
          </p:cNvSpPr>
          <p:nvPr/>
        </p:nvSpPr>
        <p:spPr bwMode="auto">
          <a:xfrm>
            <a:off x="5003800" y="4941888"/>
            <a:ext cx="1728788" cy="5032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ΠΡΟΪΣΤΑΜΕΝΟΣ</a:t>
            </a:r>
          </a:p>
        </p:txBody>
      </p:sp>
      <p:sp>
        <p:nvSpPr>
          <p:cNvPr id="174118" name="Rectangle 38"/>
          <p:cNvSpPr>
            <a:spLocks noChangeArrowheads="1"/>
          </p:cNvSpPr>
          <p:nvPr/>
        </p:nvSpPr>
        <p:spPr bwMode="auto">
          <a:xfrm>
            <a:off x="7019925" y="4941888"/>
            <a:ext cx="1728788" cy="5032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ΠΡΟΪΣΤΑΜΕΝΟΣ</a:t>
            </a:r>
          </a:p>
        </p:txBody>
      </p:sp>
      <p:sp>
        <p:nvSpPr>
          <p:cNvPr id="174119" name="Rectangle 39"/>
          <p:cNvSpPr>
            <a:spLocks noChangeArrowheads="1"/>
          </p:cNvSpPr>
          <p:nvPr/>
        </p:nvSpPr>
        <p:spPr bwMode="auto">
          <a:xfrm>
            <a:off x="2987675" y="5734050"/>
            <a:ext cx="1584325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ΝΟΣΗΛΕΥΤΕΣ</a:t>
            </a:r>
          </a:p>
        </p:txBody>
      </p:sp>
      <p:sp>
        <p:nvSpPr>
          <p:cNvPr id="174120" name="Rectangle 40"/>
          <p:cNvSpPr>
            <a:spLocks noChangeArrowheads="1"/>
          </p:cNvSpPr>
          <p:nvPr/>
        </p:nvSpPr>
        <p:spPr bwMode="auto">
          <a:xfrm>
            <a:off x="5075238" y="5734050"/>
            <a:ext cx="1584325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ΝΟΣΗΛΕΥΤΕΣ</a:t>
            </a:r>
          </a:p>
        </p:txBody>
      </p:sp>
      <p:sp>
        <p:nvSpPr>
          <p:cNvPr id="174121" name="Rectangle 41"/>
          <p:cNvSpPr>
            <a:spLocks noChangeArrowheads="1"/>
          </p:cNvSpPr>
          <p:nvPr/>
        </p:nvSpPr>
        <p:spPr bwMode="auto">
          <a:xfrm>
            <a:off x="7164388" y="5734050"/>
            <a:ext cx="1584325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ΝΟΣΗΛΕΥΤΕΣ</a:t>
            </a:r>
          </a:p>
        </p:txBody>
      </p:sp>
      <p:sp>
        <p:nvSpPr>
          <p:cNvPr id="25615" name="Line 42"/>
          <p:cNvSpPr>
            <a:spLocks noChangeShapeType="1"/>
          </p:cNvSpPr>
          <p:nvPr/>
        </p:nvSpPr>
        <p:spPr bwMode="auto">
          <a:xfrm>
            <a:off x="4643438" y="22050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16" name="Line 43"/>
          <p:cNvSpPr>
            <a:spLocks noChangeShapeType="1"/>
          </p:cNvSpPr>
          <p:nvPr/>
        </p:nvSpPr>
        <p:spPr bwMode="auto">
          <a:xfrm>
            <a:off x="4643438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17" name="Line 45"/>
          <p:cNvSpPr>
            <a:spLocks noChangeShapeType="1"/>
          </p:cNvSpPr>
          <p:nvPr/>
        </p:nvSpPr>
        <p:spPr bwMode="auto">
          <a:xfrm>
            <a:off x="4643438" y="3644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18" name="Line 46"/>
          <p:cNvSpPr>
            <a:spLocks noChangeShapeType="1"/>
          </p:cNvSpPr>
          <p:nvPr/>
        </p:nvSpPr>
        <p:spPr bwMode="auto">
          <a:xfrm>
            <a:off x="2700338" y="3860800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19" name="Line 47"/>
          <p:cNvSpPr>
            <a:spLocks noChangeShapeType="1"/>
          </p:cNvSpPr>
          <p:nvPr/>
        </p:nvSpPr>
        <p:spPr bwMode="auto">
          <a:xfrm>
            <a:off x="2700338" y="3860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0" name="Line 48"/>
          <p:cNvSpPr>
            <a:spLocks noChangeShapeType="1"/>
          </p:cNvSpPr>
          <p:nvPr/>
        </p:nvSpPr>
        <p:spPr bwMode="auto">
          <a:xfrm>
            <a:off x="6804025" y="3860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1" name="Line 50"/>
          <p:cNvSpPr>
            <a:spLocks noChangeShapeType="1"/>
          </p:cNvSpPr>
          <p:nvPr/>
        </p:nvSpPr>
        <p:spPr bwMode="auto">
          <a:xfrm>
            <a:off x="2700338" y="45815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2" name="Line 51"/>
          <p:cNvSpPr>
            <a:spLocks noChangeShapeType="1"/>
          </p:cNvSpPr>
          <p:nvPr/>
        </p:nvSpPr>
        <p:spPr bwMode="auto">
          <a:xfrm>
            <a:off x="6948488" y="45815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3" name="Line 52"/>
          <p:cNvSpPr>
            <a:spLocks noChangeShapeType="1"/>
          </p:cNvSpPr>
          <p:nvPr/>
        </p:nvSpPr>
        <p:spPr bwMode="auto">
          <a:xfrm>
            <a:off x="1619250" y="4724400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4" name="Line 53"/>
          <p:cNvSpPr>
            <a:spLocks noChangeShapeType="1"/>
          </p:cNvSpPr>
          <p:nvPr/>
        </p:nvSpPr>
        <p:spPr bwMode="auto">
          <a:xfrm>
            <a:off x="1619250" y="47244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5" name="Line 54"/>
          <p:cNvSpPr>
            <a:spLocks noChangeShapeType="1"/>
          </p:cNvSpPr>
          <p:nvPr/>
        </p:nvSpPr>
        <p:spPr bwMode="auto">
          <a:xfrm>
            <a:off x="3708400" y="47244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6" name="Line 55"/>
          <p:cNvSpPr>
            <a:spLocks noChangeShapeType="1"/>
          </p:cNvSpPr>
          <p:nvPr/>
        </p:nvSpPr>
        <p:spPr bwMode="auto">
          <a:xfrm>
            <a:off x="1619250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7" name="Line 56"/>
          <p:cNvSpPr>
            <a:spLocks noChangeShapeType="1"/>
          </p:cNvSpPr>
          <p:nvPr/>
        </p:nvSpPr>
        <p:spPr bwMode="auto">
          <a:xfrm>
            <a:off x="3708400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8" name="Line 57"/>
          <p:cNvSpPr>
            <a:spLocks noChangeShapeType="1"/>
          </p:cNvSpPr>
          <p:nvPr/>
        </p:nvSpPr>
        <p:spPr bwMode="auto">
          <a:xfrm>
            <a:off x="5867400" y="4724400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29" name="Line 58"/>
          <p:cNvSpPr>
            <a:spLocks noChangeShapeType="1"/>
          </p:cNvSpPr>
          <p:nvPr/>
        </p:nvSpPr>
        <p:spPr bwMode="auto">
          <a:xfrm>
            <a:off x="5867400" y="47244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30" name="Line 59"/>
          <p:cNvSpPr>
            <a:spLocks noChangeShapeType="1"/>
          </p:cNvSpPr>
          <p:nvPr/>
        </p:nvSpPr>
        <p:spPr bwMode="auto">
          <a:xfrm>
            <a:off x="7956550" y="47244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31" name="Line 60"/>
          <p:cNvSpPr>
            <a:spLocks noChangeShapeType="1"/>
          </p:cNvSpPr>
          <p:nvPr/>
        </p:nvSpPr>
        <p:spPr bwMode="auto">
          <a:xfrm>
            <a:off x="5867400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632" name="Line 61"/>
          <p:cNvSpPr>
            <a:spLocks noChangeShapeType="1"/>
          </p:cNvSpPr>
          <p:nvPr/>
        </p:nvSpPr>
        <p:spPr bwMode="auto">
          <a:xfrm>
            <a:off x="7956550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4142" name="Rectangle 62"/>
          <p:cNvSpPr>
            <a:spLocks noChangeArrowheads="1"/>
          </p:cNvSpPr>
          <p:nvPr/>
        </p:nvSpPr>
        <p:spPr bwMode="auto">
          <a:xfrm>
            <a:off x="6011863" y="4076700"/>
            <a:ext cx="1584325" cy="5032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l-G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ΤΟΜΕΑΡΧΗΣ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ΕΥΡΟΣ ΔΙΟΙΚΗΣΗΣ Η ΕΥΡΟΣ ΕΛΕΓΧΟΥ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   </a:t>
            </a:r>
            <a:r>
              <a:rPr lang="el-GR" sz="2600" dirty="0"/>
              <a:t>Είναι ο αριθμός των εργαζομένων, τους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600" dirty="0"/>
              <a:t>         οποίους έχει υπό την εποπτεία του και διοικεί ένας μάνατζερ.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dirty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defRPr/>
            </a:pPr>
            <a:r>
              <a:rPr lang="el-GR" sz="2600" dirty="0"/>
              <a:t>Κάθε προϊστάμενος μπορεί να διοικήσει ένα περιορισμένο αριθμό υφισταμένων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defRPr/>
            </a:pPr>
            <a:r>
              <a:rPr lang="el-GR" sz="2600" dirty="0"/>
              <a:t>Το επίπεδο διοίκησης έχει άμεση σχέση με το εύρος διοίκησης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defRPr/>
            </a:pPr>
            <a:r>
              <a:rPr lang="el-GR" sz="2600" dirty="0"/>
              <a:t>Το εύρος της διοίκησης συνδέεται αντίστροφα με τον αριθμό των ιεραρχικών επιπέδων και καθορίζει τη μορφή της ιεραρχικής δομής του οργανισμού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600" dirty="0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714348" y="1214422"/>
            <a:ext cx="431800" cy="6477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23850" y="2852738"/>
            <a:ext cx="741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17437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ΔΙΑΔΙΚΑΣΙΑ ΤΗΣ ΟΡΓΑΝΩΣΗΣ</a:t>
            </a:r>
          </a:p>
        </p:txBody>
      </p:sp>
      <p:graphicFrame>
        <p:nvGraphicFramePr>
          <p:cNvPr id="24" name="23 - Πίνακας"/>
          <p:cNvGraphicFramePr>
            <a:graphicFrameLocks noGrp="1"/>
          </p:cNvGraphicFramePr>
          <p:nvPr/>
        </p:nvGraphicFramePr>
        <p:xfrm>
          <a:off x="500032" y="2143116"/>
          <a:ext cx="8358248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Καθορισμός</a:t>
                      </a:r>
                      <a:r>
                        <a:rPr lang="el-GR" baseline="0" dirty="0"/>
                        <a:t> συγκεκριμένων εργασιών</a:t>
                      </a:r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Καθορισμός γενικών</a:t>
                      </a:r>
                      <a:r>
                        <a:rPr lang="el-GR" baseline="0" dirty="0"/>
                        <a:t> εργασιών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Στελέχωση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Δημιουργία Οργανωτικής δομής/σχέσεις εξουσίας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26" name="25 - Ευθύγραμμο βέλος σύνδεσης"/>
          <p:cNvCxnSpPr/>
          <p:nvPr/>
        </p:nvCxnSpPr>
        <p:spPr>
          <a:xfrm flipV="1">
            <a:off x="785786" y="4857760"/>
            <a:ext cx="7858180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786182" y="5143512"/>
            <a:ext cx="190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+mn-lt"/>
              </a:rPr>
              <a:t>Ανατροφοδότηση</a:t>
            </a:r>
          </a:p>
        </p:txBody>
      </p:sp>
      <p:sp>
        <p:nvSpPr>
          <p:cNvPr id="28" name="27 - Δεξιό βέλος"/>
          <p:cNvSpPr/>
          <p:nvPr/>
        </p:nvSpPr>
        <p:spPr>
          <a:xfrm>
            <a:off x="2214546" y="2857496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Δεξιό βέλος"/>
          <p:cNvSpPr/>
          <p:nvPr/>
        </p:nvSpPr>
        <p:spPr>
          <a:xfrm>
            <a:off x="4429124" y="2857496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Δεξιό βέλος"/>
          <p:cNvSpPr/>
          <p:nvPr/>
        </p:nvSpPr>
        <p:spPr>
          <a:xfrm>
            <a:off x="6500826" y="2714620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142852"/>
            <a:ext cx="7286625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l-G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Καθορισμός του </a:t>
            </a:r>
            <a:br>
              <a:rPr lang="el-G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l-G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εύρους ελέγχου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27653" name="Picture 5" descr="bd06517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214290"/>
            <a:ext cx="2356388" cy="1481158"/>
          </a:xfrm>
        </p:spPr>
      </p:pic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85750" y="1981200"/>
            <a:ext cx="85725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l-GR" sz="2200" b="1" dirty="0"/>
              <a:t>α) Προσδιορισμός του χρόνου που διαθέτει το κάθε διοικητικό στέλεχος για τη διοίκηση των υφισταμένων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l-GR" sz="2200" b="1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l-GR" sz="2200" b="1" dirty="0"/>
              <a:t>β) Προσδιορισμός του αριθμού των υφισταμένων που μπορεί να διοικήσει ο προϊστάμενος σε αυτό το χρόνο.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l-GR" sz="2200" b="1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l-GR" sz="2200" b="1" u="sng" dirty="0"/>
              <a:t>Σημαντικοί παράγοντες που θα πρέπει να λαμβάνονται υπόψη: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l-GR" sz="2200" b="1" dirty="0"/>
              <a:t>	</a:t>
            </a:r>
            <a:r>
              <a:rPr lang="el-GR" sz="2200" b="1" dirty="0" smtClean="0"/>
              <a:t>Διοικητικές </a:t>
            </a:r>
            <a:r>
              <a:rPr lang="el-GR" sz="2200" b="1" dirty="0"/>
              <a:t>ικανότητες προϊσταμένου, εκπαίδευση και ικανότητες υφισταμένων, πολυπλοκότητα και σπουδαιότητα των θέσεων εργασίας, ομοιότητα περιεχομένου θέσεων των υφισταμένων, τυποποίηση και σαφήνεια των εργασιών, γεωγραφική διασπορά των υφισταμένων</a:t>
            </a:r>
            <a:endParaRPr lang="en-US" sz="2200" b="1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Δ. Καϊτελίδου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ΠΑΡΑΔΕΙΓΜΑΤΑ ΕΥΡΟΥΣ ΕΛΕΓΧΟΥ</a:t>
            </a:r>
          </a:p>
        </p:txBody>
      </p:sp>
      <p:grpSp>
        <p:nvGrpSpPr>
          <p:cNvPr id="2" name="Diagram 5">
            <a:extLst>
              <a:ext uri="{FF2B5EF4-FFF2-40B4-BE49-F238E27FC236}">
                <a16:creationId xmlns:a16="http://schemas.microsoft.com/office/drawing/2014/main" xmlns="" id="{3C066DF7-B5F2-A316-6BF1-F1C5D37A7E8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252413" y="1484313"/>
            <a:ext cx="3927476" cy="4191000"/>
            <a:chOff x="-373" y="1047"/>
            <a:chExt cx="6464" cy="2768"/>
          </a:xfrm>
        </p:grpSpPr>
        <p:sp>
          <p:nvSpPr>
            <p:cNvPr id="3" name="_s49155">
              <a:extLst>
                <a:ext uri="{FF2B5EF4-FFF2-40B4-BE49-F238E27FC236}">
                  <a16:creationId xmlns:a16="http://schemas.microsoft.com/office/drawing/2014/main" xmlns="" id="{C1613501-F28E-71D8-78C3-9EC23DB120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694" y="1288"/>
              <a:ext cx="330" cy="286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" name="_s49156">
              <a:extLst>
                <a:ext uri="{FF2B5EF4-FFF2-40B4-BE49-F238E27FC236}">
                  <a16:creationId xmlns:a16="http://schemas.microsoft.com/office/drawing/2014/main" xmlns="" id="{7691188C-5B76-7D44-2BAD-595E8CE631D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29" y="1574"/>
              <a:ext cx="660" cy="28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" name="_s49157">
              <a:extLst>
                <a:ext uri="{FF2B5EF4-FFF2-40B4-BE49-F238E27FC236}">
                  <a16:creationId xmlns:a16="http://schemas.microsoft.com/office/drawing/2014/main" xmlns="" id="{CE4D4EE1-082C-AAF5-0EE4-9FE1AFBFE08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364" y="1860"/>
              <a:ext cx="990" cy="285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6" name="_s49158">
              <a:extLst>
                <a:ext uri="{FF2B5EF4-FFF2-40B4-BE49-F238E27FC236}">
                  <a16:creationId xmlns:a16="http://schemas.microsoft.com/office/drawing/2014/main" xmlns="" id="{234D102E-2975-AAA0-2F21-FEE32E9349C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199" y="2145"/>
              <a:ext cx="1320" cy="286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13</a:t>
              </a:r>
            </a:p>
          </p:txBody>
        </p:sp>
        <p:sp>
          <p:nvSpPr>
            <p:cNvPr id="7" name="_s49159">
              <a:extLst>
                <a:ext uri="{FF2B5EF4-FFF2-40B4-BE49-F238E27FC236}">
                  <a16:creationId xmlns:a16="http://schemas.microsoft.com/office/drawing/2014/main" xmlns="" id="{4901713B-9D8C-2D91-C092-D375C5CC55A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034" y="2431"/>
              <a:ext cx="1650" cy="286"/>
            </a:xfrm>
            <a:custGeom>
              <a:avLst/>
              <a:gdLst>
                <a:gd name="G0" fmla="+- 2160 0 0"/>
                <a:gd name="G1" fmla="+- 21600 0 2160"/>
                <a:gd name="G2" fmla="*/ 2160 1 2"/>
                <a:gd name="G3" fmla="+- 21600 0 G2"/>
                <a:gd name="G4" fmla="+/ 2160 21600 2"/>
                <a:gd name="G5" fmla="+/ G1 0 2"/>
                <a:gd name="G6" fmla="*/ 21600 21600 2160"/>
                <a:gd name="G7" fmla="*/ G6 1 2"/>
                <a:gd name="G8" fmla="+- 21600 0 G7"/>
                <a:gd name="G9" fmla="*/ 21600 1 2"/>
                <a:gd name="G10" fmla="+- 2160 0 G9"/>
                <a:gd name="G11" fmla="?: G10 G8 0"/>
                <a:gd name="G12" fmla="?: G10 G7 21600"/>
                <a:gd name="T0" fmla="*/ 20520 w 21600"/>
                <a:gd name="T1" fmla="*/ 10800 h 21600"/>
                <a:gd name="T2" fmla="*/ 10800 w 21600"/>
                <a:gd name="T3" fmla="*/ 21600 h 21600"/>
                <a:gd name="T4" fmla="*/ 1080 w 21600"/>
                <a:gd name="T5" fmla="*/ 10800 h 21600"/>
                <a:gd name="T6" fmla="*/ 10800 w 21600"/>
                <a:gd name="T7" fmla="*/ 0 h 21600"/>
                <a:gd name="T8" fmla="*/ 2880 w 21600"/>
                <a:gd name="T9" fmla="*/ 2880 h 21600"/>
                <a:gd name="T10" fmla="*/ 18720 w 21600"/>
                <a:gd name="T11" fmla="*/ 187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60" y="21600"/>
                  </a:lnTo>
                  <a:lnTo>
                    <a:pt x="194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38</a:t>
              </a:r>
            </a:p>
          </p:txBody>
        </p:sp>
        <p:sp>
          <p:nvSpPr>
            <p:cNvPr id="8" name="_s49160">
              <a:extLst>
                <a:ext uri="{FF2B5EF4-FFF2-40B4-BE49-F238E27FC236}">
                  <a16:creationId xmlns:a16="http://schemas.microsoft.com/office/drawing/2014/main" xmlns="" id="{4D4D4378-1D87-8DB8-BF96-02C451A7281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69" y="2717"/>
              <a:ext cx="1980" cy="286"/>
            </a:xfrm>
            <a:custGeom>
              <a:avLst/>
              <a:gdLst>
                <a:gd name="G0" fmla="+- 1800 0 0"/>
                <a:gd name="G1" fmla="+- 21600 0 1800"/>
                <a:gd name="G2" fmla="*/ 1800 1 2"/>
                <a:gd name="G3" fmla="+- 21600 0 G2"/>
                <a:gd name="G4" fmla="+/ 1800 21600 2"/>
                <a:gd name="G5" fmla="+/ G1 0 2"/>
                <a:gd name="G6" fmla="*/ 21600 21600 1800"/>
                <a:gd name="G7" fmla="*/ G6 1 2"/>
                <a:gd name="G8" fmla="+- 21600 0 G7"/>
                <a:gd name="G9" fmla="*/ 21600 1 2"/>
                <a:gd name="G10" fmla="+- 1800 0 G9"/>
                <a:gd name="G11" fmla="?: G10 G8 0"/>
                <a:gd name="G12" fmla="?: G10 G7 21600"/>
                <a:gd name="T0" fmla="*/ 20700 w 21600"/>
                <a:gd name="T1" fmla="*/ 10800 h 21600"/>
                <a:gd name="T2" fmla="*/ 10800 w 21600"/>
                <a:gd name="T3" fmla="*/ 21600 h 21600"/>
                <a:gd name="T4" fmla="*/ 900 w 21600"/>
                <a:gd name="T5" fmla="*/ 10800 h 21600"/>
                <a:gd name="T6" fmla="*/ 10800 w 21600"/>
                <a:gd name="T7" fmla="*/ 0 h 21600"/>
                <a:gd name="T8" fmla="*/ 2700 w 21600"/>
                <a:gd name="T9" fmla="*/ 2700 h 21600"/>
                <a:gd name="T10" fmla="*/ 18900 w 21600"/>
                <a:gd name="T11" fmla="*/ 189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800" y="21600"/>
                  </a:lnTo>
                  <a:lnTo>
                    <a:pt x="19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112</a:t>
              </a:r>
            </a:p>
          </p:txBody>
        </p:sp>
        <p:sp>
          <p:nvSpPr>
            <p:cNvPr id="9" name="_s49161">
              <a:extLst>
                <a:ext uri="{FF2B5EF4-FFF2-40B4-BE49-F238E27FC236}">
                  <a16:creationId xmlns:a16="http://schemas.microsoft.com/office/drawing/2014/main" xmlns="" id="{6A627E8E-0B26-16C8-FEEB-E093CD40BC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704" y="3003"/>
              <a:ext cx="2310" cy="286"/>
            </a:xfrm>
            <a:custGeom>
              <a:avLst/>
              <a:gdLst>
                <a:gd name="G0" fmla="+- 1543 0 0"/>
                <a:gd name="G1" fmla="+- 21600 0 1543"/>
                <a:gd name="G2" fmla="*/ 1543 1 2"/>
                <a:gd name="G3" fmla="+- 21600 0 G2"/>
                <a:gd name="G4" fmla="+/ 1543 21600 2"/>
                <a:gd name="G5" fmla="+/ G1 0 2"/>
                <a:gd name="G6" fmla="*/ 21600 21600 1543"/>
                <a:gd name="G7" fmla="*/ G6 1 2"/>
                <a:gd name="G8" fmla="+- 21600 0 G7"/>
                <a:gd name="G9" fmla="*/ 21600 1 2"/>
                <a:gd name="G10" fmla="+- 1543 0 G9"/>
                <a:gd name="G11" fmla="?: G10 G8 0"/>
                <a:gd name="G12" fmla="?: G10 G7 21600"/>
                <a:gd name="T0" fmla="*/ 20828 w 21600"/>
                <a:gd name="T1" fmla="*/ 10800 h 21600"/>
                <a:gd name="T2" fmla="*/ 10800 w 21600"/>
                <a:gd name="T3" fmla="*/ 21600 h 21600"/>
                <a:gd name="T4" fmla="*/ 772 w 21600"/>
                <a:gd name="T5" fmla="*/ 10800 h 21600"/>
                <a:gd name="T6" fmla="*/ 10800 w 21600"/>
                <a:gd name="T7" fmla="*/ 0 h 21600"/>
                <a:gd name="T8" fmla="*/ 2572 w 21600"/>
                <a:gd name="T9" fmla="*/ 2572 h 21600"/>
                <a:gd name="T10" fmla="*/ 19028 w 21600"/>
                <a:gd name="T11" fmla="*/ 1902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543" y="21600"/>
                  </a:lnTo>
                  <a:lnTo>
                    <a:pt x="2005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334</a:t>
              </a:r>
            </a:p>
          </p:txBody>
        </p:sp>
        <p:sp>
          <p:nvSpPr>
            <p:cNvPr id="10" name="_s49162">
              <a:extLst>
                <a:ext uri="{FF2B5EF4-FFF2-40B4-BE49-F238E27FC236}">
                  <a16:creationId xmlns:a16="http://schemas.microsoft.com/office/drawing/2014/main" xmlns="" id="{4AA3B1D1-AFFB-2F04-0C83-1327A1516D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39" y="3289"/>
              <a:ext cx="2640" cy="285"/>
            </a:xfrm>
            <a:custGeom>
              <a:avLst/>
              <a:gdLst>
                <a:gd name="G0" fmla="+- 1350 0 0"/>
                <a:gd name="G1" fmla="+- 21600 0 1350"/>
                <a:gd name="G2" fmla="*/ 1350 1 2"/>
                <a:gd name="G3" fmla="+- 21600 0 G2"/>
                <a:gd name="G4" fmla="+/ 1350 21600 2"/>
                <a:gd name="G5" fmla="+/ G1 0 2"/>
                <a:gd name="G6" fmla="*/ 21600 21600 1350"/>
                <a:gd name="G7" fmla="*/ G6 1 2"/>
                <a:gd name="G8" fmla="+- 21600 0 G7"/>
                <a:gd name="G9" fmla="*/ 21600 1 2"/>
                <a:gd name="G10" fmla="+- 1350 0 G9"/>
                <a:gd name="G11" fmla="?: G10 G8 0"/>
                <a:gd name="G12" fmla="?: G10 G7 21600"/>
                <a:gd name="T0" fmla="*/ 20925 w 21600"/>
                <a:gd name="T1" fmla="*/ 10800 h 21600"/>
                <a:gd name="T2" fmla="*/ 10800 w 21600"/>
                <a:gd name="T3" fmla="*/ 21600 h 21600"/>
                <a:gd name="T4" fmla="*/ 675 w 21600"/>
                <a:gd name="T5" fmla="*/ 10800 h 21600"/>
                <a:gd name="T6" fmla="*/ 10800 w 21600"/>
                <a:gd name="T7" fmla="*/ 0 h 21600"/>
                <a:gd name="T8" fmla="*/ 2475 w 21600"/>
                <a:gd name="T9" fmla="*/ 2475 h 21600"/>
                <a:gd name="T10" fmla="*/ 19125 w 21600"/>
                <a:gd name="T11" fmla="*/ 1912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350" y="21600"/>
                  </a:lnTo>
                  <a:lnTo>
                    <a:pt x="2025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1000</a:t>
              </a:r>
            </a:p>
          </p:txBody>
        </p:sp>
      </p:grpSp>
      <p:grpSp>
        <p:nvGrpSpPr>
          <p:cNvPr id="11" name="Diagram 68">
            <a:extLst>
              <a:ext uri="{FF2B5EF4-FFF2-40B4-BE49-F238E27FC236}">
                <a16:creationId xmlns:a16="http://schemas.microsoft.com/office/drawing/2014/main" xmlns="" id="{D34E26FC-21EB-6F41-EFD1-08AB42DF1DE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48859" y="2959390"/>
            <a:ext cx="2030382" cy="2309373"/>
            <a:chOff x="1748" y="1711"/>
            <a:chExt cx="1842" cy="1595"/>
          </a:xfrm>
        </p:grpSpPr>
        <p:sp>
          <p:nvSpPr>
            <p:cNvPr id="12" name="_s49165">
              <a:extLst>
                <a:ext uri="{FF2B5EF4-FFF2-40B4-BE49-F238E27FC236}">
                  <a16:creationId xmlns:a16="http://schemas.microsoft.com/office/drawing/2014/main" xmlns="" id="{9505EF4E-F95E-1A68-5CA9-31A80CFB192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85" y="1711"/>
              <a:ext cx="368" cy="319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3" name="_s49166">
              <a:extLst>
                <a:ext uri="{FF2B5EF4-FFF2-40B4-BE49-F238E27FC236}">
                  <a16:creationId xmlns:a16="http://schemas.microsoft.com/office/drawing/2014/main" xmlns="" id="{00D0E3C0-B227-0CEB-FA3D-2B6546743D5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301" y="2030"/>
              <a:ext cx="736" cy="31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4" name="_s49167">
              <a:extLst>
                <a:ext uri="{FF2B5EF4-FFF2-40B4-BE49-F238E27FC236}">
                  <a16:creationId xmlns:a16="http://schemas.microsoft.com/office/drawing/2014/main" xmlns="" id="{FFAADDF1-A13F-E908-9FCF-26933E69CA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116" y="2349"/>
              <a:ext cx="1106" cy="319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28</a:t>
              </a:r>
            </a:p>
          </p:txBody>
        </p:sp>
        <p:sp>
          <p:nvSpPr>
            <p:cNvPr id="15" name="_s49168">
              <a:extLst>
                <a:ext uri="{FF2B5EF4-FFF2-40B4-BE49-F238E27FC236}">
                  <a16:creationId xmlns:a16="http://schemas.microsoft.com/office/drawing/2014/main" xmlns="" id="{7EC7D1BD-4502-1CBB-AE5E-A56E25DE01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32" y="2668"/>
              <a:ext cx="1474" cy="319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167</a:t>
              </a:r>
            </a:p>
          </p:txBody>
        </p:sp>
        <p:sp>
          <p:nvSpPr>
            <p:cNvPr id="16" name="_s49169">
              <a:extLst>
                <a:ext uri="{FF2B5EF4-FFF2-40B4-BE49-F238E27FC236}">
                  <a16:creationId xmlns:a16="http://schemas.microsoft.com/office/drawing/2014/main" xmlns="" id="{EDD14A68-C8C1-BA19-04D0-CBEC3B61EA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748" y="2987"/>
              <a:ext cx="1842" cy="319"/>
            </a:xfrm>
            <a:custGeom>
              <a:avLst/>
              <a:gdLst>
                <a:gd name="G0" fmla="+- 2160 0 0"/>
                <a:gd name="G1" fmla="+- 21600 0 2160"/>
                <a:gd name="G2" fmla="*/ 2160 1 2"/>
                <a:gd name="G3" fmla="+- 21600 0 G2"/>
                <a:gd name="G4" fmla="+/ 2160 21600 2"/>
                <a:gd name="G5" fmla="+/ G1 0 2"/>
                <a:gd name="G6" fmla="*/ 21600 21600 2160"/>
                <a:gd name="G7" fmla="*/ G6 1 2"/>
                <a:gd name="G8" fmla="+- 21600 0 G7"/>
                <a:gd name="G9" fmla="*/ 21600 1 2"/>
                <a:gd name="G10" fmla="+- 2160 0 G9"/>
                <a:gd name="G11" fmla="?: G10 G8 0"/>
                <a:gd name="G12" fmla="?: G10 G7 21600"/>
                <a:gd name="T0" fmla="*/ 20520 w 21600"/>
                <a:gd name="T1" fmla="*/ 10800 h 21600"/>
                <a:gd name="T2" fmla="*/ 10800 w 21600"/>
                <a:gd name="T3" fmla="*/ 21600 h 21600"/>
                <a:gd name="T4" fmla="*/ 1080 w 21600"/>
                <a:gd name="T5" fmla="*/ 10800 h 21600"/>
                <a:gd name="T6" fmla="*/ 10800 w 21600"/>
                <a:gd name="T7" fmla="*/ 0 h 21600"/>
                <a:gd name="T8" fmla="*/ 2880 w 21600"/>
                <a:gd name="T9" fmla="*/ 2880 h 21600"/>
                <a:gd name="T10" fmla="*/ 18720 w 21600"/>
                <a:gd name="T11" fmla="*/ 187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60" y="21600"/>
                  </a:lnTo>
                  <a:lnTo>
                    <a:pt x="194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2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1000</a:t>
              </a:r>
            </a:p>
          </p:txBody>
        </p:sp>
      </p:grpSp>
      <p:grpSp>
        <p:nvGrpSpPr>
          <p:cNvPr id="17" name="Diagram 78">
            <a:extLst>
              <a:ext uri="{FF2B5EF4-FFF2-40B4-BE49-F238E27FC236}">
                <a16:creationId xmlns:a16="http://schemas.microsoft.com/office/drawing/2014/main" xmlns="" id="{DAF26BB3-F28C-551A-C2C2-D59479035B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70613" y="3492501"/>
            <a:ext cx="2019300" cy="1749425"/>
            <a:chOff x="2222" y="1879"/>
            <a:chExt cx="1272" cy="1102"/>
          </a:xfrm>
        </p:grpSpPr>
        <p:sp>
          <p:nvSpPr>
            <p:cNvPr id="18" name="_s49172">
              <a:extLst>
                <a:ext uri="{FF2B5EF4-FFF2-40B4-BE49-F238E27FC236}">
                  <a16:creationId xmlns:a16="http://schemas.microsoft.com/office/drawing/2014/main" xmlns="" id="{24A2166F-F277-D2F6-0163-77B2A59A8B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699" y="1879"/>
              <a:ext cx="318" cy="275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9" name="_s49173">
              <a:extLst>
                <a:ext uri="{FF2B5EF4-FFF2-40B4-BE49-F238E27FC236}">
                  <a16:creationId xmlns:a16="http://schemas.microsoft.com/office/drawing/2014/main" xmlns="" id="{5EBD1B2F-16B9-B96B-8306-430128D205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40" y="2154"/>
              <a:ext cx="636" cy="27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0" name="_s49174">
              <a:extLst>
                <a:ext uri="{FF2B5EF4-FFF2-40B4-BE49-F238E27FC236}">
                  <a16:creationId xmlns:a16="http://schemas.microsoft.com/office/drawing/2014/main" xmlns="" id="{1BBE4962-6BF4-5752-E8C9-624E3D8B888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381" y="2430"/>
              <a:ext cx="954" cy="275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1" name="_s49175">
              <a:extLst>
                <a:ext uri="{FF2B5EF4-FFF2-40B4-BE49-F238E27FC236}">
                  <a16:creationId xmlns:a16="http://schemas.microsoft.com/office/drawing/2014/main" xmlns="" id="{8DCBEAE1-43A6-4CBB-B310-68F07E545D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22" y="2705"/>
              <a:ext cx="1272" cy="276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  <a:cs typeface="Arial" panose="020B0604020202020204" pitchFamily="34" charset="0"/>
                </a:rPr>
                <a:t>1000</a:t>
              </a:r>
            </a:p>
          </p:txBody>
        </p:sp>
      </p:grpSp>
      <p:sp>
        <p:nvSpPr>
          <p:cNvPr id="158786" name="Text Box 66"/>
          <p:cNvSpPr txBox="1">
            <a:spLocks noChangeArrowheads="1"/>
          </p:cNvSpPr>
          <p:nvPr/>
        </p:nvSpPr>
        <p:spPr bwMode="auto">
          <a:xfrm>
            <a:off x="428596" y="5572140"/>
            <a:ext cx="292895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Εύρος ελέγχου=3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(Υψηλή ιεραρχική δομή</a:t>
            </a: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58795" name="Text Box 75"/>
          <p:cNvSpPr txBox="1">
            <a:spLocks noChangeArrowheads="1"/>
          </p:cNvSpPr>
          <p:nvPr/>
        </p:nvSpPr>
        <p:spPr bwMode="auto">
          <a:xfrm>
            <a:off x="3276600" y="5516563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Εύρος ελέγχου=6</a:t>
            </a:r>
          </a:p>
        </p:txBody>
      </p:sp>
      <p:sp>
        <p:nvSpPr>
          <p:cNvPr id="158808" name="Text Box 88"/>
          <p:cNvSpPr txBox="1">
            <a:spLocks noChangeArrowheads="1"/>
          </p:cNvSpPr>
          <p:nvPr/>
        </p:nvSpPr>
        <p:spPr bwMode="auto">
          <a:xfrm>
            <a:off x="5580063" y="5516563"/>
            <a:ext cx="3168650" cy="115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Εύρος ελέγχου=10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(Πεπλατυσμένη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ιεραρχική δομή</a:t>
            </a:r>
            <a:r>
              <a:rPr lang="el-G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2900" b="0" u="sng" dirty="0">
                <a:solidFill>
                  <a:schemeClr val="tx1"/>
                </a:solidFill>
                <a:latin typeface="+mn-lt"/>
              </a:rPr>
              <a:t>ΒΑΣΙΚΟΙ ΠΡΟΣΔΙΟΡΙΣΤΙΚΟΙ ΠΑΡΑΓΟΝΤΕΣ ΤΟΥ ΕΥΡΟΥΣ ΕΛΕΓΧΟΥ</a:t>
            </a:r>
          </a:p>
        </p:txBody>
      </p:sp>
      <p:sp>
        <p:nvSpPr>
          <p:cNvPr id="1167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838200" y="2000250"/>
            <a:ext cx="8007350" cy="409575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Οι διοικητικές ικανότητες του προϊστάμενου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Η εκπαίδευση και η εμπειρία των υφισταμένων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Η ομοιότητα των λειτουργιών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Η πολυπλοκότητα και η σπουδαιότητα των δραστηριοτήτων των υφισταμένων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Η ανάγκη συντονισμού των υφισταμένων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l-GR" sz="2800" dirty="0"/>
              <a:t>Η γεωγραφική διασπορά των υφισταμένων</a:t>
            </a:r>
          </a:p>
          <a:p>
            <a:pPr eaLnBrk="1" hangingPunct="1">
              <a:defRPr/>
            </a:pPr>
            <a:endParaRPr lang="el-GR" sz="2800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3200" b="0" u="sng" dirty="0">
                <a:solidFill>
                  <a:schemeClr val="tx1"/>
                </a:solidFill>
                <a:latin typeface="+mn-lt"/>
              </a:rPr>
              <a:t>Πλεονεκτήματα και Μειονεκτήματα </a:t>
            </a:r>
            <a:br>
              <a:rPr lang="el-GR" sz="3200" b="0" u="sng" dirty="0">
                <a:solidFill>
                  <a:schemeClr val="tx1"/>
                </a:solidFill>
                <a:latin typeface="+mn-lt"/>
              </a:rPr>
            </a:br>
            <a:r>
              <a:rPr lang="el-GR" sz="3200" b="0" u="sng" dirty="0">
                <a:solidFill>
                  <a:schemeClr val="tx1"/>
                </a:solidFill>
                <a:latin typeface="+mn-lt"/>
              </a:rPr>
              <a:t>των πολλών ιεραρχικών επιπέδων</a:t>
            </a:r>
          </a:p>
        </p:txBody>
      </p:sp>
      <p:sp>
        <p:nvSpPr>
          <p:cNvPr id="157700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250825" y="1773238"/>
            <a:ext cx="4535488" cy="508476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1600" dirty="0"/>
              <a:t>  </a:t>
            </a:r>
            <a:r>
              <a:rPr lang="el-GR" u="sng" dirty="0"/>
              <a:t>Μειονεκτήματα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u="sng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Μεγάλο διοικητικό κόστος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Πολύπλοκή και λιγότερη αποτελεσματική επικοινωνία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Δύσκολος ο προγραμματισμός αφού η ευθύνη και η εξουσία εντοπίζονται λιγότερο εύκολα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Τάση των προϊσταμένων για στενό έλεγχο με αποτέλεσμα τη μείωση της αυτονομίας των υφισταμένων και της διάθεσης για απόδοση</a:t>
            </a:r>
          </a:p>
        </p:txBody>
      </p:sp>
      <p:sp>
        <p:nvSpPr>
          <p:cNvPr id="157701" name="Rectangle 5"/>
          <p:cNvSpPr>
            <a:spLocks noGrp="1" noRot="1" noChangeArrowheads="1"/>
          </p:cNvSpPr>
          <p:nvPr>
            <p:ph sz="quarter" idx="2"/>
          </p:nvPr>
        </p:nvSpPr>
        <p:spPr>
          <a:xfrm>
            <a:off x="4716463" y="1773238"/>
            <a:ext cx="4143375" cy="482441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u="sng" dirty="0"/>
              <a:t>Πλεονεκτήματα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u="sng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Ο περιορισμένος αριθμός ατόμων διοικείται καλύτερα (επικοινωνία,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l-GR" sz="2400" dirty="0"/>
              <a:t>    αξιολόγηση, παρακίνηση, εκπαίδευση κ.τ.λ. )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Αποτελεσματική ομάδα= μικρός αριθμός μελών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l-GR" sz="2400" dirty="0"/>
              <a:t>    ( 5-7 άτομα )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defRPr/>
            </a:pPr>
            <a:r>
              <a:rPr lang="el-GR" sz="2400" dirty="0"/>
              <a:t>Περισσότερες ευκαιρίες προαγωγών στον οργανισμό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643937" cy="620713"/>
          </a:xfrm>
        </p:spPr>
        <p:txBody>
          <a:bodyPr/>
          <a:lstStyle/>
          <a:p>
            <a:pPr algn="ctr">
              <a:defRPr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Καθορισμός εύρος ελέγχου (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Lockheed</a:t>
            </a:r>
            <a:r>
              <a:rPr lang="en-US" sz="2800" dirty="0"/>
              <a:t>)</a:t>
            </a:r>
            <a:endParaRPr lang="el-GR" sz="2800" dirty="0"/>
          </a:p>
        </p:txBody>
      </p:sp>
      <p:graphicFrame>
        <p:nvGraphicFramePr>
          <p:cNvPr id="41987" name="Group 3"/>
          <p:cNvGraphicFramePr>
            <a:graphicFrameLocks noGrp="1"/>
          </p:cNvGraphicFramePr>
          <p:nvPr/>
        </p:nvGraphicFramePr>
        <p:xfrm>
          <a:off x="179388" y="1125538"/>
          <a:ext cx="8713787" cy="5524183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03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71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Ομοιότητα εργασιών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Ακριβώς ίδιες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Ουσιαστικά όμοιες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Παρόμοιες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Ουσιαστικές διαφορετικές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Εντελώς διαφορετικές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Γεωγραφική διασπορά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Όλες μαζί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Όλες στο ίδιο κτίριο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Σε διαφορετικά κτίρια, ίδιος τόπος εγκατάστασης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Στην ίδια περιοχή αλλά σε διαφορετικούς τόπους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Σε διαφορετικές γεωγραφικές περιοχές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Πολυπλοκότητα εργασιών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Απλές επαναλαμβανόμενες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Ρουτίνας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Λίγο πολύπλοκες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Πολύπλοκες και ποικίλες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Σημαντικά πολύπλοκες και ποικίλες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Απαιτήσεις ελέγχου &amp; ηγεσίας καθοδήγησης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Ελάχιστη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Περιορισμένη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Μέτρια περιοδική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Συχνή και συνεχής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Στενή και συνεχής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Απαίτηση συντονισμού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Ελάχιστες σχέσεις με άλλους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Τυποποιημένες και περιορισμένες σχέσεις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Μέτριες και εύκολα ελεγχόμενες σχέσεις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Σημαντικά στενές σχέσεις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Πολλές σημαντικές και μη επαναλαμβανόμενες σχέσεις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Απαίτηση προγραμματισμού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Ελάχιστος σε έκταση &amp; πολυπλοκότητα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Περιορισμένος σε έκταση &amp; πολυπλοκότητα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Μέτριος σε έκταση και πολυπλοκότητα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Μεγάλη απαίτηση προσπάθειας καθοδηγούμενη μόνο από γενικές πολιτικές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Μεγάλη απαίτηση προσπάθειας χωρίς βοήθεια πολιτικών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0" y="642938"/>
            <a:ext cx="1746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b="1" dirty="0">
                <a:latin typeface="+mn-lt"/>
              </a:rPr>
              <a:t>Παράγοντες σχετικοί</a:t>
            </a:r>
          </a:p>
          <a:p>
            <a:r>
              <a:rPr lang="el-GR" sz="1400" b="1" dirty="0">
                <a:latin typeface="+mn-lt"/>
              </a:rPr>
              <a:t> με αριθμό θέσεω</a:t>
            </a:r>
            <a:r>
              <a:rPr lang="el-GR" sz="1400" b="1" dirty="0"/>
              <a:t>ν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Αντιστοιχία συνολική σκορ παραγόντων και εύρους ελέγχου (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Lockheed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>
            <p:ph type="tbl" idx="1"/>
          </p:nvPr>
        </p:nvGraphicFramePr>
        <p:xfrm>
          <a:off x="684213" y="1700213"/>
          <a:ext cx="7772400" cy="445008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ΣΥΝΟΛΙΚΟ ΣΚΟΡ ΠΑΡΑΓΟΝΤΩΝ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ΠΡΟΤΕΙΝΟΜΕΝΟ ΕΥΡΟΣ ΕΛΕΓΧΟΥ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40-42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34-36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28-30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25-27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2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Δ. Καϊτελίδου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85728"/>
            <a:ext cx="7772400" cy="809644"/>
          </a:xfrm>
        </p:spPr>
        <p:txBody>
          <a:bodyPr/>
          <a:lstStyle/>
          <a:p>
            <a:pPr>
              <a:defRPr/>
            </a:pPr>
            <a:r>
              <a:rPr lang="el-GR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Διαμόρφωση σχέσεων εξουσίας</a:t>
            </a:r>
            <a:endParaRPr lang="en-US" sz="3600" u="sng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32773" name="Picture 5" descr="bd05515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828800"/>
            <a:ext cx="3505200" cy="4095750"/>
          </a:xfrm>
        </p:spPr>
      </p:pic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43375" y="1928813"/>
            <a:ext cx="4714875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l-GR" sz="2800" b="1" dirty="0"/>
              <a:t>Βασικές αρχές εξουσίας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l-GR" sz="2800" b="1" dirty="0"/>
              <a:t>Γραμμική – επιτελική σχέση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l-GR" sz="2800" b="1" dirty="0"/>
              <a:t>Συγκέντρωση – αποκέντρωση εξουσίας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l-GR" sz="2800" b="1" dirty="0"/>
              <a:t>Ανάθεση καθηκόντων &amp; μεταβίβαση εξουσίας</a:t>
            </a:r>
            <a:endParaRPr lang="en-US" sz="2800" b="1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Δ. Καϊτελίδου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7772400" cy="928709"/>
          </a:xfrm>
        </p:spPr>
        <p:txBody>
          <a:bodyPr/>
          <a:lstStyle/>
          <a:p>
            <a:pPr>
              <a:defRPr/>
            </a:pPr>
            <a:r>
              <a:rPr lang="el-G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Βασικές αρχές εξουσίας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Δ. Καϊτελίδου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1472" y="1285860"/>
            <a:ext cx="8077200" cy="52149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Κλίμακα εξουσίας (ο κάτοχος της ανώτερης θέσης μεταβιβάζει την εξουσία στον κάτοχο της αμέσως χαμηλότερης ιεραρχικά θέσης)</a:t>
            </a:r>
          </a:p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Τήρηση ιεραρχικών επιπέδων (η εξουσία μεταβιβάζεται από τον ανώτερο να ασκείται και να μην επιστρέφεται σε αυτόν)</a:t>
            </a:r>
          </a:p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Αντιστοιχία ευθύνης – εξουσίας (</a:t>
            </a:r>
            <a:r>
              <a:rPr lang="el-GR" sz="2400" dirty="0" err="1">
                <a:cs typeface="Arial" pitchFamily="34" charset="0"/>
              </a:rPr>
              <a:t>ευθύνη=υποχρέωση</a:t>
            </a:r>
            <a:r>
              <a:rPr lang="el-GR" sz="2400" dirty="0">
                <a:cs typeface="Arial" pitchFamily="34" charset="0"/>
              </a:rPr>
              <a:t>, </a:t>
            </a:r>
            <a:r>
              <a:rPr lang="el-GR" sz="2400" dirty="0" err="1">
                <a:cs typeface="Arial" pitchFamily="34" charset="0"/>
              </a:rPr>
              <a:t>εξουσία=δικαίωμα</a:t>
            </a:r>
            <a:r>
              <a:rPr lang="el-GR" sz="2400" dirty="0"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Ενότητα εντολών ή διοίκησης (ο κάτοχος μιας θέσης να διοικείται και να αναφέρεται σε ένα μόνο προϊστάμενο)</a:t>
            </a:r>
          </a:p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Απόλυτη ευθύνη (η ευθύνη δεν μεταβιβάζεται)</a:t>
            </a:r>
          </a:p>
          <a:p>
            <a:pPr>
              <a:lnSpc>
                <a:spcPct val="90000"/>
              </a:lnSpc>
              <a:buFont typeface="Wingdings" pitchFamily="2" charset="2"/>
              <a:buChar char="è"/>
              <a:defRPr/>
            </a:pPr>
            <a:r>
              <a:rPr lang="el-GR" sz="2400" dirty="0">
                <a:cs typeface="Arial" pitchFamily="34" charset="0"/>
              </a:rPr>
              <a:t>Λειτουργική εξουσία (ένα συγκεκριμένο μέρος του περιεχομένου μιας θέσης, διοικείται από υπευθύνους άλλων τμημάτων)</a:t>
            </a:r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72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ΓΡΑΜΜΙΚΗ – ΕΠΙΤΕΛΙΚΗ ΣΧΕΣΗ</a:t>
            </a:r>
          </a:p>
        </p:txBody>
      </p:sp>
      <p:sp>
        <p:nvSpPr>
          <p:cNvPr id="2" name="1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Γραμμική σχέση εξουσίας: ο προϊστάμενος έχει άμεση εξουσία στον υφιστάμενο (ο υφιστάμενος ακολουθεί τις εντολές)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Επιτελική σχέση εξουσίας: </a:t>
            </a:r>
            <a:r>
              <a:rPr lang="el-GR" dirty="0" err="1"/>
              <a:t>Συμβουλετικός</a:t>
            </a:r>
            <a:r>
              <a:rPr lang="el-GR" dirty="0"/>
              <a:t> ρόλος. Τα επιτελικά στελέχη δίνουν συμβουλές στα γραμμικά στελέχη</a:t>
            </a:r>
          </a:p>
          <a:p>
            <a:endParaRPr lang="el-GR" dirty="0"/>
          </a:p>
          <a:p>
            <a:r>
              <a:rPr lang="el-GR" dirty="0"/>
              <a:t>Σημαντικός ο διαχωρισμός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942996"/>
          </a:xfrm>
        </p:spPr>
        <p:txBody>
          <a:bodyPr/>
          <a:lstStyle/>
          <a:p>
            <a:pPr>
              <a:defRPr/>
            </a:pPr>
            <a:r>
              <a:rPr lang="el-GR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Συγκέντρωση – αποκέντρωση εξουσίας</a:t>
            </a:r>
            <a:endParaRPr lang="en-US" sz="3200" u="sng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Δ. Καϊτελίδου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981200"/>
            <a:ext cx="3962400" cy="41148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Αυξάνει το διαθέσιμο χρόνο των ανώτατων στελεχών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Βελτιώνει την παρακίνηση για απόδοση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Οι αποφάσεις λαμβάνονται από τους ανθρώπους που προορίζονται να τις υλοποιήσουν &amp; αυξάνεται η υπευθυνότητά τους &amp; η δέσμευση τους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Ευελιξία της οργάνωσης (άμεση λήψη αποφάσεων)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Ανάπτυξη ικανών στελεχών</a:t>
            </a:r>
            <a:endParaRPr lang="en-US" sz="2000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1148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Η συγκέντρωση διευκολύνει τον συντονισμό των αποφάσεων &amp; ενεργειών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Επιτρέπει την εξισορρόπηση των διαφορών και αντιθέσεων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Τα ανώτατα στελέχη έχουν σφαιρική θεώρηση του οργανισμού και συνεπώς λαμβάνουν στρατηγικές ή αποφάσεις με συνοχή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000" dirty="0"/>
              <a:t>Σε καταστάσεις κρίσης επιτρέπει αποτελεσματικό συντονισμό και ταχύτητα λήψης σημαντικών αποφάσεων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sz="2000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00063" y="1357313"/>
            <a:ext cx="8169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Αποκέντρωση: η εξουσία κατανέμεται στα χαμηλότερα επίπεδα εξουσίας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142852"/>
            <a:ext cx="7858180" cy="1146197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000" b="0" dirty="0"/>
              <a:t> </a:t>
            </a: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ΔΙΑΔΙΚΑΣΙΑ ΤΗΣ ΟΡΓΑΝΩΣΗΣ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755650" y="1557338"/>
            <a:ext cx="7920038" cy="45974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15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l-GR" sz="2800" dirty="0"/>
              <a:t>Καθορισμός συγκεκριμένων εργασιών.</a:t>
            </a:r>
          </a:p>
          <a:p>
            <a:pPr marL="609600" indent="-609600" eaLnBrk="1" hangingPunct="1">
              <a:lnSpc>
                <a:spcPct val="150000"/>
              </a:lnSpc>
              <a:buFontTx/>
              <a:buNone/>
              <a:defRPr/>
            </a:pPr>
            <a:r>
              <a:rPr lang="el-GR" sz="2800" dirty="0"/>
              <a:t>      </a:t>
            </a:r>
            <a:r>
              <a:rPr lang="el-GR" sz="2800" u="sng" dirty="0"/>
              <a:t>Παράδειγμα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l-GR" sz="2800" dirty="0"/>
              <a:t>      Σε ένα νοσοκομείο αποφασίζεται η λειτουργία ενός νέου καρδιολογικού τμήματος. Στο τμήμα αυτό θα εργάζονται συγκεκριμένες ειδικότητες ιατρών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l-GR" sz="2800" dirty="0"/>
              <a:t>      (καρδιολόγοι, καρδιοχειρουργοί), νοσηλευτές </a:t>
            </a:r>
            <a:r>
              <a:rPr lang="el-GR" sz="2600" dirty="0"/>
              <a:t>Π.Ε.,Τ.Ε.,Δ.Ε</a:t>
            </a:r>
            <a:r>
              <a:rPr lang="el-GR" sz="2800" dirty="0"/>
              <a:t>. και βοηθητικό προσωπικό.</a:t>
            </a:r>
            <a:endParaRPr lang="el-GR" sz="2800" u="sng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28604"/>
            <a:ext cx="7772400" cy="809644"/>
          </a:xfrm>
        </p:spPr>
        <p:txBody>
          <a:bodyPr/>
          <a:lstStyle/>
          <a:p>
            <a:pPr>
              <a:defRPr/>
            </a:pPr>
            <a:r>
              <a:rPr lang="el-GR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Μεταβίβαση εξουσίας</a:t>
            </a:r>
          </a:p>
        </p:txBody>
      </p:sp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Δ. Καϊτελίδου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3810000" cy="4114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r>
              <a:rPr lang="el-GR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Εμπόδια στην ανάθεση καθηκόντων</a:t>
            </a:r>
          </a:p>
          <a:p>
            <a:pPr>
              <a:defRPr/>
            </a:pPr>
            <a:r>
              <a:rPr lang="el-GR" sz="2400" dirty="0"/>
              <a:t>Έλλειψη εμπιστοσύνης στους υφισταμένους</a:t>
            </a:r>
          </a:p>
          <a:p>
            <a:pPr>
              <a:defRPr/>
            </a:pPr>
            <a:r>
              <a:rPr lang="el-GR" sz="2400" dirty="0"/>
              <a:t>Έλλειψη καλών υφισταμένων</a:t>
            </a:r>
          </a:p>
          <a:p>
            <a:pPr>
              <a:defRPr/>
            </a:pPr>
            <a:r>
              <a:rPr lang="el-GR" sz="2400" dirty="0"/>
              <a:t>Έλλειψη καθορισμού καθηκόντων</a:t>
            </a:r>
          </a:p>
          <a:p>
            <a:pPr>
              <a:defRPr/>
            </a:pPr>
            <a:r>
              <a:rPr lang="el-GR" sz="2400" dirty="0"/>
              <a:t>Φόβος ανταγωνισμού των υφισταμένων κτλ.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143500" y="1643063"/>
            <a:ext cx="3810000" cy="4114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r>
              <a:rPr lang="el-GR" sz="20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Αποτελεσματική ανάθεση καθηκόντων</a:t>
            </a:r>
            <a:endParaRPr lang="el-GR" sz="2000" dirty="0"/>
          </a:p>
          <a:p>
            <a:pPr algn="ctr">
              <a:buFontTx/>
              <a:buNone/>
              <a:defRPr/>
            </a:pPr>
            <a:r>
              <a:rPr lang="el-GR" sz="2000" dirty="0"/>
              <a:t>Σχεδιασμός ανάθεσης καθηκόντων</a:t>
            </a:r>
          </a:p>
          <a:p>
            <a:pPr algn="ctr">
              <a:buFontTx/>
              <a:buNone/>
              <a:defRPr/>
            </a:pPr>
            <a:endParaRPr lang="el-GR" sz="2000" dirty="0"/>
          </a:p>
          <a:p>
            <a:pPr algn="ctr">
              <a:buFontTx/>
              <a:buNone/>
              <a:defRPr/>
            </a:pPr>
            <a:r>
              <a:rPr lang="el-GR" sz="2000" dirty="0"/>
              <a:t>Ανάθεση καθηκόντων (με συγκεκριμένα χρονοδιαγράμματα και στόχους)</a:t>
            </a:r>
          </a:p>
          <a:p>
            <a:pPr algn="ctr">
              <a:buFontTx/>
              <a:buNone/>
              <a:defRPr/>
            </a:pPr>
            <a:endParaRPr lang="el-GR" sz="2000" dirty="0"/>
          </a:p>
          <a:p>
            <a:pPr algn="ctr">
              <a:buFontTx/>
              <a:buNone/>
              <a:defRPr/>
            </a:pPr>
            <a:r>
              <a:rPr lang="el-GR" sz="2000" dirty="0"/>
              <a:t>Καθορισμός μηχανισμών ελέγχου</a:t>
            </a:r>
          </a:p>
          <a:p>
            <a:pPr algn="ctr">
              <a:buFontTx/>
              <a:buNone/>
              <a:defRPr/>
            </a:pPr>
            <a:endParaRPr lang="el-GR" sz="2000" dirty="0"/>
          </a:p>
          <a:p>
            <a:pPr algn="ctr">
              <a:buFontTx/>
              <a:buNone/>
              <a:defRPr/>
            </a:pPr>
            <a:r>
              <a:rPr lang="el-GR" sz="2000" dirty="0"/>
              <a:t>Αξιολόγηση αποτελεσμάτων</a:t>
            </a:r>
          </a:p>
        </p:txBody>
      </p:sp>
      <p:sp>
        <p:nvSpPr>
          <p:cNvPr id="35846" name="AutoShape 5"/>
          <p:cNvSpPr>
            <a:spLocks noChangeArrowheads="1"/>
          </p:cNvSpPr>
          <p:nvPr/>
        </p:nvSpPr>
        <p:spPr bwMode="auto">
          <a:xfrm>
            <a:off x="7000892" y="2643182"/>
            <a:ext cx="381000" cy="3095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7" name="AutoShape 6"/>
          <p:cNvSpPr>
            <a:spLocks noChangeArrowheads="1"/>
          </p:cNvSpPr>
          <p:nvPr/>
        </p:nvSpPr>
        <p:spPr bwMode="auto">
          <a:xfrm>
            <a:off x="7000892" y="4214818"/>
            <a:ext cx="381000" cy="3095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8" name="AutoShape 7"/>
          <p:cNvSpPr>
            <a:spLocks noChangeArrowheads="1"/>
          </p:cNvSpPr>
          <p:nvPr/>
        </p:nvSpPr>
        <p:spPr bwMode="auto">
          <a:xfrm>
            <a:off x="7000892" y="4857760"/>
            <a:ext cx="381000" cy="3095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428604"/>
            <a:ext cx="8385175" cy="771544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ΔΙΚΑΙΟΔΟΣΙΑ</a:t>
            </a:r>
            <a:r>
              <a:rPr lang="en-US" sz="3000" b="0" u="sng" dirty="0">
                <a:solidFill>
                  <a:schemeClr val="tx1"/>
                </a:solidFill>
                <a:latin typeface="+mn-lt"/>
              </a:rPr>
              <a:t>-</a:t>
            </a: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ΕΥΘΥΝΗ-ΥΠΕΥΘΥΝΟΤΗΤΑ</a:t>
            </a:r>
          </a:p>
        </p:txBody>
      </p:sp>
      <p:sp>
        <p:nvSpPr>
          <p:cNvPr id="16589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838200" y="1357298"/>
            <a:ext cx="8305800" cy="530066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   </a:t>
            </a:r>
            <a:r>
              <a:rPr lang="el-GR" sz="2700" i="1" u="sng" dirty="0"/>
              <a:t>Δικαιοδοσία (</a:t>
            </a:r>
            <a:r>
              <a:rPr lang="en-US" sz="2700" i="1" u="sng" dirty="0"/>
              <a:t>authority)</a:t>
            </a:r>
            <a:r>
              <a:rPr lang="el-GR" sz="2700" dirty="0"/>
              <a:t> είναι το επίσημο και νόμιμο δικαίωμα ενός μάνατζερ να παίρνει αποφάσεις, να δίνει διαταγές και να κατανέμει τις πηγές και το δυναμικό, προκειμένου να επιτευχθούν οι σκοποί του οργανισμού.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700" dirty="0"/>
          </a:p>
          <a:p>
            <a:pPr eaLnBrk="1" hangingPunct="1"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700" dirty="0"/>
              <a:t>   Παραχωρείται σε </a:t>
            </a:r>
            <a:r>
              <a:rPr lang="el-GR" sz="2700" i="1" dirty="0"/>
              <a:t>θέσεις</a:t>
            </a:r>
            <a:r>
              <a:rPr lang="el-GR" sz="2700" dirty="0"/>
              <a:t> και όχι σε πρόσωπα.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700" dirty="0"/>
              <a:t>   Δεν ισχύει αν οι εργαζόμενοι δεν την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l-GR" sz="2700" dirty="0"/>
              <a:t>       αποδεχτούν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itchFamily="2" charset="2"/>
              <a:buChar char="ü"/>
              <a:defRPr/>
            </a:pPr>
            <a:r>
              <a:rPr lang="el-GR" sz="2700" dirty="0"/>
              <a:t>   Διατρέχει τον οργανισμό από πάνω προς τα κάτω.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928662" y="1428736"/>
            <a:ext cx="504825" cy="3603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2" name="Rectangle 10"/>
          <p:cNvSpPr>
            <a:spLocks noGrp="1" noRot="1" noChangeArrowheads="1"/>
          </p:cNvSpPr>
          <p:nvPr>
            <p:ph type="title"/>
          </p:nvPr>
        </p:nvSpPr>
        <p:spPr>
          <a:xfrm>
            <a:off x="539750" y="765175"/>
            <a:ext cx="8385175" cy="5762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800" b="0" u="sng"/>
              <a:t/>
            </a:r>
            <a:br>
              <a:rPr lang="en-US" sz="2800" b="0" u="sng"/>
            </a:br>
            <a:endParaRPr lang="el-GR" sz="2800" b="0" u="sng"/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28596" y="1285860"/>
            <a:ext cx="8286776" cy="51593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dirty="0"/>
              <a:t>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     </a:t>
            </a:r>
            <a:r>
              <a:rPr lang="el-GR" sz="2700" i="1" u="sng" dirty="0"/>
              <a:t>Ευθύνη ( </a:t>
            </a:r>
            <a:r>
              <a:rPr lang="en-US" sz="2700" i="1" u="sng" dirty="0"/>
              <a:t>responsibility)</a:t>
            </a:r>
            <a:r>
              <a:rPr lang="en-US" sz="2700" dirty="0"/>
              <a:t> </a:t>
            </a:r>
            <a:r>
              <a:rPr lang="el-GR" sz="2700" dirty="0"/>
              <a:t>είναι το καθήκον πού έχει ένας εργαζόμενος να εκτελέσει μια δραστηριότητα ή ένα έργο που του έχει αναθέσει ο μάνατζερ.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700" dirty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700" dirty="0"/>
              <a:t>            Πρέπει να υπάρχει ισορροπία δικαιοδοσίας-  ευθύνης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l-GR" sz="2700" dirty="0"/>
              <a:t>      Περισσότερη δικαιοδοσία        </a:t>
            </a:r>
            <a:r>
              <a:rPr lang="el-GR" sz="2700" dirty="0" smtClean="0"/>
              <a:t> αυταρχικά στελέχη</a:t>
            </a:r>
            <a:endParaRPr lang="el-GR" sz="27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700" dirty="0"/>
              <a:t>                                                      </a:t>
            </a:r>
            <a:r>
              <a:rPr lang="el-GR" sz="2700" dirty="0" smtClean="0"/>
              <a:t>          </a:t>
            </a:r>
            <a:endParaRPr lang="el-GR" sz="27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700" dirty="0"/>
              <a:t>   </a:t>
            </a:r>
            <a:r>
              <a:rPr lang="el-GR" sz="2700" dirty="0" smtClean="0"/>
              <a:t> </a:t>
            </a:r>
            <a:r>
              <a:rPr lang="el-GR" sz="2700" dirty="0"/>
              <a:t>Λιγότερη δικαιοδοσία       </a:t>
            </a:r>
            <a:r>
              <a:rPr lang="el-GR" sz="2700" dirty="0" smtClean="0"/>
              <a:t>    αδυναμία </a:t>
            </a:r>
            <a:r>
              <a:rPr lang="el-GR" sz="2700" dirty="0"/>
              <a:t>εκπλήρωσης των καθηκόντων   </a:t>
            </a:r>
          </a:p>
        </p:txBody>
      </p:sp>
      <p:sp>
        <p:nvSpPr>
          <p:cNvPr id="37891" name="Line 5"/>
          <p:cNvSpPr>
            <a:spLocks noChangeShapeType="1"/>
          </p:cNvSpPr>
          <p:nvPr/>
        </p:nvSpPr>
        <p:spPr bwMode="auto">
          <a:xfrm>
            <a:off x="4000496" y="528638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>
            <a:off x="4714876" y="442913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7893" name="AutoShape 7"/>
          <p:cNvSpPr>
            <a:spLocks noChangeArrowheads="1"/>
          </p:cNvSpPr>
          <p:nvPr/>
        </p:nvSpPr>
        <p:spPr bwMode="auto">
          <a:xfrm>
            <a:off x="785786" y="1785926"/>
            <a:ext cx="503237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7895" name="AutoShape 11"/>
          <p:cNvSpPr>
            <a:spLocks noChangeArrowheads="1"/>
          </p:cNvSpPr>
          <p:nvPr/>
        </p:nvSpPr>
        <p:spPr bwMode="auto">
          <a:xfrm>
            <a:off x="857224" y="3429000"/>
            <a:ext cx="503238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6924" name="Rectangle 12"/>
          <p:cNvSpPr>
            <a:spLocks noRot="1" noChangeArrowheads="1"/>
          </p:cNvSpPr>
          <p:nvPr/>
        </p:nvSpPr>
        <p:spPr bwMode="auto">
          <a:xfrm>
            <a:off x="395288" y="333375"/>
            <a:ext cx="83851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l-GR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ΔΙΚΑΙΟΔΟΣΙΑ</a:t>
            </a:r>
            <a:r>
              <a:rPr lang="en-US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-</a:t>
            </a:r>
            <a:r>
              <a:rPr lang="el-GR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ΕΥΘΥΝΗ-ΥΠΕΥΘΥΝΟΤΗΤΑ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700" dirty="0"/>
              <a:t>          </a:t>
            </a:r>
            <a:r>
              <a:rPr lang="el-GR" sz="2700" i="1" u="sng" dirty="0"/>
              <a:t>Υπευθυνότητα ( </a:t>
            </a:r>
            <a:r>
              <a:rPr lang="en-US" sz="2700" i="1" u="sng" dirty="0"/>
              <a:t>accountability)</a:t>
            </a:r>
            <a:r>
              <a:rPr lang="en-US" sz="2700" dirty="0"/>
              <a:t> </a:t>
            </a:r>
            <a:r>
              <a:rPr lang="el-GR" sz="2700" dirty="0"/>
              <a:t>είναι ο μηχανισμός που συνδέει τη δικαιοδοσία με την ευθύνη.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700" dirty="0"/>
              <a:t>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700" dirty="0"/>
              <a:t>          Τα στελέχη που έχουν την ευθύνη (και τη δικαιοδοσία) για κάποιο έργο </a:t>
            </a:r>
            <a:r>
              <a:rPr lang="el-GR" sz="2700" i="1" dirty="0"/>
              <a:t>λογοδοτούν</a:t>
            </a:r>
            <a:r>
              <a:rPr lang="el-GR" sz="2700" dirty="0"/>
              <a:t> σε αυτόν που τους ανέθεσε αυτήν την ευθύνη.</a:t>
            </a:r>
          </a:p>
        </p:txBody>
      </p:sp>
      <p:sp>
        <p:nvSpPr>
          <p:cNvPr id="167940" name="Rectangle 4"/>
          <p:cNvSpPr>
            <a:spLocks noRot="1" noChangeArrowheads="1"/>
          </p:cNvSpPr>
          <p:nvPr/>
        </p:nvSpPr>
        <p:spPr bwMode="auto">
          <a:xfrm>
            <a:off x="395288" y="333375"/>
            <a:ext cx="83851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l-GR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ΔΙΚΑΙΟΔΟΣΙΑ</a:t>
            </a:r>
            <a:r>
              <a:rPr lang="en-US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-</a:t>
            </a:r>
            <a:r>
              <a:rPr lang="el-GR" sz="3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ΕΥΘΥΝΗ-ΥΠΕΥΘΥΝΟΤΗΤΑ</a:t>
            </a:r>
          </a:p>
        </p:txBody>
      </p:sp>
      <p:sp>
        <p:nvSpPr>
          <p:cNvPr id="38916" name="AutoShape 5"/>
          <p:cNvSpPr>
            <a:spLocks noChangeArrowheads="1"/>
          </p:cNvSpPr>
          <p:nvPr/>
        </p:nvSpPr>
        <p:spPr bwMode="auto">
          <a:xfrm>
            <a:off x="714348" y="1857364"/>
            <a:ext cx="504825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7" name="AutoShape 6"/>
          <p:cNvSpPr>
            <a:spLocks noChangeArrowheads="1"/>
          </p:cNvSpPr>
          <p:nvPr/>
        </p:nvSpPr>
        <p:spPr bwMode="auto">
          <a:xfrm>
            <a:off x="714348" y="3214686"/>
            <a:ext cx="503237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ΔΙΑΔΙΚΑΣΙΑ ΤΗΣ ΟΡΓΑΝΩΣΗΣ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684213" y="1628775"/>
            <a:ext cx="7991475" cy="45974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3000" dirty="0"/>
              <a:t>2.   </a:t>
            </a:r>
            <a:r>
              <a:rPr lang="el-GR" sz="2800" dirty="0"/>
              <a:t>Καθορισμός των γενικών εργασιών.     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</a:t>
            </a:r>
            <a:r>
              <a:rPr lang="el-GR" sz="2800" u="sng" dirty="0"/>
              <a:t>Παράδειγμα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l-GR" sz="2800" dirty="0"/>
              <a:t>     Οι εργαζόμενοι στο τμήμα αυτό δημιουργούν τους τομείς του ιατρικού προσωπικού</a:t>
            </a:r>
            <a:r>
              <a:rPr lang="en-US" sz="2800" dirty="0"/>
              <a:t> </a:t>
            </a:r>
            <a:r>
              <a:rPr lang="el-GR" sz="2800" dirty="0"/>
              <a:t>και του νοσηλευτικού προσωπικού στο οποίο υπάγεται και το βοηθητικό προσωπικό.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571480"/>
            <a:ext cx="8385175" cy="785818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ΔΙΑΔΙΚΑΣΙΑ ΤΗΣ ΟΡΓΑΝΩΣΗΣ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55650" y="1773238"/>
            <a:ext cx="8064500" cy="475297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3"/>
              <a:defRPr/>
            </a:pPr>
            <a:r>
              <a:rPr lang="el-GR" sz="2800" dirty="0"/>
              <a:t>Στελέχωση των θέσεων με το κατάλληλο    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l-GR" sz="2800" dirty="0"/>
              <a:t>       προσωπικό.     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</a:t>
            </a:r>
            <a:r>
              <a:rPr lang="el-GR" sz="2800" u="sng" dirty="0"/>
              <a:t>Παράδειγμα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l-GR" sz="2800" dirty="0"/>
              <a:t>      Επιλέγονται οι εργαζόμενοι για κάθε ειδικότητα (ιατροί, νοσηλευτές, βοηθητικό προσωπικό), ο αριθμός των οποίων βασίζεται στις  προβλέψεις για τις ανάγκες του τμήματος. Επιπλέον, επιλέγεται ο διευθυντής του τμήματος και ο προϊστάμενος των νοσηλευτών.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>
                <a:solidFill>
                  <a:schemeClr val="tx1"/>
                </a:solidFill>
                <a:latin typeface="+mn-lt"/>
              </a:rPr>
              <a:t>Η ΔΙΑΔΙΚΑΣΙΑ ΤΗΣ ΟΡΓΑΝΩΣΗΣ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827088" y="1773238"/>
            <a:ext cx="7977187" cy="46926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 startAt="4"/>
              <a:defRPr/>
            </a:pPr>
            <a:r>
              <a:rPr lang="el-GR" sz="2800" dirty="0"/>
              <a:t>Δημιουργία οργανωτικής δομής και      καθορισμός των σχέσεων εξουσίας ανάμεσα στους εργαζόμενους.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</a:t>
            </a:r>
            <a:r>
              <a:rPr lang="el-GR" sz="2800" u="sng" dirty="0"/>
              <a:t>Παράδειγμα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l-GR" sz="2800" dirty="0"/>
              <a:t>      Καθορίζεται ότι ο διευθυντής του τμήματος είναι ο υπεύθυνος για τη συνολική λειτουργία του τμήματος και λογοδοτεί στον διευθυντή της ιατρικής υπηρεσίας του νοσοκομείου ενώ ο προϊστάμενος των νοσηλευτών λογοδοτεί στον διευθυντή της νοσηλευτικής υπηρεσίας.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3000" b="0" u="sng" dirty="0"/>
              <a:t>Η ΔΙΑΔΙΚΑΣΙΑ ΤΗΣ ΟΡΓΑΝΩΣΗΣ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987425" y="2000250"/>
            <a:ext cx="7858125" cy="4597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 startAt="5"/>
              <a:defRPr/>
            </a:pPr>
            <a:r>
              <a:rPr lang="el-GR" sz="2800" dirty="0"/>
              <a:t>Αξιολόγηση του υπάρχοντος συστήματος.      Ανατροφοδότηση.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800" dirty="0"/>
              <a:t>      </a:t>
            </a:r>
            <a:r>
              <a:rPr lang="el-GR" sz="2800" u="sng" dirty="0"/>
              <a:t>Παράδειγμα</a:t>
            </a:r>
            <a:endParaRPr lang="el-GR" sz="2800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l-GR" sz="2800" dirty="0"/>
              <a:t>      Μετά από έξι μήνες λειτουργίας του τμήματος, διαπιστώνεται ότι υπάρχον νοσηλευτικό προσωπικό δεν επαρκεί για να καλύψει τις ανάγκες του τμήματος και αποφασίζεται η πρόσληψη πέντε ακόμα νοσηλευτών.  </a:t>
            </a:r>
            <a:endParaRPr lang="el-GR" sz="2800" u="sng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2" y="428604"/>
            <a:ext cx="8247091" cy="141448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30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el-GR" sz="2800" b="0" u="sng" dirty="0" smtClean="0">
                <a:solidFill>
                  <a:schemeClr val="tx1"/>
                </a:solidFill>
                <a:latin typeface="+mn-lt"/>
              </a:rPr>
              <a:t>Ο ΚΑΘΟΡΙΣΜΟΣ ΤΩΝ ΣΥΓΚΕΚΡΙΜΕΝΩΝ    </a:t>
            </a:r>
            <a:br>
              <a:rPr lang="el-GR" sz="2800" b="0" u="sng" dirty="0" smtClean="0">
                <a:solidFill>
                  <a:schemeClr val="tx1"/>
                </a:solidFill>
                <a:latin typeface="+mn-lt"/>
              </a:rPr>
            </a:br>
            <a:r>
              <a:rPr lang="el-GR" sz="28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el-GR" sz="2800" b="0" u="sng" dirty="0" smtClean="0">
                <a:solidFill>
                  <a:schemeClr val="tx1"/>
                </a:solidFill>
                <a:latin typeface="+mn-lt"/>
              </a:rPr>
              <a:t>ΕΡΓΑΣΙΩΝ- ΕΞΕΙΔΙΚΕΥΣΗ </a:t>
            </a:r>
            <a:br>
              <a:rPr lang="el-GR" sz="2800" b="0" u="sng" dirty="0" smtClean="0">
                <a:solidFill>
                  <a:schemeClr val="tx1"/>
                </a:solidFill>
                <a:latin typeface="+mn-lt"/>
              </a:rPr>
            </a:br>
            <a:r>
              <a:rPr lang="el-GR" sz="2800" b="0" u="sng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800" b="0" u="sng" dirty="0" smtClean="0">
                <a:solidFill>
                  <a:schemeClr val="tx1"/>
                </a:solidFill>
                <a:latin typeface="+mn-lt"/>
              </a:rPr>
              <a:t>DIVISION</a:t>
            </a:r>
            <a:r>
              <a:rPr lang="en-US" sz="2800" u="sn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b="0" u="sng" dirty="0" smtClean="0">
                <a:solidFill>
                  <a:schemeClr val="tx1"/>
                </a:solidFill>
                <a:latin typeface="+mn-lt"/>
              </a:rPr>
              <a:t>OF LABOR</a:t>
            </a:r>
            <a:r>
              <a:rPr lang="en-US" sz="2400" b="0" u="sng" dirty="0" smtClean="0">
                <a:solidFill>
                  <a:schemeClr val="tx1"/>
                </a:solidFill>
                <a:latin typeface="+mn-lt"/>
              </a:rPr>
              <a:t>)</a:t>
            </a:r>
            <a:r>
              <a:rPr lang="el-GR" sz="3000" b="0" u="sng" dirty="0" smtClean="0">
                <a:solidFill>
                  <a:schemeClr val="tx1"/>
                </a:solidFill>
                <a:latin typeface="+mn-lt"/>
              </a:rPr>
              <a:t> </a:t>
            </a:r>
            <a:endParaRPr lang="el-GR" sz="3000" b="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43050"/>
            <a:ext cx="7972452" cy="4513910"/>
          </a:xfrm>
        </p:spPr>
        <p:txBody>
          <a:bodyPr/>
          <a:lstStyle/>
          <a:p>
            <a:pPr eaLnBrk="1" hangingPunct="1">
              <a:defRPr/>
            </a:pPr>
            <a:endParaRPr lang="el-GR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/>
              <a:t>          </a:t>
            </a:r>
            <a:r>
              <a:rPr lang="el-GR" sz="3000" dirty="0"/>
              <a:t>Είναι η διαδικασία  κατά την οποία καθορίζονται οι αρμοδιότητες και τα καθήκοντα κάθε εργαζομένου στον οργανισμό.</a:t>
            </a:r>
          </a:p>
        </p:txBody>
      </p:sp>
      <p:sp>
        <p:nvSpPr>
          <p:cNvPr id="13316" name="AutoShape 6"/>
          <p:cNvSpPr>
            <a:spLocks noChangeArrowheads="1"/>
          </p:cNvSpPr>
          <p:nvPr/>
        </p:nvSpPr>
        <p:spPr bwMode="auto">
          <a:xfrm>
            <a:off x="642910" y="2714620"/>
            <a:ext cx="576262" cy="287338"/>
          </a:xfrm>
          <a:prstGeom prst="notchedRight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1455</TotalTime>
  <Words>2246</Words>
  <Application>Microsoft Office PowerPoint</Application>
  <PresentationFormat>Προβολή στην οθόνη (4:3)</PresentationFormat>
  <Paragraphs>478</Paragraphs>
  <Slides>43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4" baseType="lpstr">
      <vt:lpstr>Ρίζες</vt:lpstr>
      <vt:lpstr>Η ΛΕΙΤΟΥΡΓΙΑ ΤΗΣ ΟΡΓΑΝΩΣΗΣ</vt:lpstr>
      <vt:lpstr>Η ΕΝΝΟΙΑ ΤΗΣ ΟΡΓΑΝΩΣΗΣ</vt:lpstr>
      <vt:lpstr>Η ΔΙΑΔΙΚΑΣΙΑ ΤΗΣ ΟΡΓΑΝΩΣΗΣ</vt:lpstr>
      <vt:lpstr> Η ΔΙΑΔΙΚΑΣΙΑ ΤΗΣ ΟΡΓΑΝΩΣΗΣ</vt:lpstr>
      <vt:lpstr>Η ΔΙΑΔΙΚΑΣΙΑ ΤΗΣ ΟΡΓΑΝΩΣΗΣ</vt:lpstr>
      <vt:lpstr>Η ΔΙΑΔΙΚΑΣΙΑ ΤΗΣ ΟΡΓΑΝΩΣΗΣ</vt:lpstr>
      <vt:lpstr>Η ΔΙΑΔΙΚΑΣΙΑ ΤΗΣ ΟΡΓΑΝΩΣΗΣ</vt:lpstr>
      <vt:lpstr>Η ΔΙΑΔΙΚΑΣΙΑ ΤΗΣ ΟΡΓΑΝΩΣΗΣ</vt:lpstr>
      <vt:lpstr>  Ο ΚΑΘΟΡΙΣΜΟΣ ΤΩΝ ΣΥΓΚΕΚΡΙΜΕΝΩΝ       ΕΡΓΑΣΙΩΝ- ΕΞΕΙΔΙΚΕΥΣΗ  (DIVISION OF LABOR) </vt:lpstr>
      <vt:lpstr>ΕΞΕΙΔΙΚΕΥΣΗ ΕΡΓΑΣΙΑΣ</vt:lpstr>
      <vt:lpstr>Βασικές κατηγορίες θέσεων εργασίας</vt:lpstr>
      <vt:lpstr>Εναλλαγή θέσεων εργασίας</vt:lpstr>
      <vt:lpstr>ΠΛΕΟΝΕΚΤΗΜΑΤΑ ΤΗΣ ΕΞΕΙΔΙΚΕΥΣΗΣ</vt:lpstr>
      <vt:lpstr>ΜΕΙΟΝΕΚΤΗΜΑΤΑ ΤΗΣ ΕΞΕΙΔΙΚΕΥΣΗΣ</vt:lpstr>
      <vt:lpstr>Μειονεκτήματα εξειδίκευσης</vt:lpstr>
      <vt:lpstr>ΕΜΠΛΟΥΤΙΣΜΟΣ ΕΡΓΑΣΙΑΣ</vt:lpstr>
      <vt:lpstr>Χαρακτηριστικά κάθετου και οριζόντιου εμπλουτισμού &amp; Λόγοι αποτυχίας της εφαρμογής τους</vt:lpstr>
      <vt:lpstr>Εμπλουτισμός Εργασίας</vt:lpstr>
      <vt:lpstr>Προσδιοριστικοί παράγοντες του σχεδιασμού θέσεων εργασίας</vt:lpstr>
      <vt:lpstr>ΔΗΜΙΟΥΡΓΙΑ «ΑΥΤΟΔΙΟΙΚΟΥΜΕΝΩΝ ΟΜΑΔΩΝ» </vt:lpstr>
      <vt:lpstr>Η ΟΜΑΔΟΠΟΙΗΣΗ ΤΩΝ ΔΡΑΣΤΗΡΙΟΤΗΤΩΝ-          ΤΜΗΜΑΤΟΠΟΙΗΣΗ ΤΟΥ ΟΡΓΑΝΙΣΜΟΥ</vt:lpstr>
      <vt:lpstr>Τμηματοποίηση με βάση τη λειτουργία</vt:lpstr>
      <vt:lpstr>Διαφάνεια 23</vt:lpstr>
      <vt:lpstr>Τμηματοποίηση με βάση το προϊόν- Γεωγραφική τμηματοποίηση</vt:lpstr>
      <vt:lpstr>Διαφάνεια 25</vt:lpstr>
      <vt:lpstr> Μεικτή Τμηματοποίηση</vt:lpstr>
      <vt:lpstr>ΟΡΓΑΝΟΓΡΑΜΜΑ</vt:lpstr>
      <vt:lpstr>Διαφάνεια 28</vt:lpstr>
      <vt:lpstr>ΕΥΡΟΣ ΔΙΟΙΚΗΣΗΣ Η ΕΥΡΟΣ ΕΛΕΓΧΟΥ</vt:lpstr>
      <vt:lpstr>Καθορισμός του  εύρους ελέγχου</vt:lpstr>
      <vt:lpstr>ΠΑΡΑΔΕΙΓΜΑΤΑ ΕΥΡΟΥΣ ΕΛΕΓΧΟΥ</vt:lpstr>
      <vt:lpstr>ΒΑΣΙΚΟΙ ΠΡΟΣΔΙΟΡΙΣΤΙΚΟΙ ΠΑΡΑΓΟΝΤΕΣ ΤΟΥ ΕΥΡΟΥΣ ΕΛΕΓΧΟΥ</vt:lpstr>
      <vt:lpstr>Πλεονεκτήματα και Μειονεκτήματα  των πολλών ιεραρχικών επιπέδων</vt:lpstr>
      <vt:lpstr>Καθορισμός εύρος ελέγχου (Lockheed)</vt:lpstr>
      <vt:lpstr>Αντιστοιχία συνολική σκορ παραγόντων και εύρους ελέγχου (Lockheed)</vt:lpstr>
      <vt:lpstr>Διαμόρφωση σχέσεων εξουσίας</vt:lpstr>
      <vt:lpstr>Βασικές αρχές εξουσίας</vt:lpstr>
      <vt:lpstr>ΓΡΑΜΜΙΚΗ – ΕΠΙΤΕΛΙΚΗ ΣΧΕΣΗ</vt:lpstr>
      <vt:lpstr>Συγκέντρωση – αποκέντρωση εξουσίας</vt:lpstr>
      <vt:lpstr>Μεταβίβαση εξουσίας</vt:lpstr>
      <vt:lpstr>ΔΙΚΑΙΟΔΟΣΙΑ-ΕΥΘΥΝΗ-ΥΠΕΥΘΥΝΟΤΗΤΑ</vt:lpstr>
      <vt:lpstr> </vt:lpstr>
      <vt:lpstr>Διαφάνεια 43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EYGENIA</dc:creator>
  <cp:lastModifiedBy>Iliana Karagkouni</cp:lastModifiedBy>
  <cp:revision>49</cp:revision>
  <dcterms:created xsi:type="dcterms:W3CDTF">2006-11-09T12:19:35Z</dcterms:created>
  <dcterms:modified xsi:type="dcterms:W3CDTF">2023-07-13T08:53:54Z</dcterms:modified>
</cp:coreProperties>
</file>