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82" r:id="rId6"/>
    <p:sldId id="261" r:id="rId7"/>
    <p:sldId id="262" r:id="rId8"/>
    <p:sldId id="263" r:id="rId9"/>
    <p:sldId id="264" r:id="rId10"/>
    <p:sldId id="267" r:id="rId11"/>
    <p:sldId id="268" r:id="rId12"/>
    <p:sldId id="269" r:id="rId13"/>
    <p:sldId id="270" r:id="rId14"/>
    <p:sldId id="271" r:id="rId15"/>
    <p:sldId id="272" r:id="rId16"/>
    <p:sldId id="275" r:id="rId17"/>
    <p:sldId id="273" r:id="rId18"/>
    <p:sldId id="274" r:id="rId19"/>
    <p:sldId id="276" r:id="rId20"/>
    <p:sldId id="277" r:id="rId21"/>
    <p:sldId id="278" r:id="rId22"/>
    <p:sldId id="279" r:id="rId23"/>
    <p:sldId id="280" r:id="rId24"/>
    <p:sldId id="281" r:id="rId25"/>
    <p:sldId id="283" r:id="rId26"/>
    <p:sldId id="285" r:id="rId27"/>
    <p:sldId id="286" r:id="rId28"/>
    <p:sldId id="287" r:id="rId29"/>
    <p:sldId id="288" r:id="rId30"/>
    <p:sldId id="289" r:id="rId31"/>
    <p:sldId id="290" r:id="rId32"/>
    <p:sldId id="291" r:id="rId33"/>
    <p:sldId id="292" r:id="rId34"/>
    <p:sldId id="293" r:id="rId35"/>
    <p:sldId id="294" r:id="rId36"/>
    <p:sldId id="295" r:id="rId37"/>
    <p:sldId id="298" r:id="rId38"/>
    <p:sldId id="299" r:id="rId39"/>
    <p:sldId id="297" r:id="rId40"/>
    <p:sldId id="296" r:id="rId41"/>
    <p:sldId id="300" r:id="rId42"/>
    <p:sldId id="301" r:id="rId43"/>
    <p:sldId id="302" r:id="rId44"/>
    <p:sldId id="303" r:id="rId45"/>
    <p:sldId id="304" r:id="rId46"/>
    <p:sldId id="308" r:id="rId47"/>
    <p:sldId id="305" r:id="rId48"/>
    <p:sldId id="310" r:id="rId49"/>
    <p:sldId id="309" r:id="rId50"/>
    <p:sldId id="306" r:id="rId51"/>
    <p:sldId id="307" r:id="rId52"/>
    <p:sldId id="311" r:id="rId53"/>
    <p:sldId id="312" r:id="rId54"/>
    <p:sldId id="313" r:id="rId55"/>
    <p:sldId id="316" r:id="rId56"/>
    <p:sldId id="317" r:id="rId57"/>
    <p:sldId id="314" r:id="rId58"/>
    <p:sldId id="315" r:id="rId59"/>
    <p:sldId id="408" r:id="rId60"/>
    <p:sldId id="323" r:id="rId61"/>
    <p:sldId id="324" r:id="rId62"/>
    <p:sldId id="318" r:id="rId63"/>
    <p:sldId id="326" r:id="rId64"/>
    <p:sldId id="325" r:id="rId65"/>
    <p:sldId id="329" r:id="rId66"/>
    <p:sldId id="332" r:id="rId67"/>
    <p:sldId id="334" r:id="rId68"/>
    <p:sldId id="333" r:id="rId69"/>
    <p:sldId id="335" r:id="rId70"/>
    <p:sldId id="336" r:id="rId71"/>
    <p:sldId id="344" r:id="rId72"/>
    <p:sldId id="337" r:id="rId73"/>
    <p:sldId id="338" r:id="rId74"/>
    <p:sldId id="330" r:id="rId75"/>
    <p:sldId id="339" r:id="rId76"/>
    <p:sldId id="327" r:id="rId77"/>
    <p:sldId id="328" r:id="rId78"/>
    <p:sldId id="341" r:id="rId79"/>
    <p:sldId id="340" r:id="rId80"/>
    <p:sldId id="343" r:id="rId81"/>
    <p:sldId id="320" r:id="rId82"/>
    <p:sldId id="342" r:id="rId83"/>
    <p:sldId id="345" r:id="rId84"/>
    <p:sldId id="410" r:id="rId85"/>
    <p:sldId id="321" r:id="rId86"/>
    <p:sldId id="322" r:id="rId87"/>
    <p:sldId id="354" r:id="rId88"/>
    <p:sldId id="346" r:id="rId89"/>
    <p:sldId id="347" r:id="rId90"/>
    <p:sldId id="348" r:id="rId91"/>
    <p:sldId id="350" r:id="rId92"/>
    <p:sldId id="351" r:id="rId93"/>
    <p:sldId id="352" r:id="rId94"/>
    <p:sldId id="349" r:id="rId95"/>
    <p:sldId id="409" r:id="rId96"/>
    <p:sldId id="353" r:id="rId97"/>
    <p:sldId id="355" r:id="rId98"/>
    <p:sldId id="356" r:id="rId99"/>
    <p:sldId id="357" r:id="rId100"/>
    <p:sldId id="358" r:id="rId101"/>
    <p:sldId id="359" r:id="rId102"/>
    <p:sldId id="360" r:id="rId103"/>
    <p:sldId id="361" r:id="rId104"/>
    <p:sldId id="362" r:id="rId105"/>
    <p:sldId id="363" r:id="rId106"/>
    <p:sldId id="365" r:id="rId107"/>
    <p:sldId id="366" r:id="rId108"/>
    <p:sldId id="364" r:id="rId109"/>
    <p:sldId id="367" r:id="rId110"/>
    <p:sldId id="369" r:id="rId111"/>
    <p:sldId id="368" r:id="rId112"/>
    <p:sldId id="370" r:id="rId113"/>
    <p:sldId id="376" r:id="rId114"/>
    <p:sldId id="377" r:id="rId115"/>
    <p:sldId id="378" r:id="rId116"/>
    <p:sldId id="379" r:id="rId117"/>
    <p:sldId id="380" r:id="rId118"/>
    <p:sldId id="381" r:id="rId119"/>
    <p:sldId id="383" r:id="rId120"/>
    <p:sldId id="384" r:id="rId121"/>
    <p:sldId id="386" r:id="rId122"/>
    <p:sldId id="388" r:id="rId123"/>
    <p:sldId id="385" r:id="rId124"/>
    <p:sldId id="389" r:id="rId125"/>
    <p:sldId id="382" r:id="rId126"/>
    <p:sldId id="387" r:id="rId127"/>
    <p:sldId id="393" r:id="rId128"/>
    <p:sldId id="394" r:id="rId129"/>
    <p:sldId id="390" r:id="rId130"/>
    <p:sldId id="391" r:id="rId131"/>
    <p:sldId id="392" r:id="rId132"/>
    <p:sldId id="371" r:id="rId133"/>
    <p:sldId id="372" r:id="rId134"/>
    <p:sldId id="373" r:id="rId135"/>
    <p:sldId id="375" r:id="rId136"/>
    <p:sldId id="395" r:id="rId137"/>
    <p:sldId id="400" r:id="rId138"/>
    <p:sldId id="401" r:id="rId139"/>
    <p:sldId id="397" r:id="rId140"/>
    <p:sldId id="402" r:id="rId141"/>
    <p:sldId id="403" r:id="rId142"/>
    <p:sldId id="398" r:id="rId143"/>
    <p:sldId id="404" r:id="rId144"/>
    <p:sldId id="405" r:id="rId145"/>
    <p:sldId id="399" r:id="rId146"/>
    <p:sldId id="396" r:id="rId147"/>
    <p:sldId id="407" r:id="rId148"/>
    <p:sldId id="411" r:id="rId149"/>
    <p:sldId id="406" r:id="rId150"/>
    <p:sldId id="374" r:id="rId15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5" d="100"/>
          <a:sy n="115" d="100"/>
        </p:scale>
        <p:origin x="5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9A7409E7-81C8-4D83-9E51-DBC2C78ACC7D}" type="datetimeFigureOut">
              <a:rPr lang="el-GR" smtClean="0"/>
              <a:t>4/2/22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7F142D2E-E9D2-4F68-B3CC-0FFF7594F9ED}" type="slidenum">
              <a:rPr lang="el-GR" smtClean="0"/>
              <a:t>‹#›</a:t>
            </a:fld>
            <a:endParaRPr lang="el-GR"/>
          </a:p>
        </p:txBody>
      </p:sp>
    </p:spTree>
    <p:extLst>
      <p:ext uri="{BB962C8B-B14F-4D97-AF65-F5344CB8AC3E}">
        <p14:creationId xmlns:p14="http://schemas.microsoft.com/office/powerpoint/2010/main" val="3688531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9A7409E7-81C8-4D83-9E51-DBC2C78ACC7D}" type="datetimeFigureOut">
              <a:rPr lang="el-GR" smtClean="0"/>
              <a:t>4/2/22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7F142D2E-E9D2-4F68-B3CC-0FFF7594F9ED}" type="slidenum">
              <a:rPr lang="el-GR" smtClean="0"/>
              <a:t>‹#›</a:t>
            </a:fld>
            <a:endParaRPr lang="el-GR"/>
          </a:p>
        </p:txBody>
      </p:sp>
    </p:spTree>
    <p:extLst>
      <p:ext uri="{BB962C8B-B14F-4D97-AF65-F5344CB8AC3E}">
        <p14:creationId xmlns:p14="http://schemas.microsoft.com/office/powerpoint/2010/main" val="712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9A7409E7-81C8-4D83-9E51-DBC2C78ACC7D}" type="datetimeFigureOut">
              <a:rPr lang="el-GR" smtClean="0"/>
              <a:t>4/2/22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7F142D2E-E9D2-4F68-B3CC-0FFF7594F9ED}" type="slidenum">
              <a:rPr lang="el-GR" smtClean="0"/>
              <a:t>‹#›</a:t>
            </a:fld>
            <a:endParaRPr lang="el-GR"/>
          </a:p>
        </p:txBody>
      </p:sp>
    </p:spTree>
    <p:extLst>
      <p:ext uri="{BB962C8B-B14F-4D97-AF65-F5344CB8AC3E}">
        <p14:creationId xmlns:p14="http://schemas.microsoft.com/office/powerpoint/2010/main" val="2763881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9A7409E7-81C8-4D83-9E51-DBC2C78ACC7D}" type="datetimeFigureOut">
              <a:rPr lang="el-GR" smtClean="0"/>
              <a:t>4/2/22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7F142D2E-E9D2-4F68-B3CC-0FFF7594F9ED}" type="slidenum">
              <a:rPr lang="el-GR" smtClean="0"/>
              <a:t>‹#›</a:t>
            </a:fld>
            <a:endParaRPr lang="el-GR"/>
          </a:p>
        </p:txBody>
      </p:sp>
    </p:spTree>
    <p:extLst>
      <p:ext uri="{BB962C8B-B14F-4D97-AF65-F5344CB8AC3E}">
        <p14:creationId xmlns:p14="http://schemas.microsoft.com/office/powerpoint/2010/main" val="191497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9A7409E7-81C8-4D83-9E51-DBC2C78ACC7D}" type="datetimeFigureOut">
              <a:rPr lang="el-GR" smtClean="0"/>
              <a:t>4/2/22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7F142D2E-E9D2-4F68-B3CC-0FFF7594F9ED}" type="slidenum">
              <a:rPr lang="el-GR" smtClean="0"/>
              <a:t>‹#›</a:t>
            </a:fld>
            <a:endParaRPr lang="el-GR"/>
          </a:p>
        </p:txBody>
      </p:sp>
    </p:spTree>
    <p:extLst>
      <p:ext uri="{BB962C8B-B14F-4D97-AF65-F5344CB8AC3E}">
        <p14:creationId xmlns:p14="http://schemas.microsoft.com/office/powerpoint/2010/main" val="3997282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9A7409E7-81C8-4D83-9E51-DBC2C78ACC7D}" type="datetimeFigureOut">
              <a:rPr lang="el-GR" smtClean="0"/>
              <a:t>4/2/22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7F142D2E-E9D2-4F68-B3CC-0FFF7594F9ED}" type="slidenum">
              <a:rPr lang="el-GR" smtClean="0"/>
              <a:t>‹#›</a:t>
            </a:fld>
            <a:endParaRPr lang="el-GR"/>
          </a:p>
        </p:txBody>
      </p:sp>
    </p:spTree>
    <p:extLst>
      <p:ext uri="{BB962C8B-B14F-4D97-AF65-F5344CB8AC3E}">
        <p14:creationId xmlns:p14="http://schemas.microsoft.com/office/powerpoint/2010/main" val="2820317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9A7409E7-81C8-4D83-9E51-DBC2C78ACC7D}" type="datetimeFigureOut">
              <a:rPr lang="el-GR" smtClean="0"/>
              <a:t>4/2/22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7F142D2E-E9D2-4F68-B3CC-0FFF7594F9ED}" type="slidenum">
              <a:rPr lang="el-GR" smtClean="0"/>
              <a:t>‹#›</a:t>
            </a:fld>
            <a:endParaRPr lang="el-GR"/>
          </a:p>
        </p:txBody>
      </p:sp>
    </p:spTree>
    <p:extLst>
      <p:ext uri="{BB962C8B-B14F-4D97-AF65-F5344CB8AC3E}">
        <p14:creationId xmlns:p14="http://schemas.microsoft.com/office/powerpoint/2010/main" val="3673340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9A7409E7-81C8-4D83-9E51-DBC2C78ACC7D}" type="datetimeFigureOut">
              <a:rPr lang="el-GR" smtClean="0"/>
              <a:t>4/2/22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7F142D2E-E9D2-4F68-B3CC-0FFF7594F9ED}" type="slidenum">
              <a:rPr lang="el-GR" smtClean="0"/>
              <a:t>‹#›</a:t>
            </a:fld>
            <a:endParaRPr lang="el-GR"/>
          </a:p>
        </p:txBody>
      </p:sp>
    </p:spTree>
    <p:extLst>
      <p:ext uri="{BB962C8B-B14F-4D97-AF65-F5344CB8AC3E}">
        <p14:creationId xmlns:p14="http://schemas.microsoft.com/office/powerpoint/2010/main" val="1164096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9A7409E7-81C8-4D83-9E51-DBC2C78ACC7D}" type="datetimeFigureOut">
              <a:rPr lang="el-GR" smtClean="0"/>
              <a:t>4/2/22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7F142D2E-E9D2-4F68-B3CC-0FFF7594F9ED}" type="slidenum">
              <a:rPr lang="el-GR" smtClean="0"/>
              <a:t>‹#›</a:t>
            </a:fld>
            <a:endParaRPr lang="el-GR"/>
          </a:p>
        </p:txBody>
      </p:sp>
    </p:spTree>
    <p:extLst>
      <p:ext uri="{BB962C8B-B14F-4D97-AF65-F5344CB8AC3E}">
        <p14:creationId xmlns:p14="http://schemas.microsoft.com/office/powerpoint/2010/main" val="911015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9A7409E7-81C8-4D83-9E51-DBC2C78ACC7D}" type="datetimeFigureOut">
              <a:rPr lang="el-GR" smtClean="0"/>
              <a:t>4/2/22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7F142D2E-E9D2-4F68-B3CC-0FFF7594F9ED}" type="slidenum">
              <a:rPr lang="el-GR" smtClean="0"/>
              <a:t>‹#›</a:t>
            </a:fld>
            <a:endParaRPr lang="el-GR"/>
          </a:p>
        </p:txBody>
      </p:sp>
    </p:spTree>
    <p:extLst>
      <p:ext uri="{BB962C8B-B14F-4D97-AF65-F5344CB8AC3E}">
        <p14:creationId xmlns:p14="http://schemas.microsoft.com/office/powerpoint/2010/main" val="3545634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9A7409E7-81C8-4D83-9E51-DBC2C78ACC7D}" type="datetimeFigureOut">
              <a:rPr lang="el-GR" smtClean="0"/>
              <a:t>4/2/22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7F142D2E-E9D2-4F68-B3CC-0FFF7594F9ED}" type="slidenum">
              <a:rPr lang="el-GR" smtClean="0"/>
              <a:t>‹#›</a:t>
            </a:fld>
            <a:endParaRPr lang="el-GR"/>
          </a:p>
        </p:txBody>
      </p:sp>
    </p:spTree>
    <p:extLst>
      <p:ext uri="{BB962C8B-B14F-4D97-AF65-F5344CB8AC3E}">
        <p14:creationId xmlns:p14="http://schemas.microsoft.com/office/powerpoint/2010/main" val="1993132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409E7-81C8-4D83-9E51-DBC2C78ACC7D}" type="datetimeFigureOut">
              <a:rPr lang="el-GR" smtClean="0"/>
              <a:t>4/2/22</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42D2E-E9D2-4F68-B3CC-0FFF7594F9ED}" type="slidenum">
              <a:rPr lang="el-GR" smtClean="0"/>
              <a:t>‹#›</a:t>
            </a:fld>
            <a:endParaRPr lang="el-GR"/>
          </a:p>
        </p:txBody>
      </p:sp>
    </p:spTree>
    <p:extLst>
      <p:ext uri="{BB962C8B-B14F-4D97-AF65-F5344CB8AC3E}">
        <p14:creationId xmlns:p14="http://schemas.microsoft.com/office/powerpoint/2010/main" val="4030500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hyperlink" Target="http://hdl.handle.net/11419/2940" TargetMode="External"/><Relationship Id="rId2" Type="http://schemas.openxmlformats.org/officeDocument/2006/relationships/hyperlink" Target="http://hdl.handle.net/11419/3786" TargetMode="External"/><Relationship Id="rId1" Type="http://schemas.openxmlformats.org/officeDocument/2006/relationships/slideLayout" Target="../slideLayouts/slideLayout7.xml"/><Relationship Id="rId4" Type="http://schemas.openxmlformats.org/officeDocument/2006/relationships/hyperlink" Target="https://repository.kallipos.gr/bitstream/11419/862/1/02_chapter_A4.pdf"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healthyliving.gr/2014/02/25/hlectrokardiografhma-hxokardiografhma/" TargetMode="External"/><Relationship Id="rId2" Type="http://schemas.openxmlformats.org/officeDocument/2006/relationships/image" Target="../media/image8.jf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repository.kallipos.gr/bitstream/11419/314/1/Ch10.pdf" TargetMode="External"/><Relationship Id="rId2" Type="http://schemas.openxmlformats.org/officeDocument/2006/relationships/image" Target="../media/image10.jf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docplayer.gr/11230150-Vioiatriki-tehnologia.html"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docplayer.gr/11230150-Vioiatriki-tehnologia.html"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repository.kallipos.gr/bitstream/11419/314/1/Ch10.pdf" TargetMode="External"/><Relationship Id="rId2" Type="http://schemas.openxmlformats.org/officeDocument/2006/relationships/image" Target="../media/image16.jf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image" Target="../media/image17.jfif"/><Relationship Id="rId1" Type="http://schemas.openxmlformats.org/officeDocument/2006/relationships/slideLayout" Target="../slideLayouts/slideLayout7.xml"/><Relationship Id="rId4" Type="http://schemas.openxmlformats.org/officeDocument/2006/relationships/hyperlink" Target="https://slideplayer.gr/slide/2582327/"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2" Type="http://schemas.openxmlformats.org/officeDocument/2006/relationships/hyperlink" Target="https://anesthesia.gr/download/TOMOS_18_19/tefhos_37_38/17.pdf"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3.xml.rels><?xml version="1.0" encoding="UTF-8" standalone="yes"?>
<Relationships xmlns="http://schemas.openxmlformats.org/package/2006/relationships"><Relationship Id="rId3" Type="http://schemas.openxmlformats.org/officeDocument/2006/relationships/hyperlink" Target="http://hdl.handle.net/11419/3786" TargetMode="Externa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anesthesia.gr/download/TOMOS_18_19/tefhos_37_38/17.pdf"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anesthesia.gr/download/TOMOS_18_19/tefhos_39/48.pdf" TargetMode="External"/><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1127608" y="560718"/>
            <a:ext cx="9718247" cy="3424686"/>
          </a:xfrm>
          <a:prstGeom prst="rect">
            <a:avLst/>
          </a:prstGeom>
        </p:spPr>
      </p:pic>
    </p:spTree>
    <p:extLst>
      <p:ext uri="{BB962C8B-B14F-4D97-AF65-F5344CB8AC3E}">
        <p14:creationId xmlns:p14="http://schemas.microsoft.com/office/powerpoint/2010/main" val="3702082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64701" y="874627"/>
            <a:ext cx="6679842" cy="589072"/>
          </a:xfrm>
          <a:prstGeom prst="rect">
            <a:avLst/>
          </a:prstGeom>
        </p:spPr>
        <p:txBody>
          <a:bodyPr wrap="none">
            <a:spAutoFit/>
          </a:bodyPr>
          <a:lstStyle/>
          <a:p>
            <a:pPr lvl="0">
              <a:lnSpc>
                <a:spcPct val="150000"/>
              </a:lnSpc>
            </a:pPr>
            <a:r>
              <a:rPr lang="el-GR" sz="2400" b="1" dirty="0">
                <a:solidFill>
                  <a:srgbClr val="002060"/>
                </a:solidFill>
              </a:rPr>
              <a:t>Μη επεμβατικό </a:t>
            </a:r>
            <a:r>
              <a:rPr lang="en-GB" sz="2400" b="1" dirty="0">
                <a:solidFill>
                  <a:srgbClr val="002060"/>
                </a:solidFill>
              </a:rPr>
              <a:t>monitoring </a:t>
            </a:r>
            <a:r>
              <a:rPr lang="el-GR" sz="2400" b="1" dirty="0">
                <a:solidFill>
                  <a:srgbClr val="002060"/>
                </a:solidFill>
              </a:rPr>
              <a:t>της Αρτηριακής Πίεσης</a:t>
            </a:r>
          </a:p>
        </p:txBody>
      </p:sp>
      <p:sp>
        <p:nvSpPr>
          <p:cNvPr id="3" name="TextBox 2"/>
          <p:cNvSpPr txBox="1"/>
          <p:nvPr/>
        </p:nvSpPr>
        <p:spPr>
          <a:xfrm>
            <a:off x="2935638" y="1897811"/>
            <a:ext cx="9592794" cy="1938992"/>
          </a:xfrm>
          <a:prstGeom prst="rect">
            <a:avLst/>
          </a:prstGeom>
          <a:noFill/>
        </p:spPr>
        <p:txBody>
          <a:bodyPr wrap="square" rtlCol="0">
            <a:spAutoFit/>
          </a:bodyPr>
          <a:lstStyle/>
          <a:p>
            <a:pPr>
              <a:lnSpc>
                <a:spcPct val="150000"/>
              </a:lnSpc>
            </a:pPr>
            <a:r>
              <a:rPr lang="el-GR" sz="2000" dirty="0">
                <a:solidFill>
                  <a:srgbClr val="002060"/>
                </a:solidFill>
              </a:rPr>
              <a:t>Πραγματοποιείται με την χρήση  </a:t>
            </a:r>
            <a:r>
              <a:rPr lang="el-GR" sz="2000" b="1" dirty="0">
                <a:solidFill>
                  <a:srgbClr val="002060"/>
                </a:solidFill>
              </a:rPr>
              <a:t>σφυγμομανομέτρου.</a:t>
            </a:r>
            <a:r>
              <a:rPr lang="el-GR" sz="2000" dirty="0">
                <a:solidFill>
                  <a:srgbClr val="002060"/>
                </a:solidFill>
              </a:rPr>
              <a:t> </a:t>
            </a:r>
          </a:p>
          <a:p>
            <a:pPr>
              <a:lnSpc>
                <a:spcPct val="150000"/>
              </a:lnSpc>
            </a:pPr>
            <a:r>
              <a:rPr lang="el-GR" sz="2000" i="1" dirty="0">
                <a:solidFill>
                  <a:srgbClr val="002060"/>
                </a:solidFill>
              </a:rPr>
              <a:t>Περιλαμβάνει:</a:t>
            </a:r>
          </a:p>
          <a:p>
            <a:pPr>
              <a:lnSpc>
                <a:spcPct val="150000"/>
              </a:lnSpc>
            </a:pPr>
            <a:r>
              <a:rPr lang="el-GR" sz="2000" dirty="0">
                <a:solidFill>
                  <a:srgbClr val="002060"/>
                </a:solidFill>
              </a:rPr>
              <a:t>-- ένα μανόμετρο και</a:t>
            </a:r>
          </a:p>
          <a:p>
            <a:pPr>
              <a:lnSpc>
                <a:spcPct val="150000"/>
              </a:lnSpc>
            </a:pPr>
            <a:r>
              <a:rPr lang="el-GR" sz="2000" dirty="0">
                <a:solidFill>
                  <a:srgbClr val="002060"/>
                </a:solidFill>
              </a:rPr>
              <a:t>-- ένα περιβραχιόνιο με αεροθάλαμο</a:t>
            </a:r>
          </a:p>
        </p:txBody>
      </p:sp>
    </p:spTree>
    <p:extLst>
      <p:ext uri="{BB962C8B-B14F-4D97-AF65-F5344CB8AC3E}">
        <p14:creationId xmlns:p14="http://schemas.microsoft.com/office/powerpoint/2010/main" val="9724169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365679" y="864024"/>
            <a:ext cx="7028486" cy="5257743"/>
          </a:xfrm>
          <a:prstGeom prst="rect">
            <a:avLst/>
          </a:prstGeom>
        </p:spPr>
      </p:pic>
      <p:sp>
        <p:nvSpPr>
          <p:cNvPr id="3" name="Ορθογώνιο 2"/>
          <p:cNvSpPr/>
          <p:nvPr/>
        </p:nvSpPr>
        <p:spPr>
          <a:xfrm>
            <a:off x="2668862" y="243787"/>
            <a:ext cx="6725303" cy="400110"/>
          </a:xfrm>
          <a:prstGeom prst="rect">
            <a:avLst/>
          </a:prstGeom>
        </p:spPr>
        <p:txBody>
          <a:bodyPr wrap="none">
            <a:spAutoFit/>
          </a:bodyPr>
          <a:lstStyle/>
          <a:p>
            <a:r>
              <a:rPr lang="el-GR" sz="2000" b="1" dirty="0">
                <a:solidFill>
                  <a:srgbClr val="002060"/>
                </a:solidFill>
              </a:rPr>
              <a:t>Καθετήρας πνευμονικής αρτηρίας τοποθετημένος σε ασθενή</a:t>
            </a:r>
          </a:p>
        </p:txBody>
      </p:sp>
      <p:sp>
        <p:nvSpPr>
          <p:cNvPr id="4" name="Ορθογώνιο 3"/>
          <p:cNvSpPr/>
          <p:nvPr/>
        </p:nvSpPr>
        <p:spPr>
          <a:xfrm>
            <a:off x="2525684" y="6121767"/>
            <a:ext cx="6708476" cy="577081"/>
          </a:xfrm>
          <a:prstGeom prst="rect">
            <a:avLst/>
          </a:prstGeom>
        </p:spPr>
        <p:txBody>
          <a:bodyPr wrap="square">
            <a:spAutoFit/>
          </a:bodyPr>
          <a:lstStyle/>
          <a:p>
            <a:pPr lvl="0" algn="just"/>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p>
        </p:txBody>
      </p:sp>
    </p:spTree>
    <p:extLst>
      <p:ext uri="{BB962C8B-B14F-4D97-AF65-F5344CB8AC3E}">
        <p14:creationId xmlns:p14="http://schemas.microsoft.com/office/powerpoint/2010/main" val="18661001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211238" y="1612988"/>
            <a:ext cx="8373373" cy="3416320"/>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el-GR" sz="2400" dirty="0">
                <a:solidFill>
                  <a:srgbClr val="002060"/>
                </a:solidFill>
              </a:rPr>
              <a:t> Η αξιολόγηση της αποκατάστασης του ενδοαγγειακού όγκου και της απάντησης στην ενδοφλέβια χορήγηση υγρών, όταν δεν είναι δυνατή η αξιολόγηση με άλλες μεθόδους.</a:t>
            </a:r>
          </a:p>
          <a:p>
            <a:pPr marL="342900" indent="-342900" algn="just">
              <a:lnSpc>
                <a:spcPct val="150000"/>
              </a:lnSpc>
              <a:buFont typeface="Wingdings" panose="05000000000000000000" pitchFamily="2" charset="2"/>
              <a:buChar char="q"/>
            </a:pPr>
            <a:r>
              <a:rPr lang="el-GR" sz="2400" dirty="0">
                <a:solidFill>
                  <a:srgbClr val="002060"/>
                </a:solidFill>
              </a:rPr>
              <a:t>Η μέτρηση της καρδιακής παροχής, όταν δεν είναι δυνατή η εφαρμογή άλλων μεθόδων.</a:t>
            </a:r>
          </a:p>
          <a:p>
            <a:pPr marL="342900" indent="-342900" algn="just">
              <a:lnSpc>
                <a:spcPct val="150000"/>
              </a:lnSpc>
              <a:buFont typeface="Wingdings" panose="05000000000000000000" pitchFamily="2" charset="2"/>
              <a:buChar char="q"/>
            </a:pPr>
            <a:r>
              <a:rPr lang="el-GR" sz="2400" dirty="0">
                <a:solidFill>
                  <a:srgbClr val="002060"/>
                </a:solidFill>
              </a:rPr>
              <a:t>Η διαχείριση ασθενών με σοβαρή πνευμονική υπέρταση.</a:t>
            </a:r>
          </a:p>
        </p:txBody>
      </p:sp>
      <p:sp>
        <p:nvSpPr>
          <p:cNvPr id="3" name="TextBox 2"/>
          <p:cNvSpPr txBox="1"/>
          <p:nvPr/>
        </p:nvSpPr>
        <p:spPr>
          <a:xfrm>
            <a:off x="4442604" y="500332"/>
            <a:ext cx="146649" cy="369332"/>
          </a:xfrm>
          <a:prstGeom prst="rect">
            <a:avLst/>
          </a:prstGeom>
          <a:noFill/>
        </p:spPr>
        <p:txBody>
          <a:bodyPr wrap="square" rtlCol="0">
            <a:spAutoFit/>
          </a:bodyPr>
          <a:lstStyle/>
          <a:p>
            <a:endParaRPr lang="el-GR" dirty="0"/>
          </a:p>
        </p:txBody>
      </p:sp>
      <p:sp>
        <p:nvSpPr>
          <p:cNvPr id="4" name="Ορθογώνιο 3"/>
          <p:cNvSpPr/>
          <p:nvPr/>
        </p:nvSpPr>
        <p:spPr>
          <a:xfrm>
            <a:off x="2442134" y="608054"/>
            <a:ext cx="8600303" cy="523220"/>
          </a:xfrm>
          <a:prstGeom prst="rect">
            <a:avLst/>
          </a:prstGeom>
        </p:spPr>
        <p:txBody>
          <a:bodyPr wrap="none">
            <a:spAutoFit/>
          </a:bodyPr>
          <a:lstStyle/>
          <a:p>
            <a:r>
              <a:rPr lang="el-GR" sz="2800" b="1" dirty="0">
                <a:solidFill>
                  <a:srgbClr val="002060"/>
                </a:solidFill>
              </a:rPr>
              <a:t>Ενδείξεις τοποθέτησης καθετήρα πνευμονικής αρτηρίας</a:t>
            </a:r>
          </a:p>
        </p:txBody>
      </p:sp>
      <p:sp>
        <p:nvSpPr>
          <p:cNvPr id="5" name="Ορθογώνιο 4"/>
          <p:cNvSpPr/>
          <p:nvPr/>
        </p:nvSpPr>
        <p:spPr>
          <a:xfrm>
            <a:off x="3349924" y="5734095"/>
            <a:ext cx="6096000" cy="600164"/>
          </a:xfrm>
          <a:prstGeom prst="rect">
            <a:avLst/>
          </a:prstGeom>
        </p:spPr>
        <p:txBody>
          <a:bodyPr>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5781073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260122" y="1389467"/>
            <a:ext cx="7280694" cy="4079065"/>
          </a:xfrm>
          <a:prstGeom prst="rect">
            <a:avLst/>
          </a:prstGeom>
        </p:spPr>
      </p:pic>
      <p:sp>
        <p:nvSpPr>
          <p:cNvPr id="3" name="Ορθογώνιο 2"/>
          <p:cNvSpPr/>
          <p:nvPr/>
        </p:nvSpPr>
        <p:spPr>
          <a:xfrm>
            <a:off x="1294702" y="364283"/>
            <a:ext cx="10392012" cy="461665"/>
          </a:xfrm>
          <a:prstGeom prst="rect">
            <a:avLst/>
          </a:prstGeom>
        </p:spPr>
        <p:txBody>
          <a:bodyPr wrap="none">
            <a:spAutoFit/>
          </a:bodyPr>
          <a:lstStyle/>
          <a:p>
            <a:r>
              <a:rPr lang="el-GR" sz="2400" b="1" dirty="0">
                <a:solidFill>
                  <a:srgbClr val="002060"/>
                </a:solidFill>
              </a:rPr>
              <a:t>Το σύστημα και η διαδρομή του καθετήρα πνευμονικής αρτηρίας (Swan-Ganz) </a:t>
            </a:r>
          </a:p>
        </p:txBody>
      </p:sp>
      <p:sp>
        <p:nvSpPr>
          <p:cNvPr id="4" name="Ορθογώνιο 3"/>
          <p:cNvSpPr/>
          <p:nvPr/>
        </p:nvSpPr>
        <p:spPr>
          <a:xfrm>
            <a:off x="3091132" y="5837374"/>
            <a:ext cx="6096000" cy="738664"/>
          </a:xfrm>
          <a:prstGeom prst="rect">
            <a:avLst/>
          </a:prstGeom>
        </p:spPr>
        <p:txBody>
          <a:bodyPr>
            <a:spAutoFit/>
          </a:bodyPr>
          <a:lstStyle/>
          <a:p>
            <a:pPr lvl="0" algn="just"/>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p>
        </p:txBody>
      </p:sp>
    </p:spTree>
    <p:extLst>
      <p:ext uri="{BB962C8B-B14F-4D97-AF65-F5344CB8AC3E}">
        <p14:creationId xmlns:p14="http://schemas.microsoft.com/office/powerpoint/2010/main" val="38423323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306793" y="5621714"/>
            <a:ext cx="6096000" cy="738664"/>
          </a:xfrm>
          <a:prstGeom prst="rect">
            <a:avLst/>
          </a:prstGeom>
        </p:spPr>
        <p:txBody>
          <a:bodyPr>
            <a:spAutoFit/>
          </a:bodyPr>
          <a:lstStyle/>
          <a:p>
            <a:pPr lvl="0" algn="just"/>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p>
        </p:txBody>
      </p:sp>
      <p:sp>
        <p:nvSpPr>
          <p:cNvPr id="3" name="Ορθογώνιο 2"/>
          <p:cNvSpPr/>
          <p:nvPr/>
        </p:nvSpPr>
        <p:spPr>
          <a:xfrm>
            <a:off x="2205580" y="532606"/>
            <a:ext cx="8298426" cy="461665"/>
          </a:xfrm>
          <a:prstGeom prst="rect">
            <a:avLst/>
          </a:prstGeom>
        </p:spPr>
        <p:txBody>
          <a:bodyPr wrap="none">
            <a:spAutoFit/>
          </a:bodyPr>
          <a:lstStyle/>
          <a:p>
            <a:r>
              <a:rPr lang="el-GR" sz="2400" b="1" dirty="0">
                <a:solidFill>
                  <a:srgbClr val="002060"/>
                </a:solidFill>
              </a:rPr>
              <a:t>Επιπλοκές καθετηριασμού πνευμονικής αρτηρίας (Swan-Ganz) </a:t>
            </a:r>
            <a:endParaRPr lang="el-GR" dirty="0"/>
          </a:p>
        </p:txBody>
      </p:sp>
      <p:sp>
        <p:nvSpPr>
          <p:cNvPr id="4" name="Ορθογώνιο 3"/>
          <p:cNvSpPr/>
          <p:nvPr/>
        </p:nvSpPr>
        <p:spPr>
          <a:xfrm>
            <a:off x="2533383" y="1599832"/>
            <a:ext cx="7904578" cy="3416320"/>
          </a:xfrm>
          <a:prstGeom prst="rect">
            <a:avLst/>
          </a:prstGeom>
        </p:spPr>
        <p:txBody>
          <a:bodyPr wrap="square">
            <a:spAutoFit/>
          </a:bodyPr>
          <a:lstStyle/>
          <a:p>
            <a:pPr marL="342900" indent="-342900">
              <a:lnSpc>
                <a:spcPct val="150000"/>
              </a:lnSpc>
              <a:buFont typeface="Wingdings" panose="05000000000000000000" pitchFamily="2" charset="2"/>
              <a:buChar char="Ø"/>
            </a:pPr>
            <a:r>
              <a:rPr lang="el-GR" sz="2400" i="1" dirty="0">
                <a:solidFill>
                  <a:srgbClr val="00B050"/>
                </a:solidFill>
              </a:rPr>
              <a:t>Κατά την τοποθέτηση του καθετήρα σε κεντρική φλέβα:</a:t>
            </a:r>
          </a:p>
          <a:p>
            <a:pPr>
              <a:lnSpc>
                <a:spcPct val="150000"/>
              </a:lnSpc>
            </a:pPr>
            <a:r>
              <a:rPr lang="el-GR" sz="2400" dirty="0">
                <a:solidFill>
                  <a:srgbClr val="002060"/>
                </a:solidFill>
              </a:rPr>
              <a:t>-- Πνευμοθώρακας, </a:t>
            </a:r>
            <a:r>
              <a:rPr lang="el-GR" sz="2400" dirty="0" err="1">
                <a:solidFill>
                  <a:srgbClr val="002060"/>
                </a:solidFill>
              </a:rPr>
              <a:t>αιμοθώρακας</a:t>
            </a:r>
            <a:endParaRPr lang="el-GR" sz="2400" dirty="0">
              <a:solidFill>
                <a:srgbClr val="002060"/>
              </a:solidFill>
            </a:endParaRPr>
          </a:p>
          <a:p>
            <a:pPr>
              <a:lnSpc>
                <a:spcPct val="150000"/>
              </a:lnSpc>
            </a:pPr>
            <a:r>
              <a:rPr lang="el-GR" sz="2400" dirty="0">
                <a:solidFill>
                  <a:srgbClr val="002060"/>
                </a:solidFill>
              </a:rPr>
              <a:t>-- Εμβολή αέρα</a:t>
            </a:r>
          </a:p>
          <a:p>
            <a:pPr>
              <a:lnSpc>
                <a:spcPct val="150000"/>
              </a:lnSpc>
            </a:pPr>
            <a:r>
              <a:rPr lang="el-GR" sz="2400" dirty="0">
                <a:solidFill>
                  <a:srgbClr val="002060"/>
                </a:solidFill>
              </a:rPr>
              <a:t>-- Τρώση αρτηρίας (καρωτίδα, υποκλείδιος)</a:t>
            </a:r>
          </a:p>
          <a:p>
            <a:pPr>
              <a:lnSpc>
                <a:spcPct val="150000"/>
              </a:lnSpc>
            </a:pPr>
            <a:r>
              <a:rPr lang="el-GR" sz="2400" dirty="0">
                <a:solidFill>
                  <a:srgbClr val="002060"/>
                </a:solidFill>
              </a:rPr>
              <a:t>-- Κάκωση νευρικών πλεγμάτων</a:t>
            </a:r>
          </a:p>
          <a:p>
            <a:pPr>
              <a:lnSpc>
                <a:spcPct val="150000"/>
              </a:lnSpc>
            </a:pPr>
            <a:r>
              <a:rPr lang="el-GR" sz="2400" dirty="0">
                <a:solidFill>
                  <a:srgbClr val="002060"/>
                </a:solidFill>
              </a:rPr>
              <a:t>-- Κάκωση θωρακικού πόρου</a:t>
            </a:r>
          </a:p>
        </p:txBody>
      </p:sp>
    </p:spTree>
    <p:extLst>
      <p:ext uri="{BB962C8B-B14F-4D97-AF65-F5344CB8AC3E}">
        <p14:creationId xmlns:p14="http://schemas.microsoft.com/office/powerpoint/2010/main" val="33216962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306793" y="5621714"/>
            <a:ext cx="6096000" cy="738664"/>
          </a:xfrm>
          <a:prstGeom prst="rect">
            <a:avLst/>
          </a:prstGeom>
        </p:spPr>
        <p:txBody>
          <a:bodyPr>
            <a:spAutoFit/>
          </a:bodyPr>
          <a:lstStyle/>
          <a:p>
            <a:pPr lvl="0" algn="just"/>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p>
        </p:txBody>
      </p:sp>
      <p:sp>
        <p:nvSpPr>
          <p:cNvPr id="3" name="Ορθογώνιο 2"/>
          <p:cNvSpPr/>
          <p:nvPr/>
        </p:nvSpPr>
        <p:spPr>
          <a:xfrm>
            <a:off x="2205580" y="532606"/>
            <a:ext cx="8298426" cy="461665"/>
          </a:xfrm>
          <a:prstGeom prst="rect">
            <a:avLst/>
          </a:prstGeom>
        </p:spPr>
        <p:txBody>
          <a:bodyPr wrap="none">
            <a:spAutoFit/>
          </a:bodyPr>
          <a:lstStyle/>
          <a:p>
            <a:r>
              <a:rPr lang="el-GR" sz="2400" b="1" dirty="0">
                <a:solidFill>
                  <a:srgbClr val="002060"/>
                </a:solidFill>
              </a:rPr>
              <a:t>Επιπλοκές καθετηριασμού πνευμονικής αρτηρίας (Swan-Ganz) </a:t>
            </a:r>
            <a:endParaRPr lang="el-GR" dirty="0"/>
          </a:p>
        </p:txBody>
      </p:sp>
      <p:sp>
        <p:nvSpPr>
          <p:cNvPr id="4" name="Ορθογώνιο 3"/>
          <p:cNvSpPr/>
          <p:nvPr/>
        </p:nvSpPr>
        <p:spPr>
          <a:xfrm>
            <a:off x="3134264" y="2051289"/>
            <a:ext cx="6096000" cy="2308324"/>
          </a:xfrm>
          <a:prstGeom prst="rect">
            <a:avLst/>
          </a:prstGeom>
        </p:spPr>
        <p:txBody>
          <a:bodyPr>
            <a:spAutoFit/>
          </a:bodyPr>
          <a:lstStyle/>
          <a:p>
            <a:pPr marL="342900" lvl="0" indent="-342900">
              <a:lnSpc>
                <a:spcPct val="150000"/>
              </a:lnSpc>
              <a:buFont typeface="Wingdings" panose="05000000000000000000" pitchFamily="2" charset="2"/>
              <a:buChar char="Ø"/>
            </a:pPr>
            <a:r>
              <a:rPr lang="el-GR" sz="2400" i="1" dirty="0">
                <a:solidFill>
                  <a:srgbClr val="00B050"/>
                </a:solidFill>
              </a:rPr>
              <a:t>Κατά την είσοδο του Swan-Ganz:</a:t>
            </a:r>
          </a:p>
          <a:p>
            <a:pPr lvl="0">
              <a:lnSpc>
                <a:spcPct val="150000"/>
              </a:lnSpc>
            </a:pPr>
            <a:r>
              <a:rPr lang="el-GR" sz="2400" dirty="0">
                <a:solidFill>
                  <a:srgbClr val="002060"/>
                </a:solidFill>
              </a:rPr>
              <a:t>-- </a:t>
            </a:r>
            <a:r>
              <a:rPr lang="el-GR" sz="2400" dirty="0" err="1">
                <a:solidFill>
                  <a:srgbClr val="002060"/>
                </a:solidFill>
              </a:rPr>
              <a:t>Υπερκοιλιακές</a:t>
            </a:r>
            <a:r>
              <a:rPr lang="el-GR" sz="2400" dirty="0">
                <a:solidFill>
                  <a:srgbClr val="002060"/>
                </a:solidFill>
              </a:rPr>
              <a:t> – κοιλιακές αρρυθμίες</a:t>
            </a:r>
          </a:p>
          <a:p>
            <a:pPr lvl="0">
              <a:lnSpc>
                <a:spcPct val="150000"/>
              </a:lnSpc>
            </a:pPr>
            <a:r>
              <a:rPr lang="el-GR" sz="2400" dirty="0">
                <a:solidFill>
                  <a:srgbClr val="002060"/>
                </a:solidFill>
              </a:rPr>
              <a:t>-- Κολποκοιλιακός αποκλεισμός</a:t>
            </a:r>
          </a:p>
          <a:p>
            <a:pPr lvl="0">
              <a:lnSpc>
                <a:spcPct val="150000"/>
              </a:lnSpc>
            </a:pPr>
            <a:r>
              <a:rPr lang="el-GR" sz="2400" dirty="0">
                <a:solidFill>
                  <a:srgbClr val="002060"/>
                </a:solidFill>
              </a:rPr>
              <a:t>-- Ρήξη τοιχώματος καρδιακής κοιλότητας.</a:t>
            </a:r>
          </a:p>
        </p:txBody>
      </p:sp>
    </p:spTree>
    <p:extLst>
      <p:ext uri="{BB962C8B-B14F-4D97-AF65-F5344CB8AC3E}">
        <p14:creationId xmlns:p14="http://schemas.microsoft.com/office/powerpoint/2010/main" val="34024613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398143" y="5535450"/>
            <a:ext cx="7039155" cy="577081"/>
          </a:xfrm>
          <a:prstGeom prst="rect">
            <a:avLst/>
          </a:prstGeom>
        </p:spPr>
        <p:txBody>
          <a:bodyPr wrap="square">
            <a:spAutoFit/>
          </a:bodyPr>
          <a:lstStyle/>
          <a:p>
            <a:pPr lvl="0" algn="just"/>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p>
        </p:txBody>
      </p:sp>
      <p:sp>
        <p:nvSpPr>
          <p:cNvPr id="3" name="Ορθογώνιο 2"/>
          <p:cNvSpPr/>
          <p:nvPr/>
        </p:nvSpPr>
        <p:spPr>
          <a:xfrm>
            <a:off x="2205580" y="532606"/>
            <a:ext cx="8298426" cy="461665"/>
          </a:xfrm>
          <a:prstGeom prst="rect">
            <a:avLst/>
          </a:prstGeom>
        </p:spPr>
        <p:txBody>
          <a:bodyPr wrap="none">
            <a:spAutoFit/>
          </a:bodyPr>
          <a:lstStyle/>
          <a:p>
            <a:r>
              <a:rPr lang="el-GR" sz="2400" b="1" dirty="0">
                <a:solidFill>
                  <a:srgbClr val="002060"/>
                </a:solidFill>
              </a:rPr>
              <a:t>Επιπλοκές καθετηριασμού πνευμονικής αρτηρίας (Swan-Ganz) </a:t>
            </a:r>
            <a:endParaRPr lang="el-GR" dirty="0"/>
          </a:p>
        </p:txBody>
      </p:sp>
      <p:sp>
        <p:nvSpPr>
          <p:cNvPr id="4" name="Ορθογώνιο 3"/>
          <p:cNvSpPr/>
          <p:nvPr/>
        </p:nvSpPr>
        <p:spPr>
          <a:xfrm>
            <a:off x="2734481" y="1599832"/>
            <a:ext cx="7933427" cy="3416320"/>
          </a:xfrm>
          <a:prstGeom prst="rect">
            <a:avLst/>
          </a:prstGeom>
        </p:spPr>
        <p:txBody>
          <a:bodyPr wrap="square">
            <a:spAutoFit/>
          </a:bodyPr>
          <a:lstStyle/>
          <a:p>
            <a:pPr marL="342900" lvl="0" indent="-342900">
              <a:lnSpc>
                <a:spcPct val="150000"/>
              </a:lnSpc>
              <a:buFont typeface="Wingdings" panose="05000000000000000000" pitchFamily="2" charset="2"/>
              <a:buChar char="Ø"/>
            </a:pPr>
            <a:r>
              <a:rPr lang="el-GR" sz="2400" i="1" dirty="0">
                <a:solidFill>
                  <a:srgbClr val="00B050"/>
                </a:solidFill>
              </a:rPr>
              <a:t>Κατά την παραμονή του Swan-Ganz:</a:t>
            </a:r>
          </a:p>
          <a:p>
            <a:pPr lvl="0">
              <a:lnSpc>
                <a:spcPct val="150000"/>
              </a:lnSpc>
            </a:pPr>
            <a:r>
              <a:rPr lang="el-GR" sz="2400" dirty="0">
                <a:solidFill>
                  <a:srgbClr val="002060"/>
                </a:solidFill>
              </a:rPr>
              <a:t>-- Πνευμονική θρόμβωση ή εμβολή ή </a:t>
            </a:r>
            <a:r>
              <a:rPr lang="el-GR" sz="2400" dirty="0" err="1">
                <a:solidFill>
                  <a:srgbClr val="002060"/>
                </a:solidFill>
              </a:rPr>
              <a:t>έμφρακτο</a:t>
            </a:r>
            <a:endParaRPr lang="el-GR" sz="2400" dirty="0">
              <a:solidFill>
                <a:srgbClr val="002060"/>
              </a:solidFill>
            </a:endParaRPr>
          </a:p>
          <a:p>
            <a:pPr lvl="0">
              <a:lnSpc>
                <a:spcPct val="150000"/>
              </a:lnSpc>
            </a:pPr>
            <a:r>
              <a:rPr lang="el-GR" sz="2400" dirty="0">
                <a:solidFill>
                  <a:srgbClr val="002060"/>
                </a:solidFill>
              </a:rPr>
              <a:t>-- Ρήξη πνευμονικής αρτηρίας</a:t>
            </a:r>
          </a:p>
          <a:p>
            <a:pPr lvl="0">
              <a:lnSpc>
                <a:spcPct val="150000"/>
              </a:lnSpc>
            </a:pPr>
            <a:r>
              <a:rPr lang="el-GR" sz="2400" dirty="0">
                <a:solidFill>
                  <a:srgbClr val="002060"/>
                </a:solidFill>
              </a:rPr>
              <a:t>-- Σήψη</a:t>
            </a:r>
          </a:p>
          <a:p>
            <a:pPr lvl="0">
              <a:lnSpc>
                <a:spcPct val="150000"/>
              </a:lnSpc>
            </a:pPr>
            <a:r>
              <a:rPr lang="el-GR" sz="2400" dirty="0">
                <a:solidFill>
                  <a:srgbClr val="002060"/>
                </a:solidFill>
              </a:rPr>
              <a:t>-- Κάκωση καρδιακών βαλβίδων</a:t>
            </a:r>
          </a:p>
          <a:p>
            <a:pPr lvl="0">
              <a:lnSpc>
                <a:spcPct val="150000"/>
              </a:lnSpc>
            </a:pPr>
            <a:r>
              <a:rPr lang="el-GR" sz="2400" dirty="0">
                <a:solidFill>
                  <a:srgbClr val="002060"/>
                </a:solidFill>
              </a:rPr>
              <a:t>-- Ενδοκαρδίτιδα</a:t>
            </a:r>
          </a:p>
        </p:txBody>
      </p:sp>
    </p:spTree>
    <p:extLst>
      <p:ext uri="{BB962C8B-B14F-4D97-AF65-F5344CB8AC3E}">
        <p14:creationId xmlns:p14="http://schemas.microsoft.com/office/powerpoint/2010/main" val="25107287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01344" y="807024"/>
            <a:ext cx="4514441" cy="461665"/>
          </a:xfrm>
          <a:prstGeom prst="rect">
            <a:avLst/>
          </a:prstGeom>
        </p:spPr>
        <p:txBody>
          <a:bodyPr wrap="none">
            <a:spAutoFit/>
          </a:bodyPr>
          <a:lstStyle/>
          <a:p>
            <a:r>
              <a:rPr lang="el-GR" sz="2400" b="1" dirty="0">
                <a:solidFill>
                  <a:srgbClr val="002060"/>
                </a:solidFill>
              </a:rPr>
              <a:t>Μέτρηση της πίεσης ενσφήνωσης</a:t>
            </a:r>
            <a:endParaRPr lang="el-GR" sz="3600" dirty="0">
              <a:solidFill>
                <a:srgbClr val="002060"/>
              </a:solidFill>
            </a:endParaRPr>
          </a:p>
        </p:txBody>
      </p:sp>
      <p:sp>
        <p:nvSpPr>
          <p:cNvPr id="3" name="Ορθογώνιο 2"/>
          <p:cNvSpPr/>
          <p:nvPr/>
        </p:nvSpPr>
        <p:spPr>
          <a:xfrm>
            <a:off x="3053752" y="5915011"/>
            <a:ext cx="6556075" cy="577081"/>
          </a:xfrm>
          <a:prstGeom prst="rect">
            <a:avLst/>
          </a:prstGeom>
        </p:spPr>
        <p:txBody>
          <a:bodyPr wrap="square">
            <a:spAutoFit/>
          </a:bodyPr>
          <a:lstStyle/>
          <a:p>
            <a:pPr lvl="0" algn="just"/>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p>
        </p:txBody>
      </p:sp>
      <p:sp>
        <p:nvSpPr>
          <p:cNvPr id="4" name="Ορθογώνιο 3"/>
          <p:cNvSpPr/>
          <p:nvPr/>
        </p:nvSpPr>
        <p:spPr>
          <a:xfrm>
            <a:off x="2078967" y="2040808"/>
            <a:ext cx="9213011" cy="3323987"/>
          </a:xfrm>
          <a:prstGeom prst="rect">
            <a:avLst/>
          </a:prstGeom>
        </p:spPr>
        <p:txBody>
          <a:bodyPr wrap="square">
            <a:spAutoFit/>
          </a:bodyPr>
          <a:lstStyle/>
          <a:p>
            <a:pPr>
              <a:lnSpc>
                <a:spcPct val="150000"/>
              </a:lnSpc>
            </a:pPr>
            <a:r>
              <a:rPr lang="el-GR" sz="2000" dirty="0">
                <a:solidFill>
                  <a:srgbClr val="002060"/>
                </a:solidFill>
              </a:rPr>
              <a:t>-- Πραγματοποιείται καθώς προωθείται ο καθετήρας Swan-Ganz με τη βοήθεια ηλεκτρικού μετατροπέα (</a:t>
            </a:r>
            <a:r>
              <a:rPr lang="el-GR" sz="2000" dirty="0" err="1">
                <a:solidFill>
                  <a:srgbClr val="002060"/>
                </a:solidFill>
              </a:rPr>
              <a:t>transducer</a:t>
            </a:r>
            <a:r>
              <a:rPr lang="el-GR" sz="2000" dirty="0">
                <a:solidFill>
                  <a:srgbClr val="002060"/>
                </a:solidFill>
              </a:rPr>
              <a:t>) και συνεχούς καταγραφής σε οθόνη (</a:t>
            </a:r>
            <a:r>
              <a:rPr lang="el-GR" sz="2000" dirty="0" err="1">
                <a:solidFill>
                  <a:srgbClr val="002060"/>
                </a:solidFill>
              </a:rPr>
              <a:t>monitor</a:t>
            </a:r>
            <a:r>
              <a:rPr lang="el-GR" sz="2000" dirty="0">
                <a:solidFill>
                  <a:srgbClr val="002060"/>
                </a:solidFill>
              </a:rPr>
              <a:t>).</a:t>
            </a:r>
          </a:p>
          <a:p>
            <a:pPr>
              <a:lnSpc>
                <a:spcPct val="150000"/>
              </a:lnSpc>
            </a:pPr>
            <a:endParaRPr lang="el-GR" sz="2000" dirty="0">
              <a:solidFill>
                <a:srgbClr val="002060"/>
              </a:solidFill>
            </a:endParaRPr>
          </a:p>
          <a:p>
            <a:pPr>
              <a:lnSpc>
                <a:spcPct val="150000"/>
              </a:lnSpc>
            </a:pPr>
            <a:r>
              <a:rPr lang="el-GR" sz="2000" dirty="0">
                <a:solidFill>
                  <a:srgbClr val="002060"/>
                </a:solidFill>
              </a:rPr>
              <a:t>-- Ο φουσκωμένος αεροθάλαμος του καθετήρα ενσφηνώνεται σε έναν</a:t>
            </a:r>
          </a:p>
          <a:p>
            <a:pPr>
              <a:lnSpc>
                <a:spcPct val="150000"/>
              </a:lnSpc>
            </a:pPr>
            <a:r>
              <a:rPr lang="el-GR" sz="2000" dirty="0">
                <a:solidFill>
                  <a:srgbClr val="002060"/>
                </a:solidFill>
              </a:rPr>
              <a:t>κλαδίσκο της πνευμονικής αρτηρίας και διακόπτει τη ροή αίματος κατά μήκος των </a:t>
            </a:r>
            <a:r>
              <a:rPr lang="el-GR" sz="2000" dirty="0" err="1">
                <a:solidFill>
                  <a:srgbClr val="002060"/>
                </a:solidFill>
              </a:rPr>
              <a:t>αρτηριολίων</a:t>
            </a:r>
            <a:r>
              <a:rPr lang="el-GR" sz="2000" dirty="0">
                <a:solidFill>
                  <a:srgbClr val="002060"/>
                </a:solidFill>
              </a:rPr>
              <a:t> που τροφοδοτούνται από αυτό. </a:t>
            </a:r>
          </a:p>
          <a:p>
            <a:pPr>
              <a:lnSpc>
                <a:spcPct val="150000"/>
              </a:lnSpc>
            </a:pPr>
            <a:r>
              <a:rPr lang="el-GR" sz="2000" b="1" i="1" dirty="0">
                <a:solidFill>
                  <a:srgbClr val="00B050"/>
                </a:solidFill>
              </a:rPr>
              <a:t> </a:t>
            </a:r>
          </a:p>
        </p:txBody>
      </p:sp>
    </p:spTree>
    <p:extLst>
      <p:ext uri="{BB962C8B-B14F-4D97-AF65-F5344CB8AC3E}">
        <p14:creationId xmlns:p14="http://schemas.microsoft.com/office/powerpoint/2010/main" val="15907457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884091" y="927793"/>
            <a:ext cx="4514441" cy="461665"/>
          </a:xfrm>
          <a:prstGeom prst="rect">
            <a:avLst/>
          </a:prstGeom>
        </p:spPr>
        <p:txBody>
          <a:bodyPr wrap="none">
            <a:spAutoFit/>
          </a:bodyPr>
          <a:lstStyle/>
          <a:p>
            <a:r>
              <a:rPr lang="el-GR" sz="2400" b="1" dirty="0">
                <a:solidFill>
                  <a:srgbClr val="002060"/>
                </a:solidFill>
              </a:rPr>
              <a:t>Μέτρηση της πίεσης ενσφήνωσης</a:t>
            </a:r>
            <a:endParaRPr lang="el-GR" sz="3600" dirty="0">
              <a:solidFill>
                <a:srgbClr val="002060"/>
              </a:solidFill>
            </a:endParaRPr>
          </a:p>
        </p:txBody>
      </p:sp>
      <p:sp>
        <p:nvSpPr>
          <p:cNvPr id="3" name="Ορθογώνιο 2"/>
          <p:cNvSpPr/>
          <p:nvPr/>
        </p:nvSpPr>
        <p:spPr>
          <a:xfrm>
            <a:off x="3053752" y="5915011"/>
            <a:ext cx="6556075" cy="577081"/>
          </a:xfrm>
          <a:prstGeom prst="rect">
            <a:avLst/>
          </a:prstGeom>
        </p:spPr>
        <p:txBody>
          <a:bodyPr wrap="square">
            <a:spAutoFit/>
          </a:bodyPr>
          <a:lstStyle/>
          <a:p>
            <a:pPr lvl="0" algn="just"/>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p>
        </p:txBody>
      </p:sp>
      <p:sp>
        <p:nvSpPr>
          <p:cNvPr id="4" name="Ορθογώνιο 3"/>
          <p:cNvSpPr/>
          <p:nvPr/>
        </p:nvSpPr>
        <p:spPr>
          <a:xfrm>
            <a:off x="2596551" y="2349442"/>
            <a:ext cx="8039819" cy="2400657"/>
          </a:xfrm>
          <a:prstGeom prst="rect">
            <a:avLst/>
          </a:prstGeom>
        </p:spPr>
        <p:txBody>
          <a:bodyPr wrap="square">
            <a:spAutoFit/>
          </a:bodyPr>
          <a:lstStyle/>
          <a:p>
            <a:pPr lvl="0">
              <a:lnSpc>
                <a:spcPct val="150000"/>
              </a:lnSpc>
            </a:pPr>
            <a:r>
              <a:rPr lang="el-GR" sz="2000" dirty="0">
                <a:solidFill>
                  <a:srgbClr val="002060"/>
                </a:solidFill>
              </a:rPr>
              <a:t>-- Δημιουργείται κατ’ αυτό τον τρόπο μια στατική στήλη αίματος που επεκτείνεται μέχρι τα φλεβικά αγγεία του πνεύμονα και τον αριστερό κόλπο. </a:t>
            </a:r>
          </a:p>
          <a:p>
            <a:pPr marL="342900" lvl="0" indent="-342900">
              <a:lnSpc>
                <a:spcPct val="150000"/>
              </a:lnSpc>
              <a:buFont typeface="Wingdings" panose="05000000000000000000" pitchFamily="2" charset="2"/>
              <a:buChar char="Ø"/>
            </a:pPr>
            <a:r>
              <a:rPr lang="el-GR" sz="2000" b="1" i="1" dirty="0">
                <a:solidFill>
                  <a:srgbClr val="00B050"/>
                </a:solidFill>
              </a:rPr>
              <a:t>Έτσι, η πίεση ενσφήνωσης ισούται περίπου με την πίεση του αριστερού κόλπου.</a:t>
            </a:r>
            <a:endParaRPr lang="el-GR" dirty="0"/>
          </a:p>
        </p:txBody>
      </p:sp>
    </p:spTree>
    <p:extLst>
      <p:ext uri="{BB962C8B-B14F-4D97-AF65-F5344CB8AC3E}">
        <p14:creationId xmlns:p14="http://schemas.microsoft.com/office/powerpoint/2010/main" val="14301925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064285" y="834065"/>
            <a:ext cx="9597601" cy="5313934"/>
          </a:xfrm>
          <a:prstGeom prst="rect">
            <a:avLst/>
          </a:prstGeom>
        </p:spPr>
      </p:pic>
      <p:sp>
        <p:nvSpPr>
          <p:cNvPr id="3" name="Ορθογώνιο 2"/>
          <p:cNvSpPr/>
          <p:nvPr/>
        </p:nvSpPr>
        <p:spPr>
          <a:xfrm>
            <a:off x="2828426" y="252800"/>
            <a:ext cx="5686557" cy="400110"/>
          </a:xfrm>
          <a:prstGeom prst="rect">
            <a:avLst/>
          </a:prstGeom>
        </p:spPr>
        <p:txBody>
          <a:bodyPr wrap="none">
            <a:spAutoFit/>
          </a:bodyPr>
          <a:lstStyle/>
          <a:p>
            <a:r>
              <a:rPr lang="el-GR" sz="2000" b="1" dirty="0">
                <a:solidFill>
                  <a:srgbClr val="002060"/>
                </a:solidFill>
              </a:rPr>
              <a:t>Κυματομορφές πίεσης κατά το δεξιό καθετηριασμό</a:t>
            </a:r>
          </a:p>
        </p:txBody>
      </p:sp>
      <p:sp>
        <p:nvSpPr>
          <p:cNvPr id="4" name="Ορθογώνιο 3"/>
          <p:cNvSpPr/>
          <p:nvPr/>
        </p:nvSpPr>
        <p:spPr>
          <a:xfrm>
            <a:off x="2261037" y="6147999"/>
            <a:ext cx="7204095" cy="577081"/>
          </a:xfrm>
          <a:prstGeom prst="rect">
            <a:avLst/>
          </a:prstGeom>
        </p:spPr>
        <p:txBody>
          <a:bodyPr wrap="square">
            <a:spAutoFit/>
          </a:bodyPr>
          <a:lstStyle/>
          <a:p>
            <a:pPr lvl="0" algn="just"/>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p>
        </p:txBody>
      </p:sp>
    </p:spTree>
    <p:extLst>
      <p:ext uri="{BB962C8B-B14F-4D97-AF65-F5344CB8AC3E}">
        <p14:creationId xmlns:p14="http://schemas.microsoft.com/office/powerpoint/2010/main" val="15310661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1676400" y="1844427"/>
            <a:ext cx="8916838" cy="3323987"/>
          </a:xfrm>
          <a:prstGeom prst="rect">
            <a:avLst/>
          </a:prstGeom>
        </p:spPr>
        <p:txBody>
          <a:bodyPr wrap="square">
            <a:spAutoFit/>
          </a:bodyPr>
          <a:lstStyle/>
          <a:p>
            <a:pPr>
              <a:lnSpc>
                <a:spcPct val="150000"/>
              </a:lnSpc>
            </a:pPr>
            <a:r>
              <a:rPr lang="el-GR" sz="2000" dirty="0">
                <a:solidFill>
                  <a:srgbClr val="002060"/>
                </a:solidFill>
              </a:rPr>
              <a:t>-- Πίεση δεξιού κόλπου (𝑃𝑟𝑎) ή κεντρική φλεβική πίεση (</a:t>
            </a:r>
            <a:r>
              <a:rPr lang="en-GB" sz="2000" dirty="0">
                <a:solidFill>
                  <a:srgbClr val="002060"/>
                </a:solidFill>
              </a:rPr>
              <a:t>Central Venous pressure, CVP)</a:t>
            </a:r>
            <a:r>
              <a:rPr lang="el-GR" sz="2000" dirty="0">
                <a:solidFill>
                  <a:srgbClr val="002060"/>
                </a:solidFill>
              </a:rPr>
              <a:t>: </a:t>
            </a:r>
            <a:r>
              <a:rPr lang="en-GB" sz="2000" dirty="0">
                <a:solidFill>
                  <a:srgbClr val="002060"/>
                </a:solidFill>
              </a:rPr>
              <a:t> 2-6mmHg.</a:t>
            </a:r>
          </a:p>
          <a:p>
            <a:pPr>
              <a:lnSpc>
                <a:spcPct val="150000"/>
              </a:lnSpc>
            </a:pPr>
            <a:r>
              <a:rPr lang="el-GR" sz="2000" dirty="0">
                <a:solidFill>
                  <a:srgbClr val="002060"/>
                </a:solidFill>
              </a:rPr>
              <a:t>-- Πίεση δεξιάς κοιλίας (</a:t>
            </a:r>
            <a:r>
              <a:rPr lang="en-GB" sz="2000" dirty="0">
                <a:solidFill>
                  <a:srgbClr val="002060"/>
                </a:solidFill>
              </a:rPr>
              <a:t>Right Ventricular Pressure, RVP) (</a:t>
            </a:r>
            <a:r>
              <a:rPr lang="el-GR" sz="2000" dirty="0">
                <a:solidFill>
                  <a:srgbClr val="002060"/>
                </a:solidFill>
              </a:rPr>
              <a:t>συστολική/διαστολική):  20-25/4-6 </a:t>
            </a:r>
            <a:r>
              <a:rPr lang="en-GB" sz="2000" dirty="0">
                <a:solidFill>
                  <a:srgbClr val="002060"/>
                </a:solidFill>
              </a:rPr>
              <a:t>mmHg.</a:t>
            </a:r>
          </a:p>
          <a:p>
            <a:pPr>
              <a:lnSpc>
                <a:spcPct val="150000"/>
              </a:lnSpc>
            </a:pPr>
            <a:r>
              <a:rPr lang="el-GR" sz="2000" dirty="0">
                <a:solidFill>
                  <a:srgbClr val="002060"/>
                </a:solidFill>
              </a:rPr>
              <a:t>-- Πίεση πνευμονικής αρτηρίας (</a:t>
            </a:r>
            <a:r>
              <a:rPr lang="en-GB" sz="2000" dirty="0">
                <a:solidFill>
                  <a:srgbClr val="002060"/>
                </a:solidFill>
              </a:rPr>
              <a:t>Pulmonary Arterial Pressure, PAP) (</a:t>
            </a:r>
            <a:r>
              <a:rPr lang="el-GR" sz="2000" dirty="0">
                <a:solidFill>
                  <a:srgbClr val="002060"/>
                </a:solidFill>
              </a:rPr>
              <a:t>συστολική/διαστολική): </a:t>
            </a:r>
            <a:r>
              <a:rPr lang="en-GB" sz="2000" dirty="0">
                <a:solidFill>
                  <a:srgbClr val="002060"/>
                </a:solidFill>
              </a:rPr>
              <a:t>20-25/6-12 mmHg.</a:t>
            </a:r>
          </a:p>
          <a:p>
            <a:pPr>
              <a:lnSpc>
                <a:spcPct val="150000"/>
              </a:lnSpc>
            </a:pPr>
            <a:endParaRPr lang="el-GR" sz="2000" dirty="0">
              <a:solidFill>
                <a:srgbClr val="002060"/>
              </a:solidFill>
            </a:endParaRPr>
          </a:p>
        </p:txBody>
      </p:sp>
      <p:sp>
        <p:nvSpPr>
          <p:cNvPr id="4" name="Ορθογώνιο 3"/>
          <p:cNvSpPr/>
          <p:nvPr/>
        </p:nvSpPr>
        <p:spPr>
          <a:xfrm>
            <a:off x="2685691" y="707994"/>
            <a:ext cx="6096000" cy="707886"/>
          </a:xfrm>
          <a:prstGeom prst="rect">
            <a:avLst/>
          </a:prstGeom>
        </p:spPr>
        <p:txBody>
          <a:bodyPr>
            <a:spAutoFit/>
          </a:bodyPr>
          <a:lstStyle/>
          <a:p>
            <a:pPr lvl="0"/>
            <a:r>
              <a:rPr lang="el-GR" sz="2000" b="1" dirty="0">
                <a:solidFill>
                  <a:srgbClr val="002060"/>
                </a:solidFill>
              </a:rPr>
              <a:t>Οι φυσιολογικές τιμές των διαφόρων παραμέτρων κατά τον καθετηριασμό της πνευμονικής αρτηρίας</a:t>
            </a:r>
          </a:p>
        </p:txBody>
      </p:sp>
      <p:sp>
        <p:nvSpPr>
          <p:cNvPr id="5" name="Ορθογώνιο 4"/>
          <p:cNvSpPr/>
          <p:nvPr/>
        </p:nvSpPr>
        <p:spPr>
          <a:xfrm>
            <a:off x="2754702" y="5802868"/>
            <a:ext cx="6096000" cy="738664"/>
          </a:xfrm>
          <a:prstGeom prst="rect">
            <a:avLst/>
          </a:prstGeom>
        </p:spPr>
        <p:txBody>
          <a:bodyPr>
            <a:spAutoFit/>
          </a:bodyPr>
          <a:lstStyle/>
          <a:p>
            <a:pPr lvl="0" algn="just"/>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p>
        </p:txBody>
      </p:sp>
    </p:spTree>
    <p:extLst>
      <p:ext uri="{BB962C8B-B14F-4D97-AF65-F5344CB8AC3E}">
        <p14:creationId xmlns:p14="http://schemas.microsoft.com/office/powerpoint/2010/main" val="1608887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467155" y="2164124"/>
            <a:ext cx="7789653" cy="1938992"/>
          </a:xfrm>
          <a:prstGeom prst="rect">
            <a:avLst/>
          </a:prstGeom>
        </p:spPr>
        <p:txBody>
          <a:bodyPr wrap="square">
            <a:spAutoFit/>
          </a:bodyPr>
          <a:lstStyle/>
          <a:p>
            <a:pPr algn="just">
              <a:lnSpc>
                <a:spcPct val="150000"/>
              </a:lnSpc>
            </a:pPr>
            <a:r>
              <a:rPr lang="el-GR" altLang="el-GR" sz="2000" dirty="0">
                <a:solidFill>
                  <a:srgbClr val="002060"/>
                </a:solidFill>
              </a:rPr>
              <a:t>Μετράει την πίεση που χρειάζεται για να αποφραχθεί</a:t>
            </a:r>
            <a:r>
              <a:rPr lang="en-US" altLang="el-GR" sz="2000" dirty="0">
                <a:solidFill>
                  <a:srgbClr val="002060"/>
                </a:solidFill>
              </a:rPr>
              <a:t> </a:t>
            </a:r>
            <a:r>
              <a:rPr lang="el-GR" altLang="el-GR" sz="2000" dirty="0">
                <a:solidFill>
                  <a:srgbClr val="002060"/>
                </a:solidFill>
              </a:rPr>
              <a:t>ένα μεγάλο αγγείο στα άκρα. Ο αεροθάλαμος του περιβραχιονίου που τοποθετείται πάνω στην αρτηρία, εκπτύσσεται μέχρις ότου η πίεση που ασκείται υπερβεί τη ΣΑΠ.</a:t>
            </a:r>
            <a:endParaRPr lang="en-GB" altLang="el-GR" sz="2000" dirty="0">
              <a:solidFill>
                <a:srgbClr val="002060"/>
              </a:solidFill>
            </a:endParaRPr>
          </a:p>
        </p:txBody>
      </p:sp>
      <p:sp>
        <p:nvSpPr>
          <p:cNvPr id="3" name="Ορθογώνιο 2"/>
          <p:cNvSpPr/>
          <p:nvPr/>
        </p:nvSpPr>
        <p:spPr>
          <a:xfrm>
            <a:off x="3129545" y="1118943"/>
            <a:ext cx="6679842" cy="589072"/>
          </a:xfrm>
          <a:prstGeom prst="rect">
            <a:avLst/>
          </a:prstGeom>
        </p:spPr>
        <p:txBody>
          <a:bodyPr wrap="none">
            <a:spAutoFit/>
          </a:bodyPr>
          <a:lstStyle/>
          <a:p>
            <a:pPr lvl="0">
              <a:lnSpc>
                <a:spcPct val="150000"/>
              </a:lnSpc>
            </a:pPr>
            <a:r>
              <a:rPr lang="el-GR" sz="2400" b="1" dirty="0">
                <a:solidFill>
                  <a:srgbClr val="002060"/>
                </a:solidFill>
              </a:rPr>
              <a:t>Μη επεμβατικό </a:t>
            </a:r>
            <a:r>
              <a:rPr lang="en-GB" sz="2400" b="1" dirty="0">
                <a:solidFill>
                  <a:srgbClr val="002060"/>
                </a:solidFill>
              </a:rPr>
              <a:t>monitoring </a:t>
            </a:r>
            <a:r>
              <a:rPr lang="el-GR" sz="2400" b="1" dirty="0">
                <a:solidFill>
                  <a:srgbClr val="002060"/>
                </a:solidFill>
              </a:rPr>
              <a:t>της Αρτηριακής Πίεσης</a:t>
            </a:r>
          </a:p>
        </p:txBody>
      </p:sp>
    </p:spTree>
    <p:extLst>
      <p:ext uri="{BB962C8B-B14F-4D97-AF65-F5344CB8AC3E}">
        <p14:creationId xmlns:p14="http://schemas.microsoft.com/office/powerpoint/2010/main" val="281634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768209" y="759732"/>
            <a:ext cx="6460727" cy="4966579"/>
          </a:xfrm>
          <a:prstGeom prst="rect">
            <a:avLst/>
          </a:prstGeom>
        </p:spPr>
      </p:pic>
      <p:sp>
        <p:nvSpPr>
          <p:cNvPr id="3" name="Ορθογώνιο 2"/>
          <p:cNvSpPr/>
          <p:nvPr/>
        </p:nvSpPr>
        <p:spPr>
          <a:xfrm>
            <a:off x="6964392" y="3817216"/>
            <a:ext cx="5328249" cy="923330"/>
          </a:xfrm>
          <a:prstGeom prst="rect">
            <a:avLst/>
          </a:prstGeom>
        </p:spPr>
        <p:txBody>
          <a:bodyPr wrap="square">
            <a:spAutoFit/>
          </a:bodyPr>
          <a:lstStyle/>
          <a:p>
            <a:pPr lvl="0"/>
            <a:r>
              <a:rPr lang="el-GR" dirty="0">
                <a:solidFill>
                  <a:srgbClr val="002060"/>
                </a:solidFill>
              </a:rPr>
              <a:t>Είναι μια τεχνική́ για τη μέτρηση του όγκου παλμού́ (και άρα και της καρδιακής παροχής) από την</a:t>
            </a:r>
            <a:r>
              <a:rPr lang="en-GB" dirty="0">
                <a:solidFill>
                  <a:srgbClr val="002060"/>
                </a:solidFill>
              </a:rPr>
              <a:t> </a:t>
            </a:r>
            <a:r>
              <a:rPr lang="el-GR" dirty="0" err="1">
                <a:solidFill>
                  <a:srgbClr val="002060"/>
                </a:solidFill>
              </a:rPr>
              <a:t>κυματομορφή</a:t>
            </a:r>
            <a:r>
              <a:rPr lang="el-GR" dirty="0">
                <a:solidFill>
                  <a:srgbClr val="002060"/>
                </a:solidFill>
              </a:rPr>
              <a:t> της αρτηριακής πίεσης.</a:t>
            </a:r>
          </a:p>
        </p:txBody>
      </p:sp>
      <p:sp>
        <p:nvSpPr>
          <p:cNvPr id="4" name="Ορθογώνιο 3"/>
          <p:cNvSpPr/>
          <p:nvPr/>
        </p:nvSpPr>
        <p:spPr>
          <a:xfrm>
            <a:off x="3130878" y="298067"/>
            <a:ext cx="6217792" cy="461665"/>
          </a:xfrm>
          <a:prstGeom prst="rect">
            <a:avLst/>
          </a:prstGeom>
        </p:spPr>
        <p:txBody>
          <a:bodyPr wrap="none">
            <a:spAutoFit/>
          </a:bodyPr>
          <a:lstStyle/>
          <a:p>
            <a:pPr lvl="0"/>
            <a:r>
              <a:rPr lang="el-GR" sz="2400" b="1" dirty="0">
                <a:solidFill>
                  <a:srgbClr val="002060"/>
                </a:solidFill>
              </a:rPr>
              <a:t>Ανάλυση σφυγμικού κύματος- Σύστημα </a:t>
            </a:r>
            <a:r>
              <a:rPr lang="en-GB" sz="2400" b="1" dirty="0" err="1">
                <a:solidFill>
                  <a:srgbClr val="002060"/>
                </a:solidFill>
              </a:rPr>
              <a:t>Vigileo</a:t>
            </a:r>
            <a:endParaRPr lang="el-GR" sz="2400" b="1" dirty="0">
              <a:solidFill>
                <a:srgbClr val="002060"/>
              </a:solidFill>
            </a:endParaRPr>
          </a:p>
        </p:txBody>
      </p:sp>
      <p:sp>
        <p:nvSpPr>
          <p:cNvPr id="5" name="Ορθογώνιο 4"/>
          <p:cNvSpPr/>
          <p:nvPr/>
        </p:nvSpPr>
        <p:spPr>
          <a:xfrm>
            <a:off x="3755366" y="5984022"/>
            <a:ext cx="6096000" cy="738664"/>
          </a:xfrm>
          <a:prstGeom prst="rect">
            <a:avLst/>
          </a:prstGeom>
        </p:spPr>
        <p:txBody>
          <a:bodyPr>
            <a:spAutoFit/>
          </a:bodyPr>
          <a:lstStyle/>
          <a:p>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endParaRPr lang="el-GR" dirty="0"/>
          </a:p>
        </p:txBody>
      </p:sp>
    </p:spTree>
    <p:extLst>
      <p:ext uri="{BB962C8B-B14F-4D97-AF65-F5344CB8AC3E}">
        <p14:creationId xmlns:p14="http://schemas.microsoft.com/office/powerpoint/2010/main" val="16160802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1495246" y="2543167"/>
            <a:ext cx="8916838" cy="2862322"/>
          </a:xfrm>
          <a:prstGeom prst="rect">
            <a:avLst/>
          </a:prstGeom>
        </p:spPr>
        <p:txBody>
          <a:bodyPr wrap="square">
            <a:spAutoFit/>
          </a:bodyPr>
          <a:lstStyle/>
          <a:p>
            <a:pPr>
              <a:lnSpc>
                <a:spcPct val="150000"/>
              </a:lnSpc>
            </a:pPr>
            <a:r>
              <a:rPr lang="el-GR" sz="2000" dirty="0">
                <a:solidFill>
                  <a:srgbClr val="002060"/>
                </a:solidFill>
              </a:rPr>
              <a:t>-- Πίεση ενσφήνωσης πνευμονικών τριχοειδών (</a:t>
            </a:r>
            <a:r>
              <a:rPr lang="en-GB" sz="2000" dirty="0">
                <a:solidFill>
                  <a:srgbClr val="002060"/>
                </a:solidFill>
              </a:rPr>
              <a:t>Pulmonary Capillary Wedge Pressure, PCPW)</a:t>
            </a:r>
            <a:r>
              <a:rPr lang="el-GR" sz="2000" dirty="0">
                <a:solidFill>
                  <a:srgbClr val="002060"/>
                </a:solidFill>
              </a:rPr>
              <a:t>: </a:t>
            </a:r>
            <a:r>
              <a:rPr lang="en-GB" sz="2000" dirty="0">
                <a:solidFill>
                  <a:srgbClr val="002060"/>
                </a:solidFill>
              </a:rPr>
              <a:t>5-15 mmHg.</a:t>
            </a:r>
          </a:p>
          <a:p>
            <a:pPr>
              <a:lnSpc>
                <a:spcPct val="150000"/>
              </a:lnSpc>
            </a:pPr>
            <a:r>
              <a:rPr lang="el-GR" sz="2000" dirty="0">
                <a:solidFill>
                  <a:srgbClr val="002060"/>
                </a:solidFill>
              </a:rPr>
              <a:t>-- Καρδιακή παροχή (</a:t>
            </a:r>
            <a:r>
              <a:rPr lang="en-GB" sz="2000" dirty="0">
                <a:solidFill>
                  <a:srgbClr val="002060"/>
                </a:solidFill>
              </a:rPr>
              <a:t>Cardiac Output, 𝐶𝑂)</a:t>
            </a:r>
            <a:r>
              <a:rPr lang="el-GR" sz="2000" dirty="0">
                <a:solidFill>
                  <a:srgbClr val="002060"/>
                </a:solidFill>
              </a:rPr>
              <a:t>: </a:t>
            </a:r>
            <a:r>
              <a:rPr lang="en-GB" sz="2000" dirty="0">
                <a:solidFill>
                  <a:srgbClr val="002060"/>
                </a:solidFill>
              </a:rPr>
              <a:t> 4-6 l/min.</a:t>
            </a:r>
          </a:p>
          <a:p>
            <a:pPr>
              <a:lnSpc>
                <a:spcPct val="150000"/>
              </a:lnSpc>
            </a:pPr>
            <a:r>
              <a:rPr lang="el-GR" sz="2000" dirty="0">
                <a:solidFill>
                  <a:srgbClr val="002060"/>
                </a:solidFill>
              </a:rPr>
              <a:t>-- Κορεσμός του μεικτού φλεβικού αίματος (δηλαδή του αίματος της πνευμονικής αρτηρίας) σε </a:t>
            </a:r>
            <a:r>
              <a:rPr lang="en-US" sz="2000" dirty="0">
                <a:solidFill>
                  <a:srgbClr val="002060"/>
                </a:solidFill>
              </a:rPr>
              <a:t>Ο2 (Mixed Venous Blood O2 Saturation, 𝑆𝑣𝑂2)</a:t>
            </a:r>
            <a:r>
              <a:rPr lang="el-GR" sz="2000" dirty="0">
                <a:solidFill>
                  <a:srgbClr val="002060"/>
                </a:solidFill>
              </a:rPr>
              <a:t>:</a:t>
            </a:r>
            <a:r>
              <a:rPr lang="en-US" sz="2000" dirty="0">
                <a:solidFill>
                  <a:srgbClr val="002060"/>
                </a:solidFill>
              </a:rPr>
              <a:t> 60-77% </a:t>
            </a:r>
            <a:r>
              <a:rPr lang="el-GR" sz="2000" dirty="0">
                <a:solidFill>
                  <a:srgbClr val="002060"/>
                </a:solidFill>
              </a:rPr>
              <a:t>.</a:t>
            </a:r>
            <a:endParaRPr lang="en-US" sz="2000" dirty="0">
              <a:solidFill>
                <a:srgbClr val="002060"/>
              </a:solidFill>
            </a:endParaRPr>
          </a:p>
          <a:p>
            <a:pPr>
              <a:lnSpc>
                <a:spcPct val="150000"/>
              </a:lnSpc>
            </a:pPr>
            <a:endParaRPr lang="el-GR" sz="2000" dirty="0">
              <a:solidFill>
                <a:srgbClr val="002060"/>
              </a:solidFill>
            </a:endParaRPr>
          </a:p>
        </p:txBody>
      </p:sp>
      <p:sp>
        <p:nvSpPr>
          <p:cNvPr id="4" name="Ορθογώνιο 3"/>
          <p:cNvSpPr/>
          <p:nvPr/>
        </p:nvSpPr>
        <p:spPr>
          <a:xfrm>
            <a:off x="2905665" y="940908"/>
            <a:ext cx="6096000" cy="707886"/>
          </a:xfrm>
          <a:prstGeom prst="rect">
            <a:avLst/>
          </a:prstGeom>
        </p:spPr>
        <p:txBody>
          <a:bodyPr>
            <a:spAutoFit/>
          </a:bodyPr>
          <a:lstStyle/>
          <a:p>
            <a:pPr lvl="0"/>
            <a:r>
              <a:rPr lang="el-GR" sz="2000" b="1" dirty="0">
                <a:solidFill>
                  <a:srgbClr val="002060"/>
                </a:solidFill>
              </a:rPr>
              <a:t>Οι φυσιολογικές τιμές των διαφόρων παραμέτρων κατά τον καθετηριασμό της πνευμονικής αρτηρίας</a:t>
            </a:r>
          </a:p>
        </p:txBody>
      </p:sp>
      <p:sp>
        <p:nvSpPr>
          <p:cNvPr id="2" name="Ορθογώνιο 1"/>
          <p:cNvSpPr/>
          <p:nvPr/>
        </p:nvSpPr>
        <p:spPr>
          <a:xfrm>
            <a:off x="2685691" y="5811494"/>
            <a:ext cx="6096000" cy="738664"/>
          </a:xfrm>
          <a:prstGeom prst="rect">
            <a:avLst/>
          </a:prstGeom>
        </p:spPr>
        <p:txBody>
          <a:bodyPr>
            <a:spAutoFit/>
          </a:bodyPr>
          <a:lstStyle/>
          <a:p>
            <a:pPr lvl="0" algn="just"/>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p>
        </p:txBody>
      </p:sp>
    </p:spTree>
    <p:extLst>
      <p:ext uri="{BB962C8B-B14F-4D97-AF65-F5344CB8AC3E}">
        <p14:creationId xmlns:p14="http://schemas.microsoft.com/office/powerpoint/2010/main" val="26061475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5562" y="3243532"/>
            <a:ext cx="6922151" cy="523220"/>
          </a:xfrm>
          <a:prstGeom prst="rect">
            <a:avLst/>
          </a:prstGeom>
          <a:noFill/>
        </p:spPr>
        <p:txBody>
          <a:bodyPr wrap="none" rtlCol="0">
            <a:spAutoFit/>
          </a:bodyPr>
          <a:lstStyle/>
          <a:p>
            <a:r>
              <a:rPr lang="el-GR" sz="2800" b="1" dirty="0">
                <a:solidFill>
                  <a:srgbClr val="002060"/>
                </a:solidFill>
              </a:rPr>
              <a:t>Διφασματικός δείκτης </a:t>
            </a:r>
            <a:r>
              <a:rPr lang="en-GB" sz="2800" b="1" dirty="0">
                <a:solidFill>
                  <a:srgbClr val="002060"/>
                </a:solidFill>
              </a:rPr>
              <a:t>-</a:t>
            </a:r>
            <a:r>
              <a:rPr lang="en-GB" sz="2800" b="1" dirty="0" err="1">
                <a:solidFill>
                  <a:srgbClr val="002060"/>
                </a:solidFill>
              </a:rPr>
              <a:t>Bispectral</a:t>
            </a:r>
            <a:r>
              <a:rPr lang="en-GB" sz="2800" b="1" dirty="0">
                <a:solidFill>
                  <a:srgbClr val="002060"/>
                </a:solidFill>
              </a:rPr>
              <a:t> Index ( BIS)</a:t>
            </a:r>
            <a:endParaRPr lang="el-GR" sz="2800" b="1" dirty="0">
              <a:solidFill>
                <a:srgbClr val="002060"/>
              </a:solidFill>
            </a:endParaRPr>
          </a:p>
        </p:txBody>
      </p:sp>
    </p:spTree>
    <p:extLst>
      <p:ext uri="{BB962C8B-B14F-4D97-AF65-F5344CB8AC3E}">
        <p14:creationId xmlns:p14="http://schemas.microsoft.com/office/powerpoint/2010/main" val="38151995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906438" y="1541940"/>
            <a:ext cx="8367622" cy="4962897"/>
          </a:xfrm>
          <a:prstGeom prst="rect">
            <a:avLst/>
          </a:prstGeom>
        </p:spPr>
        <p:txBody>
          <a:bodyPr wrap="square">
            <a:spAutoFit/>
          </a:bodyPr>
          <a:lstStyle/>
          <a:p>
            <a:pPr marL="342900" lvl="0" indent="-342900">
              <a:lnSpc>
                <a:spcPct val="150000"/>
              </a:lnSpc>
              <a:buFont typeface="Wingdings" panose="05000000000000000000" pitchFamily="2" charset="2"/>
              <a:buChar char="Ø"/>
            </a:pPr>
            <a:r>
              <a:rPr kumimoji="0" lang="el-GR" sz="2000" i="1" u="none" strike="noStrike" kern="0" cap="none" spc="0" normalizeH="0" baseline="0" noProof="0" dirty="0">
                <a:ln>
                  <a:noFill/>
                </a:ln>
                <a:solidFill>
                  <a:srgbClr val="002060"/>
                </a:solidFill>
                <a:uLnTx/>
                <a:uFillTx/>
                <a:ea typeface="+mj-ea"/>
                <a:cs typeface="Arial"/>
              </a:rPr>
              <a:t>1996</a:t>
            </a:r>
            <a:r>
              <a:rPr kumimoji="0" lang="el-GR" sz="2000" i="0" u="none" strike="noStrike" kern="0" cap="none" spc="0" normalizeH="0" baseline="0" noProof="0" dirty="0">
                <a:ln>
                  <a:noFill/>
                </a:ln>
                <a:solidFill>
                  <a:srgbClr val="002060"/>
                </a:solidFill>
                <a:uLnTx/>
                <a:uFillTx/>
                <a:ea typeface="+mj-ea"/>
                <a:cs typeface="Arial"/>
              </a:rPr>
              <a:t> (</a:t>
            </a:r>
            <a:r>
              <a:rPr lang="en-GB" sz="2000" kern="0" dirty="0">
                <a:solidFill>
                  <a:srgbClr val="002060"/>
                </a:solidFill>
                <a:ea typeface="+mj-ea"/>
                <a:cs typeface="Arial"/>
              </a:rPr>
              <a:t>FDA): ‘’</a:t>
            </a:r>
            <a:r>
              <a:rPr kumimoji="0" lang="el-GR" sz="2000" i="0" u="none" strike="noStrike" kern="0" cap="none" spc="0" normalizeH="0" baseline="0" noProof="0" dirty="0">
                <a:ln>
                  <a:noFill/>
                </a:ln>
                <a:solidFill>
                  <a:srgbClr val="002060"/>
                </a:solidFill>
                <a:uLnTx/>
                <a:uFillTx/>
                <a:ea typeface="+mj-ea"/>
                <a:cs typeface="Arial"/>
              </a:rPr>
              <a:t>χρήσιμο οδηγό στην παρακολούθηση των επιδράσεων των αναισθητικών φαρμάκων κατά την διάρκεια χορήγησης αναισθησίας</a:t>
            </a:r>
            <a:r>
              <a:rPr kumimoji="0" lang="en-GB" sz="2000" i="0" u="none" strike="noStrike" kern="0" cap="none" spc="0" normalizeH="0" baseline="0" noProof="0" dirty="0">
                <a:ln>
                  <a:noFill/>
                </a:ln>
                <a:solidFill>
                  <a:srgbClr val="002060"/>
                </a:solidFill>
                <a:uLnTx/>
                <a:uFillTx/>
                <a:ea typeface="+mj-ea"/>
                <a:cs typeface="Arial"/>
              </a:rPr>
              <a:t>’’</a:t>
            </a:r>
            <a:r>
              <a:rPr lang="en-GB" sz="2000" kern="0" dirty="0">
                <a:solidFill>
                  <a:srgbClr val="002060"/>
                </a:solidFill>
                <a:ea typeface="+mj-ea"/>
                <a:cs typeface="Arial"/>
              </a:rPr>
              <a:t>.</a:t>
            </a:r>
          </a:p>
          <a:p>
            <a:pPr marL="342900" lvl="0" indent="-342900">
              <a:lnSpc>
                <a:spcPct val="150000"/>
              </a:lnSpc>
              <a:buFont typeface="Wingdings" panose="05000000000000000000" pitchFamily="2" charset="2"/>
              <a:buChar char="Ø"/>
            </a:pPr>
            <a:r>
              <a:rPr lang="el-GR" sz="2000" i="1" kern="0" dirty="0">
                <a:solidFill>
                  <a:srgbClr val="002060"/>
                </a:solidFill>
                <a:cs typeface="Arial"/>
              </a:rPr>
              <a:t>1997</a:t>
            </a:r>
            <a:r>
              <a:rPr lang="el-GR" sz="2000" kern="0" dirty="0">
                <a:solidFill>
                  <a:srgbClr val="002060"/>
                </a:solidFill>
                <a:cs typeface="Arial"/>
              </a:rPr>
              <a:t>: </a:t>
            </a:r>
            <a:r>
              <a:rPr kumimoji="0" lang="en-US" sz="2000" i="0" u="none" strike="noStrike" kern="0" cap="none" spc="0" normalizeH="0" baseline="0" noProof="0" dirty="0">
                <a:ln>
                  <a:noFill/>
                </a:ln>
                <a:solidFill>
                  <a:srgbClr val="002060"/>
                </a:solidFill>
                <a:uLnTx/>
                <a:uFillTx/>
                <a:ea typeface="+mj-ea"/>
                <a:cs typeface="Arial"/>
              </a:rPr>
              <a:t>To </a:t>
            </a:r>
            <a:r>
              <a:rPr kumimoji="0" lang="el-GR" sz="2000" i="0" u="none" strike="noStrike" kern="0" cap="none" spc="0" normalizeH="0" baseline="0" noProof="0" dirty="0">
                <a:ln>
                  <a:noFill/>
                </a:ln>
                <a:solidFill>
                  <a:srgbClr val="002060"/>
                </a:solidFill>
                <a:uLnTx/>
                <a:uFillTx/>
                <a:ea typeface="+mj-ea"/>
                <a:cs typeface="Arial"/>
              </a:rPr>
              <a:t>πρώτο </a:t>
            </a:r>
            <a:r>
              <a:rPr kumimoji="0" lang="en-US" sz="2000" i="0" u="none" strike="noStrike" kern="0" cap="none" spc="0" normalizeH="0" baseline="0" noProof="0" dirty="0">
                <a:ln>
                  <a:noFill/>
                </a:ln>
                <a:solidFill>
                  <a:srgbClr val="002060"/>
                </a:solidFill>
                <a:uLnTx/>
                <a:uFillTx/>
                <a:ea typeface="+mj-ea"/>
                <a:cs typeface="Arial"/>
              </a:rPr>
              <a:t>BIS monitor </a:t>
            </a:r>
            <a:r>
              <a:rPr kumimoji="0" lang="el-GR" sz="2000" i="0" u="none" strike="noStrike" kern="0" cap="none" spc="0" normalizeH="0" baseline="0" noProof="0" dirty="0">
                <a:ln>
                  <a:noFill/>
                </a:ln>
                <a:solidFill>
                  <a:srgbClr val="002060"/>
                </a:solidFill>
                <a:uLnTx/>
                <a:uFillTx/>
                <a:ea typeface="+mj-ea"/>
                <a:cs typeface="Arial"/>
              </a:rPr>
              <a:t>(Α-1000) ήταν διαθέσιμο προς χρήση.</a:t>
            </a:r>
            <a:endParaRPr kumimoji="0" lang="en-GB" sz="2000" i="0" u="none" strike="noStrike" kern="0" cap="none" spc="0" normalizeH="0" baseline="0" noProof="0" dirty="0">
              <a:ln>
                <a:noFill/>
              </a:ln>
              <a:solidFill>
                <a:srgbClr val="002060"/>
              </a:solidFill>
              <a:uLnTx/>
              <a:uFillTx/>
              <a:ea typeface="+mj-ea"/>
              <a:cs typeface="Arial"/>
            </a:endParaRPr>
          </a:p>
          <a:p>
            <a:pPr marL="342900" indent="-342900">
              <a:lnSpc>
                <a:spcPct val="150000"/>
              </a:lnSpc>
              <a:buFont typeface="Wingdings" panose="05000000000000000000" pitchFamily="2" charset="2"/>
              <a:buChar char="Ø"/>
            </a:pPr>
            <a:r>
              <a:rPr lang="el-GR" sz="2000" i="1" dirty="0">
                <a:solidFill>
                  <a:srgbClr val="002060"/>
                </a:solidFill>
                <a:cs typeface="Arial" charset="0"/>
              </a:rPr>
              <a:t>2003 </a:t>
            </a:r>
            <a:r>
              <a:rPr lang="el-GR" sz="2000" dirty="0">
                <a:solidFill>
                  <a:srgbClr val="002060"/>
                </a:solidFill>
                <a:cs typeface="Arial" charset="0"/>
              </a:rPr>
              <a:t>(</a:t>
            </a:r>
            <a:r>
              <a:rPr lang="en-GB" sz="2000" dirty="0">
                <a:solidFill>
                  <a:srgbClr val="002060"/>
                </a:solidFill>
                <a:cs typeface="Arial" charset="0"/>
              </a:rPr>
              <a:t>FDA)</a:t>
            </a:r>
            <a:r>
              <a:rPr lang="el-GR" sz="2000" dirty="0">
                <a:solidFill>
                  <a:srgbClr val="002060"/>
                </a:solidFill>
                <a:cs typeface="Arial" charset="0"/>
              </a:rPr>
              <a:t>: « Η χρήση του </a:t>
            </a:r>
            <a:r>
              <a:rPr lang="el-GR" sz="2000" dirty="0" err="1">
                <a:solidFill>
                  <a:srgbClr val="002060"/>
                </a:solidFill>
                <a:cs typeface="Arial" charset="0"/>
              </a:rPr>
              <a:t>Διφασματικού</a:t>
            </a:r>
            <a:r>
              <a:rPr lang="el-GR" sz="2000" dirty="0">
                <a:solidFill>
                  <a:srgbClr val="002060"/>
                </a:solidFill>
                <a:cs typeface="Arial" charset="0"/>
              </a:rPr>
              <a:t> δείκτη ως οδηγός στην διαχείριση της αναισθησίας</a:t>
            </a:r>
            <a:r>
              <a:rPr lang="en-GB" sz="2000" dirty="0">
                <a:solidFill>
                  <a:srgbClr val="002060"/>
                </a:solidFill>
                <a:cs typeface="Arial" charset="0"/>
              </a:rPr>
              <a:t>,</a:t>
            </a:r>
            <a:r>
              <a:rPr lang="el-GR" sz="2000" dirty="0">
                <a:solidFill>
                  <a:srgbClr val="002060"/>
                </a:solidFill>
                <a:cs typeface="Arial" charset="0"/>
              </a:rPr>
              <a:t> ίσως</a:t>
            </a:r>
            <a:r>
              <a:rPr lang="en-GB" sz="2000" dirty="0">
                <a:solidFill>
                  <a:srgbClr val="002060"/>
                </a:solidFill>
                <a:cs typeface="Arial" charset="0"/>
              </a:rPr>
              <a:t>,</a:t>
            </a:r>
            <a:r>
              <a:rPr lang="el-GR" sz="2000" dirty="0">
                <a:solidFill>
                  <a:srgbClr val="002060"/>
                </a:solidFill>
                <a:cs typeface="Arial" charset="0"/>
              </a:rPr>
              <a:t> να σχετίζεται με την μείωση των επεισοδίων ανάκλησης της μνήμης και της αντίληψης των ενηλίκων κατά την διάρκεια της γενικής αναισθησίας και της καταστολής».</a:t>
            </a:r>
            <a:endParaRPr lang="en-US" sz="2000" dirty="0">
              <a:solidFill>
                <a:srgbClr val="002060"/>
              </a:solidFill>
              <a:cs typeface="Arial" charset="0"/>
            </a:endParaRPr>
          </a:p>
          <a:p>
            <a:pPr lvl="0">
              <a:lnSpc>
                <a:spcPct val="150000"/>
              </a:lnSpc>
            </a:pPr>
            <a:br>
              <a:rPr kumimoji="0" lang="en-US" sz="2000" i="0" u="none" strike="noStrike" kern="0" cap="none" spc="0" normalizeH="0" baseline="0" noProof="0" dirty="0">
                <a:ln>
                  <a:noFill/>
                </a:ln>
                <a:solidFill>
                  <a:srgbClr val="002060"/>
                </a:solidFill>
                <a:uLnTx/>
                <a:uFillTx/>
                <a:ea typeface="+mj-ea"/>
                <a:cs typeface="Arial"/>
              </a:rPr>
            </a:br>
            <a:br>
              <a:rPr kumimoji="0" lang="en-US" sz="2000" b="1" i="0" u="none" strike="noStrike" kern="0" cap="none" spc="0" normalizeH="0" baseline="0" noProof="0" dirty="0">
                <a:ln>
                  <a:noFill/>
                </a:ln>
                <a:solidFill>
                  <a:srgbClr val="002060"/>
                </a:solidFill>
                <a:uLnTx/>
                <a:uFillTx/>
                <a:ea typeface="+mj-ea"/>
                <a:cs typeface="Arial"/>
              </a:rPr>
            </a:br>
            <a:br>
              <a:rPr kumimoji="0" lang="el-GR" sz="1100" b="0" i="0" u="none" strike="noStrike" kern="0" cap="none" spc="0" normalizeH="0" baseline="0" noProof="0" dirty="0">
                <a:ln>
                  <a:noFill/>
                </a:ln>
                <a:uLnTx/>
                <a:uFillTx/>
                <a:ea typeface="+mj-ea"/>
                <a:cs typeface="Arial"/>
              </a:rPr>
            </a:br>
            <a:endParaRPr kumimoji="0" lang="el-GR" sz="2000" b="0" i="0" u="none" strike="noStrike" kern="0" cap="none" spc="0" normalizeH="0" baseline="0" noProof="0" dirty="0">
              <a:ln>
                <a:noFill/>
              </a:ln>
              <a:uLnTx/>
              <a:uFillTx/>
            </a:endParaRPr>
          </a:p>
        </p:txBody>
      </p:sp>
      <p:sp>
        <p:nvSpPr>
          <p:cNvPr id="3" name="Ορθογώνιο 2"/>
          <p:cNvSpPr/>
          <p:nvPr/>
        </p:nvSpPr>
        <p:spPr>
          <a:xfrm>
            <a:off x="2970362" y="5948131"/>
            <a:ext cx="6096000" cy="430887"/>
          </a:xfrm>
          <a:prstGeom prst="rect">
            <a:avLst/>
          </a:prstGeom>
        </p:spPr>
        <p:txBody>
          <a:bodyPr>
            <a:spAutoFit/>
          </a:bodyPr>
          <a:lstStyle/>
          <a:p>
            <a:r>
              <a:rPr lang="en-US" sz="1100" i="1" kern="0" dirty="0">
                <a:solidFill>
                  <a:prstClr val="black"/>
                </a:solidFill>
                <a:cs typeface="Arial"/>
              </a:rPr>
              <a:t>Scott DK. Monitoring consciousness. Using the </a:t>
            </a:r>
            <a:r>
              <a:rPr lang="en-US" sz="1100" i="1" kern="0" dirty="0" err="1">
                <a:solidFill>
                  <a:prstClr val="black"/>
                </a:solidFill>
                <a:cs typeface="Arial"/>
              </a:rPr>
              <a:t>Bispectral</a:t>
            </a:r>
            <a:r>
              <a:rPr lang="en-US" sz="1100" i="1" kern="0" dirty="0">
                <a:solidFill>
                  <a:prstClr val="black"/>
                </a:solidFill>
                <a:cs typeface="Arial"/>
              </a:rPr>
              <a:t> index during anesthesia. A pocket</a:t>
            </a:r>
            <a:br>
              <a:rPr lang="en-US" sz="1100" i="1" kern="0" dirty="0">
                <a:solidFill>
                  <a:prstClr val="black"/>
                </a:solidFill>
                <a:cs typeface="Arial"/>
              </a:rPr>
            </a:br>
            <a:r>
              <a:rPr lang="en-US" sz="1100" i="1" kern="0" dirty="0">
                <a:solidFill>
                  <a:prstClr val="black"/>
                </a:solidFill>
                <a:cs typeface="Arial"/>
              </a:rPr>
              <a:t>guide for clinicians. Aspect Medical Systems, Inc. 2007</a:t>
            </a:r>
            <a:r>
              <a:rPr lang="el-GR" sz="1100" kern="0" dirty="0">
                <a:solidFill>
                  <a:prstClr val="black"/>
                </a:solidFill>
                <a:cs typeface="Arial"/>
              </a:rPr>
              <a:t> </a:t>
            </a:r>
            <a:endParaRPr lang="el-GR" dirty="0"/>
          </a:p>
        </p:txBody>
      </p:sp>
      <p:sp>
        <p:nvSpPr>
          <p:cNvPr id="4" name="Ορθογώνιο 3"/>
          <p:cNvSpPr/>
          <p:nvPr/>
        </p:nvSpPr>
        <p:spPr>
          <a:xfrm>
            <a:off x="3933164" y="665730"/>
            <a:ext cx="3583802" cy="523220"/>
          </a:xfrm>
          <a:prstGeom prst="rect">
            <a:avLst/>
          </a:prstGeom>
        </p:spPr>
        <p:txBody>
          <a:bodyPr wrap="none">
            <a:spAutoFit/>
          </a:bodyPr>
          <a:lstStyle/>
          <a:p>
            <a:r>
              <a:rPr lang="el-GR" sz="2800" b="1" dirty="0" err="1">
                <a:solidFill>
                  <a:srgbClr val="002060"/>
                </a:solidFill>
              </a:rPr>
              <a:t>Διφασματικός</a:t>
            </a:r>
            <a:r>
              <a:rPr lang="el-GR" sz="2800" b="1" dirty="0">
                <a:solidFill>
                  <a:srgbClr val="002060"/>
                </a:solidFill>
              </a:rPr>
              <a:t> δείκτης </a:t>
            </a:r>
            <a:endParaRPr lang="el-GR" dirty="0"/>
          </a:p>
        </p:txBody>
      </p:sp>
    </p:spTree>
    <p:extLst>
      <p:ext uri="{BB962C8B-B14F-4D97-AF65-F5344CB8AC3E}">
        <p14:creationId xmlns:p14="http://schemas.microsoft.com/office/powerpoint/2010/main" val="19411430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44528" y="543464"/>
            <a:ext cx="1453539" cy="523220"/>
          </a:xfrm>
          <a:prstGeom prst="rect">
            <a:avLst/>
          </a:prstGeom>
          <a:noFill/>
        </p:spPr>
        <p:txBody>
          <a:bodyPr wrap="none" rtlCol="0">
            <a:spAutoFit/>
          </a:bodyPr>
          <a:lstStyle/>
          <a:p>
            <a:r>
              <a:rPr lang="el-GR" sz="2800" b="1" dirty="0">
                <a:solidFill>
                  <a:srgbClr val="002060"/>
                </a:solidFill>
              </a:rPr>
              <a:t>Ορισμός</a:t>
            </a:r>
          </a:p>
        </p:txBody>
      </p:sp>
      <p:sp>
        <p:nvSpPr>
          <p:cNvPr id="4" name="Ορθογώνιο 3"/>
          <p:cNvSpPr/>
          <p:nvPr/>
        </p:nvSpPr>
        <p:spPr>
          <a:xfrm>
            <a:off x="1798244" y="1577659"/>
            <a:ext cx="8562081" cy="2862322"/>
          </a:xfrm>
          <a:prstGeom prst="rect">
            <a:avLst/>
          </a:prstGeom>
        </p:spPr>
        <p:txBody>
          <a:bodyPr wrap="square">
            <a:spAutoFit/>
          </a:bodyPr>
          <a:lstStyle/>
          <a:p>
            <a:pPr lvl="0" algn="just" fontAlgn="base">
              <a:lnSpc>
                <a:spcPct val="150000"/>
              </a:lnSpc>
              <a:spcBef>
                <a:spcPct val="0"/>
              </a:spcBef>
              <a:spcAft>
                <a:spcPct val="0"/>
              </a:spcAft>
              <a:defRPr/>
            </a:pPr>
            <a:r>
              <a:rPr lang="el-GR" sz="2000" dirty="0">
                <a:solidFill>
                  <a:srgbClr val="002060"/>
                </a:solidFill>
                <a:cs typeface="Arial" charset="0"/>
              </a:rPr>
              <a:t>« Ο </a:t>
            </a:r>
            <a:r>
              <a:rPr lang="el-GR" sz="2000" i="1" dirty="0" err="1">
                <a:solidFill>
                  <a:srgbClr val="002060"/>
                </a:solidFill>
                <a:cs typeface="Arial" charset="0"/>
              </a:rPr>
              <a:t>Διφασματικός</a:t>
            </a:r>
            <a:r>
              <a:rPr lang="el-GR" sz="2000" i="1" dirty="0">
                <a:solidFill>
                  <a:srgbClr val="002060"/>
                </a:solidFill>
                <a:cs typeface="Arial" charset="0"/>
              </a:rPr>
              <a:t> δείκτης</a:t>
            </a:r>
            <a:r>
              <a:rPr lang="en-US" sz="2000" dirty="0">
                <a:solidFill>
                  <a:srgbClr val="002060"/>
                </a:solidFill>
                <a:cs typeface="Arial" charset="0"/>
              </a:rPr>
              <a:t> (</a:t>
            </a:r>
            <a:r>
              <a:rPr lang="en-US" sz="2000" dirty="0" err="1">
                <a:solidFill>
                  <a:srgbClr val="002060"/>
                </a:solidFill>
                <a:cs typeface="Arial" charset="0"/>
              </a:rPr>
              <a:t>Bispectral</a:t>
            </a:r>
            <a:r>
              <a:rPr lang="en-US" sz="2000" dirty="0">
                <a:solidFill>
                  <a:srgbClr val="002060"/>
                </a:solidFill>
                <a:cs typeface="Arial" charset="0"/>
              </a:rPr>
              <a:t> Index)</a:t>
            </a:r>
            <a:r>
              <a:rPr lang="el-GR" sz="2000" dirty="0">
                <a:solidFill>
                  <a:srgbClr val="002060"/>
                </a:solidFill>
                <a:cs typeface="Arial" charset="0"/>
              </a:rPr>
              <a:t> είναι μια επεξεργασμένη παράμετρος του Ηλεκτροεγκεφαλογραφήματος (ΗΕΓ) με εκτεταμένη εγκυρότητα και κλινική χρησιμότητα. Προκύπτει από μία διαδικασία συνεχούς καταγραφής των σύνθετων μετρήσεων των σημάτων του ΗΕΓ, η οποία περιλαμβάνει τη </a:t>
            </a:r>
            <a:r>
              <a:rPr lang="el-GR" sz="2000" dirty="0" err="1">
                <a:solidFill>
                  <a:srgbClr val="002060"/>
                </a:solidFill>
                <a:cs typeface="Arial" charset="0"/>
              </a:rPr>
              <a:t>διφασματική</a:t>
            </a:r>
            <a:r>
              <a:rPr lang="el-GR" sz="2000" dirty="0">
                <a:solidFill>
                  <a:srgbClr val="002060"/>
                </a:solidFill>
                <a:cs typeface="Arial" charset="0"/>
              </a:rPr>
              <a:t> ανάλυση, την ισχύ της φασματικής ανάλυσης και την ανάλυση του χρονικού εύρους». </a:t>
            </a:r>
          </a:p>
        </p:txBody>
      </p:sp>
      <p:sp>
        <p:nvSpPr>
          <p:cNvPr id="5" name="Ορθογώνιο 4"/>
          <p:cNvSpPr/>
          <p:nvPr/>
        </p:nvSpPr>
        <p:spPr>
          <a:xfrm>
            <a:off x="3513827" y="5982636"/>
            <a:ext cx="6096000" cy="430887"/>
          </a:xfrm>
          <a:prstGeom prst="rect">
            <a:avLst/>
          </a:prstGeom>
        </p:spPr>
        <p:txBody>
          <a:bodyPr>
            <a:spAutoFit/>
          </a:bodyPr>
          <a:lstStyle/>
          <a:p>
            <a:pPr lvl="0"/>
            <a:r>
              <a:rPr lang="en-US" sz="1100" i="1" kern="0" dirty="0">
                <a:solidFill>
                  <a:prstClr val="black"/>
                </a:solidFill>
                <a:cs typeface="Arial"/>
              </a:rPr>
              <a:t>Scott DK. Monitoring consciousness. Using the </a:t>
            </a:r>
            <a:r>
              <a:rPr lang="en-US" sz="1100" i="1" kern="0" dirty="0" err="1">
                <a:solidFill>
                  <a:prstClr val="black"/>
                </a:solidFill>
                <a:cs typeface="Arial"/>
              </a:rPr>
              <a:t>Bispectral</a:t>
            </a:r>
            <a:r>
              <a:rPr lang="en-US" sz="1100" i="1" kern="0" dirty="0">
                <a:solidFill>
                  <a:prstClr val="black"/>
                </a:solidFill>
                <a:cs typeface="Arial"/>
              </a:rPr>
              <a:t> index during anesthesia. A pocket</a:t>
            </a:r>
            <a:br>
              <a:rPr lang="en-US" sz="1100" i="1" kern="0" dirty="0">
                <a:solidFill>
                  <a:prstClr val="black"/>
                </a:solidFill>
                <a:cs typeface="Arial"/>
              </a:rPr>
            </a:br>
            <a:r>
              <a:rPr lang="en-US" sz="1100" i="1" kern="0" dirty="0">
                <a:solidFill>
                  <a:prstClr val="black"/>
                </a:solidFill>
                <a:cs typeface="Arial"/>
              </a:rPr>
              <a:t>guide for clinicians. Aspect Medical Systems, Inc. 2007</a:t>
            </a:r>
            <a:r>
              <a:rPr lang="el-GR" sz="1100" kern="0" dirty="0">
                <a:solidFill>
                  <a:prstClr val="black"/>
                </a:solidFill>
                <a:cs typeface="Arial"/>
              </a:rPr>
              <a:t> </a:t>
            </a:r>
            <a:endParaRPr lang="el-GR" dirty="0">
              <a:solidFill>
                <a:prstClr val="black"/>
              </a:solidFill>
            </a:endParaRPr>
          </a:p>
        </p:txBody>
      </p:sp>
    </p:spTree>
    <p:extLst>
      <p:ext uri="{BB962C8B-B14F-4D97-AF65-F5344CB8AC3E}">
        <p14:creationId xmlns:p14="http://schemas.microsoft.com/office/powerpoint/2010/main" val="35964855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053086" y="1934290"/>
            <a:ext cx="7910423" cy="2862322"/>
          </a:xfrm>
          <a:prstGeom prst="rect">
            <a:avLst/>
          </a:prstGeom>
        </p:spPr>
        <p:txBody>
          <a:bodyPr wrap="square">
            <a:spAutoFit/>
          </a:bodyPr>
          <a:lstStyle/>
          <a:p>
            <a:pPr lvl="0" algn="just" fontAlgn="base">
              <a:lnSpc>
                <a:spcPct val="150000"/>
              </a:lnSpc>
              <a:spcBef>
                <a:spcPct val="0"/>
              </a:spcBef>
              <a:spcAft>
                <a:spcPct val="0"/>
              </a:spcAft>
            </a:pPr>
            <a:r>
              <a:rPr lang="el-GR" altLang="el-GR" sz="2000" dirty="0">
                <a:solidFill>
                  <a:srgbClr val="002060"/>
                </a:solidFill>
                <a:cs typeface="Arial" panose="020B0604020202020204" pitchFamily="34" charset="0"/>
              </a:rPr>
              <a:t>Αυτές οι μετρήσεις συνδυάζονται μέσω ενός </a:t>
            </a:r>
            <a:r>
              <a:rPr lang="el-GR" altLang="el-GR" sz="2000" b="1" dirty="0">
                <a:solidFill>
                  <a:srgbClr val="002060"/>
                </a:solidFill>
                <a:cs typeface="Arial" panose="020B0604020202020204" pitchFamily="34" charset="0"/>
              </a:rPr>
              <a:t>αλγόριθμου</a:t>
            </a:r>
            <a:r>
              <a:rPr lang="el-GR" altLang="el-GR" sz="2000" dirty="0">
                <a:solidFill>
                  <a:srgbClr val="002060"/>
                </a:solidFill>
                <a:cs typeface="Arial" panose="020B0604020202020204" pitchFamily="34" charset="0"/>
              </a:rPr>
              <a:t>, ο οποίος παραμένει </a:t>
            </a:r>
            <a:r>
              <a:rPr lang="el-GR" altLang="el-GR" sz="2000" b="1" dirty="0">
                <a:solidFill>
                  <a:srgbClr val="002060"/>
                </a:solidFill>
                <a:cs typeface="Arial" panose="020B0604020202020204" pitchFamily="34" charset="0"/>
              </a:rPr>
              <a:t>άγνωστος</a:t>
            </a:r>
            <a:r>
              <a:rPr lang="el-GR" altLang="el-GR" sz="2000" dirty="0">
                <a:solidFill>
                  <a:srgbClr val="002060"/>
                </a:solidFill>
                <a:cs typeface="Arial" panose="020B0604020202020204" pitchFamily="34" charset="0"/>
              </a:rPr>
              <a:t> στο ευρύτερο κοινό, ώστε να προκύψει η σχέση μεταξύ του ΗΕΓ και των κλινικών επιδράσεων των φαρμάκων της αναισθησίας, οι οποίες </a:t>
            </a:r>
            <a:r>
              <a:rPr lang="el-GR" altLang="el-GR" sz="2000" dirty="0" err="1">
                <a:solidFill>
                  <a:srgbClr val="002060"/>
                </a:solidFill>
                <a:cs typeface="Arial" panose="020B0604020202020204" pitchFamily="34" charset="0"/>
              </a:rPr>
              <a:t>ποσοτικοποιούνται</a:t>
            </a:r>
            <a:r>
              <a:rPr lang="el-GR" altLang="el-GR" sz="2000" dirty="0">
                <a:solidFill>
                  <a:srgbClr val="002060"/>
                </a:solidFill>
                <a:cs typeface="Arial" panose="020B0604020202020204" pitchFamily="34" charset="0"/>
              </a:rPr>
              <a:t> με την χρήση της κλίμακας του </a:t>
            </a:r>
            <a:r>
              <a:rPr lang="el-GR" altLang="el-GR" sz="2000" dirty="0" err="1">
                <a:solidFill>
                  <a:srgbClr val="002060"/>
                </a:solidFill>
                <a:cs typeface="Arial" panose="020B0604020202020204" pitchFamily="34" charset="0"/>
              </a:rPr>
              <a:t>Διφασματικού</a:t>
            </a:r>
            <a:r>
              <a:rPr lang="el-GR" altLang="el-GR" sz="2000" dirty="0">
                <a:solidFill>
                  <a:srgbClr val="002060"/>
                </a:solidFill>
                <a:cs typeface="Arial" panose="020B0604020202020204" pitchFamily="34" charset="0"/>
              </a:rPr>
              <a:t> δείκτη. </a:t>
            </a:r>
          </a:p>
          <a:p>
            <a:pPr lvl="0" algn="just" fontAlgn="base">
              <a:lnSpc>
                <a:spcPct val="150000"/>
              </a:lnSpc>
              <a:spcBef>
                <a:spcPct val="0"/>
              </a:spcBef>
              <a:spcAft>
                <a:spcPct val="0"/>
              </a:spcAft>
            </a:pPr>
            <a:endParaRPr lang="el-GR" altLang="el-GR" sz="2000" dirty="0">
              <a:solidFill>
                <a:srgbClr val="002060"/>
              </a:solidFill>
              <a:cs typeface="Arial" panose="020B0604020202020204" pitchFamily="34" charset="0"/>
            </a:endParaRPr>
          </a:p>
        </p:txBody>
      </p:sp>
      <p:sp>
        <p:nvSpPr>
          <p:cNvPr id="3" name="TextBox 2"/>
          <p:cNvSpPr txBox="1"/>
          <p:nvPr/>
        </p:nvSpPr>
        <p:spPr>
          <a:xfrm>
            <a:off x="4294398" y="819509"/>
            <a:ext cx="3427798" cy="523220"/>
          </a:xfrm>
          <a:prstGeom prst="rect">
            <a:avLst/>
          </a:prstGeom>
          <a:noFill/>
        </p:spPr>
        <p:txBody>
          <a:bodyPr wrap="none" rtlCol="0">
            <a:spAutoFit/>
          </a:bodyPr>
          <a:lstStyle/>
          <a:p>
            <a:r>
              <a:rPr lang="el-GR" sz="2800" b="1" dirty="0">
                <a:solidFill>
                  <a:srgbClr val="002060"/>
                </a:solidFill>
              </a:rPr>
              <a:t>Ο αλγόριθμος του </a:t>
            </a:r>
            <a:r>
              <a:rPr lang="en-GB" sz="2800" b="1" dirty="0">
                <a:solidFill>
                  <a:srgbClr val="002060"/>
                </a:solidFill>
              </a:rPr>
              <a:t>BIS</a:t>
            </a:r>
            <a:endParaRPr lang="el-GR" sz="2800" b="1" dirty="0">
              <a:solidFill>
                <a:srgbClr val="002060"/>
              </a:solidFill>
            </a:endParaRPr>
          </a:p>
        </p:txBody>
      </p:sp>
      <p:sp>
        <p:nvSpPr>
          <p:cNvPr id="4" name="Ορθογώνιο 3"/>
          <p:cNvSpPr/>
          <p:nvPr/>
        </p:nvSpPr>
        <p:spPr>
          <a:xfrm>
            <a:off x="2960297" y="5844614"/>
            <a:ext cx="6096000" cy="430887"/>
          </a:xfrm>
          <a:prstGeom prst="rect">
            <a:avLst/>
          </a:prstGeom>
        </p:spPr>
        <p:txBody>
          <a:bodyPr>
            <a:spAutoFit/>
          </a:bodyPr>
          <a:lstStyle/>
          <a:p>
            <a:pPr marL="171450" lvl="0" indent="-171450">
              <a:buFont typeface="Arial" panose="020B0604020202020204" pitchFamily="34" charset="0"/>
              <a:buChar char="•"/>
            </a:pPr>
            <a:r>
              <a:rPr lang="en-US" sz="1100" i="1" dirty="0">
                <a:solidFill>
                  <a:prstClr val="black"/>
                </a:solidFill>
              </a:rPr>
              <a:t>Aspect Medical Systems, Inc., 1997. Technology Overview: </a:t>
            </a:r>
            <a:r>
              <a:rPr lang="en-US" sz="1100" i="1" dirty="0" err="1">
                <a:solidFill>
                  <a:prstClr val="black"/>
                </a:solidFill>
              </a:rPr>
              <a:t>Bispectral</a:t>
            </a:r>
            <a:r>
              <a:rPr lang="en-US" sz="1100" i="1" dirty="0">
                <a:solidFill>
                  <a:prstClr val="black"/>
                </a:solidFill>
              </a:rPr>
              <a:t> Index. USA: Aspect Medical Systems, Inc. </a:t>
            </a:r>
          </a:p>
        </p:txBody>
      </p:sp>
    </p:spTree>
    <p:extLst>
      <p:ext uri="{BB962C8B-B14F-4D97-AF65-F5344CB8AC3E}">
        <p14:creationId xmlns:p14="http://schemas.microsoft.com/office/powerpoint/2010/main" val="19148236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94295" y="2155196"/>
            <a:ext cx="8134709" cy="2400657"/>
          </a:xfrm>
          <a:prstGeom prst="rect">
            <a:avLst/>
          </a:prstGeom>
        </p:spPr>
        <p:txBody>
          <a:bodyPr wrap="square">
            <a:spAutoFit/>
          </a:bodyPr>
          <a:lstStyle/>
          <a:p>
            <a:pPr lvl="0" algn="just" fontAlgn="base">
              <a:lnSpc>
                <a:spcPct val="150000"/>
              </a:lnSpc>
              <a:spcBef>
                <a:spcPct val="0"/>
              </a:spcBef>
              <a:spcAft>
                <a:spcPct val="0"/>
              </a:spcAft>
            </a:pPr>
            <a:r>
              <a:rPr lang="el-GR" altLang="el-GR" sz="2000" dirty="0">
                <a:solidFill>
                  <a:srgbClr val="002060"/>
                </a:solidFill>
                <a:cs typeface="Arial" panose="020B0604020202020204" pitchFamily="34" charset="0"/>
              </a:rPr>
              <a:t>Η </a:t>
            </a:r>
            <a:r>
              <a:rPr lang="en-US" altLang="el-GR" sz="2000" dirty="0">
                <a:solidFill>
                  <a:srgbClr val="002060"/>
                </a:solidFill>
                <a:cs typeface="Arial" panose="020B0604020202020204" pitchFamily="34" charset="0"/>
              </a:rPr>
              <a:t>Aspect Medical Systems Inc. </a:t>
            </a:r>
            <a:r>
              <a:rPr lang="el-GR" altLang="el-GR" sz="2000" dirty="0">
                <a:solidFill>
                  <a:srgbClr val="002060"/>
                </a:solidFill>
                <a:cs typeface="Arial" panose="020B0604020202020204" pitchFamily="34" charset="0"/>
              </a:rPr>
              <a:t>δημιούργησε έναν αλγόριθμο από την συλλογή μιας βάσης δεδομένων από ασθενείς, οι οποίοι λάμβαναν διαφορετικά είδη αναισθητικών φαρμάκων, όπως </a:t>
            </a:r>
            <a:r>
              <a:rPr lang="el-GR" altLang="el-GR" sz="2000" dirty="0" err="1">
                <a:solidFill>
                  <a:srgbClr val="002060"/>
                </a:solidFill>
                <a:cs typeface="Arial" panose="020B0604020202020204" pitchFamily="34" charset="0"/>
              </a:rPr>
              <a:t>προποφόλη</a:t>
            </a:r>
            <a:r>
              <a:rPr lang="el-GR" altLang="el-GR" sz="2000" dirty="0">
                <a:solidFill>
                  <a:srgbClr val="002060"/>
                </a:solidFill>
                <a:cs typeface="Arial" panose="020B0604020202020204" pitchFamily="34" charset="0"/>
              </a:rPr>
              <a:t>, </a:t>
            </a:r>
            <a:r>
              <a:rPr lang="el-GR" altLang="el-GR" sz="2000" dirty="0" err="1">
                <a:solidFill>
                  <a:srgbClr val="002060"/>
                </a:solidFill>
                <a:cs typeface="Arial" panose="020B0604020202020204" pitchFamily="34" charset="0"/>
              </a:rPr>
              <a:t>μιδαζολάμη</a:t>
            </a:r>
            <a:r>
              <a:rPr lang="el-GR" altLang="el-GR" sz="2000" dirty="0">
                <a:solidFill>
                  <a:srgbClr val="002060"/>
                </a:solidFill>
                <a:cs typeface="Arial" panose="020B0604020202020204" pitchFamily="34" charset="0"/>
              </a:rPr>
              <a:t>, </a:t>
            </a:r>
            <a:r>
              <a:rPr lang="el-GR" altLang="el-GR" sz="2000" dirty="0" err="1">
                <a:solidFill>
                  <a:srgbClr val="002060"/>
                </a:solidFill>
                <a:cs typeface="Arial" panose="020B0604020202020204" pitchFamily="34" charset="0"/>
              </a:rPr>
              <a:t>ισοφλουράνιο</a:t>
            </a:r>
            <a:r>
              <a:rPr lang="el-GR" altLang="el-GR" sz="2000" dirty="0">
                <a:solidFill>
                  <a:srgbClr val="002060"/>
                </a:solidFill>
                <a:cs typeface="Arial" panose="020B0604020202020204" pitchFamily="34" charset="0"/>
              </a:rPr>
              <a:t>, </a:t>
            </a:r>
            <a:r>
              <a:rPr lang="el-GR" altLang="el-GR" sz="2000" dirty="0" err="1">
                <a:solidFill>
                  <a:srgbClr val="002060"/>
                </a:solidFill>
                <a:cs typeface="Arial" panose="020B0604020202020204" pitchFamily="34" charset="0"/>
              </a:rPr>
              <a:t>θειοπεντάλη</a:t>
            </a:r>
            <a:r>
              <a:rPr lang="el-GR" altLang="el-GR" sz="2000" dirty="0">
                <a:solidFill>
                  <a:srgbClr val="002060"/>
                </a:solidFill>
                <a:cs typeface="Arial" panose="020B0604020202020204" pitchFamily="34" charset="0"/>
              </a:rPr>
              <a:t>, πολλές φορές συμπληρωματικά με άλλα φάρμακα, όπως </a:t>
            </a:r>
            <a:r>
              <a:rPr lang="el-GR" altLang="el-GR" sz="2000" dirty="0" err="1">
                <a:solidFill>
                  <a:srgbClr val="002060"/>
                </a:solidFill>
                <a:cs typeface="Arial" panose="020B0604020202020204" pitchFamily="34" charset="0"/>
              </a:rPr>
              <a:t>οπιοειδή</a:t>
            </a:r>
            <a:r>
              <a:rPr lang="el-GR" altLang="el-GR" sz="2000" dirty="0">
                <a:solidFill>
                  <a:srgbClr val="002060"/>
                </a:solidFill>
                <a:cs typeface="Arial" panose="020B0604020202020204" pitchFamily="34" charset="0"/>
              </a:rPr>
              <a:t> και </a:t>
            </a:r>
            <a:r>
              <a:rPr lang="el-GR" altLang="el-GR" sz="2000" dirty="0" err="1">
                <a:solidFill>
                  <a:srgbClr val="002060"/>
                </a:solidFill>
                <a:cs typeface="Arial" panose="020B0604020202020204" pitchFamily="34" charset="0"/>
              </a:rPr>
              <a:t>υποξείδιο</a:t>
            </a:r>
            <a:r>
              <a:rPr lang="el-GR" altLang="el-GR" sz="2000" dirty="0">
                <a:solidFill>
                  <a:srgbClr val="002060"/>
                </a:solidFill>
                <a:cs typeface="Arial" panose="020B0604020202020204" pitchFamily="34" charset="0"/>
              </a:rPr>
              <a:t> του αζώτου.  </a:t>
            </a:r>
          </a:p>
        </p:txBody>
      </p:sp>
      <p:sp>
        <p:nvSpPr>
          <p:cNvPr id="3" name="Ορθογώνιο 2"/>
          <p:cNvSpPr/>
          <p:nvPr/>
        </p:nvSpPr>
        <p:spPr>
          <a:xfrm>
            <a:off x="4147750" y="812378"/>
            <a:ext cx="3427798" cy="523220"/>
          </a:xfrm>
          <a:prstGeom prst="rect">
            <a:avLst/>
          </a:prstGeom>
        </p:spPr>
        <p:txBody>
          <a:bodyPr wrap="none">
            <a:spAutoFit/>
          </a:bodyPr>
          <a:lstStyle/>
          <a:p>
            <a:pPr lvl="0"/>
            <a:r>
              <a:rPr lang="el-GR" sz="2800" b="1" dirty="0">
                <a:solidFill>
                  <a:srgbClr val="002060"/>
                </a:solidFill>
              </a:rPr>
              <a:t>Ο αλγόριθμος του </a:t>
            </a:r>
            <a:r>
              <a:rPr lang="en-GB" sz="2800" b="1" dirty="0">
                <a:solidFill>
                  <a:srgbClr val="002060"/>
                </a:solidFill>
              </a:rPr>
              <a:t>BIS</a:t>
            </a:r>
            <a:endParaRPr lang="el-GR" sz="2800" b="1" dirty="0">
              <a:solidFill>
                <a:srgbClr val="002060"/>
              </a:solidFill>
            </a:endParaRPr>
          </a:p>
        </p:txBody>
      </p:sp>
      <p:sp>
        <p:nvSpPr>
          <p:cNvPr id="4" name="Ορθογώνιο 3"/>
          <p:cNvSpPr/>
          <p:nvPr/>
        </p:nvSpPr>
        <p:spPr>
          <a:xfrm>
            <a:off x="2935857" y="5827360"/>
            <a:ext cx="6096000" cy="430887"/>
          </a:xfrm>
          <a:prstGeom prst="rect">
            <a:avLst/>
          </a:prstGeom>
        </p:spPr>
        <p:txBody>
          <a:bodyPr>
            <a:spAutoFit/>
          </a:bodyPr>
          <a:lstStyle/>
          <a:p>
            <a:pPr marL="171450" lvl="0" indent="-171450">
              <a:buFont typeface="Arial" panose="020B0604020202020204" pitchFamily="34" charset="0"/>
              <a:buChar char="•"/>
            </a:pPr>
            <a:r>
              <a:rPr lang="en-US" sz="1100" i="1" dirty="0">
                <a:solidFill>
                  <a:prstClr val="black"/>
                </a:solidFill>
              </a:rPr>
              <a:t>Aspect Medical Systems, Inc., 1997. Technology Overview: </a:t>
            </a:r>
            <a:r>
              <a:rPr lang="en-US" sz="1100" i="1" dirty="0" err="1">
                <a:solidFill>
                  <a:prstClr val="black"/>
                </a:solidFill>
              </a:rPr>
              <a:t>Bispectral</a:t>
            </a:r>
            <a:r>
              <a:rPr lang="en-US" sz="1100" i="1" dirty="0">
                <a:solidFill>
                  <a:prstClr val="black"/>
                </a:solidFill>
              </a:rPr>
              <a:t> Index. USA: Aspect Medical Systems, Inc. </a:t>
            </a:r>
          </a:p>
        </p:txBody>
      </p:sp>
    </p:spTree>
    <p:extLst>
      <p:ext uri="{BB962C8B-B14F-4D97-AF65-F5344CB8AC3E}">
        <p14:creationId xmlns:p14="http://schemas.microsoft.com/office/powerpoint/2010/main" val="7979901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966822" y="2184759"/>
            <a:ext cx="7996687" cy="1938992"/>
          </a:xfrm>
          <a:prstGeom prst="rect">
            <a:avLst/>
          </a:prstGeom>
        </p:spPr>
        <p:txBody>
          <a:bodyPr wrap="square">
            <a:spAutoFit/>
          </a:bodyPr>
          <a:lstStyle/>
          <a:p>
            <a:pPr marL="0" marR="0" lvl="0" indent="0" algn="just" defTabSz="914400" eaLnBrk="1" fontAlgn="base" latinLnBrk="0" hangingPunct="1">
              <a:lnSpc>
                <a:spcPct val="150000"/>
              </a:lnSpc>
              <a:spcBef>
                <a:spcPct val="0"/>
              </a:spcBef>
              <a:spcAft>
                <a:spcPct val="0"/>
              </a:spcAft>
              <a:buClrTx/>
              <a:buSzTx/>
              <a:buFontTx/>
              <a:buNone/>
              <a:tabLst/>
              <a:defRPr/>
            </a:pPr>
            <a:r>
              <a:rPr kumimoji="0" lang="en-US" altLang="el-GR" sz="2000" u="none" strike="noStrike" kern="0" cap="none" spc="0" normalizeH="0" baseline="0" noProof="0" dirty="0">
                <a:ln>
                  <a:noFill/>
                </a:ln>
                <a:solidFill>
                  <a:srgbClr val="002060"/>
                </a:solidFill>
                <a:effectLst/>
                <a:uLnTx/>
                <a:uFillTx/>
                <a:cs typeface="Arial" panose="020B0604020202020204" pitchFamily="34" charset="0"/>
              </a:rPr>
              <a:t>O </a:t>
            </a:r>
            <a:r>
              <a:rPr lang="el-GR" altLang="el-GR" sz="2000" kern="0" dirty="0">
                <a:solidFill>
                  <a:srgbClr val="002060"/>
                </a:solidFill>
                <a:cs typeface="Arial" panose="020B0604020202020204" pitchFamily="34" charset="0"/>
              </a:rPr>
              <a:t>α</a:t>
            </a:r>
            <a:r>
              <a:rPr kumimoji="0" lang="el-GR" altLang="el-GR" sz="2000" u="none" strike="noStrike" kern="0" cap="none" spc="0" normalizeH="0" baseline="0" noProof="0" dirty="0" err="1">
                <a:ln>
                  <a:noFill/>
                </a:ln>
                <a:solidFill>
                  <a:srgbClr val="002060"/>
                </a:solidFill>
                <a:effectLst/>
                <a:uLnTx/>
                <a:uFillTx/>
                <a:cs typeface="Arial" panose="020B0604020202020204" pitchFamily="34" charset="0"/>
              </a:rPr>
              <a:t>λγόριθμος</a:t>
            </a:r>
            <a:r>
              <a:rPr kumimoji="0" lang="el-GR" altLang="el-GR" sz="2000" u="none" strike="noStrike" kern="0" cap="none" spc="0" normalizeH="0" baseline="0" noProof="0" dirty="0">
                <a:ln>
                  <a:noFill/>
                </a:ln>
                <a:solidFill>
                  <a:srgbClr val="002060"/>
                </a:solidFill>
                <a:effectLst/>
                <a:uLnTx/>
                <a:uFillTx/>
                <a:cs typeface="Arial" panose="020B0604020202020204" pitchFamily="34" charset="0"/>
              </a:rPr>
              <a:t> του </a:t>
            </a:r>
            <a:r>
              <a:rPr kumimoji="0" lang="el-GR" altLang="el-GR" sz="2000" u="none" strike="noStrike" kern="0" cap="none" spc="0" normalizeH="0" baseline="0" noProof="0" dirty="0" err="1">
                <a:ln>
                  <a:noFill/>
                </a:ln>
                <a:solidFill>
                  <a:srgbClr val="002060"/>
                </a:solidFill>
                <a:effectLst/>
                <a:uLnTx/>
                <a:uFillTx/>
                <a:cs typeface="Arial" panose="020B0604020202020204" pitchFamily="34" charset="0"/>
              </a:rPr>
              <a:t>Διφασματικού</a:t>
            </a:r>
            <a:r>
              <a:rPr kumimoji="0" lang="el-GR" altLang="el-GR" sz="2000" u="none" strike="noStrike" kern="0" cap="none" spc="0" normalizeH="0" baseline="0" noProof="0" dirty="0">
                <a:ln>
                  <a:noFill/>
                </a:ln>
                <a:solidFill>
                  <a:srgbClr val="002060"/>
                </a:solidFill>
                <a:effectLst/>
                <a:uLnTx/>
                <a:uFillTx/>
                <a:cs typeface="Arial" panose="020B0604020202020204" pitchFamily="34" charset="0"/>
              </a:rPr>
              <a:t> δείκτη αναπτύχθηκε ώστε να συνδυάσει τις ιδιότητες του ΗΕΓ ( </a:t>
            </a:r>
            <a:r>
              <a:rPr kumimoji="0" lang="el-GR" altLang="el-GR" sz="2000" u="none" strike="noStrike" kern="0" cap="none" spc="0" normalizeH="0" baseline="0" noProof="0" dirty="0" err="1">
                <a:ln>
                  <a:noFill/>
                </a:ln>
                <a:solidFill>
                  <a:srgbClr val="002060"/>
                </a:solidFill>
                <a:effectLst/>
                <a:uLnTx/>
                <a:uFillTx/>
                <a:cs typeface="Arial" panose="020B0604020202020204" pitchFamily="34" charset="0"/>
              </a:rPr>
              <a:t>διφασματικές</a:t>
            </a:r>
            <a:r>
              <a:rPr kumimoji="0" lang="el-GR" altLang="el-GR" sz="2000" u="none" strike="noStrike" kern="0" cap="none" spc="0" normalizeH="0" baseline="0" noProof="0" dirty="0">
                <a:ln>
                  <a:noFill/>
                </a:ln>
                <a:solidFill>
                  <a:srgbClr val="002060"/>
                </a:solidFill>
                <a:effectLst/>
                <a:uLnTx/>
                <a:uFillTx/>
                <a:cs typeface="Arial" panose="020B0604020202020204" pitchFamily="34" charset="0"/>
              </a:rPr>
              <a:t> κ.α.), οι οποίες συσχετίζονται άμεσα με την αναισθησία και την καταστολή στα ΗΕΓ σε περισσότερα από 5.000 περιστατικά ενηλίκων.</a:t>
            </a:r>
            <a:endParaRPr kumimoji="0" lang="el-GR" sz="2000" u="none" strike="noStrike" kern="0" cap="none" spc="0" normalizeH="0" baseline="0" noProof="0" dirty="0">
              <a:ln>
                <a:noFill/>
              </a:ln>
              <a:solidFill>
                <a:srgbClr val="002060"/>
              </a:solidFill>
              <a:effectLst/>
              <a:uLnTx/>
              <a:uFillTx/>
            </a:endParaRPr>
          </a:p>
        </p:txBody>
      </p:sp>
      <p:sp>
        <p:nvSpPr>
          <p:cNvPr id="3" name="Ορθογώνιο 2"/>
          <p:cNvSpPr/>
          <p:nvPr/>
        </p:nvSpPr>
        <p:spPr>
          <a:xfrm>
            <a:off x="4062924" y="1200567"/>
            <a:ext cx="3427798" cy="523220"/>
          </a:xfrm>
          <a:prstGeom prst="rect">
            <a:avLst/>
          </a:prstGeom>
        </p:spPr>
        <p:txBody>
          <a:bodyPr wrap="none">
            <a:spAutoFit/>
          </a:bodyPr>
          <a:lstStyle/>
          <a:p>
            <a:pPr lvl="0"/>
            <a:r>
              <a:rPr lang="el-GR" sz="2800" b="1" dirty="0">
                <a:solidFill>
                  <a:srgbClr val="002060"/>
                </a:solidFill>
              </a:rPr>
              <a:t>Ο αλγόριθμος του </a:t>
            </a:r>
            <a:r>
              <a:rPr lang="en-GB" sz="2800" b="1" dirty="0">
                <a:solidFill>
                  <a:srgbClr val="002060"/>
                </a:solidFill>
              </a:rPr>
              <a:t>BIS</a:t>
            </a:r>
            <a:endParaRPr lang="el-GR" sz="2800" b="1" dirty="0">
              <a:solidFill>
                <a:srgbClr val="002060"/>
              </a:solidFill>
            </a:endParaRPr>
          </a:p>
        </p:txBody>
      </p:sp>
      <p:sp>
        <p:nvSpPr>
          <p:cNvPr id="4" name="Ορθογώνιο 3"/>
          <p:cNvSpPr/>
          <p:nvPr/>
        </p:nvSpPr>
        <p:spPr>
          <a:xfrm>
            <a:off x="2728823" y="5465052"/>
            <a:ext cx="6096000" cy="430887"/>
          </a:xfrm>
          <a:prstGeom prst="rect">
            <a:avLst/>
          </a:prstGeom>
        </p:spPr>
        <p:txBody>
          <a:bodyPr>
            <a:spAutoFit/>
          </a:bodyPr>
          <a:lstStyle/>
          <a:p>
            <a:pPr marL="171450" lvl="0" indent="-171450">
              <a:buFont typeface="Arial" panose="020B0604020202020204" pitchFamily="34" charset="0"/>
              <a:buChar char="•"/>
            </a:pPr>
            <a:r>
              <a:rPr lang="en-US" sz="1100" i="1" dirty="0">
                <a:solidFill>
                  <a:prstClr val="black"/>
                </a:solidFill>
              </a:rPr>
              <a:t>Aspect Medical Systems, Inc., 1997. Technology Overview: </a:t>
            </a:r>
            <a:r>
              <a:rPr lang="en-US" sz="1100" i="1" dirty="0" err="1">
                <a:solidFill>
                  <a:prstClr val="black"/>
                </a:solidFill>
              </a:rPr>
              <a:t>Bispectral</a:t>
            </a:r>
            <a:r>
              <a:rPr lang="en-US" sz="1100" i="1" dirty="0">
                <a:solidFill>
                  <a:prstClr val="black"/>
                </a:solidFill>
              </a:rPr>
              <a:t> Index. USA: Aspect Medical Systems, Inc. </a:t>
            </a:r>
          </a:p>
        </p:txBody>
      </p:sp>
    </p:spTree>
    <p:extLst>
      <p:ext uri="{BB962C8B-B14F-4D97-AF65-F5344CB8AC3E}">
        <p14:creationId xmlns:p14="http://schemas.microsoft.com/office/powerpoint/2010/main" val="28975151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185358" y="1737790"/>
            <a:ext cx="7588370" cy="4247317"/>
          </a:xfrm>
          <a:prstGeom prst="rect">
            <a:avLst/>
          </a:prstGeom>
        </p:spPr>
        <p:txBody>
          <a:bodyPr wrap="square">
            <a:spAutoFit/>
          </a:bodyPr>
          <a:lstStyle/>
          <a:p>
            <a:pPr marL="342900" marR="0" lvl="0" indent="-3429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altLang="el-GR" sz="2000" b="0" u="none" strike="noStrike" kern="0" cap="none" spc="0" normalizeH="0" baseline="0" noProof="0" dirty="0">
                <a:ln>
                  <a:noFill/>
                </a:ln>
                <a:solidFill>
                  <a:srgbClr val="002060"/>
                </a:solidFill>
                <a:effectLst/>
                <a:uLnTx/>
                <a:uFillTx/>
                <a:cs typeface="Arial" panose="020B0604020202020204" pitchFamily="34" charset="0"/>
              </a:rPr>
              <a:t> </a:t>
            </a:r>
            <a:r>
              <a:rPr lang="el-GR" altLang="el-GR" sz="2000" kern="0" dirty="0">
                <a:solidFill>
                  <a:srgbClr val="002060"/>
                </a:solidFill>
                <a:cs typeface="Arial" panose="020B0604020202020204" pitchFamily="34" charset="0"/>
              </a:rPr>
              <a:t>Οι τιμές </a:t>
            </a:r>
            <a:r>
              <a:rPr kumimoji="0" lang="el-GR" altLang="el-GR" sz="2000" b="0" u="none" strike="noStrike" kern="0" cap="none" spc="0" normalizeH="0" baseline="0" noProof="0" dirty="0">
                <a:ln>
                  <a:noFill/>
                </a:ln>
                <a:solidFill>
                  <a:srgbClr val="002060"/>
                </a:solidFill>
                <a:effectLst/>
                <a:uLnTx/>
                <a:uFillTx/>
                <a:cs typeface="Arial" panose="020B0604020202020204" pitchFamily="34" charset="0"/>
              </a:rPr>
              <a:t>ποικίλλουν και αντιπροσωπεύουν μια συνεχή καταγραφή που σχετίζεται με την κλινική κατάσταση και τις αντιδράσεις του ασθενούς. </a:t>
            </a:r>
          </a:p>
          <a:p>
            <a:pPr marL="342900" marR="0" lvl="0" indent="-3429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altLang="el-GR" sz="2000" b="0" u="none" strike="noStrike" kern="0" cap="none" spc="0" normalizeH="0" baseline="0" noProof="0" dirty="0">
                <a:ln>
                  <a:noFill/>
                </a:ln>
                <a:solidFill>
                  <a:srgbClr val="002060"/>
                </a:solidFill>
                <a:effectLst/>
                <a:uLnTx/>
                <a:uFillTx/>
                <a:cs typeface="Arial" panose="020B0604020202020204" pitchFamily="34" charset="0"/>
              </a:rPr>
              <a:t>Οι τιμές του </a:t>
            </a:r>
            <a:r>
              <a:rPr kumimoji="0" lang="el-GR" altLang="el-GR" sz="2000" b="0" u="none" strike="noStrike" kern="0" cap="none" spc="0" normalizeH="0" baseline="0" noProof="0" dirty="0" err="1">
                <a:ln>
                  <a:noFill/>
                </a:ln>
                <a:solidFill>
                  <a:srgbClr val="002060"/>
                </a:solidFill>
                <a:effectLst/>
                <a:uLnTx/>
                <a:uFillTx/>
                <a:cs typeface="Arial" panose="020B0604020202020204" pitchFamily="34" charset="0"/>
              </a:rPr>
              <a:t>Διφασματικού</a:t>
            </a:r>
            <a:r>
              <a:rPr kumimoji="0" lang="el-GR" altLang="el-GR" sz="2000" b="0" u="none" strike="noStrike" kern="0" cap="none" spc="0" normalizeH="0" baseline="0" noProof="0" dirty="0">
                <a:ln>
                  <a:noFill/>
                </a:ln>
                <a:solidFill>
                  <a:srgbClr val="002060"/>
                </a:solidFill>
                <a:effectLst/>
                <a:uLnTx/>
                <a:uFillTx/>
                <a:cs typeface="Arial" panose="020B0604020202020204" pitchFamily="34" charset="0"/>
              </a:rPr>
              <a:t> δείκτη παρέχουν ένα τρόπο αξιολόγησης της λειτουργίας του εγκεφάλου που προκύπτει από το ΗΕΓ και όχι από την συγκέντρωση του φαρμάκου. </a:t>
            </a:r>
          </a:p>
          <a:p>
            <a:pPr marL="342900" marR="0" lvl="0" indent="-342900" algn="just"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altLang="el-GR" sz="2000" b="0" u="none" strike="noStrike" kern="0" cap="none" spc="0" normalizeH="0" baseline="0" noProof="0" dirty="0">
                <a:ln>
                  <a:noFill/>
                </a:ln>
                <a:solidFill>
                  <a:srgbClr val="002060"/>
                </a:solidFill>
                <a:effectLst/>
                <a:uLnTx/>
                <a:uFillTx/>
                <a:cs typeface="Arial" panose="020B0604020202020204" pitchFamily="34" charset="0"/>
              </a:rPr>
              <a:t>Π.χ. ο </a:t>
            </a:r>
            <a:r>
              <a:rPr kumimoji="0" lang="el-GR" altLang="el-GR" sz="2000" b="0" u="none" strike="noStrike" kern="0" cap="none" spc="0" normalizeH="0" baseline="0" noProof="0" dirty="0" err="1">
                <a:ln>
                  <a:noFill/>
                </a:ln>
                <a:solidFill>
                  <a:srgbClr val="002060"/>
                </a:solidFill>
                <a:effectLst/>
                <a:uLnTx/>
                <a:uFillTx/>
                <a:cs typeface="Arial" panose="020B0604020202020204" pitchFamily="34" charset="0"/>
              </a:rPr>
              <a:t>Διφασματικός</a:t>
            </a:r>
            <a:r>
              <a:rPr kumimoji="0" lang="el-GR" altLang="el-GR" sz="2000" b="0" u="none" strike="noStrike" kern="0" cap="none" spc="0" normalizeH="0" baseline="0" noProof="0" dirty="0">
                <a:ln>
                  <a:noFill/>
                </a:ln>
                <a:solidFill>
                  <a:srgbClr val="002060"/>
                </a:solidFill>
                <a:effectLst/>
                <a:uLnTx/>
                <a:uFillTx/>
                <a:cs typeface="Arial" panose="020B0604020202020204" pitchFamily="34" charset="0"/>
              </a:rPr>
              <a:t> δείκτης μειώνεται κατά την διάρκεια φυσιολογικού ύπνου, όπως επίσης κατά την διάρκεια χορήγησης κάποιου αναισθητικού παράγοντα</a:t>
            </a:r>
            <a:endParaRPr kumimoji="0" lang="el-GR" sz="1600" b="0" u="none" strike="noStrike" kern="0" cap="none" spc="0" normalizeH="0" baseline="0" noProof="0" dirty="0">
              <a:ln>
                <a:noFill/>
              </a:ln>
              <a:solidFill>
                <a:srgbClr val="002060"/>
              </a:solidFill>
              <a:effectLst/>
              <a:uLnTx/>
              <a:uFillTx/>
            </a:endParaRPr>
          </a:p>
        </p:txBody>
      </p:sp>
      <p:sp>
        <p:nvSpPr>
          <p:cNvPr id="3" name="TextBox 2"/>
          <p:cNvSpPr txBox="1"/>
          <p:nvPr/>
        </p:nvSpPr>
        <p:spPr>
          <a:xfrm>
            <a:off x="3436188" y="680903"/>
            <a:ext cx="4621778" cy="461665"/>
          </a:xfrm>
          <a:prstGeom prst="rect">
            <a:avLst/>
          </a:prstGeom>
          <a:noFill/>
        </p:spPr>
        <p:txBody>
          <a:bodyPr wrap="none" rtlCol="0">
            <a:spAutoFit/>
          </a:bodyPr>
          <a:lstStyle/>
          <a:p>
            <a:r>
              <a:rPr lang="el-GR" sz="2400" b="1" dirty="0">
                <a:solidFill>
                  <a:srgbClr val="002060"/>
                </a:solidFill>
              </a:rPr>
              <a:t>Χαρακτηριστικά των τιμών του </a:t>
            </a:r>
            <a:r>
              <a:rPr lang="en-GB" sz="2400" b="1" dirty="0">
                <a:solidFill>
                  <a:srgbClr val="002060"/>
                </a:solidFill>
              </a:rPr>
              <a:t>BIS</a:t>
            </a:r>
            <a:endParaRPr lang="el-GR" sz="2400" b="1" dirty="0">
              <a:solidFill>
                <a:srgbClr val="002060"/>
              </a:solidFill>
            </a:endParaRPr>
          </a:p>
        </p:txBody>
      </p:sp>
      <p:sp>
        <p:nvSpPr>
          <p:cNvPr id="4" name="Ορθογώνιο 3"/>
          <p:cNvSpPr/>
          <p:nvPr/>
        </p:nvSpPr>
        <p:spPr>
          <a:xfrm>
            <a:off x="3436188" y="6090097"/>
            <a:ext cx="6096000" cy="430887"/>
          </a:xfrm>
          <a:prstGeom prst="rect">
            <a:avLst/>
          </a:prstGeom>
        </p:spPr>
        <p:txBody>
          <a:bodyPr>
            <a:spAutoFit/>
          </a:bodyPr>
          <a:lstStyle/>
          <a:p>
            <a:pPr lvl="0" fontAlgn="base">
              <a:spcBef>
                <a:spcPct val="0"/>
              </a:spcBef>
              <a:spcAft>
                <a:spcPct val="0"/>
              </a:spcAft>
            </a:pPr>
            <a:r>
              <a:rPr lang="en-US" altLang="el-GR" sz="1100" i="1" dirty="0">
                <a:cs typeface="Arial" panose="020B0604020202020204" pitchFamily="34" charset="0"/>
              </a:rPr>
              <a:t>Scott DK. Monitoring consciousness. Using the </a:t>
            </a:r>
            <a:r>
              <a:rPr lang="en-US" altLang="el-GR" sz="1100" i="1" dirty="0" err="1">
                <a:cs typeface="Arial" panose="020B0604020202020204" pitchFamily="34" charset="0"/>
              </a:rPr>
              <a:t>Bispectral</a:t>
            </a:r>
            <a:r>
              <a:rPr lang="en-US" altLang="el-GR" sz="1100" i="1" dirty="0">
                <a:cs typeface="Arial" panose="020B0604020202020204" pitchFamily="34" charset="0"/>
              </a:rPr>
              <a:t> index during anesthesia. A pocket guide for clinicians. Aspect Medical Systems, Inc. 2007. </a:t>
            </a:r>
            <a:endParaRPr lang="el-GR" altLang="el-GR" sz="1100" i="1" dirty="0">
              <a:cs typeface="Arial" panose="020B0604020202020204" pitchFamily="34" charset="0"/>
            </a:endParaRPr>
          </a:p>
        </p:txBody>
      </p:sp>
    </p:spTree>
    <p:extLst>
      <p:ext uri="{BB962C8B-B14F-4D97-AF65-F5344CB8AC3E}">
        <p14:creationId xmlns:p14="http://schemas.microsoft.com/office/powerpoint/2010/main" val="5905058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448573" y="242169"/>
            <a:ext cx="4753155" cy="6253370"/>
          </a:xfrm>
          <a:prstGeom prst="rect">
            <a:avLst/>
          </a:prstGeom>
        </p:spPr>
      </p:pic>
      <p:sp>
        <p:nvSpPr>
          <p:cNvPr id="3" name="Ορθογώνιο 2"/>
          <p:cNvSpPr/>
          <p:nvPr/>
        </p:nvSpPr>
        <p:spPr>
          <a:xfrm>
            <a:off x="589471" y="6495539"/>
            <a:ext cx="6096000" cy="261610"/>
          </a:xfrm>
          <a:prstGeom prst="rect">
            <a:avLst/>
          </a:prstGeom>
        </p:spPr>
        <p:txBody>
          <a:bodyPr>
            <a:spAutoFit/>
          </a:bodyPr>
          <a:lstStyle/>
          <a:p>
            <a:r>
              <a:rPr lang="en-GB" sz="1100" dirty="0"/>
              <a:t>http://bme240.eng.uci.edu/students/09s/arnesanc/bispectral_anslysis.html</a:t>
            </a:r>
            <a:endParaRPr lang="el-GR" sz="1100" dirty="0"/>
          </a:p>
        </p:txBody>
      </p:sp>
      <p:sp>
        <p:nvSpPr>
          <p:cNvPr id="4" name="Ορθογώνιο 3"/>
          <p:cNvSpPr/>
          <p:nvPr/>
        </p:nvSpPr>
        <p:spPr>
          <a:xfrm>
            <a:off x="5670430" y="6026180"/>
            <a:ext cx="6096000" cy="600164"/>
          </a:xfrm>
          <a:prstGeom prst="rect">
            <a:avLst/>
          </a:prstGeom>
        </p:spPr>
        <p:txBody>
          <a:bodyPr>
            <a:spAutoFit/>
          </a:bodyPr>
          <a:lstStyle/>
          <a:p>
            <a:pPr algn="just"/>
            <a:r>
              <a:rPr lang="en-GB" sz="1100" dirty="0"/>
              <a:t>https://www.researchgate.net/publication/320028602_Role_of_bispectral_index_monitoring_and_burst_suppression_in_prognostication_following_out-of-hospital_cardiac_arrest_A_systematic_review_protocol/figures?lo=1</a:t>
            </a:r>
            <a:endParaRPr lang="el-GR" sz="1100" dirty="0"/>
          </a:p>
        </p:txBody>
      </p:sp>
      <p:pic>
        <p:nvPicPr>
          <p:cNvPr id="5" name="Εικόνα 4"/>
          <p:cNvPicPr>
            <a:picLocks noChangeAspect="1"/>
          </p:cNvPicPr>
          <p:nvPr/>
        </p:nvPicPr>
        <p:blipFill>
          <a:blip r:embed="rId3"/>
          <a:stretch>
            <a:fillRect/>
          </a:stretch>
        </p:blipFill>
        <p:spPr>
          <a:xfrm>
            <a:off x="5280265" y="1828621"/>
            <a:ext cx="6686550" cy="2838450"/>
          </a:xfrm>
          <a:prstGeom prst="rect">
            <a:avLst/>
          </a:prstGeom>
        </p:spPr>
      </p:pic>
    </p:spTree>
    <p:extLst>
      <p:ext uri="{BB962C8B-B14F-4D97-AF65-F5344CB8AC3E}">
        <p14:creationId xmlns:p14="http://schemas.microsoft.com/office/powerpoint/2010/main" val="391827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892319" y="966722"/>
            <a:ext cx="6679842" cy="589072"/>
          </a:xfrm>
          <a:prstGeom prst="rect">
            <a:avLst/>
          </a:prstGeom>
        </p:spPr>
        <p:txBody>
          <a:bodyPr wrap="none">
            <a:spAutoFit/>
          </a:bodyPr>
          <a:lstStyle/>
          <a:p>
            <a:pPr lvl="0">
              <a:lnSpc>
                <a:spcPct val="150000"/>
              </a:lnSpc>
            </a:pPr>
            <a:r>
              <a:rPr lang="el-GR" sz="2400" b="1" dirty="0">
                <a:solidFill>
                  <a:srgbClr val="002060"/>
                </a:solidFill>
              </a:rPr>
              <a:t>Μη επεμβατικό </a:t>
            </a:r>
            <a:r>
              <a:rPr lang="en-GB" sz="2400" b="1" dirty="0">
                <a:solidFill>
                  <a:srgbClr val="002060"/>
                </a:solidFill>
              </a:rPr>
              <a:t>monitoring </a:t>
            </a:r>
            <a:r>
              <a:rPr lang="el-GR" sz="2400" b="1" dirty="0">
                <a:solidFill>
                  <a:srgbClr val="002060"/>
                </a:solidFill>
              </a:rPr>
              <a:t>της Αρτηριακής Πίεσης</a:t>
            </a:r>
          </a:p>
        </p:txBody>
      </p:sp>
      <p:sp>
        <p:nvSpPr>
          <p:cNvPr id="3" name="TextBox 2"/>
          <p:cNvSpPr txBox="1"/>
          <p:nvPr/>
        </p:nvSpPr>
        <p:spPr>
          <a:xfrm>
            <a:off x="2087592" y="2130724"/>
            <a:ext cx="8135945" cy="2246769"/>
          </a:xfrm>
          <a:prstGeom prst="rect">
            <a:avLst/>
          </a:prstGeom>
          <a:noFill/>
        </p:spPr>
        <p:txBody>
          <a:bodyPr wrap="none" rtlCol="0">
            <a:spAutoFit/>
          </a:bodyPr>
          <a:lstStyle/>
          <a:p>
            <a:r>
              <a:rPr lang="el-GR" sz="2000" i="1" dirty="0">
                <a:solidFill>
                  <a:srgbClr val="002060"/>
                </a:solidFill>
              </a:rPr>
              <a:t>Τεχνικές μέτρησης της ΑΠ  με σφυγμομανόμετρο:</a:t>
            </a:r>
          </a:p>
          <a:p>
            <a:endParaRPr lang="el-GR" sz="2000" dirty="0">
              <a:solidFill>
                <a:srgbClr val="002060"/>
              </a:solidFill>
            </a:endParaRPr>
          </a:p>
          <a:p>
            <a:r>
              <a:rPr lang="el-GR" sz="2000" dirty="0">
                <a:solidFill>
                  <a:srgbClr val="002060"/>
                </a:solidFill>
              </a:rPr>
              <a:t>-- Αναεροειδές μανόμετρο με περιφερική ψηλάφηση του σφυγμού </a:t>
            </a:r>
          </a:p>
          <a:p>
            <a:endParaRPr lang="el-GR" sz="2000" dirty="0">
              <a:solidFill>
                <a:srgbClr val="002060"/>
              </a:solidFill>
            </a:endParaRPr>
          </a:p>
          <a:p>
            <a:r>
              <a:rPr lang="el-GR" sz="2000" dirty="0">
                <a:solidFill>
                  <a:srgbClr val="002060"/>
                </a:solidFill>
              </a:rPr>
              <a:t>-- Αναεροειδές μανόμετρο με ακρόαση των ήχων Korotkoff με στηθοσκόπιο </a:t>
            </a:r>
          </a:p>
          <a:p>
            <a:endParaRPr lang="el-GR" sz="2000" dirty="0">
              <a:solidFill>
                <a:srgbClr val="002060"/>
              </a:solidFill>
            </a:endParaRPr>
          </a:p>
          <a:p>
            <a:r>
              <a:rPr lang="el-GR" sz="2000" dirty="0">
                <a:solidFill>
                  <a:srgbClr val="002060"/>
                </a:solidFill>
              </a:rPr>
              <a:t>-- Ταλαντωσιμετρία </a:t>
            </a:r>
          </a:p>
        </p:txBody>
      </p:sp>
    </p:spTree>
    <p:extLst>
      <p:ext uri="{BB962C8B-B14F-4D97-AF65-F5344CB8AC3E}">
        <p14:creationId xmlns:p14="http://schemas.microsoft.com/office/powerpoint/2010/main" val="6778759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86: Bispectral Index Monitoring | Anesthesia 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882" y="125831"/>
            <a:ext cx="9842740" cy="5817769"/>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4324710" y="6340741"/>
            <a:ext cx="6096000" cy="261610"/>
          </a:xfrm>
          <a:prstGeom prst="rect">
            <a:avLst/>
          </a:prstGeom>
        </p:spPr>
        <p:txBody>
          <a:bodyPr>
            <a:spAutoFit/>
          </a:bodyPr>
          <a:lstStyle/>
          <a:p>
            <a:r>
              <a:rPr lang="en-GB" sz="1100" dirty="0"/>
              <a:t>https://phoalard.net/4/1407888/?var=2579905&amp;ab2r=0&amp;prfrev=false</a:t>
            </a:r>
            <a:endParaRPr lang="el-GR" sz="1100" dirty="0"/>
          </a:p>
        </p:txBody>
      </p:sp>
    </p:spTree>
    <p:extLst>
      <p:ext uri="{BB962C8B-B14F-4D97-AF65-F5344CB8AC3E}">
        <p14:creationId xmlns:p14="http://schemas.microsoft.com/office/powerpoint/2010/main" val="4783126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559099" y="-83585"/>
            <a:ext cx="6191250" cy="6191250"/>
          </a:xfrm>
          <a:prstGeom prst="rect">
            <a:avLst/>
          </a:prstGeom>
        </p:spPr>
      </p:pic>
      <p:sp>
        <p:nvSpPr>
          <p:cNvPr id="3" name="Ορθογώνιο 2"/>
          <p:cNvSpPr/>
          <p:nvPr/>
        </p:nvSpPr>
        <p:spPr>
          <a:xfrm>
            <a:off x="3255034" y="6245851"/>
            <a:ext cx="6096000" cy="261610"/>
          </a:xfrm>
          <a:prstGeom prst="rect">
            <a:avLst/>
          </a:prstGeom>
        </p:spPr>
        <p:txBody>
          <a:bodyPr>
            <a:spAutoFit/>
          </a:bodyPr>
          <a:lstStyle/>
          <a:p>
            <a:r>
              <a:rPr lang="en-GB" sz="1100" dirty="0"/>
              <a:t>https://www.alibaba.com/product-detail/Bispectral-Index-BIS-Sensors-BIS-sensor_60334824151.html</a:t>
            </a:r>
            <a:endParaRPr lang="el-GR" sz="1100" dirty="0"/>
          </a:p>
        </p:txBody>
      </p:sp>
      <p:pic>
        <p:nvPicPr>
          <p:cNvPr id="4" name="Εικόνα 3"/>
          <p:cNvPicPr>
            <a:picLocks noChangeAspect="1"/>
          </p:cNvPicPr>
          <p:nvPr/>
        </p:nvPicPr>
        <p:blipFill>
          <a:blip r:embed="rId3"/>
          <a:stretch>
            <a:fillRect/>
          </a:stretch>
        </p:blipFill>
        <p:spPr>
          <a:xfrm>
            <a:off x="7115175" y="1161510"/>
            <a:ext cx="4807968" cy="4807968"/>
          </a:xfrm>
          <a:prstGeom prst="rect">
            <a:avLst/>
          </a:prstGeom>
        </p:spPr>
      </p:pic>
      <p:sp>
        <p:nvSpPr>
          <p:cNvPr id="5" name="TextBox 4"/>
          <p:cNvSpPr txBox="1"/>
          <p:nvPr/>
        </p:nvSpPr>
        <p:spPr>
          <a:xfrm>
            <a:off x="4908430" y="414068"/>
            <a:ext cx="1931939" cy="584775"/>
          </a:xfrm>
          <a:prstGeom prst="rect">
            <a:avLst/>
          </a:prstGeom>
          <a:noFill/>
        </p:spPr>
        <p:txBody>
          <a:bodyPr wrap="none" rtlCol="0">
            <a:spAutoFit/>
          </a:bodyPr>
          <a:lstStyle/>
          <a:p>
            <a:r>
              <a:rPr lang="en-GB" sz="3200" b="1" dirty="0">
                <a:solidFill>
                  <a:srgbClr val="002060"/>
                </a:solidFill>
              </a:rPr>
              <a:t>BIS sensor</a:t>
            </a:r>
            <a:endParaRPr lang="el-GR" sz="3200" b="1" dirty="0">
              <a:solidFill>
                <a:srgbClr val="002060"/>
              </a:solidFill>
            </a:endParaRPr>
          </a:p>
        </p:txBody>
      </p:sp>
    </p:spTree>
    <p:extLst>
      <p:ext uri="{BB962C8B-B14F-4D97-AF65-F5344CB8AC3E}">
        <p14:creationId xmlns:p14="http://schemas.microsoft.com/office/powerpoint/2010/main" val="22896316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86: Bispectral Index Monitoring | Anesthesia 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993" y="673548"/>
            <a:ext cx="6357369" cy="464666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4390542" y="6119033"/>
            <a:ext cx="3238387" cy="261610"/>
          </a:xfrm>
          <a:prstGeom prst="rect">
            <a:avLst/>
          </a:prstGeom>
        </p:spPr>
        <p:txBody>
          <a:bodyPr wrap="none">
            <a:spAutoFit/>
          </a:bodyPr>
          <a:lstStyle/>
          <a:p>
            <a:pPr lvl="0"/>
            <a:r>
              <a:rPr lang="en-GB" sz="1100" i="1" dirty="0">
                <a:solidFill>
                  <a:prstClr val="black"/>
                </a:solidFill>
              </a:rPr>
              <a:t>https://aneskey.com/86-bispectral-index-monitoring/</a:t>
            </a:r>
            <a:endParaRPr lang="el-GR" sz="1100" i="1" dirty="0">
              <a:solidFill>
                <a:prstClr val="black"/>
              </a:solidFill>
            </a:endParaRPr>
          </a:p>
        </p:txBody>
      </p:sp>
    </p:spTree>
    <p:extLst>
      <p:ext uri="{BB962C8B-B14F-4D97-AF65-F5344CB8AC3E}">
        <p14:creationId xmlns:p14="http://schemas.microsoft.com/office/powerpoint/2010/main" val="4011942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86: Bispectral Index Monitoring | Anesthesia 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981" y="1324843"/>
            <a:ext cx="5520607" cy="4161556"/>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3853534" y="6091051"/>
            <a:ext cx="3259226" cy="261610"/>
          </a:xfrm>
          <a:prstGeom prst="rect">
            <a:avLst/>
          </a:prstGeom>
        </p:spPr>
        <p:txBody>
          <a:bodyPr wrap="none">
            <a:spAutoFit/>
          </a:bodyPr>
          <a:lstStyle/>
          <a:p>
            <a:r>
              <a:rPr lang="en-GB" sz="1100" dirty="0"/>
              <a:t>https://aneskey.com/86-bispectral-index-monitoring/</a:t>
            </a:r>
            <a:endParaRPr lang="el-GR" sz="1100" dirty="0"/>
          </a:p>
        </p:txBody>
      </p:sp>
    </p:spTree>
    <p:extLst>
      <p:ext uri="{BB962C8B-B14F-4D97-AF65-F5344CB8AC3E}">
        <p14:creationId xmlns:p14="http://schemas.microsoft.com/office/powerpoint/2010/main" val="8919586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5808" y="576561"/>
            <a:ext cx="5563739" cy="5374067"/>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4185651" y="6306712"/>
            <a:ext cx="3259226" cy="261610"/>
          </a:xfrm>
          <a:prstGeom prst="rect">
            <a:avLst/>
          </a:prstGeom>
        </p:spPr>
        <p:txBody>
          <a:bodyPr wrap="none">
            <a:spAutoFit/>
          </a:bodyPr>
          <a:lstStyle/>
          <a:p>
            <a:r>
              <a:rPr lang="en-GB" sz="1100" i="1" dirty="0"/>
              <a:t>https://aneskey.com/86-bispectral-index-monitoring/</a:t>
            </a:r>
            <a:endParaRPr lang="el-GR" sz="1100" i="1" dirty="0"/>
          </a:p>
        </p:txBody>
      </p:sp>
    </p:spTree>
    <p:extLst>
      <p:ext uri="{BB962C8B-B14F-4D97-AF65-F5344CB8AC3E}">
        <p14:creationId xmlns:p14="http://schemas.microsoft.com/office/powerpoint/2010/main" val="39908277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154341" y="1799909"/>
            <a:ext cx="7582619" cy="4247317"/>
          </a:xfrm>
          <a:prstGeom prst="rect">
            <a:avLst/>
          </a:prstGeom>
        </p:spPr>
        <p:txBody>
          <a:bodyPr wrap="square">
            <a:spAutoFit/>
          </a:bodyPr>
          <a:lstStyle/>
          <a:p>
            <a:pPr algn="just">
              <a:lnSpc>
                <a:spcPct val="150000"/>
              </a:lnSpc>
            </a:pPr>
            <a:r>
              <a:rPr lang="en-GB" b="1" dirty="0">
                <a:solidFill>
                  <a:srgbClr val="00B050"/>
                </a:solidFill>
              </a:rPr>
              <a:t>Burst Suppression Ratio- BSR: </a:t>
            </a:r>
            <a:r>
              <a:rPr lang="el-GR" dirty="0">
                <a:solidFill>
                  <a:srgbClr val="002060"/>
                </a:solidFill>
              </a:rPr>
              <a:t>Μετράει το μήκος περιόδου (&gt; 2</a:t>
            </a:r>
            <a:r>
              <a:rPr lang="en-GB" dirty="0">
                <a:solidFill>
                  <a:srgbClr val="002060"/>
                </a:solidFill>
              </a:rPr>
              <a:t>sec)</a:t>
            </a:r>
            <a:r>
              <a:rPr lang="el-GR" dirty="0">
                <a:solidFill>
                  <a:srgbClr val="002060"/>
                </a:solidFill>
              </a:rPr>
              <a:t> κατά την οποία η τάση του ΗΕΓ</a:t>
            </a:r>
            <a:r>
              <a:rPr lang="en-GB" dirty="0">
                <a:solidFill>
                  <a:srgbClr val="002060"/>
                </a:solidFill>
              </a:rPr>
              <a:t> </a:t>
            </a:r>
            <a:r>
              <a:rPr lang="el-GR" dirty="0">
                <a:solidFill>
                  <a:srgbClr val="002060"/>
                </a:solidFill>
              </a:rPr>
              <a:t>δεν </a:t>
            </a:r>
            <a:r>
              <a:rPr lang="el-GR" dirty="0" err="1">
                <a:solidFill>
                  <a:srgbClr val="002060"/>
                </a:solidFill>
              </a:rPr>
              <a:t>υπερβαίνειτο</a:t>
            </a:r>
            <a:r>
              <a:rPr lang="el-GR" dirty="0">
                <a:solidFill>
                  <a:srgbClr val="002060"/>
                </a:solidFill>
              </a:rPr>
              <a:t> </a:t>
            </a:r>
            <a:r>
              <a:rPr lang="en-GB" dirty="0">
                <a:solidFill>
                  <a:srgbClr val="002060"/>
                </a:solidFill>
              </a:rPr>
              <a:t>±5 mV </a:t>
            </a:r>
            <a:r>
              <a:rPr lang="el-GR" dirty="0">
                <a:solidFill>
                  <a:srgbClr val="002060"/>
                </a:solidFill>
              </a:rPr>
              <a:t>. </a:t>
            </a:r>
            <a:endParaRPr lang="en-GB" dirty="0">
              <a:solidFill>
                <a:srgbClr val="002060"/>
              </a:solidFill>
            </a:endParaRPr>
          </a:p>
          <a:p>
            <a:pPr algn="just">
              <a:lnSpc>
                <a:spcPct val="150000"/>
              </a:lnSpc>
            </a:pPr>
            <a:endParaRPr lang="en-GB" dirty="0">
              <a:solidFill>
                <a:srgbClr val="002060"/>
              </a:solidFill>
            </a:endParaRPr>
          </a:p>
          <a:p>
            <a:pPr algn="just">
              <a:lnSpc>
                <a:spcPct val="150000"/>
              </a:lnSpc>
            </a:pPr>
            <a:r>
              <a:rPr lang="el-GR" b="1" dirty="0">
                <a:solidFill>
                  <a:srgbClr val="00B050"/>
                </a:solidFill>
              </a:rPr>
              <a:t>Signal Quality </a:t>
            </a:r>
            <a:r>
              <a:rPr lang="el-GR" b="1" dirty="0" err="1">
                <a:solidFill>
                  <a:srgbClr val="00B050"/>
                </a:solidFill>
              </a:rPr>
              <a:t>Index</a:t>
            </a:r>
            <a:r>
              <a:rPr lang="el-GR" b="1" dirty="0">
                <a:solidFill>
                  <a:srgbClr val="00B050"/>
                </a:solidFill>
              </a:rPr>
              <a:t>- SQI</a:t>
            </a:r>
            <a:r>
              <a:rPr lang="en-GB" b="1" dirty="0">
                <a:solidFill>
                  <a:srgbClr val="00B050"/>
                </a:solidFill>
              </a:rPr>
              <a:t>:</a:t>
            </a:r>
            <a:r>
              <a:rPr lang="el-GR" b="1" dirty="0">
                <a:solidFill>
                  <a:srgbClr val="00B050"/>
                </a:solidFill>
              </a:rPr>
              <a:t> </a:t>
            </a:r>
            <a:r>
              <a:rPr lang="en-GB" dirty="0">
                <a:solidFill>
                  <a:srgbClr val="002060"/>
                </a:solidFill>
              </a:rPr>
              <a:t>A</a:t>
            </a:r>
            <a:r>
              <a:rPr lang="el-GR" dirty="0" err="1">
                <a:solidFill>
                  <a:srgbClr val="002060"/>
                </a:solidFill>
              </a:rPr>
              <a:t>υτοπροσδιορίζεται</a:t>
            </a:r>
            <a:r>
              <a:rPr lang="el-GR" dirty="0">
                <a:solidFill>
                  <a:srgbClr val="002060"/>
                </a:solidFill>
              </a:rPr>
              <a:t> και μετράει την ποιότητα του συνολικού σήματος του ΗΕΓ με βάση τις τυχόν παρεμβολές και δεδομένα που παρακωλύουν το σήμα. Ο δείκτης ποιότητας του σήματος μπορεί να εμφανιστεί στο </a:t>
            </a:r>
            <a:r>
              <a:rPr lang="el-GR" dirty="0" err="1">
                <a:solidFill>
                  <a:srgbClr val="002060"/>
                </a:solidFill>
              </a:rPr>
              <a:t>monitor</a:t>
            </a:r>
            <a:r>
              <a:rPr lang="el-GR" dirty="0">
                <a:solidFill>
                  <a:srgbClr val="002060"/>
                </a:solidFill>
              </a:rPr>
              <a:t> του </a:t>
            </a:r>
            <a:r>
              <a:rPr lang="el-GR" dirty="0" err="1">
                <a:solidFill>
                  <a:srgbClr val="002060"/>
                </a:solidFill>
              </a:rPr>
              <a:t>διφασματικού</a:t>
            </a:r>
            <a:r>
              <a:rPr lang="el-GR" dirty="0">
                <a:solidFill>
                  <a:srgbClr val="002060"/>
                </a:solidFill>
              </a:rPr>
              <a:t> δείκτη σε μορφή μπάρας, γραφήματος ή αριθμού</a:t>
            </a:r>
            <a:r>
              <a:rPr lang="en-GB" dirty="0">
                <a:solidFill>
                  <a:srgbClr val="002060"/>
                </a:solidFill>
              </a:rPr>
              <a:t>.</a:t>
            </a:r>
          </a:p>
          <a:p>
            <a:endParaRPr lang="en-GB" dirty="0"/>
          </a:p>
          <a:p>
            <a:endParaRPr lang="en-GB" dirty="0"/>
          </a:p>
          <a:p>
            <a:endParaRPr lang="el-GR" dirty="0"/>
          </a:p>
        </p:txBody>
      </p:sp>
      <p:sp>
        <p:nvSpPr>
          <p:cNvPr id="3" name="Ορθογώνιο 2"/>
          <p:cNvSpPr/>
          <p:nvPr/>
        </p:nvSpPr>
        <p:spPr>
          <a:xfrm>
            <a:off x="3911506" y="299780"/>
            <a:ext cx="300082" cy="261610"/>
          </a:xfrm>
          <a:prstGeom prst="rect">
            <a:avLst/>
          </a:prstGeom>
        </p:spPr>
        <p:txBody>
          <a:bodyPr wrap="none">
            <a:spAutoFit/>
          </a:bodyPr>
          <a:lstStyle/>
          <a:p>
            <a:r>
              <a:rPr lang="da-DK" sz="1100" dirty="0">
                <a:solidFill>
                  <a:srgbClr val="000000"/>
                </a:solidFill>
                <a:latin typeface="Arial" panose="020B0604020202020204" pitchFamily="34" charset="0"/>
              </a:rPr>
              <a:t>,  </a:t>
            </a:r>
            <a:endParaRPr lang="el-GR" dirty="0"/>
          </a:p>
        </p:txBody>
      </p:sp>
      <p:sp>
        <p:nvSpPr>
          <p:cNvPr id="4" name="Ορθογώνιο 3"/>
          <p:cNvSpPr/>
          <p:nvPr/>
        </p:nvSpPr>
        <p:spPr>
          <a:xfrm>
            <a:off x="4186688" y="4993372"/>
            <a:ext cx="6096000" cy="369332"/>
          </a:xfrm>
          <a:prstGeom prst="rect">
            <a:avLst/>
          </a:prstGeom>
        </p:spPr>
        <p:txBody>
          <a:bodyPr>
            <a:spAutoFit/>
          </a:bodyPr>
          <a:lstStyle/>
          <a:p>
            <a:endParaRPr lang="el-GR" dirty="0"/>
          </a:p>
        </p:txBody>
      </p:sp>
      <p:sp>
        <p:nvSpPr>
          <p:cNvPr id="5" name="Ορθογώνιο 4"/>
          <p:cNvSpPr/>
          <p:nvPr/>
        </p:nvSpPr>
        <p:spPr>
          <a:xfrm>
            <a:off x="2363638" y="5631727"/>
            <a:ext cx="6745856" cy="1046440"/>
          </a:xfrm>
          <a:prstGeom prst="rect">
            <a:avLst/>
          </a:prstGeom>
        </p:spPr>
        <p:txBody>
          <a:bodyPr wrap="square">
            <a:spAutoFit/>
          </a:bodyPr>
          <a:lstStyle/>
          <a:p>
            <a:pPr marL="171450" indent="-171450">
              <a:buFont typeface="Arial" panose="020B0604020202020204" pitchFamily="34" charset="0"/>
              <a:buChar char="•"/>
            </a:pPr>
            <a:r>
              <a:rPr lang="en-US" sz="1100" i="1" dirty="0"/>
              <a:t>Aspect Medical Systems, Inc., 1997. Technology Overview: </a:t>
            </a:r>
            <a:r>
              <a:rPr lang="en-US" sz="1100" i="1" dirty="0" err="1"/>
              <a:t>Bispectral</a:t>
            </a:r>
            <a:r>
              <a:rPr lang="en-US" sz="1100" i="1" dirty="0"/>
              <a:t> Index. USA: Aspect Medical Systems, Inc. </a:t>
            </a:r>
          </a:p>
          <a:p>
            <a:pPr marL="171450" indent="-171450">
              <a:buFont typeface="Arial" panose="020B0604020202020204" pitchFamily="34" charset="0"/>
              <a:buChar char="•"/>
            </a:pPr>
            <a:r>
              <a:rPr lang="en-GB" sz="1100" i="1" dirty="0"/>
              <a:t>Bruhn, J., Myles, P.S., </a:t>
            </a:r>
            <a:r>
              <a:rPr lang="en-GB" sz="1100" i="1" dirty="0" err="1"/>
              <a:t>Sneyd</a:t>
            </a:r>
            <a:r>
              <a:rPr lang="en-GB" sz="1100" i="1" dirty="0"/>
              <a:t>, R. and </a:t>
            </a:r>
            <a:r>
              <a:rPr lang="en-GB" sz="1100" i="1" dirty="0" err="1"/>
              <a:t>Struys</a:t>
            </a:r>
            <a:r>
              <a:rPr lang="en-GB" sz="1100" i="1" dirty="0"/>
              <a:t>, M., 2006. Depth of anaesthesia monitoring: what’s validated and what’s next? Br J </a:t>
            </a:r>
            <a:r>
              <a:rPr lang="en-GB" sz="1100" i="1" dirty="0" err="1"/>
              <a:t>Anaesth</a:t>
            </a:r>
            <a:r>
              <a:rPr lang="en-GB" sz="1100" i="1" dirty="0"/>
              <a:t>; 97 (1): 85- 94. </a:t>
            </a:r>
          </a:p>
          <a:p>
            <a:pPr marL="171450" indent="-171450">
              <a:buFont typeface="Arial" panose="020B0604020202020204" pitchFamily="34" charset="0"/>
              <a:buChar char="•"/>
            </a:pPr>
            <a:r>
              <a:rPr lang="en-US" sz="1100" i="1" dirty="0" err="1"/>
              <a:t>Rampil</a:t>
            </a:r>
            <a:r>
              <a:rPr lang="en-US" sz="1100" i="1" dirty="0"/>
              <a:t>, I.J., 1998. A primer for EEG signal processing in anesthesia. Anesthesiology; 89 (4): 980- 1002. </a:t>
            </a:r>
            <a:endParaRPr lang="en-GB" sz="1100" i="1" dirty="0"/>
          </a:p>
          <a:p>
            <a:endParaRPr lang="el-GR" dirty="0"/>
          </a:p>
        </p:txBody>
      </p:sp>
      <p:sp>
        <p:nvSpPr>
          <p:cNvPr id="6" name="TextBox 5"/>
          <p:cNvSpPr txBox="1"/>
          <p:nvPr/>
        </p:nvSpPr>
        <p:spPr>
          <a:xfrm>
            <a:off x="4499806" y="653722"/>
            <a:ext cx="2743508" cy="461665"/>
          </a:xfrm>
          <a:prstGeom prst="rect">
            <a:avLst/>
          </a:prstGeom>
          <a:noFill/>
        </p:spPr>
        <p:txBody>
          <a:bodyPr wrap="none" rtlCol="0">
            <a:spAutoFit/>
          </a:bodyPr>
          <a:lstStyle/>
          <a:p>
            <a:r>
              <a:rPr lang="el-GR" sz="2400" b="1" dirty="0">
                <a:solidFill>
                  <a:srgbClr val="002060"/>
                </a:solidFill>
              </a:rPr>
              <a:t>Παράμετροι του ΒΙ</a:t>
            </a:r>
            <a:r>
              <a:rPr lang="en-GB" sz="2400" b="1" dirty="0">
                <a:solidFill>
                  <a:srgbClr val="002060"/>
                </a:solidFill>
              </a:rPr>
              <a:t>S</a:t>
            </a:r>
            <a:endParaRPr lang="el-GR" sz="2400" b="1" dirty="0">
              <a:solidFill>
                <a:srgbClr val="002060"/>
              </a:solidFill>
            </a:endParaRPr>
          </a:p>
        </p:txBody>
      </p:sp>
    </p:spTree>
    <p:extLst>
      <p:ext uri="{BB962C8B-B14F-4D97-AF65-F5344CB8AC3E}">
        <p14:creationId xmlns:p14="http://schemas.microsoft.com/office/powerpoint/2010/main" val="37329136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071624" y="2018691"/>
            <a:ext cx="7582619" cy="3000821"/>
          </a:xfrm>
          <a:prstGeom prst="rect">
            <a:avLst/>
          </a:prstGeom>
        </p:spPr>
        <p:txBody>
          <a:bodyPr wrap="square">
            <a:spAutoFit/>
          </a:bodyPr>
          <a:lstStyle/>
          <a:p>
            <a:pPr algn="just">
              <a:lnSpc>
                <a:spcPct val="150000"/>
              </a:lnSpc>
            </a:pPr>
            <a:r>
              <a:rPr lang="en-GB" b="1" dirty="0">
                <a:solidFill>
                  <a:srgbClr val="00B050"/>
                </a:solidFill>
              </a:rPr>
              <a:t>H</a:t>
            </a:r>
            <a:r>
              <a:rPr lang="el-GR" b="1" dirty="0" err="1">
                <a:solidFill>
                  <a:srgbClr val="00B050"/>
                </a:solidFill>
              </a:rPr>
              <a:t>λεκτρομυογράφημα</a:t>
            </a:r>
            <a:r>
              <a:rPr lang="el-GR" b="1" dirty="0">
                <a:solidFill>
                  <a:srgbClr val="00B050"/>
                </a:solidFill>
              </a:rPr>
              <a:t> (EMG)</a:t>
            </a:r>
            <a:r>
              <a:rPr lang="en-GB" dirty="0">
                <a:solidFill>
                  <a:srgbClr val="002060"/>
                </a:solidFill>
              </a:rPr>
              <a:t>: A</a:t>
            </a:r>
            <a:r>
              <a:rPr lang="el-GR" dirty="0" err="1">
                <a:solidFill>
                  <a:srgbClr val="002060"/>
                </a:solidFill>
              </a:rPr>
              <a:t>ναφέρει</a:t>
            </a:r>
            <a:r>
              <a:rPr lang="el-GR" dirty="0">
                <a:solidFill>
                  <a:srgbClr val="002060"/>
                </a:solidFill>
              </a:rPr>
              <a:t> την δύναμη (σε </a:t>
            </a:r>
            <a:r>
              <a:rPr lang="el-GR" dirty="0" err="1">
                <a:solidFill>
                  <a:srgbClr val="002060"/>
                </a:solidFill>
              </a:rPr>
              <a:t>decibels</a:t>
            </a:r>
            <a:r>
              <a:rPr lang="el-GR" dirty="0">
                <a:solidFill>
                  <a:srgbClr val="002060"/>
                </a:solidFill>
              </a:rPr>
              <a:t>) που περιλαμβάνεται στο εύρος των υψηλών συχνοτήτων 70- 110 </a:t>
            </a:r>
            <a:r>
              <a:rPr lang="el-GR" dirty="0" err="1">
                <a:solidFill>
                  <a:srgbClr val="002060"/>
                </a:solidFill>
              </a:rPr>
              <a:t>Hz</a:t>
            </a:r>
            <a:r>
              <a:rPr lang="el-GR" dirty="0">
                <a:solidFill>
                  <a:srgbClr val="002060"/>
                </a:solidFill>
              </a:rPr>
              <a:t>. </a:t>
            </a:r>
            <a:endParaRPr lang="en-GB" dirty="0">
              <a:solidFill>
                <a:srgbClr val="002060"/>
              </a:solidFill>
            </a:endParaRPr>
          </a:p>
          <a:p>
            <a:pPr algn="just">
              <a:lnSpc>
                <a:spcPct val="150000"/>
              </a:lnSpc>
            </a:pPr>
            <a:endParaRPr lang="en-GB" dirty="0">
              <a:solidFill>
                <a:srgbClr val="002060"/>
              </a:solidFill>
            </a:endParaRPr>
          </a:p>
          <a:p>
            <a:pPr algn="just">
              <a:lnSpc>
                <a:spcPct val="150000"/>
              </a:lnSpc>
            </a:pPr>
            <a:r>
              <a:rPr lang="el-GR" b="1" dirty="0" err="1">
                <a:solidFill>
                  <a:srgbClr val="00B050"/>
                </a:solidFill>
              </a:rPr>
              <a:t>Suppression</a:t>
            </a:r>
            <a:r>
              <a:rPr lang="el-GR" b="1" dirty="0">
                <a:solidFill>
                  <a:srgbClr val="00B050"/>
                </a:solidFill>
              </a:rPr>
              <a:t> </a:t>
            </a:r>
            <a:r>
              <a:rPr lang="el-GR" b="1" dirty="0" err="1">
                <a:solidFill>
                  <a:srgbClr val="00B050"/>
                </a:solidFill>
              </a:rPr>
              <a:t>Ratio</a:t>
            </a:r>
            <a:r>
              <a:rPr lang="en-GB" b="1" dirty="0">
                <a:solidFill>
                  <a:srgbClr val="00B050"/>
                </a:solidFill>
              </a:rPr>
              <a:t>- </a:t>
            </a:r>
            <a:r>
              <a:rPr lang="el-GR" b="1" dirty="0">
                <a:solidFill>
                  <a:srgbClr val="00B050"/>
                </a:solidFill>
              </a:rPr>
              <a:t>SR</a:t>
            </a:r>
            <a:r>
              <a:rPr lang="en-GB" b="1" dirty="0">
                <a:solidFill>
                  <a:srgbClr val="00B050"/>
                </a:solidFill>
              </a:rPr>
              <a:t>:</a:t>
            </a:r>
            <a:r>
              <a:rPr lang="el-GR" b="1" dirty="0">
                <a:solidFill>
                  <a:srgbClr val="00B050"/>
                </a:solidFill>
              </a:rPr>
              <a:t> </a:t>
            </a:r>
            <a:r>
              <a:rPr lang="en-GB" dirty="0">
                <a:solidFill>
                  <a:srgbClr val="002060"/>
                </a:solidFill>
              </a:rPr>
              <a:t>Y</a:t>
            </a:r>
            <a:r>
              <a:rPr lang="el-GR" dirty="0" err="1">
                <a:solidFill>
                  <a:srgbClr val="002060"/>
                </a:solidFill>
              </a:rPr>
              <a:t>ποδεικνύει</a:t>
            </a:r>
            <a:r>
              <a:rPr lang="el-GR" dirty="0">
                <a:solidFill>
                  <a:srgbClr val="002060"/>
                </a:solidFill>
              </a:rPr>
              <a:t> τη χρονική περίοδο κατά τη διάρκεια των τελευταίων 63 δευτερολέπτων στην οποία το ΗΕΓ είχε κατασταλεί. </a:t>
            </a:r>
          </a:p>
          <a:p>
            <a:endParaRPr lang="en-GB" dirty="0"/>
          </a:p>
          <a:p>
            <a:endParaRPr lang="en-GB" dirty="0"/>
          </a:p>
          <a:p>
            <a:endParaRPr lang="el-GR" dirty="0"/>
          </a:p>
        </p:txBody>
      </p:sp>
      <p:sp>
        <p:nvSpPr>
          <p:cNvPr id="3" name="Ορθογώνιο 2"/>
          <p:cNvSpPr/>
          <p:nvPr/>
        </p:nvSpPr>
        <p:spPr>
          <a:xfrm>
            <a:off x="3911506" y="299780"/>
            <a:ext cx="300082" cy="261610"/>
          </a:xfrm>
          <a:prstGeom prst="rect">
            <a:avLst/>
          </a:prstGeom>
        </p:spPr>
        <p:txBody>
          <a:bodyPr wrap="none">
            <a:spAutoFit/>
          </a:bodyPr>
          <a:lstStyle/>
          <a:p>
            <a:r>
              <a:rPr lang="da-DK" sz="1100" dirty="0">
                <a:solidFill>
                  <a:srgbClr val="000000"/>
                </a:solidFill>
                <a:latin typeface="Arial" panose="020B0604020202020204" pitchFamily="34" charset="0"/>
              </a:rPr>
              <a:t>,  </a:t>
            </a:r>
            <a:endParaRPr lang="el-GR" dirty="0"/>
          </a:p>
        </p:txBody>
      </p:sp>
      <p:sp>
        <p:nvSpPr>
          <p:cNvPr id="4" name="Ορθογώνιο 3"/>
          <p:cNvSpPr/>
          <p:nvPr/>
        </p:nvSpPr>
        <p:spPr>
          <a:xfrm>
            <a:off x="4186688" y="4993372"/>
            <a:ext cx="6096000" cy="369332"/>
          </a:xfrm>
          <a:prstGeom prst="rect">
            <a:avLst/>
          </a:prstGeom>
        </p:spPr>
        <p:txBody>
          <a:bodyPr>
            <a:spAutoFit/>
          </a:bodyPr>
          <a:lstStyle/>
          <a:p>
            <a:endParaRPr lang="el-GR" dirty="0"/>
          </a:p>
        </p:txBody>
      </p:sp>
      <p:sp>
        <p:nvSpPr>
          <p:cNvPr id="5" name="Ορθογώνιο 4"/>
          <p:cNvSpPr/>
          <p:nvPr/>
        </p:nvSpPr>
        <p:spPr>
          <a:xfrm>
            <a:off x="2363638" y="5631727"/>
            <a:ext cx="6745856" cy="1046440"/>
          </a:xfrm>
          <a:prstGeom prst="rect">
            <a:avLst/>
          </a:prstGeom>
        </p:spPr>
        <p:txBody>
          <a:bodyPr wrap="square">
            <a:spAutoFit/>
          </a:bodyPr>
          <a:lstStyle/>
          <a:p>
            <a:pPr marL="171450" indent="-171450">
              <a:buFont typeface="Arial" panose="020B0604020202020204" pitchFamily="34" charset="0"/>
              <a:buChar char="•"/>
            </a:pPr>
            <a:r>
              <a:rPr lang="en-US" sz="1100" i="1" dirty="0"/>
              <a:t>Aspect Medical Systems, Inc., 1997. Technology Overview: </a:t>
            </a:r>
            <a:r>
              <a:rPr lang="en-US" sz="1100" i="1" dirty="0" err="1"/>
              <a:t>Bispectral</a:t>
            </a:r>
            <a:r>
              <a:rPr lang="en-US" sz="1100" i="1" dirty="0"/>
              <a:t> Index. USA: Aspect Medical Systems, Inc. </a:t>
            </a:r>
          </a:p>
          <a:p>
            <a:pPr marL="171450" indent="-171450">
              <a:buFont typeface="Arial" panose="020B0604020202020204" pitchFamily="34" charset="0"/>
              <a:buChar char="•"/>
            </a:pPr>
            <a:r>
              <a:rPr lang="en-GB" sz="1100" i="1" dirty="0"/>
              <a:t>Bruhn, J., Myles, P.S., </a:t>
            </a:r>
            <a:r>
              <a:rPr lang="en-GB" sz="1100" i="1" dirty="0" err="1"/>
              <a:t>Sneyd</a:t>
            </a:r>
            <a:r>
              <a:rPr lang="en-GB" sz="1100" i="1" dirty="0"/>
              <a:t>, R. and </a:t>
            </a:r>
            <a:r>
              <a:rPr lang="en-GB" sz="1100" i="1" dirty="0" err="1"/>
              <a:t>Struys</a:t>
            </a:r>
            <a:r>
              <a:rPr lang="en-GB" sz="1100" i="1" dirty="0"/>
              <a:t>, M., 2006. Depth of anaesthesia monitoring: what’s validated and what’s next? Br J </a:t>
            </a:r>
            <a:r>
              <a:rPr lang="en-GB" sz="1100" i="1" dirty="0" err="1"/>
              <a:t>Anaesth</a:t>
            </a:r>
            <a:r>
              <a:rPr lang="en-GB" sz="1100" i="1" dirty="0"/>
              <a:t>; 97 (1): 85- 94. </a:t>
            </a:r>
          </a:p>
          <a:p>
            <a:pPr marL="171450" indent="-171450">
              <a:buFont typeface="Arial" panose="020B0604020202020204" pitchFamily="34" charset="0"/>
              <a:buChar char="•"/>
            </a:pPr>
            <a:r>
              <a:rPr lang="en-US" sz="1100" i="1" dirty="0" err="1"/>
              <a:t>Rampil</a:t>
            </a:r>
            <a:r>
              <a:rPr lang="en-US" sz="1100" i="1" dirty="0"/>
              <a:t>, I.J., 1998. A primer for EEG signal processing in anesthesia. Anesthesiology; 89 (4): 980- 1002. </a:t>
            </a:r>
            <a:endParaRPr lang="en-GB" sz="1100" i="1" dirty="0"/>
          </a:p>
          <a:p>
            <a:endParaRPr lang="el-GR" dirty="0"/>
          </a:p>
        </p:txBody>
      </p:sp>
      <p:sp>
        <p:nvSpPr>
          <p:cNvPr id="6" name="TextBox 5"/>
          <p:cNvSpPr txBox="1"/>
          <p:nvPr/>
        </p:nvSpPr>
        <p:spPr>
          <a:xfrm>
            <a:off x="4364812" y="944811"/>
            <a:ext cx="2743508" cy="461665"/>
          </a:xfrm>
          <a:prstGeom prst="rect">
            <a:avLst/>
          </a:prstGeom>
          <a:noFill/>
        </p:spPr>
        <p:txBody>
          <a:bodyPr wrap="none" rtlCol="0">
            <a:spAutoFit/>
          </a:bodyPr>
          <a:lstStyle/>
          <a:p>
            <a:r>
              <a:rPr lang="el-GR" sz="2400" b="1" dirty="0">
                <a:solidFill>
                  <a:srgbClr val="002060"/>
                </a:solidFill>
              </a:rPr>
              <a:t>Παράμετροι του ΒΙ</a:t>
            </a:r>
            <a:r>
              <a:rPr lang="en-GB" sz="2400" b="1" dirty="0">
                <a:solidFill>
                  <a:srgbClr val="002060"/>
                </a:solidFill>
              </a:rPr>
              <a:t>S</a:t>
            </a:r>
            <a:endParaRPr lang="el-GR" sz="2400" b="1" dirty="0">
              <a:solidFill>
                <a:srgbClr val="002060"/>
              </a:solidFill>
            </a:endParaRPr>
          </a:p>
        </p:txBody>
      </p:sp>
    </p:spTree>
    <p:extLst>
      <p:ext uri="{BB962C8B-B14F-4D97-AF65-F5344CB8AC3E}">
        <p14:creationId xmlns:p14="http://schemas.microsoft.com/office/powerpoint/2010/main" val="29663793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8843" t="36602" r="31582" b="33837"/>
          <a:stretch/>
        </p:blipFill>
        <p:spPr>
          <a:xfrm>
            <a:off x="1871931" y="405441"/>
            <a:ext cx="7263441" cy="2027207"/>
          </a:xfrm>
          <a:prstGeom prst="rect">
            <a:avLst/>
          </a:prstGeom>
        </p:spPr>
      </p:pic>
      <p:sp>
        <p:nvSpPr>
          <p:cNvPr id="4" name="Ορθογώνιο 3"/>
          <p:cNvSpPr/>
          <p:nvPr/>
        </p:nvSpPr>
        <p:spPr>
          <a:xfrm>
            <a:off x="2090468" y="2891691"/>
            <a:ext cx="7640128" cy="2400657"/>
          </a:xfrm>
          <a:prstGeom prst="rect">
            <a:avLst/>
          </a:prstGeom>
        </p:spPr>
        <p:txBody>
          <a:bodyPr wrap="square">
            <a:spAutoFit/>
          </a:bodyPr>
          <a:lstStyle/>
          <a:p>
            <a:pPr algn="just">
              <a:lnSpc>
                <a:spcPct val="150000"/>
              </a:lnSpc>
            </a:pPr>
            <a:r>
              <a:rPr lang="el-GR" sz="2000" dirty="0">
                <a:solidFill>
                  <a:srgbClr val="002060"/>
                </a:solidFill>
              </a:rPr>
              <a:t>Σε </a:t>
            </a:r>
            <a:r>
              <a:rPr lang="el-GR" sz="2000" dirty="0" err="1">
                <a:solidFill>
                  <a:srgbClr val="002060"/>
                </a:solidFill>
              </a:rPr>
              <a:t>έρενα</a:t>
            </a:r>
            <a:r>
              <a:rPr lang="el-GR" sz="2000" dirty="0">
                <a:solidFill>
                  <a:srgbClr val="002060"/>
                </a:solidFill>
              </a:rPr>
              <a:t> με 12.771 ασθενείς, διαπιστώθηκαν συμβάντα ενσυνείδητης μνήμης (</a:t>
            </a:r>
            <a:r>
              <a:rPr lang="el-GR" sz="2000" b="1" dirty="0" err="1">
                <a:solidFill>
                  <a:srgbClr val="002060"/>
                </a:solidFill>
              </a:rPr>
              <a:t>explicit</a:t>
            </a:r>
            <a:r>
              <a:rPr lang="el-GR" sz="2000" b="1" dirty="0">
                <a:solidFill>
                  <a:srgbClr val="002060"/>
                </a:solidFill>
              </a:rPr>
              <a:t> </a:t>
            </a:r>
            <a:r>
              <a:rPr lang="el-GR" sz="2000" b="1" dirty="0" err="1">
                <a:solidFill>
                  <a:srgbClr val="002060"/>
                </a:solidFill>
              </a:rPr>
              <a:t>recall</a:t>
            </a:r>
            <a:r>
              <a:rPr lang="el-GR" sz="2000" dirty="0">
                <a:solidFill>
                  <a:srgbClr val="002060"/>
                </a:solidFill>
              </a:rPr>
              <a:t>) στο 0,04% των ασθενών με τη χρήση του </a:t>
            </a:r>
            <a:r>
              <a:rPr lang="el-GR" sz="2000" dirty="0" err="1">
                <a:solidFill>
                  <a:srgbClr val="002060"/>
                </a:solidFill>
              </a:rPr>
              <a:t>monitor</a:t>
            </a:r>
            <a:r>
              <a:rPr lang="el-GR" sz="2000" dirty="0">
                <a:solidFill>
                  <a:srgbClr val="002060"/>
                </a:solidFill>
              </a:rPr>
              <a:t> του </a:t>
            </a:r>
            <a:r>
              <a:rPr lang="el-GR" sz="2000" dirty="0" err="1">
                <a:solidFill>
                  <a:srgbClr val="002060"/>
                </a:solidFill>
              </a:rPr>
              <a:t>Διφασματικού</a:t>
            </a:r>
            <a:r>
              <a:rPr lang="el-GR" sz="2000" dirty="0">
                <a:solidFill>
                  <a:srgbClr val="002060"/>
                </a:solidFill>
              </a:rPr>
              <a:t> δείκτη ενώ στην άλλη ομάδα, χωρίς τη χρήση του </a:t>
            </a:r>
            <a:r>
              <a:rPr lang="el-GR" sz="2000" dirty="0" err="1">
                <a:solidFill>
                  <a:srgbClr val="002060"/>
                </a:solidFill>
              </a:rPr>
              <a:t>monitor</a:t>
            </a:r>
            <a:r>
              <a:rPr lang="el-GR" sz="2000" dirty="0">
                <a:solidFill>
                  <a:srgbClr val="002060"/>
                </a:solidFill>
              </a:rPr>
              <a:t> του </a:t>
            </a:r>
            <a:r>
              <a:rPr lang="el-GR" sz="2000" dirty="0" err="1">
                <a:solidFill>
                  <a:srgbClr val="002060"/>
                </a:solidFill>
              </a:rPr>
              <a:t>Διφασματικού</a:t>
            </a:r>
            <a:r>
              <a:rPr lang="el-GR" sz="2000" dirty="0">
                <a:solidFill>
                  <a:srgbClr val="002060"/>
                </a:solidFill>
              </a:rPr>
              <a:t> δείκτη, στο 0,18% των ασθενών (p&lt; 0,05).</a:t>
            </a:r>
          </a:p>
        </p:txBody>
      </p:sp>
    </p:spTree>
    <p:extLst>
      <p:ext uri="{BB962C8B-B14F-4D97-AF65-F5344CB8AC3E}">
        <p14:creationId xmlns:p14="http://schemas.microsoft.com/office/powerpoint/2010/main" val="23770158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702368" y="436986"/>
            <a:ext cx="6614733" cy="1981372"/>
          </a:xfrm>
          <a:prstGeom prst="rect">
            <a:avLst/>
          </a:prstGeom>
        </p:spPr>
      </p:pic>
      <p:sp>
        <p:nvSpPr>
          <p:cNvPr id="3" name="Ορθογώνιο 2"/>
          <p:cNvSpPr/>
          <p:nvPr/>
        </p:nvSpPr>
        <p:spPr>
          <a:xfrm>
            <a:off x="2702368" y="2984587"/>
            <a:ext cx="7151298" cy="1477328"/>
          </a:xfrm>
          <a:prstGeom prst="rect">
            <a:avLst/>
          </a:prstGeom>
        </p:spPr>
        <p:txBody>
          <a:bodyPr wrap="square">
            <a:spAutoFit/>
          </a:bodyPr>
          <a:lstStyle/>
          <a:p>
            <a:pPr algn="just">
              <a:lnSpc>
                <a:spcPct val="150000"/>
              </a:lnSpc>
            </a:pPr>
            <a:r>
              <a:rPr lang="el-GR" sz="2000" dirty="0">
                <a:solidFill>
                  <a:srgbClr val="002060"/>
                </a:solidFill>
              </a:rPr>
              <a:t>Η αναισθησία με τη χρήση του </a:t>
            </a:r>
            <a:r>
              <a:rPr lang="el-GR" sz="2000" dirty="0" err="1">
                <a:solidFill>
                  <a:srgbClr val="002060"/>
                </a:solidFill>
              </a:rPr>
              <a:t>monitor</a:t>
            </a:r>
            <a:r>
              <a:rPr lang="el-GR" sz="2000" dirty="0">
                <a:solidFill>
                  <a:srgbClr val="002060"/>
                </a:solidFill>
              </a:rPr>
              <a:t> του </a:t>
            </a:r>
            <a:r>
              <a:rPr lang="el-GR" sz="2000" dirty="0" err="1">
                <a:solidFill>
                  <a:srgbClr val="002060"/>
                </a:solidFill>
              </a:rPr>
              <a:t>Διφασματικού</a:t>
            </a:r>
            <a:r>
              <a:rPr lang="el-GR" sz="2000" dirty="0">
                <a:solidFill>
                  <a:srgbClr val="002060"/>
                </a:solidFill>
              </a:rPr>
              <a:t> δείκτη </a:t>
            </a:r>
            <a:r>
              <a:rPr lang="el-GR" sz="2000" b="1" i="1" dirty="0">
                <a:solidFill>
                  <a:srgbClr val="002060"/>
                </a:solidFill>
              </a:rPr>
              <a:t>μειώνει τον κίνδυνο εμφάνισης συμβάντων </a:t>
            </a:r>
            <a:r>
              <a:rPr lang="el-GR" sz="2000" b="1" i="1" dirty="0" err="1">
                <a:solidFill>
                  <a:srgbClr val="002060"/>
                </a:solidFill>
              </a:rPr>
              <a:t>διεγχειρητικής</a:t>
            </a:r>
            <a:r>
              <a:rPr lang="el-GR" sz="2000" b="1" i="1" dirty="0">
                <a:solidFill>
                  <a:srgbClr val="002060"/>
                </a:solidFill>
              </a:rPr>
              <a:t> εγρήγορσης κατά 82%.</a:t>
            </a:r>
          </a:p>
        </p:txBody>
      </p:sp>
    </p:spTree>
    <p:extLst>
      <p:ext uri="{BB962C8B-B14F-4D97-AF65-F5344CB8AC3E}">
        <p14:creationId xmlns:p14="http://schemas.microsoft.com/office/powerpoint/2010/main" val="14114052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144" t="38491" r="30448" b="37233"/>
          <a:stretch/>
        </p:blipFill>
        <p:spPr>
          <a:xfrm>
            <a:off x="1078302" y="284671"/>
            <a:ext cx="8497019" cy="1664899"/>
          </a:xfrm>
          <a:prstGeom prst="rect">
            <a:avLst/>
          </a:prstGeom>
        </p:spPr>
      </p:pic>
      <p:sp>
        <p:nvSpPr>
          <p:cNvPr id="4" name="Ορθογώνιο 3"/>
          <p:cNvSpPr/>
          <p:nvPr/>
        </p:nvSpPr>
        <p:spPr>
          <a:xfrm>
            <a:off x="2168105" y="2488591"/>
            <a:ext cx="7752271" cy="2400657"/>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l-GR" altLang="el-GR" sz="2000" b="0" i="0" u="none" strike="noStrike" kern="0" cap="none" spc="0" normalizeH="0" baseline="0" noProof="0" dirty="0">
                <a:ln>
                  <a:noFill/>
                </a:ln>
                <a:solidFill>
                  <a:srgbClr val="002060"/>
                </a:solidFill>
                <a:effectLst/>
                <a:uLnTx/>
                <a:uFillTx/>
                <a:cs typeface="Arial" panose="020B0604020202020204" pitchFamily="34" charset="0"/>
              </a:rPr>
              <a:t>Διαπιστώθηκε ότι η χρήση του </a:t>
            </a:r>
            <a:r>
              <a:rPr kumimoji="0" lang="el-GR" altLang="el-GR" sz="2000" b="0" i="0" u="none" strike="noStrike" kern="0" cap="none" spc="0" normalizeH="0" baseline="0" noProof="0" dirty="0" err="1">
                <a:ln>
                  <a:noFill/>
                </a:ln>
                <a:solidFill>
                  <a:srgbClr val="002060"/>
                </a:solidFill>
                <a:effectLst/>
                <a:uLnTx/>
                <a:uFillTx/>
                <a:cs typeface="Arial" panose="020B0604020202020204" pitchFamily="34" charset="0"/>
              </a:rPr>
              <a:t>Διφασματικού</a:t>
            </a:r>
            <a:r>
              <a:rPr kumimoji="0" lang="el-GR" altLang="el-GR" sz="2000" b="0" i="0" u="none" strike="noStrike" kern="0" cap="none" spc="0" normalizeH="0" baseline="0" noProof="0" dirty="0">
                <a:ln>
                  <a:noFill/>
                </a:ln>
                <a:solidFill>
                  <a:srgbClr val="002060"/>
                </a:solidFill>
                <a:effectLst/>
                <a:uLnTx/>
                <a:uFillTx/>
                <a:cs typeface="Arial" panose="020B0604020202020204" pitchFamily="34" charset="0"/>
              </a:rPr>
              <a:t> δείκτη προσφέρει αξιοσημείωτα οφέλη στις Μονάδες Εντατικής Θεραπείας, παρέχοντας χρήσιμες πληροφορίες για την προσαρμογή των δόσεων σε κατεσταλμένους ασθενείς, μειώνοντας έτσι το </a:t>
            </a:r>
            <a:r>
              <a:rPr kumimoji="0" lang="el-GR" altLang="el-GR" sz="2000" b="1" i="0" u="none" strike="noStrike" kern="0" cap="none" spc="0" normalizeH="0" baseline="0" noProof="0" dirty="0">
                <a:ln>
                  <a:noFill/>
                </a:ln>
                <a:solidFill>
                  <a:srgbClr val="002060"/>
                </a:solidFill>
                <a:effectLst/>
                <a:uLnTx/>
                <a:uFillTx/>
                <a:cs typeface="Arial" panose="020B0604020202020204" pitchFamily="34" charset="0"/>
              </a:rPr>
              <a:t>κόστος των φαρμάκων </a:t>
            </a:r>
            <a:r>
              <a:rPr kumimoji="0" lang="el-GR" altLang="el-GR" sz="2000" b="0" i="0" u="none" strike="noStrike" kern="0" cap="none" spc="0" normalizeH="0" baseline="0" noProof="0" dirty="0">
                <a:ln>
                  <a:noFill/>
                </a:ln>
                <a:solidFill>
                  <a:srgbClr val="002060"/>
                </a:solidFill>
                <a:effectLst/>
                <a:uLnTx/>
                <a:uFillTx/>
                <a:cs typeface="Arial" panose="020B0604020202020204" pitchFamily="34" charset="0"/>
              </a:rPr>
              <a:t>της καταστολής και την </a:t>
            </a:r>
            <a:r>
              <a:rPr kumimoji="0" lang="el-GR" altLang="el-GR" sz="2000" b="1" i="0" u="none" strike="noStrike" kern="0" cap="none" spc="0" normalizeH="0" baseline="0" noProof="0" dirty="0" err="1">
                <a:ln>
                  <a:noFill/>
                </a:ln>
                <a:solidFill>
                  <a:srgbClr val="002060"/>
                </a:solidFill>
                <a:effectLst/>
                <a:uLnTx/>
                <a:uFillTx/>
                <a:cs typeface="Arial" panose="020B0604020202020204" pitchFamily="34" charset="0"/>
              </a:rPr>
              <a:t>υπερδοσολογία</a:t>
            </a:r>
            <a:r>
              <a:rPr kumimoji="0" lang="el-GR" altLang="el-GR" sz="2000" b="0" i="0" u="none" strike="noStrike" kern="0" cap="none" spc="0" normalizeH="0" baseline="0" noProof="0" dirty="0">
                <a:ln>
                  <a:noFill/>
                </a:ln>
                <a:solidFill>
                  <a:srgbClr val="002060"/>
                </a:solidFill>
                <a:effectLst/>
                <a:uLnTx/>
                <a:uFillTx/>
                <a:cs typeface="Arial" panose="020B0604020202020204" pitchFamily="34" charset="0"/>
              </a:rPr>
              <a:t> των κατασταλτικών φαρμάκων</a:t>
            </a:r>
            <a:endParaRPr kumimoji="0" lang="el-GR" sz="2000" b="0" i="0"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2773945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625304" y="680858"/>
            <a:ext cx="7890295" cy="1661993"/>
          </a:xfrm>
          <a:prstGeom prst="rect">
            <a:avLst/>
          </a:prstGeom>
        </p:spPr>
        <p:txBody>
          <a:bodyPr wrap="square">
            <a:spAutoFit/>
          </a:bodyPr>
          <a:lstStyle/>
          <a:p>
            <a:pPr lvl="0">
              <a:lnSpc>
                <a:spcPct val="150000"/>
              </a:lnSpc>
            </a:pPr>
            <a:r>
              <a:rPr lang="el-GR" sz="2400" b="1" dirty="0">
                <a:solidFill>
                  <a:srgbClr val="002060"/>
                </a:solidFill>
              </a:rPr>
              <a:t>Μη επεμβατικό </a:t>
            </a:r>
            <a:r>
              <a:rPr lang="en-GB" sz="2400" b="1" dirty="0">
                <a:solidFill>
                  <a:srgbClr val="002060"/>
                </a:solidFill>
              </a:rPr>
              <a:t>monitoring </a:t>
            </a:r>
            <a:r>
              <a:rPr lang="el-GR" sz="2400" b="1" dirty="0">
                <a:solidFill>
                  <a:srgbClr val="002060"/>
                </a:solidFill>
              </a:rPr>
              <a:t>της Αρτηριακής Πίεσης</a:t>
            </a:r>
          </a:p>
          <a:p>
            <a:pPr>
              <a:lnSpc>
                <a:spcPct val="150000"/>
              </a:lnSpc>
            </a:pPr>
            <a:r>
              <a:rPr lang="el-GR" sz="2000" i="1" dirty="0">
                <a:solidFill>
                  <a:srgbClr val="00B050"/>
                </a:solidFill>
              </a:rPr>
              <a:t>Αναεροειδές μανόμετρο με περιφερική ψηλάφηση του σφυγμού </a:t>
            </a:r>
          </a:p>
          <a:p>
            <a:pPr lvl="0">
              <a:lnSpc>
                <a:spcPct val="150000"/>
              </a:lnSpc>
            </a:pPr>
            <a:endParaRPr lang="el-GR" sz="2400" b="1" dirty="0">
              <a:solidFill>
                <a:srgbClr val="002060"/>
              </a:solidFill>
            </a:endParaRPr>
          </a:p>
        </p:txBody>
      </p:sp>
      <p:sp>
        <p:nvSpPr>
          <p:cNvPr id="5" name="Ορθογώνιο 4"/>
          <p:cNvSpPr/>
          <p:nvPr/>
        </p:nvSpPr>
        <p:spPr>
          <a:xfrm>
            <a:off x="2096220" y="2014533"/>
            <a:ext cx="8177842" cy="3785652"/>
          </a:xfrm>
          <a:prstGeom prst="rect">
            <a:avLst/>
          </a:prstGeom>
        </p:spPr>
        <p:txBody>
          <a:bodyPr wrap="square">
            <a:spAutoFit/>
          </a:bodyPr>
          <a:lstStyle/>
          <a:p>
            <a:pPr algn="just">
              <a:lnSpc>
                <a:spcPct val="150000"/>
              </a:lnSpc>
            </a:pPr>
            <a:r>
              <a:rPr lang="el-GR" altLang="el-GR" sz="2000" dirty="0">
                <a:solidFill>
                  <a:srgbClr val="002060"/>
                </a:solidFill>
              </a:rPr>
              <a:t>Η συστολική αρτηριακή πίεση μπορεί να προσδιορισθεί ως ακολούθως: </a:t>
            </a:r>
            <a:endParaRPr lang="en-GB" altLang="el-GR" sz="2000" dirty="0">
              <a:solidFill>
                <a:srgbClr val="002060"/>
              </a:solidFill>
            </a:endParaRPr>
          </a:p>
          <a:p>
            <a:pPr algn="just">
              <a:lnSpc>
                <a:spcPct val="150000"/>
              </a:lnSpc>
            </a:pPr>
            <a:r>
              <a:rPr lang="el-GR" altLang="el-GR" sz="2000" dirty="0">
                <a:solidFill>
                  <a:srgbClr val="002060"/>
                </a:solidFill>
              </a:rPr>
              <a:t>1. Ψηλάφηση περιφερικού σφυγμού ( συνήθως </a:t>
            </a:r>
            <a:r>
              <a:rPr lang="el-GR" altLang="el-GR" sz="2000" dirty="0" err="1">
                <a:solidFill>
                  <a:srgbClr val="002060"/>
                </a:solidFill>
              </a:rPr>
              <a:t>κερκιδικής</a:t>
            </a:r>
            <a:r>
              <a:rPr lang="el-GR" altLang="el-GR" sz="2000" dirty="0">
                <a:solidFill>
                  <a:srgbClr val="002060"/>
                </a:solidFill>
              </a:rPr>
              <a:t> αρτηρίας).</a:t>
            </a:r>
            <a:endParaRPr lang="en-GB" altLang="el-GR" sz="2000" dirty="0">
              <a:solidFill>
                <a:srgbClr val="002060"/>
              </a:solidFill>
            </a:endParaRPr>
          </a:p>
          <a:p>
            <a:pPr algn="just">
              <a:lnSpc>
                <a:spcPct val="150000"/>
              </a:lnSpc>
            </a:pPr>
            <a:r>
              <a:rPr lang="el-GR" altLang="el-GR" sz="2000" dirty="0">
                <a:solidFill>
                  <a:srgbClr val="002060"/>
                </a:solidFill>
              </a:rPr>
              <a:t>2. Τοποθέτηση και πλήρωση μιας περιχειρίδας κεντρικά του σφυγμού έως ότου αποκλεισθεί η αιματική ροή.</a:t>
            </a:r>
            <a:endParaRPr lang="en-GB" altLang="el-GR" sz="2000" dirty="0">
              <a:solidFill>
                <a:srgbClr val="002060"/>
              </a:solidFill>
            </a:endParaRPr>
          </a:p>
          <a:p>
            <a:pPr algn="just">
              <a:lnSpc>
                <a:spcPct val="150000"/>
              </a:lnSpc>
            </a:pPr>
            <a:r>
              <a:rPr lang="el-GR" altLang="el-GR" sz="2000" dirty="0">
                <a:solidFill>
                  <a:srgbClr val="002060"/>
                </a:solidFill>
              </a:rPr>
              <a:t>3. Ελάττωση της πίεσης της περιχειρίδας κατά 2 </a:t>
            </a:r>
            <a:r>
              <a:rPr lang="en-US" altLang="el-GR" sz="2000" dirty="0">
                <a:solidFill>
                  <a:srgbClr val="002060"/>
                </a:solidFill>
              </a:rPr>
              <a:t>mm Hg </a:t>
            </a:r>
            <a:r>
              <a:rPr lang="el-GR" altLang="el-GR" sz="2000" dirty="0">
                <a:solidFill>
                  <a:srgbClr val="002060"/>
                </a:solidFill>
              </a:rPr>
              <a:t>ή 3 </a:t>
            </a:r>
            <a:r>
              <a:rPr lang="en-US" altLang="el-GR" sz="2000" dirty="0">
                <a:solidFill>
                  <a:srgbClr val="002060"/>
                </a:solidFill>
              </a:rPr>
              <a:t>mm Hg</a:t>
            </a:r>
            <a:r>
              <a:rPr lang="el-GR" altLang="el-GR" sz="2000" dirty="0">
                <a:solidFill>
                  <a:srgbClr val="002060"/>
                </a:solidFill>
              </a:rPr>
              <a:t>, ανά σφυγμό.</a:t>
            </a:r>
            <a:endParaRPr lang="en-GB" altLang="el-GR" sz="2000" dirty="0">
              <a:solidFill>
                <a:srgbClr val="002060"/>
              </a:solidFill>
            </a:endParaRPr>
          </a:p>
          <a:p>
            <a:pPr algn="just">
              <a:lnSpc>
                <a:spcPct val="150000"/>
              </a:lnSpc>
            </a:pPr>
            <a:r>
              <a:rPr lang="el-GR" altLang="el-GR" sz="2000" dirty="0">
                <a:solidFill>
                  <a:srgbClr val="002060"/>
                </a:solidFill>
              </a:rPr>
              <a:t>4. Μέτρηση της πίεσης της περιχειρίδας στην οποία ψηλαφούνται και πάλι οι σφίξεις.</a:t>
            </a:r>
            <a:endParaRPr lang="en-GB" altLang="el-GR" sz="2000" dirty="0">
              <a:solidFill>
                <a:srgbClr val="002060"/>
              </a:solidFill>
            </a:endParaRPr>
          </a:p>
        </p:txBody>
      </p:sp>
    </p:spTree>
    <p:extLst>
      <p:ext uri="{BB962C8B-B14F-4D97-AF65-F5344CB8AC3E}">
        <p14:creationId xmlns:p14="http://schemas.microsoft.com/office/powerpoint/2010/main" val="32188911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9323" t="48038" r="30298" b="22958"/>
          <a:stretch/>
        </p:blipFill>
        <p:spPr>
          <a:xfrm>
            <a:off x="2113471" y="388189"/>
            <a:ext cx="7151298" cy="1932317"/>
          </a:xfrm>
          <a:prstGeom prst="rect">
            <a:avLst/>
          </a:prstGeom>
        </p:spPr>
      </p:pic>
      <p:sp>
        <p:nvSpPr>
          <p:cNvPr id="4" name="Ορθογώνιο 3"/>
          <p:cNvSpPr/>
          <p:nvPr/>
        </p:nvSpPr>
        <p:spPr>
          <a:xfrm>
            <a:off x="2176731" y="2942280"/>
            <a:ext cx="8278483" cy="2400657"/>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altLang="el-GR" sz="2000" u="none" strike="noStrike" kern="0" cap="none" spc="0" normalizeH="0" baseline="0" noProof="0" dirty="0">
                <a:ln>
                  <a:noFill/>
                </a:ln>
                <a:solidFill>
                  <a:srgbClr val="002060"/>
                </a:solidFill>
                <a:effectLst/>
                <a:uLnTx/>
                <a:uFillTx/>
                <a:cs typeface="Arial" panose="020B0604020202020204" pitchFamily="34" charset="0"/>
              </a:rPr>
              <a:t>H </a:t>
            </a:r>
            <a:r>
              <a:rPr kumimoji="0" lang="el-GR" altLang="el-GR" sz="2000" u="none" strike="noStrike" kern="0" cap="none" spc="0" normalizeH="0" baseline="0" noProof="0" dirty="0">
                <a:ln>
                  <a:noFill/>
                </a:ln>
                <a:solidFill>
                  <a:srgbClr val="002060"/>
                </a:solidFill>
                <a:effectLst/>
                <a:uLnTx/>
                <a:uFillTx/>
                <a:cs typeface="Arial" panose="020B0604020202020204" pitchFamily="34" charset="0"/>
              </a:rPr>
              <a:t>αξιολόγηση του επιπέδου συνείδησης σε ασθενείς με σοβαρές εγκεφαλικές βλάβες αποτελεί πραγματική πρόκληση. Ο </a:t>
            </a:r>
            <a:r>
              <a:rPr kumimoji="0" lang="el-GR" altLang="el-GR" sz="2000" u="none" strike="noStrike" kern="0" cap="none" spc="0" normalizeH="0" baseline="0" noProof="0" dirty="0" err="1">
                <a:ln>
                  <a:noFill/>
                </a:ln>
                <a:solidFill>
                  <a:srgbClr val="002060"/>
                </a:solidFill>
                <a:effectLst/>
                <a:uLnTx/>
                <a:uFillTx/>
                <a:cs typeface="Arial" panose="020B0604020202020204" pitchFamily="34" charset="0"/>
              </a:rPr>
              <a:t>Διφασματικός</a:t>
            </a:r>
            <a:r>
              <a:rPr kumimoji="0" lang="el-GR" altLang="el-GR" sz="2000" u="none" strike="noStrike" kern="0" cap="none" spc="0" normalizeH="0" baseline="0" noProof="0" dirty="0">
                <a:ln>
                  <a:noFill/>
                </a:ln>
                <a:solidFill>
                  <a:srgbClr val="002060"/>
                </a:solidFill>
                <a:effectLst/>
                <a:uLnTx/>
                <a:uFillTx/>
                <a:cs typeface="Arial" panose="020B0604020202020204" pitchFamily="34" charset="0"/>
              </a:rPr>
              <a:t> δείκτης, μέσω της ιδιαίτερης τεχνολογίας του, μπορεί να βοηθήσει τους επαγγελματίες υγείας στην </a:t>
            </a:r>
            <a:r>
              <a:rPr kumimoji="0" lang="el-GR" altLang="el-GR" sz="2000" b="1" u="none" strike="noStrike" kern="0" cap="none" spc="0" normalizeH="0" baseline="0" noProof="0" dirty="0">
                <a:ln>
                  <a:noFill/>
                </a:ln>
                <a:solidFill>
                  <a:srgbClr val="002060"/>
                </a:solidFill>
                <a:effectLst/>
                <a:uLnTx/>
                <a:uFillTx/>
                <a:cs typeface="Arial" panose="020B0604020202020204" pitchFamily="34" charset="0"/>
              </a:rPr>
              <a:t>πρόγνωση και στην διάγνωση σοβαρών εγκεφαλικών βλαβών σε ασθενείς που επανήλθαν από κώμα.</a:t>
            </a:r>
            <a:endParaRPr kumimoji="0" lang="el-GR" sz="1600" b="1"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106190880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10472" t="25408" r="30447" b="37611"/>
          <a:stretch/>
        </p:blipFill>
        <p:spPr>
          <a:xfrm>
            <a:off x="2320506" y="181155"/>
            <a:ext cx="7203057" cy="2536165"/>
          </a:xfrm>
          <a:prstGeom prst="rect">
            <a:avLst/>
          </a:prstGeom>
        </p:spPr>
      </p:pic>
      <p:sp>
        <p:nvSpPr>
          <p:cNvPr id="3" name="Ορθογώνιο 2"/>
          <p:cNvSpPr/>
          <p:nvPr/>
        </p:nvSpPr>
        <p:spPr>
          <a:xfrm>
            <a:off x="1940944" y="3180612"/>
            <a:ext cx="8082951" cy="1477328"/>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lang="en-GB" altLang="el-GR" sz="2000" kern="0" dirty="0">
                <a:solidFill>
                  <a:srgbClr val="002060"/>
                </a:solidFill>
                <a:cs typeface="Arial" panose="020B0604020202020204" pitchFamily="34" charset="0"/>
              </a:rPr>
              <a:t>O</a:t>
            </a:r>
            <a:r>
              <a:rPr kumimoji="0" lang="el-GR" altLang="el-GR" sz="2000" i="0" u="none" strike="noStrike" kern="0" cap="none" spc="0" normalizeH="0" baseline="0" noProof="0" dirty="0">
                <a:ln>
                  <a:noFill/>
                </a:ln>
                <a:solidFill>
                  <a:srgbClr val="002060"/>
                </a:solidFill>
                <a:effectLst/>
                <a:uLnTx/>
                <a:uFillTx/>
                <a:cs typeface="Arial" panose="020B0604020202020204" pitchFamily="34" charset="0"/>
              </a:rPr>
              <a:t> </a:t>
            </a:r>
            <a:r>
              <a:rPr kumimoji="0" lang="el-GR" altLang="el-GR" sz="2000" i="0" u="none" strike="noStrike" kern="0" cap="none" spc="0" normalizeH="0" baseline="0" noProof="0" dirty="0" err="1">
                <a:ln>
                  <a:noFill/>
                </a:ln>
                <a:solidFill>
                  <a:srgbClr val="002060"/>
                </a:solidFill>
                <a:effectLst/>
                <a:uLnTx/>
                <a:uFillTx/>
                <a:cs typeface="Arial" panose="020B0604020202020204" pitchFamily="34" charset="0"/>
              </a:rPr>
              <a:t>Διφασματικός</a:t>
            </a:r>
            <a:r>
              <a:rPr kumimoji="0" lang="el-GR" altLang="el-GR" sz="2000" i="0" u="none" strike="noStrike" kern="0" cap="none" spc="0" normalizeH="0" baseline="0" noProof="0" dirty="0">
                <a:ln>
                  <a:noFill/>
                </a:ln>
                <a:solidFill>
                  <a:srgbClr val="002060"/>
                </a:solidFill>
                <a:effectLst/>
                <a:uLnTx/>
                <a:uFillTx/>
                <a:cs typeface="Arial" panose="020B0604020202020204" pitchFamily="34" charset="0"/>
              </a:rPr>
              <a:t> δείκτης έχει χρησιμοποιηθεί με επιτυχία για την χορήγηση αναισθησίας σε </a:t>
            </a:r>
            <a:r>
              <a:rPr kumimoji="0" lang="el-GR" altLang="el-GR" sz="2000" b="1" i="0" u="none" strike="noStrike" kern="0" cap="none" spc="0" normalizeH="0" baseline="0" noProof="0" dirty="0">
                <a:ln>
                  <a:noFill/>
                </a:ln>
                <a:solidFill>
                  <a:srgbClr val="002060"/>
                </a:solidFill>
                <a:effectLst/>
                <a:uLnTx/>
                <a:uFillTx/>
                <a:cs typeface="Arial" panose="020B0604020202020204" pitchFamily="34" charset="0"/>
              </a:rPr>
              <a:t>εξωτερικούς ασθενείς </a:t>
            </a:r>
            <a:r>
              <a:rPr kumimoji="0" lang="el-GR" altLang="el-GR" sz="2000" i="0" u="none" strike="noStrike" kern="0" cap="none" spc="0" normalizeH="0" baseline="0" noProof="0" dirty="0">
                <a:ln>
                  <a:noFill/>
                </a:ln>
                <a:solidFill>
                  <a:srgbClr val="002060"/>
                </a:solidFill>
                <a:effectLst/>
                <a:uLnTx/>
                <a:uFillTx/>
                <a:cs typeface="Arial" panose="020B0604020202020204" pitchFamily="34" charset="0"/>
              </a:rPr>
              <a:t>και θεωρείται έγκυρος δείκτης για τ</a:t>
            </a:r>
            <a:r>
              <a:rPr lang="el-GR" altLang="el-GR" sz="2000" kern="0" dirty="0">
                <a:solidFill>
                  <a:srgbClr val="002060"/>
                </a:solidFill>
                <a:cs typeface="Arial" panose="020B0604020202020204" pitchFamily="34" charset="0"/>
              </a:rPr>
              <a:t>ην </a:t>
            </a:r>
            <a:r>
              <a:rPr lang="el-GR" altLang="el-GR" sz="2000" b="1" kern="0" dirty="0">
                <a:solidFill>
                  <a:srgbClr val="002060"/>
                </a:solidFill>
                <a:cs typeface="Arial" panose="020B0604020202020204" pitchFamily="34" charset="0"/>
              </a:rPr>
              <a:t>εκτίμηση του</a:t>
            </a:r>
            <a:r>
              <a:rPr kumimoji="0" lang="el-GR" altLang="el-GR" sz="2000" b="1" i="0" u="none" strike="noStrike" kern="0" cap="none" spc="0" normalizeH="0" baseline="0" noProof="0" dirty="0">
                <a:ln>
                  <a:noFill/>
                </a:ln>
                <a:solidFill>
                  <a:srgbClr val="002060"/>
                </a:solidFill>
                <a:effectLst/>
                <a:uLnTx/>
                <a:uFillTx/>
                <a:cs typeface="Arial" panose="020B0604020202020204" pitchFamily="34" charset="0"/>
              </a:rPr>
              <a:t> επιπέδου αναισθησίας σε ενδοσκοπικές εξετάσεις. </a:t>
            </a:r>
            <a:endParaRPr kumimoji="0" lang="el-GR" sz="1600" b="1" i="0"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36877209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846053" y="2000310"/>
            <a:ext cx="8704053" cy="3785652"/>
          </a:xfrm>
          <a:prstGeom prst="rect">
            <a:avLst/>
          </a:prstGeom>
        </p:spPr>
        <p:txBody>
          <a:bodyPr wrap="square">
            <a:spAutoFit/>
          </a:bodyPr>
          <a:lstStyle/>
          <a:p>
            <a:pPr marL="342900" lvl="0" indent="-342900" algn="just" fontAlgn="base">
              <a:lnSpc>
                <a:spcPct val="150000"/>
              </a:lnSpc>
              <a:spcBef>
                <a:spcPct val="0"/>
              </a:spcBef>
              <a:spcAft>
                <a:spcPct val="0"/>
              </a:spcAft>
              <a:buFont typeface="Wingdings" panose="05000000000000000000" pitchFamily="2" charset="2"/>
              <a:buChar char="Ø"/>
            </a:pPr>
            <a:r>
              <a:rPr lang="el-GR" altLang="el-GR" sz="2000" dirty="0">
                <a:solidFill>
                  <a:srgbClr val="002060"/>
                </a:solidFill>
              </a:rPr>
              <a:t>Ο καθετηριασμός της ουροδόχου κύστης είναι η μόνη αξιόπιστη μέθοδος παρακολούθησης της παραγωγής των ούρων. </a:t>
            </a:r>
          </a:p>
          <a:p>
            <a:pPr marL="342900" lvl="0" indent="-342900" algn="just" fontAlgn="base">
              <a:lnSpc>
                <a:spcPct val="150000"/>
              </a:lnSpc>
              <a:spcBef>
                <a:spcPct val="0"/>
              </a:spcBef>
              <a:spcAft>
                <a:spcPct val="0"/>
              </a:spcAft>
              <a:buFont typeface="Wingdings" panose="05000000000000000000" pitchFamily="2" charset="2"/>
              <a:buChar char="Ø"/>
            </a:pPr>
            <a:r>
              <a:rPr lang="el-GR" altLang="el-GR" sz="2000" dirty="0">
                <a:solidFill>
                  <a:srgbClr val="002060"/>
                </a:solidFill>
              </a:rPr>
              <a:t>Η εισαγωγή ουροκαθετήρα ενδείκνυται σε ασθενείς με:</a:t>
            </a:r>
          </a:p>
          <a:p>
            <a:pPr lvl="0" algn="just" fontAlgn="base">
              <a:lnSpc>
                <a:spcPct val="150000"/>
              </a:lnSpc>
              <a:spcBef>
                <a:spcPct val="0"/>
              </a:spcBef>
              <a:spcAft>
                <a:spcPct val="0"/>
              </a:spcAft>
            </a:pPr>
            <a:r>
              <a:rPr lang="el-GR" altLang="el-GR" sz="2000" dirty="0">
                <a:solidFill>
                  <a:srgbClr val="002060"/>
                </a:solidFill>
              </a:rPr>
              <a:t>-- συμφορητική καρδιακή ανεπάρκεια</a:t>
            </a:r>
          </a:p>
          <a:p>
            <a:pPr lvl="0" algn="just" fontAlgn="base">
              <a:lnSpc>
                <a:spcPct val="150000"/>
              </a:lnSpc>
              <a:spcBef>
                <a:spcPct val="0"/>
              </a:spcBef>
              <a:spcAft>
                <a:spcPct val="0"/>
              </a:spcAft>
            </a:pPr>
            <a:r>
              <a:rPr lang="el-GR" altLang="el-GR" sz="2000" dirty="0">
                <a:solidFill>
                  <a:srgbClr val="002060"/>
                </a:solidFill>
              </a:rPr>
              <a:t>-- νεφρική ανεπάρκεια</a:t>
            </a:r>
          </a:p>
          <a:p>
            <a:pPr lvl="0" algn="just" fontAlgn="base">
              <a:lnSpc>
                <a:spcPct val="150000"/>
              </a:lnSpc>
              <a:spcBef>
                <a:spcPct val="0"/>
              </a:spcBef>
              <a:spcAft>
                <a:spcPct val="0"/>
              </a:spcAft>
            </a:pPr>
            <a:r>
              <a:rPr lang="el-GR" altLang="el-GR" sz="2000" dirty="0">
                <a:solidFill>
                  <a:srgbClr val="002060"/>
                </a:solidFill>
              </a:rPr>
              <a:t>-- προχωρημένη ηπατική νόσο </a:t>
            </a:r>
          </a:p>
          <a:p>
            <a:pPr lvl="0" algn="just" fontAlgn="base">
              <a:lnSpc>
                <a:spcPct val="150000"/>
              </a:lnSpc>
              <a:spcBef>
                <a:spcPct val="0"/>
              </a:spcBef>
              <a:spcAft>
                <a:spcPct val="0"/>
              </a:spcAft>
            </a:pPr>
            <a:r>
              <a:rPr lang="el-GR" altLang="el-GR" sz="2000" dirty="0">
                <a:solidFill>
                  <a:srgbClr val="002060"/>
                </a:solidFill>
              </a:rPr>
              <a:t>-- καταπληξία.</a:t>
            </a:r>
          </a:p>
          <a:p>
            <a:pPr lvl="0" algn="just" fontAlgn="base">
              <a:lnSpc>
                <a:spcPct val="150000"/>
              </a:lnSpc>
              <a:spcBef>
                <a:spcPct val="0"/>
              </a:spcBef>
              <a:spcAft>
                <a:spcPct val="0"/>
              </a:spcAft>
            </a:pPr>
            <a:endParaRPr lang="en-GB" altLang="el-GR" sz="2000" dirty="0">
              <a:solidFill>
                <a:srgbClr val="002060"/>
              </a:solidFill>
            </a:endParaRPr>
          </a:p>
        </p:txBody>
      </p:sp>
      <p:sp>
        <p:nvSpPr>
          <p:cNvPr id="4" name="TextBox 3"/>
          <p:cNvSpPr txBox="1"/>
          <p:nvPr/>
        </p:nvSpPr>
        <p:spPr>
          <a:xfrm>
            <a:off x="3847381" y="865915"/>
            <a:ext cx="4262642" cy="523220"/>
          </a:xfrm>
          <a:prstGeom prst="rect">
            <a:avLst/>
          </a:prstGeom>
          <a:noFill/>
        </p:spPr>
        <p:txBody>
          <a:bodyPr wrap="none" rtlCol="0">
            <a:spAutoFit/>
          </a:bodyPr>
          <a:lstStyle/>
          <a:p>
            <a:r>
              <a:rPr lang="el-GR" sz="2800" b="1" dirty="0">
                <a:solidFill>
                  <a:srgbClr val="002060"/>
                </a:solidFill>
              </a:rPr>
              <a:t>Μέτρηση αποβολής ούρων</a:t>
            </a:r>
          </a:p>
        </p:txBody>
      </p:sp>
      <p:sp>
        <p:nvSpPr>
          <p:cNvPr id="5" name="Ορθογώνιο 4"/>
          <p:cNvSpPr/>
          <p:nvPr/>
        </p:nvSpPr>
        <p:spPr>
          <a:xfrm>
            <a:off x="3063815" y="6146538"/>
            <a:ext cx="6096000" cy="430887"/>
          </a:xfrm>
          <a:prstGeom prst="rect">
            <a:avLst/>
          </a:prstGeom>
        </p:spPr>
        <p:txBody>
          <a:bodyPr>
            <a:spAutoFit/>
          </a:bodyPr>
          <a:lstStyle/>
          <a:p>
            <a:pPr lvl="0"/>
            <a:r>
              <a:rPr lang="el-GR" sz="1100" i="1" dirty="0">
                <a:solidFill>
                  <a:srgbClr val="000000"/>
                </a:solidFill>
                <a:latin typeface="Calibri" panose="020F0502020204030204" pitchFamily="34" charset="0"/>
                <a:ea typeface="Times New Roman" panose="02020603050405020304" pitchFamily="18" charset="0"/>
              </a:rPr>
              <a:t>Πηγή: </a:t>
            </a:r>
            <a:r>
              <a:rPr lang="en-US" sz="1100" i="1" dirty="0">
                <a:solidFill>
                  <a:srgbClr val="000000"/>
                </a:solidFill>
                <a:latin typeface="Calibri" panose="020F0502020204030204" pitchFamily="34" charset="0"/>
                <a:ea typeface="Times New Roman" panose="02020603050405020304" pitchFamily="18" charset="0"/>
              </a:rPr>
              <a:t> Morgan GE </a:t>
            </a:r>
            <a:r>
              <a:rPr lang="el-GR" sz="1100" i="1" dirty="0">
                <a:solidFill>
                  <a:srgbClr val="000000"/>
                </a:solidFill>
                <a:latin typeface="Calibri" panose="020F0502020204030204" pitchFamily="34" charset="0"/>
                <a:ea typeface="Times New Roman" panose="02020603050405020304" pitchFamily="18" charset="0"/>
              </a:rPr>
              <a:t>&amp; </a:t>
            </a:r>
            <a:r>
              <a:rPr lang="en-US" sz="1100" i="1" dirty="0">
                <a:solidFill>
                  <a:srgbClr val="000000"/>
                </a:solidFill>
                <a:latin typeface="Calibri" panose="020F0502020204030204" pitchFamily="34" charset="0"/>
                <a:ea typeface="Times New Roman" panose="02020603050405020304" pitchFamily="18" charset="0"/>
              </a:rPr>
              <a:t>Mikhail MS</a:t>
            </a:r>
            <a:r>
              <a:rPr lang="el-GR" sz="1100" i="1" dirty="0">
                <a:solidFill>
                  <a:srgbClr val="000000"/>
                </a:solidFill>
                <a:latin typeface="Calibri" panose="020F0502020204030204" pitchFamily="34" charset="0"/>
                <a:ea typeface="Times New Roman" panose="02020603050405020304" pitchFamily="18" charset="0"/>
              </a:rPr>
              <a:t>.</a:t>
            </a:r>
            <a:r>
              <a:rPr lang="en-US" sz="1100" i="1" dirty="0">
                <a:solidFill>
                  <a:srgbClr val="000000"/>
                </a:solidFill>
                <a:latin typeface="Calibri" panose="020F0502020204030204" pitchFamily="34" charset="0"/>
                <a:ea typeface="Times New Roman" panose="02020603050405020304" pitchFamily="18" charset="0"/>
              </a:rPr>
              <a:t> </a:t>
            </a:r>
            <a:r>
              <a:rPr lang="el-GR" sz="1100" i="1" dirty="0">
                <a:solidFill>
                  <a:srgbClr val="000000"/>
                </a:solidFill>
                <a:latin typeface="Calibri" panose="020F0502020204030204" pitchFamily="34" charset="0"/>
                <a:ea typeface="Times New Roman" panose="02020603050405020304" pitchFamily="18" charset="0"/>
              </a:rPr>
              <a:t>Κλινική Αναισθησιολογία. 1</a:t>
            </a:r>
            <a:r>
              <a:rPr lang="el-GR" sz="1100" i="1" baseline="30000" dirty="0">
                <a:solidFill>
                  <a:srgbClr val="000000"/>
                </a:solidFill>
                <a:latin typeface="Calibri" panose="020F0502020204030204" pitchFamily="34" charset="0"/>
                <a:ea typeface="Times New Roman" panose="02020603050405020304" pitchFamily="18" charset="0"/>
              </a:rPr>
              <a:t>ος</a:t>
            </a:r>
            <a:r>
              <a:rPr lang="el-GR" sz="1100" i="1" dirty="0">
                <a:solidFill>
                  <a:srgbClr val="000000"/>
                </a:solidFill>
                <a:latin typeface="Calibri" panose="020F0502020204030204" pitchFamily="34" charset="0"/>
                <a:ea typeface="Times New Roman" panose="02020603050405020304" pitchFamily="18" charset="0"/>
              </a:rPr>
              <a:t> τόμος. Ελληνική </a:t>
            </a:r>
            <a:r>
              <a:rPr lang="el-GR" sz="1100" i="1" dirty="0" err="1">
                <a:solidFill>
                  <a:srgbClr val="000000"/>
                </a:solidFill>
                <a:latin typeface="Calibri" panose="020F0502020204030204" pitchFamily="34" charset="0"/>
                <a:ea typeface="Times New Roman" panose="02020603050405020304" pitchFamily="18" charset="0"/>
              </a:rPr>
              <a:t>έκδ</a:t>
            </a:r>
            <a:r>
              <a:rPr lang="el-GR" sz="1100" i="1" dirty="0">
                <a:solidFill>
                  <a:srgbClr val="000000"/>
                </a:solidFill>
                <a:latin typeface="Calibri" panose="020F0502020204030204" pitchFamily="34" charset="0"/>
                <a:ea typeface="Times New Roman" panose="02020603050405020304" pitchFamily="18" charset="0"/>
              </a:rPr>
              <a:t>: 2</a:t>
            </a:r>
            <a:r>
              <a:rPr lang="el-GR" sz="1100" i="1" baseline="30000" dirty="0">
                <a:solidFill>
                  <a:srgbClr val="000000"/>
                </a:solidFill>
                <a:latin typeface="Calibri" panose="020F0502020204030204" pitchFamily="34" charset="0"/>
                <a:ea typeface="Times New Roman" panose="02020603050405020304" pitchFamily="18" charset="0"/>
              </a:rPr>
              <a:t>η</a:t>
            </a:r>
            <a:r>
              <a:rPr lang="el-GR" sz="1100" i="1" dirty="0">
                <a:solidFill>
                  <a:srgbClr val="000000"/>
                </a:solidFill>
                <a:latin typeface="Calibri" panose="020F0502020204030204" pitchFamily="34" charset="0"/>
                <a:ea typeface="Times New Roman" panose="02020603050405020304" pitchFamily="18" charset="0"/>
              </a:rPr>
              <a:t>. Αθήνα: ΠΑΡΙΣΙΑΝΟΥ Α.Ε., 2000: 143- 144.</a:t>
            </a:r>
            <a:endParaRPr lang="el-GR" sz="1100" i="1" dirty="0">
              <a:solidFill>
                <a:prstClr val="black"/>
              </a:solidFill>
            </a:endParaRPr>
          </a:p>
        </p:txBody>
      </p:sp>
    </p:spTree>
    <p:extLst>
      <p:ext uri="{BB962C8B-B14F-4D97-AF65-F5344CB8AC3E}">
        <p14:creationId xmlns:p14="http://schemas.microsoft.com/office/powerpoint/2010/main" val="23197211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923691" y="2664544"/>
            <a:ext cx="8704053" cy="1429622"/>
          </a:xfrm>
          <a:prstGeom prst="rect">
            <a:avLst/>
          </a:prstGeom>
        </p:spPr>
        <p:txBody>
          <a:bodyPr wrap="square">
            <a:spAutoFit/>
          </a:bodyPr>
          <a:lstStyle/>
          <a:p>
            <a:pPr lvl="0" algn="just" fontAlgn="base">
              <a:lnSpc>
                <a:spcPct val="150000"/>
              </a:lnSpc>
              <a:spcBef>
                <a:spcPct val="0"/>
              </a:spcBef>
              <a:spcAft>
                <a:spcPct val="0"/>
              </a:spcAft>
            </a:pPr>
            <a:r>
              <a:rPr lang="el-GR" altLang="el-GR" sz="2000" dirty="0">
                <a:solidFill>
                  <a:srgbClr val="002060"/>
                </a:solidFill>
              </a:rPr>
              <a:t>Ο καθετηριασμός γίνεται με μαλακό ελαστικό καθετήρα </a:t>
            </a:r>
            <a:r>
              <a:rPr lang="en-US" altLang="el-GR" sz="2000" dirty="0">
                <a:solidFill>
                  <a:srgbClr val="002060"/>
                </a:solidFill>
              </a:rPr>
              <a:t>Foley</a:t>
            </a:r>
            <a:r>
              <a:rPr lang="el-GR" altLang="el-GR" sz="2000" dirty="0">
                <a:solidFill>
                  <a:srgbClr val="002060"/>
                </a:solidFill>
              </a:rPr>
              <a:t>, ο οποίος εισάγεται στην ουροδόχο κύστη </a:t>
            </a:r>
            <a:r>
              <a:rPr lang="el-GR" altLang="el-GR" sz="2000" dirty="0" err="1">
                <a:solidFill>
                  <a:srgbClr val="002060"/>
                </a:solidFill>
              </a:rPr>
              <a:t>διουρηθρικά</a:t>
            </a:r>
            <a:r>
              <a:rPr lang="el-GR" altLang="el-GR" sz="2000" dirty="0">
                <a:solidFill>
                  <a:srgbClr val="002060"/>
                </a:solidFill>
              </a:rPr>
              <a:t> και συνδέεται με ογκομετρικό συλλέκτη μιας χρήσεως.</a:t>
            </a:r>
          </a:p>
        </p:txBody>
      </p:sp>
      <p:sp>
        <p:nvSpPr>
          <p:cNvPr id="4" name="TextBox 3"/>
          <p:cNvSpPr txBox="1"/>
          <p:nvPr/>
        </p:nvSpPr>
        <p:spPr>
          <a:xfrm>
            <a:off x="3980494" y="1115138"/>
            <a:ext cx="4262642" cy="523220"/>
          </a:xfrm>
          <a:prstGeom prst="rect">
            <a:avLst/>
          </a:prstGeom>
          <a:noFill/>
        </p:spPr>
        <p:txBody>
          <a:bodyPr wrap="none" rtlCol="0">
            <a:spAutoFit/>
          </a:bodyPr>
          <a:lstStyle/>
          <a:p>
            <a:r>
              <a:rPr lang="el-GR" sz="2800" b="1" dirty="0">
                <a:solidFill>
                  <a:srgbClr val="002060"/>
                </a:solidFill>
              </a:rPr>
              <a:t>Μέτρηση αποβολής ούρων</a:t>
            </a:r>
          </a:p>
        </p:txBody>
      </p:sp>
      <p:sp>
        <p:nvSpPr>
          <p:cNvPr id="5" name="Ορθογώνιο 4"/>
          <p:cNvSpPr/>
          <p:nvPr/>
        </p:nvSpPr>
        <p:spPr>
          <a:xfrm>
            <a:off x="3063815" y="6146538"/>
            <a:ext cx="6096000" cy="430887"/>
          </a:xfrm>
          <a:prstGeom prst="rect">
            <a:avLst/>
          </a:prstGeom>
        </p:spPr>
        <p:txBody>
          <a:bodyPr>
            <a:spAutoFit/>
          </a:bodyPr>
          <a:lstStyle/>
          <a:p>
            <a:pPr lvl="0"/>
            <a:r>
              <a:rPr lang="el-GR" sz="1100" i="1" dirty="0">
                <a:solidFill>
                  <a:srgbClr val="000000"/>
                </a:solidFill>
                <a:latin typeface="Calibri" panose="020F0502020204030204" pitchFamily="34" charset="0"/>
                <a:ea typeface="Times New Roman" panose="02020603050405020304" pitchFamily="18" charset="0"/>
              </a:rPr>
              <a:t>Πηγή: </a:t>
            </a:r>
            <a:r>
              <a:rPr lang="en-US" sz="1100" i="1" dirty="0">
                <a:solidFill>
                  <a:srgbClr val="000000"/>
                </a:solidFill>
                <a:latin typeface="Calibri" panose="020F0502020204030204" pitchFamily="34" charset="0"/>
                <a:ea typeface="Times New Roman" panose="02020603050405020304" pitchFamily="18" charset="0"/>
              </a:rPr>
              <a:t> Morgan GE </a:t>
            </a:r>
            <a:r>
              <a:rPr lang="el-GR" sz="1100" i="1" dirty="0">
                <a:solidFill>
                  <a:srgbClr val="000000"/>
                </a:solidFill>
                <a:latin typeface="Calibri" panose="020F0502020204030204" pitchFamily="34" charset="0"/>
                <a:ea typeface="Times New Roman" panose="02020603050405020304" pitchFamily="18" charset="0"/>
              </a:rPr>
              <a:t>&amp; </a:t>
            </a:r>
            <a:r>
              <a:rPr lang="en-US" sz="1100" i="1" dirty="0">
                <a:solidFill>
                  <a:srgbClr val="000000"/>
                </a:solidFill>
                <a:latin typeface="Calibri" panose="020F0502020204030204" pitchFamily="34" charset="0"/>
                <a:ea typeface="Times New Roman" panose="02020603050405020304" pitchFamily="18" charset="0"/>
              </a:rPr>
              <a:t>Mikhail MS</a:t>
            </a:r>
            <a:r>
              <a:rPr lang="el-GR" sz="1100" i="1" dirty="0">
                <a:solidFill>
                  <a:srgbClr val="000000"/>
                </a:solidFill>
                <a:latin typeface="Calibri" panose="020F0502020204030204" pitchFamily="34" charset="0"/>
                <a:ea typeface="Times New Roman" panose="02020603050405020304" pitchFamily="18" charset="0"/>
              </a:rPr>
              <a:t>.</a:t>
            </a:r>
            <a:r>
              <a:rPr lang="en-US" sz="1100" i="1" dirty="0">
                <a:solidFill>
                  <a:srgbClr val="000000"/>
                </a:solidFill>
                <a:latin typeface="Calibri" panose="020F0502020204030204" pitchFamily="34" charset="0"/>
                <a:ea typeface="Times New Roman" panose="02020603050405020304" pitchFamily="18" charset="0"/>
              </a:rPr>
              <a:t> </a:t>
            </a:r>
            <a:r>
              <a:rPr lang="el-GR" sz="1100" i="1" dirty="0">
                <a:solidFill>
                  <a:srgbClr val="000000"/>
                </a:solidFill>
                <a:latin typeface="Calibri" panose="020F0502020204030204" pitchFamily="34" charset="0"/>
                <a:ea typeface="Times New Roman" panose="02020603050405020304" pitchFamily="18" charset="0"/>
              </a:rPr>
              <a:t>Κλινική Αναισθησιολογία. 1</a:t>
            </a:r>
            <a:r>
              <a:rPr lang="el-GR" sz="1100" i="1" baseline="30000" dirty="0">
                <a:solidFill>
                  <a:srgbClr val="000000"/>
                </a:solidFill>
                <a:latin typeface="Calibri" panose="020F0502020204030204" pitchFamily="34" charset="0"/>
                <a:ea typeface="Times New Roman" panose="02020603050405020304" pitchFamily="18" charset="0"/>
              </a:rPr>
              <a:t>ος</a:t>
            </a:r>
            <a:r>
              <a:rPr lang="el-GR" sz="1100" i="1" dirty="0">
                <a:solidFill>
                  <a:srgbClr val="000000"/>
                </a:solidFill>
                <a:latin typeface="Calibri" panose="020F0502020204030204" pitchFamily="34" charset="0"/>
                <a:ea typeface="Times New Roman" panose="02020603050405020304" pitchFamily="18" charset="0"/>
              </a:rPr>
              <a:t> τόμος. Ελληνική </a:t>
            </a:r>
            <a:r>
              <a:rPr lang="el-GR" sz="1100" i="1" dirty="0" err="1">
                <a:solidFill>
                  <a:srgbClr val="000000"/>
                </a:solidFill>
                <a:latin typeface="Calibri" panose="020F0502020204030204" pitchFamily="34" charset="0"/>
                <a:ea typeface="Times New Roman" panose="02020603050405020304" pitchFamily="18" charset="0"/>
              </a:rPr>
              <a:t>έκδ</a:t>
            </a:r>
            <a:r>
              <a:rPr lang="el-GR" sz="1100" i="1" dirty="0">
                <a:solidFill>
                  <a:srgbClr val="000000"/>
                </a:solidFill>
                <a:latin typeface="Calibri" panose="020F0502020204030204" pitchFamily="34" charset="0"/>
                <a:ea typeface="Times New Roman" panose="02020603050405020304" pitchFamily="18" charset="0"/>
              </a:rPr>
              <a:t>: 2</a:t>
            </a:r>
            <a:r>
              <a:rPr lang="el-GR" sz="1100" i="1" baseline="30000" dirty="0">
                <a:solidFill>
                  <a:srgbClr val="000000"/>
                </a:solidFill>
                <a:latin typeface="Calibri" panose="020F0502020204030204" pitchFamily="34" charset="0"/>
                <a:ea typeface="Times New Roman" panose="02020603050405020304" pitchFamily="18" charset="0"/>
              </a:rPr>
              <a:t>η</a:t>
            </a:r>
            <a:r>
              <a:rPr lang="el-GR" sz="1100" i="1" dirty="0">
                <a:solidFill>
                  <a:srgbClr val="000000"/>
                </a:solidFill>
                <a:latin typeface="Calibri" panose="020F0502020204030204" pitchFamily="34" charset="0"/>
                <a:ea typeface="Times New Roman" panose="02020603050405020304" pitchFamily="18" charset="0"/>
              </a:rPr>
              <a:t>. Αθήνα: ΠΑΡΙΣΙΑΝΟΥ Α.Ε., 2000: 143- 144.</a:t>
            </a:r>
            <a:endParaRPr lang="el-GR" sz="1100" i="1" dirty="0">
              <a:solidFill>
                <a:prstClr val="black"/>
              </a:solidFill>
            </a:endParaRPr>
          </a:p>
        </p:txBody>
      </p:sp>
    </p:spTree>
    <p:extLst>
      <p:ext uri="{BB962C8B-B14F-4D97-AF65-F5344CB8AC3E}">
        <p14:creationId xmlns:p14="http://schemas.microsoft.com/office/powerpoint/2010/main" val="33468383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440612" y="658751"/>
            <a:ext cx="9497683" cy="4801314"/>
          </a:xfrm>
          <a:prstGeom prst="rect">
            <a:avLst/>
          </a:prstGeom>
        </p:spPr>
        <p:txBody>
          <a:bodyPr wrap="square">
            <a:spAutoFit/>
          </a:bodyPr>
          <a:lstStyle/>
          <a:p>
            <a:pPr lvl="0" algn="ctr" fontAlgn="base">
              <a:lnSpc>
                <a:spcPct val="150000"/>
              </a:lnSpc>
              <a:spcBef>
                <a:spcPct val="0"/>
              </a:spcBef>
              <a:spcAft>
                <a:spcPct val="0"/>
              </a:spcAft>
            </a:pPr>
            <a:r>
              <a:rPr lang="el-GR" altLang="el-GR" sz="2400" b="1" dirty="0">
                <a:solidFill>
                  <a:srgbClr val="002060"/>
                </a:solidFill>
              </a:rPr>
              <a:t>Κλινικές επισημάνσεις</a:t>
            </a:r>
          </a:p>
          <a:p>
            <a:pPr lvl="0" algn="ctr" fontAlgn="base">
              <a:lnSpc>
                <a:spcPct val="150000"/>
              </a:lnSpc>
              <a:spcBef>
                <a:spcPct val="0"/>
              </a:spcBef>
              <a:spcAft>
                <a:spcPct val="0"/>
              </a:spcAft>
            </a:pPr>
            <a:endParaRPr lang="en-GB" altLang="el-GR" sz="2000" b="1" dirty="0">
              <a:solidFill>
                <a:srgbClr val="002060"/>
              </a:solidFill>
            </a:endParaRPr>
          </a:p>
          <a:p>
            <a:pPr marL="342900" lvl="0" indent="-342900" algn="just" fontAlgn="base">
              <a:lnSpc>
                <a:spcPct val="150000"/>
              </a:lnSpc>
              <a:spcBef>
                <a:spcPct val="0"/>
              </a:spcBef>
              <a:spcAft>
                <a:spcPct val="0"/>
              </a:spcAft>
              <a:buFont typeface="Wingdings" panose="05000000000000000000" pitchFamily="2" charset="2"/>
              <a:buChar char="Ø"/>
            </a:pPr>
            <a:r>
              <a:rPr lang="el-GR" altLang="el-GR" sz="2000" dirty="0">
                <a:solidFill>
                  <a:srgbClr val="002060"/>
                </a:solidFill>
              </a:rPr>
              <a:t>Η ταχεία αποσυμφόρηση μιας δια τεταμένης κύστης μπορεί να προκαλέσει υπόταση.</a:t>
            </a:r>
          </a:p>
          <a:p>
            <a:pPr lvl="0" algn="just" fontAlgn="base">
              <a:lnSpc>
                <a:spcPct val="150000"/>
              </a:lnSpc>
              <a:spcBef>
                <a:spcPct val="0"/>
              </a:spcBef>
              <a:spcAft>
                <a:spcPct val="0"/>
              </a:spcAft>
            </a:pPr>
            <a:endParaRPr lang="en-GB" altLang="el-GR" sz="2000" dirty="0">
              <a:solidFill>
                <a:srgbClr val="002060"/>
              </a:solidFill>
            </a:endParaRPr>
          </a:p>
          <a:p>
            <a:pPr marL="342900" lvl="0" indent="-342900" algn="just" fontAlgn="base">
              <a:lnSpc>
                <a:spcPct val="150000"/>
              </a:lnSpc>
              <a:spcBef>
                <a:spcPct val="0"/>
              </a:spcBef>
              <a:spcAft>
                <a:spcPct val="0"/>
              </a:spcAft>
              <a:buFont typeface="Wingdings" panose="05000000000000000000" pitchFamily="2" charset="2"/>
              <a:buChar char="Ø"/>
            </a:pPr>
            <a:r>
              <a:rPr lang="el-GR" altLang="el-GR" sz="2000" dirty="0">
                <a:solidFill>
                  <a:srgbClr val="002060"/>
                </a:solidFill>
              </a:rPr>
              <a:t>Σε ασθενείς που υπάρχει υποψία μεγάλου αδενώματος του προστάτη ή ανωμαλία της ουρήθρας, καλό θα ήταν ο καθετηριασμός να γίνεται από ουρολόγο.</a:t>
            </a:r>
          </a:p>
          <a:p>
            <a:pPr lvl="0" algn="just" fontAlgn="base">
              <a:lnSpc>
                <a:spcPct val="150000"/>
              </a:lnSpc>
              <a:spcBef>
                <a:spcPct val="0"/>
              </a:spcBef>
              <a:spcAft>
                <a:spcPct val="0"/>
              </a:spcAft>
            </a:pPr>
            <a:endParaRPr lang="en-GB" altLang="el-GR" sz="2000" dirty="0">
              <a:solidFill>
                <a:srgbClr val="002060"/>
              </a:solidFill>
            </a:endParaRPr>
          </a:p>
          <a:p>
            <a:pPr marL="342900" lvl="0" indent="-342900" algn="just" fontAlgn="base">
              <a:lnSpc>
                <a:spcPct val="150000"/>
              </a:lnSpc>
              <a:spcBef>
                <a:spcPct val="0"/>
              </a:spcBef>
              <a:spcAft>
                <a:spcPct val="0"/>
              </a:spcAft>
              <a:buFont typeface="Wingdings" panose="05000000000000000000" pitchFamily="2" charset="2"/>
              <a:buChar char="Ø"/>
            </a:pPr>
            <a:r>
              <a:rPr lang="el-GR" altLang="el-GR" sz="2000" dirty="0">
                <a:solidFill>
                  <a:srgbClr val="002060"/>
                </a:solidFill>
              </a:rPr>
              <a:t>Στην πραγματικότητα </a:t>
            </a:r>
            <a:r>
              <a:rPr lang="el-GR" altLang="el-GR" sz="2000" dirty="0" err="1">
                <a:solidFill>
                  <a:srgbClr val="002060"/>
                </a:solidFill>
              </a:rPr>
              <a:t>ολιγουρία</a:t>
            </a:r>
            <a:r>
              <a:rPr lang="el-GR" altLang="el-GR" sz="2000" dirty="0">
                <a:solidFill>
                  <a:srgbClr val="002060"/>
                </a:solidFill>
              </a:rPr>
              <a:t> είναι η άρση της ικανότητας του ασθενούς για συμπύκνωση και </a:t>
            </a:r>
            <a:r>
              <a:rPr lang="el-GR" altLang="el-GR" sz="2000" dirty="0" err="1">
                <a:solidFill>
                  <a:srgbClr val="002060"/>
                </a:solidFill>
              </a:rPr>
              <a:t>οσμωτική</a:t>
            </a:r>
            <a:r>
              <a:rPr lang="el-GR" altLang="el-GR" sz="2000" dirty="0">
                <a:solidFill>
                  <a:srgbClr val="002060"/>
                </a:solidFill>
              </a:rPr>
              <a:t> φόρτιση. Αυθαίρετα, μπορούμε να την ορίσουμε σαν την κατάσταση εκείνη όπου η παροχή ούρων είναι μικρότερη από 0,5 </a:t>
            </a:r>
            <a:r>
              <a:rPr lang="en-US" altLang="el-GR" sz="2000" dirty="0">
                <a:solidFill>
                  <a:srgbClr val="002060"/>
                </a:solidFill>
              </a:rPr>
              <a:t>ml</a:t>
            </a:r>
            <a:r>
              <a:rPr lang="el-GR" altLang="el-GR" sz="2000" dirty="0">
                <a:solidFill>
                  <a:srgbClr val="002060"/>
                </a:solidFill>
              </a:rPr>
              <a:t>/</a:t>
            </a:r>
            <a:r>
              <a:rPr lang="en-US" altLang="el-GR" sz="2000" dirty="0">
                <a:solidFill>
                  <a:srgbClr val="002060"/>
                </a:solidFill>
              </a:rPr>
              <a:t>kg </a:t>
            </a:r>
            <a:r>
              <a:rPr lang="el-GR" altLang="el-GR" sz="2000" dirty="0">
                <a:solidFill>
                  <a:srgbClr val="002060"/>
                </a:solidFill>
              </a:rPr>
              <a:t>βάρους/</a:t>
            </a:r>
            <a:r>
              <a:rPr lang="en-US" altLang="el-GR" sz="2000" dirty="0" err="1">
                <a:solidFill>
                  <a:srgbClr val="002060"/>
                </a:solidFill>
              </a:rPr>
              <a:t>hr</a:t>
            </a:r>
            <a:r>
              <a:rPr lang="el-GR" altLang="el-GR" sz="2000" dirty="0">
                <a:solidFill>
                  <a:srgbClr val="002060"/>
                </a:solidFill>
              </a:rPr>
              <a:t>.</a:t>
            </a:r>
          </a:p>
        </p:txBody>
      </p:sp>
      <p:sp>
        <p:nvSpPr>
          <p:cNvPr id="3" name="Ορθογώνιο 2"/>
          <p:cNvSpPr/>
          <p:nvPr/>
        </p:nvSpPr>
        <p:spPr>
          <a:xfrm>
            <a:off x="3280913" y="6137912"/>
            <a:ext cx="6096000" cy="430887"/>
          </a:xfrm>
          <a:prstGeom prst="rect">
            <a:avLst/>
          </a:prstGeom>
        </p:spPr>
        <p:txBody>
          <a:bodyPr>
            <a:spAutoFit/>
          </a:bodyPr>
          <a:lstStyle/>
          <a:p>
            <a:pPr lvl="0"/>
            <a:r>
              <a:rPr lang="el-GR" sz="1100" i="1" dirty="0">
                <a:solidFill>
                  <a:srgbClr val="000000"/>
                </a:solidFill>
                <a:latin typeface="Calibri" panose="020F0502020204030204" pitchFamily="34" charset="0"/>
                <a:ea typeface="Times New Roman" panose="02020603050405020304" pitchFamily="18" charset="0"/>
              </a:rPr>
              <a:t>Πηγή: </a:t>
            </a:r>
            <a:r>
              <a:rPr lang="en-US" sz="1100" i="1" dirty="0">
                <a:solidFill>
                  <a:srgbClr val="000000"/>
                </a:solidFill>
                <a:latin typeface="Calibri" panose="020F0502020204030204" pitchFamily="34" charset="0"/>
                <a:ea typeface="Times New Roman" panose="02020603050405020304" pitchFamily="18" charset="0"/>
              </a:rPr>
              <a:t> Morgan GE </a:t>
            </a:r>
            <a:r>
              <a:rPr lang="el-GR" sz="1100" i="1" dirty="0">
                <a:solidFill>
                  <a:srgbClr val="000000"/>
                </a:solidFill>
                <a:latin typeface="Calibri" panose="020F0502020204030204" pitchFamily="34" charset="0"/>
                <a:ea typeface="Times New Roman" panose="02020603050405020304" pitchFamily="18" charset="0"/>
              </a:rPr>
              <a:t>&amp; </a:t>
            </a:r>
            <a:r>
              <a:rPr lang="en-US" sz="1100" i="1" dirty="0">
                <a:solidFill>
                  <a:srgbClr val="000000"/>
                </a:solidFill>
                <a:latin typeface="Calibri" panose="020F0502020204030204" pitchFamily="34" charset="0"/>
                <a:ea typeface="Times New Roman" panose="02020603050405020304" pitchFamily="18" charset="0"/>
              </a:rPr>
              <a:t>Mikhail MS</a:t>
            </a:r>
            <a:r>
              <a:rPr lang="el-GR" sz="1100" i="1" dirty="0">
                <a:solidFill>
                  <a:srgbClr val="000000"/>
                </a:solidFill>
                <a:latin typeface="Calibri" panose="020F0502020204030204" pitchFamily="34" charset="0"/>
                <a:ea typeface="Times New Roman" panose="02020603050405020304" pitchFamily="18" charset="0"/>
              </a:rPr>
              <a:t>.</a:t>
            </a:r>
            <a:r>
              <a:rPr lang="en-US" sz="1100" i="1" dirty="0">
                <a:solidFill>
                  <a:srgbClr val="000000"/>
                </a:solidFill>
                <a:latin typeface="Calibri" panose="020F0502020204030204" pitchFamily="34" charset="0"/>
                <a:ea typeface="Times New Roman" panose="02020603050405020304" pitchFamily="18" charset="0"/>
              </a:rPr>
              <a:t> </a:t>
            </a:r>
            <a:r>
              <a:rPr lang="el-GR" sz="1100" i="1" dirty="0">
                <a:solidFill>
                  <a:srgbClr val="000000"/>
                </a:solidFill>
                <a:latin typeface="Calibri" panose="020F0502020204030204" pitchFamily="34" charset="0"/>
                <a:ea typeface="Times New Roman" panose="02020603050405020304" pitchFamily="18" charset="0"/>
              </a:rPr>
              <a:t>Κλινική Αναισθησιολογία. 1</a:t>
            </a:r>
            <a:r>
              <a:rPr lang="el-GR" sz="1100" i="1" baseline="30000" dirty="0">
                <a:solidFill>
                  <a:srgbClr val="000000"/>
                </a:solidFill>
                <a:latin typeface="Calibri" panose="020F0502020204030204" pitchFamily="34" charset="0"/>
                <a:ea typeface="Times New Roman" panose="02020603050405020304" pitchFamily="18" charset="0"/>
              </a:rPr>
              <a:t>ος</a:t>
            </a:r>
            <a:r>
              <a:rPr lang="el-GR" sz="1100" i="1" dirty="0">
                <a:solidFill>
                  <a:srgbClr val="000000"/>
                </a:solidFill>
                <a:latin typeface="Calibri" panose="020F0502020204030204" pitchFamily="34" charset="0"/>
                <a:ea typeface="Times New Roman" panose="02020603050405020304" pitchFamily="18" charset="0"/>
              </a:rPr>
              <a:t> τόμος. Ελληνική </a:t>
            </a:r>
            <a:r>
              <a:rPr lang="el-GR" sz="1100" i="1" dirty="0" err="1">
                <a:solidFill>
                  <a:srgbClr val="000000"/>
                </a:solidFill>
                <a:latin typeface="Calibri" panose="020F0502020204030204" pitchFamily="34" charset="0"/>
                <a:ea typeface="Times New Roman" panose="02020603050405020304" pitchFamily="18" charset="0"/>
              </a:rPr>
              <a:t>έκδ</a:t>
            </a:r>
            <a:r>
              <a:rPr lang="el-GR" sz="1100" i="1" dirty="0">
                <a:solidFill>
                  <a:srgbClr val="000000"/>
                </a:solidFill>
                <a:latin typeface="Calibri" panose="020F0502020204030204" pitchFamily="34" charset="0"/>
                <a:ea typeface="Times New Roman" panose="02020603050405020304" pitchFamily="18" charset="0"/>
              </a:rPr>
              <a:t>: 2</a:t>
            </a:r>
            <a:r>
              <a:rPr lang="el-GR" sz="1100" i="1" baseline="30000" dirty="0">
                <a:solidFill>
                  <a:srgbClr val="000000"/>
                </a:solidFill>
                <a:latin typeface="Calibri" panose="020F0502020204030204" pitchFamily="34" charset="0"/>
                <a:ea typeface="Times New Roman" panose="02020603050405020304" pitchFamily="18" charset="0"/>
              </a:rPr>
              <a:t>η</a:t>
            </a:r>
            <a:r>
              <a:rPr lang="el-GR" sz="1100" i="1" dirty="0">
                <a:solidFill>
                  <a:srgbClr val="000000"/>
                </a:solidFill>
                <a:latin typeface="Calibri" panose="020F0502020204030204" pitchFamily="34" charset="0"/>
                <a:ea typeface="Times New Roman" panose="02020603050405020304" pitchFamily="18" charset="0"/>
              </a:rPr>
              <a:t>. Αθήνα: ΠΑΡΙΣΙΑΝΟΥ Α.Ε., 2000: 143- 144.</a:t>
            </a:r>
            <a:endParaRPr lang="el-GR" sz="1100" i="1" dirty="0">
              <a:solidFill>
                <a:prstClr val="black"/>
              </a:solidFill>
            </a:endParaRPr>
          </a:p>
        </p:txBody>
      </p:sp>
    </p:spTree>
    <p:extLst>
      <p:ext uri="{BB962C8B-B14F-4D97-AF65-F5344CB8AC3E}">
        <p14:creationId xmlns:p14="http://schemas.microsoft.com/office/powerpoint/2010/main" val="356456545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8204" y="2769080"/>
            <a:ext cx="4392164" cy="523220"/>
          </a:xfrm>
          <a:prstGeom prst="rect">
            <a:avLst/>
          </a:prstGeom>
          <a:noFill/>
        </p:spPr>
        <p:txBody>
          <a:bodyPr wrap="none" rtlCol="0">
            <a:spAutoFit/>
          </a:bodyPr>
          <a:lstStyle/>
          <a:p>
            <a:r>
              <a:rPr lang="el-GR" sz="2800" b="1" dirty="0">
                <a:solidFill>
                  <a:srgbClr val="002060"/>
                </a:solidFill>
              </a:rPr>
              <a:t>Μέτρηση της θερμοκρασίας</a:t>
            </a:r>
          </a:p>
        </p:txBody>
      </p:sp>
    </p:spTree>
    <p:extLst>
      <p:ext uri="{BB962C8B-B14F-4D97-AF65-F5344CB8AC3E}">
        <p14:creationId xmlns:p14="http://schemas.microsoft.com/office/powerpoint/2010/main" val="18790282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095554" y="2732103"/>
            <a:ext cx="9161253" cy="2308324"/>
          </a:xfrm>
          <a:prstGeom prst="rect">
            <a:avLst/>
          </a:prstGeom>
        </p:spPr>
        <p:txBody>
          <a:bodyPr wrap="square">
            <a:spAutoFit/>
          </a:bodyPr>
          <a:lstStyle/>
          <a:p>
            <a:pPr algn="just">
              <a:lnSpc>
                <a:spcPct val="150000"/>
              </a:lnSpc>
            </a:pPr>
            <a:r>
              <a:rPr lang="el-GR" sz="2400" dirty="0">
                <a:solidFill>
                  <a:srgbClr val="002060"/>
                </a:solidFill>
              </a:rPr>
              <a:t>Ο έλεγχος της θερμοκρασίας του σώματος θεωρείται απαραίτητος σε ασθενείς οι οποίοι υποβάλλονται σε γενική αναισθησία για χρόνο μεγαλύτερο από 30 </a:t>
            </a:r>
            <a:r>
              <a:rPr lang="el-GR" sz="2400" dirty="0" err="1">
                <a:solidFill>
                  <a:srgbClr val="002060"/>
                </a:solidFill>
              </a:rPr>
              <a:t>min</a:t>
            </a:r>
            <a:r>
              <a:rPr lang="el-GR" sz="2400" dirty="0">
                <a:solidFill>
                  <a:srgbClr val="002060"/>
                </a:solidFill>
              </a:rPr>
              <a:t> </a:t>
            </a:r>
            <a:r>
              <a:rPr lang="en-GB" sz="2400" dirty="0">
                <a:solidFill>
                  <a:srgbClr val="002060"/>
                </a:solidFill>
              </a:rPr>
              <a:t>( </a:t>
            </a:r>
            <a:r>
              <a:rPr lang="el-GR" sz="2400" dirty="0">
                <a:solidFill>
                  <a:srgbClr val="002060"/>
                </a:solidFill>
              </a:rPr>
              <a:t>συνήθως ελαττώνεται από 1 ως 4 </a:t>
            </a:r>
            <a:r>
              <a:rPr lang="el-GR" sz="2400" baseline="30000" dirty="0" err="1">
                <a:solidFill>
                  <a:srgbClr val="002060"/>
                </a:solidFill>
              </a:rPr>
              <a:t>ο</a:t>
            </a:r>
            <a:r>
              <a:rPr lang="el-GR" sz="2400" dirty="0" err="1">
                <a:solidFill>
                  <a:srgbClr val="002060"/>
                </a:solidFill>
              </a:rPr>
              <a:t>C</a:t>
            </a:r>
            <a:r>
              <a:rPr lang="en-GB" sz="2400" dirty="0">
                <a:solidFill>
                  <a:srgbClr val="002060"/>
                </a:solidFill>
              </a:rPr>
              <a:t>) </a:t>
            </a:r>
            <a:r>
              <a:rPr lang="el-GR" sz="2400" dirty="0">
                <a:solidFill>
                  <a:srgbClr val="002060"/>
                </a:solidFill>
              </a:rPr>
              <a:t>και  σε ιδιαίτερες καταστάσεις  ( π.χ. </a:t>
            </a:r>
            <a:r>
              <a:rPr lang="el-GR" sz="2400" dirty="0" err="1">
                <a:solidFill>
                  <a:srgbClr val="002060"/>
                </a:solidFill>
              </a:rPr>
              <a:t>πολυτραυματίες</a:t>
            </a:r>
            <a:r>
              <a:rPr lang="el-GR" sz="2400" dirty="0">
                <a:solidFill>
                  <a:srgbClr val="002060"/>
                </a:solidFill>
              </a:rPr>
              <a:t>).</a:t>
            </a:r>
          </a:p>
        </p:txBody>
      </p:sp>
      <p:sp>
        <p:nvSpPr>
          <p:cNvPr id="3" name="TextBox 2"/>
          <p:cNvSpPr txBox="1"/>
          <p:nvPr/>
        </p:nvSpPr>
        <p:spPr>
          <a:xfrm>
            <a:off x="3907766" y="1009291"/>
            <a:ext cx="4033348" cy="461665"/>
          </a:xfrm>
          <a:prstGeom prst="rect">
            <a:avLst/>
          </a:prstGeom>
          <a:noFill/>
        </p:spPr>
        <p:txBody>
          <a:bodyPr wrap="none" rtlCol="0">
            <a:spAutoFit/>
          </a:bodyPr>
          <a:lstStyle/>
          <a:p>
            <a:r>
              <a:rPr lang="en-GB" sz="2400" b="1" dirty="0">
                <a:solidFill>
                  <a:srgbClr val="002060"/>
                </a:solidFill>
              </a:rPr>
              <a:t>Monitoring </a:t>
            </a:r>
            <a:r>
              <a:rPr lang="el-GR" sz="2400" b="1" dirty="0">
                <a:solidFill>
                  <a:srgbClr val="002060"/>
                </a:solidFill>
              </a:rPr>
              <a:t>της θερμοκρασίας</a:t>
            </a:r>
          </a:p>
        </p:txBody>
      </p:sp>
      <p:sp>
        <p:nvSpPr>
          <p:cNvPr id="4" name="Ορθογώνιο 3"/>
          <p:cNvSpPr/>
          <p:nvPr/>
        </p:nvSpPr>
        <p:spPr>
          <a:xfrm>
            <a:off x="3022120" y="5699589"/>
            <a:ext cx="6096000" cy="600164"/>
          </a:xfrm>
          <a:prstGeom prst="rect">
            <a:avLst/>
          </a:prstGeom>
        </p:spPr>
        <p:txBody>
          <a:bodyPr>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616569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733241" y="1664063"/>
            <a:ext cx="8367623" cy="2400657"/>
          </a:xfrm>
          <a:prstGeom prst="rect">
            <a:avLst/>
          </a:prstGeom>
        </p:spPr>
        <p:txBody>
          <a:bodyPr wrap="square">
            <a:spAutoFit/>
          </a:bodyPr>
          <a:lstStyle/>
          <a:p>
            <a:pPr marL="171450" indent="-171450">
              <a:lnSpc>
                <a:spcPct val="150000"/>
              </a:lnSpc>
              <a:buFont typeface="Wingdings" panose="05000000000000000000" pitchFamily="2" charset="2"/>
              <a:buChar char="Ø"/>
            </a:pPr>
            <a:r>
              <a:rPr lang="el-GR" sz="1200" dirty="0">
                <a:latin typeface="TimesNewRoman"/>
              </a:rPr>
              <a:t> </a:t>
            </a:r>
            <a:r>
              <a:rPr lang="el-GR" sz="2000" b="1" i="1" dirty="0">
                <a:solidFill>
                  <a:srgbClr val="00B050"/>
                </a:solidFill>
              </a:rPr>
              <a:t>Θερμοαντιστάτης (Thermistor</a:t>
            </a:r>
            <a:r>
              <a:rPr lang="el-GR" sz="2000" dirty="0">
                <a:solidFill>
                  <a:srgbClr val="00B050"/>
                </a:solidFill>
              </a:rPr>
              <a:t>):</a:t>
            </a:r>
          </a:p>
          <a:p>
            <a:pPr>
              <a:lnSpc>
                <a:spcPct val="150000"/>
              </a:lnSpc>
            </a:pPr>
            <a:r>
              <a:rPr lang="el-GR" sz="2000" dirty="0">
                <a:solidFill>
                  <a:srgbClr val="002060"/>
                </a:solidFill>
              </a:rPr>
              <a:t>    Η αρχή μέτρησης της θερμοκρασίας με θερμοαντιστάτη βασίζεται στις    </a:t>
            </a:r>
          </a:p>
          <a:p>
            <a:pPr>
              <a:lnSpc>
                <a:spcPct val="150000"/>
              </a:lnSpc>
            </a:pPr>
            <a:r>
              <a:rPr lang="el-GR" sz="2000" dirty="0">
                <a:solidFill>
                  <a:srgbClr val="002060"/>
                </a:solidFill>
              </a:rPr>
              <a:t>    μεταβολές της ηλεκτρικής αντίστασης, την οποία φέρει ο θερμοαντιστάτης, </a:t>
            </a:r>
          </a:p>
          <a:p>
            <a:pPr>
              <a:lnSpc>
                <a:spcPct val="150000"/>
              </a:lnSpc>
            </a:pPr>
            <a:r>
              <a:rPr lang="el-GR" sz="2000" dirty="0">
                <a:solidFill>
                  <a:srgbClr val="002060"/>
                </a:solidFill>
              </a:rPr>
              <a:t>    και έχουν γραμμική σχέση με τη μεταβολή της θερμοκρασίας εντός του </a:t>
            </a:r>
          </a:p>
          <a:p>
            <a:pPr>
              <a:lnSpc>
                <a:spcPct val="150000"/>
              </a:lnSpc>
            </a:pPr>
            <a:r>
              <a:rPr lang="el-GR" sz="2000" dirty="0">
                <a:solidFill>
                  <a:srgbClr val="002060"/>
                </a:solidFill>
              </a:rPr>
              <a:t>    εύρους της θερμοκρασίας του σώματος (συν ή μείον 25 °C).</a:t>
            </a:r>
          </a:p>
        </p:txBody>
      </p:sp>
      <p:sp>
        <p:nvSpPr>
          <p:cNvPr id="3" name="Ορθογώνιο 2"/>
          <p:cNvSpPr/>
          <p:nvPr/>
        </p:nvSpPr>
        <p:spPr>
          <a:xfrm>
            <a:off x="4475408" y="1021032"/>
            <a:ext cx="2590774" cy="461665"/>
          </a:xfrm>
          <a:prstGeom prst="rect">
            <a:avLst/>
          </a:prstGeom>
        </p:spPr>
        <p:txBody>
          <a:bodyPr wrap="none">
            <a:spAutoFit/>
          </a:bodyPr>
          <a:lstStyle/>
          <a:p>
            <a:pPr lvl="0"/>
            <a:r>
              <a:rPr lang="el-GR" sz="2400" b="1" dirty="0">
                <a:solidFill>
                  <a:srgbClr val="002060"/>
                </a:solidFill>
              </a:rPr>
              <a:t>Είδη θερμομέτρων</a:t>
            </a:r>
          </a:p>
        </p:txBody>
      </p:sp>
      <p:sp>
        <p:nvSpPr>
          <p:cNvPr id="4" name="Ορθογώνιο 3"/>
          <p:cNvSpPr/>
          <p:nvPr/>
        </p:nvSpPr>
        <p:spPr>
          <a:xfrm>
            <a:off x="365185" y="5915249"/>
            <a:ext cx="6096000" cy="600164"/>
          </a:xfrm>
          <a:prstGeom prst="rect">
            <a:avLst/>
          </a:prstGeom>
        </p:spPr>
        <p:txBody>
          <a:bodyPr>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pic>
        <p:nvPicPr>
          <p:cNvPr id="5122" name="Picture 2" descr="Compre Multipara Monitor YSI 400 Compatible Temperature Probe sensor  Rectal/Esophageal al mejor prec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9128" y="3821618"/>
            <a:ext cx="3329497" cy="2289029"/>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7956728" y="6215331"/>
            <a:ext cx="4235272" cy="430887"/>
          </a:xfrm>
          <a:prstGeom prst="rect">
            <a:avLst/>
          </a:prstGeom>
        </p:spPr>
        <p:txBody>
          <a:bodyPr wrap="square">
            <a:spAutoFit/>
          </a:bodyPr>
          <a:lstStyle/>
          <a:p>
            <a:r>
              <a:rPr lang="en-GB" sz="1100" dirty="0"/>
              <a:t>https://www.hospitalsstore.com/multipara-monitor-ysi-400-compatible-temperature-probe-sensor-rectal-esophageal-es/</a:t>
            </a:r>
            <a:endParaRPr lang="el-GR" sz="1100" dirty="0"/>
          </a:p>
        </p:txBody>
      </p:sp>
    </p:spTree>
    <p:extLst>
      <p:ext uri="{BB962C8B-B14F-4D97-AF65-F5344CB8AC3E}">
        <p14:creationId xmlns:p14="http://schemas.microsoft.com/office/powerpoint/2010/main" val="2246407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29619" y="1541289"/>
            <a:ext cx="8367623" cy="2862322"/>
          </a:xfrm>
          <a:prstGeom prst="rect">
            <a:avLst/>
          </a:prstGeom>
        </p:spPr>
        <p:txBody>
          <a:bodyPr wrap="square">
            <a:spAutoFit/>
          </a:bodyPr>
          <a:lstStyle/>
          <a:p>
            <a:pPr marL="285750" indent="-285750">
              <a:lnSpc>
                <a:spcPct val="150000"/>
              </a:lnSpc>
              <a:buFont typeface="Wingdings" panose="05000000000000000000" pitchFamily="2" charset="2"/>
              <a:buChar char="Ø"/>
            </a:pPr>
            <a:r>
              <a:rPr lang="el-GR" sz="2000" b="1" i="1" dirty="0">
                <a:solidFill>
                  <a:srgbClr val="00B050"/>
                </a:solidFill>
              </a:rPr>
              <a:t>Υπέρυθρο θερμόμετρο:</a:t>
            </a:r>
          </a:p>
          <a:p>
            <a:pPr>
              <a:lnSpc>
                <a:spcPct val="150000"/>
              </a:lnSpc>
            </a:pPr>
            <a:r>
              <a:rPr lang="el-GR" sz="2000" dirty="0">
                <a:solidFill>
                  <a:srgbClr val="002060"/>
                </a:solidFill>
              </a:rPr>
              <a:t>     Η μέτρηση της θερμοκρασίας βασίζεται στην αρχή ότι η συχνότητα της </a:t>
            </a:r>
          </a:p>
          <a:p>
            <a:pPr>
              <a:lnSpc>
                <a:spcPct val="150000"/>
              </a:lnSpc>
            </a:pPr>
            <a:r>
              <a:rPr lang="el-GR" sz="2000" dirty="0">
                <a:solidFill>
                  <a:srgbClr val="002060"/>
                </a:solidFill>
              </a:rPr>
              <a:t>     υπέρυθρης ενέργειας που εκπέμπει ένα αντικείμενο (π.χ. το τύμπανο) </a:t>
            </a:r>
          </a:p>
          <a:p>
            <a:pPr>
              <a:lnSpc>
                <a:spcPct val="150000"/>
              </a:lnSpc>
            </a:pPr>
            <a:r>
              <a:rPr lang="el-GR" sz="2000" dirty="0">
                <a:solidFill>
                  <a:srgbClr val="002060"/>
                </a:solidFill>
              </a:rPr>
              <a:t>     αλλάζει με τη θερμοκρασία. Η υπέρυθρη ενέργεια ανιχνεύεται και </a:t>
            </a:r>
          </a:p>
          <a:p>
            <a:pPr>
              <a:lnSpc>
                <a:spcPct val="150000"/>
              </a:lnSpc>
            </a:pPr>
            <a:r>
              <a:rPr lang="el-GR" sz="2000" dirty="0">
                <a:solidFill>
                  <a:srgbClr val="002060"/>
                </a:solidFill>
              </a:rPr>
              <a:t>     μετατρέπεται εντός 3 </a:t>
            </a:r>
            <a:r>
              <a:rPr lang="el-GR" sz="2000" dirty="0" err="1">
                <a:solidFill>
                  <a:srgbClr val="002060"/>
                </a:solidFill>
              </a:rPr>
              <a:t>sec</a:t>
            </a:r>
            <a:r>
              <a:rPr lang="el-GR" sz="2000" dirty="0">
                <a:solidFill>
                  <a:srgbClr val="002060"/>
                </a:solidFill>
              </a:rPr>
              <a:t> σε ηλεκτρικό σήμα της θερμοκρασίας του </a:t>
            </a:r>
          </a:p>
          <a:p>
            <a:pPr>
              <a:lnSpc>
                <a:spcPct val="150000"/>
              </a:lnSpc>
            </a:pPr>
            <a:r>
              <a:rPr lang="el-GR" sz="2000" dirty="0">
                <a:solidFill>
                  <a:srgbClr val="002060"/>
                </a:solidFill>
              </a:rPr>
              <a:t>     σώματος ( π.χ. το υπέρυθρο τυμπανικό θερμόμετρο).</a:t>
            </a:r>
          </a:p>
        </p:txBody>
      </p:sp>
      <p:sp>
        <p:nvSpPr>
          <p:cNvPr id="3" name="Ορθογώνιο 2"/>
          <p:cNvSpPr/>
          <p:nvPr/>
        </p:nvSpPr>
        <p:spPr>
          <a:xfrm>
            <a:off x="4613431" y="853322"/>
            <a:ext cx="2590774" cy="461665"/>
          </a:xfrm>
          <a:prstGeom prst="rect">
            <a:avLst/>
          </a:prstGeom>
        </p:spPr>
        <p:txBody>
          <a:bodyPr wrap="none">
            <a:spAutoFit/>
          </a:bodyPr>
          <a:lstStyle/>
          <a:p>
            <a:pPr lvl="0"/>
            <a:r>
              <a:rPr lang="el-GR" sz="2400" b="1" dirty="0">
                <a:solidFill>
                  <a:srgbClr val="002060"/>
                </a:solidFill>
              </a:rPr>
              <a:t>Είδη θερμομέτρων</a:t>
            </a:r>
          </a:p>
        </p:txBody>
      </p:sp>
      <p:sp>
        <p:nvSpPr>
          <p:cNvPr id="4" name="Ορθογώνιο 3"/>
          <p:cNvSpPr/>
          <p:nvPr/>
        </p:nvSpPr>
        <p:spPr>
          <a:xfrm>
            <a:off x="2205484" y="5949755"/>
            <a:ext cx="6096000" cy="600164"/>
          </a:xfrm>
          <a:prstGeom prst="rect">
            <a:avLst/>
          </a:prstGeom>
        </p:spPr>
        <p:txBody>
          <a:bodyPr>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pic>
        <p:nvPicPr>
          <p:cNvPr id="5" name="Εικόνα 4"/>
          <p:cNvPicPr>
            <a:picLocks noChangeAspect="1"/>
          </p:cNvPicPr>
          <p:nvPr/>
        </p:nvPicPr>
        <p:blipFill>
          <a:blip r:embed="rId2"/>
          <a:stretch>
            <a:fillRect/>
          </a:stretch>
        </p:blipFill>
        <p:spPr>
          <a:xfrm>
            <a:off x="8688045" y="3380570"/>
            <a:ext cx="2683200" cy="2869267"/>
          </a:xfrm>
          <a:prstGeom prst="rect">
            <a:avLst/>
          </a:prstGeom>
        </p:spPr>
      </p:pic>
    </p:spTree>
    <p:extLst>
      <p:ext uri="{BB962C8B-B14F-4D97-AF65-F5344CB8AC3E}">
        <p14:creationId xmlns:p14="http://schemas.microsoft.com/office/powerpoint/2010/main" val="34489380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258950" y="1012196"/>
            <a:ext cx="7549311" cy="523220"/>
          </a:xfrm>
          <a:prstGeom prst="rect">
            <a:avLst/>
          </a:prstGeom>
        </p:spPr>
        <p:txBody>
          <a:bodyPr wrap="none">
            <a:spAutoFit/>
          </a:bodyPr>
          <a:lstStyle/>
          <a:p>
            <a:r>
              <a:rPr lang="el-GR" sz="2800" b="1" dirty="0">
                <a:solidFill>
                  <a:srgbClr val="002060"/>
                </a:solidFill>
              </a:rPr>
              <a:t>Θέσεις μέτρησης της θερμοκρασίας του σώματος</a:t>
            </a:r>
            <a:endParaRPr lang="el-GR" sz="4400" dirty="0">
              <a:solidFill>
                <a:srgbClr val="002060"/>
              </a:solidFill>
            </a:endParaRPr>
          </a:p>
        </p:txBody>
      </p:sp>
      <p:sp>
        <p:nvSpPr>
          <p:cNvPr id="3" name="Ορθογώνιο 2"/>
          <p:cNvSpPr/>
          <p:nvPr/>
        </p:nvSpPr>
        <p:spPr>
          <a:xfrm>
            <a:off x="1992116" y="1931472"/>
            <a:ext cx="8341770" cy="3970318"/>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l-GR" sz="2400" b="1" dirty="0">
                <a:solidFill>
                  <a:srgbClr val="00B050"/>
                </a:solidFill>
              </a:rPr>
              <a:t>Ορθό</a:t>
            </a:r>
          </a:p>
          <a:p>
            <a:pPr algn="just">
              <a:lnSpc>
                <a:spcPct val="150000"/>
              </a:lnSpc>
            </a:pPr>
            <a:r>
              <a:rPr lang="el-GR" sz="2400" dirty="0">
                <a:solidFill>
                  <a:srgbClr val="002060"/>
                </a:solidFill>
              </a:rPr>
              <a:t>Η μέτρηση εξαρτάται από την </a:t>
            </a:r>
            <a:r>
              <a:rPr lang="el-GR" sz="2400" i="1" dirty="0">
                <a:solidFill>
                  <a:srgbClr val="002060"/>
                </a:solidFill>
              </a:rPr>
              <a:t>αιματική ροή της περιοχής</a:t>
            </a:r>
            <a:r>
              <a:rPr lang="el-GR" sz="2400" dirty="0">
                <a:solidFill>
                  <a:srgbClr val="002060"/>
                </a:solidFill>
              </a:rPr>
              <a:t>. Η θερμοκρασία όμως του ορθού δεν αντανακλά με ακρίβεια τη θερμοκρασία του σώματος στους ασθενείς σε αναισθησία, επειδή η θερμοκρασία του σώματος μεταβάλλεται πολύ γρήγορα, </a:t>
            </a:r>
            <a:r>
              <a:rPr lang="el-GR" sz="2400" i="1" dirty="0">
                <a:solidFill>
                  <a:srgbClr val="002060"/>
                </a:solidFill>
              </a:rPr>
              <a:t>ενώ η θερμοκρασία του ορθού καθυστερεί να μεταβληθεί</a:t>
            </a:r>
            <a:r>
              <a:rPr lang="el-GR" sz="2400" dirty="0">
                <a:solidFill>
                  <a:srgbClr val="002060"/>
                </a:solidFill>
              </a:rPr>
              <a:t>.</a:t>
            </a:r>
          </a:p>
        </p:txBody>
      </p:sp>
      <p:sp>
        <p:nvSpPr>
          <p:cNvPr id="5" name="Ορθογώνιο 4"/>
          <p:cNvSpPr/>
          <p:nvPr/>
        </p:nvSpPr>
        <p:spPr>
          <a:xfrm>
            <a:off x="3298166" y="6079151"/>
            <a:ext cx="6096000" cy="600164"/>
          </a:xfrm>
          <a:prstGeom prst="rect">
            <a:avLst/>
          </a:prstGeom>
        </p:spPr>
        <p:txBody>
          <a:bodyPr>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4128269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185357" y="2085535"/>
            <a:ext cx="7441721" cy="3323987"/>
          </a:xfrm>
          <a:prstGeom prst="rect">
            <a:avLst/>
          </a:prstGeom>
        </p:spPr>
        <p:txBody>
          <a:bodyPr wrap="square">
            <a:spAutoFit/>
          </a:bodyPr>
          <a:lstStyle/>
          <a:p>
            <a:pPr algn="ctr">
              <a:lnSpc>
                <a:spcPct val="150000"/>
              </a:lnSpc>
            </a:pPr>
            <a:r>
              <a:rPr lang="el-GR" altLang="el-GR" sz="2000" b="1" dirty="0">
                <a:solidFill>
                  <a:srgbClr val="00B050"/>
                </a:solidFill>
              </a:rPr>
              <a:t>ΜΕΙΟΝΕΚΤΗΜΑΤΑ</a:t>
            </a:r>
          </a:p>
          <a:p>
            <a:pPr algn="ctr">
              <a:lnSpc>
                <a:spcPct val="150000"/>
              </a:lnSpc>
            </a:pPr>
            <a:endParaRPr lang="en-GB" altLang="el-GR" sz="2000" b="1" dirty="0">
              <a:solidFill>
                <a:srgbClr val="002060"/>
              </a:solidFill>
            </a:endParaRPr>
          </a:p>
          <a:p>
            <a:pPr marL="342900" indent="-342900" algn="just">
              <a:lnSpc>
                <a:spcPct val="150000"/>
              </a:lnSpc>
              <a:buFont typeface="Wingdings" panose="05000000000000000000" pitchFamily="2" charset="2"/>
              <a:buChar char="ü"/>
            </a:pPr>
            <a:r>
              <a:rPr lang="el-GR" altLang="el-GR" sz="2000" dirty="0">
                <a:solidFill>
                  <a:srgbClr val="002060"/>
                </a:solidFill>
              </a:rPr>
              <a:t>Υποεκτίμηση της συστολικής πίεσης, λόγω μη καλής ευαισθησίας της αφής και της καθυστέρησης της ροής μεταξύ της περιχειρίδας και του σημείου ψηλάφησης περιφερικών </a:t>
            </a:r>
            <a:r>
              <a:rPr lang="el-GR" altLang="el-GR" sz="2000" dirty="0" err="1">
                <a:solidFill>
                  <a:srgbClr val="002060"/>
                </a:solidFill>
              </a:rPr>
              <a:t>σφύξεων</a:t>
            </a:r>
            <a:r>
              <a:rPr lang="el-GR" altLang="el-GR" sz="2000" dirty="0">
                <a:solidFill>
                  <a:srgbClr val="002060"/>
                </a:solidFill>
              </a:rPr>
              <a:t>.</a:t>
            </a:r>
            <a:endParaRPr lang="en-GB" altLang="el-GR" sz="2000" dirty="0">
              <a:solidFill>
                <a:srgbClr val="002060"/>
              </a:solidFill>
            </a:endParaRPr>
          </a:p>
          <a:p>
            <a:pPr marL="342900" indent="-342900" algn="just">
              <a:lnSpc>
                <a:spcPct val="150000"/>
              </a:lnSpc>
              <a:buFont typeface="Wingdings" panose="05000000000000000000" pitchFamily="2" charset="2"/>
              <a:buChar char="ü"/>
            </a:pPr>
            <a:r>
              <a:rPr lang="el-GR" altLang="el-GR" sz="2000" dirty="0">
                <a:solidFill>
                  <a:srgbClr val="002060"/>
                </a:solidFill>
              </a:rPr>
              <a:t>Η ψηλάφηση δεν προσδιορίζει τη διαστολική και κατ’ επέκταση τη μέση αρτηριακή πίεση.</a:t>
            </a:r>
          </a:p>
        </p:txBody>
      </p:sp>
      <p:sp>
        <p:nvSpPr>
          <p:cNvPr id="3" name="Ορθογώνιο 2"/>
          <p:cNvSpPr/>
          <p:nvPr/>
        </p:nvSpPr>
        <p:spPr>
          <a:xfrm>
            <a:off x="3082505" y="614405"/>
            <a:ext cx="6622212" cy="1061829"/>
          </a:xfrm>
          <a:prstGeom prst="rect">
            <a:avLst/>
          </a:prstGeom>
        </p:spPr>
        <p:txBody>
          <a:bodyPr wrap="square">
            <a:spAutoFit/>
          </a:bodyPr>
          <a:lstStyle/>
          <a:p>
            <a:pPr lvl="0" algn="ctr">
              <a:lnSpc>
                <a:spcPct val="150000"/>
              </a:lnSpc>
            </a:pPr>
            <a:r>
              <a:rPr lang="el-GR" sz="2400" b="1" dirty="0">
                <a:solidFill>
                  <a:srgbClr val="002060"/>
                </a:solidFill>
              </a:rPr>
              <a:t>Μη επεμβατικό </a:t>
            </a:r>
            <a:r>
              <a:rPr lang="en-GB" sz="2400" b="1" dirty="0">
                <a:solidFill>
                  <a:srgbClr val="002060"/>
                </a:solidFill>
              </a:rPr>
              <a:t>monitoring </a:t>
            </a:r>
            <a:r>
              <a:rPr lang="el-GR" sz="2400" b="1" dirty="0">
                <a:solidFill>
                  <a:srgbClr val="002060"/>
                </a:solidFill>
              </a:rPr>
              <a:t>της Αρτηριακής Πίεσης</a:t>
            </a:r>
          </a:p>
          <a:p>
            <a:pPr algn="ctr">
              <a:lnSpc>
                <a:spcPct val="150000"/>
              </a:lnSpc>
            </a:pPr>
            <a:r>
              <a:rPr lang="el-GR" i="1" dirty="0">
                <a:solidFill>
                  <a:srgbClr val="00B050"/>
                </a:solidFill>
              </a:rPr>
              <a:t>Αναεροειδές μανόμετρο με περιφερική ψηλάφηση του σφυγμού </a:t>
            </a:r>
          </a:p>
        </p:txBody>
      </p:sp>
    </p:spTree>
    <p:extLst>
      <p:ext uri="{BB962C8B-B14F-4D97-AF65-F5344CB8AC3E}">
        <p14:creationId xmlns:p14="http://schemas.microsoft.com/office/powerpoint/2010/main" val="65921234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724777" y="460105"/>
            <a:ext cx="7549311" cy="523220"/>
          </a:xfrm>
          <a:prstGeom prst="rect">
            <a:avLst/>
          </a:prstGeom>
        </p:spPr>
        <p:txBody>
          <a:bodyPr wrap="none">
            <a:spAutoFit/>
          </a:bodyPr>
          <a:lstStyle/>
          <a:p>
            <a:r>
              <a:rPr lang="el-GR" sz="2800" b="1" dirty="0">
                <a:solidFill>
                  <a:srgbClr val="002060"/>
                </a:solidFill>
              </a:rPr>
              <a:t>Θέσεις μέτρησης της θερμοκρασίας του σώματος</a:t>
            </a:r>
            <a:endParaRPr lang="el-GR" sz="4400" dirty="0">
              <a:solidFill>
                <a:srgbClr val="002060"/>
              </a:solidFill>
            </a:endParaRPr>
          </a:p>
        </p:txBody>
      </p:sp>
      <p:sp>
        <p:nvSpPr>
          <p:cNvPr id="3" name="Ορθογώνιο 2"/>
          <p:cNvSpPr/>
          <p:nvPr/>
        </p:nvSpPr>
        <p:spPr>
          <a:xfrm>
            <a:off x="1431985" y="1974606"/>
            <a:ext cx="9368287" cy="3416320"/>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l-GR" sz="2400" b="1" dirty="0">
                <a:solidFill>
                  <a:srgbClr val="00B050"/>
                </a:solidFill>
              </a:rPr>
              <a:t>Τυμπανική μεμβράνη του αυτιού</a:t>
            </a:r>
          </a:p>
          <a:p>
            <a:pPr algn="just">
              <a:lnSpc>
                <a:spcPct val="150000"/>
              </a:lnSpc>
            </a:pPr>
            <a:r>
              <a:rPr lang="el-GR" sz="2400" dirty="0">
                <a:solidFill>
                  <a:srgbClr val="002060"/>
                </a:solidFill>
              </a:rPr>
              <a:t>Εφόσον ο καθετήρας τοποθετηθεί κοντά στο τύμπανο, η θερμοκρασία της τυμπανικής μεμβράνης πλησιάζει τη θερμοκρασία του αίματος που αρδεύει τον εγκέφαλο. Σε σύγκριση με την κατώτερη οισοφαγική θερμοκρασία η θερμοκρασία του τυμπάνου αντανακλά με ακρίβεια τη θερμοκρασία του σώματος. </a:t>
            </a:r>
            <a:endParaRPr lang="en-GB" sz="2400" dirty="0">
              <a:solidFill>
                <a:srgbClr val="002060"/>
              </a:solidFill>
            </a:endParaRPr>
          </a:p>
        </p:txBody>
      </p:sp>
      <p:sp>
        <p:nvSpPr>
          <p:cNvPr id="4" name="Ορθογώνιο 3"/>
          <p:cNvSpPr/>
          <p:nvPr/>
        </p:nvSpPr>
        <p:spPr>
          <a:xfrm>
            <a:off x="3246407" y="5984261"/>
            <a:ext cx="6096000" cy="600164"/>
          </a:xfrm>
          <a:prstGeom prst="rect">
            <a:avLst/>
          </a:prstGeom>
        </p:spPr>
        <p:txBody>
          <a:bodyPr>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4159287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724777" y="460105"/>
            <a:ext cx="7549311" cy="523220"/>
          </a:xfrm>
          <a:prstGeom prst="rect">
            <a:avLst/>
          </a:prstGeom>
        </p:spPr>
        <p:txBody>
          <a:bodyPr wrap="none">
            <a:spAutoFit/>
          </a:bodyPr>
          <a:lstStyle/>
          <a:p>
            <a:r>
              <a:rPr lang="el-GR" sz="2800" b="1" dirty="0">
                <a:solidFill>
                  <a:srgbClr val="002060"/>
                </a:solidFill>
              </a:rPr>
              <a:t>Θέσεις μέτρησης της θερμοκρασίας του σώματος</a:t>
            </a:r>
            <a:endParaRPr lang="el-GR" sz="4400" dirty="0">
              <a:solidFill>
                <a:srgbClr val="002060"/>
              </a:solidFill>
            </a:endParaRPr>
          </a:p>
        </p:txBody>
      </p:sp>
      <p:sp>
        <p:nvSpPr>
          <p:cNvPr id="3" name="Ορθογώνιο 2"/>
          <p:cNvSpPr/>
          <p:nvPr/>
        </p:nvSpPr>
        <p:spPr>
          <a:xfrm>
            <a:off x="1500996" y="1405263"/>
            <a:ext cx="9368287" cy="4524315"/>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l-GR" sz="2400" b="1" dirty="0">
                <a:solidFill>
                  <a:srgbClr val="00B050"/>
                </a:solidFill>
              </a:rPr>
              <a:t>Τυμπανική μεμβράνη του αυτιού</a:t>
            </a:r>
          </a:p>
          <a:p>
            <a:pPr algn="just">
              <a:lnSpc>
                <a:spcPct val="150000"/>
              </a:lnSpc>
            </a:pPr>
            <a:r>
              <a:rPr lang="el-GR" sz="2400" dirty="0">
                <a:solidFill>
                  <a:srgbClr val="002060"/>
                </a:solidFill>
              </a:rPr>
              <a:t>Οι πιθανές επιπλοκές της μεθόδου είναι:</a:t>
            </a:r>
          </a:p>
          <a:p>
            <a:pPr algn="just">
              <a:lnSpc>
                <a:spcPct val="150000"/>
              </a:lnSpc>
            </a:pPr>
            <a:r>
              <a:rPr lang="en-GB" sz="2400" dirty="0">
                <a:solidFill>
                  <a:srgbClr val="002060"/>
                </a:solidFill>
              </a:rPr>
              <a:t>-- </a:t>
            </a:r>
            <a:r>
              <a:rPr lang="el-GR" sz="2400" dirty="0">
                <a:solidFill>
                  <a:srgbClr val="002060"/>
                </a:solidFill>
              </a:rPr>
              <a:t>η κυψελίδα που δρα ως μονωτική ουσία</a:t>
            </a:r>
          </a:p>
          <a:p>
            <a:pPr algn="just">
              <a:lnSpc>
                <a:spcPct val="150000"/>
              </a:lnSpc>
            </a:pPr>
            <a:r>
              <a:rPr lang="en-GB" sz="2400" dirty="0">
                <a:solidFill>
                  <a:srgbClr val="002060"/>
                </a:solidFill>
              </a:rPr>
              <a:t>--</a:t>
            </a:r>
            <a:r>
              <a:rPr lang="el-GR" sz="2400" dirty="0">
                <a:solidFill>
                  <a:srgbClr val="002060"/>
                </a:solidFill>
              </a:rPr>
              <a:t>ο κίνδυνος αιμορραγίας του έξω ακουστικού πόρου σε ασθενείς υπό αντιπηκτική αγωγή</a:t>
            </a:r>
          </a:p>
          <a:p>
            <a:pPr algn="just">
              <a:lnSpc>
                <a:spcPct val="150000"/>
              </a:lnSpc>
            </a:pPr>
            <a:r>
              <a:rPr lang="en-GB" sz="2400" dirty="0">
                <a:solidFill>
                  <a:srgbClr val="002060"/>
                </a:solidFill>
              </a:rPr>
              <a:t>-- </a:t>
            </a:r>
            <a:r>
              <a:rPr lang="el-GR" sz="2400" dirty="0">
                <a:solidFill>
                  <a:srgbClr val="002060"/>
                </a:solidFill>
              </a:rPr>
              <a:t>η τοποθέτηση του καθετήρα μακριά από το τύμπανο, με αποτέλεσμα οι θερμοκρασίες να μην είναι ακριβείς</a:t>
            </a:r>
          </a:p>
          <a:p>
            <a:pPr algn="just">
              <a:lnSpc>
                <a:spcPct val="150000"/>
              </a:lnSpc>
            </a:pPr>
            <a:r>
              <a:rPr lang="en-GB" sz="2400" dirty="0">
                <a:solidFill>
                  <a:srgbClr val="002060"/>
                </a:solidFill>
              </a:rPr>
              <a:t>-- </a:t>
            </a:r>
            <a:r>
              <a:rPr lang="el-GR" sz="2400" dirty="0">
                <a:solidFill>
                  <a:srgbClr val="002060"/>
                </a:solidFill>
              </a:rPr>
              <a:t>η διάτρηση του τυμπάνου</a:t>
            </a:r>
          </a:p>
        </p:txBody>
      </p:sp>
      <p:sp>
        <p:nvSpPr>
          <p:cNvPr id="4" name="Ορθογώνιο 3"/>
          <p:cNvSpPr/>
          <p:nvPr/>
        </p:nvSpPr>
        <p:spPr>
          <a:xfrm>
            <a:off x="3137139" y="6051434"/>
            <a:ext cx="6096000" cy="600164"/>
          </a:xfrm>
          <a:prstGeom prst="rect">
            <a:avLst/>
          </a:prstGeom>
        </p:spPr>
        <p:txBody>
          <a:bodyPr>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9016611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51161" y="2276095"/>
            <a:ext cx="8660922" cy="286232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l-GR" sz="2400" b="1" dirty="0">
                <a:solidFill>
                  <a:srgbClr val="00B050"/>
                </a:solidFill>
              </a:rPr>
              <a:t>Ρινοφάρυγγας</a:t>
            </a:r>
          </a:p>
          <a:p>
            <a:pPr algn="just">
              <a:lnSpc>
                <a:spcPct val="150000"/>
              </a:lnSpc>
            </a:pPr>
            <a:r>
              <a:rPr lang="el-GR" sz="2400" dirty="0">
                <a:solidFill>
                  <a:srgbClr val="002060"/>
                </a:solidFill>
              </a:rPr>
              <a:t>Το μειονέκτημα της μεθόδου είναι ότι δεν αντανακλά τη θερμοκρασία του σώματος, αλλά τη θερμοκρασία των εισπνεόμενων αναισθητικών αερίων. </a:t>
            </a:r>
          </a:p>
          <a:p>
            <a:pPr algn="just">
              <a:lnSpc>
                <a:spcPct val="150000"/>
              </a:lnSpc>
            </a:pPr>
            <a:endParaRPr lang="el-GR" sz="2400" dirty="0">
              <a:solidFill>
                <a:srgbClr val="002060"/>
              </a:solidFill>
            </a:endParaRPr>
          </a:p>
        </p:txBody>
      </p:sp>
      <p:sp>
        <p:nvSpPr>
          <p:cNvPr id="3" name="Ορθογώνιο 2"/>
          <p:cNvSpPr/>
          <p:nvPr/>
        </p:nvSpPr>
        <p:spPr>
          <a:xfrm>
            <a:off x="2162353" y="1028257"/>
            <a:ext cx="7838537" cy="523220"/>
          </a:xfrm>
          <a:prstGeom prst="rect">
            <a:avLst/>
          </a:prstGeom>
        </p:spPr>
        <p:txBody>
          <a:bodyPr wrap="square">
            <a:spAutoFit/>
          </a:bodyPr>
          <a:lstStyle/>
          <a:p>
            <a:pPr lvl="0"/>
            <a:r>
              <a:rPr lang="el-GR" sz="2800" b="1" dirty="0">
                <a:solidFill>
                  <a:srgbClr val="002060"/>
                </a:solidFill>
              </a:rPr>
              <a:t>Θέσεις μέτρησης της θερμοκρασίας του σώματος</a:t>
            </a:r>
            <a:endParaRPr lang="el-GR" sz="4400" dirty="0">
              <a:solidFill>
                <a:srgbClr val="002060"/>
              </a:solidFill>
            </a:endParaRPr>
          </a:p>
        </p:txBody>
      </p:sp>
      <p:sp>
        <p:nvSpPr>
          <p:cNvPr id="4" name="Ορθογώνιο 3"/>
          <p:cNvSpPr/>
          <p:nvPr/>
        </p:nvSpPr>
        <p:spPr>
          <a:xfrm>
            <a:off x="3033621" y="5923877"/>
            <a:ext cx="6096000" cy="600164"/>
          </a:xfrm>
          <a:prstGeom prst="rect">
            <a:avLst/>
          </a:prstGeom>
        </p:spPr>
        <p:txBody>
          <a:bodyPr>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6542437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535502" y="1896533"/>
            <a:ext cx="8660922" cy="3970318"/>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l-GR" sz="2400" b="1" dirty="0">
                <a:solidFill>
                  <a:srgbClr val="00B050"/>
                </a:solidFill>
              </a:rPr>
              <a:t>Οισοφάγος</a:t>
            </a:r>
          </a:p>
          <a:p>
            <a:pPr algn="just">
              <a:lnSpc>
                <a:spcPct val="150000"/>
              </a:lnSpc>
            </a:pPr>
            <a:r>
              <a:rPr lang="el-GR" sz="2400" dirty="0">
                <a:solidFill>
                  <a:srgbClr val="002060"/>
                </a:solidFill>
              </a:rPr>
              <a:t>Η θερμοκρασία στο κατώτερο τριτημόριο του οισοφάγου (στο επίπεδο του αριστερού κόλπου) αντιπροσωπεύει τη θερμοκρασία της καρδιάς και αντανακλά με ακρίβεια τη θερμοκρασία του σώματος, χωρίς να επηρεάζεται από την χαμηλότερη θερμοκρασία της τραχείας. </a:t>
            </a:r>
          </a:p>
          <a:p>
            <a:pPr algn="just">
              <a:lnSpc>
                <a:spcPct val="150000"/>
              </a:lnSpc>
            </a:pPr>
            <a:endParaRPr lang="el-GR" sz="2400" dirty="0">
              <a:solidFill>
                <a:srgbClr val="002060"/>
              </a:solidFill>
            </a:endParaRPr>
          </a:p>
        </p:txBody>
      </p:sp>
      <p:sp>
        <p:nvSpPr>
          <p:cNvPr id="3" name="Ορθογώνιο 2"/>
          <p:cNvSpPr/>
          <p:nvPr/>
        </p:nvSpPr>
        <p:spPr>
          <a:xfrm>
            <a:off x="2573546" y="519298"/>
            <a:ext cx="7838537" cy="523220"/>
          </a:xfrm>
          <a:prstGeom prst="rect">
            <a:avLst/>
          </a:prstGeom>
        </p:spPr>
        <p:txBody>
          <a:bodyPr wrap="square">
            <a:spAutoFit/>
          </a:bodyPr>
          <a:lstStyle/>
          <a:p>
            <a:pPr lvl="0"/>
            <a:r>
              <a:rPr lang="el-GR" sz="2800" b="1" dirty="0">
                <a:solidFill>
                  <a:srgbClr val="002060"/>
                </a:solidFill>
              </a:rPr>
              <a:t>Θέσεις μέτρησης της θερμοκρασίας του σώματος</a:t>
            </a:r>
            <a:endParaRPr lang="el-GR" sz="4400" dirty="0">
              <a:solidFill>
                <a:srgbClr val="002060"/>
              </a:solidFill>
            </a:endParaRPr>
          </a:p>
        </p:txBody>
      </p:sp>
      <p:sp>
        <p:nvSpPr>
          <p:cNvPr id="4" name="Ορθογώνιο 3"/>
          <p:cNvSpPr/>
          <p:nvPr/>
        </p:nvSpPr>
        <p:spPr>
          <a:xfrm>
            <a:off x="2987615" y="5803107"/>
            <a:ext cx="6096000" cy="600164"/>
          </a:xfrm>
          <a:prstGeom prst="rect">
            <a:avLst/>
          </a:prstGeom>
        </p:spPr>
        <p:txBody>
          <a:bodyPr>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18810792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587261" y="2370986"/>
            <a:ext cx="8660922" cy="2308324"/>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l-GR" sz="2400" b="1" dirty="0">
                <a:solidFill>
                  <a:srgbClr val="00B050"/>
                </a:solidFill>
              </a:rPr>
              <a:t>Ουροδόχος κύστη</a:t>
            </a:r>
          </a:p>
          <a:p>
            <a:pPr algn="just">
              <a:lnSpc>
                <a:spcPct val="150000"/>
              </a:lnSpc>
            </a:pPr>
            <a:r>
              <a:rPr lang="el-GR" sz="2400" dirty="0">
                <a:solidFill>
                  <a:srgbClr val="002060"/>
                </a:solidFill>
              </a:rPr>
              <a:t>Η θερμοκρασία στην ουροδόχο κύστη εξαρτάται κυρίως από τη ροή των ούρων. Για να αντανακλά τη θερμοκρασία του σώματος απαιτείται υψηλή ροή ούρων. </a:t>
            </a:r>
          </a:p>
        </p:txBody>
      </p:sp>
      <p:sp>
        <p:nvSpPr>
          <p:cNvPr id="3" name="Ορθογώνιο 2"/>
          <p:cNvSpPr/>
          <p:nvPr/>
        </p:nvSpPr>
        <p:spPr>
          <a:xfrm>
            <a:off x="2168105" y="1028257"/>
            <a:ext cx="7838537" cy="523220"/>
          </a:xfrm>
          <a:prstGeom prst="rect">
            <a:avLst/>
          </a:prstGeom>
        </p:spPr>
        <p:txBody>
          <a:bodyPr wrap="square">
            <a:spAutoFit/>
          </a:bodyPr>
          <a:lstStyle/>
          <a:p>
            <a:pPr lvl="0"/>
            <a:r>
              <a:rPr lang="el-GR" sz="2800" b="1" dirty="0">
                <a:solidFill>
                  <a:srgbClr val="002060"/>
                </a:solidFill>
              </a:rPr>
              <a:t>Θέσεις μέτρησης της θερμοκρασίας του σώματος</a:t>
            </a:r>
            <a:endParaRPr lang="el-GR" sz="4400" dirty="0">
              <a:solidFill>
                <a:srgbClr val="002060"/>
              </a:solidFill>
            </a:endParaRPr>
          </a:p>
        </p:txBody>
      </p:sp>
      <p:sp>
        <p:nvSpPr>
          <p:cNvPr id="4" name="Ορθογώνιο 3"/>
          <p:cNvSpPr/>
          <p:nvPr/>
        </p:nvSpPr>
        <p:spPr>
          <a:xfrm>
            <a:off x="3393057" y="5854865"/>
            <a:ext cx="6096000" cy="600164"/>
          </a:xfrm>
          <a:prstGeom prst="rect">
            <a:avLst/>
          </a:prstGeom>
        </p:spPr>
        <p:txBody>
          <a:bodyPr>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91083393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155938" y="1385624"/>
            <a:ext cx="10308566" cy="5078313"/>
          </a:xfrm>
          <a:prstGeom prst="rect">
            <a:avLst/>
          </a:prstGeom>
        </p:spPr>
        <p:txBody>
          <a:bodyPr wrap="square">
            <a:spAutoFit/>
          </a:bodyPr>
          <a:lstStyle/>
          <a:p>
            <a:pPr marL="342900" indent="-342900">
              <a:lnSpc>
                <a:spcPct val="150000"/>
              </a:lnSpc>
              <a:buFont typeface="Wingdings" panose="05000000000000000000" pitchFamily="2" charset="2"/>
              <a:buChar char="§"/>
            </a:pPr>
            <a:r>
              <a:rPr lang="el-GR" sz="2400" b="1" dirty="0">
                <a:solidFill>
                  <a:srgbClr val="00B050"/>
                </a:solidFill>
              </a:rPr>
              <a:t>Δέρμα της μασχάλης</a:t>
            </a:r>
          </a:p>
          <a:p>
            <a:pPr>
              <a:lnSpc>
                <a:spcPct val="150000"/>
              </a:lnSpc>
            </a:pPr>
            <a:r>
              <a:rPr lang="el-GR" sz="2400" dirty="0">
                <a:solidFill>
                  <a:srgbClr val="002060"/>
                </a:solidFill>
              </a:rPr>
              <a:t>Η μασχάλη είναι η καλύτερη θέση για τον έλεγχο της θερμοκρασίας των μυών και </a:t>
            </a:r>
            <a:r>
              <a:rPr lang="el-GR" sz="2400" dirty="0" err="1">
                <a:solidFill>
                  <a:srgbClr val="002060"/>
                </a:solidFill>
              </a:rPr>
              <a:t>γι</a:t>
            </a:r>
            <a:r>
              <a:rPr lang="el-GR" sz="2400" dirty="0">
                <a:solidFill>
                  <a:srgbClr val="002060"/>
                </a:solidFill>
              </a:rPr>
              <a:t>΄ αυτό είναι κατάλληλη για την ανίχνευση της κακοήθους υπερπυρεξίας.</a:t>
            </a:r>
          </a:p>
          <a:p>
            <a:pPr>
              <a:lnSpc>
                <a:spcPct val="150000"/>
              </a:lnSpc>
            </a:pPr>
            <a:r>
              <a:rPr lang="el-GR" sz="2400" dirty="0">
                <a:solidFill>
                  <a:srgbClr val="002060"/>
                </a:solidFill>
              </a:rPr>
              <a:t>Το μειονέκτημα της μεθόδου αυτής είναι ότι η θερμοκρασία στο δέρμα της μασχάλης ποικίλλει, ανάλογα με:</a:t>
            </a:r>
          </a:p>
          <a:p>
            <a:pPr>
              <a:lnSpc>
                <a:spcPct val="150000"/>
              </a:lnSpc>
            </a:pPr>
            <a:r>
              <a:rPr lang="el-GR" sz="2400" dirty="0">
                <a:solidFill>
                  <a:srgbClr val="002060"/>
                </a:solidFill>
              </a:rPr>
              <a:t>-- την αιματική ροή του υποδόριου ιστού</a:t>
            </a:r>
          </a:p>
          <a:p>
            <a:pPr>
              <a:lnSpc>
                <a:spcPct val="150000"/>
              </a:lnSpc>
            </a:pPr>
            <a:r>
              <a:rPr lang="el-GR" sz="2400" dirty="0">
                <a:solidFill>
                  <a:srgbClr val="002060"/>
                </a:solidFill>
              </a:rPr>
              <a:t>-- την εφίδρωση</a:t>
            </a:r>
          </a:p>
          <a:p>
            <a:pPr>
              <a:lnSpc>
                <a:spcPct val="150000"/>
              </a:lnSpc>
            </a:pPr>
            <a:r>
              <a:rPr lang="el-GR" sz="2400" dirty="0">
                <a:solidFill>
                  <a:srgbClr val="002060"/>
                </a:solidFill>
              </a:rPr>
              <a:t>-- την ακτινοβολία και την αγωγιμότητα της θερμότητας προς ή από άλλα αντικείμενα.</a:t>
            </a:r>
          </a:p>
        </p:txBody>
      </p:sp>
      <p:sp>
        <p:nvSpPr>
          <p:cNvPr id="3" name="Ορθογώνιο 2"/>
          <p:cNvSpPr/>
          <p:nvPr/>
        </p:nvSpPr>
        <p:spPr>
          <a:xfrm>
            <a:off x="2633930" y="562430"/>
            <a:ext cx="8105955" cy="523220"/>
          </a:xfrm>
          <a:prstGeom prst="rect">
            <a:avLst/>
          </a:prstGeom>
        </p:spPr>
        <p:txBody>
          <a:bodyPr wrap="square">
            <a:spAutoFit/>
          </a:bodyPr>
          <a:lstStyle/>
          <a:p>
            <a:pPr lvl="0"/>
            <a:r>
              <a:rPr lang="el-GR" sz="2800" b="1" dirty="0">
                <a:solidFill>
                  <a:srgbClr val="002060"/>
                </a:solidFill>
              </a:rPr>
              <a:t>Θέσεις μέτρησης της θερμοκρασίας του σώματος</a:t>
            </a:r>
            <a:endParaRPr lang="el-GR" sz="4400" dirty="0">
              <a:solidFill>
                <a:srgbClr val="002060"/>
              </a:solidFill>
            </a:endParaRPr>
          </a:p>
        </p:txBody>
      </p:sp>
      <p:sp>
        <p:nvSpPr>
          <p:cNvPr id="4" name="Ορθογώνιο 3"/>
          <p:cNvSpPr/>
          <p:nvPr/>
        </p:nvSpPr>
        <p:spPr>
          <a:xfrm>
            <a:off x="3177396" y="6248493"/>
            <a:ext cx="6708475" cy="430887"/>
          </a:xfrm>
          <a:prstGeom prst="rect">
            <a:avLst/>
          </a:prstGeom>
        </p:spPr>
        <p:txBody>
          <a:bodyPr wrap="square">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5521603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973408" y="2187663"/>
            <a:ext cx="8738560" cy="1785104"/>
          </a:xfrm>
          <a:prstGeom prst="rect">
            <a:avLst/>
          </a:prstGeom>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endParaRPr kumimoji="0" lang="en-US" altLang="el-GR" sz="2000" b="0" i="0" u="none" strike="noStrike" kern="0" cap="none" spc="0" normalizeH="0" baseline="0" noProof="0" dirty="0">
              <a:ln>
                <a:noFill/>
              </a:ln>
              <a:solidFill>
                <a:srgbClr val="002060"/>
              </a:solidFill>
              <a:effectLst/>
              <a:uLnTx/>
              <a:uFillTx/>
            </a:endParaRPr>
          </a:p>
          <a:p>
            <a:pPr marL="0" marR="0" lvl="0" indent="0" algn="just" defTabSz="914400" eaLnBrk="1" fontAlgn="base" latinLnBrk="0" hangingPunct="1">
              <a:lnSpc>
                <a:spcPct val="150000"/>
              </a:lnSpc>
              <a:spcBef>
                <a:spcPct val="0"/>
              </a:spcBef>
              <a:spcAft>
                <a:spcPct val="0"/>
              </a:spcAft>
              <a:buClrTx/>
              <a:buSzTx/>
              <a:buFontTx/>
              <a:buNone/>
              <a:tabLst/>
              <a:defRPr/>
            </a:pPr>
            <a:r>
              <a:rPr kumimoji="0" lang="el-GR" altLang="el-GR" sz="2000" b="0" i="0" u="none" strike="noStrike" kern="0" cap="none" spc="0" normalizeH="0" baseline="0" noProof="0" dirty="0">
                <a:ln>
                  <a:noFill/>
                </a:ln>
                <a:solidFill>
                  <a:srgbClr val="002060"/>
                </a:solidFill>
                <a:effectLst/>
                <a:uLnTx/>
                <a:uFillTx/>
              </a:rPr>
              <a:t>Το μετεγχειρητικό </a:t>
            </a:r>
            <a:r>
              <a:rPr kumimoji="0" lang="el-GR" altLang="el-GR" sz="2000" b="1" i="0" u="none" strike="noStrike" kern="0" cap="none" spc="0" normalizeH="0" baseline="0" noProof="0" dirty="0">
                <a:ln>
                  <a:noFill/>
                </a:ln>
                <a:solidFill>
                  <a:srgbClr val="00B050"/>
                </a:solidFill>
                <a:effectLst/>
                <a:uLnTx/>
                <a:uFillTx/>
              </a:rPr>
              <a:t>ρίγος</a:t>
            </a:r>
            <a:r>
              <a:rPr kumimoji="0" lang="el-GR" altLang="el-GR" sz="2000" b="0" i="0" u="none" strike="noStrike" kern="0" cap="none" spc="0" normalizeH="0" baseline="0" noProof="0" dirty="0">
                <a:ln>
                  <a:noFill/>
                </a:ln>
                <a:solidFill>
                  <a:srgbClr val="002060"/>
                </a:solidFill>
                <a:effectLst/>
                <a:uLnTx/>
                <a:uFillTx/>
              </a:rPr>
              <a:t> φαίνεται πως αυξάνει την κατανάλωση οξυγόνου ως και πέντε φορές, ελαττώνει το ποσοστό του κορεσμού της αιμοσφαιρίνης σε οξυγόνο και σχετίζεται με αυξημένο κίνδυνο </a:t>
            </a:r>
            <a:r>
              <a:rPr kumimoji="0" lang="el-GR" altLang="el-GR" sz="2000" b="0" i="1" u="none" strike="noStrike" kern="0" cap="none" spc="0" normalizeH="0" baseline="0" noProof="0" dirty="0">
                <a:ln>
                  <a:noFill/>
                </a:ln>
                <a:solidFill>
                  <a:srgbClr val="002060"/>
                </a:solidFill>
                <a:effectLst/>
                <a:uLnTx/>
                <a:uFillTx/>
              </a:rPr>
              <a:t>ισχαιμίας του μυοκαρδίου και στηθάγχης</a:t>
            </a:r>
            <a:r>
              <a:rPr kumimoji="0" lang="el-GR" altLang="el-GR" sz="2000" b="0" i="0" u="none" strike="noStrike" kern="0" cap="none" spc="0" normalizeH="0" baseline="0" noProof="0" dirty="0">
                <a:ln>
                  <a:noFill/>
                </a:ln>
                <a:solidFill>
                  <a:srgbClr val="002060"/>
                </a:solidFill>
                <a:effectLst/>
                <a:uLnTx/>
                <a:uFillTx/>
              </a:rPr>
              <a:t>.</a:t>
            </a:r>
            <a:endParaRPr kumimoji="0" lang="el-GR" sz="1600" b="0" i="0" u="none" strike="noStrike" kern="0" cap="none" spc="0" normalizeH="0" baseline="0" noProof="0" dirty="0">
              <a:ln>
                <a:noFill/>
              </a:ln>
              <a:solidFill>
                <a:srgbClr val="002060"/>
              </a:solidFill>
              <a:effectLst/>
              <a:uLnTx/>
              <a:uFillTx/>
            </a:endParaRPr>
          </a:p>
        </p:txBody>
      </p:sp>
      <p:sp>
        <p:nvSpPr>
          <p:cNvPr id="3" name="Ορθογώνιο 2"/>
          <p:cNvSpPr/>
          <p:nvPr/>
        </p:nvSpPr>
        <p:spPr>
          <a:xfrm>
            <a:off x="3548332" y="6043021"/>
            <a:ext cx="6096000" cy="430887"/>
          </a:xfrm>
          <a:prstGeom prst="rect">
            <a:avLst/>
          </a:prstGeom>
        </p:spPr>
        <p:txBody>
          <a:bodyPr>
            <a:spAutoFit/>
          </a:bodyPr>
          <a:lstStyle/>
          <a:p>
            <a:pPr lvl="0"/>
            <a:r>
              <a:rPr lang="el-GR" sz="1100" i="1" dirty="0">
                <a:solidFill>
                  <a:srgbClr val="000000"/>
                </a:solidFill>
                <a:latin typeface="Calibri" panose="020F0502020204030204" pitchFamily="34" charset="0"/>
                <a:ea typeface="Times New Roman" panose="02020603050405020304" pitchFamily="18" charset="0"/>
              </a:rPr>
              <a:t>Πηγή: </a:t>
            </a:r>
            <a:r>
              <a:rPr lang="en-US" sz="1100" i="1" dirty="0">
                <a:solidFill>
                  <a:srgbClr val="000000"/>
                </a:solidFill>
                <a:latin typeface="Calibri" panose="020F0502020204030204" pitchFamily="34" charset="0"/>
                <a:ea typeface="Times New Roman" panose="02020603050405020304" pitchFamily="18" charset="0"/>
              </a:rPr>
              <a:t> Morgan GE </a:t>
            </a:r>
            <a:r>
              <a:rPr lang="el-GR" sz="1100" i="1" dirty="0">
                <a:solidFill>
                  <a:srgbClr val="000000"/>
                </a:solidFill>
                <a:latin typeface="Calibri" panose="020F0502020204030204" pitchFamily="34" charset="0"/>
                <a:ea typeface="Times New Roman" panose="02020603050405020304" pitchFamily="18" charset="0"/>
              </a:rPr>
              <a:t>&amp; </a:t>
            </a:r>
            <a:r>
              <a:rPr lang="en-US" sz="1100" i="1" dirty="0">
                <a:solidFill>
                  <a:srgbClr val="000000"/>
                </a:solidFill>
                <a:latin typeface="Calibri" panose="020F0502020204030204" pitchFamily="34" charset="0"/>
                <a:ea typeface="Times New Roman" panose="02020603050405020304" pitchFamily="18" charset="0"/>
              </a:rPr>
              <a:t>Mikhail MS</a:t>
            </a:r>
            <a:r>
              <a:rPr lang="el-GR" sz="1100" i="1" dirty="0">
                <a:solidFill>
                  <a:srgbClr val="000000"/>
                </a:solidFill>
                <a:latin typeface="Calibri" panose="020F0502020204030204" pitchFamily="34" charset="0"/>
                <a:ea typeface="Times New Roman" panose="02020603050405020304" pitchFamily="18" charset="0"/>
              </a:rPr>
              <a:t>.</a:t>
            </a:r>
            <a:r>
              <a:rPr lang="en-US" sz="1100" i="1" dirty="0">
                <a:solidFill>
                  <a:srgbClr val="000000"/>
                </a:solidFill>
                <a:latin typeface="Calibri" panose="020F0502020204030204" pitchFamily="34" charset="0"/>
                <a:ea typeface="Times New Roman" panose="02020603050405020304" pitchFamily="18" charset="0"/>
              </a:rPr>
              <a:t> </a:t>
            </a:r>
            <a:r>
              <a:rPr lang="el-GR" sz="1100" i="1" dirty="0">
                <a:solidFill>
                  <a:srgbClr val="000000"/>
                </a:solidFill>
                <a:latin typeface="Calibri" panose="020F0502020204030204" pitchFamily="34" charset="0"/>
                <a:ea typeface="Times New Roman" panose="02020603050405020304" pitchFamily="18" charset="0"/>
              </a:rPr>
              <a:t>Κλινική Αναισθησιολογία. 1</a:t>
            </a:r>
            <a:r>
              <a:rPr lang="el-GR" sz="1100" i="1" baseline="30000" dirty="0">
                <a:solidFill>
                  <a:srgbClr val="000000"/>
                </a:solidFill>
                <a:latin typeface="Calibri" panose="020F0502020204030204" pitchFamily="34" charset="0"/>
                <a:ea typeface="Times New Roman" panose="02020603050405020304" pitchFamily="18" charset="0"/>
              </a:rPr>
              <a:t>ος</a:t>
            </a:r>
            <a:r>
              <a:rPr lang="el-GR" sz="1100" i="1" dirty="0">
                <a:solidFill>
                  <a:srgbClr val="000000"/>
                </a:solidFill>
                <a:latin typeface="Calibri" panose="020F0502020204030204" pitchFamily="34" charset="0"/>
                <a:ea typeface="Times New Roman" panose="02020603050405020304" pitchFamily="18" charset="0"/>
              </a:rPr>
              <a:t> τόμος. Ελληνική </a:t>
            </a:r>
            <a:r>
              <a:rPr lang="el-GR" sz="1100" i="1" dirty="0" err="1">
                <a:solidFill>
                  <a:srgbClr val="000000"/>
                </a:solidFill>
                <a:latin typeface="Calibri" panose="020F0502020204030204" pitchFamily="34" charset="0"/>
                <a:ea typeface="Times New Roman" panose="02020603050405020304" pitchFamily="18" charset="0"/>
              </a:rPr>
              <a:t>έκδ</a:t>
            </a:r>
            <a:r>
              <a:rPr lang="el-GR" sz="1100" i="1" dirty="0">
                <a:solidFill>
                  <a:srgbClr val="000000"/>
                </a:solidFill>
                <a:latin typeface="Calibri" panose="020F0502020204030204" pitchFamily="34" charset="0"/>
                <a:ea typeface="Times New Roman" panose="02020603050405020304" pitchFamily="18" charset="0"/>
              </a:rPr>
              <a:t>: 2</a:t>
            </a:r>
            <a:r>
              <a:rPr lang="el-GR" sz="1100" i="1" baseline="30000" dirty="0">
                <a:solidFill>
                  <a:srgbClr val="000000"/>
                </a:solidFill>
                <a:latin typeface="Calibri" panose="020F0502020204030204" pitchFamily="34" charset="0"/>
                <a:ea typeface="Times New Roman" panose="02020603050405020304" pitchFamily="18" charset="0"/>
              </a:rPr>
              <a:t>η</a:t>
            </a:r>
            <a:r>
              <a:rPr lang="el-GR" sz="1100" i="1" dirty="0">
                <a:solidFill>
                  <a:srgbClr val="000000"/>
                </a:solidFill>
                <a:latin typeface="Calibri" panose="020F0502020204030204" pitchFamily="34" charset="0"/>
                <a:ea typeface="Times New Roman" panose="02020603050405020304" pitchFamily="18" charset="0"/>
              </a:rPr>
              <a:t>. Αθήνα: ΠΑΡΙΣΙΑΝΟΥ Α.Ε., 2000: 141- 143.</a:t>
            </a:r>
            <a:endParaRPr lang="el-GR" sz="1100" i="1" dirty="0">
              <a:solidFill>
                <a:prstClr val="black"/>
              </a:solidFill>
            </a:endParaRPr>
          </a:p>
        </p:txBody>
      </p:sp>
      <p:sp>
        <p:nvSpPr>
          <p:cNvPr id="4" name="TextBox 3"/>
          <p:cNvSpPr txBox="1"/>
          <p:nvPr/>
        </p:nvSpPr>
        <p:spPr>
          <a:xfrm>
            <a:off x="3269411" y="810883"/>
            <a:ext cx="6146554" cy="461665"/>
          </a:xfrm>
          <a:prstGeom prst="rect">
            <a:avLst/>
          </a:prstGeom>
          <a:noFill/>
        </p:spPr>
        <p:txBody>
          <a:bodyPr wrap="none" rtlCol="0">
            <a:spAutoFit/>
          </a:bodyPr>
          <a:lstStyle/>
          <a:p>
            <a:r>
              <a:rPr lang="el-GR" sz="2400" b="1" dirty="0">
                <a:solidFill>
                  <a:srgbClr val="002060"/>
                </a:solidFill>
              </a:rPr>
              <a:t>Κλινικές επισημάνσεις- Επιπλοκές Υποθερμίας</a:t>
            </a:r>
          </a:p>
        </p:txBody>
      </p:sp>
    </p:spTree>
    <p:extLst>
      <p:ext uri="{BB962C8B-B14F-4D97-AF65-F5344CB8AC3E}">
        <p14:creationId xmlns:p14="http://schemas.microsoft.com/office/powerpoint/2010/main" val="233365679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548332" y="6043021"/>
            <a:ext cx="6096000" cy="430887"/>
          </a:xfrm>
          <a:prstGeom prst="rect">
            <a:avLst/>
          </a:prstGeom>
        </p:spPr>
        <p:txBody>
          <a:bodyPr>
            <a:spAutoFit/>
          </a:bodyPr>
          <a:lstStyle/>
          <a:p>
            <a:pPr lvl="0"/>
            <a:r>
              <a:rPr lang="el-GR" sz="1100" i="1" dirty="0">
                <a:solidFill>
                  <a:srgbClr val="000000"/>
                </a:solidFill>
                <a:latin typeface="Calibri" panose="020F0502020204030204" pitchFamily="34" charset="0"/>
                <a:ea typeface="Times New Roman" panose="02020603050405020304" pitchFamily="18" charset="0"/>
              </a:rPr>
              <a:t>Πηγή: </a:t>
            </a:r>
            <a:r>
              <a:rPr lang="en-US" sz="1100" i="1" dirty="0">
                <a:solidFill>
                  <a:srgbClr val="000000"/>
                </a:solidFill>
                <a:latin typeface="Calibri" panose="020F0502020204030204" pitchFamily="34" charset="0"/>
                <a:ea typeface="Times New Roman" panose="02020603050405020304" pitchFamily="18" charset="0"/>
              </a:rPr>
              <a:t> Morgan GE </a:t>
            </a:r>
            <a:r>
              <a:rPr lang="el-GR" sz="1100" i="1" dirty="0">
                <a:solidFill>
                  <a:srgbClr val="000000"/>
                </a:solidFill>
                <a:latin typeface="Calibri" panose="020F0502020204030204" pitchFamily="34" charset="0"/>
                <a:ea typeface="Times New Roman" panose="02020603050405020304" pitchFamily="18" charset="0"/>
              </a:rPr>
              <a:t>&amp; </a:t>
            </a:r>
            <a:r>
              <a:rPr lang="en-US" sz="1100" i="1" dirty="0">
                <a:solidFill>
                  <a:srgbClr val="000000"/>
                </a:solidFill>
                <a:latin typeface="Calibri" panose="020F0502020204030204" pitchFamily="34" charset="0"/>
                <a:ea typeface="Times New Roman" panose="02020603050405020304" pitchFamily="18" charset="0"/>
              </a:rPr>
              <a:t>Mikhail MS</a:t>
            </a:r>
            <a:r>
              <a:rPr lang="el-GR" sz="1100" i="1" dirty="0">
                <a:solidFill>
                  <a:srgbClr val="000000"/>
                </a:solidFill>
                <a:latin typeface="Calibri" panose="020F0502020204030204" pitchFamily="34" charset="0"/>
                <a:ea typeface="Times New Roman" panose="02020603050405020304" pitchFamily="18" charset="0"/>
              </a:rPr>
              <a:t>.</a:t>
            </a:r>
            <a:r>
              <a:rPr lang="en-US" sz="1100" i="1" dirty="0">
                <a:solidFill>
                  <a:srgbClr val="000000"/>
                </a:solidFill>
                <a:latin typeface="Calibri" panose="020F0502020204030204" pitchFamily="34" charset="0"/>
                <a:ea typeface="Times New Roman" panose="02020603050405020304" pitchFamily="18" charset="0"/>
              </a:rPr>
              <a:t> </a:t>
            </a:r>
            <a:r>
              <a:rPr lang="el-GR" sz="1100" i="1" dirty="0">
                <a:solidFill>
                  <a:srgbClr val="000000"/>
                </a:solidFill>
                <a:latin typeface="Calibri" panose="020F0502020204030204" pitchFamily="34" charset="0"/>
                <a:ea typeface="Times New Roman" panose="02020603050405020304" pitchFamily="18" charset="0"/>
              </a:rPr>
              <a:t>Κλινική Αναισθησιολογία. 1</a:t>
            </a:r>
            <a:r>
              <a:rPr lang="el-GR" sz="1100" i="1" baseline="30000" dirty="0">
                <a:solidFill>
                  <a:srgbClr val="000000"/>
                </a:solidFill>
                <a:latin typeface="Calibri" panose="020F0502020204030204" pitchFamily="34" charset="0"/>
                <a:ea typeface="Times New Roman" panose="02020603050405020304" pitchFamily="18" charset="0"/>
              </a:rPr>
              <a:t>ος</a:t>
            </a:r>
            <a:r>
              <a:rPr lang="el-GR" sz="1100" i="1" dirty="0">
                <a:solidFill>
                  <a:srgbClr val="000000"/>
                </a:solidFill>
                <a:latin typeface="Calibri" panose="020F0502020204030204" pitchFamily="34" charset="0"/>
                <a:ea typeface="Times New Roman" panose="02020603050405020304" pitchFamily="18" charset="0"/>
              </a:rPr>
              <a:t> τόμος. Ελληνική </a:t>
            </a:r>
            <a:r>
              <a:rPr lang="el-GR" sz="1100" i="1" dirty="0" err="1">
                <a:solidFill>
                  <a:srgbClr val="000000"/>
                </a:solidFill>
                <a:latin typeface="Calibri" panose="020F0502020204030204" pitchFamily="34" charset="0"/>
                <a:ea typeface="Times New Roman" panose="02020603050405020304" pitchFamily="18" charset="0"/>
              </a:rPr>
              <a:t>έκδ</a:t>
            </a:r>
            <a:r>
              <a:rPr lang="el-GR" sz="1100" i="1" dirty="0">
                <a:solidFill>
                  <a:srgbClr val="000000"/>
                </a:solidFill>
                <a:latin typeface="Calibri" panose="020F0502020204030204" pitchFamily="34" charset="0"/>
                <a:ea typeface="Times New Roman" panose="02020603050405020304" pitchFamily="18" charset="0"/>
              </a:rPr>
              <a:t>: 2</a:t>
            </a:r>
            <a:r>
              <a:rPr lang="el-GR" sz="1100" i="1" baseline="30000" dirty="0">
                <a:solidFill>
                  <a:srgbClr val="000000"/>
                </a:solidFill>
                <a:latin typeface="Calibri" panose="020F0502020204030204" pitchFamily="34" charset="0"/>
                <a:ea typeface="Times New Roman" panose="02020603050405020304" pitchFamily="18" charset="0"/>
              </a:rPr>
              <a:t>η</a:t>
            </a:r>
            <a:r>
              <a:rPr lang="el-GR" sz="1100" i="1" dirty="0">
                <a:solidFill>
                  <a:srgbClr val="000000"/>
                </a:solidFill>
                <a:latin typeface="Calibri" panose="020F0502020204030204" pitchFamily="34" charset="0"/>
                <a:ea typeface="Times New Roman" panose="02020603050405020304" pitchFamily="18" charset="0"/>
              </a:rPr>
              <a:t>. Αθήνα: ΠΑΡΙΣΙΑΝΟΥ Α.Ε., 2000: 141- 143.</a:t>
            </a:r>
            <a:endParaRPr lang="el-GR" sz="1100" i="1" dirty="0">
              <a:solidFill>
                <a:prstClr val="black"/>
              </a:solidFill>
            </a:endParaRPr>
          </a:p>
        </p:txBody>
      </p:sp>
      <p:sp>
        <p:nvSpPr>
          <p:cNvPr id="4" name="TextBox 3"/>
          <p:cNvSpPr txBox="1"/>
          <p:nvPr/>
        </p:nvSpPr>
        <p:spPr>
          <a:xfrm>
            <a:off x="3269411" y="810883"/>
            <a:ext cx="6146554" cy="461665"/>
          </a:xfrm>
          <a:prstGeom prst="rect">
            <a:avLst/>
          </a:prstGeom>
          <a:noFill/>
        </p:spPr>
        <p:txBody>
          <a:bodyPr wrap="none" rtlCol="0">
            <a:spAutoFit/>
          </a:bodyPr>
          <a:lstStyle/>
          <a:p>
            <a:r>
              <a:rPr lang="el-GR" sz="2400" b="1" dirty="0">
                <a:solidFill>
                  <a:srgbClr val="002060"/>
                </a:solidFill>
              </a:rPr>
              <a:t>Κλινικές επισημάνσεις- Επιπλοκές Υποθερμίας</a:t>
            </a:r>
          </a:p>
        </p:txBody>
      </p:sp>
      <p:sp>
        <p:nvSpPr>
          <p:cNvPr id="5" name="Ορθογώνιο 4"/>
          <p:cNvSpPr/>
          <p:nvPr/>
        </p:nvSpPr>
        <p:spPr>
          <a:xfrm>
            <a:off x="3548332" y="1534126"/>
            <a:ext cx="6096000" cy="4247317"/>
          </a:xfrm>
          <a:prstGeom prst="rect">
            <a:avLst/>
          </a:prstGeom>
        </p:spPr>
        <p:txBody>
          <a:bodyPr>
            <a:spAutoFit/>
          </a:bodyPr>
          <a:lstStyle/>
          <a:p>
            <a:pPr marL="342900" lvl="0" indent="-342900" algn="just" fontAlgn="base">
              <a:lnSpc>
                <a:spcPct val="150000"/>
              </a:lnSpc>
              <a:spcBef>
                <a:spcPct val="0"/>
              </a:spcBef>
              <a:spcAft>
                <a:spcPct val="0"/>
              </a:spcAft>
              <a:buFont typeface="Arial" panose="020B0604020202020204" pitchFamily="34" charset="0"/>
              <a:buChar char="•"/>
            </a:pPr>
            <a:r>
              <a:rPr lang="el-GR" altLang="el-GR" sz="2000" dirty="0">
                <a:solidFill>
                  <a:srgbClr val="002060"/>
                </a:solidFill>
              </a:rPr>
              <a:t>Καρδιακές αρρυθμίες</a:t>
            </a:r>
            <a:endParaRPr lang="en-GB" altLang="el-GR" sz="2000" dirty="0">
              <a:solidFill>
                <a:srgbClr val="002060"/>
              </a:solidFill>
            </a:endParaRPr>
          </a:p>
          <a:p>
            <a:pPr marL="342900" lvl="0" indent="-342900" algn="just" fontAlgn="base">
              <a:lnSpc>
                <a:spcPct val="150000"/>
              </a:lnSpc>
              <a:spcBef>
                <a:spcPct val="0"/>
              </a:spcBef>
              <a:spcAft>
                <a:spcPct val="0"/>
              </a:spcAft>
              <a:buFont typeface="Arial" panose="020B0604020202020204" pitchFamily="34" charset="0"/>
              <a:buChar char="•"/>
            </a:pPr>
            <a:r>
              <a:rPr lang="el-GR" altLang="el-GR" sz="2000" dirty="0">
                <a:solidFill>
                  <a:srgbClr val="002060"/>
                </a:solidFill>
              </a:rPr>
              <a:t>Αύξηση περιφερικών αγγειακών αντιστάσεων</a:t>
            </a:r>
            <a:endParaRPr lang="en-GB" altLang="el-GR" sz="2000" dirty="0">
              <a:solidFill>
                <a:srgbClr val="002060"/>
              </a:solidFill>
            </a:endParaRPr>
          </a:p>
          <a:p>
            <a:pPr marL="342900" lvl="0" indent="-342900" algn="just" fontAlgn="base">
              <a:lnSpc>
                <a:spcPct val="150000"/>
              </a:lnSpc>
              <a:spcBef>
                <a:spcPct val="0"/>
              </a:spcBef>
              <a:spcAft>
                <a:spcPct val="0"/>
              </a:spcAft>
              <a:buFont typeface="Arial" panose="020B0604020202020204" pitchFamily="34" charset="0"/>
              <a:buChar char="•"/>
            </a:pPr>
            <a:r>
              <a:rPr lang="el-GR" altLang="el-GR" sz="2000" dirty="0">
                <a:solidFill>
                  <a:srgbClr val="002060"/>
                </a:solidFill>
              </a:rPr>
              <a:t>Μετατόπιση της καμπύλης ποσοστού κορεσμού της αιμοσφαιρίνης προς τα αριστερά</a:t>
            </a:r>
            <a:endParaRPr lang="en-GB" altLang="el-GR" sz="2000" dirty="0">
              <a:solidFill>
                <a:srgbClr val="002060"/>
              </a:solidFill>
            </a:endParaRPr>
          </a:p>
          <a:p>
            <a:pPr marL="342900" lvl="0" indent="-342900" algn="just" fontAlgn="base">
              <a:lnSpc>
                <a:spcPct val="150000"/>
              </a:lnSpc>
              <a:spcBef>
                <a:spcPct val="0"/>
              </a:spcBef>
              <a:spcAft>
                <a:spcPct val="0"/>
              </a:spcAft>
              <a:buFont typeface="Arial" panose="020B0604020202020204" pitchFamily="34" charset="0"/>
              <a:buChar char="•"/>
            </a:pPr>
            <a:r>
              <a:rPr lang="el-GR" altLang="el-GR" sz="2000" dirty="0">
                <a:solidFill>
                  <a:srgbClr val="002060"/>
                </a:solidFill>
              </a:rPr>
              <a:t>Αναστρέψιμη διαταραχή της πηκτικότητας </a:t>
            </a:r>
            <a:endParaRPr lang="en-GB" altLang="el-GR" sz="2000" dirty="0">
              <a:solidFill>
                <a:srgbClr val="002060"/>
              </a:solidFill>
            </a:endParaRPr>
          </a:p>
          <a:p>
            <a:pPr marL="342900" lvl="0" indent="-342900" algn="just" fontAlgn="base">
              <a:lnSpc>
                <a:spcPct val="150000"/>
              </a:lnSpc>
              <a:spcBef>
                <a:spcPct val="0"/>
              </a:spcBef>
              <a:spcAft>
                <a:spcPct val="0"/>
              </a:spcAft>
              <a:buFont typeface="Arial" panose="020B0604020202020204" pitchFamily="34" charset="0"/>
              <a:buChar char="•"/>
            </a:pPr>
            <a:r>
              <a:rPr lang="el-GR" altLang="el-GR" sz="2000" dirty="0">
                <a:solidFill>
                  <a:srgbClr val="002060"/>
                </a:solidFill>
              </a:rPr>
              <a:t>Διαταραχές στη νοητική κατάσταση</a:t>
            </a:r>
            <a:endParaRPr lang="en-GB" altLang="el-GR" sz="2000" dirty="0">
              <a:solidFill>
                <a:srgbClr val="002060"/>
              </a:solidFill>
            </a:endParaRPr>
          </a:p>
          <a:p>
            <a:pPr marL="342900" lvl="0" indent="-342900" algn="just" fontAlgn="base">
              <a:lnSpc>
                <a:spcPct val="150000"/>
              </a:lnSpc>
              <a:spcBef>
                <a:spcPct val="0"/>
              </a:spcBef>
              <a:spcAft>
                <a:spcPct val="0"/>
              </a:spcAft>
              <a:buFont typeface="Arial" panose="020B0604020202020204" pitchFamily="34" charset="0"/>
              <a:buChar char="•"/>
            </a:pPr>
            <a:r>
              <a:rPr lang="el-GR" altLang="el-GR" sz="2000" dirty="0">
                <a:solidFill>
                  <a:srgbClr val="002060"/>
                </a:solidFill>
              </a:rPr>
              <a:t>Ανεπαρκής νεφρική λειτουργία</a:t>
            </a:r>
            <a:endParaRPr lang="en-GB" altLang="el-GR" sz="2000" dirty="0">
              <a:solidFill>
                <a:srgbClr val="002060"/>
              </a:solidFill>
            </a:endParaRPr>
          </a:p>
          <a:p>
            <a:pPr marL="342900" lvl="0" indent="-342900" algn="just" fontAlgn="base">
              <a:lnSpc>
                <a:spcPct val="150000"/>
              </a:lnSpc>
              <a:spcBef>
                <a:spcPct val="0"/>
              </a:spcBef>
              <a:spcAft>
                <a:spcPct val="0"/>
              </a:spcAft>
              <a:buFont typeface="Arial" panose="020B0604020202020204" pitchFamily="34" charset="0"/>
              <a:buChar char="•"/>
            </a:pPr>
            <a:r>
              <a:rPr lang="el-GR" altLang="el-GR" sz="2000" dirty="0">
                <a:solidFill>
                  <a:srgbClr val="002060"/>
                </a:solidFill>
              </a:rPr>
              <a:t>Ελαττωμένος μεταβολισμός φαρμάκων</a:t>
            </a:r>
            <a:endParaRPr lang="en-GB" altLang="el-GR" sz="2000" dirty="0">
              <a:solidFill>
                <a:srgbClr val="002060"/>
              </a:solidFill>
            </a:endParaRPr>
          </a:p>
          <a:p>
            <a:pPr marL="342900" lvl="0" indent="-342900" algn="just" fontAlgn="base">
              <a:lnSpc>
                <a:spcPct val="150000"/>
              </a:lnSpc>
              <a:spcBef>
                <a:spcPct val="0"/>
              </a:spcBef>
              <a:spcAft>
                <a:spcPct val="0"/>
              </a:spcAft>
              <a:buFont typeface="Arial" panose="020B0604020202020204" pitchFamily="34" charset="0"/>
              <a:buChar char="•"/>
            </a:pPr>
            <a:r>
              <a:rPr lang="el-GR" altLang="el-GR" sz="2000" dirty="0">
                <a:solidFill>
                  <a:srgbClr val="002060"/>
                </a:solidFill>
              </a:rPr>
              <a:t>Ανεπαρκής επούλωση τραυμάτων  </a:t>
            </a:r>
          </a:p>
        </p:txBody>
      </p:sp>
    </p:spTree>
    <p:extLst>
      <p:ext uri="{BB962C8B-B14F-4D97-AF65-F5344CB8AC3E}">
        <p14:creationId xmlns:p14="http://schemas.microsoft.com/office/powerpoint/2010/main" val="351529753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146565" y="215660"/>
            <a:ext cx="9881617" cy="6858000"/>
          </a:xfrm>
          <a:prstGeom prst="rect">
            <a:avLst/>
          </a:prstGeom>
        </p:spPr>
      </p:pic>
    </p:spTree>
    <p:extLst>
      <p:ext uri="{BB962C8B-B14F-4D97-AF65-F5344CB8AC3E}">
        <p14:creationId xmlns:p14="http://schemas.microsoft.com/office/powerpoint/2010/main" val="203853425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803586" y="1012704"/>
            <a:ext cx="7047780" cy="4844632"/>
          </a:xfrm>
          <a:prstGeom prst="rect">
            <a:avLst/>
          </a:prstGeom>
        </p:spPr>
      </p:pic>
    </p:spTree>
    <p:extLst>
      <p:ext uri="{BB962C8B-B14F-4D97-AF65-F5344CB8AC3E}">
        <p14:creationId xmlns:p14="http://schemas.microsoft.com/office/powerpoint/2010/main" val="639358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87925" y="589177"/>
            <a:ext cx="7944928" cy="1060290"/>
          </a:xfrm>
          <a:prstGeom prst="rect">
            <a:avLst/>
          </a:prstGeom>
        </p:spPr>
        <p:txBody>
          <a:bodyPr wrap="square">
            <a:spAutoFit/>
          </a:bodyPr>
          <a:lstStyle/>
          <a:p>
            <a:pPr lvl="0" algn="ctr">
              <a:lnSpc>
                <a:spcPct val="150000"/>
              </a:lnSpc>
            </a:pPr>
            <a:r>
              <a:rPr lang="el-GR" sz="2400" b="1" dirty="0">
                <a:solidFill>
                  <a:srgbClr val="002060"/>
                </a:solidFill>
              </a:rPr>
              <a:t>Μη επεμβατικό </a:t>
            </a:r>
            <a:r>
              <a:rPr lang="en-GB" sz="2400" b="1" dirty="0">
                <a:solidFill>
                  <a:srgbClr val="002060"/>
                </a:solidFill>
              </a:rPr>
              <a:t>monitoring </a:t>
            </a:r>
            <a:r>
              <a:rPr lang="el-GR" sz="2400" b="1" dirty="0">
                <a:solidFill>
                  <a:srgbClr val="002060"/>
                </a:solidFill>
              </a:rPr>
              <a:t>της Αρτηριακής Πίεσης</a:t>
            </a:r>
          </a:p>
          <a:p>
            <a:pPr lvl="0" algn="ctr">
              <a:lnSpc>
                <a:spcPct val="150000"/>
              </a:lnSpc>
            </a:pPr>
            <a:r>
              <a:rPr lang="el-GR" sz="2000" i="1" dirty="0">
                <a:solidFill>
                  <a:srgbClr val="00B050"/>
                </a:solidFill>
              </a:rPr>
              <a:t>Αναεροειδές μανόμετρο με ακρόαση των ήχων Korotkoff με στηθοσκόπιο</a:t>
            </a:r>
            <a:endParaRPr lang="el-GR" sz="2000" b="1" i="1" dirty="0">
              <a:solidFill>
                <a:srgbClr val="00B050"/>
              </a:solidFill>
            </a:endParaRPr>
          </a:p>
        </p:txBody>
      </p:sp>
      <p:sp>
        <p:nvSpPr>
          <p:cNvPr id="3" name="Ορθογώνιο 2"/>
          <p:cNvSpPr/>
          <p:nvPr/>
        </p:nvSpPr>
        <p:spPr>
          <a:xfrm>
            <a:off x="629729" y="1970052"/>
            <a:ext cx="7246188" cy="3600986"/>
          </a:xfrm>
          <a:prstGeom prst="rect">
            <a:avLst/>
          </a:prstGeom>
        </p:spPr>
        <p:txBody>
          <a:bodyPr wrap="square">
            <a:spAutoFit/>
          </a:bodyPr>
          <a:lstStyle/>
          <a:p>
            <a:pPr>
              <a:lnSpc>
                <a:spcPct val="150000"/>
              </a:lnSpc>
            </a:pPr>
            <a:r>
              <a:rPr lang="el-GR" dirty="0">
                <a:solidFill>
                  <a:srgbClr val="000000"/>
                </a:solidFill>
                <a:latin typeface="Times New Roman" panose="02020603050405020304" pitchFamily="18" charset="0"/>
              </a:rPr>
              <a:t>-- </a:t>
            </a:r>
            <a:r>
              <a:rPr lang="el-GR" sz="2000" dirty="0">
                <a:solidFill>
                  <a:srgbClr val="002060"/>
                </a:solidFill>
                <a:latin typeface="Times New Roman" panose="02020603050405020304" pitchFamily="18" charset="0"/>
              </a:rPr>
              <a:t>Το </a:t>
            </a:r>
            <a:r>
              <a:rPr lang="el-GR" sz="2000" dirty="0" err="1">
                <a:solidFill>
                  <a:srgbClr val="002060"/>
                </a:solidFill>
                <a:latin typeface="Times New Roman" panose="02020603050405020304" pitchFamily="18" charset="0"/>
              </a:rPr>
              <a:t>αναεροειδές</a:t>
            </a:r>
            <a:r>
              <a:rPr lang="el-GR" sz="2000" dirty="0">
                <a:solidFill>
                  <a:srgbClr val="002060"/>
                </a:solidFill>
                <a:latin typeface="Times New Roman" panose="02020603050405020304" pitchFamily="18" charset="0"/>
              </a:rPr>
              <a:t> μανόμετρο με το στηθοσκόπιο τοποθετείται πάνω από τη </a:t>
            </a:r>
            <a:r>
              <a:rPr lang="el-GR" sz="2000" dirty="0" err="1">
                <a:solidFill>
                  <a:srgbClr val="002060"/>
                </a:solidFill>
                <a:latin typeface="Times New Roman" panose="02020603050405020304" pitchFamily="18" charset="0"/>
              </a:rPr>
              <a:t>βραχιόνιο</a:t>
            </a:r>
            <a:r>
              <a:rPr lang="el-GR" sz="2000" dirty="0">
                <a:solidFill>
                  <a:srgbClr val="002060"/>
                </a:solidFill>
                <a:latin typeface="Times New Roman" panose="02020603050405020304" pitchFamily="18" charset="0"/>
              </a:rPr>
              <a:t> αρτηρία. </a:t>
            </a:r>
          </a:p>
          <a:p>
            <a:pPr>
              <a:lnSpc>
                <a:spcPct val="150000"/>
              </a:lnSpc>
            </a:pPr>
            <a:r>
              <a:rPr lang="el-GR" sz="2000" dirty="0">
                <a:solidFill>
                  <a:srgbClr val="002060"/>
                </a:solidFill>
              </a:rPr>
              <a:t> -- </a:t>
            </a:r>
            <a:r>
              <a:rPr lang="el-GR" sz="2000" i="1" dirty="0">
                <a:solidFill>
                  <a:srgbClr val="002060"/>
                </a:solidFill>
                <a:latin typeface="Times New Roman" panose="02020603050405020304" pitchFamily="18" charset="0"/>
              </a:rPr>
              <a:t>Συνίσταται:</a:t>
            </a:r>
          </a:p>
          <a:p>
            <a:pPr marL="285750" indent="-285750">
              <a:lnSpc>
                <a:spcPct val="150000"/>
              </a:lnSpc>
              <a:buFont typeface="Arial" panose="020B0604020202020204" pitchFamily="34" charset="0"/>
              <a:buChar char="•"/>
            </a:pPr>
            <a:r>
              <a:rPr lang="el-GR" sz="2000" dirty="0">
                <a:solidFill>
                  <a:srgbClr val="002060"/>
                </a:solidFill>
                <a:latin typeface="Times New Roman" panose="02020603050405020304" pitchFamily="18" charset="0"/>
              </a:rPr>
              <a:t> στην </a:t>
            </a:r>
            <a:r>
              <a:rPr lang="el-GR" sz="2000" dirty="0" err="1">
                <a:solidFill>
                  <a:srgbClr val="002060"/>
                </a:solidFill>
                <a:latin typeface="Times New Roman" panose="02020603050405020304" pitchFamily="18" charset="0"/>
              </a:rPr>
              <a:t>επανακρόαση</a:t>
            </a:r>
            <a:r>
              <a:rPr lang="el-GR" sz="2000" dirty="0">
                <a:solidFill>
                  <a:srgbClr val="002060"/>
                </a:solidFill>
                <a:latin typeface="Times New Roman" panose="02020603050405020304" pitchFamily="18" charset="0"/>
              </a:rPr>
              <a:t> του ήχου της </a:t>
            </a:r>
            <a:r>
              <a:rPr lang="el-GR" sz="2000" dirty="0" err="1">
                <a:solidFill>
                  <a:srgbClr val="002060"/>
                </a:solidFill>
                <a:latin typeface="Times New Roman" panose="02020603050405020304" pitchFamily="18" charset="0"/>
              </a:rPr>
              <a:t>βραχιόνιου</a:t>
            </a:r>
            <a:r>
              <a:rPr lang="el-GR" sz="2000" dirty="0">
                <a:solidFill>
                  <a:srgbClr val="002060"/>
                </a:solidFill>
                <a:latin typeface="Times New Roman" panose="02020603050405020304" pitchFamily="18" charset="0"/>
              </a:rPr>
              <a:t> αρτηρίας, που αντιστοιχεί στη ΣΑΠ (η 1</a:t>
            </a:r>
            <a:r>
              <a:rPr lang="el-GR" sz="2000" baseline="30000" dirty="0">
                <a:solidFill>
                  <a:srgbClr val="002060"/>
                </a:solidFill>
                <a:latin typeface="Times New Roman" panose="02020603050405020304" pitchFamily="18" charset="0"/>
              </a:rPr>
              <a:t>η</a:t>
            </a:r>
            <a:r>
              <a:rPr lang="el-GR" sz="2000" dirty="0">
                <a:solidFill>
                  <a:srgbClr val="002060"/>
                </a:solidFill>
                <a:latin typeface="Times New Roman" panose="02020603050405020304" pitchFamily="18" charset="0"/>
              </a:rPr>
              <a:t> φάση των ήχων Korotkoff),</a:t>
            </a:r>
          </a:p>
          <a:p>
            <a:pPr marL="285750" indent="-285750">
              <a:lnSpc>
                <a:spcPct val="150000"/>
              </a:lnSpc>
              <a:buFont typeface="Arial" panose="020B0604020202020204" pitchFamily="34" charset="0"/>
              <a:buChar char="•"/>
            </a:pPr>
            <a:r>
              <a:rPr lang="el-GR" sz="2000" dirty="0">
                <a:solidFill>
                  <a:srgbClr val="002060"/>
                </a:solidFill>
                <a:latin typeface="Times New Roman" panose="02020603050405020304" pitchFamily="18" charset="0"/>
              </a:rPr>
              <a:t>στην εξαφάνιση του ήχου της </a:t>
            </a:r>
            <a:r>
              <a:rPr lang="el-GR" sz="2000" dirty="0" err="1">
                <a:solidFill>
                  <a:srgbClr val="002060"/>
                </a:solidFill>
                <a:latin typeface="Times New Roman" panose="02020603050405020304" pitchFamily="18" charset="0"/>
              </a:rPr>
              <a:t>βραχιόνιας</a:t>
            </a:r>
            <a:r>
              <a:rPr lang="el-GR" sz="2000" dirty="0">
                <a:solidFill>
                  <a:srgbClr val="002060"/>
                </a:solidFill>
                <a:latin typeface="Times New Roman" panose="02020603050405020304" pitchFamily="18" charset="0"/>
              </a:rPr>
              <a:t> αρτηρίας, που αντιστοιχεί στη ΔΑΠ ( η 5</a:t>
            </a:r>
            <a:r>
              <a:rPr lang="el-GR" sz="2000" baseline="30000" dirty="0">
                <a:solidFill>
                  <a:srgbClr val="002060"/>
                </a:solidFill>
                <a:latin typeface="Times New Roman" panose="02020603050405020304" pitchFamily="18" charset="0"/>
              </a:rPr>
              <a:t>η</a:t>
            </a:r>
            <a:r>
              <a:rPr lang="el-GR" sz="2000" dirty="0">
                <a:solidFill>
                  <a:srgbClr val="002060"/>
                </a:solidFill>
                <a:latin typeface="Times New Roman" panose="02020603050405020304" pitchFamily="18" charset="0"/>
              </a:rPr>
              <a:t>  φάση των ήχων Korotkoff). </a:t>
            </a:r>
          </a:p>
          <a:p>
            <a:endParaRPr lang="el-GR" dirty="0">
              <a:solidFill>
                <a:srgbClr val="000000"/>
              </a:solidFill>
              <a:latin typeface="Times New Roman" panose="02020603050405020304" pitchFamily="18" charset="0"/>
            </a:endParaRPr>
          </a:p>
        </p:txBody>
      </p:sp>
      <p:pic>
        <p:nvPicPr>
          <p:cNvPr id="4" name="Εικόνα 3"/>
          <p:cNvPicPr>
            <a:picLocks noChangeAspect="1"/>
          </p:cNvPicPr>
          <p:nvPr/>
        </p:nvPicPr>
        <p:blipFill>
          <a:blip r:embed="rId2"/>
          <a:stretch>
            <a:fillRect/>
          </a:stretch>
        </p:blipFill>
        <p:spPr>
          <a:xfrm>
            <a:off x="7875917" y="2560608"/>
            <a:ext cx="3804520" cy="3251944"/>
          </a:xfrm>
          <a:prstGeom prst="rect">
            <a:avLst/>
          </a:prstGeom>
        </p:spPr>
      </p:pic>
      <p:sp>
        <p:nvSpPr>
          <p:cNvPr id="5" name="Ορθογώνιο 4"/>
          <p:cNvSpPr/>
          <p:nvPr/>
        </p:nvSpPr>
        <p:spPr>
          <a:xfrm>
            <a:off x="7027653" y="5891623"/>
            <a:ext cx="6096000" cy="338554"/>
          </a:xfrm>
          <a:prstGeom prst="rect">
            <a:avLst/>
          </a:prstGeom>
        </p:spPr>
        <p:txBody>
          <a:bodyPr>
            <a:spAutoFit/>
          </a:bodyPr>
          <a:lstStyle/>
          <a:p>
            <a:r>
              <a:rPr lang="el-GR" sz="800" i="1" dirty="0"/>
              <a:t>Πηγή: </a:t>
            </a:r>
            <a:r>
              <a:rPr lang="en-GB" sz="800" i="1" dirty="0"/>
              <a:t>https://docplayer.gr/43642686-Methodoi-metrisis-artiriakis-piesis-pleonektimata-meionektimata-kampoyridis-</a:t>
            </a:r>
            <a:endParaRPr lang="el-GR" sz="800" i="1" dirty="0"/>
          </a:p>
          <a:p>
            <a:r>
              <a:rPr lang="en-GB" sz="800" i="1" dirty="0"/>
              <a:t>nikolaos-md-msc-phd-epimelitis-a-kardiologikis-klinikis-g-n.html</a:t>
            </a:r>
            <a:endParaRPr lang="el-GR" sz="800" i="1" dirty="0"/>
          </a:p>
        </p:txBody>
      </p:sp>
    </p:spTree>
    <p:extLst>
      <p:ext uri="{BB962C8B-B14F-4D97-AF65-F5344CB8AC3E}">
        <p14:creationId xmlns:p14="http://schemas.microsoft.com/office/powerpoint/2010/main" val="33455728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61117" y="810883"/>
            <a:ext cx="3854068" cy="461665"/>
          </a:xfrm>
          <a:prstGeom prst="rect">
            <a:avLst/>
          </a:prstGeom>
          <a:noFill/>
        </p:spPr>
        <p:txBody>
          <a:bodyPr wrap="none" rtlCol="0">
            <a:spAutoFit/>
          </a:bodyPr>
          <a:lstStyle/>
          <a:p>
            <a:r>
              <a:rPr lang="el-GR" sz="2400" b="1" dirty="0">
                <a:solidFill>
                  <a:srgbClr val="002060"/>
                </a:solidFill>
              </a:rPr>
              <a:t>Προτεινόμενη Βιβλιογραφία</a:t>
            </a:r>
          </a:p>
        </p:txBody>
      </p:sp>
      <p:sp>
        <p:nvSpPr>
          <p:cNvPr id="3" name="Ορθογώνιο 2"/>
          <p:cNvSpPr/>
          <p:nvPr/>
        </p:nvSpPr>
        <p:spPr>
          <a:xfrm>
            <a:off x="1924158" y="1567538"/>
            <a:ext cx="7996219" cy="4662815"/>
          </a:xfrm>
          <a:prstGeom prst="rect">
            <a:avLst/>
          </a:prstGeom>
        </p:spPr>
        <p:txBody>
          <a:bodyPr wrap="square">
            <a:spAutoFit/>
          </a:bodyPr>
          <a:lstStyle/>
          <a:p>
            <a:pPr lvl="0" algn="just">
              <a:lnSpc>
                <a:spcPct val="150000"/>
              </a:lnSpc>
            </a:pPr>
            <a:r>
              <a:rPr lang="en-GB" dirty="0">
                <a:solidFill>
                  <a:srgbClr val="002060"/>
                </a:solidFill>
              </a:rPr>
              <a:t>1. </a:t>
            </a:r>
            <a:r>
              <a:rPr lang="el-GR" dirty="0">
                <a:solidFill>
                  <a:srgbClr val="002060"/>
                </a:solidFill>
              </a:rPr>
              <a:t>Ασκητοπούλου, Ε., Παπαϊωάννου, Α., 2015. Εγχειρίδιο αναισθησιολογίας &amp; </a:t>
            </a:r>
            <a:r>
              <a:rPr lang="el-GR" dirty="0" err="1">
                <a:solidFill>
                  <a:srgbClr val="002060"/>
                </a:solidFill>
              </a:rPr>
              <a:t>περιεγχειρητικής</a:t>
            </a:r>
            <a:r>
              <a:rPr lang="el-GR" dirty="0">
                <a:solidFill>
                  <a:srgbClr val="002060"/>
                </a:solidFill>
              </a:rPr>
              <a:t> φροντίδας. [ηλεκτρ. βιβλ.] </a:t>
            </a:r>
            <a:r>
              <a:rPr lang="el-GR" dirty="0" err="1">
                <a:solidFill>
                  <a:srgbClr val="002060"/>
                </a:solidFill>
              </a:rPr>
              <a:t>Αθήνα:Σύνδεσμος</a:t>
            </a:r>
            <a:r>
              <a:rPr lang="el-GR" dirty="0">
                <a:solidFill>
                  <a:srgbClr val="002060"/>
                </a:solidFill>
              </a:rPr>
              <a:t> Ελληνικών Ακαδημαϊκών Βιβλιοθηκών. Διαθέσιμο στο: </a:t>
            </a:r>
            <a:r>
              <a:rPr lang="el-GR" dirty="0">
                <a:solidFill>
                  <a:srgbClr val="002060"/>
                </a:solidFill>
                <a:hlinkClick r:id="rId2"/>
              </a:rPr>
              <a:t>http://hdl.handle.net/11419/3786</a:t>
            </a:r>
            <a:endParaRPr lang="el-GR" dirty="0">
              <a:solidFill>
                <a:srgbClr val="002060"/>
              </a:solidFill>
            </a:endParaRPr>
          </a:p>
          <a:p>
            <a:pPr lvl="0" algn="just">
              <a:lnSpc>
                <a:spcPct val="150000"/>
              </a:lnSpc>
            </a:pPr>
            <a:r>
              <a:rPr lang="el-GR" dirty="0">
                <a:solidFill>
                  <a:srgbClr val="002060"/>
                </a:solidFill>
                <a:ea typeface="Times New Roman" panose="02020603050405020304" pitchFamily="18" charset="0"/>
              </a:rPr>
              <a:t>( Κεφάλαιο 11: </a:t>
            </a:r>
            <a:r>
              <a:rPr lang="el-GR" dirty="0" err="1">
                <a:solidFill>
                  <a:srgbClr val="002060"/>
                </a:solidFill>
                <a:ea typeface="Times New Roman" panose="02020603050405020304" pitchFamily="18" charset="0"/>
              </a:rPr>
              <a:t>Περιεγχειρητικό</a:t>
            </a:r>
            <a:r>
              <a:rPr lang="el-GR" dirty="0">
                <a:solidFill>
                  <a:srgbClr val="002060"/>
                </a:solidFill>
                <a:ea typeface="Times New Roman" panose="02020603050405020304" pitchFamily="18" charset="0"/>
              </a:rPr>
              <a:t> </a:t>
            </a:r>
            <a:r>
              <a:rPr lang="en-GB" dirty="0">
                <a:solidFill>
                  <a:srgbClr val="002060"/>
                </a:solidFill>
                <a:ea typeface="Times New Roman" panose="02020603050405020304" pitchFamily="18" charset="0"/>
              </a:rPr>
              <a:t> Monitoring)</a:t>
            </a:r>
          </a:p>
          <a:p>
            <a:pPr algn="just">
              <a:lnSpc>
                <a:spcPct val="150000"/>
              </a:lnSpc>
            </a:pPr>
            <a:r>
              <a:rPr lang="en-GB" dirty="0">
                <a:solidFill>
                  <a:srgbClr val="002060"/>
                </a:solidFill>
                <a:ea typeface="Times New Roman" panose="02020603050405020304" pitchFamily="18" charset="0"/>
              </a:rPr>
              <a:t>2. </a:t>
            </a:r>
            <a:r>
              <a:rPr lang="el-GR" dirty="0">
                <a:solidFill>
                  <a:srgbClr val="002060"/>
                </a:solidFill>
              </a:rPr>
              <a:t>Ζακυνθινός, Σ., </a:t>
            </a:r>
            <a:r>
              <a:rPr lang="el-GR" dirty="0" err="1">
                <a:solidFill>
                  <a:srgbClr val="002060"/>
                </a:solidFill>
              </a:rPr>
              <a:t>Βρεττού</a:t>
            </a:r>
            <a:r>
              <a:rPr lang="el-GR" dirty="0">
                <a:solidFill>
                  <a:srgbClr val="002060"/>
                </a:solidFill>
              </a:rPr>
              <a:t>, Χ. 2015. Συνεχής παρακολούθηση ζωτικών λειτουργιών και καταπληξία. [Κεφάλαιο Συγγράμματος]. Στο Ζακυνθινός, Σ., </a:t>
            </a:r>
            <a:r>
              <a:rPr lang="el-GR" dirty="0" err="1">
                <a:solidFill>
                  <a:srgbClr val="002060"/>
                </a:solidFill>
              </a:rPr>
              <a:t>Βρεττού</a:t>
            </a:r>
            <a:r>
              <a:rPr lang="el-GR" dirty="0">
                <a:solidFill>
                  <a:srgbClr val="002060"/>
                </a:solidFill>
              </a:rPr>
              <a:t>, Χ. 2015. Θέματα εντατικής θεραπείας. [ηλεκτρ. βιβλ.] </a:t>
            </a:r>
            <a:r>
              <a:rPr lang="el-GR" dirty="0" err="1">
                <a:solidFill>
                  <a:srgbClr val="002060"/>
                </a:solidFill>
              </a:rPr>
              <a:t>Αθήνα:Σύνδεσμος</a:t>
            </a:r>
            <a:r>
              <a:rPr lang="el-GR" dirty="0">
                <a:solidFill>
                  <a:srgbClr val="002060"/>
                </a:solidFill>
              </a:rPr>
              <a:t> Ελληνικών Ακαδημαϊκών Βιβλιοθηκών. </a:t>
            </a:r>
            <a:r>
              <a:rPr lang="el-GR" dirty="0" err="1">
                <a:solidFill>
                  <a:srgbClr val="002060"/>
                </a:solidFill>
              </a:rPr>
              <a:t>κεφ</a:t>
            </a:r>
            <a:r>
              <a:rPr lang="el-GR" dirty="0">
                <a:solidFill>
                  <a:srgbClr val="002060"/>
                </a:solidFill>
              </a:rPr>
              <a:t> 3. Διαθέσιμο στο:</a:t>
            </a:r>
            <a:endParaRPr lang="en-GB" dirty="0">
              <a:solidFill>
                <a:srgbClr val="002060"/>
              </a:solidFill>
            </a:endParaRPr>
          </a:p>
          <a:p>
            <a:pPr algn="just">
              <a:lnSpc>
                <a:spcPct val="150000"/>
              </a:lnSpc>
            </a:pPr>
            <a:r>
              <a:rPr lang="el-GR" dirty="0">
                <a:solidFill>
                  <a:srgbClr val="002060"/>
                </a:solidFill>
              </a:rPr>
              <a:t> </a:t>
            </a:r>
            <a:r>
              <a:rPr lang="el-GR" dirty="0">
                <a:solidFill>
                  <a:srgbClr val="002060"/>
                </a:solidFill>
                <a:hlinkClick r:id="rId3"/>
              </a:rPr>
              <a:t>http://hdl.handle.net/11419/2940</a:t>
            </a:r>
            <a:endParaRPr lang="en-GB" dirty="0">
              <a:solidFill>
                <a:srgbClr val="002060"/>
              </a:solidFill>
            </a:endParaRPr>
          </a:p>
          <a:p>
            <a:pPr lvl="0" algn="just">
              <a:lnSpc>
                <a:spcPct val="150000"/>
              </a:lnSpc>
            </a:pPr>
            <a:r>
              <a:rPr lang="en-GB" dirty="0">
                <a:solidFill>
                  <a:srgbClr val="002060"/>
                </a:solidFill>
                <a:ea typeface="Times New Roman" panose="02020603050405020304" pitchFamily="18" charset="0"/>
              </a:rPr>
              <a:t>3. </a:t>
            </a:r>
            <a:r>
              <a:rPr lang="en-GB" dirty="0">
                <a:solidFill>
                  <a:srgbClr val="002060"/>
                </a:solidFill>
                <a:ea typeface="Times New Roman" panose="02020603050405020304" pitchFamily="18" charset="0"/>
                <a:hlinkClick r:id="rId4"/>
              </a:rPr>
              <a:t>https://repository.kallipos.gr/bitstream/11419/862/1/02_chapter_A4.pdf</a:t>
            </a:r>
            <a:endParaRPr lang="en-GB" dirty="0">
              <a:solidFill>
                <a:srgbClr val="002060"/>
              </a:solidFill>
              <a:ea typeface="Times New Roman" panose="02020603050405020304" pitchFamily="18" charset="0"/>
            </a:endParaRPr>
          </a:p>
          <a:p>
            <a:pPr lvl="0" algn="just">
              <a:lnSpc>
                <a:spcPct val="150000"/>
              </a:lnSpc>
            </a:pPr>
            <a:endParaRPr lang="el-GR" dirty="0">
              <a:solidFill>
                <a:srgbClr val="002060"/>
              </a:solidFill>
              <a:ea typeface="Times New Roman" panose="02020603050405020304" pitchFamily="18" charset="0"/>
            </a:endParaRPr>
          </a:p>
        </p:txBody>
      </p:sp>
    </p:spTree>
    <p:extLst>
      <p:ext uri="{BB962C8B-B14F-4D97-AF65-F5344CB8AC3E}">
        <p14:creationId xmlns:p14="http://schemas.microsoft.com/office/powerpoint/2010/main" val="204897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22595" y="0"/>
            <a:ext cx="7944928" cy="1060290"/>
          </a:xfrm>
          <a:prstGeom prst="rect">
            <a:avLst/>
          </a:prstGeom>
        </p:spPr>
        <p:txBody>
          <a:bodyPr wrap="square">
            <a:spAutoFit/>
          </a:bodyPr>
          <a:lstStyle/>
          <a:p>
            <a:pPr lvl="0" algn="ctr">
              <a:lnSpc>
                <a:spcPct val="150000"/>
              </a:lnSpc>
            </a:pPr>
            <a:r>
              <a:rPr lang="el-GR" sz="2400" b="1" dirty="0">
                <a:solidFill>
                  <a:srgbClr val="002060"/>
                </a:solidFill>
              </a:rPr>
              <a:t>Μη επεμβατικό </a:t>
            </a:r>
            <a:r>
              <a:rPr lang="en-GB" sz="2400" b="1" dirty="0">
                <a:solidFill>
                  <a:srgbClr val="002060"/>
                </a:solidFill>
              </a:rPr>
              <a:t>monitoring </a:t>
            </a:r>
            <a:r>
              <a:rPr lang="el-GR" sz="2400" b="1" dirty="0">
                <a:solidFill>
                  <a:srgbClr val="002060"/>
                </a:solidFill>
              </a:rPr>
              <a:t>της Αρτηριακής Πίεσης</a:t>
            </a:r>
          </a:p>
          <a:p>
            <a:pPr lvl="0" algn="ctr">
              <a:lnSpc>
                <a:spcPct val="150000"/>
              </a:lnSpc>
            </a:pPr>
            <a:r>
              <a:rPr lang="el-GR" sz="2000" i="1" dirty="0">
                <a:solidFill>
                  <a:srgbClr val="00B050"/>
                </a:solidFill>
              </a:rPr>
              <a:t>Αναεροειδές μανόμετρο με ακρόαση των ήχων Korotkoff με στηθοσκόπιο</a:t>
            </a:r>
            <a:endParaRPr lang="el-GR" sz="2000" b="1" i="1" dirty="0">
              <a:solidFill>
                <a:srgbClr val="00B050"/>
              </a:solidFill>
            </a:endParaRPr>
          </a:p>
        </p:txBody>
      </p:sp>
      <p:pic>
        <p:nvPicPr>
          <p:cNvPr id="4" name="Εικόνα 3"/>
          <p:cNvPicPr>
            <a:picLocks noChangeAspect="1"/>
          </p:cNvPicPr>
          <p:nvPr/>
        </p:nvPicPr>
        <p:blipFill>
          <a:blip r:embed="rId2"/>
          <a:stretch>
            <a:fillRect/>
          </a:stretch>
        </p:blipFill>
        <p:spPr>
          <a:xfrm>
            <a:off x="715992" y="1060290"/>
            <a:ext cx="10938295" cy="5383489"/>
          </a:xfrm>
          <a:prstGeom prst="rect">
            <a:avLst/>
          </a:prstGeom>
        </p:spPr>
      </p:pic>
      <p:sp>
        <p:nvSpPr>
          <p:cNvPr id="5" name="Ορθογώνιο 4"/>
          <p:cNvSpPr/>
          <p:nvPr/>
        </p:nvSpPr>
        <p:spPr>
          <a:xfrm>
            <a:off x="2113472" y="6443780"/>
            <a:ext cx="7663131" cy="415498"/>
          </a:xfrm>
          <a:prstGeom prst="rect">
            <a:avLst/>
          </a:prstGeom>
        </p:spPr>
        <p:txBody>
          <a:bodyPr wrap="square">
            <a:spAutoFit/>
          </a:bodyPr>
          <a:lstStyle/>
          <a:p>
            <a:r>
              <a:rPr lang="el-GR" sz="1050" i="1" dirty="0">
                <a:solidFill>
                  <a:srgbClr val="000000"/>
                </a:solidFill>
                <a:latin typeface="Calibri" panose="020F0502020204030204" pitchFamily="34" charset="0"/>
                <a:ea typeface="Times New Roman" panose="02020603050405020304" pitchFamily="18" charset="0"/>
              </a:rPr>
              <a:t>Πηγή: </a:t>
            </a:r>
            <a:r>
              <a:rPr lang="en-US" sz="1050" i="1" dirty="0">
                <a:solidFill>
                  <a:srgbClr val="000000"/>
                </a:solidFill>
                <a:latin typeface="Calibri" panose="020F0502020204030204" pitchFamily="34" charset="0"/>
                <a:ea typeface="Times New Roman" panose="02020603050405020304" pitchFamily="18" charset="0"/>
              </a:rPr>
              <a:t>Widmaier E, Raff H</a:t>
            </a:r>
            <a:r>
              <a:rPr lang="el-GR" sz="1050" i="1" dirty="0">
                <a:solidFill>
                  <a:srgbClr val="000000"/>
                </a:solidFill>
                <a:latin typeface="Calibri" panose="020F0502020204030204" pitchFamily="34" charset="0"/>
                <a:ea typeface="Times New Roman" panose="02020603050405020304" pitchFamily="18" charset="0"/>
              </a:rPr>
              <a:t> &amp; </a:t>
            </a:r>
            <a:r>
              <a:rPr lang="en-US" sz="1050" i="1" dirty="0" err="1">
                <a:solidFill>
                  <a:srgbClr val="000000"/>
                </a:solidFill>
                <a:latin typeface="Calibri" panose="020F0502020204030204" pitchFamily="34" charset="0"/>
                <a:ea typeface="Times New Roman" panose="02020603050405020304" pitchFamily="18" charset="0"/>
              </a:rPr>
              <a:t>Strang</a:t>
            </a:r>
            <a:r>
              <a:rPr lang="en-US" sz="1050" i="1" dirty="0">
                <a:solidFill>
                  <a:srgbClr val="000000"/>
                </a:solidFill>
                <a:latin typeface="Calibri" panose="020F0502020204030204" pitchFamily="34" charset="0"/>
                <a:ea typeface="Times New Roman" panose="02020603050405020304" pitchFamily="18" charset="0"/>
              </a:rPr>
              <a:t> K</a:t>
            </a:r>
            <a:r>
              <a:rPr lang="el-GR" sz="1050" i="1" dirty="0">
                <a:solidFill>
                  <a:srgbClr val="000000"/>
                </a:solidFill>
                <a:latin typeface="Calibri" panose="020F0502020204030204" pitchFamily="34" charset="0"/>
                <a:ea typeface="Times New Roman" panose="02020603050405020304" pitchFamily="18" charset="0"/>
              </a:rPr>
              <a:t>.</a:t>
            </a:r>
            <a:r>
              <a:rPr lang="en-US" sz="1050" i="1" dirty="0">
                <a:solidFill>
                  <a:srgbClr val="000000"/>
                </a:solidFill>
                <a:latin typeface="Calibri" panose="020F0502020204030204" pitchFamily="34" charset="0"/>
                <a:ea typeface="Times New Roman" panose="02020603050405020304" pitchFamily="18" charset="0"/>
              </a:rPr>
              <a:t> </a:t>
            </a:r>
            <a:r>
              <a:rPr lang="el-GR" sz="1050" i="1" dirty="0">
                <a:solidFill>
                  <a:srgbClr val="000000"/>
                </a:solidFill>
                <a:latin typeface="Calibri" panose="020F0502020204030204" pitchFamily="34" charset="0"/>
                <a:ea typeface="Times New Roman" panose="02020603050405020304" pitchFamily="18" charset="0"/>
              </a:rPr>
              <a:t>Vander's Φυσιολογία του Ανθρώπου. Ελληνική </a:t>
            </a:r>
            <a:r>
              <a:rPr lang="el-GR" sz="1050" i="1" dirty="0" err="1">
                <a:solidFill>
                  <a:srgbClr val="000000"/>
                </a:solidFill>
                <a:latin typeface="Calibri" panose="020F0502020204030204" pitchFamily="34" charset="0"/>
                <a:ea typeface="Times New Roman" panose="02020603050405020304" pitchFamily="18" charset="0"/>
              </a:rPr>
              <a:t>έκδ</a:t>
            </a:r>
            <a:r>
              <a:rPr lang="el-GR" sz="1050" i="1" dirty="0">
                <a:solidFill>
                  <a:srgbClr val="000000"/>
                </a:solidFill>
                <a:latin typeface="Calibri" panose="020F0502020204030204" pitchFamily="34" charset="0"/>
                <a:ea typeface="Times New Roman" panose="02020603050405020304" pitchFamily="18" charset="0"/>
              </a:rPr>
              <a:t>: 2</a:t>
            </a:r>
            <a:r>
              <a:rPr lang="el-GR" sz="1050" i="1" baseline="30000" dirty="0">
                <a:solidFill>
                  <a:srgbClr val="000000"/>
                </a:solidFill>
                <a:latin typeface="Calibri" panose="020F0502020204030204" pitchFamily="34" charset="0"/>
                <a:ea typeface="Times New Roman" panose="02020603050405020304" pitchFamily="18" charset="0"/>
              </a:rPr>
              <a:t>η</a:t>
            </a:r>
            <a:r>
              <a:rPr lang="el-GR" sz="1050" i="1" dirty="0">
                <a:solidFill>
                  <a:srgbClr val="000000"/>
                </a:solidFill>
                <a:latin typeface="Calibri" panose="020F0502020204030204" pitchFamily="34" charset="0"/>
                <a:ea typeface="Times New Roman" panose="02020603050405020304" pitchFamily="18" charset="0"/>
              </a:rPr>
              <a:t>. Αθήνα: </a:t>
            </a:r>
            <a:r>
              <a:rPr lang="en-US" sz="1050" i="1" dirty="0">
                <a:solidFill>
                  <a:srgbClr val="000000"/>
                </a:solidFill>
                <a:latin typeface="Calibri" panose="020F0502020204030204" pitchFamily="34" charset="0"/>
                <a:ea typeface="Times New Roman" panose="02020603050405020304" pitchFamily="18" charset="0"/>
              </a:rPr>
              <a:t>BROKEN HILL PUBLISHERS LTD</a:t>
            </a:r>
            <a:r>
              <a:rPr lang="el-GR" sz="1050" i="1" dirty="0">
                <a:solidFill>
                  <a:srgbClr val="000000"/>
                </a:solidFill>
                <a:latin typeface="Calibri" panose="020F0502020204030204" pitchFamily="34" charset="0"/>
                <a:ea typeface="Times New Roman" panose="02020603050405020304" pitchFamily="18" charset="0"/>
              </a:rPr>
              <a:t>, 2016: 464.</a:t>
            </a:r>
            <a:endParaRPr lang="el-GR" sz="1050" i="1" dirty="0"/>
          </a:p>
        </p:txBody>
      </p:sp>
    </p:spTree>
    <p:extLst>
      <p:ext uri="{BB962C8B-B14F-4D97-AF65-F5344CB8AC3E}">
        <p14:creationId xmlns:p14="http://schemas.microsoft.com/office/powerpoint/2010/main" val="3615165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87925" y="589177"/>
            <a:ext cx="7944928" cy="1060290"/>
          </a:xfrm>
          <a:prstGeom prst="rect">
            <a:avLst/>
          </a:prstGeom>
        </p:spPr>
        <p:txBody>
          <a:bodyPr wrap="square">
            <a:spAutoFit/>
          </a:bodyPr>
          <a:lstStyle/>
          <a:p>
            <a:pPr lvl="0" algn="ctr">
              <a:lnSpc>
                <a:spcPct val="150000"/>
              </a:lnSpc>
            </a:pPr>
            <a:r>
              <a:rPr lang="el-GR" sz="2400" b="1" dirty="0">
                <a:solidFill>
                  <a:srgbClr val="002060"/>
                </a:solidFill>
              </a:rPr>
              <a:t>Μη επεμβατικό </a:t>
            </a:r>
            <a:r>
              <a:rPr lang="en-GB" sz="2400" b="1" dirty="0">
                <a:solidFill>
                  <a:srgbClr val="002060"/>
                </a:solidFill>
              </a:rPr>
              <a:t>monitoring </a:t>
            </a:r>
            <a:r>
              <a:rPr lang="el-GR" sz="2400" b="1" dirty="0">
                <a:solidFill>
                  <a:srgbClr val="002060"/>
                </a:solidFill>
              </a:rPr>
              <a:t>της Αρτηριακής Πίεσης</a:t>
            </a:r>
          </a:p>
          <a:p>
            <a:pPr lvl="0" algn="ctr">
              <a:lnSpc>
                <a:spcPct val="150000"/>
              </a:lnSpc>
            </a:pPr>
            <a:r>
              <a:rPr lang="el-GR" sz="2000" i="1" dirty="0">
                <a:solidFill>
                  <a:srgbClr val="00B050"/>
                </a:solidFill>
              </a:rPr>
              <a:t>Αναεροειδές μανόμετρο με ακρόαση των ήχων Korotkoff με στηθοσκόπιο</a:t>
            </a:r>
            <a:endParaRPr lang="el-GR" sz="2000" b="1" i="1" dirty="0">
              <a:solidFill>
                <a:srgbClr val="00B050"/>
              </a:solidFill>
            </a:endParaRPr>
          </a:p>
        </p:txBody>
      </p:sp>
      <p:sp>
        <p:nvSpPr>
          <p:cNvPr id="3" name="Ορθογώνιο 2"/>
          <p:cNvSpPr/>
          <p:nvPr/>
        </p:nvSpPr>
        <p:spPr>
          <a:xfrm>
            <a:off x="2061713" y="2470384"/>
            <a:ext cx="7625751" cy="3785652"/>
          </a:xfrm>
          <a:prstGeom prst="rect">
            <a:avLst/>
          </a:prstGeom>
        </p:spPr>
        <p:txBody>
          <a:bodyPr wrap="square">
            <a:spAutoFit/>
          </a:bodyPr>
          <a:lstStyle/>
          <a:p>
            <a:pPr algn="ctr">
              <a:lnSpc>
                <a:spcPct val="150000"/>
              </a:lnSpc>
            </a:pPr>
            <a:r>
              <a:rPr lang="el-GR" sz="2000" b="1" dirty="0">
                <a:solidFill>
                  <a:srgbClr val="00B050"/>
                </a:solidFill>
              </a:rPr>
              <a:t>ΜΕΙΟΝΕΚΤΗΜΑΤΑ</a:t>
            </a:r>
          </a:p>
          <a:p>
            <a:pPr marL="285750" indent="-285750">
              <a:lnSpc>
                <a:spcPct val="150000"/>
              </a:lnSpc>
              <a:buFont typeface="Arial" panose="020B0604020202020204" pitchFamily="34" charset="0"/>
              <a:buChar char="•"/>
            </a:pPr>
            <a:r>
              <a:rPr lang="el-GR" sz="2000" dirty="0">
                <a:solidFill>
                  <a:srgbClr val="002060"/>
                </a:solidFill>
                <a:latin typeface="Times New Roman" panose="02020603050405020304" pitchFamily="18" charset="0"/>
              </a:rPr>
              <a:t>Η έλλειψη ακρίβειας των μανομέτρων </a:t>
            </a:r>
          </a:p>
          <a:p>
            <a:pPr marL="285750" indent="-285750">
              <a:lnSpc>
                <a:spcPct val="150000"/>
              </a:lnSpc>
              <a:buFont typeface="Arial" panose="020B0604020202020204" pitchFamily="34" charset="0"/>
              <a:buChar char="•"/>
            </a:pPr>
            <a:r>
              <a:rPr lang="el-GR" sz="2000" dirty="0">
                <a:solidFill>
                  <a:srgbClr val="002060"/>
                </a:solidFill>
                <a:latin typeface="Times New Roman" panose="02020603050405020304" pitchFamily="18" charset="0"/>
              </a:rPr>
              <a:t>Μη σωστή επιλογή μεγέθους του περιβραχιονίου.</a:t>
            </a:r>
          </a:p>
          <a:p>
            <a:pPr marL="285750" indent="-285750">
              <a:lnSpc>
                <a:spcPct val="150000"/>
              </a:lnSpc>
              <a:buFont typeface="Arial" panose="020B0604020202020204" pitchFamily="34" charset="0"/>
              <a:buChar char="•"/>
            </a:pPr>
            <a:r>
              <a:rPr lang="el-GR" sz="2000" dirty="0">
                <a:solidFill>
                  <a:srgbClr val="002060"/>
                </a:solidFill>
                <a:latin typeface="Times New Roman" panose="02020603050405020304" pitchFamily="18" charset="0"/>
              </a:rPr>
              <a:t>Μη σωστή τοποθέτηση της θέσης του περιβραχιονίου. </a:t>
            </a:r>
          </a:p>
          <a:p>
            <a:pPr algn="just">
              <a:lnSpc>
                <a:spcPct val="150000"/>
              </a:lnSpc>
            </a:pPr>
            <a:r>
              <a:rPr lang="el-GR" sz="2000" i="1" dirty="0">
                <a:solidFill>
                  <a:srgbClr val="002060"/>
                </a:solidFill>
                <a:latin typeface="Times New Roman" panose="02020603050405020304" pitchFamily="18" charset="0"/>
              </a:rPr>
              <a:t>Το περιβραχιόνιο πρέπει να είναι φαρδύτερο από το ένα τρίτο της περιφέρειας του άκρου, να καλύπτει τουλάχιστον το μισό της περιφέρειας του βραχίονα και το μέσον του να είναι τοποθετημένο ακριβώς πάνω στην αρτηρία. </a:t>
            </a:r>
          </a:p>
        </p:txBody>
      </p:sp>
    </p:spTree>
    <p:extLst>
      <p:ext uri="{BB962C8B-B14F-4D97-AF65-F5344CB8AC3E}">
        <p14:creationId xmlns:p14="http://schemas.microsoft.com/office/powerpoint/2010/main" val="2012321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68415" y="2382517"/>
            <a:ext cx="8662359" cy="2185214"/>
          </a:xfrm>
          <a:prstGeom prst="rect">
            <a:avLst/>
          </a:prstGeom>
        </p:spPr>
        <p:txBody>
          <a:bodyPr wrap="square">
            <a:spAutoFit/>
          </a:bodyPr>
          <a:lstStyle/>
          <a:p>
            <a:pPr algn="ctr"/>
            <a:r>
              <a:rPr lang="el-GR" altLang="el-GR" sz="2800" b="1" dirty="0">
                <a:solidFill>
                  <a:srgbClr val="002060"/>
                </a:solidFill>
              </a:rPr>
              <a:t>Καθετήρας </a:t>
            </a:r>
            <a:r>
              <a:rPr lang="en-US" altLang="el-GR" sz="2800" b="1" dirty="0">
                <a:solidFill>
                  <a:srgbClr val="002060"/>
                </a:solidFill>
              </a:rPr>
              <a:t>Doppler</a:t>
            </a:r>
          </a:p>
          <a:p>
            <a:pPr algn="ctr"/>
            <a:endParaRPr lang="en-GB" altLang="el-GR" dirty="0"/>
          </a:p>
          <a:p>
            <a:pPr algn="just">
              <a:lnSpc>
                <a:spcPct val="150000"/>
              </a:lnSpc>
            </a:pPr>
            <a:r>
              <a:rPr lang="el-GR" altLang="el-GR" sz="2000" dirty="0">
                <a:solidFill>
                  <a:srgbClr val="002060"/>
                </a:solidFill>
              </a:rPr>
              <a:t>Ο αισθητήρας </a:t>
            </a:r>
            <a:r>
              <a:rPr lang="en-US" altLang="el-GR" sz="2000" dirty="0">
                <a:solidFill>
                  <a:srgbClr val="002060"/>
                </a:solidFill>
              </a:rPr>
              <a:t>Doppler </a:t>
            </a:r>
            <a:r>
              <a:rPr lang="el-GR" altLang="el-GR" sz="2000" dirty="0">
                <a:solidFill>
                  <a:srgbClr val="002060"/>
                </a:solidFill>
              </a:rPr>
              <a:t>αντικαθιστά ουσιαστικά τα δάκτυλά μας ή το στηθοσκόπιο καθιστώντας τη μέτρηση της αρτηριακής πίεσης αρκετά ευαίσθητη, ώστε να χρησιμεύει σε παχύσαρκους, παιδιά και αρρώστους σε καταπληξία.</a:t>
            </a:r>
            <a:endParaRPr lang="el-GR" sz="2000" dirty="0">
              <a:solidFill>
                <a:srgbClr val="002060"/>
              </a:solidFill>
            </a:endParaRPr>
          </a:p>
        </p:txBody>
      </p:sp>
      <p:sp>
        <p:nvSpPr>
          <p:cNvPr id="3" name="Ορθογώνιο 2"/>
          <p:cNvSpPr/>
          <p:nvPr/>
        </p:nvSpPr>
        <p:spPr>
          <a:xfrm>
            <a:off x="2984740" y="5788172"/>
            <a:ext cx="6599208" cy="430887"/>
          </a:xfrm>
          <a:prstGeom prst="rect">
            <a:avLst/>
          </a:prstGeom>
        </p:spPr>
        <p:txBody>
          <a:bodyPr wrap="square">
            <a:spAutoFit/>
          </a:bodyPr>
          <a:lstStyle/>
          <a:p>
            <a:r>
              <a:rPr lang="el-GR" sz="1100" i="1" dirty="0">
                <a:solidFill>
                  <a:srgbClr val="000000"/>
                </a:solidFill>
                <a:latin typeface="Calibri" panose="020F0502020204030204" pitchFamily="34" charset="0"/>
                <a:ea typeface="Times New Roman" panose="02020603050405020304" pitchFamily="18" charset="0"/>
              </a:rPr>
              <a:t>Πηγή: </a:t>
            </a:r>
            <a:r>
              <a:rPr lang="en-US" sz="1100" i="1" dirty="0">
                <a:solidFill>
                  <a:srgbClr val="000000"/>
                </a:solidFill>
                <a:latin typeface="Calibri" panose="020F0502020204030204" pitchFamily="34" charset="0"/>
                <a:ea typeface="Times New Roman" panose="02020603050405020304" pitchFamily="18" charset="0"/>
              </a:rPr>
              <a:t> Morgan GE </a:t>
            </a:r>
            <a:r>
              <a:rPr lang="el-GR" sz="1100" i="1" dirty="0">
                <a:solidFill>
                  <a:srgbClr val="000000"/>
                </a:solidFill>
                <a:latin typeface="Calibri" panose="020F0502020204030204" pitchFamily="34" charset="0"/>
                <a:ea typeface="Times New Roman" panose="02020603050405020304" pitchFamily="18" charset="0"/>
              </a:rPr>
              <a:t>&amp; </a:t>
            </a:r>
            <a:r>
              <a:rPr lang="en-US" sz="1100" i="1" dirty="0">
                <a:solidFill>
                  <a:srgbClr val="000000"/>
                </a:solidFill>
                <a:latin typeface="Calibri" panose="020F0502020204030204" pitchFamily="34" charset="0"/>
                <a:ea typeface="Times New Roman" panose="02020603050405020304" pitchFamily="18" charset="0"/>
              </a:rPr>
              <a:t>Mikhail MS</a:t>
            </a:r>
            <a:r>
              <a:rPr lang="el-GR" sz="1100" i="1" dirty="0">
                <a:solidFill>
                  <a:srgbClr val="000000"/>
                </a:solidFill>
                <a:latin typeface="Calibri" panose="020F0502020204030204" pitchFamily="34" charset="0"/>
                <a:ea typeface="Times New Roman" panose="02020603050405020304" pitchFamily="18" charset="0"/>
              </a:rPr>
              <a:t>.</a:t>
            </a:r>
            <a:r>
              <a:rPr lang="en-US" sz="1100" i="1" dirty="0">
                <a:solidFill>
                  <a:srgbClr val="000000"/>
                </a:solidFill>
                <a:latin typeface="Calibri" panose="020F0502020204030204" pitchFamily="34" charset="0"/>
                <a:ea typeface="Times New Roman" panose="02020603050405020304" pitchFamily="18" charset="0"/>
              </a:rPr>
              <a:t> </a:t>
            </a:r>
            <a:r>
              <a:rPr lang="el-GR" sz="1100" i="1" dirty="0">
                <a:solidFill>
                  <a:srgbClr val="000000"/>
                </a:solidFill>
                <a:latin typeface="Calibri" panose="020F0502020204030204" pitchFamily="34" charset="0"/>
                <a:ea typeface="Times New Roman" panose="02020603050405020304" pitchFamily="18" charset="0"/>
              </a:rPr>
              <a:t>Κλινική Αναισθησιολογία. 1</a:t>
            </a:r>
            <a:r>
              <a:rPr lang="el-GR" sz="1100" i="1" baseline="30000" dirty="0">
                <a:solidFill>
                  <a:srgbClr val="000000"/>
                </a:solidFill>
                <a:latin typeface="Calibri" panose="020F0502020204030204" pitchFamily="34" charset="0"/>
                <a:ea typeface="Times New Roman" panose="02020603050405020304" pitchFamily="18" charset="0"/>
              </a:rPr>
              <a:t>ος</a:t>
            </a:r>
            <a:r>
              <a:rPr lang="el-GR" sz="1100" i="1" dirty="0">
                <a:solidFill>
                  <a:srgbClr val="000000"/>
                </a:solidFill>
                <a:latin typeface="Calibri" panose="020F0502020204030204" pitchFamily="34" charset="0"/>
                <a:ea typeface="Times New Roman" panose="02020603050405020304" pitchFamily="18" charset="0"/>
              </a:rPr>
              <a:t> τόμος. Ελληνική </a:t>
            </a:r>
            <a:r>
              <a:rPr lang="el-GR" sz="1100" i="1" dirty="0" err="1">
                <a:solidFill>
                  <a:srgbClr val="000000"/>
                </a:solidFill>
                <a:latin typeface="Calibri" panose="020F0502020204030204" pitchFamily="34" charset="0"/>
                <a:ea typeface="Times New Roman" panose="02020603050405020304" pitchFamily="18" charset="0"/>
              </a:rPr>
              <a:t>έκδ</a:t>
            </a:r>
            <a:r>
              <a:rPr lang="el-GR" sz="1100" i="1" dirty="0">
                <a:solidFill>
                  <a:srgbClr val="000000"/>
                </a:solidFill>
                <a:latin typeface="Calibri" panose="020F0502020204030204" pitchFamily="34" charset="0"/>
                <a:ea typeface="Times New Roman" panose="02020603050405020304" pitchFamily="18" charset="0"/>
              </a:rPr>
              <a:t>: 2</a:t>
            </a:r>
            <a:r>
              <a:rPr lang="el-GR" sz="1100" i="1" baseline="30000" dirty="0">
                <a:solidFill>
                  <a:srgbClr val="000000"/>
                </a:solidFill>
                <a:latin typeface="Calibri" panose="020F0502020204030204" pitchFamily="34" charset="0"/>
                <a:ea typeface="Times New Roman" panose="02020603050405020304" pitchFamily="18" charset="0"/>
              </a:rPr>
              <a:t>η</a:t>
            </a:r>
            <a:r>
              <a:rPr lang="el-GR" sz="1100" i="1" dirty="0">
                <a:solidFill>
                  <a:srgbClr val="000000"/>
                </a:solidFill>
                <a:latin typeface="Calibri" panose="020F0502020204030204" pitchFamily="34" charset="0"/>
                <a:ea typeface="Times New Roman" panose="02020603050405020304" pitchFamily="18" charset="0"/>
              </a:rPr>
              <a:t>. Αθήνα: ΠΑΡΙΣΙΑΝΟΥ Α.Ε., 2000: 105.</a:t>
            </a:r>
            <a:endParaRPr lang="el-GR" sz="1100" i="1" dirty="0"/>
          </a:p>
        </p:txBody>
      </p:sp>
    </p:spTree>
    <p:extLst>
      <p:ext uri="{BB962C8B-B14F-4D97-AF65-F5344CB8AC3E}">
        <p14:creationId xmlns:p14="http://schemas.microsoft.com/office/powerpoint/2010/main" val="1624580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ppler ES-100 V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41" y="1396820"/>
            <a:ext cx="4333875" cy="4333875"/>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488162" y="6056545"/>
            <a:ext cx="2491388" cy="261610"/>
          </a:xfrm>
          <a:prstGeom prst="rect">
            <a:avLst/>
          </a:prstGeom>
        </p:spPr>
        <p:txBody>
          <a:bodyPr wrap="none">
            <a:spAutoFit/>
          </a:bodyPr>
          <a:lstStyle/>
          <a:p>
            <a:r>
              <a:rPr lang="en-GB" sz="1100" i="1" dirty="0"/>
              <a:t>https://www.medi-shop.gr/el/dopplers/</a:t>
            </a:r>
            <a:endParaRPr lang="el-GR" sz="1100" i="1" dirty="0"/>
          </a:p>
        </p:txBody>
      </p:sp>
      <p:sp>
        <p:nvSpPr>
          <p:cNvPr id="3" name="Ορθογώνιο 2"/>
          <p:cNvSpPr/>
          <p:nvPr/>
        </p:nvSpPr>
        <p:spPr>
          <a:xfrm>
            <a:off x="5943329" y="6019321"/>
            <a:ext cx="6096000" cy="276999"/>
          </a:xfrm>
          <a:prstGeom prst="rect">
            <a:avLst/>
          </a:prstGeom>
        </p:spPr>
        <p:txBody>
          <a:bodyPr>
            <a:spAutoFit/>
          </a:bodyPr>
          <a:lstStyle/>
          <a:p>
            <a:r>
              <a:rPr lang="en-GB" sz="1200" i="1" dirty="0"/>
              <a:t>https://www.queralto.com/gr/22091-doppler-angeiakos-katheteras-8-mhz-mobiclinic.html</a:t>
            </a:r>
            <a:endParaRPr lang="el-GR" sz="1200" i="1" dirty="0"/>
          </a:p>
        </p:txBody>
      </p:sp>
      <p:pic>
        <p:nvPicPr>
          <p:cNvPr id="5" name="Picture 2" descr="Doppler | Αγγειακός καθετήρας 8 MHz | Mobicli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430" y="1219260"/>
            <a:ext cx="5934974" cy="4511435"/>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4173453" y="345859"/>
            <a:ext cx="3539752" cy="584775"/>
          </a:xfrm>
          <a:prstGeom prst="rect">
            <a:avLst/>
          </a:prstGeom>
        </p:spPr>
        <p:txBody>
          <a:bodyPr wrap="none">
            <a:spAutoFit/>
          </a:bodyPr>
          <a:lstStyle/>
          <a:p>
            <a:pPr algn="ctr"/>
            <a:r>
              <a:rPr lang="el-GR" altLang="el-GR" sz="3200" b="1" dirty="0">
                <a:solidFill>
                  <a:srgbClr val="002060"/>
                </a:solidFill>
              </a:rPr>
              <a:t>Καθετήρας </a:t>
            </a:r>
            <a:r>
              <a:rPr lang="en-US" altLang="el-GR" sz="3200" b="1" dirty="0">
                <a:solidFill>
                  <a:srgbClr val="002060"/>
                </a:solidFill>
              </a:rPr>
              <a:t>Doppler</a:t>
            </a:r>
          </a:p>
        </p:txBody>
      </p:sp>
    </p:spTree>
    <p:extLst>
      <p:ext uri="{BB962C8B-B14F-4D97-AF65-F5344CB8AC3E}">
        <p14:creationId xmlns:p14="http://schemas.microsoft.com/office/powerpoint/2010/main" val="2314249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26197" y="1354348"/>
            <a:ext cx="1453539" cy="523220"/>
          </a:xfrm>
          <a:prstGeom prst="rect">
            <a:avLst/>
          </a:prstGeom>
          <a:noFill/>
        </p:spPr>
        <p:txBody>
          <a:bodyPr wrap="none" rtlCol="0">
            <a:spAutoFit/>
          </a:bodyPr>
          <a:lstStyle/>
          <a:p>
            <a:r>
              <a:rPr lang="el-GR" sz="2800" b="1" dirty="0">
                <a:solidFill>
                  <a:srgbClr val="002060"/>
                </a:solidFill>
              </a:rPr>
              <a:t>Ορισμός</a:t>
            </a:r>
          </a:p>
        </p:txBody>
      </p:sp>
      <p:sp>
        <p:nvSpPr>
          <p:cNvPr id="4" name="TextBox 3"/>
          <p:cNvSpPr txBox="1"/>
          <p:nvPr/>
        </p:nvSpPr>
        <p:spPr>
          <a:xfrm>
            <a:off x="1199072" y="2544792"/>
            <a:ext cx="9730596" cy="2031325"/>
          </a:xfrm>
          <a:prstGeom prst="rect">
            <a:avLst/>
          </a:prstGeom>
          <a:noFill/>
        </p:spPr>
        <p:txBody>
          <a:bodyPr wrap="square" rtlCol="0">
            <a:spAutoFit/>
          </a:bodyPr>
          <a:lstStyle/>
          <a:p>
            <a:pPr algn="just">
              <a:lnSpc>
                <a:spcPct val="150000"/>
              </a:lnSpc>
            </a:pPr>
            <a:r>
              <a:rPr lang="en-GB" sz="2400" b="1" i="1" dirty="0">
                <a:solidFill>
                  <a:srgbClr val="00B050"/>
                </a:solidFill>
              </a:rPr>
              <a:t>Monitoring</a:t>
            </a:r>
            <a:r>
              <a:rPr lang="el-GR" sz="2400" dirty="0">
                <a:solidFill>
                  <a:srgbClr val="002060"/>
                </a:solidFill>
              </a:rPr>
              <a:t> είναι η αξιολόγηση των φυσιολογικών και μη φαινομένων μέσω της παρατήρησης, της παρακολούθησης, της καταγραφής και της επεξεργασίας.</a:t>
            </a:r>
          </a:p>
          <a:p>
            <a:endParaRPr lang="el-GR" dirty="0"/>
          </a:p>
        </p:txBody>
      </p:sp>
    </p:spTree>
    <p:extLst>
      <p:ext uri="{BB962C8B-B14F-4D97-AF65-F5344CB8AC3E}">
        <p14:creationId xmlns:p14="http://schemas.microsoft.com/office/powerpoint/2010/main" val="1639558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196606" y="2301359"/>
            <a:ext cx="237566" cy="369332"/>
          </a:xfrm>
          <a:prstGeom prst="rect">
            <a:avLst/>
          </a:prstGeom>
        </p:spPr>
        <p:txBody>
          <a:bodyPr wrap="none">
            <a:spAutoFit/>
          </a:bodyPr>
          <a:lstStyle/>
          <a:p>
            <a:r>
              <a:rPr lang="el-GR" dirty="0">
                <a:solidFill>
                  <a:srgbClr val="002060"/>
                </a:solidFill>
              </a:rPr>
              <a:t> </a:t>
            </a:r>
          </a:p>
        </p:txBody>
      </p:sp>
      <p:sp>
        <p:nvSpPr>
          <p:cNvPr id="3" name="Ορθογώνιο 2"/>
          <p:cNvSpPr/>
          <p:nvPr/>
        </p:nvSpPr>
        <p:spPr>
          <a:xfrm>
            <a:off x="2388078" y="440619"/>
            <a:ext cx="7534275" cy="1143070"/>
          </a:xfrm>
          <a:prstGeom prst="rect">
            <a:avLst/>
          </a:prstGeom>
        </p:spPr>
        <p:txBody>
          <a:bodyPr wrap="square">
            <a:spAutoFit/>
          </a:bodyPr>
          <a:lstStyle/>
          <a:p>
            <a:pPr lvl="0" algn="ctr">
              <a:lnSpc>
                <a:spcPct val="150000"/>
              </a:lnSpc>
            </a:pPr>
            <a:r>
              <a:rPr lang="el-GR" sz="2400" b="1" dirty="0">
                <a:solidFill>
                  <a:srgbClr val="002060"/>
                </a:solidFill>
              </a:rPr>
              <a:t>Μη επεμβατικό </a:t>
            </a:r>
            <a:r>
              <a:rPr lang="en-GB" sz="2400" b="1" dirty="0">
                <a:solidFill>
                  <a:srgbClr val="002060"/>
                </a:solidFill>
              </a:rPr>
              <a:t>monitoring </a:t>
            </a:r>
            <a:r>
              <a:rPr lang="el-GR" sz="2400" b="1" dirty="0">
                <a:solidFill>
                  <a:srgbClr val="002060"/>
                </a:solidFill>
              </a:rPr>
              <a:t>της Αρτηριακής Πίεσης</a:t>
            </a:r>
          </a:p>
          <a:p>
            <a:pPr lvl="0" algn="ctr">
              <a:lnSpc>
                <a:spcPct val="150000"/>
              </a:lnSpc>
            </a:pPr>
            <a:r>
              <a:rPr lang="el-GR" sz="2400" i="1" dirty="0">
                <a:solidFill>
                  <a:srgbClr val="00B050"/>
                </a:solidFill>
              </a:rPr>
              <a:t>Ταλαντωσιμετρία</a:t>
            </a:r>
            <a:endParaRPr lang="el-GR" sz="2400" dirty="0"/>
          </a:p>
        </p:txBody>
      </p:sp>
      <p:sp>
        <p:nvSpPr>
          <p:cNvPr id="4" name="Ορθογώνιο 3"/>
          <p:cNvSpPr/>
          <p:nvPr/>
        </p:nvSpPr>
        <p:spPr>
          <a:xfrm>
            <a:off x="1613140" y="1775894"/>
            <a:ext cx="7487728" cy="4247317"/>
          </a:xfrm>
          <a:prstGeom prst="rect">
            <a:avLst/>
          </a:prstGeom>
        </p:spPr>
        <p:txBody>
          <a:bodyPr wrap="square">
            <a:spAutoFit/>
          </a:bodyPr>
          <a:lstStyle/>
          <a:p>
            <a:pPr algn="just">
              <a:lnSpc>
                <a:spcPct val="150000"/>
              </a:lnSpc>
            </a:pPr>
            <a:r>
              <a:rPr lang="el-GR" sz="2000" dirty="0">
                <a:solidFill>
                  <a:srgbClr val="002060"/>
                </a:solidFill>
              </a:rPr>
              <a:t>Το </a:t>
            </a:r>
            <a:r>
              <a:rPr lang="el-GR" sz="2000" dirty="0" err="1">
                <a:solidFill>
                  <a:srgbClr val="002060"/>
                </a:solidFill>
              </a:rPr>
              <a:t>ταλαντωσίμετρο</a:t>
            </a:r>
            <a:r>
              <a:rPr lang="el-GR" sz="2000" dirty="0">
                <a:solidFill>
                  <a:srgbClr val="002060"/>
                </a:solidFill>
              </a:rPr>
              <a:t> ή αυτόματο ή ηλεκτρικό πιεσόμετρο αποτελείται από: </a:t>
            </a:r>
          </a:p>
          <a:p>
            <a:pPr algn="just">
              <a:lnSpc>
                <a:spcPct val="150000"/>
              </a:lnSpc>
            </a:pPr>
            <a:r>
              <a:rPr lang="el-GR" sz="2000" i="1" dirty="0">
                <a:solidFill>
                  <a:srgbClr val="002060"/>
                </a:solidFill>
              </a:rPr>
              <a:t>--    μια περιχειρίδα με εκπτυσσόμενο αεροθάλαμο.</a:t>
            </a:r>
          </a:p>
          <a:p>
            <a:pPr algn="just">
              <a:lnSpc>
                <a:spcPct val="150000"/>
              </a:lnSpc>
            </a:pPr>
            <a:r>
              <a:rPr lang="el-GR" sz="2000" dirty="0">
                <a:solidFill>
                  <a:srgbClr val="002060"/>
                </a:solidFill>
              </a:rPr>
              <a:t>-- </a:t>
            </a:r>
            <a:r>
              <a:rPr lang="el-GR" sz="2000" i="1" dirty="0">
                <a:solidFill>
                  <a:srgbClr val="002060"/>
                </a:solidFill>
              </a:rPr>
              <a:t>ένα </a:t>
            </a:r>
            <a:r>
              <a:rPr lang="el-GR" sz="2000" i="1" dirty="0" err="1">
                <a:solidFill>
                  <a:srgbClr val="002060"/>
                </a:solidFill>
              </a:rPr>
              <a:t>μορφομετατροπέα</a:t>
            </a:r>
            <a:r>
              <a:rPr lang="el-GR" sz="2000" dirty="0">
                <a:solidFill>
                  <a:srgbClr val="002060"/>
                </a:solidFill>
              </a:rPr>
              <a:t>, που ανιχνεύει τις ταλαντώσεις που δημιουργούνται από τις αρτηριακές σφίξεις στον </a:t>
            </a:r>
            <a:r>
              <a:rPr lang="el-GR" sz="2000" dirty="0" err="1">
                <a:solidFill>
                  <a:srgbClr val="002060"/>
                </a:solidFill>
              </a:rPr>
              <a:t>αεροθαλάμο</a:t>
            </a:r>
            <a:r>
              <a:rPr lang="el-GR" sz="2000" dirty="0">
                <a:solidFill>
                  <a:srgbClr val="002060"/>
                </a:solidFill>
              </a:rPr>
              <a:t> και τις μεταδίδει σε έναν μικροϋπολογιστή, </a:t>
            </a:r>
          </a:p>
          <a:p>
            <a:pPr algn="just">
              <a:lnSpc>
                <a:spcPct val="150000"/>
              </a:lnSpc>
            </a:pPr>
            <a:r>
              <a:rPr lang="el-GR" sz="2000" dirty="0">
                <a:solidFill>
                  <a:srgbClr val="002060"/>
                </a:solidFill>
              </a:rPr>
              <a:t>-- </a:t>
            </a:r>
            <a:r>
              <a:rPr lang="el-GR" sz="2000" i="1" dirty="0">
                <a:solidFill>
                  <a:srgbClr val="002060"/>
                </a:solidFill>
              </a:rPr>
              <a:t>έναν μικροεπεξεργαστή, </a:t>
            </a:r>
            <a:r>
              <a:rPr lang="el-GR" sz="2000" dirty="0">
                <a:solidFill>
                  <a:srgbClr val="002060"/>
                </a:solidFill>
              </a:rPr>
              <a:t>ο οποίος ελέγχει την </a:t>
            </a:r>
            <a:r>
              <a:rPr lang="el-GR" sz="2000" dirty="0" err="1">
                <a:solidFill>
                  <a:srgbClr val="002060"/>
                </a:solidFill>
              </a:rPr>
              <a:t>έκπτυξη</a:t>
            </a:r>
            <a:r>
              <a:rPr lang="el-GR" sz="2000" dirty="0">
                <a:solidFill>
                  <a:srgbClr val="002060"/>
                </a:solidFill>
              </a:rPr>
              <a:t> του αεροθαλάμου και αποδίδει ψηφιοποιημένες τιμές της αρτηριακής πίεσης μέσω των μεταβολών των ταλαντώσεων που λαμβάνει. </a:t>
            </a:r>
          </a:p>
        </p:txBody>
      </p:sp>
    </p:spTree>
    <p:extLst>
      <p:ext uri="{BB962C8B-B14F-4D97-AF65-F5344CB8AC3E}">
        <p14:creationId xmlns:p14="http://schemas.microsoft.com/office/powerpoint/2010/main" val="664282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196606" y="2301359"/>
            <a:ext cx="237566" cy="369332"/>
          </a:xfrm>
          <a:prstGeom prst="rect">
            <a:avLst/>
          </a:prstGeom>
        </p:spPr>
        <p:txBody>
          <a:bodyPr wrap="none">
            <a:spAutoFit/>
          </a:bodyPr>
          <a:lstStyle/>
          <a:p>
            <a:r>
              <a:rPr lang="el-GR" dirty="0">
                <a:solidFill>
                  <a:srgbClr val="002060"/>
                </a:solidFill>
              </a:rPr>
              <a:t> </a:t>
            </a:r>
          </a:p>
        </p:txBody>
      </p:sp>
      <p:sp>
        <p:nvSpPr>
          <p:cNvPr id="3" name="Ορθογώνιο 2"/>
          <p:cNvSpPr/>
          <p:nvPr/>
        </p:nvSpPr>
        <p:spPr>
          <a:xfrm>
            <a:off x="2362199" y="1158289"/>
            <a:ext cx="7534275" cy="1143070"/>
          </a:xfrm>
          <a:prstGeom prst="rect">
            <a:avLst/>
          </a:prstGeom>
        </p:spPr>
        <p:txBody>
          <a:bodyPr wrap="square">
            <a:spAutoFit/>
          </a:bodyPr>
          <a:lstStyle/>
          <a:p>
            <a:pPr lvl="0" algn="ctr">
              <a:lnSpc>
                <a:spcPct val="150000"/>
              </a:lnSpc>
            </a:pPr>
            <a:r>
              <a:rPr lang="el-GR" sz="2400" b="1" dirty="0">
                <a:solidFill>
                  <a:srgbClr val="002060"/>
                </a:solidFill>
              </a:rPr>
              <a:t>Μη επεμβατικό </a:t>
            </a:r>
            <a:r>
              <a:rPr lang="en-GB" sz="2400" b="1" dirty="0">
                <a:solidFill>
                  <a:srgbClr val="002060"/>
                </a:solidFill>
              </a:rPr>
              <a:t>monitoring </a:t>
            </a:r>
            <a:r>
              <a:rPr lang="el-GR" sz="2400" b="1" dirty="0">
                <a:solidFill>
                  <a:srgbClr val="002060"/>
                </a:solidFill>
              </a:rPr>
              <a:t>της Αρτηριακής Πίεσης</a:t>
            </a:r>
          </a:p>
          <a:p>
            <a:pPr lvl="0" algn="ctr">
              <a:lnSpc>
                <a:spcPct val="150000"/>
              </a:lnSpc>
            </a:pPr>
            <a:r>
              <a:rPr lang="el-GR" sz="2400" i="1" dirty="0">
                <a:solidFill>
                  <a:srgbClr val="00B050"/>
                </a:solidFill>
              </a:rPr>
              <a:t>Ταλαντωσιμετρία</a:t>
            </a:r>
            <a:endParaRPr lang="el-GR" sz="2400" dirty="0"/>
          </a:p>
        </p:txBody>
      </p:sp>
      <p:sp>
        <p:nvSpPr>
          <p:cNvPr id="5" name="Ορθογώνιο 4"/>
          <p:cNvSpPr/>
          <p:nvPr/>
        </p:nvSpPr>
        <p:spPr>
          <a:xfrm>
            <a:off x="2493033" y="2913835"/>
            <a:ext cx="7599872" cy="1891287"/>
          </a:xfrm>
          <a:prstGeom prst="rect">
            <a:avLst/>
          </a:prstGeom>
        </p:spPr>
        <p:txBody>
          <a:bodyPr wrap="square">
            <a:spAutoFit/>
          </a:bodyPr>
          <a:lstStyle/>
          <a:p>
            <a:pPr algn="just">
              <a:lnSpc>
                <a:spcPct val="150000"/>
              </a:lnSpc>
            </a:pPr>
            <a:r>
              <a:rPr lang="el-GR" altLang="el-GR" sz="2000" dirty="0">
                <a:solidFill>
                  <a:srgbClr val="002060"/>
                </a:solidFill>
              </a:rPr>
              <a:t>Τα αυτόματα </a:t>
            </a:r>
            <a:r>
              <a:rPr lang="en-US" altLang="el-GR" sz="2000" dirty="0">
                <a:solidFill>
                  <a:srgbClr val="002060"/>
                </a:solidFill>
              </a:rPr>
              <a:t>monitors</a:t>
            </a:r>
            <a:r>
              <a:rPr lang="el-GR" altLang="el-GR" sz="2000" dirty="0">
                <a:solidFill>
                  <a:srgbClr val="002060"/>
                </a:solidFill>
              </a:rPr>
              <a:t>  της αρτηριακής πίεσης, μετρούν ηλεκτρονικά τις πιέσεις στις οποίες αλλάζει το εύρος ταλάντωσης. Ένας μικροεπεξεργαστής προσδιορίζει τη συστολική, τη μέση και διαστολική πίεση χρησιμοποιώντας έναν αλγόριθμο.</a:t>
            </a:r>
          </a:p>
        </p:txBody>
      </p:sp>
    </p:spTree>
    <p:extLst>
      <p:ext uri="{BB962C8B-B14F-4D97-AF65-F5344CB8AC3E}">
        <p14:creationId xmlns:p14="http://schemas.microsoft.com/office/powerpoint/2010/main" val="1498710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196606" y="2301359"/>
            <a:ext cx="237566" cy="369332"/>
          </a:xfrm>
          <a:prstGeom prst="rect">
            <a:avLst/>
          </a:prstGeom>
        </p:spPr>
        <p:txBody>
          <a:bodyPr wrap="none">
            <a:spAutoFit/>
          </a:bodyPr>
          <a:lstStyle/>
          <a:p>
            <a:r>
              <a:rPr lang="el-GR" dirty="0">
                <a:solidFill>
                  <a:srgbClr val="002060"/>
                </a:solidFill>
              </a:rPr>
              <a:t> </a:t>
            </a:r>
          </a:p>
        </p:txBody>
      </p:sp>
      <p:sp>
        <p:nvSpPr>
          <p:cNvPr id="3" name="Ορθογώνιο 2"/>
          <p:cNvSpPr/>
          <p:nvPr/>
        </p:nvSpPr>
        <p:spPr>
          <a:xfrm>
            <a:off x="2465716" y="940951"/>
            <a:ext cx="7534275" cy="1143070"/>
          </a:xfrm>
          <a:prstGeom prst="rect">
            <a:avLst/>
          </a:prstGeom>
        </p:spPr>
        <p:txBody>
          <a:bodyPr wrap="square">
            <a:spAutoFit/>
          </a:bodyPr>
          <a:lstStyle/>
          <a:p>
            <a:pPr algn="ctr">
              <a:lnSpc>
                <a:spcPct val="150000"/>
              </a:lnSpc>
            </a:pPr>
            <a:r>
              <a:rPr lang="el-GR" sz="2400" b="1" dirty="0">
                <a:solidFill>
                  <a:srgbClr val="002060"/>
                </a:solidFill>
              </a:rPr>
              <a:t>Μη επεμβατικό </a:t>
            </a:r>
            <a:r>
              <a:rPr lang="en-GB" sz="2400" b="1" dirty="0">
                <a:solidFill>
                  <a:srgbClr val="002060"/>
                </a:solidFill>
              </a:rPr>
              <a:t>monitoring </a:t>
            </a:r>
            <a:r>
              <a:rPr lang="el-GR" sz="2400" b="1" dirty="0">
                <a:solidFill>
                  <a:srgbClr val="002060"/>
                </a:solidFill>
              </a:rPr>
              <a:t>της Αρτηριακής Πίεσης</a:t>
            </a:r>
          </a:p>
          <a:p>
            <a:pPr algn="ctr">
              <a:lnSpc>
                <a:spcPct val="150000"/>
              </a:lnSpc>
            </a:pPr>
            <a:r>
              <a:rPr lang="el-GR" sz="2400" i="1" dirty="0">
                <a:solidFill>
                  <a:srgbClr val="00B050"/>
                </a:solidFill>
              </a:rPr>
              <a:t>Ταλαντωσιμετρία</a:t>
            </a:r>
            <a:endParaRPr lang="el-GR" sz="2400" dirty="0">
              <a:solidFill>
                <a:prstClr val="black"/>
              </a:solidFill>
            </a:endParaRPr>
          </a:p>
        </p:txBody>
      </p:sp>
      <p:sp>
        <p:nvSpPr>
          <p:cNvPr id="5" name="Ορθογώνιο 4"/>
          <p:cNvSpPr/>
          <p:nvPr/>
        </p:nvSpPr>
        <p:spPr>
          <a:xfrm>
            <a:off x="2855343" y="2439395"/>
            <a:ext cx="7599872" cy="2246769"/>
          </a:xfrm>
          <a:prstGeom prst="rect">
            <a:avLst/>
          </a:prstGeom>
        </p:spPr>
        <p:txBody>
          <a:bodyPr wrap="square">
            <a:spAutoFit/>
          </a:bodyPr>
          <a:lstStyle/>
          <a:p>
            <a:endParaRPr lang="el-GR" sz="2000" dirty="0"/>
          </a:p>
          <a:p>
            <a:pPr>
              <a:lnSpc>
                <a:spcPct val="150000"/>
              </a:lnSpc>
            </a:pPr>
            <a:r>
              <a:rPr lang="el-GR" sz="2000" b="1" dirty="0">
                <a:solidFill>
                  <a:srgbClr val="002060"/>
                </a:solidFill>
              </a:rPr>
              <a:t>ΣΑΠ: </a:t>
            </a:r>
            <a:r>
              <a:rPr lang="el-GR" sz="2000" dirty="0">
                <a:solidFill>
                  <a:srgbClr val="002060"/>
                </a:solidFill>
              </a:rPr>
              <a:t>Η πίεση κατά την έναρξη των ταλαντώσεων. </a:t>
            </a:r>
          </a:p>
          <a:p>
            <a:pPr>
              <a:lnSpc>
                <a:spcPct val="150000"/>
              </a:lnSpc>
            </a:pPr>
            <a:r>
              <a:rPr lang="el-GR" sz="2000" b="1" dirty="0">
                <a:solidFill>
                  <a:srgbClr val="002060"/>
                </a:solidFill>
              </a:rPr>
              <a:t>ΔΑΠ:</a:t>
            </a:r>
            <a:r>
              <a:rPr lang="el-GR" sz="2000" dirty="0">
                <a:solidFill>
                  <a:srgbClr val="002060"/>
                </a:solidFill>
              </a:rPr>
              <a:t> Η πίεση όπου οι ταλαντώσεις μειώνονται με ταχύ ρυθμό. </a:t>
            </a:r>
          </a:p>
          <a:p>
            <a:pPr>
              <a:lnSpc>
                <a:spcPct val="150000"/>
              </a:lnSpc>
            </a:pPr>
            <a:r>
              <a:rPr lang="el-GR" sz="2000" b="1" dirty="0">
                <a:solidFill>
                  <a:srgbClr val="002060"/>
                </a:solidFill>
              </a:rPr>
              <a:t>ΜΑΠ: </a:t>
            </a:r>
            <a:r>
              <a:rPr lang="el-GR" sz="2000" dirty="0">
                <a:solidFill>
                  <a:srgbClr val="002060"/>
                </a:solidFill>
              </a:rPr>
              <a:t>Προκύπτει από τον υπολογισμό με βάση τον αλγόριθμο: </a:t>
            </a:r>
            <a:endParaRPr lang="el-GR" altLang="el-GR" sz="2000" dirty="0">
              <a:solidFill>
                <a:srgbClr val="002060"/>
              </a:solidFill>
            </a:endParaRPr>
          </a:p>
          <a:p>
            <a:pPr algn="ctr">
              <a:lnSpc>
                <a:spcPct val="150000"/>
              </a:lnSpc>
            </a:pPr>
            <a:r>
              <a:rPr lang="el-GR" sz="2000" b="1" dirty="0">
                <a:solidFill>
                  <a:srgbClr val="002060"/>
                </a:solidFill>
              </a:rPr>
              <a:t>ΜΑΠ = (ΣΑΠ + 2 ΔΑΠ) / 3 </a:t>
            </a:r>
            <a:endParaRPr lang="en-GB" altLang="el-GR" sz="2000" dirty="0">
              <a:solidFill>
                <a:srgbClr val="002060"/>
              </a:solidFill>
            </a:endParaRPr>
          </a:p>
        </p:txBody>
      </p:sp>
    </p:spTree>
    <p:extLst>
      <p:ext uri="{BB962C8B-B14F-4D97-AF65-F5344CB8AC3E}">
        <p14:creationId xmlns:p14="http://schemas.microsoft.com/office/powerpoint/2010/main" val="2236593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196606" y="2301359"/>
            <a:ext cx="237566" cy="369332"/>
          </a:xfrm>
          <a:prstGeom prst="rect">
            <a:avLst/>
          </a:prstGeom>
        </p:spPr>
        <p:txBody>
          <a:bodyPr wrap="none">
            <a:spAutoFit/>
          </a:bodyPr>
          <a:lstStyle/>
          <a:p>
            <a:r>
              <a:rPr lang="el-GR" dirty="0">
                <a:solidFill>
                  <a:srgbClr val="002060"/>
                </a:solidFill>
              </a:rPr>
              <a:t> </a:t>
            </a:r>
          </a:p>
        </p:txBody>
      </p:sp>
      <p:sp>
        <p:nvSpPr>
          <p:cNvPr id="3" name="Ορθογώνιο 2"/>
          <p:cNvSpPr/>
          <p:nvPr/>
        </p:nvSpPr>
        <p:spPr>
          <a:xfrm>
            <a:off x="2465715" y="547133"/>
            <a:ext cx="7534275" cy="1143070"/>
          </a:xfrm>
          <a:prstGeom prst="rect">
            <a:avLst/>
          </a:prstGeom>
        </p:spPr>
        <p:txBody>
          <a:bodyPr wrap="square">
            <a:spAutoFit/>
          </a:bodyPr>
          <a:lstStyle/>
          <a:p>
            <a:pPr algn="ctr">
              <a:lnSpc>
                <a:spcPct val="150000"/>
              </a:lnSpc>
            </a:pPr>
            <a:r>
              <a:rPr lang="el-GR" sz="2400" b="1" dirty="0">
                <a:solidFill>
                  <a:srgbClr val="002060"/>
                </a:solidFill>
              </a:rPr>
              <a:t>Μη επεμβατικό </a:t>
            </a:r>
            <a:r>
              <a:rPr lang="en-GB" sz="2400" b="1" dirty="0">
                <a:solidFill>
                  <a:srgbClr val="002060"/>
                </a:solidFill>
              </a:rPr>
              <a:t>monitoring </a:t>
            </a:r>
            <a:r>
              <a:rPr lang="el-GR" sz="2400" b="1" dirty="0">
                <a:solidFill>
                  <a:srgbClr val="002060"/>
                </a:solidFill>
              </a:rPr>
              <a:t>της Αρτηριακής Πίεσης</a:t>
            </a:r>
          </a:p>
          <a:p>
            <a:pPr algn="ctr">
              <a:lnSpc>
                <a:spcPct val="150000"/>
              </a:lnSpc>
            </a:pPr>
            <a:r>
              <a:rPr lang="el-GR" sz="2400" i="1" dirty="0">
                <a:solidFill>
                  <a:srgbClr val="00B050"/>
                </a:solidFill>
              </a:rPr>
              <a:t>Ταλαντωσιμετρία</a:t>
            </a:r>
            <a:endParaRPr lang="el-GR" sz="2400" dirty="0">
              <a:solidFill>
                <a:prstClr val="black"/>
              </a:solidFill>
            </a:endParaRPr>
          </a:p>
        </p:txBody>
      </p:sp>
      <p:sp>
        <p:nvSpPr>
          <p:cNvPr id="4" name="Ορθογώνιο 3"/>
          <p:cNvSpPr/>
          <p:nvPr/>
        </p:nvSpPr>
        <p:spPr>
          <a:xfrm>
            <a:off x="1733909" y="2222116"/>
            <a:ext cx="8615180" cy="3477875"/>
          </a:xfrm>
          <a:prstGeom prst="rect">
            <a:avLst/>
          </a:prstGeom>
        </p:spPr>
        <p:txBody>
          <a:bodyPr wrap="square">
            <a:spAutoFit/>
          </a:bodyPr>
          <a:lstStyle/>
          <a:p>
            <a:pPr algn="ctr"/>
            <a:r>
              <a:rPr lang="el-GR" sz="2000" b="1" dirty="0">
                <a:solidFill>
                  <a:srgbClr val="002060"/>
                </a:solidFill>
                <a:latin typeface="Times New Roman" panose="02020603050405020304" pitchFamily="18" charset="0"/>
              </a:rPr>
              <a:t>ΜΕΙΟΝΕΚΤΗΜΑΤΑ</a:t>
            </a:r>
          </a:p>
          <a:p>
            <a:pPr algn="ctr"/>
            <a:endParaRPr lang="el-GR" sz="2000" b="1" dirty="0">
              <a:solidFill>
                <a:srgbClr val="002060"/>
              </a:solidFill>
              <a:latin typeface="Times New Roman" panose="02020603050405020304" pitchFamily="18" charset="0"/>
            </a:endParaRPr>
          </a:p>
          <a:p>
            <a:pPr>
              <a:lnSpc>
                <a:spcPct val="150000"/>
              </a:lnSpc>
            </a:pPr>
            <a:r>
              <a:rPr lang="el-GR" sz="2000" i="1" dirty="0">
                <a:solidFill>
                  <a:srgbClr val="002060"/>
                </a:solidFill>
                <a:cs typeface="Times New Roman" panose="02020603050405020304" pitchFamily="18" charset="0"/>
              </a:rPr>
              <a:t>-- Λανθασμένη επιλογή μεγέθους περιχειρίδας οδηγεί σε λανθασμένες τιμές της αρτηριακής πίεσης:</a:t>
            </a:r>
          </a:p>
          <a:p>
            <a:pPr marL="285750" indent="-285750">
              <a:lnSpc>
                <a:spcPct val="150000"/>
              </a:lnSpc>
              <a:buFont typeface="Wingdings" panose="05000000000000000000" pitchFamily="2" charset="2"/>
              <a:buChar char="Ø"/>
            </a:pPr>
            <a:r>
              <a:rPr lang="el-GR" sz="2000" dirty="0">
                <a:solidFill>
                  <a:srgbClr val="002060"/>
                </a:solidFill>
                <a:cs typeface="Times New Roman" panose="02020603050405020304" pitchFamily="18" charset="0"/>
              </a:rPr>
              <a:t>Πρέπει να καλύπτει το 40 % της περιφέρειας του βραχίονα</a:t>
            </a:r>
          </a:p>
          <a:p>
            <a:pPr marL="285750" indent="-285750">
              <a:lnSpc>
                <a:spcPct val="150000"/>
              </a:lnSpc>
              <a:buFont typeface="Wingdings" panose="05000000000000000000" pitchFamily="2" charset="2"/>
              <a:buChar char="Ø"/>
            </a:pPr>
            <a:r>
              <a:rPr lang="el-GR" sz="2000" dirty="0">
                <a:solidFill>
                  <a:srgbClr val="002060"/>
                </a:solidFill>
                <a:cs typeface="Times New Roman" panose="02020603050405020304" pitchFamily="18" charset="0"/>
              </a:rPr>
              <a:t>Ο αεροθάλαμος πρέπει να περιβάλλει τουλάχιστον τον μισό βραχίονα. </a:t>
            </a:r>
          </a:p>
          <a:p>
            <a:pPr>
              <a:lnSpc>
                <a:spcPct val="150000"/>
              </a:lnSpc>
            </a:pPr>
            <a:r>
              <a:rPr lang="el-GR" sz="2000" b="1" i="1" dirty="0">
                <a:solidFill>
                  <a:srgbClr val="002060"/>
                </a:solidFill>
                <a:cs typeface="Times New Roman" panose="02020603050405020304" pitchFamily="18" charset="0"/>
              </a:rPr>
              <a:t>Προσοχή: </a:t>
            </a:r>
            <a:r>
              <a:rPr lang="el-GR" sz="2000" b="1" i="1" dirty="0">
                <a:solidFill>
                  <a:srgbClr val="00B050"/>
                </a:solidFill>
                <a:cs typeface="Times New Roman" panose="02020603050405020304" pitchFamily="18" charset="0"/>
              </a:rPr>
              <a:t>Πολύ στενή περιχειρίδα οδηγεί σε υπερεκτίμηση της αρτηριακής πίεσης, ενώ φαρδύτερη περιχειρίδα οδηγεί σε υποεκτίμηση. </a:t>
            </a:r>
          </a:p>
        </p:txBody>
      </p:sp>
    </p:spTree>
    <p:extLst>
      <p:ext uri="{BB962C8B-B14F-4D97-AF65-F5344CB8AC3E}">
        <p14:creationId xmlns:p14="http://schemas.microsoft.com/office/powerpoint/2010/main" val="990021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196606" y="2301359"/>
            <a:ext cx="237566" cy="369332"/>
          </a:xfrm>
          <a:prstGeom prst="rect">
            <a:avLst/>
          </a:prstGeom>
        </p:spPr>
        <p:txBody>
          <a:bodyPr wrap="none">
            <a:spAutoFit/>
          </a:bodyPr>
          <a:lstStyle/>
          <a:p>
            <a:r>
              <a:rPr lang="el-GR" dirty="0">
                <a:solidFill>
                  <a:srgbClr val="002060"/>
                </a:solidFill>
              </a:rPr>
              <a:t> </a:t>
            </a:r>
          </a:p>
        </p:txBody>
      </p:sp>
      <p:sp>
        <p:nvSpPr>
          <p:cNvPr id="3" name="Ορθογώνιο 2"/>
          <p:cNvSpPr/>
          <p:nvPr/>
        </p:nvSpPr>
        <p:spPr>
          <a:xfrm>
            <a:off x="2532703" y="682159"/>
            <a:ext cx="7534275" cy="1143070"/>
          </a:xfrm>
          <a:prstGeom prst="rect">
            <a:avLst/>
          </a:prstGeom>
        </p:spPr>
        <p:txBody>
          <a:bodyPr wrap="square">
            <a:spAutoFit/>
          </a:bodyPr>
          <a:lstStyle/>
          <a:p>
            <a:pPr algn="ctr">
              <a:lnSpc>
                <a:spcPct val="150000"/>
              </a:lnSpc>
            </a:pPr>
            <a:r>
              <a:rPr lang="el-GR" sz="2400" b="1" dirty="0">
                <a:solidFill>
                  <a:srgbClr val="002060"/>
                </a:solidFill>
              </a:rPr>
              <a:t>Μη επεμβατικό </a:t>
            </a:r>
            <a:r>
              <a:rPr lang="en-GB" sz="2400" b="1" dirty="0">
                <a:solidFill>
                  <a:srgbClr val="002060"/>
                </a:solidFill>
              </a:rPr>
              <a:t>monitoring </a:t>
            </a:r>
            <a:r>
              <a:rPr lang="el-GR" sz="2400" b="1" dirty="0">
                <a:solidFill>
                  <a:srgbClr val="002060"/>
                </a:solidFill>
              </a:rPr>
              <a:t>της Αρτηριακής Πίεσης</a:t>
            </a:r>
          </a:p>
          <a:p>
            <a:pPr algn="ctr">
              <a:lnSpc>
                <a:spcPct val="150000"/>
              </a:lnSpc>
            </a:pPr>
            <a:r>
              <a:rPr lang="el-GR" sz="2400" i="1" dirty="0">
                <a:solidFill>
                  <a:srgbClr val="00B050"/>
                </a:solidFill>
              </a:rPr>
              <a:t>Ταλαντωσιμετρία</a:t>
            </a:r>
            <a:endParaRPr lang="el-GR" sz="2400" dirty="0">
              <a:solidFill>
                <a:prstClr val="black"/>
              </a:solidFill>
            </a:endParaRPr>
          </a:p>
        </p:txBody>
      </p:sp>
      <p:sp>
        <p:nvSpPr>
          <p:cNvPr id="4" name="Ορθογώνιο 3"/>
          <p:cNvSpPr/>
          <p:nvPr/>
        </p:nvSpPr>
        <p:spPr>
          <a:xfrm>
            <a:off x="2532703" y="2301359"/>
            <a:ext cx="7883374" cy="2554545"/>
          </a:xfrm>
          <a:prstGeom prst="rect">
            <a:avLst/>
          </a:prstGeom>
        </p:spPr>
        <p:txBody>
          <a:bodyPr wrap="square">
            <a:spAutoFit/>
          </a:bodyPr>
          <a:lstStyle/>
          <a:p>
            <a:pPr algn="ctr"/>
            <a:r>
              <a:rPr lang="el-GR" sz="2000" b="1" dirty="0">
                <a:solidFill>
                  <a:srgbClr val="002060"/>
                </a:solidFill>
                <a:latin typeface="Times New Roman" panose="02020603050405020304" pitchFamily="18" charset="0"/>
              </a:rPr>
              <a:t>ΜΕΙΟΝΕΚΤΗΜΑΤΑ</a:t>
            </a:r>
          </a:p>
          <a:p>
            <a:pPr algn="ctr"/>
            <a:endParaRPr lang="el-GR" sz="2000" b="1" dirty="0">
              <a:solidFill>
                <a:srgbClr val="002060"/>
              </a:solidFill>
              <a:latin typeface="Times New Roman" panose="02020603050405020304" pitchFamily="18" charset="0"/>
            </a:endParaRPr>
          </a:p>
          <a:p>
            <a:pPr>
              <a:lnSpc>
                <a:spcPct val="150000"/>
              </a:lnSpc>
            </a:pPr>
            <a:r>
              <a:rPr lang="el-GR" sz="2000" i="1" dirty="0">
                <a:solidFill>
                  <a:srgbClr val="002060"/>
                </a:solidFill>
              </a:rPr>
              <a:t>--  Μη αξιόπιστες μετρήσεις της αρτηριακής πίεσης λόγω:</a:t>
            </a:r>
          </a:p>
          <a:p>
            <a:pPr marL="285750" indent="-285750">
              <a:lnSpc>
                <a:spcPct val="150000"/>
              </a:lnSpc>
              <a:buFont typeface="Arial" panose="020B0604020202020204" pitchFamily="34" charset="0"/>
              <a:buChar char="•"/>
            </a:pPr>
            <a:r>
              <a:rPr lang="el-GR" sz="2000" dirty="0">
                <a:solidFill>
                  <a:srgbClr val="002060"/>
                </a:solidFill>
              </a:rPr>
              <a:t>Αρρυθμιών και άλλων παθολογικών καρδιακών ρυθμών</a:t>
            </a:r>
          </a:p>
          <a:p>
            <a:pPr marL="285750" indent="-285750">
              <a:lnSpc>
                <a:spcPct val="150000"/>
              </a:lnSpc>
              <a:buFont typeface="Arial" panose="020B0604020202020204" pitchFamily="34" charset="0"/>
              <a:buChar char="•"/>
            </a:pPr>
            <a:r>
              <a:rPr lang="el-GR" sz="2000" dirty="0">
                <a:solidFill>
                  <a:srgbClr val="002060"/>
                </a:solidFill>
              </a:rPr>
              <a:t>Κινήσεων του άκρου που φέρει την περιχειρίδα</a:t>
            </a:r>
          </a:p>
          <a:p>
            <a:pPr marL="285750" indent="-285750">
              <a:lnSpc>
                <a:spcPct val="150000"/>
              </a:lnSpc>
              <a:buFont typeface="Arial" panose="020B0604020202020204" pitchFamily="34" charset="0"/>
              <a:buChar char="•"/>
            </a:pPr>
            <a:r>
              <a:rPr lang="el-GR" sz="2000" dirty="0">
                <a:solidFill>
                  <a:srgbClr val="002060"/>
                </a:solidFill>
              </a:rPr>
              <a:t>Εξωτερικής πίεσης της περιχειρίδας</a:t>
            </a:r>
          </a:p>
        </p:txBody>
      </p:sp>
    </p:spTree>
    <p:extLst>
      <p:ext uri="{BB962C8B-B14F-4D97-AF65-F5344CB8AC3E}">
        <p14:creationId xmlns:p14="http://schemas.microsoft.com/office/powerpoint/2010/main" val="2498498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829868" y="2709260"/>
            <a:ext cx="4486036" cy="837473"/>
          </a:xfrm>
          <a:prstGeom prst="rect">
            <a:avLst/>
          </a:prstGeom>
        </p:spPr>
        <p:txBody>
          <a:bodyPr wrap="none">
            <a:spAutoFit/>
          </a:bodyPr>
          <a:lstStyle/>
          <a:p>
            <a:pPr>
              <a:lnSpc>
                <a:spcPct val="150000"/>
              </a:lnSpc>
            </a:pPr>
            <a:r>
              <a:rPr lang="el-GR" sz="3600" b="1" dirty="0">
                <a:solidFill>
                  <a:srgbClr val="002060"/>
                </a:solidFill>
              </a:rPr>
              <a:t>Το </a:t>
            </a:r>
            <a:r>
              <a:rPr lang="en-GB" sz="3600" b="1" dirty="0">
                <a:solidFill>
                  <a:srgbClr val="002060"/>
                </a:solidFill>
              </a:rPr>
              <a:t>monitoring </a:t>
            </a:r>
            <a:r>
              <a:rPr lang="el-GR" sz="3600" b="1" dirty="0">
                <a:solidFill>
                  <a:srgbClr val="002060"/>
                </a:solidFill>
              </a:rPr>
              <a:t>του ΗΚΓ</a:t>
            </a:r>
          </a:p>
        </p:txBody>
      </p:sp>
    </p:spTree>
    <p:extLst>
      <p:ext uri="{BB962C8B-B14F-4D97-AF65-F5344CB8AC3E}">
        <p14:creationId xmlns:p14="http://schemas.microsoft.com/office/powerpoint/2010/main" val="1941413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4760" y="448056"/>
            <a:ext cx="184731" cy="400110"/>
          </a:xfrm>
          <a:prstGeom prst="rect">
            <a:avLst/>
          </a:prstGeom>
          <a:noFill/>
        </p:spPr>
        <p:txBody>
          <a:bodyPr wrap="none" rtlCol="0">
            <a:spAutoFit/>
          </a:bodyPr>
          <a:lstStyle/>
          <a:p>
            <a:endParaRPr lang="el-GR" sz="2000" b="1" dirty="0">
              <a:solidFill>
                <a:srgbClr val="FF0000"/>
              </a:solidFill>
            </a:endParaRPr>
          </a:p>
        </p:txBody>
      </p:sp>
      <p:pic>
        <p:nvPicPr>
          <p:cNvPr id="2050" name="Picture 2" descr="Τύπος Α: Μια απειλή για την καρδιά | Ψυχολογί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05" y="146304"/>
            <a:ext cx="11750040" cy="6391657"/>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2530127" y="1666006"/>
            <a:ext cx="7232904" cy="1046440"/>
          </a:xfrm>
          <a:prstGeom prst="rect">
            <a:avLst/>
          </a:prstGeom>
        </p:spPr>
        <p:txBody>
          <a:bodyPr wrap="square">
            <a:spAutoFit/>
          </a:bodyPr>
          <a:lstStyle/>
          <a:p>
            <a:r>
              <a:rPr lang="el-GR" sz="2400" b="1" i="1" dirty="0"/>
              <a:t>Τι είναι….;;;</a:t>
            </a:r>
          </a:p>
          <a:p>
            <a:endParaRPr lang="el-GR" dirty="0"/>
          </a:p>
          <a:p>
            <a:pPr algn="just"/>
            <a:r>
              <a:rPr lang="el-GR" sz="2000" b="1" dirty="0"/>
              <a:t>Εργαλείο αξιολόγησης των ηλεκτρικών φαινομένων της καρδιάς.</a:t>
            </a:r>
          </a:p>
        </p:txBody>
      </p:sp>
      <p:sp>
        <p:nvSpPr>
          <p:cNvPr id="6" name="Ορθογώνιο 5"/>
          <p:cNvSpPr/>
          <p:nvPr/>
        </p:nvSpPr>
        <p:spPr>
          <a:xfrm>
            <a:off x="3897656" y="386501"/>
            <a:ext cx="4310539" cy="523220"/>
          </a:xfrm>
          <a:prstGeom prst="rect">
            <a:avLst/>
          </a:prstGeom>
        </p:spPr>
        <p:txBody>
          <a:bodyPr wrap="none">
            <a:spAutoFit/>
          </a:bodyPr>
          <a:lstStyle/>
          <a:p>
            <a:r>
              <a:rPr lang="el-GR" sz="2800" b="1" dirty="0"/>
              <a:t>ΗΛΕΚΤΡΟΚΑΡΔΙΟΓΡΑΦΗΜΑ</a:t>
            </a:r>
            <a:endParaRPr lang="el-GR" b="1" dirty="0"/>
          </a:p>
        </p:txBody>
      </p:sp>
    </p:spTree>
    <p:extLst>
      <p:ext uri="{BB962C8B-B14F-4D97-AF65-F5344CB8AC3E}">
        <p14:creationId xmlns:p14="http://schemas.microsoft.com/office/powerpoint/2010/main" val="1298783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641" y="3774400"/>
            <a:ext cx="7571232" cy="2456498"/>
          </a:xfrm>
          <a:prstGeom prst="rect">
            <a:avLst/>
          </a:prstGeom>
        </p:spPr>
      </p:pic>
      <p:sp>
        <p:nvSpPr>
          <p:cNvPr id="4" name="TextBox 3"/>
          <p:cNvSpPr txBox="1"/>
          <p:nvPr/>
        </p:nvSpPr>
        <p:spPr>
          <a:xfrm>
            <a:off x="2414016" y="4817102"/>
            <a:ext cx="320040" cy="369332"/>
          </a:xfrm>
          <a:prstGeom prst="rect">
            <a:avLst/>
          </a:prstGeom>
          <a:noFill/>
        </p:spPr>
        <p:txBody>
          <a:bodyPr wrap="square" rtlCol="0">
            <a:spAutoFit/>
          </a:bodyPr>
          <a:lstStyle/>
          <a:p>
            <a:r>
              <a:rPr lang="el-GR" b="1" dirty="0"/>
              <a:t>Ρ</a:t>
            </a:r>
          </a:p>
        </p:txBody>
      </p:sp>
      <p:sp>
        <p:nvSpPr>
          <p:cNvPr id="6" name="Ορθογώνιο 5"/>
          <p:cNvSpPr/>
          <p:nvPr/>
        </p:nvSpPr>
        <p:spPr>
          <a:xfrm>
            <a:off x="2606041" y="5312664"/>
            <a:ext cx="237744" cy="369332"/>
          </a:xfrm>
          <a:prstGeom prst="rect">
            <a:avLst/>
          </a:prstGeom>
        </p:spPr>
        <p:txBody>
          <a:bodyPr wrap="square">
            <a:spAutoFit/>
          </a:bodyPr>
          <a:lstStyle/>
          <a:p>
            <a:r>
              <a:rPr lang="en-GB" b="1" dirty="0"/>
              <a:t>Q</a:t>
            </a:r>
            <a:endParaRPr lang="el-GR" b="1" dirty="0"/>
          </a:p>
        </p:txBody>
      </p:sp>
      <p:sp>
        <p:nvSpPr>
          <p:cNvPr id="7" name="Ορθογώνιο 6"/>
          <p:cNvSpPr/>
          <p:nvPr/>
        </p:nvSpPr>
        <p:spPr>
          <a:xfrm>
            <a:off x="2843785" y="4250174"/>
            <a:ext cx="314510" cy="369332"/>
          </a:xfrm>
          <a:prstGeom prst="rect">
            <a:avLst/>
          </a:prstGeom>
        </p:spPr>
        <p:txBody>
          <a:bodyPr wrap="none">
            <a:spAutoFit/>
          </a:bodyPr>
          <a:lstStyle/>
          <a:p>
            <a:r>
              <a:rPr lang="en-GB" b="1" dirty="0"/>
              <a:t>R</a:t>
            </a:r>
            <a:endParaRPr lang="el-GR" b="1" dirty="0"/>
          </a:p>
        </p:txBody>
      </p:sp>
      <p:sp>
        <p:nvSpPr>
          <p:cNvPr id="8" name="Ορθογώνιο 7"/>
          <p:cNvSpPr/>
          <p:nvPr/>
        </p:nvSpPr>
        <p:spPr>
          <a:xfrm>
            <a:off x="3398633" y="4510504"/>
            <a:ext cx="298480" cy="369332"/>
          </a:xfrm>
          <a:prstGeom prst="rect">
            <a:avLst/>
          </a:prstGeom>
        </p:spPr>
        <p:txBody>
          <a:bodyPr wrap="none">
            <a:spAutoFit/>
          </a:bodyPr>
          <a:lstStyle/>
          <a:p>
            <a:r>
              <a:rPr lang="en-GB" b="1" dirty="0"/>
              <a:t>T</a:t>
            </a:r>
            <a:endParaRPr lang="el-GR" b="1" dirty="0"/>
          </a:p>
        </p:txBody>
      </p:sp>
      <p:sp>
        <p:nvSpPr>
          <p:cNvPr id="9" name="Ορθογώνιο 8"/>
          <p:cNvSpPr/>
          <p:nvPr/>
        </p:nvSpPr>
        <p:spPr>
          <a:xfrm>
            <a:off x="3158295" y="5707642"/>
            <a:ext cx="293670" cy="369332"/>
          </a:xfrm>
          <a:prstGeom prst="rect">
            <a:avLst/>
          </a:prstGeom>
        </p:spPr>
        <p:txBody>
          <a:bodyPr wrap="none">
            <a:spAutoFit/>
          </a:bodyPr>
          <a:lstStyle/>
          <a:p>
            <a:r>
              <a:rPr lang="en-GB" b="1" dirty="0"/>
              <a:t>S</a:t>
            </a:r>
            <a:endParaRPr lang="el-GR" b="1" dirty="0"/>
          </a:p>
        </p:txBody>
      </p:sp>
      <p:sp>
        <p:nvSpPr>
          <p:cNvPr id="10" name="TextBox 9"/>
          <p:cNvSpPr txBox="1"/>
          <p:nvPr/>
        </p:nvSpPr>
        <p:spPr>
          <a:xfrm>
            <a:off x="2338451" y="250989"/>
            <a:ext cx="6279348" cy="3916457"/>
          </a:xfrm>
          <a:prstGeom prst="rect">
            <a:avLst/>
          </a:prstGeom>
          <a:noFill/>
        </p:spPr>
        <p:txBody>
          <a:bodyPr wrap="none" rtlCol="0">
            <a:spAutoFit/>
          </a:bodyPr>
          <a:lstStyle/>
          <a:p>
            <a:r>
              <a:rPr lang="el-GR" dirty="0"/>
              <a:t>                                        </a:t>
            </a:r>
            <a:r>
              <a:rPr lang="el-GR" sz="2800" b="1" dirty="0">
                <a:solidFill>
                  <a:srgbClr val="7030A0"/>
                </a:solidFill>
              </a:rPr>
              <a:t>ΕΠΑΡΜΑΤΑ ΗΚΓ</a:t>
            </a:r>
            <a:endParaRPr lang="el-GR" sz="2400" b="1" dirty="0">
              <a:solidFill>
                <a:srgbClr val="7030A0"/>
              </a:solidFill>
            </a:endParaRPr>
          </a:p>
          <a:p>
            <a:pPr>
              <a:lnSpc>
                <a:spcPct val="150000"/>
              </a:lnSpc>
            </a:pPr>
            <a:r>
              <a:rPr lang="el-GR" b="1" dirty="0">
                <a:solidFill>
                  <a:srgbClr val="7030A0"/>
                </a:solidFill>
              </a:rPr>
              <a:t>Έπαρμα Ρ</a:t>
            </a:r>
            <a:r>
              <a:rPr lang="el-GR" dirty="0"/>
              <a:t>: </a:t>
            </a:r>
            <a:r>
              <a:rPr lang="el-GR" dirty="0" err="1"/>
              <a:t>εκπόλωση</a:t>
            </a:r>
            <a:r>
              <a:rPr lang="el-GR" dirty="0"/>
              <a:t> κόλπων, η κορυφή του αντανακλά </a:t>
            </a:r>
          </a:p>
          <a:p>
            <a:pPr>
              <a:lnSpc>
                <a:spcPct val="150000"/>
              </a:lnSpc>
            </a:pPr>
            <a:r>
              <a:rPr lang="el-GR" dirty="0"/>
              <a:t>στην άφιξη του ερεθίσματος στον </a:t>
            </a:r>
            <a:r>
              <a:rPr lang="el-GR" dirty="0" err="1"/>
              <a:t>κολποκοιλικό</a:t>
            </a:r>
            <a:r>
              <a:rPr lang="el-GR" dirty="0"/>
              <a:t> κόμβο (</a:t>
            </a:r>
            <a:r>
              <a:rPr lang="en-GB" dirty="0"/>
              <a:t>AV</a:t>
            </a:r>
            <a:r>
              <a:rPr lang="el-GR" dirty="0"/>
              <a:t>).</a:t>
            </a:r>
            <a:endParaRPr lang="en-GB" dirty="0"/>
          </a:p>
          <a:p>
            <a:pPr>
              <a:lnSpc>
                <a:spcPct val="150000"/>
              </a:lnSpc>
            </a:pPr>
            <a:r>
              <a:rPr lang="el-GR" b="1" dirty="0">
                <a:solidFill>
                  <a:srgbClr val="7030A0"/>
                </a:solidFill>
              </a:rPr>
              <a:t>Διάστημα </a:t>
            </a:r>
            <a:r>
              <a:rPr lang="en-GB" b="1" dirty="0">
                <a:solidFill>
                  <a:srgbClr val="7030A0"/>
                </a:solidFill>
              </a:rPr>
              <a:t>PR</a:t>
            </a:r>
            <a:r>
              <a:rPr lang="el-GR" dirty="0"/>
              <a:t>: μετάδοση ερεθίσματος από κόλπους στις κοιλίες.</a:t>
            </a:r>
          </a:p>
          <a:p>
            <a:pPr>
              <a:lnSpc>
                <a:spcPct val="150000"/>
              </a:lnSpc>
            </a:pPr>
            <a:r>
              <a:rPr lang="el-GR" b="1" dirty="0">
                <a:solidFill>
                  <a:srgbClr val="7030A0"/>
                </a:solidFill>
              </a:rPr>
              <a:t>Σύμπλεγμα </a:t>
            </a:r>
            <a:r>
              <a:rPr lang="en-GB" b="1" dirty="0">
                <a:solidFill>
                  <a:srgbClr val="7030A0"/>
                </a:solidFill>
              </a:rPr>
              <a:t>QRS</a:t>
            </a:r>
            <a:r>
              <a:rPr lang="el-GR" dirty="0"/>
              <a:t>: </a:t>
            </a:r>
            <a:r>
              <a:rPr lang="el-GR" dirty="0" err="1"/>
              <a:t>εκπόλωση</a:t>
            </a:r>
            <a:r>
              <a:rPr lang="el-GR" dirty="0"/>
              <a:t> κοιλιών – μετάδοση σήματος σε όλο</a:t>
            </a:r>
          </a:p>
          <a:p>
            <a:pPr>
              <a:lnSpc>
                <a:spcPct val="150000"/>
              </a:lnSpc>
            </a:pPr>
            <a:r>
              <a:rPr lang="el-GR" dirty="0"/>
              <a:t>το μυοκάρδιο.</a:t>
            </a:r>
            <a:endParaRPr lang="en-GB" dirty="0"/>
          </a:p>
          <a:p>
            <a:pPr>
              <a:lnSpc>
                <a:spcPct val="150000"/>
              </a:lnSpc>
            </a:pPr>
            <a:r>
              <a:rPr lang="el-GR" b="1" dirty="0">
                <a:solidFill>
                  <a:srgbClr val="7030A0"/>
                </a:solidFill>
              </a:rPr>
              <a:t>Διάστημα </a:t>
            </a:r>
            <a:r>
              <a:rPr lang="en-GB" b="1" dirty="0">
                <a:solidFill>
                  <a:srgbClr val="7030A0"/>
                </a:solidFill>
              </a:rPr>
              <a:t>ST</a:t>
            </a:r>
            <a:r>
              <a:rPr lang="el-GR" dirty="0"/>
              <a:t>: το μυοκάρδιο βρίσκεται σε διέγερση.</a:t>
            </a:r>
          </a:p>
          <a:p>
            <a:pPr>
              <a:lnSpc>
                <a:spcPct val="150000"/>
              </a:lnSpc>
            </a:pPr>
            <a:r>
              <a:rPr lang="el-GR" b="1" dirty="0">
                <a:solidFill>
                  <a:srgbClr val="7030A0"/>
                </a:solidFill>
              </a:rPr>
              <a:t>Κύμα Τ: </a:t>
            </a:r>
            <a:r>
              <a:rPr lang="el-GR" dirty="0" err="1"/>
              <a:t>επαναπόλωση</a:t>
            </a:r>
            <a:r>
              <a:rPr lang="el-GR" dirty="0"/>
              <a:t> κοιλιών </a:t>
            </a:r>
            <a:r>
              <a:rPr lang="en-GB" dirty="0"/>
              <a:t>(</a:t>
            </a:r>
          </a:p>
          <a:p>
            <a:pPr>
              <a:lnSpc>
                <a:spcPct val="150000"/>
              </a:lnSpc>
            </a:pPr>
            <a:r>
              <a:rPr lang="el-GR" sz="1050" i="1" dirty="0"/>
              <a:t>Πηγή: </a:t>
            </a:r>
            <a:r>
              <a:rPr lang="en-GB" sz="1050" i="1" dirty="0"/>
              <a:t>http://www.eng.ucy.ac.cy/biaolab/Research/theses/UG_Thesis_Pantelitsa_Nicolaou.pdf</a:t>
            </a:r>
            <a:endParaRPr lang="el-GR" sz="1050" i="1" dirty="0"/>
          </a:p>
          <a:p>
            <a:pPr>
              <a:lnSpc>
                <a:spcPct val="150000"/>
              </a:lnSpc>
            </a:pPr>
            <a:endParaRPr lang="el-GR" sz="1050" dirty="0"/>
          </a:p>
        </p:txBody>
      </p:sp>
      <p:sp>
        <p:nvSpPr>
          <p:cNvPr id="5" name="Ορθογώνιο 4"/>
          <p:cNvSpPr/>
          <p:nvPr/>
        </p:nvSpPr>
        <p:spPr>
          <a:xfrm>
            <a:off x="3001040" y="6260098"/>
            <a:ext cx="6096000" cy="430887"/>
          </a:xfrm>
          <a:prstGeom prst="rect">
            <a:avLst/>
          </a:prstGeom>
        </p:spPr>
        <p:txBody>
          <a:bodyPr>
            <a:spAutoFit/>
          </a:bodyPr>
          <a:lstStyle/>
          <a:p>
            <a:r>
              <a:rPr lang="el-GR" sz="1100" i="1" dirty="0"/>
              <a:t>Πηγή: </a:t>
            </a:r>
            <a:r>
              <a:rPr lang="en-GB" sz="1100" i="1" dirty="0">
                <a:hlinkClick r:id="rId3"/>
              </a:rPr>
              <a:t>https://www.healthyliving.gr/2014/02/25/hlectrokardiografhma-hxokardiografhma/</a:t>
            </a:r>
            <a:r>
              <a:rPr lang="el-GR" sz="1100" i="1" dirty="0"/>
              <a:t> ( έχει υποστεί επεξεργασία)</a:t>
            </a:r>
          </a:p>
        </p:txBody>
      </p:sp>
    </p:spTree>
    <p:extLst>
      <p:ext uri="{BB962C8B-B14F-4D97-AF65-F5344CB8AC3E}">
        <p14:creationId xmlns:p14="http://schemas.microsoft.com/office/powerpoint/2010/main" val="4016149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872" y="807089"/>
            <a:ext cx="5742432" cy="4678204"/>
          </a:xfrm>
          <a:prstGeom prst="rect">
            <a:avLst/>
          </a:prstGeom>
          <a:noFill/>
        </p:spPr>
        <p:txBody>
          <a:bodyPr wrap="square" rtlCol="0">
            <a:spAutoFit/>
          </a:bodyPr>
          <a:lstStyle/>
          <a:p>
            <a:pPr algn="ctr"/>
            <a:r>
              <a:rPr lang="el-GR" sz="2800" b="1" dirty="0">
                <a:solidFill>
                  <a:srgbClr val="7030A0"/>
                </a:solidFill>
              </a:rPr>
              <a:t>ΑΠΑΓΩΓΕΣ ΗΚΓ</a:t>
            </a:r>
          </a:p>
          <a:p>
            <a:pPr algn="just">
              <a:lnSpc>
                <a:spcPct val="150000"/>
              </a:lnSpc>
            </a:pPr>
            <a:endParaRPr lang="el-GR" dirty="0"/>
          </a:p>
          <a:p>
            <a:pPr algn="just">
              <a:lnSpc>
                <a:spcPct val="150000"/>
              </a:lnSpc>
            </a:pPr>
            <a:r>
              <a:rPr lang="el-GR" dirty="0"/>
              <a:t>Αποτελείται από </a:t>
            </a:r>
            <a:r>
              <a:rPr lang="el-GR" dirty="0">
                <a:solidFill>
                  <a:srgbClr val="7030A0"/>
                </a:solidFill>
              </a:rPr>
              <a:t>12 απαγωγές</a:t>
            </a:r>
            <a:r>
              <a:rPr lang="el-GR" dirty="0"/>
              <a:t>. Οι πρώτες 6 ονομάζονται απαγωγές των ακρών διότι καταγράφουν τα ηλεκτρικά δυναμικά που φθάνουν στα άκρα και συμβολίζονται κατά σειρά µε I, II, III, </a:t>
            </a:r>
            <a:r>
              <a:rPr lang="el-GR" dirty="0" err="1"/>
              <a:t>aVR</a:t>
            </a:r>
            <a:r>
              <a:rPr lang="el-GR" dirty="0"/>
              <a:t>, </a:t>
            </a:r>
            <a:r>
              <a:rPr lang="el-GR" dirty="0" err="1"/>
              <a:t>aVL</a:t>
            </a:r>
            <a:r>
              <a:rPr lang="el-GR" dirty="0"/>
              <a:t>, </a:t>
            </a:r>
            <a:r>
              <a:rPr lang="el-GR" dirty="0" err="1"/>
              <a:t>aVF</a:t>
            </a:r>
            <a:r>
              <a:rPr lang="el-GR" dirty="0"/>
              <a:t>. </a:t>
            </a:r>
          </a:p>
          <a:p>
            <a:pPr algn="just">
              <a:lnSpc>
                <a:spcPct val="150000"/>
              </a:lnSpc>
            </a:pPr>
            <a:r>
              <a:rPr lang="el-GR" dirty="0"/>
              <a:t>Οι υπόλοιπες 6 καταγράφουν τα ηλεκτρικά </a:t>
            </a:r>
            <a:r>
              <a:rPr lang="el-GR" dirty="0" err="1"/>
              <a:t>δυναµικά</a:t>
            </a:r>
            <a:r>
              <a:rPr lang="el-GR" dirty="0"/>
              <a:t> από την πρόσθια επιφάνεια του θώρακος, </a:t>
            </a:r>
            <a:r>
              <a:rPr lang="el-GR" dirty="0" err="1"/>
              <a:t>ονοµάζονται</a:t>
            </a:r>
            <a:r>
              <a:rPr lang="el-GR" dirty="0"/>
              <a:t> </a:t>
            </a:r>
            <a:r>
              <a:rPr lang="el-GR" dirty="0" err="1"/>
              <a:t>προκάρδιες</a:t>
            </a:r>
            <a:r>
              <a:rPr lang="el-GR" dirty="0"/>
              <a:t> απαγωγές και </a:t>
            </a:r>
            <a:r>
              <a:rPr lang="el-GR" dirty="0" err="1"/>
              <a:t>συµβολίζονται</a:t>
            </a:r>
            <a:r>
              <a:rPr lang="el-GR" dirty="0"/>
              <a:t> ως V1, V2, V3, V4, V5, V6.</a:t>
            </a:r>
          </a:p>
          <a:p>
            <a:pPr algn="just">
              <a:lnSpc>
                <a:spcPct val="150000"/>
              </a:lnSpc>
            </a:pPr>
            <a:endParaRPr lang="el-GR" dirty="0"/>
          </a:p>
        </p:txBody>
      </p:sp>
      <p:pic>
        <p:nvPicPr>
          <p:cNvPr id="3074" name="Picture 2" descr="Electrocardiography ECG ή μηχανή EKG που καταγράφει την ηλεκτρική  δραστηριότητα της καρδιάς Διανυσματική απεικόνιση - εικονογραφία από  καρδιάς, την: 1098211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2952" y="592563"/>
            <a:ext cx="6099048" cy="5522754"/>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0" y="6244713"/>
            <a:ext cx="6863751" cy="261610"/>
          </a:xfrm>
          <a:prstGeom prst="rect">
            <a:avLst/>
          </a:prstGeom>
        </p:spPr>
        <p:txBody>
          <a:bodyPr wrap="square">
            <a:spAutoFit/>
          </a:bodyPr>
          <a:lstStyle/>
          <a:p>
            <a:r>
              <a:rPr lang="el-GR" sz="1100" i="1" dirty="0"/>
              <a:t>Πηγή: </a:t>
            </a:r>
            <a:r>
              <a:rPr lang="en-GB" sz="1100" i="1" dirty="0"/>
              <a:t>http://www.eng.ucy.ac.cy/biaolab/Research/theses/UG_Thesis_Pantelitsa_Nicolaou.pdf</a:t>
            </a:r>
            <a:endParaRPr lang="el-GR" sz="1100" i="1" dirty="0"/>
          </a:p>
        </p:txBody>
      </p:sp>
    </p:spTree>
    <p:extLst>
      <p:ext uri="{BB962C8B-B14F-4D97-AF65-F5344CB8AC3E}">
        <p14:creationId xmlns:p14="http://schemas.microsoft.com/office/powerpoint/2010/main" val="516351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1716" y="2245614"/>
            <a:ext cx="3559683" cy="2847594"/>
          </a:xfrm>
          <a:prstGeom prst="rect">
            <a:avLst/>
          </a:prstGeom>
        </p:spPr>
      </p:pic>
      <p:sp>
        <p:nvSpPr>
          <p:cNvPr id="3" name="Ορθογώνιο 2"/>
          <p:cNvSpPr/>
          <p:nvPr/>
        </p:nvSpPr>
        <p:spPr>
          <a:xfrm>
            <a:off x="455348" y="1524137"/>
            <a:ext cx="6096000" cy="2492990"/>
          </a:xfrm>
          <a:prstGeom prst="rect">
            <a:avLst/>
          </a:prstGeom>
        </p:spPr>
        <p:txBody>
          <a:bodyPr>
            <a:spAutoFit/>
          </a:bodyPr>
          <a:lstStyle/>
          <a:p>
            <a:pPr algn="ctr"/>
            <a:r>
              <a:rPr lang="el-GR" sz="2400" b="1" dirty="0">
                <a:solidFill>
                  <a:srgbClr val="7030A0"/>
                </a:solidFill>
              </a:rPr>
              <a:t>Τρίγωνο του </a:t>
            </a:r>
            <a:r>
              <a:rPr lang="el-GR" sz="2400" b="1" dirty="0" err="1">
                <a:solidFill>
                  <a:srgbClr val="7030A0"/>
                </a:solidFill>
              </a:rPr>
              <a:t>Einthoven</a:t>
            </a:r>
            <a:endParaRPr lang="el-GR" sz="2400" b="1" dirty="0">
              <a:solidFill>
                <a:srgbClr val="7030A0"/>
              </a:solidFill>
            </a:endParaRPr>
          </a:p>
          <a:p>
            <a:pPr algn="ctr"/>
            <a:endParaRPr lang="el-GR" sz="2400" dirty="0">
              <a:solidFill>
                <a:srgbClr val="7030A0"/>
              </a:solidFill>
            </a:endParaRPr>
          </a:p>
          <a:p>
            <a:pPr algn="just">
              <a:lnSpc>
                <a:spcPct val="150000"/>
              </a:lnSpc>
            </a:pPr>
            <a:r>
              <a:rPr lang="el-GR" dirty="0"/>
              <a:t>« </a:t>
            </a:r>
            <a:r>
              <a:rPr lang="el-GR" i="1" dirty="0"/>
              <a:t>Η καρδία να αποτελεί πηγή </a:t>
            </a:r>
            <a:r>
              <a:rPr lang="el-GR" i="1" dirty="0" err="1"/>
              <a:t>ρεύµατος</a:t>
            </a:r>
            <a:r>
              <a:rPr lang="el-GR" i="1" dirty="0"/>
              <a:t> και να βρίσκεται στο κέντρο του και τα </a:t>
            </a:r>
            <a:r>
              <a:rPr lang="el-GR" i="1" dirty="0" err="1"/>
              <a:t>παραγόµενα</a:t>
            </a:r>
            <a:r>
              <a:rPr lang="el-GR" i="1" dirty="0"/>
              <a:t> </a:t>
            </a:r>
            <a:r>
              <a:rPr lang="el-GR" i="1" dirty="0" err="1"/>
              <a:t>δυναµικά</a:t>
            </a:r>
            <a:r>
              <a:rPr lang="el-GR" i="1" dirty="0"/>
              <a:t> να µ</a:t>
            </a:r>
            <a:r>
              <a:rPr lang="el-GR" i="1" dirty="0" err="1"/>
              <a:t>εταδίδονται</a:t>
            </a:r>
            <a:r>
              <a:rPr lang="el-GR" i="1" dirty="0"/>
              <a:t> χωρίς </a:t>
            </a:r>
            <a:r>
              <a:rPr lang="el-GR" i="1" dirty="0" err="1"/>
              <a:t>εµπόδια</a:t>
            </a:r>
            <a:r>
              <a:rPr lang="el-GR" i="1" dirty="0"/>
              <a:t> στις πλευρές του τριγώνου, µέσω των ιστών του </a:t>
            </a:r>
            <a:r>
              <a:rPr lang="el-GR" i="1" dirty="0" err="1"/>
              <a:t>σώµατος</a:t>
            </a:r>
            <a:r>
              <a:rPr lang="el-GR" i="1" dirty="0"/>
              <a:t>».</a:t>
            </a:r>
          </a:p>
        </p:txBody>
      </p:sp>
      <p:cxnSp>
        <p:nvCxnSpPr>
          <p:cNvPr id="5" name="Ευθύγραμμο βέλος σύνδεσης 4"/>
          <p:cNvCxnSpPr/>
          <p:nvPr/>
        </p:nvCxnSpPr>
        <p:spPr>
          <a:xfrm flipV="1">
            <a:off x="7955280" y="2770632"/>
            <a:ext cx="2761488" cy="182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p:cNvCxnSpPr/>
          <p:nvPr/>
        </p:nvCxnSpPr>
        <p:spPr>
          <a:xfrm>
            <a:off x="7973568" y="2834640"/>
            <a:ext cx="1447989" cy="19659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p:cNvCxnSpPr/>
          <p:nvPr/>
        </p:nvCxnSpPr>
        <p:spPr>
          <a:xfrm flipH="1">
            <a:off x="9421557" y="2788920"/>
            <a:ext cx="1212915" cy="20116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552944" y="2176272"/>
            <a:ext cx="444352" cy="369332"/>
          </a:xfrm>
          <a:prstGeom prst="rect">
            <a:avLst/>
          </a:prstGeom>
          <a:noFill/>
        </p:spPr>
        <p:txBody>
          <a:bodyPr wrap="none" rtlCol="0">
            <a:spAutoFit/>
          </a:bodyPr>
          <a:lstStyle/>
          <a:p>
            <a:r>
              <a:rPr lang="el-GR" b="1" dirty="0"/>
              <a:t>ΔΧ</a:t>
            </a:r>
          </a:p>
        </p:txBody>
      </p:sp>
      <p:sp>
        <p:nvSpPr>
          <p:cNvPr id="11" name="Ορθογώνιο 10"/>
          <p:cNvSpPr/>
          <p:nvPr/>
        </p:nvSpPr>
        <p:spPr>
          <a:xfrm>
            <a:off x="10494592" y="2126980"/>
            <a:ext cx="450764" cy="369332"/>
          </a:xfrm>
          <a:prstGeom prst="rect">
            <a:avLst/>
          </a:prstGeom>
        </p:spPr>
        <p:txBody>
          <a:bodyPr wrap="none">
            <a:spAutoFit/>
          </a:bodyPr>
          <a:lstStyle/>
          <a:p>
            <a:r>
              <a:rPr lang="el-GR" b="1" dirty="0"/>
              <a:t>ΑΧ</a:t>
            </a:r>
          </a:p>
        </p:txBody>
      </p:sp>
      <p:sp>
        <p:nvSpPr>
          <p:cNvPr id="12" name="Ορθογώνιο 11"/>
          <p:cNvSpPr/>
          <p:nvPr/>
        </p:nvSpPr>
        <p:spPr>
          <a:xfrm>
            <a:off x="9196175" y="5138928"/>
            <a:ext cx="470000" cy="369332"/>
          </a:xfrm>
          <a:prstGeom prst="rect">
            <a:avLst/>
          </a:prstGeom>
        </p:spPr>
        <p:txBody>
          <a:bodyPr wrap="none">
            <a:spAutoFit/>
          </a:bodyPr>
          <a:lstStyle/>
          <a:p>
            <a:r>
              <a:rPr lang="el-GR" b="1" dirty="0"/>
              <a:t>ΑΠ</a:t>
            </a:r>
          </a:p>
        </p:txBody>
      </p:sp>
      <p:sp>
        <p:nvSpPr>
          <p:cNvPr id="4" name="Ορθογώνιο 3"/>
          <p:cNvSpPr/>
          <p:nvPr/>
        </p:nvSpPr>
        <p:spPr>
          <a:xfrm>
            <a:off x="7485031" y="5729716"/>
            <a:ext cx="4176143" cy="430887"/>
          </a:xfrm>
          <a:prstGeom prst="rect">
            <a:avLst/>
          </a:prstGeom>
        </p:spPr>
        <p:txBody>
          <a:bodyPr wrap="none">
            <a:spAutoFit/>
          </a:bodyPr>
          <a:lstStyle/>
          <a:p>
            <a:r>
              <a:rPr lang="el-GR" sz="1100" i="1" dirty="0"/>
              <a:t>Πηγή: </a:t>
            </a:r>
            <a:r>
              <a:rPr lang="en-GB" sz="1100" i="1" dirty="0">
                <a:hlinkClick r:id="rId3"/>
              </a:rPr>
              <a:t>https://repository.kallipos.gr/bitstream/11419/314/1/Ch10.pdf</a:t>
            </a:r>
            <a:endParaRPr lang="el-GR" sz="1100" i="1" dirty="0"/>
          </a:p>
          <a:p>
            <a:r>
              <a:rPr lang="el-GR" sz="1100" i="1" dirty="0"/>
              <a:t>(έχει υποστεί επεξεργασία)</a:t>
            </a:r>
          </a:p>
        </p:txBody>
      </p:sp>
      <p:sp>
        <p:nvSpPr>
          <p:cNvPr id="6" name="Ορθογώνιο 5"/>
          <p:cNvSpPr/>
          <p:nvPr/>
        </p:nvSpPr>
        <p:spPr>
          <a:xfrm>
            <a:off x="291446" y="6029798"/>
            <a:ext cx="6096000" cy="261610"/>
          </a:xfrm>
          <a:prstGeom prst="rect">
            <a:avLst/>
          </a:prstGeom>
        </p:spPr>
        <p:txBody>
          <a:bodyPr>
            <a:spAutoFit/>
          </a:bodyPr>
          <a:lstStyle/>
          <a:p>
            <a:r>
              <a:rPr lang="el-GR" sz="1100" i="1" dirty="0"/>
              <a:t>Πηγή: </a:t>
            </a:r>
            <a:r>
              <a:rPr lang="en-GB" sz="1100" i="1" dirty="0"/>
              <a:t>http://www.eng.ucy.ac.cy/biaolab/Research/theses/UG_Thesis_Pantelitsa_Nicolaou.pdf</a:t>
            </a:r>
            <a:endParaRPr lang="el-GR" i="1" dirty="0"/>
          </a:p>
        </p:txBody>
      </p:sp>
    </p:spTree>
    <p:extLst>
      <p:ext uri="{BB962C8B-B14F-4D97-AF65-F5344CB8AC3E}">
        <p14:creationId xmlns:p14="http://schemas.microsoft.com/office/powerpoint/2010/main" val="2117029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093184" y="1036666"/>
            <a:ext cx="1424621" cy="523220"/>
          </a:xfrm>
          <a:prstGeom prst="rect">
            <a:avLst/>
          </a:prstGeom>
        </p:spPr>
        <p:txBody>
          <a:bodyPr wrap="none">
            <a:spAutoFit/>
          </a:bodyPr>
          <a:lstStyle/>
          <a:p>
            <a:pPr lvl="0"/>
            <a:r>
              <a:rPr lang="el-GR" sz="2800" b="1" dirty="0">
                <a:solidFill>
                  <a:srgbClr val="00B050"/>
                </a:solidFill>
              </a:rPr>
              <a:t>Στόχοι…</a:t>
            </a:r>
          </a:p>
        </p:txBody>
      </p:sp>
      <p:sp>
        <p:nvSpPr>
          <p:cNvPr id="3" name="Ορθογώνιο 2"/>
          <p:cNvSpPr/>
          <p:nvPr/>
        </p:nvSpPr>
        <p:spPr>
          <a:xfrm>
            <a:off x="1881554" y="2166023"/>
            <a:ext cx="8451232" cy="3416320"/>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l-GR" sz="2400" dirty="0">
                <a:solidFill>
                  <a:srgbClr val="002060"/>
                </a:solidFill>
              </a:rPr>
              <a:t>Η διασφάλιση της προστασίας του ασθενούς από μια επεμβατική διαδικασία ( π.χ. επιπλοκή από χορήγηση φαρμάκων, χειρουργική επέμβαση </a:t>
            </a:r>
            <a:r>
              <a:rPr lang="el-GR" sz="2400" dirty="0" err="1">
                <a:solidFill>
                  <a:srgbClr val="002060"/>
                </a:solidFill>
              </a:rPr>
              <a:t>κτλ</a:t>
            </a:r>
            <a:r>
              <a:rPr lang="el-GR" sz="2400" dirty="0">
                <a:solidFill>
                  <a:srgbClr val="002060"/>
                </a:solidFill>
              </a:rPr>
              <a:t>).</a:t>
            </a:r>
          </a:p>
          <a:p>
            <a:pPr marL="342900" indent="-342900" algn="just">
              <a:lnSpc>
                <a:spcPct val="150000"/>
              </a:lnSpc>
              <a:buFont typeface="Arial" panose="020B0604020202020204" pitchFamily="34" charset="0"/>
              <a:buChar char="•"/>
            </a:pPr>
            <a:r>
              <a:rPr lang="el-GR" sz="2400" dirty="0">
                <a:solidFill>
                  <a:srgbClr val="002060"/>
                </a:solidFill>
              </a:rPr>
              <a:t>Η άμεση αναγνώριση οποιουδήποτε στοιχείου παρεκκλίνει από το φυσιολογικό και η έγκαιρη και αποτελεσματική αντιμετώπισή του.</a:t>
            </a:r>
          </a:p>
        </p:txBody>
      </p:sp>
    </p:spTree>
    <p:extLst>
      <p:ext uri="{BB962C8B-B14F-4D97-AF65-F5344CB8AC3E}">
        <p14:creationId xmlns:p14="http://schemas.microsoft.com/office/powerpoint/2010/main" val="2708991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6240" y="617327"/>
            <a:ext cx="6096000" cy="4708981"/>
          </a:xfrm>
          <a:prstGeom prst="rect">
            <a:avLst/>
          </a:prstGeom>
        </p:spPr>
        <p:txBody>
          <a:bodyPr>
            <a:spAutoFit/>
          </a:bodyPr>
          <a:lstStyle/>
          <a:p>
            <a:pPr marL="285750" indent="-285750" algn="just">
              <a:lnSpc>
                <a:spcPct val="150000"/>
              </a:lnSpc>
              <a:buFont typeface="Wingdings" panose="05000000000000000000" pitchFamily="2" charset="2"/>
              <a:buChar char="v"/>
            </a:pPr>
            <a:r>
              <a:rPr lang="el-GR" sz="2000" b="1" dirty="0">
                <a:solidFill>
                  <a:srgbClr val="7030A0"/>
                </a:solidFill>
              </a:rPr>
              <a:t>Απαγωγές Ι- ΙΙΙ: </a:t>
            </a:r>
            <a:r>
              <a:rPr lang="el-GR" dirty="0"/>
              <a:t>διπολικές, διαφορά δυναμικού ανάμεσα</a:t>
            </a:r>
          </a:p>
          <a:p>
            <a:pPr algn="just">
              <a:lnSpc>
                <a:spcPct val="150000"/>
              </a:lnSpc>
            </a:pPr>
            <a:r>
              <a:rPr lang="el-GR" dirty="0"/>
              <a:t>σε δύο σημεία του σώματος. Καταγράφουν την ηλεκτρική δραστηριότητα της καρδιάς από τρεις διαφορετικές κατευθύνσεις, που χωρίζονται ανά 60</a:t>
            </a:r>
            <a:r>
              <a:rPr lang="el-GR" baseline="30000" dirty="0"/>
              <a:t>ο</a:t>
            </a:r>
            <a:r>
              <a:rPr lang="el-GR" dirty="0"/>
              <a:t> .</a:t>
            </a:r>
          </a:p>
          <a:p>
            <a:pPr algn="just">
              <a:lnSpc>
                <a:spcPct val="150000"/>
              </a:lnSpc>
            </a:pPr>
            <a:r>
              <a:rPr lang="el-GR" sz="2400" b="1" dirty="0"/>
              <a:t>Ι: </a:t>
            </a:r>
            <a:r>
              <a:rPr lang="el-GR" dirty="0"/>
              <a:t>µ</a:t>
            </a:r>
            <a:r>
              <a:rPr lang="el-GR" dirty="0" err="1"/>
              <a:t>ετρά</a:t>
            </a:r>
            <a:r>
              <a:rPr lang="el-GR" dirty="0"/>
              <a:t> την διαφορά </a:t>
            </a:r>
            <a:r>
              <a:rPr lang="el-GR" dirty="0" err="1"/>
              <a:t>δυναµικού</a:t>
            </a:r>
            <a:r>
              <a:rPr lang="el-GR" dirty="0"/>
              <a:t> µ</a:t>
            </a:r>
            <a:r>
              <a:rPr lang="el-GR" dirty="0" err="1"/>
              <a:t>εταξύ</a:t>
            </a:r>
            <a:r>
              <a:rPr lang="el-GR" dirty="0"/>
              <a:t> ΔΕ </a:t>
            </a:r>
            <a:r>
              <a:rPr lang="en-GB" dirty="0"/>
              <a:t>(-)</a:t>
            </a:r>
            <a:r>
              <a:rPr lang="el-GR" dirty="0"/>
              <a:t> και ΑΡ </a:t>
            </a:r>
            <a:r>
              <a:rPr lang="en-GB" dirty="0"/>
              <a:t>(+) </a:t>
            </a:r>
            <a:r>
              <a:rPr lang="el-GR" dirty="0"/>
              <a:t>άνω άκρου.</a:t>
            </a:r>
          </a:p>
          <a:p>
            <a:pPr algn="just">
              <a:lnSpc>
                <a:spcPct val="150000"/>
              </a:lnSpc>
            </a:pPr>
            <a:r>
              <a:rPr lang="el-GR" sz="2400" b="1" dirty="0"/>
              <a:t>ΙΙ: </a:t>
            </a:r>
            <a:r>
              <a:rPr lang="el-GR" dirty="0"/>
              <a:t>µ</a:t>
            </a:r>
            <a:r>
              <a:rPr lang="el-GR" dirty="0" err="1"/>
              <a:t>ετρά</a:t>
            </a:r>
            <a:r>
              <a:rPr lang="el-GR" dirty="0"/>
              <a:t> τη διαφορά </a:t>
            </a:r>
            <a:r>
              <a:rPr lang="el-GR" dirty="0" err="1"/>
              <a:t>δυναµικού</a:t>
            </a:r>
            <a:r>
              <a:rPr lang="el-GR" dirty="0"/>
              <a:t> µ</a:t>
            </a:r>
            <a:r>
              <a:rPr lang="el-GR" dirty="0" err="1"/>
              <a:t>εταξύ</a:t>
            </a:r>
            <a:r>
              <a:rPr lang="el-GR" dirty="0"/>
              <a:t> του ΔΕ άνω άκρο </a:t>
            </a:r>
            <a:r>
              <a:rPr lang="en-GB" dirty="0"/>
              <a:t>(-) </a:t>
            </a:r>
            <a:r>
              <a:rPr lang="el-GR" dirty="0"/>
              <a:t>και του ΑΡ κάτω άκρου</a:t>
            </a:r>
            <a:r>
              <a:rPr lang="en-GB" dirty="0"/>
              <a:t> (+)</a:t>
            </a:r>
            <a:r>
              <a:rPr lang="el-GR" dirty="0"/>
              <a:t>. </a:t>
            </a:r>
          </a:p>
          <a:p>
            <a:pPr algn="just">
              <a:lnSpc>
                <a:spcPct val="150000"/>
              </a:lnSpc>
            </a:pPr>
            <a:r>
              <a:rPr lang="el-GR" sz="2400" b="1" dirty="0"/>
              <a:t>ΙΙΙ: </a:t>
            </a:r>
            <a:r>
              <a:rPr lang="el-GR" dirty="0"/>
              <a:t>µ</a:t>
            </a:r>
            <a:r>
              <a:rPr lang="el-GR" dirty="0" err="1"/>
              <a:t>ετρά</a:t>
            </a:r>
            <a:r>
              <a:rPr lang="el-GR" dirty="0"/>
              <a:t> τη διαφορά </a:t>
            </a:r>
            <a:r>
              <a:rPr lang="el-GR" dirty="0" err="1"/>
              <a:t>δυναµικού</a:t>
            </a:r>
            <a:r>
              <a:rPr lang="el-GR" dirty="0"/>
              <a:t> µ</a:t>
            </a:r>
            <a:r>
              <a:rPr lang="el-GR" dirty="0" err="1"/>
              <a:t>εταξύ</a:t>
            </a:r>
            <a:r>
              <a:rPr lang="el-GR" dirty="0"/>
              <a:t> του ΑΡ κάτω άκρου</a:t>
            </a:r>
            <a:r>
              <a:rPr lang="en-GB" dirty="0"/>
              <a:t> (+)</a:t>
            </a:r>
            <a:r>
              <a:rPr lang="el-GR" dirty="0"/>
              <a:t>  και του ΑΡ άνω άκρου</a:t>
            </a:r>
            <a:r>
              <a:rPr lang="en-GB" dirty="0"/>
              <a:t> (-)</a:t>
            </a:r>
            <a:r>
              <a:rPr lang="el-GR" dirty="0"/>
              <a:t>.</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1192" y="1051560"/>
            <a:ext cx="4014216" cy="3566160"/>
          </a:xfrm>
          <a:prstGeom prst="rect">
            <a:avLst/>
          </a:prstGeom>
        </p:spPr>
      </p:pic>
      <p:sp>
        <p:nvSpPr>
          <p:cNvPr id="4" name="Ορθογώνιο 3"/>
          <p:cNvSpPr/>
          <p:nvPr/>
        </p:nvSpPr>
        <p:spPr>
          <a:xfrm>
            <a:off x="7690339" y="5326308"/>
            <a:ext cx="6096000" cy="430887"/>
          </a:xfrm>
          <a:prstGeom prst="rect">
            <a:avLst/>
          </a:prstGeom>
        </p:spPr>
        <p:txBody>
          <a:bodyPr>
            <a:spAutoFit/>
          </a:bodyPr>
          <a:lstStyle/>
          <a:p>
            <a:r>
              <a:rPr lang="el-GR" sz="1100" dirty="0">
                <a:hlinkClick r:id="rId3"/>
              </a:rPr>
              <a:t>Πηγή: </a:t>
            </a:r>
            <a:r>
              <a:rPr lang="en-GB" sz="1100" dirty="0">
                <a:hlinkClick r:id="rId3"/>
              </a:rPr>
              <a:t>https://docplayer.gr/11230150-Vioiatriki-tehnologia.html</a:t>
            </a:r>
            <a:r>
              <a:rPr lang="en-GB" sz="1100" dirty="0"/>
              <a:t> </a:t>
            </a:r>
          </a:p>
          <a:p>
            <a:r>
              <a:rPr lang="el-GR" sz="1100" i="1" dirty="0"/>
              <a:t>(έχει υποστεί επεξεργασία)</a:t>
            </a:r>
          </a:p>
        </p:txBody>
      </p:sp>
      <p:sp>
        <p:nvSpPr>
          <p:cNvPr id="5" name="Ορθογώνιο 4"/>
          <p:cNvSpPr/>
          <p:nvPr/>
        </p:nvSpPr>
        <p:spPr>
          <a:xfrm>
            <a:off x="511834" y="5410946"/>
            <a:ext cx="6096000" cy="261610"/>
          </a:xfrm>
          <a:prstGeom prst="rect">
            <a:avLst/>
          </a:prstGeom>
        </p:spPr>
        <p:txBody>
          <a:bodyPr>
            <a:spAutoFit/>
          </a:bodyPr>
          <a:lstStyle/>
          <a:p>
            <a:r>
              <a:rPr lang="el-GR" sz="1100" i="1" dirty="0"/>
              <a:t>Πηγή: </a:t>
            </a:r>
            <a:r>
              <a:rPr lang="en-GB" sz="1100" i="1" dirty="0"/>
              <a:t>http://www.eng.ucy.ac.cy/biaolab/Research/theses/UG_Thesis_Pantelitsa_Nicolaou.pdf</a:t>
            </a:r>
            <a:endParaRPr lang="el-GR" sz="1100" i="1" dirty="0"/>
          </a:p>
        </p:txBody>
      </p:sp>
    </p:spTree>
    <p:extLst>
      <p:ext uri="{BB962C8B-B14F-4D97-AF65-F5344CB8AC3E}">
        <p14:creationId xmlns:p14="http://schemas.microsoft.com/office/powerpoint/2010/main" val="2178159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67640" y="877030"/>
            <a:ext cx="6096000" cy="3970318"/>
          </a:xfrm>
          <a:prstGeom prst="rect">
            <a:avLst/>
          </a:prstGeom>
        </p:spPr>
        <p:txBody>
          <a:bodyPr>
            <a:spAutoFit/>
          </a:bodyPr>
          <a:lstStyle/>
          <a:p>
            <a:pPr marL="285750" indent="-285750" algn="just">
              <a:lnSpc>
                <a:spcPct val="150000"/>
              </a:lnSpc>
              <a:buFont typeface="Wingdings" panose="05000000000000000000" pitchFamily="2" charset="2"/>
              <a:buChar char="v"/>
            </a:pPr>
            <a:r>
              <a:rPr lang="el-GR" sz="2400" b="1" dirty="0">
                <a:solidFill>
                  <a:srgbClr val="7030A0"/>
                </a:solidFill>
              </a:rPr>
              <a:t>Ενισχυμένες απαγωγές </a:t>
            </a:r>
            <a:r>
              <a:rPr lang="el-GR" b="1" dirty="0"/>
              <a:t>( </a:t>
            </a:r>
            <a:r>
              <a:rPr lang="en-GB" b="1" dirty="0"/>
              <a:t>aVR, </a:t>
            </a:r>
            <a:r>
              <a:rPr lang="en-GB" b="1" dirty="0" err="1"/>
              <a:t>aVL</a:t>
            </a:r>
            <a:r>
              <a:rPr lang="en-GB" b="1" dirty="0"/>
              <a:t>, </a:t>
            </a:r>
            <a:r>
              <a:rPr lang="en-GB" b="1" dirty="0" err="1"/>
              <a:t>aVF</a:t>
            </a:r>
            <a:r>
              <a:rPr lang="en-GB" b="1" dirty="0"/>
              <a:t>)</a:t>
            </a:r>
            <a:r>
              <a:rPr lang="el-GR" b="1" dirty="0"/>
              <a:t>: </a:t>
            </a:r>
          </a:p>
          <a:p>
            <a:pPr algn="just">
              <a:lnSpc>
                <a:spcPct val="150000"/>
              </a:lnSpc>
            </a:pPr>
            <a:r>
              <a:rPr lang="el-GR" dirty="0"/>
              <a:t>Μετρούν τη διαφορά </a:t>
            </a:r>
            <a:r>
              <a:rPr lang="el-GR" sz="2000" dirty="0"/>
              <a:t>δυναμικού ανάμεσα σε ένα από τα σημεία των άνω άκρων ή  κάτω άκρου και σε ένα σημείο αναφοράς. </a:t>
            </a:r>
          </a:p>
          <a:p>
            <a:pPr algn="just">
              <a:lnSpc>
                <a:spcPct val="150000"/>
              </a:lnSpc>
            </a:pPr>
            <a:r>
              <a:rPr lang="el-GR" sz="2000" dirty="0"/>
              <a:t>Όταν το </a:t>
            </a:r>
            <a:r>
              <a:rPr lang="el-GR" sz="2400" b="1" dirty="0"/>
              <a:t>+</a:t>
            </a:r>
            <a:r>
              <a:rPr lang="el-GR" sz="2000" dirty="0"/>
              <a:t> ηλεκτρόδιο συνδέεται µε το ΔΕ άνω άκρο, η απαγωγή </a:t>
            </a:r>
            <a:r>
              <a:rPr lang="el-GR" sz="2000" dirty="0" err="1"/>
              <a:t>ονοµάζεται</a:t>
            </a:r>
            <a:r>
              <a:rPr lang="el-GR" sz="2000" dirty="0"/>
              <a:t> </a:t>
            </a:r>
            <a:r>
              <a:rPr lang="el-GR" sz="2000" dirty="0" err="1"/>
              <a:t>aVR</a:t>
            </a:r>
            <a:r>
              <a:rPr lang="el-GR" sz="2000" dirty="0"/>
              <a:t>, όταν συνδέεται µε το ΑΡ άνω άκρο </a:t>
            </a:r>
            <a:r>
              <a:rPr lang="el-GR" sz="2000" dirty="0" err="1"/>
              <a:t>ονοµάζεται</a:t>
            </a:r>
            <a:r>
              <a:rPr lang="el-GR" sz="2000" dirty="0"/>
              <a:t> απαγωγή </a:t>
            </a:r>
            <a:r>
              <a:rPr lang="el-GR" sz="2000" dirty="0" err="1"/>
              <a:t>aVL</a:t>
            </a:r>
            <a:r>
              <a:rPr lang="el-GR" sz="2000" dirty="0"/>
              <a:t> και όταν συνδέεται µε το ΑΡ κάτω άκρο, </a:t>
            </a:r>
            <a:r>
              <a:rPr lang="el-GR" sz="2000" dirty="0" err="1"/>
              <a:t>ονοµάζεται</a:t>
            </a:r>
            <a:r>
              <a:rPr lang="el-GR" sz="2000" dirty="0"/>
              <a:t> απαγωγή </a:t>
            </a:r>
            <a:r>
              <a:rPr lang="en-GB" sz="2000" dirty="0" err="1"/>
              <a:t>aVF</a:t>
            </a:r>
            <a:r>
              <a:rPr lang="el-GR" sz="2000" dirty="0"/>
              <a:t>.</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5886" y="1370590"/>
            <a:ext cx="3727704" cy="3992880"/>
          </a:xfrm>
          <a:prstGeom prst="rect">
            <a:avLst/>
          </a:prstGeom>
        </p:spPr>
      </p:pic>
      <p:sp>
        <p:nvSpPr>
          <p:cNvPr id="4" name="Ορθογώνιο 3"/>
          <p:cNvSpPr/>
          <p:nvPr/>
        </p:nvSpPr>
        <p:spPr>
          <a:xfrm>
            <a:off x="7318404" y="5826838"/>
            <a:ext cx="3882794" cy="430887"/>
          </a:xfrm>
          <a:prstGeom prst="rect">
            <a:avLst/>
          </a:prstGeom>
        </p:spPr>
        <p:txBody>
          <a:bodyPr wrap="none">
            <a:spAutoFit/>
          </a:bodyPr>
          <a:lstStyle/>
          <a:p>
            <a:r>
              <a:rPr lang="el-GR" sz="1100" dirty="0">
                <a:hlinkClick r:id="rId3"/>
              </a:rPr>
              <a:t>Πηγή: </a:t>
            </a:r>
            <a:r>
              <a:rPr lang="en-GB" sz="1100" dirty="0">
                <a:hlinkClick r:id="rId3"/>
              </a:rPr>
              <a:t>https://docplayer.gr/11230150-Vioiatriki-tehnologia.html</a:t>
            </a:r>
            <a:r>
              <a:rPr lang="en-GB" sz="1100" dirty="0"/>
              <a:t> </a:t>
            </a:r>
          </a:p>
          <a:p>
            <a:r>
              <a:rPr lang="el-GR" sz="1100" i="1" dirty="0"/>
              <a:t>(έχει υποστεί επεξεργασία)</a:t>
            </a:r>
          </a:p>
        </p:txBody>
      </p:sp>
      <p:sp>
        <p:nvSpPr>
          <p:cNvPr id="5" name="Ορθογώνιο 4"/>
          <p:cNvSpPr/>
          <p:nvPr/>
        </p:nvSpPr>
        <p:spPr>
          <a:xfrm>
            <a:off x="167640" y="4934158"/>
            <a:ext cx="6096000" cy="261610"/>
          </a:xfrm>
          <a:prstGeom prst="rect">
            <a:avLst/>
          </a:prstGeom>
        </p:spPr>
        <p:txBody>
          <a:bodyPr>
            <a:spAutoFit/>
          </a:bodyPr>
          <a:lstStyle/>
          <a:p>
            <a:r>
              <a:rPr lang="el-GR" sz="1100" i="1" dirty="0"/>
              <a:t>Πηγή: </a:t>
            </a:r>
            <a:r>
              <a:rPr lang="en-GB" sz="1100" i="1" dirty="0"/>
              <a:t>http://www.eng.ucy.ac.cy/biaolab/Research/theses/UG_Thesis_Pantelitsa_Nicolaou.pdf</a:t>
            </a:r>
            <a:endParaRPr lang="el-GR" sz="1100" i="1" dirty="0"/>
          </a:p>
        </p:txBody>
      </p:sp>
    </p:spTree>
    <p:extLst>
      <p:ext uri="{BB962C8B-B14F-4D97-AF65-F5344CB8AC3E}">
        <p14:creationId xmlns:p14="http://schemas.microsoft.com/office/powerpoint/2010/main" val="2462724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85800" y="852160"/>
            <a:ext cx="6903720" cy="1661993"/>
          </a:xfrm>
          <a:prstGeom prst="rect">
            <a:avLst/>
          </a:prstGeom>
        </p:spPr>
        <p:txBody>
          <a:bodyPr wrap="square">
            <a:spAutoFit/>
          </a:bodyPr>
          <a:lstStyle/>
          <a:p>
            <a:pPr marL="285750" indent="-285750" algn="just">
              <a:lnSpc>
                <a:spcPct val="150000"/>
              </a:lnSpc>
              <a:buFont typeface="Wingdings" panose="05000000000000000000" pitchFamily="2" charset="2"/>
              <a:buChar char="v"/>
            </a:pPr>
            <a:r>
              <a:rPr lang="el-GR" sz="2800" b="1" dirty="0">
                <a:solidFill>
                  <a:srgbClr val="7030A0"/>
                </a:solidFill>
              </a:rPr>
              <a:t>Προκάρδιες απαγωγές </a:t>
            </a:r>
            <a:r>
              <a:rPr lang="el-GR" sz="2000" b="1" dirty="0"/>
              <a:t>(</a:t>
            </a:r>
            <a:r>
              <a:rPr lang="en-GB" sz="2000" b="1" dirty="0"/>
              <a:t> V1- V6)</a:t>
            </a:r>
            <a:r>
              <a:rPr lang="el-GR" sz="2000" b="1" dirty="0"/>
              <a:t>: </a:t>
            </a:r>
            <a:r>
              <a:rPr lang="el-GR" sz="2000" dirty="0"/>
              <a:t>μονοπολικές, καταγράφουν τα ηλεκτρικά δυναμικά που προέρχονται από τμήματα της καρδιάς.</a:t>
            </a: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2576" y="2212848"/>
            <a:ext cx="6350000" cy="4255038"/>
          </a:xfrm>
          <a:prstGeom prst="rect">
            <a:avLst/>
          </a:prstGeom>
        </p:spPr>
      </p:pic>
      <p:sp>
        <p:nvSpPr>
          <p:cNvPr id="4" name="Ορθογώνιο 3"/>
          <p:cNvSpPr/>
          <p:nvPr/>
        </p:nvSpPr>
        <p:spPr>
          <a:xfrm>
            <a:off x="796505" y="2514153"/>
            <a:ext cx="6096000" cy="261610"/>
          </a:xfrm>
          <a:prstGeom prst="rect">
            <a:avLst/>
          </a:prstGeom>
        </p:spPr>
        <p:txBody>
          <a:bodyPr>
            <a:spAutoFit/>
          </a:bodyPr>
          <a:lstStyle/>
          <a:p>
            <a:r>
              <a:rPr lang="el-GR" sz="1100" i="1" dirty="0"/>
              <a:t>Πηγή: </a:t>
            </a:r>
            <a:r>
              <a:rPr lang="en-GB" sz="1100" i="1" dirty="0"/>
              <a:t>http://www.eng.ucy.ac.cy/biaolab/Research/theses/UG_Thesis_Pantelitsa_Nicolaou.pdf</a:t>
            </a:r>
            <a:endParaRPr lang="el-GR" sz="1100" i="1" dirty="0"/>
          </a:p>
        </p:txBody>
      </p:sp>
    </p:spTree>
    <p:extLst>
      <p:ext uri="{BB962C8B-B14F-4D97-AF65-F5344CB8AC3E}">
        <p14:creationId xmlns:p14="http://schemas.microsoft.com/office/powerpoint/2010/main" val="1203476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02" y="1529905"/>
            <a:ext cx="9972675" cy="4657725"/>
          </a:xfrm>
          <a:prstGeom prst="rect">
            <a:avLst/>
          </a:prstGeom>
        </p:spPr>
      </p:pic>
      <p:sp>
        <p:nvSpPr>
          <p:cNvPr id="3" name="Ορθογώνιο 2"/>
          <p:cNvSpPr/>
          <p:nvPr/>
        </p:nvSpPr>
        <p:spPr>
          <a:xfrm>
            <a:off x="3555055" y="574286"/>
            <a:ext cx="4523931" cy="461665"/>
          </a:xfrm>
          <a:prstGeom prst="rect">
            <a:avLst/>
          </a:prstGeom>
        </p:spPr>
        <p:txBody>
          <a:bodyPr wrap="none">
            <a:spAutoFit/>
          </a:bodyPr>
          <a:lstStyle/>
          <a:p>
            <a:r>
              <a:rPr lang="el-GR" sz="2400" b="1" dirty="0">
                <a:solidFill>
                  <a:srgbClr val="7030A0"/>
                </a:solidFill>
              </a:rPr>
              <a:t>Προκάρδιες απαγωγές </a:t>
            </a:r>
            <a:r>
              <a:rPr lang="el-GR" b="1" dirty="0">
                <a:solidFill>
                  <a:srgbClr val="7030A0"/>
                </a:solidFill>
              </a:rPr>
              <a:t>(</a:t>
            </a:r>
            <a:r>
              <a:rPr lang="en-GB" b="1" dirty="0">
                <a:solidFill>
                  <a:srgbClr val="7030A0"/>
                </a:solidFill>
              </a:rPr>
              <a:t> V1- V6)</a:t>
            </a:r>
            <a:r>
              <a:rPr lang="el-GR" b="1" dirty="0">
                <a:solidFill>
                  <a:srgbClr val="7030A0"/>
                </a:solidFill>
              </a:rPr>
              <a:t>- ΗΚΓ </a:t>
            </a:r>
            <a:endParaRPr lang="el-GR" sz="2400" b="1" dirty="0">
              <a:solidFill>
                <a:srgbClr val="7030A0"/>
              </a:solidFill>
            </a:endParaRPr>
          </a:p>
        </p:txBody>
      </p:sp>
      <p:sp>
        <p:nvSpPr>
          <p:cNvPr id="4" name="Ορθογώνιο 3"/>
          <p:cNvSpPr/>
          <p:nvPr/>
        </p:nvSpPr>
        <p:spPr>
          <a:xfrm>
            <a:off x="2812211" y="6250697"/>
            <a:ext cx="7001714" cy="430887"/>
          </a:xfrm>
          <a:prstGeom prst="rect">
            <a:avLst/>
          </a:prstGeom>
        </p:spPr>
        <p:txBody>
          <a:bodyPr wrap="square">
            <a:spAutoFit/>
          </a:bodyPr>
          <a:lstStyle/>
          <a:p>
            <a:r>
              <a:rPr lang="el-GR" sz="1100" i="1" dirty="0">
                <a:solidFill>
                  <a:srgbClr val="000000"/>
                </a:solidFill>
                <a:latin typeface="Calibri" panose="020F0502020204030204" pitchFamily="34" charset="0"/>
                <a:ea typeface="Times New Roman" panose="02020603050405020304" pitchFamily="18" charset="0"/>
              </a:rPr>
              <a:t>Πηγή: </a:t>
            </a:r>
            <a:r>
              <a:rPr lang="en-US" sz="1100" i="1" dirty="0">
                <a:solidFill>
                  <a:srgbClr val="000000"/>
                </a:solidFill>
                <a:latin typeface="Calibri" panose="020F0502020204030204" pitchFamily="34" charset="0"/>
                <a:ea typeface="Times New Roman" panose="02020603050405020304" pitchFamily="18" charset="0"/>
              </a:rPr>
              <a:t>Guyton </a:t>
            </a:r>
            <a:r>
              <a:rPr lang="en-GB" sz="1100" i="1" dirty="0">
                <a:solidFill>
                  <a:srgbClr val="000000"/>
                </a:solidFill>
                <a:latin typeface="Calibri" panose="020F0502020204030204" pitchFamily="34" charset="0"/>
                <a:ea typeface="Times New Roman" panose="02020603050405020304" pitchFamily="18" charset="0"/>
              </a:rPr>
              <a:t>CA </a:t>
            </a:r>
            <a:r>
              <a:rPr lang="en-US" sz="1100" i="1" dirty="0">
                <a:solidFill>
                  <a:srgbClr val="000000"/>
                </a:solidFill>
                <a:latin typeface="Calibri" panose="020F0502020204030204" pitchFamily="34" charset="0"/>
                <a:ea typeface="Times New Roman" panose="02020603050405020304" pitchFamily="18" charset="0"/>
              </a:rPr>
              <a:t>&amp; Hall EJ</a:t>
            </a:r>
            <a:r>
              <a:rPr lang="el-GR" sz="1100" i="1" dirty="0">
                <a:solidFill>
                  <a:srgbClr val="000000"/>
                </a:solidFill>
                <a:latin typeface="Calibri" panose="020F0502020204030204" pitchFamily="34" charset="0"/>
                <a:ea typeface="Times New Roman" panose="02020603050405020304" pitchFamily="18" charset="0"/>
              </a:rPr>
              <a:t>.</a:t>
            </a:r>
            <a:r>
              <a:rPr lang="en-US" sz="1100" i="1" dirty="0">
                <a:solidFill>
                  <a:srgbClr val="000000"/>
                </a:solidFill>
                <a:latin typeface="Calibri" panose="020F0502020204030204" pitchFamily="34" charset="0"/>
                <a:ea typeface="Times New Roman" panose="02020603050405020304" pitchFamily="18" charset="0"/>
              </a:rPr>
              <a:t> </a:t>
            </a:r>
            <a:r>
              <a:rPr lang="el-GR" sz="1100" i="1" dirty="0" err="1">
                <a:solidFill>
                  <a:srgbClr val="000000"/>
                </a:solidFill>
                <a:latin typeface="Calibri" panose="020F0502020204030204" pitchFamily="34" charset="0"/>
                <a:ea typeface="Times New Roman" panose="02020603050405020304" pitchFamily="18" charset="0"/>
              </a:rPr>
              <a:t>Vander's</a:t>
            </a:r>
            <a:r>
              <a:rPr lang="el-GR" sz="1100" i="1" dirty="0">
                <a:solidFill>
                  <a:srgbClr val="000000"/>
                </a:solidFill>
                <a:latin typeface="Calibri" panose="020F0502020204030204" pitchFamily="34" charset="0"/>
                <a:ea typeface="Times New Roman" panose="02020603050405020304" pitchFamily="18" charset="0"/>
              </a:rPr>
              <a:t> Φυσιολογία του Ανθρώπου</a:t>
            </a:r>
            <a:r>
              <a:rPr lang="en-GB" sz="1100" i="1" dirty="0">
                <a:solidFill>
                  <a:srgbClr val="000000"/>
                </a:solidFill>
                <a:latin typeface="Calibri" panose="020F0502020204030204" pitchFamily="34" charset="0"/>
                <a:ea typeface="Times New Roman" panose="02020603050405020304" pitchFamily="18" charset="0"/>
              </a:rPr>
              <a:t> </a:t>
            </a:r>
            <a:r>
              <a:rPr lang="el-GR" sz="1100" i="1" dirty="0">
                <a:solidFill>
                  <a:srgbClr val="000000"/>
                </a:solidFill>
                <a:latin typeface="Calibri" panose="020F0502020204030204" pitchFamily="34" charset="0"/>
                <a:ea typeface="Times New Roman" panose="02020603050405020304" pitchFamily="18" charset="0"/>
              </a:rPr>
              <a:t>και Μηχανισμοί της νόσου. Ελληνική </a:t>
            </a:r>
            <a:r>
              <a:rPr lang="el-GR" sz="1100" i="1" dirty="0" err="1">
                <a:solidFill>
                  <a:srgbClr val="000000"/>
                </a:solidFill>
                <a:latin typeface="Calibri" panose="020F0502020204030204" pitchFamily="34" charset="0"/>
                <a:ea typeface="Times New Roman" panose="02020603050405020304" pitchFamily="18" charset="0"/>
              </a:rPr>
              <a:t>έκδ</a:t>
            </a:r>
            <a:r>
              <a:rPr lang="el-GR" sz="1100" i="1" dirty="0">
                <a:solidFill>
                  <a:srgbClr val="000000"/>
                </a:solidFill>
                <a:latin typeface="Calibri" panose="020F0502020204030204" pitchFamily="34" charset="0"/>
                <a:ea typeface="Times New Roman" panose="02020603050405020304" pitchFamily="18" charset="0"/>
              </a:rPr>
              <a:t>. Αθήνα: ΠΑΡΙΣΙΑΝΟΣ Α.Ε., 20</a:t>
            </a:r>
            <a:r>
              <a:rPr lang="en-GB" sz="1100" i="1" dirty="0">
                <a:solidFill>
                  <a:srgbClr val="000000"/>
                </a:solidFill>
                <a:latin typeface="Calibri" panose="020F0502020204030204" pitchFamily="34" charset="0"/>
                <a:ea typeface="Times New Roman" panose="02020603050405020304" pitchFamily="18" charset="0"/>
              </a:rPr>
              <a:t>00</a:t>
            </a:r>
            <a:r>
              <a:rPr lang="el-GR" sz="1100" i="1" dirty="0">
                <a:solidFill>
                  <a:srgbClr val="000000"/>
                </a:solidFill>
                <a:latin typeface="Calibri" panose="020F0502020204030204" pitchFamily="34" charset="0"/>
                <a:ea typeface="Times New Roman" panose="02020603050405020304" pitchFamily="18" charset="0"/>
              </a:rPr>
              <a:t>: </a:t>
            </a:r>
            <a:r>
              <a:rPr lang="en-GB" sz="1100" i="1" dirty="0">
                <a:solidFill>
                  <a:srgbClr val="000000"/>
                </a:solidFill>
                <a:latin typeface="Calibri" panose="020F0502020204030204" pitchFamily="34" charset="0"/>
                <a:ea typeface="Times New Roman" panose="02020603050405020304" pitchFamily="18" charset="0"/>
              </a:rPr>
              <a:t>121</a:t>
            </a:r>
            <a:r>
              <a:rPr lang="el-GR" sz="1100" i="1" dirty="0">
                <a:solidFill>
                  <a:srgbClr val="000000"/>
                </a:solidFill>
                <a:latin typeface="Calibri" panose="020F0502020204030204" pitchFamily="34" charset="0"/>
                <a:ea typeface="Times New Roman" panose="02020603050405020304" pitchFamily="18" charset="0"/>
              </a:rPr>
              <a:t>.</a:t>
            </a:r>
            <a:endParaRPr lang="el-GR" sz="1100" i="1" dirty="0"/>
          </a:p>
        </p:txBody>
      </p:sp>
    </p:spTree>
    <p:extLst>
      <p:ext uri="{BB962C8B-B14F-4D97-AF65-F5344CB8AC3E}">
        <p14:creationId xmlns:p14="http://schemas.microsoft.com/office/powerpoint/2010/main" val="4278748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Καρδιογράφημα - Καρδιολόγος - Κοντός Βασίλειος - Ψυχικ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9444" y="2047225"/>
            <a:ext cx="5886450" cy="37623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34840" y="243268"/>
            <a:ext cx="2729209" cy="461665"/>
          </a:xfrm>
          <a:prstGeom prst="rect">
            <a:avLst/>
          </a:prstGeom>
          <a:noFill/>
        </p:spPr>
        <p:txBody>
          <a:bodyPr wrap="none" rtlCol="0">
            <a:spAutoFit/>
          </a:bodyPr>
          <a:lstStyle/>
          <a:p>
            <a:r>
              <a:rPr lang="el-GR" sz="2400" b="1" dirty="0">
                <a:solidFill>
                  <a:srgbClr val="7030A0"/>
                </a:solidFill>
              </a:rPr>
              <a:t>Τοποθέτηση</a:t>
            </a:r>
            <a:r>
              <a:rPr lang="en-GB" sz="2400" b="1" dirty="0">
                <a:solidFill>
                  <a:srgbClr val="7030A0"/>
                </a:solidFill>
              </a:rPr>
              <a:t> V1- V6</a:t>
            </a:r>
            <a:r>
              <a:rPr lang="el-GR" sz="2400" b="1" dirty="0">
                <a:solidFill>
                  <a:srgbClr val="7030A0"/>
                </a:solidFill>
              </a:rPr>
              <a:t> </a:t>
            </a:r>
          </a:p>
        </p:txBody>
      </p:sp>
      <p:sp>
        <p:nvSpPr>
          <p:cNvPr id="3" name="TextBox 2"/>
          <p:cNvSpPr txBox="1"/>
          <p:nvPr/>
        </p:nvSpPr>
        <p:spPr>
          <a:xfrm>
            <a:off x="356616" y="1344168"/>
            <a:ext cx="5312223" cy="4108817"/>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GB" b="1" dirty="0">
                <a:solidFill>
                  <a:srgbClr val="7030A0"/>
                </a:solidFill>
              </a:rPr>
              <a:t>V1: </a:t>
            </a:r>
            <a:r>
              <a:rPr lang="en-GB" dirty="0"/>
              <a:t>4</a:t>
            </a:r>
            <a:r>
              <a:rPr lang="el-GR" baseline="30000" dirty="0"/>
              <a:t>ο</a:t>
            </a:r>
            <a:r>
              <a:rPr lang="el-GR" dirty="0"/>
              <a:t> μεσοπλεύριο διάστημα, ΔΕ από το στέρνο. </a:t>
            </a:r>
            <a:endParaRPr lang="en-GB" b="1" dirty="0">
              <a:solidFill>
                <a:srgbClr val="7030A0"/>
              </a:solidFill>
            </a:endParaRPr>
          </a:p>
          <a:p>
            <a:pPr marL="285750" indent="-285750">
              <a:lnSpc>
                <a:spcPct val="150000"/>
              </a:lnSpc>
              <a:buFont typeface="Arial" panose="020B0604020202020204" pitchFamily="34" charset="0"/>
              <a:buChar char="•"/>
            </a:pPr>
            <a:r>
              <a:rPr lang="en-GB" b="1" dirty="0">
                <a:solidFill>
                  <a:srgbClr val="7030A0"/>
                </a:solidFill>
              </a:rPr>
              <a:t>V2:</a:t>
            </a:r>
            <a:r>
              <a:rPr lang="en-GB" dirty="0"/>
              <a:t> 4</a:t>
            </a:r>
            <a:r>
              <a:rPr lang="el-GR" baseline="30000" dirty="0"/>
              <a:t>ο</a:t>
            </a:r>
            <a:r>
              <a:rPr lang="el-GR" dirty="0"/>
              <a:t> μεσοπλεύριο διάστημα, ΑΡ από το στέρνο. </a:t>
            </a:r>
            <a:endParaRPr lang="en-GB" b="1" dirty="0">
              <a:solidFill>
                <a:srgbClr val="7030A0"/>
              </a:solidFill>
            </a:endParaRPr>
          </a:p>
          <a:p>
            <a:pPr marL="285750" indent="-285750">
              <a:lnSpc>
                <a:spcPct val="150000"/>
              </a:lnSpc>
              <a:buFont typeface="Arial" panose="020B0604020202020204" pitchFamily="34" charset="0"/>
              <a:buChar char="•"/>
            </a:pPr>
            <a:r>
              <a:rPr lang="en-GB" b="1" dirty="0">
                <a:solidFill>
                  <a:srgbClr val="7030A0"/>
                </a:solidFill>
              </a:rPr>
              <a:t>V3:</a:t>
            </a:r>
            <a:r>
              <a:rPr lang="el-GR" b="1" dirty="0">
                <a:solidFill>
                  <a:srgbClr val="7030A0"/>
                </a:solidFill>
              </a:rPr>
              <a:t> </a:t>
            </a:r>
            <a:r>
              <a:rPr lang="el-GR" dirty="0"/>
              <a:t>στο μέσο της απόστασης μεταξύ των </a:t>
            </a:r>
            <a:r>
              <a:rPr lang="en-GB" dirty="0"/>
              <a:t>V2</a:t>
            </a:r>
            <a:r>
              <a:rPr lang="el-GR" dirty="0"/>
              <a:t> και </a:t>
            </a:r>
            <a:r>
              <a:rPr lang="en-GB" dirty="0"/>
              <a:t>V4</a:t>
            </a:r>
            <a:r>
              <a:rPr lang="el-GR" dirty="0"/>
              <a:t>.</a:t>
            </a:r>
            <a:endParaRPr lang="en-GB" dirty="0"/>
          </a:p>
          <a:p>
            <a:pPr marL="285750" indent="-285750">
              <a:lnSpc>
                <a:spcPct val="150000"/>
              </a:lnSpc>
              <a:buFont typeface="Arial" panose="020B0604020202020204" pitchFamily="34" charset="0"/>
              <a:buChar char="•"/>
            </a:pPr>
            <a:r>
              <a:rPr lang="en-GB" b="1" dirty="0">
                <a:solidFill>
                  <a:srgbClr val="7030A0"/>
                </a:solidFill>
              </a:rPr>
              <a:t>V4:</a:t>
            </a:r>
            <a:r>
              <a:rPr lang="el-GR" b="1" dirty="0">
                <a:solidFill>
                  <a:srgbClr val="7030A0"/>
                </a:solidFill>
              </a:rPr>
              <a:t> </a:t>
            </a:r>
            <a:r>
              <a:rPr lang="el-GR" dirty="0"/>
              <a:t>στο σημείο τομής της </a:t>
            </a:r>
            <a:r>
              <a:rPr lang="el-GR" dirty="0" err="1"/>
              <a:t>μεσοκλειδικής</a:t>
            </a:r>
            <a:r>
              <a:rPr lang="el-GR" dirty="0"/>
              <a:t> γραμμής</a:t>
            </a:r>
            <a:r>
              <a:rPr lang="el-GR" b="1" dirty="0">
                <a:solidFill>
                  <a:srgbClr val="7030A0"/>
                </a:solidFill>
              </a:rPr>
              <a:t>, </a:t>
            </a:r>
          </a:p>
          <a:p>
            <a:pPr>
              <a:lnSpc>
                <a:spcPct val="150000"/>
              </a:lnSpc>
            </a:pPr>
            <a:r>
              <a:rPr lang="el-GR" dirty="0"/>
              <a:t>με το 5</a:t>
            </a:r>
            <a:r>
              <a:rPr lang="el-GR" baseline="30000" dirty="0"/>
              <a:t>ο</a:t>
            </a:r>
            <a:r>
              <a:rPr lang="el-GR" dirty="0"/>
              <a:t> μεσοπλεύριο διάστημα.</a:t>
            </a:r>
            <a:endParaRPr lang="en-GB" b="1" dirty="0">
              <a:solidFill>
                <a:srgbClr val="7030A0"/>
              </a:solidFill>
            </a:endParaRPr>
          </a:p>
          <a:p>
            <a:pPr marL="285750" indent="-285750">
              <a:lnSpc>
                <a:spcPct val="150000"/>
              </a:lnSpc>
              <a:buFont typeface="Arial" panose="020B0604020202020204" pitchFamily="34" charset="0"/>
              <a:buChar char="•"/>
            </a:pPr>
            <a:r>
              <a:rPr lang="en-GB" b="1" dirty="0">
                <a:solidFill>
                  <a:srgbClr val="7030A0"/>
                </a:solidFill>
              </a:rPr>
              <a:t>V5:</a:t>
            </a:r>
            <a:r>
              <a:rPr lang="el-GR" b="1" dirty="0">
                <a:solidFill>
                  <a:srgbClr val="7030A0"/>
                </a:solidFill>
              </a:rPr>
              <a:t> </a:t>
            </a:r>
            <a:r>
              <a:rPr lang="el-GR" dirty="0"/>
              <a:t>στην πρόσθια μασχαλιαία γραμμή </a:t>
            </a:r>
          </a:p>
          <a:p>
            <a:pPr>
              <a:lnSpc>
                <a:spcPct val="150000"/>
              </a:lnSpc>
            </a:pPr>
            <a:r>
              <a:rPr lang="el-GR" dirty="0"/>
              <a:t>στο ίδιο ύψος με την </a:t>
            </a:r>
            <a:r>
              <a:rPr lang="en-GB" dirty="0"/>
              <a:t>V4</a:t>
            </a:r>
            <a:r>
              <a:rPr lang="el-GR" dirty="0"/>
              <a:t>.</a:t>
            </a:r>
            <a:endParaRPr lang="en-GB" dirty="0"/>
          </a:p>
          <a:p>
            <a:pPr marL="285750" indent="-285750">
              <a:lnSpc>
                <a:spcPct val="150000"/>
              </a:lnSpc>
              <a:buFont typeface="Arial" panose="020B0604020202020204" pitchFamily="34" charset="0"/>
              <a:buChar char="•"/>
            </a:pPr>
            <a:r>
              <a:rPr lang="en-GB" b="1" dirty="0">
                <a:solidFill>
                  <a:srgbClr val="7030A0"/>
                </a:solidFill>
              </a:rPr>
              <a:t>V6:</a:t>
            </a:r>
            <a:r>
              <a:rPr lang="el-GR" b="1" dirty="0">
                <a:solidFill>
                  <a:srgbClr val="7030A0"/>
                </a:solidFill>
              </a:rPr>
              <a:t> </a:t>
            </a:r>
            <a:r>
              <a:rPr lang="el-GR" dirty="0"/>
              <a:t>στην μέση μασχαλιαία γραμμή </a:t>
            </a:r>
          </a:p>
          <a:p>
            <a:pPr>
              <a:lnSpc>
                <a:spcPct val="150000"/>
              </a:lnSpc>
            </a:pPr>
            <a:r>
              <a:rPr lang="el-GR" dirty="0"/>
              <a:t>στο ίδιο ύψος με τις </a:t>
            </a:r>
            <a:r>
              <a:rPr lang="en-GB" dirty="0"/>
              <a:t>V4</a:t>
            </a:r>
            <a:r>
              <a:rPr lang="el-GR" dirty="0"/>
              <a:t> και </a:t>
            </a:r>
            <a:r>
              <a:rPr lang="en-GB" dirty="0"/>
              <a:t>V5</a:t>
            </a:r>
            <a:r>
              <a:rPr lang="el-GR" dirty="0"/>
              <a:t>.</a:t>
            </a:r>
            <a:endParaRPr lang="en-GB" dirty="0"/>
          </a:p>
          <a:p>
            <a:pPr marL="285750" indent="-285750">
              <a:buFont typeface="Arial" panose="020B0604020202020204" pitchFamily="34" charset="0"/>
              <a:buChar char="•"/>
            </a:pPr>
            <a:endParaRPr lang="el-GR" b="1" dirty="0">
              <a:solidFill>
                <a:srgbClr val="7030A0"/>
              </a:solidFill>
            </a:endParaRPr>
          </a:p>
        </p:txBody>
      </p:sp>
      <p:cxnSp>
        <p:nvCxnSpPr>
          <p:cNvPr id="5" name="Ευθύγραμμο βέλος σύνδεσης 4"/>
          <p:cNvCxnSpPr/>
          <p:nvPr/>
        </p:nvCxnSpPr>
        <p:spPr>
          <a:xfrm flipH="1" flipV="1">
            <a:off x="7516368" y="1627632"/>
            <a:ext cx="45720" cy="4108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p:cNvCxnSpPr/>
          <p:nvPr/>
        </p:nvCxnSpPr>
        <p:spPr>
          <a:xfrm flipH="1" flipV="1">
            <a:off x="8162544" y="2194560"/>
            <a:ext cx="45720" cy="4108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647688" y="1233170"/>
            <a:ext cx="2122632" cy="338554"/>
          </a:xfrm>
          <a:prstGeom prst="rect">
            <a:avLst/>
          </a:prstGeom>
          <a:noFill/>
        </p:spPr>
        <p:txBody>
          <a:bodyPr wrap="none" rtlCol="0">
            <a:spAutoFit/>
          </a:bodyPr>
          <a:lstStyle/>
          <a:p>
            <a:r>
              <a:rPr lang="el-GR" sz="1600" b="1" dirty="0"/>
              <a:t>Μεσοκλειδική γραμμή</a:t>
            </a:r>
          </a:p>
        </p:txBody>
      </p:sp>
      <p:sp>
        <p:nvSpPr>
          <p:cNvPr id="8" name="Ορθογώνιο 7"/>
          <p:cNvSpPr/>
          <p:nvPr/>
        </p:nvSpPr>
        <p:spPr>
          <a:xfrm>
            <a:off x="7562088" y="1825228"/>
            <a:ext cx="2721386" cy="338554"/>
          </a:xfrm>
          <a:prstGeom prst="rect">
            <a:avLst/>
          </a:prstGeom>
        </p:spPr>
        <p:txBody>
          <a:bodyPr wrap="none">
            <a:spAutoFit/>
          </a:bodyPr>
          <a:lstStyle/>
          <a:p>
            <a:r>
              <a:rPr lang="el-GR" sz="1600" b="1" dirty="0"/>
              <a:t>Πρόσθια μασχαλιαία γραμμή</a:t>
            </a:r>
          </a:p>
        </p:txBody>
      </p:sp>
    </p:spTree>
    <p:extLst>
      <p:ext uri="{BB962C8B-B14F-4D97-AF65-F5344CB8AC3E}">
        <p14:creationId xmlns:p14="http://schemas.microsoft.com/office/powerpoint/2010/main" val="3893593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333" y="574732"/>
            <a:ext cx="6656832" cy="5431535"/>
          </a:xfrm>
          <a:prstGeom prst="rect">
            <a:avLst/>
          </a:prstGeom>
        </p:spPr>
      </p:pic>
      <p:sp>
        <p:nvSpPr>
          <p:cNvPr id="3" name="Ορθογώνιο 2"/>
          <p:cNvSpPr/>
          <p:nvPr/>
        </p:nvSpPr>
        <p:spPr>
          <a:xfrm>
            <a:off x="4384246" y="0"/>
            <a:ext cx="3157788" cy="523220"/>
          </a:xfrm>
          <a:prstGeom prst="rect">
            <a:avLst/>
          </a:prstGeom>
        </p:spPr>
        <p:txBody>
          <a:bodyPr wrap="none">
            <a:spAutoFit/>
          </a:bodyPr>
          <a:lstStyle/>
          <a:p>
            <a:r>
              <a:rPr lang="el-GR" sz="2800" b="1" dirty="0">
                <a:solidFill>
                  <a:srgbClr val="7030A0"/>
                </a:solidFill>
              </a:rPr>
              <a:t>Τοποθέτηση</a:t>
            </a:r>
            <a:r>
              <a:rPr lang="en-GB" sz="2800" b="1" dirty="0">
                <a:solidFill>
                  <a:srgbClr val="7030A0"/>
                </a:solidFill>
              </a:rPr>
              <a:t> V1- V6</a:t>
            </a:r>
            <a:r>
              <a:rPr lang="el-GR" sz="2800" b="1" dirty="0">
                <a:solidFill>
                  <a:srgbClr val="7030A0"/>
                </a:solidFill>
              </a:rPr>
              <a:t> </a:t>
            </a:r>
          </a:p>
        </p:txBody>
      </p:sp>
      <p:sp>
        <p:nvSpPr>
          <p:cNvPr id="4" name="Ορθογώνιο 3"/>
          <p:cNvSpPr/>
          <p:nvPr/>
        </p:nvSpPr>
        <p:spPr>
          <a:xfrm>
            <a:off x="3677727" y="6141855"/>
            <a:ext cx="6760234" cy="430887"/>
          </a:xfrm>
          <a:prstGeom prst="rect">
            <a:avLst/>
          </a:prstGeom>
        </p:spPr>
        <p:txBody>
          <a:bodyPr wrap="square">
            <a:spAutoFit/>
          </a:bodyPr>
          <a:lstStyle/>
          <a:p>
            <a:r>
              <a:rPr lang="el-GR" sz="1100" i="1" dirty="0"/>
              <a:t>Πηγή: </a:t>
            </a:r>
            <a:r>
              <a:rPr lang="en-GB" sz="1100" i="1" dirty="0"/>
              <a:t>h</a:t>
            </a:r>
            <a:r>
              <a:rPr lang="en-GB" sz="1100" i="1" dirty="0">
                <a:hlinkClick r:id="rId3"/>
              </a:rPr>
              <a:t>ttps://repository.kallipos.gr/bitstream/11419/314/1/Ch10.pdf</a:t>
            </a:r>
            <a:endParaRPr lang="el-GR" sz="1100" i="1" dirty="0"/>
          </a:p>
          <a:p>
            <a:r>
              <a:rPr lang="el-GR" sz="1100" i="1" dirty="0"/>
              <a:t>(έχει υποστεί επεξεργασία)</a:t>
            </a:r>
          </a:p>
        </p:txBody>
      </p:sp>
    </p:spTree>
    <p:extLst>
      <p:ext uri="{BB962C8B-B14F-4D97-AF65-F5344CB8AC3E}">
        <p14:creationId xmlns:p14="http://schemas.microsoft.com/office/powerpoint/2010/main" val="1038243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952" y="1585341"/>
            <a:ext cx="3296984" cy="4184523"/>
          </a:xfrm>
          <a:prstGeom prst="rect">
            <a:avLst/>
          </a:prstGeom>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757" y="4325113"/>
            <a:ext cx="3388043" cy="2370010"/>
          </a:xfrm>
          <a:prstGeom prst="rect">
            <a:avLst/>
          </a:prstGeom>
        </p:spPr>
      </p:pic>
      <p:sp>
        <p:nvSpPr>
          <p:cNvPr id="5" name="TextBox 4"/>
          <p:cNvSpPr txBox="1"/>
          <p:nvPr/>
        </p:nvSpPr>
        <p:spPr>
          <a:xfrm>
            <a:off x="848054" y="1420749"/>
            <a:ext cx="4945906" cy="2215991"/>
          </a:xfrm>
          <a:prstGeom prst="rect">
            <a:avLst/>
          </a:prstGeom>
          <a:noFill/>
        </p:spPr>
        <p:txBody>
          <a:bodyPr wrap="none" rtlCol="0">
            <a:spAutoFit/>
          </a:bodyPr>
          <a:lstStyle/>
          <a:p>
            <a:endParaRPr lang="el-GR" dirty="0"/>
          </a:p>
          <a:p>
            <a:pPr marL="285750" indent="-285750">
              <a:lnSpc>
                <a:spcPct val="150000"/>
              </a:lnSpc>
              <a:buFont typeface="Wingdings" panose="05000000000000000000" pitchFamily="2" charset="2"/>
              <a:buChar char="§"/>
            </a:pPr>
            <a:r>
              <a:rPr lang="el-GR" sz="2000" b="1" dirty="0">
                <a:solidFill>
                  <a:srgbClr val="FF0000"/>
                </a:solidFill>
              </a:rPr>
              <a:t>Κόκκινο ηλεκτρόδιο </a:t>
            </a:r>
            <a:r>
              <a:rPr lang="en-GB" dirty="0"/>
              <a:t>( aVR)</a:t>
            </a:r>
            <a:r>
              <a:rPr lang="el-GR" dirty="0"/>
              <a:t>: ΔΕ άνω άκρο</a:t>
            </a:r>
          </a:p>
          <a:p>
            <a:pPr marL="285750" indent="-285750">
              <a:lnSpc>
                <a:spcPct val="150000"/>
              </a:lnSpc>
              <a:buFont typeface="Wingdings" panose="05000000000000000000" pitchFamily="2" charset="2"/>
              <a:buChar char="§"/>
            </a:pPr>
            <a:r>
              <a:rPr lang="el-GR" sz="2000" b="1" dirty="0">
                <a:solidFill>
                  <a:srgbClr val="FFC000"/>
                </a:solidFill>
              </a:rPr>
              <a:t>Κίτρινο ηλεκτρόδιο</a:t>
            </a:r>
            <a:r>
              <a:rPr lang="en-GB" sz="2000" b="1" dirty="0">
                <a:solidFill>
                  <a:srgbClr val="FFC000"/>
                </a:solidFill>
              </a:rPr>
              <a:t> </a:t>
            </a:r>
            <a:r>
              <a:rPr lang="en-GB" dirty="0"/>
              <a:t>( </a:t>
            </a:r>
            <a:r>
              <a:rPr lang="en-GB" dirty="0" err="1"/>
              <a:t>aVL</a:t>
            </a:r>
            <a:r>
              <a:rPr lang="en-GB" dirty="0"/>
              <a:t>) </a:t>
            </a:r>
            <a:r>
              <a:rPr lang="el-GR" dirty="0"/>
              <a:t>: ΑΡ άνω άκρο</a:t>
            </a:r>
          </a:p>
          <a:p>
            <a:pPr marL="285750" indent="-285750">
              <a:lnSpc>
                <a:spcPct val="150000"/>
              </a:lnSpc>
              <a:buFont typeface="Wingdings" panose="05000000000000000000" pitchFamily="2" charset="2"/>
              <a:buChar char="§"/>
            </a:pPr>
            <a:r>
              <a:rPr lang="el-GR" sz="2000" b="1" dirty="0">
                <a:solidFill>
                  <a:srgbClr val="00B050"/>
                </a:solidFill>
              </a:rPr>
              <a:t>Πράσινο ηλεκτρόδιο</a:t>
            </a:r>
            <a:r>
              <a:rPr lang="en-GB" sz="2000" b="1" dirty="0">
                <a:solidFill>
                  <a:srgbClr val="00B050"/>
                </a:solidFill>
              </a:rPr>
              <a:t> </a:t>
            </a:r>
            <a:r>
              <a:rPr lang="en-GB" dirty="0"/>
              <a:t>( </a:t>
            </a:r>
            <a:r>
              <a:rPr lang="en-GB" dirty="0" err="1"/>
              <a:t>aVF</a:t>
            </a:r>
            <a:r>
              <a:rPr lang="en-GB" dirty="0"/>
              <a:t>) </a:t>
            </a:r>
            <a:r>
              <a:rPr lang="el-GR" dirty="0"/>
              <a:t>: ΑΡ κάτω άκρο</a:t>
            </a:r>
          </a:p>
          <a:p>
            <a:pPr marL="285750" indent="-285750">
              <a:lnSpc>
                <a:spcPct val="150000"/>
              </a:lnSpc>
              <a:buFont typeface="Wingdings" panose="05000000000000000000" pitchFamily="2" charset="2"/>
              <a:buChar char="§"/>
            </a:pPr>
            <a:r>
              <a:rPr lang="el-GR" sz="2000" b="1" dirty="0"/>
              <a:t>Μαύρο ηλεκτρόδιο</a:t>
            </a:r>
            <a:r>
              <a:rPr lang="en-GB" sz="2000" b="1" dirty="0"/>
              <a:t> </a:t>
            </a:r>
            <a:r>
              <a:rPr lang="en-GB" dirty="0"/>
              <a:t>( </a:t>
            </a:r>
            <a:r>
              <a:rPr lang="el-GR" dirty="0"/>
              <a:t>γείωση)</a:t>
            </a:r>
            <a:r>
              <a:rPr lang="en-GB" dirty="0"/>
              <a:t> </a:t>
            </a:r>
            <a:r>
              <a:rPr lang="el-GR" dirty="0"/>
              <a:t>: ΔΕ κάτω άκρο</a:t>
            </a:r>
          </a:p>
        </p:txBody>
      </p:sp>
      <p:sp>
        <p:nvSpPr>
          <p:cNvPr id="6" name="Ορθογώνιο 5"/>
          <p:cNvSpPr/>
          <p:nvPr/>
        </p:nvSpPr>
        <p:spPr>
          <a:xfrm>
            <a:off x="3591689" y="707231"/>
            <a:ext cx="4149086" cy="461665"/>
          </a:xfrm>
          <a:prstGeom prst="rect">
            <a:avLst/>
          </a:prstGeom>
        </p:spPr>
        <p:txBody>
          <a:bodyPr wrap="none">
            <a:spAutoFit/>
          </a:bodyPr>
          <a:lstStyle/>
          <a:p>
            <a:pPr algn="ctr"/>
            <a:r>
              <a:rPr lang="el-GR" sz="2400" b="1" dirty="0"/>
              <a:t>Τοποθέτηση απαγωγών άκρων</a:t>
            </a:r>
          </a:p>
        </p:txBody>
      </p:sp>
      <p:sp>
        <p:nvSpPr>
          <p:cNvPr id="7" name="Ορθογώνιο 6"/>
          <p:cNvSpPr/>
          <p:nvPr/>
        </p:nvSpPr>
        <p:spPr>
          <a:xfrm>
            <a:off x="8157112" y="2028182"/>
            <a:ext cx="444352" cy="369332"/>
          </a:xfrm>
          <a:prstGeom prst="rect">
            <a:avLst/>
          </a:prstGeom>
        </p:spPr>
        <p:txBody>
          <a:bodyPr wrap="none">
            <a:spAutoFit/>
          </a:bodyPr>
          <a:lstStyle/>
          <a:p>
            <a:r>
              <a:rPr lang="el-GR" b="1" dirty="0"/>
              <a:t>ΔΧ</a:t>
            </a:r>
          </a:p>
        </p:txBody>
      </p:sp>
      <p:sp>
        <p:nvSpPr>
          <p:cNvPr id="8" name="Ορθογώνιο 7"/>
          <p:cNvSpPr/>
          <p:nvPr/>
        </p:nvSpPr>
        <p:spPr>
          <a:xfrm>
            <a:off x="10206280" y="2028182"/>
            <a:ext cx="450764" cy="369332"/>
          </a:xfrm>
          <a:prstGeom prst="rect">
            <a:avLst/>
          </a:prstGeom>
        </p:spPr>
        <p:txBody>
          <a:bodyPr wrap="none">
            <a:spAutoFit/>
          </a:bodyPr>
          <a:lstStyle/>
          <a:p>
            <a:r>
              <a:rPr lang="el-GR" b="1" dirty="0"/>
              <a:t>ΑΧ</a:t>
            </a:r>
          </a:p>
        </p:txBody>
      </p:sp>
      <p:sp>
        <p:nvSpPr>
          <p:cNvPr id="9" name="Ορθογώνιο 8"/>
          <p:cNvSpPr/>
          <p:nvPr/>
        </p:nvSpPr>
        <p:spPr>
          <a:xfrm>
            <a:off x="8157112" y="5667494"/>
            <a:ext cx="463588" cy="369332"/>
          </a:xfrm>
          <a:prstGeom prst="rect">
            <a:avLst/>
          </a:prstGeom>
        </p:spPr>
        <p:txBody>
          <a:bodyPr wrap="none">
            <a:spAutoFit/>
          </a:bodyPr>
          <a:lstStyle/>
          <a:p>
            <a:r>
              <a:rPr lang="el-GR" b="1" dirty="0"/>
              <a:t>ΔΠ</a:t>
            </a:r>
          </a:p>
        </p:txBody>
      </p:sp>
      <p:sp>
        <p:nvSpPr>
          <p:cNvPr id="10" name="Ορθογώνιο 9"/>
          <p:cNvSpPr/>
          <p:nvPr/>
        </p:nvSpPr>
        <p:spPr>
          <a:xfrm>
            <a:off x="10296314" y="5718679"/>
            <a:ext cx="470000" cy="369332"/>
          </a:xfrm>
          <a:prstGeom prst="rect">
            <a:avLst/>
          </a:prstGeom>
        </p:spPr>
        <p:txBody>
          <a:bodyPr wrap="none">
            <a:spAutoFit/>
          </a:bodyPr>
          <a:lstStyle/>
          <a:p>
            <a:r>
              <a:rPr lang="el-GR" b="1" dirty="0"/>
              <a:t>ΑΠ</a:t>
            </a:r>
          </a:p>
        </p:txBody>
      </p:sp>
      <p:sp>
        <p:nvSpPr>
          <p:cNvPr id="4" name="Ορθογώνιο 3"/>
          <p:cNvSpPr/>
          <p:nvPr/>
        </p:nvSpPr>
        <p:spPr>
          <a:xfrm>
            <a:off x="8157112" y="6212705"/>
            <a:ext cx="2686954" cy="430887"/>
          </a:xfrm>
          <a:prstGeom prst="rect">
            <a:avLst/>
          </a:prstGeom>
        </p:spPr>
        <p:txBody>
          <a:bodyPr wrap="none">
            <a:spAutoFit/>
          </a:bodyPr>
          <a:lstStyle/>
          <a:p>
            <a:r>
              <a:rPr lang="el-GR" sz="1100" i="1" dirty="0"/>
              <a:t>Πηγή: </a:t>
            </a:r>
            <a:r>
              <a:rPr lang="en-GB" sz="1100" i="1" dirty="0">
                <a:hlinkClick r:id="rId4"/>
              </a:rPr>
              <a:t>https://slideplayer.gr/slide/2582327/</a:t>
            </a:r>
            <a:endParaRPr lang="el-GR" sz="1100" i="1" dirty="0"/>
          </a:p>
          <a:p>
            <a:r>
              <a:rPr lang="el-GR" sz="1100" i="1" dirty="0"/>
              <a:t>( έχει υποστεί επεξεργασία)</a:t>
            </a:r>
          </a:p>
        </p:txBody>
      </p:sp>
    </p:spTree>
    <p:extLst>
      <p:ext uri="{BB962C8B-B14F-4D97-AF65-F5344CB8AC3E}">
        <p14:creationId xmlns:p14="http://schemas.microsoft.com/office/powerpoint/2010/main" val="1019742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25282" y="1709354"/>
            <a:ext cx="8307239" cy="4985980"/>
          </a:xfrm>
          <a:prstGeom prst="rect">
            <a:avLst/>
          </a:prstGeom>
        </p:spPr>
        <p:txBody>
          <a:bodyPr wrap="square">
            <a:spAutoFit/>
          </a:bodyPr>
          <a:lstStyle/>
          <a:p>
            <a:pPr algn="just">
              <a:lnSpc>
                <a:spcPct val="150000"/>
              </a:lnSpc>
            </a:pPr>
            <a:r>
              <a:rPr lang="el-GR" dirty="0">
                <a:solidFill>
                  <a:srgbClr val="000000"/>
                </a:solidFill>
              </a:rPr>
              <a:t> </a:t>
            </a:r>
            <a:r>
              <a:rPr lang="el-GR" altLang="el-GR" sz="2000" dirty="0">
                <a:solidFill>
                  <a:srgbClr val="002060"/>
                </a:solidFill>
              </a:rPr>
              <a:t>Ο ηλεκτροκαρδιογράφος έρχεται σε επαφή με το σώμα του ασθενούς διαμέσου ηλεκτροδίων </a:t>
            </a:r>
            <a:r>
              <a:rPr lang="en-US" altLang="el-GR" sz="2000" dirty="0" err="1">
                <a:solidFill>
                  <a:srgbClr val="002060"/>
                </a:solidFill>
              </a:rPr>
              <a:t>AgCl</a:t>
            </a:r>
            <a:r>
              <a:rPr lang="el-GR" altLang="el-GR" sz="2000" dirty="0">
                <a:solidFill>
                  <a:srgbClr val="002060"/>
                </a:solidFill>
              </a:rPr>
              <a:t>. Η χρήση αγώγιμου </a:t>
            </a:r>
            <a:r>
              <a:rPr lang="el-GR" altLang="el-GR" sz="2000" dirty="0" err="1">
                <a:solidFill>
                  <a:srgbClr val="002060"/>
                </a:solidFill>
              </a:rPr>
              <a:t>γέλης</a:t>
            </a:r>
            <a:r>
              <a:rPr lang="el-GR" altLang="el-GR" sz="2000" dirty="0">
                <a:solidFill>
                  <a:srgbClr val="002060"/>
                </a:solidFill>
              </a:rPr>
              <a:t> ελαττώνει την ηλεκτρική αντίσταση του δέρματος. Η ηλεκτρική αντίσταση μειώνεται περαιτέρω με απομάκρυνση του σμήγματος με κάποιο διαλυτικό μέσο, π.χ. αλκοόλης, πριν την επικόλληση των ηλεκτροδίων.  </a:t>
            </a:r>
          </a:p>
          <a:p>
            <a:endParaRPr lang="el-GR" dirty="0">
              <a:solidFill>
                <a:srgbClr val="000000"/>
              </a:solidFill>
              <a:latin typeface="Times New Roman" panose="02020603050405020304" pitchFamily="18" charset="0"/>
            </a:endParaRPr>
          </a:p>
          <a:p>
            <a:endParaRPr lang="el-GR" sz="1100" i="1" dirty="0">
              <a:solidFill>
                <a:srgbClr val="000000"/>
              </a:solidFill>
              <a:latin typeface="Calibri" panose="020F0502020204030204" pitchFamily="34" charset="0"/>
              <a:ea typeface="Times New Roman" panose="02020603050405020304" pitchFamily="18" charset="0"/>
            </a:endParaRPr>
          </a:p>
          <a:p>
            <a:endParaRPr lang="el-GR" sz="1100" i="1" dirty="0">
              <a:solidFill>
                <a:srgbClr val="000000"/>
              </a:solidFill>
              <a:latin typeface="Calibri" panose="020F0502020204030204" pitchFamily="34" charset="0"/>
              <a:ea typeface="Times New Roman" panose="02020603050405020304" pitchFamily="18" charset="0"/>
            </a:endParaRPr>
          </a:p>
          <a:p>
            <a:endParaRPr lang="el-GR" sz="1100" i="1" dirty="0">
              <a:solidFill>
                <a:srgbClr val="000000"/>
              </a:solidFill>
              <a:latin typeface="Calibri" panose="020F0502020204030204" pitchFamily="34" charset="0"/>
              <a:ea typeface="Times New Roman" panose="02020603050405020304" pitchFamily="18" charset="0"/>
            </a:endParaRPr>
          </a:p>
          <a:p>
            <a:endParaRPr lang="el-GR" sz="1100" i="1" dirty="0">
              <a:solidFill>
                <a:srgbClr val="000000"/>
              </a:solidFill>
              <a:latin typeface="Calibri" panose="020F0502020204030204" pitchFamily="34" charset="0"/>
              <a:ea typeface="Times New Roman" panose="02020603050405020304" pitchFamily="18" charset="0"/>
            </a:endParaRPr>
          </a:p>
          <a:p>
            <a:endParaRPr lang="el-GR" sz="1100" i="1" dirty="0">
              <a:solidFill>
                <a:srgbClr val="000000"/>
              </a:solidFill>
              <a:latin typeface="Calibri" panose="020F0502020204030204" pitchFamily="34" charset="0"/>
              <a:ea typeface="Times New Roman" panose="02020603050405020304" pitchFamily="18" charset="0"/>
            </a:endParaRPr>
          </a:p>
          <a:p>
            <a:endParaRPr lang="el-GR" sz="1100" i="1" dirty="0">
              <a:solidFill>
                <a:srgbClr val="000000"/>
              </a:solidFill>
              <a:latin typeface="Calibri" panose="020F0502020204030204" pitchFamily="34" charset="0"/>
              <a:ea typeface="Times New Roman" panose="02020603050405020304" pitchFamily="18" charset="0"/>
            </a:endParaRPr>
          </a:p>
          <a:p>
            <a:endParaRPr lang="el-GR" sz="1100" i="1" dirty="0">
              <a:solidFill>
                <a:srgbClr val="000000"/>
              </a:solidFill>
              <a:latin typeface="Calibri" panose="020F0502020204030204" pitchFamily="34" charset="0"/>
              <a:ea typeface="Times New Roman" panose="02020603050405020304" pitchFamily="18" charset="0"/>
            </a:endParaRPr>
          </a:p>
          <a:p>
            <a:endParaRPr lang="el-GR" sz="1100" i="1" dirty="0">
              <a:solidFill>
                <a:srgbClr val="000000"/>
              </a:solidFill>
              <a:latin typeface="Calibri" panose="020F0502020204030204" pitchFamily="34" charset="0"/>
              <a:ea typeface="Times New Roman" panose="02020603050405020304" pitchFamily="18" charset="0"/>
            </a:endParaRPr>
          </a:p>
          <a:p>
            <a:endParaRPr lang="el-GR" sz="1100" i="1" dirty="0">
              <a:solidFill>
                <a:srgbClr val="000000"/>
              </a:solidFill>
              <a:latin typeface="Calibri" panose="020F0502020204030204" pitchFamily="34" charset="0"/>
              <a:ea typeface="Times New Roman" panose="02020603050405020304" pitchFamily="18" charset="0"/>
            </a:endParaRPr>
          </a:p>
          <a:p>
            <a:endParaRPr lang="el-GR" sz="1100" i="1" dirty="0">
              <a:solidFill>
                <a:srgbClr val="000000"/>
              </a:solidFill>
              <a:latin typeface="Calibri" panose="020F0502020204030204" pitchFamily="34" charset="0"/>
              <a:ea typeface="Times New Roman" panose="02020603050405020304" pitchFamily="18" charset="0"/>
            </a:endParaRPr>
          </a:p>
          <a:p>
            <a:endParaRPr lang="el-GR" sz="1100" i="1" dirty="0">
              <a:solidFill>
                <a:srgbClr val="000000"/>
              </a:solidFill>
              <a:latin typeface="Calibri" panose="020F0502020204030204" pitchFamily="34" charset="0"/>
              <a:ea typeface="Times New Roman" panose="02020603050405020304" pitchFamily="18" charset="0"/>
            </a:endParaRPr>
          </a:p>
          <a:p>
            <a:r>
              <a:rPr lang="el-GR" sz="1100" i="1" dirty="0">
                <a:solidFill>
                  <a:srgbClr val="000000"/>
                </a:solidFill>
                <a:latin typeface="Calibri" panose="020F0502020204030204" pitchFamily="34" charset="0"/>
                <a:ea typeface="Times New Roman" panose="02020603050405020304" pitchFamily="18" charset="0"/>
              </a:rPr>
              <a:t>              Πηγή: </a:t>
            </a:r>
            <a:r>
              <a:rPr lang="en-US" sz="1100" i="1" dirty="0">
                <a:solidFill>
                  <a:srgbClr val="000000"/>
                </a:solidFill>
                <a:latin typeface="Calibri" panose="020F0502020204030204" pitchFamily="34" charset="0"/>
                <a:ea typeface="Times New Roman" panose="02020603050405020304" pitchFamily="18" charset="0"/>
              </a:rPr>
              <a:t> Morgan GE </a:t>
            </a:r>
            <a:r>
              <a:rPr lang="el-GR" sz="1100" i="1" dirty="0">
                <a:solidFill>
                  <a:srgbClr val="000000"/>
                </a:solidFill>
                <a:latin typeface="Calibri" panose="020F0502020204030204" pitchFamily="34" charset="0"/>
                <a:ea typeface="Times New Roman" panose="02020603050405020304" pitchFamily="18" charset="0"/>
              </a:rPr>
              <a:t>&amp; </a:t>
            </a:r>
            <a:r>
              <a:rPr lang="en-US" sz="1100" i="1" dirty="0">
                <a:solidFill>
                  <a:srgbClr val="000000"/>
                </a:solidFill>
                <a:latin typeface="Calibri" panose="020F0502020204030204" pitchFamily="34" charset="0"/>
                <a:ea typeface="Times New Roman" panose="02020603050405020304" pitchFamily="18" charset="0"/>
              </a:rPr>
              <a:t>Mikhail MS</a:t>
            </a:r>
            <a:r>
              <a:rPr lang="el-GR" sz="1100" i="1" dirty="0">
                <a:solidFill>
                  <a:srgbClr val="000000"/>
                </a:solidFill>
                <a:latin typeface="Calibri" panose="020F0502020204030204" pitchFamily="34" charset="0"/>
                <a:ea typeface="Times New Roman" panose="02020603050405020304" pitchFamily="18" charset="0"/>
              </a:rPr>
              <a:t>.</a:t>
            </a:r>
            <a:r>
              <a:rPr lang="en-US" sz="1100" i="1" dirty="0">
                <a:solidFill>
                  <a:srgbClr val="000000"/>
                </a:solidFill>
                <a:latin typeface="Calibri" panose="020F0502020204030204" pitchFamily="34" charset="0"/>
                <a:ea typeface="Times New Roman" panose="02020603050405020304" pitchFamily="18" charset="0"/>
              </a:rPr>
              <a:t> </a:t>
            </a:r>
            <a:r>
              <a:rPr lang="el-GR" sz="1100" i="1" dirty="0">
                <a:solidFill>
                  <a:srgbClr val="000000"/>
                </a:solidFill>
                <a:latin typeface="Calibri" panose="020F0502020204030204" pitchFamily="34" charset="0"/>
                <a:ea typeface="Times New Roman" panose="02020603050405020304" pitchFamily="18" charset="0"/>
              </a:rPr>
              <a:t>Κλινική Αναισθησιολογία. 1</a:t>
            </a:r>
            <a:r>
              <a:rPr lang="el-GR" sz="1100" i="1" baseline="30000" dirty="0">
                <a:solidFill>
                  <a:srgbClr val="000000"/>
                </a:solidFill>
                <a:latin typeface="Calibri" panose="020F0502020204030204" pitchFamily="34" charset="0"/>
                <a:ea typeface="Times New Roman" panose="02020603050405020304" pitchFamily="18" charset="0"/>
              </a:rPr>
              <a:t>ος</a:t>
            </a:r>
            <a:r>
              <a:rPr lang="el-GR" sz="1100" i="1" dirty="0">
                <a:solidFill>
                  <a:srgbClr val="000000"/>
                </a:solidFill>
                <a:latin typeface="Calibri" panose="020F0502020204030204" pitchFamily="34" charset="0"/>
                <a:ea typeface="Times New Roman" panose="02020603050405020304" pitchFamily="18" charset="0"/>
              </a:rPr>
              <a:t> τόμος. Ελληνική </a:t>
            </a:r>
            <a:r>
              <a:rPr lang="el-GR" sz="1100" i="1" dirty="0" err="1">
                <a:solidFill>
                  <a:srgbClr val="000000"/>
                </a:solidFill>
                <a:latin typeface="Calibri" panose="020F0502020204030204" pitchFamily="34" charset="0"/>
                <a:ea typeface="Times New Roman" panose="02020603050405020304" pitchFamily="18" charset="0"/>
              </a:rPr>
              <a:t>έκδ</a:t>
            </a:r>
            <a:r>
              <a:rPr lang="el-GR" sz="1100" i="1" dirty="0">
                <a:solidFill>
                  <a:srgbClr val="000000"/>
                </a:solidFill>
                <a:latin typeface="Calibri" panose="020F0502020204030204" pitchFamily="34" charset="0"/>
                <a:ea typeface="Times New Roman" panose="02020603050405020304" pitchFamily="18" charset="0"/>
              </a:rPr>
              <a:t>: 2</a:t>
            </a:r>
            <a:r>
              <a:rPr lang="el-GR" sz="1100" i="1" baseline="30000" dirty="0">
                <a:solidFill>
                  <a:srgbClr val="000000"/>
                </a:solidFill>
                <a:latin typeface="Calibri" panose="020F0502020204030204" pitchFamily="34" charset="0"/>
                <a:ea typeface="Times New Roman" panose="02020603050405020304" pitchFamily="18" charset="0"/>
              </a:rPr>
              <a:t>η</a:t>
            </a:r>
            <a:r>
              <a:rPr lang="el-GR" sz="1100" i="1" dirty="0">
                <a:solidFill>
                  <a:srgbClr val="000000"/>
                </a:solidFill>
                <a:latin typeface="Calibri" panose="020F0502020204030204" pitchFamily="34" charset="0"/>
                <a:ea typeface="Times New Roman" panose="02020603050405020304" pitchFamily="18" charset="0"/>
              </a:rPr>
              <a:t>. Αθήνα: ΠΑΡΙΣΙΑΝΟΥ Α.Ε., 2000: 116.</a:t>
            </a:r>
            <a:endParaRPr lang="el-GR" sz="1100" i="1" dirty="0"/>
          </a:p>
          <a:p>
            <a:endParaRPr lang="el-GR" dirty="0"/>
          </a:p>
        </p:txBody>
      </p:sp>
      <p:sp>
        <p:nvSpPr>
          <p:cNvPr id="3" name="Ορθογώνιο 2"/>
          <p:cNvSpPr/>
          <p:nvPr/>
        </p:nvSpPr>
        <p:spPr>
          <a:xfrm>
            <a:off x="4043398" y="699542"/>
            <a:ext cx="3157724" cy="523220"/>
          </a:xfrm>
          <a:prstGeom prst="rect">
            <a:avLst/>
          </a:prstGeom>
        </p:spPr>
        <p:txBody>
          <a:bodyPr wrap="none">
            <a:spAutoFit/>
          </a:bodyPr>
          <a:lstStyle/>
          <a:p>
            <a:r>
              <a:rPr lang="el-GR" sz="2800" b="1" dirty="0">
                <a:solidFill>
                  <a:srgbClr val="002060"/>
                </a:solidFill>
              </a:rPr>
              <a:t>Το </a:t>
            </a:r>
            <a:r>
              <a:rPr lang="el-GR" sz="2800" b="1" dirty="0" err="1">
                <a:solidFill>
                  <a:srgbClr val="002060"/>
                </a:solidFill>
              </a:rPr>
              <a:t>monitor</a:t>
            </a:r>
            <a:r>
              <a:rPr lang="el-GR" sz="2800" b="1" dirty="0">
                <a:solidFill>
                  <a:srgbClr val="002060"/>
                </a:solidFill>
              </a:rPr>
              <a:t> του ΗΚΓ </a:t>
            </a:r>
          </a:p>
        </p:txBody>
      </p:sp>
    </p:spTree>
    <p:extLst>
      <p:ext uri="{BB962C8B-B14F-4D97-AF65-F5344CB8AC3E}">
        <p14:creationId xmlns:p14="http://schemas.microsoft.com/office/powerpoint/2010/main" val="1238167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613140" y="889844"/>
            <a:ext cx="7530860" cy="646331"/>
          </a:xfrm>
          <a:prstGeom prst="rect">
            <a:avLst/>
          </a:prstGeom>
        </p:spPr>
        <p:txBody>
          <a:bodyPr wrap="square">
            <a:spAutoFit/>
          </a:bodyPr>
          <a:lstStyle/>
          <a:p>
            <a:endParaRPr lang="el-GR" dirty="0">
              <a:solidFill>
                <a:srgbClr val="000000"/>
              </a:solidFill>
              <a:latin typeface="Times New Roman" panose="02020603050405020304" pitchFamily="18" charset="0"/>
            </a:endParaRPr>
          </a:p>
          <a:p>
            <a:endParaRPr lang="el-GR" dirty="0"/>
          </a:p>
        </p:txBody>
      </p:sp>
      <p:sp>
        <p:nvSpPr>
          <p:cNvPr id="3" name="Ορθογώνιο 2"/>
          <p:cNvSpPr/>
          <p:nvPr/>
        </p:nvSpPr>
        <p:spPr>
          <a:xfrm>
            <a:off x="3379164" y="251208"/>
            <a:ext cx="5147178" cy="523220"/>
          </a:xfrm>
          <a:prstGeom prst="rect">
            <a:avLst/>
          </a:prstGeom>
        </p:spPr>
        <p:txBody>
          <a:bodyPr wrap="none">
            <a:spAutoFit/>
          </a:bodyPr>
          <a:lstStyle/>
          <a:p>
            <a:r>
              <a:rPr lang="el-GR" sz="2800" b="1" dirty="0">
                <a:solidFill>
                  <a:srgbClr val="002060"/>
                </a:solidFill>
              </a:rPr>
              <a:t>Το </a:t>
            </a:r>
            <a:r>
              <a:rPr lang="el-GR" sz="2800" b="1" dirty="0" err="1">
                <a:solidFill>
                  <a:srgbClr val="002060"/>
                </a:solidFill>
              </a:rPr>
              <a:t>monitor</a:t>
            </a:r>
            <a:r>
              <a:rPr lang="el-GR" sz="2800" b="1" dirty="0">
                <a:solidFill>
                  <a:srgbClr val="002060"/>
                </a:solidFill>
              </a:rPr>
              <a:t> του ΗΚΓ 5 απαγωγών </a:t>
            </a:r>
          </a:p>
        </p:txBody>
      </p:sp>
      <p:sp>
        <p:nvSpPr>
          <p:cNvPr id="4" name="Ορθογώνιο 3"/>
          <p:cNvSpPr/>
          <p:nvPr/>
        </p:nvSpPr>
        <p:spPr>
          <a:xfrm>
            <a:off x="1500997" y="1213009"/>
            <a:ext cx="9045322" cy="4416594"/>
          </a:xfrm>
          <a:prstGeom prst="rect">
            <a:avLst/>
          </a:prstGeom>
        </p:spPr>
        <p:txBody>
          <a:bodyPr wrap="square">
            <a:spAutoFit/>
          </a:bodyPr>
          <a:lstStyle/>
          <a:p>
            <a:endParaRPr lang="el-GR" sz="2000" dirty="0">
              <a:solidFill>
                <a:srgbClr val="000000"/>
              </a:solidFill>
              <a:latin typeface="Times New Roman" panose="02020603050405020304" pitchFamily="18" charset="0"/>
            </a:endParaRPr>
          </a:p>
          <a:p>
            <a:pPr>
              <a:lnSpc>
                <a:spcPct val="150000"/>
              </a:lnSpc>
            </a:pPr>
            <a:r>
              <a:rPr lang="el-GR" dirty="0">
                <a:solidFill>
                  <a:srgbClr val="002060"/>
                </a:solidFill>
              </a:rPr>
              <a:t>Αποτελείται από 5 ηλεκτρόδια και καταγράφει όλες τις διπολικές απαγωγές (I, II, IIΙ, AVR, AVL και AVF) καθώς και μία μονοπολική </a:t>
            </a:r>
            <a:r>
              <a:rPr lang="el-GR" dirty="0" err="1">
                <a:solidFill>
                  <a:srgbClr val="002060"/>
                </a:solidFill>
              </a:rPr>
              <a:t>προκάρδια</a:t>
            </a:r>
            <a:r>
              <a:rPr lang="el-GR" dirty="0">
                <a:solidFill>
                  <a:srgbClr val="002060"/>
                </a:solidFill>
              </a:rPr>
              <a:t> απαγωγή. </a:t>
            </a:r>
          </a:p>
          <a:p>
            <a:pPr>
              <a:lnSpc>
                <a:spcPct val="150000"/>
              </a:lnSpc>
            </a:pPr>
            <a:r>
              <a:rPr lang="el-GR" altLang="el-GR" dirty="0">
                <a:solidFill>
                  <a:srgbClr val="002060"/>
                </a:solidFill>
              </a:rPr>
              <a:t>Η επιλογή της απαγωγής καθορίζει και τη διαγνωστική ευαισθησία του ηλεκτροκαρδιογραφήματος. Συνήθως προτιμάται:</a:t>
            </a:r>
          </a:p>
          <a:p>
            <a:pPr>
              <a:lnSpc>
                <a:spcPct val="150000"/>
              </a:lnSpc>
            </a:pPr>
            <a:r>
              <a:rPr lang="el-GR" altLang="el-GR" dirty="0">
                <a:solidFill>
                  <a:srgbClr val="002060"/>
                </a:solidFill>
              </a:rPr>
              <a:t>-- Η </a:t>
            </a:r>
            <a:r>
              <a:rPr lang="el-GR" altLang="el-GR" b="1" dirty="0">
                <a:solidFill>
                  <a:srgbClr val="002060"/>
                </a:solidFill>
              </a:rPr>
              <a:t>απαγωγή ΙΙ</a:t>
            </a:r>
            <a:r>
              <a:rPr lang="el-GR" altLang="el-GR" dirty="0">
                <a:solidFill>
                  <a:srgbClr val="002060"/>
                </a:solidFill>
              </a:rPr>
              <a:t>, διότι ο ηλεκτρικός της άξονας είναι παράλληλος προς τους κόλπους με αποτέλεσμα να παράγονται τα υψηλότερα κύματα Ρ, από οποιαδήποτε άλλη απαγωγή. Βοηθά στην διάγνωση αρρυθμιών και ισχαιμίας του κατώτερου τοιχώματος της καρδιάς.</a:t>
            </a:r>
          </a:p>
          <a:p>
            <a:pPr>
              <a:lnSpc>
                <a:spcPct val="150000"/>
              </a:lnSpc>
            </a:pPr>
            <a:r>
              <a:rPr lang="el-GR" dirty="0">
                <a:solidFill>
                  <a:srgbClr val="002060"/>
                </a:solidFill>
              </a:rPr>
              <a:t>-- Η </a:t>
            </a:r>
            <a:r>
              <a:rPr lang="el-GR" b="1" dirty="0">
                <a:solidFill>
                  <a:srgbClr val="002060"/>
                </a:solidFill>
              </a:rPr>
              <a:t>απαγωγή </a:t>
            </a:r>
            <a:r>
              <a:rPr lang="en-GB" b="1" dirty="0">
                <a:solidFill>
                  <a:srgbClr val="002060"/>
                </a:solidFill>
              </a:rPr>
              <a:t>V5, </a:t>
            </a:r>
            <a:r>
              <a:rPr lang="el-GR" dirty="0">
                <a:solidFill>
                  <a:srgbClr val="002060"/>
                </a:solidFill>
              </a:rPr>
              <a:t>διότι βοηθά στην ανίχνευση του πρόσθιου και πλάγιου τοιχώματος της καρδιάς. </a:t>
            </a:r>
          </a:p>
          <a:p>
            <a:endParaRPr lang="el-GR" dirty="0">
              <a:solidFill>
                <a:srgbClr val="000000"/>
              </a:solidFill>
              <a:latin typeface="Times New Roman" panose="02020603050405020304" pitchFamily="18" charset="0"/>
            </a:endParaRPr>
          </a:p>
        </p:txBody>
      </p:sp>
      <p:sp>
        <p:nvSpPr>
          <p:cNvPr id="5" name="Ορθογώνιο 4"/>
          <p:cNvSpPr/>
          <p:nvPr/>
        </p:nvSpPr>
        <p:spPr>
          <a:xfrm>
            <a:off x="2383765" y="5898257"/>
            <a:ext cx="8399253" cy="600164"/>
          </a:xfrm>
          <a:prstGeom prst="rect">
            <a:avLst/>
          </a:prstGeom>
        </p:spPr>
        <p:txBody>
          <a:bodyPr wrap="square">
            <a:spAutoFit/>
          </a:bodyPr>
          <a:lstStyle/>
          <a:p>
            <a:r>
              <a:rPr lang="el-GR" sz="1100" dirty="0"/>
              <a:t>1. Ασκητοπούλου, Ε., Παπαϊωάννου, Α., 2015. </a:t>
            </a:r>
            <a:r>
              <a:rPr lang="el-GR" sz="1100" i="1" dirty="0"/>
              <a:t>Εγχειρίδιο αναισθησιολογίας &amp; </a:t>
            </a:r>
            <a:r>
              <a:rPr lang="el-GR" sz="1100" i="1" dirty="0" err="1"/>
              <a:t>περιεγχειρητικής</a:t>
            </a:r>
            <a:r>
              <a:rPr lang="el-GR" sz="1100" i="1" dirty="0"/>
              <a:t> φροντίδας</a:t>
            </a:r>
            <a:r>
              <a:rPr lang="el-GR" sz="1100" dirty="0"/>
              <a:t>. [ηλεκτρ. βιβλ.] </a:t>
            </a:r>
            <a:r>
              <a:rPr lang="el-GR" sz="1100" dirty="0" err="1"/>
              <a:t>Αθήνα:Σύνδεσμος</a:t>
            </a:r>
            <a:r>
              <a:rPr lang="el-GR" sz="1100" dirty="0"/>
              <a:t> Ελληνικών Ακαδημαϊκών Βιβλιοθηκών. Διαθέσιμο στο: http://hdl.handle.net/11419/3786</a:t>
            </a:r>
            <a:endParaRPr lang="el-GR" sz="1100" i="1" dirty="0">
              <a:latin typeface="Calibri" panose="020F0502020204030204" pitchFamily="34" charset="0"/>
              <a:ea typeface="Times New Roman" panose="02020603050405020304" pitchFamily="18" charset="0"/>
            </a:endParaRPr>
          </a:p>
          <a:p>
            <a:r>
              <a:rPr lang="el-GR" sz="1100" i="1" dirty="0">
                <a:latin typeface="Calibri" panose="020F0502020204030204" pitchFamily="34" charset="0"/>
                <a:ea typeface="Times New Roman" panose="02020603050405020304" pitchFamily="18" charset="0"/>
              </a:rPr>
              <a:t>2. </a:t>
            </a:r>
            <a:r>
              <a:rPr lang="en-US" sz="1100" i="1" dirty="0">
                <a:latin typeface="Calibri" panose="020F0502020204030204" pitchFamily="34" charset="0"/>
                <a:ea typeface="Times New Roman" panose="02020603050405020304" pitchFamily="18" charset="0"/>
              </a:rPr>
              <a:t>Morgan GE </a:t>
            </a:r>
            <a:r>
              <a:rPr lang="el-GR" sz="1100" i="1" dirty="0">
                <a:latin typeface="Calibri" panose="020F0502020204030204" pitchFamily="34" charset="0"/>
                <a:ea typeface="Times New Roman" panose="02020603050405020304" pitchFamily="18" charset="0"/>
              </a:rPr>
              <a:t>&amp; </a:t>
            </a:r>
            <a:r>
              <a:rPr lang="en-US" sz="1100" i="1" dirty="0">
                <a:latin typeface="Calibri" panose="020F0502020204030204" pitchFamily="34" charset="0"/>
                <a:ea typeface="Times New Roman" panose="02020603050405020304" pitchFamily="18" charset="0"/>
              </a:rPr>
              <a:t>Mikhail MS</a:t>
            </a:r>
            <a:r>
              <a:rPr lang="el-GR" sz="1100" i="1" dirty="0">
                <a:latin typeface="Calibri" panose="020F0502020204030204" pitchFamily="34" charset="0"/>
                <a:ea typeface="Times New Roman" panose="02020603050405020304" pitchFamily="18" charset="0"/>
              </a:rPr>
              <a:t>.</a:t>
            </a:r>
            <a:r>
              <a:rPr lang="en-US" sz="1100" i="1" dirty="0">
                <a:latin typeface="Calibri" panose="020F0502020204030204" pitchFamily="34" charset="0"/>
                <a:ea typeface="Times New Roman" panose="02020603050405020304" pitchFamily="18" charset="0"/>
              </a:rPr>
              <a:t> </a:t>
            </a:r>
            <a:r>
              <a:rPr lang="el-GR" sz="1100" i="1" dirty="0">
                <a:latin typeface="Calibri" panose="020F0502020204030204" pitchFamily="34" charset="0"/>
                <a:ea typeface="Times New Roman" panose="02020603050405020304" pitchFamily="18" charset="0"/>
              </a:rPr>
              <a:t>Κλινική Αναισθησιολογία. 1</a:t>
            </a:r>
            <a:r>
              <a:rPr lang="el-GR" sz="1100" i="1" baseline="30000" dirty="0">
                <a:latin typeface="Calibri" panose="020F0502020204030204" pitchFamily="34" charset="0"/>
                <a:ea typeface="Times New Roman" panose="02020603050405020304" pitchFamily="18" charset="0"/>
              </a:rPr>
              <a:t>ος</a:t>
            </a:r>
            <a:r>
              <a:rPr lang="el-GR" sz="1100" i="1" dirty="0">
                <a:latin typeface="Calibri" panose="020F0502020204030204" pitchFamily="34" charset="0"/>
                <a:ea typeface="Times New Roman" panose="02020603050405020304" pitchFamily="18" charset="0"/>
              </a:rPr>
              <a:t> τόμος. Ελληνική </a:t>
            </a:r>
            <a:r>
              <a:rPr lang="el-GR" sz="1100" i="1" dirty="0" err="1">
                <a:latin typeface="Calibri" panose="020F0502020204030204" pitchFamily="34" charset="0"/>
                <a:ea typeface="Times New Roman" panose="02020603050405020304" pitchFamily="18" charset="0"/>
              </a:rPr>
              <a:t>έκδ</a:t>
            </a:r>
            <a:r>
              <a:rPr lang="el-GR" sz="1100" i="1" dirty="0">
                <a:latin typeface="Calibri" panose="020F0502020204030204" pitchFamily="34" charset="0"/>
                <a:ea typeface="Times New Roman" panose="02020603050405020304" pitchFamily="18" charset="0"/>
              </a:rPr>
              <a:t>: 2</a:t>
            </a:r>
            <a:r>
              <a:rPr lang="el-GR" sz="1100" i="1" baseline="30000" dirty="0">
                <a:latin typeface="Calibri" panose="020F0502020204030204" pitchFamily="34" charset="0"/>
                <a:ea typeface="Times New Roman" panose="02020603050405020304" pitchFamily="18" charset="0"/>
              </a:rPr>
              <a:t>η</a:t>
            </a:r>
            <a:r>
              <a:rPr lang="el-GR" sz="1100" i="1" dirty="0">
                <a:latin typeface="Calibri" panose="020F0502020204030204" pitchFamily="34" charset="0"/>
                <a:ea typeface="Times New Roman" panose="02020603050405020304" pitchFamily="18" charset="0"/>
              </a:rPr>
              <a:t>. Αθήνα: ΠΑΡΙΣΙΑΝΟΥ Α.Ε., 2000: 116.</a:t>
            </a:r>
            <a:endParaRPr lang="el-GR" sz="1100" i="1" dirty="0"/>
          </a:p>
        </p:txBody>
      </p:sp>
    </p:spTree>
    <p:extLst>
      <p:ext uri="{BB962C8B-B14F-4D97-AF65-F5344CB8AC3E}">
        <p14:creationId xmlns:p14="http://schemas.microsoft.com/office/powerpoint/2010/main" val="27221147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Φλεβοκομβικός Ρυθμό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3837" y="474512"/>
            <a:ext cx="5525159" cy="108585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3787050" y="1864669"/>
            <a:ext cx="3765262" cy="369332"/>
          </a:xfrm>
          <a:prstGeom prst="rect">
            <a:avLst/>
          </a:prstGeom>
        </p:spPr>
        <p:txBody>
          <a:bodyPr wrap="none">
            <a:spAutoFit/>
          </a:bodyPr>
          <a:lstStyle/>
          <a:p>
            <a:r>
              <a:rPr lang="el-GR" altLang="el-GR" dirty="0"/>
              <a:t>Φυσιολογικός </a:t>
            </a:r>
            <a:r>
              <a:rPr lang="el-GR" altLang="el-GR" dirty="0" err="1"/>
              <a:t>φλεβοκομβικός</a:t>
            </a:r>
            <a:r>
              <a:rPr lang="el-GR" altLang="el-GR" dirty="0"/>
              <a:t> ρυθμός</a:t>
            </a:r>
            <a:endParaRPr lang="en-GB" altLang="el-GR" dirty="0"/>
          </a:p>
        </p:txBody>
      </p:sp>
      <p:pic>
        <p:nvPicPr>
          <p:cNvPr id="2052" name="Picture 4" descr="Ταχυκαρδί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722" y="2538308"/>
            <a:ext cx="5589917"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Βραδυκαρδί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3837" y="4580469"/>
            <a:ext cx="5630802" cy="1209676"/>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4370995" y="3890345"/>
            <a:ext cx="2758640" cy="369332"/>
          </a:xfrm>
          <a:prstGeom prst="rect">
            <a:avLst/>
          </a:prstGeom>
        </p:spPr>
        <p:txBody>
          <a:bodyPr wrap="none">
            <a:spAutoFit/>
          </a:bodyPr>
          <a:lstStyle/>
          <a:p>
            <a:r>
              <a:rPr lang="el-GR" altLang="el-GR" dirty="0" err="1"/>
              <a:t>Φλεβοκομβική</a:t>
            </a:r>
            <a:r>
              <a:rPr lang="el-GR" altLang="el-GR" dirty="0"/>
              <a:t> Ταχυκαρδία</a:t>
            </a:r>
            <a:endParaRPr lang="en-GB" altLang="el-GR" dirty="0"/>
          </a:p>
        </p:txBody>
      </p:sp>
      <p:sp>
        <p:nvSpPr>
          <p:cNvPr id="4" name="Ορθογώνιο 3"/>
          <p:cNvSpPr/>
          <p:nvPr/>
        </p:nvSpPr>
        <p:spPr>
          <a:xfrm>
            <a:off x="4549799" y="6000820"/>
            <a:ext cx="2907976" cy="369332"/>
          </a:xfrm>
          <a:prstGeom prst="rect">
            <a:avLst/>
          </a:prstGeom>
        </p:spPr>
        <p:txBody>
          <a:bodyPr wrap="none">
            <a:spAutoFit/>
          </a:bodyPr>
          <a:lstStyle/>
          <a:p>
            <a:r>
              <a:rPr lang="el-GR" altLang="el-GR" dirty="0" err="1"/>
              <a:t>Φλεβοκομβική</a:t>
            </a:r>
            <a:r>
              <a:rPr lang="el-GR" altLang="el-GR" dirty="0"/>
              <a:t> Βραδυκαρδία</a:t>
            </a:r>
            <a:endParaRPr lang="en-GB" altLang="el-GR" dirty="0"/>
          </a:p>
        </p:txBody>
      </p:sp>
      <p:sp>
        <p:nvSpPr>
          <p:cNvPr id="5" name="Ορθογώνιο 4"/>
          <p:cNvSpPr/>
          <p:nvPr/>
        </p:nvSpPr>
        <p:spPr>
          <a:xfrm>
            <a:off x="3108385" y="6539451"/>
            <a:ext cx="6096000" cy="261610"/>
          </a:xfrm>
          <a:prstGeom prst="rect">
            <a:avLst/>
          </a:prstGeom>
        </p:spPr>
        <p:txBody>
          <a:bodyPr>
            <a:spAutoFit/>
          </a:bodyPr>
          <a:lstStyle/>
          <a:p>
            <a:r>
              <a:rPr lang="el-GR" sz="1100" i="1" dirty="0"/>
              <a:t>Πηγή: </a:t>
            </a:r>
            <a:r>
              <a:rPr lang="en-GB" sz="1100" i="1" dirty="0"/>
              <a:t>https://www.heartsurgery.gr/pathiseis-epembaseis/pathiseis-kardias/arrythmies</a:t>
            </a:r>
            <a:endParaRPr lang="el-GR" sz="1100" i="1" dirty="0"/>
          </a:p>
        </p:txBody>
      </p:sp>
    </p:spTree>
    <p:extLst>
      <p:ext uri="{BB962C8B-B14F-4D97-AF65-F5344CB8AC3E}">
        <p14:creationId xmlns:p14="http://schemas.microsoft.com/office/powerpoint/2010/main" val="2630466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6472" y="1413362"/>
            <a:ext cx="4425058" cy="523220"/>
          </a:xfrm>
          <a:prstGeom prst="rect">
            <a:avLst/>
          </a:prstGeom>
          <a:noFill/>
        </p:spPr>
        <p:txBody>
          <a:bodyPr wrap="none" rtlCol="0">
            <a:spAutoFit/>
          </a:bodyPr>
          <a:lstStyle/>
          <a:p>
            <a:r>
              <a:rPr lang="el-GR" sz="2800" b="1" dirty="0">
                <a:solidFill>
                  <a:srgbClr val="002060"/>
                </a:solidFill>
              </a:rPr>
              <a:t>Βασικές Αρχές των </a:t>
            </a:r>
            <a:r>
              <a:rPr lang="en-GB" sz="2800" b="1" dirty="0">
                <a:solidFill>
                  <a:srgbClr val="002060"/>
                </a:solidFill>
              </a:rPr>
              <a:t>Monitors</a:t>
            </a:r>
            <a:endParaRPr lang="el-GR" sz="2800" b="1" dirty="0">
              <a:solidFill>
                <a:srgbClr val="002060"/>
              </a:solidFill>
            </a:endParaRPr>
          </a:p>
        </p:txBody>
      </p:sp>
      <p:sp>
        <p:nvSpPr>
          <p:cNvPr id="3" name="TextBox 2"/>
          <p:cNvSpPr txBox="1"/>
          <p:nvPr/>
        </p:nvSpPr>
        <p:spPr>
          <a:xfrm>
            <a:off x="2503487" y="2532001"/>
            <a:ext cx="8595943" cy="2805063"/>
          </a:xfrm>
          <a:prstGeom prst="rect">
            <a:avLst/>
          </a:prstGeom>
          <a:noFill/>
        </p:spPr>
        <p:txBody>
          <a:bodyPr wrap="none" rtlCol="0">
            <a:spAutoFit/>
          </a:bodyPr>
          <a:lstStyle/>
          <a:p>
            <a:pPr>
              <a:lnSpc>
                <a:spcPct val="150000"/>
              </a:lnSpc>
            </a:pPr>
            <a:r>
              <a:rPr lang="en-GB" sz="2000" dirty="0">
                <a:solidFill>
                  <a:srgbClr val="002060"/>
                </a:solidFill>
              </a:rPr>
              <a:t>-- </a:t>
            </a:r>
            <a:r>
              <a:rPr lang="el-GR" sz="2400" dirty="0">
                <a:solidFill>
                  <a:srgbClr val="002060"/>
                </a:solidFill>
              </a:rPr>
              <a:t>Να προσφέρουν ακριβείς και αξιόπιστες μετρήσεις</a:t>
            </a:r>
          </a:p>
          <a:p>
            <a:pPr>
              <a:lnSpc>
                <a:spcPct val="150000"/>
              </a:lnSpc>
            </a:pPr>
            <a:r>
              <a:rPr lang="el-GR" sz="2400" dirty="0">
                <a:solidFill>
                  <a:srgbClr val="002060"/>
                </a:solidFill>
              </a:rPr>
              <a:t>-- Να βελτιώνουν την ασφάλεια των ασθενών</a:t>
            </a:r>
          </a:p>
          <a:p>
            <a:pPr>
              <a:lnSpc>
                <a:spcPct val="150000"/>
              </a:lnSpc>
            </a:pPr>
            <a:r>
              <a:rPr lang="el-GR" sz="2400" dirty="0">
                <a:solidFill>
                  <a:srgbClr val="002060"/>
                </a:solidFill>
              </a:rPr>
              <a:t>-- Να προάγουν το κλινικό αποτέλεσμα</a:t>
            </a:r>
          </a:p>
          <a:p>
            <a:pPr>
              <a:lnSpc>
                <a:spcPct val="150000"/>
              </a:lnSpc>
            </a:pPr>
            <a:r>
              <a:rPr lang="el-GR" sz="2400" dirty="0">
                <a:solidFill>
                  <a:srgbClr val="002060"/>
                </a:solidFill>
              </a:rPr>
              <a:t>-- Να μειώνουν το συνολικό κόστος</a:t>
            </a:r>
          </a:p>
          <a:p>
            <a:pPr>
              <a:lnSpc>
                <a:spcPct val="150000"/>
              </a:lnSpc>
            </a:pPr>
            <a:r>
              <a:rPr lang="el-GR" sz="2400" dirty="0">
                <a:solidFill>
                  <a:srgbClr val="002060"/>
                </a:solidFill>
              </a:rPr>
              <a:t>-- Να διαθέτουν συναγερμούς και σήμα ελεύθερο από ‘’παράσιτα’’</a:t>
            </a:r>
          </a:p>
        </p:txBody>
      </p:sp>
      <p:sp>
        <p:nvSpPr>
          <p:cNvPr id="4" name="Ορθογώνιο 3"/>
          <p:cNvSpPr/>
          <p:nvPr/>
        </p:nvSpPr>
        <p:spPr>
          <a:xfrm>
            <a:off x="3032281" y="6194093"/>
            <a:ext cx="7509428" cy="276999"/>
          </a:xfrm>
          <a:prstGeom prst="rect">
            <a:avLst/>
          </a:prstGeom>
        </p:spPr>
        <p:txBody>
          <a:bodyPr wrap="square">
            <a:spAutoFit/>
          </a:bodyPr>
          <a:lstStyle/>
          <a:p>
            <a:r>
              <a:rPr lang="el-GR" sz="1200" i="1" dirty="0">
                <a:hlinkClick r:id="rId2"/>
              </a:rPr>
              <a:t>Πηγή:  </a:t>
            </a:r>
            <a:r>
              <a:rPr lang="en-GB" sz="1200" i="1" dirty="0">
                <a:hlinkClick r:id="rId2"/>
              </a:rPr>
              <a:t>https://anesthesia.gr/download/TOMOS_18_19/tefhos_37_38/17.pdf</a:t>
            </a:r>
            <a:endParaRPr lang="el-GR" sz="1200" i="1" dirty="0"/>
          </a:p>
        </p:txBody>
      </p:sp>
    </p:spTree>
    <p:extLst>
      <p:ext uri="{BB962C8B-B14F-4D97-AF65-F5344CB8AC3E}">
        <p14:creationId xmlns:p14="http://schemas.microsoft.com/office/powerpoint/2010/main" val="523659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Διάγνωση τού οξέος εμφράγματος του μυοκαρδίου-Incardi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424" y="1860520"/>
            <a:ext cx="4876800" cy="2266951"/>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955864" y="4357141"/>
            <a:ext cx="4077014" cy="276999"/>
          </a:xfrm>
          <a:prstGeom prst="rect">
            <a:avLst/>
          </a:prstGeom>
        </p:spPr>
        <p:txBody>
          <a:bodyPr wrap="none">
            <a:spAutoFit/>
          </a:bodyPr>
          <a:lstStyle/>
          <a:p>
            <a:r>
              <a:rPr lang="en-GB" sz="1200" dirty="0"/>
              <a:t>http://incardiology.gr/ste_stefaniaia_emfragma_diagnosi.html</a:t>
            </a:r>
            <a:endParaRPr lang="el-GR" sz="1200" dirty="0"/>
          </a:p>
        </p:txBody>
      </p:sp>
      <p:pic>
        <p:nvPicPr>
          <p:cNvPr id="1028" name="Picture 4" descr="http://www.xn--mxaafdcskbbdjf5cbbqjk8acaf.gr/wp-content/uploads/2017/05/LBB-STEMI-image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175" y="678641"/>
            <a:ext cx="5822530" cy="17827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xn--mxaafdcskbbdjf5cbbqjk8acaf.gr/wp-content/uploads/2017/05/lbb-slide_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7747" y="2993995"/>
            <a:ext cx="4787361" cy="3053526"/>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5962440" y="6116454"/>
            <a:ext cx="6096000" cy="261610"/>
          </a:xfrm>
          <a:prstGeom prst="rect">
            <a:avLst/>
          </a:prstGeom>
        </p:spPr>
        <p:txBody>
          <a:bodyPr>
            <a:spAutoFit/>
          </a:bodyPr>
          <a:lstStyle/>
          <a:p>
            <a:r>
              <a:rPr lang="en-GB" sz="1100" dirty="0"/>
              <a:t>http://www.xn--mxaafdcskbbdjf5cbbqjk8acaf.gr/wp-content/uploads/2017/05/lbb-slide_37.jpg</a:t>
            </a:r>
            <a:endParaRPr lang="el-GR" sz="1100" dirty="0"/>
          </a:p>
        </p:txBody>
      </p:sp>
      <p:sp>
        <p:nvSpPr>
          <p:cNvPr id="5" name="Ορθογώνιο 4"/>
          <p:cNvSpPr/>
          <p:nvPr/>
        </p:nvSpPr>
        <p:spPr>
          <a:xfrm>
            <a:off x="5825705" y="2530276"/>
            <a:ext cx="6096000" cy="261610"/>
          </a:xfrm>
          <a:prstGeom prst="rect">
            <a:avLst/>
          </a:prstGeom>
        </p:spPr>
        <p:txBody>
          <a:bodyPr>
            <a:spAutoFit/>
          </a:bodyPr>
          <a:lstStyle/>
          <a:p>
            <a:r>
              <a:rPr lang="en-GB" sz="1100" dirty="0"/>
              <a:t>http://www.xn--mxaafdcskbbdjf5cbbqjk8acaf.gr/wp-content/uploads/2017/05/LBB-STEMI-image7.jpg</a:t>
            </a:r>
            <a:endParaRPr lang="el-GR" sz="1100" dirty="0"/>
          </a:p>
        </p:txBody>
      </p:sp>
      <p:sp>
        <p:nvSpPr>
          <p:cNvPr id="6" name="Ορθογώνιο 5"/>
          <p:cNvSpPr/>
          <p:nvPr/>
        </p:nvSpPr>
        <p:spPr>
          <a:xfrm>
            <a:off x="586572" y="549245"/>
            <a:ext cx="5049652" cy="523220"/>
          </a:xfrm>
          <a:prstGeom prst="rect">
            <a:avLst/>
          </a:prstGeom>
        </p:spPr>
        <p:txBody>
          <a:bodyPr wrap="none">
            <a:spAutoFit/>
          </a:bodyPr>
          <a:lstStyle/>
          <a:p>
            <a:r>
              <a:rPr lang="el-GR" sz="2800" b="1" dirty="0">
                <a:solidFill>
                  <a:srgbClr val="002060"/>
                </a:solidFill>
              </a:rPr>
              <a:t>Ανάσπαση ή </a:t>
            </a:r>
            <a:r>
              <a:rPr lang="el-GR" sz="2800" b="1" dirty="0" err="1">
                <a:solidFill>
                  <a:srgbClr val="002060"/>
                </a:solidFill>
              </a:rPr>
              <a:t>κατάσπαση</a:t>
            </a:r>
            <a:r>
              <a:rPr lang="el-GR" sz="2800" b="1" dirty="0">
                <a:solidFill>
                  <a:srgbClr val="002060"/>
                </a:solidFill>
              </a:rPr>
              <a:t> του ST</a:t>
            </a:r>
          </a:p>
        </p:txBody>
      </p:sp>
    </p:spTree>
    <p:extLst>
      <p:ext uri="{BB962C8B-B14F-4D97-AF65-F5344CB8AC3E}">
        <p14:creationId xmlns:p14="http://schemas.microsoft.com/office/powerpoint/2010/main" val="2890397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ncardiology.gr/images/ecg_kolpik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500" y="1620298"/>
            <a:ext cx="5425715" cy="1219201"/>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4409371" y="3158070"/>
            <a:ext cx="2093971" cy="369332"/>
          </a:xfrm>
          <a:prstGeom prst="rect">
            <a:avLst/>
          </a:prstGeom>
        </p:spPr>
        <p:txBody>
          <a:bodyPr wrap="none">
            <a:spAutoFit/>
          </a:bodyPr>
          <a:lstStyle/>
          <a:p>
            <a:r>
              <a:rPr lang="el-GR" altLang="el-GR" dirty="0"/>
              <a:t>Κολπική μαρμαρυγή</a:t>
            </a:r>
            <a:endParaRPr lang="en-GB" altLang="el-GR" dirty="0"/>
          </a:p>
        </p:txBody>
      </p:sp>
      <p:sp>
        <p:nvSpPr>
          <p:cNvPr id="3" name="Ορθογώνιο 2"/>
          <p:cNvSpPr/>
          <p:nvPr/>
        </p:nvSpPr>
        <p:spPr>
          <a:xfrm>
            <a:off x="3428071" y="3584363"/>
            <a:ext cx="3563796" cy="261610"/>
          </a:xfrm>
          <a:prstGeom prst="rect">
            <a:avLst/>
          </a:prstGeom>
        </p:spPr>
        <p:txBody>
          <a:bodyPr wrap="none">
            <a:spAutoFit/>
          </a:bodyPr>
          <a:lstStyle/>
          <a:p>
            <a:r>
              <a:rPr lang="en-GB" sz="1100" i="1" dirty="0"/>
              <a:t>http://incardiology.gr/arr_kolpiki_marmarigi_orismos.html</a:t>
            </a:r>
            <a:endParaRPr lang="el-GR" sz="1100" i="1" dirty="0"/>
          </a:p>
        </p:txBody>
      </p:sp>
      <p:pic>
        <p:nvPicPr>
          <p:cNvPr id="3076" name="Picture 4" descr="https://www.iatrikistinpraxi.gr/wp-content/uploads/2017/06/%CE%9A%CE%BF%CE%B9%CE%BB%CE%B9%CE%B1%CE%B9%CE%BA%CE%AE-%CE%BC%CE%B1%CF%81%CE%BC%CE%B1%CF%81%CF%85%CE%B3%CE%AE-%CE%95%CE%B9%CE%BA%CF%8C%CE%BD%CE%B1-9_2021.03.07-300x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4792" y="4028536"/>
            <a:ext cx="5762445" cy="1356355"/>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4409371" y="5384891"/>
            <a:ext cx="2164695" cy="369332"/>
          </a:xfrm>
          <a:prstGeom prst="rect">
            <a:avLst/>
          </a:prstGeom>
        </p:spPr>
        <p:txBody>
          <a:bodyPr wrap="none">
            <a:spAutoFit/>
          </a:bodyPr>
          <a:lstStyle/>
          <a:p>
            <a:r>
              <a:rPr lang="el-GR" altLang="el-GR" dirty="0"/>
              <a:t>Κοιλιακή μαρμαρυγή</a:t>
            </a:r>
            <a:endParaRPr lang="en-GB" altLang="el-GR" dirty="0"/>
          </a:p>
        </p:txBody>
      </p:sp>
      <p:sp>
        <p:nvSpPr>
          <p:cNvPr id="5" name="Ορθογώνιο 4"/>
          <p:cNvSpPr/>
          <p:nvPr/>
        </p:nvSpPr>
        <p:spPr>
          <a:xfrm>
            <a:off x="4022784" y="5904695"/>
            <a:ext cx="6096000" cy="261610"/>
          </a:xfrm>
          <a:prstGeom prst="rect">
            <a:avLst/>
          </a:prstGeom>
        </p:spPr>
        <p:txBody>
          <a:bodyPr>
            <a:spAutoFit/>
          </a:bodyPr>
          <a:lstStyle/>
          <a:p>
            <a:r>
              <a:rPr lang="en-GB" sz="1100" i="1" dirty="0"/>
              <a:t>https://www.iatrikistinpraxi.gr/kardiaggeiaka</a:t>
            </a:r>
            <a:endParaRPr lang="el-GR" sz="1100" i="1" dirty="0"/>
          </a:p>
        </p:txBody>
      </p:sp>
    </p:spTree>
    <p:extLst>
      <p:ext uri="{BB962C8B-B14F-4D97-AF65-F5344CB8AC3E}">
        <p14:creationId xmlns:p14="http://schemas.microsoft.com/office/powerpoint/2010/main" val="2560713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6845" y="372279"/>
            <a:ext cx="6169025"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Ορθογώνιο 2"/>
          <p:cNvSpPr/>
          <p:nvPr/>
        </p:nvSpPr>
        <p:spPr>
          <a:xfrm>
            <a:off x="4737086" y="1786035"/>
            <a:ext cx="2355517" cy="369332"/>
          </a:xfrm>
          <a:prstGeom prst="rect">
            <a:avLst/>
          </a:prstGeom>
        </p:spPr>
        <p:txBody>
          <a:bodyPr wrap="none">
            <a:spAutoFit/>
          </a:bodyPr>
          <a:lstStyle/>
          <a:p>
            <a:r>
              <a:rPr lang="el-GR" altLang="el-GR" dirty="0"/>
              <a:t>Προθανάτιες συστολές</a:t>
            </a:r>
            <a:endParaRPr lang="en-GB" altLang="el-GR" dirty="0"/>
          </a:p>
        </p:txBody>
      </p:sp>
      <p:pic>
        <p:nvPicPr>
          <p:cNvPr id="4" name="Picture 6" descr="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453869"/>
            <a:ext cx="60960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Ορθογώνιο 4"/>
          <p:cNvSpPr/>
          <p:nvPr/>
        </p:nvSpPr>
        <p:spPr>
          <a:xfrm>
            <a:off x="4918606" y="6174256"/>
            <a:ext cx="2204065" cy="369332"/>
          </a:xfrm>
          <a:prstGeom prst="rect">
            <a:avLst/>
          </a:prstGeom>
        </p:spPr>
        <p:txBody>
          <a:bodyPr wrap="none">
            <a:spAutoFit/>
          </a:bodyPr>
          <a:lstStyle/>
          <a:p>
            <a:r>
              <a:rPr lang="el-GR" altLang="el-GR" dirty="0"/>
              <a:t>Ισοηλεκτρική γραμμή</a:t>
            </a:r>
            <a:endParaRPr lang="en-GB" altLang="el-GR" dirty="0"/>
          </a:p>
        </p:txBody>
      </p:sp>
      <p:pic>
        <p:nvPicPr>
          <p:cNvPr id="6" name="Picture 4" descr="Untitled-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8932" y="4577331"/>
            <a:ext cx="7969250" cy="138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Ορθογώνιο 6"/>
          <p:cNvSpPr/>
          <p:nvPr/>
        </p:nvSpPr>
        <p:spPr>
          <a:xfrm>
            <a:off x="5057169" y="3914984"/>
            <a:ext cx="2065502" cy="369332"/>
          </a:xfrm>
          <a:prstGeom prst="rect">
            <a:avLst/>
          </a:prstGeom>
        </p:spPr>
        <p:txBody>
          <a:bodyPr wrap="none">
            <a:spAutoFit/>
          </a:bodyPr>
          <a:lstStyle/>
          <a:p>
            <a:r>
              <a:rPr lang="el-GR" altLang="el-GR" dirty="0"/>
              <a:t>Καρδιακές μαλάξεις</a:t>
            </a:r>
            <a:endParaRPr lang="en-GB" altLang="el-GR" dirty="0"/>
          </a:p>
        </p:txBody>
      </p:sp>
    </p:spTree>
    <p:extLst>
      <p:ext uri="{BB962C8B-B14F-4D97-AF65-F5344CB8AC3E}">
        <p14:creationId xmlns:p14="http://schemas.microsoft.com/office/powerpoint/2010/main" val="4056577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7542" y="953019"/>
            <a:ext cx="3369192" cy="523220"/>
          </a:xfrm>
          <a:prstGeom prst="rect">
            <a:avLst/>
          </a:prstGeom>
          <a:noFill/>
        </p:spPr>
        <p:txBody>
          <a:bodyPr wrap="none" rtlCol="0">
            <a:spAutoFit/>
          </a:bodyPr>
          <a:lstStyle/>
          <a:p>
            <a:r>
              <a:rPr lang="el-GR" sz="2800" b="1" dirty="0">
                <a:solidFill>
                  <a:srgbClr val="002060"/>
                </a:solidFill>
              </a:rPr>
              <a:t>Παλμική Οξυμετρία </a:t>
            </a:r>
            <a:r>
              <a:rPr lang="el-GR" sz="1600" baseline="30000" dirty="0">
                <a:solidFill>
                  <a:srgbClr val="002060"/>
                </a:solidFill>
              </a:rPr>
              <a:t>1</a:t>
            </a:r>
            <a:r>
              <a:rPr lang="en-GB" sz="1600" baseline="30000" dirty="0">
                <a:solidFill>
                  <a:srgbClr val="002060"/>
                </a:solidFill>
              </a:rPr>
              <a:t>,2</a:t>
            </a:r>
            <a:endParaRPr lang="el-GR" sz="1600" baseline="30000" dirty="0">
              <a:solidFill>
                <a:srgbClr val="002060"/>
              </a:solidFill>
            </a:endParaRPr>
          </a:p>
        </p:txBody>
      </p:sp>
      <p:sp>
        <p:nvSpPr>
          <p:cNvPr id="3" name="TextBox 2"/>
          <p:cNvSpPr txBox="1"/>
          <p:nvPr/>
        </p:nvSpPr>
        <p:spPr>
          <a:xfrm>
            <a:off x="819510" y="2104845"/>
            <a:ext cx="10200998" cy="1015663"/>
          </a:xfrm>
          <a:prstGeom prst="rect">
            <a:avLst/>
          </a:prstGeom>
          <a:noFill/>
        </p:spPr>
        <p:txBody>
          <a:bodyPr wrap="none" rtlCol="0">
            <a:spAutoFit/>
          </a:bodyPr>
          <a:lstStyle/>
          <a:p>
            <a:pPr>
              <a:lnSpc>
                <a:spcPct val="150000"/>
              </a:lnSpc>
            </a:pPr>
            <a:r>
              <a:rPr lang="el-GR" sz="2000" i="1" dirty="0">
                <a:solidFill>
                  <a:srgbClr val="002060"/>
                </a:solidFill>
              </a:rPr>
              <a:t>Η παλμική οξυμετρία μετρά μη επεμβατικά και σε συνεχή βάση τον κορεσμό της αιμοσφαιρίνης </a:t>
            </a:r>
          </a:p>
          <a:p>
            <a:pPr>
              <a:lnSpc>
                <a:spcPct val="150000"/>
              </a:lnSpc>
            </a:pPr>
            <a:r>
              <a:rPr lang="el-GR" sz="2000" i="1" dirty="0">
                <a:solidFill>
                  <a:srgbClr val="002060"/>
                </a:solidFill>
              </a:rPr>
              <a:t>σε οξυγόνο στο αίμα (SpO</a:t>
            </a:r>
            <a:r>
              <a:rPr lang="el-GR" sz="2000" i="1" baseline="-25000" dirty="0">
                <a:solidFill>
                  <a:srgbClr val="002060"/>
                </a:solidFill>
              </a:rPr>
              <a:t>2</a:t>
            </a:r>
            <a:r>
              <a:rPr lang="el-GR" sz="2000" i="1" dirty="0">
                <a:solidFill>
                  <a:srgbClr val="002060"/>
                </a:solidFill>
              </a:rPr>
              <a:t>). </a:t>
            </a:r>
            <a:endParaRPr lang="el-GR" sz="2000" dirty="0">
              <a:solidFill>
                <a:srgbClr val="002060"/>
              </a:solidFill>
            </a:endParaRPr>
          </a:p>
        </p:txBody>
      </p:sp>
      <p:pic>
        <p:nvPicPr>
          <p:cNvPr id="4102" name="Picture 6" descr="Μόνιτορ-Οξύμετρα - Solution Medical Care, Ιατρικά υλικά, ιατρικά μηχανήματα  και εξοπλισμός ιατρείο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2420" y="2838838"/>
            <a:ext cx="3967851" cy="3412354"/>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8053021" y="6386756"/>
            <a:ext cx="2077813" cy="261610"/>
          </a:xfrm>
          <a:prstGeom prst="rect">
            <a:avLst/>
          </a:prstGeom>
        </p:spPr>
        <p:txBody>
          <a:bodyPr wrap="none">
            <a:spAutoFit/>
          </a:bodyPr>
          <a:lstStyle/>
          <a:p>
            <a:r>
              <a:rPr lang="en-GB" sz="1100" dirty="0"/>
              <a:t>https://www.solutionmedical.gr/</a:t>
            </a:r>
            <a:endParaRPr lang="el-GR" sz="1100" dirty="0"/>
          </a:p>
        </p:txBody>
      </p:sp>
      <p:sp>
        <p:nvSpPr>
          <p:cNvPr id="6" name="Ορθογώνιο 5"/>
          <p:cNvSpPr/>
          <p:nvPr/>
        </p:nvSpPr>
        <p:spPr>
          <a:xfrm>
            <a:off x="516183" y="5448037"/>
            <a:ext cx="6096000" cy="938719"/>
          </a:xfrm>
          <a:prstGeom prst="rect">
            <a:avLst/>
          </a:prstGeom>
        </p:spPr>
        <p:txBody>
          <a:bodyPr>
            <a:spAutoFit/>
          </a:bodyPr>
          <a:lstStyle/>
          <a:p>
            <a:pPr marL="228600" indent="-228600">
              <a:buAutoNum type="arabicPeriod"/>
            </a:pPr>
            <a:r>
              <a:rPr lang="el-GR" sz="1100" i="1" dirty="0"/>
              <a:t>Ασκητοπούλου, Ε., Παπαϊωάννου, Α., 2015. Εγχειρίδιο αναισθησιολογίας &amp; </a:t>
            </a:r>
            <a:r>
              <a:rPr lang="el-GR" sz="1100" i="1" dirty="0" err="1"/>
              <a:t>περιεγχειρητικής</a:t>
            </a:r>
            <a:r>
              <a:rPr lang="el-GR" sz="1100" i="1" dirty="0"/>
              <a:t> φροντίδας. [ηλεκτρ. βιβλ.] </a:t>
            </a:r>
            <a:r>
              <a:rPr lang="el-GR" sz="1100" i="1" dirty="0" err="1"/>
              <a:t>Αθήνα:Σύνδεσμος</a:t>
            </a:r>
            <a:r>
              <a:rPr lang="el-GR" sz="1100" i="1" dirty="0"/>
              <a:t> Ελληνικών Ακαδημαϊκών Βιβλιοθηκών. Διαθέσιμο στο: </a:t>
            </a:r>
            <a:r>
              <a:rPr lang="el-GR" sz="1100" i="1" dirty="0">
                <a:hlinkClick r:id="rId3"/>
              </a:rPr>
              <a:t>http://hdl.handle.net/11419/3786</a:t>
            </a:r>
            <a:endParaRPr lang="en-GB" sz="1100" i="1" dirty="0">
              <a:latin typeface="Calibri" panose="020F0502020204030204" pitchFamily="34" charset="0"/>
            </a:endParaRPr>
          </a:p>
          <a:p>
            <a:pPr marL="228600" indent="-228600">
              <a:buAutoNum type="arabicPeriod"/>
            </a:pPr>
            <a:r>
              <a:rPr lang="en-US" sz="1100" i="1" dirty="0">
                <a:latin typeface="Calibri" panose="020F0502020204030204" pitchFamily="34" charset="0"/>
                <a:ea typeface="Times New Roman" panose="02020603050405020304" pitchFamily="18" charset="0"/>
              </a:rPr>
              <a:t>Morgan GE </a:t>
            </a:r>
            <a:r>
              <a:rPr lang="el-GR" sz="1100" i="1" dirty="0">
                <a:latin typeface="Calibri" panose="020F0502020204030204" pitchFamily="34" charset="0"/>
                <a:ea typeface="Times New Roman" panose="02020603050405020304" pitchFamily="18" charset="0"/>
              </a:rPr>
              <a:t>&amp; </a:t>
            </a:r>
            <a:r>
              <a:rPr lang="en-US" sz="1100" i="1" dirty="0">
                <a:latin typeface="Calibri" panose="020F0502020204030204" pitchFamily="34" charset="0"/>
                <a:ea typeface="Times New Roman" panose="02020603050405020304" pitchFamily="18" charset="0"/>
              </a:rPr>
              <a:t>Mikhail MS</a:t>
            </a:r>
            <a:r>
              <a:rPr lang="el-GR" sz="1100" i="1" dirty="0">
                <a:latin typeface="Calibri" panose="020F0502020204030204" pitchFamily="34" charset="0"/>
                <a:ea typeface="Times New Roman" panose="02020603050405020304" pitchFamily="18" charset="0"/>
              </a:rPr>
              <a:t>.</a:t>
            </a:r>
            <a:r>
              <a:rPr lang="en-US" sz="1100" i="1" dirty="0">
                <a:latin typeface="Calibri" panose="020F0502020204030204" pitchFamily="34" charset="0"/>
                <a:ea typeface="Times New Roman" panose="02020603050405020304" pitchFamily="18" charset="0"/>
              </a:rPr>
              <a:t> </a:t>
            </a:r>
            <a:r>
              <a:rPr lang="el-GR" sz="1100" i="1" dirty="0">
                <a:latin typeface="Calibri" panose="020F0502020204030204" pitchFamily="34" charset="0"/>
                <a:ea typeface="Times New Roman" panose="02020603050405020304" pitchFamily="18" charset="0"/>
              </a:rPr>
              <a:t>Κλινική Αναισθησιολογία. 1</a:t>
            </a:r>
            <a:r>
              <a:rPr lang="el-GR" sz="1100" i="1" baseline="30000" dirty="0">
                <a:latin typeface="Calibri" panose="020F0502020204030204" pitchFamily="34" charset="0"/>
                <a:ea typeface="Times New Roman" panose="02020603050405020304" pitchFamily="18" charset="0"/>
              </a:rPr>
              <a:t>ος</a:t>
            </a:r>
            <a:r>
              <a:rPr lang="el-GR" sz="1100" i="1" dirty="0">
                <a:latin typeface="Calibri" panose="020F0502020204030204" pitchFamily="34" charset="0"/>
                <a:ea typeface="Times New Roman" panose="02020603050405020304" pitchFamily="18" charset="0"/>
              </a:rPr>
              <a:t> τόμος. Ελληνική </a:t>
            </a:r>
            <a:r>
              <a:rPr lang="el-GR" sz="1100" i="1" dirty="0" err="1">
                <a:latin typeface="Calibri" panose="020F0502020204030204" pitchFamily="34" charset="0"/>
                <a:ea typeface="Times New Roman" panose="02020603050405020304" pitchFamily="18" charset="0"/>
              </a:rPr>
              <a:t>έκδ</a:t>
            </a:r>
            <a:r>
              <a:rPr lang="el-GR" sz="1100" i="1" dirty="0">
                <a:latin typeface="Calibri" panose="020F0502020204030204" pitchFamily="34" charset="0"/>
                <a:ea typeface="Times New Roman" panose="02020603050405020304" pitchFamily="18" charset="0"/>
              </a:rPr>
              <a:t>: 2</a:t>
            </a:r>
            <a:r>
              <a:rPr lang="el-GR" sz="1100" i="1" baseline="30000" dirty="0">
                <a:latin typeface="Calibri" panose="020F0502020204030204" pitchFamily="34" charset="0"/>
                <a:ea typeface="Times New Roman" panose="02020603050405020304" pitchFamily="18" charset="0"/>
              </a:rPr>
              <a:t>η</a:t>
            </a:r>
            <a:r>
              <a:rPr lang="el-GR" sz="1100" i="1" dirty="0">
                <a:latin typeface="Calibri" panose="020F0502020204030204" pitchFamily="34" charset="0"/>
                <a:ea typeface="Times New Roman" panose="02020603050405020304" pitchFamily="18" charset="0"/>
              </a:rPr>
              <a:t>. Αθήνα: ΠΑΡΙΣΙΑΝΟΥ Α.Ε., 2000: 129- 133.</a:t>
            </a:r>
            <a:endParaRPr lang="el-GR" sz="1100" i="1" dirty="0"/>
          </a:p>
        </p:txBody>
      </p:sp>
    </p:spTree>
    <p:extLst>
      <p:ext uri="{BB962C8B-B14F-4D97-AF65-F5344CB8AC3E}">
        <p14:creationId xmlns:p14="http://schemas.microsoft.com/office/powerpoint/2010/main" val="2886432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175757" y="734047"/>
            <a:ext cx="3135154" cy="523220"/>
          </a:xfrm>
          <a:prstGeom prst="rect">
            <a:avLst/>
          </a:prstGeom>
        </p:spPr>
        <p:txBody>
          <a:bodyPr wrap="none">
            <a:spAutoFit/>
          </a:bodyPr>
          <a:lstStyle/>
          <a:p>
            <a:r>
              <a:rPr lang="el-GR" sz="2800" b="1" dirty="0">
                <a:solidFill>
                  <a:srgbClr val="002060"/>
                </a:solidFill>
              </a:rPr>
              <a:t>Παλμική Οξυμετρία</a:t>
            </a:r>
          </a:p>
        </p:txBody>
      </p:sp>
      <p:sp>
        <p:nvSpPr>
          <p:cNvPr id="3" name="TextBox 2"/>
          <p:cNvSpPr txBox="1"/>
          <p:nvPr/>
        </p:nvSpPr>
        <p:spPr>
          <a:xfrm>
            <a:off x="1302589" y="1630392"/>
            <a:ext cx="9199506" cy="400110"/>
          </a:xfrm>
          <a:prstGeom prst="rect">
            <a:avLst/>
          </a:prstGeom>
          <a:noFill/>
        </p:spPr>
        <p:txBody>
          <a:bodyPr wrap="none" rtlCol="0">
            <a:spAutoFit/>
          </a:bodyPr>
          <a:lstStyle/>
          <a:p>
            <a:r>
              <a:rPr lang="el-GR" sz="2000" dirty="0">
                <a:solidFill>
                  <a:srgbClr val="002060"/>
                </a:solidFill>
              </a:rPr>
              <a:t>Η λειτουργία τους βασίζεται στις αρχές της </a:t>
            </a:r>
            <a:r>
              <a:rPr lang="el-GR" sz="2000" dirty="0" err="1">
                <a:solidFill>
                  <a:srgbClr val="002060"/>
                </a:solidFill>
              </a:rPr>
              <a:t>οξυγονομετρίας</a:t>
            </a:r>
            <a:r>
              <a:rPr lang="el-GR" sz="2000" dirty="0">
                <a:solidFill>
                  <a:srgbClr val="002060"/>
                </a:solidFill>
              </a:rPr>
              <a:t> και της πληθυσμογραφίας.</a:t>
            </a:r>
          </a:p>
        </p:txBody>
      </p:sp>
      <p:pic>
        <p:nvPicPr>
          <p:cNvPr id="4" name="Εικόνα 3"/>
          <p:cNvPicPr>
            <a:picLocks noChangeAspect="1"/>
          </p:cNvPicPr>
          <p:nvPr/>
        </p:nvPicPr>
        <p:blipFill>
          <a:blip r:embed="rId2"/>
          <a:stretch>
            <a:fillRect/>
          </a:stretch>
        </p:blipFill>
        <p:spPr>
          <a:xfrm>
            <a:off x="980662" y="2665034"/>
            <a:ext cx="8952601" cy="2856400"/>
          </a:xfrm>
          <a:prstGeom prst="rect">
            <a:avLst/>
          </a:prstGeom>
        </p:spPr>
      </p:pic>
      <p:sp>
        <p:nvSpPr>
          <p:cNvPr id="5" name="Ορθογώνιο 4"/>
          <p:cNvSpPr/>
          <p:nvPr/>
        </p:nvSpPr>
        <p:spPr>
          <a:xfrm>
            <a:off x="1987318" y="5725079"/>
            <a:ext cx="7945945" cy="430887"/>
          </a:xfrm>
          <a:prstGeom prst="rect">
            <a:avLst/>
          </a:prstGeom>
        </p:spPr>
        <p:txBody>
          <a:bodyPr wrap="square">
            <a:spAutoFit/>
          </a:bodyPr>
          <a:lstStyle/>
          <a:p>
            <a:r>
              <a:rPr lang="el-GR" sz="1100" i="1" dirty="0"/>
              <a:t>Ασκητοπούλου, Ε., Παπαϊωάννου, Α., 2015. Εγχειρίδιο αναισθησιολογίας &amp; </a:t>
            </a:r>
            <a:r>
              <a:rPr lang="el-GR" sz="1100" i="1" dirty="0" err="1"/>
              <a:t>περιεγχειρητικής</a:t>
            </a:r>
            <a:r>
              <a:rPr lang="el-GR" sz="1100" i="1" dirty="0"/>
              <a:t> φροντίδας. [ηλεκτρ. βιβλ.] </a:t>
            </a:r>
            <a:r>
              <a:rPr lang="el-GR" sz="1100" i="1" dirty="0" err="1"/>
              <a:t>Αθήνα:Σύνδεσμος</a:t>
            </a:r>
            <a:r>
              <a:rPr lang="el-GR" sz="1100" i="1" dirty="0"/>
              <a:t> Ελληνικών Ακαδημαϊκών Βιβλιοθηκών. Διαθέσιμο στο: http://hdl.handle.net/11419/3786</a:t>
            </a:r>
            <a:endParaRPr lang="el-GR" sz="1100" i="1"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4026176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373148" y="613971"/>
            <a:ext cx="3135154" cy="523220"/>
          </a:xfrm>
          <a:prstGeom prst="rect">
            <a:avLst/>
          </a:prstGeom>
        </p:spPr>
        <p:txBody>
          <a:bodyPr wrap="none">
            <a:spAutoFit/>
          </a:bodyPr>
          <a:lstStyle/>
          <a:p>
            <a:pPr lvl="0"/>
            <a:r>
              <a:rPr lang="el-GR" sz="2800" b="1" dirty="0">
                <a:solidFill>
                  <a:srgbClr val="002060"/>
                </a:solidFill>
              </a:rPr>
              <a:t>Παλμική Οξυμετρία</a:t>
            </a:r>
          </a:p>
        </p:txBody>
      </p:sp>
      <p:sp>
        <p:nvSpPr>
          <p:cNvPr id="3" name="Ορθογώνιο 2"/>
          <p:cNvSpPr/>
          <p:nvPr/>
        </p:nvSpPr>
        <p:spPr>
          <a:xfrm>
            <a:off x="1416170" y="1608695"/>
            <a:ext cx="9049110" cy="3831818"/>
          </a:xfrm>
          <a:prstGeom prst="rect">
            <a:avLst/>
          </a:prstGeom>
        </p:spPr>
        <p:txBody>
          <a:bodyPr wrap="square">
            <a:spAutoFit/>
          </a:bodyPr>
          <a:lstStyle/>
          <a:p>
            <a:pPr algn="just">
              <a:lnSpc>
                <a:spcPct val="150000"/>
              </a:lnSpc>
            </a:pPr>
            <a:r>
              <a:rPr lang="el-GR" altLang="el-GR" dirty="0">
                <a:solidFill>
                  <a:srgbClr val="002060"/>
                </a:solidFill>
              </a:rPr>
              <a:t>Σύμφωνα με το νόμο των </a:t>
            </a:r>
            <a:r>
              <a:rPr lang="en-US" altLang="el-GR" b="1" i="1" dirty="0">
                <a:solidFill>
                  <a:srgbClr val="002060"/>
                </a:solidFill>
              </a:rPr>
              <a:t>Lambert </a:t>
            </a:r>
            <a:r>
              <a:rPr lang="el-GR" altLang="el-GR" b="1" i="1" dirty="0">
                <a:solidFill>
                  <a:srgbClr val="002060"/>
                </a:solidFill>
              </a:rPr>
              <a:t>και </a:t>
            </a:r>
            <a:r>
              <a:rPr lang="en-US" altLang="el-GR" b="1" i="1" dirty="0">
                <a:solidFill>
                  <a:srgbClr val="002060"/>
                </a:solidFill>
              </a:rPr>
              <a:t>Bear</a:t>
            </a:r>
            <a:r>
              <a:rPr lang="el-GR" altLang="el-GR" dirty="0">
                <a:solidFill>
                  <a:srgbClr val="002060"/>
                </a:solidFill>
              </a:rPr>
              <a:t>, η οξυγονωμένη και η αναχθείσα αιμοσφαιρίνη διαφέρουν ως προς την απορρόφηση του ερυθρού και του υπέρυθρου φωτός. </a:t>
            </a:r>
          </a:p>
          <a:p>
            <a:pPr algn="just">
              <a:lnSpc>
                <a:spcPct val="150000"/>
              </a:lnSpc>
            </a:pPr>
            <a:r>
              <a:rPr lang="el-GR" altLang="el-GR" dirty="0">
                <a:solidFill>
                  <a:srgbClr val="002060"/>
                </a:solidFill>
              </a:rPr>
              <a:t>Η </a:t>
            </a:r>
            <a:r>
              <a:rPr lang="el-GR" altLang="el-GR" i="1" dirty="0" err="1">
                <a:solidFill>
                  <a:srgbClr val="002060"/>
                </a:solidFill>
              </a:rPr>
              <a:t>οξυαιμοσφαιρίνη</a:t>
            </a:r>
            <a:r>
              <a:rPr lang="el-GR" altLang="el-GR" dirty="0">
                <a:solidFill>
                  <a:srgbClr val="002060"/>
                </a:solidFill>
              </a:rPr>
              <a:t> απορροφά περισσότερο υπέρυθρο φως (990 </a:t>
            </a:r>
            <a:r>
              <a:rPr lang="en-GB" altLang="el-GR" dirty="0">
                <a:solidFill>
                  <a:srgbClr val="002060"/>
                </a:solidFill>
              </a:rPr>
              <a:t>nm</a:t>
            </a:r>
            <a:r>
              <a:rPr lang="el-GR" altLang="el-GR" dirty="0">
                <a:solidFill>
                  <a:srgbClr val="002060"/>
                </a:solidFill>
              </a:rPr>
              <a:t>), ενώ η </a:t>
            </a:r>
            <a:r>
              <a:rPr lang="el-GR" altLang="el-GR" i="1" dirty="0" err="1">
                <a:solidFill>
                  <a:srgbClr val="002060"/>
                </a:solidFill>
              </a:rPr>
              <a:t>δεοξυαιμοσφαιρίνη</a:t>
            </a:r>
            <a:r>
              <a:rPr lang="el-GR" altLang="el-GR" i="1" dirty="0">
                <a:solidFill>
                  <a:srgbClr val="002060"/>
                </a:solidFill>
              </a:rPr>
              <a:t> </a:t>
            </a:r>
            <a:r>
              <a:rPr lang="el-GR" altLang="el-GR" dirty="0">
                <a:solidFill>
                  <a:srgbClr val="002060"/>
                </a:solidFill>
              </a:rPr>
              <a:t>απορροφά περισσότερο ερυθρό φως (660</a:t>
            </a:r>
            <a:r>
              <a:rPr lang="en-US" altLang="el-GR" dirty="0">
                <a:solidFill>
                  <a:srgbClr val="002060"/>
                </a:solidFill>
              </a:rPr>
              <a:t>nm</a:t>
            </a:r>
            <a:r>
              <a:rPr lang="el-GR" altLang="el-GR" dirty="0">
                <a:solidFill>
                  <a:srgbClr val="002060"/>
                </a:solidFill>
              </a:rPr>
              <a:t>) και εμφανίζεται έτσι μπλε ή </a:t>
            </a:r>
            <a:r>
              <a:rPr lang="el-GR" altLang="el-GR" dirty="0" err="1">
                <a:solidFill>
                  <a:srgbClr val="002060"/>
                </a:solidFill>
              </a:rPr>
              <a:t>κυανωτική</a:t>
            </a:r>
            <a:r>
              <a:rPr lang="el-GR" altLang="el-GR" dirty="0">
                <a:solidFill>
                  <a:srgbClr val="002060"/>
                </a:solidFill>
              </a:rPr>
              <a:t> στο γυμνό μάτι. </a:t>
            </a:r>
            <a:endParaRPr lang="en-US" altLang="el-GR" dirty="0">
              <a:solidFill>
                <a:srgbClr val="002060"/>
              </a:solidFill>
            </a:endParaRPr>
          </a:p>
          <a:p>
            <a:pPr algn="just">
              <a:lnSpc>
                <a:spcPct val="150000"/>
              </a:lnSpc>
            </a:pPr>
            <a:endParaRPr lang="en-GB" altLang="el-GR" dirty="0">
              <a:solidFill>
                <a:srgbClr val="002060"/>
              </a:solidFill>
            </a:endParaRPr>
          </a:p>
          <a:p>
            <a:pPr algn="just">
              <a:lnSpc>
                <a:spcPct val="150000"/>
              </a:lnSpc>
            </a:pPr>
            <a:r>
              <a:rPr lang="el-GR" altLang="el-GR" dirty="0">
                <a:solidFill>
                  <a:srgbClr val="002060"/>
                </a:solidFill>
              </a:rPr>
              <a:t>Ο ρυθμός των απορροφήσεων στα ερυθρά και στα υπέρυθρα μήκη κύματος αναλύεται από έναν μικροεπεξεργαστή για να δώσει το τελικό ποσοστό του κορεσμού της  αιμοσφαιρίνης σε οξυγόνο.  </a:t>
            </a:r>
          </a:p>
        </p:txBody>
      </p:sp>
      <p:sp>
        <p:nvSpPr>
          <p:cNvPr id="4" name="Ορθογώνιο 3"/>
          <p:cNvSpPr/>
          <p:nvPr/>
        </p:nvSpPr>
        <p:spPr>
          <a:xfrm>
            <a:off x="2892725" y="5912017"/>
            <a:ext cx="6096000" cy="430887"/>
          </a:xfrm>
          <a:prstGeom prst="rect">
            <a:avLst/>
          </a:prstGeom>
        </p:spPr>
        <p:txBody>
          <a:bodyPr>
            <a:spAutoFit/>
          </a:bodyPr>
          <a:lstStyle/>
          <a:p>
            <a:pPr lvl="0"/>
            <a:r>
              <a:rPr lang="en-US" sz="1100" i="1" dirty="0">
                <a:solidFill>
                  <a:prstClr val="black"/>
                </a:solidFill>
                <a:latin typeface="Calibri" panose="020F0502020204030204" pitchFamily="34" charset="0"/>
                <a:ea typeface="Times New Roman" panose="02020603050405020304" pitchFamily="18" charset="0"/>
              </a:rPr>
              <a:t>Morgan GE </a:t>
            </a:r>
            <a:r>
              <a:rPr lang="el-GR" sz="1100" i="1" dirty="0">
                <a:solidFill>
                  <a:prstClr val="black"/>
                </a:solidFill>
                <a:latin typeface="Calibri" panose="020F0502020204030204" pitchFamily="34" charset="0"/>
                <a:ea typeface="Times New Roman" panose="02020603050405020304" pitchFamily="18" charset="0"/>
              </a:rPr>
              <a:t>&amp; </a:t>
            </a:r>
            <a:r>
              <a:rPr lang="en-US" sz="1100" i="1" dirty="0">
                <a:solidFill>
                  <a:prstClr val="black"/>
                </a:solidFill>
                <a:latin typeface="Calibri" panose="020F0502020204030204" pitchFamily="34" charset="0"/>
                <a:ea typeface="Times New Roman" panose="02020603050405020304" pitchFamily="18" charset="0"/>
              </a:rPr>
              <a:t>Mikhail MS</a:t>
            </a:r>
            <a:r>
              <a:rPr lang="el-GR" sz="1100" i="1" dirty="0">
                <a:solidFill>
                  <a:prstClr val="black"/>
                </a:solidFill>
                <a:latin typeface="Calibri" panose="020F0502020204030204" pitchFamily="34" charset="0"/>
                <a:ea typeface="Times New Roman" panose="02020603050405020304" pitchFamily="18" charset="0"/>
              </a:rPr>
              <a:t>.</a:t>
            </a:r>
            <a:r>
              <a:rPr lang="en-US" sz="1100" i="1" dirty="0">
                <a:solidFill>
                  <a:prstClr val="black"/>
                </a:solidFill>
                <a:latin typeface="Calibri" panose="020F0502020204030204" pitchFamily="34" charset="0"/>
                <a:ea typeface="Times New Roman" panose="02020603050405020304" pitchFamily="18" charset="0"/>
              </a:rPr>
              <a:t> </a:t>
            </a:r>
            <a:r>
              <a:rPr lang="el-GR" sz="1100" i="1" dirty="0">
                <a:solidFill>
                  <a:prstClr val="black"/>
                </a:solidFill>
                <a:latin typeface="Calibri" panose="020F0502020204030204" pitchFamily="34" charset="0"/>
                <a:ea typeface="Times New Roman" panose="02020603050405020304" pitchFamily="18" charset="0"/>
              </a:rPr>
              <a:t>Κλινική Αναισθησιολογία. 1</a:t>
            </a:r>
            <a:r>
              <a:rPr lang="el-GR" sz="1100" i="1" baseline="30000" dirty="0">
                <a:solidFill>
                  <a:prstClr val="black"/>
                </a:solidFill>
                <a:latin typeface="Calibri" panose="020F0502020204030204" pitchFamily="34" charset="0"/>
                <a:ea typeface="Times New Roman" panose="02020603050405020304" pitchFamily="18" charset="0"/>
              </a:rPr>
              <a:t>ος</a:t>
            </a:r>
            <a:r>
              <a:rPr lang="el-GR" sz="1100" i="1" dirty="0">
                <a:solidFill>
                  <a:prstClr val="black"/>
                </a:solidFill>
                <a:latin typeface="Calibri" panose="020F0502020204030204" pitchFamily="34" charset="0"/>
                <a:ea typeface="Times New Roman" panose="02020603050405020304" pitchFamily="18" charset="0"/>
              </a:rPr>
              <a:t> τόμος. Ελληνική </a:t>
            </a:r>
            <a:r>
              <a:rPr lang="el-GR" sz="1100" i="1" dirty="0" err="1">
                <a:solidFill>
                  <a:prstClr val="black"/>
                </a:solidFill>
                <a:latin typeface="Calibri" panose="020F0502020204030204" pitchFamily="34" charset="0"/>
                <a:ea typeface="Times New Roman" panose="02020603050405020304" pitchFamily="18" charset="0"/>
              </a:rPr>
              <a:t>έκδ</a:t>
            </a:r>
            <a:r>
              <a:rPr lang="el-GR" sz="1100" i="1" dirty="0">
                <a:solidFill>
                  <a:prstClr val="black"/>
                </a:solidFill>
                <a:latin typeface="Calibri" panose="020F0502020204030204" pitchFamily="34" charset="0"/>
                <a:ea typeface="Times New Roman" panose="02020603050405020304" pitchFamily="18" charset="0"/>
              </a:rPr>
              <a:t>: 2</a:t>
            </a:r>
            <a:r>
              <a:rPr lang="el-GR" sz="1100" i="1" baseline="30000" dirty="0">
                <a:solidFill>
                  <a:prstClr val="black"/>
                </a:solidFill>
                <a:latin typeface="Calibri" panose="020F0502020204030204" pitchFamily="34" charset="0"/>
                <a:ea typeface="Times New Roman" panose="02020603050405020304" pitchFamily="18" charset="0"/>
              </a:rPr>
              <a:t>η</a:t>
            </a:r>
            <a:r>
              <a:rPr lang="el-GR" sz="1100" i="1" dirty="0">
                <a:solidFill>
                  <a:prstClr val="black"/>
                </a:solidFill>
                <a:latin typeface="Calibri" panose="020F0502020204030204" pitchFamily="34" charset="0"/>
                <a:ea typeface="Times New Roman" panose="02020603050405020304" pitchFamily="18" charset="0"/>
              </a:rPr>
              <a:t>. Αθήνα: ΠΑΡΙΣΙΑΝΟΥ Α.Ε., 2000: 129- 133.</a:t>
            </a:r>
            <a:endParaRPr lang="el-GR" sz="1100" i="1" dirty="0">
              <a:solidFill>
                <a:prstClr val="black"/>
              </a:solidFill>
            </a:endParaRPr>
          </a:p>
        </p:txBody>
      </p:sp>
    </p:spTree>
    <p:extLst>
      <p:ext uri="{BB962C8B-B14F-4D97-AF65-F5344CB8AC3E}">
        <p14:creationId xmlns:p14="http://schemas.microsoft.com/office/powerpoint/2010/main" val="2328039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348285" y="1424161"/>
            <a:ext cx="3135154" cy="523220"/>
          </a:xfrm>
          <a:prstGeom prst="rect">
            <a:avLst/>
          </a:prstGeom>
        </p:spPr>
        <p:txBody>
          <a:bodyPr wrap="none">
            <a:spAutoFit/>
          </a:bodyPr>
          <a:lstStyle/>
          <a:p>
            <a:pPr lvl="0"/>
            <a:r>
              <a:rPr lang="el-GR" sz="2800" b="1" dirty="0">
                <a:solidFill>
                  <a:srgbClr val="002060"/>
                </a:solidFill>
              </a:rPr>
              <a:t>Παλμική Οξυμετρία</a:t>
            </a:r>
          </a:p>
        </p:txBody>
      </p:sp>
      <p:sp>
        <p:nvSpPr>
          <p:cNvPr id="3" name="TextBox 2"/>
          <p:cNvSpPr txBox="1"/>
          <p:nvPr/>
        </p:nvSpPr>
        <p:spPr>
          <a:xfrm>
            <a:off x="1578634" y="2682815"/>
            <a:ext cx="9445924" cy="967957"/>
          </a:xfrm>
          <a:prstGeom prst="rect">
            <a:avLst/>
          </a:prstGeom>
          <a:noFill/>
        </p:spPr>
        <p:txBody>
          <a:bodyPr wrap="square" rtlCol="0">
            <a:spAutoFit/>
          </a:bodyPr>
          <a:lstStyle/>
          <a:p>
            <a:pPr>
              <a:lnSpc>
                <a:spcPct val="150000"/>
              </a:lnSpc>
            </a:pPr>
            <a:r>
              <a:rPr lang="el-GR" sz="2000" b="1" i="1" dirty="0">
                <a:solidFill>
                  <a:srgbClr val="00B050"/>
                </a:solidFill>
              </a:rPr>
              <a:t>Θεωρείται απόλυτα χρήσιμο εργαλείο, διότι αποτελεί μέσο εκτίμησης της </a:t>
            </a:r>
            <a:r>
              <a:rPr lang="el-GR" sz="2000" b="1" i="1" dirty="0" err="1">
                <a:solidFill>
                  <a:srgbClr val="00B050"/>
                </a:solidFill>
              </a:rPr>
              <a:t>ιστικής</a:t>
            </a:r>
            <a:r>
              <a:rPr lang="el-GR" sz="2000" b="1" i="1" dirty="0">
                <a:solidFill>
                  <a:srgbClr val="00B050"/>
                </a:solidFill>
              </a:rPr>
              <a:t> αιμάτωσης και μέτρησης της καρδιακής συχνότητας.</a:t>
            </a:r>
          </a:p>
        </p:txBody>
      </p:sp>
      <p:pic>
        <p:nvPicPr>
          <p:cNvPr id="4" name="Εικόνα 3"/>
          <p:cNvPicPr>
            <a:picLocks noChangeAspect="1"/>
          </p:cNvPicPr>
          <p:nvPr/>
        </p:nvPicPr>
        <p:blipFill>
          <a:blip r:embed="rId2"/>
          <a:stretch>
            <a:fillRect/>
          </a:stretch>
        </p:blipFill>
        <p:spPr>
          <a:xfrm>
            <a:off x="6091407" y="3800738"/>
            <a:ext cx="5133277" cy="2182557"/>
          </a:xfrm>
          <a:prstGeom prst="rect">
            <a:avLst/>
          </a:prstGeom>
        </p:spPr>
      </p:pic>
      <p:sp>
        <p:nvSpPr>
          <p:cNvPr id="5" name="Ορθογώνιο 4"/>
          <p:cNvSpPr/>
          <p:nvPr/>
        </p:nvSpPr>
        <p:spPr>
          <a:xfrm>
            <a:off x="8023220" y="6086692"/>
            <a:ext cx="2138727" cy="261610"/>
          </a:xfrm>
          <a:prstGeom prst="rect">
            <a:avLst/>
          </a:prstGeom>
        </p:spPr>
        <p:txBody>
          <a:bodyPr wrap="none">
            <a:spAutoFit/>
          </a:bodyPr>
          <a:lstStyle/>
          <a:p>
            <a:r>
              <a:rPr lang="en-GB" sz="1100" i="1" dirty="0"/>
              <a:t>https://www.orangepharmacy.gr/</a:t>
            </a:r>
            <a:endParaRPr lang="el-GR" sz="1100" i="1" dirty="0"/>
          </a:p>
        </p:txBody>
      </p:sp>
      <p:sp>
        <p:nvSpPr>
          <p:cNvPr id="6" name="Ορθογώνιο 5"/>
          <p:cNvSpPr/>
          <p:nvPr/>
        </p:nvSpPr>
        <p:spPr>
          <a:xfrm>
            <a:off x="1300285" y="5983295"/>
            <a:ext cx="6096000" cy="600164"/>
          </a:xfrm>
          <a:prstGeom prst="rect">
            <a:avLst/>
          </a:prstGeom>
        </p:spPr>
        <p:txBody>
          <a:bodyPr>
            <a:spAutoFit/>
          </a:bodyPr>
          <a:lstStyle/>
          <a:p>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dirty="0"/>
          </a:p>
        </p:txBody>
      </p:sp>
    </p:spTree>
    <p:extLst>
      <p:ext uri="{BB962C8B-B14F-4D97-AF65-F5344CB8AC3E}">
        <p14:creationId xmlns:p14="http://schemas.microsoft.com/office/powerpoint/2010/main" val="5857593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151680" y="1113609"/>
            <a:ext cx="6679521" cy="954107"/>
          </a:xfrm>
          <a:prstGeom prst="rect">
            <a:avLst/>
          </a:prstGeom>
        </p:spPr>
        <p:txBody>
          <a:bodyPr wrap="none">
            <a:spAutoFit/>
          </a:bodyPr>
          <a:lstStyle/>
          <a:p>
            <a:r>
              <a:rPr lang="el-GR" sz="2800" b="1" dirty="0">
                <a:solidFill>
                  <a:srgbClr val="002060"/>
                </a:solidFill>
              </a:rPr>
              <a:t>Παλμική Οξυμετρία- </a:t>
            </a:r>
            <a:r>
              <a:rPr lang="el-GR" altLang="el-GR" sz="2800" b="1" dirty="0">
                <a:solidFill>
                  <a:srgbClr val="002060"/>
                </a:solidFill>
              </a:rPr>
              <a:t>Κλινικές επισημάνσεις</a:t>
            </a:r>
            <a:endParaRPr lang="en-US" altLang="el-GR" sz="2800" b="1" dirty="0">
              <a:solidFill>
                <a:srgbClr val="002060"/>
              </a:solidFill>
            </a:endParaRPr>
          </a:p>
          <a:p>
            <a:pPr lvl="0"/>
            <a:endParaRPr lang="el-GR" sz="2800" b="1" dirty="0">
              <a:solidFill>
                <a:srgbClr val="002060"/>
              </a:solidFill>
            </a:endParaRPr>
          </a:p>
        </p:txBody>
      </p:sp>
      <p:sp>
        <p:nvSpPr>
          <p:cNvPr id="3" name="Ορθογώνιο 2"/>
          <p:cNvSpPr/>
          <p:nvPr/>
        </p:nvSpPr>
        <p:spPr>
          <a:xfrm>
            <a:off x="2285999" y="2151511"/>
            <a:ext cx="8410884" cy="3600986"/>
          </a:xfrm>
          <a:prstGeom prst="rect">
            <a:avLst/>
          </a:prstGeom>
        </p:spPr>
        <p:txBody>
          <a:bodyPr wrap="square">
            <a:spAutoFit/>
          </a:bodyPr>
          <a:lstStyle/>
          <a:p>
            <a:pPr algn="ctr"/>
            <a:endParaRPr lang="en-GB" altLang="el-GR" dirty="0"/>
          </a:p>
          <a:p>
            <a:pPr marL="285750" indent="-285750" algn="just">
              <a:lnSpc>
                <a:spcPct val="150000"/>
              </a:lnSpc>
              <a:buFont typeface="Arial" panose="020B0604020202020204" pitchFamily="34" charset="0"/>
              <a:buChar char="•"/>
            </a:pPr>
            <a:r>
              <a:rPr lang="el-GR" sz="2000" i="1" dirty="0">
                <a:solidFill>
                  <a:srgbClr val="002060"/>
                </a:solidFill>
              </a:rPr>
              <a:t>SpO2 = ή &gt; </a:t>
            </a:r>
            <a:r>
              <a:rPr lang="el-GR" altLang="el-GR" sz="2000" dirty="0">
                <a:solidFill>
                  <a:srgbClr val="002060"/>
                </a:solidFill>
              </a:rPr>
              <a:t>90% μπορεί να αντιστοιχεί σε τιμή </a:t>
            </a:r>
            <a:r>
              <a:rPr lang="en-GB" altLang="el-GR" sz="2000" dirty="0">
                <a:solidFill>
                  <a:srgbClr val="002060"/>
                </a:solidFill>
              </a:rPr>
              <a:t>PaO2 &lt; </a:t>
            </a:r>
            <a:r>
              <a:rPr lang="el-GR" altLang="el-GR" sz="2000" dirty="0">
                <a:solidFill>
                  <a:srgbClr val="002060"/>
                </a:solidFill>
              </a:rPr>
              <a:t>65 </a:t>
            </a:r>
            <a:r>
              <a:rPr lang="en-US" altLang="el-GR" sz="2000" dirty="0">
                <a:solidFill>
                  <a:srgbClr val="002060"/>
                </a:solidFill>
              </a:rPr>
              <a:t>mm Hg </a:t>
            </a:r>
          </a:p>
          <a:p>
            <a:pPr algn="just">
              <a:lnSpc>
                <a:spcPct val="150000"/>
              </a:lnSpc>
            </a:pPr>
            <a:r>
              <a:rPr lang="en-US" altLang="el-GR" sz="2000" dirty="0">
                <a:solidFill>
                  <a:srgbClr val="002060"/>
                </a:solidFill>
              </a:rPr>
              <a:t>( </a:t>
            </a:r>
            <a:r>
              <a:rPr lang="el-GR" altLang="el-GR" sz="2000" dirty="0">
                <a:solidFill>
                  <a:srgbClr val="002060"/>
                </a:solidFill>
              </a:rPr>
              <a:t>ανάλογα με τη χαρακτηριστική καμπύλη κορεσμού της αιμοσφαιρίνης του ασθενούς</a:t>
            </a:r>
            <a:r>
              <a:rPr lang="en-GB" altLang="el-GR" sz="2000" dirty="0">
                <a:solidFill>
                  <a:srgbClr val="002060"/>
                </a:solidFill>
              </a:rPr>
              <a:t>)</a:t>
            </a:r>
            <a:r>
              <a:rPr lang="el-GR" altLang="el-GR" sz="2000" dirty="0">
                <a:solidFill>
                  <a:srgbClr val="002060"/>
                </a:solidFill>
              </a:rPr>
              <a:t> </a:t>
            </a:r>
            <a:endParaRPr lang="en-US" altLang="el-GR" sz="2000" dirty="0">
              <a:solidFill>
                <a:srgbClr val="002060"/>
              </a:solidFill>
            </a:endParaRPr>
          </a:p>
          <a:p>
            <a:pPr algn="just">
              <a:lnSpc>
                <a:spcPct val="150000"/>
              </a:lnSpc>
            </a:pPr>
            <a:endParaRPr lang="en-US" altLang="el-GR" sz="2000" dirty="0">
              <a:solidFill>
                <a:srgbClr val="002060"/>
              </a:solidFill>
            </a:endParaRPr>
          </a:p>
          <a:p>
            <a:pPr marL="285750" indent="-285750" algn="just">
              <a:lnSpc>
                <a:spcPct val="150000"/>
              </a:lnSpc>
              <a:buFont typeface="Arial" panose="020B0604020202020204" pitchFamily="34" charset="0"/>
              <a:buChar char="•"/>
            </a:pPr>
            <a:r>
              <a:rPr lang="el-GR" altLang="el-GR" sz="2000" dirty="0">
                <a:solidFill>
                  <a:srgbClr val="002060"/>
                </a:solidFill>
              </a:rPr>
              <a:t>Κλινικά εμφανής κυάνωση απαιτεί 5 </a:t>
            </a:r>
            <a:r>
              <a:rPr lang="en-GB" altLang="el-GR" sz="2000" dirty="0">
                <a:solidFill>
                  <a:srgbClr val="002060"/>
                </a:solidFill>
              </a:rPr>
              <a:t>gr</a:t>
            </a:r>
            <a:r>
              <a:rPr lang="el-GR" altLang="el-GR" sz="2000" dirty="0">
                <a:solidFill>
                  <a:srgbClr val="002060"/>
                </a:solidFill>
              </a:rPr>
              <a:t> αναχθείσας αιμοσφαιρίνης </a:t>
            </a:r>
            <a:r>
              <a:rPr lang="en-GB" altLang="el-GR" sz="2000" dirty="0">
                <a:solidFill>
                  <a:srgbClr val="002060"/>
                </a:solidFill>
              </a:rPr>
              <a:t>(</a:t>
            </a:r>
            <a:r>
              <a:rPr lang="el-GR" sz="2000" i="1" dirty="0">
                <a:solidFill>
                  <a:srgbClr val="002060"/>
                </a:solidFill>
              </a:rPr>
              <a:t>SpO2 </a:t>
            </a:r>
            <a:r>
              <a:rPr lang="en-GB" altLang="el-GR" sz="2000" dirty="0">
                <a:solidFill>
                  <a:srgbClr val="002060"/>
                </a:solidFill>
              </a:rPr>
              <a:t>&lt;</a:t>
            </a:r>
            <a:r>
              <a:rPr lang="el-GR" altLang="el-GR" sz="2000" dirty="0">
                <a:solidFill>
                  <a:srgbClr val="002060"/>
                </a:solidFill>
              </a:rPr>
              <a:t>8</a:t>
            </a:r>
            <a:r>
              <a:rPr lang="en-GB" altLang="el-GR" sz="2000" dirty="0">
                <a:solidFill>
                  <a:srgbClr val="002060"/>
                </a:solidFill>
              </a:rPr>
              <a:t>6</a:t>
            </a:r>
            <a:r>
              <a:rPr lang="el-GR" altLang="el-GR" sz="2000" dirty="0">
                <a:solidFill>
                  <a:srgbClr val="002060"/>
                </a:solidFill>
              </a:rPr>
              <a:t>%</a:t>
            </a:r>
            <a:r>
              <a:rPr lang="en-GB" altLang="el-GR" sz="2000" dirty="0">
                <a:solidFill>
                  <a:srgbClr val="002060"/>
                </a:solidFill>
              </a:rPr>
              <a:t>)</a:t>
            </a:r>
            <a:endParaRPr lang="el-GR" altLang="el-GR" sz="2000" dirty="0">
              <a:solidFill>
                <a:srgbClr val="002060"/>
              </a:solidFill>
            </a:endParaRPr>
          </a:p>
          <a:p>
            <a:pPr algn="just">
              <a:lnSpc>
                <a:spcPct val="150000"/>
              </a:lnSpc>
            </a:pPr>
            <a:endParaRPr lang="el-GR" altLang="el-GR" sz="2000" dirty="0">
              <a:solidFill>
                <a:srgbClr val="002060"/>
              </a:solidFill>
            </a:endParaRPr>
          </a:p>
        </p:txBody>
      </p:sp>
      <p:sp>
        <p:nvSpPr>
          <p:cNvPr id="4" name="Ορθογώνιο 3"/>
          <p:cNvSpPr/>
          <p:nvPr/>
        </p:nvSpPr>
        <p:spPr>
          <a:xfrm>
            <a:off x="3091132" y="6103406"/>
            <a:ext cx="6096000" cy="430887"/>
          </a:xfrm>
          <a:prstGeom prst="rect">
            <a:avLst/>
          </a:prstGeom>
        </p:spPr>
        <p:txBody>
          <a:bodyPr>
            <a:spAutoFit/>
          </a:bodyPr>
          <a:lstStyle/>
          <a:p>
            <a:pPr lvl="0"/>
            <a:r>
              <a:rPr lang="en-US" sz="1100" i="1" dirty="0">
                <a:solidFill>
                  <a:prstClr val="black"/>
                </a:solidFill>
                <a:latin typeface="Calibri" panose="020F0502020204030204" pitchFamily="34" charset="0"/>
                <a:ea typeface="Times New Roman" panose="02020603050405020304" pitchFamily="18" charset="0"/>
              </a:rPr>
              <a:t>Morgan GE </a:t>
            </a:r>
            <a:r>
              <a:rPr lang="el-GR" sz="1100" i="1" dirty="0">
                <a:solidFill>
                  <a:prstClr val="black"/>
                </a:solidFill>
                <a:latin typeface="Calibri" panose="020F0502020204030204" pitchFamily="34" charset="0"/>
                <a:ea typeface="Times New Roman" panose="02020603050405020304" pitchFamily="18" charset="0"/>
              </a:rPr>
              <a:t>&amp; </a:t>
            </a:r>
            <a:r>
              <a:rPr lang="en-US" sz="1100" i="1" dirty="0">
                <a:solidFill>
                  <a:prstClr val="black"/>
                </a:solidFill>
                <a:latin typeface="Calibri" panose="020F0502020204030204" pitchFamily="34" charset="0"/>
                <a:ea typeface="Times New Roman" panose="02020603050405020304" pitchFamily="18" charset="0"/>
              </a:rPr>
              <a:t>Mikhail MS</a:t>
            </a:r>
            <a:r>
              <a:rPr lang="el-GR" sz="1100" i="1" dirty="0">
                <a:solidFill>
                  <a:prstClr val="black"/>
                </a:solidFill>
                <a:latin typeface="Calibri" panose="020F0502020204030204" pitchFamily="34" charset="0"/>
                <a:ea typeface="Times New Roman" panose="02020603050405020304" pitchFamily="18" charset="0"/>
              </a:rPr>
              <a:t>.</a:t>
            </a:r>
            <a:r>
              <a:rPr lang="en-US" sz="1100" i="1" dirty="0">
                <a:solidFill>
                  <a:prstClr val="black"/>
                </a:solidFill>
                <a:latin typeface="Calibri" panose="020F0502020204030204" pitchFamily="34" charset="0"/>
                <a:ea typeface="Times New Roman" panose="02020603050405020304" pitchFamily="18" charset="0"/>
              </a:rPr>
              <a:t> </a:t>
            </a:r>
            <a:r>
              <a:rPr lang="el-GR" sz="1100" i="1" dirty="0">
                <a:solidFill>
                  <a:prstClr val="black"/>
                </a:solidFill>
                <a:latin typeface="Calibri" panose="020F0502020204030204" pitchFamily="34" charset="0"/>
                <a:ea typeface="Times New Roman" panose="02020603050405020304" pitchFamily="18" charset="0"/>
              </a:rPr>
              <a:t>Κλινική Αναισθησιολογία. 1</a:t>
            </a:r>
            <a:r>
              <a:rPr lang="el-GR" sz="1100" i="1" baseline="30000" dirty="0">
                <a:solidFill>
                  <a:prstClr val="black"/>
                </a:solidFill>
                <a:latin typeface="Calibri" panose="020F0502020204030204" pitchFamily="34" charset="0"/>
                <a:ea typeface="Times New Roman" panose="02020603050405020304" pitchFamily="18" charset="0"/>
              </a:rPr>
              <a:t>ος</a:t>
            </a:r>
            <a:r>
              <a:rPr lang="el-GR" sz="1100" i="1" dirty="0">
                <a:solidFill>
                  <a:prstClr val="black"/>
                </a:solidFill>
                <a:latin typeface="Calibri" panose="020F0502020204030204" pitchFamily="34" charset="0"/>
                <a:ea typeface="Times New Roman" panose="02020603050405020304" pitchFamily="18" charset="0"/>
              </a:rPr>
              <a:t> τόμος. Ελληνική </a:t>
            </a:r>
            <a:r>
              <a:rPr lang="el-GR" sz="1100" i="1" dirty="0" err="1">
                <a:solidFill>
                  <a:prstClr val="black"/>
                </a:solidFill>
                <a:latin typeface="Calibri" panose="020F0502020204030204" pitchFamily="34" charset="0"/>
                <a:ea typeface="Times New Roman" panose="02020603050405020304" pitchFamily="18" charset="0"/>
              </a:rPr>
              <a:t>έκδ</a:t>
            </a:r>
            <a:r>
              <a:rPr lang="el-GR" sz="1100" i="1" dirty="0">
                <a:solidFill>
                  <a:prstClr val="black"/>
                </a:solidFill>
                <a:latin typeface="Calibri" panose="020F0502020204030204" pitchFamily="34" charset="0"/>
                <a:ea typeface="Times New Roman" panose="02020603050405020304" pitchFamily="18" charset="0"/>
              </a:rPr>
              <a:t>: 2</a:t>
            </a:r>
            <a:r>
              <a:rPr lang="el-GR" sz="1100" i="1" baseline="30000" dirty="0">
                <a:solidFill>
                  <a:prstClr val="black"/>
                </a:solidFill>
                <a:latin typeface="Calibri" panose="020F0502020204030204" pitchFamily="34" charset="0"/>
                <a:ea typeface="Times New Roman" panose="02020603050405020304" pitchFamily="18" charset="0"/>
              </a:rPr>
              <a:t>η</a:t>
            </a:r>
            <a:r>
              <a:rPr lang="el-GR" sz="1100" i="1" dirty="0">
                <a:solidFill>
                  <a:prstClr val="black"/>
                </a:solidFill>
                <a:latin typeface="Calibri" panose="020F0502020204030204" pitchFamily="34" charset="0"/>
                <a:ea typeface="Times New Roman" panose="02020603050405020304" pitchFamily="18" charset="0"/>
              </a:rPr>
              <a:t>. Αθήνα: ΠΑΡΙΣΙΑΝΟΥ Α.Ε., 2000: 129- 133.</a:t>
            </a:r>
            <a:endParaRPr lang="el-GR" sz="1100" i="1" dirty="0">
              <a:solidFill>
                <a:prstClr val="black"/>
              </a:solidFill>
            </a:endParaRPr>
          </a:p>
        </p:txBody>
      </p:sp>
    </p:spTree>
    <p:extLst>
      <p:ext uri="{BB962C8B-B14F-4D97-AF65-F5344CB8AC3E}">
        <p14:creationId xmlns:p14="http://schemas.microsoft.com/office/powerpoint/2010/main" val="2517718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754866" y="1173994"/>
            <a:ext cx="6679521" cy="954107"/>
          </a:xfrm>
          <a:prstGeom prst="rect">
            <a:avLst/>
          </a:prstGeom>
        </p:spPr>
        <p:txBody>
          <a:bodyPr wrap="none">
            <a:spAutoFit/>
          </a:bodyPr>
          <a:lstStyle/>
          <a:p>
            <a:r>
              <a:rPr lang="el-GR" sz="2800" b="1" dirty="0">
                <a:solidFill>
                  <a:srgbClr val="002060"/>
                </a:solidFill>
              </a:rPr>
              <a:t>Παλμική Οξυμετρία- </a:t>
            </a:r>
            <a:r>
              <a:rPr lang="el-GR" altLang="el-GR" sz="2800" b="1" dirty="0">
                <a:solidFill>
                  <a:srgbClr val="002060"/>
                </a:solidFill>
              </a:rPr>
              <a:t>Κλινικές επισημάνσεις</a:t>
            </a:r>
            <a:endParaRPr lang="en-US" altLang="el-GR" sz="2800" b="1" dirty="0">
              <a:solidFill>
                <a:srgbClr val="002060"/>
              </a:solidFill>
            </a:endParaRPr>
          </a:p>
          <a:p>
            <a:pPr lvl="0"/>
            <a:endParaRPr lang="el-GR" sz="2800" b="1" dirty="0">
              <a:solidFill>
                <a:srgbClr val="002060"/>
              </a:solidFill>
            </a:endParaRPr>
          </a:p>
        </p:txBody>
      </p:sp>
      <p:sp>
        <p:nvSpPr>
          <p:cNvPr id="3" name="Ορθογώνιο 2"/>
          <p:cNvSpPr/>
          <p:nvPr/>
        </p:nvSpPr>
        <p:spPr>
          <a:xfrm>
            <a:off x="2018581" y="1840961"/>
            <a:ext cx="8410884" cy="2677656"/>
          </a:xfrm>
          <a:prstGeom prst="rect">
            <a:avLst/>
          </a:prstGeom>
        </p:spPr>
        <p:txBody>
          <a:bodyPr wrap="square">
            <a:spAutoFit/>
          </a:bodyPr>
          <a:lstStyle/>
          <a:p>
            <a:pPr algn="ctr"/>
            <a:endParaRPr lang="en-GB" altLang="el-GR" dirty="0"/>
          </a:p>
          <a:p>
            <a:pPr algn="just">
              <a:lnSpc>
                <a:spcPct val="150000"/>
              </a:lnSpc>
            </a:pPr>
            <a:endParaRPr lang="el-GR" altLang="el-GR" sz="2000" dirty="0">
              <a:solidFill>
                <a:srgbClr val="002060"/>
              </a:solidFill>
            </a:endParaRPr>
          </a:p>
          <a:p>
            <a:pPr marL="285750" indent="-285750" algn="just">
              <a:lnSpc>
                <a:spcPct val="150000"/>
              </a:lnSpc>
              <a:buFont typeface="Arial" panose="020B0604020202020204" pitchFamily="34" charset="0"/>
              <a:buChar char="•"/>
            </a:pPr>
            <a:r>
              <a:rPr lang="el-GR" altLang="el-GR" sz="2000" i="1" dirty="0">
                <a:solidFill>
                  <a:srgbClr val="002060"/>
                </a:solidFill>
              </a:rPr>
              <a:t>Σε ασθενείς με δηλητηρίαση με </a:t>
            </a:r>
            <a:r>
              <a:rPr lang="en-GB" altLang="el-GR" sz="2000" i="1" dirty="0">
                <a:solidFill>
                  <a:srgbClr val="002060"/>
                </a:solidFill>
              </a:rPr>
              <a:t>CO</a:t>
            </a:r>
            <a:r>
              <a:rPr lang="el-GR" altLang="el-GR" sz="2000" dirty="0">
                <a:solidFill>
                  <a:srgbClr val="002060"/>
                </a:solidFill>
              </a:rPr>
              <a:t>: </a:t>
            </a:r>
          </a:p>
          <a:p>
            <a:pPr algn="just">
              <a:lnSpc>
                <a:spcPct val="150000"/>
              </a:lnSpc>
            </a:pPr>
            <a:r>
              <a:rPr lang="el-GR" altLang="el-GR" sz="2000" dirty="0">
                <a:solidFill>
                  <a:srgbClr val="002060"/>
                </a:solidFill>
              </a:rPr>
              <a:t>Η </a:t>
            </a:r>
            <a:r>
              <a:rPr lang="el-GR" altLang="el-GR" sz="2000" dirty="0" err="1">
                <a:solidFill>
                  <a:srgbClr val="002060"/>
                </a:solidFill>
              </a:rPr>
              <a:t>καρβοξυαιμοσφαιρίνη</a:t>
            </a:r>
            <a:r>
              <a:rPr lang="el-GR" altLang="el-GR" sz="2000" dirty="0">
                <a:solidFill>
                  <a:srgbClr val="002060"/>
                </a:solidFill>
              </a:rPr>
              <a:t> και η </a:t>
            </a:r>
            <a:r>
              <a:rPr lang="el-GR" altLang="el-GR" sz="2000" dirty="0" err="1">
                <a:solidFill>
                  <a:srgbClr val="002060"/>
                </a:solidFill>
              </a:rPr>
              <a:t>οξυαιμοσφαιρίνη</a:t>
            </a:r>
            <a:r>
              <a:rPr lang="el-GR" altLang="el-GR" sz="2000" dirty="0">
                <a:solidFill>
                  <a:srgbClr val="002060"/>
                </a:solidFill>
              </a:rPr>
              <a:t> απορροφούν εξίσου το φως στα 650 </a:t>
            </a:r>
            <a:r>
              <a:rPr lang="en-US" altLang="el-GR" sz="2000" dirty="0">
                <a:solidFill>
                  <a:srgbClr val="002060"/>
                </a:solidFill>
              </a:rPr>
              <a:t>nm</a:t>
            </a:r>
            <a:r>
              <a:rPr lang="el-GR" altLang="el-GR" sz="2000" dirty="0">
                <a:solidFill>
                  <a:srgbClr val="002060"/>
                </a:solidFill>
              </a:rPr>
              <a:t>, τα παλμικά οξύμετρα τα οποία συγκρίνουν μόνο δύο μήκη κύματος φωτός θα καταγράψουν ψευδώς υψηλές τιμές.</a:t>
            </a:r>
            <a:endParaRPr lang="el-GR" sz="2000" dirty="0">
              <a:solidFill>
                <a:srgbClr val="002060"/>
              </a:solidFill>
            </a:endParaRPr>
          </a:p>
        </p:txBody>
      </p:sp>
      <p:sp>
        <p:nvSpPr>
          <p:cNvPr id="4" name="Ορθογώνιο 3"/>
          <p:cNvSpPr/>
          <p:nvPr/>
        </p:nvSpPr>
        <p:spPr>
          <a:xfrm>
            <a:off x="2884098" y="5784229"/>
            <a:ext cx="6096000" cy="430887"/>
          </a:xfrm>
          <a:prstGeom prst="rect">
            <a:avLst/>
          </a:prstGeom>
        </p:spPr>
        <p:txBody>
          <a:bodyPr>
            <a:spAutoFit/>
          </a:bodyPr>
          <a:lstStyle/>
          <a:p>
            <a:pPr lvl="0"/>
            <a:r>
              <a:rPr lang="en-US" sz="1100" i="1" dirty="0">
                <a:solidFill>
                  <a:prstClr val="black"/>
                </a:solidFill>
                <a:latin typeface="Calibri" panose="020F0502020204030204" pitchFamily="34" charset="0"/>
                <a:ea typeface="Times New Roman" panose="02020603050405020304" pitchFamily="18" charset="0"/>
              </a:rPr>
              <a:t>Morgan GE </a:t>
            </a:r>
            <a:r>
              <a:rPr lang="el-GR" sz="1100" i="1" dirty="0">
                <a:solidFill>
                  <a:prstClr val="black"/>
                </a:solidFill>
                <a:latin typeface="Calibri" panose="020F0502020204030204" pitchFamily="34" charset="0"/>
                <a:ea typeface="Times New Roman" panose="02020603050405020304" pitchFamily="18" charset="0"/>
              </a:rPr>
              <a:t>&amp; </a:t>
            </a:r>
            <a:r>
              <a:rPr lang="en-US" sz="1100" i="1" dirty="0">
                <a:solidFill>
                  <a:prstClr val="black"/>
                </a:solidFill>
                <a:latin typeface="Calibri" panose="020F0502020204030204" pitchFamily="34" charset="0"/>
                <a:ea typeface="Times New Roman" panose="02020603050405020304" pitchFamily="18" charset="0"/>
              </a:rPr>
              <a:t>Mikhail MS</a:t>
            </a:r>
            <a:r>
              <a:rPr lang="el-GR" sz="1100" i="1" dirty="0">
                <a:solidFill>
                  <a:prstClr val="black"/>
                </a:solidFill>
                <a:latin typeface="Calibri" panose="020F0502020204030204" pitchFamily="34" charset="0"/>
                <a:ea typeface="Times New Roman" panose="02020603050405020304" pitchFamily="18" charset="0"/>
              </a:rPr>
              <a:t>.</a:t>
            </a:r>
            <a:r>
              <a:rPr lang="en-US" sz="1100" i="1" dirty="0">
                <a:solidFill>
                  <a:prstClr val="black"/>
                </a:solidFill>
                <a:latin typeface="Calibri" panose="020F0502020204030204" pitchFamily="34" charset="0"/>
                <a:ea typeface="Times New Roman" panose="02020603050405020304" pitchFamily="18" charset="0"/>
              </a:rPr>
              <a:t> </a:t>
            </a:r>
            <a:r>
              <a:rPr lang="el-GR" sz="1100" i="1" dirty="0">
                <a:solidFill>
                  <a:prstClr val="black"/>
                </a:solidFill>
                <a:latin typeface="Calibri" panose="020F0502020204030204" pitchFamily="34" charset="0"/>
                <a:ea typeface="Times New Roman" panose="02020603050405020304" pitchFamily="18" charset="0"/>
              </a:rPr>
              <a:t>Κλινική Αναισθησιολογία. 1</a:t>
            </a:r>
            <a:r>
              <a:rPr lang="el-GR" sz="1100" i="1" baseline="30000" dirty="0">
                <a:solidFill>
                  <a:prstClr val="black"/>
                </a:solidFill>
                <a:latin typeface="Calibri" panose="020F0502020204030204" pitchFamily="34" charset="0"/>
                <a:ea typeface="Times New Roman" panose="02020603050405020304" pitchFamily="18" charset="0"/>
              </a:rPr>
              <a:t>ος</a:t>
            </a:r>
            <a:r>
              <a:rPr lang="el-GR" sz="1100" i="1" dirty="0">
                <a:solidFill>
                  <a:prstClr val="black"/>
                </a:solidFill>
                <a:latin typeface="Calibri" panose="020F0502020204030204" pitchFamily="34" charset="0"/>
                <a:ea typeface="Times New Roman" panose="02020603050405020304" pitchFamily="18" charset="0"/>
              </a:rPr>
              <a:t> τόμος. Ελληνική </a:t>
            </a:r>
            <a:r>
              <a:rPr lang="el-GR" sz="1100" i="1" dirty="0" err="1">
                <a:solidFill>
                  <a:prstClr val="black"/>
                </a:solidFill>
                <a:latin typeface="Calibri" panose="020F0502020204030204" pitchFamily="34" charset="0"/>
                <a:ea typeface="Times New Roman" panose="02020603050405020304" pitchFamily="18" charset="0"/>
              </a:rPr>
              <a:t>έκδ</a:t>
            </a:r>
            <a:r>
              <a:rPr lang="el-GR" sz="1100" i="1" dirty="0">
                <a:solidFill>
                  <a:prstClr val="black"/>
                </a:solidFill>
                <a:latin typeface="Calibri" panose="020F0502020204030204" pitchFamily="34" charset="0"/>
                <a:ea typeface="Times New Roman" panose="02020603050405020304" pitchFamily="18" charset="0"/>
              </a:rPr>
              <a:t>: 2</a:t>
            </a:r>
            <a:r>
              <a:rPr lang="el-GR" sz="1100" i="1" baseline="30000" dirty="0">
                <a:solidFill>
                  <a:prstClr val="black"/>
                </a:solidFill>
                <a:latin typeface="Calibri" panose="020F0502020204030204" pitchFamily="34" charset="0"/>
                <a:ea typeface="Times New Roman" panose="02020603050405020304" pitchFamily="18" charset="0"/>
              </a:rPr>
              <a:t>η</a:t>
            </a:r>
            <a:r>
              <a:rPr lang="el-GR" sz="1100" i="1" dirty="0">
                <a:solidFill>
                  <a:prstClr val="black"/>
                </a:solidFill>
                <a:latin typeface="Calibri" panose="020F0502020204030204" pitchFamily="34" charset="0"/>
                <a:ea typeface="Times New Roman" panose="02020603050405020304" pitchFamily="18" charset="0"/>
              </a:rPr>
              <a:t>. Αθήνα: ΠΑΡΙΣΙΑΝΟΥ Α.Ε., 2000: 129- 133.</a:t>
            </a:r>
            <a:endParaRPr lang="el-GR" sz="1100" i="1" dirty="0">
              <a:solidFill>
                <a:prstClr val="black"/>
              </a:solidFill>
            </a:endParaRPr>
          </a:p>
        </p:txBody>
      </p:sp>
    </p:spTree>
    <p:extLst>
      <p:ext uri="{BB962C8B-B14F-4D97-AF65-F5344CB8AC3E}">
        <p14:creationId xmlns:p14="http://schemas.microsoft.com/office/powerpoint/2010/main" val="773701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2374719" y="2137161"/>
            <a:ext cx="8365168" cy="2677656"/>
          </a:xfrm>
          <a:prstGeom prst="rect">
            <a:avLst/>
          </a:prstGeom>
        </p:spPr>
        <p:txBody>
          <a:bodyPr wrap="square">
            <a:spAutoFit/>
          </a:bodyPr>
          <a:lstStyle/>
          <a:p>
            <a:pPr algn="just"/>
            <a:endParaRPr lang="el-GR" altLang="el-GR" dirty="0"/>
          </a:p>
          <a:p>
            <a:pPr marL="285750" indent="-285750" algn="just">
              <a:lnSpc>
                <a:spcPct val="150000"/>
              </a:lnSpc>
              <a:buFont typeface="Arial" panose="020B0604020202020204" pitchFamily="34" charset="0"/>
              <a:buChar char="•"/>
            </a:pPr>
            <a:r>
              <a:rPr lang="el-GR" altLang="el-GR" sz="2000" dirty="0">
                <a:solidFill>
                  <a:srgbClr val="002060"/>
                </a:solidFill>
              </a:rPr>
              <a:t>Τα περισσότερα παλμικά οξύμετρα είναι ανακριβή  σε χαμηλές τιμές. </a:t>
            </a:r>
          </a:p>
          <a:p>
            <a:pPr algn="just">
              <a:lnSpc>
                <a:spcPct val="150000"/>
              </a:lnSpc>
            </a:pPr>
            <a:r>
              <a:rPr lang="el-GR" altLang="el-GR" sz="2000" i="1" dirty="0">
                <a:solidFill>
                  <a:srgbClr val="00B050"/>
                </a:solidFill>
              </a:rPr>
              <a:t>Οι ανιχνευτές που τοποθετούνται στο λοβό του αυτιού, ανιχνεύουν νωρίτερα τις όποιες διαταραχές από ότι αυτοί που τοποθετούνται στα δάκτυλα λόγω του μικρότερου χρόνου κυκλοφορίας από τον πνεύμονα στο λοβό του αυτιού.</a:t>
            </a:r>
            <a:endParaRPr lang="en-US" altLang="el-GR" sz="2000" i="1" dirty="0">
              <a:solidFill>
                <a:srgbClr val="00B050"/>
              </a:solidFill>
            </a:endParaRPr>
          </a:p>
          <a:p>
            <a:pPr algn="just">
              <a:lnSpc>
                <a:spcPct val="150000"/>
              </a:lnSpc>
            </a:pPr>
            <a:endParaRPr lang="en-GB" altLang="el-GR" sz="2000" i="1" dirty="0">
              <a:solidFill>
                <a:srgbClr val="002060"/>
              </a:solidFill>
            </a:endParaRPr>
          </a:p>
        </p:txBody>
      </p:sp>
      <p:sp>
        <p:nvSpPr>
          <p:cNvPr id="4" name="Ορθογώνιο 3"/>
          <p:cNvSpPr/>
          <p:nvPr/>
        </p:nvSpPr>
        <p:spPr>
          <a:xfrm>
            <a:off x="3060729" y="1200784"/>
            <a:ext cx="6993147" cy="523220"/>
          </a:xfrm>
          <a:prstGeom prst="rect">
            <a:avLst/>
          </a:prstGeom>
        </p:spPr>
        <p:txBody>
          <a:bodyPr wrap="square">
            <a:spAutoFit/>
          </a:bodyPr>
          <a:lstStyle/>
          <a:p>
            <a:pPr lvl="0"/>
            <a:r>
              <a:rPr lang="el-GR" sz="2800" b="1" dirty="0">
                <a:solidFill>
                  <a:srgbClr val="002060"/>
                </a:solidFill>
              </a:rPr>
              <a:t>Παλμική Οξυμετρία- </a:t>
            </a:r>
            <a:r>
              <a:rPr lang="el-GR" altLang="el-GR" sz="2800" b="1" dirty="0">
                <a:solidFill>
                  <a:srgbClr val="002060"/>
                </a:solidFill>
              </a:rPr>
              <a:t>Κλινικές επισημάνσεις</a:t>
            </a:r>
            <a:endParaRPr lang="en-US" altLang="el-GR" sz="2800" b="1" dirty="0">
              <a:solidFill>
                <a:srgbClr val="002060"/>
              </a:solidFill>
            </a:endParaRPr>
          </a:p>
        </p:txBody>
      </p:sp>
      <p:sp>
        <p:nvSpPr>
          <p:cNvPr id="2" name="Ορθογώνιο 1"/>
          <p:cNvSpPr/>
          <p:nvPr/>
        </p:nvSpPr>
        <p:spPr>
          <a:xfrm>
            <a:off x="3255034" y="5818734"/>
            <a:ext cx="6096000" cy="430887"/>
          </a:xfrm>
          <a:prstGeom prst="rect">
            <a:avLst/>
          </a:prstGeom>
        </p:spPr>
        <p:txBody>
          <a:bodyPr>
            <a:spAutoFit/>
          </a:bodyPr>
          <a:lstStyle/>
          <a:p>
            <a:pPr lvl="0"/>
            <a:r>
              <a:rPr lang="en-US" sz="1100" i="1" dirty="0">
                <a:solidFill>
                  <a:prstClr val="black"/>
                </a:solidFill>
                <a:latin typeface="Calibri" panose="020F0502020204030204" pitchFamily="34" charset="0"/>
                <a:ea typeface="Times New Roman" panose="02020603050405020304" pitchFamily="18" charset="0"/>
              </a:rPr>
              <a:t>Morgan GE </a:t>
            </a:r>
            <a:r>
              <a:rPr lang="el-GR" sz="1100" i="1" dirty="0">
                <a:solidFill>
                  <a:prstClr val="black"/>
                </a:solidFill>
                <a:latin typeface="Calibri" panose="020F0502020204030204" pitchFamily="34" charset="0"/>
                <a:ea typeface="Times New Roman" panose="02020603050405020304" pitchFamily="18" charset="0"/>
              </a:rPr>
              <a:t>&amp; </a:t>
            </a:r>
            <a:r>
              <a:rPr lang="en-US" sz="1100" i="1" dirty="0">
                <a:solidFill>
                  <a:prstClr val="black"/>
                </a:solidFill>
                <a:latin typeface="Calibri" panose="020F0502020204030204" pitchFamily="34" charset="0"/>
                <a:ea typeface="Times New Roman" panose="02020603050405020304" pitchFamily="18" charset="0"/>
              </a:rPr>
              <a:t>Mikhail MS</a:t>
            </a:r>
            <a:r>
              <a:rPr lang="el-GR" sz="1100" i="1" dirty="0">
                <a:solidFill>
                  <a:prstClr val="black"/>
                </a:solidFill>
                <a:latin typeface="Calibri" panose="020F0502020204030204" pitchFamily="34" charset="0"/>
                <a:ea typeface="Times New Roman" panose="02020603050405020304" pitchFamily="18" charset="0"/>
              </a:rPr>
              <a:t>.</a:t>
            </a:r>
            <a:r>
              <a:rPr lang="en-US" sz="1100" i="1" dirty="0">
                <a:solidFill>
                  <a:prstClr val="black"/>
                </a:solidFill>
                <a:latin typeface="Calibri" panose="020F0502020204030204" pitchFamily="34" charset="0"/>
                <a:ea typeface="Times New Roman" panose="02020603050405020304" pitchFamily="18" charset="0"/>
              </a:rPr>
              <a:t> </a:t>
            </a:r>
            <a:r>
              <a:rPr lang="el-GR" sz="1100" i="1" dirty="0">
                <a:solidFill>
                  <a:prstClr val="black"/>
                </a:solidFill>
                <a:latin typeface="Calibri" panose="020F0502020204030204" pitchFamily="34" charset="0"/>
                <a:ea typeface="Times New Roman" panose="02020603050405020304" pitchFamily="18" charset="0"/>
              </a:rPr>
              <a:t>Κλινική Αναισθησιολογία. 1</a:t>
            </a:r>
            <a:r>
              <a:rPr lang="el-GR" sz="1100" i="1" baseline="30000" dirty="0">
                <a:solidFill>
                  <a:prstClr val="black"/>
                </a:solidFill>
                <a:latin typeface="Calibri" panose="020F0502020204030204" pitchFamily="34" charset="0"/>
                <a:ea typeface="Times New Roman" panose="02020603050405020304" pitchFamily="18" charset="0"/>
              </a:rPr>
              <a:t>ος</a:t>
            </a:r>
            <a:r>
              <a:rPr lang="el-GR" sz="1100" i="1" dirty="0">
                <a:solidFill>
                  <a:prstClr val="black"/>
                </a:solidFill>
                <a:latin typeface="Calibri" panose="020F0502020204030204" pitchFamily="34" charset="0"/>
                <a:ea typeface="Times New Roman" panose="02020603050405020304" pitchFamily="18" charset="0"/>
              </a:rPr>
              <a:t> τόμος. Ελληνική </a:t>
            </a:r>
            <a:r>
              <a:rPr lang="el-GR" sz="1100" i="1" dirty="0" err="1">
                <a:solidFill>
                  <a:prstClr val="black"/>
                </a:solidFill>
                <a:latin typeface="Calibri" panose="020F0502020204030204" pitchFamily="34" charset="0"/>
                <a:ea typeface="Times New Roman" panose="02020603050405020304" pitchFamily="18" charset="0"/>
              </a:rPr>
              <a:t>έκδ</a:t>
            </a:r>
            <a:r>
              <a:rPr lang="el-GR" sz="1100" i="1" dirty="0">
                <a:solidFill>
                  <a:prstClr val="black"/>
                </a:solidFill>
                <a:latin typeface="Calibri" panose="020F0502020204030204" pitchFamily="34" charset="0"/>
                <a:ea typeface="Times New Roman" panose="02020603050405020304" pitchFamily="18" charset="0"/>
              </a:rPr>
              <a:t>: 2</a:t>
            </a:r>
            <a:r>
              <a:rPr lang="el-GR" sz="1100" i="1" baseline="30000" dirty="0">
                <a:solidFill>
                  <a:prstClr val="black"/>
                </a:solidFill>
                <a:latin typeface="Calibri" panose="020F0502020204030204" pitchFamily="34" charset="0"/>
                <a:ea typeface="Times New Roman" panose="02020603050405020304" pitchFamily="18" charset="0"/>
              </a:rPr>
              <a:t>η</a:t>
            </a:r>
            <a:r>
              <a:rPr lang="el-GR" sz="1100" i="1" dirty="0">
                <a:solidFill>
                  <a:prstClr val="black"/>
                </a:solidFill>
                <a:latin typeface="Calibri" panose="020F0502020204030204" pitchFamily="34" charset="0"/>
                <a:ea typeface="Times New Roman" panose="02020603050405020304" pitchFamily="18" charset="0"/>
              </a:rPr>
              <a:t>. Αθήνα: ΠΑΡΙΣΙΑΝΟΥ Α.Ε., 2000: 129- 133.</a:t>
            </a:r>
            <a:endParaRPr lang="el-GR" sz="1100" i="1" dirty="0">
              <a:solidFill>
                <a:prstClr val="black"/>
              </a:solidFill>
            </a:endParaRPr>
          </a:p>
        </p:txBody>
      </p:sp>
    </p:spTree>
    <p:extLst>
      <p:ext uri="{BB962C8B-B14F-4D97-AF65-F5344CB8AC3E}">
        <p14:creationId xmlns:p14="http://schemas.microsoft.com/office/powerpoint/2010/main" val="1154773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0042" y="1221799"/>
            <a:ext cx="4425058" cy="523220"/>
          </a:xfrm>
          <a:prstGeom prst="rect">
            <a:avLst/>
          </a:prstGeom>
          <a:noFill/>
        </p:spPr>
        <p:txBody>
          <a:bodyPr wrap="none" rtlCol="0">
            <a:spAutoFit/>
          </a:bodyPr>
          <a:lstStyle/>
          <a:p>
            <a:r>
              <a:rPr lang="el-GR" sz="2800" b="1" dirty="0">
                <a:solidFill>
                  <a:srgbClr val="002060"/>
                </a:solidFill>
              </a:rPr>
              <a:t>Βασικές Αρχές των </a:t>
            </a:r>
            <a:r>
              <a:rPr lang="en-GB" sz="2800" b="1" dirty="0">
                <a:solidFill>
                  <a:srgbClr val="002060"/>
                </a:solidFill>
              </a:rPr>
              <a:t>Monitors</a:t>
            </a:r>
            <a:endParaRPr lang="el-GR" sz="2800" b="1" dirty="0">
              <a:solidFill>
                <a:srgbClr val="002060"/>
              </a:solidFill>
            </a:endParaRPr>
          </a:p>
        </p:txBody>
      </p:sp>
      <p:sp>
        <p:nvSpPr>
          <p:cNvPr id="3" name="TextBox 2"/>
          <p:cNvSpPr txBox="1"/>
          <p:nvPr/>
        </p:nvSpPr>
        <p:spPr>
          <a:xfrm>
            <a:off x="1106630" y="2326239"/>
            <a:ext cx="10633921" cy="2862322"/>
          </a:xfrm>
          <a:prstGeom prst="rect">
            <a:avLst/>
          </a:prstGeom>
          <a:noFill/>
        </p:spPr>
        <p:txBody>
          <a:bodyPr wrap="square" rtlCol="0">
            <a:spAutoFit/>
          </a:bodyPr>
          <a:lstStyle/>
          <a:p>
            <a:pPr>
              <a:lnSpc>
                <a:spcPct val="150000"/>
              </a:lnSpc>
            </a:pPr>
            <a:r>
              <a:rPr lang="el-GR" sz="2000" dirty="0">
                <a:solidFill>
                  <a:srgbClr val="002060"/>
                </a:solidFill>
              </a:rPr>
              <a:t>-- </a:t>
            </a:r>
            <a:r>
              <a:rPr lang="el-GR" sz="2400" dirty="0">
                <a:solidFill>
                  <a:srgbClr val="002060"/>
                </a:solidFill>
              </a:rPr>
              <a:t>Να ελαχιστοποιούν την εξαγωγή ψευδών δεδομένων</a:t>
            </a:r>
          </a:p>
          <a:p>
            <a:pPr>
              <a:lnSpc>
                <a:spcPct val="150000"/>
              </a:lnSpc>
            </a:pPr>
            <a:r>
              <a:rPr lang="el-GR" sz="2400" dirty="0">
                <a:solidFill>
                  <a:srgbClr val="002060"/>
                </a:solidFill>
              </a:rPr>
              <a:t>-- Να είναι φιλικά προς τον χρήστη ( πολυπλοκότητα, απαιτούμενος χρόνος εκπαίδευσης)</a:t>
            </a:r>
          </a:p>
          <a:p>
            <a:pPr>
              <a:lnSpc>
                <a:spcPct val="150000"/>
              </a:lnSpc>
            </a:pPr>
            <a:r>
              <a:rPr lang="el-GR" sz="2400" dirty="0">
                <a:solidFill>
                  <a:srgbClr val="002060"/>
                </a:solidFill>
              </a:rPr>
              <a:t>-- Να υπολογίζει παραμέτρους που δεν μπορούν να μετρηθούν με τις ανθρώπινες αισθήσεις, όπως π.χ. η υποοξυγοναιμία</a:t>
            </a:r>
            <a:r>
              <a:rPr lang="el-GR" sz="2400" baseline="30000" dirty="0">
                <a:solidFill>
                  <a:srgbClr val="002060"/>
                </a:solidFill>
              </a:rPr>
              <a:t>2</a:t>
            </a:r>
            <a:r>
              <a:rPr lang="el-GR" sz="2400" dirty="0">
                <a:solidFill>
                  <a:srgbClr val="002060"/>
                </a:solidFill>
              </a:rPr>
              <a:t>.</a:t>
            </a:r>
          </a:p>
        </p:txBody>
      </p:sp>
      <p:sp>
        <p:nvSpPr>
          <p:cNvPr id="4" name="Ορθογώνιο 3"/>
          <p:cNvSpPr/>
          <p:nvPr/>
        </p:nvSpPr>
        <p:spPr>
          <a:xfrm>
            <a:off x="2540575" y="5978432"/>
            <a:ext cx="7509428" cy="646331"/>
          </a:xfrm>
          <a:prstGeom prst="rect">
            <a:avLst/>
          </a:prstGeom>
        </p:spPr>
        <p:txBody>
          <a:bodyPr wrap="square">
            <a:spAutoFit/>
          </a:bodyPr>
          <a:lstStyle/>
          <a:p>
            <a:r>
              <a:rPr lang="el-GR" sz="1200" i="1" dirty="0">
                <a:hlinkClick r:id="rId2"/>
              </a:rPr>
              <a:t>1. </a:t>
            </a:r>
            <a:r>
              <a:rPr lang="en-GB" sz="1200" i="1" dirty="0">
                <a:hlinkClick r:id="rId2"/>
              </a:rPr>
              <a:t>https://anesthesia.gr/download/TOMOS_18_19/tefhos_37_38/17.pdf</a:t>
            </a:r>
            <a:endParaRPr lang="el-GR" sz="1200" i="1" dirty="0"/>
          </a:p>
          <a:p>
            <a:r>
              <a:rPr lang="el-GR" sz="1200" dirty="0"/>
              <a:t>2. Ασκητοπούλου, Ε., Παπαϊωάννου, Α., 2015. </a:t>
            </a:r>
            <a:r>
              <a:rPr lang="el-GR" sz="1200" i="1" dirty="0"/>
              <a:t>Εγχειρίδιο αναισθησιολογίας &amp; </a:t>
            </a:r>
            <a:r>
              <a:rPr lang="el-GR" sz="1200" i="1" dirty="0" err="1"/>
              <a:t>περιεγχειρητικής</a:t>
            </a:r>
            <a:r>
              <a:rPr lang="el-GR" sz="1200" i="1" dirty="0"/>
              <a:t> φροντίδας</a:t>
            </a:r>
            <a:r>
              <a:rPr lang="el-GR" sz="1200" dirty="0"/>
              <a:t>. [ηλεκτρ. βιβλ.] </a:t>
            </a:r>
            <a:r>
              <a:rPr lang="el-GR" sz="1200" dirty="0" err="1"/>
              <a:t>Αθήνα:Σύνδεσμος</a:t>
            </a:r>
            <a:r>
              <a:rPr lang="el-GR" sz="1200" dirty="0"/>
              <a:t> Ελληνικών Ακαδημαϊκών Βιβλιοθηκών. Διαθέσιμο στο: http://hdl.handle.net/11419/3786</a:t>
            </a:r>
            <a:endParaRPr lang="el-GR" sz="1200" i="1" dirty="0"/>
          </a:p>
        </p:txBody>
      </p:sp>
    </p:spTree>
    <p:extLst>
      <p:ext uri="{BB962C8B-B14F-4D97-AF65-F5344CB8AC3E}">
        <p14:creationId xmlns:p14="http://schemas.microsoft.com/office/powerpoint/2010/main" val="2107826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2875050" y="1836147"/>
            <a:ext cx="7461849" cy="2677656"/>
          </a:xfrm>
          <a:prstGeom prst="rect">
            <a:avLst/>
          </a:prstGeom>
        </p:spPr>
        <p:txBody>
          <a:bodyPr wrap="square">
            <a:spAutoFit/>
          </a:bodyPr>
          <a:lstStyle/>
          <a:p>
            <a:pPr algn="just"/>
            <a:endParaRPr lang="el-GR" altLang="el-GR" dirty="0"/>
          </a:p>
          <a:p>
            <a:pPr algn="just">
              <a:lnSpc>
                <a:spcPct val="150000"/>
              </a:lnSpc>
            </a:pPr>
            <a:endParaRPr lang="en-GB" altLang="el-GR" sz="2000" dirty="0">
              <a:solidFill>
                <a:srgbClr val="002060"/>
              </a:solidFill>
            </a:endParaRPr>
          </a:p>
          <a:p>
            <a:pPr marL="285750" indent="-285750" algn="just">
              <a:lnSpc>
                <a:spcPct val="150000"/>
              </a:lnSpc>
              <a:buFont typeface="Arial" panose="020B0604020202020204" pitchFamily="34" charset="0"/>
              <a:buChar char="•"/>
            </a:pPr>
            <a:r>
              <a:rPr lang="el-GR" altLang="el-GR" sz="2000" i="1" dirty="0">
                <a:solidFill>
                  <a:srgbClr val="002060"/>
                </a:solidFill>
              </a:rPr>
              <a:t>Η απώλεια του σήματος λόγω</a:t>
            </a:r>
            <a:r>
              <a:rPr lang="el-GR" altLang="el-GR" sz="2000" dirty="0">
                <a:solidFill>
                  <a:srgbClr val="002060"/>
                </a:solidFill>
              </a:rPr>
              <a:t>:</a:t>
            </a:r>
          </a:p>
          <a:p>
            <a:pPr algn="just">
              <a:lnSpc>
                <a:spcPct val="150000"/>
              </a:lnSpc>
            </a:pPr>
            <a:r>
              <a:rPr lang="el-GR" altLang="el-GR" sz="2000" dirty="0">
                <a:solidFill>
                  <a:srgbClr val="002060"/>
                </a:solidFill>
              </a:rPr>
              <a:t>-- περιφερικής </a:t>
            </a:r>
            <a:r>
              <a:rPr lang="el-GR" altLang="el-GR" sz="2000" dirty="0" err="1">
                <a:solidFill>
                  <a:srgbClr val="002060"/>
                </a:solidFill>
              </a:rPr>
              <a:t>αγγειοσύσπασης</a:t>
            </a:r>
            <a:endParaRPr lang="el-GR" altLang="el-GR" sz="2000" dirty="0">
              <a:solidFill>
                <a:srgbClr val="002060"/>
              </a:solidFill>
            </a:endParaRPr>
          </a:p>
          <a:p>
            <a:pPr algn="just">
              <a:lnSpc>
                <a:spcPct val="150000"/>
              </a:lnSpc>
            </a:pPr>
            <a:r>
              <a:rPr lang="el-GR" altLang="el-GR" sz="2000" dirty="0">
                <a:solidFill>
                  <a:srgbClr val="002060"/>
                </a:solidFill>
              </a:rPr>
              <a:t>-- χαμηλής θερμοκρασίας σώματος</a:t>
            </a:r>
          </a:p>
          <a:p>
            <a:pPr algn="just">
              <a:lnSpc>
                <a:spcPct val="150000"/>
              </a:lnSpc>
            </a:pPr>
            <a:r>
              <a:rPr lang="el-GR" altLang="el-GR" sz="2000" dirty="0">
                <a:solidFill>
                  <a:srgbClr val="002060"/>
                </a:solidFill>
              </a:rPr>
              <a:t>-- μειωμένης </a:t>
            </a:r>
            <a:r>
              <a:rPr lang="el-GR" altLang="el-GR" sz="2000" dirty="0" err="1">
                <a:solidFill>
                  <a:srgbClr val="002060"/>
                </a:solidFill>
              </a:rPr>
              <a:t>ιστικής</a:t>
            </a:r>
            <a:r>
              <a:rPr lang="el-GR" altLang="el-GR" sz="2000" dirty="0">
                <a:solidFill>
                  <a:srgbClr val="002060"/>
                </a:solidFill>
              </a:rPr>
              <a:t> αιμάτωσης </a:t>
            </a:r>
          </a:p>
        </p:txBody>
      </p:sp>
      <p:sp>
        <p:nvSpPr>
          <p:cNvPr id="4" name="Ορθογώνιο 3"/>
          <p:cNvSpPr/>
          <p:nvPr/>
        </p:nvSpPr>
        <p:spPr>
          <a:xfrm>
            <a:off x="2547668" y="1407817"/>
            <a:ext cx="6993147" cy="523220"/>
          </a:xfrm>
          <a:prstGeom prst="rect">
            <a:avLst/>
          </a:prstGeom>
        </p:spPr>
        <p:txBody>
          <a:bodyPr wrap="square">
            <a:spAutoFit/>
          </a:bodyPr>
          <a:lstStyle/>
          <a:p>
            <a:pPr lvl="0"/>
            <a:r>
              <a:rPr lang="el-GR" sz="2800" b="1" dirty="0">
                <a:solidFill>
                  <a:srgbClr val="002060"/>
                </a:solidFill>
              </a:rPr>
              <a:t>Παλμική Οξυμετρία- </a:t>
            </a:r>
            <a:r>
              <a:rPr lang="el-GR" altLang="el-GR" sz="2800" b="1" dirty="0">
                <a:solidFill>
                  <a:srgbClr val="002060"/>
                </a:solidFill>
              </a:rPr>
              <a:t>Κλινικές επισημάνσεις</a:t>
            </a:r>
            <a:endParaRPr lang="en-US" altLang="el-GR" sz="2800" b="1" dirty="0">
              <a:solidFill>
                <a:srgbClr val="002060"/>
              </a:solidFill>
            </a:endParaRPr>
          </a:p>
        </p:txBody>
      </p:sp>
      <p:sp>
        <p:nvSpPr>
          <p:cNvPr id="5" name="Ορθογώνιο 4"/>
          <p:cNvSpPr/>
          <p:nvPr/>
        </p:nvSpPr>
        <p:spPr>
          <a:xfrm>
            <a:off x="2392392" y="5659709"/>
            <a:ext cx="6096000" cy="600164"/>
          </a:xfrm>
          <a:prstGeom prst="rect">
            <a:avLst/>
          </a:prstGeom>
        </p:spPr>
        <p:txBody>
          <a:bodyPr>
            <a:spAutoFit/>
          </a:bodyPr>
          <a:lstStyle/>
          <a:p>
            <a:pPr marL="171450" lvl="0" indent="-171450">
              <a:buFont typeface="Arial" panose="020B0604020202020204" pitchFamily="34" charset="0"/>
              <a:buChar char="•"/>
            </a:pPr>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41547603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968059" y="751300"/>
            <a:ext cx="6679521" cy="523220"/>
          </a:xfrm>
          <a:prstGeom prst="rect">
            <a:avLst/>
          </a:prstGeom>
        </p:spPr>
        <p:txBody>
          <a:bodyPr wrap="none">
            <a:spAutoFit/>
          </a:bodyPr>
          <a:lstStyle/>
          <a:p>
            <a:pPr lvl="0"/>
            <a:r>
              <a:rPr lang="el-GR" sz="2800" b="1">
                <a:solidFill>
                  <a:srgbClr val="002060"/>
                </a:solidFill>
              </a:rPr>
              <a:t>Παλμική Οξυμετρία- </a:t>
            </a:r>
            <a:r>
              <a:rPr lang="el-GR" altLang="el-GR" sz="2800" b="1">
                <a:solidFill>
                  <a:srgbClr val="002060"/>
                </a:solidFill>
              </a:rPr>
              <a:t>Κλινικές επισημάνσεις</a:t>
            </a:r>
            <a:endParaRPr lang="en-US" altLang="el-GR" sz="2800" b="1" dirty="0">
              <a:solidFill>
                <a:srgbClr val="002060"/>
              </a:solidFill>
            </a:endParaRPr>
          </a:p>
        </p:txBody>
      </p:sp>
      <p:sp>
        <p:nvSpPr>
          <p:cNvPr id="3" name="Ορθογώνιο 2"/>
          <p:cNvSpPr/>
          <p:nvPr/>
        </p:nvSpPr>
        <p:spPr>
          <a:xfrm>
            <a:off x="2407340" y="2024195"/>
            <a:ext cx="9065791" cy="2062103"/>
          </a:xfrm>
          <a:prstGeom prst="rect">
            <a:avLst/>
          </a:prstGeom>
        </p:spPr>
        <p:txBody>
          <a:bodyPr wrap="square">
            <a:spAutoFit/>
          </a:bodyPr>
          <a:lstStyle/>
          <a:p>
            <a:pPr marL="285750" indent="-285750">
              <a:buFont typeface="Arial" panose="020B0604020202020204" pitchFamily="34" charset="0"/>
              <a:buChar char="•"/>
            </a:pPr>
            <a:r>
              <a:rPr lang="el-GR" sz="2000" i="1" dirty="0">
                <a:solidFill>
                  <a:srgbClr val="002060"/>
                </a:solidFill>
              </a:rPr>
              <a:t>Αναξιόπιστες μετρήσεις λόγω:</a:t>
            </a:r>
          </a:p>
          <a:p>
            <a:pPr>
              <a:lnSpc>
                <a:spcPct val="150000"/>
              </a:lnSpc>
            </a:pPr>
            <a:r>
              <a:rPr lang="el-GR" dirty="0">
                <a:solidFill>
                  <a:srgbClr val="002060"/>
                </a:solidFill>
              </a:rPr>
              <a:t>-- Παρουσίας βερνικιού, βρώμας ή κηλίδων στα δάκτυλα, ουσίες που τείνουν να αυξήσουν τη μη παλμική απορρόφηση.</a:t>
            </a:r>
          </a:p>
          <a:p>
            <a:pPr>
              <a:lnSpc>
                <a:spcPct val="150000"/>
              </a:lnSpc>
            </a:pPr>
            <a:r>
              <a:rPr lang="el-GR" dirty="0">
                <a:solidFill>
                  <a:srgbClr val="002060"/>
                </a:solidFill>
              </a:rPr>
              <a:t>-- Οπτικής παρεμβολής, όταν το φως του δωματίου</a:t>
            </a:r>
            <a:r>
              <a:rPr lang="en-GB" dirty="0">
                <a:solidFill>
                  <a:srgbClr val="002060"/>
                </a:solidFill>
              </a:rPr>
              <a:t> </a:t>
            </a:r>
            <a:r>
              <a:rPr lang="el-GR" dirty="0">
                <a:solidFill>
                  <a:srgbClr val="002060"/>
                </a:solidFill>
              </a:rPr>
              <a:t>είναι αρκετά έντονο ή τρεμοσβήνει </a:t>
            </a:r>
          </a:p>
          <a:p>
            <a:pPr>
              <a:lnSpc>
                <a:spcPct val="150000"/>
              </a:lnSpc>
            </a:pPr>
            <a:r>
              <a:rPr lang="el-GR" dirty="0">
                <a:solidFill>
                  <a:srgbClr val="002060"/>
                </a:solidFill>
              </a:rPr>
              <a:t>-- Ηλεκτρικής παρεμβολής, π.χ. διαθερμία</a:t>
            </a:r>
          </a:p>
        </p:txBody>
      </p:sp>
      <p:sp>
        <p:nvSpPr>
          <p:cNvPr id="4" name="Ορθογώνιο 3"/>
          <p:cNvSpPr/>
          <p:nvPr/>
        </p:nvSpPr>
        <p:spPr>
          <a:xfrm>
            <a:off x="3108384" y="5642455"/>
            <a:ext cx="6096000" cy="769441"/>
          </a:xfrm>
          <a:prstGeom prst="rect">
            <a:avLst/>
          </a:prstGeom>
        </p:spPr>
        <p:txBody>
          <a:bodyPr>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a:p>
            <a:pPr marL="171450" lvl="0" indent="-171450">
              <a:buFont typeface="Arial" panose="020B0604020202020204" pitchFamily="34" charset="0"/>
              <a:buChar char="•"/>
            </a:pPr>
            <a:endParaRPr lang="el-GR" sz="1100" i="1" dirty="0">
              <a:solidFill>
                <a:prstClr val="black"/>
              </a:solidFill>
            </a:endParaRPr>
          </a:p>
        </p:txBody>
      </p:sp>
    </p:spTree>
    <p:extLst>
      <p:ext uri="{BB962C8B-B14F-4D97-AF65-F5344CB8AC3E}">
        <p14:creationId xmlns:p14="http://schemas.microsoft.com/office/powerpoint/2010/main" val="23221243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39791" y="2190632"/>
            <a:ext cx="6192329" cy="2031325"/>
          </a:xfrm>
          <a:prstGeom prst="rect">
            <a:avLst/>
          </a:prstGeom>
        </p:spPr>
        <p:txBody>
          <a:bodyPr wrap="square">
            <a:spAutoFit/>
          </a:bodyPr>
          <a:lstStyle/>
          <a:p>
            <a:pPr algn="ctr"/>
            <a:endParaRPr lang="en-GB" altLang="el-GR" dirty="0"/>
          </a:p>
          <a:p>
            <a:pPr algn="just">
              <a:lnSpc>
                <a:spcPct val="150000"/>
              </a:lnSpc>
            </a:pPr>
            <a:r>
              <a:rPr lang="el-GR" altLang="el-GR" dirty="0">
                <a:solidFill>
                  <a:srgbClr val="002060"/>
                </a:solidFill>
              </a:rPr>
              <a:t>Η </a:t>
            </a:r>
            <a:r>
              <a:rPr lang="el-GR" altLang="el-GR" dirty="0" err="1">
                <a:solidFill>
                  <a:srgbClr val="002060"/>
                </a:solidFill>
              </a:rPr>
              <a:t>καπνογραφία</a:t>
            </a:r>
            <a:r>
              <a:rPr lang="el-GR" altLang="el-GR" dirty="0">
                <a:solidFill>
                  <a:srgbClr val="002060"/>
                </a:solidFill>
              </a:rPr>
              <a:t> αποτελεί χρήσιμο </a:t>
            </a:r>
            <a:r>
              <a:rPr lang="en-US" altLang="el-GR" dirty="0">
                <a:solidFill>
                  <a:srgbClr val="002060"/>
                </a:solidFill>
              </a:rPr>
              <a:t>monitor </a:t>
            </a:r>
            <a:r>
              <a:rPr lang="el-GR" altLang="el-GR" dirty="0">
                <a:solidFill>
                  <a:srgbClr val="002060"/>
                </a:solidFill>
              </a:rPr>
              <a:t>του αναπνευστικού και του καρδιαγγειακού συστήματος. Όλοι οι τύποι </a:t>
            </a:r>
            <a:r>
              <a:rPr lang="el-GR" altLang="el-GR" dirty="0" err="1">
                <a:solidFill>
                  <a:srgbClr val="002060"/>
                </a:solidFill>
              </a:rPr>
              <a:t>καπνογράφου</a:t>
            </a:r>
            <a:r>
              <a:rPr lang="el-GR" altLang="el-GR" dirty="0">
                <a:solidFill>
                  <a:srgbClr val="002060"/>
                </a:solidFill>
              </a:rPr>
              <a:t> βασίζονται στην απορρόφηση υπέρυθρου φωτός από το διοξείδιο του άνθρακα. </a:t>
            </a:r>
            <a:endParaRPr lang="el-GR" dirty="0">
              <a:solidFill>
                <a:srgbClr val="002060"/>
              </a:solidFill>
            </a:endParaRPr>
          </a:p>
        </p:txBody>
      </p:sp>
      <p:sp>
        <p:nvSpPr>
          <p:cNvPr id="3" name="Ορθογώνιο 2"/>
          <p:cNvSpPr/>
          <p:nvPr/>
        </p:nvSpPr>
        <p:spPr>
          <a:xfrm>
            <a:off x="2435264" y="736734"/>
            <a:ext cx="7440563" cy="461665"/>
          </a:xfrm>
          <a:prstGeom prst="rect">
            <a:avLst/>
          </a:prstGeom>
        </p:spPr>
        <p:txBody>
          <a:bodyPr wrap="none">
            <a:spAutoFit/>
          </a:bodyPr>
          <a:lstStyle/>
          <a:p>
            <a:pPr algn="ctr"/>
            <a:r>
              <a:rPr lang="el-GR" altLang="el-GR" sz="2400" b="1" dirty="0">
                <a:solidFill>
                  <a:srgbClr val="002060"/>
                </a:solidFill>
              </a:rPr>
              <a:t>Ανάλυση του </a:t>
            </a:r>
            <a:r>
              <a:rPr lang="el-GR" altLang="el-GR" sz="2400" b="1" dirty="0" err="1">
                <a:solidFill>
                  <a:srgbClr val="002060"/>
                </a:solidFill>
              </a:rPr>
              <a:t>τελοεκπνευστικού</a:t>
            </a:r>
            <a:r>
              <a:rPr lang="el-GR" altLang="el-GR" sz="2400" b="1" dirty="0">
                <a:solidFill>
                  <a:srgbClr val="002060"/>
                </a:solidFill>
              </a:rPr>
              <a:t> διοξειδίου του άνθρακα</a:t>
            </a:r>
            <a:endParaRPr lang="en-US" altLang="el-GR" sz="2400" b="1" dirty="0">
              <a:solidFill>
                <a:srgbClr val="002060"/>
              </a:solidFill>
            </a:endParaRPr>
          </a:p>
        </p:txBody>
      </p:sp>
      <p:sp>
        <p:nvSpPr>
          <p:cNvPr id="4" name="Ορθογώνιο 3"/>
          <p:cNvSpPr/>
          <p:nvPr/>
        </p:nvSpPr>
        <p:spPr>
          <a:xfrm>
            <a:off x="896008" y="4701720"/>
            <a:ext cx="6096000" cy="430887"/>
          </a:xfrm>
          <a:prstGeom prst="rect">
            <a:avLst/>
          </a:prstGeom>
        </p:spPr>
        <p:txBody>
          <a:bodyPr>
            <a:spAutoFit/>
          </a:bodyPr>
          <a:lstStyle/>
          <a:p>
            <a:r>
              <a:rPr lang="en-US" sz="1100" i="1" dirty="0">
                <a:latin typeface="Calibri" panose="020F0502020204030204" pitchFamily="34" charset="0"/>
                <a:ea typeface="Times New Roman" panose="02020603050405020304" pitchFamily="18" charset="0"/>
              </a:rPr>
              <a:t>Morgan GE </a:t>
            </a:r>
            <a:r>
              <a:rPr lang="el-GR" sz="1100" i="1" dirty="0">
                <a:latin typeface="Calibri" panose="020F0502020204030204" pitchFamily="34" charset="0"/>
                <a:ea typeface="Times New Roman" panose="02020603050405020304" pitchFamily="18" charset="0"/>
              </a:rPr>
              <a:t>&amp; </a:t>
            </a:r>
            <a:r>
              <a:rPr lang="en-US" sz="1100" i="1" dirty="0">
                <a:latin typeface="Calibri" panose="020F0502020204030204" pitchFamily="34" charset="0"/>
                <a:ea typeface="Times New Roman" panose="02020603050405020304" pitchFamily="18" charset="0"/>
              </a:rPr>
              <a:t>Mikhail MS</a:t>
            </a:r>
            <a:r>
              <a:rPr lang="el-GR" sz="1100" i="1" dirty="0">
                <a:latin typeface="Calibri" panose="020F0502020204030204" pitchFamily="34" charset="0"/>
                <a:ea typeface="Times New Roman" panose="02020603050405020304" pitchFamily="18" charset="0"/>
              </a:rPr>
              <a:t>.</a:t>
            </a:r>
            <a:r>
              <a:rPr lang="en-US" sz="1100" i="1" dirty="0">
                <a:latin typeface="Calibri" panose="020F0502020204030204" pitchFamily="34" charset="0"/>
                <a:ea typeface="Times New Roman" panose="02020603050405020304" pitchFamily="18" charset="0"/>
              </a:rPr>
              <a:t> </a:t>
            </a:r>
            <a:r>
              <a:rPr lang="el-GR" sz="1100" i="1" dirty="0">
                <a:latin typeface="Calibri" panose="020F0502020204030204" pitchFamily="34" charset="0"/>
                <a:ea typeface="Times New Roman" panose="02020603050405020304" pitchFamily="18" charset="0"/>
              </a:rPr>
              <a:t>Κλινική Αναισθησιολογία. 1</a:t>
            </a:r>
            <a:r>
              <a:rPr lang="el-GR" sz="1100" i="1" baseline="30000" dirty="0">
                <a:latin typeface="Calibri" panose="020F0502020204030204" pitchFamily="34" charset="0"/>
                <a:ea typeface="Times New Roman" panose="02020603050405020304" pitchFamily="18" charset="0"/>
              </a:rPr>
              <a:t>ος</a:t>
            </a:r>
            <a:r>
              <a:rPr lang="el-GR" sz="1100" i="1" dirty="0">
                <a:latin typeface="Calibri" panose="020F0502020204030204" pitchFamily="34" charset="0"/>
                <a:ea typeface="Times New Roman" panose="02020603050405020304" pitchFamily="18" charset="0"/>
              </a:rPr>
              <a:t> τόμος. Ελληνική </a:t>
            </a:r>
            <a:r>
              <a:rPr lang="el-GR" sz="1100" i="1" dirty="0" err="1">
                <a:latin typeface="Calibri" panose="020F0502020204030204" pitchFamily="34" charset="0"/>
                <a:ea typeface="Times New Roman" panose="02020603050405020304" pitchFamily="18" charset="0"/>
              </a:rPr>
              <a:t>έκδ</a:t>
            </a:r>
            <a:r>
              <a:rPr lang="el-GR" sz="1100" i="1" dirty="0">
                <a:latin typeface="Calibri" panose="020F0502020204030204" pitchFamily="34" charset="0"/>
                <a:ea typeface="Times New Roman" panose="02020603050405020304" pitchFamily="18" charset="0"/>
              </a:rPr>
              <a:t>: 2</a:t>
            </a:r>
            <a:r>
              <a:rPr lang="el-GR" sz="1100" i="1" baseline="30000" dirty="0">
                <a:latin typeface="Calibri" panose="020F0502020204030204" pitchFamily="34" charset="0"/>
                <a:ea typeface="Times New Roman" panose="02020603050405020304" pitchFamily="18" charset="0"/>
              </a:rPr>
              <a:t>η</a:t>
            </a:r>
            <a:r>
              <a:rPr lang="el-GR" sz="1100" i="1" dirty="0">
                <a:latin typeface="Calibri" panose="020F0502020204030204" pitchFamily="34" charset="0"/>
                <a:ea typeface="Times New Roman" panose="02020603050405020304" pitchFamily="18" charset="0"/>
              </a:rPr>
              <a:t>. Αθήνα: ΠΑΡΙΣΙΑΝΟΥ Α.Ε., 2000:133.</a:t>
            </a:r>
            <a:endParaRPr lang="el-GR" sz="1100" i="1" dirty="0"/>
          </a:p>
        </p:txBody>
      </p:sp>
      <p:pic>
        <p:nvPicPr>
          <p:cNvPr id="6146" name="Picture 2" descr="Capnostream 20 Bedside Capnography Monitor | US Med-Equi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9148" y="1198399"/>
            <a:ext cx="4718648" cy="4718648"/>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7169148" y="5786242"/>
            <a:ext cx="6096000" cy="261610"/>
          </a:xfrm>
          <a:prstGeom prst="rect">
            <a:avLst/>
          </a:prstGeom>
        </p:spPr>
        <p:txBody>
          <a:bodyPr>
            <a:spAutoFit/>
          </a:bodyPr>
          <a:lstStyle/>
          <a:p>
            <a:r>
              <a:rPr lang="en-GB" sz="1100" dirty="0"/>
              <a:t>https://usme.com/oridion-capnostream-20-bedside-capnography-monitor/</a:t>
            </a:r>
            <a:endParaRPr lang="el-GR" sz="1100" dirty="0"/>
          </a:p>
        </p:txBody>
      </p:sp>
    </p:spTree>
    <p:extLst>
      <p:ext uri="{BB962C8B-B14F-4D97-AF65-F5344CB8AC3E}">
        <p14:creationId xmlns:p14="http://schemas.microsoft.com/office/powerpoint/2010/main" val="874178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992702" y="1998273"/>
            <a:ext cx="8497019" cy="2708434"/>
          </a:xfrm>
          <a:prstGeom prst="rect">
            <a:avLst/>
          </a:prstGeom>
        </p:spPr>
        <p:txBody>
          <a:bodyPr wrap="square">
            <a:spAutoFit/>
          </a:bodyPr>
          <a:lstStyle/>
          <a:p>
            <a:endParaRPr lang="el-GR" sz="2000" dirty="0">
              <a:solidFill>
                <a:srgbClr val="000000"/>
              </a:solidFill>
              <a:latin typeface="Times New Roman" panose="02020603050405020304" pitchFamily="18" charset="0"/>
            </a:endParaRPr>
          </a:p>
          <a:p>
            <a:pPr>
              <a:lnSpc>
                <a:spcPct val="150000"/>
              </a:lnSpc>
            </a:pPr>
            <a:r>
              <a:rPr lang="el-GR" sz="2000" dirty="0">
                <a:solidFill>
                  <a:srgbClr val="002060"/>
                </a:solidFill>
              </a:rPr>
              <a:t>1. Να ανταποκρίνεται  με ακρίβεια στα κλινικά επίπεδα CO2</a:t>
            </a:r>
          </a:p>
          <a:p>
            <a:pPr>
              <a:lnSpc>
                <a:spcPct val="150000"/>
              </a:lnSpc>
            </a:pPr>
            <a:r>
              <a:rPr lang="el-GR" sz="2000" dirty="0">
                <a:solidFill>
                  <a:srgbClr val="002060"/>
                </a:solidFill>
              </a:rPr>
              <a:t>2. Να είναι εύχρηστος και να βαθμονομείται γρήγορα </a:t>
            </a:r>
          </a:p>
          <a:p>
            <a:pPr>
              <a:lnSpc>
                <a:spcPct val="150000"/>
              </a:lnSpc>
            </a:pPr>
            <a:r>
              <a:rPr lang="el-GR" sz="2000" dirty="0">
                <a:solidFill>
                  <a:srgbClr val="002060"/>
                </a:solidFill>
              </a:rPr>
              <a:t>4. Να γίνονται αξιόπιστες μετρήσεις από αναπνοή σε αναπνοή και να απεικονίζεται η </a:t>
            </a:r>
            <a:r>
              <a:rPr lang="el-GR" sz="2000" dirty="0" err="1">
                <a:solidFill>
                  <a:srgbClr val="002060"/>
                </a:solidFill>
              </a:rPr>
              <a:t>κυματομορφή</a:t>
            </a:r>
            <a:r>
              <a:rPr lang="el-GR" sz="2000" dirty="0">
                <a:solidFill>
                  <a:srgbClr val="002060"/>
                </a:solidFill>
              </a:rPr>
              <a:t> του CO2 </a:t>
            </a:r>
          </a:p>
          <a:p>
            <a:pPr>
              <a:lnSpc>
                <a:spcPct val="150000"/>
              </a:lnSpc>
            </a:pPr>
            <a:r>
              <a:rPr lang="el-GR" sz="2000" dirty="0">
                <a:solidFill>
                  <a:srgbClr val="002060"/>
                </a:solidFill>
              </a:rPr>
              <a:t>5. Οι μετρήσεις να μην επηρεάζονται από παρουσία άλλων αερίων στο δείγμα. </a:t>
            </a:r>
          </a:p>
        </p:txBody>
      </p:sp>
      <p:sp>
        <p:nvSpPr>
          <p:cNvPr id="3" name="TextBox 2"/>
          <p:cNvSpPr txBox="1"/>
          <p:nvPr/>
        </p:nvSpPr>
        <p:spPr>
          <a:xfrm>
            <a:off x="3062377" y="1017916"/>
            <a:ext cx="5701946" cy="461665"/>
          </a:xfrm>
          <a:prstGeom prst="rect">
            <a:avLst/>
          </a:prstGeom>
          <a:noFill/>
        </p:spPr>
        <p:txBody>
          <a:bodyPr wrap="none" rtlCol="0">
            <a:spAutoFit/>
          </a:bodyPr>
          <a:lstStyle/>
          <a:p>
            <a:r>
              <a:rPr lang="el-GR" sz="2400" b="1" dirty="0">
                <a:solidFill>
                  <a:srgbClr val="002060"/>
                </a:solidFill>
              </a:rPr>
              <a:t>Χαρακτηριστικά ‘’ιδανικού’’ </a:t>
            </a:r>
            <a:r>
              <a:rPr lang="el-GR" sz="2400" b="1" dirty="0" err="1">
                <a:solidFill>
                  <a:srgbClr val="002060"/>
                </a:solidFill>
              </a:rPr>
              <a:t>καπνογράφου</a:t>
            </a:r>
            <a:endParaRPr lang="el-GR" sz="2400" b="1" dirty="0">
              <a:solidFill>
                <a:srgbClr val="002060"/>
              </a:solidFill>
            </a:endParaRPr>
          </a:p>
        </p:txBody>
      </p:sp>
      <p:sp>
        <p:nvSpPr>
          <p:cNvPr id="4" name="Ορθογώνιο 3"/>
          <p:cNvSpPr/>
          <p:nvPr/>
        </p:nvSpPr>
        <p:spPr>
          <a:xfrm>
            <a:off x="2346442" y="6014867"/>
            <a:ext cx="8065583" cy="430887"/>
          </a:xfrm>
          <a:prstGeom prst="rect">
            <a:avLst/>
          </a:prstGeom>
        </p:spPr>
        <p:txBody>
          <a:bodyPr wrap="square">
            <a:spAutoFit/>
          </a:bodyPr>
          <a:lstStyle/>
          <a:p>
            <a:r>
              <a:rPr lang="el-GR" sz="1100" i="1" dirty="0"/>
              <a:t>Ασκητοπούλου, Ε., Παπαϊωάννου, Α., 2015. Εγχειρίδιο αναισθησιολογίας &amp; </a:t>
            </a:r>
            <a:r>
              <a:rPr lang="el-GR" sz="1100" i="1" dirty="0" err="1"/>
              <a:t>περιεγχειρητικής</a:t>
            </a:r>
            <a:r>
              <a:rPr lang="el-GR" sz="1100" i="1" dirty="0"/>
              <a:t> φροντίδας. [ηλεκτρ. βιβλ.] </a:t>
            </a:r>
            <a:r>
              <a:rPr lang="el-GR" sz="1100" i="1" dirty="0" err="1"/>
              <a:t>Αθήνα:Σύνδεσμος</a:t>
            </a:r>
            <a:r>
              <a:rPr lang="el-GR" sz="1100" i="1" dirty="0"/>
              <a:t> Ελληνικών Ακαδημαϊκών Βιβλιοθηκών. Διαθέσιμο στο: http://hdl.handle.net/11419/3786</a:t>
            </a:r>
            <a:endParaRPr lang="el-GR" sz="1100" i="1"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924617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6733341" y="2411507"/>
            <a:ext cx="5605308" cy="3221542"/>
          </a:xfrm>
          <a:prstGeom prst="rect">
            <a:avLst/>
          </a:prstGeom>
        </p:spPr>
      </p:pic>
      <p:sp>
        <p:nvSpPr>
          <p:cNvPr id="3" name="Ορθογώνιο 2"/>
          <p:cNvSpPr/>
          <p:nvPr/>
        </p:nvSpPr>
        <p:spPr>
          <a:xfrm>
            <a:off x="218536" y="2063903"/>
            <a:ext cx="6212880" cy="3631763"/>
          </a:xfrm>
          <a:prstGeom prst="rect">
            <a:avLst/>
          </a:prstGeom>
        </p:spPr>
        <p:txBody>
          <a:bodyPr wrap="square">
            <a:spAutoFit/>
          </a:bodyPr>
          <a:lstStyle/>
          <a:p>
            <a:endParaRPr lang="el-GR" sz="2000" dirty="0">
              <a:solidFill>
                <a:srgbClr val="000000"/>
              </a:solidFill>
              <a:latin typeface="Times New Roman" panose="02020603050405020304" pitchFamily="18" charset="0"/>
            </a:endParaRPr>
          </a:p>
          <a:p>
            <a:pPr>
              <a:lnSpc>
                <a:spcPct val="150000"/>
              </a:lnSpc>
            </a:pPr>
            <a:r>
              <a:rPr lang="el-GR" sz="2000" b="1" dirty="0">
                <a:solidFill>
                  <a:srgbClr val="002060"/>
                </a:solidFill>
              </a:rPr>
              <a:t>Φάση Ι:</a:t>
            </a:r>
            <a:r>
              <a:rPr lang="el-GR" sz="2000" dirty="0">
                <a:solidFill>
                  <a:srgbClr val="002060"/>
                </a:solidFill>
              </a:rPr>
              <a:t>  νεκρός χώρος (</a:t>
            </a:r>
            <a:r>
              <a:rPr lang="en-GB" sz="2000" dirty="0">
                <a:solidFill>
                  <a:srgbClr val="002060"/>
                </a:solidFill>
              </a:rPr>
              <a:t>CO2</a:t>
            </a:r>
            <a:r>
              <a:rPr lang="el-GR" sz="2000" dirty="0">
                <a:solidFill>
                  <a:srgbClr val="002060"/>
                </a:solidFill>
              </a:rPr>
              <a:t>= 0, αντιστοιχεί στο τέλος της εισπνοής και στην αρχή της εκπνοής)</a:t>
            </a:r>
          </a:p>
          <a:p>
            <a:pPr>
              <a:lnSpc>
                <a:spcPct val="150000"/>
              </a:lnSpc>
            </a:pPr>
            <a:r>
              <a:rPr lang="el-GR" sz="2000" b="1" dirty="0">
                <a:solidFill>
                  <a:srgbClr val="002060"/>
                </a:solidFill>
              </a:rPr>
              <a:t>Φάση ΙΙ: </a:t>
            </a:r>
            <a:r>
              <a:rPr lang="el-GR" sz="2000" dirty="0">
                <a:solidFill>
                  <a:srgbClr val="002060"/>
                </a:solidFill>
              </a:rPr>
              <a:t>μίγμα νεκρού χώρου και κυψελιδικού αερίου </a:t>
            </a:r>
          </a:p>
          <a:p>
            <a:pPr>
              <a:lnSpc>
                <a:spcPct val="150000"/>
              </a:lnSpc>
            </a:pPr>
            <a:r>
              <a:rPr lang="el-GR" sz="2000" dirty="0">
                <a:solidFill>
                  <a:srgbClr val="002060"/>
                </a:solidFill>
              </a:rPr>
              <a:t>( ταχεία αύξηση του </a:t>
            </a:r>
            <a:r>
              <a:rPr lang="en-GB" sz="2000" dirty="0">
                <a:solidFill>
                  <a:srgbClr val="002060"/>
                </a:solidFill>
              </a:rPr>
              <a:t>CO2)</a:t>
            </a:r>
            <a:r>
              <a:rPr lang="el-GR" sz="2000" dirty="0">
                <a:solidFill>
                  <a:srgbClr val="002060"/>
                </a:solidFill>
              </a:rPr>
              <a:t> </a:t>
            </a:r>
          </a:p>
          <a:p>
            <a:pPr>
              <a:lnSpc>
                <a:spcPct val="150000"/>
              </a:lnSpc>
            </a:pPr>
            <a:r>
              <a:rPr lang="el-GR" sz="2000" b="1" dirty="0">
                <a:solidFill>
                  <a:srgbClr val="002060"/>
                </a:solidFill>
              </a:rPr>
              <a:t>Φάση ΙΙΙ: </a:t>
            </a:r>
            <a:r>
              <a:rPr lang="el-GR" sz="2000" dirty="0">
                <a:solidFill>
                  <a:srgbClr val="002060"/>
                </a:solidFill>
              </a:rPr>
              <a:t>κυψελιδικό πλατό </a:t>
            </a:r>
            <a:r>
              <a:rPr lang="en-GB" sz="2000" dirty="0">
                <a:solidFill>
                  <a:srgbClr val="002060"/>
                </a:solidFill>
              </a:rPr>
              <a:t>(</a:t>
            </a:r>
            <a:r>
              <a:rPr lang="el-GR" sz="2000" dirty="0">
                <a:solidFill>
                  <a:srgbClr val="002060"/>
                </a:solidFill>
              </a:rPr>
              <a:t>το CO2 προέρχεται από αέρια που υπάρχουν στις κυψελίδες) </a:t>
            </a:r>
          </a:p>
          <a:p>
            <a:pPr>
              <a:lnSpc>
                <a:spcPct val="150000"/>
              </a:lnSpc>
            </a:pPr>
            <a:endParaRPr lang="el-GR" sz="2000" dirty="0">
              <a:solidFill>
                <a:srgbClr val="000000"/>
              </a:solidFill>
            </a:endParaRPr>
          </a:p>
        </p:txBody>
      </p:sp>
      <p:sp>
        <p:nvSpPr>
          <p:cNvPr id="4" name="TextBox 3"/>
          <p:cNvSpPr txBox="1"/>
          <p:nvPr/>
        </p:nvSpPr>
        <p:spPr>
          <a:xfrm>
            <a:off x="3183147" y="621103"/>
            <a:ext cx="6111417" cy="461665"/>
          </a:xfrm>
          <a:prstGeom prst="rect">
            <a:avLst/>
          </a:prstGeom>
          <a:noFill/>
        </p:spPr>
        <p:txBody>
          <a:bodyPr wrap="none" rtlCol="0">
            <a:spAutoFit/>
          </a:bodyPr>
          <a:lstStyle/>
          <a:p>
            <a:r>
              <a:rPr lang="el-GR" sz="2400" b="1" dirty="0">
                <a:solidFill>
                  <a:srgbClr val="002060"/>
                </a:solidFill>
              </a:rPr>
              <a:t>Οι φάσεις της εκπνοής κατά την </a:t>
            </a:r>
            <a:r>
              <a:rPr lang="el-GR" sz="2400" b="1" dirty="0" err="1">
                <a:solidFill>
                  <a:srgbClr val="002060"/>
                </a:solidFill>
              </a:rPr>
              <a:t>καπνογραφία</a:t>
            </a:r>
            <a:endParaRPr lang="el-GR" sz="2400" b="1" dirty="0">
              <a:solidFill>
                <a:srgbClr val="002060"/>
              </a:solidFill>
            </a:endParaRPr>
          </a:p>
        </p:txBody>
      </p:sp>
      <p:sp>
        <p:nvSpPr>
          <p:cNvPr id="5" name="Ορθογώνιο 4"/>
          <p:cNvSpPr/>
          <p:nvPr/>
        </p:nvSpPr>
        <p:spPr>
          <a:xfrm>
            <a:off x="3104495" y="5919281"/>
            <a:ext cx="6096000" cy="938719"/>
          </a:xfrm>
          <a:prstGeom prst="rect">
            <a:avLst/>
          </a:prstGeom>
        </p:spPr>
        <p:txBody>
          <a:bodyPr>
            <a:spAutoFit/>
          </a:bodyPr>
          <a:lstStyle/>
          <a:p>
            <a:r>
              <a:rPr lang="el-GR" sz="1100" dirty="0">
                <a:hlinkClick r:id="rId3"/>
              </a:rPr>
              <a:t>-- </a:t>
            </a:r>
            <a:r>
              <a:rPr lang="en-GB" sz="1100" dirty="0">
                <a:hlinkClick r:id="rId3"/>
              </a:rPr>
              <a:t>https://anesthesia.gr/download/TOMOS_18_19/tefhos_39/48.pdf</a:t>
            </a:r>
            <a:endParaRPr lang="el-GR" sz="1100" dirty="0"/>
          </a:p>
          <a:p>
            <a:r>
              <a:rPr lang="el-GR" sz="1100" i="1" dirty="0"/>
              <a:t>-- Ασκητοπούλου, Ε., Παπαϊωάννου, Α., 2015. Εγχειρίδιο αναισθησιολογίας &amp; </a:t>
            </a:r>
            <a:r>
              <a:rPr lang="el-GR" sz="1100" i="1" dirty="0" err="1"/>
              <a:t>περιεγχειρητικής</a:t>
            </a:r>
            <a:r>
              <a:rPr lang="el-GR" sz="1100" i="1" dirty="0"/>
              <a:t> φροντίδας. [ηλεκτρ. βιβλ.] </a:t>
            </a:r>
            <a:r>
              <a:rPr lang="el-GR" sz="1100" i="1" dirty="0" err="1"/>
              <a:t>Αθήνα:Σύνδεσμος</a:t>
            </a:r>
            <a:r>
              <a:rPr lang="el-GR" sz="1100" i="1" dirty="0"/>
              <a:t> Ελληνικών Ακαδημαϊκών Βιβλιοθηκών. Διαθέσιμο στο: http://hdl.handle.net/11419/3786</a:t>
            </a:r>
            <a:endParaRPr lang="el-GR" sz="1100" i="1" dirty="0">
              <a:latin typeface="Calibri" panose="020F0502020204030204" pitchFamily="34" charset="0"/>
              <a:ea typeface="Times New Roman" panose="02020603050405020304" pitchFamily="18" charset="0"/>
            </a:endParaRPr>
          </a:p>
          <a:p>
            <a:endParaRPr lang="el-GR" sz="1100" dirty="0"/>
          </a:p>
        </p:txBody>
      </p:sp>
    </p:spTree>
    <p:extLst>
      <p:ext uri="{BB962C8B-B14F-4D97-AF65-F5344CB8AC3E}">
        <p14:creationId xmlns:p14="http://schemas.microsoft.com/office/powerpoint/2010/main" val="29616336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240657" y="1585159"/>
            <a:ext cx="6096000" cy="5016758"/>
          </a:xfrm>
          <a:prstGeom prst="rect">
            <a:avLst/>
          </a:prstGeom>
        </p:spPr>
        <p:txBody>
          <a:bodyPr>
            <a:spAutoFit/>
          </a:bodyPr>
          <a:lstStyle/>
          <a:p>
            <a:endParaRPr lang="el-GR" sz="2000" dirty="0">
              <a:solidFill>
                <a:srgbClr val="000000"/>
              </a:solidFill>
              <a:latin typeface="Times New Roman" panose="02020603050405020304" pitchFamily="18" charset="0"/>
            </a:endParaRPr>
          </a:p>
          <a:p>
            <a:pPr>
              <a:lnSpc>
                <a:spcPct val="150000"/>
              </a:lnSpc>
            </a:pPr>
            <a:r>
              <a:rPr lang="el-GR" sz="2000" dirty="0">
                <a:solidFill>
                  <a:srgbClr val="002060"/>
                </a:solidFill>
              </a:rPr>
              <a:t>-- διασωλήνωση του οισοφάγου, </a:t>
            </a:r>
          </a:p>
          <a:p>
            <a:pPr>
              <a:lnSpc>
                <a:spcPct val="150000"/>
              </a:lnSpc>
            </a:pPr>
            <a:r>
              <a:rPr lang="el-GR" sz="2000" dirty="0">
                <a:solidFill>
                  <a:srgbClr val="002060"/>
                </a:solidFill>
              </a:rPr>
              <a:t>-- </a:t>
            </a:r>
            <a:r>
              <a:rPr lang="el-GR" sz="2000" dirty="0" err="1">
                <a:solidFill>
                  <a:srgbClr val="002060"/>
                </a:solidFill>
              </a:rPr>
              <a:t>αποσωλήνωση</a:t>
            </a:r>
            <a:r>
              <a:rPr lang="el-GR" sz="2000" dirty="0">
                <a:solidFill>
                  <a:srgbClr val="002060"/>
                </a:solidFill>
              </a:rPr>
              <a:t> της τραχείας, </a:t>
            </a:r>
          </a:p>
          <a:p>
            <a:pPr>
              <a:lnSpc>
                <a:spcPct val="150000"/>
              </a:lnSpc>
            </a:pPr>
            <a:r>
              <a:rPr lang="el-GR" sz="2000" dirty="0">
                <a:solidFill>
                  <a:srgbClr val="002060"/>
                </a:solidFill>
              </a:rPr>
              <a:t>-- αποσύνδεση του ασθενούς από το αναισθησιολογικό κύκλωμα ή τον αναπνευστήρα, </a:t>
            </a:r>
          </a:p>
          <a:p>
            <a:pPr>
              <a:lnSpc>
                <a:spcPct val="150000"/>
              </a:lnSpc>
            </a:pPr>
            <a:r>
              <a:rPr lang="el-GR" sz="2000" dirty="0">
                <a:solidFill>
                  <a:srgbClr val="002060"/>
                </a:solidFill>
              </a:rPr>
              <a:t>-- μηχανικά προβλήματα του αναπνευστικού κυκλώματος, </a:t>
            </a:r>
          </a:p>
          <a:p>
            <a:pPr>
              <a:lnSpc>
                <a:spcPct val="150000"/>
              </a:lnSpc>
            </a:pPr>
            <a:r>
              <a:rPr lang="el-GR" sz="2000" dirty="0">
                <a:solidFill>
                  <a:srgbClr val="002060"/>
                </a:solidFill>
              </a:rPr>
              <a:t>-- αιφνίδια πτώση της καρδιακής παροχής και </a:t>
            </a:r>
            <a:r>
              <a:rPr lang="el-GR" sz="2000" dirty="0" err="1">
                <a:solidFill>
                  <a:srgbClr val="002060"/>
                </a:solidFill>
              </a:rPr>
              <a:t>καρδιογενές</a:t>
            </a:r>
            <a:r>
              <a:rPr lang="el-GR" sz="2000" dirty="0">
                <a:solidFill>
                  <a:srgbClr val="002060"/>
                </a:solidFill>
              </a:rPr>
              <a:t> </a:t>
            </a:r>
            <a:r>
              <a:rPr lang="el-GR" sz="2000" dirty="0" err="1">
                <a:solidFill>
                  <a:srgbClr val="002060"/>
                </a:solidFill>
              </a:rPr>
              <a:t>shock</a:t>
            </a:r>
            <a:r>
              <a:rPr lang="el-GR" sz="2000" dirty="0">
                <a:solidFill>
                  <a:srgbClr val="002060"/>
                </a:solidFill>
              </a:rPr>
              <a:t>, </a:t>
            </a:r>
          </a:p>
          <a:p>
            <a:pPr>
              <a:lnSpc>
                <a:spcPct val="150000"/>
              </a:lnSpc>
            </a:pPr>
            <a:r>
              <a:rPr lang="el-GR" sz="2000" dirty="0">
                <a:solidFill>
                  <a:srgbClr val="002060"/>
                </a:solidFill>
              </a:rPr>
              <a:t>-- φλεβική εμβολή αέρα </a:t>
            </a:r>
          </a:p>
          <a:p>
            <a:pPr>
              <a:lnSpc>
                <a:spcPct val="150000"/>
              </a:lnSpc>
            </a:pPr>
            <a:r>
              <a:rPr lang="el-GR" sz="2000" dirty="0">
                <a:solidFill>
                  <a:srgbClr val="002060"/>
                </a:solidFill>
              </a:rPr>
              <a:t>-- πνευμονική εμβολή</a:t>
            </a:r>
          </a:p>
        </p:txBody>
      </p:sp>
      <p:sp>
        <p:nvSpPr>
          <p:cNvPr id="3" name="Ορθογώνιο 2"/>
          <p:cNvSpPr/>
          <p:nvPr/>
        </p:nvSpPr>
        <p:spPr>
          <a:xfrm>
            <a:off x="2648310" y="906576"/>
            <a:ext cx="7280694" cy="461665"/>
          </a:xfrm>
          <a:prstGeom prst="rect">
            <a:avLst/>
          </a:prstGeom>
        </p:spPr>
        <p:txBody>
          <a:bodyPr wrap="square">
            <a:spAutoFit/>
          </a:bodyPr>
          <a:lstStyle/>
          <a:p>
            <a:r>
              <a:rPr lang="el-GR" sz="2400" b="1" dirty="0">
                <a:solidFill>
                  <a:srgbClr val="002060"/>
                </a:solidFill>
              </a:rPr>
              <a:t>Καταστάσεις μείωσης της συγκέντρωσης του CO2 </a:t>
            </a:r>
          </a:p>
        </p:txBody>
      </p:sp>
      <p:sp>
        <p:nvSpPr>
          <p:cNvPr id="4" name="Ορθογώνιο 3"/>
          <p:cNvSpPr/>
          <p:nvPr/>
        </p:nvSpPr>
        <p:spPr>
          <a:xfrm>
            <a:off x="6096000" y="6148163"/>
            <a:ext cx="6096000" cy="600164"/>
          </a:xfrm>
          <a:prstGeom prst="rect">
            <a:avLst/>
          </a:prstGeom>
        </p:spPr>
        <p:txBody>
          <a:bodyPr>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2955568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209026" y="1904812"/>
            <a:ext cx="7002577" cy="3170099"/>
          </a:xfrm>
          <a:prstGeom prst="rect">
            <a:avLst/>
          </a:prstGeom>
        </p:spPr>
        <p:txBody>
          <a:bodyPr wrap="square">
            <a:spAutoFit/>
          </a:bodyPr>
          <a:lstStyle/>
          <a:p>
            <a:endParaRPr lang="el-GR" sz="2000" dirty="0">
              <a:solidFill>
                <a:srgbClr val="000000"/>
              </a:solidFill>
              <a:latin typeface="Times New Roman" panose="02020603050405020304" pitchFamily="18" charset="0"/>
            </a:endParaRPr>
          </a:p>
          <a:p>
            <a:pPr>
              <a:lnSpc>
                <a:spcPct val="150000"/>
              </a:lnSpc>
            </a:pPr>
            <a:r>
              <a:rPr lang="el-GR" sz="2000" dirty="0">
                <a:solidFill>
                  <a:srgbClr val="002060"/>
                </a:solidFill>
              </a:rPr>
              <a:t>-- </a:t>
            </a:r>
            <a:r>
              <a:rPr lang="el-GR" sz="2000" dirty="0" err="1">
                <a:solidFill>
                  <a:srgbClr val="002060"/>
                </a:solidFill>
              </a:rPr>
              <a:t>υποαερισμό</a:t>
            </a:r>
            <a:r>
              <a:rPr lang="el-GR" sz="2000" dirty="0">
                <a:solidFill>
                  <a:srgbClr val="002060"/>
                </a:solidFill>
              </a:rPr>
              <a:t> από διαρροή ή μερική αποσύνδεση του αναπνευστικού κυκλώματος, </a:t>
            </a:r>
          </a:p>
          <a:p>
            <a:pPr>
              <a:lnSpc>
                <a:spcPct val="150000"/>
              </a:lnSpc>
            </a:pPr>
            <a:r>
              <a:rPr lang="el-GR" sz="2000" dirty="0">
                <a:solidFill>
                  <a:srgbClr val="002060"/>
                </a:solidFill>
              </a:rPr>
              <a:t>-- κακοήθη </a:t>
            </a:r>
            <a:r>
              <a:rPr lang="el-GR" sz="2000" dirty="0" err="1">
                <a:solidFill>
                  <a:srgbClr val="002060"/>
                </a:solidFill>
              </a:rPr>
              <a:t>υπερπυρεξία</a:t>
            </a:r>
            <a:r>
              <a:rPr lang="el-GR" sz="2000" dirty="0">
                <a:solidFill>
                  <a:srgbClr val="002060"/>
                </a:solidFill>
              </a:rPr>
              <a:t>, όταν παρατηρείται προοδευτική αύξηση της συγκέντρωσης του CO2 στα </a:t>
            </a:r>
            <a:r>
              <a:rPr lang="el-GR" sz="2000" dirty="0" err="1">
                <a:solidFill>
                  <a:srgbClr val="002060"/>
                </a:solidFill>
              </a:rPr>
              <a:t>εκπνεόμενα</a:t>
            </a:r>
            <a:r>
              <a:rPr lang="el-GR" sz="2000" dirty="0">
                <a:solidFill>
                  <a:srgbClr val="002060"/>
                </a:solidFill>
              </a:rPr>
              <a:t> αέρια, </a:t>
            </a:r>
          </a:p>
          <a:p>
            <a:pPr>
              <a:lnSpc>
                <a:spcPct val="150000"/>
              </a:lnSpc>
            </a:pPr>
            <a:r>
              <a:rPr lang="el-GR" sz="2000" dirty="0">
                <a:solidFill>
                  <a:srgbClr val="002060"/>
                </a:solidFill>
              </a:rPr>
              <a:t>-- αυξημένη μυϊκή δραστηριότητα, </a:t>
            </a:r>
          </a:p>
          <a:p>
            <a:pPr>
              <a:lnSpc>
                <a:spcPct val="150000"/>
              </a:lnSpc>
            </a:pPr>
            <a:r>
              <a:rPr lang="el-GR" sz="2000" dirty="0">
                <a:solidFill>
                  <a:srgbClr val="002060"/>
                </a:solidFill>
              </a:rPr>
              <a:t>-- σήψη</a:t>
            </a:r>
          </a:p>
        </p:txBody>
      </p:sp>
      <p:sp>
        <p:nvSpPr>
          <p:cNvPr id="3" name="Ορθογώνιο 2"/>
          <p:cNvSpPr/>
          <p:nvPr/>
        </p:nvSpPr>
        <p:spPr>
          <a:xfrm>
            <a:off x="3048000" y="915202"/>
            <a:ext cx="6592189" cy="461665"/>
          </a:xfrm>
          <a:prstGeom prst="rect">
            <a:avLst/>
          </a:prstGeom>
        </p:spPr>
        <p:txBody>
          <a:bodyPr wrap="none">
            <a:spAutoFit/>
          </a:bodyPr>
          <a:lstStyle/>
          <a:p>
            <a:r>
              <a:rPr lang="el-GR" sz="2400" b="1" dirty="0">
                <a:solidFill>
                  <a:srgbClr val="002060"/>
                </a:solidFill>
              </a:rPr>
              <a:t>Καταστάσεις αύξησης της συγκέντρωσης του CO2 </a:t>
            </a:r>
          </a:p>
        </p:txBody>
      </p:sp>
      <p:sp>
        <p:nvSpPr>
          <p:cNvPr id="4" name="Ορθογώνιο 3"/>
          <p:cNvSpPr/>
          <p:nvPr/>
        </p:nvSpPr>
        <p:spPr>
          <a:xfrm>
            <a:off x="2769079" y="5915250"/>
            <a:ext cx="6989235" cy="430887"/>
          </a:xfrm>
          <a:prstGeom prst="rect">
            <a:avLst/>
          </a:prstGeom>
        </p:spPr>
        <p:txBody>
          <a:bodyPr wrap="square">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47859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134928" y="6349367"/>
            <a:ext cx="6096000" cy="261610"/>
          </a:xfrm>
          <a:prstGeom prst="rect">
            <a:avLst/>
          </a:prstGeom>
        </p:spPr>
        <p:txBody>
          <a:bodyPr>
            <a:spAutoFit/>
          </a:bodyPr>
          <a:lstStyle/>
          <a:p>
            <a:r>
              <a:rPr lang="en-GB" sz="1100" dirty="0"/>
              <a:t>https://anesthesia.gr/download/TOMOS_18_19/tefhos_39/48.pdf</a:t>
            </a:r>
            <a:endParaRPr lang="el-GR" sz="1100" dirty="0"/>
          </a:p>
        </p:txBody>
      </p:sp>
      <p:pic>
        <p:nvPicPr>
          <p:cNvPr id="7170" name="Picture 2" descr="Διοξείδιο"/>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7016" y="871268"/>
            <a:ext cx="6544917" cy="5262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7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Διοξείδιο"/>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6525" y="455853"/>
            <a:ext cx="4028237" cy="5167539"/>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4022785" y="6150959"/>
            <a:ext cx="6096000" cy="261610"/>
          </a:xfrm>
          <a:prstGeom prst="rect">
            <a:avLst/>
          </a:prstGeom>
        </p:spPr>
        <p:txBody>
          <a:bodyPr>
            <a:spAutoFit/>
          </a:bodyPr>
          <a:lstStyle/>
          <a:p>
            <a:r>
              <a:rPr lang="en-GB" sz="1100" dirty="0"/>
              <a:t>https://anesthesia.gr/download/TOMOS_18_19/tefhos_39/48.pdf</a:t>
            </a:r>
            <a:endParaRPr lang="el-GR" sz="1100" dirty="0"/>
          </a:p>
        </p:txBody>
      </p:sp>
    </p:spTree>
    <p:extLst>
      <p:ext uri="{BB962C8B-B14F-4D97-AF65-F5344CB8AC3E}">
        <p14:creationId xmlns:p14="http://schemas.microsoft.com/office/powerpoint/2010/main" val="37788758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3152236" y="232464"/>
            <a:ext cx="5715000" cy="6410325"/>
          </a:xfrm>
          <a:prstGeom prst="rect">
            <a:avLst/>
          </a:prstGeom>
        </p:spPr>
      </p:pic>
    </p:spTree>
    <p:extLst>
      <p:ext uri="{BB962C8B-B14F-4D97-AF65-F5344CB8AC3E}">
        <p14:creationId xmlns:p14="http://schemas.microsoft.com/office/powerpoint/2010/main" val="873586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83977" y="2822331"/>
            <a:ext cx="4626395" cy="769441"/>
          </a:xfrm>
          <a:prstGeom prst="rect">
            <a:avLst/>
          </a:prstGeom>
          <a:noFill/>
        </p:spPr>
        <p:txBody>
          <a:bodyPr wrap="none" rtlCol="0">
            <a:spAutoFit/>
          </a:bodyPr>
          <a:lstStyle/>
          <a:p>
            <a:r>
              <a:rPr lang="el-GR" sz="4400" b="1" dirty="0">
                <a:solidFill>
                  <a:srgbClr val="002060"/>
                </a:solidFill>
              </a:rPr>
              <a:t>Βασικό </a:t>
            </a:r>
            <a:r>
              <a:rPr lang="en-GB" sz="4400" b="1" dirty="0">
                <a:solidFill>
                  <a:srgbClr val="002060"/>
                </a:solidFill>
              </a:rPr>
              <a:t>Monitoring</a:t>
            </a:r>
            <a:endParaRPr lang="el-GR" sz="4400" b="1" dirty="0">
              <a:solidFill>
                <a:srgbClr val="002060"/>
              </a:solidFill>
            </a:endParaRPr>
          </a:p>
        </p:txBody>
      </p:sp>
    </p:spTree>
    <p:extLst>
      <p:ext uri="{BB962C8B-B14F-4D97-AF65-F5344CB8AC3E}">
        <p14:creationId xmlns:p14="http://schemas.microsoft.com/office/powerpoint/2010/main" val="5256591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5018" y="2813705"/>
            <a:ext cx="6296788" cy="769441"/>
          </a:xfrm>
          <a:prstGeom prst="rect">
            <a:avLst/>
          </a:prstGeom>
          <a:noFill/>
        </p:spPr>
        <p:txBody>
          <a:bodyPr wrap="none" rtlCol="0">
            <a:spAutoFit/>
          </a:bodyPr>
          <a:lstStyle/>
          <a:p>
            <a:r>
              <a:rPr lang="el-GR" sz="4400" b="1" dirty="0">
                <a:solidFill>
                  <a:srgbClr val="002060"/>
                </a:solidFill>
              </a:rPr>
              <a:t>Εξειδικευμένο </a:t>
            </a:r>
            <a:r>
              <a:rPr lang="en-GB" sz="4400" b="1" dirty="0">
                <a:solidFill>
                  <a:srgbClr val="002060"/>
                </a:solidFill>
              </a:rPr>
              <a:t>Monitoring</a:t>
            </a:r>
            <a:endParaRPr lang="el-GR" sz="4400" b="1" dirty="0">
              <a:solidFill>
                <a:srgbClr val="002060"/>
              </a:solidFill>
            </a:endParaRPr>
          </a:p>
        </p:txBody>
      </p:sp>
    </p:spTree>
    <p:extLst>
      <p:ext uri="{BB962C8B-B14F-4D97-AF65-F5344CB8AC3E}">
        <p14:creationId xmlns:p14="http://schemas.microsoft.com/office/powerpoint/2010/main" val="31994391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431986" y="1000512"/>
            <a:ext cx="8936966" cy="5262979"/>
          </a:xfrm>
          <a:prstGeom prst="rect">
            <a:avLst/>
          </a:prstGeom>
        </p:spPr>
        <p:txBody>
          <a:bodyPr wrap="square">
            <a:spAutoFit/>
          </a:bodyPr>
          <a:lstStyle/>
          <a:p>
            <a:pPr algn="just"/>
            <a:r>
              <a:rPr lang="el-GR" altLang="el-GR" sz="2400" dirty="0">
                <a:solidFill>
                  <a:srgbClr val="002060"/>
                </a:solidFill>
              </a:rPr>
              <a:t>Στο </a:t>
            </a:r>
            <a:r>
              <a:rPr lang="el-GR" altLang="el-GR" sz="2400" b="1" dirty="0">
                <a:solidFill>
                  <a:srgbClr val="00B050"/>
                </a:solidFill>
              </a:rPr>
              <a:t>εξειδικευμένο </a:t>
            </a:r>
            <a:r>
              <a:rPr lang="en-GB" altLang="el-GR" sz="2400" b="1" dirty="0">
                <a:solidFill>
                  <a:srgbClr val="00B050"/>
                </a:solidFill>
              </a:rPr>
              <a:t>monitoring </a:t>
            </a:r>
            <a:r>
              <a:rPr lang="el-GR" altLang="el-GR" sz="2400" dirty="0">
                <a:solidFill>
                  <a:srgbClr val="002060"/>
                </a:solidFill>
              </a:rPr>
              <a:t>περιλαμβάνεται η παρακολούθηση παραμέτρων </a:t>
            </a:r>
            <a:r>
              <a:rPr lang="el-GR" sz="2400" dirty="0"/>
              <a:t>:</a:t>
            </a:r>
          </a:p>
          <a:p>
            <a:pPr algn="just">
              <a:lnSpc>
                <a:spcPct val="150000"/>
              </a:lnSpc>
            </a:pPr>
            <a:r>
              <a:rPr lang="el-GR" sz="2400" dirty="0">
                <a:solidFill>
                  <a:srgbClr val="002060"/>
                </a:solidFill>
              </a:rPr>
              <a:t>-- σε ασθενείς με μείζονα συστηματικά προβλήματα ( π.χ. ΚΑ, ΝΑ)</a:t>
            </a:r>
          </a:p>
          <a:p>
            <a:pPr algn="just">
              <a:lnSpc>
                <a:spcPct val="150000"/>
              </a:lnSpc>
            </a:pPr>
            <a:r>
              <a:rPr lang="el-GR" sz="2400" dirty="0">
                <a:solidFill>
                  <a:srgbClr val="002060"/>
                </a:solidFill>
              </a:rPr>
              <a:t>-- σε ασθενείς με μέτρια προβλήματα οι οποίοι υποβάλλονται σε μείζονες επεμβάσεις ( π.χ.  ανεύρυσμα κοιλιακής αορτής, </a:t>
            </a:r>
            <a:r>
              <a:rPr lang="el-GR" sz="2400" dirty="0" err="1">
                <a:solidFill>
                  <a:srgbClr val="002060"/>
                </a:solidFill>
              </a:rPr>
              <a:t>παγκρεατεκτομή</a:t>
            </a:r>
            <a:r>
              <a:rPr lang="el-GR" sz="2400" dirty="0">
                <a:solidFill>
                  <a:srgbClr val="002060"/>
                </a:solidFill>
              </a:rPr>
              <a:t>, </a:t>
            </a:r>
            <a:r>
              <a:rPr lang="el-GR" sz="2400" dirty="0" err="1">
                <a:solidFill>
                  <a:srgbClr val="002060"/>
                </a:solidFill>
              </a:rPr>
              <a:t>κολεκτομή</a:t>
            </a:r>
            <a:r>
              <a:rPr lang="el-GR" sz="2400" dirty="0">
                <a:solidFill>
                  <a:srgbClr val="002060"/>
                </a:solidFill>
              </a:rPr>
              <a:t>, </a:t>
            </a:r>
            <a:r>
              <a:rPr lang="el-GR" sz="2400" dirty="0" err="1">
                <a:solidFill>
                  <a:srgbClr val="002060"/>
                </a:solidFill>
              </a:rPr>
              <a:t>κτλ</a:t>
            </a:r>
            <a:r>
              <a:rPr lang="el-GR" sz="2400" dirty="0">
                <a:solidFill>
                  <a:srgbClr val="002060"/>
                </a:solidFill>
              </a:rPr>
              <a:t>)</a:t>
            </a:r>
          </a:p>
          <a:p>
            <a:pPr algn="just">
              <a:lnSpc>
                <a:spcPct val="150000"/>
              </a:lnSpc>
            </a:pPr>
            <a:r>
              <a:rPr lang="el-GR" sz="2400" dirty="0">
                <a:solidFill>
                  <a:srgbClr val="002060"/>
                </a:solidFill>
              </a:rPr>
              <a:t>-- σε ασθενείς στην ΜΕΘ</a:t>
            </a:r>
          </a:p>
          <a:p>
            <a:pPr algn="just">
              <a:lnSpc>
                <a:spcPct val="150000"/>
              </a:lnSpc>
            </a:pPr>
            <a:r>
              <a:rPr lang="el-GR" sz="2400" dirty="0">
                <a:solidFill>
                  <a:srgbClr val="002060"/>
                </a:solidFill>
              </a:rPr>
              <a:t>-- συγκεκριμένων λειτουργιών σε ειδικές περιπτώσεις, όπως π.χ. των </a:t>
            </a:r>
            <a:r>
              <a:rPr lang="el-GR" sz="2400" dirty="0" err="1">
                <a:solidFill>
                  <a:srgbClr val="002060"/>
                </a:solidFill>
              </a:rPr>
              <a:t>προκλητών</a:t>
            </a:r>
            <a:r>
              <a:rPr lang="el-GR" sz="2400" dirty="0">
                <a:solidFill>
                  <a:srgbClr val="002060"/>
                </a:solidFill>
              </a:rPr>
              <a:t> κινητικών δυναμικών στη θυρεοειδεκτομή, σε ενδοσκοπικές διαδικασίες ( </a:t>
            </a:r>
            <a:r>
              <a:rPr lang="en-GB" sz="2400" dirty="0">
                <a:solidFill>
                  <a:srgbClr val="002060"/>
                </a:solidFill>
              </a:rPr>
              <a:t>BIS) </a:t>
            </a:r>
            <a:r>
              <a:rPr lang="el-GR" sz="2400" dirty="0">
                <a:solidFill>
                  <a:srgbClr val="002060"/>
                </a:solidFill>
              </a:rPr>
              <a:t>κτλ.</a:t>
            </a:r>
          </a:p>
        </p:txBody>
      </p:sp>
      <p:sp>
        <p:nvSpPr>
          <p:cNvPr id="4" name="TextBox 3"/>
          <p:cNvSpPr txBox="1"/>
          <p:nvPr/>
        </p:nvSpPr>
        <p:spPr>
          <a:xfrm>
            <a:off x="4520242" y="146650"/>
            <a:ext cx="2059859" cy="646331"/>
          </a:xfrm>
          <a:prstGeom prst="rect">
            <a:avLst/>
          </a:prstGeom>
          <a:noFill/>
        </p:spPr>
        <p:txBody>
          <a:bodyPr wrap="none" rtlCol="0">
            <a:spAutoFit/>
          </a:bodyPr>
          <a:lstStyle/>
          <a:p>
            <a:r>
              <a:rPr lang="el-GR" sz="3600" b="1" i="1" dirty="0">
                <a:solidFill>
                  <a:srgbClr val="002060"/>
                </a:solidFill>
              </a:rPr>
              <a:t>Τι είναι…;</a:t>
            </a:r>
          </a:p>
        </p:txBody>
      </p:sp>
      <p:sp>
        <p:nvSpPr>
          <p:cNvPr id="3" name="Ορθογώνιο 2"/>
          <p:cNvSpPr/>
          <p:nvPr/>
        </p:nvSpPr>
        <p:spPr>
          <a:xfrm>
            <a:off x="2432649" y="6255578"/>
            <a:ext cx="6702724" cy="430887"/>
          </a:xfrm>
          <a:prstGeom prst="rect">
            <a:avLst/>
          </a:prstGeom>
        </p:spPr>
        <p:txBody>
          <a:bodyPr wrap="square">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7746339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470031" y="1921633"/>
            <a:ext cx="7182928" cy="2862322"/>
          </a:xfrm>
          <a:prstGeom prst="rect">
            <a:avLst/>
          </a:prstGeom>
        </p:spPr>
        <p:txBody>
          <a:bodyPr wrap="square">
            <a:spAutoFit/>
          </a:bodyPr>
          <a:lstStyle/>
          <a:p>
            <a:pPr>
              <a:lnSpc>
                <a:spcPct val="150000"/>
              </a:lnSpc>
            </a:pPr>
            <a:r>
              <a:rPr lang="el-GR" sz="2400" i="1" dirty="0">
                <a:solidFill>
                  <a:srgbClr val="002060"/>
                </a:solidFill>
              </a:rPr>
              <a:t>Περιλαμβάνει τις μετρήσεις:</a:t>
            </a:r>
          </a:p>
          <a:p>
            <a:pPr marL="285750" indent="-285750">
              <a:lnSpc>
                <a:spcPct val="150000"/>
              </a:lnSpc>
              <a:buFont typeface="Arial" panose="020B0604020202020204" pitchFamily="34" charset="0"/>
              <a:buChar char="•"/>
            </a:pPr>
            <a:r>
              <a:rPr lang="el-GR" sz="2400" dirty="0">
                <a:solidFill>
                  <a:srgbClr val="002060"/>
                </a:solidFill>
              </a:rPr>
              <a:t>της αιματηρής αρτηριακής πίεσης</a:t>
            </a:r>
          </a:p>
          <a:p>
            <a:pPr marL="285750" indent="-285750">
              <a:lnSpc>
                <a:spcPct val="150000"/>
              </a:lnSpc>
              <a:buFont typeface="Arial" panose="020B0604020202020204" pitchFamily="34" charset="0"/>
              <a:buChar char="•"/>
            </a:pPr>
            <a:r>
              <a:rPr lang="el-GR" sz="2400" dirty="0">
                <a:solidFill>
                  <a:srgbClr val="002060"/>
                </a:solidFill>
              </a:rPr>
              <a:t>της κεντρικής φλεβικής πίεσης</a:t>
            </a:r>
          </a:p>
          <a:p>
            <a:pPr marL="285750" indent="-285750">
              <a:lnSpc>
                <a:spcPct val="150000"/>
              </a:lnSpc>
              <a:buFont typeface="Arial" panose="020B0604020202020204" pitchFamily="34" charset="0"/>
              <a:buChar char="•"/>
            </a:pPr>
            <a:r>
              <a:rPr lang="el-GR" sz="2400" dirty="0">
                <a:solidFill>
                  <a:srgbClr val="002060"/>
                </a:solidFill>
              </a:rPr>
              <a:t>των πιέσεων της πνευμονικής κυκλοφορίας</a:t>
            </a:r>
          </a:p>
          <a:p>
            <a:pPr marL="285750" indent="-285750">
              <a:lnSpc>
                <a:spcPct val="150000"/>
              </a:lnSpc>
              <a:buFont typeface="Arial" panose="020B0604020202020204" pitchFamily="34" charset="0"/>
              <a:buChar char="•"/>
            </a:pPr>
            <a:r>
              <a:rPr lang="el-GR" sz="2400" dirty="0">
                <a:solidFill>
                  <a:srgbClr val="002060"/>
                </a:solidFill>
              </a:rPr>
              <a:t>της καρδιακής παροχής</a:t>
            </a:r>
          </a:p>
        </p:txBody>
      </p:sp>
      <p:sp>
        <p:nvSpPr>
          <p:cNvPr id="3" name="Ορθογώνιο 2"/>
          <p:cNvSpPr/>
          <p:nvPr/>
        </p:nvSpPr>
        <p:spPr>
          <a:xfrm>
            <a:off x="2667922" y="801891"/>
            <a:ext cx="5979137" cy="523220"/>
          </a:xfrm>
          <a:prstGeom prst="rect">
            <a:avLst/>
          </a:prstGeom>
        </p:spPr>
        <p:txBody>
          <a:bodyPr wrap="none">
            <a:spAutoFit/>
          </a:bodyPr>
          <a:lstStyle/>
          <a:p>
            <a:r>
              <a:rPr lang="en-GB" sz="2800" b="1" dirty="0">
                <a:solidFill>
                  <a:srgbClr val="002060"/>
                </a:solidFill>
              </a:rPr>
              <a:t>E</a:t>
            </a:r>
            <a:r>
              <a:rPr lang="el-GR" sz="2800" b="1" dirty="0" err="1">
                <a:solidFill>
                  <a:srgbClr val="002060"/>
                </a:solidFill>
              </a:rPr>
              <a:t>πεμβατικό</a:t>
            </a:r>
            <a:r>
              <a:rPr lang="el-GR" sz="2800" b="1" dirty="0">
                <a:solidFill>
                  <a:srgbClr val="002060"/>
                </a:solidFill>
              </a:rPr>
              <a:t> </a:t>
            </a:r>
            <a:r>
              <a:rPr lang="el-GR" sz="2800" b="1" dirty="0" err="1">
                <a:solidFill>
                  <a:srgbClr val="002060"/>
                </a:solidFill>
              </a:rPr>
              <a:t>αιμοδυναμικό</a:t>
            </a:r>
            <a:r>
              <a:rPr lang="el-GR" sz="2800" b="1" dirty="0">
                <a:solidFill>
                  <a:srgbClr val="002060"/>
                </a:solidFill>
              </a:rPr>
              <a:t> </a:t>
            </a:r>
            <a:r>
              <a:rPr lang="el-GR" sz="2800" b="1" dirty="0" err="1">
                <a:solidFill>
                  <a:srgbClr val="002060"/>
                </a:solidFill>
              </a:rPr>
              <a:t>monitoring</a:t>
            </a:r>
            <a:r>
              <a:rPr lang="el-GR" sz="2800" b="1" dirty="0">
                <a:solidFill>
                  <a:srgbClr val="002060"/>
                </a:solidFill>
              </a:rPr>
              <a:t> </a:t>
            </a:r>
          </a:p>
        </p:txBody>
      </p:sp>
      <p:sp>
        <p:nvSpPr>
          <p:cNvPr id="4" name="Ορθογώνιο 3"/>
          <p:cNvSpPr/>
          <p:nvPr/>
        </p:nvSpPr>
        <p:spPr>
          <a:xfrm>
            <a:off x="2579298" y="5977000"/>
            <a:ext cx="7867290" cy="430887"/>
          </a:xfrm>
          <a:prstGeom prst="rect">
            <a:avLst/>
          </a:prstGeom>
        </p:spPr>
        <p:txBody>
          <a:bodyPr wrap="square">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2741325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3259" y="1258242"/>
            <a:ext cx="3927485" cy="523220"/>
          </a:xfrm>
          <a:prstGeom prst="rect">
            <a:avLst/>
          </a:prstGeom>
          <a:noFill/>
        </p:spPr>
        <p:txBody>
          <a:bodyPr wrap="none" rtlCol="0">
            <a:spAutoFit/>
          </a:bodyPr>
          <a:lstStyle/>
          <a:p>
            <a:r>
              <a:rPr lang="el-GR" sz="2800" b="1" dirty="0">
                <a:solidFill>
                  <a:srgbClr val="002060"/>
                </a:solidFill>
              </a:rPr>
              <a:t>Απαραίτητος Εξοπλισμός</a:t>
            </a:r>
          </a:p>
        </p:txBody>
      </p:sp>
      <p:sp>
        <p:nvSpPr>
          <p:cNvPr id="3" name="Ορθογώνιο 2"/>
          <p:cNvSpPr/>
          <p:nvPr/>
        </p:nvSpPr>
        <p:spPr>
          <a:xfrm>
            <a:off x="1673524" y="2641959"/>
            <a:ext cx="9359661" cy="2585323"/>
          </a:xfrm>
          <a:prstGeom prst="rect">
            <a:avLst/>
          </a:prstGeom>
        </p:spPr>
        <p:txBody>
          <a:bodyPr wrap="square">
            <a:spAutoFit/>
          </a:bodyPr>
          <a:lstStyle/>
          <a:p>
            <a:pPr>
              <a:lnSpc>
                <a:spcPct val="150000"/>
              </a:lnSpc>
            </a:pPr>
            <a:r>
              <a:rPr lang="el-GR" sz="2400" dirty="0">
                <a:solidFill>
                  <a:srgbClr val="00B050"/>
                </a:solidFill>
              </a:rPr>
              <a:t>1. </a:t>
            </a:r>
            <a:r>
              <a:rPr lang="el-GR" sz="2400" i="1" dirty="0">
                <a:solidFill>
                  <a:srgbClr val="00B050"/>
                </a:solidFill>
              </a:rPr>
              <a:t>Ένας καθετήρας που εισάγεται στο αγγείο:</a:t>
            </a:r>
          </a:p>
          <a:p>
            <a:pPr>
              <a:lnSpc>
                <a:spcPct val="150000"/>
              </a:lnSpc>
            </a:pPr>
            <a:r>
              <a:rPr lang="el-GR" sz="2400" dirty="0">
                <a:solidFill>
                  <a:srgbClr val="002060"/>
                </a:solidFill>
              </a:rPr>
              <a:t>-- για την συνεχή μέτρηση και καταγραφή της </a:t>
            </a:r>
            <a:r>
              <a:rPr lang="el-GR" sz="2400" b="1" dirty="0">
                <a:solidFill>
                  <a:srgbClr val="002060"/>
                </a:solidFill>
              </a:rPr>
              <a:t>αρτηριακής πίεσης</a:t>
            </a:r>
            <a:r>
              <a:rPr lang="el-GR" sz="2400" dirty="0">
                <a:solidFill>
                  <a:srgbClr val="002060"/>
                </a:solidFill>
              </a:rPr>
              <a:t>, εισάγεται συνήθως στην </a:t>
            </a:r>
            <a:r>
              <a:rPr lang="el-GR" sz="2400" dirty="0" err="1">
                <a:solidFill>
                  <a:srgbClr val="002060"/>
                </a:solidFill>
              </a:rPr>
              <a:t>κερκιδική</a:t>
            </a:r>
            <a:r>
              <a:rPr lang="el-GR" sz="2400" dirty="0">
                <a:solidFill>
                  <a:srgbClr val="002060"/>
                </a:solidFill>
              </a:rPr>
              <a:t> αρτηρία βραχύς καθετήρας μικρής διαμέτρου.</a:t>
            </a:r>
          </a:p>
          <a:p>
            <a:endParaRPr lang="el-GR" dirty="0"/>
          </a:p>
        </p:txBody>
      </p:sp>
      <p:sp>
        <p:nvSpPr>
          <p:cNvPr id="4" name="Ορθογώνιο 3"/>
          <p:cNvSpPr/>
          <p:nvPr/>
        </p:nvSpPr>
        <p:spPr>
          <a:xfrm>
            <a:off x="2348952" y="6087779"/>
            <a:ext cx="6976100" cy="430887"/>
          </a:xfrm>
          <a:prstGeom prst="rect">
            <a:avLst/>
          </a:prstGeom>
        </p:spPr>
        <p:txBody>
          <a:bodyPr wrap="square">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4007002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3260" y="655608"/>
            <a:ext cx="3927485" cy="523220"/>
          </a:xfrm>
          <a:prstGeom prst="rect">
            <a:avLst/>
          </a:prstGeom>
          <a:noFill/>
        </p:spPr>
        <p:txBody>
          <a:bodyPr wrap="none" rtlCol="0">
            <a:spAutoFit/>
          </a:bodyPr>
          <a:lstStyle/>
          <a:p>
            <a:r>
              <a:rPr lang="el-GR" sz="2800" b="1" dirty="0">
                <a:solidFill>
                  <a:srgbClr val="002060"/>
                </a:solidFill>
              </a:rPr>
              <a:t>Απαραίτητος Εξοπλισμός</a:t>
            </a:r>
          </a:p>
        </p:txBody>
      </p:sp>
      <p:sp>
        <p:nvSpPr>
          <p:cNvPr id="3" name="Ορθογώνιο 2"/>
          <p:cNvSpPr/>
          <p:nvPr/>
        </p:nvSpPr>
        <p:spPr>
          <a:xfrm>
            <a:off x="1164566" y="1345436"/>
            <a:ext cx="9092241" cy="2539157"/>
          </a:xfrm>
          <a:prstGeom prst="rect">
            <a:avLst/>
          </a:prstGeom>
        </p:spPr>
        <p:txBody>
          <a:bodyPr wrap="square">
            <a:spAutoFit/>
          </a:bodyPr>
          <a:lstStyle/>
          <a:p>
            <a:pPr>
              <a:lnSpc>
                <a:spcPct val="150000"/>
              </a:lnSpc>
            </a:pPr>
            <a:r>
              <a:rPr lang="el-GR" dirty="0"/>
              <a:t> </a:t>
            </a:r>
            <a:r>
              <a:rPr lang="el-GR" sz="2400" dirty="0">
                <a:solidFill>
                  <a:srgbClr val="002060"/>
                </a:solidFill>
              </a:rPr>
              <a:t>-- για τη μέτρηση της κεντρικής φλεβικής πίεσης και της πνευμονικής αρτηρίας απαιτούνται ειδικοί καθετήρες </a:t>
            </a:r>
            <a:r>
              <a:rPr lang="el-GR" sz="1100" dirty="0"/>
              <a:t>(</a:t>
            </a:r>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a:p>
            <a:pPr>
              <a:lnSpc>
                <a:spcPct val="150000"/>
              </a:lnSpc>
            </a:pPr>
            <a:r>
              <a:rPr lang="el-GR" sz="2400" dirty="0">
                <a:solidFill>
                  <a:srgbClr val="002060"/>
                </a:solidFill>
              </a:rPr>
              <a:t>.</a:t>
            </a:r>
          </a:p>
          <a:p>
            <a:endParaRPr lang="el-GR" dirty="0"/>
          </a:p>
        </p:txBody>
      </p:sp>
      <p:pic>
        <p:nvPicPr>
          <p:cNvPr id="2052" name="Picture 4" descr="Κεντρικοί Φλεβικοί Καθετήρες Μονού - Διπλού - Τριπλού Αυλού ARROW. -  CANIMED | Together We 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123" y="3494534"/>
            <a:ext cx="4597879" cy="2458407"/>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2375139" y="6362244"/>
            <a:ext cx="6096000" cy="253916"/>
          </a:xfrm>
          <a:prstGeom prst="rect">
            <a:avLst/>
          </a:prstGeom>
        </p:spPr>
        <p:txBody>
          <a:bodyPr>
            <a:spAutoFit/>
          </a:bodyPr>
          <a:lstStyle/>
          <a:p>
            <a:pPr algn="just"/>
            <a:r>
              <a:rPr lang="en-GB" sz="1050" i="1" dirty="0"/>
              <a:t>https://www.canimed.gr</a:t>
            </a:r>
            <a:endParaRPr lang="el-GR" sz="1050" i="1" dirty="0"/>
          </a:p>
        </p:txBody>
      </p:sp>
      <p:pic>
        <p:nvPicPr>
          <p:cNvPr id="6" name="Εικόνα 5"/>
          <p:cNvPicPr>
            <a:picLocks noChangeAspect="1"/>
          </p:cNvPicPr>
          <p:nvPr/>
        </p:nvPicPr>
        <p:blipFill>
          <a:blip r:embed="rId3"/>
          <a:stretch>
            <a:fillRect/>
          </a:stretch>
        </p:blipFill>
        <p:spPr>
          <a:xfrm>
            <a:off x="6541699" y="3000644"/>
            <a:ext cx="4752745" cy="2873925"/>
          </a:xfrm>
          <a:prstGeom prst="rect">
            <a:avLst/>
          </a:prstGeom>
        </p:spPr>
      </p:pic>
      <p:sp>
        <p:nvSpPr>
          <p:cNvPr id="7" name="Ορθογώνιο 6"/>
          <p:cNvSpPr/>
          <p:nvPr/>
        </p:nvSpPr>
        <p:spPr>
          <a:xfrm>
            <a:off x="6619336" y="6298255"/>
            <a:ext cx="6096000" cy="261610"/>
          </a:xfrm>
          <a:prstGeom prst="rect">
            <a:avLst/>
          </a:prstGeom>
        </p:spPr>
        <p:txBody>
          <a:bodyPr>
            <a:spAutoFit/>
          </a:bodyPr>
          <a:lstStyle/>
          <a:p>
            <a:r>
              <a:rPr lang="en-GB" sz="1100" i="1" dirty="0"/>
              <a:t>https://www.edwards.com/devices/hemodynamic-monitoring/swan-ganz-catheters</a:t>
            </a:r>
            <a:endParaRPr lang="el-GR" sz="1100" i="1" dirty="0"/>
          </a:p>
        </p:txBody>
      </p:sp>
    </p:spTree>
    <p:extLst>
      <p:ext uri="{BB962C8B-B14F-4D97-AF65-F5344CB8AC3E}">
        <p14:creationId xmlns:p14="http://schemas.microsoft.com/office/powerpoint/2010/main" val="39110634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3260" y="655608"/>
            <a:ext cx="3927485" cy="523220"/>
          </a:xfrm>
          <a:prstGeom prst="rect">
            <a:avLst/>
          </a:prstGeom>
          <a:noFill/>
        </p:spPr>
        <p:txBody>
          <a:bodyPr wrap="none" rtlCol="0">
            <a:spAutoFit/>
          </a:bodyPr>
          <a:lstStyle/>
          <a:p>
            <a:r>
              <a:rPr lang="el-GR" sz="2800" b="1" dirty="0">
                <a:solidFill>
                  <a:srgbClr val="002060"/>
                </a:solidFill>
              </a:rPr>
              <a:t>Απαραίτητος Εξοπλισμός</a:t>
            </a:r>
          </a:p>
        </p:txBody>
      </p:sp>
      <p:sp>
        <p:nvSpPr>
          <p:cNvPr id="3" name="Ορθογώνιο 2"/>
          <p:cNvSpPr/>
          <p:nvPr/>
        </p:nvSpPr>
        <p:spPr>
          <a:xfrm>
            <a:off x="1466491" y="1762066"/>
            <a:ext cx="9057735" cy="3416320"/>
          </a:xfrm>
          <a:prstGeom prst="rect">
            <a:avLst/>
          </a:prstGeom>
        </p:spPr>
        <p:txBody>
          <a:bodyPr wrap="square">
            <a:spAutoFit/>
          </a:bodyPr>
          <a:lstStyle/>
          <a:p>
            <a:pPr>
              <a:lnSpc>
                <a:spcPct val="150000"/>
              </a:lnSpc>
            </a:pPr>
            <a:r>
              <a:rPr lang="el-GR" sz="2400" dirty="0">
                <a:solidFill>
                  <a:srgbClr val="00B050"/>
                </a:solidFill>
              </a:rPr>
              <a:t>2. </a:t>
            </a:r>
            <a:r>
              <a:rPr lang="el-GR" sz="2400" i="1" dirty="0">
                <a:solidFill>
                  <a:srgbClr val="00B050"/>
                </a:solidFill>
              </a:rPr>
              <a:t>Σύστημα σωλήνων και έγχυσης υγρών</a:t>
            </a:r>
            <a:r>
              <a:rPr lang="el-GR" sz="2400" dirty="0">
                <a:solidFill>
                  <a:srgbClr val="002060"/>
                </a:solidFill>
              </a:rPr>
              <a:t>, με το οποίο συνδέεται ο καθετήρας:</a:t>
            </a:r>
          </a:p>
          <a:p>
            <a:pPr>
              <a:lnSpc>
                <a:spcPct val="150000"/>
              </a:lnSpc>
            </a:pPr>
            <a:r>
              <a:rPr lang="el-GR" sz="2400" dirty="0">
                <a:solidFill>
                  <a:srgbClr val="002060"/>
                </a:solidFill>
              </a:rPr>
              <a:t>-- Επιτυγχάνεται η συνεχής έγχυση </a:t>
            </a:r>
            <a:r>
              <a:rPr lang="el-GR" sz="2400" dirty="0" err="1">
                <a:solidFill>
                  <a:srgbClr val="002060"/>
                </a:solidFill>
              </a:rPr>
              <a:t>NaCl</a:t>
            </a:r>
            <a:r>
              <a:rPr lang="el-GR" sz="2400" dirty="0">
                <a:solidFill>
                  <a:srgbClr val="002060"/>
                </a:solidFill>
              </a:rPr>
              <a:t> 0.9 % με ρυθμό 2-4ml ανά ώρα, ώστε να αποφεύγεται η δημιουργία θρόμβου στον καθετήρα.</a:t>
            </a:r>
          </a:p>
          <a:p>
            <a:pPr>
              <a:lnSpc>
                <a:spcPct val="150000"/>
              </a:lnSpc>
            </a:pPr>
            <a:r>
              <a:rPr lang="el-GR" sz="2400" i="1" dirty="0">
                <a:solidFill>
                  <a:srgbClr val="00B050"/>
                </a:solidFill>
              </a:rPr>
              <a:t>Οι σωλήνες πρέπει να είναι σκληροί και να μην περιέχουν φυσαλίδες, ώστε να ελαχιστοποιείται η αντήχηση και η απόσβεση του κύματος.</a:t>
            </a:r>
          </a:p>
        </p:txBody>
      </p:sp>
      <p:sp>
        <p:nvSpPr>
          <p:cNvPr id="4" name="Ορθογώνιο 3"/>
          <p:cNvSpPr/>
          <p:nvPr/>
        </p:nvSpPr>
        <p:spPr>
          <a:xfrm>
            <a:off x="2570671" y="6044647"/>
            <a:ext cx="6849374" cy="430887"/>
          </a:xfrm>
          <a:prstGeom prst="rect">
            <a:avLst/>
          </a:prstGeom>
        </p:spPr>
        <p:txBody>
          <a:bodyPr wrap="square">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8679719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67418" y="1836363"/>
            <a:ext cx="7651631" cy="2862322"/>
          </a:xfrm>
          <a:prstGeom prst="rect">
            <a:avLst/>
          </a:prstGeom>
        </p:spPr>
        <p:txBody>
          <a:bodyPr wrap="square">
            <a:spAutoFit/>
          </a:bodyPr>
          <a:lstStyle/>
          <a:p>
            <a:pPr algn="just">
              <a:lnSpc>
                <a:spcPct val="150000"/>
              </a:lnSpc>
            </a:pPr>
            <a:r>
              <a:rPr lang="el-GR" sz="2400" i="1" dirty="0">
                <a:solidFill>
                  <a:srgbClr val="00B050"/>
                </a:solidFill>
              </a:rPr>
              <a:t>3. Ένας μορφομετατροπέας πίεσης:  </a:t>
            </a:r>
          </a:p>
          <a:p>
            <a:pPr algn="just">
              <a:lnSpc>
                <a:spcPct val="150000"/>
              </a:lnSpc>
            </a:pPr>
            <a:r>
              <a:rPr lang="el-GR" sz="2400" dirty="0">
                <a:solidFill>
                  <a:srgbClr val="002060"/>
                </a:solidFill>
              </a:rPr>
              <a:t>-- Το υγρό στο σύστημα των σωλήνων έρχεται σε επαφή με ένα διάφραγμα το οποίο κινείται ανάλογα με την </a:t>
            </a:r>
            <a:r>
              <a:rPr lang="el-GR" sz="2400" dirty="0" err="1">
                <a:solidFill>
                  <a:srgbClr val="002060"/>
                </a:solidFill>
              </a:rPr>
              <a:t>κυματομορφή</a:t>
            </a:r>
            <a:r>
              <a:rPr lang="el-GR" sz="2400" dirty="0">
                <a:solidFill>
                  <a:srgbClr val="002060"/>
                </a:solidFill>
              </a:rPr>
              <a:t> της πίεσης στο αγγείο που έχει καθετηριαστεί.</a:t>
            </a:r>
          </a:p>
        </p:txBody>
      </p:sp>
      <p:sp>
        <p:nvSpPr>
          <p:cNvPr id="4" name="Ορθογώνιο 3"/>
          <p:cNvSpPr/>
          <p:nvPr/>
        </p:nvSpPr>
        <p:spPr>
          <a:xfrm>
            <a:off x="3649177" y="682982"/>
            <a:ext cx="3927485" cy="523220"/>
          </a:xfrm>
          <a:prstGeom prst="rect">
            <a:avLst/>
          </a:prstGeom>
        </p:spPr>
        <p:txBody>
          <a:bodyPr wrap="none">
            <a:spAutoFit/>
          </a:bodyPr>
          <a:lstStyle/>
          <a:p>
            <a:pPr lvl="0"/>
            <a:r>
              <a:rPr lang="el-GR" sz="2800" b="1" dirty="0">
                <a:solidFill>
                  <a:srgbClr val="002060"/>
                </a:solidFill>
              </a:rPr>
              <a:t>Απαραίτητος Εξοπλισμός</a:t>
            </a:r>
          </a:p>
        </p:txBody>
      </p:sp>
      <p:pic>
        <p:nvPicPr>
          <p:cNvPr id="5" name="Εικόνα 4"/>
          <p:cNvPicPr>
            <a:picLocks noChangeAspect="1"/>
          </p:cNvPicPr>
          <p:nvPr/>
        </p:nvPicPr>
        <p:blipFill>
          <a:blip r:embed="rId2"/>
          <a:stretch>
            <a:fillRect/>
          </a:stretch>
        </p:blipFill>
        <p:spPr>
          <a:xfrm>
            <a:off x="8214503" y="2797116"/>
            <a:ext cx="3250002" cy="3250002"/>
          </a:xfrm>
          <a:prstGeom prst="rect">
            <a:avLst/>
          </a:prstGeom>
        </p:spPr>
      </p:pic>
      <p:sp>
        <p:nvSpPr>
          <p:cNvPr id="6" name="Ορθογώνιο 5"/>
          <p:cNvSpPr/>
          <p:nvPr/>
        </p:nvSpPr>
        <p:spPr>
          <a:xfrm>
            <a:off x="5998234" y="6427113"/>
            <a:ext cx="6096000" cy="430887"/>
          </a:xfrm>
          <a:prstGeom prst="rect">
            <a:avLst/>
          </a:prstGeom>
        </p:spPr>
        <p:txBody>
          <a:bodyPr>
            <a:spAutoFit/>
          </a:bodyPr>
          <a:lstStyle/>
          <a:p>
            <a:r>
              <a:rPr lang="en-GB" sz="1100" i="1" dirty="0"/>
              <a:t>https://www.medica100.com/el/ylika-egxyshs/15578-morfometatropeas-aimathrhs-pieshs-ibp-abbott-set.html</a:t>
            </a:r>
            <a:endParaRPr lang="el-GR" sz="1100" i="1" dirty="0"/>
          </a:p>
        </p:txBody>
      </p:sp>
      <p:sp>
        <p:nvSpPr>
          <p:cNvPr id="7" name="Ορθογώνιο 6"/>
          <p:cNvSpPr/>
          <p:nvPr/>
        </p:nvSpPr>
        <p:spPr>
          <a:xfrm>
            <a:off x="267418" y="4578156"/>
            <a:ext cx="6558748" cy="600164"/>
          </a:xfrm>
          <a:prstGeom prst="rect">
            <a:avLst/>
          </a:prstGeom>
        </p:spPr>
        <p:txBody>
          <a:bodyPr wrap="square">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2868375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595887" y="2097063"/>
            <a:ext cx="7651631" cy="2308324"/>
          </a:xfrm>
          <a:prstGeom prst="rect">
            <a:avLst/>
          </a:prstGeom>
        </p:spPr>
        <p:txBody>
          <a:bodyPr wrap="square">
            <a:spAutoFit/>
          </a:bodyPr>
          <a:lstStyle/>
          <a:p>
            <a:pPr algn="just">
              <a:lnSpc>
                <a:spcPct val="150000"/>
              </a:lnSpc>
            </a:pPr>
            <a:r>
              <a:rPr lang="el-GR" sz="2400" i="1" dirty="0">
                <a:solidFill>
                  <a:srgbClr val="002060"/>
                </a:solidFill>
              </a:rPr>
              <a:t>3. Ένας μορφομετατροπέας πίεσης:  </a:t>
            </a:r>
          </a:p>
          <a:p>
            <a:pPr algn="just">
              <a:lnSpc>
                <a:spcPct val="150000"/>
              </a:lnSpc>
            </a:pPr>
            <a:r>
              <a:rPr lang="el-GR" sz="2400" dirty="0">
                <a:solidFill>
                  <a:srgbClr val="002060"/>
                </a:solidFill>
              </a:rPr>
              <a:t>-- Η κίνηση αυτή μετατρέπεται σε ηλεκτρικό σήμα από τον </a:t>
            </a:r>
            <a:r>
              <a:rPr lang="el-GR" sz="2400" dirty="0" err="1">
                <a:solidFill>
                  <a:srgbClr val="002060"/>
                </a:solidFill>
              </a:rPr>
              <a:t>μορφομετατροπέα</a:t>
            </a:r>
            <a:r>
              <a:rPr lang="el-GR" sz="2400" dirty="0">
                <a:solidFill>
                  <a:srgbClr val="002060"/>
                </a:solidFill>
              </a:rPr>
              <a:t> με ένα κύκλωμα αντιστάσεων, που ονομάζεται γέφυρα </a:t>
            </a:r>
            <a:r>
              <a:rPr lang="el-GR" sz="2400" dirty="0" err="1">
                <a:solidFill>
                  <a:srgbClr val="002060"/>
                </a:solidFill>
              </a:rPr>
              <a:t>Wheatstone</a:t>
            </a:r>
            <a:r>
              <a:rPr lang="el-GR" sz="2400" dirty="0">
                <a:solidFill>
                  <a:srgbClr val="002060"/>
                </a:solidFill>
              </a:rPr>
              <a:t>. </a:t>
            </a:r>
          </a:p>
        </p:txBody>
      </p:sp>
      <p:sp>
        <p:nvSpPr>
          <p:cNvPr id="4" name="Ορθογώνιο 3"/>
          <p:cNvSpPr/>
          <p:nvPr/>
        </p:nvSpPr>
        <p:spPr>
          <a:xfrm>
            <a:off x="3649177" y="682982"/>
            <a:ext cx="3927485" cy="523220"/>
          </a:xfrm>
          <a:prstGeom prst="rect">
            <a:avLst/>
          </a:prstGeom>
        </p:spPr>
        <p:txBody>
          <a:bodyPr wrap="none">
            <a:spAutoFit/>
          </a:bodyPr>
          <a:lstStyle/>
          <a:p>
            <a:pPr lvl="0"/>
            <a:r>
              <a:rPr lang="el-GR" sz="2800" b="1" dirty="0">
                <a:solidFill>
                  <a:srgbClr val="002060"/>
                </a:solidFill>
              </a:rPr>
              <a:t>Απαραίτητος Εξοπλισμός</a:t>
            </a:r>
          </a:p>
        </p:txBody>
      </p:sp>
      <p:sp>
        <p:nvSpPr>
          <p:cNvPr id="3" name="Ορθογώνιο 2"/>
          <p:cNvSpPr/>
          <p:nvPr/>
        </p:nvSpPr>
        <p:spPr>
          <a:xfrm>
            <a:off x="2234241" y="5984262"/>
            <a:ext cx="6909759" cy="430887"/>
          </a:xfrm>
          <a:prstGeom prst="rect">
            <a:avLst/>
          </a:prstGeom>
        </p:spPr>
        <p:txBody>
          <a:bodyPr wrap="square">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6241570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216324" y="1682997"/>
            <a:ext cx="9920377" cy="4467057"/>
          </a:xfrm>
          <a:prstGeom prst="rect">
            <a:avLst/>
          </a:prstGeom>
        </p:spPr>
        <p:txBody>
          <a:bodyPr wrap="square">
            <a:spAutoFit/>
          </a:bodyPr>
          <a:lstStyle/>
          <a:p>
            <a:pPr algn="just">
              <a:lnSpc>
                <a:spcPct val="150000"/>
              </a:lnSpc>
            </a:pPr>
            <a:r>
              <a:rPr lang="el-GR" sz="2400" i="1" dirty="0">
                <a:solidFill>
                  <a:srgbClr val="002060"/>
                </a:solidFill>
              </a:rPr>
              <a:t>3. Ένας μορφομετατροπέας πίεσης:  </a:t>
            </a:r>
          </a:p>
          <a:p>
            <a:pPr algn="just">
              <a:lnSpc>
                <a:spcPct val="150000"/>
              </a:lnSpc>
            </a:pPr>
            <a:r>
              <a:rPr lang="el-GR" sz="2400" dirty="0">
                <a:solidFill>
                  <a:srgbClr val="002060"/>
                </a:solidFill>
              </a:rPr>
              <a:t>-- </a:t>
            </a:r>
            <a:r>
              <a:rPr lang="el-GR" sz="2400" dirty="0" err="1">
                <a:solidFill>
                  <a:srgbClr val="002060"/>
                </a:solidFill>
              </a:rPr>
              <a:t>Tο</a:t>
            </a:r>
            <a:r>
              <a:rPr lang="el-GR" sz="2400" dirty="0">
                <a:solidFill>
                  <a:srgbClr val="002060"/>
                </a:solidFill>
              </a:rPr>
              <a:t> παλμικό κύμα της αρτηρίας, προκαλεί κίνηση του φυσιολογικού ορού εμπρός και πίσω, που με τη σειρά του προκαλεί κίνηση του διαφράγματος και κατά συνέπεια αλλαγή της αντίστασης που μετριέται με το κύκλωμα της γέφυρας </a:t>
            </a:r>
            <a:r>
              <a:rPr lang="el-GR" sz="2400" dirty="0" err="1">
                <a:solidFill>
                  <a:srgbClr val="002060"/>
                </a:solidFill>
              </a:rPr>
              <a:t>Wheatstone</a:t>
            </a:r>
            <a:r>
              <a:rPr lang="el-GR" sz="2400" dirty="0">
                <a:solidFill>
                  <a:srgbClr val="002060"/>
                </a:solidFill>
              </a:rPr>
              <a:t>. </a:t>
            </a:r>
          </a:p>
          <a:p>
            <a:pPr algn="just">
              <a:lnSpc>
                <a:spcPct val="150000"/>
              </a:lnSpc>
            </a:pPr>
            <a:r>
              <a:rPr lang="el-GR" sz="2400" dirty="0">
                <a:solidFill>
                  <a:srgbClr val="002060"/>
                </a:solidFill>
              </a:rPr>
              <a:t>-- Η μετρούμενη αντίσταση, μετατρέπεται στη συνέχεια σε πίεση από τον </a:t>
            </a:r>
            <a:r>
              <a:rPr lang="el-GR" sz="2400" dirty="0" err="1">
                <a:solidFill>
                  <a:srgbClr val="002060"/>
                </a:solidFill>
              </a:rPr>
              <a:t>μορφομετατροπέα</a:t>
            </a:r>
            <a:r>
              <a:rPr lang="el-GR" sz="2400" dirty="0">
                <a:solidFill>
                  <a:srgbClr val="002060"/>
                </a:solidFill>
              </a:rPr>
              <a:t> και αναγράφεται στην οθόνη, όπου επίσης απεικονίζεται και η </a:t>
            </a:r>
            <a:r>
              <a:rPr lang="el-GR" sz="2400" dirty="0" err="1">
                <a:solidFill>
                  <a:srgbClr val="002060"/>
                </a:solidFill>
              </a:rPr>
              <a:t>κυματομορφή</a:t>
            </a:r>
            <a:r>
              <a:rPr lang="el-GR" sz="2400" dirty="0">
                <a:solidFill>
                  <a:srgbClr val="002060"/>
                </a:solidFill>
              </a:rPr>
              <a:t> της πίεσης.</a:t>
            </a:r>
          </a:p>
        </p:txBody>
      </p:sp>
      <p:sp>
        <p:nvSpPr>
          <p:cNvPr id="4" name="Ορθογώνιο 3"/>
          <p:cNvSpPr/>
          <p:nvPr/>
        </p:nvSpPr>
        <p:spPr>
          <a:xfrm>
            <a:off x="3649177" y="682982"/>
            <a:ext cx="3927485" cy="523220"/>
          </a:xfrm>
          <a:prstGeom prst="rect">
            <a:avLst/>
          </a:prstGeom>
        </p:spPr>
        <p:txBody>
          <a:bodyPr wrap="none">
            <a:spAutoFit/>
          </a:bodyPr>
          <a:lstStyle/>
          <a:p>
            <a:pPr lvl="0"/>
            <a:r>
              <a:rPr lang="el-GR" sz="2800" b="1" dirty="0">
                <a:solidFill>
                  <a:srgbClr val="002060"/>
                </a:solidFill>
              </a:rPr>
              <a:t>Απαραίτητος Εξοπλισμός</a:t>
            </a:r>
          </a:p>
        </p:txBody>
      </p:sp>
      <p:sp>
        <p:nvSpPr>
          <p:cNvPr id="3" name="Ορθογώνιο 2"/>
          <p:cNvSpPr/>
          <p:nvPr/>
        </p:nvSpPr>
        <p:spPr>
          <a:xfrm>
            <a:off x="2984739" y="6195962"/>
            <a:ext cx="6978770" cy="430887"/>
          </a:xfrm>
          <a:prstGeom prst="rect">
            <a:avLst/>
          </a:prstGeom>
        </p:spPr>
        <p:txBody>
          <a:bodyPr wrap="square">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8529911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95426" y="2045241"/>
            <a:ext cx="6676846" cy="2862322"/>
          </a:xfrm>
          <a:prstGeom prst="rect">
            <a:avLst/>
          </a:prstGeom>
        </p:spPr>
        <p:txBody>
          <a:bodyPr wrap="square">
            <a:spAutoFit/>
          </a:bodyPr>
          <a:lstStyle/>
          <a:p>
            <a:pPr>
              <a:lnSpc>
                <a:spcPct val="150000"/>
              </a:lnSpc>
            </a:pPr>
            <a:r>
              <a:rPr lang="el-GR" sz="2400" i="1" dirty="0">
                <a:solidFill>
                  <a:srgbClr val="00B050"/>
                </a:solidFill>
              </a:rPr>
              <a:t>4. Ένας μικροεπεξεργαστής και οθόνη προβολής:</a:t>
            </a:r>
          </a:p>
          <a:p>
            <a:pPr>
              <a:lnSpc>
                <a:spcPct val="150000"/>
              </a:lnSpc>
            </a:pPr>
            <a:r>
              <a:rPr lang="el-GR" sz="2400" dirty="0">
                <a:solidFill>
                  <a:srgbClr val="002060"/>
                </a:solidFill>
              </a:rPr>
              <a:t>Το ηλεκτρικό σήμα μετατρέπεται από τον μικροεπεξεργαστή σε τιμή πίεσης και παράλληλα η </a:t>
            </a:r>
            <a:r>
              <a:rPr lang="el-GR" sz="2400" dirty="0" err="1">
                <a:solidFill>
                  <a:srgbClr val="002060"/>
                </a:solidFill>
              </a:rPr>
              <a:t>κυματομορφή</a:t>
            </a:r>
            <a:r>
              <a:rPr lang="el-GR" sz="2400" dirty="0">
                <a:solidFill>
                  <a:srgbClr val="002060"/>
                </a:solidFill>
              </a:rPr>
              <a:t> της πίεσης προβάλλεται στην οθόνη.</a:t>
            </a:r>
          </a:p>
          <a:p>
            <a:pPr>
              <a:lnSpc>
                <a:spcPct val="150000"/>
              </a:lnSpc>
            </a:pPr>
            <a:r>
              <a:rPr lang="el-GR" sz="2400" i="1" dirty="0">
                <a:solidFill>
                  <a:srgbClr val="002060"/>
                </a:solidFill>
              </a:rPr>
              <a:t> </a:t>
            </a:r>
            <a:endParaRPr lang="el-GR" sz="2400" dirty="0">
              <a:solidFill>
                <a:srgbClr val="002060"/>
              </a:solidFill>
            </a:endParaRPr>
          </a:p>
        </p:txBody>
      </p:sp>
      <p:sp>
        <p:nvSpPr>
          <p:cNvPr id="3" name="Ορθογώνιο 2"/>
          <p:cNvSpPr/>
          <p:nvPr/>
        </p:nvSpPr>
        <p:spPr>
          <a:xfrm>
            <a:off x="3933849" y="1036664"/>
            <a:ext cx="3927485" cy="523220"/>
          </a:xfrm>
          <a:prstGeom prst="rect">
            <a:avLst/>
          </a:prstGeom>
        </p:spPr>
        <p:txBody>
          <a:bodyPr wrap="none">
            <a:spAutoFit/>
          </a:bodyPr>
          <a:lstStyle/>
          <a:p>
            <a:pPr lvl="0"/>
            <a:r>
              <a:rPr lang="el-GR" sz="2800" b="1" dirty="0">
                <a:solidFill>
                  <a:srgbClr val="002060"/>
                </a:solidFill>
              </a:rPr>
              <a:t>Απαραίτητος Εξοπλισμός</a:t>
            </a:r>
          </a:p>
        </p:txBody>
      </p:sp>
      <p:pic>
        <p:nvPicPr>
          <p:cNvPr id="4" name="Εικόνα 3"/>
          <p:cNvPicPr>
            <a:picLocks noChangeAspect="1"/>
          </p:cNvPicPr>
          <p:nvPr/>
        </p:nvPicPr>
        <p:blipFill>
          <a:blip r:embed="rId2"/>
          <a:stretch>
            <a:fillRect/>
          </a:stretch>
        </p:blipFill>
        <p:spPr>
          <a:xfrm>
            <a:off x="7507651" y="2538591"/>
            <a:ext cx="4574516" cy="3430887"/>
          </a:xfrm>
          <a:prstGeom prst="rect">
            <a:avLst/>
          </a:prstGeom>
        </p:spPr>
      </p:pic>
      <p:sp>
        <p:nvSpPr>
          <p:cNvPr id="5" name="Ορθογώνιο 4"/>
          <p:cNvSpPr/>
          <p:nvPr/>
        </p:nvSpPr>
        <p:spPr>
          <a:xfrm>
            <a:off x="8107981" y="6211821"/>
            <a:ext cx="3703258" cy="261610"/>
          </a:xfrm>
          <a:prstGeom prst="rect">
            <a:avLst/>
          </a:prstGeom>
        </p:spPr>
        <p:txBody>
          <a:bodyPr wrap="none">
            <a:spAutoFit/>
          </a:bodyPr>
          <a:lstStyle/>
          <a:p>
            <a:r>
              <a:rPr lang="en-GB" sz="1100" i="1" dirty="0"/>
              <a:t>https://surgicaltechie.com/invasive-blood-pressure-readings/</a:t>
            </a:r>
            <a:endParaRPr lang="el-GR" sz="1100" i="1" dirty="0"/>
          </a:p>
        </p:txBody>
      </p:sp>
      <p:sp>
        <p:nvSpPr>
          <p:cNvPr id="6" name="Ορθογώνιο 5"/>
          <p:cNvSpPr/>
          <p:nvPr/>
        </p:nvSpPr>
        <p:spPr>
          <a:xfrm>
            <a:off x="661562" y="4529844"/>
            <a:ext cx="6248196" cy="600164"/>
          </a:xfrm>
          <a:prstGeom prst="rect">
            <a:avLst/>
          </a:prstGeom>
        </p:spPr>
        <p:txBody>
          <a:bodyPr wrap="square">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788877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130724" y="2898323"/>
            <a:ext cx="8100204" cy="1938992"/>
          </a:xfrm>
          <a:prstGeom prst="rect">
            <a:avLst/>
          </a:prstGeom>
        </p:spPr>
        <p:txBody>
          <a:bodyPr wrap="square">
            <a:spAutoFit/>
          </a:bodyPr>
          <a:lstStyle/>
          <a:p>
            <a:pPr algn="just"/>
            <a:r>
              <a:rPr lang="el-GR" altLang="el-GR" sz="2400" dirty="0">
                <a:solidFill>
                  <a:srgbClr val="002060"/>
                </a:solidFill>
              </a:rPr>
              <a:t>Το </a:t>
            </a:r>
            <a:r>
              <a:rPr lang="el-GR" altLang="el-GR" sz="2400" b="1" dirty="0">
                <a:solidFill>
                  <a:srgbClr val="00B050"/>
                </a:solidFill>
              </a:rPr>
              <a:t>βασικό ή ελάχιστο </a:t>
            </a:r>
            <a:r>
              <a:rPr lang="en-GB" altLang="el-GR" sz="2400" b="1" dirty="0">
                <a:solidFill>
                  <a:srgbClr val="00B050"/>
                </a:solidFill>
              </a:rPr>
              <a:t>monitoring </a:t>
            </a:r>
            <a:r>
              <a:rPr lang="el-GR" altLang="el-GR" sz="2400" dirty="0">
                <a:solidFill>
                  <a:srgbClr val="002060"/>
                </a:solidFill>
              </a:rPr>
              <a:t>λειτουργεί συμπληρωματικά και αποτελεί συνέχεια της παρατήρησης μέσω της φυσικής εξέτασης που περιλαμβάνει την επισκόπηση, την ψηλάφηση, την επίκρουση και την ακρόαση.</a:t>
            </a:r>
          </a:p>
          <a:p>
            <a:pPr algn="just"/>
            <a:endParaRPr lang="el-GR" sz="2400" dirty="0">
              <a:solidFill>
                <a:srgbClr val="002060"/>
              </a:solidFill>
            </a:endParaRPr>
          </a:p>
        </p:txBody>
      </p:sp>
      <p:sp>
        <p:nvSpPr>
          <p:cNvPr id="4" name="TextBox 3"/>
          <p:cNvSpPr txBox="1"/>
          <p:nvPr/>
        </p:nvSpPr>
        <p:spPr>
          <a:xfrm>
            <a:off x="4572001" y="1362974"/>
            <a:ext cx="2059859" cy="646331"/>
          </a:xfrm>
          <a:prstGeom prst="rect">
            <a:avLst/>
          </a:prstGeom>
          <a:noFill/>
        </p:spPr>
        <p:txBody>
          <a:bodyPr wrap="none" rtlCol="0">
            <a:spAutoFit/>
          </a:bodyPr>
          <a:lstStyle/>
          <a:p>
            <a:r>
              <a:rPr lang="el-GR" sz="3600" b="1" i="1" dirty="0">
                <a:solidFill>
                  <a:srgbClr val="002060"/>
                </a:solidFill>
              </a:rPr>
              <a:t>Τι είναι…;</a:t>
            </a:r>
          </a:p>
        </p:txBody>
      </p:sp>
    </p:spTree>
    <p:extLst>
      <p:ext uri="{BB962C8B-B14F-4D97-AF65-F5344CB8AC3E}">
        <p14:creationId xmlns:p14="http://schemas.microsoft.com/office/powerpoint/2010/main" val="9780457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276709" y="2010735"/>
            <a:ext cx="9851367" cy="2308324"/>
          </a:xfrm>
          <a:prstGeom prst="rect">
            <a:avLst/>
          </a:prstGeom>
        </p:spPr>
        <p:txBody>
          <a:bodyPr wrap="square">
            <a:spAutoFit/>
          </a:bodyPr>
          <a:lstStyle/>
          <a:p>
            <a:pPr>
              <a:lnSpc>
                <a:spcPct val="150000"/>
              </a:lnSpc>
            </a:pPr>
            <a:r>
              <a:rPr lang="el-GR" sz="2400" i="1" dirty="0">
                <a:solidFill>
                  <a:srgbClr val="00B050"/>
                </a:solidFill>
              </a:rPr>
              <a:t>5. Βαθμονόμηση:</a:t>
            </a:r>
          </a:p>
          <a:p>
            <a:pPr>
              <a:lnSpc>
                <a:spcPct val="150000"/>
              </a:lnSpc>
            </a:pPr>
            <a:r>
              <a:rPr lang="el-GR" sz="2400" dirty="0">
                <a:solidFill>
                  <a:srgbClr val="002060"/>
                </a:solidFill>
              </a:rPr>
              <a:t>Για να μηδενιστεί η τιμή της πίεσης σύμφωνα με την ατμοσφαιρική ο μορφομετατροπέας πρέπει να </a:t>
            </a:r>
            <a:r>
              <a:rPr lang="el-GR" sz="2400" dirty="0" err="1">
                <a:solidFill>
                  <a:srgbClr val="002060"/>
                </a:solidFill>
              </a:rPr>
              <a:t>βαθμονομιστεί</a:t>
            </a:r>
            <a:r>
              <a:rPr lang="el-GR" sz="2400" dirty="0">
                <a:solidFill>
                  <a:srgbClr val="002060"/>
                </a:solidFill>
              </a:rPr>
              <a:t> στο ύψος του δεξιού κόλπου (στη μέση μασχαλιαία γραμμή).</a:t>
            </a:r>
          </a:p>
        </p:txBody>
      </p:sp>
      <p:sp>
        <p:nvSpPr>
          <p:cNvPr id="3" name="Ορθογώνιο 2"/>
          <p:cNvSpPr/>
          <p:nvPr/>
        </p:nvSpPr>
        <p:spPr>
          <a:xfrm>
            <a:off x="4054619" y="631223"/>
            <a:ext cx="3927485" cy="523220"/>
          </a:xfrm>
          <a:prstGeom prst="rect">
            <a:avLst/>
          </a:prstGeom>
        </p:spPr>
        <p:txBody>
          <a:bodyPr wrap="none">
            <a:spAutoFit/>
          </a:bodyPr>
          <a:lstStyle/>
          <a:p>
            <a:pPr lvl="0"/>
            <a:r>
              <a:rPr lang="el-GR" sz="2800" b="1" dirty="0">
                <a:solidFill>
                  <a:srgbClr val="002060"/>
                </a:solidFill>
              </a:rPr>
              <a:t>Απαραίτητος Εξοπλισμός</a:t>
            </a:r>
          </a:p>
        </p:txBody>
      </p:sp>
      <p:sp>
        <p:nvSpPr>
          <p:cNvPr id="4" name="Ορθογώνιο 3"/>
          <p:cNvSpPr/>
          <p:nvPr/>
        </p:nvSpPr>
        <p:spPr>
          <a:xfrm>
            <a:off x="2551979" y="5941129"/>
            <a:ext cx="6932764" cy="430887"/>
          </a:xfrm>
          <a:prstGeom prst="rect">
            <a:avLst/>
          </a:prstGeom>
        </p:spPr>
        <p:txBody>
          <a:bodyPr wrap="square">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3072876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15018" y="1738157"/>
            <a:ext cx="6096000" cy="2862322"/>
          </a:xfrm>
          <a:prstGeom prst="rect">
            <a:avLst/>
          </a:prstGeom>
        </p:spPr>
        <p:txBody>
          <a:bodyPr>
            <a:spAutoFit/>
          </a:bodyPr>
          <a:lstStyle/>
          <a:p>
            <a:pPr algn="just">
              <a:lnSpc>
                <a:spcPct val="150000"/>
              </a:lnSpc>
            </a:pPr>
            <a:r>
              <a:rPr lang="en-GB" sz="2000" dirty="0">
                <a:solidFill>
                  <a:srgbClr val="002060"/>
                </a:solidFill>
              </a:rPr>
              <a:t>B</a:t>
            </a:r>
            <a:r>
              <a:rPr lang="el-GR" sz="2000" dirty="0" err="1">
                <a:solidFill>
                  <a:srgbClr val="002060"/>
                </a:solidFill>
              </a:rPr>
              <a:t>ρίσκεται</a:t>
            </a:r>
            <a:r>
              <a:rPr lang="el-GR" sz="2000" dirty="0">
                <a:solidFill>
                  <a:srgbClr val="002060"/>
                </a:solidFill>
              </a:rPr>
              <a:t> στον ΔΕ κόλπο της καρδιάς και υπολογίζεται ότι αντιστοιχεί στο σημείο στο οποίο το </a:t>
            </a:r>
            <a:r>
              <a:rPr lang="en-GB" sz="2000" dirty="0">
                <a:solidFill>
                  <a:srgbClr val="002060"/>
                </a:solidFill>
              </a:rPr>
              <a:t>4o </a:t>
            </a:r>
            <a:r>
              <a:rPr lang="el-GR" sz="2000" dirty="0">
                <a:solidFill>
                  <a:srgbClr val="002060"/>
                </a:solidFill>
              </a:rPr>
              <a:t>μεσοπλεύριο διάστημα συναντιέται με τη μέση μασχαλιαία γραμμή με τον ασθενή σε ύπτια θέση.</a:t>
            </a:r>
            <a:endParaRPr lang="en-GB" sz="2000" dirty="0">
              <a:solidFill>
                <a:srgbClr val="002060"/>
              </a:solidFill>
            </a:endParaRPr>
          </a:p>
          <a:p>
            <a:pPr algn="just">
              <a:lnSpc>
                <a:spcPct val="150000"/>
              </a:lnSpc>
            </a:pPr>
            <a:r>
              <a:rPr lang="el-GR" sz="2000" dirty="0">
                <a:solidFill>
                  <a:srgbClr val="002060"/>
                </a:solidFill>
              </a:rPr>
              <a:t> Ο</a:t>
            </a:r>
            <a:r>
              <a:rPr lang="en-GB" sz="2000" dirty="0">
                <a:solidFill>
                  <a:srgbClr val="002060"/>
                </a:solidFill>
              </a:rPr>
              <a:t> </a:t>
            </a:r>
            <a:r>
              <a:rPr lang="el-GR" sz="2000" dirty="0">
                <a:solidFill>
                  <a:srgbClr val="002060"/>
                </a:solidFill>
              </a:rPr>
              <a:t>μηδενισμός πρέπει να επαναλαμβάνεται κατ’ ελάχιστο ανά 6-8 ώρες, λόγω προοδευτικής απόκλισης</a:t>
            </a:r>
            <a:r>
              <a:rPr lang="en-GB" sz="2000" dirty="0">
                <a:solidFill>
                  <a:srgbClr val="002060"/>
                </a:solidFill>
              </a:rPr>
              <a:t>.</a:t>
            </a:r>
            <a:endParaRPr lang="el-GR" sz="2000" dirty="0">
              <a:solidFill>
                <a:srgbClr val="002060"/>
              </a:solidFill>
            </a:endParaRPr>
          </a:p>
        </p:txBody>
      </p:sp>
      <p:sp>
        <p:nvSpPr>
          <p:cNvPr id="3" name="Ορθογώνιο 2"/>
          <p:cNvSpPr/>
          <p:nvPr/>
        </p:nvSpPr>
        <p:spPr>
          <a:xfrm>
            <a:off x="2685691" y="543096"/>
            <a:ext cx="6096000" cy="830997"/>
          </a:xfrm>
          <a:prstGeom prst="rect">
            <a:avLst/>
          </a:prstGeom>
        </p:spPr>
        <p:txBody>
          <a:bodyPr>
            <a:spAutoFit/>
          </a:bodyPr>
          <a:lstStyle/>
          <a:p>
            <a:pPr lvl="0" algn="ctr"/>
            <a:r>
              <a:rPr lang="en-GB" sz="2400" b="1" dirty="0">
                <a:solidFill>
                  <a:srgbClr val="002060"/>
                </a:solidFill>
              </a:rPr>
              <a:t>T</a:t>
            </a:r>
            <a:r>
              <a:rPr lang="el-GR" sz="2400" b="1" dirty="0">
                <a:solidFill>
                  <a:srgbClr val="002060"/>
                </a:solidFill>
              </a:rPr>
              <a:t>ο σημείο αναφοράς (μηδέν) για τη σωστή μέτρηση αιματηρής</a:t>
            </a:r>
            <a:r>
              <a:rPr lang="en-GB" sz="2400" b="1" dirty="0">
                <a:solidFill>
                  <a:srgbClr val="002060"/>
                </a:solidFill>
              </a:rPr>
              <a:t> </a:t>
            </a:r>
            <a:r>
              <a:rPr lang="el-GR" sz="2400" b="1" dirty="0">
                <a:solidFill>
                  <a:srgbClr val="002060"/>
                </a:solidFill>
              </a:rPr>
              <a:t>πίεσης</a:t>
            </a:r>
          </a:p>
        </p:txBody>
      </p:sp>
      <p:pic>
        <p:nvPicPr>
          <p:cNvPr id="4" name="Εικόνα 3"/>
          <p:cNvPicPr>
            <a:picLocks noChangeAspect="1"/>
          </p:cNvPicPr>
          <p:nvPr/>
        </p:nvPicPr>
        <p:blipFill>
          <a:blip r:embed="rId2"/>
          <a:stretch>
            <a:fillRect/>
          </a:stretch>
        </p:blipFill>
        <p:spPr>
          <a:xfrm>
            <a:off x="6370104" y="3393789"/>
            <a:ext cx="5289001" cy="2637667"/>
          </a:xfrm>
          <a:prstGeom prst="rect">
            <a:avLst/>
          </a:prstGeom>
        </p:spPr>
      </p:pic>
      <p:sp>
        <p:nvSpPr>
          <p:cNvPr id="5" name="Ορθογώνιο 4"/>
          <p:cNvSpPr/>
          <p:nvPr/>
        </p:nvSpPr>
        <p:spPr>
          <a:xfrm>
            <a:off x="460075" y="5881511"/>
            <a:ext cx="6096000" cy="738664"/>
          </a:xfrm>
          <a:prstGeom prst="rect">
            <a:avLst/>
          </a:prstGeom>
        </p:spPr>
        <p:txBody>
          <a:bodyPr>
            <a:spAutoFit/>
          </a:bodyPr>
          <a:lstStyle/>
          <a:p>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endParaRPr lang="el-GR" dirty="0"/>
          </a:p>
        </p:txBody>
      </p:sp>
    </p:spTree>
    <p:extLst>
      <p:ext uri="{BB962C8B-B14F-4D97-AF65-F5344CB8AC3E}">
        <p14:creationId xmlns:p14="http://schemas.microsoft.com/office/powerpoint/2010/main" val="41264080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937094" y="484882"/>
            <a:ext cx="8224822" cy="5273635"/>
          </a:xfrm>
          <a:prstGeom prst="rect">
            <a:avLst/>
          </a:prstGeom>
        </p:spPr>
      </p:pic>
      <p:sp>
        <p:nvSpPr>
          <p:cNvPr id="3" name="Ορθογώνιο 2"/>
          <p:cNvSpPr/>
          <p:nvPr/>
        </p:nvSpPr>
        <p:spPr>
          <a:xfrm>
            <a:off x="3151517" y="6253523"/>
            <a:ext cx="6096000" cy="430887"/>
          </a:xfrm>
          <a:prstGeom prst="rect">
            <a:avLst/>
          </a:prstGeom>
        </p:spPr>
        <p:txBody>
          <a:bodyPr>
            <a:spAutoFit/>
          </a:bodyPr>
          <a:lstStyle/>
          <a:p>
            <a:r>
              <a:rPr lang="en-GB" sz="1050" i="1" dirty="0"/>
              <a:t>https://www.cambridge.org/core/books/abs/maths-physics-and-clinical-measurement-for-anaesthesia-and-intensive-care/blood-pressure-measurement/CA9B20AF8217EE8325068264107DBB73</a:t>
            </a:r>
            <a:endParaRPr lang="el-GR" sz="1050" i="1" dirty="0"/>
          </a:p>
        </p:txBody>
      </p:sp>
    </p:spTree>
    <p:extLst>
      <p:ext uri="{BB962C8B-B14F-4D97-AF65-F5344CB8AC3E}">
        <p14:creationId xmlns:p14="http://schemas.microsoft.com/office/powerpoint/2010/main" val="1378548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13804" y="2656936"/>
            <a:ext cx="7063024" cy="523220"/>
          </a:xfrm>
          <a:prstGeom prst="rect">
            <a:avLst/>
          </a:prstGeom>
          <a:noFill/>
        </p:spPr>
        <p:txBody>
          <a:bodyPr wrap="none" rtlCol="0">
            <a:spAutoFit/>
          </a:bodyPr>
          <a:lstStyle/>
          <a:p>
            <a:r>
              <a:rPr lang="en-GB" sz="2800" b="1" dirty="0">
                <a:solidFill>
                  <a:srgbClr val="002060"/>
                </a:solidFill>
              </a:rPr>
              <a:t>Monitoring </a:t>
            </a:r>
            <a:r>
              <a:rPr lang="el-GR" sz="2800" b="1" dirty="0">
                <a:solidFill>
                  <a:srgbClr val="002060"/>
                </a:solidFill>
              </a:rPr>
              <a:t>της Αιματηρής Αρτηριακής Πίεσης</a:t>
            </a:r>
          </a:p>
        </p:txBody>
      </p:sp>
    </p:spTree>
    <p:extLst>
      <p:ext uri="{BB962C8B-B14F-4D97-AF65-F5344CB8AC3E}">
        <p14:creationId xmlns:p14="http://schemas.microsoft.com/office/powerpoint/2010/main" val="31397191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2622429" y="6028282"/>
            <a:ext cx="6616460" cy="577081"/>
          </a:xfrm>
          <a:prstGeom prst="rect">
            <a:avLst/>
          </a:prstGeom>
        </p:spPr>
        <p:txBody>
          <a:bodyPr wrap="square">
            <a:spAutoFit/>
          </a:bodyPr>
          <a:lstStyle/>
          <a:p>
            <a:pPr algn="just"/>
            <a:r>
              <a:rPr lang="el-GR" sz="1050" i="1" dirty="0"/>
              <a:t>Ζακυνθινός, Σ., </a:t>
            </a:r>
            <a:r>
              <a:rPr lang="el-GR" sz="1050" i="1" dirty="0" err="1"/>
              <a:t>Βρεττού</a:t>
            </a:r>
            <a:r>
              <a:rPr lang="el-GR" sz="1050" i="1" dirty="0"/>
              <a:t>, Χ. 2015. Συνεχής παρακολούθηση ζωτικών λειτουργιών και καταπληξία. [Κεφάλαιο Συγγράμματος]. Στο Ζακυνθινός, Σ., </a:t>
            </a:r>
            <a:r>
              <a:rPr lang="el-GR" sz="1050" i="1" dirty="0" err="1"/>
              <a:t>Βρεττού</a:t>
            </a:r>
            <a:r>
              <a:rPr lang="el-GR" sz="1050" i="1" dirty="0"/>
              <a:t>, Χ. 2015. Θέματα εντατικής θεραπείας. [ηλεκτρ. βιβλ.] </a:t>
            </a:r>
            <a:r>
              <a:rPr lang="el-GR" sz="1050" i="1" dirty="0" err="1"/>
              <a:t>Αθήνα:Σύνδεσμος</a:t>
            </a:r>
            <a:r>
              <a:rPr lang="el-GR" sz="1050" i="1" dirty="0"/>
              <a:t> Ελληνικών Ακαδημαϊκών Βιβλιοθηκών. </a:t>
            </a:r>
            <a:r>
              <a:rPr lang="el-GR" sz="1050" i="1" dirty="0" err="1"/>
              <a:t>κεφ</a:t>
            </a:r>
            <a:r>
              <a:rPr lang="el-GR" sz="1050" i="1" dirty="0"/>
              <a:t> 3. Διαθέσιμο στο: http://hdl.handle.net/11419/2940</a:t>
            </a:r>
          </a:p>
        </p:txBody>
      </p:sp>
      <p:sp>
        <p:nvSpPr>
          <p:cNvPr id="4" name="Ορθογώνιο 3"/>
          <p:cNvSpPr/>
          <p:nvPr/>
        </p:nvSpPr>
        <p:spPr>
          <a:xfrm>
            <a:off x="2242868" y="2017411"/>
            <a:ext cx="7850038" cy="3785652"/>
          </a:xfrm>
          <a:prstGeom prst="rect">
            <a:avLst/>
          </a:prstGeom>
        </p:spPr>
        <p:txBody>
          <a:bodyPr wrap="square">
            <a:spAutoFit/>
          </a:bodyPr>
          <a:lstStyle/>
          <a:p>
            <a:pPr>
              <a:lnSpc>
                <a:spcPct val="150000"/>
              </a:lnSpc>
            </a:pPr>
            <a:r>
              <a:rPr lang="el-GR" sz="2000" dirty="0">
                <a:solidFill>
                  <a:srgbClr val="002060"/>
                </a:solidFill>
              </a:rPr>
              <a:t>1. Σε </a:t>
            </a:r>
            <a:r>
              <a:rPr lang="el-GR" sz="2000" dirty="0" err="1">
                <a:solidFill>
                  <a:srgbClr val="002060"/>
                </a:solidFill>
              </a:rPr>
              <a:t>αιμοδυναμικά</a:t>
            </a:r>
            <a:r>
              <a:rPr lang="el-GR" sz="2000" dirty="0">
                <a:solidFill>
                  <a:srgbClr val="002060"/>
                </a:solidFill>
              </a:rPr>
              <a:t> ασταθείς ασθενείς.</a:t>
            </a:r>
          </a:p>
          <a:p>
            <a:pPr>
              <a:lnSpc>
                <a:spcPct val="150000"/>
              </a:lnSpc>
            </a:pPr>
            <a:r>
              <a:rPr lang="el-GR" sz="2000" dirty="0">
                <a:solidFill>
                  <a:srgbClr val="002060"/>
                </a:solidFill>
              </a:rPr>
              <a:t>2. Σε ασθενή με υπερτασική κρίση, με σοβαρή υπόταση ή με καταπληξία οποιασδήποτε αιτιολογίας.</a:t>
            </a:r>
          </a:p>
          <a:p>
            <a:pPr>
              <a:lnSpc>
                <a:spcPct val="150000"/>
              </a:lnSpc>
            </a:pPr>
            <a:r>
              <a:rPr lang="el-GR" sz="2000" dirty="0">
                <a:solidFill>
                  <a:srgbClr val="002060"/>
                </a:solidFill>
              </a:rPr>
              <a:t>3. Σε περιπτώσεις χορήγησης </a:t>
            </a:r>
            <a:r>
              <a:rPr lang="el-GR" sz="2000" dirty="0" err="1">
                <a:solidFill>
                  <a:srgbClr val="002060"/>
                </a:solidFill>
              </a:rPr>
              <a:t>αγγειοσυσπαστικών</a:t>
            </a:r>
            <a:r>
              <a:rPr lang="el-GR" sz="2000" dirty="0">
                <a:solidFill>
                  <a:srgbClr val="002060"/>
                </a:solidFill>
              </a:rPr>
              <a:t>, αγγειοδιασταλτικών ή </a:t>
            </a:r>
            <a:r>
              <a:rPr lang="el-GR" sz="2000" dirty="0" err="1">
                <a:solidFill>
                  <a:srgbClr val="002060"/>
                </a:solidFill>
              </a:rPr>
              <a:t>ινότροπων</a:t>
            </a:r>
            <a:r>
              <a:rPr lang="el-GR" sz="2000" dirty="0">
                <a:solidFill>
                  <a:srgbClr val="002060"/>
                </a:solidFill>
              </a:rPr>
              <a:t> φαρμάκων με ταχεία δράση.</a:t>
            </a:r>
          </a:p>
          <a:p>
            <a:pPr>
              <a:lnSpc>
                <a:spcPct val="150000"/>
              </a:lnSpc>
            </a:pPr>
            <a:r>
              <a:rPr lang="el-GR" sz="2000" dirty="0">
                <a:solidFill>
                  <a:srgbClr val="002060"/>
                </a:solidFill>
              </a:rPr>
              <a:t>4. Σε συχνή δειγματοληψία αρτηριακού αίματος.</a:t>
            </a:r>
          </a:p>
          <a:p>
            <a:pPr>
              <a:lnSpc>
                <a:spcPct val="150000"/>
              </a:lnSpc>
            </a:pPr>
            <a:r>
              <a:rPr lang="el-GR" sz="2000" dirty="0">
                <a:solidFill>
                  <a:srgbClr val="002060"/>
                </a:solidFill>
              </a:rPr>
              <a:t>5. Σε παχύσαρκους ασθενείς όπου η αναίμακτη μέτρηση της αρτηριακής πίεσης δεν είναι δυνατή.</a:t>
            </a:r>
          </a:p>
        </p:txBody>
      </p:sp>
      <p:sp>
        <p:nvSpPr>
          <p:cNvPr id="5" name="TextBox 4"/>
          <p:cNvSpPr txBox="1"/>
          <p:nvPr/>
        </p:nvSpPr>
        <p:spPr>
          <a:xfrm>
            <a:off x="2622429" y="953739"/>
            <a:ext cx="6811160" cy="523220"/>
          </a:xfrm>
          <a:prstGeom prst="rect">
            <a:avLst/>
          </a:prstGeom>
          <a:noFill/>
        </p:spPr>
        <p:txBody>
          <a:bodyPr wrap="none" rtlCol="0">
            <a:spAutoFit/>
          </a:bodyPr>
          <a:lstStyle/>
          <a:p>
            <a:r>
              <a:rPr lang="el-GR" sz="2800" b="1" dirty="0">
                <a:solidFill>
                  <a:srgbClr val="002060"/>
                </a:solidFill>
              </a:rPr>
              <a:t>Ενδείξεις τοποθέτησης αρτηριακής γραμμής</a:t>
            </a:r>
          </a:p>
        </p:txBody>
      </p:sp>
    </p:spTree>
    <p:extLst>
      <p:ext uri="{BB962C8B-B14F-4D97-AF65-F5344CB8AC3E}">
        <p14:creationId xmlns:p14="http://schemas.microsoft.com/office/powerpoint/2010/main" val="19094394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2622429" y="6028282"/>
            <a:ext cx="6616460" cy="577081"/>
          </a:xfrm>
          <a:prstGeom prst="rect">
            <a:avLst/>
          </a:prstGeom>
        </p:spPr>
        <p:txBody>
          <a:bodyPr wrap="square">
            <a:spAutoFit/>
          </a:bodyPr>
          <a:lstStyle/>
          <a:p>
            <a:pPr algn="just"/>
            <a:r>
              <a:rPr lang="el-GR" sz="1050" i="1" dirty="0"/>
              <a:t>Ζακυνθινός, Σ., </a:t>
            </a:r>
            <a:r>
              <a:rPr lang="el-GR" sz="1050" i="1" dirty="0" err="1"/>
              <a:t>Βρεττού</a:t>
            </a:r>
            <a:r>
              <a:rPr lang="el-GR" sz="1050" i="1" dirty="0"/>
              <a:t>, Χ. 2015. Συνεχής παρακολούθηση ζωτικών λειτουργιών και καταπληξία. [Κεφάλαιο Συγγράμματος]. Στο Ζακυνθινός, Σ., </a:t>
            </a:r>
            <a:r>
              <a:rPr lang="el-GR" sz="1050" i="1" dirty="0" err="1"/>
              <a:t>Βρεττού</a:t>
            </a:r>
            <a:r>
              <a:rPr lang="el-GR" sz="1050" i="1" dirty="0"/>
              <a:t>, Χ. 2015. Θέματα εντατικής θεραπείας. [ηλεκτρ. βιβλ.] </a:t>
            </a:r>
            <a:r>
              <a:rPr lang="el-GR" sz="1050" i="1" dirty="0" err="1"/>
              <a:t>Αθήνα:Σύνδεσμος</a:t>
            </a:r>
            <a:r>
              <a:rPr lang="el-GR" sz="1050" i="1" dirty="0"/>
              <a:t> Ελληνικών Ακαδημαϊκών Βιβλιοθηκών. </a:t>
            </a:r>
            <a:r>
              <a:rPr lang="el-GR" sz="1050" i="1" dirty="0" err="1"/>
              <a:t>κεφ</a:t>
            </a:r>
            <a:r>
              <a:rPr lang="el-GR" sz="1050" i="1" dirty="0"/>
              <a:t> 3. Διαθέσιμο στο: http://hdl.handle.net/11419/2940</a:t>
            </a:r>
          </a:p>
        </p:txBody>
      </p:sp>
      <p:sp>
        <p:nvSpPr>
          <p:cNvPr id="5" name="TextBox 4"/>
          <p:cNvSpPr txBox="1"/>
          <p:nvPr/>
        </p:nvSpPr>
        <p:spPr>
          <a:xfrm>
            <a:off x="2622429" y="953739"/>
            <a:ext cx="7331559" cy="523220"/>
          </a:xfrm>
          <a:prstGeom prst="rect">
            <a:avLst/>
          </a:prstGeom>
          <a:noFill/>
        </p:spPr>
        <p:txBody>
          <a:bodyPr wrap="none" rtlCol="0">
            <a:spAutoFit/>
          </a:bodyPr>
          <a:lstStyle/>
          <a:p>
            <a:r>
              <a:rPr lang="el-GR" sz="2800" b="1" dirty="0">
                <a:solidFill>
                  <a:srgbClr val="002060"/>
                </a:solidFill>
              </a:rPr>
              <a:t>Αντενδείξεις τοποθέτησης αρτηριακής γραμμής</a:t>
            </a:r>
          </a:p>
        </p:txBody>
      </p:sp>
      <p:sp>
        <p:nvSpPr>
          <p:cNvPr id="2" name="Ορθογώνιο 1"/>
          <p:cNvSpPr/>
          <p:nvPr/>
        </p:nvSpPr>
        <p:spPr>
          <a:xfrm>
            <a:off x="2176733" y="2465311"/>
            <a:ext cx="7881668" cy="2400657"/>
          </a:xfrm>
          <a:prstGeom prst="rect">
            <a:avLst/>
          </a:prstGeom>
        </p:spPr>
        <p:txBody>
          <a:bodyPr wrap="square">
            <a:spAutoFit/>
          </a:bodyPr>
          <a:lstStyle/>
          <a:p>
            <a:pPr>
              <a:lnSpc>
                <a:spcPct val="150000"/>
              </a:lnSpc>
            </a:pPr>
            <a:r>
              <a:rPr lang="el-GR" sz="2000" dirty="0">
                <a:solidFill>
                  <a:srgbClr val="002060"/>
                </a:solidFill>
              </a:rPr>
              <a:t>1. Σε ασθενή με θρομβολυτική θεραπεία.</a:t>
            </a:r>
          </a:p>
          <a:p>
            <a:pPr>
              <a:lnSpc>
                <a:spcPct val="150000"/>
              </a:lnSpc>
            </a:pPr>
            <a:r>
              <a:rPr lang="el-GR" sz="2000" dirty="0">
                <a:solidFill>
                  <a:srgbClr val="002060"/>
                </a:solidFill>
              </a:rPr>
              <a:t>2. Σε σοβαρή περιφερική αγγειακή νόσο.</a:t>
            </a:r>
          </a:p>
          <a:p>
            <a:pPr>
              <a:lnSpc>
                <a:spcPct val="150000"/>
              </a:lnSpc>
            </a:pPr>
            <a:r>
              <a:rPr lang="el-GR" sz="2000" dirty="0">
                <a:solidFill>
                  <a:srgbClr val="002060"/>
                </a:solidFill>
              </a:rPr>
              <a:t>3. Στη ύπαρξη αγγειακών ανωμαλιών (</a:t>
            </a:r>
            <a:r>
              <a:rPr lang="el-GR" sz="2000" dirty="0" err="1">
                <a:solidFill>
                  <a:srgbClr val="002060"/>
                </a:solidFill>
              </a:rPr>
              <a:t>αρτηριοφλεβώδης</a:t>
            </a:r>
            <a:r>
              <a:rPr lang="el-GR" sz="2000" dirty="0">
                <a:solidFill>
                  <a:srgbClr val="002060"/>
                </a:solidFill>
              </a:rPr>
              <a:t> επικοινωνία, ανεύρυσμα, αιμάτωμα, νόσος </a:t>
            </a:r>
            <a:r>
              <a:rPr lang="en-GB" sz="2000" dirty="0">
                <a:solidFill>
                  <a:srgbClr val="002060"/>
                </a:solidFill>
              </a:rPr>
              <a:t>Raynaud).</a:t>
            </a:r>
          </a:p>
          <a:p>
            <a:pPr>
              <a:lnSpc>
                <a:spcPct val="150000"/>
              </a:lnSpc>
            </a:pPr>
            <a:r>
              <a:rPr lang="el-GR" sz="2000" dirty="0">
                <a:solidFill>
                  <a:srgbClr val="002060"/>
                </a:solidFill>
              </a:rPr>
              <a:t>4. Σε έλλειψη παράπλευρης ροής</a:t>
            </a:r>
          </a:p>
        </p:txBody>
      </p:sp>
    </p:spTree>
    <p:extLst>
      <p:ext uri="{BB962C8B-B14F-4D97-AF65-F5344CB8AC3E}">
        <p14:creationId xmlns:p14="http://schemas.microsoft.com/office/powerpoint/2010/main" val="24141765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Στεφανιογραφία - Αγγειοπλαστική από την κερκιδική αρτηρία| Άρθρο"/>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 name="Εικόνα 3"/>
          <p:cNvPicPr>
            <a:picLocks noChangeAspect="1"/>
          </p:cNvPicPr>
          <p:nvPr/>
        </p:nvPicPr>
        <p:blipFill>
          <a:blip r:embed="rId2"/>
          <a:stretch>
            <a:fillRect/>
          </a:stretch>
        </p:blipFill>
        <p:spPr>
          <a:xfrm>
            <a:off x="1716657" y="588278"/>
            <a:ext cx="8522898" cy="6019556"/>
          </a:xfrm>
          <a:prstGeom prst="rect">
            <a:avLst/>
          </a:prstGeom>
        </p:spPr>
      </p:pic>
      <p:sp>
        <p:nvSpPr>
          <p:cNvPr id="5" name="Ορθογώνιο 4"/>
          <p:cNvSpPr/>
          <p:nvPr/>
        </p:nvSpPr>
        <p:spPr>
          <a:xfrm>
            <a:off x="6757359" y="6477029"/>
            <a:ext cx="6096000" cy="261610"/>
          </a:xfrm>
          <a:prstGeom prst="rect">
            <a:avLst/>
          </a:prstGeom>
        </p:spPr>
        <p:txBody>
          <a:bodyPr>
            <a:spAutoFit/>
          </a:bodyPr>
          <a:lstStyle/>
          <a:p>
            <a:r>
              <a:rPr lang="en-GB" sz="1100" i="1" dirty="0"/>
              <a:t>https://www.athanasias-dimitrios.com/stefaniografia-aggeioplastiki</a:t>
            </a:r>
            <a:endParaRPr lang="el-GR" sz="1100" i="1" dirty="0"/>
          </a:p>
        </p:txBody>
      </p:sp>
    </p:spTree>
    <p:extLst>
      <p:ext uri="{BB962C8B-B14F-4D97-AF65-F5344CB8AC3E}">
        <p14:creationId xmlns:p14="http://schemas.microsoft.com/office/powerpoint/2010/main" val="42816215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33909" y="1895774"/>
            <a:ext cx="9118121" cy="3323987"/>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l-GR" sz="2000" dirty="0">
                <a:solidFill>
                  <a:srgbClr val="002060"/>
                </a:solidFill>
              </a:rPr>
              <a:t>Λέμε στον ασθενή να σχηματίσει γροθιά. Με αυτόν τον τρόπο ελαττώνεται η ποσότητα του αίματος στο άκρο χέρι. </a:t>
            </a:r>
          </a:p>
          <a:p>
            <a:pPr marL="342900" indent="-342900" algn="just">
              <a:lnSpc>
                <a:spcPct val="150000"/>
              </a:lnSpc>
              <a:buFont typeface="Arial" panose="020B0604020202020204" pitchFamily="34" charset="0"/>
              <a:buChar char="•"/>
            </a:pPr>
            <a:r>
              <a:rPr lang="el-GR" sz="2000" dirty="0">
                <a:solidFill>
                  <a:srgbClr val="002060"/>
                </a:solidFill>
              </a:rPr>
              <a:t>Στη συνέχεια αποφράσσουμε την </a:t>
            </a:r>
            <a:r>
              <a:rPr lang="el-GR" sz="2000" dirty="0" err="1">
                <a:solidFill>
                  <a:srgbClr val="002060"/>
                </a:solidFill>
              </a:rPr>
              <a:t>ωλένια</a:t>
            </a:r>
            <a:r>
              <a:rPr lang="el-GR" sz="2000" dirty="0">
                <a:solidFill>
                  <a:srgbClr val="002060"/>
                </a:solidFill>
              </a:rPr>
              <a:t> και την </a:t>
            </a:r>
            <a:r>
              <a:rPr lang="el-GR" sz="2000" dirty="0" err="1">
                <a:solidFill>
                  <a:srgbClr val="002060"/>
                </a:solidFill>
              </a:rPr>
              <a:t>κερκιδική</a:t>
            </a:r>
            <a:r>
              <a:rPr lang="el-GR" sz="2000" dirty="0">
                <a:solidFill>
                  <a:srgbClr val="002060"/>
                </a:solidFill>
              </a:rPr>
              <a:t> αρτηρία, πιέζοντάς δυνατά με τα άκρα των δακτύλων και λέμε στον ασθενή να χαλαρώσει το ωχρό χέρι. </a:t>
            </a:r>
          </a:p>
          <a:p>
            <a:pPr marL="342900" indent="-342900" algn="just">
              <a:lnSpc>
                <a:spcPct val="150000"/>
              </a:lnSpc>
              <a:buFont typeface="Arial" panose="020B0604020202020204" pitchFamily="34" charset="0"/>
              <a:buChar char="•"/>
            </a:pPr>
            <a:r>
              <a:rPr lang="el-GR" sz="2000" dirty="0">
                <a:solidFill>
                  <a:srgbClr val="002060"/>
                </a:solidFill>
              </a:rPr>
              <a:t>Μετά απελευθερώνουμε την πίεση στην </a:t>
            </a:r>
            <a:r>
              <a:rPr lang="el-GR" sz="2000" dirty="0" err="1">
                <a:solidFill>
                  <a:srgbClr val="002060"/>
                </a:solidFill>
              </a:rPr>
              <a:t>ωλένια</a:t>
            </a:r>
            <a:r>
              <a:rPr lang="el-GR" sz="2000" dirty="0">
                <a:solidFill>
                  <a:srgbClr val="002060"/>
                </a:solidFill>
              </a:rPr>
              <a:t> αρτηρία και παρατηρούμε τον χρόνο που χρειάζεται ο αντίχειρας για να αποκτήσει το φυσιολογικό του χρώμα. </a:t>
            </a:r>
          </a:p>
        </p:txBody>
      </p:sp>
      <p:sp>
        <p:nvSpPr>
          <p:cNvPr id="3" name="Ορθογώνιο 2"/>
          <p:cNvSpPr/>
          <p:nvPr/>
        </p:nvSpPr>
        <p:spPr>
          <a:xfrm>
            <a:off x="4547600" y="712134"/>
            <a:ext cx="2625270" cy="523220"/>
          </a:xfrm>
          <a:prstGeom prst="rect">
            <a:avLst/>
          </a:prstGeom>
        </p:spPr>
        <p:txBody>
          <a:bodyPr wrap="none">
            <a:spAutoFit/>
          </a:bodyPr>
          <a:lstStyle/>
          <a:p>
            <a:r>
              <a:rPr lang="el-GR" sz="2800" b="1" dirty="0">
                <a:solidFill>
                  <a:srgbClr val="002060"/>
                </a:solidFill>
              </a:rPr>
              <a:t>Δοκιμασία </a:t>
            </a:r>
            <a:r>
              <a:rPr lang="el-GR" sz="2800" b="1" dirty="0" err="1">
                <a:solidFill>
                  <a:srgbClr val="002060"/>
                </a:solidFill>
              </a:rPr>
              <a:t>Αllen</a:t>
            </a:r>
            <a:endParaRPr lang="el-GR" sz="2800" dirty="0">
              <a:solidFill>
                <a:srgbClr val="002060"/>
              </a:solidFill>
            </a:endParaRPr>
          </a:p>
        </p:txBody>
      </p:sp>
      <p:sp>
        <p:nvSpPr>
          <p:cNvPr id="4" name="Ορθογώνιο 3"/>
          <p:cNvSpPr/>
          <p:nvPr/>
        </p:nvSpPr>
        <p:spPr>
          <a:xfrm>
            <a:off x="2622429" y="5726510"/>
            <a:ext cx="7617125" cy="577081"/>
          </a:xfrm>
          <a:prstGeom prst="rect">
            <a:avLst/>
          </a:prstGeom>
        </p:spPr>
        <p:txBody>
          <a:bodyPr wrap="square">
            <a:spAutoFit/>
          </a:bodyPr>
          <a:lstStyle/>
          <a:p>
            <a:pPr lvl="0" algn="just"/>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p>
        </p:txBody>
      </p:sp>
    </p:spTree>
    <p:extLst>
      <p:ext uri="{BB962C8B-B14F-4D97-AF65-F5344CB8AC3E}">
        <p14:creationId xmlns:p14="http://schemas.microsoft.com/office/powerpoint/2010/main" val="33746981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239901" y="639850"/>
            <a:ext cx="2625270" cy="523220"/>
          </a:xfrm>
          <a:prstGeom prst="rect">
            <a:avLst/>
          </a:prstGeom>
        </p:spPr>
        <p:txBody>
          <a:bodyPr wrap="none">
            <a:spAutoFit/>
          </a:bodyPr>
          <a:lstStyle/>
          <a:p>
            <a:pPr lvl="0"/>
            <a:r>
              <a:rPr lang="el-GR" sz="2800" b="1" dirty="0">
                <a:solidFill>
                  <a:srgbClr val="002060"/>
                </a:solidFill>
              </a:rPr>
              <a:t>Δοκιμασία </a:t>
            </a:r>
            <a:r>
              <a:rPr lang="el-GR" sz="2800" b="1" dirty="0" err="1">
                <a:solidFill>
                  <a:srgbClr val="002060"/>
                </a:solidFill>
              </a:rPr>
              <a:t>Αllen</a:t>
            </a:r>
            <a:endParaRPr lang="el-GR" sz="2800" dirty="0">
              <a:solidFill>
                <a:srgbClr val="002060"/>
              </a:solidFill>
            </a:endParaRPr>
          </a:p>
        </p:txBody>
      </p:sp>
      <p:pic>
        <p:nvPicPr>
          <p:cNvPr id="3" name="Εικόνα 2"/>
          <p:cNvPicPr>
            <a:picLocks noChangeAspect="1"/>
          </p:cNvPicPr>
          <p:nvPr/>
        </p:nvPicPr>
        <p:blipFill>
          <a:blip r:embed="rId2"/>
          <a:stretch>
            <a:fillRect/>
          </a:stretch>
        </p:blipFill>
        <p:spPr>
          <a:xfrm>
            <a:off x="1319842" y="1794294"/>
            <a:ext cx="8678173" cy="3459191"/>
          </a:xfrm>
          <a:prstGeom prst="rect">
            <a:avLst/>
          </a:prstGeom>
        </p:spPr>
      </p:pic>
      <p:sp>
        <p:nvSpPr>
          <p:cNvPr id="4" name="Ορθογώνιο 3"/>
          <p:cNvSpPr/>
          <p:nvPr/>
        </p:nvSpPr>
        <p:spPr>
          <a:xfrm>
            <a:off x="2786332" y="5884709"/>
            <a:ext cx="6987396" cy="577081"/>
          </a:xfrm>
          <a:prstGeom prst="rect">
            <a:avLst/>
          </a:prstGeom>
        </p:spPr>
        <p:txBody>
          <a:bodyPr wrap="square">
            <a:spAutoFit/>
          </a:bodyPr>
          <a:lstStyle/>
          <a:p>
            <a:pPr lvl="0" algn="just"/>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p>
        </p:txBody>
      </p:sp>
    </p:spTree>
    <p:extLst>
      <p:ext uri="{BB962C8B-B14F-4D97-AF65-F5344CB8AC3E}">
        <p14:creationId xmlns:p14="http://schemas.microsoft.com/office/powerpoint/2010/main" val="16574207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475117" y="1533465"/>
            <a:ext cx="9049109" cy="3323987"/>
          </a:xfrm>
          <a:prstGeom prst="rect">
            <a:avLst/>
          </a:prstGeom>
        </p:spPr>
        <p:txBody>
          <a:bodyPr wrap="square">
            <a:spAutoFit/>
          </a:bodyPr>
          <a:lstStyle/>
          <a:p>
            <a:pPr>
              <a:lnSpc>
                <a:spcPct val="150000"/>
              </a:lnSpc>
            </a:pPr>
            <a:r>
              <a:rPr lang="el-GR" sz="2000" i="1" dirty="0">
                <a:solidFill>
                  <a:srgbClr val="002060"/>
                </a:solidFill>
              </a:rPr>
              <a:t>Η επαναφορά υπεραιμίας του αντίχειρα σε:</a:t>
            </a:r>
          </a:p>
          <a:p>
            <a:pPr>
              <a:lnSpc>
                <a:spcPct val="150000"/>
              </a:lnSpc>
            </a:pPr>
            <a:r>
              <a:rPr lang="el-GR" sz="2000" dirty="0">
                <a:solidFill>
                  <a:srgbClr val="002060"/>
                </a:solidFill>
              </a:rPr>
              <a:t>-- 5 </a:t>
            </a:r>
            <a:r>
              <a:rPr lang="el-GR" sz="2000" dirty="0" err="1">
                <a:solidFill>
                  <a:srgbClr val="002060"/>
                </a:solidFill>
              </a:rPr>
              <a:t>sec</a:t>
            </a:r>
            <a:r>
              <a:rPr lang="el-GR" sz="2000" dirty="0">
                <a:solidFill>
                  <a:srgbClr val="002060"/>
                </a:solidFill>
              </a:rPr>
              <a:t> μετά την άρση της πίεσης στην </a:t>
            </a:r>
            <a:r>
              <a:rPr lang="el-GR" sz="2000" dirty="0" err="1">
                <a:solidFill>
                  <a:srgbClr val="002060"/>
                </a:solidFill>
              </a:rPr>
              <a:t>ωλένια</a:t>
            </a:r>
            <a:r>
              <a:rPr lang="el-GR" sz="2000" dirty="0">
                <a:solidFill>
                  <a:srgbClr val="002060"/>
                </a:solidFill>
              </a:rPr>
              <a:t> αρτηρία, σημαίνει ότι υπάρχει παράπλευρη ροή.</a:t>
            </a:r>
          </a:p>
          <a:p>
            <a:pPr>
              <a:lnSpc>
                <a:spcPct val="150000"/>
              </a:lnSpc>
            </a:pPr>
            <a:r>
              <a:rPr lang="el-GR" sz="2000" dirty="0">
                <a:solidFill>
                  <a:srgbClr val="002060"/>
                </a:solidFill>
              </a:rPr>
              <a:t>-- 5-10 </a:t>
            </a:r>
            <a:r>
              <a:rPr lang="el-GR" sz="2000" dirty="0" err="1">
                <a:solidFill>
                  <a:srgbClr val="002060"/>
                </a:solidFill>
              </a:rPr>
              <a:t>sec</a:t>
            </a:r>
            <a:r>
              <a:rPr lang="el-GR" sz="2000" dirty="0">
                <a:solidFill>
                  <a:srgbClr val="002060"/>
                </a:solidFill>
              </a:rPr>
              <a:t> μετά την άρση της πίεσης στην </a:t>
            </a:r>
            <a:r>
              <a:rPr lang="el-GR" sz="2000" dirty="0" err="1">
                <a:solidFill>
                  <a:srgbClr val="002060"/>
                </a:solidFill>
              </a:rPr>
              <a:t>ωλένια</a:t>
            </a:r>
            <a:r>
              <a:rPr lang="el-GR" sz="2000" dirty="0">
                <a:solidFill>
                  <a:srgbClr val="002060"/>
                </a:solidFill>
              </a:rPr>
              <a:t> αρτηρία, σημαίνει ότι η διαδικασία θεωρείται αμφίβολη και επαναλαμβάνεται.</a:t>
            </a:r>
          </a:p>
          <a:p>
            <a:pPr>
              <a:lnSpc>
                <a:spcPct val="150000"/>
              </a:lnSpc>
            </a:pPr>
            <a:r>
              <a:rPr lang="el-GR" sz="2000" dirty="0">
                <a:solidFill>
                  <a:srgbClr val="002060"/>
                </a:solidFill>
              </a:rPr>
              <a:t>-- &gt; 10 </a:t>
            </a:r>
            <a:r>
              <a:rPr lang="el-GR" sz="2000" dirty="0" err="1">
                <a:solidFill>
                  <a:srgbClr val="002060"/>
                </a:solidFill>
              </a:rPr>
              <a:t>sec</a:t>
            </a:r>
            <a:r>
              <a:rPr lang="el-GR" sz="2000" dirty="0">
                <a:solidFill>
                  <a:srgbClr val="002060"/>
                </a:solidFill>
              </a:rPr>
              <a:t> μετά την άρση της πίεσης στην </a:t>
            </a:r>
            <a:r>
              <a:rPr lang="el-GR" sz="2000" dirty="0" err="1">
                <a:solidFill>
                  <a:srgbClr val="002060"/>
                </a:solidFill>
              </a:rPr>
              <a:t>ωλένια</a:t>
            </a:r>
            <a:r>
              <a:rPr lang="el-GR" sz="2000" dirty="0">
                <a:solidFill>
                  <a:srgbClr val="002060"/>
                </a:solidFill>
              </a:rPr>
              <a:t> αρτηρία, σημαίνει ότι η παράπλευρη κυκλοφορία θεωρείται ανεπαρκής.</a:t>
            </a:r>
          </a:p>
        </p:txBody>
      </p:sp>
      <p:sp>
        <p:nvSpPr>
          <p:cNvPr id="3" name="Ορθογώνιο 2"/>
          <p:cNvSpPr/>
          <p:nvPr/>
        </p:nvSpPr>
        <p:spPr>
          <a:xfrm>
            <a:off x="4547600" y="712134"/>
            <a:ext cx="2625270" cy="523220"/>
          </a:xfrm>
          <a:prstGeom prst="rect">
            <a:avLst/>
          </a:prstGeom>
        </p:spPr>
        <p:txBody>
          <a:bodyPr wrap="none">
            <a:spAutoFit/>
          </a:bodyPr>
          <a:lstStyle/>
          <a:p>
            <a:r>
              <a:rPr lang="el-GR" sz="2800" b="1" dirty="0">
                <a:solidFill>
                  <a:srgbClr val="002060"/>
                </a:solidFill>
              </a:rPr>
              <a:t>Δοκιμασία </a:t>
            </a:r>
            <a:r>
              <a:rPr lang="el-GR" sz="2800" b="1" dirty="0" err="1">
                <a:solidFill>
                  <a:srgbClr val="002060"/>
                </a:solidFill>
              </a:rPr>
              <a:t>Αllen</a:t>
            </a:r>
            <a:endParaRPr lang="el-GR" sz="2800" dirty="0">
              <a:solidFill>
                <a:srgbClr val="002060"/>
              </a:solidFill>
            </a:endParaRPr>
          </a:p>
        </p:txBody>
      </p:sp>
      <p:sp>
        <p:nvSpPr>
          <p:cNvPr id="5" name="Ορθογώνιο 4"/>
          <p:cNvSpPr/>
          <p:nvPr/>
        </p:nvSpPr>
        <p:spPr>
          <a:xfrm>
            <a:off x="2216990" y="5285284"/>
            <a:ext cx="7805492" cy="577081"/>
          </a:xfrm>
          <a:prstGeom prst="rect">
            <a:avLst/>
          </a:prstGeom>
        </p:spPr>
        <p:txBody>
          <a:bodyPr wrap="square">
            <a:spAutoFit/>
          </a:bodyPr>
          <a:lstStyle/>
          <a:p>
            <a:pPr lvl="0" algn="just"/>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p>
        </p:txBody>
      </p:sp>
    </p:spTree>
    <p:extLst>
      <p:ext uri="{BB962C8B-B14F-4D97-AF65-F5344CB8AC3E}">
        <p14:creationId xmlns:p14="http://schemas.microsoft.com/office/powerpoint/2010/main" val="4223242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1778" y="2741873"/>
            <a:ext cx="8898013" cy="1572866"/>
          </a:xfrm>
          <a:prstGeom prst="rect">
            <a:avLst/>
          </a:prstGeom>
          <a:noFill/>
        </p:spPr>
        <p:txBody>
          <a:bodyPr wrap="none" rtlCol="0">
            <a:spAutoFit/>
          </a:bodyPr>
          <a:lstStyle/>
          <a:p>
            <a:pPr>
              <a:lnSpc>
                <a:spcPct val="150000"/>
              </a:lnSpc>
            </a:pPr>
            <a:r>
              <a:rPr lang="el-GR" altLang="el-GR" sz="2400" i="1" dirty="0">
                <a:solidFill>
                  <a:srgbClr val="00B050"/>
                </a:solidFill>
              </a:rPr>
              <a:t>« </a:t>
            </a:r>
            <a:r>
              <a:rPr lang="el-GR" altLang="el-GR" sz="2400" b="1" i="1" dirty="0">
                <a:solidFill>
                  <a:srgbClr val="00B050"/>
                </a:solidFill>
              </a:rPr>
              <a:t>Κανένα είδος </a:t>
            </a:r>
            <a:r>
              <a:rPr lang="en-US" altLang="el-GR" sz="2400" b="1" i="1" dirty="0">
                <a:solidFill>
                  <a:srgbClr val="00B050"/>
                </a:solidFill>
              </a:rPr>
              <a:t>monitoring </a:t>
            </a:r>
            <a:r>
              <a:rPr lang="el-GR" altLang="el-GR" sz="2400" b="1" i="1" dirty="0">
                <a:solidFill>
                  <a:srgbClr val="00B050"/>
                </a:solidFill>
              </a:rPr>
              <a:t>δεν υποκαθιστά την όραση, την αφή και </a:t>
            </a:r>
          </a:p>
          <a:p>
            <a:pPr>
              <a:lnSpc>
                <a:spcPct val="150000"/>
              </a:lnSpc>
            </a:pPr>
            <a:r>
              <a:rPr lang="el-GR" altLang="el-GR" sz="2400" b="1" i="1" dirty="0">
                <a:solidFill>
                  <a:srgbClr val="00B050"/>
                </a:solidFill>
              </a:rPr>
              <a:t>τη διαίσθηση του επαγγελματία υγείας»</a:t>
            </a:r>
            <a:endParaRPr lang="en-GB" altLang="el-GR" sz="2400" b="1" i="1" dirty="0">
              <a:solidFill>
                <a:srgbClr val="00B050"/>
              </a:solidFill>
            </a:endParaRPr>
          </a:p>
          <a:p>
            <a:pPr>
              <a:lnSpc>
                <a:spcPct val="150000"/>
              </a:lnSpc>
            </a:pPr>
            <a:endParaRPr lang="el-GR" dirty="0"/>
          </a:p>
        </p:txBody>
      </p:sp>
    </p:spTree>
    <p:extLst>
      <p:ext uri="{BB962C8B-B14F-4D97-AF65-F5344CB8AC3E}">
        <p14:creationId xmlns:p14="http://schemas.microsoft.com/office/powerpoint/2010/main" val="2809077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54747" y="750498"/>
            <a:ext cx="1940339" cy="584775"/>
          </a:xfrm>
          <a:prstGeom prst="rect">
            <a:avLst/>
          </a:prstGeom>
          <a:noFill/>
        </p:spPr>
        <p:txBody>
          <a:bodyPr wrap="none" rtlCol="0">
            <a:spAutoFit/>
          </a:bodyPr>
          <a:lstStyle/>
          <a:p>
            <a:r>
              <a:rPr lang="el-GR" sz="3200" b="1" dirty="0">
                <a:solidFill>
                  <a:srgbClr val="002060"/>
                </a:solidFill>
              </a:rPr>
              <a:t>Επιπλοκές</a:t>
            </a:r>
          </a:p>
        </p:txBody>
      </p:sp>
      <p:sp>
        <p:nvSpPr>
          <p:cNvPr id="3" name="Ορθογώνιο 2"/>
          <p:cNvSpPr/>
          <p:nvPr/>
        </p:nvSpPr>
        <p:spPr>
          <a:xfrm>
            <a:off x="2695150" y="1529520"/>
            <a:ext cx="7427343" cy="3737946"/>
          </a:xfrm>
          <a:prstGeom prst="rect">
            <a:avLst/>
          </a:prstGeom>
        </p:spPr>
        <p:txBody>
          <a:bodyPr wrap="square">
            <a:spAutoFit/>
          </a:bodyPr>
          <a:lstStyle/>
          <a:p>
            <a:pPr>
              <a:lnSpc>
                <a:spcPct val="150000"/>
              </a:lnSpc>
            </a:pPr>
            <a:r>
              <a:rPr lang="en-GB" sz="2000" dirty="0">
                <a:solidFill>
                  <a:srgbClr val="002060"/>
                </a:solidFill>
              </a:rPr>
              <a:t>-- </a:t>
            </a:r>
            <a:r>
              <a:rPr lang="el-GR" sz="2000" dirty="0">
                <a:solidFill>
                  <a:srgbClr val="002060"/>
                </a:solidFill>
              </a:rPr>
              <a:t>η θρόμβωση </a:t>
            </a:r>
            <a:endParaRPr lang="en-GB" sz="2000" dirty="0">
              <a:solidFill>
                <a:srgbClr val="002060"/>
              </a:solidFill>
            </a:endParaRPr>
          </a:p>
          <a:p>
            <a:pPr>
              <a:lnSpc>
                <a:spcPct val="150000"/>
              </a:lnSpc>
            </a:pPr>
            <a:r>
              <a:rPr lang="en-GB" sz="2000" dirty="0">
                <a:solidFill>
                  <a:srgbClr val="002060"/>
                </a:solidFill>
              </a:rPr>
              <a:t>-- </a:t>
            </a:r>
            <a:r>
              <a:rPr lang="el-GR" sz="2000" dirty="0">
                <a:solidFill>
                  <a:srgbClr val="002060"/>
                </a:solidFill>
              </a:rPr>
              <a:t>η εμβολή</a:t>
            </a:r>
            <a:endParaRPr lang="en-GB" sz="2000" dirty="0">
              <a:solidFill>
                <a:srgbClr val="002060"/>
              </a:solidFill>
            </a:endParaRPr>
          </a:p>
          <a:p>
            <a:pPr>
              <a:lnSpc>
                <a:spcPct val="150000"/>
              </a:lnSpc>
            </a:pPr>
            <a:r>
              <a:rPr lang="en-GB" sz="2000" dirty="0">
                <a:solidFill>
                  <a:srgbClr val="002060"/>
                </a:solidFill>
              </a:rPr>
              <a:t>-- </a:t>
            </a:r>
            <a:r>
              <a:rPr lang="el-GR" sz="2000" dirty="0">
                <a:solidFill>
                  <a:srgbClr val="002060"/>
                </a:solidFill>
              </a:rPr>
              <a:t>η</a:t>
            </a:r>
            <a:r>
              <a:rPr lang="en-GB" sz="2000" dirty="0">
                <a:solidFill>
                  <a:srgbClr val="002060"/>
                </a:solidFill>
              </a:rPr>
              <a:t> </a:t>
            </a:r>
            <a:r>
              <a:rPr lang="el-GR" sz="2000" dirty="0">
                <a:solidFill>
                  <a:srgbClr val="002060"/>
                </a:solidFill>
              </a:rPr>
              <a:t>αιμορραγία</a:t>
            </a:r>
            <a:endParaRPr lang="en-GB" sz="2000" dirty="0">
              <a:solidFill>
                <a:srgbClr val="002060"/>
              </a:solidFill>
            </a:endParaRPr>
          </a:p>
          <a:p>
            <a:pPr>
              <a:lnSpc>
                <a:spcPct val="150000"/>
              </a:lnSpc>
            </a:pPr>
            <a:r>
              <a:rPr lang="en-GB" sz="2000" dirty="0">
                <a:solidFill>
                  <a:srgbClr val="002060"/>
                </a:solidFill>
              </a:rPr>
              <a:t>--</a:t>
            </a:r>
            <a:r>
              <a:rPr lang="el-GR" sz="2000" dirty="0">
                <a:solidFill>
                  <a:srgbClr val="002060"/>
                </a:solidFill>
              </a:rPr>
              <a:t> η δημιουργία αιματώματος</a:t>
            </a:r>
            <a:endParaRPr lang="en-GB" sz="2000" dirty="0">
              <a:solidFill>
                <a:srgbClr val="002060"/>
              </a:solidFill>
            </a:endParaRPr>
          </a:p>
          <a:p>
            <a:pPr>
              <a:lnSpc>
                <a:spcPct val="150000"/>
              </a:lnSpc>
            </a:pPr>
            <a:r>
              <a:rPr lang="en-GB" sz="2000" dirty="0">
                <a:solidFill>
                  <a:srgbClr val="002060"/>
                </a:solidFill>
              </a:rPr>
              <a:t>--</a:t>
            </a:r>
            <a:r>
              <a:rPr lang="el-GR" sz="2000" dirty="0">
                <a:solidFill>
                  <a:srgbClr val="002060"/>
                </a:solidFill>
              </a:rPr>
              <a:t> η λοίμωξη</a:t>
            </a:r>
            <a:endParaRPr lang="en-GB" sz="2000" dirty="0">
              <a:solidFill>
                <a:srgbClr val="002060"/>
              </a:solidFill>
            </a:endParaRPr>
          </a:p>
          <a:p>
            <a:pPr>
              <a:lnSpc>
                <a:spcPct val="150000"/>
              </a:lnSpc>
            </a:pPr>
            <a:r>
              <a:rPr lang="en-GB" sz="2000" dirty="0">
                <a:solidFill>
                  <a:srgbClr val="002060"/>
                </a:solidFill>
              </a:rPr>
              <a:t>-- </a:t>
            </a:r>
            <a:r>
              <a:rPr lang="el-GR" sz="2000" dirty="0">
                <a:solidFill>
                  <a:srgbClr val="002060"/>
                </a:solidFill>
              </a:rPr>
              <a:t>οι κακώσεις περιφερικών νεύρων</a:t>
            </a:r>
            <a:endParaRPr lang="en-GB" sz="2000" dirty="0">
              <a:solidFill>
                <a:srgbClr val="002060"/>
              </a:solidFill>
            </a:endParaRPr>
          </a:p>
          <a:p>
            <a:pPr>
              <a:lnSpc>
                <a:spcPct val="150000"/>
              </a:lnSpc>
            </a:pPr>
            <a:r>
              <a:rPr lang="en-GB" sz="2000" dirty="0">
                <a:solidFill>
                  <a:srgbClr val="002060"/>
                </a:solidFill>
              </a:rPr>
              <a:t>-- </a:t>
            </a:r>
            <a:r>
              <a:rPr lang="el-GR" sz="2000" dirty="0">
                <a:solidFill>
                  <a:srgbClr val="002060"/>
                </a:solidFill>
              </a:rPr>
              <a:t>η δημιουργία</a:t>
            </a:r>
            <a:r>
              <a:rPr lang="en-GB" sz="2000" dirty="0">
                <a:solidFill>
                  <a:srgbClr val="002060"/>
                </a:solidFill>
              </a:rPr>
              <a:t> </a:t>
            </a:r>
            <a:r>
              <a:rPr lang="el-GR" sz="2000" dirty="0" err="1">
                <a:solidFill>
                  <a:srgbClr val="002060"/>
                </a:solidFill>
              </a:rPr>
              <a:t>ψευδοανευρύσματος</a:t>
            </a:r>
            <a:r>
              <a:rPr lang="el-GR" sz="2000" dirty="0">
                <a:solidFill>
                  <a:srgbClr val="002060"/>
                </a:solidFill>
              </a:rPr>
              <a:t> </a:t>
            </a:r>
            <a:endParaRPr lang="en-GB" sz="2000" dirty="0">
              <a:solidFill>
                <a:srgbClr val="002060"/>
              </a:solidFill>
            </a:endParaRPr>
          </a:p>
          <a:p>
            <a:pPr>
              <a:lnSpc>
                <a:spcPct val="150000"/>
              </a:lnSpc>
            </a:pPr>
            <a:r>
              <a:rPr lang="en-GB" sz="2000" dirty="0">
                <a:solidFill>
                  <a:srgbClr val="002060"/>
                </a:solidFill>
              </a:rPr>
              <a:t>--</a:t>
            </a:r>
            <a:r>
              <a:rPr lang="el-GR" sz="2000" dirty="0">
                <a:solidFill>
                  <a:srgbClr val="002060"/>
                </a:solidFill>
              </a:rPr>
              <a:t> η ισχαιμική νέκρωση του άκρου που φέρει τον καθετήρα</a:t>
            </a:r>
          </a:p>
        </p:txBody>
      </p:sp>
      <p:sp>
        <p:nvSpPr>
          <p:cNvPr id="4" name="Ορθογώνιο 3"/>
          <p:cNvSpPr/>
          <p:nvPr/>
        </p:nvSpPr>
        <p:spPr>
          <a:xfrm>
            <a:off x="2527539" y="5828748"/>
            <a:ext cx="7099540" cy="577081"/>
          </a:xfrm>
          <a:prstGeom prst="rect">
            <a:avLst/>
          </a:prstGeom>
        </p:spPr>
        <p:txBody>
          <a:bodyPr wrap="square">
            <a:spAutoFit/>
          </a:bodyPr>
          <a:lstStyle/>
          <a:p>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endParaRPr lang="el-GR" dirty="0"/>
          </a:p>
        </p:txBody>
      </p:sp>
    </p:spTree>
    <p:extLst>
      <p:ext uri="{BB962C8B-B14F-4D97-AF65-F5344CB8AC3E}">
        <p14:creationId xmlns:p14="http://schemas.microsoft.com/office/powerpoint/2010/main" val="39093909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038389" y="1415088"/>
            <a:ext cx="2463935" cy="3495207"/>
          </a:xfrm>
          <a:prstGeom prst="rect">
            <a:avLst/>
          </a:prstGeom>
        </p:spPr>
      </p:pic>
      <p:sp>
        <p:nvSpPr>
          <p:cNvPr id="3" name="Ορθογώνιο 2"/>
          <p:cNvSpPr/>
          <p:nvPr/>
        </p:nvSpPr>
        <p:spPr>
          <a:xfrm>
            <a:off x="4669766" y="3025796"/>
            <a:ext cx="6096000" cy="1477328"/>
          </a:xfrm>
          <a:prstGeom prst="rect">
            <a:avLst/>
          </a:prstGeom>
        </p:spPr>
        <p:txBody>
          <a:bodyPr>
            <a:spAutoFit/>
          </a:bodyPr>
          <a:lstStyle/>
          <a:p>
            <a:pPr algn="just">
              <a:lnSpc>
                <a:spcPct val="150000"/>
              </a:lnSpc>
            </a:pPr>
            <a:r>
              <a:rPr lang="el-GR" sz="2000" dirty="0">
                <a:solidFill>
                  <a:srgbClr val="002060"/>
                </a:solidFill>
              </a:rPr>
              <a:t>Η φυσιολογική </a:t>
            </a:r>
            <a:r>
              <a:rPr lang="el-GR" sz="2000" dirty="0" err="1">
                <a:solidFill>
                  <a:srgbClr val="002060"/>
                </a:solidFill>
              </a:rPr>
              <a:t>κυματομορφή</a:t>
            </a:r>
            <a:r>
              <a:rPr lang="el-GR" sz="2000" dirty="0">
                <a:solidFill>
                  <a:srgbClr val="002060"/>
                </a:solidFill>
              </a:rPr>
              <a:t> αρτηριακής πίεσης από αρτηριακό καθετήρα τοποθετημένο στην </a:t>
            </a:r>
            <a:r>
              <a:rPr lang="el-GR" sz="2000" dirty="0" err="1">
                <a:solidFill>
                  <a:srgbClr val="002060"/>
                </a:solidFill>
              </a:rPr>
              <a:t>κερκιδική</a:t>
            </a:r>
            <a:r>
              <a:rPr lang="el-GR" sz="2000" dirty="0">
                <a:solidFill>
                  <a:srgbClr val="002060"/>
                </a:solidFill>
              </a:rPr>
              <a:t> αρτηρία και η σχέση της με το ΗΚΓ.</a:t>
            </a:r>
          </a:p>
        </p:txBody>
      </p:sp>
      <p:sp>
        <p:nvSpPr>
          <p:cNvPr id="4" name="Ορθογώνιο 3"/>
          <p:cNvSpPr/>
          <p:nvPr/>
        </p:nvSpPr>
        <p:spPr>
          <a:xfrm>
            <a:off x="2590800" y="5561329"/>
            <a:ext cx="7208807" cy="577081"/>
          </a:xfrm>
          <a:prstGeom prst="rect">
            <a:avLst/>
          </a:prstGeom>
        </p:spPr>
        <p:txBody>
          <a:bodyPr wrap="square">
            <a:spAutoFit/>
          </a:bodyPr>
          <a:lstStyle/>
          <a:p>
            <a:pPr lvl="0" algn="just"/>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p>
        </p:txBody>
      </p:sp>
    </p:spTree>
    <p:extLst>
      <p:ext uri="{BB962C8B-B14F-4D97-AF65-F5344CB8AC3E}">
        <p14:creationId xmlns:p14="http://schemas.microsoft.com/office/powerpoint/2010/main" val="23055906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r="-638" b="4569"/>
          <a:stretch/>
        </p:blipFill>
        <p:spPr>
          <a:xfrm>
            <a:off x="678276" y="85370"/>
            <a:ext cx="7050992" cy="3718879"/>
          </a:xfrm>
          <a:prstGeom prst="rect">
            <a:avLst/>
          </a:prstGeom>
        </p:spPr>
      </p:pic>
      <p:sp>
        <p:nvSpPr>
          <p:cNvPr id="3" name="Ορθογώνιο 2"/>
          <p:cNvSpPr/>
          <p:nvPr/>
        </p:nvSpPr>
        <p:spPr>
          <a:xfrm>
            <a:off x="4995327" y="4162434"/>
            <a:ext cx="6096000" cy="2585323"/>
          </a:xfrm>
          <a:prstGeom prst="rect">
            <a:avLst/>
          </a:prstGeom>
        </p:spPr>
        <p:txBody>
          <a:bodyPr>
            <a:spAutoFit/>
          </a:bodyPr>
          <a:lstStyle/>
          <a:p>
            <a:pPr algn="just"/>
            <a:r>
              <a:rPr lang="el-GR" b="1" dirty="0">
                <a:solidFill>
                  <a:srgbClr val="002060"/>
                </a:solidFill>
              </a:rPr>
              <a:t>ΣΑΠ: </a:t>
            </a:r>
            <a:r>
              <a:rPr lang="el-GR" dirty="0">
                <a:solidFill>
                  <a:srgbClr val="002060"/>
                </a:solidFill>
              </a:rPr>
              <a:t>στην εξώθηση του αίματος προς το εγγύς αρτηριακό σύστημα</a:t>
            </a:r>
          </a:p>
          <a:p>
            <a:pPr algn="just"/>
            <a:r>
              <a:rPr lang="el-GR" b="1" dirty="0">
                <a:solidFill>
                  <a:srgbClr val="002060"/>
                </a:solidFill>
              </a:rPr>
              <a:t>Δίκροτο έπαρμα: </a:t>
            </a:r>
            <a:r>
              <a:rPr lang="el-GR" dirty="0">
                <a:solidFill>
                  <a:srgbClr val="002060"/>
                </a:solidFill>
              </a:rPr>
              <a:t>στη σύγκλειση της αορτικής βαλβίδας και στο τέλος της συστολής</a:t>
            </a:r>
          </a:p>
          <a:p>
            <a:pPr algn="just"/>
            <a:r>
              <a:rPr lang="el-GR" b="1" dirty="0">
                <a:solidFill>
                  <a:srgbClr val="002060"/>
                </a:solidFill>
              </a:rPr>
              <a:t>ΔΑΠ: </a:t>
            </a:r>
            <a:r>
              <a:rPr lang="el-GR" dirty="0">
                <a:solidFill>
                  <a:srgbClr val="002060"/>
                </a:solidFill>
              </a:rPr>
              <a:t>που αντικατοπτρίζει, κυρίως, τις αντιστάσεις του αρτηριακού δέντρου</a:t>
            </a:r>
          </a:p>
          <a:p>
            <a:pPr algn="just"/>
            <a:r>
              <a:rPr lang="el-GR" b="1" dirty="0">
                <a:solidFill>
                  <a:srgbClr val="002060"/>
                </a:solidFill>
              </a:rPr>
              <a:t>Διαφορική πίεση </a:t>
            </a:r>
            <a:r>
              <a:rPr lang="el-GR" dirty="0">
                <a:solidFill>
                  <a:srgbClr val="002060"/>
                </a:solidFill>
              </a:rPr>
              <a:t>( ή πίεση παλμού): ΣΑΠ- ΔΑΠ</a:t>
            </a:r>
          </a:p>
          <a:p>
            <a:pPr algn="just"/>
            <a:r>
              <a:rPr lang="el-GR" b="1" dirty="0">
                <a:solidFill>
                  <a:srgbClr val="002060"/>
                </a:solidFill>
              </a:rPr>
              <a:t>ΜΑΠ: </a:t>
            </a:r>
            <a:r>
              <a:rPr lang="el-GR" dirty="0">
                <a:solidFill>
                  <a:srgbClr val="002060"/>
                </a:solidFill>
              </a:rPr>
              <a:t>ο μέσος όρος της αρτηριακής πίεσης κατά τη διάρκεια του καρδιακού κύκλου (συστολή- διαστολή). </a:t>
            </a:r>
          </a:p>
        </p:txBody>
      </p:sp>
      <p:sp>
        <p:nvSpPr>
          <p:cNvPr id="4" name="TextBox 3"/>
          <p:cNvSpPr txBox="1"/>
          <p:nvPr/>
        </p:nvSpPr>
        <p:spPr>
          <a:xfrm>
            <a:off x="5455643" y="3566825"/>
            <a:ext cx="5041829" cy="461665"/>
          </a:xfrm>
          <a:prstGeom prst="rect">
            <a:avLst/>
          </a:prstGeom>
          <a:noFill/>
        </p:spPr>
        <p:txBody>
          <a:bodyPr wrap="none" rtlCol="0">
            <a:spAutoFit/>
          </a:bodyPr>
          <a:lstStyle/>
          <a:p>
            <a:r>
              <a:rPr lang="el-GR" sz="2400" b="1" dirty="0">
                <a:solidFill>
                  <a:srgbClr val="002060"/>
                </a:solidFill>
              </a:rPr>
              <a:t>Χαρακτηριστικά Αρτηριακού Κύματος</a:t>
            </a:r>
          </a:p>
        </p:txBody>
      </p:sp>
      <p:cxnSp>
        <p:nvCxnSpPr>
          <p:cNvPr id="7" name="Ευθύγραμμο βέλος σύνδεσης 6"/>
          <p:cNvCxnSpPr/>
          <p:nvPr/>
        </p:nvCxnSpPr>
        <p:spPr>
          <a:xfrm flipV="1">
            <a:off x="6538823" y="905776"/>
            <a:ext cx="1259456" cy="57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876227" y="287879"/>
            <a:ext cx="3096883" cy="1200329"/>
          </a:xfrm>
          <a:prstGeom prst="rect">
            <a:avLst/>
          </a:prstGeom>
          <a:noFill/>
        </p:spPr>
        <p:txBody>
          <a:bodyPr wrap="square" rtlCol="0">
            <a:spAutoFit/>
          </a:bodyPr>
          <a:lstStyle/>
          <a:p>
            <a:r>
              <a:rPr lang="el-GR" dirty="0">
                <a:solidFill>
                  <a:srgbClr val="002060"/>
                </a:solidFill>
              </a:rPr>
              <a:t>-- βραδύ ανιόν σκέλος με   </a:t>
            </a:r>
          </a:p>
          <a:p>
            <a:r>
              <a:rPr lang="el-GR" dirty="0">
                <a:solidFill>
                  <a:srgbClr val="002060"/>
                </a:solidFill>
              </a:rPr>
              <a:t>    όψιμο συστολικό </a:t>
            </a:r>
            <a:r>
              <a:rPr lang="el-GR" dirty="0" err="1">
                <a:solidFill>
                  <a:srgbClr val="002060"/>
                </a:solidFill>
              </a:rPr>
              <a:t>peak</a:t>
            </a:r>
            <a:r>
              <a:rPr lang="el-GR" dirty="0">
                <a:solidFill>
                  <a:srgbClr val="002060"/>
                </a:solidFill>
              </a:rPr>
              <a:t>, </a:t>
            </a:r>
          </a:p>
          <a:p>
            <a:r>
              <a:rPr lang="el-GR" dirty="0">
                <a:solidFill>
                  <a:srgbClr val="002060"/>
                </a:solidFill>
              </a:rPr>
              <a:t>-- μη διακριτό δίκροτο έπαρμα -- χαμηλή διαφορική πίεση</a:t>
            </a:r>
          </a:p>
        </p:txBody>
      </p:sp>
      <p:pic>
        <p:nvPicPr>
          <p:cNvPr id="11" name="Εικόνα 10"/>
          <p:cNvPicPr>
            <a:picLocks noChangeAspect="1"/>
          </p:cNvPicPr>
          <p:nvPr/>
        </p:nvPicPr>
        <p:blipFill>
          <a:blip r:embed="rId3"/>
          <a:stretch>
            <a:fillRect/>
          </a:stretch>
        </p:blipFill>
        <p:spPr>
          <a:xfrm>
            <a:off x="6702091" y="2306714"/>
            <a:ext cx="1341236" cy="164606"/>
          </a:xfrm>
          <a:prstGeom prst="rect">
            <a:avLst/>
          </a:prstGeom>
        </p:spPr>
      </p:pic>
      <p:sp>
        <p:nvSpPr>
          <p:cNvPr id="12" name="Ορθογώνιο 11"/>
          <p:cNvSpPr/>
          <p:nvPr/>
        </p:nvSpPr>
        <p:spPr>
          <a:xfrm>
            <a:off x="8089327" y="1732656"/>
            <a:ext cx="2969737" cy="1477328"/>
          </a:xfrm>
          <a:prstGeom prst="rect">
            <a:avLst/>
          </a:prstGeom>
        </p:spPr>
        <p:txBody>
          <a:bodyPr wrap="square">
            <a:spAutoFit/>
          </a:bodyPr>
          <a:lstStyle/>
          <a:p>
            <a:pPr lvl="0"/>
            <a:r>
              <a:rPr lang="el-GR" dirty="0">
                <a:solidFill>
                  <a:srgbClr val="002060"/>
                </a:solidFill>
              </a:rPr>
              <a:t>-- αύξηση της διαφορικής   </a:t>
            </a:r>
          </a:p>
          <a:p>
            <a:pPr lvl="0"/>
            <a:r>
              <a:rPr lang="el-GR" dirty="0">
                <a:solidFill>
                  <a:srgbClr val="002060"/>
                </a:solidFill>
              </a:rPr>
              <a:t>    πίεσης </a:t>
            </a:r>
          </a:p>
          <a:p>
            <a:pPr lvl="0"/>
            <a:r>
              <a:rPr lang="el-GR" dirty="0">
                <a:solidFill>
                  <a:srgbClr val="002060"/>
                </a:solidFill>
              </a:rPr>
              <a:t>-- ταχύ </a:t>
            </a:r>
            <a:r>
              <a:rPr lang="el-GR" dirty="0" err="1">
                <a:solidFill>
                  <a:srgbClr val="002060"/>
                </a:solidFill>
              </a:rPr>
              <a:t>κατιόν</a:t>
            </a:r>
            <a:r>
              <a:rPr lang="el-GR" dirty="0">
                <a:solidFill>
                  <a:srgbClr val="002060"/>
                </a:solidFill>
              </a:rPr>
              <a:t> σκέλος της    </a:t>
            </a:r>
          </a:p>
          <a:p>
            <a:pPr lvl="0"/>
            <a:r>
              <a:rPr lang="el-GR" dirty="0">
                <a:solidFill>
                  <a:srgbClr val="002060"/>
                </a:solidFill>
              </a:rPr>
              <a:t>    </a:t>
            </a:r>
            <a:r>
              <a:rPr lang="el-GR" dirty="0" err="1">
                <a:solidFill>
                  <a:srgbClr val="002060"/>
                </a:solidFill>
              </a:rPr>
              <a:t>κυματομορφής</a:t>
            </a:r>
            <a:r>
              <a:rPr lang="el-GR" dirty="0">
                <a:solidFill>
                  <a:srgbClr val="002060"/>
                </a:solidFill>
              </a:rPr>
              <a:t> (</a:t>
            </a:r>
            <a:r>
              <a:rPr lang="el-GR" i="1" dirty="0" err="1">
                <a:solidFill>
                  <a:srgbClr val="002060"/>
                </a:solidFill>
              </a:rPr>
              <a:t>αλλόμενος</a:t>
            </a:r>
            <a:r>
              <a:rPr lang="el-GR" i="1" dirty="0">
                <a:solidFill>
                  <a:srgbClr val="002060"/>
                </a:solidFill>
              </a:rPr>
              <a:t> </a:t>
            </a:r>
          </a:p>
          <a:p>
            <a:pPr lvl="0"/>
            <a:r>
              <a:rPr lang="el-GR" i="1" dirty="0">
                <a:solidFill>
                  <a:srgbClr val="002060"/>
                </a:solidFill>
              </a:rPr>
              <a:t>     σφυγμός) </a:t>
            </a:r>
          </a:p>
        </p:txBody>
      </p:sp>
      <p:sp>
        <p:nvSpPr>
          <p:cNvPr id="13" name="Ορθογώνιο 12"/>
          <p:cNvSpPr/>
          <p:nvPr/>
        </p:nvSpPr>
        <p:spPr>
          <a:xfrm>
            <a:off x="158150" y="5123995"/>
            <a:ext cx="6096000" cy="261610"/>
          </a:xfrm>
          <a:prstGeom prst="rect">
            <a:avLst/>
          </a:prstGeom>
        </p:spPr>
        <p:txBody>
          <a:bodyPr>
            <a:spAutoFit/>
          </a:bodyPr>
          <a:lstStyle/>
          <a:p>
            <a:r>
              <a:rPr lang="el-GR" sz="1100" i="1" dirty="0"/>
              <a:t>Πηγή: </a:t>
            </a:r>
            <a:r>
              <a:rPr lang="en-GB" sz="1100" i="1" dirty="0"/>
              <a:t>https://repository.kallipos.gr/bitstream/11419/862/1/02_chapter_A4.pdf</a:t>
            </a:r>
            <a:endParaRPr lang="el-GR" sz="1100" i="1" dirty="0"/>
          </a:p>
        </p:txBody>
      </p:sp>
    </p:spTree>
    <p:extLst>
      <p:ext uri="{BB962C8B-B14F-4D97-AF65-F5344CB8AC3E}">
        <p14:creationId xmlns:p14="http://schemas.microsoft.com/office/powerpoint/2010/main" val="35755140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1335" y="2039888"/>
            <a:ext cx="6096000" cy="3416320"/>
          </a:xfrm>
          <a:prstGeom prst="rect">
            <a:avLst/>
          </a:prstGeom>
        </p:spPr>
        <p:txBody>
          <a:bodyPr>
            <a:spAutoFit/>
          </a:bodyPr>
          <a:lstStyle/>
          <a:p>
            <a:pPr>
              <a:lnSpc>
                <a:spcPct val="150000"/>
              </a:lnSpc>
            </a:pPr>
            <a:r>
              <a:rPr lang="el-GR" sz="2400" b="1" dirty="0">
                <a:solidFill>
                  <a:srgbClr val="002060"/>
                </a:solidFill>
              </a:rPr>
              <a:t>Υποεκτίμηση της επεμβατικής ΑΠ:</a:t>
            </a:r>
          </a:p>
          <a:p>
            <a:pPr marL="342900" indent="-342900">
              <a:lnSpc>
                <a:spcPct val="150000"/>
              </a:lnSpc>
              <a:buFont typeface="Wingdings" panose="05000000000000000000" pitchFamily="2" charset="2"/>
              <a:buChar char="§"/>
            </a:pPr>
            <a:r>
              <a:rPr lang="el-GR" sz="2400" dirty="0">
                <a:solidFill>
                  <a:srgbClr val="002060"/>
                </a:solidFill>
              </a:rPr>
              <a:t>Παρουσία φυσαλίδων μέσα στον σωλήνα</a:t>
            </a:r>
          </a:p>
          <a:p>
            <a:pPr marL="342900" indent="-342900">
              <a:lnSpc>
                <a:spcPct val="150000"/>
              </a:lnSpc>
              <a:buFont typeface="Wingdings" panose="05000000000000000000" pitchFamily="2" charset="2"/>
              <a:buChar char="§"/>
            </a:pPr>
            <a:r>
              <a:rPr lang="el-GR" sz="2400" dirty="0">
                <a:solidFill>
                  <a:srgbClr val="002060"/>
                </a:solidFill>
              </a:rPr>
              <a:t> Ξεφούσκωτος ασκός</a:t>
            </a:r>
          </a:p>
          <a:p>
            <a:pPr marL="342900" indent="-342900">
              <a:lnSpc>
                <a:spcPct val="150000"/>
              </a:lnSpc>
              <a:buFont typeface="Wingdings" panose="05000000000000000000" pitchFamily="2" charset="2"/>
              <a:buChar char="§"/>
            </a:pPr>
            <a:r>
              <a:rPr lang="el-GR" sz="2400" dirty="0" err="1">
                <a:solidFill>
                  <a:srgbClr val="002060"/>
                </a:solidFill>
              </a:rPr>
              <a:t>Γωνίωση</a:t>
            </a:r>
            <a:r>
              <a:rPr lang="el-GR" sz="2400" dirty="0">
                <a:solidFill>
                  <a:srgbClr val="002060"/>
                </a:solidFill>
              </a:rPr>
              <a:t> του σωλήνα </a:t>
            </a:r>
          </a:p>
          <a:p>
            <a:pPr marL="342900" indent="-342900">
              <a:lnSpc>
                <a:spcPct val="150000"/>
              </a:lnSpc>
              <a:buFont typeface="Wingdings" panose="05000000000000000000" pitchFamily="2" charset="2"/>
              <a:buChar char="§"/>
            </a:pPr>
            <a:r>
              <a:rPr lang="el-GR" sz="2400" dirty="0">
                <a:solidFill>
                  <a:srgbClr val="002060"/>
                </a:solidFill>
              </a:rPr>
              <a:t>Μεγάλο μήκος συνδετικών σωλήνων</a:t>
            </a:r>
          </a:p>
          <a:p>
            <a:pPr marL="342900" indent="-342900">
              <a:lnSpc>
                <a:spcPct val="150000"/>
              </a:lnSpc>
              <a:buFont typeface="Wingdings" panose="05000000000000000000" pitchFamily="2" charset="2"/>
              <a:buChar char="§"/>
            </a:pPr>
            <a:r>
              <a:rPr lang="el-GR" sz="2400" dirty="0">
                <a:solidFill>
                  <a:srgbClr val="002060"/>
                </a:solidFill>
              </a:rPr>
              <a:t>Αρτηριακός σπασμός</a:t>
            </a:r>
          </a:p>
        </p:txBody>
      </p:sp>
      <p:sp>
        <p:nvSpPr>
          <p:cNvPr id="3" name="TextBox 2"/>
          <p:cNvSpPr txBox="1"/>
          <p:nvPr/>
        </p:nvSpPr>
        <p:spPr>
          <a:xfrm>
            <a:off x="2055962" y="750499"/>
            <a:ext cx="8862747" cy="523220"/>
          </a:xfrm>
          <a:prstGeom prst="rect">
            <a:avLst/>
          </a:prstGeom>
          <a:noFill/>
        </p:spPr>
        <p:txBody>
          <a:bodyPr wrap="none" rtlCol="0">
            <a:spAutoFit/>
          </a:bodyPr>
          <a:lstStyle/>
          <a:p>
            <a:r>
              <a:rPr lang="el-GR" sz="2800" b="1" dirty="0">
                <a:solidFill>
                  <a:srgbClr val="002060"/>
                </a:solidFill>
              </a:rPr>
              <a:t>Περιπτώσεις λανθασμένης εκτίμησης της επεμβατικής ΑΠ</a:t>
            </a:r>
          </a:p>
        </p:txBody>
      </p:sp>
      <p:sp>
        <p:nvSpPr>
          <p:cNvPr id="4" name="Ορθογώνιο 3"/>
          <p:cNvSpPr/>
          <p:nvPr/>
        </p:nvSpPr>
        <p:spPr>
          <a:xfrm>
            <a:off x="6576203" y="2039888"/>
            <a:ext cx="6096000" cy="2308324"/>
          </a:xfrm>
          <a:prstGeom prst="rect">
            <a:avLst/>
          </a:prstGeom>
        </p:spPr>
        <p:txBody>
          <a:bodyPr>
            <a:spAutoFit/>
          </a:bodyPr>
          <a:lstStyle/>
          <a:p>
            <a:pPr>
              <a:lnSpc>
                <a:spcPct val="150000"/>
              </a:lnSpc>
            </a:pPr>
            <a:r>
              <a:rPr lang="el-GR" sz="2400" b="1" dirty="0">
                <a:solidFill>
                  <a:srgbClr val="002060"/>
                </a:solidFill>
              </a:rPr>
              <a:t>Υπερεκτίμηση της επεμβατικής ΑΠ:</a:t>
            </a:r>
          </a:p>
          <a:p>
            <a:pPr marL="342900" indent="-342900">
              <a:lnSpc>
                <a:spcPct val="150000"/>
              </a:lnSpc>
              <a:buFont typeface="Wingdings" panose="05000000000000000000" pitchFamily="2" charset="2"/>
              <a:buChar char="§"/>
            </a:pPr>
            <a:r>
              <a:rPr lang="el-GR" sz="2400" b="1" dirty="0">
                <a:solidFill>
                  <a:srgbClr val="002060"/>
                </a:solidFill>
              </a:rPr>
              <a:t> </a:t>
            </a:r>
            <a:r>
              <a:rPr lang="el-GR" sz="2400" dirty="0">
                <a:solidFill>
                  <a:srgbClr val="002060"/>
                </a:solidFill>
              </a:rPr>
              <a:t>Ταχυκαρδία</a:t>
            </a:r>
          </a:p>
          <a:p>
            <a:pPr marL="342900" indent="-342900">
              <a:lnSpc>
                <a:spcPct val="150000"/>
              </a:lnSpc>
              <a:buFont typeface="Wingdings" panose="05000000000000000000" pitchFamily="2" charset="2"/>
              <a:buChar char="§"/>
            </a:pPr>
            <a:r>
              <a:rPr lang="el-GR" sz="2400" dirty="0">
                <a:solidFill>
                  <a:srgbClr val="002060"/>
                </a:solidFill>
              </a:rPr>
              <a:t>Χρήση μαλακών σωλήνων μετάδοσης της πίεσης</a:t>
            </a:r>
          </a:p>
        </p:txBody>
      </p:sp>
      <p:sp>
        <p:nvSpPr>
          <p:cNvPr id="5" name="Ορθογώνιο 4"/>
          <p:cNvSpPr/>
          <p:nvPr/>
        </p:nvSpPr>
        <p:spPr>
          <a:xfrm>
            <a:off x="2562045" y="5933836"/>
            <a:ext cx="7159925" cy="577081"/>
          </a:xfrm>
          <a:prstGeom prst="rect">
            <a:avLst/>
          </a:prstGeom>
        </p:spPr>
        <p:txBody>
          <a:bodyPr wrap="square">
            <a:spAutoFit/>
          </a:bodyPr>
          <a:lstStyle/>
          <a:p>
            <a:pPr lvl="0" algn="just"/>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p>
        </p:txBody>
      </p:sp>
    </p:spTree>
    <p:extLst>
      <p:ext uri="{BB962C8B-B14F-4D97-AF65-F5344CB8AC3E}">
        <p14:creationId xmlns:p14="http://schemas.microsoft.com/office/powerpoint/2010/main" val="9068976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852018" y="1063116"/>
            <a:ext cx="6645665" cy="4699329"/>
          </a:xfrm>
          <a:prstGeom prst="rect">
            <a:avLst/>
          </a:prstGeom>
        </p:spPr>
      </p:pic>
    </p:spTree>
    <p:extLst>
      <p:ext uri="{BB962C8B-B14F-4D97-AF65-F5344CB8AC3E}">
        <p14:creationId xmlns:p14="http://schemas.microsoft.com/office/powerpoint/2010/main" val="32939871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8914" y="3079630"/>
            <a:ext cx="7150355" cy="523220"/>
          </a:xfrm>
          <a:prstGeom prst="rect">
            <a:avLst/>
          </a:prstGeom>
          <a:noFill/>
        </p:spPr>
        <p:txBody>
          <a:bodyPr wrap="none" rtlCol="0">
            <a:spAutoFit/>
          </a:bodyPr>
          <a:lstStyle/>
          <a:p>
            <a:r>
              <a:rPr lang="en-GB" sz="2800" b="1" dirty="0">
                <a:solidFill>
                  <a:srgbClr val="002060"/>
                </a:solidFill>
              </a:rPr>
              <a:t>Monitoring </a:t>
            </a:r>
            <a:r>
              <a:rPr lang="el-GR" sz="2800" b="1" dirty="0">
                <a:solidFill>
                  <a:srgbClr val="002060"/>
                </a:solidFill>
              </a:rPr>
              <a:t>Κεντρικής Φλεβικής Πίεσης ( ΚΦΠ)</a:t>
            </a:r>
          </a:p>
        </p:txBody>
      </p:sp>
    </p:spTree>
    <p:extLst>
      <p:ext uri="{BB962C8B-B14F-4D97-AF65-F5344CB8AC3E}">
        <p14:creationId xmlns:p14="http://schemas.microsoft.com/office/powerpoint/2010/main" val="32958905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682151" y="2337608"/>
            <a:ext cx="7737894" cy="1754326"/>
          </a:xfrm>
          <a:prstGeom prst="rect">
            <a:avLst/>
          </a:prstGeom>
        </p:spPr>
        <p:txBody>
          <a:bodyPr wrap="square">
            <a:spAutoFit/>
          </a:bodyPr>
          <a:lstStyle/>
          <a:p>
            <a:pPr algn="just">
              <a:lnSpc>
                <a:spcPct val="150000"/>
              </a:lnSpc>
            </a:pPr>
            <a:r>
              <a:rPr lang="el-GR" sz="2400" dirty="0">
                <a:solidFill>
                  <a:srgbClr val="002060"/>
                </a:solidFill>
                <a:latin typeface="Times New Roman,Italic"/>
              </a:rPr>
              <a:t>Η κεντρική φλεβική πίεση (ΚΦΠ</a:t>
            </a:r>
            <a:r>
              <a:rPr lang="el-GR" sz="2400" dirty="0">
                <a:solidFill>
                  <a:srgbClr val="002060"/>
                </a:solidFill>
                <a:latin typeface="Times New Roman" panose="02020603050405020304" pitchFamily="18" charset="0"/>
              </a:rPr>
              <a:t>) </a:t>
            </a:r>
            <a:r>
              <a:rPr lang="el-GR" sz="2400" dirty="0">
                <a:solidFill>
                  <a:srgbClr val="002060"/>
                </a:solidFill>
                <a:latin typeface="Times New Roman,Italic"/>
              </a:rPr>
              <a:t>είναι η πίεση που επικρατεί στον ΔΕ κόλπο ή στις μεγάλες ενδοθωρακικές φλέβες</a:t>
            </a:r>
            <a:r>
              <a:rPr lang="el-GR" sz="2400" dirty="0">
                <a:solidFill>
                  <a:srgbClr val="002060"/>
                </a:solidFill>
              </a:rPr>
              <a:t> ( Φ.Τ.:  2-6 </a:t>
            </a:r>
            <a:r>
              <a:rPr lang="el-GR" sz="2400" dirty="0" err="1">
                <a:solidFill>
                  <a:srgbClr val="002060"/>
                </a:solidFill>
              </a:rPr>
              <a:t>mmHg</a:t>
            </a:r>
            <a:r>
              <a:rPr lang="el-GR" sz="2400" dirty="0">
                <a:solidFill>
                  <a:srgbClr val="002060"/>
                </a:solidFill>
              </a:rPr>
              <a:t>)</a:t>
            </a:r>
            <a:r>
              <a:rPr lang="el-GR" sz="2400" dirty="0">
                <a:solidFill>
                  <a:srgbClr val="002060"/>
                </a:solidFill>
                <a:latin typeface="Times New Roman,Italic"/>
              </a:rPr>
              <a:t>.</a:t>
            </a:r>
            <a:endParaRPr lang="el-GR" sz="2400" dirty="0">
              <a:solidFill>
                <a:srgbClr val="002060"/>
              </a:solidFill>
            </a:endParaRPr>
          </a:p>
        </p:txBody>
      </p:sp>
      <p:sp>
        <p:nvSpPr>
          <p:cNvPr id="3" name="TextBox 2"/>
          <p:cNvSpPr txBox="1"/>
          <p:nvPr/>
        </p:nvSpPr>
        <p:spPr>
          <a:xfrm>
            <a:off x="4261449" y="1000664"/>
            <a:ext cx="2245423" cy="523220"/>
          </a:xfrm>
          <a:prstGeom prst="rect">
            <a:avLst/>
          </a:prstGeom>
          <a:noFill/>
        </p:spPr>
        <p:txBody>
          <a:bodyPr wrap="none" rtlCol="0">
            <a:spAutoFit/>
          </a:bodyPr>
          <a:lstStyle/>
          <a:p>
            <a:r>
              <a:rPr lang="el-GR" sz="2800" b="1" dirty="0">
                <a:solidFill>
                  <a:srgbClr val="002060"/>
                </a:solidFill>
              </a:rPr>
              <a:t>Ορισμός ΚΦΠ</a:t>
            </a:r>
          </a:p>
        </p:txBody>
      </p:sp>
      <p:sp>
        <p:nvSpPr>
          <p:cNvPr id="4" name="Ορθογώνιο 3"/>
          <p:cNvSpPr/>
          <p:nvPr/>
        </p:nvSpPr>
        <p:spPr>
          <a:xfrm>
            <a:off x="3229155" y="5759974"/>
            <a:ext cx="6096000" cy="600164"/>
          </a:xfrm>
          <a:prstGeom prst="rect">
            <a:avLst/>
          </a:prstGeom>
        </p:spPr>
        <p:txBody>
          <a:bodyPr>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8215205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Measuring central venous press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3" name="Εικόνα 2"/>
          <p:cNvPicPr>
            <a:picLocks noChangeAspect="1"/>
          </p:cNvPicPr>
          <p:nvPr/>
        </p:nvPicPr>
        <p:blipFill>
          <a:blip r:embed="rId2"/>
          <a:stretch>
            <a:fillRect/>
          </a:stretch>
        </p:blipFill>
        <p:spPr>
          <a:xfrm>
            <a:off x="2694856" y="991318"/>
            <a:ext cx="6285242" cy="4220746"/>
          </a:xfrm>
          <a:prstGeom prst="rect">
            <a:avLst/>
          </a:prstGeom>
        </p:spPr>
      </p:pic>
      <p:cxnSp>
        <p:nvCxnSpPr>
          <p:cNvPr id="5" name="Ευθύγραμμο βέλος σύνδεσης 4"/>
          <p:cNvCxnSpPr/>
          <p:nvPr/>
        </p:nvCxnSpPr>
        <p:spPr>
          <a:xfrm flipH="1">
            <a:off x="9109494" y="1716657"/>
            <a:ext cx="1259457" cy="11559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Ορθογώνιο 5"/>
          <p:cNvSpPr/>
          <p:nvPr/>
        </p:nvSpPr>
        <p:spPr>
          <a:xfrm>
            <a:off x="3505201" y="6237223"/>
            <a:ext cx="6096000" cy="261610"/>
          </a:xfrm>
          <a:prstGeom prst="rect">
            <a:avLst/>
          </a:prstGeom>
        </p:spPr>
        <p:txBody>
          <a:bodyPr>
            <a:spAutoFit/>
          </a:bodyPr>
          <a:lstStyle/>
          <a:p>
            <a:r>
              <a:rPr lang="en-GB" sz="1100" dirty="0"/>
              <a:t>http://www.cetl.org.uk/learning/central-venous-pressure/data/downloads/cvp-print.pdf</a:t>
            </a:r>
            <a:endParaRPr lang="el-GR" sz="1100" dirty="0"/>
          </a:p>
        </p:txBody>
      </p:sp>
    </p:spTree>
    <p:extLst>
      <p:ext uri="{BB962C8B-B14F-4D97-AF65-F5344CB8AC3E}">
        <p14:creationId xmlns:p14="http://schemas.microsoft.com/office/powerpoint/2010/main" val="20089318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7047781" y="2547043"/>
            <a:ext cx="5263201" cy="2695567"/>
          </a:xfrm>
          <a:prstGeom prst="rect">
            <a:avLst/>
          </a:prstGeom>
        </p:spPr>
      </p:pic>
      <p:sp>
        <p:nvSpPr>
          <p:cNvPr id="3" name="Ορθογώνιο 2"/>
          <p:cNvSpPr/>
          <p:nvPr/>
        </p:nvSpPr>
        <p:spPr>
          <a:xfrm>
            <a:off x="3907806" y="302796"/>
            <a:ext cx="3628814" cy="461665"/>
          </a:xfrm>
          <a:prstGeom prst="rect">
            <a:avLst/>
          </a:prstGeom>
        </p:spPr>
        <p:txBody>
          <a:bodyPr wrap="none">
            <a:spAutoFit/>
          </a:bodyPr>
          <a:lstStyle/>
          <a:p>
            <a:r>
              <a:rPr lang="el-GR" sz="2400" b="1" dirty="0">
                <a:solidFill>
                  <a:srgbClr val="002060"/>
                </a:solidFill>
              </a:rPr>
              <a:t>Η </a:t>
            </a:r>
            <a:r>
              <a:rPr lang="el-GR" sz="2400" b="1" dirty="0" err="1">
                <a:solidFill>
                  <a:srgbClr val="002060"/>
                </a:solidFill>
              </a:rPr>
              <a:t>κυματομορφή</a:t>
            </a:r>
            <a:r>
              <a:rPr lang="el-GR" sz="2400" b="1" dirty="0">
                <a:solidFill>
                  <a:srgbClr val="002060"/>
                </a:solidFill>
              </a:rPr>
              <a:t> της ΚΦΠ </a:t>
            </a:r>
          </a:p>
        </p:txBody>
      </p:sp>
      <p:sp>
        <p:nvSpPr>
          <p:cNvPr id="4" name="Ορθογώνιο 3"/>
          <p:cNvSpPr/>
          <p:nvPr/>
        </p:nvSpPr>
        <p:spPr>
          <a:xfrm>
            <a:off x="198407" y="1112330"/>
            <a:ext cx="6952891" cy="4708981"/>
          </a:xfrm>
          <a:prstGeom prst="rect">
            <a:avLst/>
          </a:prstGeom>
        </p:spPr>
        <p:txBody>
          <a:bodyPr wrap="square">
            <a:spAutoFit/>
          </a:bodyPr>
          <a:lstStyle/>
          <a:p>
            <a:pPr>
              <a:lnSpc>
                <a:spcPct val="150000"/>
              </a:lnSpc>
            </a:pPr>
            <a:r>
              <a:rPr lang="el-GR" sz="2000" b="1" dirty="0">
                <a:solidFill>
                  <a:srgbClr val="002060"/>
                </a:solidFill>
              </a:rPr>
              <a:t>Κύμα a:  </a:t>
            </a:r>
            <a:r>
              <a:rPr lang="el-GR" sz="2000" dirty="0">
                <a:solidFill>
                  <a:srgbClr val="002060"/>
                </a:solidFill>
              </a:rPr>
              <a:t>λόγω σύσπασης των κόλπων και εμφανίζεται αμέσως μετά το έπαρμα P του καρδιογραφήματος,</a:t>
            </a:r>
          </a:p>
          <a:p>
            <a:pPr>
              <a:lnSpc>
                <a:spcPct val="150000"/>
              </a:lnSpc>
            </a:pPr>
            <a:r>
              <a:rPr lang="el-GR" sz="2000" b="1" dirty="0">
                <a:solidFill>
                  <a:srgbClr val="002060"/>
                </a:solidFill>
              </a:rPr>
              <a:t>Κύμα c: </a:t>
            </a:r>
            <a:r>
              <a:rPr lang="el-GR" sz="2000" dirty="0">
                <a:solidFill>
                  <a:srgbClr val="002060"/>
                </a:solidFill>
              </a:rPr>
              <a:t>λόγω ανάσπασης της </a:t>
            </a:r>
            <a:r>
              <a:rPr lang="el-GR" sz="2000" dirty="0" err="1">
                <a:solidFill>
                  <a:srgbClr val="002060"/>
                </a:solidFill>
              </a:rPr>
              <a:t>τριγλώχινας</a:t>
            </a:r>
            <a:r>
              <a:rPr lang="el-GR" sz="2000" dirty="0">
                <a:solidFill>
                  <a:srgbClr val="002060"/>
                </a:solidFill>
              </a:rPr>
              <a:t> βαλβίδας κατά την πρώιμη φάση της κοιλιακής συστολής,</a:t>
            </a:r>
          </a:p>
          <a:p>
            <a:pPr>
              <a:lnSpc>
                <a:spcPct val="150000"/>
              </a:lnSpc>
            </a:pPr>
            <a:r>
              <a:rPr lang="el-GR" sz="2000" b="1" dirty="0">
                <a:solidFill>
                  <a:srgbClr val="002060"/>
                </a:solidFill>
              </a:rPr>
              <a:t>Κύμα v: </a:t>
            </a:r>
            <a:r>
              <a:rPr lang="el-GR" sz="2000" dirty="0">
                <a:solidFill>
                  <a:srgbClr val="002060"/>
                </a:solidFill>
              </a:rPr>
              <a:t>αντανακλά το φλεβικό αίμα που εισέρχεται στον κόλπο, ενώ η </a:t>
            </a:r>
            <a:r>
              <a:rPr lang="el-GR" sz="2000" dirty="0" err="1">
                <a:solidFill>
                  <a:srgbClr val="002060"/>
                </a:solidFill>
              </a:rPr>
              <a:t>τριγλώχινα</a:t>
            </a:r>
            <a:r>
              <a:rPr lang="el-GR" sz="2000" dirty="0">
                <a:solidFill>
                  <a:srgbClr val="002060"/>
                </a:solidFill>
              </a:rPr>
              <a:t> βαλβίδα είναι κλειστή,</a:t>
            </a:r>
          </a:p>
          <a:p>
            <a:pPr>
              <a:lnSpc>
                <a:spcPct val="150000"/>
              </a:lnSpc>
            </a:pPr>
            <a:r>
              <a:rPr lang="el-GR" sz="2000" b="1" dirty="0">
                <a:solidFill>
                  <a:srgbClr val="002060"/>
                </a:solidFill>
              </a:rPr>
              <a:t>Κύμα x:</a:t>
            </a:r>
            <a:r>
              <a:rPr lang="el-GR" sz="2000" dirty="0">
                <a:solidFill>
                  <a:srgbClr val="002060"/>
                </a:solidFill>
              </a:rPr>
              <a:t> προκαλείται από την προς τα κάτω </a:t>
            </a:r>
            <a:r>
              <a:rPr lang="el-GR" sz="2000" dirty="0" err="1">
                <a:solidFill>
                  <a:srgbClr val="002060"/>
                </a:solidFill>
              </a:rPr>
              <a:t>παρεκτόπιση</a:t>
            </a:r>
            <a:r>
              <a:rPr lang="el-GR" sz="2000" dirty="0">
                <a:solidFill>
                  <a:srgbClr val="002060"/>
                </a:solidFill>
              </a:rPr>
              <a:t> της δεξιάς κοιλίας κατά τη διάρκεια της συστολής,</a:t>
            </a:r>
          </a:p>
          <a:p>
            <a:pPr>
              <a:lnSpc>
                <a:spcPct val="150000"/>
              </a:lnSpc>
            </a:pPr>
            <a:r>
              <a:rPr lang="el-GR" sz="2000" b="1" dirty="0">
                <a:solidFill>
                  <a:srgbClr val="002060"/>
                </a:solidFill>
              </a:rPr>
              <a:t>Κύμα y:</a:t>
            </a:r>
            <a:r>
              <a:rPr lang="el-GR" sz="2000" dirty="0">
                <a:solidFill>
                  <a:srgbClr val="002060"/>
                </a:solidFill>
              </a:rPr>
              <a:t> λόγω απότομης μείωσης της πίεσης στον ΔΕ κόλπο με το άνοιγμα της </a:t>
            </a:r>
            <a:r>
              <a:rPr lang="el-GR" sz="2000" dirty="0" err="1">
                <a:solidFill>
                  <a:srgbClr val="002060"/>
                </a:solidFill>
              </a:rPr>
              <a:t>τριγλώχινας</a:t>
            </a:r>
            <a:r>
              <a:rPr lang="el-GR" sz="2000" dirty="0">
                <a:solidFill>
                  <a:srgbClr val="002060"/>
                </a:solidFill>
              </a:rPr>
              <a:t> βαλβίδας.</a:t>
            </a:r>
          </a:p>
        </p:txBody>
      </p:sp>
      <p:sp>
        <p:nvSpPr>
          <p:cNvPr id="6" name="Ορθογώνιο 5"/>
          <p:cNvSpPr/>
          <p:nvPr/>
        </p:nvSpPr>
        <p:spPr>
          <a:xfrm>
            <a:off x="3125636" y="5977346"/>
            <a:ext cx="6441057" cy="600164"/>
          </a:xfrm>
          <a:prstGeom prst="rect">
            <a:avLst/>
          </a:prstGeom>
        </p:spPr>
        <p:txBody>
          <a:bodyPr wrap="square">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5322729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5570" y="793630"/>
            <a:ext cx="3666453" cy="523220"/>
          </a:xfrm>
          <a:prstGeom prst="rect">
            <a:avLst/>
          </a:prstGeom>
          <a:noFill/>
        </p:spPr>
        <p:txBody>
          <a:bodyPr wrap="none" rtlCol="0">
            <a:spAutoFit/>
          </a:bodyPr>
          <a:lstStyle/>
          <a:p>
            <a:r>
              <a:rPr lang="el-GR" sz="2800" b="1" dirty="0">
                <a:solidFill>
                  <a:srgbClr val="002060"/>
                </a:solidFill>
              </a:rPr>
              <a:t>Σημεία καθετηριασμού</a:t>
            </a:r>
          </a:p>
        </p:txBody>
      </p:sp>
      <p:sp>
        <p:nvSpPr>
          <p:cNvPr id="3" name="Ορθογώνιο 2"/>
          <p:cNvSpPr/>
          <p:nvPr/>
        </p:nvSpPr>
        <p:spPr>
          <a:xfrm>
            <a:off x="888521" y="1681935"/>
            <a:ext cx="5805577" cy="3046988"/>
          </a:xfrm>
          <a:prstGeom prst="rect">
            <a:avLst/>
          </a:prstGeom>
        </p:spPr>
        <p:txBody>
          <a:bodyPr wrap="square">
            <a:spAutoFit/>
          </a:bodyPr>
          <a:lstStyle/>
          <a:p>
            <a:pPr marL="285750" indent="-285750">
              <a:lnSpc>
                <a:spcPct val="150000"/>
              </a:lnSpc>
              <a:buFont typeface="Wingdings" panose="05000000000000000000" pitchFamily="2" charset="2"/>
              <a:buChar char="Ø"/>
            </a:pPr>
            <a:r>
              <a:rPr lang="el-GR" sz="2800" b="1" dirty="0" err="1">
                <a:solidFill>
                  <a:srgbClr val="00B050"/>
                </a:solidFill>
              </a:rPr>
              <a:t>Εσω</a:t>
            </a:r>
            <a:r>
              <a:rPr lang="el-GR" sz="2800" b="1" dirty="0">
                <a:solidFill>
                  <a:srgbClr val="00B050"/>
                </a:solidFill>
              </a:rPr>
              <a:t> </a:t>
            </a:r>
            <a:r>
              <a:rPr lang="el-GR" sz="2800" b="1" dirty="0" err="1">
                <a:solidFill>
                  <a:srgbClr val="00B050"/>
                </a:solidFill>
              </a:rPr>
              <a:t>σφαγίτιδα</a:t>
            </a:r>
            <a:endParaRPr lang="el-GR" sz="2800" b="1" dirty="0">
              <a:solidFill>
                <a:srgbClr val="00B050"/>
              </a:solidFill>
            </a:endParaRPr>
          </a:p>
          <a:p>
            <a:pPr>
              <a:lnSpc>
                <a:spcPct val="150000"/>
              </a:lnSpc>
            </a:pPr>
            <a:r>
              <a:rPr lang="el-GR" sz="2000" dirty="0">
                <a:solidFill>
                  <a:srgbClr val="002060"/>
                </a:solidFill>
              </a:rPr>
              <a:t>-- Προτιμάται, συνήθως, λόγω εύκολης προσπέλασης και εμφάνισης λιγότερων επιπλοκών. </a:t>
            </a:r>
          </a:p>
          <a:p>
            <a:pPr>
              <a:lnSpc>
                <a:spcPct val="150000"/>
              </a:lnSpc>
            </a:pPr>
            <a:r>
              <a:rPr lang="el-GR" sz="2000" dirty="0">
                <a:solidFill>
                  <a:srgbClr val="002060"/>
                </a:solidFill>
              </a:rPr>
              <a:t>--  Συγκεκριμένα, η ΔΕ έσω </a:t>
            </a:r>
            <a:r>
              <a:rPr lang="el-GR" sz="2000" dirty="0" err="1">
                <a:solidFill>
                  <a:srgbClr val="002060"/>
                </a:solidFill>
              </a:rPr>
              <a:t>σφαγίτιδα</a:t>
            </a:r>
            <a:r>
              <a:rPr lang="el-GR" sz="2000" dirty="0">
                <a:solidFill>
                  <a:srgbClr val="002060"/>
                </a:solidFill>
              </a:rPr>
              <a:t>, λόγω μικρότερης απόστασης από την άνω κοίλη φλέβα και της ευθείας της πορείας συγκριτικά με την ΑΡ. </a:t>
            </a:r>
          </a:p>
        </p:txBody>
      </p:sp>
      <p:pic>
        <p:nvPicPr>
          <p:cNvPr id="4" name="Εικόνα 3"/>
          <p:cNvPicPr>
            <a:picLocks noChangeAspect="1"/>
          </p:cNvPicPr>
          <p:nvPr/>
        </p:nvPicPr>
        <p:blipFill>
          <a:blip r:embed="rId2"/>
          <a:stretch>
            <a:fillRect/>
          </a:stretch>
        </p:blipFill>
        <p:spPr>
          <a:xfrm>
            <a:off x="7048080" y="2788629"/>
            <a:ext cx="4752856" cy="3135299"/>
          </a:xfrm>
          <a:prstGeom prst="rect">
            <a:avLst/>
          </a:prstGeom>
        </p:spPr>
      </p:pic>
      <p:sp>
        <p:nvSpPr>
          <p:cNvPr id="5" name="Ορθογώνιο 4"/>
          <p:cNvSpPr/>
          <p:nvPr/>
        </p:nvSpPr>
        <p:spPr>
          <a:xfrm>
            <a:off x="2909977" y="6108369"/>
            <a:ext cx="6096000" cy="600164"/>
          </a:xfrm>
          <a:prstGeom prst="rect">
            <a:avLst/>
          </a:prstGeom>
        </p:spPr>
        <p:txBody>
          <a:bodyPr>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959913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6061" y="1130061"/>
            <a:ext cx="4893584" cy="461665"/>
          </a:xfrm>
          <a:prstGeom prst="rect">
            <a:avLst/>
          </a:prstGeom>
          <a:noFill/>
        </p:spPr>
        <p:txBody>
          <a:bodyPr wrap="none" rtlCol="0">
            <a:spAutoFit/>
          </a:bodyPr>
          <a:lstStyle/>
          <a:p>
            <a:r>
              <a:rPr lang="el-GR" sz="2400" b="1" dirty="0">
                <a:solidFill>
                  <a:srgbClr val="002060"/>
                </a:solidFill>
              </a:rPr>
              <a:t>Το βασικό </a:t>
            </a:r>
            <a:r>
              <a:rPr lang="en-GB" sz="2400" b="1" dirty="0">
                <a:solidFill>
                  <a:srgbClr val="002060"/>
                </a:solidFill>
              </a:rPr>
              <a:t>monitoring </a:t>
            </a:r>
            <a:r>
              <a:rPr lang="el-GR" sz="2400" b="1" dirty="0">
                <a:solidFill>
                  <a:srgbClr val="002060"/>
                </a:solidFill>
              </a:rPr>
              <a:t>περιλαμβάνει:</a:t>
            </a:r>
          </a:p>
        </p:txBody>
      </p:sp>
      <p:sp>
        <p:nvSpPr>
          <p:cNvPr id="3" name="TextBox 2"/>
          <p:cNvSpPr txBox="1"/>
          <p:nvPr/>
        </p:nvSpPr>
        <p:spPr>
          <a:xfrm>
            <a:off x="692591" y="2467155"/>
            <a:ext cx="5992923" cy="1429622"/>
          </a:xfrm>
          <a:prstGeom prst="rect">
            <a:avLst/>
          </a:prstGeom>
          <a:noFill/>
        </p:spPr>
        <p:txBody>
          <a:bodyPr wrap="none" rtlCol="0">
            <a:spAutoFit/>
          </a:bodyPr>
          <a:lstStyle/>
          <a:p>
            <a:pPr marL="285750" indent="-285750">
              <a:lnSpc>
                <a:spcPct val="150000"/>
              </a:lnSpc>
              <a:buFont typeface="Wingdings" panose="05000000000000000000" pitchFamily="2" charset="2"/>
              <a:buChar char="Ø"/>
            </a:pPr>
            <a:r>
              <a:rPr lang="el-GR" sz="2000" dirty="0">
                <a:solidFill>
                  <a:srgbClr val="002060"/>
                </a:solidFill>
              </a:rPr>
              <a:t>Το μη επεμβατικό </a:t>
            </a:r>
            <a:r>
              <a:rPr lang="en-GB" sz="2000" dirty="0">
                <a:solidFill>
                  <a:srgbClr val="002060"/>
                </a:solidFill>
              </a:rPr>
              <a:t>monitoring </a:t>
            </a:r>
            <a:r>
              <a:rPr lang="el-GR" sz="2000" dirty="0">
                <a:solidFill>
                  <a:srgbClr val="002060"/>
                </a:solidFill>
              </a:rPr>
              <a:t>της Αρτηριακής Πίεσης</a:t>
            </a:r>
          </a:p>
          <a:p>
            <a:pPr marL="285750" indent="-285750">
              <a:lnSpc>
                <a:spcPct val="150000"/>
              </a:lnSpc>
              <a:buFont typeface="Wingdings" panose="05000000000000000000" pitchFamily="2" charset="2"/>
              <a:buChar char="Ø"/>
            </a:pPr>
            <a:r>
              <a:rPr lang="el-GR" sz="2000" dirty="0">
                <a:solidFill>
                  <a:srgbClr val="002060"/>
                </a:solidFill>
              </a:rPr>
              <a:t>Το </a:t>
            </a:r>
            <a:r>
              <a:rPr lang="en-GB" sz="2000" dirty="0">
                <a:solidFill>
                  <a:srgbClr val="002060"/>
                </a:solidFill>
              </a:rPr>
              <a:t>monitoring </a:t>
            </a:r>
            <a:r>
              <a:rPr lang="el-GR" sz="2000" dirty="0">
                <a:solidFill>
                  <a:srgbClr val="002060"/>
                </a:solidFill>
              </a:rPr>
              <a:t>του ΗΚΓ</a:t>
            </a:r>
          </a:p>
          <a:p>
            <a:pPr marL="285750" indent="-285750">
              <a:lnSpc>
                <a:spcPct val="150000"/>
              </a:lnSpc>
              <a:buFont typeface="Wingdings" panose="05000000000000000000" pitchFamily="2" charset="2"/>
              <a:buChar char="Ø"/>
            </a:pPr>
            <a:r>
              <a:rPr lang="el-GR" sz="2000" dirty="0">
                <a:solidFill>
                  <a:srgbClr val="002060"/>
                </a:solidFill>
              </a:rPr>
              <a:t>Τη παλμική οξυμετρία ( </a:t>
            </a:r>
            <a:r>
              <a:rPr lang="en-GB" sz="2000" dirty="0">
                <a:solidFill>
                  <a:srgbClr val="002060"/>
                </a:solidFill>
              </a:rPr>
              <a:t>SpO</a:t>
            </a:r>
            <a:r>
              <a:rPr lang="en-GB" sz="2000" baseline="-25000" dirty="0">
                <a:solidFill>
                  <a:srgbClr val="002060"/>
                </a:solidFill>
              </a:rPr>
              <a:t>2</a:t>
            </a:r>
            <a:r>
              <a:rPr lang="en-GB" sz="2000" dirty="0">
                <a:solidFill>
                  <a:srgbClr val="002060"/>
                </a:solidFill>
              </a:rPr>
              <a:t>)</a:t>
            </a:r>
            <a:endParaRPr lang="el-GR" sz="2000" dirty="0">
              <a:solidFill>
                <a:srgbClr val="002060"/>
              </a:solidFill>
            </a:endParaRPr>
          </a:p>
        </p:txBody>
      </p:sp>
      <p:pic>
        <p:nvPicPr>
          <p:cNvPr id="1026" name="Picture 2" descr="Monitor ζωτικών Kontron Enmove - Gastroias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9327" y="2363638"/>
            <a:ext cx="4246385" cy="3193170"/>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7019713" y="5806974"/>
            <a:ext cx="6096000" cy="261610"/>
          </a:xfrm>
          <a:prstGeom prst="rect">
            <a:avLst/>
          </a:prstGeom>
        </p:spPr>
        <p:txBody>
          <a:bodyPr>
            <a:spAutoFit/>
          </a:bodyPr>
          <a:lstStyle/>
          <a:p>
            <a:r>
              <a:rPr lang="en-GB" sz="1000" i="1" dirty="0"/>
              <a:t>https://www.gastroiasis.gr/iatreio/eksoplismos/monitor-zotikon-kontron-enm</a:t>
            </a:r>
            <a:r>
              <a:rPr lang="en-GB" sz="1100" i="1" dirty="0"/>
              <a:t>ove</a:t>
            </a:r>
            <a:endParaRPr lang="el-GR" sz="1100" i="1" dirty="0"/>
          </a:p>
        </p:txBody>
      </p:sp>
    </p:spTree>
    <p:extLst>
      <p:ext uri="{BB962C8B-B14F-4D97-AF65-F5344CB8AC3E}">
        <p14:creationId xmlns:p14="http://schemas.microsoft.com/office/powerpoint/2010/main" val="4569172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32053" y="267419"/>
            <a:ext cx="3748206" cy="523220"/>
          </a:xfrm>
          <a:prstGeom prst="rect">
            <a:avLst/>
          </a:prstGeom>
          <a:noFill/>
        </p:spPr>
        <p:txBody>
          <a:bodyPr wrap="none" rtlCol="0">
            <a:spAutoFit/>
          </a:bodyPr>
          <a:lstStyle/>
          <a:p>
            <a:r>
              <a:rPr lang="el-GR" sz="2800" b="1" dirty="0">
                <a:solidFill>
                  <a:srgbClr val="002060"/>
                </a:solidFill>
              </a:rPr>
              <a:t>Σημεία καθετηριασμού </a:t>
            </a:r>
          </a:p>
        </p:txBody>
      </p:sp>
      <p:sp>
        <p:nvSpPr>
          <p:cNvPr id="3" name="Ορθογώνιο 2"/>
          <p:cNvSpPr/>
          <p:nvPr/>
        </p:nvSpPr>
        <p:spPr>
          <a:xfrm>
            <a:off x="672860" y="1785451"/>
            <a:ext cx="4917057" cy="3477875"/>
          </a:xfrm>
          <a:prstGeom prst="rect">
            <a:avLst/>
          </a:prstGeom>
        </p:spPr>
        <p:txBody>
          <a:bodyPr wrap="square">
            <a:spAutoFit/>
          </a:bodyPr>
          <a:lstStyle/>
          <a:p>
            <a:pPr marL="285750" indent="-285750">
              <a:buFont typeface="Wingdings" panose="05000000000000000000" pitchFamily="2" charset="2"/>
              <a:buChar char="Ø"/>
            </a:pPr>
            <a:r>
              <a:rPr lang="el-GR" sz="2800" b="1" dirty="0" err="1">
                <a:solidFill>
                  <a:srgbClr val="00B050"/>
                </a:solidFill>
              </a:rPr>
              <a:t>Εσω</a:t>
            </a:r>
            <a:r>
              <a:rPr lang="el-GR" sz="2800" b="1" dirty="0">
                <a:solidFill>
                  <a:srgbClr val="00B050"/>
                </a:solidFill>
              </a:rPr>
              <a:t> </a:t>
            </a:r>
            <a:r>
              <a:rPr lang="el-GR" sz="2800" b="1" dirty="0" err="1">
                <a:solidFill>
                  <a:srgbClr val="00B050"/>
                </a:solidFill>
              </a:rPr>
              <a:t>σφαγίτιδα</a:t>
            </a:r>
            <a:endParaRPr lang="el-GR" sz="2800" b="1" dirty="0">
              <a:solidFill>
                <a:srgbClr val="00B050"/>
              </a:solidFill>
            </a:endParaRPr>
          </a:p>
          <a:p>
            <a:pPr marL="285750" indent="-285750">
              <a:buFont typeface="Wingdings" panose="05000000000000000000" pitchFamily="2" charset="2"/>
              <a:buChar char="Ø"/>
            </a:pPr>
            <a:endParaRPr lang="el-GR" sz="2400" b="1" dirty="0">
              <a:solidFill>
                <a:srgbClr val="002060"/>
              </a:solidFill>
            </a:endParaRPr>
          </a:p>
          <a:p>
            <a:pPr marL="285750" indent="-285750">
              <a:buFont typeface="Wingdings" panose="05000000000000000000" pitchFamily="2" charset="2"/>
              <a:buChar char="Ø"/>
            </a:pPr>
            <a:endParaRPr lang="el-GR" sz="2400" b="1" dirty="0">
              <a:solidFill>
                <a:srgbClr val="002060"/>
              </a:solidFill>
            </a:endParaRPr>
          </a:p>
          <a:p>
            <a:pPr>
              <a:lnSpc>
                <a:spcPct val="150000"/>
              </a:lnSpc>
            </a:pPr>
            <a:r>
              <a:rPr lang="el-GR" sz="2400" i="1" dirty="0">
                <a:solidFill>
                  <a:srgbClr val="002060"/>
                </a:solidFill>
              </a:rPr>
              <a:t>Συχνότερες επιπλοκές αποτελούν:</a:t>
            </a:r>
          </a:p>
          <a:p>
            <a:pPr marL="285750" indent="-285750">
              <a:lnSpc>
                <a:spcPct val="150000"/>
              </a:lnSpc>
              <a:buFont typeface="Arial" panose="020B0604020202020204" pitchFamily="34" charset="0"/>
              <a:buChar char="•"/>
            </a:pPr>
            <a:r>
              <a:rPr lang="el-GR" sz="2400" dirty="0">
                <a:solidFill>
                  <a:srgbClr val="002060"/>
                </a:solidFill>
              </a:rPr>
              <a:t>η τρώση της καρωτίδας </a:t>
            </a:r>
          </a:p>
          <a:p>
            <a:pPr marL="285750" indent="-285750">
              <a:lnSpc>
                <a:spcPct val="150000"/>
              </a:lnSpc>
              <a:buFont typeface="Arial" panose="020B0604020202020204" pitchFamily="34" charset="0"/>
              <a:buChar char="•"/>
            </a:pPr>
            <a:r>
              <a:rPr lang="el-GR" sz="2400" dirty="0">
                <a:solidFill>
                  <a:srgbClr val="002060"/>
                </a:solidFill>
              </a:rPr>
              <a:t>ο σχηματισμός αιματώματος.</a:t>
            </a:r>
          </a:p>
          <a:p>
            <a:pPr>
              <a:lnSpc>
                <a:spcPct val="150000"/>
              </a:lnSpc>
            </a:pPr>
            <a:endParaRPr lang="el-GR" sz="2400" dirty="0">
              <a:solidFill>
                <a:srgbClr val="002060"/>
              </a:solidFill>
            </a:endParaRPr>
          </a:p>
        </p:txBody>
      </p:sp>
      <p:sp>
        <p:nvSpPr>
          <p:cNvPr id="4" name="Ορθογώνιο 3"/>
          <p:cNvSpPr/>
          <p:nvPr/>
        </p:nvSpPr>
        <p:spPr>
          <a:xfrm>
            <a:off x="5851204" y="1325932"/>
            <a:ext cx="6096000" cy="4524315"/>
          </a:xfrm>
          <a:prstGeom prst="rect">
            <a:avLst/>
          </a:prstGeom>
        </p:spPr>
        <p:txBody>
          <a:bodyPr>
            <a:spAutoFit/>
          </a:bodyPr>
          <a:lstStyle/>
          <a:p>
            <a:pPr lvl="0">
              <a:lnSpc>
                <a:spcPct val="150000"/>
              </a:lnSpc>
            </a:pPr>
            <a:r>
              <a:rPr lang="el-GR" sz="2400" i="1" dirty="0">
                <a:solidFill>
                  <a:srgbClr val="002060"/>
                </a:solidFill>
              </a:rPr>
              <a:t>Σπανιότερες επιπλοκές αποτελούν:</a:t>
            </a:r>
          </a:p>
          <a:p>
            <a:pPr marL="285750" lvl="0" indent="-285750">
              <a:lnSpc>
                <a:spcPct val="150000"/>
              </a:lnSpc>
              <a:buFont typeface="Arial" panose="020B0604020202020204" pitchFamily="34" charset="0"/>
              <a:buChar char="•"/>
            </a:pPr>
            <a:r>
              <a:rPr lang="el-GR" sz="2400" dirty="0">
                <a:solidFill>
                  <a:srgbClr val="002060"/>
                </a:solidFill>
              </a:rPr>
              <a:t>η θρομβοφλεβίτιδα</a:t>
            </a:r>
          </a:p>
          <a:p>
            <a:pPr marL="285750" lvl="0" indent="-285750">
              <a:lnSpc>
                <a:spcPct val="150000"/>
              </a:lnSpc>
              <a:buFont typeface="Arial" panose="020B0604020202020204" pitchFamily="34" charset="0"/>
              <a:buChar char="•"/>
            </a:pPr>
            <a:r>
              <a:rPr lang="el-GR" sz="2400" dirty="0">
                <a:solidFill>
                  <a:srgbClr val="002060"/>
                </a:solidFill>
              </a:rPr>
              <a:t> ο πνευμοθώρακας</a:t>
            </a:r>
          </a:p>
          <a:p>
            <a:pPr marL="285750" lvl="0" indent="-285750">
              <a:lnSpc>
                <a:spcPct val="150000"/>
              </a:lnSpc>
              <a:buFont typeface="Arial" panose="020B0604020202020204" pitchFamily="34" charset="0"/>
              <a:buChar char="•"/>
            </a:pPr>
            <a:r>
              <a:rPr lang="el-GR" sz="2400" dirty="0">
                <a:solidFill>
                  <a:srgbClr val="002060"/>
                </a:solidFill>
              </a:rPr>
              <a:t>οι κακώσεις νεύρων</a:t>
            </a:r>
          </a:p>
          <a:p>
            <a:pPr marL="285750" lvl="0" indent="-285750">
              <a:lnSpc>
                <a:spcPct val="150000"/>
              </a:lnSpc>
              <a:buFont typeface="Arial" panose="020B0604020202020204" pitchFamily="34" charset="0"/>
              <a:buChar char="•"/>
            </a:pPr>
            <a:r>
              <a:rPr lang="el-GR" sz="2400" dirty="0">
                <a:solidFill>
                  <a:srgbClr val="002060"/>
                </a:solidFill>
              </a:rPr>
              <a:t>η κάκωση του θωρακικού πόρου (κατά τον καθετηριασμό της ΑΡ έσω </a:t>
            </a:r>
            <a:r>
              <a:rPr lang="el-GR" sz="2400" dirty="0" err="1">
                <a:solidFill>
                  <a:srgbClr val="002060"/>
                </a:solidFill>
              </a:rPr>
              <a:t>σφαγίτιδας</a:t>
            </a:r>
            <a:r>
              <a:rPr lang="el-GR" sz="2400" dirty="0">
                <a:solidFill>
                  <a:srgbClr val="002060"/>
                </a:solidFill>
              </a:rPr>
              <a:t>)</a:t>
            </a:r>
          </a:p>
          <a:p>
            <a:pPr marL="285750" lvl="0" indent="-285750">
              <a:lnSpc>
                <a:spcPct val="150000"/>
              </a:lnSpc>
              <a:buFont typeface="Arial" panose="020B0604020202020204" pitchFamily="34" charset="0"/>
              <a:buChar char="•"/>
            </a:pPr>
            <a:r>
              <a:rPr lang="el-GR" sz="2400" dirty="0">
                <a:solidFill>
                  <a:srgbClr val="002060"/>
                </a:solidFill>
              </a:rPr>
              <a:t>η εμβολή αέρα</a:t>
            </a:r>
          </a:p>
          <a:p>
            <a:pPr marL="285750" lvl="0" indent="-285750">
              <a:lnSpc>
                <a:spcPct val="150000"/>
              </a:lnSpc>
              <a:buFont typeface="Arial" panose="020B0604020202020204" pitchFamily="34" charset="0"/>
              <a:buChar char="•"/>
            </a:pPr>
            <a:r>
              <a:rPr lang="el-GR" sz="2400" dirty="0">
                <a:solidFill>
                  <a:srgbClr val="002060"/>
                </a:solidFill>
              </a:rPr>
              <a:t>ο καρδιακός επιπωματισμός</a:t>
            </a:r>
          </a:p>
        </p:txBody>
      </p:sp>
      <p:sp>
        <p:nvSpPr>
          <p:cNvPr id="5" name="Ορθογώνιο 4"/>
          <p:cNvSpPr/>
          <p:nvPr/>
        </p:nvSpPr>
        <p:spPr>
          <a:xfrm>
            <a:off x="3131388" y="5958056"/>
            <a:ext cx="6096000" cy="600164"/>
          </a:xfrm>
          <a:prstGeom prst="rect">
            <a:avLst/>
          </a:prstGeom>
        </p:spPr>
        <p:txBody>
          <a:bodyPr>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7296970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163019" y="536333"/>
            <a:ext cx="3666453" cy="523220"/>
          </a:xfrm>
          <a:prstGeom prst="rect">
            <a:avLst/>
          </a:prstGeom>
        </p:spPr>
        <p:txBody>
          <a:bodyPr wrap="none">
            <a:spAutoFit/>
          </a:bodyPr>
          <a:lstStyle/>
          <a:p>
            <a:pPr lvl="0"/>
            <a:r>
              <a:rPr lang="el-GR" sz="2800" b="1" dirty="0">
                <a:solidFill>
                  <a:srgbClr val="002060"/>
                </a:solidFill>
              </a:rPr>
              <a:t>Σημεία καθετηριασμού</a:t>
            </a:r>
          </a:p>
        </p:txBody>
      </p:sp>
      <p:sp>
        <p:nvSpPr>
          <p:cNvPr id="3" name="Ορθογώνιο 2"/>
          <p:cNvSpPr/>
          <p:nvPr/>
        </p:nvSpPr>
        <p:spPr>
          <a:xfrm>
            <a:off x="2659812" y="2136881"/>
            <a:ext cx="6096000" cy="2185214"/>
          </a:xfrm>
          <a:prstGeom prst="rect">
            <a:avLst/>
          </a:prstGeom>
        </p:spPr>
        <p:txBody>
          <a:bodyPr>
            <a:spAutoFit/>
          </a:bodyPr>
          <a:lstStyle/>
          <a:p>
            <a:pPr marL="171450" lvl="0" indent="-171450">
              <a:buFont typeface="Wingdings" panose="05000000000000000000" pitchFamily="2" charset="2"/>
              <a:buChar char="Ø"/>
            </a:pPr>
            <a:r>
              <a:rPr lang="el-GR" sz="2400" b="1" dirty="0">
                <a:solidFill>
                  <a:srgbClr val="00B050"/>
                </a:solidFill>
              </a:rPr>
              <a:t> </a:t>
            </a:r>
            <a:r>
              <a:rPr lang="el-GR" sz="2800" b="1" dirty="0">
                <a:solidFill>
                  <a:srgbClr val="00B050"/>
                </a:solidFill>
              </a:rPr>
              <a:t>Έξω </a:t>
            </a:r>
            <a:r>
              <a:rPr lang="el-GR" sz="2800" b="1" dirty="0" err="1">
                <a:solidFill>
                  <a:srgbClr val="00B050"/>
                </a:solidFill>
              </a:rPr>
              <a:t>σφαγίτιδα</a:t>
            </a:r>
            <a:endParaRPr lang="el-GR" sz="2800" b="1" dirty="0">
              <a:solidFill>
                <a:srgbClr val="00B050"/>
              </a:solidFill>
            </a:endParaRPr>
          </a:p>
          <a:p>
            <a:pPr lvl="0" algn="just">
              <a:lnSpc>
                <a:spcPct val="150000"/>
              </a:lnSpc>
            </a:pPr>
            <a:r>
              <a:rPr lang="el-GR" sz="2400" dirty="0">
                <a:solidFill>
                  <a:srgbClr val="002060"/>
                </a:solidFill>
              </a:rPr>
              <a:t>Η έξω </a:t>
            </a:r>
            <a:r>
              <a:rPr lang="el-GR" sz="2400" dirty="0" err="1">
                <a:solidFill>
                  <a:srgbClr val="002060"/>
                </a:solidFill>
              </a:rPr>
              <a:t>σφαγίτιδα</a:t>
            </a:r>
            <a:r>
              <a:rPr lang="el-GR" sz="2400" dirty="0">
                <a:solidFill>
                  <a:srgbClr val="002060"/>
                </a:solidFill>
              </a:rPr>
              <a:t> αποτελεί εναλλακτική λύση για την πρόσβαση στην κεντρική φλεβική κυκλοφορία.</a:t>
            </a:r>
          </a:p>
        </p:txBody>
      </p:sp>
      <p:sp>
        <p:nvSpPr>
          <p:cNvPr id="4" name="Ορθογώνιο 3"/>
          <p:cNvSpPr/>
          <p:nvPr/>
        </p:nvSpPr>
        <p:spPr>
          <a:xfrm>
            <a:off x="2875472" y="5794481"/>
            <a:ext cx="6096000" cy="600164"/>
          </a:xfrm>
          <a:prstGeom prst="rect">
            <a:avLst/>
          </a:prstGeom>
        </p:spPr>
        <p:txBody>
          <a:bodyPr>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3385066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163019" y="536333"/>
            <a:ext cx="3748206" cy="523220"/>
          </a:xfrm>
          <a:prstGeom prst="rect">
            <a:avLst/>
          </a:prstGeom>
        </p:spPr>
        <p:txBody>
          <a:bodyPr wrap="none">
            <a:spAutoFit/>
          </a:bodyPr>
          <a:lstStyle/>
          <a:p>
            <a:pPr lvl="0"/>
            <a:r>
              <a:rPr lang="el-GR" sz="2800" b="1" dirty="0">
                <a:solidFill>
                  <a:srgbClr val="002060"/>
                </a:solidFill>
              </a:rPr>
              <a:t>Σημεία καθετηριασμού </a:t>
            </a:r>
          </a:p>
        </p:txBody>
      </p:sp>
      <p:sp>
        <p:nvSpPr>
          <p:cNvPr id="3" name="Ορθογώνιο 2"/>
          <p:cNvSpPr/>
          <p:nvPr/>
        </p:nvSpPr>
        <p:spPr>
          <a:xfrm>
            <a:off x="1388854" y="1735059"/>
            <a:ext cx="8876580" cy="3508653"/>
          </a:xfrm>
          <a:prstGeom prst="rect">
            <a:avLst/>
          </a:prstGeom>
        </p:spPr>
        <p:txBody>
          <a:bodyPr wrap="square">
            <a:spAutoFit/>
          </a:bodyPr>
          <a:lstStyle/>
          <a:p>
            <a:pPr marL="342900" indent="-342900">
              <a:lnSpc>
                <a:spcPct val="150000"/>
              </a:lnSpc>
              <a:buFont typeface="Wingdings" panose="05000000000000000000" pitchFamily="2" charset="2"/>
              <a:buChar char="Ø"/>
            </a:pPr>
            <a:r>
              <a:rPr lang="el-GR" sz="2800" b="1" dirty="0">
                <a:solidFill>
                  <a:srgbClr val="00B050"/>
                </a:solidFill>
              </a:rPr>
              <a:t>Υποκλείδιος φλέβα</a:t>
            </a:r>
          </a:p>
          <a:p>
            <a:pPr>
              <a:lnSpc>
                <a:spcPct val="150000"/>
              </a:lnSpc>
            </a:pPr>
            <a:r>
              <a:rPr lang="el-GR" sz="2000" dirty="0">
                <a:solidFill>
                  <a:srgbClr val="002060"/>
                </a:solidFill>
              </a:rPr>
              <a:t>-- Έχει ευρύ αυλό και διατηρείται ανοικτή ακόμα και σε σημαντική κυκλοφορική ανεπάρκεια.</a:t>
            </a:r>
          </a:p>
          <a:p>
            <a:pPr>
              <a:lnSpc>
                <a:spcPct val="150000"/>
              </a:lnSpc>
            </a:pPr>
            <a:r>
              <a:rPr lang="el-GR" sz="2000" dirty="0">
                <a:solidFill>
                  <a:srgbClr val="002060"/>
                </a:solidFill>
              </a:rPr>
              <a:t>-- Είναι εύκολα προσιτή</a:t>
            </a:r>
          </a:p>
          <a:p>
            <a:pPr>
              <a:lnSpc>
                <a:spcPct val="150000"/>
              </a:lnSpc>
            </a:pPr>
            <a:r>
              <a:rPr lang="el-GR" sz="2000" dirty="0">
                <a:solidFill>
                  <a:srgbClr val="002060"/>
                </a:solidFill>
              </a:rPr>
              <a:t>-- Έχει σημαντικό ποσοστό αποτυχίας της τοποθέτησής της</a:t>
            </a:r>
          </a:p>
          <a:p>
            <a:pPr>
              <a:lnSpc>
                <a:spcPct val="150000"/>
              </a:lnSpc>
            </a:pPr>
            <a:r>
              <a:rPr lang="el-GR" sz="2000" dirty="0">
                <a:solidFill>
                  <a:srgbClr val="002060"/>
                </a:solidFill>
              </a:rPr>
              <a:t>-- Συχνότερες επιπλοκές </a:t>
            </a:r>
          </a:p>
          <a:p>
            <a:pPr marL="342900" indent="-342900">
              <a:lnSpc>
                <a:spcPct val="150000"/>
              </a:lnSpc>
              <a:buFont typeface="Wingdings" panose="05000000000000000000" pitchFamily="2" charset="2"/>
              <a:buChar char="v"/>
            </a:pPr>
            <a:r>
              <a:rPr lang="el-GR" sz="2000" dirty="0">
                <a:solidFill>
                  <a:srgbClr val="002060"/>
                </a:solidFill>
              </a:rPr>
              <a:t>Η συχνότερη επιπλοκή είναι ο πνευμοθώρακας.</a:t>
            </a:r>
          </a:p>
        </p:txBody>
      </p:sp>
      <p:sp>
        <p:nvSpPr>
          <p:cNvPr id="4" name="Ορθογώνιο 3"/>
          <p:cNvSpPr/>
          <p:nvPr/>
        </p:nvSpPr>
        <p:spPr>
          <a:xfrm>
            <a:off x="3246408" y="5919218"/>
            <a:ext cx="6096000" cy="600164"/>
          </a:xfrm>
          <a:prstGeom prst="rect">
            <a:avLst/>
          </a:prstGeom>
        </p:spPr>
        <p:txBody>
          <a:bodyPr>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7507733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734520" y="1242724"/>
            <a:ext cx="6096000" cy="4339650"/>
          </a:xfrm>
          <a:prstGeom prst="rect">
            <a:avLst/>
          </a:prstGeom>
        </p:spPr>
        <p:txBody>
          <a:bodyPr>
            <a:spAutoFit/>
          </a:bodyPr>
          <a:lstStyle/>
          <a:p>
            <a:endParaRPr lang="el-GR" sz="2400" b="1" dirty="0"/>
          </a:p>
          <a:p>
            <a:pPr>
              <a:lnSpc>
                <a:spcPct val="150000"/>
              </a:lnSpc>
            </a:pPr>
            <a:r>
              <a:rPr lang="el-GR" sz="2400" dirty="0">
                <a:solidFill>
                  <a:srgbClr val="002060"/>
                </a:solidFill>
              </a:rPr>
              <a:t>1. Καρδιακή ανεπάρκεια</a:t>
            </a:r>
          </a:p>
          <a:p>
            <a:pPr>
              <a:lnSpc>
                <a:spcPct val="150000"/>
              </a:lnSpc>
            </a:pPr>
            <a:r>
              <a:rPr lang="el-GR" sz="2400" dirty="0">
                <a:solidFill>
                  <a:srgbClr val="002060"/>
                </a:solidFill>
              </a:rPr>
              <a:t>2. Ανεπάρκεια </a:t>
            </a:r>
            <a:r>
              <a:rPr lang="el-GR" sz="2400" dirty="0" err="1">
                <a:solidFill>
                  <a:srgbClr val="002060"/>
                </a:solidFill>
              </a:rPr>
              <a:t>τριγλώχινας</a:t>
            </a:r>
            <a:r>
              <a:rPr lang="el-GR" sz="2400" dirty="0">
                <a:solidFill>
                  <a:srgbClr val="002060"/>
                </a:solidFill>
              </a:rPr>
              <a:t> βαλβίδας</a:t>
            </a:r>
          </a:p>
          <a:p>
            <a:pPr>
              <a:lnSpc>
                <a:spcPct val="150000"/>
              </a:lnSpc>
            </a:pPr>
            <a:r>
              <a:rPr lang="el-GR" sz="2400" dirty="0">
                <a:solidFill>
                  <a:srgbClr val="002060"/>
                </a:solidFill>
              </a:rPr>
              <a:t>3. Καρδιακός επιπωματισμός</a:t>
            </a:r>
          </a:p>
          <a:p>
            <a:pPr>
              <a:lnSpc>
                <a:spcPct val="150000"/>
              </a:lnSpc>
            </a:pPr>
            <a:r>
              <a:rPr lang="el-GR" sz="2400" dirty="0">
                <a:solidFill>
                  <a:srgbClr val="002060"/>
                </a:solidFill>
              </a:rPr>
              <a:t>4. Στένωση πνευμονικής βαλβίδας</a:t>
            </a:r>
          </a:p>
          <a:p>
            <a:pPr>
              <a:lnSpc>
                <a:spcPct val="150000"/>
              </a:lnSpc>
            </a:pPr>
            <a:r>
              <a:rPr lang="el-GR" sz="2400" dirty="0">
                <a:solidFill>
                  <a:srgbClr val="002060"/>
                </a:solidFill>
              </a:rPr>
              <a:t>5. Πνευμονική υπέρταση</a:t>
            </a:r>
          </a:p>
          <a:p>
            <a:pPr>
              <a:lnSpc>
                <a:spcPct val="150000"/>
              </a:lnSpc>
            </a:pPr>
            <a:r>
              <a:rPr lang="el-GR" sz="2400" dirty="0">
                <a:solidFill>
                  <a:srgbClr val="002060"/>
                </a:solidFill>
              </a:rPr>
              <a:t>6. Ανεπάρκεια της ΔΕ κοιλίας</a:t>
            </a:r>
          </a:p>
          <a:p>
            <a:pPr>
              <a:lnSpc>
                <a:spcPct val="150000"/>
              </a:lnSpc>
            </a:pPr>
            <a:r>
              <a:rPr lang="el-GR" sz="2400" dirty="0">
                <a:solidFill>
                  <a:srgbClr val="002060"/>
                </a:solidFill>
              </a:rPr>
              <a:t>7. Υπερφόρτωση με υγρά.</a:t>
            </a:r>
          </a:p>
        </p:txBody>
      </p:sp>
      <p:sp>
        <p:nvSpPr>
          <p:cNvPr id="4" name="Ορθογώνιο 3"/>
          <p:cNvSpPr/>
          <p:nvPr/>
        </p:nvSpPr>
        <p:spPr>
          <a:xfrm>
            <a:off x="3048000" y="574111"/>
            <a:ext cx="5842240" cy="461665"/>
          </a:xfrm>
          <a:prstGeom prst="rect">
            <a:avLst/>
          </a:prstGeom>
        </p:spPr>
        <p:txBody>
          <a:bodyPr wrap="none">
            <a:spAutoFit/>
          </a:bodyPr>
          <a:lstStyle/>
          <a:p>
            <a:r>
              <a:rPr lang="el-GR" sz="2400" b="1" dirty="0">
                <a:solidFill>
                  <a:srgbClr val="002060"/>
                </a:solidFill>
              </a:rPr>
              <a:t>Παθολογικές καταστάσεις αύξησης της ΚΦΠ</a:t>
            </a:r>
            <a:endParaRPr lang="el-GR" sz="2400" dirty="0">
              <a:solidFill>
                <a:srgbClr val="002060"/>
              </a:solidFill>
            </a:endParaRPr>
          </a:p>
        </p:txBody>
      </p:sp>
      <p:sp>
        <p:nvSpPr>
          <p:cNvPr id="5" name="Ορθογώνιο 4"/>
          <p:cNvSpPr/>
          <p:nvPr/>
        </p:nvSpPr>
        <p:spPr>
          <a:xfrm>
            <a:off x="3168770" y="5789322"/>
            <a:ext cx="6096000" cy="738664"/>
          </a:xfrm>
          <a:prstGeom prst="rect">
            <a:avLst/>
          </a:prstGeom>
        </p:spPr>
        <p:txBody>
          <a:bodyPr>
            <a:spAutoFit/>
          </a:bodyPr>
          <a:lstStyle/>
          <a:p>
            <a:pPr lvl="0" algn="just"/>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p>
        </p:txBody>
      </p:sp>
    </p:spTree>
    <p:extLst>
      <p:ext uri="{BB962C8B-B14F-4D97-AF65-F5344CB8AC3E}">
        <p14:creationId xmlns:p14="http://schemas.microsoft.com/office/powerpoint/2010/main" val="23149398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324623" y="710943"/>
            <a:ext cx="5831020" cy="461665"/>
          </a:xfrm>
          <a:prstGeom prst="rect">
            <a:avLst/>
          </a:prstGeom>
        </p:spPr>
        <p:txBody>
          <a:bodyPr wrap="none">
            <a:spAutoFit/>
          </a:bodyPr>
          <a:lstStyle/>
          <a:p>
            <a:pPr lvl="0"/>
            <a:r>
              <a:rPr lang="el-GR" sz="2400" b="1" dirty="0">
                <a:solidFill>
                  <a:srgbClr val="002060"/>
                </a:solidFill>
              </a:rPr>
              <a:t>Παθολογικές καταστάσεις μείωσης της ΚΦΠ</a:t>
            </a:r>
            <a:endParaRPr lang="el-GR" sz="2400" dirty="0">
              <a:solidFill>
                <a:srgbClr val="002060"/>
              </a:solidFill>
            </a:endParaRPr>
          </a:p>
        </p:txBody>
      </p:sp>
      <p:sp>
        <p:nvSpPr>
          <p:cNvPr id="4" name="Ορθογώνιο 3"/>
          <p:cNvSpPr/>
          <p:nvPr/>
        </p:nvSpPr>
        <p:spPr>
          <a:xfrm>
            <a:off x="4247072" y="1448393"/>
            <a:ext cx="6096000" cy="3323987"/>
          </a:xfrm>
          <a:prstGeom prst="rect">
            <a:avLst/>
          </a:prstGeom>
        </p:spPr>
        <p:txBody>
          <a:bodyPr>
            <a:spAutoFit/>
          </a:bodyPr>
          <a:lstStyle/>
          <a:p>
            <a:pPr>
              <a:lnSpc>
                <a:spcPct val="150000"/>
              </a:lnSpc>
            </a:pPr>
            <a:r>
              <a:rPr lang="el-GR" sz="2000" dirty="0">
                <a:solidFill>
                  <a:srgbClr val="002060"/>
                </a:solidFill>
              </a:rPr>
              <a:t>1. </a:t>
            </a:r>
            <a:r>
              <a:rPr lang="el-GR" sz="2000" dirty="0" err="1">
                <a:solidFill>
                  <a:srgbClr val="002060"/>
                </a:solidFill>
              </a:rPr>
              <a:t>Υπογκαιμία</a:t>
            </a:r>
            <a:endParaRPr lang="el-GR" sz="2000" dirty="0">
              <a:solidFill>
                <a:srgbClr val="002060"/>
              </a:solidFill>
            </a:endParaRPr>
          </a:p>
          <a:p>
            <a:pPr>
              <a:lnSpc>
                <a:spcPct val="150000"/>
              </a:lnSpc>
            </a:pPr>
            <a:r>
              <a:rPr lang="el-GR" sz="2000" dirty="0">
                <a:solidFill>
                  <a:srgbClr val="002060"/>
                </a:solidFill>
              </a:rPr>
              <a:t>2. Αιμορραγία</a:t>
            </a:r>
          </a:p>
          <a:p>
            <a:pPr>
              <a:lnSpc>
                <a:spcPct val="150000"/>
              </a:lnSpc>
            </a:pPr>
            <a:r>
              <a:rPr lang="el-GR" sz="2000" dirty="0">
                <a:solidFill>
                  <a:srgbClr val="002060"/>
                </a:solidFill>
              </a:rPr>
              <a:t>3. </a:t>
            </a:r>
            <a:r>
              <a:rPr lang="el-GR" sz="2000" dirty="0" err="1">
                <a:solidFill>
                  <a:srgbClr val="002060"/>
                </a:solidFill>
              </a:rPr>
              <a:t>Επινεφριδική</a:t>
            </a:r>
            <a:r>
              <a:rPr lang="el-GR" sz="2000" dirty="0">
                <a:solidFill>
                  <a:srgbClr val="002060"/>
                </a:solidFill>
              </a:rPr>
              <a:t> ανεπάρκεια</a:t>
            </a:r>
          </a:p>
          <a:p>
            <a:pPr>
              <a:lnSpc>
                <a:spcPct val="150000"/>
              </a:lnSpc>
            </a:pPr>
            <a:r>
              <a:rPr lang="el-GR" sz="2000" dirty="0">
                <a:solidFill>
                  <a:srgbClr val="002060"/>
                </a:solidFill>
              </a:rPr>
              <a:t>4. Σήψη</a:t>
            </a:r>
          </a:p>
          <a:p>
            <a:pPr>
              <a:lnSpc>
                <a:spcPct val="150000"/>
              </a:lnSpc>
            </a:pPr>
            <a:r>
              <a:rPr lang="el-GR" sz="2000" dirty="0">
                <a:solidFill>
                  <a:srgbClr val="002060"/>
                </a:solidFill>
              </a:rPr>
              <a:t>5. Αποκλεισμός του συμπαθητικού</a:t>
            </a:r>
          </a:p>
          <a:p>
            <a:pPr>
              <a:lnSpc>
                <a:spcPct val="150000"/>
              </a:lnSpc>
            </a:pPr>
            <a:r>
              <a:rPr lang="el-GR" sz="2000" dirty="0">
                <a:solidFill>
                  <a:srgbClr val="002060"/>
                </a:solidFill>
              </a:rPr>
              <a:t>6. Περιφερική αγγειοδιαστολή</a:t>
            </a:r>
          </a:p>
          <a:p>
            <a:pPr>
              <a:lnSpc>
                <a:spcPct val="150000"/>
              </a:lnSpc>
            </a:pPr>
            <a:r>
              <a:rPr lang="el-GR" sz="2000" dirty="0">
                <a:solidFill>
                  <a:srgbClr val="002060"/>
                </a:solidFill>
              </a:rPr>
              <a:t>7. </a:t>
            </a:r>
            <a:r>
              <a:rPr lang="el-GR" sz="2000" dirty="0" err="1">
                <a:solidFill>
                  <a:srgbClr val="002060"/>
                </a:solidFill>
              </a:rPr>
              <a:t>Περιοχική</a:t>
            </a:r>
            <a:r>
              <a:rPr lang="el-GR" sz="2000" dirty="0">
                <a:solidFill>
                  <a:srgbClr val="002060"/>
                </a:solidFill>
              </a:rPr>
              <a:t> αναλγησία.</a:t>
            </a:r>
          </a:p>
        </p:txBody>
      </p:sp>
      <p:sp>
        <p:nvSpPr>
          <p:cNvPr id="5" name="Ορθογώνιο 4"/>
          <p:cNvSpPr/>
          <p:nvPr/>
        </p:nvSpPr>
        <p:spPr>
          <a:xfrm>
            <a:off x="3192133" y="5785615"/>
            <a:ext cx="6096000" cy="738664"/>
          </a:xfrm>
          <a:prstGeom prst="rect">
            <a:avLst/>
          </a:prstGeom>
        </p:spPr>
        <p:txBody>
          <a:bodyPr>
            <a:spAutoFit/>
          </a:bodyPr>
          <a:lstStyle/>
          <a:p>
            <a:pPr lvl="0" algn="just"/>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p>
        </p:txBody>
      </p:sp>
    </p:spTree>
    <p:extLst>
      <p:ext uri="{BB962C8B-B14F-4D97-AF65-F5344CB8AC3E}">
        <p14:creationId xmlns:p14="http://schemas.microsoft.com/office/powerpoint/2010/main" val="15203137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055962" y="1092320"/>
            <a:ext cx="7631502" cy="4592488"/>
          </a:xfrm>
          <a:prstGeom prst="rect">
            <a:avLst/>
          </a:prstGeom>
        </p:spPr>
      </p:pic>
    </p:spTree>
    <p:extLst>
      <p:ext uri="{BB962C8B-B14F-4D97-AF65-F5344CB8AC3E}">
        <p14:creationId xmlns:p14="http://schemas.microsoft.com/office/powerpoint/2010/main" val="3034941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959911" y="3402644"/>
            <a:ext cx="6581866" cy="523220"/>
          </a:xfrm>
          <a:prstGeom prst="rect">
            <a:avLst/>
          </a:prstGeom>
        </p:spPr>
        <p:txBody>
          <a:bodyPr wrap="none">
            <a:spAutoFit/>
          </a:bodyPr>
          <a:lstStyle/>
          <a:p>
            <a:r>
              <a:rPr lang="el-GR" sz="2800" b="1" dirty="0">
                <a:solidFill>
                  <a:srgbClr val="002060"/>
                </a:solidFill>
              </a:rPr>
              <a:t>Καθετηριασμός της Πνευμονικής Αρτηρίας</a:t>
            </a:r>
            <a:endParaRPr lang="el-GR" sz="4000" dirty="0"/>
          </a:p>
        </p:txBody>
      </p:sp>
    </p:spTree>
    <p:extLst>
      <p:ext uri="{BB962C8B-B14F-4D97-AF65-F5344CB8AC3E}">
        <p14:creationId xmlns:p14="http://schemas.microsoft.com/office/powerpoint/2010/main" val="28932671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457864" y="1603669"/>
            <a:ext cx="9592574" cy="2251065"/>
          </a:xfrm>
          <a:prstGeom prst="rect">
            <a:avLst/>
          </a:prstGeom>
        </p:spPr>
        <p:txBody>
          <a:bodyPr wrap="square">
            <a:spAutoFit/>
          </a:bodyPr>
          <a:lstStyle/>
          <a:p>
            <a:pPr algn="just">
              <a:lnSpc>
                <a:spcPct val="150000"/>
              </a:lnSpc>
            </a:pPr>
            <a:r>
              <a:rPr lang="en-GB" sz="2400" dirty="0">
                <a:solidFill>
                  <a:srgbClr val="002060"/>
                </a:solidFill>
              </a:rPr>
              <a:t>O </a:t>
            </a:r>
            <a:r>
              <a:rPr lang="el-GR" sz="2400" dirty="0">
                <a:solidFill>
                  <a:srgbClr val="002060"/>
                </a:solidFill>
              </a:rPr>
              <a:t>καθετήρας της πνευμονικής αρτηρίας με μπαλόνι (</a:t>
            </a:r>
            <a:r>
              <a:rPr lang="el-GR" sz="2400" b="1" dirty="0">
                <a:solidFill>
                  <a:srgbClr val="00B050"/>
                </a:solidFill>
              </a:rPr>
              <a:t>Swan-Ganz</a:t>
            </a:r>
            <a:r>
              <a:rPr lang="el-GR" sz="2400" dirty="0">
                <a:solidFill>
                  <a:srgbClr val="002060"/>
                </a:solidFill>
              </a:rPr>
              <a:t>) εισάγεται </a:t>
            </a:r>
            <a:r>
              <a:rPr lang="el-GR" sz="2400" i="1" dirty="0" err="1">
                <a:solidFill>
                  <a:srgbClr val="002060"/>
                </a:solidFill>
              </a:rPr>
              <a:t>διαδερμικά</a:t>
            </a:r>
            <a:r>
              <a:rPr lang="en-GB" sz="2400" dirty="0">
                <a:solidFill>
                  <a:srgbClr val="002060"/>
                </a:solidFill>
              </a:rPr>
              <a:t>,</a:t>
            </a:r>
            <a:r>
              <a:rPr lang="el-GR" sz="2400" dirty="0">
                <a:solidFill>
                  <a:srgbClr val="002060"/>
                </a:solidFill>
              </a:rPr>
              <a:t> συνήθως</a:t>
            </a:r>
            <a:r>
              <a:rPr lang="en-GB" sz="2400" dirty="0">
                <a:solidFill>
                  <a:srgbClr val="002060"/>
                </a:solidFill>
              </a:rPr>
              <a:t>,</a:t>
            </a:r>
            <a:r>
              <a:rPr lang="el-GR" sz="2400" dirty="0">
                <a:solidFill>
                  <a:srgbClr val="002060"/>
                </a:solidFill>
              </a:rPr>
              <a:t> στην </a:t>
            </a:r>
            <a:r>
              <a:rPr lang="el-GR" sz="2400" i="1" dirty="0">
                <a:solidFill>
                  <a:srgbClr val="002060"/>
                </a:solidFill>
              </a:rPr>
              <a:t>έσω </a:t>
            </a:r>
            <a:r>
              <a:rPr lang="el-GR" sz="2400" i="1" dirty="0" err="1">
                <a:solidFill>
                  <a:srgbClr val="002060"/>
                </a:solidFill>
              </a:rPr>
              <a:t>σφαγίτιδα</a:t>
            </a:r>
            <a:r>
              <a:rPr lang="el-GR" sz="2400" dirty="0">
                <a:solidFill>
                  <a:srgbClr val="002060"/>
                </a:solidFill>
              </a:rPr>
              <a:t>, προωθείται στον ΔΕ κόλπο και στη ΔΕ κοιλία και εκεί με το μπαλόνι φουσκωμένο ακολουθεί τη ροή του αίματος μέχρι την πνευμονική αρτηρία. </a:t>
            </a:r>
          </a:p>
        </p:txBody>
      </p:sp>
      <p:sp>
        <p:nvSpPr>
          <p:cNvPr id="3" name="TextBox 2"/>
          <p:cNvSpPr txBox="1"/>
          <p:nvPr/>
        </p:nvSpPr>
        <p:spPr>
          <a:xfrm>
            <a:off x="4770408" y="465826"/>
            <a:ext cx="1897251" cy="584775"/>
          </a:xfrm>
          <a:prstGeom prst="rect">
            <a:avLst/>
          </a:prstGeom>
          <a:noFill/>
        </p:spPr>
        <p:txBody>
          <a:bodyPr wrap="none" rtlCol="0">
            <a:spAutoFit/>
          </a:bodyPr>
          <a:lstStyle/>
          <a:p>
            <a:r>
              <a:rPr lang="el-GR" sz="3200" b="1" dirty="0">
                <a:solidFill>
                  <a:srgbClr val="002060"/>
                </a:solidFill>
              </a:rPr>
              <a:t>Η τεχνική </a:t>
            </a:r>
          </a:p>
        </p:txBody>
      </p:sp>
      <p:sp>
        <p:nvSpPr>
          <p:cNvPr id="4" name="Ορθογώνιο 3"/>
          <p:cNvSpPr/>
          <p:nvPr/>
        </p:nvSpPr>
        <p:spPr>
          <a:xfrm>
            <a:off x="3117011" y="5673710"/>
            <a:ext cx="6096000" cy="600164"/>
          </a:xfrm>
          <a:prstGeom prst="rect">
            <a:avLst/>
          </a:prstGeom>
        </p:spPr>
        <p:txBody>
          <a:bodyPr>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40755016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965939" y="101952"/>
            <a:ext cx="7583503" cy="5651762"/>
          </a:xfrm>
          <a:prstGeom prst="rect">
            <a:avLst/>
          </a:prstGeom>
        </p:spPr>
      </p:pic>
      <p:sp>
        <p:nvSpPr>
          <p:cNvPr id="3" name="Ορθογώνιο 2"/>
          <p:cNvSpPr/>
          <p:nvPr/>
        </p:nvSpPr>
        <p:spPr>
          <a:xfrm>
            <a:off x="2875472" y="6009902"/>
            <a:ext cx="6096000" cy="738664"/>
          </a:xfrm>
          <a:prstGeom prst="rect">
            <a:avLst/>
          </a:prstGeom>
        </p:spPr>
        <p:txBody>
          <a:bodyPr>
            <a:spAutoFit/>
          </a:bodyPr>
          <a:lstStyle/>
          <a:p>
            <a:pPr lvl="0" algn="just"/>
            <a:r>
              <a:rPr lang="el-GR" sz="1050" i="1" dirty="0">
                <a:solidFill>
                  <a:prstClr val="black"/>
                </a:solidFill>
              </a:rPr>
              <a:t>Ζακυνθινός, Σ., </a:t>
            </a:r>
            <a:r>
              <a:rPr lang="el-GR" sz="1050" i="1" dirty="0" err="1">
                <a:solidFill>
                  <a:prstClr val="black"/>
                </a:solidFill>
              </a:rPr>
              <a:t>Βρεττού</a:t>
            </a:r>
            <a:r>
              <a:rPr lang="el-GR" sz="1050" i="1" dirty="0">
                <a:solidFill>
                  <a:prstClr val="black"/>
                </a:solidFill>
              </a:rPr>
              <a:t>, Χ. 2015. Συνεχής παρακολούθηση ζωτικών λειτουργιών και καταπληξία. [Κεφάλαιο Συγγράμματος]. Στο Ζακυνθινός, Σ., </a:t>
            </a:r>
            <a:r>
              <a:rPr lang="el-GR" sz="1050" i="1" dirty="0" err="1">
                <a:solidFill>
                  <a:prstClr val="black"/>
                </a:solidFill>
              </a:rPr>
              <a:t>Βρεττού</a:t>
            </a:r>
            <a:r>
              <a:rPr lang="el-GR" sz="1050" i="1" dirty="0">
                <a:solidFill>
                  <a:prstClr val="black"/>
                </a:solidFill>
              </a:rPr>
              <a:t>, Χ. 2015. Θέματα εντατικής θεραπείας. [ηλεκτρ. βιβλ.] </a:t>
            </a:r>
            <a:r>
              <a:rPr lang="el-GR" sz="1050" i="1" dirty="0" err="1">
                <a:solidFill>
                  <a:prstClr val="black"/>
                </a:solidFill>
              </a:rPr>
              <a:t>Αθήνα:Σύνδεσμος</a:t>
            </a:r>
            <a:r>
              <a:rPr lang="el-GR" sz="1050" i="1" dirty="0">
                <a:solidFill>
                  <a:prstClr val="black"/>
                </a:solidFill>
              </a:rPr>
              <a:t> Ελληνικών Ακαδημαϊκών Βιβλιοθηκών. </a:t>
            </a:r>
            <a:r>
              <a:rPr lang="el-GR" sz="1050" i="1" dirty="0" err="1">
                <a:solidFill>
                  <a:prstClr val="black"/>
                </a:solidFill>
              </a:rPr>
              <a:t>κεφ</a:t>
            </a:r>
            <a:r>
              <a:rPr lang="el-GR" sz="1050" i="1" dirty="0">
                <a:solidFill>
                  <a:prstClr val="black"/>
                </a:solidFill>
              </a:rPr>
              <a:t> 3. Διαθέσιμο στο: http://hdl.handle.net/11419/2940</a:t>
            </a:r>
          </a:p>
        </p:txBody>
      </p:sp>
      <p:sp>
        <p:nvSpPr>
          <p:cNvPr id="4" name="Ορθογώνιο 3"/>
          <p:cNvSpPr/>
          <p:nvPr/>
        </p:nvSpPr>
        <p:spPr>
          <a:xfrm>
            <a:off x="9808783" y="5099013"/>
            <a:ext cx="2383217" cy="584775"/>
          </a:xfrm>
          <a:prstGeom prst="rect">
            <a:avLst/>
          </a:prstGeom>
        </p:spPr>
        <p:txBody>
          <a:bodyPr wrap="none">
            <a:spAutoFit/>
          </a:bodyPr>
          <a:lstStyle/>
          <a:p>
            <a:r>
              <a:rPr lang="en-GB" sz="1600" i="1" dirty="0">
                <a:solidFill>
                  <a:srgbClr val="4D5156"/>
                </a:solidFill>
              </a:rPr>
              <a:t>SvO2: </a:t>
            </a:r>
            <a:r>
              <a:rPr lang="el-GR" sz="1600" i="1" dirty="0">
                <a:solidFill>
                  <a:srgbClr val="4D5156"/>
                </a:solidFill>
              </a:rPr>
              <a:t>Ο κορεσμός του </a:t>
            </a:r>
            <a:endParaRPr lang="en-GB" sz="1600" i="1" dirty="0">
              <a:solidFill>
                <a:srgbClr val="4D5156"/>
              </a:solidFill>
            </a:endParaRPr>
          </a:p>
          <a:p>
            <a:r>
              <a:rPr lang="el-GR" sz="1600" i="1" dirty="0">
                <a:solidFill>
                  <a:srgbClr val="4D5156"/>
                </a:solidFill>
              </a:rPr>
              <a:t>μεικτού φλεβικού αίματος</a:t>
            </a:r>
            <a:endParaRPr lang="el-GR" sz="1600" i="1" dirty="0"/>
          </a:p>
        </p:txBody>
      </p:sp>
      <p:sp>
        <p:nvSpPr>
          <p:cNvPr id="7" name="Ορθογώνιο 6"/>
          <p:cNvSpPr/>
          <p:nvPr/>
        </p:nvSpPr>
        <p:spPr>
          <a:xfrm>
            <a:off x="197634" y="2318274"/>
            <a:ext cx="1600310" cy="830997"/>
          </a:xfrm>
          <a:prstGeom prst="rect">
            <a:avLst/>
          </a:prstGeom>
        </p:spPr>
        <p:txBody>
          <a:bodyPr wrap="none">
            <a:spAutoFit/>
          </a:bodyPr>
          <a:lstStyle/>
          <a:p>
            <a:pPr algn="just"/>
            <a:r>
              <a:rPr lang="el-GR" sz="2400" b="1" dirty="0">
                <a:solidFill>
                  <a:srgbClr val="002060"/>
                </a:solidFill>
              </a:rPr>
              <a:t>Καθετήρας</a:t>
            </a:r>
          </a:p>
          <a:p>
            <a:pPr algn="just"/>
            <a:r>
              <a:rPr lang="el-GR" sz="2400" b="1" dirty="0">
                <a:solidFill>
                  <a:srgbClr val="002060"/>
                </a:solidFill>
              </a:rPr>
              <a:t>Swan-Ganz</a:t>
            </a:r>
            <a:endParaRPr lang="el-GR" dirty="0">
              <a:solidFill>
                <a:srgbClr val="002060"/>
              </a:solidFill>
            </a:endParaRPr>
          </a:p>
        </p:txBody>
      </p:sp>
    </p:spTree>
    <p:extLst>
      <p:ext uri="{BB962C8B-B14F-4D97-AF65-F5344CB8AC3E}">
        <p14:creationId xmlns:p14="http://schemas.microsoft.com/office/powerpoint/2010/main" val="32285608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851425" y="1279115"/>
            <a:ext cx="6849374" cy="3970318"/>
          </a:xfrm>
          <a:prstGeom prst="rect">
            <a:avLst/>
          </a:prstGeom>
        </p:spPr>
        <p:txBody>
          <a:bodyPr wrap="square">
            <a:spAutoFit/>
          </a:bodyPr>
          <a:lstStyle/>
          <a:p>
            <a:pPr>
              <a:lnSpc>
                <a:spcPct val="150000"/>
              </a:lnSpc>
            </a:pPr>
            <a:r>
              <a:rPr lang="el-GR" sz="2400" dirty="0">
                <a:solidFill>
                  <a:srgbClr val="002060"/>
                </a:solidFill>
              </a:rPr>
              <a:t>-- Μέτρηση των πιέσεων στην πνευμονική αρτηρία (ΡΑΡ) και τα πνευμονικά τριχοειδή (PCWP)</a:t>
            </a:r>
          </a:p>
          <a:p>
            <a:pPr>
              <a:lnSpc>
                <a:spcPct val="150000"/>
              </a:lnSpc>
            </a:pPr>
            <a:r>
              <a:rPr lang="el-GR" sz="2400" dirty="0">
                <a:solidFill>
                  <a:srgbClr val="002060"/>
                </a:solidFill>
              </a:rPr>
              <a:t>-- Υπολογισμός της καρδιακής παροχής με τη μέθοδο της </a:t>
            </a:r>
            <a:r>
              <a:rPr lang="el-GR" sz="2400" dirty="0" err="1">
                <a:solidFill>
                  <a:srgbClr val="002060"/>
                </a:solidFill>
              </a:rPr>
              <a:t>θερμοαραίωσης</a:t>
            </a:r>
            <a:endParaRPr lang="el-GR" sz="2400" dirty="0">
              <a:solidFill>
                <a:srgbClr val="002060"/>
              </a:solidFill>
            </a:endParaRPr>
          </a:p>
          <a:p>
            <a:pPr>
              <a:lnSpc>
                <a:spcPct val="150000"/>
              </a:lnSpc>
            </a:pPr>
            <a:r>
              <a:rPr lang="el-GR" sz="2400" dirty="0">
                <a:solidFill>
                  <a:srgbClr val="002060"/>
                </a:solidFill>
              </a:rPr>
              <a:t>-- Μέσο </a:t>
            </a:r>
            <a:r>
              <a:rPr lang="el-GR" sz="2400" dirty="0" err="1">
                <a:solidFill>
                  <a:srgbClr val="002060"/>
                </a:solidFill>
              </a:rPr>
              <a:t>βηματοδότησης</a:t>
            </a:r>
            <a:r>
              <a:rPr lang="el-GR" sz="2400" dirty="0">
                <a:solidFill>
                  <a:srgbClr val="002060"/>
                </a:solidFill>
              </a:rPr>
              <a:t> της καρδιάς</a:t>
            </a:r>
          </a:p>
          <a:p>
            <a:pPr>
              <a:lnSpc>
                <a:spcPct val="150000"/>
              </a:lnSpc>
            </a:pPr>
            <a:r>
              <a:rPr lang="el-GR" sz="2400" dirty="0">
                <a:solidFill>
                  <a:srgbClr val="002060"/>
                </a:solidFill>
              </a:rPr>
              <a:t>-- Παρακολούθηση του κορεσμού του μεικτού φλεβικού αίματος σε Ο2 (SvO2).</a:t>
            </a:r>
          </a:p>
        </p:txBody>
      </p:sp>
      <p:sp>
        <p:nvSpPr>
          <p:cNvPr id="3" name="TextBox 2"/>
          <p:cNvSpPr txBox="1"/>
          <p:nvPr/>
        </p:nvSpPr>
        <p:spPr>
          <a:xfrm>
            <a:off x="2851425" y="474453"/>
            <a:ext cx="6489149" cy="461665"/>
          </a:xfrm>
          <a:prstGeom prst="rect">
            <a:avLst/>
          </a:prstGeom>
          <a:noFill/>
        </p:spPr>
        <p:txBody>
          <a:bodyPr wrap="none" rtlCol="0">
            <a:spAutoFit/>
          </a:bodyPr>
          <a:lstStyle/>
          <a:p>
            <a:r>
              <a:rPr lang="el-GR" sz="2400" b="1" dirty="0">
                <a:solidFill>
                  <a:srgbClr val="002060"/>
                </a:solidFill>
              </a:rPr>
              <a:t>Η κλινική χρησιμότητα του καθετήρα Swan-Ganz </a:t>
            </a:r>
          </a:p>
        </p:txBody>
      </p:sp>
      <p:sp>
        <p:nvSpPr>
          <p:cNvPr id="4" name="Ορθογώνιο 3"/>
          <p:cNvSpPr/>
          <p:nvPr/>
        </p:nvSpPr>
        <p:spPr>
          <a:xfrm>
            <a:off x="3047999" y="5846239"/>
            <a:ext cx="6096000" cy="600164"/>
          </a:xfrm>
          <a:prstGeom prst="rect">
            <a:avLst/>
          </a:prstGeom>
        </p:spPr>
        <p:txBody>
          <a:bodyPr>
            <a:spAutoFit/>
          </a:bodyPr>
          <a:lstStyle/>
          <a:p>
            <a:pPr lvl="0"/>
            <a:r>
              <a:rPr lang="el-GR" sz="1100" i="1" dirty="0">
                <a:solidFill>
                  <a:prstClr val="black"/>
                </a:solidFill>
              </a:rPr>
              <a:t>Ασκητοπούλου, Ε., Παπαϊωάννου, Α., 2015. Εγχειρίδιο αναισθησιολογίας &amp; </a:t>
            </a:r>
            <a:r>
              <a:rPr lang="el-GR" sz="1100" i="1" dirty="0" err="1">
                <a:solidFill>
                  <a:prstClr val="black"/>
                </a:solidFill>
              </a:rPr>
              <a:t>περιεγχειρητικής</a:t>
            </a:r>
            <a:r>
              <a:rPr lang="el-GR" sz="1100" i="1" dirty="0">
                <a:solidFill>
                  <a:prstClr val="black"/>
                </a:solidFill>
              </a:rPr>
              <a:t> φροντίδας. [ηλεκτρ. βιβλ.] </a:t>
            </a:r>
            <a:r>
              <a:rPr lang="el-GR" sz="1100" i="1" dirty="0" err="1">
                <a:solidFill>
                  <a:prstClr val="black"/>
                </a:solidFill>
              </a:rPr>
              <a:t>Αθήνα:Σύνδεσμος</a:t>
            </a:r>
            <a:r>
              <a:rPr lang="el-GR" sz="1100" i="1" dirty="0">
                <a:solidFill>
                  <a:prstClr val="black"/>
                </a:solidFill>
              </a:rPr>
              <a:t> Ελληνικών Ακαδημαϊκών Βιβλιοθηκών. Διαθέσιμο στο: http://hdl.handle.net/11419/3786</a:t>
            </a:r>
            <a:endParaRPr lang="el-GR" sz="1100" i="1" dirty="0">
              <a:solidFill>
                <a:prstClr val="black"/>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440574130"/>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1350</TotalTime>
  <Words>10302</Words>
  <Application>Microsoft Macintosh PowerPoint</Application>
  <PresentationFormat>Widescreen</PresentationFormat>
  <Paragraphs>734</Paragraphs>
  <Slides>150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150</vt:i4>
      </vt:variant>
    </vt:vector>
  </HeadingPairs>
  <TitlesOfParts>
    <vt:vector size="158" baseType="lpstr">
      <vt:lpstr>Arial</vt:lpstr>
      <vt:lpstr>Calibri</vt:lpstr>
      <vt:lpstr>Calibri Light</vt:lpstr>
      <vt:lpstr>Times New Roman</vt:lpstr>
      <vt:lpstr>Times New Roman,Italic</vt:lpstr>
      <vt:lpstr>TimesNewRoman</vt:lpstr>
      <vt:lpstr>Wingdings</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Microsoft Office User</cp:lastModifiedBy>
  <cp:revision>96</cp:revision>
  <dcterms:created xsi:type="dcterms:W3CDTF">2021-09-19T07:37:09Z</dcterms:created>
  <dcterms:modified xsi:type="dcterms:W3CDTF">2022-02-04T16:49:20Z</dcterms:modified>
</cp:coreProperties>
</file>