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8" r:id="rId3"/>
    <p:sldId id="259" r:id="rId4"/>
    <p:sldId id="260"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466" r:id="rId32"/>
    <p:sldId id="288" r:id="rId33"/>
    <p:sldId id="289" r:id="rId34"/>
    <p:sldId id="290" r:id="rId35"/>
    <p:sldId id="465" r:id="rId36"/>
    <p:sldId id="291" r:id="rId37"/>
    <p:sldId id="292" r:id="rId38"/>
    <p:sldId id="293" r:id="rId39"/>
    <p:sldId id="294" r:id="rId40"/>
    <p:sldId id="295" r:id="rId41"/>
    <p:sldId id="296" r:id="rId42"/>
    <p:sldId id="470" r:id="rId43"/>
    <p:sldId id="467" r:id="rId44"/>
    <p:sldId id="468" r:id="rId45"/>
    <p:sldId id="297" r:id="rId46"/>
    <p:sldId id="469"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60" r:id="rId101"/>
    <p:sldId id="361" r:id="rId102"/>
    <p:sldId id="362" r:id="rId103"/>
    <p:sldId id="471" r:id="rId104"/>
    <p:sldId id="352" r:id="rId105"/>
    <p:sldId id="353" r:id="rId106"/>
    <p:sldId id="354" r:id="rId107"/>
    <p:sldId id="355" r:id="rId108"/>
    <p:sldId id="356" r:id="rId109"/>
    <p:sldId id="357" r:id="rId110"/>
    <p:sldId id="358"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2" r:id="rId160"/>
    <p:sldId id="413" r:id="rId161"/>
    <p:sldId id="414" r:id="rId162"/>
    <p:sldId id="41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 id="464" r:id="rId212"/>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332AA6"/>
    <a:srgbClr val="9D33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7CDC6-DF58-400B-A31E-1A0513D20F56}" v="377" dt="2022-01-09T18:20:08.969"/>
    <p1510:client id="{20DF86BD-DD67-4B52-8AA6-A0366EE7AA50}" v="767" dt="2022-01-09T17:43:26.266"/>
    <p1510:client id="{24DE376D-720C-4AC4-9A98-765EE28D1E32}" v="13" dt="2022-01-09T13:07:52.140"/>
    <p1510:client id="{2607DA66-A2EC-4AF7-B9E1-74D0B1982F05}" v="421" dt="2022-01-09T10:31:54.158"/>
    <p1510:client id="{410AED4F-9575-4A7B-AF62-8774946A2DD6}" v="1" dt="2022-01-08T13:04:56.186"/>
    <p1510:client id="{688D5072-3FA6-4F95-AD11-F9CBA22A7E95}" v="230" dt="2022-01-07T16:33:01.590"/>
    <p1510:client id="{6ADEA9FD-D344-4D55-99B6-F2A47FE9E61F}" v="26" dt="2022-01-09T14:57:00.29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259" autoAdjust="0"/>
  </p:normalViewPr>
  <p:slideViewPr>
    <p:cSldViewPr>
      <p:cViewPr varScale="1">
        <p:scale>
          <a:sx n="68" d="100"/>
          <a:sy n="68" d="100"/>
        </p:scale>
        <p:origin x="1446" y="78"/>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microsoft.com/office/2015/10/relationships/revisionInfo" Target="revisionInfo.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35940" y="1653362"/>
            <a:ext cx="8072119" cy="1002030"/>
          </a:xfrm>
          <a:prstGeom prst="rect">
            <a:avLst/>
          </a:prstGeom>
        </p:spPr>
        <p:txBody>
          <a:bodyPr wrap="square" lIns="0" tIns="0" rIns="0" bIns="0">
            <a:spAutoFit/>
          </a:bodyPr>
          <a:lstStyle>
            <a:lvl1pPr>
              <a:defRPr sz="3200" b="0" i="0">
                <a:solidFill>
                  <a:srgbClr val="000066"/>
                </a:solidFill>
                <a:latin typeface="Candara"/>
                <a:cs typeface="Candara"/>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164592" y="146304"/>
            <a:ext cx="8811006" cy="6567678"/>
          </a:xfrm>
          <a:prstGeom prst="rect">
            <a:avLst/>
          </a:prstGeom>
        </p:spPr>
      </p:pic>
      <p:sp>
        <p:nvSpPr>
          <p:cNvPr id="18" name="bg object 18"/>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dirty="0"/>
          </a:p>
        </p:txBody>
      </p:sp>
      <p:pic>
        <p:nvPicPr>
          <p:cNvPr id="19" name="bg object 19"/>
          <p:cNvPicPr/>
          <p:nvPr/>
        </p:nvPicPr>
        <p:blipFill>
          <a:blip r:embed="rId4" cstate="print"/>
          <a:stretch>
            <a:fillRect/>
          </a:stretch>
        </p:blipFill>
        <p:spPr>
          <a:xfrm>
            <a:off x="573023" y="1421933"/>
            <a:ext cx="8029194" cy="37423"/>
          </a:xfrm>
          <a:prstGeom prst="rect">
            <a:avLst/>
          </a:prstGeom>
        </p:spPr>
      </p:pic>
      <p:sp>
        <p:nvSpPr>
          <p:cNvPr id="2" name="Holder 2"/>
          <p:cNvSpPr>
            <a:spLocks noGrp="1"/>
          </p:cNvSpPr>
          <p:nvPr>
            <p:ph type="title"/>
          </p:nvPr>
        </p:nvSpPr>
        <p:spPr/>
        <p:txBody>
          <a:bodyPr lIns="0" tIns="0" rIns="0" bIns="0"/>
          <a:lstStyle>
            <a:lvl1pPr>
              <a:defRPr sz="3200" b="0" i="0">
                <a:solidFill>
                  <a:schemeClr val="bg1"/>
                </a:solidFill>
                <a:latin typeface="Cambria"/>
                <a:cs typeface="Cambria"/>
              </a:defRPr>
            </a:lvl1pPr>
          </a:lstStyle>
          <a:p>
            <a:endParaRPr/>
          </a:p>
        </p:txBody>
      </p:sp>
      <p:sp>
        <p:nvSpPr>
          <p:cNvPr id="3" name="Holder 3"/>
          <p:cNvSpPr>
            <a:spLocks noGrp="1"/>
          </p:cNvSpPr>
          <p:nvPr>
            <p:ph type="body" idx="1"/>
          </p:nvPr>
        </p:nvSpPr>
        <p:spPr/>
        <p:txBody>
          <a:bodyPr lIns="0" tIns="0" rIns="0" bIns="0"/>
          <a:lstStyle>
            <a:lvl1pPr>
              <a:defRPr sz="3200" b="1" i="0">
                <a:solidFill>
                  <a:srgbClr val="FFFF00"/>
                </a:solidFill>
                <a:latin typeface="Cambria"/>
                <a:cs typeface="Cambr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9144000" cy="6858000"/>
          </a:xfrm>
          <a:prstGeom prst="rect">
            <a:avLst/>
          </a:prstGeom>
        </p:spPr>
      </p:pic>
      <p:pic>
        <p:nvPicPr>
          <p:cNvPr id="17" name="bg object 17"/>
          <p:cNvPicPr/>
          <p:nvPr/>
        </p:nvPicPr>
        <p:blipFill>
          <a:blip r:embed="rId3" cstate="print"/>
          <a:stretch>
            <a:fillRect/>
          </a:stretch>
        </p:blipFill>
        <p:spPr>
          <a:xfrm>
            <a:off x="164592" y="146304"/>
            <a:ext cx="8811006" cy="6567678"/>
          </a:xfrm>
          <a:prstGeom prst="rect">
            <a:avLst/>
          </a:prstGeom>
        </p:spPr>
      </p:pic>
      <p:sp>
        <p:nvSpPr>
          <p:cNvPr id="18" name="bg object 18"/>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dirty="0"/>
          </a:p>
        </p:txBody>
      </p:sp>
      <p:sp>
        <p:nvSpPr>
          <p:cNvPr id="2" name="Holder 2"/>
          <p:cNvSpPr>
            <a:spLocks noGrp="1"/>
          </p:cNvSpPr>
          <p:nvPr>
            <p:ph type="title"/>
          </p:nvPr>
        </p:nvSpPr>
        <p:spPr/>
        <p:txBody>
          <a:bodyPr lIns="0" tIns="0" rIns="0" bIns="0"/>
          <a:lstStyle>
            <a:lvl1pPr>
              <a:defRPr sz="3200" b="0" i="0">
                <a:solidFill>
                  <a:schemeClr val="bg1"/>
                </a:solidFill>
                <a:latin typeface="Cambria"/>
                <a:cs typeface="Cambr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03291" y="2781300"/>
            <a:ext cx="3886200" cy="3886200"/>
          </a:xfrm>
          <a:prstGeom prst="rect">
            <a:avLst/>
          </a:prstGeom>
        </p:spPr>
        <p:txBody>
          <a:bodyPr wrap="square" lIns="0" tIns="0" rIns="0" bIns="0">
            <a:spAutoFit/>
          </a:bodyPr>
          <a:lstStyle>
            <a:lvl1pPr>
              <a:defRPr b="0" i="0">
                <a:solidFill>
                  <a:schemeClr val="tx1"/>
                </a:solidFil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Cambria"/>
                <a:cs typeface="Cambr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8000"/>
          </a:xfrm>
          <a:prstGeom prst="rect">
            <a:avLst/>
          </a:prstGeom>
        </p:spPr>
      </p:pic>
      <p:pic>
        <p:nvPicPr>
          <p:cNvPr id="17" name="bg object 17"/>
          <p:cNvPicPr/>
          <p:nvPr/>
        </p:nvPicPr>
        <p:blipFill>
          <a:blip r:embed="rId8" cstate="print"/>
          <a:stretch>
            <a:fillRect/>
          </a:stretch>
        </p:blipFill>
        <p:spPr>
          <a:xfrm>
            <a:off x="164592" y="146304"/>
            <a:ext cx="8811006" cy="6567678"/>
          </a:xfrm>
          <a:prstGeom prst="rect">
            <a:avLst/>
          </a:prstGeom>
        </p:spPr>
      </p:pic>
      <p:sp>
        <p:nvSpPr>
          <p:cNvPr id="18" name="bg object 18"/>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dirty="0"/>
          </a:p>
        </p:txBody>
      </p:sp>
      <p:pic>
        <p:nvPicPr>
          <p:cNvPr id="19" name="bg object 19"/>
          <p:cNvPicPr/>
          <p:nvPr/>
        </p:nvPicPr>
        <p:blipFill>
          <a:blip r:embed="rId9" cstate="print"/>
          <a:stretch>
            <a:fillRect/>
          </a:stretch>
        </p:blipFill>
        <p:spPr>
          <a:xfrm>
            <a:off x="573023" y="1421933"/>
            <a:ext cx="8029194" cy="37423"/>
          </a:xfrm>
          <a:prstGeom prst="rect">
            <a:avLst/>
          </a:prstGeom>
        </p:spPr>
      </p:pic>
      <p:sp>
        <p:nvSpPr>
          <p:cNvPr id="20" name="bg object 20"/>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dirty="0"/>
          </a:p>
        </p:txBody>
      </p:sp>
      <p:sp>
        <p:nvSpPr>
          <p:cNvPr id="2" name="Holder 2"/>
          <p:cNvSpPr>
            <a:spLocks noGrp="1"/>
          </p:cNvSpPr>
          <p:nvPr>
            <p:ph type="title"/>
          </p:nvPr>
        </p:nvSpPr>
        <p:spPr>
          <a:xfrm>
            <a:off x="535940" y="1666113"/>
            <a:ext cx="8072119" cy="3442335"/>
          </a:xfrm>
          <a:prstGeom prst="rect">
            <a:avLst/>
          </a:prstGeom>
        </p:spPr>
        <p:txBody>
          <a:bodyPr wrap="square" lIns="0" tIns="0" rIns="0" bIns="0">
            <a:spAutoFit/>
          </a:bodyPr>
          <a:lstStyle>
            <a:lvl1pPr>
              <a:defRPr sz="3200" b="0" i="0">
                <a:solidFill>
                  <a:schemeClr val="bg1"/>
                </a:solidFill>
                <a:latin typeface="Cambria"/>
                <a:cs typeface="Cambria"/>
              </a:defRPr>
            </a:lvl1pPr>
          </a:lstStyle>
          <a:p>
            <a:endParaRPr/>
          </a:p>
        </p:txBody>
      </p:sp>
      <p:sp>
        <p:nvSpPr>
          <p:cNvPr id="3" name="Holder 3"/>
          <p:cNvSpPr>
            <a:spLocks noGrp="1"/>
          </p:cNvSpPr>
          <p:nvPr>
            <p:ph type="body" idx="1"/>
          </p:nvPr>
        </p:nvSpPr>
        <p:spPr>
          <a:xfrm>
            <a:off x="993444" y="1416176"/>
            <a:ext cx="7322184" cy="3202304"/>
          </a:xfrm>
          <a:prstGeom prst="rect">
            <a:avLst/>
          </a:prstGeom>
        </p:spPr>
        <p:txBody>
          <a:bodyPr wrap="square" lIns="0" tIns="0" rIns="0" bIns="0">
            <a:spAutoFit/>
          </a:bodyPr>
          <a:lstStyle>
            <a:lvl1pPr>
              <a:defRPr sz="3200" b="1" i="0">
                <a:solidFill>
                  <a:srgbClr val="FFFF00"/>
                </a:solidFill>
                <a:latin typeface="Cambria"/>
                <a:cs typeface="Cambri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1/11/2023</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79.jpeg"/><Relationship Id="rId4" Type="http://schemas.openxmlformats.org/officeDocument/2006/relationships/image" Target="../media/image78.jpeg"/></Relationships>
</file>

<file path=ppt/slides/_rels/slide11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96.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3.png"/></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02.png"/><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10.png"/></Relationships>
</file>

<file path=ppt/slides/_rels/slide14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5.xml"/><Relationship Id="rId5" Type="http://schemas.openxmlformats.org/officeDocument/2006/relationships/image" Target="../media/image114.png"/><Relationship Id="rId4" Type="http://schemas.openxmlformats.org/officeDocument/2006/relationships/image" Target="../media/image113.jpeg"/></Relationships>
</file>

<file path=ppt/slides/_rels/slide14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1.png"/><Relationship Id="rId1" Type="http://schemas.openxmlformats.org/officeDocument/2006/relationships/slideLayout" Target="../slideLayouts/slideLayout5.xml"/><Relationship Id="rId5" Type="http://schemas.openxmlformats.org/officeDocument/2006/relationships/image" Target="../media/image120.png"/><Relationship Id="rId4" Type="http://schemas.openxmlformats.org/officeDocument/2006/relationships/image" Target="../media/image119.png"/></Relationships>
</file>

<file path=ppt/slides/_rels/slide15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15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15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png"/><Relationship Id="rId1" Type="http://schemas.openxmlformats.org/officeDocument/2006/relationships/slideLayout" Target="../slideLayouts/slideLayout5.xml"/><Relationship Id="rId5" Type="http://schemas.openxmlformats.org/officeDocument/2006/relationships/image" Target="../media/image128.png"/><Relationship Id="rId4" Type="http://schemas.openxmlformats.org/officeDocument/2006/relationships/image" Target="../media/image127.png"/></Relationships>
</file>

<file path=ppt/slides/_rels/slide1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xml"/><Relationship Id="rId4" Type="http://schemas.openxmlformats.org/officeDocument/2006/relationships/image" Target="../media/image131.png"/></Relationships>
</file>

<file path=ppt/slides/_rels/slide1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3.png"/></Relationships>
</file>

<file path=ppt/slides/_rels/slide1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00.png"/><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174.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136.png"/><Relationship Id="rId1" Type="http://schemas.openxmlformats.org/officeDocument/2006/relationships/slideLayout" Target="../slideLayouts/slideLayout5.xml"/><Relationship Id="rId4" Type="http://schemas.openxmlformats.org/officeDocument/2006/relationships/image" Target="../media/image138.jpeg"/></Relationships>
</file>

<file path=ppt/slides/_rels/slide17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1.png"/><Relationship Id="rId1" Type="http://schemas.openxmlformats.org/officeDocument/2006/relationships/slideLayout" Target="../slideLayouts/slideLayout5.xml"/><Relationship Id="rId5" Type="http://schemas.openxmlformats.org/officeDocument/2006/relationships/image" Target="../media/image121.png"/><Relationship Id="rId4" Type="http://schemas.openxmlformats.org/officeDocument/2006/relationships/image" Target="../media/image3.png"/></Relationships>
</file>

<file path=ppt/slides/_rels/slide18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3.png"/></Relationships>
</file>

<file path=ppt/slides/_rels/slide1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00.png"/><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jpe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5.xml"/><Relationship Id="rId4" Type="http://schemas.openxmlformats.org/officeDocument/2006/relationships/image" Target="../media/image15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5.png"/><Relationship Id="rId1" Type="http://schemas.openxmlformats.org/officeDocument/2006/relationships/slideLayout" Target="../slideLayouts/slideLayout4.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5.xml"/><Relationship Id="rId4" Type="http://schemas.openxmlformats.org/officeDocument/2006/relationships/image" Target="../media/image160.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2.png"/><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377"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4779"/>
              <a:ext cx="8815578" cy="2507742"/>
            </a:xfrm>
            <a:prstGeom prst="rect">
              <a:avLst/>
            </a:prstGeom>
          </p:spPr>
        </p:pic>
        <p:sp>
          <p:nvSpPr>
            <p:cNvPr id="5" name="object 5"/>
            <p:cNvSpPr/>
            <p:nvPr/>
          </p:nvSpPr>
          <p:spPr>
            <a:xfrm>
              <a:off x="165354" y="147065"/>
              <a:ext cx="8815070" cy="2505710"/>
            </a:xfrm>
            <a:custGeom>
              <a:avLst/>
              <a:gdLst/>
              <a:ahLst/>
              <a:cxnLst/>
              <a:rect l="l" t="t" r="r" b="b"/>
              <a:pathLst>
                <a:path w="8815070" h="2505710">
                  <a:moveTo>
                    <a:pt x="295821" y="0"/>
                  </a:moveTo>
                  <a:lnTo>
                    <a:pt x="8814816" y="0"/>
                  </a:lnTo>
                  <a:lnTo>
                    <a:pt x="8814816" y="2209672"/>
                  </a:lnTo>
                  <a:lnTo>
                    <a:pt x="8810943" y="2257642"/>
                  </a:lnTo>
                  <a:lnTo>
                    <a:pt x="8799733" y="2303150"/>
                  </a:lnTo>
                  <a:lnTo>
                    <a:pt x="8781794" y="2345587"/>
                  </a:lnTo>
                  <a:lnTo>
                    <a:pt x="8757737" y="2384343"/>
                  </a:lnTo>
                  <a:lnTo>
                    <a:pt x="8728170" y="2418810"/>
                  </a:lnTo>
                  <a:lnTo>
                    <a:pt x="8693703" y="2448377"/>
                  </a:lnTo>
                  <a:lnTo>
                    <a:pt x="8654947" y="2472434"/>
                  </a:lnTo>
                  <a:lnTo>
                    <a:pt x="8612510" y="2490373"/>
                  </a:lnTo>
                  <a:lnTo>
                    <a:pt x="8567002" y="2501583"/>
                  </a:lnTo>
                  <a:lnTo>
                    <a:pt x="8519033" y="2505455"/>
                  </a:lnTo>
                  <a:lnTo>
                    <a:pt x="0" y="2505455"/>
                  </a:lnTo>
                  <a:lnTo>
                    <a:pt x="0" y="295782"/>
                  </a:lnTo>
                  <a:lnTo>
                    <a:pt x="3871" y="247813"/>
                  </a:lnTo>
                  <a:lnTo>
                    <a:pt x="15081" y="202305"/>
                  </a:lnTo>
                  <a:lnTo>
                    <a:pt x="33019" y="159868"/>
                  </a:lnTo>
                  <a:lnTo>
                    <a:pt x="57077" y="121112"/>
                  </a:lnTo>
                  <a:lnTo>
                    <a:pt x="86645" y="86645"/>
                  </a:lnTo>
                  <a:lnTo>
                    <a:pt x="121115" y="57078"/>
                  </a:lnTo>
                  <a:lnTo>
                    <a:pt x="159876" y="33021"/>
                  </a:lnTo>
                  <a:lnTo>
                    <a:pt x="202320" y="15082"/>
                  </a:lnTo>
                  <a:lnTo>
                    <a:pt x="247838" y="3872"/>
                  </a:lnTo>
                  <a:lnTo>
                    <a:pt x="295821" y="0"/>
                  </a:lnTo>
                  <a:close/>
                </a:path>
              </a:pathLst>
            </a:custGeom>
            <a:ln w="10999">
              <a:solidFill>
                <a:srgbClr val="739CB3"/>
              </a:solidFill>
            </a:ln>
          </p:spPr>
          <p:txBody>
            <a:bodyPr wrap="square" lIns="0" tIns="0" rIns="0" bIns="0" rtlCol="0"/>
            <a:lstStyle/>
            <a:p>
              <a:endParaRPr dirty="0"/>
            </a:p>
          </p:txBody>
        </p:sp>
      </p:grpSp>
      <p:sp>
        <p:nvSpPr>
          <p:cNvPr id="7" name="TextBox 6">
            <a:extLst>
              <a:ext uri="{FF2B5EF4-FFF2-40B4-BE49-F238E27FC236}">
                <a16:creationId xmlns:a16="http://schemas.microsoft.com/office/drawing/2014/main" id="{B80BB8FF-5F48-44C3-BD49-7165B79107E0}"/>
              </a:ext>
            </a:extLst>
          </p:cNvPr>
          <p:cNvSpPr txBox="1"/>
          <p:nvPr/>
        </p:nvSpPr>
        <p:spPr>
          <a:xfrm>
            <a:off x="1431985" y="641230"/>
            <a:ext cx="5934973" cy="1077218"/>
          </a:xfrm>
          <a:prstGeom prst="rect">
            <a:avLst/>
          </a:prstGeom>
          <a:noFill/>
          <a:ln>
            <a:solidFill>
              <a:schemeClr val="tx2">
                <a:lumMod val="7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17365D"/>
                </a:solidFill>
                <a:latin typeface="Arial Black"/>
                <a:cs typeface="Calibri"/>
              </a:rPr>
              <a:t>ΕΙΣΠΝΕΟΜΕΝΑ ΑΝΑΙΣΘΗΤΙΚΑ ΦΑΡΜΑΚΑ</a:t>
            </a:r>
          </a:p>
        </p:txBody>
      </p:sp>
      <p:pic>
        <p:nvPicPr>
          <p:cNvPr id="8" name="Picture 8" descr="A picture containing person, indoor&#10;&#10;Description automatically generated">
            <a:extLst>
              <a:ext uri="{FF2B5EF4-FFF2-40B4-BE49-F238E27FC236}">
                <a16:creationId xmlns:a16="http://schemas.microsoft.com/office/drawing/2014/main" id="{A3BB72C4-0DBE-4889-8538-1E10BFD34810}"/>
              </a:ext>
            </a:extLst>
          </p:cNvPr>
          <p:cNvPicPr>
            <a:picLocks noChangeAspect="1"/>
          </p:cNvPicPr>
          <p:nvPr/>
        </p:nvPicPr>
        <p:blipFill>
          <a:blip r:embed="rId4"/>
          <a:stretch>
            <a:fillRect/>
          </a:stretch>
        </p:blipFill>
        <p:spPr>
          <a:xfrm>
            <a:off x="685800" y="3131446"/>
            <a:ext cx="4037162" cy="2962900"/>
          </a:xfrm>
          <a:prstGeom prst="rect">
            <a:avLst/>
          </a:prstGeom>
        </p:spPr>
      </p:pic>
      <p:sp>
        <p:nvSpPr>
          <p:cNvPr id="9" name="TextBox 8">
            <a:extLst>
              <a:ext uri="{FF2B5EF4-FFF2-40B4-BE49-F238E27FC236}">
                <a16:creationId xmlns:a16="http://schemas.microsoft.com/office/drawing/2014/main" id="{7207FD06-B548-4F88-97BB-58394444A24E}"/>
              </a:ext>
            </a:extLst>
          </p:cNvPr>
          <p:cNvSpPr txBox="1"/>
          <p:nvPr/>
        </p:nvSpPr>
        <p:spPr>
          <a:xfrm>
            <a:off x="5787426" y="43209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10" name="TextBox 1">
            <a:extLst>
              <a:ext uri="{FF2B5EF4-FFF2-40B4-BE49-F238E27FC236}">
                <a16:creationId xmlns:a16="http://schemas.microsoft.com/office/drawing/2014/main" id="{02A86846-F8F8-40F5-9FAD-7456565E00E6}"/>
              </a:ext>
            </a:extLst>
          </p:cNvPr>
          <p:cNvSpPr txBox="1"/>
          <p:nvPr/>
        </p:nvSpPr>
        <p:spPr>
          <a:xfrm>
            <a:off x="5192614" y="4912223"/>
            <a:ext cx="3655963"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l-GR" sz="1600" dirty="0"/>
          </a:p>
        </p:txBody>
      </p:sp>
      <p:pic>
        <p:nvPicPr>
          <p:cNvPr id="6" name="Εικόνα 5"/>
          <p:cNvPicPr>
            <a:picLocks noChangeAspect="1"/>
          </p:cNvPicPr>
          <p:nvPr/>
        </p:nvPicPr>
        <p:blipFill>
          <a:blip r:embed="rId5"/>
          <a:stretch>
            <a:fillRect/>
          </a:stretch>
        </p:blipFill>
        <p:spPr>
          <a:xfrm>
            <a:off x="6208141" y="2797300"/>
            <a:ext cx="2640436" cy="388171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93191" y="388620"/>
            <a:ext cx="8666226" cy="546353"/>
          </a:xfrm>
          <a:prstGeom prst="rect">
            <a:avLst/>
          </a:prstGeom>
        </p:spPr>
      </p:pic>
      <p:sp>
        <p:nvSpPr>
          <p:cNvPr id="3" name="object 3"/>
          <p:cNvSpPr txBox="1"/>
          <p:nvPr/>
        </p:nvSpPr>
        <p:spPr>
          <a:xfrm>
            <a:off x="535940" y="1650872"/>
            <a:ext cx="5865495" cy="2220595"/>
          </a:xfrm>
          <a:prstGeom prst="rect">
            <a:avLst/>
          </a:prstGeom>
        </p:spPr>
        <p:txBody>
          <a:bodyPr vert="horz" wrap="square" lIns="0" tIns="12700" rIns="0" bIns="0" rtlCol="0">
            <a:spAutoFit/>
          </a:bodyPr>
          <a:lstStyle/>
          <a:p>
            <a:pPr marL="304800" indent="-292735">
              <a:lnSpc>
                <a:spcPct val="100000"/>
              </a:lnSpc>
              <a:spcBef>
                <a:spcPts val="100"/>
              </a:spcBef>
              <a:buClr>
                <a:srgbClr val="0E6EC5"/>
              </a:buClr>
              <a:buSzPct val="66666"/>
              <a:buFont typeface="Wingdings"/>
              <a:buChar char=""/>
              <a:tabLst>
                <a:tab pos="305435" algn="l"/>
              </a:tabLst>
            </a:pPr>
            <a:r>
              <a:rPr sz="3600" dirty="0">
                <a:solidFill>
                  <a:srgbClr val="000066"/>
                </a:solidFill>
                <a:latin typeface="Candara"/>
                <a:cs typeface="Candara"/>
              </a:rPr>
              <a:t>Ακινησία</a:t>
            </a:r>
            <a:endParaRPr sz="3600">
              <a:latin typeface="Candara"/>
              <a:cs typeface="Candara"/>
            </a:endParaRPr>
          </a:p>
          <a:p>
            <a:pPr marL="304800" indent="-292735">
              <a:lnSpc>
                <a:spcPct val="100000"/>
              </a:lnSpc>
              <a:buClr>
                <a:srgbClr val="0E6EC5"/>
              </a:buClr>
              <a:buSzPct val="66666"/>
              <a:buFont typeface="Wingdings"/>
              <a:buChar char=""/>
              <a:tabLst>
                <a:tab pos="305435" algn="l"/>
              </a:tabLst>
            </a:pPr>
            <a:r>
              <a:rPr sz="3600" spc="-5" dirty="0">
                <a:solidFill>
                  <a:srgbClr val="000066"/>
                </a:solidFill>
                <a:latin typeface="Candara"/>
                <a:cs typeface="Candara"/>
              </a:rPr>
              <a:t>Αμνησία</a:t>
            </a:r>
            <a:endParaRPr sz="3600">
              <a:latin typeface="Candara"/>
              <a:cs typeface="Candara"/>
            </a:endParaRPr>
          </a:p>
          <a:p>
            <a:pPr marL="304800" indent="-292735">
              <a:lnSpc>
                <a:spcPct val="100000"/>
              </a:lnSpc>
              <a:buClr>
                <a:srgbClr val="0E6EC5"/>
              </a:buClr>
              <a:buSzPct val="66666"/>
              <a:buFont typeface="Wingdings"/>
              <a:buChar char=""/>
              <a:tabLst>
                <a:tab pos="305435" algn="l"/>
              </a:tabLst>
            </a:pPr>
            <a:r>
              <a:rPr sz="3600" dirty="0">
                <a:solidFill>
                  <a:srgbClr val="000066"/>
                </a:solidFill>
                <a:latin typeface="Candara"/>
                <a:cs typeface="Candara"/>
              </a:rPr>
              <a:t>Επαρκή</a:t>
            </a:r>
            <a:r>
              <a:rPr sz="3600" spc="-40" dirty="0">
                <a:solidFill>
                  <a:srgbClr val="000066"/>
                </a:solidFill>
                <a:latin typeface="Candara"/>
                <a:cs typeface="Candara"/>
              </a:rPr>
              <a:t> </a:t>
            </a:r>
            <a:r>
              <a:rPr sz="3600" spc="-5" dirty="0">
                <a:solidFill>
                  <a:srgbClr val="000066"/>
                </a:solidFill>
                <a:latin typeface="Candara"/>
                <a:cs typeface="Candara"/>
              </a:rPr>
              <a:t>μυοχάλαση</a:t>
            </a:r>
            <a:endParaRPr sz="3600">
              <a:latin typeface="Candara"/>
              <a:cs typeface="Candara"/>
            </a:endParaRPr>
          </a:p>
          <a:p>
            <a:pPr marL="304800" indent="-292735">
              <a:lnSpc>
                <a:spcPct val="100000"/>
              </a:lnSpc>
              <a:buClr>
                <a:srgbClr val="0E6EC5"/>
              </a:buClr>
              <a:buSzPct val="66666"/>
              <a:buFont typeface="Wingdings"/>
              <a:buChar char=""/>
              <a:tabLst>
                <a:tab pos="305435" algn="l"/>
              </a:tabLst>
            </a:pPr>
            <a:r>
              <a:rPr sz="3600" dirty="0">
                <a:solidFill>
                  <a:srgbClr val="000066"/>
                </a:solidFill>
                <a:latin typeface="Candara"/>
                <a:cs typeface="Candara"/>
              </a:rPr>
              <a:t>Κάποιου</a:t>
            </a:r>
            <a:r>
              <a:rPr sz="3600" spc="-50" dirty="0">
                <a:solidFill>
                  <a:srgbClr val="000066"/>
                </a:solidFill>
                <a:latin typeface="Candara"/>
                <a:cs typeface="Candara"/>
              </a:rPr>
              <a:t> </a:t>
            </a:r>
            <a:r>
              <a:rPr sz="3600" dirty="0">
                <a:solidFill>
                  <a:srgbClr val="000066"/>
                </a:solidFill>
                <a:latin typeface="Candara"/>
                <a:cs typeface="Candara"/>
              </a:rPr>
              <a:t>βαθμού</a:t>
            </a:r>
            <a:r>
              <a:rPr sz="3600" spc="-35" dirty="0">
                <a:solidFill>
                  <a:srgbClr val="000066"/>
                </a:solidFill>
                <a:latin typeface="Candara"/>
                <a:cs typeface="Candara"/>
              </a:rPr>
              <a:t> </a:t>
            </a:r>
            <a:r>
              <a:rPr sz="3600" spc="-5" dirty="0">
                <a:solidFill>
                  <a:srgbClr val="000066"/>
                </a:solidFill>
                <a:latin typeface="Candara"/>
                <a:cs typeface="Candara"/>
              </a:rPr>
              <a:t>αναλγησία</a:t>
            </a:r>
            <a:endParaRPr sz="3600">
              <a:latin typeface="Candara"/>
              <a:cs typeface="Candara"/>
            </a:endParaRPr>
          </a:p>
        </p:txBody>
      </p:sp>
      <p:pic>
        <p:nvPicPr>
          <p:cNvPr id="4" name="Εικόνα 3"/>
          <p:cNvPicPr>
            <a:picLocks noChangeAspect="1"/>
          </p:cNvPicPr>
          <p:nvPr/>
        </p:nvPicPr>
        <p:blipFill>
          <a:blip r:embed="rId3"/>
          <a:stretch>
            <a:fillRect/>
          </a:stretch>
        </p:blipFill>
        <p:spPr>
          <a:xfrm>
            <a:off x="3124200" y="3871467"/>
            <a:ext cx="5134429" cy="2695575"/>
          </a:xfrm>
          <a:prstGeom prst="rect">
            <a:avLst/>
          </a:prstGeo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02640" y="1667637"/>
            <a:ext cx="7807325" cy="3440429"/>
          </a:xfrm>
          <a:prstGeom prst="rect">
            <a:avLst/>
          </a:prstGeom>
        </p:spPr>
        <p:txBody>
          <a:bodyPr vert="horz" wrap="square" lIns="0" tIns="13970" rIns="0" bIns="0" rtlCol="0">
            <a:spAutoFit/>
          </a:bodyPr>
          <a:lstStyle/>
          <a:p>
            <a:pPr marL="38100" marR="5080" indent="-26034" algn="just">
              <a:lnSpc>
                <a:spcPct val="99800"/>
              </a:lnSpc>
              <a:spcBef>
                <a:spcPts val="110"/>
              </a:spcBef>
            </a:pPr>
            <a:r>
              <a:rPr sz="3200" spc="5" dirty="0">
                <a:solidFill>
                  <a:srgbClr val="000066"/>
                </a:solidFill>
                <a:latin typeface="Cambria"/>
                <a:cs typeface="Cambria"/>
              </a:rPr>
              <a:t>Είναι</a:t>
            </a:r>
            <a:r>
              <a:rPr sz="3200" spc="10" dirty="0">
                <a:solidFill>
                  <a:srgbClr val="000066"/>
                </a:solidFill>
                <a:latin typeface="Cambria"/>
                <a:cs typeface="Cambria"/>
              </a:rPr>
              <a:t> </a:t>
            </a:r>
            <a:r>
              <a:rPr sz="3200" dirty="0">
                <a:solidFill>
                  <a:srgbClr val="000066"/>
                </a:solidFill>
                <a:latin typeface="Cambria"/>
                <a:cs typeface="Cambria"/>
              </a:rPr>
              <a:t>ευγενές,</a:t>
            </a:r>
            <a:r>
              <a:rPr sz="3200" spc="5" dirty="0">
                <a:solidFill>
                  <a:srgbClr val="000066"/>
                </a:solidFill>
                <a:latin typeface="Cambria"/>
                <a:cs typeface="Cambria"/>
              </a:rPr>
              <a:t> </a:t>
            </a:r>
            <a:r>
              <a:rPr sz="3200" spc="-5" dirty="0">
                <a:solidFill>
                  <a:srgbClr val="000066"/>
                </a:solidFill>
                <a:latin typeface="Cambria"/>
                <a:cs typeface="Cambria"/>
              </a:rPr>
              <a:t>αδρανές</a:t>
            </a:r>
            <a:r>
              <a:rPr sz="3200" dirty="0">
                <a:solidFill>
                  <a:srgbClr val="000066"/>
                </a:solidFill>
                <a:latin typeface="Cambria"/>
                <a:cs typeface="Cambria"/>
              </a:rPr>
              <a:t> </a:t>
            </a:r>
            <a:r>
              <a:rPr sz="3200" spc="-10" dirty="0">
                <a:solidFill>
                  <a:srgbClr val="000066"/>
                </a:solidFill>
                <a:latin typeface="Cambria"/>
                <a:cs typeface="Cambria"/>
              </a:rPr>
              <a:t>αέριο</a:t>
            </a:r>
            <a:r>
              <a:rPr sz="3200" spc="-5" dirty="0">
                <a:solidFill>
                  <a:srgbClr val="000066"/>
                </a:solidFill>
                <a:latin typeface="Cambria"/>
                <a:cs typeface="Cambria"/>
              </a:rPr>
              <a:t> </a:t>
            </a:r>
            <a:r>
              <a:rPr sz="3200" dirty="0">
                <a:solidFill>
                  <a:srgbClr val="000066"/>
                </a:solidFill>
                <a:latin typeface="Cambria"/>
                <a:cs typeface="Cambria"/>
              </a:rPr>
              <a:t>με </a:t>
            </a:r>
            <a:r>
              <a:rPr sz="3200" spc="5" dirty="0">
                <a:solidFill>
                  <a:srgbClr val="000066"/>
                </a:solidFill>
                <a:latin typeface="Cambria"/>
                <a:cs typeface="Cambria"/>
              </a:rPr>
              <a:t> </a:t>
            </a:r>
            <a:r>
              <a:rPr sz="3200" dirty="0">
                <a:solidFill>
                  <a:srgbClr val="000066"/>
                </a:solidFill>
                <a:latin typeface="Cambria"/>
                <a:cs typeface="Cambria"/>
              </a:rPr>
              <a:t>αναισθητικές και </a:t>
            </a:r>
            <a:r>
              <a:rPr sz="3200" spc="-5" dirty="0">
                <a:solidFill>
                  <a:srgbClr val="000066"/>
                </a:solidFill>
                <a:latin typeface="Cambria"/>
                <a:cs typeface="Cambria"/>
              </a:rPr>
              <a:t>αναλγητικές ιδιότητες </a:t>
            </a:r>
            <a:r>
              <a:rPr sz="3200" dirty="0">
                <a:solidFill>
                  <a:srgbClr val="000066"/>
                </a:solidFill>
                <a:latin typeface="Cambria"/>
                <a:cs typeface="Cambria"/>
              </a:rPr>
              <a:t>και </a:t>
            </a:r>
            <a:r>
              <a:rPr sz="3200" spc="5" dirty="0">
                <a:solidFill>
                  <a:srgbClr val="000066"/>
                </a:solidFill>
                <a:latin typeface="Cambria"/>
                <a:cs typeface="Cambria"/>
              </a:rPr>
              <a:t> </a:t>
            </a:r>
            <a:r>
              <a:rPr sz="3200" spc="335" dirty="0">
                <a:solidFill>
                  <a:srgbClr val="000066"/>
                </a:solidFill>
                <a:latin typeface="Cambria"/>
                <a:cs typeface="Cambria"/>
              </a:rPr>
              <a:t>MAC</a:t>
            </a:r>
            <a:r>
              <a:rPr sz="3200" spc="-20" dirty="0">
                <a:solidFill>
                  <a:srgbClr val="000066"/>
                </a:solidFill>
                <a:latin typeface="Cambria"/>
                <a:cs typeface="Cambria"/>
              </a:rPr>
              <a:t> </a:t>
            </a:r>
            <a:r>
              <a:rPr lang="en-US" sz="3200" dirty="0" smtClean="0">
                <a:solidFill>
                  <a:srgbClr val="000066"/>
                </a:solidFill>
                <a:latin typeface="Cambria"/>
                <a:cs typeface="Cambria"/>
              </a:rPr>
              <a:t>0,7</a:t>
            </a:r>
            <a:r>
              <a:rPr sz="3200" spc="-5" dirty="0" smtClean="0">
                <a:solidFill>
                  <a:srgbClr val="000066"/>
                </a:solidFill>
                <a:latin typeface="Cambria"/>
                <a:cs typeface="Cambria"/>
              </a:rPr>
              <a:t> </a:t>
            </a:r>
            <a:r>
              <a:rPr sz="3200" dirty="0">
                <a:solidFill>
                  <a:srgbClr val="000066"/>
                </a:solidFill>
                <a:latin typeface="Cambria"/>
                <a:cs typeface="Cambria"/>
              </a:rPr>
              <a:t>.</a:t>
            </a:r>
            <a:endParaRPr sz="3200" dirty="0">
              <a:latin typeface="Cambria"/>
              <a:cs typeface="Cambria"/>
            </a:endParaRPr>
          </a:p>
          <a:p>
            <a:pPr marL="38100" marR="5080" indent="-24765" algn="just">
              <a:lnSpc>
                <a:spcPct val="100000"/>
              </a:lnSpc>
              <a:spcBef>
                <a:spcPts val="15"/>
              </a:spcBef>
            </a:pPr>
            <a:r>
              <a:rPr sz="3200" dirty="0">
                <a:solidFill>
                  <a:srgbClr val="000066"/>
                </a:solidFill>
                <a:latin typeface="Cambria"/>
                <a:cs typeface="Cambria"/>
              </a:rPr>
              <a:t>Προκαλεί αναλγησία, η οποία δεν </a:t>
            </a:r>
            <a:r>
              <a:rPr sz="3200" spc="-10" dirty="0">
                <a:solidFill>
                  <a:srgbClr val="000066"/>
                </a:solidFill>
                <a:latin typeface="Cambria"/>
                <a:cs typeface="Cambria"/>
              </a:rPr>
              <a:t>έχει </a:t>
            </a:r>
            <a:r>
              <a:rPr sz="3200" dirty="0">
                <a:solidFill>
                  <a:srgbClr val="000066"/>
                </a:solidFill>
                <a:latin typeface="Cambria"/>
                <a:cs typeface="Cambria"/>
              </a:rPr>
              <a:t>σχέση </a:t>
            </a:r>
            <a:r>
              <a:rPr sz="3200" spc="-690" dirty="0">
                <a:solidFill>
                  <a:srgbClr val="000066"/>
                </a:solidFill>
                <a:latin typeface="Cambria"/>
                <a:cs typeface="Cambria"/>
              </a:rPr>
              <a:t> </a:t>
            </a:r>
            <a:r>
              <a:rPr sz="3200" dirty="0">
                <a:solidFill>
                  <a:srgbClr val="000066"/>
                </a:solidFill>
                <a:latin typeface="Cambria"/>
                <a:cs typeface="Cambria"/>
              </a:rPr>
              <a:t>με </a:t>
            </a:r>
            <a:r>
              <a:rPr sz="3200" spc="-5" dirty="0">
                <a:solidFill>
                  <a:srgbClr val="000066"/>
                </a:solidFill>
                <a:latin typeface="Cambria"/>
                <a:cs typeface="Cambria"/>
              </a:rPr>
              <a:t>τους </a:t>
            </a:r>
            <a:r>
              <a:rPr sz="3200" spc="-20" dirty="0">
                <a:solidFill>
                  <a:srgbClr val="000066"/>
                </a:solidFill>
                <a:latin typeface="Cambria"/>
                <a:cs typeface="Cambria"/>
              </a:rPr>
              <a:t>υποδοχείς </a:t>
            </a:r>
            <a:r>
              <a:rPr sz="3200" spc="-5" dirty="0">
                <a:solidFill>
                  <a:srgbClr val="000066"/>
                </a:solidFill>
                <a:latin typeface="Cambria"/>
                <a:cs typeface="Cambria"/>
              </a:rPr>
              <a:t>των οπιοειδών </a:t>
            </a:r>
            <a:r>
              <a:rPr sz="3200" dirty="0">
                <a:solidFill>
                  <a:srgbClr val="000066"/>
                </a:solidFill>
                <a:latin typeface="Cambria"/>
                <a:cs typeface="Cambria"/>
              </a:rPr>
              <a:t>ή </a:t>
            </a:r>
            <a:r>
              <a:rPr sz="3200" spc="-5" dirty="0">
                <a:solidFill>
                  <a:srgbClr val="000066"/>
                </a:solidFill>
                <a:latin typeface="Cambria"/>
                <a:cs typeface="Cambria"/>
              </a:rPr>
              <a:t>τους </a:t>
            </a:r>
            <a:r>
              <a:rPr sz="3200" spc="5" dirty="0" smtClean="0">
                <a:solidFill>
                  <a:srgbClr val="000066"/>
                </a:solidFill>
                <a:latin typeface="Cambria"/>
                <a:cs typeface="Cambria"/>
              </a:rPr>
              <a:t>αδρενεργικούς</a:t>
            </a:r>
            <a:r>
              <a:rPr sz="3200" spc="-55" dirty="0" smtClean="0">
                <a:solidFill>
                  <a:srgbClr val="000066"/>
                </a:solidFill>
                <a:latin typeface="Cambria"/>
                <a:cs typeface="Cambria"/>
              </a:rPr>
              <a:t> </a:t>
            </a:r>
            <a:r>
              <a:rPr sz="3200" spc="-15" dirty="0">
                <a:solidFill>
                  <a:srgbClr val="000066"/>
                </a:solidFill>
                <a:latin typeface="Cambria"/>
                <a:cs typeface="Cambria"/>
              </a:rPr>
              <a:t>υποδοχείς.</a:t>
            </a:r>
            <a:endParaRPr sz="3200" dirty="0">
              <a:latin typeface="Cambria"/>
              <a:cs typeface="Cambria"/>
            </a:endParaRPr>
          </a:p>
          <a:p>
            <a:pPr marL="457834" algn="just">
              <a:lnSpc>
                <a:spcPct val="100000"/>
              </a:lnSpc>
            </a:pPr>
            <a:r>
              <a:rPr sz="3200" dirty="0">
                <a:solidFill>
                  <a:srgbClr val="000066"/>
                </a:solidFill>
                <a:latin typeface="Cambria"/>
                <a:cs typeface="Cambria"/>
              </a:rPr>
              <a:t>Ο</a:t>
            </a:r>
            <a:r>
              <a:rPr sz="3200" spc="-20" dirty="0">
                <a:solidFill>
                  <a:srgbClr val="000066"/>
                </a:solidFill>
                <a:latin typeface="Cambria"/>
                <a:cs typeface="Cambria"/>
              </a:rPr>
              <a:t> </a:t>
            </a:r>
            <a:r>
              <a:rPr sz="3200" dirty="0">
                <a:solidFill>
                  <a:srgbClr val="000066"/>
                </a:solidFill>
                <a:latin typeface="Cambria"/>
                <a:cs typeface="Cambria"/>
              </a:rPr>
              <a:t>τρόπος</a:t>
            </a:r>
            <a:r>
              <a:rPr sz="3200" spc="-40" dirty="0">
                <a:solidFill>
                  <a:srgbClr val="000066"/>
                </a:solidFill>
                <a:latin typeface="Cambria"/>
                <a:cs typeface="Cambria"/>
              </a:rPr>
              <a:t> </a:t>
            </a:r>
            <a:r>
              <a:rPr sz="3200" dirty="0">
                <a:solidFill>
                  <a:srgbClr val="000066"/>
                </a:solidFill>
                <a:latin typeface="Cambria"/>
                <a:cs typeface="Cambria"/>
              </a:rPr>
              <a:t>δράσης</a:t>
            </a:r>
            <a:r>
              <a:rPr sz="3200" spc="-35" dirty="0">
                <a:solidFill>
                  <a:srgbClr val="000066"/>
                </a:solidFill>
                <a:latin typeface="Cambria"/>
                <a:cs typeface="Cambria"/>
              </a:rPr>
              <a:t> </a:t>
            </a:r>
            <a:r>
              <a:rPr sz="3200" spc="-5" dirty="0">
                <a:solidFill>
                  <a:srgbClr val="000066"/>
                </a:solidFill>
                <a:latin typeface="Cambria"/>
                <a:cs typeface="Cambria"/>
              </a:rPr>
              <a:t>του</a:t>
            </a:r>
            <a:r>
              <a:rPr sz="3200" spc="-20" dirty="0">
                <a:solidFill>
                  <a:srgbClr val="000066"/>
                </a:solidFill>
                <a:latin typeface="Cambria"/>
                <a:cs typeface="Cambria"/>
              </a:rPr>
              <a:t> </a:t>
            </a:r>
            <a:r>
              <a:rPr sz="3200" spc="5" dirty="0">
                <a:solidFill>
                  <a:srgbClr val="000066"/>
                </a:solidFill>
                <a:latin typeface="Cambria"/>
                <a:cs typeface="Cambria"/>
              </a:rPr>
              <a:t>είναι</a:t>
            </a:r>
            <a:r>
              <a:rPr sz="3200" spc="-15" dirty="0">
                <a:solidFill>
                  <a:srgbClr val="000066"/>
                </a:solidFill>
                <a:latin typeface="Cambria"/>
                <a:cs typeface="Cambria"/>
              </a:rPr>
              <a:t> </a:t>
            </a:r>
            <a:r>
              <a:rPr sz="3200" spc="5" dirty="0">
                <a:solidFill>
                  <a:srgbClr val="000066"/>
                </a:solidFill>
                <a:latin typeface="Cambria"/>
                <a:cs typeface="Cambria"/>
              </a:rPr>
              <a:t>άγνωστος.</a:t>
            </a:r>
            <a:endParaRPr sz="3200" dirty="0">
              <a:latin typeface="Cambria"/>
              <a:cs typeface="Cambria"/>
            </a:endParaRPr>
          </a:p>
        </p:txBody>
      </p:sp>
      <p:sp>
        <p:nvSpPr>
          <p:cNvPr id="4" name="TextBox 3"/>
          <p:cNvSpPr txBox="1"/>
          <p:nvPr/>
        </p:nvSpPr>
        <p:spPr>
          <a:xfrm>
            <a:off x="6172200" y="457200"/>
            <a:ext cx="2209259" cy="707886"/>
          </a:xfrm>
          <a:prstGeom prst="rect">
            <a:avLst/>
          </a:prstGeom>
          <a:noFill/>
        </p:spPr>
        <p:txBody>
          <a:bodyPr wrap="none" rtlCol="0">
            <a:spAutoFit/>
          </a:bodyPr>
          <a:lstStyle/>
          <a:p>
            <a:r>
              <a:rPr lang="el-GR" sz="4000" b="1" u="sng" dirty="0" smtClean="0">
                <a:solidFill>
                  <a:srgbClr val="969696"/>
                </a:solidFill>
                <a:effectLst>
                  <a:outerShdw blurRad="38100" dist="38100" dir="2700000" algn="tl">
                    <a:srgbClr val="000000">
                      <a:alpha val="43137"/>
                    </a:srgbClr>
                  </a:outerShdw>
                </a:effectLst>
                <a:latin typeface="Arial Black" panose="020B0A04020102020204" pitchFamily="34" charset="0"/>
              </a:rPr>
              <a:t>ΞΕΝΟΝ</a:t>
            </a:r>
            <a:endParaRPr lang="el-GR" sz="4000" b="1" u="sng" dirty="0">
              <a:solidFill>
                <a:srgbClr val="96969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3400" y="1447800"/>
            <a:ext cx="7639684" cy="295275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mbria"/>
                <a:cs typeface="Cambria"/>
              </a:rPr>
              <a:t>Προσλαμβάνε</a:t>
            </a:r>
            <a:r>
              <a:rPr sz="3200" spc="5" dirty="0">
                <a:solidFill>
                  <a:srgbClr val="000066"/>
                </a:solidFill>
                <a:latin typeface="Cambria"/>
                <a:cs typeface="Cambria"/>
              </a:rPr>
              <a:t>τ</a:t>
            </a:r>
            <a:r>
              <a:rPr sz="3200" spc="-5" dirty="0">
                <a:solidFill>
                  <a:srgbClr val="000066"/>
                </a:solidFill>
                <a:latin typeface="Cambria"/>
                <a:cs typeface="Cambria"/>
              </a:rPr>
              <a:t>α</a:t>
            </a:r>
            <a:r>
              <a:rPr sz="3200" dirty="0">
                <a:solidFill>
                  <a:srgbClr val="000066"/>
                </a:solidFill>
                <a:latin typeface="Cambria"/>
                <a:cs typeface="Cambria"/>
              </a:rPr>
              <a:t>ι</a:t>
            </a:r>
            <a:r>
              <a:rPr sz="3200" spc="-50" dirty="0">
                <a:solidFill>
                  <a:srgbClr val="000066"/>
                </a:solidFill>
                <a:latin typeface="Cambria"/>
                <a:cs typeface="Cambria"/>
              </a:rPr>
              <a:t> </a:t>
            </a:r>
            <a:r>
              <a:rPr sz="3200" spc="25" dirty="0">
                <a:solidFill>
                  <a:srgbClr val="000066"/>
                </a:solidFill>
                <a:latin typeface="Cambria"/>
                <a:cs typeface="Cambria"/>
              </a:rPr>
              <a:t>κ</a:t>
            </a:r>
            <a:r>
              <a:rPr sz="3200" spc="-5" dirty="0">
                <a:solidFill>
                  <a:srgbClr val="000066"/>
                </a:solidFill>
                <a:latin typeface="Cambria"/>
                <a:cs typeface="Cambria"/>
              </a:rPr>
              <a:t>α</a:t>
            </a:r>
            <a:r>
              <a:rPr sz="3200" dirty="0">
                <a:solidFill>
                  <a:srgbClr val="000066"/>
                </a:solidFill>
                <a:latin typeface="Cambria"/>
                <a:cs typeface="Cambria"/>
              </a:rPr>
              <a:t>ι</a:t>
            </a:r>
            <a:r>
              <a:rPr sz="3200" spc="-15" dirty="0">
                <a:solidFill>
                  <a:srgbClr val="000066"/>
                </a:solidFill>
                <a:latin typeface="Cambria"/>
                <a:cs typeface="Cambria"/>
              </a:rPr>
              <a:t> </a:t>
            </a:r>
            <a:r>
              <a:rPr sz="3200" spc="-5" dirty="0">
                <a:solidFill>
                  <a:srgbClr val="000066"/>
                </a:solidFill>
                <a:latin typeface="Cambria"/>
                <a:cs typeface="Cambria"/>
              </a:rPr>
              <a:t>αποβά</a:t>
            </a:r>
            <a:r>
              <a:rPr sz="3200" spc="70" dirty="0">
                <a:solidFill>
                  <a:srgbClr val="000066"/>
                </a:solidFill>
                <a:latin typeface="Cambria"/>
                <a:cs typeface="Cambria"/>
              </a:rPr>
              <a:t>λ</a:t>
            </a:r>
            <a:r>
              <a:rPr sz="3200" dirty="0">
                <a:solidFill>
                  <a:srgbClr val="000066"/>
                </a:solidFill>
                <a:latin typeface="Cambria"/>
                <a:cs typeface="Cambria"/>
              </a:rPr>
              <a:t>λεται</a:t>
            </a:r>
            <a:r>
              <a:rPr sz="3200" spc="-15" dirty="0">
                <a:solidFill>
                  <a:srgbClr val="000066"/>
                </a:solidFill>
                <a:latin typeface="Cambria"/>
                <a:cs typeface="Cambria"/>
              </a:rPr>
              <a:t> </a:t>
            </a:r>
            <a:r>
              <a:rPr sz="3200" spc="-5" dirty="0">
                <a:solidFill>
                  <a:srgbClr val="000066"/>
                </a:solidFill>
                <a:latin typeface="Cambria"/>
                <a:cs typeface="Cambria"/>
              </a:rPr>
              <a:t>τα</a:t>
            </a:r>
            <a:r>
              <a:rPr sz="3200" spc="-20" dirty="0">
                <a:solidFill>
                  <a:srgbClr val="000066"/>
                </a:solidFill>
                <a:latin typeface="Cambria"/>
                <a:cs typeface="Cambria"/>
              </a:rPr>
              <a:t>χ</a:t>
            </a:r>
            <a:r>
              <a:rPr sz="3200" dirty="0">
                <a:solidFill>
                  <a:srgbClr val="000066"/>
                </a:solidFill>
                <a:latin typeface="Cambria"/>
                <a:cs typeface="Cambria"/>
              </a:rPr>
              <a:t>εία.</a:t>
            </a:r>
            <a:endParaRPr sz="3200" dirty="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mbria"/>
                <a:cs typeface="Cambria"/>
              </a:rPr>
              <a:t>Δεν </a:t>
            </a:r>
            <a:r>
              <a:rPr sz="3200" spc="20" dirty="0">
                <a:solidFill>
                  <a:srgbClr val="000066"/>
                </a:solidFill>
                <a:latin typeface="Cambria"/>
                <a:cs typeface="Cambria"/>
              </a:rPr>
              <a:t>κ</a:t>
            </a:r>
            <a:r>
              <a:rPr sz="3200" spc="-5" dirty="0">
                <a:solidFill>
                  <a:srgbClr val="000066"/>
                </a:solidFill>
                <a:latin typeface="Cambria"/>
                <a:cs typeface="Cambria"/>
              </a:rPr>
              <a:t>αταστέ</a:t>
            </a:r>
            <a:r>
              <a:rPr sz="3200" spc="75" dirty="0">
                <a:solidFill>
                  <a:srgbClr val="000066"/>
                </a:solidFill>
                <a:latin typeface="Cambria"/>
                <a:cs typeface="Cambria"/>
              </a:rPr>
              <a:t>λ</a:t>
            </a:r>
            <a:r>
              <a:rPr sz="3200" dirty="0">
                <a:solidFill>
                  <a:srgbClr val="000066"/>
                </a:solidFill>
                <a:latin typeface="Cambria"/>
                <a:cs typeface="Cambria"/>
              </a:rPr>
              <a:t>λει</a:t>
            </a:r>
            <a:r>
              <a:rPr sz="3200" spc="-30" dirty="0">
                <a:solidFill>
                  <a:srgbClr val="000066"/>
                </a:solidFill>
                <a:latin typeface="Cambria"/>
                <a:cs typeface="Cambria"/>
              </a:rPr>
              <a:t> </a:t>
            </a:r>
            <a:r>
              <a:rPr sz="3200" spc="-5" dirty="0">
                <a:solidFill>
                  <a:srgbClr val="000066"/>
                </a:solidFill>
                <a:latin typeface="Cambria"/>
                <a:cs typeface="Cambria"/>
              </a:rPr>
              <a:t>τ</a:t>
            </a:r>
            <a:r>
              <a:rPr sz="3200" dirty="0">
                <a:solidFill>
                  <a:srgbClr val="000066"/>
                </a:solidFill>
                <a:latin typeface="Cambria"/>
                <a:cs typeface="Cambria"/>
              </a:rPr>
              <a:t>ο</a:t>
            </a:r>
            <a:r>
              <a:rPr sz="3200" spc="-15" dirty="0">
                <a:solidFill>
                  <a:srgbClr val="000066"/>
                </a:solidFill>
                <a:latin typeface="Cambria"/>
                <a:cs typeface="Cambria"/>
              </a:rPr>
              <a:t> </a:t>
            </a:r>
            <a:r>
              <a:rPr sz="3200" dirty="0">
                <a:solidFill>
                  <a:srgbClr val="000066"/>
                </a:solidFill>
                <a:latin typeface="Cambria"/>
                <a:cs typeface="Cambria"/>
              </a:rPr>
              <a:t>μυο</a:t>
            </a:r>
            <a:r>
              <a:rPr sz="3200" spc="25" dirty="0">
                <a:solidFill>
                  <a:srgbClr val="000066"/>
                </a:solidFill>
                <a:latin typeface="Cambria"/>
                <a:cs typeface="Cambria"/>
              </a:rPr>
              <a:t>κ</a:t>
            </a:r>
            <a:r>
              <a:rPr sz="3200" spc="-5" dirty="0">
                <a:solidFill>
                  <a:srgbClr val="000066"/>
                </a:solidFill>
                <a:latin typeface="Cambria"/>
                <a:cs typeface="Cambria"/>
              </a:rPr>
              <a:t>άρδιο</a:t>
            </a:r>
            <a:endParaRPr sz="3200" dirty="0">
              <a:latin typeface="Cambria"/>
              <a:cs typeface="Cambria"/>
            </a:endParaRPr>
          </a:p>
          <a:p>
            <a:pPr marL="304800" marR="868680" indent="-292735">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mbria"/>
                <a:cs typeface="Cambria"/>
              </a:rPr>
              <a:t>Προ</a:t>
            </a:r>
            <a:r>
              <a:rPr sz="3200" spc="20" dirty="0">
                <a:solidFill>
                  <a:srgbClr val="000066"/>
                </a:solidFill>
                <a:latin typeface="Cambria"/>
                <a:cs typeface="Cambria"/>
              </a:rPr>
              <a:t>κ</a:t>
            </a:r>
            <a:r>
              <a:rPr sz="3200" spc="-5" dirty="0">
                <a:solidFill>
                  <a:srgbClr val="000066"/>
                </a:solidFill>
                <a:latin typeface="Cambria"/>
                <a:cs typeface="Cambria"/>
              </a:rPr>
              <a:t>αλε</a:t>
            </a:r>
            <a:r>
              <a:rPr sz="3200" dirty="0">
                <a:solidFill>
                  <a:srgbClr val="000066"/>
                </a:solidFill>
                <a:latin typeface="Cambria"/>
                <a:cs typeface="Cambria"/>
              </a:rPr>
              <a:t>ί</a:t>
            </a:r>
            <a:r>
              <a:rPr sz="3200" spc="-25" dirty="0">
                <a:solidFill>
                  <a:srgbClr val="000066"/>
                </a:solidFill>
                <a:latin typeface="Cambria"/>
                <a:cs typeface="Cambria"/>
              </a:rPr>
              <a:t> </a:t>
            </a:r>
            <a:r>
              <a:rPr sz="3200" dirty="0">
                <a:solidFill>
                  <a:srgbClr val="000066"/>
                </a:solidFill>
                <a:latin typeface="Cambria"/>
                <a:cs typeface="Cambria"/>
              </a:rPr>
              <a:t>μικρ</a:t>
            </a:r>
            <a:r>
              <a:rPr sz="3200" spc="5" dirty="0">
                <a:solidFill>
                  <a:srgbClr val="000066"/>
                </a:solidFill>
                <a:latin typeface="Cambria"/>
                <a:cs typeface="Cambria"/>
              </a:rPr>
              <a:t>έ</a:t>
            </a:r>
            <a:r>
              <a:rPr sz="3200" dirty="0">
                <a:solidFill>
                  <a:srgbClr val="000066"/>
                </a:solidFill>
                <a:latin typeface="Cambria"/>
                <a:cs typeface="Cambria"/>
              </a:rPr>
              <a:t>ς</a:t>
            </a:r>
            <a:r>
              <a:rPr sz="3200" spc="-25" dirty="0">
                <a:solidFill>
                  <a:srgbClr val="000066"/>
                </a:solidFill>
                <a:latin typeface="Cambria"/>
                <a:cs typeface="Cambria"/>
              </a:rPr>
              <a:t> </a:t>
            </a:r>
            <a:r>
              <a:rPr sz="3200" dirty="0">
                <a:solidFill>
                  <a:srgbClr val="000066"/>
                </a:solidFill>
                <a:latin typeface="Cambria"/>
                <a:cs typeface="Cambria"/>
              </a:rPr>
              <a:t>μό</a:t>
            </a:r>
            <a:r>
              <a:rPr sz="3200" spc="50" dirty="0">
                <a:solidFill>
                  <a:srgbClr val="000066"/>
                </a:solidFill>
                <a:latin typeface="Cambria"/>
                <a:cs typeface="Cambria"/>
              </a:rPr>
              <a:t>ν</a:t>
            </a:r>
            <a:r>
              <a:rPr sz="3200" dirty="0">
                <a:solidFill>
                  <a:srgbClr val="000066"/>
                </a:solidFill>
                <a:latin typeface="Cambria"/>
                <a:cs typeface="Cambria"/>
              </a:rPr>
              <a:t>ο</a:t>
            </a:r>
            <a:r>
              <a:rPr sz="3200" spc="-20" dirty="0">
                <a:solidFill>
                  <a:srgbClr val="000066"/>
                </a:solidFill>
                <a:latin typeface="Cambria"/>
                <a:cs typeface="Cambria"/>
              </a:rPr>
              <a:t> </a:t>
            </a:r>
            <a:r>
              <a:rPr sz="3200" dirty="0">
                <a:solidFill>
                  <a:srgbClr val="000066"/>
                </a:solidFill>
                <a:latin typeface="Cambria"/>
                <a:cs typeface="Cambria"/>
              </a:rPr>
              <a:t>με</a:t>
            </a:r>
            <a:r>
              <a:rPr sz="3200" spc="5" dirty="0">
                <a:solidFill>
                  <a:srgbClr val="000066"/>
                </a:solidFill>
                <a:latin typeface="Cambria"/>
                <a:cs typeface="Cambria"/>
              </a:rPr>
              <a:t>τ</a:t>
            </a:r>
            <a:r>
              <a:rPr sz="3200" spc="-5" dirty="0">
                <a:solidFill>
                  <a:srgbClr val="000066"/>
                </a:solidFill>
                <a:latin typeface="Cambria"/>
                <a:cs typeface="Cambria"/>
              </a:rPr>
              <a:t>αβολέ</a:t>
            </a:r>
            <a:r>
              <a:rPr sz="3200" dirty="0">
                <a:solidFill>
                  <a:srgbClr val="000066"/>
                </a:solidFill>
                <a:latin typeface="Cambria"/>
                <a:cs typeface="Cambria"/>
              </a:rPr>
              <a:t>ς</a:t>
            </a:r>
            <a:r>
              <a:rPr sz="3200" spc="-40" dirty="0">
                <a:solidFill>
                  <a:srgbClr val="000066"/>
                </a:solidFill>
                <a:latin typeface="Cambria"/>
                <a:cs typeface="Cambria"/>
              </a:rPr>
              <a:t> </a:t>
            </a:r>
            <a:r>
              <a:rPr sz="3200" dirty="0">
                <a:solidFill>
                  <a:srgbClr val="000066"/>
                </a:solidFill>
                <a:latin typeface="Cambria"/>
                <a:cs typeface="Cambria"/>
              </a:rPr>
              <a:t>στη  συστηματική</a:t>
            </a:r>
            <a:r>
              <a:rPr sz="3200" spc="-45" dirty="0">
                <a:solidFill>
                  <a:srgbClr val="000066"/>
                </a:solidFill>
                <a:latin typeface="Cambria"/>
                <a:cs typeface="Cambria"/>
              </a:rPr>
              <a:t> </a:t>
            </a:r>
            <a:r>
              <a:rPr sz="3200" spc="5" dirty="0">
                <a:solidFill>
                  <a:srgbClr val="000066"/>
                </a:solidFill>
                <a:latin typeface="Cambria"/>
                <a:cs typeface="Cambria"/>
              </a:rPr>
              <a:t>και</a:t>
            </a:r>
            <a:r>
              <a:rPr sz="3200" spc="-30" dirty="0">
                <a:solidFill>
                  <a:srgbClr val="000066"/>
                </a:solidFill>
                <a:latin typeface="Cambria"/>
                <a:cs typeface="Cambria"/>
              </a:rPr>
              <a:t> </a:t>
            </a:r>
            <a:r>
              <a:rPr sz="3200" dirty="0">
                <a:solidFill>
                  <a:srgbClr val="000066"/>
                </a:solidFill>
                <a:latin typeface="Cambria"/>
                <a:cs typeface="Cambria"/>
              </a:rPr>
              <a:t>στην</a:t>
            </a:r>
            <a:r>
              <a:rPr sz="3200" spc="-25" dirty="0">
                <a:solidFill>
                  <a:srgbClr val="000066"/>
                </a:solidFill>
                <a:latin typeface="Cambria"/>
                <a:cs typeface="Cambria"/>
              </a:rPr>
              <a:t> </a:t>
            </a:r>
            <a:r>
              <a:rPr sz="3200" spc="-5" dirty="0">
                <a:solidFill>
                  <a:srgbClr val="000066"/>
                </a:solidFill>
                <a:latin typeface="Cambria"/>
                <a:cs typeface="Cambria"/>
              </a:rPr>
              <a:t>πνευμονική</a:t>
            </a:r>
            <a:endParaRPr sz="3200" dirty="0">
              <a:latin typeface="Cambria"/>
              <a:cs typeface="Cambria"/>
            </a:endParaRPr>
          </a:p>
          <a:p>
            <a:pPr marL="304800">
              <a:lnSpc>
                <a:spcPct val="100000"/>
              </a:lnSpc>
            </a:pPr>
            <a:r>
              <a:rPr sz="3200" spc="10" dirty="0">
                <a:solidFill>
                  <a:srgbClr val="000066"/>
                </a:solidFill>
                <a:latin typeface="Cambria"/>
                <a:cs typeface="Cambria"/>
              </a:rPr>
              <a:t>κυκλοφορία</a:t>
            </a:r>
            <a:endParaRPr sz="3200" dirty="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mbria"/>
                <a:cs typeface="Cambria"/>
              </a:rPr>
              <a:t>Δεν εί</a:t>
            </a:r>
            <a:r>
              <a:rPr sz="3200" spc="40" dirty="0">
                <a:solidFill>
                  <a:srgbClr val="000066"/>
                </a:solidFill>
                <a:latin typeface="Cambria"/>
                <a:cs typeface="Cambria"/>
              </a:rPr>
              <a:t>ν</a:t>
            </a:r>
            <a:r>
              <a:rPr sz="3200" spc="-5" dirty="0">
                <a:solidFill>
                  <a:srgbClr val="000066"/>
                </a:solidFill>
                <a:latin typeface="Cambria"/>
                <a:cs typeface="Cambria"/>
              </a:rPr>
              <a:t>α</a:t>
            </a:r>
            <a:r>
              <a:rPr sz="3200" dirty="0">
                <a:solidFill>
                  <a:srgbClr val="000066"/>
                </a:solidFill>
                <a:latin typeface="Cambria"/>
                <a:cs typeface="Cambria"/>
              </a:rPr>
              <a:t>ι</a:t>
            </a:r>
            <a:r>
              <a:rPr sz="3200" spc="-25" dirty="0">
                <a:solidFill>
                  <a:srgbClr val="000066"/>
                </a:solidFill>
                <a:latin typeface="Cambria"/>
                <a:cs typeface="Cambria"/>
              </a:rPr>
              <a:t> </a:t>
            </a:r>
            <a:r>
              <a:rPr sz="3200" spc="-5" dirty="0">
                <a:solidFill>
                  <a:srgbClr val="000066"/>
                </a:solidFill>
                <a:latin typeface="Cambria"/>
                <a:cs typeface="Cambria"/>
              </a:rPr>
              <a:t>τοξι</a:t>
            </a:r>
            <a:r>
              <a:rPr sz="3200" spc="80" dirty="0">
                <a:solidFill>
                  <a:srgbClr val="000066"/>
                </a:solidFill>
                <a:latin typeface="Cambria"/>
                <a:cs typeface="Cambria"/>
              </a:rPr>
              <a:t>κ</a:t>
            </a:r>
            <a:r>
              <a:rPr sz="3200" dirty="0">
                <a:solidFill>
                  <a:srgbClr val="000066"/>
                </a:solidFill>
                <a:latin typeface="Cambria"/>
                <a:cs typeface="Cambria"/>
              </a:rPr>
              <a:t>ό</a:t>
            </a:r>
            <a:endParaRPr sz="3200" dirty="0">
              <a:latin typeface="Cambria"/>
              <a:cs typeface="Cambria"/>
            </a:endParaRPr>
          </a:p>
        </p:txBody>
      </p:sp>
      <p:pic>
        <p:nvPicPr>
          <p:cNvPr id="4" name="Εικόνα 3"/>
          <p:cNvPicPr>
            <a:picLocks noChangeAspect="1"/>
          </p:cNvPicPr>
          <p:nvPr/>
        </p:nvPicPr>
        <p:blipFill>
          <a:blip r:embed="rId2"/>
          <a:stretch>
            <a:fillRect/>
          </a:stretch>
        </p:blipFill>
        <p:spPr>
          <a:xfrm>
            <a:off x="5009918" y="3771138"/>
            <a:ext cx="3113995" cy="2665477"/>
          </a:xfrm>
          <a:prstGeom prst="rect">
            <a:avLst/>
          </a:prstGeom>
        </p:spPr>
      </p:pic>
      <p:sp>
        <p:nvSpPr>
          <p:cNvPr id="5" name="TextBox 4"/>
          <p:cNvSpPr txBox="1"/>
          <p:nvPr/>
        </p:nvSpPr>
        <p:spPr>
          <a:xfrm>
            <a:off x="6172200" y="457200"/>
            <a:ext cx="2209259" cy="707886"/>
          </a:xfrm>
          <a:prstGeom prst="rect">
            <a:avLst/>
          </a:prstGeom>
          <a:noFill/>
        </p:spPr>
        <p:txBody>
          <a:bodyPr wrap="none" rtlCol="0">
            <a:spAutoFit/>
          </a:bodyPr>
          <a:lstStyle/>
          <a:p>
            <a:r>
              <a:rPr lang="el-GR" sz="4000" b="1" u="sng" dirty="0" smtClean="0">
                <a:solidFill>
                  <a:srgbClr val="969696"/>
                </a:solidFill>
                <a:effectLst>
                  <a:outerShdw blurRad="38100" dist="38100" dir="2700000" algn="tl">
                    <a:srgbClr val="000000">
                      <a:alpha val="43137"/>
                    </a:srgbClr>
                  </a:outerShdw>
                </a:effectLst>
                <a:latin typeface="Arial Black" panose="020B0A04020102020204" pitchFamily="34" charset="0"/>
              </a:rPr>
              <a:t>ΞΕΝΟΝ</a:t>
            </a:r>
            <a:endParaRPr lang="el-GR" sz="4000" b="1" u="sng" dirty="0">
              <a:solidFill>
                <a:srgbClr val="96969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690168" y="2370531"/>
            <a:ext cx="7355840" cy="2968120"/>
          </a:xfrm>
          <a:prstGeom prst="rect">
            <a:avLst/>
          </a:prstGeom>
        </p:spPr>
        <p:txBody>
          <a:bodyPr vert="horz" wrap="square" lIns="0" tIns="13335" rIns="0" bIns="0" rtlCol="0">
            <a:spAutoFit/>
          </a:bodyPr>
          <a:lstStyle/>
          <a:p>
            <a:pPr marL="354965" marR="5080" indent="-342900">
              <a:lnSpc>
                <a:spcPct val="100000"/>
              </a:lnSpc>
              <a:spcBef>
                <a:spcPts val="105"/>
              </a:spcBef>
              <a:buFont typeface="Arial" panose="020B0604020202020204" pitchFamily="34" charset="0"/>
              <a:buChar char="•"/>
            </a:pPr>
            <a:r>
              <a:rPr dirty="0" err="1" smtClean="0">
                <a:solidFill>
                  <a:schemeClr val="tx2"/>
                </a:solidFill>
                <a:latin typeface="Arial" panose="020B0604020202020204" pitchFamily="34" charset="0"/>
                <a:cs typeface="Arial" panose="020B0604020202020204" pitchFamily="34" charset="0"/>
              </a:rPr>
              <a:t>Δεν</a:t>
            </a:r>
            <a:r>
              <a:rPr dirty="0" smtClean="0">
                <a:solidFill>
                  <a:schemeClr val="tx2"/>
                </a:solidFill>
                <a:latin typeface="Arial" panose="020B0604020202020204" pitchFamily="34" charset="0"/>
                <a:cs typeface="Arial" panose="020B0604020202020204" pitchFamily="34" charset="0"/>
              </a:rPr>
              <a:t> </a:t>
            </a:r>
            <a:r>
              <a:rPr spc="-5" dirty="0">
                <a:solidFill>
                  <a:schemeClr val="tx2"/>
                </a:solidFill>
                <a:latin typeface="Arial" panose="020B0604020202020204" pitchFamily="34" charset="0"/>
                <a:cs typeface="Arial" panose="020B0604020202020204" pitchFamily="34" charset="0"/>
              </a:rPr>
              <a:t>πυροδοτεί την </a:t>
            </a:r>
            <a:r>
              <a:rPr dirty="0">
                <a:solidFill>
                  <a:schemeClr val="tx2"/>
                </a:solidFill>
                <a:latin typeface="Arial" panose="020B0604020202020204" pitchFamily="34" charset="0"/>
                <a:cs typeface="Arial" panose="020B0604020202020204" pitchFamily="34" charset="0"/>
              </a:rPr>
              <a:t>εμφάνιση </a:t>
            </a:r>
            <a:r>
              <a:rPr spc="10" dirty="0">
                <a:solidFill>
                  <a:schemeClr val="tx2"/>
                </a:solidFill>
                <a:latin typeface="Arial" panose="020B0604020202020204" pitchFamily="34" charset="0"/>
                <a:cs typeface="Arial" panose="020B0604020202020204" pitchFamily="34" charset="0"/>
              </a:rPr>
              <a:t>κακοήθους </a:t>
            </a:r>
            <a:r>
              <a:rPr spc="-690" dirty="0">
                <a:solidFill>
                  <a:schemeClr val="tx2"/>
                </a:solidFill>
                <a:latin typeface="Arial" panose="020B0604020202020204" pitchFamily="34" charset="0"/>
                <a:cs typeface="Arial" panose="020B0604020202020204" pitchFamily="34" charset="0"/>
              </a:rPr>
              <a:t> </a:t>
            </a:r>
            <a:r>
              <a:rPr spc="-5" dirty="0">
                <a:solidFill>
                  <a:schemeClr val="tx2"/>
                </a:solidFill>
                <a:latin typeface="Arial" panose="020B0604020202020204" pitchFamily="34" charset="0"/>
                <a:cs typeface="Arial" panose="020B0604020202020204" pitchFamily="34" charset="0"/>
              </a:rPr>
              <a:t>υπερθερμίας</a:t>
            </a:r>
            <a:endParaRPr dirty="0">
              <a:solidFill>
                <a:schemeClr val="tx2"/>
              </a:solidFill>
              <a:latin typeface="Arial" panose="020B0604020202020204" pitchFamily="34" charset="0"/>
              <a:cs typeface="Arial" panose="020B0604020202020204" pitchFamily="34" charset="0"/>
            </a:endParaRPr>
          </a:p>
          <a:p>
            <a:pPr marL="355600" indent="-342900">
              <a:lnSpc>
                <a:spcPct val="100000"/>
              </a:lnSpc>
              <a:buFont typeface="Arial" panose="020B0604020202020204" pitchFamily="34" charset="0"/>
              <a:buChar char="•"/>
            </a:pPr>
            <a:r>
              <a:rPr lang="el-GR" spc="-315" dirty="0" smtClean="0">
                <a:solidFill>
                  <a:schemeClr val="tx2"/>
                </a:solidFill>
                <a:latin typeface="Arial" panose="020B0604020202020204" pitchFamily="34" charset="0"/>
                <a:cs typeface="Arial" panose="020B0604020202020204" pitchFamily="34" charset="0"/>
              </a:rPr>
              <a:t>Παράγεται </a:t>
            </a:r>
            <a:r>
              <a:rPr lang="el-GR" spc="-315" dirty="0">
                <a:solidFill>
                  <a:schemeClr val="tx2"/>
                </a:solidFill>
                <a:latin typeface="Arial" panose="020B0604020202020204" pitchFamily="34" charset="0"/>
                <a:cs typeface="Arial" panose="020B0604020202020204" pitchFamily="34" charset="0"/>
              </a:rPr>
              <a:t>με διύλιση </a:t>
            </a:r>
            <a:r>
              <a:rPr lang="el-GR" spc="-315" dirty="0" smtClean="0">
                <a:solidFill>
                  <a:schemeClr val="tx2"/>
                </a:solidFill>
                <a:latin typeface="Arial" panose="020B0604020202020204" pitchFamily="34" charset="0"/>
                <a:cs typeface="Arial" panose="020B0604020202020204" pitchFamily="34" charset="0"/>
              </a:rPr>
              <a:t>του</a:t>
            </a:r>
            <a:r>
              <a:rPr lang="en-US" spc="-315" dirty="0" smtClean="0">
                <a:solidFill>
                  <a:schemeClr val="tx2"/>
                </a:solidFill>
                <a:latin typeface="Arial" panose="020B0604020202020204" pitchFamily="34" charset="0"/>
                <a:cs typeface="Arial" panose="020B0604020202020204" pitchFamily="34" charset="0"/>
              </a:rPr>
              <a:t> </a:t>
            </a:r>
            <a:r>
              <a:rPr lang="el-GR" spc="-315" dirty="0" smtClean="0">
                <a:solidFill>
                  <a:schemeClr val="tx2"/>
                </a:solidFill>
                <a:latin typeface="Arial" panose="020B0604020202020204" pitchFamily="34" charset="0"/>
                <a:cs typeface="Arial" panose="020B0604020202020204" pitchFamily="34" charset="0"/>
              </a:rPr>
              <a:t>ατμοσφαιρικού </a:t>
            </a:r>
            <a:r>
              <a:rPr lang="el-GR" spc="-315" dirty="0">
                <a:solidFill>
                  <a:schemeClr val="tx2"/>
                </a:solidFill>
                <a:latin typeface="Arial" panose="020B0604020202020204" pitchFamily="34" charset="0"/>
                <a:cs typeface="Arial" panose="020B0604020202020204" pitchFamily="34" charset="0"/>
              </a:rPr>
              <a:t>αέρα αλλά το </a:t>
            </a:r>
            <a:r>
              <a:rPr lang="el-GR" spc="-315" dirty="0" smtClean="0">
                <a:solidFill>
                  <a:schemeClr val="tx2"/>
                </a:solidFill>
                <a:latin typeface="Arial" panose="020B0604020202020204" pitchFamily="34" charset="0"/>
                <a:cs typeface="Arial" panose="020B0604020202020204" pitchFamily="34" charset="0"/>
              </a:rPr>
              <a:t>κόστος</a:t>
            </a:r>
            <a:r>
              <a:rPr lang="en-US" spc="-315" dirty="0" smtClean="0">
                <a:solidFill>
                  <a:schemeClr val="tx2"/>
                </a:solidFill>
                <a:latin typeface="Arial" panose="020B0604020202020204" pitchFamily="34" charset="0"/>
                <a:cs typeface="Arial" panose="020B0604020202020204" pitchFamily="34" charset="0"/>
              </a:rPr>
              <a:t> </a:t>
            </a:r>
            <a:r>
              <a:rPr lang="el-GR" spc="-315" dirty="0" smtClean="0">
                <a:solidFill>
                  <a:schemeClr val="tx2"/>
                </a:solidFill>
                <a:latin typeface="Arial" panose="020B0604020202020204" pitchFamily="34" charset="0"/>
                <a:cs typeface="Arial" panose="020B0604020202020204" pitchFamily="34" charset="0"/>
              </a:rPr>
              <a:t>παραγωγής </a:t>
            </a:r>
            <a:r>
              <a:rPr lang="el-GR" spc="-315" dirty="0">
                <a:solidFill>
                  <a:schemeClr val="tx2"/>
                </a:solidFill>
                <a:latin typeface="Arial" panose="020B0604020202020204" pitchFamily="34" charset="0"/>
                <a:cs typeface="Arial" panose="020B0604020202020204" pitchFamily="34" charset="0"/>
              </a:rPr>
              <a:t>του είναι ιδιαίτερα </a:t>
            </a:r>
            <a:r>
              <a:rPr lang="el-GR" spc="-315" dirty="0" smtClean="0">
                <a:solidFill>
                  <a:schemeClr val="tx2"/>
                </a:solidFill>
                <a:latin typeface="Arial" panose="020B0604020202020204" pitchFamily="34" charset="0"/>
                <a:cs typeface="Arial" panose="020B0604020202020204" pitchFamily="34" charset="0"/>
              </a:rPr>
              <a:t>υψηλό,</a:t>
            </a:r>
            <a:r>
              <a:rPr lang="en-US" spc="-315" dirty="0" smtClean="0">
                <a:solidFill>
                  <a:schemeClr val="tx2"/>
                </a:solidFill>
                <a:latin typeface="Arial" panose="020B0604020202020204" pitchFamily="34" charset="0"/>
                <a:cs typeface="Arial" panose="020B0604020202020204" pitchFamily="34" charset="0"/>
              </a:rPr>
              <a:t> </a:t>
            </a:r>
            <a:r>
              <a:rPr lang="el-GR" spc="-315" dirty="0" smtClean="0">
                <a:solidFill>
                  <a:schemeClr val="tx2"/>
                </a:solidFill>
                <a:latin typeface="Arial" panose="020B0604020202020204" pitchFamily="34" charset="0"/>
                <a:cs typeface="Arial" panose="020B0604020202020204" pitchFamily="34" charset="0"/>
              </a:rPr>
              <a:t>γεγονός </a:t>
            </a:r>
            <a:r>
              <a:rPr lang="el-GR" spc="-315" dirty="0">
                <a:solidFill>
                  <a:schemeClr val="tx2"/>
                </a:solidFill>
                <a:latin typeface="Arial" panose="020B0604020202020204" pitchFamily="34" charset="0"/>
                <a:cs typeface="Arial" panose="020B0604020202020204" pitchFamily="34" charset="0"/>
              </a:rPr>
              <a:t>που περιορίζει σημαντικά την </a:t>
            </a:r>
            <a:r>
              <a:rPr lang="el-GR" spc="-315" dirty="0" smtClean="0">
                <a:solidFill>
                  <a:schemeClr val="tx2"/>
                </a:solidFill>
                <a:latin typeface="Arial" panose="020B0604020202020204" pitchFamily="34" charset="0"/>
                <a:cs typeface="Arial" panose="020B0604020202020204" pitchFamily="34" charset="0"/>
              </a:rPr>
              <a:t>ευρεία</a:t>
            </a:r>
            <a:r>
              <a:rPr lang="en-US" spc="-315" dirty="0" smtClean="0">
                <a:solidFill>
                  <a:schemeClr val="tx2"/>
                </a:solidFill>
                <a:latin typeface="Arial" panose="020B0604020202020204" pitchFamily="34" charset="0"/>
                <a:cs typeface="Arial" panose="020B0604020202020204" pitchFamily="34" charset="0"/>
              </a:rPr>
              <a:t> </a:t>
            </a:r>
            <a:r>
              <a:rPr lang="el-GR" spc="-315" dirty="0" smtClean="0">
                <a:solidFill>
                  <a:schemeClr val="tx2"/>
                </a:solidFill>
                <a:latin typeface="Arial" panose="020B0604020202020204" pitchFamily="34" charset="0"/>
                <a:cs typeface="Arial" panose="020B0604020202020204" pitchFamily="34" charset="0"/>
              </a:rPr>
              <a:t>χρήση </a:t>
            </a:r>
            <a:r>
              <a:rPr lang="el-GR" spc="-315" dirty="0">
                <a:solidFill>
                  <a:schemeClr val="tx2"/>
                </a:solidFill>
                <a:latin typeface="Arial" panose="020B0604020202020204" pitchFamily="34" charset="0"/>
                <a:cs typeface="Arial" panose="020B0604020202020204" pitchFamily="34" charset="0"/>
              </a:rPr>
              <a:t>του </a:t>
            </a:r>
            <a:endParaRPr dirty="0">
              <a:solidFill>
                <a:schemeClr val="tx2"/>
              </a:solidFill>
              <a:latin typeface="Arial" panose="020B0604020202020204" pitchFamily="34" charset="0"/>
              <a:cs typeface="Arial" panose="020B0604020202020204" pitchFamily="34" charset="0"/>
            </a:endParaRPr>
          </a:p>
        </p:txBody>
      </p:sp>
      <p:sp>
        <p:nvSpPr>
          <p:cNvPr id="4" name="TextBox 3"/>
          <p:cNvSpPr txBox="1"/>
          <p:nvPr/>
        </p:nvSpPr>
        <p:spPr>
          <a:xfrm>
            <a:off x="6172200" y="457200"/>
            <a:ext cx="2209259" cy="707886"/>
          </a:xfrm>
          <a:prstGeom prst="rect">
            <a:avLst/>
          </a:prstGeom>
          <a:noFill/>
        </p:spPr>
        <p:txBody>
          <a:bodyPr wrap="none" rtlCol="0">
            <a:spAutoFit/>
          </a:bodyPr>
          <a:lstStyle/>
          <a:p>
            <a:r>
              <a:rPr lang="el-GR" sz="4000" b="1" u="sng" dirty="0" smtClean="0">
                <a:solidFill>
                  <a:srgbClr val="969696"/>
                </a:solidFill>
                <a:effectLst>
                  <a:outerShdw blurRad="38100" dist="38100" dir="2700000" algn="tl">
                    <a:srgbClr val="000000">
                      <a:alpha val="43137"/>
                    </a:srgbClr>
                  </a:outerShdw>
                </a:effectLst>
                <a:latin typeface="Arial Black" panose="020B0A04020102020204" pitchFamily="34" charset="0"/>
              </a:rPr>
              <a:t>ΞΕΝΟΝ</a:t>
            </a:r>
            <a:endParaRPr lang="el-GR" sz="4000" b="1" u="sng" dirty="0">
              <a:solidFill>
                <a:srgbClr val="96969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2997146273"/>
              </p:ext>
            </p:extLst>
          </p:nvPr>
        </p:nvGraphicFramePr>
        <p:xfrm>
          <a:off x="1066800" y="533400"/>
          <a:ext cx="7467600" cy="5867403"/>
        </p:xfrm>
        <a:graphic>
          <a:graphicData uri="http://schemas.openxmlformats.org/drawingml/2006/table">
            <a:tbl>
              <a:tblPr firstRow="1" firstCol="1" bandRow="1">
                <a:tableStyleId>{5C22544A-7EE6-4342-B048-85BDC9FD1C3A}</a:tableStyleId>
              </a:tblPr>
              <a:tblGrid>
                <a:gridCol w="3733800">
                  <a:extLst>
                    <a:ext uri="{9D8B030D-6E8A-4147-A177-3AD203B41FA5}">
                      <a16:colId xmlns:a16="http://schemas.microsoft.com/office/drawing/2014/main" val="547951368"/>
                    </a:ext>
                  </a:extLst>
                </a:gridCol>
                <a:gridCol w="3733800">
                  <a:extLst>
                    <a:ext uri="{9D8B030D-6E8A-4147-A177-3AD203B41FA5}">
                      <a16:colId xmlns:a16="http://schemas.microsoft.com/office/drawing/2014/main" val="2302035463"/>
                    </a:ext>
                  </a:extLst>
                </a:gridCol>
              </a:tblGrid>
              <a:tr h="783505">
                <a:tc gridSpan="2">
                  <a:txBody>
                    <a:bodyPr/>
                    <a:lstStyle/>
                    <a:p>
                      <a:pPr algn="ctr">
                        <a:lnSpc>
                          <a:spcPct val="107000"/>
                        </a:lnSpc>
                        <a:spcAft>
                          <a:spcPts val="0"/>
                        </a:spcAft>
                      </a:pPr>
                      <a:r>
                        <a:rPr lang="el-GR" sz="1800" u="sng" dirty="0">
                          <a:effectLst/>
                        </a:rPr>
                        <a:t>Οι τιμές MAC των εισπνεόμενων αναισθητικών</a:t>
                      </a:r>
                      <a:endParaRPr lang="el-GR" sz="1800" dirty="0">
                        <a:effectLst/>
                      </a:endParaRPr>
                    </a:p>
                    <a:p>
                      <a:pPr algn="ctr">
                        <a:lnSpc>
                          <a:spcPct val="107000"/>
                        </a:lnSpc>
                        <a:spcAft>
                          <a:spcPts val="0"/>
                        </a:spcAft>
                      </a:pPr>
                      <a:r>
                        <a:rPr lang="el-GR" sz="1800" u="sng" dirty="0">
                          <a:effectLst/>
                        </a:rPr>
                        <a:t>σε μίγμα Ο2 (και Ο2 με Ν2Ο).</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l-GR"/>
                    </a:p>
                  </a:txBody>
                  <a:tcPr/>
                </a:tc>
                <a:extLst>
                  <a:ext uri="{0D108BD9-81ED-4DB2-BD59-A6C34878D82A}">
                    <a16:rowId xmlns:a16="http://schemas.microsoft.com/office/drawing/2014/main" val="3763194397"/>
                  </a:ext>
                </a:extLst>
              </a:tr>
              <a:tr h="382868">
                <a:tc>
                  <a:txBody>
                    <a:bodyPr/>
                    <a:lstStyle/>
                    <a:p>
                      <a:pPr algn="ctr">
                        <a:lnSpc>
                          <a:spcPct val="107000"/>
                        </a:lnSpc>
                        <a:spcAft>
                          <a:spcPts val="0"/>
                        </a:spcAft>
                      </a:pPr>
                      <a:r>
                        <a:rPr lang="el-GR" sz="1800" u="none" strike="noStrike">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l-GR" sz="1800" u="none" strike="noStrike">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728099"/>
                  </a:ext>
                </a:extLst>
              </a:tr>
              <a:tr h="783505">
                <a:tc>
                  <a:txBody>
                    <a:bodyPr/>
                    <a:lstStyle/>
                    <a:p>
                      <a:pPr>
                        <a:lnSpc>
                          <a:spcPct val="107000"/>
                        </a:lnSpc>
                        <a:spcAft>
                          <a:spcPts val="0"/>
                        </a:spcAft>
                      </a:pPr>
                      <a:r>
                        <a:rPr lang="el-GR" sz="1800" dirty="0" err="1">
                          <a:effectLst/>
                        </a:rPr>
                        <a:t>Αλοθάνιο</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800">
                          <a:effectLst/>
                        </a:rPr>
                        <a:t>0,77% (0,6%)</a:t>
                      </a:r>
                    </a:p>
                    <a:p>
                      <a:pPr>
                        <a:lnSpc>
                          <a:spcPct val="107000"/>
                        </a:lnSpc>
                        <a:spcAft>
                          <a:spcPts val="0"/>
                        </a:spcAft>
                      </a:pPr>
                      <a:r>
                        <a:rPr lang="el-GR" sz="1800">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38039505"/>
                  </a:ext>
                </a:extLst>
              </a:tr>
              <a:tr h="783505">
                <a:tc>
                  <a:txBody>
                    <a:bodyPr/>
                    <a:lstStyle/>
                    <a:p>
                      <a:pPr>
                        <a:lnSpc>
                          <a:spcPct val="107000"/>
                        </a:lnSpc>
                        <a:spcAft>
                          <a:spcPts val="0"/>
                        </a:spcAft>
                      </a:pPr>
                      <a:r>
                        <a:rPr lang="el-GR" sz="1800">
                          <a:effectLst/>
                        </a:rPr>
                        <a:t>Ισοφλουράνιο</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800">
                          <a:effectLst/>
                        </a:rPr>
                        <a:t>1,68% (0,55%)</a:t>
                      </a:r>
                    </a:p>
                    <a:p>
                      <a:pPr>
                        <a:lnSpc>
                          <a:spcPct val="107000"/>
                        </a:lnSpc>
                        <a:spcAft>
                          <a:spcPts val="0"/>
                        </a:spcAft>
                      </a:pPr>
                      <a:r>
                        <a:rPr lang="el-GR" sz="1800">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96122694"/>
                  </a:ext>
                </a:extLst>
              </a:tr>
              <a:tr h="783505">
                <a:tc>
                  <a:txBody>
                    <a:bodyPr/>
                    <a:lstStyle/>
                    <a:p>
                      <a:pPr>
                        <a:lnSpc>
                          <a:spcPct val="107000"/>
                        </a:lnSpc>
                        <a:spcAft>
                          <a:spcPts val="0"/>
                        </a:spcAft>
                      </a:pPr>
                      <a:r>
                        <a:rPr lang="el-GR" sz="1800">
                          <a:effectLst/>
                        </a:rPr>
                        <a:t>Ενφλουράνιο</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800">
                          <a:effectLst/>
                        </a:rPr>
                        <a:t>1.68%</a:t>
                      </a:r>
                    </a:p>
                    <a:p>
                      <a:pPr>
                        <a:lnSpc>
                          <a:spcPct val="107000"/>
                        </a:lnSpc>
                        <a:spcAft>
                          <a:spcPts val="0"/>
                        </a:spcAft>
                      </a:pPr>
                      <a:r>
                        <a:rPr lang="el-GR" sz="1800">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7028328"/>
                  </a:ext>
                </a:extLst>
              </a:tr>
              <a:tr h="783505">
                <a:tc>
                  <a:txBody>
                    <a:bodyPr/>
                    <a:lstStyle/>
                    <a:p>
                      <a:pPr>
                        <a:lnSpc>
                          <a:spcPct val="107000"/>
                        </a:lnSpc>
                        <a:spcAft>
                          <a:spcPts val="0"/>
                        </a:spcAft>
                      </a:pPr>
                      <a:r>
                        <a:rPr lang="el-GR" sz="1800">
                          <a:effectLst/>
                        </a:rPr>
                        <a:t>Μεθοξυφλουράνιο</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800">
                          <a:effectLst/>
                        </a:rPr>
                        <a:t>0.16%</a:t>
                      </a:r>
                    </a:p>
                    <a:p>
                      <a:pPr>
                        <a:lnSpc>
                          <a:spcPct val="107000"/>
                        </a:lnSpc>
                        <a:spcAft>
                          <a:spcPts val="0"/>
                        </a:spcAft>
                      </a:pPr>
                      <a:r>
                        <a:rPr lang="el-GR" sz="1800">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4305344"/>
                  </a:ext>
                </a:extLst>
              </a:tr>
              <a:tr h="783505">
                <a:tc>
                  <a:txBody>
                    <a:bodyPr/>
                    <a:lstStyle/>
                    <a:p>
                      <a:pPr>
                        <a:lnSpc>
                          <a:spcPct val="107000"/>
                        </a:lnSpc>
                        <a:spcAft>
                          <a:spcPts val="0"/>
                        </a:spcAft>
                      </a:pPr>
                      <a:r>
                        <a:rPr lang="el-GR" sz="1800">
                          <a:effectLst/>
                        </a:rPr>
                        <a:t>Σεβοφλουράνιο</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800">
                          <a:effectLst/>
                        </a:rPr>
                        <a:t>2,05 % (0,66%)</a:t>
                      </a:r>
                    </a:p>
                    <a:p>
                      <a:pPr>
                        <a:lnSpc>
                          <a:spcPct val="107000"/>
                        </a:lnSpc>
                        <a:spcAft>
                          <a:spcPts val="0"/>
                        </a:spcAft>
                      </a:pPr>
                      <a:r>
                        <a:rPr lang="el-GR" sz="1800">
                          <a:effectLst/>
                        </a:rPr>
                        <a:t> </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13804771"/>
                  </a:ext>
                </a:extLst>
              </a:tr>
              <a:tr h="783505">
                <a:tc>
                  <a:txBody>
                    <a:bodyPr/>
                    <a:lstStyle/>
                    <a:p>
                      <a:pPr>
                        <a:lnSpc>
                          <a:spcPct val="107000"/>
                        </a:lnSpc>
                        <a:spcAft>
                          <a:spcPts val="0"/>
                        </a:spcAft>
                      </a:pPr>
                      <a:r>
                        <a:rPr lang="el-GR" sz="1800">
                          <a:effectLst/>
                        </a:rPr>
                        <a:t>Ξένο (Xe)</a:t>
                      </a:r>
                      <a:endParaRPr lang="el-GR"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l-GR" sz="1800" dirty="0">
                          <a:effectLst/>
                        </a:rPr>
                        <a:t>70%</a:t>
                      </a:r>
                    </a:p>
                    <a:p>
                      <a:pPr>
                        <a:lnSpc>
                          <a:spcPct val="107000"/>
                        </a:lnSpc>
                        <a:spcAft>
                          <a:spcPts val="0"/>
                        </a:spcAft>
                      </a:pPr>
                      <a:r>
                        <a:rPr lang="el-GR" sz="1800" dirty="0">
                          <a:effectLst/>
                        </a:rPr>
                        <a:t> </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5222587"/>
                  </a:ext>
                </a:extLst>
              </a:tr>
            </a:tbl>
          </a:graphicData>
        </a:graphic>
      </p:graphicFrame>
    </p:spTree>
    <p:extLst>
      <p:ext uri="{BB962C8B-B14F-4D97-AF65-F5344CB8AC3E}">
        <p14:creationId xmlns:p14="http://schemas.microsoft.com/office/powerpoint/2010/main" val="2296922900"/>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53362"/>
            <a:ext cx="6956425" cy="2465705"/>
          </a:xfrm>
          <a:prstGeom prst="rect">
            <a:avLst/>
          </a:prstGeom>
        </p:spPr>
        <p:txBody>
          <a:bodyPr vert="horz" wrap="square" lIns="0" tIns="13335" rIns="0" bIns="0" rtlCol="0">
            <a:spAutoFit/>
          </a:bodyPr>
          <a:lstStyle/>
          <a:p>
            <a:pPr marL="12700">
              <a:lnSpc>
                <a:spcPct val="100000"/>
              </a:lnSpc>
              <a:spcBef>
                <a:spcPts val="105"/>
              </a:spcBef>
            </a:pPr>
            <a:r>
              <a:rPr sz="2250" spc="-210" dirty="0">
                <a:solidFill>
                  <a:srgbClr val="000066"/>
                </a:solidFill>
                <a:latin typeface="Segoe UI Symbol"/>
                <a:cs typeface="Segoe UI Symbol"/>
              </a:rPr>
              <a:t>⦿</a:t>
            </a:r>
            <a:r>
              <a:rPr sz="2250" spc="-315" dirty="0">
                <a:solidFill>
                  <a:srgbClr val="000066"/>
                </a:solidFill>
                <a:latin typeface="Segoe UI Symbol"/>
                <a:cs typeface="Segoe UI Symbol"/>
              </a:rPr>
              <a:t> </a:t>
            </a:r>
            <a:r>
              <a:rPr sz="3200" spc="-5" dirty="0">
                <a:solidFill>
                  <a:srgbClr val="000066"/>
                </a:solidFill>
                <a:latin typeface="Candara"/>
                <a:cs typeface="Candara"/>
              </a:rPr>
              <a:t>Άχρωμο</a:t>
            </a:r>
            <a:r>
              <a:rPr sz="3200" dirty="0">
                <a:solidFill>
                  <a:srgbClr val="000066"/>
                </a:solidFill>
                <a:latin typeface="Candara"/>
                <a:cs typeface="Candara"/>
              </a:rPr>
              <a:t>,</a:t>
            </a:r>
            <a:r>
              <a:rPr sz="3200" spc="-5" dirty="0">
                <a:solidFill>
                  <a:srgbClr val="000066"/>
                </a:solidFill>
                <a:latin typeface="Candara"/>
                <a:cs typeface="Candara"/>
              </a:rPr>
              <a:t> </a:t>
            </a:r>
            <a:r>
              <a:rPr sz="3200" dirty="0">
                <a:solidFill>
                  <a:srgbClr val="000066"/>
                </a:solidFill>
                <a:latin typeface="Candara"/>
                <a:cs typeface="Candara"/>
              </a:rPr>
              <a:t>άοσμο</a:t>
            </a:r>
            <a:endParaRPr sz="3200">
              <a:latin typeface="Candara"/>
              <a:cs typeface="Candara"/>
            </a:endParaRPr>
          </a:p>
          <a:p>
            <a:pPr marL="12700">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spc="-5" dirty="0">
                <a:solidFill>
                  <a:srgbClr val="000066"/>
                </a:solidFill>
                <a:latin typeface="Candara"/>
                <a:cs typeface="Candara"/>
              </a:rPr>
              <a:t>Ανόργανο</a:t>
            </a:r>
            <a:r>
              <a:rPr sz="3200" spc="5" dirty="0">
                <a:solidFill>
                  <a:srgbClr val="000066"/>
                </a:solidFill>
                <a:latin typeface="Candara"/>
                <a:cs typeface="Candara"/>
              </a:rPr>
              <a:t> </a:t>
            </a:r>
            <a:r>
              <a:rPr sz="3200" spc="-5" dirty="0">
                <a:solidFill>
                  <a:srgbClr val="000066"/>
                </a:solidFill>
                <a:latin typeface="Candara"/>
                <a:cs typeface="Candara"/>
              </a:rPr>
              <a:t>αναισθητικό</a:t>
            </a:r>
            <a:r>
              <a:rPr sz="3200" spc="-15" dirty="0">
                <a:solidFill>
                  <a:srgbClr val="000066"/>
                </a:solidFill>
                <a:latin typeface="Candara"/>
                <a:cs typeface="Candara"/>
              </a:rPr>
              <a:t> </a:t>
            </a:r>
            <a:r>
              <a:rPr sz="3200" spc="-5" dirty="0">
                <a:solidFill>
                  <a:srgbClr val="000066"/>
                </a:solidFill>
                <a:latin typeface="Candara"/>
                <a:cs typeface="Candara"/>
              </a:rPr>
              <a:t>(το</a:t>
            </a:r>
            <a:r>
              <a:rPr sz="3200" spc="5" dirty="0">
                <a:solidFill>
                  <a:srgbClr val="000066"/>
                </a:solidFill>
                <a:latin typeface="Candara"/>
                <a:cs typeface="Candara"/>
              </a:rPr>
              <a:t> </a:t>
            </a:r>
            <a:r>
              <a:rPr sz="3200" spc="-10" dirty="0">
                <a:solidFill>
                  <a:srgbClr val="000066"/>
                </a:solidFill>
                <a:latin typeface="Candara"/>
                <a:cs typeface="Candara"/>
              </a:rPr>
              <a:t>μοναδικό)</a:t>
            </a:r>
            <a:endParaRPr sz="3200">
              <a:latin typeface="Candara"/>
              <a:cs typeface="Candara"/>
            </a:endParaRPr>
          </a:p>
          <a:p>
            <a:pPr marL="304800" marR="574675" indent="-292735">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Μη</a:t>
            </a:r>
            <a:r>
              <a:rPr sz="3200" spc="5" dirty="0">
                <a:solidFill>
                  <a:srgbClr val="000066"/>
                </a:solidFill>
                <a:latin typeface="Candara"/>
                <a:cs typeface="Candara"/>
              </a:rPr>
              <a:t> ε</a:t>
            </a:r>
            <a:r>
              <a:rPr sz="3200" dirty="0">
                <a:solidFill>
                  <a:srgbClr val="000066"/>
                </a:solidFill>
                <a:latin typeface="Candara"/>
                <a:cs typeface="Candara"/>
              </a:rPr>
              <a:t>ύφ</a:t>
            </a:r>
            <a:r>
              <a:rPr sz="3200" spc="10" dirty="0">
                <a:solidFill>
                  <a:srgbClr val="000066"/>
                </a:solidFill>
                <a:latin typeface="Candara"/>
                <a:cs typeface="Candara"/>
              </a:rPr>
              <a:t>λ</a:t>
            </a:r>
            <a:r>
              <a:rPr sz="3200" dirty="0">
                <a:solidFill>
                  <a:srgbClr val="000066"/>
                </a:solidFill>
                <a:latin typeface="Candara"/>
                <a:cs typeface="Candara"/>
              </a:rPr>
              <a:t>ε</a:t>
            </a:r>
            <a:r>
              <a:rPr sz="3200" spc="10" dirty="0">
                <a:solidFill>
                  <a:srgbClr val="000066"/>
                </a:solidFill>
                <a:latin typeface="Candara"/>
                <a:cs typeface="Candara"/>
              </a:rPr>
              <a:t>κ</a:t>
            </a:r>
            <a:r>
              <a:rPr sz="3200" dirty="0">
                <a:solidFill>
                  <a:srgbClr val="000066"/>
                </a:solidFill>
                <a:latin typeface="Candara"/>
                <a:cs typeface="Candara"/>
              </a:rPr>
              <a:t>το ( συντ</a:t>
            </a:r>
            <a:r>
              <a:rPr sz="3200" spc="10" dirty="0">
                <a:solidFill>
                  <a:srgbClr val="000066"/>
                </a:solidFill>
                <a:latin typeface="Candara"/>
                <a:cs typeface="Candara"/>
              </a:rPr>
              <a:t>η</a:t>
            </a:r>
            <a:r>
              <a:rPr sz="3200" spc="-5" dirty="0">
                <a:solidFill>
                  <a:srgbClr val="000066"/>
                </a:solidFill>
                <a:latin typeface="Candara"/>
                <a:cs typeface="Candara"/>
              </a:rPr>
              <a:t>ρ</a:t>
            </a:r>
            <a:r>
              <a:rPr sz="3200" spc="5" dirty="0">
                <a:solidFill>
                  <a:srgbClr val="000066"/>
                </a:solidFill>
                <a:latin typeface="Candara"/>
                <a:cs typeface="Candara"/>
              </a:rPr>
              <a:t>ε</a:t>
            </a:r>
            <a:r>
              <a:rPr sz="3200" dirty="0">
                <a:solidFill>
                  <a:srgbClr val="000066"/>
                </a:solidFill>
                <a:latin typeface="Candara"/>
                <a:cs typeface="Candara"/>
              </a:rPr>
              <a:t>ί όμως</a:t>
            </a:r>
            <a:r>
              <a:rPr sz="3200" spc="10" dirty="0">
                <a:solidFill>
                  <a:srgbClr val="000066"/>
                </a:solidFill>
                <a:latin typeface="Candara"/>
                <a:cs typeface="Candara"/>
              </a:rPr>
              <a:t> </a:t>
            </a:r>
            <a:r>
              <a:rPr sz="3200" dirty="0">
                <a:solidFill>
                  <a:srgbClr val="000066"/>
                </a:solidFill>
                <a:latin typeface="Candara"/>
                <a:cs typeface="Candara"/>
              </a:rPr>
              <a:t>την  ανάφλεξη)</a:t>
            </a:r>
            <a:endParaRPr sz="3200">
              <a:latin typeface="Candara"/>
              <a:cs typeface="Candara"/>
            </a:endParaRPr>
          </a:p>
          <a:p>
            <a:pPr marL="12700">
              <a:lnSpc>
                <a:spcPct val="100000"/>
              </a:lnSpc>
              <a:spcBef>
                <a:spcPts val="5"/>
              </a:spcBef>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spc="-5" dirty="0">
                <a:solidFill>
                  <a:srgbClr val="000066"/>
                </a:solidFill>
                <a:latin typeface="Candara"/>
                <a:cs typeface="Candara"/>
              </a:rPr>
              <a:t>Ασθεν</a:t>
            </a:r>
            <a:r>
              <a:rPr sz="3200" spc="10" dirty="0">
                <a:solidFill>
                  <a:srgbClr val="000066"/>
                </a:solidFill>
                <a:latin typeface="Candara"/>
                <a:cs typeface="Candara"/>
              </a:rPr>
              <a:t>έ</a:t>
            </a:r>
            <a:r>
              <a:rPr sz="3200" dirty="0">
                <a:solidFill>
                  <a:srgbClr val="000066"/>
                </a:solidFill>
                <a:latin typeface="Candara"/>
                <a:cs typeface="Candara"/>
              </a:rPr>
              <a:t>ς </a:t>
            </a:r>
            <a:r>
              <a:rPr sz="3200" spc="5" dirty="0">
                <a:solidFill>
                  <a:srgbClr val="000066"/>
                </a:solidFill>
                <a:latin typeface="Candara"/>
                <a:cs typeface="Candara"/>
              </a:rPr>
              <a:t>α</a:t>
            </a:r>
            <a:r>
              <a:rPr sz="3200" spc="-5" dirty="0">
                <a:solidFill>
                  <a:srgbClr val="000066"/>
                </a:solidFill>
                <a:latin typeface="Candara"/>
                <a:cs typeface="Candara"/>
              </a:rPr>
              <a:t>ναισθητι</a:t>
            </a:r>
            <a:r>
              <a:rPr sz="3200" spc="5" dirty="0">
                <a:solidFill>
                  <a:srgbClr val="000066"/>
                </a:solidFill>
                <a:latin typeface="Candara"/>
                <a:cs typeface="Candara"/>
              </a:rPr>
              <a:t>κ</a:t>
            </a:r>
            <a:r>
              <a:rPr sz="3200" dirty="0">
                <a:solidFill>
                  <a:srgbClr val="000066"/>
                </a:solidFill>
                <a:latin typeface="Candara"/>
                <a:cs typeface="Candara"/>
              </a:rPr>
              <a:t>ό</a:t>
            </a:r>
            <a:endParaRPr sz="3200">
              <a:latin typeface="Candara"/>
              <a:cs typeface="Candara"/>
            </a:endParaRP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53362"/>
            <a:ext cx="6585584" cy="2468880"/>
          </a:xfrm>
          <a:prstGeom prst="rect">
            <a:avLst/>
          </a:prstGeom>
        </p:spPr>
        <p:txBody>
          <a:bodyPr vert="horz" wrap="square" lIns="0" tIns="13335" rIns="0" bIns="0" rtlCol="0">
            <a:spAutoFit/>
          </a:bodyPr>
          <a:lstStyle/>
          <a:p>
            <a:pPr marL="12700">
              <a:lnSpc>
                <a:spcPct val="100000"/>
              </a:lnSpc>
              <a:spcBef>
                <a:spcPts val="105"/>
              </a:spcBef>
            </a:pPr>
            <a:r>
              <a:rPr sz="2250" spc="-210"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Σ</a:t>
            </a:r>
            <a:r>
              <a:rPr sz="3200" spc="5" dirty="0">
                <a:solidFill>
                  <a:srgbClr val="000066"/>
                </a:solidFill>
                <a:latin typeface="Candara"/>
                <a:cs typeface="Candara"/>
              </a:rPr>
              <a:t>χ</a:t>
            </a:r>
            <a:r>
              <a:rPr sz="3200" dirty="0">
                <a:solidFill>
                  <a:srgbClr val="000066"/>
                </a:solidFill>
                <a:latin typeface="Candara"/>
                <a:cs typeface="Candara"/>
              </a:rPr>
              <a:t>ετι</a:t>
            </a:r>
            <a:r>
              <a:rPr sz="3200" spc="5" dirty="0">
                <a:solidFill>
                  <a:srgbClr val="000066"/>
                </a:solidFill>
                <a:latin typeface="Candara"/>
                <a:cs typeface="Candara"/>
              </a:rPr>
              <a:t>κ</a:t>
            </a:r>
            <a:r>
              <a:rPr sz="3200" dirty="0">
                <a:solidFill>
                  <a:srgbClr val="000066"/>
                </a:solidFill>
                <a:latin typeface="Candara"/>
                <a:cs typeface="Candara"/>
              </a:rPr>
              <a:t>ά</a:t>
            </a:r>
            <a:r>
              <a:rPr sz="3200" spc="-15" dirty="0">
                <a:solidFill>
                  <a:srgbClr val="000066"/>
                </a:solidFill>
                <a:latin typeface="Candara"/>
                <a:cs typeface="Candara"/>
              </a:rPr>
              <a:t> </a:t>
            </a:r>
            <a:r>
              <a:rPr sz="3200" dirty="0">
                <a:solidFill>
                  <a:srgbClr val="000066"/>
                </a:solidFill>
                <a:latin typeface="Candara"/>
                <a:cs typeface="Candara"/>
              </a:rPr>
              <a:t>ασφαλ</a:t>
            </a:r>
            <a:r>
              <a:rPr sz="3200" spc="5" dirty="0">
                <a:solidFill>
                  <a:srgbClr val="000066"/>
                </a:solidFill>
                <a:latin typeface="Candara"/>
                <a:cs typeface="Candara"/>
              </a:rPr>
              <a:t>έ</a:t>
            </a:r>
            <a:r>
              <a:rPr sz="3200" dirty="0">
                <a:solidFill>
                  <a:srgbClr val="000066"/>
                </a:solidFill>
                <a:latin typeface="Candara"/>
                <a:cs typeface="Candara"/>
              </a:rPr>
              <a:t>ς</a:t>
            </a:r>
            <a:endParaRPr sz="3200">
              <a:latin typeface="Candara"/>
              <a:cs typeface="Candara"/>
            </a:endParaRPr>
          </a:p>
          <a:p>
            <a:pPr marL="12700">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Δοσοεξαρτ</a:t>
            </a:r>
            <a:r>
              <a:rPr sz="3200" spc="5" dirty="0">
                <a:solidFill>
                  <a:srgbClr val="000066"/>
                </a:solidFill>
                <a:latin typeface="Candara"/>
                <a:cs typeface="Candara"/>
              </a:rPr>
              <a:t>ώ</a:t>
            </a:r>
            <a:r>
              <a:rPr sz="3200" dirty="0">
                <a:solidFill>
                  <a:srgbClr val="000066"/>
                </a:solidFill>
                <a:latin typeface="Candara"/>
                <a:cs typeface="Candara"/>
              </a:rPr>
              <a:t>μενη</a:t>
            </a:r>
            <a:r>
              <a:rPr sz="3200" spc="10" dirty="0">
                <a:solidFill>
                  <a:srgbClr val="000066"/>
                </a:solidFill>
                <a:latin typeface="Candara"/>
                <a:cs typeface="Candara"/>
              </a:rPr>
              <a:t> </a:t>
            </a:r>
            <a:r>
              <a:rPr sz="3200" dirty="0">
                <a:solidFill>
                  <a:srgbClr val="000066"/>
                </a:solidFill>
                <a:latin typeface="Candara"/>
                <a:cs typeface="Candara"/>
              </a:rPr>
              <a:t>αν</a:t>
            </a:r>
            <a:r>
              <a:rPr sz="3200" spc="5" dirty="0">
                <a:solidFill>
                  <a:srgbClr val="000066"/>
                </a:solidFill>
                <a:latin typeface="Candara"/>
                <a:cs typeface="Candara"/>
              </a:rPr>
              <a:t>α</a:t>
            </a:r>
            <a:r>
              <a:rPr sz="3200" spc="-5" dirty="0">
                <a:solidFill>
                  <a:srgbClr val="000066"/>
                </a:solidFill>
                <a:latin typeface="Candara"/>
                <a:cs typeface="Candara"/>
              </a:rPr>
              <a:t>λγ</a:t>
            </a:r>
            <a:r>
              <a:rPr sz="3200" spc="10" dirty="0">
                <a:solidFill>
                  <a:srgbClr val="000066"/>
                </a:solidFill>
                <a:latin typeface="Candara"/>
                <a:cs typeface="Candara"/>
              </a:rPr>
              <a:t>η</a:t>
            </a:r>
            <a:r>
              <a:rPr sz="3200" dirty="0">
                <a:solidFill>
                  <a:srgbClr val="000066"/>
                </a:solidFill>
                <a:latin typeface="Candara"/>
                <a:cs typeface="Candara"/>
              </a:rPr>
              <a:t>σία</a:t>
            </a:r>
            <a:endParaRPr sz="3200">
              <a:latin typeface="Candara"/>
              <a:cs typeface="Candara"/>
            </a:endParaRPr>
          </a:p>
          <a:p>
            <a:pPr marL="304800" marR="5080" indent="-292735">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Δεν</a:t>
            </a:r>
            <a:r>
              <a:rPr sz="3200" spc="20" dirty="0">
                <a:solidFill>
                  <a:srgbClr val="000066"/>
                </a:solidFill>
                <a:latin typeface="Candara"/>
                <a:cs typeface="Candara"/>
              </a:rPr>
              <a:t> </a:t>
            </a:r>
            <a:r>
              <a:rPr sz="3200" dirty="0">
                <a:solidFill>
                  <a:srgbClr val="000066"/>
                </a:solidFill>
                <a:latin typeface="Candara"/>
                <a:cs typeface="Candara"/>
              </a:rPr>
              <a:t>μετ</a:t>
            </a:r>
            <a:r>
              <a:rPr sz="3200" spc="5" dirty="0">
                <a:solidFill>
                  <a:srgbClr val="000066"/>
                </a:solidFill>
                <a:latin typeface="Candara"/>
                <a:cs typeface="Candara"/>
              </a:rPr>
              <a:t>α</a:t>
            </a:r>
            <a:r>
              <a:rPr sz="3200" dirty="0">
                <a:solidFill>
                  <a:srgbClr val="000066"/>
                </a:solidFill>
                <a:latin typeface="Candara"/>
                <a:cs typeface="Candara"/>
              </a:rPr>
              <a:t>βο</a:t>
            </a:r>
            <a:r>
              <a:rPr sz="3200" spc="10" dirty="0">
                <a:solidFill>
                  <a:srgbClr val="000066"/>
                </a:solidFill>
                <a:latin typeface="Candara"/>
                <a:cs typeface="Candara"/>
              </a:rPr>
              <a:t>λ</a:t>
            </a:r>
            <a:r>
              <a:rPr sz="3200" dirty="0">
                <a:solidFill>
                  <a:srgbClr val="000066"/>
                </a:solidFill>
                <a:latin typeface="Candara"/>
                <a:cs typeface="Candara"/>
              </a:rPr>
              <a:t>ίζ</a:t>
            </a:r>
            <a:r>
              <a:rPr sz="3200" spc="10" dirty="0">
                <a:solidFill>
                  <a:srgbClr val="000066"/>
                </a:solidFill>
                <a:latin typeface="Candara"/>
                <a:cs typeface="Candara"/>
              </a:rPr>
              <a:t>ε</a:t>
            </a:r>
            <a:r>
              <a:rPr sz="3200" dirty="0">
                <a:solidFill>
                  <a:srgbClr val="000066"/>
                </a:solidFill>
                <a:latin typeface="Candara"/>
                <a:cs typeface="Candara"/>
              </a:rPr>
              <a:t>ται</a:t>
            </a:r>
            <a:r>
              <a:rPr sz="3200" spc="-55" dirty="0">
                <a:solidFill>
                  <a:srgbClr val="000066"/>
                </a:solidFill>
                <a:latin typeface="Candara"/>
                <a:cs typeface="Candara"/>
              </a:rPr>
              <a:t> </a:t>
            </a:r>
            <a:r>
              <a:rPr sz="3200" dirty="0">
                <a:solidFill>
                  <a:srgbClr val="000066"/>
                </a:solidFill>
                <a:latin typeface="Candara"/>
                <a:cs typeface="Candara"/>
              </a:rPr>
              <a:t>–</a:t>
            </a:r>
            <a:r>
              <a:rPr sz="3200" spc="5" dirty="0">
                <a:solidFill>
                  <a:srgbClr val="000066"/>
                </a:solidFill>
                <a:latin typeface="Candara"/>
                <a:cs typeface="Candara"/>
              </a:rPr>
              <a:t> </a:t>
            </a:r>
            <a:r>
              <a:rPr sz="3200" dirty="0">
                <a:solidFill>
                  <a:srgbClr val="000066"/>
                </a:solidFill>
                <a:latin typeface="Candara"/>
                <a:cs typeface="Candara"/>
              </a:rPr>
              <a:t>αποβολή</a:t>
            </a:r>
            <a:r>
              <a:rPr sz="3200" spc="-10" dirty="0">
                <a:solidFill>
                  <a:srgbClr val="000066"/>
                </a:solidFill>
                <a:latin typeface="Candara"/>
                <a:cs typeface="Candara"/>
              </a:rPr>
              <a:t> </a:t>
            </a:r>
            <a:r>
              <a:rPr sz="3200" dirty="0">
                <a:solidFill>
                  <a:srgbClr val="000066"/>
                </a:solidFill>
                <a:latin typeface="Candara"/>
                <a:cs typeface="Candara"/>
              </a:rPr>
              <a:t>μέσω  εκπνοής</a:t>
            </a:r>
            <a:endParaRPr sz="3200">
              <a:latin typeface="Candara"/>
              <a:cs typeface="Candara"/>
            </a:endParaRPr>
          </a:p>
          <a:p>
            <a:pPr marL="12700">
              <a:lnSpc>
                <a:spcPct val="100000"/>
              </a:lnSpc>
              <a:spcBef>
                <a:spcPts val="30"/>
              </a:spcBef>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Microsoft Sans Serif"/>
                <a:cs typeface="Microsoft Sans Serif"/>
              </a:rPr>
              <a:t>↓</a:t>
            </a:r>
            <a:r>
              <a:rPr sz="3200" spc="-150" dirty="0">
                <a:solidFill>
                  <a:srgbClr val="000066"/>
                </a:solidFill>
                <a:latin typeface="Microsoft Sans Serif"/>
                <a:cs typeface="Microsoft Sans Serif"/>
              </a:rPr>
              <a:t> </a:t>
            </a:r>
            <a:r>
              <a:rPr sz="3200" spc="-5" dirty="0">
                <a:solidFill>
                  <a:srgbClr val="000066"/>
                </a:solidFill>
                <a:latin typeface="Candara"/>
                <a:cs typeface="Candara"/>
              </a:rPr>
              <a:t>δια</a:t>
            </a:r>
            <a:r>
              <a:rPr sz="3200" spc="5" dirty="0">
                <a:solidFill>
                  <a:srgbClr val="000066"/>
                </a:solidFill>
                <a:latin typeface="Candara"/>
                <a:cs typeface="Candara"/>
              </a:rPr>
              <a:t>λ</a:t>
            </a:r>
            <a:r>
              <a:rPr sz="3200" dirty="0">
                <a:solidFill>
                  <a:srgbClr val="000066"/>
                </a:solidFill>
                <a:latin typeface="Candara"/>
                <a:cs typeface="Candara"/>
              </a:rPr>
              <a:t>υ</a:t>
            </a:r>
            <a:r>
              <a:rPr sz="3200" spc="30" dirty="0">
                <a:solidFill>
                  <a:srgbClr val="000066"/>
                </a:solidFill>
                <a:latin typeface="Candara"/>
                <a:cs typeface="Candara"/>
              </a:rPr>
              <a:t>τό</a:t>
            </a:r>
            <a:r>
              <a:rPr sz="3200" dirty="0">
                <a:solidFill>
                  <a:srgbClr val="000066"/>
                </a:solidFill>
                <a:latin typeface="Candara"/>
                <a:cs typeface="Candara"/>
              </a:rPr>
              <a:t>τητα</a:t>
            </a:r>
            <a:endParaRPr sz="3200">
              <a:latin typeface="Candara"/>
              <a:cs typeface="Candara"/>
            </a:endParaRP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85800" y="1600200"/>
            <a:ext cx="7678420" cy="2949575"/>
          </a:xfrm>
          <a:prstGeom prst="rect">
            <a:avLst/>
          </a:prstGeom>
        </p:spPr>
        <p:txBody>
          <a:bodyPr vert="horz" wrap="square" lIns="0" tIns="13335" rIns="0" bIns="0" rtlCol="0">
            <a:spAutoFit/>
          </a:bodyPr>
          <a:lstStyle/>
          <a:p>
            <a:pPr marL="25400">
              <a:lnSpc>
                <a:spcPts val="3829"/>
              </a:lnSpc>
              <a:spcBef>
                <a:spcPts val="105"/>
              </a:spcBef>
              <a:tabLst>
                <a:tab pos="3573779" algn="l"/>
              </a:tabLst>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Microsoft Sans Serif"/>
                <a:cs typeface="Microsoft Sans Serif"/>
              </a:rPr>
              <a:t>↑</a:t>
            </a:r>
            <a:r>
              <a:rPr sz="3200" spc="-140" dirty="0">
                <a:solidFill>
                  <a:srgbClr val="000066"/>
                </a:solidFill>
                <a:latin typeface="Microsoft Sans Serif"/>
                <a:cs typeface="Microsoft Sans Serif"/>
              </a:rPr>
              <a:t> </a:t>
            </a:r>
            <a:r>
              <a:rPr sz="3200" dirty="0">
                <a:solidFill>
                  <a:srgbClr val="000066"/>
                </a:solidFill>
                <a:latin typeface="Candara"/>
                <a:cs typeface="Candara"/>
              </a:rPr>
              <a:t>MAC</a:t>
            </a:r>
            <a:r>
              <a:rPr sz="3200" spc="15" dirty="0">
                <a:solidFill>
                  <a:srgbClr val="000066"/>
                </a:solidFill>
                <a:latin typeface="Candara"/>
                <a:cs typeface="Candara"/>
              </a:rPr>
              <a:t> </a:t>
            </a:r>
            <a:r>
              <a:rPr sz="3200" spc="-5" dirty="0">
                <a:solidFill>
                  <a:srgbClr val="000066"/>
                </a:solidFill>
                <a:latin typeface="Candara"/>
                <a:cs typeface="Candara"/>
              </a:rPr>
              <a:t>(104%)	</a:t>
            </a:r>
            <a:r>
              <a:rPr sz="3200" dirty="0">
                <a:solidFill>
                  <a:srgbClr val="000066"/>
                </a:solidFill>
                <a:latin typeface="Candara"/>
                <a:cs typeface="Candara"/>
              </a:rPr>
              <a:t>ισχύ</a:t>
            </a:r>
            <a:endParaRPr sz="3200" dirty="0">
              <a:latin typeface="Candara"/>
              <a:cs typeface="Candara"/>
            </a:endParaRPr>
          </a:p>
          <a:p>
            <a:pPr marL="25400">
              <a:lnSpc>
                <a:spcPts val="3829"/>
              </a:lnSpc>
              <a:tabLst>
                <a:tab pos="1352550" algn="l"/>
              </a:tabLst>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spc="-5" dirty="0">
                <a:solidFill>
                  <a:srgbClr val="000066"/>
                </a:solidFill>
                <a:latin typeface="Candara"/>
                <a:cs typeface="Candara"/>
              </a:rPr>
              <a:t>&gt;60%	</a:t>
            </a:r>
            <a:r>
              <a:rPr sz="3200" dirty="0">
                <a:solidFill>
                  <a:srgbClr val="000066"/>
                </a:solidFill>
                <a:latin typeface="Candara"/>
                <a:cs typeface="Candara"/>
              </a:rPr>
              <a:t>συγκέντρωση</a:t>
            </a:r>
            <a:r>
              <a:rPr sz="3200" spc="-20" dirty="0">
                <a:solidFill>
                  <a:srgbClr val="000066"/>
                </a:solidFill>
                <a:latin typeface="Candara"/>
                <a:cs typeface="Candara"/>
              </a:rPr>
              <a:t> </a:t>
            </a:r>
            <a:r>
              <a:rPr sz="3200" dirty="0">
                <a:solidFill>
                  <a:srgbClr val="000066"/>
                </a:solidFill>
                <a:latin typeface="Candara"/>
                <a:cs typeface="Candara"/>
              </a:rPr>
              <a:t>προκαλεί</a:t>
            </a:r>
            <a:r>
              <a:rPr sz="3200" spc="-35" dirty="0">
                <a:solidFill>
                  <a:srgbClr val="000066"/>
                </a:solidFill>
                <a:latin typeface="Candara"/>
                <a:cs typeface="Candara"/>
              </a:rPr>
              <a:t> </a:t>
            </a:r>
            <a:r>
              <a:rPr sz="3200" dirty="0">
                <a:solidFill>
                  <a:srgbClr val="000066"/>
                </a:solidFill>
                <a:latin typeface="Candara"/>
                <a:cs typeface="Candara"/>
              </a:rPr>
              <a:t>αμνησία</a:t>
            </a:r>
            <a:endParaRPr sz="3200" dirty="0">
              <a:latin typeface="Candara"/>
              <a:cs typeface="Candara"/>
            </a:endParaRPr>
          </a:p>
          <a:p>
            <a:pPr marL="25400">
              <a:lnSpc>
                <a:spcPct val="100000"/>
              </a:lnSpc>
            </a:pPr>
            <a:r>
              <a:rPr sz="2250" spc="-210"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Συμπλ</a:t>
            </a:r>
            <a:r>
              <a:rPr sz="3200" spc="5" dirty="0">
                <a:solidFill>
                  <a:srgbClr val="000066"/>
                </a:solidFill>
                <a:latin typeface="Candara"/>
                <a:cs typeface="Candara"/>
              </a:rPr>
              <a:t>η</a:t>
            </a:r>
            <a:r>
              <a:rPr sz="3200" spc="-5" dirty="0">
                <a:solidFill>
                  <a:srgbClr val="000066"/>
                </a:solidFill>
                <a:latin typeface="Candara"/>
                <a:cs typeface="Candara"/>
              </a:rPr>
              <a:t>ρώνε</a:t>
            </a:r>
            <a:r>
              <a:rPr sz="3200" dirty="0">
                <a:solidFill>
                  <a:srgbClr val="000066"/>
                </a:solidFill>
                <a:latin typeface="Candara"/>
                <a:cs typeface="Candara"/>
              </a:rPr>
              <a:t>ι</a:t>
            </a:r>
            <a:r>
              <a:rPr sz="3200" spc="-15" dirty="0">
                <a:solidFill>
                  <a:srgbClr val="000066"/>
                </a:solidFill>
                <a:latin typeface="Candara"/>
                <a:cs typeface="Candara"/>
              </a:rPr>
              <a:t> </a:t>
            </a:r>
            <a:r>
              <a:rPr sz="3200" dirty="0">
                <a:solidFill>
                  <a:srgbClr val="000066"/>
                </a:solidFill>
                <a:latin typeface="Candara"/>
                <a:cs typeface="Candara"/>
              </a:rPr>
              <a:t>ι</a:t>
            </a:r>
            <a:r>
              <a:rPr sz="3200" spc="-10" dirty="0">
                <a:solidFill>
                  <a:srgbClr val="000066"/>
                </a:solidFill>
                <a:latin typeface="Candara"/>
                <a:cs typeface="Candara"/>
              </a:rPr>
              <a:t>σ</a:t>
            </a:r>
            <a:r>
              <a:rPr sz="3200" dirty="0">
                <a:solidFill>
                  <a:srgbClr val="000066"/>
                </a:solidFill>
                <a:latin typeface="Candara"/>
                <a:cs typeface="Candara"/>
              </a:rPr>
              <a:t>χυρά</a:t>
            </a:r>
            <a:r>
              <a:rPr sz="3200" spc="-20" dirty="0">
                <a:solidFill>
                  <a:srgbClr val="000066"/>
                </a:solidFill>
                <a:latin typeface="Candara"/>
                <a:cs typeface="Candara"/>
              </a:rPr>
              <a:t> </a:t>
            </a:r>
            <a:r>
              <a:rPr sz="3200" dirty="0">
                <a:solidFill>
                  <a:srgbClr val="000066"/>
                </a:solidFill>
                <a:latin typeface="Candara"/>
                <a:cs typeface="Candara"/>
              </a:rPr>
              <a:t>ΕΑ</a:t>
            </a:r>
            <a:r>
              <a:rPr sz="3200" spc="5" dirty="0">
                <a:solidFill>
                  <a:srgbClr val="000066"/>
                </a:solidFill>
                <a:latin typeface="Candara"/>
                <a:cs typeface="Candara"/>
              </a:rPr>
              <a:t> </a:t>
            </a:r>
            <a:r>
              <a:rPr sz="3200" dirty="0">
                <a:solidFill>
                  <a:srgbClr val="000066"/>
                </a:solidFill>
                <a:latin typeface="Candara"/>
                <a:cs typeface="Candara"/>
              </a:rPr>
              <a:t>ή</a:t>
            </a:r>
            <a:r>
              <a:rPr sz="3200" spc="-5" dirty="0">
                <a:solidFill>
                  <a:srgbClr val="000066"/>
                </a:solidFill>
                <a:latin typeface="Candara"/>
                <a:cs typeface="Candara"/>
              </a:rPr>
              <a:t> </a:t>
            </a:r>
            <a:r>
              <a:rPr sz="3200" dirty="0">
                <a:solidFill>
                  <a:srgbClr val="000066"/>
                </a:solidFill>
                <a:latin typeface="Candara"/>
                <a:cs typeface="Candara"/>
              </a:rPr>
              <a:t>IV</a:t>
            </a:r>
            <a:r>
              <a:rPr sz="3200" spc="10" dirty="0">
                <a:solidFill>
                  <a:srgbClr val="000066"/>
                </a:solidFill>
                <a:latin typeface="Candara"/>
                <a:cs typeface="Candara"/>
              </a:rPr>
              <a:t> </a:t>
            </a:r>
            <a:r>
              <a:rPr sz="3200" dirty="0">
                <a:solidFill>
                  <a:srgbClr val="000066"/>
                </a:solidFill>
                <a:latin typeface="Candara"/>
                <a:cs typeface="Candara"/>
              </a:rPr>
              <a:t>αναι</a:t>
            </a:r>
            <a:r>
              <a:rPr sz="3200" spc="-15" dirty="0">
                <a:solidFill>
                  <a:srgbClr val="000066"/>
                </a:solidFill>
                <a:latin typeface="Candara"/>
                <a:cs typeface="Candara"/>
              </a:rPr>
              <a:t>σ</a:t>
            </a:r>
            <a:r>
              <a:rPr sz="3200" dirty="0">
                <a:solidFill>
                  <a:srgbClr val="000066"/>
                </a:solidFill>
                <a:latin typeface="Candara"/>
                <a:cs typeface="Candara"/>
              </a:rPr>
              <a:t>θητικά</a:t>
            </a:r>
            <a:endParaRPr sz="3200" dirty="0">
              <a:latin typeface="Candara"/>
              <a:cs typeface="Candara"/>
            </a:endParaRPr>
          </a:p>
          <a:p>
            <a:pPr marL="25400">
              <a:lnSpc>
                <a:spcPts val="3829"/>
              </a:lnSpc>
              <a:spcBef>
                <a:spcPts val="25"/>
              </a:spcBef>
            </a:pPr>
            <a:r>
              <a:rPr sz="2250" spc="-215" dirty="0">
                <a:solidFill>
                  <a:srgbClr val="000066"/>
                </a:solidFill>
                <a:latin typeface="Segoe UI Symbol"/>
                <a:cs typeface="Segoe UI Symbol"/>
              </a:rPr>
              <a:t>⦿</a:t>
            </a:r>
            <a:r>
              <a:rPr sz="2250" spc="-25" dirty="0">
                <a:solidFill>
                  <a:srgbClr val="000066"/>
                </a:solidFill>
                <a:latin typeface="Segoe UI Symbol"/>
                <a:cs typeface="Segoe UI Symbol"/>
              </a:rPr>
              <a:t> </a:t>
            </a:r>
            <a:r>
              <a:rPr sz="3200" dirty="0">
                <a:solidFill>
                  <a:srgbClr val="000066"/>
                </a:solidFill>
                <a:latin typeface="Microsoft Sans Serif"/>
                <a:cs typeface="Microsoft Sans Serif"/>
              </a:rPr>
              <a:t>↑</a:t>
            </a:r>
            <a:r>
              <a:rPr sz="3200" spc="-160" dirty="0">
                <a:solidFill>
                  <a:srgbClr val="000066"/>
                </a:solidFill>
                <a:latin typeface="Microsoft Sans Serif"/>
                <a:cs typeface="Microsoft Sans Serif"/>
              </a:rPr>
              <a:t> </a:t>
            </a:r>
            <a:r>
              <a:rPr sz="3200" spc="-5" dirty="0">
                <a:solidFill>
                  <a:srgbClr val="000066"/>
                </a:solidFill>
                <a:latin typeface="Candara"/>
                <a:cs typeface="Candara"/>
              </a:rPr>
              <a:t>πρόσληψη </a:t>
            </a:r>
            <a:r>
              <a:rPr sz="3200" dirty="0">
                <a:solidFill>
                  <a:srgbClr val="000066"/>
                </a:solidFill>
                <a:latin typeface="Candara"/>
                <a:cs typeface="Candara"/>
              </a:rPr>
              <a:t>ισχυρών</a:t>
            </a:r>
            <a:r>
              <a:rPr sz="3200" spc="-10" dirty="0">
                <a:solidFill>
                  <a:srgbClr val="000066"/>
                </a:solidFill>
                <a:latin typeface="Candara"/>
                <a:cs typeface="Candara"/>
              </a:rPr>
              <a:t> </a:t>
            </a:r>
            <a:r>
              <a:rPr sz="3200" dirty="0">
                <a:solidFill>
                  <a:srgbClr val="000066"/>
                </a:solidFill>
                <a:latin typeface="Candara"/>
                <a:cs typeface="Candara"/>
              </a:rPr>
              <a:t>ΕΑ</a:t>
            </a:r>
            <a:r>
              <a:rPr sz="3200" spc="-5" dirty="0">
                <a:solidFill>
                  <a:srgbClr val="000066"/>
                </a:solidFill>
                <a:latin typeface="Candara"/>
                <a:cs typeface="Candara"/>
              </a:rPr>
              <a:t> </a:t>
            </a:r>
            <a:r>
              <a:rPr sz="3200" dirty="0">
                <a:solidFill>
                  <a:srgbClr val="000066"/>
                </a:solidFill>
                <a:latin typeface="Candara"/>
                <a:cs typeface="Candara"/>
              </a:rPr>
              <a:t>μέσω</a:t>
            </a:r>
            <a:r>
              <a:rPr sz="3200" spc="-5" dirty="0">
                <a:solidFill>
                  <a:srgbClr val="000066"/>
                </a:solidFill>
                <a:latin typeface="Candara"/>
                <a:cs typeface="Candara"/>
              </a:rPr>
              <a:t> </a:t>
            </a:r>
            <a:r>
              <a:rPr sz="3200" dirty="0">
                <a:solidFill>
                  <a:srgbClr val="000066"/>
                </a:solidFill>
                <a:latin typeface="Candara"/>
                <a:cs typeface="Candara"/>
              </a:rPr>
              <a:t>της</a:t>
            </a:r>
            <a:endParaRPr sz="3200" dirty="0">
              <a:latin typeface="Candara"/>
              <a:cs typeface="Candara"/>
            </a:endParaRPr>
          </a:p>
          <a:p>
            <a:pPr marL="317500" marR="43180">
              <a:lnSpc>
                <a:spcPts val="3840"/>
              </a:lnSpc>
              <a:spcBef>
                <a:spcPts val="90"/>
              </a:spcBef>
              <a:tabLst>
                <a:tab pos="5190490" algn="l"/>
              </a:tabLst>
            </a:pPr>
            <a:r>
              <a:rPr sz="3200" dirty="0">
                <a:solidFill>
                  <a:srgbClr val="000066"/>
                </a:solidFill>
                <a:latin typeface="Candara"/>
                <a:cs typeface="Candara"/>
              </a:rPr>
              <a:t>επίδρασης</a:t>
            </a:r>
            <a:r>
              <a:rPr sz="3200" spc="-25" dirty="0">
                <a:solidFill>
                  <a:srgbClr val="000066"/>
                </a:solidFill>
                <a:latin typeface="Candara"/>
                <a:cs typeface="Candara"/>
              </a:rPr>
              <a:t> </a:t>
            </a:r>
            <a:r>
              <a:rPr sz="3200" dirty="0">
                <a:solidFill>
                  <a:srgbClr val="000066"/>
                </a:solidFill>
                <a:latin typeface="Candara"/>
                <a:cs typeface="Candara"/>
              </a:rPr>
              <a:t>του</a:t>
            </a:r>
            <a:r>
              <a:rPr sz="3200" spc="5" dirty="0">
                <a:solidFill>
                  <a:srgbClr val="000066"/>
                </a:solidFill>
                <a:latin typeface="Candara"/>
                <a:cs typeface="Candara"/>
              </a:rPr>
              <a:t> </a:t>
            </a:r>
            <a:r>
              <a:rPr sz="3200" spc="10" dirty="0">
                <a:solidFill>
                  <a:srgbClr val="000066"/>
                </a:solidFill>
                <a:latin typeface="Candara"/>
                <a:cs typeface="Candara"/>
              </a:rPr>
              <a:t>2</a:t>
            </a:r>
            <a:r>
              <a:rPr sz="3150" spc="15" baseline="25132" dirty="0">
                <a:solidFill>
                  <a:srgbClr val="000066"/>
                </a:solidFill>
                <a:latin typeface="Candara"/>
                <a:cs typeface="Candara"/>
              </a:rPr>
              <a:t>ου</a:t>
            </a:r>
            <a:r>
              <a:rPr sz="3150" spc="359" baseline="25132" dirty="0">
                <a:solidFill>
                  <a:srgbClr val="000066"/>
                </a:solidFill>
                <a:latin typeface="Candara"/>
                <a:cs typeface="Candara"/>
              </a:rPr>
              <a:t> </a:t>
            </a:r>
            <a:r>
              <a:rPr sz="3200" dirty="0">
                <a:solidFill>
                  <a:srgbClr val="000066"/>
                </a:solidFill>
                <a:latin typeface="Candara"/>
                <a:cs typeface="Candara"/>
              </a:rPr>
              <a:t>αερίου	</a:t>
            </a:r>
            <a:r>
              <a:rPr sz="3200" spc="5" dirty="0">
                <a:solidFill>
                  <a:srgbClr val="000066"/>
                </a:solidFill>
                <a:latin typeface="Candara"/>
                <a:cs typeface="Candara"/>
              </a:rPr>
              <a:t>την</a:t>
            </a:r>
            <a:r>
              <a:rPr sz="3200" spc="-40" dirty="0">
                <a:solidFill>
                  <a:srgbClr val="000066"/>
                </a:solidFill>
                <a:latin typeface="Candara"/>
                <a:cs typeface="Candara"/>
              </a:rPr>
              <a:t> </a:t>
            </a:r>
            <a:r>
              <a:rPr sz="3200" dirty="0">
                <a:solidFill>
                  <a:srgbClr val="000066"/>
                </a:solidFill>
                <a:latin typeface="Candara"/>
                <a:cs typeface="Candara"/>
              </a:rPr>
              <a:t>MAC</a:t>
            </a:r>
            <a:r>
              <a:rPr sz="3200" spc="-40" dirty="0">
                <a:solidFill>
                  <a:srgbClr val="000066"/>
                </a:solidFill>
                <a:latin typeface="Candara"/>
                <a:cs typeface="Candara"/>
              </a:rPr>
              <a:t> </a:t>
            </a:r>
            <a:r>
              <a:rPr sz="3200" dirty="0">
                <a:solidFill>
                  <a:srgbClr val="000066"/>
                </a:solidFill>
                <a:latin typeface="Candara"/>
                <a:cs typeface="Candara"/>
              </a:rPr>
              <a:t>τους </a:t>
            </a:r>
            <a:r>
              <a:rPr sz="3200" spc="-680" dirty="0">
                <a:solidFill>
                  <a:srgbClr val="000066"/>
                </a:solidFill>
                <a:latin typeface="Candara"/>
                <a:cs typeface="Candara"/>
              </a:rPr>
              <a:t> </a:t>
            </a:r>
            <a:r>
              <a:rPr sz="3200" spc="-5" dirty="0">
                <a:solidFill>
                  <a:srgbClr val="000066"/>
                </a:solidFill>
                <a:latin typeface="Candara"/>
                <a:cs typeface="Candara"/>
              </a:rPr>
              <a:t>για αναισθησία</a:t>
            </a:r>
            <a:endParaRPr sz="3200" dirty="0">
              <a:latin typeface="Candara"/>
              <a:cs typeface="Candara"/>
            </a:endParaRP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656969"/>
            <a:ext cx="7781290" cy="3440429"/>
          </a:xfrm>
          <a:prstGeom prst="rect">
            <a:avLst/>
          </a:prstGeom>
        </p:spPr>
        <p:txBody>
          <a:bodyPr vert="horz" wrap="square" lIns="0" tIns="13335" rIns="0" bIns="0" rtlCol="0">
            <a:spAutoFit/>
          </a:bodyPr>
          <a:lstStyle/>
          <a:p>
            <a:pPr marL="12700" marR="5080" indent="330835" algn="just">
              <a:lnSpc>
                <a:spcPct val="100000"/>
              </a:lnSpc>
              <a:spcBef>
                <a:spcPts val="105"/>
              </a:spcBef>
            </a:pPr>
            <a:r>
              <a:rPr sz="3200" dirty="0">
                <a:solidFill>
                  <a:srgbClr val="000066"/>
                </a:solidFill>
                <a:latin typeface="Candara"/>
                <a:cs typeface="Candara"/>
              </a:rPr>
              <a:t>Το </a:t>
            </a:r>
            <a:r>
              <a:rPr sz="3200" spc="-5" dirty="0">
                <a:solidFill>
                  <a:srgbClr val="000066"/>
                </a:solidFill>
                <a:latin typeface="Candara"/>
                <a:cs typeface="Candara"/>
              </a:rPr>
              <a:t>Ν2Ο </a:t>
            </a:r>
            <a:r>
              <a:rPr sz="3200" dirty="0">
                <a:solidFill>
                  <a:srgbClr val="000066"/>
                </a:solidFill>
                <a:latin typeface="Candara"/>
                <a:cs typeface="Candara"/>
              </a:rPr>
              <a:t>είναι 32 </a:t>
            </a:r>
            <a:r>
              <a:rPr sz="3200" spc="-5" dirty="0">
                <a:solidFill>
                  <a:srgbClr val="000066"/>
                </a:solidFill>
                <a:latin typeface="Candara"/>
                <a:cs typeface="Candara"/>
              </a:rPr>
              <a:t>φορές πιο </a:t>
            </a:r>
            <a:r>
              <a:rPr sz="3200" dirty="0">
                <a:solidFill>
                  <a:srgbClr val="000066"/>
                </a:solidFill>
                <a:latin typeface="Candara"/>
                <a:cs typeface="Candara"/>
              </a:rPr>
              <a:t>διαλυτό </a:t>
            </a:r>
            <a:r>
              <a:rPr sz="3200" spc="-5" dirty="0">
                <a:solidFill>
                  <a:srgbClr val="000066"/>
                </a:solidFill>
                <a:latin typeface="Candara"/>
                <a:cs typeface="Candara"/>
              </a:rPr>
              <a:t>από το </a:t>
            </a:r>
            <a:r>
              <a:rPr sz="3200" spc="-680" dirty="0">
                <a:solidFill>
                  <a:srgbClr val="000066"/>
                </a:solidFill>
                <a:latin typeface="Candara"/>
                <a:cs typeface="Candara"/>
              </a:rPr>
              <a:t> </a:t>
            </a:r>
            <a:r>
              <a:rPr sz="3200" dirty="0">
                <a:solidFill>
                  <a:srgbClr val="000066"/>
                </a:solidFill>
                <a:latin typeface="Candara"/>
                <a:cs typeface="Candara"/>
              </a:rPr>
              <a:t>άζωτο</a:t>
            </a:r>
            <a:r>
              <a:rPr sz="3200" spc="5" dirty="0">
                <a:solidFill>
                  <a:srgbClr val="000066"/>
                </a:solidFill>
                <a:latin typeface="Candara"/>
                <a:cs typeface="Candara"/>
              </a:rPr>
              <a:t> </a:t>
            </a:r>
            <a:r>
              <a:rPr sz="3200" spc="-10" dirty="0">
                <a:solidFill>
                  <a:srgbClr val="000066"/>
                </a:solidFill>
                <a:latin typeface="Candara"/>
                <a:cs typeface="Candara"/>
              </a:rPr>
              <a:t>οπότε</a:t>
            </a:r>
            <a:r>
              <a:rPr sz="3200" spc="-5" dirty="0">
                <a:solidFill>
                  <a:srgbClr val="000066"/>
                </a:solidFill>
                <a:latin typeface="Candara"/>
                <a:cs typeface="Candara"/>
              </a:rPr>
              <a:t> </a:t>
            </a:r>
            <a:r>
              <a:rPr sz="3200" dirty="0">
                <a:solidFill>
                  <a:srgbClr val="000066"/>
                </a:solidFill>
                <a:latin typeface="Candara"/>
                <a:cs typeface="Candara"/>
              </a:rPr>
              <a:t>εισέρχεται</a:t>
            </a:r>
            <a:r>
              <a:rPr sz="3200" spc="5" dirty="0">
                <a:solidFill>
                  <a:srgbClr val="000066"/>
                </a:solidFill>
                <a:latin typeface="Candara"/>
                <a:cs typeface="Candara"/>
              </a:rPr>
              <a:t> </a:t>
            </a:r>
            <a:r>
              <a:rPr sz="3200" dirty="0">
                <a:solidFill>
                  <a:srgbClr val="000066"/>
                </a:solidFill>
                <a:latin typeface="Candara"/>
                <a:cs typeface="Candara"/>
              </a:rPr>
              <a:t>από</a:t>
            </a:r>
            <a:r>
              <a:rPr sz="3200" spc="5" dirty="0">
                <a:solidFill>
                  <a:srgbClr val="000066"/>
                </a:solidFill>
                <a:latin typeface="Candara"/>
                <a:cs typeface="Candara"/>
              </a:rPr>
              <a:t> </a:t>
            </a:r>
            <a:r>
              <a:rPr sz="3200" dirty="0">
                <a:solidFill>
                  <a:srgbClr val="000066"/>
                </a:solidFill>
                <a:latin typeface="Candara"/>
                <a:cs typeface="Candara"/>
              </a:rPr>
              <a:t>την </a:t>
            </a:r>
            <a:r>
              <a:rPr sz="3200" spc="5" dirty="0">
                <a:solidFill>
                  <a:srgbClr val="000066"/>
                </a:solidFill>
                <a:latin typeface="Candara"/>
                <a:cs typeface="Candara"/>
              </a:rPr>
              <a:t> </a:t>
            </a:r>
            <a:r>
              <a:rPr sz="3200" dirty="0">
                <a:solidFill>
                  <a:srgbClr val="000066"/>
                </a:solidFill>
                <a:latin typeface="Candara"/>
                <a:cs typeface="Candara"/>
              </a:rPr>
              <a:t>κυκλοφορία </a:t>
            </a:r>
            <a:r>
              <a:rPr sz="3200" spc="-5" dirty="0">
                <a:solidFill>
                  <a:srgbClr val="000066"/>
                </a:solidFill>
                <a:latin typeface="Candara"/>
                <a:cs typeface="Candara"/>
              </a:rPr>
              <a:t>σε </a:t>
            </a:r>
            <a:r>
              <a:rPr sz="3200" dirty="0">
                <a:solidFill>
                  <a:srgbClr val="000066"/>
                </a:solidFill>
                <a:latin typeface="Candara"/>
                <a:cs typeface="Candara"/>
              </a:rPr>
              <a:t>μια κοιλότητα </a:t>
            </a:r>
            <a:r>
              <a:rPr sz="3200" spc="-5" dirty="0">
                <a:solidFill>
                  <a:srgbClr val="000066"/>
                </a:solidFill>
                <a:latin typeface="Candara"/>
                <a:cs typeface="Candara"/>
              </a:rPr>
              <a:t>που περιέχει </a:t>
            </a:r>
            <a:r>
              <a:rPr sz="3200" dirty="0">
                <a:solidFill>
                  <a:srgbClr val="000066"/>
                </a:solidFill>
                <a:latin typeface="Candara"/>
                <a:cs typeface="Candara"/>
              </a:rPr>
              <a:t> αέρα </a:t>
            </a:r>
            <a:r>
              <a:rPr sz="3200" spc="-5" dirty="0">
                <a:solidFill>
                  <a:srgbClr val="000066"/>
                </a:solidFill>
                <a:latin typeface="Candara"/>
                <a:cs typeface="Candara"/>
              </a:rPr>
              <a:t>ταχύτερα </a:t>
            </a:r>
            <a:r>
              <a:rPr sz="3200" dirty="0">
                <a:solidFill>
                  <a:srgbClr val="000066"/>
                </a:solidFill>
                <a:latin typeface="Candara"/>
                <a:cs typeface="Candara"/>
              </a:rPr>
              <a:t>από </a:t>
            </a:r>
            <a:r>
              <a:rPr sz="3200" spc="10" dirty="0">
                <a:solidFill>
                  <a:srgbClr val="000066"/>
                </a:solidFill>
                <a:latin typeface="Candara"/>
                <a:cs typeface="Candara"/>
              </a:rPr>
              <a:t>ότι </a:t>
            </a:r>
            <a:r>
              <a:rPr sz="3200" dirty="0">
                <a:solidFill>
                  <a:srgbClr val="000066"/>
                </a:solidFill>
                <a:latin typeface="Candara"/>
                <a:cs typeface="Candara"/>
              </a:rPr>
              <a:t>την εγκαταλείπει </a:t>
            </a:r>
            <a:r>
              <a:rPr sz="3200" spc="-5" dirty="0">
                <a:solidFill>
                  <a:srgbClr val="000066"/>
                </a:solidFill>
                <a:latin typeface="Candara"/>
                <a:cs typeface="Candara"/>
              </a:rPr>
              <a:t>το </a:t>
            </a:r>
            <a:r>
              <a:rPr sz="3200" spc="-680" dirty="0">
                <a:solidFill>
                  <a:srgbClr val="000066"/>
                </a:solidFill>
                <a:latin typeface="Candara"/>
                <a:cs typeface="Candara"/>
              </a:rPr>
              <a:t> </a:t>
            </a:r>
            <a:r>
              <a:rPr sz="3200" dirty="0">
                <a:solidFill>
                  <a:srgbClr val="000066"/>
                </a:solidFill>
                <a:latin typeface="Candara"/>
                <a:cs typeface="Candara"/>
              </a:rPr>
              <a:t>Ν2. Σε </a:t>
            </a:r>
            <a:r>
              <a:rPr sz="3200" spc="-5" dirty="0">
                <a:solidFill>
                  <a:srgbClr val="000066"/>
                </a:solidFill>
                <a:latin typeface="Candara"/>
                <a:cs typeface="Candara"/>
              </a:rPr>
              <a:t>διατεινόμενες </a:t>
            </a:r>
            <a:r>
              <a:rPr sz="3200" dirty="0">
                <a:solidFill>
                  <a:srgbClr val="000066"/>
                </a:solidFill>
                <a:latin typeface="Candara"/>
                <a:cs typeface="Candara"/>
              </a:rPr>
              <a:t>κοιλότητες π.χ έντερο </a:t>
            </a:r>
            <a:r>
              <a:rPr sz="3200" spc="5" dirty="0">
                <a:solidFill>
                  <a:srgbClr val="000066"/>
                </a:solidFill>
                <a:latin typeface="Candara"/>
                <a:cs typeface="Candara"/>
              </a:rPr>
              <a:t> </a:t>
            </a:r>
            <a:r>
              <a:rPr sz="3200" spc="-5" dirty="0">
                <a:solidFill>
                  <a:srgbClr val="000066"/>
                </a:solidFill>
                <a:latin typeface="Candara"/>
                <a:cs typeface="Candara"/>
              </a:rPr>
              <a:t>θα </a:t>
            </a:r>
            <a:r>
              <a:rPr sz="3200" dirty="0">
                <a:solidFill>
                  <a:srgbClr val="000066"/>
                </a:solidFill>
                <a:latin typeface="Microsoft Sans Serif"/>
                <a:cs typeface="Microsoft Sans Serif"/>
              </a:rPr>
              <a:t>↑ </a:t>
            </a:r>
            <a:r>
              <a:rPr sz="3200" dirty="0">
                <a:solidFill>
                  <a:srgbClr val="000066"/>
                </a:solidFill>
                <a:latin typeface="Candara"/>
                <a:cs typeface="Candara"/>
              </a:rPr>
              <a:t>ο </a:t>
            </a:r>
            <a:r>
              <a:rPr sz="3200" spc="-5" dirty="0">
                <a:solidFill>
                  <a:srgbClr val="000066"/>
                </a:solidFill>
                <a:latin typeface="Candara"/>
                <a:cs typeface="Candara"/>
              </a:rPr>
              <a:t>όγκος </a:t>
            </a:r>
            <a:r>
              <a:rPr sz="3200" dirty="0">
                <a:solidFill>
                  <a:srgbClr val="000066"/>
                </a:solidFill>
                <a:latin typeface="Candara"/>
                <a:cs typeface="Candara"/>
              </a:rPr>
              <a:t>ενώ </a:t>
            </a:r>
            <a:r>
              <a:rPr sz="3200" spc="-5" dirty="0">
                <a:solidFill>
                  <a:srgbClr val="000066"/>
                </a:solidFill>
                <a:latin typeface="Candara"/>
                <a:cs typeface="Candara"/>
              </a:rPr>
              <a:t>σε </a:t>
            </a:r>
            <a:r>
              <a:rPr sz="3200" dirty="0">
                <a:solidFill>
                  <a:srgbClr val="000066"/>
                </a:solidFill>
                <a:latin typeface="Candara"/>
                <a:cs typeface="Candara"/>
              </a:rPr>
              <a:t>άκαμπτες κοιλότητες </a:t>
            </a:r>
            <a:r>
              <a:rPr sz="3200" spc="5" dirty="0">
                <a:solidFill>
                  <a:srgbClr val="000066"/>
                </a:solidFill>
                <a:latin typeface="Candara"/>
                <a:cs typeface="Candara"/>
              </a:rPr>
              <a:t> </a:t>
            </a:r>
            <a:r>
              <a:rPr sz="3200" dirty="0">
                <a:solidFill>
                  <a:srgbClr val="000066"/>
                </a:solidFill>
                <a:latin typeface="Candara"/>
                <a:cs typeface="Candara"/>
              </a:rPr>
              <a:t>π.χ ενδοκράνια</a:t>
            </a:r>
            <a:r>
              <a:rPr sz="3200" spc="-15" dirty="0">
                <a:solidFill>
                  <a:srgbClr val="000066"/>
                </a:solidFill>
                <a:latin typeface="Candara"/>
                <a:cs typeface="Candara"/>
              </a:rPr>
              <a:t> </a:t>
            </a:r>
            <a:r>
              <a:rPr sz="3200" spc="-5" dirty="0">
                <a:solidFill>
                  <a:srgbClr val="000066"/>
                </a:solidFill>
                <a:latin typeface="Candara"/>
                <a:cs typeface="Candara"/>
              </a:rPr>
              <a:t>θα</a:t>
            </a:r>
            <a:r>
              <a:rPr sz="3200" spc="5" dirty="0">
                <a:solidFill>
                  <a:srgbClr val="000066"/>
                </a:solidFill>
                <a:latin typeface="Candara"/>
                <a:cs typeface="Candara"/>
              </a:rPr>
              <a:t> </a:t>
            </a:r>
            <a:r>
              <a:rPr sz="3200" dirty="0">
                <a:solidFill>
                  <a:srgbClr val="000066"/>
                </a:solidFill>
                <a:latin typeface="Microsoft Sans Serif"/>
                <a:cs typeface="Microsoft Sans Serif"/>
              </a:rPr>
              <a:t>↑</a:t>
            </a:r>
            <a:r>
              <a:rPr sz="3200" spc="-155" dirty="0">
                <a:solidFill>
                  <a:srgbClr val="000066"/>
                </a:solidFill>
                <a:latin typeface="Microsoft Sans Serif"/>
                <a:cs typeface="Microsoft Sans Serif"/>
              </a:rPr>
              <a:t> </a:t>
            </a:r>
            <a:r>
              <a:rPr sz="3200" dirty="0">
                <a:solidFill>
                  <a:srgbClr val="000066"/>
                </a:solidFill>
                <a:latin typeface="Candara"/>
                <a:cs typeface="Candara"/>
              </a:rPr>
              <a:t>η</a:t>
            </a:r>
            <a:r>
              <a:rPr sz="3200" spc="5" dirty="0">
                <a:solidFill>
                  <a:srgbClr val="000066"/>
                </a:solidFill>
                <a:latin typeface="Candara"/>
                <a:cs typeface="Candara"/>
              </a:rPr>
              <a:t> </a:t>
            </a:r>
            <a:r>
              <a:rPr sz="3200" spc="-5" dirty="0">
                <a:solidFill>
                  <a:srgbClr val="000066"/>
                </a:solidFill>
                <a:latin typeface="Candara"/>
                <a:cs typeface="Candara"/>
              </a:rPr>
              <a:t>πίεση.</a:t>
            </a:r>
            <a:endParaRPr sz="3200">
              <a:latin typeface="Candara"/>
              <a:cs typeface="Candara"/>
            </a:endParaRP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prstGeom prst="rect">
            <a:avLst/>
          </a:prstGeom>
        </p:spPr>
        <p:txBody>
          <a:bodyPr vert="horz" wrap="square" lIns="0" tIns="923543" rIns="0" bIns="0" rtlCol="0">
            <a:spAutoFit/>
          </a:bodyPr>
          <a:lstStyle/>
          <a:p>
            <a:pPr marL="304800" marR="5080" indent="152400">
              <a:lnSpc>
                <a:spcPct val="100000"/>
              </a:lnSpc>
              <a:spcBef>
                <a:spcPts val="105"/>
              </a:spcBef>
            </a:pPr>
            <a:r>
              <a:rPr spc="-135" dirty="0">
                <a:solidFill>
                  <a:srgbClr val="000066"/>
                </a:solidFill>
              </a:rPr>
              <a:t>Το</a:t>
            </a:r>
            <a:r>
              <a:rPr spc="-5" dirty="0">
                <a:solidFill>
                  <a:srgbClr val="000066"/>
                </a:solidFill>
              </a:rPr>
              <a:t> </a:t>
            </a:r>
            <a:r>
              <a:rPr dirty="0">
                <a:solidFill>
                  <a:srgbClr val="000066"/>
                </a:solidFill>
              </a:rPr>
              <a:t>0,004%</a:t>
            </a:r>
            <a:r>
              <a:rPr spc="-5" dirty="0">
                <a:solidFill>
                  <a:srgbClr val="000066"/>
                </a:solidFill>
              </a:rPr>
              <a:t> του</a:t>
            </a:r>
            <a:r>
              <a:rPr spc="-20" dirty="0">
                <a:solidFill>
                  <a:srgbClr val="000066"/>
                </a:solidFill>
              </a:rPr>
              <a:t> </a:t>
            </a:r>
            <a:r>
              <a:rPr dirty="0">
                <a:solidFill>
                  <a:srgbClr val="000066"/>
                </a:solidFill>
                <a:latin typeface="Candara"/>
                <a:cs typeface="Candara"/>
              </a:rPr>
              <a:t>Ν2Ο</a:t>
            </a:r>
            <a:r>
              <a:rPr spc="-5" dirty="0">
                <a:solidFill>
                  <a:srgbClr val="000066"/>
                </a:solidFill>
                <a:latin typeface="Candara"/>
                <a:cs typeface="Candara"/>
              </a:rPr>
              <a:t> </a:t>
            </a:r>
            <a:r>
              <a:rPr dirty="0">
                <a:solidFill>
                  <a:srgbClr val="000066"/>
                </a:solidFill>
                <a:latin typeface="Candara"/>
                <a:cs typeface="Candara"/>
              </a:rPr>
              <a:t>μεταβολίζεται</a:t>
            </a:r>
            <a:r>
              <a:rPr spc="-45" dirty="0">
                <a:solidFill>
                  <a:srgbClr val="000066"/>
                </a:solidFill>
                <a:latin typeface="Candara"/>
                <a:cs typeface="Candara"/>
              </a:rPr>
              <a:t> </a:t>
            </a:r>
            <a:r>
              <a:rPr dirty="0">
                <a:solidFill>
                  <a:srgbClr val="000066"/>
                </a:solidFill>
                <a:latin typeface="Candara"/>
                <a:cs typeface="Candara"/>
              </a:rPr>
              <a:t>από </a:t>
            </a:r>
            <a:r>
              <a:rPr spc="-680" dirty="0">
                <a:solidFill>
                  <a:srgbClr val="000066"/>
                </a:solidFill>
                <a:latin typeface="Candara"/>
                <a:cs typeface="Candara"/>
              </a:rPr>
              <a:t> </a:t>
            </a:r>
            <a:r>
              <a:rPr dirty="0">
                <a:solidFill>
                  <a:srgbClr val="000066"/>
                </a:solidFill>
                <a:latin typeface="Candara"/>
                <a:cs typeface="Candara"/>
              </a:rPr>
              <a:t>βακτήρια</a:t>
            </a:r>
            <a:r>
              <a:rPr spc="-20" dirty="0">
                <a:solidFill>
                  <a:srgbClr val="000066"/>
                </a:solidFill>
                <a:latin typeface="Candara"/>
                <a:cs typeface="Candara"/>
              </a:rPr>
              <a:t> </a:t>
            </a:r>
            <a:r>
              <a:rPr dirty="0">
                <a:solidFill>
                  <a:srgbClr val="000066"/>
                </a:solidFill>
                <a:latin typeface="Candara"/>
                <a:cs typeface="Candara"/>
              </a:rPr>
              <a:t>στο έντερο</a:t>
            </a:r>
            <a:r>
              <a:rPr spc="10" dirty="0">
                <a:solidFill>
                  <a:srgbClr val="000066"/>
                </a:solidFill>
                <a:latin typeface="Candara"/>
                <a:cs typeface="Candara"/>
              </a:rPr>
              <a:t> </a:t>
            </a:r>
            <a:r>
              <a:rPr dirty="0">
                <a:solidFill>
                  <a:srgbClr val="000066"/>
                </a:solidFill>
                <a:latin typeface="Candara"/>
                <a:cs typeface="Candara"/>
              </a:rPr>
              <a:t>σε άζωτο.</a:t>
            </a: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742" y="1387046"/>
            <a:ext cx="8362950" cy="3262629"/>
          </a:xfrm>
          <a:prstGeom prst="rect">
            <a:avLst/>
          </a:prstGeom>
        </p:spPr>
        <p:txBody>
          <a:bodyPr vert="horz" wrap="square" lIns="0" tIns="167640" rIns="0" bIns="0" rtlCol="0">
            <a:spAutoFit/>
          </a:bodyPr>
          <a:lstStyle/>
          <a:p>
            <a:pPr marL="12700">
              <a:lnSpc>
                <a:spcPct val="100000"/>
              </a:lnSpc>
              <a:spcBef>
                <a:spcPts val="1320"/>
              </a:spcBef>
            </a:pPr>
            <a:r>
              <a:rPr sz="2400" b="1" u="sng" spc="-25" dirty="0">
                <a:solidFill>
                  <a:srgbClr val="000066"/>
                </a:solidFill>
                <a:uFill>
                  <a:solidFill>
                    <a:srgbClr val="000066"/>
                  </a:solidFill>
                </a:uFill>
                <a:latin typeface="Candara"/>
                <a:cs typeface="Candara"/>
              </a:rPr>
              <a:t>Υποξία</a:t>
            </a:r>
            <a:r>
              <a:rPr sz="2400" b="1" u="sng" spc="-5" dirty="0">
                <a:solidFill>
                  <a:srgbClr val="000066"/>
                </a:solidFill>
                <a:uFill>
                  <a:solidFill>
                    <a:srgbClr val="000066"/>
                  </a:solidFill>
                </a:uFill>
                <a:latin typeface="Candara"/>
                <a:cs typeface="Candara"/>
              </a:rPr>
              <a:t> </a:t>
            </a:r>
            <a:r>
              <a:rPr sz="2400" b="1" u="sng" dirty="0">
                <a:solidFill>
                  <a:srgbClr val="000066"/>
                </a:solidFill>
                <a:uFill>
                  <a:solidFill>
                    <a:srgbClr val="000066"/>
                  </a:solidFill>
                </a:uFill>
                <a:latin typeface="Candara"/>
                <a:cs typeface="Candara"/>
              </a:rPr>
              <a:t>από</a:t>
            </a:r>
            <a:r>
              <a:rPr sz="2400" b="1" u="sng" spc="-15" dirty="0">
                <a:solidFill>
                  <a:srgbClr val="000066"/>
                </a:solidFill>
                <a:uFill>
                  <a:solidFill>
                    <a:srgbClr val="000066"/>
                  </a:solidFill>
                </a:uFill>
                <a:latin typeface="Candara"/>
                <a:cs typeface="Candara"/>
              </a:rPr>
              <a:t> </a:t>
            </a:r>
            <a:r>
              <a:rPr sz="2400" b="1" u="sng" spc="-5" dirty="0">
                <a:solidFill>
                  <a:srgbClr val="000066"/>
                </a:solidFill>
                <a:uFill>
                  <a:solidFill>
                    <a:srgbClr val="000066"/>
                  </a:solidFill>
                </a:uFill>
                <a:latin typeface="Candara"/>
                <a:cs typeface="Candara"/>
              </a:rPr>
              <a:t>διάχυση</a:t>
            </a:r>
            <a:endParaRPr sz="2400">
              <a:latin typeface="Candara"/>
              <a:cs typeface="Candara"/>
            </a:endParaRPr>
          </a:p>
          <a:p>
            <a:pPr marL="304800" indent="373380" algn="just">
              <a:lnSpc>
                <a:spcPct val="100000"/>
              </a:lnSpc>
              <a:spcBef>
                <a:spcPts val="1225"/>
              </a:spcBef>
            </a:pPr>
            <a:r>
              <a:rPr sz="2400" dirty="0">
                <a:solidFill>
                  <a:srgbClr val="000066"/>
                </a:solidFill>
                <a:latin typeface="Candara"/>
                <a:cs typeface="Candara"/>
              </a:rPr>
              <a:t>Κατά</a:t>
            </a:r>
            <a:r>
              <a:rPr sz="2400" spc="1010" dirty="0">
                <a:solidFill>
                  <a:srgbClr val="000066"/>
                </a:solidFill>
                <a:latin typeface="Candara"/>
                <a:cs typeface="Candara"/>
              </a:rPr>
              <a:t> </a:t>
            </a:r>
            <a:r>
              <a:rPr sz="2400" dirty="0">
                <a:solidFill>
                  <a:srgbClr val="000066"/>
                </a:solidFill>
                <a:latin typeface="Candara"/>
                <a:cs typeface="Candara"/>
              </a:rPr>
              <a:t>την</a:t>
            </a:r>
            <a:r>
              <a:rPr sz="2400" spc="1000" dirty="0">
                <a:solidFill>
                  <a:srgbClr val="000066"/>
                </a:solidFill>
                <a:latin typeface="Candara"/>
                <a:cs typeface="Candara"/>
              </a:rPr>
              <a:t> </a:t>
            </a:r>
            <a:r>
              <a:rPr sz="2400" dirty="0">
                <a:solidFill>
                  <a:srgbClr val="000066"/>
                </a:solidFill>
                <a:latin typeface="Candara"/>
                <a:cs typeface="Candara"/>
              </a:rPr>
              <a:t>ανάνηψη</a:t>
            </a:r>
            <a:r>
              <a:rPr sz="2400" spc="990" dirty="0">
                <a:solidFill>
                  <a:srgbClr val="000066"/>
                </a:solidFill>
                <a:latin typeface="Candara"/>
                <a:cs typeface="Candara"/>
              </a:rPr>
              <a:t> </a:t>
            </a:r>
            <a:r>
              <a:rPr sz="2400" spc="5" dirty="0">
                <a:solidFill>
                  <a:srgbClr val="000066"/>
                </a:solidFill>
                <a:latin typeface="Candara"/>
                <a:cs typeface="Candara"/>
              </a:rPr>
              <a:t>όταν </a:t>
            </a:r>
            <a:r>
              <a:rPr sz="2400" spc="480" dirty="0">
                <a:solidFill>
                  <a:srgbClr val="000066"/>
                </a:solidFill>
                <a:latin typeface="Candara"/>
                <a:cs typeface="Candara"/>
              </a:rPr>
              <a:t> </a:t>
            </a:r>
            <a:r>
              <a:rPr sz="2400" spc="-5" dirty="0">
                <a:solidFill>
                  <a:srgbClr val="000066"/>
                </a:solidFill>
                <a:latin typeface="Candara"/>
                <a:cs typeface="Candara"/>
              </a:rPr>
              <a:t>διακόπτεται</a:t>
            </a:r>
            <a:r>
              <a:rPr sz="2400" spc="1000" dirty="0">
                <a:solidFill>
                  <a:srgbClr val="000066"/>
                </a:solidFill>
                <a:latin typeface="Candara"/>
                <a:cs typeface="Candara"/>
              </a:rPr>
              <a:t> </a:t>
            </a:r>
            <a:r>
              <a:rPr sz="2400" dirty="0">
                <a:solidFill>
                  <a:srgbClr val="000066"/>
                </a:solidFill>
                <a:latin typeface="Candara"/>
                <a:cs typeface="Candara"/>
              </a:rPr>
              <a:t>το</a:t>
            </a:r>
            <a:r>
              <a:rPr sz="2400" spc="1005" dirty="0">
                <a:solidFill>
                  <a:srgbClr val="000066"/>
                </a:solidFill>
                <a:latin typeface="Candara"/>
                <a:cs typeface="Candara"/>
              </a:rPr>
              <a:t> </a:t>
            </a:r>
            <a:r>
              <a:rPr sz="2400" spc="-5" dirty="0">
                <a:solidFill>
                  <a:srgbClr val="000066"/>
                </a:solidFill>
                <a:latin typeface="Candara"/>
                <a:cs typeface="Candara"/>
              </a:rPr>
              <a:t>Ν2Ο</a:t>
            </a:r>
            <a:r>
              <a:rPr sz="2400" spc="1005" dirty="0">
                <a:solidFill>
                  <a:srgbClr val="000066"/>
                </a:solidFill>
                <a:latin typeface="Candara"/>
                <a:cs typeface="Candara"/>
              </a:rPr>
              <a:t> </a:t>
            </a:r>
            <a:r>
              <a:rPr sz="2400" spc="-5" dirty="0">
                <a:solidFill>
                  <a:srgbClr val="000066"/>
                </a:solidFill>
                <a:latin typeface="Candara"/>
                <a:cs typeface="Candara"/>
              </a:rPr>
              <a:t>και</a:t>
            </a:r>
            <a:r>
              <a:rPr sz="2400" spc="994" dirty="0">
                <a:solidFill>
                  <a:srgbClr val="000066"/>
                </a:solidFill>
                <a:latin typeface="Candara"/>
                <a:cs typeface="Candara"/>
              </a:rPr>
              <a:t> </a:t>
            </a:r>
            <a:r>
              <a:rPr sz="2400" dirty="0">
                <a:solidFill>
                  <a:srgbClr val="000066"/>
                </a:solidFill>
                <a:latin typeface="Candara"/>
                <a:cs typeface="Candara"/>
              </a:rPr>
              <a:t>ο</a:t>
            </a:r>
            <a:endParaRPr sz="2400">
              <a:latin typeface="Candara"/>
              <a:cs typeface="Candara"/>
            </a:endParaRPr>
          </a:p>
          <a:p>
            <a:pPr marL="304800" marR="5080" algn="just">
              <a:lnSpc>
                <a:spcPct val="150000"/>
              </a:lnSpc>
            </a:pPr>
            <a:r>
              <a:rPr sz="2400" spc="-5" dirty="0">
                <a:solidFill>
                  <a:srgbClr val="000066"/>
                </a:solidFill>
                <a:latin typeface="Candara"/>
                <a:cs typeface="Candara"/>
              </a:rPr>
              <a:t>ασθενής </a:t>
            </a:r>
            <a:r>
              <a:rPr sz="2400" spc="-10" dirty="0">
                <a:solidFill>
                  <a:srgbClr val="000066"/>
                </a:solidFill>
                <a:latin typeface="Candara"/>
                <a:cs typeface="Candara"/>
              </a:rPr>
              <a:t>αναπνέει </a:t>
            </a:r>
            <a:r>
              <a:rPr sz="2400" dirty="0">
                <a:solidFill>
                  <a:srgbClr val="000066"/>
                </a:solidFill>
                <a:latin typeface="Candara"/>
                <a:cs typeface="Candara"/>
              </a:rPr>
              <a:t>αέρα, το </a:t>
            </a:r>
            <a:r>
              <a:rPr sz="2400" spc="-5" dirty="0">
                <a:solidFill>
                  <a:srgbClr val="000066"/>
                </a:solidFill>
                <a:latin typeface="Candara"/>
                <a:cs typeface="Candara"/>
              </a:rPr>
              <a:t>Ν2Ο </a:t>
            </a:r>
            <a:r>
              <a:rPr sz="2400" dirty="0">
                <a:solidFill>
                  <a:srgbClr val="000066"/>
                </a:solidFill>
                <a:latin typeface="Candara"/>
                <a:cs typeface="Candara"/>
              </a:rPr>
              <a:t>ως 32 </a:t>
            </a:r>
            <a:r>
              <a:rPr sz="2400" spc="-5" dirty="0">
                <a:solidFill>
                  <a:srgbClr val="000066"/>
                </a:solidFill>
                <a:latin typeface="Candara"/>
                <a:cs typeface="Candara"/>
              </a:rPr>
              <a:t>φορές πιο </a:t>
            </a:r>
            <a:r>
              <a:rPr sz="2400" dirty="0">
                <a:solidFill>
                  <a:srgbClr val="000066"/>
                </a:solidFill>
                <a:latin typeface="Candara"/>
                <a:cs typeface="Candara"/>
              </a:rPr>
              <a:t>διαλυτό, </a:t>
            </a:r>
            <a:r>
              <a:rPr sz="2400" spc="5" dirty="0">
                <a:solidFill>
                  <a:srgbClr val="000066"/>
                </a:solidFill>
                <a:latin typeface="Candara"/>
                <a:cs typeface="Candara"/>
              </a:rPr>
              <a:t> </a:t>
            </a:r>
            <a:r>
              <a:rPr sz="2400" spc="-5" dirty="0">
                <a:solidFill>
                  <a:srgbClr val="000066"/>
                </a:solidFill>
                <a:latin typeface="Candara"/>
                <a:cs typeface="Candara"/>
              </a:rPr>
              <a:t>αραιώνει </a:t>
            </a:r>
            <a:r>
              <a:rPr sz="2400" dirty="0">
                <a:solidFill>
                  <a:srgbClr val="000066"/>
                </a:solidFill>
                <a:latin typeface="Candara"/>
                <a:cs typeface="Candara"/>
              </a:rPr>
              <a:t>το Ο2 στις </a:t>
            </a:r>
            <a:r>
              <a:rPr sz="2400" spc="-5" dirty="0">
                <a:solidFill>
                  <a:srgbClr val="000066"/>
                </a:solidFill>
                <a:latin typeface="Candara"/>
                <a:cs typeface="Candara"/>
              </a:rPr>
              <a:t>κυψελίδες </a:t>
            </a:r>
            <a:r>
              <a:rPr sz="2400" spc="-10" dirty="0">
                <a:solidFill>
                  <a:srgbClr val="000066"/>
                </a:solidFill>
                <a:latin typeface="Candara"/>
                <a:cs typeface="Candara"/>
              </a:rPr>
              <a:t>με </a:t>
            </a:r>
            <a:r>
              <a:rPr sz="2400" dirty="0">
                <a:solidFill>
                  <a:srgbClr val="000066"/>
                </a:solidFill>
                <a:latin typeface="Candara"/>
                <a:cs typeface="Candara"/>
              </a:rPr>
              <a:t>αποτέλεσμα ο </a:t>
            </a:r>
            <a:r>
              <a:rPr sz="2400" spc="-5" dirty="0">
                <a:solidFill>
                  <a:srgbClr val="000066"/>
                </a:solidFill>
                <a:latin typeface="Candara"/>
                <a:cs typeface="Candara"/>
              </a:rPr>
              <a:t>ασθενής </a:t>
            </a:r>
            <a:r>
              <a:rPr sz="2400" dirty="0">
                <a:solidFill>
                  <a:srgbClr val="000066"/>
                </a:solidFill>
                <a:latin typeface="Candara"/>
                <a:cs typeface="Candara"/>
              </a:rPr>
              <a:t>να </a:t>
            </a:r>
            <a:r>
              <a:rPr sz="2400" spc="5" dirty="0">
                <a:solidFill>
                  <a:srgbClr val="000066"/>
                </a:solidFill>
                <a:latin typeface="Candara"/>
                <a:cs typeface="Candara"/>
              </a:rPr>
              <a:t> </a:t>
            </a:r>
            <a:r>
              <a:rPr sz="2400" spc="-5" dirty="0">
                <a:solidFill>
                  <a:srgbClr val="000066"/>
                </a:solidFill>
                <a:latin typeface="Candara"/>
                <a:cs typeface="Candara"/>
              </a:rPr>
              <a:t>γίνει </a:t>
            </a:r>
            <a:r>
              <a:rPr sz="2400" dirty="0">
                <a:solidFill>
                  <a:srgbClr val="000066"/>
                </a:solidFill>
                <a:latin typeface="Candara"/>
                <a:cs typeface="Candara"/>
              </a:rPr>
              <a:t>υποξικός. </a:t>
            </a:r>
            <a:r>
              <a:rPr sz="2400" spc="-5" dirty="0">
                <a:solidFill>
                  <a:srgbClr val="000066"/>
                </a:solidFill>
                <a:latin typeface="Candara"/>
                <a:cs typeface="Candara"/>
              </a:rPr>
              <a:t>Προλαμβάνεται </a:t>
            </a:r>
            <a:r>
              <a:rPr sz="2400" spc="-10" dirty="0">
                <a:solidFill>
                  <a:srgbClr val="000066"/>
                </a:solidFill>
                <a:latin typeface="Candara"/>
                <a:cs typeface="Candara"/>
              </a:rPr>
              <a:t>με </a:t>
            </a:r>
            <a:r>
              <a:rPr sz="2400" spc="-5" dirty="0">
                <a:solidFill>
                  <a:srgbClr val="000066"/>
                </a:solidFill>
                <a:latin typeface="Candara"/>
                <a:cs typeface="Candara"/>
              </a:rPr>
              <a:t>χορήγηση </a:t>
            </a:r>
            <a:r>
              <a:rPr sz="2400" dirty="0">
                <a:solidFill>
                  <a:srgbClr val="000066"/>
                </a:solidFill>
                <a:latin typeface="Candara"/>
                <a:cs typeface="Candara"/>
              </a:rPr>
              <a:t>100% Ο2 </a:t>
            </a:r>
            <a:r>
              <a:rPr sz="2400" spc="5" dirty="0">
                <a:solidFill>
                  <a:srgbClr val="000066"/>
                </a:solidFill>
                <a:latin typeface="Candara"/>
                <a:cs typeface="Candara"/>
              </a:rPr>
              <a:t>μετά </a:t>
            </a:r>
            <a:r>
              <a:rPr sz="2400" dirty="0">
                <a:solidFill>
                  <a:srgbClr val="000066"/>
                </a:solidFill>
                <a:latin typeface="Candara"/>
                <a:cs typeface="Candara"/>
              </a:rPr>
              <a:t>τη </a:t>
            </a:r>
            <a:r>
              <a:rPr sz="2400" spc="-509" dirty="0">
                <a:solidFill>
                  <a:srgbClr val="000066"/>
                </a:solidFill>
                <a:latin typeface="Candara"/>
                <a:cs typeface="Candara"/>
              </a:rPr>
              <a:t> </a:t>
            </a:r>
            <a:r>
              <a:rPr sz="2400" spc="-15" dirty="0">
                <a:solidFill>
                  <a:srgbClr val="000066"/>
                </a:solidFill>
                <a:latin typeface="Candara"/>
                <a:cs typeface="Candara"/>
              </a:rPr>
              <a:t>διακοπή</a:t>
            </a:r>
            <a:r>
              <a:rPr sz="2400" dirty="0">
                <a:solidFill>
                  <a:srgbClr val="000066"/>
                </a:solidFill>
                <a:latin typeface="Candara"/>
                <a:cs typeface="Candara"/>
              </a:rPr>
              <a:t> του</a:t>
            </a:r>
            <a:r>
              <a:rPr sz="2400" spc="-5" dirty="0">
                <a:solidFill>
                  <a:srgbClr val="000066"/>
                </a:solidFill>
                <a:latin typeface="Candara"/>
                <a:cs typeface="Candara"/>
              </a:rPr>
              <a:t> Ν2Ο.</a:t>
            </a:r>
            <a:endParaRPr sz="2400">
              <a:latin typeface="Candara"/>
              <a:cs typeface="Candara"/>
            </a:endParaRP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834895" y="1556003"/>
              <a:ext cx="6522720" cy="3529584"/>
            </a:xfrm>
            <a:prstGeom prst="rect">
              <a:avLst/>
            </a:prstGeom>
          </p:spPr>
        </p:pic>
        <p:sp>
          <p:nvSpPr>
            <p:cNvPr id="7" name="object 7"/>
            <p:cNvSpPr/>
            <p:nvPr/>
          </p:nvSpPr>
          <p:spPr>
            <a:xfrm>
              <a:off x="1747520" y="1468119"/>
              <a:ext cx="6699250" cy="3705860"/>
            </a:xfrm>
            <a:custGeom>
              <a:avLst/>
              <a:gdLst/>
              <a:ahLst/>
              <a:cxnLst/>
              <a:rect l="l" t="t" r="r" b="b"/>
              <a:pathLst>
                <a:path w="6699250" h="3705860">
                  <a:moveTo>
                    <a:pt x="6698996" y="0"/>
                  </a:moveTo>
                  <a:lnTo>
                    <a:pt x="0" y="0"/>
                  </a:lnTo>
                  <a:lnTo>
                    <a:pt x="0" y="53340"/>
                  </a:lnTo>
                  <a:lnTo>
                    <a:pt x="0" y="3652520"/>
                  </a:lnTo>
                  <a:lnTo>
                    <a:pt x="0" y="3705860"/>
                  </a:lnTo>
                  <a:lnTo>
                    <a:pt x="6698996" y="3705860"/>
                  </a:lnTo>
                  <a:lnTo>
                    <a:pt x="6698996" y="3652520"/>
                  </a:lnTo>
                  <a:lnTo>
                    <a:pt x="53340" y="3652520"/>
                  </a:lnTo>
                  <a:lnTo>
                    <a:pt x="53340" y="53340"/>
                  </a:lnTo>
                  <a:lnTo>
                    <a:pt x="6698996" y="53340"/>
                  </a:lnTo>
                  <a:lnTo>
                    <a:pt x="6698996" y="0"/>
                  </a:lnTo>
                  <a:close/>
                </a:path>
              </a:pathLst>
            </a:custGeom>
            <a:solidFill>
              <a:srgbClr val="000000"/>
            </a:solidFill>
          </p:spPr>
          <p:txBody>
            <a:bodyPr wrap="square" lIns="0" tIns="0" rIns="0" bIns="0" rtlCol="0"/>
            <a:lstStyle/>
            <a:p>
              <a:endParaRPr/>
            </a:p>
          </p:txBody>
        </p:sp>
      </p:grpSp>
      <p:sp>
        <p:nvSpPr>
          <p:cNvPr id="8" name="object 8"/>
          <p:cNvSpPr/>
          <p:nvPr/>
        </p:nvSpPr>
        <p:spPr>
          <a:xfrm>
            <a:off x="1818640" y="1521967"/>
            <a:ext cx="6628130" cy="3599179"/>
          </a:xfrm>
          <a:custGeom>
            <a:avLst/>
            <a:gdLst/>
            <a:ahLst/>
            <a:cxnLst/>
            <a:rect l="l" t="t" r="r" b="b"/>
            <a:pathLst>
              <a:path w="6628130" h="3599179">
                <a:moveTo>
                  <a:pt x="6556756" y="17272"/>
                </a:moveTo>
                <a:lnTo>
                  <a:pt x="0" y="17272"/>
                </a:lnTo>
                <a:lnTo>
                  <a:pt x="0" y="35052"/>
                </a:lnTo>
                <a:lnTo>
                  <a:pt x="0" y="3563112"/>
                </a:lnTo>
                <a:lnTo>
                  <a:pt x="0" y="3580892"/>
                </a:lnTo>
                <a:lnTo>
                  <a:pt x="6556756" y="3580892"/>
                </a:lnTo>
                <a:lnTo>
                  <a:pt x="6556756" y="3563620"/>
                </a:lnTo>
                <a:lnTo>
                  <a:pt x="6556756" y="3563112"/>
                </a:lnTo>
                <a:lnTo>
                  <a:pt x="6556756" y="35560"/>
                </a:lnTo>
                <a:lnTo>
                  <a:pt x="6538976" y="35560"/>
                </a:lnTo>
                <a:lnTo>
                  <a:pt x="6538976" y="3563112"/>
                </a:lnTo>
                <a:lnTo>
                  <a:pt x="17780" y="3563112"/>
                </a:lnTo>
                <a:lnTo>
                  <a:pt x="17780" y="35052"/>
                </a:lnTo>
                <a:lnTo>
                  <a:pt x="6556756" y="35052"/>
                </a:lnTo>
                <a:lnTo>
                  <a:pt x="6556756" y="17272"/>
                </a:lnTo>
                <a:close/>
              </a:path>
              <a:path w="6628130" h="3599179">
                <a:moveTo>
                  <a:pt x="6627876" y="0"/>
                </a:moveTo>
                <a:lnTo>
                  <a:pt x="6574536" y="0"/>
                </a:lnTo>
                <a:lnTo>
                  <a:pt x="6574536" y="3599180"/>
                </a:lnTo>
                <a:lnTo>
                  <a:pt x="6627876" y="3599180"/>
                </a:lnTo>
                <a:lnTo>
                  <a:pt x="6627876" y="0"/>
                </a:lnTo>
                <a:close/>
              </a:path>
            </a:pathLst>
          </a:custGeom>
          <a:solidFill>
            <a:srgbClr val="000000"/>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14906"/>
            <a:ext cx="6030595" cy="2366645"/>
          </a:xfrm>
          <a:prstGeom prst="rect">
            <a:avLst/>
          </a:prstGeom>
        </p:spPr>
        <p:txBody>
          <a:bodyPr vert="horz" wrap="square" lIns="0" tIns="109855" rIns="0" bIns="0" rtlCol="0">
            <a:spAutoFit/>
          </a:bodyPr>
          <a:lstStyle/>
          <a:p>
            <a:pPr marL="12700">
              <a:lnSpc>
                <a:spcPct val="100000"/>
              </a:lnSpc>
              <a:spcBef>
                <a:spcPts val="865"/>
              </a:spcBef>
            </a:pPr>
            <a:r>
              <a:rPr sz="3200" b="1" u="sng" spc="-5" dirty="0">
                <a:solidFill>
                  <a:srgbClr val="000066"/>
                </a:solidFill>
                <a:uFill>
                  <a:solidFill>
                    <a:srgbClr val="000066"/>
                  </a:solidFill>
                </a:uFill>
                <a:latin typeface="Candara"/>
                <a:cs typeface="Candara"/>
              </a:rPr>
              <a:t>Σε</a:t>
            </a:r>
            <a:r>
              <a:rPr sz="3200" b="1" u="sng" dirty="0">
                <a:solidFill>
                  <a:srgbClr val="000066"/>
                </a:solidFill>
                <a:uFill>
                  <a:solidFill>
                    <a:srgbClr val="000066"/>
                  </a:solidFill>
                </a:uFill>
                <a:latin typeface="Candara"/>
                <a:cs typeface="Candara"/>
              </a:rPr>
              <a:t> παρατεταμένη</a:t>
            </a:r>
            <a:r>
              <a:rPr sz="3200" b="1" u="sng" spc="-30" dirty="0">
                <a:solidFill>
                  <a:srgbClr val="000066"/>
                </a:solidFill>
                <a:uFill>
                  <a:solidFill>
                    <a:srgbClr val="000066"/>
                  </a:solidFill>
                </a:uFill>
                <a:latin typeface="Candara"/>
                <a:cs typeface="Candara"/>
              </a:rPr>
              <a:t> </a:t>
            </a:r>
            <a:r>
              <a:rPr sz="3200" b="1" u="sng" dirty="0">
                <a:solidFill>
                  <a:srgbClr val="000066"/>
                </a:solidFill>
                <a:uFill>
                  <a:solidFill>
                    <a:srgbClr val="000066"/>
                  </a:solidFill>
                </a:uFill>
                <a:latin typeface="Candara"/>
                <a:cs typeface="Candara"/>
              </a:rPr>
              <a:t>έκθεση</a:t>
            </a:r>
            <a:endParaRPr sz="3200">
              <a:latin typeface="Candara"/>
              <a:cs typeface="Candara"/>
            </a:endParaRPr>
          </a:p>
          <a:p>
            <a:pPr marL="1057910" indent="-334010">
              <a:lnSpc>
                <a:spcPct val="100000"/>
              </a:lnSpc>
              <a:spcBef>
                <a:spcPts val="770"/>
              </a:spcBef>
              <a:buAutoNum type="arabicPeriod"/>
              <a:tabLst>
                <a:tab pos="1058545" algn="l"/>
              </a:tabLst>
            </a:pPr>
            <a:r>
              <a:rPr sz="3200" dirty="0">
                <a:solidFill>
                  <a:srgbClr val="000066"/>
                </a:solidFill>
                <a:latin typeface="Candara"/>
                <a:cs typeface="Candara"/>
              </a:rPr>
              <a:t>Απλασία</a:t>
            </a:r>
            <a:r>
              <a:rPr sz="3200" spc="-45" dirty="0">
                <a:solidFill>
                  <a:srgbClr val="000066"/>
                </a:solidFill>
                <a:latin typeface="Candara"/>
                <a:cs typeface="Candara"/>
              </a:rPr>
              <a:t> </a:t>
            </a:r>
            <a:r>
              <a:rPr sz="3200" dirty="0">
                <a:solidFill>
                  <a:srgbClr val="000066"/>
                </a:solidFill>
                <a:latin typeface="Candara"/>
                <a:cs typeface="Candara"/>
              </a:rPr>
              <a:t>μυελού</a:t>
            </a:r>
            <a:r>
              <a:rPr sz="3200" spc="-30" dirty="0">
                <a:solidFill>
                  <a:srgbClr val="000066"/>
                </a:solidFill>
                <a:latin typeface="Candara"/>
                <a:cs typeface="Candara"/>
              </a:rPr>
              <a:t> </a:t>
            </a:r>
            <a:r>
              <a:rPr sz="3200" dirty="0">
                <a:solidFill>
                  <a:srgbClr val="000066"/>
                </a:solidFill>
                <a:latin typeface="Candara"/>
                <a:cs typeface="Candara"/>
              </a:rPr>
              <a:t>των</a:t>
            </a:r>
            <a:r>
              <a:rPr sz="3200" spc="-15" dirty="0">
                <a:solidFill>
                  <a:srgbClr val="000066"/>
                </a:solidFill>
                <a:latin typeface="Candara"/>
                <a:cs typeface="Candara"/>
              </a:rPr>
              <a:t> </a:t>
            </a:r>
            <a:r>
              <a:rPr sz="3200" dirty="0">
                <a:solidFill>
                  <a:srgbClr val="000066"/>
                </a:solidFill>
                <a:latin typeface="Candara"/>
                <a:cs typeface="Candara"/>
              </a:rPr>
              <a:t>οστών</a:t>
            </a:r>
            <a:endParaRPr sz="3200">
              <a:latin typeface="Candara"/>
              <a:cs typeface="Candara"/>
            </a:endParaRPr>
          </a:p>
          <a:p>
            <a:pPr marL="1103630" indent="-379730">
              <a:lnSpc>
                <a:spcPct val="100000"/>
              </a:lnSpc>
              <a:spcBef>
                <a:spcPts val="765"/>
              </a:spcBef>
              <a:buAutoNum type="arabicPeriod"/>
              <a:tabLst>
                <a:tab pos="1104265" algn="l"/>
              </a:tabLst>
            </a:pPr>
            <a:r>
              <a:rPr sz="3200" dirty="0">
                <a:solidFill>
                  <a:srgbClr val="000066"/>
                </a:solidFill>
                <a:latin typeface="Candara"/>
                <a:cs typeface="Candara"/>
              </a:rPr>
              <a:t>Μεγαλοβλαστική</a:t>
            </a:r>
            <a:r>
              <a:rPr sz="3200" spc="-65" dirty="0">
                <a:solidFill>
                  <a:srgbClr val="000066"/>
                </a:solidFill>
                <a:latin typeface="Candara"/>
                <a:cs typeface="Candara"/>
              </a:rPr>
              <a:t> </a:t>
            </a:r>
            <a:r>
              <a:rPr sz="3200" dirty="0">
                <a:solidFill>
                  <a:srgbClr val="000066"/>
                </a:solidFill>
                <a:latin typeface="Candara"/>
                <a:cs typeface="Candara"/>
              </a:rPr>
              <a:t>αναιμία</a:t>
            </a:r>
            <a:endParaRPr sz="3200">
              <a:latin typeface="Candara"/>
              <a:cs typeface="Candara"/>
            </a:endParaRPr>
          </a:p>
          <a:p>
            <a:pPr marL="1113155" indent="-389255">
              <a:lnSpc>
                <a:spcPct val="100000"/>
              </a:lnSpc>
              <a:spcBef>
                <a:spcPts val="775"/>
              </a:spcBef>
              <a:buAutoNum type="arabicPeriod"/>
              <a:tabLst>
                <a:tab pos="1113790" algn="l"/>
              </a:tabLst>
            </a:pPr>
            <a:r>
              <a:rPr sz="3200" spc="-5" dirty="0">
                <a:solidFill>
                  <a:srgbClr val="000066"/>
                </a:solidFill>
                <a:latin typeface="Candara"/>
                <a:cs typeface="Candara"/>
              </a:rPr>
              <a:t>Τερατογένεση</a:t>
            </a:r>
            <a:endParaRPr sz="3200">
              <a:latin typeface="Candara"/>
              <a:cs typeface="Candara"/>
            </a:endParaRPr>
          </a:p>
        </p:txBody>
      </p:sp>
      <p:sp>
        <p:nvSpPr>
          <p:cNvPr id="4" name="TextBox 3"/>
          <p:cNvSpPr txBox="1"/>
          <p:nvPr/>
        </p:nvSpPr>
        <p:spPr>
          <a:xfrm>
            <a:off x="7010400" y="457200"/>
            <a:ext cx="1268296" cy="707886"/>
          </a:xfrm>
          <a:prstGeom prst="rect">
            <a:avLst/>
          </a:prstGeom>
          <a:noFill/>
        </p:spPr>
        <p:txBody>
          <a:bodyPr wrap="none" rtlCol="0">
            <a:spAutoFit/>
          </a:bodyPr>
          <a:lstStyle/>
          <a:p>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Ν</a:t>
            </a:r>
            <a:r>
              <a:rPr lang="el-GR" sz="4000" b="1" u="sng" baseline="-25000" dirty="0" smtClean="0">
                <a:solidFill>
                  <a:srgbClr val="0070C0"/>
                </a:solidFill>
                <a:effectLst>
                  <a:outerShdw blurRad="38100" dist="38100" dir="2700000" algn="tl">
                    <a:srgbClr val="000000">
                      <a:alpha val="43137"/>
                    </a:srgbClr>
                  </a:outerShdw>
                </a:effectLst>
                <a:latin typeface="Arial Black" panose="020B0A04020102020204" pitchFamily="34" charset="0"/>
              </a:rPr>
              <a:t>2</a:t>
            </a:r>
            <a:r>
              <a:rPr lang="el-GR" sz="4000" b="1" u="sng" dirty="0" smtClean="0">
                <a:solidFill>
                  <a:srgbClr val="0070C0"/>
                </a:solidFill>
                <a:effectLst>
                  <a:outerShdw blurRad="38100" dist="38100" dir="2700000" algn="tl">
                    <a:srgbClr val="000000">
                      <a:alpha val="43137"/>
                    </a:srgbClr>
                  </a:outerShdw>
                </a:effectLst>
                <a:latin typeface="Arial Black" panose="020B0A04020102020204" pitchFamily="34" charset="0"/>
              </a:rPr>
              <a:t>Ο</a:t>
            </a:r>
            <a:endParaRPr lang="el-GR" sz="4000" b="1" u="sng" dirty="0">
              <a:solidFill>
                <a:srgbClr val="0070C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28754" y="0"/>
            <a:chExt cx="9144000" cy="6858000"/>
          </a:xfrm>
        </p:grpSpPr>
        <p:pic>
          <p:nvPicPr>
            <p:cNvPr id="3" name="object 3"/>
            <p:cNvPicPr/>
            <p:nvPr/>
          </p:nvPicPr>
          <p:blipFill>
            <a:blip r:embed="rId2" cstate="print"/>
            <a:stretch>
              <a:fillRect/>
            </a:stretch>
          </p:blipFill>
          <p:spPr>
            <a:xfrm>
              <a:off x="28754" y="0"/>
              <a:ext cx="9144000" cy="6858000"/>
            </a:xfrm>
            <a:prstGeom prst="rect">
              <a:avLst/>
            </a:prstGeom>
          </p:spPr>
        </p:pic>
        <p:pic>
          <p:nvPicPr>
            <p:cNvPr id="4" name="object 4"/>
            <p:cNvPicPr/>
            <p:nvPr/>
          </p:nvPicPr>
          <p:blipFill>
            <a:blip r:embed="rId3" cstate="print"/>
            <a:stretch>
              <a:fillRect/>
            </a:stretch>
          </p:blipFill>
          <p:spPr>
            <a:xfrm>
              <a:off x="164592" y="144779"/>
              <a:ext cx="8815578" cy="2507742"/>
            </a:xfrm>
            <a:prstGeom prst="rect">
              <a:avLst/>
            </a:prstGeom>
          </p:spPr>
        </p:pic>
        <p:sp>
          <p:nvSpPr>
            <p:cNvPr id="5" name="object 5"/>
            <p:cNvSpPr/>
            <p:nvPr/>
          </p:nvSpPr>
          <p:spPr>
            <a:xfrm>
              <a:off x="165354" y="147065"/>
              <a:ext cx="8815070" cy="2505710"/>
            </a:xfrm>
            <a:custGeom>
              <a:avLst/>
              <a:gdLst/>
              <a:ahLst/>
              <a:cxnLst/>
              <a:rect l="l" t="t" r="r" b="b"/>
              <a:pathLst>
                <a:path w="8815070" h="2505710">
                  <a:moveTo>
                    <a:pt x="295821" y="0"/>
                  </a:moveTo>
                  <a:lnTo>
                    <a:pt x="8814816" y="0"/>
                  </a:lnTo>
                  <a:lnTo>
                    <a:pt x="8814816" y="2209672"/>
                  </a:lnTo>
                  <a:lnTo>
                    <a:pt x="8810943" y="2257642"/>
                  </a:lnTo>
                  <a:lnTo>
                    <a:pt x="8799733" y="2303150"/>
                  </a:lnTo>
                  <a:lnTo>
                    <a:pt x="8781794" y="2345587"/>
                  </a:lnTo>
                  <a:lnTo>
                    <a:pt x="8757737" y="2384343"/>
                  </a:lnTo>
                  <a:lnTo>
                    <a:pt x="8728170" y="2418810"/>
                  </a:lnTo>
                  <a:lnTo>
                    <a:pt x="8693703" y="2448377"/>
                  </a:lnTo>
                  <a:lnTo>
                    <a:pt x="8654947" y="2472434"/>
                  </a:lnTo>
                  <a:lnTo>
                    <a:pt x="8612510" y="2490373"/>
                  </a:lnTo>
                  <a:lnTo>
                    <a:pt x="8567002" y="2501583"/>
                  </a:lnTo>
                  <a:lnTo>
                    <a:pt x="8519033" y="2505455"/>
                  </a:lnTo>
                  <a:lnTo>
                    <a:pt x="0" y="2505455"/>
                  </a:lnTo>
                  <a:lnTo>
                    <a:pt x="0" y="295782"/>
                  </a:lnTo>
                  <a:lnTo>
                    <a:pt x="3871" y="247813"/>
                  </a:lnTo>
                  <a:lnTo>
                    <a:pt x="15081" y="202305"/>
                  </a:lnTo>
                  <a:lnTo>
                    <a:pt x="33019" y="159868"/>
                  </a:lnTo>
                  <a:lnTo>
                    <a:pt x="57077" y="121112"/>
                  </a:lnTo>
                  <a:lnTo>
                    <a:pt x="86645" y="86645"/>
                  </a:lnTo>
                  <a:lnTo>
                    <a:pt x="121115" y="57078"/>
                  </a:lnTo>
                  <a:lnTo>
                    <a:pt x="159876" y="33021"/>
                  </a:lnTo>
                  <a:lnTo>
                    <a:pt x="202320" y="15082"/>
                  </a:lnTo>
                  <a:lnTo>
                    <a:pt x="247838" y="3872"/>
                  </a:lnTo>
                  <a:lnTo>
                    <a:pt x="295821" y="0"/>
                  </a:lnTo>
                  <a:close/>
                </a:path>
              </a:pathLst>
            </a:custGeom>
            <a:ln w="10999">
              <a:solidFill>
                <a:srgbClr val="739CB3"/>
              </a:solidFill>
            </a:ln>
          </p:spPr>
          <p:txBody>
            <a:bodyPr wrap="square" lIns="0" tIns="0" rIns="0" bIns="0" rtlCol="0"/>
            <a:lstStyle/>
            <a:p>
              <a:endParaRPr/>
            </a:p>
          </p:txBody>
        </p:sp>
      </p:grpSp>
      <p:pic>
        <p:nvPicPr>
          <p:cNvPr id="7" name="Picture 7" descr="A picture containing text, bottle, indoor, wall&#10;&#10;Description automatically generated">
            <a:extLst>
              <a:ext uri="{FF2B5EF4-FFF2-40B4-BE49-F238E27FC236}">
                <a16:creationId xmlns:a16="http://schemas.microsoft.com/office/drawing/2014/main" id="{F2FA0B47-C1AE-4765-BE8B-E0F5C99F236C}"/>
              </a:ext>
            </a:extLst>
          </p:cNvPr>
          <p:cNvPicPr>
            <a:picLocks noChangeAspect="1"/>
          </p:cNvPicPr>
          <p:nvPr/>
        </p:nvPicPr>
        <p:blipFill>
          <a:blip r:embed="rId4"/>
          <a:stretch>
            <a:fillRect/>
          </a:stretch>
        </p:blipFill>
        <p:spPr>
          <a:xfrm>
            <a:off x="6553200" y="1030652"/>
            <a:ext cx="2246346" cy="3741421"/>
          </a:xfrm>
          <a:prstGeom prst="rect">
            <a:avLst/>
          </a:prstGeom>
        </p:spPr>
      </p:pic>
      <p:sp>
        <p:nvSpPr>
          <p:cNvPr id="9" name="TextBox 8">
            <a:extLst>
              <a:ext uri="{FF2B5EF4-FFF2-40B4-BE49-F238E27FC236}">
                <a16:creationId xmlns:a16="http://schemas.microsoft.com/office/drawing/2014/main" id="{C79849B7-E1F5-4CBE-80AF-86B56762DFA6}"/>
              </a:ext>
            </a:extLst>
          </p:cNvPr>
          <p:cNvSpPr txBox="1"/>
          <p:nvPr/>
        </p:nvSpPr>
        <p:spPr>
          <a:xfrm>
            <a:off x="1676400" y="457200"/>
            <a:ext cx="418093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dirty="0">
                <a:solidFill>
                  <a:schemeClr val="tx2"/>
                </a:solidFill>
                <a:latin typeface="Arial Black"/>
                <a:cs typeface="Calibri"/>
              </a:rPr>
              <a:t>ΕΝΔΟΦΛΕΒΙΑ ΑΝΑΙΣΘΗΤΙΚΑ ΦΑΡΜΑΚΑ</a:t>
            </a:r>
          </a:p>
        </p:txBody>
      </p:sp>
      <p:pic>
        <p:nvPicPr>
          <p:cNvPr id="10" name="Picture 10" descr="A picture containing person, bed&#10;&#10;Description automatically generated">
            <a:extLst>
              <a:ext uri="{FF2B5EF4-FFF2-40B4-BE49-F238E27FC236}">
                <a16:creationId xmlns:a16="http://schemas.microsoft.com/office/drawing/2014/main" id="{04C0DF93-6645-4DB2-908E-FA6BDBF4C6AA}"/>
              </a:ext>
            </a:extLst>
          </p:cNvPr>
          <p:cNvPicPr>
            <a:picLocks noChangeAspect="1"/>
          </p:cNvPicPr>
          <p:nvPr/>
        </p:nvPicPr>
        <p:blipFill>
          <a:blip r:embed="rId5"/>
          <a:stretch>
            <a:fillRect/>
          </a:stretch>
        </p:blipFill>
        <p:spPr>
          <a:xfrm>
            <a:off x="914400" y="3150458"/>
            <a:ext cx="5057424" cy="3272520"/>
          </a:xfrm>
          <a:prstGeom prst="rect">
            <a:avLst/>
          </a:prstGeom>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4" name="object 4"/>
            <p:cNvPicPr/>
            <p:nvPr/>
          </p:nvPicPr>
          <p:blipFill>
            <a:blip r:embed="rId2" cstate="print"/>
            <a:stretch>
              <a:fillRect/>
            </a:stretch>
          </p:blipFill>
          <p:spPr>
            <a:xfrm>
              <a:off x="2052827" y="781812"/>
              <a:ext cx="5075682" cy="605789"/>
            </a:xfrm>
            <a:prstGeom prst="rect">
              <a:avLst/>
            </a:prstGeom>
          </p:spPr>
        </p:pic>
        <p:pic>
          <p:nvPicPr>
            <p:cNvPr id="5" name="object 5"/>
            <p:cNvPicPr/>
            <p:nvPr/>
          </p:nvPicPr>
          <p:blipFill>
            <a:blip r:embed="rId3" cstate="print"/>
            <a:stretch>
              <a:fillRect/>
            </a:stretch>
          </p:blipFill>
          <p:spPr>
            <a:xfrm>
              <a:off x="749808" y="2055876"/>
              <a:ext cx="2623566" cy="3320034"/>
            </a:xfrm>
            <a:prstGeom prst="rect">
              <a:avLst/>
            </a:prstGeom>
          </p:spPr>
        </p:pic>
      </p:grpSp>
      <p:sp>
        <p:nvSpPr>
          <p:cNvPr id="6" name="object 6"/>
          <p:cNvSpPr txBox="1">
            <a:spLocks noGrp="1"/>
          </p:cNvSpPr>
          <p:nvPr>
            <p:ph type="title"/>
          </p:nvPr>
        </p:nvSpPr>
        <p:spPr>
          <a:xfrm>
            <a:off x="4219447" y="2156917"/>
            <a:ext cx="4594225" cy="878840"/>
          </a:xfrm>
          <a:prstGeom prst="rect">
            <a:avLst/>
          </a:prstGeom>
        </p:spPr>
        <p:txBody>
          <a:bodyPr vert="horz" wrap="square" lIns="0" tIns="12065" rIns="0" bIns="0" rtlCol="0">
            <a:spAutoFit/>
          </a:bodyPr>
          <a:lstStyle/>
          <a:p>
            <a:pPr marL="12700" marR="5080" indent="310515">
              <a:lnSpc>
                <a:spcPct val="100000"/>
              </a:lnSpc>
              <a:spcBef>
                <a:spcPts val="95"/>
              </a:spcBef>
              <a:tabLst>
                <a:tab pos="824865" algn="l"/>
                <a:tab pos="2113915" algn="l"/>
                <a:tab pos="3629660" algn="l"/>
              </a:tabLst>
            </a:pPr>
            <a:r>
              <a:rPr sz="2800" spc="-5" dirty="0"/>
              <a:t>Η	</a:t>
            </a:r>
            <a:r>
              <a:rPr sz="2800" spc="-10" dirty="0"/>
              <a:t>πρώτ</a:t>
            </a:r>
            <a:r>
              <a:rPr sz="2800" spc="-5" dirty="0"/>
              <a:t>η</a:t>
            </a:r>
            <a:r>
              <a:rPr sz="2800" dirty="0"/>
              <a:t>	</a:t>
            </a:r>
            <a:r>
              <a:rPr sz="2800" spc="-5" dirty="0"/>
              <a:t>επ</a:t>
            </a:r>
            <a:r>
              <a:rPr sz="2800" dirty="0"/>
              <a:t>ί</a:t>
            </a:r>
            <a:r>
              <a:rPr sz="2800" spc="-5" dirty="0"/>
              <a:t>σ</a:t>
            </a:r>
            <a:r>
              <a:rPr sz="2800" dirty="0"/>
              <a:t>η</a:t>
            </a:r>
            <a:r>
              <a:rPr sz="2800" spc="-5" dirty="0"/>
              <a:t>μη</a:t>
            </a:r>
            <a:r>
              <a:rPr sz="2800" dirty="0"/>
              <a:t>	</a:t>
            </a:r>
            <a:r>
              <a:rPr sz="2800" spc="-5" dirty="0"/>
              <a:t>χρήση  </a:t>
            </a:r>
            <a:r>
              <a:rPr sz="2800" spc="-10" dirty="0"/>
              <a:t>του</a:t>
            </a:r>
            <a:endParaRPr sz="2800"/>
          </a:p>
        </p:txBody>
      </p:sp>
      <p:sp>
        <p:nvSpPr>
          <p:cNvPr id="7" name="object 7"/>
          <p:cNvSpPr txBox="1"/>
          <p:nvPr/>
        </p:nvSpPr>
        <p:spPr>
          <a:xfrm>
            <a:off x="5089652" y="2584195"/>
            <a:ext cx="3721100" cy="452120"/>
          </a:xfrm>
          <a:prstGeom prst="rect">
            <a:avLst/>
          </a:prstGeom>
        </p:spPr>
        <p:txBody>
          <a:bodyPr vert="horz" wrap="square" lIns="0" tIns="12065" rIns="0" bIns="0" rtlCol="0">
            <a:spAutoFit/>
          </a:bodyPr>
          <a:lstStyle/>
          <a:p>
            <a:pPr marL="12700">
              <a:lnSpc>
                <a:spcPct val="100000"/>
              </a:lnSpc>
              <a:spcBef>
                <a:spcPts val="95"/>
              </a:spcBef>
              <a:tabLst>
                <a:tab pos="1585595" algn="l"/>
              </a:tabLst>
            </a:pPr>
            <a:r>
              <a:rPr sz="2800" spc="5" dirty="0">
                <a:solidFill>
                  <a:srgbClr val="FFFFFF"/>
                </a:solidFill>
                <a:latin typeface="Cambria"/>
                <a:cs typeface="Cambria"/>
              </a:rPr>
              <a:t>τοπικού	</a:t>
            </a:r>
            <a:r>
              <a:rPr sz="2800" dirty="0">
                <a:solidFill>
                  <a:srgbClr val="FFFFFF"/>
                </a:solidFill>
                <a:latin typeface="Cambria"/>
                <a:cs typeface="Cambria"/>
              </a:rPr>
              <a:t>αναισθητικού</a:t>
            </a:r>
            <a:endParaRPr sz="2800">
              <a:latin typeface="Cambria"/>
              <a:cs typeface="Cambria"/>
            </a:endParaRPr>
          </a:p>
        </p:txBody>
      </p:sp>
      <p:sp>
        <p:nvSpPr>
          <p:cNvPr id="8" name="object 8"/>
          <p:cNvSpPr txBox="1"/>
          <p:nvPr/>
        </p:nvSpPr>
        <p:spPr>
          <a:xfrm>
            <a:off x="4219447" y="3010916"/>
            <a:ext cx="459422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latin typeface="Cambria"/>
                <a:cs typeface="Cambria"/>
              </a:rPr>
              <a:t>(κοκαΐνη)</a:t>
            </a:r>
            <a:r>
              <a:rPr sz="2800" spc="114" dirty="0">
                <a:solidFill>
                  <a:srgbClr val="FFFFFF"/>
                </a:solidFill>
                <a:latin typeface="Cambria"/>
                <a:cs typeface="Cambria"/>
              </a:rPr>
              <a:t> </a:t>
            </a:r>
            <a:r>
              <a:rPr sz="2800" spc="-5" dirty="0">
                <a:solidFill>
                  <a:srgbClr val="FFFFFF"/>
                </a:solidFill>
                <a:latin typeface="Cambria"/>
                <a:cs typeface="Cambria"/>
              </a:rPr>
              <a:t>έγινε</a:t>
            </a:r>
            <a:r>
              <a:rPr sz="2800" spc="95" dirty="0">
                <a:solidFill>
                  <a:srgbClr val="FFFFFF"/>
                </a:solidFill>
                <a:latin typeface="Cambria"/>
                <a:cs typeface="Cambria"/>
              </a:rPr>
              <a:t> </a:t>
            </a:r>
            <a:r>
              <a:rPr sz="2800" spc="-5" dirty="0">
                <a:solidFill>
                  <a:srgbClr val="FFFFFF"/>
                </a:solidFill>
                <a:latin typeface="Cambria"/>
                <a:cs typeface="Cambria"/>
              </a:rPr>
              <a:t>το</a:t>
            </a:r>
            <a:r>
              <a:rPr sz="2800" spc="120" dirty="0">
                <a:solidFill>
                  <a:srgbClr val="FFFFFF"/>
                </a:solidFill>
                <a:latin typeface="Cambria"/>
                <a:cs typeface="Cambria"/>
              </a:rPr>
              <a:t> </a:t>
            </a:r>
            <a:r>
              <a:rPr sz="2800" spc="-10" dirty="0">
                <a:solidFill>
                  <a:srgbClr val="FFFFFF"/>
                </a:solidFill>
                <a:latin typeface="Cambria"/>
                <a:cs typeface="Cambria"/>
              </a:rPr>
              <a:t>1883</a:t>
            </a:r>
            <a:r>
              <a:rPr sz="2800" spc="95" dirty="0">
                <a:solidFill>
                  <a:srgbClr val="FFFFFF"/>
                </a:solidFill>
                <a:latin typeface="Cambria"/>
                <a:cs typeface="Cambria"/>
              </a:rPr>
              <a:t> </a:t>
            </a:r>
            <a:r>
              <a:rPr sz="2800" dirty="0">
                <a:solidFill>
                  <a:srgbClr val="FFFFFF"/>
                </a:solidFill>
                <a:latin typeface="Cambria"/>
                <a:cs typeface="Cambria"/>
              </a:rPr>
              <a:t>κατά</a:t>
            </a:r>
            <a:endParaRPr sz="2800">
              <a:latin typeface="Cambria"/>
              <a:cs typeface="Cambria"/>
            </a:endParaRPr>
          </a:p>
        </p:txBody>
      </p:sp>
      <p:sp>
        <p:nvSpPr>
          <p:cNvPr id="9" name="object 9"/>
          <p:cNvSpPr txBox="1"/>
          <p:nvPr/>
        </p:nvSpPr>
        <p:spPr>
          <a:xfrm>
            <a:off x="4219447" y="3437635"/>
            <a:ext cx="2828925" cy="878840"/>
          </a:xfrm>
          <a:prstGeom prst="rect">
            <a:avLst/>
          </a:prstGeom>
        </p:spPr>
        <p:txBody>
          <a:bodyPr vert="horz" wrap="square" lIns="0" tIns="12065" rIns="0" bIns="0" rtlCol="0">
            <a:spAutoFit/>
          </a:bodyPr>
          <a:lstStyle/>
          <a:p>
            <a:pPr marL="12700" marR="5080">
              <a:lnSpc>
                <a:spcPct val="100000"/>
              </a:lnSpc>
              <a:spcBef>
                <a:spcPts val="95"/>
              </a:spcBef>
              <a:tabLst>
                <a:tab pos="1484630" algn="l"/>
              </a:tabLst>
            </a:pPr>
            <a:r>
              <a:rPr sz="2800" spc="-10" dirty="0">
                <a:solidFill>
                  <a:srgbClr val="FFFFFF"/>
                </a:solidFill>
                <a:latin typeface="Cambria"/>
                <a:cs typeface="Cambria"/>
              </a:rPr>
              <a:t>τ</a:t>
            </a:r>
            <a:r>
              <a:rPr sz="2800" spc="-5" dirty="0">
                <a:solidFill>
                  <a:srgbClr val="FFFFFF"/>
                </a:solidFill>
                <a:latin typeface="Cambria"/>
                <a:cs typeface="Cambria"/>
              </a:rPr>
              <a:t>η</a:t>
            </a:r>
            <a:r>
              <a:rPr sz="2800" dirty="0">
                <a:solidFill>
                  <a:srgbClr val="FFFFFF"/>
                </a:solidFill>
                <a:latin typeface="Cambria"/>
                <a:cs typeface="Cambria"/>
              </a:rPr>
              <a:t>	</a:t>
            </a:r>
            <a:r>
              <a:rPr sz="2800" spc="-5" dirty="0">
                <a:solidFill>
                  <a:srgbClr val="FFFFFF"/>
                </a:solidFill>
                <a:latin typeface="Cambria"/>
                <a:cs typeface="Cambria"/>
              </a:rPr>
              <a:t>δι</a:t>
            </a:r>
            <a:r>
              <a:rPr sz="2800" dirty="0">
                <a:solidFill>
                  <a:srgbClr val="FFFFFF"/>
                </a:solidFill>
                <a:latin typeface="Cambria"/>
                <a:cs typeface="Cambria"/>
              </a:rPr>
              <a:t>ά</a:t>
            </a:r>
            <a:r>
              <a:rPr sz="2800" spc="-10" dirty="0">
                <a:solidFill>
                  <a:srgbClr val="FFFFFF"/>
                </a:solidFill>
                <a:latin typeface="Cambria"/>
                <a:cs typeface="Cambria"/>
              </a:rPr>
              <a:t>ρκ</a:t>
            </a:r>
            <a:r>
              <a:rPr sz="2800" dirty="0">
                <a:solidFill>
                  <a:srgbClr val="FFFFFF"/>
                </a:solidFill>
                <a:latin typeface="Cambria"/>
                <a:cs typeface="Cambria"/>
              </a:rPr>
              <a:t>ε</a:t>
            </a:r>
            <a:r>
              <a:rPr sz="2800" spc="-10" dirty="0">
                <a:solidFill>
                  <a:srgbClr val="FFFFFF"/>
                </a:solidFill>
                <a:latin typeface="Cambria"/>
                <a:cs typeface="Cambria"/>
              </a:rPr>
              <a:t>ια  </a:t>
            </a:r>
            <a:r>
              <a:rPr sz="2800" spc="-5" dirty="0">
                <a:solidFill>
                  <a:srgbClr val="FFFFFF"/>
                </a:solidFill>
                <a:latin typeface="Cambria"/>
                <a:cs typeface="Cambria"/>
              </a:rPr>
              <a:t>οφθαλμολογικής</a:t>
            </a:r>
            <a:endParaRPr sz="2800">
              <a:latin typeface="Cambria"/>
              <a:cs typeface="Cambria"/>
            </a:endParaRPr>
          </a:p>
        </p:txBody>
      </p:sp>
      <p:sp>
        <p:nvSpPr>
          <p:cNvPr id="10" name="object 10"/>
          <p:cNvSpPr txBox="1"/>
          <p:nvPr/>
        </p:nvSpPr>
        <p:spPr>
          <a:xfrm>
            <a:off x="7113778" y="3437635"/>
            <a:ext cx="1699895" cy="878840"/>
          </a:xfrm>
          <a:prstGeom prst="rect">
            <a:avLst/>
          </a:prstGeom>
        </p:spPr>
        <p:txBody>
          <a:bodyPr vert="horz" wrap="square" lIns="0" tIns="12065" rIns="0" bIns="0" rtlCol="0">
            <a:spAutoFit/>
          </a:bodyPr>
          <a:lstStyle/>
          <a:p>
            <a:pPr marL="12700" marR="5080" indent="1021080">
              <a:lnSpc>
                <a:spcPct val="100000"/>
              </a:lnSpc>
              <a:spcBef>
                <a:spcPts val="95"/>
              </a:spcBef>
            </a:pPr>
            <a:r>
              <a:rPr sz="2800" spc="-5" dirty="0">
                <a:solidFill>
                  <a:srgbClr val="FFFFFF"/>
                </a:solidFill>
                <a:latin typeface="Cambria"/>
                <a:cs typeface="Cambria"/>
              </a:rPr>
              <a:t>μί</a:t>
            </a:r>
            <a:r>
              <a:rPr sz="2800" dirty="0">
                <a:solidFill>
                  <a:srgbClr val="FFFFFF"/>
                </a:solidFill>
                <a:latin typeface="Cambria"/>
                <a:cs typeface="Cambria"/>
              </a:rPr>
              <a:t>α</a:t>
            </a:r>
            <a:r>
              <a:rPr sz="2800" spc="-5" dirty="0">
                <a:solidFill>
                  <a:srgbClr val="FFFFFF"/>
                </a:solidFill>
                <a:latin typeface="Cambria"/>
                <a:cs typeface="Cambria"/>
              </a:rPr>
              <a:t>ς  ε</a:t>
            </a:r>
            <a:r>
              <a:rPr sz="2800" spc="-15" dirty="0">
                <a:solidFill>
                  <a:srgbClr val="FFFFFF"/>
                </a:solidFill>
                <a:latin typeface="Cambria"/>
                <a:cs typeface="Cambria"/>
              </a:rPr>
              <a:t>π</a:t>
            </a:r>
            <a:r>
              <a:rPr sz="2800" spc="-5" dirty="0">
                <a:solidFill>
                  <a:srgbClr val="FFFFFF"/>
                </a:solidFill>
                <a:latin typeface="Cambria"/>
                <a:cs typeface="Cambria"/>
              </a:rPr>
              <a:t>έμ</a:t>
            </a:r>
            <a:r>
              <a:rPr sz="2800" spc="-20" dirty="0">
                <a:solidFill>
                  <a:srgbClr val="FFFFFF"/>
                </a:solidFill>
                <a:latin typeface="Cambria"/>
                <a:cs typeface="Cambria"/>
              </a:rPr>
              <a:t>β</a:t>
            </a:r>
            <a:r>
              <a:rPr sz="2800" spc="5" dirty="0">
                <a:solidFill>
                  <a:srgbClr val="FFFFFF"/>
                </a:solidFill>
                <a:latin typeface="Cambria"/>
                <a:cs typeface="Cambria"/>
              </a:rPr>
              <a:t>α</a:t>
            </a:r>
            <a:r>
              <a:rPr sz="2800" spc="-5" dirty="0">
                <a:solidFill>
                  <a:srgbClr val="FFFFFF"/>
                </a:solidFill>
                <a:latin typeface="Cambria"/>
                <a:cs typeface="Cambria"/>
              </a:rPr>
              <a:t>σ</a:t>
            </a:r>
            <a:r>
              <a:rPr sz="2800" spc="5" dirty="0">
                <a:solidFill>
                  <a:srgbClr val="FFFFFF"/>
                </a:solidFill>
                <a:latin typeface="Cambria"/>
                <a:cs typeface="Cambria"/>
              </a:rPr>
              <a:t>η</a:t>
            </a:r>
            <a:r>
              <a:rPr sz="2800" spc="-5" dirty="0">
                <a:solidFill>
                  <a:srgbClr val="FFFFFF"/>
                </a:solidFill>
                <a:latin typeface="Cambria"/>
                <a:cs typeface="Cambria"/>
              </a:rPr>
              <a:t>ς</a:t>
            </a:r>
            <a:endParaRPr sz="2800">
              <a:latin typeface="Cambria"/>
              <a:cs typeface="Cambria"/>
            </a:endParaRPr>
          </a:p>
        </p:txBody>
      </p:sp>
      <p:sp>
        <p:nvSpPr>
          <p:cNvPr id="11" name="object 11"/>
          <p:cNvSpPr txBox="1"/>
          <p:nvPr/>
        </p:nvSpPr>
        <p:spPr>
          <a:xfrm>
            <a:off x="978509" y="4291329"/>
            <a:ext cx="7284084" cy="1570355"/>
          </a:xfrm>
          <a:prstGeom prst="rect">
            <a:avLst/>
          </a:prstGeom>
        </p:spPr>
        <p:txBody>
          <a:bodyPr vert="horz" wrap="square" lIns="0" tIns="12065" rIns="0" bIns="0" rtlCol="0">
            <a:spAutoFit/>
          </a:bodyPr>
          <a:lstStyle/>
          <a:p>
            <a:pPr marL="3253104">
              <a:lnSpc>
                <a:spcPct val="100000"/>
              </a:lnSpc>
              <a:spcBef>
                <a:spcPts val="95"/>
              </a:spcBef>
            </a:pPr>
            <a:r>
              <a:rPr sz="2800" spc="-10" dirty="0">
                <a:solidFill>
                  <a:srgbClr val="FFFFFF"/>
                </a:solidFill>
                <a:latin typeface="Cambria"/>
                <a:cs typeface="Cambria"/>
              </a:rPr>
              <a:t>από</a:t>
            </a:r>
            <a:r>
              <a:rPr sz="2800" spc="5" dirty="0">
                <a:solidFill>
                  <a:srgbClr val="FFFFFF"/>
                </a:solidFill>
                <a:latin typeface="Cambria"/>
                <a:cs typeface="Cambria"/>
              </a:rPr>
              <a:t> </a:t>
            </a:r>
            <a:r>
              <a:rPr sz="2800" spc="-10" dirty="0">
                <a:solidFill>
                  <a:srgbClr val="FFFFFF"/>
                </a:solidFill>
                <a:latin typeface="Cambria"/>
                <a:cs typeface="Cambria"/>
              </a:rPr>
              <a:t>τον</a:t>
            </a:r>
            <a:r>
              <a:rPr sz="2800" dirty="0">
                <a:solidFill>
                  <a:srgbClr val="FFFFFF"/>
                </a:solidFill>
                <a:latin typeface="Cambria"/>
                <a:cs typeface="Cambria"/>
              </a:rPr>
              <a:t> </a:t>
            </a:r>
            <a:r>
              <a:rPr sz="2800" spc="-15" dirty="0">
                <a:solidFill>
                  <a:srgbClr val="FFFFFF"/>
                </a:solidFill>
                <a:latin typeface="Cambria"/>
                <a:cs typeface="Cambria"/>
              </a:rPr>
              <a:t>Koller</a:t>
            </a:r>
            <a:r>
              <a:rPr sz="2800" dirty="0">
                <a:solidFill>
                  <a:srgbClr val="FFFFFF"/>
                </a:solidFill>
                <a:latin typeface="Cambria"/>
                <a:cs typeface="Cambria"/>
              </a:rPr>
              <a:t> </a:t>
            </a:r>
            <a:r>
              <a:rPr sz="2800" spc="-5" dirty="0">
                <a:solidFill>
                  <a:srgbClr val="FFFFFF"/>
                </a:solidFill>
                <a:latin typeface="Cambria"/>
                <a:cs typeface="Cambria"/>
              </a:rPr>
              <a:t>στη </a:t>
            </a:r>
            <a:r>
              <a:rPr sz="2800" spc="-10" dirty="0">
                <a:solidFill>
                  <a:srgbClr val="FFFFFF"/>
                </a:solidFill>
                <a:latin typeface="Cambria"/>
                <a:cs typeface="Cambria"/>
              </a:rPr>
              <a:t>Βιέννη.</a:t>
            </a:r>
            <a:endParaRPr sz="2800">
              <a:latin typeface="Cambria"/>
              <a:cs typeface="Cambria"/>
            </a:endParaRPr>
          </a:p>
          <a:p>
            <a:pPr>
              <a:lnSpc>
                <a:spcPct val="100000"/>
              </a:lnSpc>
            </a:pPr>
            <a:endParaRPr sz="3300">
              <a:latin typeface="Cambria"/>
              <a:cs typeface="Cambria"/>
            </a:endParaRPr>
          </a:p>
          <a:p>
            <a:pPr marL="12700">
              <a:lnSpc>
                <a:spcPct val="100000"/>
              </a:lnSpc>
              <a:spcBef>
                <a:spcPts val="2060"/>
              </a:spcBef>
            </a:pPr>
            <a:r>
              <a:rPr sz="2400" b="1" i="1" spc="60" dirty="0">
                <a:solidFill>
                  <a:srgbClr val="FFFFFF"/>
                </a:solidFill>
                <a:latin typeface="Cambria"/>
                <a:cs typeface="Cambria"/>
              </a:rPr>
              <a:t>D</a:t>
            </a:r>
            <a:r>
              <a:rPr sz="2400" b="1" i="1" spc="-40" dirty="0">
                <a:solidFill>
                  <a:srgbClr val="FFFFFF"/>
                </a:solidFill>
                <a:latin typeface="Cambria"/>
                <a:cs typeface="Cambria"/>
              </a:rPr>
              <a:t>r</a:t>
            </a:r>
            <a:r>
              <a:rPr sz="2400" b="1" i="1" spc="254" dirty="0">
                <a:solidFill>
                  <a:srgbClr val="FFFFFF"/>
                </a:solidFill>
                <a:latin typeface="Cambria"/>
                <a:cs typeface="Cambria"/>
              </a:rPr>
              <a:t>.</a:t>
            </a:r>
            <a:r>
              <a:rPr sz="2400" b="1" i="1" spc="-120" dirty="0">
                <a:solidFill>
                  <a:srgbClr val="FFFFFF"/>
                </a:solidFill>
                <a:latin typeface="Cambria"/>
                <a:cs typeface="Cambria"/>
              </a:rPr>
              <a:t> </a:t>
            </a:r>
            <a:r>
              <a:rPr sz="2400" b="1" i="1" spc="70" dirty="0">
                <a:solidFill>
                  <a:srgbClr val="FFFFFF"/>
                </a:solidFill>
                <a:latin typeface="Cambria"/>
                <a:cs typeface="Cambria"/>
              </a:rPr>
              <a:t>K</a:t>
            </a:r>
            <a:r>
              <a:rPr sz="2400" b="1" i="1" spc="65" dirty="0">
                <a:solidFill>
                  <a:srgbClr val="FFFFFF"/>
                </a:solidFill>
                <a:latin typeface="Cambria"/>
                <a:cs typeface="Cambria"/>
              </a:rPr>
              <a:t>a</a:t>
            </a:r>
            <a:r>
              <a:rPr sz="2400" b="1" i="1" spc="-5" dirty="0">
                <a:solidFill>
                  <a:srgbClr val="FFFFFF"/>
                </a:solidFill>
                <a:latin typeface="Cambria"/>
                <a:cs typeface="Cambria"/>
              </a:rPr>
              <a:t>rl</a:t>
            </a:r>
            <a:r>
              <a:rPr sz="2400" b="1" i="1" spc="60" dirty="0">
                <a:solidFill>
                  <a:srgbClr val="FFFFFF"/>
                </a:solidFill>
                <a:latin typeface="Cambria"/>
                <a:cs typeface="Cambria"/>
              </a:rPr>
              <a:t> </a:t>
            </a:r>
            <a:r>
              <a:rPr sz="2400" b="1" i="1" spc="110" dirty="0">
                <a:solidFill>
                  <a:srgbClr val="FFFFFF"/>
                </a:solidFill>
                <a:latin typeface="Cambria"/>
                <a:cs typeface="Cambria"/>
              </a:rPr>
              <a:t>K</a:t>
            </a:r>
            <a:r>
              <a:rPr sz="2400" b="1" i="1" spc="95" dirty="0">
                <a:solidFill>
                  <a:srgbClr val="FFFFFF"/>
                </a:solidFill>
                <a:latin typeface="Cambria"/>
                <a:cs typeface="Cambria"/>
              </a:rPr>
              <a:t>o</a:t>
            </a:r>
            <a:r>
              <a:rPr sz="2400" b="1" i="1" spc="85" dirty="0">
                <a:solidFill>
                  <a:srgbClr val="FFFFFF"/>
                </a:solidFill>
                <a:latin typeface="Cambria"/>
                <a:cs typeface="Cambria"/>
              </a:rPr>
              <a:t>l</a:t>
            </a:r>
            <a:r>
              <a:rPr sz="2400" b="1" i="1" spc="90" dirty="0">
                <a:solidFill>
                  <a:srgbClr val="FFFFFF"/>
                </a:solidFill>
                <a:latin typeface="Cambria"/>
                <a:cs typeface="Cambria"/>
              </a:rPr>
              <a:t>l</a:t>
            </a:r>
            <a:r>
              <a:rPr sz="2400" b="1" i="1" spc="15" dirty="0">
                <a:solidFill>
                  <a:srgbClr val="FFFFFF"/>
                </a:solidFill>
                <a:latin typeface="Cambria"/>
                <a:cs typeface="Cambria"/>
              </a:rPr>
              <a:t>er</a:t>
            </a:r>
            <a:endParaRPr sz="2400">
              <a:latin typeface="Cambria"/>
              <a:cs typeface="Cambria"/>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4" name="object 4"/>
            <p:cNvPicPr/>
            <p:nvPr/>
          </p:nvPicPr>
          <p:blipFill>
            <a:blip r:embed="rId2" cstate="print"/>
            <a:stretch>
              <a:fillRect/>
            </a:stretch>
          </p:blipFill>
          <p:spPr>
            <a:xfrm>
              <a:off x="2052827" y="781812"/>
              <a:ext cx="5075682" cy="605789"/>
            </a:xfrm>
            <a:prstGeom prst="rect">
              <a:avLst/>
            </a:prstGeom>
          </p:spPr>
        </p:pic>
        <p:pic>
          <p:nvPicPr>
            <p:cNvPr id="5" name="object 5"/>
            <p:cNvPicPr/>
            <p:nvPr/>
          </p:nvPicPr>
          <p:blipFill>
            <a:blip r:embed="rId3" cstate="print"/>
            <a:stretch>
              <a:fillRect/>
            </a:stretch>
          </p:blipFill>
          <p:spPr>
            <a:xfrm>
              <a:off x="740663" y="4809743"/>
              <a:ext cx="2123694" cy="2048254"/>
            </a:xfrm>
            <a:prstGeom prst="rect">
              <a:avLst/>
            </a:prstGeom>
          </p:spPr>
        </p:pic>
      </p:grpSp>
      <p:pic>
        <p:nvPicPr>
          <p:cNvPr id="6" name="object 6"/>
          <p:cNvPicPr/>
          <p:nvPr/>
        </p:nvPicPr>
        <p:blipFill>
          <a:blip r:embed="rId4" cstate="print"/>
          <a:stretch>
            <a:fillRect/>
          </a:stretch>
        </p:blipFill>
        <p:spPr>
          <a:xfrm>
            <a:off x="755904" y="1772411"/>
            <a:ext cx="2095500" cy="3048000"/>
          </a:xfrm>
          <a:prstGeom prst="rect">
            <a:avLst/>
          </a:prstGeom>
        </p:spPr>
      </p:pic>
      <p:sp>
        <p:nvSpPr>
          <p:cNvPr id="7" name="object 7"/>
          <p:cNvSpPr txBox="1"/>
          <p:nvPr/>
        </p:nvSpPr>
        <p:spPr>
          <a:xfrm>
            <a:off x="5196332" y="2156917"/>
            <a:ext cx="1779905" cy="878840"/>
          </a:xfrm>
          <a:prstGeom prst="rect">
            <a:avLst/>
          </a:prstGeom>
        </p:spPr>
        <p:txBody>
          <a:bodyPr vert="horz" wrap="square" lIns="0" tIns="12065" rIns="0" bIns="0" rtlCol="0">
            <a:spAutoFit/>
          </a:bodyPr>
          <a:lstStyle/>
          <a:p>
            <a:pPr marL="12700">
              <a:lnSpc>
                <a:spcPct val="100000"/>
              </a:lnSpc>
              <a:spcBef>
                <a:spcPts val="95"/>
              </a:spcBef>
              <a:tabLst>
                <a:tab pos="1306195" algn="l"/>
              </a:tabLst>
            </a:pPr>
            <a:r>
              <a:rPr sz="2800" dirty="0">
                <a:solidFill>
                  <a:srgbClr val="FFFFFF"/>
                </a:solidFill>
                <a:latin typeface="Cambria"/>
                <a:cs typeface="Cambria"/>
              </a:rPr>
              <a:t>1892	</a:t>
            </a:r>
            <a:r>
              <a:rPr sz="2800" spc="-5" dirty="0">
                <a:solidFill>
                  <a:srgbClr val="FFFFFF"/>
                </a:solidFill>
                <a:latin typeface="Cambria"/>
                <a:cs typeface="Cambria"/>
              </a:rPr>
              <a:t>ο</a:t>
            </a:r>
            <a:endParaRPr sz="2800">
              <a:latin typeface="Cambria"/>
              <a:cs typeface="Cambria"/>
            </a:endParaRPr>
          </a:p>
          <a:p>
            <a:pPr marL="315595">
              <a:lnSpc>
                <a:spcPct val="100000"/>
              </a:lnSpc>
              <a:spcBef>
                <a:spcPts val="5"/>
              </a:spcBef>
            </a:pPr>
            <a:r>
              <a:rPr sz="2800" spc="-5" dirty="0">
                <a:solidFill>
                  <a:srgbClr val="FFFFFF"/>
                </a:solidFill>
                <a:latin typeface="Cambria"/>
                <a:cs typeface="Cambria"/>
              </a:rPr>
              <a:t>προτείνει</a:t>
            </a:r>
            <a:endParaRPr sz="2800">
              <a:latin typeface="Cambria"/>
              <a:cs typeface="Cambria"/>
            </a:endParaRPr>
          </a:p>
        </p:txBody>
      </p:sp>
      <p:sp>
        <p:nvSpPr>
          <p:cNvPr id="8" name="object 8"/>
          <p:cNvSpPr txBox="1"/>
          <p:nvPr/>
        </p:nvSpPr>
        <p:spPr>
          <a:xfrm>
            <a:off x="7185406" y="2156917"/>
            <a:ext cx="1735455" cy="878840"/>
          </a:xfrm>
          <a:prstGeom prst="rect">
            <a:avLst/>
          </a:prstGeom>
        </p:spPr>
        <p:txBody>
          <a:bodyPr vert="horz" wrap="square" lIns="0" tIns="12065" rIns="0" bIns="0" rtlCol="0">
            <a:spAutoFit/>
          </a:bodyPr>
          <a:lstStyle/>
          <a:p>
            <a:pPr marL="91440" marR="5080" indent="-79375">
              <a:lnSpc>
                <a:spcPct val="100000"/>
              </a:lnSpc>
              <a:spcBef>
                <a:spcPts val="95"/>
              </a:spcBef>
              <a:tabLst>
                <a:tab pos="770255" algn="l"/>
              </a:tabLst>
            </a:pPr>
            <a:r>
              <a:rPr sz="2800" spc="-35" dirty="0">
                <a:solidFill>
                  <a:srgbClr val="FFFFFF"/>
                </a:solidFill>
                <a:latin typeface="Cambria"/>
                <a:cs typeface="Cambria"/>
              </a:rPr>
              <a:t>χ</a:t>
            </a:r>
            <a:r>
              <a:rPr sz="2800" spc="-5" dirty="0">
                <a:solidFill>
                  <a:srgbClr val="FFFFFF"/>
                </a:solidFill>
                <a:latin typeface="Cambria"/>
                <a:cs typeface="Cambria"/>
              </a:rPr>
              <a:t>ε</a:t>
            </a:r>
            <a:r>
              <a:rPr sz="2800" spc="-15" dirty="0">
                <a:solidFill>
                  <a:srgbClr val="FFFFFF"/>
                </a:solidFill>
                <a:latin typeface="Cambria"/>
                <a:cs typeface="Cambria"/>
              </a:rPr>
              <a:t>ι</a:t>
            </a:r>
            <a:r>
              <a:rPr sz="2800" spc="-10" dirty="0">
                <a:solidFill>
                  <a:srgbClr val="FFFFFF"/>
                </a:solidFill>
                <a:latin typeface="Cambria"/>
                <a:cs typeface="Cambria"/>
              </a:rPr>
              <a:t>ρο</a:t>
            </a:r>
            <a:r>
              <a:rPr sz="2800" dirty="0">
                <a:solidFill>
                  <a:srgbClr val="FFFFFF"/>
                </a:solidFill>
                <a:latin typeface="Cambria"/>
                <a:cs typeface="Cambria"/>
              </a:rPr>
              <a:t>υ</a:t>
            </a:r>
            <a:r>
              <a:rPr sz="2800" spc="-10" dirty="0">
                <a:solidFill>
                  <a:srgbClr val="FFFFFF"/>
                </a:solidFill>
                <a:latin typeface="Cambria"/>
                <a:cs typeface="Cambria"/>
              </a:rPr>
              <a:t>ργ</a:t>
            </a:r>
            <a:r>
              <a:rPr sz="2800" dirty="0">
                <a:solidFill>
                  <a:srgbClr val="FFFFFF"/>
                </a:solidFill>
                <a:latin typeface="Cambria"/>
                <a:cs typeface="Cambria"/>
              </a:rPr>
              <a:t>ό</a:t>
            </a:r>
            <a:r>
              <a:rPr sz="2800" spc="-5" dirty="0">
                <a:solidFill>
                  <a:srgbClr val="FFFFFF"/>
                </a:solidFill>
                <a:latin typeface="Cambria"/>
                <a:cs typeface="Cambria"/>
              </a:rPr>
              <a:t>ς  </a:t>
            </a:r>
            <a:r>
              <a:rPr sz="2800" spc="-10" dirty="0">
                <a:solidFill>
                  <a:srgbClr val="FFFFFF"/>
                </a:solidFill>
                <a:latin typeface="Cambria"/>
                <a:cs typeface="Cambria"/>
              </a:rPr>
              <a:t>τ</a:t>
            </a:r>
            <a:r>
              <a:rPr sz="2800" spc="-5" dirty="0">
                <a:solidFill>
                  <a:srgbClr val="FFFFFF"/>
                </a:solidFill>
                <a:latin typeface="Cambria"/>
                <a:cs typeface="Cambria"/>
              </a:rPr>
              <a:t>η</a:t>
            </a:r>
            <a:r>
              <a:rPr sz="2800" dirty="0">
                <a:solidFill>
                  <a:srgbClr val="FFFFFF"/>
                </a:solidFill>
                <a:latin typeface="Cambria"/>
                <a:cs typeface="Cambria"/>
              </a:rPr>
              <a:t>	χ</a:t>
            </a:r>
            <a:r>
              <a:rPr sz="2800" spc="-10" dirty="0">
                <a:solidFill>
                  <a:srgbClr val="FFFFFF"/>
                </a:solidFill>
                <a:latin typeface="Cambria"/>
                <a:cs typeface="Cambria"/>
              </a:rPr>
              <a:t>ρήση</a:t>
            </a:r>
            <a:endParaRPr sz="2800">
              <a:latin typeface="Cambria"/>
              <a:cs typeface="Cambria"/>
            </a:endParaRPr>
          </a:p>
        </p:txBody>
      </p:sp>
      <p:sp>
        <p:nvSpPr>
          <p:cNvPr id="9" name="object 9"/>
          <p:cNvSpPr txBox="1">
            <a:spLocks noGrp="1"/>
          </p:cNvSpPr>
          <p:nvPr>
            <p:ph type="title"/>
          </p:nvPr>
        </p:nvSpPr>
        <p:spPr>
          <a:xfrm>
            <a:off x="3931411" y="2156917"/>
            <a:ext cx="1275715" cy="1305560"/>
          </a:xfrm>
          <a:prstGeom prst="rect">
            <a:avLst/>
          </a:prstGeom>
        </p:spPr>
        <p:txBody>
          <a:bodyPr vert="horz" wrap="square" lIns="0" tIns="12065" rIns="0" bIns="0" rtlCol="0">
            <a:spAutoFit/>
          </a:bodyPr>
          <a:lstStyle/>
          <a:p>
            <a:pPr marL="12700" marR="5080" indent="388620">
              <a:lnSpc>
                <a:spcPct val="100000"/>
              </a:lnSpc>
              <a:spcBef>
                <a:spcPts val="95"/>
              </a:spcBef>
            </a:pPr>
            <a:r>
              <a:rPr sz="2800" spc="-240" dirty="0"/>
              <a:t>Το </a:t>
            </a:r>
            <a:r>
              <a:rPr sz="2800" spc="-235" dirty="0"/>
              <a:t> </a:t>
            </a:r>
            <a:r>
              <a:rPr sz="2800" spc="-10" dirty="0"/>
              <a:t>Sc</a:t>
            </a:r>
            <a:r>
              <a:rPr sz="2800" spc="5" dirty="0"/>
              <a:t>h</a:t>
            </a:r>
            <a:r>
              <a:rPr sz="2800" spc="-10" dirty="0"/>
              <a:t>leich  </a:t>
            </a:r>
            <a:r>
              <a:rPr sz="2800" spc="-5" dirty="0"/>
              <a:t>αραιών</a:t>
            </a:r>
            <a:endParaRPr sz="2800"/>
          </a:p>
        </p:txBody>
      </p:sp>
      <p:sp>
        <p:nvSpPr>
          <p:cNvPr id="10" name="object 10"/>
          <p:cNvSpPr txBox="1"/>
          <p:nvPr/>
        </p:nvSpPr>
        <p:spPr>
          <a:xfrm>
            <a:off x="5350255" y="3010916"/>
            <a:ext cx="3569970" cy="452120"/>
          </a:xfrm>
          <a:prstGeom prst="rect">
            <a:avLst/>
          </a:prstGeom>
        </p:spPr>
        <p:txBody>
          <a:bodyPr vert="horz" wrap="square" lIns="0" tIns="12065" rIns="0" bIns="0" rtlCol="0">
            <a:spAutoFit/>
          </a:bodyPr>
          <a:lstStyle/>
          <a:p>
            <a:pPr marL="12700">
              <a:lnSpc>
                <a:spcPct val="100000"/>
              </a:lnSpc>
              <a:spcBef>
                <a:spcPts val="95"/>
              </a:spcBef>
              <a:tabLst>
                <a:tab pos="2157095" algn="l"/>
              </a:tabLst>
            </a:pPr>
            <a:r>
              <a:rPr sz="2800" spc="-5" dirty="0">
                <a:solidFill>
                  <a:srgbClr val="FFFFFF"/>
                </a:solidFill>
                <a:latin typeface="Cambria"/>
                <a:cs typeface="Cambria"/>
              </a:rPr>
              <a:t>δι</a:t>
            </a:r>
            <a:r>
              <a:rPr sz="2800" dirty="0">
                <a:solidFill>
                  <a:srgbClr val="FFFFFF"/>
                </a:solidFill>
                <a:latin typeface="Cambria"/>
                <a:cs typeface="Cambria"/>
              </a:rPr>
              <a:t>α</a:t>
            </a:r>
            <a:r>
              <a:rPr sz="2800" spc="-5" dirty="0">
                <a:solidFill>
                  <a:srgbClr val="FFFFFF"/>
                </a:solidFill>
                <a:latin typeface="Cambria"/>
                <a:cs typeface="Cambria"/>
              </a:rPr>
              <a:t>λυμά</a:t>
            </a:r>
            <a:r>
              <a:rPr sz="2800" dirty="0">
                <a:solidFill>
                  <a:srgbClr val="FFFFFF"/>
                </a:solidFill>
                <a:latin typeface="Cambria"/>
                <a:cs typeface="Cambria"/>
              </a:rPr>
              <a:t>τ</a:t>
            </a:r>
            <a:r>
              <a:rPr sz="2800" spc="-5" dirty="0">
                <a:solidFill>
                  <a:srgbClr val="FFFFFF"/>
                </a:solidFill>
                <a:latin typeface="Cambria"/>
                <a:cs typeface="Cambria"/>
              </a:rPr>
              <a:t>ων</a:t>
            </a:r>
            <a:r>
              <a:rPr sz="2800" dirty="0">
                <a:solidFill>
                  <a:srgbClr val="FFFFFF"/>
                </a:solidFill>
                <a:latin typeface="Cambria"/>
                <a:cs typeface="Cambria"/>
              </a:rPr>
              <a:t>	</a:t>
            </a:r>
            <a:r>
              <a:rPr sz="2800" spc="55" dirty="0">
                <a:solidFill>
                  <a:srgbClr val="FFFFFF"/>
                </a:solidFill>
                <a:latin typeface="Cambria"/>
                <a:cs typeface="Cambria"/>
              </a:rPr>
              <a:t>κ</a:t>
            </a:r>
            <a:r>
              <a:rPr sz="2800" spc="-5" dirty="0">
                <a:solidFill>
                  <a:srgbClr val="FFFFFF"/>
                </a:solidFill>
                <a:latin typeface="Cambria"/>
                <a:cs typeface="Cambria"/>
              </a:rPr>
              <a:t>ο</a:t>
            </a:r>
            <a:r>
              <a:rPr sz="2800" spc="15" dirty="0">
                <a:solidFill>
                  <a:srgbClr val="FFFFFF"/>
                </a:solidFill>
                <a:latin typeface="Cambria"/>
                <a:cs typeface="Cambria"/>
              </a:rPr>
              <a:t>κ</a:t>
            </a:r>
            <a:r>
              <a:rPr sz="2800" spc="5" dirty="0">
                <a:solidFill>
                  <a:srgbClr val="FFFFFF"/>
                </a:solidFill>
                <a:latin typeface="Cambria"/>
                <a:cs typeface="Cambria"/>
              </a:rPr>
              <a:t>α</a:t>
            </a:r>
            <a:r>
              <a:rPr sz="2800" spc="-10" dirty="0">
                <a:solidFill>
                  <a:srgbClr val="FFFFFF"/>
                </a:solidFill>
                <a:latin typeface="Cambria"/>
                <a:cs typeface="Cambria"/>
              </a:rPr>
              <a:t>ΐν</a:t>
            </a:r>
            <a:r>
              <a:rPr sz="2800" spc="20" dirty="0">
                <a:solidFill>
                  <a:srgbClr val="FFFFFF"/>
                </a:solidFill>
                <a:latin typeface="Cambria"/>
                <a:cs typeface="Cambria"/>
              </a:rPr>
              <a:t>η</a:t>
            </a:r>
            <a:r>
              <a:rPr sz="2800" spc="-5" dirty="0">
                <a:solidFill>
                  <a:srgbClr val="FFFFFF"/>
                </a:solidFill>
                <a:latin typeface="Cambria"/>
                <a:cs typeface="Cambria"/>
              </a:rPr>
              <a:t>ς</a:t>
            </a:r>
            <a:endParaRPr sz="2800">
              <a:latin typeface="Cambria"/>
              <a:cs typeface="Cambria"/>
            </a:endParaRPr>
          </a:p>
        </p:txBody>
      </p:sp>
      <p:sp>
        <p:nvSpPr>
          <p:cNvPr id="11" name="object 11"/>
          <p:cNvSpPr txBox="1"/>
          <p:nvPr/>
        </p:nvSpPr>
        <p:spPr>
          <a:xfrm>
            <a:off x="3931411" y="3437635"/>
            <a:ext cx="180086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FFFFFF"/>
                </a:solidFill>
                <a:latin typeface="Cambria"/>
                <a:cs typeface="Cambria"/>
              </a:rPr>
              <a:t>(0,1~0,2%)</a:t>
            </a:r>
            <a:endParaRPr sz="2800">
              <a:latin typeface="Cambria"/>
              <a:cs typeface="Cambria"/>
            </a:endParaRPr>
          </a:p>
        </p:txBody>
      </p:sp>
      <p:sp>
        <p:nvSpPr>
          <p:cNvPr id="12" name="object 12"/>
          <p:cNvSpPr txBox="1"/>
          <p:nvPr/>
        </p:nvSpPr>
        <p:spPr>
          <a:xfrm>
            <a:off x="6074409" y="3437635"/>
            <a:ext cx="2846070" cy="452120"/>
          </a:xfrm>
          <a:prstGeom prst="rect">
            <a:avLst/>
          </a:prstGeom>
        </p:spPr>
        <p:txBody>
          <a:bodyPr vert="horz" wrap="square" lIns="0" tIns="12065" rIns="0" bIns="0" rtlCol="0">
            <a:spAutoFit/>
          </a:bodyPr>
          <a:lstStyle/>
          <a:p>
            <a:pPr marL="12700">
              <a:lnSpc>
                <a:spcPct val="100000"/>
              </a:lnSpc>
              <a:spcBef>
                <a:spcPts val="95"/>
              </a:spcBef>
              <a:tabLst>
                <a:tab pos="865505" algn="l"/>
              </a:tabLst>
            </a:pPr>
            <a:r>
              <a:rPr sz="2800" spc="-5" dirty="0">
                <a:solidFill>
                  <a:srgbClr val="FFFFFF"/>
                </a:solidFill>
                <a:latin typeface="Cambria"/>
                <a:cs typeface="Cambria"/>
              </a:rPr>
              <a:t>για	</a:t>
            </a:r>
            <a:r>
              <a:rPr sz="2800" spc="-35" dirty="0">
                <a:solidFill>
                  <a:srgbClr val="FFFFFF"/>
                </a:solidFill>
                <a:latin typeface="Cambria"/>
                <a:cs typeface="Cambria"/>
              </a:rPr>
              <a:t>χ</a:t>
            </a:r>
            <a:r>
              <a:rPr sz="2800" spc="-5" dirty="0">
                <a:solidFill>
                  <a:srgbClr val="FFFFFF"/>
                </a:solidFill>
                <a:latin typeface="Cambria"/>
                <a:cs typeface="Cambria"/>
              </a:rPr>
              <a:t>ειρουργικ</a:t>
            </a:r>
            <a:r>
              <a:rPr sz="2800" spc="5" dirty="0">
                <a:solidFill>
                  <a:srgbClr val="FFFFFF"/>
                </a:solidFill>
                <a:latin typeface="Cambria"/>
                <a:cs typeface="Cambria"/>
              </a:rPr>
              <a:t>έ</a:t>
            </a:r>
            <a:r>
              <a:rPr sz="2800" spc="-5" dirty="0">
                <a:solidFill>
                  <a:srgbClr val="FFFFFF"/>
                </a:solidFill>
                <a:latin typeface="Cambria"/>
                <a:cs typeface="Cambria"/>
              </a:rPr>
              <a:t>ς</a:t>
            </a:r>
            <a:endParaRPr sz="2800">
              <a:latin typeface="Cambria"/>
              <a:cs typeface="Cambria"/>
            </a:endParaRPr>
          </a:p>
        </p:txBody>
      </p:sp>
      <p:sp>
        <p:nvSpPr>
          <p:cNvPr id="13" name="object 13"/>
          <p:cNvSpPr txBox="1"/>
          <p:nvPr/>
        </p:nvSpPr>
        <p:spPr>
          <a:xfrm>
            <a:off x="3931411" y="3864609"/>
            <a:ext cx="4989830" cy="1305560"/>
          </a:xfrm>
          <a:prstGeom prst="rect">
            <a:avLst/>
          </a:prstGeom>
        </p:spPr>
        <p:txBody>
          <a:bodyPr vert="horz" wrap="square" lIns="0" tIns="12065" rIns="0" bIns="0" rtlCol="0">
            <a:spAutoFit/>
          </a:bodyPr>
          <a:lstStyle/>
          <a:p>
            <a:pPr marL="12700" marR="5080" algn="just">
              <a:lnSpc>
                <a:spcPct val="100000"/>
              </a:lnSpc>
              <a:spcBef>
                <a:spcPts val="95"/>
              </a:spcBef>
            </a:pPr>
            <a:r>
              <a:rPr sz="2800" spc="-5" dirty="0">
                <a:solidFill>
                  <a:srgbClr val="FFFFFF"/>
                </a:solidFill>
                <a:latin typeface="Cambria"/>
                <a:cs typeface="Cambria"/>
              </a:rPr>
              <a:t>επεμβάσεις αντικαθιστώντας </a:t>
            </a:r>
            <a:r>
              <a:rPr sz="2800" spc="-10" dirty="0">
                <a:solidFill>
                  <a:srgbClr val="FFFFFF"/>
                </a:solidFill>
                <a:latin typeface="Cambria"/>
                <a:cs typeface="Cambria"/>
              </a:rPr>
              <a:t>τη </a:t>
            </a:r>
            <a:r>
              <a:rPr sz="2800" spc="-605" dirty="0">
                <a:solidFill>
                  <a:srgbClr val="FFFFFF"/>
                </a:solidFill>
                <a:latin typeface="Cambria"/>
                <a:cs typeface="Cambria"/>
              </a:rPr>
              <a:t> </a:t>
            </a:r>
            <a:r>
              <a:rPr sz="2800" spc="-5" dirty="0">
                <a:solidFill>
                  <a:srgbClr val="FFFFFF"/>
                </a:solidFill>
                <a:latin typeface="Cambria"/>
                <a:cs typeface="Cambria"/>
              </a:rPr>
              <a:t>γενική</a:t>
            </a:r>
            <a:r>
              <a:rPr sz="2800" dirty="0">
                <a:solidFill>
                  <a:srgbClr val="FFFFFF"/>
                </a:solidFill>
                <a:latin typeface="Cambria"/>
                <a:cs typeface="Cambria"/>
              </a:rPr>
              <a:t> </a:t>
            </a:r>
            <a:r>
              <a:rPr sz="2800" spc="10" dirty="0">
                <a:solidFill>
                  <a:srgbClr val="FFFFFF"/>
                </a:solidFill>
                <a:latin typeface="Cambria"/>
                <a:cs typeface="Cambria"/>
              </a:rPr>
              <a:t>νάρκωση</a:t>
            </a:r>
            <a:r>
              <a:rPr sz="2800" spc="15" dirty="0">
                <a:solidFill>
                  <a:srgbClr val="FFFFFF"/>
                </a:solidFill>
                <a:latin typeface="Cambria"/>
                <a:cs typeface="Cambria"/>
              </a:rPr>
              <a:t> </a:t>
            </a:r>
            <a:r>
              <a:rPr sz="2800" spc="-5" dirty="0">
                <a:solidFill>
                  <a:srgbClr val="FFFFFF"/>
                </a:solidFill>
                <a:latin typeface="Cambria"/>
                <a:cs typeface="Cambria"/>
              </a:rPr>
              <a:t>όπου</a:t>
            </a:r>
            <a:r>
              <a:rPr sz="2800" spc="610" dirty="0">
                <a:solidFill>
                  <a:srgbClr val="FFFFFF"/>
                </a:solidFill>
                <a:latin typeface="Cambria"/>
                <a:cs typeface="Cambria"/>
              </a:rPr>
              <a:t> </a:t>
            </a:r>
            <a:r>
              <a:rPr sz="2800" spc="-10" dirty="0">
                <a:solidFill>
                  <a:srgbClr val="FFFFFF"/>
                </a:solidFill>
                <a:latin typeface="Cambria"/>
                <a:cs typeface="Cambria"/>
              </a:rPr>
              <a:t>αυτό </a:t>
            </a:r>
            <a:r>
              <a:rPr sz="2800" spc="-605" dirty="0">
                <a:solidFill>
                  <a:srgbClr val="FFFFFF"/>
                </a:solidFill>
                <a:latin typeface="Cambria"/>
                <a:cs typeface="Cambria"/>
              </a:rPr>
              <a:t> </a:t>
            </a:r>
            <a:r>
              <a:rPr sz="2800" spc="-5" dirty="0">
                <a:solidFill>
                  <a:srgbClr val="FFFFFF"/>
                </a:solidFill>
                <a:latin typeface="Cambria"/>
                <a:cs typeface="Cambria"/>
              </a:rPr>
              <a:t>ήταν</a:t>
            </a:r>
            <a:r>
              <a:rPr sz="2800" dirty="0">
                <a:solidFill>
                  <a:srgbClr val="FFFFFF"/>
                </a:solidFill>
                <a:latin typeface="Cambria"/>
                <a:cs typeface="Cambria"/>
              </a:rPr>
              <a:t> </a:t>
            </a:r>
            <a:r>
              <a:rPr sz="2800" spc="-5" dirty="0">
                <a:solidFill>
                  <a:srgbClr val="FFFFFF"/>
                </a:solidFill>
                <a:latin typeface="Cambria"/>
                <a:cs typeface="Cambria"/>
              </a:rPr>
              <a:t>εφικτό</a:t>
            </a:r>
            <a:endParaRPr sz="2800">
              <a:latin typeface="Cambria"/>
              <a:cs typeface="Cambria"/>
            </a:endParaRPr>
          </a:p>
        </p:txBody>
      </p:sp>
      <p:sp>
        <p:nvSpPr>
          <p:cNvPr id="14" name="object 14"/>
          <p:cNvSpPr txBox="1"/>
          <p:nvPr/>
        </p:nvSpPr>
        <p:spPr>
          <a:xfrm>
            <a:off x="1141790" y="5107957"/>
            <a:ext cx="1742439" cy="574040"/>
          </a:xfrm>
          <a:prstGeom prst="rect">
            <a:avLst/>
          </a:prstGeom>
        </p:spPr>
        <p:txBody>
          <a:bodyPr vert="horz" wrap="square" lIns="0" tIns="12700" rIns="0" bIns="0" rtlCol="0">
            <a:spAutoFit/>
          </a:bodyPr>
          <a:lstStyle/>
          <a:p>
            <a:pPr marL="12700" marR="5080">
              <a:lnSpc>
                <a:spcPct val="100000"/>
              </a:lnSpc>
              <a:spcBef>
                <a:spcPts val="100"/>
              </a:spcBef>
            </a:pPr>
            <a:r>
              <a:rPr sz="1800" b="1" i="1" spc="45" dirty="0">
                <a:solidFill>
                  <a:srgbClr val="FFFFFF"/>
                </a:solidFill>
                <a:latin typeface="Cambria"/>
                <a:cs typeface="Cambria"/>
              </a:rPr>
              <a:t>D</a:t>
            </a:r>
            <a:r>
              <a:rPr sz="1800" b="1" i="1" spc="-15" dirty="0">
                <a:solidFill>
                  <a:srgbClr val="FFFFFF"/>
                </a:solidFill>
                <a:latin typeface="Cambria"/>
                <a:cs typeface="Cambria"/>
              </a:rPr>
              <a:t>r</a:t>
            </a:r>
            <a:r>
              <a:rPr sz="1800" b="1" i="1" spc="190" dirty="0">
                <a:solidFill>
                  <a:srgbClr val="FFFFFF"/>
                </a:solidFill>
                <a:latin typeface="Cambria"/>
                <a:cs typeface="Cambria"/>
              </a:rPr>
              <a:t>.</a:t>
            </a:r>
            <a:r>
              <a:rPr sz="1800" b="1" i="1" spc="-110" dirty="0">
                <a:solidFill>
                  <a:srgbClr val="FFFFFF"/>
                </a:solidFill>
                <a:latin typeface="Cambria"/>
                <a:cs typeface="Cambria"/>
              </a:rPr>
              <a:t> </a:t>
            </a:r>
            <a:r>
              <a:rPr sz="1800" b="1" i="1" spc="114" dirty="0">
                <a:solidFill>
                  <a:srgbClr val="FFFFFF"/>
                </a:solidFill>
                <a:latin typeface="Cambria"/>
                <a:cs typeface="Cambria"/>
              </a:rPr>
              <a:t>Ca</a:t>
            </a:r>
            <a:r>
              <a:rPr sz="1800" b="1" i="1" spc="100" dirty="0">
                <a:solidFill>
                  <a:srgbClr val="FFFFFF"/>
                </a:solidFill>
                <a:latin typeface="Cambria"/>
                <a:cs typeface="Cambria"/>
              </a:rPr>
              <a:t>r</a:t>
            </a:r>
            <a:r>
              <a:rPr sz="1800" b="1" i="1" spc="65" dirty="0">
                <a:solidFill>
                  <a:srgbClr val="FFFFFF"/>
                </a:solidFill>
                <a:latin typeface="Cambria"/>
                <a:cs typeface="Cambria"/>
              </a:rPr>
              <a:t>l</a:t>
            </a:r>
            <a:r>
              <a:rPr sz="1800" b="1" i="1" spc="50" dirty="0">
                <a:solidFill>
                  <a:srgbClr val="FFFFFF"/>
                </a:solidFill>
                <a:latin typeface="Cambria"/>
                <a:cs typeface="Cambria"/>
              </a:rPr>
              <a:t> </a:t>
            </a:r>
            <a:r>
              <a:rPr sz="1800" b="1" i="1" spc="75" dirty="0">
                <a:solidFill>
                  <a:srgbClr val="FFFFFF"/>
                </a:solidFill>
                <a:latin typeface="Cambria"/>
                <a:cs typeface="Cambria"/>
              </a:rPr>
              <a:t>Lu</a:t>
            </a:r>
            <a:r>
              <a:rPr sz="1800" b="1" i="1" spc="80" dirty="0">
                <a:solidFill>
                  <a:srgbClr val="FFFFFF"/>
                </a:solidFill>
                <a:latin typeface="Cambria"/>
                <a:cs typeface="Cambria"/>
              </a:rPr>
              <a:t>d</a:t>
            </a:r>
            <a:r>
              <a:rPr sz="1800" b="1" i="1" spc="25" dirty="0">
                <a:solidFill>
                  <a:srgbClr val="FFFFFF"/>
                </a:solidFill>
                <a:latin typeface="Cambria"/>
                <a:cs typeface="Cambria"/>
              </a:rPr>
              <a:t>wig  </a:t>
            </a:r>
            <a:r>
              <a:rPr sz="1800" b="1" i="1" spc="70" dirty="0">
                <a:solidFill>
                  <a:srgbClr val="FFFFFF"/>
                </a:solidFill>
                <a:latin typeface="Cambria"/>
                <a:cs typeface="Cambria"/>
              </a:rPr>
              <a:t>Schleich</a:t>
            </a:r>
            <a:endParaRPr sz="1800" dirty="0">
              <a:latin typeface="Cambria"/>
              <a:cs typeface="Cambria"/>
            </a:endParaRPr>
          </a:p>
        </p:txBody>
      </p:sp>
      <p:pic>
        <p:nvPicPr>
          <p:cNvPr id="15" name="object 6">
            <a:extLst>
              <a:ext uri="{FF2B5EF4-FFF2-40B4-BE49-F238E27FC236}">
                <a16:creationId xmlns:a16="http://schemas.microsoft.com/office/drawing/2014/main" id="{B7A2EE6B-89C8-4257-BC41-C005804640F8}"/>
              </a:ext>
            </a:extLst>
          </p:cNvPr>
          <p:cNvPicPr/>
          <p:nvPr/>
        </p:nvPicPr>
        <p:blipFill>
          <a:blip r:embed="rId4" cstate="print"/>
          <a:stretch>
            <a:fillRect/>
          </a:stretch>
        </p:blipFill>
        <p:spPr>
          <a:xfrm>
            <a:off x="899677" y="1916184"/>
            <a:ext cx="2095500" cy="3048000"/>
          </a:xfrm>
          <a:prstGeom prst="rect">
            <a:avLst/>
          </a:prstGeom>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4" name="object 4"/>
            <p:cNvPicPr/>
            <p:nvPr/>
          </p:nvPicPr>
          <p:blipFill>
            <a:blip r:embed="rId2" cstate="print"/>
            <a:stretch>
              <a:fillRect/>
            </a:stretch>
          </p:blipFill>
          <p:spPr>
            <a:xfrm>
              <a:off x="2052827" y="781812"/>
              <a:ext cx="5075682" cy="605789"/>
            </a:xfrm>
            <a:prstGeom prst="rect">
              <a:avLst/>
            </a:prstGeom>
          </p:spPr>
        </p:pic>
      </p:grpSp>
      <p:sp>
        <p:nvSpPr>
          <p:cNvPr id="5" name="object 5"/>
          <p:cNvSpPr txBox="1">
            <a:spLocks noGrp="1"/>
          </p:cNvSpPr>
          <p:nvPr>
            <p:ph type="title"/>
          </p:nvPr>
        </p:nvSpPr>
        <p:spPr>
          <a:xfrm>
            <a:off x="4533391" y="1794129"/>
            <a:ext cx="4244975" cy="513715"/>
          </a:xfrm>
          <a:prstGeom prst="rect">
            <a:avLst/>
          </a:prstGeom>
        </p:spPr>
        <p:txBody>
          <a:bodyPr vert="horz" wrap="square" lIns="0" tIns="13335" rIns="0" bIns="0" rtlCol="0">
            <a:spAutoFit/>
          </a:bodyPr>
          <a:lstStyle/>
          <a:p>
            <a:pPr marL="12700">
              <a:lnSpc>
                <a:spcPct val="100000"/>
              </a:lnSpc>
              <a:spcBef>
                <a:spcPts val="105"/>
              </a:spcBef>
              <a:tabLst>
                <a:tab pos="1086485" algn="l"/>
                <a:tab pos="2536190" algn="l"/>
              </a:tabLst>
            </a:pPr>
            <a:r>
              <a:rPr spc="-5" dirty="0"/>
              <a:t>Λίγ</a:t>
            </a:r>
            <a:r>
              <a:rPr dirty="0"/>
              <a:t>α	χρόνια	</a:t>
            </a:r>
            <a:r>
              <a:rPr spc="-5" dirty="0"/>
              <a:t>αργ</a:t>
            </a:r>
            <a:r>
              <a:rPr spc="-20" dirty="0"/>
              <a:t>ό</a:t>
            </a:r>
            <a:r>
              <a:rPr spc="-5" dirty="0"/>
              <a:t>τερα</a:t>
            </a:r>
          </a:p>
        </p:txBody>
      </p:sp>
      <p:sp>
        <p:nvSpPr>
          <p:cNvPr id="6" name="object 6"/>
          <p:cNvSpPr txBox="1"/>
          <p:nvPr/>
        </p:nvSpPr>
        <p:spPr>
          <a:xfrm>
            <a:off x="3935984" y="2281808"/>
            <a:ext cx="4844415" cy="1489710"/>
          </a:xfrm>
          <a:prstGeom prst="rect">
            <a:avLst/>
          </a:prstGeom>
        </p:spPr>
        <p:txBody>
          <a:bodyPr vert="horz" wrap="square" lIns="0" tIns="13335" rIns="0" bIns="0" rtlCol="0">
            <a:spAutoFit/>
          </a:bodyPr>
          <a:lstStyle/>
          <a:p>
            <a:pPr marL="12700" marR="5080" algn="just">
              <a:lnSpc>
                <a:spcPct val="100000"/>
              </a:lnSpc>
              <a:spcBef>
                <a:spcPts val="105"/>
              </a:spcBef>
            </a:pPr>
            <a:r>
              <a:rPr sz="3200" dirty="0">
                <a:solidFill>
                  <a:srgbClr val="FFFFFF"/>
                </a:solidFill>
                <a:latin typeface="Cambria"/>
                <a:cs typeface="Cambria"/>
              </a:rPr>
              <a:t>το</a:t>
            </a:r>
            <a:r>
              <a:rPr sz="3200" spc="5" dirty="0">
                <a:solidFill>
                  <a:srgbClr val="FFFFFF"/>
                </a:solidFill>
                <a:latin typeface="Cambria"/>
                <a:cs typeface="Cambria"/>
              </a:rPr>
              <a:t> </a:t>
            </a:r>
            <a:r>
              <a:rPr sz="3200" spc="-5" dirty="0">
                <a:solidFill>
                  <a:srgbClr val="FFFFFF"/>
                </a:solidFill>
                <a:latin typeface="Cambria"/>
                <a:cs typeface="Cambria"/>
              </a:rPr>
              <a:t>1905</a:t>
            </a:r>
            <a:r>
              <a:rPr sz="3200" dirty="0">
                <a:solidFill>
                  <a:srgbClr val="FFFFFF"/>
                </a:solidFill>
                <a:latin typeface="Cambria"/>
                <a:cs typeface="Cambria"/>
              </a:rPr>
              <a:t> ο</a:t>
            </a:r>
            <a:r>
              <a:rPr sz="3200" spc="5" dirty="0">
                <a:solidFill>
                  <a:srgbClr val="FFFFFF"/>
                </a:solidFill>
                <a:latin typeface="Cambria"/>
                <a:cs typeface="Cambria"/>
              </a:rPr>
              <a:t> </a:t>
            </a:r>
            <a:r>
              <a:rPr sz="3200" spc="-5" dirty="0">
                <a:solidFill>
                  <a:srgbClr val="FFFFFF"/>
                </a:solidFill>
                <a:latin typeface="Cambria"/>
                <a:cs typeface="Cambria"/>
              </a:rPr>
              <a:t>Einhorn </a:t>
            </a:r>
            <a:r>
              <a:rPr sz="3200" spc="-690" dirty="0">
                <a:solidFill>
                  <a:srgbClr val="FFFFFF"/>
                </a:solidFill>
                <a:latin typeface="Cambria"/>
                <a:cs typeface="Cambria"/>
              </a:rPr>
              <a:t> </a:t>
            </a:r>
            <a:r>
              <a:rPr sz="3200" spc="5" dirty="0">
                <a:solidFill>
                  <a:srgbClr val="FFFFFF"/>
                </a:solidFill>
                <a:latin typeface="Cambria"/>
                <a:cs typeface="Cambria"/>
              </a:rPr>
              <a:t>κάνοντας</a:t>
            </a:r>
            <a:r>
              <a:rPr sz="3200" spc="10" dirty="0">
                <a:solidFill>
                  <a:srgbClr val="FFFFFF"/>
                </a:solidFill>
                <a:latin typeface="Cambria"/>
                <a:cs typeface="Cambria"/>
              </a:rPr>
              <a:t> </a:t>
            </a:r>
            <a:r>
              <a:rPr sz="3200" spc="5" dirty="0">
                <a:solidFill>
                  <a:srgbClr val="FFFFFF"/>
                </a:solidFill>
                <a:latin typeface="Cambria"/>
                <a:cs typeface="Cambria"/>
              </a:rPr>
              <a:t>αλλαγές</a:t>
            </a:r>
            <a:r>
              <a:rPr sz="3200" spc="10" dirty="0">
                <a:solidFill>
                  <a:srgbClr val="FFFFFF"/>
                </a:solidFill>
                <a:latin typeface="Cambria"/>
                <a:cs typeface="Cambria"/>
              </a:rPr>
              <a:t> πάνω </a:t>
            </a:r>
            <a:r>
              <a:rPr sz="3200" spc="-690" dirty="0">
                <a:solidFill>
                  <a:srgbClr val="FFFFFF"/>
                </a:solidFill>
                <a:latin typeface="Cambria"/>
                <a:cs typeface="Cambria"/>
              </a:rPr>
              <a:t> </a:t>
            </a:r>
            <a:r>
              <a:rPr sz="3200" dirty="0">
                <a:solidFill>
                  <a:srgbClr val="FFFFFF"/>
                </a:solidFill>
                <a:latin typeface="Cambria"/>
                <a:cs typeface="Cambria"/>
              </a:rPr>
              <a:t>στο</a:t>
            </a:r>
            <a:r>
              <a:rPr sz="3200" spc="490" dirty="0">
                <a:solidFill>
                  <a:srgbClr val="FFFFFF"/>
                </a:solidFill>
                <a:latin typeface="Cambria"/>
                <a:cs typeface="Cambria"/>
              </a:rPr>
              <a:t> </a:t>
            </a:r>
            <a:r>
              <a:rPr sz="3200" dirty="0">
                <a:solidFill>
                  <a:srgbClr val="FFFFFF"/>
                </a:solidFill>
                <a:latin typeface="Cambria"/>
                <a:cs typeface="Cambria"/>
              </a:rPr>
              <a:t>μόριο</a:t>
            </a:r>
            <a:r>
              <a:rPr sz="3200" spc="490" dirty="0">
                <a:solidFill>
                  <a:srgbClr val="FFFFFF"/>
                </a:solidFill>
                <a:latin typeface="Cambria"/>
                <a:cs typeface="Cambria"/>
              </a:rPr>
              <a:t> </a:t>
            </a:r>
            <a:r>
              <a:rPr sz="3200" spc="-5" dirty="0">
                <a:solidFill>
                  <a:srgbClr val="FFFFFF"/>
                </a:solidFill>
                <a:latin typeface="Cambria"/>
                <a:cs typeface="Cambria"/>
              </a:rPr>
              <a:t>της</a:t>
            </a:r>
            <a:r>
              <a:rPr sz="3200" spc="505" dirty="0">
                <a:solidFill>
                  <a:srgbClr val="FFFFFF"/>
                </a:solidFill>
                <a:latin typeface="Cambria"/>
                <a:cs typeface="Cambria"/>
              </a:rPr>
              <a:t> </a:t>
            </a:r>
            <a:r>
              <a:rPr sz="3200" spc="10" dirty="0">
                <a:solidFill>
                  <a:srgbClr val="FFFFFF"/>
                </a:solidFill>
                <a:latin typeface="Cambria"/>
                <a:cs typeface="Cambria"/>
              </a:rPr>
              <a:t>κοκαΐνης</a:t>
            </a:r>
            <a:endParaRPr sz="3200">
              <a:latin typeface="Cambria"/>
              <a:cs typeface="Cambria"/>
            </a:endParaRPr>
          </a:p>
        </p:txBody>
      </p:sp>
      <p:sp>
        <p:nvSpPr>
          <p:cNvPr id="7" name="object 7"/>
          <p:cNvSpPr txBox="1"/>
          <p:nvPr/>
        </p:nvSpPr>
        <p:spPr>
          <a:xfrm>
            <a:off x="3935984" y="3745229"/>
            <a:ext cx="2120900" cy="513715"/>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FFFFFF"/>
                </a:solidFill>
                <a:latin typeface="Cambria"/>
                <a:cs typeface="Cambria"/>
              </a:rPr>
              <a:t>κατορθώνει</a:t>
            </a:r>
            <a:endParaRPr sz="3200">
              <a:latin typeface="Cambria"/>
              <a:cs typeface="Cambria"/>
            </a:endParaRPr>
          </a:p>
        </p:txBody>
      </p:sp>
      <p:sp>
        <p:nvSpPr>
          <p:cNvPr id="8" name="object 8"/>
          <p:cNvSpPr txBox="1"/>
          <p:nvPr/>
        </p:nvSpPr>
        <p:spPr>
          <a:xfrm>
            <a:off x="3935984" y="4233164"/>
            <a:ext cx="2563495" cy="513715"/>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FFFFFF"/>
                </a:solidFill>
                <a:latin typeface="Cambria"/>
                <a:cs typeface="Cambria"/>
              </a:rPr>
              <a:t>παρασκευάσει</a:t>
            </a:r>
            <a:endParaRPr sz="3200">
              <a:latin typeface="Cambria"/>
              <a:cs typeface="Cambria"/>
            </a:endParaRPr>
          </a:p>
        </p:txBody>
      </p:sp>
      <p:sp>
        <p:nvSpPr>
          <p:cNvPr id="9" name="object 9"/>
          <p:cNvSpPr txBox="1"/>
          <p:nvPr/>
        </p:nvSpPr>
        <p:spPr>
          <a:xfrm>
            <a:off x="8144382" y="3745229"/>
            <a:ext cx="639445" cy="1002030"/>
          </a:xfrm>
          <a:prstGeom prst="rect">
            <a:avLst/>
          </a:prstGeom>
        </p:spPr>
        <p:txBody>
          <a:bodyPr vert="horz" wrap="square" lIns="0" tIns="12700" rIns="0" bIns="0" rtlCol="0">
            <a:spAutoFit/>
          </a:bodyPr>
          <a:lstStyle/>
          <a:p>
            <a:pPr marL="12700" marR="5080" indent="176530">
              <a:lnSpc>
                <a:spcPct val="100000"/>
              </a:lnSpc>
              <a:spcBef>
                <a:spcPts val="100"/>
              </a:spcBef>
            </a:pPr>
            <a:r>
              <a:rPr sz="3200" spc="25" dirty="0">
                <a:solidFill>
                  <a:srgbClr val="FFFFFF"/>
                </a:solidFill>
                <a:latin typeface="Cambria"/>
                <a:cs typeface="Cambria"/>
              </a:rPr>
              <a:t>να  </a:t>
            </a:r>
            <a:r>
              <a:rPr sz="3200" spc="-5" dirty="0">
                <a:solidFill>
                  <a:srgbClr val="FFFFFF"/>
                </a:solidFill>
                <a:latin typeface="Cambria"/>
                <a:cs typeface="Cambria"/>
              </a:rPr>
              <a:t>τ</a:t>
            </a:r>
            <a:r>
              <a:rPr sz="3200" spc="-20" dirty="0">
                <a:solidFill>
                  <a:srgbClr val="FFFFFF"/>
                </a:solidFill>
                <a:latin typeface="Cambria"/>
                <a:cs typeface="Cambria"/>
              </a:rPr>
              <a:t>η</a:t>
            </a:r>
            <a:r>
              <a:rPr sz="3200" dirty="0">
                <a:solidFill>
                  <a:srgbClr val="FFFFFF"/>
                </a:solidFill>
                <a:latin typeface="Cambria"/>
                <a:cs typeface="Cambria"/>
              </a:rPr>
              <a:t>ν</a:t>
            </a:r>
            <a:endParaRPr sz="3200">
              <a:latin typeface="Cambria"/>
              <a:cs typeface="Cambria"/>
            </a:endParaRPr>
          </a:p>
        </p:txBody>
      </p:sp>
      <p:sp>
        <p:nvSpPr>
          <p:cNvPr id="10" name="object 10"/>
          <p:cNvSpPr txBox="1"/>
          <p:nvPr/>
        </p:nvSpPr>
        <p:spPr>
          <a:xfrm>
            <a:off x="3935984" y="4720844"/>
            <a:ext cx="4843145" cy="1001394"/>
          </a:xfrm>
          <a:prstGeom prst="rect">
            <a:avLst/>
          </a:prstGeom>
        </p:spPr>
        <p:txBody>
          <a:bodyPr vert="horz" wrap="square" lIns="0" tIns="12700" rIns="0" bIns="0" rtlCol="0">
            <a:spAutoFit/>
          </a:bodyPr>
          <a:lstStyle/>
          <a:p>
            <a:pPr marL="12700" marR="5080">
              <a:lnSpc>
                <a:spcPct val="100000"/>
              </a:lnSpc>
              <a:spcBef>
                <a:spcPts val="100"/>
              </a:spcBef>
              <a:tabLst>
                <a:tab pos="1875155" algn="l"/>
                <a:tab pos="3437254" algn="l"/>
                <a:tab pos="4426585" algn="l"/>
              </a:tabLst>
            </a:pPr>
            <a:r>
              <a:rPr sz="3200" spc="-5" dirty="0">
                <a:solidFill>
                  <a:srgbClr val="FFFFFF"/>
                </a:solidFill>
                <a:latin typeface="Cambria"/>
                <a:cs typeface="Cambria"/>
              </a:rPr>
              <a:t>προ</a:t>
            </a:r>
            <a:r>
              <a:rPr sz="3200" spc="15" dirty="0">
                <a:solidFill>
                  <a:srgbClr val="FFFFFF"/>
                </a:solidFill>
                <a:latin typeface="Cambria"/>
                <a:cs typeface="Cambria"/>
              </a:rPr>
              <a:t>κ</a:t>
            </a:r>
            <a:r>
              <a:rPr sz="3200" spc="-5" dirty="0">
                <a:solidFill>
                  <a:srgbClr val="FFFFFF"/>
                </a:solidFill>
                <a:latin typeface="Cambria"/>
                <a:cs typeface="Cambria"/>
              </a:rPr>
              <a:t>α</a:t>
            </a:r>
            <a:r>
              <a:rPr sz="3200" spc="-15" dirty="0">
                <a:solidFill>
                  <a:srgbClr val="FFFFFF"/>
                </a:solidFill>
                <a:latin typeface="Cambria"/>
                <a:cs typeface="Cambria"/>
              </a:rPr>
              <a:t>ϊ</a:t>
            </a:r>
            <a:r>
              <a:rPr sz="3200" dirty="0">
                <a:solidFill>
                  <a:srgbClr val="FFFFFF"/>
                </a:solidFill>
                <a:latin typeface="Cambria"/>
                <a:cs typeface="Cambria"/>
              </a:rPr>
              <a:t>νη	</a:t>
            </a:r>
            <a:r>
              <a:rPr sz="3200" spc="-20" dirty="0">
                <a:solidFill>
                  <a:srgbClr val="FFFFFF"/>
                </a:solidFill>
                <a:latin typeface="Cambria"/>
                <a:cs typeface="Cambria"/>
              </a:rPr>
              <a:t>γ</a:t>
            </a:r>
            <a:r>
              <a:rPr sz="3200" spc="60" dirty="0">
                <a:solidFill>
                  <a:srgbClr val="FFFFFF"/>
                </a:solidFill>
                <a:latin typeface="Cambria"/>
                <a:cs typeface="Cambria"/>
              </a:rPr>
              <a:t>ν</a:t>
            </a:r>
            <a:r>
              <a:rPr sz="3200" dirty="0">
                <a:solidFill>
                  <a:srgbClr val="FFFFFF"/>
                </a:solidFill>
                <a:latin typeface="Cambria"/>
                <a:cs typeface="Cambria"/>
              </a:rPr>
              <a:t>ω</a:t>
            </a:r>
            <a:r>
              <a:rPr sz="3200" spc="-20" dirty="0">
                <a:solidFill>
                  <a:srgbClr val="FFFFFF"/>
                </a:solidFill>
                <a:latin typeface="Cambria"/>
                <a:cs typeface="Cambria"/>
              </a:rPr>
              <a:t>σ</a:t>
            </a:r>
            <a:r>
              <a:rPr sz="3200" spc="-5" dirty="0">
                <a:solidFill>
                  <a:srgbClr val="FFFFFF"/>
                </a:solidFill>
                <a:latin typeface="Cambria"/>
                <a:cs typeface="Cambria"/>
              </a:rPr>
              <a:t>τ</a:t>
            </a:r>
            <a:r>
              <a:rPr sz="3200" dirty="0">
                <a:solidFill>
                  <a:srgbClr val="FFFFFF"/>
                </a:solidFill>
                <a:latin typeface="Cambria"/>
                <a:cs typeface="Cambria"/>
              </a:rPr>
              <a:t>ή	</a:t>
            </a:r>
            <a:r>
              <a:rPr sz="3200" spc="-5" dirty="0">
                <a:solidFill>
                  <a:srgbClr val="FFFFFF"/>
                </a:solidFill>
                <a:latin typeface="Cambria"/>
                <a:cs typeface="Cambria"/>
              </a:rPr>
              <a:t>τότ</a:t>
            </a:r>
            <a:r>
              <a:rPr sz="3200" dirty="0">
                <a:solidFill>
                  <a:srgbClr val="FFFFFF"/>
                </a:solidFill>
                <a:latin typeface="Cambria"/>
                <a:cs typeface="Cambria"/>
              </a:rPr>
              <a:t>ε	με  το</a:t>
            </a:r>
            <a:r>
              <a:rPr sz="3200" spc="-25" dirty="0">
                <a:solidFill>
                  <a:srgbClr val="FFFFFF"/>
                </a:solidFill>
                <a:latin typeface="Cambria"/>
                <a:cs typeface="Cambria"/>
              </a:rPr>
              <a:t> </a:t>
            </a:r>
            <a:r>
              <a:rPr sz="3200" spc="10" dirty="0">
                <a:solidFill>
                  <a:srgbClr val="FFFFFF"/>
                </a:solidFill>
                <a:latin typeface="Cambria"/>
                <a:cs typeface="Cambria"/>
              </a:rPr>
              <a:t>όνομα</a:t>
            </a:r>
            <a:r>
              <a:rPr sz="3200" spc="-25" dirty="0">
                <a:solidFill>
                  <a:srgbClr val="FFFFFF"/>
                </a:solidFill>
                <a:latin typeface="Cambria"/>
                <a:cs typeface="Cambria"/>
              </a:rPr>
              <a:t> </a:t>
            </a:r>
            <a:r>
              <a:rPr sz="3200" spc="-15" dirty="0">
                <a:solidFill>
                  <a:srgbClr val="FFFFFF"/>
                </a:solidFill>
                <a:latin typeface="Cambria"/>
                <a:cs typeface="Cambria"/>
              </a:rPr>
              <a:t>Novacaine.</a:t>
            </a:r>
            <a:endParaRPr sz="3200">
              <a:latin typeface="Cambria"/>
              <a:cs typeface="Cambria"/>
            </a:endParaRPr>
          </a:p>
        </p:txBody>
      </p:sp>
      <p:sp>
        <p:nvSpPr>
          <p:cNvPr id="11" name="object 11"/>
          <p:cNvSpPr txBox="1"/>
          <p:nvPr/>
        </p:nvSpPr>
        <p:spPr>
          <a:xfrm>
            <a:off x="876401" y="4895850"/>
            <a:ext cx="1989455" cy="299720"/>
          </a:xfrm>
          <a:prstGeom prst="rect">
            <a:avLst/>
          </a:prstGeom>
        </p:spPr>
        <p:txBody>
          <a:bodyPr vert="horz" wrap="square" lIns="0" tIns="12700" rIns="0" bIns="0" rtlCol="0">
            <a:spAutoFit/>
          </a:bodyPr>
          <a:lstStyle/>
          <a:p>
            <a:pPr marL="12700">
              <a:lnSpc>
                <a:spcPct val="100000"/>
              </a:lnSpc>
              <a:spcBef>
                <a:spcPts val="100"/>
              </a:spcBef>
            </a:pPr>
            <a:r>
              <a:rPr sz="1800" b="1" i="1" spc="45" dirty="0">
                <a:solidFill>
                  <a:srgbClr val="FFFFFF"/>
                </a:solidFill>
                <a:latin typeface="Cambria"/>
                <a:cs typeface="Cambria"/>
              </a:rPr>
              <a:t>D</a:t>
            </a:r>
            <a:r>
              <a:rPr sz="1800" b="1" i="1" spc="-15" dirty="0">
                <a:solidFill>
                  <a:srgbClr val="FFFFFF"/>
                </a:solidFill>
                <a:latin typeface="Cambria"/>
                <a:cs typeface="Cambria"/>
              </a:rPr>
              <a:t>r</a:t>
            </a:r>
            <a:r>
              <a:rPr sz="1800" b="1" i="1" spc="190" dirty="0">
                <a:solidFill>
                  <a:srgbClr val="FFFFFF"/>
                </a:solidFill>
                <a:latin typeface="Cambria"/>
                <a:cs typeface="Cambria"/>
              </a:rPr>
              <a:t>.</a:t>
            </a:r>
            <a:r>
              <a:rPr sz="1800" b="1" i="1" spc="-110" dirty="0">
                <a:solidFill>
                  <a:srgbClr val="FFFFFF"/>
                </a:solidFill>
                <a:latin typeface="Cambria"/>
                <a:cs typeface="Cambria"/>
              </a:rPr>
              <a:t> </a:t>
            </a:r>
            <a:r>
              <a:rPr sz="1800" b="1" i="1" spc="15" dirty="0">
                <a:solidFill>
                  <a:srgbClr val="FFFFFF"/>
                </a:solidFill>
                <a:latin typeface="Cambria"/>
                <a:cs typeface="Cambria"/>
              </a:rPr>
              <a:t>Alf</a:t>
            </a:r>
            <a:r>
              <a:rPr sz="1800" b="1" i="1" spc="25" dirty="0">
                <a:solidFill>
                  <a:srgbClr val="FFFFFF"/>
                </a:solidFill>
                <a:latin typeface="Cambria"/>
                <a:cs typeface="Cambria"/>
              </a:rPr>
              <a:t>r</a:t>
            </a:r>
            <a:r>
              <a:rPr sz="1800" b="1" i="1" spc="75" dirty="0">
                <a:solidFill>
                  <a:srgbClr val="FFFFFF"/>
                </a:solidFill>
                <a:latin typeface="Cambria"/>
                <a:cs typeface="Cambria"/>
              </a:rPr>
              <a:t>ed</a:t>
            </a:r>
            <a:r>
              <a:rPr sz="1800" b="1" i="1" spc="45" dirty="0">
                <a:solidFill>
                  <a:srgbClr val="FFFFFF"/>
                </a:solidFill>
                <a:latin typeface="Cambria"/>
                <a:cs typeface="Cambria"/>
              </a:rPr>
              <a:t> </a:t>
            </a:r>
            <a:r>
              <a:rPr sz="1800" b="1" i="1" spc="60" dirty="0">
                <a:solidFill>
                  <a:srgbClr val="FFFFFF"/>
                </a:solidFill>
                <a:latin typeface="Cambria"/>
                <a:cs typeface="Cambria"/>
              </a:rPr>
              <a:t>Ein</a:t>
            </a:r>
            <a:r>
              <a:rPr sz="1800" b="1" i="1" spc="80" dirty="0">
                <a:solidFill>
                  <a:srgbClr val="FFFFFF"/>
                </a:solidFill>
                <a:latin typeface="Cambria"/>
                <a:cs typeface="Cambria"/>
              </a:rPr>
              <a:t>h</a:t>
            </a:r>
            <a:r>
              <a:rPr sz="1800" b="1" i="1" spc="-15" dirty="0">
                <a:solidFill>
                  <a:srgbClr val="FFFFFF"/>
                </a:solidFill>
                <a:latin typeface="Cambria"/>
                <a:cs typeface="Cambria"/>
              </a:rPr>
              <a:t>o</a:t>
            </a:r>
            <a:r>
              <a:rPr sz="1800" b="1" i="1" spc="55" dirty="0">
                <a:solidFill>
                  <a:srgbClr val="FFFFFF"/>
                </a:solidFill>
                <a:latin typeface="Cambria"/>
                <a:cs typeface="Cambria"/>
              </a:rPr>
              <a:t>r</a:t>
            </a:r>
            <a:r>
              <a:rPr sz="1800" b="1" i="1" spc="30" dirty="0">
                <a:solidFill>
                  <a:srgbClr val="FFFFFF"/>
                </a:solidFill>
                <a:latin typeface="Cambria"/>
                <a:cs typeface="Cambria"/>
              </a:rPr>
              <a:t>n</a:t>
            </a:r>
            <a:endParaRPr sz="1800">
              <a:latin typeface="Cambria"/>
              <a:cs typeface="Cambria"/>
            </a:endParaRPr>
          </a:p>
        </p:txBody>
      </p:sp>
      <p:pic>
        <p:nvPicPr>
          <p:cNvPr id="12" name="object 12"/>
          <p:cNvPicPr/>
          <p:nvPr/>
        </p:nvPicPr>
        <p:blipFill>
          <a:blip r:embed="rId3" cstate="print"/>
          <a:stretch>
            <a:fillRect/>
          </a:stretch>
        </p:blipFill>
        <p:spPr>
          <a:xfrm>
            <a:off x="569113" y="1517903"/>
            <a:ext cx="2495550" cy="4319778"/>
          </a:xfrm>
          <a:prstGeom prst="rect">
            <a:avLst/>
          </a:prstGeom>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52827" y="781812"/>
            <a:ext cx="5075682" cy="605789"/>
          </a:xfrm>
          <a:prstGeom prst="rect">
            <a:avLst/>
          </a:prstGeom>
        </p:spPr>
      </p:pic>
      <p:sp>
        <p:nvSpPr>
          <p:cNvPr id="3" name="object 3"/>
          <p:cNvSpPr txBox="1"/>
          <p:nvPr/>
        </p:nvSpPr>
        <p:spPr>
          <a:xfrm>
            <a:off x="336146" y="1406800"/>
            <a:ext cx="8360998" cy="2968120"/>
          </a:xfrm>
          <a:prstGeom prst="rect">
            <a:avLst/>
          </a:prstGeom>
        </p:spPr>
        <p:txBody>
          <a:bodyPr vert="horz" wrap="square" lIns="0" tIns="13335" rIns="0" bIns="0" rtlCol="0">
            <a:spAutoFit/>
          </a:bodyPr>
          <a:lstStyle/>
          <a:p>
            <a:pPr marL="12700" marR="5080" indent="509270" algn="just">
              <a:lnSpc>
                <a:spcPct val="100000"/>
              </a:lnSpc>
              <a:spcBef>
                <a:spcPts val="105"/>
              </a:spcBef>
            </a:pPr>
            <a:r>
              <a:rPr lang="el-GR" sz="3200" spc="-135" dirty="0">
                <a:solidFill>
                  <a:srgbClr val="FFFFFF"/>
                </a:solidFill>
                <a:latin typeface="Cambria"/>
                <a:cs typeface="Cambria"/>
              </a:rPr>
              <a:t>Το</a:t>
            </a:r>
            <a:r>
              <a:rPr lang="el-GR" sz="3200" spc="-130" dirty="0">
                <a:solidFill>
                  <a:srgbClr val="FFFFFF"/>
                </a:solidFill>
                <a:latin typeface="Cambria"/>
                <a:cs typeface="Cambria"/>
              </a:rPr>
              <a:t> </a:t>
            </a:r>
            <a:r>
              <a:rPr lang="el-GR" sz="3200" dirty="0">
                <a:solidFill>
                  <a:srgbClr val="FFFFFF"/>
                </a:solidFill>
                <a:latin typeface="Cambria"/>
                <a:cs typeface="Cambria"/>
              </a:rPr>
              <a:t>1920 ο </a:t>
            </a:r>
            <a:r>
              <a:rPr lang="el-GR" sz="3200" spc="5" dirty="0">
                <a:solidFill>
                  <a:srgbClr val="FFFFFF"/>
                </a:solidFill>
                <a:latin typeface="Cambria"/>
                <a:cs typeface="Cambria"/>
              </a:rPr>
              <a:t>γνωστός </a:t>
            </a:r>
            <a:r>
              <a:rPr lang="el-GR" sz="3200" spc="10" dirty="0">
                <a:solidFill>
                  <a:srgbClr val="FFFFFF"/>
                </a:solidFill>
                <a:latin typeface="Cambria"/>
                <a:cs typeface="Cambria"/>
              </a:rPr>
              <a:t>γάλλος </a:t>
            </a:r>
            <a:r>
              <a:rPr lang="el-GR" sz="3200" spc="-5" dirty="0">
                <a:solidFill>
                  <a:srgbClr val="FFFFFF"/>
                </a:solidFill>
                <a:latin typeface="Cambria"/>
                <a:cs typeface="Cambria"/>
              </a:rPr>
              <a:t>χειρουργός </a:t>
            </a:r>
            <a:r>
              <a:rPr lang="el-GR" sz="3200" dirty="0">
                <a:solidFill>
                  <a:srgbClr val="FFFFFF"/>
                </a:solidFill>
                <a:latin typeface="Cambria"/>
                <a:cs typeface="Cambria"/>
              </a:rPr>
              <a:t> </a:t>
            </a:r>
            <a:r>
              <a:rPr lang="en-US" sz="3200" spc="-5" dirty="0">
                <a:solidFill>
                  <a:srgbClr val="FFFFFF"/>
                </a:solidFill>
                <a:latin typeface="Cambria"/>
                <a:cs typeface="Cambria"/>
              </a:rPr>
              <a:t>Leriche</a:t>
            </a:r>
            <a:r>
              <a:rPr lang="en-US" sz="3200" dirty="0">
                <a:solidFill>
                  <a:srgbClr val="FFFFFF"/>
                </a:solidFill>
                <a:latin typeface="Cambria"/>
                <a:cs typeface="Cambria"/>
              </a:rPr>
              <a:t> </a:t>
            </a:r>
            <a:r>
              <a:rPr lang="el-GR" sz="3200" spc="-5" dirty="0">
                <a:solidFill>
                  <a:srgbClr val="FFFFFF"/>
                </a:solidFill>
                <a:latin typeface="Cambria"/>
                <a:cs typeface="Cambria"/>
              </a:rPr>
              <a:t>παρατηρεί</a:t>
            </a:r>
            <a:r>
              <a:rPr lang="el-GR" sz="3200" dirty="0">
                <a:solidFill>
                  <a:srgbClr val="FFFFFF"/>
                </a:solidFill>
                <a:latin typeface="Cambria"/>
                <a:cs typeface="Cambria"/>
              </a:rPr>
              <a:t> </a:t>
            </a:r>
            <a:r>
              <a:rPr lang="el-GR" sz="3200" spc="-5" dirty="0">
                <a:solidFill>
                  <a:srgbClr val="FFFFFF"/>
                </a:solidFill>
                <a:latin typeface="Cambria"/>
                <a:cs typeface="Cambria"/>
              </a:rPr>
              <a:t>ότι</a:t>
            </a:r>
            <a:r>
              <a:rPr lang="el-GR" sz="3200" dirty="0">
                <a:solidFill>
                  <a:srgbClr val="FFFFFF"/>
                </a:solidFill>
                <a:latin typeface="Cambria"/>
                <a:cs typeface="Cambria"/>
              </a:rPr>
              <a:t> η</a:t>
            </a:r>
            <a:r>
              <a:rPr lang="el-GR" sz="3200" spc="5" dirty="0">
                <a:solidFill>
                  <a:srgbClr val="FFFFFF"/>
                </a:solidFill>
                <a:latin typeface="Cambria"/>
                <a:cs typeface="Cambria"/>
              </a:rPr>
              <a:t> </a:t>
            </a:r>
            <a:r>
              <a:rPr lang="el-GR" sz="3200" spc="-5" dirty="0">
                <a:solidFill>
                  <a:srgbClr val="FFFFFF"/>
                </a:solidFill>
                <a:latin typeface="Cambria"/>
                <a:cs typeface="Cambria"/>
              </a:rPr>
              <a:t>διήθηση</a:t>
            </a:r>
            <a:r>
              <a:rPr lang="el-GR" sz="3200" dirty="0">
                <a:solidFill>
                  <a:srgbClr val="FFFFFF"/>
                </a:solidFill>
                <a:latin typeface="Cambria"/>
                <a:cs typeface="Cambria"/>
              </a:rPr>
              <a:t> </a:t>
            </a:r>
            <a:r>
              <a:rPr lang="el-GR" sz="3200" spc="-5" dirty="0">
                <a:solidFill>
                  <a:srgbClr val="FFFFFF"/>
                </a:solidFill>
                <a:latin typeface="Cambria"/>
                <a:cs typeface="Cambria"/>
              </a:rPr>
              <a:t>του </a:t>
            </a:r>
            <a:r>
              <a:rPr lang="el-GR" sz="3200" dirty="0">
                <a:solidFill>
                  <a:srgbClr val="FFFFFF"/>
                </a:solidFill>
                <a:latin typeface="Cambria"/>
                <a:cs typeface="Cambria"/>
              </a:rPr>
              <a:t> </a:t>
            </a:r>
            <a:r>
              <a:rPr lang="el-GR" sz="3200" spc="-5" dirty="0">
                <a:solidFill>
                  <a:srgbClr val="FFFFFF"/>
                </a:solidFill>
                <a:latin typeface="Cambria"/>
                <a:cs typeface="Cambria"/>
              </a:rPr>
              <a:t>αστεροειδούς</a:t>
            </a:r>
            <a:r>
              <a:rPr lang="el-GR" sz="3200" dirty="0">
                <a:solidFill>
                  <a:srgbClr val="FFFFFF"/>
                </a:solidFill>
                <a:latin typeface="Cambria"/>
                <a:cs typeface="Cambria"/>
              </a:rPr>
              <a:t> γαγγλίου</a:t>
            </a:r>
            <a:r>
              <a:rPr lang="el-GR" sz="3200" spc="5" dirty="0">
                <a:solidFill>
                  <a:srgbClr val="FFFFFF"/>
                </a:solidFill>
                <a:latin typeface="Cambria"/>
                <a:cs typeface="Cambria"/>
              </a:rPr>
              <a:t> </a:t>
            </a:r>
            <a:r>
              <a:rPr lang="el-GR" sz="3200" dirty="0">
                <a:solidFill>
                  <a:srgbClr val="FFFFFF"/>
                </a:solidFill>
                <a:latin typeface="Cambria"/>
                <a:cs typeface="Cambria"/>
              </a:rPr>
              <a:t>με</a:t>
            </a:r>
            <a:r>
              <a:rPr lang="el-GR" sz="3200" spc="705" dirty="0">
                <a:solidFill>
                  <a:srgbClr val="FFFFFF"/>
                </a:solidFill>
                <a:latin typeface="Cambria"/>
                <a:cs typeface="Cambria"/>
              </a:rPr>
              <a:t> </a:t>
            </a:r>
            <a:r>
              <a:rPr lang="el-GR" sz="3200" spc="-5" dirty="0">
                <a:solidFill>
                  <a:srgbClr val="FFFFFF"/>
                </a:solidFill>
                <a:latin typeface="Cambria"/>
                <a:cs typeface="Cambria"/>
              </a:rPr>
              <a:t>προκαϊνη </a:t>
            </a:r>
            <a:r>
              <a:rPr lang="el-GR" sz="3200" dirty="0">
                <a:solidFill>
                  <a:srgbClr val="FFFFFF"/>
                </a:solidFill>
                <a:latin typeface="Cambria"/>
                <a:cs typeface="Cambria"/>
              </a:rPr>
              <a:t> φέρνει </a:t>
            </a:r>
            <a:r>
              <a:rPr lang="el-GR" sz="3200" spc="-5" dirty="0">
                <a:solidFill>
                  <a:srgbClr val="FFFFFF"/>
                </a:solidFill>
                <a:latin typeface="Cambria"/>
                <a:cs typeface="Cambria"/>
              </a:rPr>
              <a:t>τα ίδια αποτελέσματα </a:t>
            </a:r>
            <a:r>
              <a:rPr lang="el-GR" sz="3200" dirty="0">
                <a:solidFill>
                  <a:srgbClr val="FFFFFF"/>
                </a:solidFill>
                <a:latin typeface="Cambria"/>
                <a:cs typeface="Cambria"/>
              </a:rPr>
              <a:t>όπως </a:t>
            </a:r>
            <a:r>
              <a:rPr lang="el-GR" sz="3200" spc="5" dirty="0">
                <a:solidFill>
                  <a:srgbClr val="FFFFFF"/>
                </a:solidFill>
                <a:latin typeface="Cambria"/>
                <a:cs typeface="Cambria"/>
              </a:rPr>
              <a:t>και </a:t>
            </a:r>
            <a:r>
              <a:rPr lang="el-GR" sz="3200" dirty="0">
                <a:solidFill>
                  <a:srgbClr val="FFFFFF"/>
                </a:solidFill>
                <a:latin typeface="Cambria"/>
                <a:cs typeface="Cambria"/>
              </a:rPr>
              <a:t>η </a:t>
            </a:r>
            <a:r>
              <a:rPr lang="el-GR" sz="3200" spc="5" dirty="0">
                <a:solidFill>
                  <a:srgbClr val="FFFFFF"/>
                </a:solidFill>
                <a:latin typeface="Cambria"/>
                <a:cs typeface="Cambria"/>
              </a:rPr>
              <a:t> </a:t>
            </a:r>
            <a:r>
              <a:rPr lang="el-GR" sz="3200" dirty="0">
                <a:solidFill>
                  <a:srgbClr val="FFFFFF"/>
                </a:solidFill>
                <a:latin typeface="Cambria"/>
                <a:cs typeface="Cambria"/>
              </a:rPr>
              <a:t>εκτομή </a:t>
            </a:r>
            <a:r>
              <a:rPr lang="el-GR" sz="3200" spc="-5" dirty="0">
                <a:solidFill>
                  <a:srgbClr val="FFFFFF"/>
                </a:solidFill>
                <a:latin typeface="Cambria"/>
                <a:cs typeface="Cambria"/>
              </a:rPr>
              <a:t>του </a:t>
            </a:r>
            <a:r>
              <a:rPr lang="el-GR" sz="3200" spc="5" dirty="0">
                <a:solidFill>
                  <a:srgbClr val="FFFFFF"/>
                </a:solidFill>
                <a:latin typeface="Cambria"/>
                <a:cs typeface="Cambria"/>
              </a:rPr>
              <a:t>και </a:t>
            </a:r>
            <a:r>
              <a:rPr lang="el-GR" sz="3200" spc="-5" dirty="0">
                <a:solidFill>
                  <a:srgbClr val="FFFFFF"/>
                </a:solidFill>
                <a:latin typeface="Cambria"/>
                <a:cs typeface="Cambria"/>
              </a:rPr>
              <a:t>υποστηρίζει </a:t>
            </a:r>
            <a:r>
              <a:rPr lang="el-GR" sz="3200" dirty="0">
                <a:solidFill>
                  <a:srgbClr val="FFFFFF"/>
                </a:solidFill>
                <a:latin typeface="Cambria"/>
                <a:cs typeface="Cambria"/>
              </a:rPr>
              <a:t>ότι η </a:t>
            </a:r>
            <a:r>
              <a:rPr lang="el-GR" sz="3200" spc="-5" dirty="0">
                <a:solidFill>
                  <a:srgbClr val="FFFFFF"/>
                </a:solidFill>
                <a:latin typeface="Cambria"/>
                <a:cs typeface="Cambria"/>
              </a:rPr>
              <a:t>προκαϊνη </a:t>
            </a:r>
            <a:r>
              <a:rPr lang="el-GR" sz="3200" spc="-690" dirty="0">
                <a:solidFill>
                  <a:srgbClr val="FFFFFF"/>
                </a:solidFill>
                <a:latin typeface="Cambria"/>
                <a:cs typeface="Cambria"/>
              </a:rPr>
              <a:t> </a:t>
            </a:r>
            <a:r>
              <a:rPr lang="el-GR" sz="3200" spc="5" dirty="0">
                <a:solidFill>
                  <a:srgbClr val="FFFFFF"/>
                </a:solidFill>
                <a:latin typeface="Cambria"/>
                <a:cs typeface="Cambria"/>
              </a:rPr>
              <a:t>είναι</a:t>
            </a:r>
            <a:r>
              <a:rPr lang="el-GR" sz="3200" spc="10" dirty="0">
                <a:solidFill>
                  <a:srgbClr val="FFFFFF"/>
                </a:solidFill>
                <a:latin typeface="Cambria"/>
                <a:cs typeface="Cambria"/>
              </a:rPr>
              <a:t> </a:t>
            </a:r>
            <a:r>
              <a:rPr lang="el-GR" sz="3200" dirty="0">
                <a:solidFill>
                  <a:srgbClr val="FFFFFF"/>
                </a:solidFill>
                <a:latin typeface="Cambria"/>
                <a:cs typeface="Cambria"/>
              </a:rPr>
              <a:t>το</a:t>
            </a:r>
            <a:r>
              <a:rPr lang="el-GR" sz="3200" spc="5" dirty="0">
                <a:solidFill>
                  <a:srgbClr val="FFFFFF"/>
                </a:solidFill>
                <a:latin typeface="Cambria"/>
                <a:cs typeface="Cambria"/>
              </a:rPr>
              <a:t> </a:t>
            </a:r>
            <a:r>
              <a:rPr lang="el-GR" sz="3200" spc="-5" dirty="0">
                <a:solidFill>
                  <a:srgbClr val="FFFFFF"/>
                </a:solidFill>
                <a:latin typeface="Cambria"/>
                <a:cs typeface="Cambria"/>
              </a:rPr>
              <a:t>αναίμακτο</a:t>
            </a:r>
            <a:r>
              <a:rPr lang="el-GR" sz="3200" dirty="0">
                <a:solidFill>
                  <a:srgbClr val="FFFFFF"/>
                </a:solidFill>
                <a:latin typeface="Cambria"/>
                <a:cs typeface="Cambria"/>
              </a:rPr>
              <a:t> </a:t>
            </a:r>
            <a:r>
              <a:rPr lang="el-GR" sz="3200" spc="-5" dirty="0">
                <a:solidFill>
                  <a:srgbClr val="FFFFFF"/>
                </a:solidFill>
                <a:latin typeface="Cambria"/>
                <a:cs typeface="Cambria"/>
              </a:rPr>
              <a:t>νυστέρι</a:t>
            </a:r>
            <a:r>
              <a:rPr lang="el-GR" sz="3200" spc="695" dirty="0">
                <a:solidFill>
                  <a:srgbClr val="FFFFFF"/>
                </a:solidFill>
                <a:latin typeface="Cambria"/>
                <a:cs typeface="Cambria"/>
              </a:rPr>
              <a:t> </a:t>
            </a:r>
            <a:r>
              <a:rPr lang="el-GR" sz="3200" spc="-5" dirty="0">
                <a:solidFill>
                  <a:srgbClr val="FFFFFF"/>
                </a:solidFill>
                <a:latin typeface="Cambria"/>
                <a:cs typeface="Cambria"/>
              </a:rPr>
              <a:t>του </a:t>
            </a:r>
            <a:r>
              <a:rPr lang="el-GR" sz="3200" dirty="0">
                <a:solidFill>
                  <a:srgbClr val="FFFFFF"/>
                </a:solidFill>
                <a:latin typeface="Cambria"/>
                <a:cs typeface="Cambria"/>
              </a:rPr>
              <a:t> </a:t>
            </a:r>
            <a:r>
              <a:rPr lang="el-GR" sz="3200" spc="-5" dirty="0">
                <a:solidFill>
                  <a:srgbClr val="FFFFFF"/>
                </a:solidFill>
                <a:latin typeface="Cambria"/>
                <a:cs typeface="Cambria"/>
              </a:rPr>
              <a:t>χειρουργού.</a:t>
            </a:r>
            <a:endParaRPr lang="el-GR" sz="3200">
              <a:latin typeface="Cambria"/>
              <a:cs typeface="Cambria"/>
            </a:endParaRPr>
          </a:p>
        </p:txBody>
      </p:sp>
      <p:pic>
        <p:nvPicPr>
          <p:cNvPr id="4" name="Picture 4" descr="Diagram&#10;&#10;Description automatically generated">
            <a:extLst>
              <a:ext uri="{FF2B5EF4-FFF2-40B4-BE49-F238E27FC236}">
                <a16:creationId xmlns:a16="http://schemas.microsoft.com/office/drawing/2014/main" id="{05DB2819-4977-4C66-9E1E-17E6D690AA4B}"/>
              </a:ext>
            </a:extLst>
          </p:cNvPr>
          <p:cNvPicPr>
            <a:picLocks noChangeAspect="1"/>
          </p:cNvPicPr>
          <p:nvPr/>
        </p:nvPicPr>
        <p:blipFill>
          <a:blip r:embed="rId3"/>
          <a:stretch>
            <a:fillRect/>
          </a:stretch>
        </p:blipFill>
        <p:spPr>
          <a:xfrm>
            <a:off x="5414513" y="4471249"/>
            <a:ext cx="2743200" cy="2056182"/>
          </a:xfrm>
          <a:prstGeom prst="rect">
            <a:avLst/>
          </a:prstGeom>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66188" y="632447"/>
            <a:ext cx="5077206" cy="605802"/>
          </a:xfrm>
          <a:prstGeom prst="rect">
            <a:avLst/>
          </a:prstGeom>
        </p:spPr>
      </p:pic>
      <p:sp>
        <p:nvSpPr>
          <p:cNvPr id="3" name="object 3"/>
          <p:cNvSpPr txBox="1"/>
          <p:nvPr/>
        </p:nvSpPr>
        <p:spPr>
          <a:xfrm>
            <a:off x="4655946" y="1771268"/>
            <a:ext cx="3953510" cy="4124325"/>
          </a:xfrm>
          <a:prstGeom prst="rect">
            <a:avLst/>
          </a:prstGeom>
        </p:spPr>
        <p:txBody>
          <a:bodyPr vert="horz" wrap="square" lIns="0" tIns="78105" rIns="0" bIns="0" rtlCol="0">
            <a:spAutoFit/>
          </a:bodyPr>
          <a:lstStyle/>
          <a:p>
            <a:pPr marL="12700" marR="5080" indent="547370" algn="just">
              <a:lnSpc>
                <a:spcPct val="80200"/>
              </a:lnSpc>
              <a:spcBef>
                <a:spcPts val="615"/>
              </a:spcBef>
              <a:tabLst>
                <a:tab pos="2890520" algn="l"/>
              </a:tabLst>
            </a:pPr>
            <a:r>
              <a:rPr sz="2200" spc="-100" dirty="0">
                <a:solidFill>
                  <a:srgbClr val="FFFFFF"/>
                </a:solidFill>
                <a:latin typeface="Cambria"/>
                <a:cs typeface="Cambria"/>
              </a:rPr>
              <a:t>Το </a:t>
            </a:r>
            <a:r>
              <a:rPr sz="2200" spc="-10" dirty="0">
                <a:solidFill>
                  <a:srgbClr val="FFFFFF"/>
                </a:solidFill>
                <a:latin typeface="Cambria"/>
                <a:cs typeface="Cambria"/>
              </a:rPr>
              <a:t>1925 </a:t>
            </a:r>
            <a:r>
              <a:rPr sz="2200" spc="-5" dirty="0">
                <a:solidFill>
                  <a:srgbClr val="FFFFFF"/>
                </a:solidFill>
                <a:latin typeface="Cambria"/>
                <a:cs typeface="Cambria"/>
              </a:rPr>
              <a:t>οι αδελφοί </a:t>
            </a:r>
            <a:r>
              <a:rPr sz="2200" spc="-10" dirty="0">
                <a:solidFill>
                  <a:srgbClr val="FFFFFF"/>
                </a:solidFill>
                <a:latin typeface="Cambria"/>
                <a:cs typeface="Cambria"/>
              </a:rPr>
              <a:t>Huneke </a:t>
            </a:r>
            <a:r>
              <a:rPr sz="2200" spc="-5" dirty="0">
                <a:solidFill>
                  <a:srgbClr val="FFFFFF"/>
                </a:solidFill>
                <a:latin typeface="Cambria"/>
                <a:cs typeface="Cambria"/>
              </a:rPr>
              <a:t> παρατηρούν</a:t>
            </a:r>
            <a:r>
              <a:rPr sz="2200" dirty="0">
                <a:solidFill>
                  <a:srgbClr val="FFFFFF"/>
                </a:solidFill>
                <a:latin typeface="Cambria"/>
                <a:cs typeface="Cambria"/>
              </a:rPr>
              <a:t> </a:t>
            </a:r>
            <a:r>
              <a:rPr sz="2200" spc="-10" dirty="0">
                <a:solidFill>
                  <a:srgbClr val="FFFFFF"/>
                </a:solidFill>
                <a:latin typeface="Cambria"/>
                <a:cs typeface="Cambria"/>
              </a:rPr>
              <a:t>ότι</a:t>
            </a:r>
            <a:r>
              <a:rPr sz="2200" spc="-5" dirty="0">
                <a:solidFill>
                  <a:srgbClr val="FFFFFF"/>
                </a:solidFill>
                <a:latin typeface="Cambria"/>
                <a:cs typeface="Cambria"/>
              </a:rPr>
              <a:t> η</a:t>
            </a:r>
            <a:r>
              <a:rPr sz="2200" dirty="0">
                <a:solidFill>
                  <a:srgbClr val="FFFFFF"/>
                </a:solidFill>
                <a:latin typeface="Cambria"/>
                <a:cs typeface="Cambria"/>
              </a:rPr>
              <a:t> </a:t>
            </a:r>
            <a:r>
              <a:rPr sz="2200" spc="-5" dirty="0">
                <a:solidFill>
                  <a:srgbClr val="FFFFFF"/>
                </a:solidFill>
                <a:latin typeface="Cambria"/>
                <a:cs typeface="Cambria"/>
              </a:rPr>
              <a:t>ενδοφλέβια </a:t>
            </a:r>
            <a:r>
              <a:rPr sz="2200" dirty="0">
                <a:solidFill>
                  <a:srgbClr val="FFFFFF"/>
                </a:solidFill>
                <a:latin typeface="Cambria"/>
                <a:cs typeface="Cambria"/>
              </a:rPr>
              <a:t> </a:t>
            </a:r>
            <a:r>
              <a:rPr sz="2200" spc="-5" dirty="0">
                <a:solidFill>
                  <a:srgbClr val="FFFFFF"/>
                </a:solidFill>
                <a:latin typeface="Cambria"/>
                <a:cs typeface="Cambria"/>
              </a:rPr>
              <a:t>και</a:t>
            </a:r>
            <a:r>
              <a:rPr sz="2200" dirty="0">
                <a:solidFill>
                  <a:srgbClr val="FFFFFF"/>
                </a:solidFill>
                <a:latin typeface="Cambria"/>
                <a:cs typeface="Cambria"/>
              </a:rPr>
              <a:t> </a:t>
            </a:r>
            <a:r>
              <a:rPr sz="2200" spc="-5" dirty="0">
                <a:solidFill>
                  <a:srgbClr val="FFFFFF"/>
                </a:solidFill>
                <a:latin typeface="Cambria"/>
                <a:cs typeface="Cambria"/>
              </a:rPr>
              <a:t>περιαγγειακή</a:t>
            </a:r>
            <a:r>
              <a:rPr sz="2200" dirty="0">
                <a:solidFill>
                  <a:srgbClr val="FFFFFF"/>
                </a:solidFill>
                <a:latin typeface="Cambria"/>
                <a:cs typeface="Cambria"/>
              </a:rPr>
              <a:t> </a:t>
            </a:r>
            <a:r>
              <a:rPr sz="2200" spc="5" dirty="0">
                <a:solidFill>
                  <a:srgbClr val="FFFFFF"/>
                </a:solidFill>
                <a:latin typeface="Cambria"/>
                <a:cs typeface="Cambria"/>
              </a:rPr>
              <a:t>έγχυση </a:t>
            </a:r>
            <a:r>
              <a:rPr sz="2200" spc="10" dirty="0">
                <a:solidFill>
                  <a:srgbClr val="FFFFFF"/>
                </a:solidFill>
                <a:latin typeface="Cambria"/>
                <a:cs typeface="Cambria"/>
              </a:rPr>
              <a:t> </a:t>
            </a:r>
            <a:r>
              <a:rPr sz="2200" spc="-5" dirty="0">
                <a:solidFill>
                  <a:srgbClr val="FFFFFF"/>
                </a:solidFill>
                <a:latin typeface="Cambria"/>
                <a:cs typeface="Cambria"/>
              </a:rPr>
              <a:t>προκαϊνης</a:t>
            </a:r>
            <a:r>
              <a:rPr sz="2200" dirty="0">
                <a:solidFill>
                  <a:srgbClr val="FFFFFF"/>
                </a:solidFill>
                <a:latin typeface="Cambria"/>
                <a:cs typeface="Cambria"/>
              </a:rPr>
              <a:t> </a:t>
            </a:r>
            <a:r>
              <a:rPr sz="2200" spc="-5" dirty="0">
                <a:solidFill>
                  <a:srgbClr val="FFFFFF"/>
                </a:solidFill>
                <a:latin typeface="Cambria"/>
                <a:cs typeface="Cambria"/>
              </a:rPr>
              <a:t>φέρνει</a:t>
            </a:r>
            <a:r>
              <a:rPr sz="2200" dirty="0">
                <a:solidFill>
                  <a:srgbClr val="FFFFFF"/>
                </a:solidFill>
                <a:latin typeface="Cambria"/>
                <a:cs typeface="Cambria"/>
              </a:rPr>
              <a:t> </a:t>
            </a:r>
            <a:r>
              <a:rPr sz="2200" spc="-10" dirty="0">
                <a:solidFill>
                  <a:srgbClr val="FFFFFF"/>
                </a:solidFill>
                <a:latin typeface="Cambria"/>
                <a:cs typeface="Cambria"/>
              </a:rPr>
              <a:t>άμεσα </a:t>
            </a:r>
            <a:r>
              <a:rPr sz="2200" spc="-470" dirty="0">
                <a:solidFill>
                  <a:srgbClr val="FFFFFF"/>
                </a:solidFill>
                <a:latin typeface="Cambria"/>
                <a:cs typeface="Cambria"/>
              </a:rPr>
              <a:t> </a:t>
            </a:r>
            <a:r>
              <a:rPr sz="2200" spc="-5" dirty="0">
                <a:solidFill>
                  <a:srgbClr val="FFFFFF"/>
                </a:solidFill>
                <a:latin typeface="Cambria"/>
                <a:cs typeface="Cambria"/>
              </a:rPr>
              <a:t>θεραπευτικά</a:t>
            </a:r>
            <a:r>
              <a:rPr sz="2200" dirty="0">
                <a:solidFill>
                  <a:srgbClr val="FFFFFF"/>
                </a:solidFill>
                <a:latin typeface="Cambria"/>
                <a:cs typeface="Cambria"/>
              </a:rPr>
              <a:t> </a:t>
            </a:r>
            <a:r>
              <a:rPr sz="2200" spc="-5" dirty="0">
                <a:solidFill>
                  <a:srgbClr val="FFFFFF"/>
                </a:solidFill>
                <a:latin typeface="Cambria"/>
                <a:cs typeface="Cambria"/>
              </a:rPr>
              <a:t>αποτελέσματα</a:t>
            </a:r>
            <a:r>
              <a:rPr sz="2200" dirty="0">
                <a:solidFill>
                  <a:srgbClr val="FFFFFF"/>
                </a:solidFill>
                <a:latin typeface="Cambria"/>
                <a:cs typeface="Cambria"/>
              </a:rPr>
              <a:t> </a:t>
            </a:r>
            <a:r>
              <a:rPr sz="2200" spc="-5" dirty="0">
                <a:solidFill>
                  <a:srgbClr val="FFFFFF"/>
                </a:solidFill>
                <a:latin typeface="Cambria"/>
                <a:cs typeface="Cambria"/>
              </a:rPr>
              <a:t>σε </a:t>
            </a:r>
            <a:r>
              <a:rPr sz="2200" dirty="0">
                <a:solidFill>
                  <a:srgbClr val="FFFFFF"/>
                </a:solidFill>
                <a:latin typeface="Cambria"/>
                <a:cs typeface="Cambria"/>
              </a:rPr>
              <a:t> </a:t>
            </a:r>
            <a:r>
              <a:rPr sz="2200" spc="-5" dirty="0">
                <a:solidFill>
                  <a:srgbClr val="FFFFFF"/>
                </a:solidFill>
                <a:latin typeface="Cambria"/>
                <a:cs typeface="Cambria"/>
              </a:rPr>
              <a:t>κρίσεις</a:t>
            </a:r>
            <a:r>
              <a:rPr sz="2200" dirty="0">
                <a:solidFill>
                  <a:srgbClr val="FFFFFF"/>
                </a:solidFill>
                <a:latin typeface="Cambria"/>
                <a:cs typeface="Cambria"/>
              </a:rPr>
              <a:t> </a:t>
            </a:r>
            <a:r>
              <a:rPr sz="2200" spc="-5" dirty="0">
                <a:solidFill>
                  <a:srgbClr val="FFFFFF"/>
                </a:solidFill>
                <a:latin typeface="Cambria"/>
                <a:cs typeface="Cambria"/>
              </a:rPr>
              <a:t>ημικρανίας.</a:t>
            </a:r>
            <a:r>
              <a:rPr sz="2200" dirty="0">
                <a:solidFill>
                  <a:srgbClr val="FFFFFF"/>
                </a:solidFill>
                <a:latin typeface="Cambria"/>
                <a:cs typeface="Cambria"/>
              </a:rPr>
              <a:t> </a:t>
            </a:r>
            <a:r>
              <a:rPr sz="2200" spc="-35" dirty="0">
                <a:solidFill>
                  <a:srgbClr val="FFFFFF"/>
                </a:solidFill>
                <a:latin typeface="Cambria"/>
                <a:cs typeface="Cambria"/>
              </a:rPr>
              <a:t>Στα</a:t>
            </a:r>
            <a:r>
              <a:rPr sz="2200" spc="-30" dirty="0">
                <a:solidFill>
                  <a:srgbClr val="FFFFFF"/>
                </a:solidFill>
                <a:latin typeface="Cambria"/>
                <a:cs typeface="Cambria"/>
              </a:rPr>
              <a:t> </a:t>
            </a:r>
            <a:r>
              <a:rPr sz="2200" spc="-10" dirty="0">
                <a:solidFill>
                  <a:srgbClr val="FFFFFF"/>
                </a:solidFill>
                <a:latin typeface="Cambria"/>
                <a:cs typeface="Cambria"/>
              </a:rPr>
              <a:t>χρόνια </a:t>
            </a:r>
            <a:r>
              <a:rPr sz="2200" spc="-5" dirty="0">
                <a:solidFill>
                  <a:srgbClr val="FFFFFF"/>
                </a:solidFill>
                <a:latin typeface="Cambria"/>
                <a:cs typeface="Cambria"/>
              </a:rPr>
              <a:t> που</a:t>
            </a:r>
            <a:r>
              <a:rPr sz="2200" dirty="0">
                <a:solidFill>
                  <a:srgbClr val="FFFFFF"/>
                </a:solidFill>
                <a:latin typeface="Cambria"/>
                <a:cs typeface="Cambria"/>
              </a:rPr>
              <a:t> ακολούθησαν</a:t>
            </a:r>
            <a:r>
              <a:rPr sz="2200" spc="5" dirty="0">
                <a:solidFill>
                  <a:srgbClr val="FFFFFF"/>
                </a:solidFill>
                <a:latin typeface="Cambria"/>
                <a:cs typeface="Cambria"/>
              </a:rPr>
              <a:t> </a:t>
            </a:r>
            <a:r>
              <a:rPr sz="2200" spc="-5" dirty="0">
                <a:solidFill>
                  <a:srgbClr val="FFFFFF"/>
                </a:solidFill>
                <a:latin typeface="Cambria"/>
                <a:cs typeface="Cambria"/>
              </a:rPr>
              <a:t>οι</a:t>
            </a:r>
            <a:r>
              <a:rPr sz="2200" dirty="0">
                <a:solidFill>
                  <a:srgbClr val="FFFFFF"/>
                </a:solidFill>
                <a:latin typeface="Cambria"/>
                <a:cs typeface="Cambria"/>
              </a:rPr>
              <a:t> </a:t>
            </a:r>
            <a:r>
              <a:rPr sz="2200" spc="-5" dirty="0">
                <a:solidFill>
                  <a:srgbClr val="FFFFFF"/>
                </a:solidFill>
                <a:latin typeface="Cambria"/>
                <a:cs typeface="Cambria"/>
              </a:rPr>
              <a:t>αδελφοί </a:t>
            </a:r>
            <a:r>
              <a:rPr sz="2200" spc="-470" dirty="0">
                <a:solidFill>
                  <a:srgbClr val="FFFFFF"/>
                </a:solidFill>
                <a:latin typeface="Cambria"/>
                <a:cs typeface="Cambria"/>
              </a:rPr>
              <a:t> </a:t>
            </a:r>
            <a:r>
              <a:rPr sz="2200" spc="-10" dirty="0">
                <a:solidFill>
                  <a:srgbClr val="FFFFFF"/>
                </a:solidFill>
                <a:latin typeface="Cambria"/>
                <a:cs typeface="Cambria"/>
              </a:rPr>
              <a:t>Huneke</a:t>
            </a:r>
            <a:r>
              <a:rPr sz="2200" spc="-5" dirty="0">
                <a:solidFill>
                  <a:srgbClr val="FFFFFF"/>
                </a:solidFill>
                <a:latin typeface="Cambria"/>
                <a:cs typeface="Cambria"/>
              </a:rPr>
              <a:t> συστηματοποίησαν</a:t>
            </a:r>
            <a:r>
              <a:rPr sz="2200" dirty="0">
                <a:solidFill>
                  <a:srgbClr val="FFFFFF"/>
                </a:solidFill>
                <a:latin typeface="Cambria"/>
                <a:cs typeface="Cambria"/>
              </a:rPr>
              <a:t> τη </a:t>
            </a:r>
            <a:r>
              <a:rPr sz="2200" spc="-470" dirty="0">
                <a:solidFill>
                  <a:srgbClr val="FFFFFF"/>
                </a:solidFill>
                <a:latin typeface="Cambria"/>
                <a:cs typeface="Cambria"/>
              </a:rPr>
              <a:t> </a:t>
            </a:r>
            <a:r>
              <a:rPr sz="2200" dirty="0">
                <a:solidFill>
                  <a:srgbClr val="FFFFFF"/>
                </a:solidFill>
                <a:latin typeface="Cambria"/>
                <a:cs typeface="Cambria"/>
              </a:rPr>
              <a:t>χρήση</a:t>
            </a:r>
            <a:r>
              <a:rPr sz="2200" spc="5" dirty="0">
                <a:solidFill>
                  <a:srgbClr val="FFFFFF"/>
                </a:solidFill>
                <a:latin typeface="Cambria"/>
                <a:cs typeface="Cambria"/>
              </a:rPr>
              <a:t> </a:t>
            </a:r>
            <a:r>
              <a:rPr sz="2200" spc="-10" dirty="0">
                <a:solidFill>
                  <a:srgbClr val="FFFFFF"/>
                </a:solidFill>
                <a:latin typeface="Cambria"/>
                <a:cs typeface="Cambria"/>
              </a:rPr>
              <a:t>της</a:t>
            </a:r>
            <a:r>
              <a:rPr sz="2200" spc="-5" dirty="0">
                <a:solidFill>
                  <a:srgbClr val="FFFFFF"/>
                </a:solidFill>
                <a:latin typeface="Cambria"/>
                <a:cs typeface="Cambria"/>
              </a:rPr>
              <a:t> </a:t>
            </a:r>
            <a:r>
              <a:rPr sz="2200" dirty="0">
                <a:solidFill>
                  <a:srgbClr val="FFFFFF"/>
                </a:solidFill>
                <a:latin typeface="Cambria"/>
                <a:cs typeface="Cambria"/>
              </a:rPr>
              <a:t>προκαϊνης</a:t>
            </a:r>
            <a:r>
              <a:rPr sz="2200" spc="5" dirty="0">
                <a:solidFill>
                  <a:srgbClr val="FFFFFF"/>
                </a:solidFill>
                <a:latin typeface="Cambria"/>
                <a:cs typeface="Cambria"/>
              </a:rPr>
              <a:t> </a:t>
            </a:r>
            <a:r>
              <a:rPr sz="2200" spc="-5" dirty="0">
                <a:solidFill>
                  <a:srgbClr val="FFFFFF"/>
                </a:solidFill>
                <a:latin typeface="Cambria"/>
                <a:cs typeface="Cambria"/>
              </a:rPr>
              <a:t>για </a:t>
            </a:r>
            <a:r>
              <a:rPr sz="2200" spc="-470" dirty="0">
                <a:solidFill>
                  <a:srgbClr val="FFFFFF"/>
                </a:solidFill>
                <a:latin typeface="Cambria"/>
                <a:cs typeface="Cambria"/>
              </a:rPr>
              <a:t> </a:t>
            </a:r>
            <a:r>
              <a:rPr sz="2200" spc="-5" dirty="0">
                <a:solidFill>
                  <a:srgbClr val="FFFFFF"/>
                </a:solidFill>
                <a:latin typeface="Cambria"/>
                <a:cs typeface="Cambria"/>
              </a:rPr>
              <a:t>θερ</a:t>
            </a:r>
            <a:r>
              <a:rPr sz="2200" spc="5" dirty="0">
                <a:solidFill>
                  <a:srgbClr val="FFFFFF"/>
                </a:solidFill>
                <a:latin typeface="Cambria"/>
                <a:cs typeface="Cambria"/>
              </a:rPr>
              <a:t>α</a:t>
            </a:r>
            <a:r>
              <a:rPr sz="2200" spc="-10" dirty="0">
                <a:solidFill>
                  <a:srgbClr val="FFFFFF"/>
                </a:solidFill>
                <a:latin typeface="Cambria"/>
                <a:cs typeface="Cambria"/>
              </a:rPr>
              <a:t>πευ</a:t>
            </a:r>
            <a:r>
              <a:rPr sz="2200" dirty="0">
                <a:solidFill>
                  <a:srgbClr val="FFFFFF"/>
                </a:solidFill>
                <a:latin typeface="Cambria"/>
                <a:cs typeface="Cambria"/>
              </a:rPr>
              <a:t>τ</a:t>
            </a:r>
            <a:r>
              <a:rPr sz="2200" spc="-10" dirty="0">
                <a:solidFill>
                  <a:srgbClr val="FFFFFF"/>
                </a:solidFill>
                <a:latin typeface="Cambria"/>
                <a:cs typeface="Cambria"/>
              </a:rPr>
              <a:t>ι</a:t>
            </a:r>
            <a:r>
              <a:rPr sz="2200" spc="40" dirty="0">
                <a:solidFill>
                  <a:srgbClr val="FFFFFF"/>
                </a:solidFill>
                <a:latin typeface="Cambria"/>
                <a:cs typeface="Cambria"/>
              </a:rPr>
              <a:t>κ</a:t>
            </a:r>
            <a:r>
              <a:rPr sz="2200" spc="5" dirty="0">
                <a:solidFill>
                  <a:srgbClr val="FFFFFF"/>
                </a:solidFill>
                <a:latin typeface="Cambria"/>
                <a:cs typeface="Cambria"/>
              </a:rPr>
              <a:t>ο</a:t>
            </a:r>
            <a:r>
              <a:rPr sz="2200" spc="-5" dirty="0">
                <a:solidFill>
                  <a:srgbClr val="FFFFFF"/>
                </a:solidFill>
                <a:latin typeface="Cambria"/>
                <a:cs typeface="Cambria"/>
              </a:rPr>
              <a:t>ύς</a:t>
            </a:r>
            <a:r>
              <a:rPr sz="2200" dirty="0">
                <a:solidFill>
                  <a:srgbClr val="FFFFFF"/>
                </a:solidFill>
                <a:latin typeface="Cambria"/>
                <a:cs typeface="Cambria"/>
              </a:rPr>
              <a:t>	</a:t>
            </a:r>
            <a:r>
              <a:rPr sz="2200" spc="5" dirty="0">
                <a:solidFill>
                  <a:srgbClr val="FFFFFF"/>
                </a:solidFill>
                <a:latin typeface="Cambria"/>
                <a:cs typeface="Cambria"/>
              </a:rPr>
              <a:t>σ</a:t>
            </a:r>
            <a:r>
              <a:rPr sz="2200" spc="30" dirty="0">
                <a:solidFill>
                  <a:srgbClr val="FFFFFF"/>
                </a:solidFill>
                <a:latin typeface="Cambria"/>
                <a:cs typeface="Cambria"/>
              </a:rPr>
              <a:t>κ</a:t>
            </a:r>
            <a:r>
              <a:rPr sz="2200" spc="-5" dirty="0">
                <a:solidFill>
                  <a:srgbClr val="FFFFFF"/>
                </a:solidFill>
                <a:latin typeface="Cambria"/>
                <a:cs typeface="Cambria"/>
              </a:rPr>
              <a:t>οπούς  </a:t>
            </a:r>
            <a:r>
              <a:rPr sz="2200" dirty="0">
                <a:solidFill>
                  <a:srgbClr val="FFFFFF"/>
                </a:solidFill>
                <a:latin typeface="Cambria"/>
                <a:cs typeface="Cambria"/>
              </a:rPr>
              <a:t>κάνοντας</a:t>
            </a:r>
            <a:r>
              <a:rPr sz="2200" spc="5" dirty="0">
                <a:solidFill>
                  <a:srgbClr val="FFFFFF"/>
                </a:solidFill>
                <a:latin typeface="Cambria"/>
                <a:cs typeface="Cambria"/>
              </a:rPr>
              <a:t> </a:t>
            </a:r>
            <a:r>
              <a:rPr sz="2200" spc="-5" dirty="0">
                <a:solidFill>
                  <a:srgbClr val="FFFFFF"/>
                </a:solidFill>
                <a:latin typeface="Cambria"/>
                <a:cs typeface="Cambria"/>
              </a:rPr>
              <a:t>διηθήσεις</a:t>
            </a:r>
            <a:r>
              <a:rPr sz="2200" dirty="0">
                <a:solidFill>
                  <a:srgbClr val="FFFFFF"/>
                </a:solidFill>
                <a:latin typeface="Cambria"/>
                <a:cs typeface="Cambria"/>
              </a:rPr>
              <a:t> </a:t>
            </a:r>
            <a:r>
              <a:rPr sz="2200" spc="-5" dirty="0">
                <a:solidFill>
                  <a:srgbClr val="FFFFFF"/>
                </a:solidFill>
                <a:latin typeface="Cambria"/>
                <a:cs typeface="Cambria"/>
              </a:rPr>
              <a:t>τοπικά</a:t>
            </a:r>
            <a:r>
              <a:rPr sz="2200" dirty="0">
                <a:solidFill>
                  <a:srgbClr val="FFFFFF"/>
                </a:solidFill>
                <a:latin typeface="Cambria"/>
                <a:cs typeface="Cambria"/>
              </a:rPr>
              <a:t> </a:t>
            </a:r>
            <a:r>
              <a:rPr sz="2200" spc="-5" dirty="0">
                <a:solidFill>
                  <a:srgbClr val="FFFFFF"/>
                </a:solidFill>
                <a:latin typeface="Cambria"/>
                <a:cs typeface="Cambria"/>
              </a:rPr>
              <a:t>σε </a:t>
            </a:r>
            <a:r>
              <a:rPr sz="2200" dirty="0">
                <a:solidFill>
                  <a:srgbClr val="FFFFFF"/>
                </a:solidFill>
                <a:latin typeface="Cambria"/>
                <a:cs typeface="Cambria"/>
              </a:rPr>
              <a:t> </a:t>
            </a:r>
            <a:r>
              <a:rPr sz="2200" spc="-5" dirty="0">
                <a:solidFill>
                  <a:srgbClr val="FFFFFF"/>
                </a:solidFill>
                <a:latin typeface="Cambria"/>
                <a:cs typeface="Cambria"/>
              </a:rPr>
              <a:t>επώδυνες</a:t>
            </a:r>
            <a:r>
              <a:rPr sz="2200" dirty="0">
                <a:solidFill>
                  <a:srgbClr val="FFFFFF"/>
                </a:solidFill>
                <a:latin typeface="Cambria"/>
                <a:cs typeface="Cambria"/>
              </a:rPr>
              <a:t> </a:t>
            </a:r>
            <a:r>
              <a:rPr sz="2200" spc="-5" dirty="0">
                <a:solidFill>
                  <a:srgbClr val="FFFFFF"/>
                </a:solidFill>
                <a:latin typeface="Cambria"/>
                <a:cs typeface="Cambria"/>
              </a:rPr>
              <a:t>δομές</a:t>
            </a:r>
            <a:r>
              <a:rPr sz="2200" dirty="0">
                <a:solidFill>
                  <a:srgbClr val="FFFFFF"/>
                </a:solidFill>
                <a:latin typeface="Cambria"/>
                <a:cs typeface="Cambria"/>
              </a:rPr>
              <a:t> </a:t>
            </a:r>
            <a:r>
              <a:rPr sz="2200" spc="-5" dirty="0">
                <a:solidFill>
                  <a:srgbClr val="FFFFFF"/>
                </a:solidFill>
                <a:latin typeface="Cambria"/>
                <a:cs typeface="Cambria"/>
              </a:rPr>
              <a:t>(συνδέσμους, </a:t>
            </a:r>
            <a:r>
              <a:rPr sz="2200" dirty="0">
                <a:solidFill>
                  <a:srgbClr val="FFFFFF"/>
                </a:solidFill>
                <a:latin typeface="Cambria"/>
                <a:cs typeface="Cambria"/>
              </a:rPr>
              <a:t> </a:t>
            </a:r>
            <a:r>
              <a:rPr sz="2200" spc="-5" dirty="0">
                <a:solidFill>
                  <a:srgbClr val="FFFFFF"/>
                </a:solidFill>
                <a:latin typeface="Cambria"/>
                <a:cs typeface="Cambria"/>
              </a:rPr>
              <a:t>αρθρώσεις, μύες), περιαγγειακά, </a:t>
            </a:r>
            <a:r>
              <a:rPr sz="2200" spc="-470" dirty="0">
                <a:solidFill>
                  <a:srgbClr val="FFFFFF"/>
                </a:solidFill>
                <a:latin typeface="Cambria"/>
                <a:cs typeface="Cambria"/>
              </a:rPr>
              <a:t> </a:t>
            </a:r>
            <a:r>
              <a:rPr sz="2200" spc="-5" dirty="0">
                <a:solidFill>
                  <a:srgbClr val="FFFFFF"/>
                </a:solidFill>
                <a:latin typeface="Cambria"/>
                <a:cs typeface="Cambria"/>
              </a:rPr>
              <a:t>περιγαγγλιακά,</a:t>
            </a:r>
            <a:r>
              <a:rPr sz="2200" dirty="0">
                <a:solidFill>
                  <a:srgbClr val="FFFFFF"/>
                </a:solidFill>
                <a:latin typeface="Cambria"/>
                <a:cs typeface="Cambria"/>
              </a:rPr>
              <a:t> </a:t>
            </a:r>
            <a:r>
              <a:rPr sz="2200" spc="-5" dirty="0">
                <a:solidFill>
                  <a:srgbClr val="FFFFFF"/>
                </a:solidFill>
                <a:latin typeface="Cambria"/>
                <a:cs typeface="Cambria"/>
              </a:rPr>
              <a:t>ή</a:t>
            </a:r>
            <a:r>
              <a:rPr sz="2200" dirty="0">
                <a:solidFill>
                  <a:srgbClr val="FFFFFF"/>
                </a:solidFill>
                <a:latin typeface="Cambria"/>
                <a:cs typeface="Cambria"/>
              </a:rPr>
              <a:t> κοντά</a:t>
            </a:r>
            <a:r>
              <a:rPr sz="2200" spc="5" dirty="0">
                <a:solidFill>
                  <a:srgbClr val="FFFFFF"/>
                </a:solidFill>
                <a:latin typeface="Cambria"/>
                <a:cs typeface="Cambria"/>
              </a:rPr>
              <a:t> </a:t>
            </a:r>
            <a:r>
              <a:rPr sz="2200" spc="-5" dirty="0">
                <a:solidFill>
                  <a:srgbClr val="FFFFFF"/>
                </a:solidFill>
                <a:latin typeface="Cambria"/>
                <a:cs typeface="Cambria"/>
              </a:rPr>
              <a:t>σε </a:t>
            </a:r>
            <a:r>
              <a:rPr sz="2200" dirty="0">
                <a:solidFill>
                  <a:srgbClr val="FFFFFF"/>
                </a:solidFill>
                <a:latin typeface="Cambria"/>
                <a:cs typeface="Cambria"/>
              </a:rPr>
              <a:t> στελεχη</a:t>
            </a:r>
            <a:r>
              <a:rPr sz="2200" spc="204" dirty="0">
                <a:solidFill>
                  <a:srgbClr val="FFFFFF"/>
                </a:solidFill>
                <a:latin typeface="Cambria"/>
                <a:cs typeface="Cambria"/>
              </a:rPr>
              <a:t> </a:t>
            </a:r>
            <a:r>
              <a:rPr sz="2200" dirty="0">
                <a:solidFill>
                  <a:srgbClr val="FFFFFF"/>
                </a:solidFill>
                <a:latin typeface="Cambria"/>
                <a:cs typeface="Cambria"/>
              </a:rPr>
              <a:t>περιφερικών</a:t>
            </a:r>
            <a:r>
              <a:rPr sz="2200" spc="225" dirty="0">
                <a:solidFill>
                  <a:srgbClr val="FFFFFF"/>
                </a:solidFill>
                <a:latin typeface="Cambria"/>
                <a:cs typeface="Cambria"/>
              </a:rPr>
              <a:t> </a:t>
            </a:r>
            <a:r>
              <a:rPr sz="2200" spc="-5" dirty="0">
                <a:solidFill>
                  <a:srgbClr val="FFFFFF"/>
                </a:solidFill>
                <a:latin typeface="Cambria"/>
                <a:cs typeface="Cambria"/>
              </a:rPr>
              <a:t>νεύρων.</a:t>
            </a:r>
            <a:endParaRPr sz="2200">
              <a:latin typeface="Cambria"/>
              <a:cs typeface="Cambria"/>
            </a:endParaRPr>
          </a:p>
        </p:txBody>
      </p:sp>
      <p:pic>
        <p:nvPicPr>
          <p:cNvPr id="4" name="object 4"/>
          <p:cNvPicPr/>
          <p:nvPr/>
        </p:nvPicPr>
        <p:blipFill>
          <a:blip r:embed="rId3" cstate="print"/>
          <a:stretch>
            <a:fillRect/>
          </a:stretch>
        </p:blipFill>
        <p:spPr>
          <a:xfrm>
            <a:off x="361188" y="2083307"/>
            <a:ext cx="4114038" cy="3352038"/>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94560" y="560819"/>
            <a:ext cx="5075682" cy="605802"/>
          </a:xfrm>
          <a:prstGeom prst="rect">
            <a:avLst/>
          </a:prstGeom>
        </p:spPr>
      </p:pic>
      <p:sp>
        <p:nvSpPr>
          <p:cNvPr id="3" name="object 3"/>
          <p:cNvSpPr txBox="1"/>
          <p:nvPr/>
        </p:nvSpPr>
        <p:spPr>
          <a:xfrm>
            <a:off x="512246" y="1462143"/>
            <a:ext cx="7781290" cy="4167807"/>
          </a:xfrm>
          <a:prstGeom prst="rect">
            <a:avLst/>
          </a:prstGeom>
        </p:spPr>
        <p:txBody>
          <a:bodyPr vert="horz" wrap="square" lIns="0" tIns="104139" rIns="0" bIns="0" rtlCol="0" anchor="t">
            <a:spAutoFit/>
          </a:bodyPr>
          <a:lstStyle/>
          <a:p>
            <a:pPr marL="12700" marR="5080" indent="463550" algn="just">
              <a:lnSpc>
                <a:spcPct val="80000"/>
              </a:lnSpc>
              <a:spcBef>
                <a:spcPts val="819"/>
              </a:spcBef>
            </a:pPr>
            <a:r>
              <a:rPr sz="3000" spc="-125" dirty="0">
                <a:solidFill>
                  <a:srgbClr val="FFFFFF"/>
                </a:solidFill>
                <a:latin typeface="Cambria"/>
                <a:cs typeface="Cambria"/>
              </a:rPr>
              <a:t>Το</a:t>
            </a:r>
            <a:r>
              <a:rPr sz="3000" spc="-120" dirty="0">
                <a:solidFill>
                  <a:srgbClr val="FFFFFF"/>
                </a:solidFill>
                <a:latin typeface="Cambria"/>
                <a:cs typeface="Cambria"/>
              </a:rPr>
              <a:t> </a:t>
            </a:r>
            <a:r>
              <a:rPr sz="3000" spc="-5" dirty="0">
                <a:solidFill>
                  <a:srgbClr val="FFFFFF"/>
                </a:solidFill>
                <a:latin typeface="Cambria"/>
                <a:cs typeface="Cambria"/>
              </a:rPr>
              <a:t>1940</a:t>
            </a:r>
            <a:r>
              <a:rPr sz="3000" dirty="0">
                <a:solidFill>
                  <a:srgbClr val="FFFFFF"/>
                </a:solidFill>
                <a:latin typeface="Cambria"/>
                <a:cs typeface="Cambria"/>
              </a:rPr>
              <a:t> ο</a:t>
            </a:r>
            <a:r>
              <a:rPr sz="3000" spc="5" dirty="0">
                <a:solidFill>
                  <a:srgbClr val="FFFFFF"/>
                </a:solidFill>
                <a:latin typeface="Cambria"/>
                <a:cs typeface="Cambria"/>
              </a:rPr>
              <a:t> </a:t>
            </a:r>
            <a:r>
              <a:rPr sz="3000" spc="-160" dirty="0">
                <a:solidFill>
                  <a:srgbClr val="FFFFFF"/>
                </a:solidFill>
                <a:latin typeface="Cambria"/>
                <a:cs typeface="Cambria"/>
              </a:rPr>
              <a:t>F.</a:t>
            </a:r>
            <a:r>
              <a:rPr sz="3000" spc="-155" dirty="0">
                <a:solidFill>
                  <a:srgbClr val="FFFFFF"/>
                </a:solidFill>
                <a:latin typeface="Cambria"/>
                <a:cs typeface="Cambria"/>
              </a:rPr>
              <a:t> </a:t>
            </a:r>
            <a:r>
              <a:rPr sz="3000" spc="-10" dirty="0">
                <a:solidFill>
                  <a:srgbClr val="FFFFFF"/>
                </a:solidFill>
                <a:latin typeface="Cambria"/>
                <a:cs typeface="Cambria"/>
              </a:rPr>
              <a:t>Huneke</a:t>
            </a:r>
            <a:r>
              <a:rPr sz="3000" spc="-5" dirty="0">
                <a:solidFill>
                  <a:srgbClr val="FFFFFF"/>
                </a:solidFill>
                <a:latin typeface="Cambria"/>
                <a:cs typeface="Cambria"/>
              </a:rPr>
              <a:t> παρατήρησε</a:t>
            </a:r>
            <a:r>
              <a:rPr sz="3000" dirty="0">
                <a:solidFill>
                  <a:srgbClr val="FFFFFF"/>
                </a:solidFill>
                <a:latin typeface="Cambria"/>
                <a:cs typeface="Cambria"/>
              </a:rPr>
              <a:t> κάτι</a:t>
            </a:r>
            <a:r>
              <a:rPr lang="en-US" sz="3000" dirty="0">
                <a:solidFill>
                  <a:srgbClr val="FFFFFF"/>
                </a:solidFill>
                <a:latin typeface="Cambria"/>
                <a:cs typeface="Cambria"/>
              </a:rPr>
              <a:t> </a:t>
            </a:r>
            <a:r>
              <a:rPr lang="en-US" sz="3000" spc="5" dirty="0">
                <a:solidFill>
                  <a:srgbClr val="FFFFFF"/>
                </a:solidFill>
                <a:latin typeface="Cambria"/>
                <a:cs typeface="Cambria"/>
              </a:rPr>
              <a:t> </a:t>
            </a:r>
            <a:r>
              <a:rPr sz="3000" dirty="0">
                <a:solidFill>
                  <a:srgbClr val="FFFFFF"/>
                </a:solidFill>
                <a:latin typeface="Cambria"/>
                <a:cs typeface="Cambria"/>
              </a:rPr>
              <a:t>εντελώς</a:t>
            </a:r>
            <a:r>
              <a:rPr sz="3000" spc="5" dirty="0">
                <a:solidFill>
                  <a:srgbClr val="FFFFFF"/>
                </a:solidFill>
                <a:latin typeface="Cambria"/>
                <a:cs typeface="Cambria"/>
              </a:rPr>
              <a:t> </a:t>
            </a:r>
            <a:r>
              <a:rPr lang="el-GR" sz="3000" spc="5" dirty="0">
                <a:solidFill>
                  <a:srgbClr val="FFFFFF"/>
                </a:solidFill>
                <a:latin typeface="Cambria"/>
                <a:cs typeface="Cambria"/>
              </a:rPr>
              <a:t>καινούριο</a:t>
            </a:r>
            <a:r>
              <a:rPr sz="3000" spc="5" dirty="0">
                <a:solidFill>
                  <a:srgbClr val="FFFFFF"/>
                </a:solidFill>
                <a:latin typeface="Cambria"/>
                <a:cs typeface="Cambria"/>
              </a:rPr>
              <a:t>.</a:t>
            </a:r>
            <a:r>
              <a:rPr sz="3000" spc="10" dirty="0">
                <a:solidFill>
                  <a:srgbClr val="FFFFFF"/>
                </a:solidFill>
                <a:latin typeface="Cambria"/>
                <a:cs typeface="Cambria"/>
              </a:rPr>
              <a:t> </a:t>
            </a:r>
            <a:r>
              <a:rPr sz="3000" spc="-5" dirty="0">
                <a:solidFill>
                  <a:srgbClr val="FFFFFF"/>
                </a:solidFill>
                <a:latin typeface="Cambria"/>
                <a:cs typeface="Cambria"/>
              </a:rPr>
              <a:t>Μία</a:t>
            </a:r>
            <a:r>
              <a:rPr sz="3000" dirty="0">
                <a:solidFill>
                  <a:srgbClr val="FFFFFF"/>
                </a:solidFill>
                <a:latin typeface="Cambria"/>
                <a:cs typeface="Cambria"/>
              </a:rPr>
              <a:t> </a:t>
            </a:r>
            <a:r>
              <a:rPr sz="3000" spc="-5" dirty="0">
                <a:solidFill>
                  <a:srgbClr val="FFFFFF"/>
                </a:solidFill>
                <a:latin typeface="Cambria"/>
                <a:cs typeface="Cambria"/>
              </a:rPr>
              <a:t>ασθενής</a:t>
            </a:r>
            <a:r>
              <a:rPr sz="3000" dirty="0">
                <a:solidFill>
                  <a:srgbClr val="FFFFFF"/>
                </a:solidFill>
                <a:latin typeface="Cambria"/>
                <a:cs typeface="Cambria"/>
              </a:rPr>
              <a:t> </a:t>
            </a:r>
            <a:r>
              <a:rPr sz="3000" spc="-5" dirty="0">
                <a:solidFill>
                  <a:srgbClr val="FFFFFF"/>
                </a:solidFill>
                <a:latin typeface="Cambria"/>
                <a:cs typeface="Cambria"/>
              </a:rPr>
              <a:t>με</a:t>
            </a:r>
            <a:r>
              <a:rPr sz="3000" dirty="0">
                <a:solidFill>
                  <a:srgbClr val="FFFFFF"/>
                </a:solidFill>
                <a:latin typeface="Cambria"/>
                <a:cs typeface="Cambria"/>
              </a:rPr>
              <a:t> χρόνια</a:t>
            </a:r>
            <a:r>
              <a:rPr lang="en-US" sz="3000" dirty="0">
                <a:solidFill>
                  <a:srgbClr val="FFFFFF"/>
                </a:solidFill>
                <a:latin typeface="Cambria"/>
                <a:cs typeface="Cambria"/>
              </a:rPr>
              <a:t> </a:t>
            </a:r>
            <a:r>
              <a:rPr lang="en-US" sz="3000" spc="5" dirty="0">
                <a:solidFill>
                  <a:srgbClr val="FFFFFF"/>
                </a:solidFill>
                <a:latin typeface="Cambria"/>
                <a:cs typeface="Cambria"/>
              </a:rPr>
              <a:t> </a:t>
            </a:r>
            <a:r>
              <a:rPr sz="3000" dirty="0">
                <a:solidFill>
                  <a:srgbClr val="FFFFFF"/>
                </a:solidFill>
                <a:latin typeface="Cambria"/>
                <a:cs typeface="Cambria"/>
              </a:rPr>
              <a:t>επώδυνη</a:t>
            </a:r>
            <a:r>
              <a:rPr sz="3000" spc="5" dirty="0">
                <a:solidFill>
                  <a:srgbClr val="FFFFFF"/>
                </a:solidFill>
                <a:latin typeface="Cambria"/>
                <a:cs typeface="Cambria"/>
              </a:rPr>
              <a:t> </a:t>
            </a:r>
            <a:r>
              <a:rPr sz="3000" spc="-5" dirty="0">
                <a:solidFill>
                  <a:srgbClr val="FFFFFF"/>
                </a:solidFill>
                <a:latin typeface="Cambria"/>
                <a:cs typeface="Cambria"/>
              </a:rPr>
              <a:t>διαταραχή</a:t>
            </a:r>
            <a:r>
              <a:rPr sz="3000" dirty="0">
                <a:solidFill>
                  <a:srgbClr val="FFFFFF"/>
                </a:solidFill>
                <a:latin typeface="Cambria"/>
                <a:cs typeface="Cambria"/>
              </a:rPr>
              <a:t> στον</a:t>
            </a:r>
            <a:r>
              <a:rPr sz="3000" spc="5" dirty="0">
                <a:solidFill>
                  <a:srgbClr val="FFFFFF"/>
                </a:solidFill>
                <a:latin typeface="Cambria"/>
                <a:cs typeface="Cambria"/>
              </a:rPr>
              <a:t> </a:t>
            </a:r>
            <a:r>
              <a:rPr sz="3000" spc="-5" dirty="0">
                <a:solidFill>
                  <a:srgbClr val="FFFFFF"/>
                </a:solidFill>
                <a:latin typeface="Cambria"/>
                <a:cs typeface="Cambria"/>
              </a:rPr>
              <a:t>αριστερό</a:t>
            </a:r>
            <a:r>
              <a:rPr sz="3000" dirty="0">
                <a:solidFill>
                  <a:srgbClr val="FFFFFF"/>
                </a:solidFill>
                <a:latin typeface="Cambria"/>
                <a:cs typeface="Cambria"/>
              </a:rPr>
              <a:t> ώμο</a:t>
            </a:r>
            <a:r>
              <a:rPr sz="3000" spc="5" dirty="0">
                <a:solidFill>
                  <a:srgbClr val="FFFFFF"/>
                </a:solidFill>
                <a:latin typeface="Cambria"/>
                <a:cs typeface="Cambria"/>
              </a:rPr>
              <a:t> </a:t>
            </a:r>
            <a:r>
              <a:rPr sz="3000" spc="-5" dirty="0">
                <a:solidFill>
                  <a:srgbClr val="FFFFFF"/>
                </a:solidFill>
                <a:latin typeface="Cambria"/>
                <a:cs typeface="Cambria"/>
              </a:rPr>
              <a:t>την</a:t>
            </a:r>
            <a:r>
              <a:rPr lang="en-US" sz="3000" spc="-5" dirty="0">
                <a:solidFill>
                  <a:srgbClr val="FFFFFF"/>
                </a:solidFill>
                <a:latin typeface="Cambria"/>
                <a:cs typeface="Cambria"/>
              </a:rPr>
              <a:t> </a:t>
            </a:r>
            <a:r>
              <a:rPr lang="en-US" sz="3000" dirty="0">
                <a:solidFill>
                  <a:srgbClr val="FFFFFF"/>
                </a:solidFill>
                <a:latin typeface="Cambria"/>
                <a:cs typeface="Cambria"/>
              </a:rPr>
              <a:t> </a:t>
            </a:r>
            <a:r>
              <a:rPr sz="3000" dirty="0">
                <a:solidFill>
                  <a:srgbClr val="FFFFFF"/>
                </a:solidFill>
                <a:latin typeface="Cambria"/>
                <a:cs typeface="Cambria"/>
              </a:rPr>
              <a:t>οποία </a:t>
            </a:r>
            <a:r>
              <a:rPr sz="3000" spc="-10" dirty="0">
                <a:solidFill>
                  <a:srgbClr val="FFFFFF"/>
                </a:solidFill>
                <a:latin typeface="Cambria"/>
                <a:cs typeface="Cambria"/>
              </a:rPr>
              <a:t>προσπάθησε </a:t>
            </a:r>
            <a:r>
              <a:rPr sz="3000" spc="-5" dirty="0">
                <a:solidFill>
                  <a:srgbClr val="FFFFFF"/>
                </a:solidFill>
                <a:latin typeface="Cambria"/>
                <a:cs typeface="Cambria"/>
              </a:rPr>
              <a:t>ανεπιτυχώς </a:t>
            </a:r>
            <a:r>
              <a:rPr sz="3000" spc="15" dirty="0">
                <a:solidFill>
                  <a:srgbClr val="FFFFFF"/>
                </a:solidFill>
                <a:latin typeface="Cambria"/>
                <a:cs typeface="Cambria"/>
              </a:rPr>
              <a:t>να </a:t>
            </a:r>
            <a:r>
              <a:rPr sz="3000" dirty="0">
                <a:solidFill>
                  <a:srgbClr val="FFFFFF"/>
                </a:solidFill>
                <a:latin typeface="Cambria"/>
                <a:cs typeface="Cambria"/>
              </a:rPr>
              <a:t>βοηθήσει </a:t>
            </a:r>
            <a:r>
              <a:rPr sz="3000" spc="-10" dirty="0">
                <a:solidFill>
                  <a:srgbClr val="FFFFFF"/>
                </a:solidFill>
                <a:latin typeface="Cambria"/>
                <a:cs typeface="Cambria"/>
              </a:rPr>
              <a:t>με</a:t>
            </a:r>
            <a:r>
              <a:rPr lang="en-US" sz="3000" spc="-10" dirty="0">
                <a:solidFill>
                  <a:srgbClr val="FFFFFF"/>
                </a:solidFill>
                <a:latin typeface="Cambria"/>
                <a:cs typeface="Cambria"/>
              </a:rPr>
              <a:t> </a:t>
            </a:r>
            <a:r>
              <a:rPr lang="en-US" sz="3000" spc="-650" dirty="0">
                <a:solidFill>
                  <a:srgbClr val="FFFFFF"/>
                </a:solidFill>
                <a:latin typeface="Cambria"/>
                <a:cs typeface="Cambria"/>
              </a:rPr>
              <a:t> </a:t>
            </a:r>
            <a:r>
              <a:rPr sz="3000" spc="-5" dirty="0">
                <a:solidFill>
                  <a:srgbClr val="FFFFFF"/>
                </a:solidFill>
                <a:latin typeface="Cambria"/>
                <a:cs typeface="Cambria"/>
              </a:rPr>
              <a:t>τοπική</a:t>
            </a:r>
            <a:r>
              <a:rPr sz="3000" dirty="0">
                <a:solidFill>
                  <a:srgbClr val="FFFFFF"/>
                </a:solidFill>
                <a:latin typeface="Cambria"/>
                <a:cs typeface="Cambria"/>
              </a:rPr>
              <a:t> και</a:t>
            </a:r>
            <a:r>
              <a:rPr sz="3000" spc="5" dirty="0">
                <a:solidFill>
                  <a:srgbClr val="FFFFFF"/>
                </a:solidFill>
                <a:latin typeface="Cambria"/>
                <a:cs typeface="Cambria"/>
              </a:rPr>
              <a:t> </a:t>
            </a:r>
            <a:r>
              <a:rPr sz="3000" spc="-15" dirty="0">
                <a:solidFill>
                  <a:srgbClr val="FFFFFF"/>
                </a:solidFill>
                <a:latin typeface="Cambria"/>
                <a:cs typeface="Cambria"/>
              </a:rPr>
              <a:t>περιοχική</a:t>
            </a:r>
            <a:r>
              <a:rPr sz="3000" spc="-10" dirty="0">
                <a:solidFill>
                  <a:srgbClr val="FFFFFF"/>
                </a:solidFill>
                <a:latin typeface="Cambria"/>
                <a:cs typeface="Cambria"/>
              </a:rPr>
              <a:t> </a:t>
            </a:r>
            <a:r>
              <a:rPr sz="3000" dirty="0">
                <a:solidFill>
                  <a:srgbClr val="FFFFFF"/>
                </a:solidFill>
                <a:latin typeface="Cambria"/>
                <a:cs typeface="Cambria"/>
              </a:rPr>
              <a:t>θεραπεία</a:t>
            </a:r>
            <a:r>
              <a:rPr sz="3000" spc="5" dirty="0">
                <a:solidFill>
                  <a:srgbClr val="FFFFFF"/>
                </a:solidFill>
                <a:latin typeface="Cambria"/>
                <a:cs typeface="Cambria"/>
              </a:rPr>
              <a:t> </a:t>
            </a:r>
            <a:r>
              <a:rPr sz="3000" spc="-5" dirty="0">
                <a:solidFill>
                  <a:srgbClr val="FFFFFF"/>
                </a:solidFill>
                <a:latin typeface="Cambria"/>
                <a:cs typeface="Cambria"/>
              </a:rPr>
              <a:t>τον</a:t>
            </a:r>
            <a:r>
              <a:rPr lang="en-US" sz="3000" spc="-5" dirty="0">
                <a:solidFill>
                  <a:srgbClr val="FFFFFF"/>
                </a:solidFill>
                <a:latin typeface="Cambria"/>
                <a:cs typeface="Cambria"/>
              </a:rPr>
              <a:t> </a:t>
            </a:r>
            <a:r>
              <a:rPr lang="en-US" sz="3000" spc="-650" dirty="0">
                <a:solidFill>
                  <a:srgbClr val="FFFFFF"/>
                </a:solidFill>
                <a:latin typeface="Cambria"/>
                <a:cs typeface="Cambria"/>
              </a:rPr>
              <a:t> </a:t>
            </a:r>
            <a:r>
              <a:rPr sz="3000" spc="-5" dirty="0">
                <a:solidFill>
                  <a:srgbClr val="FFFFFF"/>
                </a:solidFill>
                <a:latin typeface="Cambria"/>
                <a:cs typeface="Cambria"/>
              </a:rPr>
              <a:t>επισκέφθηκε </a:t>
            </a:r>
            <a:r>
              <a:rPr sz="3000" spc="5" dirty="0">
                <a:solidFill>
                  <a:srgbClr val="FFFFFF"/>
                </a:solidFill>
                <a:latin typeface="Cambria"/>
                <a:cs typeface="Cambria"/>
              </a:rPr>
              <a:t>ξανά </a:t>
            </a:r>
            <a:r>
              <a:rPr sz="3000" dirty="0">
                <a:solidFill>
                  <a:srgbClr val="FFFFFF"/>
                </a:solidFill>
                <a:latin typeface="Cambria"/>
                <a:cs typeface="Cambria"/>
              </a:rPr>
              <a:t>στο </a:t>
            </a:r>
            <a:r>
              <a:rPr sz="3000" spc="-5" dirty="0">
                <a:solidFill>
                  <a:srgbClr val="FFFFFF"/>
                </a:solidFill>
                <a:latin typeface="Cambria"/>
                <a:cs typeface="Cambria"/>
              </a:rPr>
              <a:t>ιατρείο του με </a:t>
            </a:r>
            <a:r>
              <a:rPr sz="3000" spc="5" dirty="0">
                <a:solidFill>
                  <a:srgbClr val="FFFFFF"/>
                </a:solidFill>
                <a:latin typeface="Cambria"/>
                <a:cs typeface="Cambria"/>
              </a:rPr>
              <a:t>ένα </a:t>
            </a:r>
            <a:r>
              <a:rPr sz="3000" dirty="0">
                <a:solidFill>
                  <a:srgbClr val="FFFFFF"/>
                </a:solidFill>
                <a:latin typeface="Cambria"/>
                <a:cs typeface="Cambria"/>
              </a:rPr>
              <a:t>νέο</a:t>
            </a:r>
            <a:r>
              <a:rPr lang="en-US" sz="3000" dirty="0">
                <a:solidFill>
                  <a:srgbClr val="FFFFFF"/>
                </a:solidFill>
                <a:latin typeface="Cambria"/>
                <a:cs typeface="Cambria"/>
              </a:rPr>
              <a:t> </a:t>
            </a:r>
            <a:r>
              <a:rPr lang="en-US" sz="3000" spc="5" dirty="0">
                <a:solidFill>
                  <a:srgbClr val="FFFFFF"/>
                </a:solidFill>
                <a:latin typeface="Cambria"/>
                <a:cs typeface="Cambria"/>
              </a:rPr>
              <a:t> </a:t>
            </a:r>
            <a:r>
              <a:rPr sz="3000" spc="-5" dirty="0">
                <a:solidFill>
                  <a:srgbClr val="FFFFFF"/>
                </a:solidFill>
                <a:latin typeface="Cambria"/>
                <a:cs typeface="Cambria"/>
              </a:rPr>
              <a:t>π</a:t>
            </a:r>
            <a:r>
              <a:rPr sz="3000" spc="-5" dirty="0" err="1">
                <a:solidFill>
                  <a:srgbClr val="FFFFFF"/>
                </a:solidFill>
                <a:latin typeface="Cambria"/>
                <a:cs typeface="Cambria"/>
              </a:rPr>
              <a:t>ρό</a:t>
            </a:r>
            <a:r>
              <a:rPr sz="3000" spc="-5" dirty="0">
                <a:solidFill>
                  <a:srgbClr val="FFFFFF"/>
                </a:solidFill>
                <a:latin typeface="Cambria"/>
                <a:cs typeface="Cambria"/>
              </a:rPr>
              <a:t>β</a:t>
            </a:r>
            <a:r>
              <a:rPr sz="3000" spc="-5" dirty="0" err="1">
                <a:solidFill>
                  <a:srgbClr val="FFFFFF"/>
                </a:solidFill>
                <a:latin typeface="Cambria"/>
                <a:cs typeface="Cambria"/>
              </a:rPr>
              <a:t>λημ</a:t>
            </a:r>
            <a:r>
              <a:rPr sz="3000" spc="-5" dirty="0">
                <a:solidFill>
                  <a:srgbClr val="FFFFFF"/>
                </a:solidFill>
                <a:latin typeface="Cambria"/>
                <a:cs typeface="Cambria"/>
              </a:rPr>
              <a:t>α.</a:t>
            </a:r>
            <a:r>
              <a:rPr sz="3000" dirty="0">
                <a:solidFill>
                  <a:srgbClr val="FFFFFF"/>
                </a:solidFill>
                <a:latin typeface="Cambria"/>
                <a:cs typeface="Cambria"/>
              </a:rPr>
              <a:t> Η</a:t>
            </a:r>
            <a:r>
              <a:rPr sz="3000" spc="5" dirty="0">
                <a:solidFill>
                  <a:srgbClr val="FFFFFF"/>
                </a:solidFill>
                <a:latin typeface="Cambria"/>
                <a:cs typeface="Cambria"/>
              </a:rPr>
              <a:t> </a:t>
            </a:r>
            <a:r>
              <a:rPr sz="3000" spc="-5" dirty="0">
                <a:solidFill>
                  <a:srgbClr val="FFFFFF"/>
                </a:solidFill>
                <a:latin typeface="Cambria"/>
                <a:cs typeface="Cambria"/>
              </a:rPr>
              <a:t>α</a:t>
            </a:r>
            <a:r>
              <a:rPr sz="3000" spc="-5" dirty="0" err="1">
                <a:solidFill>
                  <a:srgbClr val="FFFFFF"/>
                </a:solidFill>
                <a:latin typeface="Cambria"/>
                <a:cs typeface="Cambria"/>
              </a:rPr>
              <a:t>σθενής</a:t>
            </a:r>
            <a:r>
              <a:rPr sz="3000" dirty="0">
                <a:solidFill>
                  <a:srgbClr val="FFFFFF"/>
                </a:solidFill>
                <a:latin typeface="Cambria"/>
                <a:cs typeface="Cambria"/>
              </a:rPr>
              <a:t> α</a:t>
            </a:r>
            <a:r>
              <a:rPr sz="3000" dirty="0" err="1">
                <a:solidFill>
                  <a:srgbClr val="FFFFFF"/>
                </a:solidFill>
                <a:latin typeface="Cambria"/>
                <a:cs typeface="Cambria"/>
              </a:rPr>
              <a:t>νέφερε</a:t>
            </a:r>
            <a:r>
              <a:rPr sz="3000" spc="5" dirty="0">
                <a:solidFill>
                  <a:srgbClr val="FFFFFF"/>
                </a:solidFill>
                <a:latin typeface="Cambria"/>
                <a:cs typeface="Cambria"/>
              </a:rPr>
              <a:t> </a:t>
            </a:r>
            <a:r>
              <a:rPr sz="3000" dirty="0" err="1">
                <a:solidFill>
                  <a:srgbClr val="FFFFFF"/>
                </a:solidFill>
                <a:latin typeface="Cambria"/>
                <a:cs typeface="Cambria"/>
              </a:rPr>
              <a:t>ότι</a:t>
            </a:r>
            <a:r>
              <a:rPr sz="3000" spc="5" dirty="0">
                <a:solidFill>
                  <a:srgbClr val="FFFFFF"/>
                </a:solidFill>
                <a:latin typeface="Cambria"/>
                <a:cs typeface="Cambria"/>
              </a:rPr>
              <a:t> </a:t>
            </a:r>
            <a:r>
              <a:rPr sz="3000" dirty="0" err="1">
                <a:solidFill>
                  <a:srgbClr val="FFFFFF"/>
                </a:solidFill>
                <a:latin typeface="Cambria"/>
                <a:cs typeface="Cambria"/>
              </a:rPr>
              <a:t>μί</a:t>
            </a:r>
            <a:r>
              <a:rPr sz="3000" dirty="0">
                <a:solidFill>
                  <a:srgbClr val="FFFFFF"/>
                </a:solidFill>
                <a:latin typeface="Cambria"/>
                <a:cs typeface="Cambria"/>
              </a:rPr>
              <a:t>α</a:t>
            </a:r>
            <a:r>
              <a:rPr sz="3000" spc="660" dirty="0">
                <a:solidFill>
                  <a:srgbClr val="FFFFFF"/>
                </a:solidFill>
                <a:latin typeface="Cambria"/>
                <a:cs typeface="Cambria"/>
              </a:rPr>
              <a:t> </a:t>
            </a:r>
            <a:r>
              <a:rPr sz="3000" dirty="0" err="1">
                <a:solidFill>
                  <a:srgbClr val="FFFFFF"/>
                </a:solidFill>
                <a:latin typeface="Cambria"/>
                <a:cs typeface="Cambria"/>
              </a:rPr>
              <a:t>ουλή</a:t>
            </a:r>
            <a:r>
              <a:rPr lang="en-US" sz="3000" dirty="0">
                <a:solidFill>
                  <a:srgbClr val="FFFFFF"/>
                </a:solidFill>
                <a:latin typeface="Cambria"/>
                <a:cs typeface="Cambria"/>
              </a:rPr>
              <a:t> </a:t>
            </a:r>
            <a:r>
              <a:rPr lang="en-US" sz="3000" spc="5" dirty="0">
                <a:solidFill>
                  <a:srgbClr val="FFFFFF"/>
                </a:solidFill>
                <a:latin typeface="Cambria"/>
                <a:cs typeface="Cambria"/>
              </a:rPr>
              <a:t> </a:t>
            </a:r>
            <a:r>
              <a:rPr lang="el-GR" sz="3000" spc="-5" dirty="0">
                <a:solidFill>
                  <a:srgbClr val="FFFFFF"/>
                </a:solidFill>
                <a:latin typeface="Cambria"/>
                <a:cs typeface="Cambria"/>
              </a:rPr>
              <a:t>πού</a:t>
            </a:r>
            <a:r>
              <a:rPr sz="3000" dirty="0">
                <a:solidFill>
                  <a:srgbClr val="FFFFFF"/>
                </a:solidFill>
                <a:latin typeface="Cambria"/>
                <a:cs typeface="Cambria"/>
              </a:rPr>
              <a:t> </a:t>
            </a:r>
            <a:r>
              <a:rPr sz="3000" dirty="0" err="1">
                <a:solidFill>
                  <a:srgbClr val="FFFFFF"/>
                </a:solidFill>
                <a:latin typeface="Cambria"/>
                <a:cs typeface="Cambria"/>
              </a:rPr>
              <a:t>έφερε</a:t>
            </a:r>
            <a:r>
              <a:rPr sz="3000" spc="5" dirty="0">
                <a:solidFill>
                  <a:srgbClr val="FFFFFF"/>
                </a:solidFill>
                <a:latin typeface="Cambria"/>
                <a:cs typeface="Cambria"/>
              </a:rPr>
              <a:t> </a:t>
            </a:r>
            <a:r>
              <a:rPr lang="el-GR" sz="3000" dirty="0">
                <a:solidFill>
                  <a:srgbClr val="FFFFFF"/>
                </a:solidFill>
                <a:latin typeface="Cambria"/>
                <a:cs typeface="Cambria"/>
              </a:rPr>
              <a:t>στην</a:t>
            </a:r>
            <a:r>
              <a:rPr sz="3000" spc="5" dirty="0">
                <a:solidFill>
                  <a:srgbClr val="FFFFFF"/>
                </a:solidFill>
                <a:latin typeface="Cambria"/>
                <a:cs typeface="Cambria"/>
              </a:rPr>
              <a:t> </a:t>
            </a:r>
            <a:r>
              <a:rPr sz="3000" dirty="0" err="1">
                <a:solidFill>
                  <a:srgbClr val="FFFFFF"/>
                </a:solidFill>
                <a:latin typeface="Cambria"/>
                <a:cs typeface="Cambria"/>
              </a:rPr>
              <a:t>δεξιά</a:t>
            </a:r>
            <a:r>
              <a:rPr sz="3000" spc="5" dirty="0">
                <a:solidFill>
                  <a:srgbClr val="FFFFFF"/>
                </a:solidFill>
                <a:latin typeface="Cambria"/>
                <a:cs typeface="Cambria"/>
              </a:rPr>
              <a:t> </a:t>
            </a:r>
            <a:r>
              <a:rPr sz="3000" spc="-5" dirty="0" err="1">
                <a:solidFill>
                  <a:srgbClr val="FFFFFF"/>
                </a:solidFill>
                <a:latin typeface="Cambria"/>
                <a:cs typeface="Cambria"/>
              </a:rPr>
              <a:t>της</a:t>
            </a:r>
            <a:r>
              <a:rPr sz="3000" dirty="0">
                <a:solidFill>
                  <a:srgbClr val="FFFFFF"/>
                </a:solidFill>
                <a:latin typeface="Cambria"/>
                <a:cs typeface="Cambria"/>
              </a:rPr>
              <a:t> </a:t>
            </a:r>
            <a:r>
              <a:rPr sz="3000" spc="-5" dirty="0" err="1">
                <a:solidFill>
                  <a:srgbClr val="FFFFFF"/>
                </a:solidFill>
                <a:latin typeface="Cambria"/>
                <a:cs typeface="Cambria"/>
              </a:rPr>
              <a:t>κνήμη</a:t>
            </a:r>
            <a:r>
              <a:rPr sz="3000" dirty="0">
                <a:solidFill>
                  <a:srgbClr val="FFFFFF"/>
                </a:solidFill>
                <a:latin typeface="Cambria"/>
                <a:cs typeface="Cambria"/>
              </a:rPr>
              <a:t> </a:t>
            </a:r>
            <a:r>
              <a:rPr sz="3000" spc="-5" dirty="0">
                <a:solidFill>
                  <a:srgbClr val="FFFFFF"/>
                </a:solidFill>
                <a:latin typeface="Cambria"/>
                <a:cs typeface="Cambria"/>
              </a:rPr>
              <a:t>από</a:t>
            </a:r>
            <a:r>
              <a:rPr lang="en-US" sz="3000" spc="-5" dirty="0">
                <a:solidFill>
                  <a:srgbClr val="FFFFFF"/>
                </a:solidFill>
                <a:latin typeface="Cambria"/>
                <a:cs typeface="Cambria"/>
              </a:rPr>
              <a:t> </a:t>
            </a:r>
            <a:r>
              <a:rPr lang="en-US" sz="3000" dirty="0">
                <a:solidFill>
                  <a:srgbClr val="FFFFFF"/>
                </a:solidFill>
                <a:latin typeface="Cambria"/>
                <a:cs typeface="Cambria"/>
              </a:rPr>
              <a:t> </a:t>
            </a:r>
            <a:r>
              <a:rPr sz="3000" dirty="0" err="1">
                <a:solidFill>
                  <a:srgbClr val="FFFFFF"/>
                </a:solidFill>
                <a:latin typeface="Cambria"/>
                <a:cs typeface="Cambria"/>
              </a:rPr>
              <a:t>οστεομυελίτιδ</a:t>
            </a:r>
            <a:r>
              <a:rPr sz="3000" dirty="0">
                <a:solidFill>
                  <a:srgbClr val="FFFFFF"/>
                </a:solidFill>
                <a:latin typeface="Cambria"/>
                <a:cs typeface="Cambria"/>
              </a:rPr>
              <a:t>α</a:t>
            </a:r>
            <a:r>
              <a:rPr sz="3000" spc="590" dirty="0">
                <a:solidFill>
                  <a:srgbClr val="FFFFFF"/>
                </a:solidFill>
                <a:latin typeface="Cambria"/>
                <a:cs typeface="Cambria"/>
              </a:rPr>
              <a:t> </a:t>
            </a:r>
            <a:r>
              <a:rPr lang="el-GR" sz="3000" spc="-5" dirty="0">
                <a:solidFill>
                  <a:srgbClr val="FFFFFF"/>
                </a:solidFill>
                <a:latin typeface="Cambria"/>
                <a:cs typeface="Cambria"/>
              </a:rPr>
              <a:t>πού</a:t>
            </a:r>
            <a:r>
              <a:rPr sz="3000" spc="615" dirty="0">
                <a:solidFill>
                  <a:srgbClr val="FFFFFF"/>
                </a:solidFill>
                <a:latin typeface="Cambria"/>
                <a:cs typeface="Cambria"/>
              </a:rPr>
              <a:t> </a:t>
            </a:r>
            <a:r>
              <a:rPr sz="3000" spc="-5" dirty="0">
                <a:solidFill>
                  <a:srgbClr val="FFFFFF"/>
                </a:solidFill>
                <a:latin typeface="Cambria"/>
                <a:cs typeface="Cambria"/>
              </a:rPr>
              <a:t>π</a:t>
            </a:r>
            <a:r>
              <a:rPr sz="3000" spc="-5" dirty="0" err="1">
                <a:solidFill>
                  <a:srgbClr val="FFFFFF"/>
                </a:solidFill>
                <a:latin typeface="Cambria"/>
                <a:cs typeface="Cambria"/>
              </a:rPr>
              <a:t>έρ</a:t>
            </a:r>
            <a:r>
              <a:rPr sz="3000" spc="-5" dirty="0">
                <a:solidFill>
                  <a:srgbClr val="FFFFFF"/>
                </a:solidFill>
                <a:latin typeface="Cambria"/>
                <a:cs typeface="Cambria"/>
              </a:rPr>
              <a:t>α</a:t>
            </a:r>
            <a:r>
              <a:rPr sz="3000" spc="-5" dirty="0" err="1">
                <a:solidFill>
                  <a:srgbClr val="FFFFFF"/>
                </a:solidFill>
                <a:latin typeface="Cambria"/>
                <a:cs typeface="Cambria"/>
              </a:rPr>
              <a:t>σε</a:t>
            </a:r>
            <a:r>
              <a:rPr sz="3000" spc="620" dirty="0">
                <a:solidFill>
                  <a:srgbClr val="FFFFFF"/>
                </a:solidFill>
                <a:latin typeface="Cambria"/>
                <a:cs typeface="Cambria"/>
              </a:rPr>
              <a:t> </a:t>
            </a:r>
            <a:r>
              <a:rPr sz="3000" dirty="0">
                <a:solidFill>
                  <a:srgbClr val="FFFFFF"/>
                </a:solidFill>
                <a:latin typeface="Cambria"/>
                <a:cs typeface="Cambria"/>
              </a:rPr>
              <a:t>σαν</a:t>
            </a:r>
            <a:r>
              <a:rPr sz="3000" spc="620" dirty="0">
                <a:solidFill>
                  <a:srgbClr val="FFFFFF"/>
                </a:solidFill>
                <a:latin typeface="Cambria"/>
                <a:cs typeface="Cambria"/>
              </a:rPr>
              <a:t> </a:t>
            </a:r>
            <a:r>
              <a:rPr sz="3000" spc="-5" dirty="0">
                <a:solidFill>
                  <a:srgbClr val="FFFFFF"/>
                </a:solidFill>
                <a:latin typeface="Cambria"/>
                <a:cs typeface="Cambria"/>
              </a:rPr>
              <a:t>πα</a:t>
            </a:r>
            <a:r>
              <a:rPr sz="3000" spc="-5" dirty="0" err="1">
                <a:solidFill>
                  <a:srgbClr val="FFFFFF"/>
                </a:solidFill>
                <a:latin typeface="Cambria"/>
                <a:cs typeface="Cambria"/>
              </a:rPr>
              <a:t>ιδί</a:t>
            </a:r>
            <a:r>
              <a:rPr sz="3000" spc="620" dirty="0">
                <a:solidFill>
                  <a:srgbClr val="FFFFFF"/>
                </a:solidFill>
                <a:latin typeface="Cambria"/>
                <a:cs typeface="Cambria"/>
              </a:rPr>
              <a:t> </a:t>
            </a:r>
            <a:r>
              <a:rPr sz="3000" spc="-15" dirty="0" err="1">
                <a:solidFill>
                  <a:srgbClr val="FFFFFF"/>
                </a:solidFill>
                <a:latin typeface="Cambria"/>
                <a:cs typeface="Cambria"/>
              </a:rPr>
              <a:t>είχε</a:t>
            </a:r>
            <a:r>
              <a:rPr lang="en-US" sz="3000" spc="-15" dirty="0">
                <a:solidFill>
                  <a:srgbClr val="FFFFFF"/>
                </a:solidFill>
                <a:latin typeface="Cambria"/>
                <a:cs typeface="Cambria"/>
              </a:rPr>
              <a:t> επανα</a:t>
            </a:r>
            <a:r>
              <a:rPr lang="en-US" sz="3000" spc="-15" dirty="0" err="1">
                <a:solidFill>
                  <a:srgbClr val="FFFFFF"/>
                </a:solidFill>
                <a:latin typeface="Cambria"/>
                <a:cs typeface="Cambria"/>
              </a:rPr>
              <a:t>δρ</a:t>
            </a:r>
            <a:r>
              <a:rPr lang="en-US" sz="3000" spc="-15" dirty="0">
                <a:solidFill>
                  <a:srgbClr val="FFFFFF"/>
                </a:solidFill>
                <a:latin typeface="Cambria"/>
                <a:cs typeface="Cambria"/>
              </a:rPr>
              <a:t>α</a:t>
            </a:r>
            <a:r>
              <a:rPr lang="en-US" sz="3000" spc="-15" dirty="0" err="1">
                <a:solidFill>
                  <a:srgbClr val="FFFFFF"/>
                </a:solidFill>
                <a:latin typeface="Cambria"/>
                <a:cs typeface="Cambria"/>
              </a:rPr>
              <a:t>στηριο</a:t>
            </a:r>
            <a:r>
              <a:rPr lang="en-US" sz="3000" spc="-15" dirty="0">
                <a:solidFill>
                  <a:srgbClr val="FFFFFF"/>
                </a:solidFill>
                <a:latin typeface="Cambria"/>
                <a:cs typeface="Cambria"/>
              </a:rPr>
              <a:t>π</a:t>
            </a:r>
            <a:r>
              <a:rPr lang="en-US" sz="3000" spc="-15" dirty="0" err="1">
                <a:solidFill>
                  <a:srgbClr val="FFFFFF"/>
                </a:solidFill>
                <a:latin typeface="Cambria"/>
                <a:cs typeface="Cambria"/>
              </a:rPr>
              <a:t>οιηθεί</a:t>
            </a:r>
            <a:r>
              <a:rPr lang="en-US" sz="3000" spc="-15" dirty="0">
                <a:solidFill>
                  <a:srgbClr val="FFFFFF"/>
                </a:solidFill>
                <a:latin typeface="Cambria"/>
                <a:cs typeface="Cambria"/>
              </a:rPr>
              <a:t> και </a:t>
            </a:r>
            <a:r>
              <a:rPr lang="en-US" sz="3000" spc="-15" dirty="0" err="1">
                <a:solidFill>
                  <a:srgbClr val="FFFFFF"/>
                </a:solidFill>
                <a:latin typeface="Cambria"/>
                <a:cs typeface="Cambria"/>
              </a:rPr>
              <a:t>εμφάνιζε</a:t>
            </a:r>
            <a:r>
              <a:rPr lang="en-US" sz="3000" spc="-15" dirty="0">
                <a:solidFill>
                  <a:srgbClr val="FFFFFF"/>
                </a:solidFill>
                <a:latin typeface="Cambria"/>
                <a:cs typeface="Cambria"/>
              </a:rPr>
              <a:t> </a:t>
            </a:r>
            <a:r>
              <a:rPr lang="en-US" sz="3000" spc="-15" dirty="0" err="1">
                <a:solidFill>
                  <a:srgbClr val="FFFFFF"/>
                </a:solidFill>
                <a:latin typeface="Cambria"/>
                <a:cs typeface="Cambria"/>
              </a:rPr>
              <a:t>φλεγμονή</a:t>
            </a:r>
            <a:r>
              <a:rPr lang="en-US" sz="3000" spc="-15" dirty="0">
                <a:solidFill>
                  <a:srgbClr val="FFFFFF"/>
                </a:solidFill>
                <a:latin typeface="Cambria"/>
                <a:cs typeface="Cambria"/>
              </a:rPr>
              <a:t>.</a:t>
            </a:r>
            <a:endParaRPr lang="en-US" sz="3000">
              <a:latin typeface="Cambria"/>
              <a:ea typeface="Cambria"/>
              <a:cs typeface="Cambria"/>
            </a:endParaRPr>
          </a:p>
        </p:txBody>
      </p:sp>
      <p:pic>
        <p:nvPicPr>
          <p:cNvPr id="7" name="Picture 7" descr="A picture containing person&#10;&#10;Description automatically generated">
            <a:extLst>
              <a:ext uri="{FF2B5EF4-FFF2-40B4-BE49-F238E27FC236}">
                <a16:creationId xmlns:a16="http://schemas.microsoft.com/office/drawing/2014/main" id="{F6377EA8-C7F9-4B91-B12E-5DEC0E23791D}"/>
              </a:ext>
            </a:extLst>
          </p:cNvPr>
          <p:cNvPicPr>
            <a:picLocks noChangeAspect="1"/>
          </p:cNvPicPr>
          <p:nvPr/>
        </p:nvPicPr>
        <p:blipFill>
          <a:blip r:embed="rId3"/>
          <a:stretch>
            <a:fillRect/>
          </a:stretch>
        </p:blipFill>
        <p:spPr>
          <a:xfrm>
            <a:off x="6535947" y="5197986"/>
            <a:ext cx="2297502" cy="1666631"/>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055478" y="1537784"/>
            <a:ext cx="7324090" cy="3421064"/>
          </a:xfrm>
          <a:prstGeom prst="rect">
            <a:avLst/>
          </a:prstGeom>
        </p:spPr>
        <p:txBody>
          <a:bodyPr vert="horz" wrap="square" lIns="0" tIns="61594" rIns="0" bIns="0" rtlCol="0" anchor="t">
            <a:spAutoFit/>
          </a:bodyPr>
          <a:lstStyle/>
          <a:p>
            <a:pPr marL="12700" marR="5080" algn="just">
              <a:lnSpc>
                <a:spcPct val="90000"/>
              </a:lnSpc>
              <a:spcBef>
                <a:spcPts val="484"/>
              </a:spcBef>
            </a:pPr>
            <a:r>
              <a:rPr lang="el-GR" sz="3200" spc="-5" dirty="0">
                <a:solidFill>
                  <a:srgbClr val="FFFFFF"/>
                </a:solidFill>
                <a:latin typeface="Cambria"/>
                <a:cs typeface="Cambria"/>
              </a:rPr>
              <a:t>Οι ενδοφλέβιοι αναισθητικοί παράγοντες</a:t>
            </a:r>
            <a:r>
              <a:rPr sz="3200" spc="-5" dirty="0">
                <a:solidFill>
                  <a:srgbClr val="FFFFFF"/>
                </a:solidFill>
                <a:latin typeface="Cambria"/>
                <a:cs typeface="Cambria"/>
              </a:rPr>
              <a:t> </a:t>
            </a:r>
            <a:r>
              <a:rPr sz="3200" spc="-10" dirty="0">
                <a:solidFill>
                  <a:srgbClr val="FFFFFF"/>
                </a:solidFill>
                <a:latin typeface="Cambria"/>
                <a:cs typeface="Cambria"/>
              </a:rPr>
              <a:t>χαρα</a:t>
            </a:r>
            <a:r>
              <a:rPr sz="3200" spc="-10" dirty="0" err="1">
                <a:solidFill>
                  <a:srgbClr val="FFFFFF"/>
                </a:solidFill>
                <a:latin typeface="Cambria"/>
                <a:cs typeface="Cambria"/>
              </a:rPr>
              <a:t>κτηρίζοντ</a:t>
            </a:r>
            <a:r>
              <a:rPr sz="3200" spc="-10" dirty="0">
                <a:solidFill>
                  <a:srgbClr val="FFFFFF"/>
                </a:solidFill>
                <a:latin typeface="Cambria"/>
                <a:cs typeface="Cambria"/>
              </a:rPr>
              <a:t>αι από</a:t>
            </a:r>
            <a:r>
              <a:rPr lang="en-US" sz="3200" spc="-10" dirty="0">
                <a:solidFill>
                  <a:srgbClr val="FFFFFF"/>
                </a:solidFill>
                <a:latin typeface="Cambria"/>
                <a:cs typeface="Cambria"/>
              </a:rPr>
              <a:t>:</a:t>
            </a:r>
            <a:endParaRPr lang="en-US" sz="3200" dirty="0">
              <a:solidFill>
                <a:srgbClr val="000000"/>
              </a:solidFill>
              <a:latin typeface="Cambria"/>
              <a:cs typeface="Cambria"/>
            </a:endParaRPr>
          </a:p>
          <a:p>
            <a:pPr marL="12700" marR="5080" algn="just">
              <a:lnSpc>
                <a:spcPct val="90000"/>
              </a:lnSpc>
              <a:spcBef>
                <a:spcPts val="484"/>
              </a:spcBef>
            </a:pPr>
            <a:endParaRPr lang="en-US" sz="3200" spc="-10" dirty="0">
              <a:solidFill>
                <a:srgbClr val="FFFFFF"/>
              </a:solidFill>
              <a:latin typeface="Cambria"/>
              <a:cs typeface="Cambria"/>
            </a:endParaRPr>
          </a:p>
          <a:p>
            <a:pPr marL="469900" marR="5080" indent="-457200" algn="just">
              <a:lnSpc>
                <a:spcPct val="90000"/>
              </a:lnSpc>
              <a:spcBef>
                <a:spcPts val="484"/>
              </a:spcBef>
              <a:buFont typeface="Wingdings"/>
              <a:buChar char="ü"/>
            </a:pPr>
            <a:r>
              <a:rPr lang="en-US" sz="3200" spc="-10" dirty="0">
                <a:solidFill>
                  <a:srgbClr val="FFFFFF"/>
                </a:solidFill>
                <a:latin typeface="Cambria"/>
                <a:cs typeface="Cambria"/>
              </a:rPr>
              <a:t> </a:t>
            </a:r>
            <a:r>
              <a:rPr sz="3200" spc="-5" dirty="0">
                <a:solidFill>
                  <a:srgbClr val="FFFFFF"/>
                </a:solidFill>
                <a:latin typeface="Cambria"/>
                <a:cs typeface="Cambria"/>
              </a:rPr>
              <a:t>τα</a:t>
            </a:r>
            <a:r>
              <a:rPr sz="3200" spc="-5" dirty="0" err="1">
                <a:solidFill>
                  <a:srgbClr val="FFFFFF"/>
                </a:solidFill>
                <a:latin typeface="Cambria"/>
                <a:cs typeface="Cambria"/>
              </a:rPr>
              <a:t>χεί</a:t>
            </a:r>
            <a:r>
              <a:rPr sz="3200" spc="-5" dirty="0">
                <a:solidFill>
                  <a:srgbClr val="FFFFFF"/>
                </a:solidFill>
                <a:latin typeface="Cambria"/>
                <a:cs typeface="Cambria"/>
              </a:rPr>
              <a:t>α</a:t>
            </a:r>
            <a:r>
              <a:rPr lang="en-US" sz="3200" spc="-5" dirty="0">
                <a:solidFill>
                  <a:srgbClr val="FFFFFF"/>
                </a:solidFill>
                <a:latin typeface="Cambria"/>
                <a:cs typeface="Cambria"/>
              </a:rPr>
              <a:t> </a:t>
            </a:r>
            <a:r>
              <a:rPr sz="3200" dirty="0">
                <a:solidFill>
                  <a:srgbClr val="FFFFFF"/>
                </a:solidFill>
                <a:latin typeface="Cambria"/>
                <a:cs typeface="Cambria"/>
              </a:rPr>
              <a:t> </a:t>
            </a:r>
            <a:r>
              <a:rPr sz="3200" spc="5" dirty="0" err="1">
                <a:solidFill>
                  <a:srgbClr val="FFFFFF"/>
                </a:solidFill>
                <a:latin typeface="Cambria"/>
                <a:cs typeface="Cambria"/>
              </a:rPr>
              <a:t>έν</a:t>
            </a:r>
            <a:r>
              <a:rPr sz="3200" spc="5" dirty="0">
                <a:solidFill>
                  <a:srgbClr val="FFFFFF"/>
                </a:solidFill>
                <a:latin typeface="Cambria"/>
                <a:cs typeface="Cambria"/>
              </a:rPr>
              <a:t>α</a:t>
            </a:r>
            <a:r>
              <a:rPr sz="3200" spc="5" dirty="0" err="1">
                <a:solidFill>
                  <a:srgbClr val="FFFFFF"/>
                </a:solidFill>
                <a:latin typeface="Cambria"/>
                <a:cs typeface="Cambria"/>
              </a:rPr>
              <a:t>ρξη</a:t>
            </a:r>
            <a:r>
              <a:rPr sz="3200" spc="10" dirty="0">
                <a:solidFill>
                  <a:srgbClr val="FFFFFF"/>
                </a:solidFill>
                <a:latin typeface="Cambria"/>
                <a:cs typeface="Cambria"/>
              </a:rPr>
              <a:t> </a:t>
            </a:r>
            <a:r>
              <a:rPr sz="3200" spc="-5" dirty="0" err="1">
                <a:solidFill>
                  <a:srgbClr val="FFFFFF"/>
                </a:solidFill>
                <a:latin typeface="Cambria"/>
                <a:cs typeface="Cambria"/>
              </a:rPr>
              <a:t>δράσης</a:t>
            </a:r>
            <a:r>
              <a:rPr sz="3200" spc="-5" dirty="0">
                <a:solidFill>
                  <a:srgbClr val="FFFFFF"/>
                </a:solidFill>
                <a:latin typeface="Cambria"/>
                <a:cs typeface="Cambria"/>
              </a:rPr>
              <a:t>,</a:t>
            </a:r>
            <a:r>
              <a:rPr sz="3200" dirty="0">
                <a:solidFill>
                  <a:srgbClr val="FFFFFF"/>
                </a:solidFill>
                <a:latin typeface="Cambria"/>
                <a:cs typeface="Cambria"/>
              </a:rPr>
              <a:t> </a:t>
            </a:r>
            <a:endParaRPr lang="en-US" sz="3200">
              <a:solidFill>
                <a:srgbClr val="000000"/>
              </a:solidFill>
              <a:latin typeface="Cambria"/>
              <a:ea typeface="Cambria"/>
              <a:cs typeface="Cambria"/>
            </a:endParaRPr>
          </a:p>
          <a:p>
            <a:pPr marL="469900" marR="5080" indent="-457200" algn="just">
              <a:lnSpc>
                <a:spcPct val="90000"/>
              </a:lnSpc>
              <a:spcBef>
                <a:spcPts val="484"/>
              </a:spcBef>
              <a:buFont typeface="Wingdings"/>
              <a:buChar char="ü"/>
            </a:pPr>
            <a:r>
              <a:rPr sz="3200" dirty="0">
                <a:solidFill>
                  <a:srgbClr val="FFFFFF"/>
                </a:solidFill>
                <a:latin typeface="Cambria"/>
                <a:cs typeface="Cambria"/>
              </a:rPr>
              <a:t>επανα</a:t>
            </a:r>
            <a:r>
              <a:rPr sz="3200" dirty="0" err="1">
                <a:solidFill>
                  <a:srgbClr val="FFFFFF"/>
                </a:solidFill>
                <a:latin typeface="Cambria"/>
                <a:cs typeface="Cambria"/>
              </a:rPr>
              <a:t>φορά</a:t>
            </a:r>
            <a:r>
              <a:rPr sz="3200" spc="5" dirty="0">
                <a:solidFill>
                  <a:srgbClr val="FFFFFF"/>
                </a:solidFill>
                <a:latin typeface="Cambria"/>
                <a:cs typeface="Cambria"/>
              </a:rPr>
              <a:t> </a:t>
            </a:r>
            <a:r>
              <a:rPr sz="3200" spc="-10" dirty="0" err="1">
                <a:solidFill>
                  <a:srgbClr val="FFFFFF"/>
                </a:solidFill>
                <a:latin typeface="Cambria"/>
                <a:cs typeface="Cambria"/>
              </a:rPr>
              <a:t>της</a:t>
            </a:r>
            <a:r>
              <a:rPr lang="en-US" sz="3200" spc="-10" dirty="0">
                <a:solidFill>
                  <a:srgbClr val="FFFFFF"/>
                </a:solidFill>
                <a:latin typeface="Cambria"/>
                <a:cs typeface="Cambria"/>
              </a:rPr>
              <a:t> </a:t>
            </a:r>
            <a:r>
              <a:rPr sz="3200" spc="-5" dirty="0">
                <a:solidFill>
                  <a:srgbClr val="FFFFFF"/>
                </a:solidFill>
                <a:latin typeface="Cambria"/>
                <a:cs typeface="Cambria"/>
              </a:rPr>
              <a:t> </a:t>
            </a:r>
            <a:r>
              <a:rPr sz="3200" dirty="0" err="1">
                <a:solidFill>
                  <a:srgbClr val="FFFFFF"/>
                </a:solidFill>
                <a:latin typeface="Cambria"/>
                <a:cs typeface="Cambria"/>
              </a:rPr>
              <a:t>συνείδησης</a:t>
            </a:r>
            <a:r>
              <a:rPr sz="3200" dirty="0">
                <a:solidFill>
                  <a:srgbClr val="FFFFFF"/>
                </a:solidFill>
                <a:latin typeface="Cambria"/>
                <a:cs typeface="Cambria"/>
              </a:rPr>
              <a:t> </a:t>
            </a:r>
            <a:r>
              <a:rPr sz="3200" dirty="0" err="1">
                <a:solidFill>
                  <a:srgbClr val="FFFFFF"/>
                </a:solidFill>
                <a:latin typeface="Cambria"/>
                <a:cs typeface="Cambria"/>
              </a:rPr>
              <a:t>σε</a:t>
            </a:r>
            <a:r>
              <a:rPr sz="3200" dirty="0">
                <a:solidFill>
                  <a:srgbClr val="FFFFFF"/>
                </a:solidFill>
                <a:latin typeface="Cambria"/>
                <a:cs typeface="Cambria"/>
              </a:rPr>
              <a:t> </a:t>
            </a:r>
            <a:r>
              <a:rPr sz="3200" dirty="0" err="1">
                <a:solidFill>
                  <a:srgbClr val="FFFFFF"/>
                </a:solidFill>
                <a:latin typeface="Cambria"/>
                <a:cs typeface="Cambria"/>
              </a:rPr>
              <a:t>λίγ</a:t>
            </a:r>
            <a:r>
              <a:rPr sz="3200" dirty="0">
                <a:solidFill>
                  <a:srgbClr val="FFFFFF"/>
                </a:solidFill>
                <a:latin typeface="Cambria"/>
                <a:cs typeface="Cambria"/>
              </a:rPr>
              <a:t>α </a:t>
            </a:r>
            <a:r>
              <a:rPr sz="3200" spc="5" dirty="0" err="1">
                <a:solidFill>
                  <a:srgbClr val="FFFFFF"/>
                </a:solidFill>
                <a:latin typeface="Cambria"/>
                <a:cs typeface="Cambria"/>
              </a:rPr>
              <a:t>λε</a:t>
            </a:r>
            <a:r>
              <a:rPr sz="3200" spc="5" dirty="0">
                <a:solidFill>
                  <a:srgbClr val="FFFFFF"/>
                </a:solidFill>
                <a:latin typeface="Cambria"/>
                <a:cs typeface="Cambria"/>
              </a:rPr>
              <a:t>π</a:t>
            </a:r>
            <a:r>
              <a:rPr sz="3200" spc="5" dirty="0" err="1">
                <a:solidFill>
                  <a:srgbClr val="FFFFFF"/>
                </a:solidFill>
                <a:latin typeface="Cambria"/>
                <a:cs typeface="Cambria"/>
              </a:rPr>
              <a:t>τά</a:t>
            </a:r>
            <a:r>
              <a:rPr sz="3200" spc="5" dirty="0">
                <a:solidFill>
                  <a:srgbClr val="FFFFFF"/>
                </a:solidFill>
                <a:latin typeface="Cambria"/>
                <a:cs typeface="Cambria"/>
              </a:rPr>
              <a:t> και</a:t>
            </a:r>
            <a:r>
              <a:rPr lang="en-US" sz="3200" spc="5" dirty="0">
                <a:solidFill>
                  <a:srgbClr val="FFFFFF"/>
                </a:solidFill>
                <a:latin typeface="Cambria"/>
                <a:cs typeface="Cambria"/>
              </a:rPr>
              <a:t> </a:t>
            </a:r>
            <a:endParaRPr lang="en-US" sz="3200">
              <a:solidFill>
                <a:srgbClr val="000000"/>
              </a:solidFill>
              <a:latin typeface="Cambria"/>
              <a:ea typeface="Cambria"/>
              <a:cs typeface="Cambria"/>
            </a:endParaRPr>
          </a:p>
          <a:p>
            <a:pPr marL="469900" marR="5080" indent="-457200" algn="just">
              <a:lnSpc>
                <a:spcPct val="90000"/>
              </a:lnSpc>
              <a:spcBef>
                <a:spcPts val="484"/>
              </a:spcBef>
              <a:buFont typeface="Wingdings"/>
              <a:buChar char="ü"/>
            </a:pPr>
            <a:r>
              <a:rPr sz="3200" spc="-10" dirty="0">
                <a:solidFill>
                  <a:srgbClr val="FFFFFF"/>
                </a:solidFill>
                <a:latin typeface="Cambria"/>
                <a:cs typeface="Cambria"/>
              </a:rPr>
              <a:t>απ</a:t>
            </a:r>
            <a:r>
              <a:rPr sz="3200" spc="-10" dirty="0" err="1">
                <a:solidFill>
                  <a:srgbClr val="FFFFFF"/>
                </a:solidFill>
                <a:latin typeface="Cambria"/>
                <a:cs typeface="Cambria"/>
              </a:rPr>
              <a:t>οδεκτές</a:t>
            </a:r>
            <a:r>
              <a:rPr lang="en-US" sz="3200" spc="-10" dirty="0">
                <a:solidFill>
                  <a:srgbClr val="FFFFFF"/>
                </a:solidFill>
                <a:latin typeface="Cambria"/>
                <a:cs typeface="Cambria"/>
              </a:rPr>
              <a:t> </a:t>
            </a:r>
            <a:r>
              <a:rPr sz="3200" spc="-5" dirty="0">
                <a:solidFill>
                  <a:srgbClr val="FFFFFF"/>
                </a:solidFill>
                <a:latin typeface="Cambria"/>
                <a:cs typeface="Cambria"/>
              </a:rPr>
              <a:t> </a:t>
            </a:r>
            <a:r>
              <a:rPr sz="3200" dirty="0">
                <a:solidFill>
                  <a:srgbClr val="FFFFFF"/>
                </a:solidFill>
                <a:latin typeface="Cambria"/>
                <a:cs typeface="Cambria"/>
              </a:rPr>
              <a:t>πα</a:t>
            </a:r>
            <a:r>
              <a:rPr sz="3200" dirty="0" err="1">
                <a:solidFill>
                  <a:srgbClr val="FFFFFF"/>
                </a:solidFill>
                <a:latin typeface="Cambria"/>
                <a:cs typeface="Cambria"/>
              </a:rPr>
              <a:t>ρενέργειες</a:t>
            </a:r>
            <a:r>
              <a:rPr sz="3200" dirty="0">
                <a:solidFill>
                  <a:srgbClr val="FFFFFF"/>
                </a:solidFill>
                <a:latin typeface="Cambria"/>
                <a:cs typeface="Cambria"/>
              </a:rPr>
              <a:t>.</a:t>
            </a:r>
            <a:endParaRPr sz="3200">
              <a:latin typeface="Cambria"/>
              <a:ea typeface="Cambria"/>
              <a:cs typeface="Cambria"/>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body" idx="1"/>
          </p:nvPr>
        </p:nvSpPr>
        <p:spPr>
          <a:xfrm>
            <a:off x="619633" y="1646214"/>
            <a:ext cx="7322184" cy="3717043"/>
          </a:xfrm>
          <a:prstGeom prst="rect">
            <a:avLst/>
          </a:prstGeom>
        </p:spPr>
        <p:txBody>
          <a:bodyPr vert="horz" wrap="square" lIns="0" tIns="13335" rIns="0" bIns="0" rtlCol="0" anchor="t">
            <a:spAutoFit/>
          </a:bodyPr>
          <a:lstStyle/>
          <a:p>
            <a:pPr marL="469900" indent="-457200">
              <a:spcBef>
                <a:spcPts val="105"/>
              </a:spcBef>
              <a:buFont typeface="Arial"/>
              <a:buChar char="•"/>
            </a:pPr>
            <a:r>
              <a:rPr lang="en-US" b="0" spc="-20" dirty="0">
                <a:solidFill>
                  <a:srgbClr val="FFFFFF"/>
                </a:solidFill>
              </a:rPr>
              <a:t> </a:t>
            </a:r>
            <a:r>
              <a:rPr spc="-15" dirty="0"/>
              <a:t>Κα</a:t>
            </a:r>
            <a:r>
              <a:rPr spc="-15" dirty="0" err="1"/>
              <a:t>ρδι</a:t>
            </a:r>
            <a:r>
              <a:rPr spc="-15" dirty="0"/>
              <a:t>α</a:t>
            </a:r>
            <a:r>
              <a:rPr spc="-15" dirty="0" err="1"/>
              <a:t>κή</a:t>
            </a:r>
            <a:r>
              <a:rPr dirty="0"/>
              <a:t> </a:t>
            </a:r>
            <a:r>
              <a:rPr spc="-15" dirty="0"/>
              <a:t>πα</a:t>
            </a:r>
            <a:r>
              <a:rPr spc="-15" dirty="0" err="1"/>
              <a:t>ροχή</a:t>
            </a:r>
            <a:r>
              <a:rPr lang="en-US" spc="-15" dirty="0"/>
              <a:t> : </a:t>
            </a:r>
            <a:endParaRPr lang="en-US" dirty="0"/>
          </a:p>
          <a:p>
            <a:pPr marL="114300"/>
            <a:r>
              <a:rPr lang="el-GR" b="0" spc="45" dirty="0">
                <a:solidFill>
                  <a:srgbClr val="FFFFFF"/>
                </a:solidFill>
              </a:rPr>
              <a:t>Σε νεογνά 200ml/</a:t>
            </a:r>
            <a:r>
              <a:rPr lang="el-GR" b="0" spc="45" dirty="0" err="1">
                <a:solidFill>
                  <a:srgbClr val="FFFFFF"/>
                </a:solidFill>
              </a:rPr>
              <a:t>kg</a:t>
            </a:r>
            <a:r>
              <a:rPr lang="el-GR" b="0" spc="45" dirty="0">
                <a:solidFill>
                  <a:srgbClr val="FFFFFF"/>
                </a:solidFill>
              </a:rPr>
              <a:t>/</a:t>
            </a:r>
            <a:r>
              <a:rPr lang="el-GR" b="0" spc="45" dirty="0" err="1">
                <a:solidFill>
                  <a:srgbClr val="FFFFFF"/>
                </a:solidFill>
              </a:rPr>
              <a:t>min</a:t>
            </a:r>
            <a:r>
              <a:rPr lang="el-GR" b="0" spc="45" dirty="0">
                <a:solidFill>
                  <a:srgbClr val="FFFFFF"/>
                </a:solidFill>
              </a:rPr>
              <a:t> </a:t>
            </a:r>
            <a:endParaRPr lang="el-GR" b="0" spc="45" dirty="0">
              <a:solidFill>
                <a:srgbClr val="FFFFFF"/>
              </a:solidFill>
              <a:ea typeface="Cambria"/>
            </a:endParaRPr>
          </a:p>
          <a:p>
            <a:pPr marL="114300"/>
            <a:r>
              <a:rPr lang="el-GR" b="0" spc="45" dirty="0">
                <a:solidFill>
                  <a:srgbClr val="FFFFFF"/>
                </a:solidFill>
              </a:rPr>
              <a:t>Σε ενήλικες 100ml</a:t>
            </a:r>
            <a:r>
              <a:rPr b="0" spc="45" dirty="0">
                <a:solidFill>
                  <a:srgbClr val="FFFFFF"/>
                </a:solidFill>
                <a:latin typeface="Cambria"/>
                <a:cs typeface="Cambria"/>
              </a:rPr>
              <a:t>/kg/min</a:t>
            </a:r>
            <a:endParaRPr b="0" spc="45" dirty="0">
              <a:solidFill>
                <a:srgbClr val="FFFFFF"/>
              </a:solidFill>
              <a:latin typeface="Cambria"/>
              <a:ea typeface="Cambria"/>
              <a:cs typeface="Cambria"/>
            </a:endParaRPr>
          </a:p>
          <a:p>
            <a:pPr>
              <a:lnSpc>
                <a:spcPct val="100000"/>
              </a:lnSpc>
            </a:pPr>
            <a:endParaRPr sz="3800">
              <a:latin typeface="Cambria"/>
              <a:cs typeface="Cambria"/>
            </a:endParaRPr>
          </a:p>
          <a:p>
            <a:pPr marL="469265" algn="ctr">
              <a:lnSpc>
                <a:spcPct val="100000"/>
              </a:lnSpc>
              <a:spcBef>
                <a:spcPts val="3240"/>
              </a:spcBef>
            </a:pPr>
            <a:r>
              <a:rPr b="0" dirty="0">
                <a:solidFill>
                  <a:srgbClr val="FFFFFF"/>
                </a:solidFill>
                <a:latin typeface="Cambria"/>
                <a:cs typeface="Cambria"/>
              </a:rPr>
              <a:t>ταχύτερος</a:t>
            </a:r>
            <a:r>
              <a:rPr b="0" spc="-60" dirty="0">
                <a:solidFill>
                  <a:srgbClr val="FFFFFF"/>
                </a:solidFill>
                <a:latin typeface="Cambria"/>
                <a:cs typeface="Cambria"/>
              </a:rPr>
              <a:t> </a:t>
            </a:r>
            <a:r>
              <a:rPr b="0" spc="10" dirty="0">
                <a:solidFill>
                  <a:srgbClr val="FFFFFF"/>
                </a:solidFill>
                <a:latin typeface="Cambria"/>
                <a:cs typeface="Cambria"/>
              </a:rPr>
              <a:t>χρόνος</a:t>
            </a:r>
            <a:r>
              <a:rPr b="0" spc="-50" dirty="0">
                <a:solidFill>
                  <a:srgbClr val="FFFFFF"/>
                </a:solidFill>
                <a:latin typeface="Cambria"/>
                <a:cs typeface="Cambria"/>
              </a:rPr>
              <a:t> </a:t>
            </a:r>
            <a:r>
              <a:rPr b="0" spc="10" dirty="0">
                <a:solidFill>
                  <a:srgbClr val="FFFFFF"/>
                </a:solidFill>
                <a:latin typeface="Cambria"/>
                <a:cs typeface="Cambria"/>
              </a:rPr>
              <a:t>κυκλοφορίας</a:t>
            </a:r>
          </a:p>
          <a:p>
            <a:pPr marL="2343150" marR="5080" indent="-907415">
              <a:lnSpc>
                <a:spcPct val="100000"/>
              </a:lnSpc>
              <a:spcBef>
                <a:spcPts val="30"/>
              </a:spcBef>
              <a:tabLst>
                <a:tab pos="4233545" algn="l"/>
              </a:tabLst>
            </a:pPr>
            <a:r>
              <a:rPr sz="2400" b="0" dirty="0">
                <a:solidFill>
                  <a:srgbClr val="FFFFFF"/>
                </a:solidFill>
                <a:latin typeface="Cambria"/>
                <a:cs typeface="Cambria"/>
              </a:rPr>
              <a:t>(ταχύτερη κατανομή </a:t>
            </a:r>
            <a:r>
              <a:rPr sz="2400" b="0" spc="-5" dirty="0">
                <a:solidFill>
                  <a:srgbClr val="FFFFFF"/>
                </a:solidFill>
                <a:latin typeface="Cambria"/>
                <a:cs typeface="Cambria"/>
              </a:rPr>
              <a:t>προς </a:t>
            </a:r>
            <a:r>
              <a:rPr sz="2400" b="0" dirty="0">
                <a:solidFill>
                  <a:srgbClr val="FFFFFF"/>
                </a:solidFill>
                <a:latin typeface="Cambria"/>
                <a:cs typeface="Cambria"/>
              </a:rPr>
              <a:t>και </a:t>
            </a:r>
            <a:r>
              <a:rPr sz="2400" b="0" spc="-5" dirty="0">
                <a:solidFill>
                  <a:srgbClr val="FFFFFF"/>
                </a:solidFill>
                <a:latin typeface="Cambria"/>
                <a:cs typeface="Cambria"/>
              </a:rPr>
              <a:t>από τα σημεία </a:t>
            </a:r>
            <a:r>
              <a:rPr sz="2400" b="0" spc="-515" dirty="0">
                <a:solidFill>
                  <a:srgbClr val="FFFFFF"/>
                </a:solidFill>
                <a:latin typeface="Cambria"/>
                <a:cs typeface="Cambria"/>
              </a:rPr>
              <a:t> </a:t>
            </a:r>
            <a:r>
              <a:rPr sz="2400" b="0" spc="-5" dirty="0">
                <a:solidFill>
                  <a:srgbClr val="FFFFFF"/>
                </a:solidFill>
                <a:latin typeface="Cambria"/>
                <a:cs typeface="Cambria"/>
              </a:rPr>
              <a:t>δράσης</a:t>
            </a:r>
            <a:r>
              <a:rPr sz="2400" b="0" dirty="0">
                <a:solidFill>
                  <a:srgbClr val="FFFFFF"/>
                </a:solidFill>
                <a:latin typeface="Cambria"/>
                <a:cs typeface="Cambria"/>
              </a:rPr>
              <a:t> των	φαρμάκων)</a:t>
            </a:r>
            <a:endParaRPr sz="2400">
              <a:latin typeface="Cambria"/>
              <a:cs typeface="Cambria"/>
            </a:endParaRPr>
          </a:p>
        </p:txBody>
      </p:sp>
      <p:grpSp>
        <p:nvGrpSpPr>
          <p:cNvPr id="8" name="object 8"/>
          <p:cNvGrpSpPr/>
          <p:nvPr/>
        </p:nvGrpSpPr>
        <p:grpSpPr>
          <a:xfrm>
            <a:off x="3646731" y="3250836"/>
            <a:ext cx="830580" cy="830580"/>
            <a:chOff x="3617976" y="2618232"/>
            <a:chExt cx="830580" cy="830580"/>
          </a:xfrm>
        </p:grpSpPr>
        <p:sp>
          <p:nvSpPr>
            <p:cNvPr id="9" name="object 9"/>
            <p:cNvSpPr/>
            <p:nvPr/>
          </p:nvSpPr>
          <p:spPr>
            <a:xfrm>
              <a:off x="3637026" y="2637282"/>
              <a:ext cx="792480" cy="792480"/>
            </a:xfrm>
            <a:custGeom>
              <a:avLst/>
              <a:gdLst/>
              <a:ahLst/>
              <a:cxnLst/>
              <a:rect l="l" t="t" r="r" b="b"/>
              <a:pathLst>
                <a:path w="792479" h="792479">
                  <a:moveTo>
                    <a:pt x="594360" y="0"/>
                  </a:moveTo>
                  <a:lnTo>
                    <a:pt x="198120" y="0"/>
                  </a:lnTo>
                  <a:lnTo>
                    <a:pt x="198120" y="396239"/>
                  </a:lnTo>
                  <a:lnTo>
                    <a:pt x="0" y="396239"/>
                  </a:lnTo>
                  <a:lnTo>
                    <a:pt x="396239" y="792479"/>
                  </a:lnTo>
                  <a:lnTo>
                    <a:pt x="792479" y="396239"/>
                  </a:lnTo>
                  <a:lnTo>
                    <a:pt x="594360" y="396239"/>
                  </a:lnTo>
                  <a:lnTo>
                    <a:pt x="594360" y="0"/>
                  </a:lnTo>
                  <a:close/>
                </a:path>
              </a:pathLst>
            </a:custGeom>
            <a:solidFill>
              <a:srgbClr val="FFFF00"/>
            </a:solidFill>
          </p:spPr>
          <p:txBody>
            <a:bodyPr wrap="square" lIns="0" tIns="0" rIns="0" bIns="0" rtlCol="0"/>
            <a:lstStyle/>
            <a:p>
              <a:endParaRPr/>
            </a:p>
          </p:txBody>
        </p:sp>
        <p:sp>
          <p:nvSpPr>
            <p:cNvPr id="10" name="object 10"/>
            <p:cNvSpPr/>
            <p:nvPr/>
          </p:nvSpPr>
          <p:spPr>
            <a:xfrm>
              <a:off x="3637026" y="2637282"/>
              <a:ext cx="792480" cy="792480"/>
            </a:xfrm>
            <a:custGeom>
              <a:avLst/>
              <a:gdLst/>
              <a:ahLst/>
              <a:cxnLst/>
              <a:rect l="l" t="t" r="r" b="b"/>
              <a:pathLst>
                <a:path w="792479" h="792479">
                  <a:moveTo>
                    <a:pt x="0" y="396239"/>
                  </a:moveTo>
                  <a:lnTo>
                    <a:pt x="198120" y="396239"/>
                  </a:lnTo>
                  <a:lnTo>
                    <a:pt x="198120" y="0"/>
                  </a:lnTo>
                  <a:lnTo>
                    <a:pt x="594360" y="0"/>
                  </a:lnTo>
                  <a:lnTo>
                    <a:pt x="594360" y="396239"/>
                  </a:lnTo>
                  <a:lnTo>
                    <a:pt x="792479" y="396239"/>
                  </a:lnTo>
                  <a:lnTo>
                    <a:pt x="396239" y="792479"/>
                  </a:lnTo>
                  <a:lnTo>
                    <a:pt x="0" y="396239"/>
                  </a:lnTo>
                  <a:close/>
                </a:path>
              </a:pathLst>
            </a:custGeom>
            <a:ln w="38100">
              <a:solidFill>
                <a:srgbClr val="FFFF00"/>
              </a:solidFill>
            </a:ln>
          </p:spPr>
          <p:txBody>
            <a:bodyPr wrap="square" lIns="0" tIns="0" rIns="0" bIns="0" rtlCol="0"/>
            <a:lstStyle/>
            <a:p>
              <a:endParaRPr/>
            </a:p>
          </p:txBody>
        </p:sp>
      </p:grpSp>
      <p:sp>
        <p:nvSpPr>
          <p:cNvPr id="11" name="TextBox 10">
            <a:extLst>
              <a:ext uri="{FF2B5EF4-FFF2-40B4-BE49-F238E27FC236}">
                <a16:creationId xmlns:a16="http://schemas.microsoft.com/office/drawing/2014/main" id="{451410CC-7715-4333-AA61-0087D91F1B57}"/>
              </a:ext>
            </a:extLst>
          </p:cNvPr>
          <p:cNvSpPr txBox="1"/>
          <p:nvPr/>
        </p:nvSpPr>
        <p:spPr>
          <a:xfrm>
            <a:off x="2999117" y="957532"/>
            <a:ext cx="35483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u="sng" dirty="0">
                <a:solidFill>
                  <a:srgbClr val="17365D"/>
                </a:solidFill>
                <a:latin typeface="Arial Black"/>
                <a:cs typeface="Calibri"/>
              </a:rPr>
              <a:t>ΚΑΤΑΝΟΜΗ</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16707" y="396227"/>
            <a:ext cx="6093714" cy="732294"/>
          </a:xfrm>
          <a:prstGeom prst="rect">
            <a:avLst/>
          </a:prstGeom>
        </p:spPr>
      </p:pic>
      <p:sp>
        <p:nvSpPr>
          <p:cNvPr id="3" name="object 3"/>
          <p:cNvSpPr txBox="1">
            <a:spLocks noGrp="1"/>
          </p:cNvSpPr>
          <p:nvPr>
            <p:ph type="title"/>
          </p:nvPr>
        </p:nvSpPr>
        <p:spPr>
          <a:xfrm>
            <a:off x="828547" y="1636547"/>
            <a:ext cx="7780020" cy="3272154"/>
          </a:xfrm>
          <a:prstGeom prst="rect">
            <a:avLst/>
          </a:prstGeom>
        </p:spPr>
        <p:txBody>
          <a:bodyPr vert="horz" wrap="square" lIns="0" tIns="29209" rIns="0" bIns="0" rtlCol="0">
            <a:spAutoFit/>
          </a:bodyPr>
          <a:lstStyle/>
          <a:p>
            <a:pPr marL="12700" marR="5080" indent="330835" algn="just">
              <a:lnSpc>
                <a:spcPct val="151400"/>
              </a:lnSpc>
              <a:spcBef>
                <a:spcPts val="229"/>
              </a:spcBef>
            </a:pPr>
            <a:r>
              <a:rPr sz="2800" spc="-5" dirty="0" smtClean="0">
                <a:solidFill>
                  <a:srgbClr val="000066"/>
                </a:solidFill>
                <a:latin typeface="Candara"/>
                <a:cs typeface="Candara"/>
              </a:rPr>
              <a:t>Επ</a:t>
            </a:r>
            <a:r>
              <a:rPr sz="2800" spc="-5" dirty="0" err="1" smtClean="0">
                <a:solidFill>
                  <a:srgbClr val="000066"/>
                </a:solidFill>
                <a:latin typeface="Candara"/>
                <a:cs typeface="Candara"/>
              </a:rPr>
              <a:t>ηρεάζουν</a:t>
            </a:r>
            <a:r>
              <a:rPr lang="el-GR" sz="2800" spc="-5" dirty="0" smtClean="0">
                <a:solidFill>
                  <a:srgbClr val="000066"/>
                </a:solidFill>
                <a:latin typeface="Candara"/>
                <a:cs typeface="Candara"/>
              </a:rPr>
              <a:t> </a:t>
            </a:r>
            <a:r>
              <a:rPr sz="2800" spc="-5" dirty="0" err="1" smtClean="0">
                <a:solidFill>
                  <a:srgbClr val="000066"/>
                </a:solidFill>
                <a:latin typeface="Candara"/>
                <a:cs typeface="Candara"/>
              </a:rPr>
              <a:t>τη</a:t>
            </a:r>
            <a:r>
              <a:rPr sz="2800" dirty="0" smtClean="0">
                <a:solidFill>
                  <a:srgbClr val="000066"/>
                </a:solidFill>
                <a:latin typeface="Candara"/>
                <a:cs typeface="Candara"/>
              </a:rPr>
              <a:t> </a:t>
            </a:r>
            <a:r>
              <a:rPr sz="2800" spc="-5" dirty="0">
                <a:solidFill>
                  <a:srgbClr val="000066"/>
                </a:solidFill>
                <a:latin typeface="Candara"/>
                <a:cs typeface="Candara"/>
              </a:rPr>
              <a:t>σύνθεση, τη μεταφορά και την </a:t>
            </a:r>
            <a:r>
              <a:rPr sz="2800" dirty="0">
                <a:solidFill>
                  <a:srgbClr val="000066"/>
                </a:solidFill>
                <a:latin typeface="Candara"/>
                <a:cs typeface="Candara"/>
              </a:rPr>
              <a:t> </a:t>
            </a:r>
            <a:r>
              <a:rPr sz="2800" spc="-5" dirty="0">
                <a:solidFill>
                  <a:srgbClr val="000066"/>
                </a:solidFill>
                <a:latin typeface="Candara"/>
                <a:cs typeface="Candara"/>
              </a:rPr>
              <a:t>απελευθέρωση</a:t>
            </a:r>
            <a:r>
              <a:rPr sz="2800" dirty="0">
                <a:solidFill>
                  <a:srgbClr val="000066"/>
                </a:solidFill>
                <a:latin typeface="Candara"/>
                <a:cs typeface="Candara"/>
              </a:rPr>
              <a:t> </a:t>
            </a:r>
            <a:r>
              <a:rPr sz="2800" spc="-10" dirty="0">
                <a:solidFill>
                  <a:srgbClr val="000066"/>
                </a:solidFill>
                <a:latin typeface="Candara"/>
                <a:cs typeface="Candara"/>
              </a:rPr>
              <a:t>των </a:t>
            </a:r>
            <a:r>
              <a:rPr sz="2800" spc="-5" dirty="0">
                <a:solidFill>
                  <a:srgbClr val="000066"/>
                </a:solidFill>
                <a:latin typeface="Candara"/>
                <a:cs typeface="Candara"/>
              </a:rPr>
              <a:t>νευροδιαβιβαστών από την </a:t>
            </a:r>
            <a:r>
              <a:rPr sz="2800" dirty="0">
                <a:solidFill>
                  <a:srgbClr val="000066"/>
                </a:solidFill>
                <a:latin typeface="Candara"/>
                <a:cs typeface="Candara"/>
              </a:rPr>
              <a:t> </a:t>
            </a:r>
            <a:r>
              <a:rPr sz="2800" spc="-5" dirty="0">
                <a:solidFill>
                  <a:srgbClr val="000066"/>
                </a:solidFill>
                <a:latin typeface="Candara"/>
                <a:cs typeface="Candara"/>
              </a:rPr>
              <a:t>προσυναπτική περιοχή, </a:t>
            </a:r>
            <a:r>
              <a:rPr sz="2800" dirty="0">
                <a:solidFill>
                  <a:srgbClr val="000066"/>
                </a:solidFill>
                <a:latin typeface="Candara"/>
                <a:cs typeface="Candara"/>
              </a:rPr>
              <a:t>καθώς </a:t>
            </a:r>
            <a:r>
              <a:rPr sz="2800" spc="-5" dirty="0">
                <a:solidFill>
                  <a:srgbClr val="000066"/>
                </a:solidFill>
                <a:latin typeface="Candara"/>
                <a:cs typeface="Candara"/>
              </a:rPr>
              <a:t>και τη σύνδεση ή </a:t>
            </a:r>
            <a:r>
              <a:rPr sz="2800" dirty="0">
                <a:solidFill>
                  <a:srgbClr val="000066"/>
                </a:solidFill>
                <a:latin typeface="Candara"/>
                <a:cs typeface="Candara"/>
              </a:rPr>
              <a:t> </a:t>
            </a:r>
            <a:r>
              <a:rPr sz="2800" spc="-10" dirty="0">
                <a:solidFill>
                  <a:srgbClr val="000066"/>
                </a:solidFill>
                <a:latin typeface="Candara"/>
                <a:cs typeface="Candara"/>
              </a:rPr>
              <a:t>και</a:t>
            </a:r>
            <a:r>
              <a:rPr sz="2800" spc="-5" dirty="0">
                <a:solidFill>
                  <a:srgbClr val="000066"/>
                </a:solidFill>
                <a:latin typeface="Candara"/>
                <a:cs typeface="Candara"/>
              </a:rPr>
              <a:t> τη</a:t>
            </a:r>
            <a:r>
              <a:rPr sz="2800" dirty="0">
                <a:solidFill>
                  <a:srgbClr val="000066"/>
                </a:solidFill>
                <a:latin typeface="Candara"/>
                <a:cs typeface="Candara"/>
              </a:rPr>
              <a:t> </a:t>
            </a:r>
            <a:r>
              <a:rPr sz="2800" spc="-10" dirty="0">
                <a:solidFill>
                  <a:srgbClr val="000066"/>
                </a:solidFill>
                <a:latin typeface="Candara"/>
                <a:cs typeface="Candara"/>
              </a:rPr>
              <a:t>δράση</a:t>
            </a:r>
            <a:r>
              <a:rPr sz="2800" spc="-5" dirty="0">
                <a:solidFill>
                  <a:srgbClr val="000066"/>
                </a:solidFill>
                <a:latin typeface="Candara"/>
                <a:cs typeface="Candara"/>
              </a:rPr>
              <a:t> του</a:t>
            </a:r>
            <a:r>
              <a:rPr sz="2800" dirty="0">
                <a:solidFill>
                  <a:srgbClr val="000066"/>
                </a:solidFill>
                <a:latin typeface="Candara"/>
                <a:cs typeface="Candara"/>
              </a:rPr>
              <a:t> </a:t>
            </a:r>
            <a:r>
              <a:rPr sz="2800" spc="-5" dirty="0">
                <a:solidFill>
                  <a:srgbClr val="000066"/>
                </a:solidFill>
                <a:latin typeface="Candara"/>
                <a:cs typeface="Candara"/>
              </a:rPr>
              <a:t>νευροδιαβιβαστή</a:t>
            </a:r>
            <a:r>
              <a:rPr sz="2800" dirty="0">
                <a:solidFill>
                  <a:srgbClr val="000066"/>
                </a:solidFill>
                <a:latin typeface="Candara"/>
                <a:cs typeface="Candara"/>
              </a:rPr>
              <a:t> </a:t>
            </a:r>
            <a:r>
              <a:rPr sz="2800" spc="-5" dirty="0">
                <a:solidFill>
                  <a:srgbClr val="000066"/>
                </a:solidFill>
                <a:latin typeface="Candara"/>
                <a:cs typeface="Candara"/>
              </a:rPr>
              <a:t>στην </a:t>
            </a:r>
            <a:r>
              <a:rPr sz="2800" spc="-595" dirty="0">
                <a:solidFill>
                  <a:srgbClr val="000066"/>
                </a:solidFill>
                <a:latin typeface="Candara"/>
                <a:cs typeface="Candara"/>
              </a:rPr>
              <a:t> </a:t>
            </a:r>
            <a:r>
              <a:rPr sz="2800" spc="-5" dirty="0">
                <a:solidFill>
                  <a:srgbClr val="000066"/>
                </a:solidFill>
                <a:latin typeface="Candara"/>
                <a:cs typeface="Candara"/>
              </a:rPr>
              <a:t>μετασυναπτική</a:t>
            </a:r>
            <a:r>
              <a:rPr sz="2800" spc="5" dirty="0">
                <a:solidFill>
                  <a:srgbClr val="000066"/>
                </a:solidFill>
                <a:latin typeface="Candara"/>
                <a:cs typeface="Candara"/>
              </a:rPr>
              <a:t> </a:t>
            </a:r>
            <a:r>
              <a:rPr sz="2800" spc="-10" dirty="0">
                <a:solidFill>
                  <a:srgbClr val="000066"/>
                </a:solidFill>
                <a:latin typeface="Candara"/>
                <a:cs typeface="Candara"/>
              </a:rPr>
              <a:t>περιοχή</a:t>
            </a:r>
            <a:endParaRPr sz="2800" dirty="0">
              <a:latin typeface="Candara"/>
              <a:cs typeface="Candara"/>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35293" y="463448"/>
            <a:ext cx="7461884" cy="5513689"/>
          </a:xfrm>
          <a:prstGeom prst="rect">
            <a:avLst/>
          </a:prstGeom>
        </p:spPr>
        <p:txBody>
          <a:bodyPr vert="horz" wrap="square" lIns="0" tIns="67945" rIns="0" bIns="0" rtlCol="0" anchor="t">
            <a:spAutoFit/>
          </a:bodyPr>
          <a:lstStyle/>
          <a:p>
            <a:pPr marL="469265" marR="303530" indent="-457200">
              <a:lnSpc>
                <a:spcPts val="3460"/>
              </a:lnSpc>
              <a:spcBef>
                <a:spcPts val="535"/>
              </a:spcBef>
              <a:buFont typeface="Arial"/>
              <a:buChar char="•"/>
              <a:tabLst>
                <a:tab pos="2609215" algn="l"/>
                <a:tab pos="6518275" algn="l"/>
              </a:tabLst>
            </a:pPr>
            <a:r>
              <a:rPr sz="3200" b="1" u="heavy" dirty="0">
                <a:solidFill>
                  <a:srgbClr val="FFFF00"/>
                </a:solidFill>
                <a:uFill>
                  <a:solidFill>
                    <a:srgbClr val="FFFF00"/>
                  </a:solidFill>
                </a:uFill>
                <a:latin typeface="Cambria"/>
                <a:cs typeface="Cambria"/>
              </a:rPr>
              <a:t>Σύνδεση</a:t>
            </a:r>
            <a:r>
              <a:rPr sz="3200" b="1" u="heavy" spc="-25" dirty="0">
                <a:solidFill>
                  <a:srgbClr val="FFFF00"/>
                </a:solidFill>
                <a:uFill>
                  <a:solidFill>
                    <a:srgbClr val="FFFF00"/>
                  </a:solidFill>
                </a:uFill>
                <a:latin typeface="Cambria"/>
                <a:cs typeface="Cambria"/>
              </a:rPr>
              <a:t> </a:t>
            </a:r>
            <a:r>
              <a:rPr sz="3200" b="1" u="heavy" dirty="0">
                <a:solidFill>
                  <a:srgbClr val="FFFF00"/>
                </a:solidFill>
                <a:uFill>
                  <a:solidFill>
                    <a:srgbClr val="FFFF00"/>
                  </a:solidFill>
                </a:uFill>
                <a:latin typeface="Cambria"/>
                <a:cs typeface="Cambria"/>
              </a:rPr>
              <a:t>φα</a:t>
            </a:r>
            <a:r>
              <a:rPr sz="3200" b="1" u="heavy" dirty="0" err="1">
                <a:solidFill>
                  <a:srgbClr val="FFFF00"/>
                </a:solidFill>
                <a:uFill>
                  <a:solidFill>
                    <a:srgbClr val="FFFF00"/>
                  </a:solidFill>
                </a:uFill>
                <a:latin typeface="Cambria"/>
                <a:cs typeface="Cambria"/>
              </a:rPr>
              <a:t>ρ</a:t>
            </a:r>
            <a:r>
              <a:rPr sz="3200" b="1" u="heavy" spc="-15" dirty="0" err="1">
                <a:solidFill>
                  <a:srgbClr val="FFFF00"/>
                </a:solidFill>
                <a:uFill>
                  <a:solidFill>
                    <a:srgbClr val="FFFF00"/>
                  </a:solidFill>
                </a:uFill>
                <a:latin typeface="Cambria"/>
                <a:cs typeface="Cambria"/>
              </a:rPr>
              <a:t>μ</a:t>
            </a:r>
            <a:r>
              <a:rPr sz="3200" b="1" u="heavy" spc="-5" dirty="0" err="1">
                <a:solidFill>
                  <a:srgbClr val="FFFF00"/>
                </a:solidFill>
                <a:uFill>
                  <a:solidFill>
                    <a:srgbClr val="FFFF00"/>
                  </a:solidFill>
                </a:uFill>
                <a:latin typeface="Cambria"/>
                <a:cs typeface="Cambria"/>
              </a:rPr>
              <a:t>ά</a:t>
            </a:r>
            <a:r>
              <a:rPr sz="3200" b="1" u="heavy" spc="-70" dirty="0" err="1">
                <a:solidFill>
                  <a:srgbClr val="FFFF00"/>
                </a:solidFill>
                <a:uFill>
                  <a:solidFill>
                    <a:srgbClr val="FFFF00"/>
                  </a:solidFill>
                </a:uFill>
                <a:latin typeface="Cambria"/>
                <a:cs typeface="Cambria"/>
              </a:rPr>
              <a:t>κ</a:t>
            </a:r>
            <a:r>
              <a:rPr sz="3200" b="1" u="heavy" spc="-5" dirty="0" err="1">
                <a:solidFill>
                  <a:srgbClr val="FFFF00"/>
                </a:solidFill>
                <a:uFill>
                  <a:solidFill>
                    <a:srgbClr val="FFFF00"/>
                  </a:solidFill>
                </a:uFill>
                <a:latin typeface="Cambria"/>
                <a:cs typeface="Cambria"/>
              </a:rPr>
              <a:t>ο</a:t>
            </a:r>
            <a:r>
              <a:rPr sz="3200" b="1" u="heavy" dirty="0" err="1">
                <a:solidFill>
                  <a:srgbClr val="FFFF00"/>
                </a:solidFill>
                <a:uFill>
                  <a:solidFill>
                    <a:srgbClr val="FFFF00"/>
                  </a:solidFill>
                </a:uFill>
                <a:latin typeface="Cambria"/>
                <a:cs typeface="Cambria"/>
              </a:rPr>
              <a:t>υ</a:t>
            </a:r>
            <a:r>
              <a:rPr sz="3200" b="1" u="heavy" spc="20" dirty="0">
                <a:solidFill>
                  <a:srgbClr val="FFFF00"/>
                </a:solidFill>
                <a:uFill>
                  <a:solidFill>
                    <a:srgbClr val="FFFF00"/>
                  </a:solidFill>
                </a:uFill>
                <a:latin typeface="Cambria"/>
                <a:cs typeface="Cambria"/>
              </a:rPr>
              <a:t> </a:t>
            </a:r>
            <a:r>
              <a:rPr sz="3200" b="1" u="heavy" spc="-5" dirty="0" err="1">
                <a:solidFill>
                  <a:srgbClr val="FFFF00"/>
                </a:solidFill>
                <a:uFill>
                  <a:solidFill>
                    <a:srgbClr val="FFFF00"/>
                  </a:solidFill>
                </a:uFill>
                <a:latin typeface="Cambria"/>
                <a:cs typeface="Cambria"/>
              </a:rPr>
              <a:t>μ</a:t>
            </a:r>
            <a:r>
              <a:rPr sz="3200" b="1" u="heavy" dirty="0" err="1">
                <a:solidFill>
                  <a:srgbClr val="FFFF00"/>
                </a:solidFill>
                <a:uFill>
                  <a:solidFill>
                    <a:srgbClr val="FFFF00"/>
                  </a:solidFill>
                </a:uFill>
                <a:latin typeface="Cambria"/>
                <a:cs typeface="Cambria"/>
              </a:rPr>
              <a:t>ε</a:t>
            </a:r>
            <a:r>
              <a:rPr sz="3200" b="1" u="heavy" spc="-5" dirty="0">
                <a:solidFill>
                  <a:srgbClr val="FFFF00"/>
                </a:solidFill>
                <a:uFill>
                  <a:solidFill>
                    <a:srgbClr val="FFFF00"/>
                  </a:solidFill>
                </a:uFill>
                <a:latin typeface="Cambria"/>
                <a:cs typeface="Cambria"/>
              </a:rPr>
              <a:t> </a:t>
            </a:r>
            <a:r>
              <a:rPr lang="el-GR" sz="3200" b="1" u="heavy" dirty="0" err="1">
                <a:solidFill>
                  <a:srgbClr val="FFFF00"/>
                </a:solidFill>
                <a:uFill>
                  <a:solidFill>
                    <a:srgbClr val="FFFF00"/>
                  </a:solidFill>
                </a:uFill>
                <a:latin typeface="Cambria"/>
                <a:cs typeface="Cambria"/>
              </a:rPr>
              <a:t>πρ</a:t>
            </a:r>
            <a:r>
              <a:rPr lang="el-GR" sz="3200" b="1" u="heavy" spc="-110" dirty="0" err="1">
                <a:solidFill>
                  <a:srgbClr val="FFFF00"/>
                </a:solidFill>
                <a:uFill>
                  <a:solidFill>
                    <a:srgbClr val="FFFF00"/>
                  </a:solidFill>
                </a:uFill>
                <a:latin typeface="Cambria"/>
                <a:cs typeface="Cambria"/>
              </a:rPr>
              <a:t>ω</a:t>
            </a:r>
            <a:r>
              <a:rPr lang="el-GR" sz="3200" b="1" u="heavy" spc="-5" dirty="0" err="1">
                <a:solidFill>
                  <a:srgbClr val="FFFF00"/>
                </a:solidFill>
                <a:uFill>
                  <a:solidFill>
                    <a:srgbClr val="FFFF00"/>
                  </a:solidFill>
                </a:uFill>
                <a:latin typeface="Cambria"/>
                <a:cs typeface="Cambria"/>
              </a:rPr>
              <a:t>τε</a:t>
            </a:r>
            <a:r>
              <a:rPr lang="el-GR" sz="3200" b="1" u="heavy" spc="5" dirty="0" err="1">
                <a:solidFill>
                  <a:srgbClr val="FFFF00"/>
                </a:solidFill>
                <a:uFill>
                  <a:solidFill>
                    <a:srgbClr val="FFFF00"/>
                  </a:solidFill>
                </a:uFill>
                <a:latin typeface="Cambria"/>
                <a:cs typeface="Cambria"/>
              </a:rPr>
              <a:t>ί</a:t>
            </a:r>
            <a:r>
              <a:rPr lang="el-GR" sz="3200" b="1" u="heavy" spc="-5" dirty="0" err="1">
                <a:solidFill>
                  <a:srgbClr val="FFFF00"/>
                </a:solidFill>
                <a:uFill>
                  <a:solidFill>
                    <a:srgbClr val="FFFF00"/>
                  </a:solidFill>
                </a:uFill>
                <a:latin typeface="Cambria"/>
                <a:cs typeface="Cambria"/>
              </a:rPr>
              <a:t>νε</a:t>
            </a:r>
            <a:r>
              <a:rPr lang="el-GR" sz="3200" b="1" u="heavy" dirty="0" err="1">
                <a:solidFill>
                  <a:srgbClr val="FFFF00"/>
                </a:solidFill>
                <a:uFill>
                  <a:solidFill>
                    <a:srgbClr val="FFFF00"/>
                  </a:solidFill>
                </a:uFill>
                <a:latin typeface="Cambria"/>
                <a:cs typeface="Cambria"/>
              </a:rPr>
              <a:t>ς</a:t>
            </a:r>
            <a:endParaRPr lang="en-US" sz="3200" dirty="0" err="1">
              <a:solidFill>
                <a:srgbClr val="000000"/>
              </a:solidFill>
              <a:latin typeface="Cambria"/>
              <a:cs typeface="Cambria"/>
            </a:endParaRPr>
          </a:p>
          <a:p>
            <a:pPr marL="12065" marR="303530">
              <a:lnSpc>
                <a:spcPts val="3460"/>
              </a:lnSpc>
              <a:spcBef>
                <a:spcPts val="535"/>
              </a:spcBef>
              <a:tabLst>
                <a:tab pos="2609215" algn="l"/>
                <a:tab pos="6518275" algn="l"/>
              </a:tabLst>
            </a:pPr>
            <a:r>
              <a:rPr lang="el-GR" sz="3200" spc="-5" dirty="0">
                <a:solidFill>
                  <a:srgbClr val="FFFFFF"/>
                </a:solidFill>
                <a:latin typeface="Cambria"/>
                <a:cs typeface="Cambria"/>
              </a:rPr>
              <a:t>του</a:t>
            </a:r>
            <a:r>
              <a:rPr lang="en-US" sz="3200" spc="-5" dirty="0">
                <a:solidFill>
                  <a:srgbClr val="FFFFFF"/>
                </a:solidFill>
                <a:latin typeface="Cambria"/>
                <a:cs typeface="Cambria"/>
              </a:rPr>
              <a:t> </a:t>
            </a:r>
            <a:r>
              <a:rPr lang="el-GR" sz="3200" spc="-5" dirty="0">
                <a:solidFill>
                  <a:srgbClr val="FFFFFF"/>
                </a:solidFill>
                <a:latin typeface="Cambria"/>
                <a:cs typeface="Cambria"/>
              </a:rPr>
              <a:t> πλάσματος: </a:t>
            </a:r>
            <a:r>
              <a:rPr lang="el-GR" sz="3200" dirty="0">
                <a:solidFill>
                  <a:srgbClr val="FFFFFF"/>
                </a:solidFill>
                <a:latin typeface="Cambria"/>
                <a:cs typeface="Cambria"/>
              </a:rPr>
              <a:t>δέσμευση</a:t>
            </a:r>
            <a:r>
              <a:rPr lang="el-GR" sz="3200" spc="-60" dirty="0">
                <a:solidFill>
                  <a:srgbClr val="FFFFFF"/>
                </a:solidFill>
                <a:latin typeface="Cambria"/>
                <a:cs typeface="Cambria"/>
              </a:rPr>
              <a:t> </a:t>
            </a:r>
            <a:r>
              <a:rPr lang="el-GR" sz="3200" dirty="0">
                <a:solidFill>
                  <a:srgbClr val="FFFFFF"/>
                </a:solidFill>
                <a:latin typeface="Cambria"/>
                <a:cs typeface="Cambria"/>
              </a:rPr>
              <a:t>μέρους</a:t>
            </a:r>
            <a:r>
              <a:rPr lang="el-GR" sz="3200" spc="-25" dirty="0">
                <a:solidFill>
                  <a:srgbClr val="FFFFFF"/>
                </a:solidFill>
                <a:latin typeface="Cambria"/>
                <a:cs typeface="Cambria"/>
              </a:rPr>
              <a:t> </a:t>
            </a:r>
            <a:r>
              <a:rPr lang="el-GR" sz="3200" spc="-5" dirty="0">
                <a:solidFill>
                  <a:srgbClr val="FFFFFF"/>
                </a:solidFill>
                <a:latin typeface="Cambria"/>
                <a:cs typeface="Cambria"/>
              </a:rPr>
              <a:t>του </a:t>
            </a:r>
            <a:r>
              <a:rPr lang="el-GR" sz="3200" spc="5" dirty="0">
                <a:solidFill>
                  <a:srgbClr val="FFFFFF"/>
                </a:solidFill>
                <a:latin typeface="Cambria"/>
                <a:cs typeface="Cambria"/>
              </a:rPr>
              <a:t>φαρμάκου,</a:t>
            </a:r>
            <a:r>
              <a:rPr lang="el-GR" sz="3200" dirty="0">
                <a:solidFill>
                  <a:srgbClr val="FFFFFF"/>
                </a:solidFill>
                <a:latin typeface="Cambria"/>
                <a:cs typeface="Cambria"/>
              </a:rPr>
              <a:t> </a:t>
            </a:r>
            <a:r>
              <a:rPr lang="el-GR" sz="3200" spc="-5" dirty="0">
                <a:solidFill>
                  <a:srgbClr val="FFFFFF"/>
                </a:solidFill>
                <a:latin typeface="Cambria"/>
                <a:cs typeface="Cambria"/>
              </a:rPr>
              <a:t>το</a:t>
            </a:r>
            <a:r>
              <a:rPr lang="el-GR" sz="3200" spc="-25" dirty="0">
                <a:solidFill>
                  <a:srgbClr val="FFFFFF"/>
                </a:solidFill>
                <a:latin typeface="Cambria"/>
                <a:cs typeface="Cambria"/>
              </a:rPr>
              <a:t> </a:t>
            </a:r>
            <a:r>
              <a:rPr lang="el-GR" sz="3200" spc="-5" dirty="0">
                <a:solidFill>
                  <a:srgbClr val="FFFFFF"/>
                </a:solidFill>
                <a:latin typeface="Cambria"/>
                <a:cs typeface="Cambria"/>
              </a:rPr>
              <a:t>υπόλοιπο</a:t>
            </a:r>
            <a:r>
              <a:rPr lang="el-GR" sz="3200" spc="-15" dirty="0">
                <a:solidFill>
                  <a:srgbClr val="FFFFFF"/>
                </a:solidFill>
                <a:latin typeface="Cambria"/>
                <a:cs typeface="Cambria"/>
              </a:rPr>
              <a:t> </a:t>
            </a:r>
            <a:r>
              <a:rPr lang="el-GR" sz="3200" spc="-5" dirty="0">
                <a:solidFill>
                  <a:srgbClr val="FFFFFF"/>
                </a:solidFill>
                <a:latin typeface="Cambria"/>
                <a:cs typeface="Cambria"/>
              </a:rPr>
              <a:t>διαχέεται</a:t>
            </a:r>
            <a:r>
              <a:rPr lang="el-GR" sz="3200" spc="-25" dirty="0">
                <a:solidFill>
                  <a:srgbClr val="FFFFFF"/>
                </a:solidFill>
                <a:latin typeface="Cambria"/>
                <a:cs typeface="Cambria"/>
              </a:rPr>
              <a:t> </a:t>
            </a:r>
            <a:r>
              <a:rPr lang="el-GR" sz="3200" dirty="0">
                <a:solidFill>
                  <a:srgbClr val="FFFFFF"/>
                </a:solidFill>
                <a:latin typeface="Cambria"/>
                <a:cs typeface="Cambria"/>
              </a:rPr>
              <a:t>στον </a:t>
            </a:r>
            <a:r>
              <a:rPr lang="el-GR" sz="3200" dirty="0" err="1">
                <a:solidFill>
                  <a:srgbClr val="FFFFFF"/>
                </a:solidFill>
                <a:latin typeface="Cambria"/>
                <a:cs typeface="Cambria"/>
              </a:rPr>
              <a:t>εξωκυττάριο</a:t>
            </a:r>
            <a:r>
              <a:rPr lang="en-US" sz="3200" spc="-35" dirty="0">
                <a:solidFill>
                  <a:srgbClr val="FFFFFF"/>
                </a:solidFill>
                <a:latin typeface="Cambria"/>
                <a:cs typeface="Cambria"/>
              </a:rPr>
              <a:t> </a:t>
            </a:r>
            <a:r>
              <a:rPr lang="el-GR" sz="3200" spc="-5" dirty="0">
                <a:solidFill>
                  <a:srgbClr val="FFFFFF"/>
                </a:solidFill>
                <a:latin typeface="Cambria"/>
                <a:cs typeface="Cambria"/>
              </a:rPr>
              <a:t>χώρο</a:t>
            </a:r>
            <a:r>
              <a:rPr lang="el-GR" sz="3200" spc="-45" dirty="0">
                <a:solidFill>
                  <a:srgbClr val="FFFFFF"/>
                </a:solidFill>
                <a:latin typeface="Cambria"/>
                <a:cs typeface="Cambria"/>
              </a:rPr>
              <a:t> </a:t>
            </a:r>
            <a:r>
              <a:rPr lang="el-GR" sz="3200" spc="5" dirty="0">
                <a:solidFill>
                  <a:srgbClr val="FFFFFF"/>
                </a:solidFill>
                <a:latin typeface="Cambria"/>
                <a:cs typeface="Cambria"/>
              </a:rPr>
              <a:t>και</a:t>
            </a:r>
            <a:r>
              <a:rPr lang="el-GR" sz="3200" spc="-15" dirty="0">
                <a:solidFill>
                  <a:srgbClr val="FFFFFF"/>
                </a:solidFill>
                <a:latin typeface="Cambria"/>
                <a:cs typeface="Cambria"/>
              </a:rPr>
              <a:t> </a:t>
            </a:r>
            <a:r>
              <a:rPr lang="el-GR" sz="3200" spc="5" dirty="0" err="1">
                <a:solidFill>
                  <a:srgbClr val="FFFFFF"/>
                </a:solidFill>
                <a:latin typeface="Cambria"/>
                <a:cs typeface="Cambria"/>
              </a:rPr>
              <a:t>αλληλεπιδρά</a:t>
            </a:r>
            <a:r>
              <a:rPr lang="el-GR" sz="3200" spc="-20" dirty="0">
                <a:solidFill>
                  <a:srgbClr val="FFFFFF"/>
                </a:solidFill>
                <a:latin typeface="Cambria"/>
                <a:cs typeface="Cambria"/>
              </a:rPr>
              <a:t> </a:t>
            </a:r>
            <a:r>
              <a:rPr lang="el-GR" sz="3200" dirty="0">
                <a:solidFill>
                  <a:srgbClr val="FFFFFF"/>
                </a:solidFill>
                <a:latin typeface="Cambria"/>
                <a:cs typeface="Cambria"/>
              </a:rPr>
              <a:t>με</a:t>
            </a:r>
            <a:r>
              <a:rPr lang="en-US" sz="3200" dirty="0">
                <a:solidFill>
                  <a:srgbClr val="FFFFFF"/>
                </a:solidFill>
                <a:latin typeface="Cambria"/>
                <a:cs typeface="Cambria"/>
              </a:rPr>
              <a:t> </a:t>
            </a:r>
            <a:r>
              <a:rPr lang="el-GR" sz="3200" spc="-690" dirty="0">
                <a:solidFill>
                  <a:srgbClr val="FFFFFF"/>
                </a:solidFill>
                <a:latin typeface="Cambria"/>
                <a:cs typeface="Cambria"/>
              </a:rPr>
              <a:t> </a:t>
            </a:r>
            <a:r>
              <a:rPr lang="el-GR" sz="3200" spc="-15" dirty="0">
                <a:solidFill>
                  <a:srgbClr val="FFFFFF"/>
                </a:solidFill>
                <a:latin typeface="Cambria"/>
                <a:cs typeface="Cambria"/>
              </a:rPr>
              <a:t>υποδοχείς</a:t>
            </a:r>
            <a:r>
              <a:rPr lang="el-GR" sz="3200" spc="-30" dirty="0">
                <a:solidFill>
                  <a:srgbClr val="FFFFFF"/>
                </a:solidFill>
                <a:latin typeface="Cambria"/>
                <a:cs typeface="Cambria"/>
              </a:rPr>
              <a:t> </a:t>
            </a:r>
            <a:r>
              <a:rPr lang="el-GR" sz="3200" dirty="0">
                <a:solidFill>
                  <a:srgbClr val="FFFFFF"/>
                </a:solidFill>
                <a:latin typeface="Cambria"/>
                <a:cs typeface="Cambria"/>
              </a:rPr>
              <a:t>ιστών.</a:t>
            </a:r>
            <a:endParaRPr lang="en-US" sz="3200">
              <a:latin typeface="Cambria"/>
              <a:ea typeface="Cambria"/>
              <a:cs typeface="Cambria"/>
            </a:endParaRPr>
          </a:p>
          <a:p>
            <a:pPr>
              <a:spcBef>
                <a:spcPts val="30"/>
              </a:spcBef>
            </a:pPr>
            <a:endParaRPr lang="el-GR" sz="2900" dirty="0">
              <a:solidFill>
                <a:srgbClr val="000000"/>
              </a:solidFill>
              <a:latin typeface="Cambria"/>
              <a:ea typeface="Cambria"/>
              <a:cs typeface="Cambria"/>
            </a:endParaRPr>
          </a:p>
          <a:p>
            <a:pPr marL="557530" marR="60325" indent="-457200">
              <a:lnSpc>
                <a:spcPts val="3470"/>
              </a:lnSpc>
              <a:buFont typeface="Wingdings"/>
              <a:buChar char="v"/>
            </a:pPr>
            <a:r>
              <a:rPr sz="3200" dirty="0">
                <a:solidFill>
                  <a:srgbClr val="FFFF00"/>
                </a:solidFill>
                <a:latin typeface="Cambria"/>
                <a:cs typeface="Cambria"/>
              </a:rPr>
              <a:t>Ό</a:t>
            </a:r>
            <a:r>
              <a:rPr sz="3200" spc="-10" dirty="0">
                <a:solidFill>
                  <a:srgbClr val="FFFF00"/>
                </a:solidFill>
                <a:latin typeface="Cambria"/>
                <a:cs typeface="Cambria"/>
              </a:rPr>
              <a:t>ξ</a:t>
            </a:r>
            <a:r>
              <a:rPr sz="3200" spc="-5" dirty="0">
                <a:solidFill>
                  <a:srgbClr val="FFFF00"/>
                </a:solidFill>
                <a:latin typeface="Cambria"/>
                <a:cs typeface="Cambria"/>
              </a:rPr>
              <a:t>ι</a:t>
            </a:r>
            <a:r>
              <a:rPr sz="3200" spc="30" dirty="0">
                <a:solidFill>
                  <a:srgbClr val="FFFF00"/>
                </a:solidFill>
                <a:latin typeface="Cambria"/>
                <a:cs typeface="Cambria"/>
              </a:rPr>
              <a:t>ν</a:t>
            </a:r>
            <a:r>
              <a:rPr sz="3200" dirty="0">
                <a:solidFill>
                  <a:srgbClr val="FFFF00"/>
                </a:solidFill>
                <a:latin typeface="Cambria"/>
                <a:cs typeface="Cambria"/>
              </a:rPr>
              <a:t>α</a:t>
            </a:r>
            <a:r>
              <a:rPr sz="3200" spc="-15" dirty="0">
                <a:solidFill>
                  <a:srgbClr val="FFFF00"/>
                </a:solidFill>
                <a:latin typeface="Cambria"/>
                <a:cs typeface="Cambria"/>
              </a:rPr>
              <a:t> </a:t>
            </a:r>
            <a:r>
              <a:rPr sz="3200" spc="-5" dirty="0">
                <a:solidFill>
                  <a:srgbClr val="FFFF00"/>
                </a:solidFill>
                <a:latin typeface="Cambria"/>
                <a:cs typeface="Cambria"/>
              </a:rPr>
              <a:t>Φάρμα</a:t>
            </a:r>
            <a:r>
              <a:rPr sz="3200" spc="15" dirty="0">
                <a:solidFill>
                  <a:srgbClr val="FFFF00"/>
                </a:solidFill>
                <a:latin typeface="Cambria"/>
                <a:cs typeface="Cambria"/>
              </a:rPr>
              <a:t>κ</a:t>
            </a:r>
            <a:r>
              <a:rPr sz="3200" dirty="0">
                <a:solidFill>
                  <a:srgbClr val="FFFF00"/>
                </a:solidFill>
                <a:latin typeface="Cambria"/>
                <a:cs typeface="Cambria"/>
              </a:rPr>
              <a:t>α</a:t>
            </a:r>
            <a:r>
              <a:rPr sz="3200" spc="-30" dirty="0">
                <a:solidFill>
                  <a:srgbClr val="FFFF00"/>
                </a:solidFill>
                <a:latin typeface="Cambria"/>
                <a:cs typeface="Cambria"/>
              </a:rPr>
              <a:t> </a:t>
            </a:r>
            <a:r>
              <a:rPr sz="3200" dirty="0">
                <a:solidFill>
                  <a:srgbClr val="FFFF00"/>
                </a:solidFill>
                <a:latin typeface="Cambria"/>
                <a:cs typeface="Cambria"/>
              </a:rPr>
              <a:t>(βα</a:t>
            </a:r>
            <a:r>
              <a:rPr sz="3200" spc="-10" dirty="0">
                <a:solidFill>
                  <a:srgbClr val="FFFF00"/>
                </a:solidFill>
                <a:latin typeface="Cambria"/>
                <a:cs typeface="Cambria"/>
              </a:rPr>
              <a:t>ρ</a:t>
            </a:r>
            <a:r>
              <a:rPr sz="3200" spc="-5" dirty="0">
                <a:solidFill>
                  <a:srgbClr val="FFFF00"/>
                </a:solidFill>
                <a:latin typeface="Cambria"/>
                <a:cs typeface="Cambria"/>
              </a:rPr>
              <a:t>βιτουρι</a:t>
            </a:r>
            <a:r>
              <a:rPr sz="3200" spc="15" dirty="0">
                <a:solidFill>
                  <a:srgbClr val="FFFF00"/>
                </a:solidFill>
                <a:latin typeface="Cambria"/>
                <a:cs typeface="Cambria"/>
              </a:rPr>
              <a:t>κ</a:t>
            </a:r>
            <a:r>
              <a:rPr sz="3200" spc="-5" dirty="0">
                <a:solidFill>
                  <a:srgbClr val="FFFF00"/>
                </a:solidFill>
                <a:latin typeface="Cambria"/>
                <a:cs typeface="Cambria"/>
              </a:rPr>
              <a:t>ά</a:t>
            </a:r>
            <a:r>
              <a:rPr sz="3200" spc="10" dirty="0">
                <a:solidFill>
                  <a:srgbClr val="FFFF00"/>
                </a:solidFill>
                <a:latin typeface="Cambria"/>
                <a:cs typeface="Cambria"/>
              </a:rPr>
              <a:t>)</a:t>
            </a:r>
            <a:r>
              <a:rPr sz="3200" spc="90" dirty="0">
                <a:solidFill>
                  <a:srgbClr val="FFFF00"/>
                </a:solidFill>
                <a:latin typeface="Cambria"/>
                <a:cs typeface="Cambria"/>
              </a:rPr>
              <a:t>:</a:t>
            </a:r>
            <a:r>
              <a:rPr sz="3200" spc="-175" dirty="0">
                <a:solidFill>
                  <a:srgbClr val="FFFF00"/>
                </a:solidFill>
                <a:latin typeface="Cambria"/>
                <a:cs typeface="Cambria"/>
              </a:rPr>
              <a:t> </a:t>
            </a:r>
            <a:r>
              <a:rPr sz="3200" dirty="0">
                <a:solidFill>
                  <a:srgbClr val="FFFFFF"/>
                </a:solidFill>
                <a:latin typeface="Cambria"/>
                <a:cs typeface="Cambria"/>
              </a:rPr>
              <a:t>σύνδεση  με</a:t>
            </a:r>
            <a:r>
              <a:rPr sz="3200" spc="-5" dirty="0">
                <a:solidFill>
                  <a:srgbClr val="FFFFFF"/>
                </a:solidFill>
                <a:latin typeface="Cambria"/>
                <a:cs typeface="Cambria"/>
              </a:rPr>
              <a:t> </a:t>
            </a:r>
            <a:r>
              <a:rPr sz="3200" spc="5" dirty="0">
                <a:solidFill>
                  <a:srgbClr val="FFFFFF"/>
                </a:solidFill>
                <a:latin typeface="Cambria"/>
                <a:cs typeface="Cambria"/>
              </a:rPr>
              <a:t>λευκωματίνη</a:t>
            </a:r>
            <a:endParaRPr sz="3200">
              <a:latin typeface="Cambria"/>
              <a:ea typeface="Cambria"/>
              <a:cs typeface="Cambria"/>
            </a:endParaRPr>
          </a:p>
          <a:p>
            <a:pPr>
              <a:lnSpc>
                <a:spcPct val="100000"/>
              </a:lnSpc>
              <a:spcBef>
                <a:spcPts val="30"/>
              </a:spcBef>
            </a:pPr>
            <a:endParaRPr sz="2900">
              <a:latin typeface="Cambria"/>
              <a:cs typeface="Cambria"/>
            </a:endParaRPr>
          </a:p>
          <a:p>
            <a:pPr marL="557530" marR="5080" indent="-457200">
              <a:lnSpc>
                <a:spcPts val="3470"/>
              </a:lnSpc>
              <a:buFont typeface="Wingdings"/>
              <a:buChar char="v"/>
            </a:pPr>
            <a:r>
              <a:rPr sz="3200" spc="25" dirty="0">
                <a:solidFill>
                  <a:srgbClr val="FFFF00"/>
                </a:solidFill>
                <a:latin typeface="Cambria"/>
                <a:cs typeface="Cambria"/>
              </a:rPr>
              <a:t>Α</a:t>
            </a:r>
            <a:r>
              <a:rPr sz="3200" dirty="0">
                <a:solidFill>
                  <a:srgbClr val="FFFF00"/>
                </a:solidFill>
                <a:latin typeface="Cambria"/>
                <a:cs typeface="Cambria"/>
              </a:rPr>
              <a:t>λ</a:t>
            </a:r>
            <a:r>
              <a:rPr sz="3200" spc="15" dirty="0">
                <a:solidFill>
                  <a:srgbClr val="FFFF00"/>
                </a:solidFill>
                <a:latin typeface="Cambria"/>
                <a:cs typeface="Cambria"/>
              </a:rPr>
              <a:t>κ</a:t>
            </a:r>
            <a:r>
              <a:rPr sz="3200" spc="-5" dirty="0">
                <a:solidFill>
                  <a:srgbClr val="FFFF00"/>
                </a:solidFill>
                <a:latin typeface="Cambria"/>
                <a:cs typeface="Cambria"/>
              </a:rPr>
              <a:t>αλι</a:t>
            </a:r>
            <a:r>
              <a:rPr sz="3200" spc="15" dirty="0">
                <a:solidFill>
                  <a:srgbClr val="FFFF00"/>
                </a:solidFill>
                <a:latin typeface="Cambria"/>
                <a:cs typeface="Cambria"/>
              </a:rPr>
              <a:t>κ</a:t>
            </a:r>
            <a:r>
              <a:rPr sz="3200" dirty="0">
                <a:solidFill>
                  <a:srgbClr val="FFFF00"/>
                </a:solidFill>
                <a:latin typeface="Cambria"/>
                <a:cs typeface="Cambria"/>
              </a:rPr>
              <a:t>ά</a:t>
            </a:r>
            <a:r>
              <a:rPr sz="3200" spc="-15" dirty="0">
                <a:solidFill>
                  <a:srgbClr val="FFFF00"/>
                </a:solidFill>
                <a:latin typeface="Cambria"/>
                <a:cs typeface="Cambria"/>
              </a:rPr>
              <a:t> </a:t>
            </a:r>
            <a:r>
              <a:rPr sz="3200" spc="-5" dirty="0">
                <a:solidFill>
                  <a:srgbClr val="FFFF00"/>
                </a:solidFill>
                <a:latin typeface="Cambria"/>
                <a:cs typeface="Cambria"/>
              </a:rPr>
              <a:t>Φάρμα</a:t>
            </a:r>
            <a:r>
              <a:rPr sz="3200" spc="25" dirty="0">
                <a:solidFill>
                  <a:srgbClr val="FFFF00"/>
                </a:solidFill>
                <a:latin typeface="Cambria"/>
                <a:cs typeface="Cambria"/>
              </a:rPr>
              <a:t>κ</a:t>
            </a:r>
            <a:r>
              <a:rPr sz="3200" dirty="0">
                <a:solidFill>
                  <a:srgbClr val="FFFF00"/>
                </a:solidFill>
                <a:latin typeface="Cambria"/>
                <a:cs typeface="Cambria"/>
              </a:rPr>
              <a:t>α</a:t>
            </a:r>
            <a:r>
              <a:rPr sz="3200" spc="-25" dirty="0">
                <a:solidFill>
                  <a:srgbClr val="FFFF00"/>
                </a:solidFill>
                <a:latin typeface="Cambria"/>
                <a:cs typeface="Cambria"/>
              </a:rPr>
              <a:t> </a:t>
            </a:r>
            <a:r>
              <a:rPr sz="3200" spc="20" dirty="0">
                <a:solidFill>
                  <a:srgbClr val="FFFF00"/>
                </a:solidFill>
                <a:latin typeface="Cambria"/>
                <a:cs typeface="Cambria"/>
              </a:rPr>
              <a:t>(</a:t>
            </a:r>
            <a:r>
              <a:rPr sz="3200" dirty="0">
                <a:solidFill>
                  <a:srgbClr val="FFFF00"/>
                </a:solidFill>
                <a:latin typeface="Cambria"/>
                <a:cs typeface="Cambria"/>
              </a:rPr>
              <a:t>διαζεπάμη)</a:t>
            </a:r>
            <a:r>
              <a:rPr sz="3200" spc="90" dirty="0">
                <a:solidFill>
                  <a:srgbClr val="FFFF00"/>
                </a:solidFill>
                <a:latin typeface="Cambria"/>
                <a:cs typeface="Cambria"/>
              </a:rPr>
              <a:t>:</a:t>
            </a:r>
            <a:r>
              <a:rPr sz="3200" spc="-180" dirty="0">
                <a:solidFill>
                  <a:srgbClr val="FFFF00"/>
                </a:solidFill>
                <a:latin typeface="Cambria"/>
                <a:cs typeface="Cambria"/>
              </a:rPr>
              <a:t> </a:t>
            </a:r>
            <a:r>
              <a:rPr sz="3200" dirty="0">
                <a:solidFill>
                  <a:srgbClr val="FFFFFF"/>
                </a:solidFill>
                <a:latin typeface="Cambria"/>
                <a:cs typeface="Cambria"/>
              </a:rPr>
              <a:t>σύνδεση  με</a:t>
            </a:r>
            <a:r>
              <a:rPr sz="3200" spc="-15" dirty="0">
                <a:solidFill>
                  <a:srgbClr val="FFFFFF"/>
                </a:solidFill>
                <a:latin typeface="Cambria"/>
                <a:cs typeface="Cambria"/>
              </a:rPr>
              <a:t> </a:t>
            </a:r>
            <a:r>
              <a:rPr sz="3200" dirty="0">
                <a:solidFill>
                  <a:srgbClr val="FFFFFF"/>
                </a:solidFill>
                <a:latin typeface="Cambria"/>
                <a:cs typeface="Cambria"/>
              </a:rPr>
              <a:t>σφαιρίνες,</a:t>
            </a:r>
            <a:r>
              <a:rPr sz="3200" spc="-50" dirty="0">
                <a:solidFill>
                  <a:srgbClr val="FFFFFF"/>
                </a:solidFill>
                <a:latin typeface="Cambria"/>
                <a:cs typeface="Cambria"/>
              </a:rPr>
              <a:t> </a:t>
            </a:r>
            <a:r>
              <a:rPr sz="3200" dirty="0">
                <a:solidFill>
                  <a:srgbClr val="FFFFFF"/>
                </a:solidFill>
                <a:latin typeface="Cambria"/>
                <a:cs typeface="Cambria"/>
              </a:rPr>
              <a:t>λιπο-</a:t>
            </a:r>
            <a:r>
              <a:rPr sz="3200" spc="-10" dirty="0">
                <a:solidFill>
                  <a:srgbClr val="FFFFFF"/>
                </a:solidFill>
                <a:latin typeface="Cambria"/>
                <a:cs typeface="Cambria"/>
              </a:rPr>
              <a:t> </a:t>
            </a:r>
            <a:r>
              <a:rPr sz="3200" spc="5" dirty="0">
                <a:solidFill>
                  <a:srgbClr val="FFFFFF"/>
                </a:solidFill>
                <a:latin typeface="Cambria"/>
                <a:cs typeface="Cambria"/>
              </a:rPr>
              <a:t>και</a:t>
            </a:r>
            <a:r>
              <a:rPr sz="3200" spc="-30" dirty="0">
                <a:solidFill>
                  <a:srgbClr val="FFFFFF"/>
                </a:solidFill>
                <a:latin typeface="Cambria"/>
                <a:cs typeface="Cambria"/>
              </a:rPr>
              <a:t> </a:t>
            </a:r>
            <a:r>
              <a:rPr sz="3200" spc="5" dirty="0">
                <a:solidFill>
                  <a:srgbClr val="FFFFFF"/>
                </a:solidFill>
                <a:latin typeface="Cambria"/>
                <a:cs typeface="Cambria"/>
              </a:rPr>
              <a:t>γλυκοπρωτείνες</a:t>
            </a:r>
            <a:endParaRPr sz="3200">
              <a:latin typeface="Cambria"/>
              <a:ea typeface="Cambria"/>
              <a:cs typeface="Cambria"/>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sp>
        <p:nvSpPr>
          <p:cNvPr id="3" name="object 3"/>
          <p:cNvSpPr txBox="1">
            <a:spLocks noGrp="1"/>
          </p:cNvSpPr>
          <p:nvPr>
            <p:ph type="title"/>
          </p:nvPr>
        </p:nvSpPr>
        <p:spPr>
          <a:xfrm>
            <a:off x="993444" y="775461"/>
            <a:ext cx="6279515" cy="452120"/>
          </a:xfrm>
          <a:prstGeom prst="rect">
            <a:avLst/>
          </a:prstGeom>
        </p:spPr>
        <p:txBody>
          <a:bodyPr vert="horz" wrap="square" lIns="0" tIns="12065" rIns="0" bIns="0" rtlCol="0">
            <a:spAutoFit/>
          </a:bodyPr>
          <a:lstStyle/>
          <a:p>
            <a:pPr marL="12700">
              <a:lnSpc>
                <a:spcPct val="100000"/>
              </a:lnSpc>
              <a:spcBef>
                <a:spcPts val="95"/>
              </a:spcBef>
              <a:tabLst>
                <a:tab pos="2427605" algn="l"/>
              </a:tabLst>
            </a:pPr>
            <a:r>
              <a:rPr sz="1950" spc="-175" dirty="0">
                <a:solidFill>
                  <a:srgbClr val="0E6EC5"/>
                </a:solidFill>
                <a:latin typeface="Segoe UI Symbol"/>
                <a:cs typeface="Segoe UI Symbol"/>
              </a:rPr>
              <a:t>⦿</a:t>
            </a:r>
            <a:r>
              <a:rPr sz="1950" spc="30" dirty="0">
                <a:solidFill>
                  <a:srgbClr val="0E6EC5"/>
                </a:solidFill>
                <a:latin typeface="Segoe UI Symbol"/>
                <a:cs typeface="Segoe UI Symbol"/>
              </a:rPr>
              <a:t> </a:t>
            </a:r>
            <a:r>
              <a:rPr sz="2800" i="1" spc="-5" dirty="0">
                <a:solidFill>
                  <a:srgbClr val="FFFF00"/>
                </a:solidFill>
                <a:latin typeface="Arial"/>
                <a:cs typeface="Arial"/>
              </a:rPr>
              <a:t>Συντελεστής	</a:t>
            </a:r>
            <a:r>
              <a:rPr sz="2800" i="1" spc="-15" dirty="0">
                <a:solidFill>
                  <a:srgbClr val="FFFF00"/>
                </a:solidFill>
                <a:latin typeface="Arial"/>
                <a:cs typeface="Arial"/>
              </a:rPr>
              <a:t>κατανομής</a:t>
            </a:r>
            <a:r>
              <a:rPr sz="2800" i="1" spc="-40" dirty="0">
                <a:solidFill>
                  <a:srgbClr val="FFFF00"/>
                </a:solidFill>
                <a:latin typeface="Arial"/>
                <a:cs typeface="Arial"/>
              </a:rPr>
              <a:t> </a:t>
            </a:r>
            <a:r>
              <a:rPr sz="2800" i="1" spc="-10" dirty="0">
                <a:solidFill>
                  <a:srgbClr val="FFFF00"/>
                </a:solidFill>
                <a:latin typeface="Arial"/>
                <a:cs typeface="Arial"/>
              </a:rPr>
              <a:t>ιστού/αίματος</a:t>
            </a:r>
            <a:endParaRPr sz="2800">
              <a:latin typeface="Arial"/>
              <a:cs typeface="Arial"/>
            </a:endParaRPr>
          </a:p>
        </p:txBody>
      </p:sp>
      <p:sp>
        <p:nvSpPr>
          <p:cNvPr id="4" name="object 4"/>
          <p:cNvSpPr txBox="1"/>
          <p:nvPr/>
        </p:nvSpPr>
        <p:spPr>
          <a:xfrm>
            <a:off x="993444" y="1318005"/>
            <a:ext cx="7477759" cy="4711033"/>
          </a:xfrm>
          <a:prstGeom prst="rect">
            <a:avLst/>
          </a:prstGeom>
        </p:spPr>
        <p:txBody>
          <a:bodyPr vert="horz" wrap="square" lIns="0" tIns="87630" rIns="0" bIns="0" rtlCol="0" anchor="t">
            <a:spAutoFit/>
          </a:bodyPr>
          <a:lstStyle/>
          <a:p>
            <a:pPr marL="304800" marR="5080" indent="595630">
              <a:lnSpc>
                <a:spcPct val="80100"/>
              </a:lnSpc>
              <a:spcBef>
                <a:spcPts val="690"/>
              </a:spcBef>
              <a:tabLst>
                <a:tab pos="4441825" algn="l"/>
              </a:tabLst>
            </a:pPr>
            <a:r>
              <a:rPr sz="2500" spc="-50" dirty="0">
                <a:solidFill>
                  <a:srgbClr val="FFFFFF"/>
                </a:solidFill>
                <a:latin typeface="Microsoft Sans Serif"/>
                <a:cs typeface="Microsoft Sans Serif"/>
              </a:rPr>
              <a:t>Καθορίζει</a:t>
            </a:r>
            <a:r>
              <a:rPr sz="2500" spc="35" dirty="0">
                <a:solidFill>
                  <a:srgbClr val="FFFFFF"/>
                </a:solidFill>
                <a:latin typeface="Microsoft Sans Serif"/>
                <a:cs typeface="Microsoft Sans Serif"/>
              </a:rPr>
              <a:t> </a:t>
            </a:r>
            <a:r>
              <a:rPr sz="2500" spc="-155" dirty="0">
                <a:solidFill>
                  <a:srgbClr val="FFFFFF"/>
                </a:solidFill>
                <a:latin typeface="Microsoft Sans Serif"/>
                <a:cs typeface="Microsoft Sans Serif"/>
              </a:rPr>
              <a:t>το</a:t>
            </a:r>
            <a:r>
              <a:rPr sz="2500" spc="20" dirty="0">
                <a:solidFill>
                  <a:srgbClr val="FFFFFF"/>
                </a:solidFill>
                <a:latin typeface="Microsoft Sans Serif"/>
                <a:cs typeface="Microsoft Sans Serif"/>
              </a:rPr>
              <a:t> </a:t>
            </a:r>
            <a:r>
              <a:rPr sz="2500" dirty="0">
                <a:solidFill>
                  <a:srgbClr val="FFFFFF"/>
                </a:solidFill>
                <a:latin typeface="Microsoft Sans Serif"/>
                <a:cs typeface="Microsoft Sans Serif"/>
              </a:rPr>
              <a:t>ρυθμό</a:t>
            </a:r>
            <a:r>
              <a:rPr sz="2500" spc="30" dirty="0">
                <a:solidFill>
                  <a:srgbClr val="FFFFFF"/>
                </a:solidFill>
                <a:latin typeface="Microsoft Sans Serif"/>
                <a:cs typeface="Microsoft Sans Serif"/>
              </a:rPr>
              <a:t> </a:t>
            </a:r>
            <a:r>
              <a:rPr sz="2500" spc="-65" dirty="0">
                <a:solidFill>
                  <a:srgbClr val="FFFFFF"/>
                </a:solidFill>
                <a:latin typeface="Microsoft Sans Serif"/>
                <a:cs typeface="Microsoft Sans Serif"/>
              </a:rPr>
              <a:t>μεταφοράς</a:t>
            </a:r>
            <a:r>
              <a:rPr sz="2500" spc="40" dirty="0">
                <a:solidFill>
                  <a:srgbClr val="FFFFFF"/>
                </a:solidFill>
                <a:latin typeface="Microsoft Sans Serif"/>
                <a:cs typeface="Microsoft Sans Serif"/>
              </a:rPr>
              <a:t> </a:t>
            </a:r>
            <a:r>
              <a:rPr sz="2500" spc="-114" dirty="0">
                <a:solidFill>
                  <a:srgbClr val="FFFFFF"/>
                </a:solidFill>
                <a:latin typeface="Microsoft Sans Serif"/>
                <a:cs typeface="Microsoft Sans Serif"/>
              </a:rPr>
              <a:t>του</a:t>
            </a:r>
            <a:r>
              <a:rPr sz="2500" spc="35" dirty="0">
                <a:solidFill>
                  <a:srgbClr val="FFFFFF"/>
                </a:solidFill>
                <a:latin typeface="Microsoft Sans Serif"/>
                <a:cs typeface="Microsoft Sans Serif"/>
              </a:rPr>
              <a:t> </a:t>
            </a:r>
            <a:r>
              <a:rPr sz="2500" spc="-10" dirty="0">
                <a:solidFill>
                  <a:srgbClr val="FFFFFF"/>
                </a:solidFill>
                <a:latin typeface="Microsoft Sans Serif"/>
                <a:cs typeface="Microsoft Sans Serif"/>
              </a:rPr>
              <a:t>φαρμάκου </a:t>
            </a:r>
            <a:r>
              <a:rPr sz="2500" spc="-5" dirty="0">
                <a:solidFill>
                  <a:srgbClr val="FFFFFF"/>
                </a:solidFill>
                <a:latin typeface="Microsoft Sans Serif"/>
                <a:cs typeface="Microsoft Sans Serif"/>
              </a:rPr>
              <a:t> </a:t>
            </a:r>
            <a:r>
              <a:rPr sz="2500" spc="105" dirty="0">
                <a:solidFill>
                  <a:srgbClr val="FFFFFF"/>
                </a:solidFill>
                <a:latin typeface="Microsoft Sans Serif"/>
                <a:cs typeface="Microsoft Sans Serif"/>
              </a:rPr>
              <a:t>από</a:t>
            </a:r>
            <a:r>
              <a:rPr sz="2500" spc="40" dirty="0">
                <a:solidFill>
                  <a:srgbClr val="FFFFFF"/>
                </a:solidFill>
                <a:latin typeface="Microsoft Sans Serif"/>
                <a:cs typeface="Microsoft Sans Serif"/>
              </a:rPr>
              <a:t> </a:t>
            </a:r>
            <a:r>
              <a:rPr sz="2500" spc="-155" dirty="0">
                <a:solidFill>
                  <a:srgbClr val="FFFFFF"/>
                </a:solidFill>
                <a:latin typeface="Microsoft Sans Serif"/>
                <a:cs typeface="Microsoft Sans Serif"/>
              </a:rPr>
              <a:t>το</a:t>
            </a:r>
            <a:r>
              <a:rPr sz="2500" spc="30" dirty="0">
                <a:solidFill>
                  <a:srgbClr val="FFFFFF"/>
                </a:solidFill>
                <a:latin typeface="Microsoft Sans Serif"/>
                <a:cs typeface="Microsoft Sans Serif"/>
              </a:rPr>
              <a:t> </a:t>
            </a:r>
            <a:r>
              <a:rPr sz="2500" spc="-5" dirty="0">
                <a:solidFill>
                  <a:srgbClr val="FFFFFF"/>
                </a:solidFill>
                <a:latin typeface="Microsoft Sans Serif"/>
                <a:cs typeface="Microsoft Sans Serif"/>
              </a:rPr>
              <a:t>αίμα</a:t>
            </a:r>
            <a:r>
              <a:rPr sz="2500" spc="30" dirty="0">
                <a:solidFill>
                  <a:srgbClr val="FFFFFF"/>
                </a:solidFill>
                <a:latin typeface="Microsoft Sans Serif"/>
                <a:cs typeface="Microsoft Sans Serif"/>
              </a:rPr>
              <a:t> </a:t>
            </a:r>
            <a:r>
              <a:rPr sz="2500" spc="-85" dirty="0">
                <a:solidFill>
                  <a:srgbClr val="FFFFFF"/>
                </a:solidFill>
                <a:latin typeface="Microsoft Sans Serif"/>
                <a:cs typeface="Microsoft Sans Serif"/>
              </a:rPr>
              <a:t>στους</a:t>
            </a:r>
            <a:r>
              <a:rPr sz="2500" spc="30" dirty="0">
                <a:solidFill>
                  <a:srgbClr val="FFFFFF"/>
                </a:solidFill>
                <a:latin typeface="Microsoft Sans Serif"/>
                <a:cs typeface="Microsoft Sans Serif"/>
              </a:rPr>
              <a:t> </a:t>
            </a:r>
            <a:r>
              <a:rPr sz="2500" spc="-80" dirty="0">
                <a:solidFill>
                  <a:srgbClr val="FFFFFF"/>
                </a:solidFill>
                <a:latin typeface="Microsoft Sans Serif"/>
                <a:cs typeface="Microsoft Sans Serif"/>
              </a:rPr>
              <a:t>ιστούς</a:t>
            </a:r>
            <a:r>
              <a:rPr sz="2500" spc="25" dirty="0">
                <a:solidFill>
                  <a:srgbClr val="FFFFFF"/>
                </a:solidFill>
                <a:latin typeface="Microsoft Sans Serif"/>
                <a:cs typeface="Microsoft Sans Serif"/>
              </a:rPr>
              <a:t> </a:t>
            </a:r>
            <a:r>
              <a:rPr sz="2500" spc="-30" dirty="0">
                <a:solidFill>
                  <a:srgbClr val="FFFFFF"/>
                </a:solidFill>
                <a:latin typeface="Microsoft Sans Serif"/>
                <a:cs typeface="Microsoft Sans Serif"/>
              </a:rPr>
              <a:t>και</a:t>
            </a:r>
            <a:r>
              <a:rPr sz="2500" spc="45" dirty="0">
                <a:solidFill>
                  <a:srgbClr val="FFFFFF"/>
                </a:solidFill>
                <a:latin typeface="Microsoft Sans Serif"/>
                <a:cs typeface="Microsoft Sans Serif"/>
              </a:rPr>
              <a:t> </a:t>
            </a:r>
            <a:r>
              <a:rPr sz="2500" spc="-45" dirty="0">
                <a:solidFill>
                  <a:srgbClr val="FFFFFF"/>
                </a:solidFill>
                <a:latin typeface="Microsoft Sans Serif"/>
                <a:cs typeface="Microsoft Sans Serif"/>
              </a:rPr>
              <a:t>αντιστρόφως</a:t>
            </a:r>
            <a:r>
              <a:rPr sz="2500" spc="80" dirty="0">
                <a:solidFill>
                  <a:srgbClr val="FFFFFF"/>
                </a:solidFill>
                <a:latin typeface="Microsoft Sans Serif"/>
                <a:cs typeface="Microsoft Sans Serif"/>
              </a:rPr>
              <a:t> </a:t>
            </a:r>
            <a:r>
              <a:rPr sz="2500" i="1" spc="-10" dirty="0">
                <a:solidFill>
                  <a:srgbClr val="FFFFFF"/>
                </a:solidFill>
                <a:latin typeface="Arial"/>
                <a:cs typeface="Arial"/>
              </a:rPr>
              <a:t>(</a:t>
            </a:r>
            <a:r>
              <a:rPr sz="2200" i="1" spc="-10" dirty="0">
                <a:solidFill>
                  <a:srgbClr val="FFFFFF"/>
                </a:solidFill>
                <a:latin typeface="Arial"/>
                <a:cs typeface="Arial"/>
              </a:rPr>
              <a:t>μεγάλος </a:t>
            </a:r>
            <a:r>
              <a:rPr sz="2200" i="1" spc="-595" dirty="0">
                <a:solidFill>
                  <a:srgbClr val="FFFFFF"/>
                </a:solidFill>
                <a:latin typeface="Arial"/>
                <a:cs typeface="Arial"/>
              </a:rPr>
              <a:t> </a:t>
            </a:r>
            <a:r>
              <a:rPr sz="2200" i="1" spc="-10" dirty="0">
                <a:solidFill>
                  <a:srgbClr val="FFFFFF"/>
                </a:solidFill>
                <a:latin typeface="Arial"/>
                <a:cs typeface="Arial"/>
              </a:rPr>
              <a:t>συντελεστής-μειωμένη</a:t>
            </a:r>
            <a:r>
              <a:rPr sz="2200" i="1" spc="55" dirty="0">
                <a:solidFill>
                  <a:srgbClr val="FFFFFF"/>
                </a:solidFill>
                <a:latin typeface="Arial"/>
                <a:cs typeface="Arial"/>
              </a:rPr>
              <a:t> </a:t>
            </a:r>
            <a:r>
              <a:rPr sz="2200" i="1" spc="-5" dirty="0">
                <a:solidFill>
                  <a:srgbClr val="FFFFFF"/>
                </a:solidFill>
                <a:latin typeface="Arial"/>
                <a:cs typeface="Arial"/>
              </a:rPr>
              <a:t>απελευθέρωση</a:t>
            </a:r>
            <a:r>
              <a:rPr sz="2200" i="1" spc="30" dirty="0">
                <a:solidFill>
                  <a:srgbClr val="FFFFFF"/>
                </a:solidFill>
                <a:latin typeface="Arial"/>
                <a:cs typeface="Arial"/>
              </a:rPr>
              <a:t> </a:t>
            </a:r>
            <a:r>
              <a:rPr sz="2200" i="1" spc="-20" dirty="0">
                <a:solidFill>
                  <a:srgbClr val="FFFFFF"/>
                </a:solidFill>
                <a:latin typeface="Arial"/>
                <a:cs typeface="Arial"/>
              </a:rPr>
              <a:t>του</a:t>
            </a:r>
            <a:r>
              <a:rPr sz="2200" i="1" spc="10" dirty="0">
                <a:solidFill>
                  <a:srgbClr val="FFFFFF"/>
                </a:solidFill>
                <a:latin typeface="Arial"/>
                <a:cs typeface="Arial"/>
              </a:rPr>
              <a:t> </a:t>
            </a:r>
            <a:r>
              <a:rPr sz="2200" i="1" spc="-10" dirty="0">
                <a:solidFill>
                  <a:srgbClr val="FFFFFF"/>
                </a:solidFill>
                <a:latin typeface="Arial"/>
                <a:cs typeface="Arial"/>
              </a:rPr>
              <a:t>φαρμάκου</a:t>
            </a:r>
            <a:r>
              <a:rPr sz="2200" i="1" spc="10" dirty="0">
                <a:solidFill>
                  <a:srgbClr val="FFFFFF"/>
                </a:solidFill>
                <a:latin typeface="Arial"/>
                <a:cs typeface="Arial"/>
              </a:rPr>
              <a:t> </a:t>
            </a:r>
            <a:r>
              <a:rPr sz="2200" i="1" spc="-10" dirty="0">
                <a:solidFill>
                  <a:srgbClr val="FFFFFF"/>
                </a:solidFill>
                <a:latin typeface="Arial"/>
                <a:cs typeface="Arial"/>
              </a:rPr>
              <a:t>από </a:t>
            </a:r>
            <a:r>
              <a:rPr sz="2200" i="1" spc="-5" dirty="0">
                <a:solidFill>
                  <a:srgbClr val="FFFFFF"/>
                </a:solidFill>
                <a:latin typeface="Arial"/>
                <a:cs typeface="Arial"/>
              </a:rPr>
              <a:t> </a:t>
            </a:r>
            <a:r>
              <a:rPr sz="2200" i="1" spc="-20" dirty="0">
                <a:solidFill>
                  <a:srgbClr val="FFFFFF"/>
                </a:solidFill>
                <a:latin typeface="Arial"/>
                <a:cs typeface="Arial"/>
              </a:rPr>
              <a:t>τον</a:t>
            </a:r>
            <a:r>
              <a:rPr sz="2200" i="1" spc="20" dirty="0">
                <a:solidFill>
                  <a:srgbClr val="FFFFFF"/>
                </a:solidFill>
                <a:latin typeface="Arial"/>
                <a:cs typeface="Arial"/>
              </a:rPr>
              <a:t> </a:t>
            </a:r>
            <a:r>
              <a:rPr sz="2200" i="1" spc="-10" dirty="0">
                <a:solidFill>
                  <a:srgbClr val="FFFFFF"/>
                </a:solidFill>
                <a:latin typeface="Arial"/>
                <a:cs typeface="Arial"/>
              </a:rPr>
              <a:t>ιστό</a:t>
            </a:r>
            <a:r>
              <a:rPr sz="2200" i="1" spc="15" dirty="0">
                <a:solidFill>
                  <a:srgbClr val="FFFFFF"/>
                </a:solidFill>
                <a:latin typeface="Arial"/>
                <a:cs typeface="Arial"/>
              </a:rPr>
              <a:t> </a:t>
            </a:r>
            <a:r>
              <a:rPr sz="2200" i="1" spc="-25" dirty="0">
                <a:solidFill>
                  <a:srgbClr val="FFFFFF"/>
                </a:solidFill>
                <a:latin typeface="Arial"/>
                <a:cs typeface="Arial"/>
              </a:rPr>
              <a:t>στο</a:t>
            </a:r>
            <a:r>
              <a:rPr sz="2200" i="1" spc="50" dirty="0">
                <a:solidFill>
                  <a:srgbClr val="FFFFFF"/>
                </a:solidFill>
                <a:latin typeface="Arial"/>
                <a:cs typeface="Arial"/>
              </a:rPr>
              <a:t> </a:t>
            </a:r>
            <a:r>
              <a:rPr sz="2200" i="1" spc="-5" dirty="0">
                <a:solidFill>
                  <a:srgbClr val="FFFFFF"/>
                </a:solidFill>
                <a:latin typeface="Arial"/>
                <a:cs typeface="Arial"/>
              </a:rPr>
              <a:t>αίμα—επιβράδυνση	</a:t>
            </a:r>
            <a:r>
              <a:rPr sz="2200" i="1" spc="-20" dirty="0">
                <a:solidFill>
                  <a:srgbClr val="FFFFFF"/>
                </a:solidFill>
                <a:latin typeface="Arial"/>
                <a:cs typeface="Arial"/>
              </a:rPr>
              <a:t>του</a:t>
            </a:r>
            <a:r>
              <a:rPr sz="2200" i="1" dirty="0">
                <a:solidFill>
                  <a:srgbClr val="FFFFFF"/>
                </a:solidFill>
                <a:latin typeface="Arial"/>
                <a:cs typeface="Arial"/>
              </a:rPr>
              <a:t> </a:t>
            </a:r>
            <a:r>
              <a:rPr sz="2200" i="1" spc="-10" dirty="0">
                <a:solidFill>
                  <a:srgbClr val="FFFFFF"/>
                </a:solidFill>
                <a:latin typeface="Arial"/>
                <a:cs typeface="Arial"/>
              </a:rPr>
              <a:t>μεταβολισμού</a:t>
            </a:r>
            <a:r>
              <a:rPr sz="2200" i="1" spc="25" dirty="0">
                <a:solidFill>
                  <a:srgbClr val="FFFFFF"/>
                </a:solidFill>
                <a:latin typeface="Arial"/>
                <a:cs typeface="Arial"/>
              </a:rPr>
              <a:t> </a:t>
            </a:r>
            <a:r>
              <a:rPr sz="2200" i="1" spc="-15" dirty="0">
                <a:solidFill>
                  <a:srgbClr val="FFFFFF"/>
                </a:solidFill>
                <a:latin typeface="Arial"/>
                <a:cs typeface="Arial"/>
              </a:rPr>
              <a:t>και </a:t>
            </a:r>
            <a:r>
              <a:rPr sz="2200" i="1" spc="-10" dirty="0">
                <a:solidFill>
                  <a:srgbClr val="FFFFFF"/>
                </a:solidFill>
                <a:latin typeface="Arial"/>
                <a:cs typeface="Arial"/>
              </a:rPr>
              <a:t> </a:t>
            </a:r>
            <a:r>
              <a:rPr sz="2200" i="1" spc="-5" dirty="0">
                <a:solidFill>
                  <a:srgbClr val="FFFFFF"/>
                </a:solidFill>
                <a:latin typeface="Arial"/>
                <a:cs typeface="Arial"/>
              </a:rPr>
              <a:t>απέκκρισης)</a:t>
            </a:r>
            <a:endParaRPr sz="2200">
              <a:latin typeface="Arial"/>
              <a:cs typeface="Arial"/>
            </a:endParaRPr>
          </a:p>
          <a:p>
            <a:pPr marL="12700">
              <a:spcBef>
                <a:spcPts val="994"/>
              </a:spcBef>
            </a:pPr>
            <a:r>
              <a:rPr sz="1950" spc="-175" dirty="0">
                <a:solidFill>
                  <a:srgbClr val="0E6EC5"/>
                </a:solidFill>
                <a:latin typeface="Segoe UI Symbol"/>
                <a:cs typeface="Segoe UI Symbol"/>
              </a:rPr>
              <a:t>⦿</a:t>
            </a:r>
            <a:r>
              <a:rPr sz="1950" spc="20" dirty="0">
                <a:solidFill>
                  <a:srgbClr val="0E6EC5"/>
                </a:solidFill>
                <a:latin typeface="Segoe UI Symbol"/>
                <a:cs typeface="Segoe UI Symbol"/>
              </a:rPr>
              <a:t> </a:t>
            </a:r>
            <a:r>
              <a:rPr sz="2800" i="1" spc="-5" dirty="0" err="1">
                <a:solidFill>
                  <a:srgbClr val="FFFF00"/>
                </a:solidFill>
                <a:latin typeface="Arial"/>
                <a:cs typeface="Arial"/>
              </a:rPr>
              <a:t>Όγ</a:t>
            </a:r>
            <a:r>
              <a:rPr sz="2800" i="1" spc="-35" dirty="0" err="1">
                <a:solidFill>
                  <a:srgbClr val="FFFF00"/>
                </a:solidFill>
                <a:latin typeface="Arial"/>
                <a:cs typeface="Arial"/>
              </a:rPr>
              <a:t>κ</a:t>
            </a:r>
            <a:r>
              <a:rPr sz="2800" i="1" spc="-10" dirty="0" err="1">
                <a:solidFill>
                  <a:srgbClr val="FFFF00"/>
                </a:solidFill>
                <a:latin typeface="Arial"/>
                <a:cs typeface="Arial"/>
              </a:rPr>
              <a:t>ο</a:t>
            </a:r>
            <a:r>
              <a:rPr sz="2800" i="1" spc="-5" dirty="0" err="1">
                <a:solidFill>
                  <a:srgbClr val="FFFF00"/>
                </a:solidFill>
                <a:latin typeface="Arial"/>
                <a:cs typeface="Arial"/>
              </a:rPr>
              <a:t>ς</a:t>
            </a:r>
            <a:r>
              <a:rPr sz="2800" i="1" spc="-5" dirty="0">
                <a:solidFill>
                  <a:srgbClr val="FFFF00"/>
                </a:solidFill>
                <a:latin typeface="Arial"/>
                <a:cs typeface="Arial"/>
              </a:rPr>
              <a:t> </a:t>
            </a:r>
            <a:r>
              <a:rPr sz="2800" i="1" spc="-35" dirty="0">
                <a:solidFill>
                  <a:srgbClr val="FFFF00"/>
                </a:solidFill>
                <a:latin typeface="Arial"/>
                <a:cs typeface="Arial"/>
              </a:rPr>
              <a:t>κ</a:t>
            </a:r>
            <a:r>
              <a:rPr sz="2800" i="1" spc="-10" dirty="0">
                <a:solidFill>
                  <a:srgbClr val="FFFF00"/>
                </a:solidFill>
                <a:latin typeface="Arial"/>
                <a:cs typeface="Arial"/>
              </a:rPr>
              <a:t>α</a:t>
            </a:r>
            <a:r>
              <a:rPr sz="2800" i="1" spc="-45" dirty="0">
                <a:solidFill>
                  <a:srgbClr val="FFFF00"/>
                </a:solidFill>
                <a:latin typeface="Arial"/>
                <a:cs typeface="Arial"/>
              </a:rPr>
              <a:t>τ</a:t>
            </a:r>
            <a:r>
              <a:rPr sz="2800" i="1" spc="-10" dirty="0">
                <a:solidFill>
                  <a:srgbClr val="FFFF00"/>
                </a:solidFill>
                <a:latin typeface="Arial"/>
                <a:cs typeface="Arial"/>
              </a:rPr>
              <a:t>α</a:t>
            </a:r>
            <a:r>
              <a:rPr sz="2800" i="1" spc="-10" dirty="0" err="1">
                <a:solidFill>
                  <a:srgbClr val="FFFF00"/>
                </a:solidFill>
                <a:latin typeface="Arial"/>
                <a:cs typeface="Arial"/>
              </a:rPr>
              <a:t>ν</a:t>
            </a:r>
            <a:r>
              <a:rPr sz="2800" i="1" dirty="0" err="1">
                <a:solidFill>
                  <a:srgbClr val="FFFF00"/>
                </a:solidFill>
                <a:latin typeface="Arial"/>
                <a:cs typeface="Arial"/>
              </a:rPr>
              <a:t>ο</a:t>
            </a:r>
            <a:r>
              <a:rPr sz="2800" i="1" spc="-5" dirty="0" err="1">
                <a:solidFill>
                  <a:srgbClr val="FFFF00"/>
                </a:solidFill>
                <a:latin typeface="Arial"/>
                <a:cs typeface="Arial"/>
              </a:rPr>
              <a:t>μής</a:t>
            </a:r>
            <a:r>
              <a:rPr sz="2800" i="1" spc="5" dirty="0">
                <a:solidFill>
                  <a:srgbClr val="FFFF00"/>
                </a:solidFill>
                <a:latin typeface="Arial"/>
                <a:cs typeface="Arial"/>
              </a:rPr>
              <a:t> </a:t>
            </a:r>
            <a:r>
              <a:rPr sz="2800" i="1" spc="-5" dirty="0">
                <a:solidFill>
                  <a:srgbClr val="FFFF00"/>
                </a:solidFill>
                <a:latin typeface="Arial"/>
                <a:cs typeface="Arial"/>
              </a:rPr>
              <a:t>(</a:t>
            </a:r>
            <a:r>
              <a:rPr sz="2800" i="1" spc="-15" dirty="0" err="1">
                <a:solidFill>
                  <a:srgbClr val="FFFF00"/>
                </a:solidFill>
                <a:latin typeface="Arial"/>
                <a:cs typeface="Arial"/>
              </a:rPr>
              <a:t>V</a:t>
            </a:r>
            <a:r>
              <a:rPr sz="2800" i="1" spc="-5" dirty="0" err="1">
                <a:solidFill>
                  <a:srgbClr val="FFFF00"/>
                </a:solidFill>
                <a:latin typeface="Arial"/>
                <a:cs typeface="Arial"/>
              </a:rPr>
              <a:t>d</a:t>
            </a:r>
            <a:r>
              <a:rPr sz="2800" i="1" spc="-5" dirty="0">
                <a:solidFill>
                  <a:srgbClr val="FFFF00"/>
                </a:solidFill>
                <a:latin typeface="Arial"/>
                <a:cs typeface="Arial"/>
              </a:rPr>
              <a:t>)</a:t>
            </a:r>
            <a:r>
              <a:rPr lang="en-US" sz="2800" i="1" spc="-5" dirty="0">
                <a:solidFill>
                  <a:srgbClr val="FFFF00"/>
                </a:solidFill>
                <a:latin typeface="Arial"/>
                <a:cs typeface="Arial"/>
              </a:rPr>
              <a:t> </a:t>
            </a:r>
            <a:r>
              <a:rPr lang="en-US" sz="2800" i="1" spc="-5" dirty="0" err="1">
                <a:solidFill>
                  <a:srgbClr val="FFFF00"/>
                </a:solidFill>
                <a:latin typeface="Arial"/>
                <a:cs typeface="Arial"/>
              </a:rPr>
              <a:t>δόση</a:t>
            </a:r>
            <a:r>
              <a:rPr lang="en-US" sz="2800" i="1" spc="-5" dirty="0">
                <a:solidFill>
                  <a:srgbClr val="FFFF00"/>
                </a:solidFill>
                <a:latin typeface="Arial"/>
                <a:cs typeface="Arial"/>
              </a:rPr>
              <a:t>/</a:t>
            </a:r>
            <a:r>
              <a:rPr lang="en-US" sz="2800" i="1" spc="-5" dirty="0" err="1">
                <a:solidFill>
                  <a:srgbClr val="FFFF00"/>
                </a:solidFill>
                <a:latin typeface="Arial"/>
                <a:cs typeface="Arial"/>
              </a:rPr>
              <a:t>συγκέντρωση</a:t>
            </a:r>
            <a:endParaRPr lang="en-US" sz="2500" dirty="0" err="1">
              <a:solidFill>
                <a:srgbClr val="000000"/>
              </a:solidFill>
              <a:latin typeface="Microsoft Sans Serif"/>
              <a:cs typeface="Microsoft Sans Serif"/>
            </a:endParaRPr>
          </a:p>
          <a:p>
            <a:pPr marL="12700">
              <a:spcBef>
                <a:spcPts val="994"/>
              </a:spcBef>
            </a:pPr>
            <a:r>
              <a:rPr sz="2500" spc="-5" dirty="0">
                <a:solidFill>
                  <a:srgbClr val="FFFFFF"/>
                </a:solidFill>
                <a:latin typeface="Microsoft Sans Serif"/>
                <a:cs typeface="Microsoft Sans Serif"/>
              </a:rPr>
              <a:t>Ο</a:t>
            </a:r>
            <a:r>
              <a:rPr sz="2500" spc="20" dirty="0">
                <a:solidFill>
                  <a:srgbClr val="FFFFFF"/>
                </a:solidFill>
                <a:latin typeface="Microsoft Sans Serif"/>
                <a:cs typeface="Microsoft Sans Serif"/>
              </a:rPr>
              <a:t> </a:t>
            </a:r>
            <a:r>
              <a:rPr sz="2500" spc="-35" dirty="0">
                <a:solidFill>
                  <a:srgbClr val="FFFFFF"/>
                </a:solidFill>
                <a:latin typeface="Microsoft Sans Serif"/>
                <a:cs typeface="Microsoft Sans Serif"/>
              </a:rPr>
              <a:t>φα</a:t>
            </a:r>
            <a:r>
              <a:rPr sz="2500" spc="-35" dirty="0" err="1">
                <a:solidFill>
                  <a:srgbClr val="FFFFFF"/>
                </a:solidFill>
                <a:latin typeface="Microsoft Sans Serif"/>
                <a:cs typeface="Microsoft Sans Serif"/>
              </a:rPr>
              <a:t>ινομενικός</a:t>
            </a:r>
            <a:r>
              <a:rPr sz="2500" spc="30" dirty="0">
                <a:solidFill>
                  <a:srgbClr val="FFFFFF"/>
                </a:solidFill>
                <a:latin typeface="Microsoft Sans Serif"/>
                <a:cs typeface="Microsoft Sans Serif"/>
              </a:rPr>
              <a:t> </a:t>
            </a:r>
            <a:r>
              <a:rPr sz="2500" spc="-60" dirty="0" err="1">
                <a:solidFill>
                  <a:srgbClr val="FFFFFF"/>
                </a:solidFill>
                <a:latin typeface="Microsoft Sans Serif"/>
                <a:cs typeface="Microsoft Sans Serif"/>
              </a:rPr>
              <a:t>όγκος</a:t>
            </a:r>
            <a:r>
              <a:rPr sz="2500" spc="35" dirty="0">
                <a:solidFill>
                  <a:srgbClr val="FFFFFF"/>
                </a:solidFill>
                <a:latin typeface="Microsoft Sans Serif"/>
                <a:cs typeface="Microsoft Sans Serif"/>
              </a:rPr>
              <a:t> </a:t>
            </a:r>
            <a:r>
              <a:rPr sz="2500" spc="-10" dirty="0">
                <a:solidFill>
                  <a:srgbClr val="FFFFFF"/>
                </a:solidFill>
                <a:latin typeface="Microsoft Sans Serif"/>
                <a:cs typeface="Microsoft Sans Serif"/>
              </a:rPr>
              <a:t>φαρμάκου</a:t>
            </a:r>
            <a:r>
              <a:rPr sz="2500" spc="60" dirty="0">
                <a:solidFill>
                  <a:srgbClr val="FFFFFF"/>
                </a:solidFill>
                <a:latin typeface="Microsoft Sans Serif"/>
                <a:cs typeface="Microsoft Sans Serif"/>
              </a:rPr>
              <a:t> </a:t>
            </a:r>
            <a:r>
              <a:rPr sz="2500" spc="-100" dirty="0">
                <a:solidFill>
                  <a:srgbClr val="FFFFFF"/>
                </a:solidFill>
                <a:latin typeface="Microsoft Sans Serif"/>
                <a:cs typeface="Microsoft Sans Serif"/>
              </a:rPr>
              <a:t>μετά</a:t>
            </a:r>
            <a:r>
              <a:rPr sz="2500" spc="30" dirty="0">
                <a:solidFill>
                  <a:srgbClr val="FFFFFF"/>
                </a:solidFill>
                <a:latin typeface="Microsoft Sans Serif"/>
                <a:cs typeface="Microsoft Sans Serif"/>
              </a:rPr>
              <a:t> </a:t>
            </a:r>
            <a:r>
              <a:rPr sz="2500" spc="-140" dirty="0">
                <a:solidFill>
                  <a:srgbClr val="FFFFFF"/>
                </a:solidFill>
                <a:latin typeface="Microsoft Sans Serif"/>
                <a:cs typeface="Microsoft Sans Serif"/>
              </a:rPr>
              <a:t>τη</a:t>
            </a:r>
            <a:r>
              <a:rPr lang="en-US" sz="2500" spc="-140" dirty="0">
                <a:solidFill>
                  <a:srgbClr val="FFFFFF"/>
                </a:solidFill>
                <a:latin typeface="Microsoft Sans Serif"/>
                <a:cs typeface="Microsoft Sans Serif"/>
              </a:rPr>
              <a:t> </a:t>
            </a:r>
            <a:r>
              <a:rPr sz="2500" spc="-650" dirty="0">
                <a:solidFill>
                  <a:srgbClr val="FFFFFF"/>
                </a:solidFill>
                <a:latin typeface="Microsoft Sans Serif"/>
                <a:cs typeface="Microsoft Sans Serif"/>
              </a:rPr>
              <a:t> </a:t>
            </a:r>
            <a:r>
              <a:rPr sz="2500" spc="-20" dirty="0">
                <a:solidFill>
                  <a:srgbClr val="FFFFFF"/>
                </a:solidFill>
                <a:latin typeface="Microsoft Sans Serif"/>
                <a:cs typeface="Microsoft Sans Serif"/>
              </a:rPr>
              <a:t>χορήγηση</a:t>
            </a:r>
            <a:r>
              <a:rPr sz="2500" spc="35" dirty="0">
                <a:solidFill>
                  <a:srgbClr val="FFFFFF"/>
                </a:solidFill>
                <a:latin typeface="Microsoft Sans Serif"/>
                <a:cs typeface="Microsoft Sans Serif"/>
              </a:rPr>
              <a:t> </a:t>
            </a:r>
            <a:r>
              <a:rPr sz="2500" spc="-45" dirty="0">
                <a:solidFill>
                  <a:srgbClr val="FFFFFF"/>
                </a:solidFill>
                <a:latin typeface="Microsoft Sans Serif"/>
                <a:cs typeface="Microsoft Sans Serif"/>
              </a:rPr>
              <a:t>συγκεκριμένης</a:t>
            </a:r>
            <a:r>
              <a:rPr sz="2500" spc="25" dirty="0">
                <a:solidFill>
                  <a:srgbClr val="FFFFFF"/>
                </a:solidFill>
                <a:latin typeface="Microsoft Sans Serif"/>
                <a:cs typeface="Microsoft Sans Serif"/>
              </a:rPr>
              <a:t> </a:t>
            </a:r>
            <a:r>
              <a:rPr sz="2500" spc="-15" dirty="0">
                <a:solidFill>
                  <a:srgbClr val="FFFFFF"/>
                </a:solidFill>
                <a:latin typeface="Microsoft Sans Serif"/>
                <a:cs typeface="Microsoft Sans Serif"/>
              </a:rPr>
              <a:t>δόσης.</a:t>
            </a:r>
            <a:endParaRPr sz="2500">
              <a:latin typeface="Microsoft Sans Serif"/>
              <a:ea typeface="Microsoft Sans Serif"/>
              <a:cs typeface="Microsoft Sans Serif"/>
            </a:endParaRPr>
          </a:p>
          <a:p>
            <a:pPr marL="12700">
              <a:lnSpc>
                <a:spcPct val="100000"/>
              </a:lnSpc>
              <a:spcBef>
                <a:spcPts val="1015"/>
              </a:spcBef>
            </a:pPr>
            <a:r>
              <a:rPr sz="1950" spc="-175" dirty="0">
                <a:solidFill>
                  <a:srgbClr val="0E6EC5"/>
                </a:solidFill>
                <a:latin typeface="Segoe UI Symbol"/>
                <a:cs typeface="Segoe UI Symbol"/>
              </a:rPr>
              <a:t>⦿</a:t>
            </a:r>
            <a:r>
              <a:rPr sz="1950" spc="20" dirty="0">
                <a:solidFill>
                  <a:srgbClr val="0E6EC5"/>
                </a:solidFill>
                <a:latin typeface="Segoe UI Symbol"/>
                <a:cs typeface="Segoe UI Symbol"/>
              </a:rPr>
              <a:t> </a:t>
            </a:r>
            <a:r>
              <a:rPr sz="2800" i="1" spc="-10" dirty="0" err="1">
                <a:solidFill>
                  <a:srgbClr val="FFFF00"/>
                </a:solidFill>
                <a:latin typeface="Arial"/>
                <a:cs typeface="Arial"/>
              </a:rPr>
              <a:t>Περίοδος</a:t>
            </a:r>
            <a:r>
              <a:rPr sz="2800" i="1" spc="15" dirty="0">
                <a:solidFill>
                  <a:srgbClr val="FFFF00"/>
                </a:solidFill>
                <a:latin typeface="Arial"/>
                <a:cs typeface="Arial"/>
              </a:rPr>
              <a:t> </a:t>
            </a:r>
            <a:r>
              <a:rPr lang="el-GR" sz="2800" i="1" spc="-5" dirty="0">
                <a:solidFill>
                  <a:srgbClr val="FFFF00"/>
                </a:solidFill>
                <a:latin typeface="Arial"/>
                <a:cs typeface="Arial"/>
              </a:rPr>
              <a:t>ημίσειας</a:t>
            </a:r>
            <a:r>
              <a:rPr sz="2800" i="1" spc="15" dirty="0">
                <a:solidFill>
                  <a:srgbClr val="FFFF00"/>
                </a:solidFill>
                <a:latin typeface="Arial"/>
                <a:cs typeface="Arial"/>
              </a:rPr>
              <a:t> </a:t>
            </a:r>
            <a:r>
              <a:rPr sz="2800" i="1" spc="-45" dirty="0" err="1">
                <a:solidFill>
                  <a:srgbClr val="FFFF00"/>
                </a:solidFill>
                <a:latin typeface="Arial"/>
                <a:cs typeface="Arial"/>
              </a:rPr>
              <a:t>ζωής</a:t>
            </a:r>
            <a:r>
              <a:rPr sz="2800" i="1" spc="5" dirty="0">
                <a:solidFill>
                  <a:srgbClr val="FFFF00"/>
                </a:solidFill>
                <a:latin typeface="Arial"/>
                <a:cs typeface="Arial"/>
              </a:rPr>
              <a:t> </a:t>
            </a:r>
            <a:r>
              <a:rPr sz="2800" i="1" spc="-10" dirty="0">
                <a:solidFill>
                  <a:srgbClr val="FFFF00"/>
                </a:solidFill>
                <a:latin typeface="Arial"/>
                <a:cs typeface="Arial"/>
              </a:rPr>
              <a:t>απ</a:t>
            </a:r>
            <a:r>
              <a:rPr sz="2800" i="1" spc="-10" dirty="0" err="1">
                <a:solidFill>
                  <a:srgbClr val="FFFF00"/>
                </a:solidFill>
                <a:latin typeface="Arial"/>
                <a:cs typeface="Arial"/>
              </a:rPr>
              <a:t>ομάκρυνσης</a:t>
            </a:r>
            <a:r>
              <a:rPr sz="2800" i="1" spc="5" dirty="0">
                <a:solidFill>
                  <a:srgbClr val="FFFF00"/>
                </a:solidFill>
                <a:latin typeface="Arial"/>
                <a:cs typeface="Arial"/>
              </a:rPr>
              <a:t> </a:t>
            </a:r>
            <a:r>
              <a:rPr sz="2800" i="1" spc="-5" dirty="0">
                <a:solidFill>
                  <a:srgbClr val="FFFF00"/>
                </a:solidFill>
                <a:latin typeface="Arial"/>
                <a:cs typeface="Arial"/>
              </a:rPr>
              <a:t>(t</a:t>
            </a:r>
            <a:r>
              <a:rPr sz="2800" i="1" dirty="0">
                <a:solidFill>
                  <a:srgbClr val="FFFF00"/>
                </a:solidFill>
                <a:latin typeface="Arial"/>
                <a:cs typeface="Arial"/>
              </a:rPr>
              <a:t> 1/2)</a:t>
            </a:r>
            <a:endParaRPr sz="2800">
              <a:latin typeface="Arial"/>
              <a:cs typeface="Arial"/>
            </a:endParaRPr>
          </a:p>
          <a:p>
            <a:pPr marL="304800" marR="584835" indent="770890">
              <a:lnSpc>
                <a:spcPct val="81200"/>
              </a:lnSpc>
              <a:spcBef>
                <a:spcPts val="1875"/>
              </a:spcBef>
            </a:pPr>
            <a:r>
              <a:rPr sz="2500" spc="-5" dirty="0">
                <a:solidFill>
                  <a:srgbClr val="FFFFFF"/>
                </a:solidFill>
                <a:latin typeface="Microsoft Sans Serif"/>
                <a:cs typeface="Microsoft Sans Serif"/>
              </a:rPr>
              <a:t>Ο</a:t>
            </a:r>
            <a:r>
              <a:rPr sz="2500" spc="40" dirty="0">
                <a:solidFill>
                  <a:srgbClr val="FFFFFF"/>
                </a:solidFill>
                <a:latin typeface="Microsoft Sans Serif"/>
                <a:cs typeface="Microsoft Sans Serif"/>
              </a:rPr>
              <a:t> </a:t>
            </a:r>
            <a:r>
              <a:rPr sz="2500" spc="-25" dirty="0">
                <a:solidFill>
                  <a:srgbClr val="FFFFFF"/>
                </a:solidFill>
                <a:latin typeface="Microsoft Sans Serif"/>
                <a:cs typeface="Microsoft Sans Serif"/>
              </a:rPr>
              <a:t>χρόνος</a:t>
            </a:r>
            <a:r>
              <a:rPr sz="2500" spc="40" dirty="0">
                <a:solidFill>
                  <a:srgbClr val="FFFFFF"/>
                </a:solidFill>
                <a:latin typeface="Microsoft Sans Serif"/>
                <a:cs typeface="Microsoft Sans Serif"/>
              </a:rPr>
              <a:t> </a:t>
            </a:r>
            <a:r>
              <a:rPr sz="2500" spc="-65" dirty="0">
                <a:solidFill>
                  <a:srgbClr val="FFFFFF"/>
                </a:solidFill>
                <a:latin typeface="Microsoft Sans Serif"/>
                <a:cs typeface="Microsoft Sans Serif"/>
              </a:rPr>
              <a:t>στον</a:t>
            </a:r>
            <a:r>
              <a:rPr sz="2500" spc="25" dirty="0">
                <a:solidFill>
                  <a:srgbClr val="FFFFFF"/>
                </a:solidFill>
                <a:latin typeface="Microsoft Sans Serif"/>
                <a:cs typeface="Microsoft Sans Serif"/>
              </a:rPr>
              <a:t> </a:t>
            </a:r>
            <a:r>
              <a:rPr sz="2500" spc="40" dirty="0">
                <a:solidFill>
                  <a:srgbClr val="FFFFFF"/>
                </a:solidFill>
                <a:latin typeface="Microsoft Sans Serif"/>
                <a:cs typeface="Microsoft Sans Serif"/>
              </a:rPr>
              <a:t>οποίο</a:t>
            </a:r>
            <a:r>
              <a:rPr sz="2500" spc="20" dirty="0">
                <a:solidFill>
                  <a:srgbClr val="FFFFFF"/>
                </a:solidFill>
                <a:latin typeface="Microsoft Sans Serif"/>
                <a:cs typeface="Microsoft Sans Serif"/>
              </a:rPr>
              <a:t> </a:t>
            </a:r>
            <a:r>
              <a:rPr sz="2500" spc="-5" dirty="0">
                <a:solidFill>
                  <a:srgbClr val="FFFFFF"/>
                </a:solidFill>
                <a:latin typeface="Microsoft Sans Serif"/>
                <a:cs typeface="Microsoft Sans Serif"/>
              </a:rPr>
              <a:t>η</a:t>
            </a:r>
            <a:r>
              <a:rPr sz="2500" spc="25" dirty="0">
                <a:solidFill>
                  <a:srgbClr val="FFFFFF"/>
                </a:solidFill>
                <a:latin typeface="Microsoft Sans Serif"/>
                <a:cs typeface="Microsoft Sans Serif"/>
              </a:rPr>
              <a:t> </a:t>
            </a:r>
            <a:r>
              <a:rPr sz="2500" spc="-25" dirty="0">
                <a:solidFill>
                  <a:srgbClr val="FFFFFF"/>
                </a:solidFill>
                <a:latin typeface="Microsoft Sans Serif"/>
                <a:cs typeface="Microsoft Sans Serif"/>
              </a:rPr>
              <a:t>συγκέντρωση</a:t>
            </a:r>
            <a:r>
              <a:rPr sz="2500" spc="55" dirty="0">
                <a:solidFill>
                  <a:srgbClr val="FFFFFF"/>
                </a:solidFill>
                <a:latin typeface="Microsoft Sans Serif"/>
                <a:cs typeface="Microsoft Sans Serif"/>
              </a:rPr>
              <a:t> </a:t>
            </a:r>
            <a:r>
              <a:rPr sz="2500" spc="-114" dirty="0">
                <a:solidFill>
                  <a:srgbClr val="FFFFFF"/>
                </a:solidFill>
                <a:latin typeface="Microsoft Sans Serif"/>
                <a:cs typeface="Microsoft Sans Serif"/>
              </a:rPr>
              <a:t>του </a:t>
            </a:r>
            <a:r>
              <a:rPr sz="2500" spc="-650" dirty="0">
                <a:solidFill>
                  <a:srgbClr val="FFFFFF"/>
                </a:solidFill>
                <a:latin typeface="Microsoft Sans Serif"/>
                <a:cs typeface="Microsoft Sans Serif"/>
              </a:rPr>
              <a:t> </a:t>
            </a:r>
            <a:r>
              <a:rPr sz="2500" spc="-10" dirty="0">
                <a:solidFill>
                  <a:srgbClr val="FFFFFF"/>
                </a:solidFill>
                <a:latin typeface="Microsoft Sans Serif"/>
                <a:cs typeface="Microsoft Sans Serif"/>
              </a:rPr>
              <a:t>φαρμάκου</a:t>
            </a:r>
            <a:r>
              <a:rPr sz="2500" spc="65" dirty="0">
                <a:solidFill>
                  <a:srgbClr val="FFFFFF"/>
                </a:solidFill>
                <a:latin typeface="Microsoft Sans Serif"/>
                <a:cs typeface="Microsoft Sans Serif"/>
              </a:rPr>
              <a:t> </a:t>
            </a:r>
            <a:r>
              <a:rPr sz="2500" spc="-95" dirty="0">
                <a:solidFill>
                  <a:srgbClr val="FFFFFF"/>
                </a:solidFill>
                <a:latin typeface="Microsoft Sans Serif"/>
                <a:cs typeface="Microsoft Sans Serif"/>
              </a:rPr>
              <a:t>ελαττώνεται</a:t>
            </a:r>
            <a:r>
              <a:rPr sz="2500" spc="55" dirty="0">
                <a:solidFill>
                  <a:srgbClr val="FFFFFF"/>
                </a:solidFill>
                <a:latin typeface="Microsoft Sans Serif"/>
                <a:cs typeface="Microsoft Sans Serif"/>
              </a:rPr>
              <a:t> </a:t>
            </a:r>
            <a:r>
              <a:rPr sz="2500" spc="-90" dirty="0">
                <a:solidFill>
                  <a:srgbClr val="FFFFFF"/>
                </a:solidFill>
                <a:latin typeface="Microsoft Sans Serif"/>
                <a:cs typeface="Microsoft Sans Serif"/>
              </a:rPr>
              <a:t>κατά</a:t>
            </a:r>
            <a:r>
              <a:rPr sz="2500" spc="55" dirty="0">
                <a:solidFill>
                  <a:srgbClr val="FFFFFF"/>
                </a:solidFill>
                <a:latin typeface="Microsoft Sans Serif"/>
                <a:cs typeface="Microsoft Sans Serif"/>
              </a:rPr>
              <a:t> </a:t>
            </a:r>
            <a:r>
              <a:rPr sz="2500" spc="-5" dirty="0">
                <a:solidFill>
                  <a:srgbClr val="FFFFFF"/>
                </a:solidFill>
                <a:latin typeface="Microsoft Sans Serif"/>
                <a:cs typeface="Microsoft Sans Serif"/>
              </a:rPr>
              <a:t>50%</a:t>
            </a:r>
            <a:r>
              <a:rPr sz="2500" spc="25" dirty="0">
                <a:solidFill>
                  <a:srgbClr val="FFFFFF"/>
                </a:solidFill>
                <a:latin typeface="Microsoft Sans Serif"/>
                <a:cs typeface="Microsoft Sans Serif"/>
              </a:rPr>
              <a:t> </a:t>
            </a:r>
            <a:r>
              <a:rPr sz="2500" spc="15" dirty="0">
                <a:solidFill>
                  <a:srgbClr val="FFFFFF"/>
                </a:solidFill>
                <a:latin typeface="Microsoft Sans Serif"/>
                <a:cs typeface="Microsoft Sans Serif"/>
              </a:rPr>
              <a:t>λόγω </a:t>
            </a:r>
            <a:r>
              <a:rPr sz="2500" spc="20" dirty="0">
                <a:solidFill>
                  <a:srgbClr val="FFFFFF"/>
                </a:solidFill>
                <a:latin typeface="Microsoft Sans Serif"/>
                <a:cs typeface="Microsoft Sans Serif"/>
              </a:rPr>
              <a:t> </a:t>
            </a:r>
            <a:r>
              <a:rPr sz="2500" spc="-35" dirty="0">
                <a:solidFill>
                  <a:srgbClr val="FFFFFF"/>
                </a:solidFill>
                <a:latin typeface="Microsoft Sans Serif"/>
                <a:cs typeface="Microsoft Sans Serif"/>
              </a:rPr>
              <a:t>μεταβολισμού</a:t>
            </a:r>
            <a:r>
              <a:rPr sz="2500" spc="20" dirty="0">
                <a:solidFill>
                  <a:srgbClr val="FFFFFF"/>
                </a:solidFill>
                <a:latin typeface="Microsoft Sans Serif"/>
                <a:cs typeface="Microsoft Sans Serif"/>
              </a:rPr>
              <a:t> </a:t>
            </a:r>
            <a:r>
              <a:rPr sz="2500" spc="-30" dirty="0">
                <a:solidFill>
                  <a:srgbClr val="FFFFFF"/>
                </a:solidFill>
                <a:latin typeface="Microsoft Sans Serif"/>
                <a:cs typeface="Microsoft Sans Serif"/>
              </a:rPr>
              <a:t>και</a:t>
            </a:r>
            <a:r>
              <a:rPr sz="2500" spc="35" dirty="0">
                <a:solidFill>
                  <a:srgbClr val="FFFFFF"/>
                </a:solidFill>
                <a:latin typeface="Microsoft Sans Serif"/>
                <a:cs typeface="Microsoft Sans Serif"/>
              </a:rPr>
              <a:t> </a:t>
            </a:r>
            <a:r>
              <a:rPr sz="2500" dirty="0">
                <a:solidFill>
                  <a:srgbClr val="FFFFFF"/>
                </a:solidFill>
                <a:latin typeface="Microsoft Sans Serif"/>
                <a:cs typeface="Microsoft Sans Serif"/>
              </a:rPr>
              <a:t>απέκκρισης</a:t>
            </a:r>
            <a:endParaRPr sz="2500">
              <a:latin typeface="Microsoft Sans Serif"/>
              <a:cs typeface="Microsoft Sans Serif"/>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3444" y="441452"/>
            <a:ext cx="6028690" cy="589280"/>
          </a:xfrm>
          <a:prstGeom prst="rect">
            <a:avLst/>
          </a:prstGeom>
        </p:spPr>
        <p:txBody>
          <a:bodyPr vert="horz" wrap="square" lIns="0" tIns="12065" rIns="0" bIns="0" rtlCol="0">
            <a:spAutoFit/>
          </a:bodyPr>
          <a:lstStyle/>
          <a:p>
            <a:pPr marL="12700">
              <a:lnSpc>
                <a:spcPct val="100000"/>
              </a:lnSpc>
              <a:spcBef>
                <a:spcPts val="95"/>
              </a:spcBef>
            </a:pPr>
            <a:r>
              <a:rPr sz="3700" b="1" i="1" spc="-10" dirty="0">
                <a:solidFill>
                  <a:srgbClr val="FFFF00"/>
                </a:solidFill>
                <a:latin typeface="Arial"/>
                <a:cs typeface="Arial"/>
              </a:rPr>
              <a:t>Με</a:t>
            </a:r>
            <a:r>
              <a:rPr sz="3400" b="1" i="1" spc="-10" dirty="0">
                <a:solidFill>
                  <a:srgbClr val="FFFF00"/>
                </a:solidFill>
                <a:latin typeface="Arial"/>
                <a:cs typeface="Arial"/>
              </a:rPr>
              <a:t>ταβολισμός-Βιομετατροπή</a:t>
            </a:r>
            <a:endParaRPr sz="3400">
              <a:latin typeface="Arial"/>
              <a:cs typeface="Arial"/>
            </a:endParaRPr>
          </a:p>
        </p:txBody>
      </p:sp>
      <p:sp>
        <p:nvSpPr>
          <p:cNvPr id="3" name="object 3"/>
          <p:cNvSpPr txBox="1"/>
          <p:nvPr/>
        </p:nvSpPr>
        <p:spPr>
          <a:xfrm>
            <a:off x="575563" y="1172971"/>
            <a:ext cx="8026400" cy="4816475"/>
          </a:xfrm>
          <a:prstGeom prst="rect">
            <a:avLst/>
          </a:prstGeom>
        </p:spPr>
        <p:txBody>
          <a:bodyPr vert="horz" wrap="square" lIns="0" tIns="58419" rIns="0" bIns="0" rtlCol="0">
            <a:spAutoFit/>
          </a:bodyPr>
          <a:lstStyle/>
          <a:p>
            <a:pPr marL="722630" marR="5080" indent="-710565">
              <a:lnSpc>
                <a:spcPts val="2920"/>
              </a:lnSpc>
              <a:spcBef>
                <a:spcPts val="459"/>
              </a:spcBef>
              <a:tabLst>
                <a:tab pos="1096010" algn="l"/>
                <a:tab pos="8013065" algn="l"/>
              </a:tabLst>
            </a:pPr>
            <a:r>
              <a:rPr sz="2700" strike="sngStrike" dirty="0">
                <a:solidFill>
                  <a:srgbClr val="FFFFFF"/>
                </a:solidFill>
                <a:latin typeface="Times New Roman"/>
                <a:cs typeface="Times New Roman"/>
              </a:rPr>
              <a:t> 		</a:t>
            </a:r>
            <a:r>
              <a:rPr sz="2700" i="1" strike="sngStrike" spc="-125" dirty="0">
                <a:solidFill>
                  <a:srgbClr val="FFFFFF"/>
                </a:solidFill>
                <a:latin typeface="Arial"/>
                <a:cs typeface="Arial"/>
              </a:rPr>
              <a:t>Το</a:t>
            </a:r>
            <a:r>
              <a:rPr sz="2700" i="1" strike="sngStrike" spc="-15" dirty="0">
                <a:solidFill>
                  <a:srgbClr val="FFFFFF"/>
                </a:solidFill>
                <a:latin typeface="Arial"/>
                <a:cs typeface="Arial"/>
              </a:rPr>
              <a:t> </a:t>
            </a:r>
            <a:r>
              <a:rPr sz="2700" i="1" strike="sngStrike" spc="-5" dirty="0">
                <a:solidFill>
                  <a:srgbClr val="FFFFFF"/>
                </a:solidFill>
                <a:latin typeface="Arial"/>
                <a:cs typeface="Arial"/>
              </a:rPr>
              <a:t>σύνολο</a:t>
            </a:r>
            <a:r>
              <a:rPr sz="2700" i="1" strike="sngStrike" spc="-30" dirty="0">
                <a:solidFill>
                  <a:srgbClr val="FFFFFF"/>
                </a:solidFill>
                <a:latin typeface="Arial"/>
                <a:cs typeface="Arial"/>
              </a:rPr>
              <a:t> </a:t>
            </a:r>
            <a:r>
              <a:rPr sz="2700" i="1" strike="sngStrike" spc="-15" dirty="0">
                <a:solidFill>
                  <a:srgbClr val="FFFFFF"/>
                </a:solidFill>
                <a:latin typeface="Arial"/>
                <a:cs typeface="Arial"/>
              </a:rPr>
              <a:t>των</a:t>
            </a:r>
            <a:r>
              <a:rPr sz="2700" i="1" strike="sngStrike" spc="-10" dirty="0">
                <a:solidFill>
                  <a:srgbClr val="FFFFFF"/>
                </a:solidFill>
                <a:latin typeface="Arial"/>
                <a:cs typeface="Arial"/>
              </a:rPr>
              <a:t> </a:t>
            </a:r>
            <a:r>
              <a:rPr sz="2700" i="1" strike="sngStrike" spc="-5" dirty="0">
                <a:solidFill>
                  <a:srgbClr val="FFFFFF"/>
                </a:solidFill>
                <a:latin typeface="Arial"/>
                <a:cs typeface="Arial"/>
              </a:rPr>
              <a:t>χημικών</a:t>
            </a:r>
            <a:r>
              <a:rPr sz="2700" i="1" strike="sngStrike" spc="-10" dirty="0">
                <a:solidFill>
                  <a:srgbClr val="FFFFFF"/>
                </a:solidFill>
                <a:latin typeface="Arial"/>
                <a:cs typeface="Arial"/>
              </a:rPr>
              <a:t> διαδικασιών</a:t>
            </a:r>
            <a:r>
              <a:rPr sz="2700" i="1" strike="sngStrike" spc="-25" dirty="0">
                <a:solidFill>
                  <a:srgbClr val="FFFFFF"/>
                </a:solidFill>
                <a:latin typeface="Arial"/>
                <a:cs typeface="Arial"/>
              </a:rPr>
              <a:t> </a:t>
            </a:r>
            <a:r>
              <a:rPr sz="2700" i="1" strike="sngStrike" dirty="0">
                <a:solidFill>
                  <a:srgbClr val="FFFFFF"/>
                </a:solidFill>
                <a:latin typeface="Arial"/>
                <a:cs typeface="Arial"/>
              </a:rPr>
              <a:t>με</a:t>
            </a:r>
            <a:r>
              <a:rPr sz="2700" i="1" strike="sngStrike" spc="-5" dirty="0">
                <a:solidFill>
                  <a:srgbClr val="FFFFFF"/>
                </a:solidFill>
                <a:latin typeface="Arial"/>
                <a:cs typeface="Arial"/>
              </a:rPr>
              <a:t> τις </a:t>
            </a:r>
            <a:r>
              <a:rPr sz="2700" i="1" strike="sngStrike" dirty="0">
                <a:solidFill>
                  <a:srgbClr val="FFFFFF"/>
                </a:solidFill>
                <a:latin typeface="Arial"/>
                <a:cs typeface="Arial"/>
              </a:rPr>
              <a:t>	</a:t>
            </a:r>
            <a:r>
              <a:rPr sz="2700" i="1" strike="noStrike" dirty="0">
                <a:solidFill>
                  <a:srgbClr val="FFFFFF"/>
                </a:solidFill>
                <a:latin typeface="Arial"/>
                <a:cs typeface="Arial"/>
              </a:rPr>
              <a:t> </a:t>
            </a:r>
            <a:r>
              <a:rPr sz="2700" i="1" strike="noStrike" spc="-30" dirty="0">
                <a:solidFill>
                  <a:srgbClr val="FFFFFF"/>
                </a:solidFill>
                <a:latin typeface="Arial"/>
                <a:cs typeface="Arial"/>
              </a:rPr>
              <a:t>οποίες</a:t>
            </a:r>
            <a:r>
              <a:rPr sz="2700" i="1" strike="noStrike" spc="-20" dirty="0">
                <a:solidFill>
                  <a:srgbClr val="FFFFFF"/>
                </a:solidFill>
                <a:latin typeface="Arial"/>
                <a:cs typeface="Arial"/>
              </a:rPr>
              <a:t> </a:t>
            </a:r>
            <a:r>
              <a:rPr sz="2700" i="1" strike="noStrike" dirty="0">
                <a:solidFill>
                  <a:srgbClr val="FFFFFF"/>
                </a:solidFill>
                <a:latin typeface="Arial"/>
                <a:cs typeface="Arial"/>
              </a:rPr>
              <a:t>ο</a:t>
            </a:r>
            <a:r>
              <a:rPr sz="2700" i="1" strike="noStrike" spc="-5" dirty="0">
                <a:solidFill>
                  <a:srgbClr val="FFFFFF"/>
                </a:solidFill>
                <a:latin typeface="Arial"/>
                <a:cs typeface="Arial"/>
              </a:rPr>
              <a:t> οργανισμός</a:t>
            </a:r>
            <a:r>
              <a:rPr sz="2700" i="1" strike="noStrike" spc="-15" dirty="0">
                <a:solidFill>
                  <a:srgbClr val="FFFFFF"/>
                </a:solidFill>
                <a:latin typeface="Arial"/>
                <a:cs typeface="Arial"/>
              </a:rPr>
              <a:t> </a:t>
            </a:r>
            <a:r>
              <a:rPr sz="2700" i="1" strike="noStrike" spc="-10" dirty="0">
                <a:solidFill>
                  <a:srgbClr val="FFFFFF"/>
                </a:solidFill>
                <a:latin typeface="Arial"/>
                <a:cs typeface="Arial"/>
              </a:rPr>
              <a:t>μεταβάλει</a:t>
            </a:r>
            <a:r>
              <a:rPr sz="2700" i="1" strike="noStrike" spc="-15" dirty="0">
                <a:solidFill>
                  <a:srgbClr val="FFFFFF"/>
                </a:solidFill>
                <a:latin typeface="Arial"/>
                <a:cs typeface="Arial"/>
              </a:rPr>
              <a:t> </a:t>
            </a:r>
            <a:r>
              <a:rPr sz="2700" i="1" strike="noStrike" spc="-5" dirty="0">
                <a:solidFill>
                  <a:srgbClr val="FFFFFF"/>
                </a:solidFill>
                <a:latin typeface="Arial"/>
                <a:cs typeface="Arial"/>
              </a:rPr>
              <a:t>ένα</a:t>
            </a:r>
            <a:r>
              <a:rPr sz="2700" i="1" strike="noStrike" spc="-20" dirty="0">
                <a:solidFill>
                  <a:srgbClr val="FFFFFF"/>
                </a:solidFill>
                <a:latin typeface="Arial"/>
                <a:cs typeface="Arial"/>
              </a:rPr>
              <a:t> </a:t>
            </a:r>
            <a:r>
              <a:rPr sz="2700" i="1" strike="noStrike" spc="-10" dirty="0">
                <a:solidFill>
                  <a:srgbClr val="FFFFFF"/>
                </a:solidFill>
                <a:latin typeface="Arial"/>
                <a:cs typeface="Arial"/>
              </a:rPr>
              <a:t>φάρμακο</a:t>
            </a:r>
            <a:endParaRPr sz="2700">
              <a:latin typeface="Arial"/>
              <a:cs typeface="Arial"/>
            </a:endParaRPr>
          </a:p>
          <a:p>
            <a:pPr marL="722630">
              <a:lnSpc>
                <a:spcPts val="2870"/>
              </a:lnSpc>
            </a:pPr>
            <a:r>
              <a:rPr sz="2700" i="1" dirty="0">
                <a:solidFill>
                  <a:srgbClr val="FFFFFF"/>
                </a:solidFill>
                <a:latin typeface="Arial"/>
                <a:cs typeface="Arial"/>
              </a:rPr>
              <a:t>προκειμένου</a:t>
            </a:r>
            <a:r>
              <a:rPr sz="2700" i="1" spc="-5" dirty="0">
                <a:solidFill>
                  <a:srgbClr val="FFFFFF"/>
                </a:solidFill>
                <a:latin typeface="Arial"/>
                <a:cs typeface="Arial"/>
              </a:rPr>
              <a:t> </a:t>
            </a:r>
            <a:r>
              <a:rPr sz="2700" i="1" dirty="0">
                <a:solidFill>
                  <a:srgbClr val="FFFFFF"/>
                </a:solidFill>
                <a:latin typeface="Arial"/>
                <a:cs typeface="Arial"/>
              </a:rPr>
              <a:t>να</a:t>
            </a:r>
            <a:r>
              <a:rPr sz="2700" i="1" spc="-10" dirty="0">
                <a:solidFill>
                  <a:srgbClr val="FFFFFF"/>
                </a:solidFill>
                <a:latin typeface="Arial"/>
                <a:cs typeface="Arial"/>
              </a:rPr>
              <a:t> </a:t>
            </a:r>
            <a:r>
              <a:rPr sz="2700" i="1" spc="-20" dirty="0">
                <a:solidFill>
                  <a:srgbClr val="FFFFFF"/>
                </a:solidFill>
                <a:latin typeface="Arial"/>
                <a:cs typeface="Arial"/>
              </a:rPr>
              <a:t>το</a:t>
            </a:r>
            <a:r>
              <a:rPr sz="2700" i="1" spc="-15" dirty="0">
                <a:solidFill>
                  <a:srgbClr val="FFFFFF"/>
                </a:solidFill>
                <a:latin typeface="Arial"/>
                <a:cs typeface="Arial"/>
              </a:rPr>
              <a:t> </a:t>
            </a:r>
            <a:r>
              <a:rPr sz="2700" i="1" spc="-10" dirty="0">
                <a:solidFill>
                  <a:srgbClr val="FFFFFF"/>
                </a:solidFill>
                <a:latin typeface="Arial"/>
                <a:cs typeface="Arial"/>
              </a:rPr>
              <a:t>κάνει</a:t>
            </a:r>
            <a:r>
              <a:rPr sz="2700" i="1" spc="-5" dirty="0">
                <a:solidFill>
                  <a:srgbClr val="FFFFFF"/>
                </a:solidFill>
                <a:latin typeface="Arial"/>
                <a:cs typeface="Arial"/>
              </a:rPr>
              <a:t> </a:t>
            </a:r>
            <a:r>
              <a:rPr sz="2700" i="1" spc="-10" dirty="0">
                <a:solidFill>
                  <a:srgbClr val="FFFFFF"/>
                </a:solidFill>
                <a:latin typeface="Arial"/>
                <a:cs typeface="Arial"/>
              </a:rPr>
              <a:t>υδρόφιλο</a:t>
            </a:r>
            <a:r>
              <a:rPr sz="2700" i="1" spc="-15" dirty="0">
                <a:solidFill>
                  <a:srgbClr val="FFFFFF"/>
                </a:solidFill>
                <a:latin typeface="Arial"/>
                <a:cs typeface="Arial"/>
              </a:rPr>
              <a:t> και </a:t>
            </a:r>
            <a:r>
              <a:rPr sz="2700" i="1" spc="-5" dirty="0">
                <a:solidFill>
                  <a:srgbClr val="FFFFFF"/>
                </a:solidFill>
                <a:latin typeface="Arial"/>
                <a:cs typeface="Arial"/>
              </a:rPr>
              <a:t>ανενεργό</a:t>
            </a:r>
            <a:endParaRPr sz="2700">
              <a:latin typeface="Arial"/>
              <a:cs typeface="Arial"/>
            </a:endParaRPr>
          </a:p>
          <a:p>
            <a:pPr marL="430530" marR="2215515">
              <a:lnSpc>
                <a:spcPct val="110000"/>
              </a:lnSpc>
              <a:spcBef>
                <a:spcPts val="135"/>
              </a:spcBef>
              <a:tabLst>
                <a:tab pos="4227830" algn="l"/>
              </a:tabLst>
            </a:pPr>
            <a:r>
              <a:rPr sz="2700" i="1" dirty="0">
                <a:solidFill>
                  <a:srgbClr val="FF0000"/>
                </a:solidFill>
                <a:latin typeface="Arial"/>
                <a:cs typeface="Arial"/>
              </a:rPr>
              <a:t>Φάση 1</a:t>
            </a:r>
            <a:r>
              <a:rPr sz="2700" i="1" spc="-5" dirty="0">
                <a:solidFill>
                  <a:srgbClr val="FF0000"/>
                </a:solidFill>
                <a:latin typeface="Arial"/>
                <a:cs typeface="Arial"/>
              </a:rPr>
              <a:t> </a:t>
            </a:r>
            <a:r>
              <a:rPr sz="2700" i="1" dirty="0">
                <a:solidFill>
                  <a:srgbClr val="FF0000"/>
                </a:solidFill>
                <a:latin typeface="Arial"/>
                <a:cs typeface="Arial"/>
              </a:rPr>
              <a:t>ή</a:t>
            </a:r>
            <a:r>
              <a:rPr sz="2700" i="1" spc="-5" dirty="0">
                <a:solidFill>
                  <a:srgbClr val="FF0000"/>
                </a:solidFill>
                <a:latin typeface="Arial"/>
                <a:cs typeface="Arial"/>
              </a:rPr>
              <a:t> </a:t>
            </a:r>
            <a:r>
              <a:rPr sz="2700" i="1" dirty="0">
                <a:solidFill>
                  <a:srgbClr val="FF0000"/>
                </a:solidFill>
                <a:latin typeface="Arial"/>
                <a:cs typeface="Arial"/>
              </a:rPr>
              <a:t>μη </a:t>
            </a:r>
            <a:r>
              <a:rPr sz="2700" i="1" spc="-5" dirty="0">
                <a:solidFill>
                  <a:srgbClr val="FF0000"/>
                </a:solidFill>
                <a:latin typeface="Arial"/>
                <a:cs typeface="Arial"/>
              </a:rPr>
              <a:t>συνθ</a:t>
            </a:r>
            <a:r>
              <a:rPr sz="2700" i="1" spc="5" dirty="0">
                <a:solidFill>
                  <a:srgbClr val="FF0000"/>
                </a:solidFill>
                <a:latin typeface="Arial"/>
                <a:cs typeface="Arial"/>
              </a:rPr>
              <a:t>ε</a:t>
            </a:r>
            <a:r>
              <a:rPr sz="2700" i="1" spc="-5" dirty="0">
                <a:solidFill>
                  <a:srgbClr val="FF0000"/>
                </a:solidFill>
                <a:latin typeface="Arial"/>
                <a:cs typeface="Arial"/>
              </a:rPr>
              <a:t>τικ</a:t>
            </a:r>
            <a:r>
              <a:rPr sz="2700" i="1" spc="-65" dirty="0">
                <a:solidFill>
                  <a:srgbClr val="FF0000"/>
                </a:solidFill>
                <a:latin typeface="Arial"/>
                <a:cs typeface="Arial"/>
              </a:rPr>
              <a:t>έ</a:t>
            </a:r>
            <a:r>
              <a:rPr sz="2700" i="1" dirty="0">
                <a:solidFill>
                  <a:srgbClr val="FF0000"/>
                </a:solidFill>
                <a:latin typeface="Arial"/>
                <a:cs typeface="Arial"/>
              </a:rPr>
              <a:t>ς	διε</a:t>
            </a:r>
            <a:r>
              <a:rPr sz="2700" i="1" spc="5" dirty="0">
                <a:solidFill>
                  <a:srgbClr val="FF0000"/>
                </a:solidFill>
                <a:latin typeface="Arial"/>
                <a:cs typeface="Arial"/>
              </a:rPr>
              <a:t>ρ</a:t>
            </a:r>
            <a:r>
              <a:rPr sz="2700" i="1" dirty="0">
                <a:solidFill>
                  <a:srgbClr val="FF0000"/>
                </a:solidFill>
                <a:latin typeface="Arial"/>
                <a:cs typeface="Arial"/>
              </a:rPr>
              <a:t>γασί</a:t>
            </a:r>
            <a:r>
              <a:rPr sz="2700" i="1" spc="-65" dirty="0">
                <a:solidFill>
                  <a:srgbClr val="FF0000"/>
                </a:solidFill>
                <a:latin typeface="Arial"/>
                <a:cs typeface="Arial"/>
              </a:rPr>
              <a:t>ε</a:t>
            </a:r>
            <a:r>
              <a:rPr sz="2700" i="1" dirty="0">
                <a:solidFill>
                  <a:srgbClr val="FF0000"/>
                </a:solidFill>
                <a:latin typeface="Arial"/>
                <a:cs typeface="Arial"/>
              </a:rPr>
              <a:t>ς </a:t>
            </a:r>
            <a:r>
              <a:rPr lang="en-US" sz="2700" i="1" dirty="0">
                <a:solidFill>
                  <a:srgbClr val="FF0000"/>
                </a:solidFill>
                <a:latin typeface="Arial"/>
                <a:cs typeface="Arial"/>
              </a:rPr>
              <a:t> </a:t>
            </a:r>
            <a:r>
              <a:rPr sz="2700" dirty="0">
                <a:solidFill>
                  <a:srgbClr val="FFFFFF"/>
                </a:solidFill>
                <a:latin typeface="Microsoft Sans Serif"/>
                <a:cs typeface="Microsoft Sans Serif"/>
              </a:rPr>
              <a:t>(οξείδωση</a:t>
            </a:r>
            <a:r>
              <a:rPr sz="2700" spc="25" dirty="0">
                <a:solidFill>
                  <a:srgbClr val="FFFFFF"/>
                </a:solidFill>
                <a:latin typeface="Microsoft Sans Serif"/>
                <a:cs typeface="Microsoft Sans Serif"/>
              </a:rPr>
              <a:t> </a:t>
            </a:r>
            <a:r>
              <a:rPr sz="2700" dirty="0">
                <a:solidFill>
                  <a:srgbClr val="FFFFFF"/>
                </a:solidFill>
                <a:latin typeface="Microsoft Sans Serif"/>
                <a:cs typeface="Microsoft Sans Serif"/>
              </a:rPr>
              <a:t>,</a:t>
            </a:r>
            <a:r>
              <a:rPr lang="el-GR" sz="2700" dirty="0">
                <a:solidFill>
                  <a:srgbClr val="FFFFFF"/>
                </a:solidFill>
                <a:latin typeface="Microsoft Sans Serif"/>
                <a:cs typeface="Microsoft Sans Serif"/>
              </a:rPr>
              <a:t>αναγωγή</a:t>
            </a:r>
            <a:r>
              <a:rPr sz="2700" dirty="0">
                <a:solidFill>
                  <a:srgbClr val="FFFFFF"/>
                </a:solidFill>
                <a:latin typeface="Microsoft Sans Serif"/>
                <a:cs typeface="Microsoft Sans Serif"/>
              </a:rPr>
              <a:t>,</a:t>
            </a:r>
            <a:r>
              <a:rPr sz="2700" spc="5" dirty="0">
                <a:solidFill>
                  <a:srgbClr val="FFFFFF"/>
                </a:solidFill>
                <a:latin typeface="Microsoft Sans Serif"/>
                <a:cs typeface="Microsoft Sans Serif"/>
              </a:rPr>
              <a:t> </a:t>
            </a:r>
            <a:r>
              <a:rPr sz="2700" spc="-10" dirty="0">
                <a:solidFill>
                  <a:srgbClr val="FFFFFF"/>
                </a:solidFill>
                <a:latin typeface="Microsoft Sans Serif"/>
                <a:cs typeface="Microsoft Sans Serif"/>
              </a:rPr>
              <a:t>υδρόλυση)</a:t>
            </a:r>
            <a:r>
              <a:rPr lang="en-US" sz="2700" spc="-10" dirty="0">
                <a:solidFill>
                  <a:srgbClr val="FFFFFF"/>
                </a:solidFill>
                <a:latin typeface="Microsoft Sans Serif"/>
                <a:cs typeface="Microsoft Sans Serif"/>
              </a:rPr>
              <a:t> </a:t>
            </a:r>
            <a:r>
              <a:rPr sz="2700" spc="-5" dirty="0">
                <a:solidFill>
                  <a:srgbClr val="FFFFFF"/>
                </a:solidFill>
                <a:latin typeface="Microsoft Sans Serif"/>
                <a:cs typeface="Microsoft Sans Serif"/>
              </a:rPr>
              <a:t> </a:t>
            </a:r>
            <a:r>
              <a:rPr sz="2700" i="1" spc="-15" dirty="0">
                <a:solidFill>
                  <a:srgbClr val="FFFFFF"/>
                </a:solidFill>
                <a:latin typeface="Arial"/>
                <a:cs typeface="Arial"/>
              </a:rPr>
              <a:t>ουσίες</a:t>
            </a:r>
            <a:r>
              <a:rPr sz="2700" i="1" spc="-20" dirty="0">
                <a:solidFill>
                  <a:srgbClr val="FFFFFF"/>
                </a:solidFill>
                <a:latin typeface="Arial"/>
                <a:cs typeface="Arial"/>
              </a:rPr>
              <a:t> </a:t>
            </a:r>
            <a:r>
              <a:rPr sz="2700" i="1" dirty="0">
                <a:solidFill>
                  <a:srgbClr val="FFFFFF"/>
                </a:solidFill>
                <a:latin typeface="Arial"/>
                <a:cs typeface="Arial"/>
              </a:rPr>
              <a:t>πιο</a:t>
            </a:r>
            <a:r>
              <a:rPr sz="2700" i="1" spc="-5" dirty="0">
                <a:solidFill>
                  <a:srgbClr val="FFFFFF"/>
                </a:solidFill>
                <a:latin typeface="Arial"/>
                <a:cs typeface="Arial"/>
              </a:rPr>
              <a:t> </a:t>
            </a:r>
            <a:r>
              <a:rPr sz="2700" i="1" spc="-10" dirty="0">
                <a:solidFill>
                  <a:srgbClr val="FFFFFF"/>
                </a:solidFill>
                <a:latin typeface="Arial"/>
                <a:cs typeface="Arial"/>
              </a:rPr>
              <a:t>ιονισμένες</a:t>
            </a:r>
            <a:endParaRPr sz="2700">
              <a:latin typeface="Arial"/>
              <a:cs typeface="Arial"/>
            </a:endParaRPr>
          </a:p>
          <a:p>
            <a:pPr marL="430530">
              <a:lnSpc>
                <a:spcPct val="100000"/>
              </a:lnSpc>
              <a:spcBef>
                <a:spcPts val="330"/>
              </a:spcBef>
            </a:pPr>
            <a:r>
              <a:rPr sz="2700" i="1" dirty="0">
                <a:solidFill>
                  <a:srgbClr val="FF0000"/>
                </a:solidFill>
                <a:latin typeface="Arial"/>
                <a:cs typeface="Arial"/>
              </a:rPr>
              <a:t>Φάση</a:t>
            </a:r>
            <a:r>
              <a:rPr sz="2700" i="1" spc="-20" dirty="0">
                <a:solidFill>
                  <a:srgbClr val="FF0000"/>
                </a:solidFill>
                <a:latin typeface="Arial"/>
                <a:cs typeface="Arial"/>
              </a:rPr>
              <a:t> </a:t>
            </a:r>
            <a:r>
              <a:rPr sz="2700" i="1" dirty="0">
                <a:solidFill>
                  <a:srgbClr val="FF0000"/>
                </a:solidFill>
                <a:latin typeface="Arial"/>
                <a:cs typeface="Arial"/>
              </a:rPr>
              <a:t>2</a:t>
            </a:r>
            <a:r>
              <a:rPr sz="2700" i="1" spc="-25" dirty="0">
                <a:solidFill>
                  <a:srgbClr val="FF0000"/>
                </a:solidFill>
                <a:latin typeface="Arial"/>
                <a:cs typeface="Arial"/>
              </a:rPr>
              <a:t> </a:t>
            </a:r>
            <a:r>
              <a:rPr sz="2700" i="1" dirty="0">
                <a:solidFill>
                  <a:srgbClr val="FF0000"/>
                </a:solidFill>
                <a:latin typeface="Arial"/>
                <a:cs typeface="Arial"/>
              </a:rPr>
              <a:t>ή</a:t>
            </a:r>
            <a:r>
              <a:rPr sz="2700" i="1" spc="-20" dirty="0">
                <a:solidFill>
                  <a:srgbClr val="FF0000"/>
                </a:solidFill>
                <a:latin typeface="Arial"/>
                <a:cs typeface="Arial"/>
              </a:rPr>
              <a:t> </a:t>
            </a:r>
            <a:r>
              <a:rPr sz="2700" i="1" spc="-10" dirty="0">
                <a:solidFill>
                  <a:srgbClr val="FF0000"/>
                </a:solidFill>
                <a:latin typeface="Arial"/>
                <a:cs typeface="Arial"/>
              </a:rPr>
              <a:t>συνθετικές</a:t>
            </a:r>
            <a:endParaRPr sz="2700">
              <a:latin typeface="Arial"/>
              <a:cs typeface="Arial"/>
            </a:endParaRPr>
          </a:p>
          <a:p>
            <a:pPr marL="524510">
              <a:lnSpc>
                <a:spcPct val="100000"/>
              </a:lnSpc>
              <a:spcBef>
                <a:spcPts val="325"/>
              </a:spcBef>
            </a:pPr>
            <a:r>
              <a:rPr sz="2700" dirty="0">
                <a:solidFill>
                  <a:srgbClr val="FFFFFF"/>
                </a:solidFill>
                <a:latin typeface="Microsoft Sans Serif"/>
                <a:cs typeface="Microsoft Sans Serif"/>
              </a:rPr>
              <a:t>(σύνδεση</a:t>
            </a:r>
            <a:r>
              <a:rPr sz="2700" spc="15" dirty="0">
                <a:solidFill>
                  <a:srgbClr val="FFFFFF"/>
                </a:solidFill>
                <a:latin typeface="Microsoft Sans Serif"/>
                <a:cs typeface="Microsoft Sans Serif"/>
              </a:rPr>
              <a:t> </a:t>
            </a:r>
            <a:r>
              <a:rPr sz="2700" spc="-50" dirty="0">
                <a:solidFill>
                  <a:srgbClr val="FFFFFF"/>
                </a:solidFill>
                <a:latin typeface="Microsoft Sans Serif"/>
                <a:cs typeface="Microsoft Sans Serif"/>
              </a:rPr>
              <a:t>με</a:t>
            </a:r>
            <a:r>
              <a:rPr sz="2700" spc="-5" dirty="0">
                <a:solidFill>
                  <a:srgbClr val="FFFFFF"/>
                </a:solidFill>
                <a:latin typeface="Microsoft Sans Serif"/>
                <a:cs typeface="Microsoft Sans Serif"/>
              </a:rPr>
              <a:t> </a:t>
            </a:r>
            <a:r>
              <a:rPr sz="2700" spc="-30" dirty="0">
                <a:solidFill>
                  <a:srgbClr val="FFFFFF"/>
                </a:solidFill>
                <a:latin typeface="Microsoft Sans Serif"/>
                <a:cs typeface="Microsoft Sans Serif"/>
              </a:rPr>
              <a:t>γλυκουρονικό</a:t>
            </a:r>
            <a:r>
              <a:rPr sz="2700" spc="-10" dirty="0">
                <a:solidFill>
                  <a:srgbClr val="FFFFFF"/>
                </a:solidFill>
                <a:latin typeface="Microsoft Sans Serif"/>
                <a:cs typeface="Microsoft Sans Serif"/>
              </a:rPr>
              <a:t> </a:t>
            </a:r>
            <a:r>
              <a:rPr sz="2700" dirty="0">
                <a:solidFill>
                  <a:srgbClr val="FFFFFF"/>
                </a:solidFill>
                <a:latin typeface="Microsoft Sans Serif"/>
                <a:cs typeface="Microsoft Sans Serif"/>
              </a:rPr>
              <a:t>ή</a:t>
            </a:r>
            <a:r>
              <a:rPr sz="2700" spc="15" dirty="0">
                <a:solidFill>
                  <a:srgbClr val="FFFFFF"/>
                </a:solidFill>
                <a:latin typeface="Microsoft Sans Serif"/>
                <a:cs typeface="Microsoft Sans Serif"/>
              </a:rPr>
              <a:t> </a:t>
            </a:r>
            <a:r>
              <a:rPr sz="2700" spc="-50" dirty="0">
                <a:solidFill>
                  <a:srgbClr val="FFFFFF"/>
                </a:solidFill>
                <a:latin typeface="Microsoft Sans Serif"/>
                <a:cs typeface="Microsoft Sans Serif"/>
              </a:rPr>
              <a:t>θειικό</a:t>
            </a:r>
            <a:r>
              <a:rPr sz="2700" spc="20" dirty="0">
                <a:solidFill>
                  <a:srgbClr val="FFFFFF"/>
                </a:solidFill>
                <a:latin typeface="Microsoft Sans Serif"/>
                <a:cs typeface="Microsoft Sans Serif"/>
              </a:rPr>
              <a:t> </a:t>
            </a:r>
            <a:r>
              <a:rPr sz="2700" spc="-35" dirty="0">
                <a:solidFill>
                  <a:srgbClr val="FFFFFF"/>
                </a:solidFill>
                <a:latin typeface="Microsoft Sans Serif"/>
                <a:cs typeface="Microsoft Sans Serif"/>
              </a:rPr>
              <a:t>οξύ)</a:t>
            </a:r>
            <a:endParaRPr sz="2700">
              <a:latin typeface="Microsoft Sans Serif"/>
              <a:cs typeface="Microsoft Sans Serif"/>
            </a:endParaRPr>
          </a:p>
          <a:p>
            <a:pPr marL="524510">
              <a:lnSpc>
                <a:spcPct val="100000"/>
              </a:lnSpc>
              <a:spcBef>
                <a:spcPts val="320"/>
              </a:spcBef>
            </a:pPr>
            <a:r>
              <a:rPr sz="2700" i="1" spc="-15" dirty="0">
                <a:solidFill>
                  <a:srgbClr val="FFFFFF"/>
                </a:solidFill>
                <a:latin typeface="Arial"/>
                <a:cs typeface="Arial"/>
              </a:rPr>
              <a:t>ουσίες</a:t>
            </a:r>
            <a:r>
              <a:rPr sz="2700" i="1" spc="-25" dirty="0">
                <a:solidFill>
                  <a:srgbClr val="FFFFFF"/>
                </a:solidFill>
                <a:latin typeface="Arial"/>
                <a:cs typeface="Arial"/>
              </a:rPr>
              <a:t> </a:t>
            </a:r>
            <a:r>
              <a:rPr sz="2700" i="1" dirty="0">
                <a:solidFill>
                  <a:srgbClr val="FFFFFF"/>
                </a:solidFill>
                <a:latin typeface="Arial"/>
                <a:cs typeface="Arial"/>
              </a:rPr>
              <a:t>πιο</a:t>
            </a:r>
            <a:r>
              <a:rPr sz="2700" i="1" spc="-30" dirty="0">
                <a:solidFill>
                  <a:srgbClr val="FFFFFF"/>
                </a:solidFill>
                <a:latin typeface="Arial"/>
                <a:cs typeface="Arial"/>
              </a:rPr>
              <a:t> </a:t>
            </a:r>
            <a:r>
              <a:rPr sz="2700" i="1" spc="-10" dirty="0">
                <a:solidFill>
                  <a:srgbClr val="FFFFFF"/>
                </a:solidFill>
                <a:latin typeface="Arial"/>
                <a:cs typeface="Arial"/>
              </a:rPr>
              <a:t>υδρόφιλες</a:t>
            </a:r>
            <a:endParaRPr sz="2700">
              <a:latin typeface="Arial"/>
              <a:cs typeface="Arial"/>
            </a:endParaRPr>
          </a:p>
          <a:p>
            <a:pPr marL="430530" marR="1311275">
              <a:lnSpc>
                <a:spcPct val="110000"/>
              </a:lnSpc>
              <a:spcBef>
                <a:spcPts val="5"/>
              </a:spcBef>
              <a:tabLst>
                <a:tab pos="2395855" algn="l"/>
                <a:tab pos="2971165" algn="l"/>
              </a:tabLst>
            </a:pPr>
            <a:r>
              <a:rPr sz="2700" spc="-50" dirty="0">
                <a:solidFill>
                  <a:srgbClr val="FFFFFF"/>
                </a:solidFill>
                <a:latin typeface="Microsoft Sans Serif"/>
                <a:cs typeface="Microsoft Sans Serif"/>
              </a:rPr>
              <a:t>Μεταβολισμός</a:t>
            </a:r>
            <a:r>
              <a:rPr sz="2700" spc="55" dirty="0">
                <a:solidFill>
                  <a:srgbClr val="FFFFFF"/>
                </a:solidFill>
                <a:latin typeface="Microsoft Sans Serif"/>
                <a:cs typeface="Microsoft Sans Serif"/>
              </a:rPr>
              <a:t> </a:t>
            </a:r>
            <a:r>
              <a:rPr sz="2700" dirty="0">
                <a:solidFill>
                  <a:srgbClr val="FFFFFF"/>
                </a:solidFill>
                <a:latin typeface="Microsoft Sans Serif"/>
                <a:cs typeface="Microsoft Sans Serif"/>
              </a:rPr>
              <a:t>:	</a:t>
            </a:r>
            <a:r>
              <a:rPr sz="2700" spc="15" dirty="0">
                <a:solidFill>
                  <a:srgbClr val="FFFFFF"/>
                </a:solidFill>
                <a:latin typeface="Microsoft Sans Serif"/>
                <a:cs typeface="Microsoft Sans Serif"/>
              </a:rPr>
              <a:t>ήπαρ,πνεύμονες</a:t>
            </a:r>
            <a:r>
              <a:rPr sz="2700" spc="-50" dirty="0">
                <a:solidFill>
                  <a:srgbClr val="FFFFFF"/>
                </a:solidFill>
                <a:latin typeface="Microsoft Sans Serif"/>
                <a:cs typeface="Microsoft Sans Serif"/>
              </a:rPr>
              <a:t> </a:t>
            </a:r>
            <a:r>
              <a:rPr sz="2700" spc="-30" dirty="0">
                <a:solidFill>
                  <a:srgbClr val="FFFFFF"/>
                </a:solidFill>
                <a:latin typeface="Microsoft Sans Serif"/>
                <a:cs typeface="Microsoft Sans Serif"/>
              </a:rPr>
              <a:t>,νεφροί </a:t>
            </a:r>
            <a:r>
              <a:rPr sz="2700" spc="-705" dirty="0">
                <a:solidFill>
                  <a:srgbClr val="FFFFFF"/>
                </a:solidFill>
                <a:latin typeface="Microsoft Sans Serif"/>
                <a:cs typeface="Microsoft Sans Serif"/>
              </a:rPr>
              <a:t> </a:t>
            </a:r>
            <a:r>
              <a:rPr sz="2700" spc="40" dirty="0">
                <a:solidFill>
                  <a:srgbClr val="FFFFFF"/>
                </a:solidFill>
                <a:latin typeface="Microsoft Sans Serif"/>
                <a:cs typeface="Microsoft Sans Serif"/>
              </a:rPr>
              <a:t>Αποβολή</a:t>
            </a:r>
            <a:r>
              <a:rPr sz="2700" spc="30" dirty="0">
                <a:solidFill>
                  <a:srgbClr val="FFFFFF"/>
                </a:solidFill>
                <a:latin typeface="Microsoft Sans Serif"/>
                <a:cs typeface="Microsoft Sans Serif"/>
              </a:rPr>
              <a:t> </a:t>
            </a:r>
            <a:r>
              <a:rPr sz="2700" dirty="0">
                <a:solidFill>
                  <a:srgbClr val="FFFFFF"/>
                </a:solidFill>
                <a:latin typeface="Microsoft Sans Serif"/>
                <a:cs typeface="Microsoft Sans Serif"/>
              </a:rPr>
              <a:t>:	</a:t>
            </a:r>
            <a:r>
              <a:rPr sz="2700" spc="-15" dirty="0">
                <a:solidFill>
                  <a:srgbClr val="FFFFFF"/>
                </a:solidFill>
                <a:latin typeface="Microsoft Sans Serif"/>
                <a:cs typeface="Microsoft Sans Serif"/>
              </a:rPr>
              <a:t>ούρα</a:t>
            </a:r>
            <a:endParaRPr sz="2700">
              <a:latin typeface="Microsoft Sans Serif"/>
              <a:cs typeface="Microsoft Sans Serif"/>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30067" y="214871"/>
            <a:ext cx="3527298" cy="540270"/>
          </a:xfrm>
          <a:prstGeom prst="rect">
            <a:avLst/>
          </a:prstGeom>
        </p:spPr>
      </p:pic>
      <p:sp>
        <p:nvSpPr>
          <p:cNvPr id="3" name="object 3"/>
          <p:cNvSpPr txBox="1"/>
          <p:nvPr/>
        </p:nvSpPr>
        <p:spPr>
          <a:xfrm>
            <a:off x="535940" y="1667637"/>
            <a:ext cx="7630795" cy="3211777"/>
          </a:xfrm>
          <a:prstGeom prst="rect">
            <a:avLst/>
          </a:prstGeom>
        </p:spPr>
        <p:txBody>
          <a:bodyPr vert="horz" wrap="square" lIns="0" tIns="13335" rIns="0" bIns="0" rtlCol="0" anchor="t">
            <a:spAutoFit/>
          </a:bodyPr>
          <a:lstStyle/>
          <a:p>
            <a:pPr marL="304800" marR="1135380" indent="-292735">
              <a:lnSpc>
                <a:spcPct val="100000"/>
              </a:lnSpc>
              <a:spcBef>
                <a:spcPts val="105"/>
              </a:spcBef>
              <a:tabLst>
                <a:tab pos="3084195"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i="1" spc="-5" dirty="0">
                <a:solidFill>
                  <a:srgbClr val="FFFFFF"/>
                </a:solidFill>
                <a:latin typeface="Arial"/>
                <a:cs typeface="Arial"/>
              </a:rPr>
              <a:t>Απομάκρυνση	</a:t>
            </a:r>
            <a:r>
              <a:rPr sz="3200" i="1" spc="-10" dirty="0">
                <a:solidFill>
                  <a:srgbClr val="FFFFFF"/>
                </a:solidFill>
                <a:latin typeface="Arial"/>
                <a:cs typeface="Arial"/>
              </a:rPr>
              <a:t>φαρμάκου </a:t>
            </a:r>
            <a:r>
              <a:rPr sz="3200" i="1" spc="-5" dirty="0">
                <a:solidFill>
                  <a:srgbClr val="FFFFFF"/>
                </a:solidFill>
                <a:latin typeface="Arial"/>
                <a:cs typeface="Arial"/>
              </a:rPr>
              <a:t>από ένα </a:t>
            </a:r>
            <a:r>
              <a:rPr sz="3200" i="1" spc="-880" dirty="0">
                <a:solidFill>
                  <a:srgbClr val="FFFFFF"/>
                </a:solidFill>
                <a:latin typeface="Arial"/>
                <a:cs typeface="Arial"/>
              </a:rPr>
              <a:t> </a:t>
            </a:r>
            <a:r>
              <a:rPr sz="3200" i="1" spc="-15" dirty="0">
                <a:solidFill>
                  <a:srgbClr val="FFFFFF"/>
                </a:solidFill>
                <a:latin typeface="Arial"/>
                <a:cs typeface="Arial"/>
              </a:rPr>
              <a:t>βιολογικό</a:t>
            </a:r>
            <a:r>
              <a:rPr sz="3200" i="1" spc="-25" dirty="0">
                <a:solidFill>
                  <a:srgbClr val="FFFFFF"/>
                </a:solidFill>
                <a:latin typeface="Arial"/>
                <a:cs typeface="Arial"/>
              </a:rPr>
              <a:t> </a:t>
            </a:r>
            <a:r>
              <a:rPr sz="3200" i="1" spc="-5" dirty="0">
                <a:solidFill>
                  <a:srgbClr val="FFFFFF"/>
                </a:solidFill>
                <a:latin typeface="Arial"/>
                <a:cs typeface="Arial"/>
              </a:rPr>
              <a:t>σύστημα</a:t>
            </a:r>
            <a:endParaRPr sz="3200">
              <a:latin typeface="Arial"/>
              <a:cs typeface="Arial"/>
            </a:endParaRPr>
          </a:p>
          <a:p>
            <a:pPr marL="304800" marR="5080" indent="-292735">
              <a:spcBef>
                <a:spcPts val="1920"/>
              </a:spcBef>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Microsoft Sans Serif"/>
                <a:cs typeface="Microsoft Sans Serif"/>
              </a:rPr>
              <a:t>Ο</a:t>
            </a:r>
            <a:r>
              <a:rPr sz="3200" spc="40" dirty="0">
                <a:solidFill>
                  <a:srgbClr val="FFFFFF"/>
                </a:solidFill>
                <a:latin typeface="Microsoft Sans Serif"/>
                <a:cs typeface="Microsoft Sans Serif"/>
              </a:rPr>
              <a:t> </a:t>
            </a:r>
            <a:r>
              <a:rPr sz="3200" spc="-15" dirty="0">
                <a:solidFill>
                  <a:srgbClr val="FFFFFF"/>
                </a:solidFill>
                <a:latin typeface="Microsoft Sans Serif"/>
                <a:cs typeface="Microsoft Sans Serif"/>
              </a:rPr>
              <a:t>ό</a:t>
            </a:r>
            <a:r>
              <a:rPr sz="3200" spc="-65" dirty="0">
                <a:solidFill>
                  <a:srgbClr val="FFFFFF"/>
                </a:solidFill>
                <a:latin typeface="Microsoft Sans Serif"/>
                <a:cs typeface="Microsoft Sans Serif"/>
              </a:rPr>
              <a:t>γ</a:t>
            </a:r>
            <a:r>
              <a:rPr sz="3200" spc="-85" dirty="0">
                <a:solidFill>
                  <a:srgbClr val="FFFFFF"/>
                </a:solidFill>
                <a:latin typeface="Microsoft Sans Serif"/>
                <a:cs typeface="Microsoft Sans Serif"/>
              </a:rPr>
              <a:t>κ</a:t>
            </a:r>
            <a:r>
              <a:rPr sz="3200" spc="-90" dirty="0">
                <a:solidFill>
                  <a:srgbClr val="FFFFFF"/>
                </a:solidFill>
                <a:latin typeface="Microsoft Sans Serif"/>
                <a:cs typeface="Microsoft Sans Serif"/>
              </a:rPr>
              <a:t>ο</a:t>
            </a:r>
            <a:r>
              <a:rPr sz="3200" spc="-85" dirty="0">
                <a:solidFill>
                  <a:srgbClr val="FFFFFF"/>
                </a:solidFill>
                <a:latin typeface="Microsoft Sans Serif"/>
                <a:cs typeface="Microsoft Sans Serif"/>
              </a:rPr>
              <a:t>ς</a:t>
            </a:r>
            <a:r>
              <a:rPr sz="3200" spc="10" dirty="0">
                <a:solidFill>
                  <a:srgbClr val="FFFFFF"/>
                </a:solidFill>
                <a:latin typeface="Microsoft Sans Serif"/>
                <a:cs typeface="Microsoft Sans Serif"/>
              </a:rPr>
              <a:t> </a:t>
            </a:r>
            <a:r>
              <a:rPr sz="3200" spc="225" dirty="0">
                <a:solidFill>
                  <a:srgbClr val="FFFFFF"/>
                </a:solidFill>
                <a:latin typeface="Microsoft Sans Serif"/>
                <a:cs typeface="Microsoft Sans Serif"/>
              </a:rPr>
              <a:t>π</a:t>
            </a:r>
            <a:r>
              <a:rPr sz="3200" spc="160" dirty="0">
                <a:solidFill>
                  <a:srgbClr val="FFFFFF"/>
                </a:solidFill>
                <a:latin typeface="Microsoft Sans Serif"/>
                <a:cs typeface="Microsoft Sans Serif"/>
              </a:rPr>
              <a:t>λ</a:t>
            </a:r>
            <a:r>
              <a:rPr sz="3200" spc="-35" dirty="0">
                <a:solidFill>
                  <a:srgbClr val="FFFFFF"/>
                </a:solidFill>
                <a:latin typeface="Microsoft Sans Serif"/>
                <a:cs typeface="Microsoft Sans Serif"/>
              </a:rPr>
              <a:t>άσμα</a:t>
            </a:r>
            <a:r>
              <a:rPr sz="3200" spc="-80" dirty="0">
                <a:solidFill>
                  <a:srgbClr val="FFFFFF"/>
                </a:solidFill>
                <a:latin typeface="Microsoft Sans Serif"/>
                <a:cs typeface="Microsoft Sans Serif"/>
              </a:rPr>
              <a:t>τ</a:t>
            </a:r>
            <a:r>
              <a:rPr sz="3200" spc="-90" dirty="0">
                <a:solidFill>
                  <a:srgbClr val="FFFFFF"/>
                </a:solidFill>
                <a:latin typeface="Microsoft Sans Serif"/>
                <a:cs typeface="Microsoft Sans Serif"/>
              </a:rPr>
              <a:t>ο</a:t>
            </a:r>
            <a:r>
              <a:rPr sz="3200" spc="-85" dirty="0">
                <a:solidFill>
                  <a:srgbClr val="FFFFFF"/>
                </a:solidFill>
                <a:latin typeface="Microsoft Sans Serif"/>
                <a:cs typeface="Microsoft Sans Serif"/>
              </a:rPr>
              <a:t>ς</a:t>
            </a:r>
            <a:r>
              <a:rPr sz="3200" spc="25" dirty="0">
                <a:solidFill>
                  <a:srgbClr val="FFFFFF"/>
                </a:solidFill>
                <a:latin typeface="Microsoft Sans Serif"/>
                <a:cs typeface="Microsoft Sans Serif"/>
              </a:rPr>
              <a:t> </a:t>
            </a:r>
            <a:r>
              <a:rPr sz="3200" spc="140" dirty="0">
                <a:solidFill>
                  <a:srgbClr val="FFFFFF"/>
                </a:solidFill>
                <a:latin typeface="Microsoft Sans Serif"/>
                <a:cs typeface="Microsoft Sans Serif"/>
              </a:rPr>
              <a:t>απ</a:t>
            </a:r>
            <a:r>
              <a:rPr sz="3200" spc="145" dirty="0">
                <a:solidFill>
                  <a:srgbClr val="FFFFFF"/>
                </a:solidFill>
                <a:latin typeface="Microsoft Sans Serif"/>
                <a:cs typeface="Microsoft Sans Serif"/>
              </a:rPr>
              <a:t>ό</a:t>
            </a:r>
            <a:r>
              <a:rPr sz="3200" spc="30" dirty="0">
                <a:solidFill>
                  <a:srgbClr val="FFFFFF"/>
                </a:solidFill>
                <a:latin typeface="Microsoft Sans Serif"/>
                <a:cs typeface="Microsoft Sans Serif"/>
              </a:rPr>
              <a:t> </a:t>
            </a:r>
            <a:r>
              <a:rPr sz="3200" spc="-390" dirty="0">
                <a:solidFill>
                  <a:srgbClr val="FFFFFF"/>
                </a:solidFill>
                <a:latin typeface="Microsoft Sans Serif"/>
                <a:cs typeface="Microsoft Sans Serif"/>
              </a:rPr>
              <a:t>τ</a:t>
            </a:r>
            <a:r>
              <a:rPr sz="3200" spc="-5" dirty="0">
                <a:solidFill>
                  <a:srgbClr val="FFFFFF"/>
                </a:solidFill>
                <a:latin typeface="Microsoft Sans Serif"/>
                <a:cs typeface="Microsoft Sans Serif"/>
              </a:rPr>
              <a:t>ο</a:t>
            </a:r>
            <a:r>
              <a:rPr sz="3200" dirty="0">
                <a:solidFill>
                  <a:srgbClr val="FFFFFF"/>
                </a:solidFill>
                <a:latin typeface="Microsoft Sans Serif"/>
                <a:cs typeface="Microsoft Sans Serif"/>
              </a:rPr>
              <a:t>ν</a:t>
            </a:r>
            <a:r>
              <a:rPr sz="3200" spc="40" dirty="0">
                <a:solidFill>
                  <a:srgbClr val="FFFFFF"/>
                </a:solidFill>
                <a:latin typeface="Microsoft Sans Serif"/>
                <a:cs typeface="Microsoft Sans Serif"/>
              </a:rPr>
              <a:t> </a:t>
            </a:r>
            <a:r>
              <a:rPr sz="3200" spc="-55" dirty="0">
                <a:solidFill>
                  <a:srgbClr val="FFFFFF"/>
                </a:solidFill>
                <a:latin typeface="Microsoft Sans Serif"/>
                <a:cs typeface="Microsoft Sans Serif"/>
              </a:rPr>
              <a:t>ο</a:t>
            </a:r>
            <a:r>
              <a:rPr sz="3200" spc="375" dirty="0">
                <a:solidFill>
                  <a:srgbClr val="FFFFFF"/>
                </a:solidFill>
                <a:latin typeface="Microsoft Sans Serif"/>
                <a:cs typeface="Microsoft Sans Serif"/>
              </a:rPr>
              <a:t>π</a:t>
            </a:r>
            <a:r>
              <a:rPr sz="3200" spc="-20" dirty="0">
                <a:solidFill>
                  <a:srgbClr val="FFFFFF"/>
                </a:solidFill>
                <a:latin typeface="Microsoft Sans Serif"/>
                <a:cs typeface="Microsoft Sans Serif"/>
              </a:rPr>
              <a:t>οίο</a:t>
            </a:r>
            <a:r>
              <a:rPr lang="en-US" sz="3200" spc="-20" dirty="0">
                <a:solidFill>
                  <a:srgbClr val="FFFFFF"/>
                </a:solidFill>
                <a:latin typeface="Microsoft Sans Serif"/>
                <a:cs typeface="Microsoft Sans Serif"/>
              </a:rPr>
              <a:t> </a:t>
            </a:r>
            <a:r>
              <a:rPr sz="3200" spc="-20" dirty="0">
                <a:solidFill>
                  <a:srgbClr val="FFFFFF"/>
                </a:solidFill>
                <a:latin typeface="Microsoft Sans Serif"/>
                <a:cs typeface="Microsoft Sans Serif"/>
              </a:rPr>
              <a:t> </a:t>
            </a:r>
            <a:r>
              <a:rPr sz="3200" spc="-15" dirty="0">
                <a:solidFill>
                  <a:srgbClr val="FFFFFF"/>
                </a:solidFill>
                <a:latin typeface="Microsoft Sans Serif"/>
                <a:cs typeface="Microsoft Sans Serif"/>
              </a:rPr>
              <a:t>απομακρύνεται </a:t>
            </a:r>
            <a:r>
              <a:rPr sz="3200" spc="-195" dirty="0">
                <a:solidFill>
                  <a:srgbClr val="FFFFFF"/>
                </a:solidFill>
                <a:latin typeface="Microsoft Sans Serif"/>
                <a:cs typeface="Microsoft Sans Serif"/>
              </a:rPr>
              <a:t>το</a:t>
            </a:r>
            <a:r>
              <a:rPr sz="3200" spc="-190" dirty="0">
                <a:solidFill>
                  <a:srgbClr val="FFFFFF"/>
                </a:solidFill>
                <a:latin typeface="Microsoft Sans Serif"/>
                <a:cs typeface="Microsoft Sans Serif"/>
              </a:rPr>
              <a:t> </a:t>
            </a:r>
            <a:r>
              <a:rPr sz="3200" spc="5" dirty="0">
                <a:solidFill>
                  <a:srgbClr val="FFFFFF"/>
                </a:solidFill>
                <a:latin typeface="Microsoft Sans Serif"/>
                <a:cs typeface="Microsoft Sans Serif"/>
              </a:rPr>
              <a:t>φάρμακο </a:t>
            </a:r>
            <a:r>
              <a:rPr sz="3200" spc="-80" dirty="0">
                <a:solidFill>
                  <a:srgbClr val="FFFFFF"/>
                </a:solidFill>
                <a:latin typeface="Microsoft Sans Serif"/>
                <a:cs typeface="Microsoft Sans Serif"/>
              </a:rPr>
              <a:t>στη </a:t>
            </a:r>
            <a:r>
              <a:rPr sz="3200" spc="10" dirty="0">
                <a:solidFill>
                  <a:srgbClr val="FFFFFF"/>
                </a:solidFill>
                <a:latin typeface="Microsoft Sans Serif"/>
                <a:cs typeface="Microsoft Sans Serif"/>
              </a:rPr>
              <a:t>μονάδα</a:t>
            </a:r>
            <a:r>
              <a:rPr lang="en-US" sz="3200" spc="10" dirty="0">
                <a:solidFill>
                  <a:srgbClr val="FFFFFF"/>
                </a:solidFill>
                <a:latin typeface="Microsoft Sans Serif"/>
                <a:cs typeface="Microsoft Sans Serif"/>
              </a:rPr>
              <a:t> </a:t>
            </a:r>
            <a:r>
              <a:rPr sz="3200" spc="-835" dirty="0">
                <a:solidFill>
                  <a:srgbClr val="FFFFFF"/>
                </a:solidFill>
                <a:latin typeface="Microsoft Sans Serif"/>
                <a:cs typeface="Microsoft Sans Serif"/>
              </a:rPr>
              <a:t> </a:t>
            </a:r>
            <a:r>
              <a:rPr sz="3200" spc="-140" dirty="0">
                <a:solidFill>
                  <a:srgbClr val="FFFFFF"/>
                </a:solidFill>
                <a:latin typeface="Microsoft Sans Serif"/>
                <a:cs typeface="Microsoft Sans Serif"/>
              </a:rPr>
              <a:t>του</a:t>
            </a:r>
            <a:r>
              <a:rPr sz="3200" spc="30" dirty="0">
                <a:solidFill>
                  <a:srgbClr val="FFFFFF"/>
                </a:solidFill>
                <a:latin typeface="Microsoft Sans Serif"/>
                <a:cs typeface="Microsoft Sans Serif"/>
              </a:rPr>
              <a:t> </a:t>
            </a:r>
            <a:r>
              <a:rPr sz="3200" spc="-5" dirty="0">
                <a:solidFill>
                  <a:srgbClr val="FFFFFF"/>
                </a:solidFill>
                <a:latin typeface="Microsoft Sans Serif"/>
                <a:cs typeface="Microsoft Sans Serif"/>
              </a:rPr>
              <a:t>χρόνου</a:t>
            </a:r>
            <a:r>
              <a:rPr sz="3200" spc="5" dirty="0">
                <a:solidFill>
                  <a:srgbClr val="FFFFFF"/>
                </a:solidFill>
                <a:latin typeface="Microsoft Sans Serif"/>
                <a:cs typeface="Microsoft Sans Serif"/>
              </a:rPr>
              <a:t> </a:t>
            </a:r>
            <a:r>
              <a:rPr sz="3200" spc="-30" dirty="0">
                <a:solidFill>
                  <a:srgbClr val="FFFFFF"/>
                </a:solidFill>
                <a:latin typeface="Microsoft Sans Serif"/>
                <a:cs typeface="Microsoft Sans Serif"/>
              </a:rPr>
              <a:t>και</a:t>
            </a:r>
            <a:r>
              <a:rPr sz="3200" spc="15" dirty="0">
                <a:solidFill>
                  <a:srgbClr val="FFFFFF"/>
                </a:solidFill>
                <a:latin typeface="Microsoft Sans Serif"/>
                <a:cs typeface="Microsoft Sans Serif"/>
              </a:rPr>
              <a:t> </a:t>
            </a:r>
            <a:r>
              <a:rPr sz="3200" spc="-114" dirty="0">
                <a:solidFill>
                  <a:srgbClr val="FFFFFF"/>
                </a:solidFill>
                <a:latin typeface="Microsoft Sans Serif"/>
                <a:cs typeface="Microsoft Sans Serif"/>
              </a:rPr>
              <a:t>μετράται</a:t>
            </a:r>
            <a:r>
              <a:rPr sz="3200" spc="40" dirty="0">
                <a:solidFill>
                  <a:srgbClr val="FFFFFF"/>
                </a:solidFill>
                <a:latin typeface="Microsoft Sans Serif"/>
                <a:cs typeface="Microsoft Sans Serif"/>
              </a:rPr>
              <a:t> </a:t>
            </a:r>
            <a:r>
              <a:rPr sz="3200" spc="-40" dirty="0">
                <a:solidFill>
                  <a:srgbClr val="FFFFFF"/>
                </a:solidFill>
                <a:latin typeface="Microsoft Sans Serif"/>
                <a:cs typeface="Microsoft Sans Serif"/>
              </a:rPr>
              <a:t>σε</a:t>
            </a:r>
            <a:r>
              <a:rPr sz="3200" spc="35" dirty="0">
                <a:solidFill>
                  <a:srgbClr val="FFFFFF"/>
                </a:solidFill>
                <a:latin typeface="Microsoft Sans Serif"/>
                <a:cs typeface="Microsoft Sans Serif"/>
              </a:rPr>
              <a:t> </a:t>
            </a:r>
            <a:r>
              <a:rPr sz="3200" dirty="0">
                <a:solidFill>
                  <a:srgbClr val="FFFFFF"/>
                </a:solidFill>
                <a:latin typeface="Microsoft Sans Serif"/>
                <a:cs typeface="Microsoft Sans Serif"/>
              </a:rPr>
              <a:t>L/h</a:t>
            </a:r>
            <a:r>
              <a:rPr sz="3200" spc="20" dirty="0">
                <a:solidFill>
                  <a:srgbClr val="FFFFFF"/>
                </a:solidFill>
                <a:latin typeface="Microsoft Sans Serif"/>
                <a:cs typeface="Microsoft Sans Serif"/>
              </a:rPr>
              <a:t> </a:t>
            </a:r>
            <a:r>
              <a:rPr sz="3200" dirty="0">
                <a:solidFill>
                  <a:srgbClr val="FFFFFF"/>
                </a:solidFill>
                <a:latin typeface="Microsoft Sans Serif"/>
                <a:cs typeface="Microsoft Sans Serif"/>
              </a:rPr>
              <a:t>ή</a:t>
            </a:r>
            <a:r>
              <a:rPr sz="3200" spc="30" dirty="0">
                <a:solidFill>
                  <a:srgbClr val="FFFFFF"/>
                </a:solidFill>
                <a:latin typeface="Microsoft Sans Serif"/>
                <a:cs typeface="Microsoft Sans Serif"/>
              </a:rPr>
              <a:t> </a:t>
            </a:r>
            <a:r>
              <a:rPr lang="en-US" sz="3200" spc="-10" dirty="0">
                <a:solidFill>
                  <a:srgbClr val="FFFFFF"/>
                </a:solidFill>
                <a:latin typeface="Microsoft Sans Serif"/>
                <a:cs typeface="Microsoft Sans Serif"/>
              </a:rPr>
              <a:t>ml/min</a:t>
            </a:r>
            <a:endParaRPr sz="3200" dirty="0">
              <a:latin typeface="Microsoft Sans Serif"/>
              <a:cs typeface="Microsoft Sans Serif"/>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503676" y="195059"/>
            <a:ext cx="2221229" cy="566178"/>
          </a:xfrm>
          <a:prstGeom prst="rect">
            <a:avLst/>
          </a:prstGeom>
        </p:spPr>
      </p:pic>
      <p:sp>
        <p:nvSpPr>
          <p:cNvPr id="3" name="object 3"/>
          <p:cNvSpPr txBox="1"/>
          <p:nvPr/>
        </p:nvSpPr>
        <p:spPr>
          <a:xfrm>
            <a:off x="535940" y="1622882"/>
            <a:ext cx="7546340" cy="4603824"/>
          </a:xfrm>
          <a:prstGeom prst="rect">
            <a:avLst/>
          </a:prstGeom>
        </p:spPr>
        <p:txBody>
          <a:bodyPr vert="horz" wrap="square" lIns="0" tIns="12700" rIns="0" bIns="0" rtlCol="0" anchor="t">
            <a:spAutoFit/>
          </a:bodyPr>
          <a:lstStyle/>
          <a:p>
            <a:pPr marL="12700">
              <a:lnSpc>
                <a:spcPts val="3420"/>
              </a:lnSpc>
              <a:spcBef>
                <a:spcPts val="100"/>
              </a:spcBef>
            </a:pPr>
            <a:r>
              <a:rPr sz="3000" spc="-5" dirty="0">
                <a:solidFill>
                  <a:srgbClr val="FFFFFF"/>
                </a:solidFill>
                <a:latin typeface="Cambria"/>
                <a:cs typeface="Cambria"/>
              </a:rPr>
              <a:t>α)</a:t>
            </a:r>
            <a:r>
              <a:rPr sz="3000" spc="-10" dirty="0">
                <a:solidFill>
                  <a:srgbClr val="FFFFFF"/>
                </a:solidFill>
                <a:latin typeface="Cambria"/>
                <a:cs typeface="Cambria"/>
              </a:rPr>
              <a:t> </a:t>
            </a:r>
            <a:r>
              <a:rPr sz="3000" spc="-5" dirty="0">
                <a:solidFill>
                  <a:srgbClr val="FFFFFF"/>
                </a:solidFill>
                <a:latin typeface="Cambria"/>
                <a:cs typeface="Cambria"/>
              </a:rPr>
              <a:t>Μεταβολισμός</a:t>
            </a:r>
            <a:r>
              <a:rPr sz="3000" spc="-50" dirty="0">
                <a:solidFill>
                  <a:srgbClr val="FFFFFF"/>
                </a:solidFill>
                <a:latin typeface="Cambria"/>
                <a:cs typeface="Cambria"/>
              </a:rPr>
              <a:t> </a:t>
            </a:r>
            <a:r>
              <a:rPr sz="3000" dirty="0">
                <a:solidFill>
                  <a:srgbClr val="FFFFFF"/>
                </a:solidFill>
                <a:latin typeface="Cambria"/>
                <a:cs typeface="Cambria"/>
              </a:rPr>
              <a:t>ή</a:t>
            </a:r>
            <a:r>
              <a:rPr sz="3000" spc="15" dirty="0">
                <a:solidFill>
                  <a:srgbClr val="FFFFFF"/>
                </a:solidFill>
                <a:latin typeface="Cambria"/>
                <a:cs typeface="Cambria"/>
              </a:rPr>
              <a:t> </a:t>
            </a:r>
            <a:r>
              <a:rPr sz="3000" spc="-5" dirty="0">
                <a:solidFill>
                  <a:srgbClr val="FFFFFF"/>
                </a:solidFill>
                <a:latin typeface="Cambria"/>
                <a:cs typeface="Cambria"/>
              </a:rPr>
              <a:t>Βιομετατροπή</a:t>
            </a:r>
            <a:endParaRPr sz="3000">
              <a:latin typeface="Cambria"/>
              <a:cs typeface="Cambria"/>
            </a:endParaRPr>
          </a:p>
          <a:p>
            <a:pPr marL="12700" marR="949960">
              <a:lnSpc>
                <a:spcPts val="3240"/>
              </a:lnSpc>
              <a:spcBef>
                <a:spcPts val="229"/>
              </a:spcBef>
              <a:tabLst>
                <a:tab pos="3154045" algn="l"/>
                <a:tab pos="3716020" algn="l"/>
              </a:tabLst>
            </a:pPr>
            <a:r>
              <a:rPr sz="3000" dirty="0">
                <a:solidFill>
                  <a:srgbClr val="FFFFFF"/>
                </a:solidFill>
                <a:latin typeface="Cambria"/>
                <a:cs typeface="Cambria"/>
              </a:rPr>
              <a:t>φάση</a:t>
            </a:r>
            <a:r>
              <a:rPr sz="3000" spc="-5" dirty="0">
                <a:solidFill>
                  <a:srgbClr val="FFFFFF"/>
                </a:solidFill>
                <a:latin typeface="Cambria"/>
                <a:cs typeface="Cambria"/>
              </a:rPr>
              <a:t> </a:t>
            </a:r>
            <a:r>
              <a:rPr sz="3000" dirty="0">
                <a:solidFill>
                  <a:srgbClr val="FFFFFF"/>
                </a:solidFill>
                <a:latin typeface="Cambria"/>
                <a:cs typeface="Cambria"/>
              </a:rPr>
              <a:t>Ι</a:t>
            </a:r>
            <a:r>
              <a:rPr sz="3000" spc="-5" dirty="0">
                <a:solidFill>
                  <a:srgbClr val="FFFFFF"/>
                </a:solidFill>
                <a:latin typeface="Cambria"/>
                <a:cs typeface="Cambria"/>
              </a:rPr>
              <a:t> </a:t>
            </a:r>
            <a:r>
              <a:rPr sz="3000" dirty="0">
                <a:solidFill>
                  <a:srgbClr val="FFFFFF"/>
                </a:solidFill>
                <a:latin typeface="Cambria"/>
                <a:cs typeface="Cambria"/>
              </a:rPr>
              <a:t>(οξείδωση,	επαγωγή,</a:t>
            </a:r>
            <a:r>
              <a:rPr sz="3000" spc="-105" dirty="0">
                <a:solidFill>
                  <a:srgbClr val="FFFFFF"/>
                </a:solidFill>
                <a:latin typeface="Cambria"/>
                <a:cs typeface="Cambria"/>
              </a:rPr>
              <a:t> </a:t>
            </a:r>
            <a:r>
              <a:rPr sz="3000" dirty="0">
                <a:solidFill>
                  <a:srgbClr val="FFFFFF"/>
                </a:solidFill>
                <a:latin typeface="Cambria"/>
                <a:cs typeface="Cambria"/>
              </a:rPr>
              <a:t>υδρόλυση) </a:t>
            </a:r>
            <a:r>
              <a:rPr sz="3000" spc="-650" dirty="0">
                <a:solidFill>
                  <a:srgbClr val="FFFFFF"/>
                </a:solidFill>
                <a:latin typeface="Cambria"/>
                <a:cs typeface="Cambria"/>
              </a:rPr>
              <a:t> </a:t>
            </a:r>
            <a:r>
              <a:rPr sz="3000" dirty="0">
                <a:solidFill>
                  <a:srgbClr val="FFFFFF"/>
                </a:solidFill>
                <a:latin typeface="Cambria"/>
                <a:cs typeface="Cambria"/>
              </a:rPr>
              <a:t>φάση</a:t>
            </a:r>
            <a:r>
              <a:rPr sz="3000" spc="-5" dirty="0">
                <a:solidFill>
                  <a:srgbClr val="FFFFFF"/>
                </a:solidFill>
                <a:latin typeface="Cambria"/>
                <a:cs typeface="Cambria"/>
              </a:rPr>
              <a:t> ΙΙ </a:t>
            </a:r>
            <a:r>
              <a:rPr sz="3000" dirty="0">
                <a:solidFill>
                  <a:srgbClr val="FFFFFF"/>
                </a:solidFill>
                <a:latin typeface="Cambria"/>
                <a:cs typeface="Cambria"/>
              </a:rPr>
              <a:t>(αντιδράσεις	</a:t>
            </a:r>
            <a:r>
              <a:rPr sz="3000" spc="-5" dirty="0">
                <a:solidFill>
                  <a:srgbClr val="FFFFFF"/>
                </a:solidFill>
                <a:latin typeface="Cambria"/>
                <a:cs typeface="Cambria"/>
              </a:rPr>
              <a:t>σύζευξης)</a:t>
            </a:r>
            <a:endParaRPr sz="3000">
              <a:latin typeface="Cambria"/>
              <a:ea typeface="Cambria"/>
              <a:cs typeface="Cambria"/>
            </a:endParaRPr>
          </a:p>
          <a:p>
            <a:pPr marL="286385" marR="78740" indent="-274320">
              <a:lnSpc>
                <a:spcPts val="3320"/>
              </a:lnSpc>
              <a:spcBef>
                <a:spcPts val="3095"/>
              </a:spcBef>
              <a:buClr>
                <a:srgbClr val="0E6EC5"/>
              </a:buClr>
              <a:buSzPct val="70000"/>
              <a:buFont typeface="Wingdings"/>
              <a:buChar char=""/>
              <a:tabLst>
                <a:tab pos="371475" algn="l"/>
                <a:tab pos="6851650" algn="l"/>
              </a:tabLst>
            </a:pPr>
            <a:r>
              <a:rPr dirty="0"/>
              <a:t>	</a:t>
            </a:r>
            <a:r>
              <a:rPr sz="3000" dirty="0">
                <a:solidFill>
                  <a:srgbClr val="FFFFFF"/>
                </a:solidFill>
                <a:latin typeface="Microsoft Sans Serif"/>
                <a:cs typeface="Microsoft Sans Serif"/>
              </a:rPr>
              <a:t>↓</a:t>
            </a:r>
            <a:r>
              <a:rPr sz="3000" spc="-150" dirty="0">
                <a:solidFill>
                  <a:srgbClr val="FFFFFF"/>
                </a:solidFill>
                <a:latin typeface="Microsoft Sans Serif"/>
                <a:cs typeface="Microsoft Sans Serif"/>
              </a:rPr>
              <a:t> </a:t>
            </a:r>
            <a:r>
              <a:rPr sz="3000" dirty="0">
                <a:solidFill>
                  <a:srgbClr val="FFFFFF"/>
                </a:solidFill>
                <a:latin typeface="Cambria"/>
                <a:cs typeface="Cambria"/>
              </a:rPr>
              <a:t>η</a:t>
            </a:r>
            <a:r>
              <a:rPr sz="3000" spc="5" dirty="0">
                <a:solidFill>
                  <a:srgbClr val="FFFFFF"/>
                </a:solidFill>
                <a:latin typeface="Cambria"/>
                <a:cs typeface="Cambria"/>
              </a:rPr>
              <a:t>π</a:t>
            </a:r>
            <a:r>
              <a:rPr sz="3000" spc="-5" dirty="0">
                <a:solidFill>
                  <a:srgbClr val="FFFFFF"/>
                </a:solidFill>
                <a:latin typeface="Cambria"/>
                <a:cs typeface="Cambria"/>
              </a:rPr>
              <a:t>α</a:t>
            </a:r>
            <a:r>
              <a:rPr sz="3000" spc="5" dirty="0">
                <a:solidFill>
                  <a:srgbClr val="FFFFFF"/>
                </a:solidFill>
                <a:latin typeface="Cambria"/>
                <a:cs typeface="Cambria"/>
              </a:rPr>
              <a:t>τ</a:t>
            </a:r>
            <a:r>
              <a:rPr sz="3000" spc="-5" dirty="0">
                <a:solidFill>
                  <a:srgbClr val="FFFFFF"/>
                </a:solidFill>
                <a:latin typeface="Cambria"/>
                <a:cs typeface="Cambria"/>
              </a:rPr>
              <a:t>ικ</a:t>
            </a:r>
            <a:r>
              <a:rPr sz="3000" dirty="0">
                <a:solidFill>
                  <a:srgbClr val="FFFFFF"/>
                </a:solidFill>
                <a:latin typeface="Cambria"/>
                <a:cs typeface="Cambria"/>
              </a:rPr>
              <a:t>ή</a:t>
            </a:r>
            <a:r>
              <a:rPr sz="3000" spc="-35" dirty="0">
                <a:solidFill>
                  <a:srgbClr val="FFFFFF"/>
                </a:solidFill>
                <a:latin typeface="Cambria"/>
                <a:cs typeface="Cambria"/>
              </a:rPr>
              <a:t> </a:t>
            </a:r>
            <a:r>
              <a:rPr sz="3000" dirty="0">
                <a:solidFill>
                  <a:srgbClr val="FFFFFF"/>
                </a:solidFill>
                <a:latin typeface="Cambria"/>
                <a:cs typeface="Cambria"/>
              </a:rPr>
              <a:t>λειτ</a:t>
            </a:r>
            <a:r>
              <a:rPr sz="3000" spc="5" dirty="0">
                <a:solidFill>
                  <a:srgbClr val="FFFFFF"/>
                </a:solidFill>
                <a:latin typeface="Cambria"/>
                <a:cs typeface="Cambria"/>
              </a:rPr>
              <a:t>ο</a:t>
            </a:r>
            <a:r>
              <a:rPr sz="3000" dirty="0">
                <a:solidFill>
                  <a:srgbClr val="FFFFFF"/>
                </a:solidFill>
                <a:latin typeface="Cambria"/>
                <a:cs typeface="Cambria"/>
              </a:rPr>
              <a:t>υργία, </a:t>
            </a:r>
            <a:r>
              <a:rPr sz="3000" dirty="0">
                <a:solidFill>
                  <a:srgbClr val="FFFFFF"/>
                </a:solidFill>
                <a:latin typeface="Microsoft Sans Serif"/>
                <a:cs typeface="Microsoft Sans Serif"/>
              </a:rPr>
              <a:t>↓</a:t>
            </a:r>
            <a:r>
              <a:rPr sz="3000" spc="-135" dirty="0">
                <a:solidFill>
                  <a:srgbClr val="FFFFFF"/>
                </a:solidFill>
                <a:latin typeface="Microsoft Sans Serif"/>
                <a:cs typeface="Microsoft Sans Serif"/>
              </a:rPr>
              <a:t> </a:t>
            </a:r>
            <a:r>
              <a:rPr sz="3000" dirty="0" err="1">
                <a:solidFill>
                  <a:srgbClr val="FFFFFF"/>
                </a:solidFill>
                <a:latin typeface="Cambria"/>
                <a:cs typeface="Cambria"/>
              </a:rPr>
              <a:t>σύστημ</a:t>
            </a:r>
            <a:r>
              <a:rPr sz="3000" dirty="0">
                <a:solidFill>
                  <a:srgbClr val="FFFFFF"/>
                </a:solidFill>
                <a:latin typeface="Cambria"/>
                <a:cs typeface="Cambria"/>
              </a:rPr>
              <a:t>α</a:t>
            </a:r>
            <a:r>
              <a:rPr sz="3000" spc="-5" dirty="0">
                <a:solidFill>
                  <a:srgbClr val="FFFFFF"/>
                </a:solidFill>
                <a:latin typeface="Cambria"/>
                <a:cs typeface="Cambria"/>
              </a:rPr>
              <a:t> </a:t>
            </a:r>
            <a:r>
              <a:rPr sz="3000" spc="-15" dirty="0">
                <a:solidFill>
                  <a:srgbClr val="FFFFFF"/>
                </a:solidFill>
                <a:latin typeface="Cambria"/>
                <a:cs typeface="Cambria"/>
              </a:rPr>
              <a:t>P</a:t>
            </a:r>
            <a:r>
              <a:rPr sz="3000" spc="-20" dirty="0">
                <a:solidFill>
                  <a:srgbClr val="FFFFFF"/>
                </a:solidFill>
                <a:latin typeface="Cambria"/>
                <a:cs typeface="Cambria"/>
              </a:rPr>
              <a:t>4</a:t>
            </a:r>
            <a:r>
              <a:rPr sz="3000" spc="-40" dirty="0">
                <a:solidFill>
                  <a:srgbClr val="FFFFFF"/>
                </a:solidFill>
                <a:latin typeface="Cambria"/>
                <a:cs typeface="Cambria"/>
              </a:rPr>
              <a:t>50</a:t>
            </a:r>
            <a:r>
              <a:rPr lang="en-US" sz="3000" spc="-40" dirty="0">
                <a:solidFill>
                  <a:srgbClr val="FFFFFF"/>
                </a:solidFill>
                <a:latin typeface="Cambria"/>
                <a:cs typeface="Cambria"/>
              </a:rPr>
              <a:t> (</a:t>
            </a:r>
            <a:r>
              <a:rPr lang="en-US" sz="3000" spc="-40" dirty="0" err="1">
                <a:solidFill>
                  <a:srgbClr val="FFFFFF"/>
                </a:solidFill>
                <a:latin typeface="Cambria"/>
                <a:cs typeface="Cambria"/>
              </a:rPr>
              <a:t>κυτόχρωμ</a:t>
            </a:r>
            <a:r>
              <a:rPr lang="en-US" sz="3000" spc="-40" dirty="0">
                <a:solidFill>
                  <a:srgbClr val="FFFFFF"/>
                </a:solidFill>
                <a:latin typeface="Cambria"/>
                <a:cs typeface="Cambria"/>
              </a:rPr>
              <a:t>α)</a:t>
            </a:r>
            <a:r>
              <a:rPr sz="3000" dirty="0">
                <a:solidFill>
                  <a:srgbClr val="FFFFFF"/>
                </a:solidFill>
                <a:latin typeface="Cambria"/>
                <a:cs typeface="Cambria"/>
              </a:rPr>
              <a:t>	</a:t>
            </a:r>
            <a:r>
              <a:rPr sz="3000" dirty="0" err="1">
                <a:solidFill>
                  <a:srgbClr val="FFFFFF"/>
                </a:solidFill>
                <a:latin typeface="Cambria"/>
                <a:cs typeface="Cambria"/>
              </a:rPr>
              <a:t>στη</a:t>
            </a:r>
            <a:r>
              <a:rPr lang="en-US" sz="3000" dirty="0">
                <a:solidFill>
                  <a:srgbClr val="FFFFFF"/>
                </a:solidFill>
                <a:latin typeface="Cambria"/>
                <a:cs typeface="Cambria"/>
              </a:rPr>
              <a:t> </a:t>
            </a:r>
            <a:r>
              <a:rPr sz="3000" dirty="0">
                <a:solidFill>
                  <a:srgbClr val="FFFFFF"/>
                </a:solidFill>
                <a:latin typeface="Cambria"/>
                <a:cs typeface="Cambria"/>
              </a:rPr>
              <a:t> </a:t>
            </a:r>
            <a:r>
              <a:rPr sz="3000" dirty="0" err="1">
                <a:solidFill>
                  <a:srgbClr val="FFFFFF"/>
                </a:solidFill>
                <a:latin typeface="Cambria"/>
                <a:cs typeface="Cambria"/>
              </a:rPr>
              <a:t>γέννηση</a:t>
            </a:r>
            <a:r>
              <a:rPr sz="3000" spc="15" dirty="0">
                <a:solidFill>
                  <a:srgbClr val="FFFFFF"/>
                </a:solidFill>
                <a:latin typeface="Cambria"/>
                <a:cs typeface="Cambria"/>
              </a:rPr>
              <a:t> </a:t>
            </a:r>
            <a:r>
              <a:rPr sz="3000" spc="-5" dirty="0">
                <a:solidFill>
                  <a:srgbClr val="FFFFFF"/>
                </a:solidFill>
                <a:latin typeface="Cambria"/>
                <a:cs typeface="Cambria"/>
              </a:rPr>
              <a:t>(28%</a:t>
            </a:r>
            <a:r>
              <a:rPr sz="3000" spc="25" dirty="0">
                <a:solidFill>
                  <a:srgbClr val="FFFFFF"/>
                </a:solidFill>
                <a:latin typeface="Cambria"/>
                <a:cs typeface="Cambria"/>
              </a:rPr>
              <a:t> </a:t>
            </a:r>
            <a:r>
              <a:rPr sz="3000" dirty="0">
                <a:solidFill>
                  <a:srgbClr val="FFFFFF"/>
                </a:solidFill>
                <a:latin typeface="Cambria"/>
                <a:cs typeface="Cambria"/>
              </a:rPr>
              <a:t>βαθμού ενήλικα)</a:t>
            </a:r>
            <a:endParaRPr sz="3000">
              <a:latin typeface="Cambria"/>
              <a:cs typeface="Cambria"/>
            </a:endParaRPr>
          </a:p>
          <a:p>
            <a:pPr marL="370840" indent="-358775">
              <a:lnSpc>
                <a:spcPts val="3000"/>
              </a:lnSpc>
              <a:buClr>
                <a:srgbClr val="0E6EC5"/>
              </a:buClr>
              <a:buSzPct val="70000"/>
              <a:buFont typeface="Wingdings"/>
              <a:buChar char=""/>
              <a:tabLst>
                <a:tab pos="371475" algn="l"/>
                <a:tab pos="4566920" algn="l"/>
              </a:tabLst>
            </a:pPr>
            <a:r>
              <a:rPr sz="3000" dirty="0">
                <a:solidFill>
                  <a:srgbClr val="FFFFFF"/>
                </a:solidFill>
                <a:latin typeface="Cambria"/>
                <a:cs typeface="Cambria"/>
              </a:rPr>
              <a:t>έως ηλικία</a:t>
            </a:r>
            <a:r>
              <a:rPr sz="3000" spc="-15" dirty="0">
                <a:solidFill>
                  <a:srgbClr val="FFFFFF"/>
                </a:solidFill>
                <a:latin typeface="Cambria"/>
                <a:cs typeface="Cambria"/>
              </a:rPr>
              <a:t> </a:t>
            </a:r>
            <a:r>
              <a:rPr sz="3000" dirty="0">
                <a:solidFill>
                  <a:srgbClr val="FFFFFF"/>
                </a:solidFill>
                <a:latin typeface="Cambria"/>
                <a:cs typeface="Cambria"/>
              </a:rPr>
              <a:t>6 </a:t>
            </a:r>
            <a:r>
              <a:rPr sz="3000" spc="10" dirty="0">
                <a:solidFill>
                  <a:srgbClr val="FFFFFF"/>
                </a:solidFill>
                <a:latin typeface="Cambria"/>
                <a:cs typeface="Cambria"/>
              </a:rPr>
              <a:t>μηνών	</a:t>
            </a:r>
            <a:r>
              <a:rPr sz="3000" dirty="0">
                <a:solidFill>
                  <a:srgbClr val="FFFFFF"/>
                </a:solidFill>
                <a:latin typeface="Microsoft Sans Serif"/>
                <a:cs typeface="Microsoft Sans Serif"/>
              </a:rPr>
              <a:t>↓</a:t>
            </a:r>
            <a:r>
              <a:rPr sz="3000" spc="-155" dirty="0">
                <a:solidFill>
                  <a:srgbClr val="FFFFFF"/>
                </a:solidFill>
                <a:latin typeface="Microsoft Sans Serif"/>
                <a:cs typeface="Microsoft Sans Serif"/>
              </a:rPr>
              <a:t> </a:t>
            </a:r>
            <a:r>
              <a:rPr sz="3000" spc="-5" dirty="0">
                <a:solidFill>
                  <a:srgbClr val="FFFFFF"/>
                </a:solidFill>
                <a:latin typeface="Cambria"/>
                <a:cs typeface="Cambria"/>
              </a:rPr>
              <a:t>αντιδράσεις</a:t>
            </a:r>
            <a:endParaRPr sz="3000">
              <a:latin typeface="Cambria"/>
              <a:cs typeface="Cambria"/>
            </a:endParaRPr>
          </a:p>
          <a:p>
            <a:pPr marL="286385">
              <a:lnSpc>
                <a:spcPts val="3240"/>
              </a:lnSpc>
            </a:pPr>
            <a:r>
              <a:rPr sz="3000" dirty="0">
                <a:solidFill>
                  <a:srgbClr val="FFFFFF"/>
                </a:solidFill>
                <a:latin typeface="Cambria"/>
                <a:cs typeface="Cambria"/>
              </a:rPr>
              <a:t>σύζευξης</a:t>
            </a:r>
            <a:endParaRPr sz="3000">
              <a:latin typeface="Cambria"/>
              <a:cs typeface="Cambria"/>
            </a:endParaRPr>
          </a:p>
          <a:p>
            <a:pPr marL="286385" marR="5080" indent="-274320">
              <a:lnSpc>
                <a:spcPts val="3240"/>
              </a:lnSpc>
              <a:spcBef>
                <a:spcPts val="229"/>
              </a:spcBef>
              <a:buClr>
                <a:srgbClr val="0E6EC5"/>
              </a:buClr>
              <a:buSzPct val="70000"/>
              <a:buFont typeface="Wingdings"/>
              <a:buChar char=""/>
              <a:tabLst>
                <a:tab pos="371475" algn="l"/>
                <a:tab pos="5607685" algn="l"/>
              </a:tabLst>
            </a:pPr>
            <a:r>
              <a:rPr dirty="0"/>
              <a:t>	</a:t>
            </a:r>
            <a:r>
              <a:rPr sz="3000" spc="-5" dirty="0">
                <a:solidFill>
                  <a:srgbClr val="FFFFFF"/>
                </a:solidFill>
                <a:latin typeface="Cambria"/>
                <a:cs typeface="Cambria"/>
              </a:rPr>
              <a:t>σύνθεση</a:t>
            </a:r>
            <a:r>
              <a:rPr sz="3000" spc="20" dirty="0">
                <a:solidFill>
                  <a:srgbClr val="FFFFFF"/>
                </a:solidFill>
                <a:latin typeface="Cambria"/>
                <a:cs typeface="Cambria"/>
              </a:rPr>
              <a:t> </a:t>
            </a:r>
            <a:r>
              <a:rPr sz="3000" dirty="0">
                <a:solidFill>
                  <a:srgbClr val="FFFFFF"/>
                </a:solidFill>
                <a:latin typeface="Cambria"/>
                <a:cs typeface="Cambria"/>
              </a:rPr>
              <a:t>γλουκουρονιδίου	ωριμάζει</a:t>
            </a:r>
            <a:r>
              <a:rPr sz="3000" spc="-100" dirty="0">
                <a:solidFill>
                  <a:srgbClr val="FFFFFF"/>
                </a:solidFill>
                <a:latin typeface="Cambria"/>
                <a:cs typeface="Cambria"/>
              </a:rPr>
              <a:t> </a:t>
            </a:r>
            <a:r>
              <a:rPr sz="3000" dirty="0">
                <a:solidFill>
                  <a:srgbClr val="FFFFFF"/>
                </a:solidFill>
                <a:latin typeface="Cambria"/>
                <a:cs typeface="Cambria"/>
              </a:rPr>
              <a:t>σε </a:t>
            </a:r>
            <a:r>
              <a:rPr sz="3000" spc="-645" dirty="0">
                <a:solidFill>
                  <a:srgbClr val="FFFFFF"/>
                </a:solidFill>
                <a:latin typeface="Cambria"/>
                <a:cs typeface="Cambria"/>
              </a:rPr>
              <a:t> </a:t>
            </a:r>
            <a:r>
              <a:rPr sz="3000" dirty="0">
                <a:solidFill>
                  <a:srgbClr val="FFFFFF"/>
                </a:solidFill>
                <a:latin typeface="Cambria"/>
                <a:cs typeface="Cambria"/>
              </a:rPr>
              <a:t>ηλικία</a:t>
            </a:r>
            <a:r>
              <a:rPr sz="3000" spc="-15" dirty="0">
                <a:solidFill>
                  <a:srgbClr val="FFFFFF"/>
                </a:solidFill>
                <a:latin typeface="Cambria"/>
                <a:cs typeface="Cambria"/>
              </a:rPr>
              <a:t> </a:t>
            </a:r>
            <a:r>
              <a:rPr sz="3000" dirty="0">
                <a:solidFill>
                  <a:srgbClr val="FFFFFF"/>
                </a:solidFill>
                <a:latin typeface="Cambria"/>
                <a:cs typeface="Cambria"/>
              </a:rPr>
              <a:t>3</a:t>
            </a:r>
            <a:r>
              <a:rPr sz="3000" spc="10" dirty="0">
                <a:solidFill>
                  <a:srgbClr val="FFFFFF"/>
                </a:solidFill>
                <a:latin typeface="Cambria"/>
                <a:cs typeface="Cambria"/>
              </a:rPr>
              <a:t> </a:t>
            </a:r>
            <a:r>
              <a:rPr sz="3000" dirty="0">
                <a:solidFill>
                  <a:srgbClr val="FFFFFF"/>
                </a:solidFill>
                <a:latin typeface="Cambria"/>
                <a:cs typeface="Cambria"/>
              </a:rPr>
              <a:t>ετών</a:t>
            </a:r>
            <a:endParaRPr sz="3000">
              <a:latin typeface="Cambria"/>
              <a:cs typeface="Cambria"/>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sp>
        <p:nvSpPr>
          <p:cNvPr id="3" name="object 3"/>
          <p:cNvSpPr txBox="1">
            <a:spLocks noGrp="1"/>
          </p:cNvSpPr>
          <p:nvPr>
            <p:ph type="title"/>
          </p:nvPr>
        </p:nvSpPr>
        <p:spPr>
          <a:xfrm>
            <a:off x="993444" y="785876"/>
            <a:ext cx="5912485" cy="513715"/>
          </a:xfrm>
          <a:prstGeom prst="rect">
            <a:avLst/>
          </a:prstGeom>
        </p:spPr>
        <p:txBody>
          <a:bodyPr vert="horz" wrap="square" lIns="0" tIns="13335" rIns="0" bIns="0" rtlCol="0">
            <a:spAutoFit/>
          </a:bodyPr>
          <a:lstStyle/>
          <a:p>
            <a:pPr marL="12700">
              <a:lnSpc>
                <a:spcPct val="100000"/>
              </a:lnSpc>
              <a:spcBef>
                <a:spcPts val="105"/>
              </a:spcBef>
            </a:pPr>
            <a:r>
              <a:rPr sz="1950" spc="-175" dirty="0">
                <a:solidFill>
                  <a:srgbClr val="0E6EC5"/>
                </a:solidFill>
                <a:latin typeface="Segoe UI Symbol"/>
                <a:cs typeface="Segoe UI Symbol"/>
              </a:rPr>
              <a:t>⦿</a:t>
            </a:r>
            <a:r>
              <a:rPr sz="1950" spc="25" dirty="0">
                <a:solidFill>
                  <a:srgbClr val="0E6EC5"/>
                </a:solidFill>
                <a:latin typeface="Segoe UI Symbol"/>
                <a:cs typeface="Segoe UI Symbol"/>
              </a:rPr>
              <a:t> </a:t>
            </a:r>
            <a:r>
              <a:rPr sz="2800" spc="-10" dirty="0"/>
              <a:t>β</a:t>
            </a:r>
            <a:r>
              <a:rPr dirty="0"/>
              <a:t>) </a:t>
            </a:r>
            <a:r>
              <a:rPr spc="-5" dirty="0"/>
              <a:t>Απέ</a:t>
            </a:r>
            <a:r>
              <a:rPr spc="5" dirty="0"/>
              <a:t>κ</a:t>
            </a:r>
            <a:r>
              <a:rPr dirty="0"/>
              <a:t>κριση</a:t>
            </a:r>
            <a:r>
              <a:rPr spc="-25" dirty="0"/>
              <a:t> </a:t>
            </a:r>
            <a:r>
              <a:rPr spc="-5" dirty="0"/>
              <a:t>απ</a:t>
            </a:r>
            <a:r>
              <a:rPr dirty="0"/>
              <a:t>ό</a:t>
            </a:r>
            <a:r>
              <a:rPr spc="-25" dirty="0"/>
              <a:t> </a:t>
            </a:r>
            <a:r>
              <a:rPr spc="-5" dirty="0"/>
              <a:t>του</a:t>
            </a:r>
            <a:r>
              <a:rPr dirty="0"/>
              <a:t>ς νεφρούς</a:t>
            </a:r>
            <a:endParaRPr sz="2800">
              <a:latin typeface="Segoe UI Symbol"/>
              <a:cs typeface="Segoe UI Symbol"/>
            </a:endParaRPr>
          </a:p>
        </p:txBody>
      </p:sp>
      <p:sp>
        <p:nvSpPr>
          <p:cNvPr id="4" name="object 4"/>
          <p:cNvSpPr txBox="1"/>
          <p:nvPr/>
        </p:nvSpPr>
        <p:spPr>
          <a:xfrm>
            <a:off x="4923594" y="2736850"/>
            <a:ext cx="3217508" cy="1011174"/>
          </a:xfrm>
          <a:prstGeom prst="rect">
            <a:avLst/>
          </a:prstGeom>
        </p:spPr>
        <p:txBody>
          <a:bodyPr vert="horz" wrap="square" lIns="0" tIns="13335" rIns="0" bIns="0" rtlCol="0" anchor="t">
            <a:spAutoFit/>
          </a:bodyPr>
          <a:lstStyle/>
          <a:p>
            <a:pPr marL="12700">
              <a:spcBef>
                <a:spcPts val="105"/>
              </a:spcBef>
            </a:pPr>
            <a:r>
              <a:rPr lang="el-GR" sz="3200" dirty="0">
                <a:solidFill>
                  <a:srgbClr val="FFFFFF"/>
                </a:solidFill>
                <a:latin typeface="Cambria"/>
                <a:cs typeface="Cambria"/>
              </a:rPr>
              <a:t>Ουροφόρα</a:t>
            </a:r>
            <a:endParaRPr lang="en-US" sz="3200" dirty="0">
              <a:solidFill>
                <a:srgbClr val="000000"/>
              </a:solidFill>
              <a:latin typeface="Cambria"/>
              <a:cs typeface="Cambria"/>
            </a:endParaRPr>
          </a:p>
          <a:p>
            <a:pPr marL="12700">
              <a:spcBef>
                <a:spcPts val="105"/>
              </a:spcBef>
            </a:pPr>
            <a:r>
              <a:rPr lang="el-GR" sz="3200" dirty="0">
                <a:solidFill>
                  <a:srgbClr val="FFFFFF"/>
                </a:solidFill>
                <a:latin typeface="Cambria"/>
                <a:cs typeface="Cambria"/>
              </a:rPr>
              <a:t> </a:t>
            </a:r>
            <a:r>
              <a:rPr lang="en-US" sz="3200" dirty="0" err="1">
                <a:solidFill>
                  <a:srgbClr val="FFFFFF"/>
                </a:solidFill>
                <a:latin typeface="Cambria"/>
                <a:cs typeface="Cambria"/>
              </a:rPr>
              <a:t>σωληνάρι</a:t>
            </a:r>
            <a:r>
              <a:rPr lang="en-US" sz="3200" dirty="0">
                <a:solidFill>
                  <a:srgbClr val="FFFFFF"/>
                </a:solidFill>
                <a:latin typeface="Cambria"/>
                <a:cs typeface="Cambria"/>
              </a:rPr>
              <a:t>α </a:t>
            </a:r>
            <a:endParaRPr sz="3200" dirty="0">
              <a:latin typeface="Cambria"/>
              <a:ea typeface="Cambria"/>
              <a:cs typeface="Cambria"/>
            </a:endParaRPr>
          </a:p>
        </p:txBody>
      </p:sp>
      <p:sp>
        <p:nvSpPr>
          <p:cNvPr id="5" name="object 5"/>
          <p:cNvSpPr txBox="1"/>
          <p:nvPr/>
        </p:nvSpPr>
        <p:spPr>
          <a:xfrm>
            <a:off x="993444" y="2736850"/>
            <a:ext cx="3997325" cy="3452868"/>
          </a:xfrm>
          <a:prstGeom prst="rect">
            <a:avLst/>
          </a:prstGeom>
        </p:spPr>
        <p:txBody>
          <a:bodyPr vert="horz" wrap="square" lIns="0" tIns="13335" rIns="0" bIns="0" rtlCol="0" anchor="t">
            <a:spAutoFit/>
          </a:bodyPr>
          <a:lstStyle/>
          <a:p>
            <a:pPr marL="304800" marR="831215" indent="419100">
              <a:spcBef>
                <a:spcPts val="105"/>
              </a:spcBef>
            </a:pPr>
            <a:r>
              <a:rPr sz="3200" spc="-5" dirty="0">
                <a:solidFill>
                  <a:srgbClr val="FFFFFF"/>
                </a:solidFill>
                <a:latin typeface="Cambria"/>
                <a:cs typeface="Cambria"/>
              </a:rPr>
              <a:t>απ</a:t>
            </a:r>
            <a:r>
              <a:rPr sz="3200" spc="-5" dirty="0" err="1">
                <a:solidFill>
                  <a:srgbClr val="FFFFFF"/>
                </a:solidFill>
                <a:latin typeface="Cambria"/>
                <a:cs typeface="Cambria"/>
              </a:rPr>
              <a:t>λή</a:t>
            </a:r>
            <a:r>
              <a:rPr sz="3200" spc="-85" dirty="0">
                <a:solidFill>
                  <a:srgbClr val="FFFFFF"/>
                </a:solidFill>
                <a:latin typeface="Cambria"/>
                <a:cs typeface="Cambria"/>
              </a:rPr>
              <a:t> </a:t>
            </a:r>
            <a:r>
              <a:rPr sz="3200" dirty="0" err="1">
                <a:solidFill>
                  <a:srgbClr val="FFFFFF"/>
                </a:solidFill>
                <a:latin typeface="Cambria"/>
                <a:cs typeface="Cambria"/>
              </a:rPr>
              <a:t>διήθηση</a:t>
            </a:r>
            <a:r>
              <a:rPr lang="en-US" sz="3200" dirty="0">
                <a:solidFill>
                  <a:srgbClr val="FFFFFF"/>
                </a:solidFill>
                <a:latin typeface="Cambria"/>
                <a:cs typeface="Cambria"/>
              </a:rPr>
              <a:t> </a:t>
            </a:r>
            <a:r>
              <a:rPr lang="en-US" sz="3200" spc="-690" dirty="0">
                <a:solidFill>
                  <a:srgbClr val="FFFFFF"/>
                </a:solidFill>
                <a:latin typeface="Cambria"/>
                <a:cs typeface="Cambria"/>
              </a:rPr>
              <a:t>     </a:t>
            </a:r>
            <a:endParaRPr lang="en-US" sz="3200" spc="5" dirty="0">
              <a:solidFill>
                <a:srgbClr val="FFFFFF"/>
              </a:solidFill>
              <a:latin typeface="Cambria"/>
              <a:ea typeface="Cambria"/>
              <a:cs typeface="Cambria"/>
            </a:endParaRPr>
          </a:p>
          <a:p>
            <a:pPr marL="12700">
              <a:lnSpc>
                <a:spcPts val="3760"/>
              </a:lnSpc>
            </a:pPr>
            <a:r>
              <a:rPr sz="3200" dirty="0">
                <a:solidFill>
                  <a:srgbClr val="FFFFFF"/>
                </a:solidFill>
                <a:latin typeface="Cambria"/>
                <a:cs typeface="Cambria"/>
              </a:rPr>
              <a:t>(</a:t>
            </a:r>
            <a:r>
              <a:rPr sz="3200" dirty="0">
                <a:solidFill>
                  <a:srgbClr val="FFFFFF"/>
                </a:solidFill>
                <a:latin typeface="Microsoft Sans Serif"/>
                <a:cs typeface="Microsoft Sans Serif"/>
              </a:rPr>
              <a:t>↓</a:t>
            </a:r>
            <a:r>
              <a:rPr sz="3200" spc="-165" dirty="0">
                <a:solidFill>
                  <a:srgbClr val="FFFFFF"/>
                </a:solidFill>
                <a:latin typeface="Microsoft Sans Serif"/>
                <a:cs typeface="Microsoft Sans Serif"/>
              </a:rPr>
              <a:t> </a:t>
            </a:r>
            <a:r>
              <a:rPr sz="3200" spc="200" dirty="0">
                <a:solidFill>
                  <a:srgbClr val="FFFFFF"/>
                </a:solidFill>
                <a:latin typeface="Cambria"/>
                <a:cs typeface="Cambria"/>
              </a:rPr>
              <a:t>GFR</a:t>
            </a:r>
            <a:r>
              <a:rPr lang="en-US" sz="3200" spc="200" dirty="0">
                <a:solidFill>
                  <a:srgbClr val="FFFFFF"/>
                </a:solidFill>
                <a:latin typeface="Cambria"/>
                <a:cs typeface="Cambria"/>
              </a:rPr>
              <a:t>(</a:t>
            </a:r>
            <a:r>
              <a:rPr lang="en-US" sz="3200" spc="200" dirty="0" err="1">
                <a:solidFill>
                  <a:srgbClr val="FFFFFF"/>
                </a:solidFill>
                <a:latin typeface="Cambria"/>
                <a:cs typeface="Cambria"/>
              </a:rPr>
              <a:t>ρυθμός</a:t>
            </a:r>
            <a:r>
              <a:rPr lang="en-US" sz="3200" spc="200" dirty="0">
                <a:solidFill>
                  <a:srgbClr val="FFFFFF"/>
                </a:solidFill>
                <a:latin typeface="Cambria"/>
                <a:cs typeface="Cambria"/>
              </a:rPr>
              <a:t> σπ</a:t>
            </a:r>
            <a:r>
              <a:rPr lang="en-US" sz="3200" spc="200" dirty="0" err="1">
                <a:solidFill>
                  <a:srgbClr val="FFFFFF"/>
                </a:solidFill>
                <a:latin typeface="Cambria"/>
                <a:cs typeface="Cambria"/>
              </a:rPr>
              <a:t>ειρ</a:t>
            </a:r>
            <a:r>
              <a:rPr lang="en-US" sz="3200" spc="200" dirty="0">
                <a:solidFill>
                  <a:srgbClr val="FFFFFF"/>
                </a:solidFill>
                <a:latin typeface="Cambria"/>
                <a:cs typeface="Cambria"/>
              </a:rPr>
              <a:t>αμα</a:t>
            </a:r>
            <a:r>
              <a:rPr lang="en-US" sz="3200" spc="200" dirty="0" err="1">
                <a:solidFill>
                  <a:srgbClr val="FFFFFF"/>
                </a:solidFill>
                <a:latin typeface="Cambria"/>
                <a:cs typeface="Cambria"/>
              </a:rPr>
              <a:t>τικής</a:t>
            </a:r>
            <a:r>
              <a:rPr lang="en-US" sz="3200" spc="200" dirty="0">
                <a:solidFill>
                  <a:srgbClr val="FFFFFF"/>
                </a:solidFill>
                <a:latin typeface="Cambria"/>
                <a:cs typeface="Cambria"/>
              </a:rPr>
              <a:t> </a:t>
            </a:r>
            <a:r>
              <a:rPr lang="en-US" sz="3200" spc="200" dirty="0" err="1">
                <a:solidFill>
                  <a:srgbClr val="FFFFFF"/>
                </a:solidFill>
                <a:latin typeface="Cambria"/>
                <a:cs typeface="Cambria"/>
              </a:rPr>
              <a:t>διήθησης</a:t>
            </a:r>
            <a:r>
              <a:rPr lang="en-US" sz="3200" spc="200" dirty="0">
                <a:solidFill>
                  <a:srgbClr val="FFFFFF"/>
                </a:solidFill>
                <a:latin typeface="Cambria"/>
                <a:cs typeface="Cambria"/>
              </a:rPr>
              <a:t>)</a:t>
            </a:r>
            <a:r>
              <a:rPr sz="3200" spc="65" dirty="0">
                <a:solidFill>
                  <a:srgbClr val="FFFFFF"/>
                </a:solidFill>
                <a:latin typeface="Cambria"/>
                <a:cs typeface="Cambria"/>
              </a:rPr>
              <a:t> </a:t>
            </a:r>
            <a:r>
              <a:rPr sz="3200" dirty="0" err="1">
                <a:solidFill>
                  <a:srgbClr val="FFFFFF"/>
                </a:solidFill>
                <a:latin typeface="Cambria"/>
                <a:cs typeface="Cambria"/>
              </a:rPr>
              <a:t>στ</a:t>
            </a:r>
            <a:r>
              <a:rPr sz="3200" dirty="0">
                <a:solidFill>
                  <a:srgbClr val="FFFFFF"/>
                </a:solidFill>
                <a:latin typeface="Cambria"/>
                <a:cs typeface="Cambria"/>
              </a:rPr>
              <a:t>α</a:t>
            </a:r>
            <a:r>
              <a:rPr sz="3200" spc="-30" dirty="0">
                <a:solidFill>
                  <a:srgbClr val="FFFFFF"/>
                </a:solidFill>
                <a:latin typeface="Cambria"/>
                <a:cs typeface="Cambria"/>
              </a:rPr>
              <a:t> </a:t>
            </a:r>
            <a:r>
              <a:rPr sz="3200" spc="-5" dirty="0" err="1">
                <a:solidFill>
                  <a:srgbClr val="FFFFFF"/>
                </a:solidFill>
                <a:latin typeface="Cambria"/>
                <a:cs typeface="Cambria"/>
              </a:rPr>
              <a:t>νεογνά</a:t>
            </a:r>
            <a:r>
              <a:rPr sz="3200" spc="-50" dirty="0">
                <a:solidFill>
                  <a:srgbClr val="FFFFFF"/>
                </a:solidFill>
                <a:latin typeface="Cambria"/>
                <a:cs typeface="Cambria"/>
              </a:rPr>
              <a:t> </a:t>
            </a:r>
            <a:r>
              <a:rPr sz="3200" spc="5" dirty="0">
                <a:solidFill>
                  <a:srgbClr val="FFFFFF"/>
                </a:solidFill>
                <a:latin typeface="Cambria"/>
                <a:cs typeface="Cambria"/>
              </a:rPr>
              <a:t>και</a:t>
            </a:r>
            <a:endParaRPr sz="3200">
              <a:latin typeface="Cambria"/>
              <a:cs typeface="Cambria"/>
            </a:endParaRPr>
          </a:p>
          <a:p>
            <a:pPr marL="1080770">
              <a:lnSpc>
                <a:spcPct val="100000"/>
              </a:lnSpc>
              <a:spcBef>
                <a:spcPts val="70"/>
              </a:spcBef>
            </a:pPr>
            <a:r>
              <a:rPr sz="3200" spc="-5" dirty="0">
                <a:solidFill>
                  <a:srgbClr val="FFFFFF"/>
                </a:solidFill>
                <a:latin typeface="Cambria"/>
                <a:cs typeface="Cambria"/>
              </a:rPr>
              <a:t>βρέφη)</a:t>
            </a:r>
            <a:endParaRPr sz="3200">
              <a:latin typeface="Cambria"/>
              <a:cs typeface="Cambria"/>
            </a:endParaRPr>
          </a:p>
        </p:txBody>
      </p:sp>
      <p:sp>
        <p:nvSpPr>
          <p:cNvPr id="6" name="object 6"/>
          <p:cNvSpPr/>
          <p:nvPr/>
        </p:nvSpPr>
        <p:spPr>
          <a:xfrm>
            <a:off x="4926838" y="1625091"/>
            <a:ext cx="1085215" cy="1300480"/>
          </a:xfrm>
          <a:custGeom>
            <a:avLst/>
            <a:gdLst/>
            <a:ahLst/>
            <a:cxnLst/>
            <a:rect l="l" t="t" r="r" b="b"/>
            <a:pathLst>
              <a:path w="1085214" h="1300480">
                <a:moveTo>
                  <a:pt x="992886" y="1253363"/>
                </a:moveTo>
                <a:lnTo>
                  <a:pt x="989202" y="1255014"/>
                </a:lnTo>
                <a:lnTo>
                  <a:pt x="987933" y="1258316"/>
                </a:lnTo>
                <a:lnTo>
                  <a:pt x="986789" y="1261618"/>
                </a:lnTo>
                <a:lnTo>
                  <a:pt x="988440" y="1265301"/>
                </a:lnTo>
                <a:lnTo>
                  <a:pt x="991742" y="1266444"/>
                </a:lnTo>
                <a:lnTo>
                  <a:pt x="1084961" y="1300226"/>
                </a:lnTo>
                <a:lnTo>
                  <a:pt x="1084023" y="1294638"/>
                </a:lnTo>
                <a:lnTo>
                  <a:pt x="1072007" y="1294638"/>
                </a:lnTo>
                <a:lnTo>
                  <a:pt x="1056939" y="1276554"/>
                </a:lnTo>
                <a:lnTo>
                  <a:pt x="996188" y="1254506"/>
                </a:lnTo>
                <a:lnTo>
                  <a:pt x="992886" y="1253363"/>
                </a:lnTo>
                <a:close/>
              </a:path>
              <a:path w="1085214" h="1300480">
                <a:moveTo>
                  <a:pt x="1056939" y="1276554"/>
                </a:moveTo>
                <a:lnTo>
                  <a:pt x="1072007" y="1294638"/>
                </a:lnTo>
                <a:lnTo>
                  <a:pt x="1075674" y="1291590"/>
                </a:lnTo>
                <a:lnTo>
                  <a:pt x="1070610" y="1291590"/>
                </a:lnTo>
                <a:lnTo>
                  <a:pt x="1068809" y="1280863"/>
                </a:lnTo>
                <a:lnTo>
                  <a:pt x="1056939" y="1276554"/>
                </a:lnTo>
                <a:close/>
              </a:path>
              <a:path w="1085214" h="1300480">
                <a:moveTo>
                  <a:pt x="1064640" y="1196721"/>
                </a:moveTo>
                <a:lnTo>
                  <a:pt x="1061212" y="1197229"/>
                </a:lnTo>
                <a:lnTo>
                  <a:pt x="1057783" y="1197864"/>
                </a:lnTo>
                <a:lnTo>
                  <a:pt x="1055370" y="1201166"/>
                </a:lnTo>
                <a:lnTo>
                  <a:pt x="1056004" y="1204595"/>
                </a:lnTo>
                <a:lnTo>
                  <a:pt x="1066722" y="1268434"/>
                </a:lnTo>
                <a:lnTo>
                  <a:pt x="1081786" y="1286510"/>
                </a:lnTo>
                <a:lnTo>
                  <a:pt x="1072007" y="1294638"/>
                </a:lnTo>
                <a:lnTo>
                  <a:pt x="1084023" y="1294638"/>
                </a:lnTo>
                <a:lnTo>
                  <a:pt x="1068577" y="1202563"/>
                </a:lnTo>
                <a:lnTo>
                  <a:pt x="1067942" y="1199007"/>
                </a:lnTo>
                <a:lnTo>
                  <a:pt x="1064640" y="1196721"/>
                </a:lnTo>
                <a:close/>
              </a:path>
              <a:path w="1085214" h="1300480">
                <a:moveTo>
                  <a:pt x="1068809" y="1280863"/>
                </a:moveTo>
                <a:lnTo>
                  <a:pt x="1070610" y="1291590"/>
                </a:lnTo>
                <a:lnTo>
                  <a:pt x="1079119" y="1284605"/>
                </a:lnTo>
                <a:lnTo>
                  <a:pt x="1068809" y="1280863"/>
                </a:lnTo>
                <a:close/>
              </a:path>
              <a:path w="1085214" h="1300480">
                <a:moveTo>
                  <a:pt x="1066722" y="1268434"/>
                </a:moveTo>
                <a:lnTo>
                  <a:pt x="1068809" y="1280863"/>
                </a:lnTo>
                <a:lnTo>
                  <a:pt x="1079119" y="1284605"/>
                </a:lnTo>
                <a:lnTo>
                  <a:pt x="1070610" y="1291590"/>
                </a:lnTo>
                <a:lnTo>
                  <a:pt x="1075674" y="1291590"/>
                </a:lnTo>
                <a:lnTo>
                  <a:pt x="1081786" y="1286510"/>
                </a:lnTo>
                <a:lnTo>
                  <a:pt x="1066722" y="1268434"/>
                </a:lnTo>
                <a:close/>
              </a:path>
              <a:path w="1085214" h="1300480">
                <a:moveTo>
                  <a:pt x="9651" y="0"/>
                </a:moveTo>
                <a:lnTo>
                  <a:pt x="0" y="8128"/>
                </a:lnTo>
                <a:lnTo>
                  <a:pt x="1056939" y="1276554"/>
                </a:lnTo>
                <a:lnTo>
                  <a:pt x="1068809" y="1280863"/>
                </a:lnTo>
                <a:lnTo>
                  <a:pt x="1066722" y="1268434"/>
                </a:lnTo>
                <a:lnTo>
                  <a:pt x="9651" y="0"/>
                </a:lnTo>
                <a:close/>
              </a:path>
            </a:pathLst>
          </a:custGeom>
          <a:solidFill>
            <a:srgbClr val="FFFF00"/>
          </a:solidFill>
        </p:spPr>
        <p:txBody>
          <a:bodyPr wrap="square" lIns="0" tIns="0" rIns="0" bIns="0" rtlCol="0"/>
          <a:lstStyle/>
          <a:p>
            <a:endParaRPr/>
          </a:p>
        </p:txBody>
      </p:sp>
      <p:sp>
        <p:nvSpPr>
          <p:cNvPr id="7" name="object 7"/>
          <p:cNvSpPr/>
          <p:nvPr/>
        </p:nvSpPr>
        <p:spPr>
          <a:xfrm>
            <a:off x="2484120" y="1624202"/>
            <a:ext cx="1588135" cy="1301115"/>
          </a:xfrm>
          <a:custGeom>
            <a:avLst/>
            <a:gdLst/>
            <a:ahLst/>
            <a:cxnLst/>
            <a:rect l="l" t="t" r="r" b="b"/>
            <a:pathLst>
              <a:path w="1588135" h="1301114">
                <a:moveTo>
                  <a:pt x="39497" y="1203325"/>
                </a:moveTo>
                <a:lnTo>
                  <a:pt x="35813" y="1204976"/>
                </a:lnTo>
                <a:lnTo>
                  <a:pt x="34671" y="1208277"/>
                </a:lnTo>
                <a:lnTo>
                  <a:pt x="0" y="1301114"/>
                </a:lnTo>
                <a:lnTo>
                  <a:pt x="19080" y="1298067"/>
                </a:lnTo>
                <a:lnTo>
                  <a:pt x="13716" y="1298067"/>
                </a:lnTo>
                <a:lnTo>
                  <a:pt x="5715" y="1288288"/>
                </a:lnTo>
                <a:lnTo>
                  <a:pt x="23799" y="1273490"/>
                </a:lnTo>
                <a:lnTo>
                  <a:pt x="46481" y="1212723"/>
                </a:lnTo>
                <a:lnTo>
                  <a:pt x="47752" y="1209421"/>
                </a:lnTo>
                <a:lnTo>
                  <a:pt x="46100" y="1205738"/>
                </a:lnTo>
                <a:lnTo>
                  <a:pt x="42799" y="1204468"/>
                </a:lnTo>
                <a:lnTo>
                  <a:pt x="39497" y="1203325"/>
                </a:lnTo>
                <a:close/>
              </a:path>
              <a:path w="1588135" h="1301114">
                <a:moveTo>
                  <a:pt x="23799" y="1273490"/>
                </a:moveTo>
                <a:lnTo>
                  <a:pt x="5715" y="1288288"/>
                </a:lnTo>
                <a:lnTo>
                  <a:pt x="13716" y="1298067"/>
                </a:lnTo>
                <a:lnTo>
                  <a:pt x="16975" y="1295400"/>
                </a:lnTo>
                <a:lnTo>
                  <a:pt x="15621" y="1295400"/>
                </a:lnTo>
                <a:lnTo>
                  <a:pt x="8762" y="1286891"/>
                </a:lnTo>
                <a:lnTo>
                  <a:pt x="19429" y="1285196"/>
                </a:lnTo>
                <a:lnTo>
                  <a:pt x="23799" y="1273490"/>
                </a:lnTo>
                <a:close/>
              </a:path>
              <a:path w="1588135" h="1301114">
                <a:moveTo>
                  <a:pt x="99313" y="1272413"/>
                </a:moveTo>
                <a:lnTo>
                  <a:pt x="95885" y="1273048"/>
                </a:lnTo>
                <a:lnTo>
                  <a:pt x="31861" y="1283220"/>
                </a:lnTo>
                <a:lnTo>
                  <a:pt x="13716" y="1298067"/>
                </a:lnTo>
                <a:lnTo>
                  <a:pt x="19080" y="1298067"/>
                </a:lnTo>
                <a:lnTo>
                  <a:pt x="97790" y="1285494"/>
                </a:lnTo>
                <a:lnTo>
                  <a:pt x="101346" y="1284986"/>
                </a:lnTo>
                <a:lnTo>
                  <a:pt x="103631" y="1281811"/>
                </a:lnTo>
                <a:lnTo>
                  <a:pt x="102616" y="1274826"/>
                </a:lnTo>
                <a:lnTo>
                  <a:pt x="99313" y="1272413"/>
                </a:lnTo>
                <a:close/>
              </a:path>
              <a:path w="1588135" h="1301114">
                <a:moveTo>
                  <a:pt x="19429" y="1285196"/>
                </a:moveTo>
                <a:lnTo>
                  <a:pt x="8762" y="1286891"/>
                </a:lnTo>
                <a:lnTo>
                  <a:pt x="15621" y="1295400"/>
                </a:lnTo>
                <a:lnTo>
                  <a:pt x="19429" y="1285196"/>
                </a:lnTo>
                <a:close/>
              </a:path>
              <a:path w="1588135" h="1301114">
                <a:moveTo>
                  <a:pt x="31861" y="1283220"/>
                </a:moveTo>
                <a:lnTo>
                  <a:pt x="19429" y="1285196"/>
                </a:lnTo>
                <a:lnTo>
                  <a:pt x="15621" y="1295400"/>
                </a:lnTo>
                <a:lnTo>
                  <a:pt x="16975" y="1295400"/>
                </a:lnTo>
                <a:lnTo>
                  <a:pt x="31861" y="1283220"/>
                </a:lnTo>
                <a:close/>
              </a:path>
              <a:path w="1588135" h="1301114">
                <a:moveTo>
                  <a:pt x="1580133" y="0"/>
                </a:moveTo>
                <a:lnTo>
                  <a:pt x="23799" y="1273490"/>
                </a:lnTo>
                <a:lnTo>
                  <a:pt x="19429" y="1285196"/>
                </a:lnTo>
                <a:lnTo>
                  <a:pt x="31861" y="1283220"/>
                </a:lnTo>
                <a:lnTo>
                  <a:pt x="1588134" y="9906"/>
                </a:lnTo>
                <a:lnTo>
                  <a:pt x="1580133" y="0"/>
                </a:lnTo>
                <a:close/>
              </a:path>
            </a:pathLst>
          </a:custGeom>
          <a:solidFill>
            <a:srgbClr val="FFFF00"/>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29611" y="781799"/>
            <a:ext cx="4717542" cy="607326"/>
          </a:xfrm>
          <a:prstGeom prst="rect">
            <a:avLst/>
          </a:prstGeom>
        </p:spPr>
      </p:pic>
      <p:sp>
        <p:nvSpPr>
          <p:cNvPr id="3" name="object 3"/>
          <p:cNvSpPr txBox="1"/>
          <p:nvPr/>
        </p:nvSpPr>
        <p:spPr>
          <a:xfrm>
            <a:off x="535940" y="1622882"/>
            <a:ext cx="7822565" cy="4603824"/>
          </a:xfrm>
          <a:prstGeom prst="rect">
            <a:avLst/>
          </a:prstGeom>
        </p:spPr>
        <p:txBody>
          <a:bodyPr vert="horz" wrap="square" lIns="0" tIns="12700" rIns="0" bIns="0" rtlCol="0" anchor="t">
            <a:spAutoFit/>
          </a:bodyPr>
          <a:lstStyle/>
          <a:p>
            <a:pPr marL="389255" indent="-377190">
              <a:lnSpc>
                <a:spcPts val="3415"/>
              </a:lnSpc>
              <a:spcBef>
                <a:spcPts val="100"/>
              </a:spcBef>
              <a:buClr>
                <a:srgbClr val="0E6EC5"/>
              </a:buClr>
              <a:buSzPct val="70000"/>
              <a:buFont typeface="Wingdings"/>
              <a:buChar char=""/>
              <a:tabLst>
                <a:tab pos="389255" algn="l"/>
                <a:tab pos="389890" algn="l"/>
              </a:tabLst>
            </a:pPr>
            <a:r>
              <a:rPr sz="3000" spc="-15" dirty="0">
                <a:solidFill>
                  <a:srgbClr val="FFFFFF"/>
                </a:solidFill>
                <a:latin typeface="Cambria"/>
                <a:cs typeface="Cambria"/>
              </a:rPr>
              <a:t>υποδοχείς</a:t>
            </a:r>
            <a:r>
              <a:rPr sz="3000" spc="-10" dirty="0">
                <a:solidFill>
                  <a:srgbClr val="FFFFFF"/>
                </a:solidFill>
                <a:latin typeface="Cambria"/>
                <a:cs typeface="Cambria"/>
              </a:rPr>
              <a:t> </a:t>
            </a:r>
            <a:r>
              <a:rPr sz="3000" spc="-5" dirty="0">
                <a:solidFill>
                  <a:srgbClr val="FFFFFF"/>
                </a:solidFill>
                <a:latin typeface="Cambria"/>
                <a:cs typeface="Cambria"/>
              </a:rPr>
              <a:t>νικοτίνης-ακετυλοχολίνης,</a:t>
            </a:r>
            <a:endParaRPr sz="3000" dirty="0">
              <a:latin typeface="Cambria"/>
              <a:cs typeface="Cambria"/>
            </a:endParaRPr>
          </a:p>
          <a:p>
            <a:pPr marL="304800">
              <a:lnSpc>
                <a:spcPts val="3235"/>
              </a:lnSpc>
              <a:tabLst>
                <a:tab pos="2755900" algn="l"/>
              </a:tabLst>
            </a:pPr>
            <a:r>
              <a:rPr sz="3000" spc="-15" dirty="0">
                <a:solidFill>
                  <a:srgbClr val="FFFFFF"/>
                </a:solidFill>
                <a:latin typeface="Cambria"/>
                <a:cs typeface="Cambria"/>
              </a:rPr>
              <a:t>υποδοχείς	</a:t>
            </a:r>
            <a:r>
              <a:rPr sz="3000" dirty="0">
                <a:solidFill>
                  <a:srgbClr val="FFFFFF"/>
                </a:solidFill>
                <a:latin typeface="Cambria"/>
                <a:cs typeface="Cambria"/>
              </a:rPr>
              <a:t>οπιοειδών</a:t>
            </a:r>
            <a:r>
              <a:rPr sz="3000" spc="-35" dirty="0">
                <a:solidFill>
                  <a:srgbClr val="FFFFFF"/>
                </a:solidFill>
                <a:latin typeface="Cambria"/>
                <a:cs typeface="Cambria"/>
              </a:rPr>
              <a:t> </a:t>
            </a:r>
            <a:r>
              <a:rPr sz="3000" dirty="0">
                <a:solidFill>
                  <a:srgbClr val="FFFFFF"/>
                </a:solidFill>
                <a:latin typeface="Cambria"/>
                <a:cs typeface="Cambria"/>
              </a:rPr>
              <a:t>και</a:t>
            </a:r>
            <a:r>
              <a:rPr sz="3000" spc="-15" dirty="0">
                <a:solidFill>
                  <a:srgbClr val="FFFFFF"/>
                </a:solidFill>
                <a:latin typeface="Cambria"/>
                <a:cs typeface="Cambria"/>
              </a:rPr>
              <a:t> </a:t>
            </a:r>
            <a:r>
              <a:rPr sz="3000" dirty="0" err="1">
                <a:solidFill>
                  <a:srgbClr val="FFFFFF"/>
                </a:solidFill>
                <a:latin typeface="Cambria"/>
                <a:cs typeface="Cambria"/>
              </a:rPr>
              <a:t>οι</a:t>
            </a:r>
            <a:r>
              <a:rPr sz="3000" spc="-30" dirty="0">
                <a:solidFill>
                  <a:srgbClr val="FFFFFF"/>
                </a:solidFill>
                <a:latin typeface="Cambria"/>
                <a:cs typeface="Cambria"/>
              </a:rPr>
              <a:t> </a:t>
            </a:r>
            <a:r>
              <a:rPr sz="3000" spc="210" dirty="0" err="1" smtClean="0">
                <a:solidFill>
                  <a:srgbClr val="FFFFFF"/>
                </a:solidFill>
                <a:latin typeface="Cambria"/>
                <a:cs typeface="Cambria"/>
              </a:rPr>
              <a:t>GABAa</a:t>
            </a:r>
            <a:endParaRPr lang="en-US" sz="3000" spc="210" dirty="0" smtClean="0">
              <a:solidFill>
                <a:srgbClr val="FFFFFF"/>
              </a:solidFill>
              <a:latin typeface="Cambria"/>
              <a:cs typeface="Cambria"/>
            </a:endParaRPr>
          </a:p>
          <a:p>
            <a:pPr marL="304800">
              <a:lnSpc>
                <a:spcPts val="3235"/>
              </a:lnSpc>
              <a:tabLst>
                <a:tab pos="2755900" algn="l"/>
              </a:tabLst>
            </a:pPr>
            <a:r>
              <a:rPr sz="3000" spc="75" dirty="0" smtClean="0">
                <a:solidFill>
                  <a:srgbClr val="FFFFFF"/>
                </a:solidFill>
                <a:latin typeface="Cambria"/>
                <a:cs typeface="Cambria"/>
              </a:rPr>
              <a:t> </a:t>
            </a:r>
            <a:r>
              <a:rPr lang="en-US" sz="1200" spc="170" dirty="0">
                <a:solidFill>
                  <a:srgbClr val="FFFFFF"/>
                </a:solidFill>
                <a:latin typeface="Cambria"/>
                <a:cs typeface="Cambria"/>
              </a:rPr>
              <a:t>(γ-α</a:t>
            </a:r>
            <a:r>
              <a:rPr lang="en-US" sz="1200" spc="170" dirty="0" err="1">
                <a:solidFill>
                  <a:srgbClr val="FFFFFF"/>
                </a:solidFill>
                <a:latin typeface="Cambria"/>
                <a:cs typeface="Cambria"/>
              </a:rPr>
              <a:t>μινο</a:t>
            </a:r>
            <a:r>
              <a:rPr lang="en-US" sz="1200" spc="170" dirty="0">
                <a:solidFill>
                  <a:srgbClr val="FFFFFF"/>
                </a:solidFill>
                <a:latin typeface="Cambria"/>
                <a:cs typeface="Cambria"/>
              </a:rPr>
              <a:t>βουτυρικό οξύ, κύριος ανασταλτικός </a:t>
            </a:r>
            <a:r>
              <a:rPr lang="en-US" sz="1200" spc="170" dirty="0" smtClean="0">
                <a:solidFill>
                  <a:srgbClr val="FFFFFF"/>
                </a:solidFill>
                <a:latin typeface="Cambria"/>
                <a:cs typeface="Cambria"/>
              </a:rPr>
              <a:t>νευροδιαβιβαστής) </a:t>
            </a:r>
            <a:r>
              <a:rPr sz="3000" dirty="0" smtClean="0">
                <a:solidFill>
                  <a:srgbClr val="FFFFFF"/>
                </a:solidFill>
                <a:latin typeface="Cambria"/>
                <a:cs typeface="Cambria"/>
              </a:rPr>
              <a:t>και</a:t>
            </a:r>
            <a:endParaRPr sz="3000" dirty="0">
              <a:latin typeface="Cambria"/>
              <a:cs typeface="Cambria"/>
            </a:endParaRPr>
          </a:p>
          <a:p>
            <a:pPr marL="304800">
              <a:lnSpc>
                <a:spcPts val="3420"/>
              </a:lnSpc>
            </a:pPr>
            <a:r>
              <a:rPr sz="3000" spc="170" dirty="0" smtClean="0">
                <a:solidFill>
                  <a:srgbClr val="FFFFFF"/>
                </a:solidFill>
                <a:latin typeface="Cambria"/>
                <a:cs typeface="Cambria"/>
              </a:rPr>
              <a:t>NMDA</a:t>
            </a:r>
            <a:r>
              <a:rPr lang="en-US" sz="1100" spc="170" dirty="0">
                <a:solidFill>
                  <a:srgbClr val="FFFFFF"/>
                </a:solidFill>
                <a:latin typeface="Cambria"/>
                <a:cs typeface="Cambria"/>
              </a:rPr>
              <a:t> </a:t>
            </a:r>
            <a:r>
              <a:rPr lang="en-US" sz="1100" spc="170" dirty="0" smtClean="0">
                <a:solidFill>
                  <a:srgbClr val="FFFFFF"/>
                </a:solidFill>
                <a:latin typeface="Cambria"/>
                <a:cs typeface="Cambria"/>
              </a:rPr>
              <a:t>(N-</a:t>
            </a:r>
            <a:r>
              <a:rPr lang="el-GR" sz="1100" spc="170" dirty="0" err="1" smtClean="0">
                <a:solidFill>
                  <a:srgbClr val="FFFFFF"/>
                </a:solidFill>
                <a:latin typeface="Cambria"/>
                <a:cs typeface="Cambria"/>
              </a:rPr>
              <a:t>μεθυλ</a:t>
            </a:r>
            <a:r>
              <a:rPr lang="el-GR" sz="1100" spc="170" dirty="0" smtClean="0">
                <a:solidFill>
                  <a:srgbClr val="FFFFFF"/>
                </a:solidFill>
                <a:latin typeface="Cambria"/>
                <a:cs typeface="Cambria"/>
              </a:rPr>
              <a:t>-</a:t>
            </a:r>
            <a:r>
              <a:rPr lang="en-US" sz="1100" spc="170" dirty="0" smtClean="0">
                <a:solidFill>
                  <a:srgbClr val="FFFFFF"/>
                </a:solidFill>
                <a:latin typeface="Cambria"/>
                <a:cs typeface="Cambria"/>
              </a:rPr>
              <a:t>D-</a:t>
            </a:r>
            <a:r>
              <a:rPr lang="el-GR" sz="1100" spc="170" dirty="0" err="1" smtClean="0">
                <a:solidFill>
                  <a:srgbClr val="FFFFFF"/>
                </a:solidFill>
                <a:latin typeface="Cambria"/>
                <a:cs typeface="Cambria"/>
              </a:rPr>
              <a:t>ασπαρτικό</a:t>
            </a:r>
            <a:r>
              <a:rPr lang="el-GR" sz="1100" spc="170" dirty="0" smtClean="0">
                <a:solidFill>
                  <a:srgbClr val="FFFFFF"/>
                </a:solidFill>
                <a:latin typeface="Cambria"/>
                <a:cs typeface="Cambria"/>
              </a:rPr>
              <a:t> οξύ</a:t>
            </a:r>
            <a:r>
              <a:rPr lang="en-US" sz="1100" spc="170" dirty="0" smtClean="0">
                <a:solidFill>
                  <a:srgbClr val="FFFFFF"/>
                </a:solidFill>
                <a:latin typeface="Cambria"/>
                <a:cs typeface="Cambria"/>
              </a:rPr>
              <a:t>,</a:t>
            </a:r>
            <a:r>
              <a:rPr lang="el-GR" sz="1100" spc="170" dirty="0" smtClean="0">
                <a:solidFill>
                  <a:srgbClr val="FFFFFF"/>
                </a:solidFill>
                <a:latin typeface="Cambria"/>
                <a:cs typeface="Cambria"/>
              </a:rPr>
              <a:t>ειδικός αγωνιστής του υποδοχέα)</a:t>
            </a:r>
            <a:endParaRPr sz="3000" dirty="0">
              <a:latin typeface="Cambria"/>
              <a:cs typeface="Cambria"/>
            </a:endParaRPr>
          </a:p>
          <a:p>
            <a:pPr marR="332105" algn="ctr">
              <a:lnSpc>
                <a:spcPts val="3420"/>
              </a:lnSpc>
              <a:spcBef>
                <a:spcPts val="2895"/>
              </a:spcBef>
            </a:pPr>
            <a:r>
              <a:rPr sz="3000" spc="-5" dirty="0">
                <a:solidFill>
                  <a:srgbClr val="FFFFFF"/>
                </a:solidFill>
                <a:latin typeface="Cambria"/>
                <a:cs typeface="Cambria"/>
              </a:rPr>
              <a:t>Βενζοδιαζεπίνες,</a:t>
            </a:r>
            <a:r>
              <a:rPr sz="3000" spc="-20" dirty="0">
                <a:solidFill>
                  <a:srgbClr val="FFFFFF"/>
                </a:solidFill>
                <a:latin typeface="Cambria"/>
                <a:cs typeface="Cambria"/>
              </a:rPr>
              <a:t> </a:t>
            </a:r>
            <a:r>
              <a:rPr sz="3000" spc="-5" dirty="0">
                <a:solidFill>
                  <a:srgbClr val="FFFFFF"/>
                </a:solidFill>
                <a:latin typeface="Cambria"/>
                <a:cs typeface="Cambria"/>
              </a:rPr>
              <a:t>Βαρβιτουρικά</a:t>
            </a:r>
            <a:endParaRPr sz="3000" dirty="0">
              <a:latin typeface="Cambria"/>
              <a:cs typeface="Cambria"/>
            </a:endParaRPr>
          </a:p>
          <a:p>
            <a:pPr marL="841375" algn="ctr">
              <a:lnSpc>
                <a:spcPts val="3420"/>
              </a:lnSpc>
            </a:pPr>
            <a:r>
              <a:rPr sz="3000" dirty="0">
                <a:solidFill>
                  <a:srgbClr val="FFFFFF"/>
                </a:solidFill>
                <a:latin typeface="Cambria"/>
                <a:cs typeface="Cambria"/>
              </a:rPr>
              <a:t>(περισσότερα</a:t>
            </a:r>
            <a:r>
              <a:rPr sz="3000" spc="-10" dirty="0">
                <a:solidFill>
                  <a:srgbClr val="FFFFFF"/>
                </a:solidFill>
                <a:latin typeface="Cambria"/>
                <a:cs typeface="Cambria"/>
              </a:rPr>
              <a:t> </a:t>
            </a:r>
            <a:r>
              <a:rPr sz="3000" dirty="0">
                <a:solidFill>
                  <a:srgbClr val="FFFFFF"/>
                </a:solidFill>
                <a:latin typeface="Cambria"/>
                <a:cs typeface="Cambria"/>
              </a:rPr>
              <a:t>από</a:t>
            </a:r>
            <a:r>
              <a:rPr sz="3000" spc="-40" dirty="0">
                <a:solidFill>
                  <a:srgbClr val="FFFFFF"/>
                </a:solidFill>
                <a:latin typeface="Cambria"/>
                <a:cs typeface="Cambria"/>
              </a:rPr>
              <a:t> </a:t>
            </a:r>
            <a:r>
              <a:rPr sz="3000" spc="-5" dirty="0">
                <a:solidFill>
                  <a:srgbClr val="FFFFFF"/>
                </a:solidFill>
                <a:latin typeface="Cambria"/>
                <a:cs typeface="Cambria"/>
              </a:rPr>
              <a:t>τα</a:t>
            </a:r>
            <a:r>
              <a:rPr sz="3000" spc="-15" dirty="0">
                <a:solidFill>
                  <a:srgbClr val="FFFFFF"/>
                </a:solidFill>
                <a:latin typeface="Cambria"/>
                <a:cs typeface="Cambria"/>
              </a:rPr>
              <a:t> </a:t>
            </a:r>
            <a:r>
              <a:rPr sz="3000" dirty="0">
                <a:solidFill>
                  <a:srgbClr val="FFFFFF"/>
                </a:solidFill>
                <a:latin typeface="Cambria"/>
                <a:cs typeface="Cambria"/>
              </a:rPr>
              <a:t>γενικά</a:t>
            </a:r>
            <a:r>
              <a:rPr sz="3000" spc="-5" dirty="0">
                <a:solidFill>
                  <a:srgbClr val="FFFFFF"/>
                </a:solidFill>
                <a:latin typeface="Cambria"/>
                <a:cs typeface="Cambria"/>
              </a:rPr>
              <a:t> </a:t>
            </a:r>
            <a:r>
              <a:rPr sz="3000" dirty="0">
                <a:solidFill>
                  <a:srgbClr val="FFFFFF"/>
                </a:solidFill>
                <a:latin typeface="Cambria"/>
                <a:cs typeface="Cambria"/>
              </a:rPr>
              <a:t>αναισθητικά)</a:t>
            </a:r>
            <a:endParaRPr sz="3000" dirty="0">
              <a:latin typeface="Cambria"/>
              <a:cs typeface="Cambria"/>
            </a:endParaRPr>
          </a:p>
          <a:p>
            <a:pPr marL="389255" indent="-377190">
              <a:lnSpc>
                <a:spcPts val="3425"/>
              </a:lnSpc>
              <a:spcBef>
                <a:spcPts val="2870"/>
              </a:spcBef>
              <a:buClr>
                <a:srgbClr val="0E6EC5"/>
              </a:buClr>
              <a:buSzPct val="70000"/>
              <a:buFont typeface="Wingdings"/>
              <a:buChar char=""/>
              <a:tabLst>
                <a:tab pos="389255" algn="l"/>
                <a:tab pos="389890" algn="l"/>
                <a:tab pos="2692400" algn="l"/>
                <a:tab pos="4748530" algn="l"/>
              </a:tabLst>
            </a:pPr>
            <a:r>
              <a:rPr sz="3000" spc="-5" dirty="0">
                <a:solidFill>
                  <a:srgbClr val="FFFFFF"/>
                </a:solidFill>
                <a:latin typeface="Cambria"/>
                <a:cs typeface="Cambria"/>
              </a:rPr>
              <a:t>Νεογνό	</a:t>
            </a:r>
            <a:r>
              <a:rPr sz="2600" dirty="0">
                <a:solidFill>
                  <a:srgbClr val="FFFFFF"/>
                </a:solidFill>
                <a:latin typeface="Microsoft Sans Serif"/>
                <a:cs typeface="Microsoft Sans Serif"/>
              </a:rPr>
              <a:t>↓</a:t>
            </a:r>
            <a:r>
              <a:rPr sz="2600" spc="-125" dirty="0">
                <a:solidFill>
                  <a:srgbClr val="FFFFFF"/>
                </a:solidFill>
                <a:latin typeface="Microsoft Sans Serif"/>
                <a:cs typeface="Microsoft Sans Serif"/>
              </a:rPr>
              <a:t> </a:t>
            </a:r>
            <a:r>
              <a:rPr sz="3000" spc="-15" dirty="0">
                <a:solidFill>
                  <a:srgbClr val="FFFFFF"/>
                </a:solidFill>
                <a:latin typeface="Cambria"/>
                <a:cs typeface="Cambria"/>
              </a:rPr>
              <a:t>υποδοχείς	</a:t>
            </a:r>
            <a:r>
              <a:rPr sz="3000" spc="210" dirty="0">
                <a:solidFill>
                  <a:srgbClr val="FFFFFF"/>
                </a:solidFill>
                <a:latin typeface="Cambria"/>
                <a:cs typeface="Cambria"/>
              </a:rPr>
              <a:t>GABAa</a:t>
            </a:r>
            <a:r>
              <a:rPr sz="3000" spc="-45" dirty="0">
                <a:solidFill>
                  <a:srgbClr val="FFFFFF"/>
                </a:solidFill>
                <a:latin typeface="Cambria"/>
                <a:cs typeface="Cambria"/>
              </a:rPr>
              <a:t> </a:t>
            </a:r>
            <a:r>
              <a:rPr sz="3000" spc="-5" dirty="0">
                <a:solidFill>
                  <a:srgbClr val="FFFFFF"/>
                </a:solidFill>
                <a:latin typeface="Cambria"/>
                <a:cs typeface="Cambria"/>
              </a:rPr>
              <a:t>(1/3</a:t>
            </a:r>
            <a:endParaRPr sz="3000" dirty="0">
              <a:latin typeface="Cambria"/>
              <a:cs typeface="Cambria"/>
            </a:endParaRPr>
          </a:p>
          <a:p>
            <a:pPr marL="304800">
              <a:lnSpc>
                <a:spcPts val="3245"/>
              </a:lnSpc>
            </a:pPr>
            <a:r>
              <a:rPr sz="3000" dirty="0">
                <a:solidFill>
                  <a:srgbClr val="FFFFFF"/>
                </a:solidFill>
                <a:latin typeface="Cambria"/>
                <a:cs typeface="Cambria"/>
              </a:rPr>
              <a:t>ενήλικα)</a:t>
            </a:r>
            <a:endParaRPr sz="3000" dirty="0">
              <a:latin typeface="Cambria"/>
              <a:cs typeface="Cambria"/>
            </a:endParaRPr>
          </a:p>
          <a:p>
            <a:pPr marL="2620645">
              <a:lnSpc>
                <a:spcPts val="3420"/>
              </a:lnSpc>
              <a:tabLst>
                <a:tab pos="4670425" algn="l"/>
              </a:tabLst>
            </a:pPr>
            <a:r>
              <a:rPr sz="3000" dirty="0">
                <a:solidFill>
                  <a:srgbClr val="FFFFFF"/>
                </a:solidFill>
                <a:latin typeface="Cambria"/>
                <a:cs typeface="Cambria"/>
              </a:rPr>
              <a:t>ειδικά</a:t>
            </a:r>
            <a:r>
              <a:rPr sz="3000" spc="10" dirty="0">
                <a:solidFill>
                  <a:srgbClr val="FFFFFF"/>
                </a:solidFill>
                <a:latin typeface="Cambria"/>
                <a:cs typeface="Cambria"/>
              </a:rPr>
              <a:t> </a:t>
            </a:r>
            <a:r>
              <a:rPr sz="3000" dirty="0">
                <a:solidFill>
                  <a:srgbClr val="FFFFFF"/>
                </a:solidFill>
                <a:latin typeface="Cambria"/>
                <a:cs typeface="Cambria"/>
              </a:rPr>
              <a:t>στην	</a:t>
            </a:r>
            <a:r>
              <a:rPr sz="3000" spc="-5" dirty="0">
                <a:solidFill>
                  <a:srgbClr val="FFFFFF"/>
                </a:solidFill>
                <a:latin typeface="Cambria"/>
                <a:cs typeface="Cambria"/>
              </a:rPr>
              <a:t>παρεγκεφαλίδα</a:t>
            </a:r>
            <a:endParaRPr sz="3000" dirty="0">
              <a:latin typeface="Cambria"/>
              <a:cs typeface="Cambria"/>
            </a:endParaRPr>
          </a:p>
        </p:txBody>
      </p:sp>
      <p:sp>
        <p:nvSpPr>
          <p:cNvPr id="5" name="object 5"/>
          <p:cNvSpPr/>
          <p:nvPr/>
        </p:nvSpPr>
        <p:spPr>
          <a:xfrm>
            <a:off x="7463128" y="2710664"/>
            <a:ext cx="143510" cy="576580"/>
          </a:xfrm>
          <a:custGeom>
            <a:avLst/>
            <a:gdLst/>
            <a:ahLst/>
            <a:cxnLst/>
            <a:rect l="l" t="t" r="r" b="b"/>
            <a:pathLst>
              <a:path w="143510" h="576579">
                <a:moveTo>
                  <a:pt x="0" y="504443"/>
                </a:moveTo>
                <a:lnTo>
                  <a:pt x="35814" y="504443"/>
                </a:lnTo>
                <a:lnTo>
                  <a:pt x="35814" y="0"/>
                </a:lnTo>
                <a:lnTo>
                  <a:pt x="107442" y="0"/>
                </a:lnTo>
                <a:lnTo>
                  <a:pt x="107442" y="504443"/>
                </a:lnTo>
                <a:lnTo>
                  <a:pt x="143256" y="504443"/>
                </a:lnTo>
                <a:lnTo>
                  <a:pt x="71628" y="576071"/>
                </a:lnTo>
                <a:lnTo>
                  <a:pt x="0" y="504443"/>
                </a:lnTo>
                <a:close/>
              </a:path>
            </a:pathLst>
          </a:custGeom>
          <a:ln w="38100">
            <a:solidFill>
              <a:srgbClr val="085091"/>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55775" y="224027"/>
            <a:ext cx="7140702" cy="1191006"/>
          </a:xfrm>
          <a:prstGeom prst="rect">
            <a:avLst/>
          </a:prstGeom>
        </p:spPr>
      </p:pic>
      <p:graphicFrame>
        <p:nvGraphicFramePr>
          <p:cNvPr id="3" name="object 3"/>
          <p:cNvGraphicFramePr>
            <a:graphicFrameLocks noGrp="1"/>
          </p:cNvGraphicFramePr>
          <p:nvPr>
            <p:extLst>
              <p:ext uri="{D42A27DB-BD31-4B8C-83A1-F6EECF244321}">
                <p14:modId xmlns:p14="http://schemas.microsoft.com/office/powerpoint/2010/main" val="3766270960"/>
              </p:ext>
            </p:extLst>
          </p:nvPr>
        </p:nvGraphicFramePr>
        <p:xfrm>
          <a:off x="457200" y="1502144"/>
          <a:ext cx="8496934" cy="4878093"/>
        </p:xfrm>
        <a:graphic>
          <a:graphicData uri="http://schemas.openxmlformats.org/drawingml/2006/table">
            <a:tbl>
              <a:tblPr firstRow="1" bandRow="1">
                <a:tableStyleId>{2D5ABB26-0587-4C30-8999-92F81FD0307C}</a:tableStyleId>
              </a:tblPr>
              <a:tblGrid>
                <a:gridCol w="1845945">
                  <a:extLst>
                    <a:ext uri="{9D8B030D-6E8A-4147-A177-3AD203B41FA5}">
                      <a16:colId xmlns:a16="http://schemas.microsoft.com/office/drawing/2014/main" val="20000"/>
                    </a:ext>
                  </a:extLst>
                </a:gridCol>
                <a:gridCol w="1182370">
                  <a:extLst>
                    <a:ext uri="{9D8B030D-6E8A-4147-A177-3AD203B41FA5}">
                      <a16:colId xmlns:a16="http://schemas.microsoft.com/office/drawing/2014/main" val="20001"/>
                    </a:ext>
                  </a:extLst>
                </a:gridCol>
                <a:gridCol w="1170305">
                  <a:extLst>
                    <a:ext uri="{9D8B030D-6E8A-4147-A177-3AD203B41FA5}">
                      <a16:colId xmlns:a16="http://schemas.microsoft.com/office/drawing/2014/main" val="20002"/>
                    </a:ext>
                  </a:extLst>
                </a:gridCol>
                <a:gridCol w="1513204">
                  <a:extLst>
                    <a:ext uri="{9D8B030D-6E8A-4147-A177-3AD203B41FA5}">
                      <a16:colId xmlns:a16="http://schemas.microsoft.com/office/drawing/2014/main" val="20003"/>
                    </a:ext>
                  </a:extLst>
                </a:gridCol>
                <a:gridCol w="1339215">
                  <a:extLst>
                    <a:ext uri="{9D8B030D-6E8A-4147-A177-3AD203B41FA5}">
                      <a16:colId xmlns:a16="http://schemas.microsoft.com/office/drawing/2014/main" val="20004"/>
                    </a:ext>
                  </a:extLst>
                </a:gridCol>
                <a:gridCol w="1445895">
                  <a:extLst>
                    <a:ext uri="{9D8B030D-6E8A-4147-A177-3AD203B41FA5}">
                      <a16:colId xmlns:a16="http://schemas.microsoft.com/office/drawing/2014/main" val="20005"/>
                    </a:ext>
                  </a:extLst>
                </a:gridCol>
              </a:tblGrid>
              <a:tr h="914400">
                <a:tc gridSpan="2">
                  <a:txBody>
                    <a:bodyPr/>
                    <a:lstStyle/>
                    <a:p>
                      <a:pPr marL="1805939" marR="356235" algn="just">
                        <a:lnSpc>
                          <a:spcPct val="100099"/>
                        </a:lnSpc>
                        <a:spcBef>
                          <a:spcPts val="300"/>
                        </a:spcBef>
                      </a:pPr>
                      <a:r>
                        <a:rPr sz="1400" b="1" spc="-15" dirty="0" err="1">
                          <a:solidFill>
                            <a:srgbClr val="FFFFFF"/>
                          </a:solidFill>
                          <a:latin typeface="Cambria"/>
                          <a:cs typeface="Cambria"/>
                        </a:rPr>
                        <a:t>Αγγειο</a:t>
                      </a:r>
                      <a:r>
                        <a:rPr sz="1400" b="1" spc="-15" dirty="0">
                          <a:solidFill>
                            <a:srgbClr val="FFFFFF"/>
                          </a:solidFill>
                          <a:latin typeface="Cambria"/>
                          <a:cs typeface="Cambria"/>
                        </a:rPr>
                        <a:t>- </a:t>
                      </a:r>
                      <a:r>
                        <a:rPr sz="1400" b="1" spc="-10" dirty="0">
                          <a:solidFill>
                            <a:srgbClr val="FFFFFF"/>
                          </a:solidFill>
                          <a:latin typeface="Cambria"/>
                          <a:cs typeface="Cambria"/>
                        </a:rPr>
                        <a:t> </a:t>
                      </a:r>
                      <a:r>
                        <a:rPr sz="1400" b="1" spc="5" dirty="0" err="1" smtClean="0">
                          <a:solidFill>
                            <a:srgbClr val="FFFFFF"/>
                          </a:solidFill>
                          <a:latin typeface="Cambria"/>
                          <a:cs typeface="Cambria"/>
                        </a:rPr>
                        <a:t>δ</a:t>
                      </a:r>
                      <a:r>
                        <a:rPr sz="1400" b="1" spc="-5" dirty="0" err="1" smtClean="0">
                          <a:solidFill>
                            <a:srgbClr val="FFFFFF"/>
                          </a:solidFill>
                          <a:latin typeface="Cambria"/>
                          <a:cs typeface="Cambria"/>
                        </a:rPr>
                        <a:t>ι</a:t>
                      </a:r>
                      <a:r>
                        <a:rPr sz="1400" b="1" spc="-5" dirty="0" smtClean="0">
                          <a:solidFill>
                            <a:srgbClr val="FFFFFF"/>
                          </a:solidFill>
                          <a:latin typeface="Cambria"/>
                          <a:cs typeface="Cambria"/>
                        </a:rPr>
                        <a:t>α</a:t>
                      </a:r>
                      <a:r>
                        <a:rPr sz="1400" b="1" spc="5" dirty="0" smtClean="0">
                          <a:solidFill>
                            <a:srgbClr val="FFFFFF"/>
                          </a:solidFill>
                          <a:latin typeface="Cambria"/>
                          <a:cs typeface="Cambria"/>
                        </a:rPr>
                        <a:t>σ</a:t>
                      </a:r>
                      <a:r>
                        <a:rPr sz="1400" b="1" spc="-65" dirty="0" smtClean="0">
                          <a:solidFill>
                            <a:srgbClr val="FFFFFF"/>
                          </a:solidFill>
                          <a:latin typeface="Cambria"/>
                          <a:cs typeface="Cambria"/>
                        </a:rPr>
                        <a:t>τ</a:t>
                      </a:r>
                      <a:r>
                        <a:rPr sz="1400" b="1" spc="-5" dirty="0" smtClean="0">
                          <a:solidFill>
                            <a:srgbClr val="FFFFFF"/>
                          </a:solidFill>
                          <a:latin typeface="Cambria"/>
                          <a:cs typeface="Cambria"/>
                        </a:rPr>
                        <a:t>ο</a:t>
                      </a:r>
                      <a:r>
                        <a:rPr lang="el-GR" sz="1400" b="1" spc="0" dirty="0" err="1" smtClean="0">
                          <a:solidFill>
                            <a:srgbClr val="FFFFFF"/>
                          </a:solidFill>
                          <a:latin typeface="Cambria"/>
                          <a:cs typeface="Cambria"/>
                        </a:rPr>
                        <a:t>λή</a:t>
                      </a:r>
                      <a:endParaRPr sz="1400" dirty="0">
                        <a:latin typeface="Cambria"/>
                        <a:cs typeface="Cambria"/>
                      </a:endParaRPr>
                    </a:p>
                  </a:txBody>
                  <a:tcPr marL="0" marR="0" marT="38100" marB="0">
                    <a:lnB w="28575">
                      <a:solidFill>
                        <a:srgbClr val="FFFFFF"/>
                      </a:solidFill>
                      <a:prstDash val="solid"/>
                    </a:lnB>
                    <a:solidFill>
                      <a:srgbClr val="000000"/>
                    </a:solidFill>
                  </a:tcPr>
                </a:tc>
                <a:tc hMerge="1">
                  <a:txBody>
                    <a:bodyPr/>
                    <a:lstStyle/>
                    <a:p>
                      <a:endParaRPr/>
                    </a:p>
                  </a:txBody>
                  <a:tcPr marL="0" marR="0" marT="0" marB="0"/>
                </a:tc>
                <a:tc>
                  <a:txBody>
                    <a:bodyPr/>
                    <a:lstStyle/>
                    <a:p>
                      <a:pPr marR="134620" algn="ctr">
                        <a:lnSpc>
                          <a:spcPct val="100000"/>
                        </a:lnSpc>
                        <a:spcBef>
                          <a:spcPts val="300"/>
                        </a:spcBef>
                      </a:pPr>
                      <a:r>
                        <a:rPr sz="1800" b="1" spc="30" dirty="0" smtClean="0">
                          <a:solidFill>
                            <a:srgbClr val="FFFFFF"/>
                          </a:solidFill>
                          <a:latin typeface="Cambria"/>
                          <a:cs typeface="Cambria"/>
                        </a:rPr>
                        <a:t>ΚΣ</a:t>
                      </a:r>
                      <a:endParaRPr lang="el-GR" sz="1800" b="1" spc="30" dirty="0" smtClean="0">
                        <a:solidFill>
                          <a:srgbClr val="FFFFFF"/>
                        </a:solidFill>
                        <a:latin typeface="Cambria"/>
                        <a:cs typeface="Cambria"/>
                      </a:endParaRPr>
                    </a:p>
                    <a:p>
                      <a:pPr marR="134620" algn="ctr">
                        <a:lnSpc>
                          <a:spcPct val="100000"/>
                        </a:lnSpc>
                        <a:spcBef>
                          <a:spcPts val="300"/>
                        </a:spcBef>
                      </a:pPr>
                      <a:r>
                        <a:rPr lang="el-GR" sz="1100" b="1" spc="30" dirty="0" smtClean="0">
                          <a:solidFill>
                            <a:srgbClr val="FFFFFF"/>
                          </a:solidFill>
                          <a:latin typeface="Cambria"/>
                          <a:cs typeface="Cambria"/>
                        </a:rPr>
                        <a:t>(</a:t>
                      </a:r>
                      <a:r>
                        <a:rPr lang="el-GR" sz="1100" b="1" spc="30" dirty="0" err="1" smtClean="0">
                          <a:solidFill>
                            <a:srgbClr val="FFFFFF"/>
                          </a:solidFill>
                          <a:latin typeface="Cambria"/>
                          <a:cs typeface="Cambria"/>
                        </a:rPr>
                        <a:t>Καρδ</a:t>
                      </a:r>
                      <a:r>
                        <a:rPr lang="el-GR" sz="1100" b="1" spc="30" dirty="0" smtClean="0">
                          <a:solidFill>
                            <a:srgbClr val="FFFFFF"/>
                          </a:solidFill>
                          <a:latin typeface="Cambria"/>
                          <a:cs typeface="Cambria"/>
                        </a:rPr>
                        <a:t>. </a:t>
                      </a:r>
                      <a:r>
                        <a:rPr lang="el-GR" sz="1100" b="1" spc="30" dirty="0" err="1" smtClean="0">
                          <a:solidFill>
                            <a:srgbClr val="FFFFFF"/>
                          </a:solidFill>
                          <a:latin typeface="Cambria"/>
                          <a:cs typeface="Cambria"/>
                        </a:rPr>
                        <a:t>Συχν</a:t>
                      </a:r>
                      <a:r>
                        <a:rPr lang="el-GR" sz="1100" b="1" spc="30" dirty="0" smtClean="0">
                          <a:solidFill>
                            <a:srgbClr val="FFFFFF"/>
                          </a:solidFill>
                          <a:latin typeface="Cambria"/>
                          <a:cs typeface="Cambria"/>
                        </a:rPr>
                        <a:t>.)</a:t>
                      </a:r>
                      <a:endParaRPr sz="1100" dirty="0">
                        <a:latin typeface="Cambria"/>
                        <a:cs typeface="Cambria"/>
                      </a:endParaRPr>
                    </a:p>
                  </a:txBody>
                  <a:tcPr marL="0" marR="0" marT="38100" marB="0">
                    <a:lnB w="28575">
                      <a:solidFill>
                        <a:srgbClr val="FFFFFF"/>
                      </a:solidFill>
                      <a:prstDash val="solid"/>
                    </a:lnB>
                    <a:solidFill>
                      <a:srgbClr val="000000"/>
                    </a:solidFill>
                  </a:tcPr>
                </a:tc>
                <a:tc>
                  <a:txBody>
                    <a:bodyPr/>
                    <a:lstStyle/>
                    <a:p>
                      <a:pPr marL="3175" algn="ctr">
                        <a:lnSpc>
                          <a:spcPct val="100000"/>
                        </a:lnSpc>
                        <a:spcBef>
                          <a:spcPts val="300"/>
                        </a:spcBef>
                      </a:pPr>
                      <a:r>
                        <a:rPr sz="1800" b="1" spc="-5" dirty="0">
                          <a:solidFill>
                            <a:srgbClr val="FFFFFF"/>
                          </a:solidFill>
                          <a:latin typeface="Cambria"/>
                          <a:cs typeface="Cambria"/>
                        </a:rPr>
                        <a:t>ΜΑΠ</a:t>
                      </a:r>
                      <a:endParaRPr sz="1800" dirty="0">
                        <a:latin typeface="Cambria"/>
                        <a:cs typeface="Cambria"/>
                      </a:endParaRPr>
                    </a:p>
                  </a:txBody>
                  <a:tcPr marL="0" marR="0" marT="38100" marB="0">
                    <a:lnB w="28575">
                      <a:solidFill>
                        <a:srgbClr val="FFFFFF"/>
                      </a:solidFill>
                      <a:prstDash val="solid"/>
                    </a:lnB>
                    <a:solidFill>
                      <a:srgbClr val="000000"/>
                    </a:solidFill>
                  </a:tcPr>
                </a:tc>
                <a:tc>
                  <a:txBody>
                    <a:bodyPr/>
                    <a:lstStyle/>
                    <a:p>
                      <a:pPr marR="9525" algn="ctr">
                        <a:lnSpc>
                          <a:spcPct val="100000"/>
                        </a:lnSpc>
                        <a:spcBef>
                          <a:spcPts val="300"/>
                        </a:spcBef>
                      </a:pPr>
                      <a:r>
                        <a:rPr sz="1800" b="1" spc="-5" dirty="0">
                          <a:solidFill>
                            <a:srgbClr val="FFFFFF"/>
                          </a:solidFill>
                          <a:latin typeface="Cambria"/>
                          <a:cs typeface="Cambria"/>
                        </a:rPr>
                        <a:t>ΚΠ</a:t>
                      </a:r>
                      <a:endParaRPr sz="1800">
                        <a:latin typeface="Cambria"/>
                        <a:cs typeface="Cambria"/>
                      </a:endParaRPr>
                    </a:p>
                  </a:txBody>
                  <a:tcPr marL="0" marR="0" marT="38100" marB="0">
                    <a:lnB w="28575">
                      <a:solidFill>
                        <a:srgbClr val="FFFFFF"/>
                      </a:solidFill>
                      <a:prstDash val="solid"/>
                    </a:lnB>
                    <a:solidFill>
                      <a:srgbClr val="000000"/>
                    </a:solidFill>
                  </a:tcPr>
                </a:tc>
                <a:tc>
                  <a:txBody>
                    <a:bodyPr/>
                    <a:lstStyle/>
                    <a:p>
                      <a:pPr marL="29209" algn="ctr">
                        <a:lnSpc>
                          <a:spcPct val="100000"/>
                        </a:lnSpc>
                        <a:spcBef>
                          <a:spcPts val="300"/>
                        </a:spcBef>
                      </a:pPr>
                      <a:r>
                        <a:rPr sz="1800" b="1" dirty="0" smtClean="0">
                          <a:solidFill>
                            <a:srgbClr val="FFFFFF"/>
                          </a:solidFill>
                          <a:latin typeface="Cambria"/>
                          <a:cs typeface="Cambria"/>
                        </a:rPr>
                        <a:t>ΣΑΑ</a:t>
                      </a:r>
                      <a:endParaRPr lang="el-GR" sz="1800" b="1" dirty="0" smtClean="0">
                        <a:solidFill>
                          <a:srgbClr val="FFFFFF"/>
                        </a:solidFill>
                        <a:latin typeface="Cambria"/>
                        <a:cs typeface="Cambria"/>
                      </a:endParaRPr>
                    </a:p>
                    <a:p>
                      <a:pPr marL="29209" algn="ctr">
                        <a:lnSpc>
                          <a:spcPct val="100000"/>
                        </a:lnSpc>
                        <a:spcBef>
                          <a:spcPts val="300"/>
                        </a:spcBef>
                      </a:pPr>
                      <a:r>
                        <a:rPr lang="el-GR" sz="1000" b="1" dirty="0" smtClean="0">
                          <a:solidFill>
                            <a:srgbClr val="FFFFFF"/>
                          </a:solidFill>
                          <a:latin typeface="Cambria"/>
                          <a:cs typeface="Cambria"/>
                        </a:rPr>
                        <a:t>(</a:t>
                      </a:r>
                      <a:r>
                        <a:rPr lang="el-GR" sz="1000" b="1" dirty="0" err="1" smtClean="0">
                          <a:solidFill>
                            <a:srgbClr val="FFFFFF"/>
                          </a:solidFill>
                          <a:latin typeface="Cambria"/>
                          <a:cs typeface="Cambria"/>
                        </a:rPr>
                        <a:t>συστημ</a:t>
                      </a:r>
                      <a:r>
                        <a:rPr lang="el-GR" sz="1000" b="1" dirty="0" smtClean="0">
                          <a:solidFill>
                            <a:srgbClr val="FFFFFF"/>
                          </a:solidFill>
                          <a:latin typeface="Cambria"/>
                          <a:cs typeface="Cambria"/>
                        </a:rPr>
                        <a:t>.</a:t>
                      </a:r>
                      <a:r>
                        <a:rPr lang="el-GR" sz="1000" b="1" baseline="0" dirty="0" smtClean="0">
                          <a:solidFill>
                            <a:srgbClr val="FFFFFF"/>
                          </a:solidFill>
                          <a:latin typeface="Cambria"/>
                          <a:cs typeface="Cambria"/>
                        </a:rPr>
                        <a:t> </a:t>
                      </a:r>
                      <a:r>
                        <a:rPr lang="el-GR" sz="1000" b="1" baseline="0" dirty="0" err="1" smtClean="0">
                          <a:solidFill>
                            <a:srgbClr val="FFFFFF"/>
                          </a:solidFill>
                          <a:latin typeface="Cambria"/>
                          <a:cs typeface="Cambria"/>
                        </a:rPr>
                        <a:t>αγγ.αντ</a:t>
                      </a:r>
                      <a:r>
                        <a:rPr lang="el-GR" sz="1000" b="1" baseline="0" dirty="0" smtClean="0">
                          <a:solidFill>
                            <a:srgbClr val="FFFFFF"/>
                          </a:solidFill>
                          <a:latin typeface="Cambria"/>
                          <a:cs typeface="Cambria"/>
                        </a:rPr>
                        <a:t>.)</a:t>
                      </a:r>
                      <a:endParaRPr sz="1000" dirty="0">
                        <a:latin typeface="Cambria"/>
                        <a:cs typeface="Cambria"/>
                      </a:endParaRPr>
                    </a:p>
                  </a:txBody>
                  <a:tcPr marL="0" marR="0" marT="38100" marB="0">
                    <a:lnB w="28575">
                      <a:solidFill>
                        <a:srgbClr val="FFFFFF"/>
                      </a:solidFill>
                      <a:prstDash val="solid"/>
                    </a:lnB>
                    <a:solidFill>
                      <a:srgbClr val="000000"/>
                    </a:solidFill>
                  </a:tcPr>
                </a:tc>
                <a:extLst>
                  <a:ext uri="{0D108BD9-81ED-4DB2-BD59-A6C34878D82A}">
                    <a16:rowId xmlns:a16="http://schemas.microsoft.com/office/drawing/2014/main" val="10000"/>
                  </a:ext>
                </a:extLst>
              </a:tr>
              <a:tr h="660692">
                <a:tc>
                  <a:txBody>
                    <a:bodyPr/>
                    <a:lstStyle/>
                    <a:p>
                      <a:pPr marL="224154">
                        <a:lnSpc>
                          <a:spcPct val="100000"/>
                        </a:lnSpc>
                        <a:spcBef>
                          <a:spcPts val="305"/>
                        </a:spcBef>
                      </a:pPr>
                      <a:r>
                        <a:rPr sz="1800" spc="-5" dirty="0">
                          <a:solidFill>
                            <a:srgbClr val="FFFFFF"/>
                          </a:solidFill>
                          <a:latin typeface="Cambria"/>
                          <a:cs typeface="Cambria"/>
                        </a:rPr>
                        <a:t>Θειοπεντάλη</a:t>
                      </a:r>
                      <a:endParaRPr sz="1800">
                        <a:latin typeface="Cambria"/>
                        <a:cs typeface="Cambria"/>
                      </a:endParaRPr>
                    </a:p>
                  </a:txBody>
                  <a:tcPr marL="0" marR="0" marT="38735"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marL="29845" algn="ctr">
                        <a:lnSpc>
                          <a:spcPct val="100000"/>
                        </a:lnSpc>
                        <a:spcBef>
                          <a:spcPts val="305"/>
                        </a:spcBef>
                        <a:tabLst>
                          <a:tab pos="258445" algn="l"/>
                        </a:tabLst>
                      </a:pPr>
                      <a:r>
                        <a:rPr sz="1800" dirty="0" smtClean="0">
                          <a:solidFill>
                            <a:srgbClr val="FFFFFF"/>
                          </a:solidFill>
                          <a:latin typeface="Cambria"/>
                          <a:cs typeface="Cambria"/>
                        </a:rPr>
                        <a:t>-</a:t>
                      </a:r>
                      <a:r>
                        <a:rPr lang="el-GR" sz="1800" dirty="0" smtClean="0">
                          <a:solidFill>
                            <a:srgbClr val="FFFFFF"/>
                          </a:solidFill>
                          <a:latin typeface="Cambria"/>
                          <a:cs typeface="Cambria"/>
                        </a:rPr>
                        <a:t>   ή</a:t>
                      </a:r>
                      <a:r>
                        <a:rPr lang="el-GR" sz="1800" baseline="0" dirty="0" smtClean="0">
                          <a:solidFill>
                            <a:srgbClr val="FFFFFF"/>
                          </a:solidFill>
                          <a:latin typeface="Cambria"/>
                          <a:cs typeface="Cambria"/>
                        </a:rPr>
                        <a:t> </a:t>
                      </a:r>
                      <a:r>
                        <a:rPr sz="1800" dirty="0">
                          <a:solidFill>
                            <a:srgbClr val="FFFFFF"/>
                          </a:solidFill>
                          <a:latin typeface="Cambria"/>
                          <a:cs typeface="Cambria"/>
                        </a:rPr>
                        <a:t>	</a:t>
                      </a:r>
                      <a:endParaRPr sz="1800" dirty="0">
                        <a:latin typeface="Cambria"/>
                        <a:cs typeface="Cambria"/>
                      </a:endParaRPr>
                    </a:p>
                  </a:txBody>
                  <a:tcPr marL="0" marR="0" marT="38735" marB="0">
                    <a:lnT w="28575">
                      <a:solidFill>
                        <a:srgbClr val="FFFFFF"/>
                      </a:solidFill>
                      <a:prstDash val="solid"/>
                    </a:lnT>
                    <a:solidFill>
                      <a:srgbClr val="09A47A"/>
                    </a:solidFill>
                  </a:tcPr>
                </a:tc>
                <a:extLst>
                  <a:ext uri="{0D108BD9-81ED-4DB2-BD59-A6C34878D82A}">
                    <a16:rowId xmlns:a16="http://schemas.microsoft.com/office/drawing/2014/main" val="10001"/>
                  </a:ext>
                </a:extLst>
              </a:tr>
              <a:tr h="660527">
                <a:tc gridSpan="6">
                  <a:txBody>
                    <a:bodyPr/>
                    <a:lstStyle/>
                    <a:p>
                      <a:pPr marL="221615">
                        <a:lnSpc>
                          <a:spcPct val="100000"/>
                        </a:lnSpc>
                        <a:spcBef>
                          <a:spcPts val="305"/>
                        </a:spcBef>
                      </a:pPr>
                      <a:r>
                        <a:rPr sz="1800" spc="-5" dirty="0">
                          <a:solidFill>
                            <a:srgbClr val="FFFFFF"/>
                          </a:solidFill>
                          <a:latin typeface="Cambria"/>
                          <a:cs typeface="Cambria"/>
                        </a:rPr>
                        <a:t>Μεθοεξιτάλη</a:t>
                      </a:r>
                      <a:endParaRPr sz="1800" dirty="0">
                        <a:latin typeface="Cambria"/>
                        <a:cs typeface="Cambria"/>
                      </a:endParaRPr>
                    </a:p>
                  </a:txBody>
                  <a:tcPr marL="0" marR="0" marT="38735" marB="0">
                    <a:solidFill>
                      <a:srgbClr val="0FCF9B"/>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2"/>
                  </a:ext>
                </a:extLst>
              </a:tr>
              <a:tr h="660653">
                <a:tc>
                  <a:txBody>
                    <a:bodyPr/>
                    <a:lstStyle/>
                    <a:p>
                      <a:pPr marL="401320">
                        <a:lnSpc>
                          <a:spcPct val="100000"/>
                        </a:lnSpc>
                        <a:spcBef>
                          <a:spcPts val="305"/>
                        </a:spcBef>
                      </a:pPr>
                      <a:r>
                        <a:rPr sz="1800" spc="-5" dirty="0">
                          <a:solidFill>
                            <a:srgbClr val="FFFFFF"/>
                          </a:solidFill>
                          <a:latin typeface="Cambria"/>
                          <a:cs typeface="Cambria"/>
                        </a:rPr>
                        <a:t>Κεταμίνη</a:t>
                      </a:r>
                      <a:endParaRPr sz="1800" dirty="0">
                        <a:latin typeface="Cambria"/>
                        <a:cs typeface="Cambria"/>
                      </a:endParaRPr>
                    </a:p>
                  </a:txBody>
                  <a:tcPr marL="0" marR="0" marT="38735" marB="0">
                    <a:solidFill>
                      <a:srgbClr val="09A47A"/>
                    </a:solidFill>
                  </a:tcPr>
                </a:tc>
                <a:tc>
                  <a:txBody>
                    <a:bodyPr/>
                    <a:lstStyle/>
                    <a:p>
                      <a:pPr marL="386715">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extLst>
                  <a:ext uri="{0D108BD9-81ED-4DB2-BD59-A6C34878D82A}">
                    <a16:rowId xmlns:a16="http://schemas.microsoft.com/office/drawing/2014/main" val="10003"/>
                  </a:ext>
                </a:extLst>
              </a:tr>
              <a:tr h="660603">
                <a:tc>
                  <a:txBody>
                    <a:bodyPr/>
                    <a:lstStyle/>
                    <a:p>
                      <a:pPr marL="337185">
                        <a:lnSpc>
                          <a:spcPct val="100000"/>
                        </a:lnSpc>
                        <a:spcBef>
                          <a:spcPts val="305"/>
                        </a:spcBef>
                      </a:pPr>
                      <a:r>
                        <a:rPr sz="1800" spc="-5" dirty="0">
                          <a:solidFill>
                            <a:srgbClr val="FFFFFF"/>
                          </a:solidFill>
                          <a:latin typeface="Cambria"/>
                          <a:cs typeface="Cambria"/>
                        </a:rPr>
                        <a:t>Ετομιδάτη</a:t>
                      </a:r>
                      <a:endParaRPr sz="1800" dirty="0">
                        <a:latin typeface="Cambria"/>
                        <a:cs typeface="Cambria"/>
                      </a:endParaRPr>
                    </a:p>
                  </a:txBody>
                  <a:tcPr marL="0" marR="0" marT="38735" marB="0">
                    <a:solidFill>
                      <a:srgbClr val="0FCF9B"/>
                    </a:solidFill>
                  </a:tcPr>
                </a:tc>
                <a:tc>
                  <a:txBody>
                    <a:bodyPr/>
                    <a:lstStyle/>
                    <a:p>
                      <a:pPr marL="386715">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FCF9B"/>
                    </a:solidFill>
                  </a:tcPr>
                </a:tc>
                <a:tc>
                  <a:txBody>
                    <a:bodyPr/>
                    <a:lstStyle/>
                    <a:p>
                      <a:pPr marR="139700" algn="ctr">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FCF9B"/>
                    </a:solidFill>
                  </a:tcPr>
                </a:tc>
                <a:tc>
                  <a:txBody>
                    <a:bodyPr/>
                    <a:lstStyle/>
                    <a:p>
                      <a:pPr marL="2540" algn="ctr">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FCF9B"/>
                    </a:solidFill>
                  </a:tcPr>
                </a:tc>
                <a:tc>
                  <a:txBody>
                    <a:bodyPr/>
                    <a:lstStyle/>
                    <a:p>
                      <a:pPr marR="8890" algn="ctr">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FCF9B"/>
                    </a:solidFill>
                  </a:tcPr>
                </a:tc>
                <a:tc>
                  <a:txBody>
                    <a:bodyPr/>
                    <a:lstStyle/>
                    <a:p>
                      <a:pPr marL="30480" algn="ctr">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FCF9B"/>
                    </a:solidFill>
                  </a:tcPr>
                </a:tc>
                <a:extLst>
                  <a:ext uri="{0D108BD9-81ED-4DB2-BD59-A6C34878D82A}">
                    <a16:rowId xmlns:a16="http://schemas.microsoft.com/office/drawing/2014/main" val="10004"/>
                  </a:ext>
                </a:extLst>
              </a:tr>
              <a:tr h="660603">
                <a:tc gridSpan="6">
                  <a:txBody>
                    <a:bodyPr/>
                    <a:lstStyle/>
                    <a:p>
                      <a:pPr marL="268605">
                        <a:lnSpc>
                          <a:spcPct val="100000"/>
                        </a:lnSpc>
                        <a:spcBef>
                          <a:spcPts val="305"/>
                        </a:spcBef>
                      </a:pPr>
                      <a:r>
                        <a:rPr sz="1800" spc="-5" dirty="0">
                          <a:solidFill>
                            <a:srgbClr val="FFFFFF"/>
                          </a:solidFill>
                          <a:latin typeface="Cambria"/>
                          <a:cs typeface="Cambria"/>
                        </a:rPr>
                        <a:t>Προποφόλη</a:t>
                      </a:r>
                      <a:endParaRPr sz="1800">
                        <a:latin typeface="Cambria"/>
                        <a:cs typeface="Cambria"/>
                      </a:endParaRPr>
                    </a:p>
                  </a:txBody>
                  <a:tcPr marL="0" marR="0" marT="38735" marB="0">
                    <a:solidFill>
                      <a:srgbClr val="09A47A"/>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5"/>
                  </a:ext>
                </a:extLst>
              </a:tr>
              <a:tr h="660615">
                <a:tc>
                  <a:txBody>
                    <a:bodyPr/>
                    <a:lstStyle/>
                    <a:p>
                      <a:pPr marL="253365">
                        <a:lnSpc>
                          <a:spcPct val="100000"/>
                        </a:lnSpc>
                        <a:spcBef>
                          <a:spcPts val="309"/>
                        </a:spcBef>
                      </a:pPr>
                      <a:r>
                        <a:rPr sz="1800" spc="-5" dirty="0">
                          <a:solidFill>
                            <a:srgbClr val="FFFFFF"/>
                          </a:solidFill>
                          <a:latin typeface="Cambria"/>
                          <a:cs typeface="Cambria"/>
                        </a:rPr>
                        <a:t>Μιδαζολάμη</a:t>
                      </a:r>
                      <a:endParaRPr sz="1800">
                        <a:latin typeface="Cambria"/>
                        <a:cs typeface="Cambria"/>
                      </a:endParaRPr>
                    </a:p>
                  </a:txBody>
                  <a:tcPr marL="0" marR="0" marT="39369"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marR="139065" algn="ctr">
                        <a:lnSpc>
                          <a:spcPct val="100000"/>
                        </a:lnSpc>
                        <a:spcBef>
                          <a:spcPts val="309"/>
                        </a:spcBef>
                      </a:pPr>
                      <a:r>
                        <a:rPr sz="1800" dirty="0">
                          <a:solidFill>
                            <a:srgbClr val="FFFFFF"/>
                          </a:solidFill>
                          <a:latin typeface="Cambria"/>
                          <a:cs typeface="Cambria"/>
                        </a:rPr>
                        <a:t>ή</a:t>
                      </a:r>
                      <a:endParaRPr sz="1800">
                        <a:latin typeface="Cambria"/>
                        <a:cs typeface="Cambria"/>
                      </a:endParaRPr>
                    </a:p>
                  </a:txBody>
                  <a:tcPr marL="0" marR="0" marT="39369" marB="0">
                    <a:solidFill>
                      <a:srgbClr val="0FCF9B"/>
                    </a:solidFill>
                  </a:tcPr>
                </a:tc>
                <a:tc>
                  <a:txBody>
                    <a:bodyPr/>
                    <a:lstStyle/>
                    <a:p>
                      <a:pPr marL="2540" algn="ctr">
                        <a:lnSpc>
                          <a:spcPct val="100000"/>
                        </a:lnSpc>
                        <a:spcBef>
                          <a:spcPts val="309"/>
                        </a:spcBef>
                      </a:pPr>
                      <a:r>
                        <a:rPr sz="1800" dirty="0">
                          <a:solidFill>
                            <a:srgbClr val="FFFFFF"/>
                          </a:solidFill>
                          <a:latin typeface="Cambria"/>
                          <a:cs typeface="Cambria"/>
                        </a:rPr>
                        <a:t>-</a:t>
                      </a:r>
                      <a:endParaRPr sz="1800">
                        <a:latin typeface="Cambria"/>
                        <a:cs typeface="Cambria"/>
                      </a:endParaRPr>
                    </a:p>
                  </a:txBody>
                  <a:tcPr marL="0" marR="0" marT="39369" marB="0">
                    <a:solidFill>
                      <a:srgbClr val="0FCF9B"/>
                    </a:solidFill>
                  </a:tcPr>
                </a:tc>
                <a:tc>
                  <a:txBody>
                    <a:bodyPr/>
                    <a:lstStyle/>
                    <a:p>
                      <a:pPr marR="8890" algn="ctr">
                        <a:lnSpc>
                          <a:spcPct val="100000"/>
                        </a:lnSpc>
                        <a:spcBef>
                          <a:spcPts val="309"/>
                        </a:spcBef>
                      </a:pPr>
                      <a:r>
                        <a:rPr sz="1800" dirty="0">
                          <a:solidFill>
                            <a:srgbClr val="FFFFFF"/>
                          </a:solidFill>
                          <a:latin typeface="Cambria"/>
                          <a:cs typeface="Cambria"/>
                        </a:rPr>
                        <a:t>-</a:t>
                      </a:r>
                      <a:endParaRPr sz="1800">
                        <a:latin typeface="Cambria"/>
                        <a:cs typeface="Cambria"/>
                      </a:endParaRPr>
                    </a:p>
                  </a:txBody>
                  <a:tcPr marL="0" marR="0" marT="39369" marB="0">
                    <a:solidFill>
                      <a:srgbClr val="0FCF9B"/>
                    </a:solidFill>
                  </a:tcPr>
                </a:tc>
                <a:tc>
                  <a:txBody>
                    <a:bodyPr/>
                    <a:lstStyle/>
                    <a:p>
                      <a:pPr marL="815975">
                        <a:lnSpc>
                          <a:spcPct val="100000"/>
                        </a:lnSpc>
                        <a:spcBef>
                          <a:spcPts val="309"/>
                        </a:spcBef>
                      </a:pPr>
                      <a:r>
                        <a:rPr sz="1800" dirty="0">
                          <a:solidFill>
                            <a:srgbClr val="FFFFFF"/>
                          </a:solidFill>
                          <a:latin typeface="Cambria"/>
                          <a:cs typeface="Cambria"/>
                        </a:rPr>
                        <a:t>ή</a:t>
                      </a:r>
                      <a:r>
                        <a:rPr sz="1800" spc="340" dirty="0">
                          <a:solidFill>
                            <a:srgbClr val="FFFFFF"/>
                          </a:solidFill>
                          <a:latin typeface="Cambria"/>
                          <a:cs typeface="Cambria"/>
                        </a:rPr>
                        <a:t> </a:t>
                      </a:r>
                      <a:r>
                        <a:rPr sz="1800" dirty="0">
                          <a:solidFill>
                            <a:srgbClr val="FFFFFF"/>
                          </a:solidFill>
                          <a:latin typeface="Cambria"/>
                          <a:cs typeface="Cambria"/>
                        </a:rPr>
                        <a:t>-</a:t>
                      </a:r>
                      <a:endParaRPr sz="1800" dirty="0">
                        <a:latin typeface="Cambria"/>
                        <a:cs typeface="Cambria"/>
                      </a:endParaRPr>
                    </a:p>
                  </a:txBody>
                  <a:tcPr marL="0" marR="0" marT="39369" marB="0">
                    <a:solidFill>
                      <a:srgbClr val="0FCF9B"/>
                    </a:solidFill>
                  </a:tcPr>
                </a:tc>
                <a:extLst>
                  <a:ext uri="{0D108BD9-81ED-4DB2-BD59-A6C34878D82A}">
                    <a16:rowId xmlns:a16="http://schemas.microsoft.com/office/drawing/2014/main" val="10006"/>
                  </a:ext>
                </a:extLst>
              </a:tr>
            </a:tbl>
          </a:graphicData>
        </a:graphic>
      </p:graphicFrame>
      <p:sp>
        <p:nvSpPr>
          <p:cNvPr id="4" name="object 4"/>
          <p:cNvSpPr/>
          <p:nvPr/>
        </p:nvSpPr>
        <p:spPr>
          <a:xfrm>
            <a:off x="2786633" y="2565654"/>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7" y="95250"/>
                </a:lnTo>
                <a:lnTo>
                  <a:pt x="73973" y="25019"/>
                </a:lnTo>
                <a:close/>
              </a:path>
              <a:path w="118110" h="303530">
                <a:moveTo>
                  <a:pt x="59563" y="0"/>
                </a:moveTo>
                <a:lnTo>
                  <a:pt x="3556" y="94615"/>
                </a:lnTo>
                <a:lnTo>
                  <a:pt x="0" y="100711"/>
                </a:lnTo>
                <a:lnTo>
                  <a:pt x="2032" y="108458"/>
                </a:lnTo>
                <a:lnTo>
                  <a:pt x="8001" y="112013"/>
                </a:lnTo>
                <a:lnTo>
                  <a:pt x="14097" y="115570"/>
                </a:lnTo>
                <a:lnTo>
                  <a:pt x="21843" y="113665"/>
                </a:lnTo>
                <a:lnTo>
                  <a:pt x="25400" y="107569"/>
                </a:lnTo>
                <a:lnTo>
                  <a:pt x="46372" y="72141"/>
                </a:lnTo>
                <a:lnTo>
                  <a:pt x="46609" y="25019"/>
                </a:lnTo>
                <a:lnTo>
                  <a:pt x="73973" y="25019"/>
                </a:lnTo>
                <a:lnTo>
                  <a:pt x="59563"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
        <p:nvSpPr>
          <p:cNvPr id="5" name="object 5"/>
          <p:cNvSpPr/>
          <p:nvPr/>
        </p:nvSpPr>
        <p:spPr>
          <a:xfrm>
            <a:off x="3867150" y="3861053"/>
            <a:ext cx="118110" cy="303530"/>
          </a:xfrm>
          <a:custGeom>
            <a:avLst/>
            <a:gdLst/>
            <a:ahLst/>
            <a:cxnLst/>
            <a:rect l="l" t="t" r="r" b="b"/>
            <a:pathLst>
              <a:path w="118110" h="303529">
                <a:moveTo>
                  <a:pt x="59263" y="50364"/>
                </a:moveTo>
                <a:lnTo>
                  <a:pt x="46372" y="72141"/>
                </a:lnTo>
                <a:lnTo>
                  <a:pt x="45212" y="303149"/>
                </a:lnTo>
                <a:lnTo>
                  <a:pt x="70612" y="303276"/>
                </a:lnTo>
                <a:lnTo>
                  <a:pt x="71773" y="72069"/>
                </a:lnTo>
                <a:lnTo>
                  <a:pt x="59263" y="50364"/>
                </a:lnTo>
                <a:close/>
              </a:path>
              <a:path w="118110" h="303529">
                <a:moveTo>
                  <a:pt x="73973" y="25019"/>
                </a:moveTo>
                <a:lnTo>
                  <a:pt x="46609" y="25019"/>
                </a:lnTo>
                <a:lnTo>
                  <a:pt x="72009" y="25273"/>
                </a:lnTo>
                <a:lnTo>
                  <a:pt x="71882" y="50364"/>
                </a:lnTo>
                <a:lnTo>
                  <a:pt x="71815" y="72141"/>
                </a:lnTo>
                <a:lnTo>
                  <a:pt x="92455" y="107950"/>
                </a:lnTo>
                <a:lnTo>
                  <a:pt x="95885" y="114046"/>
                </a:lnTo>
                <a:lnTo>
                  <a:pt x="103632" y="116078"/>
                </a:lnTo>
                <a:lnTo>
                  <a:pt x="109727" y="112522"/>
                </a:lnTo>
                <a:lnTo>
                  <a:pt x="115824" y="109093"/>
                </a:lnTo>
                <a:lnTo>
                  <a:pt x="117983" y="101346"/>
                </a:lnTo>
                <a:lnTo>
                  <a:pt x="114426" y="95250"/>
                </a:lnTo>
                <a:lnTo>
                  <a:pt x="73973" y="25019"/>
                </a:lnTo>
                <a:close/>
              </a:path>
              <a:path w="118110" h="303529">
                <a:moveTo>
                  <a:pt x="59562" y="0"/>
                </a:moveTo>
                <a:lnTo>
                  <a:pt x="3555" y="94615"/>
                </a:lnTo>
                <a:lnTo>
                  <a:pt x="0" y="100711"/>
                </a:lnTo>
                <a:lnTo>
                  <a:pt x="2032" y="108458"/>
                </a:lnTo>
                <a:lnTo>
                  <a:pt x="8000" y="112014"/>
                </a:lnTo>
                <a:lnTo>
                  <a:pt x="14097" y="115570"/>
                </a:lnTo>
                <a:lnTo>
                  <a:pt x="21844" y="113665"/>
                </a:lnTo>
                <a:lnTo>
                  <a:pt x="25400" y="107569"/>
                </a:lnTo>
                <a:lnTo>
                  <a:pt x="46372" y="72141"/>
                </a:lnTo>
                <a:lnTo>
                  <a:pt x="46609" y="25019"/>
                </a:lnTo>
                <a:lnTo>
                  <a:pt x="73973" y="25019"/>
                </a:lnTo>
                <a:lnTo>
                  <a:pt x="59562" y="0"/>
                </a:lnTo>
                <a:close/>
              </a:path>
              <a:path w="118110" h="303529">
                <a:moveTo>
                  <a:pt x="46609" y="25019"/>
                </a:moveTo>
                <a:lnTo>
                  <a:pt x="46372" y="72141"/>
                </a:lnTo>
                <a:lnTo>
                  <a:pt x="59263" y="50364"/>
                </a:lnTo>
                <a:lnTo>
                  <a:pt x="48387" y="31496"/>
                </a:lnTo>
                <a:lnTo>
                  <a:pt x="71977" y="31496"/>
                </a:lnTo>
                <a:lnTo>
                  <a:pt x="72009" y="25273"/>
                </a:lnTo>
                <a:lnTo>
                  <a:pt x="46609" y="25019"/>
                </a:lnTo>
                <a:close/>
              </a:path>
              <a:path w="118110" h="303529">
                <a:moveTo>
                  <a:pt x="71977" y="31496"/>
                </a:moveTo>
                <a:lnTo>
                  <a:pt x="48387" y="31496"/>
                </a:lnTo>
                <a:lnTo>
                  <a:pt x="70358" y="31623"/>
                </a:lnTo>
                <a:lnTo>
                  <a:pt x="59263" y="50364"/>
                </a:lnTo>
                <a:lnTo>
                  <a:pt x="71773" y="72069"/>
                </a:lnTo>
                <a:lnTo>
                  <a:pt x="71977" y="31496"/>
                </a:lnTo>
                <a:close/>
              </a:path>
              <a:path w="118110" h="303529">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
        <p:nvSpPr>
          <p:cNvPr id="6" name="object 6"/>
          <p:cNvSpPr/>
          <p:nvPr/>
        </p:nvSpPr>
        <p:spPr>
          <a:xfrm>
            <a:off x="3846048" y="2564701"/>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5" y="107950"/>
                </a:lnTo>
                <a:lnTo>
                  <a:pt x="95885" y="114046"/>
                </a:lnTo>
                <a:lnTo>
                  <a:pt x="103632" y="116077"/>
                </a:lnTo>
                <a:lnTo>
                  <a:pt x="109727" y="112522"/>
                </a:lnTo>
                <a:lnTo>
                  <a:pt x="115824" y="109093"/>
                </a:lnTo>
                <a:lnTo>
                  <a:pt x="117983" y="101346"/>
                </a:lnTo>
                <a:lnTo>
                  <a:pt x="114426" y="95250"/>
                </a:lnTo>
                <a:lnTo>
                  <a:pt x="73973" y="25019"/>
                </a:lnTo>
                <a:close/>
              </a:path>
              <a:path w="118110" h="303530">
                <a:moveTo>
                  <a:pt x="59562" y="0"/>
                </a:moveTo>
                <a:lnTo>
                  <a:pt x="3555" y="94614"/>
                </a:lnTo>
                <a:lnTo>
                  <a:pt x="0" y="100711"/>
                </a:lnTo>
                <a:lnTo>
                  <a:pt x="2032" y="108458"/>
                </a:lnTo>
                <a:lnTo>
                  <a:pt x="8000" y="112013"/>
                </a:lnTo>
                <a:lnTo>
                  <a:pt x="14097" y="115570"/>
                </a:lnTo>
                <a:lnTo>
                  <a:pt x="21844" y="113664"/>
                </a:lnTo>
                <a:lnTo>
                  <a:pt x="25400" y="107569"/>
                </a:lnTo>
                <a:lnTo>
                  <a:pt x="46372" y="72141"/>
                </a:lnTo>
                <a:lnTo>
                  <a:pt x="46609" y="25019"/>
                </a:lnTo>
                <a:lnTo>
                  <a:pt x="73973" y="25019"/>
                </a:lnTo>
                <a:lnTo>
                  <a:pt x="59562"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
        <p:nvSpPr>
          <p:cNvPr id="7" name="object 7"/>
          <p:cNvSpPr/>
          <p:nvPr/>
        </p:nvSpPr>
        <p:spPr>
          <a:xfrm>
            <a:off x="3840480" y="3366896"/>
            <a:ext cx="118110" cy="303530"/>
          </a:xfrm>
          <a:custGeom>
            <a:avLst/>
            <a:gdLst/>
            <a:ahLst/>
            <a:cxnLst/>
            <a:rect l="l" t="t" r="r" b="b"/>
            <a:pathLst>
              <a:path w="118110" h="303529">
                <a:moveTo>
                  <a:pt x="59263" y="50364"/>
                </a:moveTo>
                <a:lnTo>
                  <a:pt x="46372" y="72141"/>
                </a:lnTo>
                <a:lnTo>
                  <a:pt x="45212" y="303149"/>
                </a:lnTo>
                <a:lnTo>
                  <a:pt x="70612" y="303275"/>
                </a:lnTo>
                <a:lnTo>
                  <a:pt x="71773" y="72069"/>
                </a:lnTo>
                <a:lnTo>
                  <a:pt x="59263" y="50364"/>
                </a:lnTo>
                <a:close/>
              </a:path>
              <a:path w="118110" h="303529">
                <a:moveTo>
                  <a:pt x="73973" y="25019"/>
                </a:moveTo>
                <a:lnTo>
                  <a:pt x="46609" y="25019"/>
                </a:lnTo>
                <a:lnTo>
                  <a:pt x="72009" y="25273"/>
                </a:lnTo>
                <a:lnTo>
                  <a:pt x="71882" y="50364"/>
                </a:lnTo>
                <a:lnTo>
                  <a:pt x="71815" y="72141"/>
                </a:lnTo>
                <a:lnTo>
                  <a:pt x="92455" y="107950"/>
                </a:lnTo>
                <a:lnTo>
                  <a:pt x="95885" y="114046"/>
                </a:lnTo>
                <a:lnTo>
                  <a:pt x="103632" y="116078"/>
                </a:lnTo>
                <a:lnTo>
                  <a:pt x="109727" y="112522"/>
                </a:lnTo>
                <a:lnTo>
                  <a:pt x="115824" y="109093"/>
                </a:lnTo>
                <a:lnTo>
                  <a:pt x="117983" y="101346"/>
                </a:lnTo>
                <a:lnTo>
                  <a:pt x="114426" y="95250"/>
                </a:lnTo>
                <a:lnTo>
                  <a:pt x="73973" y="25019"/>
                </a:lnTo>
                <a:close/>
              </a:path>
              <a:path w="118110" h="303529">
                <a:moveTo>
                  <a:pt x="59562" y="0"/>
                </a:moveTo>
                <a:lnTo>
                  <a:pt x="3555" y="94615"/>
                </a:lnTo>
                <a:lnTo>
                  <a:pt x="0" y="100711"/>
                </a:lnTo>
                <a:lnTo>
                  <a:pt x="2032" y="108458"/>
                </a:lnTo>
                <a:lnTo>
                  <a:pt x="8000" y="112013"/>
                </a:lnTo>
                <a:lnTo>
                  <a:pt x="14097" y="115570"/>
                </a:lnTo>
                <a:lnTo>
                  <a:pt x="21844" y="113665"/>
                </a:lnTo>
                <a:lnTo>
                  <a:pt x="25400" y="107569"/>
                </a:lnTo>
                <a:lnTo>
                  <a:pt x="46372" y="72141"/>
                </a:lnTo>
                <a:lnTo>
                  <a:pt x="46609" y="25019"/>
                </a:lnTo>
                <a:lnTo>
                  <a:pt x="73973" y="25019"/>
                </a:lnTo>
                <a:lnTo>
                  <a:pt x="59562" y="0"/>
                </a:lnTo>
                <a:close/>
              </a:path>
              <a:path w="118110" h="303529">
                <a:moveTo>
                  <a:pt x="46609" y="25019"/>
                </a:moveTo>
                <a:lnTo>
                  <a:pt x="46372" y="72141"/>
                </a:lnTo>
                <a:lnTo>
                  <a:pt x="59263" y="50364"/>
                </a:lnTo>
                <a:lnTo>
                  <a:pt x="48387" y="31496"/>
                </a:lnTo>
                <a:lnTo>
                  <a:pt x="71977" y="31496"/>
                </a:lnTo>
                <a:lnTo>
                  <a:pt x="72009" y="25273"/>
                </a:lnTo>
                <a:lnTo>
                  <a:pt x="46609" y="25019"/>
                </a:lnTo>
                <a:close/>
              </a:path>
              <a:path w="118110" h="303529">
                <a:moveTo>
                  <a:pt x="71977" y="31496"/>
                </a:moveTo>
                <a:lnTo>
                  <a:pt x="48387" y="31496"/>
                </a:lnTo>
                <a:lnTo>
                  <a:pt x="70358" y="31623"/>
                </a:lnTo>
                <a:lnTo>
                  <a:pt x="59263" y="50364"/>
                </a:lnTo>
                <a:lnTo>
                  <a:pt x="71773" y="72069"/>
                </a:lnTo>
                <a:lnTo>
                  <a:pt x="71977" y="31496"/>
                </a:lnTo>
                <a:close/>
              </a:path>
              <a:path w="118110" h="303529">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
        <p:nvSpPr>
          <p:cNvPr id="8" name="object 8"/>
          <p:cNvSpPr/>
          <p:nvPr/>
        </p:nvSpPr>
        <p:spPr>
          <a:xfrm>
            <a:off x="2643377" y="5805614"/>
            <a:ext cx="118110" cy="303530"/>
          </a:xfrm>
          <a:custGeom>
            <a:avLst/>
            <a:gdLst/>
            <a:ahLst/>
            <a:cxnLst/>
            <a:rect l="l" t="t" r="r" b="b"/>
            <a:pathLst>
              <a:path w="118110" h="303529">
                <a:moveTo>
                  <a:pt x="59262" y="50410"/>
                </a:moveTo>
                <a:lnTo>
                  <a:pt x="46372" y="72192"/>
                </a:lnTo>
                <a:lnTo>
                  <a:pt x="45212" y="303212"/>
                </a:lnTo>
                <a:lnTo>
                  <a:pt x="70612" y="303339"/>
                </a:lnTo>
                <a:lnTo>
                  <a:pt x="71773" y="72112"/>
                </a:lnTo>
                <a:lnTo>
                  <a:pt x="59262" y="50410"/>
                </a:lnTo>
                <a:close/>
              </a:path>
              <a:path w="118110" h="303529">
                <a:moveTo>
                  <a:pt x="74039" y="25146"/>
                </a:moveTo>
                <a:lnTo>
                  <a:pt x="46609" y="25146"/>
                </a:lnTo>
                <a:lnTo>
                  <a:pt x="72009" y="25273"/>
                </a:lnTo>
                <a:lnTo>
                  <a:pt x="71882" y="50410"/>
                </a:lnTo>
                <a:lnTo>
                  <a:pt x="71819" y="72192"/>
                </a:lnTo>
                <a:lnTo>
                  <a:pt x="92456" y="107988"/>
                </a:lnTo>
                <a:lnTo>
                  <a:pt x="95885" y="114058"/>
                </a:lnTo>
                <a:lnTo>
                  <a:pt x="103632" y="116141"/>
                </a:lnTo>
                <a:lnTo>
                  <a:pt x="115824" y="109143"/>
                </a:lnTo>
                <a:lnTo>
                  <a:pt x="117983" y="101371"/>
                </a:lnTo>
                <a:lnTo>
                  <a:pt x="114427" y="95300"/>
                </a:lnTo>
                <a:lnTo>
                  <a:pt x="74039" y="25146"/>
                </a:lnTo>
                <a:close/>
              </a:path>
              <a:path w="118110" h="303529">
                <a:moveTo>
                  <a:pt x="59563" y="0"/>
                </a:moveTo>
                <a:lnTo>
                  <a:pt x="0" y="100761"/>
                </a:lnTo>
                <a:lnTo>
                  <a:pt x="2032" y="108546"/>
                </a:lnTo>
                <a:lnTo>
                  <a:pt x="8001" y="112115"/>
                </a:lnTo>
                <a:lnTo>
                  <a:pt x="14097" y="115671"/>
                </a:lnTo>
                <a:lnTo>
                  <a:pt x="21844" y="113677"/>
                </a:lnTo>
                <a:lnTo>
                  <a:pt x="25400" y="107632"/>
                </a:lnTo>
                <a:lnTo>
                  <a:pt x="46372" y="72192"/>
                </a:lnTo>
                <a:lnTo>
                  <a:pt x="46609" y="25146"/>
                </a:lnTo>
                <a:lnTo>
                  <a:pt x="74039" y="25146"/>
                </a:lnTo>
                <a:lnTo>
                  <a:pt x="59563" y="0"/>
                </a:lnTo>
                <a:close/>
              </a:path>
              <a:path w="118110" h="303529">
                <a:moveTo>
                  <a:pt x="46609" y="25146"/>
                </a:moveTo>
                <a:lnTo>
                  <a:pt x="46372" y="72192"/>
                </a:lnTo>
                <a:lnTo>
                  <a:pt x="59262" y="50410"/>
                </a:lnTo>
                <a:lnTo>
                  <a:pt x="48387" y="31546"/>
                </a:lnTo>
                <a:lnTo>
                  <a:pt x="71977" y="31546"/>
                </a:lnTo>
                <a:lnTo>
                  <a:pt x="72009" y="25273"/>
                </a:lnTo>
                <a:lnTo>
                  <a:pt x="46609" y="25146"/>
                </a:lnTo>
                <a:close/>
              </a:path>
              <a:path w="118110" h="303529">
                <a:moveTo>
                  <a:pt x="71977" y="31546"/>
                </a:moveTo>
                <a:lnTo>
                  <a:pt x="48387" y="31546"/>
                </a:lnTo>
                <a:lnTo>
                  <a:pt x="70358" y="31661"/>
                </a:lnTo>
                <a:lnTo>
                  <a:pt x="59262" y="50410"/>
                </a:lnTo>
                <a:lnTo>
                  <a:pt x="71773" y="72112"/>
                </a:lnTo>
                <a:lnTo>
                  <a:pt x="71977" y="31546"/>
                </a:lnTo>
                <a:close/>
              </a:path>
              <a:path w="118110" h="303529">
                <a:moveTo>
                  <a:pt x="48387" y="31546"/>
                </a:moveTo>
                <a:lnTo>
                  <a:pt x="59262" y="50410"/>
                </a:lnTo>
                <a:lnTo>
                  <a:pt x="70358" y="31661"/>
                </a:lnTo>
                <a:lnTo>
                  <a:pt x="48387" y="31546"/>
                </a:lnTo>
                <a:close/>
              </a:path>
            </a:pathLst>
          </a:custGeom>
          <a:solidFill>
            <a:srgbClr val="FFFFFF"/>
          </a:solidFill>
        </p:spPr>
        <p:txBody>
          <a:bodyPr wrap="square" lIns="0" tIns="0" rIns="0" bIns="0" rtlCol="0"/>
          <a:lstStyle/>
          <a:p>
            <a:endParaRPr/>
          </a:p>
        </p:txBody>
      </p:sp>
      <p:sp>
        <p:nvSpPr>
          <p:cNvPr id="9" name="object 9"/>
          <p:cNvSpPr/>
          <p:nvPr/>
        </p:nvSpPr>
        <p:spPr>
          <a:xfrm>
            <a:off x="2643377" y="5086350"/>
            <a:ext cx="118110" cy="303530"/>
          </a:xfrm>
          <a:custGeom>
            <a:avLst/>
            <a:gdLst/>
            <a:ahLst/>
            <a:cxnLst/>
            <a:rect l="l" t="t" r="r" b="b"/>
            <a:pathLst>
              <a:path w="118110" h="303529">
                <a:moveTo>
                  <a:pt x="59263" y="50364"/>
                </a:moveTo>
                <a:lnTo>
                  <a:pt x="46372" y="72141"/>
                </a:lnTo>
                <a:lnTo>
                  <a:pt x="45212" y="303149"/>
                </a:lnTo>
                <a:lnTo>
                  <a:pt x="70612" y="303275"/>
                </a:lnTo>
                <a:lnTo>
                  <a:pt x="71773" y="72069"/>
                </a:lnTo>
                <a:lnTo>
                  <a:pt x="59263" y="50364"/>
                </a:lnTo>
                <a:close/>
              </a:path>
              <a:path w="118110" h="303529">
                <a:moveTo>
                  <a:pt x="73973" y="25018"/>
                </a:moveTo>
                <a:lnTo>
                  <a:pt x="46609" y="25018"/>
                </a:lnTo>
                <a:lnTo>
                  <a:pt x="72009" y="25273"/>
                </a:lnTo>
                <a:lnTo>
                  <a:pt x="71882" y="50364"/>
                </a:lnTo>
                <a:lnTo>
                  <a:pt x="71815" y="72141"/>
                </a:lnTo>
                <a:lnTo>
                  <a:pt x="92456" y="107950"/>
                </a:lnTo>
                <a:lnTo>
                  <a:pt x="95885" y="114045"/>
                </a:lnTo>
                <a:lnTo>
                  <a:pt x="103632" y="116077"/>
                </a:lnTo>
                <a:lnTo>
                  <a:pt x="109728" y="112522"/>
                </a:lnTo>
                <a:lnTo>
                  <a:pt x="115824" y="109093"/>
                </a:lnTo>
                <a:lnTo>
                  <a:pt x="117983" y="101345"/>
                </a:lnTo>
                <a:lnTo>
                  <a:pt x="114427" y="95250"/>
                </a:lnTo>
                <a:lnTo>
                  <a:pt x="73973" y="25018"/>
                </a:lnTo>
                <a:close/>
              </a:path>
              <a:path w="118110" h="303529">
                <a:moveTo>
                  <a:pt x="59563" y="0"/>
                </a:moveTo>
                <a:lnTo>
                  <a:pt x="3556" y="94614"/>
                </a:lnTo>
                <a:lnTo>
                  <a:pt x="0" y="100711"/>
                </a:lnTo>
                <a:lnTo>
                  <a:pt x="2032" y="108457"/>
                </a:lnTo>
                <a:lnTo>
                  <a:pt x="8001" y="112013"/>
                </a:lnTo>
                <a:lnTo>
                  <a:pt x="14097" y="115569"/>
                </a:lnTo>
                <a:lnTo>
                  <a:pt x="21844" y="113664"/>
                </a:lnTo>
                <a:lnTo>
                  <a:pt x="25400" y="107568"/>
                </a:lnTo>
                <a:lnTo>
                  <a:pt x="46372" y="72141"/>
                </a:lnTo>
                <a:lnTo>
                  <a:pt x="46609" y="25018"/>
                </a:lnTo>
                <a:lnTo>
                  <a:pt x="73973" y="25018"/>
                </a:lnTo>
                <a:lnTo>
                  <a:pt x="59563" y="0"/>
                </a:lnTo>
                <a:close/>
              </a:path>
              <a:path w="118110" h="303529">
                <a:moveTo>
                  <a:pt x="46609" y="25018"/>
                </a:moveTo>
                <a:lnTo>
                  <a:pt x="46372" y="72141"/>
                </a:lnTo>
                <a:lnTo>
                  <a:pt x="59263" y="50364"/>
                </a:lnTo>
                <a:lnTo>
                  <a:pt x="48387" y="31495"/>
                </a:lnTo>
                <a:lnTo>
                  <a:pt x="71977" y="31495"/>
                </a:lnTo>
                <a:lnTo>
                  <a:pt x="72009" y="25273"/>
                </a:lnTo>
                <a:lnTo>
                  <a:pt x="46609" y="25018"/>
                </a:lnTo>
                <a:close/>
              </a:path>
              <a:path w="118110" h="303529">
                <a:moveTo>
                  <a:pt x="71977" y="31495"/>
                </a:moveTo>
                <a:lnTo>
                  <a:pt x="48387" y="31495"/>
                </a:lnTo>
                <a:lnTo>
                  <a:pt x="70358" y="31623"/>
                </a:lnTo>
                <a:lnTo>
                  <a:pt x="59263" y="50364"/>
                </a:lnTo>
                <a:lnTo>
                  <a:pt x="71773" y="72069"/>
                </a:lnTo>
                <a:lnTo>
                  <a:pt x="71977" y="31495"/>
                </a:lnTo>
                <a:close/>
              </a:path>
              <a:path w="118110" h="303529">
                <a:moveTo>
                  <a:pt x="48387" y="31495"/>
                </a:moveTo>
                <a:lnTo>
                  <a:pt x="59263" y="50364"/>
                </a:lnTo>
                <a:lnTo>
                  <a:pt x="70358" y="31623"/>
                </a:lnTo>
                <a:lnTo>
                  <a:pt x="48387" y="31495"/>
                </a:lnTo>
                <a:close/>
              </a:path>
            </a:pathLst>
          </a:custGeom>
          <a:solidFill>
            <a:srgbClr val="FFFFFF"/>
          </a:solidFill>
        </p:spPr>
        <p:txBody>
          <a:bodyPr wrap="square" lIns="0" tIns="0" rIns="0" bIns="0" rtlCol="0"/>
          <a:lstStyle/>
          <a:p>
            <a:endParaRPr/>
          </a:p>
        </p:txBody>
      </p:sp>
      <p:sp>
        <p:nvSpPr>
          <p:cNvPr id="10" name="object 10"/>
          <p:cNvSpPr/>
          <p:nvPr/>
        </p:nvSpPr>
        <p:spPr>
          <a:xfrm>
            <a:off x="4083558" y="3861053"/>
            <a:ext cx="118110" cy="303530"/>
          </a:xfrm>
          <a:custGeom>
            <a:avLst/>
            <a:gdLst/>
            <a:ahLst/>
            <a:cxnLst/>
            <a:rect l="l" t="t" r="r" b="b"/>
            <a:pathLst>
              <a:path w="118110" h="303529">
                <a:moveTo>
                  <a:pt x="59263" y="50364"/>
                </a:moveTo>
                <a:lnTo>
                  <a:pt x="46372" y="72141"/>
                </a:lnTo>
                <a:lnTo>
                  <a:pt x="45212" y="303149"/>
                </a:lnTo>
                <a:lnTo>
                  <a:pt x="70612" y="303276"/>
                </a:lnTo>
                <a:lnTo>
                  <a:pt x="71773" y="72069"/>
                </a:lnTo>
                <a:lnTo>
                  <a:pt x="59263" y="50364"/>
                </a:lnTo>
                <a:close/>
              </a:path>
              <a:path w="118110" h="303529">
                <a:moveTo>
                  <a:pt x="73973" y="25019"/>
                </a:moveTo>
                <a:lnTo>
                  <a:pt x="46608" y="25019"/>
                </a:lnTo>
                <a:lnTo>
                  <a:pt x="72008" y="25273"/>
                </a:lnTo>
                <a:lnTo>
                  <a:pt x="71882" y="50364"/>
                </a:lnTo>
                <a:lnTo>
                  <a:pt x="71815" y="72141"/>
                </a:lnTo>
                <a:lnTo>
                  <a:pt x="92455" y="107950"/>
                </a:lnTo>
                <a:lnTo>
                  <a:pt x="95884" y="114046"/>
                </a:lnTo>
                <a:lnTo>
                  <a:pt x="103631" y="116078"/>
                </a:lnTo>
                <a:lnTo>
                  <a:pt x="109727" y="112522"/>
                </a:lnTo>
                <a:lnTo>
                  <a:pt x="115824" y="109093"/>
                </a:lnTo>
                <a:lnTo>
                  <a:pt x="117982" y="101346"/>
                </a:lnTo>
                <a:lnTo>
                  <a:pt x="114426" y="95250"/>
                </a:lnTo>
                <a:lnTo>
                  <a:pt x="73973" y="25019"/>
                </a:lnTo>
                <a:close/>
              </a:path>
              <a:path w="118110" h="303529">
                <a:moveTo>
                  <a:pt x="59562" y="0"/>
                </a:moveTo>
                <a:lnTo>
                  <a:pt x="3555" y="94615"/>
                </a:lnTo>
                <a:lnTo>
                  <a:pt x="0" y="100711"/>
                </a:lnTo>
                <a:lnTo>
                  <a:pt x="2031" y="108458"/>
                </a:lnTo>
                <a:lnTo>
                  <a:pt x="8000" y="112014"/>
                </a:lnTo>
                <a:lnTo>
                  <a:pt x="14096" y="115570"/>
                </a:lnTo>
                <a:lnTo>
                  <a:pt x="21843" y="113665"/>
                </a:lnTo>
                <a:lnTo>
                  <a:pt x="25400" y="107569"/>
                </a:lnTo>
                <a:lnTo>
                  <a:pt x="46372" y="72141"/>
                </a:lnTo>
                <a:lnTo>
                  <a:pt x="46608" y="25019"/>
                </a:lnTo>
                <a:lnTo>
                  <a:pt x="73973" y="25019"/>
                </a:lnTo>
                <a:lnTo>
                  <a:pt x="59562" y="0"/>
                </a:lnTo>
                <a:close/>
              </a:path>
              <a:path w="118110" h="303529">
                <a:moveTo>
                  <a:pt x="46608" y="25019"/>
                </a:moveTo>
                <a:lnTo>
                  <a:pt x="46372" y="72141"/>
                </a:lnTo>
                <a:lnTo>
                  <a:pt x="59263" y="50364"/>
                </a:lnTo>
                <a:lnTo>
                  <a:pt x="48387" y="31496"/>
                </a:lnTo>
                <a:lnTo>
                  <a:pt x="71977" y="31496"/>
                </a:lnTo>
                <a:lnTo>
                  <a:pt x="72008" y="25273"/>
                </a:lnTo>
                <a:lnTo>
                  <a:pt x="46608" y="25019"/>
                </a:lnTo>
                <a:close/>
              </a:path>
              <a:path w="118110" h="303529">
                <a:moveTo>
                  <a:pt x="71977" y="31496"/>
                </a:moveTo>
                <a:lnTo>
                  <a:pt x="48387" y="31496"/>
                </a:lnTo>
                <a:lnTo>
                  <a:pt x="70357" y="31623"/>
                </a:lnTo>
                <a:lnTo>
                  <a:pt x="59263" y="50364"/>
                </a:lnTo>
                <a:lnTo>
                  <a:pt x="71773" y="72069"/>
                </a:lnTo>
                <a:lnTo>
                  <a:pt x="71977" y="31496"/>
                </a:lnTo>
                <a:close/>
              </a:path>
              <a:path w="118110" h="303529">
                <a:moveTo>
                  <a:pt x="48387" y="31496"/>
                </a:moveTo>
                <a:lnTo>
                  <a:pt x="59263" y="50364"/>
                </a:lnTo>
                <a:lnTo>
                  <a:pt x="70357" y="31623"/>
                </a:lnTo>
                <a:lnTo>
                  <a:pt x="48387" y="31496"/>
                </a:lnTo>
                <a:close/>
              </a:path>
            </a:pathLst>
          </a:custGeom>
          <a:solidFill>
            <a:srgbClr val="FFFFFF"/>
          </a:solidFill>
        </p:spPr>
        <p:txBody>
          <a:bodyPr wrap="square" lIns="0" tIns="0" rIns="0" bIns="0" rtlCol="0"/>
          <a:lstStyle/>
          <a:p>
            <a:endParaRPr/>
          </a:p>
        </p:txBody>
      </p:sp>
      <p:sp>
        <p:nvSpPr>
          <p:cNvPr id="11" name="object 11"/>
          <p:cNvSpPr/>
          <p:nvPr/>
        </p:nvSpPr>
        <p:spPr>
          <a:xfrm>
            <a:off x="2899753" y="3365943"/>
            <a:ext cx="118110" cy="303530"/>
          </a:xfrm>
          <a:custGeom>
            <a:avLst/>
            <a:gdLst/>
            <a:ahLst/>
            <a:cxnLst/>
            <a:rect l="l" t="t" r="r" b="b"/>
            <a:pathLst>
              <a:path w="118110" h="303529">
                <a:moveTo>
                  <a:pt x="59263" y="50364"/>
                </a:moveTo>
                <a:lnTo>
                  <a:pt x="46372" y="72141"/>
                </a:lnTo>
                <a:lnTo>
                  <a:pt x="45212" y="303149"/>
                </a:lnTo>
                <a:lnTo>
                  <a:pt x="70612" y="303275"/>
                </a:lnTo>
                <a:lnTo>
                  <a:pt x="71773" y="72069"/>
                </a:lnTo>
                <a:lnTo>
                  <a:pt x="59263" y="50364"/>
                </a:lnTo>
                <a:close/>
              </a:path>
              <a:path w="118110" h="303529">
                <a:moveTo>
                  <a:pt x="73973" y="25018"/>
                </a:moveTo>
                <a:lnTo>
                  <a:pt x="46608" y="25018"/>
                </a:lnTo>
                <a:lnTo>
                  <a:pt x="72008" y="25273"/>
                </a:lnTo>
                <a:lnTo>
                  <a:pt x="71882" y="50364"/>
                </a:lnTo>
                <a:lnTo>
                  <a:pt x="71815" y="72141"/>
                </a:lnTo>
                <a:lnTo>
                  <a:pt x="92456" y="107950"/>
                </a:lnTo>
                <a:lnTo>
                  <a:pt x="95885" y="114046"/>
                </a:lnTo>
                <a:lnTo>
                  <a:pt x="103631" y="116077"/>
                </a:lnTo>
                <a:lnTo>
                  <a:pt x="109727" y="112522"/>
                </a:lnTo>
                <a:lnTo>
                  <a:pt x="115824" y="109092"/>
                </a:lnTo>
                <a:lnTo>
                  <a:pt x="117982" y="101346"/>
                </a:lnTo>
                <a:lnTo>
                  <a:pt x="114426" y="95250"/>
                </a:lnTo>
                <a:lnTo>
                  <a:pt x="73973" y="25018"/>
                </a:lnTo>
                <a:close/>
              </a:path>
              <a:path w="118110" h="303529">
                <a:moveTo>
                  <a:pt x="59562" y="0"/>
                </a:moveTo>
                <a:lnTo>
                  <a:pt x="3556" y="94614"/>
                </a:lnTo>
                <a:lnTo>
                  <a:pt x="0" y="100711"/>
                </a:lnTo>
                <a:lnTo>
                  <a:pt x="2031" y="108458"/>
                </a:lnTo>
                <a:lnTo>
                  <a:pt x="8000" y="112013"/>
                </a:lnTo>
                <a:lnTo>
                  <a:pt x="14097" y="115570"/>
                </a:lnTo>
                <a:lnTo>
                  <a:pt x="21843" y="113664"/>
                </a:lnTo>
                <a:lnTo>
                  <a:pt x="25400" y="107568"/>
                </a:lnTo>
                <a:lnTo>
                  <a:pt x="46372" y="72141"/>
                </a:lnTo>
                <a:lnTo>
                  <a:pt x="46608" y="25018"/>
                </a:lnTo>
                <a:lnTo>
                  <a:pt x="73973" y="25018"/>
                </a:lnTo>
                <a:lnTo>
                  <a:pt x="59562" y="0"/>
                </a:lnTo>
                <a:close/>
              </a:path>
              <a:path w="118110" h="303529">
                <a:moveTo>
                  <a:pt x="46608" y="25018"/>
                </a:moveTo>
                <a:lnTo>
                  <a:pt x="46372" y="72141"/>
                </a:lnTo>
                <a:lnTo>
                  <a:pt x="59263" y="50364"/>
                </a:lnTo>
                <a:lnTo>
                  <a:pt x="48387" y="31496"/>
                </a:lnTo>
                <a:lnTo>
                  <a:pt x="71977" y="31496"/>
                </a:lnTo>
                <a:lnTo>
                  <a:pt x="72008" y="25273"/>
                </a:lnTo>
                <a:lnTo>
                  <a:pt x="46608" y="25018"/>
                </a:lnTo>
                <a:close/>
              </a:path>
              <a:path w="118110" h="303529">
                <a:moveTo>
                  <a:pt x="71977" y="31496"/>
                </a:moveTo>
                <a:lnTo>
                  <a:pt x="48387" y="31496"/>
                </a:lnTo>
                <a:lnTo>
                  <a:pt x="70357" y="31623"/>
                </a:lnTo>
                <a:lnTo>
                  <a:pt x="59263" y="50364"/>
                </a:lnTo>
                <a:lnTo>
                  <a:pt x="71773" y="72069"/>
                </a:lnTo>
                <a:lnTo>
                  <a:pt x="71977" y="31496"/>
                </a:lnTo>
                <a:close/>
              </a:path>
              <a:path w="118110" h="303529">
                <a:moveTo>
                  <a:pt x="48387" y="31496"/>
                </a:moveTo>
                <a:lnTo>
                  <a:pt x="59263" y="50364"/>
                </a:lnTo>
                <a:lnTo>
                  <a:pt x="70357" y="31623"/>
                </a:lnTo>
                <a:lnTo>
                  <a:pt x="48387" y="31496"/>
                </a:lnTo>
                <a:close/>
              </a:path>
            </a:pathLst>
          </a:custGeom>
          <a:solidFill>
            <a:srgbClr val="FFFFFF"/>
          </a:solidFill>
        </p:spPr>
        <p:txBody>
          <a:bodyPr wrap="square" lIns="0" tIns="0" rIns="0" bIns="0" rtlCol="0"/>
          <a:lstStyle/>
          <a:p>
            <a:endParaRPr/>
          </a:p>
        </p:txBody>
      </p:sp>
      <p:sp>
        <p:nvSpPr>
          <p:cNvPr id="12" name="object 12"/>
          <p:cNvSpPr/>
          <p:nvPr/>
        </p:nvSpPr>
        <p:spPr>
          <a:xfrm>
            <a:off x="3722370" y="5733986"/>
            <a:ext cx="118110" cy="303530"/>
          </a:xfrm>
          <a:custGeom>
            <a:avLst/>
            <a:gdLst/>
            <a:ahLst/>
            <a:cxnLst/>
            <a:rect l="l" t="t" r="r" b="b"/>
            <a:pathLst>
              <a:path w="118110" h="303529">
                <a:moveTo>
                  <a:pt x="59262" y="50410"/>
                </a:moveTo>
                <a:lnTo>
                  <a:pt x="46372" y="72192"/>
                </a:lnTo>
                <a:lnTo>
                  <a:pt x="45212" y="303212"/>
                </a:lnTo>
                <a:lnTo>
                  <a:pt x="70612" y="303339"/>
                </a:lnTo>
                <a:lnTo>
                  <a:pt x="71773" y="72112"/>
                </a:lnTo>
                <a:lnTo>
                  <a:pt x="59262" y="50410"/>
                </a:lnTo>
                <a:close/>
              </a:path>
              <a:path w="118110" h="303529">
                <a:moveTo>
                  <a:pt x="74039" y="25145"/>
                </a:moveTo>
                <a:lnTo>
                  <a:pt x="46608" y="25145"/>
                </a:lnTo>
                <a:lnTo>
                  <a:pt x="72008" y="25272"/>
                </a:lnTo>
                <a:lnTo>
                  <a:pt x="71882" y="50410"/>
                </a:lnTo>
                <a:lnTo>
                  <a:pt x="71819" y="72192"/>
                </a:lnTo>
                <a:lnTo>
                  <a:pt x="92455" y="107988"/>
                </a:lnTo>
                <a:lnTo>
                  <a:pt x="95884" y="114058"/>
                </a:lnTo>
                <a:lnTo>
                  <a:pt x="103631" y="116141"/>
                </a:lnTo>
                <a:lnTo>
                  <a:pt x="115824" y="109143"/>
                </a:lnTo>
                <a:lnTo>
                  <a:pt x="117982" y="101371"/>
                </a:lnTo>
                <a:lnTo>
                  <a:pt x="114426" y="95300"/>
                </a:lnTo>
                <a:lnTo>
                  <a:pt x="74039" y="25145"/>
                </a:lnTo>
                <a:close/>
              </a:path>
              <a:path w="118110" h="303529">
                <a:moveTo>
                  <a:pt x="59562" y="0"/>
                </a:moveTo>
                <a:lnTo>
                  <a:pt x="0" y="100761"/>
                </a:lnTo>
                <a:lnTo>
                  <a:pt x="2031" y="108546"/>
                </a:lnTo>
                <a:lnTo>
                  <a:pt x="8000" y="112115"/>
                </a:lnTo>
                <a:lnTo>
                  <a:pt x="14096" y="115671"/>
                </a:lnTo>
                <a:lnTo>
                  <a:pt x="21843" y="113677"/>
                </a:lnTo>
                <a:lnTo>
                  <a:pt x="25400" y="107632"/>
                </a:lnTo>
                <a:lnTo>
                  <a:pt x="46372" y="72192"/>
                </a:lnTo>
                <a:lnTo>
                  <a:pt x="46608" y="25145"/>
                </a:lnTo>
                <a:lnTo>
                  <a:pt x="74039" y="25145"/>
                </a:lnTo>
                <a:lnTo>
                  <a:pt x="59562" y="0"/>
                </a:lnTo>
                <a:close/>
              </a:path>
              <a:path w="118110" h="303529">
                <a:moveTo>
                  <a:pt x="46608" y="25145"/>
                </a:moveTo>
                <a:lnTo>
                  <a:pt x="46372" y="72192"/>
                </a:lnTo>
                <a:lnTo>
                  <a:pt x="59262" y="50410"/>
                </a:lnTo>
                <a:lnTo>
                  <a:pt x="48387" y="31546"/>
                </a:lnTo>
                <a:lnTo>
                  <a:pt x="71977" y="31546"/>
                </a:lnTo>
                <a:lnTo>
                  <a:pt x="72008" y="25272"/>
                </a:lnTo>
                <a:lnTo>
                  <a:pt x="46608" y="25145"/>
                </a:lnTo>
                <a:close/>
              </a:path>
              <a:path w="118110" h="303529">
                <a:moveTo>
                  <a:pt x="71977" y="31546"/>
                </a:moveTo>
                <a:lnTo>
                  <a:pt x="48387" y="31546"/>
                </a:lnTo>
                <a:lnTo>
                  <a:pt x="70357" y="31661"/>
                </a:lnTo>
                <a:lnTo>
                  <a:pt x="59262" y="50410"/>
                </a:lnTo>
                <a:lnTo>
                  <a:pt x="71773" y="72112"/>
                </a:lnTo>
                <a:lnTo>
                  <a:pt x="71977" y="31546"/>
                </a:lnTo>
                <a:close/>
              </a:path>
              <a:path w="118110" h="303529">
                <a:moveTo>
                  <a:pt x="48387" y="31546"/>
                </a:moveTo>
                <a:lnTo>
                  <a:pt x="59262" y="50410"/>
                </a:lnTo>
                <a:lnTo>
                  <a:pt x="70357" y="31661"/>
                </a:lnTo>
                <a:lnTo>
                  <a:pt x="48387" y="31546"/>
                </a:lnTo>
                <a:close/>
              </a:path>
            </a:pathLst>
          </a:custGeom>
          <a:solidFill>
            <a:srgbClr val="FFFFFF"/>
          </a:solidFill>
        </p:spPr>
        <p:txBody>
          <a:bodyPr wrap="square" lIns="0" tIns="0" rIns="0" bIns="0" rtlCol="0"/>
          <a:lstStyle/>
          <a:p>
            <a:endParaRPr/>
          </a:p>
        </p:txBody>
      </p:sp>
      <p:sp>
        <p:nvSpPr>
          <p:cNvPr id="13" name="object 13"/>
          <p:cNvSpPr/>
          <p:nvPr/>
        </p:nvSpPr>
        <p:spPr>
          <a:xfrm>
            <a:off x="6962393" y="3789426"/>
            <a:ext cx="118110" cy="303530"/>
          </a:xfrm>
          <a:custGeom>
            <a:avLst/>
            <a:gdLst/>
            <a:ahLst/>
            <a:cxnLst/>
            <a:rect l="l" t="t" r="r" b="b"/>
            <a:pathLst>
              <a:path w="118109" h="303529">
                <a:moveTo>
                  <a:pt x="59263" y="50364"/>
                </a:moveTo>
                <a:lnTo>
                  <a:pt x="46372" y="72141"/>
                </a:lnTo>
                <a:lnTo>
                  <a:pt x="45211" y="303149"/>
                </a:lnTo>
                <a:lnTo>
                  <a:pt x="70611" y="303275"/>
                </a:lnTo>
                <a:lnTo>
                  <a:pt x="71773" y="72069"/>
                </a:lnTo>
                <a:lnTo>
                  <a:pt x="59263" y="50364"/>
                </a:lnTo>
                <a:close/>
              </a:path>
              <a:path w="118109" h="303529">
                <a:moveTo>
                  <a:pt x="73973" y="25018"/>
                </a:moveTo>
                <a:lnTo>
                  <a:pt x="46608" y="25018"/>
                </a:lnTo>
                <a:lnTo>
                  <a:pt x="72008" y="25273"/>
                </a:lnTo>
                <a:lnTo>
                  <a:pt x="71882" y="50364"/>
                </a:lnTo>
                <a:lnTo>
                  <a:pt x="71815" y="72141"/>
                </a:lnTo>
                <a:lnTo>
                  <a:pt x="92455" y="107950"/>
                </a:lnTo>
                <a:lnTo>
                  <a:pt x="95884" y="114046"/>
                </a:lnTo>
                <a:lnTo>
                  <a:pt x="103631" y="116078"/>
                </a:lnTo>
                <a:lnTo>
                  <a:pt x="109727" y="112522"/>
                </a:lnTo>
                <a:lnTo>
                  <a:pt x="115824" y="109093"/>
                </a:lnTo>
                <a:lnTo>
                  <a:pt x="117982" y="101346"/>
                </a:lnTo>
                <a:lnTo>
                  <a:pt x="114426" y="95250"/>
                </a:lnTo>
                <a:lnTo>
                  <a:pt x="73973" y="25018"/>
                </a:lnTo>
                <a:close/>
              </a:path>
              <a:path w="118109" h="303529">
                <a:moveTo>
                  <a:pt x="59562" y="0"/>
                </a:moveTo>
                <a:lnTo>
                  <a:pt x="3555" y="94615"/>
                </a:lnTo>
                <a:lnTo>
                  <a:pt x="0" y="100711"/>
                </a:lnTo>
                <a:lnTo>
                  <a:pt x="2031" y="108457"/>
                </a:lnTo>
                <a:lnTo>
                  <a:pt x="8000" y="112013"/>
                </a:lnTo>
                <a:lnTo>
                  <a:pt x="14097" y="115569"/>
                </a:lnTo>
                <a:lnTo>
                  <a:pt x="21844" y="113665"/>
                </a:lnTo>
                <a:lnTo>
                  <a:pt x="25400" y="107568"/>
                </a:lnTo>
                <a:lnTo>
                  <a:pt x="46372" y="72141"/>
                </a:lnTo>
                <a:lnTo>
                  <a:pt x="46608" y="25018"/>
                </a:lnTo>
                <a:lnTo>
                  <a:pt x="73973" y="25018"/>
                </a:lnTo>
                <a:lnTo>
                  <a:pt x="59562" y="0"/>
                </a:lnTo>
                <a:close/>
              </a:path>
              <a:path w="118109" h="303529">
                <a:moveTo>
                  <a:pt x="46608" y="25018"/>
                </a:moveTo>
                <a:lnTo>
                  <a:pt x="46372" y="72141"/>
                </a:lnTo>
                <a:lnTo>
                  <a:pt x="59263" y="50364"/>
                </a:lnTo>
                <a:lnTo>
                  <a:pt x="48386" y="31496"/>
                </a:lnTo>
                <a:lnTo>
                  <a:pt x="71977" y="31496"/>
                </a:lnTo>
                <a:lnTo>
                  <a:pt x="72008" y="25273"/>
                </a:lnTo>
                <a:lnTo>
                  <a:pt x="46608" y="25018"/>
                </a:lnTo>
                <a:close/>
              </a:path>
              <a:path w="118109" h="303529">
                <a:moveTo>
                  <a:pt x="71977" y="31496"/>
                </a:moveTo>
                <a:lnTo>
                  <a:pt x="48386" y="31496"/>
                </a:lnTo>
                <a:lnTo>
                  <a:pt x="70357" y="31623"/>
                </a:lnTo>
                <a:lnTo>
                  <a:pt x="59263" y="50364"/>
                </a:lnTo>
                <a:lnTo>
                  <a:pt x="71773" y="72069"/>
                </a:lnTo>
                <a:lnTo>
                  <a:pt x="71977" y="31496"/>
                </a:lnTo>
                <a:close/>
              </a:path>
              <a:path w="118109" h="303529">
                <a:moveTo>
                  <a:pt x="48386" y="31496"/>
                </a:moveTo>
                <a:lnTo>
                  <a:pt x="59263" y="50364"/>
                </a:lnTo>
                <a:lnTo>
                  <a:pt x="70357" y="31623"/>
                </a:lnTo>
                <a:lnTo>
                  <a:pt x="48386" y="31496"/>
                </a:lnTo>
                <a:close/>
              </a:path>
            </a:pathLst>
          </a:custGeom>
          <a:solidFill>
            <a:srgbClr val="FFFFFF"/>
          </a:solidFill>
        </p:spPr>
        <p:txBody>
          <a:bodyPr wrap="square" lIns="0" tIns="0" rIns="0" bIns="0" rtlCol="0"/>
          <a:lstStyle/>
          <a:p>
            <a:endParaRPr/>
          </a:p>
        </p:txBody>
      </p:sp>
      <p:sp>
        <p:nvSpPr>
          <p:cNvPr id="14" name="object 14"/>
          <p:cNvSpPr/>
          <p:nvPr/>
        </p:nvSpPr>
        <p:spPr>
          <a:xfrm>
            <a:off x="5595365" y="3789426"/>
            <a:ext cx="118110" cy="303530"/>
          </a:xfrm>
          <a:custGeom>
            <a:avLst/>
            <a:gdLst/>
            <a:ahLst/>
            <a:cxnLst/>
            <a:rect l="l" t="t" r="r" b="b"/>
            <a:pathLst>
              <a:path w="118110" h="303529">
                <a:moveTo>
                  <a:pt x="59263" y="50364"/>
                </a:moveTo>
                <a:lnTo>
                  <a:pt x="46372" y="72141"/>
                </a:lnTo>
                <a:lnTo>
                  <a:pt x="45212" y="303149"/>
                </a:lnTo>
                <a:lnTo>
                  <a:pt x="70612" y="303275"/>
                </a:lnTo>
                <a:lnTo>
                  <a:pt x="71773" y="72069"/>
                </a:lnTo>
                <a:lnTo>
                  <a:pt x="59263" y="50364"/>
                </a:lnTo>
                <a:close/>
              </a:path>
              <a:path w="118110" h="303529">
                <a:moveTo>
                  <a:pt x="73880" y="25018"/>
                </a:moveTo>
                <a:lnTo>
                  <a:pt x="46609" y="25018"/>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6" y="95250"/>
                </a:lnTo>
                <a:lnTo>
                  <a:pt x="73880" y="25018"/>
                </a:lnTo>
                <a:close/>
              </a:path>
              <a:path w="118110" h="303529">
                <a:moveTo>
                  <a:pt x="59436" y="0"/>
                </a:moveTo>
                <a:lnTo>
                  <a:pt x="3556" y="94615"/>
                </a:lnTo>
                <a:lnTo>
                  <a:pt x="0" y="100711"/>
                </a:lnTo>
                <a:lnTo>
                  <a:pt x="2032" y="108457"/>
                </a:lnTo>
                <a:lnTo>
                  <a:pt x="8000" y="112013"/>
                </a:lnTo>
                <a:lnTo>
                  <a:pt x="14097" y="115569"/>
                </a:lnTo>
                <a:lnTo>
                  <a:pt x="21844" y="113665"/>
                </a:lnTo>
                <a:lnTo>
                  <a:pt x="25400" y="107568"/>
                </a:lnTo>
                <a:lnTo>
                  <a:pt x="46372" y="72141"/>
                </a:lnTo>
                <a:lnTo>
                  <a:pt x="46609" y="25018"/>
                </a:lnTo>
                <a:lnTo>
                  <a:pt x="73880" y="25018"/>
                </a:lnTo>
                <a:lnTo>
                  <a:pt x="59436" y="0"/>
                </a:lnTo>
                <a:close/>
              </a:path>
              <a:path w="118110" h="303529">
                <a:moveTo>
                  <a:pt x="46609" y="25018"/>
                </a:moveTo>
                <a:lnTo>
                  <a:pt x="46372" y="72141"/>
                </a:lnTo>
                <a:lnTo>
                  <a:pt x="59263" y="50364"/>
                </a:lnTo>
                <a:lnTo>
                  <a:pt x="48387" y="31496"/>
                </a:lnTo>
                <a:lnTo>
                  <a:pt x="71977" y="31496"/>
                </a:lnTo>
                <a:lnTo>
                  <a:pt x="72009" y="25273"/>
                </a:lnTo>
                <a:lnTo>
                  <a:pt x="46609" y="25018"/>
                </a:lnTo>
                <a:close/>
              </a:path>
              <a:path w="118110" h="303529">
                <a:moveTo>
                  <a:pt x="71977" y="31496"/>
                </a:moveTo>
                <a:lnTo>
                  <a:pt x="48387" y="31496"/>
                </a:lnTo>
                <a:lnTo>
                  <a:pt x="70358" y="31623"/>
                </a:lnTo>
                <a:lnTo>
                  <a:pt x="59263" y="50364"/>
                </a:lnTo>
                <a:lnTo>
                  <a:pt x="71773" y="72069"/>
                </a:lnTo>
                <a:lnTo>
                  <a:pt x="71977" y="31496"/>
                </a:lnTo>
                <a:close/>
              </a:path>
              <a:path w="118110" h="303529">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
        <p:nvSpPr>
          <p:cNvPr id="15" name="object 15"/>
          <p:cNvSpPr/>
          <p:nvPr/>
        </p:nvSpPr>
        <p:spPr>
          <a:xfrm>
            <a:off x="5378958" y="3789426"/>
            <a:ext cx="118110" cy="303530"/>
          </a:xfrm>
          <a:custGeom>
            <a:avLst/>
            <a:gdLst/>
            <a:ahLst/>
            <a:cxnLst/>
            <a:rect l="l" t="t" r="r" b="b"/>
            <a:pathLst>
              <a:path w="118110" h="303529">
                <a:moveTo>
                  <a:pt x="59263" y="50364"/>
                </a:moveTo>
                <a:lnTo>
                  <a:pt x="46372" y="72141"/>
                </a:lnTo>
                <a:lnTo>
                  <a:pt x="45212" y="303149"/>
                </a:lnTo>
                <a:lnTo>
                  <a:pt x="70612" y="303275"/>
                </a:lnTo>
                <a:lnTo>
                  <a:pt x="71773" y="72069"/>
                </a:lnTo>
                <a:lnTo>
                  <a:pt x="59263" y="50364"/>
                </a:lnTo>
                <a:close/>
              </a:path>
              <a:path w="118110" h="303529">
                <a:moveTo>
                  <a:pt x="73880" y="25018"/>
                </a:moveTo>
                <a:lnTo>
                  <a:pt x="46608" y="25018"/>
                </a:lnTo>
                <a:lnTo>
                  <a:pt x="72008" y="25273"/>
                </a:lnTo>
                <a:lnTo>
                  <a:pt x="71882" y="50364"/>
                </a:lnTo>
                <a:lnTo>
                  <a:pt x="71815" y="72141"/>
                </a:lnTo>
                <a:lnTo>
                  <a:pt x="92455" y="107950"/>
                </a:lnTo>
                <a:lnTo>
                  <a:pt x="95884" y="114046"/>
                </a:lnTo>
                <a:lnTo>
                  <a:pt x="103631" y="116078"/>
                </a:lnTo>
                <a:lnTo>
                  <a:pt x="109727" y="112522"/>
                </a:lnTo>
                <a:lnTo>
                  <a:pt x="115824" y="109093"/>
                </a:lnTo>
                <a:lnTo>
                  <a:pt x="117982" y="101346"/>
                </a:lnTo>
                <a:lnTo>
                  <a:pt x="114426" y="95250"/>
                </a:lnTo>
                <a:lnTo>
                  <a:pt x="73880" y="25018"/>
                </a:lnTo>
                <a:close/>
              </a:path>
              <a:path w="118110" h="303529">
                <a:moveTo>
                  <a:pt x="59436" y="0"/>
                </a:moveTo>
                <a:lnTo>
                  <a:pt x="3555" y="94615"/>
                </a:lnTo>
                <a:lnTo>
                  <a:pt x="0" y="100711"/>
                </a:lnTo>
                <a:lnTo>
                  <a:pt x="2031" y="108457"/>
                </a:lnTo>
                <a:lnTo>
                  <a:pt x="8000" y="112013"/>
                </a:lnTo>
                <a:lnTo>
                  <a:pt x="14096" y="115569"/>
                </a:lnTo>
                <a:lnTo>
                  <a:pt x="21843" y="113665"/>
                </a:lnTo>
                <a:lnTo>
                  <a:pt x="25400" y="107568"/>
                </a:lnTo>
                <a:lnTo>
                  <a:pt x="46372" y="72141"/>
                </a:lnTo>
                <a:lnTo>
                  <a:pt x="46608" y="25018"/>
                </a:lnTo>
                <a:lnTo>
                  <a:pt x="73880" y="25018"/>
                </a:lnTo>
                <a:lnTo>
                  <a:pt x="59436" y="0"/>
                </a:lnTo>
                <a:close/>
              </a:path>
              <a:path w="118110" h="303529">
                <a:moveTo>
                  <a:pt x="46608" y="25018"/>
                </a:moveTo>
                <a:lnTo>
                  <a:pt x="46372" y="72141"/>
                </a:lnTo>
                <a:lnTo>
                  <a:pt x="59263" y="50364"/>
                </a:lnTo>
                <a:lnTo>
                  <a:pt x="48387" y="31496"/>
                </a:lnTo>
                <a:lnTo>
                  <a:pt x="71977" y="31496"/>
                </a:lnTo>
                <a:lnTo>
                  <a:pt x="72008" y="25273"/>
                </a:lnTo>
                <a:lnTo>
                  <a:pt x="46608" y="25018"/>
                </a:lnTo>
                <a:close/>
              </a:path>
              <a:path w="118110" h="303529">
                <a:moveTo>
                  <a:pt x="71977" y="31496"/>
                </a:moveTo>
                <a:lnTo>
                  <a:pt x="48387" y="31496"/>
                </a:lnTo>
                <a:lnTo>
                  <a:pt x="70357" y="31623"/>
                </a:lnTo>
                <a:lnTo>
                  <a:pt x="59263" y="50364"/>
                </a:lnTo>
                <a:lnTo>
                  <a:pt x="71773" y="72069"/>
                </a:lnTo>
                <a:lnTo>
                  <a:pt x="71977" y="31496"/>
                </a:lnTo>
                <a:close/>
              </a:path>
              <a:path w="118110" h="303529">
                <a:moveTo>
                  <a:pt x="48387" y="31496"/>
                </a:moveTo>
                <a:lnTo>
                  <a:pt x="59263" y="50364"/>
                </a:lnTo>
                <a:lnTo>
                  <a:pt x="70357" y="31623"/>
                </a:lnTo>
                <a:lnTo>
                  <a:pt x="48387" y="31496"/>
                </a:lnTo>
                <a:close/>
              </a:path>
            </a:pathLst>
          </a:custGeom>
          <a:solidFill>
            <a:srgbClr val="FFFFFF"/>
          </a:solidFill>
        </p:spPr>
        <p:txBody>
          <a:bodyPr wrap="square" lIns="0" tIns="0" rIns="0" bIns="0" rtlCol="0"/>
          <a:lstStyle/>
          <a:p>
            <a:endParaRPr/>
          </a:p>
        </p:txBody>
      </p:sp>
      <p:sp>
        <p:nvSpPr>
          <p:cNvPr id="16" name="object 16"/>
          <p:cNvSpPr/>
          <p:nvPr/>
        </p:nvSpPr>
        <p:spPr>
          <a:xfrm>
            <a:off x="8259318" y="3789426"/>
            <a:ext cx="118110" cy="303530"/>
          </a:xfrm>
          <a:custGeom>
            <a:avLst/>
            <a:gdLst/>
            <a:ahLst/>
            <a:cxnLst/>
            <a:rect l="l" t="t" r="r" b="b"/>
            <a:pathLst>
              <a:path w="118109" h="303529">
                <a:moveTo>
                  <a:pt x="59263" y="50364"/>
                </a:moveTo>
                <a:lnTo>
                  <a:pt x="46372" y="72141"/>
                </a:lnTo>
                <a:lnTo>
                  <a:pt x="45211" y="303149"/>
                </a:lnTo>
                <a:lnTo>
                  <a:pt x="70611" y="303275"/>
                </a:lnTo>
                <a:lnTo>
                  <a:pt x="71773" y="72069"/>
                </a:lnTo>
                <a:lnTo>
                  <a:pt x="59263" y="50364"/>
                </a:lnTo>
                <a:close/>
              </a:path>
              <a:path w="118109" h="303529">
                <a:moveTo>
                  <a:pt x="73880" y="25018"/>
                </a:moveTo>
                <a:lnTo>
                  <a:pt x="46608" y="25018"/>
                </a:lnTo>
                <a:lnTo>
                  <a:pt x="72008" y="25273"/>
                </a:lnTo>
                <a:lnTo>
                  <a:pt x="71882" y="50364"/>
                </a:lnTo>
                <a:lnTo>
                  <a:pt x="71815" y="72141"/>
                </a:lnTo>
                <a:lnTo>
                  <a:pt x="92455" y="107950"/>
                </a:lnTo>
                <a:lnTo>
                  <a:pt x="95884" y="114046"/>
                </a:lnTo>
                <a:lnTo>
                  <a:pt x="103631" y="116078"/>
                </a:lnTo>
                <a:lnTo>
                  <a:pt x="109727" y="112522"/>
                </a:lnTo>
                <a:lnTo>
                  <a:pt x="115824" y="109093"/>
                </a:lnTo>
                <a:lnTo>
                  <a:pt x="117982" y="101346"/>
                </a:lnTo>
                <a:lnTo>
                  <a:pt x="114426" y="95250"/>
                </a:lnTo>
                <a:lnTo>
                  <a:pt x="73880" y="25018"/>
                </a:lnTo>
                <a:close/>
              </a:path>
              <a:path w="118109" h="303529">
                <a:moveTo>
                  <a:pt x="59435" y="0"/>
                </a:moveTo>
                <a:lnTo>
                  <a:pt x="3555" y="94615"/>
                </a:lnTo>
                <a:lnTo>
                  <a:pt x="0" y="100711"/>
                </a:lnTo>
                <a:lnTo>
                  <a:pt x="2031" y="108457"/>
                </a:lnTo>
                <a:lnTo>
                  <a:pt x="8000" y="112013"/>
                </a:lnTo>
                <a:lnTo>
                  <a:pt x="14097" y="115569"/>
                </a:lnTo>
                <a:lnTo>
                  <a:pt x="21843" y="113665"/>
                </a:lnTo>
                <a:lnTo>
                  <a:pt x="25400" y="107568"/>
                </a:lnTo>
                <a:lnTo>
                  <a:pt x="46372" y="72141"/>
                </a:lnTo>
                <a:lnTo>
                  <a:pt x="46608" y="25018"/>
                </a:lnTo>
                <a:lnTo>
                  <a:pt x="73880" y="25018"/>
                </a:lnTo>
                <a:lnTo>
                  <a:pt x="59435" y="0"/>
                </a:lnTo>
                <a:close/>
              </a:path>
              <a:path w="118109" h="303529">
                <a:moveTo>
                  <a:pt x="46608" y="25018"/>
                </a:moveTo>
                <a:lnTo>
                  <a:pt x="46372" y="72141"/>
                </a:lnTo>
                <a:lnTo>
                  <a:pt x="59263" y="50364"/>
                </a:lnTo>
                <a:lnTo>
                  <a:pt x="48386" y="31496"/>
                </a:lnTo>
                <a:lnTo>
                  <a:pt x="71977" y="31496"/>
                </a:lnTo>
                <a:lnTo>
                  <a:pt x="72008" y="25273"/>
                </a:lnTo>
                <a:lnTo>
                  <a:pt x="46608" y="25018"/>
                </a:lnTo>
                <a:close/>
              </a:path>
              <a:path w="118109" h="303529">
                <a:moveTo>
                  <a:pt x="71977" y="31496"/>
                </a:moveTo>
                <a:lnTo>
                  <a:pt x="48386" y="31496"/>
                </a:lnTo>
                <a:lnTo>
                  <a:pt x="70357" y="31623"/>
                </a:lnTo>
                <a:lnTo>
                  <a:pt x="59263" y="50364"/>
                </a:lnTo>
                <a:lnTo>
                  <a:pt x="71773" y="72069"/>
                </a:lnTo>
                <a:lnTo>
                  <a:pt x="71977" y="31496"/>
                </a:lnTo>
                <a:close/>
              </a:path>
              <a:path w="118109" h="303529">
                <a:moveTo>
                  <a:pt x="48386" y="31496"/>
                </a:moveTo>
                <a:lnTo>
                  <a:pt x="59263" y="50364"/>
                </a:lnTo>
                <a:lnTo>
                  <a:pt x="70357" y="31623"/>
                </a:lnTo>
                <a:lnTo>
                  <a:pt x="48386" y="31496"/>
                </a:lnTo>
                <a:close/>
              </a:path>
            </a:pathLst>
          </a:custGeom>
          <a:solidFill>
            <a:srgbClr val="FFFFFF"/>
          </a:solidFill>
        </p:spPr>
        <p:txBody>
          <a:bodyPr wrap="square" lIns="0" tIns="0" rIns="0" bIns="0" rtlCol="0"/>
          <a:lstStyle/>
          <a:p>
            <a:endParaRPr/>
          </a:p>
        </p:txBody>
      </p:sp>
      <p:sp>
        <p:nvSpPr>
          <p:cNvPr id="17" name="object 17"/>
          <p:cNvSpPr/>
          <p:nvPr/>
        </p:nvSpPr>
        <p:spPr>
          <a:xfrm>
            <a:off x="5330125" y="2563749"/>
            <a:ext cx="118110" cy="305435"/>
          </a:xfrm>
          <a:custGeom>
            <a:avLst/>
            <a:gdLst/>
            <a:ahLst/>
            <a:cxnLst/>
            <a:rect l="l" t="t" r="r" b="b"/>
            <a:pathLst>
              <a:path w="118110" h="305435">
                <a:moveTo>
                  <a:pt x="14224" y="188849"/>
                </a:moveTo>
                <a:lnTo>
                  <a:pt x="8128" y="192404"/>
                </a:lnTo>
                <a:lnTo>
                  <a:pt x="2032" y="195834"/>
                </a:lnTo>
                <a:lnTo>
                  <a:pt x="0" y="203580"/>
                </a:lnTo>
                <a:lnTo>
                  <a:pt x="3556" y="209676"/>
                </a:lnTo>
                <a:lnTo>
                  <a:pt x="58420" y="304926"/>
                </a:lnTo>
                <a:lnTo>
                  <a:pt x="73196" y="279907"/>
                </a:lnTo>
                <a:lnTo>
                  <a:pt x="71247" y="279907"/>
                </a:lnTo>
                <a:lnTo>
                  <a:pt x="45847" y="279653"/>
                </a:lnTo>
                <a:lnTo>
                  <a:pt x="46103" y="232673"/>
                </a:lnTo>
                <a:lnTo>
                  <a:pt x="25527" y="196976"/>
                </a:lnTo>
                <a:lnTo>
                  <a:pt x="21971" y="190880"/>
                </a:lnTo>
                <a:lnTo>
                  <a:pt x="14224" y="188849"/>
                </a:lnTo>
                <a:close/>
              </a:path>
              <a:path w="118110" h="305435">
                <a:moveTo>
                  <a:pt x="46103" y="232673"/>
                </a:moveTo>
                <a:lnTo>
                  <a:pt x="45847" y="279653"/>
                </a:lnTo>
                <a:lnTo>
                  <a:pt x="71247" y="279907"/>
                </a:lnTo>
                <a:lnTo>
                  <a:pt x="71282" y="273430"/>
                </a:lnTo>
                <a:lnTo>
                  <a:pt x="47625" y="273303"/>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8"/>
                </a:lnTo>
                <a:lnTo>
                  <a:pt x="103759" y="189356"/>
                </a:lnTo>
                <a:close/>
              </a:path>
              <a:path w="118110" h="305435">
                <a:moveTo>
                  <a:pt x="58704" y="254535"/>
                </a:moveTo>
                <a:lnTo>
                  <a:pt x="47625" y="273303"/>
                </a:lnTo>
                <a:lnTo>
                  <a:pt x="69596" y="273430"/>
                </a:lnTo>
                <a:lnTo>
                  <a:pt x="58704" y="254535"/>
                </a:lnTo>
                <a:close/>
              </a:path>
              <a:path w="118110" h="305435">
                <a:moveTo>
                  <a:pt x="71503" y="232852"/>
                </a:moveTo>
                <a:lnTo>
                  <a:pt x="58704" y="254535"/>
                </a:lnTo>
                <a:lnTo>
                  <a:pt x="69596" y="273430"/>
                </a:lnTo>
                <a:lnTo>
                  <a:pt x="71282" y="273430"/>
                </a:lnTo>
                <a:lnTo>
                  <a:pt x="71503" y="232852"/>
                </a:lnTo>
                <a:close/>
              </a:path>
              <a:path w="118110" h="305435">
                <a:moveTo>
                  <a:pt x="47371" y="0"/>
                </a:moveTo>
                <a:lnTo>
                  <a:pt x="46330" y="190880"/>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8" name="object 18"/>
          <p:cNvSpPr/>
          <p:nvPr/>
        </p:nvSpPr>
        <p:spPr>
          <a:xfrm>
            <a:off x="6747002" y="2565526"/>
            <a:ext cx="118110" cy="305435"/>
          </a:xfrm>
          <a:custGeom>
            <a:avLst/>
            <a:gdLst/>
            <a:ahLst/>
            <a:cxnLst/>
            <a:rect l="l" t="t" r="r" b="b"/>
            <a:pathLst>
              <a:path w="118109" h="305435">
                <a:moveTo>
                  <a:pt x="14224" y="188849"/>
                </a:moveTo>
                <a:lnTo>
                  <a:pt x="8127" y="192405"/>
                </a:lnTo>
                <a:lnTo>
                  <a:pt x="2031" y="195834"/>
                </a:lnTo>
                <a:lnTo>
                  <a:pt x="0" y="203581"/>
                </a:lnTo>
                <a:lnTo>
                  <a:pt x="3555" y="209676"/>
                </a:lnTo>
                <a:lnTo>
                  <a:pt x="58420" y="304926"/>
                </a:lnTo>
                <a:lnTo>
                  <a:pt x="73196" y="279908"/>
                </a:lnTo>
                <a:lnTo>
                  <a:pt x="71247" y="279908"/>
                </a:lnTo>
                <a:lnTo>
                  <a:pt x="45847" y="279653"/>
                </a:lnTo>
                <a:lnTo>
                  <a:pt x="46103" y="232673"/>
                </a:lnTo>
                <a:lnTo>
                  <a:pt x="25526" y="196976"/>
                </a:lnTo>
                <a:lnTo>
                  <a:pt x="21971" y="190881"/>
                </a:lnTo>
                <a:lnTo>
                  <a:pt x="14224" y="188849"/>
                </a:lnTo>
                <a:close/>
              </a:path>
              <a:path w="118109" h="305435">
                <a:moveTo>
                  <a:pt x="46103" y="232673"/>
                </a:moveTo>
                <a:lnTo>
                  <a:pt x="45847" y="279653"/>
                </a:lnTo>
                <a:lnTo>
                  <a:pt x="71247" y="279908"/>
                </a:lnTo>
                <a:lnTo>
                  <a:pt x="71282" y="273431"/>
                </a:lnTo>
                <a:lnTo>
                  <a:pt x="47625" y="273303"/>
                </a:lnTo>
                <a:lnTo>
                  <a:pt x="58704" y="254535"/>
                </a:lnTo>
                <a:lnTo>
                  <a:pt x="46103" y="232673"/>
                </a:lnTo>
                <a:close/>
              </a:path>
              <a:path w="118109" h="305435">
                <a:moveTo>
                  <a:pt x="103758" y="189357"/>
                </a:moveTo>
                <a:lnTo>
                  <a:pt x="96012" y="191262"/>
                </a:lnTo>
                <a:lnTo>
                  <a:pt x="92455" y="197358"/>
                </a:lnTo>
                <a:lnTo>
                  <a:pt x="71503" y="232852"/>
                </a:lnTo>
                <a:lnTo>
                  <a:pt x="71247" y="279908"/>
                </a:lnTo>
                <a:lnTo>
                  <a:pt x="73196" y="279908"/>
                </a:lnTo>
                <a:lnTo>
                  <a:pt x="114300" y="210312"/>
                </a:lnTo>
                <a:lnTo>
                  <a:pt x="117855" y="204215"/>
                </a:lnTo>
                <a:lnTo>
                  <a:pt x="115950" y="196469"/>
                </a:lnTo>
                <a:lnTo>
                  <a:pt x="103758" y="189357"/>
                </a:lnTo>
                <a:close/>
              </a:path>
              <a:path w="118109" h="305435">
                <a:moveTo>
                  <a:pt x="58704" y="254535"/>
                </a:moveTo>
                <a:lnTo>
                  <a:pt x="47625" y="273303"/>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9" name="object 19"/>
          <p:cNvSpPr/>
          <p:nvPr/>
        </p:nvSpPr>
        <p:spPr>
          <a:xfrm>
            <a:off x="5435600" y="3398751"/>
            <a:ext cx="118110" cy="305435"/>
          </a:xfrm>
          <a:custGeom>
            <a:avLst/>
            <a:gdLst/>
            <a:ahLst/>
            <a:cxnLst/>
            <a:rect l="l" t="t" r="r" b="b"/>
            <a:pathLst>
              <a:path w="118110" h="305435">
                <a:moveTo>
                  <a:pt x="14224" y="188849"/>
                </a:moveTo>
                <a:lnTo>
                  <a:pt x="8127" y="192405"/>
                </a:lnTo>
                <a:lnTo>
                  <a:pt x="2032" y="195834"/>
                </a:lnTo>
                <a:lnTo>
                  <a:pt x="0" y="203581"/>
                </a:lnTo>
                <a:lnTo>
                  <a:pt x="3556" y="209676"/>
                </a:lnTo>
                <a:lnTo>
                  <a:pt x="58420" y="304926"/>
                </a:lnTo>
                <a:lnTo>
                  <a:pt x="73196" y="279908"/>
                </a:lnTo>
                <a:lnTo>
                  <a:pt x="71247" y="279908"/>
                </a:lnTo>
                <a:lnTo>
                  <a:pt x="45847" y="279654"/>
                </a:lnTo>
                <a:lnTo>
                  <a:pt x="46103" y="232673"/>
                </a:lnTo>
                <a:lnTo>
                  <a:pt x="25526" y="196976"/>
                </a:lnTo>
                <a:lnTo>
                  <a:pt x="21971" y="190881"/>
                </a:lnTo>
                <a:lnTo>
                  <a:pt x="14224" y="188849"/>
                </a:lnTo>
                <a:close/>
              </a:path>
              <a:path w="118110" h="305435">
                <a:moveTo>
                  <a:pt x="46103" y="232673"/>
                </a:moveTo>
                <a:lnTo>
                  <a:pt x="45847" y="279654"/>
                </a:lnTo>
                <a:lnTo>
                  <a:pt x="71247" y="279908"/>
                </a:lnTo>
                <a:lnTo>
                  <a:pt x="71282" y="273431"/>
                </a:lnTo>
                <a:lnTo>
                  <a:pt x="47625" y="273304"/>
                </a:lnTo>
                <a:lnTo>
                  <a:pt x="58704" y="254535"/>
                </a:lnTo>
                <a:lnTo>
                  <a:pt x="46103" y="232673"/>
                </a:lnTo>
                <a:close/>
              </a:path>
              <a:path w="118110" h="305435">
                <a:moveTo>
                  <a:pt x="103759" y="189357"/>
                </a:moveTo>
                <a:lnTo>
                  <a:pt x="96012" y="191262"/>
                </a:lnTo>
                <a:lnTo>
                  <a:pt x="92456" y="197358"/>
                </a:lnTo>
                <a:lnTo>
                  <a:pt x="71503" y="232852"/>
                </a:lnTo>
                <a:lnTo>
                  <a:pt x="71247" y="279908"/>
                </a:lnTo>
                <a:lnTo>
                  <a:pt x="73196" y="279908"/>
                </a:lnTo>
                <a:lnTo>
                  <a:pt x="114300" y="210312"/>
                </a:lnTo>
                <a:lnTo>
                  <a:pt x="117856" y="204216"/>
                </a:lnTo>
                <a:lnTo>
                  <a:pt x="115950" y="196469"/>
                </a:lnTo>
                <a:lnTo>
                  <a:pt x="103759" y="189357"/>
                </a:lnTo>
                <a:close/>
              </a:path>
              <a:path w="118110" h="305435">
                <a:moveTo>
                  <a:pt x="58704" y="254535"/>
                </a:moveTo>
                <a:lnTo>
                  <a:pt x="47625" y="273304"/>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20" name="object 20"/>
          <p:cNvSpPr/>
          <p:nvPr/>
        </p:nvSpPr>
        <p:spPr>
          <a:xfrm>
            <a:off x="8278367" y="3364038"/>
            <a:ext cx="118110" cy="305435"/>
          </a:xfrm>
          <a:custGeom>
            <a:avLst/>
            <a:gdLst/>
            <a:ahLst/>
            <a:cxnLst/>
            <a:rect l="l" t="t" r="r" b="b"/>
            <a:pathLst>
              <a:path w="118109" h="305435">
                <a:moveTo>
                  <a:pt x="14223" y="188849"/>
                </a:moveTo>
                <a:lnTo>
                  <a:pt x="8127" y="192405"/>
                </a:lnTo>
                <a:lnTo>
                  <a:pt x="2031" y="195834"/>
                </a:lnTo>
                <a:lnTo>
                  <a:pt x="0" y="203581"/>
                </a:lnTo>
                <a:lnTo>
                  <a:pt x="3555" y="209676"/>
                </a:lnTo>
                <a:lnTo>
                  <a:pt x="58419" y="304926"/>
                </a:lnTo>
                <a:lnTo>
                  <a:pt x="73196" y="279908"/>
                </a:lnTo>
                <a:lnTo>
                  <a:pt x="71246" y="279908"/>
                </a:lnTo>
                <a:lnTo>
                  <a:pt x="45846" y="279653"/>
                </a:lnTo>
                <a:lnTo>
                  <a:pt x="46103" y="232673"/>
                </a:lnTo>
                <a:lnTo>
                  <a:pt x="25526" y="196976"/>
                </a:lnTo>
                <a:lnTo>
                  <a:pt x="21970" y="190881"/>
                </a:lnTo>
                <a:lnTo>
                  <a:pt x="14223" y="188849"/>
                </a:lnTo>
                <a:close/>
              </a:path>
              <a:path w="118109" h="305435">
                <a:moveTo>
                  <a:pt x="46103" y="232673"/>
                </a:moveTo>
                <a:lnTo>
                  <a:pt x="45846" y="279653"/>
                </a:lnTo>
                <a:lnTo>
                  <a:pt x="71246" y="279908"/>
                </a:lnTo>
                <a:lnTo>
                  <a:pt x="71282" y="273431"/>
                </a:lnTo>
                <a:lnTo>
                  <a:pt x="47625" y="273303"/>
                </a:lnTo>
                <a:lnTo>
                  <a:pt x="58704" y="254535"/>
                </a:lnTo>
                <a:lnTo>
                  <a:pt x="46103" y="232673"/>
                </a:lnTo>
                <a:close/>
              </a:path>
              <a:path w="118109" h="305435">
                <a:moveTo>
                  <a:pt x="103758" y="189357"/>
                </a:moveTo>
                <a:lnTo>
                  <a:pt x="96011" y="191262"/>
                </a:lnTo>
                <a:lnTo>
                  <a:pt x="92455" y="197358"/>
                </a:lnTo>
                <a:lnTo>
                  <a:pt x="71503" y="232852"/>
                </a:lnTo>
                <a:lnTo>
                  <a:pt x="71246" y="279908"/>
                </a:lnTo>
                <a:lnTo>
                  <a:pt x="73196" y="279908"/>
                </a:lnTo>
                <a:lnTo>
                  <a:pt x="114300" y="210312"/>
                </a:lnTo>
                <a:lnTo>
                  <a:pt x="117855" y="204215"/>
                </a:lnTo>
                <a:lnTo>
                  <a:pt x="115950" y="196469"/>
                </a:lnTo>
                <a:lnTo>
                  <a:pt x="103758" y="189357"/>
                </a:lnTo>
                <a:close/>
              </a:path>
              <a:path w="118109" h="305435">
                <a:moveTo>
                  <a:pt x="58704" y="254535"/>
                </a:moveTo>
                <a:lnTo>
                  <a:pt x="47625" y="273303"/>
                </a:lnTo>
                <a:lnTo>
                  <a:pt x="69595" y="273431"/>
                </a:lnTo>
                <a:lnTo>
                  <a:pt x="58704" y="254535"/>
                </a:lnTo>
                <a:close/>
              </a:path>
              <a:path w="118109" h="305435">
                <a:moveTo>
                  <a:pt x="71503" y="232852"/>
                </a:moveTo>
                <a:lnTo>
                  <a:pt x="58704" y="254535"/>
                </a:lnTo>
                <a:lnTo>
                  <a:pt x="69595" y="273431"/>
                </a:lnTo>
                <a:lnTo>
                  <a:pt x="71282" y="273431"/>
                </a:lnTo>
                <a:lnTo>
                  <a:pt x="71503" y="232852"/>
                </a:lnTo>
                <a:close/>
              </a:path>
              <a:path w="118109" h="305435">
                <a:moveTo>
                  <a:pt x="47370" y="0"/>
                </a:moveTo>
                <a:lnTo>
                  <a:pt x="46330" y="190881"/>
                </a:lnTo>
                <a:lnTo>
                  <a:pt x="46206" y="232852"/>
                </a:lnTo>
                <a:lnTo>
                  <a:pt x="58704" y="254535"/>
                </a:lnTo>
                <a:lnTo>
                  <a:pt x="71503" y="232852"/>
                </a:lnTo>
                <a:lnTo>
                  <a:pt x="72770" y="253"/>
                </a:lnTo>
                <a:lnTo>
                  <a:pt x="47370" y="0"/>
                </a:lnTo>
                <a:close/>
              </a:path>
            </a:pathLst>
          </a:custGeom>
          <a:solidFill>
            <a:srgbClr val="FFFFFF"/>
          </a:solidFill>
        </p:spPr>
        <p:txBody>
          <a:bodyPr wrap="square" lIns="0" tIns="0" rIns="0" bIns="0" rtlCol="0"/>
          <a:lstStyle/>
          <a:p>
            <a:endParaRPr/>
          </a:p>
        </p:txBody>
      </p:sp>
      <p:sp>
        <p:nvSpPr>
          <p:cNvPr id="21" name="object 21"/>
          <p:cNvSpPr/>
          <p:nvPr/>
        </p:nvSpPr>
        <p:spPr>
          <a:xfrm>
            <a:off x="6823964" y="3364038"/>
            <a:ext cx="118110" cy="305435"/>
          </a:xfrm>
          <a:custGeom>
            <a:avLst/>
            <a:gdLst/>
            <a:ahLst/>
            <a:cxnLst/>
            <a:rect l="l" t="t" r="r" b="b"/>
            <a:pathLst>
              <a:path w="118109" h="305435">
                <a:moveTo>
                  <a:pt x="14224" y="188849"/>
                </a:moveTo>
                <a:lnTo>
                  <a:pt x="8127" y="192405"/>
                </a:lnTo>
                <a:lnTo>
                  <a:pt x="2031" y="195834"/>
                </a:lnTo>
                <a:lnTo>
                  <a:pt x="0" y="203581"/>
                </a:lnTo>
                <a:lnTo>
                  <a:pt x="3555" y="209676"/>
                </a:lnTo>
                <a:lnTo>
                  <a:pt x="58420" y="304926"/>
                </a:lnTo>
                <a:lnTo>
                  <a:pt x="73196" y="279908"/>
                </a:lnTo>
                <a:lnTo>
                  <a:pt x="71247" y="279908"/>
                </a:lnTo>
                <a:lnTo>
                  <a:pt x="45847" y="279653"/>
                </a:lnTo>
                <a:lnTo>
                  <a:pt x="46103" y="232673"/>
                </a:lnTo>
                <a:lnTo>
                  <a:pt x="25526" y="196976"/>
                </a:lnTo>
                <a:lnTo>
                  <a:pt x="21971" y="190881"/>
                </a:lnTo>
                <a:lnTo>
                  <a:pt x="14224" y="188849"/>
                </a:lnTo>
                <a:close/>
              </a:path>
              <a:path w="118109" h="305435">
                <a:moveTo>
                  <a:pt x="46103" y="232673"/>
                </a:moveTo>
                <a:lnTo>
                  <a:pt x="45847" y="279653"/>
                </a:lnTo>
                <a:lnTo>
                  <a:pt x="71247" y="279908"/>
                </a:lnTo>
                <a:lnTo>
                  <a:pt x="71279" y="273431"/>
                </a:lnTo>
                <a:lnTo>
                  <a:pt x="47625" y="273303"/>
                </a:lnTo>
                <a:lnTo>
                  <a:pt x="58704" y="254535"/>
                </a:lnTo>
                <a:lnTo>
                  <a:pt x="46103" y="232673"/>
                </a:lnTo>
                <a:close/>
              </a:path>
              <a:path w="118109" h="305435">
                <a:moveTo>
                  <a:pt x="103759" y="189357"/>
                </a:moveTo>
                <a:lnTo>
                  <a:pt x="96012" y="191262"/>
                </a:lnTo>
                <a:lnTo>
                  <a:pt x="92455" y="197358"/>
                </a:lnTo>
                <a:lnTo>
                  <a:pt x="71481" y="232889"/>
                </a:lnTo>
                <a:lnTo>
                  <a:pt x="71247" y="279908"/>
                </a:lnTo>
                <a:lnTo>
                  <a:pt x="73196" y="279908"/>
                </a:lnTo>
                <a:lnTo>
                  <a:pt x="114300" y="210312"/>
                </a:lnTo>
                <a:lnTo>
                  <a:pt x="117855" y="204215"/>
                </a:lnTo>
                <a:lnTo>
                  <a:pt x="115950" y="196469"/>
                </a:lnTo>
                <a:lnTo>
                  <a:pt x="103759" y="189357"/>
                </a:lnTo>
                <a:close/>
              </a:path>
              <a:path w="118109" h="305435">
                <a:moveTo>
                  <a:pt x="58704" y="254535"/>
                </a:moveTo>
                <a:lnTo>
                  <a:pt x="47625" y="273303"/>
                </a:lnTo>
                <a:lnTo>
                  <a:pt x="69596" y="273431"/>
                </a:lnTo>
                <a:lnTo>
                  <a:pt x="58704" y="254535"/>
                </a:lnTo>
                <a:close/>
              </a:path>
              <a:path w="118109" h="305435">
                <a:moveTo>
                  <a:pt x="71481" y="232889"/>
                </a:moveTo>
                <a:lnTo>
                  <a:pt x="58704" y="254535"/>
                </a:lnTo>
                <a:lnTo>
                  <a:pt x="69596" y="273431"/>
                </a:lnTo>
                <a:lnTo>
                  <a:pt x="71279" y="273431"/>
                </a:lnTo>
                <a:lnTo>
                  <a:pt x="71481" y="232889"/>
                </a:lnTo>
                <a:close/>
              </a:path>
              <a:path w="118109" h="305435">
                <a:moveTo>
                  <a:pt x="47371" y="0"/>
                </a:moveTo>
                <a:lnTo>
                  <a:pt x="46341" y="188849"/>
                </a:lnTo>
                <a:lnTo>
                  <a:pt x="46227" y="232889"/>
                </a:lnTo>
                <a:lnTo>
                  <a:pt x="58704" y="254535"/>
                </a:lnTo>
                <a:lnTo>
                  <a:pt x="71481" y="232889"/>
                </a:lnTo>
                <a:lnTo>
                  <a:pt x="72644" y="253"/>
                </a:lnTo>
                <a:lnTo>
                  <a:pt x="47371" y="0"/>
                </a:lnTo>
                <a:close/>
              </a:path>
            </a:pathLst>
          </a:custGeom>
          <a:solidFill>
            <a:srgbClr val="FFFFFF"/>
          </a:solidFill>
        </p:spPr>
        <p:txBody>
          <a:bodyPr wrap="square" lIns="0" tIns="0" rIns="0" bIns="0" rtlCol="0"/>
          <a:lstStyle/>
          <a:p>
            <a:endParaRPr/>
          </a:p>
        </p:txBody>
      </p:sp>
      <p:sp>
        <p:nvSpPr>
          <p:cNvPr id="22" name="object 22"/>
          <p:cNvSpPr/>
          <p:nvPr/>
        </p:nvSpPr>
        <p:spPr>
          <a:xfrm>
            <a:off x="6961885" y="5086222"/>
            <a:ext cx="118110" cy="305435"/>
          </a:xfrm>
          <a:custGeom>
            <a:avLst/>
            <a:gdLst/>
            <a:ahLst/>
            <a:cxnLst/>
            <a:rect l="l" t="t" r="r" b="b"/>
            <a:pathLst>
              <a:path w="118109" h="305435">
                <a:moveTo>
                  <a:pt x="14224" y="188848"/>
                </a:moveTo>
                <a:lnTo>
                  <a:pt x="8128" y="192404"/>
                </a:lnTo>
                <a:lnTo>
                  <a:pt x="2032" y="195833"/>
                </a:lnTo>
                <a:lnTo>
                  <a:pt x="0" y="203580"/>
                </a:lnTo>
                <a:lnTo>
                  <a:pt x="3556" y="209676"/>
                </a:lnTo>
                <a:lnTo>
                  <a:pt x="58420" y="304926"/>
                </a:lnTo>
                <a:lnTo>
                  <a:pt x="73196" y="279907"/>
                </a:lnTo>
                <a:lnTo>
                  <a:pt x="71247" y="279907"/>
                </a:lnTo>
                <a:lnTo>
                  <a:pt x="45847" y="279653"/>
                </a:lnTo>
                <a:lnTo>
                  <a:pt x="46081" y="232637"/>
                </a:lnTo>
                <a:lnTo>
                  <a:pt x="25527" y="196976"/>
                </a:lnTo>
                <a:lnTo>
                  <a:pt x="21971" y="190880"/>
                </a:lnTo>
                <a:lnTo>
                  <a:pt x="14224" y="188848"/>
                </a:lnTo>
                <a:close/>
              </a:path>
              <a:path w="118109" h="305435">
                <a:moveTo>
                  <a:pt x="46081" y="232637"/>
                </a:moveTo>
                <a:lnTo>
                  <a:pt x="45847" y="279653"/>
                </a:lnTo>
                <a:lnTo>
                  <a:pt x="71247" y="279907"/>
                </a:lnTo>
                <a:lnTo>
                  <a:pt x="71279" y="273430"/>
                </a:lnTo>
                <a:lnTo>
                  <a:pt x="47625" y="273303"/>
                </a:lnTo>
                <a:lnTo>
                  <a:pt x="58704" y="254535"/>
                </a:lnTo>
                <a:lnTo>
                  <a:pt x="46081" y="232637"/>
                </a:lnTo>
                <a:close/>
              </a:path>
              <a:path w="118109" h="305435">
                <a:moveTo>
                  <a:pt x="103759" y="189356"/>
                </a:moveTo>
                <a:lnTo>
                  <a:pt x="96012" y="191261"/>
                </a:lnTo>
                <a:lnTo>
                  <a:pt x="92456" y="197357"/>
                </a:lnTo>
                <a:lnTo>
                  <a:pt x="71481" y="232889"/>
                </a:lnTo>
                <a:lnTo>
                  <a:pt x="71247" y="279907"/>
                </a:lnTo>
                <a:lnTo>
                  <a:pt x="73196" y="279907"/>
                </a:lnTo>
                <a:lnTo>
                  <a:pt x="114300" y="210311"/>
                </a:lnTo>
                <a:lnTo>
                  <a:pt x="117856" y="204215"/>
                </a:lnTo>
                <a:lnTo>
                  <a:pt x="115950" y="196468"/>
                </a:lnTo>
                <a:lnTo>
                  <a:pt x="103759" y="189356"/>
                </a:lnTo>
                <a:close/>
              </a:path>
              <a:path w="118109" h="305435">
                <a:moveTo>
                  <a:pt x="58704" y="254535"/>
                </a:moveTo>
                <a:lnTo>
                  <a:pt x="47625" y="273303"/>
                </a:lnTo>
                <a:lnTo>
                  <a:pt x="69596" y="273430"/>
                </a:lnTo>
                <a:lnTo>
                  <a:pt x="58704" y="254535"/>
                </a:lnTo>
                <a:close/>
              </a:path>
              <a:path w="118109" h="305435">
                <a:moveTo>
                  <a:pt x="71481" y="232889"/>
                </a:moveTo>
                <a:lnTo>
                  <a:pt x="58704" y="254535"/>
                </a:lnTo>
                <a:lnTo>
                  <a:pt x="69596" y="273430"/>
                </a:lnTo>
                <a:lnTo>
                  <a:pt x="71279" y="273430"/>
                </a:lnTo>
                <a:lnTo>
                  <a:pt x="71481" y="232889"/>
                </a:lnTo>
                <a:close/>
              </a:path>
              <a:path w="118109" h="305435">
                <a:moveTo>
                  <a:pt x="47244" y="0"/>
                </a:moveTo>
                <a:lnTo>
                  <a:pt x="46081" y="232637"/>
                </a:lnTo>
                <a:lnTo>
                  <a:pt x="58704" y="254535"/>
                </a:lnTo>
                <a:lnTo>
                  <a:pt x="71481" y="232889"/>
                </a:lnTo>
                <a:lnTo>
                  <a:pt x="72644" y="253"/>
                </a:lnTo>
                <a:lnTo>
                  <a:pt x="47244" y="0"/>
                </a:lnTo>
                <a:close/>
              </a:path>
            </a:pathLst>
          </a:custGeom>
          <a:solidFill>
            <a:srgbClr val="FFFFFF"/>
          </a:solidFill>
        </p:spPr>
        <p:txBody>
          <a:bodyPr wrap="square" lIns="0" tIns="0" rIns="0" bIns="0" rtlCol="0"/>
          <a:lstStyle/>
          <a:p>
            <a:endParaRPr/>
          </a:p>
        </p:txBody>
      </p:sp>
      <p:sp>
        <p:nvSpPr>
          <p:cNvPr id="23" name="object 23"/>
          <p:cNvSpPr/>
          <p:nvPr/>
        </p:nvSpPr>
        <p:spPr>
          <a:xfrm>
            <a:off x="5594858" y="5157851"/>
            <a:ext cx="118110" cy="305435"/>
          </a:xfrm>
          <a:custGeom>
            <a:avLst/>
            <a:gdLst/>
            <a:ahLst/>
            <a:cxnLst/>
            <a:rect l="l" t="t" r="r" b="b"/>
            <a:pathLst>
              <a:path w="118110" h="305435">
                <a:moveTo>
                  <a:pt x="14224" y="188849"/>
                </a:moveTo>
                <a:lnTo>
                  <a:pt x="8127" y="192405"/>
                </a:lnTo>
                <a:lnTo>
                  <a:pt x="2031" y="195834"/>
                </a:lnTo>
                <a:lnTo>
                  <a:pt x="0" y="203581"/>
                </a:lnTo>
                <a:lnTo>
                  <a:pt x="3555" y="209677"/>
                </a:lnTo>
                <a:lnTo>
                  <a:pt x="58419" y="304927"/>
                </a:lnTo>
                <a:lnTo>
                  <a:pt x="73196" y="279908"/>
                </a:lnTo>
                <a:lnTo>
                  <a:pt x="71246" y="279908"/>
                </a:lnTo>
                <a:lnTo>
                  <a:pt x="45846" y="279654"/>
                </a:lnTo>
                <a:lnTo>
                  <a:pt x="46103" y="232673"/>
                </a:lnTo>
                <a:lnTo>
                  <a:pt x="25526" y="196977"/>
                </a:lnTo>
                <a:lnTo>
                  <a:pt x="21970" y="190881"/>
                </a:lnTo>
                <a:lnTo>
                  <a:pt x="14224" y="188849"/>
                </a:lnTo>
                <a:close/>
              </a:path>
              <a:path w="118110" h="305435">
                <a:moveTo>
                  <a:pt x="46103" y="232673"/>
                </a:moveTo>
                <a:lnTo>
                  <a:pt x="45846" y="279654"/>
                </a:lnTo>
                <a:lnTo>
                  <a:pt x="71246" y="279908"/>
                </a:lnTo>
                <a:lnTo>
                  <a:pt x="71282" y="273431"/>
                </a:lnTo>
                <a:lnTo>
                  <a:pt x="47625" y="273304"/>
                </a:lnTo>
                <a:lnTo>
                  <a:pt x="58704" y="254535"/>
                </a:lnTo>
                <a:lnTo>
                  <a:pt x="46103" y="232673"/>
                </a:lnTo>
                <a:close/>
              </a:path>
              <a:path w="118110" h="305435">
                <a:moveTo>
                  <a:pt x="103758" y="189357"/>
                </a:moveTo>
                <a:lnTo>
                  <a:pt x="96012" y="191262"/>
                </a:lnTo>
                <a:lnTo>
                  <a:pt x="92455" y="197358"/>
                </a:lnTo>
                <a:lnTo>
                  <a:pt x="71503" y="232852"/>
                </a:lnTo>
                <a:lnTo>
                  <a:pt x="71246" y="279908"/>
                </a:lnTo>
                <a:lnTo>
                  <a:pt x="73196" y="279908"/>
                </a:lnTo>
                <a:lnTo>
                  <a:pt x="114300" y="210312"/>
                </a:lnTo>
                <a:lnTo>
                  <a:pt x="117855" y="204215"/>
                </a:lnTo>
                <a:lnTo>
                  <a:pt x="115950" y="196469"/>
                </a:lnTo>
                <a:lnTo>
                  <a:pt x="103758" y="189357"/>
                </a:lnTo>
                <a:close/>
              </a:path>
              <a:path w="118110" h="305435">
                <a:moveTo>
                  <a:pt x="58704" y="254535"/>
                </a:moveTo>
                <a:lnTo>
                  <a:pt x="47625" y="273304"/>
                </a:lnTo>
                <a:lnTo>
                  <a:pt x="69595" y="273431"/>
                </a:lnTo>
                <a:lnTo>
                  <a:pt x="58704" y="254535"/>
                </a:lnTo>
                <a:close/>
              </a:path>
              <a:path w="118110" h="305435">
                <a:moveTo>
                  <a:pt x="71503" y="232852"/>
                </a:moveTo>
                <a:lnTo>
                  <a:pt x="58704" y="254535"/>
                </a:lnTo>
                <a:lnTo>
                  <a:pt x="69595" y="273431"/>
                </a:lnTo>
                <a:lnTo>
                  <a:pt x="71282" y="273431"/>
                </a:lnTo>
                <a:lnTo>
                  <a:pt x="71503" y="232852"/>
                </a:lnTo>
                <a:close/>
              </a:path>
              <a:path w="118110" h="305435">
                <a:moveTo>
                  <a:pt x="47370" y="0"/>
                </a:moveTo>
                <a:lnTo>
                  <a:pt x="46330" y="190881"/>
                </a:lnTo>
                <a:lnTo>
                  <a:pt x="46206" y="232852"/>
                </a:lnTo>
                <a:lnTo>
                  <a:pt x="58704" y="254535"/>
                </a:lnTo>
                <a:lnTo>
                  <a:pt x="71503" y="232852"/>
                </a:lnTo>
                <a:lnTo>
                  <a:pt x="72770" y="254"/>
                </a:lnTo>
                <a:lnTo>
                  <a:pt x="47370" y="0"/>
                </a:lnTo>
                <a:close/>
              </a:path>
            </a:pathLst>
          </a:custGeom>
          <a:solidFill>
            <a:srgbClr val="FFFFFF"/>
          </a:solidFill>
        </p:spPr>
        <p:txBody>
          <a:bodyPr wrap="square" lIns="0" tIns="0" rIns="0" bIns="0" rtlCol="0"/>
          <a:lstStyle/>
          <a:p>
            <a:endParaRPr/>
          </a:p>
        </p:txBody>
      </p:sp>
      <p:sp>
        <p:nvSpPr>
          <p:cNvPr id="24" name="object 24"/>
          <p:cNvSpPr/>
          <p:nvPr/>
        </p:nvSpPr>
        <p:spPr>
          <a:xfrm>
            <a:off x="4009897" y="5157851"/>
            <a:ext cx="118110" cy="305435"/>
          </a:xfrm>
          <a:custGeom>
            <a:avLst/>
            <a:gdLst/>
            <a:ahLst/>
            <a:cxnLst/>
            <a:rect l="l" t="t" r="r" b="b"/>
            <a:pathLst>
              <a:path w="118110" h="305435">
                <a:moveTo>
                  <a:pt x="14224" y="188849"/>
                </a:moveTo>
                <a:lnTo>
                  <a:pt x="8127" y="192405"/>
                </a:lnTo>
                <a:lnTo>
                  <a:pt x="2031" y="195834"/>
                </a:lnTo>
                <a:lnTo>
                  <a:pt x="0" y="203581"/>
                </a:lnTo>
                <a:lnTo>
                  <a:pt x="3555" y="209677"/>
                </a:lnTo>
                <a:lnTo>
                  <a:pt x="58419" y="304927"/>
                </a:lnTo>
                <a:lnTo>
                  <a:pt x="73196" y="279908"/>
                </a:lnTo>
                <a:lnTo>
                  <a:pt x="71247" y="279908"/>
                </a:lnTo>
                <a:lnTo>
                  <a:pt x="45847" y="279654"/>
                </a:lnTo>
                <a:lnTo>
                  <a:pt x="46103" y="232673"/>
                </a:lnTo>
                <a:lnTo>
                  <a:pt x="25526" y="196977"/>
                </a:lnTo>
                <a:lnTo>
                  <a:pt x="21971" y="190881"/>
                </a:lnTo>
                <a:lnTo>
                  <a:pt x="14224" y="188849"/>
                </a:lnTo>
                <a:close/>
              </a:path>
              <a:path w="118110" h="305435">
                <a:moveTo>
                  <a:pt x="46103" y="232673"/>
                </a:moveTo>
                <a:lnTo>
                  <a:pt x="45847" y="279654"/>
                </a:lnTo>
                <a:lnTo>
                  <a:pt x="71247" y="279908"/>
                </a:lnTo>
                <a:lnTo>
                  <a:pt x="71282" y="273431"/>
                </a:lnTo>
                <a:lnTo>
                  <a:pt x="47625" y="273304"/>
                </a:lnTo>
                <a:lnTo>
                  <a:pt x="58704" y="254535"/>
                </a:lnTo>
                <a:lnTo>
                  <a:pt x="46103" y="232673"/>
                </a:lnTo>
                <a:close/>
              </a:path>
              <a:path w="118110" h="305435">
                <a:moveTo>
                  <a:pt x="103759" y="189357"/>
                </a:moveTo>
                <a:lnTo>
                  <a:pt x="96012" y="191262"/>
                </a:lnTo>
                <a:lnTo>
                  <a:pt x="92455" y="197358"/>
                </a:lnTo>
                <a:lnTo>
                  <a:pt x="71503" y="232852"/>
                </a:lnTo>
                <a:lnTo>
                  <a:pt x="71247" y="279908"/>
                </a:lnTo>
                <a:lnTo>
                  <a:pt x="73196" y="279908"/>
                </a:lnTo>
                <a:lnTo>
                  <a:pt x="114300" y="210312"/>
                </a:lnTo>
                <a:lnTo>
                  <a:pt x="117855" y="204215"/>
                </a:lnTo>
                <a:lnTo>
                  <a:pt x="115950" y="196469"/>
                </a:lnTo>
                <a:lnTo>
                  <a:pt x="103759" y="189357"/>
                </a:lnTo>
                <a:close/>
              </a:path>
              <a:path w="118110" h="305435">
                <a:moveTo>
                  <a:pt x="58704" y="254535"/>
                </a:moveTo>
                <a:lnTo>
                  <a:pt x="47625" y="273304"/>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25" name="object 25"/>
          <p:cNvSpPr/>
          <p:nvPr/>
        </p:nvSpPr>
        <p:spPr>
          <a:xfrm>
            <a:off x="8475218" y="5157851"/>
            <a:ext cx="118110" cy="305435"/>
          </a:xfrm>
          <a:custGeom>
            <a:avLst/>
            <a:gdLst/>
            <a:ahLst/>
            <a:cxnLst/>
            <a:rect l="l" t="t" r="r" b="b"/>
            <a:pathLst>
              <a:path w="118109" h="305435">
                <a:moveTo>
                  <a:pt x="14224" y="188849"/>
                </a:moveTo>
                <a:lnTo>
                  <a:pt x="8127" y="192405"/>
                </a:lnTo>
                <a:lnTo>
                  <a:pt x="2031" y="195834"/>
                </a:lnTo>
                <a:lnTo>
                  <a:pt x="0" y="203581"/>
                </a:lnTo>
                <a:lnTo>
                  <a:pt x="3555" y="209677"/>
                </a:lnTo>
                <a:lnTo>
                  <a:pt x="58420" y="304927"/>
                </a:lnTo>
                <a:lnTo>
                  <a:pt x="73196" y="279908"/>
                </a:lnTo>
                <a:lnTo>
                  <a:pt x="71247" y="279908"/>
                </a:lnTo>
                <a:lnTo>
                  <a:pt x="45847" y="279654"/>
                </a:lnTo>
                <a:lnTo>
                  <a:pt x="46103" y="232673"/>
                </a:lnTo>
                <a:lnTo>
                  <a:pt x="25526" y="196977"/>
                </a:lnTo>
                <a:lnTo>
                  <a:pt x="21971" y="190881"/>
                </a:lnTo>
                <a:lnTo>
                  <a:pt x="14224" y="188849"/>
                </a:lnTo>
                <a:close/>
              </a:path>
              <a:path w="118109" h="305435">
                <a:moveTo>
                  <a:pt x="46103" y="232673"/>
                </a:moveTo>
                <a:lnTo>
                  <a:pt x="45847" y="279654"/>
                </a:lnTo>
                <a:lnTo>
                  <a:pt x="71247" y="279908"/>
                </a:lnTo>
                <a:lnTo>
                  <a:pt x="71282" y="273431"/>
                </a:lnTo>
                <a:lnTo>
                  <a:pt x="47625" y="273304"/>
                </a:lnTo>
                <a:lnTo>
                  <a:pt x="58704" y="254535"/>
                </a:lnTo>
                <a:lnTo>
                  <a:pt x="46103" y="232673"/>
                </a:lnTo>
                <a:close/>
              </a:path>
              <a:path w="118109" h="305435">
                <a:moveTo>
                  <a:pt x="103758" y="189357"/>
                </a:moveTo>
                <a:lnTo>
                  <a:pt x="96011" y="191262"/>
                </a:lnTo>
                <a:lnTo>
                  <a:pt x="92455" y="197358"/>
                </a:lnTo>
                <a:lnTo>
                  <a:pt x="71503" y="232852"/>
                </a:lnTo>
                <a:lnTo>
                  <a:pt x="71247" y="279908"/>
                </a:lnTo>
                <a:lnTo>
                  <a:pt x="73196" y="279908"/>
                </a:lnTo>
                <a:lnTo>
                  <a:pt x="114300" y="210312"/>
                </a:lnTo>
                <a:lnTo>
                  <a:pt x="117855" y="204215"/>
                </a:lnTo>
                <a:lnTo>
                  <a:pt x="115950" y="196469"/>
                </a:lnTo>
                <a:lnTo>
                  <a:pt x="103758" y="189357"/>
                </a:lnTo>
                <a:close/>
              </a:path>
              <a:path w="118109" h="305435">
                <a:moveTo>
                  <a:pt x="58704" y="254535"/>
                </a:moveTo>
                <a:lnTo>
                  <a:pt x="47625" y="273304"/>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26" name="object 26"/>
          <p:cNvSpPr/>
          <p:nvPr/>
        </p:nvSpPr>
        <p:spPr>
          <a:xfrm>
            <a:off x="8258809" y="5157851"/>
            <a:ext cx="118110" cy="305435"/>
          </a:xfrm>
          <a:custGeom>
            <a:avLst/>
            <a:gdLst/>
            <a:ahLst/>
            <a:cxnLst/>
            <a:rect l="l" t="t" r="r" b="b"/>
            <a:pathLst>
              <a:path w="118109" h="305435">
                <a:moveTo>
                  <a:pt x="14224" y="188849"/>
                </a:moveTo>
                <a:lnTo>
                  <a:pt x="8128" y="192405"/>
                </a:lnTo>
                <a:lnTo>
                  <a:pt x="2032" y="195834"/>
                </a:lnTo>
                <a:lnTo>
                  <a:pt x="0" y="203581"/>
                </a:lnTo>
                <a:lnTo>
                  <a:pt x="3556" y="209677"/>
                </a:lnTo>
                <a:lnTo>
                  <a:pt x="58420" y="304927"/>
                </a:lnTo>
                <a:lnTo>
                  <a:pt x="73196" y="279908"/>
                </a:lnTo>
                <a:lnTo>
                  <a:pt x="71247" y="279908"/>
                </a:lnTo>
                <a:lnTo>
                  <a:pt x="45847" y="279654"/>
                </a:lnTo>
                <a:lnTo>
                  <a:pt x="46103" y="232673"/>
                </a:lnTo>
                <a:lnTo>
                  <a:pt x="25526" y="196977"/>
                </a:lnTo>
                <a:lnTo>
                  <a:pt x="21971" y="190881"/>
                </a:lnTo>
                <a:lnTo>
                  <a:pt x="14224" y="188849"/>
                </a:lnTo>
                <a:close/>
              </a:path>
              <a:path w="118109" h="305435">
                <a:moveTo>
                  <a:pt x="46103" y="232673"/>
                </a:moveTo>
                <a:lnTo>
                  <a:pt x="45847" y="279654"/>
                </a:lnTo>
                <a:lnTo>
                  <a:pt x="71247" y="279908"/>
                </a:lnTo>
                <a:lnTo>
                  <a:pt x="71282" y="273431"/>
                </a:lnTo>
                <a:lnTo>
                  <a:pt x="47625" y="273304"/>
                </a:lnTo>
                <a:lnTo>
                  <a:pt x="58704" y="254535"/>
                </a:lnTo>
                <a:lnTo>
                  <a:pt x="46103" y="232673"/>
                </a:lnTo>
                <a:close/>
              </a:path>
              <a:path w="118109" h="305435">
                <a:moveTo>
                  <a:pt x="103759" y="189357"/>
                </a:moveTo>
                <a:lnTo>
                  <a:pt x="96012" y="191262"/>
                </a:lnTo>
                <a:lnTo>
                  <a:pt x="92456" y="197358"/>
                </a:lnTo>
                <a:lnTo>
                  <a:pt x="71503" y="232852"/>
                </a:lnTo>
                <a:lnTo>
                  <a:pt x="71247" y="279908"/>
                </a:lnTo>
                <a:lnTo>
                  <a:pt x="73196" y="279908"/>
                </a:lnTo>
                <a:lnTo>
                  <a:pt x="114300" y="210312"/>
                </a:lnTo>
                <a:lnTo>
                  <a:pt x="117856" y="204215"/>
                </a:lnTo>
                <a:lnTo>
                  <a:pt x="115950" y="196469"/>
                </a:lnTo>
                <a:lnTo>
                  <a:pt x="103759" y="189357"/>
                </a:lnTo>
                <a:close/>
              </a:path>
              <a:path w="118109" h="305435">
                <a:moveTo>
                  <a:pt x="58704" y="254535"/>
                </a:moveTo>
                <a:lnTo>
                  <a:pt x="47625" y="273304"/>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27" name="object 27"/>
          <p:cNvSpPr/>
          <p:nvPr/>
        </p:nvSpPr>
        <p:spPr>
          <a:xfrm>
            <a:off x="8042402" y="5805614"/>
            <a:ext cx="118110" cy="305435"/>
          </a:xfrm>
          <a:custGeom>
            <a:avLst/>
            <a:gdLst/>
            <a:ahLst/>
            <a:cxnLst/>
            <a:rect l="l" t="t" r="r" b="b"/>
            <a:pathLst>
              <a:path w="118109" h="305435">
                <a:moveTo>
                  <a:pt x="14224" y="188785"/>
                </a:moveTo>
                <a:lnTo>
                  <a:pt x="2031" y="195783"/>
                </a:lnTo>
                <a:lnTo>
                  <a:pt x="0" y="203555"/>
                </a:lnTo>
                <a:lnTo>
                  <a:pt x="3555" y="209626"/>
                </a:lnTo>
                <a:lnTo>
                  <a:pt x="58420" y="304914"/>
                </a:lnTo>
                <a:lnTo>
                  <a:pt x="73249" y="279781"/>
                </a:lnTo>
                <a:lnTo>
                  <a:pt x="45847" y="279654"/>
                </a:lnTo>
                <a:lnTo>
                  <a:pt x="46082" y="232587"/>
                </a:lnTo>
                <a:lnTo>
                  <a:pt x="25526" y="196938"/>
                </a:lnTo>
                <a:lnTo>
                  <a:pt x="21971" y="190868"/>
                </a:lnTo>
                <a:lnTo>
                  <a:pt x="14224" y="188785"/>
                </a:lnTo>
                <a:close/>
              </a:path>
              <a:path w="118109" h="305435">
                <a:moveTo>
                  <a:pt x="46082" y="232587"/>
                </a:moveTo>
                <a:lnTo>
                  <a:pt x="45847" y="279654"/>
                </a:lnTo>
                <a:lnTo>
                  <a:pt x="71247" y="279781"/>
                </a:lnTo>
                <a:lnTo>
                  <a:pt x="71279" y="273367"/>
                </a:lnTo>
                <a:lnTo>
                  <a:pt x="47625" y="273253"/>
                </a:lnTo>
                <a:lnTo>
                  <a:pt x="58703" y="254477"/>
                </a:lnTo>
                <a:lnTo>
                  <a:pt x="46082" y="232587"/>
                </a:lnTo>
                <a:close/>
              </a:path>
              <a:path w="118109" h="305435">
                <a:moveTo>
                  <a:pt x="103758" y="189242"/>
                </a:moveTo>
                <a:lnTo>
                  <a:pt x="96012" y="191249"/>
                </a:lnTo>
                <a:lnTo>
                  <a:pt x="71481" y="232822"/>
                </a:lnTo>
                <a:lnTo>
                  <a:pt x="71247" y="279781"/>
                </a:lnTo>
                <a:lnTo>
                  <a:pt x="73249" y="279781"/>
                </a:lnTo>
                <a:lnTo>
                  <a:pt x="117855" y="204165"/>
                </a:lnTo>
                <a:lnTo>
                  <a:pt x="115950" y="196380"/>
                </a:lnTo>
                <a:lnTo>
                  <a:pt x="103758" y="189242"/>
                </a:lnTo>
                <a:close/>
              </a:path>
              <a:path w="118109" h="305435">
                <a:moveTo>
                  <a:pt x="58703" y="254477"/>
                </a:moveTo>
                <a:lnTo>
                  <a:pt x="47625" y="273253"/>
                </a:lnTo>
                <a:lnTo>
                  <a:pt x="69596" y="273367"/>
                </a:lnTo>
                <a:lnTo>
                  <a:pt x="58703" y="254477"/>
                </a:lnTo>
                <a:close/>
              </a:path>
              <a:path w="118109" h="305435">
                <a:moveTo>
                  <a:pt x="71481" y="232822"/>
                </a:moveTo>
                <a:lnTo>
                  <a:pt x="58703" y="254477"/>
                </a:lnTo>
                <a:lnTo>
                  <a:pt x="69596" y="273367"/>
                </a:lnTo>
                <a:lnTo>
                  <a:pt x="71279" y="273367"/>
                </a:lnTo>
                <a:lnTo>
                  <a:pt x="71481" y="232822"/>
                </a:lnTo>
                <a:close/>
              </a:path>
              <a:path w="118109" h="305435">
                <a:moveTo>
                  <a:pt x="47244" y="0"/>
                </a:moveTo>
                <a:lnTo>
                  <a:pt x="46082" y="232587"/>
                </a:lnTo>
                <a:lnTo>
                  <a:pt x="58703" y="254477"/>
                </a:lnTo>
                <a:lnTo>
                  <a:pt x="71481" y="232822"/>
                </a:lnTo>
                <a:lnTo>
                  <a:pt x="72644" y="127"/>
                </a:lnTo>
                <a:lnTo>
                  <a:pt x="47244" y="0"/>
                </a:lnTo>
                <a:close/>
              </a:path>
            </a:pathLst>
          </a:custGeom>
          <a:solidFill>
            <a:srgbClr val="FFFFFF"/>
          </a:solidFill>
        </p:spPr>
        <p:txBody>
          <a:bodyPr wrap="square" lIns="0" tIns="0" rIns="0" bIns="0" rtlCol="0"/>
          <a:lstStyle/>
          <a:p>
            <a:endParaRPr/>
          </a:p>
        </p:txBody>
      </p:sp>
      <p:sp>
        <p:nvSpPr>
          <p:cNvPr id="28" name="object 28"/>
          <p:cNvSpPr/>
          <p:nvPr/>
        </p:nvSpPr>
        <p:spPr>
          <a:xfrm>
            <a:off x="4226305" y="5805614"/>
            <a:ext cx="118110" cy="305435"/>
          </a:xfrm>
          <a:custGeom>
            <a:avLst/>
            <a:gdLst/>
            <a:ahLst/>
            <a:cxnLst/>
            <a:rect l="l" t="t" r="r" b="b"/>
            <a:pathLst>
              <a:path w="118110" h="305435">
                <a:moveTo>
                  <a:pt x="14224" y="188785"/>
                </a:moveTo>
                <a:lnTo>
                  <a:pt x="2032" y="195783"/>
                </a:lnTo>
                <a:lnTo>
                  <a:pt x="0" y="203555"/>
                </a:lnTo>
                <a:lnTo>
                  <a:pt x="3556" y="209626"/>
                </a:lnTo>
                <a:lnTo>
                  <a:pt x="58420" y="304914"/>
                </a:lnTo>
                <a:lnTo>
                  <a:pt x="73249" y="279781"/>
                </a:lnTo>
                <a:lnTo>
                  <a:pt x="45847" y="279654"/>
                </a:lnTo>
                <a:lnTo>
                  <a:pt x="46103" y="232624"/>
                </a:lnTo>
                <a:lnTo>
                  <a:pt x="25527" y="196938"/>
                </a:lnTo>
                <a:lnTo>
                  <a:pt x="21971" y="190868"/>
                </a:lnTo>
                <a:lnTo>
                  <a:pt x="14224" y="188785"/>
                </a:lnTo>
                <a:close/>
              </a:path>
              <a:path w="118110" h="305435">
                <a:moveTo>
                  <a:pt x="46103" y="232624"/>
                </a:moveTo>
                <a:lnTo>
                  <a:pt x="45847" y="279654"/>
                </a:lnTo>
                <a:lnTo>
                  <a:pt x="71247" y="279781"/>
                </a:lnTo>
                <a:lnTo>
                  <a:pt x="71281" y="273367"/>
                </a:lnTo>
                <a:lnTo>
                  <a:pt x="47625" y="273253"/>
                </a:lnTo>
                <a:lnTo>
                  <a:pt x="58703" y="254477"/>
                </a:lnTo>
                <a:lnTo>
                  <a:pt x="46103" y="232624"/>
                </a:lnTo>
                <a:close/>
              </a:path>
              <a:path w="118110" h="305435">
                <a:moveTo>
                  <a:pt x="103759" y="189242"/>
                </a:moveTo>
                <a:lnTo>
                  <a:pt x="96012" y="191249"/>
                </a:lnTo>
                <a:lnTo>
                  <a:pt x="71503" y="232785"/>
                </a:lnTo>
                <a:lnTo>
                  <a:pt x="71247" y="279781"/>
                </a:lnTo>
                <a:lnTo>
                  <a:pt x="73249" y="279781"/>
                </a:lnTo>
                <a:lnTo>
                  <a:pt x="117856" y="204165"/>
                </a:lnTo>
                <a:lnTo>
                  <a:pt x="115951" y="196380"/>
                </a:lnTo>
                <a:lnTo>
                  <a:pt x="103759" y="189242"/>
                </a:lnTo>
                <a:close/>
              </a:path>
              <a:path w="118110" h="305435">
                <a:moveTo>
                  <a:pt x="58703" y="254477"/>
                </a:moveTo>
                <a:lnTo>
                  <a:pt x="47625" y="273253"/>
                </a:lnTo>
                <a:lnTo>
                  <a:pt x="69596" y="273367"/>
                </a:lnTo>
                <a:lnTo>
                  <a:pt x="58703" y="254477"/>
                </a:lnTo>
                <a:close/>
              </a:path>
              <a:path w="118110" h="305435">
                <a:moveTo>
                  <a:pt x="71503" y="232785"/>
                </a:moveTo>
                <a:lnTo>
                  <a:pt x="58703" y="254477"/>
                </a:lnTo>
                <a:lnTo>
                  <a:pt x="69596" y="273367"/>
                </a:lnTo>
                <a:lnTo>
                  <a:pt x="71281" y="273367"/>
                </a:lnTo>
                <a:lnTo>
                  <a:pt x="71503" y="232785"/>
                </a:lnTo>
                <a:close/>
              </a:path>
              <a:path w="118110" h="305435">
                <a:moveTo>
                  <a:pt x="47371" y="0"/>
                </a:moveTo>
                <a:lnTo>
                  <a:pt x="46304" y="195783"/>
                </a:lnTo>
                <a:lnTo>
                  <a:pt x="46196" y="232785"/>
                </a:lnTo>
                <a:lnTo>
                  <a:pt x="58703" y="254477"/>
                </a:lnTo>
                <a:lnTo>
                  <a:pt x="71503" y="232785"/>
                </a:lnTo>
                <a:lnTo>
                  <a:pt x="72771" y="127"/>
                </a:lnTo>
                <a:lnTo>
                  <a:pt x="47371" y="0"/>
                </a:lnTo>
                <a:close/>
              </a:path>
            </a:pathLst>
          </a:custGeom>
          <a:solidFill>
            <a:srgbClr val="FFFFFF"/>
          </a:solidFill>
        </p:spPr>
        <p:txBody>
          <a:bodyPr wrap="square" lIns="0" tIns="0" rIns="0" bIns="0" rtlCol="0"/>
          <a:lstStyle/>
          <a:p>
            <a:endParaRPr/>
          </a:p>
        </p:txBody>
      </p:sp>
      <p:pic>
        <p:nvPicPr>
          <p:cNvPr id="29" name="Εικόνα 28"/>
          <p:cNvPicPr>
            <a:picLocks noChangeAspect="1"/>
          </p:cNvPicPr>
          <p:nvPr/>
        </p:nvPicPr>
        <p:blipFill>
          <a:blip r:embed="rId3"/>
          <a:stretch>
            <a:fillRect/>
          </a:stretch>
        </p:blipFill>
        <p:spPr>
          <a:xfrm>
            <a:off x="8351490" y="2551197"/>
            <a:ext cx="115834" cy="304826"/>
          </a:xfrm>
          <a:prstGeom prst="rect">
            <a:avLst/>
          </a:prstGeom>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41119" y="224027"/>
            <a:ext cx="6970014" cy="1191006"/>
          </a:xfrm>
          <a:prstGeom prst="rect">
            <a:avLst/>
          </a:prstGeom>
        </p:spPr>
      </p:pic>
      <p:sp>
        <p:nvSpPr>
          <p:cNvPr id="3" name="object 3"/>
          <p:cNvSpPr txBox="1"/>
          <p:nvPr/>
        </p:nvSpPr>
        <p:spPr>
          <a:xfrm>
            <a:off x="535940" y="1586306"/>
            <a:ext cx="6189345" cy="843821"/>
          </a:xfrm>
          <a:prstGeom prst="rect">
            <a:avLst/>
          </a:prstGeom>
        </p:spPr>
        <p:txBody>
          <a:bodyPr vert="horz" wrap="square" lIns="0" tIns="12700" rIns="0" bIns="0" rtlCol="0" anchor="t">
            <a:spAutoFit/>
          </a:bodyPr>
          <a:lstStyle/>
          <a:p>
            <a:pPr marL="304800" indent="-292735">
              <a:spcBef>
                <a:spcPts val="100"/>
              </a:spcBef>
              <a:buClr>
                <a:srgbClr val="FFFF00"/>
              </a:buClr>
              <a:buSzPct val="68518"/>
              <a:buFont typeface="Wingdings"/>
              <a:buChar char=""/>
              <a:tabLst>
                <a:tab pos="305435" algn="l"/>
                <a:tab pos="3155315" algn="l"/>
                <a:tab pos="5126355" algn="l"/>
              </a:tabLst>
            </a:pPr>
            <a:r>
              <a:rPr sz="2700" spc="-5" dirty="0" err="1">
                <a:solidFill>
                  <a:srgbClr val="FFFFFF"/>
                </a:solidFill>
                <a:latin typeface="Cambria"/>
                <a:cs typeface="Cambria"/>
              </a:rPr>
              <a:t>Δοσοεξ</a:t>
            </a:r>
            <a:r>
              <a:rPr sz="2700" spc="-5" dirty="0">
                <a:solidFill>
                  <a:srgbClr val="FFFFFF"/>
                </a:solidFill>
                <a:latin typeface="Cambria"/>
                <a:cs typeface="Cambria"/>
              </a:rPr>
              <a:t>αρτώμενη</a:t>
            </a:r>
            <a:r>
              <a:rPr lang="en-US" sz="2700" spc="-5" dirty="0">
                <a:solidFill>
                  <a:srgbClr val="FFFFFF"/>
                </a:solidFill>
                <a:latin typeface="Cambria"/>
                <a:cs typeface="Cambria"/>
              </a:rPr>
              <a:t>    </a:t>
            </a:r>
            <a:r>
              <a:rPr lang="en-US" sz="2700" spc="150" dirty="0" smtClean="0">
                <a:solidFill>
                  <a:srgbClr val="FFFFFF"/>
                </a:solidFill>
                <a:latin typeface="Cambria"/>
                <a:cs typeface="Cambria"/>
              </a:rPr>
              <a:t>Vt</a:t>
            </a:r>
            <a:r>
              <a:rPr lang="el-GR" sz="2700" spc="150" dirty="0" smtClean="0">
                <a:solidFill>
                  <a:srgbClr val="FFFFFF"/>
                </a:solidFill>
                <a:latin typeface="Cambria"/>
                <a:cs typeface="Cambria"/>
              </a:rPr>
              <a:t> (</a:t>
            </a:r>
            <a:r>
              <a:rPr lang="en-US" sz="2700" spc="150" dirty="0" smtClean="0">
                <a:solidFill>
                  <a:srgbClr val="FFFFFF"/>
                </a:solidFill>
                <a:latin typeface="Cambria"/>
                <a:cs typeface="Cambria"/>
              </a:rPr>
              <a:t>tidal volume)</a:t>
            </a:r>
            <a:r>
              <a:rPr sz="2700" spc="150" dirty="0" smtClean="0">
                <a:solidFill>
                  <a:srgbClr val="FFFFFF"/>
                </a:solidFill>
                <a:latin typeface="Cambria"/>
                <a:cs typeface="Cambria"/>
              </a:rPr>
              <a:t>,</a:t>
            </a:r>
            <a:r>
              <a:rPr lang="en-US" sz="2700" spc="-140" dirty="0">
                <a:solidFill>
                  <a:srgbClr val="FFFFFF"/>
                </a:solidFill>
                <a:latin typeface="Cambria"/>
                <a:cs typeface="Cambria"/>
              </a:rPr>
              <a:t> </a:t>
            </a:r>
            <a:r>
              <a:rPr lang="el-GR" sz="2700" spc="-140" dirty="0">
                <a:solidFill>
                  <a:srgbClr val="FFFFFF"/>
                </a:solidFill>
                <a:latin typeface="Cambria"/>
                <a:cs typeface="Cambria"/>
              </a:rPr>
              <a:t>ΑΣ: </a:t>
            </a:r>
            <a:r>
              <a:rPr lang="el-GR" sz="2700" dirty="0">
                <a:solidFill>
                  <a:srgbClr val="FFFFFF"/>
                </a:solidFill>
                <a:latin typeface="Cambria"/>
                <a:cs typeface="Cambria"/>
              </a:rPr>
              <a:t>άπνοια</a:t>
            </a:r>
            <a:endParaRPr sz="2700" dirty="0">
              <a:latin typeface="Cambria"/>
              <a:cs typeface="Cambria"/>
            </a:endParaRPr>
          </a:p>
        </p:txBody>
      </p:sp>
      <p:sp>
        <p:nvSpPr>
          <p:cNvPr id="4" name="object 4"/>
          <p:cNvSpPr txBox="1"/>
          <p:nvPr/>
        </p:nvSpPr>
        <p:spPr>
          <a:xfrm>
            <a:off x="612140" y="3234690"/>
            <a:ext cx="156845" cy="436880"/>
          </a:xfrm>
          <a:prstGeom prst="rect">
            <a:avLst/>
          </a:prstGeom>
        </p:spPr>
        <p:txBody>
          <a:bodyPr vert="horz" wrap="square" lIns="0" tIns="12700" rIns="0" bIns="0" rtlCol="0" anchor="t">
            <a:spAutoFit/>
          </a:bodyPr>
          <a:lstStyle/>
          <a:p>
            <a:pPr marL="12700">
              <a:lnSpc>
                <a:spcPct val="100000"/>
              </a:lnSpc>
              <a:spcBef>
                <a:spcPts val="100"/>
              </a:spcBef>
            </a:pPr>
            <a:endParaRPr lang="en-US" sz="2700" dirty="0">
              <a:solidFill>
                <a:srgbClr val="FFFFFF"/>
              </a:solidFill>
              <a:latin typeface="Cambria"/>
              <a:ea typeface="Cambria"/>
              <a:cs typeface="Cambria"/>
            </a:endParaRPr>
          </a:p>
        </p:txBody>
      </p:sp>
      <p:sp>
        <p:nvSpPr>
          <p:cNvPr id="5" name="object 5"/>
          <p:cNvSpPr txBox="1"/>
          <p:nvPr/>
        </p:nvSpPr>
        <p:spPr>
          <a:xfrm>
            <a:off x="535940" y="2246757"/>
            <a:ext cx="7987665" cy="1918474"/>
          </a:xfrm>
          <a:prstGeom prst="rect">
            <a:avLst/>
          </a:prstGeom>
        </p:spPr>
        <p:txBody>
          <a:bodyPr vert="horz" wrap="square" lIns="0" tIns="12700" rIns="0" bIns="0" rtlCol="0" anchor="t">
            <a:spAutoFit/>
          </a:bodyPr>
          <a:lstStyle/>
          <a:p>
            <a:pPr marL="381635" indent="-369570">
              <a:lnSpc>
                <a:spcPct val="100000"/>
              </a:lnSpc>
              <a:spcBef>
                <a:spcPts val="100"/>
              </a:spcBef>
              <a:buClr>
                <a:srgbClr val="FFFF00"/>
              </a:buClr>
              <a:buSzPct val="68518"/>
              <a:buFont typeface="Wingdings"/>
              <a:buChar char=""/>
              <a:tabLst>
                <a:tab pos="381635" algn="l"/>
                <a:tab pos="382270" algn="l"/>
              </a:tabLst>
            </a:pPr>
            <a:r>
              <a:rPr sz="2700" spc="-10" dirty="0">
                <a:solidFill>
                  <a:srgbClr val="FFFFFF"/>
                </a:solidFill>
                <a:latin typeface="Cambria"/>
                <a:cs typeface="Cambria"/>
              </a:rPr>
              <a:t>Καταστολή</a:t>
            </a:r>
            <a:r>
              <a:rPr sz="2700" spc="-25" dirty="0">
                <a:solidFill>
                  <a:srgbClr val="FFFFFF"/>
                </a:solidFill>
                <a:latin typeface="Cambria"/>
                <a:cs typeface="Cambria"/>
              </a:rPr>
              <a:t> </a:t>
            </a:r>
            <a:r>
              <a:rPr sz="2700" spc="5" dirty="0">
                <a:solidFill>
                  <a:srgbClr val="FFFFFF"/>
                </a:solidFill>
                <a:latin typeface="Cambria"/>
                <a:cs typeface="Cambria"/>
              </a:rPr>
              <a:t>αναπνοής</a:t>
            </a:r>
            <a:r>
              <a:rPr sz="2700" spc="-5" dirty="0">
                <a:solidFill>
                  <a:srgbClr val="FFFFFF"/>
                </a:solidFill>
                <a:latin typeface="Cambria"/>
                <a:cs typeface="Cambria"/>
              </a:rPr>
              <a:t> </a:t>
            </a:r>
            <a:r>
              <a:rPr sz="2700" dirty="0">
                <a:solidFill>
                  <a:srgbClr val="FFFFFF"/>
                </a:solidFill>
                <a:latin typeface="Cambria"/>
                <a:cs typeface="Cambria"/>
              </a:rPr>
              <a:t>(εξαίρεση</a:t>
            </a:r>
            <a:r>
              <a:rPr sz="2700" spc="-20" dirty="0">
                <a:solidFill>
                  <a:srgbClr val="FFFFFF"/>
                </a:solidFill>
                <a:latin typeface="Cambria"/>
                <a:cs typeface="Cambria"/>
              </a:rPr>
              <a:t> </a:t>
            </a:r>
            <a:r>
              <a:rPr sz="2700" spc="-5" dirty="0">
                <a:solidFill>
                  <a:srgbClr val="FFFFFF"/>
                </a:solidFill>
                <a:latin typeface="Cambria"/>
                <a:cs typeface="Cambria"/>
              </a:rPr>
              <a:t>Κεταμίνη)</a:t>
            </a:r>
            <a:endParaRPr sz="2700" dirty="0">
              <a:latin typeface="Cambria"/>
              <a:cs typeface="Cambria"/>
            </a:endParaRPr>
          </a:p>
          <a:p>
            <a:pPr marL="304800" indent="393065">
              <a:spcBef>
                <a:spcPts val="1930"/>
              </a:spcBef>
            </a:pPr>
            <a:r>
              <a:rPr lang="en-US" sz="2700" dirty="0" smtClean="0">
                <a:solidFill>
                  <a:srgbClr val="FFFFFF"/>
                </a:solidFill>
                <a:latin typeface="Cambria"/>
                <a:cs typeface="Cambria"/>
              </a:rPr>
              <a:t>( </a:t>
            </a:r>
            <a:r>
              <a:rPr lang="el-GR" sz="2700" dirty="0" smtClean="0">
                <a:solidFill>
                  <a:srgbClr val="FFFFFF"/>
                </a:solidFill>
                <a:latin typeface="Cambria"/>
                <a:cs typeface="Cambria"/>
              </a:rPr>
              <a:t>αύξηση </a:t>
            </a:r>
            <a:r>
              <a:rPr sz="2700" dirty="0" err="1" smtClean="0">
                <a:solidFill>
                  <a:srgbClr val="FFFFFF"/>
                </a:solidFill>
                <a:latin typeface="Cambria"/>
                <a:cs typeface="Cambria"/>
              </a:rPr>
              <a:t>ευ</a:t>
            </a:r>
            <a:r>
              <a:rPr sz="2700" dirty="0" smtClean="0">
                <a:solidFill>
                  <a:srgbClr val="FFFFFF"/>
                </a:solidFill>
                <a:latin typeface="Cambria"/>
                <a:cs typeface="Cambria"/>
              </a:rPr>
              <a:t>αισθησίας</a:t>
            </a:r>
            <a:r>
              <a:rPr sz="2700" spc="-20" dirty="0" smtClean="0">
                <a:solidFill>
                  <a:srgbClr val="FFFFFF"/>
                </a:solidFill>
                <a:latin typeface="Cambria"/>
                <a:cs typeface="Cambria"/>
              </a:rPr>
              <a:t> </a:t>
            </a:r>
            <a:r>
              <a:rPr sz="2700" spc="5" dirty="0">
                <a:solidFill>
                  <a:srgbClr val="FFFFFF"/>
                </a:solidFill>
                <a:latin typeface="Cambria"/>
                <a:cs typeface="Cambria"/>
              </a:rPr>
              <a:t>αναπνευστικού</a:t>
            </a:r>
            <a:r>
              <a:rPr sz="2700" spc="-10" dirty="0">
                <a:solidFill>
                  <a:srgbClr val="FFFFFF"/>
                </a:solidFill>
                <a:latin typeface="Cambria"/>
                <a:cs typeface="Cambria"/>
              </a:rPr>
              <a:t> </a:t>
            </a:r>
            <a:r>
              <a:rPr sz="2700" dirty="0">
                <a:solidFill>
                  <a:srgbClr val="FFFFFF"/>
                </a:solidFill>
                <a:latin typeface="Cambria"/>
                <a:cs typeface="Cambria"/>
              </a:rPr>
              <a:t>κέντρου</a:t>
            </a:r>
            <a:r>
              <a:rPr sz="2700" spc="-10" dirty="0">
                <a:solidFill>
                  <a:srgbClr val="FFFFFF"/>
                </a:solidFill>
                <a:latin typeface="Cambria"/>
                <a:cs typeface="Cambria"/>
              </a:rPr>
              <a:t> </a:t>
            </a:r>
            <a:r>
              <a:rPr sz="2700" dirty="0">
                <a:solidFill>
                  <a:srgbClr val="FFFFFF"/>
                </a:solidFill>
                <a:latin typeface="Cambria"/>
                <a:cs typeface="Cambria"/>
              </a:rPr>
              <a:t>στο</a:t>
            </a:r>
            <a:r>
              <a:rPr lang="en-US" sz="2700" dirty="0">
                <a:solidFill>
                  <a:srgbClr val="FFFFFF"/>
                </a:solidFill>
                <a:latin typeface="Cambria"/>
                <a:cs typeface="Cambria"/>
              </a:rPr>
              <a:t> </a:t>
            </a:r>
            <a:r>
              <a:rPr lang="en-US" sz="2700" spc="295" dirty="0">
                <a:solidFill>
                  <a:srgbClr val="FFFFFF"/>
                </a:solidFill>
                <a:latin typeface="Cambria"/>
                <a:cs typeface="Cambria"/>
              </a:rPr>
              <a:t>CO2</a:t>
            </a:r>
            <a:r>
              <a:rPr lang="el-GR" sz="2700" spc="-5" dirty="0" err="1">
                <a:solidFill>
                  <a:srgbClr val="FFFFFF"/>
                </a:solidFill>
                <a:latin typeface="Cambria"/>
                <a:cs typeface="Cambria"/>
              </a:rPr>
              <a:t>προποφόλη</a:t>
            </a:r>
            <a:r>
              <a:rPr sz="2700" spc="-5" dirty="0">
                <a:solidFill>
                  <a:srgbClr val="FFFFFF"/>
                </a:solidFill>
                <a:latin typeface="Cambria"/>
                <a:cs typeface="Cambria"/>
              </a:rPr>
              <a:t>&gt;βαρβ</a:t>
            </a:r>
            <a:r>
              <a:rPr sz="2700" spc="-5" dirty="0" err="1">
                <a:solidFill>
                  <a:srgbClr val="FFFFFF"/>
                </a:solidFill>
                <a:latin typeface="Cambria"/>
                <a:cs typeface="Cambria"/>
              </a:rPr>
              <a:t>ιτουρικά</a:t>
            </a:r>
            <a:r>
              <a:rPr sz="2700" spc="-5" dirty="0">
                <a:solidFill>
                  <a:srgbClr val="FFFFFF"/>
                </a:solidFill>
                <a:latin typeface="Cambria"/>
                <a:cs typeface="Cambria"/>
              </a:rPr>
              <a:t>&gt;</a:t>
            </a:r>
            <a:r>
              <a:rPr sz="2700" spc="-5" dirty="0" err="1">
                <a:solidFill>
                  <a:srgbClr val="FFFFFF"/>
                </a:solidFill>
                <a:latin typeface="Cambria"/>
                <a:cs typeface="Cambria"/>
              </a:rPr>
              <a:t>ετομιδάτη</a:t>
            </a:r>
            <a:r>
              <a:rPr sz="2700" spc="-5" dirty="0">
                <a:solidFill>
                  <a:srgbClr val="FFFFFF"/>
                </a:solidFill>
                <a:latin typeface="Cambria"/>
                <a:cs typeface="Cambria"/>
              </a:rPr>
              <a:t>&gt;</a:t>
            </a:r>
            <a:r>
              <a:rPr lang="en-US" sz="2700" spc="-5" dirty="0">
                <a:solidFill>
                  <a:srgbClr val="FFFFFF"/>
                </a:solidFill>
                <a:latin typeface="Cambria"/>
                <a:cs typeface="Cambria"/>
              </a:rPr>
              <a:t> </a:t>
            </a:r>
            <a:r>
              <a:rPr sz="2700" spc="-5" dirty="0">
                <a:solidFill>
                  <a:srgbClr val="FFFFFF"/>
                </a:solidFill>
                <a:latin typeface="Cambria"/>
                <a:cs typeface="Cambria"/>
              </a:rPr>
              <a:t>β</a:t>
            </a:r>
            <a:r>
              <a:rPr sz="2700" spc="-5" dirty="0" err="1">
                <a:solidFill>
                  <a:srgbClr val="FFFFFF"/>
                </a:solidFill>
                <a:latin typeface="Cambria"/>
                <a:cs typeface="Cambria"/>
              </a:rPr>
              <a:t>ενζοδι</a:t>
            </a:r>
            <a:r>
              <a:rPr sz="2700" spc="-5" dirty="0">
                <a:solidFill>
                  <a:srgbClr val="FFFFFF"/>
                </a:solidFill>
                <a:latin typeface="Cambria"/>
                <a:cs typeface="Cambria"/>
              </a:rPr>
              <a:t>αζεπ</a:t>
            </a:r>
            <a:r>
              <a:rPr sz="2700" spc="-580" dirty="0">
                <a:solidFill>
                  <a:srgbClr val="FFFFFF"/>
                </a:solidFill>
                <a:latin typeface="Cambria"/>
                <a:cs typeface="Cambria"/>
              </a:rPr>
              <a:t> </a:t>
            </a:r>
            <a:r>
              <a:rPr sz="2700" spc="-5" dirty="0">
                <a:solidFill>
                  <a:srgbClr val="FFFFFF"/>
                </a:solidFill>
                <a:latin typeface="Cambria"/>
                <a:cs typeface="Cambria"/>
              </a:rPr>
              <a:t>ίνες)</a:t>
            </a:r>
            <a:endParaRPr sz="2700" dirty="0">
              <a:latin typeface="Cambria"/>
              <a:ea typeface="Cambria"/>
              <a:cs typeface="Cambria"/>
            </a:endParaRPr>
          </a:p>
        </p:txBody>
      </p:sp>
      <p:sp>
        <p:nvSpPr>
          <p:cNvPr id="6" name="object 6"/>
          <p:cNvSpPr txBox="1"/>
          <p:nvPr/>
        </p:nvSpPr>
        <p:spPr>
          <a:xfrm>
            <a:off x="535940" y="4551121"/>
            <a:ext cx="7626350" cy="1087990"/>
          </a:xfrm>
          <a:prstGeom prst="rect">
            <a:avLst/>
          </a:prstGeom>
        </p:spPr>
        <p:txBody>
          <a:bodyPr vert="horz" wrap="square" lIns="0" tIns="12700" rIns="0" bIns="0" rtlCol="0" anchor="t">
            <a:spAutoFit/>
          </a:bodyPr>
          <a:lstStyle/>
          <a:p>
            <a:pPr marL="381635" indent="-369570">
              <a:lnSpc>
                <a:spcPts val="2915"/>
              </a:lnSpc>
              <a:spcBef>
                <a:spcPts val="100"/>
              </a:spcBef>
              <a:buClr>
                <a:srgbClr val="FFFF00"/>
              </a:buClr>
              <a:buSzPct val="68518"/>
              <a:buFont typeface="Wingdings"/>
              <a:buChar char=""/>
              <a:tabLst>
                <a:tab pos="381635" algn="l"/>
                <a:tab pos="382270" algn="l"/>
                <a:tab pos="2472690" algn="l"/>
                <a:tab pos="5287010" algn="l"/>
              </a:tabLst>
            </a:pPr>
            <a:r>
              <a:rPr lang="en-US" sz="2700" spc="-5" dirty="0">
                <a:solidFill>
                  <a:srgbClr val="FFFFFF"/>
                </a:solidFill>
                <a:latin typeface="Cambria"/>
                <a:cs typeface="+mn-lt"/>
              </a:rPr>
              <a:t>κεταμίνη	βρογχοδιαστολή,	</a:t>
            </a:r>
            <a:r>
              <a:rPr lang="en-US" sz="2700" dirty="0">
                <a:solidFill>
                  <a:srgbClr val="FFFFFF"/>
                </a:solidFill>
                <a:latin typeface="Cambria"/>
                <a:cs typeface="+mn-lt"/>
              </a:rPr>
              <a:t>σιέλου</a:t>
            </a:r>
            <a:r>
              <a:rPr lang="en-US" sz="2700" spc="-40" dirty="0">
                <a:solidFill>
                  <a:srgbClr val="FFFFFF"/>
                </a:solidFill>
                <a:latin typeface="Cambria"/>
                <a:cs typeface="+mn-lt"/>
              </a:rPr>
              <a:t> </a:t>
            </a:r>
            <a:r>
              <a:rPr lang="en-US" sz="2700" dirty="0">
                <a:solidFill>
                  <a:srgbClr val="FFFFFF"/>
                </a:solidFill>
                <a:latin typeface="Cambria"/>
                <a:cs typeface="+mn-lt"/>
              </a:rPr>
              <a:t>+</a:t>
            </a:r>
            <a:endParaRPr lang="en-US" sz="2700">
              <a:latin typeface="Cambria"/>
              <a:ea typeface="Cambria"/>
              <a:cs typeface="+mn-lt"/>
            </a:endParaRPr>
          </a:p>
          <a:p>
            <a:pPr marL="304800" marR="5080">
              <a:lnSpc>
                <a:spcPct val="80000"/>
              </a:lnSpc>
              <a:spcBef>
                <a:spcPts val="325"/>
              </a:spcBef>
            </a:pPr>
            <a:r>
              <a:rPr lang="el-GR" sz="2700" dirty="0">
                <a:solidFill>
                  <a:srgbClr val="FFFFFF"/>
                </a:solidFill>
                <a:latin typeface="Cambria"/>
                <a:ea typeface="Cambria"/>
                <a:cs typeface="Cambria"/>
              </a:rPr>
              <a:t>εκκρίσεων, διατήρηση </a:t>
            </a:r>
            <a:r>
              <a:rPr lang="el-GR" sz="2700" spc="10" dirty="0">
                <a:solidFill>
                  <a:srgbClr val="FFFFFF"/>
                </a:solidFill>
                <a:latin typeface="Cambria"/>
                <a:ea typeface="Cambria"/>
                <a:cs typeface="Cambria"/>
              </a:rPr>
              <a:t>αντανακλαστικών </a:t>
            </a:r>
            <a:r>
              <a:rPr lang="el-GR" sz="2700" dirty="0">
                <a:solidFill>
                  <a:srgbClr val="FFFFFF"/>
                </a:solidFill>
                <a:latin typeface="Cambria"/>
                <a:ea typeface="Cambria"/>
                <a:cs typeface="Cambria"/>
              </a:rPr>
              <a:t>+ </a:t>
            </a:r>
            <a:r>
              <a:rPr lang="el-GR" sz="2700" spc="5" dirty="0">
                <a:solidFill>
                  <a:srgbClr val="FFFFFF"/>
                </a:solidFill>
                <a:latin typeface="Cambria"/>
                <a:ea typeface="Cambria"/>
                <a:cs typeface="Cambria"/>
              </a:rPr>
              <a:t>τόνου </a:t>
            </a:r>
            <a:r>
              <a:rPr lang="el-GR" sz="2700" spc="-580" dirty="0">
                <a:solidFill>
                  <a:srgbClr val="FFFFFF"/>
                </a:solidFill>
                <a:latin typeface="Cambria"/>
                <a:ea typeface="Cambria"/>
                <a:cs typeface="Cambria"/>
              </a:rPr>
              <a:t> </a:t>
            </a:r>
            <a:r>
              <a:rPr lang="el-GR" sz="2700" spc="5" dirty="0">
                <a:solidFill>
                  <a:srgbClr val="FFFFFF"/>
                </a:solidFill>
                <a:latin typeface="Cambria"/>
                <a:ea typeface="Cambria"/>
                <a:cs typeface="Cambria"/>
              </a:rPr>
              <a:t>ανώτερης</a:t>
            </a:r>
            <a:r>
              <a:rPr lang="el-GR" sz="2700" spc="-10" dirty="0">
                <a:solidFill>
                  <a:srgbClr val="FFFFFF"/>
                </a:solidFill>
                <a:latin typeface="Cambria"/>
                <a:ea typeface="Cambria"/>
                <a:cs typeface="Cambria"/>
              </a:rPr>
              <a:t> </a:t>
            </a:r>
            <a:r>
              <a:rPr lang="el-GR" sz="2700" dirty="0">
                <a:solidFill>
                  <a:srgbClr val="FFFFFF"/>
                </a:solidFill>
                <a:latin typeface="Cambria"/>
                <a:ea typeface="Cambria"/>
                <a:cs typeface="Cambria"/>
              </a:rPr>
              <a:t>αναπνευστικής</a:t>
            </a:r>
            <a:r>
              <a:rPr lang="el-GR" sz="2700" spc="5" dirty="0">
                <a:solidFill>
                  <a:srgbClr val="FFFFFF"/>
                </a:solidFill>
                <a:latin typeface="Cambria"/>
                <a:ea typeface="Cambria"/>
                <a:cs typeface="Cambria"/>
              </a:rPr>
              <a:t> </a:t>
            </a:r>
            <a:r>
              <a:rPr lang="el-GR" sz="2700" spc="-5" dirty="0">
                <a:solidFill>
                  <a:srgbClr val="FFFFFF"/>
                </a:solidFill>
                <a:latin typeface="Cambria"/>
                <a:ea typeface="Cambria"/>
                <a:cs typeface="Cambria"/>
              </a:rPr>
              <a:t>οδού</a:t>
            </a:r>
            <a:endParaRPr sz="2700">
              <a:solidFill>
                <a:srgbClr val="000000"/>
              </a:solidFill>
              <a:latin typeface="Cambria"/>
              <a:ea typeface="Cambria"/>
              <a:cs typeface="Cambria"/>
            </a:endParaRPr>
          </a:p>
        </p:txBody>
      </p:sp>
      <p:cxnSp>
        <p:nvCxnSpPr>
          <p:cNvPr id="7" name="Straight Arrow Connector 6">
            <a:extLst>
              <a:ext uri="{FF2B5EF4-FFF2-40B4-BE49-F238E27FC236}">
                <a16:creationId xmlns:a16="http://schemas.microsoft.com/office/drawing/2014/main" id="{13BAEC75-7659-4C6D-8797-B569006B11CC}"/>
              </a:ext>
            </a:extLst>
          </p:cNvPr>
          <p:cNvCxnSpPr/>
          <p:nvPr/>
        </p:nvCxnSpPr>
        <p:spPr>
          <a:xfrm>
            <a:off x="3550337" y="2534582"/>
            <a:ext cx="355917" cy="4981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bject 23">
            <a:extLst>
              <a:ext uri="{FF2B5EF4-FFF2-40B4-BE49-F238E27FC236}">
                <a16:creationId xmlns:a16="http://schemas.microsoft.com/office/drawing/2014/main" id="{6BA7B5EE-B3C7-41D6-AD37-CFB2F0F317E2}"/>
              </a:ext>
            </a:extLst>
          </p:cNvPr>
          <p:cNvSpPr/>
          <p:nvPr/>
        </p:nvSpPr>
        <p:spPr>
          <a:xfrm>
            <a:off x="3446881" y="1715911"/>
            <a:ext cx="118110" cy="305435"/>
          </a:xfrm>
          <a:custGeom>
            <a:avLst/>
            <a:gdLst/>
            <a:ahLst/>
            <a:cxnLst/>
            <a:rect l="l" t="t" r="r" b="b"/>
            <a:pathLst>
              <a:path w="118110" h="305435">
                <a:moveTo>
                  <a:pt x="14224" y="188849"/>
                </a:moveTo>
                <a:lnTo>
                  <a:pt x="8127" y="192405"/>
                </a:lnTo>
                <a:lnTo>
                  <a:pt x="2031" y="195834"/>
                </a:lnTo>
                <a:lnTo>
                  <a:pt x="0" y="203581"/>
                </a:lnTo>
                <a:lnTo>
                  <a:pt x="3555" y="209677"/>
                </a:lnTo>
                <a:lnTo>
                  <a:pt x="58419" y="304927"/>
                </a:lnTo>
                <a:lnTo>
                  <a:pt x="73196" y="279908"/>
                </a:lnTo>
                <a:lnTo>
                  <a:pt x="71246" y="279908"/>
                </a:lnTo>
                <a:lnTo>
                  <a:pt x="45846" y="279654"/>
                </a:lnTo>
                <a:lnTo>
                  <a:pt x="46103" y="232673"/>
                </a:lnTo>
                <a:lnTo>
                  <a:pt x="25526" y="196977"/>
                </a:lnTo>
                <a:lnTo>
                  <a:pt x="21970" y="190881"/>
                </a:lnTo>
                <a:lnTo>
                  <a:pt x="14224" y="188849"/>
                </a:lnTo>
                <a:close/>
              </a:path>
              <a:path w="118110" h="305435">
                <a:moveTo>
                  <a:pt x="46103" y="232673"/>
                </a:moveTo>
                <a:lnTo>
                  <a:pt x="45846" y="279654"/>
                </a:lnTo>
                <a:lnTo>
                  <a:pt x="71246" y="279908"/>
                </a:lnTo>
                <a:lnTo>
                  <a:pt x="71282" y="273431"/>
                </a:lnTo>
                <a:lnTo>
                  <a:pt x="47625" y="273304"/>
                </a:lnTo>
                <a:lnTo>
                  <a:pt x="58704" y="254535"/>
                </a:lnTo>
                <a:lnTo>
                  <a:pt x="46103" y="232673"/>
                </a:lnTo>
                <a:close/>
              </a:path>
              <a:path w="118110" h="305435">
                <a:moveTo>
                  <a:pt x="103758" y="189357"/>
                </a:moveTo>
                <a:lnTo>
                  <a:pt x="96012" y="191262"/>
                </a:lnTo>
                <a:lnTo>
                  <a:pt x="92455" y="197358"/>
                </a:lnTo>
                <a:lnTo>
                  <a:pt x="71503" y="232852"/>
                </a:lnTo>
                <a:lnTo>
                  <a:pt x="71246" y="279908"/>
                </a:lnTo>
                <a:lnTo>
                  <a:pt x="73196" y="279908"/>
                </a:lnTo>
                <a:lnTo>
                  <a:pt x="114300" y="210312"/>
                </a:lnTo>
                <a:lnTo>
                  <a:pt x="117855" y="204215"/>
                </a:lnTo>
                <a:lnTo>
                  <a:pt x="115950" y="196469"/>
                </a:lnTo>
                <a:lnTo>
                  <a:pt x="103758" y="189357"/>
                </a:lnTo>
                <a:close/>
              </a:path>
              <a:path w="118110" h="305435">
                <a:moveTo>
                  <a:pt x="58704" y="254535"/>
                </a:moveTo>
                <a:lnTo>
                  <a:pt x="47625" y="273304"/>
                </a:lnTo>
                <a:lnTo>
                  <a:pt x="69595" y="273431"/>
                </a:lnTo>
                <a:lnTo>
                  <a:pt x="58704" y="254535"/>
                </a:lnTo>
                <a:close/>
              </a:path>
              <a:path w="118110" h="305435">
                <a:moveTo>
                  <a:pt x="71503" y="232852"/>
                </a:moveTo>
                <a:lnTo>
                  <a:pt x="58704" y="254535"/>
                </a:lnTo>
                <a:lnTo>
                  <a:pt x="69595" y="273431"/>
                </a:lnTo>
                <a:lnTo>
                  <a:pt x="71282" y="273431"/>
                </a:lnTo>
                <a:lnTo>
                  <a:pt x="71503" y="232852"/>
                </a:lnTo>
                <a:close/>
              </a:path>
              <a:path w="118110" h="305435">
                <a:moveTo>
                  <a:pt x="47370" y="0"/>
                </a:moveTo>
                <a:lnTo>
                  <a:pt x="46330" y="190881"/>
                </a:lnTo>
                <a:lnTo>
                  <a:pt x="46206" y="232852"/>
                </a:lnTo>
                <a:lnTo>
                  <a:pt x="58704" y="254535"/>
                </a:lnTo>
                <a:lnTo>
                  <a:pt x="71503" y="232852"/>
                </a:lnTo>
                <a:lnTo>
                  <a:pt x="72770" y="254"/>
                </a:lnTo>
                <a:lnTo>
                  <a:pt x="47370" y="0"/>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pic>
          <p:nvPicPr>
            <p:cNvPr id="7" name="object 7"/>
            <p:cNvPicPr/>
            <p:nvPr/>
          </p:nvPicPr>
          <p:blipFill>
            <a:blip r:embed="rId5" cstate="print"/>
            <a:stretch>
              <a:fillRect/>
            </a:stretch>
          </p:blipFill>
          <p:spPr>
            <a:xfrm>
              <a:off x="2081783" y="757402"/>
              <a:ext cx="5036058" cy="631723"/>
            </a:xfrm>
            <a:prstGeom prst="rect">
              <a:avLst/>
            </a:prstGeom>
          </p:spPr>
        </p:pic>
      </p:grpSp>
      <p:graphicFrame>
        <p:nvGraphicFramePr>
          <p:cNvPr id="8" name="object 8"/>
          <p:cNvGraphicFramePr>
            <a:graphicFrameLocks noGrp="1"/>
          </p:cNvGraphicFramePr>
          <p:nvPr>
            <p:extLst>
              <p:ext uri="{D42A27DB-BD31-4B8C-83A1-F6EECF244321}">
                <p14:modId xmlns:p14="http://schemas.microsoft.com/office/powerpoint/2010/main" val="3269126818"/>
              </p:ext>
            </p:extLst>
          </p:nvPr>
        </p:nvGraphicFramePr>
        <p:xfrm>
          <a:off x="539546" y="1412722"/>
          <a:ext cx="8604249" cy="5229246"/>
        </p:xfrm>
        <a:graphic>
          <a:graphicData uri="http://schemas.openxmlformats.org/drawingml/2006/table">
            <a:tbl>
              <a:tblPr firstRow="1" bandRow="1">
                <a:tableStyleId>{2D5ABB26-0587-4C30-8999-92F81FD0307C}</a:tableStyleId>
              </a:tblPr>
              <a:tblGrid>
                <a:gridCol w="2729865">
                  <a:extLst>
                    <a:ext uri="{9D8B030D-6E8A-4147-A177-3AD203B41FA5}">
                      <a16:colId xmlns:a16="http://schemas.microsoft.com/office/drawing/2014/main" val="20000"/>
                    </a:ext>
                  </a:extLst>
                </a:gridCol>
                <a:gridCol w="1646555">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052829">
                  <a:extLst>
                    <a:ext uri="{9D8B030D-6E8A-4147-A177-3AD203B41FA5}">
                      <a16:colId xmlns:a16="http://schemas.microsoft.com/office/drawing/2014/main" val="20003"/>
                    </a:ext>
                  </a:extLst>
                </a:gridCol>
                <a:gridCol w="1743075">
                  <a:extLst>
                    <a:ext uri="{9D8B030D-6E8A-4147-A177-3AD203B41FA5}">
                      <a16:colId xmlns:a16="http://schemas.microsoft.com/office/drawing/2014/main" val="20004"/>
                    </a:ext>
                  </a:extLst>
                </a:gridCol>
              </a:tblGrid>
              <a:tr h="960526">
                <a:tc>
                  <a:txBody>
                    <a:bodyPr/>
                    <a:lstStyle/>
                    <a:p>
                      <a:pPr marR="252729" algn="r">
                        <a:lnSpc>
                          <a:spcPct val="100000"/>
                        </a:lnSpc>
                        <a:spcBef>
                          <a:spcPts val="300"/>
                        </a:spcBef>
                      </a:pPr>
                      <a:r>
                        <a:rPr sz="1800" b="1" spc="204" dirty="0">
                          <a:solidFill>
                            <a:srgbClr val="FFFFFF"/>
                          </a:solidFill>
                          <a:latin typeface="Cambria"/>
                          <a:cs typeface="Cambria"/>
                        </a:rPr>
                        <a:t>CBF</a:t>
                      </a:r>
                    </a:p>
                    <a:p>
                      <a:pPr marR="252095" lvl="0" algn="r">
                        <a:lnSpc>
                          <a:spcPct val="100000"/>
                        </a:lnSpc>
                        <a:spcBef>
                          <a:spcPts val="300"/>
                        </a:spcBef>
                        <a:buNone/>
                      </a:pPr>
                      <a:r>
                        <a:rPr lang="en-US" sz="1100" b="1" spc="204" dirty="0">
                          <a:solidFill>
                            <a:srgbClr val="FFFFFF"/>
                          </a:solidFill>
                          <a:latin typeface="Cambria"/>
                          <a:cs typeface="Cambria"/>
                        </a:rPr>
                        <a:t>(</a:t>
                      </a:r>
                      <a:r>
                        <a:rPr lang="en-US" sz="1100" b="1" spc="204" dirty="0" err="1">
                          <a:solidFill>
                            <a:srgbClr val="FFFFFF"/>
                          </a:solidFill>
                          <a:latin typeface="Cambria"/>
                          <a:cs typeface="Cambria"/>
                        </a:rPr>
                        <a:t>Εγκεφ</a:t>
                      </a:r>
                      <a:r>
                        <a:rPr lang="en-US" sz="1100" b="1" spc="204" dirty="0">
                          <a:solidFill>
                            <a:srgbClr val="FFFFFF"/>
                          </a:solidFill>
                          <a:latin typeface="Cambria"/>
                          <a:cs typeface="Cambria"/>
                        </a:rPr>
                        <a:t>. </a:t>
                      </a:r>
                      <a:r>
                        <a:rPr lang="en-US" sz="1100" b="1" spc="204" dirty="0" err="1">
                          <a:solidFill>
                            <a:srgbClr val="FFFFFF"/>
                          </a:solidFill>
                          <a:latin typeface="Cambria"/>
                          <a:cs typeface="Cambria"/>
                        </a:rPr>
                        <a:t>Ροή</a:t>
                      </a:r>
                      <a:r>
                        <a:rPr lang="en-US" sz="1100" b="1" spc="204" dirty="0">
                          <a:solidFill>
                            <a:srgbClr val="FFFFFF"/>
                          </a:solidFill>
                          <a:latin typeface="Cambria"/>
                          <a:cs typeface="Cambria"/>
                        </a:rPr>
                        <a:t>)</a:t>
                      </a:r>
                    </a:p>
                  </a:txBody>
                  <a:tcPr marL="0" marR="0" marT="38100" marB="0">
                    <a:lnB w="28575">
                      <a:solidFill>
                        <a:srgbClr val="FFFFFF"/>
                      </a:solidFill>
                      <a:prstDash val="solid"/>
                    </a:lnB>
                    <a:solidFill>
                      <a:srgbClr val="000000"/>
                    </a:solidFill>
                  </a:tcPr>
                </a:tc>
                <a:tc>
                  <a:txBody>
                    <a:bodyPr/>
                    <a:lstStyle/>
                    <a:p>
                      <a:pPr marL="260350" marR="187325" indent="-1905" algn="ctr">
                        <a:lnSpc>
                          <a:spcPct val="100000"/>
                        </a:lnSpc>
                        <a:spcBef>
                          <a:spcPts val="315"/>
                        </a:spcBef>
                      </a:pPr>
                      <a:r>
                        <a:rPr sz="1800" b="1" spc="-5" dirty="0">
                          <a:solidFill>
                            <a:srgbClr val="FFFFFF"/>
                          </a:solidFill>
                          <a:latin typeface="Cambria"/>
                          <a:cs typeface="Cambria"/>
                        </a:rPr>
                        <a:t>Πίεση </a:t>
                      </a:r>
                      <a:r>
                        <a:rPr sz="1800" b="1" dirty="0">
                          <a:solidFill>
                            <a:srgbClr val="FFFFFF"/>
                          </a:solidFill>
                          <a:latin typeface="Cambria"/>
                          <a:cs typeface="Cambria"/>
                        </a:rPr>
                        <a:t> </a:t>
                      </a:r>
                      <a:r>
                        <a:rPr sz="1800" b="1" spc="-5" dirty="0">
                          <a:solidFill>
                            <a:srgbClr val="FFFFFF"/>
                          </a:solidFill>
                          <a:latin typeface="Cambria"/>
                          <a:cs typeface="Cambria"/>
                        </a:rPr>
                        <a:t>άρδευσης </a:t>
                      </a:r>
                      <a:r>
                        <a:rPr sz="1800" b="1" dirty="0">
                          <a:solidFill>
                            <a:srgbClr val="FFFFFF"/>
                          </a:solidFill>
                          <a:latin typeface="Cambria"/>
                          <a:cs typeface="Cambria"/>
                        </a:rPr>
                        <a:t> εγ</a:t>
                      </a:r>
                      <a:r>
                        <a:rPr sz="1800" b="1" spc="5" dirty="0">
                          <a:solidFill>
                            <a:srgbClr val="FFFFFF"/>
                          </a:solidFill>
                          <a:latin typeface="Cambria"/>
                          <a:cs typeface="Cambria"/>
                        </a:rPr>
                        <a:t>κ</a:t>
                      </a:r>
                      <a:r>
                        <a:rPr sz="1800" b="1" dirty="0">
                          <a:solidFill>
                            <a:srgbClr val="FFFFFF"/>
                          </a:solidFill>
                          <a:latin typeface="Cambria"/>
                          <a:cs typeface="Cambria"/>
                        </a:rPr>
                        <a:t>εφάλ</a:t>
                      </a:r>
                      <a:r>
                        <a:rPr sz="1800" b="1" spc="-5" dirty="0">
                          <a:solidFill>
                            <a:srgbClr val="FFFFFF"/>
                          </a:solidFill>
                          <a:latin typeface="Cambria"/>
                          <a:cs typeface="Cambria"/>
                        </a:rPr>
                        <a:t>ο</a:t>
                      </a:r>
                      <a:r>
                        <a:rPr sz="1800" b="1" dirty="0">
                          <a:solidFill>
                            <a:srgbClr val="FFFFFF"/>
                          </a:solidFill>
                          <a:latin typeface="Cambria"/>
                          <a:cs typeface="Cambria"/>
                        </a:rPr>
                        <a:t>υ</a:t>
                      </a:r>
                      <a:endParaRPr sz="1800">
                        <a:latin typeface="Cambria"/>
                        <a:cs typeface="Cambria"/>
                      </a:endParaRPr>
                    </a:p>
                  </a:txBody>
                  <a:tcPr marL="0" marR="0" marT="40005" marB="0">
                    <a:lnB w="28575">
                      <a:solidFill>
                        <a:srgbClr val="FFFFFF"/>
                      </a:solidFill>
                      <a:prstDash val="solid"/>
                    </a:lnB>
                    <a:solidFill>
                      <a:srgbClr val="000000"/>
                    </a:solidFill>
                  </a:tcPr>
                </a:tc>
                <a:tc>
                  <a:txBody>
                    <a:bodyPr/>
                    <a:lstStyle/>
                    <a:p>
                      <a:pPr marL="194945">
                        <a:lnSpc>
                          <a:spcPct val="100000"/>
                        </a:lnSpc>
                        <a:spcBef>
                          <a:spcPts val="300"/>
                        </a:spcBef>
                      </a:pPr>
                      <a:r>
                        <a:rPr sz="1800" b="1" spc="200" dirty="0">
                          <a:solidFill>
                            <a:srgbClr val="FFFFFF"/>
                          </a:solidFill>
                          <a:latin typeface="Cambria"/>
                          <a:cs typeface="Cambria"/>
                        </a:rPr>
                        <a:t>CMRO2</a:t>
                      </a:r>
                    </a:p>
                    <a:p>
                      <a:pPr marL="194945" lvl="0">
                        <a:lnSpc>
                          <a:spcPct val="100000"/>
                        </a:lnSpc>
                        <a:spcBef>
                          <a:spcPts val="300"/>
                        </a:spcBef>
                        <a:buNone/>
                      </a:pPr>
                      <a:r>
                        <a:rPr lang="en-US" sz="1100" b="1" spc="200" dirty="0">
                          <a:solidFill>
                            <a:srgbClr val="FFFFFF"/>
                          </a:solidFill>
                          <a:latin typeface="Cambria"/>
                          <a:cs typeface="Cambria"/>
                        </a:rPr>
                        <a:t>(</a:t>
                      </a:r>
                      <a:r>
                        <a:rPr lang="en-US" sz="1100" b="1" spc="200" dirty="0" err="1">
                          <a:solidFill>
                            <a:srgbClr val="FFFFFF"/>
                          </a:solidFill>
                          <a:latin typeface="Cambria"/>
                          <a:cs typeface="Cambria"/>
                        </a:rPr>
                        <a:t>Εγκ</a:t>
                      </a:r>
                      <a:r>
                        <a:rPr lang="en-US" sz="1100" b="1" spc="200" dirty="0">
                          <a:solidFill>
                            <a:srgbClr val="FFFFFF"/>
                          </a:solidFill>
                          <a:latin typeface="Cambria"/>
                          <a:cs typeface="Cambria"/>
                        </a:rPr>
                        <a:t>. </a:t>
                      </a:r>
                      <a:r>
                        <a:rPr lang="en-US" sz="1100" b="1" spc="200" dirty="0" err="1">
                          <a:solidFill>
                            <a:srgbClr val="FFFFFF"/>
                          </a:solidFill>
                          <a:latin typeface="Cambria"/>
                          <a:cs typeface="Cambria"/>
                        </a:rPr>
                        <a:t>Μετ</a:t>
                      </a:r>
                      <a:r>
                        <a:rPr lang="en-US" sz="1100" b="1" spc="200" dirty="0">
                          <a:solidFill>
                            <a:srgbClr val="FFFFFF"/>
                          </a:solidFill>
                          <a:latin typeface="Cambria"/>
                          <a:cs typeface="Cambria"/>
                        </a:rPr>
                        <a:t>αβ</a:t>
                      </a:r>
                      <a:r>
                        <a:rPr lang="en-US" sz="1100" b="1" spc="200" dirty="0" err="1">
                          <a:solidFill>
                            <a:srgbClr val="FFFFFF"/>
                          </a:solidFill>
                          <a:latin typeface="Cambria"/>
                          <a:cs typeface="Cambria"/>
                        </a:rPr>
                        <a:t>ολ</a:t>
                      </a:r>
                      <a:r>
                        <a:rPr lang="en-US" sz="1100" b="1" spc="200" dirty="0">
                          <a:solidFill>
                            <a:srgbClr val="FFFFFF"/>
                          </a:solidFill>
                          <a:latin typeface="Cambria"/>
                          <a:cs typeface="Cambria"/>
                        </a:rPr>
                        <a:t>. </a:t>
                      </a:r>
                      <a:r>
                        <a:rPr lang="en-US" sz="1100" b="1" spc="200" dirty="0" err="1">
                          <a:solidFill>
                            <a:srgbClr val="FFFFFF"/>
                          </a:solidFill>
                          <a:latin typeface="Cambria"/>
                          <a:cs typeface="Cambria"/>
                        </a:rPr>
                        <a:t>Ρυθμ</a:t>
                      </a:r>
                      <a:r>
                        <a:rPr lang="en-US" sz="1100" b="1" spc="200" dirty="0">
                          <a:solidFill>
                            <a:srgbClr val="FFFFFF"/>
                          </a:solidFill>
                          <a:latin typeface="Cambria"/>
                          <a:cs typeface="Cambria"/>
                        </a:rPr>
                        <a:t>. )</a:t>
                      </a:r>
                      <a:endParaRPr lang="en-US" sz="1800" b="1" spc="200" dirty="0">
                        <a:solidFill>
                          <a:srgbClr val="FFFFFF"/>
                        </a:solidFill>
                        <a:latin typeface="Cambria"/>
                        <a:cs typeface="Cambria"/>
                      </a:endParaRPr>
                    </a:p>
                  </a:txBody>
                  <a:tcPr marL="0" marR="0" marT="38100" marB="0">
                    <a:lnB w="28575">
                      <a:solidFill>
                        <a:srgbClr val="FFFFFF"/>
                      </a:solidFill>
                      <a:prstDash val="solid"/>
                    </a:lnB>
                    <a:solidFill>
                      <a:srgbClr val="000000"/>
                    </a:solidFill>
                  </a:tcPr>
                </a:tc>
                <a:tc>
                  <a:txBody>
                    <a:bodyPr/>
                    <a:lstStyle/>
                    <a:p>
                      <a:pPr marL="339090">
                        <a:lnSpc>
                          <a:spcPct val="100000"/>
                        </a:lnSpc>
                        <a:spcBef>
                          <a:spcPts val="300"/>
                        </a:spcBef>
                      </a:pPr>
                      <a:r>
                        <a:rPr sz="1800" b="1" spc="200" dirty="0">
                          <a:solidFill>
                            <a:srgbClr val="FFFFFF"/>
                          </a:solidFill>
                          <a:latin typeface="Cambria"/>
                          <a:cs typeface="Cambria"/>
                        </a:rPr>
                        <a:t>ICP</a:t>
                      </a:r>
                    </a:p>
                    <a:p>
                      <a:pPr marL="339090" lvl="0">
                        <a:lnSpc>
                          <a:spcPct val="100000"/>
                        </a:lnSpc>
                        <a:spcBef>
                          <a:spcPts val="300"/>
                        </a:spcBef>
                        <a:buNone/>
                      </a:pPr>
                      <a:r>
                        <a:rPr lang="en-US" sz="1100" b="1" spc="200" dirty="0">
                          <a:solidFill>
                            <a:srgbClr val="FFFFFF"/>
                          </a:solidFill>
                          <a:latin typeface="Cambria"/>
                          <a:cs typeface="Cambria"/>
                        </a:rPr>
                        <a:t>(</a:t>
                      </a:r>
                      <a:r>
                        <a:rPr lang="en-US" sz="1100" b="1" spc="200" dirty="0" err="1">
                          <a:solidFill>
                            <a:srgbClr val="FFFFFF"/>
                          </a:solidFill>
                          <a:latin typeface="Cambria"/>
                          <a:cs typeface="Cambria"/>
                        </a:rPr>
                        <a:t>ενδοκ</a:t>
                      </a:r>
                      <a:r>
                        <a:rPr lang="en-US" sz="1100" b="1" spc="200" dirty="0">
                          <a:solidFill>
                            <a:srgbClr val="FFFFFF"/>
                          </a:solidFill>
                          <a:latin typeface="Cambria"/>
                          <a:cs typeface="Cambria"/>
                        </a:rPr>
                        <a:t>.π</a:t>
                      </a:r>
                      <a:r>
                        <a:rPr lang="en-US" sz="1100" b="1" spc="200" dirty="0" err="1">
                          <a:solidFill>
                            <a:srgbClr val="FFFFFF"/>
                          </a:solidFill>
                          <a:latin typeface="Cambria"/>
                          <a:cs typeface="Cambria"/>
                        </a:rPr>
                        <a:t>ίεση</a:t>
                      </a:r>
                      <a:r>
                        <a:rPr lang="en-US" sz="1100" b="1" spc="200" dirty="0">
                          <a:solidFill>
                            <a:srgbClr val="FFFFFF"/>
                          </a:solidFill>
                          <a:latin typeface="Cambria"/>
                          <a:cs typeface="Cambria"/>
                        </a:rPr>
                        <a:t>)</a:t>
                      </a:r>
                      <a:endParaRPr lang="en-US" sz="1800" b="1" spc="200" dirty="0">
                        <a:solidFill>
                          <a:srgbClr val="FFFFFF"/>
                        </a:solidFill>
                        <a:latin typeface="Cambria"/>
                        <a:cs typeface="Cambria"/>
                      </a:endParaRPr>
                    </a:p>
                  </a:txBody>
                  <a:tcPr marL="0" marR="0" marT="38100" marB="0">
                    <a:lnB w="28575">
                      <a:solidFill>
                        <a:srgbClr val="FFFFFF"/>
                      </a:solidFill>
                      <a:prstDash val="solid"/>
                    </a:lnB>
                    <a:solidFill>
                      <a:srgbClr val="000000"/>
                    </a:solidFill>
                  </a:tcPr>
                </a:tc>
                <a:tc>
                  <a:txBody>
                    <a:bodyPr/>
                    <a:lstStyle/>
                    <a:p>
                      <a:pPr marL="127635" algn="ctr">
                        <a:lnSpc>
                          <a:spcPts val="2155"/>
                        </a:lnSpc>
                        <a:spcBef>
                          <a:spcPts val="315"/>
                        </a:spcBef>
                      </a:pPr>
                      <a:r>
                        <a:rPr sz="1800" b="1" dirty="0">
                          <a:solidFill>
                            <a:srgbClr val="FFFFFF"/>
                          </a:solidFill>
                          <a:latin typeface="Cambria"/>
                          <a:cs typeface="Cambria"/>
                        </a:rPr>
                        <a:t>Ενδοφθάλμι</a:t>
                      </a:r>
                      <a:endParaRPr sz="1800">
                        <a:latin typeface="Cambria"/>
                        <a:cs typeface="Cambria"/>
                      </a:endParaRPr>
                    </a:p>
                    <a:p>
                      <a:pPr marL="125095" algn="ctr">
                        <a:lnSpc>
                          <a:spcPts val="2155"/>
                        </a:lnSpc>
                      </a:pPr>
                      <a:r>
                        <a:rPr sz="1800" b="1" dirty="0">
                          <a:solidFill>
                            <a:srgbClr val="FFFFFF"/>
                          </a:solidFill>
                          <a:latin typeface="Cambria"/>
                          <a:cs typeface="Cambria"/>
                        </a:rPr>
                        <a:t>α</a:t>
                      </a:r>
                      <a:r>
                        <a:rPr sz="1800" b="1" spc="-40" dirty="0">
                          <a:solidFill>
                            <a:srgbClr val="FFFFFF"/>
                          </a:solidFill>
                          <a:latin typeface="Cambria"/>
                          <a:cs typeface="Cambria"/>
                        </a:rPr>
                        <a:t> </a:t>
                      </a:r>
                      <a:r>
                        <a:rPr sz="1800" b="1" spc="-5" dirty="0">
                          <a:solidFill>
                            <a:srgbClr val="FFFFFF"/>
                          </a:solidFill>
                          <a:latin typeface="Cambria"/>
                          <a:cs typeface="Cambria"/>
                        </a:rPr>
                        <a:t>Πίεση</a:t>
                      </a:r>
                      <a:endParaRPr sz="1800">
                        <a:latin typeface="Cambria"/>
                        <a:cs typeface="Cambria"/>
                      </a:endParaRPr>
                    </a:p>
                  </a:txBody>
                  <a:tcPr marL="0" marR="0" marT="40005" marB="0">
                    <a:lnB w="28575">
                      <a:solidFill>
                        <a:srgbClr val="FFFFFF"/>
                      </a:solidFill>
                      <a:prstDash val="solid"/>
                    </a:lnB>
                    <a:solidFill>
                      <a:srgbClr val="000000"/>
                    </a:solidFill>
                  </a:tcPr>
                </a:tc>
                <a:extLst>
                  <a:ext uri="{0D108BD9-81ED-4DB2-BD59-A6C34878D82A}">
                    <a16:rowId xmlns:a16="http://schemas.microsoft.com/office/drawing/2014/main" val="10000"/>
                  </a:ext>
                </a:extLst>
              </a:tr>
              <a:tr h="711466">
                <a:tc>
                  <a:txBody>
                    <a:bodyPr/>
                    <a:lstStyle/>
                    <a:p>
                      <a:pPr marL="160655">
                        <a:lnSpc>
                          <a:spcPct val="100000"/>
                        </a:lnSpc>
                        <a:spcBef>
                          <a:spcPts val="305"/>
                        </a:spcBef>
                      </a:pPr>
                      <a:r>
                        <a:rPr sz="1800" spc="-5" dirty="0">
                          <a:solidFill>
                            <a:srgbClr val="FFFFFF"/>
                          </a:solidFill>
                          <a:latin typeface="Cambria"/>
                          <a:cs typeface="Cambria"/>
                        </a:rPr>
                        <a:t>Θειοπεντάλη</a:t>
                      </a:r>
                      <a:endParaRPr sz="1800">
                        <a:latin typeface="Cambria"/>
                        <a:cs typeface="Cambria"/>
                      </a:endParaRPr>
                    </a:p>
                  </a:txBody>
                  <a:tcPr marL="0" marR="0" marT="38735"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tc>
                  <a:txBody>
                    <a:bodyPr/>
                    <a:lstStyle/>
                    <a:p>
                      <a:pPr>
                        <a:lnSpc>
                          <a:spcPct val="100000"/>
                        </a:lnSpc>
                      </a:pPr>
                      <a:endParaRPr sz="1800">
                        <a:latin typeface="Times New Roman"/>
                        <a:cs typeface="Times New Roman"/>
                      </a:endParaRPr>
                    </a:p>
                  </a:txBody>
                  <a:tcPr marL="0" marR="0" marT="0" marB="0">
                    <a:lnT w="28575">
                      <a:solidFill>
                        <a:srgbClr val="FFFFFF"/>
                      </a:solidFill>
                      <a:prstDash val="solid"/>
                    </a:lnT>
                    <a:solidFill>
                      <a:srgbClr val="09A47A"/>
                    </a:solidFill>
                  </a:tcPr>
                </a:tc>
                <a:extLst>
                  <a:ext uri="{0D108BD9-81ED-4DB2-BD59-A6C34878D82A}">
                    <a16:rowId xmlns:a16="http://schemas.microsoft.com/office/drawing/2014/main" val="10001"/>
                  </a:ext>
                </a:extLst>
              </a:tr>
              <a:tr h="711453">
                <a:tc>
                  <a:txBody>
                    <a:bodyPr/>
                    <a:lstStyle/>
                    <a:p>
                      <a:pPr marL="156210">
                        <a:lnSpc>
                          <a:spcPct val="100000"/>
                        </a:lnSpc>
                        <a:spcBef>
                          <a:spcPts val="305"/>
                        </a:spcBef>
                      </a:pPr>
                      <a:r>
                        <a:rPr sz="1800" spc="-5" dirty="0">
                          <a:solidFill>
                            <a:srgbClr val="FFFFFF"/>
                          </a:solidFill>
                          <a:latin typeface="Cambria"/>
                          <a:cs typeface="Cambria"/>
                        </a:rPr>
                        <a:t>Μεθοεξιτάλη</a:t>
                      </a:r>
                      <a:endParaRPr sz="1800">
                        <a:latin typeface="Cambria"/>
                        <a:cs typeface="Cambria"/>
                      </a:endParaRPr>
                    </a:p>
                  </a:txBody>
                  <a:tcPr marL="0" marR="0" marT="38735"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extLst>
                  <a:ext uri="{0D108BD9-81ED-4DB2-BD59-A6C34878D82A}">
                    <a16:rowId xmlns:a16="http://schemas.microsoft.com/office/drawing/2014/main" val="10002"/>
                  </a:ext>
                </a:extLst>
              </a:tr>
              <a:tr h="711453">
                <a:tc>
                  <a:txBody>
                    <a:bodyPr/>
                    <a:lstStyle/>
                    <a:p>
                      <a:pPr marL="337185">
                        <a:lnSpc>
                          <a:spcPct val="100000"/>
                        </a:lnSpc>
                        <a:spcBef>
                          <a:spcPts val="305"/>
                        </a:spcBef>
                      </a:pPr>
                      <a:r>
                        <a:rPr sz="1800" spc="-5" dirty="0">
                          <a:solidFill>
                            <a:srgbClr val="FFFFFF"/>
                          </a:solidFill>
                          <a:latin typeface="Cambria"/>
                          <a:cs typeface="Cambria"/>
                        </a:rPr>
                        <a:t>Κεταμίνη</a:t>
                      </a:r>
                      <a:endParaRPr sz="1800">
                        <a:latin typeface="Cambria"/>
                        <a:cs typeface="Cambria"/>
                      </a:endParaRPr>
                    </a:p>
                  </a:txBody>
                  <a:tcPr marL="0" marR="0" marT="38735"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extLst>
                  <a:ext uri="{0D108BD9-81ED-4DB2-BD59-A6C34878D82A}">
                    <a16:rowId xmlns:a16="http://schemas.microsoft.com/office/drawing/2014/main" val="10003"/>
                  </a:ext>
                </a:extLst>
              </a:tr>
              <a:tr h="711466">
                <a:tc>
                  <a:txBody>
                    <a:bodyPr/>
                    <a:lstStyle/>
                    <a:p>
                      <a:pPr marL="273050">
                        <a:lnSpc>
                          <a:spcPct val="100000"/>
                        </a:lnSpc>
                        <a:spcBef>
                          <a:spcPts val="305"/>
                        </a:spcBef>
                      </a:pPr>
                      <a:r>
                        <a:rPr sz="1800" dirty="0">
                          <a:solidFill>
                            <a:srgbClr val="FFFFFF"/>
                          </a:solidFill>
                          <a:latin typeface="Cambria"/>
                          <a:cs typeface="Cambria"/>
                        </a:rPr>
                        <a:t>Ετομιδάτη</a:t>
                      </a:r>
                      <a:endParaRPr sz="1800">
                        <a:latin typeface="Cambria"/>
                        <a:cs typeface="Cambria"/>
                      </a:endParaRPr>
                    </a:p>
                  </a:txBody>
                  <a:tcPr marL="0" marR="0" marT="38735" marB="0">
                    <a:solidFill>
                      <a:srgbClr val="0FCF9B"/>
                    </a:solidFill>
                  </a:tcPr>
                </a:tc>
                <a:tc>
                  <a:txBody>
                    <a:bodyPr/>
                    <a:lstStyle/>
                    <a:p>
                      <a:pPr marL="64135" algn="ctr">
                        <a:lnSpc>
                          <a:spcPct val="100000"/>
                        </a:lnSpc>
                        <a:spcBef>
                          <a:spcPts val="305"/>
                        </a:spcBef>
                      </a:pPr>
                      <a:r>
                        <a:rPr sz="1800" dirty="0">
                          <a:solidFill>
                            <a:srgbClr val="FFFFFF"/>
                          </a:solidFill>
                          <a:latin typeface="Cambria"/>
                          <a:cs typeface="Cambria"/>
                        </a:rPr>
                        <a:t>-</a:t>
                      </a:r>
                      <a:endParaRPr sz="1800">
                        <a:latin typeface="Cambria"/>
                        <a:cs typeface="Cambria"/>
                      </a:endParaRPr>
                    </a:p>
                  </a:txBody>
                  <a:tcPr marL="0" marR="0" marT="38735"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extLst>
                  <a:ext uri="{0D108BD9-81ED-4DB2-BD59-A6C34878D82A}">
                    <a16:rowId xmlns:a16="http://schemas.microsoft.com/office/drawing/2014/main" val="10004"/>
                  </a:ext>
                </a:extLst>
              </a:tr>
              <a:tr h="711441">
                <a:tc>
                  <a:txBody>
                    <a:bodyPr/>
                    <a:lstStyle/>
                    <a:p>
                      <a:pPr marL="203200">
                        <a:lnSpc>
                          <a:spcPct val="100000"/>
                        </a:lnSpc>
                        <a:spcBef>
                          <a:spcPts val="309"/>
                        </a:spcBef>
                      </a:pPr>
                      <a:r>
                        <a:rPr sz="1800" spc="-5" dirty="0">
                          <a:solidFill>
                            <a:srgbClr val="FFFFFF"/>
                          </a:solidFill>
                          <a:latin typeface="Cambria"/>
                          <a:cs typeface="Cambria"/>
                        </a:rPr>
                        <a:t>Προποφόλη</a:t>
                      </a:r>
                      <a:endParaRPr sz="1800">
                        <a:latin typeface="Cambria"/>
                        <a:cs typeface="Cambria"/>
                      </a:endParaRPr>
                    </a:p>
                  </a:txBody>
                  <a:tcPr marL="0" marR="0" marT="39369"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tc>
                  <a:txBody>
                    <a:bodyPr/>
                    <a:lstStyle/>
                    <a:p>
                      <a:pPr>
                        <a:lnSpc>
                          <a:spcPct val="100000"/>
                        </a:lnSpc>
                      </a:pPr>
                      <a:endParaRPr sz="1800">
                        <a:latin typeface="Times New Roman"/>
                        <a:cs typeface="Times New Roman"/>
                      </a:endParaRPr>
                    </a:p>
                  </a:txBody>
                  <a:tcPr marL="0" marR="0" marT="0" marB="0">
                    <a:solidFill>
                      <a:srgbClr val="09A47A"/>
                    </a:solidFill>
                  </a:tcPr>
                </a:tc>
                <a:extLst>
                  <a:ext uri="{0D108BD9-81ED-4DB2-BD59-A6C34878D82A}">
                    <a16:rowId xmlns:a16="http://schemas.microsoft.com/office/drawing/2014/main" val="10005"/>
                  </a:ext>
                </a:extLst>
              </a:tr>
              <a:tr h="711441">
                <a:tc>
                  <a:txBody>
                    <a:bodyPr/>
                    <a:lstStyle/>
                    <a:p>
                      <a:pPr marL="189230">
                        <a:lnSpc>
                          <a:spcPct val="100000"/>
                        </a:lnSpc>
                        <a:spcBef>
                          <a:spcPts val="309"/>
                        </a:spcBef>
                      </a:pPr>
                      <a:r>
                        <a:rPr sz="1800" spc="-5" dirty="0">
                          <a:solidFill>
                            <a:srgbClr val="FFFFFF"/>
                          </a:solidFill>
                          <a:latin typeface="Cambria"/>
                          <a:cs typeface="Cambria"/>
                        </a:rPr>
                        <a:t>Μιδαζολάμη</a:t>
                      </a:r>
                      <a:endParaRPr sz="1800">
                        <a:latin typeface="Cambria"/>
                        <a:cs typeface="Cambria"/>
                      </a:endParaRPr>
                    </a:p>
                  </a:txBody>
                  <a:tcPr marL="0" marR="0" marT="39369"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tc>
                  <a:txBody>
                    <a:bodyPr/>
                    <a:lstStyle/>
                    <a:p>
                      <a:pPr>
                        <a:lnSpc>
                          <a:spcPct val="100000"/>
                        </a:lnSpc>
                      </a:pPr>
                      <a:endParaRPr sz="1800">
                        <a:latin typeface="Times New Roman"/>
                        <a:cs typeface="Times New Roman"/>
                      </a:endParaRPr>
                    </a:p>
                  </a:txBody>
                  <a:tcPr marL="0" marR="0" marT="0" marB="0">
                    <a:solidFill>
                      <a:srgbClr val="0FCF9B"/>
                    </a:solidFill>
                  </a:tcPr>
                </a:tc>
                <a:extLst>
                  <a:ext uri="{0D108BD9-81ED-4DB2-BD59-A6C34878D82A}">
                    <a16:rowId xmlns:a16="http://schemas.microsoft.com/office/drawing/2014/main" val="10006"/>
                  </a:ext>
                </a:extLst>
              </a:tr>
            </a:tbl>
          </a:graphicData>
        </a:graphic>
      </p:graphicFrame>
      <p:sp>
        <p:nvSpPr>
          <p:cNvPr id="9" name="object 9"/>
          <p:cNvSpPr/>
          <p:nvPr/>
        </p:nvSpPr>
        <p:spPr>
          <a:xfrm>
            <a:off x="2569717" y="2710307"/>
            <a:ext cx="118110" cy="305435"/>
          </a:xfrm>
          <a:custGeom>
            <a:avLst/>
            <a:gdLst/>
            <a:ahLst/>
            <a:cxnLst/>
            <a:rect l="l" t="t" r="r" b="b"/>
            <a:pathLst>
              <a:path w="118110" h="305435">
                <a:moveTo>
                  <a:pt x="14224" y="188848"/>
                </a:moveTo>
                <a:lnTo>
                  <a:pt x="8127" y="192404"/>
                </a:lnTo>
                <a:lnTo>
                  <a:pt x="2031" y="195833"/>
                </a:lnTo>
                <a:lnTo>
                  <a:pt x="0" y="203580"/>
                </a:lnTo>
                <a:lnTo>
                  <a:pt x="3556" y="209676"/>
                </a:lnTo>
                <a:lnTo>
                  <a:pt x="58419" y="304926"/>
                </a:lnTo>
                <a:lnTo>
                  <a:pt x="73196" y="279907"/>
                </a:lnTo>
                <a:lnTo>
                  <a:pt x="71246" y="279907"/>
                </a:lnTo>
                <a:lnTo>
                  <a:pt x="45846" y="279653"/>
                </a:lnTo>
                <a:lnTo>
                  <a:pt x="46103" y="232673"/>
                </a:lnTo>
                <a:lnTo>
                  <a:pt x="25526" y="196976"/>
                </a:lnTo>
                <a:lnTo>
                  <a:pt x="21970" y="190880"/>
                </a:lnTo>
                <a:lnTo>
                  <a:pt x="14224" y="188848"/>
                </a:lnTo>
                <a:close/>
              </a:path>
              <a:path w="118110" h="305435">
                <a:moveTo>
                  <a:pt x="46103" y="232673"/>
                </a:moveTo>
                <a:lnTo>
                  <a:pt x="45846" y="279653"/>
                </a:lnTo>
                <a:lnTo>
                  <a:pt x="71246" y="279907"/>
                </a:lnTo>
                <a:lnTo>
                  <a:pt x="71282" y="273430"/>
                </a:lnTo>
                <a:lnTo>
                  <a:pt x="47625" y="273303"/>
                </a:lnTo>
                <a:lnTo>
                  <a:pt x="58704" y="254535"/>
                </a:lnTo>
                <a:lnTo>
                  <a:pt x="46103" y="232673"/>
                </a:lnTo>
                <a:close/>
              </a:path>
              <a:path w="118110" h="305435">
                <a:moveTo>
                  <a:pt x="103758" y="189356"/>
                </a:moveTo>
                <a:lnTo>
                  <a:pt x="96012" y="191262"/>
                </a:lnTo>
                <a:lnTo>
                  <a:pt x="92456" y="197357"/>
                </a:lnTo>
                <a:lnTo>
                  <a:pt x="71503" y="232852"/>
                </a:lnTo>
                <a:lnTo>
                  <a:pt x="71246" y="279907"/>
                </a:lnTo>
                <a:lnTo>
                  <a:pt x="73196" y="279907"/>
                </a:lnTo>
                <a:lnTo>
                  <a:pt x="114300" y="210312"/>
                </a:lnTo>
                <a:lnTo>
                  <a:pt x="117856" y="204215"/>
                </a:lnTo>
                <a:lnTo>
                  <a:pt x="115950" y="196468"/>
                </a:lnTo>
                <a:lnTo>
                  <a:pt x="103758" y="189356"/>
                </a:lnTo>
                <a:close/>
              </a:path>
              <a:path w="118110" h="305435">
                <a:moveTo>
                  <a:pt x="58704" y="254535"/>
                </a:moveTo>
                <a:lnTo>
                  <a:pt x="47625" y="273303"/>
                </a:lnTo>
                <a:lnTo>
                  <a:pt x="69595" y="273430"/>
                </a:lnTo>
                <a:lnTo>
                  <a:pt x="58704" y="254535"/>
                </a:lnTo>
                <a:close/>
              </a:path>
              <a:path w="118110" h="305435">
                <a:moveTo>
                  <a:pt x="71503" y="232852"/>
                </a:moveTo>
                <a:lnTo>
                  <a:pt x="58704" y="254535"/>
                </a:lnTo>
                <a:lnTo>
                  <a:pt x="69595" y="273430"/>
                </a:lnTo>
                <a:lnTo>
                  <a:pt x="71282" y="273430"/>
                </a:lnTo>
                <a:lnTo>
                  <a:pt x="71503" y="232852"/>
                </a:lnTo>
                <a:close/>
              </a:path>
              <a:path w="118110" h="305435">
                <a:moveTo>
                  <a:pt x="47370" y="0"/>
                </a:moveTo>
                <a:lnTo>
                  <a:pt x="46330" y="190880"/>
                </a:lnTo>
                <a:lnTo>
                  <a:pt x="46206" y="232852"/>
                </a:lnTo>
                <a:lnTo>
                  <a:pt x="58704" y="254535"/>
                </a:lnTo>
                <a:lnTo>
                  <a:pt x="71503" y="232852"/>
                </a:lnTo>
                <a:lnTo>
                  <a:pt x="72770" y="253"/>
                </a:lnTo>
                <a:lnTo>
                  <a:pt x="47370" y="0"/>
                </a:lnTo>
                <a:close/>
              </a:path>
            </a:pathLst>
          </a:custGeom>
          <a:solidFill>
            <a:srgbClr val="FFFFFF"/>
          </a:solidFill>
        </p:spPr>
        <p:txBody>
          <a:bodyPr wrap="square" lIns="0" tIns="0" rIns="0" bIns="0" rtlCol="0"/>
          <a:lstStyle/>
          <a:p>
            <a:endParaRPr/>
          </a:p>
        </p:txBody>
      </p:sp>
      <p:sp>
        <p:nvSpPr>
          <p:cNvPr id="10" name="object 10"/>
          <p:cNvSpPr/>
          <p:nvPr/>
        </p:nvSpPr>
        <p:spPr>
          <a:xfrm>
            <a:off x="2786126" y="2710307"/>
            <a:ext cx="118110" cy="305435"/>
          </a:xfrm>
          <a:custGeom>
            <a:avLst/>
            <a:gdLst/>
            <a:ahLst/>
            <a:cxnLst/>
            <a:rect l="l" t="t" r="r" b="b"/>
            <a:pathLst>
              <a:path w="118110" h="305435">
                <a:moveTo>
                  <a:pt x="14224" y="188848"/>
                </a:moveTo>
                <a:lnTo>
                  <a:pt x="8128" y="192404"/>
                </a:lnTo>
                <a:lnTo>
                  <a:pt x="2031" y="195833"/>
                </a:lnTo>
                <a:lnTo>
                  <a:pt x="0" y="203580"/>
                </a:lnTo>
                <a:lnTo>
                  <a:pt x="3556" y="209676"/>
                </a:lnTo>
                <a:lnTo>
                  <a:pt x="58419" y="304926"/>
                </a:lnTo>
                <a:lnTo>
                  <a:pt x="73196" y="279907"/>
                </a:lnTo>
                <a:lnTo>
                  <a:pt x="71247" y="279907"/>
                </a:lnTo>
                <a:lnTo>
                  <a:pt x="45847" y="279653"/>
                </a:lnTo>
                <a:lnTo>
                  <a:pt x="46103" y="232673"/>
                </a:lnTo>
                <a:lnTo>
                  <a:pt x="25526" y="196976"/>
                </a:lnTo>
                <a:lnTo>
                  <a:pt x="21971" y="190880"/>
                </a:lnTo>
                <a:lnTo>
                  <a:pt x="14224" y="188848"/>
                </a:lnTo>
                <a:close/>
              </a:path>
              <a:path w="118110" h="305435">
                <a:moveTo>
                  <a:pt x="46103" y="232673"/>
                </a:moveTo>
                <a:lnTo>
                  <a:pt x="45847" y="279653"/>
                </a:lnTo>
                <a:lnTo>
                  <a:pt x="71247" y="279907"/>
                </a:lnTo>
                <a:lnTo>
                  <a:pt x="71282" y="273430"/>
                </a:lnTo>
                <a:lnTo>
                  <a:pt x="47625" y="273303"/>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8"/>
                </a:lnTo>
                <a:lnTo>
                  <a:pt x="103759" y="189356"/>
                </a:lnTo>
                <a:close/>
              </a:path>
              <a:path w="118110" h="305435">
                <a:moveTo>
                  <a:pt x="58704" y="254535"/>
                </a:moveTo>
                <a:lnTo>
                  <a:pt x="47625" y="273303"/>
                </a:lnTo>
                <a:lnTo>
                  <a:pt x="69596" y="273430"/>
                </a:lnTo>
                <a:lnTo>
                  <a:pt x="58704" y="254535"/>
                </a:lnTo>
                <a:close/>
              </a:path>
              <a:path w="118110" h="305435">
                <a:moveTo>
                  <a:pt x="71503" y="232852"/>
                </a:moveTo>
                <a:lnTo>
                  <a:pt x="58704" y="254535"/>
                </a:lnTo>
                <a:lnTo>
                  <a:pt x="69596" y="273430"/>
                </a:lnTo>
                <a:lnTo>
                  <a:pt x="71282" y="273430"/>
                </a:lnTo>
                <a:lnTo>
                  <a:pt x="71503" y="232852"/>
                </a:lnTo>
                <a:close/>
              </a:path>
              <a:path w="118110" h="305435">
                <a:moveTo>
                  <a:pt x="47371" y="0"/>
                </a:moveTo>
                <a:lnTo>
                  <a:pt x="46330" y="190880"/>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1" name="object 11"/>
          <p:cNvSpPr/>
          <p:nvPr/>
        </p:nvSpPr>
        <p:spPr>
          <a:xfrm>
            <a:off x="3866641" y="2781935"/>
            <a:ext cx="118110" cy="305435"/>
          </a:xfrm>
          <a:custGeom>
            <a:avLst/>
            <a:gdLst/>
            <a:ahLst/>
            <a:cxnLst/>
            <a:rect l="l" t="t" r="r" b="b"/>
            <a:pathLst>
              <a:path w="118110" h="305435">
                <a:moveTo>
                  <a:pt x="14224" y="188849"/>
                </a:moveTo>
                <a:lnTo>
                  <a:pt x="8128" y="192404"/>
                </a:lnTo>
                <a:lnTo>
                  <a:pt x="2032" y="195834"/>
                </a:lnTo>
                <a:lnTo>
                  <a:pt x="0" y="203580"/>
                </a:lnTo>
                <a:lnTo>
                  <a:pt x="3556" y="209676"/>
                </a:lnTo>
                <a:lnTo>
                  <a:pt x="58420" y="304926"/>
                </a:lnTo>
                <a:lnTo>
                  <a:pt x="73196" y="279907"/>
                </a:lnTo>
                <a:lnTo>
                  <a:pt x="71247" y="279907"/>
                </a:lnTo>
                <a:lnTo>
                  <a:pt x="45847" y="279653"/>
                </a:lnTo>
                <a:lnTo>
                  <a:pt x="46103" y="232673"/>
                </a:lnTo>
                <a:lnTo>
                  <a:pt x="25527" y="196976"/>
                </a:lnTo>
                <a:lnTo>
                  <a:pt x="21971" y="190880"/>
                </a:lnTo>
                <a:lnTo>
                  <a:pt x="14224" y="188849"/>
                </a:lnTo>
                <a:close/>
              </a:path>
              <a:path w="118110" h="305435">
                <a:moveTo>
                  <a:pt x="46103" y="232673"/>
                </a:moveTo>
                <a:lnTo>
                  <a:pt x="45847" y="279653"/>
                </a:lnTo>
                <a:lnTo>
                  <a:pt x="71247" y="279907"/>
                </a:lnTo>
                <a:lnTo>
                  <a:pt x="71282" y="273430"/>
                </a:lnTo>
                <a:lnTo>
                  <a:pt x="47625" y="273303"/>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8"/>
                </a:lnTo>
                <a:lnTo>
                  <a:pt x="103759" y="189356"/>
                </a:lnTo>
                <a:close/>
              </a:path>
              <a:path w="118110" h="305435">
                <a:moveTo>
                  <a:pt x="58704" y="254535"/>
                </a:moveTo>
                <a:lnTo>
                  <a:pt x="47625" y="273303"/>
                </a:lnTo>
                <a:lnTo>
                  <a:pt x="69596" y="273430"/>
                </a:lnTo>
                <a:lnTo>
                  <a:pt x="58704" y="254535"/>
                </a:lnTo>
                <a:close/>
              </a:path>
              <a:path w="118110" h="305435">
                <a:moveTo>
                  <a:pt x="71503" y="232852"/>
                </a:moveTo>
                <a:lnTo>
                  <a:pt x="58704" y="254535"/>
                </a:lnTo>
                <a:lnTo>
                  <a:pt x="69596" y="273430"/>
                </a:lnTo>
                <a:lnTo>
                  <a:pt x="71282" y="273430"/>
                </a:lnTo>
                <a:lnTo>
                  <a:pt x="71503" y="232852"/>
                </a:lnTo>
                <a:close/>
              </a:path>
              <a:path w="118110" h="305435">
                <a:moveTo>
                  <a:pt x="47371" y="0"/>
                </a:moveTo>
                <a:lnTo>
                  <a:pt x="46330" y="190880"/>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2" name="object 12"/>
          <p:cNvSpPr/>
          <p:nvPr/>
        </p:nvSpPr>
        <p:spPr>
          <a:xfrm>
            <a:off x="4083050" y="2781935"/>
            <a:ext cx="118110" cy="305435"/>
          </a:xfrm>
          <a:custGeom>
            <a:avLst/>
            <a:gdLst/>
            <a:ahLst/>
            <a:cxnLst/>
            <a:rect l="l" t="t" r="r" b="b"/>
            <a:pathLst>
              <a:path w="118110" h="305435">
                <a:moveTo>
                  <a:pt x="14224" y="188849"/>
                </a:moveTo>
                <a:lnTo>
                  <a:pt x="8127" y="192404"/>
                </a:lnTo>
                <a:lnTo>
                  <a:pt x="2032" y="195834"/>
                </a:lnTo>
                <a:lnTo>
                  <a:pt x="0" y="203580"/>
                </a:lnTo>
                <a:lnTo>
                  <a:pt x="3555" y="209676"/>
                </a:lnTo>
                <a:lnTo>
                  <a:pt x="58420" y="304926"/>
                </a:lnTo>
                <a:lnTo>
                  <a:pt x="73196" y="279907"/>
                </a:lnTo>
                <a:lnTo>
                  <a:pt x="71247" y="279907"/>
                </a:lnTo>
                <a:lnTo>
                  <a:pt x="45847" y="279653"/>
                </a:lnTo>
                <a:lnTo>
                  <a:pt x="46103" y="232673"/>
                </a:lnTo>
                <a:lnTo>
                  <a:pt x="25526" y="196976"/>
                </a:lnTo>
                <a:lnTo>
                  <a:pt x="21971" y="190880"/>
                </a:lnTo>
                <a:lnTo>
                  <a:pt x="14224" y="188849"/>
                </a:lnTo>
                <a:close/>
              </a:path>
              <a:path w="118110" h="305435">
                <a:moveTo>
                  <a:pt x="46103" y="232673"/>
                </a:moveTo>
                <a:lnTo>
                  <a:pt x="45847" y="279653"/>
                </a:lnTo>
                <a:lnTo>
                  <a:pt x="71247" y="279907"/>
                </a:lnTo>
                <a:lnTo>
                  <a:pt x="71282" y="273430"/>
                </a:lnTo>
                <a:lnTo>
                  <a:pt x="47625" y="273303"/>
                </a:lnTo>
                <a:lnTo>
                  <a:pt x="58704" y="254535"/>
                </a:lnTo>
                <a:lnTo>
                  <a:pt x="46103" y="232673"/>
                </a:lnTo>
                <a:close/>
              </a:path>
              <a:path w="118110" h="305435">
                <a:moveTo>
                  <a:pt x="103759" y="189356"/>
                </a:moveTo>
                <a:lnTo>
                  <a:pt x="96012" y="191262"/>
                </a:lnTo>
                <a:lnTo>
                  <a:pt x="92455" y="197357"/>
                </a:lnTo>
                <a:lnTo>
                  <a:pt x="71503" y="232852"/>
                </a:lnTo>
                <a:lnTo>
                  <a:pt x="71247" y="279907"/>
                </a:lnTo>
                <a:lnTo>
                  <a:pt x="73196" y="279907"/>
                </a:lnTo>
                <a:lnTo>
                  <a:pt x="114300" y="210312"/>
                </a:lnTo>
                <a:lnTo>
                  <a:pt x="117855" y="204215"/>
                </a:lnTo>
                <a:lnTo>
                  <a:pt x="115950" y="196468"/>
                </a:lnTo>
                <a:lnTo>
                  <a:pt x="103759" y="189356"/>
                </a:lnTo>
                <a:close/>
              </a:path>
              <a:path w="118110" h="305435">
                <a:moveTo>
                  <a:pt x="58704" y="254535"/>
                </a:moveTo>
                <a:lnTo>
                  <a:pt x="47625" y="273303"/>
                </a:lnTo>
                <a:lnTo>
                  <a:pt x="69596" y="273430"/>
                </a:lnTo>
                <a:lnTo>
                  <a:pt x="58704" y="254535"/>
                </a:lnTo>
                <a:close/>
              </a:path>
              <a:path w="118110" h="305435">
                <a:moveTo>
                  <a:pt x="71503" y="232852"/>
                </a:moveTo>
                <a:lnTo>
                  <a:pt x="58704" y="254535"/>
                </a:lnTo>
                <a:lnTo>
                  <a:pt x="69596" y="273430"/>
                </a:lnTo>
                <a:lnTo>
                  <a:pt x="71282" y="273430"/>
                </a:lnTo>
                <a:lnTo>
                  <a:pt x="71503" y="232852"/>
                </a:lnTo>
                <a:close/>
              </a:path>
              <a:path w="118110" h="305435">
                <a:moveTo>
                  <a:pt x="47371" y="0"/>
                </a:moveTo>
                <a:lnTo>
                  <a:pt x="46330" y="190880"/>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3" name="object 13"/>
          <p:cNvSpPr/>
          <p:nvPr/>
        </p:nvSpPr>
        <p:spPr>
          <a:xfrm>
            <a:off x="6890257" y="2710307"/>
            <a:ext cx="118110" cy="305435"/>
          </a:xfrm>
          <a:custGeom>
            <a:avLst/>
            <a:gdLst/>
            <a:ahLst/>
            <a:cxnLst/>
            <a:rect l="l" t="t" r="r" b="b"/>
            <a:pathLst>
              <a:path w="118109" h="305435">
                <a:moveTo>
                  <a:pt x="14224" y="188848"/>
                </a:moveTo>
                <a:lnTo>
                  <a:pt x="8127" y="192404"/>
                </a:lnTo>
                <a:lnTo>
                  <a:pt x="2032" y="195833"/>
                </a:lnTo>
                <a:lnTo>
                  <a:pt x="0" y="203580"/>
                </a:lnTo>
                <a:lnTo>
                  <a:pt x="3556" y="209676"/>
                </a:lnTo>
                <a:lnTo>
                  <a:pt x="58420" y="304926"/>
                </a:lnTo>
                <a:lnTo>
                  <a:pt x="73196" y="279907"/>
                </a:lnTo>
                <a:lnTo>
                  <a:pt x="71247" y="279907"/>
                </a:lnTo>
                <a:lnTo>
                  <a:pt x="45847" y="279653"/>
                </a:lnTo>
                <a:lnTo>
                  <a:pt x="46103" y="232673"/>
                </a:lnTo>
                <a:lnTo>
                  <a:pt x="25526" y="196976"/>
                </a:lnTo>
                <a:lnTo>
                  <a:pt x="21971" y="190880"/>
                </a:lnTo>
                <a:lnTo>
                  <a:pt x="14224" y="188848"/>
                </a:lnTo>
                <a:close/>
              </a:path>
              <a:path w="118109" h="305435">
                <a:moveTo>
                  <a:pt x="46103" y="232673"/>
                </a:moveTo>
                <a:lnTo>
                  <a:pt x="45847" y="279653"/>
                </a:lnTo>
                <a:lnTo>
                  <a:pt x="71247" y="279907"/>
                </a:lnTo>
                <a:lnTo>
                  <a:pt x="71282" y="273430"/>
                </a:lnTo>
                <a:lnTo>
                  <a:pt x="47625" y="273303"/>
                </a:lnTo>
                <a:lnTo>
                  <a:pt x="58704" y="254535"/>
                </a:lnTo>
                <a:lnTo>
                  <a:pt x="46103" y="232673"/>
                </a:lnTo>
                <a:close/>
              </a:path>
              <a:path w="118109"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8"/>
                </a:lnTo>
                <a:lnTo>
                  <a:pt x="103759" y="189356"/>
                </a:lnTo>
                <a:close/>
              </a:path>
              <a:path w="118109" h="305435">
                <a:moveTo>
                  <a:pt x="58704" y="254535"/>
                </a:moveTo>
                <a:lnTo>
                  <a:pt x="47625" y="273303"/>
                </a:lnTo>
                <a:lnTo>
                  <a:pt x="69596" y="273430"/>
                </a:lnTo>
                <a:lnTo>
                  <a:pt x="58704" y="254535"/>
                </a:lnTo>
                <a:close/>
              </a:path>
              <a:path w="118109" h="305435">
                <a:moveTo>
                  <a:pt x="71503" y="232852"/>
                </a:moveTo>
                <a:lnTo>
                  <a:pt x="58704" y="254535"/>
                </a:lnTo>
                <a:lnTo>
                  <a:pt x="69596" y="273430"/>
                </a:lnTo>
                <a:lnTo>
                  <a:pt x="71282" y="273430"/>
                </a:lnTo>
                <a:lnTo>
                  <a:pt x="71503" y="232852"/>
                </a:lnTo>
                <a:close/>
              </a:path>
              <a:path w="118109" h="305435">
                <a:moveTo>
                  <a:pt x="47371" y="0"/>
                </a:moveTo>
                <a:lnTo>
                  <a:pt x="46330" y="190880"/>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4" name="object 14"/>
          <p:cNvSpPr/>
          <p:nvPr/>
        </p:nvSpPr>
        <p:spPr>
          <a:xfrm>
            <a:off x="5378450" y="2710306"/>
            <a:ext cx="261620" cy="305435"/>
          </a:xfrm>
          <a:custGeom>
            <a:avLst/>
            <a:gdLst/>
            <a:ahLst/>
            <a:cxnLst/>
            <a:rect l="l" t="t" r="r" b="b"/>
            <a:pathLst>
              <a:path w="261620" h="305435">
                <a:moveTo>
                  <a:pt x="117856" y="204216"/>
                </a:moveTo>
                <a:lnTo>
                  <a:pt x="115951" y="196469"/>
                </a:lnTo>
                <a:lnTo>
                  <a:pt x="103759" y="189357"/>
                </a:lnTo>
                <a:lnTo>
                  <a:pt x="96012" y="191262"/>
                </a:lnTo>
                <a:lnTo>
                  <a:pt x="92456" y="197358"/>
                </a:lnTo>
                <a:lnTo>
                  <a:pt x="71501" y="232854"/>
                </a:lnTo>
                <a:lnTo>
                  <a:pt x="72771" y="254"/>
                </a:lnTo>
                <a:lnTo>
                  <a:pt x="47371" y="0"/>
                </a:lnTo>
                <a:lnTo>
                  <a:pt x="46329" y="190881"/>
                </a:lnTo>
                <a:lnTo>
                  <a:pt x="46202" y="232854"/>
                </a:lnTo>
                <a:lnTo>
                  <a:pt x="46101" y="232676"/>
                </a:lnTo>
                <a:lnTo>
                  <a:pt x="25527" y="196977"/>
                </a:lnTo>
                <a:lnTo>
                  <a:pt x="21971" y="190881"/>
                </a:lnTo>
                <a:lnTo>
                  <a:pt x="14224" y="188849"/>
                </a:lnTo>
                <a:lnTo>
                  <a:pt x="8128" y="192405"/>
                </a:lnTo>
                <a:lnTo>
                  <a:pt x="2032" y="195834"/>
                </a:lnTo>
                <a:lnTo>
                  <a:pt x="0" y="203581"/>
                </a:lnTo>
                <a:lnTo>
                  <a:pt x="3556" y="209677"/>
                </a:lnTo>
                <a:lnTo>
                  <a:pt x="58420" y="304927"/>
                </a:lnTo>
                <a:lnTo>
                  <a:pt x="73190" y="279908"/>
                </a:lnTo>
                <a:lnTo>
                  <a:pt x="114300" y="210312"/>
                </a:lnTo>
                <a:lnTo>
                  <a:pt x="117856" y="204216"/>
                </a:lnTo>
                <a:close/>
              </a:path>
              <a:path w="261620" h="305435">
                <a:moveTo>
                  <a:pt x="261112" y="204216"/>
                </a:moveTo>
                <a:lnTo>
                  <a:pt x="259207" y="196469"/>
                </a:lnTo>
                <a:lnTo>
                  <a:pt x="247015" y="189357"/>
                </a:lnTo>
                <a:lnTo>
                  <a:pt x="239268" y="191262"/>
                </a:lnTo>
                <a:lnTo>
                  <a:pt x="235712" y="197358"/>
                </a:lnTo>
                <a:lnTo>
                  <a:pt x="214757" y="232854"/>
                </a:lnTo>
                <a:lnTo>
                  <a:pt x="216027" y="254"/>
                </a:lnTo>
                <a:lnTo>
                  <a:pt x="190627" y="0"/>
                </a:lnTo>
                <a:lnTo>
                  <a:pt x="189585" y="190881"/>
                </a:lnTo>
                <a:lnTo>
                  <a:pt x="189458" y="232854"/>
                </a:lnTo>
                <a:lnTo>
                  <a:pt x="189357" y="232676"/>
                </a:lnTo>
                <a:lnTo>
                  <a:pt x="168783" y="196977"/>
                </a:lnTo>
                <a:lnTo>
                  <a:pt x="165227" y="190881"/>
                </a:lnTo>
                <a:lnTo>
                  <a:pt x="157480" y="188849"/>
                </a:lnTo>
                <a:lnTo>
                  <a:pt x="151384" y="192405"/>
                </a:lnTo>
                <a:lnTo>
                  <a:pt x="145288" y="195834"/>
                </a:lnTo>
                <a:lnTo>
                  <a:pt x="143256" y="203581"/>
                </a:lnTo>
                <a:lnTo>
                  <a:pt x="146812" y="209677"/>
                </a:lnTo>
                <a:lnTo>
                  <a:pt x="201676" y="304927"/>
                </a:lnTo>
                <a:lnTo>
                  <a:pt x="216446" y="279908"/>
                </a:lnTo>
                <a:lnTo>
                  <a:pt x="257556" y="210312"/>
                </a:lnTo>
                <a:lnTo>
                  <a:pt x="261112" y="204216"/>
                </a:lnTo>
                <a:close/>
              </a:path>
            </a:pathLst>
          </a:custGeom>
          <a:solidFill>
            <a:srgbClr val="FFFFFF"/>
          </a:solidFill>
        </p:spPr>
        <p:txBody>
          <a:bodyPr wrap="square" lIns="0" tIns="0" rIns="0" bIns="0" rtlCol="0"/>
          <a:lstStyle/>
          <a:p>
            <a:endParaRPr/>
          </a:p>
        </p:txBody>
      </p:sp>
      <p:sp>
        <p:nvSpPr>
          <p:cNvPr id="15" name="object 15"/>
          <p:cNvSpPr/>
          <p:nvPr/>
        </p:nvSpPr>
        <p:spPr>
          <a:xfrm>
            <a:off x="8475218" y="2637154"/>
            <a:ext cx="118110" cy="305435"/>
          </a:xfrm>
          <a:custGeom>
            <a:avLst/>
            <a:gdLst/>
            <a:ahLst/>
            <a:cxnLst/>
            <a:rect l="l" t="t" r="r" b="b"/>
            <a:pathLst>
              <a:path w="118109" h="305435">
                <a:moveTo>
                  <a:pt x="14224" y="188849"/>
                </a:moveTo>
                <a:lnTo>
                  <a:pt x="8127" y="192405"/>
                </a:lnTo>
                <a:lnTo>
                  <a:pt x="2031" y="195834"/>
                </a:lnTo>
                <a:lnTo>
                  <a:pt x="0" y="203581"/>
                </a:lnTo>
                <a:lnTo>
                  <a:pt x="3555" y="209677"/>
                </a:lnTo>
                <a:lnTo>
                  <a:pt x="58420" y="304927"/>
                </a:lnTo>
                <a:lnTo>
                  <a:pt x="73196" y="279908"/>
                </a:lnTo>
                <a:lnTo>
                  <a:pt x="71247" y="279908"/>
                </a:lnTo>
                <a:lnTo>
                  <a:pt x="45847" y="279654"/>
                </a:lnTo>
                <a:lnTo>
                  <a:pt x="46103" y="232673"/>
                </a:lnTo>
                <a:lnTo>
                  <a:pt x="25526" y="196977"/>
                </a:lnTo>
                <a:lnTo>
                  <a:pt x="21971" y="190881"/>
                </a:lnTo>
                <a:lnTo>
                  <a:pt x="14224" y="188849"/>
                </a:lnTo>
                <a:close/>
              </a:path>
              <a:path w="118109" h="305435">
                <a:moveTo>
                  <a:pt x="46103" y="232673"/>
                </a:moveTo>
                <a:lnTo>
                  <a:pt x="45847" y="279654"/>
                </a:lnTo>
                <a:lnTo>
                  <a:pt x="71247" y="279908"/>
                </a:lnTo>
                <a:lnTo>
                  <a:pt x="71282" y="273431"/>
                </a:lnTo>
                <a:lnTo>
                  <a:pt x="47625" y="273304"/>
                </a:lnTo>
                <a:lnTo>
                  <a:pt x="58704" y="254535"/>
                </a:lnTo>
                <a:lnTo>
                  <a:pt x="46103" y="232673"/>
                </a:lnTo>
                <a:close/>
              </a:path>
              <a:path w="118109" h="305435">
                <a:moveTo>
                  <a:pt x="103758" y="189357"/>
                </a:moveTo>
                <a:lnTo>
                  <a:pt x="96011" y="191262"/>
                </a:lnTo>
                <a:lnTo>
                  <a:pt x="92455" y="197358"/>
                </a:lnTo>
                <a:lnTo>
                  <a:pt x="71503" y="232852"/>
                </a:lnTo>
                <a:lnTo>
                  <a:pt x="71247" y="279908"/>
                </a:lnTo>
                <a:lnTo>
                  <a:pt x="73196" y="279908"/>
                </a:lnTo>
                <a:lnTo>
                  <a:pt x="114300" y="210312"/>
                </a:lnTo>
                <a:lnTo>
                  <a:pt x="117855" y="204216"/>
                </a:lnTo>
                <a:lnTo>
                  <a:pt x="115950" y="196469"/>
                </a:lnTo>
                <a:lnTo>
                  <a:pt x="103758" y="189357"/>
                </a:lnTo>
                <a:close/>
              </a:path>
              <a:path w="118109" h="305435">
                <a:moveTo>
                  <a:pt x="58704" y="254535"/>
                </a:moveTo>
                <a:lnTo>
                  <a:pt x="47625" y="273304"/>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16" name="object 16"/>
          <p:cNvSpPr/>
          <p:nvPr/>
        </p:nvSpPr>
        <p:spPr>
          <a:xfrm>
            <a:off x="7106666" y="2781935"/>
            <a:ext cx="118110" cy="305435"/>
          </a:xfrm>
          <a:custGeom>
            <a:avLst/>
            <a:gdLst/>
            <a:ahLst/>
            <a:cxnLst/>
            <a:rect l="l" t="t" r="r" b="b"/>
            <a:pathLst>
              <a:path w="118109" h="305435">
                <a:moveTo>
                  <a:pt x="14224" y="188849"/>
                </a:moveTo>
                <a:lnTo>
                  <a:pt x="8127" y="192404"/>
                </a:lnTo>
                <a:lnTo>
                  <a:pt x="2031" y="195834"/>
                </a:lnTo>
                <a:lnTo>
                  <a:pt x="0" y="203580"/>
                </a:lnTo>
                <a:lnTo>
                  <a:pt x="3555" y="209676"/>
                </a:lnTo>
                <a:lnTo>
                  <a:pt x="58419" y="304926"/>
                </a:lnTo>
                <a:lnTo>
                  <a:pt x="73196" y="279907"/>
                </a:lnTo>
                <a:lnTo>
                  <a:pt x="71247" y="279907"/>
                </a:lnTo>
                <a:lnTo>
                  <a:pt x="45847" y="279653"/>
                </a:lnTo>
                <a:lnTo>
                  <a:pt x="46081" y="232637"/>
                </a:lnTo>
                <a:lnTo>
                  <a:pt x="25526" y="196976"/>
                </a:lnTo>
                <a:lnTo>
                  <a:pt x="21970" y="190880"/>
                </a:lnTo>
                <a:lnTo>
                  <a:pt x="14224" y="188849"/>
                </a:lnTo>
                <a:close/>
              </a:path>
              <a:path w="118109" h="305435">
                <a:moveTo>
                  <a:pt x="46081" y="232637"/>
                </a:moveTo>
                <a:lnTo>
                  <a:pt x="45847" y="279653"/>
                </a:lnTo>
                <a:lnTo>
                  <a:pt x="71247" y="279907"/>
                </a:lnTo>
                <a:lnTo>
                  <a:pt x="71279" y="273430"/>
                </a:lnTo>
                <a:lnTo>
                  <a:pt x="47625" y="273303"/>
                </a:lnTo>
                <a:lnTo>
                  <a:pt x="58704" y="254535"/>
                </a:lnTo>
                <a:lnTo>
                  <a:pt x="46081" y="232637"/>
                </a:lnTo>
                <a:close/>
              </a:path>
              <a:path w="118109" h="305435">
                <a:moveTo>
                  <a:pt x="103758" y="189356"/>
                </a:moveTo>
                <a:lnTo>
                  <a:pt x="96011" y="191262"/>
                </a:lnTo>
                <a:lnTo>
                  <a:pt x="92455" y="197357"/>
                </a:lnTo>
                <a:lnTo>
                  <a:pt x="71481" y="232889"/>
                </a:lnTo>
                <a:lnTo>
                  <a:pt x="71247" y="279907"/>
                </a:lnTo>
                <a:lnTo>
                  <a:pt x="73196" y="279907"/>
                </a:lnTo>
                <a:lnTo>
                  <a:pt x="114300" y="210312"/>
                </a:lnTo>
                <a:lnTo>
                  <a:pt x="117855" y="204215"/>
                </a:lnTo>
                <a:lnTo>
                  <a:pt x="115950" y="196468"/>
                </a:lnTo>
                <a:lnTo>
                  <a:pt x="103758" y="189356"/>
                </a:lnTo>
                <a:close/>
              </a:path>
              <a:path w="118109" h="305435">
                <a:moveTo>
                  <a:pt x="58704" y="254535"/>
                </a:moveTo>
                <a:lnTo>
                  <a:pt x="47625" y="273303"/>
                </a:lnTo>
                <a:lnTo>
                  <a:pt x="69595" y="273430"/>
                </a:lnTo>
                <a:lnTo>
                  <a:pt x="58704" y="254535"/>
                </a:lnTo>
                <a:close/>
              </a:path>
              <a:path w="118109" h="305435">
                <a:moveTo>
                  <a:pt x="71481" y="232889"/>
                </a:moveTo>
                <a:lnTo>
                  <a:pt x="58704" y="254535"/>
                </a:lnTo>
                <a:lnTo>
                  <a:pt x="69595" y="273430"/>
                </a:lnTo>
                <a:lnTo>
                  <a:pt x="71279" y="273430"/>
                </a:lnTo>
                <a:lnTo>
                  <a:pt x="71481" y="232889"/>
                </a:lnTo>
                <a:close/>
              </a:path>
              <a:path w="118109" h="305435">
                <a:moveTo>
                  <a:pt x="47243" y="0"/>
                </a:moveTo>
                <a:lnTo>
                  <a:pt x="46081" y="232637"/>
                </a:lnTo>
                <a:lnTo>
                  <a:pt x="58704" y="254535"/>
                </a:lnTo>
                <a:lnTo>
                  <a:pt x="71481" y="232889"/>
                </a:lnTo>
                <a:lnTo>
                  <a:pt x="72643" y="253"/>
                </a:lnTo>
                <a:lnTo>
                  <a:pt x="47243" y="0"/>
                </a:lnTo>
                <a:close/>
              </a:path>
            </a:pathLst>
          </a:custGeom>
          <a:solidFill>
            <a:srgbClr val="FFFFFF"/>
          </a:solidFill>
        </p:spPr>
        <p:txBody>
          <a:bodyPr wrap="square" lIns="0" tIns="0" rIns="0" bIns="0" rtlCol="0"/>
          <a:lstStyle/>
          <a:p>
            <a:endParaRPr/>
          </a:p>
        </p:txBody>
      </p:sp>
      <p:sp>
        <p:nvSpPr>
          <p:cNvPr id="17" name="object 17"/>
          <p:cNvSpPr/>
          <p:nvPr/>
        </p:nvSpPr>
        <p:spPr>
          <a:xfrm>
            <a:off x="2498089" y="3429634"/>
            <a:ext cx="118110" cy="305435"/>
          </a:xfrm>
          <a:custGeom>
            <a:avLst/>
            <a:gdLst/>
            <a:ahLst/>
            <a:cxnLst/>
            <a:rect l="l" t="t" r="r" b="b"/>
            <a:pathLst>
              <a:path w="118110" h="305435">
                <a:moveTo>
                  <a:pt x="14224" y="188848"/>
                </a:moveTo>
                <a:lnTo>
                  <a:pt x="8128" y="192404"/>
                </a:lnTo>
                <a:lnTo>
                  <a:pt x="2032" y="195833"/>
                </a:lnTo>
                <a:lnTo>
                  <a:pt x="0" y="203581"/>
                </a:lnTo>
                <a:lnTo>
                  <a:pt x="3556" y="209676"/>
                </a:lnTo>
                <a:lnTo>
                  <a:pt x="58420" y="304926"/>
                </a:lnTo>
                <a:lnTo>
                  <a:pt x="73196" y="279907"/>
                </a:lnTo>
                <a:lnTo>
                  <a:pt x="71247" y="279907"/>
                </a:lnTo>
                <a:lnTo>
                  <a:pt x="45847" y="279653"/>
                </a:lnTo>
                <a:lnTo>
                  <a:pt x="46103" y="232673"/>
                </a:lnTo>
                <a:lnTo>
                  <a:pt x="25527" y="196976"/>
                </a:lnTo>
                <a:lnTo>
                  <a:pt x="21971" y="190881"/>
                </a:lnTo>
                <a:lnTo>
                  <a:pt x="14224" y="188848"/>
                </a:lnTo>
                <a:close/>
              </a:path>
              <a:path w="118110" h="305435">
                <a:moveTo>
                  <a:pt x="46103" y="232673"/>
                </a:moveTo>
                <a:lnTo>
                  <a:pt x="45847" y="279653"/>
                </a:lnTo>
                <a:lnTo>
                  <a:pt x="71247" y="279907"/>
                </a:lnTo>
                <a:lnTo>
                  <a:pt x="71282" y="273431"/>
                </a:lnTo>
                <a:lnTo>
                  <a:pt x="47625" y="273303"/>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1" y="196469"/>
                </a:lnTo>
                <a:lnTo>
                  <a:pt x="103759" y="189356"/>
                </a:lnTo>
                <a:close/>
              </a:path>
              <a:path w="118110" h="305435">
                <a:moveTo>
                  <a:pt x="58704" y="254535"/>
                </a:moveTo>
                <a:lnTo>
                  <a:pt x="47625" y="273303"/>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18" name="object 18"/>
          <p:cNvSpPr/>
          <p:nvPr/>
        </p:nvSpPr>
        <p:spPr>
          <a:xfrm>
            <a:off x="5594858" y="3286378"/>
            <a:ext cx="118110" cy="305435"/>
          </a:xfrm>
          <a:custGeom>
            <a:avLst/>
            <a:gdLst/>
            <a:ahLst/>
            <a:cxnLst/>
            <a:rect l="l" t="t" r="r" b="b"/>
            <a:pathLst>
              <a:path w="118110" h="305435">
                <a:moveTo>
                  <a:pt x="14224" y="188849"/>
                </a:moveTo>
                <a:lnTo>
                  <a:pt x="8127" y="192405"/>
                </a:lnTo>
                <a:lnTo>
                  <a:pt x="2031" y="195834"/>
                </a:lnTo>
                <a:lnTo>
                  <a:pt x="0" y="203581"/>
                </a:lnTo>
                <a:lnTo>
                  <a:pt x="3555" y="209676"/>
                </a:lnTo>
                <a:lnTo>
                  <a:pt x="58419" y="304926"/>
                </a:lnTo>
                <a:lnTo>
                  <a:pt x="73196" y="279908"/>
                </a:lnTo>
                <a:lnTo>
                  <a:pt x="71246" y="279908"/>
                </a:lnTo>
                <a:lnTo>
                  <a:pt x="45846" y="279654"/>
                </a:lnTo>
                <a:lnTo>
                  <a:pt x="46103" y="232673"/>
                </a:lnTo>
                <a:lnTo>
                  <a:pt x="25526" y="196976"/>
                </a:lnTo>
                <a:lnTo>
                  <a:pt x="21970" y="190881"/>
                </a:lnTo>
                <a:lnTo>
                  <a:pt x="14224" y="188849"/>
                </a:lnTo>
                <a:close/>
              </a:path>
              <a:path w="118110" h="305435">
                <a:moveTo>
                  <a:pt x="46103" y="232673"/>
                </a:moveTo>
                <a:lnTo>
                  <a:pt x="45846" y="279654"/>
                </a:lnTo>
                <a:lnTo>
                  <a:pt x="71246" y="279908"/>
                </a:lnTo>
                <a:lnTo>
                  <a:pt x="71282" y="273431"/>
                </a:lnTo>
                <a:lnTo>
                  <a:pt x="47625" y="273304"/>
                </a:lnTo>
                <a:lnTo>
                  <a:pt x="58704" y="254535"/>
                </a:lnTo>
                <a:lnTo>
                  <a:pt x="46103" y="232673"/>
                </a:lnTo>
                <a:close/>
              </a:path>
              <a:path w="118110" h="305435">
                <a:moveTo>
                  <a:pt x="103758" y="189357"/>
                </a:moveTo>
                <a:lnTo>
                  <a:pt x="96012" y="191262"/>
                </a:lnTo>
                <a:lnTo>
                  <a:pt x="92455" y="197358"/>
                </a:lnTo>
                <a:lnTo>
                  <a:pt x="71503" y="232852"/>
                </a:lnTo>
                <a:lnTo>
                  <a:pt x="71246" y="279908"/>
                </a:lnTo>
                <a:lnTo>
                  <a:pt x="73196" y="279908"/>
                </a:lnTo>
                <a:lnTo>
                  <a:pt x="114300" y="210312"/>
                </a:lnTo>
                <a:lnTo>
                  <a:pt x="117855" y="204216"/>
                </a:lnTo>
                <a:lnTo>
                  <a:pt x="115950" y="196469"/>
                </a:lnTo>
                <a:lnTo>
                  <a:pt x="103758" y="189357"/>
                </a:lnTo>
                <a:close/>
              </a:path>
              <a:path w="118110" h="305435">
                <a:moveTo>
                  <a:pt x="58704" y="254535"/>
                </a:moveTo>
                <a:lnTo>
                  <a:pt x="47625" y="273304"/>
                </a:lnTo>
                <a:lnTo>
                  <a:pt x="69595" y="273431"/>
                </a:lnTo>
                <a:lnTo>
                  <a:pt x="58704" y="254535"/>
                </a:lnTo>
                <a:close/>
              </a:path>
              <a:path w="118110" h="305435">
                <a:moveTo>
                  <a:pt x="71503" y="232852"/>
                </a:moveTo>
                <a:lnTo>
                  <a:pt x="58704" y="254535"/>
                </a:lnTo>
                <a:lnTo>
                  <a:pt x="69595" y="273431"/>
                </a:lnTo>
                <a:lnTo>
                  <a:pt x="71282" y="273431"/>
                </a:lnTo>
                <a:lnTo>
                  <a:pt x="71503" y="232852"/>
                </a:lnTo>
                <a:close/>
              </a:path>
              <a:path w="118110" h="305435">
                <a:moveTo>
                  <a:pt x="47370" y="0"/>
                </a:moveTo>
                <a:lnTo>
                  <a:pt x="46330" y="190881"/>
                </a:lnTo>
                <a:lnTo>
                  <a:pt x="46206" y="232852"/>
                </a:lnTo>
                <a:lnTo>
                  <a:pt x="58704" y="254535"/>
                </a:lnTo>
                <a:lnTo>
                  <a:pt x="71503" y="232852"/>
                </a:lnTo>
                <a:lnTo>
                  <a:pt x="72770" y="254"/>
                </a:lnTo>
                <a:lnTo>
                  <a:pt x="47370" y="0"/>
                </a:lnTo>
                <a:close/>
              </a:path>
            </a:pathLst>
          </a:custGeom>
          <a:solidFill>
            <a:srgbClr val="FFFFFF"/>
          </a:solidFill>
        </p:spPr>
        <p:txBody>
          <a:bodyPr wrap="square" lIns="0" tIns="0" rIns="0" bIns="0" rtlCol="0"/>
          <a:lstStyle/>
          <a:p>
            <a:endParaRPr/>
          </a:p>
        </p:txBody>
      </p:sp>
      <p:sp>
        <p:nvSpPr>
          <p:cNvPr id="19" name="object 19"/>
          <p:cNvSpPr/>
          <p:nvPr/>
        </p:nvSpPr>
        <p:spPr>
          <a:xfrm>
            <a:off x="5378450" y="3286378"/>
            <a:ext cx="118110" cy="305435"/>
          </a:xfrm>
          <a:custGeom>
            <a:avLst/>
            <a:gdLst/>
            <a:ahLst/>
            <a:cxnLst/>
            <a:rect l="l" t="t" r="r" b="b"/>
            <a:pathLst>
              <a:path w="118110" h="305435">
                <a:moveTo>
                  <a:pt x="14224" y="188849"/>
                </a:moveTo>
                <a:lnTo>
                  <a:pt x="8127" y="192405"/>
                </a:lnTo>
                <a:lnTo>
                  <a:pt x="2032" y="195834"/>
                </a:lnTo>
                <a:lnTo>
                  <a:pt x="0" y="203581"/>
                </a:lnTo>
                <a:lnTo>
                  <a:pt x="3555" y="209676"/>
                </a:lnTo>
                <a:lnTo>
                  <a:pt x="58420" y="304926"/>
                </a:lnTo>
                <a:lnTo>
                  <a:pt x="73196" y="279908"/>
                </a:lnTo>
                <a:lnTo>
                  <a:pt x="71247" y="279908"/>
                </a:lnTo>
                <a:lnTo>
                  <a:pt x="45847" y="279654"/>
                </a:lnTo>
                <a:lnTo>
                  <a:pt x="46103" y="232673"/>
                </a:lnTo>
                <a:lnTo>
                  <a:pt x="25526" y="196976"/>
                </a:lnTo>
                <a:lnTo>
                  <a:pt x="21971" y="190881"/>
                </a:lnTo>
                <a:lnTo>
                  <a:pt x="14224" y="188849"/>
                </a:lnTo>
                <a:close/>
              </a:path>
              <a:path w="118110" h="305435">
                <a:moveTo>
                  <a:pt x="46103" y="232673"/>
                </a:moveTo>
                <a:lnTo>
                  <a:pt x="45847" y="279654"/>
                </a:lnTo>
                <a:lnTo>
                  <a:pt x="71247" y="279908"/>
                </a:lnTo>
                <a:lnTo>
                  <a:pt x="71282" y="273431"/>
                </a:lnTo>
                <a:lnTo>
                  <a:pt x="47625" y="273304"/>
                </a:lnTo>
                <a:lnTo>
                  <a:pt x="58704" y="254535"/>
                </a:lnTo>
                <a:lnTo>
                  <a:pt x="46103" y="232673"/>
                </a:lnTo>
                <a:close/>
              </a:path>
              <a:path w="118110" h="305435">
                <a:moveTo>
                  <a:pt x="103759" y="189357"/>
                </a:moveTo>
                <a:lnTo>
                  <a:pt x="96012" y="191262"/>
                </a:lnTo>
                <a:lnTo>
                  <a:pt x="92455" y="197358"/>
                </a:lnTo>
                <a:lnTo>
                  <a:pt x="71503" y="232852"/>
                </a:lnTo>
                <a:lnTo>
                  <a:pt x="71247" y="279908"/>
                </a:lnTo>
                <a:lnTo>
                  <a:pt x="73196" y="279908"/>
                </a:lnTo>
                <a:lnTo>
                  <a:pt x="114300" y="210312"/>
                </a:lnTo>
                <a:lnTo>
                  <a:pt x="117855" y="204216"/>
                </a:lnTo>
                <a:lnTo>
                  <a:pt x="115950" y="196469"/>
                </a:lnTo>
                <a:lnTo>
                  <a:pt x="103759" y="189357"/>
                </a:lnTo>
                <a:close/>
              </a:path>
              <a:path w="118110" h="305435">
                <a:moveTo>
                  <a:pt x="58704" y="254535"/>
                </a:moveTo>
                <a:lnTo>
                  <a:pt x="47625" y="273304"/>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20" name="object 20"/>
          <p:cNvSpPr/>
          <p:nvPr/>
        </p:nvSpPr>
        <p:spPr>
          <a:xfrm>
            <a:off x="4154678" y="3358007"/>
            <a:ext cx="118110" cy="305435"/>
          </a:xfrm>
          <a:custGeom>
            <a:avLst/>
            <a:gdLst/>
            <a:ahLst/>
            <a:cxnLst/>
            <a:rect l="l" t="t" r="r" b="b"/>
            <a:pathLst>
              <a:path w="118110" h="305435">
                <a:moveTo>
                  <a:pt x="14224" y="188848"/>
                </a:moveTo>
                <a:lnTo>
                  <a:pt x="8127" y="192404"/>
                </a:lnTo>
                <a:lnTo>
                  <a:pt x="2032" y="195833"/>
                </a:lnTo>
                <a:lnTo>
                  <a:pt x="0" y="203580"/>
                </a:lnTo>
                <a:lnTo>
                  <a:pt x="3556" y="209676"/>
                </a:lnTo>
                <a:lnTo>
                  <a:pt x="58420" y="304926"/>
                </a:lnTo>
                <a:lnTo>
                  <a:pt x="73196" y="279907"/>
                </a:lnTo>
                <a:lnTo>
                  <a:pt x="71247" y="279907"/>
                </a:lnTo>
                <a:lnTo>
                  <a:pt x="45847" y="279653"/>
                </a:lnTo>
                <a:lnTo>
                  <a:pt x="46103" y="232673"/>
                </a:lnTo>
                <a:lnTo>
                  <a:pt x="25526" y="196976"/>
                </a:lnTo>
                <a:lnTo>
                  <a:pt x="21971" y="190880"/>
                </a:lnTo>
                <a:lnTo>
                  <a:pt x="14224" y="188848"/>
                </a:lnTo>
                <a:close/>
              </a:path>
              <a:path w="118110" h="305435">
                <a:moveTo>
                  <a:pt x="46103" y="232673"/>
                </a:moveTo>
                <a:lnTo>
                  <a:pt x="45847" y="279653"/>
                </a:lnTo>
                <a:lnTo>
                  <a:pt x="71247" y="279907"/>
                </a:lnTo>
                <a:lnTo>
                  <a:pt x="71282" y="273430"/>
                </a:lnTo>
                <a:lnTo>
                  <a:pt x="47625" y="273303"/>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8"/>
                </a:lnTo>
                <a:lnTo>
                  <a:pt x="103759" y="189356"/>
                </a:lnTo>
                <a:close/>
              </a:path>
              <a:path w="118110" h="305435">
                <a:moveTo>
                  <a:pt x="58704" y="254535"/>
                </a:moveTo>
                <a:lnTo>
                  <a:pt x="47625" y="273303"/>
                </a:lnTo>
                <a:lnTo>
                  <a:pt x="69596" y="273430"/>
                </a:lnTo>
                <a:lnTo>
                  <a:pt x="58704" y="254535"/>
                </a:lnTo>
                <a:close/>
              </a:path>
              <a:path w="118110" h="305435">
                <a:moveTo>
                  <a:pt x="71503" y="232852"/>
                </a:moveTo>
                <a:lnTo>
                  <a:pt x="58704" y="254535"/>
                </a:lnTo>
                <a:lnTo>
                  <a:pt x="69596" y="273430"/>
                </a:lnTo>
                <a:lnTo>
                  <a:pt x="71282" y="273430"/>
                </a:lnTo>
                <a:lnTo>
                  <a:pt x="71503" y="232852"/>
                </a:lnTo>
                <a:close/>
              </a:path>
              <a:path w="118110" h="305435">
                <a:moveTo>
                  <a:pt x="47371" y="0"/>
                </a:moveTo>
                <a:lnTo>
                  <a:pt x="46330" y="190880"/>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21" name="object 21"/>
          <p:cNvSpPr/>
          <p:nvPr/>
        </p:nvSpPr>
        <p:spPr>
          <a:xfrm>
            <a:off x="3938270" y="3358007"/>
            <a:ext cx="118110" cy="305435"/>
          </a:xfrm>
          <a:custGeom>
            <a:avLst/>
            <a:gdLst/>
            <a:ahLst/>
            <a:cxnLst/>
            <a:rect l="l" t="t" r="r" b="b"/>
            <a:pathLst>
              <a:path w="118110" h="305435">
                <a:moveTo>
                  <a:pt x="14224" y="188848"/>
                </a:moveTo>
                <a:lnTo>
                  <a:pt x="8127" y="192404"/>
                </a:lnTo>
                <a:lnTo>
                  <a:pt x="2031" y="195833"/>
                </a:lnTo>
                <a:lnTo>
                  <a:pt x="0" y="203580"/>
                </a:lnTo>
                <a:lnTo>
                  <a:pt x="3555" y="209676"/>
                </a:lnTo>
                <a:lnTo>
                  <a:pt x="58419" y="304926"/>
                </a:lnTo>
                <a:lnTo>
                  <a:pt x="73196" y="279907"/>
                </a:lnTo>
                <a:lnTo>
                  <a:pt x="71246" y="279907"/>
                </a:lnTo>
                <a:lnTo>
                  <a:pt x="45846" y="279653"/>
                </a:lnTo>
                <a:lnTo>
                  <a:pt x="46103" y="232673"/>
                </a:lnTo>
                <a:lnTo>
                  <a:pt x="25526" y="196976"/>
                </a:lnTo>
                <a:lnTo>
                  <a:pt x="21970" y="190880"/>
                </a:lnTo>
                <a:lnTo>
                  <a:pt x="14224" y="188848"/>
                </a:lnTo>
                <a:close/>
              </a:path>
              <a:path w="118110" h="305435">
                <a:moveTo>
                  <a:pt x="46103" y="232673"/>
                </a:moveTo>
                <a:lnTo>
                  <a:pt x="45846" y="279653"/>
                </a:lnTo>
                <a:lnTo>
                  <a:pt x="71246" y="279907"/>
                </a:lnTo>
                <a:lnTo>
                  <a:pt x="71282" y="273430"/>
                </a:lnTo>
                <a:lnTo>
                  <a:pt x="47625" y="273303"/>
                </a:lnTo>
                <a:lnTo>
                  <a:pt x="58704" y="254535"/>
                </a:lnTo>
                <a:lnTo>
                  <a:pt x="46103" y="232673"/>
                </a:lnTo>
                <a:close/>
              </a:path>
              <a:path w="118110" h="305435">
                <a:moveTo>
                  <a:pt x="103758" y="189356"/>
                </a:moveTo>
                <a:lnTo>
                  <a:pt x="96012" y="191262"/>
                </a:lnTo>
                <a:lnTo>
                  <a:pt x="92455" y="197357"/>
                </a:lnTo>
                <a:lnTo>
                  <a:pt x="71503" y="232852"/>
                </a:lnTo>
                <a:lnTo>
                  <a:pt x="71246" y="279907"/>
                </a:lnTo>
                <a:lnTo>
                  <a:pt x="73196" y="279907"/>
                </a:lnTo>
                <a:lnTo>
                  <a:pt x="114300" y="210312"/>
                </a:lnTo>
                <a:lnTo>
                  <a:pt x="117855" y="204215"/>
                </a:lnTo>
                <a:lnTo>
                  <a:pt x="115950" y="196468"/>
                </a:lnTo>
                <a:lnTo>
                  <a:pt x="103758" y="189356"/>
                </a:lnTo>
                <a:close/>
              </a:path>
              <a:path w="118110" h="305435">
                <a:moveTo>
                  <a:pt x="58704" y="254535"/>
                </a:moveTo>
                <a:lnTo>
                  <a:pt x="47625" y="273303"/>
                </a:lnTo>
                <a:lnTo>
                  <a:pt x="69595" y="273430"/>
                </a:lnTo>
                <a:lnTo>
                  <a:pt x="58704" y="254535"/>
                </a:lnTo>
                <a:close/>
              </a:path>
              <a:path w="118110" h="305435">
                <a:moveTo>
                  <a:pt x="71503" y="232852"/>
                </a:moveTo>
                <a:lnTo>
                  <a:pt x="58704" y="254535"/>
                </a:lnTo>
                <a:lnTo>
                  <a:pt x="69595" y="273430"/>
                </a:lnTo>
                <a:lnTo>
                  <a:pt x="71282" y="273430"/>
                </a:lnTo>
                <a:lnTo>
                  <a:pt x="71503" y="232852"/>
                </a:lnTo>
                <a:close/>
              </a:path>
              <a:path w="118110" h="305435">
                <a:moveTo>
                  <a:pt x="47370" y="0"/>
                </a:moveTo>
                <a:lnTo>
                  <a:pt x="46330" y="190880"/>
                </a:lnTo>
                <a:lnTo>
                  <a:pt x="46206" y="232852"/>
                </a:lnTo>
                <a:lnTo>
                  <a:pt x="58704" y="254535"/>
                </a:lnTo>
                <a:lnTo>
                  <a:pt x="71503" y="232852"/>
                </a:lnTo>
                <a:lnTo>
                  <a:pt x="72770" y="253"/>
                </a:lnTo>
                <a:lnTo>
                  <a:pt x="47370" y="0"/>
                </a:lnTo>
                <a:close/>
              </a:path>
            </a:pathLst>
          </a:custGeom>
          <a:solidFill>
            <a:srgbClr val="FFFFFF"/>
          </a:solidFill>
        </p:spPr>
        <p:txBody>
          <a:bodyPr wrap="square" lIns="0" tIns="0" rIns="0" bIns="0" rtlCol="0"/>
          <a:lstStyle/>
          <a:p>
            <a:endParaRPr/>
          </a:p>
        </p:txBody>
      </p:sp>
      <p:sp>
        <p:nvSpPr>
          <p:cNvPr id="22" name="object 22"/>
          <p:cNvSpPr/>
          <p:nvPr/>
        </p:nvSpPr>
        <p:spPr>
          <a:xfrm>
            <a:off x="2786126" y="3429634"/>
            <a:ext cx="118110" cy="305435"/>
          </a:xfrm>
          <a:custGeom>
            <a:avLst/>
            <a:gdLst/>
            <a:ahLst/>
            <a:cxnLst/>
            <a:rect l="l" t="t" r="r" b="b"/>
            <a:pathLst>
              <a:path w="118110" h="305435">
                <a:moveTo>
                  <a:pt x="14224" y="188848"/>
                </a:moveTo>
                <a:lnTo>
                  <a:pt x="8128" y="192404"/>
                </a:lnTo>
                <a:lnTo>
                  <a:pt x="2031" y="195833"/>
                </a:lnTo>
                <a:lnTo>
                  <a:pt x="0" y="203581"/>
                </a:lnTo>
                <a:lnTo>
                  <a:pt x="3556" y="209676"/>
                </a:lnTo>
                <a:lnTo>
                  <a:pt x="58419" y="304926"/>
                </a:lnTo>
                <a:lnTo>
                  <a:pt x="73196" y="279907"/>
                </a:lnTo>
                <a:lnTo>
                  <a:pt x="71247" y="279907"/>
                </a:lnTo>
                <a:lnTo>
                  <a:pt x="45847" y="279653"/>
                </a:lnTo>
                <a:lnTo>
                  <a:pt x="46103" y="232673"/>
                </a:lnTo>
                <a:lnTo>
                  <a:pt x="25526" y="196976"/>
                </a:lnTo>
                <a:lnTo>
                  <a:pt x="21971" y="190881"/>
                </a:lnTo>
                <a:lnTo>
                  <a:pt x="14224" y="188848"/>
                </a:lnTo>
                <a:close/>
              </a:path>
              <a:path w="118110" h="305435">
                <a:moveTo>
                  <a:pt x="46103" y="232673"/>
                </a:moveTo>
                <a:lnTo>
                  <a:pt x="45847" y="279653"/>
                </a:lnTo>
                <a:lnTo>
                  <a:pt x="71247" y="279907"/>
                </a:lnTo>
                <a:lnTo>
                  <a:pt x="71282" y="273431"/>
                </a:lnTo>
                <a:lnTo>
                  <a:pt x="47625" y="273303"/>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9"/>
                </a:lnTo>
                <a:lnTo>
                  <a:pt x="103759" y="189356"/>
                </a:lnTo>
                <a:close/>
              </a:path>
              <a:path w="118110" h="305435">
                <a:moveTo>
                  <a:pt x="58704" y="254535"/>
                </a:moveTo>
                <a:lnTo>
                  <a:pt x="47625" y="273303"/>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23" name="object 23"/>
          <p:cNvSpPr/>
          <p:nvPr/>
        </p:nvSpPr>
        <p:spPr>
          <a:xfrm>
            <a:off x="7106666" y="3429634"/>
            <a:ext cx="118110" cy="305435"/>
          </a:xfrm>
          <a:custGeom>
            <a:avLst/>
            <a:gdLst/>
            <a:ahLst/>
            <a:cxnLst/>
            <a:rect l="l" t="t" r="r" b="b"/>
            <a:pathLst>
              <a:path w="118109" h="305435">
                <a:moveTo>
                  <a:pt x="14224" y="188848"/>
                </a:moveTo>
                <a:lnTo>
                  <a:pt x="8127" y="192404"/>
                </a:lnTo>
                <a:lnTo>
                  <a:pt x="2031" y="195833"/>
                </a:lnTo>
                <a:lnTo>
                  <a:pt x="0" y="203581"/>
                </a:lnTo>
                <a:lnTo>
                  <a:pt x="3555" y="209676"/>
                </a:lnTo>
                <a:lnTo>
                  <a:pt x="58419" y="304926"/>
                </a:lnTo>
                <a:lnTo>
                  <a:pt x="73196" y="279907"/>
                </a:lnTo>
                <a:lnTo>
                  <a:pt x="71247" y="279907"/>
                </a:lnTo>
                <a:lnTo>
                  <a:pt x="45847" y="279653"/>
                </a:lnTo>
                <a:lnTo>
                  <a:pt x="46081" y="232637"/>
                </a:lnTo>
                <a:lnTo>
                  <a:pt x="25526" y="196976"/>
                </a:lnTo>
                <a:lnTo>
                  <a:pt x="21970" y="190881"/>
                </a:lnTo>
                <a:lnTo>
                  <a:pt x="14224" y="188848"/>
                </a:lnTo>
                <a:close/>
              </a:path>
              <a:path w="118109" h="305435">
                <a:moveTo>
                  <a:pt x="46081" y="232637"/>
                </a:moveTo>
                <a:lnTo>
                  <a:pt x="45847" y="279653"/>
                </a:lnTo>
                <a:lnTo>
                  <a:pt x="71247" y="279907"/>
                </a:lnTo>
                <a:lnTo>
                  <a:pt x="71279" y="273431"/>
                </a:lnTo>
                <a:lnTo>
                  <a:pt x="47625" y="273303"/>
                </a:lnTo>
                <a:lnTo>
                  <a:pt x="58704" y="254535"/>
                </a:lnTo>
                <a:lnTo>
                  <a:pt x="46081" y="232637"/>
                </a:lnTo>
                <a:close/>
              </a:path>
              <a:path w="118109" h="305435">
                <a:moveTo>
                  <a:pt x="103758" y="189356"/>
                </a:moveTo>
                <a:lnTo>
                  <a:pt x="96011" y="191262"/>
                </a:lnTo>
                <a:lnTo>
                  <a:pt x="92455" y="197357"/>
                </a:lnTo>
                <a:lnTo>
                  <a:pt x="71481" y="232889"/>
                </a:lnTo>
                <a:lnTo>
                  <a:pt x="71247" y="279907"/>
                </a:lnTo>
                <a:lnTo>
                  <a:pt x="73196" y="279907"/>
                </a:lnTo>
                <a:lnTo>
                  <a:pt x="114300" y="210312"/>
                </a:lnTo>
                <a:lnTo>
                  <a:pt x="117855" y="204215"/>
                </a:lnTo>
                <a:lnTo>
                  <a:pt x="115950" y="196469"/>
                </a:lnTo>
                <a:lnTo>
                  <a:pt x="103758" y="189356"/>
                </a:lnTo>
                <a:close/>
              </a:path>
              <a:path w="118109" h="305435">
                <a:moveTo>
                  <a:pt x="58704" y="254535"/>
                </a:moveTo>
                <a:lnTo>
                  <a:pt x="47625" y="273303"/>
                </a:lnTo>
                <a:lnTo>
                  <a:pt x="69595" y="273431"/>
                </a:lnTo>
                <a:lnTo>
                  <a:pt x="58704" y="254535"/>
                </a:lnTo>
                <a:close/>
              </a:path>
              <a:path w="118109" h="305435">
                <a:moveTo>
                  <a:pt x="71481" y="232889"/>
                </a:moveTo>
                <a:lnTo>
                  <a:pt x="58704" y="254535"/>
                </a:lnTo>
                <a:lnTo>
                  <a:pt x="69595" y="273431"/>
                </a:lnTo>
                <a:lnTo>
                  <a:pt x="71279" y="273431"/>
                </a:lnTo>
                <a:lnTo>
                  <a:pt x="71481" y="232889"/>
                </a:lnTo>
                <a:close/>
              </a:path>
              <a:path w="118109" h="305435">
                <a:moveTo>
                  <a:pt x="47243" y="0"/>
                </a:moveTo>
                <a:lnTo>
                  <a:pt x="46081" y="232637"/>
                </a:lnTo>
                <a:lnTo>
                  <a:pt x="58704" y="254535"/>
                </a:lnTo>
                <a:lnTo>
                  <a:pt x="71481" y="232889"/>
                </a:lnTo>
                <a:lnTo>
                  <a:pt x="72643" y="253"/>
                </a:lnTo>
                <a:lnTo>
                  <a:pt x="47243" y="0"/>
                </a:lnTo>
                <a:close/>
              </a:path>
            </a:pathLst>
          </a:custGeom>
          <a:solidFill>
            <a:srgbClr val="FFFFFF"/>
          </a:solidFill>
        </p:spPr>
        <p:txBody>
          <a:bodyPr wrap="square" lIns="0" tIns="0" rIns="0" bIns="0" rtlCol="0"/>
          <a:lstStyle/>
          <a:p>
            <a:endParaRPr/>
          </a:p>
        </p:txBody>
      </p:sp>
      <p:sp>
        <p:nvSpPr>
          <p:cNvPr id="24" name="object 24"/>
          <p:cNvSpPr/>
          <p:nvPr/>
        </p:nvSpPr>
        <p:spPr>
          <a:xfrm>
            <a:off x="6890257" y="3429634"/>
            <a:ext cx="118110" cy="305435"/>
          </a:xfrm>
          <a:custGeom>
            <a:avLst/>
            <a:gdLst/>
            <a:ahLst/>
            <a:cxnLst/>
            <a:rect l="l" t="t" r="r" b="b"/>
            <a:pathLst>
              <a:path w="118109" h="305435">
                <a:moveTo>
                  <a:pt x="14224" y="188848"/>
                </a:moveTo>
                <a:lnTo>
                  <a:pt x="8127" y="192404"/>
                </a:lnTo>
                <a:lnTo>
                  <a:pt x="2032" y="195833"/>
                </a:lnTo>
                <a:lnTo>
                  <a:pt x="0" y="203581"/>
                </a:lnTo>
                <a:lnTo>
                  <a:pt x="3556" y="209676"/>
                </a:lnTo>
                <a:lnTo>
                  <a:pt x="58420" y="304926"/>
                </a:lnTo>
                <a:lnTo>
                  <a:pt x="73196" y="279907"/>
                </a:lnTo>
                <a:lnTo>
                  <a:pt x="71247" y="279907"/>
                </a:lnTo>
                <a:lnTo>
                  <a:pt x="45847" y="279653"/>
                </a:lnTo>
                <a:lnTo>
                  <a:pt x="46103" y="232673"/>
                </a:lnTo>
                <a:lnTo>
                  <a:pt x="25526" y="196976"/>
                </a:lnTo>
                <a:lnTo>
                  <a:pt x="21971" y="190881"/>
                </a:lnTo>
                <a:lnTo>
                  <a:pt x="14224" y="188848"/>
                </a:lnTo>
                <a:close/>
              </a:path>
              <a:path w="118109" h="305435">
                <a:moveTo>
                  <a:pt x="46103" y="232673"/>
                </a:moveTo>
                <a:lnTo>
                  <a:pt x="45847" y="279653"/>
                </a:lnTo>
                <a:lnTo>
                  <a:pt x="71247" y="279907"/>
                </a:lnTo>
                <a:lnTo>
                  <a:pt x="71282" y="273431"/>
                </a:lnTo>
                <a:lnTo>
                  <a:pt x="47625" y="273303"/>
                </a:lnTo>
                <a:lnTo>
                  <a:pt x="58704" y="254535"/>
                </a:lnTo>
                <a:lnTo>
                  <a:pt x="46103" y="232673"/>
                </a:lnTo>
                <a:close/>
              </a:path>
              <a:path w="118109"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9"/>
                </a:lnTo>
                <a:lnTo>
                  <a:pt x="103759" y="189356"/>
                </a:lnTo>
                <a:close/>
              </a:path>
              <a:path w="118109" h="305435">
                <a:moveTo>
                  <a:pt x="58704" y="254535"/>
                </a:moveTo>
                <a:lnTo>
                  <a:pt x="47625" y="273303"/>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25" name="object 25"/>
          <p:cNvSpPr/>
          <p:nvPr/>
        </p:nvSpPr>
        <p:spPr>
          <a:xfrm>
            <a:off x="8475218" y="3429634"/>
            <a:ext cx="118110" cy="305435"/>
          </a:xfrm>
          <a:custGeom>
            <a:avLst/>
            <a:gdLst/>
            <a:ahLst/>
            <a:cxnLst/>
            <a:rect l="l" t="t" r="r" b="b"/>
            <a:pathLst>
              <a:path w="118109" h="305435">
                <a:moveTo>
                  <a:pt x="14224" y="188848"/>
                </a:moveTo>
                <a:lnTo>
                  <a:pt x="8127" y="192404"/>
                </a:lnTo>
                <a:lnTo>
                  <a:pt x="2031" y="195833"/>
                </a:lnTo>
                <a:lnTo>
                  <a:pt x="0" y="203581"/>
                </a:lnTo>
                <a:lnTo>
                  <a:pt x="3555" y="209676"/>
                </a:lnTo>
                <a:lnTo>
                  <a:pt x="58420" y="304926"/>
                </a:lnTo>
                <a:lnTo>
                  <a:pt x="73196" y="279907"/>
                </a:lnTo>
                <a:lnTo>
                  <a:pt x="71247" y="279907"/>
                </a:lnTo>
                <a:lnTo>
                  <a:pt x="45847" y="279653"/>
                </a:lnTo>
                <a:lnTo>
                  <a:pt x="46103" y="232673"/>
                </a:lnTo>
                <a:lnTo>
                  <a:pt x="25526" y="196976"/>
                </a:lnTo>
                <a:lnTo>
                  <a:pt x="21971" y="190881"/>
                </a:lnTo>
                <a:lnTo>
                  <a:pt x="14224" y="188848"/>
                </a:lnTo>
                <a:close/>
              </a:path>
              <a:path w="118109" h="305435">
                <a:moveTo>
                  <a:pt x="46103" y="232673"/>
                </a:moveTo>
                <a:lnTo>
                  <a:pt x="45847" y="279653"/>
                </a:lnTo>
                <a:lnTo>
                  <a:pt x="71247" y="279907"/>
                </a:lnTo>
                <a:lnTo>
                  <a:pt x="71282" y="273431"/>
                </a:lnTo>
                <a:lnTo>
                  <a:pt x="47625" y="273303"/>
                </a:lnTo>
                <a:lnTo>
                  <a:pt x="58704" y="254535"/>
                </a:lnTo>
                <a:lnTo>
                  <a:pt x="46103" y="232673"/>
                </a:lnTo>
                <a:close/>
              </a:path>
              <a:path w="118109" h="305435">
                <a:moveTo>
                  <a:pt x="103758" y="189356"/>
                </a:moveTo>
                <a:lnTo>
                  <a:pt x="96011" y="191262"/>
                </a:lnTo>
                <a:lnTo>
                  <a:pt x="92455" y="197357"/>
                </a:lnTo>
                <a:lnTo>
                  <a:pt x="71503" y="232852"/>
                </a:lnTo>
                <a:lnTo>
                  <a:pt x="71247" y="279907"/>
                </a:lnTo>
                <a:lnTo>
                  <a:pt x="73196" y="279907"/>
                </a:lnTo>
                <a:lnTo>
                  <a:pt x="114300" y="210312"/>
                </a:lnTo>
                <a:lnTo>
                  <a:pt x="117855" y="204215"/>
                </a:lnTo>
                <a:lnTo>
                  <a:pt x="115950" y="196469"/>
                </a:lnTo>
                <a:lnTo>
                  <a:pt x="103758" y="189356"/>
                </a:lnTo>
                <a:close/>
              </a:path>
              <a:path w="118109" h="305435">
                <a:moveTo>
                  <a:pt x="58704" y="254535"/>
                </a:moveTo>
                <a:lnTo>
                  <a:pt x="47625" y="273303"/>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3"/>
                </a:lnTo>
                <a:lnTo>
                  <a:pt x="47371" y="0"/>
                </a:lnTo>
                <a:close/>
              </a:path>
            </a:pathLst>
          </a:custGeom>
          <a:solidFill>
            <a:srgbClr val="FFFFFF"/>
          </a:solidFill>
        </p:spPr>
        <p:txBody>
          <a:bodyPr wrap="square" lIns="0" tIns="0" rIns="0" bIns="0" rtlCol="0"/>
          <a:lstStyle/>
          <a:p>
            <a:endParaRPr/>
          </a:p>
        </p:txBody>
      </p:sp>
      <p:sp>
        <p:nvSpPr>
          <p:cNvPr id="26" name="object 26"/>
          <p:cNvSpPr/>
          <p:nvPr/>
        </p:nvSpPr>
        <p:spPr>
          <a:xfrm>
            <a:off x="2457450" y="4039361"/>
            <a:ext cx="118110" cy="303530"/>
          </a:xfrm>
          <a:custGeom>
            <a:avLst/>
            <a:gdLst/>
            <a:ahLst/>
            <a:cxnLst/>
            <a:rect l="l" t="t" r="r" b="b"/>
            <a:pathLst>
              <a:path w="118110" h="303529">
                <a:moveTo>
                  <a:pt x="59263" y="50364"/>
                </a:moveTo>
                <a:lnTo>
                  <a:pt x="46372" y="72141"/>
                </a:lnTo>
                <a:lnTo>
                  <a:pt x="45212" y="303149"/>
                </a:lnTo>
                <a:lnTo>
                  <a:pt x="70612" y="303275"/>
                </a:lnTo>
                <a:lnTo>
                  <a:pt x="71773" y="72069"/>
                </a:lnTo>
                <a:lnTo>
                  <a:pt x="59263" y="50364"/>
                </a:lnTo>
                <a:close/>
              </a:path>
              <a:path w="118110" h="303529">
                <a:moveTo>
                  <a:pt x="73973" y="25018"/>
                </a:moveTo>
                <a:lnTo>
                  <a:pt x="46608" y="25018"/>
                </a:lnTo>
                <a:lnTo>
                  <a:pt x="72008" y="25273"/>
                </a:lnTo>
                <a:lnTo>
                  <a:pt x="71882" y="50364"/>
                </a:lnTo>
                <a:lnTo>
                  <a:pt x="71815" y="72141"/>
                </a:lnTo>
                <a:lnTo>
                  <a:pt x="92456" y="107950"/>
                </a:lnTo>
                <a:lnTo>
                  <a:pt x="95885" y="114045"/>
                </a:lnTo>
                <a:lnTo>
                  <a:pt x="103631" y="116077"/>
                </a:lnTo>
                <a:lnTo>
                  <a:pt x="109727" y="112521"/>
                </a:lnTo>
                <a:lnTo>
                  <a:pt x="115824" y="109093"/>
                </a:lnTo>
                <a:lnTo>
                  <a:pt x="117982" y="101345"/>
                </a:lnTo>
                <a:lnTo>
                  <a:pt x="114426" y="95250"/>
                </a:lnTo>
                <a:lnTo>
                  <a:pt x="73973" y="25018"/>
                </a:lnTo>
                <a:close/>
              </a:path>
              <a:path w="118110" h="303529">
                <a:moveTo>
                  <a:pt x="59562" y="0"/>
                </a:moveTo>
                <a:lnTo>
                  <a:pt x="3556" y="94614"/>
                </a:lnTo>
                <a:lnTo>
                  <a:pt x="0" y="100711"/>
                </a:lnTo>
                <a:lnTo>
                  <a:pt x="2031" y="108457"/>
                </a:lnTo>
                <a:lnTo>
                  <a:pt x="8000" y="112013"/>
                </a:lnTo>
                <a:lnTo>
                  <a:pt x="14097" y="115569"/>
                </a:lnTo>
                <a:lnTo>
                  <a:pt x="21843" y="113664"/>
                </a:lnTo>
                <a:lnTo>
                  <a:pt x="25400" y="107568"/>
                </a:lnTo>
                <a:lnTo>
                  <a:pt x="46372" y="72141"/>
                </a:lnTo>
                <a:lnTo>
                  <a:pt x="46608" y="25018"/>
                </a:lnTo>
                <a:lnTo>
                  <a:pt x="73973" y="25018"/>
                </a:lnTo>
                <a:lnTo>
                  <a:pt x="59562" y="0"/>
                </a:lnTo>
                <a:close/>
              </a:path>
              <a:path w="118110" h="303529">
                <a:moveTo>
                  <a:pt x="46608" y="25018"/>
                </a:moveTo>
                <a:lnTo>
                  <a:pt x="46372" y="72141"/>
                </a:lnTo>
                <a:lnTo>
                  <a:pt x="59263" y="50364"/>
                </a:lnTo>
                <a:lnTo>
                  <a:pt x="48387" y="31495"/>
                </a:lnTo>
                <a:lnTo>
                  <a:pt x="71977" y="31495"/>
                </a:lnTo>
                <a:lnTo>
                  <a:pt x="72008" y="25273"/>
                </a:lnTo>
                <a:lnTo>
                  <a:pt x="46608" y="25018"/>
                </a:lnTo>
                <a:close/>
              </a:path>
              <a:path w="118110" h="303529">
                <a:moveTo>
                  <a:pt x="71977" y="31495"/>
                </a:moveTo>
                <a:lnTo>
                  <a:pt x="48387" y="31495"/>
                </a:lnTo>
                <a:lnTo>
                  <a:pt x="70357" y="31623"/>
                </a:lnTo>
                <a:lnTo>
                  <a:pt x="59263" y="50364"/>
                </a:lnTo>
                <a:lnTo>
                  <a:pt x="71773" y="72069"/>
                </a:lnTo>
                <a:lnTo>
                  <a:pt x="71977" y="31495"/>
                </a:lnTo>
                <a:close/>
              </a:path>
              <a:path w="118110" h="303529">
                <a:moveTo>
                  <a:pt x="48387" y="31495"/>
                </a:moveTo>
                <a:lnTo>
                  <a:pt x="59263" y="50364"/>
                </a:lnTo>
                <a:lnTo>
                  <a:pt x="70357" y="31623"/>
                </a:lnTo>
                <a:lnTo>
                  <a:pt x="48387" y="31495"/>
                </a:lnTo>
                <a:close/>
              </a:path>
            </a:pathLst>
          </a:custGeom>
          <a:solidFill>
            <a:srgbClr val="FFFFFF"/>
          </a:solidFill>
        </p:spPr>
        <p:txBody>
          <a:bodyPr wrap="square" lIns="0" tIns="0" rIns="0" bIns="0" rtlCol="0"/>
          <a:lstStyle/>
          <a:p>
            <a:endParaRPr/>
          </a:p>
        </p:txBody>
      </p:sp>
      <p:sp>
        <p:nvSpPr>
          <p:cNvPr id="27" name="object 27"/>
          <p:cNvSpPr/>
          <p:nvPr/>
        </p:nvSpPr>
        <p:spPr>
          <a:xfrm>
            <a:off x="5666994" y="4077461"/>
            <a:ext cx="118110" cy="303530"/>
          </a:xfrm>
          <a:custGeom>
            <a:avLst/>
            <a:gdLst/>
            <a:ahLst/>
            <a:cxnLst/>
            <a:rect l="l" t="t" r="r" b="b"/>
            <a:pathLst>
              <a:path w="118110" h="303529">
                <a:moveTo>
                  <a:pt x="59263" y="50364"/>
                </a:moveTo>
                <a:lnTo>
                  <a:pt x="46372" y="72141"/>
                </a:lnTo>
                <a:lnTo>
                  <a:pt x="45211" y="303149"/>
                </a:lnTo>
                <a:lnTo>
                  <a:pt x="70611" y="303275"/>
                </a:lnTo>
                <a:lnTo>
                  <a:pt x="71773" y="72069"/>
                </a:lnTo>
                <a:lnTo>
                  <a:pt x="59263" y="50364"/>
                </a:lnTo>
                <a:close/>
              </a:path>
              <a:path w="118110" h="303529">
                <a:moveTo>
                  <a:pt x="73880" y="25018"/>
                </a:moveTo>
                <a:lnTo>
                  <a:pt x="46608" y="25018"/>
                </a:lnTo>
                <a:lnTo>
                  <a:pt x="72008" y="25273"/>
                </a:lnTo>
                <a:lnTo>
                  <a:pt x="71882" y="50364"/>
                </a:lnTo>
                <a:lnTo>
                  <a:pt x="71815" y="72141"/>
                </a:lnTo>
                <a:lnTo>
                  <a:pt x="92455" y="107950"/>
                </a:lnTo>
                <a:lnTo>
                  <a:pt x="95884" y="114045"/>
                </a:lnTo>
                <a:lnTo>
                  <a:pt x="103631" y="116077"/>
                </a:lnTo>
                <a:lnTo>
                  <a:pt x="109727" y="112521"/>
                </a:lnTo>
                <a:lnTo>
                  <a:pt x="115823" y="109093"/>
                </a:lnTo>
                <a:lnTo>
                  <a:pt x="117982" y="101345"/>
                </a:lnTo>
                <a:lnTo>
                  <a:pt x="114426" y="95250"/>
                </a:lnTo>
                <a:lnTo>
                  <a:pt x="73880" y="25018"/>
                </a:lnTo>
                <a:close/>
              </a:path>
              <a:path w="118110" h="303529">
                <a:moveTo>
                  <a:pt x="59435" y="0"/>
                </a:moveTo>
                <a:lnTo>
                  <a:pt x="3555" y="94614"/>
                </a:lnTo>
                <a:lnTo>
                  <a:pt x="0" y="100711"/>
                </a:lnTo>
                <a:lnTo>
                  <a:pt x="2031" y="108457"/>
                </a:lnTo>
                <a:lnTo>
                  <a:pt x="8000" y="112013"/>
                </a:lnTo>
                <a:lnTo>
                  <a:pt x="14096" y="115569"/>
                </a:lnTo>
                <a:lnTo>
                  <a:pt x="21843" y="113664"/>
                </a:lnTo>
                <a:lnTo>
                  <a:pt x="25400" y="107568"/>
                </a:lnTo>
                <a:lnTo>
                  <a:pt x="46372" y="72141"/>
                </a:lnTo>
                <a:lnTo>
                  <a:pt x="46608" y="25018"/>
                </a:lnTo>
                <a:lnTo>
                  <a:pt x="73880" y="25018"/>
                </a:lnTo>
                <a:lnTo>
                  <a:pt x="59435" y="0"/>
                </a:lnTo>
                <a:close/>
              </a:path>
              <a:path w="118110" h="303529">
                <a:moveTo>
                  <a:pt x="46608" y="25018"/>
                </a:moveTo>
                <a:lnTo>
                  <a:pt x="46372" y="72141"/>
                </a:lnTo>
                <a:lnTo>
                  <a:pt x="59263" y="50364"/>
                </a:lnTo>
                <a:lnTo>
                  <a:pt x="48386" y="31495"/>
                </a:lnTo>
                <a:lnTo>
                  <a:pt x="71977" y="31495"/>
                </a:lnTo>
                <a:lnTo>
                  <a:pt x="72008" y="25273"/>
                </a:lnTo>
                <a:lnTo>
                  <a:pt x="46608" y="25018"/>
                </a:lnTo>
                <a:close/>
              </a:path>
              <a:path w="118110" h="303529">
                <a:moveTo>
                  <a:pt x="71977" y="31495"/>
                </a:moveTo>
                <a:lnTo>
                  <a:pt x="48386" y="31495"/>
                </a:lnTo>
                <a:lnTo>
                  <a:pt x="70357" y="31623"/>
                </a:lnTo>
                <a:lnTo>
                  <a:pt x="59263" y="50364"/>
                </a:lnTo>
                <a:lnTo>
                  <a:pt x="71773" y="72069"/>
                </a:lnTo>
                <a:lnTo>
                  <a:pt x="71977" y="31495"/>
                </a:lnTo>
                <a:close/>
              </a:path>
              <a:path w="118110" h="303529">
                <a:moveTo>
                  <a:pt x="48386" y="31495"/>
                </a:moveTo>
                <a:lnTo>
                  <a:pt x="59263" y="50364"/>
                </a:lnTo>
                <a:lnTo>
                  <a:pt x="70357" y="31623"/>
                </a:lnTo>
                <a:lnTo>
                  <a:pt x="48386" y="31495"/>
                </a:lnTo>
                <a:close/>
              </a:path>
            </a:pathLst>
          </a:custGeom>
          <a:solidFill>
            <a:srgbClr val="FFFFFF"/>
          </a:solidFill>
        </p:spPr>
        <p:txBody>
          <a:bodyPr wrap="square" lIns="0" tIns="0" rIns="0" bIns="0" rtlCol="0"/>
          <a:lstStyle/>
          <a:p>
            <a:endParaRPr/>
          </a:p>
        </p:txBody>
      </p:sp>
      <p:sp>
        <p:nvSpPr>
          <p:cNvPr id="28" name="object 28"/>
          <p:cNvSpPr/>
          <p:nvPr/>
        </p:nvSpPr>
        <p:spPr>
          <a:xfrm>
            <a:off x="7035545" y="4077461"/>
            <a:ext cx="118110" cy="303530"/>
          </a:xfrm>
          <a:custGeom>
            <a:avLst/>
            <a:gdLst/>
            <a:ahLst/>
            <a:cxnLst/>
            <a:rect l="l" t="t" r="r" b="b"/>
            <a:pathLst>
              <a:path w="118109" h="303529">
                <a:moveTo>
                  <a:pt x="59263" y="50364"/>
                </a:moveTo>
                <a:lnTo>
                  <a:pt x="46372" y="72141"/>
                </a:lnTo>
                <a:lnTo>
                  <a:pt x="45211" y="303149"/>
                </a:lnTo>
                <a:lnTo>
                  <a:pt x="70611" y="303275"/>
                </a:lnTo>
                <a:lnTo>
                  <a:pt x="71773" y="72069"/>
                </a:lnTo>
                <a:lnTo>
                  <a:pt x="59263" y="50364"/>
                </a:lnTo>
                <a:close/>
              </a:path>
              <a:path w="118109" h="303529">
                <a:moveTo>
                  <a:pt x="73880" y="25018"/>
                </a:moveTo>
                <a:lnTo>
                  <a:pt x="46608" y="25018"/>
                </a:lnTo>
                <a:lnTo>
                  <a:pt x="72008" y="25273"/>
                </a:lnTo>
                <a:lnTo>
                  <a:pt x="71882" y="50364"/>
                </a:lnTo>
                <a:lnTo>
                  <a:pt x="71815" y="72141"/>
                </a:lnTo>
                <a:lnTo>
                  <a:pt x="92455" y="107950"/>
                </a:lnTo>
                <a:lnTo>
                  <a:pt x="95884" y="114045"/>
                </a:lnTo>
                <a:lnTo>
                  <a:pt x="103631" y="116077"/>
                </a:lnTo>
                <a:lnTo>
                  <a:pt x="109727" y="112521"/>
                </a:lnTo>
                <a:lnTo>
                  <a:pt x="115824" y="109093"/>
                </a:lnTo>
                <a:lnTo>
                  <a:pt x="117982" y="101345"/>
                </a:lnTo>
                <a:lnTo>
                  <a:pt x="114426" y="95250"/>
                </a:lnTo>
                <a:lnTo>
                  <a:pt x="73880" y="25018"/>
                </a:lnTo>
                <a:close/>
              </a:path>
              <a:path w="118109" h="303529">
                <a:moveTo>
                  <a:pt x="59435" y="0"/>
                </a:moveTo>
                <a:lnTo>
                  <a:pt x="3555" y="94614"/>
                </a:lnTo>
                <a:lnTo>
                  <a:pt x="0" y="100711"/>
                </a:lnTo>
                <a:lnTo>
                  <a:pt x="2031" y="108457"/>
                </a:lnTo>
                <a:lnTo>
                  <a:pt x="8000" y="112013"/>
                </a:lnTo>
                <a:lnTo>
                  <a:pt x="14097" y="115569"/>
                </a:lnTo>
                <a:lnTo>
                  <a:pt x="21844" y="113664"/>
                </a:lnTo>
                <a:lnTo>
                  <a:pt x="25400" y="107568"/>
                </a:lnTo>
                <a:lnTo>
                  <a:pt x="46372" y="72141"/>
                </a:lnTo>
                <a:lnTo>
                  <a:pt x="46608" y="25018"/>
                </a:lnTo>
                <a:lnTo>
                  <a:pt x="73880" y="25018"/>
                </a:lnTo>
                <a:lnTo>
                  <a:pt x="59435" y="0"/>
                </a:lnTo>
                <a:close/>
              </a:path>
              <a:path w="118109" h="303529">
                <a:moveTo>
                  <a:pt x="46608" y="25018"/>
                </a:moveTo>
                <a:lnTo>
                  <a:pt x="46372" y="72141"/>
                </a:lnTo>
                <a:lnTo>
                  <a:pt x="59263" y="50364"/>
                </a:lnTo>
                <a:lnTo>
                  <a:pt x="48386" y="31495"/>
                </a:lnTo>
                <a:lnTo>
                  <a:pt x="71977" y="31495"/>
                </a:lnTo>
                <a:lnTo>
                  <a:pt x="72008" y="25273"/>
                </a:lnTo>
                <a:lnTo>
                  <a:pt x="46608" y="25018"/>
                </a:lnTo>
                <a:close/>
              </a:path>
              <a:path w="118109" h="303529">
                <a:moveTo>
                  <a:pt x="71977" y="31495"/>
                </a:moveTo>
                <a:lnTo>
                  <a:pt x="48386" y="31495"/>
                </a:lnTo>
                <a:lnTo>
                  <a:pt x="70357" y="31623"/>
                </a:lnTo>
                <a:lnTo>
                  <a:pt x="59263" y="50364"/>
                </a:lnTo>
                <a:lnTo>
                  <a:pt x="71773" y="72069"/>
                </a:lnTo>
                <a:lnTo>
                  <a:pt x="71977" y="31495"/>
                </a:lnTo>
                <a:close/>
              </a:path>
              <a:path w="118109" h="303529">
                <a:moveTo>
                  <a:pt x="48386" y="31495"/>
                </a:moveTo>
                <a:lnTo>
                  <a:pt x="59263" y="50364"/>
                </a:lnTo>
                <a:lnTo>
                  <a:pt x="70357" y="31623"/>
                </a:lnTo>
                <a:lnTo>
                  <a:pt x="48386" y="31495"/>
                </a:lnTo>
                <a:close/>
              </a:path>
            </a:pathLst>
          </a:custGeom>
          <a:solidFill>
            <a:srgbClr val="FFFFFF"/>
          </a:solidFill>
        </p:spPr>
        <p:txBody>
          <a:bodyPr wrap="square" lIns="0" tIns="0" rIns="0" bIns="0" rtlCol="0"/>
          <a:lstStyle/>
          <a:p>
            <a:endParaRPr/>
          </a:p>
        </p:txBody>
      </p:sp>
      <p:sp>
        <p:nvSpPr>
          <p:cNvPr id="29" name="object 29"/>
          <p:cNvSpPr/>
          <p:nvPr/>
        </p:nvSpPr>
        <p:spPr>
          <a:xfrm>
            <a:off x="8402573" y="4077461"/>
            <a:ext cx="118110" cy="303530"/>
          </a:xfrm>
          <a:custGeom>
            <a:avLst/>
            <a:gdLst/>
            <a:ahLst/>
            <a:cxnLst/>
            <a:rect l="l" t="t" r="r" b="b"/>
            <a:pathLst>
              <a:path w="118109" h="303529">
                <a:moveTo>
                  <a:pt x="59263" y="50364"/>
                </a:moveTo>
                <a:lnTo>
                  <a:pt x="46372" y="72141"/>
                </a:lnTo>
                <a:lnTo>
                  <a:pt x="45211" y="303149"/>
                </a:lnTo>
                <a:lnTo>
                  <a:pt x="70611" y="303275"/>
                </a:lnTo>
                <a:lnTo>
                  <a:pt x="71773" y="72069"/>
                </a:lnTo>
                <a:lnTo>
                  <a:pt x="59263" y="50364"/>
                </a:lnTo>
                <a:close/>
              </a:path>
              <a:path w="118109" h="303529">
                <a:moveTo>
                  <a:pt x="73880" y="25018"/>
                </a:moveTo>
                <a:lnTo>
                  <a:pt x="46608" y="25018"/>
                </a:lnTo>
                <a:lnTo>
                  <a:pt x="72008" y="25273"/>
                </a:lnTo>
                <a:lnTo>
                  <a:pt x="71882" y="50364"/>
                </a:lnTo>
                <a:lnTo>
                  <a:pt x="71815" y="72141"/>
                </a:lnTo>
                <a:lnTo>
                  <a:pt x="92455" y="107950"/>
                </a:lnTo>
                <a:lnTo>
                  <a:pt x="95884" y="114045"/>
                </a:lnTo>
                <a:lnTo>
                  <a:pt x="103631" y="116077"/>
                </a:lnTo>
                <a:lnTo>
                  <a:pt x="109727" y="112521"/>
                </a:lnTo>
                <a:lnTo>
                  <a:pt x="115824" y="109093"/>
                </a:lnTo>
                <a:lnTo>
                  <a:pt x="117982" y="101345"/>
                </a:lnTo>
                <a:lnTo>
                  <a:pt x="114426" y="95250"/>
                </a:lnTo>
                <a:lnTo>
                  <a:pt x="73880" y="25018"/>
                </a:lnTo>
                <a:close/>
              </a:path>
              <a:path w="118109" h="303529">
                <a:moveTo>
                  <a:pt x="59435" y="0"/>
                </a:moveTo>
                <a:lnTo>
                  <a:pt x="3555" y="94614"/>
                </a:lnTo>
                <a:lnTo>
                  <a:pt x="0" y="100711"/>
                </a:lnTo>
                <a:lnTo>
                  <a:pt x="2031" y="108457"/>
                </a:lnTo>
                <a:lnTo>
                  <a:pt x="8000" y="112013"/>
                </a:lnTo>
                <a:lnTo>
                  <a:pt x="14097" y="115569"/>
                </a:lnTo>
                <a:lnTo>
                  <a:pt x="21844" y="113664"/>
                </a:lnTo>
                <a:lnTo>
                  <a:pt x="25400" y="107568"/>
                </a:lnTo>
                <a:lnTo>
                  <a:pt x="46372" y="72141"/>
                </a:lnTo>
                <a:lnTo>
                  <a:pt x="46608" y="25018"/>
                </a:lnTo>
                <a:lnTo>
                  <a:pt x="73880" y="25018"/>
                </a:lnTo>
                <a:lnTo>
                  <a:pt x="59435" y="0"/>
                </a:lnTo>
                <a:close/>
              </a:path>
              <a:path w="118109" h="303529">
                <a:moveTo>
                  <a:pt x="46608" y="25018"/>
                </a:moveTo>
                <a:lnTo>
                  <a:pt x="46372" y="72141"/>
                </a:lnTo>
                <a:lnTo>
                  <a:pt x="59263" y="50364"/>
                </a:lnTo>
                <a:lnTo>
                  <a:pt x="48386" y="31495"/>
                </a:lnTo>
                <a:lnTo>
                  <a:pt x="71977" y="31495"/>
                </a:lnTo>
                <a:lnTo>
                  <a:pt x="72008" y="25273"/>
                </a:lnTo>
                <a:lnTo>
                  <a:pt x="46608" y="25018"/>
                </a:lnTo>
                <a:close/>
              </a:path>
              <a:path w="118109" h="303529">
                <a:moveTo>
                  <a:pt x="71977" y="31495"/>
                </a:moveTo>
                <a:lnTo>
                  <a:pt x="48386" y="31495"/>
                </a:lnTo>
                <a:lnTo>
                  <a:pt x="70357" y="31623"/>
                </a:lnTo>
                <a:lnTo>
                  <a:pt x="59263" y="50364"/>
                </a:lnTo>
                <a:lnTo>
                  <a:pt x="71773" y="72069"/>
                </a:lnTo>
                <a:lnTo>
                  <a:pt x="71977" y="31495"/>
                </a:lnTo>
                <a:close/>
              </a:path>
              <a:path w="118109" h="303529">
                <a:moveTo>
                  <a:pt x="48386" y="31495"/>
                </a:moveTo>
                <a:lnTo>
                  <a:pt x="59263" y="50364"/>
                </a:lnTo>
                <a:lnTo>
                  <a:pt x="70357" y="31623"/>
                </a:lnTo>
                <a:lnTo>
                  <a:pt x="48386" y="31495"/>
                </a:lnTo>
                <a:close/>
              </a:path>
            </a:pathLst>
          </a:custGeom>
          <a:solidFill>
            <a:srgbClr val="FFFFFF"/>
          </a:solidFill>
        </p:spPr>
        <p:txBody>
          <a:bodyPr wrap="square" lIns="0" tIns="0" rIns="0" bIns="0" rtlCol="0"/>
          <a:lstStyle/>
          <a:p>
            <a:endParaRPr/>
          </a:p>
        </p:txBody>
      </p:sp>
      <p:sp>
        <p:nvSpPr>
          <p:cNvPr id="30" name="object 30"/>
          <p:cNvSpPr/>
          <p:nvPr/>
        </p:nvSpPr>
        <p:spPr>
          <a:xfrm>
            <a:off x="2858261" y="4149090"/>
            <a:ext cx="118110" cy="303530"/>
          </a:xfrm>
          <a:custGeom>
            <a:avLst/>
            <a:gdLst/>
            <a:ahLst/>
            <a:cxnLst/>
            <a:rect l="l" t="t" r="r" b="b"/>
            <a:pathLst>
              <a:path w="118110" h="303529">
                <a:moveTo>
                  <a:pt x="59263" y="50364"/>
                </a:moveTo>
                <a:lnTo>
                  <a:pt x="46372" y="72141"/>
                </a:lnTo>
                <a:lnTo>
                  <a:pt x="45212" y="303149"/>
                </a:lnTo>
                <a:lnTo>
                  <a:pt x="70612" y="303276"/>
                </a:lnTo>
                <a:lnTo>
                  <a:pt x="71773" y="72069"/>
                </a:lnTo>
                <a:lnTo>
                  <a:pt x="59263" y="50364"/>
                </a:lnTo>
                <a:close/>
              </a:path>
              <a:path w="118110" h="303529">
                <a:moveTo>
                  <a:pt x="73973" y="25018"/>
                </a:moveTo>
                <a:lnTo>
                  <a:pt x="46608" y="25018"/>
                </a:lnTo>
                <a:lnTo>
                  <a:pt x="72008" y="25273"/>
                </a:lnTo>
                <a:lnTo>
                  <a:pt x="71882" y="50364"/>
                </a:lnTo>
                <a:lnTo>
                  <a:pt x="71815" y="72141"/>
                </a:lnTo>
                <a:lnTo>
                  <a:pt x="92456" y="107950"/>
                </a:lnTo>
                <a:lnTo>
                  <a:pt x="95885" y="114046"/>
                </a:lnTo>
                <a:lnTo>
                  <a:pt x="103631" y="116078"/>
                </a:lnTo>
                <a:lnTo>
                  <a:pt x="109727" y="112522"/>
                </a:lnTo>
                <a:lnTo>
                  <a:pt x="115824" y="109093"/>
                </a:lnTo>
                <a:lnTo>
                  <a:pt x="117982" y="101346"/>
                </a:lnTo>
                <a:lnTo>
                  <a:pt x="114426" y="95250"/>
                </a:lnTo>
                <a:lnTo>
                  <a:pt x="73973" y="25018"/>
                </a:lnTo>
                <a:close/>
              </a:path>
              <a:path w="118110" h="303529">
                <a:moveTo>
                  <a:pt x="59562" y="0"/>
                </a:moveTo>
                <a:lnTo>
                  <a:pt x="3556" y="94615"/>
                </a:lnTo>
                <a:lnTo>
                  <a:pt x="0" y="100711"/>
                </a:lnTo>
                <a:lnTo>
                  <a:pt x="2031" y="108458"/>
                </a:lnTo>
                <a:lnTo>
                  <a:pt x="8000" y="112014"/>
                </a:lnTo>
                <a:lnTo>
                  <a:pt x="14096" y="115570"/>
                </a:lnTo>
                <a:lnTo>
                  <a:pt x="21843" y="113665"/>
                </a:lnTo>
                <a:lnTo>
                  <a:pt x="25400" y="107568"/>
                </a:lnTo>
                <a:lnTo>
                  <a:pt x="46372" y="72141"/>
                </a:lnTo>
                <a:lnTo>
                  <a:pt x="46608" y="25018"/>
                </a:lnTo>
                <a:lnTo>
                  <a:pt x="73973" y="25018"/>
                </a:lnTo>
                <a:lnTo>
                  <a:pt x="59562" y="0"/>
                </a:lnTo>
                <a:close/>
              </a:path>
              <a:path w="118110" h="303529">
                <a:moveTo>
                  <a:pt x="46608" y="25018"/>
                </a:moveTo>
                <a:lnTo>
                  <a:pt x="46372" y="72141"/>
                </a:lnTo>
                <a:lnTo>
                  <a:pt x="59263" y="50364"/>
                </a:lnTo>
                <a:lnTo>
                  <a:pt x="48387" y="31496"/>
                </a:lnTo>
                <a:lnTo>
                  <a:pt x="71977" y="31496"/>
                </a:lnTo>
                <a:lnTo>
                  <a:pt x="72008" y="25273"/>
                </a:lnTo>
                <a:lnTo>
                  <a:pt x="46608" y="25018"/>
                </a:lnTo>
                <a:close/>
              </a:path>
              <a:path w="118110" h="303529">
                <a:moveTo>
                  <a:pt x="71977" y="31496"/>
                </a:moveTo>
                <a:lnTo>
                  <a:pt x="48387" y="31496"/>
                </a:lnTo>
                <a:lnTo>
                  <a:pt x="70357" y="31623"/>
                </a:lnTo>
                <a:lnTo>
                  <a:pt x="59263" y="50364"/>
                </a:lnTo>
                <a:lnTo>
                  <a:pt x="71773" y="72069"/>
                </a:lnTo>
                <a:lnTo>
                  <a:pt x="71977" y="31496"/>
                </a:lnTo>
                <a:close/>
              </a:path>
              <a:path w="118110" h="303529">
                <a:moveTo>
                  <a:pt x="48387" y="31496"/>
                </a:moveTo>
                <a:lnTo>
                  <a:pt x="59263" y="50364"/>
                </a:lnTo>
                <a:lnTo>
                  <a:pt x="70357" y="31623"/>
                </a:lnTo>
                <a:lnTo>
                  <a:pt x="48387" y="31496"/>
                </a:lnTo>
                <a:close/>
              </a:path>
            </a:pathLst>
          </a:custGeom>
          <a:solidFill>
            <a:srgbClr val="FFFFFF"/>
          </a:solidFill>
        </p:spPr>
        <p:txBody>
          <a:bodyPr wrap="square" lIns="0" tIns="0" rIns="0" bIns="0" rtlCol="0"/>
          <a:lstStyle/>
          <a:p>
            <a:endParaRPr/>
          </a:p>
        </p:txBody>
      </p:sp>
      <p:sp>
        <p:nvSpPr>
          <p:cNvPr id="31" name="object 31"/>
          <p:cNvSpPr/>
          <p:nvPr/>
        </p:nvSpPr>
        <p:spPr>
          <a:xfrm>
            <a:off x="4083558" y="4149090"/>
            <a:ext cx="118110" cy="303530"/>
          </a:xfrm>
          <a:custGeom>
            <a:avLst/>
            <a:gdLst/>
            <a:ahLst/>
            <a:cxnLst/>
            <a:rect l="l" t="t" r="r" b="b"/>
            <a:pathLst>
              <a:path w="118110" h="303529">
                <a:moveTo>
                  <a:pt x="59263" y="50364"/>
                </a:moveTo>
                <a:lnTo>
                  <a:pt x="46372" y="72141"/>
                </a:lnTo>
                <a:lnTo>
                  <a:pt x="45212" y="303149"/>
                </a:lnTo>
                <a:lnTo>
                  <a:pt x="70612" y="303276"/>
                </a:lnTo>
                <a:lnTo>
                  <a:pt x="71773" y="72069"/>
                </a:lnTo>
                <a:lnTo>
                  <a:pt x="59263" y="50364"/>
                </a:lnTo>
                <a:close/>
              </a:path>
              <a:path w="118110" h="303529">
                <a:moveTo>
                  <a:pt x="73973" y="25018"/>
                </a:moveTo>
                <a:lnTo>
                  <a:pt x="46608" y="25018"/>
                </a:lnTo>
                <a:lnTo>
                  <a:pt x="72008" y="25273"/>
                </a:lnTo>
                <a:lnTo>
                  <a:pt x="71882" y="50364"/>
                </a:lnTo>
                <a:lnTo>
                  <a:pt x="71815" y="72141"/>
                </a:lnTo>
                <a:lnTo>
                  <a:pt x="92455" y="107950"/>
                </a:lnTo>
                <a:lnTo>
                  <a:pt x="95884" y="114046"/>
                </a:lnTo>
                <a:lnTo>
                  <a:pt x="103631" y="116078"/>
                </a:lnTo>
                <a:lnTo>
                  <a:pt x="109727" y="112522"/>
                </a:lnTo>
                <a:lnTo>
                  <a:pt x="115824" y="109093"/>
                </a:lnTo>
                <a:lnTo>
                  <a:pt x="117982" y="101346"/>
                </a:lnTo>
                <a:lnTo>
                  <a:pt x="114426" y="95250"/>
                </a:lnTo>
                <a:lnTo>
                  <a:pt x="73973" y="25018"/>
                </a:lnTo>
                <a:close/>
              </a:path>
              <a:path w="118110" h="303529">
                <a:moveTo>
                  <a:pt x="59562" y="0"/>
                </a:moveTo>
                <a:lnTo>
                  <a:pt x="3555" y="94615"/>
                </a:lnTo>
                <a:lnTo>
                  <a:pt x="0" y="100711"/>
                </a:lnTo>
                <a:lnTo>
                  <a:pt x="2031" y="108458"/>
                </a:lnTo>
                <a:lnTo>
                  <a:pt x="8000" y="112014"/>
                </a:lnTo>
                <a:lnTo>
                  <a:pt x="14096" y="115570"/>
                </a:lnTo>
                <a:lnTo>
                  <a:pt x="21843" y="113665"/>
                </a:lnTo>
                <a:lnTo>
                  <a:pt x="25400" y="107568"/>
                </a:lnTo>
                <a:lnTo>
                  <a:pt x="46372" y="72141"/>
                </a:lnTo>
                <a:lnTo>
                  <a:pt x="46608" y="25018"/>
                </a:lnTo>
                <a:lnTo>
                  <a:pt x="73973" y="25018"/>
                </a:lnTo>
                <a:lnTo>
                  <a:pt x="59562" y="0"/>
                </a:lnTo>
                <a:close/>
              </a:path>
              <a:path w="118110" h="303529">
                <a:moveTo>
                  <a:pt x="46608" y="25018"/>
                </a:moveTo>
                <a:lnTo>
                  <a:pt x="46372" y="72141"/>
                </a:lnTo>
                <a:lnTo>
                  <a:pt x="59263" y="50364"/>
                </a:lnTo>
                <a:lnTo>
                  <a:pt x="48387" y="31496"/>
                </a:lnTo>
                <a:lnTo>
                  <a:pt x="71977" y="31496"/>
                </a:lnTo>
                <a:lnTo>
                  <a:pt x="72008" y="25273"/>
                </a:lnTo>
                <a:lnTo>
                  <a:pt x="46608" y="25018"/>
                </a:lnTo>
                <a:close/>
              </a:path>
              <a:path w="118110" h="303529">
                <a:moveTo>
                  <a:pt x="71977" y="31496"/>
                </a:moveTo>
                <a:lnTo>
                  <a:pt x="48387" y="31496"/>
                </a:lnTo>
                <a:lnTo>
                  <a:pt x="70357" y="31623"/>
                </a:lnTo>
                <a:lnTo>
                  <a:pt x="59263" y="50364"/>
                </a:lnTo>
                <a:lnTo>
                  <a:pt x="71773" y="72069"/>
                </a:lnTo>
                <a:lnTo>
                  <a:pt x="71977" y="31496"/>
                </a:lnTo>
                <a:close/>
              </a:path>
              <a:path w="118110" h="303529">
                <a:moveTo>
                  <a:pt x="48387" y="31496"/>
                </a:moveTo>
                <a:lnTo>
                  <a:pt x="59263" y="50364"/>
                </a:lnTo>
                <a:lnTo>
                  <a:pt x="70357" y="31623"/>
                </a:lnTo>
                <a:lnTo>
                  <a:pt x="48387" y="31496"/>
                </a:lnTo>
                <a:close/>
              </a:path>
            </a:pathLst>
          </a:custGeom>
          <a:solidFill>
            <a:srgbClr val="FFFFFF"/>
          </a:solidFill>
        </p:spPr>
        <p:txBody>
          <a:bodyPr wrap="square" lIns="0" tIns="0" rIns="0" bIns="0" rtlCol="0"/>
          <a:lstStyle/>
          <a:p>
            <a:endParaRPr/>
          </a:p>
        </p:txBody>
      </p:sp>
      <p:sp>
        <p:nvSpPr>
          <p:cNvPr id="32" name="object 32"/>
          <p:cNvSpPr/>
          <p:nvPr/>
        </p:nvSpPr>
        <p:spPr>
          <a:xfrm>
            <a:off x="2642870" y="5445886"/>
            <a:ext cx="118110" cy="305435"/>
          </a:xfrm>
          <a:custGeom>
            <a:avLst/>
            <a:gdLst/>
            <a:ahLst/>
            <a:cxnLst/>
            <a:rect l="l" t="t" r="r" b="b"/>
            <a:pathLst>
              <a:path w="118110" h="305435">
                <a:moveTo>
                  <a:pt x="14224" y="188849"/>
                </a:moveTo>
                <a:lnTo>
                  <a:pt x="2031" y="195846"/>
                </a:lnTo>
                <a:lnTo>
                  <a:pt x="0" y="203619"/>
                </a:lnTo>
                <a:lnTo>
                  <a:pt x="3556" y="209689"/>
                </a:lnTo>
                <a:lnTo>
                  <a:pt x="58419" y="304977"/>
                </a:lnTo>
                <a:lnTo>
                  <a:pt x="73249" y="279844"/>
                </a:lnTo>
                <a:lnTo>
                  <a:pt x="45847" y="279717"/>
                </a:lnTo>
                <a:lnTo>
                  <a:pt x="46103" y="232693"/>
                </a:lnTo>
                <a:lnTo>
                  <a:pt x="25527" y="197002"/>
                </a:lnTo>
                <a:lnTo>
                  <a:pt x="21971" y="190931"/>
                </a:lnTo>
                <a:lnTo>
                  <a:pt x="14224" y="188849"/>
                </a:lnTo>
                <a:close/>
              </a:path>
              <a:path w="118110" h="305435">
                <a:moveTo>
                  <a:pt x="46103" y="232693"/>
                </a:moveTo>
                <a:lnTo>
                  <a:pt x="45847" y="279717"/>
                </a:lnTo>
                <a:lnTo>
                  <a:pt x="71247" y="279844"/>
                </a:lnTo>
                <a:lnTo>
                  <a:pt x="71281" y="273443"/>
                </a:lnTo>
                <a:lnTo>
                  <a:pt x="47625" y="273329"/>
                </a:lnTo>
                <a:lnTo>
                  <a:pt x="58703" y="254550"/>
                </a:lnTo>
                <a:lnTo>
                  <a:pt x="46103" y="232693"/>
                </a:lnTo>
                <a:close/>
              </a:path>
              <a:path w="118110" h="305435">
                <a:moveTo>
                  <a:pt x="103759" y="189306"/>
                </a:moveTo>
                <a:lnTo>
                  <a:pt x="96012" y="191312"/>
                </a:lnTo>
                <a:lnTo>
                  <a:pt x="71503" y="232855"/>
                </a:lnTo>
                <a:lnTo>
                  <a:pt x="71247" y="279844"/>
                </a:lnTo>
                <a:lnTo>
                  <a:pt x="73249" y="279844"/>
                </a:lnTo>
                <a:lnTo>
                  <a:pt x="117856" y="204228"/>
                </a:lnTo>
                <a:lnTo>
                  <a:pt x="115950" y="196443"/>
                </a:lnTo>
                <a:lnTo>
                  <a:pt x="103759" y="189306"/>
                </a:lnTo>
                <a:close/>
              </a:path>
              <a:path w="118110" h="305435">
                <a:moveTo>
                  <a:pt x="58703" y="254550"/>
                </a:moveTo>
                <a:lnTo>
                  <a:pt x="47625" y="273329"/>
                </a:lnTo>
                <a:lnTo>
                  <a:pt x="69596" y="273443"/>
                </a:lnTo>
                <a:lnTo>
                  <a:pt x="58703" y="254550"/>
                </a:lnTo>
                <a:close/>
              </a:path>
              <a:path w="118110" h="305435">
                <a:moveTo>
                  <a:pt x="71503" y="232855"/>
                </a:moveTo>
                <a:lnTo>
                  <a:pt x="58703" y="254550"/>
                </a:lnTo>
                <a:lnTo>
                  <a:pt x="69596" y="273443"/>
                </a:lnTo>
                <a:lnTo>
                  <a:pt x="71281" y="273443"/>
                </a:lnTo>
                <a:lnTo>
                  <a:pt x="71503" y="232855"/>
                </a:lnTo>
                <a:close/>
              </a:path>
              <a:path w="118110" h="305435">
                <a:moveTo>
                  <a:pt x="47371" y="0"/>
                </a:moveTo>
                <a:lnTo>
                  <a:pt x="46303" y="195846"/>
                </a:lnTo>
                <a:lnTo>
                  <a:pt x="46196" y="232855"/>
                </a:lnTo>
                <a:lnTo>
                  <a:pt x="58703" y="254550"/>
                </a:lnTo>
                <a:lnTo>
                  <a:pt x="71503" y="232855"/>
                </a:lnTo>
                <a:lnTo>
                  <a:pt x="72771" y="253"/>
                </a:lnTo>
                <a:lnTo>
                  <a:pt x="47371" y="0"/>
                </a:lnTo>
                <a:close/>
              </a:path>
            </a:pathLst>
          </a:custGeom>
          <a:solidFill>
            <a:srgbClr val="FFFFFF"/>
          </a:solidFill>
        </p:spPr>
        <p:txBody>
          <a:bodyPr wrap="square" lIns="0" tIns="0" rIns="0" bIns="0" rtlCol="0"/>
          <a:lstStyle/>
          <a:p>
            <a:endParaRPr/>
          </a:p>
        </p:txBody>
      </p:sp>
      <p:sp>
        <p:nvSpPr>
          <p:cNvPr id="33" name="object 33"/>
          <p:cNvSpPr/>
          <p:nvPr/>
        </p:nvSpPr>
        <p:spPr>
          <a:xfrm>
            <a:off x="5594858" y="4798186"/>
            <a:ext cx="118110" cy="305435"/>
          </a:xfrm>
          <a:custGeom>
            <a:avLst/>
            <a:gdLst/>
            <a:ahLst/>
            <a:cxnLst/>
            <a:rect l="l" t="t" r="r" b="b"/>
            <a:pathLst>
              <a:path w="118110" h="305435">
                <a:moveTo>
                  <a:pt x="14224" y="188849"/>
                </a:moveTo>
                <a:lnTo>
                  <a:pt x="8127" y="192405"/>
                </a:lnTo>
                <a:lnTo>
                  <a:pt x="2031" y="195833"/>
                </a:lnTo>
                <a:lnTo>
                  <a:pt x="0" y="203581"/>
                </a:lnTo>
                <a:lnTo>
                  <a:pt x="3555" y="209676"/>
                </a:lnTo>
                <a:lnTo>
                  <a:pt x="58419" y="304926"/>
                </a:lnTo>
                <a:lnTo>
                  <a:pt x="73196" y="279907"/>
                </a:lnTo>
                <a:lnTo>
                  <a:pt x="71246" y="279907"/>
                </a:lnTo>
                <a:lnTo>
                  <a:pt x="45846" y="279654"/>
                </a:lnTo>
                <a:lnTo>
                  <a:pt x="46103" y="232673"/>
                </a:lnTo>
                <a:lnTo>
                  <a:pt x="25526" y="196976"/>
                </a:lnTo>
                <a:lnTo>
                  <a:pt x="21970" y="190881"/>
                </a:lnTo>
                <a:lnTo>
                  <a:pt x="14224" y="188849"/>
                </a:lnTo>
                <a:close/>
              </a:path>
              <a:path w="118110" h="305435">
                <a:moveTo>
                  <a:pt x="46103" y="232673"/>
                </a:moveTo>
                <a:lnTo>
                  <a:pt x="45846" y="279654"/>
                </a:lnTo>
                <a:lnTo>
                  <a:pt x="71246" y="279907"/>
                </a:lnTo>
                <a:lnTo>
                  <a:pt x="71282" y="273431"/>
                </a:lnTo>
                <a:lnTo>
                  <a:pt x="47625" y="273304"/>
                </a:lnTo>
                <a:lnTo>
                  <a:pt x="58704" y="254535"/>
                </a:lnTo>
                <a:lnTo>
                  <a:pt x="46103" y="232673"/>
                </a:lnTo>
                <a:close/>
              </a:path>
              <a:path w="118110" h="305435">
                <a:moveTo>
                  <a:pt x="103758" y="189356"/>
                </a:moveTo>
                <a:lnTo>
                  <a:pt x="96012" y="191262"/>
                </a:lnTo>
                <a:lnTo>
                  <a:pt x="92455" y="197357"/>
                </a:lnTo>
                <a:lnTo>
                  <a:pt x="71503" y="232852"/>
                </a:lnTo>
                <a:lnTo>
                  <a:pt x="71246" y="279907"/>
                </a:lnTo>
                <a:lnTo>
                  <a:pt x="73196" y="279907"/>
                </a:lnTo>
                <a:lnTo>
                  <a:pt x="114300" y="210312"/>
                </a:lnTo>
                <a:lnTo>
                  <a:pt x="117855" y="204215"/>
                </a:lnTo>
                <a:lnTo>
                  <a:pt x="115950" y="196469"/>
                </a:lnTo>
                <a:lnTo>
                  <a:pt x="103758" y="189356"/>
                </a:lnTo>
                <a:close/>
              </a:path>
              <a:path w="118110" h="305435">
                <a:moveTo>
                  <a:pt x="58704" y="254535"/>
                </a:moveTo>
                <a:lnTo>
                  <a:pt x="47625" y="273304"/>
                </a:lnTo>
                <a:lnTo>
                  <a:pt x="69595" y="273431"/>
                </a:lnTo>
                <a:lnTo>
                  <a:pt x="58704" y="254535"/>
                </a:lnTo>
                <a:close/>
              </a:path>
              <a:path w="118110" h="305435">
                <a:moveTo>
                  <a:pt x="71503" y="232852"/>
                </a:moveTo>
                <a:lnTo>
                  <a:pt x="58704" y="254535"/>
                </a:lnTo>
                <a:lnTo>
                  <a:pt x="69595" y="273431"/>
                </a:lnTo>
                <a:lnTo>
                  <a:pt x="71282" y="273431"/>
                </a:lnTo>
                <a:lnTo>
                  <a:pt x="71503" y="232852"/>
                </a:lnTo>
                <a:close/>
              </a:path>
              <a:path w="118110" h="305435">
                <a:moveTo>
                  <a:pt x="47370" y="0"/>
                </a:moveTo>
                <a:lnTo>
                  <a:pt x="46330" y="190881"/>
                </a:lnTo>
                <a:lnTo>
                  <a:pt x="46206" y="232852"/>
                </a:lnTo>
                <a:lnTo>
                  <a:pt x="58704" y="254535"/>
                </a:lnTo>
                <a:lnTo>
                  <a:pt x="71503" y="232852"/>
                </a:lnTo>
                <a:lnTo>
                  <a:pt x="72770" y="254"/>
                </a:lnTo>
                <a:lnTo>
                  <a:pt x="47370" y="0"/>
                </a:lnTo>
                <a:close/>
              </a:path>
            </a:pathLst>
          </a:custGeom>
          <a:solidFill>
            <a:srgbClr val="FFFFFF"/>
          </a:solidFill>
        </p:spPr>
        <p:txBody>
          <a:bodyPr wrap="square" lIns="0" tIns="0" rIns="0" bIns="0" rtlCol="0"/>
          <a:lstStyle/>
          <a:p>
            <a:endParaRPr/>
          </a:p>
        </p:txBody>
      </p:sp>
      <p:sp>
        <p:nvSpPr>
          <p:cNvPr id="34" name="object 34"/>
          <p:cNvSpPr/>
          <p:nvPr/>
        </p:nvSpPr>
        <p:spPr>
          <a:xfrm>
            <a:off x="5809741" y="4798186"/>
            <a:ext cx="118110" cy="305435"/>
          </a:xfrm>
          <a:custGeom>
            <a:avLst/>
            <a:gdLst/>
            <a:ahLst/>
            <a:cxnLst/>
            <a:rect l="l" t="t" r="r" b="b"/>
            <a:pathLst>
              <a:path w="118110" h="305435">
                <a:moveTo>
                  <a:pt x="14224" y="188849"/>
                </a:moveTo>
                <a:lnTo>
                  <a:pt x="8128" y="192405"/>
                </a:lnTo>
                <a:lnTo>
                  <a:pt x="2032" y="195833"/>
                </a:lnTo>
                <a:lnTo>
                  <a:pt x="0" y="203581"/>
                </a:lnTo>
                <a:lnTo>
                  <a:pt x="3556" y="209676"/>
                </a:lnTo>
                <a:lnTo>
                  <a:pt x="58420" y="304926"/>
                </a:lnTo>
                <a:lnTo>
                  <a:pt x="73196" y="279907"/>
                </a:lnTo>
                <a:lnTo>
                  <a:pt x="71247" y="279907"/>
                </a:lnTo>
                <a:lnTo>
                  <a:pt x="45847" y="279654"/>
                </a:lnTo>
                <a:lnTo>
                  <a:pt x="46103" y="232673"/>
                </a:lnTo>
                <a:lnTo>
                  <a:pt x="25527" y="196976"/>
                </a:lnTo>
                <a:lnTo>
                  <a:pt x="21971" y="190881"/>
                </a:lnTo>
                <a:lnTo>
                  <a:pt x="14224" y="188849"/>
                </a:lnTo>
                <a:close/>
              </a:path>
              <a:path w="118110" h="305435">
                <a:moveTo>
                  <a:pt x="46103" y="232673"/>
                </a:moveTo>
                <a:lnTo>
                  <a:pt x="45847" y="279654"/>
                </a:lnTo>
                <a:lnTo>
                  <a:pt x="71247" y="279907"/>
                </a:lnTo>
                <a:lnTo>
                  <a:pt x="71282" y="273431"/>
                </a:lnTo>
                <a:lnTo>
                  <a:pt x="47625" y="273304"/>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9"/>
                </a:lnTo>
                <a:lnTo>
                  <a:pt x="103759" y="189356"/>
                </a:lnTo>
                <a:close/>
              </a:path>
              <a:path w="118110" h="305435">
                <a:moveTo>
                  <a:pt x="58704" y="254535"/>
                </a:moveTo>
                <a:lnTo>
                  <a:pt x="47625" y="273304"/>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35" name="object 35"/>
          <p:cNvSpPr/>
          <p:nvPr/>
        </p:nvSpPr>
        <p:spPr>
          <a:xfrm>
            <a:off x="7035038" y="4798186"/>
            <a:ext cx="118110" cy="305435"/>
          </a:xfrm>
          <a:custGeom>
            <a:avLst/>
            <a:gdLst/>
            <a:ahLst/>
            <a:cxnLst/>
            <a:rect l="l" t="t" r="r" b="b"/>
            <a:pathLst>
              <a:path w="118109" h="305435">
                <a:moveTo>
                  <a:pt x="14223" y="188849"/>
                </a:moveTo>
                <a:lnTo>
                  <a:pt x="8127" y="192405"/>
                </a:lnTo>
                <a:lnTo>
                  <a:pt x="2031" y="195833"/>
                </a:lnTo>
                <a:lnTo>
                  <a:pt x="0" y="203581"/>
                </a:lnTo>
                <a:lnTo>
                  <a:pt x="3555" y="209676"/>
                </a:lnTo>
                <a:lnTo>
                  <a:pt x="58419" y="304926"/>
                </a:lnTo>
                <a:lnTo>
                  <a:pt x="73196" y="279907"/>
                </a:lnTo>
                <a:lnTo>
                  <a:pt x="71246" y="279907"/>
                </a:lnTo>
                <a:lnTo>
                  <a:pt x="45846" y="279654"/>
                </a:lnTo>
                <a:lnTo>
                  <a:pt x="46081" y="232637"/>
                </a:lnTo>
                <a:lnTo>
                  <a:pt x="25526" y="196976"/>
                </a:lnTo>
                <a:lnTo>
                  <a:pt x="21970" y="190881"/>
                </a:lnTo>
                <a:lnTo>
                  <a:pt x="14223" y="188849"/>
                </a:lnTo>
                <a:close/>
              </a:path>
              <a:path w="118109" h="305435">
                <a:moveTo>
                  <a:pt x="46081" y="232637"/>
                </a:moveTo>
                <a:lnTo>
                  <a:pt x="45846" y="279654"/>
                </a:lnTo>
                <a:lnTo>
                  <a:pt x="71246" y="279907"/>
                </a:lnTo>
                <a:lnTo>
                  <a:pt x="71279" y="273431"/>
                </a:lnTo>
                <a:lnTo>
                  <a:pt x="47625" y="273304"/>
                </a:lnTo>
                <a:lnTo>
                  <a:pt x="58704" y="254535"/>
                </a:lnTo>
                <a:lnTo>
                  <a:pt x="46081" y="232637"/>
                </a:lnTo>
                <a:close/>
              </a:path>
              <a:path w="118109" h="305435">
                <a:moveTo>
                  <a:pt x="103758" y="189356"/>
                </a:moveTo>
                <a:lnTo>
                  <a:pt x="96011" y="191262"/>
                </a:lnTo>
                <a:lnTo>
                  <a:pt x="92455" y="197357"/>
                </a:lnTo>
                <a:lnTo>
                  <a:pt x="71481" y="232889"/>
                </a:lnTo>
                <a:lnTo>
                  <a:pt x="71246" y="279907"/>
                </a:lnTo>
                <a:lnTo>
                  <a:pt x="73196" y="279907"/>
                </a:lnTo>
                <a:lnTo>
                  <a:pt x="114300" y="210312"/>
                </a:lnTo>
                <a:lnTo>
                  <a:pt x="117855" y="204215"/>
                </a:lnTo>
                <a:lnTo>
                  <a:pt x="115950" y="196469"/>
                </a:lnTo>
                <a:lnTo>
                  <a:pt x="103758" y="189356"/>
                </a:lnTo>
                <a:close/>
              </a:path>
              <a:path w="118109" h="305435">
                <a:moveTo>
                  <a:pt x="58704" y="254535"/>
                </a:moveTo>
                <a:lnTo>
                  <a:pt x="47625" y="273304"/>
                </a:lnTo>
                <a:lnTo>
                  <a:pt x="69595" y="273431"/>
                </a:lnTo>
                <a:lnTo>
                  <a:pt x="58704" y="254535"/>
                </a:lnTo>
                <a:close/>
              </a:path>
              <a:path w="118109" h="305435">
                <a:moveTo>
                  <a:pt x="71481" y="232889"/>
                </a:moveTo>
                <a:lnTo>
                  <a:pt x="58704" y="254535"/>
                </a:lnTo>
                <a:lnTo>
                  <a:pt x="69595" y="273431"/>
                </a:lnTo>
                <a:lnTo>
                  <a:pt x="71279" y="273431"/>
                </a:lnTo>
                <a:lnTo>
                  <a:pt x="71481" y="232889"/>
                </a:lnTo>
                <a:close/>
              </a:path>
              <a:path w="118109" h="305435">
                <a:moveTo>
                  <a:pt x="47243" y="0"/>
                </a:moveTo>
                <a:lnTo>
                  <a:pt x="46081" y="232637"/>
                </a:lnTo>
                <a:lnTo>
                  <a:pt x="58704" y="254535"/>
                </a:lnTo>
                <a:lnTo>
                  <a:pt x="71481" y="232889"/>
                </a:lnTo>
                <a:lnTo>
                  <a:pt x="72643" y="254"/>
                </a:lnTo>
                <a:lnTo>
                  <a:pt x="47243" y="0"/>
                </a:lnTo>
                <a:close/>
              </a:path>
            </a:pathLst>
          </a:custGeom>
          <a:solidFill>
            <a:srgbClr val="FFFFFF"/>
          </a:solidFill>
        </p:spPr>
        <p:txBody>
          <a:bodyPr wrap="square" lIns="0" tIns="0" rIns="0" bIns="0" rtlCol="0"/>
          <a:lstStyle/>
          <a:p>
            <a:endParaRPr/>
          </a:p>
        </p:txBody>
      </p:sp>
      <p:sp>
        <p:nvSpPr>
          <p:cNvPr id="36" name="object 36"/>
          <p:cNvSpPr/>
          <p:nvPr/>
        </p:nvSpPr>
        <p:spPr>
          <a:xfrm>
            <a:off x="7323073" y="4798186"/>
            <a:ext cx="118110" cy="305435"/>
          </a:xfrm>
          <a:custGeom>
            <a:avLst/>
            <a:gdLst/>
            <a:ahLst/>
            <a:cxnLst/>
            <a:rect l="l" t="t" r="r" b="b"/>
            <a:pathLst>
              <a:path w="118109" h="305435">
                <a:moveTo>
                  <a:pt x="14224" y="188849"/>
                </a:moveTo>
                <a:lnTo>
                  <a:pt x="8127" y="192405"/>
                </a:lnTo>
                <a:lnTo>
                  <a:pt x="2031" y="195833"/>
                </a:lnTo>
                <a:lnTo>
                  <a:pt x="0" y="203581"/>
                </a:lnTo>
                <a:lnTo>
                  <a:pt x="3555" y="209676"/>
                </a:lnTo>
                <a:lnTo>
                  <a:pt x="58420" y="304926"/>
                </a:lnTo>
                <a:lnTo>
                  <a:pt x="73196" y="279907"/>
                </a:lnTo>
                <a:lnTo>
                  <a:pt x="71247" y="279907"/>
                </a:lnTo>
                <a:lnTo>
                  <a:pt x="45847" y="279654"/>
                </a:lnTo>
                <a:lnTo>
                  <a:pt x="46081" y="232637"/>
                </a:lnTo>
                <a:lnTo>
                  <a:pt x="25526" y="196976"/>
                </a:lnTo>
                <a:lnTo>
                  <a:pt x="21971" y="190881"/>
                </a:lnTo>
                <a:lnTo>
                  <a:pt x="14224" y="188849"/>
                </a:lnTo>
                <a:close/>
              </a:path>
              <a:path w="118109" h="305435">
                <a:moveTo>
                  <a:pt x="46081" y="232637"/>
                </a:moveTo>
                <a:lnTo>
                  <a:pt x="45847" y="279654"/>
                </a:lnTo>
                <a:lnTo>
                  <a:pt x="71247" y="279907"/>
                </a:lnTo>
                <a:lnTo>
                  <a:pt x="71279" y="273431"/>
                </a:lnTo>
                <a:lnTo>
                  <a:pt x="47625" y="273304"/>
                </a:lnTo>
                <a:lnTo>
                  <a:pt x="58704" y="254535"/>
                </a:lnTo>
                <a:lnTo>
                  <a:pt x="46081" y="232637"/>
                </a:lnTo>
                <a:close/>
              </a:path>
              <a:path w="118109" h="305435">
                <a:moveTo>
                  <a:pt x="103758" y="189356"/>
                </a:moveTo>
                <a:lnTo>
                  <a:pt x="96011" y="191262"/>
                </a:lnTo>
                <a:lnTo>
                  <a:pt x="92455" y="197357"/>
                </a:lnTo>
                <a:lnTo>
                  <a:pt x="71481" y="232889"/>
                </a:lnTo>
                <a:lnTo>
                  <a:pt x="71247" y="279907"/>
                </a:lnTo>
                <a:lnTo>
                  <a:pt x="73196" y="279907"/>
                </a:lnTo>
                <a:lnTo>
                  <a:pt x="114300" y="210312"/>
                </a:lnTo>
                <a:lnTo>
                  <a:pt x="117855" y="204215"/>
                </a:lnTo>
                <a:lnTo>
                  <a:pt x="115950" y="196469"/>
                </a:lnTo>
                <a:lnTo>
                  <a:pt x="103758" y="189356"/>
                </a:lnTo>
                <a:close/>
              </a:path>
              <a:path w="118109" h="305435">
                <a:moveTo>
                  <a:pt x="58704" y="254535"/>
                </a:moveTo>
                <a:lnTo>
                  <a:pt x="47625" y="273304"/>
                </a:lnTo>
                <a:lnTo>
                  <a:pt x="69596" y="273431"/>
                </a:lnTo>
                <a:lnTo>
                  <a:pt x="58704" y="254535"/>
                </a:lnTo>
                <a:close/>
              </a:path>
              <a:path w="118109" h="305435">
                <a:moveTo>
                  <a:pt x="71481" y="232889"/>
                </a:moveTo>
                <a:lnTo>
                  <a:pt x="58704" y="254535"/>
                </a:lnTo>
                <a:lnTo>
                  <a:pt x="69596" y="273431"/>
                </a:lnTo>
                <a:lnTo>
                  <a:pt x="71279" y="273431"/>
                </a:lnTo>
                <a:lnTo>
                  <a:pt x="71481" y="232889"/>
                </a:lnTo>
                <a:close/>
              </a:path>
              <a:path w="118109" h="305435">
                <a:moveTo>
                  <a:pt x="47244" y="0"/>
                </a:moveTo>
                <a:lnTo>
                  <a:pt x="46081" y="232637"/>
                </a:lnTo>
                <a:lnTo>
                  <a:pt x="58704" y="254535"/>
                </a:lnTo>
                <a:lnTo>
                  <a:pt x="71481" y="232889"/>
                </a:lnTo>
                <a:lnTo>
                  <a:pt x="72644" y="254"/>
                </a:lnTo>
                <a:lnTo>
                  <a:pt x="47244" y="0"/>
                </a:lnTo>
                <a:close/>
              </a:path>
            </a:pathLst>
          </a:custGeom>
          <a:solidFill>
            <a:srgbClr val="FFFFFF"/>
          </a:solidFill>
        </p:spPr>
        <p:txBody>
          <a:bodyPr wrap="square" lIns="0" tIns="0" rIns="0" bIns="0" rtlCol="0"/>
          <a:lstStyle/>
          <a:p>
            <a:endParaRPr/>
          </a:p>
        </p:txBody>
      </p:sp>
      <p:sp>
        <p:nvSpPr>
          <p:cNvPr id="37" name="object 37"/>
          <p:cNvSpPr/>
          <p:nvPr/>
        </p:nvSpPr>
        <p:spPr>
          <a:xfrm>
            <a:off x="8475218" y="4798186"/>
            <a:ext cx="118110" cy="305435"/>
          </a:xfrm>
          <a:custGeom>
            <a:avLst/>
            <a:gdLst/>
            <a:ahLst/>
            <a:cxnLst/>
            <a:rect l="l" t="t" r="r" b="b"/>
            <a:pathLst>
              <a:path w="118109" h="305435">
                <a:moveTo>
                  <a:pt x="14224" y="188849"/>
                </a:moveTo>
                <a:lnTo>
                  <a:pt x="8127" y="192405"/>
                </a:lnTo>
                <a:lnTo>
                  <a:pt x="2031" y="195833"/>
                </a:lnTo>
                <a:lnTo>
                  <a:pt x="0" y="203581"/>
                </a:lnTo>
                <a:lnTo>
                  <a:pt x="3555" y="209676"/>
                </a:lnTo>
                <a:lnTo>
                  <a:pt x="58420" y="304926"/>
                </a:lnTo>
                <a:lnTo>
                  <a:pt x="73196" y="279907"/>
                </a:lnTo>
                <a:lnTo>
                  <a:pt x="71247" y="279907"/>
                </a:lnTo>
                <a:lnTo>
                  <a:pt x="45847" y="279654"/>
                </a:lnTo>
                <a:lnTo>
                  <a:pt x="46103" y="232673"/>
                </a:lnTo>
                <a:lnTo>
                  <a:pt x="25526" y="196976"/>
                </a:lnTo>
                <a:lnTo>
                  <a:pt x="21971" y="190881"/>
                </a:lnTo>
                <a:lnTo>
                  <a:pt x="14224" y="188849"/>
                </a:lnTo>
                <a:close/>
              </a:path>
              <a:path w="118109" h="305435">
                <a:moveTo>
                  <a:pt x="46103" y="232673"/>
                </a:moveTo>
                <a:lnTo>
                  <a:pt x="45847" y="279654"/>
                </a:lnTo>
                <a:lnTo>
                  <a:pt x="71247" y="279907"/>
                </a:lnTo>
                <a:lnTo>
                  <a:pt x="71282" y="273431"/>
                </a:lnTo>
                <a:lnTo>
                  <a:pt x="47625" y="273304"/>
                </a:lnTo>
                <a:lnTo>
                  <a:pt x="58704" y="254535"/>
                </a:lnTo>
                <a:lnTo>
                  <a:pt x="46103" y="232673"/>
                </a:lnTo>
                <a:close/>
              </a:path>
              <a:path w="118109" h="305435">
                <a:moveTo>
                  <a:pt x="103758" y="189356"/>
                </a:moveTo>
                <a:lnTo>
                  <a:pt x="96011" y="191262"/>
                </a:lnTo>
                <a:lnTo>
                  <a:pt x="92455" y="197357"/>
                </a:lnTo>
                <a:lnTo>
                  <a:pt x="71503" y="232852"/>
                </a:lnTo>
                <a:lnTo>
                  <a:pt x="71247" y="279907"/>
                </a:lnTo>
                <a:lnTo>
                  <a:pt x="73196" y="279907"/>
                </a:lnTo>
                <a:lnTo>
                  <a:pt x="114300" y="210312"/>
                </a:lnTo>
                <a:lnTo>
                  <a:pt x="117855" y="204215"/>
                </a:lnTo>
                <a:lnTo>
                  <a:pt x="115950" y="196469"/>
                </a:lnTo>
                <a:lnTo>
                  <a:pt x="103758" y="189356"/>
                </a:lnTo>
                <a:close/>
              </a:path>
              <a:path w="118109" h="305435">
                <a:moveTo>
                  <a:pt x="58704" y="254535"/>
                </a:moveTo>
                <a:lnTo>
                  <a:pt x="47625" y="273304"/>
                </a:lnTo>
                <a:lnTo>
                  <a:pt x="69596" y="273431"/>
                </a:lnTo>
                <a:lnTo>
                  <a:pt x="58704" y="254535"/>
                </a:lnTo>
                <a:close/>
              </a:path>
              <a:path w="118109" h="305435">
                <a:moveTo>
                  <a:pt x="71503" y="232852"/>
                </a:moveTo>
                <a:lnTo>
                  <a:pt x="58704" y="254535"/>
                </a:lnTo>
                <a:lnTo>
                  <a:pt x="69596" y="273431"/>
                </a:lnTo>
                <a:lnTo>
                  <a:pt x="71282" y="273431"/>
                </a:lnTo>
                <a:lnTo>
                  <a:pt x="71503" y="232852"/>
                </a:lnTo>
                <a:close/>
              </a:path>
              <a:path w="118109"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38" name="object 38"/>
          <p:cNvSpPr/>
          <p:nvPr/>
        </p:nvSpPr>
        <p:spPr>
          <a:xfrm>
            <a:off x="8690102" y="4798186"/>
            <a:ext cx="118110" cy="305435"/>
          </a:xfrm>
          <a:custGeom>
            <a:avLst/>
            <a:gdLst/>
            <a:ahLst/>
            <a:cxnLst/>
            <a:rect l="l" t="t" r="r" b="b"/>
            <a:pathLst>
              <a:path w="118109" h="305435">
                <a:moveTo>
                  <a:pt x="14224" y="188849"/>
                </a:moveTo>
                <a:lnTo>
                  <a:pt x="8127" y="192405"/>
                </a:lnTo>
                <a:lnTo>
                  <a:pt x="2031" y="195833"/>
                </a:lnTo>
                <a:lnTo>
                  <a:pt x="0" y="203581"/>
                </a:lnTo>
                <a:lnTo>
                  <a:pt x="3555" y="209676"/>
                </a:lnTo>
                <a:lnTo>
                  <a:pt x="58420" y="304926"/>
                </a:lnTo>
                <a:lnTo>
                  <a:pt x="73196" y="279907"/>
                </a:lnTo>
                <a:lnTo>
                  <a:pt x="71247" y="279907"/>
                </a:lnTo>
                <a:lnTo>
                  <a:pt x="45847" y="279654"/>
                </a:lnTo>
                <a:lnTo>
                  <a:pt x="46081" y="232637"/>
                </a:lnTo>
                <a:lnTo>
                  <a:pt x="25526" y="196976"/>
                </a:lnTo>
                <a:lnTo>
                  <a:pt x="21971" y="190881"/>
                </a:lnTo>
                <a:lnTo>
                  <a:pt x="14224" y="188849"/>
                </a:lnTo>
                <a:close/>
              </a:path>
              <a:path w="118109" h="305435">
                <a:moveTo>
                  <a:pt x="46081" y="232637"/>
                </a:moveTo>
                <a:lnTo>
                  <a:pt x="45847" y="279654"/>
                </a:lnTo>
                <a:lnTo>
                  <a:pt x="71247" y="279907"/>
                </a:lnTo>
                <a:lnTo>
                  <a:pt x="71279" y="273431"/>
                </a:lnTo>
                <a:lnTo>
                  <a:pt x="47625" y="273304"/>
                </a:lnTo>
                <a:lnTo>
                  <a:pt x="58704" y="254535"/>
                </a:lnTo>
                <a:lnTo>
                  <a:pt x="46081" y="232637"/>
                </a:lnTo>
                <a:close/>
              </a:path>
              <a:path w="118109" h="305435">
                <a:moveTo>
                  <a:pt x="103758" y="189356"/>
                </a:moveTo>
                <a:lnTo>
                  <a:pt x="96012" y="191262"/>
                </a:lnTo>
                <a:lnTo>
                  <a:pt x="92455" y="197357"/>
                </a:lnTo>
                <a:lnTo>
                  <a:pt x="71481" y="232889"/>
                </a:lnTo>
                <a:lnTo>
                  <a:pt x="71247" y="279907"/>
                </a:lnTo>
                <a:lnTo>
                  <a:pt x="73196" y="279907"/>
                </a:lnTo>
                <a:lnTo>
                  <a:pt x="114300" y="210312"/>
                </a:lnTo>
                <a:lnTo>
                  <a:pt x="117855" y="204215"/>
                </a:lnTo>
                <a:lnTo>
                  <a:pt x="115950" y="196469"/>
                </a:lnTo>
                <a:lnTo>
                  <a:pt x="103758" y="189356"/>
                </a:lnTo>
                <a:close/>
              </a:path>
              <a:path w="118109" h="305435">
                <a:moveTo>
                  <a:pt x="58704" y="254535"/>
                </a:moveTo>
                <a:lnTo>
                  <a:pt x="47625" y="273304"/>
                </a:lnTo>
                <a:lnTo>
                  <a:pt x="69596" y="273431"/>
                </a:lnTo>
                <a:lnTo>
                  <a:pt x="58704" y="254535"/>
                </a:lnTo>
                <a:close/>
              </a:path>
              <a:path w="118109" h="305435">
                <a:moveTo>
                  <a:pt x="71481" y="232889"/>
                </a:moveTo>
                <a:lnTo>
                  <a:pt x="58704" y="254535"/>
                </a:lnTo>
                <a:lnTo>
                  <a:pt x="69596" y="273431"/>
                </a:lnTo>
                <a:lnTo>
                  <a:pt x="71279" y="273431"/>
                </a:lnTo>
                <a:lnTo>
                  <a:pt x="71481" y="232889"/>
                </a:lnTo>
                <a:close/>
              </a:path>
              <a:path w="118109" h="305435">
                <a:moveTo>
                  <a:pt x="47244" y="0"/>
                </a:moveTo>
                <a:lnTo>
                  <a:pt x="46081" y="232637"/>
                </a:lnTo>
                <a:lnTo>
                  <a:pt x="58704" y="254535"/>
                </a:lnTo>
                <a:lnTo>
                  <a:pt x="71481" y="232889"/>
                </a:lnTo>
                <a:lnTo>
                  <a:pt x="72644" y="254"/>
                </a:lnTo>
                <a:lnTo>
                  <a:pt x="47244" y="0"/>
                </a:lnTo>
                <a:close/>
              </a:path>
            </a:pathLst>
          </a:custGeom>
          <a:solidFill>
            <a:srgbClr val="FFFFFF"/>
          </a:solidFill>
        </p:spPr>
        <p:txBody>
          <a:bodyPr wrap="square" lIns="0" tIns="0" rIns="0" bIns="0" rtlCol="0"/>
          <a:lstStyle/>
          <a:p>
            <a:endParaRPr/>
          </a:p>
        </p:txBody>
      </p:sp>
      <p:sp>
        <p:nvSpPr>
          <p:cNvPr id="39" name="object 39"/>
          <p:cNvSpPr/>
          <p:nvPr/>
        </p:nvSpPr>
        <p:spPr>
          <a:xfrm>
            <a:off x="8690102" y="5517515"/>
            <a:ext cx="118110" cy="305435"/>
          </a:xfrm>
          <a:custGeom>
            <a:avLst/>
            <a:gdLst/>
            <a:ahLst/>
            <a:cxnLst/>
            <a:rect l="l" t="t" r="r" b="b"/>
            <a:pathLst>
              <a:path w="118109" h="305435">
                <a:moveTo>
                  <a:pt x="14224" y="188849"/>
                </a:moveTo>
                <a:lnTo>
                  <a:pt x="2031" y="195846"/>
                </a:lnTo>
                <a:lnTo>
                  <a:pt x="0" y="203619"/>
                </a:lnTo>
                <a:lnTo>
                  <a:pt x="3555" y="209689"/>
                </a:lnTo>
                <a:lnTo>
                  <a:pt x="58420" y="304977"/>
                </a:lnTo>
                <a:lnTo>
                  <a:pt x="73249" y="279844"/>
                </a:lnTo>
                <a:lnTo>
                  <a:pt x="45847" y="279717"/>
                </a:lnTo>
                <a:lnTo>
                  <a:pt x="46082" y="232650"/>
                </a:lnTo>
                <a:lnTo>
                  <a:pt x="25526" y="197002"/>
                </a:lnTo>
                <a:lnTo>
                  <a:pt x="21971" y="190931"/>
                </a:lnTo>
                <a:lnTo>
                  <a:pt x="14224" y="188849"/>
                </a:lnTo>
                <a:close/>
              </a:path>
              <a:path w="118109" h="305435">
                <a:moveTo>
                  <a:pt x="46082" y="232650"/>
                </a:moveTo>
                <a:lnTo>
                  <a:pt x="45847" y="279717"/>
                </a:lnTo>
                <a:lnTo>
                  <a:pt x="71247" y="279844"/>
                </a:lnTo>
                <a:lnTo>
                  <a:pt x="71279" y="273431"/>
                </a:lnTo>
                <a:lnTo>
                  <a:pt x="47625" y="273316"/>
                </a:lnTo>
                <a:lnTo>
                  <a:pt x="58703" y="254540"/>
                </a:lnTo>
                <a:lnTo>
                  <a:pt x="46082" y="232650"/>
                </a:lnTo>
                <a:close/>
              </a:path>
              <a:path w="118109" h="305435">
                <a:moveTo>
                  <a:pt x="103758" y="189306"/>
                </a:moveTo>
                <a:lnTo>
                  <a:pt x="96012" y="191312"/>
                </a:lnTo>
                <a:lnTo>
                  <a:pt x="71481" y="232885"/>
                </a:lnTo>
                <a:lnTo>
                  <a:pt x="71247" y="279844"/>
                </a:lnTo>
                <a:lnTo>
                  <a:pt x="73249" y="279844"/>
                </a:lnTo>
                <a:lnTo>
                  <a:pt x="117855" y="204228"/>
                </a:lnTo>
                <a:lnTo>
                  <a:pt x="115950" y="196443"/>
                </a:lnTo>
                <a:lnTo>
                  <a:pt x="103758" y="189306"/>
                </a:lnTo>
                <a:close/>
              </a:path>
              <a:path w="118109" h="305435">
                <a:moveTo>
                  <a:pt x="58703" y="254540"/>
                </a:moveTo>
                <a:lnTo>
                  <a:pt x="47625" y="273316"/>
                </a:lnTo>
                <a:lnTo>
                  <a:pt x="69596" y="273431"/>
                </a:lnTo>
                <a:lnTo>
                  <a:pt x="58703" y="254540"/>
                </a:lnTo>
                <a:close/>
              </a:path>
              <a:path w="118109" h="305435">
                <a:moveTo>
                  <a:pt x="71481" y="232885"/>
                </a:moveTo>
                <a:lnTo>
                  <a:pt x="58703" y="254540"/>
                </a:lnTo>
                <a:lnTo>
                  <a:pt x="69596" y="273431"/>
                </a:lnTo>
                <a:lnTo>
                  <a:pt x="71279" y="273431"/>
                </a:lnTo>
                <a:lnTo>
                  <a:pt x="71481" y="232885"/>
                </a:lnTo>
                <a:close/>
              </a:path>
              <a:path w="118109" h="305435">
                <a:moveTo>
                  <a:pt x="47244" y="0"/>
                </a:moveTo>
                <a:lnTo>
                  <a:pt x="46082" y="232650"/>
                </a:lnTo>
                <a:lnTo>
                  <a:pt x="58703" y="254540"/>
                </a:lnTo>
                <a:lnTo>
                  <a:pt x="71481" y="232885"/>
                </a:lnTo>
                <a:lnTo>
                  <a:pt x="72644" y="254"/>
                </a:lnTo>
                <a:lnTo>
                  <a:pt x="47244" y="0"/>
                </a:lnTo>
                <a:close/>
              </a:path>
            </a:pathLst>
          </a:custGeom>
          <a:solidFill>
            <a:srgbClr val="FFFFFF"/>
          </a:solidFill>
        </p:spPr>
        <p:txBody>
          <a:bodyPr wrap="square" lIns="0" tIns="0" rIns="0" bIns="0" rtlCol="0"/>
          <a:lstStyle/>
          <a:p>
            <a:endParaRPr/>
          </a:p>
        </p:txBody>
      </p:sp>
      <p:sp>
        <p:nvSpPr>
          <p:cNvPr id="40" name="object 40"/>
          <p:cNvSpPr/>
          <p:nvPr/>
        </p:nvSpPr>
        <p:spPr>
          <a:xfrm>
            <a:off x="3002533" y="5445886"/>
            <a:ext cx="118110" cy="305435"/>
          </a:xfrm>
          <a:custGeom>
            <a:avLst/>
            <a:gdLst/>
            <a:ahLst/>
            <a:cxnLst/>
            <a:rect l="l" t="t" r="r" b="b"/>
            <a:pathLst>
              <a:path w="118110" h="305435">
                <a:moveTo>
                  <a:pt x="14224" y="188849"/>
                </a:moveTo>
                <a:lnTo>
                  <a:pt x="2032" y="195846"/>
                </a:lnTo>
                <a:lnTo>
                  <a:pt x="0" y="203619"/>
                </a:lnTo>
                <a:lnTo>
                  <a:pt x="3556" y="209689"/>
                </a:lnTo>
                <a:lnTo>
                  <a:pt x="58420" y="304977"/>
                </a:lnTo>
                <a:lnTo>
                  <a:pt x="73249" y="279844"/>
                </a:lnTo>
                <a:lnTo>
                  <a:pt x="45847" y="279717"/>
                </a:lnTo>
                <a:lnTo>
                  <a:pt x="46103" y="232693"/>
                </a:lnTo>
                <a:lnTo>
                  <a:pt x="25527" y="197002"/>
                </a:lnTo>
                <a:lnTo>
                  <a:pt x="21971" y="190931"/>
                </a:lnTo>
                <a:lnTo>
                  <a:pt x="14224" y="188849"/>
                </a:lnTo>
                <a:close/>
              </a:path>
              <a:path w="118110" h="305435">
                <a:moveTo>
                  <a:pt x="46103" y="232693"/>
                </a:moveTo>
                <a:lnTo>
                  <a:pt x="45847" y="279717"/>
                </a:lnTo>
                <a:lnTo>
                  <a:pt x="71247" y="279844"/>
                </a:lnTo>
                <a:lnTo>
                  <a:pt x="71281" y="273443"/>
                </a:lnTo>
                <a:lnTo>
                  <a:pt x="47625" y="273329"/>
                </a:lnTo>
                <a:lnTo>
                  <a:pt x="58703" y="254550"/>
                </a:lnTo>
                <a:lnTo>
                  <a:pt x="46103" y="232693"/>
                </a:lnTo>
                <a:close/>
              </a:path>
              <a:path w="118110" h="305435">
                <a:moveTo>
                  <a:pt x="103759" y="189306"/>
                </a:moveTo>
                <a:lnTo>
                  <a:pt x="96012" y="191312"/>
                </a:lnTo>
                <a:lnTo>
                  <a:pt x="71503" y="232855"/>
                </a:lnTo>
                <a:lnTo>
                  <a:pt x="71247" y="279844"/>
                </a:lnTo>
                <a:lnTo>
                  <a:pt x="73249" y="279844"/>
                </a:lnTo>
                <a:lnTo>
                  <a:pt x="117856" y="204228"/>
                </a:lnTo>
                <a:lnTo>
                  <a:pt x="115951" y="196443"/>
                </a:lnTo>
                <a:lnTo>
                  <a:pt x="103759" y="189306"/>
                </a:lnTo>
                <a:close/>
              </a:path>
              <a:path w="118110" h="305435">
                <a:moveTo>
                  <a:pt x="58703" y="254550"/>
                </a:moveTo>
                <a:lnTo>
                  <a:pt x="47625" y="273329"/>
                </a:lnTo>
                <a:lnTo>
                  <a:pt x="69596" y="273443"/>
                </a:lnTo>
                <a:lnTo>
                  <a:pt x="58703" y="254550"/>
                </a:lnTo>
                <a:close/>
              </a:path>
              <a:path w="118110" h="305435">
                <a:moveTo>
                  <a:pt x="71503" y="232855"/>
                </a:moveTo>
                <a:lnTo>
                  <a:pt x="58703" y="254550"/>
                </a:lnTo>
                <a:lnTo>
                  <a:pt x="69596" y="273443"/>
                </a:lnTo>
                <a:lnTo>
                  <a:pt x="71281" y="273443"/>
                </a:lnTo>
                <a:lnTo>
                  <a:pt x="71503" y="232855"/>
                </a:lnTo>
                <a:close/>
              </a:path>
              <a:path w="118110" h="305435">
                <a:moveTo>
                  <a:pt x="47371" y="0"/>
                </a:moveTo>
                <a:lnTo>
                  <a:pt x="46303" y="195846"/>
                </a:lnTo>
                <a:lnTo>
                  <a:pt x="46196" y="232855"/>
                </a:lnTo>
                <a:lnTo>
                  <a:pt x="58703" y="254550"/>
                </a:lnTo>
                <a:lnTo>
                  <a:pt x="71503" y="232855"/>
                </a:lnTo>
                <a:lnTo>
                  <a:pt x="72771" y="253"/>
                </a:lnTo>
                <a:lnTo>
                  <a:pt x="47371" y="0"/>
                </a:lnTo>
                <a:close/>
              </a:path>
            </a:pathLst>
          </a:custGeom>
          <a:solidFill>
            <a:srgbClr val="FFFFFF"/>
          </a:solidFill>
        </p:spPr>
        <p:txBody>
          <a:bodyPr wrap="square" lIns="0" tIns="0" rIns="0" bIns="0" rtlCol="0"/>
          <a:lstStyle/>
          <a:p>
            <a:endParaRPr/>
          </a:p>
        </p:txBody>
      </p:sp>
      <p:sp>
        <p:nvSpPr>
          <p:cNvPr id="41" name="object 41"/>
          <p:cNvSpPr/>
          <p:nvPr/>
        </p:nvSpPr>
        <p:spPr>
          <a:xfrm>
            <a:off x="4226305" y="5517515"/>
            <a:ext cx="118110" cy="305435"/>
          </a:xfrm>
          <a:custGeom>
            <a:avLst/>
            <a:gdLst/>
            <a:ahLst/>
            <a:cxnLst/>
            <a:rect l="l" t="t" r="r" b="b"/>
            <a:pathLst>
              <a:path w="118110" h="305435">
                <a:moveTo>
                  <a:pt x="14224" y="188849"/>
                </a:moveTo>
                <a:lnTo>
                  <a:pt x="2032" y="195846"/>
                </a:lnTo>
                <a:lnTo>
                  <a:pt x="0" y="203619"/>
                </a:lnTo>
                <a:lnTo>
                  <a:pt x="3556" y="209689"/>
                </a:lnTo>
                <a:lnTo>
                  <a:pt x="58420" y="304977"/>
                </a:lnTo>
                <a:lnTo>
                  <a:pt x="73249" y="279844"/>
                </a:lnTo>
                <a:lnTo>
                  <a:pt x="45847" y="279717"/>
                </a:lnTo>
                <a:lnTo>
                  <a:pt x="46103" y="232687"/>
                </a:lnTo>
                <a:lnTo>
                  <a:pt x="25527" y="197002"/>
                </a:lnTo>
                <a:lnTo>
                  <a:pt x="21971" y="190931"/>
                </a:lnTo>
                <a:lnTo>
                  <a:pt x="14224" y="188849"/>
                </a:lnTo>
                <a:close/>
              </a:path>
              <a:path w="118110" h="305435">
                <a:moveTo>
                  <a:pt x="46103" y="232687"/>
                </a:moveTo>
                <a:lnTo>
                  <a:pt x="45847" y="279717"/>
                </a:lnTo>
                <a:lnTo>
                  <a:pt x="71247" y="279844"/>
                </a:lnTo>
                <a:lnTo>
                  <a:pt x="71281" y="273431"/>
                </a:lnTo>
                <a:lnTo>
                  <a:pt x="47625" y="273316"/>
                </a:lnTo>
                <a:lnTo>
                  <a:pt x="58703" y="254540"/>
                </a:lnTo>
                <a:lnTo>
                  <a:pt x="46103" y="232687"/>
                </a:lnTo>
                <a:close/>
              </a:path>
              <a:path w="118110" h="305435">
                <a:moveTo>
                  <a:pt x="103759" y="189306"/>
                </a:moveTo>
                <a:lnTo>
                  <a:pt x="96012" y="191312"/>
                </a:lnTo>
                <a:lnTo>
                  <a:pt x="71503" y="232849"/>
                </a:lnTo>
                <a:lnTo>
                  <a:pt x="71247" y="279844"/>
                </a:lnTo>
                <a:lnTo>
                  <a:pt x="73249" y="279844"/>
                </a:lnTo>
                <a:lnTo>
                  <a:pt x="117856" y="204228"/>
                </a:lnTo>
                <a:lnTo>
                  <a:pt x="115951" y="196443"/>
                </a:lnTo>
                <a:lnTo>
                  <a:pt x="103759" y="189306"/>
                </a:lnTo>
                <a:close/>
              </a:path>
              <a:path w="118110" h="305435">
                <a:moveTo>
                  <a:pt x="58703" y="254540"/>
                </a:moveTo>
                <a:lnTo>
                  <a:pt x="47625" y="273316"/>
                </a:lnTo>
                <a:lnTo>
                  <a:pt x="69596" y="273431"/>
                </a:lnTo>
                <a:lnTo>
                  <a:pt x="58703" y="254540"/>
                </a:lnTo>
                <a:close/>
              </a:path>
              <a:path w="118110" h="305435">
                <a:moveTo>
                  <a:pt x="71503" y="232849"/>
                </a:moveTo>
                <a:lnTo>
                  <a:pt x="58703" y="254540"/>
                </a:lnTo>
                <a:lnTo>
                  <a:pt x="69596" y="273431"/>
                </a:lnTo>
                <a:lnTo>
                  <a:pt x="71281" y="273431"/>
                </a:lnTo>
                <a:lnTo>
                  <a:pt x="71503" y="232849"/>
                </a:lnTo>
                <a:close/>
              </a:path>
              <a:path w="118110" h="305435">
                <a:moveTo>
                  <a:pt x="47371" y="0"/>
                </a:moveTo>
                <a:lnTo>
                  <a:pt x="46303" y="195846"/>
                </a:lnTo>
                <a:lnTo>
                  <a:pt x="46196" y="232849"/>
                </a:lnTo>
                <a:lnTo>
                  <a:pt x="58703" y="254540"/>
                </a:lnTo>
                <a:lnTo>
                  <a:pt x="71503" y="232849"/>
                </a:lnTo>
                <a:lnTo>
                  <a:pt x="72771" y="254"/>
                </a:lnTo>
                <a:lnTo>
                  <a:pt x="47371" y="0"/>
                </a:lnTo>
                <a:close/>
              </a:path>
            </a:pathLst>
          </a:custGeom>
          <a:solidFill>
            <a:srgbClr val="FFFFFF"/>
          </a:solidFill>
        </p:spPr>
        <p:txBody>
          <a:bodyPr wrap="square" lIns="0" tIns="0" rIns="0" bIns="0" rtlCol="0"/>
          <a:lstStyle/>
          <a:p>
            <a:endParaRPr/>
          </a:p>
        </p:txBody>
      </p:sp>
      <p:sp>
        <p:nvSpPr>
          <p:cNvPr id="42" name="object 42"/>
          <p:cNvSpPr/>
          <p:nvPr/>
        </p:nvSpPr>
        <p:spPr>
          <a:xfrm>
            <a:off x="7178293" y="5374259"/>
            <a:ext cx="118110" cy="305435"/>
          </a:xfrm>
          <a:custGeom>
            <a:avLst/>
            <a:gdLst/>
            <a:ahLst/>
            <a:cxnLst/>
            <a:rect l="l" t="t" r="r" b="b"/>
            <a:pathLst>
              <a:path w="118109" h="305435">
                <a:moveTo>
                  <a:pt x="14224" y="188848"/>
                </a:moveTo>
                <a:lnTo>
                  <a:pt x="8127" y="192404"/>
                </a:lnTo>
                <a:lnTo>
                  <a:pt x="2031" y="195833"/>
                </a:lnTo>
                <a:lnTo>
                  <a:pt x="0" y="203580"/>
                </a:lnTo>
                <a:lnTo>
                  <a:pt x="3555" y="209676"/>
                </a:lnTo>
                <a:lnTo>
                  <a:pt x="58420" y="304990"/>
                </a:lnTo>
                <a:lnTo>
                  <a:pt x="73261" y="279844"/>
                </a:lnTo>
                <a:lnTo>
                  <a:pt x="45847" y="279717"/>
                </a:lnTo>
                <a:lnTo>
                  <a:pt x="46103" y="232680"/>
                </a:lnTo>
                <a:lnTo>
                  <a:pt x="25526" y="196976"/>
                </a:lnTo>
                <a:lnTo>
                  <a:pt x="21971" y="190880"/>
                </a:lnTo>
                <a:lnTo>
                  <a:pt x="14224" y="188848"/>
                </a:lnTo>
                <a:close/>
              </a:path>
              <a:path w="118109" h="305435">
                <a:moveTo>
                  <a:pt x="46103" y="232680"/>
                </a:moveTo>
                <a:lnTo>
                  <a:pt x="45847" y="279717"/>
                </a:lnTo>
                <a:lnTo>
                  <a:pt x="71247" y="279844"/>
                </a:lnTo>
                <a:lnTo>
                  <a:pt x="71281" y="273443"/>
                </a:lnTo>
                <a:lnTo>
                  <a:pt x="47625" y="273316"/>
                </a:lnTo>
                <a:lnTo>
                  <a:pt x="58704" y="254544"/>
                </a:lnTo>
                <a:lnTo>
                  <a:pt x="46103" y="232680"/>
                </a:lnTo>
                <a:close/>
              </a:path>
              <a:path w="118109" h="305435">
                <a:moveTo>
                  <a:pt x="103758" y="189356"/>
                </a:moveTo>
                <a:lnTo>
                  <a:pt x="96011" y="191261"/>
                </a:lnTo>
                <a:lnTo>
                  <a:pt x="92455" y="197357"/>
                </a:lnTo>
                <a:lnTo>
                  <a:pt x="71503" y="232859"/>
                </a:lnTo>
                <a:lnTo>
                  <a:pt x="71247" y="279844"/>
                </a:lnTo>
                <a:lnTo>
                  <a:pt x="73261" y="279844"/>
                </a:lnTo>
                <a:lnTo>
                  <a:pt x="114300" y="210311"/>
                </a:lnTo>
                <a:lnTo>
                  <a:pt x="117855" y="204215"/>
                </a:lnTo>
                <a:lnTo>
                  <a:pt x="115950" y="196468"/>
                </a:lnTo>
                <a:lnTo>
                  <a:pt x="103758" y="189356"/>
                </a:lnTo>
                <a:close/>
              </a:path>
              <a:path w="118109" h="305435">
                <a:moveTo>
                  <a:pt x="58704" y="254544"/>
                </a:moveTo>
                <a:lnTo>
                  <a:pt x="47625" y="273316"/>
                </a:lnTo>
                <a:lnTo>
                  <a:pt x="69596" y="273443"/>
                </a:lnTo>
                <a:lnTo>
                  <a:pt x="58704" y="254544"/>
                </a:lnTo>
                <a:close/>
              </a:path>
              <a:path w="118109" h="305435">
                <a:moveTo>
                  <a:pt x="71503" y="232859"/>
                </a:moveTo>
                <a:lnTo>
                  <a:pt x="58704" y="254544"/>
                </a:lnTo>
                <a:lnTo>
                  <a:pt x="69596" y="273443"/>
                </a:lnTo>
                <a:lnTo>
                  <a:pt x="71281" y="273443"/>
                </a:lnTo>
                <a:lnTo>
                  <a:pt x="71503" y="232859"/>
                </a:lnTo>
                <a:close/>
              </a:path>
              <a:path w="118109" h="305435">
                <a:moveTo>
                  <a:pt x="47371" y="0"/>
                </a:moveTo>
                <a:lnTo>
                  <a:pt x="46331" y="190880"/>
                </a:lnTo>
                <a:lnTo>
                  <a:pt x="46206" y="232859"/>
                </a:lnTo>
                <a:lnTo>
                  <a:pt x="58704" y="254544"/>
                </a:lnTo>
                <a:lnTo>
                  <a:pt x="71503" y="232859"/>
                </a:lnTo>
                <a:lnTo>
                  <a:pt x="72771" y="253"/>
                </a:lnTo>
                <a:lnTo>
                  <a:pt x="47371" y="0"/>
                </a:lnTo>
                <a:close/>
              </a:path>
            </a:pathLst>
          </a:custGeom>
          <a:solidFill>
            <a:srgbClr val="FFFFFF"/>
          </a:solidFill>
        </p:spPr>
        <p:txBody>
          <a:bodyPr wrap="square" lIns="0" tIns="0" rIns="0" bIns="0" rtlCol="0"/>
          <a:lstStyle/>
          <a:p>
            <a:endParaRPr/>
          </a:p>
        </p:txBody>
      </p:sp>
      <p:sp>
        <p:nvSpPr>
          <p:cNvPr id="43" name="object 43"/>
          <p:cNvSpPr/>
          <p:nvPr/>
        </p:nvSpPr>
        <p:spPr>
          <a:xfrm>
            <a:off x="7394702" y="5445886"/>
            <a:ext cx="118110" cy="305435"/>
          </a:xfrm>
          <a:custGeom>
            <a:avLst/>
            <a:gdLst/>
            <a:ahLst/>
            <a:cxnLst/>
            <a:rect l="l" t="t" r="r" b="b"/>
            <a:pathLst>
              <a:path w="118109" h="305435">
                <a:moveTo>
                  <a:pt x="14224" y="188849"/>
                </a:moveTo>
                <a:lnTo>
                  <a:pt x="2031" y="195846"/>
                </a:lnTo>
                <a:lnTo>
                  <a:pt x="0" y="203619"/>
                </a:lnTo>
                <a:lnTo>
                  <a:pt x="3555" y="209689"/>
                </a:lnTo>
                <a:lnTo>
                  <a:pt x="58420" y="304977"/>
                </a:lnTo>
                <a:lnTo>
                  <a:pt x="73249" y="279844"/>
                </a:lnTo>
                <a:lnTo>
                  <a:pt x="45847" y="279717"/>
                </a:lnTo>
                <a:lnTo>
                  <a:pt x="46082" y="232656"/>
                </a:lnTo>
                <a:lnTo>
                  <a:pt x="25526" y="197002"/>
                </a:lnTo>
                <a:lnTo>
                  <a:pt x="21971" y="190931"/>
                </a:lnTo>
                <a:lnTo>
                  <a:pt x="14224" y="188849"/>
                </a:lnTo>
                <a:close/>
              </a:path>
              <a:path w="118109" h="305435">
                <a:moveTo>
                  <a:pt x="46082" y="232656"/>
                </a:moveTo>
                <a:lnTo>
                  <a:pt x="45847" y="279717"/>
                </a:lnTo>
                <a:lnTo>
                  <a:pt x="71247" y="279844"/>
                </a:lnTo>
                <a:lnTo>
                  <a:pt x="71278" y="273443"/>
                </a:lnTo>
                <a:lnTo>
                  <a:pt x="47625" y="273329"/>
                </a:lnTo>
                <a:lnTo>
                  <a:pt x="58703" y="254550"/>
                </a:lnTo>
                <a:lnTo>
                  <a:pt x="46082" y="232656"/>
                </a:lnTo>
                <a:close/>
              </a:path>
              <a:path w="118109" h="305435">
                <a:moveTo>
                  <a:pt x="103758" y="189306"/>
                </a:moveTo>
                <a:lnTo>
                  <a:pt x="96012" y="191312"/>
                </a:lnTo>
                <a:lnTo>
                  <a:pt x="71481" y="232892"/>
                </a:lnTo>
                <a:lnTo>
                  <a:pt x="71247" y="279844"/>
                </a:lnTo>
                <a:lnTo>
                  <a:pt x="73249" y="279844"/>
                </a:lnTo>
                <a:lnTo>
                  <a:pt x="117855" y="204228"/>
                </a:lnTo>
                <a:lnTo>
                  <a:pt x="115950" y="196443"/>
                </a:lnTo>
                <a:lnTo>
                  <a:pt x="103758" y="189306"/>
                </a:lnTo>
                <a:close/>
              </a:path>
              <a:path w="118109" h="305435">
                <a:moveTo>
                  <a:pt x="58703" y="254550"/>
                </a:moveTo>
                <a:lnTo>
                  <a:pt x="47625" y="273329"/>
                </a:lnTo>
                <a:lnTo>
                  <a:pt x="69596" y="273443"/>
                </a:lnTo>
                <a:lnTo>
                  <a:pt x="58703" y="254550"/>
                </a:lnTo>
                <a:close/>
              </a:path>
              <a:path w="118109" h="305435">
                <a:moveTo>
                  <a:pt x="71481" y="232892"/>
                </a:moveTo>
                <a:lnTo>
                  <a:pt x="58703" y="254550"/>
                </a:lnTo>
                <a:lnTo>
                  <a:pt x="69596" y="273443"/>
                </a:lnTo>
                <a:lnTo>
                  <a:pt x="71278" y="273443"/>
                </a:lnTo>
                <a:lnTo>
                  <a:pt x="71481" y="232892"/>
                </a:lnTo>
                <a:close/>
              </a:path>
              <a:path w="118109" h="305435">
                <a:moveTo>
                  <a:pt x="47244" y="0"/>
                </a:moveTo>
                <a:lnTo>
                  <a:pt x="46082" y="232656"/>
                </a:lnTo>
                <a:lnTo>
                  <a:pt x="58703" y="254550"/>
                </a:lnTo>
                <a:lnTo>
                  <a:pt x="71481" y="232892"/>
                </a:lnTo>
                <a:lnTo>
                  <a:pt x="72644" y="253"/>
                </a:lnTo>
                <a:lnTo>
                  <a:pt x="47244" y="0"/>
                </a:lnTo>
                <a:close/>
              </a:path>
            </a:pathLst>
          </a:custGeom>
          <a:solidFill>
            <a:srgbClr val="FFFFFF"/>
          </a:solidFill>
        </p:spPr>
        <p:txBody>
          <a:bodyPr wrap="square" lIns="0" tIns="0" rIns="0" bIns="0" rtlCol="0"/>
          <a:lstStyle/>
          <a:p>
            <a:endParaRPr/>
          </a:p>
        </p:txBody>
      </p:sp>
      <p:sp>
        <p:nvSpPr>
          <p:cNvPr id="44" name="object 44"/>
          <p:cNvSpPr/>
          <p:nvPr/>
        </p:nvSpPr>
        <p:spPr>
          <a:xfrm>
            <a:off x="4657597" y="5517515"/>
            <a:ext cx="118110" cy="305435"/>
          </a:xfrm>
          <a:custGeom>
            <a:avLst/>
            <a:gdLst/>
            <a:ahLst/>
            <a:cxnLst/>
            <a:rect l="l" t="t" r="r" b="b"/>
            <a:pathLst>
              <a:path w="118110" h="305435">
                <a:moveTo>
                  <a:pt x="14224" y="188849"/>
                </a:moveTo>
                <a:lnTo>
                  <a:pt x="2031" y="195846"/>
                </a:lnTo>
                <a:lnTo>
                  <a:pt x="0" y="203619"/>
                </a:lnTo>
                <a:lnTo>
                  <a:pt x="3555" y="209689"/>
                </a:lnTo>
                <a:lnTo>
                  <a:pt x="58419" y="304977"/>
                </a:lnTo>
                <a:lnTo>
                  <a:pt x="73249" y="279844"/>
                </a:lnTo>
                <a:lnTo>
                  <a:pt x="45847" y="279717"/>
                </a:lnTo>
                <a:lnTo>
                  <a:pt x="46103" y="232687"/>
                </a:lnTo>
                <a:lnTo>
                  <a:pt x="25526" y="197002"/>
                </a:lnTo>
                <a:lnTo>
                  <a:pt x="21971" y="190931"/>
                </a:lnTo>
                <a:lnTo>
                  <a:pt x="14224" y="188849"/>
                </a:lnTo>
                <a:close/>
              </a:path>
              <a:path w="118110" h="305435">
                <a:moveTo>
                  <a:pt x="46103" y="232687"/>
                </a:moveTo>
                <a:lnTo>
                  <a:pt x="45847" y="279717"/>
                </a:lnTo>
                <a:lnTo>
                  <a:pt x="71247" y="279844"/>
                </a:lnTo>
                <a:lnTo>
                  <a:pt x="71281" y="273431"/>
                </a:lnTo>
                <a:lnTo>
                  <a:pt x="47625" y="273316"/>
                </a:lnTo>
                <a:lnTo>
                  <a:pt x="58703" y="254540"/>
                </a:lnTo>
                <a:lnTo>
                  <a:pt x="46103" y="232687"/>
                </a:lnTo>
                <a:close/>
              </a:path>
              <a:path w="118110" h="305435">
                <a:moveTo>
                  <a:pt x="103759" y="189306"/>
                </a:moveTo>
                <a:lnTo>
                  <a:pt x="96012" y="191312"/>
                </a:lnTo>
                <a:lnTo>
                  <a:pt x="71503" y="232849"/>
                </a:lnTo>
                <a:lnTo>
                  <a:pt x="71247" y="279844"/>
                </a:lnTo>
                <a:lnTo>
                  <a:pt x="73249" y="279844"/>
                </a:lnTo>
                <a:lnTo>
                  <a:pt x="117855" y="204228"/>
                </a:lnTo>
                <a:lnTo>
                  <a:pt x="115950" y="196443"/>
                </a:lnTo>
                <a:lnTo>
                  <a:pt x="103759" y="189306"/>
                </a:lnTo>
                <a:close/>
              </a:path>
              <a:path w="118110" h="305435">
                <a:moveTo>
                  <a:pt x="58703" y="254540"/>
                </a:moveTo>
                <a:lnTo>
                  <a:pt x="47625" y="273316"/>
                </a:lnTo>
                <a:lnTo>
                  <a:pt x="69596" y="273431"/>
                </a:lnTo>
                <a:lnTo>
                  <a:pt x="58703" y="254540"/>
                </a:lnTo>
                <a:close/>
              </a:path>
              <a:path w="118110" h="305435">
                <a:moveTo>
                  <a:pt x="71503" y="232849"/>
                </a:moveTo>
                <a:lnTo>
                  <a:pt x="58703" y="254540"/>
                </a:lnTo>
                <a:lnTo>
                  <a:pt x="69596" y="273431"/>
                </a:lnTo>
                <a:lnTo>
                  <a:pt x="71281" y="273431"/>
                </a:lnTo>
                <a:lnTo>
                  <a:pt x="71503" y="232849"/>
                </a:lnTo>
                <a:close/>
              </a:path>
              <a:path w="118110" h="305435">
                <a:moveTo>
                  <a:pt x="47371" y="0"/>
                </a:moveTo>
                <a:lnTo>
                  <a:pt x="46303" y="195846"/>
                </a:lnTo>
                <a:lnTo>
                  <a:pt x="46196" y="232849"/>
                </a:lnTo>
                <a:lnTo>
                  <a:pt x="58703" y="254540"/>
                </a:lnTo>
                <a:lnTo>
                  <a:pt x="71503" y="232849"/>
                </a:lnTo>
                <a:lnTo>
                  <a:pt x="72771" y="254"/>
                </a:lnTo>
                <a:lnTo>
                  <a:pt x="47371" y="0"/>
                </a:lnTo>
                <a:close/>
              </a:path>
            </a:pathLst>
          </a:custGeom>
          <a:solidFill>
            <a:srgbClr val="FFFFFF"/>
          </a:solidFill>
        </p:spPr>
        <p:txBody>
          <a:bodyPr wrap="square" lIns="0" tIns="0" rIns="0" bIns="0" rtlCol="0"/>
          <a:lstStyle/>
          <a:p>
            <a:endParaRPr/>
          </a:p>
        </p:txBody>
      </p:sp>
      <p:sp>
        <p:nvSpPr>
          <p:cNvPr id="45" name="object 45"/>
          <p:cNvSpPr/>
          <p:nvPr/>
        </p:nvSpPr>
        <p:spPr>
          <a:xfrm>
            <a:off x="5594858" y="5445886"/>
            <a:ext cx="118110" cy="305435"/>
          </a:xfrm>
          <a:custGeom>
            <a:avLst/>
            <a:gdLst/>
            <a:ahLst/>
            <a:cxnLst/>
            <a:rect l="l" t="t" r="r" b="b"/>
            <a:pathLst>
              <a:path w="118110" h="305435">
                <a:moveTo>
                  <a:pt x="14224" y="188849"/>
                </a:moveTo>
                <a:lnTo>
                  <a:pt x="2031" y="195846"/>
                </a:lnTo>
                <a:lnTo>
                  <a:pt x="0" y="203619"/>
                </a:lnTo>
                <a:lnTo>
                  <a:pt x="3555" y="209689"/>
                </a:lnTo>
                <a:lnTo>
                  <a:pt x="58419" y="304977"/>
                </a:lnTo>
                <a:lnTo>
                  <a:pt x="73249" y="279844"/>
                </a:lnTo>
                <a:lnTo>
                  <a:pt x="45846" y="279717"/>
                </a:lnTo>
                <a:lnTo>
                  <a:pt x="46103" y="232693"/>
                </a:lnTo>
                <a:lnTo>
                  <a:pt x="25526" y="197002"/>
                </a:lnTo>
                <a:lnTo>
                  <a:pt x="21970" y="190931"/>
                </a:lnTo>
                <a:lnTo>
                  <a:pt x="14224" y="188849"/>
                </a:lnTo>
                <a:close/>
              </a:path>
              <a:path w="118110" h="305435">
                <a:moveTo>
                  <a:pt x="46103" y="232693"/>
                </a:moveTo>
                <a:lnTo>
                  <a:pt x="45846" y="279717"/>
                </a:lnTo>
                <a:lnTo>
                  <a:pt x="71246" y="279844"/>
                </a:lnTo>
                <a:lnTo>
                  <a:pt x="71281" y="273443"/>
                </a:lnTo>
                <a:lnTo>
                  <a:pt x="47625" y="273329"/>
                </a:lnTo>
                <a:lnTo>
                  <a:pt x="58703" y="254550"/>
                </a:lnTo>
                <a:lnTo>
                  <a:pt x="46103" y="232693"/>
                </a:lnTo>
                <a:close/>
              </a:path>
              <a:path w="118110" h="305435">
                <a:moveTo>
                  <a:pt x="103758" y="189306"/>
                </a:moveTo>
                <a:lnTo>
                  <a:pt x="96012" y="191312"/>
                </a:lnTo>
                <a:lnTo>
                  <a:pt x="71503" y="232855"/>
                </a:lnTo>
                <a:lnTo>
                  <a:pt x="71246" y="279844"/>
                </a:lnTo>
                <a:lnTo>
                  <a:pt x="73249" y="279844"/>
                </a:lnTo>
                <a:lnTo>
                  <a:pt x="117855" y="204228"/>
                </a:lnTo>
                <a:lnTo>
                  <a:pt x="115950" y="196443"/>
                </a:lnTo>
                <a:lnTo>
                  <a:pt x="103758" y="189306"/>
                </a:lnTo>
                <a:close/>
              </a:path>
              <a:path w="118110" h="305435">
                <a:moveTo>
                  <a:pt x="58703" y="254550"/>
                </a:moveTo>
                <a:lnTo>
                  <a:pt x="47625" y="273329"/>
                </a:lnTo>
                <a:lnTo>
                  <a:pt x="69595" y="273443"/>
                </a:lnTo>
                <a:lnTo>
                  <a:pt x="58703" y="254550"/>
                </a:lnTo>
                <a:close/>
              </a:path>
              <a:path w="118110" h="305435">
                <a:moveTo>
                  <a:pt x="71503" y="232855"/>
                </a:moveTo>
                <a:lnTo>
                  <a:pt x="58703" y="254550"/>
                </a:lnTo>
                <a:lnTo>
                  <a:pt x="69595" y="273443"/>
                </a:lnTo>
                <a:lnTo>
                  <a:pt x="71281" y="273443"/>
                </a:lnTo>
                <a:lnTo>
                  <a:pt x="71503" y="232855"/>
                </a:lnTo>
                <a:close/>
              </a:path>
              <a:path w="118110" h="305435">
                <a:moveTo>
                  <a:pt x="47370" y="0"/>
                </a:moveTo>
                <a:lnTo>
                  <a:pt x="46303" y="195846"/>
                </a:lnTo>
                <a:lnTo>
                  <a:pt x="46196" y="232855"/>
                </a:lnTo>
                <a:lnTo>
                  <a:pt x="58703" y="254550"/>
                </a:lnTo>
                <a:lnTo>
                  <a:pt x="71503" y="232855"/>
                </a:lnTo>
                <a:lnTo>
                  <a:pt x="72770" y="253"/>
                </a:lnTo>
                <a:lnTo>
                  <a:pt x="47370" y="0"/>
                </a:lnTo>
                <a:close/>
              </a:path>
            </a:pathLst>
          </a:custGeom>
          <a:solidFill>
            <a:srgbClr val="FFFFFF"/>
          </a:solidFill>
        </p:spPr>
        <p:txBody>
          <a:bodyPr wrap="square" lIns="0" tIns="0" rIns="0" bIns="0" rtlCol="0"/>
          <a:lstStyle/>
          <a:p>
            <a:endParaRPr/>
          </a:p>
        </p:txBody>
      </p:sp>
      <p:sp>
        <p:nvSpPr>
          <p:cNvPr id="46" name="object 46"/>
          <p:cNvSpPr/>
          <p:nvPr/>
        </p:nvSpPr>
        <p:spPr>
          <a:xfrm>
            <a:off x="5809741" y="5445886"/>
            <a:ext cx="118110" cy="305435"/>
          </a:xfrm>
          <a:custGeom>
            <a:avLst/>
            <a:gdLst/>
            <a:ahLst/>
            <a:cxnLst/>
            <a:rect l="l" t="t" r="r" b="b"/>
            <a:pathLst>
              <a:path w="118110" h="305435">
                <a:moveTo>
                  <a:pt x="14224" y="188849"/>
                </a:moveTo>
                <a:lnTo>
                  <a:pt x="2032" y="195846"/>
                </a:lnTo>
                <a:lnTo>
                  <a:pt x="0" y="203619"/>
                </a:lnTo>
                <a:lnTo>
                  <a:pt x="3556" y="209689"/>
                </a:lnTo>
                <a:lnTo>
                  <a:pt x="58420" y="304977"/>
                </a:lnTo>
                <a:lnTo>
                  <a:pt x="73249" y="279844"/>
                </a:lnTo>
                <a:lnTo>
                  <a:pt x="45847" y="279717"/>
                </a:lnTo>
                <a:lnTo>
                  <a:pt x="46103" y="232693"/>
                </a:lnTo>
                <a:lnTo>
                  <a:pt x="25527" y="197002"/>
                </a:lnTo>
                <a:lnTo>
                  <a:pt x="21971" y="190931"/>
                </a:lnTo>
                <a:lnTo>
                  <a:pt x="14224" y="188849"/>
                </a:lnTo>
                <a:close/>
              </a:path>
              <a:path w="118110" h="305435">
                <a:moveTo>
                  <a:pt x="46103" y="232693"/>
                </a:moveTo>
                <a:lnTo>
                  <a:pt x="45847" y="279717"/>
                </a:lnTo>
                <a:lnTo>
                  <a:pt x="71247" y="279844"/>
                </a:lnTo>
                <a:lnTo>
                  <a:pt x="71281" y="273443"/>
                </a:lnTo>
                <a:lnTo>
                  <a:pt x="47625" y="273329"/>
                </a:lnTo>
                <a:lnTo>
                  <a:pt x="58703" y="254550"/>
                </a:lnTo>
                <a:lnTo>
                  <a:pt x="46103" y="232693"/>
                </a:lnTo>
                <a:close/>
              </a:path>
              <a:path w="118110" h="305435">
                <a:moveTo>
                  <a:pt x="103759" y="189306"/>
                </a:moveTo>
                <a:lnTo>
                  <a:pt x="96012" y="191312"/>
                </a:lnTo>
                <a:lnTo>
                  <a:pt x="71503" y="232855"/>
                </a:lnTo>
                <a:lnTo>
                  <a:pt x="71247" y="279844"/>
                </a:lnTo>
                <a:lnTo>
                  <a:pt x="73249" y="279844"/>
                </a:lnTo>
                <a:lnTo>
                  <a:pt x="117856" y="204228"/>
                </a:lnTo>
                <a:lnTo>
                  <a:pt x="115950" y="196443"/>
                </a:lnTo>
                <a:lnTo>
                  <a:pt x="103759" y="189306"/>
                </a:lnTo>
                <a:close/>
              </a:path>
              <a:path w="118110" h="305435">
                <a:moveTo>
                  <a:pt x="58703" y="254550"/>
                </a:moveTo>
                <a:lnTo>
                  <a:pt x="47625" y="273329"/>
                </a:lnTo>
                <a:lnTo>
                  <a:pt x="69596" y="273443"/>
                </a:lnTo>
                <a:lnTo>
                  <a:pt x="58703" y="254550"/>
                </a:lnTo>
                <a:close/>
              </a:path>
              <a:path w="118110" h="305435">
                <a:moveTo>
                  <a:pt x="71503" y="232855"/>
                </a:moveTo>
                <a:lnTo>
                  <a:pt x="58703" y="254550"/>
                </a:lnTo>
                <a:lnTo>
                  <a:pt x="69596" y="273443"/>
                </a:lnTo>
                <a:lnTo>
                  <a:pt x="71281" y="273443"/>
                </a:lnTo>
                <a:lnTo>
                  <a:pt x="71503" y="232855"/>
                </a:lnTo>
                <a:close/>
              </a:path>
              <a:path w="118110" h="305435">
                <a:moveTo>
                  <a:pt x="47371" y="0"/>
                </a:moveTo>
                <a:lnTo>
                  <a:pt x="46303" y="195846"/>
                </a:lnTo>
                <a:lnTo>
                  <a:pt x="46196" y="232855"/>
                </a:lnTo>
                <a:lnTo>
                  <a:pt x="58703" y="254550"/>
                </a:lnTo>
                <a:lnTo>
                  <a:pt x="71503" y="232855"/>
                </a:lnTo>
                <a:lnTo>
                  <a:pt x="72771" y="253"/>
                </a:lnTo>
                <a:lnTo>
                  <a:pt x="47371" y="0"/>
                </a:lnTo>
                <a:close/>
              </a:path>
            </a:pathLst>
          </a:custGeom>
          <a:solidFill>
            <a:srgbClr val="FFFFFF"/>
          </a:solidFill>
        </p:spPr>
        <p:txBody>
          <a:bodyPr wrap="square" lIns="0" tIns="0" rIns="0" bIns="0" rtlCol="0"/>
          <a:lstStyle/>
          <a:p>
            <a:endParaRPr/>
          </a:p>
        </p:txBody>
      </p:sp>
      <p:sp>
        <p:nvSpPr>
          <p:cNvPr id="47" name="object 47"/>
          <p:cNvSpPr/>
          <p:nvPr/>
        </p:nvSpPr>
        <p:spPr>
          <a:xfrm>
            <a:off x="7178293" y="6093650"/>
            <a:ext cx="118110" cy="305435"/>
          </a:xfrm>
          <a:custGeom>
            <a:avLst/>
            <a:gdLst/>
            <a:ahLst/>
            <a:cxnLst/>
            <a:rect l="l" t="t" r="r" b="b"/>
            <a:pathLst>
              <a:path w="118109" h="305435">
                <a:moveTo>
                  <a:pt x="14224" y="188785"/>
                </a:moveTo>
                <a:lnTo>
                  <a:pt x="2031" y="195783"/>
                </a:lnTo>
                <a:lnTo>
                  <a:pt x="0" y="203555"/>
                </a:lnTo>
                <a:lnTo>
                  <a:pt x="3555" y="209626"/>
                </a:lnTo>
                <a:lnTo>
                  <a:pt x="58420" y="304914"/>
                </a:lnTo>
                <a:lnTo>
                  <a:pt x="73249" y="279781"/>
                </a:lnTo>
                <a:lnTo>
                  <a:pt x="45847" y="279654"/>
                </a:lnTo>
                <a:lnTo>
                  <a:pt x="46103" y="232624"/>
                </a:lnTo>
                <a:lnTo>
                  <a:pt x="25526" y="196938"/>
                </a:lnTo>
                <a:lnTo>
                  <a:pt x="21971" y="190868"/>
                </a:lnTo>
                <a:lnTo>
                  <a:pt x="14224" y="188785"/>
                </a:lnTo>
                <a:close/>
              </a:path>
              <a:path w="118109" h="305435">
                <a:moveTo>
                  <a:pt x="46103" y="232624"/>
                </a:moveTo>
                <a:lnTo>
                  <a:pt x="45847" y="279654"/>
                </a:lnTo>
                <a:lnTo>
                  <a:pt x="71247" y="279781"/>
                </a:lnTo>
                <a:lnTo>
                  <a:pt x="71281" y="273367"/>
                </a:lnTo>
                <a:lnTo>
                  <a:pt x="47625" y="273253"/>
                </a:lnTo>
                <a:lnTo>
                  <a:pt x="58703" y="254477"/>
                </a:lnTo>
                <a:lnTo>
                  <a:pt x="46103" y="232624"/>
                </a:lnTo>
                <a:close/>
              </a:path>
              <a:path w="118109" h="305435">
                <a:moveTo>
                  <a:pt x="103758" y="189242"/>
                </a:moveTo>
                <a:lnTo>
                  <a:pt x="96011" y="191249"/>
                </a:lnTo>
                <a:lnTo>
                  <a:pt x="71503" y="232785"/>
                </a:lnTo>
                <a:lnTo>
                  <a:pt x="71247" y="279781"/>
                </a:lnTo>
                <a:lnTo>
                  <a:pt x="73249" y="279781"/>
                </a:lnTo>
                <a:lnTo>
                  <a:pt x="117855" y="204165"/>
                </a:lnTo>
                <a:lnTo>
                  <a:pt x="115950" y="196380"/>
                </a:lnTo>
                <a:lnTo>
                  <a:pt x="103758" y="189242"/>
                </a:lnTo>
                <a:close/>
              </a:path>
              <a:path w="118109" h="305435">
                <a:moveTo>
                  <a:pt x="58703" y="254477"/>
                </a:moveTo>
                <a:lnTo>
                  <a:pt x="47625" y="273253"/>
                </a:lnTo>
                <a:lnTo>
                  <a:pt x="69596" y="273367"/>
                </a:lnTo>
                <a:lnTo>
                  <a:pt x="58703" y="254477"/>
                </a:lnTo>
                <a:close/>
              </a:path>
              <a:path w="118109" h="305435">
                <a:moveTo>
                  <a:pt x="71503" y="232785"/>
                </a:moveTo>
                <a:lnTo>
                  <a:pt x="58703" y="254477"/>
                </a:lnTo>
                <a:lnTo>
                  <a:pt x="69596" y="273367"/>
                </a:lnTo>
                <a:lnTo>
                  <a:pt x="71281" y="273367"/>
                </a:lnTo>
                <a:lnTo>
                  <a:pt x="71503" y="232785"/>
                </a:lnTo>
                <a:close/>
              </a:path>
              <a:path w="118109" h="305435">
                <a:moveTo>
                  <a:pt x="47371" y="0"/>
                </a:moveTo>
                <a:lnTo>
                  <a:pt x="46304" y="195783"/>
                </a:lnTo>
                <a:lnTo>
                  <a:pt x="46196" y="232785"/>
                </a:lnTo>
                <a:lnTo>
                  <a:pt x="58703" y="254477"/>
                </a:lnTo>
                <a:lnTo>
                  <a:pt x="71503" y="232785"/>
                </a:lnTo>
                <a:lnTo>
                  <a:pt x="72771" y="127"/>
                </a:lnTo>
                <a:lnTo>
                  <a:pt x="47371" y="0"/>
                </a:lnTo>
                <a:close/>
              </a:path>
            </a:pathLst>
          </a:custGeom>
          <a:solidFill>
            <a:srgbClr val="FFFFFF"/>
          </a:solidFill>
        </p:spPr>
        <p:txBody>
          <a:bodyPr wrap="square" lIns="0" tIns="0" rIns="0" bIns="0" rtlCol="0"/>
          <a:lstStyle/>
          <a:p>
            <a:endParaRPr/>
          </a:p>
        </p:txBody>
      </p:sp>
      <p:sp>
        <p:nvSpPr>
          <p:cNvPr id="48" name="object 48"/>
          <p:cNvSpPr/>
          <p:nvPr/>
        </p:nvSpPr>
        <p:spPr>
          <a:xfrm>
            <a:off x="8618473" y="6022022"/>
            <a:ext cx="118110" cy="305435"/>
          </a:xfrm>
          <a:custGeom>
            <a:avLst/>
            <a:gdLst/>
            <a:ahLst/>
            <a:cxnLst/>
            <a:rect l="l" t="t" r="r" b="b"/>
            <a:pathLst>
              <a:path w="118109" h="305435">
                <a:moveTo>
                  <a:pt x="14224" y="188785"/>
                </a:moveTo>
                <a:lnTo>
                  <a:pt x="2031" y="195783"/>
                </a:lnTo>
                <a:lnTo>
                  <a:pt x="0" y="203555"/>
                </a:lnTo>
                <a:lnTo>
                  <a:pt x="3555" y="209626"/>
                </a:lnTo>
                <a:lnTo>
                  <a:pt x="58420" y="304914"/>
                </a:lnTo>
                <a:lnTo>
                  <a:pt x="73249" y="279780"/>
                </a:lnTo>
                <a:lnTo>
                  <a:pt x="45847" y="279653"/>
                </a:lnTo>
                <a:lnTo>
                  <a:pt x="46103" y="232624"/>
                </a:lnTo>
                <a:lnTo>
                  <a:pt x="25526" y="196938"/>
                </a:lnTo>
                <a:lnTo>
                  <a:pt x="21971" y="190868"/>
                </a:lnTo>
                <a:lnTo>
                  <a:pt x="14224" y="188785"/>
                </a:lnTo>
                <a:close/>
              </a:path>
              <a:path w="118109" h="305435">
                <a:moveTo>
                  <a:pt x="46103" y="232624"/>
                </a:moveTo>
                <a:lnTo>
                  <a:pt x="45847" y="279653"/>
                </a:lnTo>
                <a:lnTo>
                  <a:pt x="71247" y="279780"/>
                </a:lnTo>
                <a:lnTo>
                  <a:pt x="71281" y="273367"/>
                </a:lnTo>
                <a:lnTo>
                  <a:pt x="47625" y="273253"/>
                </a:lnTo>
                <a:lnTo>
                  <a:pt x="58703" y="254477"/>
                </a:lnTo>
                <a:lnTo>
                  <a:pt x="46103" y="232624"/>
                </a:lnTo>
                <a:close/>
              </a:path>
              <a:path w="118109" h="305435">
                <a:moveTo>
                  <a:pt x="103758" y="189242"/>
                </a:moveTo>
                <a:lnTo>
                  <a:pt x="96011" y="191249"/>
                </a:lnTo>
                <a:lnTo>
                  <a:pt x="71503" y="232785"/>
                </a:lnTo>
                <a:lnTo>
                  <a:pt x="71247" y="279780"/>
                </a:lnTo>
                <a:lnTo>
                  <a:pt x="73249" y="279780"/>
                </a:lnTo>
                <a:lnTo>
                  <a:pt x="117855" y="204165"/>
                </a:lnTo>
                <a:lnTo>
                  <a:pt x="115950" y="196380"/>
                </a:lnTo>
                <a:lnTo>
                  <a:pt x="103758" y="189242"/>
                </a:lnTo>
                <a:close/>
              </a:path>
              <a:path w="118109" h="305435">
                <a:moveTo>
                  <a:pt x="58703" y="254477"/>
                </a:moveTo>
                <a:lnTo>
                  <a:pt x="47625" y="273253"/>
                </a:lnTo>
                <a:lnTo>
                  <a:pt x="69596" y="273367"/>
                </a:lnTo>
                <a:lnTo>
                  <a:pt x="58703" y="254477"/>
                </a:lnTo>
                <a:close/>
              </a:path>
              <a:path w="118109" h="305435">
                <a:moveTo>
                  <a:pt x="71503" y="232785"/>
                </a:moveTo>
                <a:lnTo>
                  <a:pt x="58703" y="254477"/>
                </a:lnTo>
                <a:lnTo>
                  <a:pt x="69596" y="273367"/>
                </a:lnTo>
                <a:lnTo>
                  <a:pt x="71281" y="273367"/>
                </a:lnTo>
                <a:lnTo>
                  <a:pt x="71503" y="232785"/>
                </a:lnTo>
                <a:close/>
              </a:path>
              <a:path w="118109" h="305435">
                <a:moveTo>
                  <a:pt x="47371" y="0"/>
                </a:moveTo>
                <a:lnTo>
                  <a:pt x="46304" y="195783"/>
                </a:lnTo>
                <a:lnTo>
                  <a:pt x="46196" y="232785"/>
                </a:lnTo>
                <a:lnTo>
                  <a:pt x="58703" y="254477"/>
                </a:lnTo>
                <a:lnTo>
                  <a:pt x="71503" y="232785"/>
                </a:lnTo>
                <a:lnTo>
                  <a:pt x="72771" y="126"/>
                </a:lnTo>
                <a:lnTo>
                  <a:pt x="47371" y="0"/>
                </a:lnTo>
                <a:close/>
              </a:path>
            </a:pathLst>
          </a:custGeom>
          <a:solidFill>
            <a:srgbClr val="FFFFFF"/>
          </a:solidFill>
        </p:spPr>
        <p:txBody>
          <a:bodyPr wrap="square" lIns="0" tIns="0" rIns="0" bIns="0" rtlCol="0"/>
          <a:lstStyle/>
          <a:p>
            <a:endParaRPr/>
          </a:p>
        </p:txBody>
      </p:sp>
      <p:sp>
        <p:nvSpPr>
          <p:cNvPr id="49" name="object 49"/>
          <p:cNvSpPr/>
          <p:nvPr/>
        </p:nvSpPr>
        <p:spPr>
          <a:xfrm>
            <a:off x="5809741" y="6165278"/>
            <a:ext cx="118110" cy="305435"/>
          </a:xfrm>
          <a:custGeom>
            <a:avLst/>
            <a:gdLst/>
            <a:ahLst/>
            <a:cxnLst/>
            <a:rect l="l" t="t" r="r" b="b"/>
            <a:pathLst>
              <a:path w="118110" h="305435">
                <a:moveTo>
                  <a:pt x="14224" y="188785"/>
                </a:moveTo>
                <a:lnTo>
                  <a:pt x="2032" y="195783"/>
                </a:lnTo>
                <a:lnTo>
                  <a:pt x="0" y="203555"/>
                </a:lnTo>
                <a:lnTo>
                  <a:pt x="3556" y="209626"/>
                </a:lnTo>
                <a:lnTo>
                  <a:pt x="58420" y="304914"/>
                </a:lnTo>
                <a:lnTo>
                  <a:pt x="73249" y="279781"/>
                </a:lnTo>
                <a:lnTo>
                  <a:pt x="45847" y="279654"/>
                </a:lnTo>
                <a:lnTo>
                  <a:pt x="46103" y="232624"/>
                </a:lnTo>
                <a:lnTo>
                  <a:pt x="25527" y="196938"/>
                </a:lnTo>
                <a:lnTo>
                  <a:pt x="21971" y="190868"/>
                </a:lnTo>
                <a:lnTo>
                  <a:pt x="14224" y="188785"/>
                </a:lnTo>
                <a:close/>
              </a:path>
              <a:path w="118110" h="305435">
                <a:moveTo>
                  <a:pt x="46103" y="232624"/>
                </a:moveTo>
                <a:lnTo>
                  <a:pt x="45847" y="279654"/>
                </a:lnTo>
                <a:lnTo>
                  <a:pt x="71247" y="279781"/>
                </a:lnTo>
                <a:lnTo>
                  <a:pt x="71281" y="273367"/>
                </a:lnTo>
                <a:lnTo>
                  <a:pt x="47625" y="273253"/>
                </a:lnTo>
                <a:lnTo>
                  <a:pt x="58703" y="254477"/>
                </a:lnTo>
                <a:lnTo>
                  <a:pt x="46103" y="232624"/>
                </a:lnTo>
                <a:close/>
              </a:path>
              <a:path w="118110" h="305435">
                <a:moveTo>
                  <a:pt x="103759" y="189242"/>
                </a:moveTo>
                <a:lnTo>
                  <a:pt x="96012" y="191249"/>
                </a:lnTo>
                <a:lnTo>
                  <a:pt x="71503" y="232785"/>
                </a:lnTo>
                <a:lnTo>
                  <a:pt x="71247" y="279781"/>
                </a:lnTo>
                <a:lnTo>
                  <a:pt x="73249" y="279781"/>
                </a:lnTo>
                <a:lnTo>
                  <a:pt x="117856" y="204165"/>
                </a:lnTo>
                <a:lnTo>
                  <a:pt x="115950" y="196380"/>
                </a:lnTo>
                <a:lnTo>
                  <a:pt x="103759" y="189242"/>
                </a:lnTo>
                <a:close/>
              </a:path>
              <a:path w="118110" h="305435">
                <a:moveTo>
                  <a:pt x="58703" y="254477"/>
                </a:moveTo>
                <a:lnTo>
                  <a:pt x="47625" y="273253"/>
                </a:lnTo>
                <a:lnTo>
                  <a:pt x="69596" y="273367"/>
                </a:lnTo>
                <a:lnTo>
                  <a:pt x="58703" y="254477"/>
                </a:lnTo>
                <a:close/>
              </a:path>
              <a:path w="118110" h="305435">
                <a:moveTo>
                  <a:pt x="71503" y="232785"/>
                </a:moveTo>
                <a:lnTo>
                  <a:pt x="58703" y="254477"/>
                </a:lnTo>
                <a:lnTo>
                  <a:pt x="69596" y="273367"/>
                </a:lnTo>
                <a:lnTo>
                  <a:pt x="71281" y="273367"/>
                </a:lnTo>
                <a:lnTo>
                  <a:pt x="71503" y="232785"/>
                </a:lnTo>
                <a:close/>
              </a:path>
              <a:path w="118110" h="305435">
                <a:moveTo>
                  <a:pt x="47371" y="0"/>
                </a:moveTo>
                <a:lnTo>
                  <a:pt x="46304" y="195783"/>
                </a:lnTo>
                <a:lnTo>
                  <a:pt x="46196" y="232785"/>
                </a:lnTo>
                <a:lnTo>
                  <a:pt x="58703" y="254477"/>
                </a:lnTo>
                <a:lnTo>
                  <a:pt x="71503" y="232785"/>
                </a:lnTo>
                <a:lnTo>
                  <a:pt x="72771" y="127"/>
                </a:lnTo>
                <a:lnTo>
                  <a:pt x="47371" y="0"/>
                </a:lnTo>
                <a:close/>
              </a:path>
            </a:pathLst>
          </a:custGeom>
          <a:solidFill>
            <a:srgbClr val="FFFFFF"/>
          </a:solidFill>
        </p:spPr>
        <p:txBody>
          <a:bodyPr wrap="square" lIns="0" tIns="0" rIns="0" bIns="0" rtlCol="0"/>
          <a:lstStyle/>
          <a:p>
            <a:endParaRPr/>
          </a:p>
        </p:txBody>
      </p:sp>
      <p:sp>
        <p:nvSpPr>
          <p:cNvPr id="50" name="object 50"/>
          <p:cNvSpPr/>
          <p:nvPr/>
        </p:nvSpPr>
        <p:spPr>
          <a:xfrm>
            <a:off x="4585970" y="6093650"/>
            <a:ext cx="118110" cy="305435"/>
          </a:xfrm>
          <a:custGeom>
            <a:avLst/>
            <a:gdLst/>
            <a:ahLst/>
            <a:cxnLst/>
            <a:rect l="l" t="t" r="r" b="b"/>
            <a:pathLst>
              <a:path w="118110" h="305435">
                <a:moveTo>
                  <a:pt x="14224" y="188785"/>
                </a:moveTo>
                <a:lnTo>
                  <a:pt x="2031" y="195783"/>
                </a:lnTo>
                <a:lnTo>
                  <a:pt x="0" y="203555"/>
                </a:lnTo>
                <a:lnTo>
                  <a:pt x="3555" y="209626"/>
                </a:lnTo>
                <a:lnTo>
                  <a:pt x="58419" y="304914"/>
                </a:lnTo>
                <a:lnTo>
                  <a:pt x="73249" y="279781"/>
                </a:lnTo>
                <a:lnTo>
                  <a:pt x="45846" y="279654"/>
                </a:lnTo>
                <a:lnTo>
                  <a:pt x="46103" y="232624"/>
                </a:lnTo>
                <a:lnTo>
                  <a:pt x="25526" y="196938"/>
                </a:lnTo>
                <a:lnTo>
                  <a:pt x="21970" y="190868"/>
                </a:lnTo>
                <a:lnTo>
                  <a:pt x="14224" y="188785"/>
                </a:lnTo>
                <a:close/>
              </a:path>
              <a:path w="118110" h="305435">
                <a:moveTo>
                  <a:pt x="46103" y="232624"/>
                </a:moveTo>
                <a:lnTo>
                  <a:pt x="45846" y="279654"/>
                </a:lnTo>
                <a:lnTo>
                  <a:pt x="71246" y="279781"/>
                </a:lnTo>
                <a:lnTo>
                  <a:pt x="71281" y="273367"/>
                </a:lnTo>
                <a:lnTo>
                  <a:pt x="47625" y="273253"/>
                </a:lnTo>
                <a:lnTo>
                  <a:pt x="58703" y="254477"/>
                </a:lnTo>
                <a:lnTo>
                  <a:pt x="46103" y="232624"/>
                </a:lnTo>
                <a:close/>
              </a:path>
              <a:path w="118110" h="305435">
                <a:moveTo>
                  <a:pt x="103758" y="189242"/>
                </a:moveTo>
                <a:lnTo>
                  <a:pt x="96012" y="191249"/>
                </a:lnTo>
                <a:lnTo>
                  <a:pt x="71503" y="232785"/>
                </a:lnTo>
                <a:lnTo>
                  <a:pt x="71246" y="279781"/>
                </a:lnTo>
                <a:lnTo>
                  <a:pt x="73249" y="279781"/>
                </a:lnTo>
                <a:lnTo>
                  <a:pt x="117855" y="204165"/>
                </a:lnTo>
                <a:lnTo>
                  <a:pt x="115950" y="196380"/>
                </a:lnTo>
                <a:lnTo>
                  <a:pt x="103758" y="189242"/>
                </a:lnTo>
                <a:close/>
              </a:path>
              <a:path w="118110" h="305435">
                <a:moveTo>
                  <a:pt x="58703" y="254477"/>
                </a:moveTo>
                <a:lnTo>
                  <a:pt x="47625" y="273253"/>
                </a:lnTo>
                <a:lnTo>
                  <a:pt x="69595" y="273367"/>
                </a:lnTo>
                <a:lnTo>
                  <a:pt x="58703" y="254477"/>
                </a:lnTo>
                <a:close/>
              </a:path>
              <a:path w="118110" h="305435">
                <a:moveTo>
                  <a:pt x="71503" y="232785"/>
                </a:moveTo>
                <a:lnTo>
                  <a:pt x="58703" y="254477"/>
                </a:lnTo>
                <a:lnTo>
                  <a:pt x="69595" y="273367"/>
                </a:lnTo>
                <a:lnTo>
                  <a:pt x="71281" y="273367"/>
                </a:lnTo>
                <a:lnTo>
                  <a:pt x="71503" y="232785"/>
                </a:lnTo>
                <a:close/>
              </a:path>
              <a:path w="118110" h="305435">
                <a:moveTo>
                  <a:pt x="47370" y="0"/>
                </a:moveTo>
                <a:lnTo>
                  <a:pt x="46304" y="195783"/>
                </a:lnTo>
                <a:lnTo>
                  <a:pt x="46196" y="232785"/>
                </a:lnTo>
                <a:lnTo>
                  <a:pt x="58703" y="254477"/>
                </a:lnTo>
                <a:lnTo>
                  <a:pt x="71503" y="232785"/>
                </a:lnTo>
                <a:lnTo>
                  <a:pt x="72770" y="127"/>
                </a:lnTo>
                <a:lnTo>
                  <a:pt x="47370" y="0"/>
                </a:lnTo>
                <a:close/>
              </a:path>
            </a:pathLst>
          </a:custGeom>
          <a:solidFill>
            <a:srgbClr val="FFFFFF"/>
          </a:solidFill>
        </p:spPr>
        <p:txBody>
          <a:bodyPr wrap="square" lIns="0" tIns="0" rIns="0" bIns="0" rtlCol="0"/>
          <a:lstStyle/>
          <a:p>
            <a:endParaRPr/>
          </a:p>
        </p:txBody>
      </p:sp>
      <p:sp>
        <p:nvSpPr>
          <p:cNvPr id="51" name="object 51"/>
          <p:cNvSpPr/>
          <p:nvPr/>
        </p:nvSpPr>
        <p:spPr>
          <a:xfrm>
            <a:off x="2857754" y="6093650"/>
            <a:ext cx="118110" cy="305435"/>
          </a:xfrm>
          <a:custGeom>
            <a:avLst/>
            <a:gdLst/>
            <a:ahLst/>
            <a:cxnLst/>
            <a:rect l="l" t="t" r="r" b="b"/>
            <a:pathLst>
              <a:path w="118110" h="305435">
                <a:moveTo>
                  <a:pt x="14223" y="188785"/>
                </a:moveTo>
                <a:lnTo>
                  <a:pt x="2031" y="195783"/>
                </a:lnTo>
                <a:lnTo>
                  <a:pt x="0" y="203555"/>
                </a:lnTo>
                <a:lnTo>
                  <a:pt x="3556" y="209626"/>
                </a:lnTo>
                <a:lnTo>
                  <a:pt x="58419" y="304914"/>
                </a:lnTo>
                <a:lnTo>
                  <a:pt x="73249" y="279781"/>
                </a:lnTo>
                <a:lnTo>
                  <a:pt x="45846" y="279654"/>
                </a:lnTo>
                <a:lnTo>
                  <a:pt x="46103" y="232624"/>
                </a:lnTo>
                <a:lnTo>
                  <a:pt x="25526" y="196938"/>
                </a:lnTo>
                <a:lnTo>
                  <a:pt x="21970" y="190868"/>
                </a:lnTo>
                <a:lnTo>
                  <a:pt x="14223" y="188785"/>
                </a:lnTo>
                <a:close/>
              </a:path>
              <a:path w="118110" h="305435">
                <a:moveTo>
                  <a:pt x="46103" y="232624"/>
                </a:moveTo>
                <a:lnTo>
                  <a:pt x="45846" y="279654"/>
                </a:lnTo>
                <a:lnTo>
                  <a:pt x="71246" y="279781"/>
                </a:lnTo>
                <a:lnTo>
                  <a:pt x="71281" y="273367"/>
                </a:lnTo>
                <a:lnTo>
                  <a:pt x="47625" y="273253"/>
                </a:lnTo>
                <a:lnTo>
                  <a:pt x="58703" y="254477"/>
                </a:lnTo>
                <a:lnTo>
                  <a:pt x="46103" y="232624"/>
                </a:lnTo>
                <a:close/>
              </a:path>
              <a:path w="118110" h="305435">
                <a:moveTo>
                  <a:pt x="103758" y="189242"/>
                </a:moveTo>
                <a:lnTo>
                  <a:pt x="96012" y="191249"/>
                </a:lnTo>
                <a:lnTo>
                  <a:pt x="71503" y="232785"/>
                </a:lnTo>
                <a:lnTo>
                  <a:pt x="71246" y="279781"/>
                </a:lnTo>
                <a:lnTo>
                  <a:pt x="73249" y="279781"/>
                </a:lnTo>
                <a:lnTo>
                  <a:pt x="117856" y="204165"/>
                </a:lnTo>
                <a:lnTo>
                  <a:pt x="115950" y="196380"/>
                </a:lnTo>
                <a:lnTo>
                  <a:pt x="103758" y="189242"/>
                </a:lnTo>
                <a:close/>
              </a:path>
              <a:path w="118110" h="305435">
                <a:moveTo>
                  <a:pt x="58703" y="254477"/>
                </a:moveTo>
                <a:lnTo>
                  <a:pt x="47625" y="273253"/>
                </a:lnTo>
                <a:lnTo>
                  <a:pt x="69595" y="273367"/>
                </a:lnTo>
                <a:lnTo>
                  <a:pt x="58703" y="254477"/>
                </a:lnTo>
                <a:close/>
              </a:path>
              <a:path w="118110" h="305435">
                <a:moveTo>
                  <a:pt x="71503" y="232785"/>
                </a:moveTo>
                <a:lnTo>
                  <a:pt x="58703" y="254477"/>
                </a:lnTo>
                <a:lnTo>
                  <a:pt x="69595" y="273367"/>
                </a:lnTo>
                <a:lnTo>
                  <a:pt x="71281" y="273367"/>
                </a:lnTo>
                <a:lnTo>
                  <a:pt x="71503" y="232785"/>
                </a:lnTo>
                <a:close/>
              </a:path>
              <a:path w="118110" h="305435">
                <a:moveTo>
                  <a:pt x="47370" y="0"/>
                </a:moveTo>
                <a:lnTo>
                  <a:pt x="46304" y="195783"/>
                </a:lnTo>
                <a:lnTo>
                  <a:pt x="46196" y="232785"/>
                </a:lnTo>
                <a:lnTo>
                  <a:pt x="58703" y="254477"/>
                </a:lnTo>
                <a:lnTo>
                  <a:pt x="71503" y="232785"/>
                </a:lnTo>
                <a:lnTo>
                  <a:pt x="72770" y="127"/>
                </a:lnTo>
                <a:lnTo>
                  <a:pt x="47370" y="0"/>
                </a:lnTo>
                <a:close/>
              </a:path>
            </a:pathLst>
          </a:custGeom>
          <a:solidFill>
            <a:srgbClr val="FFFFFF"/>
          </a:solidFill>
        </p:spPr>
        <p:txBody>
          <a:bodyPr wrap="square" lIns="0" tIns="0" rIns="0" bIns="0" rtlCol="0"/>
          <a:lstStyle/>
          <a:p>
            <a:endParaRPr/>
          </a:p>
        </p:txBody>
      </p:sp>
      <p:sp>
        <p:nvSpPr>
          <p:cNvPr id="52" name="object 52"/>
          <p:cNvSpPr/>
          <p:nvPr/>
        </p:nvSpPr>
        <p:spPr>
          <a:xfrm>
            <a:off x="2642870" y="4798186"/>
            <a:ext cx="118110" cy="305435"/>
          </a:xfrm>
          <a:custGeom>
            <a:avLst/>
            <a:gdLst/>
            <a:ahLst/>
            <a:cxnLst/>
            <a:rect l="l" t="t" r="r" b="b"/>
            <a:pathLst>
              <a:path w="118110" h="305435">
                <a:moveTo>
                  <a:pt x="14224" y="188849"/>
                </a:moveTo>
                <a:lnTo>
                  <a:pt x="8128" y="192405"/>
                </a:lnTo>
                <a:lnTo>
                  <a:pt x="2031" y="195833"/>
                </a:lnTo>
                <a:lnTo>
                  <a:pt x="0" y="203581"/>
                </a:lnTo>
                <a:lnTo>
                  <a:pt x="3556" y="209676"/>
                </a:lnTo>
                <a:lnTo>
                  <a:pt x="58419" y="304926"/>
                </a:lnTo>
                <a:lnTo>
                  <a:pt x="73196" y="279907"/>
                </a:lnTo>
                <a:lnTo>
                  <a:pt x="71247" y="279907"/>
                </a:lnTo>
                <a:lnTo>
                  <a:pt x="45847" y="279654"/>
                </a:lnTo>
                <a:lnTo>
                  <a:pt x="46103" y="232673"/>
                </a:lnTo>
                <a:lnTo>
                  <a:pt x="25527" y="196976"/>
                </a:lnTo>
                <a:lnTo>
                  <a:pt x="21971" y="190881"/>
                </a:lnTo>
                <a:lnTo>
                  <a:pt x="14224" y="188849"/>
                </a:lnTo>
                <a:close/>
              </a:path>
              <a:path w="118110" h="305435">
                <a:moveTo>
                  <a:pt x="46103" y="232673"/>
                </a:moveTo>
                <a:lnTo>
                  <a:pt x="45847" y="279654"/>
                </a:lnTo>
                <a:lnTo>
                  <a:pt x="71247" y="279907"/>
                </a:lnTo>
                <a:lnTo>
                  <a:pt x="71282" y="273431"/>
                </a:lnTo>
                <a:lnTo>
                  <a:pt x="47625" y="273304"/>
                </a:lnTo>
                <a:lnTo>
                  <a:pt x="58704" y="254535"/>
                </a:lnTo>
                <a:lnTo>
                  <a:pt x="46103" y="232673"/>
                </a:lnTo>
                <a:close/>
              </a:path>
              <a:path w="118110" h="305435">
                <a:moveTo>
                  <a:pt x="103759" y="189356"/>
                </a:moveTo>
                <a:lnTo>
                  <a:pt x="96012" y="191262"/>
                </a:lnTo>
                <a:lnTo>
                  <a:pt x="92456" y="197357"/>
                </a:lnTo>
                <a:lnTo>
                  <a:pt x="71503" y="232852"/>
                </a:lnTo>
                <a:lnTo>
                  <a:pt x="71247" y="279907"/>
                </a:lnTo>
                <a:lnTo>
                  <a:pt x="73196" y="279907"/>
                </a:lnTo>
                <a:lnTo>
                  <a:pt x="114300" y="210312"/>
                </a:lnTo>
                <a:lnTo>
                  <a:pt x="117856" y="204215"/>
                </a:lnTo>
                <a:lnTo>
                  <a:pt x="115950" y="196469"/>
                </a:lnTo>
                <a:lnTo>
                  <a:pt x="103759" y="189356"/>
                </a:lnTo>
                <a:close/>
              </a:path>
              <a:path w="118110" h="305435">
                <a:moveTo>
                  <a:pt x="58704" y="254535"/>
                </a:moveTo>
                <a:lnTo>
                  <a:pt x="47625" y="273304"/>
                </a:lnTo>
                <a:lnTo>
                  <a:pt x="69596" y="273431"/>
                </a:lnTo>
                <a:lnTo>
                  <a:pt x="58704" y="254535"/>
                </a:lnTo>
                <a:close/>
              </a:path>
              <a:path w="118110" h="305435">
                <a:moveTo>
                  <a:pt x="71503" y="232852"/>
                </a:moveTo>
                <a:lnTo>
                  <a:pt x="58704" y="254535"/>
                </a:lnTo>
                <a:lnTo>
                  <a:pt x="69596" y="273431"/>
                </a:lnTo>
                <a:lnTo>
                  <a:pt x="71282" y="273431"/>
                </a:lnTo>
                <a:lnTo>
                  <a:pt x="71503" y="232852"/>
                </a:lnTo>
                <a:close/>
              </a:path>
              <a:path w="118110" h="305435">
                <a:moveTo>
                  <a:pt x="47371" y="0"/>
                </a:moveTo>
                <a:lnTo>
                  <a:pt x="46330" y="190881"/>
                </a:lnTo>
                <a:lnTo>
                  <a:pt x="46206" y="232852"/>
                </a:lnTo>
                <a:lnTo>
                  <a:pt x="58704" y="254535"/>
                </a:lnTo>
                <a:lnTo>
                  <a:pt x="71503" y="232852"/>
                </a:lnTo>
                <a:lnTo>
                  <a:pt x="72771" y="254"/>
                </a:lnTo>
                <a:lnTo>
                  <a:pt x="47371" y="0"/>
                </a:lnTo>
                <a:close/>
              </a:path>
            </a:pathLst>
          </a:custGeom>
          <a:solidFill>
            <a:srgbClr val="FFFFFF"/>
          </a:solidFill>
        </p:spPr>
        <p:txBody>
          <a:bodyPr wrap="square" lIns="0" tIns="0" rIns="0" bIns="0" rtlCol="0"/>
          <a:lstStyle/>
          <a:p>
            <a:endParaRPr/>
          </a:p>
        </p:txBody>
      </p:sp>
      <p:sp>
        <p:nvSpPr>
          <p:cNvPr id="53" name="object 53"/>
          <p:cNvSpPr/>
          <p:nvPr/>
        </p:nvSpPr>
        <p:spPr>
          <a:xfrm>
            <a:off x="2857754" y="4798186"/>
            <a:ext cx="118110" cy="305435"/>
          </a:xfrm>
          <a:custGeom>
            <a:avLst/>
            <a:gdLst/>
            <a:ahLst/>
            <a:cxnLst/>
            <a:rect l="l" t="t" r="r" b="b"/>
            <a:pathLst>
              <a:path w="118110" h="305435">
                <a:moveTo>
                  <a:pt x="14223" y="188849"/>
                </a:moveTo>
                <a:lnTo>
                  <a:pt x="8127" y="192405"/>
                </a:lnTo>
                <a:lnTo>
                  <a:pt x="2031" y="195833"/>
                </a:lnTo>
                <a:lnTo>
                  <a:pt x="0" y="203581"/>
                </a:lnTo>
                <a:lnTo>
                  <a:pt x="3556" y="209676"/>
                </a:lnTo>
                <a:lnTo>
                  <a:pt x="58419" y="304926"/>
                </a:lnTo>
                <a:lnTo>
                  <a:pt x="73196" y="279907"/>
                </a:lnTo>
                <a:lnTo>
                  <a:pt x="71246" y="279907"/>
                </a:lnTo>
                <a:lnTo>
                  <a:pt x="45846" y="279654"/>
                </a:lnTo>
                <a:lnTo>
                  <a:pt x="46103" y="232673"/>
                </a:lnTo>
                <a:lnTo>
                  <a:pt x="25526" y="196976"/>
                </a:lnTo>
                <a:lnTo>
                  <a:pt x="21970" y="190881"/>
                </a:lnTo>
                <a:lnTo>
                  <a:pt x="14223" y="188849"/>
                </a:lnTo>
                <a:close/>
              </a:path>
              <a:path w="118110" h="305435">
                <a:moveTo>
                  <a:pt x="46103" y="232673"/>
                </a:moveTo>
                <a:lnTo>
                  <a:pt x="45846" y="279654"/>
                </a:lnTo>
                <a:lnTo>
                  <a:pt x="71246" y="279907"/>
                </a:lnTo>
                <a:lnTo>
                  <a:pt x="71282" y="273431"/>
                </a:lnTo>
                <a:lnTo>
                  <a:pt x="47625" y="273304"/>
                </a:lnTo>
                <a:lnTo>
                  <a:pt x="58704" y="254535"/>
                </a:lnTo>
                <a:lnTo>
                  <a:pt x="46103" y="232673"/>
                </a:lnTo>
                <a:close/>
              </a:path>
              <a:path w="118110" h="305435">
                <a:moveTo>
                  <a:pt x="103758" y="189356"/>
                </a:moveTo>
                <a:lnTo>
                  <a:pt x="96012" y="191262"/>
                </a:lnTo>
                <a:lnTo>
                  <a:pt x="92456" y="197357"/>
                </a:lnTo>
                <a:lnTo>
                  <a:pt x="71503" y="232852"/>
                </a:lnTo>
                <a:lnTo>
                  <a:pt x="71246" y="279907"/>
                </a:lnTo>
                <a:lnTo>
                  <a:pt x="73196" y="279907"/>
                </a:lnTo>
                <a:lnTo>
                  <a:pt x="114300" y="210312"/>
                </a:lnTo>
                <a:lnTo>
                  <a:pt x="117856" y="204215"/>
                </a:lnTo>
                <a:lnTo>
                  <a:pt x="115950" y="196469"/>
                </a:lnTo>
                <a:lnTo>
                  <a:pt x="103758" y="189356"/>
                </a:lnTo>
                <a:close/>
              </a:path>
              <a:path w="118110" h="305435">
                <a:moveTo>
                  <a:pt x="58704" y="254535"/>
                </a:moveTo>
                <a:lnTo>
                  <a:pt x="47625" y="273304"/>
                </a:lnTo>
                <a:lnTo>
                  <a:pt x="69595" y="273431"/>
                </a:lnTo>
                <a:lnTo>
                  <a:pt x="58704" y="254535"/>
                </a:lnTo>
                <a:close/>
              </a:path>
              <a:path w="118110" h="305435">
                <a:moveTo>
                  <a:pt x="71503" y="232852"/>
                </a:moveTo>
                <a:lnTo>
                  <a:pt x="58704" y="254535"/>
                </a:lnTo>
                <a:lnTo>
                  <a:pt x="69595" y="273431"/>
                </a:lnTo>
                <a:lnTo>
                  <a:pt x="71282" y="273431"/>
                </a:lnTo>
                <a:lnTo>
                  <a:pt x="71503" y="232852"/>
                </a:lnTo>
                <a:close/>
              </a:path>
              <a:path w="118110" h="305435">
                <a:moveTo>
                  <a:pt x="47370" y="0"/>
                </a:moveTo>
                <a:lnTo>
                  <a:pt x="46330" y="190881"/>
                </a:lnTo>
                <a:lnTo>
                  <a:pt x="46206" y="232852"/>
                </a:lnTo>
                <a:lnTo>
                  <a:pt x="58704" y="254535"/>
                </a:lnTo>
                <a:lnTo>
                  <a:pt x="71503" y="232852"/>
                </a:lnTo>
                <a:lnTo>
                  <a:pt x="72770" y="254"/>
                </a:lnTo>
                <a:lnTo>
                  <a:pt x="47370" y="0"/>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object 3"/>
          <p:cNvSpPr txBox="1">
            <a:spLocks noGrp="1"/>
          </p:cNvSpPr>
          <p:nvPr>
            <p:ph type="title"/>
          </p:nvPr>
        </p:nvSpPr>
        <p:spPr>
          <a:xfrm>
            <a:off x="544635" y="4502330"/>
            <a:ext cx="8074057" cy="1207269"/>
          </a:xfrm>
          <a:prstGeom prst="rect">
            <a:avLst/>
          </a:prstGeom>
        </p:spPr>
        <p:txBody>
          <a:bodyPr vert="horz" lIns="91440" tIns="45720" rIns="91440" bIns="45720" rtlCol="0" anchor="b">
            <a:normAutofit/>
          </a:bodyPr>
          <a:lstStyle/>
          <a:p>
            <a:pPr marL="12700" marR="5080" indent="63500" algn="ctr" rtl="0">
              <a:lnSpc>
                <a:spcPct val="90000"/>
              </a:lnSpc>
              <a:spcBef>
                <a:spcPct val="0"/>
              </a:spcBef>
              <a:tabLst>
                <a:tab pos="2582545" algn="l"/>
                <a:tab pos="3042920" algn="l"/>
                <a:tab pos="5154930" algn="l"/>
                <a:tab pos="7069455" algn="l"/>
              </a:tabLst>
            </a:pPr>
            <a:r>
              <a:rPr lang="en-US" sz="3300" kern="1200" spc="-5" dirty="0" err="1" smtClean="0">
                <a:solidFill>
                  <a:schemeClr val="tx1"/>
                </a:solidFill>
                <a:latin typeface="+mj-lt"/>
                <a:cs typeface="+mj-cs"/>
              </a:rPr>
              <a:t>Αν</a:t>
            </a:r>
            <a:r>
              <a:rPr lang="en-US" sz="3300" kern="1200" spc="-5" dirty="0" smtClean="0">
                <a:solidFill>
                  <a:schemeClr val="tx1"/>
                </a:solidFill>
                <a:latin typeface="+mj-lt"/>
                <a:cs typeface="+mj-cs"/>
              </a:rPr>
              <a:t>αστ</a:t>
            </a:r>
            <a:r>
              <a:rPr lang="el-GR" sz="3300" kern="1200" spc="-5" dirty="0" smtClean="0">
                <a:solidFill>
                  <a:schemeClr val="tx1"/>
                </a:solidFill>
                <a:latin typeface="+mj-lt"/>
                <a:cs typeface="+mj-cs"/>
              </a:rPr>
              <a:t>έ</a:t>
            </a:r>
            <a:r>
              <a:rPr lang="en-US" sz="3300" kern="1200" spc="5" dirty="0" err="1" smtClean="0">
                <a:solidFill>
                  <a:schemeClr val="tx1"/>
                </a:solidFill>
                <a:latin typeface="+mj-lt"/>
                <a:cs typeface="+mj-cs"/>
              </a:rPr>
              <a:t>λ</a:t>
            </a:r>
            <a:r>
              <a:rPr lang="en-US" sz="3300" kern="1200" dirty="0" err="1" smtClean="0">
                <a:solidFill>
                  <a:schemeClr val="tx1"/>
                </a:solidFill>
                <a:latin typeface="+mj-lt"/>
                <a:cs typeface="+mj-cs"/>
              </a:rPr>
              <a:t>ουν</a:t>
            </a:r>
            <a:r>
              <a:rPr lang="en-US" sz="3300" kern="1200" dirty="0">
                <a:solidFill>
                  <a:schemeClr val="tx1"/>
                </a:solidFill>
                <a:latin typeface="+mj-lt"/>
                <a:cs typeface="+mj-cs"/>
              </a:rPr>
              <a:t>	ή	</a:t>
            </a:r>
            <a:r>
              <a:rPr lang="en-US" sz="3300" kern="1200" spc="-5" dirty="0" err="1">
                <a:solidFill>
                  <a:schemeClr val="tx1"/>
                </a:solidFill>
                <a:latin typeface="+mj-lt"/>
                <a:cs typeface="+mj-cs"/>
              </a:rPr>
              <a:t>διεγ</a:t>
            </a:r>
            <a:r>
              <a:rPr lang="en-US" sz="3300" kern="1200" spc="5" dirty="0" err="1">
                <a:solidFill>
                  <a:schemeClr val="tx1"/>
                </a:solidFill>
                <a:latin typeface="+mj-lt"/>
                <a:cs typeface="+mj-cs"/>
              </a:rPr>
              <a:t>ε</a:t>
            </a:r>
            <a:r>
              <a:rPr lang="en-US" sz="3300" kern="1200" spc="-15" dirty="0" err="1">
                <a:solidFill>
                  <a:schemeClr val="tx1"/>
                </a:solidFill>
                <a:latin typeface="+mj-lt"/>
                <a:cs typeface="+mj-cs"/>
              </a:rPr>
              <a:t>ί</a:t>
            </a:r>
            <a:r>
              <a:rPr lang="en-US" sz="3300" kern="1200" spc="-5" dirty="0" err="1">
                <a:solidFill>
                  <a:schemeClr val="tx1"/>
                </a:solidFill>
                <a:latin typeface="+mj-lt"/>
                <a:cs typeface="+mj-cs"/>
              </a:rPr>
              <a:t>ρου</a:t>
            </a:r>
            <a:r>
              <a:rPr lang="en-US" sz="3300" kern="1200" dirty="0" err="1">
                <a:solidFill>
                  <a:schemeClr val="tx1"/>
                </a:solidFill>
                <a:latin typeface="+mj-lt"/>
                <a:cs typeface="+mj-cs"/>
              </a:rPr>
              <a:t>ν</a:t>
            </a:r>
            <a:r>
              <a:rPr lang="en-US" sz="3300" kern="1200" dirty="0">
                <a:solidFill>
                  <a:schemeClr val="tx1"/>
                </a:solidFill>
                <a:latin typeface="+mj-lt"/>
                <a:cs typeface="+mj-cs"/>
              </a:rPr>
              <a:t>	</a:t>
            </a:r>
            <a:r>
              <a:rPr lang="en-US" sz="3300" kern="1200" spc="-5" dirty="0" err="1">
                <a:solidFill>
                  <a:schemeClr val="tx1"/>
                </a:solidFill>
                <a:latin typeface="+mj-lt"/>
                <a:cs typeface="+mj-cs"/>
              </a:rPr>
              <a:t>δυν</a:t>
            </a:r>
            <a:r>
              <a:rPr lang="en-US" sz="3300" kern="1200" spc="-5" dirty="0">
                <a:solidFill>
                  <a:schemeClr val="tx1"/>
                </a:solidFill>
                <a:latin typeface="+mj-lt"/>
                <a:cs typeface="+mj-cs"/>
              </a:rPr>
              <a:t>αμ</a:t>
            </a:r>
            <a:r>
              <a:rPr lang="en-US" sz="3300" kern="1200" spc="-15" dirty="0">
                <a:solidFill>
                  <a:schemeClr val="tx1"/>
                </a:solidFill>
                <a:latin typeface="+mj-lt"/>
                <a:cs typeface="+mj-cs"/>
              </a:rPr>
              <a:t>ι</a:t>
            </a:r>
            <a:r>
              <a:rPr lang="en-US" sz="3300" kern="1200" spc="-5" dirty="0">
                <a:solidFill>
                  <a:schemeClr val="tx1"/>
                </a:solidFill>
                <a:latin typeface="+mj-lt"/>
                <a:cs typeface="+mj-cs"/>
              </a:rPr>
              <a:t>κ</a:t>
            </a:r>
            <a:r>
              <a:rPr lang="en-US" sz="3300" kern="1200" dirty="0">
                <a:solidFill>
                  <a:schemeClr val="tx1"/>
                </a:solidFill>
                <a:latin typeface="+mj-lt"/>
                <a:cs typeface="+mj-cs"/>
              </a:rPr>
              <a:t>ά	</a:t>
            </a:r>
            <a:r>
              <a:rPr lang="en-US" sz="3300" kern="1200" spc="-5" dirty="0">
                <a:solidFill>
                  <a:schemeClr val="tx1"/>
                </a:solidFill>
                <a:latin typeface="+mj-lt"/>
                <a:cs typeface="+mj-cs"/>
              </a:rPr>
              <a:t>που  </a:t>
            </a:r>
            <a:r>
              <a:rPr lang="en-US" sz="3300" kern="1200" dirty="0">
                <a:solidFill>
                  <a:schemeClr val="tx1"/>
                </a:solidFill>
                <a:latin typeface="+mj-lt"/>
                <a:cs typeface="+mj-cs"/>
              </a:rPr>
              <a:t>ευοδώνουν</a:t>
            </a:r>
            <a:r>
              <a:rPr lang="en-US" sz="3300" kern="1200" spc="-25" dirty="0">
                <a:solidFill>
                  <a:schemeClr val="tx1"/>
                </a:solidFill>
                <a:latin typeface="+mj-lt"/>
                <a:cs typeface="+mj-cs"/>
              </a:rPr>
              <a:t> </a:t>
            </a:r>
            <a:r>
              <a:rPr lang="en-US" sz="3300" kern="1200" dirty="0">
                <a:solidFill>
                  <a:schemeClr val="tx1"/>
                </a:solidFill>
                <a:latin typeface="+mj-lt"/>
                <a:cs typeface="+mj-cs"/>
              </a:rPr>
              <a:t>ή</a:t>
            </a:r>
            <a:r>
              <a:rPr lang="en-US" sz="3300" kern="1200" spc="5" dirty="0">
                <a:solidFill>
                  <a:schemeClr val="tx1"/>
                </a:solidFill>
                <a:latin typeface="+mj-lt"/>
                <a:cs typeface="+mj-cs"/>
              </a:rPr>
              <a:t> </a:t>
            </a:r>
            <a:r>
              <a:rPr lang="en-US" sz="3300" kern="1200" dirty="0">
                <a:solidFill>
                  <a:schemeClr val="tx1"/>
                </a:solidFill>
                <a:latin typeface="+mj-lt"/>
                <a:cs typeface="+mj-cs"/>
              </a:rPr>
              <a:t>αναστέλλουν</a:t>
            </a:r>
            <a:r>
              <a:rPr lang="en-US" sz="3300" kern="1200" spc="-15" dirty="0">
                <a:solidFill>
                  <a:schemeClr val="tx1"/>
                </a:solidFill>
                <a:latin typeface="+mj-lt"/>
                <a:cs typeface="+mj-cs"/>
              </a:rPr>
              <a:t> </a:t>
            </a:r>
            <a:r>
              <a:rPr lang="en-US" sz="3300" kern="1200" spc="-5" dirty="0">
                <a:solidFill>
                  <a:schemeClr val="tx1"/>
                </a:solidFill>
                <a:latin typeface="+mj-lt"/>
                <a:cs typeface="+mj-cs"/>
              </a:rPr>
              <a:t>τη</a:t>
            </a:r>
            <a:r>
              <a:rPr lang="en-US" sz="3300" kern="1200" spc="5" dirty="0">
                <a:solidFill>
                  <a:schemeClr val="tx1"/>
                </a:solidFill>
                <a:latin typeface="+mj-lt"/>
                <a:cs typeface="+mj-cs"/>
              </a:rPr>
              <a:t> </a:t>
            </a:r>
            <a:r>
              <a:rPr lang="en-US" sz="3300" kern="1200" spc="-5" dirty="0">
                <a:solidFill>
                  <a:schemeClr val="tx1"/>
                </a:solidFill>
                <a:latin typeface="+mj-lt"/>
                <a:cs typeface="+mj-cs"/>
              </a:rPr>
              <a:t>διέγερση</a:t>
            </a:r>
          </a:p>
        </p:txBody>
      </p:sp>
      <p:pic>
        <p:nvPicPr>
          <p:cNvPr id="2" name="object 2"/>
          <p:cNvPicPr/>
          <p:nvPr/>
        </p:nvPicPr>
        <p:blipFill>
          <a:blip r:embed="rId2" cstate="print"/>
          <a:stretch>
            <a:fillRect/>
          </a:stretch>
        </p:blipFill>
        <p:spPr>
          <a:xfrm>
            <a:off x="241300" y="2068217"/>
            <a:ext cx="4094112" cy="491293"/>
          </a:xfrm>
          <a:prstGeom prst="rect">
            <a:avLst/>
          </a:prstGeom>
        </p:spPr>
      </p:pic>
      <p:cxnSp>
        <p:nvCxnSpPr>
          <p:cNvPr id="9" name="Straight Connector 8">
            <a:extLst>
              <a:ext uri="{FF2B5EF4-FFF2-40B4-BE49-F238E27FC236}">
                <a16:creationId xmlns:a16="http://schemas.microsoft.com/office/drawing/2014/main" id="{3D83F26F-C55B-4A92-9AFF-4894D14E27C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1253414"/>
            <a:ext cx="0" cy="212090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object 4"/>
          <p:cNvPicPr/>
          <p:nvPr/>
        </p:nvPicPr>
        <p:blipFill>
          <a:blip r:embed="rId3" cstate="print"/>
          <a:stretch>
            <a:fillRect/>
          </a:stretch>
        </p:blipFill>
        <p:spPr>
          <a:xfrm>
            <a:off x="4808587" y="978161"/>
            <a:ext cx="4094110" cy="2671406"/>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sp>
          <p:nvSpPr>
            <p:cNvPr id="7" name="object 7"/>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8" name="object 8"/>
            <p:cNvPicPr/>
            <p:nvPr/>
          </p:nvPicPr>
          <p:blipFill>
            <a:blip r:embed="rId5" cstate="print"/>
            <a:stretch>
              <a:fillRect/>
            </a:stretch>
          </p:blipFill>
          <p:spPr>
            <a:xfrm>
              <a:off x="1435608" y="781799"/>
              <a:ext cx="6355842" cy="607326"/>
            </a:xfrm>
            <a:prstGeom prst="rect">
              <a:avLst/>
            </a:prstGeom>
          </p:spPr>
        </p:pic>
      </p:grpSp>
      <p:sp>
        <p:nvSpPr>
          <p:cNvPr id="9" name="object 9"/>
          <p:cNvSpPr txBox="1"/>
          <p:nvPr/>
        </p:nvSpPr>
        <p:spPr>
          <a:xfrm>
            <a:off x="535940" y="1667637"/>
            <a:ext cx="7600950" cy="2983509"/>
          </a:xfrm>
          <a:prstGeom prst="rect">
            <a:avLst/>
          </a:prstGeom>
        </p:spPr>
        <p:txBody>
          <a:bodyPr vert="horz" wrap="square" lIns="0" tIns="13335" rIns="0" bIns="0" rtlCol="0" anchor="t">
            <a:spAutoFit/>
          </a:bodyPr>
          <a:lstStyle/>
          <a:p>
            <a:pPr marL="304800" indent="-292735">
              <a:lnSpc>
                <a:spcPct val="100000"/>
              </a:lnSpc>
              <a:spcBef>
                <a:spcPts val="105"/>
              </a:spcBef>
              <a:buClr>
                <a:srgbClr val="FFFF00"/>
              </a:buClr>
              <a:buSzPct val="70312"/>
              <a:buFont typeface="Wingdings"/>
              <a:buChar char=""/>
              <a:tabLst>
                <a:tab pos="305435" algn="l"/>
              </a:tabLst>
            </a:pPr>
            <a:r>
              <a:rPr sz="3200" dirty="0">
                <a:solidFill>
                  <a:srgbClr val="FFFFFF"/>
                </a:solidFill>
                <a:latin typeface="Cambria"/>
                <a:cs typeface="Cambria"/>
              </a:rPr>
              <a:t>Βαρβιτουρικά</a:t>
            </a:r>
            <a:endParaRPr sz="3200">
              <a:latin typeface="Cambria"/>
              <a:cs typeface="Cambria"/>
            </a:endParaRPr>
          </a:p>
          <a:p>
            <a:pPr>
              <a:lnSpc>
                <a:spcPct val="100000"/>
              </a:lnSpc>
              <a:spcBef>
                <a:spcPts val="25"/>
              </a:spcBef>
              <a:buClr>
                <a:srgbClr val="FFFF00"/>
              </a:buClr>
            </a:pPr>
            <a:endParaRPr sz="3250">
              <a:latin typeface="Cambria"/>
              <a:ea typeface="Cambria"/>
              <a:cs typeface="Cambria"/>
            </a:endParaRPr>
          </a:p>
          <a:p>
            <a:pPr marL="304800" marR="5080" indent="-292735">
              <a:lnSpc>
                <a:spcPct val="100000"/>
              </a:lnSpc>
              <a:buClr>
                <a:srgbClr val="FFFF00"/>
              </a:buClr>
              <a:buSzPct val="70312"/>
              <a:buFont typeface="Wingdings"/>
              <a:buChar char=""/>
              <a:tabLst>
                <a:tab pos="305435" algn="l"/>
              </a:tabLst>
            </a:pPr>
            <a:r>
              <a:rPr sz="3200" spc="-5" dirty="0">
                <a:solidFill>
                  <a:srgbClr val="FFFFFF"/>
                </a:solidFill>
                <a:latin typeface="Cambria"/>
                <a:cs typeface="Cambria"/>
              </a:rPr>
              <a:t>Μη-Βαρβιτουρικά( </a:t>
            </a:r>
            <a:r>
              <a:rPr sz="3200" dirty="0">
                <a:solidFill>
                  <a:srgbClr val="FFFFFF"/>
                </a:solidFill>
                <a:latin typeface="Cambria"/>
                <a:cs typeface="Cambria"/>
              </a:rPr>
              <a:t>προποφόλη, κεταμίνη, </a:t>
            </a:r>
            <a:r>
              <a:rPr sz="3200" spc="-690" dirty="0">
                <a:solidFill>
                  <a:srgbClr val="FFFFFF"/>
                </a:solidFill>
                <a:latin typeface="Cambria"/>
                <a:cs typeface="Cambria"/>
              </a:rPr>
              <a:t> </a:t>
            </a:r>
            <a:r>
              <a:rPr sz="3200" dirty="0">
                <a:solidFill>
                  <a:srgbClr val="FFFFFF"/>
                </a:solidFill>
                <a:latin typeface="Cambria"/>
                <a:cs typeface="Cambria"/>
              </a:rPr>
              <a:t>ετομιδάτη)</a:t>
            </a:r>
            <a:endParaRPr sz="3200">
              <a:latin typeface="Cambria"/>
              <a:cs typeface="Cambria"/>
            </a:endParaRPr>
          </a:p>
          <a:p>
            <a:pPr>
              <a:lnSpc>
                <a:spcPct val="100000"/>
              </a:lnSpc>
              <a:spcBef>
                <a:spcPts val="35"/>
              </a:spcBef>
              <a:buClr>
                <a:srgbClr val="FFFF00"/>
              </a:buClr>
              <a:buFont typeface="Wingdings"/>
              <a:buChar char=""/>
            </a:pPr>
            <a:endParaRPr sz="3250">
              <a:latin typeface="Cambria"/>
              <a:cs typeface="Cambria"/>
            </a:endParaRPr>
          </a:p>
          <a:p>
            <a:pPr marL="304800" indent="-292735">
              <a:lnSpc>
                <a:spcPct val="100000"/>
              </a:lnSpc>
              <a:buClr>
                <a:srgbClr val="FFFF00"/>
              </a:buClr>
              <a:buSzPct val="70312"/>
              <a:buFont typeface="Wingdings"/>
              <a:buChar char=""/>
              <a:tabLst>
                <a:tab pos="305435" algn="l"/>
              </a:tabLst>
            </a:pPr>
            <a:r>
              <a:rPr sz="3200" spc="-5" dirty="0">
                <a:solidFill>
                  <a:srgbClr val="FFFFFF"/>
                </a:solidFill>
                <a:latin typeface="Cambria"/>
                <a:cs typeface="Cambria"/>
              </a:rPr>
              <a:t>Βενζοδιαζεπίνες</a:t>
            </a:r>
            <a:endParaRPr sz="3200">
              <a:latin typeface="Cambria"/>
              <a:cs typeface="Cambria"/>
            </a:endParaRPr>
          </a:p>
        </p:txBody>
      </p:sp>
      <p:pic>
        <p:nvPicPr>
          <p:cNvPr id="10" name="Picture 10" descr="A picture containing text, indoor, book, shelf&#10;&#10;Description automatically generated">
            <a:extLst>
              <a:ext uri="{FF2B5EF4-FFF2-40B4-BE49-F238E27FC236}">
                <a16:creationId xmlns:a16="http://schemas.microsoft.com/office/drawing/2014/main" id="{1A46C89C-A22E-4C26-9965-9DB4FC290559}"/>
              </a:ext>
            </a:extLst>
          </p:cNvPr>
          <p:cNvPicPr>
            <a:picLocks noChangeAspect="1"/>
          </p:cNvPicPr>
          <p:nvPr/>
        </p:nvPicPr>
        <p:blipFill>
          <a:blip r:embed="rId6"/>
          <a:stretch>
            <a:fillRect/>
          </a:stretch>
        </p:blipFill>
        <p:spPr>
          <a:xfrm>
            <a:off x="2035834" y="4720318"/>
            <a:ext cx="5273615" cy="173057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4607A"/>
          </a:solidFill>
        </p:spPr>
        <p:txBody>
          <a:bodyPr wrap="square" lIns="0" tIns="0" rIns="0" bIns="0" rtlCol="0"/>
          <a:lstStyle/>
          <a:p>
            <a:endParaRPr/>
          </a:p>
        </p:txBody>
      </p:sp>
      <p:grpSp>
        <p:nvGrpSpPr>
          <p:cNvPr id="3" name="object 3"/>
          <p:cNvGrpSpPr/>
          <p:nvPr/>
        </p:nvGrpSpPr>
        <p:grpSpPr>
          <a:xfrm>
            <a:off x="984503" y="2528316"/>
            <a:ext cx="7435215" cy="774065"/>
            <a:chOff x="984503" y="2528316"/>
            <a:chExt cx="7435215" cy="774065"/>
          </a:xfrm>
        </p:grpSpPr>
        <p:pic>
          <p:nvPicPr>
            <p:cNvPr id="4" name="object 4"/>
            <p:cNvPicPr/>
            <p:nvPr/>
          </p:nvPicPr>
          <p:blipFill>
            <a:blip r:embed="rId2" cstate="print"/>
            <a:stretch>
              <a:fillRect/>
            </a:stretch>
          </p:blipFill>
          <p:spPr>
            <a:xfrm>
              <a:off x="984503" y="3264449"/>
              <a:ext cx="7434833" cy="37423"/>
            </a:xfrm>
            <a:prstGeom prst="rect">
              <a:avLst/>
            </a:prstGeom>
          </p:spPr>
        </p:pic>
        <p:sp>
          <p:nvSpPr>
            <p:cNvPr id="5" name="object 5"/>
            <p:cNvSpPr/>
            <p:nvPr/>
          </p:nvSpPr>
          <p:spPr>
            <a:xfrm>
              <a:off x="999743" y="3267456"/>
              <a:ext cx="7406640" cy="9525"/>
            </a:xfrm>
            <a:custGeom>
              <a:avLst/>
              <a:gdLst/>
              <a:ahLst/>
              <a:cxnLst/>
              <a:rect l="l" t="t" r="r" b="b"/>
              <a:pathLst>
                <a:path w="7406640" h="9525">
                  <a:moveTo>
                    <a:pt x="7406640" y="0"/>
                  </a:moveTo>
                  <a:lnTo>
                    <a:pt x="0" y="0"/>
                  </a:lnTo>
                  <a:lnTo>
                    <a:pt x="0" y="9144"/>
                  </a:lnTo>
                  <a:lnTo>
                    <a:pt x="7406640" y="9144"/>
                  </a:lnTo>
                  <a:lnTo>
                    <a:pt x="7406640" y="0"/>
                  </a:lnTo>
                  <a:close/>
                </a:path>
              </a:pathLst>
            </a:custGeom>
            <a:solidFill>
              <a:srgbClr val="0E6EC5"/>
            </a:solidFill>
          </p:spPr>
          <p:txBody>
            <a:bodyPr wrap="square" lIns="0" tIns="0" rIns="0" bIns="0" rtlCol="0"/>
            <a:lstStyle/>
            <a:p>
              <a:endParaRPr/>
            </a:p>
          </p:txBody>
        </p:sp>
        <p:pic>
          <p:nvPicPr>
            <p:cNvPr id="6" name="object 6"/>
            <p:cNvPicPr/>
            <p:nvPr/>
          </p:nvPicPr>
          <p:blipFill>
            <a:blip r:embed="rId3" cstate="print"/>
            <a:stretch>
              <a:fillRect/>
            </a:stretch>
          </p:blipFill>
          <p:spPr>
            <a:xfrm>
              <a:off x="2385059" y="2528316"/>
              <a:ext cx="4539234" cy="738377"/>
            </a:xfrm>
            <a:prstGeom prst="rect">
              <a:avLst/>
            </a:prstGeom>
          </p:spPr>
        </p:pic>
      </p:gr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7" name="object 7"/>
          <p:cNvSpPr txBox="1"/>
          <p:nvPr/>
        </p:nvSpPr>
        <p:spPr>
          <a:xfrm>
            <a:off x="575563" y="497839"/>
            <a:ext cx="8026400" cy="1489075"/>
          </a:xfrm>
          <a:prstGeom prst="rect">
            <a:avLst/>
          </a:prstGeom>
        </p:spPr>
        <p:txBody>
          <a:bodyPr vert="horz" wrap="square" lIns="0" tIns="13335" rIns="0" bIns="0" rtlCol="0">
            <a:spAutoFit/>
          </a:bodyPr>
          <a:lstStyle/>
          <a:p>
            <a:pPr marL="708025" indent="-293370">
              <a:lnSpc>
                <a:spcPct val="100000"/>
              </a:lnSpc>
              <a:spcBef>
                <a:spcPts val="105"/>
              </a:spcBef>
              <a:buClr>
                <a:srgbClr val="FFFF00"/>
              </a:buClr>
              <a:buSzPct val="70312"/>
              <a:buFont typeface="Wingdings"/>
              <a:buChar char=""/>
              <a:tabLst>
                <a:tab pos="708660" algn="l"/>
              </a:tabLst>
            </a:pPr>
            <a:r>
              <a:rPr sz="3200" spc="-5" dirty="0">
                <a:solidFill>
                  <a:srgbClr val="FFFFFF"/>
                </a:solidFill>
                <a:latin typeface="Cambria"/>
                <a:cs typeface="Cambria"/>
              </a:rPr>
              <a:t>Παράγωγα</a:t>
            </a:r>
            <a:r>
              <a:rPr sz="3200" spc="-15" dirty="0">
                <a:solidFill>
                  <a:srgbClr val="FFFFFF"/>
                </a:solidFill>
                <a:latin typeface="Cambria"/>
                <a:cs typeface="Cambria"/>
              </a:rPr>
              <a:t> </a:t>
            </a:r>
            <a:r>
              <a:rPr sz="3200" spc="-5" dirty="0">
                <a:solidFill>
                  <a:srgbClr val="FFFFFF"/>
                </a:solidFill>
                <a:latin typeface="Cambria"/>
                <a:cs typeface="Cambria"/>
              </a:rPr>
              <a:t>του </a:t>
            </a:r>
            <a:r>
              <a:rPr sz="3200" dirty="0">
                <a:solidFill>
                  <a:srgbClr val="FFFFFF"/>
                </a:solidFill>
                <a:latin typeface="Cambria"/>
                <a:cs typeface="Cambria"/>
              </a:rPr>
              <a:t>βαρβιτουρικού</a:t>
            </a:r>
            <a:r>
              <a:rPr sz="3200" spc="-30" dirty="0">
                <a:solidFill>
                  <a:srgbClr val="FFFFFF"/>
                </a:solidFill>
                <a:latin typeface="Cambria"/>
                <a:cs typeface="Cambria"/>
              </a:rPr>
              <a:t> </a:t>
            </a:r>
            <a:r>
              <a:rPr sz="3200" dirty="0">
                <a:solidFill>
                  <a:srgbClr val="FFFFFF"/>
                </a:solidFill>
                <a:latin typeface="Cambria"/>
                <a:cs typeface="Cambria"/>
              </a:rPr>
              <a:t>οξέος</a:t>
            </a:r>
            <a:endParaRPr sz="3200">
              <a:latin typeface="Cambria"/>
              <a:cs typeface="Cambria"/>
            </a:endParaRPr>
          </a:p>
          <a:p>
            <a:pPr marL="708025" marR="5080" indent="-695960">
              <a:lnSpc>
                <a:spcPct val="100000"/>
              </a:lnSpc>
              <a:tabLst>
                <a:tab pos="415290" algn="l"/>
                <a:tab pos="796290" algn="l"/>
                <a:tab pos="8013065" algn="l"/>
              </a:tabLst>
            </a:pPr>
            <a:r>
              <a:rPr sz="2250" u="sng" spc="-5" dirty="0">
                <a:solidFill>
                  <a:srgbClr val="FFFF00"/>
                </a:solidFill>
                <a:uFill>
                  <a:solidFill>
                    <a:srgbClr val="0E6EC5"/>
                  </a:solidFill>
                </a:uFill>
                <a:latin typeface="Times New Roman"/>
                <a:cs typeface="Times New Roman"/>
              </a:rPr>
              <a:t> 	</a:t>
            </a:r>
            <a:r>
              <a:rPr sz="2250" u="sng" spc="-10" dirty="0">
                <a:solidFill>
                  <a:srgbClr val="FFFF00"/>
                </a:solidFill>
                <a:uFill>
                  <a:solidFill>
                    <a:srgbClr val="0E6EC5"/>
                  </a:solidFill>
                </a:uFill>
                <a:latin typeface="Wingdings"/>
                <a:cs typeface="Wingdings"/>
              </a:rPr>
              <a:t></a:t>
            </a:r>
            <a:r>
              <a:rPr sz="2250" u="sng" spc="-10" dirty="0">
                <a:solidFill>
                  <a:srgbClr val="FFFF00"/>
                </a:solidFill>
                <a:uFill>
                  <a:solidFill>
                    <a:srgbClr val="0E6EC5"/>
                  </a:solidFill>
                </a:uFill>
                <a:latin typeface="Times New Roman"/>
                <a:cs typeface="Times New Roman"/>
              </a:rPr>
              <a:t>		</a:t>
            </a:r>
            <a:r>
              <a:rPr sz="3200" u="sng" dirty="0">
                <a:solidFill>
                  <a:srgbClr val="FFFFFF"/>
                </a:solidFill>
                <a:uFill>
                  <a:solidFill>
                    <a:srgbClr val="0E6EC5"/>
                  </a:solidFill>
                </a:uFill>
                <a:latin typeface="Cambria"/>
                <a:cs typeface="Cambria"/>
              </a:rPr>
              <a:t>Θειοπεντάλη,</a:t>
            </a:r>
            <a:r>
              <a:rPr sz="3200" u="sng" spc="-50" dirty="0">
                <a:solidFill>
                  <a:srgbClr val="FFFFFF"/>
                </a:solidFill>
                <a:uFill>
                  <a:solidFill>
                    <a:srgbClr val="0E6EC5"/>
                  </a:solidFill>
                </a:uFill>
                <a:latin typeface="Cambria"/>
                <a:cs typeface="Cambria"/>
              </a:rPr>
              <a:t> </a:t>
            </a:r>
            <a:r>
              <a:rPr sz="3200" u="sng" dirty="0">
                <a:solidFill>
                  <a:srgbClr val="FFFFFF"/>
                </a:solidFill>
                <a:uFill>
                  <a:solidFill>
                    <a:srgbClr val="0E6EC5"/>
                  </a:solidFill>
                </a:uFill>
                <a:latin typeface="Cambria"/>
                <a:cs typeface="Cambria"/>
              </a:rPr>
              <a:t>Μεθοεξιτάλη-</a:t>
            </a:r>
            <a:r>
              <a:rPr sz="3200" u="sng" spc="-50" dirty="0">
                <a:solidFill>
                  <a:srgbClr val="FFFFFF"/>
                </a:solidFill>
                <a:uFill>
                  <a:solidFill>
                    <a:srgbClr val="0E6EC5"/>
                  </a:solidFill>
                </a:uFill>
                <a:latin typeface="Cambria"/>
                <a:cs typeface="Cambria"/>
              </a:rPr>
              <a:t> </a:t>
            </a:r>
            <a:r>
              <a:rPr sz="3200" u="sng" dirty="0">
                <a:solidFill>
                  <a:srgbClr val="FFFFFF"/>
                </a:solidFill>
                <a:uFill>
                  <a:solidFill>
                    <a:srgbClr val="0E6EC5"/>
                  </a:solidFill>
                </a:uFill>
                <a:latin typeface="Cambria"/>
                <a:cs typeface="Cambria"/>
              </a:rPr>
              <a:t>συνήθως 	</a:t>
            </a:r>
            <a:r>
              <a:rPr sz="3200" dirty="0">
                <a:solidFill>
                  <a:srgbClr val="FFFFFF"/>
                </a:solidFill>
                <a:latin typeface="Cambria"/>
                <a:cs typeface="Cambria"/>
              </a:rPr>
              <a:t> χρησιμοποιούμενα</a:t>
            </a:r>
            <a:endParaRPr sz="3200">
              <a:latin typeface="Cambria"/>
              <a:cs typeface="Cambria"/>
            </a:endParaRPr>
          </a:p>
        </p:txBody>
      </p:sp>
      <p:pic>
        <p:nvPicPr>
          <p:cNvPr id="8" name="object 8"/>
          <p:cNvPicPr/>
          <p:nvPr/>
        </p:nvPicPr>
        <p:blipFill>
          <a:blip r:embed="rId5" cstate="print"/>
          <a:stretch>
            <a:fillRect/>
          </a:stretch>
        </p:blipFill>
        <p:spPr>
          <a:xfrm>
            <a:off x="1620011" y="2924555"/>
            <a:ext cx="6172199" cy="3429000"/>
          </a:xfrm>
          <a:prstGeom prst="rect">
            <a:avLst/>
          </a:prstGeom>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88564" y="781812"/>
            <a:ext cx="3199638" cy="605789"/>
          </a:xfrm>
          <a:prstGeom prst="rect">
            <a:avLst/>
          </a:prstGeom>
        </p:spPr>
      </p:pic>
      <p:sp>
        <p:nvSpPr>
          <p:cNvPr id="3" name="object 3"/>
          <p:cNvSpPr txBox="1"/>
          <p:nvPr/>
        </p:nvSpPr>
        <p:spPr>
          <a:xfrm>
            <a:off x="991209" y="1433525"/>
            <a:ext cx="7193915" cy="3904615"/>
          </a:xfrm>
          <a:prstGeom prst="rect">
            <a:avLst/>
          </a:prstGeom>
        </p:spPr>
        <p:txBody>
          <a:bodyPr vert="horz" wrap="square" lIns="0" tIns="13335" rIns="0" bIns="0" rtlCol="0" anchor="t">
            <a:spAutoFit/>
          </a:bodyPr>
          <a:lstStyle/>
          <a:p>
            <a:pPr marL="292100" indent="-292735">
              <a:lnSpc>
                <a:spcPct val="100000"/>
              </a:lnSpc>
              <a:spcBef>
                <a:spcPts val="105"/>
              </a:spcBef>
              <a:buClr>
                <a:srgbClr val="FFFF00"/>
              </a:buClr>
              <a:buSzPct val="70312"/>
              <a:buFont typeface="Wingdings"/>
              <a:buChar char=""/>
              <a:tabLst>
                <a:tab pos="292735" algn="l"/>
              </a:tabLst>
            </a:pPr>
            <a:r>
              <a:rPr sz="3200" spc="10" dirty="0">
                <a:solidFill>
                  <a:srgbClr val="FFFFFF"/>
                </a:solidFill>
                <a:latin typeface="Cambria"/>
                <a:cs typeface="Cambria"/>
              </a:rPr>
              <a:t>ισχυρό</a:t>
            </a:r>
            <a:endParaRPr sz="3200">
              <a:latin typeface="Cambria"/>
              <a:cs typeface="Cambria"/>
            </a:endParaRPr>
          </a:p>
          <a:p>
            <a:pPr marL="292100" marR="916940" indent="-292735">
              <a:lnSpc>
                <a:spcPts val="3829"/>
              </a:lnSpc>
              <a:spcBef>
                <a:spcPts val="140"/>
              </a:spcBef>
              <a:buClr>
                <a:srgbClr val="FFFF00"/>
              </a:buClr>
              <a:buSzPct val="70312"/>
              <a:buFont typeface="Wingdings"/>
              <a:buChar char=""/>
              <a:tabLst>
                <a:tab pos="558800" algn="l"/>
                <a:tab pos="559435" algn="l"/>
              </a:tabLst>
            </a:pPr>
            <a:r>
              <a:rPr dirty="0"/>
              <a:t>	</a:t>
            </a:r>
            <a:r>
              <a:rPr sz="3200" dirty="0">
                <a:solidFill>
                  <a:srgbClr val="FFFFFF"/>
                </a:solidFill>
                <a:latin typeface="Cambria"/>
                <a:cs typeface="Cambria"/>
              </a:rPr>
              <a:t>λιποδιαλυτότητα</a:t>
            </a:r>
            <a:r>
              <a:rPr sz="3200" spc="-65" dirty="0">
                <a:solidFill>
                  <a:srgbClr val="FFFFFF"/>
                </a:solidFill>
                <a:latin typeface="Cambria"/>
                <a:cs typeface="Cambria"/>
              </a:rPr>
              <a:t> </a:t>
            </a:r>
            <a:r>
              <a:rPr sz="3200" spc="-5" dirty="0">
                <a:solidFill>
                  <a:srgbClr val="FFFFFF"/>
                </a:solidFill>
                <a:latin typeface="Cambria"/>
                <a:cs typeface="Cambria"/>
              </a:rPr>
              <a:t>(ταχεία</a:t>
            </a:r>
            <a:r>
              <a:rPr sz="3200" spc="-35" dirty="0">
                <a:solidFill>
                  <a:srgbClr val="FFFFFF"/>
                </a:solidFill>
                <a:latin typeface="Cambria"/>
                <a:cs typeface="Cambria"/>
              </a:rPr>
              <a:t> </a:t>
            </a:r>
            <a:r>
              <a:rPr sz="3200" spc="5" dirty="0">
                <a:solidFill>
                  <a:srgbClr val="FFFFFF"/>
                </a:solidFill>
                <a:latin typeface="Cambria"/>
                <a:cs typeface="Cambria"/>
              </a:rPr>
              <a:t>έναρξη </a:t>
            </a:r>
            <a:r>
              <a:rPr sz="3200" spc="-690" dirty="0">
                <a:solidFill>
                  <a:srgbClr val="FFFFFF"/>
                </a:solidFill>
                <a:latin typeface="Cambria"/>
                <a:cs typeface="Cambria"/>
              </a:rPr>
              <a:t> </a:t>
            </a:r>
            <a:r>
              <a:rPr sz="3200" dirty="0">
                <a:solidFill>
                  <a:srgbClr val="FFFFFF"/>
                </a:solidFill>
                <a:latin typeface="Cambria"/>
                <a:cs typeface="Cambria"/>
              </a:rPr>
              <a:t>δράσης</a:t>
            </a:r>
            <a:r>
              <a:rPr sz="3200" spc="-40" dirty="0">
                <a:solidFill>
                  <a:srgbClr val="FFFFFF"/>
                </a:solidFill>
                <a:latin typeface="Cambria"/>
                <a:cs typeface="Cambria"/>
              </a:rPr>
              <a:t> </a:t>
            </a:r>
            <a:r>
              <a:rPr sz="3200" spc="100" dirty="0">
                <a:solidFill>
                  <a:srgbClr val="FFFFFF"/>
                </a:solidFill>
                <a:latin typeface="Cambria"/>
                <a:cs typeface="Cambria"/>
              </a:rPr>
              <a:t>30sec)</a:t>
            </a:r>
            <a:endParaRPr sz="3200">
              <a:latin typeface="Cambria"/>
              <a:cs typeface="Cambria"/>
            </a:endParaRPr>
          </a:p>
          <a:p>
            <a:pPr marL="292100" indent="-292735">
              <a:lnSpc>
                <a:spcPts val="3720"/>
              </a:lnSpc>
              <a:buClr>
                <a:srgbClr val="FFFF00"/>
              </a:buClr>
              <a:buSzPct val="70312"/>
              <a:buFont typeface="Wingdings"/>
              <a:buChar char=""/>
              <a:tabLst>
                <a:tab pos="292735" algn="l"/>
              </a:tabLst>
            </a:pPr>
            <a:r>
              <a:rPr sz="3200" spc="-5" dirty="0">
                <a:solidFill>
                  <a:srgbClr val="FFFFFF"/>
                </a:solidFill>
                <a:latin typeface="Cambria"/>
                <a:cs typeface="Cambria"/>
              </a:rPr>
              <a:t>ταχεία</a:t>
            </a:r>
            <a:r>
              <a:rPr sz="3200" spc="-25" dirty="0">
                <a:solidFill>
                  <a:srgbClr val="FFFFFF"/>
                </a:solidFill>
                <a:latin typeface="Cambria"/>
                <a:cs typeface="Cambria"/>
              </a:rPr>
              <a:t> </a:t>
            </a:r>
            <a:r>
              <a:rPr sz="3200" spc="5" dirty="0">
                <a:solidFill>
                  <a:srgbClr val="FFFFFF"/>
                </a:solidFill>
                <a:latin typeface="Cambria"/>
                <a:cs typeface="Cambria"/>
              </a:rPr>
              <a:t>ανακατανομή</a:t>
            </a:r>
            <a:r>
              <a:rPr sz="3200" spc="-30" dirty="0">
                <a:solidFill>
                  <a:srgbClr val="FFFFFF"/>
                </a:solidFill>
                <a:latin typeface="Cambria"/>
                <a:cs typeface="Cambria"/>
              </a:rPr>
              <a:t> </a:t>
            </a:r>
            <a:r>
              <a:rPr sz="3200" spc="-5" dirty="0">
                <a:solidFill>
                  <a:srgbClr val="FFFFFF"/>
                </a:solidFill>
                <a:latin typeface="Cambria"/>
                <a:cs typeface="Cambria"/>
              </a:rPr>
              <a:t>(βραχεία</a:t>
            </a:r>
            <a:r>
              <a:rPr sz="3200" spc="-10" dirty="0">
                <a:solidFill>
                  <a:srgbClr val="FFFFFF"/>
                </a:solidFill>
                <a:latin typeface="Cambria"/>
                <a:cs typeface="Cambria"/>
              </a:rPr>
              <a:t> </a:t>
            </a:r>
            <a:r>
              <a:rPr sz="3200" dirty="0">
                <a:solidFill>
                  <a:srgbClr val="FFFFFF"/>
                </a:solidFill>
                <a:latin typeface="Cambria"/>
                <a:cs typeface="Cambria"/>
              </a:rPr>
              <a:t>διάρκεια</a:t>
            </a:r>
            <a:endParaRPr sz="3200">
              <a:latin typeface="Cambria"/>
              <a:cs typeface="Cambria"/>
            </a:endParaRPr>
          </a:p>
          <a:p>
            <a:pPr marL="292100">
              <a:lnSpc>
                <a:spcPts val="3835"/>
              </a:lnSpc>
            </a:pPr>
            <a:r>
              <a:rPr sz="3200" spc="30" dirty="0">
                <a:solidFill>
                  <a:srgbClr val="FFFFFF"/>
                </a:solidFill>
                <a:latin typeface="Cambria"/>
                <a:cs typeface="Cambria"/>
              </a:rPr>
              <a:t>20min)</a:t>
            </a:r>
            <a:endParaRPr sz="3200">
              <a:latin typeface="Cambria"/>
              <a:cs typeface="Cambria"/>
            </a:endParaRPr>
          </a:p>
          <a:p>
            <a:pPr marL="292100" marR="510540" indent="-292735">
              <a:lnSpc>
                <a:spcPct val="100000"/>
              </a:lnSpc>
              <a:spcBef>
                <a:spcPts val="10"/>
              </a:spcBef>
              <a:buClr>
                <a:srgbClr val="FFFF00"/>
              </a:buClr>
              <a:buSzPct val="70312"/>
              <a:buFont typeface="Wingdings"/>
              <a:buChar char=""/>
              <a:tabLst>
                <a:tab pos="380365" algn="l"/>
                <a:tab pos="381635" algn="l"/>
              </a:tabLst>
            </a:pPr>
            <a:r>
              <a:rPr dirty="0"/>
              <a:t>	</a:t>
            </a:r>
            <a:r>
              <a:rPr sz="3200" spc="-5" dirty="0">
                <a:solidFill>
                  <a:srgbClr val="FFFFFF"/>
                </a:solidFill>
                <a:latin typeface="Cambria"/>
                <a:cs typeface="Cambria"/>
              </a:rPr>
              <a:t>μεταβολισμός</a:t>
            </a:r>
            <a:r>
              <a:rPr sz="3200" spc="-50" dirty="0">
                <a:solidFill>
                  <a:srgbClr val="FFFFFF"/>
                </a:solidFill>
                <a:latin typeface="Cambria"/>
                <a:cs typeface="Cambria"/>
              </a:rPr>
              <a:t> </a:t>
            </a:r>
            <a:r>
              <a:rPr sz="3200" dirty="0">
                <a:solidFill>
                  <a:srgbClr val="FFFFFF"/>
                </a:solidFill>
                <a:latin typeface="Cambria"/>
                <a:cs typeface="Cambria"/>
              </a:rPr>
              <a:t>στο</a:t>
            </a:r>
            <a:r>
              <a:rPr sz="3200" spc="-20" dirty="0">
                <a:solidFill>
                  <a:srgbClr val="FFFFFF"/>
                </a:solidFill>
                <a:latin typeface="Cambria"/>
                <a:cs typeface="Cambria"/>
              </a:rPr>
              <a:t> </a:t>
            </a:r>
            <a:r>
              <a:rPr sz="3200" dirty="0">
                <a:solidFill>
                  <a:srgbClr val="FFFFFF"/>
                </a:solidFill>
                <a:latin typeface="Cambria"/>
                <a:cs typeface="Cambria"/>
              </a:rPr>
              <a:t>ήπαρ</a:t>
            </a:r>
            <a:r>
              <a:rPr sz="3200" spc="-25" dirty="0">
                <a:solidFill>
                  <a:srgbClr val="FFFFFF"/>
                </a:solidFill>
                <a:latin typeface="Cambria"/>
                <a:cs typeface="Cambria"/>
              </a:rPr>
              <a:t> </a:t>
            </a:r>
            <a:r>
              <a:rPr sz="3200" dirty="0">
                <a:solidFill>
                  <a:srgbClr val="FFFFFF"/>
                </a:solidFill>
                <a:latin typeface="Cambria"/>
                <a:cs typeface="Cambria"/>
              </a:rPr>
              <a:t>(ανενεργείς </a:t>
            </a:r>
            <a:r>
              <a:rPr sz="3200" spc="-690" dirty="0">
                <a:solidFill>
                  <a:srgbClr val="FFFFFF"/>
                </a:solidFill>
                <a:latin typeface="Cambria"/>
                <a:cs typeface="Cambria"/>
              </a:rPr>
              <a:t> </a:t>
            </a:r>
            <a:r>
              <a:rPr sz="3200" dirty="0">
                <a:solidFill>
                  <a:srgbClr val="FFFFFF"/>
                </a:solidFill>
                <a:latin typeface="Cambria"/>
                <a:cs typeface="Cambria"/>
              </a:rPr>
              <a:t>μεταβολίτες)</a:t>
            </a:r>
            <a:endParaRPr sz="3200">
              <a:latin typeface="Cambria"/>
              <a:cs typeface="Cambria"/>
            </a:endParaRPr>
          </a:p>
          <a:p>
            <a:pPr>
              <a:lnSpc>
                <a:spcPct val="100000"/>
              </a:lnSpc>
              <a:spcBef>
                <a:spcPts val="955"/>
              </a:spcBef>
            </a:pPr>
            <a:endParaRPr sz="2250" spc="-10" dirty="0">
              <a:solidFill>
                <a:srgbClr val="FFFF00"/>
              </a:solidFill>
              <a:latin typeface="Wingdings"/>
              <a:cs typeface="Wingdings"/>
              <a:sym typeface="Wingdings"/>
            </a:endParaRPr>
          </a:p>
        </p:txBody>
      </p:sp>
      <p:sp>
        <p:nvSpPr>
          <p:cNvPr id="5" name="object 4">
            <a:extLst>
              <a:ext uri="{FF2B5EF4-FFF2-40B4-BE49-F238E27FC236}">
                <a16:creationId xmlns:a16="http://schemas.microsoft.com/office/drawing/2014/main" id="{9B91AC3E-1342-4566-B9A4-5B3A8E3639E8}"/>
              </a:ext>
            </a:extLst>
          </p:cNvPr>
          <p:cNvSpPr/>
          <p:nvPr/>
        </p:nvSpPr>
        <p:spPr>
          <a:xfrm>
            <a:off x="1348897" y="2004937"/>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7" y="95250"/>
                </a:lnTo>
                <a:lnTo>
                  <a:pt x="73973" y="25019"/>
                </a:lnTo>
                <a:close/>
              </a:path>
              <a:path w="118110" h="303530">
                <a:moveTo>
                  <a:pt x="59563" y="0"/>
                </a:moveTo>
                <a:lnTo>
                  <a:pt x="3556" y="94615"/>
                </a:lnTo>
                <a:lnTo>
                  <a:pt x="0" y="100711"/>
                </a:lnTo>
                <a:lnTo>
                  <a:pt x="2032" y="108458"/>
                </a:lnTo>
                <a:lnTo>
                  <a:pt x="8001" y="112013"/>
                </a:lnTo>
                <a:lnTo>
                  <a:pt x="14097" y="115570"/>
                </a:lnTo>
                <a:lnTo>
                  <a:pt x="21843" y="113665"/>
                </a:lnTo>
                <a:lnTo>
                  <a:pt x="25400" y="107569"/>
                </a:lnTo>
                <a:lnTo>
                  <a:pt x="46372" y="72141"/>
                </a:lnTo>
                <a:lnTo>
                  <a:pt x="46609" y="25019"/>
                </a:lnTo>
                <a:lnTo>
                  <a:pt x="73973" y="25019"/>
                </a:lnTo>
                <a:lnTo>
                  <a:pt x="59563"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88564" y="781812"/>
            <a:ext cx="3199638" cy="605789"/>
          </a:xfrm>
          <a:prstGeom prst="rect">
            <a:avLst/>
          </a:prstGeom>
        </p:spPr>
      </p:pic>
      <p:sp>
        <p:nvSpPr>
          <p:cNvPr id="3" name="object 3"/>
          <p:cNvSpPr txBox="1"/>
          <p:nvPr/>
        </p:nvSpPr>
        <p:spPr>
          <a:xfrm>
            <a:off x="762000" y="1524000"/>
            <a:ext cx="7021195" cy="1304844"/>
          </a:xfrm>
          <a:prstGeom prst="rect">
            <a:avLst/>
          </a:prstGeom>
        </p:spPr>
        <p:txBody>
          <a:bodyPr vert="horz" wrap="square" lIns="0" tIns="12065" rIns="0" bIns="0" rtlCol="0">
            <a:spAutoFit/>
          </a:bodyPr>
          <a:lstStyle/>
          <a:p>
            <a:pPr marL="304800" indent="-292735">
              <a:lnSpc>
                <a:spcPct val="100000"/>
              </a:lnSpc>
              <a:spcBef>
                <a:spcPts val="95"/>
              </a:spcBef>
              <a:buClr>
                <a:srgbClr val="FFFF00"/>
              </a:buClr>
              <a:buSzPct val="69642"/>
              <a:buFont typeface="Wingdings"/>
              <a:buChar char=""/>
              <a:tabLst>
                <a:tab pos="305435" algn="l"/>
              </a:tabLst>
            </a:pPr>
            <a:r>
              <a:rPr sz="2800" spc="-10" dirty="0">
                <a:solidFill>
                  <a:srgbClr val="FFFFFF"/>
                </a:solidFill>
                <a:latin typeface="Cambria"/>
                <a:cs typeface="Cambria"/>
              </a:rPr>
              <a:t>εισαγωγή</a:t>
            </a:r>
            <a:r>
              <a:rPr sz="2800" spc="15" dirty="0">
                <a:solidFill>
                  <a:srgbClr val="FFFFFF"/>
                </a:solidFill>
                <a:latin typeface="Cambria"/>
                <a:cs typeface="Cambria"/>
              </a:rPr>
              <a:t> </a:t>
            </a:r>
            <a:r>
              <a:rPr sz="2800" spc="-5" dirty="0">
                <a:solidFill>
                  <a:srgbClr val="FFFFFF"/>
                </a:solidFill>
                <a:latin typeface="Cambria"/>
                <a:cs typeface="Cambria"/>
              </a:rPr>
              <a:t>στην αναισθησία</a:t>
            </a:r>
            <a:endParaRPr sz="2800" dirty="0">
              <a:latin typeface="Cambria"/>
              <a:cs typeface="Cambria"/>
            </a:endParaRPr>
          </a:p>
          <a:p>
            <a:pPr marL="304800" indent="-292735">
              <a:lnSpc>
                <a:spcPct val="100000"/>
              </a:lnSpc>
              <a:buClr>
                <a:srgbClr val="FFFF00"/>
              </a:buClr>
              <a:buSzPct val="69642"/>
              <a:buFont typeface="Wingdings"/>
              <a:buChar char=""/>
              <a:tabLst>
                <a:tab pos="305435" algn="l"/>
              </a:tabLst>
            </a:pPr>
            <a:r>
              <a:rPr sz="2800" spc="-5" dirty="0">
                <a:solidFill>
                  <a:srgbClr val="FFFFFF"/>
                </a:solidFill>
                <a:latin typeface="Cambria"/>
                <a:cs typeface="Cambria"/>
              </a:rPr>
              <a:t>σημαντική</a:t>
            </a:r>
            <a:r>
              <a:rPr sz="2800" spc="15" dirty="0">
                <a:solidFill>
                  <a:srgbClr val="FFFFFF"/>
                </a:solidFill>
                <a:latin typeface="Cambria"/>
                <a:cs typeface="Cambria"/>
              </a:rPr>
              <a:t> </a:t>
            </a:r>
            <a:r>
              <a:rPr sz="2800" dirty="0">
                <a:solidFill>
                  <a:srgbClr val="FFFFFF"/>
                </a:solidFill>
                <a:latin typeface="Cambria"/>
                <a:cs typeface="Cambria"/>
              </a:rPr>
              <a:t>αντιεπιληπτική</a:t>
            </a:r>
            <a:r>
              <a:rPr sz="2800" spc="25" dirty="0">
                <a:solidFill>
                  <a:srgbClr val="FFFFFF"/>
                </a:solidFill>
                <a:latin typeface="Cambria"/>
                <a:cs typeface="Cambria"/>
              </a:rPr>
              <a:t> </a:t>
            </a:r>
            <a:r>
              <a:rPr sz="2800" spc="-5" dirty="0">
                <a:solidFill>
                  <a:srgbClr val="FFFFFF"/>
                </a:solidFill>
                <a:latin typeface="Cambria"/>
                <a:cs typeface="Cambria"/>
              </a:rPr>
              <a:t>δράση</a:t>
            </a:r>
            <a:endParaRPr sz="2800" dirty="0">
              <a:latin typeface="Cambria"/>
              <a:cs typeface="Cambria"/>
            </a:endParaRPr>
          </a:p>
          <a:p>
            <a:pPr marL="304800" marR="5080" indent="-292735">
              <a:lnSpc>
                <a:spcPct val="100000"/>
              </a:lnSpc>
              <a:buClr>
                <a:srgbClr val="FFFF00"/>
              </a:buClr>
              <a:buSzPct val="69642"/>
              <a:buFont typeface="Wingdings"/>
              <a:buChar char=""/>
              <a:tabLst>
                <a:tab pos="305435" algn="l"/>
              </a:tabLst>
            </a:pPr>
            <a:r>
              <a:rPr sz="2800" spc="-10" dirty="0">
                <a:solidFill>
                  <a:srgbClr val="FFFFFF"/>
                </a:solidFill>
                <a:latin typeface="Cambria"/>
                <a:cs typeface="Cambria"/>
              </a:rPr>
              <a:t>δεν</a:t>
            </a:r>
            <a:r>
              <a:rPr sz="2800" spc="5" dirty="0">
                <a:solidFill>
                  <a:srgbClr val="FFFFFF"/>
                </a:solidFill>
                <a:latin typeface="Cambria"/>
                <a:cs typeface="Cambria"/>
              </a:rPr>
              <a:t> </a:t>
            </a:r>
            <a:r>
              <a:rPr sz="2800" spc="-15" dirty="0">
                <a:solidFill>
                  <a:srgbClr val="FFFFFF"/>
                </a:solidFill>
                <a:latin typeface="Cambria"/>
                <a:cs typeface="Cambria"/>
              </a:rPr>
              <a:t>έχει</a:t>
            </a:r>
            <a:r>
              <a:rPr sz="2800" spc="-5" dirty="0">
                <a:solidFill>
                  <a:srgbClr val="FFFFFF"/>
                </a:solidFill>
                <a:latin typeface="Cambria"/>
                <a:cs typeface="Cambria"/>
              </a:rPr>
              <a:t> ανα</a:t>
            </a:r>
            <a:r>
              <a:rPr sz="2800" spc="-5" dirty="0" err="1">
                <a:solidFill>
                  <a:srgbClr val="FFFFFF"/>
                </a:solidFill>
                <a:latin typeface="Cambria"/>
                <a:cs typeface="Cambria"/>
              </a:rPr>
              <a:t>λγητική</a:t>
            </a:r>
            <a:r>
              <a:rPr sz="2800" spc="15" dirty="0">
                <a:solidFill>
                  <a:srgbClr val="FFFFFF"/>
                </a:solidFill>
                <a:latin typeface="Cambria"/>
                <a:cs typeface="Cambria"/>
              </a:rPr>
              <a:t> </a:t>
            </a:r>
            <a:r>
              <a:rPr sz="2800" spc="-5" dirty="0" err="1" smtClean="0">
                <a:solidFill>
                  <a:srgbClr val="FFFFFF"/>
                </a:solidFill>
                <a:latin typeface="Cambria"/>
                <a:cs typeface="Cambria"/>
              </a:rPr>
              <a:t>δράση</a:t>
            </a:r>
            <a:endParaRPr sz="2800" dirty="0">
              <a:latin typeface="Cambria"/>
              <a:cs typeface="Cambria"/>
            </a:endParaRPr>
          </a:p>
        </p:txBody>
      </p:sp>
      <p:pic>
        <p:nvPicPr>
          <p:cNvPr id="4" name="Εικόνα 3"/>
          <p:cNvPicPr>
            <a:picLocks noChangeAspect="1"/>
          </p:cNvPicPr>
          <p:nvPr/>
        </p:nvPicPr>
        <p:blipFill>
          <a:blip r:embed="rId3"/>
          <a:stretch>
            <a:fillRect/>
          </a:stretch>
        </p:blipFill>
        <p:spPr>
          <a:xfrm>
            <a:off x="2819400" y="3124200"/>
            <a:ext cx="4572000" cy="33242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88564" y="781812"/>
            <a:ext cx="3199638" cy="605789"/>
          </a:xfrm>
          <a:prstGeom prst="rect">
            <a:avLst/>
          </a:prstGeom>
        </p:spPr>
      </p:pic>
      <p:sp>
        <p:nvSpPr>
          <p:cNvPr id="3" name="object 3"/>
          <p:cNvSpPr txBox="1"/>
          <p:nvPr/>
        </p:nvSpPr>
        <p:spPr>
          <a:xfrm>
            <a:off x="993444" y="2874086"/>
            <a:ext cx="5986145" cy="1002030"/>
          </a:xfrm>
          <a:prstGeom prst="rect">
            <a:avLst/>
          </a:prstGeom>
        </p:spPr>
        <p:txBody>
          <a:bodyPr vert="horz" wrap="square" lIns="0" tIns="13335" rIns="0" bIns="0" rtlCol="0">
            <a:spAutoFit/>
          </a:bodyPr>
          <a:lstStyle/>
          <a:p>
            <a:pPr marL="286385" marR="5080" indent="-274320">
              <a:lnSpc>
                <a:spcPct val="100000"/>
              </a:lnSpc>
              <a:spcBef>
                <a:spcPts val="105"/>
              </a:spcBef>
              <a:buClr>
                <a:srgbClr val="FFFF00"/>
              </a:buClr>
              <a:buSzPct val="70312"/>
              <a:buFont typeface="Wingdings"/>
              <a:buChar char=""/>
              <a:tabLst>
                <a:tab pos="287020" algn="l"/>
              </a:tabLst>
            </a:pPr>
            <a:r>
              <a:rPr sz="3200" dirty="0">
                <a:solidFill>
                  <a:srgbClr val="FFFFFF"/>
                </a:solidFill>
                <a:latin typeface="Cambria"/>
                <a:cs typeface="Cambria"/>
              </a:rPr>
              <a:t>δοσοεξαρτώμενη</a:t>
            </a:r>
            <a:r>
              <a:rPr sz="3200" spc="-105" dirty="0">
                <a:solidFill>
                  <a:srgbClr val="FFFFFF"/>
                </a:solidFill>
                <a:latin typeface="Cambria"/>
                <a:cs typeface="Cambria"/>
              </a:rPr>
              <a:t> </a:t>
            </a:r>
            <a:r>
              <a:rPr sz="3200" dirty="0">
                <a:solidFill>
                  <a:srgbClr val="FFFFFF"/>
                </a:solidFill>
                <a:latin typeface="Cambria"/>
                <a:cs typeface="Cambria"/>
              </a:rPr>
              <a:t>καρδιαγγειακή </a:t>
            </a:r>
            <a:r>
              <a:rPr sz="3200" spc="-690" dirty="0">
                <a:solidFill>
                  <a:srgbClr val="FFFFFF"/>
                </a:solidFill>
                <a:latin typeface="Cambria"/>
                <a:cs typeface="Cambria"/>
              </a:rPr>
              <a:t> </a:t>
            </a:r>
            <a:r>
              <a:rPr sz="3200" dirty="0">
                <a:solidFill>
                  <a:srgbClr val="FFFFFF"/>
                </a:solidFill>
                <a:latin typeface="Cambria"/>
                <a:cs typeface="Cambria"/>
              </a:rPr>
              <a:t>καταστολή</a:t>
            </a:r>
            <a:endParaRPr sz="3200">
              <a:latin typeface="Cambria"/>
              <a:cs typeface="Cambria"/>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16351" y="754380"/>
            <a:ext cx="3542538" cy="633222"/>
          </a:xfrm>
          <a:prstGeom prst="rect">
            <a:avLst/>
          </a:prstGeom>
        </p:spPr>
      </p:pic>
      <p:sp>
        <p:nvSpPr>
          <p:cNvPr id="3" name="object 3"/>
          <p:cNvSpPr txBox="1"/>
          <p:nvPr/>
        </p:nvSpPr>
        <p:spPr>
          <a:xfrm>
            <a:off x="535940" y="1667637"/>
            <a:ext cx="7840345" cy="3928110"/>
          </a:xfrm>
          <a:prstGeom prst="rect">
            <a:avLst/>
          </a:prstGeom>
        </p:spPr>
        <p:txBody>
          <a:bodyPr vert="horz" wrap="square" lIns="0" tIns="13335" rIns="0" bIns="0" rtlCol="0">
            <a:spAutoFit/>
          </a:bodyPr>
          <a:lstStyle/>
          <a:p>
            <a:pPr marL="304800" marR="167640"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i="1" spc="-5" dirty="0">
                <a:solidFill>
                  <a:srgbClr val="FFFF00"/>
                </a:solidFill>
                <a:latin typeface="Cambria"/>
                <a:cs typeface="Cambria"/>
              </a:rPr>
              <a:t>Aπό</a:t>
            </a:r>
            <a:r>
              <a:rPr sz="3200" i="1" spc="-20" dirty="0">
                <a:solidFill>
                  <a:srgbClr val="FFFF00"/>
                </a:solidFill>
                <a:latin typeface="Cambria"/>
                <a:cs typeface="Cambria"/>
              </a:rPr>
              <a:t>λ</a:t>
            </a:r>
            <a:r>
              <a:rPr sz="3200" i="1" spc="-60" dirty="0">
                <a:solidFill>
                  <a:srgbClr val="FFFF00"/>
                </a:solidFill>
                <a:latin typeface="Cambria"/>
                <a:cs typeface="Cambria"/>
              </a:rPr>
              <a:t>υ</a:t>
            </a:r>
            <a:r>
              <a:rPr sz="3200" i="1" dirty="0">
                <a:solidFill>
                  <a:srgbClr val="FFFF00"/>
                </a:solidFill>
                <a:latin typeface="Cambria"/>
                <a:cs typeface="Cambria"/>
              </a:rPr>
              <a:t>τ</a:t>
            </a:r>
            <a:r>
              <a:rPr sz="3200" i="1" spc="5" dirty="0">
                <a:solidFill>
                  <a:srgbClr val="FFFF00"/>
                </a:solidFill>
                <a:latin typeface="Cambria"/>
                <a:cs typeface="Cambria"/>
              </a:rPr>
              <a:t>ε</a:t>
            </a:r>
            <a:r>
              <a:rPr sz="3200" i="1" spc="-15" dirty="0">
                <a:solidFill>
                  <a:srgbClr val="FFFF00"/>
                </a:solidFill>
                <a:latin typeface="Cambria"/>
                <a:cs typeface="Cambria"/>
              </a:rPr>
              <a:t>ς</a:t>
            </a:r>
            <a:r>
              <a:rPr sz="3200" i="1" dirty="0">
                <a:solidFill>
                  <a:srgbClr val="FFFFFF"/>
                </a:solidFill>
                <a:latin typeface="Cambria"/>
                <a:cs typeface="Cambria"/>
              </a:rPr>
              <a:t>:</a:t>
            </a:r>
            <a:r>
              <a:rPr sz="3200" i="1" spc="-25" dirty="0">
                <a:solidFill>
                  <a:srgbClr val="FFFFFF"/>
                </a:solidFill>
                <a:latin typeface="Cambria"/>
                <a:cs typeface="Cambria"/>
              </a:rPr>
              <a:t> </a:t>
            </a:r>
            <a:r>
              <a:rPr sz="3200" spc="-5" dirty="0">
                <a:solidFill>
                  <a:srgbClr val="FFFFFF"/>
                </a:solidFill>
                <a:latin typeface="Cambria"/>
                <a:cs typeface="Cambria"/>
              </a:rPr>
              <a:t>Πο</a:t>
            </a:r>
            <a:r>
              <a:rPr sz="3200" spc="5" dirty="0">
                <a:solidFill>
                  <a:srgbClr val="FFFFFF"/>
                </a:solidFill>
                <a:latin typeface="Cambria"/>
                <a:cs typeface="Cambria"/>
              </a:rPr>
              <a:t>ρ</a:t>
            </a:r>
            <a:r>
              <a:rPr sz="3200" dirty="0">
                <a:solidFill>
                  <a:srgbClr val="FFFFFF"/>
                </a:solidFill>
                <a:latin typeface="Cambria"/>
                <a:cs typeface="Cambria"/>
              </a:rPr>
              <a:t>φυρί</a:t>
            </a:r>
            <a:r>
              <a:rPr sz="3200" spc="-10" dirty="0">
                <a:solidFill>
                  <a:srgbClr val="FFFFFF"/>
                </a:solidFill>
                <a:latin typeface="Cambria"/>
                <a:cs typeface="Cambria"/>
              </a:rPr>
              <a:t>α</a:t>
            </a:r>
            <a:r>
              <a:rPr sz="3200" dirty="0">
                <a:solidFill>
                  <a:srgbClr val="FFFFFF"/>
                </a:solidFill>
                <a:latin typeface="Cambria"/>
                <a:cs typeface="Cambria"/>
              </a:rPr>
              <a:t>,</a:t>
            </a:r>
            <a:r>
              <a:rPr sz="3200" spc="5" dirty="0">
                <a:solidFill>
                  <a:srgbClr val="FFFFFF"/>
                </a:solidFill>
                <a:latin typeface="Cambria"/>
                <a:cs typeface="Cambria"/>
              </a:rPr>
              <a:t> </a:t>
            </a:r>
            <a:r>
              <a:rPr sz="3200" dirty="0">
                <a:solidFill>
                  <a:srgbClr val="FFFFFF"/>
                </a:solidFill>
                <a:latin typeface="Cambria"/>
                <a:cs typeface="Cambria"/>
              </a:rPr>
              <a:t>status</a:t>
            </a:r>
            <a:r>
              <a:rPr sz="3200" spc="-15" dirty="0">
                <a:solidFill>
                  <a:srgbClr val="FFFFFF"/>
                </a:solidFill>
                <a:latin typeface="Cambria"/>
                <a:cs typeface="Cambria"/>
              </a:rPr>
              <a:t> </a:t>
            </a:r>
            <a:r>
              <a:rPr sz="3200" spc="-5" dirty="0">
                <a:solidFill>
                  <a:srgbClr val="FFFFFF"/>
                </a:solidFill>
                <a:latin typeface="Cambria"/>
                <a:cs typeface="Cambria"/>
              </a:rPr>
              <a:t>asth</a:t>
            </a:r>
            <a:r>
              <a:rPr sz="3200" spc="-15" dirty="0">
                <a:solidFill>
                  <a:srgbClr val="FFFFFF"/>
                </a:solidFill>
                <a:latin typeface="Cambria"/>
                <a:cs typeface="Cambria"/>
              </a:rPr>
              <a:t>m</a:t>
            </a:r>
            <a:r>
              <a:rPr sz="3200" spc="-5" dirty="0">
                <a:solidFill>
                  <a:srgbClr val="FFFFFF"/>
                </a:solidFill>
                <a:latin typeface="Cambria"/>
                <a:cs typeface="Cambria"/>
              </a:rPr>
              <a:t>atic</a:t>
            </a:r>
            <a:r>
              <a:rPr sz="3200" spc="-15" dirty="0">
                <a:solidFill>
                  <a:srgbClr val="FFFFFF"/>
                </a:solidFill>
                <a:latin typeface="Cambria"/>
                <a:cs typeface="Cambria"/>
              </a:rPr>
              <a:t>u</a:t>
            </a:r>
            <a:r>
              <a:rPr sz="3200" spc="10" dirty="0">
                <a:solidFill>
                  <a:srgbClr val="FFFFFF"/>
                </a:solidFill>
                <a:latin typeface="Cambria"/>
                <a:cs typeface="Cambria"/>
              </a:rPr>
              <a:t>s</a:t>
            </a:r>
            <a:r>
              <a:rPr sz="3200" dirty="0">
                <a:solidFill>
                  <a:srgbClr val="FFFFFF"/>
                </a:solidFill>
                <a:latin typeface="Cambria"/>
                <a:cs typeface="Cambria"/>
              </a:rPr>
              <a:t>,  απόφραξη αεραγωγού, </a:t>
            </a:r>
            <a:r>
              <a:rPr sz="3200" spc="-5" dirty="0">
                <a:solidFill>
                  <a:srgbClr val="FFFFFF"/>
                </a:solidFill>
                <a:latin typeface="Cambria"/>
                <a:cs typeface="Cambria"/>
              </a:rPr>
              <a:t>βαριά </a:t>
            </a:r>
            <a:r>
              <a:rPr sz="3200" dirty="0">
                <a:solidFill>
                  <a:srgbClr val="FFFFFF"/>
                </a:solidFill>
                <a:latin typeface="Cambria"/>
                <a:cs typeface="Cambria"/>
              </a:rPr>
              <a:t>καταπληξία, </a:t>
            </a:r>
            <a:r>
              <a:rPr sz="3200" spc="-690" dirty="0">
                <a:solidFill>
                  <a:srgbClr val="FFFFFF"/>
                </a:solidFill>
                <a:latin typeface="Cambria"/>
                <a:cs typeface="Cambria"/>
              </a:rPr>
              <a:t> </a:t>
            </a:r>
            <a:r>
              <a:rPr sz="3200" dirty="0">
                <a:solidFill>
                  <a:srgbClr val="FFFFFF"/>
                </a:solidFill>
                <a:latin typeface="Cambria"/>
                <a:cs typeface="Cambria"/>
              </a:rPr>
              <a:t>καρδιακή</a:t>
            </a:r>
            <a:r>
              <a:rPr sz="3200" spc="-25" dirty="0">
                <a:solidFill>
                  <a:srgbClr val="FFFFFF"/>
                </a:solidFill>
                <a:latin typeface="Cambria"/>
                <a:cs typeface="Cambria"/>
              </a:rPr>
              <a:t> </a:t>
            </a:r>
            <a:r>
              <a:rPr sz="3200" dirty="0">
                <a:solidFill>
                  <a:srgbClr val="FFFFFF"/>
                </a:solidFill>
                <a:latin typeface="Cambria"/>
                <a:cs typeface="Cambria"/>
              </a:rPr>
              <a:t>ανεπάρκεια.</a:t>
            </a:r>
            <a:endParaRPr sz="3200">
              <a:latin typeface="Cambria"/>
              <a:cs typeface="Cambria"/>
            </a:endParaRPr>
          </a:p>
          <a:p>
            <a:pPr marL="304800" marR="5080" indent="-292735">
              <a:lnSpc>
                <a:spcPct val="100000"/>
              </a:lnSpc>
            </a:pPr>
            <a:r>
              <a:rPr sz="2250" spc="-215" dirty="0">
                <a:solidFill>
                  <a:srgbClr val="0E6EC5"/>
                </a:solidFill>
                <a:latin typeface="Segoe UI Symbol"/>
                <a:cs typeface="Segoe UI Symbol"/>
              </a:rPr>
              <a:t>⦿ </a:t>
            </a:r>
            <a:r>
              <a:rPr sz="3200" i="1" spc="-15" dirty="0">
                <a:solidFill>
                  <a:srgbClr val="FFFF00"/>
                </a:solidFill>
                <a:latin typeface="Cambria"/>
                <a:cs typeface="Cambria"/>
              </a:rPr>
              <a:t>Σχετικές: </a:t>
            </a:r>
            <a:r>
              <a:rPr sz="3200" spc="-10" dirty="0">
                <a:solidFill>
                  <a:srgbClr val="FFFFFF"/>
                </a:solidFill>
                <a:latin typeface="Cambria"/>
                <a:cs typeface="Cambria"/>
              </a:rPr>
              <a:t>Ολιγαιμία, </a:t>
            </a:r>
            <a:r>
              <a:rPr sz="3200" dirty="0">
                <a:solidFill>
                  <a:srgbClr val="FFFFFF"/>
                </a:solidFill>
                <a:latin typeface="Cambria"/>
                <a:cs typeface="Cambria"/>
              </a:rPr>
              <a:t>συμπιεστική </a:t>
            </a:r>
            <a:r>
              <a:rPr sz="3200" spc="5" dirty="0">
                <a:solidFill>
                  <a:srgbClr val="FFFFFF"/>
                </a:solidFill>
                <a:latin typeface="Cambria"/>
                <a:cs typeface="Cambria"/>
              </a:rPr>
              <a:t> </a:t>
            </a:r>
            <a:r>
              <a:rPr sz="3200" dirty="0">
                <a:solidFill>
                  <a:srgbClr val="FFFFFF"/>
                </a:solidFill>
                <a:latin typeface="Cambria"/>
                <a:cs typeface="Cambria"/>
              </a:rPr>
              <a:t>περικαρδίτιδα, </a:t>
            </a:r>
            <a:r>
              <a:rPr sz="3200" spc="-5" dirty="0">
                <a:solidFill>
                  <a:srgbClr val="FFFFFF"/>
                </a:solidFill>
                <a:latin typeface="Cambria"/>
                <a:cs typeface="Cambria"/>
              </a:rPr>
              <a:t>βαλβιδοπάθειες, </a:t>
            </a:r>
            <a:r>
              <a:rPr sz="3200" dirty="0">
                <a:solidFill>
                  <a:srgbClr val="FFFFFF"/>
                </a:solidFill>
                <a:latin typeface="Cambria"/>
                <a:cs typeface="Cambria"/>
              </a:rPr>
              <a:t>ουραιμία, </a:t>
            </a:r>
            <a:r>
              <a:rPr sz="3200" spc="5" dirty="0">
                <a:solidFill>
                  <a:srgbClr val="FFFFFF"/>
                </a:solidFill>
                <a:latin typeface="Cambria"/>
                <a:cs typeface="Cambria"/>
              </a:rPr>
              <a:t> </a:t>
            </a:r>
            <a:r>
              <a:rPr sz="3200" spc="-5" dirty="0">
                <a:solidFill>
                  <a:srgbClr val="FFFFFF"/>
                </a:solidFill>
                <a:latin typeface="Cambria"/>
                <a:cs typeface="Cambria"/>
              </a:rPr>
              <a:t>βαριά</a:t>
            </a:r>
            <a:r>
              <a:rPr sz="3200" spc="-10" dirty="0">
                <a:solidFill>
                  <a:srgbClr val="FFFFFF"/>
                </a:solidFill>
                <a:latin typeface="Cambria"/>
                <a:cs typeface="Cambria"/>
              </a:rPr>
              <a:t> </a:t>
            </a:r>
            <a:r>
              <a:rPr sz="3200" dirty="0">
                <a:solidFill>
                  <a:srgbClr val="FFFFFF"/>
                </a:solidFill>
                <a:latin typeface="Cambria"/>
                <a:cs typeface="Cambria"/>
              </a:rPr>
              <a:t>ηπατική</a:t>
            </a:r>
            <a:r>
              <a:rPr sz="3200" spc="-35" dirty="0">
                <a:solidFill>
                  <a:srgbClr val="FFFFFF"/>
                </a:solidFill>
                <a:latin typeface="Cambria"/>
                <a:cs typeface="Cambria"/>
              </a:rPr>
              <a:t> </a:t>
            </a:r>
            <a:r>
              <a:rPr sz="3200" spc="10" dirty="0">
                <a:solidFill>
                  <a:srgbClr val="FFFFFF"/>
                </a:solidFill>
                <a:latin typeface="Cambria"/>
                <a:cs typeface="Cambria"/>
              </a:rPr>
              <a:t>νόσος,</a:t>
            </a:r>
            <a:r>
              <a:rPr sz="3200" spc="-30" dirty="0">
                <a:solidFill>
                  <a:srgbClr val="FFFFFF"/>
                </a:solidFill>
                <a:latin typeface="Cambria"/>
                <a:cs typeface="Cambria"/>
              </a:rPr>
              <a:t> </a:t>
            </a:r>
            <a:r>
              <a:rPr sz="3200" dirty="0">
                <a:solidFill>
                  <a:srgbClr val="FFFFFF"/>
                </a:solidFill>
                <a:latin typeface="Cambria"/>
                <a:cs typeface="Cambria"/>
              </a:rPr>
              <a:t>χρόνια</a:t>
            </a:r>
            <a:r>
              <a:rPr sz="3200" spc="-30" dirty="0">
                <a:solidFill>
                  <a:srgbClr val="FFFFFF"/>
                </a:solidFill>
                <a:latin typeface="Cambria"/>
                <a:cs typeface="Cambria"/>
              </a:rPr>
              <a:t> </a:t>
            </a:r>
            <a:r>
              <a:rPr sz="3200" dirty="0">
                <a:solidFill>
                  <a:srgbClr val="FFFFFF"/>
                </a:solidFill>
                <a:latin typeface="Cambria"/>
                <a:cs typeface="Cambria"/>
              </a:rPr>
              <a:t>αποφρακτική </a:t>
            </a:r>
            <a:r>
              <a:rPr sz="3200" spc="-690" dirty="0">
                <a:solidFill>
                  <a:srgbClr val="FFFFFF"/>
                </a:solidFill>
                <a:latin typeface="Cambria"/>
                <a:cs typeface="Cambria"/>
              </a:rPr>
              <a:t> </a:t>
            </a:r>
            <a:r>
              <a:rPr sz="3200" spc="5" dirty="0">
                <a:solidFill>
                  <a:srgbClr val="FFFFFF"/>
                </a:solidFill>
                <a:latin typeface="Cambria"/>
                <a:cs typeface="Cambria"/>
              </a:rPr>
              <a:t>πνευμονοπάθεια, </a:t>
            </a:r>
            <a:r>
              <a:rPr sz="3200" dirty="0">
                <a:solidFill>
                  <a:srgbClr val="FFFFFF"/>
                </a:solidFill>
                <a:latin typeface="Cambria"/>
                <a:cs typeface="Cambria"/>
              </a:rPr>
              <a:t>μυασθένεια, μυξοίδημα, </a:t>
            </a:r>
            <a:r>
              <a:rPr sz="3200" spc="5" dirty="0">
                <a:solidFill>
                  <a:srgbClr val="FFFFFF"/>
                </a:solidFill>
                <a:latin typeface="Cambria"/>
                <a:cs typeface="Cambria"/>
              </a:rPr>
              <a:t> </a:t>
            </a:r>
            <a:r>
              <a:rPr sz="3200" dirty="0">
                <a:solidFill>
                  <a:srgbClr val="FFFFFF"/>
                </a:solidFill>
                <a:latin typeface="Cambria"/>
                <a:cs typeface="Cambria"/>
              </a:rPr>
              <a:t>ανεπάρκεια</a:t>
            </a:r>
            <a:r>
              <a:rPr sz="3200" spc="-40" dirty="0">
                <a:solidFill>
                  <a:srgbClr val="FFFFFF"/>
                </a:solidFill>
                <a:latin typeface="Cambria"/>
                <a:cs typeface="Cambria"/>
              </a:rPr>
              <a:t> </a:t>
            </a:r>
            <a:r>
              <a:rPr sz="3200" dirty="0">
                <a:solidFill>
                  <a:srgbClr val="FFFFFF"/>
                </a:solidFill>
                <a:latin typeface="Cambria"/>
                <a:cs typeface="Cambria"/>
              </a:rPr>
              <a:t>των</a:t>
            </a:r>
            <a:r>
              <a:rPr sz="3200" spc="-25" dirty="0">
                <a:solidFill>
                  <a:srgbClr val="FFFFFF"/>
                </a:solidFill>
                <a:latin typeface="Cambria"/>
                <a:cs typeface="Cambria"/>
              </a:rPr>
              <a:t> </a:t>
            </a:r>
            <a:r>
              <a:rPr sz="3200" dirty="0">
                <a:solidFill>
                  <a:srgbClr val="FFFFFF"/>
                </a:solidFill>
                <a:latin typeface="Cambria"/>
                <a:cs typeface="Cambria"/>
              </a:rPr>
              <a:t>επινεφριδίων.</a:t>
            </a:r>
            <a:endParaRPr sz="3200">
              <a:latin typeface="Cambria"/>
              <a:cs typeface="Cambria"/>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029967" y="757415"/>
            <a:ext cx="6573774" cy="633234"/>
          </a:xfrm>
          <a:prstGeom prst="rect">
            <a:avLst/>
          </a:prstGeom>
        </p:spPr>
      </p:pic>
      <p:sp>
        <p:nvSpPr>
          <p:cNvPr id="3" name="object 3"/>
          <p:cNvSpPr txBox="1"/>
          <p:nvPr/>
        </p:nvSpPr>
        <p:spPr>
          <a:xfrm>
            <a:off x="535940" y="1667637"/>
            <a:ext cx="4912360" cy="295275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A</a:t>
            </a:r>
            <a:r>
              <a:rPr sz="3200" spc="35" dirty="0">
                <a:solidFill>
                  <a:srgbClr val="FFFFFF"/>
                </a:solidFill>
                <a:latin typeface="Cambria"/>
                <a:cs typeface="Cambria"/>
              </a:rPr>
              <a:t>ν</a:t>
            </a:r>
            <a:r>
              <a:rPr sz="3200" spc="-5" dirty="0">
                <a:solidFill>
                  <a:srgbClr val="FFFFFF"/>
                </a:solidFill>
                <a:latin typeface="Cambria"/>
                <a:cs typeface="Cambria"/>
              </a:rPr>
              <a:t>απ</a:t>
            </a:r>
            <a:r>
              <a:rPr sz="3200" spc="5" dirty="0">
                <a:solidFill>
                  <a:srgbClr val="FFFFFF"/>
                </a:solidFill>
                <a:latin typeface="Cambria"/>
                <a:cs typeface="Cambria"/>
              </a:rPr>
              <a:t>ν</a:t>
            </a:r>
            <a:r>
              <a:rPr sz="3200" dirty="0">
                <a:solidFill>
                  <a:srgbClr val="FFFFFF"/>
                </a:solidFill>
                <a:latin typeface="Cambria"/>
                <a:cs typeface="Cambria"/>
              </a:rPr>
              <a:t>ευ</a:t>
            </a:r>
            <a:r>
              <a:rPr sz="3200" spc="5" dirty="0">
                <a:solidFill>
                  <a:srgbClr val="FFFFFF"/>
                </a:solidFill>
                <a:latin typeface="Cambria"/>
                <a:cs typeface="Cambria"/>
              </a:rPr>
              <a:t>σ</a:t>
            </a:r>
            <a:r>
              <a:rPr sz="3200" spc="-5" dirty="0">
                <a:solidFill>
                  <a:srgbClr val="FFFFFF"/>
                </a:solidFill>
                <a:latin typeface="Cambria"/>
                <a:cs typeface="Cambria"/>
              </a:rPr>
              <a:t>τ</a:t>
            </a:r>
            <a:r>
              <a:rPr sz="3200" spc="5" dirty="0">
                <a:solidFill>
                  <a:srgbClr val="FFFFFF"/>
                </a:solidFill>
                <a:latin typeface="Cambria"/>
                <a:cs typeface="Cambria"/>
              </a:rPr>
              <a:t>ι</a:t>
            </a:r>
            <a:r>
              <a:rPr sz="3200" dirty="0">
                <a:solidFill>
                  <a:srgbClr val="FFFFFF"/>
                </a:solidFill>
                <a:latin typeface="Cambria"/>
                <a:cs typeface="Cambria"/>
              </a:rPr>
              <a:t>κή</a:t>
            </a:r>
            <a:r>
              <a:rPr sz="3200" spc="-50" dirty="0">
                <a:solidFill>
                  <a:srgbClr val="FFFFFF"/>
                </a:solidFill>
                <a:latin typeface="Cambria"/>
                <a:cs typeface="Cambria"/>
              </a:rPr>
              <a:t> </a:t>
            </a:r>
            <a:r>
              <a:rPr sz="3200" spc="25" dirty="0">
                <a:solidFill>
                  <a:srgbClr val="FFFFFF"/>
                </a:solidFill>
                <a:latin typeface="Cambria"/>
                <a:cs typeface="Cambria"/>
              </a:rPr>
              <a:t>κ</a:t>
            </a:r>
            <a:r>
              <a:rPr sz="3200" spc="-5" dirty="0">
                <a:solidFill>
                  <a:srgbClr val="FFFFFF"/>
                </a:solidFill>
                <a:latin typeface="Cambria"/>
                <a:cs typeface="Cambria"/>
              </a:rPr>
              <a:t>αταστολή</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Άπ</a:t>
            </a:r>
            <a:r>
              <a:rPr sz="3200" spc="55" dirty="0">
                <a:solidFill>
                  <a:srgbClr val="FFFFFF"/>
                </a:solidFill>
                <a:latin typeface="Cambria"/>
                <a:cs typeface="Cambria"/>
              </a:rPr>
              <a:t>ν</a:t>
            </a:r>
            <a:r>
              <a:rPr sz="3200" dirty="0">
                <a:solidFill>
                  <a:srgbClr val="FFFFFF"/>
                </a:solidFill>
                <a:latin typeface="Cambria"/>
                <a:cs typeface="Cambria"/>
              </a:rPr>
              <a:t>οια</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Σι</a:t>
            </a:r>
            <a:r>
              <a:rPr sz="3200" spc="5" dirty="0">
                <a:solidFill>
                  <a:srgbClr val="FFFFFF"/>
                </a:solidFill>
                <a:latin typeface="Cambria"/>
                <a:cs typeface="Cambria"/>
              </a:rPr>
              <a:t>ε</a:t>
            </a:r>
            <a:r>
              <a:rPr sz="3200" dirty="0">
                <a:solidFill>
                  <a:srgbClr val="FFFFFF"/>
                </a:solidFill>
                <a:latin typeface="Cambria"/>
                <a:cs typeface="Cambria"/>
              </a:rPr>
              <a:t>λόρρ</a:t>
            </a:r>
            <a:r>
              <a:rPr sz="3200" spc="10" dirty="0">
                <a:solidFill>
                  <a:srgbClr val="FFFFFF"/>
                </a:solidFill>
                <a:latin typeface="Cambria"/>
                <a:cs typeface="Cambria"/>
              </a:rPr>
              <a:t>ο</a:t>
            </a:r>
            <a:r>
              <a:rPr sz="3200" spc="-5" dirty="0">
                <a:solidFill>
                  <a:srgbClr val="FFFFFF"/>
                </a:solidFill>
                <a:latin typeface="Cambria"/>
                <a:cs typeface="Cambria"/>
              </a:rPr>
              <a:t>ια</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Βήχας</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Λαρυγγό</a:t>
            </a:r>
            <a:r>
              <a:rPr sz="3200" spc="5" dirty="0">
                <a:solidFill>
                  <a:srgbClr val="FFFFFF"/>
                </a:solidFill>
                <a:latin typeface="Cambria"/>
                <a:cs typeface="Cambria"/>
              </a:rPr>
              <a:t>σ</a:t>
            </a:r>
            <a:r>
              <a:rPr sz="3200" spc="-5" dirty="0">
                <a:solidFill>
                  <a:srgbClr val="FFFFFF"/>
                </a:solidFill>
                <a:latin typeface="Cambria"/>
                <a:cs typeface="Cambria"/>
              </a:rPr>
              <a:t>πα</a:t>
            </a:r>
            <a:r>
              <a:rPr sz="3200" spc="5" dirty="0">
                <a:solidFill>
                  <a:srgbClr val="FFFFFF"/>
                </a:solidFill>
                <a:latin typeface="Cambria"/>
                <a:cs typeface="Cambria"/>
              </a:rPr>
              <a:t>σ</a:t>
            </a:r>
            <a:r>
              <a:rPr sz="3200" dirty="0">
                <a:solidFill>
                  <a:srgbClr val="FFFFFF"/>
                </a:solidFill>
                <a:latin typeface="Cambria"/>
                <a:cs typeface="Cambria"/>
              </a:rPr>
              <a:t>μ</a:t>
            </a:r>
            <a:r>
              <a:rPr sz="3200" spc="5" dirty="0">
                <a:solidFill>
                  <a:srgbClr val="FFFFFF"/>
                </a:solidFill>
                <a:latin typeface="Cambria"/>
                <a:cs typeface="Cambria"/>
              </a:rPr>
              <a:t>ο</a:t>
            </a:r>
            <a:r>
              <a:rPr sz="3200" dirty="0">
                <a:solidFill>
                  <a:srgbClr val="FFFFFF"/>
                </a:solidFill>
                <a:latin typeface="Cambria"/>
                <a:cs typeface="Cambria"/>
              </a:rPr>
              <a:t>ς</a:t>
            </a:r>
            <a:endParaRPr sz="3200">
              <a:latin typeface="Cambria"/>
              <a:cs typeface="Cambria"/>
            </a:endParaRPr>
          </a:p>
          <a:p>
            <a:pPr marL="12700">
              <a:lnSpc>
                <a:spcPct val="100000"/>
              </a:lnSpc>
              <a:tabLst>
                <a:tab pos="3330575"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Βρ</a:t>
            </a:r>
            <a:r>
              <a:rPr sz="3200" spc="-55" dirty="0">
                <a:solidFill>
                  <a:srgbClr val="FFFFFF"/>
                </a:solidFill>
                <a:latin typeface="Cambria"/>
                <a:cs typeface="Cambria"/>
              </a:rPr>
              <a:t>ο</a:t>
            </a:r>
            <a:r>
              <a:rPr sz="3200" dirty="0">
                <a:solidFill>
                  <a:srgbClr val="FFFFFF"/>
                </a:solidFill>
                <a:latin typeface="Cambria"/>
                <a:cs typeface="Cambria"/>
              </a:rPr>
              <a:t>γχό</a:t>
            </a:r>
            <a:r>
              <a:rPr sz="3200" spc="10" dirty="0">
                <a:solidFill>
                  <a:srgbClr val="FFFFFF"/>
                </a:solidFill>
                <a:latin typeface="Cambria"/>
                <a:cs typeface="Cambria"/>
              </a:rPr>
              <a:t>σ</a:t>
            </a:r>
            <a:r>
              <a:rPr sz="3200" spc="-5" dirty="0">
                <a:solidFill>
                  <a:srgbClr val="FFFFFF"/>
                </a:solidFill>
                <a:latin typeface="Cambria"/>
                <a:cs typeface="Cambria"/>
              </a:rPr>
              <a:t>πα</a:t>
            </a:r>
            <a:r>
              <a:rPr sz="3200" spc="5" dirty="0">
                <a:solidFill>
                  <a:srgbClr val="FFFFFF"/>
                </a:solidFill>
                <a:latin typeface="Cambria"/>
                <a:cs typeface="Cambria"/>
              </a:rPr>
              <a:t>σ</a:t>
            </a:r>
            <a:r>
              <a:rPr sz="3200" dirty="0">
                <a:solidFill>
                  <a:srgbClr val="FFFFFF"/>
                </a:solidFill>
                <a:latin typeface="Cambria"/>
                <a:cs typeface="Cambria"/>
              </a:rPr>
              <a:t>μος	(σπάνια)</a:t>
            </a:r>
            <a:endParaRPr sz="3200">
              <a:latin typeface="Cambria"/>
              <a:cs typeface="Cambria"/>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9972" y="757415"/>
            <a:ext cx="6573774" cy="633234"/>
          </a:xfrm>
          <a:prstGeom prst="rect">
            <a:avLst/>
          </a:prstGeom>
        </p:spPr>
      </p:pic>
      <p:sp>
        <p:nvSpPr>
          <p:cNvPr id="3" name="object 3"/>
          <p:cNvSpPr txBox="1"/>
          <p:nvPr/>
        </p:nvSpPr>
        <p:spPr>
          <a:xfrm>
            <a:off x="535940" y="1667637"/>
            <a:ext cx="6867525" cy="3440429"/>
          </a:xfrm>
          <a:prstGeom prst="rect">
            <a:avLst/>
          </a:prstGeom>
        </p:spPr>
        <p:txBody>
          <a:bodyPr vert="horz" wrap="square" lIns="0" tIns="13335" rIns="0" bIns="0" rtlCol="0">
            <a:spAutoFit/>
          </a:bodyPr>
          <a:lstStyle/>
          <a:p>
            <a:pPr marL="12700">
              <a:lnSpc>
                <a:spcPct val="100000"/>
              </a:lnSpc>
              <a:spcBef>
                <a:spcPts val="105"/>
              </a:spcBef>
              <a:tabLst>
                <a:tab pos="158242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Μικρή	</a:t>
            </a:r>
            <a:r>
              <a:rPr sz="3200" spc="10" dirty="0">
                <a:solidFill>
                  <a:srgbClr val="FFFFFF"/>
                </a:solidFill>
                <a:latin typeface="Cambria"/>
                <a:cs typeface="Cambria"/>
              </a:rPr>
              <a:t>πτώση</a:t>
            </a:r>
            <a:r>
              <a:rPr sz="3200" spc="-65" dirty="0">
                <a:solidFill>
                  <a:srgbClr val="FFFFFF"/>
                </a:solidFill>
                <a:latin typeface="Cambria"/>
                <a:cs typeface="Cambria"/>
              </a:rPr>
              <a:t> </a:t>
            </a:r>
            <a:r>
              <a:rPr sz="3200" spc="-5" dirty="0">
                <a:solidFill>
                  <a:srgbClr val="FFFFFF"/>
                </a:solidFill>
                <a:latin typeface="Cambria"/>
                <a:cs typeface="Cambria"/>
              </a:rPr>
              <a:t>της</a:t>
            </a:r>
            <a:r>
              <a:rPr sz="3200" spc="-30" dirty="0">
                <a:solidFill>
                  <a:srgbClr val="FFFFFF"/>
                </a:solidFill>
                <a:latin typeface="Cambria"/>
                <a:cs typeface="Cambria"/>
              </a:rPr>
              <a:t> </a:t>
            </a:r>
            <a:r>
              <a:rPr sz="3200" dirty="0">
                <a:solidFill>
                  <a:srgbClr val="FFFFFF"/>
                </a:solidFill>
                <a:latin typeface="Cambria"/>
                <a:cs typeface="Cambria"/>
              </a:rPr>
              <a:t>αρτηριακής</a:t>
            </a:r>
            <a:r>
              <a:rPr sz="3200" spc="-50" dirty="0">
                <a:solidFill>
                  <a:srgbClr val="FFFFFF"/>
                </a:solidFill>
                <a:latin typeface="Cambria"/>
                <a:cs typeface="Cambria"/>
              </a:rPr>
              <a:t> </a:t>
            </a:r>
            <a:r>
              <a:rPr sz="3200" dirty="0">
                <a:solidFill>
                  <a:srgbClr val="FFFFFF"/>
                </a:solidFill>
                <a:latin typeface="Cambria"/>
                <a:cs typeface="Cambria"/>
              </a:rPr>
              <a:t>πίεσης</a:t>
            </a:r>
            <a:endParaRPr sz="3200">
              <a:latin typeface="Cambria"/>
              <a:cs typeface="Cambria"/>
            </a:endParaRPr>
          </a:p>
          <a:p>
            <a:pPr marL="12700">
              <a:lnSpc>
                <a:spcPct val="100000"/>
              </a:lnSpc>
              <a:tabLst>
                <a:tab pos="2440940" algn="l"/>
              </a:tabLst>
            </a:pPr>
            <a:r>
              <a:rPr sz="2250" spc="-215" dirty="0">
                <a:solidFill>
                  <a:srgbClr val="0E6EC5"/>
                </a:solidFill>
                <a:latin typeface="Segoe UI Symbol"/>
                <a:cs typeface="Segoe UI Symbol"/>
              </a:rPr>
              <a:t>⦿</a:t>
            </a:r>
            <a:r>
              <a:rPr sz="2250" spc="-310" dirty="0">
                <a:solidFill>
                  <a:srgbClr val="0E6EC5"/>
                </a:solidFill>
                <a:latin typeface="Segoe UI Symbol"/>
                <a:cs typeface="Segoe UI Symbol"/>
              </a:rPr>
              <a:t> </a:t>
            </a:r>
            <a:r>
              <a:rPr sz="3200" spc="10" dirty="0">
                <a:solidFill>
                  <a:srgbClr val="FFFFFF"/>
                </a:solidFill>
                <a:latin typeface="Cambria"/>
                <a:cs typeface="Cambria"/>
              </a:rPr>
              <a:t>Αλλεργικές	</a:t>
            </a:r>
            <a:r>
              <a:rPr sz="3200" spc="-5" dirty="0">
                <a:solidFill>
                  <a:srgbClr val="FFFFFF"/>
                </a:solidFill>
                <a:latin typeface="Cambria"/>
                <a:cs typeface="Cambria"/>
              </a:rPr>
              <a:t>αντιδράσεις</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Δι</a:t>
            </a:r>
            <a:r>
              <a:rPr sz="3200" spc="10" dirty="0">
                <a:solidFill>
                  <a:srgbClr val="FFFFFF"/>
                </a:solidFill>
                <a:latin typeface="Cambria"/>
                <a:cs typeface="Cambria"/>
              </a:rPr>
              <a:t>έ</a:t>
            </a:r>
            <a:r>
              <a:rPr sz="3200" dirty="0">
                <a:solidFill>
                  <a:srgbClr val="FFFFFF"/>
                </a:solidFill>
                <a:latin typeface="Cambria"/>
                <a:cs typeface="Cambria"/>
              </a:rPr>
              <a:t>γερ</a:t>
            </a:r>
            <a:r>
              <a:rPr sz="3200" spc="10" dirty="0">
                <a:solidFill>
                  <a:srgbClr val="FFFFFF"/>
                </a:solidFill>
                <a:latin typeface="Cambria"/>
                <a:cs typeface="Cambria"/>
              </a:rPr>
              <a:t>σ</a:t>
            </a:r>
            <a:r>
              <a:rPr sz="3200" dirty="0">
                <a:solidFill>
                  <a:srgbClr val="FFFFFF"/>
                </a:solidFill>
                <a:latin typeface="Cambria"/>
                <a:cs typeface="Cambria"/>
              </a:rPr>
              <a:t>η</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60" dirty="0">
                <a:solidFill>
                  <a:srgbClr val="FFFFFF"/>
                </a:solidFill>
                <a:latin typeface="Cambria"/>
                <a:cs typeface="Cambria"/>
              </a:rPr>
              <a:t>Υ</a:t>
            </a:r>
            <a:r>
              <a:rPr sz="3200" spc="-5" dirty="0">
                <a:solidFill>
                  <a:srgbClr val="FFFFFF"/>
                </a:solidFill>
                <a:latin typeface="Cambria"/>
                <a:cs typeface="Cambria"/>
              </a:rPr>
              <a:t>π</a:t>
            </a:r>
            <a:r>
              <a:rPr sz="3200" spc="5" dirty="0">
                <a:solidFill>
                  <a:srgbClr val="FFFFFF"/>
                </a:solidFill>
                <a:latin typeface="Cambria"/>
                <a:cs typeface="Cambria"/>
              </a:rPr>
              <a:t>ε</a:t>
            </a:r>
            <a:r>
              <a:rPr sz="3200" spc="-5" dirty="0">
                <a:solidFill>
                  <a:srgbClr val="FFFFFF"/>
                </a:solidFill>
                <a:latin typeface="Cambria"/>
                <a:cs typeface="Cambria"/>
              </a:rPr>
              <a:t>ρτ</a:t>
            </a:r>
            <a:r>
              <a:rPr sz="3200" spc="5" dirty="0">
                <a:solidFill>
                  <a:srgbClr val="FFFFFF"/>
                </a:solidFill>
                <a:latin typeface="Cambria"/>
                <a:cs typeface="Cambria"/>
              </a:rPr>
              <a:t>ο</a:t>
            </a:r>
            <a:r>
              <a:rPr sz="3200" dirty="0">
                <a:solidFill>
                  <a:srgbClr val="FFFFFF"/>
                </a:solidFill>
                <a:latin typeface="Cambria"/>
                <a:cs typeface="Cambria"/>
              </a:rPr>
              <a:t>ν</a:t>
            </a:r>
            <a:r>
              <a:rPr sz="3200" spc="5" dirty="0">
                <a:solidFill>
                  <a:srgbClr val="FFFFFF"/>
                </a:solidFill>
                <a:latin typeface="Cambria"/>
                <a:cs typeface="Cambria"/>
              </a:rPr>
              <a:t>ί</a:t>
            </a:r>
            <a:r>
              <a:rPr sz="3200" dirty="0">
                <a:solidFill>
                  <a:srgbClr val="FFFFFF"/>
                </a:solidFill>
                <a:latin typeface="Cambria"/>
                <a:cs typeface="Cambria"/>
              </a:rPr>
              <a:t>α</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60" dirty="0">
                <a:solidFill>
                  <a:srgbClr val="FFFFFF"/>
                </a:solidFill>
                <a:latin typeface="Cambria"/>
                <a:cs typeface="Cambria"/>
              </a:rPr>
              <a:t>Τ</a:t>
            </a:r>
            <a:r>
              <a:rPr sz="3200" spc="-5" dirty="0">
                <a:solidFill>
                  <a:srgbClr val="FFFFFF"/>
                </a:solidFill>
                <a:latin typeface="Cambria"/>
                <a:cs typeface="Cambria"/>
              </a:rPr>
              <a:t>ρό</a:t>
            </a:r>
            <a:r>
              <a:rPr sz="3200" spc="5" dirty="0">
                <a:solidFill>
                  <a:srgbClr val="FFFFFF"/>
                </a:solidFill>
                <a:latin typeface="Cambria"/>
                <a:cs typeface="Cambria"/>
              </a:rPr>
              <a:t>μ</a:t>
            </a:r>
            <a:r>
              <a:rPr sz="3200" dirty="0">
                <a:solidFill>
                  <a:srgbClr val="FFFFFF"/>
                </a:solidFill>
                <a:latin typeface="Cambria"/>
                <a:cs typeface="Cambria"/>
              </a:rPr>
              <a:t>ος</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Ναυτ</a:t>
            </a:r>
            <a:r>
              <a:rPr sz="3200" spc="10" dirty="0">
                <a:solidFill>
                  <a:srgbClr val="FFFFFF"/>
                </a:solidFill>
                <a:latin typeface="Cambria"/>
                <a:cs typeface="Cambria"/>
              </a:rPr>
              <a:t>ί</a:t>
            </a:r>
            <a:r>
              <a:rPr sz="3200" dirty="0">
                <a:solidFill>
                  <a:srgbClr val="FFFFFF"/>
                </a:solidFill>
                <a:latin typeface="Cambria"/>
                <a:cs typeface="Cambria"/>
              </a:rPr>
              <a:t>α</a:t>
            </a:r>
            <a:r>
              <a:rPr sz="3200" spc="-5" dirty="0">
                <a:solidFill>
                  <a:srgbClr val="FFFFFF"/>
                </a:solidFill>
                <a:latin typeface="Cambria"/>
                <a:cs typeface="Cambria"/>
              </a:rPr>
              <a:t> </a:t>
            </a:r>
            <a:r>
              <a:rPr sz="3200" dirty="0">
                <a:solidFill>
                  <a:srgbClr val="FFFFFF"/>
                </a:solidFill>
                <a:latin typeface="Cambria"/>
                <a:cs typeface="Cambria"/>
              </a:rPr>
              <a:t>/</a:t>
            </a:r>
            <a:r>
              <a:rPr sz="3200" spc="-5" dirty="0">
                <a:solidFill>
                  <a:srgbClr val="FFFFFF"/>
                </a:solidFill>
                <a:latin typeface="Cambria"/>
                <a:cs typeface="Cambria"/>
              </a:rPr>
              <a:t> </a:t>
            </a:r>
            <a:r>
              <a:rPr sz="3200" dirty="0">
                <a:solidFill>
                  <a:srgbClr val="FFFFFF"/>
                </a:solidFill>
                <a:latin typeface="Cambria"/>
                <a:cs typeface="Cambria"/>
              </a:rPr>
              <a:t>έμ</a:t>
            </a:r>
            <a:r>
              <a:rPr sz="3200" spc="10" dirty="0">
                <a:solidFill>
                  <a:srgbClr val="FFFFFF"/>
                </a:solidFill>
                <a:latin typeface="Cambria"/>
                <a:cs typeface="Cambria"/>
              </a:rPr>
              <a:t>ε</a:t>
            </a:r>
            <a:r>
              <a:rPr sz="3200" spc="-5" dirty="0">
                <a:solidFill>
                  <a:srgbClr val="FFFFFF"/>
                </a:solidFill>
                <a:latin typeface="Cambria"/>
                <a:cs typeface="Cambria"/>
              </a:rPr>
              <a:t>τ</a:t>
            </a:r>
            <a:r>
              <a:rPr sz="3200" spc="5" dirty="0">
                <a:solidFill>
                  <a:srgbClr val="FFFFFF"/>
                </a:solidFill>
                <a:latin typeface="Cambria"/>
                <a:cs typeface="Cambria"/>
              </a:rPr>
              <a:t>ο</a:t>
            </a:r>
            <a:r>
              <a:rPr sz="3200" dirty="0">
                <a:solidFill>
                  <a:srgbClr val="FFFFFF"/>
                </a:solidFill>
                <a:latin typeface="Cambria"/>
                <a:cs typeface="Cambria"/>
              </a:rPr>
              <a:t>ι</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Θρο</a:t>
            </a:r>
            <a:r>
              <a:rPr sz="3200" spc="5" dirty="0">
                <a:solidFill>
                  <a:srgbClr val="FFFFFF"/>
                </a:solidFill>
                <a:latin typeface="Cambria"/>
                <a:cs typeface="Cambria"/>
              </a:rPr>
              <a:t>μ</a:t>
            </a:r>
            <a:r>
              <a:rPr sz="3200" spc="-5" dirty="0">
                <a:solidFill>
                  <a:srgbClr val="FFFFFF"/>
                </a:solidFill>
                <a:latin typeface="Cambria"/>
                <a:cs typeface="Cambria"/>
              </a:rPr>
              <a:t>βοφλ</a:t>
            </a:r>
            <a:r>
              <a:rPr sz="3200" spc="5" dirty="0">
                <a:solidFill>
                  <a:srgbClr val="FFFFFF"/>
                </a:solidFill>
                <a:latin typeface="Cambria"/>
                <a:cs typeface="Cambria"/>
              </a:rPr>
              <a:t>ε</a:t>
            </a:r>
            <a:r>
              <a:rPr sz="3200" spc="-5" dirty="0">
                <a:solidFill>
                  <a:srgbClr val="FFFFFF"/>
                </a:solidFill>
                <a:latin typeface="Cambria"/>
                <a:cs typeface="Cambria"/>
              </a:rPr>
              <a:t>βί</a:t>
            </a:r>
            <a:r>
              <a:rPr sz="3200" spc="5" dirty="0">
                <a:solidFill>
                  <a:srgbClr val="FFFFFF"/>
                </a:solidFill>
                <a:latin typeface="Cambria"/>
                <a:cs typeface="Cambria"/>
              </a:rPr>
              <a:t>τ</a:t>
            </a:r>
            <a:r>
              <a:rPr sz="3200" spc="-5" dirty="0">
                <a:solidFill>
                  <a:srgbClr val="FFFFFF"/>
                </a:solidFill>
                <a:latin typeface="Cambria"/>
                <a:cs typeface="Cambria"/>
              </a:rPr>
              <a:t>ιδα</a:t>
            </a:r>
            <a:endParaRPr sz="3200">
              <a:latin typeface="Cambria"/>
              <a:cs typeface="Cambria"/>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99972" y="757415"/>
            <a:ext cx="6573774" cy="633234"/>
          </a:xfrm>
          <a:prstGeom prst="rect">
            <a:avLst/>
          </a:prstGeom>
        </p:spPr>
      </p:pic>
      <p:sp>
        <p:nvSpPr>
          <p:cNvPr id="3" name="object 3"/>
          <p:cNvSpPr txBox="1"/>
          <p:nvPr/>
        </p:nvSpPr>
        <p:spPr>
          <a:xfrm>
            <a:off x="1286002" y="1804797"/>
            <a:ext cx="7323455" cy="1977389"/>
          </a:xfrm>
          <a:prstGeom prst="rect">
            <a:avLst/>
          </a:prstGeom>
        </p:spPr>
        <p:txBody>
          <a:bodyPr vert="horz" wrap="square" lIns="0" tIns="13335" rIns="0" bIns="0" rtlCol="0">
            <a:spAutoFit/>
          </a:bodyPr>
          <a:lstStyle/>
          <a:p>
            <a:pPr marL="12700" marR="5080" indent="419100" algn="just">
              <a:lnSpc>
                <a:spcPct val="100000"/>
              </a:lnSpc>
              <a:spcBef>
                <a:spcPts val="105"/>
              </a:spcBef>
            </a:pPr>
            <a:r>
              <a:rPr sz="3200" spc="-5" dirty="0">
                <a:solidFill>
                  <a:srgbClr val="FFFFFF"/>
                </a:solidFill>
                <a:latin typeface="Cambria"/>
                <a:cs typeface="Cambria"/>
              </a:rPr>
              <a:t>Σε </a:t>
            </a:r>
            <a:r>
              <a:rPr sz="3200" spc="-10" dirty="0">
                <a:solidFill>
                  <a:srgbClr val="FFFFFF"/>
                </a:solidFill>
                <a:latin typeface="Cambria"/>
                <a:cs typeface="Cambria"/>
              </a:rPr>
              <a:t>τυχαία </a:t>
            </a:r>
            <a:r>
              <a:rPr sz="3200" dirty="0">
                <a:solidFill>
                  <a:srgbClr val="FFFFFF"/>
                </a:solidFill>
                <a:latin typeface="Cambria"/>
                <a:cs typeface="Cambria"/>
              </a:rPr>
              <a:t>εξαγγείωση ερύθημα, </a:t>
            </a:r>
            <a:r>
              <a:rPr sz="3200" spc="5" dirty="0">
                <a:solidFill>
                  <a:srgbClr val="FFFFFF"/>
                </a:solidFill>
                <a:latin typeface="Cambria"/>
                <a:cs typeface="Cambria"/>
              </a:rPr>
              <a:t>πόνος, </a:t>
            </a:r>
            <a:r>
              <a:rPr sz="3200" spc="10" dirty="0">
                <a:solidFill>
                  <a:srgbClr val="FFFFFF"/>
                </a:solidFill>
                <a:latin typeface="Cambria"/>
                <a:cs typeface="Cambria"/>
              </a:rPr>
              <a:t> </a:t>
            </a:r>
            <a:r>
              <a:rPr sz="3200" spc="-5" dirty="0">
                <a:solidFill>
                  <a:srgbClr val="FFFFFF"/>
                </a:solidFill>
                <a:latin typeface="Cambria"/>
                <a:cs typeface="Cambria"/>
              </a:rPr>
              <a:t>νέκρωση</a:t>
            </a:r>
            <a:r>
              <a:rPr sz="3200" dirty="0">
                <a:solidFill>
                  <a:srgbClr val="FFFFFF"/>
                </a:solidFill>
                <a:latin typeface="Cambria"/>
                <a:cs typeface="Cambria"/>
              </a:rPr>
              <a:t> </a:t>
            </a:r>
            <a:r>
              <a:rPr sz="3200" spc="-5" dirty="0">
                <a:solidFill>
                  <a:srgbClr val="FFFFFF"/>
                </a:solidFill>
                <a:latin typeface="Cambria"/>
                <a:cs typeface="Cambria"/>
              </a:rPr>
              <a:t>των</a:t>
            </a:r>
            <a:r>
              <a:rPr sz="3200" dirty="0">
                <a:solidFill>
                  <a:srgbClr val="FFFFFF"/>
                </a:solidFill>
                <a:latin typeface="Cambria"/>
                <a:cs typeface="Cambria"/>
              </a:rPr>
              <a:t> </a:t>
            </a:r>
            <a:r>
              <a:rPr sz="3200" spc="-10" dirty="0">
                <a:solidFill>
                  <a:srgbClr val="FFFFFF"/>
                </a:solidFill>
                <a:latin typeface="Cambria"/>
                <a:cs typeface="Cambria"/>
              </a:rPr>
              <a:t>ιστών.</a:t>
            </a:r>
            <a:r>
              <a:rPr sz="3200" spc="-5" dirty="0">
                <a:solidFill>
                  <a:srgbClr val="FFFFFF"/>
                </a:solidFill>
                <a:latin typeface="Cambria"/>
                <a:cs typeface="Cambria"/>
              </a:rPr>
              <a:t> </a:t>
            </a:r>
            <a:r>
              <a:rPr sz="3200" spc="-10" dirty="0">
                <a:solidFill>
                  <a:srgbClr val="FFFFFF"/>
                </a:solidFill>
                <a:latin typeface="Cambria"/>
                <a:cs typeface="Cambria"/>
              </a:rPr>
              <a:t>Σε</a:t>
            </a:r>
            <a:r>
              <a:rPr sz="3200" spc="-5" dirty="0">
                <a:solidFill>
                  <a:srgbClr val="FFFFFF"/>
                </a:solidFill>
                <a:latin typeface="Cambria"/>
                <a:cs typeface="Cambria"/>
              </a:rPr>
              <a:t> ενδαρτηριακή </a:t>
            </a:r>
            <a:r>
              <a:rPr sz="3200" spc="-690" dirty="0">
                <a:solidFill>
                  <a:srgbClr val="FFFFFF"/>
                </a:solidFill>
                <a:latin typeface="Cambria"/>
                <a:cs typeface="Cambria"/>
              </a:rPr>
              <a:t> </a:t>
            </a:r>
            <a:r>
              <a:rPr sz="3200" spc="5" dirty="0">
                <a:solidFill>
                  <a:srgbClr val="FFFFFF"/>
                </a:solidFill>
                <a:latin typeface="Cambria"/>
                <a:cs typeface="Cambria"/>
              </a:rPr>
              <a:t>έγχυση</a:t>
            </a:r>
            <a:r>
              <a:rPr sz="3200" spc="10" dirty="0">
                <a:solidFill>
                  <a:srgbClr val="FFFFFF"/>
                </a:solidFill>
                <a:latin typeface="Cambria"/>
                <a:cs typeface="Cambria"/>
              </a:rPr>
              <a:t> </a:t>
            </a:r>
            <a:r>
              <a:rPr sz="3200" spc="-5" dirty="0">
                <a:solidFill>
                  <a:srgbClr val="FFFFFF"/>
                </a:solidFill>
                <a:latin typeface="Cambria"/>
                <a:cs typeface="Cambria"/>
              </a:rPr>
              <a:t>ενδαρτηρίτιδα,</a:t>
            </a:r>
            <a:r>
              <a:rPr sz="3200" dirty="0">
                <a:solidFill>
                  <a:srgbClr val="FFFFFF"/>
                </a:solidFill>
                <a:latin typeface="Cambria"/>
                <a:cs typeface="Cambria"/>
              </a:rPr>
              <a:t> θρόμβωση, </a:t>
            </a:r>
            <a:r>
              <a:rPr sz="3200" spc="-690" dirty="0">
                <a:solidFill>
                  <a:srgbClr val="FFFFFF"/>
                </a:solidFill>
                <a:latin typeface="Cambria"/>
                <a:cs typeface="Cambria"/>
              </a:rPr>
              <a:t> </a:t>
            </a:r>
            <a:r>
              <a:rPr sz="3200" dirty="0">
                <a:solidFill>
                  <a:srgbClr val="FFFFFF"/>
                </a:solidFill>
                <a:latin typeface="Cambria"/>
                <a:cs typeface="Cambria"/>
              </a:rPr>
              <a:t>αγγειόσπασμος,</a:t>
            </a:r>
            <a:r>
              <a:rPr sz="3200" spc="-35" dirty="0">
                <a:solidFill>
                  <a:srgbClr val="FFFFFF"/>
                </a:solidFill>
                <a:latin typeface="Cambria"/>
                <a:cs typeface="Cambria"/>
              </a:rPr>
              <a:t> </a:t>
            </a:r>
            <a:r>
              <a:rPr sz="3200" spc="-5" dirty="0">
                <a:solidFill>
                  <a:srgbClr val="FFFFFF"/>
                </a:solidFill>
                <a:latin typeface="Cambria"/>
                <a:cs typeface="Cambria"/>
              </a:rPr>
              <a:t>γάγγραινα.</a:t>
            </a:r>
            <a:endParaRPr sz="3200">
              <a:latin typeface="Cambria"/>
              <a:cs typeface="Cambri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41220" y="1514855"/>
            <a:ext cx="5723382" cy="5340858"/>
          </a:xfrm>
          <a:prstGeom prst="rect">
            <a:avLst/>
          </a:prstGeom>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28088" y="754380"/>
            <a:ext cx="4719066" cy="631698"/>
          </a:xfrm>
          <a:prstGeom prst="rect">
            <a:avLst/>
          </a:prstGeom>
        </p:spPr>
      </p:pic>
      <p:sp>
        <p:nvSpPr>
          <p:cNvPr id="3" name="object 3"/>
          <p:cNvSpPr txBox="1"/>
          <p:nvPr/>
        </p:nvSpPr>
        <p:spPr>
          <a:xfrm>
            <a:off x="535940" y="1667637"/>
            <a:ext cx="6777990" cy="1977389"/>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E</a:t>
            </a:r>
            <a:r>
              <a:rPr sz="3200" spc="5" dirty="0">
                <a:solidFill>
                  <a:srgbClr val="FFFFFF"/>
                </a:solidFill>
                <a:latin typeface="Cambria"/>
                <a:cs typeface="Cambria"/>
              </a:rPr>
              <a:t>π</a:t>
            </a:r>
            <a:r>
              <a:rPr sz="3200" spc="-5" dirty="0">
                <a:solidFill>
                  <a:srgbClr val="FFFFFF"/>
                </a:solidFill>
                <a:latin typeface="Cambria"/>
                <a:cs typeface="Cambria"/>
              </a:rPr>
              <a:t>ί</a:t>
            </a:r>
            <a:r>
              <a:rPr sz="3200" spc="5" dirty="0">
                <a:solidFill>
                  <a:srgbClr val="FFFFFF"/>
                </a:solidFill>
                <a:latin typeface="Cambria"/>
                <a:cs typeface="Cambria"/>
              </a:rPr>
              <a:t>τ</a:t>
            </a:r>
            <a:r>
              <a:rPr sz="3200" spc="-5" dirty="0">
                <a:solidFill>
                  <a:srgbClr val="FFFFFF"/>
                </a:solidFill>
                <a:latin typeface="Cambria"/>
                <a:cs typeface="Cambria"/>
              </a:rPr>
              <a:t>ασ</a:t>
            </a:r>
            <a:r>
              <a:rPr sz="3200" dirty="0">
                <a:solidFill>
                  <a:srgbClr val="FFFFFF"/>
                </a:solidFill>
                <a:latin typeface="Cambria"/>
                <a:cs typeface="Cambria"/>
              </a:rPr>
              <a:t>η</a:t>
            </a:r>
            <a:r>
              <a:rPr sz="3200" spc="-45" dirty="0">
                <a:solidFill>
                  <a:srgbClr val="FFFFFF"/>
                </a:solidFill>
                <a:latin typeface="Cambria"/>
                <a:cs typeface="Cambria"/>
              </a:rPr>
              <a:t> </a:t>
            </a:r>
            <a:r>
              <a:rPr sz="3200" spc="-5" dirty="0">
                <a:solidFill>
                  <a:srgbClr val="FFFFFF"/>
                </a:solidFill>
                <a:latin typeface="Cambria"/>
                <a:cs typeface="Cambria"/>
              </a:rPr>
              <a:t>τη</a:t>
            </a:r>
            <a:r>
              <a:rPr sz="3200" dirty="0">
                <a:solidFill>
                  <a:srgbClr val="FFFFFF"/>
                </a:solidFill>
                <a:latin typeface="Cambria"/>
                <a:cs typeface="Cambria"/>
              </a:rPr>
              <a:t>ς</a:t>
            </a:r>
            <a:r>
              <a:rPr sz="3200" spc="-20" dirty="0">
                <a:solidFill>
                  <a:srgbClr val="FFFFFF"/>
                </a:solidFill>
                <a:latin typeface="Cambria"/>
                <a:cs typeface="Cambria"/>
              </a:rPr>
              <a:t> </a:t>
            </a:r>
            <a:r>
              <a:rPr sz="3200" dirty="0">
                <a:solidFill>
                  <a:srgbClr val="FFFFFF"/>
                </a:solidFill>
                <a:latin typeface="Cambria"/>
                <a:cs typeface="Cambria"/>
              </a:rPr>
              <a:t>δράσης</a:t>
            </a:r>
            <a:r>
              <a:rPr sz="3200" spc="-35" dirty="0">
                <a:solidFill>
                  <a:srgbClr val="FFFFFF"/>
                </a:solidFill>
                <a:latin typeface="Cambria"/>
                <a:cs typeface="Cambria"/>
              </a:rPr>
              <a:t> </a:t>
            </a:r>
            <a:r>
              <a:rPr sz="3200" dirty="0">
                <a:solidFill>
                  <a:srgbClr val="FFFFFF"/>
                </a:solidFill>
                <a:latin typeface="Cambria"/>
                <a:cs typeface="Cambria"/>
              </a:rPr>
              <a:t>ηρεμ</a:t>
            </a:r>
            <a:r>
              <a:rPr sz="3200" spc="5" dirty="0">
                <a:solidFill>
                  <a:srgbClr val="FFFFFF"/>
                </a:solidFill>
                <a:latin typeface="Cambria"/>
                <a:cs typeface="Cambria"/>
              </a:rPr>
              <a:t>ι</a:t>
            </a:r>
            <a:r>
              <a:rPr sz="3200" dirty="0">
                <a:solidFill>
                  <a:srgbClr val="FFFFFF"/>
                </a:solidFill>
                <a:latin typeface="Cambria"/>
                <a:cs typeface="Cambria"/>
              </a:rPr>
              <a:t>στ</a:t>
            </a:r>
            <a:r>
              <a:rPr sz="3200" spc="5" dirty="0">
                <a:solidFill>
                  <a:srgbClr val="FFFFFF"/>
                </a:solidFill>
                <a:latin typeface="Cambria"/>
                <a:cs typeface="Cambria"/>
              </a:rPr>
              <a:t>ι</a:t>
            </a:r>
            <a:r>
              <a:rPr sz="3200" spc="60" dirty="0">
                <a:solidFill>
                  <a:srgbClr val="FFFFFF"/>
                </a:solidFill>
                <a:latin typeface="Cambria"/>
                <a:cs typeface="Cambria"/>
              </a:rPr>
              <a:t>κ</a:t>
            </a:r>
            <a:r>
              <a:rPr sz="3200" dirty="0">
                <a:solidFill>
                  <a:srgbClr val="FFFFFF"/>
                </a:solidFill>
                <a:latin typeface="Cambria"/>
                <a:cs typeface="Cambria"/>
              </a:rPr>
              <a:t>ών</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Οπι</a:t>
            </a:r>
            <a:r>
              <a:rPr sz="3200" spc="5" dirty="0">
                <a:solidFill>
                  <a:srgbClr val="FFFFFF"/>
                </a:solidFill>
                <a:latin typeface="Cambria"/>
                <a:cs typeface="Cambria"/>
              </a:rPr>
              <a:t>ο</a:t>
            </a:r>
            <a:r>
              <a:rPr sz="3200" spc="-30" dirty="0">
                <a:solidFill>
                  <a:srgbClr val="FFFFFF"/>
                </a:solidFill>
                <a:latin typeface="Cambria"/>
                <a:cs typeface="Cambria"/>
              </a:rPr>
              <a:t>ύ</a:t>
            </a:r>
            <a:r>
              <a:rPr sz="3200" spc="-20" dirty="0">
                <a:solidFill>
                  <a:srgbClr val="FFFFFF"/>
                </a:solidFill>
                <a:latin typeface="Cambria"/>
                <a:cs typeface="Cambria"/>
              </a:rPr>
              <a:t>χ</a:t>
            </a:r>
            <a:r>
              <a:rPr sz="3200" dirty="0">
                <a:solidFill>
                  <a:srgbClr val="FFFFFF"/>
                </a:solidFill>
                <a:latin typeface="Cambria"/>
                <a:cs typeface="Cambria"/>
              </a:rPr>
              <a:t>ων</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Οι</a:t>
            </a:r>
            <a:r>
              <a:rPr sz="3200" spc="50" dirty="0">
                <a:solidFill>
                  <a:srgbClr val="FFFFFF"/>
                </a:solidFill>
                <a:latin typeface="Cambria"/>
                <a:cs typeface="Cambria"/>
              </a:rPr>
              <a:t>ν</a:t>
            </a:r>
            <a:r>
              <a:rPr sz="3200" dirty="0">
                <a:solidFill>
                  <a:srgbClr val="FFFFFF"/>
                </a:solidFill>
                <a:latin typeface="Cambria"/>
                <a:cs typeface="Cambria"/>
              </a:rPr>
              <a:t>ο</a:t>
            </a:r>
            <a:r>
              <a:rPr sz="3200" spc="5" dirty="0">
                <a:solidFill>
                  <a:srgbClr val="FFFFFF"/>
                </a:solidFill>
                <a:latin typeface="Cambria"/>
                <a:cs typeface="Cambria"/>
              </a:rPr>
              <a:t>π</a:t>
            </a:r>
            <a:r>
              <a:rPr sz="3200" dirty="0">
                <a:solidFill>
                  <a:srgbClr val="FFFFFF"/>
                </a:solidFill>
                <a:latin typeface="Cambria"/>
                <a:cs typeface="Cambria"/>
              </a:rPr>
              <a:t>ν</a:t>
            </a:r>
            <a:r>
              <a:rPr sz="3200" spc="5" dirty="0">
                <a:solidFill>
                  <a:srgbClr val="FFFFFF"/>
                </a:solidFill>
                <a:latin typeface="Cambria"/>
                <a:cs typeface="Cambria"/>
              </a:rPr>
              <a:t>ε</a:t>
            </a:r>
            <a:r>
              <a:rPr sz="3200" spc="-5" dirty="0">
                <a:solidFill>
                  <a:srgbClr val="FFFFFF"/>
                </a:solidFill>
                <a:latin typeface="Cambria"/>
                <a:cs typeface="Cambria"/>
              </a:rPr>
              <a:t>ύματ</a:t>
            </a:r>
            <a:r>
              <a:rPr sz="3200" spc="5" dirty="0">
                <a:solidFill>
                  <a:srgbClr val="FFFFFF"/>
                </a:solidFill>
                <a:latin typeface="Cambria"/>
                <a:cs typeface="Cambria"/>
              </a:rPr>
              <a:t>ο</a:t>
            </a:r>
            <a:r>
              <a:rPr sz="3200" dirty="0">
                <a:solidFill>
                  <a:srgbClr val="FFFFFF"/>
                </a:solidFill>
                <a:latin typeface="Cambria"/>
                <a:cs typeface="Cambria"/>
              </a:rPr>
              <a:t>ς</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M</a:t>
            </a:r>
            <a:r>
              <a:rPr sz="3200" spc="10" dirty="0">
                <a:solidFill>
                  <a:srgbClr val="FFFFFF"/>
                </a:solidFill>
                <a:latin typeface="Cambria"/>
                <a:cs typeface="Cambria"/>
              </a:rPr>
              <a:t>ε</a:t>
            </a:r>
            <a:r>
              <a:rPr sz="3200" spc="-5" dirty="0">
                <a:solidFill>
                  <a:srgbClr val="FFFFFF"/>
                </a:solidFill>
                <a:latin typeface="Cambria"/>
                <a:cs typeface="Cambria"/>
              </a:rPr>
              <a:t>ι</a:t>
            </a:r>
            <a:r>
              <a:rPr sz="3200" spc="5" dirty="0">
                <a:solidFill>
                  <a:srgbClr val="FFFFFF"/>
                </a:solidFill>
                <a:latin typeface="Cambria"/>
                <a:cs typeface="Cambria"/>
              </a:rPr>
              <a:t>ώ</a:t>
            </a:r>
            <a:r>
              <a:rPr sz="3200" dirty="0">
                <a:solidFill>
                  <a:srgbClr val="FFFFFF"/>
                </a:solidFill>
                <a:latin typeface="Cambria"/>
                <a:cs typeface="Cambria"/>
              </a:rPr>
              <a:t>ν</a:t>
            </a:r>
            <a:r>
              <a:rPr sz="3200" spc="5" dirty="0">
                <a:solidFill>
                  <a:srgbClr val="FFFFFF"/>
                </a:solidFill>
                <a:latin typeface="Cambria"/>
                <a:cs typeface="Cambria"/>
              </a:rPr>
              <a:t>ε</a:t>
            </a:r>
            <a:r>
              <a:rPr sz="3200" dirty="0">
                <a:solidFill>
                  <a:srgbClr val="FFFFFF"/>
                </a:solidFill>
                <a:latin typeface="Cambria"/>
                <a:cs typeface="Cambria"/>
              </a:rPr>
              <a:t>ι</a:t>
            </a:r>
            <a:r>
              <a:rPr sz="3200" spc="-35" dirty="0">
                <a:solidFill>
                  <a:srgbClr val="FFFFFF"/>
                </a:solidFill>
                <a:latin typeface="Cambria"/>
                <a:cs typeface="Cambria"/>
              </a:rPr>
              <a:t> </a:t>
            </a:r>
            <a:r>
              <a:rPr sz="3200" spc="-5" dirty="0">
                <a:solidFill>
                  <a:srgbClr val="FFFFFF"/>
                </a:solidFill>
                <a:latin typeface="Cambria"/>
                <a:cs typeface="Cambria"/>
              </a:rPr>
              <a:t>τ</a:t>
            </a:r>
            <a:r>
              <a:rPr sz="3200" dirty="0">
                <a:solidFill>
                  <a:srgbClr val="FFFFFF"/>
                </a:solidFill>
                <a:latin typeface="Cambria"/>
                <a:cs typeface="Cambria"/>
              </a:rPr>
              <a:t>η</a:t>
            </a:r>
            <a:r>
              <a:rPr sz="3200" spc="-20" dirty="0">
                <a:solidFill>
                  <a:srgbClr val="FFFFFF"/>
                </a:solidFill>
                <a:latin typeface="Cambria"/>
                <a:cs typeface="Cambria"/>
              </a:rPr>
              <a:t> </a:t>
            </a:r>
            <a:r>
              <a:rPr sz="3200" dirty="0">
                <a:solidFill>
                  <a:srgbClr val="FFFFFF"/>
                </a:solidFill>
                <a:latin typeface="Cambria"/>
                <a:cs typeface="Cambria"/>
              </a:rPr>
              <a:t>δράση</a:t>
            </a:r>
            <a:r>
              <a:rPr sz="3200" spc="-25" dirty="0">
                <a:solidFill>
                  <a:srgbClr val="FFFFFF"/>
                </a:solidFill>
                <a:latin typeface="Cambria"/>
                <a:cs typeface="Cambria"/>
              </a:rPr>
              <a:t> </a:t>
            </a:r>
            <a:r>
              <a:rPr sz="3200" spc="-5" dirty="0">
                <a:solidFill>
                  <a:srgbClr val="FFFFFF"/>
                </a:solidFill>
                <a:latin typeface="Cambria"/>
                <a:cs typeface="Cambria"/>
              </a:rPr>
              <a:t>τ</a:t>
            </a:r>
            <a:r>
              <a:rPr sz="3200" spc="5" dirty="0">
                <a:solidFill>
                  <a:srgbClr val="FFFFFF"/>
                </a:solidFill>
                <a:latin typeface="Cambria"/>
                <a:cs typeface="Cambria"/>
              </a:rPr>
              <a:t>ω</a:t>
            </a:r>
            <a:r>
              <a:rPr sz="3200" dirty="0">
                <a:solidFill>
                  <a:srgbClr val="FFFFFF"/>
                </a:solidFill>
                <a:latin typeface="Cambria"/>
                <a:cs typeface="Cambria"/>
              </a:rPr>
              <a:t>ν</a:t>
            </a:r>
            <a:r>
              <a:rPr sz="3200" spc="-45" dirty="0">
                <a:solidFill>
                  <a:srgbClr val="FFFFFF"/>
                </a:solidFill>
                <a:latin typeface="Cambria"/>
                <a:cs typeface="Cambria"/>
              </a:rPr>
              <a:t> </a:t>
            </a:r>
            <a:r>
              <a:rPr sz="3200" spc="-5" dirty="0">
                <a:solidFill>
                  <a:srgbClr val="FFFFFF"/>
                </a:solidFill>
                <a:latin typeface="Cambria"/>
                <a:cs typeface="Cambria"/>
              </a:rPr>
              <a:t>αντι</a:t>
            </a:r>
            <a:r>
              <a:rPr sz="3200" spc="5" dirty="0">
                <a:solidFill>
                  <a:srgbClr val="FFFFFF"/>
                </a:solidFill>
                <a:latin typeface="Cambria"/>
                <a:cs typeface="Cambria"/>
              </a:rPr>
              <a:t>π</a:t>
            </a:r>
            <a:r>
              <a:rPr sz="3200" dirty="0">
                <a:solidFill>
                  <a:srgbClr val="FFFFFF"/>
                </a:solidFill>
                <a:latin typeface="Cambria"/>
                <a:cs typeface="Cambria"/>
              </a:rPr>
              <a:t>ηκτι</a:t>
            </a:r>
            <a:r>
              <a:rPr sz="3200" spc="70" dirty="0">
                <a:solidFill>
                  <a:srgbClr val="FFFFFF"/>
                </a:solidFill>
                <a:latin typeface="Cambria"/>
                <a:cs typeface="Cambria"/>
              </a:rPr>
              <a:t>κ</a:t>
            </a:r>
            <a:r>
              <a:rPr sz="3200" dirty="0">
                <a:solidFill>
                  <a:srgbClr val="FFFFFF"/>
                </a:solidFill>
                <a:latin typeface="Cambria"/>
                <a:cs typeface="Cambria"/>
              </a:rPr>
              <a:t>ών</a:t>
            </a:r>
            <a:endParaRPr sz="3200">
              <a:latin typeface="Cambria"/>
              <a:cs typeface="Cambria"/>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sp>
          <p:nvSpPr>
            <p:cNvPr id="7" name="object 7"/>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grpSp>
      <p:sp>
        <p:nvSpPr>
          <p:cNvPr id="8" name="object 8"/>
          <p:cNvSpPr txBox="1"/>
          <p:nvPr/>
        </p:nvSpPr>
        <p:spPr>
          <a:xfrm>
            <a:off x="1286002" y="1002030"/>
            <a:ext cx="7324725" cy="4937890"/>
          </a:xfrm>
          <a:prstGeom prst="rect">
            <a:avLst/>
          </a:prstGeom>
        </p:spPr>
        <p:txBody>
          <a:bodyPr vert="horz" wrap="square" lIns="0" tIns="13335" rIns="0" bIns="0" rtlCol="0" anchor="t">
            <a:spAutoFit/>
          </a:bodyPr>
          <a:lstStyle/>
          <a:p>
            <a:pPr marL="12700" marR="5080" indent="330200" algn="just">
              <a:spcBef>
                <a:spcPts val="105"/>
              </a:spcBef>
            </a:pPr>
            <a:r>
              <a:rPr sz="3200" b="1" spc="-15" dirty="0">
                <a:solidFill>
                  <a:srgbClr val="FFFF00"/>
                </a:solidFill>
                <a:latin typeface="Cambria"/>
                <a:cs typeface="Cambria"/>
              </a:rPr>
              <a:t>Προσοχή</a:t>
            </a:r>
            <a:r>
              <a:rPr sz="3200" b="1" spc="-10" dirty="0">
                <a:solidFill>
                  <a:srgbClr val="FFFF00"/>
                </a:solidFill>
                <a:latin typeface="Cambria"/>
                <a:cs typeface="Cambria"/>
              </a:rPr>
              <a:t> </a:t>
            </a:r>
            <a:r>
              <a:rPr sz="3200" b="1" dirty="0">
                <a:solidFill>
                  <a:srgbClr val="FFFF00"/>
                </a:solidFill>
                <a:latin typeface="Cambria"/>
                <a:cs typeface="Cambria"/>
              </a:rPr>
              <a:t>στη</a:t>
            </a:r>
            <a:r>
              <a:rPr sz="3200" b="1" spc="5" dirty="0">
                <a:solidFill>
                  <a:srgbClr val="FFFF00"/>
                </a:solidFill>
                <a:latin typeface="Cambria"/>
                <a:cs typeface="Cambria"/>
              </a:rPr>
              <a:t> </a:t>
            </a:r>
            <a:r>
              <a:rPr sz="3200" b="1" spc="-10" dirty="0">
                <a:solidFill>
                  <a:srgbClr val="FFFF00"/>
                </a:solidFill>
                <a:latin typeface="Cambria"/>
                <a:cs typeface="Cambria"/>
              </a:rPr>
              <a:t>χορήγηση:</a:t>
            </a:r>
            <a:r>
              <a:rPr sz="3200" b="1" spc="-5" dirty="0">
                <a:solidFill>
                  <a:srgbClr val="FFFF00"/>
                </a:solidFill>
                <a:latin typeface="Cambria"/>
                <a:cs typeface="Cambria"/>
              </a:rPr>
              <a:t> </a:t>
            </a:r>
            <a:r>
              <a:rPr sz="3200" dirty="0">
                <a:solidFill>
                  <a:srgbClr val="FFFFFF"/>
                </a:solidFill>
                <a:latin typeface="Cambria"/>
                <a:cs typeface="Cambria"/>
              </a:rPr>
              <a:t>Nα</a:t>
            </a:r>
            <a:r>
              <a:rPr lang="en-US" sz="3200" dirty="0">
                <a:solidFill>
                  <a:srgbClr val="FFFFFF"/>
                </a:solidFill>
                <a:latin typeface="Cambria"/>
                <a:cs typeface="Cambria"/>
              </a:rPr>
              <a:t> </a:t>
            </a:r>
            <a:r>
              <a:rPr sz="3200" spc="5" dirty="0">
                <a:solidFill>
                  <a:srgbClr val="FFFFFF"/>
                </a:solidFill>
                <a:latin typeface="Cambria"/>
                <a:cs typeface="Cambria"/>
              </a:rPr>
              <a:t> </a:t>
            </a:r>
            <a:r>
              <a:rPr sz="3200" dirty="0">
                <a:solidFill>
                  <a:srgbClr val="FFFFFF"/>
                </a:solidFill>
                <a:latin typeface="Cambria"/>
                <a:cs typeface="Cambria"/>
              </a:rPr>
              <a:t>χορηγείται </a:t>
            </a:r>
            <a:r>
              <a:rPr lang="el-GR" sz="3200" spc="10" dirty="0">
                <a:solidFill>
                  <a:srgbClr val="FFFFFF"/>
                </a:solidFill>
                <a:latin typeface="Cambria"/>
                <a:cs typeface="Cambria"/>
              </a:rPr>
              <a:t>μόνο</a:t>
            </a:r>
            <a:r>
              <a:rPr lang="en-US" sz="3200" spc="10" dirty="0">
                <a:solidFill>
                  <a:srgbClr val="FFFFFF"/>
                </a:solidFill>
                <a:latin typeface="Cambria"/>
                <a:cs typeface="Cambria"/>
              </a:rPr>
              <a:t> </a:t>
            </a:r>
            <a:r>
              <a:rPr sz="3200" spc="-5" dirty="0">
                <a:solidFill>
                  <a:srgbClr val="FFFFFF"/>
                </a:solidFill>
                <a:latin typeface="Cambria"/>
                <a:cs typeface="Cambria"/>
              </a:rPr>
              <a:t>από </a:t>
            </a:r>
            <a:r>
              <a:rPr sz="3200" spc="5" dirty="0">
                <a:solidFill>
                  <a:srgbClr val="FFFFFF"/>
                </a:solidFill>
                <a:latin typeface="Cambria"/>
                <a:cs typeface="Cambria"/>
              </a:rPr>
              <a:t>ειδικούς και </a:t>
            </a:r>
            <a:r>
              <a:rPr sz="3200" spc="-5" dirty="0">
                <a:solidFill>
                  <a:srgbClr val="FFFFFF"/>
                </a:solidFill>
                <a:latin typeface="Cambria"/>
                <a:cs typeface="Cambria"/>
              </a:rPr>
              <a:t>εφόσον</a:t>
            </a:r>
            <a:r>
              <a:rPr lang="en-US" sz="3200" spc="-5" dirty="0">
                <a:solidFill>
                  <a:srgbClr val="FFFFFF"/>
                </a:solidFill>
                <a:latin typeface="Cambria"/>
                <a:cs typeface="Cambria"/>
              </a:rPr>
              <a:t> </a:t>
            </a:r>
            <a:r>
              <a:rPr sz="3200" spc="-690" dirty="0">
                <a:solidFill>
                  <a:srgbClr val="FFFFFF"/>
                </a:solidFill>
                <a:latin typeface="Cambria"/>
                <a:cs typeface="Cambria"/>
              </a:rPr>
              <a:t> </a:t>
            </a:r>
            <a:r>
              <a:rPr sz="3200" dirty="0">
                <a:solidFill>
                  <a:srgbClr val="FFFFFF"/>
                </a:solidFill>
                <a:latin typeface="Cambria"/>
                <a:cs typeface="Cambria"/>
              </a:rPr>
              <a:t>διατίθενται</a:t>
            </a:r>
            <a:r>
              <a:rPr sz="3200" spc="5" dirty="0">
                <a:solidFill>
                  <a:srgbClr val="FFFFFF"/>
                </a:solidFill>
                <a:latin typeface="Cambria"/>
                <a:cs typeface="Cambria"/>
              </a:rPr>
              <a:t> </a:t>
            </a:r>
            <a:r>
              <a:rPr sz="3200" dirty="0">
                <a:solidFill>
                  <a:srgbClr val="FFFFFF"/>
                </a:solidFill>
                <a:latin typeface="Cambria"/>
                <a:cs typeface="Cambria"/>
              </a:rPr>
              <a:t>όλα</a:t>
            </a:r>
            <a:r>
              <a:rPr sz="3200" spc="5" dirty="0">
                <a:solidFill>
                  <a:srgbClr val="FFFFFF"/>
                </a:solidFill>
                <a:latin typeface="Cambria"/>
                <a:cs typeface="Cambria"/>
              </a:rPr>
              <a:t> </a:t>
            </a:r>
            <a:r>
              <a:rPr sz="3200" dirty="0">
                <a:solidFill>
                  <a:srgbClr val="FFFFFF"/>
                </a:solidFill>
                <a:latin typeface="Cambria"/>
                <a:cs typeface="Cambria"/>
              </a:rPr>
              <a:t>τα</a:t>
            </a:r>
            <a:r>
              <a:rPr sz="3200" spc="5" dirty="0">
                <a:solidFill>
                  <a:srgbClr val="FFFFFF"/>
                </a:solidFill>
                <a:latin typeface="Cambria"/>
                <a:cs typeface="Cambria"/>
              </a:rPr>
              <a:t> </a:t>
            </a:r>
            <a:r>
              <a:rPr sz="3200" spc="-5" dirty="0">
                <a:solidFill>
                  <a:srgbClr val="FFFFFF"/>
                </a:solidFill>
                <a:latin typeface="Cambria"/>
                <a:cs typeface="Cambria"/>
              </a:rPr>
              <a:t>μέσα</a:t>
            </a:r>
            <a:r>
              <a:rPr sz="3200" dirty="0">
                <a:solidFill>
                  <a:srgbClr val="FFFFFF"/>
                </a:solidFill>
                <a:latin typeface="Cambria"/>
                <a:cs typeface="Cambria"/>
              </a:rPr>
              <a:t> ανάνηψης.</a:t>
            </a:r>
            <a:r>
              <a:rPr sz="3200" spc="5" dirty="0">
                <a:solidFill>
                  <a:srgbClr val="FFFFFF"/>
                </a:solidFill>
                <a:latin typeface="Cambria"/>
                <a:cs typeface="Cambria"/>
              </a:rPr>
              <a:t> </a:t>
            </a:r>
            <a:r>
              <a:rPr sz="3200" spc="-15" dirty="0">
                <a:solidFill>
                  <a:srgbClr val="FFFFFF"/>
                </a:solidFill>
                <a:latin typeface="Cambria"/>
                <a:cs typeface="Cambria"/>
              </a:rPr>
              <a:t>Nα</a:t>
            </a:r>
            <a:r>
              <a:rPr lang="en-US" sz="3200" spc="-15" dirty="0">
                <a:solidFill>
                  <a:srgbClr val="FFFFFF"/>
                </a:solidFill>
                <a:latin typeface="Cambria"/>
                <a:cs typeface="Cambria"/>
              </a:rPr>
              <a:t> </a:t>
            </a:r>
            <a:r>
              <a:rPr sz="3200" spc="-690" dirty="0">
                <a:solidFill>
                  <a:srgbClr val="FFFFFF"/>
                </a:solidFill>
                <a:latin typeface="Cambria"/>
                <a:cs typeface="Cambria"/>
              </a:rPr>
              <a:t> </a:t>
            </a:r>
            <a:r>
              <a:rPr sz="3200" dirty="0">
                <a:solidFill>
                  <a:srgbClr val="FFFFFF"/>
                </a:solidFill>
                <a:latin typeface="Cambria"/>
                <a:cs typeface="Cambria"/>
              </a:rPr>
              <a:t>μην</a:t>
            </a:r>
            <a:r>
              <a:rPr sz="3200" spc="5" dirty="0">
                <a:solidFill>
                  <a:srgbClr val="FFFFFF"/>
                </a:solidFill>
                <a:latin typeface="Cambria"/>
                <a:cs typeface="Cambria"/>
              </a:rPr>
              <a:t> </a:t>
            </a:r>
            <a:r>
              <a:rPr sz="3200" spc="-5" dirty="0">
                <a:solidFill>
                  <a:srgbClr val="FFFFFF"/>
                </a:solidFill>
                <a:latin typeface="Cambria"/>
                <a:cs typeface="Cambria"/>
              </a:rPr>
              <a:t>αναμιγνύεται</a:t>
            </a:r>
            <a:r>
              <a:rPr sz="3200" dirty="0">
                <a:solidFill>
                  <a:srgbClr val="FFFFFF"/>
                </a:solidFill>
                <a:latin typeface="Cambria"/>
                <a:cs typeface="Cambria"/>
              </a:rPr>
              <a:t> </a:t>
            </a:r>
            <a:r>
              <a:rPr sz="3200" spc="-5" dirty="0">
                <a:solidFill>
                  <a:srgbClr val="FFFFFF"/>
                </a:solidFill>
                <a:latin typeface="Cambria"/>
                <a:cs typeface="Cambria"/>
              </a:rPr>
              <a:t>με</a:t>
            </a:r>
            <a:r>
              <a:rPr sz="3200" dirty="0">
                <a:solidFill>
                  <a:srgbClr val="FFFFFF"/>
                </a:solidFill>
                <a:latin typeface="Cambria"/>
                <a:cs typeface="Cambria"/>
              </a:rPr>
              <a:t> </a:t>
            </a:r>
            <a:r>
              <a:rPr sz="3200" spc="15" dirty="0">
                <a:solidFill>
                  <a:srgbClr val="FFFFFF"/>
                </a:solidFill>
                <a:latin typeface="Cambria"/>
                <a:cs typeface="Cambria"/>
              </a:rPr>
              <a:t>άλλα</a:t>
            </a:r>
            <a:r>
              <a:rPr sz="3200" spc="20" dirty="0">
                <a:solidFill>
                  <a:srgbClr val="FFFFFF"/>
                </a:solidFill>
                <a:latin typeface="Cambria"/>
                <a:cs typeface="Cambria"/>
              </a:rPr>
              <a:t> </a:t>
            </a:r>
            <a:r>
              <a:rPr sz="3200" dirty="0">
                <a:solidFill>
                  <a:srgbClr val="FFFFFF"/>
                </a:solidFill>
                <a:latin typeface="Cambria"/>
                <a:cs typeface="Cambria"/>
              </a:rPr>
              <a:t>φάρμακα.</a:t>
            </a:r>
            <a:r>
              <a:rPr lang="en-US" sz="3200" dirty="0">
                <a:solidFill>
                  <a:srgbClr val="FFFFFF"/>
                </a:solidFill>
                <a:latin typeface="Cambria"/>
                <a:cs typeface="Cambria"/>
              </a:rPr>
              <a:t> </a:t>
            </a:r>
            <a:r>
              <a:rPr sz="3200" spc="5" dirty="0">
                <a:solidFill>
                  <a:srgbClr val="FFFFFF"/>
                </a:solidFill>
                <a:latin typeface="Cambria"/>
                <a:cs typeface="Cambria"/>
              </a:rPr>
              <a:t> </a:t>
            </a:r>
            <a:r>
              <a:rPr sz="3200" spc="-20" dirty="0">
                <a:solidFill>
                  <a:srgbClr val="FFFFFF"/>
                </a:solidFill>
                <a:latin typeface="Cambria"/>
                <a:cs typeface="Cambria"/>
              </a:rPr>
              <a:t>Προσοχή</a:t>
            </a:r>
            <a:r>
              <a:rPr sz="3200" spc="-15" dirty="0">
                <a:solidFill>
                  <a:srgbClr val="FFFFFF"/>
                </a:solidFill>
                <a:latin typeface="Cambria"/>
                <a:cs typeface="Cambria"/>
              </a:rPr>
              <a:t> </a:t>
            </a:r>
            <a:r>
              <a:rPr sz="3200" dirty="0">
                <a:solidFill>
                  <a:srgbClr val="FFFFFF"/>
                </a:solidFill>
                <a:latin typeface="Cambria"/>
                <a:cs typeface="Cambria"/>
              </a:rPr>
              <a:t>σε</a:t>
            </a:r>
            <a:r>
              <a:rPr sz="3200" spc="5" dirty="0">
                <a:solidFill>
                  <a:srgbClr val="FFFFFF"/>
                </a:solidFill>
                <a:latin typeface="Cambria"/>
                <a:cs typeface="Cambria"/>
              </a:rPr>
              <a:t> </a:t>
            </a:r>
            <a:r>
              <a:rPr sz="3200" spc="-5" dirty="0">
                <a:solidFill>
                  <a:srgbClr val="FFFFFF"/>
                </a:solidFill>
                <a:latin typeface="Cambria"/>
                <a:cs typeface="Cambria"/>
              </a:rPr>
              <a:t>ασθενείς</a:t>
            </a:r>
            <a:r>
              <a:rPr sz="3200" dirty="0">
                <a:solidFill>
                  <a:srgbClr val="FFFFFF"/>
                </a:solidFill>
                <a:latin typeface="Cambria"/>
                <a:cs typeface="Cambria"/>
              </a:rPr>
              <a:t> με</a:t>
            </a:r>
            <a:r>
              <a:rPr sz="3200" spc="5" dirty="0">
                <a:solidFill>
                  <a:srgbClr val="FFFFFF"/>
                </a:solidFill>
                <a:latin typeface="Cambria"/>
                <a:cs typeface="Cambria"/>
              </a:rPr>
              <a:t> </a:t>
            </a:r>
            <a:r>
              <a:rPr sz="3200" spc="-10" dirty="0">
                <a:solidFill>
                  <a:srgbClr val="FFFFFF"/>
                </a:solidFill>
                <a:latin typeface="Cambria"/>
                <a:cs typeface="Cambria"/>
              </a:rPr>
              <a:t>βαριά</a:t>
            </a:r>
            <a:r>
              <a:rPr sz="3200" spc="-5" dirty="0">
                <a:solidFill>
                  <a:srgbClr val="FFFFFF"/>
                </a:solidFill>
                <a:latin typeface="Cambria"/>
                <a:cs typeface="Cambria"/>
              </a:rPr>
              <a:t> </a:t>
            </a:r>
            <a:r>
              <a:rPr sz="3200" dirty="0">
                <a:solidFill>
                  <a:srgbClr val="FFFFFF"/>
                </a:solidFill>
                <a:latin typeface="Cambria"/>
                <a:cs typeface="Cambria"/>
              </a:rPr>
              <a:t>γενική</a:t>
            </a:r>
            <a:r>
              <a:rPr lang="en-US" sz="3200" dirty="0">
                <a:solidFill>
                  <a:srgbClr val="FFFFFF"/>
                </a:solidFill>
                <a:latin typeface="Cambria"/>
                <a:cs typeface="Cambria"/>
              </a:rPr>
              <a:t> </a:t>
            </a:r>
            <a:r>
              <a:rPr sz="3200" spc="5" dirty="0">
                <a:solidFill>
                  <a:srgbClr val="FFFFFF"/>
                </a:solidFill>
                <a:latin typeface="Cambria"/>
                <a:cs typeface="Cambria"/>
              </a:rPr>
              <a:t> </a:t>
            </a:r>
            <a:r>
              <a:rPr sz="3200" spc="-5" dirty="0">
                <a:solidFill>
                  <a:srgbClr val="FFFFFF"/>
                </a:solidFill>
                <a:latin typeface="Cambria"/>
                <a:cs typeface="Cambria"/>
              </a:rPr>
              <a:t>κατάσταση</a:t>
            </a:r>
            <a:r>
              <a:rPr sz="320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dirty="0">
                <a:solidFill>
                  <a:srgbClr val="FFFFFF"/>
                </a:solidFill>
                <a:latin typeface="Cambria"/>
                <a:cs typeface="Cambria"/>
              </a:rPr>
              <a:t>ηλικιωμένους.</a:t>
            </a:r>
            <a:r>
              <a:rPr sz="3200" spc="5" dirty="0">
                <a:solidFill>
                  <a:srgbClr val="FFFFFF"/>
                </a:solidFill>
                <a:latin typeface="Cambria"/>
                <a:cs typeface="Cambria"/>
              </a:rPr>
              <a:t> </a:t>
            </a:r>
            <a:r>
              <a:rPr sz="3200" dirty="0">
                <a:solidFill>
                  <a:srgbClr val="FFFFFF"/>
                </a:solidFill>
                <a:latin typeface="Cambria"/>
                <a:cs typeface="Cambria"/>
              </a:rPr>
              <a:t>Nα</a:t>
            </a:r>
            <a:r>
              <a:rPr lang="en-US" sz="3200" dirty="0">
                <a:solidFill>
                  <a:srgbClr val="FFFFFF"/>
                </a:solidFill>
                <a:latin typeface="Cambria"/>
                <a:cs typeface="Cambria"/>
              </a:rPr>
              <a:t> </a:t>
            </a:r>
            <a:r>
              <a:rPr sz="3200" spc="5" dirty="0">
                <a:solidFill>
                  <a:srgbClr val="FFFFFF"/>
                </a:solidFill>
                <a:latin typeface="Cambria"/>
                <a:cs typeface="Cambria"/>
              </a:rPr>
              <a:t> </a:t>
            </a:r>
            <a:r>
              <a:rPr sz="3200" spc="-5" dirty="0">
                <a:solidFill>
                  <a:srgbClr val="FFFFFF"/>
                </a:solidFill>
                <a:latin typeface="Cambria"/>
                <a:cs typeface="Cambria"/>
              </a:rPr>
              <a:t>αποφεύγεται</a:t>
            </a:r>
            <a:r>
              <a:rPr sz="3200" dirty="0">
                <a:solidFill>
                  <a:srgbClr val="FFFFFF"/>
                </a:solidFill>
                <a:latin typeface="Cambria"/>
                <a:cs typeface="Cambria"/>
              </a:rPr>
              <a:t> η</a:t>
            </a:r>
            <a:r>
              <a:rPr sz="3200" spc="5" dirty="0">
                <a:solidFill>
                  <a:srgbClr val="FFFFFF"/>
                </a:solidFill>
                <a:latin typeface="Cambria"/>
                <a:cs typeface="Cambria"/>
              </a:rPr>
              <a:t> </a:t>
            </a:r>
            <a:r>
              <a:rPr sz="3200" dirty="0">
                <a:solidFill>
                  <a:srgbClr val="FFFFFF"/>
                </a:solidFill>
                <a:latin typeface="Cambria"/>
                <a:cs typeface="Cambria"/>
              </a:rPr>
              <a:t>εξαγγείωση</a:t>
            </a:r>
            <a:r>
              <a:rPr sz="3200" spc="5" dirty="0">
                <a:solidFill>
                  <a:srgbClr val="FFFFFF"/>
                </a:solidFill>
                <a:latin typeface="Cambria"/>
                <a:cs typeface="Cambria"/>
              </a:rPr>
              <a:t> και</a:t>
            </a:r>
            <a:r>
              <a:rPr sz="3200" spc="10" dirty="0">
                <a:solidFill>
                  <a:srgbClr val="FFFFFF"/>
                </a:solidFill>
                <a:latin typeface="Cambria"/>
                <a:cs typeface="Cambria"/>
              </a:rPr>
              <a:t> </a:t>
            </a:r>
            <a:r>
              <a:rPr sz="3200" spc="15" dirty="0">
                <a:solidFill>
                  <a:srgbClr val="FFFFFF"/>
                </a:solidFill>
                <a:latin typeface="Cambria"/>
                <a:cs typeface="Cambria"/>
              </a:rPr>
              <a:t>να</a:t>
            </a:r>
            <a:r>
              <a:rPr sz="3200" spc="20" dirty="0">
                <a:solidFill>
                  <a:srgbClr val="FFFFFF"/>
                </a:solidFill>
                <a:latin typeface="Cambria"/>
                <a:cs typeface="Cambria"/>
              </a:rPr>
              <a:t> </a:t>
            </a:r>
            <a:r>
              <a:rPr sz="3200" dirty="0">
                <a:solidFill>
                  <a:srgbClr val="FFFFFF"/>
                </a:solidFill>
                <a:latin typeface="Cambria"/>
                <a:cs typeface="Cambria"/>
              </a:rPr>
              <a:t>μη</a:t>
            </a:r>
            <a:r>
              <a:rPr lang="en-US" sz="3200" dirty="0">
                <a:solidFill>
                  <a:srgbClr val="FFFFFF"/>
                </a:solidFill>
                <a:latin typeface="Cambria"/>
                <a:cs typeface="Cambria"/>
              </a:rPr>
              <a:t> </a:t>
            </a:r>
            <a:r>
              <a:rPr sz="3200" spc="5" dirty="0">
                <a:solidFill>
                  <a:srgbClr val="FFFFFF"/>
                </a:solidFill>
                <a:latin typeface="Cambria"/>
                <a:cs typeface="Cambria"/>
              </a:rPr>
              <a:t> </a:t>
            </a:r>
            <a:r>
              <a:rPr sz="3200" dirty="0">
                <a:solidFill>
                  <a:srgbClr val="FFFFFF"/>
                </a:solidFill>
                <a:latin typeface="Cambria"/>
                <a:cs typeface="Cambria"/>
              </a:rPr>
              <a:t>χορηγείται</a:t>
            </a:r>
            <a:r>
              <a:rPr sz="3200" spc="5" dirty="0">
                <a:solidFill>
                  <a:srgbClr val="FFFFFF"/>
                </a:solidFill>
                <a:latin typeface="Cambria"/>
                <a:cs typeface="Cambria"/>
              </a:rPr>
              <a:t> </a:t>
            </a:r>
            <a:r>
              <a:rPr sz="3200" dirty="0">
                <a:solidFill>
                  <a:srgbClr val="FFFFFF"/>
                </a:solidFill>
                <a:latin typeface="Cambria"/>
                <a:cs typeface="Cambria"/>
              </a:rPr>
              <a:t>ενδαρτηριακώς.</a:t>
            </a:r>
            <a:r>
              <a:rPr sz="3200" spc="5" dirty="0">
                <a:solidFill>
                  <a:srgbClr val="FFFFFF"/>
                </a:solidFill>
                <a:latin typeface="Cambria"/>
                <a:cs typeface="Cambria"/>
              </a:rPr>
              <a:t> </a:t>
            </a:r>
            <a:r>
              <a:rPr sz="3200" spc="-5" dirty="0">
                <a:solidFill>
                  <a:srgbClr val="FFFFFF"/>
                </a:solidFill>
                <a:latin typeface="Cambria"/>
                <a:cs typeface="Cambria"/>
              </a:rPr>
              <a:t>Tο</a:t>
            </a:r>
            <a:r>
              <a:rPr sz="3200" dirty="0">
                <a:solidFill>
                  <a:srgbClr val="FFFFFF"/>
                </a:solidFill>
                <a:latin typeface="Cambria"/>
                <a:cs typeface="Cambria"/>
              </a:rPr>
              <a:t> </a:t>
            </a:r>
            <a:r>
              <a:rPr sz="3200" spc="-5" dirty="0">
                <a:solidFill>
                  <a:srgbClr val="FFFFFF"/>
                </a:solidFill>
                <a:latin typeface="Cambria"/>
                <a:cs typeface="Cambria"/>
              </a:rPr>
              <a:t>διάλυμα</a:t>
            </a:r>
            <a:r>
              <a:rPr lang="en-US" sz="3200" spc="-5" dirty="0">
                <a:solidFill>
                  <a:srgbClr val="FFFFFF"/>
                </a:solidFill>
                <a:latin typeface="Cambria"/>
                <a:cs typeface="Cambria"/>
              </a:rPr>
              <a:t> </a:t>
            </a:r>
            <a:r>
              <a:rPr sz="3200" dirty="0">
                <a:solidFill>
                  <a:srgbClr val="FFFFFF"/>
                </a:solidFill>
                <a:latin typeface="Cambria"/>
                <a:cs typeface="Cambria"/>
              </a:rPr>
              <a:t> </a:t>
            </a:r>
            <a:r>
              <a:rPr sz="3200" spc="-5" dirty="0">
                <a:solidFill>
                  <a:srgbClr val="FFFFFF"/>
                </a:solidFill>
                <a:latin typeface="Cambria"/>
                <a:cs typeface="Cambria"/>
              </a:rPr>
              <a:t>πρέπει </a:t>
            </a:r>
            <a:r>
              <a:rPr sz="3200" spc="15" dirty="0">
                <a:solidFill>
                  <a:srgbClr val="FFFFFF"/>
                </a:solidFill>
                <a:latin typeface="Cambria"/>
                <a:cs typeface="Cambria"/>
              </a:rPr>
              <a:t>να </a:t>
            </a:r>
            <a:r>
              <a:rPr sz="3200" spc="-5" dirty="0">
                <a:solidFill>
                  <a:srgbClr val="FFFFFF"/>
                </a:solidFill>
                <a:latin typeface="Cambria"/>
                <a:cs typeface="Cambria"/>
              </a:rPr>
              <a:t>έχει παρασκευαστεί πρόσφατα</a:t>
            </a:r>
            <a:r>
              <a:rPr lang="en-US" sz="3200" spc="-5" dirty="0">
                <a:solidFill>
                  <a:srgbClr val="FFFFFF"/>
                </a:solidFill>
                <a:latin typeface="Cambria"/>
                <a:cs typeface="Cambria"/>
              </a:rPr>
              <a:t> </a:t>
            </a:r>
            <a:r>
              <a:rPr sz="3200" spc="-690" dirty="0">
                <a:solidFill>
                  <a:srgbClr val="FFFFFF"/>
                </a:solidFill>
                <a:latin typeface="Cambria"/>
                <a:cs typeface="Cambria"/>
              </a:rPr>
              <a:t> </a:t>
            </a:r>
            <a:r>
              <a:rPr sz="3200" spc="5" dirty="0">
                <a:solidFill>
                  <a:srgbClr val="FFFFFF"/>
                </a:solidFill>
                <a:latin typeface="Cambria"/>
                <a:cs typeface="Cambria"/>
              </a:rPr>
              <a:t>και</a:t>
            </a:r>
            <a:r>
              <a:rPr sz="3200" spc="-15" dirty="0">
                <a:solidFill>
                  <a:srgbClr val="FFFFFF"/>
                </a:solidFill>
                <a:latin typeface="Cambria"/>
                <a:cs typeface="Cambria"/>
              </a:rPr>
              <a:t> </a:t>
            </a:r>
            <a:r>
              <a:rPr sz="3200" spc="15" dirty="0">
                <a:solidFill>
                  <a:srgbClr val="FFFFFF"/>
                </a:solidFill>
                <a:latin typeface="Cambria"/>
                <a:cs typeface="Cambria"/>
              </a:rPr>
              <a:t>να</a:t>
            </a:r>
            <a:r>
              <a:rPr sz="3200" spc="-25" dirty="0">
                <a:solidFill>
                  <a:srgbClr val="FFFFFF"/>
                </a:solidFill>
                <a:latin typeface="Cambria"/>
                <a:cs typeface="Cambria"/>
              </a:rPr>
              <a:t> </a:t>
            </a:r>
            <a:r>
              <a:rPr sz="3200" spc="5" dirty="0">
                <a:solidFill>
                  <a:srgbClr val="FFFFFF"/>
                </a:solidFill>
                <a:latin typeface="Cambria"/>
                <a:cs typeface="Cambria"/>
              </a:rPr>
              <a:t>είναι</a:t>
            </a:r>
            <a:r>
              <a:rPr sz="3200" spc="-10" dirty="0">
                <a:solidFill>
                  <a:srgbClr val="FFFFFF"/>
                </a:solidFill>
                <a:latin typeface="Cambria"/>
                <a:cs typeface="Cambria"/>
              </a:rPr>
              <a:t> </a:t>
            </a:r>
            <a:r>
              <a:rPr sz="3200" spc="-5" dirty="0">
                <a:solidFill>
                  <a:srgbClr val="FFFFFF"/>
                </a:solidFill>
                <a:latin typeface="Cambria"/>
                <a:cs typeface="Cambria"/>
              </a:rPr>
              <a:t>διαυγές.</a:t>
            </a:r>
            <a:endParaRPr lang="en-US" sz="3200">
              <a:latin typeface="Cambria"/>
              <a:ea typeface="Cambria"/>
              <a:cs typeface="Cambria"/>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4607A"/>
          </a:solidFill>
        </p:spPr>
        <p:txBody>
          <a:bodyPr wrap="square" lIns="0" tIns="0" rIns="0" bIns="0" rtlCol="0"/>
          <a:lstStyle/>
          <a:p>
            <a:endParaRPr/>
          </a:p>
        </p:txBody>
      </p:sp>
      <p:grpSp>
        <p:nvGrpSpPr>
          <p:cNvPr id="3" name="object 3"/>
          <p:cNvGrpSpPr/>
          <p:nvPr/>
        </p:nvGrpSpPr>
        <p:grpSpPr>
          <a:xfrm>
            <a:off x="762000" y="838200"/>
            <a:ext cx="7435215" cy="738505"/>
            <a:chOff x="984503" y="2744711"/>
            <a:chExt cx="7435215" cy="738505"/>
          </a:xfrm>
        </p:grpSpPr>
        <p:pic>
          <p:nvPicPr>
            <p:cNvPr id="4" name="object 4"/>
            <p:cNvPicPr/>
            <p:nvPr/>
          </p:nvPicPr>
          <p:blipFill>
            <a:blip r:embed="rId2" cstate="print"/>
            <a:stretch>
              <a:fillRect/>
            </a:stretch>
          </p:blipFill>
          <p:spPr>
            <a:xfrm>
              <a:off x="984503" y="3264449"/>
              <a:ext cx="7434833" cy="37423"/>
            </a:xfrm>
            <a:prstGeom prst="rect">
              <a:avLst/>
            </a:prstGeom>
          </p:spPr>
        </p:pic>
        <p:sp>
          <p:nvSpPr>
            <p:cNvPr id="5" name="object 5"/>
            <p:cNvSpPr/>
            <p:nvPr/>
          </p:nvSpPr>
          <p:spPr>
            <a:xfrm>
              <a:off x="999743" y="3267456"/>
              <a:ext cx="7406640" cy="9525"/>
            </a:xfrm>
            <a:custGeom>
              <a:avLst/>
              <a:gdLst/>
              <a:ahLst/>
              <a:cxnLst/>
              <a:rect l="l" t="t" r="r" b="b"/>
              <a:pathLst>
                <a:path w="7406640" h="9525">
                  <a:moveTo>
                    <a:pt x="7406640" y="0"/>
                  </a:moveTo>
                  <a:lnTo>
                    <a:pt x="0" y="0"/>
                  </a:lnTo>
                  <a:lnTo>
                    <a:pt x="0" y="9144"/>
                  </a:lnTo>
                  <a:lnTo>
                    <a:pt x="7406640" y="9144"/>
                  </a:lnTo>
                  <a:lnTo>
                    <a:pt x="7406640" y="0"/>
                  </a:lnTo>
                  <a:close/>
                </a:path>
              </a:pathLst>
            </a:custGeom>
            <a:solidFill>
              <a:srgbClr val="0E6EC5"/>
            </a:solidFill>
          </p:spPr>
          <p:txBody>
            <a:bodyPr wrap="square" lIns="0" tIns="0" rIns="0" bIns="0" rtlCol="0"/>
            <a:lstStyle/>
            <a:p>
              <a:endParaRPr/>
            </a:p>
          </p:txBody>
        </p:sp>
        <p:pic>
          <p:nvPicPr>
            <p:cNvPr id="6" name="object 6"/>
            <p:cNvPicPr/>
            <p:nvPr/>
          </p:nvPicPr>
          <p:blipFill>
            <a:blip r:embed="rId3" cstate="print"/>
            <a:stretch>
              <a:fillRect/>
            </a:stretch>
          </p:blipFill>
          <p:spPr>
            <a:xfrm>
              <a:off x="2894075" y="2744711"/>
              <a:ext cx="3761994" cy="738390"/>
            </a:xfrm>
            <a:prstGeom prst="rect">
              <a:avLst/>
            </a:prstGeom>
          </p:spPr>
        </p:pic>
      </p:grpSp>
      <p:pic>
        <p:nvPicPr>
          <p:cNvPr id="7" name="Εικόνα 6"/>
          <p:cNvPicPr>
            <a:picLocks noChangeAspect="1"/>
          </p:cNvPicPr>
          <p:nvPr/>
        </p:nvPicPr>
        <p:blipFill>
          <a:blip r:embed="rId4"/>
          <a:stretch>
            <a:fillRect/>
          </a:stretch>
        </p:blipFill>
        <p:spPr>
          <a:xfrm>
            <a:off x="2133600" y="2414790"/>
            <a:ext cx="5828559" cy="40022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91396" y="-373811"/>
            <a:ext cx="9144000" cy="6858000"/>
            <a:chOff x="0" y="0"/>
            <a:chExt cx="9144000" cy="6858000"/>
          </a:xfrm>
        </p:grpSpPr>
        <p:pic>
          <p:nvPicPr>
            <p:cNvPr id="3" name="object 3"/>
            <p:cNvPicPr/>
            <p:nvPr/>
          </p:nvPicPr>
          <p:blipFill>
            <a:blip r:embed="rId2" cstate="print"/>
            <a:stretch>
              <a:fillRect/>
            </a:stretch>
          </p:blipFill>
          <p:spPr>
            <a:xfrm>
              <a:off x="3101339" y="781799"/>
              <a:ext cx="2975610" cy="607326"/>
            </a:xfrm>
            <a:prstGeom prst="rect">
              <a:avLst/>
            </a:prstGeom>
          </p:spPr>
        </p:pic>
        <p:pic>
          <p:nvPicPr>
            <p:cNvPr id="4" name="object 4"/>
            <p:cNvPicPr/>
            <p:nvPr/>
          </p:nvPicPr>
          <p:blipFill>
            <a:blip r:embed="rId3" cstate="print"/>
            <a:stretch>
              <a:fillRect/>
            </a:stretch>
          </p:blipFill>
          <p:spPr>
            <a:xfrm>
              <a:off x="1620011" y="2852927"/>
              <a:ext cx="2171700" cy="1914144"/>
            </a:xfrm>
            <a:prstGeom prst="rect">
              <a:avLst/>
            </a:prstGeom>
          </p:spPr>
        </p:pic>
      </p:grpSp>
      <p:pic>
        <p:nvPicPr>
          <p:cNvPr id="6" name="Picture 6" descr="A picture containing text, person, clothing, headdress&#10;&#10;Description automatically generated">
            <a:extLst>
              <a:ext uri="{FF2B5EF4-FFF2-40B4-BE49-F238E27FC236}">
                <a16:creationId xmlns:a16="http://schemas.microsoft.com/office/drawing/2014/main" id="{197020A7-DBDF-499B-9764-6B2ED9910B7D}"/>
              </a:ext>
            </a:extLst>
          </p:cNvPr>
          <p:cNvPicPr>
            <a:picLocks noChangeAspect="1"/>
          </p:cNvPicPr>
          <p:nvPr/>
        </p:nvPicPr>
        <p:blipFill>
          <a:blip r:embed="rId4"/>
          <a:stretch>
            <a:fillRect/>
          </a:stretch>
        </p:blipFill>
        <p:spPr>
          <a:xfrm>
            <a:off x="5673306" y="4412322"/>
            <a:ext cx="2743200" cy="1800225"/>
          </a:xfrm>
          <a:prstGeom prst="rect">
            <a:avLst/>
          </a:prstGeom>
        </p:spPr>
      </p:pic>
      <p:pic>
        <p:nvPicPr>
          <p:cNvPr id="5" name="Εικόνα 4"/>
          <p:cNvPicPr>
            <a:picLocks noChangeAspect="1"/>
          </p:cNvPicPr>
          <p:nvPr/>
        </p:nvPicPr>
        <p:blipFill>
          <a:blip r:embed="rId5"/>
          <a:stretch>
            <a:fillRect/>
          </a:stretch>
        </p:blipFill>
        <p:spPr>
          <a:xfrm>
            <a:off x="6096000" y="685800"/>
            <a:ext cx="2642843" cy="264284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25952" y="195046"/>
            <a:ext cx="2350770" cy="567715"/>
          </a:xfrm>
          <a:prstGeom prst="rect">
            <a:avLst/>
          </a:prstGeom>
        </p:spPr>
      </p:pic>
      <p:sp>
        <p:nvSpPr>
          <p:cNvPr id="3" name="object 3"/>
          <p:cNvSpPr txBox="1"/>
          <p:nvPr/>
        </p:nvSpPr>
        <p:spPr>
          <a:xfrm>
            <a:off x="828547" y="1667637"/>
            <a:ext cx="7781925" cy="3953005"/>
          </a:xfrm>
          <a:prstGeom prst="rect">
            <a:avLst/>
          </a:prstGeom>
        </p:spPr>
        <p:txBody>
          <a:bodyPr vert="horz" wrap="square" lIns="0" tIns="13335" rIns="0" bIns="0" rtlCol="0" anchor="t">
            <a:spAutoFit/>
          </a:bodyPr>
          <a:lstStyle/>
          <a:p>
            <a:pPr marL="12700" marR="5080" indent="419100" algn="just">
              <a:spcBef>
                <a:spcPts val="105"/>
              </a:spcBef>
            </a:pPr>
            <a:r>
              <a:rPr sz="3200" spc="-5" dirty="0" err="1">
                <a:solidFill>
                  <a:srgbClr val="FFFFFF"/>
                </a:solidFill>
                <a:latin typeface="Cambria"/>
                <a:cs typeface="Cambria"/>
              </a:rPr>
              <a:t>Εύτηκτο</a:t>
            </a:r>
            <a:r>
              <a:rPr sz="3200" dirty="0">
                <a:solidFill>
                  <a:srgbClr val="FFFFFF"/>
                </a:solidFill>
                <a:latin typeface="Cambria"/>
                <a:cs typeface="Cambria"/>
              </a:rPr>
              <a:t> </a:t>
            </a:r>
            <a:r>
              <a:rPr sz="3200" spc="-5" dirty="0" err="1">
                <a:solidFill>
                  <a:srgbClr val="FFFFFF"/>
                </a:solidFill>
                <a:latin typeface="Cambria"/>
                <a:cs typeface="Cambria"/>
              </a:rPr>
              <a:t>στερεό</a:t>
            </a:r>
            <a:endParaRPr lang="en-US" sz="3200" dirty="0" err="1">
              <a:solidFill>
                <a:srgbClr val="000000"/>
              </a:solidFill>
              <a:latin typeface="Cambria"/>
              <a:cs typeface="Cambria"/>
            </a:endParaRPr>
          </a:p>
          <a:p>
            <a:pPr marL="469900" marR="5080" indent="-457200" algn="just">
              <a:spcBef>
                <a:spcPts val="105"/>
              </a:spcBef>
              <a:buFont typeface="Arial"/>
              <a:buChar char="•"/>
            </a:pPr>
            <a:r>
              <a:rPr lang="en-US" sz="3200" spc="-5" dirty="0">
                <a:solidFill>
                  <a:srgbClr val="FFFFFF"/>
                </a:solidFill>
                <a:latin typeface="Cambria"/>
                <a:cs typeface="Cambria"/>
              </a:rPr>
              <a:t> </a:t>
            </a:r>
            <a:r>
              <a:rPr sz="3200" spc="-5" dirty="0" err="1">
                <a:solidFill>
                  <a:srgbClr val="FFFFFF"/>
                </a:solidFill>
                <a:latin typeface="Cambria"/>
                <a:cs typeface="Cambria"/>
              </a:rPr>
              <a:t>Ενδοφλέ</a:t>
            </a:r>
            <a:r>
              <a:rPr sz="3200" spc="-5" dirty="0">
                <a:solidFill>
                  <a:srgbClr val="FFFFFF"/>
                </a:solidFill>
                <a:latin typeface="Cambria"/>
                <a:cs typeface="Cambria"/>
              </a:rPr>
              <a:t>βια</a:t>
            </a:r>
            <a:r>
              <a:rPr lang="en-US" sz="3200" spc="-5" dirty="0">
                <a:solidFill>
                  <a:srgbClr val="FFFFFF"/>
                </a:solidFill>
                <a:latin typeface="Cambria"/>
                <a:cs typeface="Cambria"/>
              </a:rPr>
              <a:t> </a:t>
            </a:r>
            <a:r>
              <a:rPr sz="3200" spc="-690" dirty="0">
                <a:solidFill>
                  <a:srgbClr val="FFFFFF"/>
                </a:solidFill>
                <a:latin typeface="Cambria"/>
                <a:cs typeface="Cambria"/>
              </a:rPr>
              <a:t> </a:t>
            </a:r>
            <a:r>
              <a:rPr sz="3200" dirty="0" err="1">
                <a:solidFill>
                  <a:srgbClr val="FFFFFF"/>
                </a:solidFill>
                <a:latin typeface="Cambria"/>
                <a:cs typeface="Cambria"/>
              </a:rPr>
              <a:t>χορήγηση</a:t>
            </a:r>
            <a:r>
              <a:rPr sz="3200" spc="5" dirty="0">
                <a:solidFill>
                  <a:srgbClr val="FFFFFF"/>
                </a:solidFill>
                <a:latin typeface="Cambria"/>
                <a:cs typeface="Cambria"/>
              </a:rPr>
              <a:t> </a:t>
            </a:r>
            <a:r>
              <a:rPr sz="3200" spc="-5" dirty="0">
                <a:solidFill>
                  <a:srgbClr val="FFFFFF"/>
                </a:solidFill>
                <a:latin typeface="Cambria"/>
                <a:cs typeface="Cambria"/>
              </a:rPr>
              <a:t>(2mg/kg)</a:t>
            </a:r>
            <a:r>
              <a:rPr sz="3200" dirty="0">
                <a:solidFill>
                  <a:srgbClr val="FFFFFF"/>
                </a:solidFill>
                <a:latin typeface="Cambria"/>
                <a:cs typeface="Cambria"/>
              </a:rPr>
              <a:t> προκαλεί</a:t>
            </a:r>
            <a:r>
              <a:rPr sz="3200" spc="5" dirty="0">
                <a:solidFill>
                  <a:srgbClr val="FFFFFF"/>
                </a:solidFill>
                <a:latin typeface="Cambria"/>
                <a:cs typeface="Cambria"/>
              </a:rPr>
              <a:t> </a:t>
            </a:r>
            <a:r>
              <a:rPr sz="3200" spc="-5" dirty="0">
                <a:solidFill>
                  <a:srgbClr val="FFFFFF"/>
                </a:solidFill>
                <a:latin typeface="Cambria"/>
                <a:cs typeface="Cambria"/>
              </a:rPr>
              <a:t>σύντομα</a:t>
            </a:r>
            <a:r>
              <a:rPr lang="en-US" sz="3200" spc="-5" dirty="0">
                <a:solidFill>
                  <a:srgbClr val="FFFFFF"/>
                </a:solidFill>
                <a:latin typeface="Cambria"/>
                <a:cs typeface="Cambria"/>
              </a:rPr>
              <a:t> </a:t>
            </a:r>
            <a:r>
              <a:rPr sz="3200" dirty="0">
                <a:solidFill>
                  <a:srgbClr val="FFFFFF"/>
                </a:solidFill>
                <a:latin typeface="Cambria"/>
                <a:cs typeface="Cambria"/>
              </a:rPr>
              <a:t> γενική </a:t>
            </a:r>
            <a:r>
              <a:rPr sz="3200" spc="-5" dirty="0">
                <a:solidFill>
                  <a:srgbClr val="FFFFFF"/>
                </a:solidFill>
                <a:latin typeface="Cambria"/>
                <a:cs typeface="Cambria"/>
              </a:rPr>
              <a:t>αναισθησία, </a:t>
            </a:r>
            <a:r>
              <a:rPr sz="3200" dirty="0">
                <a:solidFill>
                  <a:srgbClr val="FFFFFF"/>
                </a:solidFill>
                <a:latin typeface="Cambria"/>
                <a:cs typeface="Cambria"/>
              </a:rPr>
              <a:t>διάρκεια </a:t>
            </a:r>
            <a:r>
              <a:rPr sz="3200" spc="-5" dirty="0">
                <a:solidFill>
                  <a:srgbClr val="FFFFFF"/>
                </a:solidFill>
                <a:latin typeface="Cambria"/>
                <a:cs typeface="Cambria"/>
              </a:rPr>
              <a:t>επαγωγής 4-8</a:t>
            </a:r>
            <a:r>
              <a:rPr lang="en-US" sz="3200" spc="-5" dirty="0">
                <a:solidFill>
                  <a:srgbClr val="FFFFFF"/>
                </a:solidFill>
                <a:latin typeface="Cambria"/>
                <a:cs typeface="Cambria"/>
              </a:rPr>
              <a:t> </a:t>
            </a:r>
            <a:r>
              <a:rPr sz="3200" dirty="0">
                <a:solidFill>
                  <a:srgbClr val="FFFFFF"/>
                </a:solidFill>
                <a:latin typeface="Cambria"/>
                <a:cs typeface="Cambria"/>
              </a:rPr>
              <a:t> min, συγκρίσιμη με </a:t>
            </a:r>
            <a:r>
              <a:rPr sz="3200" spc="-5" dirty="0">
                <a:solidFill>
                  <a:srgbClr val="FFFFFF"/>
                </a:solidFill>
                <a:latin typeface="Cambria"/>
                <a:cs typeface="Cambria"/>
              </a:rPr>
              <a:t>αυτή του </a:t>
            </a:r>
            <a:r>
              <a:rPr sz="3200" dirty="0">
                <a:solidFill>
                  <a:srgbClr val="FFFFFF"/>
                </a:solidFill>
                <a:latin typeface="Cambria"/>
                <a:cs typeface="Cambria"/>
              </a:rPr>
              <a:t>βαρβιτουρικού</a:t>
            </a:r>
            <a:r>
              <a:rPr lang="en-US" sz="3200" dirty="0">
                <a:solidFill>
                  <a:srgbClr val="FFFFFF"/>
                </a:solidFill>
                <a:latin typeface="Cambria"/>
                <a:cs typeface="Cambria"/>
              </a:rPr>
              <a:t> </a:t>
            </a:r>
            <a:r>
              <a:rPr sz="3200" spc="-690" dirty="0">
                <a:solidFill>
                  <a:srgbClr val="FFFFFF"/>
                </a:solidFill>
                <a:latin typeface="Cambria"/>
                <a:cs typeface="Cambria"/>
              </a:rPr>
              <a:t> </a:t>
            </a:r>
            <a:r>
              <a:rPr sz="3200" spc="-5" dirty="0">
                <a:solidFill>
                  <a:srgbClr val="FFFFFF"/>
                </a:solidFill>
                <a:latin typeface="Cambria"/>
                <a:cs typeface="Cambria"/>
              </a:rPr>
              <a:t>πεντοθάλη.</a:t>
            </a:r>
            <a:r>
              <a:rPr sz="3200" dirty="0">
                <a:solidFill>
                  <a:srgbClr val="FFFFFF"/>
                </a:solidFill>
                <a:latin typeface="Cambria"/>
                <a:cs typeface="Cambria"/>
              </a:rPr>
              <a:t> </a:t>
            </a:r>
            <a:r>
              <a:rPr sz="3200" spc="-5" dirty="0">
                <a:solidFill>
                  <a:srgbClr val="FFFFFF"/>
                </a:solidFill>
                <a:latin typeface="Cambria"/>
                <a:cs typeface="Cambria"/>
              </a:rPr>
              <a:t>Σπανίως</a:t>
            </a:r>
            <a:r>
              <a:rPr sz="3200" dirty="0">
                <a:solidFill>
                  <a:srgbClr val="FFFFFF"/>
                </a:solidFill>
                <a:latin typeface="Cambria"/>
                <a:cs typeface="Cambria"/>
              </a:rPr>
              <a:t> προκαλεί</a:t>
            </a:r>
            <a:r>
              <a:rPr sz="3200" spc="5" dirty="0">
                <a:solidFill>
                  <a:srgbClr val="FFFFFF"/>
                </a:solidFill>
                <a:latin typeface="Cambria"/>
                <a:cs typeface="Cambria"/>
              </a:rPr>
              <a:t> άπνοια</a:t>
            </a:r>
            <a:r>
              <a:rPr sz="3200" spc="10" dirty="0">
                <a:solidFill>
                  <a:srgbClr val="FFFFFF"/>
                </a:solidFill>
                <a:latin typeface="Cambria"/>
                <a:cs typeface="Cambria"/>
              </a:rPr>
              <a:t> </a:t>
            </a:r>
            <a:r>
              <a:rPr sz="3200" dirty="0">
                <a:solidFill>
                  <a:srgbClr val="FFFFFF"/>
                </a:solidFill>
                <a:latin typeface="Cambria"/>
                <a:cs typeface="Cambria"/>
              </a:rPr>
              <a:t>και</a:t>
            </a:r>
            <a:r>
              <a:rPr lang="en-US" sz="3200" dirty="0">
                <a:solidFill>
                  <a:srgbClr val="FFFFFF"/>
                </a:solidFill>
                <a:latin typeface="Cambria"/>
                <a:cs typeface="Cambria"/>
              </a:rPr>
              <a:t> </a:t>
            </a:r>
            <a:r>
              <a:rPr sz="3200" spc="5" dirty="0">
                <a:solidFill>
                  <a:srgbClr val="FFFFFF"/>
                </a:solidFill>
                <a:latin typeface="Cambria"/>
                <a:cs typeface="Cambria"/>
              </a:rPr>
              <a:t> </a:t>
            </a:r>
            <a:r>
              <a:rPr sz="3200" spc="10" dirty="0">
                <a:solidFill>
                  <a:srgbClr val="FFFFFF"/>
                </a:solidFill>
                <a:latin typeface="Cambria"/>
                <a:cs typeface="Cambria"/>
              </a:rPr>
              <a:t>ακούσιες</a:t>
            </a:r>
            <a:r>
              <a:rPr sz="3200" spc="15" dirty="0">
                <a:solidFill>
                  <a:srgbClr val="FFFFFF"/>
                </a:solidFill>
                <a:latin typeface="Cambria"/>
                <a:cs typeface="Cambria"/>
              </a:rPr>
              <a:t> </a:t>
            </a:r>
            <a:r>
              <a:rPr sz="3200" dirty="0">
                <a:solidFill>
                  <a:srgbClr val="FFFFFF"/>
                </a:solidFill>
                <a:latin typeface="Cambria"/>
                <a:cs typeface="Cambria"/>
              </a:rPr>
              <a:t>κινήσεις</a:t>
            </a:r>
            <a:r>
              <a:rPr sz="3200" spc="5" dirty="0">
                <a:solidFill>
                  <a:srgbClr val="FFFFFF"/>
                </a:solidFill>
                <a:latin typeface="Cambria"/>
                <a:cs typeface="Cambria"/>
              </a:rPr>
              <a:t> </a:t>
            </a:r>
            <a:r>
              <a:rPr sz="3200" dirty="0">
                <a:solidFill>
                  <a:srgbClr val="FFFFFF"/>
                </a:solidFill>
                <a:latin typeface="Cambria"/>
                <a:cs typeface="Cambria"/>
              </a:rPr>
              <a:t>ή</a:t>
            </a:r>
            <a:r>
              <a:rPr sz="3200" spc="5" dirty="0">
                <a:solidFill>
                  <a:srgbClr val="FFFFFF"/>
                </a:solidFill>
                <a:latin typeface="Cambria"/>
                <a:cs typeface="Cambria"/>
              </a:rPr>
              <a:t> </a:t>
            </a:r>
            <a:r>
              <a:rPr sz="3200" spc="-5" dirty="0">
                <a:solidFill>
                  <a:srgbClr val="FFFFFF"/>
                </a:solidFill>
                <a:latin typeface="Cambria"/>
                <a:cs typeface="Cambria"/>
              </a:rPr>
              <a:t>συσπάσεις</a:t>
            </a:r>
            <a:r>
              <a:rPr sz="3200" dirty="0">
                <a:solidFill>
                  <a:srgbClr val="FFFFFF"/>
                </a:solidFill>
                <a:latin typeface="Cambria"/>
                <a:cs typeface="Cambria"/>
              </a:rPr>
              <a:t> </a:t>
            </a:r>
            <a:r>
              <a:rPr sz="3200" spc="-5" dirty="0">
                <a:solidFill>
                  <a:srgbClr val="FFFFFF"/>
                </a:solidFill>
                <a:latin typeface="Cambria"/>
                <a:cs typeface="Cambria"/>
              </a:rPr>
              <a:t>μυών.</a:t>
            </a:r>
            <a:r>
              <a:rPr lang="en-US" sz="3200" spc="-5" dirty="0">
                <a:solidFill>
                  <a:srgbClr val="FFFFFF"/>
                </a:solidFill>
                <a:latin typeface="Cambria"/>
                <a:cs typeface="Cambria"/>
              </a:rPr>
              <a:t> </a:t>
            </a:r>
            <a:r>
              <a:rPr sz="3200" dirty="0">
                <a:solidFill>
                  <a:srgbClr val="FFFFFF"/>
                </a:solidFill>
                <a:latin typeface="Cambria"/>
                <a:cs typeface="Cambria"/>
              </a:rPr>
              <a:t> </a:t>
            </a:r>
            <a:r>
              <a:rPr sz="3200" spc="5" dirty="0">
                <a:solidFill>
                  <a:srgbClr val="FFFFFF"/>
                </a:solidFill>
                <a:latin typeface="Cambria"/>
                <a:cs typeface="Cambria"/>
              </a:rPr>
              <a:t>Ελαττώνει</a:t>
            </a:r>
            <a:r>
              <a:rPr sz="3200" spc="-55" dirty="0">
                <a:solidFill>
                  <a:srgbClr val="FFFFFF"/>
                </a:solidFill>
                <a:latin typeface="Cambria"/>
                <a:cs typeface="Cambria"/>
              </a:rPr>
              <a:t> </a:t>
            </a:r>
            <a:r>
              <a:rPr sz="3200" spc="-5" dirty="0">
                <a:solidFill>
                  <a:srgbClr val="FFFFFF"/>
                </a:solidFill>
                <a:latin typeface="Cambria"/>
                <a:cs typeface="Cambria"/>
              </a:rPr>
              <a:t>την</a:t>
            </a:r>
            <a:r>
              <a:rPr sz="3200" spc="-25" dirty="0">
                <a:solidFill>
                  <a:srgbClr val="FFFFFF"/>
                </a:solidFill>
                <a:latin typeface="Cambria"/>
                <a:cs typeface="Cambria"/>
              </a:rPr>
              <a:t> </a:t>
            </a:r>
            <a:r>
              <a:rPr sz="3200" spc="-5" dirty="0">
                <a:solidFill>
                  <a:srgbClr val="FFFFFF"/>
                </a:solidFill>
                <a:latin typeface="Cambria"/>
                <a:cs typeface="Cambria"/>
              </a:rPr>
              <a:t>αρτηριακή</a:t>
            </a:r>
            <a:r>
              <a:rPr sz="3200" spc="-30" dirty="0">
                <a:solidFill>
                  <a:srgbClr val="FFFFFF"/>
                </a:solidFill>
                <a:latin typeface="Cambria"/>
                <a:cs typeface="Cambria"/>
              </a:rPr>
              <a:t> </a:t>
            </a:r>
            <a:r>
              <a:rPr sz="3200" dirty="0">
                <a:solidFill>
                  <a:srgbClr val="FFFFFF"/>
                </a:solidFill>
                <a:latin typeface="Cambria"/>
                <a:cs typeface="Cambria"/>
              </a:rPr>
              <a:t>πίεση.</a:t>
            </a:r>
            <a:endParaRPr sz="3200">
              <a:latin typeface="Cambria"/>
              <a:ea typeface="Cambria"/>
              <a:cs typeface="Cambria"/>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25952" y="195046"/>
            <a:ext cx="2350770" cy="567715"/>
          </a:xfrm>
          <a:prstGeom prst="rect">
            <a:avLst/>
          </a:prstGeom>
        </p:spPr>
      </p:pic>
      <p:sp>
        <p:nvSpPr>
          <p:cNvPr id="3" name="object 3"/>
          <p:cNvSpPr txBox="1">
            <a:spLocks noGrp="1"/>
          </p:cNvSpPr>
          <p:nvPr>
            <p:ph type="title"/>
          </p:nvPr>
        </p:nvSpPr>
        <p:spPr>
          <a:xfrm>
            <a:off x="535940" y="1666113"/>
            <a:ext cx="8072119" cy="3394455"/>
          </a:xfrm>
          <a:prstGeom prst="rect">
            <a:avLst/>
          </a:prstGeom>
        </p:spPr>
        <p:txBody>
          <a:bodyPr vert="horz" wrap="square" lIns="0" tIns="13335" rIns="0" bIns="0" rtlCol="0" anchor="t">
            <a:spAutoFit/>
          </a:bodyPr>
          <a:lstStyle/>
          <a:p>
            <a:pPr marL="304800" marR="474345"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55" dirty="0"/>
              <a:t>Χ</a:t>
            </a:r>
            <a:r>
              <a:rPr dirty="0"/>
              <a:t>ορηγ</a:t>
            </a:r>
            <a:r>
              <a:rPr spc="10" dirty="0"/>
              <a:t>ε</a:t>
            </a:r>
            <a:r>
              <a:rPr spc="-5" dirty="0"/>
              <a:t>ί</a:t>
            </a:r>
            <a:r>
              <a:rPr spc="5" dirty="0"/>
              <a:t>τ</a:t>
            </a:r>
            <a:r>
              <a:rPr spc="-5" dirty="0"/>
              <a:t>α</a:t>
            </a:r>
            <a:r>
              <a:rPr dirty="0"/>
              <a:t>ι</a:t>
            </a:r>
            <a:r>
              <a:rPr spc="-30" dirty="0"/>
              <a:t> </a:t>
            </a:r>
            <a:r>
              <a:rPr dirty="0"/>
              <a:t>ως</a:t>
            </a:r>
            <a:r>
              <a:rPr spc="-15" dirty="0"/>
              <a:t> </a:t>
            </a:r>
            <a:r>
              <a:rPr dirty="0"/>
              <a:t>γαλάκτ</a:t>
            </a:r>
            <a:r>
              <a:rPr spc="10" dirty="0"/>
              <a:t>ω</a:t>
            </a:r>
            <a:r>
              <a:rPr dirty="0"/>
              <a:t>μα</a:t>
            </a:r>
            <a:r>
              <a:rPr spc="-25" dirty="0"/>
              <a:t> </a:t>
            </a:r>
            <a:r>
              <a:rPr dirty="0"/>
              <a:t>,</a:t>
            </a:r>
            <a:r>
              <a:rPr spc="5" dirty="0"/>
              <a:t> </a:t>
            </a:r>
            <a:r>
              <a:rPr spc="-45" dirty="0"/>
              <a:t>1</a:t>
            </a:r>
            <a:r>
              <a:rPr dirty="0"/>
              <a:t>-2%  προποφόλη,</a:t>
            </a:r>
            <a:r>
              <a:rPr spc="-40" dirty="0"/>
              <a:t> </a:t>
            </a:r>
            <a:r>
              <a:rPr dirty="0"/>
              <a:t>10%</a:t>
            </a:r>
            <a:r>
              <a:rPr spc="-25" dirty="0"/>
              <a:t> </a:t>
            </a:r>
            <a:r>
              <a:rPr dirty="0"/>
              <a:t>έλαιο</a:t>
            </a:r>
            <a:r>
              <a:rPr spc="-10" dirty="0"/>
              <a:t> σόγιας,</a:t>
            </a:r>
            <a:r>
              <a:rPr spc="-25" dirty="0"/>
              <a:t> </a:t>
            </a:r>
            <a:r>
              <a:rPr dirty="0"/>
              <a:t>1,2% </a:t>
            </a:r>
            <a:r>
              <a:rPr spc="-690" dirty="0"/>
              <a:t> </a:t>
            </a:r>
            <a:r>
              <a:rPr dirty="0"/>
              <a:t>λεκιθίνη </a:t>
            </a:r>
            <a:r>
              <a:rPr spc="-5" dirty="0"/>
              <a:t>αυγού, </a:t>
            </a:r>
            <a:r>
              <a:rPr dirty="0"/>
              <a:t>2,2% γλυκερόλη </a:t>
            </a:r>
            <a:r>
              <a:rPr spc="5" dirty="0"/>
              <a:t>και </a:t>
            </a:r>
            <a:r>
              <a:rPr spc="-690" dirty="0"/>
              <a:t> </a:t>
            </a:r>
            <a:r>
              <a:rPr dirty="0"/>
              <a:t>0,005%</a:t>
            </a:r>
            <a:r>
              <a:rPr spc="5" dirty="0"/>
              <a:t> </a:t>
            </a:r>
            <a:r>
              <a:rPr spc="-60" dirty="0"/>
              <a:t>EDTA,</a:t>
            </a:r>
            <a:r>
              <a:rPr spc="-25" dirty="0"/>
              <a:t> </a:t>
            </a:r>
            <a:r>
              <a:rPr spc="5" dirty="0"/>
              <a:t>pH</a:t>
            </a:r>
            <a:r>
              <a:rPr spc="-30" dirty="0"/>
              <a:t> </a:t>
            </a:r>
            <a:r>
              <a:rPr dirty="0"/>
              <a:t>4,5-7.</a:t>
            </a:r>
            <a:endParaRPr sz="2250">
              <a:latin typeface="Segoe UI Symbol"/>
              <a:cs typeface="Segoe UI Symbol"/>
            </a:endParaRPr>
          </a:p>
          <a:p>
            <a:pPr marL="304800" marR="5080" indent="-292735">
              <a:lnSpc>
                <a:spcPts val="3840"/>
              </a:lnSpc>
              <a:spcBef>
                <a:spcPts val="90"/>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45" dirty="0"/>
              <a:t>LD5</a:t>
            </a:r>
            <a:r>
              <a:rPr spc="-40" dirty="0"/>
              <a:t>0</a:t>
            </a:r>
            <a:r>
              <a:rPr spc="95" dirty="0"/>
              <a:t> </a:t>
            </a:r>
            <a:r>
              <a:rPr spc="-40" dirty="0"/>
              <a:t>50</a:t>
            </a:r>
            <a:r>
              <a:rPr spc="100" dirty="0"/>
              <a:t> </a:t>
            </a:r>
            <a:r>
              <a:rPr spc="125" dirty="0"/>
              <a:t>mg/k</a:t>
            </a:r>
            <a:r>
              <a:rPr spc="295" dirty="0"/>
              <a:t>g</a:t>
            </a:r>
            <a:r>
              <a:rPr spc="275" dirty="0"/>
              <a:t>,</a:t>
            </a:r>
            <a:r>
              <a:rPr spc="-185" dirty="0"/>
              <a:t> </a:t>
            </a:r>
            <a:r>
              <a:rPr spc="160" dirty="0"/>
              <a:t>i.</a:t>
            </a:r>
            <a:r>
              <a:rPr spc="-204" dirty="0"/>
              <a:t>v</a:t>
            </a:r>
            <a:r>
              <a:rPr spc="275" dirty="0"/>
              <a:t>.,</a:t>
            </a:r>
            <a:r>
              <a:rPr spc="-155" dirty="0"/>
              <a:t> </a:t>
            </a:r>
            <a:r>
              <a:rPr spc="-40" dirty="0"/>
              <a:t>1</a:t>
            </a:r>
            <a:r>
              <a:rPr spc="-35" dirty="0"/>
              <a:t>1</a:t>
            </a:r>
            <a:r>
              <a:rPr spc="-40" dirty="0"/>
              <a:t>00</a:t>
            </a:r>
            <a:r>
              <a:rPr spc="95" dirty="0"/>
              <a:t> </a:t>
            </a:r>
            <a:r>
              <a:rPr spc="125" dirty="0"/>
              <a:t>mg/k</a:t>
            </a:r>
            <a:r>
              <a:rPr spc="285" dirty="0"/>
              <a:t>g</a:t>
            </a:r>
            <a:r>
              <a:rPr spc="275" dirty="0"/>
              <a:t>,</a:t>
            </a:r>
            <a:r>
              <a:rPr spc="-155" dirty="0"/>
              <a:t> </a:t>
            </a:r>
            <a:r>
              <a:rPr spc="85" dirty="0"/>
              <a:t>p</a:t>
            </a:r>
            <a:r>
              <a:rPr spc="275" dirty="0"/>
              <a:t>.</a:t>
            </a:r>
            <a:r>
              <a:rPr spc="-25" dirty="0"/>
              <a:t>o</a:t>
            </a:r>
            <a:r>
              <a:rPr spc="290" dirty="0"/>
              <a:t>.</a:t>
            </a:r>
            <a:r>
              <a:rPr lang="en-US" spc="290" dirty="0"/>
              <a:t> </a:t>
            </a:r>
            <a:r>
              <a:rPr spc="290" dirty="0"/>
              <a:t> </a:t>
            </a:r>
            <a:r>
              <a:rPr spc="-5" dirty="0"/>
              <a:t>(μύς), </a:t>
            </a:r>
            <a:r>
              <a:rPr dirty="0"/>
              <a:t>42</a:t>
            </a:r>
            <a:r>
              <a:rPr spc="-5" dirty="0"/>
              <a:t> </a:t>
            </a:r>
            <a:r>
              <a:rPr spc="175" dirty="0"/>
              <a:t>mg/kg,</a:t>
            </a:r>
            <a:r>
              <a:rPr spc="-165" dirty="0"/>
              <a:t> </a:t>
            </a:r>
            <a:r>
              <a:rPr spc="100" dirty="0" err="1"/>
              <a:t>i.v.</a:t>
            </a:r>
            <a:r>
              <a:rPr spc="-160" dirty="0"/>
              <a:t> </a:t>
            </a:r>
            <a:r>
              <a:rPr spc="-5" dirty="0"/>
              <a:t>(</a:t>
            </a:r>
            <a:r>
              <a:rPr lang="el-GR" sz="2000" spc="-5" dirty="0"/>
              <a:t>δόση φαρμάκου που προκαλεί θάνατο στο 50%) -</a:t>
            </a:r>
            <a:endParaRPr sz="2250" dirty="0">
              <a:latin typeface="Segoe UI Symbol"/>
              <a:cs typeface="Segoe UI Symbol"/>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144267" y="195046"/>
            <a:ext cx="4914137" cy="567715"/>
          </a:xfrm>
          <a:prstGeom prst="rect">
            <a:avLst/>
          </a:prstGeom>
        </p:spPr>
      </p:pic>
      <p:sp>
        <p:nvSpPr>
          <p:cNvPr id="3" name="object 3"/>
          <p:cNvSpPr txBox="1"/>
          <p:nvPr/>
        </p:nvSpPr>
        <p:spPr>
          <a:xfrm>
            <a:off x="828547" y="1667637"/>
            <a:ext cx="7677784" cy="2465070"/>
          </a:xfrm>
          <a:prstGeom prst="rect">
            <a:avLst/>
          </a:prstGeom>
        </p:spPr>
        <p:txBody>
          <a:bodyPr vert="horz" wrap="square" lIns="0" tIns="13335" rIns="0" bIns="0" rtlCol="0">
            <a:spAutoFit/>
          </a:bodyPr>
          <a:lstStyle/>
          <a:p>
            <a:pPr marL="12700" marR="480695" indent="419100">
              <a:lnSpc>
                <a:spcPct val="100000"/>
              </a:lnSpc>
              <a:spcBef>
                <a:spcPts val="105"/>
              </a:spcBef>
            </a:pPr>
            <a:r>
              <a:rPr sz="3200" dirty="0">
                <a:solidFill>
                  <a:srgbClr val="FFFFFF"/>
                </a:solidFill>
                <a:latin typeface="Cambria"/>
                <a:cs typeface="Cambria"/>
              </a:rPr>
              <a:t>Δρα</a:t>
            </a:r>
            <a:r>
              <a:rPr sz="3200" spc="-20" dirty="0">
                <a:solidFill>
                  <a:srgbClr val="FFFFFF"/>
                </a:solidFill>
                <a:latin typeface="Cambria"/>
                <a:cs typeface="Cambria"/>
              </a:rPr>
              <a:t> </a:t>
            </a:r>
            <a:r>
              <a:rPr sz="3200" dirty="0">
                <a:solidFill>
                  <a:srgbClr val="FFFFFF"/>
                </a:solidFill>
                <a:latin typeface="Cambria"/>
                <a:cs typeface="Cambria"/>
              </a:rPr>
              <a:t>μέσω</a:t>
            </a:r>
            <a:r>
              <a:rPr sz="3200" spc="-30" dirty="0">
                <a:solidFill>
                  <a:srgbClr val="FFFFFF"/>
                </a:solidFill>
                <a:latin typeface="Cambria"/>
                <a:cs typeface="Cambria"/>
              </a:rPr>
              <a:t> </a:t>
            </a:r>
            <a:r>
              <a:rPr sz="3200" spc="-5" dirty="0">
                <a:solidFill>
                  <a:srgbClr val="FFFFFF"/>
                </a:solidFill>
                <a:latin typeface="Cambria"/>
                <a:cs typeface="Cambria"/>
              </a:rPr>
              <a:t>της</a:t>
            </a:r>
            <a:r>
              <a:rPr sz="3200" spc="-25" dirty="0">
                <a:solidFill>
                  <a:srgbClr val="FFFFFF"/>
                </a:solidFill>
                <a:latin typeface="Cambria"/>
                <a:cs typeface="Cambria"/>
              </a:rPr>
              <a:t> </a:t>
            </a:r>
            <a:r>
              <a:rPr sz="3200" dirty="0">
                <a:solidFill>
                  <a:srgbClr val="FFFFFF"/>
                </a:solidFill>
                <a:latin typeface="Cambria"/>
                <a:cs typeface="Cambria"/>
              </a:rPr>
              <a:t>διέγερσης</a:t>
            </a:r>
            <a:r>
              <a:rPr sz="3200" spc="-35" dirty="0">
                <a:solidFill>
                  <a:srgbClr val="FFFFFF"/>
                </a:solidFill>
                <a:latin typeface="Cambria"/>
                <a:cs typeface="Cambria"/>
              </a:rPr>
              <a:t> </a:t>
            </a:r>
            <a:r>
              <a:rPr sz="3200" spc="-5" dirty="0">
                <a:solidFill>
                  <a:srgbClr val="FFFFFF"/>
                </a:solidFill>
                <a:latin typeface="Cambria"/>
                <a:cs typeface="Cambria"/>
              </a:rPr>
              <a:t>GABAεργικών </a:t>
            </a:r>
            <a:r>
              <a:rPr sz="3200" spc="-690" dirty="0">
                <a:solidFill>
                  <a:srgbClr val="FFFFFF"/>
                </a:solidFill>
                <a:latin typeface="Cambria"/>
                <a:cs typeface="Cambria"/>
              </a:rPr>
              <a:t> </a:t>
            </a:r>
            <a:r>
              <a:rPr sz="3200" spc="5" dirty="0">
                <a:solidFill>
                  <a:srgbClr val="FFFFFF"/>
                </a:solidFill>
                <a:latin typeface="Cambria"/>
                <a:cs typeface="Cambria"/>
              </a:rPr>
              <a:t>διαδικασιών</a:t>
            </a:r>
            <a:r>
              <a:rPr sz="3200" spc="-55" dirty="0">
                <a:solidFill>
                  <a:srgbClr val="FFFFFF"/>
                </a:solidFill>
                <a:latin typeface="Cambria"/>
                <a:cs typeface="Cambria"/>
              </a:rPr>
              <a:t> </a:t>
            </a:r>
            <a:r>
              <a:rPr sz="3200" dirty="0">
                <a:solidFill>
                  <a:srgbClr val="FFFFFF"/>
                </a:solidFill>
                <a:latin typeface="Cambria"/>
                <a:cs typeface="Cambria"/>
              </a:rPr>
              <a:t>στον</a:t>
            </a:r>
            <a:r>
              <a:rPr sz="3200" spc="-30" dirty="0">
                <a:solidFill>
                  <a:srgbClr val="FFFFFF"/>
                </a:solidFill>
                <a:latin typeface="Cambria"/>
                <a:cs typeface="Cambria"/>
              </a:rPr>
              <a:t> </a:t>
            </a:r>
            <a:r>
              <a:rPr sz="3200" dirty="0">
                <a:solidFill>
                  <a:srgbClr val="FFFFFF"/>
                </a:solidFill>
                <a:latin typeface="Cambria"/>
                <a:cs typeface="Cambria"/>
              </a:rPr>
              <a:t>εγκέφαλο,</a:t>
            </a:r>
            <a:r>
              <a:rPr sz="3200" spc="-15" dirty="0">
                <a:solidFill>
                  <a:srgbClr val="FFFFFF"/>
                </a:solidFill>
                <a:latin typeface="Cambria"/>
                <a:cs typeface="Cambria"/>
              </a:rPr>
              <a:t> </a:t>
            </a:r>
            <a:r>
              <a:rPr sz="3200" dirty="0">
                <a:solidFill>
                  <a:srgbClr val="FFFFFF"/>
                </a:solidFill>
                <a:latin typeface="Cambria"/>
                <a:cs typeface="Cambria"/>
              </a:rPr>
              <a:t>δηλαδή</a:t>
            </a:r>
            <a:r>
              <a:rPr sz="3200" spc="-5" dirty="0">
                <a:solidFill>
                  <a:srgbClr val="FFFFFF"/>
                </a:solidFill>
                <a:latin typeface="Cambria"/>
                <a:cs typeface="Cambria"/>
              </a:rPr>
              <a:t> </a:t>
            </a:r>
            <a:r>
              <a:rPr sz="3200" dirty="0">
                <a:solidFill>
                  <a:srgbClr val="FFFFFF"/>
                </a:solidFill>
                <a:latin typeface="Cambria"/>
                <a:cs typeface="Cambria"/>
              </a:rPr>
              <a:t>η</a:t>
            </a:r>
            <a:endParaRPr sz="3200">
              <a:latin typeface="Cambria"/>
              <a:cs typeface="Cambria"/>
            </a:endParaRPr>
          </a:p>
          <a:p>
            <a:pPr marL="12700" marR="5080">
              <a:lnSpc>
                <a:spcPct val="100000"/>
              </a:lnSpc>
            </a:pPr>
            <a:r>
              <a:rPr sz="3200" dirty="0">
                <a:solidFill>
                  <a:srgbClr val="FFFFFF"/>
                </a:solidFill>
                <a:latin typeface="Cambria"/>
                <a:cs typeface="Cambria"/>
              </a:rPr>
              <a:t>δράση</a:t>
            </a:r>
            <a:r>
              <a:rPr sz="3200" spc="-20" dirty="0">
                <a:solidFill>
                  <a:srgbClr val="FFFFFF"/>
                </a:solidFill>
                <a:latin typeface="Cambria"/>
                <a:cs typeface="Cambria"/>
              </a:rPr>
              <a:t> </a:t>
            </a:r>
            <a:r>
              <a:rPr sz="3200" spc="-5" dirty="0">
                <a:solidFill>
                  <a:srgbClr val="FFFFFF"/>
                </a:solidFill>
                <a:latin typeface="Cambria"/>
                <a:cs typeface="Cambria"/>
              </a:rPr>
              <a:t>της</a:t>
            </a:r>
            <a:r>
              <a:rPr sz="3200" spc="-30" dirty="0">
                <a:solidFill>
                  <a:srgbClr val="FFFFFF"/>
                </a:solidFill>
                <a:latin typeface="Cambria"/>
                <a:cs typeface="Cambria"/>
              </a:rPr>
              <a:t> </a:t>
            </a:r>
            <a:r>
              <a:rPr sz="3200" dirty="0">
                <a:solidFill>
                  <a:srgbClr val="FFFFFF"/>
                </a:solidFill>
                <a:latin typeface="Cambria"/>
                <a:cs typeface="Cambria"/>
              </a:rPr>
              <a:t>μοιάζει,</a:t>
            </a:r>
            <a:r>
              <a:rPr sz="3200" spc="5" dirty="0">
                <a:solidFill>
                  <a:srgbClr val="FFFFFF"/>
                </a:solidFill>
                <a:latin typeface="Cambria"/>
                <a:cs typeface="Cambria"/>
              </a:rPr>
              <a:t> </a:t>
            </a:r>
            <a:r>
              <a:rPr sz="3200" spc="-5" dirty="0">
                <a:solidFill>
                  <a:srgbClr val="FFFFFF"/>
                </a:solidFill>
                <a:latin typeface="Cambria"/>
                <a:cs typeface="Cambria"/>
              </a:rPr>
              <a:t>χωρίς</a:t>
            </a:r>
            <a:r>
              <a:rPr sz="3200" spc="-40" dirty="0">
                <a:solidFill>
                  <a:srgbClr val="FFFFFF"/>
                </a:solidFill>
                <a:latin typeface="Cambria"/>
                <a:cs typeface="Cambria"/>
              </a:rPr>
              <a:t> </a:t>
            </a:r>
            <a:r>
              <a:rPr sz="3200" spc="15" dirty="0">
                <a:solidFill>
                  <a:srgbClr val="FFFFFF"/>
                </a:solidFill>
                <a:latin typeface="Cambria"/>
                <a:cs typeface="Cambria"/>
              </a:rPr>
              <a:t>να</a:t>
            </a:r>
            <a:r>
              <a:rPr sz="3200" spc="-5" dirty="0">
                <a:solidFill>
                  <a:srgbClr val="FFFFFF"/>
                </a:solidFill>
                <a:latin typeface="Cambria"/>
                <a:cs typeface="Cambria"/>
              </a:rPr>
              <a:t> </a:t>
            </a:r>
            <a:r>
              <a:rPr sz="3200" spc="5" dirty="0">
                <a:solidFill>
                  <a:srgbClr val="FFFFFF"/>
                </a:solidFill>
                <a:latin typeface="Cambria"/>
                <a:cs typeface="Cambria"/>
              </a:rPr>
              <a:t>είναι</a:t>
            </a:r>
            <a:r>
              <a:rPr sz="3200" spc="-20" dirty="0">
                <a:solidFill>
                  <a:srgbClr val="FFFFFF"/>
                </a:solidFill>
                <a:latin typeface="Cambria"/>
                <a:cs typeface="Cambria"/>
              </a:rPr>
              <a:t> </a:t>
            </a:r>
            <a:r>
              <a:rPr sz="3200" spc="-5" dirty="0">
                <a:solidFill>
                  <a:srgbClr val="FFFFFF"/>
                </a:solidFill>
                <a:latin typeface="Cambria"/>
                <a:cs typeface="Cambria"/>
              </a:rPr>
              <a:t>ακριβώς</a:t>
            </a:r>
            <a:r>
              <a:rPr sz="3200" spc="-30" dirty="0">
                <a:solidFill>
                  <a:srgbClr val="FFFFFF"/>
                </a:solidFill>
                <a:latin typeface="Cambria"/>
                <a:cs typeface="Cambria"/>
              </a:rPr>
              <a:t> </a:t>
            </a:r>
            <a:r>
              <a:rPr sz="3200" dirty="0">
                <a:solidFill>
                  <a:srgbClr val="FFFFFF"/>
                </a:solidFill>
                <a:latin typeface="Cambria"/>
                <a:cs typeface="Cambria"/>
              </a:rPr>
              <a:t>η </a:t>
            </a:r>
            <a:r>
              <a:rPr sz="3200" spc="-690" dirty="0">
                <a:solidFill>
                  <a:srgbClr val="FFFFFF"/>
                </a:solidFill>
                <a:latin typeface="Cambria"/>
                <a:cs typeface="Cambria"/>
              </a:rPr>
              <a:t> </a:t>
            </a:r>
            <a:r>
              <a:rPr sz="3200" spc="-5" dirty="0">
                <a:solidFill>
                  <a:srgbClr val="FFFFFF"/>
                </a:solidFill>
                <a:latin typeface="Cambria"/>
                <a:cs typeface="Cambria"/>
              </a:rPr>
              <a:t>ίδια, </a:t>
            </a:r>
            <a:r>
              <a:rPr sz="3200" dirty="0">
                <a:solidFill>
                  <a:srgbClr val="FFFFFF"/>
                </a:solidFill>
                <a:latin typeface="Cambria"/>
                <a:cs typeface="Cambria"/>
              </a:rPr>
              <a:t>με </a:t>
            </a:r>
            <a:r>
              <a:rPr sz="3200" spc="-5" dirty="0">
                <a:solidFill>
                  <a:srgbClr val="FFFFFF"/>
                </a:solidFill>
                <a:latin typeface="Cambria"/>
                <a:cs typeface="Cambria"/>
              </a:rPr>
              <a:t>αυτή </a:t>
            </a:r>
            <a:r>
              <a:rPr sz="3200" dirty="0">
                <a:solidFill>
                  <a:srgbClr val="FFFFFF"/>
                </a:solidFill>
                <a:latin typeface="Cambria"/>
                <a:cs typeface="Cambria"/>
              </a:rPr>
              <a:t>των βενζοδιαζεπινών </a:t>
            </a:r>
            <a:r>
              <a:rPr sz="3200" spc="5" dirty="0">
                <a:solidFill>
                  <a:srgbClr val="FFFFFF"/>
                </a:solidFill>
                <a:latin typeface="Cambria"/>
                <a:cs typeface="Cambria"/>
              </a:rPr>
              <a:t>και </a:t>
            </a:r>
            <a:r>
              <a:rPr sz="3200" dirty="0">
                <a:solidFill>
                  <a:srgbClr val="FFFFFF"/>
                </a:solidFill>
                <a:latin typeface="Cambria"/>
                <a:cs typeface="Cambria"/>
              </a:rPr>
              <a:t>των </a:t>
            </a:r>
            <a:r>
              <a:rPr sz="3200" spc="5" dirty="0">
                <a:solidFill>
                  <a:srgbClr val="FFFFFF"/>
                </a:solidFill>
                <a:latin typeface="Cambria"/>
                <a:cs typeface="Cambria"/>
              </a:rPr>
              <a:t> βαρβιτουρικών.</a:t>
            </a:r>
            <a:endParaRPr sz="3200">
              <a:latin typeface="Cambria"/>
              <a:cs typeface="Cambria"/>
            </a:endParaRPr>
          </a:p>
        </p:txBody>
      </p:sp>
      <p:pic>
        <p:nvPicPr>
          <p:cNvPr id="4" name="Εικόνα 3"/>
          <p:cNvPicPr>
            <a:picLocks noChangeAspect="1"/>
          </p:cNvPicPr>
          <p:nvPr/>
        </p:nvPicPr>
        <p:blipFill>
          <a:blip r:embed="rId3"/>
          <a:stretch>
            <a:fillRect/>
          </a:stretch>
        </p:blipFill>
        <p:spPr>
          <a:xfrm>
            <a:off x="6477000" y="4343400"/>
            <a:ext cx="2143125" cy="21431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93494" y="1073912"/>
            <a:ext cx="4612005" cy="513715"/>
          </a:xfrm>
          <a:prstGeom prst="rect">
            <a:avLst/>
          </a:prstGeom>
        </p:spPr>
        <p:txBody>
          <a:bodyPr vert="horz" wrap="square" lIns="0" tIns="13335" rIns="0" bIns="0" rtlCol="0">
            <a:spAutoFit/>
          </a:bodyPr>
          <a:lstStyle/>
          <a:p>
            <a:pPr marL="12700">
              <a:lnSpc>
                <a:spcPct val="100000"/>
              </a:lnSpc>
              <a:spcBef>
                <a:spcPts val="105"/>
              </a:spcBef>
              <a:tabLst>
                <a:tab pos="3952240" algn="l"/>
              </a:tabLst>
            </a:pPr>
            <a:r>
              <a:rPr sz="3200" spc="-5" dirty="0">
                <a:solidFill>
                  <a:srgbClr val="FFFFFF"/>
                </a:solidFill>
                <a:latin typeface="Cambria"/>
                <a:cs typeface="Cambria"/>
              </a:rPr>
              <a:t>Χρησιμοπο</a:t>
            </a:r>
            <a:r>
              <a:rPr sz="3200" spc="-15" dirty="0">
                <a:solidFill>
                  <a:srgbClr val="FFFFFF"/>
                </a:solidFill>
                <a:latin typeface="Cambria"/>
                <a:cs typeface="Cambria"/>
              </a:rPr>
              <a:t>ι</a:t>
            </a:r>
            <a:r>
              <a:rPr sz="3200" dirty="0">
                <a:solidFill>
                  <a:srgbClr val="FFFFFF"/>
                </a:solidFill>
                <a:latin typeface="Cambria"/>
                <a:cs typeface="Cambria"/>
              </a:rPr>
              <a:t>είται	σ</a:t>
            </a:r>
            <a:r>
              <a:rPr sz="3200" spc="-20" dirty="0">
                <a:solidFill>
                  <a:srgbClr val="FFFFFF"/>
                </a:solidFill>
                <a:latin typeface="Cambria"/>
                <a:cs typeface="Cambria"/>
              </a:rPr>
              <a:t>τ</a:t>
            </a:r>
            <a:r>
              <a:rPr sz="3200" dirty="0">
                <a:solidFill>
                  <a:srgbClr val="FFFFFF"/>
                </a:solidFill>
                <a:latin typeface="Cambria"/>
                <a:cs typeface="Cambria"/>
              </a:rPr>
              <a:t>η</a:t>
            </a:r>
            <a:endParaRPr sz="3200">
              <a:latin typeface="Cambria"/>
              <a:cs typeface="Cambria"/>
            </a:endParaRPr>
          </a:p>
        </p:txBody>
      </p:sp>
      <p:sp>
        <p:nvSpPr>
          <p:cNvPr id="3" name="object 3"/>
          <p:cNvSpPr txBox="1"/>
          <p:nvPr/>
        </p:nvSpPr>
        <p:spPr>
          <a:xfrm>
            <a:off x="7450073" y="1073912"/>
            <a:ext cx="116014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γενική</a:t>
            </a:r>
            <a:endParaRPr sz="3200">
              <a:latin typeface="Cambria"/>
              <a:cs typeface="Cambria"/>
            </a:endParaRPr>
          </a:p>
        </p:txBody>
      </p:sp>
      <p:sp>
        <p:nvSpPr>
          <p:cNvPr id="4" name="object 4"/>
          <p:cNvSpPr txBox="1"/>
          <p:nvPr/>
        </p:nvSpPr>
        <p:spPr>
          <a:xfrm>
            <a:off x="1286002" y="1561287"/>
            <a:ext cx="7323455" cy="514350"/>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αναισθησία,</a:t>
            </a:r>
            <a:r>
              <a:rPr sz="3200" spc="260" dirty="0">
                <a:solidFill>
                  <a:srgbClr val="FFFFFF"/>
                </a:solidFill>
                <a:latin typeface="Cambria"/>
                <a:cs typeface="Cambria"/>
              </a:rPr>
              <a:t> </a:t>
            </a:r>
            <a:r>
              <a:rPr sz="3200" spc="-5" dirty="0">
                <a:solidFill>
                  <a:srgbClr val="FFFFFF"/>
                </a:solidFill>
                <a:latin typeface="Cambria"/>
                <a:cs typeface="Cambria"/>
              </a:rPr>
              <a:t>ως</a:t>
            </a:r>
            <a:r>
              <a:rPr sz="3200" spc="250" dirty="0">
                <a:solidFill>
                  <a:srgbClr val="FFFFFF"/>
                </a:solidFill>
                <a:latin typeface="Cambria"/>
                <a:cs typeface="Cambria"/>
              </a:rPr>
              <a:t> </a:t>
            </a:r>
            <a:r>
              <a:rPr sz="3200" spc="5" dirty="0">
                <a:solidFill>
                  <a:srgbClr val="FFFFFF"/>
                </a:solidFill>
                <a:latin typeface="Cambria"/>
                <a:cs typeface="Cambria"/>
              </a:rPr>
              <a:t>αναισθητικό</a:t>
            </a:r>
            <a:r>
              <a:rPr sz="3200" spc="265" dirty="0">
                <a:solidFill>
                  <a:srgbClr val="FFFFFF"/>
                </a:solidFill>
                <a:latin typeface="Cambria"/>
                <a:cs typeface="Cambria"/>
              </a:rPr>
              <a:t> </a:t>
            </a:r>
            <a:r>
              <a:rPr sz="3200" dirty="0">
                <a:solidFill>
                  <a:srgbClr val="FFFFFF"/>
                </a:solidFill>
                <a:latin typeface="Cambria"/>
                <a:cs typeface="Cambria"/>
              </a:rPr>
              <a:t>επαγωγής</a:t>
            </a:r>
            <a:r>
              <a:rPr sz="3200" spc="240" dirty="0">
                <a:solidFill>
                  <a:srgbClr val="FFFFFF"/>
                </a:solidFill>
                <a:latin typeface="Cambria"/>
                <a:cs typeface="Cambria"/>
              </a:rPr>
              <a:t> </a:t>
            </a:r>
            <a:r>
              <a:rPr sz="3200" dirty="0">
                <a:solidFill>
                  <a:srgbClr val="FFFFFF"/>
                </a:solidFill>
                <a:latin typeface="Cambria"/>
                <a:cs typeface="Cambria"/>
              </a:rPr>
              <a:t>ή</a:t>
            </a:r>
            <a:endParaRPr sz="3200">
              <a:latin typeface="Cambria"/>
              <a:cs typeface="Cambria"/>
            </a:endParaRPr>
          </a:p>
        </p:txBody>
      </p:sp>
      <p:sp>
        <p:nvSpPr>
          <p:cNvPr id="5" name="object 5"/>
          <p:cNvSpPr txBox="1"/>
          <p:nvPr/>
        </p:nvSpPr>
        <p:spPr>
          <a:xfrm>
            <a:off x="1286002" y="2537206"/>
            <a:ext cx="6713855" cy="1002030"/>
          </a:xfrm>
          <a:prstGeom prst="rect">
            <a:avLst/>
          </a:prstGeom>
        </p:spPr>
        <p:txBody>
          <a:bodyPr vert="horz" wrap="square" lIns="0" tIns="13335" rIns="0" bIns="0" rtlCol="0">
            <a:spAutoFit/>
          </a:bodyPr>
          <a:lstStyle/>
          <a:p>
            <a:pPr marL="12700">
              <a:lnSpc>
                <a:spcPct val="100000"/>
              </a:lnSpc>
              <a:spcBef>
                <a:spcPts val="105"/>
              </a:spcBef>
              <a:tabLst>
                <a:tab pos="2794000" algn="l"/>
                <a:tab pos="3473450" algn="l"/>
                <a:tab pos="5664200" algn="l"/>
              </a:tabLst>
            </a:pPr>
            <a:r>
              <a:rPr sz="3200" dirty="0">
                <a:solidFill>
                  <a:srgbClr val="FFFFFF"/>
                </a:solidFill>
                <a:latin typeface="Cambria"/>
                <a:cs typeface="Cambria"/>
              </a:rPr>
              <a:t>επαναληφθεί	η	χορήγησή	</a:t>
            </a:r>
            <a:r>
              <a:rPr sz="3200" spc="-5" dirty="0">
                <a:solidFill>
                  <a:srgbClr val="FFFFFF"/>
                </a:solidFill>
                <a:latin typeface="Cambria"/>
                <a:cs typeface="Cambria"/>
              </a:rPr>
              <a:t>του</a:t>
            </a:r>
            <a:endParaRPr sz="3200">
              <a:latin typeface="Cambria"/>
              <a:cs typeface="Cambria"/>
            </a:endParaRPr>
          </a:p>
          <a:p>
            <a:pPr marL="12700">
              <a:lnSpc>
                <a:spcPct val="100000"/>
              </a:lnSpc>
              <a:tabLst>
                <a:tab pos="2490470" algn="l"/>
                <a:tab pos="4577080" algn="l"/>
              </a:tabLst>
            </a:pPr>
            <a:r>
              <a:rPr sz="3200" spc="-5" dirty="0">
                <a:solidFill>
                  <a:srgbClr val="FFFFFF"/>
                </a:solidFill>
                <a:latin typeface="Cambria"/>
                <a:cs typeface="Cambria"/>
              </a:rPr>
              <a:t>μακρότερης	διαρκείας	</a:t>
            </a:r>
            <a:r>
              <a:rPr sz="3200" dirty="0">
                <a:solidFill>
                  <a:srgbClr val="FFFFFF"/>
                </a:solidFill>
                <a:latin typeface="Cambria"/>
                <a:cs typeface="Cambria"/>
              </a:rPr>
              <a:t>αναισθησία,</a:t>
            </a:r>
            <a:endParaRPr sz="3200">
              <a:latin typeface="Cambria"/>
              <a:cs typeface="Cambria"/>
            </a:endParaRPr>
          </a:p>
        </p:txBody>
      </p:sp>
      <p:sp>
        <p:nvSpPr>
          <p:cNvPr id="6" name="object 6"/>
          <p:cNvSpPr txBox="1"/>
          <p:nvPr/>
        </p:nvSpPr>
        <p:spPr>
          <a:xfrm>
            <a:off x="1286002" y="2049526"/>
            <a:ext cx="7329170" cy="1489710"/>
          </a:xfrm>
          <a:prstGeom prst="rect">
            <a:avLst/>
          </a:prstGeom>
        </p:spPr>
        <p:txBody>
          <a:bodyPr vert="horz" wrap="square" lIns="0" tIns="13335" rIns="0" bIns="0" rtlCol="0">
            <a:spAutoFit/>
          </a:bodyPr>
          <a:lstStyle/>
          <a:p>
            <a:pPr marR="5080" algn="r">
              <a:lnSpc>
                <a:spcPct val="100000"/>
              </a:lnSpc>
              <a:spcBef>
                <a:spcPts val="105"/>
              </a:spcBef>
              <a:tabLst>
                <a:tab pos="932180" algn="l"/>
                <a:tab pos="2366645" algn="l"/>
                <a:tab pos="5107305" algn="l"/>
                <a:tab pos="6863080" algn="l"/>
              </a:tabLst>
            </a:pPr>
            <a:r>
              <a:rPr sz="3200" spc="5" dirty="0">
                <a:solidFill>
                  <a:srgbClr val="FFFFFF"/>
                </a:solidFill>
                <a:latin typeface="Cambria"/>
                <a:cs typeface="Cambria"/>
              </a:rPr>
              <a:t>ω</a:t>
            </a:r>
            <a:r>
              <a:rPr sz="3200" dirty="0">
                <a:solidFill>
                  <a:srgbClr val="FFFFFF"/>
                </a:solidFill>
                <a:latin typeface="Cambria"/>
                <a:cs typeface="Cambria"/>
              </a:rPr>
              <a:t>ς	κ</a:t>
            </a:r>
            <a:r>
              <a:rPr sz="3200" spc="-15" dirty="0">
                <a:solidFill>
                  <a:srgbClr val="FFFFFF"/>
                </a:solidFill>
                <a:latin typeface="Cambria"/>
                <a:cs typeface="Cambria"/>
              </a:rPr>
              <a:t>ύ</a:t>
            </a:r>
            <a:r>
              <a:rPr sz="3200" spc="-5" dirty="0">
                <a:solidFill>
                  <a:srgbClr val="FFFFFF"/>
                </a:solidFill>
                <a:latin typeface="Cambria"/>
                <a:cs typeface="Cambria"/>
              </a:rPr>
              <a:t>ρι</a:t>
            </a:r>
            <a:r>
              <a:rPr sz="3200" dirty="0">
                <a:solidFill>
                  <a:srgbClr val="FFFFFF"/>
                </a:solidFill>
                <a:latin typeface="Cambria"/>
                <a:cs typeface="Cambria"/>
              </a:rPr>
              <a:t>ο	</a:t>
            </a:r>
            <a:r>
              <a:rPr sz="3200" spc="-20" dirty="0">
                <a:solidFill>
                  <a:srgbClr val="FFFFFF"/>
                </a:solidFill>
                <a:latin typeface="Cambria"/>
                <a:cs typeface="Cambria"/>
              </a:rPr>
              <a:t>α</a:t>
            </a:r>
            <a:r>
              <a:rPr sz="3200" spc="25" dirty="0">
                <a:solidFill>
                  <a:srgbClr val="FFFFFF"/>
                </a:solidFill>
                <a:latin typeface="Cambria"/>
                <a:cs typeface="Cambria"/>
              </a:rPr>
              <a:t>ν</a:t>
            </a:r>
            <a:r>
              <a:rPr sz="3200" spc="-5" dirty="0">
                <a:solidFill>
                  <a:srgbClr val="FFFFFF"/>
                </a:solidFill>
                <a:latin typeface="Cambria"/>
                <a:cs typeface="Cambria"/>
              </a:rPr>
              <a:t>αισθ</a:t>
            </a:r>
            <a:r>
              <a:rPr sz="3200" spc="-15" dirty="0">
                <a:solidFill>
                  <a:srgbClr val="FFFFFF"/>
                </a:solidFill>
                <a:latin typeface="Cambria"/>
                <a:cs typeface="Cambria"/>
              </a:rPr>
              <a:t>η</a:t>
            </a:r>
            <a:r>
              <a:rPr sz="3200" spc="-5" dirty="0">
                <a:solidFill>
                  <a:srgbClr val="FFFFFF"/>
                </a:solidFill>
                <a:latin typeface="Cambria"/>
                <a:cs typeface="Cambria"/>
              </a:rPr>
              <a:t>τι</a:t>
            </a:r>
            <a:r>
              <a:rPr sz="3200" spc="50" dirty="0">
                <a:solidFill>
                  <a:srgbClr val="FFFFFF"/>
                </a:solidFill>
                <a:latin typeface="Cambria"/>
                <a:cs typeface="Cambria"/>
              </a:rPr>
              <a:t>κ</a:t>
            </a:r>
            <a:r>
              <a:rPr sz="3200" spc="15" dirty="0">
                <a:solidFill>
                  <a:srgbClr val="FFFFFF"/>
                </a:solidFill>
                <a:latin typeface="Cambria"/>
                <a:cs typeface="Cambria"/>
              </a:rPr>
              <a:t>ό</a:t>
            </a:r>
            <a:r>
              <a:rPr sz="3200" dirty="0">
                <a:solidFill>
                  <a:srgbClr val="FFFFFF"/>
                </a:solidFill>
                <a:latin typeface="Cambria"/>
                <a:cs typeface="Cambria"/>
              </a:rPr>
              <a:t>.	</a:t>
            </a:r>
            <a:r>
              <a:rPr sz="3200" spc="-5" dirty="0">
                <a:solidFill>
                  <a:srgbClr val="FFFFFF"/>
                </a:solidFill>
                <a:latin typeface="Cambria"/>
                <a:cs typeface="Cambria"/>
              </a:rPr>
              <a:t>Μπ</a:t>
            </a:r>
            <a:r>
              <a:rPr sz="3200" spc="-15" dirty="0">
                <a:solidFill>
                  <a:srgbClr val="FFFFFF"/>
                </a:solidFill>
                <a:latin typeface="Cambria"/>
                <a:cs typeface="Cambria"/>
              </a:rPr>
              <a:t>ο</a:t>
            </a:r>
            <a:r>
              <a:rPr sz="3200" spc="-5" dirty="0">
                <a:solidFill>
                  <a:srgbClr val="FFFFFF"/>
                </a:solidFill>
                <a:latin typeface="Cambria"/>
                <a:cs typeface="Cambria"/>
              </a:rPr>
              <a:t>ρε</a:t>
            </a:r>
            <a:r>
              <a:rPr sz="3200" dirty="0">
                <a:solidFill>
                  <a:srgbClr val="FFFFFF"/>
                </a:solidFill>
                <a:latin typeface="Cambria"/>
                <a:cs typeface="Cambria"/>
              </a:rPr>
              <a:t>ί	</a:t>
            </a:r>
            <a:r>
              <a:rPr sz="3200" spc="35" dirty="0">
                <a:solidFill>
                  <a:srgbClr val="FFFFFF"/>
                </a:solidFill>
                <a:latin typeface="Cambria"/>
                <a:cs typeface="Cambria"/>
              </a:rPr>
              <a:t>να</a:t>
            </a:r>
            <a:endParaRPr sz="3200">
              <a:latin typeface="Cambria"/>
              <a:cs typeface="Cambria"/>
            </a:endParaRPr>
          </a:p>
          <a:p>
            <a:pPr marR="9525" algn="r">
              <a:lnSpc>
                <a:spcPct val="100000"/>
              </a:lnSpc>
            </a:pPr>
            <a:r>
              <a:rPr sz="3200" dirty="0">
                <a:solidFill>
                  <a:srgbClr val="FFFFFF"/>
                </a:solidFill>
                <a:latin typeface="Cambria"/>
                <a:cs typeface="Cambria"/>
              </a:rPr>
              <a:t>για</a:t>
            </a:r>
            <a:endParaRPr sz="3200">
              <a:latin typeface="Cambria"/>
              <a:cs typeface="Cambria"/>
            </a:endParaRPr>
          </a:p>
          <a:p>
            <a:pPr marR="10160" algn="r">
              <a:lnSpc>
                <a:spcPct val="100000"/>
              </a:lnSpc>
            </a:pPr>
            <a:r>
              <a:rPr sz="3200" dirty="0">
                <a:solidFill>
                  <a:srgbClr val="FFFFFF"/>
                </a:solidFill>
                <a:latin typeface="Cambria"/>
                <a:cs typeface="Cambria"/>
              </a:rPr>
              <a:t>ή</a:t>
            </a:r>
            <a:endParaRPr sz="3200">
              <a:latin typeface="Cambria"/>
              <a:cs typeface="Cambria"/>
            </a:endParaRPr>
          </a:p>
        </p:txBody>
      </p:sp>
      <p:sp>
        <p:nvSpPr>
          <p:cNvPr id="7" name="object 7"/>
          <p:cNvSpPr txBox="1"/>
          <p:nvPr/>
        </p:nvSpPr>
        <p:spPr>
          <a:xfrm>
            <a:off x="1286002" y="3512946"/>
            <a:ext cx="7323455" cy="1001394"/>
          </a:xfrm>
          <a:prstGeom prst="rect">
            <a:avLst/>
          </a:prstGeom>
        </p:spPr>
        <p:txBody>
          <a:bodyPr vert="horz" wrap="square" lIns="0" tIns="13335" rIns="0" bIns="0" rtlCol="0">
            <a:spAutoFit/>
          </a:bodyPr>
          <a:lstStyle/>
          <a:p>
            <a:pPr marL="12700" marR="5080">
              <a:lnSpc>
                <a:spcPct val="100000"/>
              </a:lnSpc>
              <a:spcBef>
                <a:spcPts val="105"/>
              </a:spcBef>
              <a:tabLst>
                <a:tab pos="1116965" algn="l"/>
                <a:tab pos="1786889" algn="l"/>
                <a:tab pos="2400935" algn="l"/>
                <a:tab pos="2801620" algn="l"/>
                <a:tab pos="3417570" algn="l"/>
                <a:tab pos="3886835" algn="l"/>
                <a:tab pos="4525645" algn="l"/>
                <a:tab pos="4864100" algn="l"/>
                <a:tab pos="5777230" algn="l"/>
                <a:tab pos="6173470" algn="l"/>
                <a:tab pos="6362065" algn="l"/>
              </a:tabLst>
            </a:pPr>
            <a:r>
              <a:rPr sz="3200" spc="-5" dirty="0">
                <a:solidFill>
                  <a:srgbClr val="FFFFFF"/>
                </a:solidFill>
                <a:latin typeface="Cambria"/>
                <a:cs typeface="Cambria"/>
              </a:rPr>
              <a:t>αυτ</a:t>
            </a:r>
            <a:r>
              <a:rPr sz="3200" dirty="0">
                <a:solidFill>
                  <a:srgbClr val="FFFFFF"/>
                </a:solidFill>
                <a:latin typeface="Cambria"/>
                <a:cs typeface="Cambria"/>
              </a:rPr>
              <a:t>ή	</a:t>
            </a:r>
            <a:r>
              <a:rPr sz="3200" spc="35" dirty="0">
                <a:solidFill>
                  <a:srgbClr val="FFFFFF"/>
                </a:solidFill>
                <a:latin typeface="Cambria"/>
                <a:cs typeface="Cambria"/>
              </a:rPr>
              <a:t>ν</a:t>
            </a:r>
            <a:r>
              <a:rPr sz="3200" dirty="0">
                <a:solidFill>
                  <a:srgbClr val="FFFFFF"/>
                </a:solidFill>
                <a:latin typeface="Cambria"/>
                <a:cs typeface="Cambria"/>
              </a:rPr>
              <a:t>α	συ</a:t>
            </a:r>
            <a:r>
              <a:rPr sz="3200" spc="-10" dirty="0">
                <a:solidFill>
                  <a:srgbClr val="FFFFFF"/>
                </a:solidFill>
                <a:latin typeface="Cambria"/>
                <a:cs typeface="Cambria"/>
              </a:rPr>
              <a:t>ν</a:t>
            </a:r>
            <a:r>
              <a:rPr sz="3200" dirty="0">
                <a:solidFill>
                  <a:srgbClr val="FFFFFF"/>
                </a:solidFill>
                <a:latin typeface="Cambria"/>
                <a:cs typeface="Cambria"/>
              </a:rPr>
              <a:t>εχι</a:t>
            </a:r>
            <a:r>
              <a:rPr sz="3200" spc="-10" dirty="0">
                <a:solidFill>
                  <a:srgbClr val="FFFFFF"/>
                </a:solidFill>
                <a:latin typeface="Cambria"/>
                <a:cs typeface="Cambria"/>
              </a:rPr>
              <a:t>σ</a:t>
            </a:r>
            <a:r>
              <a:rPr sz="3200" spc="-5" dirty="0">
                <a:solidFill>
                  <a:srgbClr val="FFFFFF"/>
                </a:solidFill>
                <a:latin typeface="Cambria"/>
                <a:cs typeface="Cambria"/>
              </a:rPr>
              <a:t>τ</a:t>
            </a:r>
            <a:r>
              <a:rPr sz="3200" spc="5" dirty="0">
                <a:solidFill>
                  <a:srgbClr val="FFFFFF"/>
                </a:solidFill>
                <a:latin typeface="Cambria"/>
                <a:cs typeface="Cambria"/>
              </a:rPr>
              <a:t>ε</a:t>
            </a:r>
            <a:r>
              <a:rPr sz="3200" dirty="0">
                <a:solidFill>
                  <a:srgbClr val="FFFFFF"/>
                </a:solidFill>
                <a:latin typeface="Cambria"/>
                <a:cs typeface="Cambria"/>
              </a:rPr>
              <a:t>ί	με	</a:t>
            </a:r>
            <a:r>
              <a:rPr sz="3200" spc="20" dirty="0">
                <a:solidFill>
                  <a:srgbClr val="FFFFFF"/>
                </a:solidFill>
                <a:latin typeface="Cambria"/>
                <a:cs typeface="Cambria"/>
              </a:rPr>
              <a:t>π</a:t>
            </a:r>
            <a:r>
              <a:rPr sz="3200" spc="-5" dirty="0">
                <a:solidFill>
                  <a:srgbClr val="FFFFFF"/>
                </a:solidFill>
                <a:latin typeface="Cambria"/>
                <a:cs typeface="Cambria"/>
              </a:rPr>
              <a:t>τητ</a:t>
            </a:r>
            <a:r>
              <a:rPr sz="3200" spc="-15" dirty="0">
                <a:solidFill>
                  <a:srgbClr val="FFFFFF"/>
                </a:solidFill>
                <a:latin typeface="Cambria"/>
                <a:cs typeface="Cambria"/>
              </a:rPr>
              <a:t>ι</a:t>
            </a:r>
            <a:r>
              <a:rPr sz="3200" spc="60" dirty="0">
                <a:solidFill>
                  <a:srgbClr val="FFFFFF"/>
                </a:solidFill>
                <a:latin typeface="Cambria"/>
                <a:cs typeface="Cambria"/>
              </a:rPr>
              <a:t>κ</a:t>
            </a:r>
            <a:r>
              <a:rPr sz="3200" dirty="0">
                <a:solidFill>
                  <a:srgbClr val="FFFFFF"/>
                </a:solidFill>
                <a:latin typeface="Cambria"/>
                <a:cs typeface="Cambria"/>
              </a:rPr>
              <a:t>ό	γενι</a:t>
            </a:r>
            <a:r>
              <a:rPr sz="3200" spc="55" dirty="0">
                <a:solidFill>
                  <a:srgbClr val="FFFFFF"/>
                </a:solidFill>
                <a:latin typeface="Cambria"/>
                <a:cs typeface="Cambria"/>
              </a:rPr>
              <a:t>κ</a:t>
            </a:r>
            <a:r>
              <a:rPr sz="3200" dirty="0">
                <a:solidFill>
                  <a:srgbClr val="FFFFFF"/>
                </a:solidFill>
                <a:latin typeface="Cambria"/>
                <a:cs typeface="Cambria"/>
              </a:rPr>
              <a:t>ό  </a:t>
            </a:r>
            <a:r>
              <a:rPr sz="3200" spc="-5" dirty="0">
                <a:solidFill>
                  <a:srgbClr val="FFFFFF"/>
                </a:solidFill>
                <a:latin typeface="Cambria"/>
                <a:cs typeface="Cambria"/>
              </a:rPr>
              <a:t>α</a:t>
            </a:r>
            <a:r>
              <a:rPr sz="3200" spc="30" dirty="0">
                <a:solidFill>
                  <a:srgbClr val="FFFFFF"/>
                </a:solidFill>
                <a:latin typeface="Cambria"/>
                <a:cs typeface="Cambria"/>
              </a:rPr>
              <a:t>ν</a:t>
            </a:r>
            <a:r>
              <a:rPr sz="3200" spc="-5" dirty="0">
                <a:solidFill>
                  <a:srgbClr val="FFFFFF"/>
                </a:solidFill>
                <a:latin typeface="Cambria"/>
                <a:cs typeface="Cambria"/>
              </a:rPr>
              <a:t>α</a:t>
            </a:r>
            <a:r>
              <a:rPr sz="3200" spc="-15" dirty="0">
                <a:solidFill>
                  <a:srgbClr val="FFFFFF"/>
                </a:solidFill>
                <a:latin typeface="Cambria"/>
                <a:cs typeface="Cambria"/>
              </a:rPr>
              <a:t>ι</a:t>
            </a:r>
            <a:r>
              <a:rPr sz="3200" dirty="0">
                <a:solidFill>
                  <a:srgbClr val="FFFFFF"/>
                </a:solidFill>
                <a:latin typeface="Cambria"/>
                <a:cs typeface="Cambria"/>
              </a:rPr>
              <a:t>σθητ</a:t>
            </a:r>
            <a:r>
              <a:rPr sz="3200" spc="-20" dirty="0">
                <a:solidFill>
                  <a:srgbClr val="FFFFFF"/>
                </a:solidFill>
                <a:latin typeface="Cambria"/>
                <a:cs typeface="Cambria"/>
              </a:rPr>
              <a:t>ι</a:t>
            </a:r>
            <a:r>
              <a:rPr sz="3200" spc="70" dirty="0">
                <a:solidFill>
                  <a:srgbClr val="FFFFFF"/>
                </a:solidFill>
                <a:latin typeface="Cambria"/>
                <a:cs typeface="Cambria"/>
              </a:rPr>
              <a:t>κ</a:t>
            </a:r>
            <a:r>
              <a:rPr sz="3200" dirty="0">
                <a:solidFill>
                  <a:srgbClr val="FFFFFF"/>
                </a:solidFill>
                <a:latin typeface="Cambria"/>
                <a:cs typeface="Cambria"/>
              </a:rPr>
              <a:t>ό	ή	</a:t>
            </a:r>
            <a:r>
              <a:rPr sz="3200" spc="25" dirty="0">
                <a:solidFill>
                  <a:srgbClr val="FFFFFF"/>
                </a:solidFill>
                <a:latin typeface="Cambria"/>
                <a:cs typeface="Cambria"/>
              </a:rPr>
              <a:t>ν</a:t>
            </a:r>
            <a:r>
              <a:rPr sz="3200" dirty="0">
                <a:solidFill>
                  <a:srgbClr val="FFFFFF"/>
                </a:solidFill>
                <a:latin typeface="Cambria"/>
                <a:cs typeface="Cambria"/>
              </a:rPr>
              <a:t>α	δίδ</a:t>
            </a:r>
            <a:r>
              <a:rPr sz="3200" spc="-10" dirty="0">
                <a:solidFill>
                  <a:srgbClr val="FFFFFF"/>
                </a:solidFill>
                <a:latin typeface="Cambria"/>
                <a:cs typeface="Cambria"/>
              </a:rPr>
              <a:t>ε</a:t>
            </a:r>
            <a:r>
              <a:rPr sz="3200" spc="-5" dirty="0">
                <a:solidFill>
                  <a:srgbClr val="FFFFFF"/>
                </a:solidFill>
                <a:latin typeface="Cambria"/>
                <a:cs typeface="Cambria"/>
              </a:rPr>
              <a:t>τα</a:t>
            </a:r>
            <a:r>
              <a:rPr sz="3200" dirty="0">
                <a:solidFill>
                  <a:srgbClr val="FFFFFF"/>
                </a:solidFill>
                <a:latin typeface="Cambria"/>
                <a:cs typeface="Cambria"/>
              </a:rPr>
              <a:t>ι	μ</a:t>
            </a:r>
            <a:r>
              <a:rPr sz="3200" spc="-15" dirty="0">
                <a:solidFill>
                  <a:srgbClr val="FFFFFF"/>
                </a:solidFill>
                <a:latin typeface="Cambria"/>
                <a:cs typeface="Cambria"/>
              </a:rPr>
              <a:t>α</a:t>
            </a:r>
            <a:r>
              <a:rPr sz="3200" dirty="0">
                <a:solidFill>
                  <a:srgbClr val="FFFFFF"/>
                </a:solidFill>
                <a:latin typeface="Cambria"/>
                <a:cs typeface="Cambria"/>
              </a:rPr>
              <a:t>ζί	με	</a:t>
            </a:r>
            <a:r>
              <a:rPr sz="3200" spc="-5" dirty="0">
                <a:solidFill>
                  <a:srgbClr val="FFFFFF"/>
                </a:solidFill>
                <a:latin typeface="Cambria"/>
                <a:cs typeface="Cambria"/>
              </a:rPr>
              <a:t>αυτ</a:t>
            </a:r>
            <a:r>
              <a:rPr sz="3200" dirty="0">
                <a:solidFill>
                  <a:srgbClr val="FFFFFF"/>
                </a:solidFill>
                <a:latin typeface="Cambria"/>
                <a:cs typeface="Cambria"/>
              </a:rPr>
              <a:t>ό.</a:t>
            </a:r>
            <a:endParaRPr sz="3200">
              <a:latin typeface="Cambria"/>
              <a:cs typeface="Cambria"/>
            </a:endParaRPr>
          </a:p>
        </p:txBody>
      </p:sp>
      <p:sp>
        <p:nvSpPr>
          <p:cNvPr id="8" name="object 8"/>
          <p:cNvSpPr txBox="1"/>
          <p:nvPr/>
        </p:nvSpPr>
        <p:spPr>
          <a:xfrm>
            <a:off x="4953380" y="4976241"/>
            <a:ext cx="201803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FFFFFF"/>
                </a:solidFill>
                <a:latin typeface="Cambria"/>
                <a:cs typeface="Cambria"/>
              </a:rPr>
              <a:t>επ</a:t>
            </a:r>
            <a:r>
              <a:rPr sz="3200" spc="10" dirty="0">
                <a:solidFill>
                  <a:srgbClr val="FFFFFF"/>
                </a:solidFill>
                <a:latin typeface="Cambria"/>
                <a:cs typeface="Cambria"/>
              </a:rPr>
              <a:t>ε</a:t>
            </a:r>
            <a:r>
              <a:rPr sz="3200" dirty="0">
                <a:solidFill>
                  <a:srgbClr val="FFFFFF"/>
                </a:solidFill>
                <a:latin typeface="Cambria"/>
                <a:cs typeface="Cambria"/>
              </a:rPr>
              <a:t>μβ</a:t>
            </a:r>
            <a:r>
              <a:rPr sz="3200" spc="-20" dirty="0">
                <a:solidFill>
                  <a:srgbClr val="FFFFFF"/>
                </a:solidFill>
                <a:latin typeface="Cambria"/>
                <a:cs typeface="Cambria"/>
              </a:rPr>
              <a:t>ά</a:t>
            </a:r>
            <a:r>
              <a:rPr sz="3200" dirty="0">
                <a:solidFill>
                  <a:srgbClr val="FFFFFF"/>
                </a:solidFill>
                <a:latin typeface="Cambria"/>
                <a:cs typeface="Cambria"/>
              </a:rPr>
              <a:t>σεις</a:t>
            </a:r>
            <a:endParaRPr sz="3200">
              <a:latin typeface="Cambria"/>
              <a:cs typeface="Cambria"/>
            </a:endParaRPr>
          </a:p>
        </p:txBody>
      </p:sp>
      <p:sp>
        <p:nvSpPr>
          <p:cNvPr id="9" name="object 9"/>
          <p:cNvSpPr txBox="1"/>
          <p:nvPr/>
        </p:nvSpPr>
        <p:spPr>
          <a:xfrm>
            <a:off x="4826889" y="4488002"/>
            <a:ext cx="3783965" cy="1002030"/>
          </a:xfrm>
          <a:prstGeom prst="rect">
            <a:avLst/>
          </a:prstGeom>
        </p:spPr>
        <p:txBody>
          <a:bodyPr vert="horz" wrap="square" lIns="0" tIns="13335" rIns="0" bIns="0" rtlCol="0">
            <a:spAutoFit/>
          </a:bodyPr>
          <a:lstStyle/>
          <a:p>
            <a:pPr marR="5080" algn="r">
              <a:lnSpc>
                <a:spcPct val="100000"/>
              </a:lnSpc>
              <a:spcBef>
                <a:spcPts val="105"/>
              </a:spcBef>
              <a:tabLst>
                <a:tab pos="1549400" algn="l"/>
                <a:tab pos="2632075" algn="l"/>
              </a:tabLst>
            </a:pPr>
            <a:r>
              <a:rPr sz="3200" spc="-5" dirty="0">
                <a:solidFill>
                  <a:srgbClr val="FFFFFF"/>
                </a:solidFill>
                <a:latin typeface="Cambria"/>
                <a:cs typeface="Cambria"/>
              </a:rPr>
              <a:t>πολ</a:t>
            </a:r>
            <a:r>
              <a:rPr sz="3200" dirty="0">
                <a:solidFill>
                  <a:srgbClr val="FFFFFF"/>
                </a:solidFill>
                <a:latin typeface="Cambria"/>
                <a:cs typeface="Cambria"/>
              </a:rPr>
              <a:t>ύ	</a:t>
            </a:r>
            <a:r>
              <a:rPr sz="3200" spc="-10" dirty="0">
                <a:solidFill>
                  <a:srgbClr val="FFFFFF"/>
                </a:solidFill>
                <a:latin typeface="Cambria"/>
                <a:cs typeface="Cambria"/>
              </a:rPr>
              <a:t>σ</a:t>
            </a:r>
            <a:r>
              <a:rPr sz="3200" dirty="0">
                <a:solidFill>
                  <a:srgbClr val="FFFFFF"/>
                </a:solidFill>
                <a:latin typeface="Cambria"/>
                <a:cs typeface="Cambria"/>
              </a:rPr>
              <a:t>ε	μικρές</a:t>
            </a:r>
            <a:endParaRPr sz="3200">
              <a:latin typeface="Cambria"/>
              <a:cs typeface="Cambria"/>
            </a:endParaRPr>
          </a:p>
          <a:p>
            <a:pPr marR="7620" algn="r">
              <a:lnSpc>
                <a:spcPct val="100000"/>
              </a:lnSpc>
            </a:pPr>
            <a:r>
              <a:rPr sz="3200" dirty="0">
                <a:solidFill>
                  <a:srgbClr val="FFFFFF"/>
                </a:solidFill>
                <a:latin typeface="Cambria"/>
                <a:cs typeface="Cambria"/>
              </a:rPr>
              <a:t>ή</a:t>
            </a:r>
            <a:endParaRPr sz="3200">
              <a:latin typeface="Cambria"/>
              <a:cs typeface="Cambria"/>
            </a:endParaRPr>
          </a:p>
        </p:txBody>
      </p:sp>
      <p:sp>
        <p:nvSpPr>
          <p:cNvPr id="10" name="object 10"/>
          <p:cNvSpPr txBox="1"/>
          <p:nvPr/>
        </p:nvSpPr>
        <p:spPr>
          <a:xfrm>
            <a:off x="1286002" y="4488002"/>
            <a:ext cx="2896870" cy="1489710"/>
          </a:xfrm>
          <a:prstGeom prst="rect">
            <a:avLst/>
          </a:prstGeom>
        </p:spPr>
        <p:txBody>
          <a:bodyPr vert="horz" wrap="square" lIns="0" tIns="13335" rIns="0" bIns="0" rtlCol="0">
            <a:spAutoFit/>
          </a:bodyPr>
          <a:lstStyle/>
          <a:p>
            <a:pPr marL="12700" marR="5080">
              <a:lnSpc>
                <a:spcPct val="100000"/>
              </a:lnSpc>
              <a:spcBef>
                <a:spcPts val="105"/>
              </a:spcBef>
            </a:pPr>
            <a:r>
              <a:rPr sz="3200" spc="-5" dirty="0">
                <a:solidFill>
                  <a:srgbClr val="FFFFFF"/>
                </a:solidFill>
                <a:latin typeface="Cambria"/>
                <a:cs typeface="Cambria"/>
              </a:rPr>
              <a:t>Χρ</a:t>
            </a:r>
            <a:r>
              <a:rPr sz="3200" spc="-15" dirty="0">
                <a:solidFill>
                  <a:srgbClr val="FFFFFF"/>
                </a:solidFill>
                <a:latin typeface="Cambria"/>
                <a:cs typeface="Cambria"/>
              </a:rPr>
              <a:t>η</a:t>
            </a:r>
            <a:r>
              <a:rPr sz="3200" dirty="0">
                <a:solidFill>
                  <a:srgbClr val="FFFFFF"/>
                </a:solidFill>
                <a:latin typeface="Cambria"/>
                <a:cs typeface="Cambria"/>
              </a:rPr>
              <a:t>σιμ</a:t>
            </a:r>
            <a:r>
              <a:rPr sz="3200" spc="-20" dirty="0">
                <a:solidFill>
                  <a:srgbClr val="FFFFFF"/>
                </a:solidFill>
                <a:latin typeface="Cambria"/>
                <a:cs typeface="Cambria"/>
              </a:rPr>
              <a:t>ο</a:t>
            </a:r>
            <a:r>
              <a:rPr sz="3200" spc="-5" dirty="0">
                <a:solidFill>
                  <a:srgbClr val="FFFFFF"/>
                </a:solidFill>
                <a:latin typeface="Cambria"/>
                <a:cs typeface="Cambria"/>
              </a:rPr>
              <a:t>ποιείται  χειρουργικές</a:t>
            </a:r>
            <a:endParaRPr sz="3200">
              <a:latin typeface="Cambria"/>
              <a:cs typeface="Cambria"/>
            </a:endParaRPr>
          </a:p>
          <a:p>
            <a:pPr marL="12700">
              <a:lnSpc>
                <a:spcPct val="100000"/>
              </a:lnSpc>
            </a:pPr>
            <a:r>
              <a:rPr sz="3200" spc="5" dirty="0">
                <a:solidFill>
                  <a:srgbClr val="FFFFFF"/>
                </a:solidFill>
                <a:latin typeface="Cambria"/>
                <a:cs typeface="Cambria"/>
              </a:rPr>
              <a:t>ενδοσκοπήσεις.</a:t>
            </a:r>
            <a:endParaRPr sz="3200">
              <a:latin typeface="Cambria"/>
              <a:cs typeface="Cambria"/>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01339" y="781799"/>
            <a:ext cx="2975610" cy="607326"/>
          </a:xfrm>
          <a:prstGeom prst="rect">
            <a:avLst/>
          </a:prstGeom>
        </p:spPr>
      </p:pic>
      <p:sp>
        <p:nvSpPr>
          <p:cNvPr id="3" name="object 3"/>
          <p:cNvSpPr txBox="1"/>
          <p:nvPr/>
        </p:nvSpPr>
        <p:spPr>
          <a:xfrm>
            <a:off x="535940" y="1587830"/>
            <a:ext cx="6891655" cy="1425575"/>
          </a:xfrm>
          <a:prstGeom prst="rect">
            <a:avLst/>
          </a:prstGeom>
        </p:spPr>
        <p:txBody>
          <a:bodyPr vert="horz" wrap="square" lIns="0" tIns="12700" rIns="0" bIns="0" rtlCol="0">
            <a:spAutoFit/>
          </a:bodyPr>
          <a:lstStyle/>
          <a:p>
            <a:pPr marL="304800" indent="-292735">
              <a:lnSpc>
                <a:spcPct val="100000"/>
              </a:lnSpc>
              <a:spcBef>
                <a:spcPts val="100"/>
              </a:spcBef>
              <a:buClr>
                <a:srgbClr val="FFFF00"/>
              </a:buClr>
              <a:buSzPct val="68518"/>
              <a:buFont typeface="Wingdings"/>
              <a:buChar char=""/>
              <a:tabLst>
                <a:tab pos="305435" algn="l"/>
              </a:tabLst>
            </a:pPr>
            <a:r>
              <a:rPr sz="2700" spc="-5" dirty="0">
                <a:solidFill>
                  <a:srgbClr val="FFFFFF"/>
                </a:solidFill>
                <a:latin typeface="Cambria"/>
                <a:cs typeface="Cambria"/>
              </a:rPr>
              <a:t>παράγωγο </a:t>
            </a:r>
            <a:r>
              <a:rPr sz="2700" dirty="0">
                <a:solidFill>
                  <a:srgbClr val="FFFFFF"/>
                </a:solidFill>
                <a:latin typeface="Cambria"/>
                <a:cs typeface="Cambria"/>
              </a:rPr>
              <a:t>της</a:t>
            </a:r>
            <a:r>
              <a:rPr sz="2700" spc="-30" dirty="0">
                <a:solidFill>
                  <a:srgbClr val="FFFFFF"/>
                </a:solidFill>
                <a:latin typeface="Cambria"/>
                <a:cs typeface="Cambria"/>
              </a:rPr>
              <a:t> </a:t>
            </a:r>
            <a:r>
              <a:rPr sz="2700" spc="-5" dirty="0">
                <a:solidFill>
                  <a:srgbClr val="FFFFFF"/>
                </a:solidFill>
                <a:latin typeface="Cambria"/>
                <a:cs typeface="Cambria"/>
              </a:rPr>
              <a:t>ισοπροπυλ-φαινόλης</a:t>
            </a:r>
            <a:endParaRPr sz="2700">
              <a:latin typeface="Cambria"/>
              <a:cs typeface="Cambria"/>
            </a:endParaRPr>
          </a:p>
          <a:p>
            <a:pPr marL="304800" marR="5080" indent="-292735">
              <a:lnSpc>
                <a:spcPct val="80000"/>
              </a:lnSpc>
              <a:spcBef>
                <a:spcPts val="2595"/>
              </a:spcBef>
              <a:buClr>
                <a:srgbClr val="FFFF00"/>
              </a:buClr>
              <a:buSzPct val="68518"/>
              <a:buFont typeface="Wingdings"/>
              <a:buChar char=""/>
              <a:tabLst>
                <a:tab pos="305435" algn="l"/>
              </a:tabLst>
            </a:pPr>
            <a:r>
              <a:rPr sz="2700" dirty="0">
                <a:solidFill>
                  <a:srgbClr val="FFFFFF"/>
                </a:solidFill>
                <a:latin typeface="Cambria"/>
                <a:cs typeface="Cambria"/>
              </a:rPr>
              <a:t>δ/μα 1% και 2% (γαλακτώδες εναιώρημα με </a:t>
            </a:r>
            <a:r>
              <a:rPr sz="2700" spc="-580" dirty="0">
                <a:solidFill>
                  <a:srgbClr val="FFFFFF"/>
                </a:solidFill>
                <a:latin typeface="Cambria"/>
                <a:cs typeface="Cambria"/>
              </a:rPr>
              <a:t> </a:t>
            </a:r>
            <a:r>
              <a:rPr sz="2700" spc="-5" dirty="0">
                <a:solidFill>
                  <a:srgbClr val="FFFFFF"/>
                </a:solidFill>
                <a:latin typeface="Cambria"/>
                <a:cs typeface="Cambria"/>
              </a:rPr>
              <a:t>σογιέλαιο,</a:t>
            </a:r>
            <a:r>
              <a:rPr sz="2700" spc="-45" dirty="0">
                <a:solidFill>
                  <a:srgbClr val="FFFFFF"/>
                </a:solidFill>
                <a:latin typeface="Cambria"/>
                <a:cs typeface="Cambria"/>
              </a:rPr>
              <a:t> </a:t>
            </a:r>
            <a:r>
              <a:rPr sz="2700" dirty="0">
                <a:solidFill>
                  <a:srgbClr val="FFFFFF"/>
                </a:solidFill>
                <a:latin typeface="Cambria"/>
                <a:cs typeface="Cambria"/>
              </a:rPr>
              <a:t>γλυκερόλη,</a:t>
            </a:r>
            <a:r>
              <a:rPr sz="2700" spc="-25" dirty="0">
                <a:solidFill>
                  <a:srgbClr val="FFFFFF"/>
                </a:solidFill>
                <a:latin typeface="Cambria"/>
                <a:cs typeface="Cambria"/>
              </a:rPr>
              <a:t> </a:t>
            </a:r>
            <a:r>
              <a:rPr sz="2700" dirty="0">
                <a:solidFill>
                  <a:srgbClr val="FFFFFF"/>
                </a:solidFill>
                <a:latin typeface="Cambria"/>
                <a:cs typeface="Cambria"/>
              </a:rPr>
              <a:t>φωσφατίδια</a:t>
            </a:r>
            <a:r>
              <a:rPr sz="2700" spc="-20" dirty="0">
                <a:solidFill>
                  <a:srgbClr val="FFFFFF"/>
                </a:solidFill>
                <a:latin typeface="Cambria"/>
                <a:cs typeface="Cambria"/>
              </a:rPr>
              <a:t> </a:t>
            </a:r>
            <a:r>
              <a:rPr sz="2700" spc="-5" dirty="0">
                <a:solidFill>
                  <a:srgbClr val="FFFFFF"/>
                </a:solidFill>
                <a:latin typeface="Cambria"/>
                <a:cs typeface="Cambria"/>
              </a:rPr>
              <a:t>αυγού)</a:t>
            </a:r>
            <a:endParaRPr sz="2700">
              <a:latin typeface="Cambria"/>
              <a:cs typeface="Cambria"/>
            </a:endParaRPr>
          </a:p>
        </p:txBody>
      </p:sp>
      <p:sp>
        <p:nvSpPr>
          <p:cNvPr id="4" name="object 4"/>
          <p:cNvSpPr txBox="1"/>
          <p:nvPr/>
        </p:nvSpPr>
        <p:spPr>
          <a:xfrm>
            <a:off x="535940" y="3234690"/>
            <a:ext cx="1313180" cy="436880"/>
          </a:xfrm>
          <a:prstGeom prst="rect">
            <a:avLst/>
          </a:prstGeom>
        </p:spPr>
        <p:txBody>
          <a:bodyPr vert="horz" wrap="square" lIns="0" tIns="12700" rIns="0" bIns="0" rtlCol="0">
            <a:spAutoFit/>
          </a:bodyPr>
          <a:lstStyle/>
          <a:p>
            <a:pPr marL="381635" indent="-369570">
              <a:lnSpc>
                <a:spcPct val="100000"/>
              </a:lnSpc>
              <a:spcBef>
                <a:spcPts val="100"/>
              </a:spcBef>
              <a:buClr>
                <a:srgbClr val="FFFF00"/>
              </a:buClr>
              <a:buSzPct val="68518"/>
              <a:buFont typeface="Wingdings"/>
              <a:buChar char=""/>
              <a:tabLst>
                <a:tab pos="381635" algn="l"/>
                <a:tab pos="382270" algn="l"/>
              </a:tabLst>
            </a:pPr>
            <a:r>
              <a:rPr sz="2700" dirty="0">
                <a:solidFill>
                  <a:srgbClr val="FFFFFF"/>
                </a:solidFill>
                <a:latin typeface="Cambria"/>
                <a:cs typeface="Cambria"/>
              </a:rPr>
              <a:t>χρήση</a:t>
            </a:r>
            <a:endParaRPr sz="2700">
              <a:latin typeface="Cambria"/>
              <a:cs typeface="Cambria"/>
            </a:endParaRPr>
          </a:p>
        </p:txBody>
      </p:sp>
      <p:sp>
        <p:nvSpPr>
          <p:cNvPr id="5" name="object 5"/>
          <p:cNvSpPr txBox="1"/>
          <p:nvPr/>
        </p:nvSpPr>
        <p:spPr>
          <a:xfrm>
            <a:off x="2582650" y="3234690"/>
            <a:ext cx="4838700" cy="766445"/>
          </a:xfrm>
          <a:prstGeom prst="rect">
            <a:avLst/>
          </a:prstGeom>
        </p:spPr>
        <p:txBody>
          <a:bodyPr vert="horz" wrap="square" lIns="0" tIns="94615" rIns="0" bIns="0" rtlCol="0">
            <a:spAutoFit/>
          </a:bodyPr>
          <a:lstStyle/>
          <a:p>
            <a:pPr marL="23495" marR="5080" indent="-11430">
              <a:lnSpc>
                <a:spcPct val="80000"/>
              </a:lnSpc>
              <a:spcBef>
                <a:spcPts val="745"/>
              </a:spcBef>
            </a:pPr>
            <a:r>
              <a:rPr sz="2700" dirty="0">
                <a:solidFill>
                  <a:srgbClr val="FFFFFF"/>
                </a:solidFill>
                <a:latin typeface="Cambria"/>
                <a:cs typeface="Cambria"/>
              </a:rPr>
              <a:t>εισαγωγή + διατήρηση </a:t>
            </a:r>
            <a:r>
              <a:rPr sz="2700" spc="-110" dirty="0">
                <a:solidFill>
                  <a:srgbClr val="FFFFFF"/>
                </a:solidFill>
                <a:latin typeface="Cambria"/>
                <a:cs typeface="Cambria"/>
              </a:rPr>
              <a:t>ΓΑ </a:t>
            </a:r>
            <a:r>
              <a:rPr sz="2700" spc="-105" dirty="0">
                <a:solidFill>
                  <a:srgbClr val="FFFFFF"/>
                </a:solidFill>
                <a:latin typeface="Cambria"/>
                <a:cs typeface="Cambria"/>
              </a:rPr>
              <a:t> </a:t>
            </a:r>
            <a:r>
              <a:rPr sz="2700" spc="-5" dirty="0">
                <a:solidFill>
                  <a:srgbClr val="FFFFFF"/>
                </a:solidFill>
                <a:latin typeface="Cambria"/>
                <a:cs typeface="Cambria"/>
              </a:rPr>
              <a:t>αγχόλυση</a:t>
            </a:r>
            <a:r>
              <a:rPr sz="2700" spc="-15" dirty="0">
                <a:solidFill>
                  <a:srgbClr val="FFFFFF"/>
                </a:solidFill>
                <a:latin typeface="Cambria"/>
                <a:cs typeface="Cambria"/>
              </a:rPr>
              <a:t> </a:t>
            </a:r>
            <a:r>
              <a:rPr sz="2700" dirty="0">
                <a:solidFill>
                  <a:srgbClr val="FFFFFF"/>
                </a:solidFill>
                <a:latin typeface="Cambria"/>
                <a:cs typeface="Cambria"/>
              </a:rPr>
              <a:t>+</a:t>
            </a:r>
            <a:r>
              <a:rPr sz="2700" spc="-10" dirty="0">
                <a:solidFill>
                  <a:srgbClr val="FFFFFF"/>
                </a:solidFill>
                <a:latin typeface="Cambria"/>
                <a:cs typeface="Cambria"/>
              </a:rPr>
              <a:t> </a:t>
            </a:r>
            <a:r>
              <a:rPr sz="2700" spc="-5" dirty="0">
                <a:solidFill>
                  <a:srgbClr val="FFFFFF"/>
                </a:solidFill>
                <a:latin typeface="Cambria"/>
                <a:cs typeface="Cambria"/>
              </a:rPr>
              <a:t>αμνησία</a:t>
            </a:r>
            <a:r>
              <a:rPr sz="2700" spc="-20" dirty="0">
                <a:solidFill>
                  <a:srgbClr val="FFFFFF"/>
                </a:solidFill>
                <a:latin typeface="Cambria"/>
                <a:cs typeface="Cambria"/>
              </a:rPr>
              <a:t> </a:t>
            </a:r>
            <a:r>
              <a:rPr sz="2700" dirty="0">
                <a:solidFill>
                  <a:srgbClr val="FFFFFF"/>
                </a:solidFill>
                <a:latin typeface="Cambria"/>
                <a:cs typeface="Cambria"/>
              </a:rPr>
              <a:t>σε </a:t>
            </a:r>
            <a:r>
              <a:rPr sz="2700" spc="-5" dirty="0">
                <a:solidFill>
                  <a:srgbClr val="FFFFFF"/>
                </a:solidFill>
                <a:latin typeface="Cambria"/>
                <a:cs typeface="Cambria"/>
              </a:rPr>
              <a:t>τοπική</a:t>
            </a:r>
            <a:r>
              <a:rPr sz="2700" spc="-20" dirty="0">
                <a:solidFill>
                  <a:srgbClr val="FFFFFF"/>
                </a:solidFill>
                <a:latin typeface="Cambria"/>
                <a:cs typeface="Cambria"/>
              </a:rPr>
              <a:t> </a:t>
            </a:r>
            <a:r>
              <a:rPr sz="2700" dirty="0">
                <a:solidFill>
                  <a:srgbClr val="FFFFFF"/>
                </a:solidFill>
                <a:latin typeface="Cambria"/>
                <a:cs typeface="Cambria"/>
              </a:rPr>
              <a:t>ή</a:t>
            </a:r>
            <a:endParaRPr sz="2700">
              <a:latin typeface="Cambria"/>
              <a:cs typeface="Cambria"/>
            </a:endParaRPr>
          </a:p>
        </p:txBody>
      </p:sp>
      <p:sp>
        <p:nvSpPr>
          <p:cNvPr id="6" name="object 6"/>
          <p:cNvSpPr txBox="1"/>
          <p:nvPr/>
        </p:nvSpPr>
        <p:spPr>
          <a:xfrm>
            <a:off x="828547" y="3893057"/>
            <a:ext cx="1469390"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Cambria"/>
                <a:cs typeface="Cambria"/>
              </a:rPr>
              <a:t>περ</a:t>
            </a:r>
            <a:r>
              <a:rPr sz="2700" spc="5" dirty="0">
                <a:solidFill>
                  <a:srgbClr val="FFFFFF"/>
                </a:solidFill>
                <a:latin typeface="Cambria"/>
                <a:cs typeface="Cambria"/>
              </a:rPr>
              <a:t>ι</a:t>
            </a:r>
            <a:r>
              <a:rPr sz="2700" spc="-75" dirty="0">
                <a:solidFill>
                  <a:srgbClr val="FFFFFF"/>
                </a:solidFill>
                <a:latin typeface="Cambria"/>
                <a:cs typeface="Cambria"/>
              </a:rPr>
              <a:t>ο</a:t>
            </a:r>
            <a:r>
              <a:rPr sz="2700" dirty="0">
                <a:solidFill>
                  <a:srgbClr val="FFFFFF"/>
                </a:solidFill>
                <a:latin typeface="Cambria"/>
                <a:cs typeface="Cambria"/>
              </a:rPr>
              <a:t>χι</a:t>
            </a:r>
            <a:r>
              <a:rPr sz="2700" spc="5" dirty="0">
                <a:solidFill>
                  <a:srgbClr val="FFFFFF"/>
                </a:solidFill>
                <a:latin typeface="Cambria"/>
                <a:cs typeface="Cambria"/>
              </a:rPr>
              <a:t>κ</a:t>
            </a:r>
            <a:r>
              <a:rPr sz="2700" dirty="0">
                <a:solidFill>
                  <a:srgbClr val="FFFFFF"/>
                </a:solidFill>
                <a:latin typeface="Cambria"/>
                <a:cs typeface="Cambria"/>
              </a:rPr>
              <a:t>ή</a:t>
            </a:r>
            <a:endParaRPr sz="2700">
              <a:latin typeface="Cambria"/>
              <a:cs typeface="Cambria"/>
            </a:endParaRPr>
          </a:p>
        </p:txBody>
      </p:sp>
      <p:sp>
        <p:nvSpPr>
          <p:cNvPr id="7" name="object 7"/>
          <p:cNvSpPr txBox="1"/>
          <p:nvPr/>
        </p:nvSpPr>
        <p:spPr>
          <a:xfrm>
            <a:off x="5261228" y="3893057"/>
            <a:ext cx="1744345" cy="43688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Cambria"/>
                <a:cs typeface="Cambria"/>
              </a:rPr>
              <a:t>αναισθησία</a:t>
            </a:r>
            <a:endParaRPr sz="2700">
              <a:latin typeface="Cambria"/>
              <a:cs typeface="Cambria"/>
            </a:endParaRPr>
          </a:p>
        </p:txBody>
      </p:sp>
      <p:sp>
        <p:nvSpPr>
          <p:cNvPr id="8" name="object 8"/>
          <p:cNvSpPr txBox="1"/>
          <p:nvPr/>
        </p:nvSpPr>
        <p:spPr>
          <a:xfrm>
            <a:off x="535940" y="4222242"/>
            <a:ext cx="8043545" cy="1752600"/>
          </a:xfrm>
          <a:prstGeom prst="rect">
            <a:avLst/>
          </a:prstGeom>
        </p:spPr>
        <p:txBody>
          <a:bodyPr vert="horz" wrap="square" lIns="0" tIns="12700" rIns="0" bIns="0" rtlCol="0">
            <a:spAutoFit/>
          </a:bodyPr>
          <a:lstStyle/>
          <a:p>
            <a:pPr marL="304800">
              <a:lnSpc>
                <a:spcPct val="100000"/>
              </a:lnSpc>
              <a:spcBef>
                <a:spcPts val="100"/>
              </a:spcBef>
            </a:pPr>
            <a:r>
              <a:rPr sz="2700" spc="-5" dirty="0">
                <a:solidFill>
                  <a:srgbClr val="FFFFFF"/>
                </a:solidFill>
                <a:latin typeface="Cambria"/>
                <a:cs typeface="Cambria"/>
              </a:rPr>
              <a:t>(υποαναισθητικές</a:t>
            </a:r>
            <a:r>
              <a:rPr sz="2700" spc="-10" dirty="0">
                <a:solidFill>
                  <a:srgbClr val="FFFFFF"/>
                </a:solidFill>
                <a:latin typeface="Cambria"/>
                <a:cs typeface="Cambria"/>
              </a:rPr>
              <a:t> </a:t>
            </a:r>
            <a:r>
              <a:rPr sz="2700" dirty="0">
                <a:solidFill>
                  <a:srgbClr val="FFFFFF"/>
                </a:solidFill>
                <a:latin typeface="Cambria"/>
                <a:cs typeface="Cambria"/>
              </a:rPr>
              <a:t>δόσεις)</a:t>
            </a:r>
            <a:endParaRPr sz="2700">
              <a:latin typeface="Cambria"/>
              <a:cs typeface="Cambria"/>
            </a:endParaRPr>
          </a:p>
          <a:p>
            <a:pPr marL="304800" marR="2242820" indent="-292735">
              <a:lnSpc>
                <a:spcPct val="80000"/>
              </a:lnSpc>
              <a:spcBef>
                <a:spcPts val="2590"/>
              </a:spcBef>
              <a:buClr>
                <a:srgbClr val="FFFF00"/>
              </a:buClr>
              <a:buSzPct val="68518"/>
              <a:buFont typeface="Wingdings"/>
              <a:buChar char=""/>
              <a:tabLst>
                <a:tab pos="305435" algn="l"/>
              </a:tabLst>
            </a:pPr>
            <a:r>
              <a:rPr sz="2700" dirty="0">
                <a:solidFill>
                  <a:srgbClr val="FFFFFF"/>
                </a:solidFill>
                <a:latin typeface="Cambria"/>
                <a:cs typeface="Cambria"/>
              </a:rPr>
              <a:t>Καταστέλλει λαρυγγικά + φαρυγγικά </a:t>
            </a:r>
            <a:r>
              <a:rPr sz="2700" spc="-580" dirty="0">
                <a:solidFill>
                  <a:srgbClr val="FFFFFF"/>
                </a:solidFill>
                <a:latin typeface="Cambria"/>
                <a:cs typeface="Cambria"/>
              </a:rPr>
              <a:t> </a:t>
            </a:r>
            <a:r>
              <a:rPr sz="2700" spc="5" dirty="0">
                <a:solidFill>
                  <a:srgbClr val="FFFFFF"/>
                </a:solidFill>
                <a:latin typeface="Cambria"/>
                <a:cs typeface="Cambria"/>
              </a:rPr>
              <a:t>αντανακλαστικά</a:t>
            </a:r>
            <a:endParaRPr sz="2700">
              <a:latin typeface="Cambria"/>
              <a:cs typeface="Cambria"/>
            </a:endParaRPr>
          </a:p>
          <a:p>
            <a:pPr marL="1079500">
              <a:lnSpc>
                <a:spcPts val="2580"/>
              </a:lnSpc>
            </a:pPr>
            <a:r>
              <a:rPr sz="2700" dirty="0">
                <a:solidFill>
                  <a:srgbClr val="FFFFFF"/>
                </a:solidFill>
                <a:latin typeface="Cambria"/>
                <a:cs typeface="Cambria"/>
              </a:rPr>
              <a:t>εισαγωγή</a:t>
            </a:r>
            <a:r>
              <a:rPr sz="2700" spc="-30" dirty="0">
                <a:solidFill>
                  <a:srgbClr val="FFFFFF"/>
                </a:solidFill>
                <a:latin typeface="Cambria"/>
                <a:cs typeface="Cambria"/>
              </a:rPr>
              <a:t> </a:t>
            </a:r>
            <a:r>
              <a:rPr sz="2700" spc="105" dirty="0">
                <a:solidFill>
                  <a:srgbClr val="FFFFFF"/>
                </a:solidFill>
                <a:latin typeface="Cambria"/>
                <a:cs typeface="Cambria"/>
              </a:rPr>
              <a:t>LMA</a:t>
            </a:r>
            <a:r>
              <a:rPr sz="2700" spc="65" dirty="0">
                <a:solidFill>
                  <a:srgbClr val="FFFFFF"/>
                </a:solidFill>
                <a:latin typeface="Cambria"/>
                <a:cs typeface="Cambria"/>
              </a:rPr>
              <a:t> </a:t>
            </a:r>
            <a:r>
              <a:rPr sz="2700" dirty="0">
                <a:solidFill>
                  <a:srgbClr val="FFFFFF"/>
                </a:solidFill>
                <a:latin typeface="Cambria"/>
                <a:cs typeface="Cambria"/>
              </a:rPr>
              <a:t>+</a:t>
            </a:r>
            <a:r>
              <a:rPr sz="2700" spc="-10" dirty="0">
                <a:solidFill>
                  <a:srgbClr val="FFFFFF"/>
                </a:solidFill>
                <a:latin typeface="Cambria"/>
                <a:cs typeface="Cambria"/>
              </a:rPr>
              <a:t> </a:t>
            </a:r>
            <a:r>
              <a:rPr sz="2700" spc="-5" dirty="0">
                <a:solidFill>
                  <a:srgbClr val="FFFFFF"/>
                </a:solidFill>
                <a:latin typeface="Cambria"/>
                <a:cs typeface="Cambria"/>
              </a:rPr>
              <a:t>ενδοτραχειακή </a:t>
            </a:r>
            <a:r>
              <a:rPr sz="2700" spc="5" dirty="0">
                <a:solidFill>
                  <a:srgbClr val="FFFFFF"/>
                </a:solidFill>
                <a:latin typeface="Cambria"/>
                <a:cs typeface="Cambria"/>
              </a:rPr>
              <a:t>διασωλήνωση</a:t>
            </a:r>
            <a:endParaRPr sz="2700">
              <a:latin typeface="Cambria"/>
              <a:cs typeface="Cambria"/>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01339" y="781799"/>
            <a:ext cx="2975610" cy="607326"/>
          </a:xfrm>
          <a:prstGeom prst="rect">
            <a:avLst/>
          </a:prstGeom>
        </p:spPr>
      </p:pic>
      <p:sp>
        <p:nvSpPr>
          <p:cNvPr id="3" name="object 3"/>
          <p:cNvSpPr txBox="1"/>
          <p:nvPr/>
        </p:nvSpPr>
        <p:spPr>
          <a:xfrm>
            <a:off x="535940" y="1577162"/>
            <a:ext cx="7964170" cy="4206280"/>
          </a:xfrm>
          <a:prstGeom prst="rect">
            <a:avLst/>
          </a:prstGeom>
        </p:spPr>
        <p:txBody>
          <a:bodyPr vert="horz" wrap="square" lIns="0" tIns="12700" rIns="0" bIns="0" rtlCol="0" anchor="t">
            <a:spAutoFit/>
          </a:bodyPr>
          <a:lstStyle/>
          <a:p>
            <a:pPr marL="304800" indent="-292735">
              <a:lnSpc>
                <a:spcPts val="3240"/>
              </a:lnSpc>
              <a:spcBef>
                <a:spcPts val="100"/>
              </a:spcBef>
              <a:buClr>
                <a:srgbClr val="FFFF00"/>
              </a:buClr>
              <a:buSzPct val="70000"/>
              <a:buFont typeface="Wingdings"/>
              <a:buChar char=""/>
              <a:tabLst>
                <a:tab pos="305435" algn="l"/>
              </a:tabLst>
            </a:pPr>
            <a:r>
              <a:rPr sz="3000" spc="-5" dirty="0">
                <a:solidFill>
                  <a:srgbClr val="FFFFFF"/>
                </a:solidFill>
                <a:latin typeface="Cambria"/>
                <a:cs typeface="Cambria"/>
              </a:rPr>
              <a:t>αντιεμετικές</a:t>
            </a:r>
            <a:r>
              <a:rPr sz="3000" spc="-35" dirty="0">
                <a:solidFill>
                  <a:srgbClr val="FFFFFF"/>
                </a:solidFill>
                <a:latin typeface="Cambria"/>
                <a:cs typeface="Cambria"/>
              </a:rPr>
              <a:t> </a:t>
            </a:r>
            <a:r>
              <a:rPr sz="3000" dirty="0">
                <a:solidFill>
                  <a:srgbClr val="FFFFFF"/>
                </a:solidFill>
                <a:latin typeface="Cambria"/>
                <a:cs typeface="Cambria"/>
              </a:rPr>
              <a:t>ιδιότητες</a:t>
            </a:r>
            <a:endParaRPr sz="3000">
              <a:latin typeface="Cambria"/>
              <a:cs typeface="Cambria"/>
            </a:endParaRPr>
          </a:p>
          <a:p>
            <a:pPr marL="725805" indent="-713740">
              <a:lnSpc>
                <a:spcPts val="2875"/>
              </a:lnSpc>
              <a:buClr>
                <a:srgbClr val="FFFF00"/>
              </a:buClr>
              <a:buSzPct val="70000"/>
              <a:buFont typeface="Wingdings"/>
              <a:buChar char=""/>
              <a:tabLst>
                <a:tab pos="725805" algn="l"/>
                <a:tab pos="726440" algn="l"/>
              </a:tabLst>
            </a:pPr>
            <a:r>
              <a:rPr sz="3000" spc="-5" dirty="0">
                <a:solidFill>
                  <a:srgbClr val="FFFFFF"/>
                </a:solidFill>
                <a:latin typeface="Cambria"/>
                <a:cs typeface="Cambria"/>
              </a:rPr>
              <a:t>λιποδιαλυτότητα</a:t>
            </a:r>
            <a:endParaRPr sz="3000">
              <a:latin typeface="Cambria"/>
              <a:cs typeface="Cambria"/>
            </a:endParaRPr>
          </a:p>
          <a:p>
            <a:pPr marL="389255" indent="-377190">
              <a:lnSpc>
                <a:spcPts val="2875"/>
              </a:lnSpc>
              <a:buClr>
                <a:srgbClr val="FFFF00"/>
              </a:buClr>
              <a:buSzPct val="70000"/>
              <a:buFont typeface="Wingdings"/>
              <a:buChar char=""/>
              <a:tabLst>
                <a:tab pos="389255" algn="l"/>
                <a:tab pos="389890" algn="l"/>
              </a:tabLst>
            </a:pPr>
            <a:r>
              <a:rPr sz="3000" spc="-15" dirty="0">
                <a:solidFill>
                  <a:srgbClr val="FFFFFF"/>
                </a:solidFill>
                <a:latin typeface="Cambria"/>
                <a:cs typeface="Cambria"/>
              </a:rPr>
              <a:t>γρήγορη</a:t>
            </a:r>
            <a:r>
              <a:rPr sz="3000" spc="-10" dirty="0">
                <a:solidFill>
                  <a:srgbClr val="FFFFFF"/>
                </a:solidFill>
                <a:latin typeface="Cambria"/>
                <a:cs typeface="Cambria"/>
              </a:rPr>
              <a:t> </a:t>
            </a:r>
            <a:r>
              <a:rPr sz="3000" spc="5" dirty="0">
                <a:solidFill>
                  <a:srgbClr val="FFFFFF"/>
                </a:solidFill>
                <a:latin typeface="Cambria"/>
                <a:cs typeface="Cambria"/>
              </a:rPr>
              <a:t>ανακατανομή</a:t>
            </a:r>
            <a:r>
              <a:rPr sz="3000" spc="-15" dirty="0">
                <a:solidFill>
                  <a:srgbClr val="FFFFFF"/>
                </a:solidFill>
                <a:latin typeface="Cambria"/>
                <a:cs typeface="Cambria"/>
              </a:rPr>
              <a:t> </a:t>
            </a:r>
            <a:r>
              <a:rPr sz="3000" dirty="0">
                <a:solidFill>
                  <a:srgbClr val="FFFFFF"/>
                </a:solidFill>
                <a:latin typeface="Cambria"/>
                <a:cs typeface="Cambria"/>
              </a:rPr>
              <a:t>με</a:t>
            </a:r>
            <a:r>
              <a:rPr sz="3000" spc="30" dirty="0">
                <a:solidFill>
                  <a:srgbClr val="FFFFFF"/>
                </a:solidFill>
                <a:latin typeface="Cambria"/>
                <a:cs typeface="Cambria"/>
              </a:rPr>
              <a:t> </a:t>
            </a:r>
            <a:r>
              <a:rPr sz="3000" spc="-90" dirty="0">
                <a:solidFill>
                  <a:srgbClr val="FFFFFF"/>
                </a:solidFill>
                <a:latin typeface="Cambria"/>
                <a:cs typeface="Cambria"/>
              </a:rPr>
              <a:t>t1/2</a:t>
            </a:r>
            <a:r>
              <a:rPr sz="3000" spc="85" dirty="0">
                <a:solidFill>
                  <a:srgbClr val="FFFFFF"/>
                </a:solidFill>
                <a:latin typeface="Cambria"/>
                <a:cs typeface="Cambria"/>
              </a:rPr>
              <a:t> </a:t>
            </a:r>
            <a:r>
              <a:rPr sz="3000" spc="335" dirty="0">
                <a:solidFill>
                  <a:srgbClr val="FFFFFF"/>
                </a:solidFill>
                <a:latin typeface="Cambria"/>
                <a:cs typeface="Cambria"/>
              </a:rPr>
              <a:t>=</a:t>
            </a:r>
            <a:r>
              <a:rPr sz="3000" spc="85" dirty="0">
                <a:solidFill>
                  <a:srgbClr val="FFFFFF"/>
                </a:solidFill>
                <a:latin typeface="Cambria"/>
                <a:cs typeface="Cambria"/>
              </a:rPr>
              <a:t> </a:t>
            </a:r>
            <a:r>
              <a:rPr sz="3000" spc="25" dirty="0">
                <a:solidFill>
                  <a:srgbClr val="FFFFFF"/>
                </a:solidFill>
                <a:latin typeface="Cambria"/>
                <a:cs typeface="Cambria"/>
              </a:rPr>
              <a:t>2-8min</a:t>
            </a:r>
            <a:endParaRPr sz="3000">
              <a:latin typeface="Cambria"/>
              <a:cs typeface="Cambria"/>
            </a:endParaRPr>
          </a:p>
          <a:p>
            <a:pPr marL="389255" indent="-377190">
              <a:lnSpc>
                <a:spcPts val="2880"/>
              </a:lnSpc>
              <a:buClr>
                <a:srgbClr val="FFFF00"/>
              </a:buClr>
              <a:buSzPct val="70000"/>
              <a:buFont typeface="Wingdings"/>
              <a:buChar char=""/>
              <a:tabLst>
                <a:tab pos="389255" algn="l"/>
                <a:tab pos="389890" algn="l"/>
              </a:tabLst>
            </a:pPr>
            <a:r>
              <a:rPr sz="3000" dirty="0">
                <a:solidFill>
                  <a:srgbClr val="FFFFFF"/>
                </a:solidFill>
                <a:latin typeface="Cambria"/>
                <a:cs typeface="Cambria"/>
              </a:rPr>
              <a:t>έναρξη δράσης</a:t>
            </a:r>
            <a:r>
              <a:rPr sz="3000" spc="-10" dirty="0">
                <a:solidFill>
                  <a:srgbClr val="FFFFFF"/>
                </a:solidFill>
                <a:latin typeface="Cambria"/>
                <a:cs typeface="Cambria"/>
              </a:rPr>
              <a:t> </a:t>
            </a:r>
            <a:r>
              <a:rPr sz="3000" dirty="0">
                <a:solidFill>
                  <a:srgbClr val="FFFFFF"/>
                </a:solidFill>
                <a:latin typeface="Cambria"/>
                <a:cs typeface="Cambria"/>
              </a:rPr>
              <a:t>σε</a:t>
            </a:r>
            <a:r>
              <a:rPr sz="3000" spc="-5" dirty="0">
                <a:solidFill>
                  <a:srgbClr val="FFFFFF"/>
                </a:solidFill>
                <a:latin typeface="Cambria"/>
                <a:cs typeface="Cambria"/>
              </a:rPr>
              <a:t> </a:t>
            </a:r>
            <a:r>
              <a:rPr sz="3000" spc="135" dirty="0">
                <a:solidFill>
                  <a:srgbClr val="FFFFFF"/>
                </a:solidFill>
                <a:latin typeface="Cambria"/>
                <a:cs typeface="Cambria"/>
              </a:rPr>
              <a:t>40sec,</a:t>
            </a:r>
            <a:r>
              <a:rPr sz="3000" spc="-145" dirty="0">
                <a:solidFill>
                  <a:srgbClr val="FFFFFF"/>
                </a:solidFill>
                <a:latin typeface="Cambria"/>
                <a:cs typeface="Cambria"/>
              </a:rPr>
              <a:t> </a:t>
            </a:r>
            <a:r>
              <a:rPr sz="3000" dirty="0">
                <a:solidFill>
                  <a:srgbClr val="FFFFFF"/>
                </a:solidFill>
                <a:latin typeface="Cambria"/>
                <a:cs typeface="Cambria"/>
              </a:rPr>
              <a:t>διάρκεια =</a:t>
            </a:r>
            <a:r>
              <a:rPr sz="3000" spc="-10" dirty="0">
                <a:solidFill>
                  <a:srgbClr val="FFFFFF"/>
                </a:solidFill>
                <a:latin typeface="Cambria"/>
                <a:cs typeface="Cambria"/>
              </a:rPr>
              <a:t> </a:t>
            </a:r>
            <a:r>
              <a:rPr sz="3000" spc="20" dirty="0">
                <a:solidFill>
                  <a:srgbClr val="FFFFFF"/>
                </a:solidFill>
                <a:latin typeface="Cambria"/>
                <a:cs typeface="Cambria"/>
              </a:rPr>
              <a:t>5-10min</a:t>
            </a:r>
            <a:endParaRPr sz="3000">
              <a:latin typeface="Cambria"/>
              <a:cs typeface="Cambria"/>
            </a:endParaRPr>
          </a:p>
          <a:p>
            <a:pPr marL="736600" indent="-724535">
              <a:lnSpc>
                <a:spcPts val="2885"/>
              </a:lnSpc>
              <a:buClr>
                <a:srgbClr val="FFFF00"/>
              </a:buClr>
              <a:buSzPct val="70000"/>
              <a:buFont typeface="Wingdings"/>
              <a:buChar char=""/>
              <a:tabLst>
                <a:tab pos="736600" algn="l"/>
                <a:tab pos="737235" algn="l"/>
              </a:tabLst>
            </a:pPr>
            <a:r>
              <a:rPr sz="3000" spc="-5" dirty="0">
                <a:solidFill>
                  <a:srgbClr val="FFFFFF"/>
                </a:solidFill>
                <a:latin typeface="Cambria"/>
                <a:cs typeface="Cambria"/>
              </a:rPr>
              <a:t>ρυθμό</a:t>
            </a:r>
            <a:r>
              <a:rPr sz="3000" spc="-30" dirty="0">
                <a:solidFill>
                  <a:srgbClr val="FFFFFF"/>
                </a:solidFill>
                <a:latin typeface="Cambria"/>
                <a:cs typeface="Cambria"/>
              </a:rPr>
              <a:t> </a:t>
            </a:r>
            <a:r>
              <a:rPr sz="3000" spc="-5" dirty="0">
                <a:solidFill>
                  <a:srgbClr val="FFFFFF"/>
                </a:solidFill>
                <a:latin typeface="Cambria"/>
                <a:cs typeface="Cambria"/>
              </a:rPr>
              <a:t>κάθαρσης</a:t>
            </a:r>
            <a:endParaRPr sz="3000">
              <a:latin typeface="Cambria"/>
              <a:cs typeface="Cambria"/>
            </a:endParaRPr>
          </a:p>
          <a:p>
            <a:pPr marL="389255" indent="-377190">
              <a:lnSpc>
                <a:spcPts val="2890"/>
              </a:lnSpc>
              <a:buClr>
                <a:srgbClr val="FFFF00"/>
              </a:buClr>
              <a:buSzPct val="70000"/>
              <a:buFont typeface="Wingdings"/>
              <a:buChar char=""/>
              <a:tabLst>
                <a:tab pos="389255" algn="l"/>
                <a:tab pos="389890" algn="l"/>
              </a:tabLst>
            </a:pPr>
            <a:r>
              <a:rPr sz="3000" dirty="0">
                <a:solidFill>
                  <a:srgbClr val="FFFFFF"/>
                </a:solidFill>
                <a:latin typeface="Cambria"/>
                <a:cs typeface="Cambria"/>
              </a:rPr>
              <a:t>δεν</a:t>
            </a:r>
            <a:r>
              <a:rPr sz="3000" spc="-5" dirty="0">
                <a:solidFill>
                  <a:srgbClr val="FFFFFF"/>
                </a:solidFill>
                <a:latin typeface="Cambria"/>
                <a:cs typeface="Cambria"/>
              </a:rPr>
              <a:t> </a:t>
            </a:r>
            <a:r>
              <a:rPr sz="3000" dirty="0">
                <a:solidFill>
                  <a:srgbClr val="FFFFFF"/>
                </a:solidFill>
                <a:latin typeface="Cambria"/>
                <a:cs typeface="Cambria"/>
              </a:rPr>
              <a:t>σχηματίζει</a:t>
            </a:r>
            <a:r>
              <a:rPr sz="3000" spc="-20" dirty="0">
                <a:solidFill>
                  <a:srgbClr val="FFFFFF"/>
                </a:solidFill>
                <a:latin typeface="Cambria"/>
                <a:cs typeface="Cambria"/>
              </a:rPr>
              <a:t> </a:t>
            </a:r>
            <a:r>
              <a:rPr sz="3000" dirty="0">
                <a:solidFill>
                  <a:srgbClr val="FFFFFF"/>
                </a:solidFill>
                <a:latin typeface="Cambria"/>
                <a:cs typeface="Cambria"/>
              </a:rPr>
              <a:t>ενεργούς</a:t>
            </a:r>
            <a:r>
              <a:rPr sz="3000" spc="5" dirty="0">
                <a:solidFill>
                  <a:srgbClr val="FFFFFF"/>
                </a:solidFill>
                <a:latin typeface="Cambria"/>
                <a:cs typeface="Cambria"/>
              </a:rPr>
              <a:t> </a:t>
            </a:r>
            <a:r>
              <a:rPr sz="3000" dirty="0">
                <a:solidFill>
                  <a:srgbClr val="FFFFFF"/>
                </a:solidFill>
                <a:latin typeface="Cambria"/>
                <a:cs typeface="Cambria"/>
              </a:rPr>
              <a:t>μεταβολίτες</a:t>
            </a:r>
            <a:r>
              <a:rPr sz="3000" spc="-30" dirty="0">
                <a:solidFill>
                  <a:srgbClr val="FFFFFF"/>
                </a:solidFill>
                <a:latin typeface="Cambria"/>
                <a:cs typeface="Cambria"/>
              </a:rPr>
              <a:t> </a:t>
            </a:r>
            <a:r>
              <a:rPr sz="3000" spc="5" dirty="0">
                <a:solidFill>
                  <a:srgbClr val="FFFFFF"/>
                </a:solidFill>
                <a:latin typeface="Cambria"/>
                <a:cs typeface="Cambria"/>
              </a:rPr>
              <a:t>(μόνο</a:t>
            </a:r>
            <a:r>
              <a:rPr sz="3000" spc="-5" dirty="0">
                <a:solidFill>
                  <a:srgbClr val="FFFFFF"/>
                </a:solidFill>
                <a:latin typeface="Cambria"/>
                <a:cs typeface="Cambria"/>
              </a:rPr>
              <a:t> το</a:t>
            </a:r>
            <a:endParaRPr sz="3000">
              <a:latin typeface="Cambria"/>
              <a:cs typeface="Cambria"/>
            </a:endParaRPr>
          </a:p>
          <a:p>
            <a:pPr marL="304800">
              <a:lnSpc>
                <a:spcPts val="3240"/>
              </a:lnSpc>
            </a:pPr>
            <a:r>
              <a:rPr sz="3000" dirty="0">
                <a:solidFill>
                  <a:srgbClr val="FFFFFF"/>
                </a:solidFill>
                <a:latin typeface="Cambria"/>
                <a:cs typeface="Cambria"/>
              </a:rPr>
              <a:t>0.3</a:t>
            </a:r>
            <a:r>
              <a:rPr sz="3000" spc="-10" dirty="0">
                <a:solidFill>
                  <a:srgbClr val="FFFFFF"/>
                </a:solidFill>
                <a:latin typeface="Cambria"/>
                <a:cs typeface="Cambria"/>
              </a:rPr>
              <a:t> </a:t>
            </a:r>
            <a:r>
              <a:rPr sz="3000" spc="5" dirty="0">
                <a:solidFill>
                  <a:srgbClr val="FFFFFF"/>
                </a:solidFill>
                <a:latin typeface="Cambria"/>
                <a:cs typeface="Cambria"/>
              </a:rPr>
              <a:t>αποβάλλεται</a:t>
            </a:r>
            <a:r>
              <a:rPr sz="3000" spc="-20" dirty="0">
                <a:solidFill>
                  <a:srgbClr val="FFFFFF"/>
                </a:solidFill>
                <a:latin typeface="Cambria"/>
                <a:cs typeface="Cambria"/>
              </a:rPr>
              <a:t> </a:t>
            </a:r>
            <a:r>
              <a:rPr sz="3000" spc="10" dirty="0">
                <a:solidFill>
                  <a:srgbClr val="FFFFFF"/>
                </a:solidFill>
                <a:latin typeface="Cambria"/>
                <a:cs typeface="Cambria"/>
              </a:rPr>
              <a:t>αναλλοίωτο</a:t>
            </a:r>
            <a:r>
              <a:rPr sz="3000" spc="-20" dirty="0">
                <a:solidFill>
                  <a:srgbClr val="FFFFFF"/>
                </a:solidFill>
                <a:latin typeface="Cambria"/>
                <a:cs typeface="Cambria"/>
              </a:rPr>
              <a:t> </a:t>
            </a:r>
            <a:r>
              <a:rPr sz="3000" dirty="0">
                <a:solidFill>
                  <a:srgbClr val="FFFFFF"/>
                </a:solidFill>
                <a:latin typeface="Cambria"/>
                <a:cs typeface="Cambria"/>
              </a:rPr>
              <a:t>στα ούρα)</a:t>
            </a:r>
            <a:endParaRPr sz="3000">
              <a:latin typeface="Cambria"/>
              <a:cs typeface="Cambria"/>
            </a:endParaRPr>
          </a:p>
          <a:p>
            <a:pPr marL="555625" algn="ctr">
              <a:lnSpc>
                <a:spcPts val="3240"/>
              </a:lnSpc>
              <a:spcBef>
                <a:spcPts val="2160"/>
              </a:spcBef>
            </a:pPr>
            <a:r>
              <a:rPr sz="3000" b="1" dirty="0">
                <a:solidFill>
                  <a:srgbClr val="FF0000"/>
                </a:solidFill>
                <a:latin typeface="Cambria"/>
                <a:cs typeface="Cambria"/>
              </a:rPr>
              <a:t>!</a:t>
            </a:r>
            <a:r>
              <a:rPr sz="3000" b="1" spc="-5" dirty="0">
                <a:solidFill>
                  <a:srgbClr val="FF0000"/>
                </a:solidFill>
                <a:latin typeface="Cambria"/>
                <a:cs typeface="Cambria"/>
              </a:rPr>
              <a:t> </a:t>
            </a:r>
            <a:r>
              <a:rPr sz="3000" b="1" spc="-10" dirty="0">
                <a:solidFill>
                  <a:srgbClr val="FF0000"/>
                </a:solidFill>
                <a:latin typeface="Cambria"/>
                <a:cs typeface="Cambria"/>
              </a:rPr>
              <a:t>Έχει</a:t>
            </a:r>
            <a:r>
              <a:rPr sz="3000" b="1" spc="-5" dirty="0">
                <a:solidFill>
                  <a:srgbClr val="FF0000"/>
                </a:solidFill>
                <a:latin typeface="Cambria"/>
                <a:cs typeface="Cambria"/>
              </a:rPr>
              <a:t> </a:t>
            </a:r>
            <a:r>
              <a:rPr sz="3000" b="1" spc="-20" dirty="0">
                <a:solidFill>
                  <a:srgbClr val="FF0000"/>
                </a:solidFill>
                <a:latin typeface="Cambria"/>
                <a:cs typeface="Cambria"/>
              </a:rPr>
              <a:t>αντικαταστήσει</a:t>
            </a:r>
            <a:r>
              <a:rPr sz="3000" b="1" spc="15" dirty="0">
                <a:solidFill>
                  <a:srgbClr val="FF0000"/>
                </a:solidFill>
                <a:latin typeface="Cambria"/>
                <a:cs typeface="Cambria"/>
              </a:rPr>
              <a:t> </a:t>
            </a:r>
            <a:r>
              <a:rPr sz="3000" b="1" spc="-5" dirty="0">
                <a:solidFill>
                  <a:srgbClr val="FF0000"/>
                </a:solidFill>
                <a:latin typeface="Cambria"/>
                <a:cs typeface="Cambria"/>
              </a:rPr>
              <a:t>την</a:t>
            </a:r>
            <a:r>
              <a:rPr sz="3000" b="1" spc="15" dirty="0">
                <a:solidFill>
                  <a:srgbClr val="FF0000"/>
                </a:solidFill>
                <a:latin typeface="Cambria"/>
                <a:cs typeface="Cambria"/>
              </a:rPr>
              <a:t> </a:t>
            </a:r>
            <a:r>
              <a:rPr sz="3000" b="1" spc="-15" dirty="0">
                <a:solidFill>
                  <a:srgbClr val="FF0000"/>
                </a:solidFill>
                <a:latin typeface="Cambria"/>
                <a:cs typeface="Cambria"/>
              </a:rPr>
              <a:t>Θειοπεντάλη</a:t>
            </a:r>
            <a:r>
              <a:rPr sz="3000" b="1" spc="20" dirty="0">
                <a:solidFill>
                  <a:srgbClr val="FF0000"/>
                </a:solidFill>
                <a:latin typeface="Cambria"/>
                <a:cs typeface="Cambria"/>
              </a:rPr>
              <a:t> </a:t>
            </a:r>
            <a:r>
              <a:rPr sz="3000" b="1" dirty="0">
                <a:solidFill>
                  <a:srgbClr val="FF0000"/>
                </a:solidFill>
                <a:latin typeface="Cambria"/>
                <a:cs typeface="Cambria"/>
              </a:rPr>
              <a:t>!</a:t>
            </a:r>
            <a:endParaRPr sz="3000">
              <a:latin typeface="Cambria"/>
              <a:cs typeface="Cambria"/>
            </a:endParaRPr>
          </a:p>
          <a:p>
            <a:pPr marL="207010" algn="ctr">
              <a:lnSpc>
                <a:spcPts val="3240"/>
              </a:lnSpc>
            </a:pPr>
            <a:endParaRPr lang="en-US" sz="3000" spc="-5" dirty="0">
              <a:solidFill>
                <a:srgbClr val="FFFFFF"/>
              </a:solidFill>
              <a:latin typeface="Cambria"/>
              <a:cs typeface="Cambria"/>
            </a:endParaRPr>
          </a:p>
          <a:p>
            <a:pPr marL="207010" algn="ctr">
              <a:lnSpc>
                <a:spcPts val="3240"/>
              </a:lnSpc>
            </a:pPr>
            <a:r>
              <a:rPr sz="3000" spc="-5" dirty="0">
                <a:solidFill>
                  <a:srgbClr val="FFFFFF"/>
                </a:solidFill>
                <a:latin typeface="Cambria"/>
                <a:cs typeface="Cambria"/>
              </a:rPr>
              <a:t>τα</a:t>
            </a:r>
            <a:r>
              <a:rPr sz="3000" spc="-5" dirty="0" err="1">
                <a:solidFill>
                  <a:srgbClr val="FFFFFF"/>
                </a:solidFill>
                <a:latin typeface="Cambria"/>
                <a:cs typeface="Cambria"/>
              </a:rPr>
              <a:t>χεί</a:t>
            </a:r>
            <a:r>
              <a:rPr sz="3000" spc="-5" dirty="0">
                <a:solidFill>
                  <a:srgbClr val="FFFFFF"/>
                </a:solidFill>
                <a:latin typeface="Cambria"/>
                <a:cs typeface="Cambria"/>
              </a:rPr>
              <a:t>α</a:t>
            </a:r>
            <a:r>
              <a:rPr sz="3000" dirty="0">
                <a:solidFill>
                  <a:srgbClr val="FFFFFF"/>
                </a:solidFill>
                <a:latin typeface="Cambria"/>
                <a:cs typeface="Cambria"/>
              </a:rPr>
              <a:t> </a:t>
            </a:r>
            <a:r>
              <a:rPr sz="3000" dirty="0" err="1">
                <a:solidFill>
                  <a:srgbClr val="FFFFFF"/>
                </a:solidFill>
                <a:latin typeface="Cambria"/>
                <a:cs typeface="Cambria"/>
              </a:rPr>
              <a:t>εισ</a:t>
            </a:r>
            <a:r>
              <a:rPr sz="3000" dirty="0">
                <a:solidFill>
                  <a:srgbClr val="FFFFFF"/>
                </a:solidFill>
                <a:latin typeface="Cambria"/>
                <a:cs typeface="Cambria"/>
              </a:rPr>
              <a:t>α</a:t>
            </a:r>
            <a:r>
              <a:rPr sz="3000" dirty="0" err="1">
                <a:solidFill>
                  <a:srgbClr val="FFFFFF"/>
                </a:solidFill>
                <a:latin typeface="Cambria"/>
                <a:cs typeface="Cambria"/>
              </a:rPr>
              <a:t>γωγή</a:t>
            </a:r>
            <a:r>
              <a:rPr sz="3000" spc="-15" dirty="0">
                <a:solidFill>
                  <a:srgbClr val="FFFFFF"/>
                </a:solidFill>
                <a:latin typeface="Cambria"/>
                <a:cs typeface="Cambria"/>
              </a:rPr>
              <a:t> </a:t>
            </a:r>
            <a:r>
              <a:rPr sz="3000" dirty="0">
                <a:solidFill>
                  <a:srgbClr val="FFFFFF"/>
                </a:solidFill>
                <a:latin typeface="Cambria"/>
                <a:cs typeface="Cambria"/>
              </a:rPr>
              <a:t>+</a:t>
            </a:r>
            <a:r>
              <a:rPr sz="3000" spc="-30" dirty="0">
                <a:solidFill>
                  <a:srgbClr val="FFFFFF"/>
                </a:solidFill>
                <a:latin typeface="Cambria"/>
                <a:cs typeface="Cambria"/>
              </a:rPr>
              <a:t> </a:t>
            </a:r>
            <a:r>
              <a:rPr sz="3000" spc="-5" dirty="0">
                <a:solidFill>
                  <a:srgbClr val="FFFFFF"/>
                </a:solidFill>
                <a:latin typeface="Cambria"/>
                <a:cs typeface="Cambria"/>
              </a:rPr>
              <a:t>αφύπνιση</a:t>
            </a:r>
            <a:endParaRPr sz="3000">
              <a:latin typeface="Cambria"/>
              <a:ea typeface="Cambria"/>
              <a:cs typeface="Cambria"/>
            </a:endParaRPr>
          </a:p>
        </p:txBody>
      </p:sp>
      <p:sp>
        <p:nvSpPr>
          <p:cNvPr id="5" name="object 5"/>
          <p:cNvSpPr/>
          <p:nvPr/>
        </p:nvSpPr>
        <p:spPr>
          <a:xfrm>
            <a:off x="3839775" y="4869194"/>
            <a:ext cx="288290" cy="433070"/>
          </a:xfrm>
          <a:custGeom>
            <a:avLst/>
            <a:gdLst/>
            <a:ahLst/>
            <a:cxnLst/>
            <a:rect l="l" t="t" r="r" b="b"/>
            <a:pathLst>
              <a:path w="288289" h="433070">
                <a:moveTo>
                  <a:pt x="0" y="288798"/>
                </a:moveTo>
                <a:lnTo>
                  <a:pt x="72008" y="288798"/>
                </a:lnTo>
                <a:lnTo>
                  <a:pt x="72008" y="0"/>
                </a:lnTo>
                <a:lnTo>
                  <a:pt x="216026" y="0"/>
                </a:lnTo>
                <a:lnTo>
                  <a:pt x="216026" y="288798"/>
                </a:lnTo>
                <a:lnTo>
                  <a:pt x="288036" y="288798"/>
                </a:lnTo>
                <a:lnTo>
                  <a:pt x="144017" y="432816"/>
                </a:lnTo>
                <a:lnTo>
                  <a:pt x="0" y="288798"/>
                </a:lnTo>
                <a:close/>
              </a:path>
            </a:pathLst>
          </a:custGeom>
          <a:ln w="38100">
            <a:solidFill>
              <a:srgbClr val="085091"/>
            </a:solidFill>
          </a:ln>
        </p:spPr>
        <p:txBody>
          <a:bodyPr wrap="square" lIns="0" tIns="0" rIns="0" bIns="0" rtlCol="0"/>
          <a:lstStyle/>
          <a:p>
            <a:endParaRPr/>
          </a:p>
        </p:txBody>
      </p:sp>
      <p:sp>
        <p:nvSpPr>
          <p:cNvPr id="4" name="object 4">
            <a:extLst>
              <a:ext uri="{FF2B5EF4-FFF2-40B4-BE49-F238E27FC236}">
                <a16:creationId xmlns:a16="http://schemas.microsoft.com/office/drawing/2014/main" id="{18221425-A28E-4E3F-8494-415D61E1F8EA}"/>
              </a:ext>
            </a:extLst>
          </p:cNvPr>
          <p:cNvSpPr/>
          <p:nvPr/>
        </p:nvSpPr>
        <p:spPr>
          <a:xfrm>
            <a:off x="975086" y="1990560"/>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7" y="95250"/>
                </a:lnTo>
                <a:lnTo>
                  <a:pt x="73973" y="25019"/>
                </a:lnTo>
                <a:close/>
              </a:path>
              <a:path w="118110" h="303530">
                <a:moveTo>
                  <a:pt x="59563" y="0"/>
                </a:moveTo>
                <a:lnTo>
                  <a:pt x="3556" y="94615"/>
                </a:lnTo>
                <a:lnTo>
                  <a:pt x="0" y="100711"/>
                </a:lnTo>
                <a:lnTo>
                  <a:pt x="2032" y="108458"/>
                </a:lnTo>
                <a:lnTo>
                  <a:pt x="8001" y="112013"/>
                </a:lnTo>
                <a:lnTo>
                  <a:pt x="14097" y="115570"/>
                </a:lnTo>
                <a:lnTo>
                  <a:pt x="21843" y="113665"/>
                </a:lnTo>
                <a:lnTo>
                  <a:pt x="25400" y="107569"/>
                </a:lnTo>
                <a:lnTo>
                  <a:pt x="46372" y="72141"/>
                </a:lnTo>
                <a:lnTo>
                  <a:pt x="46609" y="25019"/>
                </a:lnTo>
                <a:lnTo>
                  <a:pt x="73973" y="25019"/>
                </a:lnTo>
                <a:lnTo>
                  <a:pt x="59563"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
        <p:nvSpPr>
          <p:cNvPr id="8" name="object 4">
            <a:extLst>
              <a:ext uri="{FF2B5EF4-FFF2-40B4-BE49-F238E27FC236}">
                <a16:creationId xmlns:a16="http://schemas.microsoft.com/office/drawing/2014/main" id="{CC5237AD-A136-4600-A9B3-0D7B036B56BF}"/>
              </a:ext>
            </a:extLst>
          </p:cNvPr>
          <p:cNvSpPr/>
          <p:nvPr/>
        </p:nvSpPr>
        <p:spPr>
          <a:xfrm>
            <a:off x="1032595" y="3054484"/>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7" y="95250"/>
                </a:lnTo>
                <a:lnTo>
                  <a:pt x="73973" y="25019"/>
                </a:lnTo>
                <a:close/>
              </a:path>
              <a:path w="118110" h="303530">
                <a:moveTo>
                  <a:pt x="59563" y="0"/>
                </a:moveTo>
                <a:lnTo>
                  <a:pt x="3556" y="94615"/>
                </a:lnTo>
                <a:lnTo>
                  <a:pt x="0" y="100711"/>
                </a:lnTo>
                <a:lnTo>
                  <a:pt x="2032" y="108458"/>
                </a:lnTo>
                <a:lnTo>
                  <a:pt x="8001" y="112013"/>
                </a:lnTo>
                <a:lnTo>
                  <a:pt x="14097" y="115570"/>
                </a:lnTo>
                <a:lnTo>
                  <a:pt x="21843" y="113665"/>
                </a:lnTo>
                <a:lnTo>
                  <a:pt x="25400" y="107569"/>
                </a:lnTo>
                <a:lnTo>
                  <a:pt x="46372" y="72141"/>
                </a:lnTo>
                <a:lnTo>
                  <a:pt x="46609" y="25019"/>
                </a:lnTo>
                <a:lnTo>
                  <a:pt x="73973" y="25019"/>
                </a:lnTo>
                <a:lnTo>
                  <a:pt x="59563"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5079" y="402336"/>
            <a:ext cx="6093714" cy="732282"/>
          </a:xfrm>
          <a:prstGeom prst="rect">
            <a:avLst/>
          </a:prstGeom>
        </p:spPr>
      </p:pic>
      <p:sp>
        <p:nvSpPr>
          <p:cNvPr id="3" name="object 3"/>
          <p:cNvSpPr txBox="1"/>
          <p:nvPr/>
        </p:nvSpPr>
        <p:spPr>
          <a:xfrm>
            <a:off x="806148" y="1707548"/>
            <a:ext cx="7706995" cy="3441065"/>
          </a:xfrm>
          <a:prstGeom prst="rect">
            <a:avLst/>
          </a:prstGeom>
        </p:spPr>
        <p:txBody>
          <a:bodyPr vert="horz" wrap="square" lIns="0" tIns="13335" rIns="0" bIns="0" rtlCol="0">
            <a:spAutoFit/>
          </a:bodyPr>
          <a:lstStyle/>
          <a:p>
            <a:pPr marL="304800" marR="550545"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Μ</a:t>
            </a:r>
            <a:r>
              <a:rPr sz="3200" spc="5" dirty="0">
                <a:solidFill>
                  <a:srgbClr val="000066"/>
                </a:solidFill>
                <a:latin typeface="Candara"/>
                <a:cs typeface="Candara"/>
              </a:rPr>
              <a:t>ε</a:t>
            </a:r>
            <a:r>
              <a:rPr sz="3200" dirty="0">
                <a:solidFill>
                  <a:srgbClr val="000066"/>
                </a:solidFill>
                <a:latin typeface="Candara"/>
                <a:cs typeface="Candara"/>
              </a:rPr>
              <a:t>τα</a:t>
            </a:r>
            <a:r>
              <a:rPr sz="3200" spc="5" dirty="0">
                <a:solidFill>
                  <a:srgbClr val="000066"/>
                </a:solidFill>
                <a:latin typeface="Candara"/>
                <a:cs typeface="Candara"/>
              </a:rPr>
              <a:t>β</a:t>
            </a:r>
            <a:r>
              <a:rPr sz="3200" dirty="0">
                <a:solidFill>
                  <a:srgbClr val="000066"/>
                </a:solidFill>
                <a:latin typeface="Candara"/>
                <a:cs typeface="Candara"/>
              </a:rPr>
              <a:t>ολ</a:t>
            </a:r>
            <a:r>
              <a:rPr sz="3200" spc="10" dirty="0">
                <a:solidFill>
                  <a:srgbClr val="000066"/>
                </a:solidFill>
                <a:latin typeface="Candara"/>
                <a:cs typeface="Candara"/>
              </a:rPr>
              <a:t>έ</a:t>
            </a:r>
            <a:r>
              <a:rPr sz="3200" dirty="0">
                <a:solidFill>
                  <a:srgbClr val="000066"/>
                </a:solidFill>
                <a:latin typeface="Candara"/>
                <a:cs typeface="Candara"/>
              </a:rPr>
              <a:t>ς</a:t>
            </a:r>
            <a:r>
              <a:rPr sz="3200" spc="-20" dirty="0">
                <a:solidFill>
                  <a:srgbClr val="000066"/>
                </a:solidFill>
                <a:latin typeface="Candara"/>
                <a:cs typeface="Candara"/>
              </a:rPr>
              <a:t> </a:t>
            </a:r>
            <a:r>
              <a:rPr sz="3200" dirty="0">
                <a:solidFill>
                  <a:srgbClr val="000066"/>
                </a:solidFill>
                <a:latin typeface="Candara"/>
                <a:cs typeface="Candara"/>
              </a:rPr>
              <a:t>στα </a:t>
            </a:r>
            <a:r>
              <a:rPr sz="3200" spc="-5" dirty="0">
                <a:solidFill>
                  <a:srgbClr val="000066"/>
                </a:solidFill>
                <a:latin typeface="Candara"/>
                <a:cs typeface="Candara"/>
              </a:rPr>
              <a:t>λι</a:t>
            </a:r>
            <a:r>
              <a:rPr sz="3200" spc="5" dirty="0">
                <a:solidFill>
                  <a:srgbClr val="000066"/>
                </a:solidFill>
                <a:latin typeface="Candara"/>
                <a:cs typeface="Candara"/>
              </a:rPr>
              <a:t>π</a:t>
            </a:r>
            <a:r>
              <a:rPr sz="3200" dirty="0">
                <a:solidFill>
                  <a:srgbClr val="000066"/>
                </a:solidFill>
                <a:latin typeface="Candara"/>
                <a:cs typeface="Candara"/>
              </a:rPr>
              <a:t>ίδια</a:t>
            </a:r>
            <a:r>
              <a:rPr sz="3200" spc="-15" dirty="0">
                <a:solidFill>
                  <a:srgbClr val="000066"/>
                </a:solidFill>
                <a:latin typeface="Candara"/>
                <a:cs typeface="Candara"/>
              </a:rPr>
              <a:t> </a:t>
            </a:r>
            <a:r>
              <a:rPr sz="3200" dirty="0">
                <a:solidFill>
                  <a:srgbClr val="000066"/>
                </a:solidFill>
                <a:latin typeface="Candara"/>
                <a:cs typeface="Candara"/>
              </a:rPr>
              <a:t>της </a:t>
            </a:r>
            <a:r>
              <a:rPr sz="3200" spc="10" dirty="0">
                <a:solidFill>
                  <a:srgbClr val="000066"/>
                </a:solidFill>
                <a:latin typeface="Candara"/>
                <a:cs typeface="Candara"/>
              </a:rPr>
              <a:t>κ</a:t>
            </a:r>
            <a:r>
              <a:rPr sz="3200" dirty="0">
                <a:solidFill>
                  <a:srgbClr val="000066"/>
                </a:solidFill>
                <a:latin typeface="Candara"/>
                <a:cs typeface="Candara"/>
              </a:rPr>
              <a:t>υ</a:t>
            </a:r>
            <a:r>
              <a:rPr sz="3200" spc="35" dirty="0">
                <a:solidFill>
                  <a:srgbClr val="000066"/>
                </a:solidFill>
                <a:latin typeface="Candara"/>
                <a:cs typeface="Candara"/>
              </a:rPr>
              <a:t>τ</a:t>
            </a:r>
            <a:r>
              <a:rPr sz="3200" dirty="0">
                <a:solidFill>
                  <a:srgbClr val="000066"/>
                </a:solidFill>
                <a:latin typeface="Candara"/>
                <a:cs typeface="Candara"/>
              </a:rPr>
              <a:t>ταρι</a:t>
            </a:r>
            <a:r>
              <a:rPr sz="3200" spc="10" dirty="0">
                <a:solidFill>
                  <a:srgbClr val="000066"/>
                </a:solidFill>
                <a:latin typeface="Candara"/>
                <a:cs typeface="Candara"/>
              </a:rPr>
              <a:t>κ</a:t>
            </a:r>
            <a:r>
              <a:rPr sz="3200" spc="-5" dirty="0">
                <a:solidFill>
                  <a:srgbClr val="000066"/>
                </a:solidFill>
                <a:latin typeface="Candara"/>
                <a:cs typeface="Candara"/>
              </a:rPr>
              <a:t>ής  </a:t>
            </a:r>
            <a:r>
              <a:rPr sz="3200" dirty="0">
                <a:solidFill>
                  <a:srgbClr val="000066"/>
                </a:solidFill>
                <a:latin typeface="Candara"/>
                <a:cs typeface="Candara"/>
              </a:rPr>
              <a:t>μεμβράνης</a:t>
            </a:r>
            <a:endParaRPr sz="3200">
              <a:latin typeface="Candara"/>
              <a:cs typeface="Candara"/>
            </a:endParaRPr>
          </a:p>
          <a:p>
            <a:pPr marL="304800" marR="790575" indent="-292735">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Πρωτ</a:t>
            </a:r>
            <a:r>
              <a:rPr sz="3200" spc="10" dirty="0">
                <a:solidFill>
                  <a:srgbClr val="000066"/>
                </a:solidFill>
                <a:latin typeface="Candara"/>
                <a:cs typeface="Candara"/>
              </a:rPr>
              <a:t>α</a:t>
            </a:r>
            <a:r>
              <a:rPr sz="3200" spc="-5" dirty="0">
                <a:solidFill>
                  <a:srgbClr val="000066"/>
                </a:solidFill>
                <a:latin typeface="Candara"/>
                <a:cs typeface="Candara"/>
              </a:rPr>
              <a:t>ρ</a:t>
            </a:r>
            <a:r>
              <a:rPr sz="3200" spc="5" dirty="0">
                <a:solidFill>
                  <a:srgbClr val="000066"/>
                </a:solidFill>
                <a:latin typeface="Candara"/>
                <a:cs typeface="Candara"/>
              </a:rPr>
              <a:t>χ</a:t>
            </a:r>
            <a:r>
              <a:rPr sz="3200" dirty="0">
                <a:solidFill>
                  <a:srgbClr val="000066"/>
                </a:solidFill>
                <a:latin typeface="Candara"/>
                <a:cs typeface="Candara"/>
              </a:rPr>
              <a:t>ικοί</a:t>
            </a:r>
            <a:r>
              <a:rPr sz="3200" spc="-20" dirty="0">
                <a:solidFill>
                  <a:srgbClr val="000066"/>
                </a:solidFill>
                <a:latin typeface="Candara"/>
                <a:cs typeface="Candara"/>
              </a:rPr>
              <a:t> </a:t>
            </a:r>
            <a:r>
              <a:rPr sz="3200" dirty="0">
                <a:solidFill>
                  <a:srgbClr val="000066"/>
                </a:solidFill>
                <a:latin typeface="Candara"/>
                <a:cs typeface="Candara"/>
              </a:rPr>
              <a:t>σ</a:t>
            </a:r>
            <a:r>
              <a:rPr sz="3200" spc="30" dirty="0">
                <a:solidFill>
                  <a:srgbClr val="000066"/>
                </a:solidFill>
                <a:latin typeface="Candara"/>
                <a:cs typeface="Candara"/>
              </a:rPr>
              <a:t>τ</a:t>
            </a:r>
            <a:r>
              <a:rPr sz="3200" dirty="0">
                <a:solidFill>
                  <a:srgbClr val="000066"/>
                </a:solidFill>
                <a:latin typeface="Candara"/>
                <a:cs typeface="Candara"/>
              </a:rPr>
              <a:t>όχοι οι </a:t>
            </a:r>
            <a:r>
              <a:rPr sz="3200" spc="-5" dirty="0">
                <a:solidFill>
                  <a:srgbClr val="000066"/>
                </a:solidFill>
                <a:latin typeface="Candara"/>
                <a:cs typeface="Candara"/>
              </a:rPr>
              <a:t>πρωτ</a:t>
            </a:r>
            <a:r>
              <a:rPr sz="3200" spc="5" dirty="0">
                <a:solidFill>
                  <a:srgbClr val="000066"/>
                </a:solidFill>
                <a:latin typeface="Candara"/>
                <a:cs typeface="Candara"/>
              </a:rPr>
              <a:t>ε</a:t>
            </a:r>
            <a:r>
              <a:rPr sz="3200" spc="-65" dirty="0">
                <a:solidFill>
                  <a:srgbClr val="000066"/>
                </a:solidFill>
                <a:latin typeface="Candara"/>
                <a:cs typeface="Candara"/>
              </a:rPr>
              <a:t>ΐ</a:t>
            </a:r>
            <a:r>
              <a:rPr sz="3200" spc="-5" dirty="0">
                <a:solidFill>
                  <a:srgbClr val="000066"/>
                </a:solidFill>
                <a:latin typeface="Candara"/>
                <a:cs typeface="Candara"/>
              </a:rPr>
              <a:t>νε</a:t>
            </a:r>
            <a:r>
              <a:rPr sz="3200" dirty="0">
                <a:solidFill>
                  <a:srgbClr val="000066"/>
                </a:solidFill>
                <a:latin typeface="Candara"/>
                <a:cs typeface="Candara"/>
              </a:rPr>
              <a:t>ς της  </a:t>
            </a:r>
            <a:r>
              <a:rPr sz="3200" spc="5" dirty="0">
                <a:solidFill>
                  <a:srgbClr val="000066"/>
                </a:solidFill>
                <a:latin typeface="Candara"/>
                <a:cs typeface="Candara"/>
              </a:rPr>
              <a:t>κυτταρικής</a:t>
            </a:r>
            <a:r>
              <a:rPr sz="3200" spc="-20" dirty="0">
                <a:solidFill>
                  <a:srgbClr val="000066"/>
                </a:solidFill>
                <a:latin typeface="Candara"/>
                <a:cs typeface="Candara"/>
              </a:rPr>
              <a:t> </a:t>
            </a:r>
            <a:r>
              <a:rPr sz="3200" dirty="0">
                <a:solidFill>
                  <a:srgbClr val="000066"/>
                </a:solidFill>
                <a:latin typeface="Candara"/>
                <a:cs typeface="Candara"/>
              </a:rPr>
              <a:t>μεμβράνης</a:t>
            </a:r>
            <a:endParaRPr sz="3200">
              <a:latin typeface="Candara"/>
              <a:cs typeface="Candara"/>
            </a:endParaRPr>
          </a:p>
          <a:p>
            <a:pPr marL="304800" marR="5080" indent="-292735">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Δεν</a:t>
            </a:r>
            <a:r>
              <a:rPr sz="3200" spc="20" dirty="0">
                <a:solidFill>
                  <a:srgbClr val="000066"/>
                </a:solidFill>
                <a:latin typeface="Candara"/>
                <a:cs typeface="Candara"/>
              </a:rPr>
              <a:t> </a:t>
            </a:r>
            <a:r>
              <a:rPr sz="3200" dirty="0">
                <a:solidFill>
                  <a:srgbClr val="000066"/>
                </a:solidFill>
                <a:latin typeface="Candara"/>
                <a:cs typeface="Candara"/>
              </a:rPr>
              <a:t>έ</a:t>
            </a:r>
            <a:r>
              <a:rPr sz="3200" spc="10" dirty="0">
                <a:solidFill>
                  <a:srgbClr val="000066"/>
                </a:solidFill>
                <a:latin typeface="Candara"/>
                <a:cs typeface="Candara"/>
              </a:rPr>
              <a:t>χ</a:t>
            </a:r>
            <a:r>
              <a:rPr sz="3200" dirty="0">
                <a:solidFill>
                  <a:srgbClr val="000066"/>
                </a:solidFill>
                <a:latin typeface="Candara"/>
                <a:cs typeface="Candara"/>
              </a:rPr>
              <a:t>ουν </a:t>
            </a:r>
            <a:r>
              <a:rPr sz="3200" spc="5" dirty="0">
                <a:solidFill>
                  <a:srgbClr val="000066"/>
                </a:solidFill>
                <a:latin typeface="Candara"/>
                <a:cs typeface="Candara"/>
              </a:rPr>
              <a:t>δ</a:t>
            </a:r>
            <a:r>
              <a:rPr sz="3200" spc="-5" dirty="0">
                <a:solidFill>
                  <a:srgbClr val="000066"/>
                </a:solidFill>
                <a:latin typeface="Candara"/>
                <a:cs typeface="Candara"/>
              </a:rPr>
              <a:t>ράσ</a:t>
            </a:r>
            <a:r>
              <a:rPr sz="3200" dirty="0">
                <a:solidFill>
                  <a:srgbClr val="000066"/>
                </a:solidFill>
                <a:latin typeface="Candara"/>
                <a:cs typeface="Candara"/>
              </a:rPr>
              <a:t>η</a:t>
            </a:r>
            <a:r>
              <a:rPr sz="3200" spc="-10" dirty="0">
                <a:solidFill>
                  <a:srgbClr val="000066"/>
                </a:solidFill>
                <a:latin typeface="Candara"/>
                <a:cs typeface="Candara"/>
              </a:rPr>
              <a:t> </a:t>
            </a:r>
            <a:r>
              <a:rPr sz="3200" dirty="0">
                <a:solidFill>
                  <a:srgbClr val="000066"/>
                </a:solidFill>
                <a:latin typeface="Candara"/>
                <a:cs typeface="Candara"/>
              </a:rPr>
              <a:t>στους </a:t>
            </a:r>
            <a:r>
              <a:rPr sz="3200" spc="-5" dirty="0">
                <a:solidFill>
                  <a:srgbClr val="000066"/>
                </a:solidFill>
                <a:latin typeface="Candara"/>
                <a:cs typeface="Candara"/>
              </a:rPr>
              <a:t>δι</a:t>
            </a:r>
            <a:r>
              <a:rPr sz="3200" spc="5" dirty="0">
                <a:solidFill>
                  <a:srgbClr val="000066"/>
                </a:solidFill>
                <a:latin typeface="Candara"/>
                <a:cs typeface="Candara"/>
              </a:rPr>
              <a:t>α</a:t>
            </a:r>
            <a:r>
              <a:rPr sz="3200" dirty="0">
                <a:solidFill>
                  <a:srgbClr val="000066"/>
                </a:solidFill>
                <a:latin typeface="Candara"/>
                <a:cs typeface="Candara"/>
              </a:rPr>
              <a:t>ύ</a:t>
            </a:r>
            <a:r>
              <a:rPr sz="3200" spc="10" dirty="0">
                <a:solidFill>
                  <a:srgbClr val="000066"/>
                </a:solidFill>
                <a:latin typeface="Candara"/>
                <a:cs typeface="Candara"/>
              </a:rPr>
              <a:t>λ</a:t>
            </a:r>
            <a:r>
              <a:rPr sz="3200" dirty="0">
                <a:solidFill>
                  <a:srgbClr val="000066"/>
                </a:solidFill>
                <a:latin typeface="Candara"/>
                <a:cs typeface="Candara"/>
              </a:rPr>
              <a:t>ους</a:t>
            </a:r>
            <a:r>
              <a:rPr sz="3200" spc="-30" dirty="0">
                <a:solidFill>
                  <a:srgbClr val="000066"/>
                </a:solidFill>
                <a:latin typeface="Candara"/>
                <a:cs typeface="Candara"/>
              </a:rPr>
              <a:t> </a:t>
            </a:r>
            <a:r>
              <a:rPr sz="3200" dirty="0">
                <a:solidFill>
                  <a:srgbClr val="000066"/>
                </a:solidFill>
                <a:latin typeface="Candara"/>
                <a:cs typeface="Candara"/>
              </a:rPr>
              <a:t>Νατ</a:t>
            </a:r>
            <a:r>
              <a:rPr sz="3200" spc="5" dirty="0">
                <a:solidFill>
                  <a:srgbClr val="000066"/>
                </a:solidFill>
                <a:latin typeface="Candara"/>
                <a:cs typeface="Candara"/>
              </a:rPr>
              <a:t>ρ</a:t>
            </a:r>
            <a:r>
              <a:rPr sz="3200" dirty="0">
                <a:solidFill>
                  <a:srgbClr val="000066"/>
                </a:solidFill>
                <a:latin typeface="Candara"/>
                <a:cs typeface="Candara"/>
              </a:rPr>
              <a:t>ίου  και</a:t>
            </a:r>
            <a:r>
              <a:rPr sz="3200" spc="-20" dirty="0">
                <a:solidFill>
                  <a:srgbClr val="000066"/>
                </a:solidFill>
                <a:latin typeface="Candara"/>
                <a:cs typeface="Candara"/>
              </a:rPr>
              <a:t> </a:t>
            </a:r>
            <a:r>
              <a:rPr sz="3200" dirty="0">
                <a:solidFill>
                  <a:srgbClr val="000066"/>
                </a:solidFill>
                <a:latin typeface="Candara"/>
                <a:cs typeface="Candara"/>
              </a:rPr>
              <a:t>Καλίου</a:t>
            </a:r>
            <a:endParaRPr sz="3200">
              <a:latin typeface="Candara"/>
              <a:cs typeface="Candara"/>
            </a:endParaRPr>
          </a:p>
          <a:p>
            <a:pPr marL="12700">
              <a:lnSpc>
                <a:spcPct val="100000"/>
              </a:lnSpc>
              <a:spcBef>
                <a:spcPts val="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Αναστέ</a:t>
            </a:r>
            <a:r>
              <a:rPr sz="3200" spc="10" dirty="0">
                <a:solidFill>
                  <a:srgbClr val="000066"/>
                </a:solidFill>
                <a:latin typeface="Candara"/>
                <a:cs typeface="Candara"/>
              </a:rPr>
              <a:t>λ</a:t>
            </a:r>
            <a:r>
              <a:rPr sz="3200" spc="-5" dirty="0">
                <a:solidFill>
                  <a:srgbClr val="000066"/>
                </a:solidFill>
                <a:latin typeface="Candara"/>
                <a:cs typeface="Candara"/>
              </a:rPr>
              <a:t>λου</a:t>
            </a:r>
            <a:r>
              <a:rPr sz="3200" dirty="0">
                <a:solidFill>
                  <a:srgbClr val="000066"/>
                </a:solidFill>
                <a:latin typeface="Candara"/>
                <a:cs typeface="Candara"/>
              </a:rPr>
              <a:t>ν τους</a:t>
            </a:r>
            <a:r>
              <a:rPr sz="3200" spc="-20" dirty="0">
                <a:solidFill>
                  <a:srgbClr val="000066"/>
                </a:solidFill>
                <a:latin typeface="Candara"/>
                <a:cs typeface="Candara"/>
              </a:rPr>
              <a:t> </a:t>
            </a:r>
            <a:r>
              <a:rPr sz="3200" spc="-5" dirty="0">
                <a:solidFill>
                  <a:srgbClr val="000066"/>
                </a:solidFill>
                <a:latin typeface="Candara"/>
                <a:cs typeface="Candara"/>
              </a:rPr>
              <a:t>δια</a:t>
            </a:r>
            <a:r>
              <a:rPr sz="3200" spc="5" dirty="0">
                <a:solidFill>
                  <a:srgbClr val="000066"/>
                </a:solidFill>
                <a:latin typeface="Candara"/>
                <a:cs typeface="Candara"/>
              </a:rPr>
              <a:t>ύ</a:t>
            </a:r>
            <a:r>
              <a:rPr sz="3200" spc="-5" dirty="0">
                <a:solidFill>
                  <a:srgbClr val="000066"/>
                </a:solidFill>
                <a:latin typeface="Candara"/>
                <a:cs typeface="Candara"/>
              </a:rPr>
              <a:t>λου</a:t>
            </a:r>
            <a:r>
              <a:rPr sz="3200" dirty="0">
                <a:solidFill>
                  <a:srgbClr val="000066"/>
                </a:solidFill>
                <a:latin typeface="Candara"/>
                <a:cs typeface="Candara"/>
              </a:rPr>
              <a:t>ς</a:t>
            </a:r>
            <a:r>
              <a:rPr sz="3200" spc="-15" dirty="0">
                <a:solidFill>
                  <a:srgbClr val="000066"/>
                </a:solidFill>
                <a:latin typeface="Candara"/>
                <a:cs typeface="Candara"/>
              </a:rPr>
              <a:t> </a:t>
            </a:r>
            <a:r>
              <a:rPr sz="3200" spc="-5" dirty="0">
                <a:solidFill>
                  <a:srgbClr val="000066"/>
                </a:solidFill>
                <a:latin typeface="Candara"/>
                <a:cs typeface="Candara"/>
              </a:rPr>
              <a:t>Ασβ</a:t>
            </a:r>
            <a:r>
              <a:rPr sz="3200" spc="5" dirty="0">
                <a:solidFill>
                  <a:srgbClr val="000066"/>
                </a:solidFill>
                <a:latin typeface="Candara"/>
                <a:cs typeface="Candara"/>
              </a:rPr>
              <a:t>ε</a:t>
            </a:r>
            <a:r>
              <a:rPr sz="3200" dirty="0">
                <a:solidFill>
                  <a:srgbClr val="000066"/>
                </a:solidFill>
                <a:latin typeface="Candara"/>
                <a:cs typeface="Candara"/>
              </a:rPr>
              <a:t>στί</a:t>
            </a:r>
            <a:r>
              <a:rPr sz="3200" spc="-10" dirty="0">
                <a:solidFill>
                  <a:srgbClr val="000066"/>
                </a:solidFill>
                <a:latin typeface="Candara"/>
                <a:cs typeface="Candara"/>
              </a:rPr>
              <a:t>ο</a:t>
            </a:r>
            <a:r>
              <a:rPr sz="3200" dirty="0">
                <a:solidFill>
                  <a:srgbClr val="000066"/>
                </a:solidFill>
                <a:latin typeface="Candara"/>
                <a:cs typeface="Candara"/>
              </a:rPr>
              <a:t>υ</a:t>
            </a:r>
            <a:endParaRPr sz="3200">
              <a:latin typeface="Candara"/>
              <a:cs typeface="Candara"/>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101339" y="781799"/>
            <a:ext cx="2975610" cy="607326"/>
          </a:xfrm>
          <a:prstGeom prst="rect">
            <a:avLst/>
          </a:prstGeom>
        </p:spPr>
      </p:pic>
      <p:sp>
        <p:nvSpPr>
          <p:cNvPr id="3" name="object 3"/>
          <p:cNvSpPr txBox="1"/>
          <p:nvPr/>
        </p:nvSpPr>
        <p:spPr>
          <a:xfrm>
            <a:off x="535940" y="1621358"/>
            <a:ext cx="7320915" cy="3775710"/>
          </a:xfrm>
          <a:prstGeom prst="rect">
            <a:avLst/>
          </a:prstGeom>
        </p:spPr>
        <p:txBody>
          <a:bodyPr vert="horz" wrap="square" lIns="0" tIns="12700" rIns="0" bIns="0" rtlCol="0">
            <a:spAutoFit/>
          </a:bodyPr>
          <a:lstStyle/>
          <a:p>
            <a:pPr marL="304800" indent="-292735">
              <a:lnSpc>
                <a:spcPts val="3420"/>
              </a:lnSpc>
              <a:spcBef>
                <a:spcPts val="100"/>
              </a:spcBef>
              <a:buClr>
                <a:srgbClr val="FFFF00"/>
              </a:buClr>
              <a:buSzPct val="70000"/>
              <a:buFont typeface="Wingdings"/>
              <a:buChar char=""/>
              <a:tabLst>
                <a:tab pos="305435" algn="l"/>
              </a:tabLst>
            </a:pPr>
            <a:r>
              <a:rPr sz="3000" dirty="0">
                <a:solidFill>
                  <a:srgbClr val="FFFFFF"/>
                </a:solidFill>
                <a:latin typeface="Cambria"/>
                <a:cs typeface="Cambria"/>
              </a:rPr>
              <a:t>δόσεις</a:t>
            </a:r>
            <a:r>
              <a:rPr sz="3000" spc="-15" dirty="0">
                <a:solidFill>
                  <a:srgbClr val="FFFFFF"/>
                </a:solidFill>
                <a:latin typeface="Cambria"/>
                <a:cs typeface="Cambria"/>
              </a:rPr>
              <a:t> </a:t>
            </a:r>
            <a:r>
              <a:rPr sz="3000" dirty="0">
                <a:solidFill>
                  <a:srgbClr val="FFFFFF"/>
                </a:solidFill>
                <a:latin typeface="Cambria"/>
                <a:cs typeface="Cambria"/>
              </a:rPr>
              <a:t>εισαγωγής</a:t>
            </a:r>
            <a:r>
              <a:rPr sz="3000" spc="-25" dirty="0">
                <a:solidFill>
                  <a:srgbClr val="FFFFFF"/>
                </a:solidFill>
                <a:latin typeface="Cambria"/>
                <a:cs typeface="Cambria"/>
              </a:rPr>
              <a:t> </a:t>
            </a:r>
            <a:r>
              <a:rPr sz="3000" spc="-5" dirty="0">
                <a:solidFill>
                  <a:srgbClr val="FFFFFF"/>
                </a:solidFill>
                <a:latin typeface="Cambria"/>
                <a:cs typeface="Cambria"/>
              </a:rPr>
              <a:t>(1.3χ</a:t>
            </a:r>
            <a:r>
              <a:rPr sz="3000" spc="-35" dirty="0">
                <a:solidFill>
                  <a:srgbClr val="FFFFFF"/>
                </a:solidFill>
                <a:latin typeface="Cambria"/>
                <a:cs typeface="Cambria"/>
              </a:rPr>
              <a:t> </a:t>
            </a:r>
            <a:r>
              <a:rPr sz="3000" spc="50" dirty="0">
                <a:solidFill>
                  <a:srgbClr val="FFFFFF"/>
                </a:solidFill>
                <a:latin typeface="Cambria"/>
                <a:cs typeface="Cambria"/>
              </a:rPr>
              <a:t>ED50)</a:t>
            </a:r>
            <a:endParaRPr sz="3000" dirty="0">
              <a:latin typeface="Cambria"/>
              <a:cs typeface="Cambria"/>
            </a:endParaRPr>
          </a:p>
          <a:p>
            <a:pPr marL="12700" marR="4344670">
              <a:lnSpc>
                <a:spcPts val="3240"/>
              </a:lnSpc>
              <a:spcBef>
                <a:spcPts val="229"/>
              </a:spcBef>
              <a:tabLst>
                <a:tab pos="1431290" algn="l"/>
                <a:tab pos="1514475" algn="l"/>
                <a:tab pos="1569720" algn="l"/>
              </a:tabLst>
            </a:pPr>
            <a:r>
              <a:rPr sz="3000" spc="-5" dirty="0">
                <a:solidFill>
                  <a:srgbClr val="FFFFFF"/>
                </a:solidFill>
                <a:latin typeface="Cambria"/>
                <a:cs typeface="Cambria"/>
              </a:rPr>
              <a:t>Βρέφη	</a:t>
            </a:r>
            <a:r>
              <a:rPr sz="3000" spc="90" dirty="0" smtClean="0">
                <a:solidFill>
                  <a:srgbClr val="FFFFFF"/>
                </a:solidFill>
                <a:latin typeface="Cambria"/>
                <a:cs typeface="Cambria"/>
              </a:rPr>
              <a:t>4mg/k</a:t>
            </a:r>
            <a:r>
              <a:rPr lang="en-US" sz="3000" spc="90" dirty="0" smtClean="0">
                <a:solidFill>
                  <a:srgbClr val="FFFFFF"/>
                </a:solidFill>
                <a:latin typeface="Cambria"/>
                <a:cs typeface="Cambria"/>
              </a:rPr>
              <a:t>g</a:t>
            </a:r>
            <a:r>
              <a:rPr sz="3000" spc="95" dirty="0" smtClean="0">
                <a:solidFill>
                  <a:srgbClr val="FFFFFF"/>
                </a:solidFill>
                <a:latin typeface="Cambria"/>
                <a:cs typeface="Cambria"/>
              </a:rPr>
              <a:t> </a:t>
            </a:r>
            <a:r>
              <a:rPr sz="3000" spc="-5" dirty="0">
                <a:solidFill>
                  <a:srgbClr val="FFFFFF"/>
                </a:solidFill>
                <a:latin typeface="Cambria"/>
                <a:cs typeface="Cambria"/>
              </a:rPr>
              <a:t>παιδιά		</a:t>
            </a:r>
            <a:r>
              <a:rPr sz="3000" spc="135" dirty="0">
                <a:solidFill>
                  <a:srgbClr val="FFFFFF"/>
                </a:solidFill>
                <a:latin typeface="Cambria"/>
                <a:cs typeface="Cambria"/>
              </a:rPr>
              <a:t>3mg/kg </a:t>
            </a:r>
            <a:r>
              <a:rPr sz="3000" spc="-650" dirty="0">
                <a:solidFill>
                  <a:srgbClr val="FFFFFF"/>
                </a:solidFill>
                <a:latin typeface="Cambria"/>
                <a:cs typeface="Cambria"/>
              </a:rPr>
              <a:t> </a:t>
            </a:r>
            <a:r>
              <a:rPr sz="3000" dirty="0">
                <a:solidFill>
                  <a:srgbClr val="FFFFFF"/>
                </a:solidFill>
                <a:latin typeface="Cambria"/>
                <a:cs typeface="Cambria"/>
              </a:rPr>
              <a:t>ενήλικες			</a:t>
            </a:r>
            <a:r>
              <a:rPr sz="3000" spc="-20" dirty="0">
                <a:solidFill>
                  <a:srgbClr val="FFFFFF"/>
                </a:solidFill>
                <a:latin typeface="Cambria"/>
                <a:cs typeface="Cambria"/>
              </a:rPr>
              <a:t>2</a:t>
            </a:r>
            <a:r>
              <a:rPr sz="3000" spc="305" dirty="0">
                <a:solidFill>
                  <a:srgbClr val="FFFFFF"/>
                </a:solidFill>
                <a:latin typeface="Cambria"/>
                <a:cs typeface="Cambria"/>
              </a:rPr>
              <a:t>m</a:t>
            </a:r>
            <a:r>
              <a:rPr sz="3000" spc="170" dirty="0">
                <a:solidFill>
                  <a:srgbClr val="FFFFFF"/>
                </a:solidFill>
                <a:latin typeface="Cambria"/>
                <a:cs typeface="Cambria"/>
              </a:rPr>
              <a:t>g</a:t>
            </a:r>
            <a:r>
              <a:rPr sz="3000" spc="-5" dirty="0">
                <a:solidFill>
                  <a:srgbClr val="FFFFFF"/>
                </a:solidFill>
                <a:latin typeface="Cambria"/>
                <a:cs typeface="Cambria"/>
              </a:rPr>
              <a:t>/</a:t>
            </a:r>
            <a:r>
              <a:rPr sz="3000" spc="-20" dirty="0">
                <a:solidFill>
                  <a:srgbClr val="FFFFFF"/>
                </a:solidFill>
                <a:latin typeface="Cambria"/>
                <a:cs typeface="Cambria"/>
              </a:rPr>
              <a:t>k</a:t>
            </a:r>
            <a:r>
              <a:rPr sz="3000" spc="390" dirty="0">
                <a:solidFill>
                  <a:srgbClr val="FFFFFF"/>
                </a:solidFill>
                <a:latin typeface="Cambria"/>
                <a:cs typeface="Cambria"/>
              </a:rPr>
              <a:t>g</a:t>
            </a:r>
            <a:endParaRPr sz="3000" dirty="0">
              <a:latin typeface="Cambria"/>
              <a:cs typeface="Cambria"/>
            </a:endParaRPr>
          </a:p>
          <a:p>
            <a:pPr>
              <a:lnSpc>
                <a:spcPct val="100000"/>
              </a:lnSpc>
              <a:spcBef>
                <a:spcPts val="10"/>
              </a:spcBef>
            </a:pPr>
            <a:endParaRPr sz="2750" dirty="0">
              <a:latin typeface="Cambria"/>
              <a:cs typeface="Cambria"/>
            </a:endParaRPr>
          </a:p>
          <a:p>
            <a:pPr marL="304800" marR="5080" indent="-292735">
              <a:lnSpc>
                <a:spcPts val="3250"/>
              </a:lnSpc>
              <a:buClr>
                <a:srgbClr val="FFFF00"/>
              </a:buClr>
              <a:buSzPct val="70000"/>
              <a:buFont typeface="Wingdings"/>
              <a:buChar char=""/>
              <a:tabLst>
                <a:tab pos="399415" algn="l"/>
                <a:tab pos="400685" algn="l"/>
              </a:tabLst>
            </a:pPr>
            <a:r>
              <a:rPr dirty="0"/>
              <a:t>	</a:t>
            </a:r>
            <a:r>
              <a:rPr sz="3000" dirty="0">
                <a:solidFill>
                  <a:srgbClr val="FFFFFF"/>
                </a:solidFill>
                <a:latin typeface="Cambria"/>
                <a:cs typeface="Cambria"/>
              </a:rPr>
              <a:t>μαζί</a:t>
            </a:r>
            <a:r>
              <a:rPr sz="3000" spc="-5" dirty="0">
                <a:solidFill>
                  <a:srgbClr val="FFFFFF"/>
                </a:solidFill>
                <a:latin typeface="Cambria"/>
                <a:cs typeface="Cambria"/>
              </a:rPr>
              <a:t> </a:t>
            </a:r>
            <a:r>
              <a:rPr sz="3000" dirty="0">
                <a:solidFill>
                  <a:srgbClr val="FFFFFF"/>
                </a:solidFill>
                <a:latin typeface="Cambria"/>
                <a:cs typeface="Cambria"/>
              </a:rPr>
              <a:t>με</a:t>
            </a:r>
            <a:r>
              <a:rPr sz="3000" spc="-10" dirty="0">
                <a:solidFill>
                  <a:srgbClr val="FFFFFF"/>
                </a:solidFill>
                <a:latin typeface="Cambria"/>
                <a:cs typeface="Cambria"/>
              </a:rPr>
              <a:t> </a:t>
            </a:r>
            <a:r>
              <a:rPr sz="3000" dirty="0">
                <a:solidFill>
                  <a:srgbClr val="FFFFFF"/>
                </a:solidFill>
                <a:latin typeface="Cambria"/>
                <a:cs typeface="Cambria"/>
              </a:rPr>
              <a:t>οπιοειδές</a:t>
            </a:r>
            <a:r>
              <a:rPr sz="3000" spc="-30" dirty="0">
                <a:solidFill>
                  <a:srgbClr val="FFFFFF"/>
                </a:solidFill>
                <a:latin typeface="Cambria"/>
                <a:cs typeface="Cambria"/>
              </a:rPr>
              <a:t> </a:t>
            </a:r>
            <a:r>
              <a:rPr sz="3000" dirty="0">
                <a:solidFill>
                  <a:srgbClr val="FFFFFF"/>
                </a:solidFill>
                <a:latin typeface="Cambria"/>
                <a:cs typeface="Cambria"/>
              </a:rPr>
              <a:t>η</a:t>
            </a:r>
            <a:r>
              <a:rPr sz="3000" spc="-20" dirty="0">
                <a:solidFill>
                  <a:srgbClr val="FFFFFF"/>
                </a:solidFill>
                <a:latin typeface="Cambria"/>
                <a:cs typeface="Cambria"/>
              </a:rPr>
              <a:t> </a:t>
            </a:r>
            <a:r>
              <a:rPr sz="3000" dirty="0">
                <a:solidFill>
                  <a:srgbClr val="FFFFFF"/>
                </a:solidFill>
                <a:latin typeface="Cambria"/>
                <a:cs typeface="Cambria"/>
              </a:rPr>
              <a:t>μέση</a:t>
            </a:r>
            <a:r>
              <a:rPr sz="3000" spc="-10" dirty="0">
                <a:solidFill>
                  <a:srgbClr val="FFFFFF"/>
                </a:solidFill>
                <a:latin typeface="Cambria"/>
                <a:cs typeface="Cambria"/>
              </a:rPr>
              <a:t> </a:t>
            </a:r>
            <a:r>
              <a:rPr sz="3000" dirty="0">
                <a:solidFill>
                  <a:srgbClr val="FFFFFF"/>
                </a:solidFill>
                <a:latin typeface="Cambria"/>
                <a:cs typeface="Cambria"/>
              </a:rPr>
              <a:t>δόση</a:t>
            </a:r>
            <a:r>
              <a:rPr sz="3000" spc="-15" dirty="0">
                <a:solidFill>
                  <a:srgbClr val="FFFFFF"/>
                </a:solidFill>
                <a:latin typeface="Cambria"/>
                <a:cs typeface="Cambria"/>
              </a:rPr>
              <a:t> </a:t>
            </a:r>
            <a:r>
              <a:rPr sz="3000" dirty="0">
                <a:solidFill>
                  <a:srgbClr val="FFFFFF"/>
                </a:solidFill>
                <a:latin typeface="Cambria"/>
                <a:cs typeface="Cambria"/>
              </a:rPr>
              <a:t>έγχυσης</a:t>
            </a:r>
            <a:r>
              <a:rPr sz="3000" spc="-15" dirty="0">
                <a:solidFill>
                  <a:srgbClr val="FFFFFF"/>
                </a:solidFill>
                <a:latin typeface="Cambria"/>
                <a:cs typeface="Cambria"/>
              </a:rPr>
              <a:t> </a:t>
            </a:r>
            <a:r>
              <a:rPr sz="3000" dirty="0">
                <a:solidFill>
                  <a:srgbClr val="FFFFFF"/>
                </a:solidFill>
                <a:latin typeface="Cambria"/>
                <a:cs typeface="Cambria"/>
              </a:rPr>
              <a:t>για </a:t>
            </a:r>
            <a:r>
              <a:rPr sz="3000" spc="-645" dirty="0">
                <a:solidFill>
                  <a:srgbClr val="FFFFFF"/>
                </a:solidFill>
                <a:latin typeface="Cambria"/>
                <a:cs typeface="Cambria"/>
              </a:rPr>
              <a:t> </a:t>
            </a:r>
            <a:r>
              <a:rPr sz="3000" dirty="0">
                <a:solidFill>
                  <a:srgbClr val="FFFFFF"/>
                </a:solidFill>
                <a:latin typeface="Cambria"/>
                <a:cs typeface="Cambria"/>
              </a:rPr>
              <a:t>διατήρηση</a:t>
            </a:r>
            <a:r>
              <a:rPr sz="3000" spc="-25" dirty="0">
                <a:solidFill>
                  <a:srgbClr val="FFFFFF"/>
                </a:solidFill>
                <a:latin typeface="Cambria"/>
                <a:cs typeface="Cambria"/>
              </a:rPr>
              <a:t> </a:t>
            </a:r>
            <a:r>
              <a:rPr sz="3000" spc="-120" dirty="0">
                <a:solidFill>
                  <a:srgbClr val="FFFFFF"/>
                </a:solidFill>
                <a:latin typeface="Cambria"/>
                <a:cs typeface="Cambria"/>
              </a:rPr>
              <a:t>ΓΑ</a:t>
            </a:r>
            <a:endParaRPr sz="3000" dirty="0">
              <a:latin typeface="Cambria"/>
              <a:cs typeface="Cambria"/>
            </a:endParaRPr>
          </a:p>
          <a:p>
            <a:pPr marL="349250">
              <a:lnSpc>
                <a:spcPts val="3000"/>
              </a:lnSpc>
            </a:pPr>
            <a:r>
              <a:rPr sz="3000" spc="5" dirty="0">
                <a:solidFill>
                  <a:srgbClr val="FFFFFF"/>
                </a:solidFill>
                <a:latin typeface="Cambria"/>
                <a:cs typeface="Cambria"/>
              </a:rPr>
              <a:t>είναι</a:t>
            </a:r>
            <a:r>
              <a:rPr sz="3000" spc="10" dirty="0">
                <a:solidFill>
                  <a:srgbClr val="FFFFFF"/>
                </a:solidFill>
                <a:latin typeface="Cambria"/>
                <a:cs typeface="Cambria"/>
              </a:rPr>
              <a:t> </a:t>
            </a:r>
            <a:r>
              <a:rPr sz="3000" spc="40" dirty="0">
                <a:solidFill>
                  <a:srgbClr val="FFFFFF"/>
                </a:solidFill>
                <a:latin typeface="Cambria"/>
                <a:cs typeface="Cambria"/>
              </a:rPr>
              <a:t>100-200μg/kg/min</a:t>
            </a:r>
            <a:r>
              <a:rPr sz="3000" spc="60" dirty="0">
                <a:solidFill>
                  <a:srgbClr val="FFFFFF"/>
                </a:solidFill>
                <a:latin typeface="Cambria"/>
                <a:cs typeface="Cambria"/>
              </a:rPr>
              <a:t> </a:t>
            </a:r>
            <a:r>
              <a:rPr sz="3000" spc="-5" dirty="0">
                <a:solidFill>
                  <a:srgbClr val="FFFFFF"/>
                </a:solidFill>
                <a:latin typeface="Cambria"/>
                <a:cs typeface="Cambria"/>
              </a:rPr>
              <a:t>(2πλάσια</a:t>
            </a:r>
            <a:r>
              <a:rPr sz="3000" spc="5" dirty="0">
                <a:solidFill>
                  <a:srgbClr val="FFFFFF"/>
                </a:solidFill>
                <a:latin typeface="Cambria"/>
                <a:cs typeface="Cambria"/>
              </a:rPr>
              <a:t> </a:t>
            </a:r>
            <a:r>
              <a:rPr sz="3000" spc="-5" dirty="0">
                <a:solidFill>
                  <a:srgbClr val="FFFFFF"/>
                </a:solidFill>
                <a:latin typeface="Cambria"/>
                <a:cs typeface="Cambria"/>
              </a:rPr>
              <a:t>των</a:t>
            </a:r>
            <a:endParaRPr sz="3000" dirty="0">
              <a:latin typeface="Cambria"/>
              <a:cs typeface="Cambria"/>
            </a:endParaRPr>
          </a:p>
          <a:p>
            <a:pPr marL="304800">
              <a:lnSpc>
                <a:spcPts val="3420"/>
              </a:lnSpc>
            </a:pPr>
            <a:r>
              <a:rPr sz="3000" spc="5" dirty="0">
                <a:solidFill>
                  <a:srgbClr val="FFFFFF"/>
                </a:solidFill>
                <a:latin typeface="Cambria"/>
                <a:cs typeface="Cambria"/>
              </a:rPr>
              <a:t>ενηλίκων)</a:t>
            </a:r>
            <a:endParaRPr sz="3000" dirty="0">
              <a:latin typeface="Cambria"/>
              <a:cs typeface="Cambria"/>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3101339" y="781799"/>
              <a:ext cx="2975610" cy="607326"/>
            </a:xfrm>
            <a:prstGeom prst="rect">
              <a:avLst/>
            </a:prstGeom>
          </p:spPr>
        </p:pic>
        <p:pic>
          <p:nvPicPr>
            <p:cNvPr id="4" name="object 4"/>
            <p:cNvPicPr/>
            <p:nvPr/>
          </p:nvPicPr>
          <p:blipFill>
            <a:blip r:embed="rId3" cstate="print"/>
            <a:stretch>
              <a:fillRect/>
            </a:stretch>
          </p:blipFill>
          <p:spPr>
            <a:xfrm>
              <a:off x="408431" y="1655051"/>
              <a:ext cx="520433" cy="503694"/>
            </a:xfrm>
            <a:prstGeom prst="rect">
              <a:avLst/>
            </a:prstGeom>
          </p:spPr>
        </p:pic>
      </p:grpSp>
      <p:pic>
        <p:nvPicPr>
          <p:cNvPr id="5" name="object 5"/>
          <p:cNvPicPr/>
          <p:nvPr/>
        </p:nvPicPr>
        <p:blipFill>
          <a:blip r:embed="rId4" cstate="print"/>
          <a:stretch>
            <a:fillRect/>
          </a:stretch>
        </p:blipFill>
        <p:spPr>
          <a:xfrm>
            <a:off x="609600" y="1499616"/>
            <a:ext cx="2439162" cy="759713"/>
          </a:xfrm>
          <a:prstGeom prst="rect">
            <a:avLst/>
          </a:prstGeom>
        </p:spPr>
      </p:pic>
      <p:sp>
        <p:nvSpPr>
          <p:cNvPr id="6" name="object 6"/>
          <p:cNvSpPr txBox="1"/>
          <p:nvPr/>
        </p:nvSpPr>
        <p:spPr>
          <a:xfrm>
            <a:off x="535940" y="1587830"/>
            <a:ext cx="2289175" cy="767080"/>
          </a:xfrm>
          <a:prstGeom prst="rect">
            <a:avLst/>
          </a:prstGeom>
        </p:spPr>
        <p:txBody>
          <a:bodyPr vert="horz" wrap="square" lIns="0" tIns="92710" rIns="0" bIns="0" rtlCol="0">
            <a:spAutoFit/>
          </a:bodyPr>
          <a:lstStyle/>
          <a:p>
            <a:pPr marL="286385" marR="5080" indent="-274320">
              <a:lnSpc>
                <a:spcPts val="2590"/>
              </a:lnSpc>
              <a:spcBef>
                <a:spcPts val="730"/>
              </a:spcBef>
              <a:buClr>
                <a:srgbClr val="FFFF00"/>
              </a:buClr>
              <a:buSzPct val="68518"/>
              <a:buFont typeface="Wingdings"/>
              <a:buChar char=""/>
              <a:tabLst>
                <a:tab pos="287020" algn="l"/>
              </a:tabLst>
            </a:pPr>
            <a:r>
              <a:rPr sz="2700" spc="-5" dirty="0">
                <a:solidFill>
                  <a:srgbClr val="FFFFFF"/>
                </a:solidFill>
                <a:latin typeface="Cambria"/>
                <a:cs typeface="Cambria"/>
              </a:rPr>
              <a:t>Πα</a:t>
            </a:r>
            <a:r>
              <a:rPr sz="2700" dirty="0">
                <a:solidFill>
                  <a:srgbClr val="FFFFFF"/>
                </a:solidFill>
                <a:latin typeface="Cambria"/>
                <a:cs typeface="Cambria"/>
              </a:rPr>
              <a:t>ρενέργ</a:t>
            </a:r>
            <a:r>
              <a:rPr sz="2700" spc="5" dirty="0">
                <a:solidFill>
                  <a:srgbClr val="FFFFFF"/>
                </a:solidFill>
                <a:latin typeface="Cambria"/>
                <a:cs typeface="Cambria"/>
              </a:rPr>
              <a:t>ε</a:t>
            </a:r>
            <a:r>
              <a:rPr sz="2700" spc="-5" dirty="0">
                <a:solidFill>
                  <a:srgbClr val="FFFFFF"/>
                </a:solidFill>
                <a:latin typeface="Cambria"/>
                <a:cs typeface="Cambria"/>
              </a:rPr>
              <a:t>ιες  </a:t>
            </a:r>
            <a:r>
              <a:rPr sz="2700" spc="10" dirty="0">
                <a:solidFill>
                  <a:srgbClr val="FFFFFF"/>
                </a:solidFill>
                <a:latin typeface="Cambria"/>
                <a:cs typeface="Cambria"/>
              </a:rPr>
              <a:t>φαινομένων</a:t>
            </a:r>
            <a:endParaRPr sz="2700">
              <a:latin typeface="Cambria"/>
              <a:cs typeface="Cambria"/>
            </a:endParaRPr>
          </a:p>
        </p:txBody>
      </p:sp>
      <p:sp>
        <p:nvSpPr>
          <p:cNvPr id="7" name="object 7"/>
          <p:cNvSpPr txBox="1"/>
          <p:nvPr/>
        </p:nvSpPr>
        <p:spPr>
          <a:xfrm>
            <a:off x="3634866" y="1587830"/>
            <a:ext cx="4465955" cy="1425575"/>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Cambria"/>
                <a:cs typeface="Cambria"/>
              </a:rPr>
              <a:t>εμφάνιση</a:t>
            </a:r>
            <a:r>
              <a:rPr sz="2700" spc="-20" dirty="0">
                <a:solidFill>
                  <a:srgbClr val="FFFFFF"/>
                </a:solidFill>
                <a:latin typeface="Cambria"/>
                <a:cs typeface="Cambria"/>
              </a:rPr>
              <a:t> </a:t>
            </a:r>
            <a:r>
              <a:rPr sz="2700" spc="5" dirty="0">
                <a:solidFill>
                  <a:srgbClr val="FFFFFF"/>
                </a:solidFill>
                <a:latin typeface="Cambria"/>
                <a:cs typeface="Cambria"/>
              </a:rPr>
              <a:t>διεγερτικών</a:t>
            </a:r>
            <a:endParaRPr sz="2700">
              <a:latin typeface="Cambria"/>
              <a:cs typeface="Cambria"/>
            </a:endParaRPr>
          </a:p>
          <a:p>
            <a:pPr marR="5080" algn="r">
              <a:lnSpc>
                <a:spcPts val="2915"/>
              </a:lnSpc>
              <a:spcBef>
                <a:spcPts val="1945"/>
              </a:spcBef>
            </a:pPr>
            <a:r>
              <a:rPr sz="2700" dirty="0">
                <a:solidFill>
                  <a:srgbClr val="FFFFFF"/>
                </a:solidFill>
                <a:latin typeface="Cambria"/>
                <a:cs typeface="Cambria"/>
              </a:rPr>
              <a:t>(σε</a:t>
            </a:r>
            <a:r>
              <a:rPr sz="2700" spc="-10" dirty="0">
                <a:solidFill>
                  <a:srgbClr val="FFFFFF"/>
                </a:solidFill>
                <a:latin typeface="Cambria"/>
                <a:cs typeface="Cambria"/>
              </a:rPr>
              <a:t> </a:t>
            </a:r>
            <a:r>
              <a:rPr sz="2700" spc="-5" dirty="0">
                <a:solidFill>
                  <a:srgbClr val="FFFFFF"/>
                </a:solidFill>
                <a:latin typeface="Cambria"/>
                <a:cs typeface="Cambria"/>
              </a:rPr>
              <a:t>μικρότερο</a:t>
            </a:r>
            <a:r>
              <a:rPr sz="2700" spc="-25" dirty="0">
                <a:solidFill>
                  <a:srgbClr val="FFFFFF"/>
                </a:solidFill>
                <a:latin typeface="Cambria"/>
                <a:cs typeface="Cambria"/>
              </a:rPr>
              <a:t> </a:t>
            </a:r>
            <a:r>
              <a:rPr sz="2700" spc="-5" dirty="0">
                <a:solidFill>
                  <a:srgbClr val="FFFFFF"/>
                </a:solidFill>
                <a:latin typeface="Cambria"/>
                <a:cs typeface="Cambria"/>
              </a:rPr>
              <a:t>βαθμό από</a:t>
            </a:r>
            <a:r>
              <a:rPr sz="2700" spc="-10" dirty="0">
                <a:solidFill>
                  <a:srgbClr val="FFFFFF"/>
                </a:solidFill>
                <a:latin typeface="Cambria"/>
                <a:cs typeface="Cambria"/>
              </a:rPr>
              <a:t> </a:t>
            </a:r>
            <a:r>
              <a:rPr sz="2700" spc="-5" dirty="0">
                <a:solidFill>
                  <a:srgbClr val="FFFFFF"/>
                </a:solidFill>
                <a:latin typeface="Cambria"/>
                <a:cs typeface="Cambria"/>
              </a:rPr>
              <a:t>την</a:t>
            </a:r>
            <a:endParaRPr sz="2700">
              <a:latin typeface="Cambria"/>
              <a:cs typeface="Cambria"/>
            </a:endParaRPr>
          </a:p>
          <a:p>
            <a:pPr marR="69215" algn="r">
              <a:lnSpc>
                <a:spcPts val="2915"/>
              </a:lnSpc>
            </a:pPr>
            <a:r>
              <a:rPr sz="2700" spc="-5" dirty="0">
                <a:solidFill>
                  <a:srgbClr val="FFFFFF"/>
                </a:solidFill>
                <a:latin typeface="Cambria"/>
                <a:cs typeface="Cambria"/>
              </a:rPr>
              <a:t>θειοπεντάλη)</a:t>
            </a:r>
            <a:endParaRPr sz="2700">
              <a:latin typeface="Cambria"/>
              <a:cs typeface="Cambria"/>
            </a:endParaRPr>
          </a:p>
        </p:txBody>
      </p:sp>
      <p:pic>
        <p:nvPicPr>
          <p:cNvPr id="8" name="object 8"/>
          <p:cNvPicPr/>
          <p:nvPr/>
        </p:nvPicPr>
        <p:blipFill>
          <a:blip r:embed="rId5" cstate="print"/>
          <a:stretch>
            <a:fillRect/>
          </a:stretch>
        </p:blipFill>
        <p:spPr>
          <a:xfrm>
            <a:off x="685800" y="4791455"/>
            <a:ext cx="4239006" cy="759713"/>
          </a:xfrm>
          <a:prstGeom prst="rect">
            <a:avLst/>
          </a:prstGeom>
        </p:spPr>
      </p:pic>
      <p:sp>
        <p:nvSpPr>
          <p:cNvPr id="9" name="object 9"/>
          <p:cNvSpPr txBox="1"/>
          <p:nvPr/>
        </p:nvSpPr>
        <p:spPr>
          <a:xfrm>
            <a:off x="535940" y="3233165"/>
            <a:ext cx="7425690" cy="2743200"/>
          </a:xfrm>
          <a:prstGeom prst="rect">
            <a:avLst/>
          </a:prstGeom>
        </p:spPr>
        <p:txBody>
          <a:bodyPr vert="horz" wrap="square" lIns="0" tIns="12700" rIns="0" bIns="0" rtlCol="0">
            <a:spAutoFit/>
          </a:bodyPr>
          <a:lstStyle/>
          <a:p>
            <a:pPr marL="165100">
              <a:lnSpc>
                <a:spcPts val="2920"/>
              </a:lnSpc>
              <a:spcBef>
                <a:spcPts val="100"/>
              </a:spcBef>
            </a:pPr>
            <a:r>
              <a:rPr sz="2700" dirty="0">
                <a:solidFill>
                  <a:srgbClr val="FFFFFF"/>
                </a:solidFill>
                <a:latin typeface="Cambria"/>
                <a:cs typeface="Cambria"/>
              </a:rPr>
              <a:t>πόνος</a:t>
            </a:r>
            <a:r>
              <a:rPr sz="2700" spc="15" dirty="0">
                <a:solidFill>
                  <a:srgbClr val="FFFFFF"/>
                </a:solidFill>
                <a:latin typeface="Cambria"/>
                <a:cs typeface="Cambria"/>
              </a:rPr>
              <a:t> </a:t>
            </a:r>
            <a:r>
              <a:rPr sz="2700" dirty="0">
                <a:solidFill>
                  <a:srgbClr val="FFFFFF"/>
                </a:solidFill>
                <a:latin typeface="Cambria"/>
                <a:cs typeface="Cambria"/>
              </a:rPr>
              <a:t>κατά </a:t>
            </a:r>
            <a:r>
              <a:rPr sz="2700" spc="-5" dirty="0">
                <a:solidFill>
                  <a:srgbClr val="FFFFFF"/>
                </a:solidFill>
                <a:latin typeface="Cambria"/>
                <a:cs typeface="Cambria"/>
              </a:rPr>
              <a:t>την</a:t>
            </a:r>
            <a:r>
              <a:rPr sz="2700" spc="-10" dirty="0">
                <a:solidFill>
                  <a:srgbClr val="FFFFFF"/>
                </a:solidFill>
                <a:latin typeface="Cambria"/>
                <a:cs typeface="Cambria"/>
              </a:rPr>
              <a:t> </a:t>
            </a:r>
            <a:r>
              <a:rPr sz="2700" spc="125" dirty="0">
                <a:solidFill>
                  <a:srgbClr val="FFFFFF"/>
                </a:solidFill>
                <a:latin typeface="Cambria"/>
                <a:cs typeface="Cambria"/>
              </a:rPr>
              <a:t>IV</a:t>
            </a:r>
            <a:r>
              <a:rPr sz="2700" spc="85" dirty="0">
                <a:solidFill>
                  <a:srgbClr val="FFFFFF"/>
                </a:solidFill>
                <a:latin typeface="Cambria"/>
                <a:cs typeface="Cambria"/>
              </a:rPr>
              <a:t> </a:t>
            </a:r>
            <a:r>
              <a:rPr sz="2700" spc="-10" dirty="0">
                <a:solidFill>
                  <a:srgbClr val="FFFFFF"/>
                </a:solidFill>
                <a:latin typeface="Cambria"/>
                <a:cs typeface="Cambria"/>
              </a:rPr>
              <a:t>χορήγηση</a:t>
            </a:r>
            <a:endParaRPr sz="2700" dirty="0">
              <a:latin typeface="Cambria"/>
              <a:cs typeface="Cambria"/>
            </a:endParaRPr>
          </a:p>
          <a:p>
            <a:pPr marL="286385" marR="478155" indent="-198120">
              <a:lnSpc>
                <a:spcPct val="80000"/>
              </a:lnSpc>
              <a:spcBef>
                <a:spcPts val="330"/>
              </a:spcBef>
              <a:tabLst>
                <a:tab pos="2192020" algn="l"/>
              </a:tabLst>
            </a:pPr>
            <a:r>
              <a:rPr sz="2700" dirty="0">
                <a:solidFill>
                  <a:srgbClr val="FFFFFF"/>
                </a:solidFill>
                <a:latin typeface="Cambria"/>
                <a:cs typeface="Cambria"/>
              </a:rPr>
              <a:t>( </a:t>
            </a:r>
            <a:r>
              <a:rPr sz="2700" spc="-5" dirty="0">
                <a:solidFill>
                  <a:srgbClr val="FFFFFF"/>
                </a:solidFill>
                <a:latin typeface="Cambria"/>
                <a:cs typeface="Cambria"/>
              </a:rPr>
              <a:t>αργή </a:t>
            </a:r>
            <a:r>
              <a:rPr sz="2700" spc="5" dirty="0">
                <a:solidFill>
                  <a:srgbClr val="FFFFFF"/>
                </a:solidFill>
                <a:latin typeface="Cambria"/>
                <a:cs typeface="Cambria"/>
              </a:rPr>
              <a:t>έγχυση </a:t>
            </a:r>
            <a:r>
              <a:rPr sz="2700" dirty="0">
                <a:solidFill>
                  <a:srgbClr val="FFFFFF"/>
                </a:solidFill>
                <a:latin typeface="Cambria"/>
                <a:cs typeface="Cambria"/>
              </a:rPr>
              <a:t>και σε μεγάλο </a:t>
            </a:r>
            <a:r>
              <a:rPr sz="2700" spc="-5" dirty="0">
                <a:solidFill>
                  <a:srgbClr val="FFFFFF"/>
                </a:solidFill>
                <a:latin typeface="Cambria"/>
                <a:cs typeface="Cambria"/>
              </a:rPr>
              <a:t>αγγείο, </a:t>
            </a:r>
            <a:r>
              <a:rPr sz="2700" spc="-10" dirty="0">
                <a:solidFill>
                  <a:srgbClr val="FFFFFF"/>
                </a:solidFill>
                <a:latin typeface="Cambria"/>
                <a:cs typeface="Cambria"/>
              </a:rPr>
              <a:t>χορήγηση </a:t>
            </a:r>
            <a:r>
              <a:rPr sz="2700" spc="-580" dirty="0">
                <a:solidFill>
                  <a:srgbClr val="FFFFFF"/>
                </a:solidFill>
                <a:latin typeface="Cambria"/>
                <a:cs typeface="Cambria"/>
              </a:rPr>
              <a:t> </a:t>
            </a:r>
            <a:r>
              <a:rPr sz="2700" spc="-5" dirty="0">
                <a:solidFill>
                  <a:srgbClr val="FFFFFF"/>
                </a:solidFill>
                <a:latin typeface="Cambria"/>
                <a:cs typeface="Cambria"/>
              </a:rPr>
              <a:t>λιδοκαίνης	</a:t>
            </a:r>
            <a:r>
              <a:rPr sz="2700" spc="95" dirty="0">
                <a:solidFill>
                  <a:srgbClr val="FFFFFF"/>
                </a:solidFill>
                <a:latin typeface="Cambria"/>
                <a:cs typeface="Cambria"/>
              </a:rPr>
              <a:t>0.2mg/kg </a:t>
            </a:r>
            <a:r>
              <a:rPr sz="2700" spc="-5" dirty="0">
                <a:solidFill>
                  <a:srgbClr val="FFFFFF"/>
                </a:solidFill>
                <a:latin typeface="Cambria"/>
                <a:cs typeface="Cambria"/>
              </a:rPr>
              <a:t>πριν </a:t>
            </a:r>
            <a:r>
              <a:rPr sz="2700" dirty="0">
                <a:solidFill>
                  <a:srgbClr val="FFFFFF"/>
                </a:solidFill>
                <a:latin typeface="Cambria"/>
                <a:cs typeface="Cambria"/>
              </a:rPr>
              <a:t>ή μαζί με </a:t>
            </a:r>
            <a:r>
              <a:rPr sz="2700" spc="-5" dirty="0">
                <a:solidFill>
                  <a:srgbClr val="FFFFFF"/>
                </a:solidFill>
                <a:latin typeface="Cambria"/>
                <a:cs typeface="Cambria"/>
              </a:rPr>
              <a:t>την </a:t>
            </a:r>
            <a:r>
              <a:rPr sz="2700" dirty="0">
                <a:solidFill>
                  <a:srgbClr val="FFFFFF"/>
                </a:solidFill>
                <a:latin typeface="Cambria"/>
                <a:cs typeface="Cambria"/>
              </a:rPr>
              <a:t> </a:t>
            </a:r>
            <a:r>
              <a:rPr sz="2700" spc="-10" dirty="0">
                <a:solidFill>
                  <a:srgbClr val="FFFFFF"/>
                </a:solidFill>
                <a:latin typeface="Cambria"/>
                <a:cs typeface="Cambria"/>
              </a:rPr>
              <a:t>προποφόλη)</a:t>
            </a:r>
            <a:endParaRPr sz="2700" dirty="0">
              <a:latin typeface="Cambria"/>
              <a:cs typeface="Cambria"/>
            </a:endParaRPr>
          </a:p>
          <a:p>
            <a:pPr marL="286385" marR="5080" indent="-274320">
              <a:lnSpc>
                <a:spcPts val="2590"/>
              </a:lnSpc>
              <a:spcBef>
                <a:spcPts val="2570"/>
              </a:spcBef>
              <a:buClr>
                <a:srgbClr val="FFFF00"/>
              </a:buClr>
              <a:buSzPct val="68518"/>
              <a:buFont typeface="Wingdings"/>
              <a:buChar char=""/>
              <a:tabLst>
                <a:tab pos="362585" algn="l"/>
                <a:tab pos="363220" algn="l"/>
              </a:tabLst>
            </a:pPr>
            <a:r>
              <a:rPr dirty="0"/>
              <a:t>	</a:t>
            </a:r>
            <a:r>
              <a:rPr sz="2700" b="1" spc="-5" dirty="0">
                <a:solidFill>
                  <a:srgbClr val="FFFFFF"/>
                </a:solidFill>
                <a:latin typeface="Cambria"/>
                <a:cs typeface="Cambria"/>
              </a:rPr>
              <a:t>Σύνδρομο </a:t>
            </a:r>
            <a:r>
              <a:rPr sz="2700" b="1" dirty="0">
                <a:solidFill>
                  <a:srgbClr val="FFFFFF"/>
                </a:solidFill>
                <a:latin typeface="Cambria"/>
                <a:cs typeface="Cambria"/>
              </a:rPr>
              <a:t>Προποφόλης </a:t>
            </a:r>
            <a:r>
              <a:rPr sz="2700" dirty="0">
                <a:solidFill>
                  <a:srgbClr val="FFFFFF"/>
                </a:solidFill>
                <a:latin typeface="Cambria"/>
                <a:cs typeface="Cambria"/>
              </a:rPr>
              <a:t>σε </a:t>
            </a:r>
            <a:r>
              <a:rPr sz="2700" spc="-5" dirty="0">
                <a:solidFill>
                  <a:srgbClr val="FFFFFF"/>
                </a:solidFill>
                <a:latin typeface="Cambria"/>
                <a:cs typeface="Cambria"/>
              </a:rPr>
              <a:t>ΜΕΘ </a:t>
            </a:r>
            <a:r>
              <a:rPr sz="2700" dirty="0">
                <a:solidFill>
                  <a:srgbClr val="FFFFFF"/>
                </a:solidFill>
                <a:latin typeface="Cambria"/>
                <a:cs typeface="Cambria"/>
              </a:rPr>
              <a:t>(μεταβολική </a:t>
            </a:r>
            <a:r>
              <a:rPr sz="2700" spc="5" dirty="0">
                <a:solidFill>
                  <a:srgbClr val="FFFFFF"/>
                </a:solidFill>
                <a:latin typeface="Cambria"/>
                <a:cs typeface="Cambria"/>
              </a:rPr>
              <a:t> </a:t>
            </a:r>
            <a:r>
              <a:rPr sz="2700" dirty="0">
                <a:solidFill>
                  <a:srgbClr val="FFFFFF"/>
                </a:solidFill>
                <a:latin typeface="Cambria"/>
                <a:cs typeface="Cambria"/>
              </a:rPr>
              <a:t>οξέωση,</a:t>
            </a:r>
            <a:r>
              <a:rPr sz="2700" spc="-25" dirty="0">
                <a:solidFill>
                  <a:srgbClr val="FFFFFF"/>
                </a:solidFill>
                <a:latin typeface="Cambria"/>
                <a:cs typeface="Cambria"/>
              </a:rPr>
              <a:t> </a:t>
            </a:r>
            <a:r>
              <a:rPr sz="2700" spc="35" dirty="0">
                <a:solidFill>
                  <a:srgbClr val="FFFFFF"/>
                </a:solidFill>
                <a:latin typeface="Cambria"/>
                <a:cs typeface="Cambria"/>
              </a:rPr>
              <a:t>ΚΑ,</a:t>
            </a:r>
            <a:r>
              <a:rPr sz="2700" spc="-25" dirty="0">
                <a:solidFill>
                  <a:srgbClr val="FFFFFF"/>
                </a:solidFill>
                <a:latin typeface="Cambria"/>
                <a:cs typeface="Cambria"/>
              </a:rPr>
              <a:t> </a:t>
            </a:r>
            <a:r>
              <a:rPr sz="2700" spc="15" dirty="0">
                <a:solidFill>
                  <a:srgbClr val="FFFFFF"/>
                </a:solidFill>
                <a:latin typeface="Cambria"/>
                <a:cs typeface="Cambria"/>
              </a:rPr>
              <a:t>ΝΑ,</a:t>
            </a:r>
            <a:r>
              <a:rPr sz="2700" spc="-25" dirty="0">
                <a:solidFill>
                  <a:srgbClr val="FFFFFF"/>
                </a:solidFill>
                <a:latin typeface="Cambria"/>
                <a:cs typeface="Cambria"/>
              </a:rPr>
              <a:t> </a:t>
            </a:r>
            <a:r>
              <a:rPr sz="2700" dirty="0">
                <a:solidFill>
                  <a:srgbClr val="FFFFFF"/>
                </a:solidFill>
                <a:latin typeface="Cambria"/>
                <a:cs typeface="Cambria"/>
              </a:rPr>
              <a:t>υπερλιπιδαιμία,ραβδομυόλυση) </a:t>
            </a:r>
            <a:r>
              <a:rPr sz="2700" spc="-580" dirty="0">
                <a:solidFill>
                  <a:srgbClr val="FFFFFF"/>
                </a:solidFill>
                <a:latin typeface="Cambria"/>
                <a:cs typeface="Cambria"/>
              </a:rPr>
              <a:t> </a:t>
            </a:r>
            <a:r>
              <a:rPr sz="2700" spc="-5" dirty="0">
                <a:solidFill>
                  <a:srgbClr val="FFFFFF"/>
                </a:solidFill>
                <a:latin typeface="Cambria"/>
                <a:cs typeface="Cambria"/>
              </a:rPr>
              <a:t>πιο</a:t>
            </a:r>
            <a:r>
              <a:rPr sz="2700" spc="10" dirty="0">
                <a:solidFill>
                  <a:srgbClr val="FFFFFF"/>
                </a:solidFill>
                <a:latin typeface="Cambria"/>
                <a:cs typeface="Cambria"/>
              </a:rPr>
              <a:t> </a:t>
            </a:r>
            <a:r>
              <a:rPr sz="2700" spc="5" dirty="0">
                <a:solidFill>
                  <a:srgbClr val="FFFFFF"/>
                </a:solidFill>
                <a:latin typeface="Cambria"/>
                <a:cs typeface="Cambria"/>
              </a:rPr>
              <a:t>συχνό</a:t>
            </a:r>
            <a:r>
              <a:rPr sz="2700" spc="10" dirty="0">
                <a:solidFill>
                  <a:srgbClr val="FFFFFF"/>
                </a:solidFill>
                <a:latin typeface="Cambria"/>
                <a:cs typeface="Cambria"/>
              </a:rPr>
              <a:t> </a:t>
            </a:r>
            <a:r>
              <a:rPr sz="2700" dirty="0">
                <a:solidFill>
                  <a:srgbClr val="FFFFFF"/>
                </a:solidFill>
                <a:latin typeface="Cambria"/>
                <a:cs typeface="Cambria"/>
              </a:rPr>
              <a:t>στα </a:t>
            </a:r>
            <a:r>
              <a:rPr sz="2700" spc="-5" dirty="0">
                <a:solidFill>
                  <a:srgbClr val="FFFFFF"/>
                </a:solidFill>
                <a:latin typeface="Cambria"/>
                <a:cs typeface="Cambria"/>
              </a:rPr>
              <a:t>παιδιά</a:t>
            </a:r>
            <a:endParaRPr sz="2700" dirty="0">
              <a:latin typeface="Cambria"/>
              <a:cs typeface="Cambria"/>
            </a:endParaRPr>
          </a:p>
        </p:txBody>
      </p:sp>
      <p:grpSp>
        <p:nvGrpSpPr>
          <p:cNvPr id="10" name="object 10"/>
          <p:cNvGrpSpPr/>
          <p:nvPr/>
        </p:nvGrpSpPr>
        <p:grpSpPr>
          <a:xfrm>
            <a:off x="3258311" y="1970532"/>
            <a:ext cx="398145" cy="109855"/>
            <a:chOff x="3258311" y="1970532"/>
            <a:chExt cx="398145" cy="109855"/>
          </a:xfrm>
        </p:grpSpPr>
        <p:sp>
          <p:nvSpPr>
            <p:cNvPr id="11" name="object 11"/>
            <p:cNvSpPr/>
            <p:nvPr/>
          </p:nvSpPr>
          <p:spPr>
            <a:xfrm>
              <a:off x="3277361" y="1989582"/>
              <a:ext cx="360045" cy="71755"/>
            </a:xfrm>
            <a:custGeom>
              <a:avLst/>
              <a:gdLst/>
              <a:ahLst/>
              <a:cxnLst/>
              <a:rect l="l" t="t" r="r" b="b"/>
              <a:pathLst>
                <a:path w="360045" h="71755">
                  <a:moveTo>
                    <a:pt x="323850" y="0"/>
                  </a:moveTo>
                  <a:lnTo>
                    <a:pt x="323850" y="17906"/>
                  </a:lnTo>
                  <a:lnTo>
                    <a:pt x="0" y="17906"/>
                  </a:lnTo>
                  <a:lnTo>
                    <a:pt x="0" y="53720"/>
                  </a:lnTo>
                  <a:lnTo>
                    <a:pt x="323850" y="53720"/>
                  </a:lnTo>
                  <a:lnTo>
                    <a:pt x="323850" y="71627"/>
                  </a:lnTo>
                  <a:lnTo>
                    <a:pt x="359663" y="35813"/>
                  </a:lnTo>
                  <a:lnTo>
                    <a:pt x="323850" y="0"/>
                  </a:lnTo>
                  <a:close/>
                </a:path>
              </a:pathLst>
            </a:custGeom>
            <a:solidFill>
              <a:srgbClr val="0E6EC5"/>
            </a:solidFill>
          </p:spPr>
          <p:txBody>
            <a:bodyPr wrap="square" lIns="0" tIns="0" rIns="0" bIns="0" rtlCol="0"/>
            <a:lstStyle/>
            <a:p>
              <a:endParaRPr/>
            </a:p>
          </p:txBody>
        </p:sp>
        <p:sp>
          <p:nvSpPr>
            <p:cNvPr id="12" name="object 12"/>
            <p:cNvSpPr/>
            <p:nvPr/>
          </p:nvSpPr>
          <p:spPr>
            <a:xfrm>
              <a:off x="3277361" y="1989582"/>
              <a:ext cx="360045" cy="71755"/>
            </a:xfrm>
            <a:custGeom>
              <a:avLst/>
              <a:gdLst/>
              <a:ahLst/>
              <a:cxnLst/>
              <a:rect l="l" t="t" r="r" b="b"/>
              <a:pathLst>
                <a:path w="360045" h="71755">
                  <a:moveTo>
                    <a:pt x="0" y="17906"/>
                  </a:moveTo>
                  <a:lnTo>
                    <a:pt x="323850" y="17906"/>
                  </a:lnTo>
                  <a:lnTo>
                    <a:pt x="323850" y="0"/>
                  </a:lnTo>
                  <a:lnTo>
                    <a:pt x="359663" y="35813"/>
                  </a:lnTo>
                  <a:lnTo>
                    <a:pt x="323850" y="71627"/>
                  </a:lnTo>
                  <a:lnTo>
                    <a:pt x="323850" y="53720"/>
                  </a:lnTo>
                  <a:lnTo>
                    <a:pt x="0" y="53720"/>
                  </a:lnTo>
                  <a:lnTo>
                    <a:pt x="0" y="17906"/>
                  </a:lnTo>
                  <a:close/>
                </a:path>
              </a:pathLst>
            </a:custGeom>
            <a:ln w="38100">
              <a:solidFill>
                <a:srgbClr val="085091"/>
              </a:solidFill>
            </a:ln>
          </p:spPr>
          <p:txBody>
            <a:bodyPr wrap="square" lIns="0" tIns="0" rIns="0" bIns="0" rtlCol="0"/>
            <a:lstStyle/>
            <a:p>
              <a:endParaRPr/>
            </a:p>
          </p:txBody>
        </p:sp>
      </p:grpSp>
      <p:grpSp>
        <p:nvGrpSpPr>
          <p:cNvPr id="13" name="object 13"/>
          <p:cNvGrpSpPr/>
          <p:nvPr/>
        </p:nvGrpSpPr>
        <p:grpSpPr>
          <a:xfrm>
            <a:off x="1385316" y="2258567"/>
            <a:ext cx="109855" cy="830580"/>
            <a:chOff x="1385316" y="2258567"/>
            <a:chExt cx="109855" cy="830580"/>
          </a:xfrm>
        </p:grpSpPr>
        <p:sp>
          <p:nvSpPr>
            <p:cNvPr id="14" name="object 14"/>
            <p:cNvSpPr/>
            <p:nvPr/>
          </p:nvSpPr>
          <p:spPr>
            <a:xfrm>
              <a:off x="1404366" y="2277617"/>
              <a:ext cx="71755" cy="792480"/>
            </a:xfrm>
            <a:custGeom>
              <a:avLst/>
              <a:gdLst/>
              <a:ahLst/>
              <a:cxnLst/>
              <a:rect l="l" t="t" r="r" b="b"/>
              <a:pathLst>
                <a:path w="71755" h="792480">
                  <a:moveTo>
                    <a:pt x="53721" y="0"/>
                  </a:moveTo>
                  <a:lnTo>
                    <a:pt x="17906" y="0"/>
                  </a:lnTo>
                  <a:lnTo>
                    <a:pt x="17906" y="756666"/>
                  </a:lnTo>
                  <a:lnTo>
                    <a:pt x="0" y="756666"/>
                  </a:lnTo>
                  <a:lnTo>
                    <a:pt x="35814" y="792480"/>
                  </a:lnTo>
                  <a:lnTo>
                    <a:pt x="71628" y="756666"/>
                  </a:lnTo>
                  <a:lnTo>
                    <a:pt x="53721" y="756666"/>
                  </a:lnTo>
                  <a:lnTo>
                    <a:pt x="53721" y="0"/>
                  </a:lnTo>
                  <a:close/>
                </a:path>
              </a:pathLst>
            </a:custGeom>
            <a:solidFill>
              <a:srgbClr val="0E6EC5"/>
            </a:solidFill>
          </p:spPr>
          <p:txBody>
            <a:bodyPr wrap="square" lIns="0" tIns="0" rIns="0" bIns="0" rtlCol="0"/>
            <a:lstStyle/>
            <a:p>
              <a:endParaRPr/>
            </a:p>
          </p:txBody>
        </p:sp>
        <p:sp>
          <p:nvSpPr>
            <p:cNvPr id="15" name="object 15"/>
            <p:cNvSpPr/>
            <p:nvPr/>
          </p:nvSpPr>
          <p:spPr>
            <a:xfrm>
              <a:off x="1404366" y="2277617"/>
              <a:ext cx="71755" cy="792480"/>
            </a:xfrm>
            <a:custGeom>
              <a:avLst/>
              <a:gdLst/>
              <a:ahLst/>
              <a:cxnLst/>
              <a:rect l="l" t="t" r="r" b="b"/>
              <a:pathLst>
                <a:path w="71755" h="792480">
                  <a:moveTo>
                    <a:pt x="0" y="756666"/>
                  </a:moveTo>
                  <a:lnTo>
                    <a:pt x="17906" y="756666"/>
                  </a:lnTo>
                  <a:lnTo>
                    <a:pt x="17906" y="0"/>
                  </a:lnTo>
                  <a:lnTo>
                    <a:pt x="53721" y="0"/>
                  </a:lnTo>
                  <a:lnTo>
                    <a:pt x="53721" y="756666"/>
                  </a:lnTo>
                  <a:lnTo>
                    <a:pt x="71628" y="756666"/>
                  </a:lnTo>
                  <a:lnTo>
                    <a:pt x="35814" y="792480"/>
                  </a:lnTo>
                  <a:lnTo>
                    <a:pt x="0" y="756666"/>
                  </a:lnTo>
                  <a:close/>
                </a:path>
              </a:pathLst>
            </a:custGeom>
            <a:ln w="38100">
              <a:solidFill>
                <a:srgbClr val="085091"/>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20567" y="781812"/>
            <a:ext cx="3140202" cy="605789"/>
          </a:xfrm>
          <a:prstGeom prst="rect">
            <a:avLst/>
          </a:prstGeom>
        </p:spPr>
      </p:pic>
      <p:sp>
        <p:nvSpPr>
          <p:cNvPr id="3" name="object 3"/>
          <p:cNvSpPr txBox="1"/>
          <p:nvPr/>
        </p:nvSpPr>
        <p:spPr>
          <a:xfrm>
            <a:off x="535940" y="1667637"/>
            <a:ext cx="7777480" cy="295275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10" dirty="0">
                <a:solidFill>
                  <a:srgbClr val="FFFFFF"/>
                </a:solidFill>
                <a:latin typeface="Cambria"/>
                <a:cs typeface="Cambria"/>
              </a:rPr>
              <a:t>Κ</a:t>
            </a:r>
            <a:r>
              <a:rPr sz="3200" spc="-5" dirty="0">
                <a:solidFill>
                  <a:srgbClr val="FFFFFF"/>
                </a:solidFill>
                <a:latin typeface="Cambria"/>
                <a:cs typeface="Cambria"/>
              </a:rPr>
              <a:t>ύησ</a:t>
            </a:r>
            <a:r>
              <a:rPr sz="3200" dirty="0">
                <a:solidFill>
                  <a:srgbClr val="FFFFFF"/>
                </a:solidFill>
                <a:latin typeface="Cambria"/>
                <a:cs typeface="Cambria"/>
              </a:rPr>
              <a:t>η</a:t>
            </a:r>
            <a:r>
              <a:rPr sz="3200" spc="-10" dirty="0">
                <a:solidFill>
                  <a:srgbClr val="FFFFFF"/>
                </a:solidFill>
                <a:latin typeface="Cambria"/>
                <a:cs typeface="Cambria"/>
              </a:rPr>
              <a:t> </a:t>
            </a:r>
            <a:r>
              <a:rPr sz="3200" spc="25" dirty="0">
                <a:solidFill>
                  <a:srgbClr val="FFFFFF"/>
                </a:solidFill>
                <a:latin typeface="Cambria"/>
                <a:cs typeface="Cambria"/>
              </a:rPr>
              <a:t>κ</a:t>
            </a:r>
            <a:r>
              <a:rPr sz="3200" spc="-5" dirty="0">
                <a:solidFill>
                  <a:srgbClr val="FFFFFF"/>
                </a:solidFill>
                <a:latin typeface="Cambria"/>
                <a:cs typeface="Cambria"/>
              </a:rPr>
              <a:t>α</a:t>
            </a:r>
            <a:r>
              <a:rPr sz="3200" dirty="0">
                <a:solidFill>
                  <a:srgbClr val="FFFFFF"/>
                </a:solidFill>
                <a:latin typeface="Cambria"/>
                <a:cs typeface="Cambria"/>
              </a:rPr>
              <a:t>ι</a:t>
            </a:r>
            <a:r>
              <a:rPr sz="3200" spc="-5" dirty="0">
                <a:solidFill>
                  <a:srgbClr val="FFFFFF"/>
                </a:solidFill>
                <a:latin typeface="Cambria"/>
                <a:cs typeface="Cambria"/>
              </a:rPr>
              <a:t> το</a:t>
            </a:r>
            <a:r>
              <a:rPr sz="3200" spc="10" dirty="0">
                <a:solidFill>
                  <a:srgbClr val="FFFFFF"/>
                </a:solidFill>
                <a:latin typeface="Cambria"/>
                <a:cs typeface="Cambria"/>
              </a:rPr>
              <a:t>κ</a:t>
            </a:r>
            <a:r>
              <a:rPr sz="3200" dirty="0">
                <a:solidFill>
                  <a:srgbClr val="FFFFFF"/>
                </a:solidFill>
                <a:latin typeface="Cambria"/>
                <a:cs typeface="Cambria"/>
              </a:rPr>
              <a:t>ε</a:t>
            </a:r>
            <a:r>
              <a:rPr sz="3200" spc="10" dirty="0">
                <a:solidFill>
                  <a:srgbClr val="FFFFFF"/>
                </a:solidFill>
                <a:latin typeface="Cambria"/>
                <a:cs typeface="Cambria"/>
              </a:rPr>
              <a:t>τ</a:t>
            </a:r>
            <a:r>
              <a:rPr sz="3200" dirty="0">
                <a:solidFill>
                  <a:srgbClr val="FFFFFF"/>
                </a:solidFill>
                <a:latin typeface="Cambria"/>
                <a:cs typeface="Cambria"/>
              </a:rPr>
              <a:t>ός</a:t>
            </a:r>
            <a:r>
              <a:rPr sz="3200" spc="-35" dirty="0">
                <a:solidFill>
                  <a:srgbClr val="FFFFFF"/>
                </a:solidFill>
                <a:latin typeface="Cambria"/>
                <a:cs typeface="Cambria"/>
              </a:rPr>
              <a:t> </a:t>
            </a:r>
            <a:r>
              <a:rPr sz="3200" dirty="0">
                <a:solidFill>
                  <a:srgbClr val="FFFFFF"/>
                </a:solidFill>
                <a:latin typeface="Cambria"/>
                <a:cs typeface="Cambria"/>
              </a:rPr>
              <a:t>(</a:t>
            </a:r>
            <a:r>
              <a:rPr sz="3200" spc="55" dirty="0">
                <a:solidFill>
                  <a:srgbClr val="FFFFFF"/>
                </a:solidFill>
                <a:latin typeface="Cambria"/>
                <a:cs typeface="Cambria"/>
              </a:rPr>
              <a:t>σ</a:t>
            </a:r>
            <a:r>
              <a:rPr sz="3200" spc="-20" dirty="0">
                <a:solidFill>
                  <a:srgbClr val="FFFFFF"/>
                </a:solidFill>
                <a:latin typeface="Cambria"/>
                <a:cs typeface="Cambria"/>
              </a:rPr>
              <a:t>χ</a:t>
            </a:r>
            <a:r>
              <a:rPr sz="3200" dirty="0">
                <a:solidFill>
                  <a:srgbClr val="FFFFFF"/>
                </a:solidFill>
                <a:latin typeface="Cambria"/>
                <a:cs typeface="Cambria"/>
              </a:rPr>
              <a:t>ε</a:t>
            </a:r>
            <a:r>
              <a:rPr sz="3200" spc="10" dirty="0">
                <a:solidFill>
                  <a:srgbClr val="FFFFFF"/>
                </a:solidFill>
                <a:latin typeface="Cambria"/>
                <a:cs typeface="Cambria"/>
              </a:rPr>
              <a:t>τ</a:t>
            </a:r>
            <a:r>
              <a:rPr sz="3200" spc="-5" dirty="0">
                <a:solidFill>
                  <a:srgbClr val="FFFFFF"/>
                </a:solidFill>
                <a:latin typeface="Cambria"/>
                <a:cs typeface="Cambria"/>
              </a:rPr>
              <a:t>ι</a:t>
            </a:r>
            <a:r>
              <a:rPr sz="3200" spc="5" dirty="0">
                <a:solidFill>
                  <a:srgbClr val="FFFFFF"/>
                </a:solidFill>
                <a:latin typeface="Cambria"/>
                <a:cs typeface="Cambria"/>
              </a:rPr>
              <a:t>κ</a:t>
            </a:r>
            <a:r>
              <a:rPr sz="3200" dirty="0">
                <a:solidFill>
                  <a:srgbClr val="FFFFFF"/>
                </a:solidFill>
                <a:latin typeface="Cambria"/>
                <a:cs typeface="Cambria"/>
              </a:rPr>
              <a:t>ή).</a:t>
            </a:r>
            <a:endParaRPr sz="3200">
              <a:latin typeface="Cambria"/>
              <a:cs typeface="Cambria"/>
            </a:endParaRPr>
          </a:p>
          <a:p>
            <a:pPr marL="304800" marR="579755" indent="-292735">
              <a:lnSpc>
                <a:spcPct val="100000"/>
              </a:lnSpc>
            </a:pPr>
            <a:r>
              <a:rPr sz="2250" spc="-215" dirty="0">
                <a:solidFill>
                  <a:srgbClr val="0E6EC5"/>
                </a:solidFill>
                <a:latin typeface="Segoe UI Symbol"/>
                <a:cs typeface="Segoe UI Symbol"/>
              </a:rPr>
              <a:t>⦿ </a:t>
            </a:r>
            <a:r>
              <a:rPr sz="3200" dirty="0">
                <a:solidFill>
                  <a:srgbClr val="FFFFFF"/>
                </a:solidFill>
                <a:latin typeface="Cambria"/>
                <a:cs typeface="Cambria"/>
              </a:rPr>
              <a:t>Σε </a:t>
            </a:r>
            <a:r>
              <a:rPr sz="3200" spc="-5" dirty="0">
                <a:solidFill>
                  <a:srgbClr val="FFFFFF"/>
                </a:solidFill>
                <a:latin typeface="Cambria"/>
                <a:cs typeface="Cambria"/>
              </a:rPr>
              <a:t>παιδιά </a:t>
            </a:r>
            <a:r>
              <a:rPr sz="3200" dirty="0">
                <a:solidFill>
                  <a:srgbClr val="FFFFFF"/>
                </a:solidFill>
                <a:latin typeface="Cambria"/>
                <a:cs typeface="Cambria"/>
              </a:rPr>
              <a:t>&lt; 16 ετών για καταστολή </a:t>
            </a:r>
            <a:r>
              <a:rPr sz="3200" spc="5" dirty="0">
                <a:solidFill>
                  <a:srgbClr val="FFFFFF"/>
                </a:solidFill>
                <a:latin typeface="Cambria"/>
                <a:cs typeface="Cambria"/>
              </a:rPr>
              <a:t>στη </a:t>
            </a:r>
            <a:r>
              <a:rPr sz="3200" spc="-690" dirty="0">
                <a:solidFill>
                  <a:srgbClr val="FFFFFF"/>
                </a:solidFill>
                <a:latin typeface="Cambria"/>
                <a:cs typeface="Cambria"/>
              </a:rPr>
              <a:t> </a:t>
            </a:r>
            <a:r>
              <a:rPr sz="3200" spc="-20" dirty="0">
                <a:solidFill>
                  <a:srgbClr val="FFFFFF"/>
                </a:solidFill>
                <a:latin typeface="Cambria"/>
                <a:cs typeface="Cambria"/>
              </a:rPr>
              <a:t>ΜΕΘ.</a:t>
            </a:r>
            <a:endParaRPr sz="3200">
              <a:latin typeface="Cambria"/>
              <a:cs typeface="Cambria"/>
            </a:endParaRPr>
          </a:p>
          <a:p>
            <a:pPr marL="304800" marR="5080" indent="-292735" algn="just">
              <a:lnSpc>
                <a:spcPct val="100000"/>
              </a:lnSpc>
            </a:pPr>
            <a:r>
              <a:rPr sz="2250" spc="-215" dirty="0">
                <a:solidFill>
                  <a:srgbClr val="0E6EC5"/>
                </a:solidFill>
                <a:latin typeface="Segoe UI Symbol"/>
                <a:cs typeface="Segoe UI Symbol"/>
              </a:rPr>
              <a:t>⦿ </a:t>
            </a:r>
            <a:r>
              <a:rPr sz="3200" spc="-5" dirty="0">
                <a:solidFill>
                  <a:srgbClr val="FFFFFF"/>
                </a:solidFill>
                <a:latin typeface="Cambria"/>
                <a:cs typeface="Cambria"/>
              </a:rPr>
              <a:t>Για </a:t>
            </a:r>
            <a:r>
              <a:rPr sz="3200" dirty="0">
                <a:solidFill>
                  <a:srgbClr val="FFFFFF"/>
                </a:solidFill>
                <a:latin typeface="Cambria"/>
                <a:cs typeface="Cambria"/>
              </a:rPr>
              <a:t>εισαγωγή </a:t>
            </a:r>
            <a:r>
              <a:rPr sz="3200" spc="5" dirty="0">
                <a:solidFill>
                  <a:srgbClr val="FFFFFF"/>
                </a:solidFill>
                <a:latin typeface="Cambria"/>
                <a:cs typeface="Cambria"/>
              </a:rPr>
              <a:t>και </a:t>
            </a:r>
            <a:r>
              <a:rPr sz="3200" dirty="0">
                <a:solidFill>
                  <a:srgbClr val="FFFFFF"/>
                </a:solidFill>
                <a:latin typeface="Cambria"/>
                <a:cs typeface="Cambria"/>
              </a:rPr>
              <a:t>διατήρηση αναισθησίας </a:t>
            </a:r>
            <a:r>
              <a:rPr sz="3200" spc="5" dirty="0">
                <a:solidFill>
                  <a:srgbClr val="FFFFFF"/>
                </a:solidFill>
                <a:latin typeface="Cambria"/>
                <a:cs typeface="Cambria"/>
              </a:rPr>
              <a:t> </a:t>
            </a:r>
            <a:r>
              <a:rPr sz="3200" dirty="0">
                <a:solidFill>
                  <a:srgbClr val="FFFFFF"/>
                </a:solidFill>
                <a:latin typeface="Cambria"/>
                <a:cs typeface="Cambria"/>
              </a:rPr>
              <a:t>αντενδείκνυται η περ/τα 1% σε βρέφη &lt; 1 </a:t>
            </a:r>
            <a:r>
              <a:rPr sz="3200" spc="-690" dirty="0">
                <a:solidFill>
                  <a:srgbClr val="FFFFFF"/>
                </a:solidFill>
                <a:latin typeface="Cambria"/>
                <a:cs typeface="Cambria"/>
              </a:rPr>
              <a:t> </a:t>
            </a:r>
            <a:r>
              <a:rPr sz="3200" spc="10" dirty="0">
                <a:solidFill>
                  <a:srgbClr val="FFFFFF"/>
                </a:solidFill>
                <a:latin typeface="Cambria"/>
                <a:cs typeface="Cambria"/>
              </a:rPr>
              <a:t>μηνός</a:t>
            </a:r>
            <a:r>
              <a:rPr sz="3200" spc="-15" dirty="0">
                <a:solidFill>
                  <a:srgbClr val="FFFFFF"/>
                </a:solidFill>
                <a:latin typeface="Cambria"/>
                <a:cs typeface="Cambria"/>
              </a:rPr>
              <a:t> </a:t>
            </a:r>
            <a:r>
              <a:rPr sz="3200" spc="5" dirty="0">
                <a:solidFill>
                  <a:srgbClr val="FFFFFF"/>
                </a:solidFill>
                <a:latin typeface="Cambria"/>
                <a:cs typeface="Cambria"/>
              </a:rPr>
              <a:t>και</a:t>
            </a:r>
            <a:r>
              <a:rPr sz="3200" spc="-20" dirty="0">
                <a:solidFill>
                  <a:srgbClr val="FFFFFF"/>
                </a:solidFill>
                <a:latin typeface="Cambria"/>
                <a:cs typeface="Cambria"/>
              </a:rPr>
              <a:t> </a:t>
            </a:r>
            <a:r>
              <a:rPr sz="3200" dirty="0">
                <a:solidFill>
                  <a:srgbClr val="FFFFFF"/>
                </a:solidFill>
                <a:latin typeface="Cambria"/>
                <a:cs typeface="Cambria"/>
              </a:rPr>
              <a:t>η</a:t>
            </a:r>
            <a:r>
              <a:rPr sz="3200" spc="-20" dirty="0">
                <a:solidFill>
                  <a:srgbClr val="FFFFFF"/>
                </a:solidFill>
                <a:latin typeface="Cambria"/>
                <a:cs typeface="Cambria"/>
              </a:rPr>
              <a:t> </a:t>
            </a:r>
            <a:r>
              <a:rPr sz="3200" spc="-5" dirty="0">
                <a:solidFill>
                  <a:srgbClr val="FFFFFF"/>
                </a:solidFill>
                <a:latin typeface="Cambria"/>
                <a:cs typeface="Cambria"/>
              </a:rPr>
              <a:t>περ/τα</a:t>
            </a:r>
            <a:r>
              <a:rPr sz="3200" spc="-20" dirty="0">
                <a:solidFill>
                  <a:srgbClr val="FFFFFF"/>
                </a:solidFill>
                <a:latin typeface="Cambria"/>
                <a:cs typeface="Cambria"/>
              </a:rPr>
              <a:t> </a:t>
            </a:r>
            <a:r>
              <a:rPr sz="3200" dirty="0">
                <a:solidFill>
                  <a:srgbClr val="FFFFFF"/>
                </a:solidFill>
                <a:latin typeface="Cambria"/>
                <a:cs typeface="Cambria"/>
              </a:rPr>
              <a:t>2% σε</a:t>
            </a:r>
            <a:r>
              <a:rPr sz="3200" spc="-15" dirty="0">
                <a:solidFill>
                  <a:srgbClr val="FFFFFF"/>
                </a:solidFill>
                <a:latin typeface="Cambria"/>
                <a:cs typeface="Cambria"/>
              </a:rPr>
              <a:t> </a:t>
            </a:r>
            <a:r>
              <a:rPr sz="3200" spc="-5" dirty="0">
                <a:solidFill>
                  <a:srgbClr val="FFFFFF"/>
                </a:solidFill>
                <a:latin typeface="Cambria"/>
                <a:cs typeface="Cambria"/>
              </a:rPr>
              <a:t>παιδιά</a:t>
            </a:r>
            <a:r>
              <a:rPr sz="3200" spc="-10" dirty="0">
                <a:solidFill>
                  <a:srgbClr val="FFFFFF"/>
                </a:solidFill>
                <a:latin typeface="Cambria"/>
                <a:cs typeface="Cambria"/>
              </a:rPr>
              <a:t> </a:t>
            </a:r>
            <a:r>
              <a:rPr sz="3200" dirty="0">
                <a:solidFill>
                  <a:srgbClr val="FFFFFF"/>
                </a:solidFill>
                <a:latin typeface="Cambria"/>
                <a:cs typeface="Cambria"/>
              </a:rPr>
              <a:t>&lt; 3</a:t>
            </a:r>
            <a:r>
              <a:rPr sz="3200" spc="-15" dirty="0">
                <a:solidFill>
                  <a:srgbClr val="FFFFFF"/>
                </a:solidFill>
                <a:latin typeface="Cambria"/>
                <a:cs typeface="Cambria"/>
              </a:rPr>
              <a:t> </a:t>
            </a:r>
            <a:r>
              <a:rPr sz="3200" dirty="0">
                <a:solidFill>
                  <a:srgbClr val="FFFFFF"/>
                </a:solidFill>
                <a:latin typeface="Cambria"/>
                <a:cs typeface="Cambria"/>
              </a:rPr>
              <a:t>ετών.</a:t>
            </a:r>
            <a:endParaRPr sz="3200">
              <a:latin typeface="Cambria"/>
              <a:cs typeface="Cambria"/>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20111" y="781799"/>
            <a:ext cx="4341114" cy="607326"/>
          </a:xfrm>
          <a:prstGeom prst="rect">
            <a:avLst/>
          </a:prstGeom>
        </p:spPr>
      </p:pic>
      <p:sp>
        <p:nvSpPr>
          <p:cNvPr id="3" name="object 3"/>
          <p:cNvSpPr txBox="1">
            <a:spLocks noGrp="1"/>
          </p:cNvSpPr>
          <p:nvPr>
            <p:ph type="title"/>
          </p:nvPr>
        </p:nvSpPr>
        <p:spPr>
          <a:prstGeom prst="rect">
            <a:avLst/>
          </a:prstGeom>
        </p:spPr>
        <p:txBody>
          <a:bodyPr vert="horz" wrap="square" lIns="0" tIns="13335" rIns="0" bIns="0" rtlCol="0">
            <a:spAutoFit/>
          </a:bodyPr>
          <a:lstStyle/>
          <a:p>
            <a:pPr marL="304800" marR="5080"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5" dirty="0"/>
              <a:t>Ε</a:t>
            </a:r>
            <a:r>
              <a:rPr spc="5" dirty="0"/>
              <a:t>ν</a:t>
            </a:r>
            <a:r>
              <a:rPr spc="-5" dirty="0"/>
              <a:t>ί</a:t>
            </a:r>
            <a:r>
              <a:rPr spc="50" dirty="0"/>
              <a:t>σχ</a:t>
            </a:r>
            <a:r>
              <a:rPr spc="-5" dirty="0"/>
              <a:t>υσ</a:t>
            </a:r>
            <a:r>
              <a:rPr dirty="0"/>
              <a:t>η</a:t>
            </a:r>
            <a:r>
              <a:rPr spc="-40" dirty="0"/>
              <a:t> </a:t>
            </a:r>
            <a:r>
              <a:rPr spc="-5" dirty="0"/>
              <a:t>τη</a:t>
            </a:r>
            <a:r>
              <a:rPr dirty="0"/>
              <a:t>ς</a:t>
            </a:r>
            <a:r>
              <a:rPr spc="-15" dirty="0"/>
              <a:t> </a:t>
            </a:r>
            <a:r>
              <a:rPr dirty="0"/>
              <a:t>δράσ</a:t>
            </a:r>
            <a:r>
              <a:rPr spc="5" dirty="0"/>
              <a:t>η</a:t>
            </a:r>
            <a:r>
              <a:rPr dirty="0"/>
              <a:t>ς</a:t>
            </a:r>
            <a:r>
              <a:rPr spc="-30" dirty="0"/>
              <a:t> </a:t>
            </a:r>
            <a:r>
              <a:rPr dirty="0"/>
              <a:t>με</a:t>
            </a:r>
            <a:r>
              <a:rPr spc="10" dirty="0"/>
              <a:t> </a:t>
            </a:r>
            <a:r>
              <a:rPr spc="-5" dirty="0"/>
              <a:t>ά</a:t>
            </a:r>
            <a:r>
              <a:rPr spc="70" dirty="0"/>
              <a:t>λ</a:t>
            </a:r>
            <a:r>
              <a:rPr dirty="0"/>
              <a:t>λα γε</a:t>
            </a:r>
            <a:r>
              <a:rPr spc="10" dirty="0"/>
              <a:t>ν</a:t>
            </a:r>
            <a:r>
              <a:rPr spc="-5" dirty="0"/>
              <a:t>ι</a:t>
            </a:r>
            <a:r>
              <a:rPr spc="30" dirty="0"/>
              <a:t>κ</a:t>
            </a:r>
            <a:r>
              <a:rPr dirty="0"/>
              <a:t>ά  </a:t>
            </a:r>
            <a:r>
              <a:rPr spc="5" dirty="0"/>
              <a:t>αναισθητικά</a:t>
            </a:r>
            <a:r>
              <a:rPr spc="-45" dirty="0"/>
              <a:t> </a:t>
            </a:r>
            <a:r>
              <a:rPr spc="5" dirty="0"/>
              <a:t>και</a:t>
            </a:r>
            <a:r>
              <a:rPr spc="-15" dirty="0"/>
              <a:t> </a:t>
            </a:r>
            <a:r>
              <a:rPr spc="-10" dirty="0"/>
              <a:t>κατασταλτικά</a:t>
            </a:r>
            <a:r>
              <a:rPr spc="-55" dirty="0"/>
              <a:t> </a:t>
            </a:r>
            <a:r>
              <a:rPr dirty="0"/>
              <a:t>του</a:t>
            </a:r>
            <a:r>
              <a:rPr spc="-10" dirty="0"/>
              <a:t> </a:t>
            </a:r>
            <a:r>
              <a:rPr spc="-5" dirty="0"/>
              <a:t>KNΣ.</a:t>
            </a:r>
            <a:endParaRPr sz="2250">
              <a:latin typeface="Segoe UI Symbol"/>
              <a:cs typeface="Segoe UI Symbol"/>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sp>
          <p:nvSpPr>
            <p:cNvPr id="7" name="object 7"/>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grpSp>
      <p:sp>
        <p:nvSpPr>
          <p:cNvPr id="8" name="object 8"/>
          <p:cNvSpPr txBox="1"/>
          <p:nvPr/>
        </p:nvSpPr>
        <p:spPr>
          <a:xfrm>
            <a:off x="1286002" y="785876"/>
            <a:ext cx="7324725" cy="3928110"/>
          </a:xfrm>
          <a:prstGeom prst="rect">
            <a:avLst/>
          </a:prstGeom>
        </p:spPr>
        <p:txBody>
          <a:bodyPr vert="horz" wrap="square" lIns="0" tIns="13335" rIns="0" bIns="0" rtlCol="0">
            <a:spAutoFit/>
          </a:bodyPr>
          <a:lstStyle/>
          <a:p>
            <a:pPr marL="12700" marR="5080" indent="153670" algn="just">
              <a:lnSpc>
                <a:spcPct val="100000"/>
              </a:lnSpc>
              <a:spcBef>
                <a:spcPts val="105"/>
              </a:spcBef>
            </a:pPr>
            <a:r>
              <a:rPr sz="3200" b="1" spc="-15" dirty="0">
                <a:solidFill>
                  <a:srgbClr val="FFFF00"/>
                </a:solidFill>
                <a:latin typeface="Cambria"/>
                <a:cs typeface="Cambria"/>
              </a:rPr>
              <a:t>Προσοχή</a:t>
            </a:r>
            <a:r>
              <a:rPr sz="3200" b="1" spc="-10" dirty="0">
                <a:solidFill>
                  <a:srgbClr val="FFFF00"/>
                </a:solidFill>
                <a:latin typeface="Cambria"/>
                <a:cs typeface="Cambria"/>
              </a:rPr>
              <a:t> </a:t>
            </a:r>
            <a:r>
              <a:rPr sz="3200" b="1" dirty="0">
                <a:solidFill>
                  <a:srgbClr val="FFFF00"/>
                </a:solidFill>
                <a:latin typeface="Cambria"/>
                <a:cs typeface="Cambria"/>
              </a:rPr>
              <a:t>στη</a:t>
            </a:r>
            <a:r>
              <a:rPr sz="3200" b="1" spc="5" dirty="0">
                <a:solidFill>
                  <a:srgbClr val="FFFF00"/>
                </a:solidFill>
                <a:latin typeface="Cambria"/>
                <a:cs typeface="Cambria"/>
              </a:rPr>
              <a:t> </a:t>
            </a:r>
            <a:r>
              <a:rPr sz="3200" b="1" spc="-10" dirty="0">
                <a:solidFill>
                  <a:srgbClr val="FFFF00"/>
                </a:solidFill>
                <a:latin typeface="Cambria"/>
                <a:cs typeface="Cambria"/>
              </a:rPr>
              <a:t>χορήγηση:</a:t>
            </a:r>
            <a:r>
              <a:rPr sz="3200" b="1" spc="-5" dirty="0">
                <a:solidFill>
                  <a:srgbClr val="FFFF00"/>
                </a:solidFill>
                <a:latin typeface="Cambria"/>
                <a:cs typeface="Cambria"/>
              </a:rPr>
              <a:t> </a:t>
            </a:r>
            <a:r>
              <a:rPr sz="3200" spc="-10" dirty="0">
                <a:solidFill>
                  <a:srgbClr val="FFFFFF"/>
                </a:solidFill>
                <a:latin typeface="Cambria"/>
                <a:cs typeface="Cambria"/>
              </a:rPr>
              <a:t>Σε</a:t>
            </a:r>
            <a:r>
              <a:rPr sz="3200" spc="680" dirty="0">
                <a:solidFill>
                  <a:srgbClr val="FFFFFF"/>
                </a:solidFill>
                <a:latin typeface="Cambria"/>
                <a:cs typeface="Cambria"/>
              </a:rPr>
              <a:t> </a:t>
            </a:r>
            <a:r>
              <a:rPr sz="3200" spc="-5" dirty="0">
                <a:solidFill>
                  <a:srgbClr val="FFFFFF"/>
                </a:solidFill>
                <a:latin typeface="Cambria"/>
                <a:cs typeface="Cambria"/>
              </a:rPr>
              <a:t>ασθενείς </a:t>
            </a:r>
            <a:r>
              <a:rPr sz="3200" dirty="0">
                <a:solidFill>
                  <a:srgbClr val="FFFFFF"/>
                </a:solidFill>
                <a:latin typeface="Cambria"/>
                <a:cs typeface="Cambria"/>
              </a:rPr>
              <a:t> με</a:t>
            </a:r>
            <a:r>
              <a:rPr sz="3200" spc="5" dirty="0">
                <a:solidFill>
                  <a:srgbClr val="FFFFFF"/>
                </a:solidFill>
                <a:latin typeface="Cambria"/>
                <a:cs typeface="Cambria"/>
              </a:rPr>
              <a:t> </a:t>
            </a:r>
            <a:r>
              <a:rPr sz="3200" spc="-5" dirty="0">
                <a:solidFill>
                  <a:srgbClr val="FFFFFF"/>
                </a:solidFill>
                <a:latin typeface="Cambria"/>
                <a:cs typeface="Cambria"/>
              </a:rPr>
              <a:t>βαριά</a:t>
            </a:r>
            <a:r>
              <a:rPr sz="3200" dirty="0">
                <a:solidFill>
                  <a:srgbClr val="FFFFFF"/>
                </a:solidFill>
                <a:latin typeface="Cambria"/>
                <a:cs typeface="Cambria"/>
              </a:rPr>
              <a:t> γενική</a:t>
            </a:r>
            <a:r>
              <a:rPr sz="3200" spc="5" dirty="0">
                <a:solidFill>
                  <a:srgbClr val="FFFFFF"/>
                </a:solidFill>
                <a:latin typeface="Cambria"/>
                <a:cs typeface="Cambria"/>
              </a:rPr>
              <a:t> </a:t>
            </a:r>
            <a:r>
              <a:rPr sz="3200" spc="-5" dirty="0">
                <a:solidFill>
                  <a:srgbClr val="FFFFFF"/>
                </a:solidFill>
                <a:latin typeface="Cambria"/>
                <a:cs typeface="Cambria"/>
              </a:rPr>
              <a:t>κατάσταση</a:t>
            </a:r>
            <a:r>
              <a:rPr sz="3200" dirty="0">
                <a:solidFill>
                  <a:srgbClr val="FFFFFF"/>
                </a:solidFill>
                <a:latin typeface="Cambria"/>
                <a:cs typeface="Cambria"/>
              </a:rPr>
              <a:t> και </a:t>
            </a:r>
            <a:r>
              <a:rPr sz="3200" spc="-690" dirty="0">
                <a:solidFill>
                  <a:srgbClr val="FFFFFF"/>
                </a:solidFill>
                <a:latin typeface="Cambria"/>
                <a:cs typeface="Cambria"/>
              </a:rPr>
              <a:t> </a:t>
            </a:r>
            <a:r>
              <a:rPr sz="3200" spc="5" dirty="0">
                <a:solidFill>
                  <a:srgbClr val="FFFFFF"/>
                </a:solidFill>
                <a:latin typeface="Cambria"/>
                <a:cs typeface="Cambria"/>
              </a:rPr>
              <a:t>ελαττωμένο</a:t>
            </a:r>
            <a:r>
              <a:rPr sz="3200" spc="10" dirty="0">
                <a:solidFill>
                  <a:srgbClr val="FFFFFF"/>
                </a:solidFill>
                <a:latin typeface="Cambria"/>
                <a:cs typeface="Cambria"/>
              </a:rPr>
              <a:t> </a:t>
            </a:r>
            <a:r>
              <a:rPr sz="3200" spc="5" dirty="0">
                <a:solidFill>
                  <a:srgbClr val="FFFFFF"/>
                </a:solidFill>
                <a:latin typeface="Cambria"/>
                <a:cs typeface="Cambria"/>
              </a:rPr>
              <a:t>ενδαγγειακό</a:t>
            </a:r>
            <a:r>
              <a:rPr sz="3200" spc="10" dirty="0">
                <a:solidFill>
                  <a:srgbClr val="FFFFFF"/>
                </a:solidFill>
                <a:latin typeface="Cambria"/>
                <a:cs typeface="Cambria"/>
              </a:rPr>
              <a:t> </a:t>
            </a:r>
            <a:r>
              <a:rPr sz="3200" dirty="0">
                <a:solidFill>
                  <a:srgbClr val="FFFFFF"/>
                </a:solidFill>
                <a:latin typeface="Cambria"/>
                <a:cs typeface="Cambria"/>
              </a:rPr>
              <a:t>όγκο.</a:t>
            </a:r>
            <a:r>
              <a:rPr sz="3200" spc="5" dirty="0">
                <a:solidFill>
                  <a:srgbClr val="FFFFFF"/>
                </a:solidFill>
                <a:latin typeface="Cambria"/>
                <a:cs typeface="Cambria"/>
              </a:rPr>
              <a:t> </a:t>
            </a:r>
            <a:r>
              <a:rPr sz="3200" spc="-5" dirty="0">
                <a:solidFill>
                  <a:srgbClr val="FFFFFF"/>
                </a:solidFill>
                <a:latin typeface="Cambria"/>
                <a:cs typeface="Cambria"/>
              </a:rPr>
              <a:t>Σε </a:t>
            </a:r>
            <a:r>
              <a:rPr sz="3200" spc="-690" dirty="0">
                <a:solidFill>
                  <a:srgbClr val="FFFFFF"/>
                </a:solidFill>
                <a:latin typeface="Cambria"/>
                <a:cs typeface="Cambria"/>
              </a:rPr>
              <a:t> </a:t>
            </a:r>
            <a:r>
              <a:rPr sz="3200" spc="-5" dirty="0">
                <a:solidFill>
                  <a:srgbClr val="FFFFFF"/>
                </a:solidFill>
                <a:latin typeface="Cambria"/>
                <a:cs typeface="Cambria"/>
              </a:rPr>
              <a:t>ασθενείς </a:t>
            </a:r>
            <a:r>
              <a:rPr sz="3200" dirty="0">
                <a:solidFill>
                  <a:srgbClr val="FFFFFF"/>
                </a:solidFill>
                <a:latin typeface="Cambria"/>
                <a:cs typeface="Cambria"/>
              </a:rPr>
              <a:t>με </a:t>
            </a:r>
            <a:r>
              <a:rPr sz="3200" spc="-5" dirty="0">
                <a:solidFill>
                  <a:srgbClr val="FFFFFF"/>
                </a:solidFill>
                <a:latin typeface="Cambria"/>
                <a:cs typeface="Cambria"/>
              </a:rPr>
              <a:t>διαταραχή του μεταβολισμού </a:t>
            </a:r>
            <a:r>
              <a:rPr sz="3200" spc="-690" dirty="0">
                <a:solidFill>
                  <a:srgbClr val="FFFFFF"/>
                </a:solidFill>
                <a:latin typeface="Cambria"/>
                <a:cs typeface="Cambria"/>
              </a:rPr>
              <a:t> </a:t>
            </a:r>
            <a:r>
              <a:rPr sz="3200" spc="-5" dirty="0">
                <a:solidFill>
                  <a:srgbClr val="FFFFFF"/>
                </a:solidFill>
                <a:latin typeface="Cambria"/>
                <a:cs typeface="Cambria"/>
              </a:rPr>
              <a:t>των λιπών. </a:t>
            </a:r>
            <a:r>
              <a:rPr sz="3200" spc="-20" dirty="0">
                <a:solidFill>
                  <a:srgbClr val="FFFFFF"/>
                </a:solidFill>
                <a:latin typeface="Cambria"/>
                <a:cs typeface="Cambria"/>
              </a:rPr>
              <a:t>Προσοχή </a:t>
            </a:r>
            <a:r>
              <a:rPr sz="3200" dirty="0">
                <a:solidFill>
                  <a:srgbClr val="FFFFFF"/>
                </a:solidFill>
                <a:latin typeface="Cambria"/>
                <a:cs typeface="Cambria"/>
              </a:rPr>
              <a:t>στη </a:t>
            </a:r>
            <a:r>
              <a:rPr sz="3200" spc="-5" dirty="0">
                <a:solidFill>
                  <a:srgbClr val="FFFFFF"/>
                </a:solidFill>
                <a:latin typeface="Cambria"/>
                <a:cs typeface="Cambria"/>
              </a:rPr>
              <a:t>χειρουργική για </a:t>
            </a:r>
            <a:r>
              <a:rPr sz="3200" dirty="0">
                <a:solidFill>
                  <a:srgbClr val="FFFFFF"/>
                </a:solidFill>
                <a:latin typeface="Cambria"/>
                <a:cs typeface="Cambria"/>
              </a:rPr>
              <a:t> </a:t>
            </a:r>
            <a:r>
              <a:rPr sz="3200" spc="-5" dirty="0">
                <a:solidFill>
                  <a:srgbClr val="FFFFFF"/>
                </a:solidFill>
                <a:latin typeface="Cambria"/>
                <a:cs typeface="Cambria"/>
              </a:rPr>
              <a:t>στραβισμό</a:t>
            </a:r>
            <a:r>
              <a:rPr sz="3200" dirty="0">
                <a:solidFill>
                  <a:srgbClr val="FFFFFF"/>
                </a:solidFill>
                <a:latin typeface="Cambria"/>
                <a:cs typeface="Cambria"/>
              </a:rPr>
              <a:t> </a:t>
            </a:r>
            <a:r>
              <a:rPr sz="3200" spc="-5" dirty="0">
                <a:solidFill>
                  <a:srgbClr val="FFFFFF"/>
                </a:solidFill>
                <a:latin typeface="Cambria"/>
                <a:cs typeface="Cambria"/>
              </a:rPr>
              <a:t>παιδιών</a:t>
            </a:r>
            <a:r>
              <a:rPr sz="3200" dirty="0">
                <a:solidFill>
                  <a:srgbClr val="FFFFFF"/>
                </a:solidFill>
                <a:latin typeface="Cambria"/>
                <a:cs typeface="Cambria"/>
              </a:rPr>
              <a:t> (οφθαλμοκαρδιακό </a:t>
            </a:r>
            <a:r>
              <a:rPr sz="3200" spc="-690" dirty="0">
                <a:solidFill>
                  <a:srgbClr val="FFFFFF"/>
                </a:solidFill>
                <a:latin typeface="Cambria"/>
                <a:cs typeface="Cambria"/>
              </a:rPr>
              <a:t> </a:t>
            </a:r>
            <a:r>
              <a:rPr sz="3200" spc="5" dirty="0">
                <a:solidFill>
                  <a:srgbClr val="FFFFFF"/>
                </a:solidFill>
                <a:latin typeface="Cambria"/>
                <a:cs typeface="Cambria"/>
              </a:rPr>
              <a:t>αντανακλαστικό).</a:t>
            </a:r>
            <a:r>
              <a:rPr sz="3200" spc="10" dirty="0">
                <a:solidFill>
                  <a:srgbClr val="FFFFFF"/>
                </a:solidFill>
                <a:latin typeface="Cambria"/>
                <a:cs typeface="Cambria"/>
              </a:rPr>
              <a:t> </a:t>
            </a:r>
            <a:r>
              <a:rPr sz="3200" spc="-5" dirty="0">
                <a:solidFill>
                  <a:srgbClr val="FFFFFF"/>
                </a:solidFill>
                <a:latin typeface="Cambria"/>
                <a:cs typeface="Cambria"/>
              </a:rPr>
              <a:t>Nα</a:t>
            </a:r>
            <a:r>
              <a:rPr sz="3200" dirty="0">
                <a:solidFill>
                  <a:srgbClr val="FFFFFF"/>
                </a:solidFill>
                <a:latin typeface="Cambria"/>
                <a:cs typeface="Cambria"/>
              </a:rPr>
              <a:t> </a:t>
            </a:r>
            <a:r>
              <a:rPr sz="3200" spc="-5" dirty="0">
                <a:solidFill>
                  <a:srgbClr val="FFFFFF"/>
                </a:solidFill>
                <a:latin typeface="Cambria"/>
                <a:cs typeface="Cambria"/>
              </a:rPr>
              <a:t>χορηγείται </a:t>
            </a:r>
            <a:r>
              <a:rPr sz="3200" dirty="0">
                <a:solidFill>
                  <a:srgbClr val="FFFFFF"/>
                </a:solidFill>
                <a:latin typeface="Cambria"/>
                <a:cs typeface="Cambria"/>
              </a:rPr>
              <a:t> </a:t>
            </a:r>
            <a:r>
              <a:rPr sz="3200" spc="-5" dirty="0">
                <a:solidFill>
                  <a:srgbClr val="FFFFFF"/>
                </a:solidFill>
                <a:latin typeface="Cambria"/>
                <a:cs typeface="Cambria"/>
              </a:rPr>
              <a:t>ατροπίνη</a:t>
            </a:r>
            <a:r>
              <a:rPr sz="3200" spc="-40" dirty="0">
                <a:solidFill>
                  <a:srgbClr val="FFFFFF"/>
                </a:solidFill>
                <a:latin typeface="Cambria"/>
                <a:cs typeface="Cambria"/>
              </a:rPr>
              <a:t> </a:t>
            </a:r>
            <a:r>
              <a:rPr sz="3200" spc="-5" dirty="0">
                <a:solidFill>
                  <a:srgbClr val="FFFFFF"/>
                </a:solidFill>
                <a:latin typeface="Cambria"/>
                <a:cs typeface="Cambria"/>
              </a:rPr>
              <a:t>πριν</a:t>
            </a:r>
            <a:r>
              <a:rPr sz="3200" spc="-15" dirty="0">
                <a:solidFill>
                  <a:srgbClr val="FFFFFF"/>
                </a:solidFill>
                <a:latin typeface="Cambria"/>
                <a:cs typeface="Cambria"/>
              </a:rPr>
              <a:t> </a:t>
            </a:r>
            <a:r>
              <a:rPr sz="3200" spc="-5" dirty="0">
                <a:solidFill>
                  <a:srgbClr val="FFFFFF"/>
                </a:solidFill>
                <a:latin typeface="Cambria"/>
                <a:cs typeface="Cambria"/>
              </a:rPr>
              <a:t>την</a:t>
            </a:r>
            <a:r>
              <a:rPr sz="3200" spc="-25" dirty="0">
                <a:solidFill>
                  <a:srgbClr val="FFFFFF"/>
                </a:solidFill>
                <a:latin typeface="Cambria"/>
                <a:cs typeface="Cambria"/>
              </a:rPr>
              <a:t> </a:t>
            </a:r>
            <a:r>
              <a:rPr sz="3200" dirty="0">
                <a:solidFill>
                  <a:srgbClr val="FFFFFF"/>
                </a:solidFill>
                <a:latin typeface="Cambria"/>
                <a:cs typeface="Cambria"/>
              </a:rPr>
              <a:t>εισαγωγή.</a:t>
            </a:r>
            <a:endParaRPr sz="3200">
              <a:latin typeface="Cambria"/>
              <a:cs typeface="Cambria"/>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4607A"/>
          </a:solidFill>
        </p:spPr>
        <p:txBody>
          <a:bodyPr wrap="square" lIns="0" tIns="0" rIns="0" bIns="0" rtlCol="0"/>
          <a:lstStyle/>
          <a:p>
            <a:endParaRPr/>
          </a:p>
        </p:txBody>
      </p:sp>
      <p:grpSp>
        <p:nvGrpSpPr>
          <p:cNvPr id="3" name="object 3"/>
          <p:cNvGrpSpPr/>
          <p:nvPr/>
        </p:nvGrpSpPr>
        <p:grpSpPr>
          <a:xfrm>
            <a:off x="854392" y="1386725"/>
            <a:ext cx="7435215" cy="37465"/>
            <a:chOff x="984503" y="3264449"/>
            <a:chExt cx="7435215" cy="37465"/>
          </a:xfrm>
        </p:grpSpPr>
        <p:pic>
          <p:nvPicPr>
            <p:cNvPr id="4" name="object 4"/>
            <p:cNvPicPr/>
            <p:nvPr/>
          </p:nvPicPr>
          <p:blipFill>
            <a:blip r:embed="rId2" cstate="print"/>
            <a:stretch>
              <a:fillRect/>
            </a:stretch>
          </p:blipFill>
          <p:spPr>
            <a:xfrm>
              <a:off x="984503" y="3264449"/>
              <a:ext cx="7434833" cy="37423"/>
            </a:xfrm>
            <a:prstGeom prst="rect">
              <a:avLst/>
            </a:prstGeom>
          </p:spPr>
        </p:pic>
        <p:sp>
          <p:nvSpPr>
            <p:cNvPr id="5" name="object 5"/>
            <p:cNvSpPr/>
            <p:nvPr/>
          </p:nvSpPr>
          <p:spPr>
            <a:xfrm>
              <a:off x="999743" y="3267456"/>
              <a:ext cx="7406640" cy="9525"/>
            </a:xfrm>
            <a:custGeom>
              <a:avLst/>
              <a:gdLst/>
              <a:ahLst/>
              <a:cxnLst/>
              <a:rect l="l" t="t" r="r" b="b"/>
              <a:pathLst>
                <a:path w="7406640" h="9525">
                  <a:moveTo>
                    <a:pt x="7406640" y="0"/>
                  </a:moveTo>
                  <a:lnTo>
                    <a:pt x="0" y="0"/>
                  </a:lnTo>
                  <a:lnTo>
                    <a:pt x="0" y="9144"/>
                  </a:lnTo>
                  <a:lnTo>
                    <a:pt x="7406640" y="9144"/>
                  </a:lnTo>
                  <a:lnTo>
                    <a:pt x="7406640" y="0"/>
                  </a:lnTo>
                  <a:close/>
                </a:path>
              </a:pathLst>
            </a:custGeom>
            <a:solidFill>
              <a:srgbClr val="0E6EC5"/>
            </a:solidFill>
          </p:spPr>
          <p:txBody>
            <a:bodyPr wrap="square" lIns="0" tIns="0" rIns="0" bIns="0" rtlCol="0"/>
            <a:lstStyle/>
            <a:p>
              <a:endParaRPr/>
            </a:p>
          </p:txBody>
        </p:sp>
      </p:grpSp>
      <p:pic>
        <p:nvPicPr>
          <p:cNvPr id="6" name="object 6"/>
          <p:cNvPicPr/>
          <p:nvPr/>
        </p:nvPicPr>
        <p:blipFill>
          <a:blip r:embed="rId3" cstate="print"/>
          <a:stretch>
            <a:fillRect/>
          </a:stretch>
        </p:blipFill>
        <p:spPr>
          <a:xfrm>
            <a:off x="2819400" y="685800"/>
            <a:ext cx="3007614" cy="738390"/>
          </a:xfrm>
          <a:prstGeom prst="rect">
            <a:avLst/>
          </a:prstGeom>
        </p:spPr>
      </p:pic>
      <p:pic>
        <p:nvPicPr>
          <p:cNvPr id="7" name="Εικόνα 6"/>
          <p:cNvPicPr>
            <a:picLocks noChangeAspect="1"/>
          </p:cNvPicPr>
          <p:nvPr/>
        </p:nvPicPr>
        <p:blipFill>
          <a:blip r:embed="rId4"/>
          <a:stretch>
            <a:fillRect/>
          </a:stretch>
        </p:blipFill>
        <p:spPr>
          <a:xfrm>
            <a:off x="1905000" y="2156725"/>
            <a:ext cx="5181600" cy="347961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95400" y="-91821"/>
            <a:ext cx="9144000" cy="6858000"/>
            <a:chOff x="0" y="0"/>
            <a:chExt cx="9144000" cy="6858000"/>
          </a:xfrm>
        </p:grpSpPr>
        <p:pic>
          <p:nvPicPr>
            <p:cNvPr id="3" name="object 3"/>
            <p:cNvPicPr/>
            <p:nvPr/>
          </p:nvPicPr>
          <p:blipFill>
            <a:blip r:embed="rId2" cstate="print"/>
            <a:stretch>
              <a:fillRect/>
            </a:stretch>
          </p:blipFill>
          <p:spPr>
            <a:xfrm>
              <a:off x="3441191" y="781812"/>
              <a:ext cx="2297430" cy="605789"/>
            </a:xfrm>
            <a:prstGeom prst="rect">
              <a:avLst/>
            </a:prstGeom>
          </p:spPr>
        </p:pic>
        <p:pic>
          <p:nvPicPr>
            <p:cNvPr id="4" name="object 4"/>
            <p:cNvPicPr/>
            <p:nvPr/>
          </p:nvPicPr>
          <p:blipFill>
            <a:blip r:embed="rId3" cstate="print"/>
            <a:stretch>
              <a:fillRect/>
            </a:stretch>
          </p:blipFill>
          <p:spPr>
            <a:xfrm>
              <a:off x="3848100" y="3118104"/>
              <a:ext cx="1905000" cy="1905000"/>
            </a:xfrm>
            <a:prstGeom prst="rect">
              <a:avLst/>
            </a:prstGeom>
          </p:spPr>
        </p:pic>
      </p:grpSp>
      <p:pic>
        <p:nvPicPr>
          <p:cNvPr id="5" name="Εικόνα 4"/>
          <p:cNvPicPr>
            <a:picLocks noChangeAspect="1"/>
          </p:cNvPicPr>
          <p:nvPr/>
        </p:nvPicPr>
        <p:blipFill>
          <a:blip r:embed="rId4"/>
          <a:stretch>
            <a:fillRect/>
          </a:stretch>
        </p:blipFill>
        <p:spPr>
          <a:xfrm>
            <a:off x="7239000" y="165354"/>
            <a:ext cx="1590675" cy="287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Εικόνα 5"/>
          <p:cNvPicPr>
            <a:picLocks noChangeAspect="1"/>
          </p:cNvPicPr>
          <p:nvPr/>
        </p:nvPicPr>
        <p:blipFill>
          <a:blip r:embed="rId5"/>
          <a:stretch>
            <a:fillRect/>
          </a:stretch>
        </p:blipFill>
        <p:spPr>
          <a:xfrm>
            <a:off x="7324724" y="3337179"/>
            <a:ext cx="1419225" cy="32194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25952" y="195046"/>
            <a:ext cx="2350770" cy="567715"/>
          </a:xfrm>
          <a:prstGeom prst="rect">
            <a:avLst/>
          </a:prstGeom>
        </p:spPr>
      </p:pic>
      <p:sp>
        <p:nvSpPr>
          <p:cNvPr id="3" name="object 3"/>
          <p:cNvSpPr txBox="1"/>
          <p:nvPr/>
        </p:nvSpPr>
        <p:spPr>
          <a:xfrm>
            <a:off x="828547" y="1667637"/>
            <a:ext cx="7781290" cy="3928110"/>
          </a:xfrm>
          <a:prstGeom prst="rect">
            <a:avLst/>
          </a:prstGeom>
        </p:spPr>
        <p:txBody>
          <a:bodyPr vert="horz" wrap="square" lIns="0" tIns="13335" rIns="0" bIns="0" rtlCol="0" anchor="t">
            <a:spAutoFit/>
          </a:bodyPr>
          <a:lstStyle/>
          <a:p>
            <a:pPr marL="12700" marR="5080" indent="420370" algn="just">
              <a:spcBef>
                <a:spcPts val="105"/>
              </a:spcBef>
            </a:pPr>
            <a:r>
              <a:rPr sz="3200" spc="-135" dirty="0">
                <a:solidFill>
                  <a:srgbClr val="FFFFFF"/>
                </a:solidFill>
                <a:latin typeface="Cambria"/>
                <a:cs typeface="Cambria"/>
              </a:rPr>
              <a:t>Το </a:t>
            </a:r>
            <a:r>
              <a:rPr sz="3200" spc="-20" dirty="0">
                <a:solidFill>
                  <a:srgbClr val="FFFFFF"/>
                </a:solidFill>
                <a:latin typeface="Cambria"/>
                <a:cs typeface="Cambria"/>
              </a:rPr>
              <a:t>υδροχλωρικό </a:t>
            </a:r>
            <a:r>
              <a:rPr sz="3200" spc="-10" dirty="0" err="1">
                <a:solidFill>
                  <a:srgbClr val="FFFFFF"/>
                </a:solidFill>
                <a:latin typeface="Cambria"/>
                <a:cs typeface="Cambria"/>
              </a:rPr>
              <a:t>άλ</a:t>
            </a:r>
            <a:r>
              <a:rPr sz="3200" spc="-10" dirty="0">
                <a:solidFill>
                  <a:srgbClr val="FFFFFF"/>
                </a:solidFill>
                <a:latin typeface="Cambria"/>
                <a:cs typeface="Cambria"/>
              </a:rPr>
              <a:t>ας, </a:t>
            </a:r>
            <a:r>
              <a:rPr sz="3200" dirty="0" err="1">
                <a:solidFill>
                  <a:srgbClr val="FFFFFF"/>
                </a:solidFill>
                <a:latin typeface="Cambria"/>
                <a:cs typeface="Cambria"/>
              </a:rPr>
              <a:t>λευκή</a:t>
            </a:r>
            <a:r>
              <a:rPr sz="3200" dirty="0">
                <a:solidFill>
                  <a:srgbClr val="FFFFFF"/>
                </a:solidFill>
                <a:latin typeface="Cambria"/>
                <a:cs typeface="Cambria"/>
              </a:rPr>
              <a:t> </a:t>
            </a:r>
            <a:r>
              <a:rPr sz="3200" dirty="0" err="1">
                <a:solidFill>
                  <a:srgbClr val="FFFFFF"/>
                </a:solidFill>
                <a:latin typeface="Cambria"/>
                <a:cs typeface="Cambria"/>
              </a:rPr>
              <a:t>κρυστ</a:t>
            </a:r>
            <a:r>
              <a:rPr sz="3200" dirty="0">
                <a:solidFill>
                  <a:srgbClr val="FFFFFF"/>
                </a:solidFill>
                <a:latin typeface="Cambria"/>
                <a:cs typeface="Cambria"/>
              </a:rPr>
              <a:t>α</a:t>
            </a:r>
            <a:r>
              <a:rPr sz="3200" dirty="0" err="1">
                <a:solidFill>
                  <a:srgbClr val="FFFFFF"/>
                </a:solidFill>
                <a:latin typeface="Cambria"/>
                <a:cs typeface="Cambria"/>
              </a:rPr>
              <a:t>λλική</a:t>
            </a:r>
            <a:r>
              <a:rPr lang="en-US" sz="3200" dirty="0">
                <a:solidFill>
                  <a:srgbClr val="FFFFFF"/>
                </a:solidFill>
                <a:latin typeface="Cambria"/>
                <a:cs typeface="Cambria"/>
              </a:rPr>
              <a:t> </a:t>
            </a:r>
            <a:r>
              <a:rPr sz="3200" spc="-690" dirty="0">
                <a:solidFill>
                  <a:srgbClr val="FFFFFF"/>
                </a:solidFill>
                <a:latin typeface="Cambria"/>
                <a:cs typeface="Cambria"/>
              </a:rPr>
              <a:t> </a:t>
            </a:r>
            <a:r>
              <a:rPr sz="3200" spc="10" dirty="0" err="1">
                <a:solidFill>
                  <a:srgbClr val="FFFFFF"/>
                </a:solidFill>
                <a:latin typeface="Cambria"/>
                <a:cs typeface="Cambria"/>
              </a:rPr>
              <a:t>σκόνη</a:t>
            </a:r>
            <a:r>
              <a:rPr sz="3200" spc="10" dirty="0">
                <a:solidFill>
                  <a:srgbClr val="FFFFFF"/>
                </a:solidFill>
                <a:latin typeface="Cambria"/>
                <a:cs typeface="Cambria"/>
              </a:rPr>
              <a:t>,</a:t>
            </a:r>
            <a:r>
              <a:rPr sz="3200" spc="15" dirty="0">
                <a:solidFill>
                  <a:srgbClr val="FFFFFF"/>
                </a:solidFill>
                <a:latin typeface="Cambria"/>
                <a:cs typeface="Cambria"/>
              </a:rPr>
              <a:t> </a:t>
            </a:r>
            <a:r>
              <a:rPr sz="3200" dirty="0">
                <a:solidFill>
                  <a:srgbClr val="FFFFFF"/>
                </a:solidFill>
                <a:latin typeface="Cambria"/>
                <a:cs typeface="Cambria"/>
              </a:rPr>
              <a:t>η</a:t>
            </a:r>
            <a:r>
              <a:rPr sz="3200" spc="5" dirty="0">
                <a:solidFill>
                  <a:srgbClr val="FFFFFF"/>
                </a:solidFill>
                <a:latin typeface="Cambria"/>
                <a:cs typeface="Cambria"/>
              </a:rPr>
              <a:t> </a:t>
            </a:r>
            <a:r>
              <a:rPr sz="3200" spc="-5" dirty="0">
                <a:solidFill>
                  <a:srgbClr val="FFFFFF"/>
                </a:solidFill>
                <a:latin typeface="Cambria"/>
                <a:cs typeface="Cambria"/>
              </a:rPr>
              <a:t>β</a:t>
            </a:r>
            <a:r>
              <a:rPr sz="3200" spc="-5" dirty="0" err="1">
                <a:solidFill>
                  <a:srgbClr val="FFFFFF"/>
                </a:solidFill>
                <a:latin typeface="Cambria"/>
                <a:cs typeface="Cambria"/>
              </a:rPr>
              <a:t>άση</a:t>
            </a:r>
            <a:r>
              <a:rPr sz="3200" spc="-5" dirty="0">
                <a:solidFill>
                  <a:srgbClr val="FFFFFF"/>
                </a:solidFill>
                <a:latin typeface="Cambria"/>
                <a:cs typeface="Cambria"/>
              </a:rPr>
              <a:t>,</a:t>
            </a:r>
            <a:r>
              <a:rPr sz="3200" dirty="0">
                <a:solidFill>
                  <a:srgbClr val="FFFFFF"/>
                </a:solidFill>
                <a:latin typeface="Cambria"/>
                <a:cs typeface="Cambria"/>
              </a:rPr>
              <a:t> </a:t>
            </a:r>
            <a:r>
              <a:rPr sz="3200" spc="-5" dirty="0">
                <a:solidFill>
                  <a:srgbClr val="FFFFFF"/>
                </a:solidFill>
                <a:latin typeface="Cambria"/>
                <a:cs typeface="Cambria"/>
              </a:rPr>
              <a:t>από</a:t>
            </a:r>
            <a:r>
              <a:rPr lang="en-US" sz="3200" spc="-5" dirty="0">
                <a:solidFill>
                  <a:srgbClr val="FFFFFF"/>
                </a:solidFill>
                <a:latin typeface="Cambria"/>
                <a:cs typeface="Cambria"/>
              </a:rPr>
              <a:t> </a:t>
            </a:r>
            <a:r>
              <a:rPr sz="3200" spc="-690" dirty="0">
                <a:solidFill>
                  <a:srgbClr val="FFFFFF"/>
                </a:solidFill>
                <a:latin typeface="Cambria"/>
                <a:cs typeface="Cambria"/>
              </a:rPr>
              <a:t> </a:t>
            </a:r>
            <a:r>
              <a:rPr sz="3200" spc="5" dirty="0">
                <a:solidFill>
                  <a:srgbClr val="FFFFFF"/>
                </a:solidFill>
                <a:latin typeface="Cambria"/>
                <a:cs typeface="Cambria"/>
              </a:rPr>
              <a:t>π</a:t>
            </a:r>
            <a:r>
              <a:rPr sz="3200" spc="5" dirty="0" err="1">
                <a:solidFill>
                  <a:srgbClr val="FFFFFF"/>
                </a:solidFill>
                <a:latin typeface="Cambria"/>
                <a:cs typeface="Cambria"/>
              </a:rPr>
              <a:t>ετρελ</a:t>
            </a:r>
            <a:r>
              <a:rPr sz="3200" spc="5" dirty="0">
                <a:solidFill>
                  <a:srgbClr val="FFFFFF"/>
                </a:solidFill>
                <a:latin typeface="Cambria"/>
                <a:cs typeface="Cambria"/>
              </a:rPr>
              <a:t>α</a:t>
            </a:r>
            <a:r>
              <a:rPr sz="3200" spc="5" dirty="0" err="1">
                <a:solidFill>
                  <a:srgbClr val="FFFFFF"/>
                </a:solidFill>
                <a:latin typeface="Cambria"/>
                <a:cs typeface="Cambria"/>
              </a:rPr>
              <a:t>ϊκό</a:t>
            </a:r>
            <a:r>
              <a:rPr sz="3200" spc="10" dirty="0">
                <a:solidFill>
                  <a:srgbClr val="FFFFFF"/>
                </a:solidFill>
                <a:latin typeface="Cambria"/>
                <a:cs typeface="Cambria"/>
              </a:rPr>
              <a:t> </a:t>
            </a:r>
            <a:r>
              <a:rPr sz="3200" spc="-5" dirty="0">
                <a:solidFill>
                  <a:srgbClr val="FFFFFF"/>
                </a:solidFill>
                <a:latin typeface="Cambria"/>
                <a:cs typeface="Cambria"/>
              </a:rPr>
              <a:t>αιθέρα,</a:t>
            </a:r>
            <a:r>
              <a:rPr sz="3200" dirty="0">
                <a:solidFill>
                  <a:srgbClr val="FFFFFF"/>
                </a:solidFill>
                <a:latin typeface="Cambria"/>
                <a:cs typeface="Cambria"/>
              </a:rPr>
              <a:t> </a:t>
            </a:r>
            <a:r>
              <a:rPr sz="3200" spc="-5" dirty="0">
                <a:solidFill>
                  <a:srgbClr val="FFFFFF"/>
                </a:solidFill>
                <a:latin typeface="Cambria"/>
                <a:cs typeface="Cambria"/>
              </a:rPr>
              <a:t>σ.τ.</a:t>
            </a:r>
            <a:r>
              <a:rPr sz="3200" dirty="0">
                <a:solidFill>
                  <a:srgbClr val="FFFFFF"/>
                </a:solidFill>
                <a:latin typeface="Cambria"/>
                <a:cs typeface="Cambria"/>
              </a:rPr>
              <a:t> </a:t>
            </a:r>
            <a:r>
              <a:rPr sz="3200" spc="-5" dirty="0">
                <a:solidFill>
                  <a:srgbClr val="FFFFFF"/>
                </a:solidFill>
                <a:latin typeface="Cambria"/>
                <a:cs typeface="Cambria"/>
              </a:rPr>
              <a:t>92-93ο.</a:t>
            </a:r>
            <a:r>
              <a:rPr sz="3200" dirty="0">
                <a:solidFill>
                  <a:srgbClr val="FFFFFF"/>
                </a:solidFill>
                <a:latin typeface="Cambria"/>
                <a:cs typeface="Cambria"/>
              </a:rPr>
              <a:t> </a:t>
            </a:r>
            <a:r>
              <a:rPr sz="3200" spc="-20" dirty="0">
                <a:solidFill>
                  <a:srgbClr val="FFFFFF"/>
                </a:solidFill>
                <a:latin typeface="Cambria"/>
                <a:cs typeface="Cambria"/>
              </a:rPr>
              <a:t>Υδατικά</a:t>
            </a:r>
            <a:r>
              <a:rPr lang="en-US" sz="3200" spc="-20" dirty="0">
                <a:solidFill>
                  <a:srgbClr val="FFFFFF"/>
                </a:solidFill>
                <a:latin typeface="Cambria"/>
                <a:cs typeface="Cambria"/>
              </a:rPr>
              <a:t> </a:t>
            </a:r>
            <a:r>
              <a:rPr sz="3200" spc="-690" dirty="0">
                <a:solidFill>
                  <a:srgbClr val="FFFFFF"/>
                </a:solidFill>
                <a:latin typeface="Cambria"/>
                <a:cs typeface="Cambria"/>
              </a:rPr>
              <a:t> </a:t>
            </a:r>
            <a:r>
              <a:rPr sz="3200" dirty="0">
                <a:solidFill>
                  <a:srgbClr val="FFFFFF"/>
                </a:solidFill>
                <a:latin typeface="Cambria"/>
                <a:cs typeface="Cambria"/>
              </a:rPr>
              <a:t>διαλύματα </a:t>
            </a:r>
            <a:r>
              <a:rPr sz="3200" spc="-5" dirty="0">
                <a:solidFill>
                  <a:srgbClr val="FFFFFF"/>
                </a:solidFill>
                <a:latin typeface="Cambria"/>
                <a:cs typeface="Cambria"/>
              </a:rPr>
              <a:t>του άλατος </a:t>
            </a:r>
            <a:r>
              <a:rPr sz="3200" spc="5" dirty="0">
                <a:solidFill>
                  <a:srgbClr val="FFFFFF"/>
                </a:solidFill>
                <a:latin typeface="Cambria"/>
                <a:cs typeface="Cambria"/>
              </a:rPr>
              <a:t>είναι όξινα </a:t>
            </a:r>
            <a:r>
              <a:rPr sz="3200" spc="-5" dirty="0">
                <a:solidFill>
                  <a:srgbClr val="FFFFFF"/>
                </a:solidFill>
                <a:latin typeface="Cambria"/>
                <a:cs typeface="Cambria"/>
              </a:rPr>
              <a:t>(pKa 7,5,</a:t>
            </a:r>
            <a:r>
              <a:rPr lang="en-US" sz="3200" spc="-5" dirty="0">
                <a:solidFill>
                  <a:srgbClr val="FFFFFF"/>
                </a:solidFill>
                <a:latin typeface="Cambria"/>
                <a:cs typeface="Cambria"/>
              </a:rPr>
              <a:t> </a:t>
            </a:r>
            <a:r>
              <a:rPr sz="3200" dirty="0">
                <a:solidFill>
                  <a:srgbClr val="FFFFFF"/>
                </a:solidFill>
                <a:latin typeface="Cambria"/>
                <a:cs typeface="Cambria"/>
              </a:rPr>
              <a:t> </a:t>
            </a:r>
            <a:r>
              <a:rPr sz="3200" spc="5" dirty="0">
                <a:solidFill>
                  <a:srgbClr val="FFFFFF"/>
                </a:solidFill>
                <a:latin typeface="Cambria"/>
                <a:cs typeface="Cambria"/>
              </a:rPr>
              <a:t>pH υδατικού </a:t>
            </a:r>
            <a:r>
              <a:rPr sz="3200" dirty="0">
                <a:solidFill>
                  <a:srgbClr val="FFFFFF"/>
                </a:solidFill>
                <a:latin typeface="Cambria"/>
                <a:cs typeface="Cambria"/>
              </a:rPr>
              <a:t>διαλύματος 10%, </a:t>
            </a:r>
            <a:r>
              <a:rPr sz="3200" spc="-5" dirty="0">
                <a:solidFill>
                  <a:srgbClr val="FFFFFF"/>
                </a:solidFill>
                <a:latin typeface="Cambria"/>
                <a:cs typeface="Cambria"/>
              </a:rPr>
              <a:t>3,8). </a:t>
            </a:r>
            <a:r>
              <a:rPr sz="3200" spc="-135" dirty="0">
                <a:solidFill>
                  <a:srgbClr val="FFFFFF"/>
                </a:solidFill>
                <a:latin typeface="Cambria"/>
                <a:cs typeface="Cambria"/>
              </a:rPr>
              <a:t>Το </a:t>
            </a:r>
            <a:r>
              <a:rPr sz="3200" spc="-5" dirty="0">
                <a:solidFill>
                  <a:srgbClr val="FFFFFF"/>
                </a:solidFill>
                <a:latin typeface="Cambria"/>
                <a:cs typeface="Cambria"/>
              </a:rPr>
              <a:t>άλας</a:t>
            </a:r>
            <a:r>
              <a:rPr lang="en-US" sz="3200" spc="-5" dirty="0">
                <a:solidFill>
                  <a:srgbClr val="FFFFFF"/>
                </a:solidFill>
                <a:latin typeface="Cambria"/>
                <a:cs typeface="Cambria"/>
              </a:rPr>
              <a:t> </a:t>
            </a:r>
            <a:r>
              <a:rPr sz="3200" dirty="0">
                <a:solidFill>
                  <a:srgbClr val="FFFFFF"/>
                </a:solidFill>
                <a:latin typeface="Cambria"/>
                <a:cs typeface="Cambria"/>
              </a:rPr>
              <a:t> διαλύεται</a:t>
            </a:r>
            <a:r>
              <a:rPr sz="3200" spc="5" dirty="0">
                <a:solidFill>
                  <a:srgbClr val="FFFFFF"/>
                </a:solidFill>
                <a:latin typeface="Cambria"/>
                <a:cs typeface="Cambria"/>
              </a:rPr>
              <a:t> </a:t>
            </a:r>
            <a:r>
              <a:rPr sz="3200" spc="-5" dirty="0">
                <a:solidFill>
                  <a:srgbClr val="FFFFFF"/>
                </a:solidFill>
                <a:latin typeface="Cambria"/>
                <a:cs typeface="Cambria"/>
              </a:rPr>
              <a:t>σε</a:t>
            </a:r>
            <a:r>
              <a:rPr sz="3200" dirty="0">
                <a:solidFill>
                  <a:srgbClr val="FFFFFF"/>
                </a:solidFill>
                <a:latin typeface="Cambria"/>
                <a:cs typeface="Cambria"/>
              </a:rPr>
              <a:t> νερό,</a:t>
            </a:r>
            <a:r>
              <a:rPr sz="3200" spc="5" dirty="0">
                <a:solidFill>
                  <a:srgbClr val="FFFFFF"/>
                </a:solidFill>
                <a:latin typeface="Cambria"/>
                <a:cs typeface="Cambria"/>
              </a:rPr>
              <a:t> </a:t>
            </a:r>
            <a:r>
              <a:rPr sz="3200" dirty="0">
                <a:solidFill>
                  <a:srgbClr val="FFFFFF"/>
                </a:solidFill>
                <a:latin typeface="Cambria"/>
                <a:cs typeface="Cambria"/>
              </a:rPr>
              <a:t>αιθανόλη,</a:t>
            </a:r>
            <a:r>
              <a:rPr sz="3200" spc="5" dirty="0">
                <a:solidFill>
                  <a:srgbClr val="FFFFFF"/>
                </a:solidFill>
                <a:latin typeface="Cambria"/>
                <a:cs typeface="Cambria"/>
              </a:rPr>
              <a:t> </a:t>
            </a:r>
            <a:r>
              <a:rPr sz="3200" dirty="0">
                <a:solidFill>
                  <a:srgbClr val="FFFFFF"/>
                </a:solidFill>
                <a:latin typeface="Cambria"/>
                <a:cs typeface="Cambria"/>
              </a:rPr>
              <a:t>λιγότερο</a:t>
            </a:r>
            <a:r>
              <a:rPr sz="3200" spc="5" dirty="0">
                <a:solidFill>
                  <a:srgbClr val="FFFFFF"/>
                </a:solidFill>
                <a:latin typeface="Cambria"/>
                <a:cs typeface="Cambria"/>
              </a:rPr>
              <a:t> </a:t>
            </a:r>
            <a:r>
              <a:rPr sz="3200" spc="-10" dirty="0">
                <a:solidFill>
                  <a:srgbClr val="FFFFFF"/>
                </a:solidFill>
                <a:latin typeface="Cambria"/>
                <a:cs typeface="Cambria"/>
              </a:rPr>
              <a:t>σε</a:t>
            </a:r>
            <a:r>
              <a:rPr lang="en-US" sz="3200" spc="-10" dirty="0">
                <a:solidFill>
                  <a:srgbClr val="FFFFFF"/>
                </a:solidFill>
                <a:latin typeface="Cambria"/>
                <a:cs typeface="Cambria"/>
              </a:rPr>
              <a:t> </a:t>
            </a:r>
            <a:r>
              <a:rPr sz="3200" spc="-5" dirty="0">
                <a:solidFill>
                  <a:srgbClr val="FFFFFF"/>
                </a:solidFill>
                <a:latin typeface="Cambria"/>
                <a:cs typeface="Cambria"/>
              </a:rPr>
              <a:t> </a:t>
            </a:r>
            <a:r>
              <a:rPr sz="3200" dirty="0">
                <a:solidFill>
                  <a:srgbClr val="FFFFFF"/>
                </a:solidFill>
                <a:latin typeface="Cambria"/>
                <a:cs typeface="Cambria"/>
              </a:rPr>
              <a:t>απόλυτη</a:t>
            </a:r>
            <a:r>
              <a:rPr sz="3200" spc="5" dirty="0">
                <a:solidFill>
                  <a:srgbClr val="FFFFFF"/>
                </a:solidFill>
                <a:latin typeface="Cambria"/>
                <a:cs typeface="Cambria"/>
              </a:rPr>
              <a:t> </a:t>
            </a:r>
            <a:r>
              <a:rPr sz="3200" dirty="0">
                <a:solidFill>
                  <a:srgbClr val="FFFFFF"/>
                </a:solidFill>
                <a:latin typeface="Cambria"/>
                <a:cs typeface="Cambria"/>
              </a:rPr>
              <a:t>αιθανόλη</a:t>
            </a:r>
            <a:r>
              <a:rPr sz="3200" spc="5" dirty="0">
                <a:solidFill>
                  <a:srgbClr val="FFFFFF"/>
                </a:solidFill>
                <a:latin typeface="Cambria"/>
                <a:cs typeface="Cambria"/>
              </a:rPr>
              <a:t> και</a:t>
            </a:r>
            <a:r>
              <a:rPr sz="3200" spc="10" dirty="0">
                <a:solidFill>
                  <a:srgbClr val="FFFFFF"/>
                </a:solidFill>
                <a:latin typeface="Cambria"/>
                <a:cs typeface="Cambria"/>
              </a:rPr>
              <a:t> </a:t>
            </a:r>
            <a:r>
              <a:rPr sz="3200" spc="-5" dirty="0">
                <a:solidFill>
                  <a:srgbClr val="FFFFFF"/>
                </a:solidFill>
                <a:latin typeface="Cambria"/>
                <a:cs typeface="Cambria"/>
              </a:rPr>
              <a:t>αιθέρα.</a:t>
            </a:r>
            <a:r>
              <a:rPr sz="3200" dirty="0">
                <a:solidFill>
                  <a:srgbClr val="FFFFFF"/>
                </a:solidFill>
                <a:latin typeface="Cambria"/>
                <a:cs typeface="Cambria"/>
              </a:rPr>
              <a:t> LD50</a:t>
            </a:r>
            <a:r>
              <a:rPr sz="3200" spc="5" dirty="0">
                <a:solidFill>
                  <a:srgbClr val="FFFFFF"/>
                </a:solidFill>
                <a:latin typeface="Cambria"/>
                <a:cs typeface="Cambria"/>
              </a:rPr>
              <a:t> </a:t>
            </a:r>
            <a:r>
              <a:rPr sz="3200" spc="-5" dirty="0">
                <a:solidFill>
                  <a:srgbClr val="FFFFFF"/>
                </a:solidFill>
                <a:latin typeface="Cambria"/>
                <a:cs typeface="Cambria"/>
              </a:rPr>
              <a:t>224</a:t>
            </a:r>
            <a:r>
              <a:rPr lang="en-US" sz="3200" spc="-5" dirty="0">
                <a:solidFill>
                  <a:srgbClr val="FFFFFF"/>
                </a:solidFill>
                <a:latin typeface="Cambria"/>
                <a:cs typeface="Cambria"/>
              </a:rPr>
              <a:t> </a:t>
            </a:r>
            <a:r>
              <a:rPr sz="3200" dirty="0">
                <a:solidFill>
                  <a:srgbClr val="FFFFFF"/>
                </a:solidFill>
                <a:latin typeface="Cambria"/>
                <a:cs typeface="Cambria"/>
              </a:rPr>
              <a:t> </a:t>
            </a:r>
            <a:r>
              <a:rPr sz="3200" spc="-5" dirty="0">
                <a:solidFill>
                  <a:srgbClr val="FFFFFF"/>
                </a:solidFill>
                <a:latin typeface="Cambria"/>
                <a:cs typeface="Cambria"/>
              </a:rPr>
              <a:t>mg/kg </a:t>
            </a:r>
            <a:r>
              <a:rPr sz="3200" dirty="0">
                <a:solidFill>
                  <a:srgbClr val="FFFFFF"/>
                </a:solidFill>
                <a:latin typeface="Cambria"/>
                <a:cs typeface="Cambria"/>
              </a:rPr>
              <a:t>.</a:t>
            </a:r>
            <a:endParaRPr sz="3200">
              <a:latin typeface="Cambria"/>
              <a:cs typeface="Cambria"/>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547" y="1667637"/>
            <a:ext cx="7780655" cy="2465070"/>
          </a:xfrm>
          <a:prstGeom prst="rect">
            <a:avLst/>
          </a:prstGeom>
        </p:spPr>
        <p:txBody>
          <a:bodyPr vert="horz" wrap="square" lIns="0" tIns="13335" rIns="0" bIns="0" rtlCol="0">
            <a:spAutoFit/>
          </a:bodyPr>
          <a:lstStyle/>
          <a:p>
            <a:pPr marL="12700" marR="5080" indent="597535" algn="just">
              <a:lnSpc>
                <a:spcPct val="100000"/>
              </a:lnSpc>
              <a:spcBef>
                <a:spcPts val="105"/>
              </a:spcBef>
            </a:pPr>
            <a:r>
              <a:rPr dirty="0"/>
              <a:t>Η</a:t>
            </a:r>
            <a:r>
              <a:rPr spc="5" dirty="0"/>
              <a:t> </a:t>
            </a:r>
            <a:r>
              <a:rPr dirty="0"/>
              <a:t>κεταμίνη</a:t>
            </a:r>
            <a:r>
              <a:rPr spc="5" dirty="0"/>
              <a:t> </a:t>
            </a:r>
            <a:r>
              <a:rPr spc="-5" dirty="0"/>
              <a:t>εισήχθη</a:t>
            </a:r>
            <a:r>
              <a:rPr dirty="0"/>
              <a:t> </a:t>
            </a:r>
            <a:r>
              <a:rPr spc="-5" dirty="0"/>
              <a:t>στην</a:t>
            </a:r>
            <a:r>
              <a:rPr dirty="0"/>
              <a:t> </a:t>
            </a:r>
            <a:r>
              <a:rPr spc="-5" dirty="0"/>
              <a:t>ιατρική</a:t>
            </a:r>
            <a:r>
              <a:rPr dirty="0"/>
              <a:t> </a:t>
            </a:r>
            <a:r>
              <a:rPr spc="-10" dirty="0"/>
              <a:t>το </a:t>
            </a:r>
            <a:r>
              <a:rPr spc="-690" dirty="0"/>
              <a:t> </a:t>
            </a:r>
            <a:r>
              <a:rPr dirty="0"/>
              <a:t>1962.</a:t>
            </a:r>
            <a:r>
              <a:rPr spc="5" dirty="0"/>
              <a:t> </a:t>
            </a:r>
            <a:r>
              <a:rPr spc="-10" dirty="0"/>
              <a:t>Κατατάσσεται</a:t>
            </a:r>
            <a:r>
              <a:rPr spc="-5" dirty="0"/>
              <a:t> στον</a:t>
            </a:r>
            <a:r>
              <a:rPr dirty="0"/>
              <a:t> </a:t>
            </a:r>
            <a:r>
              <a:rPr spc="-10" dirty="0"/>
              <a:t>κατάλογο</a:t>
            </a:r>
            <a:r>
              <a:rPr spc="-5" dirty="0"/>
              <a:t> της </a:t>
            </a:r>
            <a:r>
              <a:rPr spc="-690" dirty="0"/>
              <a:t> </a:t>
            </a:r>
            <a:r>
              <a:rPr spc="5" dirty="0"/>
              <a:t>Παγκόσμιας</a:t>
            </a:r>
            <a:r>
              <a:rPr spc="10" dirty="0"/>
              <a:t> </a:t>
            </a:r>
            <a:r>
              <a:rPr dirty="0"/>
              <a:t>Οργάνωσης</a:t>
            </a:r>
            <a:r>
              <a:rPr spc="5" dirty="0"/>
              <a:t> </a:t>
            </a:r>
            <a:r>
              <a:rPr spc="-5" dirty="0"/>
              <a:t>Υγείας</a:t>
            </a:r>
            <a:r>
              <a:rPr dirty="0"/>
              <a:t> </a:t>
            </a:r>
            <a:r>
              <a:rPr spc="-10" dirty="0"/>
              <a:t>“Essential </a:t>
            </a:r>
            <a:r>
              <a:rPr spc="-5" dirty="0"/>
              <a:t> </a:t>
            </a:r>
            <a:r>
              <a:rPr dirty="0"/>
              <a:t>Drugs </a:t>
            </a:r>
            <a:r>
              <a:rPr spc="-65" dirty="0"/>
              <a:t>List”, </a:t>
            </a:r>
            <a:r>
              <a:rPr spc="-5" dirty="0"/>
              <a:t>των ελάχιστων </a:t>
            </a:r>
            <a:r>
              <a:rPr dirty="0"/>
              <a:t>ιατρικών </a:t>
            </a:r>
            <a:r>
              <a:rPr spc="-5" dirty="0"/>
              <a:t>μέσων </a:t>
            </a:r>
            <a:r>
              <a:rPr dirty="0"/>
              <a:t> για</a:t>
            </a:r>
            <a:r>
              <a:rPr spc="-10" dirty="0"/>
              <a:t> </a:t>
            </a:r>
            <a:r>
              <a:rPr dirty="0"/>
              <a:t>ουσιώδες</a:t>
            </a:r>
            <a:r>
              <a:rPr spc="-35" dirty="0"/>
              <a:t> </a:t>
            </a:r>
            <a:r>
              <a:rPr dirty="0"/>
              <a:t>σύστημα</a:t>
            </a:r>
            <a:r>
              <a:rPr spc="-30" dirty="0"/>
              <a:t> </a:t>
            </a:r>
            <a:r>
              <a:rPr spc="-5" dirty="0"/>
              <a:t>υγείας.</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0655" cy="2465070"/>
          </a:xfrm>
          <a:prstGeom prst="rect">
            <a:avLst/>
          </a:prstGeom>
        </p:spPr>
        <p:txBody>
          <a:bodyPr vert="horz" wrap="square" lIns="0" tIns="13335" rIns="0" bIns="0" rtlCol="0">
            <a:spAutoFit/>
          </a:bodyPr>
          <a:lstStyle/>
          <a:p>
            <a:pPr marL="12700" marR="5080" indent="419100" algn="just">
              <a:lnSpc>
                <a:spcPct val="100000"/>
              </a:lnSpc>
              <a:spcBef>
                <a:spcPts val="105"/>
              </a:spcBef>
            </a:pPr>
            <a:r>
              <a:rPr sz="3200" spc="-5" dirty="0" err="1">
                <a:solidFill>
                  <a:srgbClr val="FFFFFF"/>
                </a:solidFill>
                <a:latin typeface="Cambria"/>
                <a:cs typeface="Cambria"/>
              </a:rPr>
              <a:t>Ενδοφλέ</a:t>
            </a:r>
            <a:r>
              <a:rPr sz="3200" spc="-5" dirty="0">
                <a:solidFill>
                  <a:srgbClr val="FFFFFF"/>
                </a:solidFill>
                <a:latin typeface="Cambria"/>
                <a:cs typeface="Cambria"/>
              </a:rPr>
              <a:t>βια</a:t>
            </a:r>
            <a:r>
              <a:rPr sz="3200" dirty="0">
                <a:solidFill>
                  <a:srgbClr val="FFFFFF"/>
                </a:solidFill>
                <a:latin typeface="Cambria"/>
                <a:cs typeface="Cambria"/>
              </a:rPr>
              <a:t> </a:t>
            </a:r>
            <a:r>
              <a:rPr sz="3200" spc="-5" dirty="0" smtClean="0">
                <a:solidFill>
                  <a:srgbClr val="FFFFFF"/>
                </a:solidFill>
                <a:latin typeface="Cambria"/>
                <a:cs typeface="Cambria"/>
              </a:rPr>
              <a:t>έ</a:t>
            </a:r>
            <a:r>
              <a:rPr lang="el-GR" sz="3200" spc="-5" dirty="0" err="1" smtClean="0">
                <a:solidFill>
                  <a:srgbClr val="FFFFFF"/>
                </a:solidFill>
                <a:latin typeface="Cambria"/>
                <a:cs typeface="Cambria"/>
              </a:rPr>
              <a:t>γχυση</a:t>
            </a:r>
            <a:r>
              <a:rPr sz="3200" dirty="0" smtClean="0">
                <a:solidFill>
                  <a:srgbClr val="FFFFFF"/>
                </a:solidFill>
                <a:latin typeface="Cambria"/>
                <a:cs typeface="Cambria"/>
              </a:rPr>
              <a:t> </a:t>
            </a:r>
            <a:r>
              <a:rPr sz="3200" dirty="0">
                <a:solidFill>
                  <a:srgbClr val="FFFFFF"/>
                </a:solidFill>
                <a:latin typeface="Cambria"/>
                <a:cs typeface="Cambria"/>
              </a:rPr>
              <a:t>προκαλεί</a:t>
            </a:r>
            <a:r>
              <a:rPr sz="3200" spc="5" dirty="0">
                <a:solidFill>
                  <a:srgbClr val="FFFFFF"/>
                </a:solidFill>
                <a:latin typeface="Cambria"/>
                <a:cs typeface="Cambria"/>
              </a:rPr>
              <a:t> </a:t>
            </a:r>
            <a:r>
              <a:rPr sz="3200" dirty="0">
                <a:solidFill>
                  <a:srgbClr val="FFFFFF"/>
                </a:solidFill>
                <a:latin typeface="Cambria"/>
                <a:cs typeface="Cambria"/>
              </a:rPr>
              <a:t>καλή </a:t>
            </a:r>
            <a:r>
              <a:rPr sz="3200" spc="5" dirty="0">
                <a:solidFill>
                  <a:srgbClr val="FFFFFF"/>
                </a:solidFill>
                <a:latin typeface="Cambria"/>
                <a:cs typeface="Cambria"/>
              </a:rPr>
              <a:t> </a:t>
            </a:r>
            <a:r>
              <a:rPr sz="3200" dirty="0">
                <a:solidFill>
                  <a:srgbClr val="FFFFFF"/>
                </a:solidFill>
                <a:latin typeface="Cambria"/>
                <a:cs typeface="Cambria"/>
              </a:rPr>
              <a:t>χειρουργική</a:t>
            </a:r>
            <a:r>
              <a:rPr sz="3200" spc="5" dirty="0">
                <a:solidFill>
                  <a:srgbClr val="FFFFFF"/>
                </a:solidFill>
                <a:latin typeface="Cambria"/>
                <a:cs typeface="Cambria"/>
              </a:rPr>
              <a:t> </a:t>
            </a:r>
            <a:r>
              <a:rPr sz="3200" spc="-5" dirty="0">
                <a:solidFill>
                  <a:srgbClr val="FFFFFF"/>
                </a:solidFill>
                <a:latin typeface="Cambria"/>
                <a:cs typeface="Cambria"/>
              </a:rPr>
              <a:t>αναισθησία</a:t>
            </a:r>
            <a:r>
              <a:rPr sz="3200" dirty="0">
                <a:solidFill>
                  <a:srgbClr val="FFFFFF"/>
                </a:solidFill>
                <a:latin typeface="Cambria"/>
                <a:cs typeface="Cambria"/>
              </a:rPr>
              <a:t> σε</a:t>
            </a:r>
            <a:r>
              <a:rPr sz="3200" spc="5" dirty="0">
                <a:solidFill>
                  <a:srgbClr val="FFFFFF"/>
                </a:solidFill>
                <a:latin typeface="Cambria"/>
                <a:cs typeface="Cambria"/>
              </a:rPr>
              <a:t> </a:t>
            </a:r>
            <a:r>
              <a:rPr sz="3200" spc="-10" dirty="0">
                <a:solidFill>
                  <a:srgbClr val="FFFFFF"/>
                </a:solidFill>
                <a:latin typeface="Cambria"/>
                <a:cs typeface="Cambria"/>
              </a:rPr>
              <a:t>30</a:t>
            </a:r>
            <a:r>
              <a:rPr sz="3200" spc="-5" dirty="0">
                <a:solidFill>
                  <a:srgbClr val="FFFFFF"/>
                </a:solidFill>
                <a:latin typeface="Cambria"/>
                <a:cs typeface="Cambria"/>
              </a:rPr>
              <a:t> </a:t>
            </a:r>
            <a:r>
              <a:rPr sz="3200" dirty="0">
                <a:solidFill>
                  <a:srgbClr val="FFFFFF"/>
                </a:solidFill>
                <a:latin typeface="Cambria"/>
                <a:cs typeface="Cambria"/>
              </a:rPr>
              <a:t>sec,</a:t>
            </a:r>
            <a:r>
              <a:rPr sz="3200" spc="5" dirty="0">
                <a:solidFill>
                  <a:srgbClr val="FFFFFF"/>
                </a:solidFill>
                <a:latin typeface="Cambria"/>
                <a:cs typeface="Cambria"/>
              </a:rPr>
              <a:t> </a:t>
            </a:r>
            <a:r>
              <a:rPr sz="3200" dirty="0">
                <a:solidFill>
                  <a:srgbClr val="FFFFFF"/>
                </a:solidFill>
                <a:latin typeface="Cambria"/>
                <a:cs typeface="Cambria"/>
              </a:rPr>
              <a:t>που </a:t>
            </a:r>
            <a:r>
              <a:rPr sz="3200" spc="-690" dirty="0">
                <a:solidFill>
                  <a:srgbClr val="FFFFFF"/>
                </a:solidFill>
                <a:latin typeface="Cambria"/>
                <a:cs typeface="Cambria"/>
              </a:rPr>
              <a:t> </a:t>
            </a:r>
            <a:r>
              <a:rPr sz="3200" dirty="0">
                <a:solidFill>
                  <a:srgbClr val="FFFFFF"/>
                </a:solidFill>
                <a:latin typeface="Cambria"/>
                <a:cs typeface="Cambria"/>
              </a:rPr>
              <a:t>διαρκεί</a:t>
            </a:r>
            <a:r>
              <a:rPr sz="3200" spc="5" dirty="0">
                <a:solidFill>
                  <a:srgbClr val="FFFFFF"/>
                </a:solidFill>
                <a:latin typeface="Cambria"/>
                <a:cs typeface="Cambria"/>
              </a:rPr>
              <a:t> </a:t>
            </a:r>
            <a:r>
              <a:rPr sz="3200" dirty="0">
                <a:solidFill>
                  <a:srgbClr val="FFFFFF"/>
                </a:solidFill>
                <a:latin typeface="Cambria"/>
                <a:cs typeface="Cambria"/>
              </a:rPr>
              <a:t>10-25</a:t>
            </a:r>
            <a:r>
              <a:rPr sz="3200" spc="5" dirty="0">
                <a:solidFill>
                  <a:srgbClr val="FFFFFF"/>
                </a:solidFill>
                <a:latin typeface="Cambria"/>
                <a:cs typeface="Cambria"/>
              </a:rPr>
              <a:t> </a:t>
            </a:r>
            <a:r>
              <a:rPr sz="3200" spc="-5" dirty="0">
                <a:solidFill>
                  <a:srgbClr val="FFFFFF"/>
                </a:solidFill>
                <a:latin typeface="Cambria"/>
                <a:cs typeface="Cambria"/>
              </a:rPr>
              <a:t>min,</a:t>
            </a:r>
            <a:r>
              <a:rPr sz="320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spc="-5" dirty="0" smtClean="0">
                <a:solidFill>
                  <a:srgbClr val="FFFFFF"/>
                </a:solidFill>
                <a:latin typeface="Cambria"/>
                <a:cs typeface="Cambria"/>
              </a:rPr>
              <a:t>βαθιά</a:t>
            </a:r>
            <a:r>
              <a:rPr sz="3200" spc="690" dirty="0" smtClean="0">
                <a:solidFill>
                  <a:srgbClr val="FFFFFF"/>
                </a:solidFill>
                <a:latin typeface="Cambria"/>
                <a:cs typeface="Cambria"/>
              </a:rPr>
              <a:t> </a:t>
            </a:r>
            <a:r>
              <a:rPr sz="3200" dirty="0">
                <a:solidFill>
                  <a:srgbClr val="FFFFFF"/>
                </a:solidFill>
                <a:latin typeface="Cambria"/>
                <a:cs typeface="Cambria"/>
              </a:rPr>
              <a:t>αναλγησία. </a:t>
            </a:r>
            <a:r>
              <a:rPr sz="3200" spc="-690" dirty="0">
                <a:solidFill>
                  <a:srgbClr val="FFFFFF"/>
                </a:solidFill>
                <a:latin typeface="Cambria"/>
                <a:cs typeface="Cambria"/>
              </a:rPr>
              <a:t> </a:t>
            </a:r>
            <a:r>
              <a:rPr sz="3200" spc="-135" dirty="0">
                <a:solidFill>
                  <a:srgbClr val="FFFFFF"/>
                </a:solidFill>
                <a:latin typeface="Cambria"/>
                <a:cs typeface="Cambria"/>
              </a:rPr>
              <a:t>Το</a:t>
            </a:r>
            <a:r>
              <a:rPr sz="3200" spc="-130" dirty="0">
                <a:solidFill>
                  <a:srgbClr val="FFFFFF"/>
                </a:solidFill>
                <a:latin typeface="Cambria"/>
                <a:cs typeface="Cambria"/>
              </a:rPr>
              <a:t> </a:t>
            </a:r>
            <a:r>
              <a:rPr sz="3200" spc="-5" dirty="0">
                <a:solidFill>
                  <a:srgbClr val="FFFFFF"/>
                </a:solidFill>
                <a:latin typeface="Cambria"/>
                <a:cs typeface="Cambria"/>
              </a:rPr>
              <a:t>τέλος</a:t>
            </a:r>
            <a:r>
              <a:rPr sz="3200" dirty="0">
                <a:solidFill>
                  <a:srgbClr val="FFFFFF"/>
                </a:solidFill>
                <a:latin typeface="Cambria"/>
                <a:cs typeface="Cambria"/>
              </a:rPr>
              <a:t> </a:t>
            </a:r>
            <a:r>
              <a:rPr sz="3200" spc="-5" dirty="0">
                <a:solidFill>
                  <a:srgbClr val="FFFFFF"/>
                </a:solidFill>
                <a:latin typeface="Cambria"/>
                <a:cs typeface="Cambria"/>
              </a:rPr>
              <a:t>της</a:t>
            </a:r>
            <a:r>
              <a:rPr sz="3200" dirty="0">
                <a:solidFill>
                  <a:srgbClr val="FFFFFF"/>
                </a:solidFill>
                <a:latin typeface="Cambria"/>
                <a:cs typeface="Cambria"/>
              </a:rPr>
              <a:t> αναισθησίας</a:t>
            </a:r>
            <a:r>
              <a:rPr sz="3200" spc="5" dirty="0">
                <a:solidFill>
                  <a:srgbClr val="FFFFFF"/>
                </a:solidFill>
                <a:latin typeface="Cambria"/>
                <a:cs typeface="Cambria"/>
              </a:rPr>
              <a:t> </a:t>
            </a:r>
            <a:r>
              <a:rPr sz="3200" spc="10" dirty="0">
                <a:solidFill>
                  <a:srgbClr val="FFFFFF"/>
                </a:solidFill>
                <a:latin typeface="Cambria"/>
                <a:cs typeface="Cambria"/>
              </a:rPr>
              <a:t>οφείλεται</a:t>
            </a:r>
            <a:r>
              <a:rPr sz="3200" spc="725" dirty="0">
                <a:solidFill>
                  <a:srgbClr val="FFFFFF"/>
                </a:solidFill>
                <a:latin typeface="Cambria"/>
                <a:cs typeface="Cambria"/>
              </a:rPr>
              <a:t> </a:t>
            </a:r>
            <a:r>
              <a:rPr sz="3200" spc="-10" dirty="0">
                <a:solidFill>
                  <a:srgbClr val="FFFFFF"/>
                </a:solidFill>
                <a:latin typeface="Cambria"/>
                <a:cs typeface="Cambria"/>
              </a:rPr>
              <a:t>σε </a:t>
            </a:r>
            <a:r>
              <a:rPr sz="3200" spc="-5" dirty="0">
                <a:solidFill>
                  <a:srgbClr val="FFFFFF"/>
                </a:solidFill>
                <a:latin typeface="Cambria"/>
                <a:cs typeface="Cambria"/>
              </a:rPr>
              <a:t> </a:t>
            </a:r>
            <a:r>
              <a:rPr sz="3200" spc="10" dirty="0">
                <a:solidFill>
                  <a:srgbClr val="FFFFFF"/>
                </a:solidFill>
                <a:latin typeface="Cambria"/>
                <a:cs typeface="Cambria"/>
              </a:rPr>
              <a:t>ανακατανομή</a:t>
            </a:r>
            <a:r>
              <a:rPr sz="3200" spc="-55" dirty="0">
                <a:solidFill>
                  <a:srgbClr val="FFFFFF"/>
                </a:solidFill>
                <a:latin typeface="Cambria"/>
                <a:cs typeface="Cambria"/>
              </a:rPr>
              <a:t> </a:t>
            </a:r>
            <a:r>
              <a:rPr sz="3200" spc="-5" dirty="0">
                <a:solidFill>
                  <a:srgbClr val="FFFFFF"/>
                </a:solidFill>
                <a:latin typeface="Cambria"/>
                <a:cs typeface="Cambria"/>
              </a:rPr>
              <a:t>της</a:t>
            </a:r>
            <a:r>
              <a:rPr sz="3200" spc="-20" dirty="0">
                <a:solidFill>
                  <a:srgbClr val="FFFFFF"/>
                </a:solidFill>
                <a:latin typeface="Cambria"/>
                <a:cs typeface="Cambria"/>
              </a:rPr>
              <a:t> </a:t>
            </a:r>
            <a:r>
              <a:rPr sz="3200" spc="-5" dirty="0">
                <a:solidFill>
                  <a:srgbClr val="FFFFFF"/>
                </a:solidFill>
                <a:latin typeface="Cambria"/>
                <a:cs typeface="Cambria"/>
              </a:rPr>
              <a:t>από</a:t>
            </a:r>
            <a:r>
              <a:rPr sz="3200" spc="-20" dirty="0">
                <a:solidFill>
                  <a:srgbClr val="FFFFFF"/>
                </a:solidFill>
                <a:latin typeface="Cambria"/>
                <a:cs typeface="Cambria"/>
              </a:rPr>
              <a:t> </a:t>
            </a:r>
            <a:r>
              <a:rPr sz="3200" spc="-5" dirty="0">
                <a:solidFill>
                  <a:srgbClr val="FFFFFF"/>
                </a:solidFill>
                <a:latin typeface="Cambria"/>
                <a:cs typeface="Cambria"/>
              </a:rPr>
              <a:t>τον</a:t>
            </a:r>
            <a:r>
              <a:rPr sz="3200" spc="-10" dirty="0">
                <a:solidFill>
                  <a:srgbClr val="FFFFFF"/>
                </a:solidFill>
                <a:latin typeface="Cambria"/>
                <a:cs typeface="Cambria"/>
              </a:rPr>
              <a:t> </a:t>
            </a:r>
            <a:r>
              <a:rPr sz="3200" dirty="0">
                <a:solidFill>
                  <a:srgbClr val="FFFFFF"/>
                </a:solidFill>
                <a:latin typeface="Cambria"/>
                <a:cs typeface="Cambria"/>
              </a:rPr>
              <a:t>εγκέφαλο.</a:t>
            </a:r>
            <a:endParaRPr sz="3200" dirty="0">
              <a:latin typeface="Cambria"/>
              <a:cs typeface="Cambria"/>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5079" y="402336"/>
            <a:ext cx="6093714" cy="732282"/>
          </a:xfrm>
          <a:prstGeom prst="rect">
            <a:avLst/>
          </a:prstGeom>
        </p:spPr>
      </p:pic>
      <p:sp>
        <p:nvSpPr>
          <p:cNvPr id="3" name="object 3"/>
          <p:cNvSpPr txBox="1"/>
          <p:nvPr/>
        </p:nvSpPr>
        <p:spPr>
          <a:xfrm>
            <a:off x="828547" y="1656969"/>
            <a:ext cx="7780655" cy="2461895"/>
          </a:xfrm>
          <a:prstGeom prst="rect">
            <a:avLst/>
          </a:prstGeom>
        </p:spPr>
        <p:txBody>
          <a:bodyPr vert="horz" wrap="square" lIns="0" tIns="13335" rIns="0" bIns="0" rtlCol="0">
            <a:spAutoFit/>
          </a:bodyPr>
          <a:lstStyle/>
          <a:p>
            <a:pPr marL="12700" marR="5080" indent="153670" algn="just">
              <a:lnSpc>
                <a:spcPct val="99900"/>
              </a:lnSpc>
              <a:spcBef>
                <a:spcPts val="105"/>
              </a:spcBef>
            </a:pPr>
            <a:r>
              <a:rPr sz="3200" spc="-5" dirty="0">
                <a:solidFill>
                  <a:srgbClr val="000066"/>
                </a:solidFill>
                <a:latin typeface="Candara"/>
                <a:cs typeface="Candara"/>
              </a:rPr>
              <a:t>Ο</a:t>
            </a:r>
            <a:r>
              <a:rPr sz="3200" dirty="0">
                <a:solidFill>
                  <a:srgbClr val="000066"/>
                </a:solidFill>
                <a:latin typeface="Candara"/>
                <a:cs typeface="Candara"/>
              </a:rPr>
              <a:t>ι   </a:t>
            </a:r>
            <a:r>
              <a:rPr sz="3200" spc="-5" dirty="0">
                <a:solidFill>
                  <a:srgbClr val="000066"/>
                </a:solidFill>
                <a:latin typeface="Candara"/>
                <a:cs typeface="Candara"/>
              </a:rPr>
              <a:t> δία</a:t>
            </a:r>
            <a:r>
              <a:rPr sz="3200" spc="-20" dirty="0">
                <a:solidFill>
                  <a:srgbClr val="000066"/>
                </a:solidFill>
                <a:latin typeface="Candara"/>
                <a:cs typeface="Candara"/>
              </a:rPr>
              <a:t>υ</a:t>
            </a:r>
            <a:r>
              <a:rPr sz="3200" spc="-5" dirty="0">
                <a:solidFill>
                  <a:srgbClr val="000066"/>
                </a:solidFill>
                <a:latin typeface="Candara"/>
                <a:cs typeface="Candara"/>
              </a:rPr>
              <a:t>λο</a:t>
            </a:r>
            <a:r>
              <a:rPr sz="3200" dirty="0">
                <a:solidFill>
                  <a:srgbClr val="000066"/>
                </a:solidFill>
                <a:latin typeface="Candara"/>
                <a:cs typeface="Candara"/>
              </a:rPr>
              <a:t>ι   </a:t>
            </a:r>
            <a:r>
              <a:rPr sz="3200" spc="5" dirty="0">
                <a:solidFill>
                  <a:srgbClr val="000066"/>
                </a:solidFill>
                <a:latin typeface="Candara"/>
                <a:cs typeface="Candara"/>
              </a:rPr>
              <a:t> </a:t>
            </a:r>
            <a:r>
              <a:rPr sz="3200" dirty="0">
                <a:solidFill>
                  <a:srgbClr val="000066"/>
                </a:solidFill>
                <a:latin typeface="Candara"/>
                <a:cs typeface="Candara"/>
              </a:rPr>
              <a:t>ασβεστ</a:t>
            </a:r>
            <a:r>
              <a:rPr sz="3200" spc="-20" dirty="0">
                <a:solidFill>
                  <a:srgbClr val="000066"/>
                </a:solidFill>
                <a:latin typeface="Candara"/>
                <a:cs typeface="Candara"/>
              </a:rPr>
              <a:t>ί</a:t>
            </a:r>
            <a:r>
              <a:rPr sz="3200" dirty="0">
                <a:solidFill>
                  <a:srgbClr val="000066"/>
                </a:solidFill>
                <a:latin typeface="Candara"/>
                <a:cs typeface="Candara"/>
              </a:rPr>
              <a:t>ου   </a:t>
            </a:r>
            <a:r>
              <a:rPr sz="3200" spc="-5" dirty="0">
                <a:solidFill>
                  <a:srgbClr val="000066"/>
                </a:solidFill>
                <a:latin typeface="Candara"/>
                <a:cs typeface="Candara"/>
              </a:rPr>
              <a:t> </a:t>
            </a:r>
            <a:r>
              <a:rPr sz="3200" dirty="0">
                <a:solidFill>
                  <a:srgbClr val="000066"/>
                </a:solidFill>
                <a:latin typeface="Candara"/>
                <a:cs typeface="Candara"/>
              </a:rPr>
              <a:t>ενεργ</a:t>
            </a:r>
            <a:r>
              <a:rPr sz="3200" spc="-70" dirty="0">
                <a:solidFill>
                  <a:srgbClr val="000066"/>
                </a:solidFill>
                <a:latin typeface="Candara"/>
                <a:cs typeface="Candara"/>
              </a:rPr>
              <a:t>ο</a:t>
            </a:r>
            <a:r>
              <a:rPr sz="3200" spc="-5" dirty="0">
                <a:solidFill>
                  <a:srgbClr val="000066"/>
                </a:solidFill>
                <a:latin typeface="Candara"/>
                <a:cs typeface="Candara"/>
              </a:rPr>
              <a:t>ποι</a:t>
            </a:r>
            <a:r>
              <a:rPr sz="3200" spc="-20" dirty="0">
                <a:solidFill>
                  <a:srgbClr val="000066"/>
                </a:solidFill>
                <a:latin typeface="Candara"/>
                <a:cs typeface="Candara"/>
              </a:rPr>
              <a:t>ο</a:t>
            </a:r>
            <a:r>
              <a:rPr sz="3200" dirty="0">
                <a:solidFill>
                  <a:srgbClr val="000066"/>
                </a:solidFill>
                <a:latin typeface="Candara"/>
                <a:cs typeface="Candara"/>
              </a:rPr>
              <a:t>ύνται α</a:t>
            </a:r>
            <a:r>
              <a:rPr sz="3200" spc="5" dirty="0">
                <a:solidFill>
                  <a:srgbClr val="000066"/>
                </a:solidFill>
                <a:latin typeface="Candara"/>
                <a:cs typeface="Candara"/>
              </a:rPr>
              <a:t>π</a:t>
            </a:r>
            <a:r>
              <a:rPr sz="3200" dirty="0">
                <a:solidFill>
                  <a:srgbClr val="000066"/>
                </a:solidFill>
                <a:latin typeface="Candara"/>
                <a:cs typeface="Candara"/>
              </a:rPr>
              <a:t>ό </a:t>
            </a:r>
            <a:r>
              <a:rPr sz="3200" spc="-300" dirty="0">
                <a:solidFill>
                  <a:srgbClr val="000066"/>
                </a:solidFill>
                <a:latin typeface="Candara"/>
                <a:cs typeface="Candara"/>
              </a:rPr>
              <a:t> </a:t>
            </a:r>
            <a:r>
              <a:rPr sz="3200" spc="-5" dirty="0">
                <a:solidFill>
                  <a:srgbClr val="000066"/>
                </a:solidFill>
                <a:latin typeface="Candara"/>
                <a:cs typeface="Candara"/>
              </a:rPr>
              <a:t>δυναμ</a:t>
            </a:r>
            <a:r>
              <a:rPr sz="3200" spc="-15" dirty="0">
                <a:solidFill>
                  <a:srgbClr val="000066"/>
                </a:solidFill>
                <a:latin typeface="Candara"/>
                <a:cs typeface="Candara"/>
              </a:rPr>
              <a:t>ι</a:t>
            </a:r>
            <a:r>
              <a:rPr sz="3200" spc="-5" dirty="0">
                <a:solidFill>
                  <a:srgbClr val="000066"/>
                </a:solidFill>
                <a:latin typeface="Candara"/>
                <a:cs typeface="Candara"/>
              </a:rPr>
              <a:t>κ</a:t>
            </a:r>
            <a:r>
              <a:rPr sz="3200" dirty="0">
                <a:solidFill>
                  <a:srgbClr val="000066"/>
                </a:solidFill>
                <a:latin typeface="Candara"/>
                <a:cs typeface="Candara"/>
              </a:rPr>
              <a:t>ά </a:t>
            </a:r>
            <a:r>
              <a:rPr sz="3200" spc="-290" dirty="0">
                <a:solidFill>
                  <a:srgbClr val="000066"/>
                </a:solidFill>
                <a:latin typeface="Candara"/>
                <a:cs typeface="Candara"/>
              </a:rPr>
              <a:t> </a:t>
            </a:r>
            <a:r>
              <a:rPr sz="3200" dirty="0">
                <a:solidFill>
                  <a:srgbClr val="000066"/>
                </a:solidFill>
                <a:latin typeface="Candara"/>
                <a:cs typeface="Candara"/>
              </a:rPr>
              <a:t>ενεργείας </a:t>
            </a:r>
            <a:r>
              <a:rPr sz="3200" spc="-305" dirty="0">
                <a:solidFill>
                  <a:srgbClr val="000066"/>
                </a:solidFill>
                <a:latin typeface="Candara"/>
                <a:cs typeface="Candara"/>
              </a:rPr>
              <a:t> </a:t>
            </a:r>
            <a:r>
              <a:rPr sz="3200" spc="-10" dirty="0">
                <a:solidFill>
                  <a:srgbClr val="000066"/>
                </a:solidFill>
                <a:latin typeface="Candara"/>
                <a:cs typeface="Candara"/>
              </a:rPr>
              <a:t>σ</a:t>
            </a:r>
            <a:r>
              <a:rPr sz="3200" dirty="0">
                <a:solidFill>
                  <a:srgbClr val="000066"/>
                </a:solidFill>
                <a:latin typeface="Candara"/>
                <a:cs typeface="Candara"/>
              </a:rPr>
              <a:t>ε </a:t>
            </a:r>
            <a:r>
              <a:rPr sz="3200" spc="-295" dirty="0">
                <a:solidFill>
                  <a:srgbClr val="000066"/>
                </a:solidFill>
                <a:latin typeface="Candara"/>
                <a:cs typeface="Candara"/>
              </a:rPr>
              <a:t> </a:t>
            </a:r>
            <a:r>
              <a:rPr sz="3200" dirty="0">
                <a:solidFill>
                  <a:srgbClr val="000066"/>
                </a:solidFill>
                <a:latin typeface="Candara"/>
                <a:cs typeface="Candara"/>
              </a:rPr>
              <a:t>συγ</a:t>
            </a:r>
            <a:r>
              <a:rPr sz="3200" spc="5" dirty="0">
                <a:solidFill>
                  <a:srgbClr val="000066"/>
                </a:solidFill>
                <a:latin typeface="Candara"/>
                <a:cs typeface="Candara"/>
              </a:rPr>
              <a:t>κ</a:t>
            </a:r>
            <a:r>
              <a:rPr sz="3200" dirty="0">
                <a:solidFill>
                  <a:srgbClr val="000066"/>
                </a:solidFill>
                <a:latin typeface="Candara"/>
                <a:cs typeface="Candara"/>
              </a:rPr>
              <a:t>εντρώσε</a:t>
            </a:r>
            <a:r>
              <a:rPr sz="3200" spc="-20" dirty="0">
                <a:solidFill>
                  <a:srgbClr val="000066"/>
                </a:solidFill>
                <a:latin typeface="Candara"/>
                <a:cs typeface="Candara"/>
              </a:rPr>
              <a:t>ι</a:t>
            </a:r>
            <a:r>
              <a:rPr sz="3200" dirty="0">
                <a:solidFill>
                  <a:srgbClr val="000066"/>
                </a:solidFill>
                <a:latin typeface="Candara"/>
                <a:cs typeface="Candara"/>
              </a:rPr>
              <a:t>ς τρι</a:t>
            </a:r>
            <a:r>
              <a:rPr sz="3200" spc="5" dirty="0">
                <a:solidFill>
                  <a:srgbClr val="000066"/>
                </a:solidFill>
                <a:latin typeface="Candara"/>
                <a:cs typeface="Candara"/>
              </a:rPr>
              <a:t>π</a:t>
            </a:r>
            <a:r>
              <a:rPr sz="3200" spc="-5" dirty="0">
                <a:solidFill>
                  <a:srgbClr val="000066"/>
                </a:solidFill>
                <a:latin typeface="Candara"/>
                <a:cs typeface="Candara"/>
              </a:rPr>
              <a:t>λάσ</a:t>
            </a:r>
            <a:r>
              <a:rPr sz="3200" spc="-20" dirty="0">
                <a:solidFill>
                  <a:srgbClr val="000066"/>
                </a:solidFill>
                <a:latin typeface="Candara"/>
                <a:cs typeface="Candara"/>
              </a:rPr>
              <a:t>ι</a:t>
            </a:r>
            <a:r>
              <a:rPr sz="3200" dirty="0">
                <a:solidFill>
                  <a:srgbClr val="000066"/>
                </a:solidFill>
                <a:latin typeface="Candara"/>
                <a:cs typeface="Candara"/>
              </a:rPr>
              <a:t>ες       </a:t>
            </a:r>
            <a:r>
              <a:rPr sz="3200" spc="110" dirty="0">
                <a:solidFill>
                  <a:srgbClr val="000066"/>
                </a:solidFill>
                <a:latin typeface="Candara"/>
                <a:cs typeface="Candara"/>
              </a:rPr>
              <a:t> </a:t>
            </a:r>
            <a:r>
              <a:rPr sz="3200" dirty="0">
                <a:solidFill>
                  <a:srgbClr val="000066"/>
                </a:solidFill>
                <a:latin typeface="Candara"/>
                <a:cs typeface="Candara"/>
              </a:rPr>
              <a:t>έως       </a:t>
            </a:r>
            <a:r>
              <a:rPr sz="3200" spc="120" dirty="0">
                <a:solidFill>
                  <a:srgbClr val="000066"/>
                </a:solidFill>
                <a:latin typeface="Candara"/>
                <a:cs typeface="Candara"/>
              </a:rPr>
              <a:t> </a:t>
            </a:r>
            <a:r>
              <a:rPr sz="3200" dirty="0">
                <a:solidFill>
                  <a:srgbClr val="000066"/>
                </a:solidFill>
                <a:latin typeface="Candara"/>
                <a:cs typeface="Candara"/>
              </a:rPr>
              <a:t>τετραπ</a:t>
            </a:r>
            <a:r>
              <a:rPr sz="3200" spc="-15" dirty="0">
                <a:solidFill>
                  <a:srgbClr val="000066"/>
                </a:solidFill>
                <a:latin typeface="Candara"/>
                <a:cs typeface="Candara"/>
              </a:rPr>
              <a:t>λ</a:t>
            </a:r>
            <a:r>
              <a:rPr sz="3200" spc="-10" dirty="0">
                <a:solidFill>
                  <a:srgbClr val="000066"/>
                </a:solidFill>
                <a:latin typeface="Candara"/>
                <a:cs typeface="Candara"/>
              </a:rPr>
              <a:t>ά</a:t>
            </a:r>
            <a:r>
              <a:rPr sz="3200" dirty="0">
                <a:solidFill>
                  <a:srgbClr val="000066"/>
                </a:solidFill>
                <a:latin typeface="Candara"/>
                <a:cs typeface="Candara"/>
              </a:rPr>
              <a:t>σιες       </a:t>
            </a:r>
            <a:r>
              <a:rPr sz="3200" spc="95" dirty="0">
                <a:solidFill>
                  <a:srgbClr val="000066"/>
                </a:solidFill>
                <a:latin typeface="Candara"/>
                <a:cs typeface="Candara"/>
              </a:rPr>
              <a:t> </a:t>
            </a:r>
            <a:r>
              <a:rPr sz="3200" dirty="0">
                <a:solidFill>
                  <a:srgbClr val="000066"/>
                </a:solidFill>
                <a:latin typeface="Candara"/>
                <a:cs typeface="Candara"/>
              </a:rPr>
              <a:t>της συγκ</a:t>
            </a:r>
            <a:r>
              <a:rPr sz="3200" spc="10" dirty="0">
                <a:solidFill>
                  <a:srgbClr val="000066"/>
                </a:solidFill>
                <a:latin typeface="Candara"/>
                <a:cs typeface="Candara"/>
              </a:rPr>
              <a:t>έ</a:t>
            </a:r>
            <a:r>
              <a:rPr sz="3200" spc="-5" dirty="0">
                <a:solidFill>
                  <a:srgbClr val="000066"/>
                </a:solidFill>
                <a:latin typeface="Candara"/>
                <a:cs typeface="Candara"/>
              </a:rPr>
              <a:t>ντρωση</a:t>
            </a:r>
            <a:r>
              <a:rPr sz="3200" dirty="0">
                <a:solidFill>
                  <a:srgbClr val="000066"/>
                </a:solidFill>
                <a:latin typeface="Candara"/>
                <a:cs typeface="Candara"/>
              </a:rPr>
              <a:t>ς </a:t>
            </a:r>
            <a:r>
              <a:rPr sz="3200" spc="-120" dirty="0">
                <a:solidFill>
                  <a:srgbClr val="000066"/>
                </a:solidFill>
                <a:latin typeface="Candara"/>
                <a:cs typeface="Candara"/>
              </a:rPr>
              <a:t> </a:t>
            </a:r>
            <a:r>
              <a:rPr sz="3200" spc="-15" dirty="0">
                <a:solidFill>
                  <a:srgbClr val="000066"/>
                </a:solidFill>
                <a:latin typeface="Candara"/>
                <a:cs typeface="Candara"/>
              </a:rPr>
              <a:t>E</a:t>
            </a:r>
            <a:r>
              <a:rPr sz="3200" dirty="0">
                <a:solidFill>
                  <a:srgbClr val="000066"/>
                </a:solidFill>
                <a:latin typeface="Candara"/>
                <a:cs typeface="Candara"/>
              </a:rPr>
              <a:t>C</a:t>
            </a:r>
            <a:r>
              <a:rPr sz="3200" cap="small" spc="-5" dirty="0">
                <a:solidFill>
                  <a:srgbClr val="000066"/>
                </a:solidFill>
                <a:latin typeface="Candara"/>
                <a:cs typeface="Candara"/>
              </a:rPr>
              <a:t>5</a:t>
            </a:r>
            <a:r>
              <a:rPr sz="3200" dirty="0">
                <a:solidFill>
                  <a:srgbClr val="000066"/>
                </a:solidFill>
                <a:latin typeface="Candara"/>
                <a:cs typeface="Candara"/>
              </a:rPr>
              <a:t>0 </a:t>
            </a:r>
            <a:r>
              <a:rPr sz="3200" spc="-100" dirty="0">
                <a:solidFill>
                  <a:srgbClr val="000066"/>
                </a:solidFill>
                <a:latin typeface="Candara"/>
                <a:cs typeface="Candara"/>
              </a:rPr>
              <a:t> </a:t>
            </a:r>
            <a:r>
              <a:rPr sz="3200" dirty="0">
                <a:solidFill>
                  <a:srgbClr val="000066"/>
                </a:solidFill>
                <a:latin typeface="Candara"/>
                <a:cs typeface="Candara"/>
              </a:rPr>
              <a:t>της </a:t>
            </a:r>
            <a:r>
              <a:rPr sz="3200" spc="-100" dirty="0">
                <a:solidFill>
                  <a:srgbClr val="000066"/>
                </a:solidFill>
                <a:latin typeface="Candara"/>
                <a:cs typeface="Candara"/>
              </a:rPr>
              <a:t> </a:t>
            </a:r>
            <a:r>
              <a:rPr sz="3200" dirty="0">
                <a:solidFill>
                  <a:srgbClr val="000066"/>
                </a:solidFill>
                <a:latin typeface="Candara"/>
                <a:cs typeface="Candara"/>
              </a:rPr>
              <a:t>απαιτ</a:t>
            </a:r>
            <a:r>
              <a:rPr sz="3200" spc="-25" dirty="0">
                <a:solidFill>
                  <a:srgbClr val="000066"/>
                </a:solidFill>
                <a:latin typeface="Candara"/>
                <a:cs typeface="Candara"/>
              </a:rPr>
              <a:t>ο</a:t>
            </a:r>
            <a:r>
              <a:rPr sz="3200" dirty="0">
                <a:solidFill>
                  <a:srgbClr val="000066"/>
                </a:solidFill>
                <a:latin typeface="Candara"/>
                <a:cs typeface="Candara"/>
              </a:rPr>
              <a:t>ύμενης </a:t>
            </a:r>
            <a:r>
              <a:rPr sz="3200" spc="-100" dirty="0">
                <a:solidFill>
                  <a:srgbClr val="000066"/>
                </a:solidFill>
                <a:latin typeface="Candara"/>
                <a:cs typeface="Candara"/>
              </a:rPr>
              <a:t> </a:t>
            </a:r>
            <a:r>
              <a:rPr sz="3200" spc="-5" dirty="0">
                <a:solidFill>
                  <a:srgbClr val="000066"/>
                </a:solidFill>
                <a:latin typeface="Candara"/>
                <a:cs typeface="Candara"/>
              </a:rPr>
              <a:t>για γενι</a:t>
            </a:r>
            <a:r>
              <a:rPr sz="3200" spc="10" dirty="0">
                <a:solidFill>
                  <a:srgbClr val="000066"/>
                </a:solidFill>
                <a:latin typeface="Candara"/>
                <a:cs typeface="Candara"/>
              </a:rPr>
              <a:t>κ</a:t>
            </a:r>
            <a:r>
              <a:rPr sz="3200" dirty="0">
                <a:solidFill>
                  <a:srgbClr val="000066"/>
                </a:solidFill>
                <a:latin typeface="Candara"/>
                <a:cs typeface="Candara"/>
              </a:rPr>
              <a:t>ή</a:t>
            </a:r>
            <a:r>
              <a:rPr sz="3200" spc="-5" dirty="0">
                <a:solidFill>
                  <a:srgbClr val="000066"/>
                </a:solidFill>
                <a:latin typeface="Candara"/>
                <a:cs typeface="Candara"/>
              </a:rPr>
              <a:t> </a:t>
            </a:r>
            <a:r>
              <a:rPr sz="3200" dirty="0">
                <a:solidFill>
                  <a:srgbClr val="000066"/>
                </a:solidFill>
                <a:latin typeface="Candara"/>
                <a:cs typeface="Candara"/>
              </a:rPr>
              <a:t>αναισ</a:t>
            </a:r>
            <a:r>
              <a:rPr sz="3200" spc="-15" dirty="0">
                <a:solidFill>
                  <a:srgbClr val="000066"/>
                </a:solidFill>
                <a:latin typeface="Candara"/>
                <a:cs typeface="Candara"/>
              </a:rPr>
              <a:t>θ</a:t>
            </a:r>
            <a:r>
              <a:rPr sz="3200" spc="-5" dirty="0">
                <a:solidFill>
                  <a:srgbClr val="000066"/>
                </a:solidFill>
                <a:latin typeface="Candara"/>
                <a:cs typeface="Candara"/>
              </a:rPr>
              <a:t>ησία</a:t>
            </a:r>
            <a:endParaRPr sz="3200">
              <a:latin typeface="Candara"/>
              <a:cs typeface="Candara"/>
            </a:endParaRPr>
          </a:p>
        </p:txBody>
      </p:sp>
      <p:pic>
        <p:nvPicPr>
          <p:cNvPr id="4" name="Εικόνα 3"/>
          <p:cNvPicPr>
            <a:picLocks noChangeAspect="1"/>
          </p:cNvPicPr>
          <p:nvPr/>
        </p:nvPicPr>
        <p:blipFill>
          <a:blip r:embed="rId3"/>
          <a:stretch>
            <a:fillRect/>
          </a:stretch>
        </p:blipFill>
        <p:spPr>
          <a:xfrm>
            <a:off x="3689301" y="4876800"/>
            <a:ext cx="4950381" cy="1743607"/>
          </a:xfrm>
          <a:prstGeom prst="rect">
            <a:avLst/>
          </a:prstGeom>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547" y="1667637"/>
            <a:ext cx="7781290" cy="2465070"/>
          </a:xfrm>
          <a:prstGeom prst="rect">
            <a:avLst/>
          </a:prstGeom>
        </p:spPr>
        <p:txBody>
          <a:bodyPr vert="horz" wrap="square" lIns="0" tIns="13335" rIns="0" bIns="0" rtlCol="0">
            <a:spAutoFit/>
          </a:bodyPr>
          <a:lstStyle/>
          <a:p>
            <a:pPr marL="12700" marR="5080" indent="419100" algn="just">
              <a:lnSpc>
                <a:spcPct val="100000"/>
              </a:lnSpc>
              <a:spcBef>
                <a:spcPts val="105"/>
              </a:spcBef>
            </a:pPr>
            <a:r>
              <a:rPr spc="-10" dirty="0"/>
              <a:t>Έχει </a:t>
            </a:r>
            <a:r>
              <a:rPr dirty="0"/>
              <a:t>μεγάλο όγκο </a:t>
            </a:r>
            <a:r>
              <a:rPr spc="5" dirty="0"/>
              <a:t>κατανομής και </a:t>
            </a:r>
            <a:r>
              <a:rPr spc="-5" dirty="0"/>
              <a:t>σύντομη </a:t>
            </a:r>
            <a:r>
              <a:rPr spc="-690" dirty="0"/>
              <a:t> </a:t>
            </a:r>
            <a:r>
              <a:rPr dirty="0"/>
              <a:t>κάθαρση</a:t>
            </a:r>
            <a:r>
              <a:rPr spc="5" dirty="0"/>
              <a:t> </a:t>
            </a:r>
            <a:r>
              <a:rPr dirty="0"/>
              <a:t>(3,1</a:t>
            </a:r>
            <a:r>
              <a:rPr spc="5" dirty="0"/>
              <a:t> </a:t>
            </a:r>
            <a:r>
              <a:rPr spc="-10" dirty="0"/>
              <a:t>lit/kg</a:t>
            </a:r>
            <a:r>
              <a:rPr spc="-5" dirty="0"/>
              <a:t> </a:t>
            </a:r>
            <a:r>
              <a:rPr spc="5" dirty="0"/>
              <a:t>και</a:t>
            </a:r>
            <a:r>
              <a:rPr spc="10" dirty="0"/>
              <a:t> </a:t>
            </a:r>
            <a:r>
              <a:rPr dirty="0"/>
              <a:t>19,1</a:t>
            </a:r>
            <a:r>
              <a:rPr spc="5" dirty="0"/>
              <a:t> </a:t>
            </a:r>
            <a:r>
              <a:rPr spc="-5" dirty="0"/>
              <a:t>ml/min.kg), </a:t>
            </a:r>
            <a:r>
              <a:rPr dirty="0"/>
              <a:t> </a:t>
            </a:r>
            <a:r>
              <a:rPr spc="-5" dirty="0"/>
              <a:t>ιδιότητες </a:t>
            </a:r>
            <a:r>
              <a:rPr dirty="0"/>
              <a:t>που </a:t>
            </a:r>
            <a:r>
              <a:rPr spc="-5" dirty="0"/>
              <a:t>την καθιστούν </a:t>
            </a:r>
            <a:r>
              <a:rPr spc="5" dirty="0"/>
              <a:t>κατάλληλη </a:t>
            </a:r>
            <a:r>
              <a:rPr dirty="0"/>
              <a:t>για </a:t>
            </a:r>
            <a:r>
              <a:rPr spc="-690" dirty="0"/>
              <a:t> </a:t>
            </a:r>
            <a:r>
              <a:rPr dirty="0"/>
              <a:t>διαρκή</a:t>
            </a:r>
            <a:r>
              <a:rPr spc="5" dirty="0"/>
              <a:t> </a:t>
            </a:r>
            <a:r>
              <a:rPr spc="-5" dirty="0"/>
              <a:t>ενδοφλέβια</a:t>
            </a:r>
            <a:r>
              <a:rPr dirty="0"/>
              <a:t> </a:t>
            </a:r>
            <a:r>
              <a:rPr spc="5" dirty="0"/>
              <a:t>έγχυση</a:t>
            </a:r>
            <a:r>
              <a:rPr spc="10" dirty="0"/>
              <a:t> </a:t>
            </a:r>
            <a:r>
              <a:rPr spc="-5" dirty="0"/>
              <a:t>χωρίς</a:t>
            </a:r>
            <a:r>
              <a:rPr dirty="0"/>
              <a:t> κίνδυνο </a:t>
            </a:r>
            <a:r>
              <a:rPr spc="5" dirty="0"/>
              <a:t> </a:t>
            </a:r>
            <a:r>
              <a:rPr spc="-5" dirty="0"/>
              <a:t>υπέρβασης</a:t>
            </a:r>
            <a:r>
              <a:rPr spc="-45" dirty="0"/>
              <a:t> </a:t>
            </a:r>
            <a:r>
              <a:rPr spc="-5" dirty="0"/>
              <a:t>της</a:t>
            </a:r>
            <a:r>
              <a:rPr spc="-20" dirty="0"/>
              <a:t> </a:t>
            </a:r>
            <a:r>
              <a:rPr dirty="0"/>
              <a:t>δόσης.</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1290" cy="2952750"/>
          </a:xfrm>
          <a:prstGeom prst="rect">
            <a:avLst/>
          </a:prstGeom>
        </p:spPr>
        <p:txBody>
          <a:bodyPr vert="horz" wrap="square" lIns="0" tIns="13335" rIns="0" bIns="0" rtlCol="0">
            <a:spAutoFit/>
          </a:bodyPr>
          <a:lstStyle/>
          <a:p>
            <a:pPr marL="12700" marR="5080" indent="419100" algn="just">
              <a:lnSpc>
                <a:spcPct val="100000"/>
              </a:lnSpc>
              <a:spcBef>
                <a:spcPts val="105"/>
              </a:spcBef>
            </a:pPr>
            <a:r>
              <a:rPr sz="3200" spc="-5" dirty="0">
                <a:solidFill>
                  <a:srgbClr val="FFFFFF"/>
                </a:solidFill>
                <a:latin typeface="Cambria"/>
                <a:cs typeface="Cambria"/>
              </a:rPr>
              <a:t>Επειδή</a:t>
            </a:r>
            <a:r>
              <a:rPr sz="3200" dirty="0">
                <a:solidFill>
                  <a:srgbClr val="FFFFFF"/>
                </a:solidFill>
                <a:latin typeface="Cambria"/>
                <a:cs typeface="Cambria"/>
              </a:rPr>
              <a:t> </a:t>
            </a:r>
            <a:r>
              <a:rPr sz="3200" spc="-5" dirty="0">
                <a:solidFill>
                  <a:srgbClr val="FFFFFF"/>
                </a:solidFill>
                <a:latin typeface="Cambria"/>
                <a:cs typeface="Cambria"/>
              </a:rPr>
              <a:t>ασκεί</a:t>
            </a:r>
            <a:r>
              <a:rPr sz="3200" dirty="0">
                <a:solidFill>
                  <a:srgbClr val="FFFFFF"/>
                </a:solidFill>
                <a:latin typeface="Cambria"/>
                <a:cs typeface="Cambria"/>
              </a:rPr>
              <a:t> </a:t>
            </a:r>
            <a:r>
              <a:rPr sz="3200" spc="-5" dirty="0">
                <a:solidFill>
                  <a:srgbClr val="FFFFFF"/>
                </a:solidFill>
                <a:latin typeface="Cambria"/>
                <a:cs typeface="Cambria"/>
              </a:rPr>
              <a:t>έμμεση</a:t>
            </a:r>
            <a:r>
              <a:rPr sz="3200" dirty="0">
                <a:solidFill>
                  <a:srgbClr val="FFFFFF"/>
                </a:solidFill>
                <a:latin typeface="Cambria"/>
                <a:cs typeface="Cambria"/>
              </a:rPr>
              <a:t> συμπαθομιμητική </a:t>
            </a:r>
            <a:r>
              <a:rPr sz="3200" spc="5" dirty="0">
                <a:solidFill>
                  <a:srgbClr val="FFFFFF"/>
                </a:solidFill>
                <a:latin typeface="Cambria"/>
                <a:cs typeface="Cambria"/>
              </a:rPr>
              <a:t> </a:t>
            </a:r>
            <a:r>
              <a:rPr sz="3200" dirty="0">
                <a:solidFill>
                  <a:srgbClr val="FFFFFF"/>
                </a:solidFill>
                <a:latin typeface="Cambria"/>
                <a:cs typeface="Cambria"/>
              </a:rPr>
              <a:t>δράση,</a:t>
            </a:r>
            <a:r>
              <a:rPr sz="3200" spc="5" dirty="0">
                <a:solidFill>
                  <a:srgbClr val="FFFFFF"/>
                </a:solidFill>
                <a:latin typeface="Cambria"/>
                <a:cs typeface="Cambria"/>
              </a:rPr>
              <a:t> </a:t>
            </a:r>
            <a:r>
              <a:rPr sz="3200" dirty="0">
                <a:solidFill>
                  <a:srgbClr val="FFFFFF"/>
                </a:solidFill>
                <a:latin typeface="Cambria"/>
                <a:cs typeface="Cambria"/>
              </a:rPr>
              <a:t>ενδείκνυται</a:t>
            </a:r>
            <a:r>
              <a:rPr sz="3200" spc="5" dirty="0">
                <a:solidFill>
                  <a:srgbClr val="FFFFFF"/>
                </a:solidFill>
                <a:latin typeface="Cambria"/>
                <a:cs typeface="Cambria"/>
              </a:rPr>
              <a:t> </a:t>
            </a:r>
            <a:r>
              <a:rPr sz="3200" spc="-5" dirty="0">
                <a:solidFill>
                  <a:srgbClr val="FFFFFF"/>
                </a:solidFill>
                <a:latin typeface="Cambria"/>
                <a:cs typeface="Cambria"/>
              </a:rPr>
              <a:t>σε</a:t>
            </a:r>
            <a:r>
              <a:rPr sz="3200" dirty="0">
                <a:solidFill>
                  <a:srgbClr val="FFFFFF"/>
                </a:solidFill>
                <a:latin typeface="Cambria"/>
                <a:cs typeface="Cambria"/>
              </a:rPr>
              <a:t> </a:t>
            </a:r>
            <a:r>
              <a:rPr sz="3200" spc="-5" dirty="0">
                <a:solidFill>
                  <a:srgbClr val="FFFFFF"/>
                </a:solidFill>
                <a:latin typeface="Cambria"/>
                <a:cs typeface="Cambria"/>
              </a:rPr>
              <a:t>άτομα</a:t>
            </a:r>
            <a:r>
              <a:rPr sz="3200" dirty="0">
                <a:solidFill>
                  <a:srgbClr val="FFFFFF"/>
                </a:solidFill>
                <a:latin typeface="Cambria"/>
                <a:cs typeface="Cambria"/>
              </a:rPr>
              <a:t> </a:t>
            </a:r>
            <a:r>
              <a:rPr sz="3200" spc="-5" dirty="0">
                <a:solidFill>
                  <a:srgbClr val="FFFFFF"/>
                </a:solidFill>
                <a:latin typeface="Cambria"/>
                <a:cs typeface="Cambria"/>
              </a:rPr>
              <a:t>επίφοβα</a:t>
            </a:r>
            <a:r>
              <a:rPr sz="3200" dirty="0">
                <a:solidFill>
                  <a:srgbClr val="FFFFFF"/>
                </a:solidFill>
                <a:latin typeface="Cambria"/>
                <a:cs typeface="Cambria"/>
              </a:rPr>
              <a:t> </a:t>
            </a:r>
            <a:r>
              <a:rPr sz="3200" spc="-10" dirty="0">
                <a:solidFill>
                  <a:srgbClr val="FFFFFF"/>
                </a:solidFill>
                <a:latin typeface="Cambria"/>
                <a:cs typeface="Cambria"/>
              </a:rPr>
              <a:t>για </a:t>
            </a:r>
            <a:r>
              <a:rPr sz="3200" spc="-690" dirty="0">
                <a:solidFill>
                  <a:srgbClr val="FFFFFF"/>
                </a:solidFill>
                <a:latin typeface="Cambria"/>
                <a:cs typeface="Cambria"/>
              </a:rPr>
              <a:t> </a:t>
            </a:r>
            <a:r>
              <a:rPr sz="3200" spc="-5" dirty="0">
                <a:solidFill>
                  <a:srgbClr val="FFFFFF"/>
                </a:solidFill>
                <a:latin typeface="Cambria"/>
                <a:cs typeface="Cambria"/>
              </a:rPr>
              <a:t>υπόταση </a:t>
            </a:r>
            <a:r>
              <a:rPr sz="3200" dirty="0">
                <a:solidFill>
                  <a:srgbClr val="FFFFFF"/>
                </a:solidFill>
                <a:latin typeface="Cambria"/>
                <a:cs typeface="Cambria"/>
              </a:rPr>
              <a:t>ή για </a:t>
            </a:r>
            <a:r>
              <a:rPr sz="3200" spc="-10" dirty="0">
                <a:solidFill>
                  <a:srgbClr val="FFFFFF"/>
                </a:solidFill>
                <a:latin typeface="Cambria"/>
                <a:cs typeface="Cambria"/>
              </a:rPr>
              <a:t>βρογχόσπασμο </a:t>
            </a:r>
            <a:r>
              <a:rPr sz="3200" dirty="0">
                <a:solidFill>
                  <a:srgbClr val="FFFFFF"/>
                </a:solidFill>
                <a:latin typeface="Cambria"/>
                <a:cs typeface="Cambria"/>
              </a:rPr>
              <a:t>ή </a:t>
            </a:r>
            <a:r>
              <a:rPr sz="3200" spc="-5" dirty="0">
                <a:solidFill>
                  <a:srgbClr val="FFFFFF"/>
                </a:solidFill>
                <a:latin typeface="Cambria"/>
                <a:cs typeface="Cambria"/>
              </a:rPr>
              <a:t>σε ασθενείς </a:t>
            </a:r>
            <a:r>
              <a:rPr sz="3200" spc="-690" dirty="0">
                <a:solidFill>
                  <a:srgbClr val="FFFFFF"/>
                </a:solidFill>
                <a:latin typeface="Cambria"/>
                <a:cs typeface="Cambria"/>
              </a:rPr>
              <a:t> </a:t>
            </a:r>
            <a:r>
              <a:rPr sz="3200" dirty="0">
                <a:solidFill>
                  <a:srgbClr val="FFFFFF"/>
                </a:solidFill>
                <a:latin typeface="Cambria"/>
                <a:cs typeface="Cambria"/>
              </a:rPr>
              <a:t>με</a:t>
            </a:r>
            <a:r>
              <a:rPr sz="3200" spc="5" dirty="0">
                <a:solidFill>
                  <a:srgbClr val="FFFFFF"/>
                </a:solidFill>
                <a:latin typeface="Cambria"/>
                <a:cs typeface="Cambria"/>
              </a:rPr>
              <a:t> </a:t>
            </a:r>
            <a:r>
              <a:rPr sz="3200" spc="-5" dirty="0">
                <a:solidFill>
                  <a:srgbClr val="FFFFFF"/>
                </a:solidFill>
                <a:latin typeface="Cambria"/>
                <a:cs typeface="Cambria"/>
              </a:rPr>
              <a:t>άσθμα.</a:t>
            </a:r>
            <a:r>
              <a:rPr sz="3200" dirty="0">
                <a:solidFill>
                  <a:srgbClr val="FFFFFF"/>
                </a:solidFill>
                <a:latin typeface="Cambria"/>
                <a:cs typeface="Cambria"/>
              </a:rPr>
              <a:t> </a:t>
            </a:r>
            <a:r>
              <a:rPr sz="3200" spc="-5" dirty="0">
                <a:solidFill>
                  <a:srgbClr val="FFFFFF"/>
                </a:solidFill>
                <a:latin typeface="Cambria"/>
                <a:cs typeface="Cambria"/>
              </a:rPr>
              <a:t>Χρησιμοποιείται</a:t>
            </a:r>
            <a:r>
              <a:rPr sz="3200" dirty="0">
                <a:solidFill>
                  <a:srgbClr val="FFFFFF"/>
                </a:solidFill>
                <a:latin typeface="Cambria"/>
                <a:cs typeface="Cambria"/>
              </a:rPr>
              <a:t> </a:t>
            </a:r>
            <a:r>
              <a:rPr sz="3200" spc="-5" dirty="0">
                <a:solidFill>
                  <a:srgbClr val="FFFFFF"/>
                </a:solidFill>
                <a:latin typeface="Cambria"/>
                <a:cs typeface="Cambria"/>
              </a:rPr>
              <a:t>επίσης</a:t>
            </a:r>
            <a:r>
              <a:rPr sz="3200" dirty="0">
                <a:solidFill>
                  <a:srgbClr val="FFFFFF"/>
                </a:solidFill>
                <a:latin typeface="Cambria"/>
                <a:cs typeface="Cambria"/>
              </a:rPr>
              <a:t> </a:t>
            </a:r>
            <a:r>
              <a:rPr sz="3200" spc="-5" dirty="0">
                <a:solidFill>
                  <a:srgbClr val="FFFFFF"/>
                </a:solidFill>
                <a:latin typeface="Cambria"/>
                <a:cs typeface="Cambria"/>
              </a:rPr>
              <a:t>στην </a:t>
            </a:r>
            <a:r>
              <a:rPr sz="3200" dirty="0">
                <a:solidFill>
                  <a:srgbClr val="FFFFFF"/>
                </a:solidFill>
                <a:latin typeface="Cambria"/>
                <a:cs typeface="Cambria"/>
              </a:rPr>
              <a:t> επείγουσα</a:t>
            </a:r>
            <a:r>
              <a:rPr sz="3200" spc="5" dirty="0">
                <a:solidFill>
                  <a:srgbClr val="FFFFFF"/>
                </a:solidFill>
                <a:latin typeface="Cambria"/>
                <a:cs typeface="Cambria"/>
              </a:rPr>
              <a:t> </a:t>
            </a:r>
            <a:r>
              <a:rPr sz="3200" spc="-5" dirty="0">
                <a:solidFill>
                  <a:srgbClr val="FFFFFF"/>
                </a:solidFill>
                <a:latin typeface="Cambria"/>
                <a:cs typeface="Cambria"/>
              </a:rPr>
              <a:t>ιατρική,</a:t>
            </a:r>
            <a:r>
              <a:rPr sz="3200" dirty="0">
                <a:solidFill>
                  <a:srgbClr val="FFFFFF"/>
                </a:solidFill>
                <a:latin typeface="Cambria"/>
                <a:cs typeface="Cambria"/>
              </a:rPr>
              <a:t> σε</a:t>
            </a:r>
            <a:r>
              <a:rPr sz="3200" spc="5" dirty="0">
                <a:solidFill>
                  <a:srgbClr val="FFFFFF"/>
                </a:solidFill>
                <a:latin typeface="Cambria"/>
                <a:cs typeface="Cambria"/>
              </a:rPr>
              <a:t> </a:t>
            </a:r>
            <a:r>
              <a:rPr sz="3200" dirty="0">
                <a:solidFill>
                  <a:srgbClr val="FFFFFF"/>
                </a:solidFill>
                <a:latin typeface="Cambria"/>
                <a:cs typeface="Cambria"/>
              </a:rPr>
              <a:t>παγιδευμένους </a:t>
            </a:r>
            <a:r>
              <a:rPr sz="3200" spc="5" dirty="0">
                <a:solidFill>
                  <a:srgbClr val="FFFFFF"/>
                </a:solidFill>
                <a:latin typeface="Cambria"/>
                <a:cs typeface="Cambria"/>
              </a:rPr>
              <a:t> </a:t>
            </a:r>
            <a:r>
              <a:rPr sz="3200" dirty="0">
                <a:solidFill>
                  <a:srgbClr val="FFFFFF"/>
                </a:solidFill>
                <a:latin typeface="Cambria"/>
                <a:cs typeface="Cambria"/>
              </a:rPr>
              <a:t>ασθενείς</a:t>
            </a:r>
            <a:r>
              <a:rPr sz="3200" spc="-40" dirty="0">
                <a:solidFill>
                  <a:srgbClr val="FFFFFF"/>
                </a:solidFill>
                <a:latin typeface="Cambria"/>
                <a:cs typeface="Cambria"/>
              </a:rPr>
              <a:t> </a:t>
            </a:r>
            <a:r>
              <a:rPr sz="3200" dirty="0">
                <a:solidFill>
                  <a:srgbClr val="FFFFFF"/>
                </a:solidFill>
                <a:latin typeface="Cambria"/>
                <a:cs typeface="Cambria"/>
              </a:rPr>
              <a:t>με </a:t>
            </a:r>
            <a:r>
              <a:rPr sz="3200" spc="-5" dirty="0">
                <a:solidFill>
                  <a:srgbClr val="FFFFFF"/>
                </a:solidFill>
                <a:latin typeface="Cambria"/>
                <a:cs typeface="Cambria"/>
              </a:rPr>
              <a:t>βαρύ</a:t>
            </a:r>
            <a:r>
              <a:rPr sz="3200" spc="-25" dirty="0">
                <a:solidFill>
                  <a:srgbClr val="FFFFFF"/>
                </a:solidFill>
                <a:latin typeface="Cambria"/>
                <a:cs typeface="Cambria"/>
              </a:rPr>
              <a:t> </a:t>
            </a:r>
            <a:r>
              <a:rPr sz="3200" spc="-5" dirty="0">
                <a:solidFill>
                  <a:srgbClr val="FFFFFF"/>
                </a:solidFill>
                <a:latin typeface="Cambria"/>
                <a:cs typeface="Cambria"/>
              </a:rPr>
              <a:t>τραύμα.</a:t>
            </a:r>
            <a:endParaRPr sz="3200">
              <a:latin typeface="Cambria"/>
              <a:cs typeface="Cambria"/>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5100" cy="2465070"/>
          </a:xfrm>
          <a:prstGeom prst="rect">
            <a:avLst/>
          </a:prstGeom>
        </p:spPr>
        <p:txBody>
          <a:bodyPr vert="horz" wrap="square" lIns="0" tIns="13335" rIns="0" bIns="0" rtlCol="0">
            <a:spAutoFit/>
          </a:bodyPr>
          <a:lstStyle/>
          <a:p>
            <a:pPr marL="12700" marR="5080" indent="330835" algn="just">
              <a:lnSpc>
                <a:spcPct val="100000"/>
              </a:lnSpc>
              <a:spcBef>
                <a:spcPts val="105"/>
              </a:spcBef>
            </a:pPr>
            <a:r>
              <a:rPr sz="3200" spc="-5" dirty="0">
                <a:solidFill>
                  <a:srgbClr val="FFFFFF"/>
                </a:solidFill>
                <a:latin typeface="Cambria"/>
                <a:cs typeface="Cambria"/>
              </a:rPr>
              <a:t>Μερικές</a:t>
            </a:r>
            <a:r>
              <a:rPr sz="3200" dirty="0">
                <a:solidFill>
                  <a:srgbClr val="FFFFFF"/>
                </a:solidFill>
                <a:latin typeface="Cambria"/>
                <a:cs typeface="Cambria"/>
              </a:rPr>
              <a:t> φορές</a:t>
            </a:r>
            <a:r>
              <a:rPr sz="3200" spc="5" dirty="0">
                <a:solidFill>
                  <a:srgbClr val="FFFFFF"/>
                </a:solidFill>
                <a:latin typeface="Cambria"/>
                <a:cs typeface="Cambria"/>
              </a:rPr>
              <a:t> </a:t>
            </a:r>
            <a:r>
              <a:rPr sz="3200" spc="-5" dirty="0">
                <a:solidFill>
                  <a:srgbClr val="FFFFFF"/>
                </a:solidFill>
                <a:latin typeface="Cambria"/>
                <a:cs typeface="Cambria"/>
              </a:rPr>
              <a:t>προκαλεί</a:t>
            </a:r>
            <a:r>
              <a:rPr sz="3200" dirty="0">
                <a:solidFill>
                  <a:srgbClr val="FFFFFF"/>
                </a:solidFill>
                <a:latin typeface="Cambria"/>
                <a:cs typeface="Cambria"/>
              </a:rPr>
              <a:t> έντονα</a:t>
            </a:r>
            <a:r>
              <a:rPr sz="3200" spc="700" dirty="0">
                <a:solidFill>
                  <a:srgbClr val="FFFFFF"/>
                </a:solidFill>
                <a:latin typeface="Cambria"/>
                <a:cs typeface="Cambria"/>
              </a:rPr>
              <a:t> </a:t>
            </a:r>
            <a:r>
              <a:rPr sz="3200" spc="-5" dirty="0">
                <a:solidFill>
                  <a:srgbClr val="FFFFFF"/>
                </a:solidFill>
                <a:latin typeface="Cambria"/>
                <a:cs typeface="Cambria"/>
              </a:rPr>
              <a:t>όνειρα </a:t>
            </a:r>
            <a:r>
              <a:rPr sz="320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spc="-5" dirty="0">
                <a:solidFill>
                  <a:srgbClr val="FFFFFF"/>
                </a:solidFill>
                <a:latin typeface="Cambria"/>
                <a:cs typeface="Cambria"/>
              </a:rPr>
              <a:t>ψευδαισθήσεις,</a:t>
            </a:r>
            <a:r>
              <a:rPr sz="3200" dirty="0">
                <a:solidFill>
                  <a:srgbClr val="FFFFFF"/>
                </a:solidFill>
                <a:latin typeface="Cambria"/>
                <a:cs typeface="Cambria"/>
              </a:rPr>
              <a:t> </a:t>
            </a:r>
            <a:r>
              <a:rPr sz="3200" spc="-5" dirty="0">
                <a:solidFill>
                  <a:srgbClr val="FFFFFF"/>
                </a:solidFill>
                <a:latin typeface="Cambria"/>
                <a:cs typeface="Cambria"/>
              </a:rPr>
              <a:t>που</a:t>
            </a:r>
            <a:r>
              <a:rPr sz="3200" dirty="0">
                <a:solidFill>
                  <a:srgbClr val="FFFFFF"/>
                </a:solidFill>
                <a:latin typeface="Cambria"/>
                <a:cs typeface="Cambria"/>
              </a:rPr>
              <a:t> μπορούν</a:t>
            </a:r>
            <a:r>
              <a:rPr sz="3200" spc="5" dirty="0">
                <a:solidFill>
                  <a:srgbClr val="FFFFFF"/>
                </a:solidFill>
                <a:latin typeface="Cambria"/>
                <a:cs typeface="Cambria"/>
              </a:rPr>
              <a:t> </a:t>
            </a:r>
            <a:r>
              <a:rPr sz="3200" spc="35" dirty="0">
                <a:solidFill>
                  <a:srgbClr val="FFFFFF"/>
                </a:solidFill>
                <a:latin typeface="Cambria"/>
                <a:cs typeface="Cambria"/>
              </a:rPr>
              <a:t>να </a:t>
            </a:r>
            <a:r>
              <a:rPr sz="3200" spc="-690" dirty="0">
                <a:solidFill>
                  <a:srgbClr val="FFFFFF"/>
                </a:solidFill>
                <a:latin typeface="Cambria"/>
                <a:cs typeface="Cambria"/>
              </a:rPr>
              <a:t> </a:t>
            </a:r>
            <a:r>
              <a:rPr sz="3200" dirty="0">
                <a:solidFill>
                  <a:srgbClr val="FFFFFF"/>
                </a:solidFill>
                <a:latin typeface="Cambria"/>
                <a:cs typeface="Cambria"/>
              </a:rPr>
              <a:t>οδηγήσουν </a:t>
            </a:r>
            <a:r>
              <a:rPr sz="3200" spc="10" dirty="0">
                <a:solidFill>
                  <a:srgbClr val="FFFFFF"/>
                </a:solidFill>
                <a:latin typeface="Cambria"/>
                <a:cs typeface="Cambria"/>
              </a:rPr>
              <a:t>ακόμη </a:t>
            </a:r>
            <a:r>
              <a:rPr sz="3200" spc="5" dirty="0">
                <a:solidFill>
                  <a:srgbClr val="FFFFFF"/>
                </a:solidFill>
                <a:latin typeface="Cambria"/>
                <a:cs typeface="Cambria"/>
              </a:rPr>
              <a:t>και </a:t>
            </a:r>
            <a:r>
              <a:rPr sz="3200" dirty="0">
                <a:solidFill>
                  <a:srgbClr val="FFFFFF"/>
                </a:solidFill>
                <a:latin typeface="Cambria"/>
                <a:cs typeface="Cambria"/>
              </a:rPr>
              <a:t>σε </a:t>
            </a:r>
            <a:r>
              <a:rPr sz="3200" spc="-5" dirty="0">
                <a:solidFill>
                  <a:srgbClr val="FFFFFF"/>
                </a:solidFill>
                <a:latin typeface="Cambria"/>
                <a:cs typeface="Cambria"/>
              </a:rPr>
              <a:t>παραλήρημα. </a:t>
            </a:r>
            <a:r>
              <a:rPr sz="3200" spc="-10" dirty="0">
                <a:solidFill>
                  <a:srgbClr val="FFFFFF"/>
                </a:solidFill>
                <a:latin typeface="Cambria"/>
                <a:cs typeface="Cambria"/>
              </a:rPr>
              <a:t>Αυτό </a:t>
            </a:r>
            <a:r>
              <a:rPr sz="3200" spc="-690" dirty="0">
                <a:solidFill>
                  <a:srgbClr val="FFFFFF"/>
                </a:solidFill>
                <a:latin typeface="Cambria"/>
                <a:cs typeface="Cambria"/>
              </a:rPr>
              <a:t> </a:t>
            </a:r>
            <a:r>
              <a:rPr sz="3200" dirty="0">
                <a:solidFill>
                  <a:srgbClr val="FFFFFF"/>
                </a:solidFill>
                <a:latin typeface="Cambria"/>
                <a:cs typeface="Cambria"/>
              </a:rPr>
              <a:t>εμφανίζεται</a:t>
            </a:r>
            <a:r>
              <a:rPr sz="3200" spc="5" dirty="0">
                <a:solidFill>
                  <a:srgbClr val="FFFFFF"/>
                </a:solidFill>
                <a:latin typeface="Cambria"/>
                <a:cs typeface="Cambria"/>
              </a:rPr>
              <a:t> </a:t>
            </a:r>
            <a:r>
              <a:rPr sz="3200" spc="-5" dirty="0">
                <a:solidFill>
                  <a:srgbClr val="FFFFFF"/>
                </a:solidFill>
                <a:latin typeface="Cambria"/>
                <a:cs typeface="Cambria"/>
              </a:rPr>
              <a:t>συχνά</a:t>
            </a:r>
            <a:r>
              <a:rPr sz="3200" dirty="0">
                <a:solidFill>
                  <a:srgbClr val="FFFFFF"/>
                </a:solidFill>
                <a:latin typeface="Cambria"/>
                <a:cs typeface="Cambria"/>
              </a:rPr>
              <a:t> σε</a:t>
            </a:r>
            <a:r>
              <a:rPr sz="3200" spc="5" dirty="0">
                <a:solidFill>
                  <a:srgbClr val="FFFFFF"/>
                </a:solidFill>
                <a:latin typeface="Cambria"/>
                <a:cs typeface="Cambria"/>
              </a:rPr>
              <a:t> </a:t>
            </a:r>
            <a:r>
              <a:rPr sz="3200" spc="5" dirty="0" smtClean="0">
                <a:solidFill>
                  <a:srgbClr val="FFFFFF"/>
                </a:solidFill>
                <a:latin typeface="Cambria"/>
                <a:cs typeface="Cambria"/>
              </a:rPr>
              <a:t>ενηλίκ</a:t>
            </a:r>
            <a:r>
              <a:rPr lang="el-GR" sz="3200" spc="5" dirty="0" smtClean="0">
                <a:solidFill>
                  <a:srgbClr val="FFFFFF"/>
                </a:solidFill>
                <a:latin typeface="Cambria"/>
                <a:cs typeface="Cambria"/>
              </a:rPr>
              <a:t>ε</a:t>
            </a:r>
            <a:r>
              <a:rPr sz="3200" spc="5" dirty="0" smtClean="0">
                <a:solidFill>
                  <a:srgbClr val="FFFFFF"/>
                </a:solidFill>
                <a:latin typeface="Cambria"/>
                <a:cs typeface="Cambria"/>
              </a:rPr>
              <a:t>ς</a:t>
            </a:r>
            <a:r>
              <a:rPr sz="3200" spc="5" dirty="0">
                <a:solidFill>
                  <a:srgbClr val="FFFFFF"/>
                </a:solidFill>
                <a:latin typeface="Cambria"/>
                <a:cs typeface="Cambria"/>
              </a:rPr>
              <a:t>,</a:t>
            </a:r>
            <a:r>
              <a:rPr sz="3200" spc="10" dirty="0">
                <a:solidFill>
                  <a:srgbClr val="FFFFFF"/>
                </a:solidFill>
                <a:latin typeface="Cambria"/>
                <a:cs typeface="Cambria"/>
              </a:rPr>
              <a:t> </a:t>
            </a:r>
            <a:r>
              <a:rPr sz="3200" spc="15" dirty="0">
                <a:solidFill>
                  <a:srgbClr val="FFFFFF"/>
                </a:solidFill>
                <a:latin typeface="Cambria"/>
                <a:cs typeface="Cambria"/>
              </a:rPr>
              <a:t>αλλά  </a:t>
            </a:r>
            <a:r>
              <a:rPr sz="3200" spc="-30" dirty="0">
                <a:solidFill>
                  <a:srgbClr val="FFFFFF"/>
                </a:solidFill>
                <a:latin typeface="Cambria"/>
                <a:cs typeface="Cambria"/>
              </a:rPr>
              <a:t>όχι </a:t>
            </a:r>
            <a:r>
              <a:rPr sz="3200" spc="-690" dirty="0">
                <a:solidFill>
                  <a:srgbClr val="FFFFFF"/>
                </a:solidFill>
                <a:latin typeface="Cambria"/>
                <a:cs typeface="Cambria"/>
              </a:rPr>
              <a:t> </a:t>
            </a:r>
            <a:r>
              <a:rPr sz="3200" dirty="0">
                <a:solidFill>
                  <a:srgbClr val="FFFFFF"/>
                </a:solidFill>
                <a:latin typeface="Cambria"/>
                <a:cs typeface="Cambria"/>
              </a:rPr>
              <a:t>σε</a:t>
            </a:r>
            <a:r>
              <a:rPr sz="3200" spc="-25" dirty="0">
                <a:solidFill>
                  <a:srgbClr val="FFFFFF"/>
                </a:solidFill>
                <a:latin typeface="Cambria"/>
                <a:cs typeface="Cambria"/>
              </a:rPr>
              <a:t> </a:t>
            </a:r>
            <a:r>
              <a:rPr sz="3200" spc="-5" dirty="0">
                <a:solidFill>
                  <a:srgbClr val="FFFFFF"/>
                </a:solidFill>
                <a:latin typeface="Cambria"/>
                <a:cs typeface="Cambria"/>
              </a:rPr>
              <a:t>παιδιά.</a:t>
            </a:r>
            <a:endParaRPr sz="3200" dirty="0">
              <a:latin typeface="Cambria"/>
              <a:cs typeface="Cambria"/>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04800" marR="5080"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5" dirty="0"/>
              <a:t>Έ</a:t>
            </a:r>
            <a:r>
              <a:rPr spc="10" dirty="0"/>
              <a:t>τ</a:t>
            </a:r>
            <a:r>
              <a:rPr dirty="0"/>
              <a:t>σ</a:t>
            </a:r>
            <a:r>
              <a:rPr spc="5" dirty="0"/>
              <a:t>ι</a:t>
            </a:r>
            <a:r>
              <a:rPr dirty="0"/>
              <a:t>,</a:t>
            </a:r>
            <a:r>
              <a:rPr spc="-30" dirty="0"/>
              <a:t> </a:t>
            </a:r>
            <a:r>
              <a:rPr dirty="0"/>
              <a:t>χρ</a:t>
            </a:r>
            <a:r>
              <a:rPr spc="5" dirty="0"/>
              <a:t>η</a:t>
            </a:r>
            <a:r>
              <a:rPr dirty="0"/>
              <a:t>σ</a:t>
            </a:r>
            <a:r>
              <a:rPr spc="5" dirty="0"/>
              <a:t>ι</a:t>
            </a:r>
            <a:r>
              <a:rPr dirty="0"/>
              <a:t>μ</a:t>
            </a:r>
            <a:r>
              <a:rPr spc="5" dirty="0"/>
              <a:t>ο</a:t>
            </a:r>
            <a:r>
              <a:rPr spc="-5" dirty="0"/>
              <a:t>π</a:t>
            </a:r>
            <a:r>
              <a:rPr spc="5" dirty="0"/>
              <a:t>ο</a:t>
            </a:r>
            <a:r>
              <a:rPr spc="-5" dirty="0"/>
              <a:t>ιεί</a:t>
            </a:r>
            <a:r>
              <a:rPr spc="5" dirty="0"/>
              <a:t>τ</a:t>
            </a:r>
            <a:r>
              <a:rPr spc="-5" dirty="0"/>
              <a:t>α</a:t>
            </a:r>
            <a:r>
              <a:rPr dirty="0"/>
              <a:t>ι</a:t>
            </a:r>
            <a:r>
              <a:rPr spc="-40" dirty="0"/>
              <a:t> </a:t>
            </a:r>
            <a:r>
              <a:rPr dirty="0"/>
              <a:t>με</a:t>
            </a:r>
            <a:r>
              <a:rPr spc="10" dirty="0"/>
              <a:t> </a:t>
            </a:r>
            <a:r>
              <a:rPr dirty="0"/>
              <a:t>επ</a:t>
            </a:r>
            <a:r>
              <a:rPr spc="10" dirty="0"/>
              <a:t>ι</a:t>
            </a:r>
            <a:r>
              <a:rPr spc="-5" dirty="0"/>
              <a:t>τ</a:t>
            </a:r>
            <a:r>
              <a:rPr spc="-20" dirty="0"/>
              <a:t>υ</a:t>
            </a:r>
            <a:r>
              <a:rPr dirty="0"/>
              <a:t>χ</a:t>
            </a:r>
            <a:r>
              <a:rPr spc="5" dirty="0"/>
              <a:t>ί</a:t>
            </a:r>
            <a:r>
              <a:rPr dirty="0"/>
              <a:t>α</a:t>
            </a:r>
            <a:r>
              <a:rPr spc="-35" dirty="0"/>
              <a:t> </a:t>
            </a:r>
            <a:r>
              <a:rPr dirty="0"/>
              <a:t>για  </a:t>
            </a:r>
            <a:r>
              <a:rPr spc="-5" dirty="0"/>
              <a:t>βραχείες χειρουργικές </a:t>
            </a:r>
            <a:r>
              <a:rPr dirty="0"/>
              <a:t>επεμβάσεις σε </a:t>
            </a:r>
            <a:r>
              <a:rPr spc="-5" dirty="0"/>
              <a:t>παιδιά </a:t>
            </a:r>
            <a:r>
              <a:rPr spc="-690" dirty="0"/>
              <a:t> </a:t>
            </a:r>
            <a:r>
              <a:rPr spc="5" dirty="0"/>
              <a:t>κάτω</a:t>
            </a:r>
            <a:r>
              <a:rPr spc="-30" dirty="0"/>
              <a:t> </a:t>
            </a:r>
            <a:r>
              <a:rPr dirty="0"/>
              <a:t>των</a:t>
            </a:r>
            <a:r>
              <a:rPr spc="-35" dirty="0"/>
              <a:t> </a:t>
            </a:r>
            <a:r>
              <a:rPr dirty="0"/>
              <a:t>15 ετών.</a:t>
            </a:r>
            <a:r>
              <a:rPr spc="-30" dirty="0"/>
              <a:t> </a:t>
            </a:r>
            <a:r>
              <a:rPr spc="-135" dirty="0"/>
              <a:t>Το</a:t>
            </a:r>
            <a:r>
              <a:rPr spc="5" dirty="0"/>
              <a:t> παραπάνω</a:t>
            </a:r>
            <a:endParaRPr sz="2250">
              <a:latin typeface="Segoe UI Symbol"/>
              <a:cs typeface="Segoe UI Symbol"/>
            </a:endParaRPr>
          </a:p>
          <a:p>
            <a:pPr marL="304800" marR="167005">
              <a:lnSpc>
                <a:spcPct val="100000"/>
              </a:lnSpc>
            </a:pPr>
            <a:r>
              <a:rPr spc="5" dirty="0"/>
              <a:t>σύμπτωμα</a:t>
            </a:r>
            <a:r>
              <a:rPr spc="-35" dirty="0"/>
              <a:t> </a:t>
            </a:r>
            <a:r>
              <a:rPr spc="5" dirty="0"/>
              <a:t>ελαττώνεται</a:t>
            </a:r>
            <a:r>
              <a:rPr spc="-55" dirty="0"/>
              <a:t> </a:t>
            </a:r>
            <a:r>
              <a:rPr dirty="0"/>
              <a:t>ή</a:t>
            </a:r>
            <a:r>
              <a:rPr spc="-10" dirty="0"/>
              <a:t> </a:t>
            </a:r>
            <a:r>
              <a:rPr dirty="0"/>
              <a:t>εξαφανίζεται</a:t>
            </a:r>
            <a:r>
              <a:rPr spc="-35" dirty="0"/>
              <a:t> </a:t>
            </a:r>
            <a:r>
              <a:rPr spc="5" dirty="0"/>
              <a:t>επί </a:t>
            </a:r>
            <a:r>
              <a:rPr spc="-690" dirty="0"/>
              <a:t> </a:t>
            </a:r>
            <a:r>
              <a:rPr dirty="0"/>
              <a:t>συγχορήγησης</a:t>
            </a:r>
            <a:r>
              <a:rPr spc="-50" dirty="0"/>
              <a:t> </a:t>
            </a:r>
            <a:r>
              <a:rPr dirty="0"/>
              <a:t>με</a:t>
            </a:r>
            <a:r>
              <a:rPr spc="-10" dirty="0"/>
              <a:t> </a:t>
            </a:r>
            <a:r>
              <a:rPr spc="-5" dirty="0"/>
              <a:t>βενζοδιαζεπίνη.</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230882" y="1667637"/>
            <a:ext cx="96520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μέ</a:t>
            </a:r>
            <a:r>
              <a:rPr sz="3200" spc="-15" dirty="0">
                <a:solidFill>
                  <a:srgbClr val="FFFFFF"/>
                </a:solidFill>
                <a:latin typeface="Cambria"/>
                <a:cs typeface="Cambria"/>
              </a:rPr>
              <a:t>σ</a:t>
            </a:r>
            <a:r>
              <a:rPr sz="3200" dirty="0">
                <a:solidFill>
                  <a:srgbClr val="FFFFFF"/>
                </a:solidFill>
                <a:latin typeface="Cambria"/>
                <a:cs typeface="Cambria"/>
              </a:rPr>
              <a:t>ω</a:t>
            </a:r>
            <a:endParaRPr sz="3200">
              <a:latin typeface="Cambria"/>
              <a:cs typeface="Cambria"/>
            </a:endParaRPr>
          </a:p>
        </p:txBody>
      </p:sp>
      <p:sp>
        <p:nvSpPr>
          <p:cNvPr id="3" name="object 3"/>
          <p:cNvSpPr txBox="1"/>
          <p:nvPr/>
        </p:nvSpPr>
        <p:spPr>
          <a:xfrm>
            <a:off x="3459607" y="1667637"/>
            <a:ext cx="190309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δέσμευ</a:t>
            </a:r>
            <a:r>
              <a:rPr sz="3200" spc="-15" dirty="0">
                <a:solidFill>
                  <a:srgbClr val="FFFFFF"/>
                </a:solidFill>
                <a:latin typeface="Cambria"/>
                <a:cs typeface="Cambria"/>
              </a:rPr>
              <a:t>σ</a:t>
            </a:r>
            <a:r>
              <a:rPr sz="3200" dirty="0">
                <a:solidFill>
                  <a:srgbClr val="FFFFFF"/>
                </a:solidFill>
                <a:latin typeface="Cambria"/>
                <a:cs typeface="Cambria"/>
              </a:rPr>
              <a:t>ης</a:t>
            </a:r>
            <a:endParaRPr sz="3200">
              <a:latin typeface="Cambria"/>
              <a:cs typeface="Cambria"/>
            </a:endParaRPr>
          </a:p>
        </p:txBody>
      </p:sp>
      <p:sp>
        <p:nvSpPr>
          <p:cNvPr id="4" name="object 4"/>
          <p:cNvSpPr txBox="1"/>
          <p:nvPr/>
        </p:nvSpPr>
        <p:spPr>
          <a:xfrm>
            <a:off x="5626989" y="1667637"/>
            <a:ext cx="2984500" cy="513715"/>
          </a:xfrm>
          <a:prstGeom prst="rect">
            <a:avLst/>
          </a:prstGeom>
        </p:spPr>
        <p:txBody>
          <a:bodyPr vert="horz" wrap="square" lIns="0" tIns="13335" rIns="0" bIns="0" rtlCol="0">
            <a:spAutoFit/>
          </a:bodyPr>
          <a:lstStyle/>
          <a:p>
            <a:pPr marL="12700">
              <a:lnSpc>
                <a:spcPct val="100000"/>
              </a:lnSpc>
              <a:spcBef>
                <a:spcPts val="105"/>
              </a:spcBef>
              <a:tabLst>
                <a:tab pos="996950" algn="l"/>
              </a:tabLst>
            </a:pPr>
            <a:r>
              <a:rPr sz="3200" spc="-5" dirty="0">
                <a:solidFill>
                  <a:srgbClr val="FFFFFF"/>
                </a:solidFill>
                <a:latin typeface="Cambria"/>
                <a:cs typeface="Cambria"/>
              </a:rPr>
              <a:t>τ</a:t>
            </a:r>
            <a:r>
              <a:rPr sz="3200" spc="-15" dirty="0">
                <a:solidFill>
                  <a:srgbClr val="FFFFFF"/>
                </a:solidFill>
                <a:latin typeface="Cambria"/>
                <a:cs typeface="Cambria"/>
              </a:rPr>
              <a:t>ω</a:t>
            </a:r>
            <a:r>
              <a:rPr sz="3200" dirty="0">
                <a:solidFill>
                  <a:srgbClr val="FFFFFF"/>
                </a:solidFill>
                <a:latin typeface="Cambria"/>
                <a:cs typeface="Cambria"/>
              </a:rPr>
              <a:t>ν	</a:t>
            </a:r>
            <a:r>
              <a:rPr sz="3200" spc="-5" dirty="0">
                <a:solidFill>
                  <a:srgbClr val="FFFFFF"/>
                </a:solidFill>
                <a:latin typeface="Cambria"/>
                <a:cs typeface="Cambria"/>
              </a:rPr>
              <a:t>υποδ</a:t>
            </a:r>
            <a:r>
              <a:rPr sz="3200" spc="-100" dirty="0">
                <a:solidFill>
                  <a:srgbClr val="FFFFFF"/>
                </a:solidFill>
                <a:latin typeface="Cambria"/>
                <a:cs typeface="Cambria"/>
              </a:rPr>
              <a:t>ο</a:t>
            </a:r>
            <a:r>
              <a:rPr sz="3200" spc="-35" dirty="0">
                <a:solidFill>
                  <a:srgbClr val="FFFFFF"/>
                </a:solidFill>
                <a:latin typeface="Cambria"/>
                <a:cs typeface="Cambria"/>
              </a:rPr>
              <a:t>χ</a:t>
            </a:r>
            <a:r>
              <a:rPr sz="3200" dirty="0">
                <a:solidFill>
                  <a:srgbClr val="FFFFFF"/>
                </a:solidFill>
                <a:latin typeface="Cambria"/>
                <a:cs typeface="Cambria"/>
              </a:rPr>
              <a:t>έων</a:t>
            </a:r>
            <a:endParaRPr sz="3200">
              <a:latin typeface="Cambria"/>
              <a:cs typeface="Cambria"/>
            </a:endParaRPr>
          </a:p>
        </p:txBody>
      </p:sp>
      <p:sp>
        <p:nvSpPr>
          <p:cNvPr id="5" name="object 5"/>
          <p:cNvSpPr txBox="1"/>
          <p:nvPr/>
        </p:nvSpPr>
        <p:spPr>
          <a:xfrm>
            <a:off x="828547" y="1667637"/>
            <a:ext cx="1146175" cy="1001394"/>
          </a:xfrm>
          <a:prstGeom prst="rect">
            <a:avLst/>
          </a:prstGeom>
        </p:spPr>
        <p:txBody>
          <a:bodyPr vert="horz" wrap="square" lIns="0" tIns="13335" rIns="0" bIns="0" rtlCol="0">
            <a:spAutoFit/>
          </a:bodyPr>
          <a:lstStyle/>
          <a:p>
            <a:pPr marR="11430" algn="r">
              <a:lnSpc>
                <a:spcPct val="100000"/>
              </a:lnSpc>
              <a:spcBef>
                <a:spcPts val="105"/>
              </a:spcBef>
            </a:pPr>
            <a:r>
              <a:rPr sz="3200" dirty="0">
                <a:solidFill>
                  <a:srgbClr val="FFFFFF"/>
                </a:solidFill>
                <a:latin typeface="Cambria"/>
                <a:cs typeface="Cambria"/>
              </a:rPr>
              <a:t>Δρα</a:t>
            </a:r>
            <a:endParaRPr sz="3200">
              <a:latin typeface="Cambria"/>
              <a:cs typeface="Cambria"/>
            </a:endParaRPr>
          </a:p>
          <a:p>
            <a:pPr marR="5080" algn="r">
              <a:lnSpc>
                <a:spcPct val="100000"/>
              </a:lnSpc>
            </a:pPr>
            <a:r>
              <a:rPr sz="3200" dirty="0">
                <a:solidFill>
                  <a:srgbClr val="FFFFFF"/>
                </a:solidFill>
                <a:latin typeface="Cambria"/>
                <a:cs typeface="Cambria"/>
              </a:rPr>
              <a:t>NM</a:t>
            </a:r>
            <a:r>
              <a:rPr sz="3200" spc="-90" dirty="0">
                <a:solidFill>
                  <a:srgbClr val="FFFFFF"/>
                </a:solidFill>
                <a:latin typeface="Cambria"/>
                <a:cs typeface="Cambria"/>
              </a:rPr>
              <a:t>D</a:t>
            </a:r>
            <a:r>
              <a:rPr sz="3200" dirty="0">
                <a:solidFill>
                  <a:srgbClr val="FFFFFF"/>
                </a:solidFill>
                <a:latin typeface="Cambria"/>
                <a:cs typeface="Cambria"/>
              </a:rPr>
              <a:t>A</a:t>
            </a:r>
            <a:endParaRPr sz="3200">
              <a:latin typeface="Cambria"/>
              <a:cs typeface="Cambria"/>
            </a:endParaRPr>
          </a:p>
        </p:txBody>
      </p:sp>
      <p:sp>
        <p:nvSpPr>
          <p:cNvPr id="6" name="object 6"/>
          <p:cNvSpPr txBox="1"/>
          <p:nvPr/>
        </p:nvSpPr>
        <p:spPr>
          <a:xfrm>
            <a:off x="828547" y="2642997"/>
            <a:ext cx="5196205" cy="513715"/>
          </a:xfrm>
          <a:prstGeom prst="rect">
            <a:avLst/>
          </a:prstGeom>
        </p:spPr>
        <p:txBody>
          <a:bodyPr vert="horz" wrap="square" lIns="0" tIns="13335" rIns="0" bIns="0" rtlCol="0">
            <a:spAutoFit/>
          </a:bodyPr>
          <a:lstStyle/>
          <a:p>
            <a:pPr marL="12700">
              <a:lnSpc>
                <a:spcPct val="100000"/>
              </a:lnSpc>
              <a:spcBef>
                <a:spcPts val="105"/>
              </a:spcBef>
              <a:tabLst>
                <a:tab pos="2268220" algn="l"/>
                <a:tab pos="3531870" algn="l"/>
              </a:tabLst>
            </a:pPr>
            <a:r>
              <a:rPr sz="3200" dirty="0">
                <a:solidFill>
                  <a:srgbClr val="FFFFFF"/>
                </a:solidFill>
                <a:latin typeface="Cambria"/>
                <a:cs typeface="Cambria"/>
              </a:rPr>
              <a:t>μηχ</a:t>
            </a:r>
            <a:r>
              <a:rPr sz="3200" spc="-15" dirty="0">
                <a:solidFill>
                  <a:srgbClr val="FFFFFF"/>
                </a:solidFill>
                <a:latin typeface="Cambria"/>
                <a:cs typeface="Cambria"/>
              </a:rPr>
              <a:t>α</a:t>
            </a:r>
            <a:r>
              <a:rPr sz="3200" dirty="0">
                <a:solidFill>
                  <a:srgbClr val="FFFFFF"/>
                </a:solidFill>
                <a:latin typeface="Cambria"/>
                <a:cs typeface="Cambria"/>
              </a:rPr>
              <a:t>νισμό	</a:t>
            </a:r>
            <a:r>
              <a:rPr sz="3200" spc="-5" dirty="0">
                <a:solidFill>
                  <a:srgbClr val="FFFFFF"/>
                </a:solidFill>
                <a:latin typeface="Cambria"/>
                <a:cs typeface="Cambria"/>
              </a:rPr>
              <a:t>αυ</a:t>
            </a:r>
            <a:r>
              <a:rPr sz="3200" spc="-20" dirty="0">
                <a:solidFill>
                  <a:srgbClr val="FFFFFF"/>
                </a:solidFill>
                <a:latin typeface="Cambria"/>
                <a:cs typeface="Cambria"/>
              </a:rPr>
              <a:t>τ</a:t>
            </a:r>
            <a:r>
              <a:rPr sz="3200" dirty="0">
                <a:solidFill>
                  <a:srgbClr val="FFFFFF"/>
                </a:solidFill>
                <a:latin typeface="Cambria"/>
                <a:cs typeface="Cambria"/>
              </a:rPr>
              <a:t>ό	εμπ</a:t>
            </a:r>
            <a:r>
              <a:rPr sz="3200" spc="-10" dirty="0">
                <a:solidFill>
                  <a:srgbClr val="FFFFFF"/>
                </a:solidFill>
                <a:latin typeface="Cambria"/>
                <a:cs typeface="Cambria"/>
              </a:rPr>
              <a:t>ο</a:t>
            </a:r>
            <a:r>
              <a:rPr sz="3200" dirty="0">
                <a:solidFill>
                  <a:srgbClr val="FFFFFF"/>
                </a:solidFill>
                <a:latin typeface="Cambria"/>
                <a:cs typeface="Cambria"/>
              </a:rPr>
              <a:t>δίζει</a:t>
            </a:r>
            <a:endParaRPr sz="3200">
              <a:latin typeface="Cambria"/>
              <a:cs typeface="Cambria"/>
            </a:endParaRPr>
          </a:p>
        </p:txBody>
      </p:sp>
      <p:sp>
        <p:nvSpPr>
          <p:cNvPr id="7" name="object 7"/>
          <p:cNvSpPr txBox="1"/>
          <p:nvPr/>
        </p:nvSpPr>
        <p:spPr>
          <a:xfrm>
            <a:off x="2241550" y="2155317"/>
            <a:ext cx="6366510" cy="1001394"/>
          </a:xfrm>
          <a:prstGeom prst="rect">
            <a:avLst/>
          </a:prstGeom>
        </p:spPr>
        <p:txBody>
          <a:bodyPr vert="horz" wrap="square" lIns="0" tIns="13335" rIns="0" bIns="0" rtlCol="0">
            <a:spAutoFit/>
          </a:bodyPr>
          <a:lstStyle/>
          <a:p>
            <a:pPr marL="12700">
              <a:lnSpc>
                <a:spcPct val="100000"/>
              </a:lnSpc>
              <a:spcBef>
                <a:spcPts val="105"/>
              </a:spcBef>
              <a:tabLst>
                <a:tab pos="937894" algn="l"/>
                <a:tab pos="3807460" algn="l"/>
                <a:tab pos="5140325" algn="l"/>
                <a:tab pos="5944870" algn="l"/>
              </a:tabLst>
            </a:pPr>
            <a:r>
              <a:rPr sz="3200" spc="-5" dirty="0">
                <a:solidFill>
                  <a:srgbClr val="FFFFFF"/>
                </a:solidFill>
                <a:latin typeface="Cambria"/>
                <a:cs typeface="Cambria"/>
              </a:rPr>
              <a:t>το</a:t>
            </a:r>
            <a:r>
              <a:rPr sz="3200" dirty="0">
                <a:solidFill>
                  <a:srgbClr val="FFFFFF"/>
                </a:solidFill>
                <a:latin typeface="Cambria"/>
                <a:cs typeface="Cambria"/>
              </a:rPr>
              <a:t>υ	γλο</a:t>
            </a:r>
            <a:r>
              <a:rPr sz="3200" spc="-10" dirty="0">
                <a:solidFill>
                  <a:srgbClr val="FFFFFF"/>
                </a:solidFill>
                <a:latin typeface="Cambria"/>
                <a:cs typeface="Cambria"/>
              </a:rPr>
              <a:t>υ</a:t>
            </a:r>
            <a:r>
              <a:rPr sz="3200" spc="-5" dirty="0">
                <a:solidFill>
                  <a:srgbClr val="FFFFFF"/>
                </a:solidFill>
                <a:latin typeface="Cambria"/>
                <a:cs typeface="Cambria"/>
              </a:rPr>
              <a:t>ταμι</a:t>
            </a:r>
            <a:r>
              <a:rPr sz="3200" spc="5" dirty="0">
                <a:solidFill>
                  <a:srgbClr val="FFFFFF"/>
                </a:solidFill>
                <a:latin typeface="Cambria"/>
                <a:cs typeface="Cambria"/>
              </a:rPr>
              <a:t>ν</a:t>
            </a:r>
            <a:r>
              <a:rPr sz="3200" spc="-15" dirty="0">
                <a:solidFill>
                  <a:srgbClr val="FFFFFF"/>
                </a:solidFill>
                <a:latin typeface="Cambria"/>
                <a:cs typeface="Cambria"/>
              </a:rPr>
              <a:t>ι</a:t>
            </a:r>
            <a:r>
              <a:rPr sz="3200" spc="60" dirty="0">
                <a:solidFill>
                  <a:srgbClr val="FFFFFF"/>
                </a:solidFill>
                <a:latin typeface="Cambria"/>
                <a:cs typeface="Cambria"/>
              </a:rPr>
              <a:t>κ</a:t>
            </a:r>
            <a:r>
              <a:rPr sz="3200" dirty="0">
                <a:solidFill>
                  <a:srgbClr val="FFFFFF"/>
                </a:solidFill>
                <a:latin typeface="Cambria"/>
                <a:cs typeface="Cambria"/>
              </a:rPr>
              <a:t>ού	οξέο</a:t>
            </a:r>
            <a:r>
              <a:rPr sz="3200" spc="10" dirty="0">
                <a:solidFill>
                  <a:srgbClr val="FFFFFF"/>
                </a:solidFill>
                <a:latin typeface="Cambria"/>
                <a:cs typeface="Cambria"/>
              </a:rPr>
              <a:t>ς</a:t>
            </a:r>
            <a:r>
              <a:rPr sz="3200" dirty="0">
                <a:solidFill>
                  <a:srgbClr val="FFFFFF"/>
                </a:solidFill>
                <a:latin typeface="Cambria"/>
                <a:cs typeface="Cambria"/>
              </a:rPr>
              <a:t>.	Με	</a:t>
            </a:r>
            <a:r>
              <a:rPr sz="3200" spc="-10" dirty="0">
                <a:solidFill>
                  <a:srgbClr val="FFFFFF"/>
                </a:solidFill>
                <a:latin typeface="Cambria"/>
                <a:cs typeface="Cambria"/>
              </a:rPr>
              <a:t>το</a:t>
            </a:r>
            <a:endParaRPr sz="3200">
              <a:latin typeface="Cambria"/>
              <a:cs typeface="Cambria"/>
            </a:endParaRPr>
          </a:p>
          <a:p>
            <a:pPr marL="4170679">
              <a:lnSpc>
                <a:spcPct val="100000"/>
              </a:lnSpc>
            </a:pPr>
            <a:r>
              <a:rPr sz="3200" spc="-5" dirty="0">
                <a:solidFill>
                  <a:srgbClr val="FFFFFF"/>
                </a:solidFill>
                <a:latin typeface="Cambria"/>
                <a:cs typeface="Cambria"/>
              </a:rPr>
              <a:t>την</a:t>
            </a:r>
            <a:endParaRPr sz="3200">
              <a:latin typeface="Cambria"/>
              <a:cs typeface="Cambria"/>
            </a:endParaRPr>
          </a:p>
        </p:txBody>
      </p:sp>
      <p:sp>
        <p:nvSpPr>
          <p:cNvPr id="8" name="object 8"/>
          <p:cNvSpPr txBox="1"/>
          <p:nvPr/>
        </p:nvSpPr>
        <p:spPr>
          <a:xfrm>
            <a:off x="7411973" y="2642997"/>
            <a:ext cx="119697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εί</a:t>
            </a:r>
            <a:r>
              <a:rPr sz="3200" spc="-15" dirty="0">
                <a:solidFill>
                  <a:srgbClr val="FFFFFF"/>
                </a:solidFill>
                <a:latin typeface="Cambria"/>
                <a:cs typeface="Cambria"/>
              </a:rPr>
              <a:t>σ</a:t>
            </a:r>
            <a:r>
              <a:rPr sz="3200" dirty="0">
                <a:solidFill>
                  <a:srgbClr val="FFFFFF"/>
                </a:solidFill>
                <a:latin typeface="Cambria"/>
                <a:cs typeface="Cambria"/>
              </a:rPr>
              <a:t>ο</a:t>
            </a:r>
            <a:r>
              <a:rPr sz="3200" spc="-15" dirty="0">
                <a:solidFill>
                  <a:srgbClr val="FFFFFF"/>
                </a:solidFill>
                <a:latin typeface="Cambria"/>
                <a:cs typeface="Cambria"/>
              </a:rPr>
              <a:t>δ</a:t>
            </a:r>
            <a:r>
              <a:rPr sz="3200" dirty="0">
                <a:solidFill>
                  <a:srgbClr val="FFFFFF"/>
                </a:solidFill>
                <a:latin typeface="Cambria"/>
                <a:cs typeface="Cambria"/>
              </a:rPr>
              <a:t>ο</a:t>
            </a:r>
            <a:endParaRPr sz="3200">
              <a:latin typeface="Cambria"/>
              <a:cs typeface="Cambria"/>
            </a:endParaRPr>
          </a:p>
        </p:txBody>
      </p:sp>
      <p:sp>
        <p:nvSpPr>
          <p:cNvPr id="9" name="object 9"/>
          <p:cNvSpPr txBox="1"/>
          <p:nvPr/>
        </p:nvSpPr>
        <p:spPr>
          <a:xfrm>
            <a:off x="828547" y="3131057"/>
            <a:ext cx="564197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ιόντων</a:t>
            </a:r>
            <a:r>
              <a:rPr sz="3200" spc="-70" dirty="0">
                <a:solidFill>
                  <a:srgbClr val="FFFFFF"/>
                </a:solidFill>
                <a:latin typeface="Cambria"/>
                <a:cs typeface="Cambria"/>
              </a:rPr>
              <a:t> </a:t>
            </a:r>
            <a:r>
              <a:rPr sz="3200" spc="-5" dirty="0">
                <a:solidFill>
                  <a:srgbClr val="FFFFFF"/>
                </a:solidFill>
                <a:latin typeface="Cambria"/>
                <a:cs typeface="Cambria"/>
              </a:rPr>
              <a:t>ασβεστίου</a:t>
            </a:r>
            <a:r>
              <a:rPr sz="3200" spc="-35" dirty="0">
                <a:solidFill>
                  <a:srgbClr val="FFFFFF"/>
                </a:solidFill>
                <a:latin typeface="Cambria"/>
                <a:cs typeface="Cambria"/>
              </a:rPr>
              <a:t> </a:t>
            </a:r>
            <a:r>
              <a:rPr sz="3200" dirty="0">
                <a:solidFill>
                  <a:srgbClr val="FFFFFF"/>
                </a:solidFill>
                <a:latin typeface="Cambria"/>
                <a:cs typeface="Cambria"/>
              </a:rPr>
              <a:t>στο</a:t>
            </a:r>
            <a:r>
              <a:rPr sz="3200" spc="-35" dirty="0">
                <a:solidFill>
                  <a:srgbClr val="FFFFFF"/>
                </a:solidFill>
                <a:latin typeface="Cambria"/>
                <a:cs typeface="Cambria"/>
              </a:rPr>
              <a:t> </a:t>
            </a:r>
            <a:r>
              <a:rPr sz="3200" spc="5" dirty="0">
                <a:solidFill>
                  <a:srgbClr val="FFFFFF"/>
                </a:solidFill>
                <a:latin typeface="Cambria"/>
                <a:cs typeface="Cambria"/>
              </a:rPr>
              <a:t>νευρώνα.</a:t>
            </a:r>
            <a:endParaRPr sz="3200">
              <a:latin typeface="Cambria"/>
              <a:cs typeface="Cambria"/>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9476" y="1667637"/>
            <a:ext cx="4090035" cy="513715"/>
          </a:xfrm>
          <a:prstGeom prst="rect">
            <a:avLst/>
          </a:prstGeom>
        </p:spPr>
        <p:txBody>
          <a:bodyPr vert="horz" wrap="square" lIns="0" tIns="13335" rIns="0" bIns="0" rtlCol="0">
            <a:spAutoFit/>
          </a:bodyPr>
          <a:lstStyle/>
          <a:p>
            <a:pPr marL="12700">
              <a:lnSpc>
                <a:spcPct val="100000"/>
              </a:lnSpc>
              <a:spcBef>
                <a:spcPts val="105"/>
              </a:spcBef>
              <a:tabLst>
                <a:tab pos="585470" algn="l"/>
                <a:tab pos="2457450" algn="l"/>
              </a:tabLst>
            </a:pPr>
            <a:r>
              <a:rPr sz="3200" dirty="0">
                <a:solidFill>
                  <a:srgbClr val="FFFFFF"/>
                </a:solidFill>
                <a:latin typeface="Cambria"/>
                <a:cs typeface="Cambria"/>
              </a:rPr>
              <a:t>Η	κεταμίνη	</a:t>
            </a:r>
            <a:r>
              <a:rPr sz="3200" spc="-5" dirty="0">
                <a:solidFill>
                  <a:srgbClr val="FFFFFF"/>
                </a:solidFill>
                <a:latin typeface="Cambria"/>
                <a:cs typeface="Cambria"/>
              </a:rPr>
              <a:t>προκαλεί</a:t>
            </a:r>
            <a:endParaRPr sz="3200">
              <a:latin typeface="Cambria"/>
              <a:cs typeface="Cambria"/>
            </a:endParaRPr>
          </a:p>
        </p:txBody>
      </p:sp>
      <p:sp>
        <p:nvSpPr>
          <p:cNvPr id="3" name="object 3"/>
          <p:cNvSpPr txBox="1"/>
          <p:nvPr/>
        </p:nvSpPr>
        <p:spPr>
          <a:xfrm>
            <a:off x="5610225" y="1667637"/>
            <a:ext cx="122809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έ</a:t>
            </a:r>
            <a:r>
              <a:rPr sz="3200" spc="-20" dirty="0">
                <a:solidFill>
                  <a:srgbClr val="FFFFFF"/>
                </a:solidFill>
                <a:latin typeface="Cambria"/>
                <a:cs typeface="Cambria"/>
              </a:rPr>
              <a:t>ν</a:t>
            </a:r>
            <a:r>
              <a:rPr sz="3200" spc="-5" dirty="0">
                <a:solidFill>
                  <a:srgbClr val="FFFFFF"/>
                </a:solidFill>
                <a:latin typeface="Cambria"/>
                <a:cs typeface="Cambria"/>
              </a:rPr>
              <a:t>τονη</a:t>
            </a:r>
            <a:endParaRPr sz="3200">
              <a:latin typeface="Cambria"/>
              <a:cs typeface="Cambria"/>
            </a:endParaRPr>
          </a:p>
        </p:txBody>
      </p:sp>
      <p:sp>
        <p:nvSpPr>
          <p:cNvPr id="4" name="object 4"/>
          <p:cNvSpPr txBox="1"/>
          <p:nvPr/>
        </p:nvSpPr>
        <p:spPr>
          <a:xfrm>
            <a:off x="7107173" y="1667637"/>
            <a:ext cx="150114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Cambria"/>
                <a:cs typeface="Cambria"/>
              </a:rPr>
              <a:t>α</a:t>
            </a:r>
            <a:r>
              <a:rPr sz="3200" spc="-15" dirty="0">
                <a:solidFill>
                  <a:srgbClr val="FFFFFF"/>
                </a:solidFill>
                <a:latin typeface="Cambria"/>
                <a:cs typeface="Cambria"/>
              </a:rPr>
              <a:t>ί</a:t>
            </a:r>
            <a:r>
              <a:rPr sz="3200" dirty="0">
                <a:solidFill>
                  <a:srgbClr val="FFFFFF"/>
                </a:solidFill>
                <a:latin typeface="Cambria"/>
                <a:cs typeface="Cambria"/>
              </a:rPr>
              <a:t>σθη</a:t>
            </a:r>
            <a:r>
              <a:rPr sz="3200" spc="-20" dirty="0">
                <a:solidFill>
                  <a:srgbClr val="FFFFFF"/>
                </a:solidFill>
                <a:latin typeface="Cambria"/>
                <a:cs typeface="Cambria"/>
              </a:rPr>
              <a:t>σ</a:t>
            </a:r>
            <a:r>
              <a:rPr sz="3200" dirty="0">
                <a:solidFill>
                  <a:srgbClr val="FFFFFF"/>
                </a:solidFill>
                <a:latin typeface="Cambria"/>
                <a:cs typeface="Cambria"/>
              </a:rPr>
              <a:t>η</a:t>
            </a:r>
            <a:endParaRPr sz="3200">
              <a:latin typeface="Cambria"/>
              <a:cs typeface="Cambria"/>
            </a:endParaRPr>
          </a:p>
        </p:txBody>
      </p:sp>
      <p:sp>
        <p:nvSpPr>
          <p:cNvPr id="5" name="object 5"/>
          <p:cNvSpPr txBox="1"/>
          <p:nvPr/>
        </p:nvSpPr>
        <p:spPr>
          <a:xfrm>
            <a:off x="828547" y="2155317"/>
            <a:ext cx="3584575" cy="513715"/>
          </a:xfrm>
          <a:prstGeom prst="rect">
            <a:avLst/>
          </a:prstGeom>
        </p:spPr>
        <p:txBody>
          <a:bodyPr vert="horz" wrap="square" lIns="0" tIns="13335" rIns="0" bIns="0" rtlCol="0">
            <a:spAutoFit/>
          </a:bodyPr>
          <a:lstStyle/>
          <a:p>
            <a:pPr marL="12700">
              <a:lnSpc>
                <a:spcPct val="100000"/>
              </a:lnSpc>
              <a:spcBef>
                <a:spcPts val="105"/>
              </a:spcBef>
              <a:tabLst>
                <a:tab pos="2876550" algn="l"/>
              </a:tabLst>
            </a:pPr>
            <a:r>
              <a:rPr sz="3200" spc="-5" dirty="0">
                <a:solidFill>
                  <a:srgbClr val="FFFFFF"/>
                </a:solidFill>
                <a:latin typeface="Cambria"/>
                <a:cs typeface="Cambria"/>
              </a:rPr>
              <a:t>απόσπαση</a:t>
            </a:r>
            <a:r>
              <a:rPr sz="3200" dirty="0">
                <a:solidFill>
                  <a:srgbClr val="FFFFFF"/>
                </a:solidFill>
                <a:latin typeface="Cambria"/>
                <a:cs typeface="Cambria"/>
              </a:rPr>
              <a:t>ς	</a:t>
            </a:r>
            <a:r>
              <a:rPr sz="3200" spc="-5" dirty="0">
                <a:solidFill>
                  <a:srgbClr val="FFFFFF"/>
                </a:solidFill>
                <a:latin typeface="Cambria"/>
                <a:cs typeface="Cambria"/>
              </a:rPr>
              <a:t>από</a:t>
            </a:r>
            <a:endParaRPr sz="3200">
              <a:latin typeface="Cambria"/>
              <a:cs typeface="Cambria"/>
            </a:endParaRPr>
          </a:p>
        </p:txBody>
      </p:sp>
      <p:sp>
        <p:nvSpPr>
          <p:cNvPr id="6" name="object 6"/>
          <p:cNvSpPr txBox="1"/>
          <p:nvPr/>
        </p:nvSpPr>
        <p:spPr>
          <a:xfrm>
            <a:off x="5220080" y="2155317"/>
            <a:ext cx="3390900" cy="513715"/>
          </a:xfrm>
          <a:prstGeom prst="rect">
            <a:avLst/>
          </a:prstGeom>
        </p:spPr>
        <p:txBody>
          <a:bodyPr vert="horz" wrap="square" lIns="0" tIns="13335" rIns="0" bIns="0" rtlCol="0">
            <a:spAutoFit/>
          </a:bodyPr>
          <a:lstStyle/>
          <a:p>
            <a:pPr marL="12700">
              <a:lnSpc>
                <a:spcPct val="100000"/>
              </a:lnSpc>
              <a:spcBef>
                <a:spcPts val="105"/>
              </a:spcBef>
              <a:tabLst>
                <a:tab pos="1256030" algn="l"/>
              </a:tabLst>
            </a:pPr>
            <a:r>
              <a:rPr sz="3200" dirty="0">
                <a:solidFill>
                  <a:srgbClr val="FFFFFF"/>
                </a:solidFill>
                <a:latin typeface="Cambria"/>
                <a:cs typeface="Cambria"/>
              </a:rPr>
              <a:t>το	</a:t>
            </a:r>
            <a:r>
              <a:rPr sz="3200" spc="5" dirty="0">
                <a:solidFill>
                  <a:srgbClr val="FFFFFF"/>
                </a:solidFill>
                <a:latin typeface="Cambria"/>
                <a:cs typeface="Cambria"/>
              </a:rPr>
              <a:t>περιβάλλον,</a:t>
            </a:r>
            <a:endParaRPr sz="3200">
              <a:latin typeface="Cambria"/>
              <a:cs typeface="Cambria"/>
            </a:endParaRPr>
          </a:p>
        </p:txBody>
      </p:sp>
      <p:sp>
        <p:nvSpPr>
          <p:cNvPr id="7" name="object 7"/>
          <p:cNvSpPr txBox="1"/>
          <p:nvPr/>
        </p:nvSpPr>
        <p:spPr>
          <a:xfrm>
            <a:off x="828547" y="2642997"/>
            <a:ext cx="7780655"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Cambria"/>
                <a:cs typeface="Cambria"/>
              </a:rPr>
              <a:t>«αναισθητικό</a:t>
            </a:r>
            <a:r>
              <a:rPr sz="3200" spc="85" dirty="0">
                <a:solidFill>
                  <a:srgbClr val="FFFFFF"/>
                </a:solidFill>
                <a:latin typeface="Cambria"/>
                <a:cs typeface="Cambria"/>
              </a:rPr>
              <a:t> </a:t>
            </a:r>
            <a:r>
              <a:rPr sz="3200" spc="-5" dirty="0">
                <a:solidFill>
                  <a:srgbClr val="FFFFFF"/>
                </a:solidFill>
                <a:latin typeface="Cambria"/>
                <a:cs typeface="Cambria"/>
              </a:rPr>
              <a:t>απόσπασης».</a:t>
            </a:r>
            <a:r>
              <a:rPr sz="3200" spc="110" dirty="0">
                <a:solidFill>
                  <a:srgbClr val="FFFFFF"/>
                </a:solidFill>
                <a:latin typeface="Cambria"/>
                <a:cs typeface="Cambria"/>
              </a:rPr>
              <a:t> </a:t>
            </a:r>
            <a:r>
              <a:rPr sz="3200" dirty="0">
                <a:solidFill>
                  <a:srgbClr val="FFFFFF"/>
                </a:solidFill>
                <a:latin typeface="Cambria"/>
                <a:cs typeface="Cambria"/>
              </a:rPr>
              <a:t>Η</a:t>
            </a:r>
            <a:r>
              <a:rPr sz="3200" spc="110" dirty="0">
                <a:solidFill>
                  <a:srgbClr val="FFFFFF"/>
                </a:solidFill>
                <a:latin typeface="Cambria"/>
                <a:cs typeface="Cambria"/>
              </a:rPr>
              <a:t> </a:t>
            </a:r>
            <a:r>
              <a:rPr sz="3200" spc="-5" dirty="0">
                <a:solidFill>
                  <a:srgbClr val="FFFFFF"/>
                </a:solidFill>
                <a:latin typeface="Cambria"/>
                <a:cs typeface="Cambria"/>
              </a:rPr>
              <a:t>αίσθηση</a:t>
            </a:r>
            <a:r>
              <a:rPr sz="3200" spc="105" dirty="0">
                <a:solidFill>
                  <a:srgbClr val="FFFFFF"/>
                </a:solidFill>
                <a:latin typeface="Cambria"/>
                <a:cs typeface="Cambria"/>
              </a:rPr>
              <a:t> </a:t>
            </a:r>
            <a:r>
              <a:rPr sz="3200" spc="-10" dirty="0">
                <a:solidFill>
                  <a:srgbClr val="FFFFFF"/>
                </a:solidFill>
                <a:latin typeface="Cambria"/>
                <a:cs typeface="Cambria"/>
              </a:rPr>
              <a:t>αυτή</a:t>
            </a:r>
            <a:endParaRPr sz="3200">
              <a:latin typeface="Cambria"/>
              <a:cs typeface="Cambria"/>
            </a:endParaRPr>
          </a:p>
        </p:txBody>
      </p:sp>
      <p:sp>
        <p:nvSpPr>
          <p:cNvPr id="8" name="object 8"/>
          <p:cNvSpPr txBox="1"/>
          <p:nvPr/>
        </p:nvSpPr>
        <p:spPr>
          <a:xfrm>
            <a:off x="828547" y="3131057"/>
            <a:ext cx="5848350" cy="513715"/>
          </a:xfrm>
          <a:prstGeom prst="rect">
            <a:avLst/>
          </a:prstGeom>
        </p:spPr>
        <p:txBody>
          <a:bodyPr vert="horz" wrap="square" lIns="0" tIns="13335" rIns="0" bIns="0" rtlCol="0">
            <a:spAutoFit/>
          </a:bodyPr>
          <a:lstStyle/>
          <a:p>
            <a:pPr marL="12700">
              <a:lnSpc>
                <a:spcPct val="100000"/>
              </a:lnSpc>
              <a:spcBef>
                <a:spcPts val="105"/>
              </a:spcBef>
              <a:tabLst>
                <a:tab pos="3068320" algn="l"/>
                <a:tab pos="4956810" algn="l"/>
              </a:tabLst>
            </a:pPr>
            <a:r>
              <a:rPr sz="3200" dirty="0">
                <a:solidFill>
                  <a:srgbClr val="FFFFFF"/>
                </a:solidFill>
                <a:latin typeface="Cambria"/>
                <a:cs typeface="Cambria"/>
              </a:rPr>
              <a:t>ε</a:t>
            </a:r>
            <a:r>
              <a:rPr sz="3200" spc="10" dirty="0">
                <a:solidFill>
                  <a:srgbClr val="FFFFFF"/>
                </a:solidFill>
                <a:latin typeface="Cambria"/>
                <a:cs typeface="Cambria"/>
              </a:rPr>
              <a:t>π</a:t>
            </a:r>
            <a:r>
              <a:rPr sz="3200" dirty="0">
                <a:solidFill>
                  <a:srgbClr val="FFFFFF"/>
                </a:solidFill>
                <a:latin typeface="Cambria"/>
                <a:cs typeface="Cambria"/>
              </a:rPr>
              <a:t>έ</a:t>
            </a:r>
            <a:r>
              <a:rPr sz="3200" spc="-55" dirty="0">
                <a:solidFill>
                  <a:srgbClr val="FFFFFF"/>
                </a:solidFill>
                <a:latin typeface="Cambria"/>
                <a:cs typeface="Cambria"/>
              </a:rPr>
              <a:t>ρ</a:t>
            </a:r>
            <a:r>
              <a:rPr sz="3200" spc="-35" dirty="0">
                <a:solidFill>
                  <a:srgbClr val="FFFFFF"/>
                </a:solidFill>
                <a:latin typeface="Cambria"/>
                <a:cs typeface="Cambria"/>
              </a:rPr>
              <a:t>χ</a:t>
            </a:r>
            <a:r>
              <a:rPr sz="3200" dirty="0">
                <a:solidFill>
                  <a:srgbClr val="FFFFFF"/>
                </a:solidFill>
                <a:latin typeface="Cambria"/>
                <a:cs typeface="Cambria"/>
              </a:rPr>
              <a:t>ετ</a:t>
            </a:r>
            <a:r>
              <a:rPr sz="3200" spc="-10" dirty="0">
                <a:solidFill>
                  <a:srgbClr val="FFFFFF"/>
                </a:solidFill>
                <a:latin typeface="Cambria"/>
                <a:cs typeface="Cambria"/>
              </a:rPr>
              <a:t>α</a:t>
            </a:r>
            <a:r>
              <a:rPr sz="3200" dirty="0">
                <a:solidFill>
                  <a:srgbClr val="FFFFFF"/>
                </a:solidFill>
                <a:latin typeface="Cambria"/>
                <a:cs typeface="Cambria"/>
              </a:rPr>
              <a:t>ι	</a:t>
            </a:r>
            <a:r>
              <a:rPr sz="3200" spc="10" dirty="0">
                <a:solidFill>
                  <a:srgbClr val="FFFFFF"/>
                </a:solidFill>
                <a:latin typeface="Cambria"/>
                <a:cs typeface="Cambria"/>
              </a:rPr>
              <a:t>κ</a:t>
            </a:r>
            <a:r>
              <a:rPr sz="3200" spc="-5" dirty="0">
                <a:solidFill>
                  <a:srgbClr val="FFFFFF"/>
                </a:solidFill>
                <a:latin typeface="Cambria"/>
                <a:cs typeface="Cambria"/>
              </a:rPr>
              <a:t>α</a:t>
            </a:r>
            <a:r>
              <a:rPr sz="3200" dirty="0">
                <a:solidFill>
                  <a:srgbClr val="FFFFFF"/>
                </a:solidFill>
                <a:latin typeface="Cambria"/>
                <a:cs typeface="Cambria"/>
              </a:rPr>
              <a:t>ι	</a:t>
            </a:r>
            <a:r>
              <a:rPr sz="3200" spc="10" dirty="0">
                <a:solidFill>
                  <a:srgbClr val="FFFFFF"/>
                </a:solidFill>
                <a:latin typeface="Cambria"/>
                <a:cs typeface="Cambria"/>
              </a:rPr>
              <a:t>κ</a:t>
            </a:r>
            <a:r>
              <a:rPr sz="3200" spc="-5" dirty="0">
                <a:solidFill>
                  <a:srgbClr val="FFFFFF"/>
                </a:solidFill>
                <a:latin typeface="Cambria"/>
                <a:cs typeface="Cambria"/>
              </a:rPr>
              <a:t>ατά</a:t>
            </a:r>
            <a:endParaRPr sz="3200">
              <a:latin typeface="Cambria"/>
              <a:cs typeface="Cambria"/>
            </a:endParaRPr>
          </a:p>
        </p:txBody>
      </p:sp>
      <p:sp>
        <p:nvSpPr>
          <p:cNvPr id="9" name="object 9"/>
          <p:cNvSpPr txBox="1"/>
          <p:nvPr/>
        </p:nvSpPr>
        <p:spPr>
          <a:xfrm>
            <a:off x="7972806" y="3131057"/>
            <a:ext cx="63754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Cambria"/>
                <a:cs typeface="Cambria"/>
              </a:rPr>
              <a:t>την</a:t>
            </a:r>
            <a:endParaRPr sz="3200">
              <a:latin typeface="Cambria"/>
              <a:cs typeface="Cambria"/>
            </a:endParaRPr>
          </a:p>
        </p:txBody>
      </p:sp>
      <p:sp>
        <p:nvSpPr>
          <p:cNvPr id="10" name="object 10"/>
          <p:cNvSpPr txBox="1"/>
          <p:nvPr/>
        </p:nvSpPr>
        <p:spPr>
          <a:xfrm>
            <a:off x="828547" y="3618738"/>
            <a:ext cx="7782559" cy="1489710"/>
          </a:xfrm>
          <a:prstGeom prst="rect">
            <a:avLst/>
          </a:prstGeom>
        </p:spPr>
        <p:txBody>
          <a:bodyPr vert="horz" wrap="square" lIns="0" tIns="12700" rIns="0" bIns="0" rtlCol="0">
            <a:spAutoFit/>
          </a:bodyPr>
          <a:lstStyle/>
          <a:p>
            <a:pPr marL="12700" marR="5080" algn="just">
              <a:lnSpc>
                <a:spcPct val="100000"/>
              </a:lnSpc>
              <a:spcBef>
                <a:spcPts val="100"/>
              </a:spcBef>
            </a:pPr>
            <a:r>
              <a:rPr sz="3200" dirty="0">
                <a:solidFill>
                  <a:srgbClr val="FFFFFF"/>
                </a:solidFill>
                <a:latin typeface="Cambria"/>
                <a:cs typeface="Cambria"/>
              </a:rPr>
              <a:t>νευροληπταναλγησία,</a:t>
            </a:r>
            <a:r>
              <a:rPr sz="3200" spc="5" dirty="0">
                <a:solidFill>
                  <a:srgbClr val="FFFFFF"/>
                </a:solidFill>
                <a:latin typeface="Cambria"/>
                <a:cs typeface="Cambria"/>
              </a:rPr>
              <a:t> </a:t>
            </a:r>
            <a:r>
              <a:rPr sz="3200" spc="15" dirty="0">
                <a:solidFill>
                  <a:srgbClr val="FFFFFF"/>
                </a:solidFill>
                <a:latin typeface="Cambria"/>
                <a:cs typeface="Cambria"/>
              </a:rPr>
              <a:t>αλλά</a:t>
            </a:r>
            <a:r>
              <a:rPr sz="3200" spc="20" dirty="0">
                <a:solidFill>
                  <a:srgbClr val="FFFFFF"/>
                </a:solidFill>
                <a:latin typeface="Cambria"/>
                <a:cs typeface="Cambria"/>
              </a:rPr>
              <a:t> </a:t>
            </a:r>
            <a:r>
              <a:rPr sz="3200" dirty="0">
                <a:solidFill>
                  <a:srgbClr val="FFFFFF"/>
                </a:solidFill>
                <a:latin typeface="Cambria"/>
                <a:cs typeface="Cambria"/>
              </a:rPr>
              <a:t>με</a:t>
            </a:r>
            <a:r>
              <a:rPr sz="3200" spc="5" dirty="0">
                <a:solidFill>
                  <a:srgbClr val="FFFFFF"/>
                </a:solidFill>
                <a:latin typeface="Cambria"/>
                <a:cs typeface="Cambria"/>
              </a:rPr>
              <a:t> </a:t>
            </a:r>
            <a:r>
              <a:rPr sz="3200" dirty="0">
                <a:solidFill>
                  <a:srgbClr val="FFFFFF"/>
                </a:solidFill>
                <a:latin typeface="Cambria"/>
                <a:cs typeface="Cambria"/>
              </a:rPr>
              <a:t>συνδυασμό </a:t>
            </a:r>
            <a:r>
              <a:rPr sz="3200" spc="5" dirty="0">
                <a:solidFill>
                  <a:srgbClr val="FFFFFF"/>
                </a:solidFill>
                <a:latin typeface="Cambria"/>
                <a:cs typeface="Cambria"/>
              </a:rPr>
              <a:t> </a:t>
            </a:r>
            <a:r>
              <a:rPr sz="3200" spc="10" dirty="0">
                <a:solidFill>
                  <a:srgbClr val="FFFFFF"/>
                </a:solidFill>
                <a:latin typeface="Cambria"/>
                <a:cs typeface="Cambria"/>
              </a:rPr>
              <a:t>ενώσεων</a:t>
            </a:r>
            <a:r>
              <a:rPr sz="3200" spc="15" dirty="0">
                <a:solidFill>
                  <a:srgbClr val="FFFFFF"/>
                </a:solidFill>
                <a:latin typeface="Cambria"/>
                <a:cs typeface="Cambria"/>
              </a:rPr>
              <a:t> </a:t>
            </a:r>
            <a:r>
              <a:rPr sz="3200" spc="5" dirty="0">
                <a:solidFill>
                  <a:srgbClr val="FFFFFF"/>
                </a:solidFill>
                <a:latin typeface="Cambria"/>
                <a:cs typeface="Cambria"/>
              </a:rPr>
              <a:t>(νευροληπτικού</a:t>
            </a:r>
            <a:r>
              <a:rPr sz="3200" spc="1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spc="5" dirty="0">
                <a:solidFill>
                  <a:srgbClr val="FFFFFF"/>
                </a:solidFill>
                <a:latin typeface="Cambria"/>
                <a:cs typeface="Cambria"/>
              </a:rPr>
              <a:t>ισχυρού </a:t>
            </a:r>
            <a:r>
              <a:rPr sz="3200" spc="10" dirty="0">
                <a:solidFill>
                  <a:srgbClr val="FFFFFF"/>
                </a:solidFill>
                <a:latin typeface="Cambria"/>
                <a:cs typeface="Cambria"/>
              </a:rPr>
              <a:t> </a:t>
            </a:r>
            <a:r>
              <a:rPr sz="3200" spc="5" dirty="0">
                <a:solidFill>
                  <a:srgbClr val="FFFFFF"/>
                </a:solidFill>
                <a:latin typeface="Cambria"/>
                <a:cs typeface="Cambria"/>
              </a:rPr>
              <a:t>αναλγητικού).</a:t>
            </a:r>
            <a:endParaRPr sz="3200">
              <a:latin typeface="Cambria"/>
              <a:cs typeface="Cambria"/>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1925" cy="2952750"/>
          </a:xfrm>
          <a:prstGeom prst="rect">
            <a:avLst/>
          </a:prstGeom>
        </p:spPr>
        <p:txBody>
          <a:bodyPr vert="horz" wrap="square" lIns="0" tIns="13335" rIns="0" bIns="0" rtlCol="0">
            <a:spAutoFit/>
          </a:bodyPr>
          <a:lstStyle/>
          <a:p>
            <a:pPr marL="12700" marR="5080" indent="509270" algn="just">
              <a:lnSpc>
                <a:spcPct val="100000"/>
              </a:lnSpc>
              <a:spcBef>
                <a:spcPts val="105"/>
              </a:spcBef>
              <a:tabLst>
                <a:tab pos="2872105" algn="l"/>
                <a:tab pos="7325995" algn="l"/>
              </a:tabLst>
            </a:pPr>
            <a:r>
              <a:rPr sz="3200" spc="-5" dirty="0">
                <a:solidFill>
                  <a:srgbClr val="FFFFFF"/>
                </a:solidFill>
                <a:latin typeface="Cambria"/>
                <a:cs typeface="Cambria"/>
              </a:rPr>
              <a:t>Για </a:t>
            </a:r>
            <a:r>
              <a:rPr sz="3200" dirty="0">
                <a:solidFill>
                  <a:srgbClr val="FFFFFF"/>
                </a:solidFill>
                <a:latin typeface="Cambria"/>
                <a:cs typeface="Cambria"/>
              </a:rPr>
              <a:t>το </a:t>
            </a:r>
            <a:r>
              <a:rPr sz="3200" spc="-20" dirty="0">
                <a:solidFill>
                  <a:srgbClr val="FFFFFF"/>
                </a:solidFill>
                <a:latin typeface="Cambria"/>
                <a:cs typeface="Cambria"/>
              </a:rPr>
              <a:t>λόγο </a:t>
            </a:r>
            <a:r>
              <a:rPr sz="3200" spc="-5" dirty="0">
                <a:solidFill>
                  <a:srgbClr val="FFFFFF"/>
                </a:solidFill>
                <a:latin typeface="Cambria"/>
                <a:cs typeface="Cambria"/>
              </a:rPr>
              <a:t>αυτό, </a:t>
            </a:r>
            <a:r>
              <a:rPr sz="3200" dirty="0">
                <a:solidFill>
                  <a:srgbClr val="FFFFFF"/>
                </a:solidFill>
                <a:latin typeface="Cambria"/>
                <a:cs typeface="Cambria"/>
              </a:rPr>
              <a:t>κυρίως η συγγενής </a:t>
            </a:r>
            <a:r>
              <a:rPr sz="3200" spc="-5" dirty="0">
                <a:solidFill>
                  <a:srgbClr val="FFFFFF"/>
                </a:solidFill>
                <a:latin typeface="Cambria"/>
                <a:cs typeface="Cambria"/>
              </a:rPr>
              <a:t>της </a:t>
            </a:r>
            <a:r>
              <a:rPr sz="3200" dirty="0">
                <a:solidFill>
                  <a:srgbClr val="FFFFFF"/>
                </a:solidFill>
                <a:latin typeface="Cambria"/>
                <a:cs typeface="Cambria"/>
              </a:rPr>
              <a:t> </a:t>
            </a:r>
            <a:r>
              <a:rPr sz="3200" spc="5" dirty="0">
                <a:solidFill>
                  <a:srgbClr val="FFFFFF"/>
                </a:solidFill>
                <a:latin typeface="Cambria"/>
                <a:cs typeface="Cambria"/>
              </a:rPr>
              <a:t>φαινυλοκυκλιδίνη</a:t>
            </a:r>
            <a:r>
              <a:rPr sz="3200" spc="10" dirty="0">
                <a:solidFill>
                  <a:srgbClr val="FFFFFF"/>
                </a:solidFill>
                <a:latin typeface="Cambria"/>
                <a:cs typeface="Cambria"/>
              </a:rPr>
              <a:t> </a:t>
            </a:r>
            <a:r>
              <a:rPr sz="3200" spc="-5" dirty="0">
                <a:solidFill>
                  <a:srgbClr val="FFFFFF"/>
                </a:solidFill>
                <a:latin typeface="Cambria"/>
                <a:cs typeface="Cambria"/>
              </a:rPr>
              <a:t>(PCP)</a:t>
            </a:r>
            <a:r>
              <a:rPr sz="320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dirty="0">
                <a:solidFill>
                  <a:srgbClr val="FFFFFF"/>
                </a:solidFill>
                <a:latin typeface="Cambria"/>
                <a:cs typeface="Cambria"/>
              </a:rPr>
              <a:t>λιγότερο</a:t>
            </a:r>
            <a:r>
              <a:rPr sz="3200" spc="5" dirty="0">
                <a:solidFill>
                  <a:srgbClr val="FFFFFF"/>
                </a:solidFill>
                <a:latin typeface="Cambria"/>
                <a:cs typeface="Cambria"/>
              </a:rPr>
              <a:t> </a:t>
            </a:r>
            <a:r>
              <a:rPr sz="3200" dirty="0">
                <a:solidFill>
                  <a:srgbClr val="FFFFFF"/>
                </a:solidFill>
                <a:latin typeface="Cambria"/>
                <a:cs typeface="Cambria"/>
              </a:rPr>
              <a:t>η </a:t>
            </a:r>
            <a:r>
              <a:rPr sz="3200" spc="5" dirty="0">
                <a:solidFill>
                  <a:srgbClr val="FFFFFF"/>
                </a:solidFill>
                <a:latin typeface="Cambria"/>
                <a:cs typeface="Cambria"/>
              </a:rPr>
              <a:t> </a:t>
            </a:r>
            <a:r>
              <a:rPr sz="3200" dirty="0">
                <a:solidFill>
                  <a:srgbClr val="FFFFFF"/>
                </a:solidFill>
                <a:latin typeface="Cambria"/>
                <a:cs typeface="Cambria"/>
              </a:rPr>
              <a:t>κετα</a:t>
            </a:r>
            <a:r>
              <a:rPr sz="3200" spc="10" dirty="0">
                <a:solidFill>
                  <a:srgbClr val="FFFFFF"/>
                </a:solidFill>
                <a:latin typeface="Cambria"/>
                <a:cs typeface="Cambria"/>
              </a:rPr>
              <a:t>μ</a:t>
            </a:r>
            <a:r>
              <a:rPr sz="3200" spc="-5" dirty="0">
                <a:solidFill>
                  <a:srgbClr val="FFFFFF"/>
                </a:solidFill>
                <a:latin typeface="Cambria"/>
                <a:cs typeface="Cambria"/>
              </a:rPr>
              <a:t>ίν</a:t>
            </a:r>
            <a:r>
              <a:rPr sz="3200" dirty="0">
                <a:solidFill>
                  <a:srgbClr val="FFFFFF"/>
                </a:solidFill>
                <a:latin typeface="Cambria"/>
                <a:cs typeface="Cambria"/>
              </a:rPr>
              <a:t>η	χρησι</a:t>
            </a:r>
            <a:r>
              <a:rPr sz="3200" spc="-15" dirty="0">
                <a:solidFill>
                  <a:srgbClr val="FFFFFF"/>
                </a:solidFill>
                <a:latin typeface="Cambria"/>
                <a:cs typeface="Cambria"/>
              </a:rPr>
              <a:t>μ</a:t>
            </a:r>
            <a:r>
              <a:rPr sz="3200" dirty="0">
                <a:solidFill>
                  <a:srgbClr val="FFFFFF"/>
                </a:solidFill>
                <a:latin typeface="Cambria"/>
                <a:cs typeface="Cambria"/>
              </a:rPr>
              <a:t>οποιού</a:t>
            </a:r>
            <a:r>
              <a:rPr sz="3200" spc="-15" dirty="0">
                <a:solidFill>
                  <a:srgbClr val="FFFFFF"/>
                </a:solidFill>
                <a:latin typeface="Cambria"/>
                <a:cs typeface="Cambria"/>
              </a:rPr>
              <a:t>ν</a:t>
            </a:r>
            <a:r>
              <a:rPr sz="3200" spc="-5" dirty="0">
                <a:solidFill>
                  <a:srgbClr val="FFFFFF"/>
                </a:solidFill>
                <a:latin typeface="Cambria"/>
                <a:cs typeface="Cambria"/>
              </a:rPr>
              <a:t>τ</a:t>
            </a:r>
            <a:r>
              <a:rPr sz="3200" spc="-10" dirty="0">
                <a:solidFill>
                  <a:srgbClr val="FFFFFF"/>
                </a:solidFill>
                <a:latin typeface="Cambria"/>
                <a:cs typeface="Cambria"/>
              </a:rPr>
              <a:t>α</a:t>
            </a:r>
            <a:r>
              <a:rPr sz="3200" dirty="0">
                <a:solidFill>
                  <a:srgbClr val="FFFFFF"/>
                </a:solidFill>
                <a:latin typeface="Cambria"/>
                <a:cs typeface="Cambria"/>
              </a:rPr>
              <a:t>ι	</a:t>
            </a:r>
            <a:r>
              <a:rPr sz="3200" spc="-10" dirty="0">
                <a:solidFill>
                  <a:srgbClr val="FFFFFF"/>
                </a:solidFill>
                <a:latin typeface="Cambria"/>
                <a:cs typeface="Cambria"/>
              </a:rPr>
              <a:t>μη  </a:t>
            </a:r>
            <a:r>
              <a:rPr sz="3200" dirty="0">
                <a:solidFill>
                  <a:srgbClr val="FFFFFF"/>
                </a:solidFill>
                <a:latin typeface="Cambria"/>
                <a:cs typeface="Cambria"/>
              </a:rPr>
              <a:t>θεραπευτικά,</a:t>
            </a:r>
            <a:r>
              <a:rPr sz="3200" spc="5" dirty="0">
                <a:solidFill>
                  <a:srgbClr val="FFFFFF"/>
                </a:solidFill>
                <a:latin typeface="Cambria"/>
                <a:cs typeface="Cambria"/>
              </a:rPr>
              <a:t> </a:t>
            </a:r>
            <a:r>
              <a:rPr sz="3200" spc="-5" dirty="0">
                <a:solidFill>
                  <a:srgbClr val="FFFFFF"/>
                </a:solidFill>
                <a:latin typeface="Cambria"/>
                <a:cs typeface="Cambria"/>
              </a:rPr>
              <a:t>ως</a:t>
            </a:r>
            <a:r>
              <a:rPr sz="3200" dirty="0">
                <a:solidFill>
                  <a:srgbClr val="FFFFFF"/>
                </a:solidFill>
                <a:latin typeface="Cambria"/>
                <a:cs typeface="Cambria"/>
              </a:rPr>
              <a:t> </a:t>
            </a:r>
            <a:r>
              <a:rPr sz="3200" spc="-5" dirty="0">
                <a:solidFill>
                  <a:srgbClr val="FFFFFF"/>
                </a:solidFill>
                <a:latin typeface="Cambria"/>
                <a:cs typeface="Cambria"/>
              </a:rPr>
              <a:t>παραισθησιογόνα, </a:t>
            </a:r>
            <a:r>
              <a:rPr sz="3200" dirty="0">
                <a:solidFill>
                  <a:srgbClr val="FFFFFF"/>
                </a:solidFill>
                <a:latin typeface="Cambria"/>
                <a:cs typeface="Cambria"/>
              </a:rPr>
              <a:t> ενδοφλεβίως, με </a:t>
            </a:r>
            <a:r>
              <a:rPr sz="3200" spc="5" dirty="0">
                <a:solidFill>
                  <a:srgbClr val="FFFFFF"/>
                </a:solidFill>
                <a:latin typeface="Cambria"/>
                <a:cs typeface="Cambria"/>
              </a:rPr>
              <a:t>εισπνοή, </a:t>
            </a:r>
            <a:r>
              <a:rPr sz="3200" dirty="0">
                <a:solidFill>
                  <a:srgbClr val="FFFFFF"/>
                </a:solidFill>
                <a:latin typeface="Cambria"/>
                <a:cs typeface="Cambria"/>
              </a:rPr>
              <a:t>κάπνισμα, </a:t>
            </a:r>
            <a:r>
              <a:rPr sz="3200" spc="10" dirty="0">
                <a:solidFill>
                  <a:srgbClr val="FFFFFF"/>
                </a:solidFill>
                <a:latin typeface="Cambria"/>
                <a:cs typeface="Cambria"/>
              </a:rPr>
              <a:t>ακόμη </a:t>
            </a:r>
            <a:r>
              <a:rPr sz="3200" spc="15" dirty="0">
                <a:solidFill>
                  <a:srgbClr val="FFFFFF"/>
                </a:solidFill>
                <a:latin typeface="Cambria"/>
                <a:cs typeface="Cambria"/>
              </a:rPr>
              <a:t> </a:t>
            </a:r>
            <a:r>
              <a:rPr sz="3200" spc="5" dirty="0">
                <a:solidFill>
                  <a:srgbClr val="FFFFFF"/>
                </a:solidFill>
                <a:latin typeface="Cambria"/>
                <a:cs typeface="Cambria"/>
              </a:rPr>
              <a:t>και</a:t>
            </a:r>
            <a:r>
              <a:rPr sz="3200" spc="-15" dirty="0">
                <a:solidFill>
                  <a:srgbClr val="FFFFFF"/>
                </a:solidFill>
                <a:latin typeface="Cambria"/>
                <a:cs typeface="Cambria"/>
              </a:rPr>
              <a:t> </a:t>
            </a:r>
            <a:r>
              <a:rPr sz="3200" spc="-5" dirty="0">
                <a:solidFill>
                  <a:srgbClr val="FFFFFF"/>
                </a:solidFill>
                <a:latin typeface="Cambria"/>
                <a:cs typeface="Cambria"/>
              </a:rPr>
              <a:t>per</a:t>
            </a:r>
            <a:r>
              <a:rPr sz="3200" spc="-10" dirty="0">
                <a:solidFill>
                  <a:srgbClr val="FFFFFF"/>
                </a:solidFill>
                <a:latin typeface="Cambria"/>
                <a:cs typeface="Cambria"/>
              </a:rPr>
              <a:t> </a:t>
            </a:r>
            <a:r>
              <a:rPr sz="3200" dirty="0">
                <a:solidFill>
                  <a:srgbClr val="FFFFFF"/>
                </a:solidFill>
                <a:latin typeface="Cambria"/>
                <a:cs typeface="Cambria"/>
              </a:rPr>
              <a:t>os.</a:t>
            </a:r>
            <a:endParaRPr sz="3200">
              <a:latin typeface="Cambria"/>
              <a:cs typeface="Cambria"/>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2374900" cy="1001394"/>
          </a:xfrm>
          <a:prstGeom prst="rect">
            <a:avLst/>
          </a:prstGeom>
        </p:spPr>
        <p:txBody>
          <a:bodyPr vert="horz" wrap="square" lIns="0" tIns="13335" rIns="0" bIns="0" rtlCol="0">
            <a:spAutoFit/>
          </a:bodyPr>
          <a:lstStyle/>
          <a:p>
            <a:pPr marL="12700" marR="5080" indent="509270">
              <a:lnSpc>
                <a:spcPct val="100000"/>
              </a:lnSpc>
              <a:spcBef>
                <a:spcPts val="105"/>
              </a:spcBef>
              <a:tabLst>
                <a:tab pos="1946275" algn="l"/>
              </a:tabLst>
            </a:pPr>
            <a:r>
              <a:rPr sz="3200" spc="-5" dirty="0">
                <a:solidFill>
                  <a:srgbClr val="FFFFFF"/>
                </a:solidFill>
                <a:latin typeface="Cambria"/>
                <a:cs typeface="Cambria"/>
              </a:rPr>
              <a:t>Έ</a:t>
            </a:r>
            <a:r>
              <a:rPr sz="3200" spc="-15" dirty="0">
                <a:solidFill>
                  <a:srgbClr val="FFFFFF"/>
                </a:solidFill>
                <a:latin typeface="Cambria"/>
                <a:cs typeface="Cambria"/>
              </a:rPr>
              <a:t>τ</a:t>
            </a:r>
            <a:r>
              <a:rPr sz="3200" dirty="0">
                <a:solidFill>
                  <a:srgbClr val="FFFFFF"/>
                </a:solidFill>
                <a:latin typeface="Cambria"/>
                <a:cs typeface="Cambria"/>
              </a:rPr>
              <a:t>σι,	</a:t>
            </a:r>
            <a:r>
              <a:rPr sz="3200" spc="5" dirty="0">
                <a:solidFill>
                  <a:srgbClr val="FFFFFF"/>
                </a:solidFill>
                <a:latin typeface="Cambria"/>
                <a:cs typeface="Cambria"/>
              </a:rPr>
              <a:t>σε  </a:t>
            </a:r>
            <a:r>
              <a:rPr sz="3200" spc="-5" dirty="0">
                <a:solidFill>
                  <a:srgbClr val="FFFFFF"/>
                </a:solidFill>
                <a:latin typeface="Cambria"/>
                <a:cs typeface="Cambria"/>
              </a:rPr>
              <a:t>Καναδάς,</a:t>
            </a:r>
            <a:endParaRPr sz="3200">
              <a:latin typeface="Cambria"/>
              <a:cs typeface="Cambria"/>
            </a:endParaRPr>
          </a:p>
        </p:txBody>
      </p:sp>
      <p:sp>
        <p:nvSpPr>
          <p:cNvPr id="3" name="object 3"/>
          <p:cNvSpPr txBox="1"/>
          <p:nvPr/>
        </p:nvSpPr>
        <p:spPr>
          <a:xfrm>
            <a:off x="3305683" y="1667637"/>
            <a:ext cx="5304790" cy="1001394"/>
          </a:xfrm>
          <a:prstGeom prst="rect">
            <a:avLst/>
          </a:prstGeom>
        </p:spPr>
        <p:txBody>
          <a:bodyPr vert="horz" wrap="square" lIns="0" tIns="13335" rIns="0" bIns="0" rtlCol="0">
            <a:spAutoFit/>
          </a:bodyPr>
          <a:lstStyle/>
          <a:p>
            <a:pPr marL="12700" marR="5080" indent="383540">
              <a:lnSpc>
                <a:spcPct val="100000"/>
              </a:lnSpc>
              <a:spcBef>
                <a:spcPts val="105"/>
              </a:spcBef>
              <a:tabLst>
                <a:tab pos="2639695" algn="l"/>
                <a:tab pos="3714750" algn="l"/>
                <a:tab pos="4228465" algn="l"/>
              </a:tabLst>
            </a:pPr>
            <a:r>
              <a:rPr sz="3200" dirty="0">
                <a:solidFill>
                  <a:srgbClr val="FFFFFF"/>
                </a:solidFill>
                <a:latin typeface="Cambria"/>
                <a:cs typeface="Cambria"/>
              </a:rPr>
              <a:t>ορισμένες	</a:t>
            </a:r>
            <a:r>
              <a:rPr sz="3200" spc="-5" dirty="0">
                <a:solidFill>
                  <a:srgbClr val="FFFFFF"/>
                </a:solidFill>
                <a:latin typeface="Cambria"/>
                <a:cs typeface="Cambria"/>
              </a:rPr>
              <a:t>χώρες	</a:t>
            </a:r>
            <a:r>
              <a:rPr sz="3200" spc="20" dirty="0">
                <a:solidFill>
                  <a:srgbClr val="FFFFFF"/>
                </a:solidFill>
                <a:latin typeface="Cambria"/>
                <a:cs typeface="Cambria"/>
              </a:rPr>
              <a:t>(ΗΠΑ, </a:t>
            </a:r>
            <a:r>
              <a:rPr sz="3200" spc="25" dirty="0">
                <a:solidFill>
                  <a:srgbClr val="FFFFFF"/>
                </a:solidFill>
                <a:latin typeface="Cambria"/>
                <a:cs typeface="Cambria"/>
              </a:rPr>
              <a:t> </a:t>
            </a:r>
            <a:r>
              <a:rPr sz="3200" spc="-5" dirty="0">
                <a:solidFill>
                  <a:srgbClr val="FFFFFF"/>
                </a:solidFill>
                <a:latin typeface="Cambria"/>
                <a:cs typeface="Cambria"/>
              </a:rPr>
              <a:t>Βρετανία</a:t>
            </a:r>
            <a:r>
              <a:rPr sz="3200" dirty="0">
                <a:solidFill>
                  <a:srgbClr val="FFFFFF"/>
                </a:solidFill>
                <a:latin typeface="Cambria"/>
                <a:cs typeface="Cambria"/>
              </a:rPr>
              <a:t>)	η	κε</a:t>
            </a:r>
            <a:r>
              <a:rPr sz="3200" spc="-10" dirty="0">
                <a:solidFill>
                  <a:srgbClr val="FFFFFF"/>
                </a:solidFill>
                <a:latin typeface="Cambria"/>
                <a:cs typeface="Cambria"/>
              </a:rPr>
              <a:t>τ</a:t>
            </a:r>
            <a:r>
              <a:rPr sz="3200" spc="-5" dirty="0">
                <a:solidFill>
                  <a:srgbClr val="FFFFFF"/>
                </a:solidFill>
                <a:latin typeface="Cambria"/>
                <a:cs typeface="Cambria"/>
              </a:rPr>
              <a:t>αμίνη</a:t>
            </a:r>
            <a:endParaRPr sz="3200">
              <a:latin typeface="Cambria"/>
              <a:cs typeface="Cambria"/>
            </a:endParaRPr>
          </a:p>
        </p:txBody>
      </p:sp>
      <p:sp>
        <p:nvSpPr>
          <p:cNvPr id="4" name="object 4"/>
          <p:cNvSpPr txBox="1"/>
          <p:nvPr/>
        </p:nvSpPr>
        <p:spPr>
          <a:xfrm>
            <a:off x="828547" y="2642997"/>
            <a:ext cx="7780655" cy="1977389"/>
          </a:xfrm>
          <a:prstGeom prst="rect">
            <a:avLst/>
          </a:prstGeom>
        </p:spPr>
        <p:txBody>
          <a:bodyPr vert="horz" wrap="square" lIns="0" tIns="13335" rIns="0" bIns="0" rtlCol="0">
            <a:spAutoFit/>
          </a:bodyPr>
          <a:lstStyle/>
          <a:p>
            <a:pPr marL="12700" marR="5080" algn="just">
              <a:lnSpc>
                <a:spcPct val="100000"/>
              </a:lnSpc>
              <a:spcBef>
                <a:spcPts val="105"/>
              </a:spcBef>
            </a:pPr>
            <a:r>
              <a:rPr sz="3200" dirty="0">
                <a:solidFill>
                  <a:srgbClr val="FFFFFF"/>
                </a:solidFill>
                <a:latin typeface="Cambria"/>
                <a:cs typeface="Cambria"/>
              </a:rPr>
              <a:t>κατατάσσεται </a:t>
            </a:r>
            <a:r>
              <a:rPr sz="3200" spc="-5" dirty="0">
                <a:solidFill>
                  <a:srgbClr val="FFFFFF"/>
                </a:solidFill>
                <a:latin typeface="Cambria"/>
                <a:cs typeface="Cambria"/>
              </a:rPr>
              <a:t>στα </a:t>
            </a:r>
            <a:r>
              <a:rPr sz="3200" dirty="0">
                <a:solidFill>
                  <a:srgbClr val="FFFFFF"/>
                </a:solidFill>
                <a:latin typeface="Cambria"/>
                <a:cs typeface="Cambria"/>
              </a:rPr>
              <a:t>ελεγχόμενα φάρμακα. Η </a:t>
            </a:r>
            <a:r>
              <a:rPr sz="3200" spc="5" dirty="0">
                <a:solidFill>
                  <a:srgbClr val="FFFFFF"/>
                </a:solidFill>
                <a:latin typeface="Cambria"/>
                <a:cs typeface="Cambria"/>
              </a:rPr>
              <a:t> </a:t>
            </a:r>
            <a:r>
              <a:rPr sz="3200" dirty="0">
                <a:solidFill>
                  <a:srgbClr val="FFFFFF"/>
                </a:solidFill>
                <a:latin typeface="Cambria"/>
                <a:cs typeface="Cambria"/>
              </a:rPr>
              <a:t>δράση </a:t>
            </a:r>
            <a:r>
              <a:rPr sz="3200" spc="-10" dirty="0">
                <a:solidFill>
                  <a:srgbClr val="FFFFFF"/>
                </a:solidFill>
                <a:latin typeface="Cambria"/>
                <a:cs typeface="Cambria"/>
              </a:rPr>
              <a:t>αυτή, </a:t>
            </a:r>
            <a:r>
              <a:rPr sz="3200" dirty="0">
                <a:solidFill>
                  <a:srgbClr val="FFFFFF"/>
                </a:solidFill>
                <a:latin typeface="Cambria"/>
                <a:cs typeface="Cambria"/>
              </a:rPr>
              <a:t>φυσικά, </a:t>
            </a:r>
            <a:r>
              <a:rPr sz="3200" spc="10" dirty="0">
                <a:solidFill>
                  <a:srgbClr val="FFFFFF"/>
                </a:solidFill>
                <a:latin typeface="Cambria"/>
                <a:cs typeface="Cambria"/>
              </a:rPr>
              <a:t>οφείλεται </a:t>
            </a:r>
            <a:r>
              <a:rPr sz="3200" dirty="0">
                <a:solidFill>
                  <a:srgbClr val="FFFFFF"/>
                </a:solidFill>
                <a:latin typeface="Cambria"/>
                <a:cs typeface="Cambria"/>
              </a:rPr>
              <a:t>στον </a:t>
            </a:r>
            <a:r>
              <a:rPr sz="3200" spc="15" dirty="0">
                <a:solidFill>
                  <a:srgbClr val="FFFFFF"/>
                </a:solidFill>
                <a:latin typeface="Cambria"/>
                <a:cs typeface="Cambria"/>
              </a:rPr>
              <a:t>κοινό </a:t>
            </a:r>
            <a:r>
              <a:rPr sz="3200" spc="20" dirty="0">
                <a:solidFill>
                  <a:srgbClr val="FFFFFF"/>
                </a:solidFill>
                <a:latin typeface="Cambria"/>
                <a:cs typeface="Cambria"/>
              </a:rPr>
              <a:t> </a:t>
            </a:r>
            <a:r>
              <a:rPr sz="3200" dirty="0">
                <a:solidFill>
                  <a:srgbClr val="FFFFFF"/>
                </a:solidFill>
                <a:latin typeface="Cambria"/>
                <a:cs typeface="Cambria"/>
              </a:rPr>
              <a:t>τους</a:t>
            </a:r>
            <a:r>
              <a:rPr sz="3200" spc="5" dirty="0">
                <a:solidFill>
                  <a:srgbClr val="FFFFFF"/>
                </a:solidFill>
                <a:latin typeface="Cambria"/>
                <a:cs typeface="Cambria"/>
              </a:rPr>
              <a:t> </a:t>
            </a:r>
            <a:r>
              <a:rPr sz="3200" spc="-5" dirty="0">
                <a:solidFill>
                  <a:srgbClr val="FFFFFF"/>
                </a:solidFill>
                <a:latin typeface="Cambria"/>
                <a:cs typeface="Cambria"/>
              </a:rPr>
              <a:t>μηχανισμό,</a:t>
            </a:r>
            <a:r>
              <a:rPr sz="3200" dirty="0">
                <a:solidFill>
                  <a:srgbClr val="FFFFFF"/>
                </a:solidFill>
                <a:latin typeface="Cambria"/>
                <a:cs typeface="Cambria"/>
              </a:rPr>
              <a:t> </a:t>
            </a:r>
            <a:r>
              <a:rPr sz="3200" spc="-5" dirty="0">
                <a:solidFill>
                  <a:srgbClr val="FFFFFF"/>
                </a:solidFill>
                <a:latin typeface="Cambria"/>
                <a:cs typeface="Cambria"/>
              </a:rPr>
              <a:t>την</a:t>
            </a:r>
            <a:r>
              <a:rPr sz="3200" dirty="0">
                <a:solidFill>
                  <a:srgbClr val="FFFFFF"/>
                </a:solidFill>
                <a:latin typeface="Cambria"/>
                <a:cs typeface="Cambria"/>
              </a:rPr>
              <a:t> αναστολή</a:t>
            </a:r>
            <a:r>
              <a:rPr sz="3200" spc="5" dirty="0">
                <a:solidFill>
                  <a:srgbClr val="FFFFFF"/>
                </a:solidFill>
                <a:latin typeface="Cambria"/>
                <a:cs typeface="Cambria"/>
              </a:rPr>
              <a:t> </a:t>
            </a:r>
            <a:r>
              <a:rPr sz="3200" spc="-5" dirty="0">
                <a:solidFill>
                  <a:srgbClr val="FFFFFF"/>
                </a:solidFill>
                <a:latin typeface="Cambria"/>
                <a:cs typeface="Cambria"/>
              </a:rPr>
              <a:t>των </a:t>
            </a:r>
            <a:r>
              <a:rPr sz="3200" dirty="0">
                <a:solidFill>
                  <a:srgbClr val="FFFFFF"/>
                </a:solidFill>
                <a:latin typeface="Cambria"/>
                <a:cs typeface="Cambria"/>
              </a:rPr>
              <a:t> </a:t>
            </a:r>
            <a:r>
              <a:rPr sz="3200" spc="-15" dirty="0">
                <a:solidFill>
                  <a:srgbClr val="FFFFFF"/>
                </a:solidFill>
                <a:latin typeface="Cambria"/>
                <a:cs typeface="Cambria"/>
              </a:rPr>
              <a:t>υποδοχέων</a:t>
            </a:r>
            <a:r>
              <a:rPr sz="3200" spc="-55" dirty="0">
                <a:solidFill>
                  <a:srgbClr val="FFFFFF"/>
                </a:solidFill>
                <a:latin typeface="Cambria"/>
                <a:cs typeface="Cambria"/>
              </a:rPr>
              <a:t> </a:t>
            </a:r>
            <a:r>
              <a:rPr sz="3200" spc="-20" dirty="0">
                <a:solidFill>
                  <a:srgbClr val="FFFFFF"/>
                </a:solidFill>
                <a:latin typeface="Cambria"/>
                <a:cs typeface="Cambria"/>
              </a:rPr>
              <a:t>NMDA.</a:t>
            </a:r>
            <a:endParaRPr sz="3200">
              <a:latin typeface="Cambria"/>
              <a:cs typeface="Cambria"/>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3441191" y="781812"/>
            <a:ext cx="2297430" cy="605789"/>
          </a:xfrm>
          <a:prstGeom prst="rect">
            <a:avLst/>
          </a:prstGeom>
        </p:spPr>
      </p:pic>
      <p:sp>
        <p:nvSpPr>
          <p:cNvPr id="5" name="object 5"/>
          <p:cNvSpPr txBox="1"/>
          <p:nvPr/>
        </p:nvSpPr>
        <p:spPr>
          <a:xfrm>
            <a:off x="990600" y="1676400"/>
            <a:ext cx="7696200" cy="2960426"/>
          </a:xfrm>
          <a:prstGeom prst="rect">
            <a:avLst/>
          </a:prstGeom>
        </p:spPr>
        <p:txBody>
          <a:bodyPr vert="horz" wrap="square" lIns="0" tIns="13335" rIns="0" bIns="0" rtlCol="0" anchor="t">
            <a:spAutoFit/>
          </a:bodyPr>
          <a:lstStyle/>
          <a:p>
            <a:pPr marL="287020" indent="-274320">
              <a:lnSpc>
                <a:spcPts val="3835"/>
              </a:lnSpc>
              <a:spcBef>
                <a:spcPts val="105"/>
              </a:spcBef>
              <a:buClr>
                <a:srgbClr val="6F2F9F"/>
              </a:buClr>
              <a:buSzPct val="70312"/>
              <a:buFont typeface="Wingdings"/>
              <a:buChar char=""/>
              <a:tabLst>
                <a:tab pos="287020" algn="l"/>
              </a:tabLst>
            </a:pPr>
            <a:r>
              <a:rPr sz="3200" spc="-5" dirty="0">
                <a:solidFill>
                  <a:srgbClr val="FFFFFF"/>
                </a:solidFill>
                <a:latin typeface="Cambria"/>
                <a:cs typeface="Cambria"/>
              </a:rPr>
              <a:t>παράγωγο</a:t>
            </a:r>
            <a:r>
              <a:rPr sz="3200" spc="-20" dirty="0">
                <a:solidFill>
                  <a:srgbClr val="FFFFFF"/>
                </a:solidFill>
                <a:latin typeface="Cambria"/>
                <a:cs typeface="Cambria"/>
              </a:rPr>
              <a:t> </a:t>
            </a:r>
            <a:r>
              <a:rPr sz="3200" spc="-5" dirty="0">
                <a:solidFill>
                  <a:srgbClr val="FFFFFF"/>
                </a:solidFill>
                <a:latin typeface="Cambria"/>
                <a:cs typeface="Cambria"/>
              </a:rPr>
              <a:t>της</a:t>
            </a:r>
            <a:r>
              <a:rPr sz="3200" spc="-35" dirty="0">
                <a:solidFill>
                  <a:srgbClr val="FFFFFF"/>
                </a:solidFill>
                <a:latin typeface="Cambria"/>
                <a:cs typeface="Cambria"/>
              </a:rPr>
              <a:t> </a:t>
            </a:r>
            <a:r>
              <a:rPr sz="3200" spc="5" dirty="0">
                <a:solidFill>
                  <a:srgbClr val="FFFFFF"/>
                </a:solidFill>
                <a:latin typeface="Cambria"/>
                <a:cs typeface="Cambria"/>
              </a:rPr>
              <a:t>φενυλκυκλιδίνης</a:t>
            </a:r>
            <a:endParaRPr sz="3200" dirty="0">
              <a:latin typeface="Cambria"/>
              <a:cs typeface="Cambria"/>
            </a:endParaRPr>
          </a:p>
          <a:p>
            <a:pPr marL="375285" indent="-363220">
              <a:lnSpc>
                <a:spcPts val="3835"/>
              </a:lnSpc>
              <a:buClr>
                <a:srgbClr val="6F2F9F"/>
              </a:buClr>
              <a:buSzPct val="70312"/>
              <a:buFont typeface="Wingdings"/>
              <a:buChar char=""/>
              <a:tabLst>
                <a:tab pos="375920" algn="l"/>
              </a:tabLst>
            </a:pPr>
            <a:r>
              <a:rPr sz="3200" dirty="0">
                <a:solidFill>
                  <a:srgbClr val="FFFFFF"/>
                </a:solidFill>
                <a:latin typeface="Cambria"/>
                <a:cs typeface="Cambria"/>
              </a:rPr>
              <a:t>νατριούχο</a:t>
            </a:r>
            <a:r>
              <a:rPr sz="3200" spc="-40" dirty="0">
                <a:solidFill>
                  <a:srgbClr val="FFFFFF"/>
                </a:solidFill>
                <a:latin typeface="Cambria"/>
                <a:cs typeface="Cambria"/>
              </a:rPr>
              <a:t> </a:t>
            </a:r>
            <a:r>
              <a:rPr sz="3200" spc="-5" dirty="0">
                <a:solidFill>
                  <a:srgbClr val="FFFFFF"/>
                </a:solidFill>
                <a:latin typeface="Cambria"/>
                <a:cs typeface="Cambria"/>
              </a:rPr>
              <a:t>άλας</a:t>
            </a:r>
            <a:r>
              <a:rPr sz="3200" spc="-25" dirty="0">
                <a:solidFill>
                  <a:srgbClr val="FFFFFF"/>
                </a:solidFill>
                <a:latin typeface="Cambria"/>
                <a:cs typeface="Cambria"/>
              </a:rPr>
              <a:t> </a:t>
            </a:r>
            <a:r>
              <a:rPr sz="3200" dirty="0">
                <a:solidFill>
                  <a:srgbClr val="FFFFFF"/>
                </a:solidFill>
                <a:latin typeface="Cambria"/>
                <a:cs typeface="Cambria"/>
              </a:rPr>
              <a:t>σε</a:t>
            </a:r>
            <a:r>
              <a:rPr sz="3200" spc="-20" dirty="0">
                <a:solidFill>
                  <a:srgbClr val="FFFFFF"/>
                </a:solidFill>
                <a:latin typeface="Cambria"/>
                <a:cs typeface="Cambria"/>
              </a:rPr>
              <a:t> </a:t>
            </a:r>
            <a:r>
              <a:rPr sz="3200" dirty="0">
                <a:solidFill>
                  <a:srgbClr val="FFFFFF"/>
                </a:solidFill>
                <a:latin typeface="Cambria"/>
                <a:cs typeface="Cambria"/>
              </a:rPr>
              <a:t>δ/μα</a:t>
            </a:r>
            <a:r>
              <a:rPr sz="3200" spc="-10" dirty="0">
                <a:solidFill>
                  <a:srgbClr val="FFFFFF"/>
                </a:solidFill>
                <a:latin typeface="Cambria"/>
                <a:cs typeface="Cambria"/>
              </a:rPr>
              <a:t> </a:t>
            </a:r>
            <a:r>
              <a:rPr sz="3200" dirty="0">
                <a:solidFill>
                  <a:srgbClr val="FFFFFF"/>
                </a:solidFill>
                <a:latin typeface="Cambria"/>
                <a:cs typeface="Cambria"/>
              </a:rPr>
              <a:t>με</a:t>
            </a:r>
            <a:r>
              <a:rPr sz="3200" spc="-10" dirty="0">
                <a:solidFill>
                  <a:srgbClr val="FFFFFF"/>
                </a:solidFill>
                <a:latin typeface="Cambria"/>
                <a:cs typeface="Cambria"/>
              </a:rPr>
              <a:t> </a:t>
            </a:r>
            <a:r>
              <a:rPr sz="3200" spc="145" dirty="0">
                <a:solidFill>
                  <a:srgbClr val="FFFFFF"/>
                </a:solidFill>
                <a:latin typeface="Cambria"/>
                <a:cs typeface="Cambria"/>
              </a:rPr>
              <a:t>pH</a:t>
            </a:r>
            <a:r>
              <a:rPr sz="3200" spc="-20" dirty="0">
                <a:solidFill>
                  <a:srgbClr val="FFFFFF"/>
                </a:solidFill>
                <a:latin typeface="Cambria"/>
                <a:cs typeface="Cambria"/>
              </a:rPr>
              <a:t> </a:t>
            </a:r>
            <a:r>
              <a:rPr sz="3200" dirty="0">
                <a:solidFill>
                  <a:srgbClr val="FFFFFF"/>
                </a:solidFill>
                <a:latin typeface="Cambria"/>
                <a:cs typeface="Cambria"/>
              </a:rPr>
              <a:t>3.5-5</a:t>
            </a:r>
            <a:endParaRPr sz="3200" dirty="0">
              <a:latin typeface="Cambria"/>
              <a:cs typeface="Cambria"/>
            </a:endParaRPr>
          </a:p>
          <a:p>
            <a:pPr marL="286385" marR="1327785" indent="-274320">
              <a:lnSpc>
                <a:spcPct val="100000"/>
              </a:lnSpc>
              <a:spcBef>
                <a:spcPts val="10"/>
              </a:spcBef>
              <a:buClr>
                <a:srgbClr val="6F2F9F"/>
              </a:buClr>
              <a:buSzPct val="70312"/>
              <a:buFont typeface="Wingdings"/>
              <a:buChar char=""/>
              <a:tabLst>
                <a:tab pos="375920" algn="l"/>
                <a:tab pos="2870200" algn="l"/>
              </a:tabLst>
            </a:pPr>
            <a:r>
              <a:rPr sz="3200" spc="-5" dirty="0">
                <a:solidFill>
                  <a:srgbClr val="FFFFFF"/>
                </a:solidFill>
                <a:latin typeface="Cambria"/>
                <a:cs typeface="Cambria"/>
              </a:rPr>
              <a:t>ταχεία</a:t>
            </a:r>
            <a:r>
              <a:rPr sz="3200" spc="-25" dirty="0">
                <a:solidFill>
                  <a:srgbClr val="FFFFFF"/>
                </a:solidFill>
                <a:latin typeface="Cambria"/>
                <a:cs typeface="Cambria"/>
              </a:rPr>
              <a:t> </a:t>
            </a:r>
            <a:r>
              <a:rPr sz="3200" spc="-5" dirty="0">
                <a:solidFill>
                  <a:srgbClr val="FFFFFF"/>
                </a:solidFill>
                <a:latin typeface="Cambria"/>
                <a:cs typeface="Cambria"/>
              </a:rPr>
              <a:t>πρόσληψη</a:t>
            </a:r>
            <a:r>
              <a:rPr sz="3200" spc="-50" dirty="0">
                <a:solidFill>
                  <a:srgbClr val="FFFFFF"/>
                </a:solidFill>
                <a:latin typeface="Cambria"/>
                <a:cs typeface="Cambria"/>
              </a:rPr>
              <a:t> </a:t>
            </a:r>
            <a:r>
              <a:rPr sz="3200" spc="-5" dirty="0">
                <a:solidFill>
                  <a:srgbClr val="FFFFFF"/>
                </a:solidFill>
                <a:latin typeface="Cambria"/>
                <a:cs typeface="Cambria"/>
              </a:rPr>
              <a:t>από</a:t>
            </a:r>
            <a:r>
              <a:rPr sz="3200" spc="-15" dirty="0">
                <a:solidFill>
                  <a:srgbClr val="FFFFFF"/>
                </a:solidFill>
                <a:latin typeface="Cambria"/>
                <a:cs typeface="Cambria"/>
              </a:rPr>
              <a:t> </a:t>
            </a:r>
            <a:r>
              <a:rPr sz="3200" dirty="0">
                <a:solidFill>
                  <a:srgbClr val="FFFFFF"/>
                </a:solidFill>
                <a:latin typeface="Cambria"/>
                <a:cs typeface="Cambria"/>
              </a:rPr>
              <a:t>εγκέφαλο</a:t>
            </a:r>
            <a:r>
              <a:rPr sz="3200" spc="-30" dirty="0">
                <a:solidFill>
                  <a:srgbClr val="FFFFFF"/>
                </a:solidFill>
                <a:latin typeface="Cambria"/>
                <a:cs typeface="Cambria"/>
              </a:rPr>
              <a:t> </a:t>
            </a:r>
            <a:r>
              <a:rPr sz="3200" dirty="0">
                <a:solidFill>
                  <a:srgbClr val="FFFFFF"/>
                </a:solidFill>
                <a:latin typeface="Cambria"/>
                <a:cs typeface="Cambria"/>
              </a:rPr>
              <a:t>+ </a:t>
            </a:r>
            <a:r>
              <a:rPr sz="3200" spc="-690" dirty="0">
                <a:solidFill>
                  <a:srgbClr val="FFFFFF"/>
                </a:solidFill>
                <a:latin typeface="Cambria"/>
                <a:cs typeface="Cambria"/>
              </a:rPr>
              <a:t> </a:t>
            </a:r>
            <a:r>
              <a:rPr sz="3200" spc="10" dirty="0">
                <a:solidFill>
                  <a:srgbClr val="FFFFFF"/>
                </a:solidFill>
                <a:latin typeface="Cambria"/>
                <a:cs typeface="Cambria"/>
              </a:rPr>
              <a:t>ανακατανομή	</a:t>
            </a:r>
            <a:r>
              <a:rPr sz="3200" spc="-40" dirty="0">
                <a:solidFill>
                  <a:srgbClr val="FFFFFF"/>
                </a:solidFill>
                <a:latin typeface="Cambria"/>
                <a:cs typeface="Cambria"/>
              </a:rPr>
              <a:t>(t1/2a</a:t>
            </a:r>
            <a:r>
              <a:rPr sz="3200" spc="40" dirty="0">
                <a:solidFill>
                  <a:srgbClr val="FFFFFF"/>
                </a:solidFill>
                <a:latin typeface="Cambria"/>
                <a:cs typeface="Cambria"/>
              </a:rPr>
              <a:t> </a:t>
            </a:r>
            <a:r>
              <a:rPr sz="3200" spc="365" dirty="0">
                <a:solidFill>
                  <a:srgbClr val="FFFFFF"/>
                </a:solidFill>
                <a:latin typeface="Cambria"/>
                <a:cs typeface="Cambria"/>
              </a:rPr>
              <a:t>=</a:t>
            </a:r>
            <a:r>
              <a:rPr sz="3200" spc="75" dirty="0">
                <a:solidFill>
                  <a:srgbClr val="FFFFFF"/>
                </a:solidFill>
                <a:latin typeface="Cambria"/>
                <a:cs typeface="Cambria"/>
              </a:rPr>
              <a:t> </a:t>
            </a:r>
            <a:r>
              <a:rPr sz="3200" spc="10" dirty="0">
                <a:solidFill>
                  <a:srgbClr val="FFFFFF"/>
                </a:solidFill>
                <a:latin typeface="Cambria"/>
                <a:cs typeface="Cambria"/>
              </a:rPr>
              <a:t>10-15min)</a:t>
            </a:r>
            <a:endParaRPr sz="3200" dirty="0">
              <a:latin typeface="Cambria"/>
              <a:cs typeface="Cambria"/>
            </a:endParaRPr>
          </a:p>
          <a:p>
            <a:pPr marL="286385" marR="5080" indent="-274320">
              <a:lnSpc>
                <a:spcPts val="3840"/>
              </a:lnSpc>
              <a:spcBef>
                <a:spcPts val="120"/>
              </a:spcBef>
              <a:buClr>
                <a:srgbClr val="6F2F9F"/>
              </a:buClr>
              <a:buSzPct val="70312"/>
              <a:buFont typeface="Wingdings"/>
              <a:buChar char=""/>
              <a:tabLst>
                <a:tab pos="375920" algn="l"/>
              </a:tabLst>
            </a:pPr>
            <a:r>
              <a:rPr sz="3200" spc="150" dirty="0">
                <a:solidFill>
                  <a:srgbClr val="FFFFFF"/>
                </a:solidFill>
                <a:latin typeface="Cambria"/>
                <a:cs typeface="Cambria"/>
              </a:rPr>
              <a:t>IV</a:t>
            </a:r>
            <a:r>
              <a:rPr sz="3200" spc="80" dirty="0">
                <a:solidFill>
                  <a:srgbClr val="FFFFFF"/>
                </a:solidFill>
                <a:latin typeface="Cambria"/>
                <a:cs typeface="Cambria"/>
              </a:rPr>
              <a:t> </a:t>
            </a:r>
            <a:r>
              <a:rPr sz="3200" spc="10" dirty="0">
                <a:solidFill>
                  <a:srgbClr val="FFFFFF"/>
                </a:solidFill>
                <a:latin typeface="Cambria"/>
                <a:cs typeface="Cambria"/>
              </a:rPr>
              <a:t>χορήγηση:</a:t>
            </a:r>
            <a:r>
              <a:rPr sz="3200" spc="-35" dirty="0">
                <a:solidFill>
                  <a:srgbClr val="FFFFFF"/>
                </a:solidFill>
                <a:latin typeface="Cambria"/>
                <a:cs typeface="Cambria"/>
              </a:rPr>
              <a:t> </a:t>
            </a:r>
            <a:r>
              <a:rPr sz="3200" spc="5" dirty="0">
                <a:solidFill>
                  <a:srgbClr val="FFFFFF"/>
                </a:solidFill>
                <a:latin typeface="Cambria"/>
                <a:cs typeface="Cambria"/>
              </a:rPr>
              <a:t>έναρξη</a:t>
            </a:r>
            <a:r>
              <a:rPr sz="3200" spc="-35" dirty="0">
                <a:solidFill>
                  <a:srgbClr val="FFFFFF"/>
                </a:solidFill>
                <a:latin typeface="Cambria"/>
                <a:cs typeface="Cambria"/>
              </a:rPr>
              <a:t> </a:t>
            </a:r>
            <a:r>
              <a:rPr sz="3200" dirty="0">
                <a:solidFill>
                  <a:srgbClr val="FFFFFF"/>
                </a:solidFill>
                <a:latin typeface="Cambria"/>
                <a:cs typeface="Cambria"/>
              </a:rPr>
              <a:t>δράσης</a:t>
            </a:r>
            <a:r>
              <a:rPr sz="3200" spc="-40" dirty="0">
                <a:solidFill>
                  <a:srgbClr val="FFFFFF"/>
                </a:solidFill>
                <a:latin typeface="Cambria"/>
                <a:cs typeface="Cambria"/>
              </a:rPr>
              <a:t> </a:t>
            </a:r>
            <a:r>
              <a:rPr sz="3200" dirty="0">
                <a:solidFill>
                  <a:srgbClr val="FFFFFF"/>
                </a:solidFill>
                <a:latin typeface="Cambria"/>
                <a:cs typeface="Cambria"/>
              </a:rPr>
              <a:t>σε</a:t>
            </a:r>
            <a:r>
              <a:rPr sz="3200" spc="-20" dirty="0">
                <a:solidFill>
                  <a:srgbClr val="FFFFFF"/>
                </a:solidFill>
                <a:latin typeface="Cambria"/>
                <a:cs typeface="Cambria"/>
              </a:rPr>
              <a:t> </a:t>
            </a:r>
            <a:r>
              <a:rPr sz="3200" spc="75" dirty="0">
                <a:solidFill>
                  <a:srgbClr val="FFFFFF"/>
                </a:solidFill>
                <a:latin typeface="Cambria"/>
                <a:cs typeface="Cambria"/>
              </a:rPr>
              <a:t>45-60sec</a:t>
            </a:r>
            <a:r>
              <a:rPr lang="en-US" sz="3200" spc="75" dirty="0">
                <a:solidFill>
                  <a:srgbClr val="FFFFFF"/>
                </a:solidFill>
                <a:latin typeface="Cambria"/>
                <a:cs typeface="Cambria"/>
              </a:rPr>
              <a:t> </a:t>
            </a:r>
            <a:r>
              <a:rPr sz="3200" spc="-69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dirty="0">
                <a:solidFill>
                  <a:srgbClr val="FFFFFF"/>
                </a:solidFill>
                <a:latin typeface="Cambria"/>
                <a:cs typeface="Cambria"/>
              </a:rPr>
              <a:t>διάρκεια</a:t>
            </a:r>
            <a:r>
              <a:rPr sz="3200" spc="60" dirty="0">
                <a:solidFill>
                  <a:srgbClr val="FFFFFF"/>
                </a:solidFill>
                <a:latin typeface="Cambria"/>
                <a:cs typeface="Cambria"/>
              </a:rPr>
              <a:t> </a:t>
            </a:r>
            <a:r>
              <a:rPr sz="3200" spc="15" dirty="0" smtClean="0">
                <a:solidFill>
                  <a:srgbClr val="FFFFFF"/>
                </a:solidFill>
                <a:latin typeface="Cambria"/>
                <a:cs typeface="Cambria"/>
              </a:rPr>
              <a:t>10-20min</a:t>
            </a:r>
            <a:r>
              <a:rPr lang="en-US" sz="3200" spc="-5" dirty="0" smtClean="0">
                <a:solidFill>
                  <a:srgbClr val="FFFFFF"/>
                </a:solidFill>
                <a:latin typeface="Cambria"/>
                <a:cs typeface="Cambria"/>
              </a:rPr>
              <a:t> </a:t>
            </a:r>
            <a:endParaRPr sz="3200" spc="-15" dirty="0">
              <a:solidFill>
                <a:srgbClr val="FFFFFF"/>
              </a:solidFill>
              <a:latin typeface="Cambria"/>
              <a:ea typeface="Cambria"/>
              <a:cs typeface="Cambria"/>
            </a:endParaRPr>
          </a:p>
        </p:txBody>
      </p:sp>
      <p:sp>
        <p:nvSpPr>
          <p:cNvPr id="7" name="object 4">
            <a:extLst>
              <a:ext uri="{FF2B5EF4-FFF2-40B4-BE49-F238E27FC236}">
                <a16:creationId xmlns:a16="http://schemas.microsoft.com/office/drawing/2014/main" id="{E1BD1DDC-3335-40E9-BE78-EC1740CAFF82}"/>
              </a:ext>
            </a:extLst>
          </p:cNvPr>
          <p:cNvSpPr/>
          <p:nvPr/>
        </p:nvSpPr>
        <p:spPr>
          <a:xfrm>
            <a:off x="2225916" y="4707880"/>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7" y="95250"/>
                </a:lnTo>
                <a:lnTo>
                  <a:pt x="73973" y="25019"/>
                </a:lnTo>
                <a:close/>
              </a:path>
              <a:path w="118110" h="303530">
                <a:moveTo>
                  <a:pt x="59563" y="0"/>
                </a:moveTo>
                <a:lnTo>
                  <a:pt x="3556" y="94615"/>
                </a:lnTo>
                <a:lnTo>
                  <a:pt x="0" y="100711"/>
                </a:lnTo>
                <a:lnTo>
                  <a:pt x="2032" y="108458"/>
                </a:lnTo>
                <a:lnTo>
                  <a:pt x="8001" y="112013"/>
                </a:lnTo>
                <a:lnTo>
                  <a:pt x="14097" y="115570"/>
                </a:lnTo>
                <a:lnTo>
                  <a:pt x="21843" y="113665"/>
                </a:lnTo>
                <a:lnTo>
                  <a:pt x="25400" y="107569"/>
                </a:lnTo>
                <a:lnTo>
                  <a:pt x="46372" y="72141"/>
                </a:lnTo>
                <a:lnTo>
                  <a:pt x="46609" y="25019"/>
                </a:lnTo>
                <a:lnTo>
                  <a:pt x="73973" y="25019"/>
                </a:lnTo>
                <a:lnTo>
                  <a:pt x="59563"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41191" y="781812"/>
            <a:ext cx="2297430" cy="605789"/>
          </a:xfrm>
          <a:prstGeom prst="rect">
            <a:avLst/>
          </a:prstGeom>
        </p:spPr>
      </p:pic>
      <p:sp>
        <p:nvSpPr>
          <p:cNvPr id="3" name="object 3"/>
          <p:cNvSpPr txBox="1"/>
          <p:nvPr/>
        </p:nvSpPr>
        <p:spPr>
          <a:xfrm>
            <a:off x="535940" y="1670126"/>
            <a:ext cx="8009255" cy="1732914"/>
          </a:xfrm>
          <a:prstGeom prst="rect">
            <a:avLst/>
          </a:prstGeom>
        </p:spPr>
        <p:txBody>
          <a:bodyPr vert="horz" wrap="square" lIns="0" tIns="12065" rIns="0" bIns="0" rtlCol="0">
            <a:spAutoFit/>
          </a:bodyPr>
          <a:lstStyle/>
          <a:p>
            <a:pPr marL="287020" indent="-274320">
              <a:lnSpc>
                <a:spcPct val="100000"/>
              </a:lnSpc>
              <a:spcBef>
                <a:spcPts val="95"/>
              </a:spcBef>
              <a:buClr>
                <a:srgbClr val="6F2F9F"/>
              </a:buClr>
              <a:buSzPct val="69642"/>
              <a:buFont typeface="Wingdings"/>
              <a:buChar char=""/>
              <a:tabLst>
                <a:tab pos="287020" algn="l"/>
              </a:tabLst>
            </a:pPr>
            <a:r>
              <a:rPr sz="2800" spc="-5" dirty="0">
                <a:solidFill>
                  <a:srgbClr val="FFFFFF"/>
                </a:solidFill>
                <a:latin typeface="Cambria"/>
                <a:cs typeface="Cambria"/>
              </a:rPr>
              <a:t>ήπιο</a:t>
            </a:r>
            <a:r>
              <a:rPr sz="2800" spc="10" dirty="0">
                <a:solidFill>
                  <a:srgbClr val="FFFFFF"/>
                </a:solidFill>
                <a:latin typeface="Cambria"/>
                <a:cs typeface="Cambria"/>
              </a:rPr>
              <a:t> </a:t>
            </a:r>
            <a:r>
              <a:rPr sz="2800" dirty="0">
                <a:solidFill>
                  <a:srgbClr val="FFFFFF"/>
                </a:solidFill>
                <a:latin typeface="Cambria"/>
                <a:cs typeface="Cambria"/>
              </a:rPr>
              <a:t>υπναγωγό,</a:t>
            </a:r>
            <a:r>
              <a:rPr sz="2800" spc="35" dirty="0">
                <a:solidFill>
                  <a:srgbClr val="FFFFFF"/>
                </a:solidFill>
                <a:latin typeface="Cambria"/>
                <a:cs typeface="Cambria"/>
              </a:rPr>
              <a:t> </a:t>
            </a:r>
            <a:r>
              <a:rPr sz="2800" spc="-5" dirty="0">
                <a:solidFill>
                  <a:srgbClr val="FFFFFF"/>
                </a:solidFill>
                <a:latin typeface="Cambria"/>
                <a:cs typeface="Cambria"/>
              </a:rPr>
              <a:t>προκαλεί</a:t>
            </a:r>
            <a:r>
              <a:rPr sz="2800" spc="15" dirty="0">
                <a:solidFill>
                  <a:srgbClr val="FFFFFF"/>
                </a:solidFill>
                <a:latin typeface="Cambria"/>
                <a:cs typeface="Cambria"/>
              </a:rPr>
              <a:t> </a:t>
            </a:r>
            <a:r>
              <a:rPr sz="2800" spc="-10" dirty="0">
                <a:solidFill>
                  <a:srgbClr val="FFFFFF"/>
                </a:solidFill>
                <a:latin typeface="Cambria"/>
                <a:cs typeface="Cambria"/>
              </a:rPr>
              <a:t>αμνησία</a:t>
            </a:r>
            <a:r>
              <a:rPr sz="2800" spc="25" dirty="0">
                <a:solidFill>
                  <a:srgbClr val="FFFFFF"/>
                </a:solidFill>
                <a:latin typeface="Cambria"/>
                <a:cs typeface="Cambria"/>
              </a:rPr>
              <a:t> </a:t>
            </a:r>
            <a:r>
              <a:rPr sz="2800" spc="-5" dirty="0">
                <a:solidFill>
                  <a:srgbClr val="FFFFFF"/>
                </a:solidFill>
                <a:latin typeface="Cambria"/>
                <a:cs typeface="Cambria"/>
              </a:rPr>
              <a:t>+</a:t>
            </a:r>
            <a:r>
              <a:rPr sz="2800" dirty="0">
                <a:solidFill>
                  <a:srgbClr val="FFFFFF"/>
                </a:solidFill>
                <a:latin typeface="Cambria"/>
                <a:cs typeface="Cambria"/>
              </a:rPr>
              <a:t> αναλγησία</a:t>
            </a:r>
            <a:endParaRPr sz="2800">
              <a:latin typeface="Cambria"/>
              <a:cs typeface="Cambria"/>
            </a:endParaRPr>
          </a:p>
          <a:p>
            <a:pPr marL="286385" marR="5080" indent="-274320">
              <a:lnSpc>
                <a:spcPct val="100000"/>
              </a:lnSpc>
              <a:spcBef>
                <a:spcPts val="5"/>
              </a:spcBef>
              <a:buClr>
                <a:srgbClr val="6F2F9F"/>
              </a:buClr>
              <a:buSzPct val="69642"/>
              <a:buFont typeface="Wingdings"/>
              <a:buChar char=""/>
              <a:tabLst>
                <a:tab pos="364490" algn="l"/>
                <a:tab pos="365125" algn="l"/>
              </a:tabLst>
            </a:pPr>
            <a:r>
              <a:rPr dirty="0"/>
              <a:t>	</a:t>
            </a:r>
            <a:r>
              <a:rPr sz="2800" spc="-5" dirty="0">
                <a:solidFill>
                  <a:srgbClr val="FFFFFF"/>
                </a:solidFill>
                <a:latin typeface="Cambria"/>
                <a:cs typeface="Cambria"/>
              </a:rPr>
              <a:t>διαχωριστική</a:t>
            </a:r>
            <a:r>
              <a:rPr sz="2800" spc="70" dirty="0">
                <a:solidFill>
                  <a:srgbClr val="FFFFFF"/>
                </a:solidFill>
                <a:latin typeface="Cambria"/>
                <a:cs typeface="Cambria"/>
              </a:rPr>
              <a:t> </a:t>
            </a:r>
            <a:r>
              <a:rPr sz="2800" spc="-5" dirty="0">
                <a:solidFill>
                  <a:srgbClr val="FFFFFF"/>
                </a:solidFill>
                <a:latin typeface="Cambria"/>
                <a:cs typeface="Cambria"/>
              </a:rPr>
              <a:t>αναισθησία</a:t>
            </a:r>
            <a:r>
              <a:rPr sz="2800" spc="55" dirty="0">
                <a:solidFill>
                  <a:srgbClr val="FFFFFF"/>
                </a:solidFill>
                <a:latin typeface="Cambria"/>
                <a:cs typeface="Cambria"/>
              </a:rPr>
              <a:t> </a:t>
            </a:r>
            <a:r>
              <a:rPr sz="2800" spc="-5" dirty="0">
                <a:solidFill>
                  <a:srgbClr val="FFFFFF"/>
                </a:solidFill>
                <a:latin typeface="Cambria"/>
                <a:cs typeface="Cambria"/>
              </a:rPr>
              <a:t>(ασθενής</a:t>
            </a:r>
            <a:r>
              <a:rPr sz="2800" spc="50" dirty="0">
                <a:solidFill>
                  <a:srgbClr val="FFFFFF"/>
                </a:solidFill>
                <a:latin typeface="Cambria"/>
                <a:cs typeface="Cambria"/>
              </a:rPr>
              <a:t> </a:t>
            </a:r>
            <a:r>
              <a:rPr sz="2800" spc="-5" dirty="0">
                <a:solidFill>
                  <a:srgbClr val="FFFFFF"/>
                </a:solidFill>
                <a:latin typeface="Cambria"/>
                <a:cs typeface="Cambria"/>
              </a:rPr>
              <a:t>σε</a:t>
            </a:r>
            <a:r>
              <a:rPr sz="2800" dirty="0">
                <a:solidFill>
                  <a:srgbClr val="FFFFFF"/>
                </a:solidFill>
                <a:latin typeface="Cambria"/>
                <a:cs typeface="Cambria"/>
              </a:rPr>
              <a:t> </a:t>
            </a:r>
            <a:r>
              <a:rPr sz="2800" spc="-10" dirty="0">
                <a:solidFill>
                  <a:srgbClr val="FFFFFF"/>
                </a:solidFill>
                <a:latin typeface="Cambria"/>
                <a:cs typeface="Cambria"/>
              </a:rPr>
              <a:t>εγρήγορση </a:t>
            </a:r>
            <a:r>
              <a:rPr sz="2800" spc="-600" dirty="0">
                <a:solidFill>
                  <a:srgbClr val="FFFFFF"/>
                </a:solidFill>
                <a:latin typeface="Cambria"/>
                <a:cs typeface="Cambria"/>
              </a:rPr>
              <a:t> </a:t>
            </a:r>
            <a:r>
              <a:rPr sz="2800" spc="-5" dirty="0">
                <a:solidFill>
                  <a:srgbClr val="FFFFFF"/>
                </a:solidFill>
                <a:latin typeface="Cambria"/>
                <a:cs typeface="Cambria"/>
              </a:rPr>
              <a:t>με</a:t>
            </a:r>
            <a:r>
              <a:rPr sz="2800" spc="-10" dirty="0">
                <a:solidFill>
                  <a:srgbClr val="FFFFFF"/>
                </a:solidFill>
                <a:latin typeface="Cambria"/>
                <a:cs typeface="Cambria"/>
              </a:rPr>
              <a:t> </a:t>
            </a:r>
            <a:r>
              <a:rPr sz="2800" dirty="0">
                <a:solidFill>
                  <a:srgbClr val="FFFFFF"/>
                </a:solidFill>
                <a:latin typeface="Cambria"/>
                <a:cs typeface="Cambria"/>
              </a:rPr>
              <a:t>ανοικτούς</a:t>
            </a:r>
            <a:r>
              <a:rPr sz="2800" spc="25" dirty="0">
                <a:solidFill>
                  <a:srgbClr val="FFFFFF"/>
                </a:solidFill>
                <a:latin typeface="Cambria"/>
                <a:cs typeface="Cambria"/>
              </a:rPr>
              <a:t> </a:t>
            </a:r>
            <a:r>
              <a:rPr sz="2800" spc="-5" dirty="0">
                <a:solidFill>
                  <a:srgbClr val="FFFFFF"/>
                </a:solidFill>
                <a:latin typeface="Cambria"/>
                <a:cs typeface="Cambria"/>
              </a:rPr>
              <a:t>οφθαλμούς</a:t>
            </a:r>
            <a:r>
              <a:rPr sz="2800" spc="20" dirty="0">
                <a:solidFill>
                  <a:srgbClr val="FFFFFF"/>
                </a:solidFill>
                <a:latin typeface="Cambria"/>
                <a:cs typeface="Cambria"/>
              </a:rPr>
              <a:t> </a:t>
            </a:r>
            <a:r>
              <a:rPr sz="2800" spc="-5" dirty="0">
                <a:solidFill>
                  <a:srgbClr val="FFFFFF"/>
                </a:solidFill>
                <a:latin typeface="Cambria"/>
                <a:cs typeface="Cambria"/>
              </a:rPr>
              <a:t>και</a:t>
            </a:r>
            <a:r>
              <a:rPr sz="2800" spc="-35" dirty="0">
                <a:solidFill>
                  <a:srgbClr val="FFFFFF"/>
                </a:solidFill>
                <a:latin typeface="Cambria"/>
                <a:cs typeface="Cambria"/>
              </a:rPr>
              <a:t> </a:t>
            </a:r>
            <a:r>
              <a:rPr sz="2800" dirty="0">
                <a:solidFill>
                  <a:srgbClr val="FFFFFF"/>
                </a:solidFill>
                <a:latin typeface="Cambria"/>
                <a:cs typeface="Cambria"/>
              </a:rPr>
              <a:t>νυσταγμικό</a:t>
            </a:r>
            <a:r>
              <a:rPr sz="2800" spc="40" dirty="0">
                <a:solidFill>
                  <a:srgbClr val="FFFFFF"/>
                </a:solidFill>
                <a:latin typeface="Cambria"/>
                <a:cs typeface="Cambria"/>
              </a:rPr>
              <a:t> </a:t>
            </a:r>
            <a:r>
              <a:rPr sz="2800" spc="-10" dirty="0">
                <a:solidFill>
                  <a:srgbClr val="FFFFFF"/>
                </a:solidFill>
                <a:latin typeface="Cambria"/>
                <a:cs typeface="Cambria"/>
              </a:rPr>
              <a:t>βλέμμα </a:t>
            </a:r>
            <a:r>
              <a:rPr sz="2800" spc="-5" dirty="0">
                <a:solidFill>
                  <a:srgbClr val="FFFFFF"/>
                </a:solidFill>
                <a:latin typeface="Cambria"/>
                <a:cs typeface="Cambria"/>
              </a:rPr>
              <a:t> </a:t>
            </a:r>
            <a:r>
              <a:rPr sz="2800" spc="-10" dirty="0">
                <a:solidFill>
                  <a:srgbClr val="FFFFFF"/>
                </a:solidFill>
                <a:latin typeface="Cambria"/>
                <a:cs typeface="Cambria"/>
              </a:rPr>
              <a:t>χωρίς</a:t>
            </a:r>
            <a:r>
              <a:rPr sz="2800" spc="15" dirty="0">
                <a:solidFill>
                  <a:srgbClr val="FFFFFF"/>
                </a:solidFill>
                <a:latin typeface="Cambria"/>
                <a:cs typeface="Cambria"/>
              </a:rPr>
              <a:t> </a:t>
            </a:r>
            <a:r>
              <a:rPr sz="2800" spc="-5" dirty="0">
                <a:solidFill>
                  <a:srgbClr val="FFFFFF"/>
                </a:solidFill>
                <a:latin typeface="Cambria"/>
                <a:cs typeface="Cambria"/>
              </a:rPr>
              <a:t>ανταπόκριση</a:t>
            </a:r>
            <a:r>
              <a:rPr sz="2800" spc="45" dirty="0">
                <a:solidFill>
                  <a:srgbClr val="FFFFFF"/>
                </a:solidFill>
                <a:latin typeface="Cambria"/>
                <a:cs typeface="Cambria"/>
              </a:rPr>
              <a:t> </a:t>
            </a:r>
            <a:r>
              <a:rPr sz="2800" spc="-5" dirty="0">
                <a:solidFill>
                  <a:srgbClr val="FFFFFF"/>
                </a:solidFill>
                <a:latin typeface="Cambria"/>
                <a:cs typeface="Cambria"/>
              </a:rPr>
              <a:t>σε</a:t>
            </a:r>
            <a:r>
              <a:rPr sz="2800" dirty="0">
                <a:solidFill>
                  <a:srgbClr val="FFFFFF"/>
                </a:solidFill>
                <a:latin typeface="Cambria"/>
                <a:cs typeface="Cambria"/>
              </a:rPr>
              <a:t> </a:t>
            </a:r>
            <a:r>
              <a:rPr sz="2800" spc="-5" dirty="0">
                <a:solidFill>
                  <a:srgbClr val="FFFFFF"/>
                </a:solidFill>
                <a:latin typeface="Cambria"/>
                <a:cs typeface="Cambria"/>
              </a:rPr>
              <a:t>αισθητικά</a:t>
            </a:r>
            <a:r>
              <a:rPr sz="2800" spc="45" dirty="0">
                <a:solidFill>
                  <a:srgbClr val="FFFFFF"/>
                </a:solidFill>
                <a:latin typeface="Cambria"/>
                <a:cs typeface="Cambria"/>
              </a:rPr>
              <a:t> </a:t>
            </a:r>
            <a:r>
              <a:rPr sz="2800" spc="-10" dirty="0">
                <a:solidFill>
                  <a:srgbClr val="FFFFFF"/>
                </a:solidFill>
                <a:latin typeface="Cambria"/>
                <a:cs typeface="Cambria"/>
              </a:rPr>
              <a:t>ερεθίσματα)</a:t>
            </a:r>
            <a:endParaRPr sz="2800">
              <a:latin typeface="Cambria"/>
              <a:cs typeface="Cambria"/>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5079" y="402336"/>
            <a:ext cx="6093714" cy="732282"/>
          </a:xfrm>
          <a:prstGeom prst="rect">
            <a:avLst/>
          </a:prstGeom>
        </p:spPr>
      </p:pic>
      <p:sp>
        <p:nvSpPr>
          <p:cNvPr id="3" name="object 3"/>
          <p:cNvSpPr txBox="1"/>
          <p:nvPr/>
        </p:nvSpPr>
        <p:spPr>
          <a:xfrm>
            <a:off x="547217" y="1348562"/>
            <a:ext cx="8074025" cy="3441065"/>
          </a:xfrm>
          <a:prstGeom prst="rect">
            <a:avLst/>
          </a:prstGeom>
        </p:spPr>
        <p:txBody>
          <a:bodyPr vert="horz" wrap="square" lIns="0" tIns="13335" rIns="0" bIns="0" rtlCol="0">
            <a:spAutoFit/>
          </a:bodyPr>
          <a:lstStyle/>
          <a:p>
            <a:pPr marL="304800" marR="5080" indent="-292735" algn="just">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Ο</a:t>
            </a:r>
            <a:r>
              <a:rPr sz="3200" dirty="0">
                <a:solidFill>
                  <a:srgbClr val="000066"/>
                </a:solidFill>
                <a:latin typeface="Candara"/>
                <a:cs typeface="Candara"/>
              </a:rPr>
              <a:t>ι </a:t>
            </a:r>
            <a:r>
              <a:rPr sz="3200" spc="204" dirty="0">
                <a:solidFill>
                  <a:srgbClr val="000066"/>
                </a:solidFill>
                <a:latin typeface="Candara"/>
                <a:cs typeface="Candara"/>
              </a:rPr>
              <a:t> </a:t>
            </a:r>
            <a:r>
              <a:rPr sz="3200" spc="-5" dirty="0">
                <a:solidFill>
                  <a:srgbClr val="000066"/>
                </a:solidFill>
                <a:latin typeface="Candara"/>
                <a:cs typeface="Candara"/>
              </a:rPr>
              <a:t>δίαυλο</a:t>
            </a:r>
            <a:r>
              <a:rPr sz="3200" dirty="0">
                <a:solidFill>
                  <a:srgbClr val="000066"/>
                </a:solidFill>
                <a:latin typeface="Candara"/>
                <a:cs typeface="Candara"/>
              </a:rPr>
              <a:t>ι </a:t>
            </a:r>
            <a:r>
              <a:rPr sz="3200" spc="204" dirty="0">
                <a:solidFill>
                  <a:srgbClr val="000066"/>
                </a:solidFill>
                <a:latin typeface="Candara"/>
                <a:cs typeface="Candara"/>
              </a:rPr>
              <a:t> </a:t>
            </a:r>
            <a:r>
              <a:rPr sz="3200" spc="-5" dirty="0">
                <a:solidFill>
                  <a:srgbClr val="000066"/>
                </a:solidFill>
                <a:latin typeface="Candara"/>
                <a:cs typeface="Candara"/>
              </a:rPr>
              <a:t>το</a:t>
            </a:r>
            <a:r>
              <a:rPr sz="3200" dirty="0">
                <a:solidFill>
                  <a:srgbClr val="000066"/>
                </a:solidFill>
                <a:latin typeface="Candara"/>
                <a:cs typeface="Candara"/>
              </a:rPr>
              <a:t>υ </a:t>
            </a:r>
            <a:r>
              <a:rPr sz="3200" spc="195" dirty="0">
                <a:solidFill>
                  <a:srgbClr val="000066"/>
                </a:solidFill>
                <a:latin typeface="Candara"/>
                <a:cs typeface="Candara"/>
              </a:rPr>
              <a:t> </a:t>
            </a:r>
            <a:r>
              <a:rPr sz="3200" spc="-5" dirty="0">
                <a:solidFill>
                  <a:srgbClr val="000066"/>
                </a:solidFill>
                <a:latin typeface="Candara"/>
                <a:cs typeface="Candara"/>
              </a:rPr>
              <a:t>νικοτινικο</a:t>
            </a:r>
            <a:r>
              <a:rPr sz="3200" dirty="0">
                <a:solidFill>
                  <a:srgbClr val="000066"/>
                </a:solidFill>
                <a:latin typeface="Candara"/>
                <a:cs typeface="Candara"/>
              </a:rPr>
              <a:t>ύ </a:t>
            </a:r>
            <a:r>
              <a:rPr sz="3200" spc="200" dirty="0">
                <a:solidFill>
                  <a:srgbClr val="000066"/>
                </a:solidFill>
                <a:latin typeface="Candara"/>
                <a:cs typeface="Candara"/>
              </a:rPr>
              <a:t> </a:t>
            </a:r>
            <a:r>
              <a:rPr sz="3200" dirty="0">
                <a:solidFill>
                  <a:srgbClr val="000066"/>
                </a:solidFill>
                <a:latin typeface="Candara"/>
                <a:cs typeface="Candara"/>
              </a:rPr>
              <a:t>υ</a:t>
            </a:r>
            <a:r>
              <a:rPr sz="3200" spc="-10" dirty="0">
                <a:solidFill>
                  <a:srgbClr val="000066"/>
                </a:solidFill>
                <a:latin typeface="Candara"/>
                <a:cs typeface="Candara"/>
              </a:rPr>
              <a:t>π</a:t>
            </a:r>
            <a:r>
              <a:rPr sz="3200" dirty="0">
                <a:solidFill>
                  <a:srgbClr val="000066"/>
                </a:solidFill>
                <a:latin typeface="Candara"/>
                <a:cs typeface="Candara"/>
              </a:rPr>
              <a:t>οδοχέα </a:t>
            </a:r>
            <a:r>
              <a:rPr sz="3200" spc="180" dirty="0">
                <a:solidFill>
                  <a:srgbClr val="000066"/>
                </a:solidFill>
                <a:latin typeface="Candara"/>
                <a:cs typeface="Candara"/>
              </a:rPr>
              <a:t> </a:t>
            </a:r>
            <a:r>
              <a:rPr sz="3200" dirty="0">
                <a:solidFill>
                  <a:srgbClr val="000066"/>
                </a:solidFill>
                <a:latin typeface="Candara"/>
                <a:cs typeface="Candara"/>
              </a:rPr>
              <a:t>της  </a:t>
            </a:r>
            <a:r>
              <a:rPr sz="3200" spc="-5" dirty="0">
                <a:solidFill>
                  <a:srgbClr val="000066"/>
                </a:solidFill>
                <a:latin typeface="Candara"/>
                <a:cs typeface="Candara"/>
              </a:rPr>
              <a:t>ακετυλχολίνης</a:t>
            </a:r>
            <a:r>
              <a:rPr sz="3200" dirty="0">
                <a:solidFill>
                  <a:srgbClr val="000066"/>
                </a:solidFill>
                <a:latin typeface="Candara"/>
                <a:cs typeface="Candara"/>
              </a:rPr>
              <a:t> είναι</a:t>
            </a:r>
            <a:r>
              <a:rPr sz="3200" spc="5" dirty="0">
                <a:solidFill>
                  <a:srgbClr val="000066"/>
                </a:solidFill>
                <a:latin typeface="Candara"/>
                <a:cs typeface="Candara"/>
              </a:rPr>
              <a:t> </a:t>
            </a:r>
            <a:r>
              <a:rPr sz="3200" spc="-5" dirty="0">
                <a:solidFill>
                  <a:srgbClr val="000066"/>
                </a:solidFill>
                <a:latin typeface="Candara"/>
                <a:cs typeface="Candara"/>
              </a:rPr>
              <a:t>τέσσερις</a:t>
            </a:r>
            <a:r>
              <a:rPr sz="3200" dirty="0">
                <a:solidFill>
                  <a:srgbClr val="000066"/>
                </a:solidFill>
                <a:latin typeface="Candara"/>
                <a:cs typeface="Candara"/>
              </a:rPr>
              <a:t> έως</a:t>
            </a:r>
            <a:r>
              <a:rPr sz="3200" spc="5" dirty="0">
                <a:solidFill>
                  <a:srgbClr val="000066"/>
                </a:solidFill>
                <a:latin typeface="Candara"/>
                <a:cs typeface="Candara"/>
              </a:rPr>
              <a:t> </a:t>
            </a:r>
            <a:r>
              <a:rPr sz="3200" spc="-5" dirty="0">
                <a:solidFill>
                  <a:srgbClr val="000066"/>
                </a:solidFill>
                <a:latin typeface="Candara"/>
                <a:cs typeface="Candara"/>
              </a:rPr>
              <a:t>πέντε </a:t>
            </a:r>
            <a:r>
              <a:rPr sz="3200" spc="-680" dirty="0">
                <a:solidFill>
                  <a:srgbClr val="000066"/>
                </a:solidFill>
                <a:latin typeface="Candara"/>
                <a:cs typeface="Candara"/>
              </a:rPr>
              <a:t> </a:t>
            </a:r>
            <a:r>
              <a:rPr sz="3200" spc="-5" dirty="0">
                <a:solidFill>
                  <a:srgbClr val="000066"/>
                </a:solidFill>
                <a:latin typeface="Candara"/>
                <a:cs typeface="Candara"/>
              </a:rPr>
              <a:t>φορές</a:t>
            </a:r>
            <a:r>
              <a:rPr sz="3200" dirty="0">
                <a:solidFill>
                  <a:srgbClr val="000066"/>
                </a:solidFill>
                <a:latin typeface="Candara"/>
                <a:cs typeface="Candara"/>
              </a:rPr>
              <a:t> </a:t>
            </a:r>
            <a:r>
              <a:rPr sz="3200" spc="-5" dirty="0">
                <a:solidFill>
                  <a:srgbClr val="000066"/>
                </a:solidFill>
                <a:latin typeface="Candara"/>
                <a:cs typeface="Candara"/>
              </a:rPr>
              <a:t>πιο</a:t>
            </a:r>
            <a:r>
              <a:rPr sz="3200" dirty="0">
                <a:solidFill>
                  <a:srgbClr val="000066"/>
                </a:solidFill>
                <a:latin typeface="Candara"/>
                <a:cs typeface="Candara"/>
              </a:rPr>
              <a:t> ευαίσθητοι</a:t>
            </a:r>
            <a:r>
              <a:rPr sz="3200" spc="5" dirty="0">
                <a:solidFill>
                  <a:srgbClr val="000066"/>
                </a:solidFill>
                <a:latin typeface="Candara"/>
                <a:cs typeface="Candara"/>
              </a:rPr>
              <a:t> </a:t>
            </a:r>
            <a:r>
              <a:rPr sz="3200" spc="-5" dirty="0">
                <a:solidFill>
                  <a:srgbClr val="000066"/>
                </a:solidFill>
                <a:latin typeface="Candara"/>
                <a:cs typeface="Candara"/>
              </a:rPr>
              <a:t>στην</a:t>
            </a:r>
            <a:r>
              <a:rPr sz="3200" dirty="0">
                <a:solidFill>
                  <a:srgbClr val="000066"/>
                </a:solidFill>
                <a:latin typeface="Candara"/>
                <a:cs typeface="Candara"/>
              </a:rPr>
              <a:t> </a:t>
            </a:r>
            <a:r>
              <a:rPr sz="3200" spc="-5" dirty="0">
                <a:solidFill>
                  <a:srgbClr val="000066"/>
                </a:solidFill>
                <a:latin typeface="Candara"/>
                <a:cs typeface="Candara"/>
              </a:rPr>
              <a:t>ανασταλτική </a:t>
            </a:r>
            <a:r>
              <a:rPr sz="3200" spc="-680" dirty="0">
                <a:solidFill>
                  <a:srgbClr val="000066"/>
                </a:solidFill>
                <a:latin typeface="Candara"/>
                <a:cs typeface="Candara"/>
              </a:rPr>
              <a:t> </a:t>
            </a:r>
            <a:r>
              <a:rPr sz="3200" spc="-5" dirty="0">
                <a:solidFill>
                  <a:srgbClr val="000066"/>
                </a:solidFill>
                <a:latin typeface="Candara"/>
                <a:cs typeface="Candara"/>
              </a:rPr>
              <a:t>δράση</a:t>
            </a:r>
            <a:r>
              <a:rPr sz="3200" spc="-10" dirty="0">
                <a:solidFill>
                  <a:srgbClr val="000066"/>
                </a:solidFill>
                <a:latin typeface="Candara"/>
                <a:cs typeface="Candara"/>
              </a:rPr>
              <a:t> </a:t>
            </a:r>
            <a:r>
              <a:rPr sz="3200" dirty="0">
                <a:solidFill>
                  <a:srgbClr val="000066"/>
                </a:solidFill>
                <a:latin typeface="Candara"/>
                <a:cs typeface="Candara"/>
              </a:rPr>
              <a:t>που ασκούν</a:t>
            </a:r>
            <a:r>
              <a:rPr sz="3200" spc="-25" dirty="0">
                <a:solidFill>
                  <a:srgbClr val="000066"/>
                </a:solidFill>
                <a:latin typeface="Candara"/>
                <a:cs typeface="Candara"/>
              </a:rPr>
              <a:t> </a:t>
            </a:r>
            <a:r>
              <a:rPr sz="3200" dirty="0">
                <a:solidFill>
                  <a:srgbClr val="000066"/>
                </a:solidFill>
                <a:latin typeface="Candara"/>
                <a:cs typeface="Candara"/>
              </a:rPr>
              <a:t>τα</a:t>
            </a:r>
            <a:r>
              <a:rPr sz="3200" spc="-5" dirty="0">
                <a:solidFill>
                  <a:srgbClr val="000066"/>
                </a:solidFill>
                <a:latin typeface="Candara"/>
                <a:cs typeface="Candara"/>
              </a:rPr>
              <a:t> </a:t>
            </a:r>
            <a:r>
              <a:rPr sz="3200" dirty="0">
                <a:solidFill>
                  <a:srgbClr val="000066"/>
                </a:solidFill>
                <a:latin typeface="Candara"/>
                <a:cs typeface="Candara"/>
              </a:rPr>
              <a:t>αναισθητικά</a:t>
            </a:r>
            <a:endParaRPr sz="3200">
              <a:latin typeface="Candara"/>
              <a:cs typeface="Candara"/>
            </a:endParaRPr>
          </a:p>
          <a:p>
            <a:pPr marL="304800" marR="5080" indent="-292735" algn="just">
              <a:lnSpc>
                <a:spcPct val="100000"/>
              </a:lnSpc>
              <a:spcBef>
                <a:spcPts val="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Ο</a:t>
            </a:r>
            <a:r>
              <a:rPr sz="3200" dirty="0">
                <a:solidFill>
                  <a:srgbClr val="000066"/>
                </a:solidFill>
                <a:latin typeface="Candara"/>
                <a:cs typeface="Candara"/>
              </a:rPr>
              <a:t>ι</a:t>
            </a:r>
            <a:r>
              <a:rPr sz="3200" spc="165" dirty="0">
                <a:solidFill>
                  <a:srgbClr val="000066"/>
                </a:solidFill>
                <a:latin typeface="Candara"/>
                <a:cs typeface="Candara"/>
              </a:rPr>
              <a:t> </a:t>
            </a:r>
            <a:r>
              <a:rPr sz="3200" spc="-5" dirty="0">
                <a:solidFill>
                  <a:srgbClr val="000066"/>
                </a:solidFill>
                <a:latin typeface="Candara"/>
                <a:cs typeface="Candara"/>
              </a:rPr>
              <a:t>νικοτινικο</a:t>
            </a:r>
            <a:r>
              <a:rPr sz="3200" dirty="0">
                <a:solidFill>
                  <a:srgbClr val="000066"/>
                </a:solidFill>
                <a:latin typeface="Candara"/>
                <a:cs typeface="Candara"/>
              </a:rPr>
              <a:t>ί</a:t>
            </a:r>
            <a:r>
              <a:rPr sz="3200" spc="165" dirty="0">
                <a:solidFill>
                  <a:srgbClr val="000066"/>
                </a:solidFill>
                <a:latin typeface="Candara"/>
                <a:cs typeface="Candara"/>
              </a:rPr>
              <a:t> </a:t>
            </a:r>
            <a:r>
              <a:rPr sz="3200" dirty="0">
                <a:solidFill>
                  <a:srgbClr val="000066"/>
                </a:solidFill>
                <a:latin typeface="Candara"/>
                <a:cs typeface="Candara"/>
              </a:rPr>
              <a:t>χ</a:t>
            </a:r>
            <a:r>
              <a:rPr sz="3200" spc="-10" dirty="0">
                <a:solidFill>
                  <a:srgbClr val="000066"/>
                </a:solidFill>
                <a:latin typeface="Candara"/>
                <a:cs typeface="Candara"/>
              </a:rPr>
              <a:t>ο</a:t>
            </a:r>
            <a:r>
              <a:rPr sz="3200" spc="-5" dirty="0">
                <a:solidFill>
                  <a:srgbClr val="000066"/>
                </a:solidFill>
                <a:latin typeface="Candara"/>
                <a:cs typeface="Candara"/>
              </a:rPr>
              <a:t>λινεργικο</a:t>
            </a:r>
            <a:r>
              <a:rPr sz="3200" dirty="0">
                <a:solidFill>
                  <a:srgbClr val="000066"/>
                </a:solidFill>
                <a:latin typeface="Candara"/>
                <a:cs typeface="Candara"/>
              </a:rPr>
              <a:t>ί</a:t>
            </a:r>
            <a:r>
              <a:rPr sz="3200" spc="170" dirty="0">
                <a:solidFill>
                  <a:srgbClr val="000066"/>
                </a:solidFill>
                <a:latin typeface="Candara"/>
                <a:cs typeface="Candara"/>
              </a:rPr>
              <a:t> </a:t>
            </a:r>
            <a:r>
              <a:rPr sz="3200" spc="-5" dirty="0">
                <a:solidFill>
                  <a:srgbClr val="000066"/>
                </a:solidFill>
                <a:latin typeface="Candara"/>
                <a:cs typeface="Candara"/>
              </a:rPr>
              <a:t>δίαυλο</a:t>
            </a:r>
            <a:r>
              <a:rPr sz="3200" dirty="0">
                <a:solidFill>
                  <a:srgbClr val="000066"/>
                </a:solidFill>
                <a:latin typeface="Candara"/>
                <a:cs typeface="Candara"/>
              </a:rPr>
              <a:t>ι</a:t>
            </a:r>
            <a:r>
              <a:rPr sz="3200" spc="165" dirty="0">
                <a:solidFill>
                  <a:srgbClr val="000066"/>
                </a:solidFill>
                <a:latin typeface="Candara"/>
                <a:cs typeface="Candara"/>
              </a:rPr>
              <a:t> </a:t>
            </a:r>
            <a:r>
              <a:rPr sz="3200" spc="-5" dirty="0">
                <a:solidFill>
                  <a:srgbClr val="000066"/>
                </a:solidFill>
                <a:latin typeface="Candara"/>
                <a:cs typeface="Candara"/>
              </a:rPr>
              <a:t>το</a:t>
            </a:r>
            <a:r>
              <a:rPr sz="3200" dirty="0">
                <a:solidFill>
                  <a:srgbClr val="000066"/>
                </a:solidFill>
                <a:latin typeface="Candara"/>
                <a:cs typeface="Candara"/>
              </a:rPr>
              <a:t>υ</a:t>
            </a:r>
            <a:r>
              <a:rPr sz="3200" spc="175" dirty="0">
                <a:solidFill>
                  <a:srgbClr val="000066"/>
                </a:solidFill>
                <a:latin typeface="Candara"/>
                <a:cs typeface="Candara"/>
              </a:rPr>
              <a:t> </a:t>
            </a:r>
            <a:r>
              <a:rPr sz="3200" dirty="0">
                <a:solidFill>
                  <a:srgbClr val="000066"/>
                </a:solidFill>
                <a:latin typeface="Candara"/>
                <a:cs typeface="Candara"/>
              </a:rPr>
              <a:t>ΚΝΣ  </a:t>
            </a:r>
            <a:r>
              <a:rPr sz="3200" spc="-5" dirty="0">
                <a:solidFill>
                  <a:srgbClr val="000066"/>
                </a:solidFill>
                <a:latin typeface="Candara"/>
                <a:cs typeface="Candara"/>
              </a:rPr>
              <a:t>φαίνεται να </a:t>
            </a:r>
            <a:r>
              <a:rPr sz="3200" dirty="0">
                <a:solidFill>
                  <a:srgbClr val="000066"/>
                </a:solidFill>
                <a:latin typeface="Candara"/>
                <a:cs typeface="Candara"/>
              </a:rPr>
              <a:t>είναι </a:t>
            </a:r>
            <a:r>
              <a:rPr sz="3200" spc="-5" dirty="0">
                <a:solidFill>
                  <a:srgbClr val="000066"/>
                </a:solidFill>
                <a:latin typeface="Candara"/>
                <a:cs typeface="Candara"/>
              </a:rPr>
              <a:t>οι πιο </a:t>
            </a:r>
            <a:r>
              <a:rPr sz="3200" dirty="0">
                <a:solidFill>
                  <a:srgbClr val="000066"/>
                </a:solidFill>
                <a:latin typeface="Candara"/>
                <a:cs typeface="Candara"/>
              </a:rPr>
              <a:t>ευαίσθητοι </a:t>
            </a:r>
            <a:r>
              <a:rPr sz="3200" spc="-10" dirty="0">
                <a:solidFill>
                  <a:srgbClr val="000066"/>
                </a:solidFill>
                <a:latin typeface="Candara"/>
                <a:cs typeface="Candara"/>
              </a:rPr>
              <a:t>δίαυλοι </a:t>
            </a:r>
            <a:r>
              <a:rPr sz="3200" spc="-5" dirty="0">
                <a:solidFill>
                  <a:srgbClr val="000066"/>
                </a:solidFill>
                <a:latin typeface="Candara"/>
                <a:cs typeface="Candara"/>
              </a:rPr>
              <a:t> στη</a:t>
            </a:r>
            <a:r>
              <a:rPr sz="3200" dirty="0">
                <a:solidFill>
                  <a:srgbClr val="000066"/>
                </a:solidFill>
                <a:latin typeface="Candara"/>
                <a:cs typeface="Candara"/>
              </a:rPr>
              <a:t> </a:t>
            </a:r>
            <a:r>
              <a:rPr sz="3200" spc="-5" dirty="0">
                <a:solidFill>
                  <a:srgbClr val="000066"/>
                </a:solidFill>
                <a:latin typeface="Candara"/>
                <a:cs typeface="Candara"/>
              </a:rPr>
              <a:t>δράση</a:t>
            </a:r>
            <a:r>
              <a:rPr sz="3200" spc="5" dirty="0">
                <a:solidFill>
                  <a:srgbClr val="000066"/>
                </a:solidFill>
                <a:latin typeface="Candara"/>
                <a:cs typeface="Candara"/>
              </a:rPr>
              <a:t> </a:t>
            </a:r>
            <a:r>
              <a:rPr sz="3200" dirty="0">
                <a:solidFill>
                  <a:srgbClr val="000066"/>
                </a:solidFill>
                <a:latin typeface="Candara"/>
                <a:cs typeface="Candara"/>
              </a:rPr>
              <a:t>των αναισθητικών</a:t>
            </a:r>
            <a:endParaRPr sz="3200">
              <a:latin typeface="Candara"/>
              <a:cs typeface="Candara"/>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sp>
        <p:nvSpPr>
          <p:cNvPr id="3" name="object 3"/>
          <p:cNvSpPr txBox="1">
            <a:spLocks noGrp="1"/>
          </p:cNvSpPr>
          <p:nvPr>
            <p:ph type="title"/>
          </p:nvPr>
        </p:nvSpPr>
        <p:spPr>
          <a:xfrm>
            <a:off x="993444" y="1361948"/>
            <a:ext cx="2162810" cy="589280"/>
          </a:xfrm>
          <a:prstGeom prst="rect">
            <a:avLst/>
          </a:prstGeom>
        </p:spPr>
        <p:txBody>
          <a:bodyPr vert="horz" wrap="square" lIns="0" tIns="12065" rIns="0" bIns="0" rtlCol="0">
            <a:spAutoFit/>
          </a:bodyPr>
          <a:lstStyle/>
          <a:p>
            <a:pPr marL="12700">
              <a:lnSpc>
                <a:spcPct val="100000"/>
              </a:lnSpc>
              <a:spcBef>
                <a:spcPts val="95"/>
              </a:spcBef>
            </a:pPr>
            <a:r>
              <a:rPr sz="2600" spc="-105" dirty="0">
                <a:solidFill>
                  <a:srgbClr val="0E6EC5"/>
                </a:solidFill>
                <a:latin typeface="Segoe UI Symbol"/>
                <a:cs typeface="Segoe UI Symbol"/>
              </a:rPr>
              <a:t>⦿</a:t>
            </a:r>
            <a:r>
              <a:rPr sz="3700" spc="-105" dirty="0">
                <a:latin typeface="Microsoft Sans Serif"/>
                <a:cs typeface="Microsoft Sans Serif"/>
              </a:rPr>
              <a:t>Κεταμίνη</a:t>
            </a:r>
            <a:endParaRPr sz="3700">
              <a:latin typeface="Microsoft Sans Serif"/>
              <a:cs typeface="Microsoft Sans Serif"/>
            </a:endParaRPr>
          </a:p>
        </p:txBody>
      </p:sp>
      <p:sp>
        <p:nvSpPr>
          <p:cNvPr id="4" name="object 4"/>
          <p:cNvSpPr txBox="1"/>
          <p:nvPr/>
        </p:nvSpPr>
        <p:spPr>
          <a:xfrm>
            <a:off x="993444" y="2383281"/>
            <a:ext cx="7265670" cy="1092200"/>
          </a:xfrm>
          <a:prstGeom prst="rect">
            <a:avLst/>
          </a:prstGeom>
        </p:spPr>
        <p:txBody>
          <a:bodyPr vert="horz" wrap="square" lIns="0" tIns="12065" rIns="0" bIns="0" rtlCol="0">
            <a:spAutoFit/>
          </a:bodyPr>
          <a:lstStyle/>
          <a:p>
            <a:pPr marL="12700">
              <a:lnSpc>
                <a:spcPts val="2850"/>
              </a:lnSpc>
              <a:spcBef>
                <a:spcPts val="95"/>
              </a:spcBef>
            </a:pPr>
            <a:r>
              <a:rPr sz="2500" spc="-35" dirty="0">
                <a:solidFill>
                  <a:srgbClr val="FFFFFF"/>
                </a:solidFill>
                <a:latin typeface="Microsoft Sans Serif"/>
                <a:cs typeface="Microsoft Sans Serif"/>
              </a:rPr>
              <a:t>Προκαλεί</a:t>
            </a:r>
            <a:r>
              <a:rPr sz="2500" spc="45" dirty="0">
                <a:solidFill>
                  <a:srgbClr val="FFFFFF"/>
                </a:solidFill>
                <a:latin typeface="Microsoft Sans Serif"/>
                <a:cs typeface="Microsoft Sans Serif"/>
              </a:rPr>
              <a:t> </a:t>
            </a:r>
            <a:r>
              <a:rPr sz="2500" i="1" spc="-10" dirty="0">
                <a:solidFill>
                  <a:srgbClr val="FFFFFF"/>
                </a:solidFill>
                <a:latin typeface="Arial"/>
                <a:cs typeface="Arial"/>
              </a:rPr>
              <a:t>διαχωριστική</a:t>
            </a:r>
            <a:r>
              <a:rPr sz="2500" i="1" spc="10" dirty="0">
                <a:solidFill>
                  <a:srgbClr val="FFFFFF"/>
                </a:solidFill>
                <a:latin typeface="Arial"/>
                <a:cs typeface="Arial"/>
              </a:rPr>
              <a:t> </a:t>
            </a:r>
            <a:r>
              <a:rPr sz="2500" i="1" spc="-10" dirty="0">
                <a:solidFill>
                  <a:srgbClr val="FFFFFF"/>
                </a:solidFill>
                <a:latin typeface="Arial"/>
                <a:cs typeface="Arial"/>
              </a:rPr>
              <a:t>αναισθησία</a:t>
            </a:r>
            <a:endParaRPr sz="2500">
              <a:latin typeface="Arial"/>
              <a:cs typeface="Arial"/>
            </a:endParaRPr>
          </a:p>
          <a:p>
            <a:pPr marL="12700" marR="5080">
              <a:lnSpc>
                <a:spcPts val="2700"/>
              </a:lnSpc>
              <a:spcBef>
                <a:spcPts val="190"/>
              </a:spcBef>
            </a:pPr>
            <a:r>
              <a:rPr sz="2500" spc="-75" dirty="0">
                <a:solidFill>
                  <a:srgbClr val="FFFFFF"/>
                </a:solidFill>
                <a:latin typeface="Microsoft Sans Serif"/>
                <a:cs typeface="Microsoft Sans Serif"/>
              </a:rPr>
              <a:t>Λειτουργικός</a:t>
            </a:r>
            <a:r>
              <a:rPr sz="2500" spc="35" dirty="0">
                <a:solidFill>
                  <a:srgbClr val="FFFFFF"/>
                </a:solidFill>
                <a:latin typeface="Microsoft Sans Serif"/>
                <a:cs typeface="Microsoft Sans Serif"/>
              </a:rPr>
              <a:t> </a:t>
            </a:r>
            <a:r>
              <a:rPr sz="2500" spc="-30" dirty="0">
                <a:solidFill>
                  <a:srgbClr val="FFFFFF"/>
                </a:solidFill>
                <a:latin typeface="Microsoft Sans Serif"/>
                <a:cs typeface="Microsoft Sans Serif"/>
              </a:rPr>
              <a:t>και</a:t>
            </a:r>
            <a:r>
              <a:rPr sz="2500" spc="55" dirty="0">
                <a:solidFill>
                  <a:srgbClr val="FFFFFF"/>
                </a:solidFill>
                <a:latin typeface="Microsoft Sans Serif"/>
                <a:cs typeface="Microsoft Sans Serif"/>
              </a:rPr>
              <a:t> </a:t>
            </a:r>
            <a:r>
              <a:rPr sz="2500" spc="-50" dirty="0">
                <a:solidFill>
                  <a:srgbClr val="FFFFFF"/>
                </a:solidFill>
                <a:latin typeface="Microsoft Sans Serif"/>
                <a:cs typeface="Microsoft Sans Serif"/>
              </a:rPr>
              <a:t>ηλεκτροφυσιολογικός</a:t>
            </a:r>
            <a:r>
              <a:rPr sz="2500" spc="30" dirty="0">
                <a:solidFill>
                  <a:srgbClr val="FFFFFF"/>
                </a:solidFill>
                <a:latin typeface="Microsoft Sans Serif"/>
                <a:cs typeface="Microsoft Sans Serif"/>
              </a:rPr>
              <a:t> </a:t>
            </a:r>
            <a:r>
              <a:rPr sz="2500" dirty="0">
                <a:solidFill>
                  <a:srgbClr val="FFFFFF"/>
                </a:solidFill>
                <a:latin typeface="Microsoft Sans Serif"/>
                <a:cs typeface="Microsoft Sans Serif"/>
              </a:rPr>
              <a:t>διαχωρισμός </a:t>
            </a:r>
            <a:r>
              <a:rPr sz="2500" spc="-650" dirty="0">
                <a:solidFill>
                  <a:srgbClr val="FFFFFF"/>
                </a:solidFill>
                <a:latin typeface="Microsoft Sans Serif"/>
                <a:cs typeface="Microsoft Sans Serif"/>
              </a:rPr>
              <a:t> </a:t>
            </a:r>
            <a:r>
              <a:rPr sz="2500" spc="-114" dirty="0">
                <a:solidFill>
                  <a:srgbClr val="FFFFFF"/>
                </a:solidFill>
                <a:latin typeface="Microsoft Sans Serif"/>
                <a:cs typeface="Microsoft Sans Serif"/>
              </a:rPr>
              <a:t>του</a:t>
            </a:r>
            <a:r>
              <a:rPr sz="2500" spc="35" dirty="0">
                <a:solidFill>
                  <a:srgbClr val="FFFFFF"/>
                </a:solidFill>
                <a:latin typeface="Microsoft Sans Serif"/>
                <a:cs typeface="Microsoft Sans Serif"/>
              </a:rPr>
              <a:t> </a:t>
            </a:r>
            <a:r>
              <a:rPr sz="2500" spc="-10" dirty="0">
                <a:solidFill>
                  <a:srgbClr val="FFFFFF"/>
                </a:solidFill>
                <a:latin typeface="Microsoft Sans Serif"/>
                <a:cs typeface="Microsoft Sans Serif"/>
              </a:rPr>
              <a:t>θαλαμοφλοιώδους</a:t>
            </a:r>
            <a:r>
              <a:rPr sz="2500" spc="40" dirty="0">
                <a:solidFill>
                  <a:srgbClr val="FFFFFF"/>
                </a:solidFill>
                <a:latin typeface="Microsoft Sans Serif"/>
                <a:cs typeface="Microsoft Sans Serif"/>
              </a:rPr>
              <a:t> </a:t>
            </a:r>
            <a:r>
              <a:rPr sz="2500" spc="105" dirty="0">
                <a:solidFill>
                  <a:srgbClr val="FFFFFF"/>
                </a:solidFill>
                <a:latin typeface="Microsoft Sans Serif"/>
                <a:cs typeface="Microsoft Sans Serif"/>
              </a:rPr>
              <a:t>από</a:t>
            </a:r>
            <a:r>
              <a:rPr sz="2500" spc="45" dirty="0">
                <a:solidFill>
                  <a:srgbClr val="FFFFFF"/>
                </a:solidFill>
                <a:latin typeface="Microsoft Sans Serif"/>
                <a:cs typeface="Microsoft Sans Serif"/>
              </a:rPr>
              <a:t> </a:t>
            </a:r>
            <a:r>
              <a:rPr sz="2500" spc="-155" dirty="0">
                <a:solidFill>
                  <a:srgbClr val="FFFFFF"/>
                </a:solidFill>
                <a:latin typeface="Microsoft Sans Serif"/>
                <a:cs typeface="Microsoft Sans Serif"/>
              </a:rPr>
              <a:t>το</a:t>
            </a:r>
            <a:r>
              <a:rPr sz="2500" spc="40" dirty="0">
                <a:solidFill>
                  <a:srgbClr val="FFFFFF"/>
                </a:solidFill>
                <a:latin typeface="Microsoft Sans Serif"/>
                <a:cs typeface="Microsoft Sans Serif"/>
              </a:rPr>
              <a:t> </a:t>
            </a:r>
            <a:r>
              <a:rPr sz="2500" spc="-50" dirty="0">
                <a:solidFill>
                  <a:srgbClr val="FFFFFF"/>
                </a:solidFill>
                <a:latin typeface="Microsoft Sans Serif"/>
                <a:cs typeface="Microsoft Sans Serif"/>
              </a:rPr>
              <a:t>μεταιχμιακό</a:t>
            </a:r>
            <a:r>
              <a:rPr sz="2500" spc="60" dirty="0">
                <a:solidFill>
                  <a:srgbClr val="FFFFFF"/>
                </a:solidFill>
                <a:latin typeface="Microsoft Sans Serif"/>
                <a:cs typeface="Microsoft Sans Serif"/>
              </a:rPr>
              <a:t> </a:t>
            </a:r>
            <a:r>
              <a:rPr sz="2500" spc="-20" dirty="0">
                <a:solidFill>
                  <a:srgbClr val="FFFFFF"/>
                </a:solidFill>
                <a:latin typeface="Microsoft Sans Serif"/>
                <a:cs typeface="Microsoft Sans Serif"/>
              </a:rPr>
              <a:t>σύστημα</a:t>
            </a:r>
            <a:endParaRPr sz="2500">
              <a:latin typeface="Microsoft Sans Serif"/>
              <a:cs typeface="Microsoft Sans Serif"/>
            </a:endParaRPr>
          </a:p>
        </p:txBody>
      </p:sp>
      <p:sp>
        <p:nvSpPr>
          <p:cNvPr id="5" name="object 5"/>
          <p:cNvSpPr txBox="1"/>
          <p:nvPr/>
        </p:nvSpPr>
        <p:spPr>
          <a:xfrm>
            <a:off x="993444" y="3755263"/>
            <a:ext cx="2148840" cy="406400"/>
          </a:xfrm>
          <a:prstGeom prst="rect">
            <a:avLst/>
          </a:prstGeom>
        </p:spPr>
        <p:txBody>
          <a:bodyPr vert="horz" wrap="square" lIns="0" tIns="12065" rIns="0" bIns="0" rtlCol="0">
            <a:spAutoFit/>
          </a:bodyPr>
          <a:lstStyle/>
          <a:p>
            <a:pPr marL="12700">
              <a:lnSpc>
                <a:spcPct val="100000"/>
              </a:lnSpc>
              <a:spcBef>
                <a:spcPts val="95"/>
              </a:spcBef>
            </a:pPr>
            <a:r>
              <a:rPr sz="2500" spc="-70" dirty="0">
                <a:solidFill>
                  <a:srgbClr val="FFFFFF"/>
                </a:solidFill>
                <a:latin typeface="Microsoft Sans Serif"/>
                <a:cs typeface="Microsoft Sans Serif"/>
              </a:rPr>
              <a:t>Χαρακτηρίζεται</a:t>
            </a:r>
            <a:endParaRPr sz="2500">
              <a:latin typeface="Microsoft Sans Serif"/>
              <a:cs typeface="Microsoft Sans Serif"/>
            </a:endParaRPr>
          </a:p>
        </p:txBody>
      </p:sp>
      <p:sp>
        <p:nvSpPr>
          <p:cNvPr id="6" name="object 6"/>
          <p:cNvSpPr txBox="1"/>
          <p:nvPr/>
        </p:nvSpPr>
        <p:spPr>
          <a:xfrm>
            <a:off x="3652672" y="3755263"/>
            <a:ext cx="4302125" cy="1778000"/>
          </a:xfrm>
          <a:prstGeom prst="rect">
            <a:avLst/>
          </a:prstGeom>
        </p:spPr>
        <p:txBody>
          <a:bodyPr vert="horz" wrap="square" lIns="0" tIns="55244" rIns="0" bIns="0" rtlCol="0">
            <a:spAutoFit/>
          </a:bodyPr>
          <a:lstStyle/>
          <a:p>
            <a:pPr marL="287020" marR="1016635" indent="-274955">
              <a:lnSpc>
                <a:spcPts val="2700"/>
              </a:lnSpc>
              <a:spcBef>
                <a:spcPts val="434"/>
              </a:spcBef>
            </a:pPr>
            <a:r>
              <a:rPr sz="2500" spc="-60" dirty="0">
                <a:solidFill>
                  <a:srgbClr val="FFFFFF"/>
                </a:solidFill>
                <a:latin typeface="Microsoft Sans Serif"/>
                <a:cs typeface="Microsoft Sans Serif"/>
              </a:rPr>
              <a:t>Κατάσταση</a:t>
            </a:r>
            <a:r>
              <a:rPr sz="2500" spc="25" dirty="0">
                <a:solidFill>
                  <a:srgbClr val="FFFFFF"/>
                </a:solidFill>
                <a:latin typeface="Microsoft Sans Serif"/>
                <a:cs typeface="Microsoft Sans Serif"/>
              </a:rPr>
              <a:t> </a:t>
            </a:r>
            <a:r>
              <a:rPr sz="2500" spc="-55" dirty="0">
                <a:solidFill>
                  <a:srgbClr val="FFFFFF"/>
                </a:solidFill>
                <a:latin typeface="Microsoft Sans Serif"/>
                <a:cs typeface="Microsoft Sans Serif"/>
              </a:rPr>
              <a:t>καταληψίας </a:t>
            </a:r>
            <a:r>
              <a:rPr sz="2500" spc="-650" dirty="0">
                <a:solidFill>
                  <a:srgbClr val="FFFFFF"/>
                </a:solidFill>
                <a:latin typeface="Microsoft Sans Serif"/>
                <a:cs typeface="Microsoft Sans Serif"/>
              </a:rPr>
              <a:t> </a:t>
            </a:r>
            <a:r>
              <a:rPr sz="2500" spc="-65" dirty="0">
                <a:solidFill>
                  <a:srgbClr val="FFFFFF"/>
                </a:solidFill>
                <a:latin typeface="Microsoft Sans Serif"/>
                <a:cs typeface="Microsoft Sans Serif"/>
              </a:rPr>
              <a:t>Μάτια</a:t>
            </a:r>
            <a:r>
              <a:rPr sz="2500" spc="45" dirty="0">
                <a:solidFill>
                  <a:srgbClr val="FFFFFF"/>
                </a:solidFill>
                <a:latin typeface="Microsoft Sans Serif"/>
                <a:cs typeface="Microsoft Sans Serif"/>
              </a:rPr>
              <a:t> </a:t>
            </a:r>
            <a:r>
              <a:rPr sz="2500" spc="-55" dirty="0">
                <a:solidFill>
                  <a:srgbClr val="FFFFFF"/>
                </a:solidFill>
                <a:latin typeface="Microsoft Sans Serif"/>
                <a:cs typeface="Microsoft Sans Serif"/>
              </a:rPr>
              <a:t>ανοικτά</a:t>
            </a:r>
            <a:endParaRPr sz="2500">
              <a:latin typeface="Microsoft Sans Serif"/>
              <a:cs typeface="Microsoft Sans Serif"/>
            </a:endParaRPr>
          </a:p>
          <a:p>
            <a:pPr marL="281305">
              <a:lnSpc>
                <a:spcPts val="2510"/>
              </a:lnSpc>
            </a:pPr>
            <a:r>
              <a:rPr sz="2500" spc="-25" dirty="0">
                <a:solidFill>
                  <a:srgbClr val="FFFFFF"/>
                </a:solidFill>
                <a:latin typeface="Microsoft Sans Serif"/>
                <a:cs typeface="Microsoft Sans Serif"/>
              </a:rPr>
              <a:t>Υπερτονία</a:t>
            </a:r>
            <a:endParaRPr sz="2500">
              <a:latin typeface="Microsoft Sans Serif"/>
              <a:cs typeface="Microsoft Sans Serif"/>
            </a:endParaRPr>
          </a:p>
          <a:p>
            <a:pPr marL="270510">
              <a:lnSpc>
                <a:spcPts val="2700"/>
              </a:lnSpc>
            </a:pPr>
            <a:r>
              <a:rPr sz="2500" spc="-90" dirty="0">
                <a:solidFill>
                  <a:srgbClr val="FFFFFF"/>
                </a:solidFill>
                <a:latin typeface="Microsoft Sans Serif"/>
                <a:cs typeface="Microsoft Sans Serif"/>
              </a:rPr>
              <a:t>Αυτόματες</a:t>
            </a:r>
            <a:r>
              <a:rPr sz="2500" dirty="0">
                <a:solidFill>
                  <a:srgbClr val="FFFFFF"/>
                </a:solidFill>
                <a:latin typeface="Microsoft Sans Serif"/>
                <a:cs typeface="Microsoft Sans Serif"/>
              </a:rPr>
              <a:t> </a:t>
            </a:r>
            <a:r>
              <a:rPr sz="2500" spc="-40" dirty="0">
                <a:solidFill>
                  <a:srgbClr val="FFFFFF"/>
                </a:solidFill>
                <a:latin typeface="Microsoft Sans Serif"/>
                <a:cs typeface="Microsoft Sans Serif"/>
              </a:rPr>
              <a:t>κινήσεις</a:t>
            </a:r>
            <a:endParaRPr sz="2500">
              <a:latin typeface="Microsoft Sans Serif"/>
              <a:cs typeface="Microsoft Sans Serif"/>
            </a:endParaRPr>
          </a:p>
          <a:p>
            <a:pPr marL="270510">
              <a:lnSpc>
                <a:spcPts val="2850"/>
              </a:lnSpc>
            </a:pPr>
            <a:r>
              <a:rPr sz="2500" spc="-35" dirty="0">
                <a:solidFill>
                  <a:srgbClr val="FFFFFF"/>
                </a:solidFill>
                <a:latin typeface="Microsoft Sans Serif"/>
                <a:cs typeface="Microsoft Sans Serif"/>
              </a:rPr>
              <a:t>Διατήρηση</a:t>
            </a:r>
            <a:r>
              <a:rPr sz="2500" spc="-15" dirty="0">
                <a:solidFill>
                  <a:srgbClr val="FFFFFF"/>
                </a:solidFill>
                <a:latin typeface="Microsoft Sans Serif"/>
                <a:cs typeface="Microsoft Sans Serif"/>
              </a:rPr>
              <a:t> </a:t>
            </a:r>
            <a:r>
              <a:rPr sz="2500" spc="-30" dirty="0">
                <a:solidFill>
                  <a:srgbClr val="FFFFFF"/>
                </a:solidFill>
                <a:latin typeface="Microsoft Sans Serif"/>
                <a:cs typeface="Microsoft Sans Serif"/>
              </a:rPr>
              <a:t>αντανακλαστικών</a:t>
            </a:r>
            <a:endParaRPr sz="2500">
              <a:latin typeface="Microsoft Sans Serif"/>
              <a:cs typeface="Microsoft Sans Serif"/>
            </a:endParaRPr>
          </a:p>
        </p:txBody>
      </p:sp>
      <p:sp>
        <p:nvSpPr>
          <p:cNvPr id="7" name="object 7"/>
          <p:cNvSpPr txBox="1"/>
          <p:nvPr/>
        </p:nvSpPr>
        <p:spPr>
          <a:xfrm>
            <a:off x="1793494" y="5470042"/>
            <a:ext cx="5074920" cy="749300"/>
          </a:xfrm>
          <a:prstGeom prst="rect">
            <a:avLst/>
          </a:prstGeom>
        </p:spPr>
        <p:txBody>
          <a:bodyPr vert="horz" wrap="square" lIns="0" tIns="55244" rIns="0" bIns="0" rtlCol="0">
            <a:spAutoFit/>
          </a:bodyPr>
          <a:lstStyle/>
          <a:p>
            <a:pPr marL="12700" marR="5080" indent="2117090">
              <a:lnSpc>
                <a:spcPts val="2700"/>
              </a:lnSpc>
              <a:spcBef>
                <a:spcPts val="434"/>
              </a:spcBef>
              <a:tabLst>
                <a:tab pos="2147570" algn="l"/>
              </a:tabLst>
            </a:pPr>
            <a:r>
              <a:rPr sz="2500" spc="-15" dirty="0">
                <a:solidFill>
                  <a:srgbClr val="FFFFFF"/>
                </a:solidFill>
                <a:latin typeface="Microsoft Sans Serif"/>
                <a:cs typeface="Microsoft Sans Serif"/>
              </a:rPr>
              <a:t>Αναλγησία </a:t>
            </a:r>
            <a:r>
              <a:rPr sz="2500" spc="-10" dirty="0">
                <a:solidFill>
                  <a:srgbClr val="FFFFFF"/>
                </a:solidFill>
                <a:latin typeface="Microsoft Sans Serif"/>
                <a:cs typeface="Microsoft Sans Serif"/>
              </a:rPr>
              <a:t> </a:t>
            </a:r>
            <a:r>
              <a:rPr sz="2500" spc="-50" dirty="0">
                <a:solidFill>
                  <a:srgbClr val="FFFFFF"/>
                </a:solidFill>
                <a:latin typeface="Microsoft Sans Serif"/>
                <a:cs typeface="Microsoft Sans Serif"/>
              </a:rPr>
              <a:t>Μειονέκτημα:	</a:t>
            </a:r>
            <a:r>
              <a:rPr sz="2500" spc="-30" dirty="0">
                <a:solidFill>
                  <a:srgbClr val="FFFFFF"/>
                </a:solidFill>
                <a:latin typeface="Microsoft Sans Serif"/>
                <a:cs typeface="Microsoft Sans Serif"/>
              </a:rPr>
              <a:t>Ψυχομιμητική</a:t>
            </a:r>
            <a:r>
              <a:rPr sz="2500" spc="-25" dirty="0">
                <a:solidFill>
                  <a:srgbClr val="FFFFFF"/>
                </a:solidFill>
                <a:latin typeface="Microsoft Sans Serif"/>
                <a:cs typeface="Microsoft Sans Serif"/>
              </a:rPr>
              <a:t> </a:t>
            </a:r>
            <a:r>
              <a:rPr sz="2500" spc="10" dirty="0">
                <a:solidFill>
                  <a:srgbClr val="FFFFFF"/>
                </a:solidFill>
                <a:latin typeface="Microsoft Sans Serif"/>
                <a:cs typeface="Microsoft Sans Serif"/>
              </a:rPr>
              <a:t>δράση</a:t>
            </a:r>
            <a:endParaRPr sz="2500">
              <a:latin typeface="Microsoft Sans Serif"/>
              <a:cs typeface="Microsoft Sans Serif"/>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381000" y="1741932"/>
              <a:ext cx="616457" cy="599694"/>
            </a:xfrm>
            <a:prstGeom prst="rect">
              <a:avLst/>
            </a:prstGeom>
          </p:spPr>
        </p:pic>
        <p:pic>
          <p:nvPicPr>
            <p:cNvPr id="4" name="object 4"/>
            <p:cNvPicPr/>
            <p:nvPr/>
          </p:nvPicPr>
          <p:blipFill>
            <a:blip r:embed="rId3" cstate="print"/>
            <a:stretch>
              <a:fillRect/>
            </a:stretch>
          </p:blipFill>
          <p:spPr>
            <a:xfrm>
              <a:off x="569976" y="1559052"/>
              <a:ext cx="4290822" cy="899922"/>
            </a:xfrm>
            <a:prstGeom prst="rect">
              <a:avLst/>
            </a:prstGeom>
          </p:spPr>
        </p:pic>
      </p:grpSp>
      <p:pic>
        <p:nvPicPr>
          <p:cNvPr id="5" name="object 5"/>
          <p:cNvPicPr/>
          <p:nvPr/>
        </p:nvPicPr>
        <p:blipFill>
          <a:blip r:embed="rId4" cstate="print"/>
          <a:stretch>
            <a:fillRect/>
          </a:stretch>
        </p:blipFill>
        <p:spPr>
          <a:xfrm>
            <a:off x="1790700" y="3022092"/>
            <a:ext cx="1155953" cy="899922"/>
          </a:xfrm>
          <a:prstGeom prst="rect">
            <a:avLst/>
          </a:prstGeom>
        </p:spPr>
      </p:pic>
      <p:sp>
        <p:nvSpPr>
          <p:cNvPr id="6" name="object 6"/>
          <p:cNvSpPr txBox="1"/>
          <p:nvPr/>
        </p:nvSpPr>
        <p:spPr>
          <a:xfrm>
            <a:off x="535940" y="1667637"/>
            <a:ext cx="7724140" cy="4415790"/>
          </a:xfrm>
          <a:prstGeom prst="rect">
            <a:avLst/>
          </a:prstGeom>
        </p:spPr>
        <p:txBody>
          <a:bodyPr vert="horz" wrap="square" lIns="0" tIns="13335" rIns="0" bIns="0" rtlCol="0">
            <a:spAutoFit/>
          </a:bodyPr>
          <a:lstStyle/>
          <a:p>
            <a:pPr marL="287020" indent="-274320">
              <a:lnSpc>
                <a:spcPct val="100000"/>
              </a:lnSpc>
              <a:spcBef>
                <a:spcPts val="105"/>
              </a:spcBef>
              <a:buClr>
                <a:srgbClr val="6F2F9F"/>
              </a:buClr>
              <a:buSzPct val="70312"/>
              <a:buFont typeface="Wingdings"/>
              <a:buChar char=""/>
              <a:tabLst>
                <a:tab pos="287020" algn="l"/>
                <a:tab pos="4043679" algn="l"/>
              </a:tabLst>
            </a:pPr>
            <a:r>
              <a:rPr sz="3200" spc="-5" dirty="0">
                <a:solidFill>
                  <a:srgbClr val="FFFFFF"/>
                </a:solidFill>
                <a:latin typeface="Cambria"/>
                <a:cs typeface="Cambria"/>
              </a:rPr>
              <a:t>Αντενδείξεις	</a:t>
            </a:r>
            <a:r>
              <a:rPr sz="3200" dirty="0">
                <a:solidFill>
                  <a:srgbClr val="FFFFFF"/>
                </a:solidFill>
                <a:latin typeface="Cambria"/>
                <a:cs typeface="Cambria"/>
              </a:rPr>
              <a:t>ενδοκρανιακή</a:t>
            </a:r>
            <a:r>
              <a:rPr sz="3200" spc="-75" dirty="0">
                <a:solidFill>
                  <a:srgbClr val="FFFFFF"/>
                </a:solidFill>
                <a:latin typeface="Cambria"/>
                <a:cs typeface="Cambria"/>
              </a:rPr>
              <a:t> </a:t>
            </a:r>
            <a:r>
              <a:rPr sz="3200" dirty="0">
                <a:solidFill>
                  <a:srgbClr val="FFFFFF"/>
                </a:solidFill>
                <a:latin typeface="Cambria"/>
                <a:cs typeface="Cambria"/>
              </a:rPr>
              <a:t>πίεση</a:t>
            </a:r>
            <a:endParaRPr sz="3200">
              <a:latin typeface="Cambria"/>
              <a:cs typeface="Cambria"/>
            </a:endParaRPr>
          </a:p>
          <a:p>
            <a:pPr>
              <a:lnSpc>
                <a:spcPct val="100000"/>
              </a:lnSpc>
              <a:spcBef>
                <a:spcPts val="25"/>
              </a:spcBef>
              <a:buClr>
                <a:srgbClr val="6F2F9F"/>
              </a:buClr>
              <a:buFont typeface="Wingdings"/>
              <a:buChar char=""/>
            </a:pPr>
            <a:endParaRPr sz="3250">
              <a:latin typeface="Cambria"/>
              <a:cs typeface="Cambria"/>
            </a:endParaRPr>
          </a:p>
          <a:p>
            <a:pPr marL="286385" marR="422275" indent="-274320">
              <a:lnSpc>
                <a:spcPct val="100000"/>
              </a:lnSpc>
              <a:buClr>
                <a:srgbClr val="6F2F9F"/>
              </a:buClr>
              <a:buSzPct val="70312"/>
              <a:buFont typeface="Wingdings"/>
              <a:buChar char=""/>
              <a:tabLst>
                <a:tab pos="287020" algn="l"/>
                <a:tab pos="2086610" algn="l"/>
              </a:tabLst>
            </a:pPr>
            <a:r>
              <a:rPr sz="3200" dirty="0">
                <a:solidFill>
                  <a:srgbClr val="FFFFFF"/>
                </a:solidFill>
                <a:latin typeface="Cambria"/>
                <a:cs typeface="Cambria"/>
              </a:rPr>
              <a:t>προκαλεί	παροδική</a:t>
            </a:r>
            <a:r>
              <a:rPr sz="3200" spc="-40" dirty="0">
                <a:solidFill>
                  <a:srgbClr val="FFFFFF"/>
                </a:solidFill>
                <a:latin typeface="Cambria"/>
                <a:cs typeface="Cambria"/>
              </a:rPr>
              <a:t> </a:t>
            </a:r>
            <a:r>
              <a:rPr sz="3200" spc="5" dirty="0">
                <a:solidFill>
                  <a:srgbClr val="FFFFFF"/>
                </a:solidFill>
                <a:latin typeface="Cambria"/>
                <a:cs typeface="Cambria"/>
              </a:rPr>
              <a:t>άπνοια</a:t>
            </a:r>
            <a:r>
              <a:rPr sz="3200" spc="-25" dirty="0">
                <a:solidFill>
                  <a:srgbClr val="FFFFFF"/>
                </a:solidFill>
                <a:latin typeface="Cambria"/>
                <a:cs typeface="Cambria"/>
              </a:rPr>
              <a:t> </a:t>
            </a:r>
            <a:r>
              <a:rPr sz="3200" spc="5" dirty="0">
                <a:solidFill>
                  <a:srgbClr val="FFFFFF"/>
                </a:solidFill>
                <a:latin typeface="Cambria"/>
                <a:cs typeface="Cambria"/>
              </a:rPr>
              <a:t>στα</a:t>
            </a:r>
            <a:r>
              <a:rPr sz="3200" spc="-35" dirty="0">
                <a:solidFill>
                  <a:srgbClr val="FFFFFF"/>
                </a:solidFill>
                <a:latin typeface="Cambria"/>
                <a:cs typeface="Cambria"/>
              </a:rPr>
              <a:t> </a:t>
            </a:r>
            <a:r>
              <a:rPr sz="3200" spc="-10" dirty="0">
                <a:solidFill>
                  <a:srgbClr val="FFFFFF"/>
                </a:solidFill>
                <a:latin typeface="Cambria"/>
                <a:cs typeface="Cambria"/>
              </a:rPr>
              <a:t>νεογνά- </a:t>
            </a:r>
            <a:r>
              <a:rPr sz="3200" spc="-690" dirty="0">
                <a:solidFill>
                  <a:srgbClr val="FFFFFF"/>
                </a:solidFill>
                <a:latin typeface="Cambria"/>
                <a:cs typeface="Cambria"/>
              </a:rPr>
              <a:t> </a:t>
            </a:r>
            <a:r>
              <a:rPr sz="3200" dirty="0">
                <a:solidFill>
                  <a:srgbClr val="FFFFFF"/>
                </a:solidFill>
                <a:latin typeface="Cambria"/>
                <a:cs typeface="Cambria"/>
              </a:rPr>
              <a:t>βρέφη</a:t>
            </a:r>
            <a:r>
              <a:rPr sz="3200" spc="-30" dirty="0">
                <a:solidFill>
                  <a:srgbClr val="FFFFFF"/>
                </a:solidFill>
                <a:latin typeface="Cambria"/>
                <a:cs typeface="Cambria"/>
              </a:rPr>
              <a:t> ΟΧΙ</a:t>
            </a:r>
            <a:r>
              <a:rPr sz="3200" spc="-10" dirty="0">
                <a:solidFill>
                  <a:srgbClr val="FFFFFF"/>
                </a:solidFill>
                <a:latin typeface="Cambria"/>
                <a:cs typeface="Cambria"/>
              </a:rPr>
              <a:t> </a:t>
            </a:r>
            <a:r>
              <a:rPr sz="3200" dirty="0">
                <a:solidFill>
                  <a:srgbClr val="FFFFFF"/>
                </a:solidFill>
                <a:latin typeface="Cambria"/>
                <a:cs typeface="Cambria"/>
              </a:rPr>
              <a:t>όμως</a:t>
            </a:r>
            <a:r>
              <a:rPr sz="3200" spc="-20" dirty="0">
                <a:solidFill>
                  <a:srgbClr val="FFFFFF"/>
                </a:solidFill>
                <a:latin typeface="Cambria"/>
                <a:cs typeface="Cambria"/>
              </a:rPr>
              <a:t> </a:t>
            </a:r>
            <a:r>
              <a:rPr sz="3200" dirty="0">
                <a:solidFill>
                  <a:srgbClr val="FFFFFF"/>
                </a:solidFill>
                <a:latin typeface="Cambria"/>
                <a:cs typeface="Cambria"/>
              </a:rPr>
              <a:t>σε</a:t>
            </a:r>
            <a:r>
              <a:rPr sz="3200" spc="-10" dirty="0">
                <a:solidFill>
                  <a:srgbClr val="FFFFFF"/>
                </a:solidFill>
                <a:latin typeface="Cambria"/>
                <a:cs typeface="Cambria"/>
              </a:rPr>
              <a:t> </a:t>
            </a:r>
            <a:r>
              <a:rPr sz="3200" dirty="0">
                <a:solidFill>
                  <a:srgbClr val="FFFFFF"/>
                </a:solidFill>
                <a:latin typeface="Cambria"/>
                <a:cs typeface="Cambria"/>
              </a:rPr>
              <a:t>μεγαλύτερες ηλικίες</a:t>
            </a:r>
            <a:endParaRPr sz="3200">
              <a:latin typeface="Cambria"/>
              <a:cs typeface="Cambria"/>
            </a:endParaRPr>
          </a:p>
          <a:p>
            <a:pPr>
              <a:lnSpc>
                <a:spcPct val="100000"/>
              </a:lnSpc>
              <a:spcBef>
                <a:spcPts val="20"/>
              </a:spcBef>
              <a:buClr>
                <a:srgbClr val="6F2F9F"/>
              </a:buClr>
              <a:buFont typeface="Wingdings"/>
              <a:buChar char=""/>
            </a:pPr>
            <a:endParaRPr sz="3250">
              <a:latin typeface="Cambria"/>
              <a:cs typeface="Cambria"/>
            </a:endParaRPr>
          </a:p>
          <a:p>
            <a:pPr marL="375285" indent="-363220">
              <a:lnSpc>
                <a:spcPct val="100000"/>
              </a:lnSpc>
              <a:spcBef>
                <a:spcPts val="5"/>
              </a:spcBef>
              <a:buClr>
                <a:srgbClr val="6F2F9F"/>
              </a:buClr>
              <a:buSzPct val="70312"/>
              <a:buFont typeface="Wingdings"/>
              <a:buChar char=""/>
              <a:tabLst>
                <a:tab pos="375920" algn="l"/>
                <a:tab pos="2332355" algn="l"/>
              </a:tabLst>
            </a:pPr>
            <a:r>
              <a:rPr sz="3200" b="1" spc="-15" dirty="0">
                <a:solidFill>
                  <a:srgbClr val="FFFFFF"/>
                </a:solidFill>
                <a:latin typeface="Cambria"/>
                <a:cs typeface="Cambria"/>
              </a:rPr>
              <a:t>Δόση	</a:t>
            </a:r>
            <a:r>
              <a:rPr sz="3200" dirty="0">
                <a:solidFill>
                  <a:srgbClr val="FFFFFF"/>
                </a:solidFill>
                <a:latin typeface="Cambria"/>
                <a:cs typeface="Cambria"/>
              </a:rPr>
              <a:t>1-2</a:t>
            </a:r>
            <a:r>
              <a:rPr sz="3200" spc="-20" dirty="0">
                <a:solidFill>
                  <a:srgbClr val="FFFFFF"/>
                </a:solidFill>
                <a:latin typeface="Cambria"/>
                <a:cs typeface="Cambria"/>
              </a:rPr>
              <a:t> </a:t>
            </a:r>
            <a:r>
              <a:rPr sz="3200" spc="175" dirty="0">
                <a:solidFill>
                  <a:srgbClr val="FFFFFF"/>
                </a:solidFill>
                <a:latin typeface="Cambria"/>
                <a:cs typeface="Cambria"/>
              </a:rPr>
              <a:t>mg/kg,</a:t>
            </a:r>
            <a:r>
              <a:rPr sz="3200" spc="-160" dirty="0">
                <a:solidFill>
                  <a:srgbClr val="FFFFFF"/>
                </a:solidFill>
                <a:latin typeface="Cambria"/>
                <a:cs typeface="Cambria"/>
              </a:rPr>
              <a:t> </a:t>
            </a:r>
            <a:r>
              <a:rPr sz="3200" spc="-5" dirty="0">
                <a:solidFill>
                  <a:srgbClr val="FFFFFF"/>
                </a:solidFill>
                <a:latin typeface="Cambria"/>
                <a:cs typeface="Cambria"/>
              </a:rPr>
              <a:t>νεογνά</a:t>
            </a:r>
            <a:r>
              <a:rPr sz="3200" spc="-30" dirty="0">
                <a:solidFill>
                  <a:srgbClr val="FFFFFF"/>
                </a:solidFill>
                <a:latin typeface="Cambria"/>
                <a:cs typeface="Cambria"/>
              </a:rPr>
              <a:t> </a:t>
            </a:r>
            <a:r>
              <a:rPr sz="3200" dirty="0">
                <a:solidFill>
                  <a:srgbClr val="FFFFFF"/>
                </a:solidFill>
                <a:latin typeface="Cambria"/>
                <a:cs typeface="Cambria"/>
              </a:rPr>
              <a:t>2-3</a:t>
            </a:r>
            <a:r>
              <a:rPr sz="3200" spc="-25" dirty="0">
                <a:solidFill>
                  <a:srgbClr val="FFFFFF"/>
                </a:solidFill>
                <a:latin typeface="Cambria"/>
                <a:cs typeface="Cambria"/>
              </a:rPr>
              <a:t> </a:t>
            </a:r>
            <a:r>
              <a:rPr sz="3200" spc="180" dirty="0">
                <a:solidFill>
                  <a:srgbClr val="FFFFFF"/>
                </a:solidFill>
                <a:latin typeface="Cambria"/>
                <a:cs typeface="Cambria"/>
              </a:rPr>
              <a:t>mg/kg</a:t>
            </a:r>
            <a:endParaRPr sz="3200">
              <a:latin typeface="Cambria"/>
              <a:cs typeface="Cambria"/>
            </a:endParaRPr>
          </a:p>
          <a:p>
            <a:pPr>
              <a:lnSpc>
                <a:spcPct val="100000"/>
              </a:lnSpc>
              <a:spcBef>
                <a:spcPts val="15"/>
              </a:spcBef>
              <a:buClr>
                <a:srgbClr val="6F2F9F"/>
              </a:buClr>
              <a:buFont typeface="Wingdings"/>
              <a:buChar char=""/>
            </a:pPr>
            <a:endParaRPr sz="3250">
              <a:latin typeface="Cambria"/>
              <a:cs typeface="Cambria"/>
            </a:endParaRPr>
          </a:p>
          <a:p>
            <a:pPr marL="286385" marR="578485" indent="-274320">
              <a:lnSpc>
                <a:spcPct val="100299"/>
              </a:lnSpc>
              <a:spcBef>
                <a:spcPts val="5"/>
              </a:spcBef>
              <a:buClr>
                <a:srgbClr val="6F2F9F"/>
              </a:buClr>
              <a:buSzPct val="70312"/>
              <a:buFont typeface="Wingdings"/>
              <a:buChar char=""/>
              <a:tabLst>
                <a:tab pos="375920" algn="l"/>
              </a:tabLst>
            </a:pPr>
            <a:r>
              <a:rPr sz="3200" spc="-35" dirty="0">
                <a:solidFill>
                  <a:srgbClr val="FFFFFF"/>
                </a:solidFill>
                <a:latin typeface="Cambria"/>
                <a:cs typeface="Cambria"/>
              </a:rPr>
              <a:t>I</a:t>
            </a:r>
            <a:r>
              <a:rPr sz="3200" spc="-240" dirty="0">
                <a:solidFill>
                  <a:srgbClr val="FFFFFF"/>
                </a:solidFill>
                <a:latin typeface="Cambria"/>
                <a:cs typeface="Cambria"/>
              </a:rPr>
              <a:t>V</a:t>
            </a:r>
            <a:r>
              <a:rPr sz="3200" spc="275" dirty="0">
                <a:solidFill>
                  <a:srgbClr val="FFFFFF"/>
                </a:solidFill>
                <a:latin typeface="Cambria"/>
                <a:cs typeface="Cambria"/>
              </a:rPr>
              <a:t>,</a:t>
            </a:r>
            <a:r>
              <a:rPr sz="3200" spc="-170" dirty="0">
                <a:solidFill>
                  <a:srgbClr val="FFFFFF"/>
                </a:solidFill>
                <a:latin typeface="Cambria"/>
                <a:cs typeface="Cambria"/>
              </a:rPr>
              <a:t> </a:t>
            </a:r>
            <a:r>
              <a:rPr sz="3200" spc="25" dirty="0">
                <a:solidFill>
                  <a:srgbClr val="FFFFFF"/>
                </a:solidFill>
                <a:latin typeface="Cambria"/>
                <a:cs typeface="Cambria"/>
              </a:rPr>
              <a:t>I</a:t>
            </a:r>
            <a:r>
              <a:rPr sz="3200" spc="45" dirty="0">
                <a:solidFill>
                  <a:srgbClr val="FFFFFF"/>
                </a:solidFill>
                <a:latin typeface="Cambria"/>
                <a:cs typeface="Cambria"/>
              </a:rPr>
              <a:t>m</a:t>
            </a:r>
            <a:r>
              <a:rPr sz="3200" spc="275" dirty="0">
                <a:solidFill>
                  <a:srgbClr val="FFFFFF"/>
                </a:solidFill>
                <a:latin typeface="Cambria"/>
                <a:cs typeface="Cambria"/>
              </a:rPr>
              <a:t>,</a:t>
            </a:r>
            <a:r>
              <a:rPr sz="3200" spc="-165" dirty="0">
                <a:solidFill>
                  <a:srgbClr val="FFFFFF"/>
                </a:solidFill>
                <a:latin typeface="Cambria"/>
                <a:cs typeface="Cambria"/>
              </a:rPr>
              <a:t> </a:t>
            </a:r>
            <a:r>
              <a:rPr sz="3200" dirty="0">
                <a:solidFill>
                  <a:srgbClr val="FFFFFF"/>
                </a:solidFill>
                <a:latin typeface="Cambria"/>
                <a:cs typeface="Cambria"/>
              </a:rPr>
              <a:t>επ</a:t>
            </a:r>
            <a:r>
              <a:rPr sz="3200" spc="5" dirty="0">
                <a:solidFill>
                  <a:srgbClr val="FFFFFF"/>
                </a:solidFill>
                <a:latin typeface="Cambria"/>
                <a:cs typeface="Cambria"/>
              </a:rPr>
              <a:t>ι</a:t>
            </a:r>
            <a:r>
              <a:rPr sz="3200" dirty="0">
                <a:solidFill>
                  <a:srgbClr val="FFFFFF"/>
                </a:solidFill>
                <a:latin typeface="Cambria"/>
                <a:cs typeface="Cambria"/>
              </a:rPr>
              <a:t>σ</a:t>
            </a:r>
            <a:r>
              <a:rPr sz="3200" spc="100" dirty="0">
                <a:solidFill>
                  <a:srgbClr val="FFFFFF"/>
                </a:solidFill>
                <a:latin typeface="Cambria"/>
                <a:cs typeface="Cambria"/>
              </a:rPr>
              <a:t>κ</a:t>
            </a:r>
            <a:r>
              <a:rPr sz="3200" dirty="0">
                <a:solidFill>
                  <a:srgbClr val="FFFFFF"/>
                </a:solidFill>
                <a:latin typeface="Cambria"/>
                <a:cs typeface="Cambria"/>
              </a:rPr>
              <a:t>ληριδίως</a:t>
            </a:r>
            <a:r>
              <a:rPr sz="3200" spc="-55" dirty="0">
                <a:solidFill>
                  <a:srgbClr val="FFFFFF"/>
                </a:solidFill>
                <a:latin typeface="Cambria"/>
                <a:cs typeface="Cambria"/>
              </a:rPr>
              <a:t> </a:t>
            </a:r>
            <a:r>
              <a:rPr sz="3200" dirty="0">
                <a:solidFill>
                  <a:srgbClr val="FFFFFF"/>
                </a:solidFill>
                <a:latin typeface="Cambria"/>
                <a:cs typeface="Cambria"/>
              </a:rPr>
              <a:t>(για</a:t>
            </a:r>
            <a:r>
              <a:rPr sz="3200" spc="5" dirty="0">
                <a:solidFill>
                  <a:srgbClr val="FFFFFF"/>
                </a:solidFill>
                <a:latin typeface="Cambria"/>
                <a:cs typeface="Cambria"/>
              </a:rPr>
              <a:t> </a:t>
            </a:r>
            <a:r>
              <a:rPr sz="3200" spc="-5" dirty="0">
                <a:solidFill>
                  <a:srgbClr val="FFFFFF"/>
                </a:solidFill>
                <a:latin typeface="Cambria"/>
                <a:cs typeface="Cambria"/>
              </a:rPr>
              <a:t>α</a:t>
            </a:r>
            <a:r>
              <a:rPr sz="3200" spc="35" dirty="0">
                <a:solidFill>
                  <a:srgbClr val="FFFFFF"/>
                </a:solidFill>
                <a:latin typeface="Cambria"/>
                <a:cs typeface="Cambria"/>
              </a:rPr>
              <a:t>ν</a:t>
            </a:r>
            <a:r>
              <a:rPr sz="3200" spc="-5" dirty="0">
                <a:solidFill>
                  <a:srgbClr val="FFFFFF"/>
                </a:solidFill>
                <a:latin typeface="Cambria"/>
                <a:cs typeface="Cambria"/>
              </a:rPr>
              <a:t>αλγησία</a:t>
            </a:r>
            <a:r>
              <a:rPr sz="3200" spc="5" dirty="0">
                <a:solidFill>
                  <a:srgbClr val="FFFFFF"/>
                </a:solidFill>
                <a:latin typeface="Cambria"/>
                <a:cs typeface="Cambria"/>
              </a:rPr>
              <a:t>)</a:t>
            </a:r>
            <a:r>
              <a:rPr sz="3200" dirty="0">
                <a:solidFill>
                  <a:srgbClr val="FFFFFF"/>
                </a:solidFill>
                <a:latin typeface="Cambria"/>
                <a:cs typeface="Cambria"/>
              </a:rPr>
              <a:t>,  </a:t>
            </a:r>
            <a:r>
              <a:rPr sz="3200" spc="5" dirty="0">
                <a:solidFill>
                  <a:srgbClr val="FFFFFF"/>
                </a:solidFill>
                <a:latin typeface="Cambria"/>
                <a:cs typeface="Cambria"/>
              </a:rPr>
              <a:t>διαρρινικά</a:t>
            </a:r>
            <a:endParaRPr sz="3200">
              <a:latin typeface="Cambria"/>
              <a:cs typeface="Cambria"/>
            </a:endParaRPr>
          </a:p>
        </p:txBody>
      </p:sp>
      <p:sp>
        <p:nvSpPr>
          <p:cNvPr id="8" name="object 4">
            <a:extLst>
              <a:ext uri="{FF2B5EF4-FFF2-40B4-BE49-F238E27FC236}">
                <a16:creationId xmlns:a16="http://schemas.microsoft.com/office/drawing/2014/main" id="{78A3AEDB-8527-4980-80B6-3CEA96B7F6E9}"/>
              </a:ext>
            </a:extLst>
          </p:cNvPr>
          <p:cNvSpPr/>
          <p:nvPr/>
        </p:nvSpPr>
        <p:spPr>
          <a:xfrm>
            <a:off x="4051841" y="1789277"/>
            <a:ext cx="118110" cy="303530"/>
          </a:xfrm>
          <a:custGeom>
            <a:avLst/>
            <a:gdLst/>
            <a:ahLst/>
            <a:cxnLst/>
            <a:rect l="l" t="t" r="r" b="b"/>
            <a:pathLst>
              <a:path w="118110" h="303530">
                <a:moveTo>
                  <a:pt x="59263" y="50364"/>
                </a:moveTo>
                <a:lnTo>
                  <a:pt x="46372" y="72141"/>
                </a:lnTo>
                <a:lnTo>
                  <a:pt x="45212" y="303149"/>
                </a:lnTo>
                <a:lnTo>
                  <a:pt x="70612" y="303275"/>
                </a:lnTo>
                <a:lnTo>
                  <a:pt x="71773" y="72069"/>
                </a:lnTo>
                <a:lnTo>
                  <a:pt x="59263" y="50364"/>
                </a:lnTo>
                <a:close/>
              </a:path>
              <a:path w="118110" h="303530">
                <a:moveTo>
                  <a:pt x="73973" y="25019"/>
                </a:moveTo>
                <a:lnTo>
                  <a:pt x="46609" y="25019"/>
                </a:lnTo>
                <a:lnTo>
                  <a:pt x="72009" y="25273"/>
                </a:lnTo>
                <a:lnTo>
                  <a:pt x="71882" y="50364"/>
                </a:lnTo>
                <a:lnTo>
                  <a:pt x="71815" y="72141"/>
                </a:lnTo>
                <a:lnTo>
                  <a:pt x="92456" y="107950"/>
                </a:lnTo>
                <a:lnTo>
                  <a:pt x="95885" y="114046"/>
                </a:lnTo>
                <a:lnTo>
                  <a:pt x="103632" y="116078"/>
                </a:lnTo>
                <a:lnTo>
                  <a:pt x="109728" y="112522"/>
                </a:lnTo>
                <a:lnTo>
                  <a:pt x="115824" y="109093"/>
                </a:lnTo>
                <a:lnTo>
                  <a:pt x="117983" y="101346"/>
                </a:lnTo>
                <a:lnTo>
                  <a:pt x="114427" y="95250"/>
                </a:lnTo>
                <a:lnTo>
                  <a:pt x="73973" y="25019"/>
                </a:lnTo>
                <a:close/>
              </a:path>
              <a:path w="118110" h="303530">
                <a:moveTo>
                  <a:pt x="59563" y="0"/>
                </a:moveTo>
                <a:lnTo>
                  <a:pt x="3556" y="94615"/>
                </a:lnTo>
                <a:lnTo>
                  <a:pt x="0" y="100711"/>
                </a:lnTo>
                <a:lnTo>
                  <a:pt x="2032" y="108458"/>
                </a:lnTo>
                <a:lnTo>
                  <a:pt x="8001" y="112013"/>
                </a:lnTo>
                <a:lnTo>
                  <a:pt x="14097" y="115570"/>
                </a:lnTo>
                <a:lnTo>
                  <a:pt x="21843" y="113665"/>
                </a:lnTo>
                <a:lnTo>
                  <a:pt x="25400" y="107569"/>
                </a:lnTo>
                <a:lnTo>
                  <a:pt x="46372" y="72141"/>
                </a:lnTo>
                <a:lnTo>
                  <a:pt x="46609" y="25019"/>
                </a:lnTo>
                <a:lnTo>
                  <a:pt x="73973" y="25019"/>
                </a:lnTo>
                <a:lnTo>
                  <a:pt x="59563" y="0"/>
                </a:lnTo>
                <a:close/>
              </a:path>
              <a:path w="118110" h="303530">
                <a:moveTo>
                  <a:pt x="46609" y="25019"/>
                </a:moveTo>
                <a:lnTo>
                  <a:pt x="46372" y="72141"/>
                </a:lnTo>
                <a:lnTo>
                  <a:pt x="59263" y="50364"/>
                </a:lnTo>
                <a:lnTo>
                  <a:pt x="48387" y="31496"/>
                </a:lnTo>
                <a:lnTo>
                  <a:pt x="71977" y="31496"/>
                </a:lnTo>
                <a:lnTo>
                  <a:pt x="72009" y="25273"/>
                </a:lnTo>
                <a:lnTo>
                  <a:pt x="46609" y="25019"/>
                </a:lnTo>
                <a:close/>
              </a:path>
              <a:path w="118110" h="303530">
                <a:moveTo>
                  <a:pt x="71977" y="31496"/>
                </a:moveTo>
                <a:lnTo>
                  <a:pt x="48387" y="31496"/>
                </a:lnTo>
                <a:lnTo>
                  <a:pt x="70358" y="31623"/>
                </a:lnTo>
                <a:lnTo>
                  <a:pt x="59263" y="50364"/>
                </a:lnTo>
                <a:lnTo>
                  <a:pt x="71773" y="72069"/>
                </a:lnTo>
                <a:lnTo>
                  <a:pt x="71977" y="31496"/>
                </a:lnTo>
                <a:close/>
              </a:path>
              <a:path w="118110" h="303530">
                <a:moveTo>
                  <a:pt x="48387" y="31496"/>
                </a:moveTo>
                <a:lnTo>
                  <a:pt x="59263" y="50364"/>
                </a:lnTo>
                <a:lnTo>
                  <a:pt x="70358" y="31623"/>
                </a:lnTo>
                <a:lnTo>
                  <a:pt x="48387" y="31496"/>
                </a:lnTo>
                <a:close/>
              </a:path>
            </a:pathLst>
          </a:custGeom>
          <a:solidFill>
            <a:srgbClr val="FFFFFF"/>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sp>
          <p:nvSpPr>
            <p:cNvPr id="7" name="object 7"/>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8" name="object 8"/>
            <p:cNvPicPr/>
            <p:nvPr/>
          </p:nvPicPr>
          <p:blipFill>
            <a:blip r:embed="rId5" cstate="print"/>
            <a:stretch>
              <a:fillRect/>
            </a:stretch>
          </p:blipFill>
          <p:spPr>
            <a:xfrm>
              <a:off x="393191" y="1648967"/>
              <a:ext cx="576833" cy="561593"/>
            </a:xfrm>
            <a:prstGeom prst="rect">
              <a:avLst/>
            </a:prstGeom>
          </p:spPr>
        </p:pic>
        <p:pic>
          <p:nvPicPr>
            <p:cNvPr id="9" name="object 9"/>
            <p:cNvPicPr/>
            <p:nvPr/>
          </p:nvPicPr>
          <p:blipFill>
            <a:blip r:embed="rId6" cstate="print"/>
            <a:stretch>
              <a:fillRect/>
            </a:stretch>
          </p:blipFill>
          <p:spPr>
            <a:xfrm>
              <a:off x="586740" y="1478280"/>
              <a:ext cx="2923794" cy="843534"/>
            </a:xfrm>
            <a:prstGeom prst="rect">
              <a:avLst/>
            </a:prstGeom>
          </p:spPr>
        </p:pic>
      </p:grpSp>
      <p:sp>
        <p:nvSpPr>
          <p:cNvPr id="10" name="object 10"/>
          <p:cNvSpPr txBox="1"/>
          <p:nvPr/>
        </p:nvSpPr>
        <p:spPr>
          <a:xfrm>
            <a:off x="535940" y="1577162"/>
            <a:ext cx="6993255" cy="4141470"/>
          </a:xfrm>
          <a:prstGeom prst="rect">
            <a:avLst/>
          </a:prstGeom>
        </p:spPr>
        <p:txBody>
          <a:bodyPr vert="horz" wrap="square" lIns="0" tIns="100965" rIns="0" bIns="0" rtlCol="0">
            <a:spAutoFit/>
          </a:bodyPr>
          <a:lstStyle/>
          <a:p>
            <a:pPr marL="286385" marR="1362710" indent="-274320">
              <a:lnSpc>
                <a:spcPts val="2880"/>
              </a:lnSpc>
              <a:spcBef>
                <a:spcPts val="795"/>
              </a:spcBef>
              <a:buClr>
                <a:srgbClr val="6F2F9F"/>
              </a:buClr>
              <a:buSzPct val="70000"/>
              <a:buFont typeface="Wingdings"/>
              <a:buChar char=""/>
              <a:tabLst>
                <a:tab pos="287020" algn="l"/>
                <a:tab pos="3722370" algn="l"/>
              </a:tabLst>
            </a:pPr>
            <a:r>
              <a:rPr sz="3000" b="1" spc="-5" dirty="0">
                <a:solidFill>
                  <a:srgbClr val="FFFFFF"/>
                </a:solidFill>
                <a:latin typeface="Cambria"/>
                <a:cs typeface="Cambria"/>
              </a:rPr>
              <a:t>Παρενέ</a:t>
            </a:r>
            <a:r>
              <a:rPr sz="3000" b="1" spc="-80" dirty="0">
                <a:solidFill>
                  <a:srgbClr val="FFFFFF"/>
                </a:solidFill>
                <a:latin typeface="Cambria"/>
                <a:cs typeface="Cambria"/>
              </a:rPr>
              <a:t>ρ</a:t>
            </a:r>
            <a:r>
              <a:rPr sz="3000" b="1" dirty="0">
                <a:solidFill>
                  <a:srgbClr val="FFFFFF"/>
                </a:solidFill>
                <a:latin typeface="Cambria"/>
                <a:cs typeface="Cambria"/>
              </a:rPr>
              <a:t>γειες	</a:t>
            </a:r>
            <a:r>
              <a:rPr sz="3000" dirty="0">
                <a:solidFill>
                  <a:srgbClr val="FFFFFF"/>
                </a:solidFill>
                <a:latin typeface="Cambria"/>
                <a:cs typeface="Cambria"/>
              </a:rPr>
              <a:t>σιελόρροια,  </a:t>
            </a:r>
            <a:r>
              <a:rPr sz="3000" spc="-5" dirty="0">
                <a:solidFill>
                  <a:srgbClr val="FFFFFF"/>
                </a:solidFill>
                <a:latin typeface="Cambria"/>
                <a:cs typeface="Cambria"/>
              </a:rPr>
              <a:t>τραχειοβρογχικών</a:t>
            </a:r>
            <a:endParaRPr sz="3000">
              <a:latin typeface="Cambria"/>
              <a:cs typeface="Cambria"/>
            </a:endParaRPr>
          </a:p>
          <a:p>
            <a:pPr marL="286385">
              <a:lnSpc>
                <a:spcPts val="2895"/>
              </a:lnSpc>
            </a:pPr>
            <a:r>
              <a:rPr sz="3000" spc="-5" dirty="0">
                <a:solidFill>
                  <a:srgbClr val="FFFFFF"/>
                </a:solidFill>
                <a:latin typeface="Cambria"/>
                <a:cs typeface="Cambria"/>
              </a:rPr>
              <a:t>εκκρίσεων</a:t>
            </a:r>
            <a:r>
              <a:rPr sz="3000" spc="-30" dirty="0">
                <a:solidFill>
                  <a:srgbClr val="FFFFFF"/>
                </a:solidFill>
                <a:latin typeface="Cambria"/>
                <a:cs typeface="Cambria"/>
              </a:rPr>
              <a:t> </a:t>
            </a:r>
            <a:r>
              <a:rPr sz="3000" spc="-5" dirty="0">
                <a:solidFill>
                  <a:srgbClr val="FFFFFF"/>
                </a:solidFill>
                <a:latin typeface="Cambria"/>
                <a:cs typeface="Cambria"/>
              </a:rPr>
              <a:t>(ατροπίνη)</a:t>
            </a:r>
            <a:endParaRPr sz="3000">
              <a:latin typeface="Cambria"/>
              <a:cs typeface="Cambria"/>
            </a:endParaRPr>
          </a:p>
          <a:p>
            <a:pPr marL="2009139" marR="5080" indent="-1615440">
              <a:lnSpc>
                <a:spcPts val="2890"/>
              </a:lnSpc>
              <a:spcBef>
                <a:spcPts val="2850"/>
              </a:spcBef>
            </a:pPr>
            <a:r>
              <a:rPr sz="3000" spc="-5" dirty="0">
                <a:solidFill>
                  <a:srgbClr val="FFFFFF"/>
                </a:solidFill>
                <a:latin typeface="Cambria"/>
                <a:cs typeface="Cambria"/>
              </a:rPr>
              <a:t>διέγερση+παραισθήσεις </a:t>
            </a:r>
            <a:r>
              <a:rPr sz="3000" dirty="0">
                <a:solidFill>
                  <a:srgbClr val="FFFFFF"/>
                </a:solidFill>
                <a:latin typeface="Cambria"/>
                <a:cs typeface="Cambria"/>
              </a:rPr>
              <a:t>κατά </a:t>
            </a:r>
            <a:r>
              <a:rPr sz="3000" spc="-5" dirty="0">
                <a:solidFill>
                  <a:srgbClr val="FFFFFF"/>
                </a:solidFill>
                <a:latin typeface="Cambria"/>
                <a:cs typeface="Cambria"/>
              </a:rPr>
              <a:t>την </a:t>
            </a:r>
            <a:r>
              <a:rPr sz="3000" dirty="0">
                <a:solidFill>
                  <a:srgbClr val="FFFFFF"/>
                </a:solidFill>
                <a:latin typeface="Cambria"/>
                <a:cs typeface="Cambria"/>
              </a:rPr>
              <a:t> </a:t>
            </a:r>
            <a:r>
              <a:rPr sz="3000" spc="-5" dirty="0">
                <a:solidFill>
                  <a:srgbClr val="FFFFFF"/>
                </a:solidFill>
                <a:latin typeface="Cambria"/>
                <a:cs typeface="Cambria"/>
              </a:rPr>
              <a:t>αφύπνιση</a:t>
            </a:r>
            <a:r>
              <a:rPr sz="3000" spc="-30" dirty="0">
                <a:solidFill>
                  <a:srgbClr val="FFFFFF"/>
                </a:solidFill>
                <a:latin typeface="Cambria"/>
                <a:cs typeface="Cambria"/>
              </a:rPr>
              <a:t> </a:t>
            </a:r>
            <a:r>
              <a:rPr sz="3000" dirty="0">
                <a:solidFill>
                  <a:srgbClr val="FFFFFF"/>
                </a:solidFill>
                <a:latin typeface="Cambria"/>
                <a:cs typeface="Cambria"/>
              </a:rPr>
              <a:t>λιγότερο</a:t>
            </a:r>
            <a:r>
              <a:rPr sz="3000" spc="-30" dirty="0">
                <a:solidFill>
                  <a:srgbClr val="FFFFFF"/>
                </a:solidFill>
                <a:latin typeface="Cambria"/>
                <a:cs typeface="Cambria"/>
              </a:rPr>
              <a:t> </a:t>
            </a:r>
            <a:r>
              <a:rPr sz="3000" spc="-5" dirty="0">
                <a:solidFill>
                  <a:srgbClr val="FFFFFF"/>
                </a:solidFill>
                <a:latin typeface="Cambria"/>
                <a:cs typeface="Cambria"/>
              </a:rPr>
              <a:t>συχνά</a:t>
            </a:r>
            <a:r>
              <a:rPr sz="3000" spc="-15" dirty="0">
                <a:solidFill>
                  <a:srgbClr val="FFFFFF"/>
                </a:solidFill>
                <a:latin typeface="Cambria"/>
                <a:cs typeface="Cambria"/>
              </a:rPr>
              <a:t> </a:t>
            </a:r>
            <a:r>
              <a:rPr sz="3000" dirty="0">
                <a:solidFill>
                  <a:srgbClr val="FFFFFF"/>
                </a:solidFill>
                <a:latin typeface="Cambria"/>
                <a:cs typeface="Cambria"/>
              </a:rPr>
              <a:t>στα</a:t>
            </a:r>
            <a:endParaRPr sz="3000">
              <a:latin typeface="Cambria"/>
              <a:cs typeface="Cambria"/>
            </a:endParaRPr>
          </a:p>
          <a:p>
            <a:pPr marL="286385">
              <a:lnSpc>
                <a:spcPts val="2545"/>
              </a:lnSpc>
            </a:pPr>
            <a:r>
              <a:rPr sz="3000" spc="-5" dirty="0">
                <a:solidFill>
                  <a:srgbClr val="FFFFFF"/>
                </a:solidFill>
                <a:latin typeface="Cambria"/>
                <a:cs typeface="Cambria"/>
              </a:rPr>
              <a:t>παιδιά</a:t>
            </a:r>
            <a:endParaRPr sz="3000">
              <a:latin typeface="Cambria"/>
              <a:cs typeface="Cambria"/>
            </a:endParaRPr>
          </a:p>
          <a:p>
            <a:pPr marL="1443990">
              <a:lnSpc>
                <a:spcPts val="3240"/>
              </a:lnSpc>
            </a:pPr>
            <a:r>
              <a:rPr sz="3000" spc="-5" dirty="0">
                <a:solidFill>
                  <a:srgbClr val="FFFFFF"/>
                </a:solidFill>
                <a:latin typeface="Cambria"/>
                <a:cs typeface="Cambria"/>
              </a:rPr>
              <a:t>(βενζοδιαζεπίνες)</a:t>
            </a:r>
            <a:endParaRPr sz="3000">
              <a:latin typeface="Cambria"/>
              <a:cs typeface="Cambria"/>
            </a:endParaRPr>
          </a:p>
          <a:p>
            <a:pPr marL="12700">
              <a:lnSpc>
                <a:spcPts val="3240"/>
              </a:lnSpc>
              <a:spcBef>
                <a:spcPts val="2160"/>
              </a:spcBef>
            </a:pPr>
            <a:r>
              <a:rPr sz="3000" spc="-5" dirty="0">
                <a:solidFill>
                  <a:srgbClr val="FFFFFF"/>
                </a:solidFill>
                <a:latin typeface="Cambria"/>
                <a:cs typeface="Cambria"/>
              </a:rPr>
              <a:t>Κίνδυνος</a:t>
            </a:r>
            <a:r>
              <a:rPr sz="3000" spc="-15" dirty="0">
                <a:solidFill>
                  <a:srgbClr val="FFFFFF"/>
                </a:solidFill>
                <a:latin typeface="Cambria"/>
                <a:cs typeface="Cambria"/>
              </a:rPr>
              <a:t> </a:t>
            </a:r>
            <a:r>
              <a:rPr sz="3000" dirty="0">
                <a:solidFill>
                  <a:srgbClr val="FFFFFF"/>
                </a:solidFill>
                <a:latin typeface="Cambria"/>
                <a:cs typeface="Cambria"/>
              </a:rPr>
              <a:t>εισρόφησης</a:t>
            </a:r>
            <a:endParaRPr sz="3000">
              <a:latin typeface="Cambria"/>
              <a:cs typeface="Cambria"/>
            </a:endParaRPr>
          </a:p>
          <a:p>
            <a:pPr marL="95885">
              <a:lnSpc>
                <a:spcPts val="3240"/>
              </a:lnSpc>
            </a:pPr>
            <a:r>
              <a:rPr sz="3000" dirty="0">
                <a:solidFill>
                  <a:srgbClr val="FFFFFF"/>
                </a:solidFill>
                <a:latin typeface="Cambria"/>
                <a:cs typeface="Cambria"/>
              </a:rPr>
              <a:t>συχνότητα</a:t>
            </a:r>
            <a:r>
              <a:rPr sz="3000" spc="-25" dirty="0">
                <a:solidFill>
                  <a:srgbClr val="FFFFFF"/>
                </a:solidFill>
                <a:latin typeface="Cambria"/>
                <a:cs typeface="Cambria"/>
              </a:rPr>
              <a:t> </a:t>
            </a:r>
            <a:r>
              <a:rPr sz="3000" dirty="0">
                <a:solidFill>
                  <a:srgbClr val="FFFFFF"/>
                </a:solidFill>
                <a:latin typeface="Cambria"/>
                <a:cs typeface="Cambria"/>
              </a:rPr>
              <a:t>μετεγχειρητικού</a:t>
            </a:r>
            <a:r>
              <a:rPr sz="3000" spc="-10" dirty="0">
                <a:solidFill>
                  <a:srgbClr val="FFFFFF"/>
                </a:solidFill>
                <a:latin typeface="Cambria"/>
                <a:cs typeface="Cambria"/>
              </a:rPr>
              <a:t> </a:t>
            </a:r>
            <a:r>
              <a:rPr sz="3000" dirty="0">
                <a:solidFill>
                  <a:srgbClr val="FFFFFF"/>
                </a:solidFill>
                <a:latin typeface="Cambria"/>
                <a:cs typeface="Cambria"/>
              </a:rPr>
              <a:t>εμέτου</a:t>
            </a:r>
            <a:endParaRPr sz="3000">
              <a:latin typeface="Cambria"/>
              <a:cs typeface="Cambria"/>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4607A"/>
          </a:solidFill>
        </p:spPr>
        <p:txBody>
          <a:bodyPr wrap="square" lIns="0" tIns="0" rIns="0" bIns="0" rtlCol="0"/>
          <a:lstStyle/>
          <a:p>
            <a:endParaRPr/>
          </a:p>
        </p:txBody>
      </p:sp>
      <p:grpSp>
        <p:nvGrpSpPr>
          <p:cNvPr id="3" name="object 3"/>
          <p:cNvGrpSpPr/>
          <p:nvPr/>
        </p:nvGrpSpPr>
        <p:grpSpPr>
          <a:xfrm>
            <a:off x="984503" y="3032747"/>
            <a:ext cx="7881620" cy="738505"/>
            <a:chOff x="984503" y="3032747"/>
            <a:chExt cx="7881620" cy="738505"/>
          </a:xfrm>
        </p:grpSpPr>
        <p:pic>
          <p:nvPicPr>
            <p:cNvPr id="4" name="object 4"/>
            <p:cNvPicPr/>
            <p:nvPr/>
          </p:nvPicPr>
          <p:blipFill>
            <a:blip r:embed="rId2" cstate="print"/>
            <a:stretch>
              <a:fillRect/>
            </a:stretch>
          </p:blipFill>
          <p:spPr>
            <a:xfrm>
              <a:off x="984503" y="3264449"/>
              <a:ext cx="7434833" cy="37423"/>
            </a:xfrm>
            <a:prstGeom prst="rect">
              <a:avLst/>
            </a:prstGeom>
          </p:spPr>
        </p:pic>
        <p:sp>
          <p:nvSpPr>
            <p:cNvPr id="5" name="object 5"/>
            <p:cNvSpPr/>
            <p:nvPr/>
          </p:nvSpPr>
          <p:spPr>
            <a:xfrm>
              <a:off x="999743" y="3267455"/>
              <a:ext cx="7406640" cy="9525"/>
            </a:xfrm>
            <a:custGeom>
              <a:avLst/>
              <a:gdLst/>
              <a:ahLst/>
              <a:cxnLst/>
              <a:rect l="l" t="t" r="r" b="b"/>
              <a:pathLst>
                <a:path w="7406640" h="9525">
                  <a:moveTo>
                    <a:pt x="7406640" y="0"/>
                  </a:moveTo>
                  <a:lnTo>
                    <a:pt x="0" y="0"/>
                  </a:lnTo>
                  <a:lnTo>
                    <a:pt x="0" y="9144"/>
                  </a:lnTo>
                  <a:lnTo>
                    <a:pt x="7406640" y="9144"/>
                  </a:lnTo>
                  <a:lnTo>
                    <a:pt x="7406640" y="0"/>
                  </a:lnTo>
                  <a:close/>
                </a:path>
              </a:pathLst>
            </a:custGeom>
            <a:solidFill>
              <a:srgbClr val="0E6EC5"/>
            </a:solidFill>
          </p:spPr>
          <p:txBody>
            <a:bodyPr wrap="square" lIns="0" tIns="0" rIns="0" bIns="0" rtlCol="0"/>
            <a:lstStyle/>
            <a:p>
              <a:endParaRPr/>
            </a:p>
          </p:txBody>
        </p:sp>
        <p:pic>
          <p:nvPicPr>
            <p:cNvPr id="6" name="object 6"/>
            <p:cNvPicPr/>
            <p:nvPr/>
          </p:nvPicPr>
          <p:blipFill>
            <a:blip r:embed="rId3" cstate="print"/>
            <a:stretch>
              <a:fillRect/>
            </a:stretch>
          </p:blipFill>
          <p:spPr>
            <a:xfrm>
              <a:off x="5483351" y="3032747"/>
              <a:ext cx="3382517" cy="738390"/>
            </a:xfrm>
            <a:prstGeom prst="rect">
              <a:avLst/>
            </a:prstGeom>
          </p:spPr>
        </p:pic>
      </p:grpSp>
      <p:pic>
        <p:nvPicPr>
          <p:cNvPr id="7" name="Εικόνα 6"/>
          <p:cNvPicPr>
            <a:picLocks noChangeAspect="1"/>
          </p:cNvPicPr>
          <p:nvPr/>
        </p:nvPicPr>
        <p:blipFill>
          <a:blip r:embed="rId4"/>
          <a:stretch>
            <a:fillRect/>
          </a:stretch>
        </p:blipFill>
        <p:spPr>
          <a:xfrm>
            <a:off x="4689" y="67744"/>
            <a:ext cx="3128962" cy="312896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0122" y="235472"/>
            <a:ext cx="3701349" cy="4434810"/>
            <a:chOff x="2197292" y="781812"/>
            <a:chExt cx="3701349" cy="4434810"/>
          </a:xfrm>
        </p:grpSpPr>
        <p:pic>
          <p:nvPicPr>
            <p:cNvPr id="3" name="object 3"/>
            <p:cNvPicPr/>
            <p:nvPr/>
          </p:nvPicPr>
          <p:blipFill>
            <a:blip r:embed="rId2" cstate="print"/>
            <a:stretch>
              <a:fillRect/>
            </a:stretch>
          </p:blipFill>
          <p:spPr>
            <a:xfrm>
              <a:off x="3279647" y="781812"/>
              <a:ext cx="2618994" cy="605789"/>
            </a:xfrm>
            <a:prstGeom prst="rect">
              <a:avLst/>
            </a:prstGeom>
          </p:spPr>
        </p:pic>
        <p:pic>
          <p:nvPicPr>
            <p:cNvPr id="4" name="object 4"/>
            <p:cNvPicPr/>
            <p:nvPr/>
          </p:nvPicPr>
          <p:blipFill>
            <a:blip r:embed="rId3" cstate="print"/>
            <a:stretch>
              <a:fillRect/>
            </a:stretch>
          </p:blipFill>
          <p:spPr>
            <a:xfrm>
              <a:off x="2197292" y="2751048"/>
              <a:ext cx="2322778" cy="2465574"/>
            </a:xfrm>
            <a:prstGeom prst="rect">
              <a:avLst/>
            </a:prstGeom>
          </p:spPr>
        </p:pic>
      </p:grpSp>
      <p:pic>
        <p:nvPicPr>
          <p:cNvPr id="5" name="Picture 5" descr="A picture containing text, indoor&#10;&#10;Description automatically generated">
            <a:extLst>
              <a:ext uri="{FF2B5EF4-FFF2-40B4-BE49-F238E27FC236}">
                <a16:creationId xmlns:a16="http://schemas.microsoft.com/office/drawing/2014/main" id="{594FDF0E-D86B-4C82-BE64-3CDA7F86DFB1}"/>
              </a:ext>
            </a:extLst>
          </p:cNvPr>
          <p:cNvPicPr>
            <a:picLocks noChangeAspect="1"/>
          </p:cNvPicPr>
          <p:nvPr/>
        </p:nvPicPr>
        <p:blipFill>
          <a:blip r:embed="rId4"/>
          <a:stretch>
            <a:fillRect/>
          </a:stretch>
        </p:blipFill>
        <p:spPr>
          <a:xfrm>
            <a:off x="4178061" y="2103408"/>
            <a:ext cx="4583501" cy="3571335"/>
          </a:xfrm>
          <a:prstGeom prst="rect">
            <a:avLst/>
          </a:prstGeo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424428" y="781812"/>
            <a:ext cx="2366010" cy="605789"/>
          </a:xfrm>
          <a:prstGeom prst="rect">
            <a:avLst/>
          </a:prstGeom>
        </p:spPr>
      </p:pic>
      <p:sp>
        <p:nvSpPr>
          <p:cNvPr id="3" name="object 3"/>
          <p:cNvSpPr txBox="1">
            <a:spLocks noGrp="1"/>
          </p:cNvSpPr>
          <p:nvPr>
            <p:ph type="title"/>
          </p:nvPr>
        </p:nvSpPr>
        <p:spPr>
          <a:xfrm>
            <a:off x="535940" y="1666113"/>
            <a:ext cx="8072119" cy="1983235"/>
          </a:xfrm>
          <a:prstGeom prst="rect">
            <a:avLst/>
          </a:prstGeom>
        </p:spPr>
        <p:txBody>
          <a:bodyPr vert="horz" wrap="square" lIns="0" tIns="13335" rIns="0" bIns="0" rtlCol="0" anchor="t">
            <a:spAutoFit/>
          </a:bodyPr>
          <a:lstStyle/>
          <a:p>
            <a:pPr marL="304800" marR="360045" indent="419100">
              <a:spcBef>
                <a:spcPts val="105"/>
              </a:spcBef>
            </a:pPr>
            <a:r>
              <a:rPr spc="-25" dirty="0"/>
              <a:t>Στερεό </a:t>
            </a:r>
            <a:r>
              <a:rPr spc="10" dirty="0"/>
              <a:t>κρυσταλλικό, </a:t>
            </a:r>
            <a:r>
              <a:rPr dirty="0"/>
              <a:t>σ.τ. 67ο. </a:t>
            </a:r>
            <a:r>
              <a:rPr spc="-5" dirty="0"/>
              <a:t>Ελάχιστα</a:t>
            </a:r>
            <a:r>
              <a:rPr lang="en-US" spc="-5" dirty="0"/>
              <a:t> </a:t>
            </a:r>
            <a:r>
              <a:rPr spc="-690" dirty="0"/>
              <a:t> </a:t>
            </a:r>
            <a:r>
              <a:rPr dirty="0"/>
              <a:t>διαλυτό στο νερό, διαλυτό σε </a:t>
            </a:r>
            <a:r>
              <a:rPr spc="5" dirty="0"/>
              <a:t>οργανικούς</a:t>
            </a:r>
            <a:r>
              <a:rPr lang="en-US" spc="5" dirty="0"/>
              <a:t> </a:t>
            </a:r>
            <a:r>
              <a:rPr spc="10" dirty="0"/>
              <a:t> </a:t>
            </a:r>
            <a:r>
              <a:rPr dirty="0"/>
              <a:t>διαλύτες. LD50 30 </a:t>
            </a:r>
            <a:r>
              <a:rPr spc="-5" dirty="0"/>
              <a:t>mg/kg </a:t>
            </a:r>
            <a:r>
              <a:rPr dirty="0"/>
              <a:t>(μύες, </a:t>
            </a:r>
            <a:r>
              <a:rPr spc="-45" dirty="0"/>
              <a:t>i.v.), </a:t>
            </a:r>
            <a:r>
              <a:rPr dirty="0"/>
              <a:t>15</a:t>
            </a:r>
            <a:r>
              <a:rPr lang="en-US" dirty="0"/>
              <a:t> </a:t>
            </a:r>
            <a:r>
              <a:rPr spc="5" dirty="0"/>
              <a:t> </a:t>
            </a:r>
            <a:r>
              <a:rPr spc="-5" dirty="0"/>
              <a:t>mg/kg </a:t>
            </a:r>
            <a:r>
              <a:rPr dirty="0"/>
              <a:t>(επ</a:t>
            </a:r>
            <a:r>
              <a:rPr dirty="0" err="1"/>
              <a:t>ίμυες</a:t>
            </a:r>
            <a:r>
              <a:rPr dirty="0"/>
              <a:t>,</a:t>
            </a:r>
            <a:r>
              <a:rPr spc="-20" dirty="0"/>
              <a:t> </a:t>
            </a:r>
            <a:r>
              <a:rPr spc="-45" dirty="0" err="1"/>
              <a:t>i.v.</a:t>
            </a:r>
            <a:r>
              <a:rPr spc="-45" dirty="0"/>
              <a:t>).</a:t>
            </a:r>
            <a:r>
              <a:rPr lang="en-US" spc="-5" dirty="0"/>
              <a:t> </a:t>
            </a:r>
            <a:endParaRPr lang="en-US"/>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2559" cy="2952750"/>
          </a:xfrm>
          <a:prstGeom prst="rect">
            <a:avLst/>
          </a:prstGeom>
        </p:spPr>
        <p:txBody>
          <a:bodyPr vert="horz" wrap="square" lIns="0" tIns="13335" rIns="0" bIns="0" rtlCol="0">
            <a:spAutoFit/>
          </a:bodyPr>
          <a:lstStyle/>
          <a:p>
            <a:pPr marL="12700" marR="5080" indent="597535" algn="just">
              <a:lnSpc>
                <a:spcPct val="100000"/>
              </a:lnSpc>
              <a:spcBef>
                <a:spcPts val="105"/>
              </a:spcBef>
            </a:pPr>
            <a:r>
              <a:rPr sz="3200" spc="-20" dirty="0">
                <a:solidFill>
                  <a:srgbClr val="FFFFFF"/>
                </a:solidFill>
                <a:latin typeface="Cambria"/>
                <a:cs typeface="Cambria"/>
              </a:rPr>
              <a:t>Υπερβραχείας</a:t>
            </a:r>
            <a:r>
              <a:rPr sz="3200" spc="-15" dirty="0">
                <a:solidFill>
                  <a:srgbClr val="FFFFFF"/>
                </a:solidFill>
                <a:latin typeface="Cambria"/>
                <a:cs typeface="Cambria"/>
              </a:rPr>
              <a:t> </a:t>
            </a:r>
            <a:r>
              <a:rPr sz="3200" spc="-5" dirty="0">
                <a:solidFill>
                  <a:srgbClr val="FFFFFF"/>
                </a:solidFill>
                <a:latin typeface="Cambria"/>
                <a:cs typeface="Cambria"/>
              </a:rPr>
              <a:t>διάρκειας</a:t>
            </a:r>
            <a:r>
              <a:rPr sz="3200" dirty="0">
                <a:solidFill>
                  <a:srgbClr val="FFFFFF"/>
                </a:solidFill>
                <a:latin typeface="Cambria"/>
                <a:cs typeface="Cambria"/>
              </a:rPr>
              <a:t> </a:t>
            </a:r>
            <a:r>
              <a:rPr sz="3200" spc="10" dirty="0">
                <a:solidFill>
                  <a:srgbClr val="FFFFFF"/>
                </a:solidFill>
                <a:latin typeface="Cambria"/>
                <a:cs typeface="Cambria"/>
              </a:rPr>
              <a:t>υπνωτικό, </a:t>
            </a:r>
            <a:r>
              <a:rPr sz="3200" spc="-690" dirty="0">
                <a:solidFill>
                  <a:srgbClr val="FFFFFF"/>
                </a:solidFill>
                <a:latin typeface="Cambria"/>
                <a:cs typeface="Cambria"/>
              </a:rPr>
              <a:t> </a:t>
            </a:r>
            <a:r>
              <a:rPr sz="3200" spc="10" dirty="0">
                <a:solidFill>
                  <a:srgbClr val="FFFFFF"/>
                </a:solidFill>
                <a:latin typeface="Cambria"/>
                <a:cs typeface="Cambria"/>
              </a:rPr>
              <a:t>γενικό</a:t>
            </a:r>
            <a:r>
              <a:rPr sz="3200" spc="15" dirty="0">
                <a:solidFill>
                  <a:srgbClr val="FFFFFF"/>
                </a:solidFill>
                <a:latin typeface="Cambria"/>
                <a:cs typeface="Cambria"/>
              </a:rPr>
              <a:t> </a:t>
            </a:r>
            <a:r>
              <a:rPr sz="3200" spc="5" dirty="0">
                <a:solidFill>
                  <a:srgbClr val="FFFFFF"/>
                </a:solidFill>
                <a:latin typeface="Cambria"/>
                <a:cs typeface="Cambria"/>
              </a:rPr>
              <a:t>αναισθητικό</a:t>
            </a:r>
            <a:r>
              <a:rPr sz="3200" spc="10" dirty="0">
                <a:solidFill>
                  <a:srgbClr val="FFFFFF"/>
                </a:solidFill>
                <a:latin typeface="Cambria"/>
                <a:cs typeface="Cambria"/>
              </a:rPr>
              <a:t> </a:t>
            </a:r>
            <a:r>
              <a:rPr sz="3200" spc="-5" dirty="0">
                <a:solidFill>
                  <a:srgbClr val="FFFFFF"/>
                </a:solidFill>
                <a:latin typeface="Cambria"/>
                <a:cs typeface="Cambria"/>
              </a:rPr>
              <a:t>από</a:t>
            </a:r>
            <a:r>
              <a:rPr sz="3200" dirty="0">
                <a:solidFill>
                  <a:srgbClr val="FFFFFF"/>
                </a:solidFill>
                <a:latin typeface="Cambria"/>
                <a:cs typeface="Cambria"/>
              </a:rPr>
              <a:t> </a:t>
            </a:r>
            <a:r>
              <a:rPr sz="3200" spc="-10" dirty="0">
                <a:solidFill>
                  <a:srgbClr val="FFFFFF"/>
                </a:solidFill>
                <a:latin typeface="Cambria"/>
                <a:cs typeface="Cambria"/>
              </a:rPr>
              <a:t>την</a:t>
            </a:r>
            <a:r>
              <a:rPr sz="3200" spc="-5" dirty="0">
                <a:solidFill>
                  <a:srgbClr val="FFFFFF"/>
                </a:solidFill>
                <a:latin typeface="Cambria"/>
                <a:cs typeface="Cambria"/>
              </a:rPr>
              <a:t> ενδοφλέβια </a:t>
            </a:r>
            <a:r>
              <a:rPr sz="3200" spc="-690" dirty="0">
                <a:solidFill>
                  <a:srgbClr val="FFFFFF"/>
                </a:solidFill>
                <a:latin typeface="Cambria"/>
                <a:cs typeface="Cambria"/>
              </a:rPr>
              <a:t> </a:t>
            </a:r>
            <a:r>
              <a:rPr sz="3200" dirty="0">
                <a:solidFill>
                  <a:srgbClr val="FFFFFF"/>
                </a:solidFill>
                <a:latin typeface="Cambria"/>
                <a:cs typeface="Cambria"/>
              </a:rPr>
              <a:t>οδό.</a:t>
            </a:r>
            <a:r>
              <a:rPr sz="3200" spc="5" dirty="0">
                <a:solidFill>
                  <a:srgbClr val="FFFFFF"/>
                </a:solidFill>
                <a:latin typeface="Cambria"/>
                <a:cs typeface="Cambria"/>
              </a:rPr>
              <a:t> </a:t>
            </a:r>
            <a:r>
              <a:rPr sz="3200" spc="-5" dirty="0">
                <a:solidFill>
                  <a:srgbClr val="FFFFFF"/>
                </a:solidFill>
                <a:latin typeface="Cambria"/>
                <a:cs typeface="Cambria"/>
              </a:rPr>
              <a:t>Σε</a:t>
            </a:r>
            <a:r>
              <a:rPr sz="3200" dirty="0">
                <a:solidFill>
                  <a:srgbClr val="FFFFFF"/>
                </a:solidFill>
                <a:latin typeface="Cambria"/>
                <a:cs typeface="Cambria"/>
              </a:rPr>
              <a:t> 0,3</a:t>
            </a:r>
            <a:r>
              <a:rPr sz="3200" spc="5" dirty="0">
                <a:solidFill>
                  <a:srgbClr val="FFFFFF"/>
                </a:solidFill>
                <a:latin typeface="Cambria"/>
                <a:cs typeface="Cambria"/>
              </a:rPr>
              <a:t> </a:t>
            </a:r>
            <a:r>
              <a:rPr sz="3200" spc="-5" dirty="0">
                <a:solidFill>
                  <a:srgbClr val="FFFFFF"/>
                </a:solidFill>
                <a:latin typeface="Cambria"/>
                <a:cs typeface="Cambria"/>
              </a:rPr>
              <a:t>mg/kg</a:t>
            </a:r>
            <a:r>
              <a:rPr sz="3200" dirty="0">
                <a:solidFill>
                  <a:srgbClr val="FFFFFF"/>
                </a:solidFill>
                <a:latin typeface="Cambria"/>
                <a:cs typeface="Cambria"/>
              </a:rPr>
              <a:t> προκαλεί</a:t>
            </a:r>
            <a:r>
              <a:rPr sz="3200" spc="5" dirty="0">
                <a:solidFill>
                  <a:srgbClr val="FFFFFF"/>
                </a:solidFill>
                <a:latin typeface="Cambria"/>
                <a:cs typeface="Cambria"/>
              </a:rPr>
              <a:t> </a:t>
            </a:r>
            <a:r>
              <a:rPr sz="3200" spc="-5" dirty="0">
                <a:solidFill>
                  <a:srgbClr val="FFFFFF"/>
                </a:solidFill>
                <a:latin typeface="Cambria"/>
                <a:cs typeface="Cambria"/>
              </a:rPr>
              <a:t>χειρουργική </a:t>
            </a:r>
            <a:r>
              <a:rPr sz="3200" dirty="0">
                <a:solidFill>
                  <a:srgbClr val="FFFFFF"/>
                </a:solidFill>
                <a:latin typeface="Cambria"/>
                <a:cs typeface="Cambria"/>
              </a:rPr>
              <a:t> αναισθησία </a:t>
            </a:r>
            <a:r>
              <a:rPr sz="3200" spc="-5" dirty="0">
                <a:solidFill>
                  <a:srgbClr val="FFFFFF"/>
                </a:solidFill>
                <a:latin typeface="Cambria"/>
                <a:cs typeface="Cambria"/>
              </a:rPr>
              <a:t>διαρκείας </a:t>
            </a:r>
            <a:r>
              <a:rPr sz="3200" dirty="0">
                <a:solidFill>
                  <a:srgbClr val="FFFFFF"/>
                </a:solidFill>
                <a:latin typeface="Cambria"/>
                <a:cs typeface="Cambria"/>
              </a:rPr>
              <a:t>5 </a:t>
            </a:r>
            <a:r>
              <a:rPr sz="3200" spc="-5" dirty="0">
                <a:solidFill>
                  <a:srgbClr val="FFFFFF"/>
                </a:solidFill>
                <a:latin typeface="Cambria"/>
                <a:cs typeface="Cambria"/>
              </a:rPr>
              <a:t>min. </a:t>
            </a:r>
            <a:r>
              <a:rPr sz="3200" dirty="0">
                <a:solidFill>
                  <a:srgbClr val="FFFFFF"/>
                </a:solidFill>
                <a:latin typeface="Cambria"/>
                <a:cs typeface="Cambria"/>
              </a:rPr>
              <a:t>Δεν </a:t>
            </a:r>
            <a:r>
              <a:rPr sz="3200" spc="-5" dirty="0">
                <a:solidFill>
                  <a:srgbClr val="FFFFFF"/>
                </a:solidFill>
                <a:latin typeface="Cambria"/>
                <a:cs typeface="Cambria"/>
              </a:rPr>
              <a:t>προκαλεί </a:t>
            </a:r>
            <a:r>
              <a:rPr sz="3200" dirty="0">
                <a:solidFill>
                  <a:srgbClr val="FFFFFF"/>
                </a:solidFill>
                <a:latin typeface="Cambria"/>
                <a:cs typeface="Cambria"/>
              </a:rPr>
              <a:t> αναλγησία, μερικές </a:t>
            </a:r>
            <a:r>
              <a:rPr sz="3200" spc="-5" dirty="0">
                <a:solidFill>
                  <a:srgbClr val="FFFFFF"/>
                </a:solidFill>
                <a:latin typeface="Cambria"/>
                <a:cs typeface="Cambria"/>
              </a:rPr>
              <a:t>φορές προκαλεί </a:t>
            </a:r>
            <a:r>
              <a:rPr sz="3200" dirty="0">
                <a:solidFill>
                  <a:srgbClr val="FFFFFF"/>
                </a:solidFill>
                <a:latin typeface="Cambria"/>
                <a:cs typeface="Cambria"/>
              </a:rPr>
              <a:t>μυϊκές </a:t>
            </a:r>
            <a:r>
              <a:rPr sz="3200" spc="5" dirty="0">
                <a:solidFill>
                  <a:srgbClr val="FFFFFF"/>
                </a:solidFill>
                <a:latin typeface="Cambria"/>
                <a:cs typeface="Cambria"/>
              </a:rPr>
              <a:t> </a:t>
            </a:r>
            <a:r>
              <a:rPr sz="3200" dirty="0">
                <a:solidFill>
                  <a:srgbClr val="FFFFFF"/>
                </a:solidFill>
                <a:latin typeface="Cambria"/>
                <a:cs typeface="Cambria"/>
              </a:rPr>
              <a:t>συσπάσεις.</a:t>
            </a:r>
            <a:endParaRPr sz="3200">
              <a:latin typeface="Cambria"/>
              <a:cs typeface="Cambria"/>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47952" y="1667637"/>
            <a:ext cx="3823335" cy="513715"/>
          </a:xfrm>
          <a:prstGeom prst="rect">
            <a:avLst/>
          </a:prstGeom>
        </p:spPr>
        <p:txBody>
          <a:bodyPr vert="horz" wrap="square" lIns="0" tIns="13335" rIns="0" bIns="0" rtlCol="0">
            <a:spAutoFit/>
          </a:bodyPr>
          <a:lstStyle/>
          <a:p>
            <a:pPr marL="12700">
              <a:lnSpc>
                <a:spcPct val="100000"/>
              </a:lnSpc>
              <a:spcBef>
                <a:spcPts val="105"/>
              </a:spcBef>
              <a:tabLst>
                <a:tab pos="1179830" algn="l"/>
                <a:tab pos="2585085" algn="l"/>
              </a:tabLst>
            </a:pPr>
            <a:r>
              <a:rPr sz="3200" spc="-5" dirty="0">
                <a:solidFill>
                  <a:srgbClr val="FFFFFF"/>
                </a:solidFill>
                <a:latin typeface="Cambria"/>
                <a:cs typeface="Cambria"/>
              </a:rPr>
              <a:t>Γι</a:t>
            </a:r>
            <a:r>
              <a:rPr sz="3200" dirty="0">
                <a:solidFill>
                  <a:srgbClr val="FFFFFF"/>
                </a:solidFill>
                <a:latin typeface="Cambria"/>
                <a:cs typeface="Cambria"/>
              </a:rPr>
              <a:t>α	</a:t>
            </a:r>
            <a:r>
              <a:rPr sz="3200" spc="-5" dirty="0">
                <a:solidFill>
                  <a:srgbClr val="FFFFFF"/>
                </a:solidFill>
                <a:latin typeface="Cambria"/>
                <a:cs typeface="Cambria"/>
              </a:rPr>
              <a:t>του</a:t>
            </a:r>
            <a:r>
              <a:rPr sz="3200" dirty="0">
                <a:solidFill>
                  <a:srgbClr val="FFFFFF"/>
                </a:solidFill>
                <a:latin typeface="Cambria"/>
                <a:cs typeface="Cambria"/>
              </a:rPr>
              <a:t>ς	λ</a:t>
            </a:r>
            <a:r>
              <a:rPr sz="3200" spc="-65" dirty="0">
                <a:solidFill>
                  <a:srgbClr val="FFFFFF"/>
                </a:solidFill>
                <a:latin typeface="Cambria"/>
                <a:cs typeface="Cambria"/>
              </a:rPr>
              <a:t>ό</a:t>
            </a:r>
            <a:r>
              <a:rPr sz="3200" dirty="0">
                <a:solidFill>
                  <a:srgbClr val="FFFFFF"/>
                </a:solidFill>
                <a:latin typeface="Cambria"/>
                <a:cs typeface="Cambria"/>
              </a:rPr>
              <a:t>γους</a:t>
            </a:r>
            <a:endParaRPr sz="3200">
              <a:latin typeface="Cambria"/>
              <a:cs typeface="Cambria"/>
            </a:endParaRPr>
          </a:p>
        </p:txBody>
      </p:sp>
      <p:sp>
        <p:nvSpPr>
          <p:cNvPr id="3" name="object 3"/>
          <p:cNvSpPr txBox="1"/>
          <p:nvPr/>
        </p:nvSpPr>
        <p:spPr>
          <a:xfrm>
            <a:off x="5645277" y="1667637"/>
            <a:ext cx="1285875"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FFFFFF"/>
                </a:solidFill>
                <a:latin typeface="Cambria"/>
                <a:cs typeface="Cambria"/>
              </a:rPr>
              <a:t>αυτούς</a:t>
            </a:r>
            <a:endParaRPr sz="3200">
              <a:latin typeface="Cambria"/>
              <a:cs typeface="Cambria"/>
            </a:endParaRPr>
          </a:p>
        </p:txBody>
      </p:sp>
      <p:sp>
        <p:nvSpPr>
          <p:cNvPr id="4" name="object 4"/>
          <p:cNvSpPr txBox="1"/>
          <p:nvPr/>
        </p:nvSpPr>
        <p:spPr>
          <a:xfrm>
            <a:off x="828547" y="2155317"/>
            <a:ext cx="3337560" cy="513715"/>
          </a:xfrm>
          <a:prstGeom prst="rect">
            <a:avLst/>
          </a:prstGeom>
        </p:spPr>
        <p:txBody>
          <a:bodyPr vert="horz" wrap="square" lIns="0" tIns="13335" rIns="0" bIns="0" rtlCol="0">
            <a:spAutoFit/>
          </a:bodyPr>
          <a:lstStyle/>
          <a:p>
            <a:pPr marL="12700">
              <a:lnSpc>
                <a:spcPct val="100000"/>
              </a:lnSpc>
              <a:spcBef>
                <a:spcPts val="105"/>
              </a:spcBef>
              <a:tabLst>
                <a:tab pos="2921000" algn="l"/>
              </a:tabLst>
            </a:pPr>
            <a:r>
              <a:rPr sz="3200" dirty="0">
                <a:solidFill>
                  <a:srgbClr val="FFFFFF"/>
                </a:solidFill>
                <a:latin typeface="Cambria"/>
                <a:cs typeface="Cambria"/>
              </a:rPr>
              <a:t>συνδυάζε</a:t>
            </a:r>
            <a:r>
              <a:rPr sz="3200" spc="10" dirty="0">
                <a:solidFill>
                  <a:srgbClr val="FFFFFF"/>
                </a:solidFill>
                <a:latin typeface="Cambria"/>
                <a:cs typeface="Cambria"/>
              </a:rPr>
              <a:t>τ</a:t>
            </a:r>
            <a:r>
              <a:rPr sz="3200" spc="-5" dirty="0">
                <a:solidFill>
                  <a:srgbClr val="FFFFFF"/>
                </a:solidFill>
                <a:latin typeface="Cambria"/>
                <a:cs typeface="Cambria"/>
              </a:rPr>
              <a:t>α</a:t>
            </a:r>
            <a:r>
              <a:rPr sz="3200" dirty="0">
                <a:solidFill>
                  <a:srgbClr val="FFFFFF"/>
                </a:solidFill>
                <a:latin typeface="Cambria"/>
                <a:cs typeface="Cambria"/>
              </a:rPr>
              <a:t>ι	με</a:t>
            </a:r>
            <a:endParaRPr sz="3200">
              <a:latin typeface="Cambria"/>
              <a:cs typeface="Cambria"/>
            </a:endParaRPr>
          </a:p>
        </p:txBody>
      </p:sp>
      <p:sp>
        <p:nvSpPr>
          <p:cNvPr id="5" name="object 5"/>
          <p:cNvSpPr txBox="1"/>
          <p:nvPr/>
        </p:nvSpPr>
        <p:spPr>
          <a:xfrm>
            <a:off x="4849748" y="2155317"/>
            <a:ext cx="2063750" cy="513715"/>
          </a:xfrm>
          <a:prstGeom prst="rect">
            <a:avLst/>
          </a:prstGeom>
        </p:spPr>
        <p:txBody>
          <a:bodyPr vert="horz" wrap="square" lIns="0" tIns="13335" rIns="0" bIns="0" rtlCol="0">
            <a:spAutoFit/>
          </a:bodyPr>
          <a:lstStyle/>
          <a:p>
            <a:pPr marL="12700">
              <a:lnSpc>
                <a:spcPct val="100000"/>
              </a:lnSpc>
              <a:spcBef>
                <a:spcPts val="105"/>
              </a:spcBef>
            </a:pPr>
            <a:r>
              <a:rPr sz="3200" spc="-20" dirty="0">
                <a:solidFill>
                  <a:srgbClr val="FFFFFF"/>
                </a:solidFill>
                <a:latin typeface="Cambria"/>
                <a:cs typeface="Cambria"/>
              </a:rPr>
              <a:t>α</a:t>
            </a:r>
            <a:r>
              <a:rPr sz="3200" spc="25" dirty="0">
                <a:solidFill>
                  <a:srgbClr val="FFFFFF"/>
                </a:solidFill>
                <a:latin typeface="Cambria"/>
                <a:cs typeface="Cambria"/>
              </a:rPr>
              <a:t>ν</a:t>
            </a:r>
            <a:r>
              <a:rPr sz="3200" spc="-5" dirty="0">
                <a:solidFill>
                  <a:srgbClr val="FFFFFF"/>
                </a:solidFill>
                <a:latin typeface="Cambria"/>
                <a:cs typeface="Cambria"/>
              </a:rPr>
              <a:t>αλ</a:t>
            </a:r>
            <a:r>
              <a:rPr sz="3200" spc="-15" dirty="0">
                <a:solidFill>
                  <a:srgbClr val="FFFFFF"/>
                </a:solidFill>
                <a:latin typeface="Cambria"/>
                <a:cs typeface="Cambria"/>
              </a:rPr>
              <a:t>γ</a:t>
            </a:r>
            <a:r>
              <a:rPr sz="3200" dirty="0">
                <a:solidFill>
                  <a:srgbClr val="FFFFFF"/>
                </a:solidFill>
                <a:latin typeface="Cambria"/>
                <a:cs typeface="Cambria"/>
              </a:rPr>
              <a:t>ητι</a:t>
            </a:r>
            <a:r>
              <a:rPr sz="3200" spc="65" dirty="0">
                <a:solidFill>
                  <a:srgbClr val="FFFFFF"/>
                </a:solidFill>
                <a:latin typeface="Cambria"/>
                <a:cs typeface="Cambria"/>
              </a:rPr>
              <a:t>κ</a:t>
            </a:r>
            <a:r>
              <a:rPr sz="3200" dirty="0">
                <a:solidFill>
                  <a:srgbClr val="FFFFFF"/>
                </a:solidFill>
                <a:latin typeface="Cambria"/>
                <a:cs typeface="Cambria"/>
              </a:rPr>
              <a:t>ό</a:t>
            </a:r>
            <a:endParaRPr sz="3200">
              <a:latin typeface="Cambria"/>
              <a:cs typeface="Cambria"/>
            </a:endParaRPr>
          </a:p>
        </p:txBody>
      </p:sp>
      <p:sp>
        <p:nvSpPr>
          <p:cNvPr id="6" name="object 6"/>
          <p:cNvSpPr txBox="1"/>
          <p:nvPr/>
        </p:nvSpPr>
        <p:spPr>
          <a:xfrm>
            <a:off x="7504938" y="1667637"/>
            <a:ext cx="1104900" cy="1001394"/>
          </a:xfrm>
          <a:prstGeom prst="rect">
            <a:avLst/>
          </a:prstGeom>
        </p:spPr>
        <p:txBody>
          <a:bodyPr vert="horz" wrap="square" lIns="0" tIns="13335" rIns="0" bIns="0" rtlCol="0">
            <a:spAutoFit/>
          </a:bodyPr>
          <a:lstStyle/>
          <a:p>
            <a:pPr marL="105410" marR="5080" indent="-93345">
              <a:lnSpc>
                <a:spcPct val="100000"/>
              </a:lnSpc>
              <a:spcBef>
                <a:spcPts val="105"/>
              </a:spcBef>
            </a:pPr>
            <a:r>
              <a:rPr sz="3200" dirty="0">
                <a:solidFill>
                  <a:srgbClr val="FFFFFF"/>
                </a:solidFill>
                <a:latin typeface="Cambria"/>
                <a:cs typeface="Cambria"/>
              </a:rPr>
              <a:t>σ</a:t>
            </a:r>
            <a:r>
              <a:rPr sz="3200" spc="-25" dirty="0">
                <a:solidFill>
                  <a:srgbClr val="FFFFFF"/>
                </a:solidFill>
                <a:latin typeface="Cambria"/>
                <a:cs typeface="Cambria"/>
              </a:rPr>
              <a:t>υ</a:t>
            </a:r>
            <a:r>
              <a:rPr sz="3200" dirty="0">
                <a:solidFill>
                  <a:srgbClr val="FFFFFF"/>
                </a:solidFill>
                <a:latin typeface="Cambria"/>
                <a:cs typeface="Cambria"/>
              </a:rPr>
              <a:t>χ</a:t>
            </a:r>
            <a:r>
              <a:rPr sz="3200" spc="15" dirty="0">
                <a:solidFill>
                  <a:srgbClr val="FFFFFF"/>
                </a:solidFill>
                <a:latin typeface="Cambria"/>
                <a:cs typeface="Cambria"/>
              </a:rPr>
              <a:t>ν</a:t>
            </a:r>
            <a:r>
              <a:rPr sz="3200" dirty="0">
                <a:solidFill>
                  <a:srgbClr val="FFFFFF"/>
                </a:solidFill>
                <a:latin typeface="Cambria"/>
                <a:cs typeface="Cambria"/>
              </a:rPr>
              <a:t>ά  ή</a:t>
            </a:r>
            <a:r>
              <a:rPr sz="3200" spc="-10" dirty="0">
                <a:solidFill>
                  <a:srgbClr val="FFFFFF"/>
                </a:solidFill>
                <a:latin typeface="Cambria"/>
                <a:cs typeface="Cambria"/>
              </a:rPr>
              <a:t>/</a:t>
            </a:r>
            <a:r>
              <a:rPr sz="3200" spc="25" dirty="0">
                <a:solidFill>
                  <a:srgbClr val="FFFFFF"/>
                </a:solidFill>
                <a:latin typeface="Cambria"/>
                <a:cs typeface="Cambria"/>
              </a:rPr>
              <a:t>κ</a:t>
            </a:r>
            <a:r>
              <a:rPr sz="3200" spc="-5" dirty="0">
                <a:solidFill>
                  <a:srgbClr val="FFFFFF"/>
                </a:solidFill>
                <a:latin typeface="Cambria"/>
                <a:cs typeface="Cambria"/>
              </a:rPr>
              <a:t>αι</a:t>
            </a:r>
            <a:endParaRPr sz="3200">
              <a:latin typeface="Cambria"/>
              <a:cs typeface="Cambria"/>
            </a:endParaRPr>
          </a:p>
        </p:txBody>
      </p:sp>
      <p:sp>
        <p:nvSpPr>
          <p:cNvPr id="7" name="object 7"/>
          <p:cNvSpPr txBox="1"/>
          <p:nvPr/>
        </p:nvSpPr>
        <p:spPr>
          <a:xfrm>
            <a:off x="828547" y="2642997"/>
            <a:ext cx="7781290" cy="513715"/>
          </a:xfrm>
          <a:prstGeom prst="rect">
            <a:avLst/>
          </a:prstGeom>
        </p:spPr>
        <p:txBody>
          <a:bodyPr vert="horz" wrap="square" lIns="0" tIns="13335" rIns="0" bIns="0" rtlCol="0">
            <a:spAutoFit/>
          </a:bodyPr>
          <a:lstStyle/>
          <a:p>
            <a:pPr marL="12700">
              <a:lnSpc>
                <a:spcPct val="100000"/>
              </a:lnSpc>
              <a:spcBef>
                <a:spcPts val="105"/>
              </a:spcBef>
              <a:tabLst>
                <a:tab pos="2937510" algn="l"/>
                <a:tab pos="4032250" algn="l"/>
                <a:tab pos="4827270" algn="l"/>
                <a:tab pos="6688455" algn="l"/>
              </a:tabLst>
            </a:pPr>
            <a:r>
              <a:rPr sz="3200" spc="-5" dirty="0">
                <a:solidFill>
                  <a:srgbClr val="FFFFFF"/>
                </a:solidFill>
                <a:latin typeface="Cambria"/>
                <a:cs typeface="Cambria"/>
              </a:rPr>
              <a:t>βεν</a:t>
            </a:r>
            <a:r>
              <a:rPr sz="3200" spc="-30" dirty="0">
                <a:solidFill>
                  <a:srgbClr val="FFFFFF"/>
                </a:solidFill>
                <a:latin typeface="Cambria"/>
                <a:cs typeface="Cambria"/>
              </a:rPr>
              <a:t>ζ</a:t>
            </a:r>
            <a:r>
              <a:rPr sz="3200" dirty="0">
                <a:solidFill>
                  <a:srgbClr val="FFFFFF"/>
                </a:solidFill>
                <a:latin typeface="Cambria"/>
                <a:cs typeface="Cambria"/>
              </a:rPr>
              <a:t>οδ</a:t>
            </a:r>
            <a:r>
              <a:rPr sz="3200" spc="5" dirty="0">
                <a:solidFill>
                  <a:srgbClr val="FFFFFF"/>
                </a:solidFill>
                <a:latin typeface="Cambria"/>
                <a:cs typeface="Cambria"/>
              </a:rPr>
              <a:t>ι</a:t>
            </a:r>
            <a:r>
              <a:rPr sz="3200" spc="-15" dirty="0">
                <a:solidFill>
                  <a:srgbClr val="FFFFFF"/>
                </a:solidFill>
                <a:latin typeface="Cambria"/>
                <a:cs typeface="Cambria"/>
              </a:rPr>
              <a:t>α</a:t>
            </a:r>
            <a:r>
              <a:rPr sz="3200" dirty="0">
                <a:solidFill>
                  <a:srgbClr val="FFFFFF"/>
                </a:solidFill>
                <a:latin typeface="Cambria"/>
                <a:cs typeface="Cambria"/>
              </a:rPr>
              <a:t>ζεπ</a:t>
            </a:r>
            <a:r>
              <a:rPr sz="3200" spc="5" dirty="0">
                <a:solidFill>
                  <a:srgbClr val="FFFFFF"/>
                </a:solidFill>
                <a:latin typeface="Cambria"/>
                <a:cs typeface="Cambria"/>
              </a:rPr>
              <a:t>ί</a:t>
            </a:r>
            <a:r>
              <a:rPr sz="3200" dirty="0">
                <a:solidFill>
                  <a:srgbClr val="FFFFFF"/>
                </a:solidFill>
                <a:latin typeface="Cambria"/>
                <a:cs typeface="Cambria"/>
              </a:rPr>
              <a:t>ν</a:t>
            </a:r>
            <a:r>
              <a:rPr sz="3200" spc="-25" dirty="0">
                <a:solidFill>
                  <a:srgbClr val="FFFFFF"/>
                </a:solidFill>
                <a:latin typeface="Cambria"/>
                <a:cs typeface="Cambria"/>
              </a:rPr>
              <a:t>η</a:t>
            </a:r>
            <a:r>
              <a:rPr sz="3200" dirty="0">
                <a:solidFill>
                  <a:srgbClr val="FFFFFF"/>
                </a:solidFill>
                <a:latin typeface="Cambria"/>
                <a:cs typeface="Cambria"/>
              </a:rPr>
              <a:t>.	</a:t>
            </a:r>
            <a:r>
              <a:rPr sz="3200" spc="-50" dirty="0">
                <a:solidFill>
                  <a:srgbClr val="FFFFFF"/>
                </a:solidFill>
                <a:latin typeface="Cambria"/>
                <a:cs typeface="Cambria"/>
              </a:rPr>
              <a:t>Κ</a:t>
            </a:r>
            <a:r>
              <a:rPr sz="3200" spc="-5" dirty="0">
                <a:solidFill>
                  <a:srgbClr val="FFFFFF"/>
                </a:solidFill>
                <a:latin typeface="Cambria"/>
                <a:cs typeface="Cambria"/>
              </a:rPr>
              <a:t>ατ</a:t>
            </a:r>
            <a:r>
              <a:rPr sz="3200" dirty="0">
                <a:solidFill>
                  <a:srgbClr val="FFFFFF"/>
                </a:solidFill>
                <a:latin typeface="Cambria"/>
                <a:cs typeface="Cambria"/>
              </a:rPr>
              <a:t>ά	</a:t>
            </a:r>
            <a:r>
              <a:rPr sz="3200" spc="-5" dirty="0">
                <a:solidFill>
                  <a:srgbClr val="FFFFFF"/>
                </a:solidFill>
                <a:latin typeface="Cambria"/>
                <a:cs typeface="Cambria"/>
              </a:rPr>
              <a:t>τη</a:t>
            </a:r>
            <a:r>
              <a:rPr sz="3200" dirty="0">
                <a:solidFill>
                  <a:srgbClr val="FFFFFF"/>
                </a:solidFill>
                <a:latin typeface="Cambria"/>
                <a:cs typeface="Cambria"/>
              </a:rPr>
              <a:t>ν	</a:t>
            </a:r>
            <a:r>
              <a:rPr sz="3200" spc="-20" dirty="0">
                <a:solidFill>
                  <a:srgbClr val="FFFFFF"/>
                </a:solidFill>
                <a:latin typeface="Cambria"/>
                <a:cs typeface="Cambria"/>
              </a:rPr>
              <a:t>α</a:t>
            </a:r>
            <a:r>
              <a:rPr sz="3200" spc="35" dirty="0">
                <a:solidFill>
                  <a:srgbClr val="FFFFFF"/>
                </a:solidFill>
                <a:latin typeface="Cambria"/>
                <a:cs typeface="Cambria"/>
              </a:rPr>
              <a:t>ν</a:t>
            </a:r>
            <a:r>
              <a:rPr sz="3200" spc="-20" dirty="0">
                <a:solidFill>
                  <a:srgbClr val="FFFFFF"/>
                </a:solidFill>
                <a:latin typeface="Cambria"/>
                <a:cs typeface="Cambria"/>
              </a:rPr>
              <a:t>ά</a:t>
            </a:r>
            <a:r>
              <a:rPr sz="3200" dirty="0">
                <a:solidFill>
                  <a:srgbClr val="FFFFFF"/>
                </a:solidFill>
                <a:latin typeface="Cambria"/>
                <a:cs typeface="Cambria"/>
              </a:rPr>
              <a:t>νηψη,	σ</a:t>
            </a:r>
            <a:r>
              <a:rPr sz="3200" spc="-25" dirty="0">
                <a:solidFill>
                  <a:srgbClr val="FFFFFF"/>
                </a:solidFill>
                <a:latin typeface="Cambria"/>
                <a:cs typeface="Cambria"/>
              </a:rPr>
              <a:t>υ</a:t>
            </a:r>
            <a:r>
              <a:rPr sz="3200" dirty="0">
                <a:solidFill>
                  <a:srgbClr val="FFFFFF"/>
                </a:solidFill>
                <a:latin typeface="Cambria"/>
                <a:cs typeface="Cambria"/>
              </a:rPr>
              <a:t>χ</a:t>
            </a:r>
            <a:r>
              <a:rPr sz="3200" spc="15" dirty="0">
                <a:solidFill>
                  <a:srgbClr val="FFFFFF"/>
                </a:solidFill>
                <a:latin typeface="Cambria"/>
                <a:cs typeface="Cambria"/>
              </a:rPr>
              <a:t>ν</a:t>
            </a:r>
            <a:r>
              <a:rPr sz="3200" dirty="0">
                <a:solidFill>
                  <a:srgbClr val="FFFFFF"/>
                </a:solidFill>
                <a:latin typeface="Cambria"/>
                <a:cs typeface="Cambria"/>
              </a:rPr>
              <a:t>ά</a:t>
            </a:r>
            <a:endParaRPr sz="3200">
              <a:latin typeface="Cambria"/>
              <a:cs typeface="Cambria"/>
            </a:endParaRPr>
          </a:p>
        </p:txBody>
      </p:sp>
      <p:sp>
        <p:nvSpPr>
          <p:cNvPr id="8" name="object 8"/>
          <p:cNvSpPr txBox="1"/>
          <p:nvPr/>
        </p:nvSpPr>
        <p:spPr>
          <a:xfrm>
            <a:off x="828547" y="3131057"/>
            <a:ext cx="2900045" cy="1001394"/>
          </a:xfrm>
          <a:prstGeom prst="rect">
            <a:avLst/>
          </a:prstGeom>
        </p:spPr>
        <p:txBody>
          <a:bodyPr vert="horz" wrap="square" lIns="0" tIns="13335" rIns="0" bIns="0" rtlCol="0">
            <a:spAutoFit/>
          </a:bodyPr>
          <a:lstStyle/>
          <a:p>
            <a:pPr marL="12700" marR="5080">
              <a:lnSpc>
                <a:spcPct val="100000"/>
              </a:lnSpc>
              <a:spcBef>
                <a:spcPts val="105"/>
              </a:spcBef>
            </a:pPr>
            <a:r>
              <a:rPr sz="3200" spc="-5" dirty="0">
                <a:solidFill>
                  <a:srgbClr val="FFFFFF"/>
                </a:solidFill>
                <a:latin typeface="Cambria"/>
                <a:cs typeface="Cambria"/>
              </a:rPr>
              <a:t>προκαλείται </a:t>
            </a:r>
            <a:r>
              <a:rPr sz="3200" dirty="0">
                <a:solidFill>
                  <a:srgbClr val="FFFFFF"/>
                </a:solidFill>
                <a:latin typeface="Cambria"/>
                <a:cs typeface="Cambria"/>
              </a:rPr>
              <a:t> </a:t>
            </a:r>
            <a:r>
              <a:rPr sz="3200" spc="-5" dirty="0">
                <a:solidFill>
                  <a:srgbClr val="FFFFFF"/>
                </a:solidFill>
                <a:latin typeface="Cambria"/>
                <a:cs typeface="Cambria"/>
              </a:rPr>
              <a:t>Χ</a:t>
            </a:r>
            <a:r>
              <a:rPr sz="3200" spc="5" dirty="0">
                <a:solidFill>
                  <a:srgbClr val="FFFFFF"/>
                </a:solidFill>
                <a:latin typeface="Cambria"/>
                <a:cs typeface="Cambria"/>
              </a:rPr>
              <a:t>ρ</a:t>
            </a:r>
            <a:r>
              <a:rPr sz="3200" dirty="0">
                <a:solidFill>
                  <a:srgbClr val="FFFFFF"/>
                </a:solidFill>
                <a:latin typeface="Cambria"/>
                <a:cs typeface="Cambria"/>
              </a:rPr>
              <a:t>ησ</a:t>
            </a:r>
            <a:r>
              <a:rPr sz="3200" spc="-10" dirty="0">
                <a:solidFill>
                  <a:srgbClr val="FFFFFF"/>
                </a:solidFill>
                <a:latin typeface="Cambria"/>
                <a:cs typeface="Cambria"/>
              </a:rPr>
              <a:t>ι</a:t>
            </a:r>
            <a:r>
              <a:rPr sz="3200" dirty="0">
                <a:solidFill>
                  <a:srgbClr val="FFFFFF"/>
                </a:solidFill>
                <a:latin typeface="Cambria"/>
                <a:cs typeface="Cambria"/>
              </a:rPr>
              <a:t>μοπο</a:t>
            </a:r>
            <a:r>
              <a:rPr sz="3200" spc="5" dirty="0">
                <a:solidFill>
                  <a:srgbClr val="FFFFFF"/>
                </a:solidFill>
                <a:latin typeface="Cambria"/>
                <a:cs typeface="Cambria"/>
              </a:rPr>
              <a:t>ι</a:t>
            </a:r>
            <a:r>
              <a:rPr sz="3200" dirty="0">
                <a:solidFill>
                  <a:srgbClr val="FFFFFF"/>
                </a:solidFill>
                <a:latin typeface="Cambria"/>
                <a:cs typeface="Cambria"/>
              </a:rPr>
              <a:t>είται</a:t>
            </a:r>
            <a:endParaRPr sz="3200">
              <a:latin typeface="Cambria"/>
              <a:cs typeface="Cambria"/>
            </a:endParaRPr>
          </a:p>
        </p:txBody>
      </p:sp>
      <p:sp>
        <p:nvSpPr>
          <p:cNvPr id="9" name="object 9"/>
          <p:cNvSpPr txBox="1"/>
          <p:nvPr/>
        </p:nvSpPr>
        <p:spPr>
          <a:xfrm>
            <a:off x="3851275" y="3131057"/>
            <a:ext cx="1257935" cy="1001394"/>
          </a:xfrm>
          <a:prstGeom prst="rect">
            <a:avLst/>
          </a:prstGeom>
        </p:spPr>
        <p:txBody>
          <a:bodyPr vert="horz" wrap="square" lIns="0" tIns="13335" rIns="0" bIns="0" rtlCol="0">
            <a:spAutoFit/>
          </a:bodyPr>
          <a:lstStyle/>
          <a:p>
            <a:pPr marR="39370" algn="r">
              <a:lnSpc>
                <a:spcPct val="100000"/>
              </a:lnSpc>
              <a:spcBef>
                <a:spcPts val="105"/>
              </a:spcBef>
            </a:pPr>
            <a:r>
              <a:rPr sz="3200" dirty="0">
                <a:solidFill>
                  <a:srgbClr val="FFFFFF"/>
                </a:solidFill>
                <a:latin typeface="Cambria"/>
                <a:cs typeface="Cambria"/>
              </a:rPr>
              <a:t>ναυτία</a:t>
            </a:r>
            <a:endParaRPr sz="3200">
              <a:latin typeface="Cambria"/>
              <a:cs typeface="Cambria"/>
            </a:endParaRPr>
          </a:p>
          <a:p>
            <a:pPr marR="5080" algn="r">
              <a:lnSpc>
                <a:spcPct val="100000"/>
              </a:lnSpc>
            </a:pPr>
            <a:r>
              <a:rPr sz="3200" dirty="0">
                <a:solidFill>
                  <a:srgbClr val="FFFFFF"/>
                </a:solidFill>
                <a:latin typeface="Cambria"/>
                <a:cs typeface="Cambria"/>
              </a:rPr>
              <a:t>είτε</a:t>
            </a:r>
            <a:endParaRPr sz="3200">
              <a:latin typeface="Cambria"/>
              <a:cs typeface="Cambria"/>
            </a:endParaRPr>
          </a:p>
        </p:txBody>
      </p:sp>
      <p:sp>
        <p:nvSpPr>
          <p:cNvPr id="10" name="object 10"/>
          <p:cNvSpPr txBox="1"/>
          <p:nvPr/>
        </p:nvSpPr>
        <p:spPr>
          <a:xfrm>
            <a:off x="5796153" y="3131057"/>
            <a:ext cx="2813685" cy="1001394"/>
          </a:xfrm>
          <a:prstGeom prst="rect">
            <a:avLst/>
          </a:prstGeom>
        </p:spPr>
        <p:txBody>
          <a:bodyPr vert="horz" wrap="square" lIns="0" tIns="13335" rIns="0" bIns="0" rtlCol="0">
            <a:spAutoFit/>
          </a:bodyPr>
          <a:lstStyle/>
          <a:p>
            <a:pPr marL="121920">
              <a:lnSpc>
                <a:spcPct val="100000"/>
              </a:lnSpc>
              <a:spcBef>
                <a:spcPts val="105"/>
              </a:spcBef>
              <a:tabLst>
                <a:tab pos="1547495" algn="l"/>
              </a:tabLst>
            </a:pPr>
            <a:r>
              <a:rPr sz="3200" spc="5" dirty="0">
                <a:solidFill>
                  <a:srgbClr val="FFFFFF"/>
                </a:solidFill>
                <a:latin typeface="Cambria"/>
                <a:cs typeface="Cambria"/>
              </a:rPr>
              <a:t>και	</a:t>
            </a:r>
            <a:r>
              <a:rPr sz="3200" spc="-5" dirty="0">
                <a:solidFill>
                  <a:srgbClr val="FFFFFF"/>
                </a:solidFill>
                <a:latin typeface="Cambria"/>
                <a:cs typeface="Cambria"/>
              </a:rPr>
              <a:t>έμετος.</a:t>
            </a:r>
            <a:endParaRPr sz="3200">
              <a:latin typeface="Cambria"/>
              <a:cs typeface="Cambria"/>
            </a:endParaRPr>
          </a:p>
          <a:p>
            <a:pPr marL="12700">
              <a:lnSpc>
                <a:spcPct val="100000"/>
              </a:lnSpc>
              <a:tabLst>
                <a:tab pos="1280795" algn="l"/>
              </a:tabLst>
            </a:pPr>
            <a:r>
              <a:rPr sz="3200" dirty="0">
                <a:solidFill>
                  <a:srgbClr val="FFFFFF"/>
                </a:solidFill>
                <a:latin typeface="Cambria"/>
                <a:cs typeface="Cambria"/>
              </a:rPr>
              <a:t>για	</a:t>
            </a:r>
            <a:r>
              <a:rPr sz="3200" spc="-10" dirty="0">
                <a:solidFill>
                  <a:srgbClr val="FFFFFF"/>
                </a:solidFill>
                <a:latin typeface="Cambria"/>
                <a:cs typeface="Cambria"/>
              </a:rPr>
              <a:t>βραχείες</a:t>
            </a:r>
            <a:endParaRPr sz="3200">
              <a:latin typeface="Cambria"/>
              <a:cs typeface="Cambria"/>
            </a:endParaRPr>
          </a:p>
        </p:txBody>
      </p:sp>
      <p:sp>
        <p:nvSpPr>
          <p:cNvPr id="11" name="object 11"/>
          <p:cNvSpPr txBox="1"/>
          <p:nvPr/>
        </p:nvSpPr>
        <p:spPr>
          <a:xfrm>
            <a:off x="828547" y="4106417"/>
            <a:ext cx="7780655" cy="1002030"/>
          </a:xfrm>
          <a:prstGeom prst="rect">
            <a:avLst/>
          </a:prstGeom>
        </p:spPr>
        <p:txBody>
          <a:bodyPr vert="horz" wrap="square" lIns="0" tIns="12700" rIns="0" bIns="0" rtlCol="0">
            <a:spAutoFit/>
          </a:bodyPr>
          <a:lstStyle/>
          <a:p>
            <a:pPr marL="12700" marR="5080">
              <a:lnSpc>
                <a:spcPct val="100000"/>
              </a:lnSpc>
              <a:spcBef>
                <a:spcPts val="100"/>
              </a:spcBef>
            </a:pPr>
            <a:r>
              <a:rPr sz="3200" dirty="0">
                <a:solidFill>
                  <a:srgbClr val="FFFFFF"/>
                </a:solidFill>
                <a:latin typeface="Cambria"/>
                <a:cs typeface="Cambria"/>
              </a:rPr>
              <a:t>επεμβάσεις,</a:t>
            </a:r>
            <a:r>
              <a:rPr sz="3200" spc="130" dirty="0">
                <a:solidFill>
                  <a:srgbClr val="FFFFFF"/>
                </a:solidFill>
                <a:latin typeface="Cambria"/>
                <a:cs typeface="Cambria"/>
              </a:rPr>
              <a:t> </a:t>
            </a:r>
            <a:r>
              <a:rPr sz="3200" dirty="0">
                <a:solidFill>
                  <a:srgbClr val="FFFFFF"/>
                </a:solidFill>
                <a:latin typeface="Cambria"/>
                <a:cs typeface="Cambria"/>
              </a:rPr>
              <a:t>είτε</a:t>
            </a:r>
            <a:r>
              <a:rPr sz="3200" spc="114" dirty="0">
                <a:solidFill>
                  <a:srgbClr val="FFFFFF"/>
                </a:solidFill>
                <a:latin typeface="Cambria"/>
                <a:cs typeface="Cambria"/>
              </a:rPr>
              <a:t> </a:t>
            </a:r>
            <a:r>
              <a:rPr sz="3200" dirty="0">
                <a:solidFill>
                  <a:srgbClr val="FFFFFF"/>
                </a:solidFill>
                <a:latin typeface="Cambria"/>
                <a:cs typeface="Cambria"/>
              </a:rPr>
              <a:t>για</a:t>
            </a:r>
            <a:r>
              <a:rPr sz="3200" spc="125" dirty="0">
                <a:solidFill>
                  <a:srgbClr val="FFFFFF"/>
                </a:solidFill>
                <a:latin typeface="Cambria"/>
                <a:cs typeface="Cambria"/>
              </a:rPr>
              <a:t> </a:t>
            </a:r>
            <a:r>
              <a:rPr sz="3200" spc="15" dirty="0">
                <a:solidFill>
                  <a:srgbClr val="FFFFFF"/>
                </a:solidFill>
                <a:latin typeface="Cambria"/>
                <a:cs typeface="Cambria"/>
              </a:rPr>
              <a:t>να</a:t>
            </a:r>
            <a:r>
              <a:rPr sz="3200" spc="130" dirty="0">
                <a:solidFill>
                  <a:srgbClr val="FFFFFF"/>
                </a:solidFill>
                <a:latin typeface="Cambria"/>
                <a:cs typeface="Cambria"/>
              </a:rPr>
              <a:t> </a:t>
            </a:r>
            <a:r>
              <a:rPr sz="3200" dirty="0">
                <a:solidFill>
                  <a:srgbClr val="FFFFFF"/>
                </a:solidFill>
                <a:latin typeface="Cambria"/>
                <a:cs typeface="Cambria"/>
              </a:rPr>
              <a:t>ακολουθήσει</a:t>
            </a:r>
            <a:r>
              <a:rPr sz="3200" spc="140" dirty="0">
                <a:solidFill>
                  <a:srgbClr val="FFFFFF"/>
                </a:solidFill>
                <a:latin typeface="Cambria"/>
                <a:cs typeface="Cambria"/>
              </a:rPr>
              <a:t> </a:t>
            </a:r>
            <a:r>
              <a:rPr sz="3200" spc="10" dirty="0">
                <a:solidFill>
                  <a:srgbClr val="FFFFFF"/>
                </a:solidFill>
                <a:latin typeface="Cambria"/>
                <a:cs typeface="Cambria"/>
              </a:rPr>
              <a:t>ισχυρό </a:t>
            </a:r>
            <a:r>
              <a:rPr sz="3200" spc="-690" dirty="0">
                <a:solidFill>
                  <a:srgbClr val="FFFFFF"/>
                </a:solidFill>
                <a:latin typeface="Cambria"/>
                <a:cs typeface="Cambria"/>
              </a:rPr>
              <a:t> </a:t>
            </a:r>
            <a:r>
              <a:rPr sz="3200" spc="15" dirty="0">
                <a:solidFill>
                  <a:srgbClr val="FFFFFF"/>
                </a:solidFill>
                <a:latin typeface="Cambria"/>
                <a:cs typeface="Cambria"/>
              </a:rPr>
              <a:t>γενικό</a:t>
            </a:r>
            <a:r>
              <a:rPr sz="3200" spc="-30" dirty="0">
                <a:solidFill>
                  <a:srgbClr val="FFFFFF"/>
                </a:solidFill>
                <a:latin typeface="Cambria"/>
                <a:cs typeface="Cambria"/>
              </a:rPr>
              <a:t> </a:t>
            </a:r>
            <a:r>
              <a:rPr sz="3200" spc="5" dirty="0">
                <a:solidFill>
                  <a:srgbClr val="FFFFFF"/>
                </a:solidFill>
                <a:latin typeface="Cambria"/>
                <a:cs typeface="Cambria"/>
              </a:rPr>
              <a:t>αναισθητικό.</a:t>
            </a:r>
            <a:endParaRPr sz="3200">
              <a:latin typeface="Cambria"/>
              <a:cs typeface="Cambria"/>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0655" cy="1977389"/>
          </a:xfrm>
          <a:prstGeom prst="rect">
            <a:avLst/>
          </a:prstGeom>
        </p:spPr>
        <p:txBody>
          <a:bodyPr vert="horz" wrap="square" lIns="0" tIns="13335" rIns="0" bIns="0" rtlCol="0">
            <a:spAutoFit/>
          </a:bodyPr>
          <a:lstStyle/>
          <a:p>
            <a:pPr marL="12700" marR="5080" indent="775970" algn="just">
              <a:lnSpc>
                <a:spcPct val="100000"/>
              </a:lnSpc>
              <a:spcBef>
                <a:spcPts val="105"/>
              </a:spcBef>
            </a:pPr>
            <a:r>
              <a:rPr sz="3200" spc="-5" dirty="0">
                <a:solidFill>
                  <a:srgbClr val="FFFFFF"/>
                </a:solidFill>
                <a:latin typeface="Cambria"/>
                <a:cs typeface="Cambria"/>
              </a:rPr>
              <a:t>Συνήθως</a:t>
            </a:r>
            <a:r>
              <a:rPr sz="3200" dirty="0">
                <a:solidFill>
                  <a:srgbClr val="FFFFFF"/>
                </a:solidFill>
                <a:latin typeface="Cambria"/>
                <a:cs typeface="Cambria"/>
              </a:rPr>
              <a:t> δεν</a:t>
            </a:r>
            <a:r>
              <a:rPr sz="3200" spc="5" dirty="0">
                <a:solidFill>
                  <a:srgbClr val="FFFFFF"/>
                </a:solidFill>
                <a:latin typeface="Cambria"/>
                <a:cs typeface="Cambria"/>
              </a:rPr>
              <a:t> </a:t>
            </a:r>
            <a:r>
              <a:rPr sz="3200" dirty="0">
                <a:solidFill>
                  <a:srgbClr val="FFFFFF"/>
                </a:solidFill>
                <a:latin typeface="Cambria"/>
                <a:cs typeface="Cambria"/>
              </a:rPr>
              <a:t>προκαλεί</a:t>
            </a:r>
            <a:r>
              <a:rPr sz="3200" spc="705" dirty="0">
                <a:solidFill>
                  <a:srgbClr val="FFFFFF"/>
                </a:solidFill>
                <a:latin typeface="Cambria"/>
                <a:cs typeface="Cambria"/>
              </a:rPr>
              <a:t> </a:t>
            </a:r>
            <a:r>
              <a:rPr sz="3200" spc="-5" dirty="0">
                <a:solidFill>
                  <a:srgbClr val="FFFFFF"/>
                </a:solidFill>
                <a:latin typeface="Cambria"/>
                <a:cs typeface="Cambria"/>
              </a:rPr>
              <a:t>προβλήματα </a:t>
            </a:r>
            <a:r>
              <a:rPr sz="3200" dirty="0">
                <a:solidFill>
                  <a:srgbClr val="FFFFFF"/>
                </a:solidFill>
                <a:latin typeface="Cambria"/>
                <a:cs typeface="Cambria"/>
              </a:rPr>
              <a:t> </a:t>
            </a:r>
            <a:r>
              <a:rPr sz="3200" spc="-5" dirty="0">
                <a:solidFill>
                  <a:srgbClr val="FFFFFF"/>
                </a:solidFill>
                <a:latin typeface="Cambria"/>
                <a:cs typeface="Cambria"/>
              </a:rPr>
              <a:t>από</a:t>
            </a:r>
            <a:r>
              <a:rPr sz="3200" dirty="0">
                <a:solidFill>
                  <a:srgbClr val="FFFFFF"/>
                </a:solidFill>
                <a:latin typeface="Cambria"/>
                <a:cs typeface="Cambria"/>
              </a:rPr>
              <a:t> το</a:t>
            </a:r>
            <a:r>
              <a:rPr sz="3200" spc="5" dirty="0">
                <a:solidFill>
                  <a:srgbClr val="FFFFFF"/>
                </a:solidFill>
                <a:latin typeface="Cambria"/>
                <a:cs typeface="Cambria"/>
              </a:rPr>
              <a:t> αναπνευστικό</a:t>
            </a:r>
            <a:r>
              <a:rPr sz="3200" spc="10" dirty="0">
                <a:solidFill>
                  <a:srgbClr val="FFFFFF"/>
                </a:solidFill>
                <a:latin typeface="Cambria"/>
                <a:cs typeface="Cambria"/>
              </a:rPr>
              <a:t> </a:t>
            </a:r>
            <a:r>
              <a:rPr sz="3200" dirty="0">
                <a:solidFill>
                  <a:srgbClr val="FFFFFF"/>
                </a:solidFill>
                <a:latin typeface="Cambria"/>
                <a:cs typeface="Cambria"/>
              </a:rPr>
              <a:t>ή</a:t>
            </a:r>
            <a:r>
              <a:rPr sz="3200" spc="5" dirty="0">
                <a:solidFill>
                  <a:srgbClr val="FFFFFF"/>
                </a:solidFill>
                <a:latin typeface="Cambria"/>
                <a:cs typeface="Cambria"/>
              </a:rPr>
              <a:t> </a:t>
            </a:r>
            <a:r>
              <a:rPr sz="3200" dirty="0">
                <a:solidFill>
                  <a:srgbClr val="FFFFFF"/>
                </a:solidFill>
                <a:latin typeface="Cambria"/>
                <a:cs typeface="Cambria"/>
              </a:rPr>
              <a:t>το</a:t>
            </a:r>
            <a:r>
              <a:rPr sz="3200" spc="5" dirty="0">
                <a:solidFill>
                  <a:srgbClr val="FFFFFF"/>
                </a:solidFill>
                <a:latin typeface="Cambria"/>
                <a:cs typeface="Cambria"/>
              </a:rPr>
              <a:t> </a:t>
            </a:r>
            <a:r>
              <a:rPr sz="3200" spc="10" dirty="0">
                <a:solidFill>
                  <a:srgbClr val="FFFFFF"/>
                </a:solidFill>
                <a:latin typeface="Cambria"/>
                <a:cs typeface="Cambria"/>
              </a:rPr>
              <a:t>κυκλοφορικό. </a:t>
            </a:r>
            <a:r>
              <a:rPr sz="3200" spc="15" dirty="0">
                <a:solidFill>
                  <a:srgbClr val="FFFFFF"/>
                </a:solidFill>
                <a:latin typeface="Cambria"/>
                <a:cs typeface="Cambria"/>
              </a:rPr>
              <a:t> </a:t>
            </a:r>
            <a:r>
              <a:rPr sz="3200" spc="-5" dirty="0">
                <a:solidFill>
                  <a:srgbClr val="FFFFFF"/>
                </a:solidFill>
                <a:latin typeface="Cambria"/>
                <a:cs typeface="Cambria"/>
              </a:rPr>
              <a:t>Έτσι,</a:t>
            </a:r>
            <a:r>
              <a:rPr sz="3200" dirty="0">
                <a:solidFill>
                  <a:srgbClr val="FFFFFF"/>
                </a:solidFill>
                <a:latin typeface="Cambria"/>
                <a:cs typeface="Cambria"/>
              </a:rPr>
              <a:t> </a:t>
            </a:r>
            <a:r>
              <a:rPr sz="3200" spc="-5" dirty="0">
                <a:solidFill>
                  <a:srgbClr val="FFFFFF"/>
                </a:solidFill>
                <a:latin typeface="Cambria"/>
                <a:cs typeface="Cambria"/>
              </a:rPr>
              <a:t>ενδείκνυται</a:t>
            </a:r>
            <a:r>
              <a:rPr sz="3200" dirty="0">
                <a:solidFill>
                  <a:srgbClr val="FFFFFF"/>
                </a:solidFill>
                <a:latin typeface="Cambria"/>
                <a:cs typeface="Cambria"/>
              </a:rPr>
              <a:t> </a:t>
            </a:r>
            <a:r>
              <a:rPr sz="3200" spc="5" dirty="0">
                <a:solidFill>
                  <a:srgbClr val="FFFFFF"/>
                </a:solidFill>
                <a:latin typeface="Cambria"/>
                <a:cs typeface="Cambria"/>
              </a:rPr>
              <a:t>ειδικώς</a:t>
            </a:r>
            <a:r>
              <a:rPr sz="3200" spc="10" dirty="0">
                <a:solidFill>
                  <a:srgbClr val="FFFFFF"/>
                </a:solidFill>
                <a:latin typeface="Cambria"/>
                <a:cs typeface="Cambria"/>
              </a:rPr>
              <a:t> </a:t>
            </a:r>
            <a:r>
              <a:rPr sz="3200" spc="-5" dirty="0">
                <a:solidFill>
                  <a:srgbClr val="FFFFFF"/>
                </a:solidFill>
                <a:latin typeface="Cambria"/>
                <a:cs typeface="Cambria"/>
              </a:rPr>
              <a:t>σε</a:t>
            </a:r>
            <a:r>
              <a:rPr sz="3200" dirty="0">
                <a:solidFill>
                  <a:srgbClr val="FFFFFF"/>
                </a:solidFill>
                <a:latin typeface="Cambria"/>
                <a:cs typeface="Cambria"/>
              </a:rPr>
              <a:t> </a:t>
            </a:r>
            <a:r>
              <a:rPr sz="3200" spc="-5" dirty="0">
                <a:solidFill>
                  <a:srgbClr val="FFFFFF"/>
                </a:solidFill>
                <a:latin typeface="Cambria"/>
                <a:cs typeface="Cambria"/>
              </a:rPr>
              <a:t>άτομα</a:t>
            </a:r>
            <a:r>
              <a:rPr sz="3200" dirty="0">
                <a:solidFill>
                  <a:srgbClr val="FFFFFF"/>
                </a:solidFill>
                <a:latin typeface="Cambria"/>
                <a:cs typeface="Cambria"/>
              </a:rPr>
              <a:t> με </a:t>
            </a:r>
            <a:r>
              <a:rPr sz="3200" spc="5" dirty="0">
                <a:solidFill>
                  <a:srgbClr val="FFFFFF"/>
                </a:solidFill>
                <a:latin typeface="Cambria"/>
                <a:cs typeface="Cambria"/>
              </a:rPr>
              <a:t> </a:t>
            </a:r>
            <a:r>
              <a:rPr sz="3200" dirty="0">
                <a:solidFill>
                  <a:srgbClr val="FFFFFF"/>
                </a:solidFill>
                <a:latin typeface="Cambria"/>
                <a:cs typeface="Cambria"/>
              </a:rPr>
              <a:t>καρδιαγγειακά</a:t>
            </a:r>
            <a:r>
              <a:rPr sz="3200" spc="-40" dirty="0">
                <a:solidFill>
                  <a:srgbClr val="FFFFFF"/>
                </a:solidFill>
                <a:latin typeface="Cambria"/>
                <a:cs typeface="Cambria"/>
              </a:rPr>
              <a:t> </a:t>
            </a:r>
            <a:r>
              <a:rPr sz="3200" spc="-5" dirty="0">
                <a:solidFill>
                  <a:srgbClr val="FFFFFF"/>
                </a:solidFill>
                <a:latin typeface="Cambria"/>
                <a:cs typeface="Cambria"/>
              </a:rPr>
              <a:t>προβλήματα.</a:t>
            </a:r>
            <a:endParaRPr sz="3200">
              <a:latin typeface="Cambria"/>
              <a:cs typeface="Cambria"/>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1925" cy="1977389"/>
          </a:xfrm>
          <a:prstGeom prst="rect">
            <a:avLst/>
          </a:prstGeom>
        </p:spPr>
        <p:txBody>
          <a:bodyPr vert="horz" wrap="square" lIns="0" tIns="13335" rIns="0" bIns="0" rtlCol="0">
            <a:spAutoFit/>
          </a:bodyPr>
          <a:lstStyle/>
          <a:p>
            <a:pPr marL="12700" marR="5080" indent="685800" algn="just">
              <a:lnSpc>
                <a:spcPct val="100000"/>
              </a:lnSpc>
              <a:spcBef>
                <a:spcPts val="105"/>
              </a:spcBef>
            </a:pPr>
            <a:r>
              <a:rPr sz="3200" spc="-5" dirty="0">
                <a:solidFill>
                  <a:srgbClr val="FFFFFF"/>
                </a:solidFill>
                <a:latin typeface="Cambria"/>
                <a:cs typeface="Cambria"/>
              </a:rPr>
              <a:t>Συνδέεται</a:t>
            </a:r>
            <a:r>
              <a:rPr sz="3200" dirty="0">
                <a:solidFill>
                  <a:srgbClr val="FFFFFF"/>
                </a:solidFill>
                <a:latin typeface="Cambria"/>
                <a:cs typeface="Cambria"/>
              </a:rPr>
              <a:t> με</a:t>
            </a:r>
            <a:r>
              <a:rPr sz="3200" spc="5" dirty="0">
                <a:solidFill>
                  <a:srgbClr val="FFFFFF"/>
                </a:solidFill>
                <a:latin typeface="Cambria"/>
                <a:cs typeface="Cambria"/>
              </a:rPr>
              <a:t> </a:t>
            </a:r>
            <a:r>
              <a:rPr sz="3200" spc="-5" dirty="0">
                <a:solidFill>
                  <a:srgbClr val="FFFFFF"/>
                </a:solidFill>
                <a:latin typeface="Cambria"/>
                <a:cs typeface="Cambria"/>
              </a:rPr>
              <a:t>τις</a:t>
            </a:r>
            <a:r>
              <a:rPr sz="3200" spc="695" dirty="0">
                <a:solidFill>
                  <a:srgbClr val="FFFFFF"/>
                </a:solidFill>
                <a:latin typeface="Cambria"/>
                <a:cs typeface="Cambria"/>
              </a:rPr>
              <a:t> </a:t>
            </a:r>
            <a:r>
              <a:rPr sz="3200" spc="-5" dirty="0">
                <a:solidFill>
                  <a:srgbClr val="FFFFFF"/>
                </a:solidFill>
                <a:latin typeface="Cambria"/>
                <a:cs typeface="Cambria"/>
              </a:rPr>
              <a:t>αλβουμίνες</a:t>
            </a:r>
            <a:r>
              <a:rPr sz="3200" spc="695" dirty="0">
                <a:solidFill>
                  <a:srgbClr val="FFFFFF"/>
                </a:solidFill>
                <a:latin typeface="Cambria"/>
                <a:cs typeface="Cambria"/>
              </a:rPr>
              <a:t> </a:t>
            </a:r>
            <a:r>
              <a:rPr sz="3200" spc="-5" dirty="0">
                <a:solidFill>
                  <a:srgbClr val="FFFFFF"/>
                </a:solidFill>
                <a:latin typeface="Cambria"/>
                <a:cs typeface="Cambria"/>
              </a:rPr>
              <a:t>του </a:t>
            </a:r>
            <a:r>
              <a:rPr sz="3200" spc="-690" dirty="0">
                <a:solidFill>
                  <a:srgbClr val="FFFFFF"/>
                </a:solidFill>
                <a:latin typeface="Cambria"/>
                <a:cs typeface="Cambria"/>
              </a:rPr>
              <a:t> </a:t>
            </a:r>
            <a:r>
              <a:rPr sz="3200" dirty="0">
                <a:solidFill>
                  <a:srgbClr val="FFFFFF"/>
                </a:solidFill>
                <a:latin typeface="Cambria"/>
                <a:cs typeface="Cambria"/>
              </a:rPr>
              <a:t>αίματος κατά </a:t>
            </a:r>
            <a:r>
              <a:rPr sz="3200" spc="-5" dirty="0">
                <a:solidFill>
                  <a:srgbClr val="FFFFFF"/>
                </a:solidFill>
                <a:latin typeface="Cambria"/>
                <a:cs typeface="Cambria"/>
              </a:rPr>
              <a:t>70%, </a:t>
            </a:r>
            <a:r>
              <a:rPr sz="3200" dirty="0">
                <a:solidFill>
                  <a:srgbClr val="FFFFFF"/>
                </a:solidFill>
                <a:latin typeface="Cambria"/>
                <a:cs typeface="Cambria"/>
              </a:rPr>
              <a:t>η </a:t>
            </a:r>
            <a:r>
              <a:rPr sz="3200" spc="-10" dirty="0">
                <a:solidFill>
                  <a:srgbClr val="FFFFFF"/>
                </a:solidFill>
                <a:latin typeface="Cambria"/>
                <a:cs typeface="Cambria"/>
              </a:rPr>
              <a:t>βιολογική </a:t>
            </a:r>
            <a:r>
              <a:rPr sz="3200" spc="-5" dirty="0">
                <a:solidFill>
                  <a:srgbClr val="FFFFFF"/>
                </a:solidFill>
                <a:latin typeface="Cambria"/>
                <a:cs typeface="Cambria"/>
              </a:rPr>
              <a:t>ημιπερίοδος </a:t>
            </a:r>
            <a:r>
              <a:rPr sz="3200" spc="-690" dirty="0">
                <a:solidFill>
                  <a:srgbClr val="FFFFFF"/>
                </a:solidFill>
                <a:latin typeface="Cambria"/>
                <a:cs typeface="Cambria"/>
              </a:rPr>
              <a:t> </a:t>
            </a:r>
            <a:r>
              <a:rPr sz="3200" spc="-10" dirty="0">
                <a:solidFill>
                  <a:srgbClr val="FFFFFF"/>
                </a:solidFill>
                <a:latin typeface="Cambria"/>
                <a:cs typeface="Cambria"/>
              </a:rPr>
              <a:t>ζωής της </a:t>
            </a:r>
            <a:r>
              <a:rPr sz="3200" dirty="0">
                <a:solidFill>
                  <a:srgbClr val="FFFFFF"/>
                </a:solidFill>
                <a:latin typeface="Cambria"/>
                <a:cs typeface="Cambria"/>
              </a:rPr>
              <a:t>(t½) </a:t>
            </a:r>
            <a:r>
              <a:rPr sz="3200" spc="5" dirty="0">
                <a:solidFill>
                  <a:srgbClr val="FFFFFF"/>
                </a:solidFill>
                <a:latin typeface="Cambria"/>
                <a:cs typeface="Cambria"/>
              </a:rPr>
              <a:t>είναι </a:t>
            </a:r>
            <a:r>
              <a:rPr sz="3200" dirty="0">
                <a:solidFill>
                  <a:srgbClr val="FFFFFF"/>
                </a:solidFill>
                <a:latin typeface="Cambria"/>
                <a:cs typeface="Cambria"/>
              </a:rPr>
              <a:t>2-3 </a:t>
            </a:r>
            <a:r>
              <a:rPr sz="3200" spc="-5" dirty="0">
                <a:solidFill>
                  <a:srgbClr val="FFFFFF"/>
                </a:solidFill>
                <a:latin typeface="Cambria"/>
                <a:cs typeface="Cambria"/>
              </a:rPr>
              <a:t>min. </a:t>
            </a:r>
            <a:r>
              <a:rPr sz="3200" spc="-10" dirty="0">
                <a:solidFill>
                  <a:srgbClr val="FFFFFF"/>
                </a:solidFill>
                <a:latin typeface="Cambria"/>
                <a:cs typeface="Cambria"/>
              </a:rPr>
              <a:t>Χορηγείται </a:t>
            </a:r>
            <a:r>
              <a:rPr sz="3200" spc="5" dirty="0">
                <a:solidFill>
                  <a:srgbClr val="FFFFFF"/>
                </a:solidFill>
                <a:latin typeface="Cambria"/>
                <a:cs typeface="Cambria"/>
              </a:rPr>
              <a:t>ως </a:t>
            </a:r>
            <a:r>
              <a:rPr sz="3200" spc="10" dirty="0">
                <a:solidFill>
                  <a:srgbClr val="FFFFFF"/>
                </a:solidFill>
                <a:latin typeface="Cambria"/>
                <a:cs typeface="Cambria"/>
              </a:rPr>
              <a:t> </a:t>
            </a:r>
            <a:r>
              <a:rPr sz="3200" dirty="0">
                <a:solidFill>
                  <a:srgbClr val="FFFFFF"/>
                </a:solidFill>
                <a:latin typeface="Cambria"/>
                <a:cs typeface="Cambria"/>
              </a:rPr>
              <a:t>το</a:t>
            </a:r>
            <a:r>
              <a:rPr sz="3200" spc="-25" dirty="0">
                <a:solidFill>
                  <a:srgbClr val="FFFFFF"/>
                </a:solidFill>
                <a:latin typeface="Cambria"/>
                <a:cs typeface="Cambria"/>
              </a:rPr>
              <a:t> </a:t>
            </a:r>
            <a:r>
              <a:rPr sz="3200" spc="10" dirty="0">
                <a:solidFill>
                  <a:srgbClr val="FFFFFF"/>
                </a:solidFill>
                <a:latin typeface="Cambria"/>
                <a:cs typeface="Cambria"/>
              </a:rPr>
              <a:t>δραστικό</a:t>
            </a:r>
            <a:r>
              <a:rPr sz="3200" spc="-40" dirty="0">
                <a:solidFill>
                  <a:srgbClr val="FFFFFF"/>
                </a:solidFill>
                <a:latin typeface="Cambria"/>
                <a:cs typeface="Cambria"/>
              </a:rPr>
              <a:t> </a:t>
            </a:r>
            <a:r>
              <a:rPr sz="3200" dirty="0">
                <a:solidFill>
                  <a:srgbClr val="FFFFFF"/>
                </a:solidFill>
                <a:latin typeface="Cambria"/>
                <a:cs typeface="Cambria"/>
              </a:rPr>
              <a:t>(</a:t>
            </a:r>
            <a:r>
              <a:rPr sz="3200" i="1" dirty="0">
                <a:solidFill>
                  <a:srgbClr val="FFFFFF"/>
                </a:solidFill>
                <a:latin typeface="Cambria"/>
                <a:cs typeface="Cambria"/>
              </a:rPr>
              <a:t>R)</a:t>
            </a:r>
            <a:r>
              <a:rPr sz="3200" i="1" spc="-15" dirty="0">
                <a:solidFill>
                  <a:srgbClr val="FFFFFF"/>
                </a:solidFill>
                <a:latin typeface="Cambria"/>
                <a:cs typeface="Cambria"/>
              </a:rPr>
              <a:t> </a:t>
            </a:r>
            <a:r>
              <a:rPr sz="3200" i="1" spc="-5" dirty="0">
                <a:solidFill>
                  <a:srgbClr val="FFFFFF"/>
                </a:solidFill>
                <a:latin typeface="Cambria"/>
                <a:cs typeface="Cambria"/>
              </a:rPr>
              <a:t>ισομερές.</a:t>
            </a:r>
            <a:endParaRPr sz="3200">
              <a:latin typeface="Cambria"/>
              <a:cs typeface="Cambria"/>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616707" y="402336"/>
            <a:ext cx="6093714" cy="732282"/>
          </a:xfrm>
          <a:prstGeom prst="rect">
            <a:avLst/>
          </a:prstGeom>
        </p:spPr>
      </p:pic>
      <p:sp>
        <p:nvSpPr>
          <p:cNvPr id="3" name="object 3"/>
          <p:cNvSpPr txBox="1"/>
          <p:nvPr/>
        </p:nvSpPr>
        <p:spPr>
          <a:xfrm>
            <a:off x="964741" y="1434378"/>
            <a:ext cx="7858759" cy="2465070"/>
          </a:xfrm>
          <a:prstGeom prst="rect">
            <a:avLst/>
          </a:prstGeom>
        </p:spPr>
        <p:txBody>
          <a:bodyPr vert="horz" wrap="square" lIns="0" tIns="13335" rIns="0" bIns="0" rtlCol="0">
            <a:spAutoFit/>
          </a:bodyPr>
          <a:lstStyle/>
          <a:p>
            <a:pPr marL="304800" marR="5080" indent="-292735" algn="just">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Τα  </a:t>
            </a:r>
            <a:r>
              <a:rPr sz="3200" spc="295" dirty="0">
                <a:solidFill>
                  <a:srgbClr val="000066"/>
                </a:solidFill>
                <a:latin typeface="Candara"/>
                <a:cs typeface="Candara"/>
              </a:rPr>
              <a:t> </a:t>
            </a:r>
            <a:r>
              <a:rPr sz="3200" spc="-5" dirty="0">
                <a:solidFill>
                  <a:srgbClr val="000066"/>
                </a:solidFill>
                <a:latin typeface="Candara"/>
                <a:cs typeface="Candara"/>
              </a:rPr>
              <a:t>πτητικ</a:t>
            </a:r>
            <a:r>
              <a:rPr sz="3200" dirty="0">
                <a:solidFill>
                  <a:srgbClr val="000066"/>
                </a:solidFill>
                <a:latin typeface="Candara"/>
                <a:cs typeface="Candara"/>
              </a:rPr>
              <a:t>ά  </a:t>
            </a:r>
            <a:r>
              <a:rPr sz="3200" spc="295" dirty="0">
                <a:solidFill>
                  <a:srgbClr val="000066"/>
                </a:solidFill>
                <a:latin typeface="Candara"/>
                <a:cs typeface="Candara"/>
              </a:rPr>
              <a:t> </a:t>
            </a:r>
            <a:r>
              <a:rPr sz="3200" dirty="0">
                <a:solidFill>
                  <a:srgbClr val="000066"/>
                </a:solidFill>
                <a:latin typeface="Candara"/>
                <a:cs typeface="Candara"/>
              </a:rPr>
              <a:t>αναισ</a:t>
            </a:r>
            <a:r>
              <a:rPr sz="3200" spc="-15" dirty="0">
                <a:solidFill>
                  <a:srgbClr val="000066"/>
                </a:solidFill>
                <a:latin typeface="Candara"/>
                <a:cs typeface="Candara"/>
              </a:rPr>
              <a:t>θ</a:t>
            </a:r>
            <a:r>
              <a:rPr sz="3200" spc="-5" dirty="0">
                <a:solidFill>
                  <a:srgbClr val="000066"/>
                </a:solidFill>
                <a:latin typeface="Candara"/>
                <a:cs typeface="Candara"/>
              </a:rPr>
              <a:t>ητικ</a:t>
            </a:r>
            <a:r>
              <a:rPr sz="3200" dirty="0">
                <a:solidFill>
                  <a:srgbClr val="000066"/>
                </a:solidFill>
                <a:latin typeface="Candara"/>
                <a:cs typeface="Candara"/>
              </a:rPr>
              <a:t>ά  </a:t>
            </a:r>
            <a:r>
              <a:rPr sz="3200" spc="305" dirty="0">
                <a:solidFill>
                  <a:srgbClr val="000066"/>
                </a:solidFill>
                <a:latin typeface="Candara"/>
                <a:cs typeface="Candara"/>
              </a:rPr>
              <a:t> </a:t>
            </a:r>
            <a:r>
              <a:rPr sz="3200" dirty="0">
                <a:solidFill>
                  <a:srgbClr val="000066"/>
                </a:solidFill>
                <a:latin typeface="Candara"/>
                <a:cs typeface="Candara"/>
              </a:rPr>
              <a:t>ενισχύουν  </a:t>
            </a:r>
            <a:r>
              <a:rPr sz="3200" spc="300" dirty="0">
                <a:solidFill>
                  <a:srgbClr val="000066"/>
                </a:solidFill>
                <a:latin typeface="Candara"/>
                <a:cs typeface="Candara"/>
              </a:rPr>
              <a:t> </a:t>
            </a:r>
            <a:r>
              <a:rPr sz="3200" dirty="0">
                <a:solidFill>
                  <a:srgbClr val="000066"/>
                </a:solidFill>
                <a:latin typeface="Candara"/>
                <a:cs typeface="Candara"/>
              </a:rPr>
              <a:t>τα  </a:t>
            </a:r>
            <a:r>
              <a:rPr sz="3200" spc="-5" dirty="0">
                <a:solidFill>
                  <a:srgbClr val="000066"/>
                </a:solidFill>
                <a:latin typeface="Candara"/>
                <a:cs typeface="Candara"/>
              </a:rPr>
              <a:t>ρεύματα χλωρίου που </a:t>
            </a:r>
            <a:r>
              <a:rPr sz="3200" spc="-15" dirty="0">
                <a:solidFill>
                  <a:srgbClr val="000066"/>
                </a:solidFill>
                <a:latin typeface="Candara"/>
                <a:cs typeface="Candara"/>
              </a:rPr>
              <a:t>παράγονται </a:t>
            </a:r>
            <a:r>
              <a:rPr sz="3200" spc="-5" dirty="0">
                <a:solidFill>
                  <a:srgbClr val="000066"/>
                </a:solidFill>
                <a:latin typeface="Candara"/>
                <a:cs typeface="Candara"/>
              </a:rPr>
              <a:t>από το </a:t>
            </a:r>
            <a:r>
              <a:rPr sz="3200" dirty="0">
                <a:solidFill>
                  <a:srgbClr val="000066"/>
                </a:solidFill>
                <a:latin typeface="Candara"/>
                <a:cs typeface="Candara"/>
              </a:rPr>
              <a:t> GABA</a:t>
            </a:r>
            <a:r>
              <a:rPr sz="3200" spc="-10" dirty="0">
                <a:solidFill>
                  <a:srgbClr val="000066"/>
                </a:solidFill>
                <a:latin typeface="Candara"/>
                <a:cs typeface="Candara"/>
              </a:rPr>
              <a:t> </a:t>
            </a:r>
            <a:r>
              <a:rPr sz="3200" spc="-5" dirty="0">
                <a:solidFill>
                  <a:srgbClr val="000066"/>
                </a:solidFill>
                <a:latin typeface="Candara"/>
                <a:cs typeface="Candara"/>
              </a:rPr>
              <a:t>(γ-</a:t>
            </a:r>
            <a:r>
              <a:rPr sz="3200" spc="20" dirty="0">
                <a:solidFill>
                  <a:srgbClr val="000066"/>
                </a:solidFill>
                <a:latin typeface="Candara"/>
                <a:cs typeface="Candara"/>
              </a:rPr>
              <a:t> </a:t>
            </a:r>
            <a:r>
              <a:rPr sz="3200" dirty="0">
                <a:solidFill>
                  <a:srgbClr val="000066"/>
                </a:solidFill>
                <a:latin typeface="Candara"/>
                <a:cs typeface="Candara"/>
              </a:rPr>
              <a:t>αμινοβουτιρικό</a:t>
            </a:r>
            <a:r>
              <a:rPr sz="3200" spc="-35" dirty="0">
                <a:solidFill>
                  <a:srgbClr val="000066"/>
                </a:solidFill>
                <a:latin typeface="Candara"/>
                <a:cs typeface="Candara"/>
              </a:rPr>
              <a:t> </a:t>
            </a:r>
            <a:r>
              <a:rPr sz="3200" dirty="0">
                <a:solidFill>
                  <a:srgbClr val="000066"/>
                </a:solidFill>
                <a:latin typeface="Candara"/>
                <a:cs typeface="Candara"/>
              </a:rPr>
              <a:t>οξύ)</a:t>
            </a:r>
            <a:endParaRPr sz="3200">
              <a:latin typeface="Candara"/>
              <a:cs typeface="Candara"/>
            </a:endParaRPr>
          </a:p>
          <a:p>
            <a:pPr marL="304800" marR="5080" indent="-292735" algn="just">
              <a:lnSpc>
                <a:spcPct val="100000"/>
              </a:lnSpc>
            </a:pPr>
            <a:r>
              <a:rPr sz="2250" spc="-215" dirty="0">
                <a:solidFill>
                  <a:srgbClr val="0E6EC5"/>
                </a:solidFill>
                <a:latin typeface="Segoe UI Symbol"/>
                <a:cs typeface="Segoe UI Symbol"/>
              </a:rPr>
              <a:t>⦿ </a:t>
            </a:r>
            <a:r>
              <a:rPr sz="3200" spc="-5" dirty="0">
                <a:solidFill>
                  <a:srgbClr val="000066"/>
                </a:solidFill>
                <a:latin typeface="Candara"/>
                <a:cs typeface="Candara"/>
              </a:rPr>
              <a:t>Οι</a:t>
            </a:r>
            <a:r>
              <a:rPr sz="3200" dirty="0">
                <a:solidFill>
                  <a:srgbClr val="000066"/>
                </a:solidFill>
                <a:latin typeface="Candara"/>
                <a:cs typeface="Candara"/>
              </a:rPr>
              <a:t> </a:t>
            </a:r>
            <a:r>
              <a:rPr sz="3200" spc="-5" dirty="0">
                <a:solidFill>
                  <a:srgbClr val="000066"/>
                </a:solidFill>
                <a:latin typeface="Candara"/>
                <a:cs typeface="Candara"/>
              </a:rPr>
              <a:t>δίαυλοι</a:t>
            </a:r>
            <a:r>
              <a:rPr sz="3200" dirty="0">
                <a:solidFill>
                  <a:srgbClr val="000066"/>
                </a:solidFill>
                <a:latin typeface="Candara"/>
                <a:cs typeface="Candara"/>
              </a:rPr>
              <a:t> </a:t>
            </a:r>
            <a:r>
              <a:rPr sz="3200" spc="-5" dirty="0">
                <a:solidFill>
                  <a:srgbClr val="000066"/>
                </a:solidFill>
                <a:latin typeface="Candara"/>
                <a:cs typeface="Candara"/>
              </a:rPr>
              <a:t>καλίου</a:t>
            </a:r>
            <a:r>
              <a:rPr sz="3200" dirty="0">
                <a:solidFill>
                  <a:srgbClr val="000066"/>
                </a:solidFill>
                <a:latin typeface="Candara"/>
                <a:cs typeface="Candara"/>
              </a:rPr>
              <a:t> </a:t>
            </a:r>
            <a:r>
              <a:rPr sz="3200" spc="-5" dirty="0">
                <a:solidFill>
                  <a:srgbClr val="000066"/>
                </a:solidFill>
                <a:latin typeface="Candara"/>
                <a:cs typeface="Candara"/>
              </a:rPr>
              <a:t>που</a:t>
            </a:r>
            <a:r>
              <a:rPr sz="3200" dirty="0">
                <a:solidFill>
                  <a:srgbClr val="000066"/>
                </a:solidFill>
                <a:latin typeface="Candara"/>
                <a:cs typeface="Candara"/>
              </a:rPr>
              <a:t> </a:t>
            </a:r>
            <a:r>
              <a:rPr sz="3200" spc="-10" dirty="0">
                <a:solidFill>
                  <a:srgbClr val="000066"/>
                </a:solidFill>
                <a:latin typeface="Candara"/>
                <a:cs typeface="Candara"/>
              </a:rPr>
              <a:t>ενεργοποιούνται </a:t>
            </a:r>
            <a:r>
              <a:rPr sz="3200" spc="-5" dirty="0">
                <a:solidFill>
                  <a:srgbClr val="000066"/>
                </a:solidFill>
                <a:latin typeface="Candara"/>
                <a:cs typeface="Candara"/>
              </a:rPr>
              <a:t> </a:t>
            </a:r>
            <a:r>
              <a:rPr sz="3200" dirty="0">
                <a:solidFill>
                  <a:srgbClr val="000066"/>
                </a:solidFill>
                <a:latin typeface="Candara"/>
                <a:cs typeface="Candara"/>
              </a:rPr>
              <a:t>από</a:t>
            </a:r>
            <a:r>
              <a:rPr sz="3200" spc="635" dirty="0">
                <a:solidFill>
                  <a:srgbClr val="000066"/>
                </a:solidFill>
                <a:latin typeface="Candara"/>
                <a:cs typeface="Candara"/>
              </a:rPr>
              <a:t> </a:t>
            </a:r>
            <a:r>
              <a:rPr sz="3200" spc="-5" dirty="0">
                <a:solidFill>
                  <a:srgbClr val="000066"/>
                </a:solidFill>
                <a:latin typeface="Candara"/>
                <a:cs typeface="Candara"/>
              </a:rPr>
              <a:t>το</a:t>
            </a:r>
            <a:r>
              <a:rPr sz="3200" spc="630" dirty="0">
                <a:solidFill>
                  <a:srgbClr val="000066"/>
                </a:solidFill>
                <a:latin typeface="Candara"/>
                <a:cs typeface="Candara"/>
              </a:rPr>
              <a:t> </a:t>
            </a:r>
            <a:r>
              <a:rPr sz="3200" dirty="0">
                <a:solidFill>
                  <a:srgbClr val="000066"/>
                </a:solidFill>
                <a:latin typeface="Candara"/>
                <a:cs typeface="Candara"/>
              </a:rPr>
              <a:t>ασβέστιο</a:t>
            </a:r>
            <a:r>
              <a:rPr sz="3200" spc="630" dirty="0">
                <a:solidFill>
                  <a:srgbClr val="000066"/>
                </a:solidFill>
                <a:latin typeface="Candara"/>
                <a:cs typeface="Candara"/>
              </a:rPr>
              <a:t> </a:t>
            </a:r>
            <a:r>
              <a:rPr sz="3200" spc="-10" dirty="0">
                <a:solidFill>
                  <a:srgbClr val="000066"/>
                </a:solidFill>
                <a:latin typeface="Candara"/>
                <a:cs typeface="Candara"/>
              </a:rPr>
              <a:t>αναστέλλονται</a:t>
            </a:r>
            <a:r>
              <a:rPr sz="3200" spc="645" dirty="0">
                <a:solidFill>
                  <a:srgbClr val="000066"/>
                </a:solidFill>
                <a:latin typeface="Candara"/>
                <a:cs typeface="Candara"/>
              </a:rPr>
              <a:t> </a:t>
            </a:r>
            <a:r>
              <a:rPr sz="3200" dirty="0">
                <a:solidFill>
                  <a:srgbClr val="000066"/>
                </a:solidFill>
                <a:latin typeface="Candara"/>
                <a:cs typeface="Candara"/>
              </a:rPr>
              <a:t>από</a:t>
            </a:r>
            <a:endParaRPr sz="3200">
              <a:latin typeface="Candara"/>
              <a:cs typeface="Candara"/>
            </a:endParaRPr>
          </a:p>
        </p:txBody>
      </p:sp>
      <p:graphicFrame>
        <p:nvGraphicFramePr>
          <p:cNvPr id="4" name="object 4"/>
          <p:cNvGraphicFramePr>
            <a:graphicFrameLocks noGrp="1"/>
          </p:cNvGraphicFramePr>
          <p:nvPr>
            <p:extLst>
              <p:ext uri="{D42A27DB-BD31-4B8C-83A1-F6EECF244321}">
                <p14:modId xmlns:p14="http://schemas.microsoft.com/office/powerpoint/2010/main" val="1143690641"/>
              </p:ext>
            </p:extLst>
          </p:nvPr>
        </p:nvGraphicFramePr>
        <p:xfrm>
          <a:off x="1238350" y="4070059"/>
          <a:ext cx="7604124" cy="1382521"/>
        </p:xfrm>
        <a:graphic>
          <a:graphicData uri="http://schemas.openxmlformats.org/drawingml/2006/table">
            <a:tbl>
              <a:tblPr firstRow="1" bandRow="1">
                <a:tableStyleId>{2D5ABB26-0587-4C30-8999-92F81FD0307C}</a:tableStyleId>
              </a:tblPr>
              <a:tblGrid>
                <a:gridCol w="4766310">
                  <a:extLst>
                    <a:ext uri="{9D8B030D-6E8A-4147-A177-3AD203B41FA5}">
                      <a16:colId xmlns:a16="http://schemas.microsoft.com/office/drawing/2014/main" val="20000"/>
                    </a:ext>
                  </a:extLst>
                </a:gridCol>
                <a:gridCol w="950594">
                  <a:extLst>
                    <a:ext uri="{9D8B030D-6E8A-4147-A177-3AD203B41FA5}">
                      <a16:colId xmlns:a16="http://schemas.microsoft.com/office/drawing/2014/main" val="20001"/>
                    </a:ext>
                  </a:extLst>
                </a:gridCol>
                <a:gridCol w="1887220">
                  <a:extLst>
                    <a:ext uri="{9D8B030D-6E8A-4147-A177-3AD203B41FA5}">
                      <a16:colId xmlns:a16="http://schemas.microsoft.com/office/drawing/2014/main" val="20002"/>
                    </a:ext>
                  </a:extLst>
                </a:gridCol>
              </a:tblGrid>
              <a:tr h="447183">
                <a:tc>
                  <a:txBody>
                    <a:bodyPr/>
                    <a:lstStyle/>
                    <a:p>
                      <a:pPr marL="31750">
                        <a:lnSpc>
                          <a:spcPts val="2960"/>
                        </a:lnSpc>
                        <a:tabLst>
                          <a:tab pos="1793239" algn="l"/>
                        </a:tabLst>
                      </a:pPr>
                      <a:r>
                        <a:rPr sz="3200" dirty="0">
                          <a:solidFill>
                            <a:srgbClr val="000066"/>
                          </a:solidFill>
                          <a:latin typeface="Candara"/>
                          <a:cs typeface="Candara"/>
                        </a:rPr>
                        <a:t>κλινικές	συγκεντρώσεις</a:t>
                      </a:r>
                      <a:endParaRPr sz="3200">
                        <a:latin typeface="Candara"/>
                        <a:cs typeface="Candara"/>
                      </a:endParaRPr>
                    </a:p>
                  </a:txBody>
                  <a:tcPr marL="0" marR="0" marT="0" marB="0"/>
                </a:tc>
                <a:tc>
                  <a:txBody>
                    <a:bodyPr/>
                    <a:lstStyle/>
                    <a:p>
                      <a:pPr marL="55880">
                        <a:lnSpc>
                          <a:spcPts val="2960"/>
                        </a:lnSpc>
                      </a:pPr>
                      <a:r>
                        <a:rPr sz="3200" dirty="0">
                          <a:solidFill>
                            <a:srgbClr val="000066"/>
                          </a:solidFill>
                          <a:latin typeface="Candara"/>
                          <a:cs typeface="Candara"/>
                        </a:rPr>
                        <a:t>των</a:t>
                      </a:r>
                      <a:endParaRPr sz="3200">
                        <a:latin typeface="Candara"/>
                        <a:cs typeface="Candara"/>
                      </a:endParaRPr>
                    </a:p>
                  </a:txBody>
                  <a:tcPr marL="0" marR="0" marT="0" marB="0"/>
                </a:tc>
                <a:tc>
                  <a:txBody>
                    <a:bodyPr/>
                    <a:lstStyle/>
                    <a:p>
                      <a:pPr marR="26034" algn="r">
                        <a:lnSpc>
                          <a:spcPts val="2960"/>
                        </a:lnSpc>
                      </a:pPr>
                      <a:r>
                        <a:rPr sz="3200" spc="-5" dirty="0">
                          <a:solidFill>
                            <a:srgbClr val="000066"/>
                          </a:solidFill>
                          <a:latin typeface="Candara"/>
                          <a:cs typeface="Candara"/>
                        </a:rPr>
                        <a:t>πτητικών</a:t>
                      </a:r>
                      <a:endParaRPr sz="3200">
                        <a:latin typeface="Candara"/>
                        <a:cs typeface="Candara"/>
                      </a:endParaRPr>
                    </a:p>
                  </a:txBody>
                  <a:tcPr marL="0" marR="0" marT="0" marB="0"/>
                </a:tc>
                <a:extLst>
                  <a:ext uri="{0D108BD9-81ED-4DB2-BD59-A6C34878D82A}">
                    <a16:rowId xmlns:a16="http://schemas.microsoft.com/office/drawing/2014/main" val="10000"/>
                  </a:ext>
                </a:extLst>
              </a:tr>
              <a:tr h="487959">
                <a:tc>
                  <a:txBody>
                    <a:bodyPr/>
                    <a:lstStyle/>
                    <a:p>
                      <a:pPr marL="31750">
                        <a:lnSpc>
                          <a:spcPts val="3279"/>
                        </a:lnSpc>
                        <a:tabLst>
                          <a:tab pos="2931795" algn="l"/>
                          <a:tab pos="3765550" algn="l"/>
                        </a:tabLst>
                      </a:pPr>
                      <a:r>
                        <a:rPr sz="3200" spc="-5" dirty="0">
                          <a:solidFill>
                            <a:srgbClr val="000066"/>
                          </a:solidFill>
                          <a:latin typeface="Candara"/>
                          <a:cs typeface="Candara"/>
                        </a:rPr>
                        <a:t>αναισθητικών,	</a:t>
                      </a:r>
                      <a:r>
                        <a:rPr sz="3200" dirty="0">
                          <a:solidFill>
                            <a:srgbClr val="000066"/>
                          </a:solidFill>
                          <a:latin typeface="Candara"/>
                          <a:cs typeface="Candara"/>
                        </a:rPr>
                        <a:t>όχι	όμως</a:t>
                      </a:r>
                      <a:endParaRPr sz="3200">
                        <a:latin typeface="Candara"/>
                        <a:cs typeface="Candara"/>
                      </a:endParaRPr>
                    </a:p>
                  </a:txBody>
                  <a:tcPr marL="0" marR="0" marT="0" marB="0"/>
                </a:tc>
                <a:tc>
                  <a:txBody>
                    <a:bodyPr/>
                    <a:lstStyle/>
                    <a:p>
                      <a:pPr marL="240029">
                        <a:lnSpc>
                          <a:spcPts val="3279"/>
                        </a:lnSpc>
                      </a:pPr>
                      <a:r>
                        <a:rPr sz="3200" spc="-5" dirty="0">
                          <a:solidFill>
                            <a:srgbClr val="000066"/>
                          </a:solidFill>
                          <a:latin typeface="Candara"/>
                          <a:cs typeface="Candara"/>
                        </a:rPr>
                        <a:t>και</a:t>
                      </a:r>
                      <a:endParaRPr sz="3200">
                        <a:latin typeface="Candara"/>
                        <a:cs typeface="Candara"/>
                      </a:endParaRPr>
                    </a:p>
                  </a:txBody>
                  <a:tcPr marL="0" marR="0" marT="0" marB="0"/>
                </a:tc>
                <a:tc>
                  <a:txBody>
                    <a:bodyPr/>
                    <a:lstStyle/>
                    <a:p>
                      <a:pPr marR="24130" algn="r">
                        <a:lnSpc>
                          <a:spcPts val="3279"/>
                        </a:lnSpc>
                        <a:tabLst>
                          <a:tab pos="519430" algn="l"/>
                        </a:tabLst>
                      </a:pPr>
                      <a:r>
                        <a:rPr sz="3200" dirty="0">
                          <a:solidFill>
                            <a:srgbClr val="000066"/>
                          </a:solidFill>
                          <a:latin typeface="Candara"/>
                          <a:cs typeface="Candara"/>
                        </a:rPr>
                        <a:t>η	αντλία</a:t>
                      </a:r>
                      <a:endParaRPr sz="3200">
                        <a:latin typeface="Candara"/>
                        <a:cs typeface="Candara"/>
                      </a:endParaRPr>
                    </a:p>
                  </a:txBody>
                  <a:tcPr marL="0" marR="0" marT="0" marB="0"/>
                </a:tc>
                <a:extLst>
                  <a:ext uri="{0D108BD9-81ED-4DB2-BD59-A6C34878D82A}">
                    <a16:rowId xmlns:a16="http://schemas.microsoft.com/office/drawing/2014/main" val="10001"/>
                  </a:ext>
                </a:extLst>
              </a:tr>
              <a:tr h="447379">
                <a:tc>
                  <a:txBody>
                    <a:bodyPr/>
                    <a:lstStyle/>
                    <a:p>
                      <a:pPr marL="31750">
                        <a:lnSpc>
                          <a:spcPts val="3279"/>
                        </a:lnSpc>
                      </a:pPr>
                      <a:r>
                        <a:rPr sz="3200" spc="-5" dirty="0">
                          <a:solidFill>
                            <a:srgbClr val="000066"/>
                          </a:solidFill>
                          <a:latin typeface="Candara"/>
                          <a:cs typeface="Candara"/>
                        </a:rPr>
                        <a:t>νατρίου-καλίου</a:t>
                      </a:r>
                      <a:endParaRPr sz="3200">
                        <a:latin typeface="Candara"/>
                        <a:cs typeface="Candara"/>
                      </a:endParaRPr>
                    </a:p>
                  </a:txBody>
                  <a:tcPr marL="0" marR="0" marT="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9036" y="4037076"/>
            <a:ext cx="1352550" cy="843534"/>
          </a:xfrm>
          <a:prstGeom prst="rect">
            <a:avLst/>
          </a:prstGeom>
        </p:spPr>
      </p:pic>
      <p:sp>
        <p:nvSpPr>
          <p:cNvPr id="3" name="object 3"/>
          <p:cNvSpPr txBox="1"/>
          <p:nvPr/>
        </p:nvSpPr>
        <p:spPr>
          <a:xfrm>
            <a:off x="535940" y="1577162"/>
            <a:ext cx="7781290" cy="4507230"/>
          </a:xfrm>
          <a:prstGeom prst="rect">
            <a:avLst/>
          </a:prstGeom>
        </p:spPr>
        <p:txBody>
          <a:bodyPr vert="horz" wrap="square" lIns="0" tIns="12700" rIns="0" bIns="0" rtlCol="0">
            <a:spAutoFit/>
          </a:bodyPr>
          <a:lstStyle/>
          <a:p>
            <a:pPr marL="287020" indent="-274320">
              <a:lnSpc>
                <a:spcPct val="100000"/>
              </a:lnSpc>
              <a:spcBef>
                <a:spcPts val="100"/>
              </a:spcBef>
              <a:buClr>
                <a:srgbClr val="6F2F9F"/>
              </a:buClr>
              <a:buSzPct val="70000"/>
              <a:buFont typeface="Wingdings"/>
              <a:buChar char=""/>
              <a:tabLst>
                <a:tab pos="287020" algn="l"/>
              </a:tabLst>
            </a:pPr>
            <a:r>
              <a:rPr sz="3000" spc="-5" dirty="0">
                <a:solidFill>
                  <a:srgbClr val="FFFFFF"/>
                </a:solidFill>
                <a:latin typeface="Cambria"/>
                <a:cs typeface="Cambria"/>
              </a:rPr>
              <a:t>ιμιδαζόλη,</a:t>
            </a:r>
            <a:r>
              <a:rPr sz="3000" spc="-45" dirty="0">
                <a:solidFill>
                  <a:srgbClr val="FFFFFF"/>
                </a:solidFill>
                <a:latin typeface="Cambria"/>
                <a:cs typeface="Cambria"/>
              </a:rPr>
              <a:t> </a:t>
            </a:r>
            <a:r>
              <a:rPr sz="3000" dirty="0">
                <a:solidFill>
                  <a:srgbClr val="FFFFFF"/>
                </a:solidFill>
                <a:latin typeface="Cambria"/>
                <a:cs typeface="Cambria"/>
              </a:rPr>
              <a:t>μέτρια</a:t>
            </a:r>
            <a:r>
              <a:rPr sz="3000" spc="-15" dirty="0">
                <a:solidFill>
                  <a:srgbClr val="FFFFFF"/>
                </a:solidFill>
                <a:latin typeface="Cambria"/>
                <a:cs typeface="Cambria"/>
              </a:rPr>
              <a:t> </a:t>
            </a:r>
            <a:r>
              <a:rPr sz="3000" dirty="0">
                <a:solidFill>
                  <a:srgbClr val="FFFFFF"/>
                </a:solidFill>
                <a:latin typeface="Cambria"/>
                <a:cs typeface="Cambria"/>
              </a:rPr>
              <a:t>υδατοδιαλυτή</a:t>
            </a:r>
            <a:endParaRPr sz="3000">
              <a:latin typeface="Cambria"/>
              <a:cs typeface="Cambria"/>
            </a:endParaRPr>
          </a:p>
          <a:p>
            <a:pPr marL="370840" indent="-358775">
              <a:lnSpc>
                <a:spcPct val="100000"/>
              </a:lnSpc>
              <a:spcBef>
                <a:spcPts val="2150"/>
              </a:spcBef>
              <a:buClr>
                <a:srgbClr val="6F2F9F"/>
              </a:buClr>
              <a:buSzPct val="70000"/>
              <a:buFont typeface="Wingdings"/>
              <a:buChar char=""/>
              <a:tabLst>
                <a:tab pos="371475" algn="l"/>
              </a:tabLst>
            </a:pPr>
            <a:r>
              <a:rPr sz="3000" dirty="0">
                <a:solidFill>
                  <a:srgbClr val="FFFFFF"/>
                </a:solidFill>
                <a:latin typeface="Cambria"/>
                <a:cs typeface="Cambria"/>
              </a:rPr>
              <a:t>βραχύς </a:t>
            </a:r>
            <a:r>
              <a:rPr sz="3000" spc="-90" dirty="0">
                <a:solidFill>
                  <a:srgbClr val="FFFFFF"/>
                </a:solidFill>
                <a:latin typeface="Cambria"/>
                <a:cs typeface="Cambria"/>
              </a:rPr>
              <a:t>t1/2</a:t>
            </a:r>
            <a:r>
              <a:rPr sz="3000" spc="75" dirty="0">
                <a:solidFill>
                  <a:srgbClr val="FFFFFF"/>
                </a:solidFill>
                <a:latin typeface="Cambria"/>
                <a:cs typeface="Cambria"/>
              </a:rPr>
              <a:t> </a:t>
            </a:r>
            <a:r>
              <a:rPr sz="3000" dirty="0">
                <a:solidFill>
                  <a:srgbClr val="FFFFFF"/>
                </a:solidFill>
                <a:latin typeface="Cambria"/>
                <a:cs typeface="Cambria"/>
              </a:rPr>
              <a:t>αποβολής,</a:t>
            </a:r>
            <a:r>
              <a:rPr sz="3000" spc="-55" dirty="0">
                <a:solidFill>
                  <a:srgbClr val="FFFFFF"/>
                </a:solidFill>
                <a:latin typeface="Cambria"/>
                <a:cs typeface="Cambria"/>
              </a:rPr>
              <a:t> </a:t>
            </a:r>
            <a:r>
              <a:rPr sz="3000" spc="-5" dirty="0">
                <a:solidFill>
                  <a:srgbClr val="FFFFFF"/>
                </a:solidFill>
                <a:latin typeface="Cambria"/>
                <a:cs typeface="Cambria"/>
              </a:rPr>
              <a:t>ταχεία</a:t>
            </a:r>
            <a:r>
              <a:rPr sz="3000" dirty="0">
                <a:solidFill>
                  <a:srgbClr val="FFFFFF"/>
                </a:solidFill>
                <a:latin typeface="Cambria"/>
                <a:cs typeface="Cambria"/>
              </a:rPr>
              <a:t> </a:t>
            </a:r>
            <a:r>
              <a:rPr sz="3000" spc="-5" dirty="0">
                <a:solidFill>
                  <a:srgbClr val="FFFFFF"/>
                </a:solidFill>
                <a:latin typeface="Cambria"/>
                <a:cs typeface="Cambria"/>
              </a:rPr>
              <a:t>αφύπνιση</a:t>
            </a:r>
            <a:endParaRPr sz="3000">
              <a:latin typeface="Cambria"/>
              <a:cs typeface="Cambria"/>
            </a:endParaRPr>
          </a:p>
          <a:p>
            <a:pPr marL="286385" marR="242570" indent="-274320">
              <a:lnSpc>
                <a:spcPts val="2880"/>
              </a:lnSpc>
              <a:spcBef>
                <a:spcPts val="2870"/>
              </a:spcBef>
              <a:buClr>
                <a:srgbClr val="6F2F9F"/>
              </a:buClr>
              <a:buSzPct val="70000"/>
              <a:buFont typeface="Wingdings"/>
              <a:buChar char=""/>
              <a:tabLst>
                <a:tab pos="371475" algn="l"/>
              </a:tabLst>
            </a:pPr>
            <a:r>
              <a:rPr dirty="0"/>
              <a:t>	</a:t>
            </a:r>
            <a:r>
              <a:rPr sz="3000" spc="-5" dirty="0">
                <a:solidFill>
                  <a:srgbClr val="FFFFFF"/>
                </a:solidFill>
                <a:latin typeface="Cambria"/>
                <a:cs typeface="Cambria"/>
              </a:rPr>
              <a:t>προκαλεί </a:t>
            </a:r>
            <a:r>
              <a:rPr sz="3000" spc="-15" dirty="0">
                <a:solidFill>
                  <a:srgbClr val="FFFFFF"/>
                </a:solidFill>
                <a:latin typeface="Cambria"/>
                <a:cs typeface="Cambria"/>
              </a:rPr>
              <a:t>γρήγορη </a:t>
            </a:r>
            <a:r>
              <a:rPr sz="3000" spc="-5" dirty="0">
                <a:solidFill>
                  <a:srgbClr val="FFFFFF"/>
                </a:solidFill>
                <a:latin typeface="Cambria"/>
                <a:cs typeface="Cambria"/>
              </a:rPr>
              <a:t>εισαγωγή </a:t>
            </a:r>
            <a:r>
              <a:rPr sz="3000" dirty="0">
                <a:solidFill>
                  <a:srgbClr val="FFFFFF"/>
                </a:solidFill>
                <a:latin typeface="Cambria"/>
                <a:cs typeface="Cambria"/>
              </a:rPr>
              <a:t>+ </a:t>
            </a:r>
            <a:r>
              <a:rPr sz="3000" spc="-5" dirty="0">
                <a:solidFill>
                  <a:srgbClr val="FFFFFF"/>
                </a:solidFill>
                <a:latin typeface="Cambria"/>
                <a:cs typeface="Cambria"/>
              </a:rPr>
              <a:t>αφύπνιση </a:t>
            </a:r>
            <a:r>
              <a:rPr sz="3000" dirty="0">
                <a:solidFill>
                  <a:srgbClr val="FFFFFF"/>
                </a:solidFill>
                <a:latin typeface="Cambria"/>
                <a:cs typeface="Cambria"/>
              </a:rPr>
              <a:t>με </a:t>
            </a:r>
            <a:r>
              <a:rPr sz="3000" spc="-650" dirty="0">
                <a:solidFill>
                  <a:srgbClr val="FFFFFF"/>
                </a:solidFill>
                <a:latin typeface="Cambria"/>
                <a:cs typeface="Cambria"/>
              </a:rPr>
              <a:t> </a:t>
            </a:r>
            <a:r>
              <a:rPr sz="3000" dirty="0">
                <a:solidFill>
                  <a:srgbClr val="FFFFFF"/>
                </a:solidFill>
                <a:latin typeface="Cambria"/>
                <a:cs typeface="Cambria"/>
              </a:rPr>
              <a:t>καρδιαγγειακή</a:t>
            </a:r>
            <a:r>
              <a:rPr sz="3000" spc="-10" dirty="0">
                <a:solidFill>
                  <a:srgbClr val="FFFFFF"/>
                </a:solidFill>
                <a:latin typeface="Cambria"/>
                <a:cs typeface="Cambria"/>
              </a:rPr>
              <a:t> </a:t>
            </a:r>
            <a:r>
              <a:rPr sz="3000" dirty="0">
                <a:solidFill>
                  <a:srgbClr val="FFFFFF"/>
                </a:solidFill>
                <a:latin typeface="Cambria"/>
                <a:cs typeface="Cambria"/>
              </a:rPr>
              <a:t>σταθερότητα</a:t>
            </a:r>
            <a:endParaRPr sz="3000">
              <a:latin typeface="Cambria"/>
              <a:cs typeface="Cambria"/>
            </a:endParaRPr>
          </a:p>
          <a:p>
            <a:pPr marL="286385" marR="5080" indent="-274320">
              <a:lnSpc>
                <a:spcPct val="80000"/>
              </a:lnSpc>
              <a:spcBef>
                <a:spcPts val="2895"/>
              </a:spcBef>
              <a:buClr>
                <a:srgbClr val="6F2F9F"/>
              </a:buClr>
              <a:buSzPct val="70000"/>
              <a:buFont typeface="Wingdings"/>
              <a:buChar char=""/>
              <a:tabLst>
                <a:tab pos="371475" algn="l"/>
                <a:tab pos="2146300" algn="l"/>
              </a:tabLst>
            </a:pPr>
            <a:r>
              <a:rPr dirty="0"/>
              <a:t>	</a:t>
            </a:r>
            <a:r>
              <a:rPr sz="3000" spc="-10" dirty="0">
                <a:solidFill>
                  <a:srgbClr val="FFFFFF"/>
                </a:solidFill>
                <a:latin typeface="Cambria"/>
                <a:cs typeface="Cambria"/>
              </a:rPr>
              <a:t>Δόση	</a:t>
            </a:r>
            <a:r>
              <a:rPr sz="3000" spc="65" dirty="0">
                <a:solidFill>
                  <a:srgbClr val="FFFFFF"/>
                </a:solidFill>
                <a:latin typeface="Cambria"/>
                <a:cs typeface="Cambria"/>
              </a:rPr>
              <a:t>0.2-0.4mg/kg </a:t>
            </a:r>
            <a:r>
              <a:rPr sz="3000" dirty="0">
                <a:solidFill>
                  <a:srgbClr val="FFFFFF"/>
                </a:solidFill>
                <a:latin typeface="Cambria"/>
                <a:cs typeface="Cambria"/>
              </a:rPr>
              <a:t>(και στα </a:t>
            </a:r>
            <a:r>
              <a:rPr sz="3000" spc="-10" dirty="0">
                <a:solidFill>
                  <a:srgbClr val="FFFFFF"/>
                </a:solidFill>
                <a:latin typeface="Cambria"/>
                <a:cs typeface="Cambria"/>
              </a:rPr>
              <a:t>νεογνά) </a:t>
            </a:r>
            <a:r>
              <a:rPr sz="3000" dirty="0">
                <a:solidFill>
                  <a:srgbClr val="FFFFFF"/>
                </a:solidFill>
                <a:latin typeface="Cambria"/>
                <a:cs typeface="Cambria"/>
              </a:rPr>
              <a:t>με </a:t>
            </a:r>
            <a:r>
              <a:rPr sz="3000" spc="-650" dirty="0">
                <a:solidFill>
                  <a:srgbClr val="FFFFFF"/>
                </a:solidFill>
                <a:latin typeface="Cambria"/>
                <a:cs typeface="Cambria"/>
              </a:rPr>
              <a:t> </a:t>
            </a:r>
            <a:r>
              <a:rPr sz="3000" dirty="0">
                <a:solidFill>
                  <a:srgbClr val="FFFFFF"/>
                </a:solidFill>
                <a:latin typeface="Cambria"/>
                <a:cs typeface="Cambria"/>
              </a:rPr>
              <a:t>έναρξη</a:t>
            </a:r>
            <a:r>
              <a:rPr sz="3000" spc="15" dirty="0">
                <a:solidFill>
                  <a:srgbClr val="FFFFFF"/>
                </a:solidFill>
                <a:latin typeface="Cambria"/>
                <a:cs typeface="Cambria"/>
              </a:rPr>
              <a:t> </a:t>
            </a:r>
            <a:r>
              <a:rPr sz="3000" dirty="0">
                <a:solidFill>
                  <a:srgbClr val="FFFFFF"/>
                </a:solidFill>
                <a:latin typeface="Cambria"/>
                <a:cs typeface="Cambria"/>
              </a:rPr>
              <a:t>δράσης</a:t>
            </a:r>
            <a:r>
              <a:rPr sz="3000" spc="-10" dirty="0">
                <a:solidFill>
                  <a:srgbClr val="FFFFFF"/>
                </a:solidFill>
                <a:latin typeface="Cambria"/>
                <a:cs typeface="Cambria"/>
              </a:rPr>
              <a:t> </a:t>
            </a:r>
            <a:r>
              <a:rPr sz="3000" spc="105" dirty="0">
                <a:solidFill>
                  <a:srgbClr val="FFFFFF"/>
                </a:solidFill>
                <a:latin typeface="Cambria"/>
                <a:cs typeface="Cambria"/>
              </a:rPr>
              <a:t>30sec</a:t>
            </a:r>
            <a:r>
              <a:rPr sz="3000" spc="100" dirty="0">
                <a:solidFill>
                  <a:srgbClr val="FFFFFF"/>
                </a:solidFill>
                <a:latin typeface="Cambria"/>
                <a:cs typeface="Cambria"/>
              </a:rPr>
              <a:t> </a:t>
            </a:r>
            <a:r>
              <a:rPr sz="3000" dirty="0">
                <a:solidFill>
                  <a:srgbClr val="FFFFFF"/>
                </a:solidFill>
                <a:latin typeface="Cambria"/>
                <a:cs typeface="Cambria"/>
              </a:rPr>
              <a:t>+</a:t>
            </a:r>
            <a:r>
              <a:rPr sz="3000" spc="-5" dirty="0">
                <a:solidFill>
                  <a:srgbClr val="FFFFFF"/>
                </a:solidFill>
                <a:latin typeface="Cambria"/>
                <a:cs typeface="Cambria"/>
              </a:rPr>
              <a:t> </a:t>
            </a:r>
            <a:r>
              <a:rPr sz="3000" dirty="0">
                <a:solidFill>
                  <a:srgbClr val="FFFFFF"/>
                </a:solidFill>
                <a:latin typeface="Cambria"/>
                <a:cs typeface="Cambria"/>
              </a:rPr>
              <a:t>διάρκεια </a:t>
            </a:r>
            <a:r>
              <a:rPr sz="3000" spc="20" dirty="0">
                <a:solidFill>
                  <a:srgbClr val="FFFFFF"/>
                </a:solidFill>
                <a:latin typeface="Cambria"/>
                <a:cs typeface="Cambria"/>
              </a:rPr>
              <a:t>3-10min</a:t>
            </a:r>
            <a:endParaRPr sz="3000">
              <a:latin typeface="Cambria"/>
              <a:cs typeface="Cambria"/>
            </a:endParaRPr>
          </a:p>
          <a:p>
            <a:pPr marL="286385" marR="1134745" indent="-274320">
              <a:lnSpc>
                <a:spcPts val="2890"/>
              </a:lnSpc>
              <a:spcBef>
                <a:spcPts val="2850"/>
              </a:spcBef>
              <a:buClr>
                <a:srgbClr val="6F2F9F"/>
              </a:buClr>
              <a:buSzPct val="70000"/>
              <a:buFont typeface="Wingdings"/>
              <a:buChar char=""/>
              <a:tabLst>
                <a:tab pos="381635" algn="l"/>
                <a:tab pos="382270" algn="l"/>
              </a:tabLst>
            </a:pPr>
            <a:r>
              <a:rPr dirty="0"/>
              <a:t>	</a:t>
            </a:r>
            <a:r>
              <a:rPr sz="3000" spc="-5" dirty="0">
                <a:solidFill>
                  <a:srgbClr val="FFFFFF"/>
                </a:solidFill>
                <a:latin typeface="Cambria"/>
                <a:cs typeface="Cambria"/>
              </a:rPr>
              <a:t>περιορισμένη </a:t>
            </a:r>
            <a:r>
              <a:rPr sz="3000" dirty="0">
                <a:solidFill>
                  <a:srgbClr val="FFFFFF"/>
                </a:solidFill>
                <a:latin typeface="Cambria"/>
                <a:cs typeface="Cambria"/>
              </a:rPr>
              <a:t>χρήση στην </a:t>
            </a:r>
            <a:r>
              <a:rPr sz="3000" spc="-5" dirty="0">
                <a:solidFill>
                  <a:srgbClr val="FFFFFF"/>
                </a:solidFill>
                <a:latin typeface="Cambria"/>
                <a:cs typeface="Cambria"/>
              </a:rPr>
              <a:t>παιδιατρική </a:t>
            </a:r>
            <a:r>
              <a:rPr sz="3000" spc="-650" dirty="0">
                <a:solidFill>
                  <a:srgbClr val="FFFFFF"/>
                </a:solidFill>
                <a:latin typeface="Cambria"/>
                <a:cs typeface="Cambria"/>
              </a:rPr>
              <a:t> </a:t>
            </a:r>
            <a:r>
              <a:rPr sz="3000" dirty="0">
                <a:solidFill>
                  <a:srgbClr val="FFFFFF"/>
                </a:solidFill>
                <a:latin typeface="Cambria"/>
                <a:cs typeface="Cambria"/>
              </a:rPr>
              <a:t>αναισθησία</a:t>
            </a:r>
            <a:endParaRPr sz="3000">
              <a:latin typeface="Cambria"/>
              <a:cs typeface="Cambria"/>
            </a:endParaRPr>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2559" cy="1977389"/>
          </a:xfrm>
          <a:prstGeom prst="rect">
            <a:avLst/>
          </a:prstGeom>
        </p:spPr>
        <p:txBody>
          <a:bodyPr vert="horz" wrap="square" lIns="0" tIns="13335" rIns="0" bIns="0" rtlCol="0">
            <a:spAutoFit/>
          </a:bodyPr>
          <a:lstStyle/>
          <a:p>
            <a:pPr marL="12700" marR="5080" indent="685800" algn="just">
              <a:lnSpc>
                <a:spcPct val="100000"/>
              </a:lnSpc>
              <a:spcBef>
                <a:spcPts val="105"/>
              </a:spcBef>
            </a:pPr>
            <a:r>
              <a:rPr sz="3200" dirty="0">
                <a:solidFill>
                  <a:srgbClr val="FFFFFF"/>
                </a:solidFill>
                <a:latin typeface="Cambria"/>
                <a:cs typeface="Cambria"/>
              </a:rPr>
              <a:t>Συμπλήρωμα</a:t>
            </a:r>
            <a:r>
              <a:rPr sz="3200" spc="5" dirty="0">
                <a:solidFill>
                  <a:srgbClr val="FFFFFF"/>
                </a:solidFill>
                <a:latin typeface="Cambria"/>
                <a:cs typeface="Cambria"/>
              </a:rPr>
              <a:t> </a:t>
            </a:r>
            <a:r>
              <a:rPr sz="3200" spc="-5" dirty="0">
                <a:solidFill>
                  <a:srgbClr val="FFFFFF"/>
                </a:solidFill>
                <a:latin typeface="Cambria"/>
                <a:cs typeface="Cambria"/>
              </a:rPr>
              <a:t>της</a:t>
            </a:r>
            <a:r>
              <a:rPr sz="3200" dirty="0">
                <a:solidFill>
                  <a:srgbClr val="FFFFFF"/>
                </a:solidFill>
                <a:latin typeface="Cambria"/>
                <a:cs typeface="Cambria"/>
              </a:rPr>
              <a:t> αναισθησίας</a:t>
            </a:r>
            <a:r>
              <a:rPr sz="3200" spc="5" dirty="0">
                <a:solidFill>
                  <a:srgbClr val="FFFFFF"/>
                </a:solidFill>
                <a:latin typeface="Cambria"/>
                <a:cs typeface="Cambria"/>
              </a:rPr>
              <a:t> </a:t>
            </a:r>
            <a:r>
              <a:rPr sz="3200" spc="-5" dirty="0">
                <a:solidFill>
                  <a:srgbClr val="FFFFFF"/>
                </a:solidFill>
                <a:latin typeface="Cambria"/>
                <a:cs typeface="Cambria"/>
              </a:rPr>
              <a:t>όταν </a:t>
            </a:r>
            <a:r>
              <a:rPr sz="3200" spc="-690" dirty="0">
                <a:solidFill>
                  <a:srgbClr val="FFFFFF"/>
                </a:solidFill>
                <a:latin typeface="Cambria"/>
                <a:cs typeface="Cambria"/>
              </a:rPr>
              <a:t> </a:t>
            </a:r>
            <a:r>
              <a:rPr sz="3200" dirty="0">
                <a:solidFill>
                  <a:srgbClr val="FFFFFF"/>
                </a:solidFill>
                <a:latin typeface="Cambria"/>
                <a:cs typeface="Cambria"/>
              </a:rPr>
              <a:t>χρησιμοποιούνται</a:t>
            </a:r>
            <a:r>
              <a:rPr sz="3200" spc="5" dirty="0">
                <a:solidFill>
                  <a:srgbClr val="FFFFFF"/>
                </a:solidFill>
                <a:latin typeface="Cambria"/>
                <a:cs typeface="Cambria"/>
              </a:rPr>
              <a:t> </a:t>
            </a:r>
            <a:r>
              <a:rPr sz="3200" dirty="0">
                <a:solidFill>
                  <a:srgbClr val="FFFFFF"/>
                </a:solidFill>
                <a:latin typeface="Cambria"/>
                <a:cs typeface="Cambria"/>
              </a:rPr>
              <a:t>μη</a:t>
            </a:r>
            <a:r>
              <a:rPr sz="3200" spc="5" dirty="0">
                <a:solidFill>
                  <a:srgbClr val="FFFFFF"/>
                </a:solidFill>
                <a:latin typeface="Cambria"/>
                <a:cs typeface="Cambria"/>
              </a:rPr>
              <a:t> </a:t>
            </a:r>
            <a:r>
              <a:rPr sz="3200" spc="10" dirty="0">
                <a:solidFill>
                  <a:srgbClr val="FFFFFF"/>
                </a:solidFill>
                <a:latin typeface="Cambria"/>
                <a:cs typeface="Cambria"/>
              </a:rPr>
              <a:t>ισχυρά</a:t>
            </a:r>
            <a:r>
              <a:rPr sz="3200" spc="15" dirty="0">
                <a:solidFill>
                  <a:srgbClr val="FFFFFF"/>
                </a:solidFill>
                <a:latin typeface="Cambria"/>
                <a:cs typeface="Cambria"/>
              </a:rPr>
              <a:t> </a:t>
            </a:r>
            <a:r>
              <a:rPr sz="3200" dirty="0">
                <a:solidFill>
                  <a:srgbClr val="FFFFFF"/>
                </a:solidFill>
                <a:latin typeface="Cambria"/>
                <a:cs typeface="Cambria"/>
              </a:rPr>
              <a:t>αναισθητικά </a:t>
            </a:r>
            <a:r>
              <a:rPr sz="3200" spc="5" dirty="0">
                <a:solidFill>
                  <a:srgbClr val="FFFFFF"/>
                </a:solidFill>
                <a:latin typeface="Cambria"/>
                <a:cs typeface="Cambria"/>
              </a:rPr>
              <a:t> φάρμακα</a:t>
            </a:r>
            <a:r>
              <a:rPr sz="3200" spc="10" dirty="0">
                <a:solidFill>
                  <a:srgbClr val="FFFFFF"/>
                </a:solidFill>
                <a:latin typeface="Cambria"/>
                <a:cs typeface="Cambria"/>
              </a:rPr>
              <a:t> </a:t>
            </a:r>
            <a:r>
              <a:rPr sz="3200" spc="-5" dirty="0">
                <a:solidFill>
                  <a:srgbClr val="FFFFFF"/>
                </a:solidFill>
                <a:latin typeface="Cambria"/>
                <a:cs typeface="Cambria"/>
              </a:rPr>
              <a:t>(Ν2Ο)</a:t>
            </a:r>
            <a:r>
              <a:rPr sz="3200" dirty="0">
                <a:solidFill>
                  <a:srgbClr val="FFFFFF"/>
                </a:solidFill>
                <a:latin typeface="Cambria"/>
                <a:cs typeface="Cambria"/>
              </a:rPr>
              <a:t> για</a:t>
            </a:r>
            <a:r>
              <a:rPr sz="3200" spc="5" dirty="0">
                <a:solidFill>
                  <a:srgbClr val="FFFFFF"/>
                </a:solidFill>
                <a:latin typeface="Cambria"/>
                <a:cs typeface="Cambria"/>
              </a:rPr>
              <a:t> </a:t>
            </a:r>
            <a:r>
              <a:rPr sz="3200" spc="-5" dirty="0">
                <a:solidFill>
                  <a:srgbClr val="FFFFFF"/>
                </a:solidFill>
                <a:latin typeface="Cambria"/>
                <a:cs typeface="Cambria"/>
              </a:rPr>
              <a:t>βραχείας</a:t>
            </a:r>
            <a:r>
              <a:rPr sz="3200" dirty="0">
                <a:solidFill>
                  <a:srgbClr val="FFFFFF"/>
                </a:solidFill>
                <a:latin typeface="Cambria"/>
                <a:cs typeface="Cambria"/>
              </a:rPr>
              <a:t> διάρκειας </a:t>
            </a:r>
            <a:r>
              <a:rPr sz="3200" spc="5" dirty="0">
                <a:solidFill>
                  <a:srgbClr val="FFFFFF"/>
                </a:solidFill>
                <a:latin typeface="Cambria"/>
                <a:cs typeface="Cambria"/>
              </a:rPr>
              <a:t> </a:t>
            </a:r>
            <a:r>
              <a:rPr sz="3200" dirty="0">
                <a:solidFill>
                  <a:srgbClr val="FFFFFF"/>
                </a:solidFill>
                <a:latin typeface="Cambria"/>
                <a:cs typeface="Cambria"/>
              </a:rPr>
              <a:t>επεμβάσεις.</a:t>
            </a:r>
            <a:endParaRPr sz="3200">
              <a:latin typeface="Cambria"/>
              <a:cs typeface="Cambria"/>
            </a:endParaRPr>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393191" y="1694700"/>
              <a:ext cx="576833" cy="561581"/>
            </a:xfrm>
            <a:prstGeom prst="rect">
              <a:avLst/>
            </a:prstGeom>
          </p:spPr>
        </p:pic>
        <p:pic>
          <p:nvPicPr>
            <p:cNvPr id="4" name="object 4"/>
            <p:cNvPicPr/>
            <p:nvPr/>
          </p:nvPicPr>
          <p:blipFill>
            <a:blip r:embed="rId3" cstate="print"/>
            <a:stretch>
              <a:fillRect/>
            </a:stretch>
          </p:blipFill>
          <p:spPr>
            <a:xfrm>
              <a:off x="586740" y="1524000"/>
              <a:ext cx="2923794" cy="843534"/>
            </a:xfrm>
            <a:prstGeom prst="rect">
              <a:avLst/>
            </a:prstGeom>
          </p:spPr>
        </p:pic>
      </p:grpSp>
      <p:sp>
        <p:nvSpPr>
          <p:cNvPr id="5" name="object 5"/>
          <p:cNvSpPr txBox="1"/>
          <p:nvPr/>
        </p:nvSpPr>
        <p:spPr>
          <a:xfrm>
            <a:off x="535940" y="1622882"/>
            <a:ext cx="7254875" cy="4187190"/>
          </a:xfrm>
          <a:prstGeom prst="rect">
            <a:avLst/>
          </a:prstGeom>
        </p:spPr>
        <p:txBody>
          <a:bodyPr vert="horz" wrap="square" lIns="0" tIns="12700" rIns="0" bIns="0" rtlCol="0">
            <a:spAutoFit/>
          </a:bodyPr>
          <a:lstStyle/>
          <a:p>
            <a:pPr marL="287020" indent="-274320">
              <a:lnSpc>
                <a:spcPts val="3420"/>
              </a:lnSpc>
              <a:spcBef>
                <a:spcPts val="100"/>
              </a:spcBef>
              <a:buClr>
                <a:srgbClr val="6F2F9F"/>
              </a:buClr>
              <a:buSzPct val="70000"/>
              <a:buFont typeface="Wingdings"/>
              <a:buChar char=""/>
              <a:tabLst>
                <a:tab pos="287020" algn="l"/>
              </a:tabLst>
            </a:pPr>
            <a:r>
              <a:rPr sz="3000" b="1" spc="-10" dirty="0">
                <a:solidFill>
                  <a:srgbClr val="FFFFFF"/>
                </a:solidFill>
                <a:latin typeface="Cambria"/>
                <a:cs typeface="Cambria"/>
              </a:rPr>
              <a:t>Παρενέργειες</a:t>
            </a:r>
            <a:endParaRPr sz="3000">
              <a:latin typeface="Cambria"/>
              <a:cs typeface="Cambria"/>
            </a:endParaRPr>
          </a:p>
          <a:p>
            <a:pPr marL="95885" marR="1394460">
              <a:lnSpc>
                <a:spcPts val="3240"/>
              </a:lnSpc>
              <a:spcBef>
                <a:spcPts val="229"/>
              </a:spcBef>
            </a:pPr>
            <a:r>
              <a:rPr sz="3000" spc="5" dirty="0">
                <a:solidFill>
                  <a:srgbClr val="FFFFFF"/>
                </a:solidFill>
                <a:latin typeface="Cambria"/>
                <a:cs typeface="Cambria"/>
              </a:rPr>
              <a:t>έντονος</a:t>
            </a:r>
            <a:r>
              <a:rPr sz="3000" spc="-20" dirty="0">
                <a:solidFill>
                  <a:srgbClr val="FFFFFF"/>
                </a:solidFill>
                <a:latin typeface="Cambria"/>
                <a:cs typeface="Cambria"/>
              </a:rPr>
              <a:t> </a:t>
            </a:r>
            <a:r>
              <a:rPr sz="3000" spc="5" dirty="0">
                <a:solidFill>
                  <a:srgbClr val="FFFFFF"/>
                </a:solidFill>
                <a:latin typeface="Cambria"/>
                <a:cs typeface="Cambria"/>
              </a:rPr>
              <a:t>πόνος</a:t>
            </a:r>
            <a:r>
              <a:rPr sz="3000" spc="-40" dirty="0">
                <a:solidFill>
                  <a:srgbClr val="FFFFFF"/>
                </a:solidFill>
                <a:latin typeface="Cambria"/>
                <a:cs typeface="Cambria"/>
              </a:rPr>
              <a:t> </a:t>
            </a:r>
            <a:r>
              <a:rPr sz="3000" dirty="0">
                <a:solidFill>
                  <a:srgbClr val="FFFFFF"/>
                </a:solidFill>
                <a:latin typeface="Cambria"/>
                <a:cs typeface="Cambria"/>
              </a:rPr>
              <a:t>στο</a:t>
            </a:r>
            <a:r>
              <a:rPr sz="3000" spc="-25" dirty="0">
                <a:solidFill>
                  <a:srgbClr val="FFFFFF"/>
                </a:solidFill>
                <a:latin typeface="Cambria"/>
                <a:cs typeface="Cambria"/>
              </a:rPr>
              <a:t> </a:t>
            </a:r>
            <a:r>
              <a:rPr sz="3000" dirty="0">
                <a:solidFill>
                  <a:srgbClr val="FFFFFF"/>
                </a:solidFill>
                <a:latin typeface="Cambria"/>
                <a:cs typeface="Cambria"/>
              </a:rPr>
              <a:t>σημείο</a:t>
            </a:r>
            <a:r>
              <a:rPr sz="3000" spc="-20" dirty="0">
                <a:solidFill>
                  <a:srgbClr val="FFFFFF"/>
                </a:solidFill>
                <a:latin typeface="Cambria"/>
                <a:cs typeface="Cambria"/>
              </a:rPr>
              <a:t> </a:t>
            </a:r>
            <a:r>
              <a:rPr sz="3000" spc="5" dirty="0">
                <a:solidFill>
                  <a:srgbClr val="FFFFFF"/>
                </a:solidFill>
                <a:latin typeface="Cambria"/>
                <a:cs typeface="Cambria"/>
              </a:rPr>
              <a:t>έγχυσης, </a:t>
            </a:r>
            <a:r>
              <a:rPr sz="3000" spc="-645" dirty="0">
                <a:solidFill>
                  <a:srgbClr val="FFFFFF"/>
                </a:solidFill>
                <a:latin typeface="Cambria"/>
                <a:cs typeface="Cambria"/>
              </a:rPr>
              <a:t> </a:t>
            </a:r>
            <a:r>
              <a:rPr sz="3000" spc="-5" dirty="0">
                <a:solidFill>
                  <a:srgbClr val="FFFFFF"/>
                </a:solidFill>
                <a:latin typeface="Cambria"/>
                <a:cs typeface="Cambria"/>
              </a:rPr>
              <a:t>θρομβοφλεβίτιδα</a:t>
            </a:r>
            <a:endParaRPr sz="3000">
              <a:latin typeface="Cambria"/>
              <a:cs typeface="Cambria"/>
            </a:endParaRPr>
          </a:p>
          <a:p>
            <a:pPr marL="3378200">
              <a:lnSpc>
                <a:spcPts val="3420"/>
              </a:lnSpc>
              <a:spcBef>
                <a:spcPts val="2835"/>
              </a:spcBef>
            </a:pPr>
            <a:r>
              <a:rPr sz="3000" dirty="0">
                <a:solidFill>
                  <a:srgbClr val="FFFFFF"/>
                </a:solidFill>
                <a:latin typeface="Cambria"/>
                <a:cs typeface="Cambria"/>
              </a:rPr>
              <a:t>διεγερτικές</a:t>
            </a:r>
            <a:r>
              <a:rPr sz="3000" spc="-65" dirty="0">
                <a:solidFill>
                  <a:srgbClr val="FFFFFF"/>
                </a:solidFill>
                <a:latin typeface="Cambria"/>
                <a:cs typeface="Cambria"/>
              </a:rPr>
              <a:t> </a:t>
            </a:r>
            <a:r>
              <a:rPr sz="3000" dirty="0">
                <a:solidFill>
                  <a:srgbClr val="FFFFFF"/>
                </a:solidFill>
                <a:latin typeface="Cambria"/>
                <a:cs typeface="Cambria"/>
              </a:rPr>
              <a:t>εκδηλώσεις</a:t>
            </a:r>
            <a:endParaRPr sz="3000">
              <a:latin typeface="Cambria"/>
              <a:cs typeface="Cambria"/>
            </a:endParaRPr>
          </a:p>
          <a:p>
            <a:pPr marL="286385">
              <a:lnSpc>
                <a:spcPts val="3240"/>
              </a:lnSpc>
            </a:pPr>
            <a:r>
              <a:rPr sz="3000" spc="5" dirty="0">
                <a:solidFill>
                  <a:srgbClr val="FFFFFF"/>
                </a:solidFill>
                <a:latin typeface="Cambria"/>
                <a:cs typeface="Cambria"/>
              </a:rPr>
              <a:t>κατά</a:t>
            </a:r>
            <a:r>
              <a:rPr sz="3000" spc="-45" dirty="0">
                <a:solidFill>
                  <a:srgbClr val="FFFFFF"/>
                </a:solidFill>
                <a:latin typeface="Cambria"/>
                <a:cs typeface="Cambria"/>
              </a:rPr>
              <a:t> </a:t>
            </a:r>
            <a:r>
              <a:rPr sz="3000" dirty="0">
                <a:solidFill>
                  <a:srgbClr val="FFFFFF"/>
                </a:solidFill>
                <a:latin typeface="Cambria"/>
                <a:cs typeface="Cambria"/>
              </a:rPr>
              <a:t>την</a:t>
            </a:r>
            <a:endParaRPr sz="3000">
              <a:latin typeface="Cambria"/>
              <a:cs typeface="Cambria"/>
            </a:endParaRPr>
          </a:p>
          <a:p>
            <a:pPr marL="3463290">
              <a:lnSpc>
                <a:spcPts val="3420"/>
              </a:lnSpc>
            </a:pPr>
            <a:r>
              <a:rPr sz="3000" dirty="0">
                <a:solidFill>
                  <a:srgbClr val="FFFFFF"/>
                </a:solidFill>
                <a:latin typeface="Cambria"/>
                <a:cs typeface="Cambria"/>
              </a:rPr>
              <a:t>εισαγωγή</a:t>
            </a:r>
            <a:endParaRPr sz="3000">
              <a:latin typeface="Cambria"/>
              <a:cs typeface="Cambria"/>
            </a:endParaRPr>
          </a:p>
          <a:p>
            <a:pPr>
              <a:lnSpc>
                <a:spcPct val="100000"/>
              </a:lnSpc>
              <a:spcBef>
                <a:spcPts val="5"/>
              </a:spcBef>
            </a:pPr>
            <a:endParaRPr sz="2800">
              <a:latin typeface="Cambria"/>
              <a:cs typeface="Cambria"/>
            </a:endParaRPr>
          </a:p>
          <a:p>
            <a:pPr marL="95885" marR="890269">
              <a:lnSpc>
                <a:spcPts val="3240"/>
              </a:lnSpc>
              <a:tabLst>
                <a:tab pos="913765" algn="l"/>
              </a:tabLst>
            </a:pPr>
            <a:r>
              <a:rPr sz="3000" dirty="0">
                <a:solidFill>
                  <a:srgbClr val="FFFFFF"/>
                </a:solidFill>
                <a:latin typeface="Cambria"/>
                <a:cs typeface="Cambria"/>
              </a:rPr>
              <a:t>καταστολή </a:t>
            </a:r>
            <a:r>
              <a:rPr sz="3000" spc="-5" dirty="0">
                <a:solidFill>
                  <a:srgbClr val="FFFFFF"/>
                </a:solidFill>
                <a:latin typeface="Cambria"/>
                <a:cs typeface="Cambria"/>
              </a:rPr>
              <a:t>κορτιζόλης+αλδοστερόνης </a:t>
            </a:r>
            <a:r>
              <a:rPr sz="3000" spc="-650" dirty="0">
                <a:solidFill>
                  <a:srgbClr val="FFFFFF"/>
                </a:solidFill>
                <a:latin typeface="Cambria"/>
                <a:cs typeface="Cambria"/>
              </a:rPr>
              <a:t> </a:t>
            </a:r>
            <a:r>
              <a:rPr sz="3000" dirty="0">
                <a:solidFill>
                  <a:srgbClr val="FFFFFF"/>
                </a:solidFill>
                <a:latin typeface="Cambria"/>
                <a:cs typeface="Cambria"/>
              </a:rPr>
              <a:t>από	</a:t>
            </a:r>
            <a:r>
              <a:rPr sz="3000" spc="-5" dirty="0">
                <a:solidFill>
                  <a:srgbClr val="FFFFFF"/>
                </a:solidFill>
                <a:latin typeface="Cambria"/>
                <a:cs typeface="Cambria"/>
              </a:rPr>
              <a:t>τα</a:t>
            </a:r>
            <a:r>
              <a:rPr sz="3000" spc="-10" dirty="0">
                <a:solidFill>
                  <a:srgbClr val="FFFFFF"/>
                </a:solidFill>
                <a:latin typeface="Cambria"/>
                <a:cs typeface="Cambria"/>
              </a:rPr>
              <a:t> </a:t>
            </a:r>
            <a:r>
              <a:rPr sz="3000" dirty="0">
                <a:solidFill>
                  <a:srgbClr val="FFFFFF"/>
                </a:solidFill>
                <a:latin typeface="Cambria"/>
                <a:cs typeface="Cambria"/>
              </a:rPr>
              <a:t>επινεφρίδια</a:t>
            </a:r>
            <a:endParaRPr sz="3000">
              <a:latin typeface="Cambria"/>
              <a:cs typeface="Cambria"/>
            </a:endParaRPr>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1925" cy="3440429"/>
          </a:xfrm>
          <a:prstGeom prst="rect">
            <a:avLst/>
          </a:prstGeom>
        </p:spPr>
        <p:txBody>
          <a:bodyPr vert="horz" wrap="square" lIns="0" tIns="13335" rIns="0" bIns="0" rtlCol="0">
            <a:spAutoFit/>
          </a:bodyPr>
          <a:lstStyle/>
          <a:p>
            <a:pPr marL="12700" marR="5080" indent="597535" algn="just">
              <a:lnSpc>
                <a:spcPct val="100000"/>
              </a:lnSpc>
              <a:spcBef>
                <a:spcPts val="105"/>
              </a:spcBef>
            </a:pPr>
            <a:r>
              <a:rPr sz="3200" dirty="0">
                <a:solidFill>
                  <a:srgbClr val="FFFFFF"/>
                </a:solidFill>
                <a:latin typeface="Cambria"/>
                <a:cs typeface="Cambria"/>
              </a:rPr>
              <a:t>Mειώνεται</a:t>
            </a:r>
            <a:r>
              <a:rPr sz="3200" spc="5" dirty="0">
                <a:solidFill>
                  <a:srgbClr val="FFFFFF"/>
                </a:solidFill>
                <a:latin typeface="Cambria"/>
                <a:cs typeface="Cambria"/>
              </a:rPr>
              <a:t> </a:t>
            </a:r>
            <a:r>
              <a:rPr sz="3200" dirty="0">
                <a:solidFill>
                  <a:srgbClr val="FFFFFF"/>
                </a:solidFill>
                <a:latin typeface="Cambria"/>
                <a:cs typeface="Cambria"/>
              </a:rPr>
              <a:t>μέχρι</a:t>
            </a:r>
            <a:r>
              <a:rPr sz="3200" spc="5" dirty="0">
                <a:solidFill>
                  <a:srgbClr val="FFFFFF"/>
                </a:solidFill>
                <a:latin typeface="Cambria"/>
                <a:cs typeface="Cambria"/>
              </a:rPr>
              <a:t> και</a:t>
            </a:r>
            <a:r>
              <a:rPr sz="3200" spc="10" dirty="0">
                <a:solidFill>
                  <a:srgbClr val="FFFFFF"/>
                </a:solidFill>
                <a:latin typeface="Cambria"/>
                <a:cs typeface="Cambria"/>
              </a:rPr>
              <a:t> </a:t>
            </a:r>
            <a:r>
              <a:rPr sz="3200" dirty="0">
                <a:solidFill>
                  <a:srgbClr val="FFFFFF"/>
                </a:solidFill>
                <a:latin typeface="Cambria"/>
                <a:cs typeface="Cambria"/>
              </a:rPr>
              <a:t>μηδενισμού</a:t>
            </a:r>
            <a:r>
              <a:rPr sz="3200" spc="5" dirty="0">
                <a:solidFill>
                  <a:srgbClr val="FFFFFF"/>
                </a:solidFill>
                <a:latin typeface="Cambria"/>
                <a:cs typeface="Cambria"/>
              </a:rPr>
              <a:t> </a:t>
            </a:r>
            <a:r>
              <a:rPr sz="3200" dirty="0">
                <a:solidFill>
                  <a:srgbClr val="FFFFFF"/>
                </a:solidFill>
                <a:latin typeface="Cambria"/>
                <a:cs typeface="Cambria"/>
              </a:rPr>
              <a:t>με</a:t>
            </a:r>
            <a:r>
              <a:rPr sz="3200" spc="5" dirty="0">
                <a:solidFill>
                  <a:srgbClr val="FFFFFF"/>
                </a:solidFill>
                <a:latin typeface="Cambria"/>
                <a:cs typeface="Cambria"/>
              </a:rPr>
              <a:t> </a:t>
            </a:r>
            <a:r>
              <a:rPr sz="3200" dirty="0">
                <a:solidFill>
                  <a:srgbClr val="FFFFFF"/>
                </a:solidFill>
                <a:latin typeface="Cambria"/>
                <a:cs typeface="Cambria"/>
              </a:rPr>
              <a:t>τη </a:t>
            </a:r>
            <a:r>
              <a:rPr sz="3200" spc="-690" dirty="0">
                <a:solidFill>
                  <a:srgbClr val="FFFFFF"/>
                </a:solidFill>
                <a:latin typeface="Cambria"/>
                <a:cs typeface="Cambria"/>
              </a:rPr>
              <a:t> </a:t>
            </a:r>
            <a:r>
              <a:rPr sz="3200" dirty="0">
                <a:solidFill>
                  <a:srgbClr val="FFFFFF"/>
                </a:solidFill>
                <a:latin typeface="Cambria"/>
                <a:cs typeface="Cambria"/>
              </a:rPr>
              <a:t>χορήγηση</a:t>
            </a:r>
            <a:r>
              <a:rPr sz="3200" spc="415" dirty="0">
                <a:solidFill>
                  <a:srgbClr val="FFFFFF"/>
                </a:solidFill>
                <a:latin typeface="Cambria"/>
                <a:cs typeface="Cambria"/>
              </a:rPr>
              <a:t> </a:t>
            </a:r>
            <a:r>
              <a:rPr sz="3200" spc="-5" dirty="0">
                <a:solidFill>
                  <a:srgbClr val="FFFFFF"/>
                </a:solidFill>
                <a:latin typeface="Cambria"/>
                <a:cs typeface="Cambria"/>
              </a:rPr>
              <a:t>βενζοδιαζεπίνης</a:t>
            </a:r>
            <a:r>
              <a:rPr sz="3200" spc="405" dirty="0">
                <a:solidFill>
                  <a:srgbClr val="FFFFFF"/>
                </a:solidFill>
                <a:latin typeface="Cambria"/>
                <a:cs typeface="Cambria"/>
              </a:rPr>
              <a:t> </a:t>
            </a:r>
            <a:r>
              <a:rPr sz="3200" dirty="0">
                <a:solidFill>
                  <a:srgbClr val="FFFFFF"/>
                </a:solidFill>
                <a:latin typeface="Cambria"/>
                <a:cs typeface="Cambria"/>
              </a:rPr>
              <a:t>ή</a:t>
            </a:r>
            <a:r>
              <a:rPr sz="3200" spc="420" dirty="0">
                <a:solidFill>
                  <a:srgbClr val="FFFFFF"/>
                </a:solidFill>
                <a:latin typeface="Cambria"/>
                <a:cs typeface="Cambria"/>
              </a:rPr>
              <a:t> </a:t>
            </a:r>
            <a:r>
              <a:rPr sz="3200" spc="-5" dirty="0">
                <a:solidFill>
                  <a:srgbClr val="FFFFFF"/>
                </a:solidFill>
                <a:latin typeface="Cambria"/>
                <a:cs typeface="Cambria"/>
              </a:rPr>
              <a:t>φαιντανύλης</a:t>
            </a:r>
            <a:endParaRPr sz="3200">
              <a:latin typeface="Cambria"/>
              <a:cs typeface="Cambria"/>
            </a:endParaRPr>
          </a:p>
          <a:p>
            <a:pPr marL="12700" marR="5080" algn="just">
              <a:lnSpc>
                <a:spcPct val="100000"/>
              </a:lnSpc>
            </a:pPr>
            <a:r>
              <a:rPr sz="3200" dirty="0">
                <a:solidFill>
                  <a:srgbClr val="FFFFFF"/>
                </a:solidFill>
                <a:latin typeface="Cambria"/>
                <a:cs typeface="Cambria"/>
              </a:rPr>
              <a:t>10</a:t>
            </a:r>
            <a:r>
              <a:rPr sz="3200" spc="5" dirty="0">
                <a:solidFill>
                  <a:srgbClr val="FFFFFF"/>
                </a:solidFill>
                <a:latin typeface="Cambria"/>
                <a:cs typeface="Cambria"/>
              </a:rPr>
              <a:t> </a:t>
            </a:r>
            <a:r>
              <a:rPr sz="3200" dirty="0">
                <a:solidFill>
                  <a:srgbClr val="FFFFFF"/>
                </a:solidFill>
                <a:latin typeface="Cambria"/>
                <a:cs typeface="Cambria"/>
              </a:rPr>
              <a:t>λεπτά</a:t>
            </a:r>
            <a:r>
              <a:rPr sz="3200" spc="5" dirty="0">
                <a:solidFill>
                  <a:srgbClr val="FFFFFF"/>
                </a:solidFill>
                <a:latin typeface="Cambria"/>
                <a:cs typeface="Cambria"/>
              </a:rPr>
              <a:t> </a:t>
            </a:r>
            <a:r>
              <a:rPr sz="3200" spc="-10" dirty="0">
                <a:solidFill>
                  <a:srgbClr val="FFFFFF"/>
                </a:solidFill>
                <a:latin typeface="Cambria"/>
                <a:cs typeface="Cambria"/>
              </a:rPr>
              <a:t>πριν</a:t>
            </a:r>
            <a:r>
              <a:rPr sz="3200" spc="-5" dirty="0">
                <a:solidFill>
                  <a:srgbClr val="FFFFFF"/>
                </a:solidFill>
                <a:latin typeface="Cambria"/>
                <a:cs typeface="Cambria"/>
              </a:rPr>
              <a:t> την</a:t>
            </a:r>
            <a:r>
              <a:rPr sz="3200" dirty="0">
                <a:solidFill>
                  <a:srgbClr val="FFFFFF"/>
                </a:solidFill>
                <a:latin typeface="Cambria"/>
                <a:cs typeface="Cambria"/>
              </a:rPr>
              <a:t> </a:t>
            </a:r>
            <a:r>
              <a:rPr sz="3200" spc="-5" dirty="0">
                <a:solidFill>
                  <a:srgbClr val="FFFFFF"/>
                </a:solidFill>
                <a:latin typeface="Cambria"/>
                <a:cs typeface="Cambria"/>
              </a:rPr>
              <a:t>εισαγωγή</a:t>
            </a:r>
            <a:r>
              <a:rPr sz="3200" dirty="0">
                <a:solidFill>
                  <a:srgbClr val="FFFFFF"/>
                </a:solidFill>
                <a:latin typeface="Cambria"/>
                <a:cs typeface="Cambria"/>
              </a:rPr>
              <a:t> </a:t>
            </a:r>
            <a:r>
              <a:rPr sz="3200" spc="-5" dirty="0">
                <a:solidFill>
                  <a:srgbClr val="FFFFFF"/>
                </a:solidFill>
                <a:latin typeface="Cambria"/>
                <a:cs typeface="Cambria"/>
              </a:rPr>
              <a:t>στην </a:t>
            </a:r>
            <a:r>
              <a:rPr sz="3200" dirty="0">
                <a:solidFill>
                  <a:srgbClr val="FFFFFF"/>
                </a:solidFill>
                <a:latin typeface="Cambria"/>
                <a:cs typeface="Cambria"/>
              </a:rPr>
              <a:t> αναισθησία. </a:t>
            </a:r>
            <a:r>
              <a:rPr sz="3200" spc="-5" dirty="0">
                <a:solidFill>
                  <a:srgbClr val="FFFFFF"/>
                </a:solidFill>
                <a:latin typeface="Cambria"/>
                <a:cs typeface="Cambria"/>
              </a:rPr>
              <a:t>Παροδική </a:t>
            </a:r>
            <a:r>
              <a:rPr sz="3200" spc="5" dirty="0">
                <a:solidFill>
                  <a:srgbClr val="FFFFFF"/>
                </a:solidFill>
                <a:latin typeface="Cambria"/>
                <a:cs typeface="Cambria"/>
              </a:rPr>
              <a:t>άπνοια </a:t>
            </a:r>
            <a:r>
              <a:rPr sz="3200" dirty="0">
                <a:solidFill>
                  <a:srgbClr val="FFFFFF"/>
                </a:solidFill>
                <a:latin typeface="Cambria"/>
                <a:cs typeface="Cambria"/>
              </a:rPr>
              <a:t>διάρκειας </a:t>
            </a:r>
            <a:r>
              <a:rPr sz="3200" spc="-5" dirty="0">
                <a:solidFill>
                  <a:srgbClr val="FFFFFF"/>
                </a:solidFill>
                <a:latin typeface="Cambria"/>
                <a:cs typeface="Cambria"/>
              </a:rPr>
              <a:t>10- </a:t>
            </a:r>
            <a:r>
              <a:rPr sz="3200" spc="-690" dirty="0">
                <a:solidFill>
                  <a:srgbClr val="FFFFFF"/>
                </a:solidFill>
                <a:latin typeface="Cambria"/>
                <a:cs typeface="Cambria"/>
              </a:rPr>
              <a:t> </a:t>
            </a:r>
            <a:r>
              <a:rPr sz="3200" dirty="0">
                <a:solidFill>
                  <a:srgbClr val="FFFFFF"/>
                </a:solidFill>
                <a:latin typeface="Cambria"/>
                <a:cs typeface="Cambria"/>
              </a:rPr>
              <a:t>20</a:t>
            </a:r>
            <a:r>
              <a:rPr sz="3200" spc="5" dirty="0">
                <a:solidFill>
                  <a:srgbClr val="FFFFFF"/>
                </a:solidFill>
                <a:latin typeface="Cambria"/>
                <a:cs typeface="Cambria"/>
              </a:rPr>
              <a:t> </a:t>
            </a:r>
            <a:r>
              <a:rPr sz="3200" dirty="0">
                <a:solidFill>
                  <a:srgbClr val="FFFFFF"/>
                </a:solidFill>
                <a:latin typeface="Cambria"/>
                <a:cs typeface="Cambria"/>
              </a:rPr>
              <a:t>sec</a:t>
            </a:r>
            <a:r>
              <a:rPr sz="3200" spc="5" dirty="0">
                <a:solidFill>
                  <a:srgbClr val="FFFFFF"/>
                </a:solidFill>
                <a:latin typeface="Cambria"/>
                <a:cs typeface="Cambria"/>
              </a:rPr>
              <a:t> </a:t>
            </a:r>
            <a:r>
              <a:rPr sz="3200" dirty="0">
                <a:solidFill>
                  <a:srgbClr val="FFFFFF"/>
                </a:solidFill>
                <a:latin typeface="Cambria"/>
                <a:cs typeface="Cambria"/>
              </a:rPr>
              <a:t>μπορεί</a:t>
            </a:r>
            <a:r>
              <a:rPr sz="3200" spc="5" dirty="0">
                <a:solidFill>
                  <a:srgbClr val="FFFFFF"/>
                </a:solidFill>
                <a:latin typeface="Cambria"/>
                <a:cs typeface="Cambria"/>
              </a:rPr>
              <a:t> </a:t>
            </a:r>
            <a:r>
              <a:rPr sz="3200" spc="15" dirty="0">
                <a:solidFill>
                  <a:srgbClr val="FFFFFF"/>
                </a:solidFill>
                <a:latin typeface="Cambria"/>
                <a:cs typeface="Cambria"/>
              </a:rPr>
              <a:t>να</a:t>
            </a:r>
            <a:r>
              <a:rPr sz="3200" spc="20" dirty="0">
                <a:solidFill>
                  <a:srgbClr val="FFFFFF"/>
                </a:solidFill>
                <a:latin typeface="Cambria"/>
                <a:cs typeface="Cambria"/>
              </a:rPr>
              <a:t> </a:t>
            </a:r>
            <a:r>
              <a:rPr sz="3200" dirty="0">
                <a:solidFill>
                  <a:srgbClr val="FFFFFF"/>
                </a:solidFill>
                <a:latin typeface="Cambria"/>
                <a:cs typeface="Cambria"/>
              </a:rPr>
              <a:t>εμφανισθεί</a:t>
            </a:r>
            <a:r>
              <a:rPr sz="3200" spc="5" dirty="0">
                <a:solidFill>
                  <a:srgbClr val="FFFFFF"/>
                </a:solidFill>
                <a:latin typeface="Cambria"/>
                <a:cs typeface="Cambria"/>
              </a:rPr>
              <a:t> </a:t>
            </a:r>
            <a:r>
              <a:rPr sz="3200" dirty="0">
                <a:solidFill>
                  <a:srgbClr val="FFFFFF"/>
                </a:solidFill>
                <a:latin typeface="Cambria"/>
                <a:cs typeface="Cambria"/>
              </a:rPr>
              <a:t>συνήθως</a:t>
            </a:r>
            <a:r>
              <a:rPr sz="3200" spc="5" dirty="0">
                <a:solidFill>
                  <a:srgbClr val="FFFFFF"/>
                </a:solidFill>
                <a:latin typeface="Cambria"/>
                <a:cs typeface="Cambria"/>
              </a:rPr>
              <a:t> </a:t>
            </a:r>
            <a:r>
              <a:rPr sz="3200" dirty="0">
                <a:solidFill>
                  <a:srgbClr val="FFFFFF"/>
                </a:solidFill>
                <a:latin typeface="Cambria"/>
                <a:cs typeface="Cambria"/>
              </a:rPr>
              <a:t>σε </a:t>
            </a:r>
            <a:r>
              <a:rPr sz="3200" spc="-690" dirty="0">
                <a:solidFill>
                  <a:srgbClr val="FFFFFF"/>
                </a:solidFill>
                <a:latin typeface="Cambria"/>
                <a:cs typeface="Cambria"/>
              </a:rPr>
              <a:t> </a:t>
            </a:r>
            <a:r>
              <a:rPr sz="3200" spc="5" dirty="0">
                <a:solidFill>
                  <a:srgbClr val="FFFFFF"/>
                </a:solidFill>
                <a:latin typeface="Cambria"/>
                <a:cs typeface="Cambria"/>
              </a:rPr>
              <a:t>ηλικιωμένα</a:t>
            </a:r>
            <a:r>
              <a:rPr sz="3200" spc="10" dirty="0">
                <a:solidFill>
                  <a:srgbClr val="FFFFFF"/>
                </a:solidFill>
                <a:latin typeface="Cambria"/>
                <a:cs typeface="Cambria"/>
              </a:rPr>
              <a:t> </a:t>
            </a:r>
            <a:r>
              <a:rPr sz="3200" spc="-5" dirty="0">
                <a:solidFill>
                  <a:srgbClr val="FFFFFF"/>
                </a:solidFill>
                <a:latin typeface="Cambria"/>
                <a:cs typeface="Cambria"/>
              </a:rPr>
              <a:t>άτομα</a:t>
            </a:r>
            <a:r>
              <a:rPr sz="3200" dirty="0">
                <a:solidFill>
                  <a:srgbClr val="FFFFFF"/>
                </a:solidFill>
                <a:latin typeface="Cambria"/>
                <a:cs typeface="Cambria"/>
              </a:rPr>
              <a:t> ή</a:t>
            </a:r>
            <a:r>
              <a:rPr sz="3200" spc="5" dirty="0">
                <a:solidFill>
                  <a:srgbClr val="FFFFFF"/>
                </a:solidFill>
                <a:latin typeface="Cambria"/>
                <a:cs typeface="Cambria"/>
              </a:rPr>
              <a:t> </a:t>
            </a:r>
            <a:r>
              <a:rPr sz="3200" spc="-5" dirty="0">
                <a:solidFill>
                  <a:srgbClr val="FFFFFF"/>
                </a:solidFill>
                <a:latin typeface="Cambria"/>
                <a:cs typeface="Cambria"/>
              </a:rPr>
              <a:t>εάν</a:t>
            </a:r>
            <a:r>
              <a:rPr sz="3200" dirty="0">
                <a:solidFill>
                  <a:srgbClr val="FFFFFF"/>
                </a:solidFill>
                <a:latin typeface="Cambria"/>
                <a:cs typeface="Cambria"/>
              </a:rPr>
              <a:t> </a:t>
            </a:r>
            <a:r>
              <a:rPr sz="3200" spc="-10" dirty="0">
                <a:solidFill>
                  <a:srgbClr val="FFFFFF"/>
                </a:solidFill>
                <a:latin typeface="Cambria"/>
                <a:cs typeface="Cambria"/>
              </a:rPr>
              <a:t>έχει</a:t>
            </a:r>
            <a:r>
              <a:rPr sz="3200" spc="-5" dirty="0">
                <a:solidFill>
                  <a:srgbClr val="FFFFFF"/>
                </a:solidFill>
                <a:latin typeface="Cambria"/>
                <a:cs typeface="Cambria"/>
              </a:rPr>
              <a:t> προηγηθεί </a:t>
            </a:r>
            <a:r>
              <a:rPr sz="3200" dirty="0">
                <a:solidFill>
                  <a:srgbClr val="FFFFFF"/>
                </a:solidFill>
                <a:latin typeface="Cambria"/>
                <a:cs typeface="Cambria"/>
              </a:rPr>
              <a:t> χορήγηση</a:t>
            </a:r>
            <a:r>
              <a:rPr sz="3200" spc="-40" dirty="0">
                <a:solidFill>
                  <a:srgbClr val="FFFFFF"/>
                </a:solidFill>
                <a:latin typeface="Cambria"/>
                <a:cs typeface="Cambria"/>
              </a:rPr>
              <a:t> </a:t>
            </a:r>
            <a:r>
              <a:rPr sz="3200" dirty="0">
                <a:solidFill>
                  <a:srgbClr val="FFFFFF"/>
                </a:solidFill>
                <a:latin typeface="Cambria"/>
                <a:cs typeface="Cambria"/>
              </a:rPr>
              <a:t>οπιοειδούς</a:t>
            </a:r>
            <a:r>
              <a:rPr sz="3200" spc="-40" dirty="0">
                <a:solidFill>
                  <a:srgbClr val="FFFFFF"/>
                </a:solidFill>
                <a:latin typeface="Cambria"/>
                <a:cs typeface="Cambria"/>
              </a:rPr>
              <a:t> </a:t>
            </a:r>
            <a:r>
              <a:rPr sz="3200" dirty="0">
                <a:solidFill>
                  <a:srgbClr val="FFFFFF"/>
                </a:solidFill>
                <a:latin typeface="Cambria"/>
                <a:cs typeface="Cambria"/>
              </a:rPr>
              <a:t>ή</a:t>
            </a:r>
            <a:r>
              <a:rPr sz="3200" spc="-15" dirty="0">
                <a:solidFill>
                  <a:srgbClr val="FFFFFF"/>
                </a:solidFill>
                <a:latin typeface="Cambria"/>
                <a:cs typeface="Cambria"/>
              </a:rPr>
              <a:t> </a:t>
            </a:r>
            <a:r>
              <a:rPr sz="3200" spc="-5" dirty="0">
                <a:solidFill>
                  <a:srgbClr val="FFFFFF"/>
                </a:solidFill>
                <a:latin typeface="Cambria"/>
                <a:cs typeface="Cambria"/>
              </a:rPr>
              <a:t>βενζοδιαζεπίνης.</a:t>
            </a:r>
            <a:endParaRPr sz="3200">
              <a:latin typeface="Cambria"/>
              <a:cs typeface="Cambria"/>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782559" cy="2465070"/>
          </a:xfrm>
          <a:prstGeom prst="rect">
            <a:avLst/>
          </a:prstGeom>
        </p:spPr>
        <p:txBody>
          <a:bodyPr vert="horz" wrap="square" lIns="0" tIns="13335" rIns="0" bIns="0" rtlCol="0">
            <a:spAutoFit/>
          </a:bodyPr>
          <a:lstStyle/>
          <a:p>
            <a:pPr marL="12700" marR="5080" indent="685800" algn="just">
              <a:lnSpc>
                <a:spcPct val="100000"/>
              </a:lnSpc>
              <a:spcBef>
                <a:spcPts val="105"/>
              </a:spcBef>
              <a:tabLst>
                <a:tab pos="2496820" algn="l"/>
                <a:tab pos="5664200" algn="l"/>
              </a:tabLst>
            </a:pPr>
            <a:r>
              <a:rPr sz="3200" spc="-5" dirty="0">
                <a:solidFill>
                  <a:srgbClr val="FFFFFF"/>
                </a:solidFill>
                <a:latin typeface="Cambria"/>
                <a:cs typeface="Cambria"/>
              </a:rPr>
              <a:t>Mικρή</a:t>
            </a:r>
            <a:r>
              <a:rPr sz="3200" dirty="0">
                <a:solidFill>
                  <a:srgbClr val="FFFFFF"/>
                </a:solidFill>
                <a:latin typeface="Cambria"/>
                <a:cs typeface="Cambria"/>
              </a:rPr>
              <a:t> πτώση</a:t>
            </a:r>
            <a:r>
              <a:rPr sz="3200" spc="5" dirty="0">
                <a:solidFill>
                  <a:srgbClr val="FFFFFF"/>
                </a:solidFill>
                <a:latin typeface="Cambria"/>
                <a:cs typeface="Cambria"/>
              </a:rPr>
              <a:t> </a:t>
            </a:r>
            <a:r>
              <a:rPr sz="3200" spc="-5" dirty="0">
                <a:solidFill>
                  <a:srgbClr val="FFFFFF"/>
                </a:solidFill>
                <a:latin typeface="Cambria"/>
                <a:cs typeface="Cambria"/>
              </a:rPr>
              <a:t>της</a:t>
            </a:r>
            <a:r>
              <a:rPr sz="3200" dirty="0">
                <a:solidFill>
                  <a:srgbClr val="FFFFFF"/>
                </a:solidFill>
                <a:latin typeface="Cambria"/>
                <a:cs typeface="Cambria"/>
              </a:rPr>
              <a:t> </a:t>
            </a:r>
            <a:r>
              <a:rPr sz="3200" spc="-5" dirty="0">
                <a:solidFill>
                  <a:srgbClr val="FFFFFF"/>
                </a:solidFill>
                <a:latin typeface="Cambria"/>
                <a:cs typeface="Cambria"/>
              </a:rPr>
              <a:t>αρτηριακής</a:t>
            </a:r>
            <a:r>
              <a:rPr sz="3200" dirty="0">
                <a:solidFill>
                  <a:srgbClr val="FFFFFF"/>
                </a:solidFill>
                <a:latin typeface="Cambria"/>
                <a:cs typeface="Cambria"/>
              </a:rPr>
              <a:t> </a:t>
            </a:r>
            <a:r>
              <a:rPr sz="3200" spc="-5" dirty="0">
                <a:solidFill>
                  <a:srgbClr val="FFFFFF"/>
                </a:solidFill>
                <a:latin typeface="Cambria"/>
                <a:cs typeface="Cambria"/>
              </a:rPr>
              <a:t>πίεσης. </a:t>
            </a:r>
            <a:r>
              <a:rPr sz="3200" dirty="0">
                <a:solidFill>
                  <a:srgbClr val="FFFFFF"/>
                </a:solidFill>
                <a:latin typeface="Cambria"/>
                <a:cs typeface="Cambria"/>
              </a:rPr>
              <a:t> Σπάνια	</a:t>
            </a:r>
            <a:r>
              <a:rPr sz="3200" spc="-20" dirty="0">
                <a:solidFill>
                  <a:srgbClr val="FFFFFF"/>
                </a:solidFill>
                <a:latin typeface="Cambria"/>
                <a:cs typeface="Cambria"/>
              </a:rPr>
              <a:t>α</a:t>
            </a:r>
            <a:r>
              <a:rPr sz="3200" spc="75" dirty="0">
                <a:solidFill>
                  <a:srgbClr val="FFFFFF"/>
                </a:solidFill>
                <a:latin typeface="Cambria"/>
                <a:cs typeface="Cambria"/>
              </a:rPr>
              <a:t>λ</a:t>
            </a:r>
            <a:r>
              <a:rPr sz="3200" dirty="0">
                <a:solidFill>
                  <a:srgbClr val="FFFFFF"/>
                </a:solidFill>
                <a:latin typeface="Cambria"/>
                <a:cs typeface="Cambria"/>
              </a:rPr>
              <a:t>λεργικές	</a:t>
            </a:r>
            <a:r>
              <a:rPr sz="3200" spc="-5" dirty="0">
                <a:solidFill>
                  <a:srgbClr val="FFFFFF"/>
                </a:solidFill>
                <a:latin typeface="Cambria"/>
                <a:cs typeface="Cambria"/>
              </a:rPr>
              <a:t>αντιδράσε</a:t>
            </a:r>
            <a:r>
              <a:rPr sz="3200" spc="-20" dirty="0">
                <a:solidFill>
                  <a:srgbClr val="FFFFFF"/>
                </a:solidFill>
                <a:latin typeface="Cambria"/>
                <a:cs typeface="Cambria"/>
              </a:rPr>
              <a:t>ι</a:t>
            </a:r>
            <a:r>
              <a:rPr sz="3200" dirty="0">
                <a:solidFill>
                  <a:srgbClr val="FFFFFF"/>
                </a:solidFill>
                <a:latin typeface="Cambria"/>
                <a:cs typeface="Cambria"/>
              </a:rPr>
              <a:t>ς  </a:t>
            </a:r>
            <a:r>
              <a:rPr sz="3200" spc="-5" dirty="0">
                <a:solidFill>
                  <a:srgbClr val="FFFFFF"/>
                </a:solidFill>
                <a:latin typeface="Cambria"/>
                <a:cs typeface="Cambria"/>
              </a:rPr>
              <a:t>υπερευαισθησίας.</a:t>
            </a:r>
            <a:r>
              <a:rPr sz="3200" dirty="0">
                <a:solidFill>
                  <a:srgbClr val="FFFFFF"/>
                </a:solidFill>
                <a:latin typeface="Cambria"/>
                <a:cs typeface="Cambria"/>
              </a:rPr>
              <a:t> </a:t>
            </a:r>
            <a:r>
              <a:rPr sz="3200" spc="-40" dirty="0">
                <a:solidFill>
                  <a:srgbClr val="FFFFFF"/>
                </a:solidFill>
                <a:latin typeface="Cambria"/>
                <a:cs typeface="Cambria"/>
              </a:rPr>
              <a:t>Στην</a:t>
            </a:r>
            <a:r>
              <a:rPr sz="3200" spc="625" dirty="0">
                <a:solidFill>
                  <a:srgbClr val="FFFFFF"/>
                </a:solidFill>
                <a:latin typeface="Cambria"/>
                <a:cs typeface="Cambria"/>
              </a:rPr>
              <a:t> </a:t>
            </a:r>
            <a:r>
              <a:rPr sz="3200" dirty="0">
                <a:solidFill>
                  <a:srgbClr val="FFFFFF"/>
                </a:solidFill>
                <a:latin typeface="Cambria"/>
                <a:cs typeface="Cambria"/>
              </a:rPr>
              <a:t>ανάνηψη,</a:t>
            </a:r>
            <a:r>
              <a:rPr sz="3200" spc="5" dirty="0">
                <a:solidFill>
                  <a:srgbClr val="FFFFFF"/>
                </a:solidFill>
                <a:latin typeface="Cambria"/>
                <a:cs typeface="Cambria"/>
              </a:rPr>
              <a:t> </a:t>
            </a:r>
            <a:r>
              <a:rPr sz="3200" dirty="0">
                <a:solidFill>
                  <a:srgbClr val="FFFFFF"/>
                </a:solidFill>
                <a:latin typeface="Cambria"/>
                <a:cs typeface="Cambria"/>
              </a:rPr>
              <a:t>ναυτία, </a:t>
            </a:r>
            <a:r>
              <a:rPr sz="3200" spc="-690" dirty="0">
                <a:solidFill>
                  <a:srgbClr val="FFFFFF"/>
                </a:solidFill>
                <a:latin typeface="Cambria"/>
                <a:cs typeface="Cambria"/>
              </a:rPr>
              <a:t> </a:t>
            </a:r>
            <a:r>
              <a:rPr sz="3200" dirty="0">
                <a:solidFill>
                  <a:srgbClr val="FFFFFF"/>
                </a:solidFill>
                <a:latin typeface="Cambria"/>
                <a:cs typeface="Cambria"/>
              </a:rPr>
              <a:t>έμετος,</a:t>
            </a:r>
            <a:r>
              <a:rPr sz="3200" spc="5" dirty="0">
                <a:solidFill>
                  <a:srgbClr val="FFFFFF"/>
                </a:solidFill>
                <a:latin typeface="Cambria"/>
                <a:cs typeface="Cambria"/>
              </a:rPr>
              <a:t> </a:t>
            </a:r>
            <a:r>
              <a:rPr sz="3200" dirty="0">
                <a:solidFill>
                  <a:srgbClr val="FFFFFF"/>
                </a:solidFill>
                <a:latin typeface="Cambria"/>
                <a:cs typeface="Cambria"/>
              </a:rPr>
              <a:t>διεγερτικά</a:t>
            </a:r>
            <a:r>
              <a:rPr sz="3200" spc="5" dirty="0">
                <a:solidFill>
                  <a:srgbClr val="FFFFFF"/>
                </a:solidFill>
                <a:latin typeface="Cambria"/>
                <a:cs typeface="Cambria"/>
              </a:rPr>
              <a:t> φαινόμενα.</a:t>
            </a:r>
            <a:r>
              <a:rPr sz="3200" spc="10" dirty="0">
                <a:solidFill>
                  <a:srgbClr val="FFFFFF"/>
                </a:solidFill>
                <a:latin typeface="Cambria"/>
                <a:cs typeface="Cambria"/>
              </a:rPr>
              <a:t> </a:t>
            </a:r>
            <a:r>
              <a:rPr sz="3200" spc="-5" dirty="0">
                <a:solidFill>
                  <a:srgbClr val="FFFFFF"/>
                </a:solidFill>
                <a:latin typeface="Cambria"/>
                <a:cs typeface="Cambria"/>
              </a:rPr>
              <a:t>Σπάνια </a:t>
            </a:r>
            <a:r>
              <a:rPr sz="3200" spc="-690" dirty="0">
                <a:solidFill>
                  <a:srgbClr val="FFFFFF"/>
                </a:solidFill>
                <a:latin typeface="Cambria"/>
                <a:cs typeface="Cambria"/>
              </a:rPr>
              <a:t> </a:t>
            </a:r>
            <a:r>
              <a:rPr sz="3200" dirty="0">
                <a:solidFill>
                  <a:srgbClr val="FFFFFF"/>
                </a:solidFill>
                <a:latin typeface="Cambria"/>
                <a:cs typeface="Cambria"/>
              </a:rPr>
              <a:t>φλεβοθρόμβωση.</a:t>
            </a:r>
            <a:endParaRPr sz="3200">
              <a:latin typeface="Cambria"/>
              <a:cs typeface="Cambria"/>
            </a:endParaRP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sp>
          <p:nvSpPr>
            <p:cNvPr id="7" name="object 7"/>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8" name="object 8"/>
            <p:cNvPicPr/>
            <p:nvPr/>
          </p:nvPicPr>
          <p:blipFill>
            <a:blip r:embed="rId5" cstate="print"/>
            <a:stretch>
              <a:fillRect/>
            </a:stretch>
          </p:blipFill>
          <p:spPr>
            <a:xfrm>
              <a:off x="3020567" y="781812"/>
              <a:ext cx="3140202" cy="605789"/>
            </a:xfrm>
            <a:prstGeom prst="rect">
              <a:avLst/>
            </a:prstGeom>
          </p:spPr>
        </p:pic>
      </p:grpSp>
      <p:sp>
        <p:nvSpPr>
          <p:cNvPr id="9" name="object 9"/>
          <p:cNvSpPr txBox="1"/>
          <p:nvPr/>
        </p:nvSpPr>
        <p:spPr>
          <a:xfrm>
            <a:off x="535940" y="1667637"/>
            <a:ext cx="8074025" cy="1977389"/>
          </a:xfrm>
          <a:prstGeom prst="rect">
            <a:avLst/>
          </a:prstGeom>
        </p:spPr>
        <p:txBody>
          <a:bodyPr vert="horz" wrap="square" lIns="0" tIns="13335" rIns="0" bIns="0" rtlCol="0">
            <a:spAutoFit/>
          </a:bodyPr>
          <a:lstStyle/>
          <a:p>
            <a:pPr marL="12700">
              <a:lnSpc>
                <a:spcPct val="100000"/>
              </a:lnSpc>
              <a:spcBef>
                <a:spcPts val="105"/>
              </a:spcBef>
              <a:tabLst>
                <a:tab pos="393700" algn="l"/>
              </a:tabLst>
            </a:pPr>
            <a:r>
              <a:rPr sz="2250" spc="-215" dirty="0">
                <a:solidFill>
                  <a:srgbClr val="0E6EC5"/>
                </a:solidFill>
                <a:latin typeface="Segoe UI Symbol"/>
                <a:cs typeface="Segoe UI Symbol"/>
              </a:rPr>
              <a:t>⦿	</a:t>
            </a:r>
            <a:r>
              <a:rPr sz="3200" dirty="0">
                <a:solidFill>
                  <a:srgbClr val="FFFFFF"/>
                </a:solidFill>
                <a:latin typeface="Cambria"/>
                <a:cs typeface="Cambria"/>
              </a:rPr>
              <a:t>Nόσος</a:t>
            </a:r>
            <a:r>
              <a:rPr sz="3200" spc="-60" dirty="0">
                <a:solidFill>
                  <a:srgbClr val="FFFFFF"/>
                </a:solidFill>
                <a:latin typeface="Cambria"/>
                <a:cs typeface="Cambria"/>
              </a:rPr>
              <a:t> </a:t>
            </a:r>
            <a:r>
              <a:rPr sz="3200" spc="-5" dirty="0">
                <a:solidFill>
                  <a:srgbClr val="FFFFFF"/>
                </a:solidFill>
                <a:latin typeface="Cambria"/>
                <a:cs typeface="Cambria"/>
              </a:rPr>
              <a:t>του</a:t>
            </a:r>
            <a:r>
              <a:rPr sz="3200" spc="-25" dirty="0">
                <a:solidFill>
                  <a:srgbClr val="FFFFFF"/>
                </a:solidFill>
                <a:latin typeface="Cambria"/>
                <a:cs typeface="Cambria"/>
              </a:rPr>
              <a:t> </a:t>
            </a:r>
            <a:r>
              <a:rPr sz="3200" i="1" spc="-5" dirty="0">
                <a:solidFill>
                  <a:srgbClr val="FFFFFF"/>
                </a:solidFill>
                <a:latin typeface="Cambria"/>
                <a:cs typeface="Cambria"/>
              </a:rPr>
              <a:t>Addison</a:t>
            </a:r>
            <a:r>
              <a:rPr sz="3200" spc="-5" dirty="0">
                <a:solidFill>
                  <a:srgbClr val="FFFFFF"/>
                </a:solidFill>
                <a:latin typeface="Cambria"/>
                <a:cs typeface="Cambria"/>
              </a:rPr>
              <a:t>.</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10" dirty="0">
                <a:solidFill>
                  <a:srgbClr val="FFFFFF"/>
                </a:solidFill>
                <a:latin typeface="Cambria"/>
                <a:cs typeface="Cambria"/>
              </a:rPr>
              <a:t>Κ</a:t>
            </a:r>
            <a:r>
              <a:rPr sz="3200" spc="-5" dirty="0">
                <a:solidFill>
                  <a:srgbClr val="FFFFFF"/>
                </a:solidFill>
                <a:latin typeface="Cambria"/>
                <a:cs typeface="Cambria"/>
              </a:rPr>
              <a:t>ύησ</a:t>
            </a:r>
            <a:r>
              <a:rPr sz="3200" dirty="0">
                <a:solidFill>
                  <a:srgbClr val="FFFFFF"/>
                </a:solidFill>
                <a:latin typeface="Cambria"/>
                <a:cs typeface="Cambria"/>
              </a:rPr>
              <a:t>η</a:t>
            </a:r>
            <a:r>
              <a:rPr sz="3200" spc="-25" dirty="0">
                <a:solidFill>
                  <a:srgbClr val="FFFFFF"/>
                </a:solidFill>
                <a:latin typeface="Cambria"/>
                <a:cs typeface="Cambria"/>
              </a:rPr>
              <a:t> </a:t>
            </a:r>
            <a:r>
              <a:rPr sz="3200" spc="25" dirty="0">
                <a:solidFill>
                  <a:srgbClr val="FFFFFF"/>
                </a:solidFill>
                <a:latin typeface="Cambria"/>
                <a:cs typeface="Cambria"/>
              </a:rPr>
              <a:t>κ</a:t>
            </a:r>
            <a:r>
              <a:rPr sz="3200" spc="-5" dirty="0">
                <a:solidFill>
                  <a:srgbClr val="FFFFFF"/>
                </a:solidFill>
                <a:latin typeface="Cambria"/>
                <a:cs typeface="Cambria"/>
              </a:rPr>
              <a:t>α</a:t>
            </a:r>
            <a:r>
              <a:rPr sz="3200" dirty="0">
                <a:solidFill>
                  <a:srgbClr val="FFFFFF"/>
                </a:solidFill>
                <a:latin typeface="Cambria"/>
                <a:cs typeface="Cambria"/>
              </a:rPr>
              <a:t>ι</a:t>
            </a:r>
            <a:r>
              <a:rPr sz="3200" spc="-10" dirty="0">
                <a:solidFill>
                  <a:srgbClr val="FFFFFF"/>
                </a:solidFill>
                <a:latin typeface="Cambria"/>
                <a:cs typeface="Cambria"/>
              </a:rPr>
              <a:t> </a:t>
            </a:r>
            <a:r>
              <a:rPr sz="3200" dirty="0">
                <a:solidFill>
                  <a:srgbClr val="FFFFFF"/>
                </a:solidFill>
                <a:latin typeface="Cambria"/>
                <a:cs typeface="Cambria"/>
              </a:rPr>
              <a:t>γαλο</a:t>
            </a:r>
            <a:r>
              <a:rPr sz="3200" spc="-30" dirty="0">
                <a:solidFill>
                  <a:srgbClr val="FFFFFF"/>
                </a:solidFill>
                <a:latin typeface="Cambria"/>
                <a:cs typeface="Cambria"/>
              </a:rPr>
              <a:t>υ</a:t>
            </a:r>
            <a:r>
              <a:rPr sz="3200" dirty="0">
                <a:solidFill>
                  <a:srgbClr val="FFFFFF"/>
                </a:solidFill>
                <a:latin typeface="Cambria"/>
                <a:cs typeface="Cambria"/>
              </a:rPr>
              <a:t>χ</a:t>
            </a:r>
            <a:r>
              <a:rPr sz="3200" spc="5" dirty="0">
                <a:solidFill>
                  <a:srgbClr val="FFFFFF"/>
                </a:solidFill>
                <a:latin typeface="Cambria"/>
                <a:cs typeface="Cambria"/>
              </a:rPr>
              <a:t>ί</a:t>
            </a:r>
            <a:r>
              <a:rPr sz="3200" spc="-20" dirty="0">
                <a:solidFill>
                  <a:srgbClr val="FFFFFF"/>
                </a:solidFill>
                <a:latin typeface="Cambria"/>
                <a:cs typeface="Cambria"/>
              </a:rPr>
              <a:t>α</a:t>
            </a:r>
            <a:r>
              <a:rPr sz="3200" dirty="0">
                <a:solidFill>
                  <a:srgbClr val="FFFFFF"/>
                </a:solidFill>
                <a:latin typeface="Cambria"/>
                <a:cs typeface="Cambria"/>
              </a:rPr>
              <a:t>.</a:t>
            </a:r>
            <a:endParaRPr sz="3200">
              <a:latin typeface="Cambria"/>
              <a:cs typeface="Cambria"/>
            </a:endParaRPr>
          </a:p>
          <a:p>
            <a:pPr marL="304800" marR="5080" indent="-292735">
              <a:lnSpc>
                <a:spcPct val="100000"/>
              </a:lnSpc>
              <a:tabLst>
                <a:tab pos="3042920" algn="l"/>
                <a:tab pos="619506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Σε</a:t>
            </a:r>
            <a:r>
              <a:rPr sz="3200" spc="30" dirty="0">
                <a:solidFill>
                  <a:srgbClr val="FFFFFF"/>
                </a:solidFill>
                <a:latin typeface="Cambria"/>
                <a:cs typeface="Cambria"/>
              </a:rPr>
              <a:t> </a:t>
            </a:r>
            <a:r>
              <a:rPr sz="3200" spc="-5" dirty="0">
                <a:solidFill>
                  <a:srgbClr val="FFFFFF"/>
                </a:solidFill>
                <a:latin typeface="Cambria"/>
                <a:cs typeface="Cambria"/>
              </a:rPr>
              <a:t>ασθενείς</a:t>
            </a:r>
            <a:r>
              <a:rPr sz="3200" spc="20" dirty="0">
                <a:solidFill>
                  <a:srgbClr val="FFFFFF"/>
                </a:solidFill>
                <a:latin typeface="Cambria"/>
                <a:cs typeface="Cambria"/>
              </a:rPr>
              <a:t> </a:t>
            </a:r>
            <a:r>
              <a:rPr sz="3200" dirty="0">
                <a:solidFill>
                  <a:srgbClr val="FFFFFF"/>
                </a:solidFill>
                <a:latin typeface="Cambria"/>
                <a:cs typeface="Cambria"/>
              </a:rPr>
              <a:t>με</a:t>
            </a:r>
            <a:r>
              <a:rPr sz="3200" spc="20" dirty="0">
                <a:solidFill>
                  <a:srgbClr val="FFFFFF"/>
                </a:solidFill>
                <a:latin typeface="Cambria"/>
                <a:cs typeface="Cambria"/>
              </a:rPr>
              <a:t> </a:t>
            </a:r>
            <a:r>
              <a:rPr sz="3200" spc="-5" dirty="0">
                <a:solidFill>
                  <a:srgbClr val="FFFFFF"/>
                </a:solidFill>
                <a:latin typeface="Cambria"/>
                <a:cs typeface="Cambria"/>
              </a:rPr>
              <a:t>βαριά</a:t>
            </a:r>
            <a:r>
              <a:rPr sz="3200" spc="20" dirty="0">
                <a:solidFill>
                  <a:srgbClr val="FFFFFF"/>
                </a:solidFill>
                <a:latin typeface="Cambria"/>
                <a:cs typeface="Cambria"/>
              </a:rPr>
              <a:t> </a:t>
            </a:r>
            <a:r>
              <a:rPr sz="3200" spc="-5" dirty="0">
                <a:solidFill>
                  <a:srgbClr val="FFFFFF"/>
                </a:solidFill>
                <a:latin typeface="Cambria"/>
                <a:cs typeface="Cambria"/>
              </a:rPr>
              <a:t>γενική</a:t>
            </a:r>
            <a:r>
              <a:rPr sz="3200" spc="15" dirty="0">
                <a:solidFill>
                  <a:srgbClr val="FFFFFF"/>
                </a:solidFill>
                <a:latin typeface="Cambria"/>
                <a:cs typeface="Cambria"/>
              </a:rPr>
              <a:t> </a:t>
            </a:r>
            <a:r>
              <a:rPr sz="3200" spc="-5" dirty="0">
                <a:solidFill>
                  <a:srgbClr val="FFFFFF"/>
                </a:solidFill>
                <a:latin typeface="Cambria"/>
                <a:cs typeface="Cambria"/>
              </a:rPr>
              <a:t>κατάσταση</a:t>
            </a:r>
            <a:r>
              <a:rPr sz="3200" spc="20" dirty="0">
                <a:solidFill>
                  <a:srgbClr val="FFFFFF"/>
                </a:solidFill>
                <a:latin typeface="Cambria"/>
                <a:cs typeface="Cambria"/>
              </a:rPr>
              <a:t> </a:t>
            </a:r>
            <a:r>
              <a:rPr sz="3200" dirty="0">
                <a:solidFill>
                  <a:srgbClr val="FFFFFF"/>
                </a:solidFill>
                <a:latin typeface="Cambria"/>
                <a:cs typeface="Cambria"/>
              </a:rPr>
              <a:t>ή με </a:t>
            </a:r>
            <a:r>
              <a:rPr sz="3200" spc="-690" dirty="0">
                <a:solidFill>
                  <a:srgbClr val="FFFFFF"/>
                </a:solidFill>
                <a:latin typeface="Cambria"/>
                <a:cs typeface="Cambria"/>
              </a:rPr>
              <a:t> </a:t>
            </a:r>
            <a:r>
              <a:rPr sz="3200" spc="-5" dirty="0">
                <a:solidFill>
                  <a:srgbClr val="FFFFFF"/>
                </a:solidFill>
                <a:latin typeface="Cambria"/>
                <a:cs typeface="Cambria"/>
              </a:rPr>
              <a:t>αυξημ</a:t>
            </a:r>
            <a:r>
              <a:rPr sz="3200" spc="5" dirty="0">
                <a:solidFill>
                  <a:srgbClr val="FFFFFF"/>
                </a:solidFill>
                <a:latin typeface="Cambria"/>
                <a:cs typeface="Cambria"/>
              </a:rPr>
              <a:t>έ</a:t>
            </a:r>
            <a:r>
              <a:rPr sz="3200" dirty="0">
                <a:solidFill>
                  <a:srgbClr val="FFFFFF"/>
                </a:solidFill>
                <a:latin typeface="Cambria"/>
                <a:cs typeface="Cambria"/>
              </a:rPr>
              <a:t>νη	</a:t>
            </a:r>
            <a:r>
              <a:rPr sz="3200" spc="-5" dirty="0">
                <a:solidFill>
                  <a:srgbClr val="FFFFFF"/>
                </a:solidFill>
                <a:latin typeface="Cambria"/>
                <a:cs typeface="Cambria"/>
              </a:rPr>
              <a:t>πιθ</a:t>
            </a:r>
            <a:r>
              <a:rPr sz="3200" spc="-10" dirty="0">
                <a:solidFill>
                  <a:srgbClr val="FFFFFF"/>
                </a:solidFill>
                <a:latin typeface="Cambria"/>
                <a:cs typeface="Cambria"/>
              </a:rPr>
              <a:t>α</a:t>
            </a:r>
            <a:r>
              <a:rPr sz="3200" spc="45" dirty="0">
                <a:solidFill>
                  <a:srgbClr val="FFFFFF"/>
                </a:solidFill>
                <a:latin typeface="Cambria"/>
                <a:cs typeface="Cambria"/>
              </a:rPr>
              <a:t>ν</a:t>
            </a:r>
            <a:r>
              <a:rPr sz="3200" dirty="0">
                <a:solidFill>
                  <a:srgbClr val="FFFFFF"/>
                </a:solidFill>
                <a:latin typeface="Cambria"/>
                <a:cs typeface="Cambria"/>
              </a:rPr>
              <a:t>ότ</a:t>
            </a:r>
            <a:r>
              <a:rPr sz="3200" spc="-20" dirty="0">
                <a:solidFill>
                  <a:srgbClr val="FFFFFF"/>
                </a:solidFill>
                <a:latin typeface="Cambria"/>
                <a:cs typeface="Cambria"/>
              </a:rPr>
              <a:t>η</a:t>
            </a:r>
            <a:r>
              <a:rPr sz="3200" spc="-5" dirty="0">
                <a:solidFill>
                  <a:srgbClr val="FFFFFF"/>
                </a:solidFill>
                <a:latin typeface="Cambria"/>
                <a:cs typeface="Cambria"/>
              </a:rPr>
              <a:t>τ</a:t>
            </a:r>
            <a:r>
              <a:rPr sz="3200" dirty="0">
                <a:solidFill>
                  <a:srgbClr val="FFFFFF"/>
                </a:solidFill>
                <a:latin typeface="Cambria"/>
                <a:cs typeface="Cambria"/>
              </a:rPr>
              <a:t>α	εμφάνι</a:t>
            </a:r>
            <a:r>
              <a:rPr sz="3200" spc="-15" dirty="0">
                <a:solidFill>
                  <a:srgbClr val="FFFFFF"/>
                </a:solidFill>
                <a:latin typeface="Cambria"/>
                <a:cs typeface="Cambria"/>
              </a:rPr>
              <a:t>σ</a:t>
            </a:r>
            <a:r>
              <a:rPr sz="3200" dirty="0">
                <a:solidFill>
                  <a:srgbClr val="FFFFFF"/>
                </a:solidFill>
                <a:latin typeface="Cambria"/>
                <a:cs typeface="Cambria"/>
              </a:rPr>
              <a:t>ης</a:t>
            </a:r>
            <a:endParaRPr sz="3200">
              <a:latin typeface="Cambria"/>
              <a:cs typeface="Cambria"/>
            </a:endParaRPr>
          </a:p>
        </p:txBody>
      </p:sp>
      <p:sp>
        <p:nvSpPr>
          <p:cNvPr id="10" name="object 10"/>
          <p:cNvSpPr txBox="1"/>
          <p:nvPr/>
        </p:nvSpPr>
        <p:spPr>
          <a:xfrm>
            <a:off x="828547" y="3618738"/>
            <a:ext cx="7786370" cy="1001394"/>
          </a:xfrm>
          <a:prstGeom prst="rect">
            <a:avLst/>
          </a:prstGeom>
        </p:spPr>
        <p:txBody>
          <a:bodyPr vert="horz" wrap="square" lIns="0" tIns="12700" rIns="0" bIns="0" rtlCol="0">
            <a:spAutoFit/>
          </a:bodyPr>
          <a:lstStyle/>
          <a:p>
            <a:pPr marL="12700" marR="5080">
              <a:lnSpc>
                <a:spcPct val="100000"/>
              </a:lnSpc>
              <a:spcBef>
                <a:spcPts val="100"/>
              </a:spcBef>
              <a:tabLst>
                <a:tab pos="3126740" algn="l"/>
                <a:tab pos="3380740" algn="l"/>
                <a:tab pos="5400675" algn="l"/>
                <a:tab pos="5726430" algn="l"/>
                <a:tab pos="7333615" algn="l"/>
              </a:tabLst>
            </a:pPr>
            <a:r>
              <a:rPr sz="3200" dirty="0">
                <a:solidFill>
                  <a:srgbClr val="FFFFFF"/>
                </a:solidFill>
                <a:latin typeface="Cambria"/>
                <a:cs typeface="Cambria"/>
              </a:rPr>
              <a:t>μ</a:t>
            </a:r>
            <a:r>
              <a:rPr sz="3200" spc="5" dirty="0">
                <a:solidFill>
                  <a:srgbClr val="FFFFFF"/>
                </a:solidFill>
                <a:latin typeface="Cambria"/>
                <a:cs typeface="Cambria"/>
              </a:rPr>
              <a:t>ε</a:t>
            </a:r>
            <a:r>
              <a:rPr sz="3200" spc="-5" dirty="0">
                <a:solidFill>
                  <a:srgbClr val="FFFFFF"/>
                </a:solidFill>
                <a:latin typeface="Cambria"/>
                <a:cs typeface="Cambria"/>
              </a:rPr>
              <a:t>τεγ</a:t>
            </a:r>
            <a:r>
              <a:rPr sz="3200" spc="-30" dirty="0">
                <a:solidFill>
                  <a:srgbClr val="FFFFFF"/>
                </a:solidFill>
                <a:latin typeface="Cambria"/>
                <a:cs typeface="Cambria"/>
              </a:rPr>
              <a:t>χ</a:t>
            </a:r>
            <a:r>
              <a:rPr sz="3200" dirty="0">
                <a:solidFill>
                  <a:srgbClr val="FFFFFF"/>
                </a:solidFill>
                <a:latin typeface="Cambria"/>
                <a:cs typeface="Cambria"/>
              </a:rPr>
              <a:t>ειρη</a:t>
            </a:r>
            <a:r>
              <a:rPr sz="3200" spc="10" dirty="0">
                <a:solidFill>
                  <a:srgbClr val="FFFFFF"/>
                </a:solidFill>
                <a:latin typeface="Cambria"/>
                <a:cs typeface="Cambria"/>
              </a:rPr>
              <a:t>τ</a:t>
            </a:r>
            <a:r>
              <a:rPr sz="3200" spc="-5" dirty="0">
                <a:solidFill>
                  <a:srgbClr val="FFFFFF"/>
                </a:solidFill>
                <a:latin typeface="Cambria"/>
                <a:cs typeface="Cambria"/>
              </a:rPr>
              <a:t>ι</a:t>
            </a:r>
            <a:r>
              <a:rPr sz="3200" spc="50" dirty="0">
                <a:solidFill>
                  <a:srgbClr val="FFFFFF"/>
                </a:solidFill>
                <a:latin typeface="Cambria"/>
                <a:cs typeface="Cambria"/>
              </a:rPr>
              <a:t>κ</a:t>
            </a:r>
            <a:r>
              <a:rPr sz="3200" dirty="0">
                <a:solidFill>
                  <a:srgbClr val="FFFFFF"/>
                </a:solidFill>
                <a:latin typeface="Cambria"/>
                <a:cs typeface="Cambria"/>
              </a:rPr>
              <a:t>ών		επιπ</a:t>
            </a:r>
            <a:r>
              <a:rPr sz="3200" spc="-15" dirty="0">
                <a:solidFill>
                  <a:srgbClr val="FFFFFF"/>
                </a:solidFill>
                <a:latin typeface="Cambria"/>
                <a:cs typeface="Cambria"/>
              </a:rPr>
              <a:t>λ</a:t>
            </a:r>
            <a:r>
              <a:rPr sz="3200" dirty="0">
                <a:solidFill>
                  <a:srgbClr val="FFFFFF"/>
                </a:solidFill>
                <a:latin typeface="Cambria"/>
                <a:cs typeface="Cambria"/>
              </a:rPr>
              <a:t>ο</a:t>
            </a:r>
            <a:r>
              <a:rPr sz="3200" spc="60" dirty="0">
                <a:solidFill>
                  <a:srgbClr val="FFFFFF"/>
                </a:solidFill>
                <a:latin typeface="Cambria"/>
                <a:cs typeface="Cambria"/>
              </a:rPr>
              <a:t>κ</a:t>
            </a:r>
            <a:r>
              <a:rPr sz="3200" dirty="0">
                <a:solidFill>
                  <a:srgbClr val="FFFFFF"/>
                </a:solidFill>
                <a:latin typeface="Cambria"/>
                <a:cs typeface="Cambria"/>
              </a:rPr>
              <a:t>ών		</a:t>
            </a:r>
            <a:r>
              <a:rPr sz="3200" spc="-5" dirty="0">
                <a:solidFill>
                  <a:srgbClr val="FFFFFF"/>
                </a:solidFill>
                <a:latin typeface="Cambria"/>
                <a:cs typeface="Cambria"/>
              </a:rPr>
              <a:t>πρέπ</a:t>
            </a:r>
            <a:r>
              <a:rPr sz="3200" spc="5" dirty="0">
                <a:solidFill>
                  <a:srgbClr val="FFFFFF"/>
                </a:solidFill>
                <a:latin typeface="Cambria"/>
                <a:cs typeface="Cambria"/>
              </a:rPr>
              <a:t>ε</a:t>
            </a:r>
            <a:r>
              <a:rPr sz="3200" dirty="0">
                <a:solidFill>
                  <a:srgbClr val="FFFFFF"/>
                </a:solidFill>
                <a:latin typeface="Cambria"/>
                <a:cs typeface="Cambria"/>
              </a:rPr>
              <a:t>ι	</a:t>
            </a:r>
            <a:r>
              <a:rPr sz="3200" spc="35" dirty="0">
                <a:solidFill>
                  <a:srgbClr val="FFFFFF"/>
                </a:solidFill>
                <a:latin typeface="Cambria"/>
                <a:cs typeface="Cambria"/>
              </a:rPr>
              <a:t>να  </a:t>
            </a:r>
            <a:r>
              <a:rPr sz="3200" dirty="0">
                <a:solidFill>
                  <a:srgbClr val="FFFFFF"/>
                </a:solidFill>
                <a:latin typeface="Cambria"/>
                <a:cs typeface="Cambria"/>
              </a:rPr>
              <a:t>λαμβάνεται	</a:t>
            </a:r>
            <a:r>
              <a:rPr sz="3200" spc="-5" dirty="0">
                <a:solidFill>
                  <a:srgbClr val="FFFFFF"/>
                </a:solidFill>
                <a:latin typeface="Cambria"/>
                <a:cs typeface="Cambria"/>
              </a:rPr>
              <a:t>υπόψη	</a:t>
            </a:r>
            <a:r>
              <a:rPr sz="3200" dirty="0">
                <a:solidFill>
                  <a:srgbClr val="FFFFFF"/>
                </a:solidFill>
                <a:latin typeface="Cambria"/>
                <a:cs typeface="Cambria"/>
              </a:rPr>
              <a:t>η</a:t>
            </a:r>
            <a:endParaRPr sz="3200">
              <a:latin typeface="Cambria"/>
              <a:cs typeface="Cambria"/>
            </a:endParaRPr>
          </a:p>
        </p:txBody>
      </p:sp>
      <p:sp>
        <p:nvSpPr>
          <p:cNvPr id="11" name="object 11"/>
          <p:cNvSpPr txBox="1"/>
          <p:nvPr/>
        </p:nvSpPr>
        <p:spPr>
          <a:xfrm>
            <a:off x="7517130" y="4106417"/>
            <a:ext cx="1090930" cy="513715"/>
          </a:xfrm>
          <a:prstGeom prst="rect">
            <a:avLst/>
          </a:prstGeom>
        </p:spPr>
        <p:txBody>
          <a:bodyPr vert="horz" wrap="square" lIns="0" tIns="12700" rIns="0" bIns="0" rtlCol="0">
            <a:spAutoFit/>
          </a:bodyPr>
          <a:lstStyle/>
          <a:p>
            <a:pPr marL="12700">
              <a:lnSpc>
                <a:spcPct val="100000"/>
              </a:lnSpc>
              <a:spcBef>
                <a:spcPts val="100"/>
              </a:spcBef>
            </a:pPr>
            <a:r>
              <a:rPr sz="3200" spc="35" dirty="0">
                <a:solidFill>
                  <a:srgbClr val="FFFFFF"/>
                </a:solidFill>
                <a:latin typeface="Cambria"/>
                <a:cs typeface="Cambria"/>
              </a:rPr>
              <a:t>σ</a:t>
            </a:r>
            <a:r>
              <a:rPr sz="3200" spc="-35" dirty="0">
                <a:solidFill>
                  <a:srgbClr val="FFFFFF"/>
                </a:solidFill>
                <a:latin typeface="Cambria"/>
                <a:cs typeface="Cambria"/>
              </a:rPr>
              <a:t>χ</a:t>
            </a:r>
            <a:r>
              <a:rPr sz="3200" dirty="0">
                <a:solidFill>
                  <a:srgbClr val="FFFFFF"/>
                </a:solidFill>
                <a:latin typeface="Cambria"/>
                <a:cs typeface="Cambria"/>
              </a:rPr>
              <a:t>έση</a:t>
            </a:r>
            <a:endParaRPr sz="3200">
              <a:latin typeface="Cambria"/>
              <a:cs typeface="Cambria"/>
            </a:endParaRPr>
          </a:p>
        </p:txBody>
      </p:sp>
      <p:sp>
        <p:nvSpPr>
          <p:cNvPr id="12" name="object 12"/>
          <p:cNvSpPr txBox="1"/>
          <p:nvPr/>
        </p:nvSpPr>
        <p:spPr>
          <a:xfrm>
            <a:off x="535940" y="4594352"/>
            <a:ext cx="4429125" cy="1001394"/>
          </a:xfrm>
          <a:prstGeom prst="rect">
            <a:avLst/>
          </a:prstGeom>
        </p:spPr>
        <p:txBody>
          <a:bodyPr vert="horz" wrap="square" lIns="0" tIns="12700" rIns="0" bIns="0" rtlCol="0">
            <a:spAutoFit/>
          </a:bodyPr>
          <a:lstStyle/>
          <a:p>
            <a:pPr marL="304800">
              <a:lnSpc>
                <a:spcPct val="100000"/>
              </a:lnSpc>
              <a:spcBef>
                <a:spcPts val="100"/>
              </a:spcBef>
            </a:pPr>
            <a:r>
              <a:rPr sz="3200" spc="-5" dirty="0">
                <a:solidFill>
                  <a:srgbClr val="FFFFFF"/>
                </a:solidFill>
                <a:latin typeface="Cambria"/>
                <a:cs typeface="Cambria"/>
              </a:rPr>
              <a:t>ωφελιμότητας/βλάβης.</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Παιδ</a:t>
            </a:r>
            <a:r>
              <a:rPr sz="3200" spc="5" dirty="0">
                <a:solidFill>
                  <a:srgbClr val="FFFFFF"/>
                </a:solidFill>
                <a:latin typeface="Cambria"/>
                <a:cs typeface="Cambria"/>
              </a:rPr>
              <a:t>ι</a:t>
            </a:r>
            <a:r>
              <a:rPr sz="3200" dirty="0">
                <a:solidFill>
                  <a:srgbClr val="FFFFFF"/>
                </a:solidFill>
                <a:latin typeface="Cambria"/>
                <a:cs typeface="Cambria"/>
              </a:rPr>
              <a:t>ά</a:t>
            </a:r>
            <a:r>
              <a:rPr sz="3200" spc="-20" dirty="0">
                <a:solidFill>
                  <a:srgbClr val="FFFFFF"/>
                </a:solidFill>
                <a:latin typeface="Cambria"/>
                <a:cs typeface="Cambria"/>
              </a:rPr>
              <a:t> </a:t>
            </a:r>
            <a:r>
              <a:rPr sz="3200" dirty="0">
                <a:solidFill>
                  <a:srgbClr val="FFFFFF"/>
                </a:solidFill>
                <a:latin typeface="Cambria"/>
                <a:cs typeface="Cambria"/>
              </a:rPr>
              <a:t>&lt;</a:t>
            </a:r>
            <a:r>
              <a:rPr sz="3200" spc="5" dirty="0">
                <a:solidFill>
                  <a:srgbClr val="FFFFFF"/>
                </a:solidFill>
                <a:latin typeface="Cambria"/>
                <a:cs typeface="Cambria"/>
              </a:rPr>
              <a:t> </a:t>
            </a:r>
            <a:r>
              <a:rPr sz="3200" dirty="0">
                <a:solidFill>
                  <a:srgbClr val="FFFFFF"/>
                </a:solidFill>
                <a:latin typeface="Cambria"/>
                <a:cs typeface="Cambria"/>
              </a:rPr>
              <a:t>10</a:t>
            </a:r>
            <a:r>
              <a:rPr sz="3200" spc="-5" dirty="0">
                <a:solidFill>
                  <a:srgbClr val="FFFFFF"/>
                </a:solidFill>
                <a:latin typeface="Cambria"/>
                <a:cs typeface="Cambria"/>
              </a:rPr>
              <a:t> </a:t>
            </a:r>
            <a:r>
              <a:rPr sz="3200" spc="5" dirty="0">
                <a:solidFill>
                  <a:srgbClr val="FFFFFF"/>
                </a:solidFill>
                <a:latin typeface="Cambria"/>
                <a:cs typeface="Cambria"/>
              </a:rPr>
              <a:t>ετώ</a:t>
            </a:r>
            <a:r>
              <a:rPr sz="3200" dirty="0">
                <a:solidFill>
                  <a:srgbClr val="FFFFFF"/>
                </a:solidFill>
                <a:latin typeface="Cambria"/>
                <a:cs typeface="Cambria"/>
              </a:rPr>
              <a:t>ν.</a:t>
            </a:r>
            <a:endParaRPr sz="3200">
              <a:latin typeface="Cambria"/>
              <a:cs typeface="Cambria"/>
            </a:endParaRP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420111" y="781799"/>
            <a:ext cx="4341114" cy="607326"/>
          </a:xfrm>
          <a:prstGeom prst="rect">
            <a:avLst/>
          </a:prstGeom>
        </p:spPr>
      </p:pic>
      <p:sp>
        <p:nvSpPr>
          <p:cNvPr id="3" name="object 3"/>
          <p:cNvSpPr txBox="1"/>
          <p:nvPr/>
        </p:nvSpPr>
        <p:spPr>
          <a:xfrm>
            <a:off x="535940" y="1667637"/>
            <a:ext cx="8025130" cy="246507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70" dirty="0">
                <a:solidFill>
                  <a:srgbClr val="FFFFFF"/>
                </a:solidFill>
                <a:latin typeface="Cambria"/>
                <a:cs typeface="Cambria"/>
              </a:rPr>
              <a:t>Γ</a:t>
            </a:r>
            <a:r>
              <a:rPr sz="3200" dirty="0">
                <a:solidFill>
                  <a:srgbClr val="FFFFFF"/>
                </a:solidFill>
                <a:latin typeface="Cambria"/>
                <a:cs typeface="Cambria"/>
              </a:rPr>
              <a:t>ε</a:t>
            </a:r>
            <a:r>
              <a:rPr sz="3200" spc="10" dirty="0">
                <a:solidFill>
                  <a:srgbClr val="FFFFFF"/>
                </a:solidFill>
                <a:latin typeface="Cambria"/>
                <a:cs typeface="Cambria"/>
              </a:rPr>
              <a:t>ν</a:t>
            </a:r>
            <a:r>
              <a:rPr sz="3200" spc="-5" dirty="0">
                <a:solidFill>
                  <a:srgbClr val="FFFFFF"/>
                </a:solidFill>
                <a:latin typeface="Cambria"/>
                <a:cs typeface="Cambria"/>
              </a:rPr>
              <a:t>ι</a:t>
            </a:r>
            <a:r>
              <a:rPr sz="3200" spc="30" dirty="0">
                <a:solidFill>
                  <a:srgbClr val="FFFFFF"/>
                </a:solidFill>
                <a:latin typeface="Cambria"/>
                <a:cs typeface="Cambria"/>
              </a:rPr>
              <a:t>κ</a:t>
            </a:r>
            <a:r>
              <a:rPr sz="3200" dirty="0">
                <a:solidFill>
                  <a:srgbClr val="FFFFFF"/>
                </a:solidFill>
                <a:latin typeface="Cambria"/>
                <a:cs typeface="Cambria"/>
              </a:rPr>
              <a:t>ά</a:t>
            </a:r>
            <a:r>
              <a:rPr sz="3200" spc="-35" dirty="0">
                <a:solidFill>
                  <a:srgbClr val="FFFFFF"/>
                </a:solidFill>
                <a:latin typeface="Cambria"/>
                <a:cs typeface="Cambria"/>
              </a:rPr>
              <a:t> </a:t>
            </a:r>
            <a:r>
              <a:rPr sz="3200" spc="-5" dirty="0">
                <a:solidFill>
                  <a:srgbClr val="FFFFFF"/>
                </a:solidFill>
                <a:latin typeface="Cambria"/>
                <a:cs typeface="Cambria"/>
              </a:rPr>
              <a:t>α</a:t>
            </a:r>
            <a:r>
              <a:rPr sz="3200" spc="35" dirty="0">
                <a:solidFill>
                  <a:srgbClr val="FFFFFF"/>
                </a:solidFill>
                <a:latin typeface="Cambria"/>
                <a:cs typeface="Cambria"/>
              </a:rPr>
              <a:t>ν</a:t>
            </a:r>
            <a:r>
              <a:rPr sz="3200" spc="-5" dirty="0">
                <a:solidFill>
                  <a:srgbClr val="FFFFFF"/>
                </a:solidFill>
                <a:latin typeface="Cambria"/>
                <a:cs typeface="Cambria"/>
              </a:rPr>
              <a:t>αισ</a:t>
            </a:r>
            <a:r>
              <a:rPr sz="3200" spc="5" dirty="0">
                <a:solidFill>
                  <a:srgbClr val="FFFFFF"/>
                </a:solidFill>
                <a:latin typeface="Cambria"/>
                <a:cs typeface="Cambria"/>
              </a:rPr>
              <a:t>θ</a:t>
            </a:r>
            <a:r>
              <a:rPr sz="3200" dirty="0">
                <a:solidFill>
                  <a:srgbClr val="FFFFFF"/>
                </a:solidFill>
                <a:latin typeface="Cambria"/>
                <a:cs typeface="Cambria"/>
              </a:rPr>
              <a:t>ητ</a:t>
            </a:r>
            <a:r>
              <a:rPr sz="3200" spc="5" dirty="0">
                <a:solidFill>
                  <a:srgbClr val="FFFFFF"/>
                </a:solidFill>
                <a:latin typeface="Cambria"/>
                <a:cs typeface="Cambria"/>
              </a:rPr>
              <a:t>ι</a:t>
            </a:r>
            <a:r>
              <a:rPr sz="3200" spc="15" dirty="0">
                <a:solidFill>
                  <a:srgbClr val="FFFFFF"/>
                </a:solidFill>
                <a:latin typeface="Cambria"/>
                <a:cs typeface="Cambria"/>
              </a:rPr>
              <a:t>κ</a:t>
            </a:r>
            <a:r>
              <a:rPr sz="3200" dirty="0">
                <a:solidFill>
                  <a:srgbClr val="FFFFFF"/>
                </a:solidFill>
                <a:latin typeface="Cambria"/>
                <a:cs typeface="Cambria"/>
              </a:rPr>
              <a:t>ά</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Οπι</a:t>
            </a:r>
            <a:r>
              <a:rPr sz="3200" spc="5" dirty="0">
                <a:solidFill>
                  <a:srgbClr val="FFFFFF"/>
                </a:solidFill>
                <a:latin typeface="Cambria"/>
                <a:cs typeface="Cambria"/>
              </a:rPr>
              <a:t>ο</a:t>
            </a:r>
            <a:r>
              <a:rPr sz="3200" dirty="0">
                <a:solidFill>
                  <a:srgbClr val="FFFFFF"/>
                </a:solidFill>
                <a:latin typeface="Cambria"/>
                <a:cs typeface="Cambria"/>
              </a:rPr>
              <a:t>ε</a:t>
            </a:r>
            <a:r>
              <a:rPr sz="3200" spc="10" dirty="0">
                <a:solidFill>
                  <a:srgbClr val="FFFFFF"/>
                </a:solidFill>
                <a:latin typeface="Cambria"/>
                <a:cs typeface="Cambria"/>
              </a:rPr>
              <a:t>ι</a:t>
            </a:r>
            <a:r>
              <a:rPr sz="3200" dirty="0">
                <a:solidFill>
                  <a:srgbClr val="FFFFFF"/>
                </a:solidFill>
                <a:latin typeface="Cambria"/>
                <a:cs typeface="Cambria"/>
              </a:rPr>
              <a:t>δή</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ηρ</a:t>
            </a:r>
            <a:r>
              <a:rPr sz="3200" spc="5" dirty="0">
                <a:solidFill>
                  <a:srgbClr val="FFFFFF"/>
                </a:solidFill>
                <a:latin typeface="Cambria"/>
                <a:cs typeface="Cambria"/>
              </a:rPr>
              <a:t>ε</a:t>
            </a:r>
            <a:r>
              <a:rPr sz="3200" dirty="0">
                <a:solidFill>
                  <a:srgbClr val="FFFFFF"/>
                </a:solidFill>
                <a:latin typeface="Cambria"/>
                <a:cs typeface="Cambria"/>
              </a:rPr>
              <a:t>μι</a:t>
            </a:r>
            <a:r>
              <a:rPr sz="3200" spc="10" dirty="0">
                <a:solidFill>
                  <a:srgbClr val="FFFFFF"/>
                </a:solidFill>
                <a:latin typeface="Cambria"/>
                <a:cs typeface="Cambria"/>
              </a:rPr>
              <a:t>σ</a:t>
            </a:r>
            <a:r>
              <a:rPr sz="3200" spc="-5" dirty="0">
                <a:solidFill>
                  <a:srgbClr val="FFFFFF"/>
                </a:solidFill>
                <a:latin typeface="Cambria"/>
                <a:cs typeface="Cambria"/>
              </a:rPr>
              <a:t>τ</a:t>
            </a:r>
            <a:r>
              <a:rPr sz="3200" spc="5" dirty="0">
                <a:solidFill>
                  <a:srgbClr val="FFFFFF"/>
                </a:solidFill>
                <a:latin typeface="Cambria"/>
                <a:cs typeface="Cambria"/>
              </a:rPr>
              <a:t>ι</a:t>
            </a:r>
            <a:r>
              <a:rPr sz="3200" spc="25" dirty="0">
                <a:solidFill>
                  <a:srgbClr val="FFFFFF"/>
                </a:solidFill>
                <a:latin typeface="Cambria"/>
                <a:cs typeface="Cambria"/>
              </a:rPr>
              <a:t>κ</a:t>
            </a:r>
            <a:r>
              <a:rPr sz="3200" dirty="0">
                <a:solidFill>
                  <a:srgbClr val="FFFFFF"/>
                </a:solidFill>
                <a:latin typeface="Cambria"/>
                <a:cs typeface="Cambria"/>
              </a:rPr>
              <a:t>ά</a:t>
            </a:r>
            <a:endParaRPr sz="3200">
              <a:latin typeface="Cambria"/>
              <a:cs typeface="Cambria"/>
            </a:endParaRPr>
          </a:p>
          <a:p>
            <a:pPr marL="304800" marR="5080" indent="-292735">
              <a:lnSpc>
                <a:spcPct val="100000"/>
              </a:lnSpc>
              <a:tabLst>
                <a:tab pos="1622425" algn="l"/>
              </a:tabLst>
            </a:pPr>
            <a:r>
              <a:rPr sz="2250" spc="-215" dirty="0">
                <a:solidFill>
                  <a:srgbClr val="0E6EC5"/>
                </a:solidFill>
                <a:latin typeface="Segoe UI Symbol"/>
                <a:cs typeface="Segoe UI Symbol"/>
              </a:rPr>
              <a:t>⦿</a:t>
            </a:r>
            <a:r>
              <a:rPr sz="2250" spc="-300" dirty="0">
                <a:solidFill>
                  <a:srgbClr val="0E6EC5"/>
                </a:solidFill>
                <a:latin typeface="Segoe UI Symbol"/>
                <a:cs typeface="Segoe UI Symbol"/>
              </a:rPr>
              <a:t> </a:t>
            </a:r>
            <a:r>
              <a:rPr sz="3200" spc="-25" dirty="0">
                <a:solidFill>
                  <a:srgbClr val="FFFFFF"/>
                </a:solidFill>
                <a:latin typeface="Cambria"/>
                <a:cs typeface="Cambria"/>
              </a:rPr>
              <a:t>Γενικά	</a:t>
            </a:r>
            <a:r>
              <a:rPr sz="3200" spc="-10" dirty="0">
                <a:solidFill>
                  <a:srgbClr val="FFFFFF"/>
                </a:solidFill>
                <a:latin typeface="Cambria"/>
                <a:cs typeface="Cambria"/>
              </a:rPr>
              <a:t>κατασταλτικά </a:t>
            </a:r>
            <a:r>
              <a:rPr sz="3200" dirty="0">
                <a:solidFill>
                  <a:srgbClr val="FFFFFF"/>
                </a:solidFill>
                <a:latin typeface="Cambria"/>
                <a:cs typeface="Cambria"/>
              </a:rPr>
              <a:t>του </a:t>
            </a:r>
            <a:r>
              <a:rPr sz="3200" spc="-5" dirty="0">
                <a:solidFill>
                  <a:srgbClr val="FFFFFF"/>
                </a:solidFill>
                <a:latin typeface="Cambria"/>
                <a:cs typeface="Cambria"/>
              </a:rPr>
              <a:t>KNΣ </a:t>
            </a:r>
            <a:r>
              <a:rPr sz="3200" spc="5" dirty="0">
                <a:solidFill>
                  <a:srgbClr val="FFFFFF"/>
                </a:solidFill>
                <a:latin typeface="Cambria"/>
                <a:cs typeface="Cambria"/>
              </a:rPr>
              <a:t>παρατείνουν </a:t>
            </a:r>
            <a:r>
              <a:rPr sz="3200" spc="-695" dirty="0">
                <a:solidFill>
                  <a:srgbClr val="FFFFFF"/>
                </a:solidFill>
                <a:latin typeface="Cambria"/>
                <a:cs typeface="Cambria"/>
              </a:rPr>
              <a:t> </a:t>
            </a:r>
            <a:r>
              <a:rPr sz="3200" spc="-5" dirty="0">
                <a:solidFill>
                  <a:srgbClr val="FFFFFF"/>
                </a:solidFill>
                <a:latin typeface="Cambria"/>
                <a:cs typeface="Cambria"/>
              </a:rPr>
              <a:t>τη </a:t>
            </a:r>
            <a:r>
              <a:rPr sz="3200" dirty="0">
                <a:solidFill>
                  <a:srgbClr val="FFFFFF"/>
                </a:solidFill>
                <a:latin typeface="Cambria"/>
                <a:cs typeface="Cambria"/>
              </a:rPr>
              <a:t>δράση</a:t>
            </a:r>
            <a:endParaRPr sz="3200">
              <a:latin typeface="Cambria"/>
              <a:cs typeface="Cambria"/>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sp>
          <p:nvSpPr>
            <p:cNvPr id="7" name="object 7"/>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8" name="object 8"/>
            <p:cNvPicPr/>
            <p:nvPr/>
          </p:nvPicPr>
          <p:blipFill>
            <a:blip r:embed="rId5" cstate="print"/>
            <a:stretch>
              <a:fillRect/>
            </a:stretch>
          </p:blipFill>
          <p:spPr>
            <a:xfrm>
              <a:off x="2420111" y="781799"/>
              <a:ext cx="4341114" cy="607326"/>
            </a:xfrm>
            <a:prstGeom prst="rect">
              <a:avLst/>
            </a:prstGeom>
          </p:spPr>
        </p:pic>
      </p:grpSp>
      <p:sp>
        <p:nvSpPr>
          <p:cNvPr id="9" name="object 9"/>
          <p:cNvSpPr txBox="1"/>
          <p:nvPr/>
        </p:nvSpPr>
        <p:spPr>
          <a:xfrm>
            <a:off x="1286002" y="2657932"/>
            <a:ext cx="3515360" cy="1002665"/>
          </a:xfrm>
          <a:prstGeom prst="rect">
            <a:avLst/>
          </a:prstGeom>
        </p:spPr>
        <p:txBody>
          <a:bodyPr vert="horz" wrap="square" lIns="0" tIns="13335" rIns="0" bIns="0" rtlCol="0">
            <a:spAutoFit/>
          </a:bodyPr>
          <a:lstStyle/>
          <a:p>
            <a:pPr marL="12700" marR="5080" indent="953769">
              <a:lnSpc>
                <a:spcPct val="100000"/>
              </a:lnSpc>
              <a:spcBef>
                <a:spcPts val="105"/>
              </a:spcBef>
              <a:tabLst>
                <a:tab pos="1675130" algn="l"/>
              </a:tabLst>
            </a:pPr>
            <a:r>
              <a:rPr sz="3200" dirty="0">
                <a:solidFill>
                  <a:srgbClr val="FFFFFF"/>
                </a:solidFill>
                <a:latin typeface="Cambria"/>
                <a:cs typeface="Cambria"/>
              </a:rPr>
              <a:t>H	δια</a:t>
            </a:r>
            <a:r>
              <a:rPr sz="3200" spc="-20" dirty="0">
                <a:solidFill>
                  <a:srgbClr val="FFFFFF"/>
                </a:solidFill>
                <a:latin typeface="Cambria"/>
                <a:cs typeface="Cambria"/>
              </a:rPr>
              <a:t>ζ</a:t>
            </a:r>
            <a:r>
              <a:rPr sz="3200" dirty="0">
                <a:solidFill>
                  <a:srgbClr val="FFFFFF"/>
                </a:solidFill>
                <a:latin typeface="Cambria"/>
                <a:cs typeface="Cambria"/>
              </a:rPr>
              <a:t>επ</a:t>
            </a:r>
            <a:r>
              <a:rPr sz="3200" spc="-10" dirty="0">
                <a:solidFill>
                  <a:srgbClr val="FFFFFF"/>
                </a:solidFill>
                <a:latin typeface="Cambria"/>
                <a:cs typeface="Cambria"/>
              </a:rPr>
              <a:t>ά</a:t>
            </a:r>
            <a:r>
              <a:rPr sz="3200" dirty="0">
                <a:solidFill>
                  <a:srgbClr val="FFFFFF"/>
                </a:solidFill>
                <a:latin typeface="Cambria"/>
                <a:cs typeface="Cambria"/>
              </a:rPr>
              <a:t>μη  </a:t>
            </a:r>
            <a:r>
              <a:rPr sz="3200" spc="-10" dirty="0">
                <a:solidFill>
                  <a:srgbClr val="FFFFFF"/>
                </a:solidFill>
                <a:latin typeface="Cambria"/>
                <a:cs typeface="Cambria"/>
              </a:rPr>
              <a:t>ανταγωνίζονται</a:t>
            </a:r>
            <a:endParaRPr sz="3200">
              <a:latin typeface="Cambria"/>
              <a:cs typeface="Cambria"/>
            </a:endParaRPr>
          </a:p>
        </p:txBody>
      </p:sp>
      <p:sp>
        <p:nvSpPr>
          <p:cNvPr id="10" name="object 10"/>
          <p:cNvSpPr txBox="1">
            <a:spLocks noGrp="1"/>
          </p:cNvSpPr>
          <p:nvPr>
            <p:ph type="title"/>
          </p:nvPr>
        </p:nvSpPr>
        <p:spPr>
          <a:xfrm>
            <a:off x="4855845" y="2657932"/>
            <a:ext cx="3753485" cy="1002665"/>
          </a:xfrm>
          <a:prstGeom prst="rect">
            <a:avLst/>
          </a:prstGeom>
        </p:spPr>
        <p:txBody>
          <a:bodyPr vert="horz" wrap="square" lIns="0" tIns="13335" rIns="0" bIns="0" rtlCol="0">
            <a:spAutoFit/>
          </a:bodyPr>
          <a:lstStyle/>
          <a:p>
            <a:pPr marL="12700" marR="5080" indent="348615">
              <a:lnSpc>
                <a:spcPct val="100000"/>
              </a:lnSpc>
              <a:spcBef>
                <a:spcPts val="105"/>
              </a:spcBef>
              <a:tabLst>
                <a:tab pos="1205865" algn="l"/>
                <a:tab pos="1358265" algn="l"/>
                <a:tab pos="2216150" algn="l"/>
                <a:tab pos="3098800" algn="l"/>
              </a:tabLst>
            </a:pPr>
            <a:r>
              <a:rPr spc="20" dirty="0"/>
              <a:t>κ</a:t>
            </a:r>
            <a:r>
              <a:rPr spc="-5" dirty="0"/>
              <a:t>α</a:t>
            </a:r>
            <a:r>
              <a:rPr dirty="0"/>
              <a:t>ι		τα	οπιοε</a:t>
            </a:r>
            <a:r>
              <a:rPr spc="-15" dirty="0"/>
              <a:t>ι</a:t>
            </a:r>
            <a:r>
              <a:rPr dirty="0"/>
              <a:t>δή  τη	δρ</a:t>
            </a:r>
            <a:r>
              <a:rPr spc="-20" dirty="0"/>
              <a:t>ά</a:t>
            </a:r>
            <a:r>
              <a:rPr dirty="0"/>
              <a:t>ση	σ</a:t>
            </a:r>
            <a:r>
              <a:rPr spc="-20" dirty="0"/>
              <a:t>τ</a:t>
            </a:r>
            <a:r>
              <a:rPr dirty="0"/>
              <a:t>ο</a:t>
            </a:r>
          </a:p>
        </p:txBody>
      </p:sp>
      <p:graphicFrame>
        <p:nvGraphicFramePr>
          <p:cNvPr id="11" name="object 11"/>
          <p:cNvGraphicFramePr>
            <a:graphicFrameLocks noGrp="1"/>
          </p:cNvGraphicFramePr>
          <p:nvPr/>
        </p:nvGraphicFramePr>
        <p:xfrm>
          <a:off x="1266952" y="3666944"/>
          <a:ext cx="7359649" cy="1452657"/>
        </p:xfrm>
        <a:graphic>
          <a:graphicData uri="http://schemas.openxmlformats.org/drawingml/2006/table">
            <a:tbl>
              <a:tblPr firstRow="1" bandRow="1">
                <a:tableStyleId>{2D5ABB26-0587-4C30-8999-92F81FD0307C}</a:tableStyleId>
              </a:tblPr>
              <a:tblGrid>
                <a:gridCol w="3058160">
                  <a:extLst>
                    <a:ext uri="{9D8B030D-6E8A-4147-A177-3AD203B41FA5}">
                      <a16:colId xmlns:a16="http://schemas.microsoft.com/office/drawing/2014/main" val="20000"/>
                    </a:ext>
                  </a:extLst>
                </a:gridCol>
                <a:gridCol w="782320">
                  <a:extLst>
                    <a:ext uri="{9D8B030D-6E8A-4147-A177-3AD203B41FA5}">
                      <a16:colId xmlns:a16="http://schemas.microsoft.com/office/drawing/2014/main" val="20001"/>
                    </a:ext>
                  </a:extLst>
                </a:gridCol>
                <a:gridCol w="2543175">
                  <a:extLst>
                    <a:ext uri="{9D8B030D-6E8A-4147-A177-3AD203B41FA5}">
                      <a16:colId xmlns:a16="http://schemas.microsoft.com/office/drawing/2014/main" val="20002"/>
                    </a:ext>
                  </a:extLst>
                </a:gridCol>
                <a:gridCol w="975994">
                  <a:extLst>
                    <a:ext uri="{9D8B030D-6E8A-4147-A177-3AD203B41FA5}">
                      <a16:colId xmlns:a16="http://schemas.microsoft.com/office/drawing/2014/main" val="20003"/>
                    </a:ext>
                  </a:extLst>
                </a:gridCol>
              </a:tblGrid>
              <a:tr h="482217">
                <a:tc>
                  <a:txBody>
                    <a:bodyPr/>
                    <a:lstStyle/>
                    <a:p>
                      <a:pPr marL="31750">
                        <a:lnSpc>
                          <a:spcPts val="3685"/>
                        </a:lnSpc>
                      </a:pPr>
                      <a:r>
                        <a:rPr sz="3200" spc="5" dirty="0">
                          <a:solidFill>
                            <a:srgbClr val="FFFFFF"/>
                          </a:solidFill>
                          <a:latin typeface="Cambria"/>
                          <a:cs typeface="Cambria"/>
                        </a:rPr>
                        <a:t>εξωπυραμιδικό</a:t>
                      </a:r>
                      <a:endParaRPr sz="3200">
                        <a:latin typeface="Cambria"/>
                        <a:cs typeface="Cambria"/>
                      </a:endParaRPr>
                    </a:p>
                  </a:txBody>
                  <a:tcPr marL="0" marR="0" marT="0" marB="0"/>
                </a:tc>
                <a:tc>
                  <a:txBody>
                    <a:bodyPr/>
                    <a:lstStyle/>
                    <a:p>
                      <a:pPr>
                        <a:lnSpc>
                          <a:spcPct val="100000"/>
                        </a:lnSpc>
                      </a:pPr>
                      <a:endParaRPr sz="3100">
                        <a:latin typeface="Times New Roman"/>
                        <a:cs typeface="Times New Roman"/>
                      </a:endParaRPr>
                    </a:p>
                  </a:txBody>
                  <a:tcPr marL="0" marR="0" marT="0" marB="0"/>
                </a:tc>
                <a:tc>
                  <a:txBody>
                    <a:bodyPr/>
                    <a:lstStyle/>
                    <a:p>
                      <a:pPr marL="114300">
                        <a:lnSpc>
                          <a:spcPts val="3685"/>
                        </a:lnSpc>
                      </a:pPr>
                      <a:r>
                        <a:rPr sz="3200" dirty="0">
                          <a:solidFill>
                            <a:srgbClr val="FFFFFF"/>
                          </a:solidFill>
                          <a:latin typeface="Cambria"/>
                          <a:cs typeface="Cambria"/>
                        </a:rPr>
                        <a:t>σύστημα</a:t>
                      </a:r>
                      <a:endParaRPr sz="3200">
                        <a:latin typeface="Cambria"/>
                        <a:cs typeface="Cambria"/>
                      </a:endParaRPr>
                    </a:p>
                  </a:txBody>
                  <a:tcPr marL="0" marR="0" marT="0" marB="0"/>
                </a:tc>
                <a:tc>
                  <a:txBody>
                    <a:bodyPr/>
                    <a:lstStyle/>
                    <a:p>
                      <a:pPr marR="24130" algn="r">
                        <a:lnSpc>
                          <a:spcPts val="3685"/>
                        </a:lnSpc>
                      </a:pPr>
                      <a:r>
                        <a:rPr sz="3200" dirty="0">
                          <a:solidFill>
                            <a:srgbClr val="FFFFFF"/>
                          </a:solidFill>
                          <a:latin typeface="Cambria"/>
                          <a:cs typeface="Cambria"/>
                        </a:rPr>
                        <a:t>και</a:t>
                      </a:r>
                      <a:endParaRPr sz="3200">
                        <a:latin typeface="Cambria"/>
                        <a:cs typeface="Cambria"/>
                      </a:endParaRPr>
                    </a:p>
                  </a:txBody>
                  <a:tcPr marL="0" marR="0" marT="0" marB="0"/>
                </a:tc>
                <a:extLst>
                  <a:ext uri="{0D108BD9-81ED-4DB2-BD59-A6C34878D82A}">
                    <a16:rowId xmlns:a16="http://schemas.microsoft.com/office/drawing/2014/main" val="10000"/>
                  </a:ext>
                </a:extLst>
              </a:tr>
              <a:tr h="487985">
                <a:tc>
                  <a:txBody>
                    <a:bodyPr/>
                    <a:lstStyle/>
                    <a:p>
                      <a:pPr marL="31750">
                        <a:lnSpc>
                          <a:spcPts val="3725"/>
                        </a:lnSpc>
                      </a:pPr>
                      <a:r>
                        <a:rPr sz="3200" spc="-5" dirty="0">
                          <a:solidFill>
                            <a:srgbClr val="FFFFFF"/>
                          </a:solidFill>
                          <a:latin typeface="Cambria"/>
                          <a:cs typeface="Cambria"/>
                        </a:rPr>
                        <a:t>ελαχιστοποιούν</a:t>
                      </a:r>
                      <a:endParaRPr sz="3200">
                        <a:latin typeface="Cambria"/>
                        <a:cs typeface="Cambria"/>
                      </a:endParaRPr>
                    </a:p>
                  </a:txBody>
                  <a:tcPr marL="0" marR="0" marT="0" marB="0"/>
                </a:tc>
                <a:tc>
                  <a:txBody>
                    <a:bodyPr/>
                    <a:lstStyle/>
                    <a:p>
                      <a:pPr marL="250190">
                        <a:lnSpc>
                          <a:spcPts val="3725"/>
                        </a:lnSpc>
                      </a:pPr>
                      <a:r>
                        <a:rPr sz="3200" spc="5" dirty="0">
                          <a:solidFill>
                            <a:srgbClr val="FFFFFF"/>
                          </a:solidFill>
                          <a:latin typeface="Cambria"/>
                          <a:cs typeface="Cambria"/>
                        </a:rPr>
                        <a:t>τη</a:t>
                      </a:r>
                      <a:endParaRPr sz="3200">
                        <a:latin typeface="Cambria"/>
                        <a:cs typeface="Cambria"/>
                      </a:endParaRPr>
                    </a:p>
                  </a:txBody>
                  <a:tcPr marL="0" marR="0" marT="0" marB="0"/>
                </a:tc>
                <a:tc>
                  <a:txBody>
                    <a:bodyPr/>
                    <a:lstStyle/>
                    <a:p>
                      <a:pPr marL="385445">
                        <a:lnSpc>
                          <a:spcPts val="3725"/>
                        </a:lnSpc>
                      </a:pPr>
                      <a:r>
                        <a:rPr sz="3200" dirty="0">
                          <a:solidFill>
                            <a:srgbClr val="FFFFFF"/>
                          </a:solidFill>
                          <a:latin typeface="Cambria"/>
                          <a:cs typeface="Cambria"/>
                        </a:rPr>
                        <a:t>συχνότητα</a:t>
                      </a:r>
                      <a:endParaRPr sz="3200">
                        <a:latin typeface="Cambria"/>
                        <a:cs typeface="Cambria"/>
                      </a:endParaRPr>
                    </a:p>
                  </a:txBody>
                  <a:tcPr marL="0" marR="0" marT="0" marB="0"/>
                </a:tc>
                <a:tc>
                  <a:txBody>
                    <a:bodyPr/>
                    <a:lstStyle/>
                    <a:p>
                      <a:pPr marR="24130" algn="r">
                        <a:lnSpc>
                          <a:spcPts val="3725"/>
                        </a:lnSpc>
                      </a:pPr>
                      <a:r>
                        <a:rPr sz="3200" spc="-10" dirty="0">
                          <a:solidFill>
                            <a:srgbClr val="FFFFFF"/>
                          </a:solidFill>
                          <a:latin typeface="Cambria"/>
                          <a:cs typeface="Cambria"/>
                        </a:rPr>
                        <a:t>των</a:t>
                      </a:r>
                      <a:endParaRPr sz="3200">
                        <a:latin typeface="Cambria"/>
                        <a:cs typeface="Cambria"/>
                      </a:endParaRPr>
                    </a:p>
                  </a:txBody>
                  <a:tcPr marL="0" marR="0" marT="0" marB="0"/>
                </a:tc>
                <a:extLst>
                  <a:ext uri="{0D108BD9-81ED-4DB2-BD59-A6C34878D82A}">
                    <a16:rowId xmlns:a16="http://schemas.microsoft.com/office/drawing/2014/main" val="10001"/>
                  </a:ext>
                </a:extLst>
              </a:tr>
              <a:tr h="482455">
                <a:tc>
                  <a:txBody>
                    <a:bodyPr/>
                    <a:lstStyle/>
                    <a:p>
                      <a:pPr marL="31750">
                        <a:lnSpc>
                          <a:spcPts val="3700"/>
                        </a:lnSpc>
                      </a:pPr>
                      <a:r>
                        <a:rPr sz="3200" spc="10" dirty="0">
                          <a:solidFill>
                            <a:srgbClr val="FFFFFF"/>
                          </a:solidFill>
                          <a:latin typeface="Cambria"/>
                          <a:cs typeface="Cambria"/>
                        </a:rPr>
                        <a:t>μυοκλονιών.</a:t>
                      </a:r>
                      <a:endParaRPr sz="3200">
                        <a:latin typeface="Cambria"/>
                        <a:cs typeface="Cambria"/>
                      </a:endParaRPr>
                    </a:p>
                  </a:txBody>
                  <a:tcPr marL="0" marR="0" marT="0" marB="0"/>
                </a:tc>
                <a:tc>
                  <a:txBody>
                    <a:bodyPr/>
                    <a:lstStyle/>
                    <a:p>
                      <a:pPr>
                        <a:lnSpc>
                          <a:spcPct val="100000"/>
                        </a:lnSpc>
                      </a:pPr>
                      <a:endParaRPr sz="3100">
                        <a:latin typeface="Times New Roman"/>
                        <a:cs typeface="Times New Roman"/>
                      </a:endParaRPr>
                    </a:p>
                  </a:txBody>
                  <a:tcPr marL="0" marR="0" marT="0" marB="0"/>
                </a:tc>
                <a:tc>
                  <a:txBody>
                    <a:bodyPr/>
                    <a:lstStyle/>
                    <a:p>
                      <a:pPr>
                        <a:lnSpc>
                          <a:spcPct val="100000"/>
                        </a:lnSpc>
                      </a:pPr>
                      <a:endParaRPr sz="3100">
                        <a:latin typeface="Times New Roman"/>
                        <a:cs typeface="Times New Roman"/>
                      </a:endParaRPr>
                    </a:p>
                  </a:txBody>
                  <a:tcPr marL="0" marR="0" marT="0" marB="0"/>
                </a:tc>
                <a:tc>
                  <a:txBody>
                    <a:bodyPr/>
                    <a:lstStyle/>
                    <a:p>
                      <a:pPr>
                        <a:lnSpc>
                          <a:spcPct val="100000"/>
                        </a:lnSpc>
                      </a:pPr>
                      <a:endParaRPr sz="3100">
                        <a:latin typeface="Times New Roman"/>
                        <a:cs typeface="Times New Roman"/>
                      </a:endParaRPr>
                    </a:p>
                  </a:txBody>
                  <a:tcPr marL="0" marR="0" marT="0" marB="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9144000" y="0"/>
                </a:moveTo>
                <a:lnTo>
                  <a:pt x="0" y="0"/>
                </a:lnTo>
                <a:lnTo>
                  <a:pt x="0" y="6858000"/>
                </a:lnTo>
                <a:lnTo>
                  <a:pt x="9144000" y="6858000"/>
                </a:lnTo>
                <a:lnTo>
                  <a:pt x="9144000" y="0"/>
                </a:lnTo>
                <a:close/>
              </a:path>
            </a:pathLst>
          </a:custGeom>
          <a:solidFill>
            <a:srgbClr val="04607A"/>
          </a:solidFill>
        </p:spPr>
        <p:txBody>
          <a:bodyPr wrap="square" lIns="0" tIns="0" rIns="0" bIns="0" rtlCol="0"/>
          <a:lstStyle/>
          <a:p>
            <a:endParaRPr/>
          </a:p>
        </p:txBody>
      </p:sp>
      <p:grpSp>
        <p:nvGrpSpPr>
          <p:cNvPr id="3" name="object 3"/>
          <p:cNvGrpSpPr/>
          <p:nvPr/>
        </p:nvGrpSpPr>
        <p:grpSpPr>
          <a:xfrm>
            <a:off x="984503" y="2671572"/>
            <a:ext cx="7905750" cy="741680"/>
            <a:chOff x="984503" y="2671572"/>
            <a:chExt cx="7905750" cy="741680"/>
          </a:xfrm>
        </p:grpSpPr>
        <p:pic>
          <p:nvPicPr>
            <p:cNvPr id="4" name="object 4"/>
            <p:cNvPicPr/>
            <p:nvPr/>
          </p:nvPicPr>
          <p:blipFill>
            <a:blip r:embed="rId2" cstate="print"/>
            <a:stretch>
              <a:fillRect/>
            </a:stretch>
          </p:blipFill>
          <p:spPr>
            <a:xfrm>
              <a:off x="984503" y="3264449"/>
              <a:ext cx="7434833" cy="37423"/>
            </a:xfrm>
            <a:prstGeom prst="rect">
              <a:avLst/>
            </a:prstGeom>
          </p:spPr>
        </p:pic>
        <p:sp>
          <p:nvSpPr>
            <p:cNvPr id="5" name="object 5"/>
            <p:cNvSpPr/>
            <p:nvPr/>
          </p:nvSpPr>
          <p:spPr>
            <a:xfrm>
              <a:off x="999743" y="3267455"/>
              <a:ext cx="7406640" cy="9525"/>
            </a:xfrm>
            <a:custGeom>
              <a:avLst/>
              <a:gdLst/>
              <a:ahLst/>
              <a:cxnLst/>
              <a:rect l="l" t="t" r="r" b="b"/>
              <a:pathLst>
                <a:path w="7406640" h="9525">
                  <a:moveTo>
                    <a:pt x="7406640" y="0"/>
                  </a:moveTo>
                  <a:lnTo>
                    <a:pt x="0" y="0"/>
                  </a:lnTo>
                  <a:lnTo>
                    <a:pt x="0" y="9144"/>
                  </a:lnTo>
                  <a:lnTo>
                    <a:pt x="7406640" y="9144"/>
                  </a:lnTo>
                  <a:lnTo>
                    <a:pt x="7406640" y="0"/>
                  </a:lnTo>
                  <a:close/>
                </a:path>
              </a:pathLst>
            </a:custGeom>
            <a:solidFill>
              <a:srgbClr val="0E6EC5"/>
            </a:solidFill>
          </p:spPr>
          <p:txBody>
            <a:bodyPr wrap="square" lIns="0" tIns="0" rIns="0" bIns="0" rtlCol="0"/>
            <a:lstStyle/>
            <a:p>
              <a:endParaRPr/>
            </a:p>
          </p:txBody>
        </p:sp>
        <p:pic>
          <p:nvPicPr>
            <p:cNvPr id="6" name="object 6"/>
            <p:cNvPicPr/>
            <p:nvPr/>
          </p:nvPicPr>
          <p:blipFill>
            <a:blip r:embed="rId3" cstate="print"/>
            <a:stretch>
              <a:fillRect/>
            </a:stretch>
          </p:blipFill>
          <p:spPr>
            <a:xfrm>
              <a:off x="3651503" y="2671572"/>
              <a:ext cx="5238750" cy="741426"/>
            </a:xfrm>
            <a:prstGeom prst="rect">
              <a:avLst/>
            </a:prstGeom>
          </p:spPr>
        </p:pic>
      </p:grpSp>
      <p:pic>
        <p:nvPicPr>
          <p:cNvPr id="8" name="Picture 8" descr="Text&#10;&#10;Description automatically generated">
            <a:extLst>
              <a:ext uri="{FF2B5EF4-FFF2-40B4-BE49-F238E27FC236}">
                <a16:creationId xmlns:a16="http://schemas.microsoft.com/office/drawing/2014/main" id="{5275B57D-EAF9-4407-8C72-6A65E106F0BF}"/>
              </a:ext>
            </a:extLst>
          </p:cNvPr>
          <p:cNvPicPr>
            <a:picLocks noChangeAspect="1"/>
          </p:cNvPicPr>
          <p:nvPr/>
        </p:nvPicPr>
        <p:blipFill>
          <a:blip r:embed="rId4"/>
          <a:stretch>
            <a:fillRect/>
          </a:stretch>
        </p:blipFill>
        <p:spPr>
          <a:xfrm>
            <a:off x="-5751" y="4601"/>
            <a:ext cx="3289540" cy="3786421"/>
          </a:xfrm>
          <a:prstGeom prst="rect">
            <a:avLst/>
          </a:prstGeom>
          <a:ln>
            <a:noFill/>
          </a:ln>
          <a:effectLst>
            <a:softEdge rad="112500"/>
          </a:effectLst>
        </p:spPr>
      </p:pic>
      <p:pic>
        <p:nvPicPr>
          <p:cNvPr id="9" name="Picture 9" descr="Text&#10;&#10;Description automatically generated">
            <a:extLst>
              <a:ext uri="{FF2B5EF4-FFF2-40B4-BE49-F238E27FC236}">
                <a16:creationId xmlns:a16="http://schemas.microsoft.com/office/drawing/2014/main" id="{B877DBEE-27C6-4C73-9946-BA2DBCBF2DD9}"/>
              </a:ext>
            </a:extLst>
          </p:cNvPr>
          <p:cNvPicPr>
            <a:picLocks noChangeAspect="1"/>
          </p:cNvPicPr>
          <p:nvPr/>
        </p:nvPicPr>
        <p:blipFill>
          <a:blip r:embed="rId5"/>
          <a:stretch>
            <a:fillRect/>
          </a:stretch>
        </p:blipFill>
        <p:spPr>
          <a:xfrm>
            <a:off x="5845834" y="4027098"/>
            <a:ext cx="2743200" cy="2743200"/>
          </a:xfrm>
          <a:prstGeom prst="rect">
            <a:avLst/>
          </a:prstGeom>
          <a:ln>
            <a:noFill/>
          </a:ln>
          <a:effectLst>
            <a:softEdge rad="112500"/>
          </a:effectLst>
        </p:spPr>
      </p:pic>
      <p:pic>
        <p:nvPicPr>
          <p:cNvPr id="7" name="Εικόνα 6"/>
          <p:cNvPicPr>
            <a:picLocks noChangeAspect="1"/>
          </p:cNvPicPr>
          <p:nvPr/>
        </p:nvPicPr>
        <p:blipFill>
          <a:blip r:embed="rId6"/>
          <a:stretch>
            <a:fillRect/>
          </a:stretch>
        </p:blipFill>
        <p:spPr>
          <a:xfrm>
            <a:off x="6493197" y="120704"/>
            <a:ext cx="1960056" cy="262528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547" y="1667637"/>
            <a:ext cx="7620634" cy="2465070"/>
          </a:xfrm>
          <a:prstGeom prst="rect">
            <a:avLst/>
          </a:prstGeom>
        </p:spPr>
        <p:txBody>
          <a:bodyPr vert="horz" wrap="square" lIns="0" tIns="13335" rIns="0" bIns="0" rtlCol="0">
            <a:spAutoFit/>
          </a:bodyPr>
          <a:lstStyle/>
          <a:p>
            <a:pPr marL="12700" marR="5080" indent="597535">
              <a:lnSpc>
                <a:spcPct val="100000"/>
              </a:lnSpc>
              <a:spcBef>
                <a:spcPts val="105"/>
              </a:spcBef>
            </a:pPr>
            <a:r>
              <a:rPr spc="-5" dirty="0"/>
              <a:t>Χορηγούνται </a:t>
            </a:r>
            <a:r>
              <a:rPr dirty="0"/>
              <a:t>ως αγχολυτικά </a:t>
            </a:r>
            <a:r>
              <a:rPr spc="5" dirty="0"/>
              <a:t>κατά </a:t>
            </a:r>
            <a:r>
              <a:rPr spc="-5" dirty="0"/>
              <a:t>την </a:t>
            </a:r>
            <a:r>
              <a:rPr dirty="0"/>
              <a:t> προαναισθητική </a:t>
            </a:r>
            <a:r>
              <a:rPr spc="-5" dirty="0"/>
              <a:t>αγωγή, </a:t>
            </a:r>
            <a:r>
              <a:rPr dirty="0"/>
              <a:t>για </a:t>
            </a:r>
            <a:r>
              <a:rPr spc="-5" dirty="0"/>
              <a:t>την </a:t>
            </a:r>
            <a:r>
              <a:rPr dirty="0"/>
              <a:t>καταστολή </a:t>
            </a:r>
            <a:r>
              <a:rPr spc="-695" dirty="0"/>
              <a:t> </a:t>
            </a:r>
            <a:r>
              <a:rPr dirty="0"/>
              <a:t>του </a:t>
            </a:r>
            <a:r>
              <a:rPr spc="5" dirty="0"/>
              <a:t>ασθενούς </a:t>
            </a:r>
            <a:r>
              <a:rPr dirty="0"/>
              <a:t>πριν </a:t>
            </a:r>
            <a:r>
              <a:rPr spc="-5" dirty="0"/>
              <a:t>την </a:t>
            </a:r>
            <a:r>
              <a:rPr dirty="0"/>
              <a:t>αναισθησία </a:t>
            </a:r>
            <a:r>
              <a:rPr spc="5" dirty="0"/>
              <a:t>και </a:t>
            </a:r>
            <a:r>
              <a:rPr dirty="0"/>
              <a:t>για </a:t>
            </a:r>
            <a:r>
              <a:rPr spc="5" dirty="0"/>
              <a:t> </a:t>
            </a:r>
            <a:r>
              <a:rPr spc="-5" dirty="0"/>
              <a:t>την</a:t>
            </a:r>
            <a:r>
              <a:rPr spc="-25" dirty="0"/>
              <a:t> </a:t>
            </a:r>
            <a:r>
              <a:rPr spc="10" dirty="0"/>
              <a:t>πρόκληση</a:t>
            </a:r>
            <a:r>
              <a:rPr spc="-25" dirty="0"/>
              <a:t> </a:t>
            </a:r>
            <a:r>
              <a:rPr dirty="0"/>
              <a:t>αμνησίας,</a:t>
            </a:r>
            <a:r>
              <a:rPr spc="-35" dirty="0"/>
              <a:t> </a:t>
            </a:r>
            <a:r>
              <a:rPr dirty="0"/>
              <a:t>όσον</a:t>
            </a:r>
            <a:r>
              <a:rPr spc="-25" dirty="0"/>
              <a:t> </a:t>
            </a:r>
            <a:r>
              <a:rPr spc="-5" dirty="0"/>
              <a:t>αφορά τα</a:t>
            </a:r>
          </a:p>
          <a:p>
            <a:pPr marL="12700">
              <a:lnSpc>
                <a:spcPct val="100000"/>
              </a:lnSpc>
              <a:tabLst>
                <a:tab pos="2148205" algn="l"/>
              </a:tabLst>
            </a:pPr>
            <a:r>
              <a:rPr dirty="0"/>
              <a:t>δυσάρεστα	περιεγχειρητικά</a:t>
            </a:r>
            <a:r>
              <a:rPr spc="-55" dirty="0"/>
              <a:t> </a:t>
            </a:r>
            <a:r>
              <a:rPr spc="5" dirty="0"/>
              <a:t>γεγονότα.</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516636" y="473951"/>
              <a:ext cx="6563106" cy="651522"/>
            </a:xfrm>
            <a:prstGeom prst="rect">
              <a:avLst/>
            </a:prstGeom>
          </p:spPr>
        </p:pic>
        <p:pic>
          <p:nvPicPr>
            <p:cNvPr id="4" name="object 4"/>
            <p:cNvPicPr/>
            <p:nvPr/>
          </p:nvPicPr>
          <p:blipFill>
            <a:blip r:embed="rId3" cstate="print"/>
            <a:stretch>
              <a:fillRect/>
            </a:stretch>
          </p:blipFill>
          <p:spPr>
            <a:xfrm>
              <a:off x="1159763" y="4186428"/>
              <a:ext cx="995934" cy="787145"/>
            </a:xfrm>
            <a:prstGeom prst="rect">
              <a:avLst/>
            </a:prstGeom>
          </p:spPr>
        </p:pic>
      </p:grpSp>
      <p:grpSp>
        <p:nvGrpSpPr>
          <p:cNvPr id="5" name="object 5"/>
          <p:cNvGrpSpPr/>
          <p:nvPr/>
        </p:nvGrpSpPr>
        <p:grpSpPr>
          <a:xfrm>
            <a:off x="1761744" y="4186428"/>
            <a:ext cx="6959600" cy="787400"/>
            <a:chOff x="1761744" y="4186428"/>
            <a:chExt cx="6959600" cy="787400"/>
          </a:xfrm>
        </p:grpSpPr>
        <p:pic>
          <p:nvPicPr>
            <p:cNvPr id="6" name="object 6"/>
            <p:cNvPicPr/>
            <p:nvPr/>
          </p:nvPicPr>
          <p:blipFill>
            <a:blip r:embed="rId4" cstate="print"/>
            <a:stretch>
              <a:fillRect/>
            </a:stretch>
          </p:blipFill>
          <p:spPr>
            <a:xfrm>
              <a:off x="1761744" y="4186428"/>
              <a:ext cx="2527554" cy="787145"/>
            </a:xfrm>
            <a:prstGeom prst="rect">
              <a:avLst/>
            </a:prstGeom>
          </p:spPr>
        </p:pic>
        <p:pic>
          <p:nvPicPr>
            <p:cNvPr id="7" name="object 7"/>
            <p:cNvPicPr/>
            <p:nvPr/>
          </p:nvPicPr>
          <p:blipFill>
            <a:blip r:embed="rId5" cstate="print"/>
            <a:stretch>
              <a:fillRect/>
            </a:stretch>
          </p:blipFill>
          <p:spPr>
            <a:xfrm>
              <a:off x="3901439" y="4186428"/>
              <a:ext cx="1072134" cy="787145"/>
            </a:xfrm>
            <a:prstGeom prst="rect">
              <a:avLst/>
            </a:prstGeom>
          </p:spPr>
        </p:pic>
        <p:pic>
          <p:nvPicPr>
            <p:cNvPr id="8" name="object 8"/>
            <p:cNvPicPr/>
            <p:nvPr/>
          </p:nvPicPr>
          <p:blipFill>
            <a:blip r:embed="rId6" cstate="print"/>
            <a:stretch>
              <a:fillRect/>
            </a:stretch>
          </p:blipFill>
          <p:spPr>
            <a:xfrm>
              <a:off x="4581144" y="4186428"/>
              <a:ext cx="840486" cy="787145"/>
            </a:xfrm>
            <a:prstGeom prst="rect">
              <a:avLst/>
            </a:prstGeom>
          </p:spPr>
        </p:pic>
        <p:pic>
          <p:nvPicPr>
            <p:cNvPr id="9" name="object 9"/>
            <p:cNvPicPr/>
            <p:nvPr/>
          </p:nvPicPr>
          <p:blipFill>
            <a:blip r:embed="rId7" cstate="print"/>
            <a:stretch>
              <a:fillRect/>
            </a:stretch>
          </p:blipFill>
          <p:spPr>
            <a:xfrm>
              <a:off x="5030723" y="4186428"/>
              <a:ext cx="1704594" cy="787145"/>
            </a:xfrm>
            <a:prstGeom prst="rect">
              <a:avLst/>
            </a:prstGeom>
          </p:spPr>
        </p:pic>
        <p:pic>
          <p:nvPicPr>
            <p:cNvPr id="10" name="object 10"/>
            <p:cNvPicPr/>
            <p:nvPr/>
          </p:nvPicPr>
          <p:blipFill>
            <a:blip r:embed="rId8" cstate="print"/>
            <a:stretch>
              <a:fillRect/>
            </a:stretch>
          </p:blipFill>
          <p:spPr>
            <a:xfrm>
              <a:off x="6347459" y="4186428"/>
              <a:ext cx="2373630" cy="787145"/>
            </a:xfrm>
            <a:prstGeom prst="rect">
              <a:avLst/>
            </a:prstGeom>
          </p:spPr>
        </p:pic>
      </p:grpSp>
      <p:sp>
        <p:nvSpPr>
          <p:cNvPr id="11" name="object 11"/>
          <p:cNvSpPr txBox="1"/>
          <p:nvPr/>
        </p:nvSpPr>
        <p:spPr>
          <a:xfrm>
            <a:off x="532840" y="1480300"/>
            <a:ext cx="8072755" cy="3439795"/>
          </a:xfrm>
          <a:prstGeom prst="rect">
            <a:avLst/>
          </a:prstGeom>
        </p:spPr>
        <p:txBody>
          <a:bodyPr vert="horz" wrap="square" lIns="0" tIns="12065" rIns="0" bIns="0" rtlCol="0">
            <a:spAutoFit/>
          </a:bodyPr>
          <a:lstStyle/>
          <a:p>
            <a:pPr marL="304800" marR="5080" indent="-292735" algn="just">
              <a:lnSpc>
                <a:spcPct val="100000"/>
              </a:lnSpc>
              <a:spcBef>
                <a:spcPts val="95"/>
              </a:spcBef>
            </a:pPr>
            <a:r>
              <a:rPr sz="1950" spc="-175" dirty="0">
                <a:solidFill>
                  <a:srgbClr val="0E6EC5"/>
                </a:solidFill>
                <a:latin typeface="Segoe UI Symbol"/>
                <a:cs typeface="Segoe UI Symbol"/>
              </a:rPr>
              <a:t>⦿</a:t>
            </a:r>
            <a:r>
              <a:rPr sz="1950" spc="25" dirty="0">
                <a:solidFill>
                  <a:srgbClr val="0E6EC5"/>
                </a:solidFill>
                <a:latin typeface="Segoe UI Symbol"/>
                <a:cs typeface="Segoe UI Symbol"/>
              </a:rPr>
              <a:t> </a:t>
            </a:r>
            <a:r>
              <a:rPr sz="2800" spc="-5" dirty="0">
                <a:solidFill>
                  <a:srgbClr val="000066"/>
                </a:solidFill>
                <a:latin typeface="Candara"/>
                <a:cs typeface="Candara"/>
              </a:rPr>
              <a:t>Η</a:t>
            </a:r>
            <a:r>
              <a:rPr sz="2800" dirty="0">
                <a:solidFill>
                  <a:srgbClr val="000066"/>
                </a:solidFill>
                <a:latin typeface="Candara"/>
                <a:cs typeface="Candara"/>
              </a:rPr>
              <a:t>  </a:t>
            </a:r>
            <a:r>
              <a:rPr sz="2800" spc="-200" dirty="0">
                <a:solidFill>
                  <a:srgbClr val="000066"/>
                </a:solidFill>
                <a:latin typeface="Candara"/>
                <a:cs typeface="Candara"/>
              </a:rPr>
              <a:t> </a:t>
            </a:r>
            <a:r>
              <a:rPr sz="2800" spc="-5" dirty="0">
                <a:solidFill>
                  <a:srgbClr val="000066"/>
                </a:solidFill>
                <a:latin typeface="Candara"/>
                <a:cs typeface="Candara"/>
              </a:rPr>
              <a:t>συγ</a:t>
            </a:r>
            <a:r>
              <a:rPr sz="2800" spc="5" dirty="0">
                <a:solidFill>
                  <a:srgbClr val="000066"/>
                </a:solidFill>
                <a:latin typeface="Candara"/>
                <a:cs typeface="Candara"/>
              </a:rPr>
              <a:t>κ</a:t>
            </a:r>
            <a:r>
              <a:rPr sz="2800" spc="-5" dirty="0">
                <a:solidFill>
                  <a:srgbClr val="000066"/>
                </a:solidFill>
                <a:latin typeface="Candara"/>
                <a:cs typeface="Candara"/>
              </a:rPr>
              <a:t>έ</a:t>
            </a:r>
            <a:r>
              <a:rPr sz="2800" dirty="0">
                <a:solidFill>
                  <a:srgbClr val="000066"/>
                </a:solidFill>
                <a:latin typeface="Candara"/>
                <a:cs typeface="Candara"/>
              </a:rPr>
              <a:t>ν</a:t>
            </a:r>
            <a:r>
              <a:rPr sz="2800" spc="-5" dirty="0">
                <a:solidFill>
                  <a:srgbClr val="000066"/>
                </a:solidFill>
                <a:latin typeface="Candara"/>
                <a:cs typeface="Candara"/>
              </a:rPr>
              <a:t>τρ</a:t>
            </a:r>
            <a:r>
              <a:rPr sz="2800" spc="5" dirty="0">
                <a:solidFill>
                  <a:srgbClr val="000066"/>
                </a:solidFill>
                <a:latin typeface="Candara"/>
                <a:cs typeface="Candara"/>
              </a:rPr>
              <a:t>ω</a:t>
            </a:r>
            <a:r>
              <a:rPr sz="2800" spc="-5" dirty="0">
                <a:solidFill>
                  <a:srgbClr val="000066"/>
                </a:solidFill>
                <a:latin typeface="Candara"/>
                <a:cs typeface="Candara"/>
              </a:rPr>
              <a:t>ση</a:t>
            </a:r>
            <a:r>
              <a:rPr sz="2800" dirty="0">
                <a:solidFill>
                  <a:srgbClr val="000066"/>
                </a:solidFill>
                <a:latin typeface="Candara"/>
                <a:cs typeface="Candara"/>
              </a:rPr>
              <a:t>  </a:t>
            </a:r>
            <a:r>
              <a:rPr sz="2800" spc="-195" dirty="0">
                <a:solidFill>
                  <a:srgbClr val="000066"/>
                </a:solidFill>
                <a:latin typeface="Candara"/>
                <a:cs typeface="Candara"/>
              </a:rPr>
              <a:t> </a:t>
            </a:r>
            <a:r>
              <a:rPr sz="2800" spc="-5" dirty="0">
                <a:solidFill>
                  <a:srgbClr val="000066"/>
                </a:solidFill>
                <a:latin typeface="Candara"/>
                <a:cs typeface="Candara"/>
              </a:rPr>
              <a:t>του</a:t>
            </a:r>
            <a:r>
              <a:rPr sz="2800" dirty="0">
                <a:solidFill>
                  <a:srgbClr val="000066"/>
                </a:solidFill>
                <a:latin typeface="Candara"/>
                <a:cs typeface="Candara"/>
              </a:rPr>
              <a:t>  </a:t>
            </a:r>
            <a:r>
              <a:rPr sz="2800" spc="-195" dirty="0">
                <a:solidFill>
                  <a:srgbClr val="000066"/>
                </a:solidFill>
                <a:latin typeface="Candara"/>
                <a:cs typeface="Candara"/>
              </a:rPr>
              <a:t> </a:t>
            </a:r>
            <a:r>
              <a:rPr sz="2800" spc="-5" dirty="0">
                <a:solidFill>
                  <a:srgbClr val="000066"/>
                </a:solidFill>
                <a:latin typeface="Candara"/>
                <a:cs typeface="Candara"/>
              </a:rPr>
              <a:t>εν</a:t>
            </a:r>
            <a:r>
              <a:rPr sz="2800" dirty="0">
                <a:solidFill>
                  <a:srgbClr val="000066"/>
                </a:solidFill>
                <a:latin typeface="Candara"/>
                <a:cs typeface="Candara"/>
              </a:rPr>
              <a:t>δ</a:t>
            </a:r>
            <a:r>
              <a:rPr sz="2800" spc="-5" dirty="0">
                <a:solidFill>
                  <a:srgbClr val="000066"/>
                </a:solidFill>
                <a:latin typeface="Candara"/>
                <a:cs typeface="Candara"/>
              </a:rPr>
              <a:t>ο</a:t>
            </a:r>
            <a:r>
              <a:rPr sz="2800" dirty="0">
                <a:solidFill>
                  <a:srgbClr val="000066"/>
                </a:solidFill>
                <a:latin typeface="Candara"/>
                <a:cs typeface="Candara"/>
              </a:rPr>
              <a:t>κ</a:t>
            </a:r>
            <a:r>
              <a:rPr sz="2800" spc="-5" dirty="0">
                <a:solidFill>
                  <a:srgbClr val="000066"/>
                </a:solidFill>
                <a:latin typeface="Candara"/>
                <a:cs typeface="Candara"/>
              </a:rPr>
              <a:t>υ</a:t>
            </a:r>
            <a:r>
              <a:rPr sz="2800" spc="20" dirty="0">
                <a:solidFill>
                  <a:srgbClr val="000066"/>
                </a:solidFill>
                <a:latin typeface="Candara"/>
                <a:cs typeface="Candara"/>
              </a:rPr>
              <a:t>ττ</a:t>
            </a:r>
            <a:r>
              <a:rPr sz="2800" spc="-5" dirty="0">
                <a:solidFill>
                  <a:srgbClr val="000066"/>
                </a:solidFill>
                <a:latin typeface="Candara"/>
                <a:cs typeface="Candara"/>
              </a:rPr>
              <a:t>άριου</a:t>
            </a:r>
            <a:r>
              <a:rPr sz="2800" dirty="0">
                <a:solidFill>
                  <a:srgbClr val="000066"/>
                </a:solidFill>
                <a:latin typeface="Candara"/>
                <a:cs typeface="Candara"/>
              </a:rPr>
              <a:t>  </a:t>
            </a:r>
            <a:r>
              <a:rPr sz="2800" spc="-185" dirty="0">
                <a:solidFill>
                  <a:srgbClr val="000066"/>
                </a:solidFill>
                <a:latin typeface="Candara"/>
                <a:cs typeface="Candara"/>
              </a:rPr>
              <a:t> </a:t>
            </a:r>
            <a:r>
              <a:rPr sz="2800" spc="-5" dirty="0">
                <a:solidFill>
                  <a:srgbClr val="000066"/>
                </a:solidFill>
                <a:latin typeface="Candara"/>
                <a:cs typeface="Candara"/>
              </a:rPr>
              <a:t>ελεύθε</a:t>
            </a:r>
            <a:r>
              <a:rPr sz="2800" spc="10" dirty="0">
                <a:solidFill>
                  <a:srgbClr val="000066"/>
                </a:solidFill>
                <a:latin typeface="Candara"/>
                <a:cs typeface="Candara"/>
              </a:rPr>
              <a:t>ρ</a:t>
            </a:r>
            <a:r>
              <a:rPr sz="2800" spc="-5" dirty="0">
                <a:solidFill>
                  <a:srgbClr val="000066"/>
                </a:solidFill>
                <a:latin typeface="Candara"/>
                <a:cs typeface="Candara"/>
              </a:rPr>
              <a:t>ου  ασβεστίου </a:t>
            </a:r>
            <a:r>
              <a:rPr sz="2800" spc="-10" dirty="0">
                <a:solidFill>
                  <a:srgbClr val="000066"/>
                </a:solidFill>
                <a:latin typeface="Candara"/>
                <a:cs typeface="Candara"/>
              </a:rPr>
              <a:t>που </a:t>
            </a:r>
            <a:r>
              <a:rPr sz="2800" spc="-5" dirty="0">
                <a:solidFill>
                  <a:srgbClr val="000066"/>
                </a:solidFill>
                <a:latin typeface="Candara"/>
                <a:cs typeface="Candara"/>
              </a:rPr>
              <a:t>προκαλείται από έναν αγωνιστή ή </a:t>
            </a:r>
            <a:r>
              <a:rPr sz="2800" dirty="0">
                <a:solidFill>
                  <a:srgbClr val="000066"/>
                </a:solidFill>
                <a:latin typeface="Candara"/>
                <a:cs typeface="Candara"/>
              </a:rPr>
              <a:t> </a:t>
            </a:r>
            <a:r>
              <a:rPr sz="2800" spc="-5" dirty="0">
                <a:solidFill>
                  <a:srgbClr val="000066"/>
                </a:solidFill>
                <a:latin typeface="Candara"/>
                <a:cs typeface="Candara"/>
              </a:rPr>
              <a:t>από την</a:t>
            </a:r>
            <a:r>
              <a:rPr sz="2800" spc="15" dirty="0">
                <a:solidFill>
                  <a:srgbClr val="000066"/>
                </a:solidFill>
                <a:latin typeface="Candara"/>
                <a:cs typeface="Candara"/>
              </a:rPr>
              <a:t> </a:t>
            </a:r>
            <a:r>
              <a:rPr sz="2800" spc="-15" dirty="0">
                <a:solidFill>
                  <a:srgbClr val="000066"/>
                </a:solidFill>
                <a:latin typeface="Candara"/>
                <a:cs typeface="Candara"/>
              </a:rPr>
              <a:t>αποπόλωση</a:t>
            </a:r>
            <a:r>
              <a:rPr sz="2800" spc="25" dirty="0">
                <a:solidFill>
                  <a:srgbClr val="000066"/>
                </a:solidFill>
                <a:latin typeface="Candara"/>
                <a:cs typeface="Candara"/>
              </a:rPr>
              <a:t> </a:t>
            </a:r>
            <a:r>
              <a:rPr sz="2800" spc="-5" dirty="0">
                <a:solidFill>
                  <a:srgbClr val="000066"/>
                </a:solidFill>
                <a:latin typeface="Candara"/>
                <a:cs typeface="Candara"/>
              </a:rPr>
              <a:t>της</a:t>
            </a:r>
            <a:r>
              <a:rPr sz="2800" dirty="0">
                <a:solidFill>
                  <a:srgbClr val="000066"/>
                </a:solidFill>
                <a:latin typeface="Candara"/>
                <a:cs typeface="Candara"/>
              </a:rPr>
              <a:t> </a:t>
            </a:r>
            <a:r>
              <a:rPr sz="2800" spc="-10" dirty="0">
                <a:solidFill>
                  <a:srgbClr val="000066"/>
                </a:solidFill>
                <a:latin typeface="Candara"/>
                <a:cs typeface="Candara"/>
              </a:rPr>
              <a:t>μεμβράνης</a:t>
            </a:r>
            <a:endParaRPr sz="2800" dirty="0">
              <a:latin typeface="Candara"/>
              <a:cs typeface="Candara"/>
            </a:endParaRPr>
          </a:p>
          <a:p>
            <a:pPr marL="304800" marR="6985" indent="-292735" algn="just">
              <a:lnSpc>
                <a:spcPct val="100000"/>
              </a:lnSpc>
            </a:pPr>
            <a:r>
              <a:rPr sz="1950" spc="-175" dirty="0">
                <a:solidFill>
                  <a:srgbClr val="0E6EC5"/>
                </a:solidFill>
                <a:latin typeface="Segoe UI Symbol"/>
                <a:cs typeface="Segoe UI Symbol"/>
              </a:rPr>
              <a:t>⦿</a:t>
            </a:r>
            <a:r>
              <a:rPr sz="1950" spc="25" dirty="0">
                <a:solidFill>
                  <a:srgbClr val="0E6EC5"/>
                </a:solidFill>
                <a:latin typeface="Segoe UI Symbol"/>
                <a:cs typeface="Segoe UI Symbol"/>
              </a:rPr>
              <a:t> </a:t>
            </a:r>
            <a:r>
              <a:rPr sz="2800" spc="-5" dirty="0">
                <a:solidFill>
                  <a:srgbClr val="000066"/>
                </a:solidFill>
                <a:latin typeface="Candara"/>
                <a:cs typeface="Candara"/>
              </a:rPr>
              <a:t>Η</a:t>
            </a:r>
            <a:r>
              <a:rPr sz="2800" dirty="0">
                <a:solidFill>
                  <a:srgbClr val="000066"/>
                </a:solidFill>
                <a:latin typeface="Candara"/>
                <a:cs typeface="Candara"/>
              </a:rPr>
              <a:t>      </a:t>
            </a:r>
            <a:r>
              <a:rPr sz="2800" spc="-204" dirty="0">
                <a:solidFill>
                  <a:srgbClr val="000066"/>
                </a:solidFill>
                <a:latin typeface="Candara"/>
                <a:cs typeface="Candara"/>
              </a:rPr>
              <a:t> </a:t>
            </a:r>
            <a:r>
              <a:rPr sz="2800" spc="-5" dirty="0">
                <a:solidFill>
                  <a:srgbClr val="000066"/>
                </a:solidFill>
                <a:latin typeface="Candara"/>
                <a:cs typeface="Candara"/>
              </a:rPr>
              <a:t>αγ</a:t>
            </a:r>
            <a:r>
              <a:rPr sz="2800" spc="5" dirty="0">
                <a:solidFill>
                  <a:srgbClr val="000066"/>
                </a:solidFill>
                <a:latin typeface="Candara"/>
                <a:cs typeface="Candara"/>
              </a:rPr>
              <a:t>ω</a:t>
            </a:r>
            <a:r>
              <a:rPr sz="2800" spc="-10" dirty="0">
                <a:solidFill>
                  <a:srgbClr val="000066"/>
                </a:solidFill>
                <a:latin typeface="Candara"/>
                <a:cs typeface="Candara"/>
              </a:rPr>
              <a:t>νιστ</a:t>
            </a:r>
            <a:r>
              <a:rPr sz="2800" spc="-15" dirty="0">
                <a:solidFill>
                  <a:srgbClr val="000066"/>
                </a:solidFill>
                <a:latin typeface="Candara"/>
                <a:cs typeface="Candara"/>
              </a:rPr>
              <a:t>ι</a:t>
            </a:r>
            <a:r>
              <a:rPr sz="2800" spc="-10" dirty="0">
                <a:solidFill>
                  <a:srgbClr val="000066"/>
                </a:solidFill>
                <a:latin typeface="Candara"/>
                <a:cs typeface="Candara"/>
              </a:rPr>
              <a:t>κ</a:t>
            </a:r>
            <a:r>
              <a:rPr sz="2800" spc="-5" dirty="0">
                <a:solidFill>
                  <a:srgbClr val="000066"/>
                </a:solidFill>
                <a:latin typeface="Candara"/>
                <a:cs typeface="Candara"/>
              </a:rPr>
              <a:t>ή</a:t>
            </a:r>
            <a:r>
              <a:rPr sz="2800" dirty="0">
                <a:solidFill>
                  <a:srgbClr val="000066"/>
                </a:solidFill>
                <a:latin typeface="Candara"/>
                <a:cs typeface="Candara"/>
              </a:rPr>
              <a:t>      </a:t>
            </a:r>
            <a:r>
              <a:rPr sz="2800" spc="-190" dirty="0">
                <a:solidFill>
                  <a:srgbClr val="000066"/>
                </a:solidFill>
                <a:latin typeface="Candara"/>
                <a:cs typeface="Candara"/>
              </a:rPr>
              <a:t> </a:t>
            </a:r>
            <a:r>
              <a:rPr sz="2800" spc="-5" dirty="0">
                <a:solidFill>
                  <a:srgbClr val="000066"/>
                </a:solidFill>
                <a:latin typeface="Candara"/>
                <a:cs typeface="Candara"/>
              </a:rPr>
              <a:t>αύξη</a:t>
            </a:r>
            <a:r>
              <a:rPr sz="2800" spc="5" dirty="0">
                <a:solidFill>
                  <a:srgbClr val="000066"/>
                </a:solidFill>
                <a:latin typeface="Candara"/>
                <a:cs typeface="Candara"/>
              </a:rPr>
              <a:t>σ</a:t>
            </a:r>
            <a:r>
              <a:rPr sz="2800" spc="-5" dirty="0">
                <a:solidFill>
                  <a:srgbClr val="000066"/>
                </a:solidFill>
                <a:latin typeface="Candara"/>
                <a:cs typeface="Candara"/>
              </a:rPr>
              <a:t>η</a:t>
            </a:r>
            <a:r>
              <a:rPr sz="2800" dirty="0">
                <a:solidFill>
                  <a:srgbClr val="000066"/>
                </a:solidFill>
                <a:latin typeface="Candara"/>
                <a:cs typeface="Candara"/>
              </a:rPr>
              <a:t>      </a:t>
            </a:r>
            <a:r>
              <a:rPr sz="2800" spc="-210" dirty="0">
                <a:solidFill>
                  <a:srgbClr val="000066"/>
                </a:solidFill>
                <a:latin typeface="Candara"/>
                <a:cs typeface="Candara"/>
              </a:rPr>
              <a:t> </a:t>
            </a:r>
            <a:r>
              <a:rPr sz="2800" spc="-5" dirty="0">
                <a:solidFill>
                  <a:srgbClr val="000066"/>
                </a:solidFill>
                <a:latin typeface="Candara"/>
                <a:cs typeface="Candara"/>
              </a:rPr>
              <a:t>της</a:t>
            </a:r>
            <a:r>
              <a:rPr sz="2800" dirty="0">
                <a:solidFill>
                  <a:srgbClr val="000066"/>
                </a:solidFill>
                <a:latin typeface="Candara"/>
                <a:cs typeface="Candara"/>
              </a:rPr>
              <a:t>      </a:t>
            </a:r>
            <a:r>
              <a:rPr sz="2800" spc="-210" dirty="0">
                <a:solidFill>
                  <a:srgbClr val="000066"/>
                </a:solidFill>
                <a:latin typeface="Candara"/>
                <a:cs typeface="Candara"/>
              </a:rPr>
              <a:t> </a:t>
            </a:r>
            <a:r>
              <a:rPr sz="2800" spc="-10" dirty="0">
                <a:solidFill>
                  <a:srgbClr val="000066"/>
                </a:solidFill>
                <a:latin typeface="Candara"/>
                <a:cs typeface="Candara"/>
              </a:rPr>
              <a:t>φ</a:t>
            </a:r>
            <a:r>
              <a:rPr sz="2800" spc="-5" dirty="0">
                <a:solidFill>
                  <a:srgbClr val="000066"/>
                </a:solidFill>
                <a:latin typeface="Candara"/>
                <a:cs typeface="Candara"/>
              </a:rPr>
              <a:t>ωσφορικής  ινοσιτόλης</a:t>
            </a:r>
            <a:endParaRPr sz="2800" dirty="0">
              <a:latin typeface="Candara"/>
              <a:cs typeface="Candara"/>
            </a:endParaRPr>
          </a:p>
          <a:p>
            <a:pPr marL="12700" algn="just">
              <a:lnSpc>
                <a:spcPct val="100000"/>
              </a:lnSpc>
            </a:pPr>
            <a:r>
              <a:rPr sz="1950" spc="-175" dirty="0">
                <a:solidFill>
                  <a:srgbClr val="0E6EC5"/>
                </a:solidFill>
                <a:latin typeface="Segoe UI Symbol"/>
                <a:cs typeface="Segoe UI Symbol"/>
              </a:rPr>
              <a:t>⦿</a:t>
            </a:r>
            <a:r>
              <a:rPr sz="1950" spc="25" dirty="0">
                <a:solidFill>
                  <a:srgbClr val="0E6EC5"/>
                </a:solidFill>
                <a:latin typeface="Segoe UI Symbol"/>
                <a:cs typeface="Segoe UI Symbol"/>
              </a:rPr>
              <a:t> </a:t>
            </a:r>
            <a:r>
              <a:rPr sz="2800" spc="-5" dirty="0">
                <a:solidFill>
                  <a:srgbClr val="000066"/>
                </a:solidFill>
                <a:latin typeface="Candara"/>
                <a:cs typeface="Candara"/>
              </a:rPr>
              <a:t>Η</a:t>
            </a:r>
            <a:r>
              <a:rPr sz="2800" spc="5" dirty="0">
                <a:solidFill>
                  <a:srgbClr val="000066"/>
                </a:solidFill>
                <a:latin typeface="Candara"/>
                <a:cs typeface="Candara"/>
              </a:rPr>
              <a:t> </a:t>
            </a:r>
            <a:r>
              <a:rPr sz="2800" spc="-5" dirty="0">
                <a:solidFill>
                  <a:srgbClr val="000066"/>
                </a:solidFill>
                <a:latin typeface="Candara"/>
                <a:cs typeface="Candara"/>
              </a:rPr>
              <a:t>άθροιση</a:t>
            </a:r>
            <a:r>
              <a:rPr sz="2800" spc="20" dirty="0">
                <a:solidFill>
                  <a:srgbClr val="000066"/>
                </a:solidFill>
                <a:latin typeface="Candara"/>
                <a:cs typeface="Candara"/>
              </a:rPr>
              <a:t> </a:t>
            </a:r>
            <a:r>
              <a:rPr sz="2800" spc="-5" dirty="0">
                <a:solidFill>
                  <a:srgbClr val="000066"/>
                </a:solidFill>
                <a:latin typeface="Candara"/>
                <a:cs typeface="Candara"/>
              </a:rPr>
              <a:t>των</a:t>
            </a:r>
            <a:r>
              <a:rPr sz="2800" dirty="0">
                <a:solidFill>
                  <a:srgbClr val="000066"/>
                </a:solidFill>
                <a:latin typeface="Candara"/>
                <a:cs typeface="Candara"/>
              </a:rPr>
              <a:t> </a:t>
            </a:r>
            <a:r>
              <a:rPr sz="2800" spc="-15" dirty="0">
                <a:solidFill>
                  <a:srgbClr val="000066"/>
                </a:solidFill>
                <a:latin typeface="Candara"/>
                <a:cs typeface="Candara"/>
              </a:rPr>
              <a:t>πρωτεϊνών</a:t>
            </a:r>
            <a:r>
              <a:rPr sz="2800" spc="30" dirty="0">
                <a:solidFill>
                  <a:srgbClr val="000066"/>
                </a:solidFill>
                <a:latin typeface="Candara"/>
                <a:cs typeface="Candara"/>
              </a:rPr>
              <a:t> </a:t>
            </a:r>
            <a:r>
              <a:rPr sz="2800" spc="-5" dirty="0">
                <a:solidFill>
                  <a:srgbClr val="000066"/>
                </a:solidFill>
                <a:latin typeface="Candara"/>
                <a:cs typeface="Candara"/>
              </a:rPr>
              <a:t>G</a:t>
            </a:r>
            <a:r>
              <a:rPr sz="2800" spc="620" dirty="0">
                <a:solidFill>
                  <a:srgbClr val="000066"/>
                </a:solidFill>
                <a:latin typeface="Candara"/>
                <a:cs typeface="Candara"/>
              </a:rPr>
              <a:t> </a:t>
            </a:r>
            <a:r>
              <a:rPr sz="2800" spc="-10" dirty="0">
                <a:solidFill>
                  <a:srgbClr val="000066"/>
                </a:solidFill>
                <a:latin typeface="Candara"/>
                <a:cs typeface="Candara"/>
              </a:rPr>
              <a:t>και</a:t>
            </a:r>
            <a:r>
              <a:rPr sz="2800" spc="15" dirty="0">
                <a:solidFill>
                  <a:srgbClr val="000066"/>
                </a:solidFill>
                <a:latin typeface="Candara"/>
                <a:cs typeface="Candara"/>
              </a:rPr>
              <a:t> </a:t>
            </a:r>
            <a:r>
              <a:rPr sz="2800" spc="-5" dirty="0">
                <a:solidFill>
                  <a:srgbClr val="000066"/>
                </a:solidFill>
                <a:latin typeface="Candara"/>
                <a:cs typeface="Candara"/>
              </a:rPr>
              <a:t>cAMΡ</a:t>
            </a:r>
            <a:endParaRPr sz="2800" dirty="0">
              <a:latin typeface="Candara"/>
              <a:cs typeface="Candara"/>
            </a:endParaRPr>
          </a:p>
          <a:p>
            <a:pPr>
              <a:lnSpc>
                <a:spcPct val="100000"/>
              </a:lnSpc>
              <a:spcBef>
                <a:spcPts val="5"/>
              </a:spcBef>
            </a:pPr>
            <a:endParaRPr sz="2750" dirty="0">
              <a:latin typeface="Candara"/>
              <a:cs typeface="Candara"/>
            </a:endParaRPr>
          </a:p>
          <a:p>
            <a:pPr marL="833755">
              <a:lnSpc>
                <a:spcPct val="100000"/>
              </a:lnSpc>
              <a:spcBef>
                <a:spcPts val="5"/>
              </a:spcBef>
            </a:pPr>
            <a:r>
              <a:rPr sz="2800" b="1" i="1" spc="-5" dirty="0">
                <a:solidFill>
                  <a:srgbClr val="000066"/>
                </a:solidFill>
                <a:latin typeface="Candara"/>
                <a:cs typeface="Candara"/>
              </a:rPr>
              <a:t>Δεν</a:t>
            </a:r>
            <a:r>
              <a:rPr sz="2800" b="1" i="1" spc="-20" dirty="0">
                <a:solidFill>
                  <a:srgbClr val="000066"/>
                </a:solidFill>
                <a:latin typeface="Candara"/>
                <a:cs typeface="Candara"/>
              </a:rPr>
              <a:t> </a:t>
            </a:r>
            <a:r>
              <a:rPr sz="2800" b="1" i="1" spc="-5" dirty="0">
                <a:solidFill>
                  <a:srgbClr val="000066"/>
                </a:solidFill>
                <a:latin typeface="Candara"/>
                <a:cs typeface="Candara"/>
              </a:rPr>
              <a:t>επηρεάζονται</a:t>
            </a:r>
            <a:r>
              <a:rPr sz="2800" b="1" i="1" spc="35" dirty="0">
                <a:solidFill>
                  <a:srgbClr val="000066"/>
                </a:solidFill>
                <a:latin typeface="Candara"/>
                <a:cs typeface="Candara"/>
              </a:rPr>
              <a:t> </a:t>
            </a:r>
            <a:r>
              <a:rPr sz="2800" b="1" i="1" spc="-10" dirty="0">
                <a:solidFill>
                  <a:srgbClr val="000066"/>
                </a:solidFill>
                <a:latin typeface="Candara"/>
                <a:cs typeface="Candara"/>
              </a:rPr>
              <a:t>από</a:t>
            </a:r>
            <a:r>
              <a:rPr sz="2800" b="1" i="1" spc="-5" dirty="0">
                <a:solidFill>
                  <a:srgbClr val="000066"/>
                </a:solidFill>
                <a:latin typeface="Candara"/>
                <a:cs typeface="Candara"/>
              </a:rPr>
              <a:t> τα</a:t>
            </a:r>
            <a:r>
              <a:rPr sz="2800" b="1" i="1" spc="10" dirty="0">
                <a:solidFill>
                  <a:srgbClr val="000066"/>
                </a:solidFill>
                <a:latin typeface="Candara"/>
                <a:cs typeface="Candara"/>
              </a:rPr>
              <a:t> </a:t>
            </a:r>
            <a:r>
              <a:rPr sz="2800" b="1" i="1" spc="-10" dirty="0">
                <a:solidFill>
                  <a:srgbClr val="000066"/>
                </a:solidFill>
                <a:latin typeface="Candara"/>
                <a:cs typeface="Candara"/>
              </a:rPr>
              <a:t>πτητικά</a:t>
            </a:r>
            <a:r>
              <a:rPr sz="2800" b="1" i="1" spc="30" dirty="0">
                <a:solidFill>
                  <a:srgbClr val="000066"/>
                </a:solidFill>
                <a:latin typeface="Candara"/>
                <a:cs typeface="Candara"/>
              </a:rPr>
              <a:t> </a:t>
            </a:r>
            <a:r>
              <a:rPr sz="2800" b="1" i="1" spc="-10" dirty="0">
                <a:solidFill>
                  <a:srgbClr val="000066"/>
                </a:solidFill>
                <a:latin typeface="Candara"/>
                <a:cs typeface="Candara"/>
              </a:rPr>
              <a:t>αναισθητικά</a:t>
            </a:r>
            <a:endParaRPr sz="2800" dirty="0">
              <a:latin typeface="Candara"/>
              <a:cs typeface="Candara"/>
            </a:endParaRPr>
          </a:p>
        </p:txBody>
      </p:sp>
      <p:sp>
        <p:nvSpPr>
          <p:cNvPr id="12" name="Ορθογώνιο 11"/>
          <p:cNvSpPr/>
          <p:nvPr/>
        </p:nvSpPr>
        <p:spPr>
          <a:xfrm>
            <a:off x="3127154" y="3213092"/>
            <a:ext cx="3220305" cy="369332"/>
          </a:xfrm>
          <a:prstGeom prst="rect">
            <a:avLst/>
          </a:prstGeom>
        </p:spPr>
        <p:txBody>
          <a:bodyPr wrap="none">
            <a:spAutoFit/>
          </a:bodyPr>
          <a:lstStyle/>
          <a:p>
            <a:r>
              <a:rPr lang="en-US" dirty="0" smtClean="0">
                <a:solidFill>
                  <a:srgbClr val="FF0000"/>
                </a:solidFill>
              </a:rPr>
              <a:t>M</a:t>
            </a:r>
            <a:r>
              <a:rPr lang="el-GR" dirty="0" err="1" smtClean="0">
                <a:solidFill>
                  <a:srgbClr val="FF0000"/>
                </a:solidFill>
              </a:rPr>
              <a:t>ονοπάτια</a:t>
            </a:r>
            <a:r>
              <a:rPr lang="el-GR" dirty="0" smtClean="0">
                <a:solidFill>
                  <a:srgbClr val="FF0000"/>
                </a:solidFill>
              </a:rPr>
              <a:t> </a:t>
            </a:r>
            <a:r>
              <a:rPr lang="el-GR" dirty="0">
                <a:solidFill>
                  <a:srgbClr val="FF0000"/>
                </a:solidFill>
              </a:rPr>
              <a:t>μεταγωγής σήματος</a:t>
            </a: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3335" rIns="0" bIns="0" rtlCol="0">
            <a:spAutoFit/>
          </a:bodyPr>
          <a:lstStyle/>
          <a:p>
            <a:pPr marL="304800" marR="5080" indent="685800">
              <a:lnSpc>
                <a:spcPct val="100000"/>
              </a:lnSpc>
              <a:spcBef>
                <a:spcPts val="105"/>
              </a:spcBef>
            </a:pPr>
            <a:r>
              <a:rPr dirty="0"/>
              <a:t>Δεν </a:t>
            </a:r>
            <a:r>
              <a:rPr spc="-5" dirty="0"/>
              <a:t>θεωρούνται </a:t>
            </a:r>
            <a:r>
              <a:rPr dirty="0"/>
              <a:t>ιδεώδη φάρμακα για </a:t>
            </a:r>
            <a:r>
              <a:rPr spc="5" dirty="0"/>
              <a:t> </a:t>
            </a:r>
            <a:r>
              <a:rPr spc="-5" dirty="0"/>
              <a:t>την </a:t>
            </a:r>
            <a:r>
              <a:rPr dirty="0"/>
              <a:t>εισαγωγή στην αναισθησία. Έχουν </a:t>
            </a:r>
            <a:r>
              <a:rPr spc="5" dirty="0"/>
              <a:t> αντιεπιληπτική</a:t>
            </a:r>
            <a:r>
              <a:rPr spc="-40" dirty="0"/>
              <a:t> </a:t>
            </a:r>
            <a:r>
              <a:rPr dirty="0"/>
              <a:t>δράση</a:t>
            </a:r>
            <a:r>
              <a:rPr spc="-30" dirty="0"/>
              <a:t> </a:t>
            </a:r>
            <a:r>
              <a:rPr spc="5" dirty="0"/>
              <a:t>και</a:t>
            </a:r>
            <a:r>
              <a:rPr dirty="0"/>
              <a:t> προκαλούν</a:t>
            </a:r>
            <a:r>
              <a:rPr spc="-30" dirty="0"/>
              <a:t> </a:t>
            </a:r>
            <a:r>
              <a:rPr dirty="0"/>
              <a:t>μυϊκή </a:t>
            </a:r>
            <a:r>
              <a:rPr spc="-690" dirty="0"/>
              <a:t> </a:t>
            </a:r>
            <a:r>
              <a:rPr dirty="0"/>
              <a:t>χάλαση μέσω </a:t>
            </a:r>
            <a:r>
              <a:rPr spc="5" dirty="0"/>
              <a:t>κεντρικών </a:t>
            </a:r>
            <a:r>
              <a:rPr dirty="0"/>
              <a:t>επιδράσεων στην </a:t>
            </a:r>
            <a:r>
              <a:rPr spc="5" dirty="0"/>
              <a:t> </a:t>
            </a:r>
            <a:r>
              <a:rPr dirty="0"/>
              <a:t>παρεγκεφαλίδα</a:t>
            </a:r>
            <a:r>
              <a:rPr spc="-25" dirty="0"/>
              <a:t> </a:t>
            </a:r>
            <a:r>
              <a:rPr dirty="0"/>
              <a:t>ή </a:t>
            </a:r>
            <a:r>
              <a:rPr spc="-5" dirty="0"/>
              <a:t>το</a:t>
            </a:r>
            <a:r>
              <a:rPr spc="-10" dirty="0"/>
              <a:t> </a:t>
            </a:r>
            <a:r>
              <a:rPr spc="10" dirty="0"/>
              <a:t>νωτιαίο</a:t>
            </a:r>
            <a:r>
              <a:rPr spc="-40" dirty="0"/>
              <a:t> </a:t>
            </a:r>
            <a:r>
              <a:rPr dirty="0"/>
              <a:t>μυελό.</a:t>
            </a:r>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547" y="1667637"/>
            <a:ext cx="7766684" cy="2465070"/>
          </a:xfrm>
          <a:prstGeom prst="rect">
            <a:avLst/>
          </a:prstGeom>
        </p:spPr>
        <p:txBody>
          <a:bodyPr vert="horz" wrap="square" lIns="0" tIns="13335" rIns="0" bIns="0" rtlCol="0">
            <a:spAutoFit/>
          </a:bodyPr>
          <a:lstStyle/>
          <a:p>
            <a:pPr marL="12700" marR="5080" indent="775970">
              <a:lnSpc>
                <a:spcPct val="100000"/>
              </a:lnSpc>
              <a:spcBef>
                <a:spcPts val="105"/>
              </a:spcBef>
              <a:tabLst>
                <a:tab pos="2964815" algn="l"/>
              </a:tabLst>
            </a:pPr>
            <a:r>
              <a:rPr dirty="0"/>
              <a:t>Δεν προκαλούν σημαντική </a:t>
            </a:r>
            <a:r>
              <a:rPr spc="5" dirty="0"/>
              <a:t> </a:t>
            </a:r>
            <a:r>
              <a:rPr dirty="0"/>
              <a:t>καρδιαγγειακή</a:t>
            </a:r>
            <a:r>
              <a:rPr spc="-25" dirty="0"/>
              <a:t> </a:t>
            </a:r>
            <a:r>
              <a:rPr dirty="0"/>
              <a:t>καταστολή.</a:t>
            </a:r>
            <a:r>
              <a:rPr spc="-45" dirty="0"/>
              <a:t> </a:t>
            </a:r>
            <a:r>
              <a:rPr dirty="0"/>
              <a:t>Η</a:t>
            </a:r>
            <a:r>
              <a:rPr spc="-10" dirty="0"/>
              <a:t> </a:t>
            </a:r>
            <a:r>
              <a:rPr dirty="0"/>
              <a:t>απάντηση</a:t>
            </a:r>
            <a:r>
              <a:rPr spc="-50" dirty="0"/>
              <a:t> </a:t>
            </a:r>
            <a:r>
              <a:rPr dirty="0"/>
              <a:t>των </a:t>
            </a:r>
            <a:r>
              <a:rPr spc="-690" dirty="0"/>
              <a:t> </a:t>
            </a:r>
            <a:r>
              <a:rPr spc="5" dirty="0"/>
              <a:t>αναπνευστικών	</a:t>
            </a:r>
            <a:r>
              <a:rPr dirty="0"/>
              <a:t>κέντρων στην υπερκαπνία </a:t>
            </a:r>
            <a:r>
              <a:rPr spc="5" dirty="0"/>
              <a:t> </a:t>
            </a:r>
            <a:r>
              <a:rPr dirty="0"/>
              <a:t>ή</a:t>
            </a:r>
            <a:r>
              <a:rPr spc="-5" dirty="0"/>
              <a:t> υποξαιμία </a:t>
            </a:r>
            <a:r>
              <a:rPr spc="5" dirty="0"/>
              <a:t>καταστέλλεται</a:t>
            </a:r>
            <a:r>
              <a:rPr spc="-25" dirty="0"/>
              <a:t> </a:t>
            </a:r>
            <a:r>
              <a:rPr dirty="0"/>
              <a:t>με</a:t>
            </a:r>
          </a:p>
          <a:p>
            <a:pPr marL="12700">
              <a:lnSpc>
                <a:spcPct val="100000"/>
              </a:lnSpc>
            </a:pPr>
            <a:r>
              <a:rPr spc="5" dirty="0"/>
              <a:t>δοσοεξαρτώμενο</a:t>
            </a:r>
            <a:r>
              <a:rPr spc="-90" dirty="0"/>
              <a:t> </a:t>
            </a:r>
            <a:r>
              <a:rPr dirty="0"/>
              <a:t>τρόπο.</a:t>
            </a: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459345" cy="3440429"/>
          </a:xfrm>
          <a:prstGeom prst="rect">
            <a:avLst/>
          </a:prstGeom>
        </p:spPr>
        <p:txBody>
          <a:bodyPr vert="horz" wrap="square" lIns="0" tIns="13335" rIns="0" bIns="0" rtlCol="0">
            <a:spAutoFit/>
          </a:bodyPr>
          <a:lstStyle/>
          <a:p>
            <a:pPr marL="12700" marR="425450" indent="328930">
              <a:lnSpc>
                <a:spcPct val="100000"/>
              </a:lnSpc>
              <a:spcBef>
                <a:spcPts val="105"/>
              </a:spcBef>
            </a:pPr>
            <a:r>
              <a:rPr sz="3200" dirty="0">
                <a:solidFill>
                  <a:srgbClr val="FFFFFF"/>
                </a:solidFill>
                <a:latin typeface="Cambria"/>
                <a:cs typeface="Cambria"/>
              </a:rPr>
              <a:t>Η</a:t>
            </a:r>
            <a:r>
              <a:rPr sz="3200" spc="-15" dirty="0">
                <a:solidFill>
                  <a:srgbClr val="FFFFFF"/>
                </a:solidFill>
                <a:latin typeface="Cambria"/>
                <a:cs typeface="Cambria"/>
              </a:rPr>
              <a:t> </a:t>
            </a:r>
            <a:r>
              <a:rPr sz="3200" dirty="0">
                <a:solidFill>
                  <a:srgbClr val="FFFFFF"/>
                </a:solidFill>
                <a:latin typeface="Cambria"/>
                <a:cs typeface="Cambria"/>
              </a:rPr>
              <a:t>αναπνευστική</a:t>
            </a:r>
            <a:r>
              <a:rPr sz="3200" spc="-65" dirty="0">
                <a:solidFill>
                  <a:srgbClr val="FFFFFF"/>
                </a:solidFill>
                <a:latin typeface="Cambria"/>
                <a:cs typeface="Cambria"/>
              </a:rPr>
              <a:t> </a:t>
            </a:r>
            <a:r>
              <a:rPr sz="3200" dirty="0">
                <a:solidFill>
                  <a:srgbClr val="FFFFFF"/>
                </a:solidFill>
                <a:latin typeface="Cambria"/>
                <a:cs typeface="Cambria"/>
              </a:rPr>
              <a:t>καταστολή</a:t>
            </a:r>
            <a:r>
              <a:rPr sz="3200" spc="-50" dirty="0">
                <a:solidFill>
                  <a:srgbClr val="FFFFFF"/>
                </a:solidFill>
                <a:latin typeface="Cambria"/>
                <a:cs typeface="Cambria"/>
              </a:rPr>
              <a:t> </a:t>
            </a:r>
            <a:r>
              <a:rPr sz="3200" dirty="0">
                <a:solidFill>
                  <a:srgbClr val="FFFFFF"/>
                </a:solidFill>
                <a:latin typeface="Cambria"/>
                <a:cs typeface="Cambria"/>
              </a:rPr>
              <a:t>μπορεί</a:t>
            </a:r>
            <a:r>
              <a:rPr sz="3200" spc="-40" dirty="0">
                <a:solidFill>
                  <a:srgbClr val="FFFFFF"/>
                </a:solidFill>
                <a:latin typeface="Cambria"/>
                <a:cs typeface="Cambria"/>
              </a:rPr>
              <a:t> </a:t>
            </a:r>
            <a:r>
              <a:rPr sz="3200" spc="15" dirty="0">
                <a:solidFill>
                  <a:srgbClr val="FFFFFF"/>
                </a:solidFill>
                <a:latin typeface="Cambria"/>
                <a:cs typeface="Cambria"/>
              </a:rPr>
              <a:t>να </a:t>
            </a:r>
            <a:r>
              <a:rPr sz="3200" spc="-690" dirty="0">
                <a:solidFill>
                  <a:srgbClr val="FFFFFF"/>
                </a:solidFill>
                <a:latin typeface="Cambria"/>
                <a:cs typeface="Cambria"/>
              </a:rPr>
              <a:t> </a:t>
            </a:r>
            <a:r>
              <a:rPr sz="3200" dirty="0">
                <a:solidFill>
                  <a:srgbClr val="FFFFFF"/>
                </a:solidFill>
                <a:latin typeface="Cambria"/>
                <a:cs typeface="Cambria"/>
              </a:rPr>
              <a:t>φτάσει</a:t>
            </a:r>
            <a:r>
              <a:rPr sz="3200" spc="-30" dirty="0">
                <a:solidFill>
                  <a:srgbClr val="FFFFFF"/>
                </a:solidFill>
                <a:latin typeface="Cambria"/>
                <a:cs typeface="Cambria"/>
              </a:rPr>
              <a:t> </a:t>
            </a:r>
            <a:r>
              <a:rPr sz="3200" dirty="0">
                <a:solidFill>
                  <a:srgbClr val="FFFFFF"/>
                </a:solidFill>
                <a:latin typeface="Cambria"/>
                <a:cs typeface="Cambria"/>
              </a:rPr>
              <a:t>μέχρι</a:t>
            </a:r>
            <a:r>
              <a:rPr sz="3200" spc="-10" dirty="0">
                <a:solidFill>
                  <a:srgbClr val="FFFFFF"/>
                </a:solidFill>
                <a:latin typeface="Cambria"/>
                <a:cs typeface="Cambria"/>
              </a:rPr>
              <a:t> </a:t>
            </a:r>
            <a:r>
              <a:rPr sz="3200" spc="5" dirty="0">
                <a:solidFill>
                  <a:srgbClr val="FFFFFF"/>
                </a:solidFill>
                <a:latin typeface="Cambria"/>
                <a:cs typeface="Cambria"/>
              </a:rPr>
              <a:t>άπνοια,</a:t>
            </a:r>
            <a:r>
              <a:rPr sz="3200" spc="-10" dirty="0">
                <a:solidFill>
                  <a:srgbClr val="FFFFFF"/>
                </a:solidFill>
                <a:latin typeface="Cambria"/>
                <a:cs typeface="Cambria"/>
              </a:rPr>
              <a:t> </a:t>
            </a:r>
            <a:r>
              <a:rPr sz="3200" dirty="0">
                <a:solidFill>
                  <a:srgbClr val="FFFFFF"/>
                </a:solidFill>
                <a:latin typeface="Cambria"/>
                <a:cs typeface="Cambria"/>
              </a:rPr>
              <a:t>η οποία</a:t>
            </a:r>
            <a:r>
              <a:rPr sz="3200" spc="-5" dirty="0">
                <a:solidFill>
                  <a:srgbClr val="FFFFFF"/>
                </a:solidFill>
                <a:latin typeface="Cambria"/>
                <a:cs typeface="Cambria"/>
              </a:rPr>
              <a:t> </a:t>
            </a:r>
            <a:r>
              <a:rPr sz="3200" spc="5" dirty="0">
                <a:solidFill>
                  <a:srgbClr val="FFFFFF"/>
                </a:solidFill>
                <a:latin typeface="Cambria"/>
                <a:cs typeface="Cambria"/>
              </a:rPr>
              <a:t>είναι</a:t>
            </a:r>
            <a:endParaRPr sz="3200">
              <a:latin typeface="Cambria"/>
              <a:cs typeface="Cambria"/>
            </a:endParaRPr>
          </a:p>
          <a:p>
            <a:pPr marL="12700" marR="5080">
              <a:lnSpc>
                <a:spcPct val="100000"/>
              </a:lnSpc>
              <a:tabLst>
                <a:tab pos="5049520" algn="l"/>
              </a:tabLst>
            </a:pPr>
            <a:r>
              <a:rPr sz="3200" spc="5" dirty="0">
                <a:solidFill>
                  <a:srgbClr val="FFFFFF"/>
                </a:solidFill>
                <a:latin typeface="Cambria"/>
                <a:cs typeface="Cambria"/>
              </a:rPr>
              <a:t>συχνότερη</a:t>
            </a:r>
            <a:r>
              <a:rPr sz="3200" spc="-35" dirty="0">
                <a:solidFill>
                  <a:srgbClr val="FFFFFF"/>
                </a:solidFill>
                <a:latin typeface="Cambria"/>
                <a:cs typeface="Cambria"/>
              </a:rPr>
              <a:t> </a:t>
            </a:r>
            <a:r>
              <a:rPr sz="3200" dirty="0">
                <a:solidFill>
                  <a:srgbClr val="FFFFFF"/>
                </a:solidFill>
                <a:latin typeface="Cambria"/>
                <a:cs typeface="Cambria"/>
              </a:rPr>
              <a:t>σε</a:t>
            </a:r>
            <a:r>
              <a:rPr sz="3200" spc="20" dirty="0">
                <a:solidFill>
                  <a:srgbClr val="FFFFFF"/>
                </a:solidFill>
                <a:latin typeface="Cambria"/>
                <a:cs typeface="Cambria"/>
              </a:rPr>
              <a:t> </a:t>
            </a:r>
            <a:r>
              <a:rPr sz="3200" spc="5" dirty="0">
                <a:solidFill>
                  <a:srgbClr val="FFFFFF"/>
                </a:solidFill>
                <a:latin typeface="Cambria"/>
                <a:cs typeface="Cambria"/>
              </a:rPr>
              <a:t>ηλικιωμένους	</a:t>
            </a:r>
            <a:r>
              <a:rPr sz="3200" dirty="0">
                <a:solidFill>
                  <a:srgbClr val="FFFFFF"/>
                </a:solidFill>
                <a:latin typeface="Cambria"/>
                <a:cs typeface="Cambria"/>
              </a:rPr>
              <a:t>ή αδύναμους </a:t>
            </a:r>
            <a:r>
              <a:rPr sz="3200" spc="5" dirty="0">
                <a:solidFill>
                  <a:srgbClr val="FFFFFF"/>
                </a:solidFill>
                <a:latin typeface="Cambria"/>
                <a:cs typeface="Cambria"/>
              </a:rPr>
              <a:t> </a:t>
            </a:r>
            <a:r>
              <a:rPr sz="3200" dirty="0">
                <a:solidFill>
                  <a:srgbClr val="FFFFFF"/>
                </a:solidFill>
                <a:latin typeface="Cambria"/>
                <a:cs typeface="Cambria"/>
              </a:rPr>
              <a:t>ασθενείς,</a:t>
            </a:r>
            <a:r>
              <a:rPr sz="3200" spc="-35" dirty="0">
                <a:solidFill>
                  <a:srgbClr val="FFFFFF"/>
                </a:solidFill>
                <a:latin typeface="Cambria"/>
                <a:cs typeface="Cambria"/>
              </a:rPr>
              <a:t> </a:t>
            </a:r>
            <a:r>
              <a:rPr sz="3200" dirty="0">
                <a:solidFill>
                  <a:srgbClr val="FFFFFF"/>
                </a:solidFill>
                <a:latin typeface="Cambria"/>
                <a:cs typeface="Cambria"/>
              </a:rPr>
              <a:t>σε</a:t>
            </a:r>
            <a:r>
              <a:rPr sz="3200" spc="-15" dirty="0">
                <a:solidFill>
                  <a:srgbClr val="FFFFFF"/>
                </a:solidFill>
                <a:latin typeface="Cambria"/>
                <a:cs typeface="Cambria"/>
              </a:rPr>
              <a:t> </a:t>
            </a:r>
            <a:r>
              <a:rPr sz="3200" dirty="0">
                <a:solidFill>
                  <a:srgbClr val="FFFFFF"/>
                </a:solidFill>
                <a:latin typeface="Cambria"/>
                <a:cs typeface="Cambria"/>
              </a:rPr>
              <a:t>μεγαλύτερες</a:t>
            </a:r>
            <a:r>
              <a:rPr sz="3200" spc="-10" dirty="0">
                <a:solidFill>
                  <a:srgbClr val="FFFFFF"/>
                </a:solidFill>
                <a:latin typeface="Cambria"/>
                <a:cs typeface="Cambria"/>
              </a:rPr>
              <a:t> </a:t>
            </a:r>
            <a:r>
              <a:rPr sz="3200" dirty="0">
                <a:solidFill>
                  <a:srgbClr val="FFFFFF"/>
                </a:solidFill>
                <a:latin typeface="Cambria"/>
                <a:cs typeface="Cambria"/>
              </a:rPr>
              <a:t>δόσεις,</a:t>
            </a:r>
            <a:r>
              <a:rPr sz="3200" spc="-15" dirty="0">
                <a:solidFill>
                  <a:srgbClr val="FFFFFF"/>
                </a:solidFill>
                <a:latin typeface="Cambria"/>
                <a:cs typeface="Cambria"/>
              </a:rPr>
              <a:t> </a:t>
            </a:r>
            <a:r>
              <a:rPr sz="3200" dirty="0">
                <a:solidFill>
                  <a:srgbClr val="FFFFFF"/>
                </a:solidFill>
                <a:latin typeface="Cambria"/>
                <a:cs typeface="Cambria"/>
              </a:rPr>
              <a:t>μετά</a:t>
            </a:r>
            <a:r>
              <a:rPr sz="3200" spc="-25" dirty="0">
                <a:solidFill>
                  <a:srgbClr val="FFFFFF"/>
                </a:solidFill>
                <a:latin typeface="Cambria"/>
                <a:cs typeface="Cambria"/>
              </a:rPr>
              <a:t> </a:t>
            </a:r>
            <a:r>
              <a:rPr sz="3200" spc="-5" dirty="0">
                <a:solidFill>
                  <a:srgbClr val="FFFFFF"/>
                </a:solidFill>
                <a:latin typeface="Cambria"/>
                <a:cs typeface="Cambria"/>
              </a:rPr>
              <a:t>από </a:t>
            </a:r>
            <a:r>
              <a:rPr sz="3200" spc="-685" dirty="0">
                <a:solidFill>
                  <a:srgbClr val="FFFFFF"/>
                </a:solidFill>
                <a:latin typeface="Cambria"/>
                <a:cs typeface="Cambria"/>
              </a:rPr>
              <a:t> </a:t>
            </a:r>
            <a:r>
              <a:rPr sz="3200" spc="5" dirty="0">
                <a:solidFill>
                  <a:srgbClr val="FFFFFF"/>
                </a:solidFill>
                <a:latin typeface="Cambria"/>
                <a:cs typeface="Cambria"/>
              </a:rPr>
              <a:t>ταχύτερη </a:t>
            </a:r>
            <a:r>
              <a:rPr sz="3200" dirty="0">
                <a:solidFill>
                  <a:srgbClr val="FFFFFF"/>
                </a:solidFill>
                <a:latin typeface="Cambria"/>
                <a:cs typeface="Cambria"/>
              </a:rPr>
              <a:t>ενδοφλέβια χορήγηση ή με </a:t>
            </a:r>
            <a:r>
              <a:rPr sz="3200" spc="5" dirty="0">
                <a:solidFill>
                  <a:srgbClr val="FFFFFF"/>
                </a:solidFill>
                <a:latin typeface="Cambria"/>
                <a:cs typeface="Cambria"/>
              </a:rPr>
              <a:t> </a:t>
            </a:r>
            <a:r>
              <a:rPr sz="3200" spc="-10" dirty="0">
                <a:solidFill>
                  <a:srgbClr val="FFFFFF"/>
                </a:solidFill>
                <a:latin typeface="Cambria"/>
                <a:cs typeface="Cambria"/>
              </a:rPr>
              <a:t>ταυτόχρονη </a:t>
            </a:r>
            <a:r>
              <a:rPr sz="3200" dirty="0">
                <a:solidFill>
                  <a:srgbClr val="FFFFFF"/>
                </a:solidFill>
                <a:latin typeface="Cambria"/>
                <a:cs typeface="Cambria"/>
              </a:rPr>
              <a:t>χορήγηση </a:t>
            </a:r>
            <a:r>
              <a:rPr sz="3200" spc="15" dirty="0">
                <a:solidFill>
                  <a:srgbClr val="FFFFFF"/>
                </a:solidFill>
                <a:latin typeface="Cambria"/>
                <a:cs typeface="Cambria"/>
              </a:rPr>
              <a:t>άλλων </a:t>
            </a:r>
            <a:r>
              <a:rPr sz="3200" spc="20" dirty="0">
                <a:solidFill>
                  <a:srgbClr val="FFFFFF"/>
                </a:solidFill>
                <a:latin typeface="Cambria"/>
                <a:cs typeface="Cambria"/>
              </a:rPr>
              <a:t> </a:t>
            </a:r>
            <a:r>
              <a:rPr sz="3200" spc="-5" dirty="0">
                <a:solidFill>
                  <a:srgbClr val="FFFFFF"/>
                </a:solidFill>
                <a:latin typeface="Cambria"/>
                <a:cs typeface="Cambria"/>
              </a:rPr>
              <a:t>κατασταλτικών</a:t>
            </a:r>
            <a:r>
              <a:rPr sz="3200" spc="-60" dirty="0">
                <a:solidFill>
                  <a:srgbClr val="FFFFFF"/>
                </a:solidFill>
                <a:latin typeface="Cambria"/>
                <a:cs typeface="Cambria"/>
              </a:rPr>
              <a:t> </a:t>
            </a:r>
            <a:r>
              <a:rPr sz="3200" spc="10" dirty="0">
                <a:solidFill>
                  <a:srgbClr val="FFFFFF"/>
                </a:solidFill>
                <a:latin typeface="Cambria"/>
                <a:cs typeface="Cambria"/>
              </a:rPr>
              <a:t>φαρμάκων.</a:t>
            </a:r>
            <a:endParaRPr sz="3200">
              <a:latin typeface="Cambria"/>
              <a:cs typeface="Cambria"/>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41350" rIns="0" bIns="0" rtlCol="0">
            <a:spAutoFit/>
          </a:bodyPr>
          <a:lstStyle/>
          <a:p>
            <a:pPr marL="747395" marR="5080" indent="596900">
              <a:lnSpc>
                <a:spcPct val="100000"/>
              </a:lnSpc>
              <a:spcBef>
                <a:spcPts val="105"/>
              </a:spcBef>
            </a:pPr>
            <a:r>
              <a:rPr spc="-5" dirty="0"/>
              <a:t>Οι</a:t>
            </a:r>
            <a:r>
              <a:rPr spc="-20" dirty="0"/>
              <a:t> </a:t>
            </a:r>
            <a:r>
              <a:rPr dirty="0"/>
              <a:t>ασθενείς</a:t>
            </a:r>
            <a:r>
              <a:rPr spc="-60" dirty="0"/>
              <a:t> </a:t>
            </a:r>
            <a:r>
              <a:rPr dirty="0"/>
              <a:t>με χρόνια</a:t>
            </a:r>
            <a:r>
              <a:rPr spc="-50" dirty="0"/>
              <a:t> </a:t>
            </a:r>
            <a:r>
              <a:rPr dirty="0"/>
              <a:t>αποφρακτική </a:t>
            </a:r>
            <a:r>
              <a:rPr spc="-690" dirty="0"/>
              <a:t> </a:t>
            </a:r>
            <a:r>
              <a:rPr dirty="0"/>
              <a:t>πνευμονοπάθεια</a:t>
            </a:r>
            <a:r>
              <a:rPr spc="-55" dirty="0"/>
              <a:t> </a:t>
            </a:r>
            <a:r>
              <a:rPr spc="5" dirty="0"/>
              <a:t>είναι</a:t>
            </a:r>
            <a:r>
              <a:rPr spc="-15" dirty="0"/>
              <a:t> </a:t>
            </a:r>
            <a:r>
              <a:rPr dirty="0"/>
              <a:t>περισσότερο</a:t>
            </a:r>
          </a:p>
          <a:p>
            <a:pPr marL="747395" marR="1130935">
              <a:lnSpc>
                <a:spcPct val="100000"/>
              </a:lnSpc>
            </a:pPr>
            <a:r>
              <a:rPr dirty="0"/>
              <a:t>επιρρεπείς στην αναπνευστική </a:t>
            </a:r>
            <a:r>
              <a:rPr spc="5" dirty="0"/>
              <a:t> </a:t>
            </a:r>
            <a:r>
              <a:rPr dirty="0"/>
              <a:t>καταστολή</a:t>
            </a:r>
            <a:r>
              <a:rPr spc="-50" dirty="0"/>
              <a:t> </a:t>
            </a:r>
            <a:r>
              <a:rPr spc="-5" dirty="0"/>
              <a:t>από βενζοδιαζεπίμες.</a:t>
            </a: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587830"/>
            <a:ext cx="5792470" cy="437515"/>
          </a:xfrm>
          <a:prstGeom prst="rect">
            <a:avLst/>
          </a:prstGeom>
        </p:spPr>
        <p:txBody>
          <a:bodyPr vert="horz" wrap="square" lIns="0" tIns="12700" rIns="0" bIns="0" rtlCol="0">
            <a:spAutoFit/>
          </a:bodyPr>
          <a:lstStyle/>
          <a:p>
            <a:pPr marL="287020" indent="-274320">
              <a:lnSpc>
                <a:spcPct val="100000"/>
              </a:lnSpc>
              <a:spcBef>
                <a:spcPts val="100"/>
              </a:spcBef>
              <a:buClr>
                <a:srgbClr val="6F2F9F"/>
              </a:buClr>
              <a:buSzPct val="68518"/>
              <a:buFont typeface="Wingdings"/>
              <a:buChar char=""/>
              <a:tabLst>
                <a:tab pos="287020" algn="l"/>
              </a:tabLst>
            </a:pPr>
            <a:r>
              <a:rPr sz="2700" spc="-10" dirty="0">
                <a:solidFill>
                  <a:srgbClr val="FFFFFF"/>
                </a:solidFill>
                <a:latin typeface="Cambria"/>
                <a:cs typeface="Cambria"/>
              </a:rPr>
              <a:t>Μιδαζολάμη,</a:t>
            </a:r>
            <a:r>
              <a:rPr sz="2700" spc="-15" dirty="0">
                <a:solidFill>
                  <a:srgbClr val="FFFFFF"/>
                </a:solidFill>
                <a:latin typeface="Cambria"/>
                <a:cs typeface="Cambria"/>
              </a:rPr>
              <a:t> </a:t>
            </a:r>
            <a:r>
              <a:rPr sz="2700" spc="-5" dirty="0">
                <a:solidFill>
                  <a:srgbClr val="FFFFFF"/>
                </a:solidFill>
                <a:latin typeface="Cambria"/>
                <a:cs typeface="Cambria"/>
              </a:rPr>
              <a:t>Διαζεπάμη,</a:t>
            </a:r>
            <a:r>
              <a:rPr sz="2700" dirty="0">
                <a:solidFill>
                  <a:srgbClr val="FFFFFF"/>
                </a:solidFill>
                <a:latin typeface="Cambria"/>
                <a:cs typeface="Cambria"/>
              </a:rPr>
              <a:t> </a:t>
            </a:r>
            <a:r>
              <a:rPr sz="2700" spc="-5" dirty="0">
                <a:solidFill>
                  <a:srgbClr val="FFFFFF"/>
                </a:solidFill>
                <a:latin typeface="Cambria"/>
                <a:cs typeface="Cambria"/>
              </a:rPr>
              <a:t>Λοραζεπάμη</a:t>
            </a:r>
            <a:endParaRPr sz="2700">
              <a:latin typeface="Cambria"/>
              <a:cs typeface="Cambria"/>
            </a:endParaRPr>
          </a:p>
        </p:txBody>
      </p:sp>
      <p:pic>
        <p:nvPicPr>
          <p:cNvPr id="3" name="object 3"/>
          <p:cNvPicPr/>
          <p:nvPr/>
        </p:nvPicPr>
        <p:blipFill>
          <a:blip r:embed="rId2" cstate="print"/>
          <a:stretch>
            <a:fillRect/>
          </a:stretch>
        </p:blipFill>
        <p:spPr>
          <a:xfrm>
            <a:off x="685800" y="1828800"/>
            <a:ext cx="1611630" cy="759713"/>
          </a:xfrm>
          <a:prstGeom prst="rect">
            <a:avLst/>
          </a:prstGeom>
        </p:spPr>
      </p:pic>
      <p:sp>
        <p:nvSpPr>
          <p:cNvPr id="4" name="object 4"/>
          <p:cNvSpPr txBox="1"/>
          <p:nvPr/>
        </p:nvSpPr>
        <p:spPr>
          <a:xfrm>
            <a:off x="535940" y="1917572"/>
            <a:ext cx="1755139" cy="766445"/>
          </a:xfrm>
          <a:prstGeom prst="rect">
            <a:avLst/>
          </a:prstGeom>
        </p:spPr>
        <p:txBody>
          <a:bodyPr vert="horz" wrap="square" lIns="0" tIns="92075" rIns="0" bIns="0" rtlCol="0">
            <a:spAutoFit/>
          </a:bodyPr>
          <a:lstStyle/>
          <a:p>
            <a:pPr marL="286385" marR="5080" indent="-274320">
              <a:lnSpc>
                <a:spcPts val="2590"/>
              </a:lnSpc>
              <a:spcBef>
                <a:spcPts val="725"/>
              </a:spcBef>
              <a:buClr>
                <a:srgbClr val="6F2F9F"/>
              </a:buClr>
              <a:buSzPct val="68518"/>
              <a:buFont typeface="Wingdings"/>
              <a:buChar char=""/>
              <a:tabLst>
                <a:tab pos="362585" algn="l"/>
                <a:tab pos="363220" algn="l"/>
              </a:tabLst>
            </a:pPr>
            <a:r>
              <a:rPr dirty="0"/>
              <a:t>	</a:t>
            </a:r>
            <a:r>
              <a:rPr sz="2700" dirty="0">
                <a:solidFill>
                  <a:srgbClr val="FFFFFF"/>
                </a:solidFill>
                <a:latin typeface="Cambria"/>
                <a:cs typeface="Cambria"/>
              </a:rPr>
              <a:t>Χρήσεις </a:t>
            </a:r>
            <a:r>
              <a:rPr sz="2700" spc="5" dirty="0">
                <a:solidFill>
                  <a:srgbClr val="FFFFFF"/>
                </a:solidFill>
                <a:latin typeface="Cambria"/>
                <a:cs typeface="Cambria"/>
              </a:rPr>
              <a:t> </a:t>
            </a:r>
            <a:r>
              <a:rPr sz="2700" spc="-5" dirty="0">
                <a:solidFill>
                  <a:srgbClr val="FFFFFF"/>
                </a:solidFill>
                <a:latin typeface="Cambria"/>
                <a:cs typeface="Cambria"/>
              </a:rPr>
              <a:t>αγχόλυ</a:t>
            </a:r>
            <a:r>
              <a:rPr sz="2700" spc="10" dirty="0">
                <a:solidFill>
                  <a:srgbClr val="FFFFFF"/>
                </a:solidFill>
                <a:latin typeface="Cambria"/>
                <a:cs typeface="Cambria"/>
              </a:rPr>
              <a:t>σ</a:t>
            </a:r>
            <a:r>
              <a:rPr sz="2700" dirty="0">
                <a:solidFill>
                  <a:srgbClr val="FFFFFF"/>
                </a:solidFill>
                <a:latin typeface="Cambria"/>
                <a:cs typeface="Cambria"/>
              </a:rPr>
              <a:t>η</a:t>
            </a:r>
            <a:endParaRPr sz="2700">
              <a:latin typeface="Cambria"/>
              <a:cs typeface="Cambria"/>
            </a:endParaRPr>
          </a:p>
        </p:txBody>
      </p:sp>
      <p:sp>
        <p:nvSpPr>
          <p:cNvPr id="5" name="object 5"/>
          <p:cNvSpPr txBox="1"/>
          <p:nvPr/>
        </p:nvSpPr>
        <p:spPr>
          <a:xfrm>
            <a:off x="810259" y="3563873"/>
            <a:ext cx="1434465" cy="436880"/>
          </a:xfrm>
          <a:prstGeom prst="rect">
            <a:avLst/>
          </a:prstGeom>
        </p:spPr>
        <p:txBody>
          <a:bodyPr vert="horz" wrap="square" lIns="0" tIns="12700" rIns="0" bIns="0" rtlCol="0">
            <a:spAutoFit/>
          </a:bodyPr>
          <a:lstStyle/>
          <a:p>
            <a:pPr marL="12700">
              <a:lnSpc>
                <a:spcPct val="100000"/>
              </a:lnSpc>
              <a:spcBef>
                <a:spcPts val="100"/>
              </a:spcBef>
            </a:pPr>
            <a:r>
              <a:rPr sz="2700" dirty="0">
                <a:solidFill>
                  <a:srgbClr val="FFFFFF"/>
                </a:solidFill>
                <a:latin typeface="Cambria"/>
                <a:cs typeface="Cambria"/>
              </a:rPr>
              <a:t>μαγνή</a:t>
            </a:r>
            <a:r>
              <a:rPr sz="2700" spc="5" dirty="0">
                <a:solidFill>
                  <a:srgbClr val="FFFFFF"/>
                </a:solidFill>
                <a:latin typeface="Cambria"/>
                <a:cs typeface="Cambria"/>
              </a:rPr>
              <a:t>τ</a:t>
            </a:r>
            <a:r>
              <a:rPr sz="2700" dirty="0">
                <a:solidFill>
                  <a:srgbClr val="FFFFFF"/>
                </a:solidFill>
                <a:latin typeface="Cambria"/>
                <a:cs typeface="Cambria"/>
              </a:rPr>
              <a:t>ης</a:t>
            </a:r>
            <a:endParaRPr sz="2700">
              <a:latin typeface="Cambria"/>
              <a:cs typeface="Cambria"/>
            </a:endParaRPr>
          </a:p>
        </p:txBody>
      </p:sp>
      <p:sp>
        <p:nvSpPr>
          <p:cNvPr id="6" name="object 6"/>
          <p:cNvSpPr txBox="1"/>
          <p:nvPr/>
        </p:nvSpPr>
        <p:spPr>
          <a:xfrm>
            <a:off x="810259" y="4551121"/>
            <a:ext cx="1423035" cy="437515"/>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Cambria"/>
                <a:cs typeface="Cambria"/>
              </a:rPr>
              <a:t>οπιοειδές</a:t>
            </a:r>
            <a:endParaRPr sz="2700">
              <a:latin typeface="Cambria"/>
              <a:cs typeface="Cambria"/>
            </a:endParaRPr>
          </a:p>
        </p:txBody>
      </p:sp>
      <p:sp>
        <p:nvSpPr>
          <p:cNvPr id="7" name="object 7"/>
          <p:cNvSpPr txBox="1"/>
          <p:nvPr/>
        </p:nvSpPr>
        <p:spPr>
          <a:xfrm>
            <a:off x="2882010" y="1917572"/>
            <a:ext cx="5288280" cy="4058920"/>
          </a:xfrm>
          <a:prstGeom prst="rect">
            <a:avLst/>
          </a:prstGeom>
        </p:spPr>
        <p:txBody>
          <a:bodyPr vert="horz" wrap="square" lIns="0" tIns="12700" rIns="0" bIns="0" rtlCol="0">
            <a:spAutoFit/>
          </a:bodyPr>
          <a:lstStyle/>
          <a:p>
            <a:pPr marL="12700">
              <a:lnSpc>
                <a:spcPct val="100000"/>
              </a:lnSpc>
              <a:spcBef>
                <a:spcPts val="100"/>
              </a:spcBef>
            </a:pPr>
            <a:r>
              <a:rPr sz="2700" spc="-5" dirty="0">
                <a:solidFill>
                  <a:srgbClr val="FFFFFF"/>
                </a:solidFill>
                <a:latin typeface="Cambria"/>
                <a:cs typeface="Cambria"/>
              </a:rPr>
              <a:t>προεγχειρητική</a:t>
            </a:r>
            <a:r>
              <a:rPr sz="2700" spc="-25" dirty="0">
                <a:solidFill>
                  <a:srgbClr val="FFFFFF"/>
                </a:solidFill>
                <a:latin typeface="Cambria"/>
                <a:cs typeface="Cambria"/>
              </a:rPr>
              <a:t> </a:t>
            </a:r>
            <a:r>
              <a:rPr sz="2700" spc="-5" dirty="0">
                <a:solidFill>
                  <a:srgbClr val="FFFFFF"/>
                </a:solidFill>
                <a:latin typeface="Cambria"/>
                <a:cs typeface="Cambria"/>
              </a:rPr>
              <a:t>καταστολή</a:t>
            </a:r>
            <a:r>
              <a:rPr sz="2700" spc="-30" dirty="0">
                <a:solidFill>
                  <a:srgbClr val="FFFFFF"/>
                </a:solidFill>
                <a:latin typeface="Cambria"/>
                <a:cs typeface="Cambria"/>
              </a:rPr>
              <a:t> </a:t>
            </a:r>
            <a:r>
              <a:rPr sz="2700" dirty="0">
                <a:solidFill>
                  <a:srgbClr val="FFFFFF"/>
                </a:solidFill>
                <a:latin typeface="Cambria"/>
                <a:cs typeface="Cambria"/>
              </a:rPr>
              <a:t>+</a:t>
            </a:r>
            <a:endParaRPr sz="2700">
              <a:latin typeface="Cambria"/>
              <a:cs typeface="Cambria"/>
            </a:endParaRPr>
          </a:p>
          <a:p>
            <a:pPr marL="29209">
              <a:lnSpc>
                <a:spcPts val="2915"/>
              </a:lnSpc>
              <a:spcBef>
                <a:spcPts val="1939"/>
              </a:spcBef>
            </a:pPr>
            <a:r>
              <a:rPr sz="2700" spc="5" dirty="0">
                <a:solidFill>
                  <a:srgbClr val="FFFFFF"/>
                </a:solidFill>
                <a:latin typeface="Cambria"/>
                <a:cs typeface="Cambria"/>
              </a:rPr>
              <a:t>πρόκληση</a:t>
            </a:r>
            <a:r>
              <a:rPr sz="2700" spc="-35" dirty="0">
                <a:solidFill>
                  <a:srgbClr val="FFFFFF"/>
                </a:solidFill>
                <a:latin typeface="Cambria"/>
                <a:cs typeface="Cambria"/>
              </a:rPr>
              <a:t> </a:t>
            </a:r>
            <a:r>
              <a:rPr sz="2700" spc="-5" dirty="0">
                <a:solidFill>
                  <a:srgbClr val="FFFFFF"/>
                </a:solidFill>
                <a:latin typeface="Cambria"/>
                <a:cs typeface="Cambria"/>
              </a:rPr>
              <a:t>αμνησίας</a:t>
            </a:r>
            <a:endParaRPr sz="2700">
              <a:latin typeface="Cambria"/>
              <a:cs typeface="Cambria"/>
            </a:endParaRPr>
          </a:p>
          <a:p>
            <a:pPr marL="29209" marR="5080">
              <a:lnSpc>
                <a:spcPts val="2600"/>
              </a:lnSpc>
              <a:spcBef>
                <a:spcPts val="300"/>
              </a:spcBef>
            </a:pPr>
            <a:r>
              <a:rPr sz="2700" spc="-5" dirty="0">
                <a:solidFill>
                  <a:srgbClr val="FFFFFF"/>
                </a:solidFill>
                <a:latin typeface="Cambria"/>
                <a:cs typeface="Cambria"/>
              </a:rPr>
              <a:t>κατασταλτικά-αγχολυτικά</a:t>
            </a:r>
            <a:r>
              <a:rPr sz="2700" spc="-70" dirty="0">
                <a:solidFill>
                  <a:srgbClr val="FFFFFF"/>
                </a:solidFill>
                <a:latin typeface="Cambria"/>
                <a:cs typeface="Cambria"/>
              </a:rPr>
              <a:t> </a:t>
            </a:r>
            <a:r>
              <a:rPr sz="2700" dirty="0">
                <a:solidFill>
                  <a:srgbClr val="FFFFFF"/>
                </a:solidFill>
                <a:latin typeface="Cambria"/>
                <a:cs typeface="Cambria"/>
              </a:rPr>
              <a:t>σε</a:t>
            </a:r>
            <a:r>
              <a:rPr sz="2700" spc="-30" dirty="0">
                <a:solidFill>
                  <a:srgbClr val="FFFFFF"/>
                </a:solidFill>
                <a:latin typeface="Cambria"/>
                <a:cs typeface="Cambria"/>
              </a:rPr>
              <a:t> </a:t>
            </a:r>
            <a:r>
              <a:rPr sz="2700" spc="-5" dirty="0">
                <a:solidFill>
                  <a:srgbClr val="FFFFFF"/>
                </a:solidFill>
                <a:latin typeface="Cambria"/>
                <a:cs typeface="Cambria"/>
              </a:rPr>
              <a:t>εκτός </a:t>
            </a:r>
            <a:r>
              <a:rPr sz="2700" spc="-580" dirty="0">
                <a:solidFill>
                  <a:srgbClr val="FFFFFF"/>
                </a:solidFill>
                <a:latin typeface="Cambria"/>
                <a:cs typeface="Cambria"/>
              </a:rPr>
              <a:t> </a:t>
            </a:r>
            <a:r>
              <a:rPr sz="2700" spc="-5" dirty="0">
                <a:solidFill>
                  <a:srgbClr val="FFFFFF"/>
                </a:solidFill>
                <a:latin typeface="Cambria"/>
                <a:cs typeface="Cambria"/>
              </a:rPr>
              <a:t>χειρουργείου αναισθησία</a:t>
            </a:r>
            <a:r>
              <a:rPr sz="2700" dirty="0">
                <a:solidFill>
                  <a:srgbClr val="FFFFFF"/>
                </a:solidFill>
                <a:latin typeface="Cambria"/>
                <a:cs typeface="Cambria"/>
              </a:rPr>
              <a:t> </a:t>
            </a:r>
            <a:r>
              <a:rPr sz="2700" spc="-10" dirty="0">
                <a:solidFill>
                  <a:srgbClr val="FFFFFF"/>
                </a:solidFill>
                <a:latin typeface="Cambria"/>
                <a:cs typeface="Cambria"/>
              </a:rPr>
              <a:t>πχ.</a:t>
            </a:r>
            <a:endParaRPr sz="2700">
              <a:latin typeface="Cambria"/>
              <a:cs typeface="Cambria"/>
            </a:endParaRPr>
          </a:p>
          <a:p>
            <a:pPr marL="29209" marR="95885">
              <a:lnSpc>
                <a:spcPts val="2590"/>
              </a:lnSpc>
              <a:spcBef>
                <a:spcPts val="2585"/>
              </a:spcBef>
            </a:pPr>
            <a:r>
              <a:rPr sz="2700" dirty="0">
                <a:solidFill>
                  <a:srgbClr val="FFFFFF"/>
                </a:solidFill>
                <a:latin typeface="Cambria"/>
                <a:cs typeface="Cambria"/>
              </a:rPr>
              <a:t>διατήρηση </a:t>
            </a:r>
            <a:r>
              <a:rPr sz="2700" spc="-5" dirty="0">
                <a:solidFill>
                  <a:srgbClr val="FFFFFF"/>
                </a:solidFill>
                <a:latin typeface="Cambria"/>
                <a:cs typeface="Cambria"/>
              </a:rPr>
              <a:t>αναισθησίας </a:t>
            </a:r>
            <a:r>
              <a:rPr sz="2700" dirty="0">
                <a:solidFill>
                  <a:srgbClr val="FFFFFF"/>
                </a:solidFill>
                <a:latin typeface="Cambria"/>
                <a:cs typeface="Cambria"/>
              </a:rPr>
              <a:t>σε </a:t>
            </a:r>
            <a:r>
              <a:rPr sz="2700" spc="-5" dirty="0">
                <a:solidFill>
                  <a:srgbClr val="FFFFFF"/>
                </a:solidFill>
                <a:latin typeface="Cambria"/>
                <a:cs typeface="Cambria"/>
              </a:rPr>
              <a:t>καρδιο- </a:t>
            </a:r>
            <a:r>
              <a:rPr sz="2700" spc="-580" dirty="0">
                <a:solidFill>
                  <a:srgbClr val="FFFFFF"/>
                </a:solidFill>
                <a:latin typeface="Cambria"/>
                <a:cs typeface="Cambria"/>
              </a:rPr>
              <a:t> </a:t>
            </a:r>
            <a:r>
              <a:rPr sz="2700" spc="-5" dirty="0">
                <a:solidFill>
                  <a:srgbClr val="FFFFFF"/>
                </a:solidFill>
                <a:latin typeface="Cambria"/>
                <a:cs typeface="Cambria"/>
              </a:rPr>
              <a:t>χειρουργικές</a:t>
            </a:r>
            <a:r>
              <a:rPr sz="2700" dirty="0">
                <a:solidFill>
                  <a:srgbClr val="FFFFFF"/>
                </a:solidFill>
                <a:latin typeface="Cambria"/>
                <a:cs typeface="Cambria"/>
              </a:rPr>
              <a:t> </a:t>
            </a:r>
            <a:r>
              <a:rPr sz="2700" spc="-5" dirty="0">
                <a:solidFill>
                  <a:srgbClr val="FFFFFF"/>
                </a:solidFill>
                <a:latin typeface="Cambria"/>
                <a:cs typeface="Cambria"/>
              </a:rPr>
              <a:t>επεμβάσεις μαζί </a:t>
            </a:r>
            <a:r>
              <a:rPr sz="2700" dirty="0">
                <a:solidFill>
                  <a:srgbClr val="FFFFFF"/>
                </a:solidFill>
                <a:latin typeface="Cambria"/>
                <a:cs typeface="Cambria"/>
              </a:rPr>
              <a:t>με</a:t>
            </a:r>
            <a:endParaRPr sz="2700">
              <a:latin typeface="Cambria"/>
              <a:cs typeface="Cambria"/>
            </a:endParaRPr>
          </a:p>
          <a:p>
            <a:pPr marL="105410" marR="364490" indent="-76200">
              <a:lnSpc>
                <a:spcPts val="2600"/>
              </a:lnSpc>
              <a:spcBef>
                <a:spcPts val="2580"/>
              </a:spcBef>
            </a:pPr>
            <a:r>
              <a:rPr sz="2700" dirty="0">
                <a:solidFill>
                  <a:srgbClr val="FFFFFF"/>
                </a:solidFill>
                <a:latin typeface="Cambria"/>
                <a:cs typeface="Cambria"/>
              </a:rPr>
              <a:t>+ </a:t>
            </a:r>
            <a:r>
              <a:rPr sz="2700" spc="10" dirty="0">
                <a:solidFill>
                  <a:srgbClr val="FFFFFF"/>
                </a:solidFill>
                <a:latin typeface="Cambria"/>
                <a:cs typeface="Cambria"/>
              </a:rPr>
              <a:t>πτητικό </a:t>
            </a:r>
            <a:r>
              <a:rPr sz="2700" spc="-5" dirty="0">
                <a:solidFill>
                  <a:srgbClr val="FFFFFF"/>
                </a:solidFill>
                <a:latin typeface="Cambria"/>
                <a:cs typeface="Cambria"/>
              </a:rPr>
              <a:t>(ειδικά νεογνά-βρέφη) </a:t>
            </a:r>
            <a:r>
              <a:rPr sz="2700" spc="-580" dirty="0">
                <a:solidFill>
                  <a:srgbClr val="FFFFFF"/>
                </a:solidFill>
                <a:latin typeface="Cambria"/>
                <a:cs typeface="Cambria"/>
              </a:rPr>
              <a:t> </a:t>
            </a:r>
            <a:r>
              <a:rPr sz="2700" dirty="0">
                <a:solidFill>
                  <a:srgbClr val="FFFFFF"/>
                </a:solidFill>
                <a:latin typeface="Cambria"/>
                <a:cs typeface="Cambria"/>
              </a:rPr>
              <a:t>αντιεπιληπτικά</a:t>
            </a:r>
            <a:endParaRPr sz="2700">
              <a:latin typeface="Cambria"/>
              <a:cs typeface="Cambria"/>
            </a:endParaRPr>
          </a:p>
          <a:p>
            <a:pPr marL="105410">
              <a:lnSpc>
                <a:spcPts val="2615"/>
              </a:lnSpc>
            </a:pPr>
            <a:r>
              <a:rPr sz="2700" spc="-5" dirty="0">
                <a:solidFill>
                  <a:srgbClr val="FFFFFF"/>
                </a:solidFill>
                <a:latin typeface="Cambria"/>
                <a:cs typeface="Cambria"/>
              </a:rPr>
              <a:t>καταστολή</a:t>
            </a:r>
            <a:r>
              <a:rPr sz="2700" spc="-35" dirty="0">
                <a:solidFill>
                  <a:srgbClr val="FFFFFF"/>
                </a:solidFill>
                <a:latin typeface="Cambria"/>
                <a:cs typeface="Cambria"/>
              </a:rPr>
              <a:t> </a:t>
            </a:r>
            <a:r>
              <a:rPr sz="2700" dirty="0">
                <a:solidFill>
                  <a:srgbClr val="FFFFFF"/>
                </a:solidFill>
                <a:latin typeface="Cambria"/>
                <a:cs typeface="Cambria"/>
              </a:rPr>
              <a:t>στη</a:t>
            </a:r>
            <a:r>
              <a:rPr sz="2700" spc="-20" dirty="0">
                <a:solidFill>
                  <a:srgbClr val="FFFFFF"/>
                </a:solidFill>
                <a:latin typeface="Cambria"/>
                <a:cs typeface="Cambria"/>
              </a:rPr>
              <a:t> </a:t>
            </a:r>
            <a:r>
              <a:rPr sz="2700" spc="-5" dirty="0">
                <a:solidFill>
                  <a:srgbClr val="FFFFFF"/>
                </a:solidFill>
                <a:latin typeface="Cambria"/>
                <a:cs typeface="Cambria"/>
              </a:rPr>
              <a:t>ΜΕΘ</a:t>
            </a:r>
            <a:endParaRPr sz="2700">
              <a:latin typeface="Cambria"/>
              <a:cs typeface="Cambria"/>
            </a:endParaRPr>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214763" y="304800"/>
            <a:ext cx="4281677" cy="749046"/>
          </a:xfrm>
          <a:prstGeom prst="rect">
            <a:avLst/>
          </a:prstGeom>
        </p:spPr>
      </p:pic>
      <p:sp>
        <p:nvSpPr>
          <p:cNvPr id="3" name="object 3"/>
          <p:cNvSpPr txBox="1"/>
          <p:nvPr/>
        </p:nvSpPr>
        <p:spPr>
          <a:xfrm>
            <a:off x="535940" y="1447355"/>
            <a:ext cx="7402195" cy="4416425"/>
          </a:xfrm>
          <a:prstGeom prst="rect">
            <a:avLst/>
          </a:prstGeom>
        </p:spPr>
        <p:txBody>
          <a:bodyPr vert="horz" wrap="square" lIns="0" tIns="104775" rIns="0" bIns="0" rtlCol="0">
            <a:spAutoFit/>
          </a:bodyPr>
          <a:lstStyle/>
          <a:p>
            <a:pPr marL="12700">
              <a:lnSpc>
                <a:spcPct val="100000"/>
              </a:lnSpc>
              <a:spcBef>
                <a:spcPts val="825"/>
              </a:spcBef>
            </a:pPr>
            <a:r>
              <a:rPr sz="2100" spc="-195" dirty="0">
                <a:solidFill>
                  <a:srgbClr val="0E6EC5"/>
                </a:solidFill>
                <a:latin typeface="Segoe UI Symbol"/>
                <a:cs typeface="Segoe UI Symbol"/>
              </a:rPr>
              <a:t>⦿</a:t>
            </a:r>
            <a:r>
              <a:rPr sz="2100" spc="-145" dirty="0">
                <a:solidFill>
                  <a:srgbClr val="0E6EC5"/>
                </a:solidFill>
                <a:latin typeface="Segoe UI Symbol"/>
                <a:cs typeface="Segoe UI Symbol"/>
              </a:rPr>
              <a:t> </a:t>
            </a:r>
            <a:r>
              <a:rPr sz="3000" spc="-40" dirty="0">
                <a:solidFill>
                  <a:srgbClr val="FFFFFF"/>
                </a:solidFill>
                <a:latin typeface="Microsoft Sans Serif"/>
                <a:cs typeface="Microsoft Sans Serif"/>
              </a:rPr>
              <a:t>Βραδε</a:t>
            </a:r>
            <a:r>
              <a:rPr sz="3000" spc="-15" dirty="0">
                <a:solidFill>
                  <a:srgbClr val="FFFFFF"/>
                </a:solidFill>
                <a:latin typeface="Microsoft Sans Serif"/>
                <a:cs typeface="Microsoft Sans Serif"/>
              </a:rPr>
              <a:t>ί</a:t>
            </a:r>
            <a:r>
              <a:rPr sz="3000" spc="5" dirty="0">
                <a:solidFill>
                  <a:srgbClr val="FFFFFF"/>
                </a:solidFill>
                <a:latin typeface="Microsoft Sans Serif"/>
                <a:cs typeface="Microsoft Sans Serif"/>
              </a:rPr>
              <a:t>α</a:t>
            </a:r>
            <a:r>
              <a:rPr sz="3000" spc="45" dirty="0">
                <a:solidFill>
                  <a:srgbClr val="FFFFFF"/>
                </a:solidFill>
                <a:latin typeface="Microsoft Sans Serif"/>
                <a:cs typeface="Microsoft Sans Serif"/>
              </a:rPr>
              <a:t> </a:t>
            </a:r>
            <a:r>
              <a:rPr sz="3000" spc="-45" dirty="0">
                <a:solidFill>
                  <a:srgbClr val="FFFFFF"/>
                </a:solidFill>
                <a:latin typeface="Microsoft Sans Serif"/>
                <a:cs typeface="Microsoft Sans Serif"/>
              </a:rPr>
              <a:t>εισα</a:t>
            </a:r>
            <a:r>
              <a:rPr sz="3000" spc="-50" dirty="0">
                <a:solidFill>
                  <a:srgbClr val="FFFFFF"/>
                </a:solidFill>
                <a:latin typeface="Microsoft Sans Serif"/>
                <a:cs typeface="Microsoft Sans Serif"/>
              </a:rPr>
              <a:t>γ</a:t>
            </a:r>
            <a:r>
              <a:rPr sz="3000" spc="50" dirty="0">
                <a:solidFill>
                  <a:srgbClr val="FFFFFF"/>
                </a:solidFill>
                <a:latin typeface="Microsoft Sans Serif"/>
                <a:cs typeface="Microsoft Sans Serif"/>
              </a:rPr>
              <a:t>ωγή</a:t>
            </a:r>
            <a:endParaRPr sz="3000">
              <a:latin typeface="Microsoft Sans Serif"/>
              <a:cs typeface="Microsoft Sans Serif"/>
            </a:endParaRPr>
          </a:p>
          <a:p>
            <a:pPr marL="12700">
              <a:lnSpc>
                <a:spcPct val="100000"/>
              </a:lnSpc>
              <a:spcBef>
                <a:spcPts val="720"/>
              </a:spcBef>
              <a:tabLst>
                <a:tab pos="518795" algn="l"/>
              </a:tabLst>
            </a:pPr>
            <a:r>
              <a:rPr sz="2100" spc="-195" dirty="0">
                <a:solidFill>
                  <a:srgbClr val="0E6EC5"/>
                </a:solidFill>
                <a:latin typeface="Segoe UI Symbol"/>
                <a:cs typeface="Segoe UI Symbol"/>
              </a:rPr>
              <a:t>⦿	</a:t>
            </a:r>
            <a:r>
              <a:rPr sz="3000" spc="-100" dirty="0">
                <a:solidFill>
                  <a:srgbClr val="FFFFFF"/>
                </a:solidFill>
                <a:latin typeface="Microsoft Sans Serif"/>
                <a:cs typeface="Microsoft Sans Serif"/>
              </a:rPr>
              <a:t>Μεταβολίζονται</a:t>
            </a:r>
            <a:r>
              <a:rPr sz="3000" spc="20" dirty="0">
                <a:solidFill>
                  <a:srgbClr val="FFFFFF"/>
                </a:solidFill>
                <a:latin typeface="Microsoft Sans Serif"/>
                <a:cs typeface="Microsoft Sans Serif"/>
              </a:rPr>
              <a:t> </a:t>
            </a:r>
            <a:r>
              <a:rPr sz="3000" spc="-95" dirty="0">
                <a:solidFill>
                  <a:srgbClr val="FFFFFF"/>
                </a:solidFill>
                <a:latin typeface="Microsoft Sans Serif"/>
                <a:cs typeface="Microsoft Sans Serif"/>
              </a:rPr>
              <a:t>στο</a:t>
            </a:r>
            <a:r>
              <a:rPr sz="3000" spc="10" dirty="0">
                <a:solidFill>
                  <a:srgbClr val="FFFFFF"/>
                </a:solidFill>
                <a:latin typeface="Microsoft Sans Serif"/>
                <a:cs typeface="Microsoft Sans Serif"/>
              </a:rPr>
              <a:t> </a:t>
            </a:r>
            <a:r>
              <a:rPr sz="3000" dirty="0">
                <a:solidFill>
                  <a:srgbClr val="FFFFFF"/>
                </a:solidFill>
                <a:latin typeface="Microsoft Sans Serif"/>
                <a:cs typeface="Microsoft Sans Serif"/>
              </a:rPr>
              <a:t>ΗΠΑΡ</a:t>
            </a:r>
            <a:endParaRPr sz="3000">
              <a:latin typeface="Microsoft Sans Serif"/>
              <a:cs typeface="Microsoft Sans Serif"/>
            </a:endParaRPr>
          </a:p>
          <a:p>
            <a:pPr marR="971550" algn="r">
              <a:lnSpc>
                <a:spcPct val="100000"/>
              </a:lnSpc>
              <a:spcBef>
                <a:spcPts val="720"/>
              </a:spcBef>
            </a:pPr>
            <a:r>
              <a:rPr sz="3000" i="1" spc="-30" dirty="0">
                <a:solidFill>
                  <a:srgbClr val="FFFFFF"/>
                </a:solidFill>
                <a:latin typeface="Arial"/>
                <a:cs typeface="Arial"/>
              </a:rPr>
              <a:t>Διαζεπάμη </a:t>
            </a:r>
            <a:r>
              <a:rPr sz="3000" dirty="0">
                <a:solidFill>
                  <a:srgbClr val="FFFFFF"/>
                </a:solidFill>
                <a:latin typeface="Microsoft Sans Serif"/>
                <a:cs typeface="Microsoft Sans Serif"/>
              </a:rPr>
              <a:t>-</a:t>
            </a:r>
            <a:r>
              <a:rPr sz="3000" spc="25" dirty="0">
                <a:solidFill>
                  <a:srgbClr val="FFFFFF"/>
                </a:solidFill>
                <a:latin typeface="Microsoft Sans Serif"/>
                <a:cs typeface="Microsoft Sans Serif"/>
              </a:rPr>
              <a:t> </a:t>
            </a:r>
            <a:r>
              <a:rPr sz="3000" spc="-40" dirty="0">
                <a:solidFill>
                  <a:srgbClr val="FFFFFF"/>
                </a:solidFill>
                <a:latin typeface="Microsoft Sans Serif"/>
                <a:cs typeface="Microsoft Sans Serif"/>
              </a:rPr>
              <a:t>δραστικοί</a:t>
            </a:r>
            <a:r>
              <a:rPr sz="3000" spc="20" dirty="0">
                <a:solidFill>
                  <a:srgbClr val="FFFFFF"/>
                </a:solidFill>
                <a:latin typeface="Microsoft Sans Serif"/>
                <a:cs typeface="Microsoft Sans Serif"/>
              </a:rPr>
              <a:t> </a:t>
            </a:r>
            <a:r>
              <a:rPr sz="3000" spc="-110" dirty="0">
                <a:solidFill>
                  <a:srgbClr val="FFFFFF"/>
                </a:solidFill>
                <a:latin typeface="Microsoft Sans Serif"/>
                <a:cs typeface="Microsoft Sans Serif"/>
              </a:rPr>
              <a:t>μεταβολίτες</a:t>
            </a:r>
            <a:endParaRPr sz="3000">
              <a:latin typeface="Microsoft Sans Serif"/>
              <a:cs typeface="Microsoft Sans Serif"/>
            </a:endParaRPr>
          </a:p>
          <a:p>
            <a:pPr marR="1051560" algn="r">
              <a:lnSpc>
                <a:spcPct val="100000"/>
              </a:lnSpc>
              <a:spcBef>
                <a:spcPts val="725"/>
              </a:spcBef>
            </a:pPr>
            <a:r>
              <a:rPr sz="3000" i="1" spc="-35" dirty="0">
                <a:solidFill>
                  <a:srgbClr val="FFFFFF"/>
                </a:solidFill>
                <a:latin typeface="Arial"/>
                <a:cs typeface="Arial"/>
              </a:rPr>
              <a:t>Μιδαζολάμη</a:t>
            </a:r>
            <a:r>
              <a:rPr sz="3000" i="1" spc="-30" dirty="0">
                <a:solidFill>
                  <a:srgbClr val="FFFFFF"/>
                </a:solidFill>
                <a:latin typeface="Arial"/>
                <a:cs typeface="Arial"/>
              </a:rPr>
              <a:t> </a:t>
            </a:r>
            <a:r>
              <a:rPr sz="3000" i="1" dirty="0">
                <a:solidFill>
                  <a:srgbClr val="FFFFFF"/>
                </a:solidFill>
                <a:latin typeface="Arial"/>
                <a:cs typeface="Arial"/>
              </a:rPr>
              <a:t>-</a:t>
            </a:r>
            <a:r>
              <a:rPr sz="3000" i="1" spc="5" dirty="0">
                <a:solidFill>
                  <a:srgbClr val="FFFFFF"/>
                </a:solidFill>
                <a:latin typeface="Arial"/>
                <a:cs typeface="Arial"/>
              </a:rPr>
              <a:t> </a:t>
            </a:r>
            <a:r>
              <a:rPr sz="3000" spc="-55" dirty="0">
                <a:solidFill>
                  <a:srgbClr val="FFFFFF"/>
                </a:solidFill>
                <a:latin typeface="Microsoft Sans Serif"/>
                <a:cs typeface="Microsoft Sans Serif"/>
              </a:rPr>
              <a:t>αδρανείς</a:t>
            </a:r>
            <a:r>
              <a:rPr sz="3000" spc="40" dirty="0">
                <a:solidFill>
                  <a:srgbClr val="FFFFFF"/>
                </a:solidFill>
                <a:latin typeface="Microsoft Sans Serif"/>
                <a:cs typeface="Microsoft Sans Serif"/>
              </a:rPr>
              <a:t> </a:t>
            </a:r>
            <a:r>
              <a:rPr sz="3000" spc="-110" dirty="0">
                <a:solidFill>
                  <a:srgbClr val="FFFFFF"/>
                </a:solidFill>
                <a:latin typeface="Microsoft Sans Serif"/>
                <a:cs typeface="Microsoft Sans Serif"/>
              </a:rPr>
              <a:t>μεταβολίτες</a:t>
            </a:r>
            <a:endParaRPr sz="3000">
              <a:latin typeface="Microsoft Sans Serif"/>
              <a:cs typeface="Microsoft Sans Serif"/>
            </a:endParaRPr>
          </a:p>
          <a:p>
            <a:pPr marL="12700">
              <a:lnSpc>
                <a:spcPct val="100000"/>
              </a:lnSpc>
              <a:spcBef>
                <a:spcPts val="720"/>
              </a:spcBef>
              <a:tabLst>
                <a:tab pos="730250" algn="l"/>
              </a:tabLst>
            </a:pPr>
            <a:r>
              <a:rPr sz="2100" spc="-195" dirty="0">
                <a:solidFill>
                  <a:srgbClr val="0E6EC5"/>
                </a:solidFill>
                <a:latin typeface="Segoe UI Symbol"/>
                <a:cs typeface="Segoe UI Symbol"/>
              </a:rPr>
              <a:t>⦿	</a:t>
            </a:r>
            <a:r>
              <a:rPr sz="3000" spc="-30" dirty="0">
                <a:solidFill>
                  <a:srgbClr val="FFFFFF"/>
                </a:solidFill>
                <a:latin typeface="Microsoft Sans Serif"/>
                <a:cs typeface="Microsoft Sans Serif"/>
              </a:rPr>
              <a:t>Χρόνος</a:t>
            </a:r>
            <a:r>
              <a:rPr sz="3000" spc="10" dirty="0">
                <a:solidFill>
                  <a:srgbClr val="FFFFFF"/>
                </a:solidFill>
                <a:latin typeface="Microsoft Sans Serif"/>
                <a:cs typeface="Microsoft Sans Serif"/>
              </a:rPr>
              <a:t> </a:t>
            </a:r>
            <a:r>
              <a:rPr sz="3000" spc="-40" dirty="0">
                <a:solidFill>
                  <a:srgbClr val="FFFFFF"/>
                </a:solidFill>
                <a:latin typeface="Microsoft Sans Serif"/>
                <a:cs typeface="Microsoft Sans Serif"/>
              </a:rPr>
              <a:t>ημίσειας</a:t>
            </a:r>
            <a:r>
              <a:rPr sz="3000" spc="15" dirty="0">
                <a:solidFill>
                  <a:srgbClr val="FFFFFF"/>
                </a:solidFill>
                <a:latin typeface="Microsoft Sans Serif"/>
                <a:cs typeface="Microsoft Sans Serif"/>
              </a:rPr>
              <a:t> </a:t>
            </a:r>
            <a:r>
              <a:rPr sz="3000" spc="-60" dirty="0">
                <a:solidFill>
                  <a:srgbClr val="FFFFFF"/>
                </a:solidFill>
                <a:latin typeface="Microsoft Sans Serif"/>
                <a:cs typeface="Microsoft Sans Serif"/>
              </a:rPr>
              <a:t>ζωής</a:t>
            </a:r>
            <a:endParaRPr sz="3000">
              <a:latin typeface="Microsoft Sans Serif"/>
              <a:cs typeface="Microsoft Sans Serif"/>
            </a:endParaRPr>
          </a:p>
          <a:p>
            <a:pPr marL="225425">
              <a:lnSpc>
                <a:spcPct val="100000"/>
              </a:lnSpc>
              <a:spcBef>
                <a:spcPts val="720"/>
              </a:spcBef>
              <a:tabLst>
                <a:tab pos="2521585" algn="l"/>
              </a:tabLst>
            </a:pPr>
            <a:r>
              <a:rPr sz="3000" i="1" spc="-30" dirty="0">
                <a:solidFill>
                  <a:srgbClr val="FFFFFF"/>
                </a:solidFill>
                <a:latin typeface="Arial"/>
                <a:cs typeface="Arial"/>
              </a:rPr>
              <a:t>Διαζεπάμη</a:t>
            </a:r>
            <a:r>
              <a:rPr sz="3000" i="1" spc="-20" dirty="0">
                <a:solidFill>
                  <a:srgbClr val="FFFFFF"/>
                </a:solidFill>
                <a:latin typeface="Arial"/>
                <a:cs typeface="Arial"/>
              </a:rPr>
              <a:t> </a:t>
            </a:r>
            <a:r>
              <a:rPr sz="3000" i="1" dirty="0">
                <a:solidFill>
                  <a:srgbClr val="FFFFFF"/>
                </a:solidFill>
                <a:latin typeface="Arial"/>
                <a:cs typeface="Arial"/>
              </a:rPr>
              <a:t>:	</a:t>
            </a:r>
            <a:r>
              <a:rPr sz="3000" spc="-5" dirty="0">
                <a:solidFill>
                  <a:srgbClr val="FFFFFF"/>
                </a:solidFill>
                <a:latin typeface="Microsoft Sans Serif"/>
                <a:cs typeface="Microsoft Sans Serif"/>
              </a:rPr>
              <a:t>20-50</a:t>
            </a:r>
            <a:r>
              <a:rPr sz="3000" spc="-25" dirty="0">
                <a:solidFill>
                  <a:srgbClr val="FFFFFF"/>
                </a:solidFill>
                <a:latin typeface="Microsoft Sans Serif"/>
                <a:cs typeface="Microsoft Sans Serif"/>
              </a:rPr>
              <a:t> </a:t>
            </a:r>
            <a:r>
              <a:rPr sz="3000" dirty="0">
                <a:solidFill>
                  <a:srgbClr val="FFFFFF"/>
                </a:solidFill>
                <a:latin typeface="Microsoft Sans Serif"/>
                <a:cs typeface="Microsoft Sans Serif"/>
              </a:rPr>
              <a:t>h</a:t>
            </a:r>
            <a:endParaRPr sz="3000">
              <a:latin typeface="Microsoft Sans Serif"/>
              <a:cs typeface="Microsoft Sans Serif"/>
            </a:endParaRPr>
          </a:p>
          <a:p>
            <a:pPr marL="544830">
              <a:lnSpc>
                <a:spcPct val="100000"/>
              </a:lnSpc>
              <a:spcBef>
                <a:spcPts val="720"/>
              </a:spcBef>
              <a:tabLst>
                <a:tab pos="2864485" algn="l"/>
              </a:tabLst>
            </a:pPr>
            <a:r>
              <a:rPr sz="3000" i="1" spc="-35" dirty="0">
                <a:solidFill>
                  <a:srgbClr val="FFFFFF"/>
                </a:solidFill>
                <a:latin typeface="Arial"/>
                <a:cs typeface="Arial"/>
              </a:rPr>
              <a:t>Μιδαζολάμη</a:t>
            </a:r>
            <a:r>
              <a:rPr sz="3000" spc="-35" dirty="0">
                <a:solidFill>
                  <a:srgbClr val="FFFFFF"/>
                </a:solidFill>
                <a:latin typeface="Microsoft Sans Serif"/>
                <a:cs typeface="Microsoft Sans Serif"/>
              </a:rPr>
              <a:t>:	</a:t>
            </a:r>
            <a:r>
              <a:rPr sz="3000" spc="-5" dirty="0">
                <a:solidFill>
                  <a:srgbClr val="FFFFFF"/>
                </a:solidFill>
                <a:latin typeface="Microsoft Sans Serif"/>
                <a:cs typeface="Microsoft Sans Serif"/>
              </a:rPr>
              <a:t>1,7-2,6</a:t>
            </a:r>
            <a:r>
              <a:rPr sz="3000" dirty="0">
                <a:solidFill>
                  <a:srgbClr val="FFFFFF"/>
                </a:solidFill>
                <a:latin typeface="Microsoft Sans Serif"/>
                <a:cs typeface="Microsoft Sans Serif"/>
              </a:rPr>
              <a:t> </a:t>
            </a:r>
            <a:r>
              <a:rPr sz="3000" spc="-5" dirty="0">
                <a:solidFill>
                  <a:srgbClr val="FFFFFF"/>
                </a:solidFill>
                <a:latin typeface="Microsoft Sans Serif"/>
                <a:cs typeface="Microsoft Sans Serif"/>
              </a:rPr>
              <a:t>h</a:t>
            </a:r>
            <a:endParaRPr sz="3000">
              <a:latin typeface="Microsoft Sans Serif"/>
              <a:cs typeface="Microsoft Sans Serif"/>
            </a:endParaRPr>
          </a:p>
          <a:p>
            <a:pPr marL="12700">
              <a:lnSpc>
                <a:spcPct val="100000"/>
              </a:lnSpc>
              <a:spcBef>
                <a:spcPts val="720"/>
              </a:spcBef>
              <a:tabLst>
                <a:tab pos="709295" algn="l"/>
              </a:tabLst>
            </a:pPr>
            <a:r>
              <a:rPr sz="2100" spc="-195" dirty="0">
                <a:solidFill>
                  <a:srgbClr val="0E6EC5"/>
                </a:solidFill>
                <a:latin typeface="Segoe UI Symbol"/>
                <a:cs typeface="Segoe UI Symbol"/>
              </a:rPr>
              <a:t>⦿	</a:t>
            </a:r>
            <a:r>
              <a:rPr sz="3000" spc="-60" dirty="0">
                <a:solidFill>
                  <a:srgbClr val="FFFFFF"/>
                </a:solidFill>
                <a:latin typeface="Microsoft Sans Serif"/>
                <a:cs typeface="Microsoft Sans Serif"/>
              </a:rPr>
              <a:t>Ανταγωνιστής:</a:t>
            </a:r>
            <a:r>
              <a:rPr sz="3000" spc="40" dirty="0">
                <a:solidFill>
                  <a:srgbClr val="FFFFFF"/>
                </a:solidFill>
                <a:latin typeface="Microsoft Sans Serif"/>
                <a:cs typeface="Microsoft Sans Serif"/>
              </a:rPr>
              <a:t> </a:t>
            </a:r>
            <a:r>
              <a:rPr sz="3000" spc="-35" dirty="0">
                <a:solidFill>
                  <a:srgbClr val="FFFFFF"/>
                </a:solidFill>
                <a:latin typeface="Microsoft Sans Serif"/>
                <a:cs typeface="Microsoft Sans Serif"/>
              </a:rPr>
              <a:t>Φλουμαζενίλη</a:t>
            </a:r>
            <a:r>
              <a:rPr sz="3000" spc="25" dirty="0">
                <a:solidFill>
                  <a:srgbClr val="FFFFFF"/>
                </a:solidFill>
                <a:latin typeface="Microsoft Sans Serif"/>
                <a:cs typeface="Microsoft Sans Serif"/>
              </a:rPr>
              <a:t> </a:t>
            </a:r>
            <a:r>
              <a:rPr sz="3000" spc="-5" dirty="0">
                <a:solidFill>
                  <a:srgbClr val="FFFFFF"/>
                </a:solidFill>
                <a:latin typeface="Microsoft Sans Serif"/>
                <a:cs typeface="Microsoft Sans Serif"/>
              </a:rPr>
              <a:t>(</a:t>
            </a:r>
            <a:r>
              <a:rPr sz="3000" i="1" spc="-5" dirty="0">
                <a:solidFill>
                  <a:srgbClr val="FFFFFF"/>
                </a:solidFill>
                <a:latin typeface="Arial"/>
                <a:cs typeface="Arial"/>
              </a:rPr>
              <a:t>Anexate)</a:t>
            </a:r>
            <a:endParaRPr sz="3000">
              <a:latin typeface="Arial"/>
              <a:cs typeface="Arial"/>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63239" y="781812"/>
            <a:ext cx="3051810" cy="605789"/>
          </a:xfrm>
          <a:prstGeom prst="rect">
            <a:avLst/>
          </a:prstGeom>
        </p:spPr>
      </p:pic>
      <p:sp>
        <p:nvSpPr>
          <p:cNvPr id="3" name="object 3"/>
          <p:cNvSpPr txBox="1"/>
          <p:nvPr/>
        </p:nvSpPr>
        <p:spPr>
          <a:xfrm>
            <a:off x="535940" y="1666113"/>
            <a:ext cx="3364229" cy="505908"/>
          </a:xfrm>
          <a:prstGeom prst="rect">
            <a:avLst/>
          </a:prstGeom>
        </p:spPr>
        <p:txBody>
          <a:bodyPr vert="horz" wrap="square" lIns="0" tIns="13335" rIns="0" bIns="0" rtlCol="0" anchor="t">
            <a:spAutoFit/>
          </a:bodyPr>
          <a:lstStyle/>
          <a:p>
            <a:pPr marL="286385" marR="5080" indent="-274320">
              <a:spcBef>
                <a:spcPts val="105"/>
              </a:spcBef>
              <a:buClr>
                <a:srgbClr val="6F2F9F"/>
              </a:buClr>
              <a:buSzPct val="70312"/>
              <a:buFont typeface="Wingdings"/>
              <a:buChar char=""/>
              <a:tabLst>
                <a:tab pos="375920" algn="l"/>
              </a:tabLst>
            </a:pPr>
            <a:r>
              <a:rPr sz="3200" spc="-5" dirty="0" err="1">
                <a:solidFill>
                  <a:srgbClr val="FFFFFF"/>
                </a:solidFill>
                <a:latin typeface="Cambria"/>
                <a:cs typeface="Cambria"/>
              </a:rPr>
              <a:t>υδ</a:t>
            </a:r>
            <a:r>
              <a:rPr sz="3200" spc="-5" dirty="0">
                <a:solidFill>
                  <a:srgbClr val="FFFFFF"/>
                </a:solidFill>
                <a:latin typeface="Cambria"/>
                <a:cs typeface="Cambria"/>
              </a:rPr>
              <a:t>α</a:t>
            </a:r>
            <a:r>
              <a:rPr sz="3200" spc="-5" dirty="0" err="1">
                <a:solidFill>
                  <a:srgbClr val="FFFFFF"/>
                </a:solidFill>
                <a:latin typeface="Cambria"/>
                <a:cs typeface="Cambria"/>
              </a:rPr>
              <a:t>τοδι</a:t>
            </a:r>
            <a:r>
              <a:rPr sz="3200" spc="-5" dirty="0">
                <a:solidFill>
                  <a:srgbClr val="FFFFFF"/>
                </a:solidFill>
                <a:latin typeface="Cambria"/>
                <a:cs typeface="Cambria"/>
              </a:rPr>
              <a:t>α</a:t>
            </a:r>
            <a:r>
              <a:rPr sz="3200" spc="-5" dirty="0" err="1">
                <a:solidFill>
                  <a:srgbClr val="FFFFFF"/>
                </a:solidFill>
                <a:latin typeface="Cambria"/>
                <a:cs typeface="Cambria"/>
              </a:rPr>
              <a:t>λυτή</a:t>
            </a:r>
            <a:r>
              <a:rPr sz="3200" spc="-80" dirty="0">
                <a:solidFill>
                  <a:srgbClr val="FFFFFF"/>
                </a:solidFill>
                <a:latin typeface="Cambria"/>
                <a:cs typeface="Cambria"/>
              </a:rPr>
              <a:t> </a:t>
            </a:r>
            <a:r>
              <a:rPr lang="en-US" sz="3200" dirty="0">
                <a:solidFill>
                  <a:srgbClr val="FFFFFF"/>
                </a:solidFill>
                <a:latin typeface="Cambria"/>
                <a:cs typeface="Cambria"/>
              </a:rPr>
              <a:t> </a:t>
            </a:r>
            <a:r>
              <a:rPr lang="en-US" sz="3200" spc="-685" dirty="0">
                <a:solidFill>
                  <a:srgbClr val="FFFFFF"/>
                </a:solidFill>
                <a:latin typeface="Cambria"/>
                <a:cs typeface="Cambria"/>
              </a:rPr>
              <a:t> </a:t>
            </a:r>
            <a:endParaRPr lang="en-US" sz="3200" spc="-685" dirty="0">
              <a:solidFill>
                <a:srgbClr val="FFFFFF"/>
              </a:solidFill>
              <a:latin typeface="Cambria"/>
              <a:ea typeface="Cambria"/>
              <a:cs typeface="Cambria"/>
            </a:endParaRPr>
          </a:p>
        </p:txBody>
      </p:sp>
      <p:sp>
        <p:nvSpPr>
          <p:cNvPr id="4" name="object 4"/>
          <p:cNvSpPr txBox="1"/>
          <p:nvPr/>
        </p:nvSpPr>
        <p:spPr>
          <a:xfrm>
            <a:off x="3262350" y="1666113"/>
            <a:ext cx="4215130" cy="505908"/>
          </a:xfrm>
          <a:prstGeom prst="rect">
            <a:avLst/>
          </a:prstGeom>
        </p:spPr>
        <p:txBody>
          <a:bodyPr vert="horz" wrap="square" lIns="0" tIns="13335" rIns="0" bIns="0" rtlCol="0" anchor="t">
            <a:spAutoFit/>
          </a:bodyPr>
          <a:lstStyle/>
          <a:p>
            <a:pPr marL="291465">
              <a:spcBef>
                <a:spcPts val="105"/>
              </a:spcBef>
            </a:pPr>
            <a:r>
              <a:rPr lang="el-GR" sz="3200" spc="145" dirty="0">
                <a:solidFill>
                  <a:srgbClr val="FFFFFF"/>
                </a:solidFill>
                <a:latin typeface="Cambria"/>
                <a:cs typeface="Cambria"/>
              </a:rPr>
              <a:t>σε χαμηλό </a:t>
            </a:r>
            <a:r>
              <a:rPr lang="en-US" sz="3200" spc="145" dirty="0">
                <a:solidFill>
                  <a:srgbClr val="FFFFFF"/>
                </a:solidFill>
                <a:latin typeface="Cambria"/>
                <a:cs typeface="Cambria"/>
              </a:rPr>
              <a:t>pH </a:t>
            </a:r>
            <a:endParaRPr lang="en-US" sz="3200" spc="15" dirty="0">
              <a:solidFill>
                <a:srgbClr val="FFFFFF"/>
              </a:solidFill>
              <a:latin typeface="Cambria"/>
              <a:ea typeface="Cambria"/>
              <a:cs typeface="Cambria"/>
            </a:endParaRPr>
          </a:p>
        </p:txBody>
      </p:sp>
      <p:sp>
        <p:nvSpPr>
          <p:cNvPr id="5" name="object 5"/>
          <p:cNvSpPr txBox="1"/>
          <p:nvPr/>
        </p:nvSpPr>
        <p:spPr>
          <a:xfrm>
            <a:off x="535940" y="2269186"/>
            <a:ext cx="7670165" cy="1501052"/>
          </a:xfrm>
          <a:prstGeom prst="rect">
            <a:avLst/>
          </a:prstGeom>
        </p:spPr>
        <p:txBody>
          <a:bodyPr vert="horz" wrap="square" lIns="0" tIns="13335" rIns="0" bIns="0" rtlCol="0" anchor="t">
            <a:spAutoFit/>
          </a:bodyPr>
          <a:lstStyle/>
          <a:p>
            <a:pPr marL="375285" indent="-363220">
              <a:lnSpc>
                <a:spcPts val="3835"/>
              </a:lnSpc>
              <a:spcBef>
                <a:spcPts val="105"/>
              </a:spcBef>
              <a:buClr>
                <a:srgbClr val="6F2F9F"/>
              </a:buClr>
              <a:buSzPct val="70312"/>
              <a:buFont typeface="Wingdings"/>
              <a:buChar char=""/>
              <a:tabLst>
                <a:tab pos="375920" algn="l"/>
              </a:tabLst>
            </a:pPr>
            <a:r>
              <a:rPr sz="3200" dirty="0">
                <a:solidFill>
                  <a:srgbClr val="FFFFFF"/>
                </a:solidFill>
                <a:latin typeface="Cambria"/>
                <a:cs typeface="Cambria"/>
              </a:rPr>
              <a:t>σύνδεση</a:t>
            </a:r>
            <a:r>
              <a:rPr sz="3200" spc="-40" dirty="0">
                <a:solidFill>
                  <a:srgbClr val="FFFFFF"/>
                </a:solidFill>
                <a:latin typeface="Cambria"/>
                <a:cs typeface="Cambria"/>
              </a:rPr>
              <a:t> </a:t>
            </a:r>
            <a:r>
              <a:rPr sz="3200" dirty="0">
                <a:solidFill>
                  <a:srgbClr val="FFFFFF"/>
                </a:solidFill>
                <a:latin typeface="Cambria"/>
                <a:cs typeface="Cambria"/>
              </a:rPr>
              <a:t>με</a:t>
            </a:r>
            <a:r>
              <a:rPr sz="3200" spc="-20" dirty="0">
                <a:solidFill>
                  <a:srgbClr val="FFFFFF"/>
                </a:solidFill>
                <a:latin typeface="Cambria"/>
                <a:cs typeface="Cambria"/>
              </a:rPr>
              <a:t> </a:t>
            </a:r>
            <a:r>
              <a:rPr sz="3200" dirty="0">
                <a:solidFill>
                  <a:srgbClr val="FFFFFF"/>
                </a:solidFill>
                <a:latin typeface="Cambria"/>
                <a:cs typeface="Cambria"/>
              </a:rPr>
              <a:t>πρωτείνες</a:t>
            </a:r>
            <a:r>
              <a:rPr sz="3200" spc="-55" dirty="0">
                <a:solidFill>
                  <a:srgbClr val="FFFFFF"/>
                </a:solidFill>
                <a:latin typeface="Cambria"/>
                <a:cs typeface="Cambria"/>
              </a:rPr>
              <a:t> </a:t>
            </a:r>
            <a:r>
              <a:rPr sz="3200" dirty="0">
                <a:solidFill>
                  <a:srgbClr val="FFFFFF"/>
                </a:solidFill>
                <a:latin typeface="Cambria"/>
                <a:cs typeface="Cambria"/>
              </a:rPr>
              <a:t>&gt;90%</a:t>
            </a:r>
            <a:endParaRPr sz="3200">
              <a:latin typeface="Cambria"/>
              <a:cs typeface="Cambria"/>
            </a:endParaRPr>
          </a:p>
          <a:p>
            <a:pPr marL="286385" indent="-274320">
              <a:lnSpc>
                <a:spcPts val="3840"/>
              </a:lnSpc>
              <a:spcBef>
                <a:spcPts val="120"/>
              </a:spcBef>
              <a:buClr>
                <a:srgbClr val="6F2F9F"/>
              </a:buClr>
              <a:buSzPct val="70312"/>
              <a:buFont typeface="Wingdings"/>
              <a:buChar char=""/>
              <a:tabLst>
                <a:tab pos="375920" algn="l"/>
              </a:tabLst>
            </a:pPr>
            <a:r>
              <a:rPr sz="3200" dirty="0">
                <a:solidFill>
                  <a:srgbClr val="FFFFFF"/>
                </a:solidFill>
                <a:latin typeface="Cambria"/>
                <a:cs typeface="Cambria"/>
              </a:rPr>
              <a:t>η </a:t>
            </a:r>
            <a:r>
              <a:rPr sz="3200" spc="5" dirty="0">
                <a:solidFill>
                  <a:srgbClr val="FFFFFF"/>
                </a:solidFill>
                <a:latin typeface="Cambria"/>
                <a:cs typeface="Cambria"/>
              </a:rPr>
              <a:t>ανακατανομή</a:t>
            </a:r>
            <a:r>
              <a:rPr sz="3200" spc="-40" dirty="0">
                <a:solidFill>
                  <a:srgbClr val="FFFFFF"/>
                </a:solidFill>
                <a:latin typeface="Cambria"/>
                <a:cs typeface="Cambria"/>
              </a:rPr>
              <a:t> </a:t>
            </a:r>
            <a:r>
              <a:rPr sz="3200" spc="-70" dirty="0">
                <a:solidFill>
                  <a:srgbClr val="FFFFFF"/>
                </a:solidFill>
                <a:latin typeface="Cambria"/>
                <a:cs typeface="Cambria"/>
              </a:rPr>
              <a:t>(t1/2</a:t>
            </a:r>
            <a:r>
              <a:rPr sz="3200" spc="105" dirty="0">
                <a:solidFill>
                  <a:srgbClr val="FFFFFF"/>
                </a:solidFill>
                <a:latin typeface="Cambria"/>
                <a:cs typeface="Cambria"/>
              </a:rPr>
              <a:t> </a:t>
            </a:r>
            <a:r>
              <a:rPr sz="3200" spc="15" dirty="0">
                <a:solidFill>
                  <a:srgbClr val="FFFFFF"/>
                </a:solidFill>
                <a:latin typeface="Cambria"/>
                <a:cs typeface="Cambria"/>
              </a:rPr>
              <a:t>3-10min)</a:t>
            </a:r>
            <a:r>
              <a:rPr sz="3200" spc="90" dirty="0">
                <a:solidFill>
                  <a:srgbClr val="FFFFFF"/>
                </a:solidFill>
                <a:latin typeface="Cambria"/>
                <a:cs typeface="Cambria"/>
              </a:rPr>
              <a:t> </a:t>
            </a:r>
            <a:endParaRPr lang="en-US" sz="3200" dirty="0" err="1">
              <a:solidFill>
                <a:srgbClr val="000000"/>
              </a:solidFill>
              <a:latin typeface="Cambria"/>
              <a:cs typeface="Cambria"/>
            </a:endParaRPr>
          </a:p>
          <a:p>
            <a:pPr marL="286385" indent="-274320">
              <a:lnSpc>
                <a:spcPts val="3840"/>
              </a:lnSpc>
              <a:spcBef>
                <a:spcPts val="120"/>
              </a:spcBef>
              <a:buClr>
                <a:srgbClr val="6F2F9F"/>
              </a:buClr>
              <a:buSzPct val="70312"/>
              <a:buFont typeface="Wingdings"/>
              <a:buChar char=""/>
              <a:tabLst>
                <a:tab pos="375920" algn="l"/>
              </a:tabLst>
            </a:pPr>
            <a:r>
              <a:rPr sz="3200" spc="-5" dirty="0">
                <a:solidFill>
                  <a:srgbClr val="FFFFFF"/>
                </a:solidFill>
                <a:latin typeface="Cambria"/>
                <a:cs typeface="Cambria"/>
              </a:rPr>
              <a:t>υπ</a:t>
            </a:r>
            <a:r>
              <a:rPr sz="3200" spc="-5" dirty="0" err="1">
                <a:solidFill>
                  <a:srgbClr val="FFFFFF"/>
                </a:solidFill>
                <a:latin typeface="Cambria"/>
                <a:cs typeface="Cambria"/>
              </a:rPr>
              <a:t>εύθυνη</a:t>
            </a:r>
            <a:r>
              <a:rPr lang="en-US" sz="3200" spc="-5" dirty="0">
                <a:solidFill>
                  <a:srgbClr val="FFFFFF"/>
                </a:solidFill>
                <a:latin typeface="Cambria"/>
                <a:cs typeface="Cambria"/>
              </a:rPr>
              <a:t> </a:t>
            </a:r>
            <a:r>
              <a:rPr lang="en-US" sz="3200" spc="-690" dirty="0">
                <a:solidFill>
                  <a:srgbClr val="FFFFFF"/>
                </a:solidFill>
                <a:latin typeface="Cambria"/>
                <a:cs typeface="Cambria"/>
              </a:rPr>
              <a:t> </a:t>
            </a:r>
            <a:r>
              <a:rPr sz="3200" dirty="0" err="1">
                <a:solidFill>
                  <a:srgbClr val="FFFFFF"/>
                </a:solidFill>
                <a:latin typeface="Cambria"/>
                <a:cs typeface="Cambria"/>
              </a:rPr>
              <a:t>γι</a:t>
            </a:r>
            <a:r>
              <a:rPr sz="3200" dirty="0">
                <a:solidFill>
                  <a:srgbClr val="FFFFFF"/>
                </a:solidFill>
                <a:latin typeface="Cambria"/>
                <a:cs typeface="Cambria"/>
              </a:rPr>
              <a:t>α</a:t>
            </a:r>
            <a:r>
              <a:rPr sz="3200" spc="-5" dirty="0">
                <a:solidFill>
                  <a:srgbClr val="FFFFFF"/>
                </a:solidFill>
                <a:latin typeface="Cambria"/>
                <a:cs typeface="Cambria"/>
              </a:rPr>
              <a:t> </a:t>
            </a:r>
            <a:r>
              <a:rPr sz="3200" dirty="0">
                <a:solidFill>
                  <a:srgbClr val="FFFFFF"/>
                </a:solidFill>
                <a:latin typeface="Cambria"/>
                <a:cs typeface="Cambria"/>
              </a:rPr>
              <a:t>α</a:t>
            </a:r>
            <a:r>
              <a:rPr sz="3200" dirty="0" err="1">
                <a:solidFill>
                  <a:srgbClr val="FFFFFF"/>
                </a:solidFill>
                <a:latin typeface="Cambria"/>
                <a:cs typeface="Cambria"/>
              </a:rPr>
              <a:t>φύ</a:t>
            </a:r>
            <a:r>
              <a:rPr sz="3200" dirty="0">
                <a:solidFill>
                  <a:srgbClr val="FFFFFF"/>
                </a:solidFill>
                <a:latin typeface="Cambria"/>
                <a:cs typeface="Cambria"/>
              </a:rPr>
              <a:t>π</a:t>
            </a:r>
            <a:r>
              <a:rPr sz="3200" dirty="0" err="1">
                <a:solidFill>
                  <a:srgbClr val="FFFFFF"/>
                </a:solidFill>
                <a:latin typeface="Cambria"/>
                <a:cs typeface="Cambria"/>
              </a:rPr>
              <a:t>νιση</a:t>
            </a:r>
            <a:endParaRPr lang="en-US" sz="3200">
              <a:solidFill>
                <a:srgbClr val="000000"/>
              </a:solidFill>
              <a:latin typeface="Cambria"/>
              <a:ea typeface="Cambria"/>
              <a:cs typeface="Wingdings"/>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063239" y="781812"/>
            <a:ext cx="3051810" cy="605789"/>
          </a:xfrm>
          <a:prstGeom prst="rect">
            <a:avLst/>
          </a:prstGeom>
        </p:spPr>
      </p:pic>
      <p:sp>
        <p:nvSpPr>
          <p:cNvPr id="3" name="object 3"/>
          <p:cNvSpPr txBox="1"/>
          <p:nvPr/>
        </p:nvSpPr>
        <p:spPr>
          <a:xfrm>
            <a:off x="535940" y="1668602"/>
            <a:ext cx="6565265" cy="878840"/>
          </a:xfrm>
          <a:prstGeom prst="rect">
            <a:avLst/>
          </a:prstGeom>
        </p:spPr>
        <p:txBody>
          <a:bodyPr vert="horz" wrap="square" lIns="0" tIns="12065" rIns="0" bIns="0" rtlCol="0">
            <a:spAutoFit/>
          </a:bodyPr>
          <a:lstStyle/>
          <a:p>
            <a:pPr marL="287020" indent="-274320">
              <a:lnSpc>
                <a:spcPct val="100000"/>
              </a:lnSpc>
              <a:spcBef>
                <a:spcPts val="95"/>
              </a:spcBef>
              <a:buClr>
                <a:srgbClr val="6F2F9F"/>
              </a:buClr>
              <a:buSzPct val="69642"/>
              <a:buFont typeface="Wingdings"/>
              <a:buChar char=""/>
              <a:tabLst>
                <a:tab pos="287020" algn="l"/>
              </a:tabLst>
            </a:pPr>
            <a:r>
              <a:rPr sz="2800" spc="-5" dirty="0">
                <a:solidFill>
                  <a:srgbClr val="FFFFFF"/>
                </a:solidFill>
                <a:latin typeface="Cambria"/>
                <a:cs typeface="Cambria"/>
              </a:rPr>
              <a:t>μεταβολισμός</a:t>
            </a:r>
            <a:r>
              <a:rPr sz="2800" spc="-15" dirty="0">
                <a:solidFill>
                  <a:srgbClr val="FFFFFF"/>
                </a:solidFill>
                <a:latin typeface="Cambria"/>
                <a:cs typeface="Cambria"/>
              </a:rPr>
              <a:t> </a:t>
            </a:r>
            <a:r>
              <a:rPr sz="2800" spc="-5" dirty="0">
                <a:solidFill>
                  <a:srgbClr val="FFFFFF"/>
                </a:solidFill>
                <a:latin typeface="Cambria"/>
                <a:cs typeface="Cambria"/>
              </a:rPr>
              <a:t>ήπαρ(υδροξυμιδαζολάμες)</a:t>
            </a:r>
            <a:endParaRPr sz="2800">
              <a:latin typeface="Cambria"/>
              <a:cs typeface="Cambria"/>
            </a:endParaRPr>
          </a:p>
          <a:p>
            <a:pPr marL="375285" indent="-363220">
              <a:lnSpc>
                <a:spcPct val="100000"/>
              </a:lnSpc>
              <a:spcBef>
                <a:spcPts val="5"/>
              </a:spcBef>
              <a:buClr>
                <a:srgbClr val="6F2F9F"/>
              </a:buClr>
              <a:buSzPct val="69642"/>
              <a:buFont typeface="Wingdings"/>
              <a:buChar char=""/>
              <a:tabLst>
                <a:tab pos="375285" algn="l"/>
                <a:tab pos="375920" algn="l"/>
              </a:tabLst>
            </a:pPr>
            <a:r>
              <a:rPr sz="2800" spc="-5" dirty="0">
                <a:solidFill>
                  <a:srgbClr val="FFFFFF"/>
                </a:solidFill>
                <a:latin typeface="Cambria"/>
                <a:cs typeface="Cambria"/>
              </a:rPr>
              <a:t>σύντομη</a:t>
            </a:r>
            <a:r>
              <a:rPr sz="2800" spc="10" dirty="0">
                <a:solidFill>
                  <a:srgbClr val="FFFFFF"/>
                </a:solidFill>
                <a:latin typeface="Cambria"/>
                <a:cs typeface="Cambria"/>
              </a:rPr>
              <a:t> </a:t>
            </a:r>
            <a:r>
              <a:rPr sz="2800" spc="-5" dirty="0">
                <a:solidFill>
                  <a:srgbClr val="FFFFFF"/>
                </a:solidFill>
                <a:latin typeface="Cambria"/>
                <a:cs typeface="Cambria"/>
              </a:rPr>
              <a:t>έναρξη</a:t>
            </a:r>
            <a:r>
              <a:rPr sz="2800" spc="-10" dirty="0">
                <a:solidFill>
                  <a:srgbClr val="FFFFFF"/>
                </a:solidFill>
                <a:latin typeface="Cambria"/>
                <a:cs typeface="Cambria"/>
              </a:rPr>
              <a:t> </a:t>
            </a:r>
            <a:r>
              <a:rPr sz="2800" spc="-5" dirty="0">
                <a:solidFill>
                  <a:srgbClr val="FFFFFF"/>
                </a:solidFill>
                <a:latin typeface="Cambria"/>
                <a:cs typeface="Cambria"/>
              </a:rPr>
              <a:t>δράσης</a:t>
            </a:r>
            <a:endParaRPr sz="2800">
              <a:latin typeface="Cambria"/>
              <a:cs typeface="Cambria"/>
            </a:endParaRPr>
          </a:p>
        </p:txBody>
      </p:sp>
      <p:pic>
        <p:nvPicPr>
          <p:cNvPr id="4" name="object 4"/>
          <p:cNvPicPr/>
          <p:nvPr/>
        </p:nvPicPr>
        <p:blipFill>
          <a:blip r:embed="rId3" cstate="print"/>
          <a:stretch>
            <a:fillRect/>
          </a:stretch>
        </p:blipFill>
        <p:spPr>
          <a:xfrm>
            <a:off x="679704" y="2855976"/>
            <a:ext cx="2257806" cy="787146"/>
          </a:xfrm>
          <a:prstGeom prst="rect">
            <a:avLst/>
          </a:prstGeom>
        </p:spPr>
      </p:pic>
      <p:sp>
        <p:nvSpPr>
          <p:cNvPr id="5" name="object 5"/>
          <p:cNvSpPr txBox="1"/>
          <p:nvPr/>
        </p:nvSpPr>
        <p:spPr>
          <a:xfrm>
            <a:off x="535940" y="2949016"/>
            <a:ext cx="1391285" cy="452120"/>
          </a:xfrm>
          <a:prstGeom prst="rect">
            <a:avLst/>
          </a:prstGeom>
        </p:spPr>
        <p:txBody>
          <a:bodyPr vert="horz" wrap="square" lIns="0" tIns="12065" rIns="0" bIns="0" rtlCol="0">
            <a:spAutoFit/>
          </a:bodyPr>
          <a:lstStyle/>
          <a:p>
            <a:pPr marL="364490" indent="-352425">
              <a:lnSpc>
                <a:spcPct val="100000"/>
              </a:lnSpc>
              <a:spcBef>
                <a:spcPts val="95"/>
              </a:spcBef>
              <a:buClr>
                <a:srgbClr val="6F2F9F"/>
              </a:buClr>
              <a:buSzPct val="69642"/>
              <a:buFont typeface="Wingdings"/>
              <a:buChar char=""/>
              <a:tabLst>
                <a:tab pos="364490" algn="l"/>
                <a:tab pos="365125" algn="l"/>
              </a:tabLst>
            </a:pPr>
            <a:r>
              <a:rPr sz="2800" spc="-30" dirty="0">
                <a:solidFill>
                  <a:srgbClr val="FFFFFF"/>
                </a:solidFill>
                <a:latin typeface="Cambria"/>
                <a:cs typeface="Cambria"/>
              </a:rPr>
              <a:t>Δ</a:t>
            </a:r>
            <a:r>
              <a:rPr sz="2800" spc="-5" dirty="0">
                <a:solidFill>
                  <a:srgbClr val="FFFFFF"/>
                </a:solidFill>
                <a:latin typeface="Cambria"/>
                <a:cs typeface="Cambria"/>
              </a:rPr>
              <a:t>όσεις</a:t>
            </a:r>
            <a:endParaRPr sz="2800">
              <a:latin typeface="Cambria"/>
              <a:cs typeface="Cambria"/>
            </a:endParaRPr>
          </a:p>
        </p:txBody>
      </p:sp>
      <p:sp>
        <p:nvSpPr>
          <p:cNvPr id="6" name="object 6"/>
          <p:cNvSpPr txBox="1"/>
          <p:nvPr/>
        </p:nvSpPr>
        <p:spPr>
          <a:xfrm>
            <a:off x="2678938" y="2949016"/>
            <a:ext cx="5278120" cy="1306195"/>
          </a:xfrm>
          <a:prstGeom prst="rect">
            <a:avLst/>
          </a:prstGeom>
        </p:spPr>
        <p:txBody>
          <a:bodyPr vert="horz" wrap="square" lIns="0" tIns="12065" rIns="0" bIns="0" rtlCol="0">
            <a:spAutoFit/>
          </a:bodyPr>
          <a:lstStyle/>
          <a:p>
            <a:pPr marL="12700">
              <a:lnSpc>
                <a:spcPct val="100000"/>
              </a:lnSpc>
              <a:spcBef>
                <a:spcPts val="95"/>
              </a:spcBef>
            </a:pPr>
            <a:r>
              <a:rPr sz="2800" spc="125" dirty="0">
                <a:solidFill>
                  <a:srgbClr val="FFFFFF"/>
                </a:solidFill>
                <a:latin typeface="Cambria"/>
                <a:cs typeface="Cambria"/>
              </a:rPr>
              <a:t>IV</a:t>
            </a:r>
            <a:r>
              <a:rPr sz="2800" spc="55" dirty="0">
                <a:solidFill>
                  <a:srgbClr val="FFFFFF"/>
                </a:solidFill>
                <a:latin typeface="Cambria"/>
                <a:cs typeface="Cambria"/>
              </a:rPr>
              <a:t> </a:t>
            </a:r>
            <a:r>
              <a:rPr sz="2800" spc="120" dirty="0">
                <a:solidFill>
                  <a:srgbClr val="FFFFFF"/>
                </a:solidFill>
                <a:latin typeface="Cambria"/>
                <a:cs typeface="Cambria"/>
              </a:rPr>
              <a:t>0.1mg/kg</a:t>
            </a:r>
            <a:endParaRPr sz="2800">
              <a:latin typeface="Cambria"/>
              <a:cs typeface="Cambria"/>
            </a:endParaRPr>
          </a:p>
          <a:p>
            <a:pPr marL="270510" marR="5080">
              <a:lnSpc>
                <a:spcPct val="100000"/>
              </a:lnSpc>
              <a:spcBef>
                <a:spcPts val="5"/>
              </a:spcBef>
              <a:tabLst>
                <a:tab pos="1126490" algn="l"/>
              </a:tabLst>
            </a:pPr>
            <a:r>
              <a:rPr sz="2800" spc="130" dirty="0">
                <a:solidFill>
                  <a:srgbClr val="FFFFFF"/>
                </a:solidFill>
                <a:latin typeface="Cambria"/>
                <a:cs typeface="Cambria"/>
              </a:rPr>
              <a:t>p.os	</a:t>
            </a:r>
            <a:r>
              <a:rPr sz="2800" spc="95" dirty="0">
                <a:solidFill>
                  <a:srgbClr val="FFFFFF"/>
                </a:solidFill>
                <a:latin typeface="Cambria"/>
                <a:cs typeface="Cambria"/>
              </a:rPr>
              <a:t>0.3-0.5mg/kg</a:t>
            </a:r>
            <a:r>
              <a:rPr sz="2800" spc="-30" dirty="0">
                <a:solidFill>
                  <a:srgbClr val="FFFFFF"/>
                </a:solidFill>
                <a:latin typeface="Cambria"/>
                <a:cs typeface="Cambria"/>
              </a:rPr>
              <a:t> </a:t>
            </a:r>
            <a:r>
              <a:rPr sz="2800" spc="-5" dirty="0">
                <a:solidFill>
                  <a:srgbClr val="FFFFFF"/>
                </a:solidFill>
                <a:latin typeface="Cambria"/>
                <a:cs typeface="Cambria"/>
              </a:rPr>
              <a:t>(έως</a:t>
            </a:r>
            <a:r>
              <a:rPr sz="2800" spc="-25" dirty="0">
                <a:solidFill>
                  <a:srgbClr val="FFFFFF"/>
                </a:solidFill>
                <a:latin typeface="Cambria"/>
                <a:cs typeface="Cambria"/>
              </a:rPr>
              <a:t> </a:t>
            </a:r>
            <a:r>
              <a:rPr sz="2800" spc="85" dirty="0">
                <a:solidFill>
                  <a:srgbClr val="FFFFFF"/>
                </a:solidFill>
                <a:latin typeface="Cambria"/>
                <a:cs typeface="Cambria"/>
              </a:rPr>
              <a:t>10mg) </a:t>
            </a:r>
            <a:r>
              <a:rPr sz="2800" spc="-605" dirty="0">
                <a:solidFill>
                  <a:srgbClr val="FFFFFF"/>
                </a:solidFill>
                <a:latin typeface="Cambria"/>
                <a:cs typeface="Cambria"/>
              </a:rPr>
              <a:t> </a:t>
            </a:r>
            <a:r>
              <a:rPr sz="2800" spc="-5" dirty="0">
                <a:solidFill>
                  <a:srgbClr val="FFFFFF"/>
                </a:solidFill>
                <a:latin typeface="Cambria"/>
                <a:cs typeface="Cambria"/>
              </a:rPr>
              <a:t>διαρρινικά</a:t>
            </a:r>
            <a:r>
              <a:rPr sz="2800" spc="35" dirty="0">
                <a:solidFill>
                  <a:srgbClr val="FFFFFF"/>
                </a:solidFill>
                <a:latin typeface="Cambria"/>
                <a:cs typeface="Cambria"/>
              </a:rPr>
              <a:t> </a:t>
            </a:r>
            <a:r>
              <a:rPr sz="2800" spc="65" dirty="0">
                <a:solidFill>
                  <a:srgbClr val="FFFFFF"/>
                </a:solidFill>
                <a:latin typeface="Cambria"/>
                <a:cs typeface="Cambria"/>
              </a:rPr>
              <a:t>0.2-0.3mg/kg</a:t>
            </a:r>
            <a:endParaRPr sz="2800">
              <a:latin typeface="Cambria"/>
              <a:cs typeface="Cambria"/>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49167" y="781812"/>
            <a:ext cx="2658618" cy="605789"/>
          </a:xfrm>
          <a:prstGeom prst="rect">
            <a:avLst/>
          </a:prstGeom>
        </p:spPr>
      </p:pic>
      <p:sp>
        <p:nvSpPr>
          <p:cNvPr id="3" name="object 3"/>
          <p:cNvSpPr txBox="1"/>
          <p:nvPr/>
        </p:nvSpPr>
        <p:spPr>
          <a:xfrm>
            <a:off x="535940" y="1667637"/>
            <a:ext cx="8034020" cy="3928110"/>
          </a:xfrm>
          <a:prstGeom prst="rect">
            <a:avLst/>
          </a:prstGeom>
        </p:spPr>
        <p:txBody>
          <a:bodyPr vert="horz" wrap="square" lIns="0" tIns="13335" rIns="0" bIns="0" rtlCol="0">
            <a:spAutoFit/>
          </a:bodyPr>
          <a:lstStyle/>
          <a:p>
            <a:pPr marL="304800" marR="5080" indent="-292735">
              <a:lnSpc>
                <a:spcPct val="100000"/>
              </a:lnSpc>
              <a:spcBef>
                <a:spcPts val="105"/>
              </a:spcBef>
            </a:pPr>
            <a:r>
              <a:rPr sz="2250" spc="-215" dirty="0">
                <a:solidFill>
                  <a:srgbClr val="0E6EC5"/>
                </a:solidFill>
                <a:latin typeface="Segoe UI Symbol"/>
                <a:cs typeface="Segoe UI Symbol"/>
              </a:rPr>
              <a:t>⦿ </a:t>
            </a:r>
            <a:r>
              <a:rPr sz="3200" dirty="0">
                <a:solidFill>
                  <a:srgbClr val="FFFFFF"/>
                </a:solidFill>
                <a:latin typeface="Cambria"/>
                <a:cs typeface="Cambria"/>
              </a:rPr>
              <a:t>Η χρήση για εισαγωγή στην αναισθησία </a:t>
            </a:r>
            <a:r>
              <a:rPr sz="3200" spc="-5" dirty="0">
                <a:solidFill>
                  <a:srgbClr val="FFFFFF"/>
                </a:solidFill>
                <a:latin typeface="Cambria"/>
                <a:cs typeface="Cambria"/>
              </a:rPr>
              <a:t>έχει </a:t>
            </a:r>
            <a:r>
              <a:rPr sz="3200" spc="-690" dirty="0">
                <a:solidFill>
                  <a:srgbClr val="FFFFFF"/>
                </a:solidFill>
                <a:latin typeface="Cambria"/>
                <a:cs typeface="Cambria"/>
              </a:rPr>
              <a:t> </a:t>
            </a:r>
            <a:r>
              <a:rPr sz="3200" dirty="0">
                <a:solidFill>
                  <a:srgbClr val="FFFFFF"/>
                </a:solidFill>
                <a:latin typeface="Cambria"/>
                <a:cs typeface="Cambria"/>
              </a:rPr>
              <a:t>εγκαταληφθεί</a:t>
            </a:r>
            <a:endParaRPr sz="3200">
              <a:latin typeface="Cambria"/>
              <a:cs typeface="Cambria"/>
            </a:endParaRPr>
          </a:p>
          <a:p>
            <a:pPr marL="12700">
              <a:lnSpc>
                <a:spcPts val="3835"/>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Οι </a:t>
            </a:r>
            <a:r>
              <a:rPr sz="3200" dirty="0">
                <a:solidFill>
                  <a:srgbClr val="FFFFFF"/>
                </a:solidFill>
                <a:latin typeface="Cambria"/>
                <a:cs typeface="Cambria"/>
              </a:rPr>
              <a:t>απαιτούμενες</a:t>
            </a:r>
            <a:r>
              <a:rPr sz="3200" spc="-30" dirty="0">
                <a:solidFill>
                  <a:srgbClr val="FFFFFF"/>
                </a:solidFill>
                <a:latin typeface="Cambria"/>
                <a:cs typeface="Cambria"/>
              </a:rPr>
              <a:t> </a:t>
            </a:r>
            <a:r>
              <a:rPr sz="3200" dirty="0">
                <a:solidFill>
                  <a:srgbClr val="FFFFFF"/>
                </a:solidFill>
                <a:latin typeface="Cambria"/>
                <a:cs typeface="Cambria"/>
              </a:rPr>
              <a:t>δόσεις</a:t>
            </a:r>
            <a:r>
              <a:rPr sz="3200" spc="-30" dirty="0">
                <a:solidFill>
                  <a:srgbClr val="FFFFFF"/>
                </a:solidFill>
                <a:latin typeface="Cambria"/>
                <a:cs typeface="Cambria"/>
              </a:rPr>
              <a:t> </a:t>
            </a:r>
            <a:r>
              <a:rPr sz="3200" spc="15" dirty="0">
                <a:solidFill>
                  <a:srgbClr val="FFFFFF"/>
                </a:solidFill>
                <a:latin typeface="Cambria"/>
                <a:cs typeface="Cambria"/>
              </a:rPr>
              <a:t>ποικίλλουν</a:t>
            </a:r>
            <a:r>
              <a:rPr sz="3200" spc="-15" dirty="0">
                <a:solidFill>
                  <a:srgbClr val="FFFFFF"/>
                </a:solidFill>
                <a:latin typeface="Cambria"/>
                <a:cs typeface="Cambria"/>
              </a:rPr>
              <a:t> </a:t>
            </a:r>
            <a:r>
              <a:rPr sz="3200" spc="-5" dirty="0">
                <a:solidFill>
                  <a:srgbClr val="FFFFFF"/>
                </a:solidFill>
                <a:latin typeface="Cambria"/>
                <a:cs typeface="Cambria"/>
              </a:rPr>
              <a:t>0,2-0,6</a:t>
            </a:r>
            <a:endParaRPr sz="3200">
              <a:latin typeface="Cambria"/>
              <a:cs typeface="Cambria"/>
            </a:endParaRPr>
          </a:p>
          <a:p>
            <a:pPr marL="304800">
              <a:lnSpc>
                <a:spcPts val="3835"/>
              </a:lnSpc>
            </a:pPr>
            <a:r>
              <a:rPr sz="3200" spc="185" dirty="0">
                <a:solidFill>
                  <a:srgbClr val="FFFFFF"/>
                </a:solidFill>
                <a:latin typeface="Cambria"/>
                <a:cs typeface="Cambria"/>
              </a:rPr>
              <a:t>mg/kg</a:t>
            </a:r>
            <a:endParaRPr sz="3200">
              <a:latin typeface="Cambria"/>
              <a:cs typeface="Cambria"/>
            </a:endParaRPr>
          </a:p>
          <a:p>
            <a:pPr marL="12700">
              <a:lnSpc>
                <a:spcPct val="100000"/>
              </a:lnSpc>
              <a:spcBef>
                <a:spcPts val="10"/>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Λα</a:t>
            </a:r>
            <a:r>
              <a:rPr sz="3200" spc="5" dirty="0">
                <a:solidFill>
                  <a:srgbClr val="FFFFFF"/>
                </a:solidFill>
                <a:latin typeface="Cambria"/>
                <a:cs typeface="Cambria"/>
              </a:rPr>
              <a:t>μ</a:t>
            </a:r>
            <a:r>
              <a:rPr sz="3200" spc="-5" dirty="0">
                <a:solidFill>
                  <a:srgbClr val="FFFFFF"/>
                </a:solidFill>
                <a:latin typeface="Cambria"/>
                <a:cs typeface="Cambria"/>
              </a:rPr>
              <a:t>βάν</a:t>
            </a:r>
            <a:r>
              <a:rPr sz="3200" spc="5" dirty="0">
                <a:solidFill>
                  <a:srgbClr val="FFFFFF"/>
                </a:solidFill>
                <a:latin typeface="Cambria"/>
                <a:cs typeface="Cambria"/>
              </a:rPr>
              <a:t>ε</a:t>
            </a:r>
            <a:r>
              <a:rPr sz="3200" dirty="0">
                <a:solidFill>
                  <a:srgbClr val="FFFFFF"/>
                </a:solidFill>
                <a:latin typeface="Cambria"/>
                <a:cs typeface="Cambria"/>
              </a:rPr>
              <a:t>ι</a:t>
            </a:r>
            <a:r>
              <a:rPr sz="3200" spc="-15" dirty="0">
                <a:solidFill>
                  <a:srgbClr val="FFFFFF"/>
                </a:solidFill>
                <a:latin typeface="Cambria"/>
                <a:cs typeface="Cambria"/>
              </a:rPr>
              <a:t> </a:t>
            </a:r>
            <a:r>
              <a:rPr sz="3200" spc="-20" dirty="0">
                <a:solidFill>
                  <a:srgbClr val="FFFFFF"/>
                </a:solidFill>
                <a:latin typeface="Cambria"/>
                <a:cs typeface="Cambria"/>
              </a:rPr>
              <a:t>χ</a:t>
            </a:r>
            <a:r>
              <a:rPr sz="3200" dirty="0">
                <a:solidFill>
                  <a:srgbClr val="FFFFFF"/>
                </a:solidFill>
                <a:latin typeface="Cambria"/>
                <a:cs typeface="Cambria"/>
              </a:rPr>
              <a:t>ώ</a:t>
            </a:r>
            <a:r>
              <a:rPr sz="3200" spc="5" dirty="0">
                <a:solidFill>
                  <a:srgbClr val="FFFFFF"/>
                </a:solidFill>
                <a:latin typeface="Cambria"/>
                <a:cs typeface="Cambria"/>
              </a:rPr>
              <a:t>ρ</a:t>
            </a:r>
            <a:r>
              <a:rPr sz="3200" dirty="0">
                <a:solidFill>
                  <a:srgbClr val="FFFFFF"/>
                </a:solidFill>
                <a:latin typeface="Cambria"/>
                <a:cs typeface="Cambria"/>
              </a:rPr>
              <a:t>α</a:t>
            </a:r>
            <a:r>
              <a:rPr sz="3200" spc="-35" dirty="0">
                <a:solidFill>
                  <a:srgbClr val="FFFFFF"/>
                </a:solidFill>
                <a:latin typeface="Cambria"/>
                <a:cs typeface="Cambria"/>
              </a:rPr>
              <a:t> </a:t>
            </a:r>
            <a:r>
              <a:rPr sz="3200" dirty="0">
                <a:solidFill>
                  <a:srgbClr val="FFFFFF"/>
                </a:solidFill>
                <a:latin typeface="Cambria"/>
                <a:cs typeface="Cambria"/>
              </a:rPr>
              <a:t>μ</a:t>
            </a:r>
            <a:r>
              <a:rPr sz="3200" spc="5" dirty="0">
                <a:solidFill>
                  <a:srgbClr val="FFFFFF"/>
                </a:solidFill>
                <a:latin typeface="Cambria"/>
                <a:cs typeface="Cambria"/>
              </a:rPr>
              <a:t>έ</a:t>
            </a:r>
            <a:r>
              <a:rPr sz="3200" dirty="0">
                <a:solidFill>
                  <a:srgbClr val="FFFFFF"/>
                </a:solidFill>
                <a:latin typeface="Cambria"/>
                <a:cs typeface="Cambria"/>
              </a:rPr>
              <a:t>σα</a:t>
            </a:r>
            <a:r>
              <a:rPr sz="3200" spc="-15" dirty="0">
                <a:solidFill>
                  <a:srgbClr val="FFFFFF"/>
                </a:solidFill>
                <a:latin typeface="Cambria"/>
                <a:cs typeface="Cambria"/>
              </a:rPr>
              <a:t> </a:t>
            </a:r>
            <a:r>
              <a:rPr sz="3200" dirty="0">
                <a:solidFill>
                  <a:srgbClr val="FFFFFF"/>
                </a:solidFill>
                <a:latin typeface="Cambria"/>
                <a:cs typeface="Cambria"/>
              </a:rPr>
              <a:t>σε</a:t>
            </a:r>
            <a:r>
              <a:rPr sz="3200" spc="-10" dirty="0">
                <a:solidFill>
                  <a:srgbClr val="FFFFFF"/>
                </a:solidFill>
                <a:latin typeface="Cambria"/>
                <a:cs typeface="Cambria"/>
              </a:rPr>
              <a:t> </a:t>
            </a:r>
            <a:r>
              <a:rPr sz="3200" dirty="0">
                <a:solidFill>
                  <a:srgbClr val="FFFFFF"/>
                </a:solidFill>
                <a:latin typeface="Cambria"/>
                <a:cs typeface="Cambria"/>
              </a:rPr>
              <a:t>2 με</a:t>
            </a:r>
            <a:r>
              <a:rPr sz="3200" spc="5" dirty="0">
                <a:solidFill>
                  <a:srgbClr val="FFFFFF"/>
                </a:solidFill>
                <a:latin typeface="Cambria"/>
                <a:cs typeface="Cambria"/>
              </a:rPr>
              <a:t> </a:t>
            </a:r>
            <a:r>
              <a:rPr sz="3200" dirty="0">
                <a:solidFill>
                  <a:srgbClr val="FFFFFF"/>
                </a:solidFill>
                <a:latin typeface="Cambria"/>
                <a:cs typeface="Cambria"/>
              </a:rPr>
              <a:t>3 </a:t>
            </a:r>
            <a:r>
              <a:rPr sz="3200" spc="-10" dirty="0">
                <a:solidFill>
                  <a:srgbClr val="FFFFFF"/>
                </a:solidFill>
                <a:latin typeface="Cambria"/>
                <a:cs typeface="Cambria"/>
              </a:rPr>
              <a:t>λ</a:t>
            </a:r>
            <a:r>
              <a:rPr sz="3200" dirty="0">
                <a:solidFill>
                  <a:srgbClr val="FFFFFF"/>
                </a:solidFill>
                <a:latin typeface="Cambria"/>
                <a:cs typeface="Cambria"/>
              </a:rPr>
              <a:t>ε</a:t>
            </a:r>
            <a:r>
              <a:rPr sz="3200" spc="45" dirty="0">
                <a:solidFill>
                  <a:srgbClr val="FFFFFF"/>
                </a:solidFill>
                <a:latin typeface="Cambria"/>
                <a:cs typeface="Cambria"/>
              </a:rPr>
              <a:t>π</a:t>
            </a:r>
            <a:r>
              <a:rPr sz="3200" spc="-5" dirty="0">
                <a:solidFill>
                  <a:srgbClr val="FFFFFF"/>
                </a:solidFill>
                <a:latin typeface="Cambria"/>
                <a:cs typeface="Cambria"/>
              </a:rPr>
              <a:t>τά</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Έ</a:t>
            </a:r>
            <a:r>
              <a:rPr sz="3200" spc="-10" dirty="0">
                <a:solidFill>
                  <a:srgbClr val="FFFFFF"/>
                </a:solidFill>
                <a:latin typeface="Cambria"/>
                <a:cs typeface="Cambria"/>
              </a:rPr>
              <a:t>χ</a:t>
            </a:r>
            <a:r>
              <a:rPr sz="3200" dirty="0">
                <a:solidFill>
                  <a:srgbClr val="FFFFFF"/>
                </a:solidFill>
                <a:latin typeface="Cambria"/>
                <a:cs typeface="Cambria"/>
              </a:rPr>
              <a:t>ει</a:t>
            </a:r>
            <a:r>
              <a:rPr sz="3200" spc="-25" dirty="0">
                <a:solidFill>
                  <a:srgbClr val="FFFFFF"/>
                </a:solidFill>
                <a:latin typeface="Cambria"/>
                <a:cs typeface="Cambria"/>
              </a:rPr>
              <a:t> </a:t>
            </a:r>
            <a:r>
              <a:rPr sz="3200" dirty="0">
                <a:solidFill>
                  <a:srgbClr val="FFFFFF"/>
                </a:solidFill>
                <a:latin typeface="Cambria"/>
                <a:cs typeface="Cambria"/>
              </a:rPr>
              <a:t>μα</a:t>
            </a:r>
            <a:r>
              <a:rPr sz="3200" spc="5" dirty="0">
                <a:solidFill>
                  <a:srgbClr val="FFFFFF"/>
                </a:solidFill>
                <a:latin typeface="Cambria"/>
                <a:cs typeface="Cambria"/>
              </a:rPr>
              <a:t>κ</a:t>
            </a:r>
            <a:r>
              <a:rPr sz="3200" spc="-5" dirty="0">
                <a:solidFill>
                  <a:srgbClr val="FFFFFF"/>
                </a:solidFill>
                <a:latin typeface="Cambria"/>
                <a:cs typeface="Cambria"/>
              </a:rPr>
              <a:t>ρ</a:t>
            </a:r>
            <a:r>
              <a:rPr sz="3200" dirty="0">
                <a:solidFill>
                  <a:srgbClr val="FFFFFF"/>
                </a:solidFill>
                <a:latin typeface="Cambria"/>
                <a:cs typeface="Cambria"/>
              </a:rPr>
              <a:t>ά</a:t>
            </a:r>
            <a:r>
              <a:rPr sz="3200" spc="-5" dirty="0">
                <a:solidFill>
                  <a:srgbClr val="FFFFFF"/>
                </a:solidFill>
                <a:latin typeface="Cambria"/>
                <a:cs typeface="Cambria"/>
              </a:rPr>
              <a:t> </a:t>
            </a:r>
            <a:r>
              <a:rPr sz="3200" dirty="0">
                <a:solidFill>
                  <a:srgbClr val="FFFFFF"/>
                </a:solidFill>
                <a:latin typeface="Cambria"/>
                <a:cs typeface="Cambria"/>
              </a:rPr>
              <a:t>διάρκ</a:t>
            </a:r>
            <a:r>
              <a:rPr sz="3200" spc="5" dirty="0">
                <a:solidFill>
                  <a:srgbClr val="FFFFFF"/>
                </a:solidFill>
                <a:latin typeface="Cambria"/>
                <a:cs typeface="Cambria"/>
              </a:rPr>
              <a:t>ε</a:t>
            </a:r>
            <a:r>
              <a:rPr sz="3200" spc="-5" dirty="0">
                <a:solidFill>
                  <a:srgbClr val="FFFFFF"/>
                </a:solidFill>
                <a:latin typeface="Cambria"/>
                <a:cs typeface="Cambria"/>
              </a:rPr>
              <a:t>ι</a:t>
            </a:r>
            <a:r>
              <a:rPr sz="3200" dirty="0">
                <a:solidFill>
                  <a:srgbClr val="FFFFFF"/>
                </a:solidFill>
                <a:latin typeface="Cambria"/>
                <a:cs typeface="Cambria"/>
              </a:rPr>
              <a:t>α</a:t>
            </a:r>
            <a:r>
              <a:rPr sz="3200" spc="-5" dirty="0">
                <a:solidFill>
                  <a:srgbClr val="FFFFFF"/>
                </a:solidFill>
                <a:latin typeface="Cambria"/>
                <a:cs typeface="Cambria"/>
              </a:rPr>
              <a:t> </a:t>
            </a:r>
            <a:r>
              <a:rPr sz="3200" dirty="0">
                <a:solidFill>
                  <a:srgbClr val="FFFFFF"/>
                </a:solidFill>
                <a:latin typeface="Cambria"/>
                <a:cs typeface="Cambria"/>
              </a:rPr>
              <a:t>δράσης</a:t>
            </a:r>
            <a:endParaRPr sz="3200">
              <a:latin typeface="Cambria"/>
              <a:cs typeface="Cambria"/>
            </a:endParaRPr>
          </a:p>
          <a:p>
            <a:pPr marL="304800" marR="904240" indent="-292735">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270" dirty="0">
                <a:solidFill>
                  <a:srgbClr val="FFFFFF"/>
                </a:solidFill>
                <a:latin typeface="Cambria"/>
                <a:cs typeface="Cambria"/>
              </a:rPr>
              <a:t>Τ</a:t>
            </a:r>
            <a:r>
              <a:rPr sz="3200" dirty="0">
                <a:solidFill>
                  <a:srgbClr val="FFFFFF"/>
                </a:solidFill>
                <a:latin typeface="Cambria"/>
                <a:cs typeface="Cambria"/>
              </a:rPr>
              <a:t>ο</a:t>
            </a:r>
            <a:r>
              <a:rPr sz="3200" spc="5" dirty="0">
                <a:solidFill>
                  <a:srgbClr val="FFFFFF"/>
                </a:solidFill>
                <a:latin typeface="Cambria"/>
                <a:cs typeface="Cambria"/>
              </a:rPr>
              <a:t> </a:t>
            </a:r>
            <a:r>
              <a:rPr sz="3200" spc="-5" dirty="0">
                <a:solidFill>
                  <a:srgbClr val="FFFFFF"/>
                </a:solidFill>
                <a:latin typeface="Cambria"/>
                <a:cs typeface="Cambria"/>
              </a:rPr>
              <a:t>π</a:t>
            </a:r>
            <a:r>
              <a:rPr sz="3200" spc="5" dirty="0">
                <a:solidFill>
                  <a:srgbClr val="FFFFFF"/>
                </a:solidFill>
                <a:latin typeface="Cambria"/>
                <a:cs typeface="Cambria"/>
              </a:rPr>
              <a:t>ο</a:t>
            </a:r>
            <a:r>
              <a:rPr sz="3200" dirty="0">
                <a:solidFill>
                  <a:srgbClr val="FFFFFF"/>
                </a:solidFill>
                <a:latin typeface="Cambria"/>
                <a:cs typeface="Cambria"/>
              </a:rPr>
              <a:t>σ</a:t>
            </a:r>
            <a:r>
              <a:rPr sz="3200" spc="5" dirty="0">
                <a:solidFill>
                  <a:srgbClr val="FFFFFF"/>
                </a:solidFill>
                <a:latin typeface="Cambria"/>
                <a:cs typeface="Cambria"/>
              </a:rPr>
              <a:t>ο</a:t>
            </a:r>
            <a:r>
              <a:rPr sz="3200" dirty="0">
                <a:solidFill>
                  <a:srgbClr val="FFFFFF"/>
                </a:solidFill>
                <a:latin typeface="Cambria"/>
                <a:cs typeface="Cambria"/>
              </a:rPr>
              <a:t>στό</a:t>
            </a:r>
            <a:r>
              <a:rPr sz="3200" spc="-35" dirty="0">
                <a:solidFill>
                  <a:srgbClr val="FFFFFF"/>
                </a:solidFill>
                <a:latin typeface="Cambria"/>
                <a:cs typeface="Cambria"/>
              </a:rPr>
              <a:t> </a:t>
            </a:r>
            <a:r>
              <a:rPr sz="3200" dirty="0">
                <a:solidFill>
                  <a:srgbClr val="FFFFFF"/>
                </a:solidFill>
                <a:latin typeface="Cambria"/>
                <a:cs typeface="Cambria"/>
              </a:rPr>
              <a:t>ηπα</a:t>
            </a:r>
            <a:r>
              <a:rPr sz="3200" spc="5" dirty="0">
                <a:solidFill>
                  <a:srgbClr val="FFFFFF"/>
                </a:solidFill>
                <a:latin typeface="Cambria"/>
                <a:cs typeface="Cambria"/>
              </a:rPr>
              <a:t>τ</a:t>
            </a:r>
            <a:r>
              <a:rPr sz="3200" spc="-5" dirty="0">
                <a:solidFill>
                  <a:srgbClr val="FFFFFF"/>
                </a:solidFill>
                <a:latin typeface="Cambria"/>
                <a:cs typeface="Cambria"/>
              </a:rPr>
              <a:t>ι</a:t>
            </a:r>
            <a:r>
              <a:rPr sz="3200" spc="5" dirty="0">
                <a:solidFill>
                  <a:srgbClr val="FFFFFF"/>
                </a:solidFill>
                <a:latin typeface="Cambria"/>
                <a:cs typeface="Cambria"/>
              </a:rPr>
              <a:t>κ</a:t>
            </a:r>
            <a:r>
              <a:rPr sz="3200" dirty="0">
                <a:solidFill>
                  <a:srgbClr val="FFFFFF"/>
                </a:solidFill>
                <a:latin typeface="Cambria"/>
                <a:cs typeface="Cambria"/>
              </a:rPr>
              <a:t>ής</a:t>
            </a:r>
            <a:r>
              <a:rPr sz="3200" spc="-30" dirty="0">
                <a:solidFill>
                  <a:srgbClr val="FFFFFF"/>
                </a:solidFill>
                <a:latin typeface="Cambria"/>
                <a:cs typeface="Cambria"/>
              </a:rPr>
              <a:t> </a:t>
            </a:r>
            <a:r>
              <a:rPr sz="3200" spc="-5" dirty="0">
                <a:solidFill>
                  <a:srgbClr val="FFFFFF"/>
                </a:solidFill>
                <a:latin typeface="Cambria"/>
                <a:cs typeface="Cambria"/>
              </a:rPr>
              <a:t>πρ</a:t>
            </a:r>
            <a:r>
              <a:rPr sz="3200" spc="5" dirty="0">
                <a:solidFill>
                  <a:srgbClr val="FFFFFF"/>
                </a:solidFill>
                <a:latin typeface="Cambria"/>
                <a:cs typeface="Cambria"/>
              </a:rPr>
              <a:t>ό</a:t>
            </a:r>
            <a:r>
              <a:rPr sz="3200" dirty="0">
                <a:solidFill>
                  <a:srgbClr val="FFFFFF"/>
                </a:solidFill>
                <a:latin typeface="Cambria"/>
                <a:cs typeface="Cambria"/>
              </a:rPr>
              <a:t>σλη</a:t>
            </a:r>
            <a:r>
              <a:rPr sz="3200" spc="5" dirty="0">
                <a:solidFill>
                  <a:srgbClr val="FFFFFF"/>
                </a:solidFill>
                <a:latin typeface="Cambria"/>
                <a:cs typeface="Cambria"/>
              </a:rPr>
              <a:t>ψ</a:t>
            </a:r>
            <a:r>
              <a:rPr sz="3200" dirty="0">
                <a:solidFill>
                  <a:srgbClr val="FFFFFF"/>
                </a:solidFill>
                <a:latin typeface="Cambria"/>
                <a:cs typeface="Cambria"/>
              </a:rPr>
              <a:t>ης</a:t>
            </a:r>
            <a:r>
              <a:rPr sz="3200" spc="-40" dirty="0">
                <a:solidFill>
                  <a:srgbClr val="FFFFFF"/>
                </a:solidFill>
                <a:latin typeface="Cambria"/>
                <a:cs typeface="Cambria"/>
              </a:rPr>
              <a:t> </a:t>
            </a:r>
            <a:r>
              <a:rPr sz="3200" dirty="0">
                <a:solidFill>
                  <a:srgbClr val="FFFFFF"/>
                </a:solidFill>
                <a:latin typeface="Cambria"/>
                <a:cs typeface="Cambria"/>
              </a:rPr>
              <a:t>ε</a:t>
            </a:r>
            <a:r>
              <a:rPr sz="3200" spc="10" dirty="0">
                <a:solidFill>
                  <a:srgbClr val="FFFFFF"/>
                </a:solidFill>
                <a:latin typeface="Cambria"/>
                <a:cs typeface="Cambria"/>
              </a:rPr>
              <a:t>ί</a:t>
            </a:r>
            <a:r>
              <a:rPr sz="3200" spc="35" dirty="0">
                <a:solidFill>
                  <a:srgbClr val="FFFFFF"/>
                </a:solidFill>
                <a:latin typeface="Cambria"/>
                <a:cs typeface="Cambria"/>
              </a:rPr>
              <a:t>ν</a:t>
            </a:r>
            <a:r>
              <a:rPr sz="3200" spc="-5" dirty="0">
                <a:solidFill>
                  <a:srgbClr val="FFFFFF"/>
                </a:solidFill>
                <a:latin typeface="Cambria"/>
                <a:cs typeface="Cambria"/>
              </a:rPr>
              <a:t>αι  </a:t>
            </a:r>
            <a:r>
              <a:rPr sz="3200" dirty="0">
                <a:solidFill>
                  <a:srgbClr val="FFFFFF"/>
                </a:solidFill>
                <a:latin typeface="Cambria"/>
                <a:cs typeface="Cambria"/>
              </a:rPr>
              <a:t>χαμηλό</a:t>
            </a:r>
            <a:endParaRPr sz="3200">
              <a:latin typeface="Cambria"/>
              <a:cs typeface="Cambria"/>
            </a:endParaRP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249167" y="781812"/>
            <a:ext cx="2658618" cy="605789"/>
          </a:xfrm>
          <a:prstGeom prst="rect">
            <a:avLst/>
          </a:prstGeom>
        </p:spPr>
      </p:pic>
      <p:sp>
        <p:nvSpPr>
          <p:cNvPr id="3" name="object 3"/>
          <p:cNvSpPr txBox="1"/>
          <p:nvPr/>
        </p:nvSpPr>
        <p:spPr>
          <a:xfrm>
            <a:off x="535940" y="1667637"/>
            <a:ext cx="7430770" cy="1977389"/>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FFFFFF"/>
                </a:solidFill>
                <a:latin typeface="Cambria"/>
                <a:cs typeface="Cambria"/>
              </a:rPr>
              <a:t>Η</a:t>
            </a:r>
            <a:r>
              <a:rPr sz="3200" spc="-10" dirty="0">
                <a:solidFill>
                  <a:srgbClr val="FFFFFF"/>
                </a:solidFill>
                <a:latin typeface="Cambria"/>
                <a:cs typeface="Cambria"/>
              </a:rPr>
              <a:t> </a:t>
            </a:r>
            <a:r>
              <a:rPr sz="3200" spc="-15" dirty="0">
                <a:solidFill>
                  <a:srgbClr val="FFFFFF"/>
                </a:solidFill>
                <a:latin typeface="Cambria"/>
                <a:cs typeface="Cambria"/>
              </a:rPr>
              <a:t>κατασταλτική</a:t>
            </a:r>
            <a:r>
              <a:rPr sz="3200" spc="-60" dirty="0">
                <a:solidFill>
                  <a:srgbClr val="FFFFFF"/>
                </a:solidFill>
                <a:latin typeface="Cambria"/>
                <a:cs typeface="Cambria"/>
              </a:rPr>
              <a:t> </a:t>
            </a:r>
            <a:r>
              <a:rPr sz="3200" dirty="0">
                <a:solidFill>
                  <a:srgbClr val="FFFFFF"/>
                </a:solidFill>
                <a:latin typeface="Cambria"/>
                <a:cs typeface="Cambria"/>
              </a:rPr>
              <a:t>δράση</a:t>
            </a:r>
            <a:r>
              <a:rPr sz="3200" spc="-30" dirty="0">
                <a:solidFill>
                  <a:srgbClr val="FFFFFF"/>
                </a:solidFill>
                <a:latin typeface="Cambria"/>
                <a:cs typeface="Cambria"/>
              </a:rPr>
              <a:t> </a:t>
            </a:r>
            <a:r>
              <a:rPr sz="3200" dirty="0">
                <a:solidFill>
                  <a:srgbClr val="FFFFFF"/>
                </a:solidFill>
                <a:latin typeface="Cambria"/>
                <a:cs typeface="Cambria"/>
              </a:rPr>
              <a:t>προκαλεί</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60" dirty="0">
                <a:solidFill>
                  <a:srgbClr val="FFFFFF"/>
                </a:solidFill>
                <a:latin typeface="Cambria"/>
                <a:cs typeface="Cambria"/>
              </a:rPr>
              <a:t>Υ</a:t>
            </a:r>
            <a:r>
              <a:rPr sz="3200" spc="-5" dirty="0">
                <a:solidFill>
                  <a:srgbClr val="FFFFFF"/>
                </a:solidFill>
                <a:latin typeface="Cambria"/>
                <a:cs typeface="Cambria"/>
              </a:rPr>
              <a:t>π</a:t>
            </a:r>
            <a:r>
              <a:rPr sz="3200" spc="5" dirty="0">
                <a:solidFill>
                  <a:srgbClr val="FFFFFF"/>
                </a:solidFill>
                <a:latin typeface="Cambria"/>
                <a:cs typeface="Cambria"/>
              </a:rPr>
              <a:t>ν</a:t>
            </a:r>
            <a:r>
              <a:rPr sz="3200" dirty="0">
                <a:solidFill>
                  <a:srgbClr val="FFFFFF"/>
                </a:solidFill>
                <a:latin typeface="Cambria"/>
                <a:cs typeface="Cambria"/>
              </a:rPr>
              <a:t>ηλία</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Ζάλη</a:t>
            </a:r>
            <a:endParaRPr sz="3200">
              <a:latin typeface="Cambria"/>
              <a:cs typeface="Cambri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0" dirty="0">
                <a:solidFill>
                  <a:srgbClr val="FFFFFF"/>
                </a:solidFill>
                <a:latin typeface="Cambria"/>
                <a:cs typeface="Cambria"/>
              </a:rPr>
              <a:t>Κ</a:t>
            </a:r>
            <a:r>
              <a:rPr sz="3200" spc="-5" dirty="0">
                <a:solidFill>
                  <a:srgbClr val="FFFFFF"/>
                </a:solidFill>
                <a:latin typeface="Cambria"/>
                <a:cs typeface="Cambria"/>
              </a:rPr>
              <a:t>ατα</a:t>
            </a:r>
            <a:r>
              <a:rPr sz="3200" spc="5" dirty="0">
                <a:solidFill>
                  <a:srgbClr val="FFFFFF"/>
                </a:solidFill>
                <a:latin typeface="Cambria"/>
                <a:cs typeface="Cambria"/>
              </a:rPr>
              <a:t>σ</a:t>
            </a:r>
            <a:r>
              <a:rPr sz="3200" spc="-5" dirty="0">
                <a:solidFill>
                  <a:srgbClr val="FFFFFF"/>
                </a:solidFill>
                <a:latin typeface="Cambria"/>
                <a:cs typeface="Cambria"/>
              </a:rPr>
              <a:t>τ</a:t>
            </a:r>
            <a:r>
              <a:rPr sz="3200" spc="5" dirty="0">
                <a:solidFill>
                  <a:srgbClr val="FFFFFF"/>
                </a:solidFill>
                <a:latin typeface="Cambria"/>
                <a:cs typeface="Cambria"/>
              </a:rPr>
              <a:t>ο</a:t>
            </a:r>
            <a:r>
              <a:rPr sz="3200" dirty="0">
                <a:solidFill>
                  <a:srgbClr val="FFFFFF"/>
                </a:solidFill>
                <a:latin typeface="Cambria"/>
                <a:cs typeface="Cambria"/>
              </a:rPr>
              <a:t>λή</a:t>
            </a:r>
            <a:r>
              <a:rPr sz="3200" spc="-45" dirty="0">
                <a:solidFill>
                  <a:srgbClr val="FFFFFF"/>
                </a:solidFill>
                <a:latin typeface="Cambria"/>
                <a:cs typeface="Cambria"/>
              </a:rPr>
              <a:t> </a:t>
            </a:r>
            <a:r>
              <a:rPr sz="3200" spc="-5" dirty="0">
                <a:solidFill>
                  <a:srgbClr val="FFFFFF"/>
                </a:solidFill>
                <a:latin typeface="Cambria"/>
                <a:cs typeface="Cambria"/>
              </a:rPr>
              <a:t>τ</a:t>
            </a:r>
            <a:r>
              <a:rPr sz="3200" spc="5" dirty="0">
                <a:solidFill>
                  <a:srgbClr val="FFFFFF"/>
                </a:solidFill>
                <a:latin typeface="Cambria"/>
                <a:cs typeface="Cambria"/>
              </a:rPr>
              <a:t>ο</a:t>
            </a:r>
            <a:r>
              <a:rPr sz="3200" dirty="0">
                <a:solidFill>
                  <a:srgbClr val="FFFFFF"/>
                </a:solidFill>
                <a:latin typeface="Cambria"/>
                <a:cs typeface="Cambria"/>
              </a:rPr>
              <a:t>υ συνε</a:t>
            </a:r>
            <a:r>
              <a:rPr sz="3200" spc="10" dirty="0">
                <a:solidFill>
                  <a:srgbClr val="FFFFFF"/>
                </a:solidFill>
                <a:latin typeface="Cambria"/>
                <a:cs typeface="Cambria"/>
              </a:rPr>
              <a:t>ι</a:t>
            </a:r>
            <a:r>
              <a:rPr sz="3200" dirty="0">
                <a:solidFill>
                  <a:srgbClr val="FFFFFF"/>
                </a:solidFill>
                <a:latin typeface="Cambria"/>
                <a:cs typeface="Cambria"/>
              </a:rPr>
              <a:t>δησ</a:t>
            </a:r>
            <a:r>
              <a:rPr sz="3200" spc="5" dirty="0">
                <a:solidFill>
                  <a:srgbClr val="FFFFFF"/>
                </a:solidFill>
                <a:latin typeface="Cambria"/>
                <a:cs typeface="Cambria"/>
              </a:rPr>
              <a:t>ι</a:t>
            </a:r>
            <a:r>
              <a:rPr sz="3200" spc="-5" dirty="0">
                <a:solidFill>
                  <a:srgbClr val="FFFFFF"/>
                </a:solidFill>
                <a:latin typeface="Cambria"/>
                <a:cs typeface="Cambria"/>
              </a:rPr>
              <a:t>α</a:t>
            </a:r>
            <a:r>
              <a:rPr sz="3200" spc="70" dirty="0">
                <a:solidFill>
                  <a:srgbClr val="FFFFFF"/>
                </a:solidFill>
                <a:latin typeface="Cambria"/>
                <a:cs typeface="Cambria"/>
              </a:rPr>
              <a:t>κ</a:t>
            </a:r>
            <a:r>
              <a:rPr sz="3200" dirty="0">
                <a:solidFill>
                  <a:srgbClr val="FFFFFF"/>
                </a:solidFill>
                <a:latin typeface="Cambria"/>
                <a:cs typeface="Cambria"/>
              </a:rPr>
              <a:t>ού</a:t>
            </a:r>
            <a:r>
              <a:rPr sz="3200" spc="-30" dirty="0">
                <a:solidFill>
                  <a:srgbClr val="FFFFFF"/>
                </a:solidFill>
                <a:latin typeface="Cambria"/>
                <a:cs typeface="Cambria"/>
              </a:rPr>
              <a:t> </a:t>
            </a:r>
            <a:r>
              <a:rPr sz="3200" dirty="0">
                <a:solidFill>
                  <a:srgbClr val="FFFFFF"/>
                </a:solidFill>
                <a:latin typeface="Cambria"/>
                <a:cs typeface="Cambria"/>
              </a:rPr>
              <a:t>ε</a:t>
            </a:r>
            <a:r>
              <a:rPr sz="3200" spc="10" dirty="0">
                <a:solidFill>
                  <a:srgbClr val="FFFFFF"/>
                </a:solidFill>
                <a:latin typeface="Cambria"/>
                <a:cs typeface="Cambria"/>
              </a:rPr>
              <a:t>π</a:t>
            </a:r>
            <a:r>
              <a:rPr sz="3200" spc="-5" dirty="0">
                <a:solidFill>
                  <a:srgbClr val="FFFFFF"/>
                </a:solidFill>
                <a:latin typeface="Cambria"/>
                <a:cs typeface="Cambria"/>
              </a:rPr>
              <a:t>ι</a:t>
            </a:r>
            <a:r>
              <a:rPr sz="3200" spc="5" dirty="0">
                <a:solidFill>
                  <a:srgbClr val="FFFFFF"/>
                </a:solidFill>
                <a:latin typeface="Cambria"/>
                <a:cs typeface="Cambria"/>
              </a:rPr>
              <a:t>π</a:t>
            </a:r>
            <a:r>
              <a:rPr sz="3200" dirty="0">
                <a:solidFill>
                  <a:srgbClr val="FFFFFF"/>
                </a:solidFill>
                <a:latin typeface="Cambria"/>
                <a:cs typeface="Cambria"/>
              </a:rPr>
              <a:t>έδ</a:t>
            </a:r>
            <a:r>
              <a:rPr sz="3200" spc="10" dirty="0">
                <a:solidFill>
                  <a:srgbClr val="FFFFFF"/>
                </a:solidFill>
                <a:latin typeface="Cambria"/>
                <a:cs typeface="Cambria"/>
              </a:rPr>
              <a:t>ο</a:t>
            </a:r>
            <a:r>
              <a:rPr sz="3200" dirty="0">
                <a:solidFill>
                  <a:srgbClr val="FFFFFF"/>
                </a:solidFill>
                <a:latin typeface="Cambria"/>
                <a:cs typeface="Cambria"/>
              </a:rPr>
              <a:t>υ</a:t>
            </a:r>
            <a:endParaRPr sz="3200">
              <a:latin typeface="Cambria"/>
              <a:cs typeface="Cambria"/>
            </a:endParaRPr>
          </a:p>
        </p:txBody>
      </p:sp>
      <p:pic>
        <p:nvPicPr>
          <p:cNvPr id="4" name="Εικόνα 3"/>
          <p:cNvPicPr>
            <a:picLocks noChangeAspect="1"/>
          </p:cNvPicPr>
          <p:nvPr/>
        </p:nvPicPr>
        <p:blipFill>
          <a:blip r:embed="rId3"/>
          <a:stretch>
            <a:fillRect/>
          </a:stretch>
        </p:blipFill>
        <p:spPr>
          <a:xfrm>
            <a:off x="685800" y="4191000"/>
            <a:ext cx="2143125" cy="2143125"/>
          </a:xfrm>
          <a:prstGeom prst="rect">
            <a:avLst/>
          </a:prstGeom>
          <a:ln>
            <a:noFill/>
          </a:ln>
          <a:effectLst>
            <a:softEdge rad="112500"/>
          </a:effectLst>
        </p:spPr>
      </p:pic>
      <p:pic>
        <p:nvPicPr>
          <p:cNvPr id="5" name="Εικόνα 4"/>
          <p:cNvPicPr>
            <a:picLocks noChangeAspect="1"/>
          </p:cNvPicPr>
          <p:nvPr/>
        </p:nvPicPr>
        <p:blipFill>
          <a:blip r:embed="rId4"/>
          <a:stretch>
            <a:fillRect/>
          </a:stretch>
        </p:blipFill>
        <p:spPr>
          <a:xfrm>
            <a:off x="6172200" y="4191000"/>
            <a:ext cx="2143125" cy="214312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000" y="277929"/>
            <a:ext cx="6643878" cy="627126"/>
          </a:xfrm>
          <a:prstGeom prst="rect">
            <a:avLst/>
          </a:prstGeom>
        </p:spPr>
      </p:pic>
      <p:sp>
        <p:nvSpPr>
          <p:cNvPr id="3" name="object 3"/>
          <p:cNvSpPr txBox="1"/>
          <p:nvPr/>
        </p:nvSpPr>
        <p:spPr>
          <a:xfrm>
            <a:off x="380971" y="990600"/>
            <a:ext cx="8075295" cy="3441065"/>
          </a:xfrm>
          <a:prstGeom prst="rect">
            <a:avLst/>
          </a:prstGeom>
        </p:spPr>
        <p:txBody>
          <a:bodyPr vert="horz" wrap="square" lIns="0" tIns="13335" rIns="0" bIns="0" rtlCol="0">
            <a:spAutoFit/>
          </a:bodyPr>
          <a:lstStyle/>
          <a:p>
            <a:pPr marL="304800" indent="-292735">
              <a:lnSpc>
                <a:spcPct val="100000"/>
              </a:lnSpc>
              <a:spcBef>
                <a:spcPts val="105"/>
              </a:spcBef>
              <a:buClr>
                <a:srgbClr val="0E6EC5"/>
              </a:buClr>
              <a:buSzPct val="70312"/>
              <a:buFont typeface="Wingdings"/>
              <a:buChar char=""/>
              <a:tabLst>
                <a:tab pos="305435" algn="l"/>
                <a:tab pos="3714750" algn="l"/>
                <a:tab pos="4754245" algn="l"/>
                <a:tab pos="6223635" algn="l"/>
                <a:tab pos="7516495" algn="l"/>
              </a:tabLst>
            </a:pPr>
            <a:r>
              <a:rPr sz="3200" spc="-10" dirty="0">
                <a:solidFill>
                  <a:srgbClr val="000066"/>
                </a:solidFill>
                <a:latin typeface="Candara"/>
                <a:cs typeface="Candara"/>
              </a:rPr>
              <a:t>Χρησιμοποιούνται	</a:t>
            </a:r>
            <a:r>
              <a:rPr sz="3200" spc="-5" dirty="0">
                <a:solidFill>
                  <a:srgbClr val="000066"/>
                </a:solidFill>
                <a:latin typeface="Candara"/>
                <a:cs typeface="Candara"/>
              </a:rPr>
              <a:t>στην	κλινική	πράξη	για</a:t>
            </a:r>
            <a:endParaRPr sz="3200" dirty="0">
              <a:latin typeface="Candara"/>
              <a:cs typeface="Candara"/>
            </a:endParaRPr>
          </a:p>
          <a:p>
            <a:pPr>
              <a:lnSpc>
                <a:spcPct val="100000"/>
              </a:lnSpc>
              <a:spcBef>
                <a:spcPts val="60"/>
              </a:spcBef>
              <a:buClr>
                <a:srgbClr val="0E6EC5"/>
              </a:buClr>
              <a:buFont typeface="Wingdings"/>
              <a:buChar char=""/>
            </a:pPr>
            <a:endParaRPr sz="3100" dirty="0">
              <a:latin typeface="Candara"/>
              <a:cs typeface="Candara"/>
            </a:endParaRPr>
          </a:p>
          <a:p>
            <a:pPr marL="304800">
              <a:lnSpc>
                <a:spcPct val="100000"/>
              </a:lnSpc>
            </a:pPr>
            <a:r>
              <a:rPr sz="3200" spc="-5" dirty="0">
                <a:solidFill>
                  <a:srgbClr val="000066"/>
                </a:solidFill>
                <a:latin typeface="Candara"/>
                <a:cs typeface="Candara"/>
              </a:rPr>
              <a:t>πάν</a:t>
            </a:r>
            <a:r>
              <a:rPr sz="3200" dirty="0">
                <a:solidFill>
                  <a:srgbClr val="000066"/>
                </a:solidFill>
                <a:latin typeface="Candara"/>
                <a:cs typeface="Candara"/>
              </a:rPr>
              <a:t>ω</a:t>
            </a:r>
            <a:r>
              <a:rPr sz="3200" spc="-5" dirty="0">
                <a:solidFill>
                  <a:srgbClr val="000066"/>
                </a:solidFill>
                <a:latin typeface="Candara"/>
                <a:cs typeface="Candara"/>
              </a:rPr>
              <a:t> </a:t>
            </a:r>
            <a:r>
              <a:rPr sz="3200" dirty="0">
                <a:solidFill>
                  <a:srgbClr val="000066"/>
                </a:solidFill>
                <a:latin typeface="Candara"/>
                <a:cs typeface="Candara"/>
              </a:rPr>
              <a:t>από 1</a:t>
            </a:r>
            <a:r>
              <a:rPr sz="3200" cap="small" dirty="0">
                <a:solidFill>
                  <a:srgbClr val="000066"/>
                </a:solidFill>
                <a:latin typeface="Candara"/>
                <a:cs typeface="Candara"/>
              </a:rPr>
              <a:t>5</a:t>
            </a:r>
            <a:r>
              <a:rPr sz="3200" dirty="0">
                <a:solidFill>
                  <a:srgbClr val="000066"/>
                </a:solidFill>
                <a:latin typeface="Candara"/>
                <a:cs typeface="Candara"/>
              </a:rPr>
              <a:t>0</a:t>
            </a:r>
            <a:r>
              <a:rPr sz="3200" spc="10" dirty="0">
                <a:solidFill>
                  <a:srgbClr val="000066"/>
                </a:solidFill>
                <a:latin typeface="Candara"/>
                <a:cs typeface="Candara"/>
              </a:rPr>
              <a:t> </a:t>
            </a:r>
            <a:r>
              <a:rPr sz="3200" dirty="0">
                <a:solidFill>
                  <a:srgbClr val="000066"/>
                </a:solidFill>
                <a:latin typeface="Candara"/>
                <a:cs typeface="Candara"/>
              </a:rPr>
              <a:t>χρόνια</a:t>
            </a:r>
            <a:endParaRPr sz="3200" dirty="0">
              <a:latin typeface="Candara"/>
              <a:cs typeface="Candara"/>
            </a:endParaRPr>
          </a:p>
          <a:p>
            <a:pPr marL="304800" marR="5080" indent="-292735">
              <a:lnSpc>
                <a:spcPct val="200000"/>
              </a:lnSpc>
              <a:buClr>
                <a:srgbClr val="0E6EC5"/>
              </a:buClr>
              <a:buSzPct val="70312"/>
              <a:buFont typeface="Wingdings"/>
              <a:buChar char=""/>
              <a:tabLst>
                <a:tab pos="305435" algn="l"/>
                <a:tab pos="1262380" algn="l"/>
                <a:tab pos="1727200" algn="l"/>
                <a:tab pos="2713355" algn="l"/>
                <a:tab pos="6260465" algn="l"/>
                <a:tab pos="6673215" algn="l"/>
              </a:tabLst>
            </a:pPr>
            <a:r>
              <a:rPr sz="3200" dirty="0">
                <a:solidFill>
                  <a:srgbClr val="000066"/>
                </a:solidFill>
                <a:latin typeface="Candara"/>
                <a:cs typeface="Candara"/>
              </a:rPr>
              <a:t>1842	&amp;	1844	χρ</a:t>
            </a:r>
            <a:r>
              <a:rPr sz="3200" spc="5" dirty="0">
                <a:solidFill>
                  <a:srgbClr val="000066"/>
                </a:solidFill>
                <a:latin typeface="Candara"/>
                <a:cs typeface="Candara"/>
              </a:rPr>
              <a:t>η</a:t>
            </a:r>
            <a:r>
              <a:rPr sz="3200" dirty="0">
                <a:solidFill>
                  <a:srgbClr val="000066"/>
                </a:solidFill>
                <a:latin typeface="Candara"/>
                <a:cs typeface="Candara"/>
              </a:rPr>
              <a:t>σι</a:t>
            </a:r>
            <a:r>
              <a:rPr sz="3200" spc="-10" dirty="0">
                <a:solidFill>
                  <a:srgbClr val="000066"/>
                </a:solidFill>
                <a:latin typeface="Candara"/>
                <a:cs typeface="Candara"/>
              </a:rPr>
              <a:t>μ</a:t>
            </a:r>
            <a:r>
              <a:rPr sz="3200" spc="-75" dirty="0">
                <a:solidFill>
                  <a:srgbClr val="000066"/>
                </a:solidFill>
                <a:latin typeface="Candara"/>
                <a:cs typeface="Candara"/>
              </a:rPr>
              <a:t>ο</a:t>
            </a:r>
            <a:r>
              <a:rPr sz="3200" spc="-5" dirty="0">
                <a:solidFill>
                  <a:srgbClr val="000066"/>
                </a:solidFill>
                <a:latin typeface="Candara"/>
                <a:cs typeface="Candara"/>
              </a:rPr>
              <a:t>π</a:t>
            </a:r>
            <a:r>
              <a:rPr sz="3200" spc="-15" dirty="0">
                <a:solidFill>
                  <a:srgbClr val="000066"/>
                </a:solidFill>
                <a:latin typeface="Candara"/>
                <a:cs typeface="Candara"/>
              </a:rPr>
              <a:t>ο</a:t>
            </a:r>
            <a:r>
              <a:rPr sz="3200" dirty="0">
                <a:solidFill>
                  <a:srgbClr val="000066"/>
                </a:solidFill>
                <a:latin typeface="Candara"/>
                <a:cs typeface="Candara"/>
              </a:rPr>
              <a:t>ιήθηκαν	ο	αιθέρας  </a:t>
            </a:r>
            <a:r>
              <a:rPr sz="3200" spc="-5" dirty="0">
                <a:solidFill>
                  <a:srgbClr val="000066"/>
                </a:solidFill>
                <a:latin typeface="Candara"/>
                <a:cs typeface="Candara"/>
              </a:rPr>
              <a:t>και</a:t>
            </a:r>
            <a:r>
              <a:rPr sz="3200" spc="-10" dirty="0">
                <a:solidFill>
                  <a:srgbClr val="000066"/>
                </a:solidFill>
                <a:latin typeface="Candara"/>
                <a:cs typeface="Candara"/>
              </a:rPr>
              <a:t> </a:t>
            </a:r>
            <a:r>
              <a:rPr sz="3200" dirty="0">
                <a:solidFill>
                  <a:srgbClr val="000066"/>
                </a:solidFill>
                <a:latin typeface="Candara"/>
                <a:cs typeface="Candara"/>
              </a:rPr>
              <a:t>το</a:t>
            </a:r>
            <a:r>
              <a:rPr sz="3200" spc="-10" dirty="0">
                <a:solidFill>
                  <a:srgbClr val="000066"/>
                </a:solidFill>
                <a:latin typeface="Candara"/>
                <a:cs typeface="Candara"/>
              </a:rPr>
              <a:t> </a:t>
            </a:r>
            <a:r>
              <a:rPr sz="3200" dirty="0">
                <a:solidFill>
                  <a:srgbClr val="000066"/>
                </a:solidFill>
                <a:latin typeface="Candara"/>
                <a:cs typeface="Candara"/>
              </a:rPr>
              <a:t>υποξείδιο</a:t>
            </a:r>
            <a:r>
              <a:rPr sz="3200" spc="-20" dirty="0">
                <a:solidFill>
                  <a:srgbClr val="000066"/>
                </a:solidFill>
                <a:latin typeface="Candara"/>
                <a:cs typeface="Candara"/>
              </a:rPr>
              <a:t> </a:t>
            </a:r>
            <a:r>
              <a:rPr sz="3200" dirty="0">
                <a:solidFill>
                  <a:srgbClr val="000066"/>
                </a:solidFill>
                <a:latin typeface="Candara"/>
                <a:cs typeface="Candara"/>
              </a:rPr>
              <a:t>του</a:t>
            </a:r>
            <a:r>
              <a:rPr sz="3200" spc="-5" dirty="0">
                <a:solidFill>
                  <a:srgbClr val="000066"/>
                </a:solidFill>
                <a:latin typeface="Candara"/>
                <a:cs typeface="Candara"/>
              </a:rPr>
              <a:t> </a:t>
            </a:r>
            <a:r>
              <a:rPr sz="3200" dirty="0">
                <a:solidFill>
                  <a:srgbClr val="000066"/>
                </a:solidFill>
                <a:latin typeface="Candara"/>
                <a:cs typeface="Candara"/>
              </a:rPr>
              <a:t>αζώτου,</a:t>
            </a:r>
            <a:r>
              <a:rPr sz="3200" spc="-10" dirty="0">
                <a:solidFill>
                  <a:srgbClr val="000066"/>
                </a:solidFill>
                <a:latin typeface="Candara"/>
                <a:cs typeface="Candara"/>
              </a:rPr>
              <a:t> </a:t>
            </a:r>
            <a:r>
              <a:rPr sz="3200" dirty="0">
                <a:solidFill>
                  <a:srgbClr val="000066"/>
                </a:solidFill>
                <a:latin typeface="Candara"/>
                <a:cs typeface="Candara"/>
              </a:rPr>
              <a:t>αντίστοιχα</a:t>
            </a:r>
            <a:endParaRPr sz="3200" dirty="0">
              <a:latin typeface="Candara"/>
              <a:cs typeface="Candara"/>
            </a:endParaRPr>
          </a:p>
        </p:txBody>
      </p:sp>
      <p:pic>
        <p:nvPicPr>
          <p:cNvPr id="5" name="Εικόνα 4"/>
          <p:cNvPicPr>
            <a:picLocks noChangeAspect="1"/>
          </p:cNvPicPr>
          <p:nvPr/>
        </p:nvPicPr>
        <p:blipFill>
          <a:blip r:embed="rId3"/>
          <a:stretch>
            <a:fillRect/>
          </a:stretch>
        </p:blipFill>
        <p:spPr>
          <a:xfrm>
            <a:off x="6324600" y="4267200"/>
            <a:ext cx="1562100" cy="2429933"/>
          </a:xfrm>
          <a:prstGeom prst="rect">
            <a:avLst/>
          </a:prstGeom>
        </p:spPr>
      </p:pic>
      <p:pic>
        <p:nvPicPr>
          <p:cNvPr id="7" name="Εικόνα 6"/>
          <p:cNvPicPr>
            <a:picLocks noChangeAspect="1"/>
          </p:cNvPicPr>
          <p:nvPr/>
        </p:nvPicPr>
        <p:blipFill>
          <a:blip r:embed="rId4"/>
          <a:stretch>
            <a:fillRect/>
          </a:stretch>
        </p:blipFill>
        <p:spPr>
          <a:xfrm>
            <a:off x="1066786" y="4482041"/>
            <a:ext cx="2286000" cy="200025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0200" y="457200"/>
            <a:ext cx="6564630" cy="843546"/>
          </a:xfrm>
          <a:prstGeom prst="rect">
            <a:avLst/>
          </a:prstGeom>
        </p:spPr>
      </p:pic>
      <p:sp>
        <p:nvSpPr>
          <p:cNvPr id="3" name="object 3"/>
          <p:cNvSpPr txBox="1"/>
          <p:nvPr/>
        </p:nvSpPr>
        <p:spPr>
          <a:xfrm>
            <a:off x="609600" y="1300746"/>
            <a:ext cx="8075295" cy="5430333"/>
          </a:xfrm>
          <a:prstGeom prst="rect">
            <a:avLst/>
          </a:prstGeom>
        </p:spPr>
        <p:txBody>
          <a:bodyPr vert="horz" wrap="square" lIns="0" tIns="13335" rIns="0" bIns="0" rtlCol="0">
            <a:spAutoFit/>
          </a:bodyPr>
          <a:lstStyle/>
          <a:p>
            <a:pPr marL="304800" marR="7620" indent="-292735">
              <a:lnSpc>
                <a:spcPct val="100000"/>
              </a:lnSpc>
              <a:spcBef>
                <a:spcPts val="105"/>
              </a:spcBef>
              <a:buClr>
                <a:srgbClr val="0E6EC5"/>
              </a:buClr>
              <a:buSzPct val="70312"/>
              <a:buFont typeface="Wingdings"/>
              <a:buChar char=""/>
              <a:tabLst>
                <a:tab pos="305435" algn="l"/>
                <a:tab pos="3085465" algn="l"/>
                <a:tab pos="4378960" algn="l"/>
                <a:tab pos="6014720" algn="l"/>
                <a:tab pos="6845934" algn="l"/>
              </a:tabLst>
            </a:pPr>
            <a:r>
              <a:rPr sz="3200" dirty="0">
                <a:solidFill>
                  <a:srgbClr val="002060"/>
                </a:solidFill>
                <a:latin typeface="Candara"/>
                <a:cs typeface="Candara"/>
              </a:rPr>
              <a:t>Σταθερ</a:t>
            </a:r>
            <a:r>
              <a:rPr sz="3200" spc="10" dirty="0">
                <a:solidFill>
                  <a:srgbClr val="002060"/>
                </a:solidFill>
                <a:latin typeface="Candara"/>
                <a:cs typeface="Candara"/>
              </a:rPr>
              <a:t>ό</a:t>
            </a:r>
            <a:r>
              <a:rPr sz="3200" dirty="0">
                <a:solidFill>
                  <a:srgbClr val="002060"/>
                </a:solidFill>
                <a:latin typeface="Candara"/>
                <a:cs typeface="Candara"/>
              </a:rPr>
              <a:t>τητα	ό</a:t>
            </a:r>
            <a:r>
              <a:rPr sz="3200" spc="-10" dirty="0">
                <a:solidFill>
                  <a:srgbClr val="002060"/>
                </a:solidFill>
                <a:latin typeface="Candara"/>
                <a:cs typeface="Candara"/>
              </a:rPr>
              <a:t>σ</a:t>
            </a:r>
            <a:r>
              <a:rPr sz="3200" spc="-75" dirty="0">
                <a:solidFill>
                  <a:srgbClr val="002060"/>
                </a:solidFill>
                <a:latin typeface="Candara"/>
                <a:cs typeface="Candara"/>
              </a:rPr>
              <a:t>ο</a:t>
            </a:r>
            <a:r>
              <a:rPr sz="3200" dirty="0">
                <a:solidFill>
                  <a:srgbClr val="002060"/>
                </a:solidFill>
                <a:latin typeface="Candara"/>
                <a:cs typeface="Candara"/>
              </a:rPr>
              <a:t>ν	αφορά	</a:t>
            </a:r>
            <a:r>
              <a:rPr sz="3200" spc="-5" dirty="0">
                <a:solidFill>
                  <a:srgbClr val="002060"/>
                </a:solidFill>
                <a:latin typeface="Candara"/>
                <a:cs typeface="Candara"/>
              </a:rPr>
              <a:t>τ</a:t>
            </a:r>
            <a:r>
              <a:rPr sz="3200" dirty="0">
                <a:solidFill>
                  <a:srgbClr val="002060"/>
                </a:solidFill>
                <a:latin typeface="Candara"/>
                <a:cs typeface="Candara"/>
              </a:rPr>
              <a:t>η	χ</a:t>
            </a:r>
            <a:r>
              <a:rPr sz="3200" spc="5" dirty="0">
                <a:solidFill>
                  <a:srgbClr val="002060"/>
                </a:solidFill>
                <a:latin typeface="Candara"/>
                <a:cs typeface="Candara"/>
              </a:rPr>
              <a:t>η</a:t>
            </a:r>
            <a:r>
              <a:rPr sz="3200" dirty="0">
                <a:solidFill>
                  <a:srgbClr val="002060"/>
                </a:solidFill>
                <a:latin typeface="Candara"/>
                <a:cs typeface="Candara"/>
              </a:rPr>
              <a:t>μική  αποδόμηση</a:t>
            </a:r>
            <a:r>
              <a:rPr sz="3200" spc="-20" dirty="0">
                <a:solidFill>
                  <a:srgbClr val="002060"/>
                </a:solidFill>
                <a:latin typeface="Candara"/>
                <a:cs typeface="Candara"/>
              </a:rPr>
              <a:t> </a:t>
            </a:r>
            <a:r>
              <a:rPr sz="3200" dirty="0">
                <a:solidFill>
                  <a:srgbClr val="002060"/>
                </a:solidFill>
                <a:latin typeface="Candara"/>
                <a:cs typeface="Candara"/>
              </a:rPr>
              <a:t>από</a:t>
            </a:r>
            <a:r>
              <a:rPr sz="3200" spc="-15" dirty="0">
                <a:solidFill>
                  <a:srgbClr val="002060"/>
                </a:solidFill>
                <a:latin typeface="Candara"/>
                <a:cs typeface="Candara"/>
              </a:rPr>
              <a:t> </a:t>
            </a:r>
            <a:r>
              <a:rPr sz="3200" spc="-5" dirty="0">
                <a:solidFill>
                  <a:srgbClr val="002060"/>
                </a:solidFill>
                <a:latin typeface="Candara"/>
                <a:cs typeface="Candara"/>
              </a:rPr>
              <a:t>τη</a:t>
            </a:r>
            <a:r>
              <a:rPr sz="3200" spc="5" dirty="0">
                <a:solidFill>
                  <a:srgbClr val="002060"/>
                </a:solidFill>
                <a:latin typeface="Candara"/>
                <a:cs typeface="Candara"/>
              </a:rPr>
              <a:t> </a:t>
            </a:r>
            <a:r>
              <a:rPr sz="3200" spc="-5" dirty="0" smtClean="0">
                <a:solidFill>
                  <a:srgbClr val="002060"/>
                </a:solidFill>
                <a:latin typeface="Candara"/>
                <a:cs typeface="Candara"/>
              </a:rPr>
              <a:t>νατράσβεστο</a:t>
            </a:r>
            <a:r>
              <a:rPr lang="el-GR" sz="3200" spc="-5" dirty="0">
                <a:solidFill>
                  <a:srgbClr val="002060"/>
                </a:solidFill>
                <a:latin typeface="Candara"/>
                <a:cs typeface="Candara"/>
              </a:rPr>
              <a:t> - μοριακή και χημική σταθερότητα</a:t>
            </a:r>
            <a:endParaRPr sz="3200" dirty="0">
              <a:solidFill>
                <a:srgbClr val="002060"/>
              </a:solidFill>
              <a:latin typeface="Candara"/>
              <a:cs typeface="Candara"/>
            </a:endParaRPr>
          </a:p>
          <a:p>
            <a:pPr marL="304800" marR="5080" indent="-292735">
              <a:lnSpc>
                <a:spcPct val="100000"/>
              </a:lnSpc>
              <a:buClr>
                <a:srgbClr val="0E6EC5"/>
              </a:buClr>
              <a:buSzPct val="70312"/>
              <a:buFont typeface="Wingdings"/>
              <a:buChar char=""/>
              <a:tabLst>
                <a:tab pos="305435" algn="l"/>
                <a:tab pos="2393315" algn="l"/>
                <a:tab pos="5496560" algn="l"/>
                <a:tab pos="6287770" algn="l"/>
              </a:tabLst>
            </a:pPr>
            <a:r>
              <a:rPr lang="el-GR" sz="3200" dirty="0" smtClean="0">
                <a:solidFill>
                  <a:srgbClr val="002060"/>
                </a:solidFill>
                <a:latin typeface="Candara"/>
                <a:cs typeface="Candara"/>
              </a:rPr>
              <a:t>Ο </a:t>
            </a:r>
            <a:r>
              <a:rPr lang="el-GR" sz="3200" dirty="0">
                <a:solidFill>
                  <a:srgbClr val="002060"/>
                </a:solidFill>
                <a:latin typeface="Candara"/>
                <a:cs typeface="Candara"/>
              </a:rPr>
              <a:t>περιορισμένος μεταβολισμός και </a:t>
            </a:r>
            <a:r>
              <a:rPr lang="el-GR" sz="3200" dirty="0" smtClean="0">
                <a:solidFill>
                  <a:srgbClr val="002060"/>
                </a:solidFill>
                <a:latin typeface="Candara"/>
                <a:cs typeface="Candara"/>
              </a:rPr>
              <a:t>διάσπαση σε </a:t>
            </a:r>
            <a:r>
              <a:rPr lang="el-GR" sz="3200" dirty="0">
                <a:solidFill>
                  <a:srgbClr val="002060"/>
                </a:solidFill>
                <a:latin typeface="Candara"/>
                <a:cs typeface="Candara"/>
              </a:rPr>
              <a:t>μη τοξικούς </a:t>
            </a:r>
            <a:r>
              <a:rPr lang="el-GR" sz="3200" dirty="0" err="1">
                <a:solidFill>
                  <a:srgbClr val="002060"/>
                </a:solidFill>
                <a:latin typeface="Candara"/>
                <a:cs typeface="Candara"/>
              </a:rPr>
              <a:t>μεταβολίτες</a:t>
            </a:r>
            <a:r>
              <a:rPr lang="el-GR" sz="3200" dirty="0">
                <a:solidFill>
                  <a:srgbClr val="002060"/>
                </a:solidFill>
                <a:latin typeface="Candara"/>
                <a:cs typeface="Candara"/>
              </a:rPr>
              <a:t> ώστε </a:t>
            </a:r>
            <a:r>
              <a:rPr lang="el-GR" sz="3200" dirty="0" smtClean="0">
                <a:solidFill>
                  <a:srgbClr val="002060"/>
                </a:solidFill>
                <a:latin typeface="Candara"/>
                <a:cs typeface="Candara"/>
              </a:rPr>
              <a:t>να περιορίζεται </a:t>
            </a:r>
            <a:r>
              <a:rPr lang="el-GR" sz="3200" dirty="0">
                <a:solidFill>
                  <a:srgbClr val="002060"/>
                </a:solidFill>
                <a:latin typeface="Candara"/>
                <a:cs typeface="Candara"/>
              </a:rPr>
              <a:t>η πιθανότητα βλάβης </a:t>
            </a:r>
            <a:r>
              <a:rPr lang="el-GR" sz="3200" dirty="0" smtClean="0">
                <a:solidFill>
                  <a:srgbClr val="002060"/>
                </a:solidFill>
                <a:latin typeface="Candara"/>
                <a:cs typeface="Candara"/>
              </a:rPr>
              <a:t>του ήπατος ή </a:t>
            </a:r>
            <a:r>
              <a:rPr lang="el-GR" sz="3200" dirty="0">
                <a:solidFill>
                  <a:srgbClr val="002060"/>
                </a:solidFill>
                <a:latin typeface="Candara"/>
                <a:cs typeface="Candara"/>
              </a:rPr>
              <a:t>των </a:t>
            </a:r>
            <a:r>
              <a:rPr lang="el-GR" sz="3200" dirty="0" smtClean="0">
                <a:solidFill>
                  <a:srgbClr val="002060"/>
                </a:solidFill>
                <a:latin typeface="Candara"/>
                <a:cs typeface="Candara"/>
              </a:rPr>
              <a:t>νεφρών</a:t>
            </a:r>
          </a:p>
          <a:p>
            <a:pPr marL="304800" marR="5080" indent="-292735">
              <a:lnSpc>
                <a:spcPct val="100000"/>
              </a:lnSpc>
              <a:buClr>
                <a:srgbClr val="0E6EC5"/>
              </a:buClr>
              <a:buSzPct val="70312"/>
              <a:buFont typeface="Wingdings"/>
              <a:buChar char=""/>
              <a:tabLst>
                <a:tab pos="305435" algn="l"/>
                <a:tab pos="2393315" algn="l"/>
                <a:tab pos="5496560" algn="l"/>
                <a:tab pos="6287770" algn="l"/>
              </a:tabLst>
            </a:pPr>
            <a:r>
              <a:rPr sz="3200" dirty="0" smtClean="0">
                <a:solidFill>
                  <a:srgbClr val="002060"/>
                </a:solidFill>
                <a:latin typeface="Candara"/>
                <a:cs typeface="Candara"/>
              </a:rPr>
              <a:t>Να</a:t>
            </a:r>
            <a:r>
              <a:rPr sz="3200" dirty="0">
                <a:solidFill>
                  <a:srgbClr val="002060"/>
                </a:solidFill>
                <a:latin typeface="Candara"/>
                <a:cs typeface="Candara"/>
              </a:rPr>
              <a:t>	μην	ερ</a:t>
            </a:r>
            <a:r>
              <a:rPr sz="3200" spc="5" dirty="0">
                <a:solidFill>
                  <a:srgbClr val="002060"/>
                </a:solidFill>
                <a:latin typeface="Candara"/>
                <a:cs typeface="Candara"/>
              </a:rPr>
              <a:t>ε</a:t>
            </a:r>
            <a:r>
              <a:rPr sz="3200" dirty="0">
                <a:solidFill>
                  <a:srgbClr val="002060"/>
                </a:solidFill>
                <a:latin typeface="Candara"/>
                <a:cs typeface="Candara"/>
              </a:rPr>
              <a:t>θίζ</a:t>
            </a:r>
            <a:r>
              <a:rPr sz="3200" spc="-10" dirty="0">
                <a:solidFill>
                  <a:srgbClr val="002060"/>
                </a:solidFill>
                <a:latin typeface="Candara"/>
                <a:cs typeface="Candara"/>
              </a:rPr>
              <a:t>ε</a:t>
            </a:r>
            <a:r>
              <a:rPr sz="3200" dirty="0">
                <a:solidFill>
                  <a:srgbClr val="002060"/>
                </a:solidFill>
                <a:latin typeface="Candara"/>
                <a:cs typeface="Candara"/>
              </a:rPr>
              <a:t>ι	τους	αεραγωγο</a:t>
            </a:r>
            <a:r>
              <a:rPr sz="3200" spc="10" dirty="0">
                <a:solidFill>
                  <a:srgbClr val="002060"/>
                </a:solidFill>
                <a:latin typeface="Candara"/>
                <a:cs typeface="Candara"/>
              </a:rPr>
              <a:t>ύ</a:t>
            </a:r>
            <a:r>
              <a:rPr sz="3200" dirty="0">
                <a:solidFill>
                  <a:srgbClr val="002060"/>
                </a:solidFill>
                <a:latin typeface="Candara"/>
                <a:cs typeface="Candara"/>
              </a:rPr>
              <a:t>ς	</a:t>
            </a:r>
            <a:r>
              <a:rPr sz="3200" spc="-5" dirty="0">
                <a:solidFill>
                  <a:srgbClr val="002060"/>
                </a:solidFill>
                <a:latin typeface="Candara"/>
                <a:cs typeface="Candara"/>
              </a:rPr>
              <a:t>κα</a:t>
            </a:r>
            <a:r>
              <a:rPr sz="3200" dirty="0">
                <a:solidFill>
                  <a:srgbClr val="002060"/>
                </a:solidFill>
                <a:latin typeface="Candara"/>
                <a:cs typeface="Candara"/>
              </a:rPr>
              <a:t>ι	</a:t>
            </a:r>
            <a:r>
              <a:rPr sz="3200" spc="-5" dirty="0">
                <a:solidFill>
                  <a:srgbClr val="002060"/>
                </a:solidFill>
                <a:latin typeface="Candara"/>
                <a:cs typeface="Candara"/>
              </a:rPr>
              <a:t>να  </a:t>
            </a:r>
            <a:r>
              <a:rPr sz="3200" dirty="0">
                <a:solidFill>
                  <a:srgbClr val="002060"/>
                </a:solidFill>
                <a:latin typeface="Candara"/>
                <a:cs typeface="Candara"/>
              </a:rPr>
              <a:t>στερείται</a:t>
            </a:r>
            <a:r>
              <a:rPr sz="3200" spc="-10" dirty="0">
                <a:solidFill>
                  <a:srgbClr val="002060"/>
                </a:solidFill>
                <a:latin typeface="Candara"/>
                <a:cs typeface="Candara"/>
              </a:rPr>
              <a:t> </a:t>
            </a:r>
            <a:r>
              <a:rPr sz="3200" dirty="0">
                <a:solidFill>
                  <a:srgbClr val="002060"/>
                </a:solidFill>
                <a:latin typeface="Candara"/>
                <a:cs typeface="Candara"/>
              </a:rPr>
              <a:t>ερεθιστικής</a:t>
            </a:r>
            <a:r>
              <a:rPr sz="3200" spc="-5" dirty="0">
                <a:solidFill>
                  <a:srgbClr val="002060"/>
                </a:solidFill>
                <a:latin typeface="Candara"/>
                <a:cs typeface="Candara"/>
              </a:rPr>
              <a:t> </a:t>
            </a:r>
            <a:r>
              <a:rPr sz="3200" dirty="0" smtClean="0">
                <a:solidFill>
                  <a:srgbClr val="002060"/>
                </a:solidFill>
                <a:latin typeface="Candara"/>
                <a:cs typeface="Candara"/>
              </a:rPr>
              <a:t>οσμής</a:t>
            </a:r>
            <a:endParaRPr lang="el-GR" sz="3200" dirty="0" smtClean="0">
              <a:solidFill>
                <a:srgbClr val="002060"/>
              </a:solidFill>
              <a:latin typeface="Candara"/>
              <a:cs typeface="Candara"/>
            </a:endParaRPr>
          </a:p>
          <a:p>
            <a:pPr marL="304800" marR="8890" indent="-292735">
              <a:lnSpc>
                <a:spcPct val="100000"/>
              </a:lnSpc>
              <a:buClr>
                <a:srgbClr val="0E6EC5"/>
              </a:buClr>
              <a:buSzPct val="70312"/>
              <a:buFont typeface="Wingdings"/>
              <a:buChar char=""/>
              <a:tabLst>
                <a:tab pos="305435" algn="l"/>
                <a:tab pos="1009650" algn="l"/>
                <a:tab pos="1865630" algn="l"/>
                <a:tab pos="3458845" algn="l"/>
                <a:tab pos="4465955" algn="l"/>
                <a:tab pos="6866890" algn="l"/>
                <a:tab pos="7620000" algn="l"/>
              </a:tabLst>
            </a:pPr>
            <a:r>
              <a:rPr lang="el-GR" sz="3200" dirty="0" smtClean="0">
                <a:solidFill>
                  <a:srgbClr val="002060"/>
                </a:solidFill>
                <a:latin typeface="Candara"/>
                <a:cs typeface="Candara"/>
              </a:rPr>
              <a:t>Να </a:t>
            </a:r>
            <a:r>
              <a:rPr lang="el-GR" sz="3200" dirty="0">
                <a:solidFill>
                  <a:srgbClr val="002060"/>
                </a:solidFill>
                <a:latin typeface="Candara"/>
                <a:cs typeface="Candara"/>
              </a:rPr>
              <a:t>είναι φιλικό προς την ατμόσφαιρα</a:t>
            </a:r>
            <a:endParaRPr sz="3200" dirty="0">
              <a:solidFill>
                <a:srgbClr val="002060"/>
              </a:solidFill>
              <a:latin typeface="Candara"/>
              <a:cs typeface="Candara"/>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23972" y="781812"/>
            <a:ext cx="3528822" cy="605789"/>
          </a:xfrm>
          <a:prstGeom prst="rect">
            <a:avLst/>
          </a:prstGeom>
        </p:spPr>
      </p:pic>
      <p:sp>
        <p:nvSpPr>
          <p:cNvPr id="3" name="object 3"/>
          <p:cNvSpPr txBox="1"/>
          <p:nvPr/>
        </p:nvSpPr>
        <p:spPr>
          <a:xfrm>
            <a:off x="535940" y="1667637"/>
            <a:ext cx="7957184" cy="2952750"/>
          </a:xfrm>
          <a:prstGeom prst="rect">
            <a:avLst/>
          </a:prstGeom>
        </p:spPr>
        <p:txBody>
          <a:bodyPr vert="horz" wrap="square" lIns="0" tIns="13335" rIns="0" bIns="0" rtlCol="0">
            <a:spAutoFit/>
          </a:bodyPr>
          <a:lstStyle/>
          <a:p>
            <a:pPr marL="304800" marR="5080" indent="-292735">
              <a:lnSpc>
                <a:spcPct val="100000"/>
              </a:lnSpc>
              <a:spcBef>
                <a:spcPts val="105"/>
              </a:spcBef>
            </a:pPr>
            <a:r>
              <a:rPr sz="2250" spc="-215" dirty="0">
                <a:solidFill>
                  <a:srgbClr val="0E6EC5"/>
                </a:solidFill>
                <a:latin typeface="Segoe UI Symbol"/>
                <a:cs typeface="Segoe UI Symbol"/>
              </a:rPr>
              <a:t>⦿ </a:t>
            </a:r>
            <a:r>
              <a:rPr sz="3200" dirty="0">
                <a:solidFill>
                  <a:srgbClr val="FFFFFF"/>
                </a:solidFill>
                <a:latin typeface="Cambria"/>
                <a:cs typeface="Cambria"/>
              </a:rPr>
              <a:t>Η </a:t>
            </a:r>
            <a:r>
              <a:rPr sz="3200" spc="5" dirty="0">
                <a:solidFill>
                  <a:srgbClr val="FFFFFF"/>
                </a:solidFill>
                <a:latin typeface="Cambria"/>
                <a:cs typeface="Cambria"/>
              </a:rPr>
              <a:t>φλουμαζενίλη είναι </a:t>
            </a:r>
            <a:r>
              <a:rPr sz="3200" spc="-5" dirty="0">
                <a:solidFill>
                  <a:srgbClr val="FFFFFF"/>
                </a:solidFill>
                <a:latin typeface="Cambria"/>
                <a:cs typeface="Cambria"/>
              </a:rPr>
              <a:t>το αντίδοτο </a:t>
            </a:r>
            <a:r>
              <a:rPr sz="3200" dirty="0">
                <a:solidFill>
                  <a:srgbClr val="FFFFFF"/>
                </a:solidFill>
                <a:latin typeface="Cambria"/>
                <a:cs typeface="Cambria"/>
              </a:rPr>
              <a:t>των </a:t>
            </a:r>
            <a:r>
              <a:rPr sz="3200" spc="5" dirty="0">
                <a:solidFill>
                  <a:srgbClr val="FFFFFF"/>
                </a:solidFill>
                <a:latin typeface="Cambria"/>
                <a:cs typeface="Cambria"/>
              </a:rPr>
              <a:t> </a:t>
            </a:r>
            <a:r>
              <a:rPr sz="3200" dirty="0">
                <a:solidFill>
                  <a:srgbClr val="FFFFFF"/>
                </a:solidFill>
                <a:latin typeface="Cambria"/>
                <a:cs typeface="Cambria"/>
              </a:rPr>
              <a:t>βενζοδιαζεπινών</a:t>
            </a:r>
            <a:r>
              <a:rPr sz="3200" spc="-65" dirty="0">
                <a:solidFill>
                  <a:srgbClr val="FFFFFF"/>
                </a:solidFill>
                <a:latin typeface="Cambria"/>
                <a:cs typeface="Cambria"/>
              </a:rPr>
              <a:t> </a:t>
            </a:r>
            <a:r>
              <a:rPr sz="3200" dirty="0">
                <a:solidFill>
                  <a:srgbClr val="FFFFFF"/>
                </a:solidFill>
                <a:latin typeface="Cambria"/>
                <a:cs typeface="Cambria"/>
              </a:rPr>
              <a:t>καθώς</a:t>
            </a:r>
            <a:r>
              <a:rPr sz="3200" spc="-35" dirty="0">
                <a:solidFill>
                  <a:srgbClr val="FFFFFF"/>
                </a:solidFill>
                <a:latin typeface="Cambria"/>
                <a:cs typeface="Cambria"/>
              </a:rPr>
              <a:t> </a:t>
            </a:r>
            <a:r>
              <a:rPr sz="3200" spc="10" dirty="0">
                <a:solidFill>
                  <a:srgbClr val="FFFFFF"/>
                </a:solidFill>
                <a:latin typeface="Cambria"/>
                <a:cs typeface="Cambria"/>
              </a:rPr>
              <a:t>αποκλείει</a:t>
            </a:r>
            <a:r>
              <a:rPr sz="3200" spc="-20" dirty="0">
                <a:solidFill>
                  <a:srgbClr val="FFFFFF"/>
                </a:solidFill>
                <a:latin typeface="Cambria"/>
                <a:cs typeface="Cambria"/>
              </a:rPr>
              <a:t> </a:t>
            </a:r>
            <a:r>
              <a:rPr sz="3200" spc="-5" dirty="0">
                <a:solidFill>
                  <a:srgbClr val="FFFFFF"/>
                </a:solidFill>
                <a:latin typeface="Cambria"/>
                <a:cs typeface="Cambria"/>
              </a:rPr>
              <a:t>το</a:t>
            </a:r>
            <a:r>
              <a:rPr sz="3200" spc="-15" dirty="0">
                <a:solidFill>
                  <a:srgbClr val="FFFFFF"/>
                </a:solidFill>
                <a:latin typeface="Cambria"/>
                <a:cs typeface="Cambria"/>
              </a:rPr>
              <a:t> </a:t>
            </a:r>
            <a:r>
              <a:rPr sz="3200" dirty="0">
                <a:solidFill>
                  <a:srgbClr val="FFFFFF"/>
                </a:solidFill>
                <a:latin typeface="Cambria"/>
                <a:cs typeface="Cambria"/>
              </a:rPr>
              <a:t>δεσμό </a:t>
            </a:r>
            <a:r>
              <a:rPr sz="3200" spc="-690" dirty="0">
                <a:solidFill>
                  <a:srgbClr val="FFFFFF"/>
                </a:solidFill>
                <a:latin typeface="Cambria"/>
                <a:cs typeface="Cambria"/>
              </a:rPr>
              <a:t> </a:t>
            </a:r>
            <a:r>
              <a:rPr sz="3200" dirty="0">
                <a:solidFill>
                  <a:srgbClr val="FFFFFF"/>
                </a:solidFill>
                <a:latin typeface="Cambria"/>
                <a:cs typeface="Cambria"/>
              </a:rPr>
              <a:t>αυτών</a:t>
            </a:r>
            <a:r>
              <a:rPr sz="3200" spc="-30" dirty="0">
                <a:solidFill>
                  <a:srgbClr val="FFFFFF"/>
                </a:solidFill>
                <a:latin typeface="Cambria"/>
                <a:cs typeface="Cambria"/>
              </a:rPr>
              <a:t> </a:t>
            </a:r>
            <a:r>
              <a:rPr sz="3200" dirty="0">
                <a:solidFill>
                  <a:srgbClr val="FFFFFF"/>
                </a:solidFill>
                <a:latin typeface="Cambria"/>
                <a:cs typeface="Cambria"/>
              </a:rPr>
              <a:t>των</a:t>
            </a:r>
            <a:r>
              <a:rPr sz="3200" spc="-25" dirty="0">
                <a:solidFill>
                  <a:srgbClr val="FFFFFF"/>
                </a:solidFill>
                <a:latin typeface="Cambria"/>
                <a:cs typeface="Cambria"/>
              </a:rPr>
              <a:t> </a:t>
            </a:r>
            <a:r>
              <a:rPr sz="3200" dirty="0">
                <a:solidFill>
                  <a:srgbClr val="FFFFFF"/>
                </a:solidFill>
                <a:latin typeface="Cambria"/>
                <a:cs typeface="Cambria"/>
              </a:rPr>
              <a:t>ουσιών</a:t>
            </a:r>
            <a:r>
              <a:rPr sz="3200" spc="-30" dirty="0">
                <a:solidFill>
                  <a:srgbClr val="FFFFFF"/>
                </a:solidFill>
                <a:latin typeface="Cambria"/>
                <a:cs typeface="Cambria"/>
              </a:rPr>
              <a:t> </a:t>
            </a:r>
            <a:r>
              <a:rPr sz="3200" dirty="0">
                <a:solidFill>
                  <a:srgbClr val="FFFFFF"/>
                </a:solidFill>
                <a:latin typeface="Cambria"/>
                <a:cs typeface="Cambria"/>
              </a:rPr>
              <a:t>με</a:t>
            </a:r>
            <a:r>
              <a:rPr sz="3200" spc="10" dirty="0">
                <a:solidFill>
                  <a:srgbClr val="FFFFFF"/>
                </a:solidFill>
                <a:latin typeface="Cambria"/>
                <a:cs typeface="Cambria"/>
              </a:rPr>
              <a:t> </a:t>
            </a:r>
            <a:r>
              <a:rPr sz="3200" spc="-5" dirty="0">
                <a:solidFill>
                  <a:srgbClr val="FFFFFF"/>
                </a:solidFill>
                <a:latin typeface="Cambria"/>
                <a:cs typeface="Cambria"/>
              </a:rPr>
              <a:t>τον</a:t>
            </a:r>
            <a:r>
              <a:rPr sz="3200" spc="-25" dirty="0">
                <a:solidFill>
                  <a:srgbClr val="FFFFFF"/>
                </a:solidFill>
                <a:latin typeface="Cambria"/>
                <a:cs typeface="Cambria"/>
              </a:rPr>
              <a:t> </a:t>
            </a:r>
            <a:r>
              <a:rPr sz="3200" spc="-15" dirty="0">
                <a:solidFill>
                  <a:srgbClr val="FFFFFF"/>
                </a:solidFill>
                <a:latin typeface="Cambria"/>
                <a:cs typeface="Cambria"/>
              </a:rPr>
              <a:t>υποδοχέα</a:t>
            </a:r>
            <a:r>
              <a:rPr sz="3200" spc="-20" dirty="0">
                <a:solidFill>
                  <a:srgbClr val="FFFFFF"/>
                </a:solidFill>
                <a:latin typeface="Cambria"/>
                <a:cs typeface="Cambria"/>
              </a:rPr>
              <a:t> </a:t>
            </a:r>
            <a:r>
              <a:rPr sz="3200" spc="-5" dirty="0">
                <a:solidFill>
                  <a:srgbClr val="FFFFFF"/>
                </a:solidFill>
                <a:latin typeface="Cambria"/>
                <a:cs typeface="Cambria"/>
              </a:rPr>
              <a:t>τους,</a:t>
            </a:r>
            <a:endParaRPr sz="3200">
              <a:latin typeface="Cambria"/>
              <a:cs typeface="Cambria"/>
            </a:endParaRPr>
          </a:p>
          <a:p>
            <a:pPr marL="304800" marR="1264285">
              <a:lnSpc>
                <a:spcPct val="100000"/>
              </a:lnSpc>
            </a:pPr>
            <a:r>
              <a:rPr sz="3200" dirty="0">
                <a:solidFill>
                  <a:srgbClr val="FFFFFF"/>
                </a:solidFill>
                <a:latin typeface="Cambria"/>
                <a:cs typeface="Cambria"/>
              </a:rPr>
              <a:t>με αποτέλεσμα </a:t>
            </a:r>
            <a:r>
              <a:rPr sz="3200" spc="-5" dirty="0">
                <a:solidFill>
                  <a:srgbClr val="FFFFFF"/>
                </a:solidFill>
                <a:latin typeface="Cambria"/>
                <a:cs typeface="Cambria"/>
              </a:rPr>
              <a:t>την </a:t>
            </a:r>
            <a:r>
              <a:rPr sz="3200" dirty="0">
                <a:solidFill>
                  <a:srgbClr val="FFFFFF"/>
                </a:solidFill>
                <a:latin typeface="Cambria"/>
                <a:cs typeface="Cambria"/>
              </a:rPr>
              <a:t>αναστροφή </a:t>
            </a:r>
            <a:r>
              <a:rPr sz="3200" spc="-5" dirty="0">
                <a:solidFill>
                  <a:srgbClr val="FFFFFF"/>
                </a:solidFill>
                <a:latin typeface="Cambria"/>
                <a:cs typeface="Cambria"/>
              </a:rPr>
              <a:t>της </a:t>
            </a:r>
            <a:r>
              <a:rPr sz="3200" dirty="0">
                <a:solidFill>
                  <a:srgbClr val="FFFFFF"/>
                </a:solidFill>
                <a:latin typeface="Cambria"/>
                <a:cs typeface="Cambria"/>
              </a:rPr>
              <a:t> καταστολής</a:t>
            </a:r>
            <a:r>
              <a:rPr sz="3200" spc="-55" dirty="0">
                <a:solidFill>
                  <a:srgbClr val="FFFFFF"/>
                </a:solidFill>
                <a:latin typeface="Cambria"/>
                <a:cs typeface="Cambria"/>
              </a:rPr>
              <a:t> </a:t>
            </a:r>
            <a:r>
              <a:rPr sz="3200" dirty="0">
                <a:solidFill>
                  <a:srgbClr val="FFFFFF"/>
                </a:solidFill>
                <a:latin typeface="Cambria"/>
                <a:cs typeface="Cambria"/>
              </a:rPr>
              <a:t>του</a:t>
            </a:r>
            <a:r>
              <a:rPr sz="3200" spc="-10" dirty="0">
                <a:solidFill>
                  <a:srgbClr val="FFFFFF"/>
                </a:solidFill>
                <a:latin typeface="Cambria"/>
                <a:cs typeface="Cambria"/>
              </a:rPr>
              <a:t> </a:t>
            </a:r>
            <a:r>
              <a:rPr sz="3200" spc="5" dirty="0">
                <a:solidFill>
                  <a:srgbClr val="FFFFFF"/>
                </a:solidFill>
                <a:latin typeface="Cambria"/>
                <a:cs typeface="Cambria"/>
              </a:rPr>
              <a:t>κεντρικού</a:t>
            </a:r>
            <a:r>
              <a:rPr sz="3200" spc="-55" dirty="0">
                <a:solidFill>
                  <a:srgbClr val="FFFFFF"/>
                </a:solidFill>
                <a:latin typeface="Cambria"/>
                <a:cs typeface="Cambria"/>
              </a:rPr>
              <a:t> </a:t>
            </a:r>
            <a:r>
              <a:rPr sz="3200" spc="10" dirty="0">
                <a:solidFill>
                  <a:srgbClr val="FFFFFF"/>
                </a:solidFill>
                <a:latin typeface="Cambria"/>
                <a:cs typeface="Cambria"/>
              </a:rPr>
              <a:t>νευρικού </a:t>
            </a:r>
            <a:r>
              <a:rPr sz="3200" spc="-690" dirty="0">
                <a:solidFill>
                  <a:srgbClr val="FFFFFF"/>
                </a:solidFill>
                <a:latin typeface="Cambria"/>
                <a:cs typeface="Cambria"/>
              </a:rPr>
              <a:t> </a:t>
            </a:r>
            <a:r>
              <a:rPr sz="3200" dirty="0">
                <a:solidFill>
                  <a:srgbClr val="FFFFFF"/>
                </a:solidFill>
                <a:latin typeface="Cambria"/>
                <a:cs typeface="Cambria"/>
              </a:rPr>
              <a:t>συστήματος</a:t>
            </a:r>
            <a:endParaRPr sz="3200">
              <a:latin typeface="Cambria"/>
              <a:cs typeface="Cambria"/>
            </a:endParaRPr>
          </a:p>
        </p:txBody>
      </p:sp>
      <p:pic>
        <p:nvPicPr>
          <p:cNvPr id="4" name="Εικόνα 3"/>
          <p:cNvPicPr>
            <a:picLocks noChangeAspect="1"/>
          </p:cNvPicPr>
          <p:nvPr/>
        </p:nvPicPr>
        <p:blipFill>
          <a:blip r:embed="rId3"/>
          <a:stretch>
            <a:fillRect/>
          </a:stretch>
        </p:blipFill>
        <p:spPr>
          <a:xfrm>
            <a:off x="5791200" y="4343400"/>
            <a:ext cx="2352675" cy="19431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823972" y="781812"/>
            <a:ext cx="3528822" cy="605789"/>
          </a:xfrm>
          <a:prstGeom prst="rect">
            <a:avLst/>
          </a:prstGeom>
        </p:spPr>
      </p:pic>
      <p:sp>
        <p:nvSpPr>
          <p:cNvPr id="3" name="object 3"/>
          <p:cNvSpPr txBox="1"/>
          <p:nvPr/>
        </p:nvSpPr>
        <p:spPr>
          <a:xfrm>
            <a:off x="535940" y="1667637"/>
            <a:ext cx="8065770" cy="4415790"/>
          </a:xfrm>
          <a:prstGeom prst="rect">
            <a:avLst/>
          </a:prstGeom>
        </p:spPr>
        <p:txBody>
          <a:bodyPr vert="horz" wrap="square" lIns="0" tIns="13335" rIns="0" bIns="0" rtlCol="0">
            <a:spAutoFit/>
          </a:bodyPr>
          <a:lstStyle/>
          <a:p>
            <a:pPr marL="304800" marR="48895"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Η </a:t>
            </a:r>
            <a:r>
              <a:rPr sz="3200" spc="-5" dirty="0">
                <a:solidFill>
                  <a:srgbClr val="FFFFFF"/>
                </a:solidFill>
                <a:latin typeface="Cambria"/>
                <a:cs typeface="Cambria"/>
              </a:rPr>
              <a:t>απ</a:t>
            </a:r>
            <a:r>
              <a:rPr sz="3200" spc="5" dirty="0">
                <a:solidFill>
                  <a:srgbClr val="FFFFFF"/>
                </a:solidFill>
                <a:latin typeface="Cambria"/>
                <a:cs typeface="Cambria"/>
              </a:rPr>
              <a:t>ο</a:t>
            </a:r>
            <a:r>
              <a:rPr sz="3200" spc="-5" dirty="0">
                <a:solidFill>
                  <a:srgbClr val="FFFFFF"/>
                </a:solidFill>
                <a:latin typeface="Cambria"/>
                <a:cs typeface="Cambria"/>
              </a:rPr>
              <a:t>τ</a:t>
            </a:r>
            <a:r>
              <a:rPr sz="3200" spc="10" dirty="0">
                <a:solidFill>
                  <a:srgbClr val="FFFFFF"/>
                </a:solidFill>
                <a:latin typeface="Cambria"/>
                <a:cs typeface="Cambria"/>
              </a:rPr>
              <a:t>ε</a:t>
            </a:r>
            <a:r>
              <a:rPr sz="3200" dirty="0">
                <a:solidFill>
                  <a:srgbClr val="FFFFFF"/>
                </a:solidFill>
                <a:latin typeface="Cambria"/>
                <a:cs typeface="Cambria"/>
              </a:rPr>
              <a:t>λε</a:t>
            </a:r>
            <a:r>
              <a:rPr sz="3200" spc="10" dirty="0">
                <a:solidFill>
                  <a:srgbClr val="FFFFFF"/>
                </a:solidFill>
                <a:latin typeface="Cambria"/>
                <a:cs typeface="Cambria"/>
              </a:rPr>
              <a:t>σ</a:t>
            </a:r>
            <a:r>
              <a:rPr sz="3200" dirty="0">
                <a:solidFill>
                  <a:srgbClr val="FFFFFF"/>
                </a:solidFill>
                <a:latin typeface="Cambria"/>
                <a:cs typeface="Cambria"/>
              </a:rPr>
              <a:t>ματι</a:t>
            </a:r>
            <a:r>
              <a:rPr sz="3200" spc="65" dirty="0">
                <a:solidFill>
                  <a:srgbClr val="FFFFFF"/>
                </a:solidFill>
                <a:latin typeface="Cambria"/>
                <a:cs typeface="Cambria"/>
              </a:rPr>
              <a:t>κ</a:t>
            </a:r>
            <a:r>
              <a:rPr sz="3200" dirty="0">
                <a:solidFill>
                  <a:srgbClr val="FFFFFF"/>
                </a:solidFill>
                <a:latin typeface="Cambria"/>
                <a:cs typeface="Cambria"/>
              </a:rPr>
              <a:t>ότητα</a:t>
            </a:r>
            <a:r>
              <a:rPr sz="3200" spc="-45" dirty="0">
                <a:solidFill>
                  <a:srgbClr val="FFFFFF"/>
                </a:solidFill>
                <a:latin typeface="Cambria"/>
                <a:cs typeface="Cambria"/>
              </a:rPr>
              <a:t> </a:t>
            </a:r>
            <a:r>
              <a:rPr sz="3200" spc="-5" dirty="0">
                <a:solidFill>
                  <a:srgbClr val="FFFFFF"/>
                </a:solidFill>
                <a:latin typeface="Cambria"/>
                <a:cs typeface="Cambria"/>
              </a:rPr>
              <a:t>τη</a:t>
            </a:r>
            <a:r>
              <a:rPr sz="3200" dirty="0">
                <a:solidFill>
                  <a:srgbClr val="FFFFFF"/>
                </a:solidFill>
                <a:latin typeface="Cambria"/>
                <a:cs typeface="Cambria"/>
              </a:rPr>
              <a:t>ς</a:t>
            </a:r>
            <a:r>
              <a:rPr sz="3200" spc="-15" dirty="0">
                <a:solidFill>
                  <a:srgbClr val="FFFFFF"/>
                </a:solidFill>
                <a:latin typeface="Cambria"/>
                <a:cs typeface="Cambria"/>
              </a:rPr>
              <a:t> </a:t>
            </a:r>
            <a:r>
              <a:rPr sz="3200" dirty="0">
                <a:solidFill>
                  <a:srgbClr val="FFFFFF"/>
                </a:solidFill>
                <a:latin typeface="Cambria"/>
                <a:cs typeface="Cambria"/>
              </a:rPr>
              <a:t>ό</a:t>
            </a:r>
            <a:r>
              <a:rPr sz="3200" spc="5" dirty="0">
                <a:solidFill>
                  <a:srgbClr val="FFFFFF"/>
                </a:solidFill>
                <a:latin typeface="Cambria"/>
                <a:cs typeface="Cambria"/>
              </a:rPr>
              <a:t>σ</a:t>
            </a:r>
            <a:r>
              <a:rPr sz="3200" dirty="0">
                <a:solidFill>
                  <a:srgbClr val="FFFFFF"/>
                </a:solidFill>
                <a:latin typeface="Cambria"/>
                <a:cs typeface="Cambria"/>
              </a:rPr>
              <a:t>ον</a:t>
            </a:r>
            <a:r>
              <a:rPr sz="3200" spc="-25" dirty="0">
                <a:solidFill>
                  <a:srgbClr val="FFFFFF"/>
                </a:solidFill>
                <a:latin typeface="Cambria"/>
                <a:cs typeface="Cambria"/>
              </a:rPr>
              <a:t> </a:t>
            </a:r>
            <a:r>
              <a:rPr sz="3200" spc="-5" dirty="0">
                <a:solidFill>
                  <a:srgbClr val="FFFFFF"/>
                </a:solidFill>
                <a:latin typeface="Cambria"/>
                <a:cs typeface="Cambria"/>
              </a:rPr>
              <a:t>αφορ</a:t>
            </a:r>
            <a:r>
              <a:rPr sz="3200" dirty="0">
                <a:solidFill>
                  <a:srgbClr val="FFFFFF"/>
                </a:solidFill>
                <a:latin typeface="Cambria"/>
                <a:cs typeface="Cambria"/>
              </a:rPr>
              <a:t>ά</a:t>
            </a:r>
            <a:r>
              <a:rPr sz="3200" spc="-15" dirty="0">
                <a:solidFill>
                  <a:srgbClr val="FFFFFF"/>
                </a:solidFill>
                <a:latin typeface="Cambria"/>
                <a:cs typeface="Cambria"/>
              </a:rPr>
              <a:t> </a:t>
            </a:r>
            <a:r>
              <a:rPr sz="3200" spc="-5" dirty="0">
                <a:solidFill>
                  <a:srgbClr val="FFFFFF"/>
                </a:solidFill>
                <a:latin typeface="Cambria"/>
                <a:cs typeface="Cambria"/>
              </a:rPr>
              <a:t>την  </a:t>
            </a:r>
            <a:r>
              <a:rPr sz="3200" dirty="0">
                <a:solidFill>
                  <a:srgbClr val="FFFFFF"/>
                </a:solidFill>
                <a:latin typeface="Cambria"/>
                <a:cs typeface="Cambria"/>
              </a:rPr>
              <a:t>αναστροφή</a:t>
            </a:r>
            <a:r>
              <a:rPr sz="3200" spc="-40" dirty="0">
                <a:solidFill>
                  <a:srgbClr val="FFFFFF"/>
                </a:solidFill>
                <a:latin typeface="Cambria"/>
                <a:cs typeface="Cambria"/>
              </a:rPr>
              <a:t> </a:t>
            </a:r>
            <a:r>
              <a:rPr sz="3200" spc="-5" dirty="0">
                <a:solidFill>
                  <a:srgbClr val="FFFFFF"/>
                </a:solidFill>
                <a:latin typeface="Cambria"/>
                <a:cs typeface="Cambria"/>
              </a:rPr>
              <a:t>της</a:t>
            </a:r>
            <a:r>
              <a:rPr sz="3200" spc="-30" dirty="0">
                <a:solidFill>
                  <a:srgbClr val="FFFFFF"/>
                </a:solidFill>
                <a:latin typeface="Cambria"/>
                <a:cs typeface="Cambria"/>
              </a:rPr>
              <a:t> </a:t>
            </a:r>
            <a:r>
              <a:rPr sz="3200" dirty="0">
                <a:solidFill>
                  <a:srgbClr val="FFFFFF"/>
                </a:solidFill>
                <a:latin typeface="Cambria"/>
                <a:cs typeface="Cambria"/>
              </a:rPr>
              <a:t>καταστολής</a:t>
            </a:r>
            <a:r>
              <a:rPr sz="3200" spc="-40" dirty="0">
                <a:solidFill>
                  <a:srgbClr val="FFFFFF"/>
                </a:solidFill>
                <a:latin typeface="Cambria"/>
                <a:cs typeface="Cambria"/>
              </a:rPr>
              <a:t> </a:t>
            </a:r>
            <a:r>
              <a:rPr sz="3200" dirty="0">
                <a:solidFill>
                  <a:srgbClr val="FFFFFF"/>
                </a:solidFill>
                <a:latin typeface="Cambria"/>
                <a:cs typeface="Cambria"/>
              </a:rPr>
              <a:t>του</a:t>
            </a:r>
            <a:endParaRPr sz="3200">
              <a:latin typeface="Cambria"/>
              <a:cs typeface="Cambria"/>
            </a:endParaRPr>
          </a:p>
          <a:p>
            <a:pPr marL="304800" marR="1206500">
              <a:lnSpc>
                <a:spcPct val="100000"/>
              </a:lnSpc>
            </a:pPr>
            <a:r>
              <a:rPr sz="3200" spc="5" dirty="0">
                <a:solidFill>
                  <a:srgbClr val="FFFFFF"/>
                </a:solidFill>
                <a:latin typeface="Cambria"/>
                <a:cs typeface="Cambria"/>
              </a:rPr>
              <a:t>αναπνευστικού</a:t>
            </a:r>
            <a:r>
              <a:rPr sz="3200" spc="-35" dirty="0">
                <a:solidFill>
                  <a:srgbClr val="FFFFFF"/>
                </a:solidFill>
                <a:latin typeface="Cambria"/>
                <a:cs typeface="Cambria"/>
              </a:rPr>
              <a:t> </a:t>
            </a:r>
            <a:r>
              <a:rPr sz="3200" spc="5" dirty="0">
                <a:solidFill>
                  <a:srgbClr val="FFFFFF"/>
                </a:solidFill>
                <a:latin typeface="Cambria"/>
                <a:cs typeface="Cambria"/>
              </a:rPr>
              <a:t>είναι</a:t>
            </a:r>
            <a:r>
              <a:rPr sz="3200" spc="-20" dirty="0">
                <a:solidFill>
                  <a:srgbClr val="FFFFFF"/>
                </a:solidFill>
                <a:latin typeface="Cambria"/>
                <a:cs typeface="Cambria"/>
              </a:rPr>
              <a:t> </a:t>
            </a:r>
            <a:r>
              <a:rPr sz="3200" dirty="0">
                <a:solidFill>
                  <a:srgbClr val="FFFFFF"/>
                </a:solidFill>
                <a:latin typeface="Cambria"/>
                <a:cs typeface="Cambria"/>
              </a:rPr>
              <a:t>περιορισμένη.</a:t>
            </a:r>
            <a:r>
              <a:rPr sz="3200" spc="-45" dirty="0">
                <a:solidFill>
                  <a:srgbClr val="FFFFFF"/>
                </a:solidFill>
                <a:latin typeface="Cambria"/>
                <a:cs typeface="Cambria"/>
              </a:rPr>
              <a:t> </a:t>
            </a:r>
            <a:r>
              <a:rPr sz="3200" dirty="0">
                <a:solidFill>
                  <a:srgbClr val="FFFFFF"/>
                </a:solidFill>
                <a:latin typeface="Cambria"/>
                <a:cs typeface="Cambria"/>
              </a:rPr>
              <a:t>Η </a:t>
            </a:r>
            <a:r>
              <a:rPr sz="3200" spc="-690" dirty="0">
                <a:solidFill>
                  <a:srgbClr val="FFFFFF"/>
                </a:solidFill>
                <a:latin typeface="Cambria"/>
                <a:cs typeface="Cambria"/>
              </a:rPr>
              <a:t> </a:t>
            </a:r>
            <a:r>
              <a:rPr sz="3200" dirty="0">
                <a:solidFill>
                  <a:srgbClr val="FFFFFF"/>
                </a:solidFill>
                <a:latin typeface="Cambria"/>
                <a:cs typeface="Cambria"/>
              </a:rPr>
              <a:t>κυριότερη</a:t>
            </a:r>
            <a:r>
              <a:rPr sz="3200" spc="-35" dirty="0">
                <a:solidFill>
                  <a:srgbClr val="FFFFFF"/>
                </a:solidFill>
                <a:latin typeface="Cambria"/>
                <a:cs typeface="Cambria"/>
              </a:rPr>
              <a:t> </a:t>
            </a:r>
            <a:r>
              <a:rPr sz="3200" dirty="0">
                <a:solidFill>
                  <a:srgbClr val="FFFFFF"/>
                </a:solidFill>
                <a:latin typeface="Cambria"/>
                <a:cs typeface="Cambria"/>
              </a:rPr>
              <a:t>ανεπιθύμητη</a:t>
            </a:r>
            <a:r>
              <a:rPr sz="3200" spc="-30" dirty="0">
                <a:solidFill>
                  <a:srgbClr val="FFFFFF"/>
                </a:solidFill>
                <a:latin typeface="Cambria"/>
                <a:cs typeface="Cambria"/>
              </a:rPr>
              <a:t> </a:t>
            </a:r>
            <a:r>
              <a:rPr sz="3200" dirty="0">
                <a:solidFill>
                  <a:srgbClr val="FFFFFF"/>
                </a:solidFill>
                <a:latin typeface="Cambria"/>
                <a:cs typeface="Cambria"/>
              </a:rPr>
              <a:t>ενέργεια</a:t>
            </a:r>
            <a:r>
              <a:rPr sz="3200" spc="-25" dirty="0">
                <a:solidFill>
                  <a:srgbClr val="FFFFFF"/>
                </a:solidFill>
                <a:latin typeface="Cambria"/>
                <a:cs typeface="Cambria"/>
              </a:rPr>
              <a:t> </a:t>
            </a:r>
            <a:r>
              <a:rPr sz="3200" spc="-5" dirty="0">
                <a:solidFill>
                  <a:srgbClr val="FFFFFF"/>
                </a:solidFill>
                <a:latin typeface="Cambria"/>
                <a:cs typeface="Cambria"/>
              </a:rPr>
              <a:t>της</a:t>
            </a:r>
            <a:endParaRPr sz="3200">
              <a:latin typeface="Cambria"/>
              <a:cs typeface="Cambria"/>
            </a:endParaRPr>
          </a:p>
          <a:p>
            <a:pPr marL="304800">
              <a:lnSpc>
                <a:spcPct val="100000"/>
              </a:lnSpc>
              <a:tabLst>
                <a:tab pos="4144010" algn="l"/>
              </a:tabLst>
            </a:pPr>
            <a:r>
              <a:rPr sz="3200" spc="5" dirty="0">
                <a:solidFill>
                  <a:srgbClr val="FFFFFF"/>
                </a:solidFill>
                <a:latin typeface="Cambria"/>
                <a:cs typeface="Cambria"/>
              </a:rPr>
              <a:t>φλουμαζενίλης</a:t>
            </a:r>
            <a:r>
              <a:rPr sz="3200" spc="-30" dirty="0">
                <a:solidFill>
                  <a:srgbClr val="FFFFFF"/>
                </a:solidFill>
                <a:latin typeface="Cambria"/>
                <a:cs typeface="Cambria"/>
              </a:rPr>
              <a:t> </a:t>
            </a:r>
            <a:r>
              <a:rPr sz="3200" spc="5" dirty="0">
                <a:solidFill>
                  <a:srgbClr val="FFFFFF"/>
                </a:solidFill>
                <a:latin typeface="Cambria"/>
                <a:cs typeface="Cambria"/>
              </a:rPr>
              <a:t>είναι	</a:t>
            </a:r>
            <a:r>
              <a:rPr sz="3200" spc="-5" dirty="0">
                <a:solidFill>
                  <a:srgbClr val="FFFFFF"/>
                </a:solidFill>
                <a:latin typeface="Cambria"/>
                <a:cs typeface="Cambria"/>
              </a:rPr>
              <a:t>το</a:t>
            </a:r>
            <a:r>
              <a:rPr sz="3200" spc="-35" dirty="0">
                <a:solidFill>
                  <a:srgbClr val="FFFFFF"/>
                </a:solidFill>
                <a:latin typeface="Cambria"/>
                <a:cs typeface="Cambria"/>
              </a:rPr>
              <a:t> </a:t>
            </a:r>
            <a:r>
              <a:rPr sz="3200" dirty="0">
                <a:solidFill>
                  <a:srgbClr val="FFFFFF"/>
                </a:solidFill>
                <a:latin typeface="Cambria"/>
                <a:cs typeface="Cambria"/>
              </a:rPr>
              <a:t>οξύ</a:t>
            </a:r>
            <a:r>
              <a:rPr sz="3200" spc="-15" dirty="0">
                <a:solidFill>
                  <a:srgbClr val="FFFFFF"/>
                </a:solidFill>
                <a:latin typeface="Cambria"/>
                <a:cs typeface="Cambria"/>
              </a:rPr>
              <a:t> </a:t>
            </a:r>
            <a:r>
              <a:rPr sz="3200" spc="5" dirty="0">
                <a:solidFill>
                  <a:srgbClr val="FFFFFF"/>
                </a:solidFill>
                <a:latin typeface="Cambria"/>
                <a:cs typeface="Cambria"/>
              </a:rPr>
              <a:t>στερητικό</a:t>
            </a:r>
            <a:endParaRPr sz="3200">
              <a:latin typeface="Cambria"/>
              <a:cs typeface="Cambria"/>
            </a:endParaRPr>
          </a:p>
          <a:p>
            <a:pPr marL="304800" marR="5080">
              <a:lnSpc>
                <a:spcPct val="100000"/>
              </a:lnSpc>
            </a:pPr>
            <a:r>
              <a:rPr sz="3200" dirty="0">
                <a:solidFill>
                  <a:srgbClr val="FFFFFF"/>
                </a:solidFill>
                <a:latin typeface="Cambria"/>
                <a:cs typeface="Cambria"/>
              </a:rPr>
              <a:t>σύνδρομο</a:t>
            </a:r>
            <a:r>
              <a:rPr sz="3200" spc="-25" dirty="0">
                <a:solidFill>
                  <a:srgbClr val="FFFFFF"/>
                </a:solidFill>
                <a:latin typeface="Cambria"/>
                <a:cs typeface="Cambria"/>
              </a:rPr>
              <a:t> </a:t>
            </a:r>
            <a:r>
              <a:rPr sz="3200" dirty="0">
                <a:solidFill>
                  <a:srgbClr val="FFFFFF"/>
                </a:solidFill>
                <a:latin typeface="Cambria"/>
                <a:cs typeface="Cambria"/>
              </a:rPr>
              <a:t>που εκδηλώνεται</a:t>
            </a:r>
            <a:r>
              <a:rPr sz="3200" spc="-30" dirty="0">
                <a:solidFill>
                  <a:srgbClr val="FFFFFF"/>
                </a:solidFill>
                <a:latin typeface="Cambria"/>
                <a:cs typeface="Cambria"/>
              </a:rPr>
              <a:t> </a:t>
            </a:r>
            <a:r>
              <a:rPr sz="3200" dirty="0">
                <a:solidFill>
                  <a:srgbClr val="FFFFFF"/>
                </a:solidFill>
                <a:latin typeface="Cambria"/>
                <a:cs typeface="Cambria"/>
              </a:rPr>
              <a:t>σε</a:t>
            </a:r>
            <a:r>
              <a:rPr sz="3200" spc="-5" dirty="0">
                <a:solidFill>
                  <a:srgbClr val="FFFFFF"/>
                </a:solidFill>
                <a:latin typeface="Cambria"/>
                <a:cs typeface="Cambria"/>
              </a:rPr>
              <a:t> </a:t>
            </a:r>
            <a:r>
              <a:rPr sz="3200" dirty="0">
                <a:solidFill>
                  <a:srgbClr val="FFFFFF"/>
                </a:solidFill>
                <a:latin typeface="Cambria"/>
                <a:cs typeface="Cambria"/>
              </a:rPr>
              <a:t>ασθενείς</a:t>
            </a:r>
            <a:r>
              <a:rPr sz="3200" spc="-30" dirty="0">
                <a:solidFill>
                  <a:srgbClr val="FFFFFF"/>
                </a:solidFill>
                <a:latin typeface="Cambria"/>
                <a:cs typeface="Cambria"/>
              </a:rPr>
              <a:t> </a:t>
            </a:r>
            <a:r>
              <a:rPr sz="3200" dirty="0">
                <a:solidFill>
                  <a:srgbClr val="FFFFFF"/>
                </a:solidFill>
                <a:latin typeface="Cambria"/>
                <a:cs typeface="Cambria"/>
              </a:rPr>
              <a:t>που </a:t>
            </a:r>
            <a:r>
              <a:rPr sz="3200" spc="-690" dirty="0">
                <a:solidFill>
                  <a:srgbClr val="FFFFFF"/>
                </a:solidFill>
                <a:latin typeface="Cambria"/>
                <a:cs typeface="Cambria"/>
              </a:rPr>
              <a:t> </a:t>
            </a:r>
            <a:r>
              <a:rPr sz="3200" spc="5" dirty="0">
                <a:solidFill>
                  <a:srgbClr val="FFFFFF"/>
                </a:solidFill>
                <a:latin typeface="Cambria"/>
                <a:cs typeface="Cambria"/>
              </a:rPr>
              <a:t>λαμβάνουν </a:t>
            </a:r>
            <a:r>
              <a:rPr sz="3200" spc="-10" dirty="0">
                <a:solidFill>
                  <a:srgbClr val="FFFFFF"/>
                </a:solidFill>
                <a:latin typeface="Cambria"/>
                <a:cs typeface="Cambria"/>
              </a:rPr>
              <a:t>μακροχρόνια </a:t>
            </a:r>
            <a:r>
              <a:rPr sz="3200" spc="-5" dirty="0">
                <a:solidFill>
                  <a:srgbClr val="FFFFFF"/>
                </a:solidFill>
                <a:latin typeface="Cambria"/>
                <a:cs typeface="Cambria"/>
              </a:rPr>
              <a:t>βενζοδιαζεπίνες το </a:t>
            </a:r>
            <a:r>
              <a:rPr sz="3200" spc="-690" dirty="0">
                <a:solidFill>
                  <a:srgbClr val="FFFFFF"/>
                </a:solidFill>
                <a:latin typeface="Cambria"/>
                <a:cs typeface="Cambria"/>
              </a:rPr>
              <a:t> </a:t>
            </a:r>
            <a:r>
              <a:rPr sz="3200" dirty="0">
                <a:solidFill>
                  <a:srgbClr val="FFFFFF"/>
                </a:solidFill>
                <a:latin typeface="Cambria"/>
                <a:cs typeface="Cambria"/>
              </a:rPr>
              <a:t>όποιο ο θεραπευτής πρέπει </a:t>
            </a:r>
            <a:r>
              <a:rPr sz="3200" spc="15" dirty="0">
                <a:solidFill>
                  <a:srgbClr val="FFFFFF"/>
                </a:solidFill>
                <a:latin typeface="Cambria"/>
                <a:cs typeface="Cambria"/>
              </a:rPr>
              <a:t>να </a:t>
            </a:r>
            <a:r>
              <a:rPr sz="3200" spc="-5" dirty="0">
                <a:solidFill>
                  <a:srgbClr val="FFFFFF"/>
                </a:solidFill>
                <a:latin typeface="Cambria"/>
                <a:cs typeface="Cambria"/>
              </a:rPr>
              <a:t>έχει υπόψιν </a:t>
            </a:r>
            <a:r>
              <a:rPr sz="3200" dirty="0">
                <a:solidFill>
                  <a:srgbClr val="FFFFFF"/>
                </a:solidFill>
                <a:latin typeface="Cambria"/>
                <a:cs typeface="Cambria"/>
              </a:rPr>
              <a:t> </a:t>
            </a:r>
            <a:r>
              <a:rPr sz="3200" spc="-5" dirty="0">
                <a:solidFill>
                  <a:srgbClr val="FFFFFF"/>
                </a:solidFill>
                <a:latin typeface="Cambria"/>
                <a:cs typeface="Cambria"/>
              </a:rPr>
              <a:t>του.</a:t>
            </a:r>
            <a:endParaRPr sz="3200">
              <a:latin typeface="Cambria"/>
              <a:cs typeface="Cambria"/>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2"/>
          <a:stretch>
            <a:fillRect/>
          </a:stretch>
        </p:blipFill>
        <p:spPr>
          <a:xfrm>
            <a:off x="5714999" y="3634645"/>
            <a:ext cx="2743835" cy="2743835"/>
          </a:xfrm>
          <a:prstGeom prst="rect">
            <a:avLst/>
          </a:prstGeom>
          <a:ln>
            <a:noFill/>
          </a:ln>
          <a:effectLst>
            <a:softEdge rad="112500"/>
          </a:effectLst>
        </p:spPr>
      </p:pic>
      <p:pic>
        <p:nvPicPr>
          <p:cNvPr id="2" name="object 2"/>
          <p:cNvPicPr/>
          <p:nvPr/>
        </p:nvPicPr>
        <p:blipFill>
          <a:blip r:embed="rId3" cstate="print"/>
          <a:stretch>
            <a:fillRect/>
          </a:stretch>
        </p:blipFill>
        <p:spPr>
          <a:xfrm>
            <a:off x="2823972" y="781812"/>
            <a:ext cx="3528822" cy="605789"/>
          </a:xfrm>
          <a:prstGeom prst="rect">
            <a:avLst/>
          </a:prstGeom>
        </p:spPr>
      </p:pic>
      <p:sp>
        <p:nvSpPr>
          <p:cNvPr id="3" name="object 3"/>
          <p:cNvSpPr txBox="1">
            <a:spLocks noGrp="1"/>
          </p:cNvSpPr>
          <p:nvPr>
            <p:ph type="title"/>
          </p:nvPr>
        </p:nvSpPr>
        <p:spPr>
          <a:xfrm>
            <a:off x="535940" y="1667637"/>
            <a:ext cx="7922895" cy="1977389"/>
          </a:xfrm>
          <a:prstGeom prst="rect">
            <a:avLst/>
          </a:prstGeom>
        </p:spPr>
        <p:txBody>
          <a:bodyPr vert="horz" wrap="square" lIns="0" tIns="13335" rIns="0" bIns="0" rtlCol="0">
            <a:spAutoFit/>
          </a:bodyPr>
          <a:lstStyle/>
          <a:p>
            <a:pPr marL="304800" marR="313690" indent="-292735">
              <a:lnSpc>
                <a:spcPct val="100000"/>
              </a:lnSpc>
              <a:spcBef>
                <a:spcPts val="105"/>
              </a:spcBef>
              <a:tabLst>
                <a:tab pos="606679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dirty="0"/>
              <a:t>Η φλουμαζεν</a:t>
            </a:r>
            <a:r>
              <a:rPr spc="85" dirty="0"/>
              <a:t>ί</a:t>
            </a:r>
            <a:r>
              <a:rPr dirty="0"/>
              <a:t>λη,</a:t>
            </a:r>
            <a:r>
              <a:rPr spc="-20" dirty="0"/>
              <a:t> </a:t>
            </a:r>
            <a:r>
              <a:rPr dirty="0"/>
              <a:t>λ</a:t>
            </a:r>
            <a:r>
              <a:rPr spc="-65" dirty="0"/>
              <a:t>ό</a:t>
            </a:r>
            <a:r>
              <a:rPr dirty="0"/>
              <a:t>γω</a:t>
            </a:r>
            <a:r>
              <a:rPr spc="-20" dirty="0"/>
              <a:t> </a:t>
            </a:r>
            <a:r>
              <a:rPr spc="-5" dirty="0"/>
              <a:t>το</a:t>
            </a:r>
            <a:r>
              <a:rPr dirty="0"/>
              <a:t>υ μικρού</a:t>
            </a:r>
            <a:r>
              <a:rPr spc="-10" dirty="0"/>
              <a:t> </a:t>
            </a:r>
            <a:r>
              <a:rPr dirty="0"/>
              <a:t>χρό</a:t>
            </a:r>
            <a:r>
              <a:rPr spc="55" dirty="0"/>
              <a:t>ν</a:t>
            </a:r>
            <a:r>
              <a:rPr dirty="0"/>
              <a:t>ου  ημίσειας</a:t>
            </a:r>
            <a:r>
              <a:rPr spc="-5" dirty="0"/>
              <a:t> ζωής</a:t>
            </a:r>
            <a:r>
              <a:rPr spc="-30" dirty="0"/>
              <a:t> </a:t>
            </a:r>
            <a:r>
              <a:rPr dirty="0"/>
              <a:t>της,</a:t>
            </a:r>
            <a:r>
              <a:rPr spc="-5" dirty="0"/>
              <a:t> έχει</a:t>
            </a:r>
            <a:r>
              <a:rPr spc="5" dirty="0"/>
              <a:t> </a:t>
            </a:r>
            <a:r>
              <a:rPr dirty="0"/>
              <a:t>διάρκεια	δράσης </a:t>
            </a:r>
            <a:r>
              <a:rPr spc="5" dirty="0"/>
              <a:t> </a:t>
            </a:r>
            <a:r>
              <a:rPr dirty="0"/>
              <a:t>λιγότερο</a:t>
            </a:r>
            <a:r>
              <a:rPr spc="-20" dirty="0"/>
              <a:t> </a:t>
            </a:r>
            <a:r>
              <a:rPr spc="-5" dirty="0"/>
              <a:t>από</a:t>
            </a:r>
            <a:r>
              <a:rPr spc="-15" dirty="0"/>
              <a:t> </a:t>
            </a:r>
            <a:r>
              <a:rPr dirty="0"/>
              <a:t>1 ώρα,</a:t>
            </a:r>
            <a:r>
              <a:rPr spc="-15" dirty="0"/>
              <a:t> </a:t>
            </a:r>
            <a:r>
              <a:rPr spc="5" dirty="0"/>
              <a:t>και</a:t>
            </a:r>
            <a:r>
              <a:rPr spc="-5" dirty="0"/>
              <a:t> </a:t>
            </a:r>
            <a:r>
              <a:rPr dirty="0"/>
              <a:t>για το</a:t>
            </a:r>
            <a:r>
              <a:rPr spc="-15" dirty="0"/>
              <a:t> λόγο</a:t>
            </a:r>
            <a:r>
              <a:rPr spc="-5" dirty="0"/>
              <a:t> αυτό</a:t>
            </a:r>
            <a:endParaRPr sz="2250">
              <a:latin typeface="Segoe UI Symbol"/>
              <a:cs typeface="Segoe UI Symbol"/>
            </a:endParaRPr>
          </a:p>
          <a:p>
            <a:pPr marL="304800">
              <a:lnSpc>
                <a:spcPct val="100000"/>
              </a:lnSpc>
            </a:pPr>
            <a:r>
              <a:rPr dirty="0"/>
              <a:t>ενδέχεται</a:t>
            </a:r>
            <a:r>
              <a:rPr spc="-40" dirty="0"/>
              <a:t> </a:t>
            </a:r>
            <a:r>
              <a:rPr spc="15" dirty="0"/>
              <a:t>να</a:t>
            </a:r>
            <a:r>
              <a:rPr spc="-10" dirty="0"/>
              <a:t> </a:t>
            </a:r>
            <a:r>
              <a:rPr dirty="0"/>
              <a:t>χρειαστούν</a:t>
            </a:r>
            <a:r>
              <a:rPr spc="-40" dirty="0"/>
              <a:t> </a:t>
            </a:r>
            <a:r>
              <a:rPr spc="10" dirty="0"/>
              <a:t>πολλαπλές</a:t>
            </a:r>
            <a:r>
              <a:rPr spc="-25" dirty="0"/>
              <a:t> </a:t>
            </a:r>
            <a:r>
              <a:rPr dirty="0"/>
              <a:t>δόσεις.</a:t>
            </a:r>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spAutoFit/>
          </a:bodyPr>
          <a:lstStyle/>
          <a:p>
            <a:pPr marL="304800" marR="5080" indent="-292735">
              <a:lnSpc>
                <a:spcPct val="100099"/>
              </a:lnSpc>
              <a:spcBef>
                <a:spcPts val="100"/>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dirty="0"/>
              <a:t>Η </a:t>
            </a:r>
            <a:r>
              <a:rPr spc="-5" dirty="0"/>
              <a:t>α</a:t>
            </a:r>
            <a:r>
              <a:rPr spc="-50" dirty="0"/>
              <a:t>ρ</a:t>
            </a:r>
            <a:r>
              <a:rPr dirty="0"/>
              <a:t>χ</a:t>
            </a:r>
            <a:r>
              <a:rPr spc="5" dirty="0"/>
              <a:t>ι</a:t>
            </a:r>
            <a:r>
              <a:rPr dirty="0"/>
              <a:t>κή</a:t>
            </a:r>
            <a:r>
              <a:rPr spc="-10" dirty="0"/>
              <a:t> </a:t>
            </a:r>
            <a:r>
              <a:rPr dirty="0"/>
              <a:t>δό</a:t>
            </a:r>
            <a:r>
              <a:rPr spc="5" dirty="0"/>
              <a:t>σ</a:t>
            </a:r>
            <a:r>
              <a:rPr dirty="0"/>
              <a:t>η</a:t>
            </a:r>
            <a:r>
              <a:rPr spc="-30" dirty="0"/>
              <a:t> </a:t>
            </a:r>
            <a:r>
              <a:rPr dirty="0"/>
              <a:t>χ</a:t>
            </a:r>
            <a:r>
              <a:rPr spc="5" dirty="0"/>
              <a:t>ο</a:t>
            </a:r>
            <a:r>
              <a:rPr spc="-5" dirty="0"/>
              <a:t>ρήγη</a:t>
            </a:r>
            <a:r>
              <a:rPr spc="5" dirty="0"/>
              <a:t>σ</a:t>
            </a:r>
            <a:r>
              <a:rPr dirty="0"/>
              <a:t>ης</a:t>
            </a:r>
            <a:r>
              <a:rPr spc="-40" dirty="0"/>
              <a:t> </a:t>
            </a:r>
            <a:r>
              <a:rPr dirty="0"/>
              <a:t>ε</a:t>
            </a:r>
            <a:r>
              <a:rPr spc="10" dirty="0"/>
              <a:t>ί</a:t>
            </a:r>
            <a:r>
              <a:rPr spc="35" dirty="0"/>
              <a:t>ν</a:t>
            </a:r>
            <a:r>
              <a:rPr spc="-5" dirty="0"/>
              <a:t>α</a:t>
            </a:r>
            <a:r>
              <a:rPr dirty="0"/>
              <a:t>ι</a:t>
            </a:r>
            <a:r>
              <a:rPr spc="-5" dirty="0"/>
              <a:t> </a:t>
            </a:r>
            <a:r>
              <a:rPr dirty="0"/>
              <a:t>20</a:t>
            </a:r>
            <a:r>
              <a:rPr spc="-40" dirty="0"/>
              <a:t>0</a:t>
            </a:r>
            <a:r>
              <a:rPr spc="170" dirty="0"/>
              <a:t>mg  </a:t>
            </a:r>
            <a:r>
              <a:rPr dirty="0"/>
              <a:t>ενδοφλεβίως</a:t>
            </a:r>
            <a:r>
              <a:rPr spc="-50" dirty="0"/>
              <a:t> </a:t>
            </a:r>
            <a:r>
              <a:rPr spc="5" dirty="0"/>
              <a:t>και</a:t>
            </a:r>
            <a:r>
              <a:rPr spc="-20" dirty="0"/>
              <a:t> </a:t>
            </a:r>
            <a:r>
              <a:rPr dirty="0"/>
              <a:t>μπορεί</a:t>
            </a:r>
            <a:r>
              <a:rPr spc="-20" dirty="0"/>
              <a:t> </a:t>
            </a:r>
            <a:r>
              <a:rPr spc="15" dirty="0"/>
              <a:t>να</a:t>
            </a:r>
            <a:r>
              <a:rPr spc="-5" dirty="0"/>
              <a:t> </a:t>
            </a:r>
            <a:r>
              <a:rPr dirty="0"/>
              <a:t>χορηγούνται </a:t>
            </a:r>
            <a:r>
              <a:rPr spc="-690" dirty="0"/>
              <a:t> </a:t>
            </a:r>
            <a:r>
              <a:rPr spc="105" dirty="0"/>
              <a:t>100mg </a:t>
            </a:r>
            <a:r>
              <a:rPr spc="10" dirty="0"/>
              <a:t>ανά </a:t>
            </a:r>
            <a:r>
              <a:rPr dirty="0"/>
              <a:t>60 δευτερόλεπτα </a:t>
            </a:r>
            <a:r>
              <a:rPr spc="5" dirty="0"/>
              <a:t>έως </a:t>
            </a:r>
            <a:r>
              <a:rPr spc="-5" dirty="0"/>
              <a:t>την </a:t>
            </a:r>
            <a:r>
              <a:rPr dirty="0"/>
              <a:t> ανάνηψη. Θα πρέπει </a:t>
            </a:r>
            <a:r>
              <a:rPr spc="15" dirty="0"/>
              <a:t>να </a:t>
            </a:r>
            <a:r>
              <a:rPr spc="-5" dirty="0"/>
              <a:t>αποφεύγεται </a:t>
            </a:r>
            <a:r>
              <a:rPr dirty="0"/>
              <a:t>σε </a:t>
            </a:r>
            <a:r>
              <a:rPr spc="5" dirty="0"/>
              <a:t> </a:t>
            </a:r>
            <a:r>
              <a:rPr dirty="0"/>
              <a:t>άτομα</a:t>
            </a:r>
            <a:r>
              <a:rPr spc="-20" dirty="0"/>
              <a:t> </a:t>
            </a:r>
            <a:r>
              <a:rPr dirty="0"/>
              <a:t>που</a:t>
            </a:r>
            <a:r>
              <a:rPr spc="-5" dirty="0"/>
              <a:t> </a:t>
            </a:r>
            <a:r>
              <a:rPr spc="5" dirty="0"/>
              <a:t>πάσχουν</a:t>
            </a:r>
            <a:r>
              <a:rPr spc="-35" dirty="0"/>
              <a:t> </a:t>
            </a:r>
            <a:r>
              <a:rPr spc="-5" dirty="0"/>
              <a:t>από</a:t>
            </a:r>
            <a:r>
              <a:rPr spc="5" dirty="0"/>
              <a:t> </a:t>
            </a:r>
            <a:r>
              <a:rPr spc="10" dirty="0"/>
              <a:t>επιληψία</a:t>
            </a:r>
            <a:r>
              <a:rPr spc="-15" dirty="0"/>
              <a:t> </a:t>
            </a:r>
            <a:r>
              <a:rPr spc="5" dirty="0"/>
              <a:t>και</a:t>
            </a:r>
            <a:endParaRPr sz="2250">
              <a:latin typeface="Segoe UI Symbol"/>
              <a:cs typeface="Segoe UI Symbol"/>
            </a:endParaRPr>
          </a:p>
          <a:p>
            <a:pPr marL="304800" marR="1014094">
              <a:lnSpc>
                <a:spcPct val="100000"/>
              </a:lnSpc>
            </a:pPr>
            <a:r>
              <a:rPr spc="5" dirty="0"/>
              <a:t>λαμβάνουν</a:t>
            </a:r>
            <a:r>
              <a:rPr spc="-10" dirty="0"/>
              <a:t> </a:t>
            </a:r>
            <a:r>
              <a:rPr dirty="0"/>
              <a:t>μακράς</a:t>
            </a:r>
            <a:r>
              <a:rPr spc="-25" dirty="0"/>
              <a:t> </a:t>
            </a:r>
            <a:r>
              <a:rPr dirty="0"/>
              <a:t>διάρκειας</a:t>
            </a:r>
            <a:r>
              <a:rPr spc="-35" dirty="0"/>
              <a:t> </a:t>
            </a:r>
            <a:r>
              <a:rPr spc="-5" dirty="0"/>
              <a:t>ζωής </a:t>
            </a:r>
            <a:r>
              <a:rPr spc="-690" dirty="0"/>
              <a:t> </a:t>
            </a:r>
            <a:r>
              <a:rPr spc="-5" dirty="0"/>
              <a:t>βενζοδιαζεπίνες.</a:t>
            </a: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50007" y="781799"/>
            <a:ext cx="4516374" cy="607326"/>
          </a:xfrm>
          <a:prstGeom prst="rect">
            <a:avLst/>
          </a:prstGeom>
        </p:spPr>
      </p:pic>
      <p:sp>
        <p:nvSpPr>
          <p:cNvPr id="3" name="object 3"/>
          <p:cNvSpPr txBox="1"/>
          <p:nvPr/>
        </p:nvSpPr>
        <p:spPr>
          <a:xfrm>
            <a:off x="535940" y="1667637"/>
            <a:ext cx="7733665" cy="2952750"/>
          </a:xfrm>
          <a:prstGeom prst="rect">
            <a:avLst/>
          </a:prstGeom>
        </p:spPr>
        <p:txBody>
          <a:bodyPr vert="horz" wrap="square" lIns="0" tIns="13335" rIns="0" bIns="0" rtlCol="0">
            <a:spAutoFit/>
          </a:bodyPr>
          <a:lstStyle/>
          <a:p>
            <a:pPr marL="304800" marR="1333500" indent="-292735">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FFFFFF"/>
                </a:solidFill>
                <a:latin typeface="Cambria"/>
                <a:cs typeface="Cambria"/>
              </a:rPr>
              <a:t>Ε</a:t>
            </a:r>
            <a:r>
              <a:rPr sz="3200" spc="5" dirty="0">
                <a:solidFill>
                  <a:srgbClr val="FFFFFF"/>
                </a:solidFill>
                <a:latin typeface="Cambria"/>
                <a:cs typeface="Cambria"/>
              </a:rPr>
              <a:t>ί</a:t>
            </a:r>
            <a:r>
              <a:rPr sz="3200" spc="35" dirty="0">
                <a:solidFill>
                  <a:srgbClr val="FFFFFF"/>
                </a:solidFill>
                <a:latin typeface="Cambria"/>
                <a:cs typeface="Cambria"/>
              </a:rPr>
              <a:t>ν</a:t>
            </a:r>
            <a:r>
              <a:rPr sz="3200" spc="-5" dirty="0">
                <a:solidFill>
                  <a:srgbClr val="FFFFFF"/>
                </a:solidFill>
                <a:latin typeface="Cambria"/>
                <a:cs typeface="Cambria"/>
              </a:rPr>
              <a:t>α</a:t>
            </a:r>
            <a:r>
              <a:rPr sz="3200" dirty="0">
                <a:solidFill>
                  <a:srgbClr val="FFFFFF"/>
                </a:solidFill>
                <a:latin typeface="Cambria"/>
                <a:cs typeface="Cambria"/>
              </a:rPr>
              <a:t>ι</a:t>
            </a:r>
            <a:r>
              <a:rPr sz="3200" spc="-20" dirty="0">
                <a:solidFill>
                  <a:srgbClr val="FFFFFF"/>
                </a:solidFill>
                <a:latin typeface="Cambria"/>
                <a:cs typeface="Cambria"/>
              </a:rPr>
              <a:t> </a:t>
            </a:r>
            <a:r>
              <a:rPr sz="3200" dirty="0">
                <a:solidFill>
                  <a:srgbClr val="FFFFFF"/>
                </a:solidFill>
                <a:latin typeface="Cambria"/>
                <a:cs typeface="Cambria"/>
              </a:rPr>
              <a:t>ν</a:t>
            </a:r>
            <a:r>
              <a:rPr sz="3200" spc="5" dirty="0">
                <a:solidFill>
                  <a:srgbClr val="FFFFFF"/>
                </a:solidFill>
                <a:latin typeface="Cambria"/>
                <a:cs typeface="Cambria"/>
              </a:rPr>
              <a:t>ε</a:t>
            </a:r>
            <a:r>
              <a:rPr sz="3200" spc="-5" dirty="0">
                <a:solidFill>
                  <a:srgbClr val="FFFFFF"/>
                </a:solidFill>
                <a:latin typeface="Cambria"/>
                <a:cs typeface="Cambria"/>
              </a:rPr>
              <a:t>υρολη</a:t>
            </a:r>
            <a:r>
              <a:rPr sz="3200" spc="40" dirty="0">
                <a:solidFill>
                  <a:srgbClr val="FFFFFF"/>
                </a:solidFill>
                <a:latin typeface="Cambria"/>
                <a:cs typeface="Cambria"/>
              </a:rPr>
              <a:t>π</a:t>
            </a:r>
            <a:r>
              <a:rPr sz="3200" spc="-5" dirty="0">
                <a:solidFill>
                  <a:srgbClr val="FFFFFF"/>
                </a:solidFill>
                <a:latin typeface="Cambria"/>
                <a:cs typeface="Cambria"/>
              </a:rPr>
              <a:t>τ</a:t>
            </a:r>
            <a:r>
              <a:rPr sz="3200" spc="5" dirty="0">
                <a:solidFill>
                  <a:srgbClr val="FFFFFF"/>
                </a:solidFill>
                <a:latin typeface="Cambria"/>
                <a:cs typeface="Cambria"/>
              </a:rPr>
              <a:t>ι</a:t>
            </a:r>
            <a:r>
              <a:rPr sz="3200" spc="25" dirty="0">
                <a:solidFill>
                  <a:srgbClr val="FFFFFF"/>
                </a:solidFill>
                <a:latin typeface="Cambria"/>
                <a:cs typeface="Cambria"/>
              </a:rPr>
              <a:t>κ</a:t>
            </a:r>
            <a:r>
              <a:rPr sz="3200" dirty="0">
                <a:solidFill>
                  <a:srgbClr val="FFFFFF"/>
                </a:solidFill>
                <a:latin typeface="Cambria"/>
                <a:cs typeface="Cambria"/>
              </a:rPr>
              <a:t>ά</a:t>
            </a:r>
            <a:r>
              <a:rPr sz="3200" spc="-45" dirty="0">
                <a:solidFill>
                  <a:srgbClr val="FFFFFF"/>
                </a:solidFill>
                <a:latin typeface="Cambria"/>
                <a:cs typeface="Cambria"/>
              </a:rPr>
              <a:t> </a:t>
            </a:r>
            <a:r>
              <a:rPr sz="3200" spc="-5" dirty="0">
                <a:solidFill>
                  <a:srgbClr val="FFFFFF"/>
                </a:solidFill>
                <a:latin typeface="Cambria"/>
                <a:cs typeface="Cambria"/>
              </a:rPr>
              <a:t>αν</a:t>
            </a:r>
            <a:r>
              <a:rPr sz="3200" spc="5" dirty="0">
                <a:solidFill>
                  <a:srgbClr val="FFFFFF"/>
                </a:solidFill>
                <a:latin typeface="Cambria"/>
                <a:cs typeface="Cambria"/>
              </a:rPr>
              <a:t>τ</a:t>
            </a:r>
            <a:r>
              <a:rPr sz="3200" spc="-5" dirty="0">
                <a:solidFill>
                  <a:srgbClr val="FFFFFF"/>
                </a:solidFill>
                <a:latin typeface="Cambria"/>
                <a:cs typeface="Cambria"/>
              </a:rPr>
              <a:t>ιψ</a:t>
            </a:r>
            <a:r>
              <a:rPr sz="3200" spc="-20" dirty="0">
                <a:solidFill>
                  <a:srgbClr val="FFFFFF"/>
                </a:solidFill>
                <a:latin typeface="Cambria"/>
                <a:cs typeface="Cambria"/>
              </a:rPr>
              <a:t>υχ</a:t>
            </a:r>
            <a:r>
              <a:rPr sz="3200" dirty="0">
                <a:solidFill>
                  <a:srgbClr val="FFFFFF"/>
                </a:solidFill>
                <a:latin typeface="Cambria"/>
                <a:cs typeface="Cambria"/>
              </a:rPr>
              <a:t>ω</a:t>
            </a:r>
            <a:r>
              <a:rPr sz="3200" spc="-10" dirty="0">
                <a:solidFill>
                  <a:srgbClr val="FFFFFF"/>
                </a:solidFill>
                <a:latin typeface="Cambria"/>
                <a:cs typeface="Cambria"/>
              </a:rPr>
              <a:t>σ</a:t>
            </a:r>
            <a:r>
              <a:rPr sz="3200" spc="-5" dirty="0">
                <a:solidFill>
                  <a:srgbClr val="FFFFFF"/>
                </a:solidFill>
                <a:latin typeface="Cambria"/>
                <a:cs typeface="Cambria"/>
              </a:rPr>
              <a:t>ι</a:t>
            </a:r>
            <a:r>
              <a:rPr sz="3200" spc="30" dirty="0">
                <a:solidFill>
                  <a:srgbClr val="FFFFFF"/>
                </a:solidFill>
                <a:latin typeface="Cambria"/>
                <a:cs typeface="Cambria"/>
              </a:rPr>
              <a:t>κ</a:t>
            </a:r>
            <a:r>
              <a:rPr sz="3200" dirty="0">
                <a:solidFill>
                  <a:srgbClr val="FFFFFF"/>
                </a:solidFill>
                <a:latin typeface="Cambria"/>
                <a:cs typeface="Cambria"/>
              </a:rPr>
              <a:t>ά  </a:t>
            </a:r>
            <a:r>
              <a:rPr sz="3200" spc="5" dirty="0">
                <a:solidFill>
                  <a:srgbClr val="FFFFFF"/>
                </a:solidFill>
                <a:latin typeface="Cambria"/>
                <a:cs typeface="Cambria"/>
              </a:rPr>
              <a:t>φάρμακα</a:t>
            </a:r>
            <a:r>
              <a:rPr sz="3200" spc="-30" dirty="0">
                <a:solidFill>
                  <a:srgbClr val="FFFFFF"/>
                </a:solidFill>
                <a:latin typeface="Cambria"/>
                <a:cs typeface="Cambria"/>
              </a:rPr>
              <a:t> </a:t>
            </a:r>
            <a:r>
              <a:rPr sz="3200" dirty="0">
                <a:solidFill>
                  <a:srgbClr val="FFFFFF"/>
                </a:solidFill>
                <a:latin typeface="Cambria"/>
                <a:cs typeface="Cambria"/>
              </a:rPr>
              <a:t>&amp;</a:t>
            </a:r>
            <a:r>
              <a:rPr sz="3200" spc="-10" dirty="0">
                <a:solidFill>
                  <a:srgbClr val="FFFFFF"/>
                </a:solidFill>
                <a:latin typeface="Cambria"/>
                <a:cs typeface="Cambria"/>
              </a:rPr>
              <a:t> </a:t>
            </a:r>
            <a:r>
              <a:rPr sz="3200" spc="10" dirty="0">
                <a:solidFill>
                  <a:srgbClr val="FFFFFF"/>
                </a:solidFill>
                <a:latin typeface="Cambria"/>
                <a:cs typeface="Cambria"/>
              </a:rPr>
              <a:t>περιλαμβάνουν</a:t>
            </a:r>
            <a:r>
              <a:rPr sz="3200" spc="-30" dirty="0">
                <a:solidFill>
                  <a:srgbClr val="FFFFFF"/>
                </a:solidFill>
                <a:latin typeface="Cambria"/>
                <a:cs typeface="Cambria"/>
              </a:rPr>
              <a:t> </a:t>
            </a:r>
            <a:r>
              <a:rPr sz="3200" spc="-5" dirty="0">
                <a:solidFill>
                  <a:srgbClr val="FFFFFF"/>
                </a:solidFill>
                <a:latin typeface="Cambria"/>
                <a:cs typeface="Cambria"/>
              </a:rPr>
              <a:t>την</a:t>
            </a:r>
            <a:endParaRPr sz="3200">
              <a:latin typeface="Cambria"/>
              <a:cs typeface="Cambria"/>
            </a:endParaRPr>
          </a:p>
          <a:p>
            <a:pPr marL="304800" marR="5080">
              <a:lnSpc>
                <a:spcPct val="100000"/>
              </a:lnSpc>
            </a:pPr>
            <a:r>
              <a:rPr sz="3200" dirty="0">
                <a:solidFill>
                  <a:srgbClr val="FFFFFF"/>
                </a:solidFill>
                <a:latin typeface="Cambria"/>
                <a:cs typeface="Cambria"/>
              </a:rPr>
              <a:t>αλοπεριδόλη </a:t>
            </a:r>
            <a:r>
              <a:rPr sz="3200" spc="5" dirty="0">
                <a:solidFill>
                  <a:srgbClr val="FFFFFF"/>
                </a:solidFill>
                <a:latin typeface="Cambria"/>
                <a:cs typeface="Cambria"/>
              </a:rPr>
              <a:t>και </a:t>
            </a:r>
            <a:r>
              <a:rPr sz="3200" spc="-5" dirty="0">
                <a:solidFill>
                  <a:srgbClr val="FFFFFF"/>
                </a:solidFill>
                <a:latin typeface="Cambria"/>
                <a:cs typeface="Cambria"/>
              </a:rPr>
              <a:t>τη </a:t>
            </a:r>
            <a:r>
              <a:rPr sz="3200" dirty="0">
                <a:solidFill>
                  <a:srgbClr val="FFFFFF"/>
                </a:solidFill>
                <a:latin typeface="Cambria"/>
                <a:cs typeface="Cambria"/>
              </a:rPr>
              <a:t>δροπεριδόλη, η όποια </a:t>
            </a:r>
            <a:r>
              <a:rPr sz="3200" spc="5" dirty="0">
                <a:solidFill>
                  <a:srgbClr val="FFFFFF"/>
                </a:solidFill>
                <a:latin typeface="Cambria"/>
                <a:cs typeface="Cambria"/>
              </a:rPr>
              <a:t> </a:t>
            </a:r>
            <a:r>
              <a:rPr sz="3200" dirty="0">
                <a:solidFill>
                  <a:srgbClr val="FFFFFF"/>
                </a:solidFill>
                <a:latin typeface="Cambria"/>
                <a:cs typeface="Cambria"/>
              </a:rPr>
              <a:t>χρησιμοποιείται </a:t>
            </a:r>
            <a:r>
              <a:rPr sz="3200" spc="5" dirty="0">
                <a:solidFill>
                  <a:srgbClr val="FFFFFF"/>
                </a:solidFill>
                <a:latin typeface="Cambria"/>
                <a:cs typeface="Cambria"/>
              </a:rPr>
              <a:t>κατά </a:t>
            </a:r>
            <a:r>
              <a:rPr sz="3200" spc="-5" dirty="0">
                <a:solidFill>
                  <a:srgbClr val="FFFFFF"/>
                </a:solidFill>
                <a:latin typeface="Cambria"/>
                <a:cs typeface="Cambria"/>
              </a:rPr>
              <a:t>την περιεγχειρητική </a:t>
            </a:r>
            <a:r>
              <a:rPr sz="3200" spc="-690" dirty="0">
                <a:solidFill>
                  <a:srgbClr val="FFFFFF"/>
                </a:solidFill>
                <a:latin typeface="Cambria"/>
                <a:cs typeface="Cambria"/>
              </a:rPr>
              <a:t> </a:t>
            </a:r>
            <a:r>
              <a:rPr sz="3200" dirty="0">
                <a:solidFill>
                  <a:srgbClr val="FFFFFF"/>
                </a:solidFill>
                <a:latin typeface="Cambria"/>
                <a:cs typeface="Cambria"/>
              </a:rPr>
              <a:t>περίοδο ως </a:t>
            </a:r>
            <a:r>
              <a:rPr sz="3200" spc="-5" dirty="0">
                <a:solidFill>
                  <a:srgbClr val="FFFFFF"/>
                </a:solidFill>
                <a:latin typeface="Cambria"/>
                <a:cs typeface="Cambria"/>
              </a:rPr>
              <a:t>κατασταλτικό, </a:t>
            </a:r>
            <a:r>
              <a:rPr sz="3200" spc="10" dirty="0">
                <a:solidFill>
                  <a:srgbClr val="FFFFFF"/>
                </a:solidFill>
                <a:latin typeface="Cambria"/>
                <a:cs typeface="Cambria"/>
              </a:rPr>
              <a:t>ηρεμιστικό </a:t>
            </a:r>
            <a:r>
              <a:rPr sz="3200" spc="5" dirty="0">
                <a:solidFill>
                  <a:srgbClr val="FFFFFF"/>
                </a:solidFill>
                <a:latin typeface="Cambria"/>
                <a:cs typeface="Cambria"/>
              </a:rPr>
              <a:t>και </a:t>
            </a:r>
            <a:r>
              <a:rPr sz="3200" spc="10" dirty="0">
                <a:solidFill>
                  <a:srgbClr val="FFFFFF"/>
                </a:solidFill>
                <a:latin typeface="Cambria"/>
                <a:cs typeface="Cambria"/>
              </a:rPr>
              <a:t> </a:t>
            </a:r>
            <a:r>
              <a:rPr sz="3200" spc="5" dirty="0">
                <a:solidFill>
                  <a:srgbClr val="FFFFFF"/>
                </a:solidFill>
                <a:latin typeface="Cambria"/>
                <a:cs typeface="Cambria"/>
              </a:rPr>
              <a:t>αντιεμετικο</a:t>
            </a:r>
            <a:endParaRPr sz="3200">
              <a:latin typeface="Cambria"/>
              <a:cs typeface="Cambria"/>
            </a:endParaRPr>
          </a:p>
        </p:txBody>
      </p:sp>
      <p:pic>
        <p:nvPicPr>
          <p:cNvPr id="4" name="Εικόνα 3"/>
          <p:cNvPicPr>
            <a:picLocks noChangeAspect="1"/>
          </p:cNvPicPr>
          <p:nvPr/>
        </p:nvPicPr>
        <p:blipFill>
          <a:blip r:embed="rId3"/>
          <a:stretch>
            <a:fillRect/>
          </a:stretch>
        </p:blipFill>
        <p:spPr>
          <a:xfrm>
            <a:off x="5867400" y="4648522"/>
            <a:ext cx="2733675" cy="16764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33700" y="781799"/>
            <a:ext cx="3277362" cy="607326"/>
          </a:xfrm>
          <a:prstGeom prst="rect">
            <a:avLst/>
          </a:prstGeom>
        </p:spPr>
      </p:pic>
      <p:sp>
        <p:nvSpPr>
          <p:cNvPr id="3" name="object 3"/>
          <p:cNvSpPr txBox="1"/>
          <p:nvPr/>
        </p:nvSpPr>
        <p:spPr>
          <a:xfrm>
            <a:off x="535940" y="1667637"/>
            <a:ext cx="7821295" cy="2952750"/>
          </a:xfrm>
          <a:prstGeom prst="rect">
            <a:avLst/>
          </a:prstGeom>
        </p:spPr>
        <p:txBody>
          <a:bodyPr vert="horz" wrap="square" lIns="0" tIns="13335" rIns="0" bIns="0" rtlCol="0">
            <a:spAutoFit/>
          </a:bodyPr>
          <a:lstStyle/>
          <a:p>
            <a:pPr marL="304800" marR="747395" indent="-292735">
              <a:lnSpc>
                <a:spcPct val="100000"/>
              </a:lnSpc>
              <a:spcBef>
                <a:spcPts val="105"/>
              </a:spcBef>
            </a:pPr>
            <a:r>
              <a:rPr sz="2250" spc="-215" dirty="0">
                <a:solidFill>
                  <a:srgbClr val="0E6EC5"/>
                </a:solidFill>
                <a:latin typeface="Segoe UI Symbol"/>
                <a:cs typeface="Segoe UI Symbol"/>
              </a:rPr>
              <a:t>⦿ </a:t>
            </a:r>
            <a:r>
              <a:rPr sz="3200" dirty="0">
                <a:solidFill>
                  <a:srgbClr val="FFFFFF"/>
                </a:solidFill>
                <a:latin typeface="Cambria"/>
                <a:cs typeface="Cambria"/>
              </a:rPr>
              <a:t>Η </a:t>
            </a:r>
            <a:r>
              <a:rPr sz="3200" dirty="0" err="1">
                <a:solidFill>
                  <a:srgbClr val="FFFFFF"/>
                </a:solidFill>
                <a:latin typeface="Cambria"/>
                <a:cs typeface="Cambria"/>
              </a:rPr>
              <a:t>Αλο</a:t>
            </a:r>
            <a:r>
              <a:rPr sz="3200" dirty="0">
                <a:solidFill>
                  <a:srgbClr val="FFFFFF"/>
                </a:solidFill>
                <a:latin typeface="Cambria"/>
                <a:cs typeface="Cambria"/>
              </a:rPr>
              <a:t>περιδόλη </a:t>
            </a:r>
            <a:r>
              <a:rPr sz="3200" spc="-5" dirty="0" smtClean="0">
                <a:solidFill>
                  <a:srgbClr val="FFFFFF"/>
                </a:solidFill>
                <a:latin typeface="Cambria"/>
                <a:cs typeface="Cambria"/>
              </a:rPr>
              <a:t>(</a:t>
            </a:r>
            <a:r>
              <a:rPr lang="en-US" sz="3200" spc="-5" dirty="0">
                <a:solidFill>
                  <a:srgbClr val="FFFFFF"/>
                </a:solidFill>
                <a:latin typeface="Cambria"/>
                <a:cs typeface="Cambria"/>
              </a:rPr>
              <a:t>a</a:t>
            </a:r>
            <a:r>
              <a:rPr sz="3200" spc="-5" dirty="0" smtClean="0">
                <a:solidFill>
                  <a:srgbClr val="FFFFFF"/>
                </a:solidFill>
                <a:latin typeface="Cambria"/>
                <a:cs typeface="Cambria"/>
              </a:rPr>
              <a:t>loperidin</a:t>
            </a:r>
            <a:r>
              <a:rPr sz="3200" spc="-5" dirty="0">
                <a:solidFill>
                  <a:srgbClr val="FFFFFF"/>
                </a:solidFill>
                <a:latin typeface="Cambria"/>
                <a:cs typeface="Cambria"/>
              </a:rPr>
              <a:t>) </a:t>
            </a:r>
            <a:r>
              <a:rPr sz="3200" spc="5" dirty="0">
                <a:solidFill>
                  <a:srgbClr val="FFFFFF"/>
                </a:solidFill>
                <a:latin typeface="Cambria"/>
                <a:cs typeface="Cambria"/>
              </a:rPr>
              <a:t>είναι </a:t>
            </a:r>
            <a:r>
              <a:rPr sz="3200" spc="15" dirty="0">
                <a:solidFill>
                  <a:srgbClr val="FFFFFF"/>
                </a:solidFill>
                <a:latin typeface="Cambria"/>
                <a:cs typeface="Cambria"/>
              </a:rPr>
              <a:t>ένα </a:t>
            </a:r>
            <a:r>
              <a:rPr sz="3200" spc="-690" dirty="0">
                <a:solidFill>
                  <a:srgbClr val="FFFFFF"/>
                </a:solidFill>
                <a:latin typeface="Cambria"/>
                <a:cs typeface="Cambria"/>
              </a:rPr>
              <a:t> </a:t>
            </a:r>
            <a:r>
              <a:rPr sz="3200" spc="10" dirty="0">
                <a:solidFill>
                  <a:srgbClr val="FFFFFF"/>
                </a:solidFill>
                <a:latin typeface="Cambria"/>
                <a:cs typeface="Cambria"/>
              </a:rPr>
              <a:t>φάρμακο </a:t>
            </a:r>
            <a:r>
              <a:rPr sz="3200" dirty="0">
                <a:solidFill>
                  <a:srgbClr val="FFFFFF"/>
                </a:solidFill>
                <a:latin typeface="Cambria"/>
                <a:cs typeface="Cambria"/>
              </a:rPr>
              <a:t>που ανήκει στην ομάδα </a:t>
            </a:r>
            <a:r>
              <a:rPr sz="3200" spc="-5" dirty="0">
                <a:solidFill>
                  <a:srgbClr val="FFFFFF"/>
                </a:solidFill>
                <a:latin typeface="Cambria"/>
                <a:cs typeface="Cambria"/>
              </a:rPr>
              <a:t>της </a:t>
            </a:r>
            <a:r>
              <a:rPr sz="3200" dirty="0">
                <a:solidFill>
                  <a:srgbClr val="FFFFFF"/>
                </a:solidFill>
                <a:latin typeface="Cambria"/>
                <a:cs typeface="Cambria"/>
              </a:rPr>
              <a:t> βουτυροφαινόνης</a:t>
            </a:r>
            <a:r>
              <a:rPr sz="3200" spc="-65" dirty="0">
                <a:solidFill>
                  <a:srgbClr val="FFFFFF"/>
                </a:solidFill>
                <a:latin typeface="Cambria"/>
                <a:cs typeface="Cambria"/>
              </a:rPr>
              <a:t> </a:t>
            </a:r>
            <a:r>
              <a:rPr sz="3200" spc="5" dirty="0">
                <a:solidFill>
                  <a:srgbClr val="FFFFFF"/>
                </a:solidFill>
                <a:latin typeface="Cambria"/>
                <a:cs typeface="Cambria"/>
              </a:rPr>
              <a:t>και</a:t>
            </a:r>
            <a:r>
              <a:rPr sz="3200" spc="-15" dirty="0">
                <a:solidFill>
                  <a:srgbClr val="FFFFFF"/>
                </a:solidFill>
                <a:latin typeface="Cambria"/>
                <a:cs typeface="Cambria"/>
              </a:rPr>
              <a:t> </a:t>
            </a:r>
            <a:r>
              <a:rPr sz="3200" dirty="0">
                <a:solidFill>
                  <a:srgbClr val="FFFFFF"/>
                </a:solidFill>
                <a:latin typeface="Cambria"/>
                <a:cs typeface="Cambria"/>
              </a:rPr>
              <a:t>ενεργεί</a:t>
            </a:r>
            <a:r>
              <a:rPr sz="3200" spc="-25" dirty="0">
                <a:solidFill>
                  <a:srgbClr val="FFFFFF"/>
                </a:solidFill>
                <a:latin typeface="Cambria"/>
                <a:cs typeface="Cambria"/>
              </a:rPr>
              <a:t> </a:t>
            </a:r>
            <a:r>
              <a:rPr sz="3200" dirty="0">
                <a:solidFill>
                  <a:srgbClr val="FFFFFF"/>
                </a:solidFill>
                <a:latin typeface="Cambria"/>
                <a:cs typeface="Cambria"/>
              </a:rPr>
              <a:t>ως</a:t>
            </a:r>
            <a:endParaRPr sz="3200" dirty="0">
              <a:latin typeface="Cambria"/>
              <a:cs typeface="Cambria"/>
            </a:endParaRPr>
          </a:p>
          <a:p>
            <a:pPr marL="304800" marR="5080" algn="just">
              <a:lnSpc>
                <a:spcPct val="100000"/>
              </a:lnSpc>
            </a:pPr>
            <a:r>
              <a:rPr sz="3200" dirty="0">
                <a:solidFill>
                  <a:srgbClr val="FFFFFF"/>
                </a:solidFill>
                <a:latin typeface="Cambria"/>
                <a:cs typeface="Cambria"/>
              </a:rPr>
              <a:t>αντιψυχωτικό,</a:t>
            </a:r>
            <a:r>
              <a:rPr sz="3200" spc="-40" dirty="0">
                <a:solidFill>
                  <a:srgbClr val="FFFFFF"/>
                </a:solidFill>
                <a:latin typeface="Cambria"/>
                <a:cs typeface="Cambria"/>
              </a:rPr>
              <a:t> </a:t>
            </a:r>
            <a:r>
              <a:rPr sz="3200" spc="5" dirty="0">
                <a:solidFill>
                  <a:srgbClr val="FFFFFF"/>
                </a:solidFill>
                <a:latin typeface="Cambria"/>
                <a:cs typeface="Cambria"/>
              </a:rPr>
              <a:t>ηρεμιστικό</a:t>
            </a:r>
            <a:r>
              <a:rPr sz="3200" spc="-50" dirty="0">
                <a:solidFill>
                  <a:srgbClr val="FFFFFF"/>
                </a:solidFill>
                <a:latin typeface="Cambria"/>
                <a:cs typeface="Cambria"/>
              </a:rPr>
              <a:t> </a:t>
            </a:r>
            <a:r>
              <a:rPr sz="3200" spc="5" dirty="0">
                <a:solidFill>
                  <a:srgbClr val="FFFFFF"/>
                </a:solidFill>
                <a:latin typeface="Cambria"/>
                <a:cs typeface="Cambria"/>
              </a:rPr>
              <a:t>και</a:t>
            </a:r>
            <a:r>
              <a:rPr sz="3200" spc="-25" dirty="0">
                <a:solidFill>
                  <a:srgbClr val="FFFFFF"/>
                </a:solidFill>
                <a:latin typeface="Cambria"/>
                <a:cs typeface="Cambria"/>
              </a:rPr>
              <a:t> </a:t>
            </a:r>
            <a:r>
              <a:rPr sz="3200" spc="5" dirty="0">
                <a:solidFill>
                  <a:srgbClr val="FFFFFF"/>
                </a:solidFill>
                <a:latin typeface="Cambria"/>
                <a:cs typeface="Cambria"/>
              </a:rPr>
              <a:t>αντιεμετικό. </a:t>
            </a:r>
            <a:r>
              <a:rPr sz="3200" spc="-695" dirty="0">
                <a:solidFill>
                  <a:srgbClr val="FFFFFF"/>
                </a:solidFill>
                <a:latin typeface="Cambria"/>
                <a:cs typeface="Cambria"/>
              </a:rPr>
              <a:t> </a:t>
            </a:r>
            <a:r>
              <a:rPr sz="3200" dirty="0">
                <a:solidFill>
                  <a:srgbClr val="FFFFFF"/>
                </a:solidFill>
                <a:latin typeface="Cambria"/>
                <a:cs typeface="Cambria"/>
              </a:rPr>
              <a:t>Καταστέλλει </a:t>
            </a:r>
            <a:r>
              <a:rPr sz="3200" spc="-5" dirty="0">
                <a:solidFill>
                  <a:srgbClr val="FFFFFF"/>
                </a:solidFill>
                <a:latin typeface="Cambria"/>
                <a:cs typeface="Cambria"/>
              </a:rPr>
              <a:t>το </a:t>
            </a:r>
            <a:r>
              <a:rPr sz="3200" spc="10" dirty="0">
                <a:solidFill>
                  <a:srgbClr val="FFFFFF"/>
                </a:solidFill>
                <a:latin typeface="Cambria"/>
                <a:cs typeface="Cambria"/>
              </a:rPr>
              <a:t>κεντρικό νευρικό </a:t>
            </a:r>
            <a:r>
              <a:rPr sz="3200" dirty="0">
                <a:solidFill>
                  <a:srgbClr val="FFFFFF"/>
                </a:solidFill>
                <a:latin typeface="Cambria"/>
                <a:cs typeface="Cambria"/>
              </a:rPr>
              <a:t>σύστημα </a:t>
            </a:r>
            <a:r>
              <a:rPr sz="3200" spc="-69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spc="10" dirty="0">
                <a:solidFill>
                  <a:srgbClr val="FFFFFF"/>
                </a:solidFill>
                <a:latin typeface="Cambria"/>
                <a:cs typeface="Cambria"/>
              </a:rPr>
              <a:t>αναστέλλει</a:t>
            </a:r>
            <a:r>
              <a:rPr sz="3200" spc="-35" dirty="0">
                <a:solidFill>
                  <a:srgbClr val="FFFFFF"/>
                </a:solidFill>
                <a:latin typeface="Cambria"/>
                <a:cs typeface="Cambria"/>
              </a:rPr>
              <a:t> </a:t>
            </a:r>
            <a:r>
              <a:rPr sz="3200" dirty="0">
                <a:solidFill>
                  <a:srgbClr val="FFFFFF"/>
                </a:solidFill>
                <a:latin typeface="Cambria"/>
                <a:cs typeface="Cambria"/>
              </a:rPr>
              <a:t>τις</a:t>
            </a:r>
            <a:r>
              <a:rPr sz="3200" spc="-5" dirty="0">
                <a:solidFill>
                  <a:srgbClr val="FFFFFF"/>
                </a:solidFill>
                <a:latin typeface="Cambria"/>
                <a:cs typeface="Cambria"/>
              </a:rPr>
              <a:t> </a:t>
            </a:r>
            <a:r>
              <a:rPr sz="3200" dirty="0">
                <a:solidFill>
                  <a:srgbClr val="FFFFFF"/>
                </a:solidFill>
                <a:latin typeface="Cambria"/>
                <a:cs typeface="Cambria"/>
              </a:rPr>
              <a:t>κατεχολαμίνες.</a:t>
            </a:r>
            <a:endParaRPr sz="3200" dirty="0">
              <a:latin typeface="Cambria"/>
              <a:cs typeface="Cambria"/>
            </a:endParaRPr>
          </a:p>
        </p:txBody>
      </p:sp>
      <p:pic>
        <p:nvPicPr>
          <p:cNvPr id="4" name="Εικόνα 3"/>
          <p:cNvPicPr>
            <a:picLocks noChangeAspect="1"/>
          </p:cNvPicPr>
          <p:nvPr/>
        </p:nvPicPr>
        <p:blipFill>
          <a:blip r:embed="rId3"/>
          <a:stretch>
            <a:fillRect/>
          </a:stretch>
        </p:blipFill>
        <p:spPr>
          <a:xfrm>
            <a:off x="762000" y="4642661"/>
            <a:ext cx="2543175" cy="1800225"/>
          </a:xfrm>
          <a:prstGeom prst="rect">
            <a:avLst/>
          </a:prstGeom>
          <a:ln>
            <a:noFill/>
          </a:ln>
          <a:effectLst>
            <a:softEdge rad="112500"/>
          </a:effectLst>
        </p:spPr>
      </p:pic>
      <p:pic>
        <p:nvPicPr>
          <p:cNvPr id="5" name="Εικόνα 4"/>
          <p:cNvPicPr>
            <a:picLocks noChangeAspect="1"/>
          </p:cNvPicPr>
          <p:nvPr/>
        </p:nvPicPr>
        <p:blipFill>
          <a:blip r:embed="rId4"/>
          <a:stretch>
            <a:fillRect/>
          </a:stretch>
        </p:blipFill>
        <p:spPr>
          <a:xfrm>
            <a:off x="5844833" y="4724400"/>
            <a:ext cx="2524125" cy="18097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535940" y="1667637"/>
            <a:ext cx="7971790" cy="441579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15" dirty="0">
                <a:solidFill>
                  <a:srgbClr val="FFFFFF"/>
                </a:solidFill>
                <a:latin typeface="Cambria"/>
                <a:cs typeface="Cambria"/>
              </a:rPr>
              <a:t>Α</a:t>
            </a:r>
            <a:r>
              <a:rPr sz="3200" spc="-5" dirty="0">
                <a:solidFill>
                  <a:srgbClr val="FFFFFF"/>
                </a:solidFill>
                <a:latin typeface="Cambria"/>
                <a:cs typeface="Cambria"/>
              </a:rPr>
              <a:t>υτ</a:t>
            </a:r>
            <a:r>
              <a:rPr sz="3200" dirty="0">
                <a:solidFill>
                  <a:srgbClr val="FFFFFF"/>
                </a:solidFill>
                <a:latin typeface="Cambria"/>
                <a:cs typeface="Cambria"/>
              </a:rPr>
              <a:t>ό </a:t>
            </a:r>
            <a:r>
              <a:rPr sz="3200" spc="-5" dirty="0">
                <a:solidFill>
                  <a:srgbClr val="FFFFFF"/>
                </a:solidFill>
                <a:latin typeface="Cambria"/>
                <a:cs typeface="Cambria"/>
              </a:rPr>
              <a:t>τ</a:t>
            </a:r>
            <a:r>
              <a:rPr sz="3200" dirty="0">
                <a:solidFill>
                  <a:srgbClr val="FFFFFF"/>
                </a:solidFill>
                <a:latin typeface="Cambria"/>
                <a:cs typeface="Cambria"/>
              </a:rPr>
              <a:t>ο</a:t>
            </a:r>
            <a:r>
              <a:rPr sz="3200" spc="10" dirty="0">
                <a:solidFill>
                  <a:srgbClr val="FFFFFF"/>
                </a:solidFill>
                <a:latin typeface="Cambria"/>
                <a:cs typeface="Cambria"/>
              </a:rPr>
              <a:t> </a:t>
            </a:r>
            <a:r>
              <a:rPr sz="3200" dirty="0">
                <a:solidFill>
                  <a:srgbClr val="FFFFFF"/>
                </a:solidFill>
                <a:latin typeface="Cambria"/>
                <a:cs typeface="Cambria"/>
              </a:rPr>
              <a:t>φάρμα</a:t>
            </a:r>
            <a:r>
              <a:rPr sz="3200" spc="70" dirty="0">
                <a:solidFill>
                  <a:srgbClr val="FFFFFF"/>
                </a:solidFill>
                <a:latin typeface="Cambria"/>
                <a:cs typeface="Cambria"/>
              </a:rPr>
              <a:t>κ</a:t>
            </a:r>
            <a:r>
              <a:rPr sz="3200" dirty="0">
                <a:solidFill>
                  <a:srgbClr val="FFFFFF"/>
                </a:solidFill>
                <a:latin typeface="Cambria"/>
                <a:cs typeface="Cambria"/>
              </a:rPr>
              <a:t>ο</a:t>
            </a:r>
            <a:r>
              <a:rPr sz="3200" spc="-25" dirty="0">
                <a:solidFill>
                  <a:srgbClr val="FFFFFF"/>
                </a:solidFill>
                <a:latin typeface="Cambria"/>
                <a:cs typeface="Cambria"/>
              </a:rPr>
              <a:t> </a:t>
            </a:r>
            <a:r>
              <a:rPr sz="3200" dirty="0">
                <a:solidFill>
                  <a:srgbClr val="FFFFFF"/>
                </a:solidFill>
                <a:latin typeface="Cambria"/>
                <a:cs typeface="Cambria"/>
              </a:rPr>
              <a:t>χρ</a:t>
            </a:r>
            <a:r>
              <a:rPr sz="3200" spc="5" dirty="0">
                <a:solidFill>
                  <a:srgbClr val="FFFFFF"/>
                </a:solidFill>
                <a:latin typeface="Cambria"/>
                <a:cs typeface="Cambria"/>
              </a:rPr>
              <a:t>η</a:t>
            </a:r>
            <a:r>
              <a:rPr sz="3200" dirty="0">
                <a:solidFill>
                  <a:srgbClr val="FFFFFF"/>
                </a:solidFill>
                <a:latin typeface="Cambria"/>
                <a:cs typeface="Cambria"/>
              </a:rPr>
              <a:t>σ</a:t>
            </a:r>
            <a:r>
              <a:rPr sz="3200" spc="5" dirty="0">
                <a:solidFill>
                  <a:srgbClr val="FFFFFF"/>
                </a:solidFill>
                <a:latin typeface="Cambria"/>
                <a:cs typeface="Cambria"/>
              </a:rPr>
              <a:t>ι</a:t>
            </a:r>
            <a:r>
              <a:rPr sz="3200" dirty="0">
                <a:solidFill>
                  <a:srgbClr val="FFFFFF"/>
                </a:solidFill>
                <a:latin typeface="Cambria"/>
                <a:cs typeface="Cambria"/>
              </a:rPr>
              <a:t>μ</a:t>
            </a:r>
            <a:r>
              <a:rPr sz="3200" spc="5" dirty="0">
                <a:solidFill>
                  <a:srgbClr val="FFFFFF"/>
                </a:solidFill>
                <a:latin typeface="Cambria"/>
                <a:cs typeface="Cambria"/>
              </a:rPr>
              <a:t>ο</a:t>
            </a:r>
            <a:r>
              <a:rPr sz="3200" spc="-5" dirty="0">
                <a:solidFill>
                  <a:srgbClr val="FFFFFF"/>
                </a:solidFill>
                <a:latin typeface="Cambria"/>
                <a:cs typeface="Cambria"/>
              </a:rPr>
              <a:t>ποι</a:t>
            </a:r>
            <a:r>
              <a:rPr sz="3200" spc="5" dirty="0">
                <a:solidFill>
                  <a:srgbClr val="FFFFFF"/>
                </a:solidFill>
                <a:latin typeface="Cambria"/>
                <a:cs typeface="Cambria"/>
              </a:rPr>
              <a:t>ε</a:t>
            </a:r>
            <a:r>
              <a:rPr sz="3200" spc="-5" dirty="0">
                <a:solidFill>
                  <a:srgbClr val="FFFFFF"/>
                </a:solidFill>
                <a:latin typeface="Cambria"/>
                <a:cs typeface="Cambria"/>
              </a:rPr>
              <a:t>ίτα</a:t>
            </a:r>
            <a:r>
              <a:rPr sz="3200" dirty="0">
                <a:solidFill>
                  <a:srgbClr val="FFFFFF"/>
                </a:solidFill>
                <a:latin typeface="Cambria"/>
                <a:cs typeface="Cambria"/>
              </a:rPr>
              <a:t>ι</a:t>
            </a:r>
            <a:r>
              <a:rPr sz="3200" spc="-30" dirty="0">
                <a:solidFill>
                  <a:srgbClr val="FFFFFF"/>
                </a:solidFill>
                <a:latin typeface="Cambria"/>
                <a:cs typeface="Cambria"/>
              </a:rPr>
              <a:t> </a:t>
            </a:r>
            <a:r>
              <a:rPr sz="3200" dirty="0">
                <a:solidFill>
                  <a:srgbClr val="FFFFFF"/>
                </a:solidFill>
                <a:latin typeface="Cambria"/>
                <a:cs typeface="Cambria"/>
              </a:rPr>
              <a:t>σε</a:t>
            </a:r>
            <a:endParaRPr sz="3200" dirty="0">
              <a:latin typeface="Cambria"/>
              <a:cs typeface="Cambria"/>
            </a:endParaRPr>
          </a:p>
          <a:p>
            <a:pPr marL="304800" marR="78740">
              <a:lnSpc>
                <a:spcPct val="100000"/>
              </a:lnSpc>
            </a:pPr>
            <a:r>
              <a:rPr sz="3200" dirty="0">
                <a:solidFill>
                  <a:srgbClr val="FFFFFF"/>
                </a:solidFill>
                <a:latin typeface="Cambria"/>
                <a:cs typeface="Cambria"/>
              </a:rPr>
              <a:t>διεγερτικές</a:t>
            </a:r>
            <a:r>
              <a:rPr sz="3200" spc="-45" dirty="0">
                <a:solidFill>
                  <a:srgbClr val="FFFFFF"/>
                </a:solidFill>
                <a:latin typeface="Cambria"/>
                <a:cs typeface="Cambria"/>
              </a:rPr>
              <a:t> </a:t>
            </a:r>
            <a:r>
              <a:rPr sz="3200" dirty="0">
                <a:solidFill>
                  <a:srgbClr val="FFFFFF"/>
                </a:solidFill>
                <a:latin typeface="Cambria"/>
                <a:cs typeface="Cambria"/>
              </a:rPr>
              <a:t>καταστάσεις,</a:t>
            </a:r>
            <a:r>
              <a:rPr sz="3200" spc="-55" dirty="0">
                <a:solidFill>
                  <a:srgbClr val="FFFFFF"/>
                </a:solidFill>
                <a:latin typeface="Cambria"/>
                <a:cs typeface="Cambria"/>
              </a:rPr>
              <a:t> </a:t>
            </a:r>
            <a:r>
              <a:rPr sz="3200" spc="5" dirty="0">
                <a:solidFill>
                  <a:srgbClr val="FFFFFF"/>
                </a:solidFill>
                <a:latin typeface="Cambria"/>
                <a:cs typeface="Cambria"/>
              </a:rPr>
              <a:t>στη</a:t>
            </a:r>
            <a:r>
              <a:rPr sz="3200" spc="-40" dirty="0">
                <a:solidFill>
                  <a:srgbClr val="FFFFFF"/>
                </a:solidFill>
                <a:latin typeface="Cambria"/>
                <a:cs typeface="Cambria"/>
              </a:rPr>
              <a:t> </a:t>
            </a:r>
            <a:r>
              <a:rPr sz="3200" spc="5" dirty="0">
                <a:solidFill>
                  <a:srgbClr val="FFFFFF"/>
                </a:solidFill>
                <a:latin typeface="Cambria"/>
                <a:cs typeface="Cambria"/>
              </a:rPr>
              <a:t>σχιζοφρένεια </a:t>
            </a:r>
            <a:r>
              <a:rPr sz="3200" spc="-690"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dirty="0">
                <a:solidFill>
                  <a:srgbClr val="FFFFFF"/>
                </a:solidFill>
                <a:latin typeface="Cambria"/>
                <a:cs typeface="Cambria"/>
              </a:rPr>
              <a:t>στη</a:t>
            </a:r>
            <a:r>
              <a:rPr sz="3200" spc="-30" dirty="0">
                <a:solidFill>
                  <a:srgbClr val="FFFFFF"/>
                </a:solidFill>
                <a:latin typeface="Cambria"/>
                <a:cs typeface="Cambria"/>
              </a:rPr>
              <a:t> </a:t>
            </a:r>
            <a:r>
              <a:rPr sz="3200" dirty="0">
                <a:solidFill>
                  <a:srgbClr val="FFFFFF"/>
                </a:solidFill>
                <a:latin typeface="Cambria"/>
                <a:cs typeface="Cambria"/>
              </a:rPr>
              <a:t>μανιακή</a:t>
            </a:r>
            <a:r>
              <a:rPr sz="3200" spc="-20" dirty="0">
                <a:solidFill>
                  <a:srgbClr val="FFFFFF"/>
                </a:solidFill>
                <a:latin typeface="Cambria"/>
                <a:cs typeface="Cambria"/>
              </a:rPr>
              <a:t> </a:t>
            </a:r>
            <a:r>
              <a:rPr sz="3200" dirty="0">
                <a:solidFill>
                  <a:srgbClr val="FFFFFF"/>
                </a:solidFill>
                <a:latin typeface="Cambria"/>
                <a:cs typeface="Cambria"/>
              </a:rPr>
              <a:t>φάση</a:t>
            </a:r>
            <a:r>
              <a:rPr sz="3200" spc="-10" dirty="0">
                <a:solidFill>
                  <a:srgbClr val="FFFFFF"/>
                </a:solidFill>
                <a:latin typeface="Cambria"/>
                <a:cs typeface="Cambria"/>
              </a:rPr>
              <a:t> </a:t>
            </a:r>
            <a:r>
              <a:rPr sz="3200" spc="-5" dirty="0">
                <a:solidFill>
                  <a:srgbClr val="FFFFFF"/>
                </a:solidFill>
                <a:latin typeface="Cambria"/>
                <a:cs typeface="Cambria"/>
              </a:rPr>
              <a:t>της</a:t>
            </a:r>
            <a:endParaRPr sz="3200" dirty="0">
              <a:latin typeface="Cambria"/>
              <a:cs typeface="Cambria"/>
            </a:endParaRPr>
          </a:p>
          <a:p>
            <a:pPr marL="304800" marR="558800">
              <a:lnSpc>
                <a:spcPct val="100000"/>
              </a:lnSpc>
            </a:pPr>
            <a:r>
              <a:rPr sz="3200" dirty="0">
                <a:solidFill>
                  <a:srgbClr val="FFFFFF"/>
                </a:solidFill>
                <a:latin typeface="Cambria"/>
                <a:cs typeface="Cambria"/>
              </a:rPr>
              <a:t>μανιοκαταθλιπτικής</a:t>
            </a:r>
            <a:r>
              <a:rPr sz="3200" spc="-50" dirty="0">
                <a:solidFill>
                  <a:srgbClr val="FFFFFF"/>
                </a:solidFill>
                <a:latin typeface="Cambria"/>
                <a:cs typeface="Cambria"/>
              </a:rPr>
              <a:t> </a:t>
            </a:r>
            <a:r>
              <a:rPr sz="3200" spc="-5" dirty="0">
                <a:solidFill>
                  <a:srgbClr val="FFFFFF"/>
                </a:solidFill>
                <a:latin typeface="Cambria"/>
                <a:cs typeface="Cambria"/>
              </a:rPr>
              <a:t>ψύχωσης</a:t>
            </a:r>
            <a:r>
              <a:rPr sz="3200" spc="-45" dirty="0">
                <a:solidFill>
                  <a:srgbClr val="FFFFFF"/>
                </a:solidFill>
                <a:latin typeface="Cambria"/>
                <a:cs typeface="Cambria"/>
              </a:rPr>
              <a:t> </a:t>
            </a:r>
            <a:r>
              <a:rPr sz="3200" spc="5" dirty="0">
                <a:solidFill>
                  <a:srgbClr val="FFFFFF"/>
                </a:solidFill>
                <a:latin typeface="Cambria"/>
                <a:cs typeface="Cambria"/>
              </a:rPr>
              <a:t>και</a:t>
            </a:r>
            <a:r>
              <a:rPr sz="3200" spc="-10" dirty="0">
                <a:solidFill>
                  <a:srgbClr val="FFFFFF"/>
                </a:solidFill>
                <a:latin typeface="Cambria"/>
                <a:cs typeface="Cambria"/>
              </a:rPr>
              <a:t> </a:t>
            </a:r>
            <a:r>
              <a:rPr sz="3200" dirty="0">
                <a:solidFill>
                  <a:srgbClr val="FFFFFF"/>
                </a:solidFill>
                <a:latin typeface="Cambria"/>
                <a:cs typeface="Cambria"/>
              </a:rPr>
              <a:t>για</a:t>
            </a:r>
            <a:r>
              <a:rPr sz="3200" spc="-5" dirty="0">
                <a:solidFill>
                  <a:srgbClr val="FFFFFF"/>
                </a:solidFill>
                <a:latin typeface="Cambria"/>
                <a:cs typeface="Cambria"/>
              </a:rPr>
              <a:t> </a:t>
            </a:r>
            <a:r>
              <a:rPr sz="3200" dirty="0">
                <a:solidFill>
                  <a:srgbClr val="FFFFFF"/>
                </a:solidFill>
                <a:latin typeface="Cambria"/>
                <a:cs typeface="Cambria"/>
              </a:rPr>
              <a:t>τη </a:t>
            </a:r>
            <a:r>
              <a:rPr sz="3200" spc="-690" dirty="0">
                <a:solidFill>
                  <a:srgbClr val="FFFFFF"/>
                </a:solidFill>
                <a:latin typeface="Cambria"/>
                <a:cs typeface="Cambria"/>
              </a:rPr>
              <a:t> </a:t>
            </a:r>
            <a:r>
              <a:rPr sz="3200" dirty="0">
                <a:solidFill>
                  <a:srgbClr val="FFFFFF"/>
                </a:solidFill>
                <a:latin typeface="Cambria"/>
                <a:cs typeface="Cambria"/>
              </a:rPr>
              <a:t>διαχείριση</a:t>
            </a:r>
            <a:r>
              <a:rPr sz="3200" spc="-45" dirty="0">
                <a:solidFill>
                  <a:srgbClr val="FFFFFF"/>
                </a:solidFill>
                <a:latin typeface="Cambria"/>
                <a:cs typeface="Cambria"/>
              </a:rPr>
              <a:t> </a:t>
            </a:r>
            <a:r>
              <a:rPr sz="3200" dirty="0">
                <a:solidFill>
                  <a:srgbClr val="FFFFFF"/>
                </a:solidFill>
                <a:latin typeface="Cambria"/>
                <a:cs typeface="Cambria"/>
              </a:rPr>
              <a:t>των</a:t>
            </a:r>
            <a:r>
              <a:rPr sz="3200" spc="-30" dirty="0">
                <a:solidFill>
                  <a:srgbClr val="FFFFFF"/>
                </a:solidFill>
                <a:latin typeface="Cambria"/>
                <a:cs typeface="Cambria"/>
              </a:rPr>
              <a:t> </a:t>
            </a:r>
            <a:r>
              <a:rPr sz="3200" spc="10" dirty="0">
                <a:solidFill>
                  <a:srgbClr val="FFFFFF"/>
                </a:solidFill>
                <a:latin typeface="Cambria"/>
                <a:cs typeface="Cambria"/>
              </a:rPr>
              <a:t>φωνητικών</a:t>
            </a:r>
            <a:r>
              <a:rPr sz="3200" spc="-60" dirty="0">
                <a:solidFill>
                  <a:srgbClr val="FFFFFF"/>
                </a:solidFill>
                <a:latin typeface="Cambria"/>
                <a:cs typeface="Cambria"/>
              </a:rPr>
              <a:t> </a:t>
            </a:r>
            <a:r>
              <a:rPr sz="3200" dirty="0">
                <a:solidFill>
                  <a:srgbClr val="FFFFFF"/>
                </a:solidFill>
                <a:latin typeface="Cambria"/>
                <a:cs typeface="Cambria"/>
              </a:rPr>
              <a:t>τικ</a:t>
            </a:r>
            <a:r>
              <a:rPr sz="3200" spc="-20" dirty="0">
                <a:solidFill>
                  <a:srgbClr val="FFFFFF"/>
                </a:solidFill>
                <a:latin typeface="Cambria"/>
                <a:cs typeface="Cambria"/>
              </a:rPr>
              <a:t> </a:t>
            </a:r>
            <a:r>
              <a:rPr sz="3200" spc="5" dirty="0">
                <a:solidFill>
                  <a:srgbClr val="FFFFFF"/>
                </a:solidFill>
                <a:latin typeface="Cambria"/>
                <a:cs typeface="Cambria"/>
              </a:rPr>
              <a:t>στο</a:t>
            </a:r>
            <a:endParaRPr sz="3200" dirty="0">
              <a:latin typeface="Cambria"/>
              <a:cs typeface="Cambria"/>
            </a:endParaRPr>
          </a:p>
          <a:p>
            <a:pPr marL="304800" marR="5080">
              <a:lnSpc>
                <a:spcPct val="100000"/>
              </a:lnSpc>
            </a:pPr>
            <a:r>
              <a:rPr sz="3200" dirty="0">
                <a:solidFill>
                  <a:srgbClr val="FFFFFF"/>
                </a:solidFill>
                <a:latin typeface="Cambria"/>
                <a:cs typeface="Cambria"/>
              </a:rPr>
              <a:t>σύνδρομο</a:t>
            </a:r>
            <a:r>
              <a:rPr sz="3200" spc="-40" dirty="0">
                <a:solidFill>
                  <a:srgbClr val="FFFFFF"/>
                </a:solidFill>
                <a:latin typeface="Cambria"/>
                <a:cs typeface="Cambria"/>
              </a:rPr>
              <a:t> </a:t>
            </a:r>
            <a:r>
              <a:rPr sz="3200" spc="-5" dirty="0">
                <a:solidFill>
                  <a:srgbClr val="FFFFFF"/>
                </a:solidFill>
                <a:latin typeface="Cambria"/>
                <a:cs typeface="Cambria"/>
              </a:rPr>
              <a:t>Gilles de</a:t>
            </a:r>
            <a:r>
              <a:rPr sz="3200" dirty="0">
                <a:solidFill>
                  <a:srgbClr val="FFFFFF"/>
                </a:solidFill>
                <a:latin typeface="Cambria"/>
                <a:cs typeface="Cambria"/>
              </a:rPr>
              <a:t> </a:t>
            </a:r>
            <a:r>
              <a:rPr sz="3200" spc="-5" dirty="0">
                <a:solidFill>
                  <a:srgbClr val="FFFFFF"/>
                </a:solidFill>
                <a:latin typeface="Cambria"/>
                <a:cs typeface="Cambria"/>
              </a:rPr>
              <a:t>la </a:t>
            </a:r>
            <a:r>
              <a:rPr sz="3200" spc="-45" dirty="0">
                <a:solidFill>
                  <a:srgbClr val="FFFFFF"/>
                </a:solidFill>
                <a:latin typeface="Cambria"/>
                <a:cs typeface="Cambria"/>
              </a:rPr>
              <a:t>Tourette</a:t>
            </a:r>
            <a:r>
              <a:rPr sz="3200" spc="10" dirty="0">
                <a:solidFill>
                  <a:srgbClr val="FFFFFF"/>
                </a:solidFill>
                <a:latin typeface="Cambria"/>
                <a:cs typeface="Cambria"/>
              </a:rPr>
              <a:t> </a:t>
            </a:r>
            <a:r>
              <a:rPr sz="3200" spc="-30" dirty="0">
                <a:solidFill>
                  <a:srgbClr val="FFFFFF"/>
                </a:solidFill>
                <a:latin typeface="Cambria"/>
                <a:cs typeface="Cambria"/>
              </a:rPr>
              <a:t>(Τουρέτ). </a:t>
            </a:r>
            <a:r>
              <a:rPr sz="3200" spc="-25" dirty="0">
                <a:solidFill>
                  <a:srgbClr val="FFFFFF"/>
                </a:solidFill>
                <a:latin typeface="Cambria"/>
                <a:cs typeface="Cambria"/>
              </a:rPr>
              <a:t> </a:t>
            </a:r>
            <a:r>
              <a:rPr sz="3200" spc="-5" dirty="0">
                <a:solidFill>
                  <a:srgbClr val="FFFFFF"/>
                </a:solidFill>
                <a:latin typeface="Cambria"/>
                <a:cs typeface="Cambria"/>
              </a:rPr>
              <a:t>Απορροφάται </a:t>
            </a:r>
            <a:r>
              <a:rPr sz="3200" dirty="0">
                <a:solidFill>
                  <a:srgbClr val="FFFFFF"/>
                </a:solidFill>
                <a:latin typeface="Cambria"/>
                <a:cs typeface="Cambria"/>
              </a:rPr>
              <a:t>στον </a:t>
            </a:r>
            <a:r>
              <a:rPr sz="3200" spc="5" dirty="0">
                <a:solidFill>
                  <a:srgbClr val="FFFFFF"/>
                </a:solidFill>
                <a:latin typeface="Cambria"/>
                <a:cs typeface="Cambria"/>
              </a:rPr>
              <a:t>γαστρεντερικό σωλήνα, </a:t>
            </a:r>
            <a:r>
              <a:rPr sz="3200" spc="-690" dirty="0">
                <a:solidFill>
                  <a:srgbClr val="FFFFFF"/>
                </a:solidFill>
                <a:latin typeface="Cambria"/>
                <a:cs typeface="Cambria"/>
              </a:rPr>
              <a:t> </a:t>
            </a:r>
            <a:r>
              <a:rPr sz="3200" dirty="0">
                <a:solidFill>
                  <a:srgbClr val="FFFFFF"/>
                </a:solidFill>
                <a:latin typeface="Cambria"/>
                <a:cs typeface="Cambria"/>
              </a:rPr>
              <a:t>συγκεντρώνεται</a:t>
            </a:r>
            <a:r>
              <a:rPr sz="3200" spc="-50" dirty="0">
                <a:solidFill>
                  <a:srgbClr val="FFFFFF"/>
                </a:solidFill>
                <a:latin typeface="Cambria"/>
                <a:cs typeface="Cambria"/>
              </a:rPr>
              <a:t> </a:t>
            </a:r>
            <a:r>
              <a:rPr sz="3200" spc="5" dirty="0">
                <a:solidFill>
                  <a:srgbClr val="FFFFFF"/>
                </a:solidFill>
                <a:latin typeface="Cambria"/>
                <a:cs typeface="Cambria"/>
              </a:rPr>
              <a:t>στο</a:t>
            </a:r>
            <a:r>
              <a:rPr sz="3200" spc="-30" dirty="0">
                <a:solidFill>
                  <a:srgbClr val="FFFFFF"/>
                </a:solidFill>
                <a:latin typeface="Cambria"/>
                <a:cs typeface="Cambria"/>
              </a:rPr>
              <a:t> </a:t>
            </a:r>
            <a:r>
              <a:rPr sz="3200" dirty="0">
                <a:solidFill>
                  <a:srgbClr val="FFFFFF"/>
                </a:solidFill>
                <a:latin typeface="Cambria"/>
                <a:cs typeface="Cambria"/>
              </a:rPr>
              <a:t>ήπαρ</a:t>
            </a:r>
            <a:r>
              <a:rPr sz="3200" spc="-10" dirty="0">
                <a:solidFill>
                  <a:srgbClr val="FFFFFF"/>
                </a:solidFill>
                <a:latin typeface="Cambria"/>
                <a:cs typeface="Cambria"/>
              </a:rPr>
              <a:t> </a:t>
            </a:r>
            <a:r>
              <a:rPr sz="3200" spc="5" dirty="0">
                <a:solidFill>
                  <a:srgbClr val="FFFFFF"/>
                </a:solidFill>
                <a:latin typeface="Cambria"/>
                <a:cs typeface="Cambria"/>
              </a:rPr>
              <a:t>και</a:t>
            </a:r>
            <a:r>
              <a:rPr sz="3200" spc="-25" dirty="0">
                <a:solidFill>
                  <a:srgbClr val="FFFFFF"/>
                </a:solidFill>
                <a:latin typeface="Cambria"/>
                <a:cs typeface="Cambria"/>
              </a:rPr>
              <a:t> </a:t>
            </a:r>
            <a:r>
              <a:rPr sz="3200" spc="5" dirty="0">
                <a:solidFill>
                  <a:srgbClr val="FFFFFF"/>
                </a:solidFill>
                <a:latin typeface="Cambria"/>
                <a:cs typeface="Cambria"/>
              </a:rPr>
              <a:t>αποβάλλεται </a:t>
            </a:r>
            <a:r>
              <a:rPr sz="3200" spc="-690" dirty="0">
                <a:solidFill>
                  <a:srgbClr val="FFFFFF"/>
                </a:solidFill>
                <a:latin typeface="Cambria"/>
                <a:cs typeface="Cambria"/>
              </a:rPr>
              <a:t> </a:t>
            </a:r>
            <a:r>
              <a:rPr sz="3200" dirty="0">
                <a:solidFill>
                  <a:srgbClr val="FFFFFF"/>
                </a:solidFill>
                <a:latin typeface="Cambria"/>
                <a:cs typeface="Cambria"/>
              </a:rPr>
              <a:t>με</a:t>
            </a:r>
            <a:r>
              <a:rPr sz="3200" spc="5" dirty="0">
                <a:solidFill>
                  <a:srgbClr val="FFFFFF"/>
                </a:solidFill>
                <a:latin typeface="Cambria"/>
                <a:cs typeface="Cambria"/>
              </a:rPr>
              <a:t> </a:t>
            </a:r>
            <a:r>
              <a:rPr sz="3200" spc="-5" dirty="0">
                <a:solidFill>
                  <a:srgbClr val="FFFFFF"/>
                </a:solidFill>
                <a:latin typeface="Cambria"/>
                <a:cs typeface="Cambria"/>
              </a:rPr>
              <a:t>τα</a:t>
            </a:r>
            <a:r>
              <a:rPr sz="3200" spc="-20" dirty="0">
                <a:solidFill>
                  <a:srgbClr val="FFFFFF"/>
                </a:solidFill>
                <a:latin typeface="Cambria"/>
                <a:cs typeface="Cambria"/>
              </a:rPr>
              <a:t> </a:t>
            </a:r>
            <a:r>
              <a:rPr sz="3200" dirty="0">
                <a:solidFill>
                  <a:srgbClr val="FFFFFF"/>
                </a:solidFill>
                <a:latin typeface="Cambria"/>
                <a:cs typeface="Cambria"/>
              </a:rPr>
              <a:t>ούρα </a:t>
            </a:r>
            <a:r>
              <a:rPr sz="3200" spc="10" dirty="0">
                <a:solidFill>
                  <a:srgbClr val="FFFFFF"/>
                </a:solidFill>
                <a:latin typeface="Cambria"/>
                <a:cs typeface="Cambria"/>
              </a:rPr>
              <a:t>και</a:t>
            </a:r>
            <a:r>
              <a:rPr sz="3200" spc="-5" dirty="0">
                <a:solidFill>
                  <a:srgbClr val="FFFFFF"/>
                </a:solidFill>
                <a:latin typeface="Cambria"/>
                <a:cs typeface="Cambria"/>
              </a:rPr>
              <a:t> τη</a:t>
            </a:r>
            <a:r>
              <a:rPr sz="3200" spc="-20" dirty="0">
                <a:solidFill>
                  <a:srgbClr val="FFFFFF"/>
                </a:solidFill>
                <a:latin typeface="Cambria"/>
                <a:cs typeface="Cambria"/>
              </a:rPr>
              <a:t> </a:t>
            </a:r>
            <a:r>
              <a:rPr sz="3200" dirty="0">
                <a:solidFill>
                  <a:srgbClr val="FFFFFF"/>
                </a:solidFill>
                <a:latin typeface="Cambria"/>
                <a:cs typeface="Cambria"/>
              </a:rPr>
              <a:t>χολή.</a:t>
            </a:r>
            <a:endParaRPr sz="3200" dirty="0">
              <a:latin typeface="Cambria"/>
              <a:cs typeface="Cambria"/>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667637"/>
            <a:ext cx="7842250" cy="1487805"/>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5" dirty="0"/>
              <a:t>Χ</a:t>
            </a:r>
            <a:r>
              <a:rPr spc="5" dirty="0"/>
              <a:t>ρ</a:t>
            </a:r>
            <a:r>
              <a:rPr dirty="0"/>
              <a:t>ό</a:t>
            </a:r>
            <a:r>
              <a:rPr spc="55" dirty="0"/>
              <a:t>ν</a:t>
            </a:r>
            <a:r>
              <a:rPr dirty="0"/>
              <a:t>ος</a:t>
            </a:r>
            <a:r>
              <a:rPr spc="-35" dirty="0"/>
              <a:t> </a:t>
            </a:r>
            <a:r>
              <a:rPr dirty="0"/>
              <a:t>ημ</a:t>
            </a:r>
            <a:r>
              <a:rPr spc="5" dirty="0"/>
              <a:t>ί</a:t>
            </a:r>
            <a:r>
              <a:rPr dirty="0"/>
              <a:t>σ</a:t>
            </a:r>
            <a:r>
              <a:rPr spc="10" dirty="0"/>
              <a:t>ε</a:t>
            </a:r>
            <a:r>
              <a:rPr spc="-5" dirty="0"/>
              <a:t>ια</a:t>
            </a:r>
            <a:r>
              <a:rPr dirty="0"/>
              <a:t>ς</a:t>
            </a:r>
            <a:r>
              <a:rPr spc="-15" dirty="0"/>
              <a:t> </a:t>
            </a:r>
            <a:r>
              <a:rPr spc="-20" dirty="0"/>
              <a:t>ζ</a:t>
            </a:r>
            <a:r>
              <a:rPr dirty="0"/>
              <a:t>ω</a:t>
            </a:r>
            <a:r>
              <a:rPr spc="5" dirty="0"/>
              <a:t>ή</a:t>
            </a:r>
            <a:r>
              <a:rPr dirty="0"/>
              <a:t>ς</a:t>
            </a:r>
            <a:r>
              <a:rPr spc="-30" dirty="0"/>
              <a:t> </a:t>
            </a:r>
            <a:r>
              <a:rPr dirty="0"/>
              <a:t>12 με</a:t>
            </a:r>
            <a:r>
              <a:rPr spc="10" dirty="0"/>
              <a:t> </a:t>
            </a:r>
            <a:r>
              <a:rPr dirty="0"/>
              <a:t>40 ώρ</a:t>
            </a:r>
            <a:r>
              <a:rPr spc="5" dirty="0"/>
              <a:t>ε</a:t>
            </a:r>
            <a:r>
              <a:rPr dirty="0"/>
              <a:t>ς</a:t>
            </a:r>
            <a:endParaRPr sz="2250" dirty="0">
              <a:latin typeface="Segoe UI Symbol"/>
              <a:cs typeface="Segoe UI Symbol"/>
            </a:endParaRPr>
          </a:p>
          <a:p>
            <a:pPr marL="304800" marR="5080" indent="-292735">
              <a:lnSpc>
                <a:spcPts val="3829"/>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55" dirty="0"/>
              <a:t>Χ</a:t>
            </a:r>
            <a:r>
              <a:rPr dirty="0"/>
              <a:t>ορηγ</a:t>
            </a:r>
            <a:r>
              <a:rPr spc="10" dirty="0"/>
              <a:t>ε</a:t>
            </a:r>
            <a:r>
              <a:rPr spc="-5" dirty="0"/>
              <a:t>ί</a:t>
            </a:r>
            <a:r>
              <a:rPr spc="5" dirty="0"/>
              <a:t>τ</a:t>
            </a:r>
            <a:r>
              <a:rPr spc="-5" dirty="0"/>
              <a:t>α</a:t>
            </a:r>
            <a:r>
              <a:rPr dirty="0"/>
              <a:t>ι</a:t>
            </a:r>
            <a:r>
              <a:rPr spc="-30" dirty="0"/>
              <a:t> </a:t>
            </a:r>
            <a:r>
              <a:rPr spc="-5" dirty="0"/>
              <a:t>απ</a:t>
            </a:r>
            <a:r>
              <a:rPr dirty="0"/>
              <a:t>ό</a:t>
            </a:r>
            <a:r>
              <a:rPr spc="-15" dirty="0"/>
              <a:t> </a:t>
            </a:r>
            <a:r>
              <a:rPr spc="-5" dirty="0"/>
              <a:t>τ</a:t>
            </a:r>
            <a:r>
              <a:rPr dirty="0"/>
              <a:t>ο</a:t>
            </a:r>
            <a:r>
              <a:rPr spc="-10" dirty="0"/>
              <a:t> </a:t>
            </a:r>
            <a:r>
              <a:rPr dirty="0"/>
              <a:t>σ</a:t>
            </a:r>
            <a:r>
              <a:rPr spc="10" dirty="0"/>
              <a:t>τ</a:t>
            </a:r>
            <a:r>
              <a:rPr dirty="0"/>
              <a:t>ό</a:t>
            </a:r>
            <a:r>
              <a:rPr spc="5" dirty="0"/>
              <a:t>μ</a:t>
            </a:r>
            <a:r>
              <a:rPr dirty="0"/>
              <a:t>α</a:t>
            </a:r>
            <a:r>
              <a:rPr spc="-35" dirty="0"/>
              <a:t> </a:t>
            </a:r>
            <a:r>
              <a:rPr dirty="0"/>
              <a:t>ή </a:t>
            </a:r>
            <a:r>
              <a:rPr spc="5" dirty="0"/>
              <a:t>π</a:t>
            </a:r>
            <a:r>
              <a:rPr spc="-5" dirty="0"/>
              <a:t>αρε</a:t>
            </a:r>
            <a:r>
              <a:rPr spc="10" dirty="0"/>
              <a:t>ν</a:t>
            </a:r>
            <a:r>
              <a:rPr spc="-5" dirty="0"/>
              <a:t>τερι</a:t>
            </a:r>
            <a:r>
              <a:rPr spc="20" dirty="0"/>
              <a:t>κ</a:t>
            </a:r>
            <a:r>
              <a:rPr dirty="0"/>
              <a:t>ά</a:t>
            </a:r>
            <a:r>
              <a:rPr spc="-35" dirty="0"/>
              <a:t> </a:t>
            </a:r>
            <a:r>
              <a:rPr dirty="0"/>
              <a:t>σε  δόσεις</a:t>
            </a:r>
            <a:r>
              <a:rPr spc="-35" dirty="0"/>
              <a:t> </a:t>
            </a:r>
            <a:r>
              <a:rPr dirty="0"/>
              <a:t>που </a:t>
            </a:r>
            <a:r>
              <a:rPr spc="5" dirty="0"/>
              <a:t>κυμαίνονται</a:t>
            </a:r>
            <a:r>
              <a:rPr spc="-35" dirty="0"/>
              <a:t> </a:t>
            </a:r>
            <a:r>
              <a:rPr spc="-5" dirty="0"/>
              <a:t>από</a:t>
            </a:r>
            <a:r>
              <a:rPr spc="5" dirty="0"/>
              <a:t> </a:t>
            </a:r>
            <a:r>
              <a:rPr spc="-10" dirty="0"/>
              <a:t>1-10 </a:t>
            </a:r>
            <a:r>
              <a:rPr spc="260" dirty="0"/>
              <a:t>mg</a:t>
            </a:r>
            <a:endParaRPr sz="2250" dirty="0">
              <a:latin typeface="Segoe UI Symbol"/>
              <a:cs typeface="Segoe UI Symbol"/>
            </a:endParaRP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44367" y="781799"/>
            <a:ext cx="3268217" cy="607326"/>
          </a:xfrm>
          <a:prstGeom prst="rect">
            <a:avLst/>
          </a:prstGeom>
        </p:spPr>
      </p:pic>
      <p:sp>
        <p:nvSpPr>
          <p:cNvPr id="3" name="object 3"/>
          <p:cNvSpPr txBox="1">
            <a:spLocks noGrp="1"/>
          </p:cNvSpPr>
          <p:nvPr>
            <p:ph type="title"/>
          </p:nvPr>
        </p:nvSpPr>
        <p:spPr>
          <a:xfrm>
            <a:off x="828547" y="1667637"/>
            <a:ext cx="7672705" cy="1977389"/>
          </a:xfrm>
          <a:prstGeom prst="rect">
            <a:avLst/>
          </a:prstGeom>
        </p:spPr>
        <p:txBody>
          <a:bodyPr vert="horz" wrap="square" lIns="0" tIns="13335" rIns="0" bIns="0" rtlCol="0">
            <a:spAutoFit/>
          </a:bodyPr>
          <a:lstStyle/>
          <a:p>
            <a:pPr marL="12700" marR="5080" indent="328930">
              <a:lnSpc>
                <a:spcPct val="100000"/>
              </a:lnSpc>
              <a:spcBef>
                <a:spcPts val="105"/>
              </a:spcBef>
              <a:tabLst>
                <a:tab pos="2172335" algn="l"/>
              </a:tabLst>
            </a:pPr>
            <a:r>
              <a:rPr dirty="0"/>
              <a:t>Προκαλεί	</a:t>
            </a:r>
            <a:r>
              <a:rPr spc="-5" dirty="0"/>
              <a:t>καταστολή</a:t>
            </a:r>
            <a:r>
              <a:rPr spc="-40" dirty="0"/>
              <a:t> </a:t>
            </a:r>
            <a:r>
              <a:rPr spc="-5" dirty="0"/>
              <a:t>του</a:t>
            </a:r>
            <a:r>
              <a:rPr spc="-25" dirty="0"/>
              <a:t> </a:t>
            </a:r>
            <a:r>
              <a:rPr spc="-5" dirty="0"/>
              <a:t>ΚΝΣ</a:t>
            </a:r>
            <a:r>
              <a:rPr spc="-20" dirty="0"/>
              <a:t> </a:t>
            </a:r>
            <a:r>
              <a:rPr spc="5" dirty="0"/>
              <a:t>και</a:t>
            </a:r>
            <a:r>
              <a:rPr spc="-30" dirty="0"/>
              <a:t> </a:t>
            </a:r>
            <a:r>
              <a:rPr dirty="0"/>
              <a:t>κυρίως </a:t>
            </a:r>
            <a:r>
              <a:rPr spc="-690" dirty="0"/>
              <a:t> </a:t>
            </a:r>
            <a:r>
              <a:rPr dirty="0"/>
              <a:t>των</a:t>
            </a:r>
            <a:r>
              <a:rPr spc="-35" dirty="0"/>
              <a:t> </a:t>
            </a:r>
            <a:r>
              <a:rPr spc="-5" dirty="0"/>
              <a:t>υποφλοιωδών</a:t>
            </a:r>
            <a:r>
              <a:rPr spc="-45" dirty="0"/>
              <a:t> </a:t>
            </a:r>
            <a:r>
              <a:rPr spc="-15" dirty="0"/>
              <a:t>περιοχών</a:t>
            </a:r>
            <a:r>
              <a:rPr spc="-50" dirty="0"/>
              <a:t> </a:t>
            </a:r>
            <a:r>
              <a:rPr spc="-5" dirty="0"/>
              <a:t>του</a:t>
            </a:r>
          </a:p>
          <a:p>
            <a:pPr marL="12700" marR="869950">
              <a:lnSpc>
                <a:spcPct val="100000"/>
              </a:lnSpc>
            </a:pPr>
            <a:r>
              <a:rPr dirty="0"/>
              <a:t>εγκεφάλου,</a:t>
            </a:r>
            <a:r>
              <a:rPr spc="-5" dirty="0"/>
              <a:t> του</a:t>
            </a:r>
            <a:r>
              <a:rPr spc="-30" dirty="0"/>
              <a:t> </a:t>
            </a:r>
            <a:r>
              <a:rPr dirty="0"/>
              <a:t>μεσεγκεφάλου</a:t>
            </a:r>
            <a:r>
              <a:rPr spc="-25" dirty="0"/>
              <a:t> </a:t>
            </a:r>
            <a:r>
              <a:rPr spc="5" dirty="0"/>
              <a:t>και</a:t>
            </a:r>
            <a:r>
              <a:rPr spc="-15" dirty="0"/>
              <a:t> </a:t>
            </a:r>
            <a:r>
              <a:rPr spc="-5" dirty="0"/>
              <a:t>του </a:t>
            </a:r>
            <a:r>
              <a:rPr spc="-690" dirty="0"/>
              <a:t> </a:t>
            </a:r>
            <a:r>
              <a:rPr dirty="0"/>
              <a:t>δικτυωτού</a:t>
            </a:r>
            <a:r>
              <a:rPr spc="-40" dirty="0"/>
              <a:t> </a:t>
            </a:r>
            <a:r>
              <a:rPr spc="5" dirty="0"/>
              <a:t>σχηματισμού.</a:t>
            </a:r>
          </a:p>
        </p:txBody>
      </p:sp>
      <p:pic>
        <p:nvPicPr>
          <p:cNvPr id="4" name="Εικόνα 3"/>
          <p:cNvPicPr>
            <a:picLocks noChangeAspect="1"/>
          </p:cNvPicPr>
          <p:nvPr/>
        </p:nvPicPr>
        <p:blipFill>
          <a:blip r:embed="rId3"/>
          <a:stretch>
            <a:fillRect/>
          </a:stretch>
        </p:blipFill>
        <p:spPr>
          <a:xfrm>
            <a:off x="5105400" y="4343400"/>
            <a:ext cx="2800350" cy="162877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944367" y="781799"/>
            <a:ext cx="3268217" cy="607326"/>
          </a:xfrm>
          <a:prstGeom prst="rect">
            <a:avLst/>
          </a:prstGeom>
        </p:spPr>
      </p:pic>
      <p:sp>
        <p:nvSpPr>
          <p:cNvPr id="3" name="object 3"/>
          <p:cNvSpPr txBox="1">
            <a:spLocks noGrp="1"/>
          </p:cNvSpPr>
          <p:nvPr>
            <p:ph type="title"/>
          </p:nvPr>
        </p:nvSpPr>
        <p:spPr>
          <a:xfrm>
            <a:off x="828547" y="1667637"/>
            <a:ext cx="7141845" cy="1489075"/>
          </a:xfrm>
          <a:prstGeom prst="rect">
            <a:avLst/>
          </a:prstGeom>
        </p:spPr>
        <p:txBody>
          <a:bodyPr vert="horz" wrap="square" lIns="0" tIns="13335" rIns="0" bIns="0" rtlCol="0">
            <a:spAutoFit/>
          </a:bodyPr>
          <a:lstStyle/>
          <a:p>
            <a:pPr marL="12700" marR="5080" indent="419100">
              <a:lnSpc>
                <a:spcPct val="100000"/>
              </a:lnSpc>
              <a:spcBef>
                <a:spcPts val="105"/>
              </a:spcBef>
              <a:tabLst>
                <a:tab pos="1912620" algn="l"/>
              </a:tabLst>
            </a:pPr>
            <a:r>
              <a:rPr spc="-5" dirty="0"/>
              <a:t>Μπορεί	</a:t>
            </a:r>
            <a:r>
              <a:rPr spc="15" dirty="0"/>
              <a:t>να</a:t>
            </a:r>
            <a:r>
              <a:rPr spc="-30" dirty="0"/>
              <a:t> </a:t>
            </a:r>
            <a:r>
              <a:rPr spc="-5" dirty="0"/>
              <a:t>ανταγωνιστεί</a:t>
            </a:r>
            <a:r>
              <a:rPr spc="-40" dirty="0"/>
              <a:t> </a:t>
            </a:r>
            <a:r>
              <a:rPr spc="-5" dirty="0"/>
              <a:t>τις</a:t>
            </a:r>
            <a:r>
              <a:rPr spc="-25" dirty="0"/>
              <a:t> </a:t>
            </a:r>
            <a:r>
              <a:rPr spc="-5" dirty="0"/>
              <a:t>ενέργειες </a:t>
            </a:r>
            <a:r>
              <a:rPr spc="-690" dirty="0"/>
              <a:t> </a:t>
            </a:r>
            <a:r>
              <a:rPr dirty="0"/>
              <a:t>του</a:t>
            </a:r>
            <a:r>
              <a:rPr spc="-20" dirty="0"/>
              <a:t> </a:t>
            </a:r>
            <a:r>
              <a:rPr spc="5" dirty="0"/>
              <a:t>γλουταμινικού</a:t>
            </a:r>
            <a:r>
              <a:rPr spc="-20" dirty="0"/>
              <a:t> </a:t>
            </a:r>
            <a:r>
              <a:rPr dirty="0"/>
              <a:t>οξέος</a:t>
            </a:r>
            <a:r>
              <a:rPr spc="-5" dirty="0"/>
              <a:t> </a:t>
            </a:r>
            <a:r>
              <a:rPr dirty="0"/>
              <a:t>εντός</a:t>
            </a:r>
            <a:r>
              <a:rPr spc="-40" dirty="0"/>
              <a:t> </a:t>
            </a:r>
            <a:r>
              <a:rPr spc="-5" dirty="0"/>
              <a:t>του</a:t>
            </a:r>
          </a:p>
          <a:p>
            <a:pPr marL="12700">
              <a:lnSpc>
                <a:spcPct val="100000"/>
              </a:lnSpc>
            </a:pPr>
            <a:r>
              <a:rPr spc="5" dirty="0"/>
              <a:t>εξωπυραμιδικού</a:t>
            </a:r>
            <a:r>
              <a:rPr spc="-60" dirty="0"/>
              <a:t> </a:t>
            </a:r>
            <a:r>
              <a:rPr dirty="0"/>
              <a:t>συστήματος.</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67027" y="192023"/>
            <a:ext cx="7245858" cy="930401"/>
          </a:xfrm>
          <a:prstGeom prst="rect">
            <a:avLst/>
          </a:prstGeom>
        </p:spPr>
      </p:pic>
      <p:sp>
        <p:nvSpPr>
          <p:cNvPr id="3" name="object 3"/>
          <p:cNvSpPr txBox="1"/>
          <p:nvPr/>
        </p:nvSpPr>
        <p:spPr>
          <a:xfrm>
            <a:off x="547217" y="1420495"/>
            <a:ext cx="8074659" cy="4937890"/>
          </a:xfrm>
          <a:prstGeom prst="rect">
            <a:avLst/>
          </a:prstGeom>
        </p:spPr>
        <p:txBody>
          <a:bodyPr vert="horz" wrap="square" lIns="0" tIns="13335" rIns="0" bIns="0" rtlCol="0">
            <a:spAutoFit/>
          </a:bodyPr>
          <a:lstStyle/>
          <a:p>
            <a:pPr marL="527685" marR="5715" indent="-515620" algn="just">
              <a:lnSpc>
                <a:spcPct val="100000"/>
              </a:lnSpc>
              <a:spcBef>
                <a:spcPts val="105"/>
              </a:spcBef>
              <a:buClr>
                <a:srgbClr val="0E6EC5"/>
              </a:buClr>
              <a:buSzPct val="70312"/>
              <a:buFont typeface="Wingdings"/>
              <a:buChar char=""/>
              <a:tabLst>
                <a:tab pos="528320" algn="l"/>
              </a:tabLst>
            </a:pPr>
            <a:r>
              <a:rPr sz="3200" dirty="0">
                <a:solidFill>
                  <a:srgbClr val="000066"/>
                </a:solidFill>
                <a:latin typeface="Candara"/>
                <a:cs typeface="Candara"/>
              </a:rPr>
              <a:t>Να</a:t>
            </a:r>
            <a:r>
              <a:rPr sz="3200" spc="5" dirty="0">
                <a:solidFill>
                  <a:srgbClr val="000066"/>
                </a:solidFill>
                <a:latin typeface="Candara"/>
                <a:cs typeface="Candara"/>
              </a:rPr>
              <a:t> </a:t>
            </a:r>
            <a:r>
              <a:rPr sz="3200" spc="-5" dirty="0">
                <a:solidFill>
                  <a:srgbClr val="000066"/>
                </a:solidFill>
                <a:latin typeface="Candara"/>
                <a:cs typeface="Candara"/>
              </a:rPr>
              <a:t>στερείται</a:t>
            </a:r>
            <a:r>
              <a:rPr sz="3200" dirty="0">
                <a:solidFill>
                  <a:srgbClr val="000066"/>
                </a:solidFill>
                <a:latin typeface="Candara"/>
                <a:cs typeface="Candara"/>
              </a:rPr>
              <a:t> ηπατοτοξικότητας</a:t>
            </a:r>
            <a:r>
              <a:rPr sz="3200" spc="5" dirty="0">
                <a:solidFill>
                  <a:srgbClr val="000066"/>
                </a:solidFill>
                <a:latin typeface="Candara"/>
                <a:cs typeface="Candara"/>
              </a:rPr>
              <a:t> </a:t>
            </a:r>
            <a:r>
              <a:rPr sz="3200" spc="-5" dirty="0">
                <a:solidFill>
                  <a:srgbClr val="000066"/>
                </a:solidFill>
                <a:latin typeface="Candara"/>
                <a:cs typeface="Candara"/>
              </a:rPr>
              <a:t>και </a:t>
            </a:r>
            <a:r>
              <a:rPr sz="3200" dirty="0">
                <a:solidFill>
                  <a:srgbClr val="000066"/>
                </a:solidFill>
                <a:latin typeface="Candara"/>
                <a:cs typeface="Candara"/>
              </a:rPr>
              <a:t> </a:t>
            </a:r>
            <a:r>
              <a:rPr sz="3200" dirty="0" smtClean="0">
                <a:solidFill>
                  <a:srgbClr val="000066"/>
                </a:solidFill>
                <a:latin typeface="Candara"/>
                <a:cs typeface="Candara"/>
              </a:rPr>
              <a:t>νεφροτοξικότητας</a:t>
            </a:r>
            <a:r>
              <a:rPr lang="el-GR" sz="3200" dirty="0" smtClean="0">
                <a:solidFill>
                  <a:srgbClr val="000066"/>
                </a:solidFill>
                <a:latin typeface="Candara"/>
                <a:cs typeface="Candara"/>
              </a:rPr>
              <a:t> ακόμη </a:t>
            </a:r>
            <a:r>
              <a:rPr lang="el-GR" sz="3200" dirty="0">
                <a:solidFill>
                  <a:srgbClr val="000066"/>
                </a:solidFill>
                <a:latin typeface="Candara"/>
                <a:cs typeface="Candara"/>
              </a:rPr>
              <a:t>και μετά </a:t>
            </a:r>
            <a:r>
              <a:rPr lang="el-GR" sz="3200" dirty="0" smtClean="0">
                <a:solidFill>
                  <a:srgbClr val="000066"/>
                </a:solidFill>
                <a:latin typeface="Candara"/>
                <a:cs typeface="Candara"/>
              </a:rPr>
              <a:t>από παρατεταμένη </a:t>
            </a:r>
            <a:r>
              <a:rPr lang="el-GR" sz="3200" dirty="0">
                <a:solidFill>
                  <a:srgbClr val="000066"/>
                </a:solidFill>
                <a:latin typeface="Candara"/>
                <a:cs typeface="Candara"/>
              </a:rPr>
              <a:t>ή χρόνια χρήση. Πχ</a:t>
            </a:r>
            <a:r>
              <a:rPr lang="el-GR" sz="3200" dirty="0" smtClean="0">
                <a:solidFill>
                  <a:srgbClr val="000066"/>
                </a:solidFill>
                <a:latin typeface="Candara"/>
                <a:cs typeface="Candara"/>
              </a:rPr>
              <a:t>: μετά παρατεταμένη </a:t>
            </a:r>
            <a:r>
              <a:rPr lang="el-GR" sz="3200" dirty="0">
                <a:solidFill>
                  <a:srgbClr val="000066"/>
                </a:solidFill>
                <a:latin typeface="Candara"/>
                <a:cs typeface="Candara"/>
              </a:rPr>
              <a:t>εισπνοή στο προσωπικό </a:t>
            </a:r>
            <a:r>
              <a:rPr lang="el-GR" sz="3200" dirty="0" smtClean="0">
                <a:solidFill>
                  <a:srgbClr val="000066"/>
                </a:solidFill>
                <a:latin typeface="Candara"/>
                <a:cs typeface="Candara"/>
              </a:rPr>
              <a:t>του χειρουργείου </a:t>
            </a:r>
            <a:endParaRPr sz="3200" dirty="0">
              <a:latin typeface="Candara"/>
              <a:cs typeface="Candara"/>
            </a:endParaRPr>
          </a:p>
          <a:p>
            <a:pPr marL="527685" marR="5715" indent="-515620" algn="just">
              <a:lnSpc>
                <a:spcPct val="100000"/>
              </a:lnSpc>
              <a:buClr>
                <a:srgbClr val="0E6EC5"/>
              </a:buClr>
              <a:buSzPct val="70312"/>
              <a:buFont typeface="Wingdings"/>
              <a:buChar char=""/>
              <a:tabLst>
                <a:tab pos="528320" algn="l"/>
              </a:tabLst>
            </a:pPr>
            <a:r>
              <a:rPr sz="3200" dirty="0">
                <a:solidFill>
                  <a:srgbClr val="000066"/>
                </a:solidFill>
                <a:latin typeface="Candara"/>
                <a:cs typeface="Candara"/>
              </a:rPr>
              <a:t>Να έχει χαμηλούς συντελεστές </a:t>
            </a:r>
            <a:r>
              <a:rPr sz="3200" spc="-5" dirty="0">
                <a:solidFill>
                  <a:srgbClr val="000066"/>
                </a:solidFill>
                <a:latin typeface="Candara"/>
                <a:cs typeface="Candara"/>
              </a:rPr>
              <a:t>κατανομής </a:t>
            </a:r>
            <a:r>
              <a:rPr sz="3200" spc="-680" dirty="0">
                <a:solidFill>
                  <a:srgbClr val="000066"/>
                </a:solidFill>
                <a:latin typeface="Candara"/>
                <a:cs typeface="Candara"/>
              </a:rPr>
              <a:t> </a:t>
            </a:r>
            <a:r>
              <a:rPr sz="3200" spc="-5" dirty="0">
                <a:solidFill>
                  <a:srgbClr val="000066"/>
                </a:solidFill>
                <a:latin typeface="Candara"/>
                <a:cs typeface="Candara"/>
              </a:rPr>
              <a:t>(λ)</a:t>
            </a:r>
            <a:r>
              <a:rPr sz="3200" spc="-20" dirty="0">
                <a:solidFill>
                  <a:srgbClr val="000066"/>
                </a:solidFill>
                <a:latin typeface="Candara"/>
                <a:cs typeface="Candara"/>
              </a:rPr>
              <a:t> </a:t>
            </a:r>
            <a:r>
              <a:rPr sz="3200" dirty="0">
                <a:solidFill>
                  <a:srgbClr val="000066"/>
                </a:solidFill>
                <a:latin typeface="Candara"/>
                <a:cs typeface="Candara"/>
              </a:rPr>
              <a:t>αίμα/αέρας</a:t>
            </a:r>
            <a:r>
              <a:rPr sz="3200" spc="-45" dirty="0">
                <a:solidFill>
                  <a:srgbClr val="000066"/>
                </a:solidFill>
                <a:latin typeface="Candara"/>
                <a:cs typeface="Candara"/>
              </a:rPr>
              <a:t> </a:t>
            </a:r>
            <a:r>
              <a:rPr sz="3200" dirty="0">
                <a:solidFill>
                  <a:srgbClr val="000066"/>
                </a:solidFill>
                <a:latin typeface="Candara"/>
                <a:cs typeface="Candara"/>
              </a:rPr>
              <a:t>και</a:t>
            </a:r>
            <a:r>
              <a:rPr sz="3200" spc="-15" dirty="0">
                <a:solidFill>
                  <a:srgbClr val="000066"/>
                </a:solidFill>
                <a:latin typeface="Candara"/>
                <a:cs typeface="Candara"/>
              </a:rPr>
              <a:t> </a:t>
            </a:r>
            <a:r>
              <a:rPr sz="3200" dirty="0">
                <a:solidFill>
                  <a:srgbClr val="000066"/>
                </a:solidFill>
                <a:latin typeface="Candara"/>
                <a:cs typeface="Candara"/>
              </a:rPr>
              <a:t>ιστοί/αίμα</a:t>
            </a:r>
            <a:endParaRPr sz="3200" dirty="0">
              <a:latin typeface="Candara"/>
              <a:cs typeface="Candara"/>
            </a:endParaRPr>
          </a:p>
          <a:p>
            <a:pPr marL="527685" marR="5080" indent="-515620" algn="just">
              <a:lnSpc>
                <a:spcPct val="100000"/>
              </a:lnSpc>
              <a:buClr>
                <a:srgbClr val="0E6EC5"/>
              </a:buClr>
              <a:buSzPct val="70312"/>
              <a:buFont typeface="Wingdings"/>
              <a:buChar char=""/>
              <a:tabLst>
                <a:tab pos="528320" algn="l"/>
                <a:tab pos="3550285" algn="l"/>
                <a:tab pos="6605905" algn="l"/>
              </a:tabLst>
            </a:pPr>
            <a:r>
              <a:rPr sz="3200" dirty="0">
                <a:solidFill>
                  <a:srgbClr val="000066"/>
                </a:solidFill>
                <a:latin typeface="Candara"/>
                <a:cs typeface="Candara"/>
              </a:rPr>
              <a:t>Να </a:t>
            </a:r>
            <a:r>
              <a:rPr sz="3200" spc="5" dirty="0">
                <a:solidFill>
                  <a:srgbClr val="000066"/>
                </a:solidFill>
                <a:latin typeface="Candara"/>
                <a:cs typeface="Candara"/>
              </a:rPr>
              <a:t>έχει </a:t>
            </a:r>
            <a:r>
              <a:rPr sz="3200" dirty="0">
                <a:solidFill>
                  <a:srgbClr val="000066"/>
                </a:solidFill>
                <a:latin typeface="Candara"/>
                <a:cs typeface="Candara"/>
              </a:rPr>
              <a:t>μεγάλη </a:t>
            </a:r>
            <a:r>
              <a:rPr sz="3200" spc="-5" dirty="0">
                <a:solidFill>
                  <a:srgbClr val="000066"/>
                </a:solidFill>
                <a:latin typeface="Candara"/>
                <a:cs typeface="Candara"/>
              </a:rPr>
              <a:t>ισχύ, ώστε να </a:t>
            </a:r>
            <a:r>
              <a:rPr sz="3200" dirty="0">
                <a:solidFill>
                  <a:srgbClr val="000066"/>
                </a:solidFill>
                <a:latin typeface="Candara"/>
                <a:cs typeface="Candara"/>
              </a:rPr>
              <a:t>επιτρέπει </a:t>
            </a:r>
            <a:r>
              <a:rPr sz="3200" spc="-5" dirty="0">
                <a:solidFill>
                  <a:srgbClr val="000066"/>
                </a:solidFill>
                <a:latin typeface="Candara"/>
                <a:cs typeface="Candara"/>
              </a:rPr>
              <a:t>τη </a:t>
            </a:r>
            <a:r>
              <a:rPr sz="3200" dirty="0">
                <a:solidFill>
                  <a:srgbClr val="000066"/>
                </a:solidFill>
                <a:latin typeface="Candara"/>
                <a:cs typeface="Candara"/>
              </a:rPr>
              <a:t> σύ</a:t>
            </a:r>
            <a:r>
              <a:rPr sz="3200" spc="-15" dirty="0">
                <a:solidFill>
                  <a:srgbClr val="000066"/>
                </a:solidFill>
                <a:latin typeface="Candara"/>
                <a:cs typeface="Candara"/>
              </a:rPr>
              <a:t>γ</a:t>
            </a:r>
            <a:r>
              <a:rPr sz="3200" dirty="0">
                <a:solidFill>
                  <a:srgbClr val="000066"/>
                </a:solidFill>
                <a:latin typeface="Candara"/>
                <a:cs typeface="Candara"/>
              </a:rPr>
              <a:t>χρ</a:t>
            </a:r>
            <a:r>
              <a:rPr sz="3200" spc="-75" dirty="0">
                <a:solidFill>
                  <a:srgbClr val="000066"/>
                </a:solidFill>
                <a:latin typeface="Candara"/>
                <a:cs typeface="Candara"/>
              </a:rPr>
              <a:t>ο</a:t>
            </a:r>
            <a:r>
              <a:rPr sz="3200" spc="-20" dirty="0">
                <a:solidFill>
                  <a:srgbClr val="000066"/>
                </a:solidFill>
                <a:latin typeface="Candara"/>
                <a:cs typeface="Candara"/>
              </a:rPr>
              <a:t>ν</a:t>
            </a:r>
            <a:r>
              <a:rPr sz="3200" dirty="0">
                <a:solidFill>
                  <a:srgbClr val="000066"/>
                </a:solidFill>
                <a:latin typeface="Candara"/>
                <a:cs typeface="Candara"/>
              </a:rPr>
              <a:t>η	χορήγη</a:t>
            </a:r>
            <a:r>
              <a:rPr sz="3200" spc="-20" dirty="0">
                <a:solidFill>
                  <a:srgbClr val="000066"/>
                </a:solidFill>
                <a:latin typeface="Candara"/>
                <a:cs typeface="Candara"/>
              </a:rPr>
              <a:t>σ</a:t>
            </a:r>
            <a:r>
              <a:rPr sz="3200" dirty="0">
                <a:solidFill>
                  <a:srgbClr val="000066"/>
                </a:solidFill>
                <a:latin typeface="Candara"/>
                <a:cs typeface="Candara"/>
              </a:rPr>
              <a:t>η	υψηλ</a:t>
            </a:r>
            <a:r>
              <a:rPr sz="3200" spc="-10" dirty="0">
                <a:solidFill>
                  <a:srgbClr val="000066"/>
                </a:solidFill>
                <a:latin typeface="Candara"/>
                <a:cs typeface="Candara"/>
              </a:rPr>
              <a:t>ώ</a:t>
            </a:r>
            <a:r>
              <a:rPr sz="3200" dirty="0">
                <a:solidFill>
                  <a:srgbClr val="000066"/>
                </a:solidFill>
                <a:latin typeface="Candara"/>
                <a:cs typeface="Candara"/>
              </a:rPr>
              <a:t>ν  συγκεντρώσεων</a:t>
            </a:r>
            <a:r>
              <a:rPr sz="3200" spc="-10" dirty="0">
                <a:solidFill>
                  <a:srgbClr val="000066"/>
                </a:solidFill>
                <a:latin typeface="Candara"/>
                <a:cs typeface="Candara"/>
              </a:rPr>
              <a:t> </a:t>
            </a:r>
            <a:r>
              <a:rPr sz="3200" spc="-5" dirty="0">
                <a:solidFill>
                  <a:srgbClr val="000066"/>
                </a:solidFill>
                <a:latin typeface="Candara"/>
                <a:cs typeface="Candara"/>
              </a:rPr>
              <a:t>οξυγόνου</a:t>
            </a:r>
            <a:endParaRPr sz="3200" dirty="0">
              <a:latin typeface="Candara"/>
              <a:cs typeface="Candara"/>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67637"/>
            <a:ext cx="7384415" cy="2465070"/>
          </a:xfrm>
          <a:prstGeom prst="rect">
            <a:avLst/>
          </a:prstGeom>
        </p:spPr>
        <p:txBody>
          <a:bodyPr vert="horz" wrap="square" lIns="0" tIns="13335" rIns="0" bIns="0" rtlCol="0">
            <a:spAutoFit/>
          </a:bodyPr>
          <a:lstStyle/>
          <a:p>
            <a:pPr marL="165100">
              <a:lnSpc>
                <a:spcPct val="100000"/>
              </a:lnSpc>
              <a:spcBef>
                <a:spcPts val="105"/>
              </a:spcBef>
              <a:tabLst>
                <a:tab pos="2330450" algn="l"/>
              </a:tabLst>
            </a:pPr>
            <a:r>
              <a:rPr sz="3200" dirty="0">
                <a:solidFill>
                  <a:srgbClr val="FFFFFF"/>
                </a:solidFill>
                <a:latin typeface="Cambria"/>
                <a:cs typeface="Cambria"/>
              </a:rPr>
              <a:t>Αναστέλλει	τους</a:t>
            </a:r>
            <a:r>
              <a:rPr sz="3200" spc="-75" dirty="0">
                <a:solidFill>
                  <a:srgbClr val="FFFFFF"/>
                </a:solidFill>
                <a:latin typeface="Cambria"/>
                <a:cs typeface="Cambria"/>
              </a:rPr>
              <a:t> </a:t>
            </a:r>
            <a:r>
              <a:rPr sz="3200" spc="-15" dirty="0">
                <a:solidFill>
                  <a:srgbClr val="FFFFFF"/>
                </a:solidFill>
                <a:latin typeface="Cambria"/>
                <a:cs typeface="Cambria"/>
              </a:rPr>
              <a:t>υποδοχείς</a:t>
            </a:r>
            <a:endParaRPr sz="3200" dirty="0">
              <a:latin typeface="Cambria"/>
              <a:cs typeface="Cambria"/>
            </a:endParaRPr>
          </a:p>
          <a:p>
            <a:pPr marL="12700" marR="5080">
              <a:lnSpc>
                <a:spcPct val="100000"/>
              </a:lnSpc>
            </a:pPr>
            <a:r>
              <a:rPr sz="3200" spc="5" dirty="0">
                <a:solidFill>
                  <a:srgbClr val="FFFFFF"/>
                </a:solidFill>
                <a:latin typeface="Cambria"/>
                <a:cs typeface="Cambria"/>
              </a:rPr>
              <a:t>κατεχολαμινών και </a:t>
            </a:r>
            <a:r>
              <a:rPr sz="3200" spc="-5" dirty="0">
                <a:solidFill>
                  <a:srgbClr val="FFFFFF"/>
                </a:solidFill>
                <a:latin typeface="Cambria"/>
                <a:cs typeface="Cambria"/>
              </a:rPr>
              <a:t>την </a:t>
            </a:r>
            <a:r>
              <a:rPr sz="3200" dirty="0">
                <a:solidFill>
                  <a:srgbClr val="FFFFFF"/>
                </a:solidFill>
                <a:latin typeface="Cambria"/>
                <a:cs typeface="Cambria"/>
              </a:rPr>
              <a:t>επαναπρόσληψη </a:t>
            </a:r>
            <a:r>
              <a:rPr sz="3200" spc="5" dirty="0">
                <a:solidFill>
                  <a:srgbClr val="FFFFFF"/>
                </a:solidFill>
                <a:latin typeface="Cambria"/>
                <a:cs typeface="Cambria"/>
              </a:rPr>
              <a:t> </a:t>
            </a:r>
            <a:r>
              <a:rPr sz="3200" spc="-5" dirty="0">
                <a:solidFill>
                  <a:srgbClr val="FFFFFF"/>
                </a:solidFill>
                <a:latin typeface="Cambria"/>
                <a:cs typeface="Cambria"/>
              </a:rPr>
              <a:t>νευροδιαβιβαστών, </a:t>
            </a:r>
            <a:r>
              <a:rPr sz="3200" spc="25" dirty="0">
                <a:solidFill>
                  <a:srgbClr val="FFFFFF"/>
                </a:solidFill>
                <a:latin typeface="Cambria"/>
                <a:cs typeface="Cambria"/>
              </a:rPr>
              <a:t>ενώ </a:t>
            </a:r>
            <a:r>
              <a:rPr sz="3200" dirty="0">
                <a:solidFill>
                  <a:srgbClr val="FFFFFF"/>
                </a:solidFill>
                <a:latin typeface="Cambria"/>
                <a:cs typeface="Cambria"/>
              </a:rPr>
              <a:t>εμφανίζει </a:t>
            </a:r>
            <a:r>
              <a:rPr sz="3200" spc="10" dirty="0">
                <a:solidFill>
                  <a:srgbClr val="FFFFFF"/>
                </a:solidFill>
                <a:latin typeface="Cambria"/>
                <a:cs typeface="Cambria"/>
              </a:rPr>
              <a:t>ισχυρή, </a:t>
            </a:r>
            <a:r>
              <a:rPr sz="3200" spc="-690" dirty="0">
                <a:solidFill>
                  <a:srgbClr val="FFFFFF"/>
                </a:solidFill>
                <a:latin typeface="Cambria"/>
                <a:cs typeface="Cambria"/>
              </a:rPr>
              <a:t> </a:t>
            </a:r>
            <a:r>
              <a:rPr sz="3200" dirty="0">
                <a:solidFill>
                  <a:srgbClr val="FFFFFF"/>
                </a:solidFill>
                <a:latin typeface="Cambria"/>
                <a:cs typeface="Cambria"/>
              </a:rPr>
              <a:t>κεντρική </a:t>
            </a:r>
            <a:r>
              <a:rPr sz="3200" spc="-5" dirty="0">
                <a:solidFill>
                  <a:srgbClr val="FFFFFF"/>
                </a:solidFill>
                <a:latin typeface="Cambria"/>
                <a:cs typeface="Cambria"/>
              </a:rPr>
              <a:t>αντιντοπαμινεργική </a:t>
            </a:r>
            <a:r>
              <a:rPr sz="3200" dirty="0">
                <a:solidFill>
                  <a:srgbClr val="FFFFFF"/>
                </a:solidFill>
                <a:latin typeface="Cambria"/>
                <a:cs typeface="Cambria"/>
              </a:rPr>
              <a:t>δράση </a:t>
            </a:r>
            <a:r>
              <a:rPr sz="3200" spc="5" dirty="0">
                <a:solidFill>
                  <a:srgbClr val="FFFFFF"/>
                </a:solidFill>
                <a:latin typeface="Cambria"/>
                <a:cs typeface="Cambria"/>
              </a:rPr>
              <a:t>και </a:t>
            </a:r>
            <a:r>
              <a:rPr sz="3200" spc="10" dirty="0">
                <a:solidFill>
                  <a:srgbClr val="FFFFFF"/>
                </a:solidFill>
                <a:latin typeface="Cambria"/>
                <a:cs typeface="Cambria"/>
              </a:rPr>
              <a:t> </a:t>
            </a:r>
            <a:r>
              <a:rPr sz="3200" dirty="0">
                <a:solidFill>
                  <a:srgbClr val="FFFFFF"/>
                </a:solidFill>
                <a:latin typeface="Cambria"/>
                <a:cs typeface="Cambria"/>
              </a:rPr>
              <a:t>ασθενή,</a:t>
            </a:r>
            <a:r>
              <a:rPr sz="3200" spc="-40" dirty="0">
                <a:solidFill>
                  <a:srgbClr val="FFFFFF"/>
                </a:solidFill>
                <a:latin typeface="Cambria"/>
                <a:cs typeface="Cambria"/>
              </a:rPr>
              <a:t> </a:t>
            </a:r>
            <a:r>
              <a:rPr sz="3200" dirty="0">
                <a:solidFill>
                  <a:srgbClr val="FFFFFF"/>
                </a:solidFill>
                <a:latin typeface="Cambria"/>
                <a:cs typeface="Cambria"/>
              </a:rPr>
              <a:t>κεντρική,</a:t>
            </a:r>
            <a:r>
              <a:rPr sz="3200" spc="-50" dirty="0">
                <a:solidFill>
                  <a:srgbClr val="FFFFFF"/>
                </a:solidFill>
                <a:latin typeface="Cambria"/>
                <a:cs typeface="Cambria"/>
              </a:rPr>
              <a:t> </a:t>
            </a:r>
            <a:r>
              <a:rPr sz="3200" dirty="0">
                <a:solidFill>
                  <a:srgbClr val="FFFFFF"/>
                </a:solidFill>
                <a:latin typeface="Cambria"/>
                <a:cs typeface="Cambria"/>
              </a:rPr>
              <a:t>αντιχολινεργική</a:t>
            </a:r>
            <a:r>
              <a:rPr sz="3200" spc="-50" dirty="0">
                <a:solidFill>
                  <a:srgbClr val="FFFFFF"/>
                </a:solidFill>
                <a:latin typeface="Cambria"/>
                <a:cs typeface="Cambria"/>
              </a:rPr>
              <a:t> </a:t>
            </a:r>
            <a:r>
              <a:rPr sz="3200" dirty="0">
                <a:solidFill>
                  <a:srgbClr val="FFFFFF"/>
                </a:solidFill>
                <a:latin typeface="Cambria"/>
                <a:cs typeface="Cambria"/>
              </a:rPr>
              <a:t>δράση.</a:t>
            </a:r>
            <a:endParaRPr sz="3200" dirty="0">
              <a:latin typeface="Cambria"/>
              <a:cs typeface="Cambria"/>
            </a:endParaRPr>
          </a:p>
        </p:txBody>
      </p:sp>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5940" y="1666113"/>
            <a:ext cx="8072119" cy="1001556"/>
          </a:xfrm>
          <a:prstGeom prst="rect">
            <a:avLst/>
          </a:prstGeom>
        </p:spPr>
        <p:txBody>
          <a:bodyPr vert="horz" wrap="square" lIns="0" tIns="26670" rIns="0" bIns="0" rtlCol="0" anchor="t">
            <a:spAutoFit/>
          </a:bodyPr>
          <a:lstStyle/>
          <a:p>
            <a:pPr marL="304800" marR="5080" indent="-292735">
              <a:lnSpc>
                <a:spcPts val="3829"/>
              </a:lnSpc>
              <a:spcBef>
                <a:spcPts val="210"/>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pc="-5" dirty="0"/>
              <a:t>Χ</a:t>
            </a:r>
            <a:r>
              <a:rPr spc="5" dirty="0"/>
              <a:t>ρ</a:t>
            </a:r>
            <a:r>
              <a:rPr dirty="0"/>
              <a:t>ησ</a:t>
            </a:r>
            <a:r>
              <a:rPr spc="5" dirty="0"/>
              <a:t>ι</a:t>
            </a:r>
            <a:r>
              <a:rPr dirty="0"/>
              <a:t>μ</a:t>
            </a:r>
            <a:r>
              <a:rPr spc="5" dirty="0"/>
              <a:t>ο</a:t>
            </a:r>
            <a:r>
              <a:rPr spc="-5" dirty="0"/>
              <a:t>ποι</a:t>
            </a:r>
            <a:r>
              <a:rPr spc="5" dirty="0"/>
              <a:t>ε</a:t>
            </a:r>
            <a:r>
              <a:rPr spc="-5" dirty="0"/>
              <a:t>ίτα</a:t>
            </a:r>
            <a:r>
              <a:rPr dirty="0"/>
              <a:t>ι</a:t>
            </a:r>
            <a:r>
              <a:rPr spc="-30" dirty="0"/>
              <a:t> </a:t>
            </a:r>
            <a:r>
              <a:rPr dirty="0"/>
              <a:t>ως</a:t>
            </a:r>
            <a:r>
              <a:rPr spc="-15" dirty="0"/>
              <a:t> </a:t>
            </a:r>
            <a:r>
              <a:rPr spc="-5" dirty="0"/>
              <a:t>αν</a:t>
            </a:r>
            <a:r>
              <a:rPr spc="5" dirty="0"/>
              <a:t>τ</a:t>
            </a:r>
            <a:r>
              <a:rPr spc="-5" dirty="0"/>
              <a:t>ι</a:t>
            </a:r>
            <a:r>
              <a:rPr spc="5" dirty="0"/>
              <a:t>ε</a:t>
            </a:r>
            <a:r>
              <a:rPr dirty="0"/>
              <a:t>μ</a:t>
            </a:r>
            <a:r>
              <a:rPr spc="5" dirty="0"/>
              <a:t>ε</a:t>
            </a:r>
            <a:r>
              <a:rPr spc="-5" dirty="0"/>
              <a:t>τι</a:t>
            </a:r>
            <a:r>
              <a:rPr spc="70" dirty="0"/>
              <a:t>κ</a:t>
            </a:r>
            <a:r>
              <a:rPr dirty="0"/>
              <a:t>ό</a:t>
            </a:r>
            <a:r>
              <a:rPr spc="-40" dirty="0"/>
              <a:t> </a:t>
            </a:r>
            <a:r>
              <a:rPr dirty="0"/>
              <a:t>σε</a:t>
            </a:r>
            <a:r>
              <a:rPr spc="-10" dirty="0"/>
              <a:t> </a:t>
            </a:r>
            <a:r>
              <a:rPr dirty="0"/>
              <a:t>μι</a:t>
            </a:r>
            <a:r>
              <a:rPr spc="10" dirty="0"/>
              <a:t>κ</a:t>
            </a:r>
            <a:r>
              <a:rPr spc="-5" dirty="0"/>
              <a:t>ρ</a:t>
            </a:r>
            <a:r>
              <a:rPr spc="5" dirty="0"/>
              <a:t>έ</a:t>
            </a:r>
            <a:r>
              <a:rPr dirty="0"/>
              <a:t>ς</a:t>
            </a:r>
            <a:r>
              <a:rPr lang="en-US" dirty="0"/>
              <a:t> </a:t>
            </a:r>
            <a:r>
              <a:rPr dirty="0"/>
              <a:t> δόσεις</a:t>
            </a:r>
            <a:r>
              <a:rPr spc="-35" dirty="0"/>
              <a:t> </a:t>
            </a:r>
            <a:r>
              <a:rPr spc="40" dirty="0"/>
              <a:t>(0,5-1,25mg)</a:t>
            </a:r>
            <a:r>
              <a:rPr lang="en-US" spc="40" dirty="0"/>
              <a:t> XOMOLIX</a:t>
            </a:r>
            <a:endParaRPr sz="2250" dirty="0">
              <a:latin typeface="Segoe UI Symbol"/>
              <a:cs typeface="Segoe UI Symbol"/>
            </a:endParaRPr>
          </a:p>
        </p:txBody>
      </p:sp>
      <p:pic>
        <p:nvPicPr>
          <p:cNvPr id="3" name="Εικόνα 2"/>
          <p:cNvPicPr>
            <a:picLocks noChangeAspect="1"/>
          </p:cNvPicPr>
          <p:nvPr/>
        </p:nvPicPr>
        <p:blipFill>
          <a:blip r:embed="rId2"/>
          <a:stretch>
            <a:fillRect/>
          </a:stretch>
        </p:blipFill>
        <p:spPr>
          <a:xfrm>
            <a:off x="3581400" y="2667000"/>
            <a:ext cx="3812222" cy="381222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125467" y="236207"/>
            <a:ext cx="4479797" cy="587514"/>
          </a:xfrm>
          <a:prstGeom prst="rect">
            <a:avLst/>
          </a:prstGeom>
        </p:spPr>
      </p:pic>
      <p:sp>
        <p:nvSpPr>
          <p:cNvPr id="3" name="object 3"/>
          <p:cNvSpPr txBox="1"/>
          <p:nvPr/>
        </p:nvSpPr>
        <p:spPr>
          <a:xfrm>
            <a:off x="402742" y="1358011"/>
            <a:ext cx="8348345" cy="3410549"/>
          </a:xfrm>
          <a:prstGeom prst="rect">
            <a:avLst/>
          </a:prstGeom>
        </p:spPr>
        <p:txBody>
          <a:bodyPr vert="horz" wrap="square" lIns="0" tIns="12065" rIns="0" bIns="0" rtlCol="0">
            <a:spAutoFit/>
          </a:bodyPr>
          <a:lstStyle/>
          <a:p>
            <a:pPr marL="304800" marR="5080" indent="-292735" algn="just">
              <a:lnSpc>
                <a:spcPct val="100000"/>
              </a:lnSpc>
              <a:spcBef>
                <a:spcPts val="95"/>
              </a:spcBef>
              <a:buSzPct val="68181"/>
              <a:buFont typeface="Wingdings"/>
              <a:buChar char=""/>
              <a:tabLst>
                <a:tab pos="305435" algn="l"/>
              </a:tabLst>
            </a:pPr>
            <a:r>
              <a:rPr lang="el-GR" sz="2200" spc="-5" dirty="0">
                <a:solidFill>
                  <a:srgbClr val="000066"/>
                </a:solidFill>
                <a:latin typeface="Candara"/>
                <a:cs typeface="Candara"/>
              </a:rPr>
              <a:t>Για να είναι δυνατή η αξιολόγηση </a:t>
            </a:r>
            <a:r>
              <a:rPr lang="el-GR" sz="2200" spc="-5" dirty="0" smtClean="0">
                <a:solidFill>
                  <a:srgbClr val="000066"/>
                </a:solidFill>
                <a:latin typeface="Candara"/>
                <a:cs typeface="Candara"/>
              </a:rPr>
              <a:t>και σύγκριση </a:t>
            </a:r>
            <a:r>
              <a:rPr lang="el-GR" sz="2200" spc="-5" dirty="0">
                <a:solidFill>
                  <a:srgbClr val="000066"/>
                </a:solidFill>
                <a:latin typeface="Candara"/>
                <a:cs typeface="Candara"/>
              </a:rPr>
              <a:t>της επίδρασης των </a:t>
            </a:r>
            <a:r>
              <a:rPr lang="el-GR" sz="2200" spc="-5" dirty="0" smtClean="0">
                <a:solidFill>
                  <a:srgbClr val="000066"/>
                </a:solidFill>
                <a:latin typeface="Candara"/>
                <a:cs typeface="Candara"/>
              </a:rPr>
              <a:t>πτητικών παραγόντων </a:t>
            </a:r>
            <a:r>
              <a:rPr lang="el-GR" sz="2200" spc="-5" dirty="0">
                <a:solidFill>
                  <a:srgbClr val="000066"/>
                </a:solidFill>
                <a:latin typeface="Candara"/>
                <a:cs typeface="Candara"/>
              </a:rPr>
              <a:t>στα διάφορα </a:t>
            </a:r>
            <a:r>
              <a:rPr lang="el-GR" sz="2200" spc="-5" dirty="0" smtClean="0">
                <a:solidFill>
                  <a:srgbClr val="000066"/>
                </a:solidFill>
                <a:latin typeface="Candara"/>
                <a:cs typeface="Candara"/>
              </a:rPr>
              <a:t>όργανα χρησιμοποιείται </a:t>
            </a:r>
            <a:r>
              <a:rPr lang="el-GR" sz="2200" spc="-5" dirty="0">
                <a:solidFill>
                  <a:srgbClr val="000066"/>
                </a:solidFill>
                <a:latin typeface="Candara"/>
                <a:cs typeface="Candara"/>
              </a:rPr>
              <a:t>ως δείκτης </a:t>
            </a:r>
            <a:r>
              <a:rPr lang="el-GR" sz="2200" spc="-5" dirty="0" smtClean="0">
                <a:solidFill>
                  <a:srgbClr val="000066"/>
                </a:solidFill>
                <a:latin typeface="Candara"/>
                <a:cs typeface="Candara"/>
              </a:rPr>
              <a:t>αναισθητικής ισχύος </a:t>
            </a:r>
            <a:r>
              <a:rPr lang="el-GR" sz="2200" spc="-5" dirty="0">
                <a:solidFill>
                  <a:srgbClr val="000066"/>
                </a:solidFill>
                <a:latin typeface="Candara"/>
                <a:cs typeface="Candara"/>
              </a:rPr>
              <a:t>η Ελάχιστη </a:t>
            </a:r>
            <a:r>
              <a:rPr lang="el-GR" sz="2200" spc="-5" dirty="0" smtClean="0">
                <a:solidFill>
                  <a:srgbClr val="000066"/>
                </a:solidFill>
                <a:latin typeface="Candara"/>
                <a:cs typeface="Candara"/>
              </a:rPr>
              <a:t>Κυψελιδική Συγκέντρωση </a:t>
            </a:r>
            <a:r>
              <a:rPr lang="el-GR" sz="2200" b="1" spc="-5" dirty="0" smtClean="0">
                <a:solidFill>
                  <a:srgbClr val="000066"/>
                </a:solidFill>
                <a:latin typeface="Candara"/>
                <a:cs typeface="Candara"/>
              </a:rPr>
              <a:t>MAC </a:t>
            </a:r>
            <a:r>
              <a:rPr sz="2200" spc="-5" dirty="0" err="1" smtClean="0">
                <a:solidFill>
                  <a:srgbClr val="000066"/>
                </a:solidFill>
                <a:latin typeface="Candara"/>
                <a:cs typeface="Candara"/>
              </a:rPr>
              <a:t>ενός</a:t>
            </a:r>
            <a:r>
              <a:rPr sz="2200" spc="-5" dirty="0" smtClean="0">
                <a:solidFill>
                  <a:srgbClr val="000066"/>
                </a:solidFill>
                <a:latin typeface="Candara"/>
                <a:cs typeface="Candara"/>
              </a:rPr>
              <a:t> </a:t>
            </a:r>
            <a:r>
              <a:rPr sz="2200" dirty="0">
                <a:solidFill>
                  <a:srgbClr val="000066"/>
                </a:solidFill>
                <a:latin typeface="Candara"/>
                <a:cs typeface="Candara"/>
              </a:rPr>
              <a:t>ΕΑ </a:t>
            </a:r>
            <a:r>
              <a:rPr sz="2200" spc="-5" dirty="0">
                <a:solidFill>
                  <a:srgbClr val="000066"/>
                </a:solidFill>
                <a:latin typeface="Candara"/>
                <a:cs typeface="Candara"/>
              </a:rPr>
              <a:t>(ισοδύναμο με </a:t>
            </a:r>
            <a:r>
              <a:rPr sz="2200" dirty="0">
                <a:solidFill>
                  <a:srgbClr val="000066"/>
                </a:solidFill>
                <a:latin typeface="Candara"/>
                <a:cs typeface="Candara"/>
              </a:rPr>
              <a:t>το </a:t>
            </a:r>
            <a:r>
              <a:rPr sz="2200" spc="-5" dirty="0">
                <a:solidFill>
                  <a:srgbClr val="000066"/>
                </a:solidFill>
                <a:latin typeface="Candara"/>
                <a:cs typeface="Candara"/>
              </a:rPr>
              <a:t>EC</a:t>
            </a:r>
            <a:r>
              <a:rPr sz="2200" cap="small" spc="-5" dirty="0">
                <a:solidFill>
                  <a:srgbClr val="000066"/>
                </a:solidFill>
                <a:latin typeface="Candara"/>
                <a:cs typeface="Candara"/>
              </a:rPr>
              <a:t>5</a:t>
            </a:r>
            <a:r>
              <a:rPr sz="2200" spc="-5" dirty="0">
                <a:solidFill>
                  <a:srgbClr val="000066"/>
                </a:solidFill>
                <a:latin typeface="Candara"/>
                <a:cs typeface="Candara"/>
              </a:rPr>
              <a:t>0) είναι η ελάχιστη κυψελιδική </a:t>
            </a:r>
            <a:r>
              <a:rPr sz="2200" dirty="0">
                <a:solidFill>
                  <a:srgbClr val="000066"/>
                </a:solidFill>
                <a:latin typeface="Candara"/>
                <a:cs typeface="Candara"/>
              </a:rPr>
              <a:t> </a:t>
            </a:r>
            <a:r>
              <a:rPr sz="2200" spc="-5" dirty="0">
                <a:solidFill>
                  <a:srgbClr val="000066"/>
                </a:solidFill>
                <a:latin typeface="Candara"/>
                <a:cs typeface="Candara"/>
              </a:rPr>
              <a:t>συγκέντρωση ενός ΕΑ στη 1 atm που προλαμβάνει την απάντηση </a:t>
            </a:r>
            <a:r>
              <a:rPr sz="2200" dirty="0">
                <a:solidFill>
                  <a:srgbClr val="000066"/>
                </a:solidFill>
                <a:latin typeface="Candara"/>
                <a:cs typeface="Candara"/>
              </a:rPr>
              <a:t> </a:t>
            </a:r>
            <a:r>
              <a:rPr sz="2200" spc="-10" dirty="0">
                <a:solidFill>
                  <a:srgbClr val="000066"/>
                </a:solidFill>
                <a:latin typeface="Candara"/>
                <a:cs typeface="Candara"/>
              </a:rPr>
              <a:t>(συνήθως</a:t>
            </a:r>
            <a:r>
              <a:rPr sz="2200" spc="-5" dirty="0">
                <a:solidFill>
                  <a:srgbClr val="000066"/>
                </a:solidFill>
                <a:latin typeface="Candara"/>
                <a:cs typeface="Candara"/>
              </a:rPr>
              <a:t> κίνηση)</a:t>
            </a:r>
            <a:r>
              <a:rPr sz="2200" dirty="0">
                <a:solidFill>
                  <a:srgbClr val="000066"/>
                </a:solidFill>
                <a:latin typeface="Candara"/>
                <a:cs typeface="Candara"/>
              </a:rPr>
              <a:t> </a:t>
            </a:r>
            <a:r>
              <a:rPr sz="2200" spc="-5" dirty="0">
                <a:solidFill>
                  <a:srgbClr val="000066"/>
                </a:solidFill>
                <a:latin typeface="Candara"/>
                <a:cs typeface="Candara"/>
              </a:rPr>
              <a:t>σε</a:t>
            </a:r>
            <a:r>
              <a:rPr sz="2200" dirty="0">
                <a:solidFill>
                  <a:srgbClr val="000066"/>
                </a:solidFill>
                <a:latin typeface="Candara"/>
                <a:cs typeface="Candara"/>
              </a:rPr>
              <a:t> </a:t>
            </a:r>
            <a:r>
              <a:rPr sz="2200" spc="-5" dirty="0">
                <a:solidFill>
                  <a:srgbClr val="000066"/>
                </a:solidFill>
                <a:latin typeface="Candara"/>
                <a:cs typeface="Candara"/>
              </a:rPr>
              <a:t>ένα</a:t>
            </a:r>
            <a:r>
              <a:rPr sz="2200" dirty="0">
                <a:solidFill>
                  <a:srgbClr val="000066"/>
                </a:solidFill>
                <a:latin typeface="Candara"/>
                <a:cs typeface="Candara"/>
              </a:rPr>
              <a:t> </a:t>
            </a:r>
            <a:r>
              <a:rPr sz="2200" spc="-5" dirty="0">
                <a:solidFill>
                  <a:srgbClr val="000066"/>
                </a:solidFill>
                <a:latin typeface="Candara"/>
                <a:cs typeface="Candara"/>
              </a:rPr>
              <a:t>επώδυνο</a:t>
            </a:r>
            <a:r>
              <a:rPr sz="2200" dirty="0">
                <a:solidFill>
                  <a:srgbClr val="000066"/>
                </a:solidFill>
                <a:latin typeface="Candara"/>
                <a:cs typeface="Candara"/>
              </a:rPr>
              <a:t> ερέθισμα</a:t>
            </a:r>
            <a:r>
              <a:rPr sz="2200" spc="5" dirty="0">
                <a:solidFill>
                  <a:srgbClr val="000066"/>
                </a:solidFill>
                <a:latin typeface="Candara"/>
                <a:cs typeface="Candara"/>
              </a:rPr>
              <a:t> </a:t>
            </a:r>
            <a:r>
              <a:rPr sz="2200" spc="-5" dirty="0">
                <a:solidFill>
                  <a:srgbClr val="000066"/>
                </a:solidFill>
                <a:latin typeface="Candara"/>
                <a:cs typeface="Candara"/>
              </a:rPr>
              <a:t>στο</a:t>
            </a:r>
            <a:r>
              <a:rPr sz="2200" dirty="0">
                <a:solidFill>
                  <a:srgbClr val="000066"/>
                </a:solidFill>
                <a:latin typeface="Candara"/>
                <a:cs typeface="Candara"/>
              </a:rPr>
              <a:t> </a:t>
            </a:r>
            <a:r>
              <a:rPr sz="2200" cap="small" spc="-5" dirty="0">
                <a:solidFill>
                  <a:srgbClr val="000066"/>
                </a:solidFill>
                <a:latin typeface="Candara"/>
                <a:cs typeface="Candara"/>
              </a:rPr>
              <a:t>5</a:t>
            </a:r>
            <a:r>
              <a:rPr sz="2200" spc="-5" dirty="0">
                <a:solidFill>
                  <a:srgbClr val="000066"/>
                </a:solidFill>
                <a:latin typeface="Candara"/>
                <a:cs typeface="Candara"/>
              </a:rPr>
              <a:t>0%</a:t>
            </a:r>
            <a:r>
              <a:rPr sz="2200" dirty="0">
                <a:solidFill>
                  <a:srgbClr val="000066"/>
                </a:solidFill>
                <a:latin typeface="Candara"/>
                <a:cs typeface="Candara"/>
              </a:rPr>
              <a:t> </a:t>
            </a:r>
            <a:r>
              <a:rPr sz="2200" spc="-5" dirty="0">
                <a:solidFill>
                  <a:srgbClr val="000066"/>
                </a:solidFill>
                <a:latin typeface="Candara"/>
                <a:cs typeface="Candara"/>
              </a:rPr>
              <a:t>των </a:t>
            </a:r>
            <a:r>
              <a:rPr sz="2200" dirty="0">
                <a:solidFill>
                  <a:srgbClr val="000066"/>
                </a:solidFill>
                <a:latin typeface="Candara"/>
                <a:cs typeface="Candara"/>
              </a:rPr>
              <a:t> </a:t>
            </a:r>
            <a:r>
              <a:rPr sz="2200" spc="-5" dirty="0">
                <a:solidFill>
                  <a:srgbClr val="000066"/>
                </a:solidFill>
                <a:latin typeface="Candara"/>
                <a:cs typeface="Candara"/>
              </a:rPr>
              <a:t>ασθενών.</a:t>
            </a:r>
            <a:endParaRPr sz="2200" dirty="0">
              <a:latin typeface="Candara"/>
              <a:cs typeface="Candara"/>
            </a:endParaRPr>
          </a:p>
          <a:p>
            <a:pPr marL="304800" indent="-292735" algn="just">
              <a:lnSpc>
                <a:spcPct val="100000"/>
              </a:lnSpc>
              <a:buSzPct val="68181"/>
              <a:buFont typeface="Wingdings"/>
              <a:buChar char=""/>
              <a:tabLst>
                <a:tab pos="305435" algn="l"/>
              </a:tabLst>
            </a:pPr>
            <a:r>
              <a:rPr sz="2200" spc="-5" dirty="0">
                <a:solidFill>
                  <a:srgbClr val="000066"/>
                </a:solidFill>
                <a:latin typeface="Candara"/>
                <a:cs typeface="Candara"/>
              </a:rPr>
              <a:t>Η</a:t>
            </a:r>
            <a:r>
              <a:rPr sz="2200" spc="155" dirty="0">
                <a:solidFill>
                  <a:srgbClr val="000066"/>
                </a:solidFill>
                <a:latin typeface="Candara"/>
                <a:cs typeface="Candara"/>
              </a:rPr>
              <a:t> </a:t>
            </a:r>
            <a:r>
              <a:rPr sz="2200" spc="-5" dirty="0">
                <a:solidFill>
                  <a:srgbClr val="000066"/>
                </a:solidFill>
                <a:latin typeface="Candara"/>
                <a:cs typeface="Candara"/>
              </a:rPr>
              <a:t>τιμή</a:t>
            </a:r>
            <a:r>
              <a:rPr sz="2200" spc="160" dirty="0">
                <a:solidFill>
                  <a:srgbClr val="000066"/>
                </a:solidFill>
                <a:latin typeface="Candara"/>
                <a:cs typeface="Candara"/>
              </a:rPr>
              <a:t> </a:t>
            </a:r>
            <a:r>
              <a:rPr sz="2200" spc="-5" dirty="0">
                <a:solidFill>
                  <a:srgbClr val="000066"/>
                </a:solidFill>
                <a:latin typeface="Candara"/>
                <a:cs typeface="Candara"/>
              </a:rPr>
              <a:t>MAC</a:t>
            </a:r>
            <a:r>
              <a:rPr sz="2200" spc="155" dirty="0">
                <a:solidFill>
                  <a:srgbClr val="000066"/>
                </a:solidFill>
                <a:latin typeface="Candara"/>
                <a:cs typeface="Candara"/>
              </a:rPr>
              <a:t> </a:t>
            </a:r>
            <a:r>
              <a:rPr sz="2200" spc="-5" dirty="0">
                <a:solidFill>
                  <a:srgbClr val="000066"/>
                </a:solidFill>
                <a:latin typeface="Candara"/>
                <a:cs typeface="Candara"/>
              </a:rPr>
              <a:t>στην</a:t>
            </a:r>
            <a:r>
              <a:rPr sz="2200" spc="155" dirty="0">
                <a:solidFill>
                  <a:srgbClr val="000066"/>
                </a:solidFill>
                <a:latin typeface="Candara"/>
                <a:cs typeface="Candara"/>
              </a:rPr>
              <a:t> </a:t>
            </a:r>
            <a:r>
              <a:rPr sz="2200" spc="-20" dirty="0">
                <a:solidFill>
                  <a:srgbClr val="000066"/>
                </a:solidFill>
                <a:latin typeface="Candara"/>
                <a:cs typeface="Candara"/>
              </a:rPr>
              <a:t>οποία</a:t>
            </a:r>
            <a:r>
              <a:rPr sz="2200" spc="165" dirty="0">
                <a:solidFill>
                  <a:srgbClr val="000066"/>
                </a:solidFill>
                <a:latin typeface="Candara"/>
                <a:cs typeface="Candara"/>
              </a:rPr>
              <a:t> </a:t>
            </a:r>
            <a:r>
              <a:rPr sz="2200" dirty="0">
                <a:solidFill>
                  <a:srgbClr val="000066"/>
                </a:solidFill>
                <a:latin typeface="Candara"/>
                <a:cs typeface="Candara"/>
              </a:rPr>
              <a:t>το</a:t>
            </a:r>
            <a:r>
              <a:rPr sz="2200" spc="155" dirty="0">
                <a:solidFill>
                  <a:srgbClr val="000066"/>
                </a:solidFill>
                <a:latin typeface="Candara"/>
                <a:cs typeface="Candara"/>
              </a:rPr>
              <a:t> </a:t>
            </a:r>
            <a:r>
              <a:rPr sz="2200" spc="-5" dirty="0">
                <a:solidFill>
                  <a:srgbClr val="000066"/>
                </a:solidFill>
                <a:latin typeface="Candara"/>
                <a:cs typeface="Candara"/>
              </a:rPr>
              <a:t>9</a:t>
            </a:r>
            <a:r>
              <a:rPr sz="2200" cap="small" spc="-5" dirty="0">
                <a:solidFill>
                  <a:srgbClr val="000066"/>
                </a:solidFill>
                <a:latin typeface="Candara"/>
                <a:cs typeface="Candara"/>
              </a:rPr>
              <a:t>5</a:t>
            </a:r>
            <a:r>
              <a:rPr sz="2200" spc="-5" dirty="0">
                <a:solidFill>
                  <a:srgbClr val="000066"/>
                </a:solidFill>
                <a:latin typeface="Candara"/>
                <a:cs typeface="Candara"/>
              </a:rPr>
              <a:t>%</a:t>
            </a:r>
            <a:r>
              <a:rPr sz="2200" spc="160" dirty="0">
                <a:solidFill>
                  <a:srgbClr val="000066"/>
                </a:solidFill>
                <a:latin typeface="Candara"/>
                <a:cs typeface="Candara"/>
              </a:rPr>
              <a:t> </a:t>
            </a:r>
            <a:r>
              <a:rPr sz="2200" spc="-5" dirty="0">
                <a:solidFill>
                  <a:srgbClr val="000066"/>
                </a:solidFill>
                <a:latin typeface="Candara"/>
                <a:cs typeface="Candara"/>
              </a:rPr>
              <a:t>των</a:t>
            </a:r>
            <a:r>
              <a:rPr sz="2200" spc="165" dirty="0">
                <a:solidFill>
                  <a:srgbClr val="000066"/>
                </a:solidFill>
                <a:latin typeface="Candara"/>
                <a:cs typeface="Candara"/>
              </a:rPr>
              <a:t> </a:t>
            </a:r>
            <a:r>
              <a:rPr sz="2200" dirty="0">
                <a:solidFill>
                  <a:srgbClr val="000066"/>
                </a:solidFill>
                <a:latin typeface="Candara"/>
                <a:cs typeface="Candara"/>
              </a:rPr>
              <a:t>ατόμων</a:t>
            </a:r>
            <a:r>
              <a:rPr sz="2200" spc="155" dirty="0">
                <a:solidFill>
                  <a:srgbClr val="000066"/>
                </a:solidFill>
                <a:latin typeface="Candara"/>
                <a:cs typeface="Candara"/>
              </a:rPr>
              <a:t> </a:t>
            </a:r>
            <a:r>
              <a:rPr sz="2200" spc="-5" dirty="0">
                <a:solidFill>
                  <a:srgbClr val="000066"/>
                </a:solidFill>
                <a:latin typeface="Candara"/>
                <a:cs typeface="Candara"/>
              </a:rPr>
              <a:t>δεν</a:t>
            </a:r>
            <a:r>
              <a:rPr sz="2200" spc="170" dirty="0">
                <a:solidFill>
                  <a:srgbClr val="000066"/>
                </a:solidFill>
                <a:latin typeface="Candara"/>
                <a:cs typeface="Candara"/>
              </a:rPr>
              <a:t> </a:t>
            </a:r>
            <a:r>
              <a:rPr sz="2200" spc="-5" dirty="0">
                <a:solidFill>
                  <a:srgbClr val="000066"/>
                </a:solidFill>
                <a:latin typeface="Candara"/>
                <a:cs typeface="Candara"/>
              </a:rPr>
              <a:t>κινούνται</a:t>
            </a:r>
            <a:r>
              <a:rPr sz="2200" spc="175" dirty="0">
                <a:solidFill>
                  <a:srgbClr val="000066"/>
                </a:solidFill>
                <a:latin typeface="Candara"/>
                <a:cs typeface="Candara"/>
              </a:rPr>
              <a:t> </a:t>
            </a:r>
            <a:r>
              <a:rPr sz="2200" spc="-5" dirty="0">
                <a:solidFill>
                  <a:srgbClr val="000066"/>
                </a:solidFill>
                <a:latin typeface="Candara"/>
                <a:cs typeface="Candara"/>
              </a:rPr>
              <a:t>σε</a:t>
            </a:r>
            <a:r>
              <a:rPr sz="2200" spc="170" dirty="0">
                <a:solidFill>
                  <a:srgbClr val="000066"/>
                </a:solidFill>
                <a:latin typeface="Candara"/>
                <a:cs typeface="Candara"/>
              </a:rPr>
              <a:t> </a:t>
            </a:r>
            <a:r>
              <a:rPr sz="2200" spc="-5" dirty="0">
                <a:solidFill>
                  <a:srgbClr val="000066"/>
                </a:solidFill>
                <a:latin typeface="Candara"/>
                <a:cs typeface="Candara"/>
              </a:rPr>
              <a:t>ένα</a:t>
            </a:r>
            <a:endParaRPr sz="2200" dirty="0">
              <a:latin typeface="Candara"/>
              <a:cs typeface="Candara"/>
            </a:endParaRPr>
          </a:p>
          <a:p>
            <a:pPr marL="304800" algn="just">
              <a:lnSpc>
                <a:spcPct val="100000"/>
              </a:lnSpc>
            </a:pPr>
            <a:r>
              <a:rPr sz="2200" spc="-5" dirty="0">
                <a:solidFill>
                  <a:srgbClr val="000066"/>
                </a:solidFill>
                <a:latin typeface="Candara"/>
                <a:cs typeface="Candara"/>
              </a:rPr>
              <a:t>επώδυνο</a:t>
            </a:r>
            <a:r>
              <a:rPr sz="2200" spc="20" dirty="0">
                <a:solidFill>
                  <a:srgbClr val="000066"/>
                </a:solidFill>
                <a:latin typeface="Candara"/>
                <a:cs typeface="Candara"/>
              </a:rPr>
              <a:t> </a:t>
            </a:r>
            <a:r>
              <a:rPr sz="2200" spc="-5" dirty="0">
                <a:solidFill>
                  <a:srgbClr val="000066"/>
                </a:solidFill>
                <a:latin typeface="Candara"/>
                <a:cs typeface="Candara"/>
              </a:rPr>
              <a:t>ερέθισμα</a:t>
            </a:r>
            <a:r>
              <a:rPr sz="2200" spc="10" dirty="0">
                <a:solidFill>
                  <a:srgbClr val="000066"/>
                </a:solidFill>
                <a:latin typeface="Candara"/>
                <a:cs typeface="Candara"/>
              </a:rPr>
              <a:t> </a:t>
            </a:r>
            <a:r>
              <a:rPr sz="2200" spc="-5" dirty="0">
                <a:solidFill>
                  <a:srgbClr val="000066"/>
                </a:solidFill>
                <a:latin typeface="Candara"/>
                <a:cs typeface="Candara"/>
              </a:rPr>
              <a:t>(</a:t>
            </a:r>
            <a:r>
              <a:rPr sz="2200" spc="-10" dirty="0">
                <a:solidFill>
                  <a:srgbClr val="000066"/>
                </a:solidFill>
                <a:latin typeface="Candara"/>
                <a:cs typeface="Candara"/>
              </a:rPr>
              <a:t>E</a:t>
            </a:r>
            <a:r>
              <a:rPr sz="2200" spc="-5" dirty="0">
                <a:solidFill>
                  <a:srgbClr val="000066"/>
                </a:solidFill>
                <a:latin typeface="Candara"/>
                <a:cs typeface="Candara"/>
              </a:rPr>
              <a:t>D</a:t>
            </a:r>
            <a:r>
              <a:rPr sz="2200" spc="-15" dirty="0">
                <a:solidFill>
                  <a:srgbClr val="000066"/>
                </a:solidFill>
                <a:latin typeface="Candara"/>
                <a:cs typeface="Candara"/>
              </a:rPr>
              <a:t>9</a:t>
            </a:r>
            <a:r>
              <a:rPr sz="2200" cap="small" spc="-5" dirty="0">
                <a:solidFill>
                  <a:srgbClr val="000066"/>
                </a:solidFill>
                <a:latin typeface="Candara"/>
                <a:cs typeface="Candara"/>
              </a:rPr>
              <a:t>5</a:t>
            </a:r>
            <a:r>
              <a:rPr sz="2200" spc="-5" dirty="0">
                <a:solidFill>
                  <a:srgbClr val="000066"/>
                </a:solidFill>
                <a:latin typeface="Candara"/>
                <a:cs typeface="Candara"/>
              </a:rPr>
              <a:t>)</a:t>
            </a:r>
            <a:r>
              <a:rPr sz="2200" spc="5" dirty="0">
                <a:solidFill>
                  <a:srgbClr val="000066"/>
                </a:solidFill>
                <a:latin typeface="Candara"/>
                <a:cs typeface="Candara"/>
              </a:rPr>
              <a:t> </a:t>
            </a:r>
            <a:r>
              <a:rPr sz="2200" spc="-5" dirty="0">
                <a:solidFill>
                  <a:srgbClr val="000066"/>
                </a:solidFill>
                <a:latin typeface="Candara"/>
                <a:cs typeface="Candara"/>
              </a:rPr>
              <a:t>είναι</a:t>
            </a:r>
            <a:r>
              <a:rPr sz="2200" dirty="0">
                <a:solidFill>
                  <a:srgbClr val="000066"/>
                </a:solidFill>
                <a:latin typeface="Candara"/>
                <a:cs typeface="Candara"/>
              </a:rPr>
              <a:t> </a:t>
            </a:r>
            <a:r>
              <a:rPr sz="2200" spc="-10" dirty="0">
                <a:solidFill>
                  <a:srgbClr val="000066"/>
                </a:solidFill>
                <a:latin typeface="Candara"/>
                <a:cs typeface="Candara"/>
              </a:rPr>
              <a:t>κα</a:t>
            </a:r>
            <a:r>
              <a:rPr sz="2200" spc="15" dirty="0">
                <a:solidFill>
                  <a:srgbClr val="000066"/>
                </a:solidFill>
                <a:latin typeface="Candara"/>
                <a:cs typeface="Candara"/>
              </a:rPr>
              <a:t>τ</a:t>
            </a:r>
            <a:r>
              <a:rPr sz="2200" spc="-5" dirty="0">
                <a:solidFill>
                  <a:srgbClr val="000066"/>
                </a:solidFill>
                <a:latin typeface="Candara"/>
                <a:cs typeface="Candara"/>
              </a:rPr>
              <a:t>ά</a:t>
            </a:r>
            <a:r>
              <a:rPr sz="2200" spc="5" dirty="0">
                <a:solidFill>
                  <a:srgbClr val="000066"/>
                </a:solidFill>
                <a:latin typeface="Candara"/>
                <a:cs typeface="Candara"/>
              </a:rPr>
              <a:t> </a:t>
            </a:r>
            <a:r>
              <a:rPr sz="2200" cap="small" spc="-5" dirty="0">
                <a:solidFill>
                  <a:srgbClr val="000066"/>
                </a:solidFill>
                <a:latin typeface="Candara"/>
                <a:cs typeface="Candara"/>
              </a:rPr>
              <a:t>5</a:t>
            </a:r>
            <a:r>
              <a:rPr sz="2200" spc="-5" dirty="0">
                <a:solidFill>
                  <a:srgbClr val="000066"/>
                </a:solidFill>
                <a:latin typeface="Candara"/>
                <a:cs typeface="Candara"/>
              </a:rPr>
              <a:t>0%</a:t>
            </a:r>
            <a:r>
              <a:rPr sz="2200" dirty="0">
                <a:solidFill>
                  <a:srgbClr val="000066"/>
                </a:solidFill>
                <a:latin typeface="Candara"/>
                <a:cs typeface="Candara"/>
              </a:rPr>
              <a:t>    </a:t>
            </a:r>
            <a:r>
              <a:rPr sz="2200" spc="-15" dirty="0">
                <a:solidFill>
                  <a:srgbClr val="000066"/>
                </a:solidFill>
                <a:latin typeface="Candara"/>
                <a:cs typeface="Candara"/>
              </a:rPr>
              <a:t> </a:t>
            </a:r>
            <a:r>
              <a:rPr sz="2200" spc="-10" dirty="0">
                <a:solidFill>
                  <a:srgbClr val="000066"/>
                </a:solidFill>
                <a:latin typeface="Candara"/>
                <a:cs typeface="Candara"/>
              </a:rPr>
              <a:t>(</a:t>
            </a:r>
            <a:r>
              <a:rPr sz="2200" dirty="0">
                <a:solidFill>
                  <a:srgbClr val="000066"/>
                </a:solidFill>
                <a:latin typeface="Candara"/>
                <a:cs typeface="Candara"/>
              </a:rPr>
              <a:t>δ</a:t>
            </a:r>
            <a:r>
              <a:rPr sz="2200" spc="-10" dirty="0">
                <a:solidFill>
                  <a:srgbClr val="000066"/>
                </a:solidFill>
                <a:latin typeface="Candara"/>
                <a:cs typeface="Candara"/>
              </a:rPr>
              <a:t>η</a:t>
            </a:r>
            <a:r>
              <a:rPr sz="2200" spc="-5" dirty="0">
                <a:solidFill>
                  <a:srgbClr val="000066"/>
                </a:solidFill>
                <a:latin typeface="Candara"/>
                <a:cs typeface="Candara"/>
              </a:rPr>
              <a:t>λ</a:t>
            </a:r>
            <a:r>
              <a:rPr sz="2200" dirty="0">
                <a:solidFill>
                  <a:srgbClr val="000066"/>
                </a:solidFill>
                <a:latin typeface="Candara"/>
                <a:cs typeface="Candara"/>
              </a:rPr>
              <a:t> </a:t>
            </a:r>
            <a:r>
              <a:rPr sz="2200" spc="-10" dirty="0">
                <a:solidFill>
                  <a:srgbClr val="000066"/>
                </a:solidFill>
                <a:latin typeface="Candara"/>
                <a:cs typeface="Candara"/>
              </a:rPr>
              <a:t>1.</a:t>
            </a:r>
            <a:r>
              <a:rPr sz="2200" cap="small" spc="-5" dirty="0">
                <a:solidFill>
                  <a:srgbClr val="000066"/>
                </a:solidFill>
                <a:latin typeface="Candara"/>
                <a:cs typeface="Candara"/>
              </a:rPr>
              <a:t>5</a:t>
            </a:r>
            <a:r>
              <a:rPr sz="2200" dirty="0">
                <a:solidFill>
                  <a:srgbClr val="000066"/>
                </a:solidFill>
                <a:latin typeface="Candara"/>
                <a:cs typeface="Candara"/>
              </a:rPr>
              <a:t> </a:t>
            </a:r>
            <a:r>
              <a:rPr sz="2200" spc="-5" dirty="0">
                <a:solidFill>
                  <a:srgbClr val="000066"/>
                </a:solidFill>
                <a:latin typeface="Candara"/>
                <a:cs typeface="Candara"/>
              </a:rPr>
              <a:t>MAC)</a:t>
            </a:r>
            <a:endParaRPr sz="2200" dirty="0">
              <a:latin typeface="Candara"/>
              <a:cs typeface="Candara"/>
            </a:endParaRPr>
          </a:p>
          <a:p>
            <a:pPr marL="365760" indent="-353695" algn="just">
              <a:lnSpc>
                <a:spcPct val="100000"/>
              </a:lnSpc>
              <a:spcBef>
                <a:spcPts val="5"/>
              </a:spcBef>
              <a:buSzPct val="68181"/>
              <a:buFont typeface="Wingdings"/>
              <a:buChar char=""/>
              <a:tabLst>
                <a:tab pos="366395" algn="l"/>
              </a:tabLst>
            </a:pPr>
            <a:r>
              <a:rPr sz="2200" b="1" spc="-5" dirty="0">
                <a:solidFill>
                  <a:srgbClr val="000066"/>
                </a:solidFill>
                <a:latin typeface="Candara"/>
                <a:cs typeface="Candara"/>
              </a:rPr>
              <a:t>0.4-0.</a:t>
            </a:r>
            <a:r>
              <a:rPr sz="2200" b="1" cap="small" spc="-5" dirty="0">
                <a:solidFill>
                  <a:srgbClr val="000066"/>
                </a:solidFill>
                <a:latin typeface="Candara"/>
                <a:cs typeface="Candara"/>
              </a:rPr>
              <a:t>5</a:t>
            </a:r>
            <a:r>
              <a:rPr sz="2200" b="1" spc="-20" dirty="0">
                <a:solidFill>
                  <a:srgbClr val="000066"/>
                </a:solidFill>
                <a:latin typeface="Candara"/>
                <a:cs typeface="Candara"/>
              </a:rPr>
              <a:t> </a:t>
            </a:r>
            <a:r>
              <a:rPr sz="2200" b="1" spc="-5" dirty="0">
                <a:solidFill>
                  <a:srgbClr val="000066"/>
                </a:solidFill>
                <a:latin typeface="Candara"/>
                <a:cs typeface="Candara"/>
              </a:rPr>
              <a:t>MAC</a:t>
            </a:r>
            <a:r>
              <a:rPr sz="2200" b="1" spc="5" dirty="0">
                <a:solidFill>
                  <a:srgbClr val="000066"/>
                </a:solidFill>
                <a:latin typeface="Candara"/>
                <a:cs typeface="Candara"/>
              </a:rPr>
              <a:t> </a:t>
            </a:r>
            <a:r>
              <a:rPr sz="2200" spc="-10" dirty="0">
                <a:solidFill>
                  <a:srgbClr val="000066"/>
                </a:solidFill>
                <a:latin typeface="Candara"/>
                <a:cs typeface="Candara"/>
              </a:rPr>
              <a:t>για</a:t>
            </a:r>
            <a:r>
              <a:rPr sz="2200" spc="15" dirty="0">
                <a:solidFill>
                  <a:srgbClr val="000066"/>
                </a:solidFill>
                <a:latin typeface="Candara"/>
                <a:cs typeface="Candara"/>
              </a:rPr>
              <a:t> </a:t>
            </a:r>
            <a:r>
              <a:rPr sz="2200" spc="-5" dirty="0">
                <a:solidFill>
                  <a:srgbClr val="000066"/>
                </a:solidFill>
                <a:latin typeface="Candara"/>
                <a:cs typeface="Candara"/>
              </a:rPr>
              <a:t>απώλεια</a:t>
            </a:r>
            <a:r>
              <a:rPr sz="2200" spc="25" dirty="0">
                <a:solidFill>
                  <a:srgbClr val="000066"/>
                </a:solidFill>
                <a:latin typeface="Candara"/>
                <a:cs typeface="Candara"/>
              </a:rPr>
              <a:t> </a:t>
            </a:r>
            <a:r>
              <a:rPr sz="2200" spc="-5" dirty="0">
                <a:solidFill>
                  <a:srgbClr val="000066"/>
                </a:solidFill>
                <a:latin typeface="Candara"/>
                <a:cs typeface="Candara"/>
              </a:rPr>
              <a:t>συνείδησης</a:t>
            </a:r>
            <a:r>
              <a:rPr sz="2200" spc="5" dirty="0">
                <a:solidFill>
                  <a:srgbClr val="000066"/>
                </a:solidFill>
                <a:latin typeface="Candara"/>
                <a:cs typeface="Candara"/>
              </a:rPr>
              <a:t> </a:t>
            </a:r>
            <a:r>
              <a:rPr sz="2200" spc="-10" dirty="0">
                <a:solidFill>
                  <a:srgbClr val="000066"/>
                </a:solidFill>
                <a:latin typeface="Candara"/>
                <a:cs typeface="Candara"/>
              </a:rPr>
              <a:t>και</a:t>
            </a:r>
            <a:r>
              <a:rPr sz="2200" spc="15" dirty="0">
                <a:solidFill>
                  <a:srgbClr val="000066"/>
                </a:solidFill>
                <a:latin typeface="Candara"/>
                <a:cs typeface="Candara"/>
              </a:rPr>
              <a:t> </a:t>
            </a:r>
            <a:r>
              <a:rPr sz="2200" spc="-5" dirty="0">
                <a:solidFill>
                  <a:srgbClr val="000066"/>
                </a:solidFill>
                <a:latin typeface="Candara"/>
                <a:cs typeface="Candara"/>
              </a:rPr>
              <a:t>ανάκληση</a:t>
            </a:r>
            <a:r>
              <a:rPr sz="2200" spc="15" dirty="0">
                <a:solidFill>
                  <a:srgbClr val="000066"/>
                </a:solidFill>
                <a:latin typeface="Candara"/>
                <a:cs typeface="Candara"/>
              </a:rPr>
              <a:t> </a:t>
            </a:r>
            <a:r>
              <a:rPr sz="2200" spc="-10" dirty="0">
                <a:solidFill>
                  <a:srgbClr val="000066"/>
                </a:solidFill>
                <a:latin typeface="Candara"/>
                <a:cs typeface="Candara"/>
              </a:rPr>
              <a:t>γεγονότων</a:t>
            </a:r>
            <a:endParaRPr sz="2200" dirty="0">
              <a:latin typeface="Candara"/>
              <a:cs typeface="Candara"/>
            </a:endParaRPr>
          </a:p>
        </p:txBody>
      </p:sp>
      <p:sp>
        <p:nvSpPr>
          <p:cNvPr id="4" name="object 4"/>
          <p:cNvSpPr txBox="1"/>
          <p:nvPr/>
        </p:nvSpPr>
        <p:spPr>
          <a:xfrm>
            <a:off x="4134845" y="5650705"/>
            <a:ext cx="4544062" cy="751488"/>
          </a:xfrm>
          <a:prstGeom prst="rect">
            <a:avLst/>
          </a:prstGeom>
        </p:spPr>
        <p:txBody>
          <a:bodyPr vert="horz" wrap="square" lIns="0" tIns="12700" rIns="0" bIns="0" rtlCol="0">
            <a:spAutoFit/>
          </a:bodyPr>
          <a:lstStyle/>
          <a:p>
            <a:pPr marL="12700" marR="5080" algn="just">
              <a:lnSpc>
                <a:spcPct val="100000"/>
              </a:lnSpc>
              <a:spcBef>
                <a:spcPts val="100"/>
              </a:spcBef>
            </a:pPr>
            <a:r>
              <a:rPr sz="1600" b="1" i="1" spc="-5" dirty="0">
                <a:solidFill>
                  <a:srgbClr val="004E6C"/>
                </a:solidFill>
                <a:latin typeface="Candara"/>
                <a:cs typeface="Candara"/>
              </a:rPr>
              <a:t>*EC50</a:t>
            </a:r>
            <a:r>
              <a:rPr sz="1600" b="1" i="1" dirty="0">
                <a:solidFill>
                  <a:srgbClr val="004E6C"/>
                </a:solidFill>
                <a:latin typeface="Candara"/>
                <a:cs typeface="Candara"/>
              </a:rPr>
              <a:t> </a:t>
            </a:r>
            <a:r>
              <a:rPr sz="1600" b="1" i="1" spc="-5" dirty="0">
                <a:solidFill>
                  <a:srgbClr val="004E6C"/>
                </a:solidFill>
                <a:latin typeface="Candara"/>
                <a:cs typeface="Candara"/>
              </a:rPr>
              <a:t>είναι</a:t>
            </a:r>
            <a:r>
              <a:rPr sz="1600" b="1" i="1" dirty="0">
                <a:solidFill>
                  <a:srgbClr val="004E6C"/>
                </a:solidFill>
                <a:latin typeface="Candara"/>
                <a:cs typeface="Candara"/>
              </a:rPr>
              <a:t> η</a:t>
            </a:r>
            <a:r>
              <a:rPr sz="1600" b="1" i="1" spc="5" dirty="0">
                <a:solidFill>
                  <a:srgbClr val="004E6C"/>
                </a:solidFill>
                <a:latin typeface="Candara"/>
                <a:cs typeface="Candara"/>
              </a:rPr>
              <a:t> </a:t>
            </a:r>
            <a:r>
              <a:rPr sz="1600" b="1" i="1" dirty="0">
                <a:solidFill>
                  <a:srgbClr val="004E6C"/>
                </a:solidFill>
                <a:latin typeface="Candara"/>
                <a:cs typeface="Candara"/>
              </a:rPr>
              <a:t>συγκέντρωση</a:t>
            </a:r>
            <a:r>
              <a:rPr sz="1600" b="1" i="1" spc="5" dirty="0">
                <a:solidFill>
                  <a:srgbClr val="004E6C"/>
                </a:solidFill>
                <a:latin typeface="Candara"/>
                <a:cs typeface="Candara"/>
              </a:rPr>
              <a:t> </a:t>
            </a:r>
            <a:r>
              <a:rPr sz="1600" b="1" i="1" dirty="0">
                <a:solidFill>
                  <a:srgbClr val="004E6C"/>
                </a:solidFill>
                <a:latin typeface="Candara"/>
                <a:cs typeface="Candara"/>
              </a:rPr>
              <a:t>ενός </a:t>
            </a:r>
            <a:r>
              <a:rPr sz="1600" b="1" i="1" spc="5" dirty="0">
                <a:solidFill>
                  <a:srgbClr val="004E6C"/>
                </a:solidFill>
                <a:latin typeface="Candara"/>
                <a:cs typeface="Candara"/>
              </a:rPr>
              <a:t> </a:t>
            </a:r>
            <a:r>
              <a:rPr sz="1600" b="1" i="1" spc="-5" dirty="0">
                <a:solidFill>
                  <a:srgbClr val="004E6C"/>
                </a:solidFill>
                <a:latin typeface="Candara"/>
                <a:cs typeface="Candara"/>
              </a:rPr>
              <a:t>φαρμάκου</a:t>
            </a:r>
            <a:r>
              <a:rPr sz="1600" b="1" i="1" dirty="0">
                <a:solidFill>
                  <a:srgbClr val="004E6C"/>
                </a:solidFill>
                <a:latin typeface="Candara"/>
                <a:cs typeface="Candara"/>
              </a:rPr>
              <a:t> </a:t>
            </a:r>
            <a:r>
              <a:rPr sz="1600" b="1" i="1" spc="-5" dirty="0">
                <a:solidFill>
                  <a:srgbClr val="004E6C"/>
                </a:solidFill>
                <a:latin typeface="Candara"/>
                <a:cs typeface="Candara"/>
              </a:rPr>
              <a:t>που</a:t>
            </a:r>
            <a:r>
              <a:rPr sz="1600" b="1" i="1" spc="500" dirty="0">
                <a:solidFill>
                  <a:srgbClr val="004E6C"/>
                </a:solidFill>
                <a:latin typeface="Candara"/>
                <a:cs typeface="Candara"/>
              </a:rPr>
              <a:t> </a:t>
            </a:r>
            <a:r>
              <a:rPr sz="1600" b="1" i="1" spc="-5" dirty="0">
                <a:solidFill>
                  <a:srgbClr val="004E6C"/>
                </a:solidFill>
                <a:latin typeface="Candara"/>
                <a:cs typeface="Candara"/>
              </a:rPr>
              <a:t>απαιτείται,</a:t>
            </a:r>
            <a:r>
              <a:rPr sz="1600" b="1" i="1" spc="495" dirty="0">
                <a:solidFill>
                  <a:srgbClr val="004E6C"/>
                </a:solidFill>
                <a:latin typeface="Candara"/>
                <a:cs typeface="Candara"/>
              </a:rPr>
              <a:t> </a:t>
            </a:r>
            <a:r>
              <a:rPr sz="1600" b="1" i="1" dirty="0">
                <a:solidFill>
                  <a:srgbClr val="004E6C"/>
                </a:solidFill>
                <a:latin typeface="Candara"/>
                <a:cs typeface="Candara"/>
              </a:rPr>
              <a:t>ώστε </a:t>
            </a:r>
            <a:r>
              <a:rPr sz="1600" b="1" i="1" spc="-495" dirty="0">
                <a:solidFill>
                  <a:srgbClr val="004E6C"/>
                </a:solidFill>
                <a:latin typeface="Candara"/>
                <a:cs typeface="Candara"/>
              </a:rPr>
              <a:t> </a:t>
            </a:r>
            <a:r>
              <a:rPr sz="1600" b="1" i="1" dirty="0">
                <a:solidFill>
                  <a:srgbClr val="004E6C"/>
                </a:solidFill>
                <a:latin typeface="Candara"/>
                <a:cs typeface="Candara"/>
              </a:rPr>
              <a:t>να </a:t>
            </a:r>
            <a:r>
              <a:rPr sz="1600" b="1" i="1" spc="-5" dirty="0">
                <a:solidFill>
                  <a:srgbClr val="004E6C"/>
                </a:solidFill>
                <a:latin typeface="Candara"/>
                <a:cs typeface="Candara"/>
              </a:rPr>
              <a:t>προκληθεί το 50% της μέγιστης </a:t>
            </a:r>
            <a:r>
              <a:rPr sz="1600" b="1" i="1" dirty="0">
                <a:solidFill>
                  <a:srgbClr val="004E6C"/>
                </a:solidFill>
                <a:latin typeface="Candara"/>
                <a:cs typeface="Candara"/>
              </a:rPr>
              <a:t> </a:t>
            </a:r>
            <a:r>
              <a:rPr sz="1600" b="1" i="1" spc="-5" dirty="0">
                <a:solidFill>
                  <a:srgbClr val="004E6C"/>
                </a:solidFill>
                <a:latin typeface="Candara"/>
                <a:cs typeface="Candara"/>
              </a:rPr>
              <a:t>απάντησης</a:t>
            </a:r>
            <a:endParaRPr sz="1600" dirty="0">
              <a:latin typeface="Candara"/>
              <a:cs typeface="Candara"/>
            </a:endParaRPr>
          </a:p>
        </p:txBody>
      </p:sp>
      <p:sp>
        <p:nvSpPr>
          <p:cNvPr id="6" name="Ορθογώνιο 5"/>
          <p:cNvSpPr/>
          <p:nvPr/>
        </p:nvSpPr>
        <p:spPr>
          <a:xfrm>
            <a:off x="395708" y="4953000"/>
            <a:ext cx="3325701" cy="1477328"/>
          </a:xfrm>
          <a:prstGeom prst="rect">
            <a:avLst/>
          </a:prstGeom>
        </p:spPr>
        <p:txBody>
          <a:bodyPr wrap="square">
            <a:spAutoFit/>
          </a:bodyPr>
          <a:lstStyle/>
          <a:p>
            <a:pPr algn="ctr"/>
            <a:r>
              <a:rPr lang="el-GR" b="1" dirty="0">
                <a:solidFill>
                  <a:srgbClr val="FF0000"/>
                </a:solidFill>
                <a:effectLst>
                  <a:outerShdw blurRad="38100" dist="38100" dir="2700000" algn="tl">
                    <a:srgbClr val="000000">
                      <a:alpha val="43137"/>
                    </a:srgbClr>
                  </a:outerShdw>
                </a:effectLst>
              </a:rPr>
              <a:t>Όσο πιο δραστικός είναι ένας εισπνεόμενος</a:t>
            </a:r>
          </a:p>
          <a:p>
            <a:pPr algn="ctr"/>
            <a:r>
              <a:rPr lang="el-GR" b="1" dirty="0">
                <a:solidFill>
                  <a:srgbClr val="FF0000"/>
                </a:solidFill>
                <a:effectLst>
                  <a:outerShdw blurRad="38100" dist="38100" dir="2700000" algn="tl">
                    <a:srgbClr val="000000">
                      <a:alpha val="43137"/>
                    </a:srgbClr>
                  </a:outerShdw>
                </a:effectLst>
              </a:rPr>
              <a:t>παράγοντας τόσο μικρότερη είναι η MAC</a:t>
            </a:r>
          </a:p>
          <a:p>
            <a:pPr algn="ctr"/>
            <a:r>
              <a:rPr lang="el-GR" b="1" dirty="0">
                <a:solidFill>
                  <a:srgbClr val="FF0000"/>
                </a:solidFill>
                <a:effectLst>
                  <a:outerShdw blurRad="38100" dist="38100" dir="2700000" algn="tl">
                    <a:srgbClr val="000000">
                      <a:alpha val="43137"/>
                    </a:srgbClr>
                  </a:outerShdw>
                </a:effectLst>
              </a:rPr>
              <a:t>του και αντίστροφα</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7" name="object 7"/>
          <p:cNvSpPr txBox="1"/>
          <p:nvPr/>
        </p:nvSpPr>
        <p:spPr>
          <a:xfrm>
            <a:off x="130322" y="151659"/>
            <a:ext cx="8989060" cy="2782172"/>
          </a:xfrm>
          <a:prstGeom prst="rect">
            <a:avLst/>
          </a:prstGeom>
        </p:spPr>
        <p:txBody>
          <a:bodyPr vert="horz" wrap="square" lIns="0" tIns="12065" rIns="0" bIns="0" rtlCol="0">
            <a:spAutoFit/>
          </a:bodyPr>
          <a:lstStyle/>
          <a:p>
            <a:pPr marL="304800" marR="5080" indent="-292735" algn="just">
              <a:lnSpc>
                <a:spcPct val="150000"/>
              </a:lnSpc>
              <a:spcBef>
                <a:spcPts val="95"/>
              </a:spcBef>
              <a:buSzPct val="70000"/>
              <a:buFont typeface="Wingdings"/>
              <a:buChar char=""/>
              <a:tabLst>
                <a:tab pos="305435" algn="l"/>
              </a:tabLst>
            </a:pPr>
            <a:r>
              <a:rPr sz="2000" b="1" dirty="0">
                <a:solidFill>
                  <a:srgbClr val="000066"/>
                </a:solidFill>
                <a:latin typeface="Candara"/>
                <a:cs typeface="Candara"/>
              </a:rPr>
              <a:t>H</a:t>
            </a:r>
            <a:r>
              <a:rPr sz="2000" b="1" u="sng" spc="5" dirty="0">
                <a:solidFill>
                  <a:srgbClr val="000066"/>
                </a:solidFill>
                <a:uFill>
                  <a:solidFill>
                    <a:srgbClr val="0E6EC5"/>
                  </a:solidFill>
                </a:uFill>
                <a:latin typeface="Candara"/>
                <a:cs typeface="Candara"/>
              </a:rPr>
              <a:t> </a:t>
            </a:r>
            <a:r>
              <a:rPr sz="2000" b="1" u="sng" dirty="0">
                <a:solidFill>
                  <a:srgbClr val="000066"/>
                </a:solidFill>
                <a:uFill>
                  <a:solidFill>
                    <a:srgbClr val="0E6EC5"/>
                  </a:solidFill>
                </a:uFill>
                <a:latin typeface="Candara"/>
                <a:cs typeface="Candara"/>
              </a:rPr>
              <a:t>MAC</a:t>
            </a:r>
            <a:r>
              <a:rPr sz="2000" b="1" u="sng" spc="5" dirty="0">
                <a:solidFill>
                  <a:srgbClr val="000066"/>
                </a:solidFill>
                <a:uFill>
                  <a:solidFill>
                    <a:srgbClr val="0E6EC5"/>
                  </a:solidFill>
                </a:uFill>
                <a:latin typeface="Candara"/>
                <a:cs typeface="Candara"/>
              </a:rPr>
              <a:t> </a:t>
            </a:r>
            <a:r>
              <a:rPr sz="2000" b="1" u="sng" spc="-5" dirty="0">
                <a:solidFill>
                  <a:srgbClr val="000066"/>
                </a:solidFill>
                <a:uFill>
                  <a:solidFill>
                    <a:srgbClr val="0E6EC5"/>
                  </a:solidFill>
                </a:uFill>
                <a:latin typeface="Candara"/>
                <a:cs typeface="Candara"/>
              </a:rPr>
              <a:t>που</a:t>
            </a:r>
            <a:r>
              <a:rPr sz="2000" b="1" u="sng" dirty="0">
                <a:solidFill>
                  <a:srgbClr val="000066"/>
                </a:solidFill>
                <a:uFill>
                  <a:solidFill>
                    <a:srgbClr val="0E6EC5"/>
                  </a:solidFill>
                </a:uFill>
                <a:latin typeface="Candara"/>
                <a:cs typeface="Candara"/>
              </a:rPr>
              <a:t> </a:t>
            </a:r>
            <a:r>
              <a:rPr sz="2000" b="1" u="sng" spc="-5" dirty="0">
                <a:solidFill>
                  <a:srgbClr val="000066"/>
                </a:solidFill>
                <a:uFill>
                  <a:solidFill>
                    <a:srgbClr val="0E6EC5"/>
                  </a:solidFill>
                </a:uFill>
                <a:latin typeface="Candara"/>
                <a:cs typeface="Candara"/>
              </a:rPr>
              <a:t>αναστέλλει</a:t>
            </a:r>
            <a:r>
              <a:rPr sz="2000" b="1" u="sng" dirty="0">
                <a:solidFill>
                  <a:srgbClr val="000066"/>
                </a:solidFill>
                <a:uFill>
                  <a:solidFill>
                    <a:srgbClr val="0E6EC5"/>
                  </a:solidFill>
                </a:uFill>
                <a:latin typeface="Candara"/>
                <a:cs typeface="Candara"/>
              </a:rPr>
              <a:t> </a:t>
            </a:r>
            <a:r>
              <a:rPr sz="2000" b="1" u="sng" spc="-5" dirty="0">
                <a:solidFill>
                  <a:srgbClr val="000066"/>
                </a:solidFill>
                <a:uFill>
                  <a:solidFill>
                    <a:srgbClr val="0E6EC5"/>
                  </a:solidFill>
                </a:uFill>
                <a:latin typeface="Candara"/>
                <a:cs typeface="Candara"/>
              </a:rPr>
              <a:t>την</a:t>
            </a:r>
            <a:r>
              <a:rPr sz="2000" b="1" u="sng" dirty="0">
                <a:solidFill>
                  <a:srgbClr val="000066"/>
                </a:solidFill>
                <a:uFill>
                  <a:solidFill>
                    <a:srgbClr val="0E6EC5"/>
                  </a:solidFill>
                </a:uFill>
                <a:latin typeface="Candara"/>
                <a:cs typeface="Candara"/>
              </a:rPr>
              <a:t> απάντηση</a:t>
            </a:r>
            <a:r>
              <a:rPr sz="2000" b="1" u="sng" spc="5" dirty="0">
                <a:solidFill>
                  <a:srgbClr val="000066"/>
                </a:solidFill>
                <a:uFill>
                  <a:solidFill>
                    <a:srgbClr val="0E6EC5"/>
                  </a:solidFill>
                </a:uFill>
                <a:latin typeface="Candara"/>
                <a:cs typeface="Candara"/>
              </a:rPr>
              <a:t> </a:t>
            </a:r>
            <a:r>
              <a:rPr sz="2000" b="1" u="sng" dirty="0">
                <a:solidFill>
                  <a:srgbClr val="000066"/>
                </a:solidFill>
                <a:uFill>
                  <a:solidFill>
                    <a:srgbClr val="0E6EC5"/>
                  </a:solidFill>
                </a:uFill>
                <a:latin typeface="Candara"/>
                <a:cs typeface="Candara"/>
              </a:rPr>
              <a:t>στο</a:t>
            </a:r>
            <a:r>
              <a:rPr sz="2000" b="1" u="sng" spc="5" dirty="0">
                <a:solidFill>
                  <a:srgbClr val="000066"/>
                </a:solidFill>
                <a:uFill>
                  <a:solidFill>
                    <a:srgbClr val="0E6EC5"/>
                  </a:solidFill>
                </a:uFill>
                <a:latin typeface="Candara"/>
                <a:cs typeface="Candara"/>
              </a:rPr>
              <a:t> </a:t>
            </a:r>
            <a:r>
              <a:rPr sz="2000" b="1" u="sng" dirty="0">
                <a:solidFill>
                  <a:srgbClr val="000066"/>
                </a:solidFill>
                <a:uFill>
                  <a:solidFill>
                    <a:srgbClr val="0E6EC5"/>
                  </a:solidFill>
                </a:uFill>
                <a:latin typeface="Candara"/>
                <a:cs typeface="Candara"/>
              </a:rPr>
              <a:t>συμπαθητικό</a:t>
            </a:r>
            <a:r>
              <a:rPr sz="2000" b="1" u="sng" spc="5" dirty="0">
                <a:solidFill>
                  <a:srgbClr val="000066"/>
                </a:solidFill>
                <a:uFill>
                  <a:solidFill>
                    <a:srgbClr val="0E6EC5"/>
                  </a:solidFill>
                </a:uFill>
                <a:latin typeface="Candara"/>
                <a:cs typeface="Candara"/>
              </a:rPr>
              <a:t> </a:t>
            </a:r>
            <a:r>
              <a:rPr sz="2000" b="1" u="sng" spc="-10" dirty="0">
                <a:solidFill>
                  <a:srgbClr val="000066"/>
                </a:solidFill>
                <a:uFill>
                  <a:solidFill>
                    <a:srgbClr val="0E6EC5"/>
                  </a:solidFill>
                </a:uFill>
                <a:latin typeface="Candara"/>
                <a:cs typeface="Candara"/>
              </a:rPr>
              <a:t>(MAC-</a:t>
            </a:r>
            <a:r>
              <a:rPr sz="2000" b="1" u="sng" spc="-5" dirty="0">
                <a:solidFill>
                  <a:srgbClr val="000066"/>
                </a:solidFill>
                <a:uFill>
                  <a:solidFill>
                    <a:srgbClr val="0E6EC5"/>
                  </a:solidFill>
                </a:uFill>
                <a:latin typeface="Candara"/>
                <a:cs typeface="Candara"/>
              </a:rPr>
              <a:t> BAR</a:t>
            </a:r>
            <a:r>
              <a:rPr sz="2000" b="1" spc="-5" dirty="0">
                <a:solidFill>
                  <a:srgbClr val="000066"/>
                </a:solidFill>
                <a:latin typeface="Candara"/>
                <a:cs typeface="Candara"/>
              </a:rPr>
              <a:t>):</a:t>
            </a:r>
            <a:r>
              <a:rPr sz="2000" b="1" dirty="0">
                <a:solidFill>
                  <a:srgbClr val="000066"/>
                </a:solidFill>
                <a:latin typeface="Candara"/>
                <a:cs typeface="Candara"/>
              </a:rPr>
              <a:t> </a:t>
            </a:r>
            <a:r>
              <a:rPr sz="2000" dirty="0">
                <a:solidFill>
                  <a:srgbClr val="000066"/>
                </a:solidFill>
                <a:latin typeface="Candara"/>
                <a:cs typeface="Candara"/>
              </a:rPr>
              <a:t>η </a:t>
            </a:r>
            <a:r>
              <a:rPr sz="2000" spc="5" dirty="0">
                <a:solidFill>
                  <a:srgbClr val="000066"/>
                </a:solidFill>
                <a:latin typeface="Candara"/>
                <a:cs typeface="Candara"/>
              </a:rPr>
              <a:t> </a:t>
            </a:r>
            <a:r>
              <a:rPr sz="2000" spc="-5" dirty="0">
                <a:solidFill>
                  <a:srgbClr val="000066"/>
                </a:solidFill>
                <a:latin typeface="Candara"/>
                <a:cs typeface="Candara"/>
              </a:rPr>
              <a:t>ελάχιστη</a:t>
            </a:r>
            <a:r>
              <a:rPr sz="2000" dirty="0">
                <a:solidFill>
                  <a:srgbClr val="000066"/>
                </a:solidFill>
                <a:latin typeface="Candara"/>
                <a:cs typeface="Candara"/>
              </a:rPr>
              <a:t> </a:t>
            </a:r>
            <a:r>
              <a:rPr sz="2000" spc="-5" dirty="0">
                <a:solidFill>
                  <a:srgbClr val="000066"/>
                </a:solidFill>
                <a:latin typeface="Candara"/>
                <a:cs typeface="Candara"/>
              </a:rPr>
              <a:t>κυψελιδική</a:t>
            </a:r>
            <a:r>
              <a:rPr sz="2000" dirty="0">
                <a:solidFill>
                  <a:srgbClr val="000066"/>
                </a:solidFill>
                <a:latin typeface="Candara"/>
                <a:cs typeface="Candara"/>
              </a:rPr>
              <a:t> </a:t>
            </a:r>
            <a:r>
              <a:rPr sz="2000" spc="-5" dirty="0">
                <a:solidFill>
                  <a:srgbClr val="000066"/>
                </a:solidFill>
                <a:latin typeface="Candara"/>
                <a:cs typeface="Candara"/>
              </a:rPr>
              <a:t>συγκέντρωση</a:t>
            </a:r>
            <a:r>
              <a:rPr sz="2000" dirty="0">
                <a:solidFill>
                  <a:srgbClr val="000066"/>
                </a:solidFill>
                <a:latin typeface="Candara"/>
                <a:cs typeface="Candara"/>
              </a:rPr>
              <a:t> </a:t>
            </a:r>
            <a:r>
              <a:rPr sz="2000" spc="-5" dirty="0">
                <a:solidFill>
                  <a:srgbClr val="000066"/>
                </a:solidFill>
                <a:latin typeface="Candara"/>
                <a:cs typeface="Candara"/>
              </a:rPr>
              <a:t>που</a:t>
            </a:r>
            <a:r>
              <a:rPr sz="2000" dirty="0">
                <a:solidFill>
                  <a:srgbClr val="000066"/>
                </a:solidFill>
                <a:latin typeface="Candara"/>
                <a:cs typeface="Candara"/>
              </a:rPr>
              <a:t> </a:t>
            </a:r>
            <a:r>
              <a:rPr sz="2000" spc="-5" dirty="0">
                <a:solidFill>
                  <a:srgbClr val="000066"/>
                </a:solidFill>
                <a:latin typeface="Candara"/>
                <a:cs typeface="Candara"/>
              </a:rPr>
              <a:t>απαιτείται</a:t>
            </a:r>
            <a:r>
              <a:rPr sz="2000" dirty="0">
                <a:solidFill>
                  <a:srgbClr val="000066"/>
                </a:solidFill>
                <a:latin typeface="Candara"/>
                <a:cs typeface="Candara"/>
              </a:rPr>
              <a:t> για</a:t>
            </a:r>
            <a:r>
              <a:rPr sz="2000" spc="5" dirty="0">
                <a:solidFill>
                  <a:srgbClr val="000066"/>
                </a:solidFill>
                <a:latin typeface="Candara"/>
                <a:cs typeface="Candara"/>
              </a:rPr>
              <a:t> </a:t>
            </a:r>
            <a:r>
              <a:rPr sz="2000" spc="-5" dirty="0">
                <a:solidFill>
                  <a:srgbClr val="000066"/>
                </a:solidFill>
                <a:latin typeface="Candara"/>
                <a:cs typeface="Candara"/>
              </a:rPr>
              <a:t>να</a:t>
            </a:r>
            <a:r>
              <a:rPr sz="2000" dirty="0">
                <a:solidFill>
                  <a:srgbClr val="000066"/>
                </a:solidFill>
                <a:latin typeface="Candara"/>
                <a:cs typeface="Candara"/>
              </a:rPr>
              <a:t> </a:t>
            </a:r>
            <a:r>
              <a:rPr sz="2000" spc="-5" dirty="0">
                <a:solidFill>
                  <a:srgbClr val="000066"/>
                </a:solidFill>
                <a:latin typeface="Candara"/>
                <a:cs typeface="Candara"/>
              </a:rPr>
              <a:t>προλάβει</a:t>
            </a:r>
            <a:r>
              <a:rPr sz="2000" dirty="0">
                <a:solidFill>
                  <a:srgbClr val="000066"/>
                </a:solidFill>
                <a:latin typeface="Candara"/>
                <a:cs typeface="Candara"/>
              </a:rPr>
              <a:t> </a:t>
            </a:r>
            <a:r>
              <a:rPr sz="2000" spc="-10" dirty="0">
                <a:solidFill>
                  <a:srgbClr val="000066"/>
                </a:solidFill>
                <a:latin typeface="Candara"/>
                <a:cs typeface="Candara"/>
              </a:rPr>
              <a:t>την </a:t>
            </a:r>
            <a:r>
              <a:rPr sz="2000" spc="-420" dirty="0">
                <a:solidFill>
                  <a:srgbClr val="000066"/>
                </a:solidFill>
                <a:latin typeface="Candara"/>
                <a:cs typeface="Candara"/>
              </a:rPr>
              <a:t> </a:t>
            </a:r>
            <a:r>
              <a:rPr sz="2000" dirty="0">
                <a:solidFill>
                  <a:srgbClr val="000066"/>
                </a:solidFill>
                <a:latin typeface="Candara"/>
                <a:cs typeface="Candara"/>
              </a:rPr>
              <a:t>απάντηση</a:t>
            </a:r>
            <a:r>
              <a:rPr sz="2000" spc="5" dirty="0">
                <a:solidFill>
                  <a:srgbClr val="000066"/>
                </a:solidFill>
                <a:latin typeface="Candara"/>
                <a:cs typeface="Candara"/>
              </a:rPr>
              <a:t> </a:t>
            </a:r>
            <a:r>
              <a:rPr sz="2000" spc="-5" dirty="0">
                <a:solidFill>
                  <a:srgbClr val="000066"/>
                </a:solidFill>
                <a:latin typeface="Candara"/>
                <a:cs typeface="Candara"/>
              </a:rPr>
              <a:t>από</a:t>
            </a:r>
            <a:r>
              <a:rPr sz="2000" dirty="0">
                <a:solidFill>
                  <a:srgbClr val="000066"/>
                </a:solidFill>
                <a:latin typeface="Candara"/>
                <a:cs typeface="Candara"/>
              </a:rPr>
              <a:t> το</a:t>
            </a:r>
            <a:r>
              <a:rPr sz="2000" spc="5" dirty="0">
                <a:solidFill>
                  <a:srgbClr val="000066"/>
                </a:solidFill>
                <a:latin typeface="Candara"/>
                <a:cs typeface="Candara"/>
              </a:rPr>
              <a:t> </a:t>
            </a:r>
            <a:r>
              <a:rPr sz="2000" dirty="0">
                <a:solidFill>
                  <a:srgbClr val="000066"/>
                </a:solidFill>
                <a:latin typeface="Candara"/>
                <a:cs typeface="Candara"/>
              </a:rPr>
              <a:t>συμπαθητικό</a:t>
            </a:r>
            <a:r>
              <a:rPr sz="2000" spc="5" dirty="0">
                <a:solidFill>
                  <a:srgbClr val="000066"/>
                </a:solidFill>
                <a:latin typeface="Candara"/>
                <a:cs typeface="Candara"/>
              </a:rPr>
              <a:t> </a:t>
            </a:r>
            <a:r>
              <a:rPr sz="2000" spc="-5" dirty="0">
                <a:solidFill>
                  <a:srgbClr val="000066"/>
                </a:solidFill>
                <a:latin typeface="Candara"/>
                <a:cs typeface="Candara"/>
              </a:rPr>
              <a:t>σε</a:t>
            </a:r>
            <a:r>
              <a:rPr sz="2000" dirty="0">
                <a:solidFill>
                  <a:srgbClr val="000066"/>
                </a:solidFill>
                <a:latin typeface="Candara"/>
                <a:cs typeface="Candara"/>
              </a:rPr>
              <a:t> ένα</a:t>
            </a:r>
            <a:r>
              <a:rPr sz="2000" spc="5" dirty="0">
                <a:solidFill>
                  <a:srgbClr val="000066"/>
                </a:solidFill>
                <a:latin typeface="Candara"/>
                <a:cs typeface="Candara"/>
              </a:rPr>
              <a:t> </a:t>
            </a:r>
            <a:r>
              <a:rPr sz="2000" dirty="0">
                <a:solidFill>
                  <a:srgbClr val="000066"/>
                </a:solidFill>
                <a:latin typeface="Candara"/>
                <a:cs typeface="Candara"/>
              </a:rPr>
              <a:t>επώδυνο</a:t>
            </a:r>
            <a:r>
              <a:rPr sz="2000" spc="5" dirty="0">
                <a:solidFill>
                  <a:srgbClr val="000066"/>
                </a:solidFill>
                <a:latin typeface="Candara"/>
                <a:cs typeface="Candara"/>
              </a:rPr>
              <a:t> </a:t>
            </a:r>
            <a:r>
              <a:rPr sz="2000" dirty="0">
                <a:solidFill>
                  <a:srgbClr val="000066"/>
                </a:solidFill>
                <a:latin typeface="Candara"/>
                <a:cs typeface="Candara"/>
              </a:rPr>
              <a:t>ερέθισμα</a:t>
            </a:r>
            <a:r>
              <a:rPr sz="2000" spc="5" dirty="0">
                <a:solidFill>
                  <a:srgbClr val="000066"/>
                </a:solidFill>
                <a:latin typeface="Candara"/>
                <a:cs typeface="Candara"/>
              </a:rPr>
              <a:t> </a:t>
            </a:r>
            <a:r>
              <a:rPr sz="2000" dirty="0">
                <a:solidFill>
                  <a:srgbClr val="000066"/>
                </a:solidFill>
                <a:latin typeface="Candara"/>
                <a:cs typeface="Candara"/>
              </a:rPr>
              <a:t>στο</a:t>
            </a:r>
            <a:r>
              <a:rPr sz="2000" spc="5" dirty="0">
                <a:solidFill>
                  <a:srgbClr val="000066"/>
                </a:solidFill>
                <a:latin typeface="Candara"/>
                <a:cs typeface="Candara"/>
              </a:rPr>
              <a:t> </a:t>
            </a:r>
            <a:r>
              <a:rPr sz="2000" cap="small" dirty="0">
                <a:solidFill>
                  <a:srgbClr val="000066"/>
                </a:solidFill>
                <a:latin typeface="Candara"/>
                <a:cs typeface="Candara"/>
              </a:rPr>
              <a:t>5</a:t>
            </a:r>
            <a:r>
              <a:rPr sz="2000" dirty="0">
                <a:solidFill>
                  <a:srgbClr val="000066"/>
                </a:solidFill>
                <a:latin typeface="Candara"/>
                <a:cs typeface="Candara"/>
              </a:rPr>
              <a:t>0%</a:t>
            </a:r>
            <a:r>
              <a:rPr sz="2000" spc="5" dirty="0">
                <a:solidFill>
                  <a:srgbClr val="000066"/>
                </a:solidFill>
                <a:latin typeface="Candara"/>
                <a:cs typeface="Candara"/>
              </a:rPr>
              <a:t> </a:t>
            </a:r>
            <a:r>
              <a:rPr sz="2000" dirty="0">
                <a:solidFill>
                  <a:srgbClr val="000066"/>
                </a:solidFill>
                <a:latin typeface="Candara"/>
                <a:cs typeface="Candara"/>
              </a:rPr>
              <a:t>των </a:t>
            </a:r>
            <a:r>
              <a:rPr sz="2000" spc="5" dirty="0">
                <a:solidFill>
                  <a:srgbClr val="000066"/>
                </a:solidFill>
                <a:latin typeface="Candara"/>
                <a:cs typeface="Candara"/>
              </a:rPr>
              <a:t> </a:t>
            </a:r>
            <a:r>
              <a:rPr sz="2000" dirty="0">
                <a:solidFill>
                  <a:srgbClr val="000066"/>
                </a:solidFill>
                <a:latin typeface="Candara"/>
                <a:cs typeface="Candara"/>
              </a:rPr>
              <a:t>ασθενών.</a:t>
            </a:r>
            <a:r>
              <a:rPr sz="2000" spc="-20" dirty="0">
                <a:solidFill>
                  <a:srgbClr val="000066"/>
                </a:solidFill>
                <a:latin typeface="Candara"/>
                <a:cs typeface="Candara"/>
              </a:rPr>
              <a:t> </a:t>
            </a:r>
            <a:r>
              <a:rPr sz="2000" spc="-5" dirty="0">
                <a:solidFill>
                  <a:srgbClr val="000066"/>
                </a:solidFill>
                <a:latin typeface="Candara"/>
                <a:cs typeface="Candara"/>
              </a:rPr>
              <a:t>1.</a:t>
            </a:r>
            <a:r>
              <a:rPr sz="2000" cap="small" spc="-5" dirty="0">
                <a:solidFill>
                  <a:srgbClr val="000066"/>
                </a:solidFill>
                <a:latin typeface="Candara"/>
                <a:cs typeface="Candara"/>
              </a:rPr>
              <a:t>5</a:t>
            </a:r>
            <a:r>
              <a:rPr sz="2000" spc="10" dirty="0">
                <a:solidFill>
                  <a:srgbClr val="000066"/>
                </a:solidFill>
                <a:latin typeface="Candara"/>
                <a:cs typeface="Candara"/>
              </a:rPr>
              <a:t> </a:t>
            </a:r>
            <a:r>
              <a:rPr sz="2000" cap="small" spc="114" dirty="0">
                <a:solidFill>
                  <a:srgbClr val="000066"/>
                </a:solidFill>
                <a:latin typeface="Candara"/>
                <a:cs typeface="Candara"/>
              </a:rPr>
              <a:t>x</a:t>
            </a:r>
            <a:r>
              <a:rPr sz="2000" spc="5" dirty="0">
                <a:solidFill>
                  <a:srgbClr val="000066"/>
                </a:solidFill>
                <a:latin typeface="Candara"/>
                <a:cs typeface="Candara"/>
              </a:rPr>
              <a:t> </a:t>
            </a:r>
            <a:r>
              <a:rPr sz="2000" dirty="0" smtClean="0">
                <a:solidFill>
                  <a:srgbClr val="000066"/>
                </a:solidFill>
                <a:latin typeface="Candara"/>
                <a:cs typeface="Candara"/>
              </a:rPr>
              <a:t>ΜΑC</a:t>
            </a:r>
            <a:r>
              <a:rPr lang="el-GR" sz="2000" dirty="0" smtClean="0">
                <a:solidFill>
                  <a:srgbClr val="000066"/>
                </a:solidFill>
                <a:latin typeface="Candara"/>
                <a:cs typeface="Candara"/>
              </a:rPr>
              <a:t>-----</a:t>
            </a:r>
            <a:r>
              <a:rPr lang="el-GR" sz="2000" b="1" dirty="0" smtClean="0">
                <a:solidFill>
                  <a:schemeClr val="tx2"/>
                </a:solidFill>
              </a:rPr>
              <a:t>η ελάχιστη κυψελιδική συγκέντρωση που αποκλείει την απάντηση του αυτόνομου νευρικού συστήματος στην τομή του δέρματο</a:t>
            </a:r>
            <a:r>
              <a:rPr lang="el-GR" sz="2000" dirty="0" smtClean="0">
                <a:solidFill>
                  <a:schemeClr val="tx2"/>
                </a:solidFill>
              </a:rPr>
              <a:t>ς</a:t>
            </a:r>
            <a:endParaRPr lang="el-GR" sz="2000" dirty="0" smtClean="0">
              <a:solidFill>
                <a:srgbClr val="000066"/>
              </a:solidFill>
              <a:latin typeface="Candara"/>
              <a:cs typeface="Candara"/>
            </a:endParaRPr>
          </a:p>
          <a:p>
            <a:pPr marL="304800" indent="-292735" algn="just">
              <a:lnSpc>
                <a:spcPct val="100000"/>
              </a:lnSpc>
              <a:spcBef>
                <a:spcPts val="1200"/>
              </a:spcBef>
              <a:buSzPct val="70000"/>
              <a:buFont typeface="Wingdings"/>
              <a:buChar char=""/>
              <a:tabLst>
                <a:tab pos="305435" algn="l"/>
              </a:tabLst>
            </a:pPr>
            <a:r>
              <a:rPr sz="2000" b="1" dirty="0" smtClean="0">
                <a:solidFill>
                  <a:srgbClr val="000066"/>
                </a:solidFill>
                <a:latin typeface="Candara"/>
                <a:cs typeface="Candara"/>
              </a:rPr>
              <a:t>MAC</a:t>
            </a:r>
            <a:r>
              <a:rPr sz="2000" b="1" spc="200" dirty="0" smtClean="0">
                <a:solidFill>
                  <a:srgbClr val="000066"/>
                </a:solidFill>
                <a:latin typeface="Candara"/>
                <a:cs typeface="Candara"/>
              </a:rPr>
              <a:t> </a:t>
            </a:r>
            <a:r>
              <a:rPr sz="2000" b="1" spc="-5" dirty="0">
                <a:solidFill>
                  <a:srgbClr val="000066"/>
                </a:solidFill>
                <a:latin typeface="Candara"/>
                <a:cs typeface="Candara"/>
              </a:rPr>
              <a:t>κατά</a:t>
            </a:r>
            <a:r>
              <a:rPr sz="2000" b="1" spc="204" dirty="0">
                <a:solidFill>
                  <a:srgbClr val="000066"/>
                </a:solidFill>
                <a:latin typeface="Candara"/>
                <a:cs typeface="Candara"/>
              </a:rPr>
              <a:t> </a:t>
            </a:r>
            <a:r>
              <a:rPr sz="2000" b="1" spc="-5" dirty="0">
                <a:solidFill>
                  <a:srgbClr val="000066"/>
                </a:solidFill>
                <a:latin typeface="Candara"/>
                <a:cs typeface="Candara"/>
              </a:rPr>
              <a:t>την</a:t>
            </a:r>
            <a:r>
              <a:rPr sz="2000" b="1" spc="195" dirty="0">
                <a:solidFill>
                  <a:srgbClr val="000066"/>
                </a:solidFill>
                <a:latin typeface="Candara"/>
                <a:cs typeface="Candara"/>
              </a:rPr>
              <a:t> </a:t>
            </a:r>
            <a:r>
              <a:rPr sz="2000" b="1" dirty="0">
                <a:solidFill>
                  <a:srgbClr val="000066"/>
                </a:solidFill>
                <a:latin typeface="Candara"/>
                <a:cs typeface="Candara"/>
              </a:rPr>
              <a:t>εγρήγορση</a:t>
            </a:r>
            <a:r>
              <a:rPr sz="2000" b="1" spc="204" dirty="0">
                <a:solidFill>
                  <a:srgbClr val="000066"/>
                </a:solidFill>
                <a:latin typeface="Candara"/>
                <a:cs typeface="Candara"/>
              </a:rPr>
              <a:t> </a:t>
            </a:r>
            <a:r>
              <a:rPr sz="2000" b="1" spc="-5" dirty="0">
                <a:solidFill>
                  <a:srgbClr val="000066"/>
                </a:solidFill>
                <a:latin typeface="Candara"/>
                <a:cs typeface="Candara"/>
              </a:rPr>
              <a:t>(MAC-Awake):</a:t>
            </a:r>
            <a:r>
              <a:rPr sz="2000" b="1" spc="200" dirty="0">
                <a:solidFill>
                  <a:srgbClr val="000066"/>
                </a:solidFill>
                <a:latin typeface="Candara"/>
                <a:cs typeface="Candara"/>
              </a:rPr>
              <a:t> </a:t>
            </a:r>
            <a:r>
              <a:rPr sz="2000" dirty="0">
                <a:solidFill>
                  <a:srgbClr val="000066"/>
                </a:solidFill>
                <a:latin typeface="Candara"/>
                <a:cs typeface="Candara"/>
              </a:rPr>
              <a:t>η</a:t>
            </a:r>
            <a:r>
              <a:rPr sz="2000" spc="200" dirty="0">
                <a:solidFill>
                  <a:srgbClr val="000066"/>
                </a:solidFill>
                <a:latin typeface="Candara"/>
                <a:cs typeface="Candara"/>
              </a:rPr>
              <a:t> </a:t>
            </a:r>
            <a:r>
              <a:rPr sz="2000" spc="-5" dirty="0">
                <a:solidFill>
                  <a:srgbClr val="000066"/>
                </a:solidFill>
                <a:latin typeface="Candara"/>
                <a:cs typeface="Candara"/>
              </a:rPr>
              <a:t>κυψελιδική</a:t>
            </a:r>
            <a:r>
              <a:rPr sz="2000" spc="200" dirty="0">
                <a:solidFill>
                  <a:srgbClr val="000066"/>
                </a:solidFill>
                <a:latin typeface="Candara"/>
                <a:cs typeface="Candara"/>
              </a:rPr>
              <a:t> </a:t>
            </a:r>
            <a:r>
              <a:rPr sz="2000" spc="-5" dirty="0">
                <a:solidFill>
                  <a:srgbClr val="000066"/>
                </a:solidFill>
                <a:latin typeface="Candara"/>
                <a:cs typeface="Candara"/>
              </a:rPr>
              <a:t>συγκέντρωση</a:t>
            </a:r>
            <a:r>
              <a:rPr sz="2000" spc="200" dirty="0">
                <a:solidFill>
                  <a:srgbClr val="000066"/>
                </a:solidFill>
                <a:latin typeface="Candara"/>
                <a:cs typeface="Candara"/>
              </a:rPr>
              <a:t> </a:t>
            </a:r>
            <a:r>
              <a:rPr sz="2000" dirty="0">
                <a:solidFill>
                  <a:srgbClr val="000066"/>
                </a:solidFill>
                <a:latin typeface="Candara"/>
                <a:cs typeface="Candara"/>
              </a:rPr>
              <a:t>ενός</a:t>
            </a:r>
            <a:r>
              <a:rPr sz="2000" spc="195" dirty="0">
                <a:solidFill>
                  <a:srgbClr val="000066"/>
                </a:solidFill>
                <a:latin typeface="Candara"/>
                <a:cs typeface="Candara"/>
              </a:rPr>
              <a:t> </a:t>
            </a:r>
            <a:r>
              <a:rPr sz="2000" spc="-15" dirty="0">
                <a:solidFill>
                  <a:srgbClr val="000066"/>
                </a:solidFill>
                <a:latin typeface="Candara"/>
                <a:cs typeface="Candara"/>
              </a:rPr>
              <a:t>ΕΑ</a:t>
            </a:r>
            <a:endParaRPr sz="2000" dirty="0">
              <a:latin typeface="Candara"/>
              <a:cs typeface="Candara"/>
            </a:endParaRPr>
          </a:p>
        </p:txBody>
      </p:sp>
      <p:sp>
        <p:nvSpPr>
          <p:cNvPr id="8" name="object 8"/>
          <p:cNvSpPr txBox="1"/>
          <p:nvPr/>
        </p:nvSpPr>
        <p:spPr>
          <a:xfrm>
            <a:off x="6488577" y="2933831"/>
            <a:ext cx="2476500" cy="330835"/>
          </a:xfrm>
          <a:prstGeom prst="rect">
            <a:avLst/>
          </a:prstGeom>
        </p:spPr>
        <p:txBody>
          <a:bodyPr vert="horz" wrap="square" lIns="0" tIns="13335" rIns="0" bIns="0" rtlCol="0">
            <a:spAutoFit/>
          </a:bodyPr>
          <a:lstStyle/>
          <a:p>
            <a:pPr marL="12700">
              <a:lnSpc>
                <a:spcPct val="100000"/>
              </a:lnSpc>
              <a:spcBef>
                <a:spcPts val="105"/>
              </a:spcBef>
              <a:tabLst>
                <a:tab pos="1468120" algn="l"/>
              </a:tabLst>
            </a:pPr>
            <a:r>
              <a:rPr sz="2000" dirty="0">
                <a:solidFill>
                  <a:srgbClr val="000066"/>
                </a:solidFill>
                <a:latin typeface="Candara"/>
                <a:cs typeface="Candara"/>
              </a:rPr>
              <a:t>πρόσταγμα	</a:t>
            </a:r>
            <a:r>
              <a:rPr sz="2000" spc="-5" dirty="0">
                <a:solidFill>
                  <a:srgbClr val="000066"/>
                </a:solidFill>
                <a:latin typeface="Candara"/>
                <a:cs typeface="Candara"/>
              </a:rPr>
              <a:t>(άνοιγμα</a:t>
            </a:r>
            <a:endParaRPr sz="2000" dirty="0">
              <a:latin typeface="Candara"/>
              <a:cs typeface="Candara"/>
            </a:endParaRPr>
          </a:p>
        </p:txBody>
      </p:sp>
      <p:sp>
        <p:nvSpPr>
          <p:cNvPr id="9" name="object 9"/>
          <p:cNvSpPr txBox="1"/>
          <p:nvPr/>
        </p:nvSpPr>
        <p:spPr>
          <a:xfrm>
            <a:off x="31329" y="2855361"/>
            <a:ext cx="6358255" cy="1397635"/>
          </a:xfrm>
          <a:prstGeom prst="rect">
            <a:avLst/>
          </a:prstGeom>
        </p:spPr>
        <p:txBody>
          <a:bodyPr vert="horz" wrap="square" lIns="0" tIns="12700" rIns="0" bIns="0" rtlCol="0">
            <a:spAutoFit/>
          </a:bodyPr>
          <a:lstStyle/>
          <a:p>
            <a:pPr marL="304800" marR="5080">
              <a:lnSpc>
                <a:spcPct val="150000"/>
              </a:lnSpc>
              <a:spcBef>
                <a:spcPts val="100"/>
              </a:spcBef>
              <a:tabLst>
                <a:tab pos="1019810" algn="l"/>
                <a:tab pos="1845945" algn="l"/>
                <a:tab pos="2417445" algn="l"/>
                <a:tab pos="3039745" algn="l"/>
                <a:tab pos="4224020" algn="l"/>
                <a:tab pos="5510530" algn="l"/>
                <a:tab pos="5953760" algn="l"/>
              </a:tabLst>
            </a:pPr>
            <a:r>
              <a:rPr sz="2000" dirty="0">
                <a:solidFill>
                  <a:srgbClr val="000066"/>
                </a:solidFill>
                <a:latin typeface="Candara"/>
                <a:cs typeface="Candara"/>
              </a:rPr>
              <a:t>στην	</a:t>
            </a:r>
            <a:r>
              <a:rPr sz="2000" spc="-55" dirty="0">
                <a:solidFill>
                  <a:srgbClr val="000066"/>
                </a:solidFill>
                <a:latin typeface="Candara"/>
                <a:cs typeface="Candara"/>
              </a:rPr>
              <a:t>ο</a:t>
            </a:r>
            <a:r>
              <a:rPr sz="2000" spc="-5" dirty="0">
                <a:solidFill>
                  <a:srgbClr val="000066"/>
                </a:solidFill>
                <a:latin typeface="Candara"/>
                <a:cs typeface="Candara"/>
              </a:rPr>
              <a:t>ποί</a:t>
            </a:r>
            <a:r>
              <a:rPr sz="2000" dirty="0">
                <a:solidFill>
                  <a:srgbClr val="000066"/>
                </a:solidFill>
                <a:latin typeface="Candara"/>
                <a:cs typeface="Candara"/>
              </a:rPr>
              <a:t>α	</a:t>
            </a:r>
            <a:r>
              <a:rPr sz="2000" cap="small" spc="-5" dirty="0">
                <a:solidFill>
                  <a:srgbClr val="000066"/>
                </a:solidFill>
                <a:latin typeface="Candara"/>
                <a:cs typeface="Candara"/>
              </a:rPr>
              <a:t>5</a:t>
            </a:r>
            <a:r>
              <a:rPr sz="2000" dirty="0">
                <a:solidFill>
                  <a:srgbClr val="000066"/>
                </a:solidFill>
                <a:latin typeface="Candara"/>
                <a:cs typeface="Candara"/>
              </a:rPr>
              <a:t>0%	των	α</a:t>
            </a:r>
            <a:r>
              <a:rPr sz="2000" spc="15" dirty="0">
                <a:solidFill>
                  <a:srgbClr val="000066"/>
                </a:solidFill>
                <a:latin typeface="Candara"/>
                <a:cs typeface="Candara"/>
              </a:rPr>
              <a:t>σ</a:t>
            </a:r>
            <a:r>
              <a:rPr sz="2000" dirty="0">
                <a:solidFill>
                  <a:srgbClr val="000066"/>
                </a:solidFill>
                <a:latin typeface="Candara"/>
                <a:cs typeface="Candara"/>
              </a:rPr>
              <a:t>θενών	απα</a:t>
            </a:r>
            <a:r>
              <a:rPr sz="2000" spc="5" dirty="0">
                <a:solidFill>
                  <a:srgbClr val="000066"/>
                </a:solidFill>
                <a:latin typeface="Candara"/>
                <a:cs typeface="Candara"/>
              </a:rPr>
              <a:t>ν</a:t>
            </a:r>
            <a:r>
              <a:rPr sz="2000" dirty="0">
                <a:solidFill>
                  <a:srgbClr val="000066"/>
                </a:solidFill>
                <a:latin typeface="Candara"/>
                <a:cs typeface="Candara"/>
              </a:rPr>
              <a:t>το</a:t>
            </a:r>
            <a:r>
              <a:rPr sz="2000" spc="-10" dirty="0">
                <a:solidFill>
                  <a:srgbClr val="000066"/>
                </a:solidFill>
                <a:latin typeface="Candara"/>
                <a:cs typeface="Candara"/>
              </a:rPr>
              <a:t>ύ</a:t>
            </a:r>
            <a:r>
              <a:rPr sz="2000" dirty="0">
                <a:solidFill>
                  <a:srgbClr val="000066"/>
                </a:solidFill>
                <a:latin typeface="Candara"/>
                <a:cs typeface="Candara"/>
              </a:rPr>
              <a:t>ν	σε	ένα ο</a:t>
            </a:r>
            <a:r>
              <a:rPr sz="2000" spc="-10" dirty="0">
                <a:solidFill>
                  <a:srgbClr val="000066"/>
                </a:solidFill>
                <a:latin typeface="Candara"/>
                <a:cs typeface="Candara"/>
              </a:rPr>
              <a:t>φ</a:t>
            </a:r>
            <a:r>
              <a:rPr sz="2000" dirty="0">
                <a:solidFill>
                  <a:srgbClr val="000066"/>
                </a:solidFill>
                <a:latin typeface="Candara"/>
                <a:cs typeface="Candara"/>
              </a:rPr>
              <a:t>θαλμ</a:t>
            </a:r>
            <a:r>
              <a:rPr sz="2000" spc="5" dirty="0">
                <a:solidFill>
                  <a:srgbClr val="000066"/>
                </a:solidFill>
                <a:latin typeface="Candara"/>
                <a:cs typeface="Candara"/>
              </a:rPr>
              <a:t>ώ</a:t>
            </a:r>
            <a:r>
              <a:rPr sz="2000" dirty="0">
                <a:solidFill>
                  <a:srgbClr val="000066"/>
                </a:solidFill>
                <a:latin typeface="Candara"/>
                <a:cs typeface="Candara"/>
              </a:rPr>
              <a:t>ν</a:t>
            </a:r>
            <a:r>
              <a:rPr sz="2000" spc="-5" dirty="0">
                <a:solidFill>
                  <a:srgbClr val="000066"/>
                </a:solidFill>
                <a:latin typeface="Candara"/>
                <a:cs typeface="Candara"/>
              </a:rPr>
              <a:t>)</a:t>
            </a:r>
            <a:r>
              <a:rPr sz="2000" dirty="0">
                <a:solidFill>
                  <a:srgbClr val="000066"/>
                </a:solidFill>
                <a:latin typeface="Candara"/>
                <a:cs typeface="Candara"/>
              </a:rPr>
              <a:t>.</a:t>
            </a:r>
            <a:r>
              <a:rPr sz="2000" spc="-15" dirty="0">
                <a:solidFill>
                  <a:srgbClr val="000066"/>
                </a:solidFill>
                <a:latin typeface="Candara"/>
                <a:cs typeface="Candara"/>
              </a:rPr>
              <a:t> </a:t>
            </a:r>
            <a:r>
              <a:rPr sz="2000" dirty="0">
                <a:solidFill>
                  <a:srgbClr val="000066"/>
                </a:solidFill>
                <a:latin typeface="Candara"/>
                <a:cs typeface="Candara"/>
              </a:rPr>
              <a:t>Π</a:t>
            </a:r>
            <a:r>
              <a:rPr sz="2000" spc="-10" dirty="0">
                <a:solidFill>
                  <a:srgbClr val="000066"/>
                </a:solidFill>
                <a:latin typeface="Candara"/>
                <a:cs typeface="Candara"/>
              </a:rPr>
              <a:t>ο</a:t>
            </a:r>
            <a:r>
              <a:rPr sz="2000" dirty="0">
                <a:solidFill>
                  <a:srgbClr val="000066"/>
                </a:solidFill>
                <a:latin typeface="Candara"/>
                <a:cs typeface="Candara"/>
              </a:rPr>
              <a:t>ικ</a:t>
            </a:r>
            <a:r>
              <a:rPr sz="2000" spc="5" dirty="0">
                <a:solidFill>
                  <a:srgbClr val="000066"/>
                </a:solidFill>
                <a:latin typeface="Candara"/>
                <a:cs typeface="Candara"/>
              </a:rPr>
              <a:t>ί</a:t>
            </a:r>
            <a:r>
              <a:rPr sz="2000" spc="-5" dirty="0">
                <a:solidFill>
                  <a:srgbClr val="000066"/>
                </a:solidFill>
                <a:latin typeface="Candara"/>
                <a:cs typeface="Candara"/>
              </a:rPr>
              <a:t>λλε</a:t>
            </a:r>
            <a:r>
              <a:rPr sz="2000" dirty="0">
                <a:solidFill>
                  <a:srgbClr val="000066"/>
                </a:solidFill>
                <a:latin typeface="Candara"/>
                <a:cs typeface="Candara"/>
              </a:rPr>
              <a:t>ι</a:t>
            </a:r>
            <a:r>
              <a:rPr sz="2000" spc="-5" dirty="0">
                <a:solidFill>
                  <a:srgbClr val="000066"/>
                </a:solidFill>
                <a:latin typeface="Candara"/>
                <a:cs typeface="Candara"/>
              </a:rPr>
              <a:t> </a:t>
            </a:r>
            <a:r>
              <a:rPr sz="2000" dirty="0">
                <a:solidFill>
                  <a:srgbClr val="000066"/>
                </a:solidFill>
                <a:latin typeface="Candara"/>
                <a:cs typeface="Candara"/>
              </a:rPr>
              <a:t>από</a:t>
            </a:r>
            <a:r>
              <a:rPr sz="2000" spc="-30" dirty="0">
                <a:solidFill>
                  <a:srgbClr val="000066"/>
                </a:solidFill>
                <a:latin typeface="Candara"/>
                <a:cs typeface="Candara"/>
              </a:rPr>
              <a:t> </a:t>
            </a:r>
            <a:r>
              <a:rPr sz="2000" dirty="0">
                <a:solidFill>
                  <a:srgbClr val="000066"/>
                </a:solidFill>
                <a:latin typeface="Candara"/>
                <a:cs typeface="Candara"/>
              </a:rPr>
              <a:t>0</a:t>
            </a:r>
            <a:r>
              <a:rPr sz="2000" spc="-5" dirty="0">
                <a:solidFill>
                  <a:srgbClr val="000066"/>
                </a:solidFill>
                <a:latin typeface="Candara"/>
                <a:cs typeface="Candara"/>
              </a:rPr>
              <a:t>.1</a:t>
            </a:r>
            <a:r>
              <a:rPr sz="2000" cap="small" spc="-5" dirty="0">
                <a:solidFill>
                  <a:srgbClr val="000066"/>
                </a:solidFill>
                <a:latin typeface="Candara"/>
                <a:cs typeface="Candara"/>
              </a:rPr>
              <a:t>5</a:t>
            </a:r>
            <a:r>
              <a:rPr sz="2000" spc="-5" dirty="0">
                <a:solidFill>
                  <a:srgbClr val="000066"/>
                </a:solidFill>
                <a:latin typeface="Candara"/>
                <a:cs typeface="Candara"/>
              </a:rPr>
              <a:t>-</a:t>
            </a:r>
            <a:r>
              <a:rPr sz="2000" dirty="0">
                <a:solidFill>
                  <a:srgbClr val="000066"/>
                </a:solidFill>
                <a:latin typeface="Candara"/>
                <a:cs typeface="Candara"/>
              </a:rPr>
              <a:t>0</a:t>
            </a:r>
            <a:r>
              <a:rPr sz="2000" spc="-5" dirty="0">
                <a:solidFill>
                  <a:srgbClr val="000066"/>
                </a:solidFill>
                <a:latin typeface="Candara"/>
                <a:cs typeface="Candara"/>
              </a:rPr>
              <a:t>.</a:t>
            </a:r>
            <a:r>
              <a:rPr sz="2000" cap="small" dirty="0">
                <a:solidFill>
                  <a:srgbClr val="000066"/>
                </a:solidFill>
                <a:latin typeface="Candara"/>
                <a:cs typeface="Candara"/>
              </a:rPr>
              <a:t>5</a:t>
            </a:r>
            <a:r>
              <a:rPr sz="2000" spc="-5" dirty="0">
                <a:solidFill>
                  <a:srgbClr val="000066"/>
                </a:solidFill>
                <a:latin typeface="Candara"/>
                <a:cs typeface="Candara"/>
              </a:rPr>
              <a:t> </a:t>
            </a:r>
            <a:r>
              <a:rPr sz="2000" dirty="0">
                <a:solidFill>
                  <a:srgbClr val="000066"/>
                </a:solidFill>
                <a:latin typeface="Candara"/>
                <a:cs typeface="Candara"/>
              </a:rPr>
              <a:t>M</a:t>
            </a:r>
            <a:r>
              <a:rPr sz="2000" spc="5" dirty="0">
                <a:solidFill>
                  <a:srgbClr val="000066"/>
                </a:solidFill>
                <a:latin typeface="Candara"/>
                <a:cs typeface="Candara"/>
              </a:rPr>
              <a:t>A</a:t>
            </a:r>
            <a:r>
              <a:rPr sz="2000" dirty="0">
                <a:solidFill>
                  <a:srgbClr val="000066"/>
                </a:solidFill>
                <a:latin typeface="Candara"/>
                <a:cs typeface="Candara"/>
              </a:rPr>
              <a:t>C.</a:t>
            </a:r>
            <a:endParaRPr sz="2000" dirty="0">
              <a:latin typeface="Candara"/>
              <a:cs typeface="Candara"/>
            </a:endParaRPr>
          </a:p>
          <a:p>
            <a:pPr marL="416559" indent="-403860">
              <a:lnSpc>
                <a:spcPct val="100000"/>
              </a:lnSpc>
              <a:spcBef>
                <a:spcPts val="1200"/>
              </a:spcBef>
              <a:buSzPct val="70000"/>
              <a:buFont typeface="Wingdings"/>
              <a:buChar char=""/>
              <a:tabLst>
                <a:tab pos="415925" algn="l"/>
                <a:tab pos="416559" algn="l"/>
              </a:tabLst>
            </a:pPr>
            <a:r>
              <a:rPr sz="2000" b="1" spc="-5" dirty="0">
                <a:solidFill>
                  <a:srgbClr val="000066"/>
                </a:solidFill>
                <a:latin typeface="Candara"/>
                <a:cs typeface="Candara"/>
              </a:rPr>
              <a:t>ΜΑC-</a:t>
            </a:r>
            <a:r>
              <a:rPr sz="2000" b="1" spc="-10" dirty="0">
                <a:solidFill>
                  <a:srgbClr val="000066"/>
                </a:solidFill>
                <a:latin typeface="Candara"/>
                <a:cs typeface="Candara"/>
              </a:rPr>
              <a:t> </a:t>
            </a:r>
            <a:r>
              <a:rPr sz="2000" b="1" dirty="0">
                <a:solidFill>
                  <a:srgbClr val="000066"/>
                </a:solidFill>
                <a:latin typeface="Candara"/>
                <a:cs typeface="Candara"/>
              </a:rPr>
              <a:t>Διασωλήνωσης</a:t>
            </a:r>
            <a:r>
              <a:rPr sz="2000" b="1" spc="-15" dirty="0">
                <a:solidFill>
                  <a:srgbClr val="000066"/>
                </a:solidFill>
                <a:latin typeface="Candara"/>
                <a:cs typeface="Candara"/>
              </a:rPr>
              <a:t> </a:t>
            </a:r>
            <a:r>
              <a:rPr sz="2000" b="1" dirty="0">
                <a:solidFill>
                  <a:srgbClr val="000066"/>
                </a:solidFill>
                <a:latin typeface="Candara"/>
                <a:cs typeface="Candara"/>
              </a:rPr>
              <a:t>(</a:t>
            </a:r>
            <a:r>
              <a:rPr sz="2000" b="1" spc="-5" dirty="0">
                <a:solidFill>
                  <a:srgbClr val="000066"/>
                </a:solidFill>
                <a:latin typeface="Candara"/>
                <a:cs typeface="Candara"/>
              </a:rPr>
              <a:t> MAC-</a:t>
            </a:r>
            <a:r>
              <a:rPr sz="2000" b="1" spc="-10" dirty="0">
                <a:solidFill>
                  <a:srgbClr val="000066"/>
                </a:solidFill>
                <a:latin typeface="Candara"/>
                <a:cs typeface="Candara"/>
              </a:rPr>
              <a:t> </a:t>
            </a:r>
            <a:r>
              <a:rPr sz="2000" b="1" dirty="0">
                <a:solidFill>
                  <a:srgbClr val="000066"/>
                </a:solidFill>
                <a:latin typeface="Candara"/>
                <a:cs typeface="Candara"/>
              </a:rPr>
              <a:t>Intubation):</a:t>
            </a:r>
            <a:r>
              <a:rPr sz="2000" b="1" spc="-40" dirty="0">
                <a:solidFill>
                  <a:srgbClr val="000066"/>
                </a:solidFill>
                <a:latin typeface="Candara"/>
                <a:cs typeface="Candara"/>
              </a:rPr>
              <a:t> </a:t>
            </a:r>
            <a:r>
              <a:rPr sz="2000" dirty="0">
                <a:solidFill>
                  <a:srgbClr val="000066"/>
                </a:solidFill>
                <a:latin typeface="Candara"/>
                <a:cs typeface="Candara"/>
              </a:rPr>
              <a:t>2</a:t>
            </a:r>
            <a:r>
              <a:rPr sz="2000" spc="5" dirty="0">
                <a:solidFill>
                  <a:srgbClr val="000066"/>
                </a:solidFill>
                <a:latin typeface="Candara"/>
                <a:cs typeface="Candara"/>
              </a:rPr>
              <a:t> </a:t>
            </a:r>
            <a:r>
              <a:rPr sz="2000" dirty="0">
                <a:solidFill>
                  <a:srgbClr val="000066"/>
                </a:solidFill>
                <a:latin typeface="Candara"/>
                <a:cs typeface="Candara"/>
              </a:rPr>
              <a:t>X</a:t>
            </a:r>
            <a:r>
              <a:rPr sz="2000" spc="-15" dirty="0">
                <a:solidFill>
                  <a:srgbClr val="000066"/>
                </a:solidFill>
                <a:latin typeface="Candara"/>
                <a:cs typeface="Candara"/>
              </a:rPr>
              <a:t> </a:t>
            </a:r>
            <a:r>
              <a:rPr sz="2000" dirty="0">
                <a:solidFill>
                  <a:srgbClr val="000066"/>
                </a:solidFill>
                <a:latin typeface="Candara"/>
                <a:cs typeface="Candara"/>
              </a:rPr>
              <a:t>MAC</a:t>
            </a:r>
            <a:endParaRPr sz="2000" dirty="0">
              <a:latin typeface="Candara"/>
              <a:cs typeface="Candara"/>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601980" y="2162597"/>
              <a:ext cx="3777234" cy="37423"/>
            </a:xfrm>
            <a:prstGeom prst="rect">
              <a:avLst/>
            </a:prstGeom>
          </p:spPr>
        </p:pic>
        <p:sp>
          <p:nvSpPr>
            <p:cNvPr id="4" name="object 4"/>
            <p:cNvSpPr/>
            <p:nvPr/>
          </p:nvSpPr>
          <p:spPr>
            <a:xfrm>
              <a:off x="617219" y="2165604"/>
              <a:ext cx="3749040" cy="9525"/>
            </a:xfrm>
            <a:custGeom>
              <a:avLst/>
              <a:gdLst/>
              <a:ahLst/>
              <a:cxnLst/>
              <a:rect l="l" t="t" r="r" b="b"/>
              <a:pathLst>
                <a:path w="3749040" h="9525">
                  <a:moveTo>
                    <a:pt x="3749040" y="0"/>
                  </a:moveTo>
                  <a:lnTo>
                    <a:pt x="0" y="0"/>
                  </a:lnTo>
                  <a:lnTo>
                    <a:pt x="0" y="9144"/>
                  </a:lnTo>
                  <a:lnTo>
                    <a:pt x="3749040" y="9144"/>
                  </a:lnTo>
                  <a:lnTo>
                    <a:pt x="3749040" y="0"/>
                  </a:lnTo>
                  <a:close/>
                </a:path>
              </a:pathLst>
            </a:custGeom>
            <a:solidFill>
              <a:srgbClr val="0E6EC5"/>
            </a:solidFill>
          </p:spPr>
          <p:txBody>
            <a:bodyPr wrap="square" lIns="0" tIns="0" rIns="0" bIns="0" rtlCol="0"/>
            <a:lstStyle/>
            <a:p>
              <a:endParaRPr/>
            </a:p>
          </p:txBody>
        </p:sp>
        <p:pic>
          <p:nvPicPr>
            <p:cNvPr id="5" name="object 5"/>
            <p:cNvPicPr/>
            <p:nvPr/>
          </p:nvPicPr>
          <p:blipFill>
            <a:blip r:embed="rId2" cstate="print"/>
            <a:stretch>
              <a:fillRect/>
            </a:stretch>
          </p:blipFill>
          <p:spPr>
            <a:xfrm>
              <a:off x="4785359" y="2162597"/>
              <a:ext cx="3777234" cy="37423"/>
            </a:xfrm>
            <a:prstGeom prst="rect">
              <a:avLst/>
            </a:prstGeom>
          </p:spPr>
        </p:pic>
        <p:sp>
          <p:nvSpPr>
            <p:cNvPr id="6" name="object 6"/>
            <p:cNvSpPr/>
            <p:nvPr/>
          </p:nvSpPr>
          <p:spPr>
            <a:xfrm>
              <a:off x="4800600" y="2165604"/>
              <a:ext cx="3749040" cy="9525"/>
            </a:xfrm>
            <a:custGeom>
              <a:avLst/>
              <a:gdLst/>
              <a:ahLst/>
              <a:cxnLst/>
              <a:rect l="l" t="t" r="r" b="b"/>
              <a:pathLst>
                <a:path w="3749040" h="9525">
                  <a:moveTo>
                    <a:pt x="3749040" y="0"/>
                  </a:moveTo>
                  <a:lnTo>
                    <a:pt x="0" y="0"/>
                  </a:lnTo>
                  <a:lnTo>
                    <a:pt x="0" y="9144"/>
                  </a:lnTo>
                  <a:lnTo>
                    <a:pt x="3749040" y="9144"/>
                  </a:lnTo>
                  <a:lnTo>
                    <a:pt x="3749040" y="0"/>
                  </a:lnTo>
                  <a:close/>
                </a:path>
              </a:pathLst>
            </a:custGeom>
            <a:solidFill>
              <a:srgbClr val="0E6EC5"/>
            </a:solidFill>
          </p:spPr>
          <p:txBody>
            <a:bodyPr wrap="square" lIns="0" tIns="0" rIns="0" bIns="0" rtlCol="0"/>
            <a:lstStyle/>
            <a:p>
              <a:endParaRPr/>
            </a:p>
          </p:txBody>
        </p:sp>
      </p:grpSp>
      <p:grpSp>
        <p:nvGrpSpPr>
          <p:cNvPr id="7" name="object 7"/>
          <p:cNvGrpSpPr/>
          <p:nvPr/>
        </p:nvGrpSpPr>
        <p:grpSpPr>
          <a:xfrm>
            <a:off x="911352" y="1728216"/>
            <a:ext cx="4089400" cy="3378835"/>
            <a:chOff x="911352" y="1728216"/>
            <a:chExt cx="4089400" cy="3378835"/>
          </a:xfrm>
        </p:grpSpPr>
        <p:pic>
          <p:nvPicPr>
            <p:cNvPr id="8" name="object 8"/>
            <p:cNvPicPr/>
            <p:nvPr/>
          </p:nvPicPr>
          <p:blipFill>
            <a:blip r:embed="rId3" cstate="print"/>
            <a:stretch>
              <a:fillRect/>
            </a:stretch>
          </p:blipFill>
          <p:spPr>
            <a:xfrm>
              <a:off x="914400" y="1754124"/>
              <a:ext cx="3936491" cy="3279648"/>
            </a:xfrm>
            <a:prstGeom prst="rect">
              <a:avLst/>
            </a:prstGeom>
          </p:spPr>
        </p:pic>
        <p:pic>
          <p:nvPicPr>
            <p:cNvPr id="9" name="object 9"/>
            <p:cNvPicPr/>
            <p:nvPr/>
          </p:nvPicPr>
          <p:blipFill>
            <a:blip r:embed="rId4" cstate="print"/>
            <a:stretch>
              <a:fillRect/>
            </a:stretch>
          </p:blipFill>
          <p:spPr>
            <a:xfrm>
              <a:off x="911352" y="1728216"/>
              <a:ext cx="4088891" cy="3378708"/>
            </a:xfrm>
            <a:prstGeom prst="rect">
              <a:avLst/>
            </a:prstGeom>
          </p:spPr>
        </p:pic>
      </p:grpSp>
      <p:sp>
        <p:nvSpPr>
          <p:cNvPr id="10" name="object 10"/>
          <p:cNvSpPr txBox="1"/>
          <p:nvPr/>
        </p:nvSpPr>
        <p:spPr>
          <a:xfrm>
            <a:off x="972311" y="1773935"/>
            <a:ext cx="3825240" cy="3168650"/>
          </a:xfrm>
          <a:prstGeom prst="rect">
            <a:avLst/>
          </a:prstGeom>
          <a:solidFill>
            <a:srgbClr val="FFFF00">
              <a:alpha val="14117"/>
            </a:srgbClr>
          </a:solidFill>
          <a:ln w="9525">
            <a:solidFill>
              <a:srgbClr val="94AF41"/>
            </a:solidFill>
          </a:ln>
        </p:spPr>
        <p:txBody>
          <a:bodyPr vert="horz" wrap="square" lIns="0" tIns="29209" rIns="0" bIns="0" rtlCol="0">
            <a:spAutoFit/>
          </a:bodyPr>
          <a:lstStyle/>
          <a:p>
            <a:pPr marL="365125" indent="-274320">
              <a:lnSpc>
                <a:spcPct val="100000"/>
              </a:lnSpc>
              <a:spcBef>
                <a:spcPts val="229"/>
              </a:spcBef>
              <a:buClr>
                <a:srgbClr val="0E6EC5"/>
              </a:buClr>
              <a:buSzPct val="70000"/>
              <a:buFont typeface="Wingdings"/>
              <a:buChar char=""/>
              <a:tabLst>
                <a:tab pos="364490" algn="l"/>
                <a:tab pos="365125" algn="l"/>
              </a:tabLst>
            </a:pPr>
            <a:r>
              <a:rPr sz="2000" dirty="0">
                <a:solidFill>
                  <a:srgbClr val="000066"/>
                </a:solidFill>
                <a:latin typeface="Candara"/>
                <a:cs typeface="Candara"/>
              </a:rPr>
              <a:t>υπερθερμία</a:t>
            </a:r>
            <a:endParaRPr sz="2000">
              <a:latin typeface="Candara"/>
              <a:cs typeface="Candara"/>
            </a:endParaRPr>
          </a:p>
          <a:p>
            <a:pPr marL="365125" indent="-274320">
              <a:lnSpc>
                <a:spcPct val="100000"/>
              </a:lnSpc>
              <a:buClr>
                <a:srgbClr val="0E6EC5"/>
              </a:buClr>
              <a:buSzPct val="70000"/>
              <a:buFont typeface="Wingdings"/>
              <a:buChar char=""/>
              <a:tabLst>
                <a:tab pos="364490" algn="l"/>
                <a:tab pos="365125" algn="l"/>
              </a:tabLst>
            </a:pPr>
            <a:r>
              <a:rPr sz="2000" dirty="0">
                <a:solidFill>
                  <a:srgbClr val="000066"/>
                </a:solidFill>
                <a:latin typeface="Candara"/>
                <a:cs typeface="Candara"/>
              </a:rPr>
              <a:t>χρόνιος</a:t>
            </a:r>
            <a:r>
              <a:rPr sz="2000" spc="-35" dirty="0">
                <a:solidFill>
                  <a:srgbClr val="000066"/>
                </a:solidFill>
                <a:latin typeface="Candara"/>
                <a:cs typeface="Candara"/>
              </a:rPr>
              <a:t> </a:t>
            </a:r>
            <a:r>
              <a:rPr sz="2000" dirty="0">
                <a:solidFill>
                  <a:srgbClr val="000066"/>
                </a:solidFill>
                <a:latin typeface="Candara"/>
                <a:cs typeface="Candara"/>
              </a:rPr>
              <a:t>αλκοολισμός</a:t>
            </a:r>
            <a:endParaRPr sz="2000">
              <a:latin typeface="Candara"/>
              <a:cs typeface="Candara"/>
            </a:endParaRPr>
          </a:p>
          <a:p>
            <a:pPr marL="365125" indent="-274320">
              <a:lnSpc>
                <a:spcPts val="2395"/>
              </a:lnSpc>
              <a:spcBef>
                <a:spcPts val="10"/>
              </a:spcBef>
              <a:buClr>
                <a:srgbClr val="0E6EC5"/>
              </a:buClr>
              <a:buSzPct val="70000"/>
              <a:buFont typeface="Wingdings"/>
              <a:buChar char=""/>
              <a:tabLst>
                <a:tab pos="364490" algn="l"/>
                <a:tab pos="365125" algn="l"/>
              </a:tabLst>
            </a:pPr>
            <a:r>
              <a:rPr sz="2000" spc="-5" dirty="0">
                <a:solidFill>
                  <a:srgbClr val="000066"/>
                </a:solidFill>
                <a:latin typeface="Candara"/>
                <a:cs typeface="Candara"/>
              </a:rPr>
              <a:t>Φάρμακα</a:t>
            </a:r>
            <a:r>
              <a:rPr sz="2000" spc="-20" dirty="0">
                <a:solidFill>
                  <a:srgbClr val="000066"/>
                </a:solidFill>
                <a:latin typeface="Candara"/>
                <a:cs typeface="Candara"/>
              </a:rPr>
              <a:t> </a:t>
            </a:r>
            <a:r>
              <a:rPr sz="2000" spc="-5" dirty="0">
                <a:solidFill>
                  <a:srgbClr val="000066"/>
                </a:solidFill>
                <a:latin typeface="Candara"/>
                <a:cs typeface="Candara"/>
              </a:rPr>
              <a:t>που</a:t>
            </a:r>
            <a:r>
              <a:rPr sz="2000" spc="5" dirty="0">
                <a:solidFill>
                  <a:srgbClr val="000066"/>
                </a:solidFill>
                <a:latin typeface="Candara"/>
                <a:cs typeface="Candara"/>
              </a:rPr>
              <a:t> </a:t>
            </a:r>
            <a:r>
              <a:rPr sz="2000" dirty="0">
                <a:solidFill>
                  <a:srgbClr val="000066"/>
                </a:solidFill>
                <a:latin typeface="Cambria"/>
                <a:cs typeface="Cambria"/>
              </a:rPr>
              <a:t>↑</a:t>
            </a:r>
            <a:r>
              <a:rPr sz="2000" spc="-20" dirty="0">
                <a:solidFill>
                  <a:srgbClr val="000066"/>
                </a:solidFill>
                <a:latin typeface="Cambria"/>
                <a:cs typeface="Cambria"/>
              </a:rPr>
              <a:t> </a:t>
            </a:r>
            <a:r>
              <a:rPr sz="2000" dirty="0">
                <a:solidFill>
                  <a:srgbClr val="000066"/>
                </a:solidFill>
                <a:latin typeface="Candara"/>
                <a:cs typeface="Candara"/>
              </a:rPr>
              <a:t>τα</a:t>
            </a:r>
            <a:r>
              <a:rPr sz="2000" spc="-10" dirty="0">
                <a:solidFill>
                  <a:srgbClr val="000066"/>
                </a:solidFill>
                <a:latin typeface="Candara"/>
                <a:cs typeface="Candara"/>
              </a:rPr>
              <a:t> </a:t>
            </a:r>
            <a:r>
              <a:rPr sz="2000" dirty="0">
                <a:solidFill>
                  <a:srgbClr val="000066"/>
                </a:solidFill>
                <a:latin typeface="Candara"/>
                <a:cs typeface="Candara"/>
              </a:rPr>
              <a:t>επίπεδα</a:t>
            </a:r>
            <a:endParaRPr sz="2000">
              <a:latin typeface="Candara"/>
              <a:cs typeface="Candara"/>
            </a:endParaRPr>
          </a:p>
          <a:p>
            <a:pPr marL="365125" marR="100330">
              <a:lnSpc>
                <a:spcPts val="2400"/>
              </a:lnSpc>
              <a:spcBef>
                <a:spcPts val="75"/>
              </a:spcBef>
            </a:pPr>
            <a:r>
              <a:rPr sz="2000" dirty="0">
                <a:solidFill>
                  <a:srgbClr val="000066"/>
                </a:solidFill>
                <a:latin typeface="Candara"/>
                <a:cs typeface="Candara"/>
              </a:rPr>
              <a:t>των</a:t>
            </a:r>
            <a:r>
              <a:rPr sz="2000" spc="-10" dirty="0">
                <a:solidFill>
                  <a:srgbClr val="000066"/>
                </a:solidFill>
                <a:latin typeface="Candara"/>
                <a:cs typeface="Candara"/>
              </a:rPr>
              <a:t> </a:t>
            </a:r>
            <a:r>
              <a:rPr sz="2000" spc="-5" dirty="0">
                <a:solidFill>
                  <a:srgbClr val="000066"/>
                </a:solidFill>
                <a:latin typeface="Candara"/>
                <a:cs typeface="Candara"/>
              </a:rPr>
              <a:t>κατεχολαμινών</a:t>
            </a:r>
            <a:r>
              <a:rPr sz="2000" spc="-45" dirty="0">
                <a:solidFill>
                  <a:srgbClr val="000066"/>
                </a:solidFill>
                <a:latin typeface="Candara"/>
                <a:cs typeface="Candara"/>
              </a:rPr>
              <a:t> </a:t>
            </a:r>
            <a:r>
              <a:rPr sz="2000" dirty="0">
                <a:solidFill>
                  <a:srgbClr val="000066"/>
                </a:solidFill>
                <a:latin typeface="Candara"/>
                <a:cs typeface="Candara"/>
              </a:rPr>
              <a:t>στο</a:t>
            </a:r>
            <a:r>
              <a:rPr sz="2000" spc="-25" dirty="0">
                <a:solidFill>
                  <a:srgbClr val="000066"/>
                </a:solidFill>
                <a:latin typeface="Candara"/>
                <a:cs typeface="Candara"/>
              </a:rPr>
              <a:t> </a:t>
            </a:r>
            <a:r>
              <a:rPr sz="2000" dirty="0">
                <a:solidFill>
                  <a:srgbClr val="000066"/>
                </a:solidFill>
                <a:latin typeface="Candara"/>
                <a:cs typeface="Candara"/>
              </a:rPr>
              <a:t>ΚΝΣ</a:t>
            </a:r>
            <a:r>
              <a:rPr sz="2000" spc="-5" dirty="0">
                <a:solidFill>
                  <a:srgbClr val="000066"/>
                </a:solidFill>
                <a:latin typeface="Candara"/>
                <a:cs typeface="Candara"/>
              </a:rPr>
              <a:t> </a:t>
            </a:r>
            <a:r>
              <a:rPr sz="2000" dirty="0">
                <a:solidFill>
                  <a:srgbClr val="000066"/>
                </a:solidFill>
                <a:latin typeface="Candara"/>
                <a:cs typeface="Candara"/>
              </a:rPr>
              <a:t>( </a:t>
            </a:r>
            <a:r>
              <a:rPr sz="2000" spc="-420" dirty="0">
                <a:solidFill>
                  <a:srgbClr val="000066"/>
                </a:solidFill>
                <a:latin typeface="Candara"/>
                <a:cs typeface="Candara"/>
              </a:rPr>
              <a:t> </a:t>
            </a:r>
            <a:r>
              <a:rPr sz="2000" dirty="0">
                <a:solidFill>
                  <a:srgbClr val="000066"/>
                </a:solidFill>
                <a:latin typeface="Candara"/>
                <a:cs typeface="Candara"/>
              </a:rPr>
              <a:t>αναστολείς ΜΑΟ, τρικυκλικά </a:t>
            </a:r>
            <a:r>
              <a:rPr sz="2000" spc="5" dirty="0">
                <a:solidFill>
                  <a:srgbClr val="000066"/>
                </a:solidFill>
                <a:latin typeface="Candara"/>
                <a:cs typeface="Candara"/>
              </a:rPr>
              <a:t> </a:t>
            </a:r>
            <a:r>
              <a:rPr sz="2000" dirty="0">
                <a:solidFill>
                  <a:srgbClr val="000066"/>
                </a:solidFill>
                <a:latin typeface="Candara"/>
                <a:cs typeface="Candara"/>
              </a:rPr>
              <a:t>αντικαταθλιπτικά, οξεία </a:t>
            </a:r>
            <a:r>
              <a:rPr sz="2000" spc="-5" dirty="0">
                <a:solidFill>
                  <a:srgbClr val="000066"/>
                </a:solidFill>
                <a:latin typeface="Candara"/>
                <a:cs typeface="Candara"/>
              </a:rPr>
              <a:t>λήψη </a:t>
            </a:r>
            <a:r>
              <a:rPr sz="2000" spc="-420" dirty="0">
                <a:solidFill>
                  <a:srgbClr val="000066"/>
                </a:solidFill>
                <a:latin typeface="Candara"/>
                <a:cs typeface="Candara"/>
              </a:rPr>
              <a:t> </a:t>
            </a:r>
            <a:r>
              <a:rPr sz="2000" dirty="0">
                <a:solidFill>
                  <a:srgbClr val="000066"/>
                </a:solidFill>
                <a:latin typeface="Candara"/>
                <a:cs typeface="Candara"/>
              </a:rPr>
              <a:t>αμφεταμινών</a:t>
            </a:r>
            <a:r>
              <a:rPr sz="2000" spc="-30" dirty="0">
                <a:solidFill>
                  <a:srgbClr val="000066"/>
                </a:solidFill>
                <a:latin typeface="Candara"/>
                <a:cs typeface="Candara"/>
              </a:rPr>
              <a:t> </a:t>
            </a:r>
            <a:r>
              <a:rPr sz="2000" dirty="0">
                <a:solidFill>
                  <a:srgbClr val="000066"/>
                </a:solidFill>
                <a:latin typeface="Candara"/>
                <a:cs typeface="Candara"/>
              </a:rPr>
              <a:t>ή</a:t>
            </a:r>
            <a:r>
              <a:rPr sz="2000" spc="-5" dirty="0">
                <a:solidFill>
                  <a:srgbClr val="000066"/>
                </a:solidFill>
                <a:latin typeface="Candara"/>
                <a:cs typeface="Candara"/>
              </a:rPr>
              <a:t> </a:t>
            </a:r>
            <a:r>
              <a:rPr sz="2000" dirty="0">
                <a:solidFill>
                  <a:srgbClr val="000066"/>
                </a:solidFill>
                <a:latin typeface="Candara"/>
                <a:cs typeface="Candara"/>
              </a:rPr>
              <a:t>κοκαίνης)</a:t>
            </a:r>
            <a:endParaRPr sz="2000">
              <a:latin typeface="Candara"/>
              <a:cs typeface="Candara"/>
            </a:endParaRPr>
          </a:p>
          <a:p>
            <a:pPr marL="365125" indent="-274320">
              <a:lnSpc>
                <a:spcPts val="2335"/>
              </a:lnSpc>
              <a:buClr>
                <a:srgbClr val="0E6EC5"/>
              </a:buClr>
              <a:buSzPct val="70000"/>
              <a:buFont typeface="Wingdings"/>
              <a:buChar char=""/>
              <a:tabLst>
                <a:tab pos="364490" algn="l"/>
                <a:tab pos="365125" algn="l"/>
              </a:tabLst>
            </a:pPr>
            <a:r>
              <a:rPr sz="2000" dirty="0">
                <a:solidFill>
                  <a:srgbClr val="000066"/>
                </a:solidFill>
                <a:latin typeface="Cambria"/>
                <a:cs typeface="Cambria"/>
              </a:rPr>
              <a:t>↑</a:t>
            </a:r>
            <a:r>
              <a:rPr sz="2000" dirty="0">
                <a:solidFill>
                  <a:srgbClr val="000066"/>
                </a:solidFill>
                <a:latin typeface="Candara"/>
                <a:cs typeface="Candara"/>
              </a:rPr>
              <a:t>Na</a:t>
            </a:r>
            <a:endParaRPr sz="2000">
              <a:latin typeface="Candara"/>
              <a:cs typeface="Candara"/>
            </a:endParaRPr>
          </a:p>
          <a:p>
            <a:pPr marL="365125" marR="95250" indent="-274320">
              <a:lnSpc>
                <a:spcPts val="2390"/>
              </a:lnSpc>
              <a:spcBef>
                <a:spcPts val="90"/>
              </a:spcBef>
              <a:buClr>
                <a:srgbClr val="0E6EC5"/>
              </a:buClr>
              <a:buSzPct val="70000"/>
              <a:buFont typeface="Wingdings"/>
              <a:buChar char=""/>
              <a:tabLst>
                <a:tab pos="364490" algn="l"/>
                <a:tab pos="365125" algn="l"/>
              </a:tabLst>
            </a:pPr>
            <a:r>
              <a:rPr sz="2000" dirty="0">
                <a:solidFill>
                  <a:srgbClr val="000066"/>
                </a:solidFill>
                <a:latin typeface="Candara"/>
                <a:cs typeface="Candara"/>
              </a:rPr>
              <a:t>Ηλικία</a:t>
            </a:r>
            <a:r>
              <a:rPr sz="2000" spc="-25" dirty="0">
                <a:solidFill>
                  <a:srgbClr val="000066"/>
                </a:solidFill>
                <a:latin typeface="Candara"/>
                <a:cs typeface="Candara"/>
              </a:rPr>
              <a:t> </a:t>
            </a:r>
            <a:r>
              <a:rPr sz="2000" dirty="0">
                <a:solidFill>
                  <a:srgbClr val="000066"/>
                </a:solidFill>
                <a:latin typeface="Candara"/>
                <a:cs typeface="Candara"/>
              </a:rPr>
              <a:t>:</a:t>
            </a:r>
            <a:r>
              <a:rPr sz="2000" spc="-10" dirty="0">
                <a:solidFill>
                  <a:srgbClr val="000066"/>
                </a:solidFill>
                <a:latin typeface="Candara"/>
                <a:cs typeface="Candara"/>
              </a:rPr>
              <a:t> </a:t>
            </a:r>
            <a:r>
              <a:rPr sz="2000" dirty="0">
                <a:solidFill>
                  <a:srgbClr val="000066"/>
                </a:solidFill>
                <a:latin typeface="Candara"/>
                <a:cs typeface="Candara"/>
              </a:rPr>
              <a:t>οι</a:t>
            </a:r>
            <a:r>
              <a:rPr sz="2000" spc="-15" dirty="0">
                <a:solidFill>
                  <a:srgbClr val="000066"/>
                </a:solidFill>
                <a:latin typeface="Candara"/>
                <a:cs typeface="Candara"/>
              </a:rPr>
              <a:t> </a:t>
            </a:r>
            <a:r>
              <a:rPr sz="2000" dirty="0">
                <a:solidFill>
                  <a:srgbClr val="000066"/>
                </a:solidFill>
                <a:latin typeface="Microsoft Sans Serif"/>
                <a:cs typeface="Microsoft Sans Serif"/>
              </a:rPr>
              <a:t>↑</a:t>
            </a:r>
            <a:r>
              <a:rPr sz="2000" spc="-100" dirty="0">
                <a:solidFill>
                  <a:srgbClr val="000066"/>
                </a:solidFill>
                <a:latin typeface="Microsoft Sans Serif"/>
                <a:cs typeface="Microsoft Sans Serif"/>
              </a:rPr>
              <a:t> </a:t>
            </a:r>
            <a:r>
              <a:rPr sz="2000" dirty="0">
                <a:solidFill>
                  <a:srgbClr val="000066"/>
                </a:solidFill>
                <a:latin typeface="Candara"/>
                <a:cs typeface="Candara"/>
              </a:rPr>
              <a:t>τιμές</a:t>
            </a:r>
            <a:r>
              <a:rPr sz="2000" spc="-30" dirty="0">
                <a:solidFill>
                  <a:srgbClr val="000066"/>
                </a:solidFill>
                <a:latin typeface="Candara"/>
                <a:cs typeface="Candara"/>
              </a:rPr>
              <a:t> </a:t>
            </a:r>
            <a:r>
              <a:rPr sz="2000" dirty="0">
                <a:solidFill>
                  <a:srgbClr val="000066"/>
                </a:solidFill>
                <a:latin typeface="Candara"/>
                <a:cs typeface="Candara"/>
              </a:rPr>
              <a:t>MAC</a:t>
            </a:r>
            <a:r>
              <a:rPr sz="2000" spc="-5" dirty="0">
                <a:solidFill>
                  <a:srgbClr val="000066"/>
                </a:solidFill>
                <a:latin typeface="Candara"/>
                <a:cs typeface="Candara"/>
              </a:rPr>
              <a:t> </a:t>
            </a:r>
            <a:r>
              <a:rPr sz="2000" dirty="0">
                <a:solidFill>
                  <a:srgbClr val="000066"/>
                </a:solidFill>
                <a:latin typeface="Candara"/>
                <a:cs typeface="Candara"/>
              </a:rPr>
              <a:t>είναι</a:t>
            </a:r>
            <a:r>
              <a:rPr sz="2000" spc="-25" dirty="0">
                <a:solidFill>
                  <a:srgbClr val="000066"/>
                </a:solidFill>
                <a:latin typeface="Candara"/>
                <a:cs typeface="Candara"/>
              </a:rPr>
              <a:t> </a:t>
            </a:r>
            <a:r>
              <a:rPr sz="2000" dirty="0">
                <a:solidFill>
                  <a:srgbClr val="000066"/>
                </a:solidFill>
                <a:latin typeface="Candara"/>
                <a:cs typeface="Candara"/>
              </a:rPr>
              <a:t>σε </a:t>
            </a:r>
            <a:r>
              <a:rPr sz="2000" spc="-420" dirty="0">
                <a:solidFill>
                  <a:srgbClr val="000066"/>
                </a:solidFill>
                <a:latin typeface="Candara"/>
                <a:cs typeface="Candara"/>
              </a:rPr>
              <a:t> </a:t>
            </a:r>
            <a:r>
              <a:rPr sz="2000" spc="-5" dirty="0">
                <a:solidFill>
                  <a:srgbClr val="000066"/>
                </a:solidFill>
                <a:latin typeface="Candara"/>
                <a:cs typeface="Candara"/>
              </a:rPr>
              <a:t>ηλικία</a:t>
            </a:r>
            <a:r>
              <a:rPr sz="2000" spc="-30" dirty="0">
                <a:solidFill>
                  <a:srgbClr val="000066"/>
                </a:solidFill>
                <a:latin typeface="Candara"/>
                <a:cs typeface="Candara"/>
              </a:rPr>
              <a:t> </a:t>
            </a:r>
            <a:r>
              <a:rPr sz="2000" dirty="0">
                <a:solidFill>
                  <a:srgbClr val="000066"/>
                </a:solidFill>
                <a:latin typeface="Candara"/>
                <a:cs typeface="Candara"/>
              </a:rPr>
              <a:t>6-12 μηνών</a:t>
            </a:r>
            <a:endParaRPr sz="2000">
              <a:latin typeface="Candara"/>
              <a:cs typeface="Candara"/>
            </a:endParaRPr>
          </a:p>
        </p:txBody>
      </p:sp>
      <p:grpSp>
        <p:nvGrpSpPr>
          <p:cNvPr id="11" name="object 11"/>
          <p:cNvGrpSpPr/>
          <p:nvPr/>
        </p:nvGrpSpPr>
        <p:grpSpPr>
          <a:xfrm>
            <a:off x="4942332" y="2735579"/>
            <a:ext cx="4023360" cy="4023360"/>
            <a:chOff x="4942332" y="2735579"/>
            <a:chExt cx="4023360" cy="4023360"/>
          </a:xfrm>
        </p:grpSpPr>
        <p:pic>
          <p:nvPicPr>
            <p:cNvPr id="12" name="object 12"/>
            <p:cNvPicPr/>
            <p:nvPr/>
          </p:nvPicPr>
          <p:blipFill>
            <a:blip r:embed="rId5" cstate="print"/>
            <a:stretch>
              <a:fillRect/>
            </a:stretch>
          </p:blipFill>
          <p:spPr>
            <a:xfrm>
              <a:off x="4945380" y="2761490"/>
              <a:ext cx="3997452" cy="3997452"/>
            </a:xfrm>
            <a:prstGeom prst="rect">
              <a:avLst/>
            </a:prstGeom>
          </p:spPr>
        </p:pic>
        <p:pic>
          <p:nvPicPr>
            <p:cNvPr id="13" name="object 13"/>
            <p:cNvPicPr/>
            <p:nvPr/>
          </p:nvPicPr>
          <p:blipFill>
            <a:blip r:embed="rId6" cstate="print"/>
            <a:stretch>
              <a:fillRect/>
            </a:stretch>
          </p:blipFill>
          <p:spPr>
            <a:xfrm>
              <a:off x="4942332" y="2735579"/>
              <a:ext cx="4023360" cy="3380232"/>
            </a:xfrm>
            <a:prstGeom prst="rect">
              <a:avLst/>
            </a:prstGeom>
          </p:spPr>
        </p:pic>
      </p:grpSp>
      <p:sp>
        <p:nvSpPr>
          <p:cNvPr id="14" name="object 14"/>
          <p:cNvSpPr txBox="1"/>
          <p:nvPr/>
        </p:nvSpPr>
        <p:spPr>
          <a:xfrm>
            <a:off x="5003291" y="2781300"/>
            <a:ext cx="3886200" cy="3886200"/>
          </a:xfrm>
          <a:prstGeom prst="rect">
            <a:avLst/>
          </a:prstGeom>
          <a:solidFill>
            <a:srgbClr val="FFFF00">
              <a:alpha val="14901"/>
            </a:srgbClr>
          </a:solidFill>
          <a:ln w="9525">
            <a:solidFill>
              <a:srgbClr val="94AF41"/>
            </a:solidFill>
          </a:ln>
        </p:spPr>
        <p:txBody>
          <a:bodyPr vert="horz" wrap="square" lIns="0" tIns="29845" rIns="0" bIns="0" rtlCol="0">
            <a:spAutoFit/>
          </a:bodyPr>
          <a:lstStyle/>
          <a:p>
            <a:pPr marL="367030" indent="-274320">
              <a:lnSpc>
                <a:spcPct val="100000"/>
              </a:lnSpc>
              <a:spcBef>
                <a:spcPts val="235"/>
              </a:spcBef>
              <a:buClr>
                <a:srgbClr val="0E6EC5"/>
              </a:buClr>
              <a:buSzPct val="70000"/>
              <a:buFont typeface="Wingdings"/>
              <a:buChar char=""/>
              <a:tabLst>
                <a:tab pos="366395" algn="l"/>
                <a:tab pos="367030" algn="l"/>
              </a:tabLst>
            </a:pPr>
            <a:r>
              <a:rPr sz="2000" dirty="0">
                <a:solidFill>
                  <a:srgbClr val="000066"/>
                </a:solidFill>
                <a:latin typeface="Candara"/>
                <a:cs typeface="Candara"/>
              </a:rPr>
              <a:t>υποθερμία</a:t>
            </a:r>
            <a:endParaRPr sz="2000">
              <a:latin typeface="Candara"/>
              <a:cs typeface="Candara"/>
            </a:endParaRPr>
          </a:p>
          <a:p>
            <a:pPr marL="367030" indent="-274320">
              <a:lnSpc>
                <a:spcPct val="100000"/>
              </a:lnSpc>
              <a:buClr>
                <a:srgbClr val="0E6EC5"/>
              </a:buClr>
              <a:buSzPct val="70000"/>
              <a:buFont typeface="Wingdings"/>
              <a:buChar char=""/>
              <a:tabLst>
                <a:tab pos="366395" algn="l"/>
                <a:tab pos="367030" algn="l"/>
              </a:tabLst>
            </a:pPr>
            <a:r>
              <a:rPr sz="2000" spc="5" dirty="0">
                <a:solidFill>
                  <a:srgbClr val="000066"/>
                </a:solidFill>
                <a:latin typeface="Candara"/>
                <a:cs typeface="Candara"/>
              </a:rPr>
              <a:t>Οξεία</a:t>
            </a:r>
            <a:r>
              <a:rPr sz="2000" spc="-45" dirty="0">
                <a:solidFill>
                  <a:srgbClr val="000066"/>
                </a:solidFill>
                <a:latin typeface="Candara"/>
                <a:cs typeface="Candara"/>
              </a:rPr>
              <a:t> </a:t>
            </a:r>
            <a:r>
              <a:rPr sz="2000" dirty="0">
                <a:solidFill>
                  <a:srgbClr val="000066"/>
                </a:solidFill>
                <a:latin typeface="Candara"/>
                <a:cs typeface="Candara"/>
              </a:rPr>
              <a:t>λήψη</a:t>
            </a:r>
            <a:r>
              <a:rPr sz="2000" spc="-45" dirty="0">
                <a:solidFill>
                  <a:srgbClr val="000066"/>
                </a:solidFill>
                <a:latin typeface="Candara"/>
                <a:cs typeface="Candara"/>
              </a:rPr>
              <a:t> </a:t>
            </a:r>
            <a:r>
              <a:rPr sz="2000" dirty="0">
                <a:solidFill>
                  <a:srgbClr val="000066"/>
                </a:solidFill>
                <a:latin typeface="Candara"/>
                <a:cs typeface="Candara"/>
              </a:rPr>
              <a:t>αλκοόλης</a:t>
            </a:r>
            <a:endParaRPr sz="2000">
              <a:latin typeface="Candara"/>
              <a:cs typeface="Candara"/>
            </a:endParaRPr>
          </a:p>
          <a:p>
            <a:pPr marL="367030" indent="-274320">
              <a:lnSpc>
                <a:spcPct val="100000"/>
              </a:lnSpc>
              <a:buClr>
                <a:srgbClr val="0E6EC5"/>
              </a:buClr>
              <a:buSzPct val="70000"/>
              <a:buFont typeface="Wingdings"/>
              <a:buChar char=""/>
              <a:tabLst>
                <a:tab pos="366395" algn="l"/>
                <a:tab pos="367030" algn="l"/>
              </a:tabLst>
            </a:pPr>
            <a:r>
              <a:rPr sz="2000" dirty="0">
                <a:solidFill>
                  <a:srgbClr val="000066"/>
                </a:solidFill>
                <a:latin typeface="Candara"/>
                <a:cs typeface="Candara"/>
              </a:rPr>
              <a:t>Κύηση</a:t>
            </a:r>
            <a:endParaRPr sz="2000">
              <a:latin typeface="Candara"/>
              <a:cs typeface="Candara"/>
            </a:endParaRPr>
          </a:p>
          <a:p>
            <a:pPr marL="367030" indent="-274320">
              <a:lnSpc>
                <a:spcPts val="2395"/>
              </a:lnSpc>
              <a:spcBef>
                <a:spcPts val="15"/>
              </a:spcBef>
              <a:buClr>
                <a:srgbClr val="0E6EC5"/>
              </a:buClr>
              <a:buSzPct val="70000"/>
              <a:buFont typeface="Wingdings"/>
              <a:buChar char=""/>
              <a:tabLst>
                <a:tab pos="366395" algn="l"/>
                <a:tab pos="367030" algn="l"/>
              </a:tabLst>
            </a:pPr>
            <a:r>
              <a:rPr sz="2000" dirty="0">
                <a:solidFill>
                  <a:srgbClr val="000066"/>
                </a:solidFill>
                <a:latin typeface="Candara"/>
                <a:cs typeface="Candara"/>
              </a:rPr>
              <a:t>Προχωρημένη</a:t>
            </a:r>
            <a:r>
              <a:rPr sz="2000" spc="-30" dirty="0">
                <a:solidFill>
                  <a:srgbClr val="000066"/>
                </a:solidFill>
                <a:latin typeface="Candara"/>
                <a:cs typeface="Candara"/>
              </a:rPr>
              <a:t> </a:t>
            </a:r>
            <a:r>
              <a:rPr sz="2000" dirty="0">
                <a:solidFill>
                  <a:srgbClr val="000066"/>
                </a:solidFill>
                <a:latin typeface="Candara"/>
                <a:cs typeface="Candara"/>
              </a:rPr>
              <a:t>ηλικία</a:t>
            </a:r>
            <a:r>
              <a:rPr sz="2000" spc="-30" dirty="0">
                <a:solidFill>
                  <a:srgbClr val="000066"/>
                </a:solidFill>
                <a:latin typeface="Candara"/>
                <a:cs typeface="Candara"/>
              </a:rPr>
              <a:t> </a:t>
            </a:r>
            <a:r>
              <a:rPr sz="2000" spc="-10" dirty="0">
                <a:solidFill>
                  <a:srgbClr val="000066"/>
                </a:solidFill>
                <a:latin typeface="Candara"/>
                <a:cs typeface="Candara"/>
              </a:rPr>
              <a:t>(</a:t>
            </a:r>
            <a:r>
              <a:rPr sz="2000" spc="-10" dirty="0">
                <a:solidFill>
                  <a:srgbClr val="000066"/>
                </a:solidFill>
                <a:latin typeface="Microsoft Sans Serif"/>
                <a:cs typeface="Microsoft Sans Serif"/>
              </a:rPr>
              <a:t>↓</a:t>
            </a:r>
            <a:r>
              <a:rPr sz="2000" spc="-10" dirty="0">
                <a:solidFill>
                  <a:srgbClr val="000066"/>
                </a:solidFill>
                <a:latin typeface="Candara"/>
                <a:cs typeface="Candara"/>
              </a:rPr>
              <a:t>6%</a:t>
            </a:r>
            <a:r>
              <a:rPr sz="2000" spc="-35" dirty="0">
                <a:solidFill>
                  <a:srgbClr val="000066"/>
                </a:solidFill>
                <a:latin typeface="Candara"/>
                <a:cs typeface="Candara"/>
              </a:rPr>
              <a:t> </a:t>
            </a:r>
            <a:r>
              <a:rPr sz="2000" dirty="0">
                <a:solidFill>
                  <a:srgbClr val="000066"/>
                </a:solidFill>
                <a:latin typeface="Candara"/>
                <a:cs typeface="Candara"/>
              </a:rPr>
              <a:t>/</a:t>
            </a:r>
            <a:endParaRPr sz="2000">
              <a:latin typeface="Candara"/>
              <a:cs typeface="Candara"/>
            </a:endParaRPr>
          </a:p>
          <a:p>
            <a:pPr marL="367030">
              <a:lnSpc>
                <a:spcPts val="2395"/>
              </a:lnSpc>
            </a:pPr>
            <a:r>
              <a:rPr sz="2000" dirty="0">
                <a:solidFill>
                  <a:srgbClr val="000066"/>
                </a:solidFill>
                <a:latin typeface="Candara"/>
                <a:cs typeface="Candara"/>
              </a:rPr>
              <a:t>δεκαετία)</a:t>
            </a:r>
            <a:endParaRPr sz="2000">
              <a:latin typeface="Candara"/>
              <a:cs typeface="Candara"/>
            </a:endParaRPr>
          </a:p>
          <a:p>
            <a:pPr marL="367030" indent="-274320">
              <a:lnSpc>
                <a:spcPct val="100000"/>
              </a:lnSpc>
              <a:buClr>
                <a:srgbClr val="0E6EC5"/>
              </a:buClr>
              <a:buSzPct val="70000"/>
              <a:buFont typeface="Wingdings"/>
              <a:buChar char=""/>
              <a:tabLst>
                <a:tab pos="366395" algn="l"/>
                <a:tab pos="367030" algn="l"/>
              </a:tabLst>
            </a:pPr>
            <a:r>
              <a:rPr sz="2000" dirty="0">
                <a:solidFill>
                  <a:srgbClr val="000066"/>
                </a:solidFill>
                <a:latin typeface="Candara"/>
                <a:cs typeface="Candara"/>
              </a:rPr>
              <a:t>Υποξαιμία</a:t>
            </a:r>
            <a:r>
              <a:rPr sz="2000" spc="-30" dirty="0">
                <a:solidFill>
                  <a:srgbClr val="000066"/>
                </a:solidFill>
                <a:latin typeface="Candara"/>
                <a:cs typeface="Candara"/>
              </a:rPr>
              <a:t> </a:t>
            </a:r>
            <a:r>
              <a:rPr sz="2000" spc="-5" dirty="0">
                <a:solidFill>
                  <a:srgbClr val="000066"/>
                </a:solidFill>
                <a:latin typeface="Candara"/>
                <a:cs typeface="Candara"/>
              </a:rPr>
              <a:t>(PaO2</a:t>
            </a:r>
            <a:r>
              <a:rPr sz="2000" spc="-30" dirty="0">
                <a:solidFill>
                  <a:srgbClr val="000066"/>
                </a:solidFill>
                <a:latin typeface="Candara"/>
                <a:cs typeface="Candara"/>
              </a:rPr>
              <a:t> </a:t>
            </a:r>
            <a:r>
              <a:rPr sz="2000" dirty="0">
                <a:solidFill>
                  <a:srgbClr val="000066"/>
                </a:solidFill>
                <a:latin typeface="Candara"/>
                <a:cs typeface="Candara"/>
              </a:rPr>
              <a:t>&lt; 40mmHg),</a:t>
            </a:r>
            <a:endParaRPr sz="2000">
              <a:latin typeface="Candara"/>
              <a:cs typeface="Candara"/>
            </a:endParaRPr>
          </a:p>
          <a:p>
            <a:pPr marL="367030">
              <a:lnSpc>
                <a:spcPct val="100000"/>
              </a:lnSpc>
            </a:pPr>
            <a:r>
              <a:rPr sz="2000" spc="5" dirty="0">
                <a:solidFill>
                  <a:srgbClr val="000066"/>
                </a:solidFill>
                <a:latin typeface="Candara"/>
                <a:cs typeface="Candara"/>
              </a:rPr>
              <a:t>υπόταση,</a:t>
            </a:r>
            <a:r>
              <a:rPr sz="2000" spc="-35" dirty="0">
                <a:solidFill>
                  <a:srgbClr val="000066"/>
                </a:solidFill>
                <a:latin typeface="Candara"/>
                <a:cs typeface="Candara"/>
              </a:rPr>
              <a:t> </a:t>
            </a:r>
            <a:r>
              <a:rPr sz="2000" dirty="0">
                <a:solidFill>
                  <a:srgbClr val="000066"/>
                </a:solidFill>
                <a:latin typeface="Candara"/>
                <a:cs typeface="Candara"/>
              </a:rPr>
              <a:t>μεταβολική</a:t>
            </a:r>
            <a:r>
              <a:rPr sz="2000" spc="-25" dirty="0">
                <a:solidFill>
                  <a:srgbClr val="000066"/>
                </a:solidFill>
                <a:latin typeface="Candara"/>
                <a:cs typeface="Candara"/>
              </a:rPr>
              <a:t> </a:t>
            </a:r>
            <a:r>
              <a:rPr sz="2000" dirty="0">
                <a:solidFill>
                  <a:srgbClr val="000066"/>
                </a:solidFill>
                <a:latin typeface="Candara"/>
                <a:cs typeface="Candara"/>
              </a:rPr>
              <a:t>οξέωση</a:t>
            </a:r>
            <a:endParaRPr sz="2000">
              <a:latin typeface="Candara"/>
              <a:cs typeface="Candara"/>
            </a:endParaRPr>
          </a:p>
          <a:p>
            <a:pPr marL="367030" indent="-274320">
              <a:lnSpc>
                <a:spcPct val="100000"/>
              </a:lnSpc>
              <a:buClr>
                <a:srgbClr val="0E6EC5"/>
              </a:buClr>
              <a:buSzPct val="70000"/>
              <a:buFont typeface="Wingdings"/>
              <a:buChar char=""/>
              <a:tabLst>
                <a:tab pos="366395" algn="l"/>
                <a:tab pos="367030" algn="l"/>
              </a:tabLst>
            </a:pPr>
            <a:r>
              <a:rPr sz="2000" dirty="0">
                <a:solidFill>
                  <a:srgbClr val="000066"/>
                </a:solidFill>
                <a:latin typeface="Candara"/>
                <a:cs typeface="Candara"/>
              </a:rPr>
              <a:t>Βενζοδιαζεπίνες,</a:t>
            </a:r>
            <a:r>
              <a:rPr sz="2000" spc="-50" dirty="0">
                <a:solidFill>
                  <a:srgbClr val="000066"/>
                </a:solidFill>
                <a:latin typeface="Candara"/>
                <a:cs typeface="Candara"/>
              </a:rPr>
              <a:t> </a:t>
            </a:r>
            <a:r>
              <a:rPr sz="2000" spc="-5" dirty="0">
                <a:solidFill>
                  <a:srgbClr val="000066"/>
                </a:solidFill>
                <a:latin typeface="Candara"/>
                <a:cs typeface="Candara"/>
              </a:rPr>
              <a:t>οπιοειδή,</a:t>
            </a:r>
            <a:r>
              <a:rPr sz="2000" spc="-40" dirty="0">
                <a:solidFill>
                  <a:srgbClr val="000066"/>
                </a:solidFill>
                <a:latin typeface="Candara"/>
                <a:cs typeface="Candara"/>
              </a:rPr>
              <a:t> </a:t>
            </a:r>
            <a:r>
              <a:rPr sz="2000" spc="-15" dirty="0">
                <a:solidFill>
                  <a:srgbClr val="000066"/>
                </a:solidFill>
                <a:latin typeface="Candara"/>
                <a:cs typeface="Candara"/>
              </a:rPr>
              <a:t>α</a:t>
            </a:r>
            <a:r>
              <a:rPr sz="1800" spc="-15" dirty="0">
                <a:solidFill>
                  <a:srgbClr val="000066"/>
                </a:solidFill>
                <a:latin typeface="Candara"/>
                <a:cs typeface="Candara"/>
              </a:rPr>
              <a:t>2</a:t>
            </a:r>
            <a:r>
              <a:rPr sz="1800" spc="-10" dirty="0">
                <a:solidFill>
                  <a:srgbClr val="000066"/>
                </a:solidFill>
                <a:latin typeface="Candara"/>
                <a:cs typeface="Candara"/>
              </a:rPr>
              <a:t> </a:t>
            </a:r>
            <a:r>
              <a:rPr sz="1800" dirty="0">
                <a:solidFill>
                  <a:srgbClr val="000066"/>
                </a:solidFill>
                <a:latin typeface="Candara"/>
                <a:cs typeface="Candara"/>
              </a:rPr>
              <a:t>–</a:t>
            </a:r>
            <a:endParaRPr sz="1800">
              <a:latin typeface="Candara"/>
              <a:cs typeface="Candara"/>
            </a:endParaRPr>
          </a:p>
          <a:p>
            <a:pPr marL="367030">
              <a:lnSpc>
                <a:spcPct val="100000"/>
              </a:lnSpc>
            </a:pPr>
            <a:r>
              <a:rPr sz="2000" dirty="0">
                <a:solidFill>
                  <a:srgbClr val="000066"/>
                </a:solidFill>
                <a:latin typeface="Candara"/>
                <a:cs typeface="Candara"/>
              </a:rPr>
              <a:t>αγωνιστές</a:t>
            </a:r>
            <a:endParaRPr sz="2000">
              <a:latin typeface="Candara"/>
              <a:cs typeface="Candara"/>
            </a:endParaRPr>
          </a:p>
          <a:p>
            <a:pPr marL="367030" indent="-274320">
              <a:lnSpc>
                <a:spcPct val="100000"/>
              </a:lnSpc>
              <a:spcBef>
                <a:spcPts val="15"/>
              </a:spcBef>
              <a:buClr>
                <a:srgbClr val="0E6EC5"/>
              </a:buClr>
              <a:buSzPct val="70000"/>
              <a:buFont typeface="Wingdings"/>
              <a:buChar char=""/>
              <a:tabLst>
                <a:tab pos="366395" algn="l"/>
                <a:tab pos="367030" algn="l"/>
              </a:tabLst>
            </a:pPr>
            <a:r>
              <a:rPr sz="2000" dirty="0">
                <a:solidFill>
                  <a:srgbClr val="000066"/>
                </a:solidFill>
                <a:latin typeface="Microsoft Sans Serif"/>
                <a:cs typeface="Microsoft Sans Serif"/>
              </a:rPr>
              <a:t>↓</a:t>
            </a:r>
            <a:r>
              <a:rPr sz="2000" dirty="0">
                <a:solidFill>
                  <a:srgbClr val="000066"/>
                </a:solidFill>
                <a:latin typeface="Candara"/>
                <a:cs typeface="Candara"/>
              </a:rPr>
              <a:t>Na,</a:t>
            </a:r>
            <a:r>
              <a:rPr sz="2000" spc="-45" dirty="0">
                <a:solidFill>
                  <a:srgbClr val="000066"/>
                </a:solidFill>
                <a:latin typeface="Candara"/>
                <a:cs typeface="Candara"/>
              </a:rPr>
              <a:t> </a:t>
            </a:r>
            <a:r>
              <a:rPr sz="2000" spc="5" dirty="0">
                <a:solidFill>
                  <a:srgbClr val="000066"/>
                </a:solidFill>
                <a:latin typeface="Microsoft Sans Serif"/>
                <a:cs typeface="Microsoft Sans Serif"/>
              </a:rPr>
              <a:t>↑</a:t>
            </a:r>
            <a:r>
              <a:rPr sz="2000" spc="5" dirty="0">
                <a:solidFill>
                  <a:srgbClr val="000066"/>
                </a:solidFill>
                <a:latin typeface="Candara"/>
                <a:cs typeface="Candara"/>
              </a:rPr>
              <a:t>Mg</a:t>
            </a:r>
            <a:endParaRPr sz="2000">
              <a:latin typeface="Candara"/>
              <a:cs typeface="Candara"/>
            </a:endParaRPr>
          </a:p>
        </p:txBody>
      </p:sp>
      <p:sp>
        <p:nvSpPr>
          <p:cNvPr id="15" name="object 15"/>
          <p:cNvSpPr txBox="1">
            <a:spLocks noGrp="1"/>
          </p:cNvSpPr>
          <p:nvPr>
            <p:ph type="title"/>
          </p:nvPr>
        </p:nvSpPr>
        <p:spPr>
          <a:xfrm>
            <a:off x="997407" y="1073607"/>
            <a:ext cx="3693795" cy="664210"/>
          </a:xfrm>
          <a:prstGeom prst="rect">
            <a:avLst/>
          </a:prstGeom>
        </p:spPr>
        <p:txBody>
          <a:bodyPr vert="horz" wrap="square" lIns="0" tIns="12065" rIns="0" bIns="0" rtlCol="0">
            <a:spAutoFit/>
          </a:bodyPr>
          <a:lstStyle/>
          <a:p>
            <a:pPr marL="12700">
              <a:lnSpc>
                <a:spcPts val="2515"/>
              </a:lnSpc>
              <a:spcBef>
                <a:spcPts val="95"/>
              </a:spcBef>
            </a:pPr>
            <a:r>
              <a:rPr sz="2200" spc="-5" dirty="0">
                <a:solidFill>
                  <a:srgbClr val="000066"/>
                </a:solidFill>
                <a:latin typeface="Candara"/>
                <a:cs typeface="Candara"/>
              </a:rPr>
              <a:t>ΠΑΡΆΓΟΝΤΕΣ</a:t>
            </a:r>
            <a:r>
              <a:rPr sz="2200" spc="5" dirty="0">
                <a:solidFill>
                  <a:srgbClr val="000066"/>
                </a:solidFill>
                <a:latin typeface="Candara"/>
                <a:cs typeface="Candara"/>
              </a:rPr>
              <a:t> </a:t>
            </a:r>
            <a:r>
              <a:rPr sz="2200" spc="-5" dirty="0">
                <a:solidFill>
                  <a:srgbClr val="000066"/>
                </a:solidFill>
                <a:latin typeface="Candara"/>
                <a:cs typeface="Candara"/>
              </a:rPr>
              <a:t>ΠΟΥ</a:t>
            </a:r>
            <a:r>
              <a:rPr sz="2200" spc="-25" dirty="0">
                <a:solidFill>
                  <a:srgbClr val="000066"/>
                </a:solidFill>
                <a:latin typeface="Candara"/>
                <a:cs typeface="Candara"/>
              </a:rPr>
              <a:t> </a:t>
            </a:r>
            <a:r>
              <a:rPr sz="2200" spc="-10" dirty="0">
                <a:solidFill>
                  <a:srgbClr val="000066"/>
                </a:solidFill>
                <a:latin typeface="Candara"/>
                <a:cs typeface="Candara"/>
              </a:rPr>
              <a:t>ΑΥΞΆΝΟΥΝ</a:t>
            </a:r>
            <a:endParaRPr sz="2200">
              <a:latin typeface="Candara"/>
              <a:cs typeface="Candara"/>
            </a:endParaRPr>
          </a:p>
          <a:p>
            <a:pPr marL="12700">
              <a:lnSpc>
                <a:spcPts val="2515"/>
              </a:lnSpc>
            </a:pPr>
            <a:r>
              <a:rPr sz="2200" spc="-40" dirty="0">
                <a:solidFill>
                  <a:srgbClr val="000066"/>
                </a:solidFill>
                <a:latin typeface="Candara"/>
                <a:cs typeface="Candara"/>
              </a:rPr>
              <a:t>ΤΗΝ</a:t>
            </a:r>
            <a:r>
              <a:rPr sz="2200" spc="-10" dirty="0">
                <a:solidFill>
                  <a:srgbClr val="000066"/>
                </a:solidFill>
                <a:latin typeface="Candara"/>
                <a:cs typeface="Candara"/>
              </a:rPr>
              <a:t> </a:t>
            </a:r>
            <a:r>
              <a:rPr sz="2200" spc="-5" dirty="0">
                <a:solidFill>
                  <a:srgbClr val="000066"/>
                </a:solidFill>
                <a:latin typeface="Candara"/>
                <a:cs typeface="Candara"/>
              </a:rPr>
              <a:t>MAC</a:t>
            </a:r>
            <a:endParaRPr sz="2200">
              <a:latin typeface="Candara"/>
              <a:cs typeface="Candara"/>
            </a:endParaRPr>
          </a:p>
        </p:txBody>
      </p:sp>
      <p:sp>
        <p:nvSpPr>
          <p:cNvPr id="16" name="object 16"/>
          <p:cNvSpPr txBox="1"/>
          <p:nvPr/>
        </p:nvSpPr>
        <p:spPr>
          <a:xfrm>
            <a:off x="5103367" y="1793239"/>
            <a:ext cx="3712210" cy="662305"/>
          </a:xfrm>
          <a:prstGeom prst="rect">
            <a:avLst/>
          </a:prstGeom>
        </p:spPr>
        <p:txBody>
          <a:bodyPr vert="horz" wrap="square" lIns="0" tIns="12065" rIns="0" bIns="0" rtlCol="0">
            <a:spAutoFit/>
          </a:bodyPr>
          <a:lstStyle/>
          <a:p>
            <a:pPr marL="12700">
              <a:lnSpc>
                <a:spcPts val="2510"/>
              </a:lnSpc>
              <a:spcBef>
                <a:spcPts val="95"/>
              </a:spcBef>
            </a:pPr>
            <a:r>
              <a:rPr sz="2200" spc="-5" dirty="0">
                <a:solidFill>
                  <a:srgbClr val="000066"/>
                </a:solidFill>
                <a:latin typeface="Candara"/>
                <a:cs typeface="Candara"/>
              </a:rPr>
              <a:t>ΠΑΡΆΓΟΝΤΕΣ</a:t>
            </a:r>
            <a:r>
              <a:rPr sz="2200" dirty="0">
                <a:solidFill>
                  <a:srgbClr val="000066"/>
                </a:solidFill>
                <a:latin typeface="Candara"/>
                <a:cs typeface="Candara"/>
              </a:rPr>
              <a:t> </a:t>
            </a:r>
            <a:r>
              <a:rPr sz="2200" spc="-5" dirty="0">
                <a:solidFill>
                  <a:srgbClr val="000066"/>
                </a:solidFill>
                <a:latin typeface="Candara"/>
                <a:cs typeface="Candara"/>
              </a:rPr>
              <a:t>ΠΟΥ</a:t>
            </a:r>
            <a:r>
              <a:rPr sz="2200" spc="-20" dirty="0">
                <a:solidFill>
                  <a:srgbClr val="000066"/>
                </a:solidFill>
                <a:latin typeface="Candara"/>
                <a:cs typeface="Candara"/>
              </a:rPr>
              <a:t> </a:t>
            </a:r>
            <a:r>
              <a:rPr sz="2200" spc="-10" dirty="0">
                <a:solidFill>
                  <a:srgbClr val="000066"/>
                </a:solidFill>
                <a:latin typeface="Candara"/>
                <a:cs typeface="Candara"/>
              </a:rPr>
              <a:t>ΜΕΙΏΝΟΥΝ</a:t>
            </a:r>
            <a:endParaRPr sz="2200">
              <a:latin typeface="Candara"/>
              <a:cs typeface="Candara"/>
            </a:endParaRPr>
          </a:p>
          <a:p>
            <a:pPr marL="12700">
              <a:lnSpc>
                <a:spcPts val="2510"/>
              </a:lnSpc>
            </a:pPr>
            <a:r>
              <a:rPr sz="2200" spc="-35" dirty="0">
                <a:solidFill>
                  <a:srgbClr val="000066"/>
                </a:solidFill>
                <a:latin typeface="Candara"/>
                <a:cs typeface="Candara"/>
              </a:rPr>
              <a:t>ΤΗΝ</a:t>
            </a:r>
            <a:r>
              <a:rPr sz="2200" spc="-15" dirty="0">
                <a:solidFill>
                  <a:srgbClr val="000066"/>
                </a:solidFill>
                <a:latin typeface="Candara"/>
                <a:cs typeface="Candara"/>
              </a:rPr>
              <a:t> </a:t>
            </a:r>
            <a:r>
              <a:rPr sz="2200" spc="-5" dirty="0">
                <a:solidFill>
                  <a:srgbClr val="000066"/>
                </a:solidFill>
                <a:latin typeface="Candara"/>
                <a:cs typeface="Candara"/>
              </a:rPr>
              <a:t>MAC</a:t>
            </a:r>
            <a:endParaRPr sz="2200">
              <a:latin typeface="Candara"/>
              <a:cs typeface="Candara"/>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4573523" y="158483"/>
              <a:ext cx="3958589" cy="547890"/>
            </a:xfrm>
            <a:prstGeom prst="rect">
              <a:avLst/>
            </a:prstGeom>
          </p:spPr>
        </p:pic>
        <p:pic>
          <p:nvPicPr>
            <p:cNvPr id="4" name="object 4"/>
            <p:cNvPicPr/>
            <p:nvPr/>
          </p:nvPicPr>
          <p:blipFill>
            <a:blip r:embed="rId3" cstate="print"/>
            <a:stretch>
              <a:fillRect/>
            </a:stretch>
          </p:blipFill>
          <p:spPr>
            <a:xfrm>
              <a:off x="481583" y="1176527"/>
              <a:ext cx="8264652" cy="4454652"/>
            </a:xfrm>
            <a:prstGeom prst="rect">
              <a:avLst/>
            </a:prstGeom>
          </p:spPr>
        </p:pic>
        <p:pic>
          <p:nvPicPr>
            <p:cNvPr id="5" name="object 5"/>
            <p:cNvPicPr/>
            <p:nvPr/>
          </p:nvPicPr>
          <p:blipFill>
            <a:blip r:embed="rId4" cstate="print"/>
            <a:stretch>
              <a:fillRect/>
            </a:stretch>
          </p:blipFill>
          <p:spPr>
            <a:xfrm>
              <a:off x="449580" y="1127760"/>
              <a:ext cx="8397240" cy="4422648"/>
            </a:xfrm>
            <a:prstGeom prst="rect">
              <a:avLst/>
            </a:prstGeom>
          </p:spPr>
        </p:pic>
      </p:grpSp>
      <p:sp>
        <p:nvSpPr>
          <p:cNvPr id="6" name="object 6"/>
          <p:cNvSpPr/>
          <p:nvPr/>
        </p:nvSpPr>
        <p:spPr>
          <a:xfrm>
            <a:off x="539495" y="1196339"/>
            <a:ext cx="8153400" cy="4343400"/>
          </a:xfrm>
          <a:custGeom>
            <a:avLst/>
            <a:gdLst/>
            <a:ahLst/>
            <a:cxnLst/>
            <a:rect l="l" t="t" r="r" b="b"/>
            <a:pathLst>
              <a:path w="8153400" h="4343400">
                <a:moveTo>
                  <a:pt x="0" y="4343400"/>
                </a:moveTo>
                <a:lnTo>
                  <a:pt x="8153400" y="4343400"/>
                </a:lnTo>
                <a:lnTo>
                  <a:pt x="8153400" y="0"/>
                </a:lnTo>
                <a:lnTo>
                  <a:pt x="0" y="0"/>
                </a:lnTo>
                <a:lnTo>
                  <a:pt x="0" y="4343400"/>
                </a:lnTo>
                <a:close/>
              </a:path>
            </a:pathLst>
          </a:custGeom>
          <a:ln w="9525">
            <a:solidFill>
              <a:srgbClr val="053058"/>
            </a:solidFill>
          </a:ln>
        </p:spPr>
        <p:txBody>
          <a:bodyPr wrap="square" lIns="0" tIns="0" rIns="0" bIns="0" rtlCol="0"/>
          <a:lstStyle/>
          <a:p>
            <a:endParaRPr/>
          </a:p>
        </p:txBody>
      </p:sp>
      <p:sp>
        <p:nvSpPr>
          <p:cNvPr id="7" name="object 7"/>
          <p:cNvSpPr txBox="1">
            <a:spLocks noGrp="1"/>
          </p:cNvSpPr>
          <p:nvPr>
            <p:ph type="title"/>
          </p:nvPr>
        </p:nvSpPr>
        <p:spPr>
          <a:xfrm>
            <a:off x="647450" y="1237668"/>
            <a:ext cx="8039734" cy="1490793"/>
          </a:xfrm>
          <a:prstGeom prst="rect">
            <a:avLst/>
          </a:prstGeom>
        </p:spPr>
        <p:txBody>
          <a:bodyPr vert="horz" wrap="square" lIns="0" tIns="13335" rIns="0" bIns="0" rtlCol="0">
            <a:spAutoFit/>
          </a:bodyPr>
          <a:lstStyle/>
          <a:p>
            <a:pPr marL="12700">
              <a:lnSpc>
                <a:spcPct val="100000"/>
              </a:lnSpc>
              <a:spcBef>
                <a:spcPts val="105"/>
              </a:spcBef>
              <a:tabLst>
                <a:tab pos="726440" algn="l"/>
                <a:tab pos="1832610" algn="l"/>
                <a:tab pos="3073400" algn="l"/>
                <a:tab pos="3717925" algn="l"/>
                <a:tab pos="5685790" algn="l"/>
                <a:tab pos="6195060" algn="l"/>
              </a:tabLst>
            </a:pPr>
            <a:r>
              <a:rPr sz="1800" spc="20" dirty="0" smtClean="0">
                <a:solidFill>
                  <a:srgbClr val="000066"/>
                </a:solidFill>
                <a:latin typeface="Wingdings"/>
                <a:cs typeface="Wingdings"/>
              </a:rPr>
              <a:t></a:t>
            </a:r>
            <a:r>
              <a:rPr lang="el-GR" sz="1800" spc="20" dirty="0" smtClean="0">
                <a:solidFill>
                  <a:srgbClr val="000066"/>
                </a:solidFill>
                <a:latin typeface="Wingdings"/>
                <a:cs typeface="Wingdings"/>
              </a:rPr>
              <a:t/>
            </a:r>
            <a:br>
              <a:rPr lang="el-GR" sz="1800" spc="20" dirty="0" smtClean="0">
                <a:solidFill>
                  <a:srgbClr val="000066"/>
                </a:solidFill>
                <a:latin typeface="Wingdings"/>
                <a:cs typeface="Wingdings"/>
              </a:rPr>
            </a:br>
            <a:r>
              <a:rPr sz="1800" spc="80" dirty="0" smtClean="0">
                <a:solidFill>
                  <a:srgbClr val="000066"/>
                </a:solidFill>
                <a:latin typeface="Times New Roman"/>
                <a:cs typeface="Times New Roman"/>
              </a:rPr>
              <a:t> </a:t>
            </a:r>
            <a:r>
              <a:rPr sz="2600" dirty="0">
                <a:solidFill>
                  <a:srgbClr val="000066"/>
                </a:solidFill>
                <a:latin typeface="Candara"/>
                <a:cs typeface="Candara"/>
              </a:rPr>
              <a:t>Ο	</a:t>
            </a:r>
            <a:r>
              <a:rPr sz="2600" spc="-5" dirty="0">
                <a:solidFill>
                  <a:srgbClr val="000066"/>
                </a:solidFill>
                <a:latin typeface="Candara"/>
                <a:cs typeface="Candara"/>
              </a:rPr>
              <a:t>κύριος	</a:t>
            </a:r>
            <a:r>
              <a:rPr sz="2600" spc="-15" dirty="0">
                <a:solidFill>
                  <a:srgbClr val="000066"/>
                </a:solidFill>
                <a:latin typeface="Candara"/>
                <a:cs typeface="Candara"/>
              </a:rPr>
              <a:t>σκοπός	</a:t>
            </a:r>
            <a:r>
              <a:rPr sz="2600" spc="-5" dirty="0">
                <a:solidFill>
                  <a:srgbClr val="000066"/>
                </a:solidFill>
                <a:latin typeface="Candara"/>
                <a:cs typeface="Candara"/>
              </a:rPr>
              <a:t>της	αναισθησίας	</a:t>
            </a:r>
            <a:r>
              <a:rPr sz="2600" spc="-10" dirty="0">
                <a:solidFill>
                  <a:srgbClr val="000066"/>
                </a:solidFill>
                <a:latin typeface="Candara"/>
                <a:cs typeface="Candara"/>
              </a:rPr>
              <a:t>με	</a:t>
            </a:r>
            <a:r>
              <a:rPr sz="2600" spc="-5" dirty="0">
                <a:solidFill>
                  <a:srgbClr val="000066"/>
                </a:solidFill>
                <a:latin typeface="Candara"/>
                <a:cs typeface="Candara"/>
              </a:rPr>
              <a:t>εισπνεόμενα</a:t>
            </a:r>
            <a:endParaRPr sz="2600" dirty="0">
              <a:latin typeface="Candara"/>
              <a:cs typeface="Candara"/>
            </a:endParaRPr>
          </a:p>
          <a:p>
            <a:pPr marL="329565" marR="5080">
              <a:lnSpc>
                <a:spcPct val="100000"/>
              </a:lnSpc>
              <a:tabLst>
                <a:tab pos="2334260" algn="l"/>
                <a:tab pos="3206115" algn="l"/>
                <a:tab pos="3757929" algn="l"/>
                <a:tab pos="5471160" algn="l"/>
                <a:tab pos="6134100" algn="l"/>
                <a:tab pos="7569834" algn="l"/>
              </a:tabLst>
            </a:pPr>
            <a:r>
              <a:rPr sz="2600" dirty="0">
                <a:solidFill>
                  <a:srgbClr val="000066"/>
                </a:solidFill>
                <a:latin typeface="Candara"/>
                <a:cs typeface="Candara"/>
              </a:rPr>
              <a:t>ανα</a:t>
            </a:r>
            <a:r>
              <a:rPr sz="2600" spc="-10" dirty="0">
                <a:solidFill>
                  <a:srgbClr val="000066"/>
                </a:solidFill>
                <a:latin typeface="Candara"/>
                <a:cs typeface="Candara"/>
              </a:rPr>
              <a:t>ι</a:t>
            </a:r>
            <a:r>
              <a:rPr sz="2600" dirty="0">
                <a:solidFill>
                  <a:srgbClr val="000066"/>
                </a:solidFill>
                <a:latin typeface="Candara"/>
                <a:cs typeface="Candara"/>
              </a:rPr>
              <a:t>σθητι</a:t>
            </a:r>
            <a:r>
              <a:rPr sz="2600" spc="-10" dirty="0">
                <a:solidFill>
                  <a:srgbClr val="000066"/>
                </a:solidFill>
                <a:latin typeface="Candara"/>
                <a:cs typeface="Candara"/>
              </a:rPr>
              <a:t>κ</a:t>
            </a:r>
            <a:r>
              <a:rPr sz="2600" dirty="0">
                <a:solidFill>
                  <a:srgbClr val="000066"/>
                </a:solidFill>
                <a:latin typeface="Candara"/>
                <a:cs typeface="Candara"/>
              </a:rPr>
              <a:t>ά	είναι	</a:t>
            </a:r>
            <a:r>
              <a:rPr sz="2600" spc="-5" dirty="0">
                <a:solidFill>
                  <a:srgbClr val="000066"/>
                </a:solidFill>
                <a:latin typeface="Candara"/>
                <a:cs typeface="Candara"/>
              </a:rPr>
              <a:t>ν</a:t>
            </a:r>
            <a:r>
              <a:rPr sz="2600" dirty="0">
                <a:solidFill>
                  <a:srgbClr val="000066"/>
                </a:solidFill>
                <a:latin typeface="Candara"/>
                <a:cs typeface="Candara"/>
              </a:rPr>
              <a:t>α	</a:t>
            </a:r>
            <a:r>
              <a:rPr sz="2600" spc="-10" dirty="0">
                <a:solidFill>
                  <a:srgbClr val="000066"/>
                </a:solidFill>
                <a:latin typeface="Candara"/>
                <a:cs typeface="Candara"/>
              </a:rPr>
              <a:t>ε</a:t>
            </a:r>
            <a:r>
              <a:rPr sz="2600" spc="-5" dirty="0">
                <a:solidFill>
                  <a:srgbClr val="000066"/>
                </a:solidFill>
                <a:latin typeface="Candara"/>
                <a:cs typeface="Candara"/>
              </a:rPr>
              <a:t>πιτ</a:t>
            </a:r>
            <a:r>
              <a:rPr sz="2600" spc="-20" dirty="0">
                <a:solidFill>
                  <a:srgbClr val="000066"/>
                </a:solidFill>
                <a:latin typeface="Candara"/>
                <a:cs typeface="Candara"/>
              </a:rPr>
              <a:t>ε</a:t>
            </a:r>
            <a:r>
              <a:rPr sz="2600" spc="-15" dirty="0">
                <a:solidFill>
                  <a:srgbClr val="000066"/>
                </a:solidFill>
                <a:latin typeface="Candara"/>
                <a:cs typeface="Candara"/>
              </a:rPr>
              <a:t>υ</a:t>
            </a:r>
            <a:r>
              <a:rPr sz="2600" dirty="0">
                <a:solidFill>
                  <a:srgbClr val="000066"/>
                </a:solidFill>
                <a:latin typeface="Candara"/>
                <a:cs typeface="Candara"/>
              </a:rPr>
              <a:t>χθεί	μία	στα</a:t>
            </a:r>
            <a:r>
              <a:rPr sz="2600" spc="-10" dirty="0">
                <a:solidFill>
                  <a:srgbClr val="000066"/>
                </a:solidFill>
                <a:latin typeface="Candara"/>
                <a:cs typeface="Candara"/>
              </a:rPr>
              <a:t>θ</a:t>
            </a:r>
            <a:r>
              <a:rPr sz="2600" dirty="0">
                <a:solidFill>
                  <a:srgbClr val="000066"/>
                </a:solidFill>
                <a:latin typeface="Candara"/>
                <a:cs typeface="Candara"/>
              </a:rPr>
              <a:t>ερή	</a:t>
            </a:r>
            <a:r>
              <a:rPr sz="2600" spc="-5" dirty="0">
                <a:solidFill>
                  <a:srgbClr val="000066"/>
                </a:solidFill>
                <a:latin typeface="Candara"/>
                <a:cs typeface="Candara"/>
              </a:rPr>
              <a:t>και  ευνοική</a:t>
            </a:r>
            <a:r>
              <a:rPr sz="2600" spc="-30" dirty="0">
                <a:solidFill>
                  <a:srgbClr val="000066"/>
                </a:solidFill>
                <a:latin typeface="Candara"/>
                <a:cs typeface="Candara"/>
              </a:rPr>
              <a:t> </a:t>
            </a:r>
            <a:r>
              <a:rPr sz="2600" dirty="0">
                <a:solidFill>
                  <a:srgbClr val="000066"/>
                </a:solidFill>
                <a:latin typeface="Candara"/>
                <a:cs typeface="Candara"/>
              </a:rPr>
              <a:t>μερική</a:t>
            </a:r>
            <a:r>
              <a:rPr sz="2600" spc="-35" dirty="0">
                <a:solidFill>
                  <a:srgbClr val="000066"/>
                </a:solidFill>
                <a:latin typeface="Candara"/>
                <a:cs typeface="Candara"/>
              </a:rPr>
              <a:t> </a:t>
            </a:r>
            <a:r>
              <a:rPr sz="2600" dirty="0">
                <a:solidFill>
                  <a:srgbClr val="000066"/>
                </a:solidFill>
                <a:latin typeface="Candara"/>
                <a:cs typeface="Candara"/>
              </a:rPr>
              <a:t>πίεση</a:t>
            </a:r>
            <a:r>
              <a:rPr sz="2600" spc="-30" dirty="0">
                <a:solidFill>
                  <a:srgbClr val="000066"/>
                </a:solidFill>
                <a:latin typeface="Candara"/>
                <a:cs typeface="Candara"/>
              </a:rPr>
              <a:t> </a:t>
            </a:r>
            <a:r>
              <a:rPr sz="2600" dirty="0">
                <a:solidFill>
                  <a:srgbClr val="000066"/>
                </a:solidFill>
                <a:latin typeface="Candara"/>
                <a:cs typeface="Candara"/>
              </a:rPr>
              <a:t>των ΕΑ</a:t>
            </a:r>
            <a:r>
              <a:rPr sz="2600" spc="-20" dirty="0">
                <a:solidFill>
                  <a:srgbClr val="000066"/>
                </a:solidFill>
                <a:latin typeface="Candara"/>
                <a:cs typeface="Candara"/>
              </a:rPr>
              <a:t> </a:t>
            </a:r>
            <a:r>
              <a:rPr sz="2600" spc="-15" dirty="0">
                <a:solidFill>
                  <a:srgbClr val="000066"/>
                </a:solidFill>
                <a:latin typeface="Candara"/>
                <a:cs typeface="Candara"/>
              </a:rPr>
              <a:t>στον</a:t>
            </a:r>
            <a:endParaRPr sz="2600" dirty="0">
              <a:latin typeface="Candara"/>
              <a:cs typeface="Candara"/>
            </a:endParaRPr>
          </a:p>
        </p:txBody>
      </p:sp>
      <p:sp>
        <p:nvSpPr>
          <p:cNvPr id="8" name="object 8"/>
          <p:cNvSpPr txBox="1"/>
          <p:nvPr/>
        </p:nvSpPr>
        <p:spPr>
          <a:xfrm>
            <a:off x="2952114" y="4836921"/>
            <a:ext cx="2269490" cy="422275"/>
          </a:xfrm>
          <a:prstGeom prst="rect">
            <a:avLst/>
          </a:prstGeom>
        </p:spPr>
        <p:txBody>
          <a:bodyPr vert="horz" wrap="square" lIns="0" tIns="12700" rIns="0" bIns="0" rtlCol="0">
            <a:spAutoFit/>
          </a:bodyPr>
          <a:lstStyle/>
          <a:p>
            <a:pPr marL="12700">
              <a:lnSpc>
                <a:spcPct val="100000"/>
              </a:lnSpc>
              <a:spcBef>
                <a:spcPts val="100"/>
              </a:spcBef>
            </a:pPr>
            <a:r>
              <a:rPr sz="2600" b="1" dirty="0">
                <a:solidFill>
                  <a:srgbClr val="000066"/>
                </a:solidFill>
                <a:latin typeface="Candara"/>
                <a:cs typeface="Candara"/>
              </a:rPr>
              <a:t>Όργανο</a:t>
            </a:r>
            <a:r>
              <a:rPr sz="2600" b="1" spc="-75" dirty="0">
                <a:solidFill>
                  <a:srgbClr val="000066"/>
                </a:solidFill>
                <a:latin typeface="Candara"/>
                <a:cs typeface="Candara"/>
              </a:rPr>
              <a:t> </a:t>
            </a:r>
            <a:r>
              <a:rPr sz="2600" b="1" dirty="0">
                <a:solidFill>
                  <a:srgbClr val="000066"/>
                </a:solidFill>
                <a:latin typeface="Candara"/>
                <a:cs typeface="Candara"/>
              </a:rPr>
              <a:t>στόχος</a:t>
            </a:r>
            <a:endParaRPr sz="2600">
              <a:latin typeface="Candara"/>
              <a:cs typeface="Candara"/>
            </a:endParaRPr>
          </a:p>
        </p:txBody>
      </p:sp>
      <p:sp>
        <p:nvSpPr>
          <p:cNvPr id="9" name="object 9"/>
          <p:cNvSpPr/>
          <p:nvPr/>
        </p:nvSpPr>
        <p:spPr>
          <a:xfrm>
            <a:off x="2743961" y="2896361"/>
            <a:ext cx="2743200" cy="990600"/>
          </a:xfrm>
          <a:custGeom>
            <a:avLst/>
            <a:gdLst/>
            <a:ahLst/>
            <a:cxnLst/>
            <a:rect l="l" t="t" r="r" b="b"/>
            <a:pathLst>
              <a:path w="2743200" h="990600">
                <a:moveTo>
                  <a:pt x="0" y="495300"/>
                </a:moveTo>
                <a:lnTo>
                  <a:pt x="6661" y="446170"/>
                </a:lnTo>
                <a:lnTo>
                  <a:pt x="26227" y="398410"/>
                </a:lnTo>
                <a:lnTo>
                  <a:pt x="58068" y="352246"/>
                </a:lnTo>
                <a:lnTo>
                  <a:pt x="101557" y="307905"/>
                </a:lnTo>
                <a:lnTo>
                  <a:pt x="156065" y="265613"/>
                </a:lnTo>
                <a:lnTo>
                  <a:pt x="220962" y="225598"/>
                </a:lnTo>
                <a:lnTo>
                  <a:pt x="257111" y="206516"/>
                </a:lnTo>
                <a:lnTo>
                  <a:pt x="295622" y="188087"/>
                </a:lnTo>
                <a:lnTo>
                  <a:pt x="336416" y="170342"/>
                </a:lnTo>
                <a:lnTo>
                  <a:pt x="379415" y="153307"/>
                </a:lnTo>
                <a:lnTo>
                  <a:pt x="424540" y="137012"/>
                </a:lnTo>
                <a:lnTo>
                  <a:pt x="471712" y="121484"/>
                </a:lnTo>
                <a:lnTo>
                  <a:pt x="520854" y="106753"/>
                </a:lnTo>
                <a:lnTo>
                  <a:pt x="571886" y="92846"/>
                </a:lnTo>
                <a:lnTo>
                  <a:pt x="624731" y="79793"/>
                </a:lnTo>
                <a:lnTo>
                  <a:pt x="679308" y="67620"/>
                </a:lnTo>
                <a:lnTo>
                  <a:pt x="735541" y="56357"/>
                </a:lnTo>
                <a:lnTo>
                  <a:pt x="793350" y="46032"/>
                </a:lnTo>
                <a:lnTo>
                  <a:pt x="852656" y="36674"/>
                </a:lnTo>
                <a:lnTo>
                  <a:pt x="913382" y="28310"/>
                </a:lnTo>
                <a:lnTo>
                  <a:pt x="975448" y="20969"/>
                </a:lnTo>
                <a:lnTo>
                  <a:pt x="1038777" y="14680"/>
                </a:lnTo>
                <a:lnTo>
                  <a:pt x="1103288" y="9471"/>
                </a:lnTo>
                <a:lnTo>
                  <a:pt x="1168905" y="5370"/>
                </a:lnTo>
                <a:lnTo>
                  <a:pt x="1235548" y="2405"/>
                </a:lnTo>
                <a:lnTo>
                  <a:pt x="1303139" y="606"/>
                </a:lnTo>
                <a:lnTo>
                  <a:pt x="1371600" y="0"/>
                </a:lnTo>
                <a:lnTo>
                  <a:pt x="1440060" y="606"/>
                </a:lnTo>
                <a:lnTo>
                  <a:pt x="1507651" y="2405"/>
                </a:lnTo>
                <a:lnTo>
                  <a:pt x="1574294" y="5370"/>
                </a:lnTo>
                <a:lnTo>
                  <a:pt x="1639911" y="9471"/>
                </a:lnTo>
                <a:lnTo>
                  <a:pt x="1704422" y="14680"/>
                </a:lnTo>
                <a:lnTo>
                  <a:pt x="1767751" y="20969"/>
                </a:lnTo>
                <a:lnTo>
                  <a:pt x="1829817" y="28310"/>
                </a:lnTo>
                <a:lnTo>
                  <a:pt x="1890543" y="36674"/>
                </a:lnTo>
                <a:lnTo>
                  <a:pt x="1949849" y="46032"/>
                </a:lnTo>
                <a:lnTo>
                  <a:pt x="2007658" y="56357"/>
                </a:lnTo>
                <a:lnTo>
                  <a:pt x="2063891" y="67620"/>
                </a:lnTo>
                <a:lnTo>
                  <a:pt x="2118468" y="79793"/>
                </a:lnTo>
                <a:lnTo>
                  <a:pt x="2171313" y="92846"/>
                </a:lnTo>
                <a:lnTo>
                  <a:pt x="2222345" y="106753"/>
                </a:lnTo>
                <a:lnTo>
                  <a:pt x="2271487" y="121484"/>
                </a:lnTo>
                <a:lnTo>
                  <a:pt x="2318659" y="137012"/>
                </a:lnTo>
                <a:lnTo>
                  <a:pt x="2363784" y="153307"/>
                </a:lnTo>
                <a:lnTo>
                  <a:pt x="2406783" y="170342"/>
                </a:lnTo>
                <a:lnTo>
                  <a:pt x="2447577" y="188087"/>
                </a:lnTo>
                <a:lnTo>
                  <a:pt x="2486088" y="206516"/>
                </a:lnTo>
                <a:lnTo>
                  <a:pt x="2522237" y="225598"/>
                </a:lnTo>
                <a:lnTo>
                  <a:pt x="2555945" y="245307"/>
                </a:lnTo>
                <a:lnTo>
                  <a:pt x="2615726" y="286489"/>
                </a:lnTo>
                <a:lnTo>
                  <a:pt x="2664803" y="329833"/>
                </a:lnTo>
                <a:lnTo>
                  <a:pt x="2702547" y="375115"/>
                </a:lnTo>
                <a:lnTo>
                  <a:pt x="2728329" y="422105"/>
                </a:lnTo>
                <a:lnTo>
                  <a:pt x="2741521" y="470578"/>
                </a:lnTo>
                <a:lnTo>
                  <a:pt x="2743200" y="495300"/>
                </a:lnTo>
                <a:lnTo>
                  <a:pt x="2741521" y="520021"/>
                </a:lnTo>
                <a:lnTo>
                  <a:pt x="2728329" y="568494"/>
                </a:lnTo>
                <a:lnTo>
                  <a:pt x="2702547" y="615484"/>
                </a:lnTo>
                <a:lnTo>
                  <a:pt x="2664803" y="660766"/>
                </a:lnTo>
                <a:lnTo>
                  <a:pt x="2615726" y="704110"/>
                </a:lnTo>
                <a:lnTo>
                  <a:pt x="2555945" y="745292"/>
                </a:lnTo>
                <a:lnTo>
                  <a:pt x="2522237" y="765001"/>
                </a:lnTo>
                <a:lnTo>
                  <a:pt x="2486088" y="784083"/>
                </a:lnTo>
                <a:lnTo>
                  <a:pt x="2447577" y="802512"/>
                </a:lnTo>
                <a:lnTo>
                  <a:pt x="2406783" y="820257"/>
                </a:lnTo>
                <a:lnTo>
                  <a:pt x="2363784" y="837292"/>
                </a:lnTo>
                <a:lnTo>
                  <a:pt x="2318659" y="853587"/>
                </a:lnTo>
                <a:lnTo>
                  <a:pt x="2271487" y="869115"/>
                </a:lnTo>
                <a:lnTo>
                  <a:pt x="2222345" y="883846"/>
                </a:lnTo>
                <a:lnTo>
                  <a:pt x="2171313" y="897753"/>
                </a:lnTo>
                <a:lnTo>
                  <a:pt x="2118468" y="910806"/>
                </a:lnTo>
                <a:lnTo>
                  <a:pt x="2063891" y="922979"/>
                </a:lnTo>
                <a:lnTo>
                  <a:pt x="2007658" y="934242"/>
                </a:lnTo>
                <a:lnTo>
                  <a:pt x="1949849" y="944567"/>
                </a:lnTo>
                <a:lnTo>
                  <a:pt x="1890543" y="953925"/>
                </a:lnTo>
                <a:lnTo>
                  <a:pt x="1829817" y="962289"/>
                </a:lnTo>
                <a:lnTo>
                  <a:pt x="1767751" y="969630"/>
                </a:lnTo>
                <a:lnTo>
                  <a:pt x="1704422" y="975919"/>
                </a:lnTo>
                <a:lnTo>
                  <a:pt x="1639911" y="981128"/>
                </a:lnTo>
                <a:lnTo>
                  <a:pt x="1574294" y="985229"/>
                </a:lnTo>
                <a:lnTo>
                  <a:pt x="1507651" y="988194"/>
                </a:lnTo>
                <a:lnTo>
                  <a:pt x="1440060" y="989993"/>
                </a:lnTo>
                <a:lnTo>
                  <a:pt x="1371600" y="990600"/>
                </a:lnTo>
                <a:lnTo>
                  <a:pt x="1303139" y="989993"/>
                </a:lnTo>
                <a:lnTo>
                  <a:pt x="1235548" y="988194"/>
                </a:lnTo>
                <a:lnTo>
                  <a:pt x="1168905" y="985229"/>
                </a:lnTo>
                <a:lnTo>
                  <a:pt x="1103288" y="981128"/>
                </a:lnTo>
                <a:lnTo>
                  <a:pt x="1038777" y="975919"/>
                </a:lnTo>
                <a:lnTo>
                  <a:pt x="975448" y="969630"/>
                </a:lnTo>
                <a:lnTo>
                  <a:pt x="913382" y="962289"/>
                </a:lnTo>
                <a:lnTo>
                  <a:pt x="852656" y="953925"/>
                </a:lnTo>
                <a:lnTo>
                  <a:pt x="793350" y="944567"/>
                </a:lnTo>
                <a:lnTo>
                  <a:pt x="735541" y="934242"/>
                </a:lnTo>
                <a:lnTo>
                  <a:pt x="679308" y="922979"/>
                </a:lnTo>
                <a:lnTo>
                  <a:pt x="624731" y="910806"/>
                </a:lnTo>
                <a:lnTo>
                  <a:pt x="571886" y="897753"/>
                </a:lnTo>
                <a:lnTo>
                  <a:pt x="520854" y="883846"/>
                </a:lnTo>
                <a:lnTo>
                  <a:pt x="471712" y="869115"/>
                </a:lnTo>
                <a:lnTo>
                  <a:pt x="424540" y="853587"/>
                </a:lnTo>
                <a:lnTo>
                  <a:pt x="379415" y="837292"/>
                </a:lnTo>
                <a:lnTo>
                  <a:pt x="336416" y="820257"/>
                </a:lnTo>
                <a:lnTo>
                  <a:pt x="295622" y="802512"/>
                </a:lnTo>
                <a:lnTo>
                  <a:pt x="257111" y="784083"/>
                </a:lnTo>
                <a:lnTo>
                  <a:pt x="220962" y="765001"/>
                </a:lnTo>
                <a:lnTo>
                  <a:pt x="187254" y="745292"/>
                </a:lnTo>
                <a:lnTo>
                  <a:pt x="127473" y="704110"/>
                </a:lnTo>
                <a:lnTo>
                  <a:pt x="78396" y="660766"/>
                </a:lnTo>
                <a:lnTo>
                  <a:pt x="40652" y="615484"/>
                </a:lnTo>
                <a:lnTo>
                  <a:pt x="14870" y="568494"/>
                </a:lnTo>
                <a:lnTo>
                  <a:pt x="1678" y="520021"/>
                </a:lnTo>
                <a:lnTo>
                  <a:pt x="0" y="495300"/>
                </a:lnTo>
                <a:close/>
              </a:path>
            </a:pathLst>
          </a:custGeom>
          <a:ln w="25400">
            <a:solidFill>
              <a:srgbClr val="FFFFFF"/>
            </a:solidFill>
          </a:ln>
        </p:spPr>
        <p:txBody>
          <a:bodyPr wrap="square" lIns="0" tIns="0" rIns="0" bIns="0" rtlCol="0"/>
          <a:lstStyle/>
          <a:p>
            <a:endParaRPr/>
          </a:p>
        </p:txBody>
      </p:sp>
      <p:sp>
        <p:nvSpPr>
          <p:cNvPr id="10" name="object 10"/>
          <p:cNvSpPr txBox="1"/>
          <p:nvPr/>
        </p:nvSpPr>
        <p:spPr>
          <a:xfrm>
            <a:off x="3395598" y="3186506"/>
            <a:ext cx="1437640"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6FC0"/>
                </a:solidFill>
                <a:latin typeface="Cambria"/>
                <a:cs typeface="Cambria"/>
              </a:rPr>
              <a:t>εγκέ</a:t>
            </a:r>
            <a:r>
              <a:rPr sz="2400" b="1" spc="5" dirty="0">
                <a:solidFill>
                  <a:srgbClr val="006FC0"/>
                </a:solidFill>
                <a:latin typeface="Cambria"/>
                <a:cs typeface="Cambria"/>
              </a:rPr>
              <a:t>φ</a:t>
            </a:r>
            <a:r>
              <a:rPr sz="2400" b="1" spc="-5" dirty="0">
                <a:solidFill>
                  <a:srgbClr val="006FC0"/>
                </a:solidFill>
                <a:latin typeface="Cambria"/>
                <a:cs typeface="Cambria"/>
              </a:rPr>
              <a:t>αλο</a:t>
            </a:r>
            <a:endParaRPr sz="2400">
              <a:latin typeface="Cambria"/>
              <a:cs typeface="Cambria"/>
            </a:endParaRPr>
          </a:p>
        </p:txBody>
      </p:sp>
      <p:grpSp>
        <p:nvGrpSpPr>
          <p:cNvPr id="11" name="object 11"/>
          <p:cNvGrpSpPr/>
          <p:nvPr/>
        </p:nvGrpSpPr>
        <p:grpSpPr>
          <a:xfrm>
            <a:off x="3944111" y="3944111"/>
            <a:ext cx="419100" cy="952500"/>
            <a:chOff x="3944111" y="3944111"/>
            <a:chExt cx="419100" cy="952500"/>
          </a:xfrm>
        </p:grpSpPr>
        <p:sp>
          <p:nvSpPr>
            <p:cNvPr id="12" name="object 12"/>
            <p:cNvSpPr/>
            <p:nvPr/>
          </p:nvSpPr>
          <p:spPr>
            <a:xfrm>
              <a:off x="3963161" y="3963161"/>
              <a:ext cx="381000" cy="914400"/>
            </a:xfrm>
            <a:custGeom>
              <a:avLst/>
              <a:gdLst/>
              <a:ahLst/>
              <a:cxnLst/>
              <a:rect l="l" t="t" r="r" b="b"/>
              <a:pathLst>
                <a:path w="381000" h="914400">
                  <a:moveTo>
                    <a:pt x="190500" y="0"/>
                  </a:moveTo>
                  <a:lnTo>
                    <a:pt x="0" y="181482"/>
                  </a:lnTo>
                  <a:lnTo>
                    <a:pt x="95250" y="181482"/>
                  </a:lnTo>
                  <a:lnTo>
                    <a:pt x="95250" y="914400"/>
                  </a:lnTo>
                  <a:lnTo>
                    <a:pt x="285750" y="914400"/>
                  </a:lnTo>
                  <a:lnTo>
                    <a:pt x="285750" y="181482"/>
                  </a:lnTo>
                  <a:lnTo>
                    <a:pt x="381000" y="181482"/>
                  </a:lnTo>
                  <a:lnTo>
                    <a:pt x="190500" y="0"/>
                  </a:lnTo>
                  <a:close/>
                </a:path>
              </a:pathLst>
            </a:custGeom>
            <a:solidFill>
              <a:srgbClr val="FFFF00"/>
            </a:solidFill>
          </p:spPr>
          <p:txBody>
            <a:bodyPr wrap="square" lIns="0" tIns="0" rIns="0" bIns="0" rtlCol="0"/>
            <a:lstStyle/>
            <a:p>
              <a:endParaRPr/>
            </a:p>
          </p:txBody>
        </p:sp>
        <p:sp>
          <p:nvSpPr>
            <p:cNvPr id="13" name="object 13"/>
            <p:cNvSpPr/>
            <p:nvPr/>
          </p:nvSpPr>
          <p:spPr>
            <a:xfrm>
              <a:off x="3963161" y="3963161"/>
              <a:ext cx="381000" cy="914400"/>
            </a:xfrm>
            <a:custGeom>
              <a:avLst/>
              <a:gdLst/>
              <a:ahLst/>
              <a:cxnLst/>
              <a:rect l="l" t="t" r="r" b="b"/>
              <a:pathLst>
                <a:path w="381000" h="914400">
                  <a:moveTo>
                    <a:pt x="0" y="181482"/>
                  </a:moveTo>
                  <a:lnTo>
                    <a:pt x="190500" y="0"/>
                  </a:lnTo>
                  <a:lnTo>
                    <a:pt x="381000" y="181482"/>
                  </a:lnTo>
                  <a:lnTo>
                    <a:pt x="285750" y="181482"/>
                  </a:lnTo>
                  <a:lnTo>
                    <a:pt x="285750" y="914400"/>
                  </a:lnTo>
                  <a:lnTo>
                    <a:pt x="95250" y="914400"/>
                  </a:lnTo>
                  <a:lnTo>
                    <a:pt x="95250" y="181482"/>
                  </a:lnTo>
                  <a:lnTo>
                    <a:pt x="0" y="181482"/>
                  </a:lnTo>
                  <a:close/>
                </a:path>
              </a:pathLst>
            </a:custGeom>
            <a:ln w="38100">
              <a:solidFill>
                <a:srgbClr val="FFFF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533400" y="304800"/>
            <a:ext cx="8022590" cy="5950988"/>
          </a:xfrm>
          <a:prstGeom prst="rect">
            <a:avLst/>
          </a:prstGeom>
        </p:spPr>
        <p:txBody>
          <a:bodyPr vert="horz" wrap="square" lIns="0" tIns="13335" rIns="0" bIns="0" rtlCol="0">
            <a:spAutoFit/>
          </a:bodyPr>
          <a:lstStyle/>
          <a:p>
            <a:pPr marL="287020" indent="-274320">
              <a:lnSpc>
                <a:spcPct val="100000"/>
              </a:lnSpc>
              <a:spcBef>
                <a:spcPts val="105"/>
              </a:spcBef>
              <a:buSzPct val="69230"/>
              <a:buFont typeface="Wingdings"/>
              <a:buChar char=""/>
              <a:tabLst>
                <a:tab pos="287020" algn="l"/>
                <a:tab pos="5937250" algn="l"/>
              </a:tabLst>
            </a:pPr>
            <a:r>
              <a:rPr sz="2600" b="1" spc="-5" dirty="0">
                <a:solidFill>
                  <a:srgbClr val="000066"/>
                </a:solidFill>
                <a:latin typeface="Candara"/>
                <a:cs typeface="Candara"/>
              </a:rPr>
              <a:t>Χορήγηση</a:t>
            </a:r>
            <a:r>
              <a:rPr sz="2600" b="1" spc="-10" dirty="0">
                <a:solidFill>
                  <a:srgbClr val="000066"/>
                </a:solidFill>
                <a:latin typeface="Candara"/>
                <a:cs typeface="Candara"/>
              </a:rPr>
              <a:t> </a:t>
            </a:r>
            <a:r>
              <a:rPr sz="2600" dirty="0">
                <a:solidFill>
                  <a:srgbClr val="000066"/>
                </a:solidFill>
                <a:latin typeface="Candara"/>
                <a:cs typeface="Candara"/>
              </a:rPr>
              <a:t>από</a:t>
            </a:r>
            <a:r>
              <a:rPr sz="2600" spc="5" dirty="0">
                <a:solidFill>
                  <a:srgbClr val="000066"/>
                </a:solidFill>
                <a:latin typeface="Candara"/>
                <a:cs typeface="Candara"/>
              </a:rPr>
              <a:t> </a:t>
            </a:r>
            <a:r>
              <a:rPr sz="2600" dirty="0">
                <a:solidFill>
                  <a:srgbClr val="000066"/>
                </a:solidFill>
                <a:latin typeface="Candara"/>
                <a:cs typeface="Candara"/>
              </a:rPr>
              <a:t>αναισθητικό</a:t>
            </a:r>
            <a:r>
              <a:rPr sz="2600" spc="-10" dirty="0">
                <a:solidFill>
                  <a:srgbClr val="000066"/>
                </a:solidFill>
                <a:latin typeface="Candara"/>
                <a:cs typeface="Candara"/>
              </a:rPr>
              <a:t> </a:t>
            </a:r>
            <a:r>
              <a:rPr sz="2600" spc="-5" dirty="0">
                <a:solidFill>
                  <a:srgbClr val="000066"/>
                </a:solidFill>
                <a:latin typeface="Candara"/>
                <a:cs typeface="Candara"/>
              </a:rPr>
              <a:t>μηχάνημα	</a:t>
            </a:r>
            <a:r>
              <a:rPr sz="2600" spc="-10" dirty="0">
                <a:solidFill>
                  <a:srgbClr val="000066"/>
                </a:solidFill>
                <a:latin typeface="Candara"/>
                <a:cs typeface="Candara"/>
              </a:rPr>
              <a:t>πνεύμονες</a:t>
            </a:r>
            <a:r>
              <a:rPr sz="2600" spc="-105" dirty="0">
                <a:solidFill>
                  <a:srgbClr val="000066"/>
                </a:solidFill>
                <a:latin typeface="Candara"/>
                <a:cs typeface="Candara"/>
              </a:rPr>
              <a:t> </a:t>
            </a:r>
            <a:r>
              <a:rPr sz="2600" dirty="0">
                <a:solidFill>
                  <a:srgbClr val="000066"/>
                </a:solidFill>
                <a:latin typeface="Candara"/>
                <a:cs typeface="Candara"/>
              </a:rPr>
              <a:t>(F</a:t>
            </a:r>
            <a:r>
              <a:rPr sz="2400" dirty="0">
                <a:solidFill>
                  <a:srgbClr val="000066"/>
                </a:solidFill>
                <a:latin typeface="Candara"/>
                <a:cs typeface="Candara"/>
              </a:rPr>
              <a:t>I</a:t>
            </a:r>
            <a:r>
              <a:rPr sz="2600" dirty="0">
                <a:solidFill>
                  <a:srgbClr val="000066"/>
                </a:solidFill>
                <a:latin typeface="Candara"/>
                <a:cs typeface="Candara"/>
              </a:rPr>
              <a:t>)</a:t>
            </a:r>
            <a:endParaRPr sz="2600" dirty="0">
              <a:latin typeface="Candara"/>
              <a:cs typeface="Candara"/>
            </a:endParaRPr>
          </a:p>
          <a:p>
            <a:pPr>
              <a:lnSpc>
                <a:spcPct val="100000"/>
              </a:lnSpc>
              <a:spcBef>
                <a:spcPts val="55"/>
              </a:spcBef>
              <a:buClr>
                <a:srgbClr val="000066"/>
              </a:buClr>
            </a:pPr>
            <a:r>
              <a:rPr lang="el-GR" sz="1600" dirty="0">
                <a:solidFill>
                  <a:schemeClr val="tx2"/>
                </a:solidFill>
                <a:latin typeface="Candara"/>
                <a:cs typeface="Candara"/>
              </a:rPr>
              <a:t>Η χρησιμοποίηση κατά την αναισθησία </a:t>
            </a:r>
            <a:r>
              <a:rPr lang="el-GR" sz="1600" dirty="0" smtClean="0">
                <a:solidFill>
                  <a:schemeClr val="tx2"/>
                </a:solidFill>
                <a:latin typeface="Candara"/>
                <a:cs typeface="Candara"/>
              </a:rPr>
              <a:t>των πνευμόνων </a:t>
            </a:r>
            <a:r>
              <a:rPr lang="el-GR" sz="1600" dirty="0">
                <a:solidFill>
                  <a:schemeClr val="tx2"/>
                </a:solidFill>
                <a:latin typeface="Candara"/>
                <a:cs typeface="Candara"/>
              </a:rPr>
              <a:t>ως πύλης εισόδου στον</a:t>
            </a:r>
          </a:p>
          <a:p>
            <a:pPr>
              <a:lnSpc>
                <a:spcPct val="100000"/>
              </a:lnSpc>
              <a:spcBef>
                <a:spcPts val="55"/>
              </a:spcBef>
              <a:buClr>
                <a:srgbClr val="000066"/>
              </a:buClr>
            </a:pPr>
            <a:r>
              <a:rPr lang="el-GR" sz="1600" dirty="0">
                <a:solidFill>
                  <a:schemeClr val="tx2"/>
                </a:solidFill>
                <a:latin typeface="Candara"/>
                <a:cs typeface="Candara"/>
              </a:rPr>
              <a:t>οργανισμό μιας φαρμακευτικής ουσίας, </a:t>
            </a:r>
            <a:r>
              <a:rPr lang="el-GR" sz="1600" dirty="0" smtClean="0">
                <a:solidFill>
                  <a:schemeClr val="tx2"/>
                </a:solidFill>
                <a:latin typeface="Candara"/>
                <a:cs typeface="Candara"/>
              </a:rPr>
              <a:t>η οποία </a:t>
            </a:r>
            <a:r>
              <a:rPr lang="el-GR" sz="1600" dirty="0">
                <a:solidFill>
                  <a:schemeClr val="tx2"/>
                </a:solidFill>
                <a:latin typeface="Candara"/>
                <a:cs typeface="Candara"/>
              </a:rPr>
              <a:t>ωστόσο δεν έχει τους πνεύμονες </a:t>
            </a:r>
            <a:r>
              <a:rPr lang="el-GR" sz="1600" dirty="0" smtClean="0">
                <a:solidFill>
                  <a:schemeClr val="tx2"/>
                </a:solidFill>
                <a:latin typeface="Candara"/>
                <a:cs typeface="Candara"/>
              </a:rPr>
              <a:t>ως στόχο </a:t>
            </a:r>
            <a:r>
              <a:rPr lang="el-GR" sz="1600" dirty="0">
                <a:solidFill>
                  <a:schemeClr val="tx2"/>
                </a:solidFill>
                <a:latin typeface="Candara"/>
                <a:cs typeface="Candara"/>
              </a:rPr>
              <a:t>δράσης της, αποτελεί </a:t>
            </a:r>
            <a:r>
              <a:rPr lang="el-GR" sz="1600" dirty="0" smtClean="0">
                <a:solidFill>
                  <a:schemeClr val="tx2"/>
                </a:solidFill>
                <a:latin typeface="Candara"/>
                <a:cs typeface="Candara"/>
              </a:rPr>
              <a:t>μοναδική περίπτωση </a:t>
            </a:r>
            <a:r>
              <a:rPr lang="el-GR" sz="1600" dirty="0">
                <a:solidFill>
                  <a:schemeClr val="tx2"/>
                </a:solidFill>
                <a:latin typeface="Candara"/>
                <a:cs typeface="Candara"/>
              </a:rPr>
              <a:t>στην ιατρική πρακτική</a:t>
            </a:r>
            <a:endParaRPr sz="1600" dirty="0">
              <a:solidFill>
                <a:schemeClr val="tx2"/>
              </a:solidFill>
              <a:latin typeface="Candara"/>
              <a:cs typeface="Candara"/>
            </a:endParaRPr>
          </a:p>
          <a:p>
            <a:pPr marL="287020" indent="-274320">
              <a:lnSpc>
                <a:spcPct val="100000"/>
              </a:lnSpc>
              <a:buSzPct val="69230"/>
              <a:buFont typeface="Wingdings"/>
              <a:buChar char=""/>
              <a:tabLst>
                <a:tab pos="287020" algn="l"/>
                <a:tab pos="3618229" algn="l"/>
              </a:tabLst>
            </a:pPr>
            <a:r>
              <a:rPr sz="2600" b="1" spc="-5" dirty="0">
                <a:solidFill>
                  <a:srgbClr val="000066"/>
                </a:solidFill>
                <a:latin typeface="Candara"/>
                <a:cs typeface="Candara"/>
              </a:rPr>
              <a:t>Είσοδο </a:t>
            </a:r>
            <a:r>
              <a:rPr sz="2600" dirty="0">
                <a:solidFill>
                  <a:srgbClr val="000066"/>
                </a:solidFill>
                <a:latin typeface="Candara"/>
                <a:cs typeface="Candara"/>
              </a:rPr>
              <a:t>στις </a:t>
            </a:r>
            <a:r>
              <a:rPr sz="2600" spc="-5" dirty="0">
                <a:solidFill>
                  <a:srgbClr val="000066"/>
                </a:solidFill>
                <a:latin typeface="Candara"/>
                <a:cs typeface="Candara"/>
              </a:rPr>
              <a:t>κυψελίδες	(F</a:t>
            </a:r>
            <a:r>
              <a:rPr sz="2400" spc="-5" dirty="0">
                <a:solidFill>
                  <a:srgbClr val="000066"/>
                </a:solidFill>
                <a:latin typeface="Candara"/>
                <a:cs typeface="Candara"/>
              </a:rPr>
              <a:t>A</a:t>
            </a:r>
            <a:r>
              <a:rPr sz="2600" spc="-5" dirty="0" smtClean="0">
                <a:solidFill>
                  <a:srgbClr val="000066"/>
                </a:solidFill>
                <a:latin typeface="Candara"/>
                <a:cs typeface="Candara"/>
              </a:rPr>
              <a:t>)</a:t>
            </a:r>
            <a:endParaRPr lang="el-GR" sz="2600" spc="-5" dirty="0" smtClean="0">
              <a:solidFill>
                <a:srgbClr val="000066"/>
              </a:solidFill>
              <a:latin typeface="Candara"/>
              <a:cs typeface="Candara"/>
            </a:endParaRPr>
          </a:p>
          <a:p>
            <a:pPr marL="12700">
              <a:lnSpc>
                <a:spcPct val="100000"/>
              </a:lnSpc>
              <a:buSzPct val="69230"/>
              <a:tabLst>
                <a:tab pos="287020" algn="l"/>
                <a:tab pos="3618229" algn="l"/>
              </a:tabLst>
            </a:pPr>
            <a:r>
              <a:rPr lang="el-GR" dirty="0">
                <a:solidFill>
                  <a:schemeClr val="tx2"/>
                </a:solidFill>
                <a:latin typeface="Candara"/>
                <a:cs typeface="Candara"/>
              </a:rPr>
              <a:t>Η είσοδος του φαρμάκου στον </a:t>
            </a:r>
            <a:r>
              <a:rPr lang="el-GR" dirty="0" smtClean="0">
                <a:solidFill>
                  <a:schemeClr val="tx2"/>
                </a:solidFill>
                <a:latin typeface="Candara"/>
                <a:cs typeface="Candara"/>
              </a:rPr>
              <a:t>οργανισμό μέσω </a:t>
            </a:r>
            <a:r>
              <a:rPr lang="el-GR" dirty="0">
                <a:solidFill>
                  <a:schemeClr val="tx2"/>
                </a:solidFill>
                <a:latin typeface="Candara"/>
                <a:cs typeface="Candara"/>
              </a:rPr>
              <a:t>των πνευμόνων επιτρέπει την </a:t>
            </a:r>
            <a:r>
              <a:rPr lang="el-GR" dirty="0" smtClean="0">
                <a:solidFill>
                  <a:schemeClr val="tx2"/>
                </a:solidFill>
                <a:latin typeface="Candara"/>
                <a:cs typeface="Candara"/>
              </a:rPr>
              <a:t>ταχεία εμφάνιση </a:t>
            </a:r>
            <a:r>
              <a:rPr lang="el-GR" dirty="0">
                <a:solidFill>
                  <a:schemeClr val="tx2"/>
                </a:solidFill>
                <a:latin typeface="Candara"/>
                <a:cs typeface="Candara"/>
              </a:rPr>
              <a:t>του φαρμάκου στο </a:t>
            </a:r>
            <a:r>
              <a:rPr lang="el-GR" dirty="0" smtClean="0">
                <a:solidFill>
                  <a:schemeClr val="tx2"/>
                </a:solidFill>
                <a:latin typeface="Candara"/>
                <a:cs typeface="Candara"/>
              </a:rPr>
              <a:t>αρτηριακό αίμα</a:t>
            </a:r>
            <a:endParaRPr sz="2000" dirty="0">
              <a:latin typeface="Candara"/>
              <a:cs typeface="Candara"/>
            </a:endParaRPr>
          </a:p>
          <a:p>
            <a:pPr marL="358140" indent="-346075">
              <a:lnSpc>
                <a:spcPct val="100000"/>
              </a:lnSpc>
              <a:buSzPct val="69230"/>
              <a:buFont typeface="Wingdings"/>
              <a:buChar char=""/>
              <a:tabLst>
                <a:tab pos="358140" algn="l"/>
                <a:tab pos="358775" algn="l"/>
                <a:tab pos="7169784" algn="l"/>
              </a:tabLst>
            </a:pPr>
            <a:r>
              <a:rPr sz="2600" b="1" spc="-5" dirty="0">
                <a:solidFill>
                  <a:srgbClr val="000066"/>
                </a:solidFill>
                <a:latin typeface="Candara"/>
                <a:cs typeface="Candara"/>
              </a:rPr>
              <a:t>Πρόσληψη</a:t>
            </a:r>
            <a:r>
              <a:rPr sz="2600" b="1" spc="-30" dirty="0">
                <a:solidFill>
                  <a:srgbClr val="000066"/>
                </a:solidFill>
                <a:latin typeface="Candara"/>
                <a:cs typeface="Candara"/>
              </a:rPr>
              <a:t> </a:t>
            </a:r>
            <a:r>
              <a:rPr sz="2600" dirty="0">
                <a:solidFill>
                  <a:srgbClr val="000066"/>
                </a:solidFill>
                <a:latin typeface="Candara"/>
                <a:cs typeface="Candara"/>
              </a:rPr>
              <a:t>στο αρτηριακό</a:t>
            </a:r>
            <a:r>
              <a:rPr sz="2600" spc="-10" dirty="0">
                <a:solidFill>
                  <a:srgbClr val="000066"/>
                </a:solidFill>
                <a:latin typeface="Candara"/>
                <a:cs typeface="Candara"/>
              </a:rPr>
              <a:t> </a:t>
            </a:r>
            <a:r>
              <a:rPr sz="2600" dirty="0">
                <a:solidFill>
                  <a:srgbClr val="000066"/>
                </a:solidFill>
                <a:latin typeface="Candara"/>
                <a:cs typeface="Candara"/>
              </a:rPr>
              <a:t>αίμα</a:t>
            </a:r>
            <a:r>
              <a:rPr sz="2600" spc="15" dirty="0">
                <a:solidFill>
                  <a:srgbClr val="000066"/>
                </a:solidFill>
                <a:latin typeface="Candara"/>
                <a:cs typeface="Candara"/>
              </a:rPr>
              <a:t> </a:t>
            </a:r>
            <a:r>
              <a:rPr sz="2600" dirty="0">
                <a:solidFill>
                  <a:srgbClr val="000066"/>
                </a:solidFill>
                <a:latin typeface="Candara"/>
                <a:cs typeface="Candara"/>
              </a:rPr>
              <a:t>από</a:t>
            </a:r>
            <a:r>
              <a:rPr sz="2600" spc="-5" dirty="0">
                <a:solidFill>
                  <a:srgbClr val="000066"/>
                </a:solidFill>
                <a:latin typeface="Candara"/>
                <a:cs typeface="Candara"/>
              </a:rPr>
              <a:t> κυψελίδες	</a:t>
            </a:r>
            <a:r>
              <a:rPr sz="2600" spc="-20" dirty="0">
                <a:solidFill>
                  <a:srgbClr val="000066"/>
                </a:solidFill>
                <a:latin typeface="Candara"/>
                <a:cs typeface="Candara"/>
              </a:rPr>
              <a:t>(</a:t>
            </a:r>
            <a:r>
              <a:rPr sz="2600" spc="-20" dirty="0" smtClean="0">
                <a:solidFill>
                  <a:srgbClr val="000066"/>
                </a:solidFill>
                <a:latin typeface="Candara"/>
                <a:cs typeface="Candara"/>
              </a:rPr>
              <a:t>F</a:t>
            </a:r>
            <a:r>
              <a:rPr lang="en-US" sz="2600" spc="-20" dirty="0" smtClean="0">
                <a:solidFill>
                  <a:srgbClr val="000066"/>
                </a:solidFill>
                <a:latin typeface="Candara"/>
                <a:cs typeface="Candara"/>
              </a:rPr>
              <a:t>a</a:t>
            </a:r>
            <a:r>
              <a:rPr sz="2600" spc="-20" dirty="0" smtClean="0">
                <a:solidFill>
                  <a:srgbClr val="000066"/>
                </a:solidFill>
                <a:latin typeface="Candara"/>
                <a:cs typeface="Candara"/>
              </a:rPr>
              <a:t>)</a:t>
            </a:r>
            <a:endParaRPr sz="2600" dirty="0">
              <a:latin typeface="Candara"/>
              <a:cs typeface="Candara"/>
            </a:endParaRPr>
          </a:p>
          <a:p>
            <a:pPr>
              <a:lnSpc>
                <a:spcPct val="100000"/>
              </a:lnSpc>
              <a:spcBef>
                <a:spcPts val="55"/>
              </a:spcBef>
              <a:buClr>
                <a:srgbClr val="000066"/>
              </a:buClr>
            </a:pPr>
            <a:r>
              <a:rPr lang="el-GR" dirty="0">
                <a:solidFill>
                  <a:schemeClr val="tx2"/>
                </a:solidFill>
                <a:latin typeface="Candara"/>
                <a:cs typeface="Candara"/>
              </a:rPr>
              <a:t>αρτηριακή συγκέντρωση </a:t>
            </a:r>
            <a:r>
              <a:rPr lang="el-GR" dirty="0" smtClean="0">
                <a:solidFill>
                  <a:schemeClr val="tx2"/>
                </a:solidFill>
                <a:latin typeface="Candara"/>
                <a:cs typeface="Candara"/>
              </a:rPr>
              <a:t>εισπνεόμενου αναισθητικού </a:t>
            </a:r>
          </a:p>
          <a:p>
            <a:pPr>
              <a:lnSpc>
                <a:spcPct val="100000"/>
              </a:lnSpc>
              <a:spcBef>
                <a:spcPts val="55"/>
              </a:spcBef>
              <a:buClr>
                <a:srgbClr val="000066"/>
              </a:buClr>
              <a:buFont typeface="Wingdings"/>
              <a:buChar char=""/>
            </a:pPr>
            <a:r>
              <a:rPr sz="2600" b="1" dirty="0" smtClean="0">
                <a:solidFill>
                  <a:srgbClr val="000066"/>
                </a:solidFill>
                <a:latin typeface="Candara"/>
                <a:cs typeface="Candara"/>
              </a:rPr>
              <a:t>Kατα</a:t>
            </a:r>
            <a:r>
              <a:rPr sz="2600" b="1" dirty="0" err="1" smtClean="0">
                <a:solidFill>
                  <a:srgbClr val="000066"/>
                </a:solidFill>
                <a:latin typeface="Candara"/>
                <a:cs typeface="Candara"/>
              </a:rPr>
              <a:t>νομή</a:t>
            </a:r>
            <a:r>
              <a:rPr sz="2600" b="1" spc="-20" dirty="0" smtClean="0">
                <a:solidFill>
                  <a:srgbClr val="000066"/>
                </a:solidFill>
                <a:latin typeface="Candara"/>
                <a:cs typeface="Candara"/>
              </a:rPr>
              <a:t> </a:t>
            </a:r>
            <a:r>
              <a:rPr sz="2600" dirty="0">
                <a:solidFill>
                  <a:srgbClr val="000066"/>
                </a:solidFill>
                <a:latin typeface="Candara"/>
                <a:cs typeface="Candara"/>
              </a:rPr>
              <a:t>μέσω</a:t>
            </a:r>
            <a:r>
              <a:rPr sz="2600" spc="-25" dirty="0">
                <a:solidFill>
                  <a:srgbClr val="000066"/>
                </a:solidFill>
                <a:latin typeface="Candara"/>
                <a:cs typeface="Candara"/>
              </a:rPr>
              <a:t> </a:t>
            </a:r>
            <a:r>
              <a:rPr sz="2600" spc="-5" dirty="0">
                <a:solidFill>
                  <a:srgbClr val="000066"/>
                </a:solidFill>
                <a:latin typeface="Candara"/>
                <a:cs typeface="Candara"/>
              </a:rPr>
              <a:t>κυκλοφορίας</a:t>
            </a:r>
            <a:r>
              <a:rPr sz="2600" spc="-45" dirty="0">
                <a:solidFill>
                  <a:srgbClr val="000066"/>
                </a:solidFill>
                <a:latin typeface="Candara"/>
                <a:cs typeface="Candara"/>
              </a:rPr>
              <a:t> </a:t>
            </a:r>
            <a:r>
              <a:rPr sz="2600" dirty="0">
                <a:solidFill>
                  <a:srgbClr val="000066"/>
                </a:solidFill>
                <a:latin typeface="Candara"/>
                <a:cs typeface="Candara"/>
              </a:rPr>
              <a:t>σε</a:t>
            </a:r>
            <a:r>
              <a:rPr sz="2600" spc="-25" dirty="0">
                <a:solidFill>
                  <a:srgbClr val="000066"/>
                </a:solidFill>
                <a:latin typeface="Candara"/>
                <a:cs typeface="Candara"/>
              </a:rPr>
              <a:t> </a:t>
            </a:r>
            <a:r>
              <a:rPr sz="2600" dirty="0" smtClean="0">
                <a:solidFill>
                  <a:srgbClr val="000066"/>
                </a:solidFill>
                <a:latin typeface="Candara"/>
                <a:cs typeface="Candara"/>
              </a:rPr>
              <a:t>εγκέφαλο-ιστούς</a:t>
            </a:r>
            <a:endParaRPr lang="el-GR" sz="2600" dirty="0" smtClean="0">
              <a:solidFill>
                <a:srgbClr val="000066"/>
              </a:solidFill>
              <a:latin typeface="Candara"/>
              <a:cs typeface="Candara"/>
            </a:endParaRPr>
          </a:p>
          <a:p>
            <a:pPr marL="12065">
              <a:lnSpc>
                <a:spcPct val="100000"/>
              </a:lnSpc>
              <a:buSzPct val="69230"/>
              <a:tabLst>
                <a:tab pos="358140" algn="l"/>
                <a:tab pos="358775" algn="l"/>
              </a:tabLst>
            </a:pPr>
            <a:r>
              <a:rPr lang="el-GR" dirty="0">
                <a:solidFill>
                  <a:schemeClr val="tx2"/>
                </a:solidFill>
                <a:latin typeface="Candara"/>
                <a:cs typeface="Candara"/>
              </a:rPr>
              <a:t>Η τελική επίδραση των </a:t>
            </a:r>
            <a:r>
              <a:rPr lang="el-GR" dirty="0" smtClean="0">
                <a:solidFill>
                  <a:schemeClr val="tx2"/>
                </a:solidFill>
                <a:latin typeface="Candara"/>
                <a:cs typeface="Candara"/>
              </a:rPr>
              <a:t>εισπνεόμενων αναισθητικών </a:t>
            </a:r>
            <a:r>
              <a:rPr lang="el-GR" dirty="0">
                <a:solidFill>
                  <a:schemeClr val="tx2"/>
                </a:solidFill>
                <a:latin typeface="Candara"/>
                <a:cs typeface="Candara"/>
              </a:rPr>
              <a:t>εξαρτάται από την </a:t>
            </a:r>
            <a:r>
              <a:rPr lang="el-GR" dirty="0" smtClean="0">
                <a:solidFill>
                  <a:schemeClr val="tx2"/>
                </a:solidFill>
                <a:latin typeface="Candara"/>
                <a:cs typeface="Candara"/>
              </a:rPr>
              <a:t>επίτευξη θεραπευτικής </a:t>
            </a:r>
            <a:r>
              <a:rPr lang="el-GR" dirty="0">
                <a:solidFill>
                  <a:schemeClr val="tx2"/>
                </a:solidFill>
                <a:latin typeface="Candara"/>
                <a:cs typeface="Candara"/>
              </a:rPr>
              <a:t>συγκέντρωσης (F) </a:t>
            </a:r>
            <a:r>
              <a:rPr lang="el-GR" dirty="0" smtClean="0">
                <a:solidFill>
                  <a:schemeClr val="tx2"/>
                </a:solidFill>
                <a:latin typeface="Candara"/>
                <a:cs typeface="Candara"/>
              </a:rPr>
              <a:t>στον εγκέφαλο.</a:t>
            </a:r>
            <a:endParaRPr sz="2000" dirty="0">
              <a:latin typeface="Candara"/>
              <a:cs typeface="Candara"/>
            </a:endParaRPr>
          </a:p>
          <a:p>
            <a:pPr marL="358140" indent="-346075">
              <a:lnSpc>
                <a:spcPct val="100000"/>
              </a:lnSpc>
              <a:buSzPct val="69230"/>
              <a:buFont typeface="Wingdings"/>
              <a:buChar char=""/>
              <a:tabLst>
                <a:tab pos="358140" algn="l"/>
                <a:tab pos="358775" algn="l"/>
              </a:tabLst>
            </a:pPr>
            <a:r>
              <a:rPr sz="2600" b="1" dirty="0">
                <a:solidFill>
                  <a:srgbClr val="000066"/>
                </a:solidFill>
                <a:latin typeface="Candara"/>
                <a:cs typeface="Candara"/>
              </a:rPr>
              <a:t>Αποβολή</a:t>
            </a:r>
            <a:r>
              <a:rPr sz="2600" b="1" spc="-50" dirty="0">
                <a:solidFill>
                  <a:srgbClr val="000066"/>
                </a:solidFill>
                <a:latin typeface="Candara"/>
                <a:cs typeface="Candara"/>
              </a:rPr>
              <a:t> </a:t>
            </a:r>
            <a:r>
              <a:rPr sz="2600" dirty="0">
                <a:solidFill>
                  <a:srgbClr val="000066"/>
                </a:solidFill>
                <a:latin typeface="Candara"/>
                <a:cs typeface="Candara"/>
              </a:rPr>
              <a:t>από</a:t>
            </a:r>
            <a:r>
              <a:rPr sz="2600" spc="-25" dirty="0">
                <a:solidFill>
                  <a:srgbClr val="000066"/>
                </a:solidFill>
                <a:latin typeface="Candara"/>
                <a:cs typeface="Candara"/>
              </a:rPr>
              <a:t> </a:t>
            </a:r>
            <a:r>
              <a:rPr sz="2600" dirty="0">
                <a:solidFill>
                  <a:srgbClr val="000066"/>
                </a:solidFill>
                <a:latin typeface="Candara"/>
                <a:cs typeface="Candara"/>
              </a:rPr>
              <a:t>τους</a:t>
            </a:r>
            <a:r>
              <a:rPr sz="2600" spc="-30" dirty="0">
                <a:solidFill>
                  <a:srgbClr val="000066"/>
                </a:solidFill>
                <a:latin typeface="Candara"/>
                <a:cs typeface="Candara"/>
              </a:rPr>
              <a:t> </a:t>
            </a:r>
            <a:r>
              <a:rPr sz="2600" spc="-10" dirty="0">
                <a:solidFill>
                  <a:srgbClr val="000066"/>
                </a:solidFill>
                <a:latin typeface="Candara"/>
                <a:cs typeface="Candara"/>
              </a:rPr>
              <a:t>πνεύμονες</a:t>
            </a:r>
            <a:endParaRPr sz="2600" dirty="0">
              <a:latin typeface="Candara"/>
              <a:cs typeface="Candara"/>
            </a:endParaRPr>
          </a:p>
          <a:p>
            <a:pPr>
              <a:lnSpc>
                <a:spcPct val="100000"/>
              </a:lnSpc>
              <a:spcBef>
                <a:spcPts val="40"/>
              </a:spcBef>
            </a:pPr>
            <a:endParaRPr sz="3450" dirty="0">
              <a:latin typeface="Candara"/>
              <a:cs typeface="Candara"/>
            </a:endParaRPr>
          </a:p>
          <a:p>
            <a:pPr marL="4202430">
              <a:lnSpc>
                <a:spcPct val="100000"/>
              </a:lnSpc>
              <a:tabLst>
                <a:tab pos="4899025" algn="l"/>
                <a:tab pos="6366510" algn="l"/>
              </a:tabLst>
            </a:pPr>
            <a:r>
              <a:rPr sz="2000" b="1" i="1" spc="-15" dirty="0" smtClean="0">
                <a:solidFill>
                  <a:srgbClr val="004E6C"/>
                </a:solidFill>
                <a:latin typeface="Candara"/>
                <a:cs typeface="Candara"/>
              </a:rPr>
              <a:t>*FA:	</a:t>
            </a:r>
            <a:r>
              <a:rPr sz="2000" b="1" i="1" spc="-5" dirty="0" err="1" smtClean="0">
                <a:solidFill>
                  <a:srgbClr val="004E6C"/>
                </a:solidFill>
                <a:latin typeface="Candara"/>
                <a:cs typeface="Candara"/>
              </a:rPr>
              <a:t>Κυψελιδική</a:t>
            </a:r>
            <a:r>
              <a:rPr sz="2000" b="1" i="1" spc="-5" dirty="0" smtClean="0">
                <a:solidFill>
                  <a:srgbClr val="004E6C"/>
                </a:solidFill>
                <a:latin typeface="Candara"/>
                <a:cs typeface="Candara"/>
              </a:rPr>
              <a:t>	</a:t>
            </a:r>
            <a:r>
              <a:rPr sz="2000" b="1" i="1" spc="-5" dirty="0" err="1" smtClean="0">
                <a:solidFill>
                  <a:srgbClr val="004E6C"/>
                </a:solidFill>
                <a:latin typeface="Candara"/>
                <a:cs typeface="Candara"/>
              </a:rPr>
              <a:t>συγκέντρωση</a:t>
            </a:r>
            <a:endParaRPr sz="2000" dirty="0" smtClean="0">
              <a:latin typeface="Candara"/>
              <a:cs typeface="Candara"/>
            </a:endParaRPr>
          </a:p>
          <a:p>
            <a:pPr marL="4202430">
              <a:lnSpc>
                <a:spcPct val="100000"/>
              </a:lnSpc>
            </a:pPr>
            <a:r>
              <a:rPr sz="2000" b="1" i="1" dirty="0" err="1" smtClean="0">
                <a:solidFill>
                  <a:srgbClr val="004E6C"/>
                </a:solidFill>
                <a:latin typeface="Candara"/>
                <a:cs typeface="Candara"/>
              </a:rPr>
              <a:t>του</a:t>
            </a:r>
            <a:r>
              <a:rPr sz="2000" b="1" i="1" spc="-75" dirty="0" smtClean="0">
                <a:solidFill>
                  <a:srgbClr val="004E6C"/>
                </a:solidFill>
                <a:latin typeface="Candara"/>
                <a:cs typeface="Candara"/>
              </a:rPr>
              <a:t> </a:t>
            </a:r>
            <a:r>
              <a:rPr sz="2000" b="1" i="1" spc="-5" dirty="0" smtClean="0">
                <a:solidFill>
                  <a:srgbClr val="004E6C"/>
                </a:solidFill>
                <a:latin typeface="Candara"/>
                <a:cs typeface="Candara"/>
              </a:rPr>
              <a:t>ανα</a:t>
            </a:r>
            <a:r>
              <a:rPr sz="2000" b="1" i="1" spc="-5" dirty="0" err="1" smtClean="0">
                <a:solidFill>
                  <a:srgbClr val="004E6C"/>
                </a:solidFill>
                <a:latin typeface="Candara"/>
                <a:cs typeface="Candara"/>
              </a:rPr>
              <a:t>ισθητικού</a:t>
            </a:r>
            <a:endParaRPr sz="2000" dirty="0" smtClean="0">
              <a:latin typeface="Candara"/>
              <a:cs typeface="Candara"/>
            </a:endParaRPr>
          </a:p>
          <a:p>
            <a:pPr marL="4202430" marR="179070">
              <a:lnSpc>
                <a:spcPct val="100000"/>
              </a:lnSpc>
              <a:spcBef>
                <a:spcPts val="5"/>
              </a:spcBef>
              <a:tabLst>
                <a:tab pos="4664075" algn="l"/>
                <a:tab pos="4868545" algn="l"/>
                <a:tab pos="6365240" algn="l"/>
              </a:tabLst>
            </a:pPr>
            <a:r>
              <a:rPr sz="2000" b="1" i="1" spc="-5" dirty="0" smtClean="0">
                <a:solidFill>
                  <a:srgbClr val="004E6C"/>
                </a:solidFill>
                <a:latin typeface="Candara"/>
                <a:cs typeface="Candara"/>
              </a:rPr>
              <a:t>*</a:t>
            </a:r>
            <a:r>
              <a:rPr sz="2000" b="1" i="1" dirty="0" smtClean="0">
                <a:solidFill>
                  <a:srgbClr val="004E6C"/>
                </a:solidFill>
                <a:latin typeface="Candara"/>
                <a:cs typeface="Candara"/>
              </a:rPr>
              <a:t>FI	:	</a:t>
            </a:r>
            <a:r>
              <a:rPr sz="2000" b="1" i="1" spc="-5" dirty="0" err="1" smtClean="0">
                <a:solidFill>
                  <a:srgbClr val="004E6C"/>
                </a:solidFill>
                <a:latin typeface="Candara"/>
                <a:cs typeface="Candara"/>
              </a:rPr>
              <a:t>Εισ</a:t>
            </a:r>
            <a:r>
              <a:rPr sz="2000" b="1" i="1" spc="-5" dirty="0" smtClean="0">
                <a:solidFill>
                  <a:srgbClr val="004E6C"/>
                </a:solidFill>
                <a:latin typeface="Candara"/>
                <a:cs typeface="Candara"/>
              </a:rPr>
              <a:t>πνε</a:t>
            </a:r>
            <a:r>
              <a:rPr sz="2000" b="1" i="1" dirty="0" smtClean="0">
                <a:solidFill>
                  <a:srgbClr val="004E6C"/>
                </a:solidFill>
                <a:latin typeface="Candara"/>
                <a:cs typeface="Candara"/>
              </a:rPr>
              <a:t>όμενη	συγκέν</a:t>
            </a:r>
            <a:r>
              <a:rPr sz="2000" b="1" i="1" spc="-10" dirty="0" smtClean="0">
                <a:solidFill>
                  <a:srgbClr val="004E6C"/>
                </a:solidFill>
                <a:latin typeface="Candara"/>
                <a:cs typeface="Candara"/>
              </a:rPr>
              <a:t>τ</a:t>
            </a:r>
            <a:r>
              <a:rPr sz="2000" b="1" i="1" dirty="0" smtClean="0">
                <a:solidFill>
                  <a:srgbClr val="004E6C"/>
                </a:solidFill>
                <a:latin typeface="Candara"/>
                <a:cs typeface="Candara"/>
              </a:rPr>
              <a:t>ρ</a:t>
            </a:r>
            <a:r>
              <a:rPr sz="2000" b="1" i="1" spc="-10" dirty="0" smtClean="0">
                <a:solidFill>
                  <a:srgbClr val="004E6C"/>
                </a:solidFill>
                <a:latin typeface="Candara"/>
                <a:cs typeface="Candara"/>
              </a:rPr>
              <a:t>ω</a:t>
            </a:r>
            <a:r>
              <a:rPr sz="2000" b="1" i="1" dirty="0" smtClean="0">
                <a:solidFill>
                  <a:srgbClr val="004E6C"/>
                </a:solidFill>
                <a:latin typeface="Candara"/>
                <a:cs typeface="Candara"/>
              </a:rPr>
              <a:t>ση  </a:t>
            </a:r>
            <a:r>
              <a:rPr sz="2000" b="1" i="1" spc="-5" dirty="0" smtClean="0">
                <a:solidFill>
                  <a:srgbClr val="004E6C"/>
                </a:solidFill>
                <a:latin typeface="Candara"/>
                <a:cs typeface="Candara"/>
              </a:rPr>
              <a:t>του</a:t>
            </a:r>
            <a:r>
              <a:rPr sz="2000" b="1" i="1" dirty="0" smtClean="0">
                <a:solidFill>
                  <a:srgbClr val="004E6C"/>
                </a:solidFill>
                <a:latin typeface="Candara"/>
                <a:cs typeface="Candara"/>
              </a:rPr>
              <a:t> </a:t>
            </a:r>
            <a:r>
              <a:rPr sz="2000" b="1" i="1" spc="-5" dirty="0" smtClean="0">
                <a:solidFill>
                  <a:srgbClr val="004E6C"/>
                </a:solidFill>
                <a:latin typeface="Candara"/>
                <a:cs typeface="Candara"/>
              </a:rPr>
              <a:t>αναισθητικού</a:t>
            </a:r>
            <a:endParaRPr sz="2000" dirty="0">
              <a:latin typeface="Candara"/>
              <a:cs typeface="Candar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24255" y="381000"/>
            <a:ext cx="8257794" cy="6476998"/>
            <a:chOff x="524255" y="381000"/>
            <a:chExt cx="8257794" cy="6476998"/>
          </a:xfrm>
        </p:grpSpPr>
        <p:pic>
          <p:nvPicPr>
            <p:cNvPr id="3" name="object 3"/>
            <p:cNvPicPr/>
            <p:nvPr/>
          </p:nvPicPr>
          <p:blipFill>
            <a:blip r:embed="rId2" cstate="print"/>
            <a:stretch>
              <a:fillRect/>
            </a:stretch>
          </p:blipFill>
          <p:spPr>
            <a:xfrm>
              <a:off x="524255" y="4780786"/>
              <a:ext cx="8257794" cy="2077212"/>
            </a:xfrm>
            <a:prstGeom prst="rect">
              <a:avLst/>
            </a:prstGeom>
          </p:spPr>
        </p:pic>
        <p:pic>
          <p:nvPicPr>
            <p:cNvPr id="4" name="object 4"/>
            <p:cNvPicPr/>
            <p:nvPr/>
          </p:nvPicPr>
          <p:blipFill>
            <a:blip r:embed="rId3" cstate="print"/>
            <a:stretch>
              <a:fillRect/>
            </a:stretch>
          </p:blipFill>
          <p:spPr>
            <a:xfrm>
              <a:off x="524255" y="381000"/>
              <a:ext cx="8229600" cy="5907024"/>
            </a:xfrm>
            <a:prstGeom prst="rect">
              <a:avLst/>
            </a:prstGeom>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90296" y="1412570"/>
            <a:ext cx="8695055" cy="3439795"/>
          </a:xfrm>
          <a:prstGeom prst="rect">
            <a:avLst/>
          </a:prstGeom>
        </p:spPr>
        <p:txBody>
          <a:bodyPr vert="horz" wrap="square" lIns="0" tIns="12065" rIns="0" bIns="0" rtlCol="0">
            <a:spAutoFit/>
          </a:bodyPr>
          <a:lstStyle/>
          <a:p>
            <a:pPr marL="12700" marR="5080" indent="318770" algn="just">
              <a:lnSpc>
                <a:spcPct val="100000"/>
              </a:lnSpc>
              <a:spcBef>
                <a:spcPts val="95"/>
              </a:spcBef>
            </a:pPr>
            <a:r>
              <a:rPr sz="2800" spc="-5" dirty="0">
                <a:solidFill>
                  <a:srgbClr val="000066"/>
                </a:solidFill>
                <a:latin typeface="Candara"/>
                <a:cs typeface="Candara"/>
              </a:rPr>
              <a:t>Το</a:t>
            </a:r>
            <a:r>
              <a:rPr sz="2800" dirty="0">
                <a:solidFill>
                  <a:srgbClr val="000066"/>
                </a:solidFill>
                <a:latin typeface="Candara"/>
                <a:cs typeface="Candara"/>
              </a:rPr>
              <a:t> </a:t>
            </a:r>
            <a:r>
              <a:rPr sz="2800" spc="-5" dirty="0">
                <a:solidFill>
                  <a:srgbClr val="000066"/>
                </a:solidFill>
                <a:latin typeface="Candara"/>
                <a:cs typeface="Candara"/>
              </a:rPr>
              <a:t>πτητικό</a:t>
            </a:r>
            <a:r>
              <a:rPr sz="2800" dirty="0">
                <a:solidFill>
                  <a:srgbClr val="000066"/>
                </a:solidFill>
                <a:latin typeface="Candara"/>
                <a:cs typeface="Candara"/>
              </a:rPr>
              <a:t> </a:t>
            </a:r>
            <a:r>
              <a:rPr sz="2800" spc="-5" dirty="0">
                <a:solidFill>
                  <a:srgbClr val="000066"/>
                </a:solidFill>
                <a:latin typeface="Candara"/>
                <a:cs typeface="Candara"/>
              </a:rPr>
              <a:t>γενικό</a:t>
            </a:r>
            <a:r>
              <a:rPr sz="2800" dirty="0">
                <a:solidFill>
                  <a:srgbClr val="000066"/>
                </a:solidFill>
                <a:latin typeface="Candara"/>
                <a:cs typeface="Candara"/>
              </a:rPr>
              <a:t> </a:t>
            </a:r>
            <a:r>
              <a:rPr sz="2800" spc="-5" dirty="0">
                <a:solidFill>
                  <a:srgbClr val="000066"/>
                </a:solidFill>
                <a:latin typeface="Candara"/>
                <a:cs typeface="Candara"/>
              </a:rPr>
              <a:t>αναισθητικό</a:t>
            </a:r>
            <a:r>
              <a:rPr sz="2800" dirty="0">
                <a:solidFill>
                  <a:srgbClr val="000066"/>
                </a:solidFill>
                <a:latin typeface="Candara"/>
                <a:cs typeface="Candara"/>
              </a:rPr>
              <a:t> </a:t>
            </a:r>
            <a:r>
              <a:rPr sz="2800" spc="-5" dirty="0">
                <a:solidFill>
                  <a:srgbClr val="000066"/>
                </a:solidFill>
                <a:latin typeface="Candara"/>
                <a:cs typeface="Candara"/>
              </a:rPr>
              <a:t>φθάνει</a:t>
            </a:r>
            <a:r>
              <a:rPr sz="2800" spc="600" dirty="0">
                <a:solidFill>
                  <a:srgbClr val="000066"/>
                </a:solidFill>
                <a:latin typeface="Candara"/>
                <a:cs typeface="Candara"/>
              </a:rPr>
              <a:t> </a:t>
            </a:r>
            <a:r>
              <a:rPr sz="2800" spc="-5" dirty="0">
                <a:solidFill>
                  <a:srgbClr val="000066"/>
                </a:solidFill>
                <a:latin typeface="Candara"/>
                <a:cs typeface="Candara"/>
              </a:rPr>
              <a:t>με</a:t>
            </a:r>
            <a:r>
              <a:rPr sz="2800" spc="600" dirty="0">
                <a:solidFill>
                  <a:srgbClr val="000066"/>
                </a:solidFill>
                <a:latin typeface="Candara"/>
                <a:cs typeface="Candara"/>
              </a:rPr>
              <a:t> </a:t>
            </a:r>
            <a:r>
              <a:rPr sz="2800" spc="-5" dirty="0">
                <a:solidFill>
                  <a:srgbClr val="000066"/>
                </a:solidFill>
                <a:latin typeface="Candara"/>
                <a:cs typeface="Candara"/>
              </a:rPr>
              <a:t>την </a:t>
            </a:r>
            <a:r>
              <a:rPr sz="2800" dirty="0">
                <a:solidFill>
                  <a:srgbClr val="000066"/>
                </a:solidFill>
                <a:latin typeface="Candara"/>
                <a:cs typeface="Candara"/>
              </a:rPr>
              <a:t> </a:t>
            </a:r>
            <a:r>
              <a:rPr sz="2800" spc="-5" dirty="0">
                <a:solidFill>
                  <a:srgbClr val="000066"/>
                </a:solidFill>
                <a:latin typeface="Candara"/>
                <a:cs typeface="Candara"/>
              </a:rPr>
              <a:t>εισπνοή</a:t>
            </a:r>
            <a:r>
              <a:rPr sz="2800" dirty="0">
                <a:solidFill>
                  <a:srgbClr val="000066"/>
                </a:solidFill>
                <a:latin typeface="Candara"/>
                <a:cs typeface="Candara"/>
              </a:rPr>
              <a:t> </a:t>
            </a:r>
            <a:r>
              <a:rPr sz="2800" spc="-20" dirty="0">
                <a:solidFill>
                  <a:srgbClr val="000066"/>
                </a:solidFill>
                <a:latin typeface="Candara"/>
                <a:cs typeface="Candara"/>
              </a:rPr>
              <a:t>στον</a:t>
            </a:r>
            <a:r>
              <a:rPr sz="2800" spc="-15" dirty="0">
                <a:solidFill>
                  <a:srgbClr val="000066"/>
                </a:solidFill>
                <a:latin typeface="Candara"/>
                <a:cs typeface="Candara"/>
              </a:rPr>
              <a:t> </a:t>
            </a:r>
            <a:r>
              <a:rPr sz="2800" spc="-5" dirty="0">
                <a:solidFill>
                  <a:srgbClr val="000066"/>
                </a:solidFill>
                <a:latin typeface="Candara"/>
                <a:cs typeface="Candara"/>
              </a:rPr>
              <a:t>κυψελιδικό</a:t>
            </a:r>
            <a:r>
              <a:rPr sz="2800" dirty="0">
                <a:solidFill>
                  <a:srgbClr val="000066"/>
                </a:solidFill>
                <a:latin typeface="Candara"/>
                <a:cs typeface="Candara"/>
              </a:rPr>
              <a:t> </a:t>
            </a:r>
            <a:r>
              <a:rPr sz="2800" spc="-5" dirty="0">
                <a:solidFill>
                  <a:srgbClr val="000066"/>
                </a:solidFill>
                <a:latin typeface="Candara"/>
                <a:cs typeface="Candara"/>
              </a:rPr>
              <a:t>χώρο,</a:t>
            </a:r>
            <a:r>
              <a:rPr sz="2800" dirty="0">
                <a:solidFill>
                  <a:srgbClr val="000066"/>
                </a:solidFill>
                <a:latin typeface="Candara"/>
                <a:cs typeface="Candara"/>
              </a:rPr>
              <a:t> </a:t>
            </a:r>
            <a:r>
              <a:rPr sz="2800" spc="-5" dirty="0">
                <a:solidFill>
                  <a:srgbClr val="000066"/>
                </a:solidFill>
                <a:latin typeface="Candara"/>
                <a:cs typeface="Candara"/>
              </a:rPr>
              <a:t>μόνο</a:t>
            </a:r>
            <a:r>
              <a:rPr sz="2800" dirty="0">
                <a:solidFill>
                  <a:srgbClr val="000066"/>
                </a:solidFill>
                <a:latin typeface="Candara"/>
                <a:cs typeface="Candara"/>
              </a:rPr>
              <a:t> </a:t>
            </a:r>
            <a:r>
              <a:rPr sz="2800" spc="-5" dirty="0">
                <a:solidFill>
                  <a:srgbClr val="000066"/>
                </a:solidFill>
                <a:latin typeface="Candara"/>
                <a:cs typeface="Candara"/>
              </a:rPr>
              <a:t>ή</a:t>
            </a:r>
            <a:r>
              <a:rPr sz="2800" dirty="0">
                <a:solidFill>
                  <a:srgbClr val="000066"/>
                </a:solidFill>
                <a:latin typeface="Candara"/>
                <a:cs typeface="Candara"/>
              </a:rPr>
              <a:t> </a:t>
            </a:r>
            <a:r>
              <a:rPr sz="2800" spc="-5" dirty="0">
                <a:solidFill>
                  <a:srgbClr val="000066"/>
                </a:solidFill>
                <a:latin typeface="Candara"/>
                <a:cs typeface="Candara"/>
              </a:rPr>
              <a:t>σε</a:t>
            </a:r>
            <a:r>
              <a:rPr sz="2800" dirty="0">
                <a:solidFill>
                  <a:srgbClr val="000066"/>
                </a:solidFill>
                <a:latin typeface="Candara"/>
                <a:cs typeface="Candara"/>
              </a:rPr>
              <a:t> </a:t>
            </a:r>
            <a:r>
              <a:rPr sz="2800" spc="-5" dirty="0">
                <a:solidFill>
                  <a:srgbClr val="000066"/>
                </a:solidFill>
                <a:latin typeface="Candara"/>
                <a:cs typeface="Candara"/>
              </a:rPr>
              <a:t>μίγμα</a:t>
            </a:r>
            <a:r>
              <a:rPr sz="2800" spc="595" dirty="0">
                <a:solidFill>
                  <a:srgbClr val="000066"/>
                </a:solidFill>
                <a:latin typeface="Candara"/>
                <a:cs typeface="Candara"/>
              </a:rPr>
              <a:t> </a:t>
            </a:r>
            <a:r>
              <a:rPr sz="2800" dirty="0">
                <a:solidFill>
                  <a:srgbClr val="000066"/>
                </a:solidFill>
                <a:latin typeface="Candara"/>
                <a:cs typeface="Candara"/>
              </a:rPr>
              <a:t>με </a:t>
            </a:r>
            <a:r>
              <a:rPr sz="2800" spc="5" dirty="0">
                <a:solidFill>
                  <a:srgbClr val="000066"/>
                </a:solidFill>
                <a:latin typeface="Candara"/>
                <a:cs typeface="Candara"/>
              </a:rPr>
              <a:t> </a:t>
            </a:r>
            <a:r>
              <a:rPr sz="2800" spc="-5" dirty="0">
                <a:solidFill>
                  <a:srgbClr val="000066"/>
                </a:solidFill>
                <a:latin typeface="Candara"/>
                <a:cs typeface="Candara"/>
              </a:rPr>
              <a:t>άλλο αναισθητικό, </a:t>
            </a:r>
            <a:r>
              <a:rPr sz="2800" spc="-10" dirty="0">
                <a:solidFill>
                  <a:srgbClr val="000066"/>
                </a:solidFill>
                <a:latin typeface="Candara"/>
                <a:cs typeface="Candara"/>
              </a:rPr>
              <a:t>και </a:t>
            </a:r>
            <a:r>
              <a:rPr sz="2800" spc="-5" dirty="0">
                <a:solidFill>
                  <a:srgbClr val="000066"/>
                </a:solidFill>
                <a:latin typeface="Candara"/>
                <a:cs typeface="Candara"/>
              </a:rPr>
              <a:t>πάντα μαζί με αέρα ή οξυγόνο. </a:t>
            </a:r>
            <a:r>
              <a:rPr sz="2800" dirty="0">
                <a:solidFill>
                  <a:srgbClr val="000066"/>
                </a:solidFill>
                <a:latin typeface="Candara"/>
                <a:cs typeface="Candara"/>
              </a:rPr>
              <a:t> </a:t>
            </a:r>
            <a:r>
              <a:rPr sz="2800" spc="-5" dirty="0">
                <a:solidFill>
                  <a:srgbClr val="000066"/>
                </a:solidFill>
                <a:latin typeface="Candara"/>
                <a:cs typeface="Candara"/>
              </a:rPr>
              <a:t>Ακολούθως εισέρχεται στην </a:t>
            </a:r>
            <a:r>
              <a:rPr sz="2800" spc="-10" dirty="0">
                <a:solidFill>
                  <a:srgbClr val="000066"/>
                </a:solidFill>
                <a:latin typeface="Candara"/>
                <a:cs typeface="Candara"/>
              </a:rPr>
              <a:t>κυκλοφορία </a:t>
            </a:r>
            <a:r>
              <a:rPr sz="2800" spc="-5" dirty="0">
                <a:solidFill>
                  <a:srgbClr val="000066"/>
                </a:solidFill>
                <a:latin typeface="Candara"/>
                <a:cs typeface="Candara"/>
              </a:rPr>
              <a:t>και από </a:t>
            </a:r>
            <a:r>
              <a:rPr sz="2800" spc="-15" dirty="0">
                <a:solidFill>
                  <a:srgbClr val="000066"/>
                </a:solidFill>
                <a:latin typeface="Candara"/>
                <a:cs typeface="Candara"/>
              </a:rPr>
              <a:t>αυτήν </a:t>
            </a:r>
            <a:r>
              <a:rPr sz="2800" spc="-10" dirty="0">
                <a:solidFill>
                  <a:srgbClr val="000066"/>
                </a:solidFill>
                <a:latin typeface="Candara"/>
                <a:cs typeface="Candara"/>
              </a:rPr>
              <a:t> </a:t>
            </a:r>
            <a:r>
              <a:rPr sz="2800" spc="-5" dirty="0">
                <a:solidFill>
                  <a:srgbClr val="000066"/>
                </a:solidFill>
                <a:latin typeface="Candara"/>
                <a:cs typeface="Candara"/>
              </a:rPr>
              <a:t>στους ιστούς και </a:t>
            </a:r>
            <a:r>
              <a:rPr sz="2800" dirty="0">
                <a:solidFill>
                  <a:srgbClr val="000066"/>
                </a:solidFill>
                <a:latin typeface="Candara"/>
                <a:cs typeface="Candara"/>
              </a:rPr>
              <a:t>στα </a:t>
            </a:r>
            <a:r>
              <a:rPr sz="2800" spc="-5" dirty="0">
                <a:solidFill>
                  <a:srgbClr val="000066"/>
                </a:solidFill>
                <a:latin typeface="Candara"/>
                <a:cs typeface="Candara"/>
              </a:rPr>
              <a:t>όργανα, Καθώς η χορήγηση του </a:t>
            </a:r>
            <a:r>
              <a:rPr sz="2800" dirty="0">
                <a:solidFill>
                  <a:srgbClr val="000066"/>
                </a:solidFill>
                <a:latin typeface="Candara"/>
                <a:cs typeface="Candara"/>
              </a:rPr>
              <a:t> </a:t>
            </a:r>
            <a:r>
              <a:rPr sz="2800" spc="-5" dirty="0">
                <a:solidFill>
                  <a:srgbClr val="000066"/>
                </a:solidFill>
                <a:latin typeface="Candara"/>
                <a:cs typeface="Candara"/>
              </a:rPr>
              <a:t>αναισθητικού</a:t>
            </a:r>
            <a:r>
              <a:rPr sz="2800" dirty="0">
                <a:solidFill>
                  <a:srgbClr val="000066"/>
                </a:solidFill>
                <a:latin typeface="Candara"/>
                <a:cs typeface="Candara"/>
              </a:rPr>
              <a:t> </a:t>
            </a:r>
            <a:r>
              <a:rPr sz="2800" spc="-5" dirty="0">
                <a:solidFill>
                  <a:srgbClr val="000066"/>
                </a:solidFill>
                <a:latin typeface="Candara"/>
                <a:cs typeface="Candara"/>
              </a:rPr>
              <a:t>συνεχίζεται,</a:t>
            </a:r>
            <a:r>
              <a:rPr sz="2800" dirty="0">
                <a:solidFill>
                  <a:srgbClr val="000066"/>
                </a:solidFill>
                <a:latin typeface="Candara"/>
                <a:cs typeface="Candara"/>
              </a:rPr>
              <a:t> </a:t>
            </a:r>
            <a:r>
              <a:rPr sz="2800" spc="-5" dirty="0">
                <a:solidFill>
                  <a:srgbClr val="000066"/>
                </a:solidFill>
                <a:latin typeface="Candara"/>
                <a:cs typeface="Candara"/>
              </a:rPr>
              <a:t>οι</a:t>
            </a:r>
            <a:r>
              <a:rPr sz="2800" dirty="0">
                <a:solidFill>
                  <a:srgbClr val="000066"/>
                </a:solidFill>
                <a:latin typeface="Candara"/>
                <a:cs typeface="Candara"/>
              </a:rPr>
              <a:t> </a:t>
            </a:r>
            <a:r>
              <a:rPr sz="2800" spc="-5" dirty="0">
                <a:solidFill>
                  <a:srgbClr val="000066"/>
                </a:solidFill>
                <a:latin typeface="Candara"/>
                <a:cs typeface="Candara"/>
              </a:rPr>
              <a:t>συγκεντρώσεις</a:t>
            </a:r>
            <a:r>
              <a:rPr sz="2800" dirty="0">
                <a:solidFill>
                  <a:srgbClr val="000066"/>
                </a:solidFill>
                <a:latin typeface="Candara"/>
                <a:cs typeface="Candara"/>
              </a:rPr>
              <a:t> </a:t>
            </a:r>
            <a:r>
              <a:rPr sz="2800" spc="-5" dirty="0">
                <a:solidFill>
                  <a:srgbClr val="000066"/>
                </a:solidFill>
                <a:latin typeface="Candara"/>
                <a:cs typeface="Candara"/>
              </a:rPr>
              <a:t>του</a:t>
            </a:r>
            <a:r>
              <a:rPr sz="2800" dirty="0">
                <a:solidFill>
                  <a:srgbClr val="000066"/>
                </a:solidFill>
                <a:latin typeface="Candara"/>
                <a:cs typeface="Candara"/>
              </a:rPr>
              <a:t> </a:t>
            </a:r>
            <a:r>
              <a:rPr sz="2800" spc="-5" dirty="0">
                <a:solidFill>
                  <a:srgbClr val="000066"/>
                </a:solidFill>
                <a:latin typeface="Candara"/>
                <a:cs typeface="Candara"/>
              </a:rPr>
              <a:t>στο </a:t>
            </a:r>
            <a:r>
              <a:rPr sz="2800" dirty="0">
                <a:solidFill>
                  <a:srgbClr val="000066"/>
                </a:solidFill>
                <a:latin typeface="Candara"/>
                <a:cs typeface="Candara"/>
              </a:rPr>
              <a:t> </a:t>
            </a:r>
            <a:r>
              <a:rPr sz="2800" spc="-5" dirty="0">
                <a:solidFill>
                  <a:srgbClr val="000066"/>
                </a:solidFill>
                <a:latin typeface="Candara"/>
                <a:cs typeface="Candara"/>
              </a:rPr>
              <a:t>αίμα</a:t>
            </a:r>
            <a:r>
              <a:rPr sz="2800" dirty="0">
                <a:solidFill>
                  <a:srgbClr val="000066"/>
                </a:solidFill>
                <a:latin typeface="Candara"/>
                <a:cs typeface="Candara"/>
              </a:rPr>
              <a:t> </a:t>
            </a:r>
            <a:r>
              <a:rPr sz="2800" spc="-5" dirty="0">
                <a:solidFill>
                  <a:srgbClr val="000066"/>
                </a:solidFill>
                <a:latin typeface="Candara"/>
                <a:cs typeface="Candara"/>
              </a:rPr>
              <a:t>πλησιάζουν</a:t>
            </a:r>
            <a:r>
              <a:rPr sz="2800" dirty="0">
                <a:solidFill>
                  <a:srgbClr val="000066"/>
                </a:solidFill>
                <a:latin typeface="Candara"/>
                <a:cs typeface="Candara"/>
              </a:rPr>
              <a:t> </a:t>
            </a:r>
            <a:r>
              <a:rPr sz="2800" spc="-5" dirty="0">
                <a:solidFill>
                  <a:srgbClr val="000066"/>
                </a:solidFill>
                <a:latin typeface="Candara"/>
                <a:cs typeface="Candara"/>
              </a:rPr>
              <a:t>γρήγορα</a:t>
            </a:r>
            <a:r>
              <a:rPr sz="2800" dirty="0">
                <a:solidFill>
                  <a:srgbClr val="000066"/>
                </a:solidFill>
                <a:latin typeface="Candara"/>
                <a:cs typeface="Candara"/>
              </a:rPr>
              <a:t> </a:t>
            </a:r>
            <a:r>
              <a:rPr sz="2800" spc="-5" dirty="0">
                <a:solidFill>
                  <a:srgbClr val="000066"/>
                </a:solidFill>
                <a:latin typeface="Candara"/>
                <a:cs typeface="Candara"/>
              </a:rPr>
              <a:t>αυτές</a:t>
            </a:r>
            <a:r>
              <a:rPr sz="2800" dirty="0">
                <a:solidFill>
                  <a:srgbClr val="000066"/>
                </a:solidFill>
                <a:latin typeface="Candara"/>
                <a:cs typeface="Candara"/>
              </a:rPr>
              <a:t> </a:t>
            </a:r>
            <a:r>
              <a:rPr sz="2800" spc="-5" dirty="0">
                <a:solidFill>
                  <a:srgbClr val="000066"/>
                </a:solidFill>
                <a:latin typeface="Candara"/>
                <a:cs typeface="Candara"/>
              </a:rPr>
              <a:t>του</a:t>
            </a:r>
            <a:r>
              <a:rPr sz="2800" dirty="0">
                <a:solidFill>
                  <a:srgbClr val="000066"/>
                </a:solidFill>
                <a:latin typeface="Candara"/>
                <a:cs typeface="Candara"/>
              </a:rPr>
              <a:t> </a:t>
            </a:r>
            <a:r>
              <a:rPr sz="2800" spc="-10" dirty="0">
                <a:solidFill>
                  <a:srgbClr val="000066"/>
                </a:solidFill>
                <a:latin typeface="Candara"/>
                <a:cs typeface="Candara"/>
              </a:rPr>
              <a:t>κυψελιδικού </a:t>
            </a:r>
            <a:r>
              <a:rPr sz="2800" spc="-5" dirty="0">
                <a:solidFill>
                  <a:srgbClr val="000066"/>
                </a:solidFill>
                <a:latin typeface="Candara"/>
                <a:cs typeface="Candara"/>
              </a:rPr>
              <a:t> χώρου.</a:t>
            </a:r>
            <a:endParaRPr sz="2800">
              <a:latin typeface="Candara"/>
              <a:cs typeface="Candara"/>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1148" y="1151381"/>
            <a:ext cx="7778750" cy="1440815"/>
          </a:xfrm>
          <a:prstGeom prst="rect">
            <a:avLst/>
          </a:prstGeom>
        </p:spPr>
        <p:txBody>
          <a:bodyPr vert="horz" wrap="square" lIns="0" tIns="12700" rIns="0" bIns="0" rtlCol="0">
            <a:spAutoFit/>
          </a:bodyPr>
          <a:lstStyle/>
          <a:p>
            <a:pPr marL="12700" marR="5080" indent="420370" algn="just">
              <a:lnSpc>
                <a:spcPct val="99800"/>
              </a:lnSpc>
              <a:spcBef>
                <a:spcPts val="100"/>
              </a:spcBef>
            </a:pPr>
            <a:r>
              <a:rPr sz="3100" spc="-5" dirty="0">
                <a:solidFill>
                  <a:srgbClr val="000066"/>
                </a:solidFill>
                <a:latin typeface="Candara"/>
                <a:cs typeface="Candara"/>
              </a:rPr>
              <a:t>Στη</a:t>
            </a:r>
            <a:r>
              <a:rPr sz="3100" dirty="0">
                <a:solidFill>
                  <a:srgbClr val="000066"/>
                </a:solidFill>
                <a:latin typeface="Candara"/>
                <a:cs typeface="Candara"/>
              </a:rPr>
              <a:t> </a:t>
            </a:r>
            <a:r>
              <a:rPr sz="3100" spc="-5" dirty="0">
                <a:solidFill>
                  <a:srgbClr val="000066"/>
                </a:solidFill>
                <a:latin typeface="Candara"/>
                <a:cs typeface="Candara"/>
              </a:rPr>
              <a:t>συνέχεια,</a:t>
            </a:r>
            <a:r>
              <a:rPr sz="3100" dirty="0">
                <a:solidFill>
                  <a:srgbClr val="000066"/>
                </a:solidFill>
                <a:latin typeface="Candara"/>
                <a:cs typeface="Candara"/>
              </a:rPr>
              <a:t> </a:t>
            </a:r>
            <a:r>
              <a:rPr sz="3100" spc="-5" dirty="0">
                <a:solidFill>
                  <a:srgbClr val="000066"/>
                </a:solidFill>
                <a:latin typeface="Candara"/>
                <a:cs typeface="Candara"/>
              </a:rPr>
              <a:t>η</a:t>
            </a:r>
            <a:r>
              <a:rPr sz="3100" dirty="0">
                <a:solidFill>
                  <a:srgbClr val="000066"/>
                </a:solidFill>
                <a:latin typeface="Candara"/>
                <a:cs typeface="Candara"/>
              </a:rPr>
              <a:t> </a:t>
            </a:r>
            <a:r>
              <a:rPr sz="3100" spc="-5" dirty="0">
                <a:solidFill>
                  <a:srgbClr val="000066"/>
                </a:solidFill>
                <a:latin typeface="Candara"/>
                <a:cs typeface="Candara"/>
              </a:rPr>
              <a:t>συγκέντρωση</a:t>
            </a:r>
            <a:r>
              <a:rPr sz="3100" dirty="0">
                <a:solidFill>
                  <a:srgbClr val="000066"/>
                </a:solidFill>
                <a:latin typeface="Candara"/>
                <a:cs typeface="Candara"/>
              </a:rPr>
              <a:t> </a:t>
            </a:r>
            <a:r>
              <a:rPr sz="3100" spc="-5" dirty="0">
                <a:solidFill>
                  <a:srgbClr val="000066"/>
                </a:solidFill>
                <a:latin typeface="Candara"/>
                <a:cs typeface="Candara"/>
              </a:rPr>
              <a:t>του </a:t>
            </a:r>
            <a:r>
              <a:rPr sz="3100" dirty="0">
                <a:solidFill>
                  <a:srgbClr val="000066"/>
                </a:solidFill>
                <a:latin typeface="Candara"/>
                <a:cs typeface="Candara"/>
              </a:rPr>
              <a:t> </a:t>
            </a:r>
            <a:r>
              <a:rPr sz="3100" spc="-5" dirty="0">
                <a:solidFill>
                  <a:srgbClr val="000066"/>
                </a:solidFill>
                <a:latin typeface="Candara"/>
                <a:cs typeface="Candara"/>
              </a:rPr>
              <a:t>αναισθητικού</a:t>
            </a:r>
            <a:r>
              <a:rPr sz="3100" dirty="0">
                <a:solidFill>
                  <a:srgbClr val="000066"/>
                </a:solidFill>
                <a:latin typeface="Candara"/>
                <a:cs typeface="Candara"/>
              </a:rPr>
              <a:t> </a:t>
            </a:r>
            <a:r>
              <a:rPr sz="3100" spc="-5" dirty="0">
                <a:solidFill>
                  <a:srgbClr val="000066"/>
                </a:solidFill>
                <a:latin typeface="Candara"/>
                <a:cs typeface="Candara"/>
              </a:rPr>
              <a:t>στους</a:t>
            </a:r>
            <a:r>
              <a:rPr sz="3100" dirty="0">
                <a:solidFill>
                  <a:srgbClr val="000066"/>
                </a:solidFill>
                <a:latin typeface="Candara"/>
                <a:cs typeface="Candara"/>
              </a:rPr>
              <a:t> </a:t>
            </a:r>
            <a:r>
              <a:rPr sz="3100" spc="-5" dirty="0">
                <a:solidFill>
                  <a:srgbClr val="000066"/>
                </a:solidFill>
                <a:latin typeface="Candara"/>
                <a:cs typeface="Candara"/>
              </a:rPr>
              <a:t>ιστούς</a:t>
            </a:r>
            <a:r>
              <a:rPr sz="3100" dirty="0">
                <a:solidFill>
                  <a:srgbClr val="000066"/>
                </a:solidFill>
                <a:latin typeface="Candara"/>
                <a:cs typeface="Candara"/>
              </a:rPr>
              <a:t> </a:t>
            </a:r>
            <a:r>
              <a:rPr sz="3100" spc="-5" dirty="0">
                <a:solidFill>
                  <a:srgbClr val="000066"/>
                </a:solidFill>
                <a:latin typeface="Candara"/>
                <a:cs typeface="Candara"/>
              </a:rPr>
              <a:t>πλησιάζει</a:t>
            </a:r>
            <a:r>
              <a:rPr sz="3100" dirty="0">
                <a:solidFill>
                  <a:srgbClr val="000066"/>
                </a:solidFill>
                <a:latin typeface="Candara"/>
                <a:cs typeface="Candara"/>
              </a:rPr>
              <a:t> </a:t>
            </a:r>
            <a:r>
              <a:rPr sz="3100" spc="-5" dirty="0">
                <a:solidFill>
                  <a:srgbClr val="000066"/>
                </a:solidFill>
                <a:latin typeface="Candara"/>
                <a:cs typeface="Candara"/>
              </a:rPr>
              <a:t>αυτή </a:t>
            </a:r>
            <a:r>
              <a:rPr sz="3100" spc="-660" dirty="0">
                <a:solidFill>
                  <a:srgbClr val="000066"/>
                </a:solidFill>
                <a:latin typeface="Candara"/>
                <a:cs typeface="Candara"/>
              </a:rPr>
              <a:t> </a:t>
            </a:r>
            <a:r>
              <a:rPr sz="3100" spc="-5" dirty="0">
                <a:solidFill>
                  <a:srgbClr val="000066"/>
                </a:solidFill>
                <a:latin typeface="Candara"/>
                <a:cs typeface="Candara"/>
              </a:rPr>
              <a:t>του</a:t>
            </a:r>
            <a:r>
              <a:rPr sz="3100" spc="254" dirty="0">
                <a:solidFill>
                  <a:srgbClr val="000066"/>
                </a:solidFill>
                <a:latin typeface="Candara"/>
                <a:cs typeface="Candara"/>
              </a:rPr>
              <a:t> </a:t>
            </a:r>
            <a:r>
              <a:rPr sz="3100" spc="-5" dirty="0">
                <a:solidFill>
                  <a:srgbClr val="000066"/>
                </a:solidFill>
                <a:latin typeface="Candara"/>
                <a:cs typeface="Candara"/>
              </a:rPr>
              <a:t>αρτηριακού</a:t>
            </a:r>
            <a:r>
              <a:rPr sz="3100" spc="280" dirty="0">
                <a:solidFill>
                  <a:srgbClr val="000066"/>
                </a:solidFill>
                <a:latin typeface="Candara"/>
                <a:cs typeface="Candara"/>
              </a:rPr>
              <a:t> </a:t>
            </a:r>
            <a:r>
              <a:rPr sz="3100" spc="-5" dirty="0">
                <a:solidFill>
                  <a:srgbClr val="000066"/>
                </a:solidFill>
                <a:latin typeface="Candara"/>
                <a:cs typeface="Candara"/>
              </a:rPr>
              <a:t>αίματος.</a:t>
            </a:r>
            <a:r>
              <a:rPr sz="3100" spc="260" dirty="0">
                <a:solidFill>
                  <a:srgbClr val="000066"/>
                </a:solidFill>
                <a:latin typeface="Candara"/>
                <a:cs typeface="Candara"/>
              </a:rPr>
              <a:t> </a:t>
            </a:r>
            <a:r>
              <a:rPr sz="3100" spc="-10" dirty="0">
                <a:solidFill>
                  <a:srgbClr val="000066"/>
                </a:solidFill>
                <a:latin typeface="Candara"/>
                <a:cs typeface="Candara"/>
              </a:rPr>
              <a:t>Όργανα</a:t>
            </a:r>
            <a:r>
              <a:rPr sz="3100" spc="280" dirty="0">
                <a:solidFill>
                  <a:srgbClr val="000066"/>
                </a:solidFill>
                <a:latin typeface="Candara"/>
                <a:cs typeface="Candara"/>
              </a:rPr>
              <a:t> </a:t>
            </a:r>
            <a:r>
              <a:rPr sz="3100" spc="-5" dirty="0">
                <a:solidFill>
                  <a:srgbClr val="000066"/>
                </a:solidFill>
                <a:latin typeface="Candara"/>
                <a:cs typeface="Candara"/>
              </a:rPr>
              <a:t>με</a:t>
            </a:r>
            <a:r>
              <a:rPr sz="3100" spc="254" dirty="0">
                <a:solidFill>
                  <a:srgbClr val="000066"/>
                </a:solidFill>
                <a:latin typeface="Candara"/>
                <a:cs typeface="Candara"/>
              </a:rPr>
              <a:t> </a:t>
            </a:r>
            <a:r>
              <a:rPr sz="3100" spc="-5" dirty="0">
                <a:solidFill>
                  <a:srgbClr val="000066"/>
                </a:solidFill>
                <a:latin typeface="Candara"/>
                <a:cs typeface="Candara"/>
              </a:rPr>
              <a:t>μεγάλη</a:t>
            </a:r>
            <a:endParaRPr sz="3100" dirty="0">
              <a:latin typeface="Candara"/>
              <a:cs typeface="Candara"/>
            </a:endParaRPr>
          </a:p>
        </p:txBody>
      </p:sp>
      <p:sp>
        <p:nvSpPr>
          <p:cNvPr id="3" name="object 3"/>
          <p:cNvSpPr txBox="1"/>
          <p:nvPr/>
        </p:nvSpPr>
        <p:spPr>
          <a:xfrm>
            <a:off x="911148" y="2567431"/>
            <a:ext cx="7778115" cy="970280"/>
          </a:xfrm>
          <a:prstGeom prst="rect">
            <a:avLst/>
          </a:prstGeom>
        </p:spPr>
        <p:txBody>
          <a:bodyPr vert="horz" wrap="square" lIns="0" tIns="12065" rIns="0" bIns="0" rtlCol="0">
            <a:spAutoFit/>
          </a:bodyPr>
          <a:lstStyle/>
          <a:p>
            <a:pPr marL="12700" marR="5080">
              <a:lnSpc>
                <a:spcPct val="100000"/>
              </a:lnSpc>
              <a:spcBef>
                <a:spcPts val="95"/>
              </a:spcBef>
              <a:tabLst>
                <a:tab pos="2161540" algn="l"/>
                <a:tab pos="3416300" algn="l"/>
                <a:tab pos="3966210" algn="l"/>
                <a:tab pos="6284595" algn="l"/>
              </a:tabLst>
            </a:pPr>
            <a:r>
              <a:rPr sz="3100" spc="-5" dirty="0">
                <a:solidFill>
                  <a:srgbClr val="000066"/>
                </a:solidFill>
                <a:latin typeface="Candara"/>
                <a:cs typeface="Candara"/>
              </a:rPr>
              <a:t>αιμ</a:t>
            </a:r>
            <a:r>
              <a:rPr sz="3100" spc="40" dirty="0">
                <a:solidFill>
                  <a:srgbClr val="000066"/>
                </a:solidFill>
                <a:latin typeface="Candara"/>
                <a:cs typeface="Candara"/>
              </a:rPr>
              <a:t>ά</a:t>
            </a:r>
            <a:r>
              <a:rPr sz="3100" spc="-5" dirty="0">
                <a:solidFill>
                  <a:srgbClr val="000066"/>
                </a:solidFill>
                <a:latin typeface="Candara"/>
                <a:cs typeface="Candara"/>
              </a:rPr>
              <a:t>τωση,</a:t>
            </a:r>
            <a:r>
              <a:rPr sz="3100" dirty="0">
                <a:solidFill>
                  <a:srgbClr val="000066"/>
                </a:solidFill>
                <a:latin typeface="Candara"/>
                <a:cs typeface="Candara"/>
              </a:rPr>
              <a:t>	</a:t>
            </a:r>
            <a:r>
              <a:rPr sz="3100" spc="-5" dirty="0">
                <a:solidFill>
                  <a:srgbClr val="000066"/>
                </a:solidFill>
                <a:latin typeface="Candara"/>
                <a:cs typeface="Candara"/>
              </a:rPr>
              <a:t>όπ</a:t>
            </a:r>
            <a:r>
              <a:rPr sz="3100" spc="5" dirty="0">
                <a:solidFill>
                  <a:srgbClr val="000066"/>
                </a:solidFill>
                <a:latin typeface="Candara"/>
                <a:cs typeface="Candara"/>
              </a:rPr>
              <a:t>ω</a:t>
            </a:r>
            <a:r>
              <a:rPr sz="3100" spc="-5" dirty="0">
                <a:solidFill>
                  <a:srgbClr val="000066"/>
                </a:solidFill>
                <a:latin typeface="Candara"/>
                <a:cs typeface="Candara"/>
              </a:rPr>
              <a:t>ς</a:t>
            </a:r>
            <a:r>
              <a:rPr sz="3100" dirty="0">
                <a:solidFill>
                  <a:srgbClr val="000066"/>
                </a:solidFill>
                <a:latin typeface="Candara"/>
                <a:cs typeface="Candara"/>
              </a:rPr>
              <a:t>	</a:t>
            </a:r>
            <a:r>
              <a:rPr sz="3100" spc="-5" dirty="0">
                <a:solidFill>
                  <a:srgbClr val="000066"/>
                </a:solidFill>
                <a:latin typeface="Candara"/>
                <a:cs typeface="Candara"/>
              </a:rPr>
              <a:t>ο</a:t>
            </a:r>
            <a:r>
              <a:rPr sz="3100" dirty="0">
                <a:solidFill>
                  <a:srgbClr val="000066"/>
                </a:solidFill>
                <a:latin typeface="Candara"/>
                <a:cs typeface="Candara"/>
              </a:rPr>
              <a:t>	ε</a:t>
            </a:r>
            <a:r>
              <a:rPr sz="3100" spc="10" dirty="0">
                <a:solidFill>
                  <a:srgbClr val="000066"/>
                </a:solidFill>
                <a:latin typeface="Candara"/>
                <a:cs typeface="Candara"/>
              </a:rPr>
              <a:t>γ</a:t>
            </a:r>
            <a:r>
              <a:rPr sz="3100" spc="-10" dirty="0">
                <a:solidFill>
                  <a:srgbClr val="000066"/>
                </a:solidFill>
                <a:latin typeface="Candara"/>
                <a:cs typeface="Candara"/>
              </a:rPr>
              <a:t>κέ</a:t>
            </a:r>
            <a:r>
              <a:rPr sz="3100" spc="-5" dirty="0">
                <a:solidFill>
                  <a:srgbClr val="000066"/>
                </a:solidFill>
                <a:latin typeface="Candara"/>
                <a:cs typeface="Candara"/>
              </a:rPr>
              <a:t>φα</a:t>
            </a:r>
            <a:r>
              <a:rPr sz="3100" dirty="0">
                <a:solidFill>
                  <a:srgbClr val="000066"/>
                </a:solidFill>
                <a:latin typeface="Candara"/>
                <a:cs typeface="Candara"/>
              </a:rPr>
              <a:t>λ</a:t>
            </a:r>
            <a:r>
              <a:rPr sz="3100" spc="5" dirty="0">
                <a:solidFill>
                  <a:srgbClr val="000066"/>
                </a:solidFill>
                <a:latin typeface="Candara"/>
                <a:cs typeface="Candara"/>
              </a:rPr>
              <a:t>ο</a:t>
            </a:r>
            <a:r>
              <a:rPr sz="3100" dirty="0">
                <a:solidFill>
                  <a:srgbClr val="000066"/>
                </a:solidFill>
                <a:latin typeface="Candara"/>
                <a:cs typeface="Candara"/>
              </a:rPr>
              <a:t>ς</a:t>
            </a:r>
            <a:r>
              <a:rPr sz="3100" spc="-5" dirty="0">
                <a:solidFill>
                  <a:srgbClr val="000066"/>
                </a:solidFill>
                <a:latin typeface="Candara"/>
                <a:cs typeface="Candara"/>
              </a:rPr>
              <a:t>,</a:t>
            </a:r>
            <a:r>
              <a:rPr sz="3100" dirty="0">
                <a:solidFill>
                  <a:srgbClr val="000066"/>
                </a:solidFill>
                <a:latin typeface="Candara"/>
                <a:cs typeface="Candara"/>
              </a:rPr>
              <a:t>	</a:t>
            </a:r>
            <a:r>
              <a:rPr sz="3100" spc="-10" dirty="0">
                <a:solidFill>
                  <a:srgbClr val="000066"/>
                </a:solidFill>
                <a:latin typeface="Candara"/>
                <a:cs typeface="Candara"/>
              </a:rPr>
              <a:t>γρή</a:t>
            </a:r>
            <a:r>
              <a:rPr sz="3100" dirty="0">
                <a:solidFill>
                  <a:srgbClr val="000066"/>
                </a:solidFill>
                <a:latin typeface="Candara"/>
                <a:cs typeface="Candara"/>
              </a:rPr>
              <a:t>γο</a:t>
            </a:r>
            <a:r>
              <a:rPr sz="3100" spc="-10" dirty="0">
                <a:solidFill>
                  <a:srgbClr val="000066"/>
                </a:solidFill>
                <a:latin typeface="Candara"/>
                <a:cs typeface="Candara"/>
              </a:rPr>
              <a:t>ρα  </a:t>
            </a:r>
            <a:r>
              <a:rPr sz="3100" spc="-5" dirty="0">
                <a:solidFill>
                  <a:srgbClr val="000066"/>
                </a:solidFill>
                <a:latin typeface="Candara"/>
                <a:cs typeface="Candara"/>
              </a:rPr>
              <a:t>αποκτούν</a:t>
            </a:r>
            <a:endParaRPr sz="3100" dirty="0">
              <a:latin typeface="Candara"/>
              <a:cs typeface="Candara"/>
            </a:endParaRPr>
          </a:p>
        </p:txBody>
      </p:sp>
      <p:sp>
        <p:nvSpPr>
          <p:cNvPr id="4" name="object 4"/>
          <p:cNvSpPr txBox="1"/>
          <p:nvPr/>
        </p:nvSpPr>
        <p:spPr>
          <a:xfrm>
            <a:off x="3150489" y="3039872"/>
            <a:ext cx="5538470" cy="497840"/>
          </a:xfrm>
          <a:prstGeom prst="rect">
            <a:avLst/>
          </a:prstGeom>
        </p:spPr>
        <p:txBody>
          <a:bodyPr vert="horz" wrap="square" lIns="0" tIns="12065" rIns="0" bIns="0" rtlCol="0">
            <a:spAutoFit/>
          </a:bodyPr>
          <a:lstStyle/>
          <a:p>
            <a:pPr marL="12700">
              <a:lnSpc>
                <a:spcPct val="100000"/>
              </a:lnSpc>
              <a:spcBef>
                <a:spcPts val="95"/>
              </a:spcBef>
              <a:tabLst>
                <a:tab pos="1787525" algn="l"/>
                <a:tab pos="4904740" algn="l"/>
              </a:tabLst>
            </a:pPr>
            <a:r>
              <a:rPr sz="3100" spc="-5" dirty="0">
                <a:solidFill>
                  <a:srgbClr val="000066"/>
                </a:solidFill>
                <a:latin typeface="Candara"/>
                <a:cs typeface="Candara"/>
              </a:rPr>
              <a:t>υψ</a:t>
            </a:r>
            <a:r>
              <a:rPr sz="3100" spc="10" dirty="0">
                <a:solidFill>
                  <a:srgbClr val="000066"/>
                </a:solidFill>
                <a:latin typeface="Candara"/>
                <a:cs typeface="Candara"/>
              </a:rPr>
              <a:t>η</a:t>
            </a:r>
            <a:r>
              <a:rPr sz="3100" spc="-10" dirty="0">
                <a:solidFill>
                  <a:srgbClr val="000066"/>
                </a:solidFill>
                <a:latin typeface="Candara"/>
                <a:cs typeface="Candara"/>
              </a:rPr>
              <a:t>λέ</a:t>
            </a:r>
            <a:r>
              <a:rPr sz="3100" spc="-5" dirty="0">
                <a:solidFill>
                  <a:srgbClr val="000066"/>
                </a:solidFill>
                <a:latin typeface="Candara"/>
                <a:cs typeface="Candara"/>
              </a:rPr>
              <a:t>ς</a:t>
            </a:r>
            <a:r>
              <a:rPr sz="3100" dirty="0">
                <a:solidFill>
                  <a:srgbClr val="000066"/>
                </a:solidFill>
                <a:latin typeface="Candara"/>
                <a:cs typeface="Candara"/>
              </a:rPr>
              <a:t>	σ</a:t>
            </a:r>
            <a:r>
              <a:rPr sz="3100" spc="5" dirty="0">
                <a:solidFill>
                  <a:srgbClr val="000066"/>
                </a:solidFill>
                <a:latin typeface="Candara"/>
                <a:cs typeface="Candara"/>
              </a:rPr>
              <a:t>υ</a:t>
            </a:r>
            <a:r>
              <a:rPr sz="3100" spc="-10" dirty="0">
                <a:solidFill>
                  <a:srgbClr val="000066"/>
                </a:solidFill>
                <a:latin typeface="Candara"/>
                <a:cs typeface="Candara"/>
              </a:rPr>
              <a:t>γ</a:t>
            </a:r>
            <a:r>
              <a:rPr sz="3100" dirty="0">
                <a:solidFill>
                  <a:srgbClr val="000066"/>
                </a:solidFill>
                <a:latin typeface="Candara"/>
                <a:cs typeface="Candara"/>
              </a:rPr>
              <a:t>κ</a:t>
            </a:r>
            <a:r>
              <a:rPr sz="3100" spc="-5" dirty="0">
                <a:solidFill>
                  <a:srgbClr val="000066"/>
                </a:solidFill>
                <a:latin typeface="Candara"/>
                <a:cs typeface="Candara"/>
              </a:rPr>
              <a:t>εντ</a:t>
            </a:r>
            <a:r>
              <a:rPr sz="3100" spc="10" dirty="0">
                <a:solidFill>
                  <a:srgbClr val="000066"/>
                </a:solidFill>
                <a:latin typeface="Candara"/>
                <a:cs typeface="Candara"/>
              </a:rPr>
              <a:t>ρ</a:t>
            </a:r>
            <a:r>
              <a:rPr sz="3100" dirty="0">
                <a:solidFill>
                  <a:srgbClr val="000066"/>
                </a:solidFill>
                <a:latin typeface="Candara"/>
                <a:cs typeface="Candara"/>
              </a:rPr>
              <a:t>ώ</a:t>
            </a:r>
            <a:r>
              <a:rPr sz="3100" spc="-5" dirty="0">
                <a:solidFill>
                  <a:srgbClr val="000066"/>
                </a:solidFill>
                <a:latin typeface="Candara"/>
                <a:cs typeface="Candara"/>
              </a:rPr>
              <a:t>σεις</a:t>
            </a:r>
            <a:r>
              <a:rPr sz="3100" dirty="0">
                <a:solidFill>
                  <a:srgbClr val="000066"/>
                </a:solidFill>
                <a:latin typeface="Candara"/>
                <a:cs typeface="Candara"/>
              </a:rPr>
              <a:t>	</a:t>
            </a:r>
            <a:r>
              <a:rPr sz="3100" spc="-5" dirty="0">
                <a:solidFill>
                  <a:srgbClr val="000066"/>
                </a:solidFill>
                <a:latin typeface="Candara"/>
                <a:cs typeface="Candara"/>
              </a:rPr>
              <a:t>του</a:t>
            </a:r>
            <a:endParaRPr sz="3100">
              <a:latin typeface="Candara"/>
              <a:cs typeface="Candara"/>
            </a:endParaRPr>
          </a:p>
        </p:txBody>
      </p:sp>
      <p:sp>
        <p:nvSpPr>
          <p:cNvPr id="5" name="object 5"/>
          <p:cNvSpPr txBox="1"/>
          <p:nvPr/>
        </p:nvSpPr>
        <p:spPr>
          <a:xfrm>
            <a:off x="4340733" y="3512007"/>
            <a:ext cx="1080135" cy="970280"/>
          </a:xfrm>
          <a:prstGeom prst="rect">
            <a:avLst/>
          </a:prstGeom>
        </p:spPr>
        <p:txBody>
          <a:bodyPr vert="horz" wrap="square" lIns="0" tIns="12065" rIns="0" bIns="0" rtlCol="0">
            <a:spAutoFit/>
          </a:bodyPr>
          <a:lstStyle/>
          <a:p>
            <a:pPr marL="276225" marR="5080" indent="-264160">
              <a:lnSpc>
                <a:spcPct val="100000"/>
              </a:lnSpc>
              <a:spcBef>
                <a:spcPts val="95"/>
              </a:spcBef>
            </a:pPr>
            <a:r>
              <a:rPr sz="3100" spc="-5" dirty="0">
                <a:solidFill>
                  <a:srgbClr val="000066"/>
                </a:solidFill>
                <a:latin typeface="Candara"/>
                <a:cs typeface="Candara"/>
              </a:rPr>
              <a:t>β</a:t>
            </a:r>
            <a:r>
              <a:rPr sz="3100" spc="5" dirty="0">
                <a:solidFill>
                  <a:srgbClr val="000066"/>
                </a:solidFill>
                <a:latin typeface="Candara"/>
                <a:cs typeface="Candara"/>
              </a:rPr>
              <a:t>ά</a:t>
            </a:r>
            <a:r>
              <a:rPr sz="3100" spc="-5" dirty="0">
                <a:solidFill>
                  <a:srgbClr val="000066"/>
                </a:solidFill>
                <a:latin typeface="Candara"/>
                <a:cs typeface="Candara"/>
              </a:rPr>
              <a:t>θος  της</a:t>
            </a:r>
            <a:endParaRPr sz="3100">
              <a:latin typeface="Candara"/>
              <a:cs typeface="Candara"/>
            </a:endParaRPr>
          </a:p>
        </p:txBody>
      </p:sp>
      <p:sp>
        <p:nvSpPr>
          <p:cNvPr id="6" name="object 6"/>
          <p:cNvSpPr txBox="1"/>
          <p:nvPr/>
        </p:nvSpPr>
        <p:spPr>
          <a:xfrm>
            <a:off x="5654802" y="3512007"/>
            <a:ext cx="3036570" cy="970280"/>
          </a:xfrm>
          <a:prstGeom prst="rect">
            <a:avLst/>
          </a:prstGeom>
        </p:spPr>
        <p:txBody>
          <a:bodyPr vert="horz" wrap="square" lIns="0" tIns="12065" rIns="0" bIns="0" rtlCol="0">
            <a:spAutoFit/>
          </a:bodyPr>
          <a:lstStyle/>
          <a:p>
            <a:pPr marL="12700" marR="5080" indent="17780">
              <a:lnSpc>
                <a:spcPct val="100000"/>
              </a:lnSpc>
              <a:spcBef>
                <a:spcPts val="95"/>
              </a:spcBef>
              <a:tabLst>
                <a:tab pos="878205" algn="l"/>
                <a:tab pos="2400935" algn="l"/>
              </a:tabLst>
            </a:pPr>
            <a:r>
              <a:rPr sz="3100" spc="-5" dirty="0">
                <a:solidFill>
                  <a:srgbClr val="000066"/>
                </a:solidFill>
                <a:latin typeface="Candara"/>
                <a:cs typeface="Candara"/>
              </a:rPr>
              <a:t>της	α</a:t>
            </a:r>
            <a:r>
              <a:rPr sz="3100" spc="5" dirty="0">
                <a:solidFill>
                  <a:srgbClr val="000066"/>
                </a:solidFill>
                <a:latin typeface="Candara"/>
                <a:cs typeface="Candara"/>
              </a:rPr>
              <a:t>ν</a:t>
            </a:r>
            <a:r>
              <a:rPr sz="3100" spc="-5" dirty="0">
                <a:solidFill>
                  <a:srgbClr val="000066"/>
                </a:solidFill>
                <a:latin typeface="Candara"/>
                <a:cs typeface="Candara"/>
              </a:rPr>
              <a:t>αισθη</a:t>
            </a:r>
            <a:r>
              <a:rPr sz="3100" spc="-15" dirty="0">
                <a:solidFill>
                  <a:srgbClr val="000066"/>
                </a:solidFill>
                <a:latin typeface="Candara"/>
                <a:cs typeface="Candara"/>
              </a:rPr>
              <a:t>σ</a:t>
            </a:r>
            <a:r>
              <a:rPr sz="3100" spc="-5" dirty="0">
                <a:solidFill>
                  <a:srgbClr val="000066"/>
                </a:solidFill>
                <a:latin typeface="Candara"/>
                <a:cs typeface="Candara"/>
              </a:rPr>
              <a:t>ίας  </a:t>
            </a:r>
            <a:r>
              <a:rPr sz="3100" dirty="0">
                <a:solidFill>
                  <a:srgbClr val="000066"/>
                </a:solidFill>
                <a:latin typeface="Candara"/>
                <a:cs typeface="Candara"/>
              </a:rPr>
              <a:t>π</a:t>
            </a:r>
            <a:r>
              <a:rPr sz="3100" spc="-5" dirty="0">
                <a:solidFill>
                  <a:srgbClr val="000066"/>
                </a:solidFill>
                <a:latin typeface="Candara"/>
                <a:cs typeface="Candara"/>
              </a:rPr>
              <a:t>οσ</a:t>
            </a:r>
            <a:r>
              <a:rPr sz="3100" spc="30" dirty="0">
                <a:solidFill>
                  <a:srgbClr val="000066"/>
                </a:solidFill>
                <a:latin typeface="Candara"/>
                <a:cs typeface="Candara"/>
              </a:rPr>
              <a:t>ό</a:t>
            </a:r>
            <a:r>
              <a:rPr sz="3100" spc="-5" dirty="0">
                <a:solidFill>
                  <a:srgbClr val="000066"/>
                </a:solidFill>
                <a:latin typeface="Candara"/>
                <a:cs typeface="Candara"/>
              </a:rPr>
              <a:t>τητ</a:t>
            </a:r>
            <a:r>
              <a:rPr sz="3100" dirty="0">
                <a:solidFill>
                  <a:srgbClr val="000066"/>
                </a:solidFill>
                <a:latin typeface="Candara"/>
                <a:cs typeface="Candara"/>
              </a:rPr>
              <a:t>α</a:t>
            </a:r>
            <a:r>
              <a:rPr sz="3100" spc="-5" dirty="0">
                <a:solidFill>
                  <a:srgbClr val="000066"/>
                </a:solidFill>
                <a:latin typeface="Candara"/>
                <a:cs typeface="Candara"/>
              </a:rPr>
              <a:t>ς</a:t>
            </a:r>
            <a:r>
              <a:rPr sz="3100" dirty="0">
                <a:solidFill>
                  <a:srgbClr val="000066"/>
                </a:solidFill>
                <a:latin typeface="Candara"/>
                <a:cs typeface="Candara"/>
              </a:rPr>
              <a:t>	</a:t>
            </a:r>
            <a:r>
              <a:rPr sz="3100" spc="-5" dirty="0">
                <a:solidFill>
                  <a:srgbClr val="000066"/>
                </a:solidFill>
                <a:latin typeface="Candara"/>
                <a:cs typeface="Candara"/>
              </a:rPr>
              <a:t>του</a:t>
            </a:r>
            <a:endParaRPr sz="3100">
              <a:latin typeface="Candara"/>
              <a:cs typeface="Candara"/>
            </a:endParaRPr>
          </a:p>
        </p:txBody>
      </p:sp>
      <p:sp>
        <p:nvSpPr>
          <p:cNvPr id="7" name="object 7"/>
          <p:cNvSpPr txBox="1"/>
          <p:nvPr/>
        </p:nvSpPr>
        <p:spPr>
          <a:xfrm>
            <a:off x="911148" y="3512007"/>
            <a:ext cx="3237230" cy="1442720"/>
          </a:xfrm>
          <a:prstGeom prst="rect">
            <a:avLst/>
          </a:prstGeom>
        </p:spPr>
        <p:txBody>
          <a:bodyPr vert="horz" wrap="square" lIns="0" tIns="12065" rIns="0" bIns="0" rtlCol="0">
            <a:spAutoFit/>
          </a:bodyPr>
          <a:lstStyle/>
          <a:p>
            <a:pPr marL="12700" marR="5080" algn="just">
              <a:lnSpc>
                <a:spcPct val="100000"/>
              </a:lnSpc>
              <a:spcBef>
                <a:spcPts val="95"/>
              </a:spcBef>
            </a:pPr>
            <a:r>
              <a:rPr sz="3100" spc="-5" dirty="0">
                <a:solidFill>
                  <a:srgbClr val="000066"/>
                </a:solidFill>
                <a:latin typeface="Candara"/>
                <a:cs typeface="Candara"/>
              </a:rPr>
              <a:t>αναισθητικού.</a:t>
            </a:r>
            <a:r>
              <a:rPr sz="3100" dirty="0">
                <a:solidFill>
                  <a:srgbClr val="000066"/>
                </a:solidFill>
                <a:latin typeface="Candara"/>
                <a:cs typeface="Candara"/>
              </a:rPr>
              <a:t> Το </a:t>
            </a:r>
            <a:r>
              <a:rPr sz="3100" spc="-660" dirty="0">
                <a:solidFill>
                  <a:srgbClr val="000066"/>
                </a:solidFill>
                <a:latin typeface="Candara"/>
                <a:cs typeface="Candara"/>
              </a:rPr>
              <a:t> </a:t>
            </a:r>
            <a:r>
              <a:rPr sz="3100" spc="-5" dirty="0">
                <a:solidFill>
                  <a:srgbClr val="000066"/>
                </a:solidFill>
                <a:latin typeface="Candara"/>
                <a:cs typeface="Candara"/>
              </a:rPr>
              <a:t>είναι</a:t>
            </a:r>
            <a:r>
              <a:rPr sz="3100" dirty="0">
                <a:solidFill>
                  <a:srgbClr val="000066"/>
                </a:solidFill>
                <a:latin typeface="Candara"/>
                <a:cs typeface="Candara"/>
              </a:rPr>
              <a:t> </a:t>
            </a:r>
            <a:r>
              <a:rPr sz="3100" spc="-5" dirty="0">
                <a:solidFill>
                  <a:srgbClr val="000066"/>
                </a:solidFill>
                <a:latin typeface="Candara"/>
                <a:cs typeface="Candara"/>
              </a:rPr>
              <a:t>συνάρτηση </a:t>
            </a:r>
            <a:r>
              <a:rPr sz="3100" spc="-660" dirty="0">
                <a:solidFill>
                  <a:srgbClr val="000066"/>
                </a:solidFill>
                <a:latin typeface="Candara"/>
                <a:cs typeface="Candara"/>
              </a:rPr>
              <a:t> </a:t>
            </a:r>
            <a:r>
              <a:rPr sz="3100" spc="-5" dirty="0">
                <a:solidFill>
                  <a:srgbClr val="000066"/>
                </a:solidFill>
                <a:latin typeface="Candara"/>
                <a:cs typeface="Candara"/>
              </a:rPr>
              <a:t>αναισθητικού.</a:t>
            </a:r>
            <a:endParaRPr sz="3100" dirty="0">
              <a:latin typeface="Candara"/>
              <a:cs typeface="Candara"/>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38200" y="381000"/>
            <a:ext cx="9144000" cy="6858000"/>
            <a:chOff x="0" y="0"/>
            <a:chExt cx="9144000" cy="6858000"/>
          </a:xfrm>
        </p:grpSpPr>
        <p:pic>
          <p:nvPicPr>
            <p:cNvPr id="3" name="object 3"/>
            <p:cNvPicPr/>
            <p:nvPr/>
          </p:nvPicPr>
          <p:blipFill>
            <a:blip r:embed="rId2" cstate="print"/>
            <a:stretch>
              <a:fillRect/>
            </a:stretch>
          </p:blipFill>
          <p:spPr>
            <a:xfrm>
              <a:off x="3572255" y="396227"/>
              <a:ext cx="4647438" cy="730770"/>
            </a:xfrm>
            <a:prstGeom prst="rect">
              <a:avLst/>
            </a:prstGeom>
          </p:spPr>
        </p:pic>
        <p:pic>
          <p:nvPicPr>
            <p:cNvPr id="4" name="object 4"/>
            <p:cNvPicPr/>
            <p:nvPr/>
          </p:nvPicPr>
          <p:blipFill>
            <a:blip r:embed="rId3" cstate="print"/>
            <a:stretch>
              <a:fillRect/>
            </a:stretch>
          </p:blipFill>
          <p:spPr>
            <a:xfrm>
              <a:off x="1316736" y="4696968"/>
              <a:ext cx="2763774" cy="2161030"/>
            </a:xfrm>
            <a:prstGeom prst="rect">
              <a:avLst/>
            </a:prstGeom>
          </p:spPr>
        </p:pic>
      </p:grpSp>
      <p:pic>
        <p:nvPicPr>
          <p:cNvPr id="5" name="object 5"/>
          <p:cNvPicPr/>
          <p:nvPr/>
        </p:nvPicPr>
        <p:blipFill>
          <a:blip r:embed="rId4" cstate="print"/>
          <a:stretch>
            <a:fillRect/>
          </a:stretch>
        </p:blipFill>
        <p:spPr>
          <a:xfrm>
            <a:off x="506731" y="1639752"/>
            <a:ext cx="2735579" cy="3511296"/>
          </a:xfrm>
          <a:prstGeom prst="rect">
            <a:avLst/>
          </a:prstGeom>
        </p:spPr>
      </p:pic>
      <p:sp>
        <p:nvSpPr>
          <p:cNvPr id="6" name="object 6"/>
          <p:cNvSpPr txBox="1"/>
          <p:nvPr/>
        </p:nvSpPr>
        <p:spPr>
          <a:xfrm>
            <a:off x="5142103" y="1629283"/>
            <a:ext cx="412115"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66"/>
                </a:solidFill>
                <a:latin typeface="Candara"/>
                <a:cs typeface="Candara"/>
              </a:rPr>
              <a:t>Στις</a:t>
            </a:r>
            <a:endParaRPr sz="1800" dirty="0">
              <a:latin typeface="Candara"/>
              <a:cs typeface="Candara"/>
            </a:endParaRPr>
          </a:p>
        </p:txBody>
      </p:sp>
      <p:sp>
        <p:nvSpPr>
          <p:cNvPr id="7" name="object 7"/>
          <p:cNvSpPr txBox="1"/>
          <p:nvPr/>
        </p:nvSpPr>
        <p:spPr>
          <a:xfrm>
            <a:off x="5818759" y="1629283"/>
            <a:ext cx="1422400" cy="299720"/>
          </a:xfrm>
          <a:prstGeom prst="rect">
            <a:avLst/>
          </a:prstGeom>
        </p:spPr>
        <p:txBody>
          <a:bodyPr vert="horz" wrap="square" lIns="0" tIns="12700" rIns="0" bIns="0" rtlCol="0">
            <a:spAutoFit/>
          </a:bodyPr>
          <a:lstStyle/>
          <a:p>
            <a:pPr marL="12700">
              <a:lnSpc>
                <a:spcPct val="100000"/>
              </a:lnSpc>
              <a:spcBef>
                <a:spcPts val="100"/>
              </a:spcBef>
              <a:tabLst>
                <a:tab pos="537845" algn="l"/>
              </a:tabLst>
            </a:pPr>
            <a:r>
              <a:rPr sz="1800" dirty="0">
                <a:solidFill>
                  <a:srgbClr val="000066"/>
                </a:solidFill>
                <a:latin typeface="Candara"/>
                <a:cs typeface="Candara"/>
              </a:rPr>
              <a:t>30	Μαρτίου</a:t>
            </a:r>
            <a:endParaRPr sz="1800" dirty="0">
              <a:latin typeface="Candara"/>
              <a:cs typeface="Candara"/>
            </a:endParaRPr>
          </a:p>
        </p:txBody>
      </p:sp>
      <p:sp>
        <p:nvSpPr>
          <p:cNvPr id="8" name="object 8"/>
          <p:cNvSpPr txBox="1"/>
          <p:nvPr/>
        </p:nvSpPr>
        <p:spPr>
          <a:xfrm>
            <a:off x="4795773" y="2177922"/>
            <a:ext cx="2388235" cy="299720"/>
          </a:xfrm>
          <a:prstGeom prst="rect">
            <a:avLst/>
          </a:prstGeom>
        </p:spPr>
        <p:txBody>
          <a:bodyPr vert="horz" wrap="square" lIns="0" tIns="12700" rIns="0" bIns="0" rtlCol="0">
            <a:spAutoFit/>
          </a:bodyPr>
          <a:lstStyle/>
          <a:p>
            <a:pPr marL="12700">
              <a:lnSpc>
                <a:spcPct val="100000"/>
              </a:lnSpc>
              <a:spcBef>
                <a:spcPts val="100"/>
              </a:spcBef>
              <a:tabLst>
                <a:tab pos="1223010" algn="l"/>
                <a:tab pos="1699895" algn="l"/>
              </a:tabLst>
            </a:pPr>
            <a:r>
              <a:rPr sz="1800" spc="5" dirty="0">
                <a:solidFill>
                  <a:srgbClr val="000066"/>
                </a:solidFill>
                <a:latin typeface="Candara"/>
                <a:cs typeface="Candara"/>
              </a:rPr>
              <a:t>χ</a:t>
            </a:r>
            <a:r>
              <a:rPr sz="1800" dirty="0">
                <a:solidFill>
                  <a:srgbClr val="000066"/>
                </a:solidFill>
                <a:latin typeface="Candara"/>
                <a:cs typeface="Candara"/>
              </a:rPr>
              <a:t>ο</a:t>
            </a:r>
            <a:r>
              <a:rPr sz="1800" spc="5" dirty="0">
                <a:solidFill>
                  <a:srgbClr val="000066"/>
                </a:solidFill>
                <a:latin typeface="Candara"/>
                <a:cs typeface="Candara"/>
              </a:rPr>
              <a:t>ρ</a:t>
            </a:r>
            <a:r>
              <a:rPr sz="1800" spc="-5" dirty="0">
                <a:solidFill>
                  <a:srgbClr val="000066"/>
                </a:solidFill>
                <a:latin typeface="Candara"/>
                <a:cs typeface="Candara"/>
              </a:rPr>
              <a:t>ή</a:t>
            </a:r>
            <a:r>
              <a:rPr sz="1800" spc="5" dirty="0">
                <a:solidFill>
                  <a:srgbClr val="000066"/>
                </a:solidFill>
                <a:latin typeface="Candara"/>
                <a:cs typeface="Candara"/>
              </a:rPr>
              <a:t>γ</a:t>
            </a:r>
            <a:r>
              <a:rPr sz="1800" spc="-5" dirty="0">
                <a:solidFill>
                  <a:srgbClr val="000066"/>
                </a:solidFill>
                <a:latin typeface="Candara"/>
                <a:cs typeface="Candara"/>
              </a:rPr>
              <a:t>η</a:t>
            </a:r>
            <a:r>
              <a:rPr sz="1800" spc="5" dirty="0">
                <a:solidFill>
                  <a:srgbClr val="000066"/>
                </a:solidFill>
                <a:latin typeface="Candara"/>
                <a:cs typeface="Candara"/>
              </a:rPr>
              <a:t>σ</a:t>
            </a:r>
            <a:r>
              <a:rPr sz="1800" dirty="0">
                <a:solidFill>
                  <a:srgbClr val="000066"/>
                </a:solidFill>
                <a:latin typeface="Candara"/>
                <a:cs typeface="Candara"/>
              </a:rPr>
              <a:t>ε	</a:t>
            </a:r>
            <a:r>
              <a:rPr sz="1800" spc="-10" dirty="0">
                <a:solidFill>
                  <a:srgbClr val="000066"/>
                </a:solidFill>
                <a:latin typeface="Candara"/>
                <a:cs typeface="Candara"/>
              </a:rPr>
              <a:t>τ</a:t>
            </a:r>
            <a:r>
              <a:rPr sz="1800" dirty="0">
                <a:solidFill>
                  <a:srgbClr val="000066"/>
                </a:solidFill>
                <a:latin typeface="Candara"/>
                <a:cs typeface="Candara"/>
              </a:rPr>
              <a:t>ο	π</a:t>
            </a:r>
            <a:r>
              <a:rPr sz="1800" spc="-5" dirty="0">
                <a:solidFill>
                  <a:srgbClr val="000066"/>
                </a:solidFill>
                <a:latin typeface="Candara"/>
                <a:cs typeface="Candara"/>
              </a:rPr>
              <a:t>ρώτο</a:t>
            </a:r>
            <a:endParaRPr sz="1800" dirty="0">
              <a:latin typeface="Candara"/>
              <a:cs typeface="Candara"/>
            </a:endParaRPr>
          </a:p>
        </p:txBody>
      </p:sp>
      <p:sp>
        <p:nvSpPr>
          <p:cNvPr id="9" name="object 9"/>
          <p:cNvSpPr txBox="1"/>
          <p:nvPr/>
        </p:nvSpPr>
        <p:spPr>
          <a:xfrm>
            <a:off x="7397877" y="1629283"/>
            <a:ext cx="1271905" cy="848360"/>
          </a:xfrm>
          <a:prstGeom prst="rect">
            <a:avLst/>
          </a:prstGeom>
        </p:spPr>
        <p:txBody>
          <a:bodyPr vert="horz" wrap="square" lIns="0" tIns="12700" rIns="0" bIns="0" rtlCol="0">
            <a:spAutoFit/>
          </a:bodyPr>
          <a:lstStyle/>
          <a:p>
            <a:pPr marL="120650">
              <a:lnSpc>
                <a:spcPct val="100000"/>
              </a:lnSpc>
              <a:spcBef>
                <a:spcPts val="100"/>
              </a:spcBef>
              <a:tabLst>
                <a:tab pos="769620" algn="l"/>
              </a:tabLst>
            </a:pPr>
            <a:r>
              <a:rPr sz="1800" spc="-5" dirty="0">
                <a:solidFill>
                  <a:srgbClr val="000066"/>
                </a:solidFill>
                <a:latin typeface="Candara"/>
                <a:cs typeface="Candara"/>
              </a:rPr>
              <a:t>του	</a:t>
            </a:r>
            <a:r>
              <a:rPr sz="1800" spc="-10" dirty="0">
                <a:solidFill>
                  <a:srgbClr val="000066"/>
                </a:solidFill>
                <a:latin typeface="Candara"/>
                <a:cs typeface="Candara"/>
              </a:rPr>
              <a:t>1842,</a:t>
            </a:r>
            <a:endParaRPr sz="1800" dirty="0">
              <a:latin typeface="Candara"/>
              <a:cs typeface="Candara"/>
            </a:endParaRPr>
          </a:p>
          <a:p>
            <a:pPr>
              <a:lnSpc>
                <a:spcPct val="100000"/>
              </a:lnSpc>
              <a:spcBef>
                <a:spcPts val="20"/>
              </a:spcBef>
            </a:pPr>
            <a:endParaRPr sz="1750" dirty="0">
              <a:latin typeface="Candara"/>
              <a:cs typeface="Candara"/>
            </a:endParaRPr>
          </a:p>
          <a:p>
            <a:pPr marL="12700">
              <a:lnSpc>
                <a:spcPct val="100000"/>
              </a:lnSpc>
            </a:pPr>
            <a:r>
              <a:rPr sz="1800" spc="-5" dirty="0">
                <a:solidFill>
                  <a:srgbClr val="000066"/>
                </a:solidFill>
                <a:latin typeface="Candara"/>
                <a:cs typeface="Candara"/>
              </a:rPr>
              <a:t>αναισθητικό</a:t>
            </a:r>
            <a:endParaRPr sz="1800" dirty="0">
              <a:latin typeface="Candara"/>
              <a:cs typeface="Candara"/>
            </a:endParaRPr>
          </a:p>
        </p:txBody>
      </p:sp>
      <p:sp>
        <p:nvSpPr>
          <p:cNvPr id="10" name="object 10"/>
          <p:cNvSpPr txBox="1"/>
          <p:nvPr/>
        </p:nvSpPr>
        <p:spPr>
          <a:xfrm>
            <a:off x="4795773" y="2726258"/>
            <a:ext cx="3876040" cy="1946910"/>
          </a:xfrm>
          <a:prstGeom prst="rect">
            <a:avLst/>
          </a:prstGeom>
        </p:spPr>
        <p:txBody>
          <a:bodyPr vert="horz" wrap="square" lIns="0" tIns="12700" rIns="0" bIns="0" rtlCol="0">
            <a:spAutoFit/>
          </a:bodyPr>
          <a:lstStyle/>
          <a:p>
            <a:pPr marL="12700" algn="just">
              <a:lnSpc>
                <a:spcPct val="100000"/>
              </a:lnSpc>
              <a:spcBef>
                <a:spcPts val="100"/>
              </a:spcBef>
            </a:pPr>
            <a:r>
              <a:rPr sz="1800" spc="-5" dirty="0">
                <a:solidFill>
                  <a:srgbClr val="000066"/>
                </a:solidFill>
                <a:latin typeface="Candara"/>
                <a:cs typeface="Candara"/>
              </a:rPr>
              <a:t>χρησιμοποιώντας</a:t>
            </a:r>
            <a:r>
              <a:rPr sz="1800" spc="175" dirty="0">
                <a:solidFill>
                  <a:srgbClr val="000066"/>
                </a:solidFill>
                <a:latin typeface="Candara"/>
                <a:cs typeface="Candara"/>
              </a:rPr>
              <a:t> </a:t>
            </a:r>
            <a:r>
              <a:rPr sz="1800" spc="-5" dirty="0">
                <a:solidFill>
                  <a:srgbClr val="000066"/>
                </a:solidFill>
                <a:latin typeface="Candara"/>
                <a:cs typeface="Candara"/>
              </a:rPr>
              <a:t>αιθέρα</a:t>
            </a:r>
            <a:r>
              <a:rPr sz="1800" spc="200" dirty="0">
                <a:solidFill>
                  <a:srgbClr val="000066"/>
                </a:solidFill>
                <a:latin typeface="Candara"/>
                <a:cs typeface="Candara"/>
              </a:rPr>
              <a:t> </a:t>
            </a:r>
            <a:r>
              <a:rPr sz="1800" dirty="0">
                <a:solidFill>
                  <a:srgbClr val="000066"/>
                </a:solidFill>
                <a:latin typeface="Candara"/>
                <a:cs typeface="Candara"/>
              </a:rPr>
              <a:t>στη</a:t>
            </a:r>
            <a:r>
              <a:rPr sz="1800" spc="195" dirty="0">
                <a:solidFill>
                  <a:srgbClr val="000066"/>
                </a:solidFill>
                <a:latin typeface="Candara"/>
                <a:cs typeface="Candara"/>
              </a:rPr>
              <a:t> </a:t>
            </a:r>
            <a:r>
              <a:rPr sz="1800" spc="-5" dirty="0">
                <a:solidFill>
                  <a:srgbClr val="000066"/>
                </a:solidFill>
                <a:latin typeface="Candara"/>
                <a:cs typeface="Candara"/>
              </a:rPr>
              <a:t>Georgia,</a:t>
            </a:r>
            <a:endParaRPr sz="1800" dirty="0">
              <a:latin typeface="Candara"/>
              <a:cs typeface="Candara"/>
            </a:endParaRPr>
          </a:p>
          <a:p>
            <a:pPr marL="12700" marR="5080" algn="just">
              <a:lnSpc>
                <a:spcPct val="200100"/>
              </a:lnSpc>
            </a:pPr>
            <a:r>
              <a:rPr sz="1800" dirty="0">
                <a:solidFill>
                  <a:srgbClr val="000066"/>
                </a:solidFill>
                <a:latin typeface="Candara"/>
                <a:cs typeface="Candara"/>
              </a:rPr>
              <a:t>μια</a:t>
            </a:r>
            <a:r>
              <a:rPr sz="1800" spc="5" dirty="0">
                <a:solidFill>
                  <a:srgbClr val="000066"/>
                </a:solidFill>
                <a:latin typeface="Candara"/>
                <a:cs typeface="Candara"/>
              </a:rPr>
              <a:t> </a:t>
            </a:r>
            <a:r>
              <a:rPr sz="1800" dirty="0">
                <a:solidFill>
                  <a:srgbClr val="000066"/>
                </a:solidFill>
                <a:latin typeface="Candara"/>
                <a:cs typeface="Candara"/>
              </a:rPr>
              <a:t>μικρή</a:t>
            </a:r>
            <a:r>
              <a:rPr sz="1800" spc="5" dirty="0">
                <a:solidFill>
                  <a:srgbClr val="000066"/>
                </a:solidFill>
                <a:latin typeface="Candara"/>
                <a:cs typeface="Candara"/>
              </a:rPr>
              <a:t> </a:t>
            </a:r>
            <a:r>
              <a:rPr sz="1800" dirty="0">
                <a:solidFill>
                  <a:srgbClr val="000066"/>
                </a:solidFill>
                <a:latin typeface="Candara"/>
                <a:cs typeface="Candara"/>
              </a:rPr>
              <a:t>κοινότητα</a:t>
            </a:r>
            <a:r>
              <a:rPr sz="1800" spc="5" dirty="0">
                <a:solidFill>
                  <a:srgbClr val="000066"/>
                </a:solidFill>
                <a:latin typeface="Candara"/>
                <a:cs typeface="Candara"/>
              </a:rPr>
              <a:t> </a:t>
            </a:r>
            <a:r>
              <a:rPr sz="1800" spc="-5" dirty="0" smtClean="0">
                <a:solidFill>
                  <a:srgbClr val="000066"/>
                </a:solidFill>
                <a:latin typeface="Candara"/>
                <a:cs typeface="Candara"/>
              </a:rPr>
              <a:t>6</a:t>
            </a:r>
            <a:r>
              <a:rPr lang="el-GR" sz="1800" spc="-5" dirty="0" smtClean="0">
                <a:solidFill>
                  <a:srgbClr val="000066"/>
                </a:solidFill>
                <a:latin typeface="Candara"/>
                <a:cs typeface="Candara"/>
              </a:rPr>
              <a:t>0</a:t>
            </a:r>
            <a:r>
              <a:rPr sz="1800" dirty="0" smtClean="0">
                <a:solidFill>
                  <a:srgbClr val="000066"/>
                </a:solidFill>
                <a:latin typeface="Candara"/>
                <a:cs typeface="Candara"/>
              </a:rPr>
              <a:t> </a:t>
            </a:r>
            <a:r>
              <a:rPr sz="1800" spc="-5" dirty="0">
                <a:solidFill>
                  <a:srgbClr val="000066"/>
                </a:solidFill>
                <a:latin typeface="Candara"/>
                <a:cs typeface="Candara"/>
              </a:rPr>
              <a:t>μίλια </a:t>
            </a:r>
            <a:r>
              <a:rPr sz="1800" dirty="0">
                <a:solidFill>
                  <a:srgbClr val="000066"/>
                </a:solidFill>
                <a:latin typeface="Candara"/>
                <a:cs typeface="Candara"/>
              </a:rPr>
              <a:t> </a:t>
            </a:r>
            <a:r>
              <a:rPr sz="1800" spc="-5" dirty="0">
                <a:solidFill>
                  <a:srgbClr val="000066"/>
                </a:solidFill>
                <a:latin typeface="Candara"/>
                <a:cs typeface="Candara"/>
              </a:rPr>
              <a:t>βορειοανατολικά</a:t>
            </a:r>
            <a:r>
              <a:rPr sz="1800" dirty="0">
                <a:solidFill>
                  <a:srgbClr val="000066"/>
                </a:solidFill>
                <a:latin typeface="Candara"/>
                <a:cs typeface="Candara"/>
              </a:rPr>
              <a:t> της</a:t>
            </a:r>
            <a:r>
              <a:rPr sz="1800" spc="5" dirty="0">
                <a:solidFill>
                  <a:srgbClr val="000066"/>
                </a:solidFill>
                <a:latin typeface="Candara"/>
                <a:cs typeface="Candara"/>
              </a:rPr>
              <a:t> </a:t>
            </a:r>
            <a:r>
              <a:rPr sz="1800" spc="-5" dirty="0">
                <a:solidFill>
                  <a:srgbClr val="000066"/>
                </a:solidFill>
                <a:latin typeface="Candara"/>
                <a:cs typeface="Candara"/>
              </a:rPr>
              <a:t>Ατλάντα. </a:t>
            </a:r>
            <a:r>
              <a:rPr sz="1800" dirty="0">
                <a:solidFill>
                  <a:srgbClr val="000066"/>
                </a:solidFill>
                <a:latin typeface="Candara"/>
                <a:cs typeface="Candara"/>
              </a:rPr>
              <a:t> Ωστόσο,</a:t>
            </a:r>
            <a:r>
              <a:rPr sz="1800" spc="204" dirty="0">
                <a:solidFill>
                  <a:srgbClr val="000066"/>
                </a:solidFill>
                <a:latin typeface="Candara"/>
                <a:cs typeface="Candara"/>
              </a:rPr>
              <a:t> </a:t>
            </a:r>
            <a:r>
              <a:rPr sz="1800" dirty="0">
                <a:solidFill>
                  <a:srgbClr val="000066"/>
                </a:solidFill>
                <a:latin typeface="Candara"/>
                <a:cs typeface="Candara"/>
              </a:rPr>
              <a:t>το</a:t>
            </a:r>
            <a:r>
              <a:rPr sz="1800" spc="215" dirty="0">
                <a:solidFill>
                  <a:srgbClr val="000066"/>
                </a:solidFill>
                <a:latin typeface="Candara"/>
                <a:cs typeface="Candara"/>
              </a:rPr>
              <a:t> </a:t>
            </a:r>
            <a:r>
              <a:rPr sz="1800" spc="-10" dirty="0">
                <a:solidFill>
                  <a:srgbClr val="000066"/>
                </a:solidFill>
                <a:latin typeface="Candara"/>
                <a:cs typeface="Candara"/>
              </a:rPr>
              <a:t>γεγονός</a:t>
            </a:r>
            <a:r>
              <a:rPr sz="1800" spc="229" dirty="0">
                <a:solidFill>
                  <a:srgbClr val="000066"/>
                </a:solidFill>
                <a:latin typeface="Candara"/>
                <a:cs typeface="Candara"/>
              </a:rPr>
              <a:t> </a:t>
            </a:r>
            <a:r>
              <a:rPr sz="1800" dirty="0">
                <a:solidFill>
                  <a:srgbClr val="000066"/>
                </a:solidFill>
                <a:latin typeface="Candara"/>
                <a:cs typeface="Candara"/>
              </a:rPr>
              <a:t>αυτό</a:t>
            </a:r>
            <a:r>
              <a:rPr sz="1800" spc="229" dirty="0">
                <a:solidFill>
                  <a:srgbClr val="000066"/>
                </a:solidFill>
                <a:latin typeface="Candara"/>
                <a:cs typeface="Candara"/>
              </a:rPr>
              <a:t> </a:t>
            </a:r>
            <a:r>
              <a:rPr sz="1800" spc="-10" dirty="0">
                <a:solidFill>
                  <a:srgbClr val="000066"/>
                </a:solidFill>
                <a:latin typeface="Candara"/>
                <a:cs typeface="Candara"/>
              </a:rPr>
              <a:t>δεν</a:t>
            </a:r>
            <a:r>
              <a:rPr sz="1800" spc="240" dirty="0">
                <a:solidFill>
                  <a:srgbClr val="000066"/>
                </a:solidFill>
                <a:latin typeface="Candara"/>
                <a:cs typeface="Candara"/>
              </a:rPr>
              <a:t> </a:t>
            </a:r>
            <a:r>
              <a:rPr sz="1800" spc="-5" dirty="0">
                <a:solidFill>
                  <a:srgbClr val="000066"/>
                </a:solidFill>
                <a:latin typeface="Candara"/>
                <a:cs typeface="Candara"/>
              </a:rPr>
              <a:t>δόθηκε</a:t>
            </a:r>
            <a:endParaRPr sz="1800" dirty="0">
              <a:latin typeface="Candara"/>
              <a:cs typeface="Candara"/>
            </a:endParaRPr>
          </a:p>
        </p:txBody>
      </p:sp>
      <p:sp>
        <p:nvSpPr>
          <p:cNvPr id="11" name="object 11"/>
          <p:cNvSpPr txBox="1"/>
          <p:nvPr/>
        </p:nvSpPr>
        <p:spPr>
          <a:xfrm>
            <a:off x="4795773" y="4921757"/>
            <a:ext cx="1813560" cy="299720"/>
          </a:xfrm>
          <a:prstGeom prst="rect">
            <a:avLst/>
          </a:prstGeom>
        </p:spPr>
        <p:txBody>
          <a:bodyPr vert="horz" wrap="square" lIns="0" tIns="12700" rIns="0" bIns="0" rtlCol="0">
            <a:spAutoFit/>
          </a:bodyPr>
          <a:lstStyle/>
          <a:p>
            <a:pPr marL="12700">
              <a:lnSpc>
                <a:spcPct val="100000"/>
              </a:lnSpc>
              <a:spcBef>
                <a:spcPts val="100"/>
              </a:spcBef>
            </a:pPr>
            <a:r>
              <a:rPr sz="1800" dirty="0">
                <a:solidFill>
                  <a:srgbClr val="000066"/>
                </a:solidFill>
                <a:latin typeface="Candara"/>
                <a:cs typeface="Candara"/>
              </a:rPr>
              <a:t>στη</a:t>
            </a:r>
            <a:r>
              <a:rPr sz="1800" spc="-35" dirty="0">
                <a:solidFill>
                  <a:srgbClr val="000066"/>
                </a:solidFill>
                <a:latin typeface="Candara"/>
                <a:cs typeface="Candara"/>
              </a:rPr>
              <a:t> </a:t>
            </a:r>
            <a:r>
              <a:rPr sz="1800" spc="-5" dirty="0">
                <a:solidFill>
                  <a:srgbClr val="000066"/>
                </a:solidFill>
                <a:latin typeface="Candara"/>
                <a:cs typeface="Candara"/>
              </a:rPr>
              <a:t>δημοσιότητα.</a:t>
            </a:r>
            <a:endParaRPr sz="1800" dirty="0">
              <a:latin typeface="Candara"/>
              <a:cs typeface="Candara"/>
            </a:endParaRPr>
          </a:p>
        </p:txBody>
      </p:sp>
      <p:sp>
        <p:nvSpPr>
          <p:cNvPr id="12" name="object 12"/>
          <p:cNvSpPr txBox="1"/>
          <p:nvPr/>
        </p:nvSpPr>
        <p:spPr>
          <a:xfrm>
            <a:off x="799020" y="5943600"/>
            <a:ext cx="2122805" cy="299720"/>
          </a:xfrm>
          <a:prstGeom prst="rect">
            <a:avLst/>
          </a:prstGeom>
        </p:spPr>
        <p:txBody>
          <a:bodyPr vert="horz" wrap="square" lIns="0" tIns="12700" rIns="0" bIns="0" rtlCol="0">
            <a:spAutoFit/>
          </a:bodyPr>
          <a:lstStyle/>
          <a:p>
            <a:pPr marL="12700">
              <a:lnSpc>
                <a:spcPct val="100000"/>
              </a:lnSpc>
              <a:spcBef>
                <a:spcPts val="100"/>
              </a:spcBef>
            </a:pPr>
            <a:r>
              <a:rPr sz="1800" b="1" spc="-35" dirty="0">
                <a:solidFill>
                  <a:srgbClr val="000066"/>
                </a:solidFill>
                <a:latin typeface="Candara"/>
                <a:cs typeface="Candara"/>
              </a:rPr>
              <a:t>Dr.</a:t>
            </a:r>
            <a:r>
              <a:rPr sz="1800" b="1" spc="-45" dirty="0">
                <a:solidFill>
                  <a:srgbClr val="000066"/>
                </a:solidFill>
                <a:latin typeface="Candara"/>
                <a:cs typeface="Candara"/>
              </a:rPr>
              <a:t> </a:t>
            </a:r>
            <a:r>
              <a:rPr sz="1800" b="1" spc="-5" dirty="0">
                <a:solidFill>
                  <a:srgbClr val="000066"/>
                </a:solidFill>
                <a:latin typeface="Candara"/>
                <a:cs typeface="Candara"/>
              </a:rPr>
              <a:t>Crawford</a:t>
            </a:r>
            <a:r>
              <a:rPr sz="1800" b="1" spc="-50" dirty="0">
                <a:solidFill>
                  <a:srgbClr val="000066"/>
                </a:solidFill>
                <a:latin typeface="Candara"/>
                <a:cs typeface="Candara"/>
              </a:rPr>
              <a:t> </a:t>
            </a:r>
            <a:r>
              <a:rPr sz="1800" b="1" spc="-60" dirty="0">
                <a:solidFill>
                  <a:srgbClr val="000066"/>
                </a:solidFill>
                <a:latin typeface="Candara"/>
                <a:cs typeface="Candara"/>
              </a:rPr>
              <a:t>W.</a:t>
            </a:r>
            <a:r>
              <a:rPr sz="1800" b="1" spc="-25" dirty="0">
                <a:solidFill>
                  <a:srgbClr val="000066"/>
                </a:solidFill>
                <a:latin typeface="Candara"/>
                <a:cs typeface="Candara"/>
              </a:rPr>
              <a:t> </a:t>
            </a:r>
            <a:r>
              <a:rPr sz="1800" b="1" spc="-5" dirty="0">
                <a:solidFill>
                  <a:srgbClr val="000066"/>
                </a:solidFill>
                <a:latin typeface="Candara"/>
                <a:cs typeface="Candara"/>
              </a:rPr>
              <a:t>Long</a:t>
            </a:r>
            <a:endParaRPr sz="1800" dirty="0">
              <a:latin typeface="Candara"/>
              <a:cs typeface="Candar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28547" y="1672208"/>
            <a:ext cx="4544060" cy="968375"/>
          </a:xfrm>
          <a:prstGeom prst="rect">
            <a:avLst/>
          </a:prstGeom>
        </p:spPr>
        <p:txBody>
          <a:bodyPr vert="horz" wrap="square" lIns="0" tIns="25400" rIns="0" bIns="0" rtlCol="0">
            <a:spAutoFit/>
          </a:bodyPr>
          <a:lstStyle/>
          <a:p>
            <a:pPr marL="12700" marR="5080" indent="318770">
              <a:lnSpc>
                <a:spcPts val="3710"/>
              </a:lnSpc>
              <a:spcBef>
                <a:spcPts val="200"/>
              </a:spcBef>
              <a:tabLst>
                <a:tab pos="1181735" algn="l"/>
                <a:tab pos="2809240" algn="l"/>
                <a:tab pos="3516629" algn="l"/>
              </a:tabLst>
            </a:pPr>
            <a:r>
              <a:rPr sz="3100" spc="-10" dirty="0">
                <a:solidFill>
                  <a:srgbClr val="000066"/>
                </a:solidFill>
                <a:latin typeface="Candara"/>
                <a:cs typeface="Candara"/>
              </a:rPr>
              <a:t>Ο</a:t>
            </a:r>
            <a:r>
              <a:rPr sz="3100" spc="-5" dirty="0">
                <a:solidFill>
                  <a:srgbClr val="000066"/>
                </a:solidFill>
                <a:latin typeface="Candara"/>
                <a:cs typeface="Candara"/>
              </a:rPr>
              <a:t>ι</a:t>
            </a:r>
            <a:r>
              <a:rPr sz="3100" dirty="0">
                <a:solidFill>
                  <a:srgbClr val="000066"/>
                </a:solidFill>
                <a:latin typeface="Candara"/>
                <a:cs typeface="Candara"/>
              </a:rPr>
              <a:t>	</a:t>
            </a:r>
            <a:r>
              <a:rPr sz="3100" spc="-5" dirty="0">
                <a:solidFill>
                  <a:srgbClr val="000066"/>
                </a:solidFill>
                <a:latin typeface="Candara"/>
                <a:cs typeface="Candara"/>
              </a:rPr>
              <a:t>χ</a:t>
            </a:r>
            <a:r>
              <a:rPr sz="3100" dirty="0">
                <a:solidFill>
                  <a:srgbClr val="000066"/>
                </a:solidFill>
                <a:latin typeface="Candara"/>
                <a:cs typeface="Candara"/>
              </a:rPr>
              <a:t>ρ</a:t>
            </a:r>
            <a:r>
              <a:rPr sz="3100" spc="-5" dirty="0">
                <a:solidFill>
                  <a:srgbClr val="000066"/>
                </a:solidFill>
                <a:latin typeface="Candara"/>
                <a:cs typeface="Candara"/>
              </a:rPr>
              <a:t>ό</a:t>
            </a:r>
            <a:r>
              <a:rPr sz="3100" spc="5" dirty="0">
                <a:solidFill>
                  <a:srgbClr val="000066"/>
                </a:solidFill>
                <a:latin typeface="Candara"/>
                <a:cs typeface="Candara"/>
              </a:rPr>
              <a:t>ν</a:t>
            </a:r>
            <a:r>
              <a:rPr sz="3100" spc="-5" dirty="0">
                <a:solidFill>
                  <a:srgbClr val="000066"/>
                </a:solidFill>
                <a:latin typeface="Candara"/>
                <a:cs typeface="Candara"/>
              </a:rPr>
              <a:t>οι</a:t>
            </a:r>
            <a:r>
              <a:rPr sz="3100" dirty="0">
                <a:solidFill>
                  <a:srgbClr val="000066"/>
                </a:solidFill>
                <a:latin typeface="Candara"/>
                <a:cs typeface="Candara"/>
              </a:rPr>
              <a:t>	</a:t>
            </a:r>
            <a:r>
              <a:rPr sz="3100" spc="-5" dirty="0">
                <a:solidFill>
                  <a:srgbClr val="000066"/>
                </a:solidFill>
                <a:latin typeface="Candara"/>
                <a:cs typeface="Candara"/>
              </a:rPr>
              <a:t>επα</a:t>
            </a:r>
            <a:r>
              <a:rPr sz="3100" dirty="0">
                <a:solidFill>
                  <a:srgbClr val="000066"/>
                </a:solidFill>
                <a:latin typeface="Candara"/>
                <a:cs typeface="Candara"/>
              </a:rPr>
              <a:t>γ</a:t>
            </a:r>
            <a:r>
              <a:rPr sz="3100" spc="-10" dirty="0">
                <a:solidFill>
                  <a:srgbClr val="000066"/>
                </a:solidFill>
                <a:latin typeface="Candara"/>
                <a:cs typeface="Candara"/>
              </a:rPr>
              <a:t>ωγής  προσδιορίζονται	</a:t>
            </a:r>
            <a:r>
              <a:rPr sz="3100" spc="-5" dirty="0">
                <a:solidFill>
                  <a:srgbClr val="000066"/>
                </a:solidFill>
                <a:latin typeface="Candara"/>
                <a:cs typeface="Candara"/>
              </a:rPr>
              <a:t>από</a:t>
            </a:r>
            <a:endParaRPr sz="3100" dirty="0">
              <a:latin typeface="Candara"/>
              <a:cs typeface="Candara"/>
            </a:endParaRPr>
          </a:p>
        </p:txBody>
      </p:sp>
      <p:sp>
        <p:nvSpPr>
          <p:cNvPr id="3" name="object 3"/>
          <p:cNvSpPr txBox="1"/>
          <p:nvPr/>
        </p:nvSpPr>
        <p:spPr>
          <a:xfrm>
            <a:off x="5677280" y="1672208"/>
            <a:ext cx="2931795" cy="968375"/>
          </a:xfrm>
          <a:prstGeom prst="rect">
            <a:avLst/>
          </a:prstGeom>
        </p:spPr>
        <p:txBody>
          <a:bodyPr vert="horz" wrap="square" lIns="0" tIns="25400" rIns="0" bIns="0" rtlCol="0">
            <a:spAutoFit/>
          </a:bodyPr>
          <a:lstStyle/>
          <a:p>
            <a:pPr marL="12700" marR="5080" indent="150495">
              <a:lnSpc>
                <a:spcPts val="3710"/>
              </a:lnSpc>
              <a:spcBef>
                <a:spcPts val="200"/>
              </a:spcBef>
              <a:tabLst>
                <a:tab pos="1186180" algn="l"/>
                <a:tab pos="1266825" algn="l"/>
              </a:tabLst>
            </a:pPr>
            <a:r>
              <a:rPr sz="3100" spc="-5" dirty="0">
                <a:solidFill>
                  <a:srgbClr val="000066"/>
                </a:solidFill>
                <a:latin typeface="Candara"/>
                <a:cs typeface="Candara"/>
              </a:rPr>
              <a:t>και	ανάνη</a:t>
            </a:r>
            <a:r>
              <a:rPr sz="3100" dirty="0">
                <a:solidFill>
                  <a:srgbClr val="000066"/>
                </a:solidFill>
                <a:latin typeface="Candara"/>
                <a:cs typeface="Candara"/>
              </a:rPr>
              <a:t>ψ</a:t>
            </a:r>
            <a:r>
              <a:rPr sz="3100" spc="-10" dirty="0">
                <a:solidFill>
                  <a:srgbClr val="000066"/>
                </a:solidFill>
                <a:latin typeface="Candara"/>
                <a:cs typeface="Candara"/>
              </a:rPr>
              <a:t>ης  </a:t>
            </a:r>
            <a:r>
              <a:rPr sz="3100" spc="-5" dirty="0">
                <a:solidFill>
                  <a:srgbClr val="000066"/>
                </a:solidFill>
                <a:latin typeface="Candara"/>
                <a:cs typeface="Candara"/>
              </a:rPr>
              <a:t>την</a:t>
            </a:r>
            <a:r>
              <a:rPr sz="3100" dirty="0">
                <a:solidFill>
                  <a:srgbClr val="000066"/>
                </a:solidFill>
                <a:latin typeface="Candara"/>
                <a:cs typeface="Candara"/>
              </a:rPr>
              <a:t>		</a:t>
            </a:r>
            <a:r>
              <a:rPr sz="3100" spc="-5" dirty="0">
                <a:solidFill>
                  <a:srgbClr val="000066"/>
                </a:solidFill>
                <a:latin typeface="Candara"/>
                <a:cs typeface="Candara"/>
              </a:rPr>
              <a:t>ταχ</a:t>
            </a:r>
            <a:r>
              <a:rPr sz="3100" spc="10" dirty="0">
                <a:solidFill>
                  <a:srgbClr val="000066"/>
                </a:solidFill>
                <a:latin typeface="Candara"/>
                <a:cs typeface="Candara"/>
              </a:rPr>
              <a:t>ύ</a:t>
            </a:r>
            <a:r>
              <a:rPr sz="3100" spc="-5" dirty="0">
                <a:solidFill>
                  <a:srgbClr val="000066"/>
                </a:solidFill>
                <a:latin typeface="Candara"/>
                <a:cs typeface="Candara"/>
              </a:rPr>
              <a:t>τητα</a:t>
            </a:r>
            <a:endParaRPr sz="3100">
              <a:latin typeface="Candara"/>
              <a:cs typeface="Candara"/>
            </a:endParaRPr>
          </a:p>
        </p:txBody>
      </p:sp>
      <p:sp>
        <p:nvSpPr>
          <p:cNvPr id="4" name="object 4"/>
          <p:cNvSpPr txBox="1"/>
          <p:nvPr/>
        </p:nvSpPr>
        <p:spPr>
          <a:xfrm>
            <a:off x="828547" y="2615564"/>
            <a:ext cx="6431915" cy="497840"/>
          </a:xfrm>
          <a:prstGeom prst="rect">
            <a:avLst/>
          </a:prstGeom>
        </p:spPr>
        <p:txBody>
          <a:bodyPr vert="horz" wrap="square" lIns="0" tIns="12065" rIns="0" bIns="0" rtlCol="0">
            <a:spAutoFit/>
          </a:bodyPr>
          <a:lstStyle/>
          <a:p>
            <a:pPr marL="12700">
              <a:lnSpc>
                <a:spcPct val="100000"/>
              </a:lnSpc>
              <a:spcBef>
                <a:spcPts val="95"/>
              </a:spcBef>
              <a:tabLst>
                <a:tab pos="2583815" algn="l"/>
                <a:tab pos="3881120" algn="l"/>
              </a:tabLst>
            </a:pPr>
            <a:r>
              <a:rPr sz="3100" spc="-5" dirty="0">
                <a:solidFill>
                  <a:srgbClr val="000066"/>
                </a:solidFill>
                <a:latin typeface="Candara"/>
                <a:cs typeface="Candara"/>
              </a:rPr>
              <a:t>μεταβολής	της	συγκέντρωσης</a:t>
            </a:r>
            <a:endParaRPr sz="3100">
              <a:latin typeface="Candara"/>
              <a:cs typeface="Candara"/>
            </a:endParaRPr>
          </a:p>
        </p:txBody>
      </p:sp>
      <p:sp>
        <p:nvSpPr>
          <p:cNvPr id="5" name="object 5"/>
          <p:cNvSpPr txBox="1"/>
          <p:nvPr/>
        </p:nvSpPr>
        <p:spPr>
          <a:xfrm>
            <a:off x="7959090" y="2615564"/>
            <a:ext cx="647065" cy="497840"/>
          </a:xfrm>
          <a:prstGeom prst="rect">
            <a:avLst/>
          </a:prstGeom>
        </p:spPr>
        <p:txBody>
          <a:bodyPr vert="horz" wrap="square" lIns="0" tIns="12065" rIns="0" bIns="0" rtlCol="0">
            <a:spAutoFit/>
          </a:bodyPr>
          <a:lstStyle/>
          <a:p>
            <a:pPr marL="12700">
              <a:lnSpc>
                <a:spcPct val="100000"/>
              </a:lnSpc>
              <a:spcBef>
                <a:spcPts val="95"/>
              </a:spcBef>
            </a:pPr>
            <a:r>
              <a:rPr sz="3100" spc="-5" dirty="0">
                <a:solidFill>
                  <a:srgbClr val="000066"/>
                </a:solidFill>
                <a:latin typeface="Candara"/>
                <a:cs typeface="Candara"/>
              </a:rPr>
              <a:t>τ</a:t>
            </a:r>
            <a:r>
              <a:rPr sz="3100" dirty="0">
                <a:solidFill>
                  <a:srgbClr val="000066"/>
                </a:solidFill>
                <a:latin typeface="Candara"/>
                <a:cs typeface="Candara"/>
              </a:rPr>
              <a:t>ο</a:t>
            </a:r>
            <a:r>
              <a:rPr sz="3100" spc="-5" dirty="0">
                <a:solidFill>
                  <a:srgbClr val="000066"/>
                </a:solidFill>
                <a:latin typeface="Candara"/>
                <a:cs typeface="Candara"/>
              </a:rPr>
              <a:t>υ</a:t>
            </a:r>
            <a:endParaRPr sz="3100">
              <a:latin typeface="Candara"/>
              <a:cs typeface="Candara"/>
            </a:endParaRPr>
          </a:p>
        </p:txBody>
      </p:sp>
      <p:sp>
        <p:nvSpPr>
          <p:cNvPr id="6" name="object 6"/>
          <p:cNvSpPr txBox="1"/>
          <p:nvPr/>
        </p:nvSpPr>
        <p:spPr>
          <a:xfrm>
            <a:off x="828547" y="3087700"/>
            <a:ext cx="7780655" cy="1443355"/>
          </a:xfrm>
          <a:prstGeom prst="rect">
            <a:avLst/>
          </a:prstGeom>
        </p:spPr>
        <p:txBody>
          <a:bodyPr vert="horz" wrap="square" lIns="0" tIns="12065" rIns="0" bIns="0" rtlCol="0">
            <a:spAutoFit/>
          </a:bodyPr>
          <a:lstStyle/>
          <a:p>
            <a:pPr marL="12700" marR="5080" algn="just">
              <a:lnSpc>
                <a:spcPct val="100000"/>
              </a:lnSpc>
              <a:spcBef>
                <a:spcPts val="95"/>
              </a:spcBef>
            </a:pPr>
            <a:r>
              <a:rPr sz="3100" dirty="0">
                <a:solidFill>
                  <a:srgbClr val="000066"/>
                </a:solidFill>
                <a:latin typeface="Candara"/>
                <a:cs typeface="Candara"/>
              </a:rPr>
              <a:t>αναισθητικού</a:t>
            </a:r>
            <a:r>
              <a:rPr sz="3100" spc="5" dirty="0">
                <a:solidFill>
                  <a:srgbClr val="000066"/>
                </a:solidFill>
                <a:latin typeface="Candara"/>
                <a:cs typeface="Candara"/>
              </a:rPr>
              <a:t> </a:t>
            </a:r>
            <a:r>
              <a:rPr sz="3100" spc="-20" dirty="0">
                <a:solidFill>
                  <a:srgbClr val="000066"/>
                </a:solidFill>
                <a:latin typeface="Candara"/>
                <a:cs typeface="Candara"/>
              </a:rPr>
              <a:t>στον</a:t>
            </a:r>
            <a:r>
              <a:rPr sz="3100" spc="-15" dirty="0">
                <a:solidFill>
                  <a:srgbClr val="000066"/>
                </a:solidFill>
                <a:latin typeface="Candara"/>
                <a:cs typeface="Candara"/>
              </a:rPr>
              <a:t> </a:t>
            </a:r>
            <a:r>
              <a:rPr sz="3100" dirty="0">
                <a:solidFill>
                  <a:srgbClr val="000066"/>
                </a:solidFill>
                <a:latin typeface="Candara"/>
                <a:cs typeface="Candara"/>
              </a:rPr>
              <a:t>εγκέφαλο,</a:t>
            </a:r>
            <a:r>
              <a:rPr sz="3100" spc="5" dirty="0">
                <a:solidFill>
                  <a:srgbClr val="000066"/>
                </a:solidFill>
                <a:latin typeface="Candara"/>
                <a:cs typeface="Candara"/>
              </a:rPr>
              <a:t> </a:t>
            </a:r>
            <a:r>
              <a:rPr sz="3100" spc="-5" dirty="0">
                <a:solidFill>
                  <a:srgbClr val="000066"/>
                </a:solidFill>
                <a:latin typeface="Candara"/>
                <a:cs typeface="Candara"/>
              </a:rPr>
              <a:t>πράγμα</a:t>
            </a:r>
            <a:r>
              <a:rPr sz="3100" dirty="0">
                <a:solidFill>
                  <a:srgbClr val="000066"/>
                </a:solidFill>
                <a:latin typeface="Candara"/>
                <a:cs typeface="Candara"/>
              </a:rPr>
              <a:t> </a:t>
            </a:r>
            <a:r>
              <a:rPr sz="3100" spc="-10" dirty="0">
                <a:solidFill>
                  <a:srgbClr val="000066"/>
                </a:solidFill>
                <a:latin typeface="Candara"/>
                <a:cs typeface="Candara"/>
              </a:rPr>
              <a:t>που </a:t>
            </a:r>
            <a:r>
              <a:rPr sz="3100" spc="-660" dirty="0">
                <a:solidFill>
                  <a:srgbClr val="000066"/>
                </a:solidFill>
                <a:latin typeface="Candara"/>
                <a:cs typeface="Candara"/>
              </a:rPr>
              <a:t> </a:t>
            </a:r>
            <a:r>
              <a:rPr sz="3100" spc="-5" dirty="0">
                <a:solidFill>
                  <a:srgbClr val="000066"/>
                </a:solidFill>
                <a:latin typeface="Candara"/>
                <a:cs typeface="Candara"/>
              </a:rPr>
              <a:t>καθορίζεται</a:t>
            </a:r>
            <a:r>
              <a:rPr sz="3100" dirty="0">
                <a:solidFill>
                  <a:srgbClr val="000066"/>
                </a:solidFill>
                <a:latin typeface="Candara"/>
                <a:cs typeface="Candara"/>
              </a:rPr>
              <a:t> </a:t>
            </a:r>
            <a:r>
              <a:rPr sz="3100" spc="-5" dirty="0">
                <a:solidFill>
                  <a:srgbClr val="000066"/>
                </a:solidFill>
                <a:latin typeface="Candara"/>
                <a:cs typeface="Candara"/>
              </a:rPr>
              <a:t>αποφασιστικά</a:t>
            </a:r>
            <a:r>
              <a:rPr sz="3100" dirty="0">
                <a:solidFill>
                  <a:srgbClr val="000066"/>
                </a:solidFill>
                <a:latin typeface="Candara"/>
                <a:cs typeface="Candara"/>
              </a:rPr>
              <a:t> </a:t>
            </a:r>
            <a:r>
              <a:rPr sz="3100" spc="-5" dirty="0">
                <a:solidFill>
                  <a:srgbClr val="000066"/>
                </a:solidFill>
                <a:latin typeface="Candara"/>
                <a:cs typeface="Candara"/>
              </a:rPr>
              <a:t>από</a:t>
            </a:r>
            <a:r>
              <a:rPr sz="3100" dirty="0">
                <a:solidFill>
                  <a:srgbClr val="000066"/>
                </a:solidFill>
                <a:latin typeface="Candara"/>
                <a:cs typeface="Candara"/>
              </a:rPr>
              <a:t> </a:t>
            </a:r>
            <a:r>
              <a:rPr sz="3100" spc="-5" dirty="0">
                <a:solidFill>
                  <a:srgbClr val="000066"/>
                </a:solidFill>
                <a:latin typeface="Candara"/>
                <a:cs typeface="Candara"/>
              </a:rPr>
              <a:t>τη </a:t>
            </a:r>
            <a:r>
              <a:rPr sz="3100" spc="-660" dirty="0">
                <a:solidFill>
                  <a:srgbClr val="000066"/>
                </a:solidFill>
                <a:latin typeface="Candara"/>
                <a:cs typeface="Candara"/>
              </a:rPr>
              <a:t> </a:t>
            </a:r>
            <a:r>
              <a:rPr sz="3100" spc="5" dirty="0">
                <a:solidFill>
                  <a:srgbClr val="000066"/>
                </a:solidFill>
                <a:latin typeface="Candara"/>
                <a:cs typeface="Candara"/>
              </a:rPr>
              <a:t>διαλυτότητα</a:t>
            </a:r>
            <a:r>
              <a:rPr sz="3100" spc="-10" dirty="0">
                <a:solidFill>
                  <a:srgbClr val="000066"/>
                </a:solidFill>
                <a:latin typeface="Candara"/>
                <a:cs typeface="Candara"/>
              </a:rPr>
              <a:t> </a:t>
            </a:r>
            <a:r>
              <a:rPr sz="3100" spc="-5" dirty="0">
                <a:solidFill>
                  <a:srgbClr val="000066"/>
                </a:solidFill>
                <a:latin typeface="Candara"/>
                <a:cs typeface="Candara"/>
              </a:rPr>
              <a:t>του</a:t>
            </a:r>
            <a:r>
              <a:rPr sz="3100" spc="20" dirty="0">
                <a:solidFill>
                  <a:srgbClr val="000066"/>
                </a:solidFill>
                <a:latin typeface="Candara"/>
                <a:cs typeface="Candara"/>
              </a:rPr>
              <a:t> </a:t>
            </a:r>
            <a:r>
              <a:rPr sz="3100" spc="-5" dirty="0">
                <a:solidFill>
                  <a:srgbClr val="000066"/>
                </a:solidFill>
                <a:latin typeface="Candara"/>
                <a:cs typeface="Candara"/>
              </a:rPr>
              <a:t>αναισθητικού</a:t>
            </a:r>
            <a:r>
              <a:rPr sz="3100" spc="10" dirty="0">
                <a:solidFill>
                  <a:srgbClr val="000066"/>
                </a:solidFill>
                <a:latin typeface="Candara"/>
                <a:cs typeface="Candara"/>
              </a:rPr>
              <a:t> </a:t>
            </a:r>
            <a:r>
              <a:rPr sz="3100" spc="-5" dirty="0">
                <a:solidFill>
                  <a:srgbClr val="000066"/>
                </a:solidFill>
                <a:latin typeface="Candara"/>
                <a:cs typeface="Candara"/>
              </a:rPr>
              <a:t>στο</a:t>
            </a:r>
            <a:r>
              <a:rPr sz="3100" spc="5" dirty="0">
                <a:solidFill>
                  <a:srgbClr val="000066"/>
                </a:solidFill>
                <a:latin typeface="Candara"/>
                <a:cs typeface="Candara"/>
              </a:rPr>
              <a:t> </a:t>
            </a:r>
            <a:r>
              <a:rPr sz="3100" dirty="0">
                <a:solidFill>
                  <a:srgbClr val="000066"/>
                </a:solidFill>
                <a:latin typeface="Candara"/>
                <a:cs typeface="Candara"/>
              </a:rPr>
              <a:t>αίμα.</a:t>
            </a:r>
            <a:endParaRPr sz="3100" dirty="0">
              <a:latin typeface="Candara"/>
              <a:cs typeface="Candara"/>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09600" y="609600"/>
            <a:ext cx="7467600" cy="5632311"/>
          </a:xfrm>
          <a:prstGeom prst="rect">
            <a:avLst/>
          </a:prstGeom>
        </p:spPr>
        <p:txBody>
          <a:bodyPr wrap="square">
            <a:spAutoFit/>
          </a:bodyPr>
          <a:lstStyle/>
          <a:p>
            <a:pPr marL="342900" indent="-342900">
              <a:buFont typeface="Wingdings" panose="05000000000000000000" pitchFamily="2" charset="2"/>
              <a:buChar char="ü"/>
            </a:pPr>
            <a:r>
              <a:rPr lang="el-GR" sz="2400" b="1" dirty="0">
                <a:solidFill>
                  <a:schemeClr val="tx2"/>
                </a:solidFill>
              </a:rPr>
              <a:t>Έτσι, η κυψελιδική συγκέντρωση </a:t>
            </a:r>
            <a:r>
              <a:rPr lang="el-GR" sz="2400" b="1" dirty="0" smtClean="0">
                <a:solidFill>
                  <a:schemeClr val="tx2"/>
                </a:solidFill>
              </a:rPr>
              <a:t>του</a:t>
            </a:r>
            <a:r>
              <a:rPr lang="en-US" sz="2400" b="1" dirty="0" smtClean="0">
                <a:solidFill>
                  <a:schemeClr val="tx2"/>
                </a:solidFill>
              </a:rPr>
              <a:t> </a:t>
            </a:r>
            <a:r>
              <a:rPr lang="el-GR" sz="2400" b="1" dirty="0" smtClean="0">
                <a:solidFill>
                  <a:schemeClr val="tx2"/>
                </a:solidFill>
              </a:rPr>
              <a:t>εισπνεόμενου </a:t>
            </a:r>
            <a:r>
              <a:rPr lang="el-GR" sz="2400" b="1" dirty="0">
                <a:solidFill>
                  <a:schemeClr val="tx2"/>
                </a:solidFill>
              </a:rPr>
              <a:t>αναισθητικού (</a:t>
            </a:r>
            <a:r>
              <a:rPr lang="el-GR" sz="2400" b="1" dirty="0" smtClean="0">
                <a:solidFill>
                  <a:schemeClr val="tx2"/>
                </a:solidFill>
              </a:rPr>
              <a:t>FΑ)</a:t>
            </a:r>
            <a:r>
              <a:rPr lang="en-US" sz="2400" b="1" dirty="0" smtClean="0">
                <a:solidFill>
                  <a:schemeClr val="tx2"/>
                </a:solidFill>
              </a:rPr>
              <a:t> </a:t>
            </a:r>
            <a:r>
              <a:rPr lang="el-GR" sz="2400" b="1" dirty="0" smtClean="0">
                <a:solidFill>
                  <a:schemeClr val="tx2"/>
                </a:solidFill>
              </a:rPr>
              <a:t>χρησιμοποιείται </a:t>
            </a:r>
            <a:r>
              <a:rPr lang="el-GR" sz="2400" b="1" dirty="0">
                <a:solidFill>
                  <a:schemeClr val="tx2"/>
                </a:solidFill>
              </a:rPr>
              <a:t>σαν δείκτης του </a:t>
            </a:r>
            <a:r>
              <a:rPr lang="el-GR" sz="2400" b="1" dirty="0" smtClean="0">
                <a:solidFill>
                  <a:schemeClr val="tx2"/>
                </a:solidFill>
              </a:rPr>
              <a:t>βάθους</a:t>
            </a:r>
            <a:r>
              <a:rPr lang="en-US" sz="2400" b="1" dirty="0" smtClean="0">
                <a:solidFill>
                  <a:schemeClr val="tx2"/>
                </a:solidFill>
              </a:rPr>
              <a:t> </a:t>
            </a:r>
            <a:r>
              <a:rPr lang="el-GR" sz="2400" b="1" dirty="0" smtClean="0">
                <a:solidFill>
                  <a:schemeClr val="tx2"/>
                </a:solidFill>
              </a:rPr>
              <a:t>της </a:t>
            </a:r>
            <a:r>
              <a:rPr lang="el-GR" sz="2400" b="1" dirty="0">
                <a:solidFill>
                  <a:schemeClr val="tx2"/>
                </a:solidFill>
              </a:rPr>
              <a:t>αναισθησίας και του ρυθμού </a:t>
            </a:r>
            <a:r>
              <a:rPr lang="el-GR" sz="2400" b="1" dirty="0" smtClean="0">
                <a:solidFill>
                  <a:schemeClr val="tx2"/>
                </a:solidFill>
              </a:rPr>
              <a:t>εισαγωγής</a:t>
            </a:r>
            <a:r>
              <a:rPr lang="en-US" sz="2400" b="1" dirty="0" smtClean="0">
                <a:solidFill>
                  <a:schemeClr val="tx2"/>
                </a:solidFill>
              </a:rPr>
              <a:t> </a:t>
            </a:r>
            <a:r>
              <a:rPr lang="el-GR" sz="2400" b="1" dirty="0" smtClean="0">
                <a:solidFill>
                  <a:schemeClr val="tx2"/>
                </a:solidFill>
              </a:rPr>
              <a:t>ή </a:t>
            </a:r>
            <a:r>
              <a:rPr lang="el-GR" sz="2400" b="1" dirty="0">
                <a:solidFill>
                  <a:schemeClr val="tx2"/>
                </a:solidFill>
              </a:rPr>
              <a:t>αφύπνισης από την </a:t>
            </a:r>
            <a:r>
              <a:rPr lang="el-GR" sz="2400" b="1" dirty="0" smtClean="0">
                <a:solidFill>
                  <a:schemeClr val="tx2"/>
                </a:solidFill>
              </a:rPr>
              <a:t>αναισθησία</a:t>
            </a:r>
            <a:endParaRPr lang="en-US" sz="2400" b="1" dirty="0" smtClean="0">
              <a:solidFill>
                <a:schemeClr val="tx2"/>
              </a:solidFill>
            </a:endParaRPr>
          </a:p>
          <a:p>
            <a:pPr marL="342900" indent="-342900">
              <a:buFont typeface="Wingdings" panose="05000000000000000000" pitchFamily="2" charset="2"/>
              <a:buChar char="ü"/>
            </a:pPr>
            <a:endParaRPr lang="en-US" sz="2400" b="1" dirty="0">
              <a:solidFill>
                <a:schemeClr val="tx2"/>
              </a:solidFill>
            </a:endParaRPr>
          </a:p>
          <a:p>
            <a:pPr marL="342900" indent="-342900">
              <a:buFont typeface="Wingdings" panose="05000000000000000000" pitchFamily="2" charset="2"/>
              <a:buChar char="ü"/>
            </a:pPr>
            <a:endParaRPr lang="en-US" sz="2400" b="1" dirty="0" smtClean="0">
              <a:solidFill>
                <a:schemeClr val="tx2"/>
              </a:solidFill>
            </a:endParaRPr>
          </a:p>
          <a:p>
            <a:pPr marL="342900" indent="-342900">
              <a:buFont typeface="Wingdings" panose="05000000000000000000" pitchFamily="2" charset="2"/>
              <a:buChar char="ü"/>
            </a:pPr>
            <a:r>
              <a:rPr lang="el-GR" sz="2400" b="1" dirty="0">
                <a:solidFill>
                  <a:schemeClr val="tx2"/>
                </a:solidFill>
              </a:rPr>
              <a:t>Όσο πιο υψηλή είναι η παροχή </a:t>
            </a:r>
            <a:r>
              <a:rPr lang="el-GR" sz="2400" b="1" dirty="0" smtClean="0">
                <a:solidFill>
                  <a:schemeClr val="tx2"/>
                </a:solidFill>
              </a:rPr>
              <a:t>του</a:t>
            </a:r>
            <a:r>
              <a:rPr lang="en-US" sz="2400" b="1" dirty="0" smtClean="0">
                <a:solidFill>
                  <a:schemeClr val="tx2"/>
                </a:solidFill>
              </a:rPr>
              <a:t> </a:t>
            </a:r>
            <a:r>
              <a:rPr lang="el-GR" sz="2400" b="1" dirty="0" smtClean="0">
                <a:solidFill>
                  <a:schemeClr val="tx2"/>
                </a:solidFill>
              </a:rPr>
              <a:t>αναισθητικού </a:t>
            </a:r>
            <a:r>
              <a:rPr lang="el-GR" sz="2400" b="1" dirty="0">
                <a:solidFill>
                  <a:schemeClr val="tx2"/>
                </a:solidFill>
              </a:rPr>
              <a:t>τόσο πιο γρήγορα </a:t>
            </a:r>
            <a:r>
              <a:rPr lang="el-GR" sz="2400" b="1" dirty="0" smtClean="0">
                <a:solidFill>
                  <a:schemeClr val="tx2"/>
                </a:solidFill>
              </a:rPr>
              <a:t>η</a:t>
            </a:r>
            <a:r>
              <a:rPr lang="en-US" sz="2400" b="1" dirty="0" smtClean="0">
                <a:solidFill>
                  <a:schemeClr val="tx2"/>
                </a:solidFill>
              </a:rPr>
              <a:t> </a:t>
            </a:r>
            <a:r>
              <a:rPr lang="el-GR" sz="2400" b="1" dirty="0" smtClean="0">
                <a:solidFill>
                  <a:schemeClr val="tx2"/>
                </a:solidFill>
              </a:rPr>
              <a:t>κυψελιδική </a:t>
            </a:r>
            <a:r>
              <a:rPr lang="el-GR" sz="2400" b="1" dirty="0">
                <a:solidFill>
                  <a:schemeClr val="tx2"/>
                </a:solidFill>
              </a:rPr>
              <a:t>του συγκέντρωση πλησιάζει </a:t>
            </a:r>
            <a:r>
              <a:rPr lang="el-GR" sz="2400" b="1" dirty="0" smtClean="0">
                <a:solidFill>
                  <a:schemeClr val="tx2"/>
                </a:solidFill>
              </a:rPr>
              <a:t>την</a:t>
            </a:r>
            <a:r>
              <a:rPr lang="en-US" sz="2400" b="1" dirty="0" smtClean="0">
                <a:solidFill>
                  <a:schemeClr val="tx2"/>
                </a:solidFill>
              </a:rPr>
              <a:t> </a:t>
            </a:r>
            <a:r>
              <a:rPr lang="el-GR" sz="2400" b="1" dirty="0" smtClean="0">
                <a:solidFill>
                  <a:schemeClr val="tx2"/>
                </a:solidFill>
              </a:rPr>
              <a:t>εισπνεόμενη </a:t>
            </a:r>
            <a:r>
              <a:rPr lang="el-GR" sz="2400" b="1" dirty="0">
                <a:solidFill>
                  <a:schemeClr val="tx2"/>
                </a:solidFill>
              </a:rPr>
              <a:t>συγκέντρωση με </a:t>
            </a:r>
            <a:r>
              <a:rPr lang="el-GR" sz="2400" b="1" dirty="0" smtClean="0">
                <a:solidFill>
                  <a:schemeClr val="tx2"/>
                </a:solidFill>
              </a:rPr>
              <a:t>αποτέλεσμα</a:t>
            </a:r>
            <a:r>
              <a:rPr lang="en-US" sz="2400" b="1" dirty="0" smtClean="0">
                <a:solidFill>
                  <a:schemeClr val="tx2"/>
                </a:solidFill>
              </a:rPr>
              <a:t> </a:t>
            </a:r>
            <a:r>
              <a:rPr lang="el-GR" sz="2400" b="1" dirty="0" smtClean="0">
                <a:solidFill>
                  <a:schemeClr val="tx2"/>
                </a:solidFill>
              </a:rPr>
              <a:t>γρήγορη </a:t>
            </a:r>
            <a:r>
              <a:rPr lang="el-GR" sz="2400" b="1" dirty="0">
                <a:solidFill>
                  <a:schemeClr val="tx2"/>
                </a:solidFill>
              </a:rPr>
              <a:t>εισαγωγή </a:t>
            </a:r>
            <a:r>
              <a:rPr lang="el-GR" sz="2400" b="1">
                <a:solidFill>
                  <a:schemeClr val="tx2"/>
                </a:solidFill>
              </a:rPr>
              <a:t>στην </a:t>
            </a:r>
            <a:r>
              <a:rPr lang="el-GR" sz="2400" b="1" smtClean="0">
                <a:solidFill>
                  <a:schemeClr val="tx2"/>
                </a:solidFill>
              </a:rPr>
              <a:t>αναισθησία</a:t>
            </a:r>
          </a:p>
          <a:p>
            <a:endParaRPr lang="el-GR" sz="2400" b="1" dirty="0">
              <a:solidFill>
                <a:schemeClr val="tx2"/>
              </a:solidFill>
            </a:endParaRPr>
          </a:p>
          <a:p>
            <a:pPr marL="342900" indent="-342900">
              <a:buFont typeface="Wingdings" panose="05000000000000000000" pitchFamily="2" charset="2"/>
              <a:buChar char="ü"/>
            </a:pPr>
            <a:r>
              <a:rPr lang="el-GR" sz="2400" b="1" dirty="0" smtClean="0">
                <a:solidFill>
                  <a:schemeClr val="tx2"/>
                </a:solidFill>
              </a:rPr>
              <a:t>Όσο </a:t>
            </a:r>
            <a:r>
              <a:rPr lang="el-GR" sz="2400" b="1" dirty="0">
                <a:solidFill>
                  <a:schemeClr val="tx2"/>
                </a:solidFill>
              </a:rPr>
              <a:t>πιο υψηλή είναι η πρόσληψη από </a:t>
            </a:r>
            <a:r>
              <a:rPr lang="el-GR" sz="2400" b="1" dirty="0" smtClean="0">
                <a:solidFill>
                  <a:schemeClr val="tx2"/>
                </a:solidFill>
              </a:rPr>
              <a:t>τους</a:t>
            </a:r>
            <a:r>
              <a:rPr lang="en-US" sz="2400" b="1" dirty="0" smtClean="0">
                <a:solidFill>
                  <a:schemeClr val="tx2"/>
                </a:solidFill>
              </a:rPr>
              <a:t> </a:t>
            </a:r>
            <a:r>
              <a:rPr lang="el-GR" sz="2400" b="1" dirty="0" smtClean="0">
                <a:solidFill>
                  <a:schemeClr val="tx2"/>
                </a:solidFill>
              </a:rPr>
              <a:t>ιστούς </a:t>
            </a:r>
            <a:r>
              <a:rPr lang="el-GR" sz="2400" b="1" dirty="0">
                <a:solidFill>
                  <a:schemeClr val="tx2"/>
                </a:solidFill>
              </a:rPr>
              <a:t>τόσο πιο αργή είναι η άνοδος </a:t>
            </a:r>
            <a:r>
              <a:rPr lang="el-GR" sz="2400" b="1" dirty="0" smtClean="0">
                <a:solidFill>
                  <a:schemeClr val="tx2"/>
                </a:solidFill>
              </a:rPr>
              <a:t>της</a:t>
            </a:r>
            <a:r>
              <a:rPr lang="en-US" sz="2400" b="1" dirty="0" smtClean="0">
                <a:solidFill>
                  <a:schemeClr val="tx2"/>
                </a:solidFill>
              </a:rPr>
              <a:t> </a:t>
            </a:r>
            <a:r>
              <a:rPr lang="el-GR" sz="2400" b="1" dirty="0" smtClean="0">
                <a:solidFill>
                  <a:schemeClr val="tx2"/>
                </a:solidFill>
              </a:rPr>
              <a:t>κυψελιδικής </a:t>
            </a:r>
            <a:r>
              <a:rPr lang="el-GR" sz="2400" b="1" dirty="0">
                <a:solidFill>
                  <a:schemeClr val="tx2"/>
                </a:solidFill>
              </a:rPr>
              <a:t>συγκέντρωσης με </a:t>
            </a:r>
            <a:r>
              <a:rPr lang="el-GR" sz="2400" b="1" dirty="0" smtClean="0">
                <a:solidFill>
                  <a:schemeClr val="tx2"/>
                </a:solidFill>
              </a:rPr>
              <a:t>αποτέλεσμα</a:t>
            </a:r>
            <a:r>
              <a:rPr lang="en-US" sz="2400" b="1" dirty="0" smtClean="0">
                <a:solidFill>
                  <a:schemeClr val="tx2"/>
                </a:solidFill>
              </a:rPr>
              <a:t> </a:t>
            </a:r>
            <a:r>
              <a:rPr lang="el-GR" sz="2400" b="1" dirty="0" smtClean="0">
                <a:solidFill>
                  <a:schemeClr val="tx2"/>
                </a:solidFill>
              </a:rPr>
              <a:t>αργή </a:t>
            </a:r>
            <a:r>
              <a:rPr lang="el-GR" sz="2400" b="1" dirty="0">
                <a:solidFill>
                  <a:schemeClr val="tx2"/>
                </a:solidFill>
              </a:rPr>
              <a:t>εισαγωγή στην αναισθησία </a:t>
            </a:r>
          </a:p>
        </p:txBody>
      </p:sp>
    </p:spTree>
    <p:extLst>
      <p:ext uri="{BB962C8B-B14F-4D97-AF65-F5344CB8AC3E}">
        <p14:creationId xmlns:p14="http://schemas.microsoft.com/office/powerpoint/2010/main" val="7379552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322832" y="114300"/>
            <a:ext cx="7751826" cy="843534"/>
          </a:xfrm>
          <a:prstGeom prst="rect">
            <a:avLst/>
          </a:prstGeom>
        </p:spPr>
      </p:pic>
      <p:sp>
        <p:nvSpPr>
          <p:cNvPr id="3" name="object 3"/>
          <p:cNvSpPr txBox="1"/>
          <p:nvPr/>
        </p:nvSpPr>
        <p:spPr>
          <a:xfrm>
            <a:off x="457200" y="1524000"/>
            <a:ext cx="6310783" cy="505908"/>
          </a:xfrm>
          <a:prstGeom prst="rect">
            <a:avLst/>
          </a:prstGeom>
        </p:spPr>
        <p:txBody>
          <a:bodyPr vert="horz" wrap="square" lIns="0" tIns="13335" rIns="0" bIns="0" rtlCol="0">
            <a:spAutoFit/>
          </a:bodyPr>
          <a:lstStyle/>
          <a:p>
            <a:pPr marL="12700" algn="ctr">
              <a:lnSpc>
                <a:spcPct val="100000"/>
              </a:lnSpc>
              <a:spcBef>
                <a:spcPts val="105"/>
              </a:spcBef>
              <a:tabLst>
                <a:tab pos="527685" algn="l"/>
              </a:tabLst>
            </a:pPr>
            <a:r>
              <a:rPr sz="2250" b="1" i="1" spc="-5" dirty="0">
                <a:solidFill>
                  <a:srgbClr val="0E6EC5"/>
                </a:solidFill>
                <a:latin typeface="Candara"/>
                <a:cs typeface="Candara"/>
              </a:rPr>
              <a:t>1.	</a:t>
            </a:r>
            <a:r>
              <a:rPr sz="3200" b="1" spc="-65" dirty="0">
                <a:solidFill>
                  <a:srgbClr val="000066"/>
                </a:solidFill>
                <a:latin typeface="Candara"/>
                <a:cs typeface="Candara"/>
              </a:rPr>
              <a:t>Τον</a:t>
            </a:r>
            <a:r>
              <a:rPr sz="3200" b="1" spc="-30" dirty="0">
                <a:solidFill>
                  <a:srgbClr val="000066"/>
                </a:solidFill>
                <a:latin typeface="Candara"/>
                <a:cs typeface="Candara"/>
              </a:rPr>
              <a:t> </a:t>
            </a:r>
            <a:r>
              <a:rPr sz="3200" b="1" dirty="0" err="1">
                <a:solidFill>
                  <a:srgbClr val="000066"/>
                </a:solidFill>
                <a:latin typeface="Candara"/>
                <a:cs typeface="Candara"/>
              </a:rPr>
              <a:t>κυψελιδικό</a:t>
            </a:r>
            <a:r>
              <a:rPr sz="3200" b="1" spc="-40" dirty="0">
                <a:solidFill>
                  <a:srgbClr val="000066"/>
                </a:solidFill>
                <a:latin typeface="Candara"/>
                <a:cs typeface="Candara"/>
              </a:rPr>
              <a:t> </a:t>
            </a:r>
            <a:r>
              <a:rPr sz="3200" b="1" dirty="0" smtClean="0">
                <a:solidFill>
                  <a:srgbClr val="000066"/>
                </a:solidFill>
                <a:latin typeface="Candara"/>
                <a:cs typeface="Candara"/>
              </a:rPr>
              <a:t>α</a:t>
            </a:r>
            <a:r>
              <a:rPr sz="3200" b="1" dirty="0" err="1" smtClean="0">
                <a:solidFill>
                  <a:srgbClr val="000066"/>
                </a:solidFill>
                <a:latin typeface="Candara"/>
                <a:cs typeface="Candara"/>
              </a:rPr>
              <a:t>ερισμό</a:t>
            </a:r>
            <a:r>
              <a:rPr lang="el-GR" sz="3200" b="1" dirty="0" smtClean="0">
                <a:solidFill>
                  <a:srgbClr val="000066"/>
                </a:solidFill>
                <a:latin typeface="Candara"/>
                <a:cs typeface="Candara"/>
              </a:rPr>
              <a:t> (</a:t>
            </a:r>
            <a:r>
              <a:rPr lang="en-US" sz="3200" b="1" dirty="0" smtClean="0">
                <a:solidFill>
                  <a:srgbClr val="000066"/>
                </a:solidFill>
                <a:latin typeface="Candara"/>
                <a:cs typeface="Candara"/>
              </a:rPr>
              <a:t>VA)</a:t>
            </a:r>
            <a:endParaRPr sz="3200" b="1" dirty="0">
              <a:latin typeface="Candara"/>
              <a:cs typeface="Candara"/>
            </a:endParaRPr>
          </a:p>
        </p:txBody>
      </p:sp>
      <p:sp>
        <p:nvSpPr>
          <p:cNvPr id="4" name="object 4"/>
          <p:cNvSpPr txBox="1"/>
          <p:nvPr/>
        </p:nvSpPr>
        <p:spPr>
          <a:xfrm>
            <a:off x="1062329" y="2251024"/>
            <a:ext cx="7559040" cy="1490345"/>
          </a:xfrm>
          <a:prstGeom prst="rect">
            <a:avLst/>
          </a:prstGeom>
        </p:spPr>
        <p:txBody>
          <a:bodyPr vert="horz" wrap="square" lIns="0" tIns="13335" rIns="0" bIns="0" rtlCol="0">
            <a:spAutoFit/>
          </a:bodyPr>
          <a:lstStyle/>
          <a:p>
            <a:pPr marL="12700" marR="5080" indent="255904" algn="just">
              <a:lnSpc>
                <a:spcPct val="100000"/>
              </a:lnSpc>
              <a:spcBef>
                <a:spcPts val="105"/>
              </a:spcBef>
            </a:pP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ταχύτητα</a:t>
            </a:r>
            <a:r>
              <a:rPr sz="3200" spc="5" dirty="0">
                <a:solidFill>
                  <a:srgbClr val="000066"/>
                </a:solidFill>
                <a:latin typeface="Candara"/>
                <a:cs typeface="Candara"/>
              </a:rPr>
              <a:t> </a:t>
            </a:r>
            <a:r>
              <a:rPr sz="3200" spc="-5" dirty="0">
                <a:solidFill>
                  <a:srgbClr val="000066"/>
                </a:solidFill>
                <a:latin typeface="Candara"/>
                <a:cs typeface="Candara"/>
              </a:rPr>
              <a:t>αύξησης</a:t>
            </a:r>
            <a:r>
              <a:rPr sz="3200" dirty="0">
                <a:solidFill>
                  <a:srgbClr val="000066"/>
                </a:solidFill>
                <a:latin typeface="Candara"/>
                <a:cs typeface="Candara"/>
              </a:rPr>
              <a:t> της</a:t>
            </a:r>
            <a:r>
              <a:rPr sz="3200" spc="5" dirty="0">
                <a:solidFill>
                  <a:srgbClr val="000066"/>
                </a:solidFill>
                <a:latin typeface="Candara"/>
                <a:cs typeface="Candara"/>
              </a:rPr>
              <a:t> </a:t>
            </a:r>
            <a:r>
              <a:rPr sz="3200" dirty="0">
                <a:solidFill>
                  <a:srgbClr val="000066"/>
                </a:solidFill>
                <a:latin typeface="Candara"/>
                <a:cs typeface="Candara"/>
              </a:rPr>
              <a:t>σχέσης</a:t>
            </a:r>
            <a:r>
              <a:rPr sz="3200" spc="5" dirty="0">
                <a:solidFill>
                  <a:srgbClr val="000066"/>
                </a:solidFill>
                <a:latin typeface="Candara"/>
                <a:cs typeface="Candara"/>
              </a:rPr>
              <a:t> </a:t>
            </a:r>
            <a:r>
              <a:rPr sz="3200" spc="-15" dirty="0">
                <a:solidFill>
                  <a:srgbClr val="000066"/>
                </a:solidFill>
                <a:latin typeface="Candara"/>
                <a:cs typeface="Candara"/>
              </a:rPr>
              <a:t>FA/FI </a:t>
            </a:r>
            <a:r>
              <a:rPr sz="3200" spc="-10" dirty="0">
                <a:solidFill>
                  <a:srgbClr val="000066"/>
                </a:solidFill>
                <a:latin typeface="Candara"/>
                <a:cs typeface="Candara"/>
              </a:rPr>
              <a:t> </a:t>
            </a:r>
            <a:r>
              <a:rPr sz="3200" spc="-5" dirty="0">
                <a:solidFill>
                  <a:srgbClr val="000066"/>
                </a:solidFill>
                <a:latin typeface="Candara"/>
                <a:cs typeface="Candara"/>
              </a:rPr>
              <a:t>αυξάνει</a:t>
            </a:r>
            <a:r>
              <a:rPr sz="3200" dirty="0">
                <a:solidFill>
                  <a:srgbClr val="000066"/>
                </a:solidFill>
                <a:latin typeface="Candara"/>
                <a:cs typeface="Candara"/>
              </a:rPr>
              <a:t> </a:t>
            </a:r>
            <a:r>
              <a:rPr sz="3200" spc="-5" dirty="0">
                <a:solidFill>
                  <a:srgbClr val="000066"/>
                </a:solidFill>
                <a:latin typeface="Candara"/>
                <a:cs typeface="Candara"/>
              </a:rPr>
              <a:t>παράλληλα</a:t>
            </a:r>
            <a:r>
              <a:rPr sz="3200" dirty="0">
                <a:solidFill>
                  <a:srgbClr val="000066"/>
                </a:solidFill>
                <a:latin typeface="Candara"/>
                <a:cs typeface="Candara"/>
              </a:rPr>
              <a:t> </a:t>
            </a:r>
            <a:r>
              <a:rPr sz="3200" spc="-5" dirty="0">
                <a:solidFill>
                  <a:srgbClr val="000066"/>
                </a:solidFill>
                <a:latin typeface="Candara"/>
                <a:cs typeface="Candara"/>
              </a:rPr>
              <a:t>με</a:t>
            </a:r>
            <a:r>
              <a:rPr sz="3200" dirty="0">
                <a:solidFill>
                  <a:srgbClr val="000066"/>
                </a:solidFill>
                <a:latin typeface="Candara"/>
                <a:cs typeface="Candara"/>
              </a:rPr>
              <a:t> την</a:t>
            </a:r>
            <a:r>
              <a:rPr sz="3200" spc="5" dirty="0">
                <a:solidFill>
                  <a:srgbClr val="000066"/>
                </a:solidFill>
                <a:latin typeface="Candara"/>
                <a:cs typeface="Candara"/>
              </a:rPr>
              <a:t> </a:t>
            </a:r>
            <a:r>
              <a:rPr sz="3200" dirty="0">
                <a:solidFill>
                  <a:srgbClr val="000066"/>
                </a:solidFill>
                <a:latin typeface="Candara"/>
                <a:cs typeface="Candara"/>
              </a:rPr>
              <a:t>αύξηση</a:t>
            </a:r>
            <a:r>
              <a:rPr sz="3200" spc="5" dirty="0">
                <a:solidFill>
                  <a:srgbClr val="000066"/>
                </a:solidFill>
                <a:latin typeface="Candara"/>
                <a:cs typeface="Candara"/>
              </a:rPr>
              <a:t> </a:t>
            </a:r>
            <a:r>
              <a:rPr sz="3200" spc="-5" dirty="0">
                <a:solidFill>
                  <a:srgbClr val="000066"/>
                </a:solidFill>
                <a:latin typeface="Candara"/>
                <a:cs typeface="Candara"/>
              </a:rPr>
              <a:t>του </a:t>
            </a:r>
            <a:r>
              <a:rPr sz="3200" dirty="0">
                <a:solidFill>
                  <a:srgbClr val="000066"/>
                </a:solidFill>
                <a:latin typeface="Candara"/>
                <a:cs typeface="Candara"/>
              </a:rPr>
              <a:t> κυψελιδικού</a:t>
            </a:r>
            <a:r>
              <a:rPr sz="3200" spc="-15" dirty="0">
                <a:solidFill>
                  <a:srgbClr val="000066"/>
                </a:solidFill>
                <a:latin typeface="Candara"/>
                <a:cs typeface="Candara"/>
              </a:rPr>
              <a:t> </a:t>
            </a:r>
            <a:r>
              <a:rPr sz="3200" dirty="0">
                <a:solidFill>
                  <a:srgbClr val="000066"/>
                </a:solidFill>
                <a:latin typeface="Candara"/>
                <a:cs typeface="Candara"/>
              </a:rPr>
              <a:t>αερισμού</a:t>
            </a:r>
            <a:endParaRPr sz="3200">
              <a:latin typeface="Candara"/>
              <a:cs typeface="Candara"/>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10055" y="304787"/>
            <a:ext cx="7488174" cy="817638"/>
          </a:xfrm>
          <a:prstGeom prst="rect">
            <a:avLst/>
          </a:prstGeom>
        </p:spPr>
      </p:pic>
      <p:sp>
        <p:nvSpPr>
          <p:cNvPr id="3" name="object 3"/>
          <p:cNvSpPr txBox="1"/>
          <p:nvPr/>
        </p:nvSpPr>
        <p:spPr>
          <a:xfrm>
            <a:off x="78739" y="1348562"/>
            <a:ext cx="8988425" cy="295338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2.</a:t>
            </a:r>
            <a:r>
              <a:rPr sz="3200" spc="-5" dirty="0">
                <a:solidFill>
                  <a:srgbClr val="000066"/>
                </a:solidFill>
                <a:latin typeface="Candara"/>
                <a:cs typeface="Candara"/>
              </a:rPr>
              <a:t> </a:t>
            </a:r>
            <a:r>
              <a:rPr sz="3200" dirty="0">
                <a:solidFill>
                  <a:srgbClr val="000066"/>
                </a:solidFill>
                <a:latin typeface="Candara"/>
                <a:cs typeface="Candara"/>
              </a:rPr>
              <a:t>Τη</a:t>
            </a:r>
            <a:r>
              <a:rPr sz="3200" spc="-5" dirty="0">
                <a:solidFill>
                  <a:srgbClr val="000066"/>
                </a:solidFill>
                <a:latin typeface="Candara"/>
                <a:cs typeface="Candara"/>
              </a:rPr>
              <a:t> </a:t>
            </a:r>
            <a:r>
              <a:rPr sz="3200" dirty="0">
                <a:solidFill>
                  <a:srgbClr val="000066"/>
                </a:solidFill>
                <a:latin typeface="Candara"/>
                <a:cs typeface="Candara"/>
              </a:rPr>
              <a:t>λειτουργική</a:t>
            </a:r>
            <a:r>
              <a:rPr sz="3200" spc="-25" dirty="0">
                <a:solidFill>
                  <a:srgbClr val="000066"/>
                </a:solidFill>
                <a:latin typeface="Candara"/>
                <a:cs typeface="Candara"/>
              </a:rPr>
              <a:t> </a:t>
            </a:r>
            <a:r>
              <a:rPr sz="3200" dirty="0">
                <a:solidFill>
                  <a:srgbClr val="000066"/>
                </a:solidFill>
                <a:latin typeface="Candara"/>
                <a:cs typeface="Candara"/>
              </a:rPr>
              <a:t>υπολειπόμενη</a:t>
            </a:r>
            <a:r>
              <a:rPr sz="3200" spc="-5" dirty="0">
                <a:solidFill>
                  <a:srgbClr val="000066"/>
                </a:solidFill>
                <a:latin typeface="Candara"/>
                <a:cs typeface="Candara"/>
              </a:rPr>
              <a:t> </a:t>
            </a:r>
            <a:r>
              <a:rPr sz="3200" spc="5" dirty="0">
                <a:solidFill>
                  <a:srgbClr val="000066"/>
                </a:solidFill>
                <a:latin typeface="Candara"/>
                <a:cs typeface="Candara"/>
              </a:rPr>
              <a:t>χωρητικότητα</a:t>
            </a:r>
            <a:endParaRPr sz="3200">
              <a:latin typeface="Candara"/>
              <a:cs typeface="Candara"/>
            </a:endParaRPr>
          </a:p>
          <a:p>
            <a:pPr marL="304800">
              <a:lnSpc>
                <a:spcPct val="100000"/>
              </a:lnSpc>
            </a:pPr>
            <a:r>
              <a:rPr sz="3200" dirty="0">
                <a:solidFill>
                  <a:srgbClr val="000066"/>
                </a:solidFill>
                <a:latin typeface="Candara"/>
                <a:cs typeface="Candara"/>
              </a:rPr>
              <a:t>(FRC)</a:t>
            </a:r>
            <a:endParaRPr sz="3200">
              <a:latin typeface="Candara"/>
              <a:cs typeface="Candara"/>
            </a:endParaRPr>
          </a:p>
          <a:p>
            <a:pPr>
              <a:lnSpc>
                <a:spcPct val="100000"/>
              </a:lnSpc>
              <a:spcBef>
                <a:spcPts val="55"/>
              </a:spcBef>
            </a:pPr>
            <a:endParaRPr sz="3100">
              <a:latin typeface="Candara"/>
              <a:cs typeface="Candara"/>
            </a:endParaRPr>
          </a:p>
          <a:p>
            <a:pPr marL="304800" marR="5080" indent="327660" algn="just">
              <a:lnSpc>
                <a:spcPct val="100000"/>
              </a:lnSpc>
              <a:spcBef>
                <a:spcPts val="5"/>
              </a:spcBef>
            </a:pPr>
            <a:r>
              <a:rPr sz="3200" spc="10" dirty="0">
                <a:solidFill>
                  <a:srgbClr val="000066"/>
                </a:solidFill>
                <a:latin typeface="Candara"/>
                <a:cs typeface="Candara"/>
              </a:rPr>
              <a:t>Ελάττωση</a:t>
            </a:r>
            <a:r>
              <a:rPr sz="3200" spc="715" dirty="0">
                <a:solidFill>
                  <a:srgbClr val="000066"/>
                </a:solidFill>
                <a:latin typeface="Candara"/>
                <a:cs typeface="Candara"/>
              </a:rPr>
              <a:t> </a:t>
            </a:r>
            <a:r>
              <a:rPr sz="3200" spc="5" dirty="0">
                <a:solidFill>
                  <a:srgbClr val="000066"/>
                </a:solidFill>
                <a:latin typeface="Candara"/>
                <a:cs typeface="Candara"/>
              </a:rPr>
              <a:t>της</a:t>
            </a:r>
            <a:r>
              <a:rPr sz="3200" spc="10" dirty="0">
                <a:solidFill>
                  <a:srgbClr val="000066"/>
                </a:solidFill>
                <a:latin typeface="Candara"/>
                <a:cs typeface="Candara"/>
              </a:rPr>
              <a:t> </a:t>
            </a:r>
            <a:r>
              <a:rPr sz="3200" dirty="0">
                <a:solidFill>
                  <a:srgbClr val="000066"/>
                </a:solidFill>
                <a:latin typeface="Candara"/>
                <a:cs typeface="Candara"/>
              </a:rPr>
              <a:t>λειτουργικής</a:t>
            </a:r>
            <a:r>
              <a:rPr sz="3200" spc="5" dirty="0">
                <a:solidFill>
                  <a:srgbClr val="000066"/>
                </a:solidFill>
                <a:latin typeface="Candara"/>
                <a:cs typeface="Candara"/>
              </a:rPr>
              <a:t> </a:t>
            </a:r>
            <a:r>
              <a:rPr sz="3200" spc="-5" dirty="0">
                <a:solidFill>
                  <a:srgbClr val="000066"/>
                </a:solidFill>
                <a:latin typeface="Candara"/>
                <a:cs typeface="Candara"/>
              </a:rPr>
              <a:t>υπολειπόμενης </a:t>
            </a:r>
            <a:r>
              <a:rPr sz="3200" dirty="0">
                <a:solidFill>
                  <a:srgbClr val="000066"/>
                </a:solidFill>
                <a:latin typeface="Candara"/>
                <a:cs typeface="Candara"/>
              </a:rPr>
              <a:t> χωρητικότητας</a:t>
            </a:r>
            <a:r>
              <a:rPr sz="3200" spc="5" dirty="0">
                <a:solidFill>
                  <a:srgbClr val="000066"/>
                </a:solidFill>
                <a:latin typeface="Candara"/>
                <a:cs typeface="Candara"/>
              </a:rPr>
              <a:t> </a:t>
            </a:r>
            <a:r>
              <a:rPr sz="3200" spc="-5" dirty="0">
                <a:solidFill>
                  <a:srgbClr val="000066"/>
                </a:solidFill>
                <a:latin typeface="Candara"/>
                <a:cs typeface="Candara"/>
              </a:rPr>
              <a:t>επιταχύνει</a:t>
            </a:r>
            <a:r>
              <a:rPr sz="3200" dirty="0">
                <a:solidFill>
                  <a:srgbClr val="000066"/>
                </a:solidFill>
                <a:latin typeface="Candara"/>
                <a:cs typeface="Candara"/>
              </a:rPr>
              <a:t> </a:t>
            </a:r>
            <a:r>
              <a:rPr sz="3200" spc="-5" dirty="0">
                <a:solidFill>
                  <a:srgbClr val="000066"/>
                </a:solidFill>
                <a:latin typeface="Candara"/>
                <a:cs typeface="Candara"/>
              </a:rPr>
              <a:t>το</a:t>
            </a:r>
            <a:r>
              <a:rPr sz="3200" spc="680" dirty="0">
                <a:solidFill>
                  <a:srgbClr val="000066"/>
                </a:solidFill>
                <a:latin typeface="Candara"/>
                <a:cs typeface="Candara"/>
              </a:rPr>
              <a:t> </a:t>
            </a:r>
            <a:r>
              <a:rPr sz="3200" spc="-5" dirty="0">
                <a:solidFill>
                  <a:srgbClr val="000066"/>
                </a:solidFill>
                <a:latin typeface="Candara"/>
                <a:cs typeface="Candara"/>
              </a:rPr>
              <a:t>ρυθμό</a:t>
            </a:r>
            <a:r>
              <a:rPr sz="3200" spc="685" dirty="0">
                <a:solidFill>
                  <a:srgbClr val="000066"/>
                </a:solidFill>
                <a:latin typeface="Candara"/>
                <a:cs typeface="Candara"/>
              </a:rPr>
              <a:t> </a:t>
            </a:r>
            <a:r>
              <a:rPr sz="3200" spc="-5" dirty="0">
                <a:solidFill>
                  <a:srgbClr val="000066"/>
                </a:solidFill>
                <a:latin typeface="Candara"/>
                <a:cs typeface="Candara"/>
              </a:rPr>
              <a:t>αύξησης </a:t>
            </a:r>
            <a:r>
              <a:rPr sz="3200" dirty="0">
                <a:solidFill>
                  <a:srgbClr val="000066"/>
                </a:solidFill>
                <a:latin typeface="Candara"/>
                <a:cs typeface="Candara"/>
              </a:rPr>
              <a:t> της σχέσης</a:t>
            </a:r>
            <a:r>
              <a:rPr sz="3200" spc="-15" dirty="0">
                <a:solidFill>
                  <a:srgbClr val="000066"/>
                </a:solidFill>
                <a:latin typeface="Candara"/>
                <a:cs typeface="Candara"/>
              </a:rPr>
              <a:t> FA/FI</a:t>
            </a:r>
            <a:endParaRPr sz="3200">
              <a:latin typeface="Candara"/>
              <a:cs typeface="Candara"/>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38427" y="304787"/>
            <a:ext cx="7488174" cy="817638"/>
          </a:xfrm>
          <a:prstGeom prst="rect">
            <a:avLst/>
          </a:prstGeom>
        </p:spPr>
      </p:pic>
      <p:sp>
        <p:nvSpPr>
          <p:cNvPr id="3" name="object 3"/>
          <p:cNvSpPr txBox="1"/>
          <p:nvPr/>
        </p:nvSpPr>
        <p:spPr>
          <a:xfrm>
            <a:off x="547217" y="1275969"/>
            <a:ext cx="32639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3.</a:t>
            </a:r>
            <a:endParaRPr sz="3200">
              <a:latin typeface="Candara"/>
              <a:cs typeface="Candara"/>
            </a:endParaRPr>
          </a:p>
        </p:txBody>
      </p:sp>
      <p:sp>
        <p:nvSpPr>
          <p:cNvPr id="4" name="object 4"/>
          <p:cNvSpPr txBox="1"/>
          <p:nvPr/>
        </p:nvSpPr>
        <p:spPr>
          <a:xfrm>
            <a:off x="1642998" y="1275969"/>
            <a:ext cx="229489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Ε</a:t>
            </a:r>
            <a:r>
              <a:rPr sz="3200" spc="-15" dirty="0">
                <a:solidFill>
                  <a:srgbClr val="000066"/>
                </a:solidFill>
                <a:latin typeface="Candara"/>
                <a:cs typeface="Candara"/>
              </a:rPr>
              <a:t>ι</a:t>
            </a:r>
            <a:r>
              <a:rPr sz="3200" dirty="0">
                <a:solidFill>
                  <a:srgbClr val="000066"/>
                </a:solidFill>
                <a:latin typeface="Candara"/>
                <a:cs typeface="Candara"/>
              </a:rPr>
              <a:t>σπνεόμενη</a:t>
            </a:r>
            <a:endParaRPr sz="3200">
              <a:latin typeface="Candara"/>
              <a:cs typeface="Candara"/>
            </a:endParaRPr>
          </a:p>
        </p:txBody>
      </p:sp>
      <p:sp>
        <p:nvSpPr>
          <p:cNvPr id="5" name="object 5"/>
          <p:cNvSpPr txBox="1"/>
          <p:nvPr/>
        </p:nvSpPr>
        <p:spPr>
          <a:xfrm>
            <a:off x="4706873" y="1275969"/>
            <a:ext cx="247523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συγκέντρωση</a:t>
            </a:r>
            <a:endParaRPr sz="3200">
              <a:latin typeface="Candara"/>
              <a:cs typeface="Candara"/>
            </a:endParaRPr>
          </a:p>
        </p:txBody>
      </p:sp>
      <p:sp>
        <p:nvSpPr>
          <p:cNvPr id="6" name="object 6"/>
          <p:cNvSpPr txBox="1"/>
          <p:nvPr/>
        </p:nvSpPr>
        <p:spPr>
          <a:xfrm>
            <a:off x="7951978" y="1275969"/>
            <a:ext cx="66675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του</a:t>
            </a:r>
            <a:endParaRPr sz="3200">
              <a:latin typeface="Candara"/>
              <a:cs typeface="Candara"/>
            </a:endParaRPr>
          </a:p>
        </p:txBody>
      </p:sp>
      <p:sp>
        <p:nvSpPr>
          <p:cNvPr id="7" name="object 7"/>
          <p:cNvSpPr txBox="1"/>
          <p:nvPr/>
        </p:nvSpPr>
        <p:spPr>
          <a:xfrm>
            <a:off x="839825" y="1763649"/>
            <a:ext cx="7780020" cy="2952750"/>
          </a:xfrm>
          <a:prstGeom prst="rect">
            <a:avLst/>
          </a:prstGeom>
        </p:spPr>
        <p:txBody>
          <a:bodyPr vert="horz" wrap="square" lIns="0" tIns="13335" rIns="0" bIns="0" rtlCol="0">
            <a:spAutoFit/>
          </a:bodyPr>
          <a:lstStyle/>
          <a:p>
            <a:pPr marL="12700">
              <a:lnSpc>
                <a:spcPct val="100000"/>
              </a:lnSpc>
              <a:spcBef>
                <a:spcPts val="105"/>
              </a:spcBef>
            </a:pPr>
            <a:r>
              <a:rPr lang="el-GR" sz="3200" spc="-5" dirty="0" smtClean="0">
                <a:solidFill>
                  <a:srgbClr val="000066"/>
                </a:solidFill>
                <a:latin typeface="Candara"/>
                <a:cs typeface="Candara"/>
              </a:rPr>
              <a:t>Α</a:t>
            </a:r>
            <a:r>
              <a:rPr sz="3200" spc="-5" dirty="0" smtClean="0">
                <a:solidFill>
                  <a:srgbClr val="000066"/>
                </a:solidFill>
                <a:latin typeface="Candara"/>
                <a:cs typeface="Candara"/>
              </a:rPr>
              <a:t>να</a:t>
            </a:r>
            <a:r>
              <a:rPr sz="3200" spc="-5" dirty="0" err="1" smtClean="0">
                <a:solidFill>
                  <a:srgbClr val="000066"/>
                </a:solidFill>
                <a:latin typeface="Candara"/>
                <a:cs typeface="Candara"/>
              </a:rPr>
              <a:t>ισθητικού</a:t>
            </a:r>
            <a:r>
              <a:rPr lang="el-GR" sz="3200" spc="-5" dirty="0" smtClean="0">
                <a:solidFill>
                  <a:srgbClr val="000066"/>
                </a:solidFill>
                <a:latin typeface="Candara"/>
                <a:cs typeface="Candara"/>
              </a:rPr>
              <a:t> </a:t>
            </a:r>
            <a:r>
              <a:rPr lang="en-US" sz="3200" spc="-5" dirty="0" smtClean="0">
                <a:solidFill>
                  <a:srgbClr val="000066"/>
                </a:solidFill>
                <a:latin typeface="Candara"/>
                <a:cs typeface="Candara"/>
              </a:rPr>
              <a:t>(FI)</a:t>
            </a:r>
            <a:endParaRPr sz="3200" dirty="0">
              <a:latin typeface="Candara"/>
              <a:cs typeface="Candara"/>
            </a:endParaRPr>
          </a:p>
          <a:p>
            <a:pPr>
              <a:lnSpc>
                <a:spcPct val="100000"/>
              </a:lnSpc>
              <a:spcBef>
                <a:spcPts val="55"/>
              </a:spcBef>
            </a:pPr>
            <a:endParaRPr sz="3100" dirty="0">
              <a:latin typeface="Candara"/>
              <a:cs typeface="Candara"/>
            </a:endParaRPr>
          </a:p>
          <a:p>
            <a:pPr marL="12700" marR="5080" indent="238760" algn="just">
              <a:lnSpc>
                <a:spcPct val="100000"/>
              </a:lnSpc>
            </a:pPr>
            <a:r>
              <a:rPr sz="3200" spc="-5" dirty="0">
                <a:solidFill>
                  <a:srgbClr val="000066"/>
                </a:solidFill>
                <a:latin typeface="Candara"/>
                <a:cs typeface="Candara"/>
              </a:rPr>
              <a:t>Όσο</a:t>
            </a:r>
            <a:r>
              <a:rPr sz="3200" dirty="0">
                <a:solidFill>
                  <a:srgbClr val="000066"/>
                </a:solidFill>
                <a:latin typeface="Candara"/>
                <a:cs typeface="Candara"/>
              </a:rPr>
              <a:t> </a:t>
            </a:r>
            <a:r>
              <a:rPr sz="3200" spc="5" dirty="0">
                <a:solidFill>
                  <a:srgbClr val="000066"/>
                </a:solidFill>
                <a:latin typeface="Candara"/>
                <a:cs typeface="Candara"/>
              </a:rPr>
              <a:t>υψηλότερη</a:t>
            </a:r>
            <a:r>
              <a:rPr sz="3200" spc="10" dirty="0">
                <a:solidFill>
                  <a:srgbClr val="000066"/>
                </a:solidFill>
                <a:latin typeface="Candara"/>
                <a:cs typeface="Candara"/>
              </a:rPr>
              <a:t> </a:t>
            </a:r>
            <a:r>
              <a:rPr sz="3200" spc="-5" dirty="0">
                <a:solidFill>
                  <a:srgbClr val="000066"/>
                </a:solidFill>
                <a:latin typeface="Candara"/>
                <a:cs typeface="Candara"/>
              </a:rPr>
              <a:t>είναι</a:t>
            </a:r>
            <a:r>
              <a:rPr sz="3200" dirty="0">
                <a:solidFill>
                  <a:srgbClr val="000066"/>
                </a:solidFill>
                <a:latin typeface="Candara"/>
                <a:cs typeface="Candara"/>
              </a:rPr>
              <a:t> η</a:t>
            </a:r>
            <a:r>
              <a:rPr sz="3200" spc="5" dirty="0">
                <a:solidFill>
                  <a:srgbClr val="000066"/>
                </a:solidFill>
                <a:latin typeface="Candara"/>
                <a:cs typeface="Candara"/>
              </a:rPr>
              <a:t> </a:t>
            </a:r>
            <a:r>
              <a:rPr sz="3200" dirty="0">
                <a:solidFill>
                  <a:srgbClr val="000066"/>
                </a:solidFill>
                <a:latin typeface="Candara"/>
                <a:cs typeface="Candara"/>
              </a:rPr>
              <a:t>εισπνεόμενη </a:t>
            </a:r>
            <a:r>
              <a:rPr sz="3200" spc="-680" dirty="0">
                <a:solidFill>
                  <a:srgbClr val="000066"/>
                </a:solidFill>
                <a:latin typeface="Candara"/>
                <a:cs typeface="Candara"/>
              </a:rPr>
              <a:t> </a:t>
            </a:r>
            <a:r>
              <a:rPr sz="3200" dirty="0">
                <a:solidFill>
                  <a:srgbClr val="000066"/>
                </a:solidFill>
                <a:latin typeface="Candara"/>
                <a:cs typeface="Candara"/>
              </a:rPr>
              <a:t>συγκέντρωση </a:t>
            </a:r>
            <a:r>
              <a:rPr sz="3200" spc="-5" dirty="0">
                <a:solidFill>
                  <a:srgbClr val="000066"/>
                </a:solidFill>
                <a:latin typeface="Candara"/>
                <a:cs typeface="Candara"/>
              </a:rPr>
              <a:t>του πτητικού αναισθητικού, </a:t>
            </a:r>
            <a:r>
              <a:rPr sz="3200" dirty="0">
                <a:solidFill>
                  <a:srgbClr val="000066"/>
                </a:solidFill>
                <a:latin typeface="Candara"/>
                <a:cs typeface="Candara"/>
              </a:rPr>
              <a:t> </a:t>
            </a:r>
            <a:r>
              <a:rPr sz="3200" spc="5" dirty="0">
                <a:solidFill>
                  <a:srgbClr val="000066"/>
                </a:solidFill>
                <a:latin typeface="Candara"/>
                <a:cs typeface="Candara"/>
              </a:rPr>
              <a:t>τόσο </a:t>
            </a:r>
            <a:r>
              <a:rPr sz="3200" dirty="0">
                <a:solidFill>
                  <a:srgbClr val="000066"/>
                </a:solidFill>
                <a:latin typeface="Candara"/>
                <a:cs typeface="Candara"/>
              </a:rPr>
              <a:t>ταχύτερος είναι ο </a:t>
            </a:r>
            <a:r>
              <a:rPr sz="3200" spc="-5" dirty="0">
                <a:solidFill>
                  <a:srgbClr val="000066"/>
                </a:solidFill>
                <a:latin typeface="Candara"/>
                <a:cs typeface="Candara"/>
              </a:rPr>
              <a:t>ρυθμός </a:t>
            </a:r>
            <a:r>
              <a:rPr sz="3200" dirty="0">
                <a:solidFill>
                  <a:srgbClr val="000066"/>
                </a:solidFill>
                <a:latin typeface="Candara"/>
                <a:cs typeface="Candara"/>
              </a:rPr>
              <a:t>αύξησης </a:t>
            </a:r>
            <a:r>
              <a:rPr sz="3200" spc="-10" dirty="0">
                <a:solidFill>
                  <a:srgbClr val="000066"/>
                </a:solidFill>
                <a:latin typeface="Candara"/>
                <a:cs typeface="Candara"/>
              </a:rPr>
              <a:t>της </a:t>
            </a:r>
            <a:r>
              <a:rPr sz="3200" spc="-680" dirty="0">
                <a:solidFill>
                  <a:srgbClr val="000066"/>
                </a:solidFill>
                <a:latin typeface="Candara"/>
                <a:cs typeface="Candara"/>
              </a:rPr>
              <a:t> </a:t>
            </a:r>
            <a:r>
              <a:rPr sz="3200" dirty="0">
                <a:solidFill>
                  <a:srgbClr val="000066"/>
                </a:solidFill>
                <a:latin typeface="Candara"/>
                <a:cs typeface="Candara"/>
              </a:rPr>
              <a:t>σχέσης</a:t>
            </a:r>
            <a:r>
              <a:rPr sz="3200" spc="-15" dirty="0">
                <a:solidFill>
                  <a:srgbClr val="000066"/>
                </a:solidFill>
                <a:latin typeface="Candara"/>
                <a:cs typeface="Candara"/>
              </a:rPr>
              <a:t> FA/FI</a:t>
            </a:r>
            <a:endParaRPr sz="3200" dirty="0">
              <a:latin typeface="Candara"/>
              <a:cs typeface="Candara"/>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09600" y="1600200"/>
            <a:ext cx="8382000" cy="2677656"/>
          </a:xfrm>
          <a:prstGeom prst="rect">
            <a:avLst/>
          </a:prstGeom>
        </p:spPr>
        <p:txBody>
          <a:bodyPr wrap="square">
            <a:spAutoFit/>
          </a:bodyPr>
          <a:lstStyle/>
          <a:p>
            <a:r>
              <a:rPr lang="el-GR" sz="2800" b="1" dirty="0">
                <a:solidFill>
                  <a:schemeClr val="tx2"/>
                </a:solidFill>
              </a:rPr>
              <a:t>Η βασική σύνθεση του </a:t>
            </a:r>
            <a:r>
              <a:rPr lang="el-GR" sz="2800" b="1" dirty="0" smtClean="0">
                <a:solidFill>
                  <a:schemeClr val="tx2"/>
                </a:solidFill>
              </a:rPr>
              <a:t>εισπνεόμενου</a:t>
            </a:r>
            <a:r>
              <a:rPr lang="en-US" sz="2800" b="1" dirty="0" smtClean="0">
                <a:solidFill>
                  <a:schemeClr val="tx2"/>
                </a:solidFill>
              </a:rPr>
              <a:t> </a:t>
            </a:r>
            <a:r>
              <a:rPr lang="el-GR" sz="2800" b="1" dirty="0" smtClean="0">
                <a:solidFill>
                  <a:schemeClr val="tx2"/>
                </a:solidFill>
              </a:rPr>
              <a:t>μίγματος </a:t>
            </a:r>
            <a:r>
              <a:rPr lang="el-GR" sz="2800" b="1" dirty="0">
                <a:solidFill>
                  <a:schemeClr val="tx2"/>
                </a:solidFill>
              </a:rPr>
              <a:t>αερίων εξαρτάται κυρίως </a:t>
            </a:r>
            <a:r>
              <a:rPr lang="el-GR" sz="2800" b="1" dirty="0" smtClean="0">
                <a:solidFill>
                  <a:schemeClr val="tx2"/>
                </a:solidFill>
              </a:rPr>
              <a:t>από:</a:t>
            </a:r>
            <a:r>
              <a:rPr lang="en-US" sz="2800" b="1" dirty="0" smtClean="0">
                <a:solidFill>
                  <a:schemeClr val="tx2"/>
                </a:solidFill>
              </a:rPr>
              <a:t> </a:t>
            </a:r>
          </a:p>
          <a:p>
            <a:pPr marL="342900" indent="-342900">
              <a:buFont typeface="Arial" panose="020B0604020202020204" pitchFamily="34" charset="0"/>
              <a:buChar char="•"/>
            </a:pPr>
            <a:r>
              <a:rPr lang="el-GR" sz="2800" b="1" dirty="0" smtClean="0">
                <a:solidFill>
                  <a:schemeClr val="tx2"/>
                </a:solidFill>
              </a:rPr>
              <a:t>τη </a:t>
            </a:r>
            <a:r>
              <a:rPr lang="el-GR" sz="2800" b="1" dirty="0">
                <a:solidFill>
                  <a:schemeClr val="tx2"/>
                </a:solidFill>
              </a:rPr>
              <a:t>ροή φρέσκων αερίων (</a:t>
            </a:r>
            <a:r>
              <a:rPr lang="el-GR" sz="2800" b="1" dirty="0" err="1">
                <a:solidFill>
                  <a:schemeClr val="tx2"/>
                </a:solidFill>
              </a:rPr>
              <a:t>fresh</a:t>
            </a:r>
            <a:r>
              <a:rPr lang="el-GR" sz="2800" b="1" dirty="0">
                <a:solidFill>
                  <a:schemeClr val="tx2"/>
                </a:solidFill>
              </a:rPr>
              <a:t> </a:t>
            </a:r>
            <a:r>
              <a:rPr lang="el-GR" sz="2800" b="1" dirty="0" err="1">
                <a:solidFill>
                  <a:schemeClr val="tx2"/>
                </a:solidFill>
              </a:rPr>
              <a:t>gas</a:t>
            </a:r>
            <a:r>
              <a:rPr lang="el-GR" sz="2800" b="1" dirty="0">
                <a:solidFill>
                  <a:schemeClr val="tx2"/>
                </a:solidFill>
              </a:rPr>
              <a:t> </a:t>
            </a:r>
            <a:r>
              <a:rPr lang="el-GR" sz="2800" b="1" dirty="0" err="1" smtClean="0">
                <a:solidFill>
                  <a:schemeClr val="tx2"/>
                </a:solidFill>
              </a:rPr>
              <a:t>flow</a:t>
            </a:r>
            <a:r>
              <a:rPr lang="el-GR" sz="2800" b="1" dirty="0" smtClean="0">
                <a:solidFill>
                  <a:schemeClr val="tx2"/>
                </a:solidFill>
              </a:rPr>
              <a:t>,</a:t>
            </a:r>
            <a:r>
              <a:rPr lang="en-US" sz="2800" b="1" dirty="0" smtClean="0">
                <a:solidFill>
                  <a:schemeClr val="tx2"/>
                </a:solidFill>
              </a:rPr>
              <a:t> </a:t>
            </a:r>
            <a:r>
              <a:rPr lang="el-GR" sz="2800" b="1" dirty="0" smtClean="0">
                <a:solidFill>
                  <a:schemeClr val="tx2"/>
                </a:solidFill>
              </a:rPr>
              <a:t>FGF),</a:t>
            </a:r>
            <a:r>
              <a:rPr lang="en-US" sz="2800" b="1" dirty="0" smtClean="0">
                <a:solidFill>
                  <a:schemeClr val="tx2"/>
                </a:solidFill>
              </a:rPr>
              <a:t> </a:t>
            </a:r>
          </a:p>
          <a:p>
            <a:pPr marL="342900" indent="-342900">
              <a:buFont typeface="Arial" panose="020B0604020202020204" pitchFamily="34" charset="0"/>
              <a:buChar char="•"/>
            </a:pPr>
            <a:r>
              <a:rPr lang="el-GR" sz="2800" b="1" dirty="0" smtClean="0">
                <a:solidFill>
                  <a:schemeClr val="tx2"/>
                </a:solidFill>
              </a:rPr>
              <a:t>τον </a:t>
            </a:r>
            <a:r>
              <a:rPr lang="el-GR" sz="2800" b="1" dirty="0">
                <a:solidFill>
                  <a:schemeClr val="tx2"/>
                </a:solidFill>
              </a:rPr>
              <a:t>όγκο του αναπνευστικού κυκλώματος,</a:t>
            </a:r>
          </a:p>
          <a:p>
            <a:pPr marL="342900" indent="-342900">
              <a:buFont typeface="Arial" panose="020B0604020202020204" pitchFamily="34" charset="0"/>
              <a:buChar char="•"/>
            </a:pPr>
            <a:r>
              <a:rPr lang="el-GR" sz="2800" b="1" dirty="0" smtClean="0">
                <a:solidFill>
                  <a:schemeClr val="tx2"/>
                </a:solidFill>
              </a:rPr>
              <a:t>την </a:t>
            </a:r>
            <a:r>
              <a:rPr lang="el-GR" sz="2800" b="1" dirty="0">
                <a:solidFill>
                  <a:schemeClr val="tx2"/>
                </a:solidFill>
              </a:rPr>
              <a:t>απορρόφηση του αναισθητικού από το</a:t>
            </a:r>
          </a:p>
          <a:p>
            <a:r>
              <a:rPr lang="el-GR" sz="2800" b="1" dirty="0">
                <a:solidFill>
                  <a:schemeClr val="tx2"/>
                </a:solidFill>
              </a:rPr>
              <a:t>αναπνευστικό κύκλωμα</a:t>
            </a:r>
          </a:p>
        </p:txBody>
      </p:sp>
    </p:spTree>
    <p:extLst>
      <p:ext uri="{BB962C8B-B14F-4D97-AF65-F5344CB8AC3E}">
        <p14:creationId xmlns:p14="http://schemas.microsoft.com/office/powerpoint/2010/main" val="1403227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84631" y="1223772"/>
            <a:ext cx="8337042" cy="5631942"/>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4" name="object 4"/>
            <p:cNvPicPr/>
            <p:nvPr/>
          </p:nvPicPr>
          <p:blipFill>
            <a:blip r:embed="rId2" cstate="print"/>
            <a:stretch>
              <a:fillRect/>
            </a:stretch>
          </p:blipFill>
          <p:spPr>
            <a:xfrm>
              <a:off x="1229867" y="457187"/>
              <a:ext cx="7465314" cy="494550"/>
            </a:xfrm>
            <a:prstGeom prst="rect">
              <a:avLst/>
            </a:prstGeom>
          </p:spPr>
        </p:pic>
      </p:grpSp>
      <p:sp>
        <p:nvSpPr>
          <p:cNvPr id="5" name="object 5"/>
          <p:cNvSpPr txBox="1">
            <a:spLocks noGrp="1"/>
          </p:cNvSpPr>
          <p:nvPr>
            <p:ph type="title"/>
          </p:nvPr>
        </p:nvSpPr>
        <p:spPr>
          <a:xfrm>
            <a:off x="535940" y="1653362"/>
            <a:ext cx="3694429" cy="514350"/>
          </a:xfrm>
          <a:prstGeom prst="rect">
            <a:avLst/>
          </a:prstGeom>
        </p:spPr>
        <p:txBody>
          <a:bodyPr vert="horz" wrap="square" lIns="0" tIns="13335" rIns="0" bIns="0" rtlCol="0">
            <a:spAutoFit/>
          </a:bodyPr>
          <a:lstStyle/>
          <a:p>
            <a:pPr marL="12700">
              <a:lnSpc>
                <a:spcPct val="100000"/>
              </a:lnSpc>
              <a:spcBef>
                <a:spcPts val="105"/>
              </a:spcBef>
              <a:tabLst>
                <a:tab pos="527685" algn="l"/>
              </a:tabLst>
            </a:pPr>
            <a:r>
              <a:rPr sz="2250" spc="-10" dirty="0">
                <a:solidFill>
                  <a:srgbClr val="0E6EC5"/>
                </a:solidFill>
                <a:latin typeface="Candara"/>
                <a:cs typeface="Candara"/>
              </a:rPr>
              <a:t>1.	</a:t>
            </a:r>
            <a:r>
              <a:rPr dirty="0">
                <a:solidFill>
                  <a:srgbClr val="000066"/>
                </a:solidFill>
                <a:latin typeface="Candara"/>
                <a:cs typeface="Candara"/>
              </a:rPr>
              <a:t>Καρδιακή</a:t>
            </a:r>
            <a:r>
              <a:rPr spc="-60" dirty="0">
                <a:solidFill>
                  <a:srgbClr val="000066"/>
                </a:solidFill>
                <a:latin typeface="Candara"/>
                <a:cs typeface="Candara"/>
              </a:rPr>
              <a:t> </a:t>
            </a:r>
            <a:r>
              <a:rPr spc="-5" dirty="0">
                <a:solidFill>
                  <a:srgbClr val="000066"/>
                </a:solidFill>
                <a:latin typeface="Candara"/>
                <a:cs typeface="Candara"/>
              </a:rPr>
              <a:t>παροχή</a:t>
            </a:r>
            <a:endParaRPr sz="2250">
              <a:latin typeface="Candara"/>
              <a:cs typeface="Candara"/>
            </a:endParaRPr>
          </a:p>
        </p:txBody>
      </p:sp>
      <p:sp>
        <p:nvSpPr>
          <p:cNvPr id="6" name="object 6"/>
          <p:cNvSpPr txBox="1"/>
          <p:nvPr/>
        </p:nvSpPr>
        <p:spPr>
          <a:xfrm>
            <a:off x="1051356" y="2141601"/>
            <a:ext cx="7557770" cy="4639732"/>
          </a:xfrm>
          <a:prstGeom prst="rect">
            <a:avLst/>
          </a:prstGeom>
        </p:spPr>
        <p:txBody>
          <a:bodyPr vert="horz" wrap="square" lIns="0" tIns="12700" rIns="0" bIns="0" rtlCol="0">
            <a:spAutoFit/>
          </a:bodyPr>
          <a:lstStyle/>
          <a:p>
            <a:pPr marL="12700" marR="5080" indent="194945" algn="just">
              <a:lnSpc>
                <a:spcPct val="100099"/>
              </a:lnSpc>
              <a:spcBef>
                <a:spcPts val="100"/>
              </a:spcBef>
            </a:pPr>
            <a:r>
              <a:rPr sz="2300" spc="-5" dirty="0">
                <a:solidFill>
                  <a:schemeClr val="tx2"/>
                </a:solidFill>
                <a:latin typeface="Candara"/>
                <a:cs typeface="Candara"/>
              </a:rPr>
              <a:t>Όσο</a:t>
            </a:r>
            <a:r>
              <a:rPr sz="2300" dirty="0">
                <a:solidFill>
                  <a:schemeClr val="tx2"/>
                </a:solidFill>
                <a:latin typeface="Candara"/>
                <a:cs typeface="Candara"/>
              </a:rPr>
              <a:t> μεγαλύτερη</a:t>
            </a:r>
            <a:r>
              <a:rPr sz="2300" spc="5" dirty="0">
                <a:solidFill>
                  <a:schemeClr val="tx2"/>
                </a:solidFill>
                <a:latin typeface="Candara"/>
                <a:cs typeface="Candara"/>
              </a:rPr>
              <a:t> </a:t>
            </a:r>
            <a:r>
              <a:rPr sz="2300" dirty="0">
                <a:solidFill>
                  <a:schemeClr val="tx2"/>
                </a:solidFill>
                <a:latin typeface="Candara"/>
                <a:cs typeface="Candara"/>
              </a:rPr>
              <a:t>είναι</a:t>
            </a:r>
            <a:r>
              <a:rPr sz="2300" spc="5" dirty="0">
                <a:solidFill>
                  <a:schemeClr val="tx2"/>
                </a:solidFill>
                <a:latin typeface="Candara"/>
                <a:cs typeface="Candara"/>
              </a:rPr>
              <a:t> </a:t>
            </a:r>
            <a:r>
              <a:rPr sz="2300" dirty="0">
                <a:solidFill>
                  <a:schemeClr val="tx2"/>
                </a:solidFill>
                <a:latin typeface="Candara"/>
                <a:cs typeface="Candara"/>
              </a:rPr>
              <a:t>η</a:t>
            </a:r>
            <a:r>
              <a:rPr sz="2300" spc="5" dirty="0">
                <a:solidFill>
                  <a:schemeClr val="tx2"/>
                </a:solidFill>
                <a:latin typeface="Candara"/>
                <a:cs typeface="Candara"/>
              </a:rPr>
              <a:t> </a:t>
            </a:r>
            <a:r>
              <a:rPr sz="2300" spc="-5" dirty="0">
                <a:solidFill>
                  <a:schemeClr val="tx2"/>
                </a:solidFill>
                <a:latin typeface="Candara"/>
                <a:cs typeface="Candara"/>
              </a:rPr>
              <a:t>καρδιακή </a:t>
            </a:r>
            <a:r>
              <a:rPr sz="2300" dirty="0">
                <a:solidFill>
                  <a:schemeClr val="tx2"/>
                </a:solidFill>
                <a:latin typeface="Candara"/>
                <a:cs typeface="Candara"/>
              </a:rPr>
              <a:t> </a:t>
            </a:r>
            <a:r>
              <a:rPr sz="2300" spc="-5" dirty="0">
                <a:solidFill>
                  <a:schemeClr val="tx2"/>
                </a:solidFill>
                <a:latin typeface="Candara"/>
                <a:cs typeface="Candara"/>
              </a:rPr>
              <a:t>παροχή, </a:t>
            </a:r>
            <a:r>
              <a:rPr sz="2300" spc="5" dirty="0">
                <a:solidFill>
                  <a:schemeClr val="tx2"/>
                </a:solidFill>
                <a:latin typeface="Candara"/>
                <a:cs typeface="Candara"/>
              </a:rPr>
              <a:t>τόσο </a:t>
            </a:r>
            <a:r>
              <a:rPr sz="2300" dirty="0">
                <a:solidFill>
                  <a:schemeClr val="tx2"/>
                </a:solidFill>
                <a:latin typeface="Candara"/>
                <a:cs typeface="Candara"/>
              </a:rPr>
              <a:t>βραδύτερη είναι η </a:t>
            </a:r>
            <a:r>
              <a:rPr sz="2300" spc="-5" dirty="0">
                <a:solidFill>
                  <a:schemeClr val="tx2"/>
                </a:solidFill>
                <a:latin typeface="Candara"/>
                <a:cs typeface="Candara"/>
              </a:rPr>
              <a:t>εισαγωγή </a:t>
            </a:r>
            <a:r>
              <a:rPr sz="2300" spc="-680" dirty="0">
                <a:solidFill>
                  <a:schemeClr val="tx2"/>
                </a:solidFill>
                <a:latin typeface="Candara"/>
                <a:cs typeface="Candara"/>
              </a:rPr>
              <a:t> </a:t>
            </a:r>
            <a:r>
              <a:rPr sz="2300" spc="-5" dirty="0">
                <a:solidFill>
                  <a:schemeClr val="tx2"/>
                </a:solidFill>
                <a:latin typeface="Candara"/>
                <a:cs typeface="Candara"/>
              </a:rPr>
              <a:t>στην</a:t>
            </a:r>
            <a:r>
              <a:rPr sz="2300" dirty="0">
                <a:solidFill>
                  <a:schemeClr val="tx2"/>
                </a:solidFill>
                <a:latin typeface="Candara"/>
                <a:cs typeface="Candara"/>
              </a:rPr>
              <a:t> </a:t>
            </a:r>
            <a:r>
              <a:rPr sz="2300" spc="-5" dirty="0">
                <a:solidFill>
                  <a:schemeClr val="tx2"/>
                </a:solidFill>
                <a:latin typeface="Candara"/>
                <a:cs typeface="Candara"/>
              </a:rPr>
              <a:t>αναισθησία,</a:t>
            </a:r>
            <a:r>
              <a:rPr sz="2300" dirty="0">
                <a:solidFill>
                  <a:schemeClr val="tx2"/>
                </a:solidFill>
                <a:latin typeface="Candara"/>
                <a:cs typeface="Candara"/>
              </a:rPr>
              <a:t> </a:t>
            </a:r>
            <a:r>
              <a:rPr sz="2300" spc="-5" dirty="0">
                <a:solidFill>
                  <a:schemeClr val="tx2"/>
                </a:solidFill>
                <a:latin typeface="Candara"/>
                <a:cs typeface="Candara"/>
              </a:rPr>
              <a:t>καθώς</a:t>
            </a:r>
            <a:r>
              <a:rPr sz="2300" dirty="0">
                <a:solidFill>
                  <a:schemeClr val="tx2"/>
                </a:solidFill>
                <a:latin typeface="Candara"/>
                <a:cs typeface="Candara"/>
              </a:rPr>
              <a:t> </a:t>
            </a:r>
            <a:r>
              <a:rPr sz="2300" spc="-5" dirty="0">
                <a:solidFill>
                  <a:schemeClr val="tx2"/>
                </a:solidFill>
                <a:latin typeface="Candara"/>
                <a:cs typeface="Candara"/>
              </a:rPr>
              <a:t>και</a:t>
            </a:r>
            <a:r>
              <a:rPr sz="2300" dirty="0">
                <a:solidFill>
                  <a:schemeClr val="tx2"/>
                </a:solidFill>
                <a:latin typeface="Candara"/>
                <a:cs typeface="Candara"/>
              </a:rPr>
              <a:t> η</a:t>
            </a:r>
            <a:r>
              <a:rPr sz="2300" spc="5" dirty="0">
                <a:solidFill>
                  <a:schemeClr val="tx2"/>
                </a:solidFill>
                <a:latin typeface="Candara"/>
                <a:cs typeface="Candara"/>
              </a:rPr>
              <a:t> </a:t>
            </a:r>
            <a:r>
              <a:rPr sz="2300" dirty="0">
                <a:solidFill>
                  <a:schemeClr val="tx2"/>
                </a:solidFill>
                <a:latin typeface="Candara"/>
                <a:cs typeface="Candara"/>
              </a:rPr>
              <a:t>επίτευξη </a:t>
            </a:r>
            <a:r>
              <a:rPr sz="2300" spc="5" dirty="0">
                <a:solidFill>
                  <a:schemeClr val="tx2"/>
                </a:solidFill>
                <a:latin typeface="Candara"/>
                <a:cs typeface="Candara"/>
              </a:rPr>
              <a:t> </a:t>
            </a:r>
            <a:r>
              <a:rPr sz="2300" dirty="0">
                <a:solidFill>
                  <a:schemeClr val="tx2"/>
                </a:solidFill>
                <a:latin typeface="Candara"/>
                <a:cs typeface="Candara"/>
              </a:rPr>
              <a:t>εξισορρόπησης</a:t>
            </a:r>
            <a:r>
              <a:rPr sz="2300" spc="5" dirty="0">
                <a:solidFill>
                  <a:schemeClr val="tx2"/>
                </a:solidFill>
                <a:latin typeface="Candara"/>
                <a:cs typeface="Candara"/>
              </a:rPr>
              <a:t> </a:t>
            </a:r>
            <a:r>
              <a:rPr sz="2300" dirty="0">
                <a:solidFill>
                  <a:schemeClr val="tx2"/>
                </a:solidFill>
                <a:latin typeface="Candara"/>
                <a:cs typeface="Candara"/>
              </a:rPr>
              <a:t>μεταξύ</a:t>
            </a:r>
            <a:r>
              <a:rPr sz="2300" spc="5" dirty="0">
                <a:solidFill>
                  <a:schemeClr val="tx2"/>
                </a:solidFill>
                <a:latin typeface="Candara"/>
                <a:cs typeface="Candara"/>
              </a:rPr>
              <a:t> </a:t>
            </a:r>
            <a:r>
              <a:rPr sz="2300" spc="-5" dirty="0">
                <a:solidFill>
                  <a:schemeClr val="tx2"/>
                </a:solidFill>
                <a:latin typeface="Candara"/>
                <a:cs typeface="Candara"/>
              </a:rPr>
              <a:t>FA</a:t>
            </a:r>
            <a:r>
              <a:rPr sz="2300" dirty="0">
                <a:solidFill>
                  <a:schemeClr val="tx2"/>
                </a:solidFill>
                <a:latin typeface="Candara"/>
                <a:cs typeface="Candara"/>
              </a:rPr>
              <a:t> </a:t>
            </a:r>
            <a:r>
              <a:rPr sz="2300" spc="-5" dirty="0">
                <a:solidFill>
                  <a:schemeClr val="tx2"/>
                </a:solidFill>
                <a:latin typeface="Candara"/>
                <a:cs typeface="Candara"/>
              </a:rPr>
              <a:t>και</a:t>
            </a:r>
            <a:r>
              <a:rPr sz="2300" dirty="0">
                <a:solidFill>
                  <a:schemeClr val="tx2"/>
                </a:solidFill>
                <a:latin typeface="Candara"/>
                <a:cs typeface="Candara"/>
              </a:rPr>
              <a:t> FI</a:t>
            </a:r>
            <a:r>
              <a:rPr sz="2300" spc="5" dirty="0">
                <a:solidFill>
                  <a:schemeClr val="tx2"/>
                </a:solidFill>
                <a:latin typeface="Candara"/>
                <a:cs typeface="Candara"/>
              </a:rPr>
              <a:t> </a:t>
            </a:r>
            <a:r>
              <a:rPr sz="2300" spc="-5" dirty="0">
                <a:solidFill>
                  <a:schemeClr val="tx2"/>
                </a:solidFill>
                <a:latin typeface="Candara"/>
                <a:cs typeface="Candara"/>
              </a:rPr>
              <a:t>του </a:t>
            </a:r>
            <a:r>
              <a:rPr sz="2300" dirty="0">
                <a:solidFill>
                  <a:schemeClr val="tx2"/>
                </a:solidFill>
                <a:latin typeface="Candara"/>
                <a:cs typeface="Candara"/>
              </a:rPr>
              <a:t> </a:t>
            </a:r>
            <a:r>
              <a:rPr sz="2300" spc="-5" dirty="0">
                <a:solidFill>
                  <a:schemeClr val="tx2"/>
                </a:solidFill>
                <a:latin typeface="Candara"/>
                <a:cs typeface="Candara"/>
              </a:rPr>
              <a:t>αναισθητικού</a:t>
            </a:r>
            <a:r>
              <a:rPr sz="2300" spc="-5" dirty="0" smtClean="0">
                <a:solidFill>
                  <a:schemeClr val="tx2"/>
                </a:solidFill>
                <a:latin typeface="Candara"/>
                <a:cs typeface="Candara"/>
              </a:rPr>
              <a:t>.</a:t>
            </a:r>
            <a:endParaRPr lang="en-US" sz="2300" spc="-5" dirty="0" smtClean="0">
              <a:solidFill>
                <a:schemeClr val="tx2"/>
              </a:solidFill>
              <a:latin typeface="Candara"/>
              <a:cs typeface="Candara"/>
            </a:endParaRPr>
          </a:p>
          <a:p>
            <a:pPr marL="469900" marR="5080" indent="-457200" algn="just">
              <a:lnSpc>
                <a:spcPct val="100099"/>
              </a:lnSpc>
              <a:spcBef>
                <a:spcPts val="100"/>
              </a:spcBef>
              <a:buFont typeface="Wingdings" panose="05000000000000000000" pitchFamily="2" charset="2"/>
              <a:buChar char="§"/>
            </a:pPr>
            <a:r>
              <a:rPr lang="el-GR" sz="2300" dirty="0">
                <a:solidFill>
                  <a:schemeClr val="tx2"/>
                </a:solidFill>
                <a:latin typeface="Candara"/>
                <a:cs typeface="Candara"/>
              </a:rPr>
              <a:t>Όταν η καρδιακή παροχή μειώνεται (π.χ. </a:t>
            </a:r>
            <a:r>
              <a:rPr lang="el-GR" sz="2300" dirty="0" smtClean="0">
                <a:solidFill>
                  <a:schemeClr val="tx2"/>
                </a:solidFill>
                <a:latin typeface="Candara"/>
                <a:cs typeface="Candara"/>
              </a:rPr>
              <a:t>Παρουσία</a:t>
            </a:r>
            <a:r>
              <a:rPr lang="en-US" sz="2300" dirty="0" smtClean="0">
                <a:solidFill>
                  <a:schemeClr val="tx2"/>
                </a:solidFill>
                <a:latin typeface="Candara"/>
                <a:cs typeface="Candara"/>
              </a:rPr>
              <a:t> </a:t>
            </a:r>
            <a:r>
              <a:rPr lang="el-GR" sz="2300" dirty="0" err="1" smtClean="0">
                <a:solidFill>
                  <a:schemeClr val="tx2"/>
                </a:solidFill>
                <a:latin typeface="Candara"/>
                <a:cs typeface="Candara"/>
              </a:rPr>
              <a:t>shock</a:t>
            </a:r>
            <a:r>
              <a:rPr lang="el-GR" sz="2300" dirty="0">
                <a:solidFill>
                  <a:schemeClr val="tx2"/>
                </a:solidFill>
                <a:latin typeface="Candara"/>
                <a:cs typeface="Candara"/>
              </a:rPr>
              <a:t>), ελαττώνεται η πρόσληψη του </a:t>
            </a:r>
            <a:r>
              <a:rPr lang="el-GR" sz="2300" dirty="0" smtClean="0">
                <a:solidFill>
                  <a:schemeClr val="tx2"/>
                </a:solidFill>
                <a:latin typeface="Candara"/>
                <a:cs typeface="Candara"/>
              </a:rPr>
              <a:t>αναισθητικού</a:t>
            </a:r>
            <a:r>
              <a:rPr lang="en-US" sz="2300" dirty="0" smtClean="0">
                <a:solidFill>
                  <a:schemeClr val="tx2"/>
                </a:solidFill>
                <a:latin typeface="Candara"/>
                <a:cs typeface="Candara"/>
              </a:rPr>
              <a:t> </a:t>
            </a:r>
            <a:r>
              <a:rPr lang="el-GR" sz="2300" dirty="0" smtClean="0">
                <a:solidFill>
                  <a:schemeClr val="tx2"/>
                </a:solidFill>
                <a:latin typeface="Candara"/>
                <a:cs typeface="Candara"/>
              </a:rPr>
              <a:t>από </a:t>
            </a:r>
            <a:r>
              <a:rPr lang="el-GR" sz="2300" dirty="0">
                <a:solidFill>
                  <a:schemeClr val="tx2"/>
                </a:solidFill>
                <a:latin typeface="Candara"/>
                <a:cs typeface="Candara"/>
              </a:rPr>
              <a:t>το αίμα και αυξάνεται σημαντικά η </a:t>
            </a:r>
            <a:r>
              <a:rPr lang="el-GR" sz="2300" dirty="0" smtClean="0">
                <a:solidFill>
                  <a:schemeClr val="tx2"/>
                </a:solidFill>
                <a:latin typeface="Candara"/>
                <a:cs typeface="Candara"/>
              </a:rPr>
              <a:t>κυψελιδική</a:t>
            </a:r>
            <a:r>
              <a:rPr lang="en-US" sz="2300" dirty="0" smtClean="0">
                <a:solidFill>
                  <a:schemeClr val="tx2"/>
                </a:solidFill>
                <a:latin typeface="Candara"/>
                <a:cs typeface="Candara"/>
              </a:rPr>
              <a:t> </a:t>
            </a:r>
            <a:r>
              <a:rPr lang="el-GR" sz="2300" dirty="0" smtClean="0">
                <a:solidFill>
                  <a:schemeClr val="tx2"/>
                </a:solidFill>
                <a:latin typeface="Candara"/>
                <a:cs typeface="Candara"/>
              </a:rPr>
              <a:t>τάση </a:t>
            </a:r>
            <a:r>
              <a:rPr lang="el-GR" sz="2300" dirty="0">
                <a:solidFill>
                  <a:schemeClr val="tx2"/>
                </a:solidFill>
                <a:latin typeface="Candara"/>
                <a:cs typeface="Candara"/>
              </a:rPr>
              <a:t>των αναισθητικών</a:t>
            </a:r>
          </a:p>
          <a:p>
            <a:pPr marL="469900" marR="5080" indent="-457200" algn="just">
              <a:lnSpc>
                <a:spcPct val="100099"/>
              </a:lnSpc>
              <a:spcBef>
                <a:spcPts val="100"/>
              </a:spcBef>
              <a:buFont typeface="Wingdings" panose="05000000000000000000" pitchFamily="2" charset="2"/>
              <a:buChar char="§"/>
            </a:pPr>
            <a:r>
              <a:rPr lang="el-GR" sz="2300" dirty="0" smtClean="0">
                <a:solidFill>
                  <a:schemeClr val="tx2"/>
                </a:solidFill>
                <a:latin typeface="Candara"/>
                <a:cs typeface="Candara"/>
              </a:rPr>
              <a:t>Αντίθετα </a:t>
            </a:r>
            <a:r>
              <a:rPr lang="el-GR" sz="2300" dirty="0">
                <a:solidFill>
                  <a:schemeClr val="tx2"/>
                </a:solidFill>
                <a:latin typeface="Candara"/>
                <a:cs typeface="Candara"/>
              </a:rPr>
              <a:t>όταν η καρδιακή παροχή αυξάνεται (</a:t>
            </a:r>
            <a:r>
              <a:rPr lang="el-GR" sz="2300" dirty="0" smtClean="0">
                <a:solidFill>
                  <a:schemeClr val="tx2"/>
                </a:solidFill>
                <a:latin typeface="Candara"/>
                <a:cs typeface="Candara"/>
              </a:rPr>
              <a:t>π.χ.</a:t>
            </a:r>
            <a:r>
              <a:rPr lang="en-US" sz="2300" dirty="0" smtClean="0">
                <a:solidFill>
                  <a:schemeClr val="tx2"/>
                </a:solidFill>
                <a:latin typeface="Candara"/>
                <a:cs typeface="Candara"/>
              </a:rPr>
              <a:t> </a:t>
            </a:r>
            <a:r>
              <a:rPr lang="el-GR" sz="2300" dirty="0" smtClean="0">
                <a:solidFill>
                  <a:schemeClr val="tx2"/>
                </a:solidFill>
                <a:latin typeface="Candara"/>
                <a:cs typeface="Candara"/>
              </a:rPr>
              <a:t>παρουσία </a:t>
            </a:r>
            <a:r>
              <a:rPr lang="el-GR" sz="2300" dirty="0">
                <a:solidFill>
                  <a:schemeClr val="tx2"/>
                </a:solidFill>
                <a:latin typeface="Candara"/>
                <a:cs typeface="Candara"/>
              </a:rPr>
              <a:t>φόβου), μεγαλύτερος όγκος </a:t>
            </a:r>
            <a:r>
              <a:rPr lang="el-GR" sz="2300" dirty="0" smtClean="0">
                <a:solidFill>
                  <a:schemeClr val="tx2"/>
                </a:solidFill>
                <a:latin typeface="Candara"/>
                <a:cs typeface="Candara"/>
              </a:rPr>
              <a:t>αίματος</a:t>
            </a:r>
            <a:r>
              <a:rPr lang="en-US" sz="2300" dirty="0" smtClean="0">
                <a:solidFill>
                  <a:schemeClr val="tx2"/>
                </a:solidFill>
                <a:latin typeface="Candara"/>
                <a:cs typeface="Candara"/>
              </a:rPr>
              <a:t> </a:t>
            </a:r>
            <a:r>
              <a:rPr lang="el-GR" sz="2300" dirty="0" smtClean="0">
                <a:solidFill>
                  <a:schemeClr val="tx2"/>
                </a:solidFill>
                <a:latin typeface="Candara"/>
                <a:cs typeface="Candara"/>
              </a:rPr>
              <a:t>εκτίθεται </a:t>
            </a:r>
            <a:r>
              <a:rPr lang="el-GR" sz="2300" dirty="0">
                <a:solidFill>
                  <a:schemeClr val="tx2"/>
                </a:solidFill>
                <a:latin typeface="Candara"/>
                <a:cs typeface="Candara"/>
              </a:rPr>
              <a:t>στο αναισθητικό, με αποτέλεσμα </a:t>
            </a:r>
            <a:r>
              <a:rPr lang="el-GR" sz="2300" dirty="0" smtClean="0">
                <a:solidFill>
                  <a:schemeClr val="tx2"/>
                </a:solidFill>
                <a:latin typeface="Candara"/>
                <a:cs typeface="Candara"/>
              </a:rPr>
              <a:t>να</a:t>
            </a:r>
            <a:r>
              <a:rPr lang="en-US" sz="2300" dirty="0" smtClean="0">
                <a:solidFill>
                  <a:schemeClr val="tx2"/>
                </a:solidFill>
                <a:latin typeface="Candara"/>
                <a:cs typeface="Candara"/>
              </a:rPr>
              <a:t> </a:t>
            </a:r>
            <a:r>
              <a:rPr lang="el-GR" sz="2300" dirty="0" smtClean="0">
                <a:solidFill>
                  <a:schemeClr val="tx2"/>
                </a:solidFill>
                <a:latin typeface="Candara"/>
                <a:cs typeface="Candara"/>
              </a:rPr>
              <a:t>μειώνεται </a:t>
            </a:r>
            <a:r>
              <a:rPr lang="el-GR" sz="2300" dirty="0">
                <a:solidFill>
                  <a:schemeClr val="tx2"/>
                </a:solidFill>
                <a:latin typeface="Candara"/>
                <a:cs typeface="Candara"/>
              </a:rPr>
              <a:t>η κυψελιδική τάση και να επιβραδύνεται </a:t>
            </a:r>
            <a:r>
              <a:rPr lang="el-GR" sz="2300" dirty="0" smtClean="0">
                <a:solidFill>
                  <a:schemeClr val="tx2"/>
                </a:solidFill>
                <a:latin typeface="Candara"/>
                <a:cs typeface="Candara"/>
              </a:rPr>
              <a:t>η</a:t>
            </a:r>
            <a:r>
              <a:rPr lang="en-US" sz="2300" dirty="0" smtClean="0">
                <a:solidFill>
                  <a:schemeClr val="tx2"/>
                </a:solidFill>
                <a:latin typeface="Candara"/>
                <a:cs typeface="Candara"/>
              </a:rPr>
              <a:t> </a:t>
            </a:r>
            <a:r>
              <a:rPr lang="el-GR" sz="2300" dirty="0" smtClean="0">
                <a:solidFill>
                  <a:schemeClr val="tx2"/>
                </a:solidFill>
                <a:latin typeface="Candara"/>
                <a:cs typeface="Candara"/>
              </a:rPr>
              <a:t>εισαγωγή </a:t>
            </a:r>
            <a:r>
              <a:rPr lang="el-GR" sz="2300" dirty="0">
                <a:solidFill>
                  <a:schemeClr val="tx2"/>
                </a:solidFill>
                <a:latin typeface="Candara"/>
                <a:cs typeface="Candara"/>
              </a:rPr>
              <a:t>στην αναισθησία</a:t>
            </a:r>
            <a:endParaRPr sz="2300" dirty="0">
              <a:solidFill>
                <a:schemeClr val="tx2"/>
              </a:solidFill>
              <a:latin typeface="Candara"/>
              <a:cs typeface="Candara"/>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8239" y="630936"/>
            <a:ext cx="7466838" cy="496062"/>
          </a:xfrm>
          <a:prstGeom prst="rect">
            <a:avLst/>
          </a:prstGeom>
        </p:spPr>
      </p:pic>
      <p:sp>
        <p:nvSpPr>
          <p:cNvPr id="3" name="object 3"/>
          <p:cNvSpPr txBox="1"/>
          <p:nvPr/>
        </p:nvSpPr>
        <p:spPr>
          <a:xfrm>
            <a:off x="533400" y="1656969"/>
            <a:ext cx="8075930" cy="5186676"/>
          </a:xfrm>
          <a:prstGeom prst="rect">
            <a:avLst/>
          </a:prstGeom>
        </p:spPr>
        <p:txBody>
          <a:bodyPr vert="horz" wrap="square" lIns="0" tIns="13335" rIns="0" bIns="0" rtlCol="0">
            <a:spAutoFit/>
          </a:bodyPr>
          <a:lstStyle/>
          <a:p>
            <a:pPr marL="304800" marR="5080" indent="-292735" algn="just">
              <a:lnSpc>
                <a:spcPct val="100000"/>
              </a:lnSpc>
              <a:spcBef>
                <a:spcPts val="105"/>
              </a:spcBef>
            </a:pPr>
            <a:r>
              <a:rPr sz="3200" dirty="0">
                <a:solidFill>
                  <a:srgbClr val="000066"/>
                </a:solidFill>
                <a:latin typeface="Cambria"/>
                <a:cs typeface="Cambria"/>
              </a:rPr>
              <a:t>2.</a:t>
            </a:r>
            <a:r>
              <a:rPr sz="3200" spc="5" dirty="0">
                <a:solidFill>
                  <a:srgbClr val="000066"/>
                </a:solidFill>
                <a:latin typeface="Cambria"/>
                <a:cs typeface="Cambria"/>
              </a:rPr>
              <a:t> </a:t>
            </a:r>
            <a:r>
              <a:rPr sz="3200" dirty="0">
                <a:solidFill>
                  <a:srgbClr val="000066"/>
                </a:solidFill>
                <a:latin typeface="Candara"/>
                <a:cs typeface="Candara"/>
              </a:rPr>
              <a:t>λ</a:t>
            </a:r>
            <a:r>
              <a:rPr sz="3200" spc="5" dirty="0">
                <a:solidFill>
                  <a:srgbClr val="000066"/>
                </a:solidFill>
                <a:latin typeface="Candara"/>
                <a:cs typeface="Candara"/>
              </a:rPr>
              <a:t> </a:t>
            </a:r>
            <a:r>
              <a:rPr sz="3200" spc="-5" dirty="0">
                <a:solidFill>
                  <a:srgbClr val="000066"/>
                </a:solidFill>
                <a:latin typeface="Candara"/>
                <a:cs typeface="Candara"/>
              </a:rPr>
              <a:t>είναι</a:t>
            </a:r>
            <a:r>
              <a:rPr sz="3200" dirty="0">
                <a:solidFill>
                  <a:srgbClr val="000066"/>
                </a:solidFill>
                <a:latin typeface="Candara"/>
                <a:cs typeface="Candara"/>
              </a:rPr>
              <a:t> ο</a:t>
            </a:r>
            <a:r>
              <a:rPr sz="3200" spc="5" dirty="0">
                <a:solidFill>
                  <a:srgbClr val="000066"/>
                </a:solidFill>
                <a:latin typeface="Candara"/>
                <a:cs typeface="Candara"/>
              </a:rPr>
              <a:t> </a:t>
            </a:r>
            <a:r>
              <a:rPr sz="3200" dirty="0">
                <a:solidFill>
                  <a:srgbClr val="000066"/>
                </a:solidFill>
                <a:latin typeface="Candara"/>
                <a:cs typeface="Candara"/>
              </a:rPr>
              <a:t>συντελεστής</a:t>
            </a:r>
            <a:r>
              <a:rPr sz="3200" spc="5" dirty="0">
                <a:solidFill>
                  <a:srgbClr val="000066"/>
                </a:solidFill>
                <a:latin typeface="Candara"/>
                <a:cs typeface="Candara"/>
              </a:rPr>
              <a:t> </a:t>
            </a:r>
            <a:r>
              <a:rPr sz="3200" spc="-5" dirty="0">
                <a:solidFill>
                  <a:srgbClr val="000066"/>
                </a:solidFill>
                <a:latin typeface="Candara"/>
                <a:cs typeface="Candara"/>
              </a:rPr>
              <a:t>κατανομής</a:t>
            </a:r>
            <a:r>
              <a:rPr sz="3200" dirty="0">
                <a:solidFill>
                  <a:srgbClr val="000066"/>
                </a:solidFill>
                <a:latin typeface="Candara"/>
                <a:cs typeface="Candara"/>
              </a:rPr>
              <a:t> ενός </a:t>
            </a:r>
            <a:r>
              <a:rPr sz="3200" spc="5" dirty="0">
                <a:solidFill>
                  <a:srgbClr val="000066"/>
                </a:solidFill>
                <a:latin typeface="Candara"/>
                <a:cs typeface="Candara"/>
              </a:rPr>
              <a:t> </a:t>
            </a:r>
            <a:r>
              <a:rPr sz="3200" dirty="0">
                <a:solidFill>
                  <a:srgbClr val="000066"/>
                </a:solidFill>
                <a:latin typeface="Candara"/>
                <a:cs typeface="Candara"/>
              </a:rPr>
              <a:t>εισπνεόμενου </a:t>
            </a:r>
            <a:r>
              <a:rPr sz="3200" spc="-10" dirty="0">
                <a:solidFill>
                  <a:srgbClr val="000066"/>
                </a:solidFill>
                <a:latin typeface="Candara"/>
                <a:cs typeface="Candara"/>
              </a:rPr>
              <a:t>αναισθητικού </a:t>
            </a:r>
            <a:r>
              <a:rPr sz="3200" spc="-5" dirty="0">
                <a:solidFill>
                  <a:srgbClr val="000066"/>
                </a:solidFill>
                <a:latin typeface="Candara"/>
                <a:cs typeface="Candara"/>
              </a:rPr>
              <a:t>και </a:t>
            </a:r>
            <a:r>
              <a:rPr sz="3200" dirty="0">
                <a:solidFill>
                  <a:srgbClr val="000066"/>
                </a:solidFill>
                <a:latin typeface="Candara"/>
                <a:cs typeface="Candara"/>
              </a:rPr>
              <a:t>ορίζεται </a:t>
            </a:r>
            <a:r>
              <a:rPr sz="3200" spc="-5" dirty="0">
                <a:solidFill>
                  <a:srgbClr val="000066"/>
                </a:solidFill>
                <a:latin typeface="Candara"/>
                <a:cs typeface="Candara"/>
              </a:rPr>
              <a:t>ως </a:t>
            </a:r>
            <a:r>
              <a:rPr sz="3200" spc="-680" dirty="0">
                <a:solidFill>
                  <a:srgbClr val="000066"/>
                </a:solidFill>
                <a:latin typeface="Candara"/>
                <a:cs typeface="Candara"/>
              </a:rPr>
              <a:t> </a:t>
            </a:r>
            <a:r>
              <a:rPr sz="3200" dirty="0">
                <a:solidFill>
                  <a:srgbClr val="000066"/>
                </a:solidFill>
                <a:latin typeface="Candara"/>
                <a:cs typeface="Candara"/>
              </a:rPr>
              <a:t>σχέση</a:t>
            </a:r>
            <a:r>
              <a:rPr sz="3200" spc="5" dirty="0">
                <a:solidFill>
                  <a:srgbClr val="000066"/>
                </a:solidFill>
                <a:latin typeface="Candara"/>
                <a:cs typeface="Candara"/>
              </a:rPr>
              <a:t> </a:t>
            </a:r>
            <a:r>
              <a:rPr sz="3200" dirty="0">
                <a:solidFill>
                  <a:srgbClr val="000066"/>
                </a:solidFill>
                <a:latin typeface="Candara"/>
                <a:cs typeface="Candara"/>
              </a:rPr>
              <a:t>της</a:t>
            </a:r>
            <a:r>
              <a:rPr sz="3200" spc="5" dirty="0">
                <a:solidFill>
                  <a:srgbClr val="000066"/>
                </a:solidFill>
                <a:latin typeface="Candara"/>
                <a:cs typeface="Candara"/>
              </a:rPr>
              <a:t> </a:t>
            </a:r>
            <a:r>
              <a:rPr sz="3200" dirty="0">
                <a:solidFill>
                  <a:srgbClr val="000066"/>
                </a:solidFill>
                <a:latin typeface="Candara"/>
                <a:cs typeface="Candara"/>
              </a:rPr>
              <a:t>συγκέντρωσης</a:t>
            </a:r>
            <a:r>
              <a:rPr sz="3200" spc="5" dirty="0">
                <a:solidFill>
                  <a:srgbClr val="000066"/>
                </a:solidFill>
                <a:latin typeface="Candara"/>
                <a:cs typeface="Candara"/>
              </a:rPr>
              <a:t> </a:t>
            </a:r>
            <a:r>
              <a:rPr sz="3200" dirty="0">
                <a:solidFill>
                  <a:srgbClr val="000066"/>
                </a:solidFill>
                <a:latin typeface="Candara"/>
                <a:cs typeface="Candara"/>
              </a:rPr>
              <a:t>ενός </a:t>
            </a:r>
            <a:r>
              <a:rPr sz="3200" spc="-680" dirty="0">
                <a:solidFill>
                  <a:srgbClr val="000066"/>
                </a:solidFill>
                <a:latin typeface="Candara"/>
                <a:cs typeface="Candara"/>
              </a:rPr>
              <a:t> </a:t>
            </a:r>
            <a:r>
              <a:rPr sz="3200" spc="-5" dirty="0">
                <a:solidFill>
                  <a:srgbClr val="000066"/>
                </a:solidFill>
                <a:latin typeface="Candara"/>
                <a:cs typeface="Candara"/>
              </a:rPr>
              <a:t>αναισθητικού σε </a:t>
            </a:r>
            <a:r>
              <a:rPr sz="3200" dirty="0">
                <a:solidFill>
                  <a:srgbClr val="000066"/>
                </a:solidFill>
                <a:latin typeface="Candara"/>
                <a:cs typeface="Candara"/>
              </a:rPr>
              <a:t>μια </a:t>
            </a:r>
            <a:r>
              <a:rPr sz="3200" spc="-5" dirty="0">
                <a:solidFill>
                  <a:srgbClr val="000066"/>
                </a:solidFill>
                <a:latin typeface="Candara"/>
                <a:cs typeface="Candara"/>
              </a:rPr>
              <a:t>φάση </a:t>
            </a:r>
            <a:r>
              <a:rPr sz="3200" dirty="0">
                <a:solidFill>
                  <a:srgbClr val="000066"/>
                </a:solidFill>
                <a:latin typeface="Candara"/>
                <a:cs typeface="Candara"/>
              </a:rPr>
              <a:t>π.χ. αέρα, </a:t>
            </a:r>
            <a:r>
              <a:rPr sz="3200" spc="5" dirty="0">
                <a:solidFill>
                  <a:srgbClr val="000066"/>
                </a:solidFill>
                <a:latin typeface="Candara"/>
                <a:cs typeface="Candara"/>
              </a:rPr>
              <a:t>όταν </a:t>
            </a:r>
            <a:r>
              <a:rPr sz="3200" spc="10" dirty="0">
                <a:solidFill>
                  <a:srgbClr val="000066"/>
                </a:solidFill>
                <a:latin typeface="Candara"/>
                <a:cs typeface="Candara"/>
              </a:rPr>
              <a:t> </a:t>
            </a:r>
            <a:r>
              <a:rPr sz="3200" dirty="0">
                <a:solidFill>
                  <a:srgbClr val="000066"/>
                </a:solidFill>
                <a:latin typeface="Candara"/>
                <a:cs typeface="Candara"/>
              </a:rPr>
              <a:t>οι</a:t>
            </a:r>
            <a:r>
              <a:rPr sz="3200" spc="-5" dirty="0">
                <a:solidFill>
                  <a:srgbClr val="000066"/>
                </a:solidFill>
                <a:latin typeface="Candara"/>
                <a:cs typeface="Candara"/>
              </a:rPr>
              <a:t> δύο</a:t>
            </a:r>
            <a:r>
              <a:rPr sz="3200" spc="5" dirty="0">
                <a:solidFill>
                  <a:srgbClr val="000066"/>
                </a:solidFill>
                <a:latin typeface="Candara"/>
                <a:cs typeface="Candara"/>
              </a:rPr>
              <a:t> </a:t>
            </a:r>
            <a:r>
              <a:rPr sz="3200" spc="-5" dirty="0">
                <a:solidFill>
                  <a:srgbClr val="000066"/>
                </a:solidFill>
                <a:latin typeface="Candara"/>
                <a:cs typeface="Candara"/>
              </a:rPr>
              <a:t>φάσεις </a:t>
            </a:r>
            <a:r>
              <a:rPr sz="3200" spc="-10" dirty="0">
                <a:solidFill>
                  <a:srgbClr val="000066"/>
                </a:solidFill>
                <a:latin typeface="Candara"/>
                <a:cs typeface="Candara"/>
              </a:rPr>
              <a:t>βρίσκονται</a:t>
            </a:r>
            <a:r>
              <a:rPr sz="3200" spc="-30" dirty="0">
                <a:solidFill>
                  <a:srgbClr val="000066"/>
                </a:solidFill>
                <a:latin typeface="Candara"/>
                <a:cs typeface="Candara"/>
              </a:rPr>
              <a:t> </a:t>
            </a:r>
            <a:r>
              <a:rPr sz="3200" spc="-5" dirty="0">
                <a:solidFill>
                  <a:srgbClr val="000066"/>
                </a:solidFill>
                <a:latin typeface="Candara"/>
                <a:cs typeface="Candara"/>
              </a:rPr>
              <a:t>σε</a:t>
            </a:r>
            <a:r>
              <a:rPr sz="3200" spc="5" dirty="0">
                <a:solidFill>
                  <a:srgbClr val="000066"/>
                </a:solidFill>
                <a:latin typeface="Candara"/>
                <a:cs typeface="Candara"/>
              </a:rPr>
              <a:t> </a:t>
            </a:r>
            <a:r>
              <a:rPr sz="3200" spc="-10" dirty="0" smtClean="0">
                <a:solidFill>
                  <a:srgbClr val="000066"/>
                </a:solidFill>
                <a:latin typeface="Candara"/>
                <a:cs typeface="Candara"/>
              </a:rPr>
              <a:t>ισορροπία</a:t>
            </a:r>
            <a:endParaRPr lang="en-US" sz="3200" spc="-10" dirty="0">
              <a:solidFill>
                <a:srgbClr val="FFFFFF"/>
              </a:solidFill>
              <a:latin typeface="Cambria"/>
              <a:cs typeface="Candara"/>
            </a:endParaRPr>
          </a:p>
          <a:p>
            <a:pPr marL="304800" marR="5080" indent="-292735" algn="just">
              <a:lnSpc>
                <a:spcPct val="100000"/>
              </a:lnSpc>
              <a:spcBef>
                <a:spcPts val="105"/>
              </a:spcBef>
            </a:pPr>
            <a:r>
              <a:rPr lang="el-GR" sz="2000" b="1" u="sng" spc="-10" dirty="0">
                <a:solidFill>
                  <a:srgbClr val="FFFFFF"/>
                </a:solidFill>
                <a:latin typeface="Cambria"/>
                <a:cs typeface="Cambria"/>
              </a:rPr>
              <a:t>χαμηλής διαλυτότητας, </a:t>
            </a:r>
            <a:r>
              <a:rPr lang="el-GR" sz="2000" spc="-10" dirty="0">
                <a:solidFill>
                  <a:srgbClr val="FFFFFF"/>
                </a:solidFill>
                <a:latin typeface="Cambria"/>
                <a:cs typeface="Cambria"/>
              </a:rPr>
              <a:t>Ν2Ο (0.47), </a:t>
            </a:r>
            <a:r>
              <a:rPr lang="el-GR" sz="2000" spc="-10" dirty="0" smtClean="0">
                <a:solidFill>
                  <a:srgbClr val="FFFFFF"/>
                </a:solidFill>
                <a:latin typeface="Cambria"/>
                <a:cs typeface="Cambria"/>
              </a:rPr>
              <a:t>το</a:t>
            </a:r>
            <a:r>
              <a:rPr lang="en-US" sz="2000" spc="-10" dirty="0" smtClean="0">
                <a:solidFill>
                  <a:srgbClr val="FFFFFF"/>
                </a:solidFill>
                <a:latin typeface="Cambria"/>
                <a:cs typeface="Cambria"/>
              </a:rPr>
              <a:t> </a:t>
            </a:r>
            <a:r>
              <a:rPr lang="el-GR" sz="2000" spc="-10" dirty="0" err="1" smtClean="0">
                <a:solidFill>
                  <a:srgbClr val="FFFFFF"/>
                </a:solidFill>
                <a:latin typeface="Cambria"/>
                <a:cs typeface="Cambria"/>
              </a:rPr>
              <a:t>σεβοφλουράνιο</a:t>
            </a:r>
            <a:r>
              <a:rPr lang="el-GR" sz="2000" spc="-10" dirty="0" smtClean="0">
                <a:solidFill>
                  <a:srgbClr val="FFFFFF"/>
                </a:solidFill>
                <a:latin typeface="Cambria"/>
                <a:cs typeface="Cambria"/>
              </a:rPr>
              <a:t> </a:t>
            </a:r>
            <a:r>
              <a:rPr lang="el-GR" sz="2000" spc="-10" dirty="0">
                <a:solidFill>
                  <a:srgbClr val="FFFFFF"/>
                </a:solidFill>
                <a:latin typeface="Cambria"/>
                <a:cs typeface="Cambria"/>
              </a:rPr>
              <a:t>(0.65) και το </a:t>
            </a:r>
            <a:r>
              <a:rPr lang="el-GR" sz="2000" spc="-10" dirty="0" err="1" smtClean="0">
                <a:solidFill>
                  <a:srgbClr val="FFFFFF"/>
                </a:solidFill>
                <a:latin typeface="Cambria"/>
                <a:cs typeface="Cambria"/>
              </a:rPr>
              <a:t>δεσφλουράνιο</a:t>
            </a:r>
            <a:r>
              <a:rPr lang="en-US" sz="2000" spc="-10" dirty="0" smtClean="0">
                <a:solidFill>
                  <a:srgbClr val="FFFFFF"/>
                </a:solidFill>
                <a:latin typeface="Cambria"/>
                <a:cs typeface="Cambria"/>
              </a:rPr>
              <a:t> </a:t>
            </a:r>
            <a:r>
              <a:rPr lang="el-GR" sz="2000" spc="-10" dirty="0" smtClean="0">
                <a:solidFill>
                  <a:srgbClr val="FFFFFF"/>
                </a:solidFill>
                <a:latin typeface="Cambria"/>
                <a:cs typeface="Cambria"/>
              </a:rPr>
              <a:t>(0.42),</a:t>
            </a:r>
            <a:endParaRPr lang="en-US" sz="2000" spc="-10" dirty="0" smtClean="0">
              <a:solidFill>
                <a:srgbClr val="FFFFFF"/>
              </a:solidFill>
              <a:latin typeface="Cambria"/>
              <a:cs typeface="Cambria"/>
            </a:endParaRPr>
          </a:p>
          <a:p>
            <a:pPr marL="304800" marR="5080" indent="-292735" algn="just">
              <a:lnSpc>
                <a:spcPct val="100000"/>
              </a:lnSpc>
              <a:spcBef>
                <a:spcPts val="105"/>
              </a:spcBef>
            </a:pPr>
            <a:r>
              <a:rPr lang="el-GR" sz="2000" b="1" u="sng" spc="-10" dirty="0" smtClean="0">
                <a:solidFill>
                  <a:srgbClr val="FFFFFF"/>
                </a:solidFill>
                <a:latin typeface="Cambria"/>
                <a:cs typeface="Cambria"/>
              </a:rPr>
              <a:t>μέτριας </a:t>
            </a:r>
            <a:r>
              <a:rPr lang="el-GR" sz="2000" b="1" u="sng" spc="-10" dirty="0">
                <a:solidFill>
                  <a:srgbClr val="FFFFFF"/>
                </a:solidFill>
                <a:latin typeface="Cambria"/>
                <a:cs typeface="Cambria"/>
              </a:rPr>
              <a:t>διαλυτότητας</a:t>
            </a:r>
            <a:r>
              <a:rPr lang="el-GR" sz="2000" spc="-10" dirty="0">
                <a:solidFill>
                  <a:srgbClr val="FFFFFF"/>
                </a:solidFill>
                <a:latin typeface="Cambria"/>
                <a:cs typeface="Cambria"/>
              </a:rPr>
              <a:t>, όπως είναι το </a:t>
            </a:r>
            <a:r>
              <a:rPr lang="el-GR" sz="2000" spc="-10" dirty="0" err="1" smtClean="0">
                <a:solidFill>
                  <a:srgbClr val="FFFFFF"/>
                </a:solidFill>
                <a:latin typeface="Cambria"/>
                <a:cs typeface="Cambria"/>
              </a:rPr>
              <a:t>αλοθάνιο</a:t>
            </a:r>
            <a:r>
              <a:rPr lang="en-US" sz="2000" spc="-10" dirty="0" smtClean="0">
                <a:solidFill>
                  <a:srgbClr val="FFFFFF"/>
                </a:solidFill>
                <a:latin typeface="Cambria"/>
                <a:cs typeface="Cambria"/>
              </a:rPr>
              <a:t> </a:t>
            </a:r>
            <a:r>
              <a:rPr lang="el-GR" sz="2000" spc="-10" dirty="0" smtClean="0">
                <a:solidFill>
                  <a:srgbClr val="FFFFFF"/>
                </a:solidFill>
                <a:latin typeface="Cambria"/>
                <a:cs typeface="Cambria"/>
              </a:rPr>
              <a:t>(2.35</a:t>
            </a:r>
            <a:r>
              <a:rPr lang="el-GR" sz="2000" spc="-10" dirty="0">
                <a:solidFill>
                  <a:srgbClr val="FFFFFF"/>
                </a:solidFill>
                <a:latin typeface="Cambria"/>
                <a:cs typeface="Cambria"/>
              </a:rPr>
              <a:t>) και </a:t>
            </a:r>
            <a:r>
              <a:rPr lang="el-GR" sz="2000" spc="-10" dirty="0" err="1">
                <a:solidFill>
                  <a:srgbClr val="FFFFFF"/>
                </a:solidFill>
                <a:latin typeface="Cambria"/>
                <a:cs typeface="Cambria"/>
              </a:rPr>
              <a:t>ισοφλουράνιο</a:t>
            </a:r>
            <a:r>
              <a:rPr lang="el-GR" sz="2000" spc="-10" dirty="0">
                <a:solidFill>
                  <a:srgbClr val="FFFFFF"/>
                </a:solidFill>
                <a:latin typeface="Cambria"/>
                <a:cs typeface="Cambria"/>
              </a:rPr>
              <a:t> (1.4),</a:t>
            </a:r>
          </a:p>
          <a:p>
            <a:pPr marL="304800" marR="5080" indent="-292735" algn="just">
              <a:lnSpc>
                <a:spcPct val="100000"/>
              </a:lnSpc>
              <a:spcBef>
                <a:spcPts val="105"/>
              </a:spcBef>
            </a:pPr>
            <a:r>
              <a:rPr lang="el-GR" sz="2000" b="1" u="sng" spc="-10" dirty="0" smtClean="0">
                <a:solidFill>
                  <a:srgbClr val="FFFFFF"/>
                </a:solidFill>
                <a:latin typeface="Cambria"/>
                <a:cs typeface="Cambria"/>
              </a:rPr>
              <a:t>υψηλής </a:t>
            </a:r>
            <a:r>
              <a:rPr lang="el-GR" sz="2000" b="1" u="sng" spc="-10" dirty="0">
                <a:solidFill>
                  <a:srgbClr val="FFFFFF"/>
                </a:solidFill>
                <a:latin typeface="Cambria"/>
                <a:cs typeface="Cambria"/>
              </a:rPr>
              <a:t>διαλυτότητας, </a:t>
            </a:r>
            <a:r>
              <a:rPr lang="el-GR" sz="2000" spc="-10" dirty="0">
                <a:solidFill>
                  <a:srgbClr val="FFFFFF"/>
                </a:solidFill>
                <a:latin typeface="Cambria"/>
                <a:cs typeface="Cambria"/>
              </a:rPr>
              <a:t>οπότε ο </a:t>
            </a:r>
            <a:r>
              <a:rPr lang="el-GR" sz="2000" spc="-10" dirty="0" smtClean="0">
                <a:solidFill>
                  <a:srgbClr val="FFFFFF"/>
                </a:solidFill>
                <a:latin typeface="Cambria"/>
                <a:cs typeface="Cambria"/>
              </a:rPr>
              <a:t>ρυθμός</a:t>
            </a:r>
            <a:r>
              <a:rPr lang="en-US" sz="2000" spc="-10" dirty="0" smtClean="0">
                <a:solidFill>
                  <a:srgbClr val="FFFFFF"/>
                </a:solidFill>
                <a:latin typeface="Cambria"/>
                <a:cs typeface="Cambria"/>
              </a:rPr>
              <a:t> </a:t>
            </a:r>
            <a:r>
              <a:rPr lang="el-GR" sz="2000" spc="-10" dirty="0" smtClean="0">
                <a:solidFill>
                  <a:srgbClr val="FFFFFF"/>
                </a:solidFill>
                <a:latin typeface="Cambria"/>
                <a:cs typeface="Cambria"/>
              </a:rPr>
              <a:t>αύξησης </a:t>
            </a:r>
            <a:r>
              <a:rPr lang="el-GR" sz="2000" spc="-10" dirty="0">
                <a:solidFill>
                  <a:srgbClr val="FFFFFF"/>
                </a:solidFill>
                <a:latin typeface="Cambria"/>
                <a:cs typeface="Cambria"/>
              </a:rPr>
              <a:t>της κυψελιδικής τάσης είναι </a:t>
            </a:r>
            <a:r>
              <a:rPr lang="el-GR" sz="2000" spc="-10" dirty="0" smtClean="0">
                <a:solidFill>
                  <a:srgbClr val="FFFFFF"/>
                </a:solidFill>
                <a:latin typeface="Cambria"/>
                <a:cs typeface="Cambria"/>
              </a:rPr>
              <a:t>βραδύς</a:t>
            </a:r>
            <a:r>
              <a:rPr lang="en-US" sz="2000" spc="-10" dirty="0" smtClean="0">
                <a:solidFill>
                  <a:srgbClr val="FFFFFF"/>
                </a:solidFill>
                <a:latin typeface="Cambria"/>
                <a:cs typeface="Cambria"/>
              </a:rPr>
              <a:t> </a:t>
            </a:r>
            <a:r>
              <a:rPr lang="el-GR" sz="2000" spc="-10" dirty="0" smtClean="0">
                <a:solidFill>
                  <a:srgbClr val="FFFFFF"/>
                </a:solidFill>
                <a:latin typeface="Cambria"/>
                <a:cs typeface="Cambria"/>
              </a:rPr>
              <a:t>και </a:t>
            </a:r>
            <a:r>
              <a:rPr lang="el-GR" sz="2000" spc="-10" dirty="0">
                <a:solidFill>
                  <a:srgbClr val="FFFFFF"/>
                </a:solidFill>
                <a:latin typeface="Cambria"/>
                <a:cs typeface="Cambria"/>
              </a:rPr>
              <a:t>η εισαγωγή στην αναισθησία είναι βραδεία</a:t>
            </a:r>
          </a:p>
          <a:p>
            <a:pPr marL="304800" marR="5080" indent="-292735" algn="just">
              <a:lnSpc>
                <a:spcPct val="100000"/>
              </a:lnSpc>
              <a:spcBef>
                <a:spcPts val="105"/>
              </a:spcBef>
            </a:pPr>
            <a:r>
              <a:rPr lang="el-GR" sz="2000" spc="-10" dirty="0">
                <a:solidFill>
                  <a:srgbClr val="FFFFFF"/>
                </a:solidFill>
                <a:latin typeface="Cambria"/>
                <a:cs typeface="Cambria"/>
              </a:rPr>
              <a:t>(π.χ. αιθέρας 12.0).</a:t>
            </a:r>
            <a:endParaRPr lang="en-US" sz="2000" spc="-10" dirty="0">
              <a:solidFill>
                <a:srgbClr val="FFFFFF"/>
              </a:solidFill>
              <a:latin typeface="Cambria"/>
              <a:cs typeface="Cambria"/>
            </a:endParaRPr>
          </a:p>
          <a:p>
            <a:pPr marL="304800" marR="5080" indent="-292735" algn="just">
              <a:lnSpc>
                <a:spcPct val="100000"/>
              </a:lnSpc>
              <a:spcBef>
                <a:spcPts val="105"/>
              </a:spcBef>
            </a:pPr>
            <a:endParaRPr sz="3200" dirty="0">
              <a:latin typeface="Cambria"/>
              <a:cs typeface="Cambria"/>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9867" y="630936"/>
            <a:ext cx="7465314" cy="496062"/>
          </a:xfrm>
          <a:prstGeom prst="rect">
            <a:avLst/>
          </a:prstGeom>
        </p:spPr>
      </p:pic>
      <p:sp>
        <p:nvSpPr>
          <p:cNvPr id="3" name="object 3"/>
          <p:cNvSpPr txBox="1"/>
          <p:nvPr/>
        </p:nvSpPr>
        <p:spPr>
          <a:xfrm>
            <a:off x="828547" y="1656969"/>
            <a:ext cx="7780020" cy="2949575"/>
          </a:xfrm>
          <a:prstGeom prst="rect">
            <a:avLst/>
          </a:prstGeom>
        </p:spPr>
        <p:txBody>
          <a:bodyPr vert="horz" wrap="square" lIns="0" tIns="31115" rIns="0" bIns="0" rtlCol="0">
            <a:spAutoFit/>
          </a:bodyPr>
          <a:lstStyle/>
          <a:p>
            <a:pPr marL="12700" marR="5080" indent="153670" algn="just">
              <a:lnSpc>
                <a:spcPts val="3820"/>
              </a:lnSpc>
              <a:spcBef>
                <a:spcPts val="245"/>
              </a:spcBef>
            </a:pPr>
            <a:r>
              <a:rPr sz="3200" spc="-5" dirty="0">
                <a:solidFill>
                  <a:srgbClr val="000066"/>
                </a:solidFill>
                <a:latin typeface="Candara"/>
                <a:cs typeface="Candara"/>
              </a:rPr>
              <a:t>Οι</a:t>
            </a:r>
            <a:r>
              <a:rPr sz="3200" dirty="0">
                <a:solidFill>
                  <a:srgbClr val="000066"/>
                </a:solidFill>
                <a:latin typeface="Candara"/>
                <a:cs typeface="Candara"/>
              </a:rPr>
              <a:t> </a:t>
            </a:r>
            <a:r>
              <a:rPr sz="3200" spc="-5" dirty="0">
                <a:solidFill>
                  <a:srgbClr val="000066"/>
                </a:solidFill>
                <a:latin typeface="Candara"/>
                <a:cs typeface="Candara"/>
              </a:rPr>
              <a:t>δύο</a:t>
            </a:r>
            <a:r>
              <a:rPr sz="3200" dirty="0">
                <a:solidFill>
                  <a:srgbClr val="000066"/>
                </a:solidFill>
                <a:latin typeface="Candara"/>
                <a:cs typeface="Candara"/>
              </a:rPr>
              <a:t> </a:t>
            </a:r>
            <a:r>
              <a:rPr sz="3200" spc="-5" dirty="0">
                <a:solidFill>
                  <a:srgbClr val="000066"/>
                </a:solidFill>
                <a:latin typeface="Candara"/>
                <a:cs typeface="Candara"/>
              </a:rPr>
              <a:t>φάσεις</a:t>
            </a:r>
            <a:r>
              <a:rPr sz="3200" dirty="0">
                <a:solidFill>
                  <a:srgbClr val="000066"/>
                </a:solidFill>
                <a:latin typeface="Candara"/>
                <a:cs typeface="Candara"/>
              </a:rPr>
              <a:t> μπορεί</a:t>
            </a:r>
            <a:r>
              <a:rPr sz="3200" spc="5" dirty="0">
                <a:solidFill>
                  <a:srgbClr val="000066"/>
                </a:solidFill>
                <a:latin typeface="Candara"/>
                <a:cs typeface="Candara"/>
              </a:rPr>
              <a:t> </a:t>
            </a:r>
            <a:r>
              <a:rPr sz="3200" spc="-5" dirty="0">
                <a:solidFill>
                  <a:srgbClr val="000066"/>
                </a:solidFill>
                <a:latin typeface="Candara"/>
                <a:cs typeface="Candara"/>
              </a:rPr>
              <a:t>να</a:t>
            </a:r>
            <a:r>
              <a:rPr sz="3200" dirty="0">
                <a:solidFill>
                  <a:srgbClr val="000066"/>
                </a:solidFill>
                <a:latin typeface="Candara"/>
                <a:cs typeface="Candara"/>
              </a:rPr>
              <a:t> είναι</a:t>
            </a:r>
            <a:r>
              <a:rPr sz="3200" spc="5" dirty="0">
                <a:solidFill>
                  <a:srgbClr val="000066"/>
                </a:solidFill>
                <a:latin typeface="Candara"/>
                <a:cs typeface="Candara"/>
              </a:rPr>
              <a:t> </a:t>
            </a:r>
            <a:r>
              <a:rPr sz="3200" spc="-5" dirty="0">
                <a:solidFill>
                  <a:srgbClr val="000066"/>
                </a:solidFill>
                <a:latin typeface="Candara"/>
                <a:cs typeface="Candara"/>
              </a:rPr>
              <a:t>αίμα</a:t>
            </a:r>
            <a:r>
              <a:rPr sz="3200" dirty="0">
                <a:solidFill>
                  <a:srgbClr val="000066"/>
                </a:solidFill>
                <a:latin typeface="Candara"/>
                <a:cs typeface="Candara"/>
              </a:rPr>
              <a:t> </a:t>
            </a:r>
            <a:r>
              <a:rPr sz="3200" spc="-5" dirty="0">
                <a:solidFill>
                  <a:srgbClr val="000066"/>
                </a:solidFill>
                <a:latin typeface="Candara"/>
                <a:cs typeface="Candara"/>
              </a:rPr>
              <a:t>και </a:t>
            </a:r>
            <a:r>
              <a:rPr sz="3200" dirty="0">
                <a:solidFill>
                  <a:srgbClr val="000066"/>
                </a:solidFill>
                <a:latin typeface="Candara"/>
                <a:cs typeface="Candara"/>
              </a:rPr>
              <a:t> </a:t>
            </a:r>
            <a:r>
              <a:rPr sz="3200" spc="-5" dirty="0">
                <a:solidFill>
                  <a:srgbClr val="000066"/>
                </a:solidFill>
                <a:latin typeface="Candara"/>
                <a:cs typeface="Candara"/>
              </a:rPr>
              <a:t>λίπος</a:t>
            </a:r>
            <a:r>
              <a:rPr sz="3200" spc="-10" dirty="0">
                <a:solidFill>
                  <a:srgbClr val="000066"/>
                </a:solidFill>
                <a:latin typeface="Candara"/>
                <a:cs typeface="Candara"/>
              </a:rPr>
              <a:t> </a:t>
            </a:r>
            <a:r>
              <a:rPr sz="3200" spc="-5" dirty="0">
                <a:solidFill>
                  <a:srgbClr val="000066"/>
                </a:solidFill>
                <a:latin typeface="Candara"/>
                <a:cs typeface="Candara"/>
              </a:rPr>
              <a:t>(λ </a:t>
            </a:r>
            <a:r>
              <a:rPr sz="3200" dirty="0">
                <a:solidFill>
                  <a:srgbClr val="000066"/>
                </a:solidFill>
                <a:latin typeface="Candara"/>
                <a:cs typeface="Candara"/>
              </a:rPr>
              <a:t>αίμα/λίπος),</a:t>
            </a:r>
            <a:r>
              <a:rPr sz="3200" spc="-35" dirty="0">
                <a:solidFill>
                  <a:srgbClr val="000066"/>
                </a:solidFill>
                <a:latin typeface="Candara"/>
                <a:cs typeface="Candara"/>
              </a:rPr>
              <a:t> </a:t>
            </a:r>
            <a:r>
              <a:rPr sz="3200" dirty="0">
                <a:solidFill>
                  <a:srgbClr val="000066"/>
                </a:solidFill>
                <a:latin typeface="Candara"/>
                <a:cs typeface="Candara"/>
              </a:rPr>
              <a:t>αίμα</a:t>
            </a:r>
            <a:r>
              <a:rPr sz="3200" spc="-10" dirty="0">
                <a:solidFill>
                  <a:srgbClr val="000066"/>
                </a:solidFill>
                <a:latin typeface="Candara"/>
                <a:cs typeface="Candara"/>
              </a:rPr>
              <a:t> </a:t>
            </a:r>
            <a:r>
              <a:rPr sz="3200" spc="-5" dirty="0">
                <a:solidFill>
                  <a:srgbClr val="000066"/>
                </a:solidFill>
                <a:latin typeface="Candara"/>
                <a:cs typeface="Candara"/>
              </a:rPr>
              <a:t>και εγκέφαλος</a:t>
            </a:r>
            <a:endParaRPr sz="3200">
              <a:latin typeface="Candara"/>
              <a:cs typeface="Candara"/>
            </a:endParaRPr>
          </a:p>
          <a:p>
            <a:pPr marL="74930" algn="just">
              <a:lnSpc>
                <a:spcPts val="3710"/>
              </a:lnSpc>
            </a:pPr>
            <a:r>
              <a:rPr sz="3200" dirty="0">
                <a:solidFill>
                  <a:srgbClr val="000066"/>
                </a:solidFill>
                <a:latin typeface="Candara"/>
                <a:cs typeface="Candara"/>
              </a:rPr>
              <a:t>(</a:t>
            </a:r>
            <a:r>
              <a:rPr sz="3200" spc="-30" dirty="0">
                <a:solidFill>
                  <a:srgbClr val="000066"/>
                </a:solidFill>
                <a:latin typeface="Candara"/>
                <a:cs typeface="Candara"/>
              </a:rPr>
              <a:t> </a:t>
            </a:r>
            <a:r>
              <a:rPr sz="3200" dirty="0">
                <a:solidFill>
                  <a:srgbClr val="000066"/>
                </a:solidFill>
                <a:latin typeface="Candara"/>
                <a:cs typeface="Candara"/>
              </a:rPr>
              <a:t>λ</a:t>
            </a:r>
            <a:r>
              <a:rPr sz="3200" spc="-20" dirty="0">
                <a:solidFill>
                  <a:srgbClr val="000066"/>
                </a:solidFill>
                <a:latin typeface="Candara"/>
                <a:cs typeface="Candara"/>
              </a:rPr>
              <a:t> </a:t>
            </a:r>
            <a:r>
              <a:rPr sz="3200" dirty="0">
                <a:solidFill>
                  <a:srgbClr val="000066"/>
                </a:solidFill>
                <a:latin typeface="Candara"/>
                <a:cs typeface="Candara"/>
              </a:rPr>
              <a:t>αίμα/εγκέφαλος)</a:t>
            </a:r>
            <a:endParaRPr sz="3200">
              <a:latin typeface="Candara"/>
              <a:cs typeface="Candara"/>
            </a:endParaRPr>
          </a:p>
          <a:p>
            <a:pPr marL="12700" marR="6350" indent="239395" algn="just">
              <a:lnSpc>
                <a:spcPct val="100000"/>
              </a:lnSpc>
              <a:spcBef>
                <a:spcPts val="5"/>
              </a:spcBef>
            </a:pPr>
            <a:r>
              <a:rPr sz="3200" dirty="0">
                <a:solidFill>
                  <a:srgbClr val="000066"/>
                </a:solidFill>
                <a:latin typeface="Candara"/>
                <a:cs typeface="Candara"/>
              </a:rPr>
              <a:t>Τη</a:t>
            </a:r>
            <a:r>
              <a:rPr sz="3200" spc="5" dirty="0">
                <a:solidFill>
                  <a:srgbClr val="000066"/>
                </a:solidFill>
                <a:latin typeface="Candara"/>
                <a:cs typeface="Candara"/>
              </a:rPr>
              <a:t> </a:t>
            </a:r>
            <a:r>
              <a:rPr sz="3200" dirty="0">
                <a:solidFill>
                  <a:srgbClr val="000066"/>
                </a:solidFill>
                <a:latin typeface="Candara"/>
                <a:cs typeface="Candara"/>
              </a:rPr>
              <a:t>διαλυτότητα</a:t>
            </a:r>
            <a:r>
              <a:rPr sz="3200" spc="5" dirty="0">
                <a:solidFill>
                  <a:srgbClr val="000066"/>
                </a:solidFill>
                <a:latin typeface="Candara"/>
                <a:cs typeface="Candara"/>
              </a:rPr>
              <a:t> </a:t>
            </a:r>
            <a:r>
              <a:rPr sz="3200" dirty="0">
                <a:solidFill>
                  <a:srgbClr val="000066"/>
                </a:solidFill>
                <a:latin typeface="Candara"/>
                <a:cs typeface="Candara"/>
              </a:rPr>
              <a:t>των</a:t>
            </a:r>
            <a:r>
              <a:rPr sz="3200" spc="5" dirty="0">
                <a:solidFill>
                  <a:srgbClr val="000066"/>
                </a:solidFill>
                <a:latin typeface="Candara"/>
                <a:cs typeface="Candara"/>
              </a:rPr>
              <a:t> </a:t>
            </a:r>
            <a:r>
              <a:rPr sz="3200" spc="-5" dirty="0">
                <a:solidFill>
                  <a:srgbClr val="000066"/>
                </a:solidFill>
                <a:latin typeface="Candara"/>
                <a:cs typeface="Candara"/>
              </a:rPr>
              <a:t>πτητικών </a:t>
            </a:r>
            <a:r>
              <a:rPr sz="3200" spc="-680" dirty="0">
                <a:solidFill>
                  <a:srgbClr val="000066"/>
                </a:solidFill>
                <a:latin typeface="Candara"/>
                <a:cs typeface="Candara"/>
              </a:rPr>
              <a:t> </a:t>
            </a:r>
            <a:r>
              <a:rPr sz="3200" spc="-5" dirty="0">
                <a:solidFill>
                  <a:srgbClr val="000066"/>
                </a:solidFill>
                <a:latin typeface="Candara"/>
                <a:cs typeface="Candara"/>
              </a:rPr>
              <a:t>αναισθητικών</a:t>
            </a:r>
            <a:r>
              <a:rPr sz="3200" dirty="0">
                <a:solidFill>
                  <a:srgbClr val="000066"/>
                </a:solidFill>
                <a:latin typeface="Candara"/>
                <a:cs typeface="Candara"/>
              </a:rPr>
              <a:t> αυξάνει</a:t>
            </a:r>
            <a:r>
              <a:rPr sz="3200" spc="5" dirty="0">
                <a:solidFill>
                  <a:srgbClr val="000066"/>
                </a:solidFill>
                <a:latin typeface="Candara"/>
                <a:cs typeface="Candara"/>
              </a:rPr>
              <a:t> </a:t>
            </a: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λήψη</a:t>
            </a:r>
            <a:r>
              <a:rPr sz="3200" spc="5" dirty="0">
                <a:solidFill>
                  <a:srgbClr val="000066"/>
                </a:solidFill>
                <a:latin typeface="Candara"/>
                <a:cs typeface="Candara"/>
              </a:rPr>
              <a:t> </a:t>
            </a:r>
            <a:r>
              <a:rPr sz="3200" spc="-5" dirty="0">
                <a:solidFill>
                  <a:srgbClr val="000066"/>
                </a:solidFill>
                <a:latin typeface="Candara"/>
                <a:cs typeface="Candara"/>
              </a:rPr>
              <a:t>αλκοόλης, </a:t>
            </a:r>
            <a:r>
              <a:rPr sz="3200" dirty="0">
                <a:solidFill>
                  <a:srgbClr val="000066"/>
                </a:solidFill>
                <a:latin typeface="Candara"/>
                <a:cs typeface="Candara"/>
              </a:rPr>
              <a:t> καθώς</a:t>
            </a:r>
            <a:r>
              <a:rPr sz="3200" spc="-25" dirty="0">
                <a:solidFill>
                  <a:srgbClr val="000066"/>
                </a:solidFill>
                <a:latin typeface="Candara"/>
                <a:cs typeface="Candara"/>
              </a:rPr>
              <a:t> </a:t>
            </a:r>
            <a:r>
              <a:rPr sz="3200" spc="-5" dirty="0">
                <a:solidFill>
                  <a:srgbClr val="000066"/>
                </a:solidFill>
                <a:latin typeface="Candara"/>
                <a:cs typeface="Candara"/>
              </a:rPr>
              <a:t>και </a:t>
            </a: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στέρηση</a:t>
            </a:r>
            <a:r>
              <a:rPr sz="3200" spc="-10" dirty="0">
                <a:solidFill>
                  <a:srgbClr val="000066"/>
                </a:solidFill>
                <a:latin typeface="Candara"/>
                <a:cs typeface="Candara"/>
              </a:rPr>
              <a:t> </a:t>
            </a:r>
            <a:r>
              <a:rPr sz="3200" dirty="0">
                <a:solidFill>
                  <a:srgbClr val="000066"/>
                </a:solidFill>
                <a:latin typeface="Candara"/>
                <a:cs typeface="Candara"/>
              </a:rPr>
              <a:t>τροφής</a:t>
            </a:r>
            <a:endParaRPr sz="3200">
              <a:latin typeface="Candara"/>
              <a:cs typeface="Candar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4299203" y="205740"/>
              <a:ext cx="4219194" cy="663702"/>
            </a:xfrm>
            <a:prstGeom prst="rect">
              <a:avLst/>
            </a:prstGeom>
          </p:spPr>
        </p:pic>
        <p:pic>
          <p:nvPicPr>
            <p:cNvPr id="4" name="object 4"/>
            <p:cNvPicPr/>
            <p:nvPr/>
          </p:nvPicPr>
          <p:blipFill>
            <a:blip r:embed="rId3" cstate="print"/>
            <a:stretch>
              <a:fillRect/>
            </a:stretch>
          </p:blipFill>
          <p:spPr>
            <a:xfrm>
              <a:off x="1092708" y="1272540"/>
              <a:ext cx="2161793" cy="5583174"/>
            </a:xfrm>
            <a:prstGeom prst="rect">
              <a:avLst/>
            </a:prstGeom>
          </p:spPr>
        </p:pic>
      </p:grpSp>
      <p:sp>
        <p:nvSpPr>
          <p:cNvPr id="5" name="object 5"/>
          <p:cNvSpPr txBox="1"/>
          <p:nvPr/>
        </p:nvSpPr>
        <p:spPr>
          <a:xfrm>
            <a:off x="4583684" y="1245488"/>
            <a:ext cx="1376045" cy="848360"/>
          </a:xfrm>
          <a:prstGeom prst="rect">
            <a:avLst/>
          </a:prstGeom>
        </p:spPr>
        <p:txBody>
          <a:bodyPr vert="horz" wrap="square" lIns="0" tIns="149860" rIns="0" bIns="0" rtlCol="0">
            <a:spAutoFit/>
          </a:bodyPr>
          <a:lstStyle/>
          <a:p>
            <a:pPr marR="5080" algn="r">
              <a:lnSpc>
                <a:spcPct val="100000"/>
              </a:lnSpc>
              <a:spcBef>
                <a:spcPts val="1180"/>
              </a:spcBef>
              <a:tabLst>
                <a:tab pos="842644" algn="l"/>
              </a:tabLst>
            </a:pPr>
            <a:r>
              <a:rPr sz="1800" dirty="0">
                <a:solidFill>
                  <a:srgbClr val="000066"/>
                </a:solidFill>
                <a:latin typeface="Candara"/>
                <a:cs typeface="Candara"/>
              </a:rPr>
              <a:t>Στις	</a:t>
            </a:r>
            <a:r>
              <a:rPr sz="1800" spc="-10" dirty="0">
                <a:solidFill>
                  <a:srgbClr val="000066"/>
                </a:solidFill>
                <a:latin typeface="Candara"/>
                <a:cs typeface="Candara"/>
              </a:rPr>
              <a:t>11</a:t>
            </a:r>
            <a:endParaRPr sz="1800" dirty="0">
              <a:latin typeface="Candara"/>
              <a:cs typeface="Candara"/>
            </a:endParaRPr>
          </a:p>
          <a:p>
            <a:pPr marR="48260" algn="r">
              <a:lnSpc>
                <a:spcPct val="100000"/>
              </a:lnSpc>
              <a:spcBef>
                <a:spcPts val="1080"/>
              </a:spcBef>
            </a:pPr>
            <a:r>
              <a:rPr sz="1800" dirty="0">
                <a:solidFill>
                  <a:srgbClr val="000066"/>
                </a:solidFill>
                <a:latin typeface="Candara"/>
                <a:cs typeface="Candara"/>
              </a:rPr>
              <a:t>οδ</a:t>
            </a:r>
            <a:r>
              <a:rPr sz="1800" spc="-50" dirty="0">
                <a:solidFill>
                  <a:srgbClr val="000066"/>
                </a:solidFill>
                <a:latin typeface="Candara"/>
                <a:cs typeface="Candara"/>
              </a:rPr>
              <a:t>ο</a:t>
            </a:r>
            <a:r>
              <a:rPr sz="1800" dirty="0">
                <a:solidFill>
                  <a:srgbClr val="000066"/>
                </a:solidFill>
                <a:latin typeface="Candara"/>
                <a:cs typeface="Candara"/>
              </a:rPr>
              <a:t>ν</a:t>
            </a:r>
            <a:r>
              <a:rPr sz="1800" spc="5" dirty="0">
                <a:solidFill>
                  <a:srgbClr val="000066"/>
                </a:solidFill>
                <a:latin typeface="Candara"/>
                <a:cs typeface="Candara"/>
              </a:rPr>
              <a:t>τ</a:t>
            </a:r>
            <a:r>
              <a:rPr sz="1800" dirty="0">
                <a:solidFill>
                  <a:srgbClr val="000066"/>
                </a:solidFill>
                <a:latin typeface="Candara"/>
                <a:cs typeface="Candara"/>
              </a:rPr>
              <a:t>ίατρος,</a:t>
            </a:r>
            <a:endParaRPr sz="1800" dirty="0">
              <a:latin typeface="Candara"/>
              <a:cs typeface="Candara"/>
            </a:endParaRPr>
          </a:p>
        </p:txBody>
      </p:sp>
      <p:sp>
        <p:nvSpPr>
          <p:cNvPr id="6" name="object 6"/>
          <p:cNvSpPr txBox="1"/>
          <p:nvPr/>
        </p:nvSpPr>
        <p:spPr>
          <a:xfrm>
            <a:off x="6126226" y="1245488"/>
            <a:ext cx="2413635" cy="843821"/>
          </a:xfrm>
          <a:prstGeom prst="rect">
            <a:avLst/>
          </a:prstGeom>
        </p:spPr>
        <p:txBody>
          <a:bodyPr vert="horz" wrap="square" lIns="0" tIns="12700" rIns="0" bIns="0" rtlCol="0">
            <a:spAutoFit/>
          </a:bodyPr>
          <a:lstStyle/>
          <a:p>
            <a:pPr marL="12700" marR="5080" indent="264795">
              <a:lnSpc>
                <a:spcPct val="150000"/>
              </a:lnSpc>
              <a:spcBef>
                <a:spcPts val="100"/>
              </a:spcBef>
              <a:tabLst>
                <a:tab pos="1135380" algn="l"/>
                <a:tab pos="1951355" algn="l"/>
              </a:tabLst>
            </a:pPr>
            <a:r>
              <a:rPr lang="el-GR" sz="1800" dirty="0" smtClean="0">
                <a:solidFill>
                  <a:srgbClr val="000066"/>
                </a:solidFill>
                <a:latin typeface="Candara"/>
                <a:cs typeface="Candara"/>
              </a:rPr>
              <a:t>Δεκεμβρίου </a:t>
            </a:r>
            <a:r>
              <a:rPr sz="1800" dirty="0" smtClean="0">
                <a:solidFill>
                  <a:srgbClr val="000066"/>
                </a:solidFill>
                <a:latin typeface="Candara"/>
                <a:cs typeface="Candara"/>
              </a:rPr>
              <a:t>,</a:t>
            </a:r>
            <a:r>
              <a:rPr sz="1800" dirty="0">
                <a:solidFill>
                  <a:srgbClr val="000066"/>
                </a:solidFill>
                <a:latin typeface="Candara"/>
                <a:cs typeface="Candara"/>
              </a:rPr>
              <a:t>	ένας  εισήγα</a:t>
            </a:r>
            <a:r>
              <a:rPr sz="1800" spc="5" dirty="0">
                <a:solidFill>
                  <a:srgbClr val="000066"/>
                </a:solidFill>
                <a:latin typeface="Candara"/>
                <a:cs typeface="Candara"/>
              </a:rPr>
              <a:t>γ</a:t>
            </a:r>
            <a:r>
              <a:rPr sz="1800" dirty="0">
                <a:solidFill>
                  <a:srgbClr val="000066"/>
                </a:solidFill>
                <a:latin typeface="Candara"/>
                <a:cs typeface="Candara"/>
              </a:rPr>
              <a:t>ε	εισ</a:t>
            </a:r>
            <a:r>
              <a:rPr sz="1800" spc="-5" dirty="0">
                <a:solidFill>
                  <a:srgbClr val="000066"/>
                </a:solidFill>
                <a:latin typeface="Candara"/>
                <a:cs typeface="Candara"/>
              </a:rPr>
              <a:t>πνε</a:t>
            </a:r>
            <a:r>
              <a:rPr sz="1800" spc="5" dirty="0">
                <a:solidFill>
                  <a:srgbClr val="000066"/>
                </a:solidFill>
                <a:latin typeface="Candara"/>
                <a:cs typeface="Candara"/>
              </a:rPr>
              <a:t>ό</a:t>
            </a:r>
            <a:r>
              <a:rPr sz="1800" spc="-10" dirty="0">
                <a:solidFill>
                  <a:srgbClr val="000066"/>
                </a:solidFill>
                <a:latin typeface="Candara"/>
                <a:cs typeface="Candara"/>
              </a:rPr>
              <a:t>μ</a:t>
            </a:r>
            <a:r>
              <a:rPr sz="1800" dirty="0">
                <a:solidFill>
                  <a:srgbClr val="000066"/>
                </a:solidFill>
                <a:latin typeface="Candara"/>
                <a:cs typeface="Candara"/>
              </a:rPr>
              <a:t>ε</a:t>
            </a:r>
            <a:r>
              <a:rPr sz="1800" spc="5" dirty="0">
                <a:solidFill>
                  <a:srgbClr val="000066"/>
                </a:solidFill>
                <a:latin typeface="Candara"/>
                <a:cs typeface="Candara"/>
              </a:rPr>
              <a:t>ν</a:t>
            </a:r>
            <a:r>
              <a:rPr sz="1800" dirty="0">
                <a:solidFill>
                  <a:srgbClr val="000066"/>
                </a:solidFill>
                <a:latin typeface="Candara"/>
                <a:cs typeface="Candara"/>
              </a:rPr>
              <a:t>ο</a:t>
            </a:r>
            <a:endParaRPr sz="1800" dirty="0">
              <a:latin typeface="Candara"/>
              <a:cs typeface="Candara"/>
            </a:endParaRPr>
          </a:p>
        </p:txBody>
      </p:sp>
      <p:sp>
        <p:nvSpPr>
          <p:cNvPr id="7" name="object 7"/>
          <p:cNvSpPr txBox="1"/>
          <p:nvPr/>
        </p:nvSpPr>
        <p:spPr>
          <a:xfrm>
            <a:off x="4583684" y="2068936"/>
            <a:ext cx="3954779" cy="2082800"/>
          </a:xfrm>
          <a:prstGeom prst="rect">
            <a:avLst/>
          </a:prstGeom>
        </p:spPr>
        <p:txBody>
          <a:bodyPr vert="horz" wrap="square" lIns="0" tIns="12065" rIns="0" bIns="0" rtlCol="0">
            <a:spAutoFit/>
          </a:bodyPr>
          <a:lstStyle/>
          <a:p>
            <a:pPr marL="12700" marR="5080" algn="just">
              <a:lnSpc>
                <a:spcPct val="150000"/>
              </a:lnSpc>
              <a:spcBef>
                <a:spcPts val="95"/>
              </a:spcBef>
            </a:pPr>
            <a:r>
              <a:rPr sz="1800" spc="-5" dirty="0">
                <a:solidFill>
                  <a:srgbClr val="000066"/>
                </a:solidFill>
                <a:latin typeface="Candara"/>
                <a:cs typeface="Candara"/>
              </a:rPr>
              <a:t>υποξείδιο</a:t>
            </a:r>
            <a:r>
              <a:rPr sz="1800" dirty="0">
                <a:solidFill>
                  <a:srgbClr val="000066"/>
                </a:solidFill>
                <a:latin typeface="Candara"/>
                <a:cs typeface="Candara"/>
              </a:rPr>
              <a:t> </a:t>
            </a:r>
            <a:r>
              <a:rPr sz="1800" spc="-10" dirty="0">
                <a:solidFill>
                  <a:srgbClr val="000066"/>
                </a:solidFill>
                <a:latin typeface="Candara"/>
                <a:cs typeface="Candara"/>
              </a:rPr>
              <a:t>του</a:t>
            </a:r>
            <a:r>
              <a:rPr sz="1800" spc="-5" dirty="0">
                <a:solidFill>
                  <a:srgbClr val="000066"/>
                </a:solidFill>
                <a:latin typeface="Candara"/>
                <a:cs typeface="Candara"/>
              </a:rPr>
              <a:t> αζώτου,</a:t>
            </a:r>
            <a:r>
              <a:rPr sz="1800" dirty="0">
                <a:solidFill>
                  <a:srgbClr val="000066"/>
                </a:solidFill>
                <a:latin typeface="Candara"/>
                <a:cs typeface="Candara"/>
              </a:rPr>
              <a:t> </a:t>
            </a:r>
            <a:r>
              <a:rPr sz="1800" spc="-5" dirty="0">
                <a:solidFill>
                  <a:srgbClr val="000066"/>
                </a:solidFill>
                <a:latin typeface="Candara"/>
                <a:cs typeface="Candara"/>
              </a:rPr>
              <a:t>ενώ</a:t>
            </a:r>
            <a:r>
              <a:rPr sz="1800" dirty="0">
                <a:solidFill>
                  <a:srgbClr val="000066"/>
                </a:solidFill>
                <a:latin typeface="Candara"/>
                <a:cs typeface="Candara"/>
              </a:rPr>
              <a:t> </a:t>
            </a:r>
            <a:r>
              <a:rPr sz="1800" spc="-5" dirty="0">
                <a:solidFill>
                  <a:srgbClr val="000066"/>
                </a:solidFill>
                <a:latin typeface="Candara"/>
                <a:cs typeface="Candara"/>
              </a:rPr>
              <a:t>ένας </a:t>
            </a:r>
            <a:r>
              <a:rPr sz="1800" dirty="0">
                <a:solidFill>
                  <a:srgbClr val="000066"/>
                </a:solidFill>
                <a:latin typeface="Candara"/>
                <a:cs typeface="Candara"/>
              </a:rPr>
              <a:t> </a:t>
            </a:r>
            <a:r>
              <a:rPr sz="1800" spc="-5" dirty="0">
                <a:solidFill>
                  <a:srgbClr val="000066"/>
                </a:solidFill>
                <a:latin typeface="Candara"/>
                <a:cs typeface="Candara"/>
              </a:rPr>
              <a:t>συνάδελφος</a:t>
            </a:r>
            <a:r>
              <a:rPr sz="1800" dirty="0">
                <a:solidFill>
                  <a:srgbClr val="000066"/>
                </a:solidFill>
                <a:latin typeface="Candara"/>
                <a:cs typeface="Candara"/>
              </a:rPr>
              <a:t> του</a:t>
            </a:r>
            <a:r>
              <a:rPr sz="1800" spc="5" dirty="0">
                <a:solidFill>
                  <a:srgbClr val="000066"/>
                </a:solidFill>
                <a:latin typeface="Candara"/>
                <a:cs typeface="Candara"/>
              </a:rPr>
              <a:t> </a:t>
            </a:r>
            <a:r>
              <a:rPr sz="1800" spc="-10" dirty="0">
                <a:solidFill>
                  <a:srgbClr val="000066"/>
                </a:solidFill>
                <a:latin typeface="Candara"/>
                <a:cs typeface="Candara"/>
              </a:rPr>
              <a:t>πραγματοποίησε </a:t>
            </a:r>
            <a:r>
              <a:rPr sz="1800" spc="-380" dirty="0">
                <a:solidFill>
                  <a:srgbClr val="000066"/>
                </a:solidFill>
                <a:latin typeface="Candara"/>
                <a:cs typeface="Candara"/>
              </a:rPr>
              <a:t> </a:t>
            </a:r>
            <a:r>
              <a:rPr sz="1800" spc="-5" dirty="0">
                <a:solidFill>
                  <a:srgbClr val="000066"/>
                </a:solidFill>
                <a:latin typeface="Candara"/>
                <a:cs typeface="Candara"/>
              </a:rPr>
              <a:t>εξαγωγή </a:t>
            </a:r>
            <a:r>
              <a:rPr sz="1800" spc="-10" dirty="0">
                <a:solidFill>
                  <a:srgbClr val="000066"/>
                </a:solidFill>
                <a:latin typeface="Candara"/>
                <a:cs typeface="Candara"/>
              </a:rPr>
              <a:t>δοντίου </a:t>
            </a:r>
            <a:r>
              <a:rPr sz="1800" spc="-5" dirty="0">
                <a:solidFill>
                  <a:srgbClr val="000066"/>
                </a:solidFill>
                <a:latin typeface="Candara"/>
                <a:cs typeface="Candara"/>
              </a:rPr>
              <a:t>του ιδίου. Ωστόσο, </a:t>
            </a:r>
            <a:r>
              <a:rPr sz="1800" dirty="0">
                <a:solidFill>
                  <a:srgbClr val="000066"/>
                </a:solidFill>
                <a:latin typeface="Candara"/>
                <a:cs typeface="Candara"/>
              </a:rPr>
              <a:t>η </a:t>
            </a:r>
            <a:r>
              <a:rPr sz="1800" spc="5" dirty="0">
                <a:solidFill>
                  <a:srgbClr val="000066"/>
                </a:solidFill>
                <a:latin typeface="Candara"/>
                <a:cs typeface="Candara"/>
              </a:rPr>
              <a:t> </a:t>
            </a:r>
            <a:r>
              <a:rPr sz="1800" spc="-5" dirty="0">
                <a:solidFill>
                  <a:srgbClr val="000066"/>
                </a:solidFill>
                <a:latin typeface="Candara"/>
                <a:cs typeface="Candara"/>
              </a:rPr>
              <a:t>προσπάθεια</a:t>
            </a:r>
            <a:r>
              <a:rPr sz="1800" dirty="0">
                <a:solidFill>
                  <a:srgbClr val="000066"/>
                </a:solidFill>
                <a:latin typeface="Candara"/>
                <a:cs typeface="Candara"/>
              </a:rPr>
              <a:t> του</a:t>
            </a:r>
            <a:r>
              <a:rPr sz="1800" spc="5" dirty="0">
                <a:solidFill>
                  <a:srgbClr val="000066"/>
                </a:solidFill>
                <a:latin typeface="Candara"/>
                <a:cs typeface="Candara"/>
              </a:rPr>
              <a:t> </a:t>
            </a:r>
            <a:r>
              <a:rPr sz="1800" spc="-5" dirty="0">
                <a:solidFill>
                  <a:srgbClr val="000066"/>
                </a:solidFill>
                <a:latin typeface="Candara"/>
                <a:cs typeface="Candara"/>
              </a:rPr>
              <a:t>Dr.</a:t>
            </a:r>
            <a:r>
              <a:rPr sz="1800" dirty="0">
                <a:solidFill>
                  <a:srgbClr val="000066"/>
                </a:solidFill>
                <a:latin typeface="Candara"/>
                <a:cs typeface="Candara"/>
              </a:rPr>
              <a:t> </a:t>
            </a:r>
            <a:r>
              <a:rPr sz="1800" spc="-20" dirty="0">
                <a:solidFill>
                  <a:srgbClr val="000066"/>
                </a:solidFill>
                <a:latin typeface="Candara"/>
                <a:cs typeface="Candara"/>
              </a:rPr>
              <a:t>Wells</a:t>
            </a:r>
            <a:r>
              <a:rPr sz="1800" spc="355" dirty="0">
                <a:solidFill>
                  <a:srgbClr val="000066"/>
                </a:solidFill>
                <a:latin typeface="Candara"/>
                <a:cs typeface="Candara"/>
              </a:rPr>
              <a:t> </a:t>
            </a:r>
            <a:r>
              <a:rPr sz="1800" dirty="0">
                <a:solidFill>
                  <a:srgbClr val="000066"/>
                </a:solidFill>
                <a:latin typeface="Candara"/>
                <a:cs typeface="Candara"/>
              </a:rPr>
              <a:t>για </a:t>
            </a:r>
            <a:r>
              <a:rPr sz="1800" spc="5" dirty="0">
                <a:solidFill>
                  <a:srgbClr val="000066"/>
                </a:solidFill>
                <a:latin typeface="Candara"/>
                <a:cs typeface="Candara"/>
              </a:rPr>
              <a:t> </a:t>
            </a:r>
            <a:r>
              <a:rPr sz="1800" dirty="0">
                <a:solidFill>
                  <a:srgbClr val="000066"/>
                </a:solidFill>
                <a:latin typeface="Candara"/>
                <a:cs typeface="Candara"/>
              </a:rPr>
              <a:t>αναισθησία</a:t>
            </a:r>
            <a:r>
              <a:rPr sz="1800" spc="285" dirty="0">
                <a:solidFill>
                  <a:srgbClr val="000066"/>
                </a:solidFill>
                <a:latin typeface="Candara"/>
                <a:cs typeface="Candara"/>
              </a:rPr>
              <a:t> </a:t>
            </a:r>
            <a:r>
              <a:rPr sz="1800" spc="-5" dirty="0">
                <a:solidFill>
                  <a:srgbClr val="000066"/>
                </a:solidFill>
                <a:latin typeface="Candara"/>
                <a:cs typeface="Candara"/>
              </a:rPr>
              <a:t>χρησιμοποιώντας</a:t>
            </a:r>
            <a:r>
              <a:rPr sz="1800" spc="330" dirty="0">
                <a:solidFill>
                  <a:srgbClr val="000066"/>
                </a:solidFill>
                <a:latin typeface="Candara"/>
                <a:cs typeface="Candara"/>
              </a:rPr>
              <a:t> </a:t>
            </a:r>
            <a:r>
              <a:rPr sz="1800" spc="-10" dirty="0">
                <a:solidFill>
                  <a:srgbClr val="000066"/>
                </a:solidFill>
                <a:latin typeface="Candara"/>
                <a:cs typeface="Candara"/>
              </a:rPr>
              <a:t>το</a:t>
            </a:r>
            <a:endParaRPr sz="1800" dirty="0">
              <a:latin typeface="Candara"/>
              <a:cs typeface="Candara"/>
            </a:endParaRPr>
          </a:p>
        </p:txBody>
      </p:sp>
      <p:sp>
        <p:nvSpPr>
          <p:cNvPr id="8" name="object 8"/>
          <p:cNvSpPr txBox="1"/>
          <p:nvPr/>
        </p:nvSpPr>
        <p:spPr>
          <a:xfrm>
            <a:off x="4583684" y="4126484"/>
            <a:ext cx="3955415" cy="848360"/>
          </a:xfrm>
          <a:prstGeom prst="rect">
            <a:avLst/>
          </a:prstGeom>
        </p:spPr>
        <p:txBody>
          <a:bodyPr vert="horz" wrap="square" lIns="0" tIns="12700" rIns="0" bIns="0" rtlCol="0">
            <a:spAutoFit/>
          </a:bodyPr>
          <a:lstStyle/>
          <a:p>
            <a:pPr marL="12700" marR="5080">
              <a:lnSpc>
                <a:spcPct val="150000"/>
              </a:lnSpc>
              <a:spcBef>
                <a:spcPts val="100"/>
              </a:spcBef>
              <a:tabLst>
                <a:tab pos="1187450" algn="l"/>
                <a:tab pos="1434465" algn="l"/>
                <a:tab pos="1754505" algn="l"/>
                <a:tab pos="1971039" algn="l"/>
                <a:tab pos="2725420" algn="l"/>
                <a:tab pos="3304540" algn="l"/>
                <a:tab pos="3702685" algn="l"/>
              </a:tabLst>
            </a:pPr>
            <a:r>
              <a:rPr sz="1800" dirty="0">
                <a:solidFill>
                  <a:srgbClr val="000066"/>
                </a:solidFill>
                <a:latin typeface="Candara"/>
                <a:cs typeface="Candara"/>
              </a:rPr>
              <a:t>υποξεί</a:t>
            </a:r>
            <a:r>
              <a:rPr sz="1800" spc="-10" dirty="0">
                <a:solidFill>
                  <a:srgbClr val="000066"/>
                </a:solidFill>
                <a:latin typeface="Candara"/>
                <a:cs typeface="Candara"/>
              </a:rPr>
              <a:t>δ</a:t>
            </a:r>
            <a:r>
              <a:rPr sz="1800" dirty="0">
                <a:solidFill>
                  <a:srgbClr val="000066"/>
                </a:solidFill>
                <a:latin typeface="Candara"/>
                <a:cs typeface="Candara"/>
              </a:rPr>
              <a:t>ιο	τ</a:t>
            </a:r>
            <a:r>
              <a:rPr sz="1800" spc="5" dirty="0">
                <a:solidFill>
                  <a:srgbClr val="000066"/>
                </a:solidFill>
                <a:latin typeface="Candara"/>
                <a:cs typeface="Candara"/>
              </a:rPr>
              <a:t>ο</a:t>
            </a:r>
            <a:r>
              <a:rPr sz="1800" dirty="0">
                <a:solidFill>
                  <a:srgbClr val="000066"/>
                </a:solidFill>
                <a:latin typeface="Candara"/>
                <a:cs typeface="Candara"/>
              </a:rPr>
              <a:t>υ	α</a:t>
            </a:r>
            <a:r>
              <a:rPr sz="1800" spc="-10" dirty="0">
                <a:solidFill>
                  <a:srgbClr val="000066"/>
                </a:solidFill>
                <a:latin typeface="Candara"/>
                <a:cs typeface="Candara"/>
              </a:rPr>
              <a:t>ζ</a:t>
            </a:r>
            <a:r>
              <a:rPr sz="1800" spc="-5" dirty="0">
                <a:solidFill>
                  <a:srgbClr val="000066"/>
                </a:solidFill>
                <a:latin typeface="Candara"/>
                <a:cs typeface="Candara"/>
              </a:rPr>
              <a:t>ώ</a:t>
            </a:r>
            <a:r>
              <a:rPr sz="1800" dirty="0">
                <a:solidFill>
                  <a:srgbClr val="000066"/>
                </a:solidFill>
                <a:latin typeface="Candara"/>
                <a:cs typeface="Candara"/>
              </a:rPr>
              <a:t>του	σ</a:t>
            </a:r>
            <a:r>
              <a:rPr sz="1800" spc="5" dirty="0">
                <a:solidFill>
                  <a:srgbClr val="000066"/>
                </a:solidFill>
                <a:latin typeface="Candara"/>
                <a:cs typeface="Candara"/>
              </a:rPr>
              <a:t>τ</a:t>
            </a:r>
            <a:r>
              <a:rPr sz="1800" dirty="0">
                <a:solidFill>
                  <a:srgbClr val="000066"/>
                </a:solidFill>
                <a:latin typeface="Candara"/>
                <a:cs typeface="Candara"/>
              </a:rPr>
              <a:t>ο	</a:t>
            </a:r>
            <a:r>
              <a:rPr sz="1800" spc="-10" dirty="0">
                <a:solidFill>
                  <a:srgbClr val="000066"/>
                </a:solidFill>
                <a:latin typeface="Candara"/>
                <a:cs typeface="Candara"/>
              </a:rPr>
              <a:t>Γ</a:t>
            </a:r>
            <a:r>
              <a:rPr sz="1800" dirty="0">
                <a:solidFill>
                  <a:srgbClr val="000066"/>
                </a:solidFill>
                <a:latin typeface="Candara"/>
                <a:cs typeface="Candara"/>
              </a:rPr>
              <a:t>ενικό  Νο</a:t>
            </a:r>
            <a:r>
              <a:rPr sz="1800" spc="-10" dirty="0">
                <a:solidFill>
                  <a:srgbClr val="000066"/>
                </a:solidFill>
                <a:latin typeface="Candara"/>
                <a:cs typeface="Candara"/>
              </a:rPr>
              <a:t>σ</a:t>
            </a:r>
            <a:r>
              <a:rPr sz="1800" dirty="0">
                <a:solidFill>
                  <a:srgbClr val="000066"/>
                </a:solidFill>
                <a:latin typeface="Candara"/>
                <a:cs typeface="Candara"/>
              </a:rPr>
              <a:t>οκ</a:t>
            </a:r>
            <a:r>
              <a:rPr sz="1800" spc="-5" dirty="0">
                <a:solidFill>
                  <a:srgbClr val="000066"/>
                </a:solidFill>
                <a:latin typeface="Candara"/>
                <a:cs typeface="Candara"/>
              </a:rPr>
              <a:t>ο</a:t>
            </a:r>
            <a:r>
              <a:rPr sz="1800" dirty="0">
                <a:solidFill>
                  <a:srgbClr val="000066"/>
                </a:solidFill>
                <a:latin typeface="Candara"/>
                <a:cs typeface="Candara"/>
              </a:rPr>
              <a:t>μείο	</a:t>
            </a:r>
            <a:r>
              <a:rPr sz="1800" spc="-10" dirty="0">
                <a:solidFill>
                  <a:srgbClr val="000066"/>
                </a:solidFill>
                <a:latin typeface="Candara"/>
                <a:cs typeface="Candara"/>
              </a:rPr>
              <a:t>τ</a:t>
            </a:r>
            <a:r>
              <a:rPr sz="1800" spc="-5" dirty="0">
                <a:solidFill>
                  <a:srgbClr val="000066"/>
                </a:solidFill>
                <a:latin typeface="Candara"/>
                <a:cs typeface="Candara"/>
              </a:rPr>
              <a:t>η</a:t>
            </a:r>
            <a:r>
              <a:rPr sz="1800" dirty="0">
                <a:solidFill>
                  <a:srgbClr val="000066"/>
                </a:solidFill>
                <a:latin typeface="Candara"/>
                <a:cs typeface="Candara"/>
              </a:rPr>
              <a:t>ς	Μασα</a:t>
            </a:r>
            <a:r>
              <a:rPr sz="1800" spc="-10" dirty="0">
                <a:solidFill>
                  <a:srgbClr val="000066"/>
                </a:solidFill>
                <a:latin typeface="Candara"/>
                <a:cs typeface="Candara"/>
              </a:rPr>
              <a:t>χ</a:t>
            </a:r>
            <a:r>
              <a:rPr sz="1800" dirty="0">
                <a:solidFill>
                  <a:srgbClr val="000066"/>
                </a:solidFill>
                <a:latin typeface="Candara"/>
                <a:cs typeface="Candara"/>
              </a:rPr>
              <a:t>ου</a:t>
            </a:r>
            <a:r>
              <a:rPr sz="1800" spc="-15" dirty="0">
                <a:solidFill>
                  <a:srgbClr val="000066"/>
                </a:solidFill>
                <a:latin typeface="Candara"/>
                <a:cs typeface="Candara"/>
              </a:rPr>
              <a:t>σ</a:t>
            </a:r>
            <a:r>
              <a:rPr sz="1800" dirty="0">
                <a:solidFill>
                  <a:srgbClr val="000066"/>
                </a:solidFill>
                <a:latin typeface="Candara"/>
                <a:cs typeface="Candara"/>
              </a:rPr>
              <a:t>έ</a:t>
            </a:r>
            <a:r>
              <a:rPr sz="1800" spc="5" dirty="0">
                <a:solidFill>
                  <a:srgbClr val="000066"/>
                </a:solidFill>
                <a:latin typeface="Candara"/>
                <a:cs typeface="Candara"/>
              </a:rPr>
              <a:t>τ</a:t>
            </a:r>
            <a:r>
              <a:rPr sz="1800" spc="-5" dirty="0">
                <a:solidFill>
                  <a:srgbClr val="000066"/>
                </a:solidFill>
                <a:latin typeface="Candara"/>
                <a:cs typeface="Candara"/>
              </a:rPr>
              <a:t>η</a:t>
            </a:r>
            <a:r>
              <a:rPr sz="1800" dirty="0">
                <a:solidFill>
                  <a:srgbClr val="000066"/>
                </a:solidFill>
                <a:latin typeface="Candara"/>
                <a:cs typeface="Candara"/>
              </a:rPr>
              <a:t>ς	</a:t>
            </a:r>
            <a:r>
              <a:rPr sz="1800" spc="5" dirty="0">
                <a:solidFill>
                  <a:srgbClr val="000066"/>
                </a:solidFill>
                <a:latin typeface="Candara"/>
                <a:cs typeface="Candara"/>
              </a:rPr>
              <a:t>το</a:t>
            </a:r>
            <a:endParaRPr sz="1800" dirty="0">
              <a:latin typeface="Candara"/>
              <a:cs typeface="Candara"/>
            </a:endParaRPr>
          </a:p>
        </p:txBody>
      </p:sp>
      <p:sp>
        <p:nvSpPr>
          <p:cNvPr id="9" name="object 9"/>
          <p:cNvSpPr txBox="1"/>
          <p:nvPr/>
        </p:nvSpPr>
        <p:spPr>
          <a:xfrm>
            <a:off x="4583684" y="4949930"/>
            <a:ext cx="3955415" cy="1259840"/>
          </a:xfrm>
          <a:prstGeom prst="rect">
            <a:avLst/>
          </a:prstGeom>
        </p:spPr>
        <p:txBody>
          <a:bodyPr vert="horz" wrap="square" lIns="0" tIns="12065" rIns="0" bIns="0" rtlCol="0">
            <a:spAutoFit/>
          </a:bodyPr>
          <a:lstStyle/>
          <a:p>
            <a:pPr marL="12700" marR="5080" algn="just">
              <a:lnSpc>
                <a:spcPct val="150100"/>
              </a:lnSpc>
              <a:spcBef>
                <a:spcPts val="95"/>
              </a:spcBef>
            </a:pPr>
            <a:r>
              <a:rPr sz="1800" spc="-5" dirty="0">
                <a:solidFill>
                  <a:srgbClr val="000066"/>
                </a:solidFill>
                <a:latin typeface="Candara"/>
                <a:cs typeface="Candara"/>
              </a:rPr>
              <a:t>1</a:t>
            </a:r>
            <a:r>
              <a:rPr sz="1800" dirty="0">
                <a:solidFill>
                  <a:srgbClr val="000066"/>
                </a:solidFill>
                <a:latin typeface="Candara"/>
                <a:cs typeface="Candara"/>
              </a:rPr>
              <a:t>8</a:t>
            </a:r>
            <a:r>
              <a:rPr sz="1800" spc="-5" dirty="0">
                <a:solidFill>
                  <a:srgbClr val="000066"/>
                </a:solidFill>
                <a:latin typeface="Candara"/>
                <a:cs typeface="Candara"/>
              </a:rPr>
              <a:t>4</a:t>
            </a:r>
            <a:r>
              <a:rPr sz="1800" cap="small" dirty="0">
                <a:solidFill>
                  <a:srgbClr val="000066"/>
                </a:solidFill>
                <a:latin typeface="Candara"/>
                <a:cs typeface="Candara"/>
              </a:rPr>
              <a:t>5</a:t>
            </a:r>
            <a:r>
              <a:rPr sz="1800" dirty="0">
                <a:solidFill>
                  <a:srgbClr val="000066"/>
                </a:solidFill>
                <a:latin typeface="Candara"/>
                <a:cs typeface="Candara"/>
              </a:rPr>
              <a:t>    </a:t>
            </a:r>
            <a:r>
              <a:rPr sz="1800" spc="-5" dirty="0">
                <a:solidFill>
                  <a:srgbClr val="000066"/>
                </a:solidFill>
                <a:latin typeface="Candara"/>
                <a:cs typeface="Candara"/>
              </a:rPr>
              <a:t> </a:t>
            </a:r>
            <a:r>
              <a:rPr sz="1800" spc="-10" dirty="0">
                <a:solidFill>
                  <a:srgbClr val="000066"/>
                </a:solidFill>
                <a:latin typeface="Candara"/>
                <a:cs typeface="Candara"/>
              </a:rPr>
              <a:t>α</a:t>
            </a:r>
            <a:r>
              <a:rPr sz="1800" spc="5" dirty="0">
                <a:solidFill>
                  <a:srgbClr val="000066"/>
                </a:solidFill>
                <a:latin typeface="Candara"/>
                <a:cs typeface="Candara"/>
              </a:rPr>
              <a:t>π</a:t>
            </a:r>
            <a:r>
              <a:rPr sz="1800" dirty="0">
                <a:solidFill>
                  <a:srgbClr val="000066"/>
                </a:solidFill>
                <a:latin typeface="Candara"/>
                <a:cs typeface="Candara"/>
              </a:rPr>
              <a:t>έ</a:t>
            </a:r>
            <a:r>
              <a:rPr sz="1800" spc="5" dirty="0">
                <a:solidFill>
                  <a:srgbClr val="000066"/>
                </a:solidFill>
                <a:latin typeface="Candara"/>
                <a:cs typeface="Candara"/>
              </a:rPr>
              <a:t>τ</a:t>
            </a:r>
            <a:r>
              <a:rPr sz="1800" dirty="0">
                <a:solidFill>
                  <a:srgbClr val="000066"/>
                </a:solidFill>
                <a:latin typeface="Candara"/>
                <a:cs typeface="Candara"/>
              </a:rPr>
              <a:t>υ</a:t>
            </a:r>
            <a:r>
              <a:rPr sz="1800" spc="5" dirty="0">
                <a:solidFill>
                  <a:srgbClr val="000066"/>
                </a:solidFill>
                <a:latin typeface="Candara"/>
                <a:cs typeface="Candara"/>
              </a:rPr>
              <a:t>χ</a:t>
            </a:r>
            <a:r>
              <a:rPr sz="1800" dirty="0">
                <a:solidFill>
                  <a:srgbClr val="000066"/>
                </a:solidFill>
                <a:latin typeface="Candara"/>
                <a:cs typeface="Candara"/>
              </a:rPr>
              <a:t>ε    </a:t>
            </a:r>
            <a:r>
              <a:rPr sz="1800" spc="-25" dirty="0">
                <a:solidFill>
                  <a:srgbClr val="000066"/>
                </a:solidFill>
                <a:latin typeface="Candara"/>
                <a:cs typeface="Candara"/>
              </a:rPr>
              <a:t> </a:t>
            </a:r>
            <a:r>
              <a:rPr sz="1800" spc="-5" dirty="0">
                <a:solidFill>
                  <a:srgbClr val="000066"/>
                </a:solidFill>
                <a:latin typeface="Candara"/>
                <a:cs typeface="Candara"/>
              </a:rPr>
              <a:t>κα</a:t>
            </a:r>
            <a:r>
              <a:rPr sz="1800" dirty="0">
                <a:solidFill>
                  <a:srgbClr val="000066"/>
                </a:solidFill>
                <a:latin typeface="Candara"/>
                <a:cs typeface="Candara"/>
              </a:rPr>
              <a:t>ι    </a:t>
            </a:r>
            <a:r>
              <a:rPr sz="1800" spc="-10" dirty="0">
                <a:solidFill>
                  <a:srgbClr val="000066"/>
                </a:solidFill>
                <a:latin typeface="Candara"/>
                <a:cs typeface="Candara"/>
              </a:rPr>
              <a:t> </a:t>
            </a:r>
            <a:r>
              <a:rPr sz="1800" dirty="0">
                <a:solidFill>
                  <a:srgbClr val="000066"/>
                </a:solidFill>
                <a:latin typeface="Candara"/>
                <a:cs typeface="Candara"/>
              </a:rPr>
              <a:t>η    </a:t>
            </a:r>
            <a:r>
              <a:rPr sz="1800" spc="-5" dirty="0">
                <a:solidFill>
                  <a:srgbClr val="000066"/>
                </a:solidFill>
                <a:latin typeface="Candara"/>
                <a:cs typeface="Candara"/>
              </a:rPr>
              <a:t> </a:t>
            </a:r>
            <a:r>
              <a:rPr sz="1800" dirty="0">
                <a:solidFill>
                  <a:srgbClr val="000066"/>
                </a:solidFill>
                <a:latin typeface="Candara"/>
                <a:cs typeface="Candara"/>
              </a:rPr>
              <a:t>χ</a:t>
            </a:r>
            <a:r>
              <a:rPr sz="1800" spc="5" dirty="0">
                <a:solidFill>
                  <a:srgbClr val="000066"/>
                </a:solidFill>
                <a:latin typeface="Candara"/>
                <a:cs typeface="Candara"/>
              </a:rPr>
              <a:t>ρ</a:t>
            </a:r>
            <a:r>
              <a:rPr sz="1800" spc="-5" dirty="0">
                <a:solidFill>
                  <a:srgbClr val="000066"/>
                </a:solidFill>
                <a:latin typeface="Candara"/>
                <a:cs typeface="Candara"/>
              </a:rPr>
              <a:t>ήσ</a:t>
            </a:r>
            <a:r>
              <a:rPr sz="1800" dirty="0">
                <a:solidFill>
                  <a:srgbClr val="000066"/>
                </a:solidFill>
                <a:latin typeface="Candara"/>
                <a:cs typeface="Candara"/>
              </a:rPr>
              <a:t>η     τ</a:t>
            </a:r>
            <a:r>
              <a:rPr sz="1800" spc="5" dirty="0">
                <a:solidFill>
                  <a:srgbClr val="000066"/>
                </a:solidFill>
                <a:latin typeface="Candara"/>
                <a:cs typeface="Candara"/>
              </a:rPr>
              <a:t>ο</a:t>
            </a:r>
            <a:r>
              <a:rPr sz="1800" dirty="0">
                <a:solidFill>
                  <a:srgbClr val="000066"/>
                </a:solidFill>
                <a:latin typeface="Candara"/>
                <a:cs typeface="Candara"/>
              </a:rPr>
              <a:t>υ υποξει</a:t>
            </a:r>
            <a:r>
              <a:rPr sz="1800" spc="-15" dirty="0">
                <a:solidFill>
                  <a:srgbClr val="000066"/>
                </a:solidFill>
                <a:latin typeface="Candara"/>
                <a:cs typeface="Candara"/>
              </a:rPr>
              <a:t>δ</a:t>
            </a:r>
            <a:r>
              <a:rPr sz="1800" dirty="0">
                <a:solidFill>
                  <a:srgbClr val="000066"/>
                </a:solidFill>
                <a:latin typeface="Candara"/>
                <a:cs typeface="Candara"/>
              </a:rPr>
              <a:t>ίου </a:t>
            </a:r>
            <a:r>
              <a:rPr sz="1800" spc="110" dirty="0">
                <a:solidFill>
                  <a:srgbClr val="000066"/>
                </a:solidFill>
                <a:latin typeface="Candara"/>
                <a:cs typeface="Candara"/>
              </a:rPr>
              <a:t> </a:t>
            </a:r>
            <a:r>
              <a:rPr sz="1800" spc="-10" dirty="0">
                <a:solidFill>
                  <a:srgbClr val="000066"/>
                </a:solidFill>
                <a:latin typeface="Candara"/>
                <a:cs typeface="Candara"/>
              </a:rPr>
              <a:t>τ</a:t>
            </a:r>
            <a:r>
              <a:rPr sz="1800" spc="-15" dirty="0">
                <a:solidFill>
                  <a:srgbClr val="000066"/>
                </a:solidFill>
                <a:latin typeface="Candara"/>
                <a:cs typeface="Candara"/>
              </a:rPr>
              <a:t>ο</a:t>
            </a:r>
            <a:r>
              <a:rPr sz="1800" dirty="0">
                <a:solidFill>
                  <a:srgbClr val="000066"/>
                </a:solidFill>
                <a:latin typeface="Candara"/>
                <a:cs typeface="Candara"/>
              </a:rPr>
              <a:t>υ </a:t>
            </a:r>
            <a:r>
              <a:rPr sz="1800" spc="114" dirty="0">
                <a:solidFill>
                  <a:srgbClr val="000066"/>
                </a:solidFill>
                <a:latin typeface="Candara"/>
                <a:cs typeface="Candara"/>
              </a:rPr>
              <a:t> </a:t>
            </a:r>
            <a:r>
              <a:rPr sz="1800" dirty="0">
                <a:solidFill>
                  <a:srgbClr val="000066"/>
                </a:solidFill>
                <a:latin typeface="Candara"/>
                <a:cs typeface="Candara"/>
              </a:rPr>
              <a:t>α</a:t>
            </a:r>
            <a:r>
              <a:rPr sz="1800" spc="-10" dirty="0">
                <a:solidFill>
                  <a:srgbClr val="000066"/>
                </a:solidFill>
                <a:latin typeface="Candara"/>
                <a:cs typeface="Candara"/>
              </a:rPr>
              <a:t>ζ</a:t>
            </a:r>
            <a:r>
              <a:rPr sz="1800" spc="-5" dirty="0">
                <a:solidFill>
                  <a:srgbClr val="000066"/>
                </a:solidFill>
                <a:latin typeface="Candara"/>
                <a:cs typeface="Candara"/>
              </a:rPr>
              <a:t>ώ</a:t>
            </a:r>
            <a:r>
              <a:rPr sz="1800" spc="-10" dirty="0">
                <a:solidFill>
                  <a:srgbClr val="000066"/>
                </a:solidFill>
                <a:latin typeface="Candara"/>
                <a:cs typeface="Candara"/>
              </a:rPr>
              <a:t>τ</a:t>
            </a:r>
            <a:r>
              <a:rPr sz="1800" dirty="0">
                <a:solidFill>
                  <a:srgbClr val="000066"/>
                </a:solidFill>
                <a:latin typeface="Candara"/>
                <a:cs typeface="Candara"/>
              </a:rPr>
              <a:t>ου </a:t>
            </a:r>
            <a:r>
              <a:rPr sz="1800" spc="114" dirty="0">
                <a:solidFill>
                  <a:srgbClr val="000066"/>
                </a:solidFill>
                <a:latin typeface="Candara"/>
                <a:cs typeface="Candara"/>
              </a:rPr>
              <a:t> </a:t>
            </a:r>
            <a:r>
              <a:rPr sz="1800" dirty="0">
                <a:solidFill>
                  <a:srgbClr val="000066"/>
                </a:solidFill>
                <a:latin typeface="Candara"/>
                <a:cs typeface="Candara"/>
              </a:rPr>
              <a:t>για </a:t>
            </a:r>
            <a:r>
              <a:rPr sz="1800" spc="105" dirty="0">
                <a:solidFill>
                  <a:srgbClr val="000066"/>
                </a:solidFill>
                <a:latin typeface="Candara"/>
                <a:cs typeface="Candara"/>
              </a:rPr>
              <a:t> </a:t>
            </a:r>
            <a:r>
              <a:rPr sz="1800" dirty="0">
                <a:solidFill>
                  <a:srgbClr val="000066"/>
                </a:solidFill>
                <a:latin typeface="Candara"/>
                <a:cs typeface="Candara"/>
              </a:rPr>
              <a:t>ιατρικο</a:t>
            </a:r>
            <a:r>
              <a:rPr sz="1800" spc="-10" dirty="0">
                <a:solidFill>
                  <a:srgbClr val="000066"/>
                </a:solidFill>
                <a:latin typeface="Candara"/>
                <a:cs typeface="Candara"/>
              </a:rPr>
              <a:t>ύ</a:t>
            </a:r>
            <a:r>
              <a:rPr sz="1800" dirty="0">
                <a:solidFill>
                  <a:srgbClr val="000066"/>
                </a:solidFill>
                <a:latin typeface="Candara"/>
                <a:cs typeface="Candara"/>
              </a:rPr>
              <a:t>ς σκ</a:t>
            </a:r>
            <a:r>
              <a:rPr sz="1800" spc="-45" dirty="0">
                <a:solidFill>
                  <a:srgbClr val="000066"/>
                </a:solidFill>
                <a:latin typeface="Candara"/>
                <a:cs typeface="Candara"/>
              </a:rPr>
              <a:t>ο</a:t>
            </a:r>
            <a:r>
              <a:rPr sz="1800" dirty="0">
                <a:solidFill>
                  <a:srgbClr val="000066"/>
                </a:solidFill>
                <a:latin typeface="Candara"/>
                <a:cs typeface="Candara"/>
              </a:rPr>
              <a:t>πούς</a:t>
            </a:r>
            <a:r>
              <a:rPr sz="1800" spc="-25" dirty="0">
                <a:solidFill>
                  <a:srgbClr val="000066"/>
                </a:solidFill>
                <a:latin typeface="Candara"/>
                <a:cs typeface="Candara"/>
              </a:rPr>
              <a:t> </a:t>
            </a:r>
            <a:r>
              <a:rPr sz="1800" dirty="0">
                <a:solidFill>
                  <a:srgbClr val="000066"/>
                </a:solidFill>
                <a:latin typeface="Candara"/>
                <a:cs typeface="Candara"/>
              </a:rPr>
              <a:t>σ</a:t>
            </a:r>
            <a:r>
              <a:rPr sz="1800" spc="5" dirty="0">
                <a:solidFill>
                  <a:srgbClr val="000066"/>
                </a:solidFill>
                <a:latin typeface="Candara"/>
                <a:cs typeface="Candara"/>
              </a:rPr>
              <a:t>τ</a:t>
            </a:r>
            <a:r>
              <a:rPr sz="1800" dirty="0">
                <a:solidFill>
                  <a:srgbClr val="000066"/>
                </a:solidFill>
                <a:latin typeface="Candara"/>
                <a:cs typeface="Candara"/>
              </a:rPr>
              <a:t>αμ</a:t>
            </a:r>
            <a:r>
              <a:rPr sz="1800" spc="10" dirty="0">
                <a:solidFill>
                  <a:srgbClr val="000066"/>
                </a:solidFill>
                <a:latin typeface="Candara"/>
                <a:cs typeface="Candara"/>
              </a:rPr>
              <a:t>ά</a:t>
            </a:r>
            <a:r>
              <a:rPr sz="1800" dirty="0">
                <a:solidFill>
                  <a:srgbClr val="000066"/>
                </a:solidFill>
                <a:latin typeface="Candara"/>
                <a:cs typeface="Candara"/>
              </a:rPr>
              <a:t>τ</a:t>
            </a:r>
            <a:r>
              <a:rPr sz="1800" spc="5" dirty="0">
                <a:solidFill>
                  <a:srgbClr val="000066"/>
                </a:solidFill>
                <a:latin typeface="Candara"/>
                <a:cs typeface="Candara"/>
              </a:rPr>
              <a:t>η</a:t>
            </a:r>
            <a:r>
              <a:rPr sz="1800" dirty="0">
                <a:solidFill>
                  <a:srgbClr val="000066"/>
                </a:solidFill>
                <a:latin typeface="Candara"/>
                <a:cs typeface="Candara"/>
              </a:rPr>
              <a:t>σε</a:t>
            </a:r>
            <a:endParaRPr sz="1800" dirty="0">
              <a:latin typeface="Candara"/>
              <a:cs typeface="Candara"/>
            </a:endParaRPr>
          </a:p>
        </p:txBody>
      </p:sp>
      <p:sp>
        <p:nvSpPr>
          <p:cNvPr id="10" name="object 10"/>
          <p:cNvSpPr txBox="1"/>
          <p:nvPr/>
        </p:nvSpPr>
        <p:spPr>
          <a:xfrm>
            <a:off x="2130044" y="4671821"/>
            <a:ext cx="1631950" cy="299720"/>
          </a:xfrm>
          <a:prstGeom prst="rect">
            <a:avLst/>
          </a:prstGeom>
        </p:spPr>
        <p:txBody>
          <a:bodyPr vert="horz" wrap="square" lIns="0" tIns="12700" rIns="0" bIns="0" rtlCol="0">
            <a:spAutoFit/>
          </a:bodyPr>
          <a:lstStyle/>
          <a:p>
            <a:pPr marL="12700">
              <a:lnSpc>
                <a:spcPct val="100000"/>
              </a:lnSpc>
              <a:spcBef>
                <a:spcPts val="100"/>
              </a:spcBef>
            </a:pPr>
            <a:r>
              <a:rPr sz="1800" b="1" spc="-35" dirty="0">
                <a:solidFill>
                  <a:srgbClr val="000066"/>
                </a:solidFill>
                <a:latin typeface="Candara"/>
                <a:cs typeface="Candara"/>
              </a:rPr>
              <a:t>Dr.</a:t>
            </a:r>
            <a:r>
              <a:rPr sz="1800" b="1" spc="-50" dirty="0">
                <a:solidFill>
                  <a:srgbClr val="000066"/>
                </a:solidFill>
                <a:latin typeface="Candara"/>
                <a:cs typeface="Candara"/>
              </a:rPr>
              <a:t> </a:t>
            </a:r>
            <a:r>
              <a:rPr sz="1800" b="1" spc="-5" dirty="0">
                <a:solidFill>
                  <a:srgbClr val="000066"/>
                </a:solidFill>
                <a:latin typeface="Candara"/>
                <a:cs typeface="Candara"/>
              </a:rPr>
              <a:t>Horace</a:t>
            </a:r>
            <a:r>
              <a:rPr sz="1800" b="1" spc="-45" dirty="0">
                <a:solidFill>
                  <a:srgbClr val="000066"/>
                </a:solidFill>
                <a:latin typeface="Candara"/>
                <a:cs typeface="Candara"/>
              </a:rPr>
              <a:t> </a:t>
            </a:r>
            <a:r>
              <a:rPr sz="1800" b="1" spc="-15" dirty="0">
                <a:solidFill>
                  <a:srgbClr val="000066"/>
                </a:solidFill>
                <a:latin typeface="Candara"/>
                <a:cs typeface="Candara"/>
              </a:rPr>
              <a:t>Wells</a:t>
            </a:r>
            <a:endParaRPr sz="1800" dirty="0">
              <a:latin typeface="Candara"/>
              <a:cs typeface="Candara"/>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grpSp>
      <p:graphicFrame>
        <p:nvGraphicFramePr>
          <p:cNvPr id="6" name="object 6"/>
          <p:cNvGraphicFramePr>
            <a:graphicFrameLocks noGrp="1"/>
          </p:cNvGraphicFramePr>
          <p:nvPr>
            <p:extLst>
              <p:ext uri="{D42A27DB-BD31-4B8C-83A1-F6EECF244321}">
                <p14:modId xmlns:p14="http://schemas.microsoft.com/office/powerpoint/2010/main" val="4267838231"/>
              </p:ext>
            </p:extLst>
          </p:nvPr>
        </p:nvGraphicFramePr>
        <p:xfrm>
          <a:off x="222250" y="298450"/>
          <a:ext cx="8687434" cy="6210388"/>
        </p:xfrm>
        <a:graphic>
          <a:graphicData uri="http://schemas.openxmlformats.org/drawingml/2006/table">
            <a:tbl>
              <a:tblPr firstRow="1" bandRow="1">
                <a:tableStyleId>{2D5ABB26-0587-4C30-8999-92F81FD0307C}</a:tableStyleId>
              </a:tblPr>
              <a:tblGrid>
                <a:gridCol w="1448435">
                  <a:extLst>
                    <a:ext uri="{9D8B030D-6E8A-4147-A177-3AD203B41FA5}">
                      <a16:colId xmlns:a16="http://schemas.microsoft.com/office/drawing/2014/main" val="20000"/>
                    </a:ext>
                  </a:extLst>
                </a:gridCol>
                <a:gridCol w="1148715">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746884">
                  <a:extLst>
                    <a:ext uri="{9D8B030D-6E8A-4147-A177-3AD203B41FA5}">
                      <a16:colId xmlns:a16="http://schemas.microsoft.com/office/drawing/2014/main" val="20005"/>
                    </a:ext>
                  </a:extLst>
                </a:gridCol>
              </a:tblGrid>
              <a:tr h="735838">
                <a:tc>
                  <a:txBody>
                    <a:bodyPr/>
                    <a:lstStyle/>
                    <a:p>
                      <a:pPr marL="90805" algn="ctr">
                        <a:lnSpc>
                          <a:spcPct val="100000"/>
                        </a:lnSpc>
                        <a:spcBef>
                          <a:spcPts val="300"/>
                        </a:spcBef>
                      </a:pPr>
                      <a:r>
                        <a:rPr sz="1400" b="1" spc="-20" dirty="0">
                          <a:solidFill>
                            <a:srgbClr val="000066"/>
                          </a:solidFill>
                          <a:latin typeface="Cambria"/>
                          <a:cs typeface="Cambria"/>
                        </a:rPr>
                        <a:t>ΙΣΤΟΣ</a:t>
                      </a:r>
                      <a:endParaRPr sz="1400" dirty="0">
                        <a:latin typeface="Cambria"/>
                        <a:cs typeface="Cambria"/>
                      </a:endParaRPr>
                    </a:p>
                  </a:txBody>
                  <a:tcPr marL="0" marR="0" marT="38100" marB="0">
                    <a:lnL w="12700">
                      <a:solidFill>
                        <a:srgbClr val="0FCF9B"/>
                      </a:solidFill>
                      <a:prstDash val="solid"/>
                    </a:lnL>
                    <a:lnR w="12700">
                      <a:solidFill>
                        <a:srgbClr val="0FCF9B"/>
                      </a:solidFill>
                      <a:prstDash val="solid"/>
                    </a:lnR>
                    <a:lnT w="12700">
                      <a:solidFill>
                        <a:srgbClr val="0FCF9B"/>
                      </a:solidFill>
                      <a:prstDash val="solid"/>
                    </a:lnT>
                    <a:lnB w="28575">
                      <a:solidFill>
                        <a:srgbClr val="0FCF9B"/>
                      </a:solidFill>
                      <a:prstDash val="solid"/>
                    </a:lnB>
                  </a:tcPr>
                </a:tc>
                <a:tc>
                  <a:txBody>
                    <a:bodyPr/>
                    <a:lstStyle/>
                    <a:p>
                      <a:pPr marL="425450" algn="ctr">
                        <a:lnSpc>
                          <a:spcPct val="100000"/>
                        </a:lnSpc>
                        <a:spcBef>
                          <a:spcPts val="290"/>
                        </a:spcBef>
                      </a:pPr>
                      <a:r>
                        <a:rPr sz="1400" b="1" spc="-15" dirty="0" smtClean="0">
                          <a:solidFill>
                            <a:srgbClr val="000066"/>
                          </a:solidFill>
                          <a:latin typeface="Cambria"/>
                          <a:cs typeface="Cambria"/>
                        </a:rPr>
                        <a:t>Ν</a:t>
                      </a:r>
                      <a:r>
                        <a:rPr sz="1400" b="1" spc="-22" baseline="-21367" dirty="0" smtClean="0">
                          <a:solidFill>
                            <a:srgbClr val="000066"/>
                          </a:solidFill>
                          <a:latin typeface="Cambria"/>
                          <a:cs typeface="Cambria"/>
                        </a:rPr>
                        <a:t>2</a:t>
                      </a:r>
                      <a:r>
                        <a:rPr sz="1400" b="1" spc="-15" dirty="0" smtClean="0">
                          <a:solidFill>
                            <a:srgbClr val="000066"/>
                          </a:solidFill>
                          <a:latin typeface="Cambria"/>
                          <a:cs typeface="Cambria"/>
                        </a:rPr>
                        <a:t>Ο</a:t>
                      </a:r>
                      <a:endParaRPr sz="1400" dirty="0">
                        <a:latin typeface="Cambria"/>
                        <a:cs typeface="Cambria"/>
                      </a:endParaRPr>
                    </a:p>
                  </a:txBody>
                  <a:tcPr marL="0" marR="0" marT="36830" marB="0">
                    <a:lnL w="12700">
                      <a:solidFill>
                        <a:srgbClr val="0FCF9B"/>
                      </a:solidFill>
                      <a:prstDash val="solid"/>
                    </a:lnL>
                    <a:lnR w="12700">
                      <a:solidFill>
                        <a:srgbClr val="0FCF9B"/>
                      </a:solidFill>
                      <a:prstDash val="solid"/>
                    </a:lnR>
                    <a:lnT w="12700">
                      <a:solidFill>
                        <a:srgbClr val="0FCF9B"/>
                      </a:solidFill>
                      <a:prstDash val="solid"/>
                    </a:lnT>
                    <a:lnB w="28575">
                      <a:solidFill>
                        <a:srgbClr val="0FCF9B"/>
                      </a:solidFill>
                      <a:prstDash val="solid"/>
                    </a:lnB>
                  </a:tcPr>
                </a:tc>
                <a:tc>
                  <a:txBody>
                    <a:bodyPr/>
                    <a:lstStyle/>
                    <a:p>
                      <a:pPr marL="92075" algn="ctr">
                        <a:lnSpc>
                          <a:spcPts val="2155"/>
                        </a:lnSpc>
                        <a:spcBef>
                          <a:spcPts val="310"/>
                        </a:spcBef>
                      </a:pPr>
                      <a:r>
                        <a:rPr sz="1400" b="1" spc="-25" dirty="0" smtClean="0">
                          <a:solidFill>
                            <a:srgbClr val="000066"/>
                          </a:solidFill>
                          <a:latin typeface="Cambria"/>
                          <a:cs typeface="Cambria"/>
                        </a:rPr>
                        <a:t>ΑΛΟΘΑ</a:t>
                      </a:r>
                      <a:r>
                        <a:rPr sz="1400" b="1" spc="-5" dirty="0" smtClean="0">
                          <a:solidFill>
                            <a:srgbClr val="000066"/>
                          </a:solidFill>
                          <a:latin typeface="Cambria"/>
                          <a:cs typeface="Cambria"/>
                        </a:rPr>
                        <a:t>Ν</a:t>
                      </a:r>
                      <a:r>
                        <a:rPr lang="el-GR" sz="1400" b="1" spc="-5" dirty="0" smtClean="0">
                          <a:solidFill>
                            <a:srgbClr val="000066"/>
                          </a:solidFill>
                          <a:latin typeface="Cambria"/>
                          <a:cs typeface="Cambria"/>
                        </a:rPr>
                        <a:t>Ι</a:t>
                      </a:r>
                      <a:r>
                        <a:rPr sz="1400" b="1" spc="-5" dirty="0" smtClean="0">
                          <a:solidFill>
                            <a:srgbClr val="000066"/>
                          </a:solidFill>
                          <a:latin typeface="Cambria"/>
                          <a:cs typeface="Cambria"/>
                        </a:rPr>
                        <a:t>Ο</a:t>
                      </a:r>
                      <a:endParaRPr sz="1400" dirty="0">
                        <a:latin typeface="Cambria"/>
                        <a:cs typeface="Cambria"/>
                      </a:endParaRPr>
                    </a:p>
                  </a:txBody>
                  <a:tcPr marL="0" marR="0" marT="39370" marB="0">
                    <a:lnL w="12700">
                      <a:solidFill>
                        <a:srgbClr val="0FCF9B"/>
                      </a:solidFill>
                      <a:prstDash val="solid"/>
                    </a:lnL>
                    <a:lnR w="12700">
                      <a:solidFill>
                        <a:srgbClr val="0FCF9B"/>
                      </a:solidFill>
                      <a:prstDash val="solid"/>
                    </a:lnR>
                    <a:lnT w="12700">
                      <a:solidFill>
                        <a:srgbClr val="0FCF9B"/>
                      </a:solidFill>
                      <a:prstDash val="solid"/>
                    </a:lnT>
                    <a:lnB w="28575">
                      <a:solidFill>
                        <a:srgbClr val="0FCF9B"/>
                      </a:solidFill>
                      <a:prstDash val="solid"/>
                    </a:lnB>
                  </a:tcPr>
                </a:tc>
                <a:tc>
                  <a:txBody>
                    <a:bodyPr/>
                    <a:lstStyle/>
                    <a:p>
                      <a:pPr marL="92075" algn="ctr">
                        <a:lnSpc>
                          <a:spcPts val="2155"/>
                        </a:lnSpc>
                        <a:spcBef>
                          <a:spcPts val="310"/>
                        </a:spcBef>
                      </a:pPr>
                      <a:r>
                        <a:rPr sz="1400" b="1" spc="-45" dirty="0" smtClean="0">
                          <a:solidFill>
                            <a:srgbClr val="000066"/>
                          </a:solidFill>
                          <a:latin typeface="Cambria"/>
                          <a:cs typeface="Cambria"/>
                        </a:rPr>
                        <a:t>ΙΣΟΦΛΟΥΡΑ</a:t>
                      </a:r>
                      <a:r>
                        <a:rPr sz="1400" b="1" spc="-5" dirty="0" smtClean="0">
                          <a:solidFill>
                            <a:srgbClr val="000066"/>
                          </a:solidFill>
                          <a:latin typeface="Cambria"/>
                          <a:cs typeface="Cambria"/>
                        </a:rPr>
                        <a:t>ΝΙΟ</a:t>
                      </a:r>
                      <a:endParaRPr sz="1400" dirty="0">
                        <a:latin typeface="Cambria"/>
                        <a:cs typeface="Cambria"/>
                      </a:endParaRPr>
                    </a:p>
                  </a:txBody>
                  <a:tcPr marL="0" marR="0" marT="39370" marB="0">
                    <a:lnL w="12700">
                      <a:solidFill>
                        <a:srgbClr val="0FCF9B"/>
                      </a:solidFill>
                      <a:prstDash val="solid"/>
                    </a:lnL>
                    <a:lnR w="12700">
                      <a:solidFill>
                        <a:srgbClr val="0FCF9B"/>
                      </a:solidFill>
                      <a:prstDash val="solid"/>
                    </a:lnR>
                    <a:lnT w="12700">
                      <a:solidFill>
                        <a:srgbClr val="0FCF9B"/>
                      </a:solidFill>
                      <a:prstDash val="solid"/>
                    </a:lnT>
                    <a:lnB w="28575">
                      <a:solidFill>
                        <a:srgbClr val="0FCF9B"/>
                      </a:solidFill>
                      <a:prstDash val="solid"/>
                    </a:lnB>
                  </a:tcPr>
                </a:tc>
                <a:tc>
                  <a:txBody>
                    <a:bodyPr/>
                    <a:lstStyle/>
                    <a:p>
                      <a:pPr marL="92075" algn="ctr">
                        <a:lnSpc>
                          <a:spcPts val="2155"/>
                        </a:lnSpc>
                        <a:spcBef>
                          <a:spcPts val="310"/>
                        </a:spcBef>
                      </a:pPr>
                      <a:r>
                        <a:rPr sz="1400" b="1" spc="-30" dirty="0" smtClean="0">
                          <a:solidFill>
                            <a:srgbClr val="000066"/>
                          </a:solidFill>
                          <a:latin typeface="Cambria"/>
                          <a:cs typeface="Cambria"/>
                        </a:rPr>
                        <a:t>ΣΕΒΟΦΛΟΥ</a:t>
                      </a:r>
                      <a:r>
                        <a:rPr sz="1400" b="1" spc="-35" dirty="0" smtClean="0">
                          <a:solidFill>
                            <a:srgbClr val="000066"/>
                          </a:solidFill>
                          <a:latin typeface="Cambria"/>
                          <a:cs typeface="Cambria"/>
                        </a:rPr>
                        <a:t>ΡΑΝΙΟ</a:t>
                      </a:r>
                      <a:endParaRPr sz="1400" dirty="0">
                        <a:latin typeface="Cambria"/>
                        <a:cs typeface="Cambria"/>
                      </a:endParaRPr>
                    </a:p>
                  </a:txBody>
                  <a:tcPr marL="0" marR="0" marT="39370" marB="0">
                    <a:lnL w="12700">
                      <a:solidFill>
                        <a:srgbClr val="0FCF9B"/>
                      </a:solidFill>
                      <a:prstDash val="solid"/>
                    </a:lnL>
                    <a:lnR w="12700">
                      <a:solidFill>
                        <a:srgbClr val="0FCF9B"/>
                      </a:solidFill>
                      <a:prstDash val="solid"/>
                    </a:lnR>
                    <a:lnT w="12700">
                      <a:solidFill>
                        <a:srgbClr val="0FCF9B"/>
                      </a:solidFill>
                      <a:prstDash val="solid"/>
                    </a:lnT>
                    <a:lnB w="28575">
                      <a:solidFill>
                        <a:srgbClr val="0FCF9B"/>
                      </a:solidFill>
                      <a:prstDash val="solid"/>
                    </a:lnB>
                  </a:tcPr>
                </a:tc>
                <a:tc>
                  <a:txBody>
                    <a:bodyPr/>
                    <a:lstStyle/>
                    <a:p>
                      <a:pPr marL="92075" algn="ctr">
                        <a:lnSpc>
                          <a:spcPts val="2155"/>
                        </a:lnSpc>
                        <a:spcBef>
                          <a:spcPts val="310"/>
                        </a:spcBef>
                      </a:pPr>
                      <a:r>
                        <a:rPr sz="1400" b="1" spc="-35" dirty="0" smtClean="0">
                          <a:solidFill>
                            <a:srgbClr val="000066"/>
                          </a:solidFill>
                          <a:latin typeface="Cambria"/>
                          <a:cs typeface="Cambria"/>
                        </a:rPr>
                        <a:t>ΔΕΣΦΛΟΥΡ</a:t>
                      </a:r>
                      <a:r>
                        <a:rPr sz="1400" b="1" dirty="0" smtClean="0">
                          <a:solidFill>
                            <a:srgbClr val="000066"/>
                          </a:solidFill>
                          <a:latin typeface="Cambria"/>
                          <a:cs typeface="Cambria"/>
                        </a:rPr>
                        <a:t>ΑΝΙΟ</a:t>
                      </a:r>
                      <a:endParaRPr sz="1400" dirty="0">
                        <a:latin typeface="Cambria"/>
                        <a:cs typeface="Cambria"/>
                      </a:endParaRPr>
                    </a:p>
                  </a:txBody>
                  <a:tcPr marL="0" marR="0" marT="39370" marB="0">
                    <a:lnL w="12700">
                      <a:solidFill>
                        <a:srgbClr val="0FCF9B"/>
                      </a:solidFill>
                      <a:prstDash val="solid"/>
                    </a:lnL>
                    <a:lnR w="12700">
                      <a:solidFill>
                        <a:srgbClr val="0FCF9B"/>
                      </a:solidFill>
                      <a:prstDash val="solid"/>
                    </a:lnR>
                    <a:lnT w="12700">
                      <a:solidFill>
                        <a:srgbClr val="0FCF9B"/>
                      </a:solidFill>
                      <a:prstDash val="solid"/>
                    </a:lnT>
                    <a:lnB w="28575">
                      <a:solidFill>
                        <a:srgbClr val="0FCF9B"/>
                      </a:solidFill>
                      <a:prstDash val="solid"/>
                    </a:lnB>
                  </a:tcPr>
                </a:tc>
                <a:extLst>
                  <a:ext uri="{0D108BD9-81ED-4DB2-BD59-A6C34878D82A}">
                    <a16:rowId xmlns:a16="http://schemas.microsoft.com/office/drawing/2014/main" val="10000"/>
                  </a:ext>
                </a:extLst>
              </a:tr>
              <a:tr h="1615439">
                <a:tc>
                  <a:txBody>
                    <a:bodyPr/>
                    <a:lstStyle/>
                    <a:p>
                      <a:pPr marL="90805">
                        <a:lnSpc>
                          <a:spcPct val="100000"/>
                        </a:lnSpc>
                        <a:spcBef>
                          <a:spcPts val="300"/>
                        </a:spcBef>
                      </a:pPr>
                      <a:r>
                        <a:rPr sz="1800" b="1" spc="-5" dirty="0">
                          <a:solidFill>
                            <a:srgbClr val="000066"/>
                          </a:solidFill>
                          <a:latin typeface="Cambria"/>
                          <a:cs typeface="Cambria"/>
                        </a:rPr>
                        <a:t>Αίμα/αέριο</a:t>
                      </a:r>
                      <a:endParaRPr sz="1800" dirty="0">
                        <a:latin typeface="Cambria"/>
                        <a:cs typeface="Cambria"/>
                      </a:endParaRPr>
                    </a:p>
                    <a:p>
                      <a:pPr>
                        <a:lnSpc>
                          <a:spcPct val="100000"/>
                        </a:lnSpc>
                        <a:spcBef>
                          <a:spcPts val="45"/>
                        </a:spcBef>
                      </a:pPr>
                      <a:endParaRPr sz="1850" dirty="0">
                        <a:latin typeface="Times New Roman"/>
                        <a:cs typeface="Times New Roman"/>
                      </a:endParaRPr>
                    </a:p>
                    <a:p>
                      <a:pPr marL="90805">
                        <a:lnSpc>
                          <a:spcPts val="2155"/>
                        </a:lnSpc>
                      </a:pPr>
                      <a:r>
                        <a:rPr sz="1800" b="1" spc="-10" dirty="0" err="1" smtClean="0">
                          <a:solidFill>
                            <a:srgbClr val="000066"/>
                          </a:solidFill>
                          <a:latin typeface="Cambria"/>
                          <a:cs typeface="Cambria"/>
                        </a:rPr>
                        <a:t>Ενήλικ</a:t>
                      </a:r>
                      <a:r>
                        <a:rPr sz="1800" b="1" spc="-10" dirty="0" smtClean="0">
                          <a:solidFill>
                            <a:srgbClr val="000066"/>
                          </a:solidFill>
                          <a:latin typeface="Cambria"/>
                          <a:cs typeface="Cambria"/>
                        </a:rPr>
                        <a:t>ας</a:t>
                      </a:r>
                      <a:endParaRPr sz="1800" dirty="0">
                        <a:latin typeface="Cambria"/>
                        <a:cs typeface="Cambria"/>
                      </a:endParaRPr>
                    </a:p>
                    <a:p>
                      <a:pPr marL="90805">
                        <a:lnSpc>
                          <a:spcPts val="2155"/>
                        </a:lnSpc>
                      </a:pPr>
                      <a:r>
                        <a:rPr sz="1800" b="1" spc="-5" dirty="0">
                          <a:solidFill>
                            <a:srgbClr val="000066"/>
                          </a:solidFill>
                          <a:latin typeface="Cambria"/>
                          <a:cs typeface="Cambria"/>
                        </a:rPr>
                        <a:t>Νεογνό</a:t>
                      </a:r>
                      <a:endParaRPr sz="1800" dirty="0">
                        <a:latin typeface="Cambria"/>
                        <a:cs typeface="Cambria"/>
                      </a:endParaRPr>
                    </a:p>
                  </a:txBody>
                  <a:tcPr marL="0" marR="0" marT="38100" marB="0">
                    <a:lnL w="12700">
                      <a:solidFill>
                        <a:srgbClr val="0FCF9B"/>
                      </a:solidFill>
                      <a:prstDash val="solid"/>
                    </a:lnL>
                    <a:lnR w="12700">
                      <a:solidFill>
                        <a:srgbClr val="0FCF9B"/>
                      </a:solidFill>
                      <a:prstDash val="solid"/>
                    </a:lnR>
                    <a:lnT w="28575">
                      <a:solidFill>
                        <a:srgbClr val="0FCF9B"/>
                      </a:solidFill>
                      <a:prstDash val="solid"/>
                    </a:lnT>
                    <a:lnB w="12700">
                      <a:solidFill>
                        <a:srgbClr val="0FCF9B"/>
                      </a:solidFill>
                      <a:prstDash val="solid"/>
                    </a:lnB>
                    <a:solidFill>
                      <a:srgbClr val="CFF5EB"/>
                    </a:solidFill>
                  </a:tcPr>
                </a:tc>
                <a:tc>
                  <a:txBody>
                    <a:bodyPr/>
                    <a:lstStyle/>
                    <a:p>
                      <a:pPr>
                        <a:lnSpc>
                          <a:spcPct val="100000"/>
                        </a:lnSpc>
                        <a:spcBef>
                          <a:spcPts val="45"/>
                        </a:spcBef>
                      </a:pPr>
                      <a:endParaRPr sz="2100" dirty="0">
                        <a:latin typeface="Times New Roman"/>
                        <a:cs typeface="Times New Roman"/>
                      </a:endParaRPr>
                    </a:p>
                    <a:p>
                      <a:pPr marL="91440">
                        <a:lnSpc>
                          <a:spcPct val="100000"/>
                        </a:lnSpc>
                      </a:pPr>
                      <a:endParaRPr lang="el-GR" sz="2000" b="1" spc="-5" dirty="0" smtClean="0">
                        <a:solidFill>
                          <a:srgbClr val="000066"/>
                        </a:solidFill>
                        <a:latin typeface="Cambria"/>
                        <a:cs typeface="Cambria"/>
                      </a:endParaRPr>
                    </a:p>
                    <a:p>
                      <a:pPr marL="91440">
                        <a:lnSpc>
                          <a:spcPct val="100000"/>
                        </a:lnSpc>
                      </a:pPr>
                      <a:r>
                        <a:rPr sz="2000" b="1" spc="-5" dirty="0" smtClean="0">
                          <a:solidFill>
                            <a:srgbClr val="000066"/>
                          </a:solidFill>
                          <a:latin typeface="Cambria"/>
                          <a:cs typeface="Cambria"/>
                        </a:rPr>
                        <a:t>0.46</a:t>
                      </a:r>
                      <a:endParaRPr sz="2000" dirty="0">
                        <a:latin typeface="Cambria"/>
                        <a:cs typeface="Cambria"/>
                      </a:endParaRPr>
                    </a:p>
                  </a:txBody>
                  <a:tcPr marL="0" marR="0" marT="0" marB="0">
                    <a:lnL w="12700">
                      <a:solidFill>
                        <a:srgbClr val="0FCF9B"/>
                      </a:solidFill>
                      <a:prstDash val="solid"/>
                    </a:lnL>
                    <a:lnR w="12700">
                      <a:solidFill>
                        <a:srgbClr val="0FCF9B"/>
                      </a:solidFill>
                      <a:prstDash val="solid"/>
                    </a:lnR>
                    <a:lnT w="28575">
                      <a:solidFill>
                        <a:srgbClr val="0FCF9B"/>
                      </a:solidFill>
                      <a:prstDash val="solid"/>
                    </a:lnT>
                    <a:lnB w="12700">
                      <a:solidFill>
                        <a:srgbClr val="0FCF9B"/>
                      </a:solidFill>
                      <a:prstDash val="solid"/>
                    </a:lnB>
                    <a:solidFill>
                      <a:srgbClr val="CFF5EB"/>
                    </a:solidFill>
                  </a:tcPr>
                </a:tc>
                <a:tc>
                  <a:txBody>
                    <a:bodyPr/>
                    <a:lstStyle/>
                    <a:p>
                      <a:pPr>
                        <a:lnSpc>
                          <a:spcPct val="100000"/>
                        </a:lnSpc>
                      </a:pPr>
                      <a:endParaRPr sz="2300" dirty="0">
                        <a:latin typeface="Times New Roman"/>
                        <a:cs typeface="Times New Roman"/>
                      </a:endParaRPr>
                    </a:p>
                    <a:p>
                      <a:pPr>
                        <a:lnSpc>
                          <a:spcPct val="100000"/>
                        </a:lnSpc>
                        <a:spcBef>
                          <a:spcPts val="30"/>
                        </a:spcBef>
                      </a:pPr>
                      <a:endParaRPr sz="2100" dirty="0">
                        <a:latin typeface="Times New Roman"/>
                        <a:cs typeface="Times New Roman"/>
                      </a:endParaRPr>
                    </a:p>
                    <a:p>
                      <a:pPr marL="92075">
                        <a:lnSpc>
                          <a:spcPct val="100000"/>
                        </a:lnSpc>
                        <a:spcBef>
                          <a:spcPts val="5"/>
                        </a:spcBef>
                      </a:pPr>
                      <a:r>
                        <a:rPr sz="2000" b="1" spc="30" dirty="0" smtClean="0">
                          <a:solidFill>
                            <a:srgbClr val="000066"/>
                          </a:solidFill>
                          <a:latin typeface="Cambria"/>
                          <a:cs typeface="Cambria"/>
                        </a:rPr>
                        <a:t>2.4</a:t>
                      </a:r>
                      <a:endParaRPr sz="2000" dirty="0">
                        <a:latin typeface="Cambria"/>
                        <a:cs typeface="Cambria"/>
                      </a:endParaRPr>
                    </a:p>
                    <a:p>
                      <a:pPr marL="92075">
                        <a:lnSpc>
                          <a:spcPct val="100000"/>
                        </a:lnSpc>
                      </a:pPr>
                      <a:r>
                        <a:rPr sz="2000" b="1" spc="-5" dirty="0">
                          <a:solidFill>
                            <a:srgbClr val="000066"/>
                          </a:solidFill>
                          <a:latin typeface="Cambria"/>
                          <a:cs typeface="Cambria"/>
                        </a:rPr>
                        <a:t>2.1</a:t>
                      </a:r>
                      <a:endParaRPr sz="2000" dirty="0">
                        <a:latin typeface="Cambria"/>
                        <a:cs typeface="Cambria"/>
                      </a:endParaRPr>
                    </a:p>
                  </a:txBody>
                  <a:tcPr marL="0" marR="0" marT="0" marB="0">
                    <a:lnL w="12700">
                      <a:solidFill>
                        <a:srgbClr val="0FCF9B"/>
                      </a:solidFill>
                      <a:prstDash val="solid"/>
                    </a:lnL>
                    <a:lnR w="12700">
                      <a:solidFill>
                        <a:srgbClr val="0FCF9B"/>
                      </a:solidFill>
                      <a:prstDash val="solid"/>
                    </a:lnR>
                    <a:lnT w="28575">
                      <a:solidFill>
                        <a:srgbClr val="0FCF9B"/>
                      </a:solidFill>
                      <a:prstDash val="solid"/>
                    </a:lnT>
                    <a:lnB w="12700">
                      <a:solidFill>
                        <a:srgbClr val="0FCF9B"/>
                      </a:solidFill>
                      <a:prstDash val="solid"/>
                    </a:lnB>
                    <a:solidFill>
                      <a:srgbClr val="CFF5EB"/>
                    </a:solidFill>
                  </a:tcPr>
                </a:tc>
                <a:tc>
                  <a:txBody>
                    <a:bodyPr/>
                    <a:lstStyle/>
                    <a:p>
                      <a:pPr>
                        <a:lnSpc>
                          <a:spcPct val="100000"/>
                        </a:lnSpc>
                      </a:pPr>
                      <a:endParaRPr sz="2300">
                        <a:latin typeface="Times New Roman"/>
                        <a:cs typeface="Times New Roman"/>
                      </a:endParaRPr>
                    </a:p>
                    <a:p>
                      <a:pPr>
                        <a:lnSpc>
                          <a:spcPct val="100000"/>
                        </a:lnSpc>
                        <a:spcBef>
                          <a:spcPts val="45"/>
                        </a:spcBef>
                      </a:pPr>
                      <a:endParaRPr sz="2100">
                        <a:latin typeface="Times New Roman"/>
                        <a:cs typeface="Times New Roman"/>
                      </a:endParaRPr>
                    </a:p>
                    <a:p>
                      <a:pPr marL="92075">
                        <a:lnSpc>
                          <a:spcPts val="2395"/>
                        </a:lnSpc>
                      </a:pPr>
                      <a:r>
                        <a:rPr sz="2000" b="1" dirty="0">
                          <a:solidFill>
                            <a:srgbClr val="000066"/>
                          </a:solidFill>
                          <a:latin typeface="Cambria"/>
                          <a:cs typeface="Cambria"/>
                        </a:rPr>
                        <a:t>1.4</a:t>
                      </a:r>
                      <a:endParaRPr sz="2000">
                        <a:latin typeface="Cambria"/>
                        <a:cs typeface="Cambria"/>
                      </a:endParaRPr>
                    </a:p>
                    <a:p>
                      <a:pPr marL="92075">
                        <a:lnSpc>
                          <a:spcPts val="2395"/>
                        </a:lnSpc>
                      </a:pPr>
                      <a:r>
                        <a:rPr sz="2000" b="1" dirty="0">
                          <a:solidFill>
                            <a:srgbClr val="000066"/>
                          </a:solidFill>
                          <a:latin typeface="Cambria"/>
                          <a:cs typeface="Cambria"/>
                        </a:rPr>
                        <a:t>1.2</a:t>
                      </a:r>
                      <a:endParaRPr sz="2000">
                        <a:latin typeface="Cambria"/>
                        <a:cs typeface="Cambria"/>
                      </a:endParaRPr>
                    </a:p>
                  </a:txBody>
                  <a:tcPr marL="0" marR="0" marT="0" marB="0">
                    <a:lnL w="12700">
                      <a:solidFill>
                        <a:srgbClr val="0FCF9B"/>
                      </a:solidFill>
                      <a:prstDash val="solid"/>
                    </a:lnL>
                    <a:lnR w="12700">
                      <a:solidFill>
                        <a:srgbClr val="0FCF9B"/>
                      </a:solidFill>
                      <a:prstDash val="solid"/>
                    </a:lnR>
                    <a:lnT w="28575">
                      <a:solidFill>
                        <a:srgbClr val="0FCF9B"/>
                      </a:solidFill>
                      <a:prstDash val="solid"/>
                    </a:lnT>
                    <a:lnB w="12700">
                      <a:solidFill>
                        <a:srgbClr val="0FCF9B"/>
                      </a:solidFill>
                      <a:prstDash val="solid"/>
                    </a:lnB>
                    <a:solidFill>
                      <a:srgbClr val="CFF5EB"/>
                    </a:solidFill>
                  </a:tcPr>
                </a:tc>
                <a:tc>
                  <a:txBody>
                    <a:bodyPr/>
                    <a:lstStyle/>
                    <a:p>
                      <a:pPr>
                        <a:lnSpc>
                          <a:spcPct val="100000"/>
                        </a:lnSpc>
                      </a:pPr>
                      <a:endParaRPr sz="2300">
                        <a:latin typeface="Times New Roman"/>
                        <a:cs typeface="Times New Roman"/>
                      </a:endParaRPr>
                    </a:p>
                    <a:p>
                      <a:pPr>
                        <a:lnSpc>
                          <a:spcPct val="100000"/>
                        </a:lnSpc>
                        <a:spcBef>
                          <a:spcPts val="30"/>
                        </a:spcBef>
                      </a:pPr>
                      <a:endParaRPr sz="2100">
                        <a:latin typeface="Times New Roman"/>
                        <a:cs typeface="Times New Roman"/>
                      </a:endParaRPr>
                    </a:p>
                    <a:p>
                      <a:pPr marL="92075">
                        <a:lnSpc>
                          <a:spcPct val="100000"/>
                        </a:lnSpc>
                        <a:spcBef>
                          <a:spcPts val="5"/>
                        </a:spcBef>
                      </a:pPr>
                      <a:r>
                        <a:rPr sz="2000" b="1" spc="80" dirty="0">
                          <a:solidFill>
                            <a:srgbClr val="000066"/>
                          </a:solidFill>
                          <a:latin typeface="Cambria"/>
                          <a:cs typeface="Cambria"/>
                        </a:rPr>
                        <a:t>0.7</a:t>
                      </a:r>
                      <a:endParaRPr sz="2000">
                        <a:latin typeface="Cambria"/>
                        <a:cs typeface="Cambria"/>
                      </a:endParaRPr>
                    </a:p>
                    <a:p>
                      <a:pPr marL="92075">
                        <a:lnSpc>
                          <a:spcPct val="100000"/>
                        </a:lnSpc>
                      </a:pPr>
                      <a:r>
                        <a:rPr sz="2000" b="1" dirty="0">
                          <a:solidFill>
                            <a:srgbClr val="000066"/>
                          </a:solidFill>
                          <a:latin typeface="Cambria"/>
                          <a:cs typeface="Cambria"/>
                        </a:rPr>
                        <a:t>0.7</a:t>
                      </a:r>
                      <a:endParaRPr sz="2000">
                        <a:latin typeface="Cambria"/>
                        <a:cs typeface="Cambria"/>
                      </a:endParaRPr>
                    </a:p>
                  </a:txBody>
                  <a:tcPr marL="0" marR="0" marT="0" marB="0">
                    <a:lnL w="12700">
                      <a:solidFill>
                        <a:srgbClr val="0FCF9B"/>
                      </a:solidFill>
                      <a:prstDash val="solid"/>
                    </a:lnL>
                    <a:lnR w="12700">
                      <a:solidFill>
                        <a:srgbClr val="0FCF9B"/>
                      </a:solidFill>
                      <a:prstDash val="solid"/>
                    </a:lnR>
                    <a:lnT w="28575">
                      <a:solidFill>
                        <a:srgbClr val="0FCF9B"/>
                      </a:solidFill>
                      <a:prstDash val="solid"/>
                    </a:lnT>
                    <a:lnB w="12700">
                      <a:solidFill>
                        <a:srgbClr val="0FCF9B"/>
                      </a:solidFill>
                      <a:prstDash val="solid"/>
                    </a:lnB>
                    <a:solidFill>
                      <a:srgbClr val="CFF5EB"/>
                    </a:solidFill>
                  </a:tcPr>
                </a:tc>
                <a:tc>
                  <a:txBody>
                    <a:bodyPr/>
                    <a:lstStyle/>
                    <a:p>
                      <a:pPr>
                        <a:lnSpc>
                          <a:spcPct val="100000"/>
                        </a:lnSpc>
                      </a:pPr>
                      <a:endParaRPr sz="2300">
                        <a:latin typeface="Times New Roman"/>
                        <a:cs typeface="Times New Roman"/>
                      </a:endParaRPr>
                    </a:p>
                    <a:p>
                      <a:pPr>
                        <a:lnSpc>
                          <a:spcPct val="100000"/>
                        </a:lnSpc>
                        <a:spcBef>
                          <a:spcPts val="30"/>
                        </a:spcBef>
                      </a:pPr>
                      <a:endParaRPr sz="2100">
                        <a:latin typeface="Times New Roman"/>
                        <a:cs typeface="Times New Roman"/>
                      </a:endParaRPr>
                    </a:p>
                    <a:p>
                      <a:pPr marL="92075">
                        <a:lnSpc>
                          <a:spcPts val="2375"/>
                        </a:lnSpc>
                        <a:spcBef>
                          <a:spcPts val="5"/>
                        </a:spcBef>
                      </a:pPr>
                      <a:r>
                        <a:rPr sz="2000" b="1" dirty="0">
                          <a:solidFill>
                            <a:srgbClr val="000066"/>
                          </a:solidFill>
                          <a:latin typeface="Cambria"/>
                          <a:cs typeface="Cambria"/>
                        </a:rPr>
                        <a:t>0.45</a:t>
                      </a:r>
                      <a:endParaRPr sz="2000">
                        <a:latin typeface="Cambria"/>
                        <a:cs typeface="Cambria"/>
                      </a:endParaRPr>
                    </a:p>
                    <a:p>
                      <a:pPr marL="203835">
                        <a:lnSpc>
                          <a:spcPts val="2375"/>
                        </a:lnSpc>
                      </a:pPr>
                      <a:r>
                        <a:rPr sz="2000" b="1" dirty="0">
                          <a:solidFill>
                            <a:srgbClr val="000066"/>
                          </a:solidFill>
                          <a:latin typeface="Cambria"/>
                          <a:cs typeface="Cambria"/>
                        </a:rPr>
                        <a:t>_</a:t>
                      </a:r>
                      <a:endParaRPr sz="2000">
                        <a:latin typeface="Cambria"/>
                        <a:cs typeface="Cambria"/>
                      </a:endParaRPr>
                    </a:p>
                  </a:txBody>
                  <a:tcPr marL="0" marR="0" marT="0" marB="0">
                    <a:lnL w="12700">
                      <a:solidFill>
                        <a:srgbClr val="0FCF9B"/>
                      </a:solidFill>
                      <a:prstDash val="solid"/>
                    </a:lnL>
                    <a:lnR w="12700">
                      <a:solidFill>
                        <a:srgbClr val="0FCF9B"/>
                      </a:solidFill>
                      <a:prstDash val="solid"/>
                    </a:lnR>
                    <a:lnT w="28575">
                      <a:solidFill>
                        <a:srgbClr val="0FCF9B"/>
                      </a:solidFill>
                      <a:prstDash val="solid"/>
                    </a:lnT>
                    <a:lnB w="12700">
                      <a:solidFill>
                        <a:srgbClr val="0FCF9B"/>
                      </a:solidFill>
                      <a:prstDash val="solid"/>
                    </a:lnB>
                    <a:solidFill>
                      <a:srgbClr val="CFF5EB"/>
                    </a:solidFill>
                  </a:tcPr>
                </a:tc>
                <a:extLst>
                  <a:ext uri="{0D108BD9-81ED-4DB2-BD59-A6C34878D82A}">
                    <a16:rowId xmlns:a16="http://schemas.microsoft.com/office/drawing/2014/main" val="10001"/>
                  </a:ext>
                </a:extLst>
              </a:tr>
              <a:tr h="712597">
                <a:tc>
                  <a:txBody>
                    <a:bodyPr/>
                    <a:lstStyle/>
                    <a:p>
                      <a:pPr marL="90805">
                        <a:lnSpc>
                          <a:spcPct val="100000"/>
                        </a:lnSpc>
                        <a:spcBef>
                          <a:spcPts val="300"/>
                        </a:spcBef>
                      </a:pPr>
                      <a:r>
                        <a:rPr sz="1800" b="1" spc="-5" dirty="0">
                          <a:solidFill>
                            <a:srgbClr val="000066"/>
                          </a:solidFill>
                          <a:latin typeface="Cambria"/>
                          <a:cs typeface="Cambria"/>
                        </a:rPr>
                        <a:t>Εγκέφαλος</a:t>
                      </a:r>
                      <a:endParaRPr sz="1800">
                        <a:latin typeface="Cambria"/>
                        <a:cs typeface="Cambria"/>
                      </a:endParaRPr>
                    </a:p>
                  </a:txBody>
                  <a:tcPr marL="0" marR="0" marT="3810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1440">
                        <a:lnSpc>
                          <a:spcPct val="100000"/>
                        </a:lnSpc>
                        <a:spcBef>
                          <a:spcPts val="245"/>
                        </a:spcBef>
                      </a:pPr>
                      <a:r>
                        <a:rPr sz="2000" b="1" spc="-5" dirty="0">
                          <a:solidFill>
                            <a:srgbClr val="000066"/>
                          </a:solidFill>
                          <a:latin typeface="Cambria"/>
                          <a:cs typeface="Cambria"/>
                        </a:rPr>
                        <a:t>1.07</a:t>
                      </a:r>
                      <a:endParaRPr sz="2000">
                        <a:latin typeface="Cambria"/>
                        <a:cs typeface="Cambria"/>
                      </a:endParaRPr>
                    </a:p>
                  </a:txBody>
                  <a:tcPr marL="0" marR="0" marT="3111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45"/>
                        </a:spcBef>
                      </a:pPr>
                      <a:r>
                        <a:rPr sz="2000" b="1" spc="-5" dirty="0">
                          <a:solidFill>
                            <a:srgbClr val="000066"/>
                          </a:solidFill>
                          <a:latin typeface="Cambria"/>
                          <a:cs typeface="Cambria"/>
                        </a:rPr>
                        <a:t>1.88</a:t>
                      </a:r>
                      <a:endParaRPr sz="2000">
                        <a:latin typeface="Cambria"/>
                        <a:cs typeface="Cambria"/>
                      </a:endParaRPr>
                    </a:p>
                  </a:txBody>
                  <a:tcPr marL="0" marR="0" marT="3111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45"/>
                        </a:spcBef>
                      </a:pPr>
                      <a:r>
                        <a:rPr sz="2000" b="1" dirty="0">
                          <a:solidFill>
                            <a:srgbClr val="000066"/>
                          </a:solidFill>
                          <a:latin typeface="Cambria"/>
                          <a:cs typeface="Cambria"/>
                        </a:rPr>
                        <a:t>1.57</a:t>
                      </a:r>
                      <a:endParaRPr sz="2000">
                        <a:latin typeface="Cambria"/>
                        <a:cs typeface="Cambria"/>
                      </a:endParaRPr>
                    </a:p>
                  </a:txBody>
                  <a:tcPr marL="0" marR="0" marT="3111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45"/>
                        </a:spcBef>
                      </a:pPr>
                      <a:r>
                        <a:rPr sz="2000" b="1" spc="-5" dirty="0">
                          <a:solidFill>
                            <a:srgbClr val="000066"/>
                          </a:solidFill>
                          <a:latin typeface="Cambria"/>
                          <a:cs typeface="Cambria"/>
                        </a:rPr>
                        <a:t>1.69</a:t>
                      </a:r>
                      <a:endParaRPr sz="2000">
                        <a:latin typeface="Cambria"/>
                        <a:cs typeface="Cambria"/>
                      </a:endParaRPr>
                    </a:p>
                  </a:txBody>
                  <a:tcPr marL="0" marR="0" marT="3111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45"/>
                        </a:spcBef>
                      </a:pPr>
                      <a:r>
                        <a:rPr sz="2000" b="1" spc="-5" dirty="0">
                          <a:solidFill>
                            <a:srgbClr val="000066"/>
                          </a:solidFill>
                          <a:latin typeface="Cambria"/>
                          <a:cs typeface="Cambria"/>
                        </a:rPr>
                        <a:t>1.22</a:t>
                      </a:r>
                      <a:endParaRPr sz="2000">
                        <a:latin typeface="Cambria"/>
                        <a:cs typeface="Cambria"/>
                      </a:endParaRPr>
                    </a:p>
                  </a:txBody>
                  <a:tcPr marL="0" marR="0" marT="3111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extLst>
                  <a:ext uri="{0D108BD9-81ED-4DB2-BD59-A6C34878D82A}">
                    <a16:rowId xmlns:a16="http://schemas.microsoft.com/office/drawing/2014/main" val="10002"/>
                  </a:ext>
                </a:extLst>
              </a:tr>
              <a:tr h="712597">
                <a:tc>
                  <a:txBody>
                    <a:bodyPr/>
                    <a:lstStyle/>
                    <a:p>
                      <a:pPr marL="90805">
                        <a:lnSpc>
                          <a:spcPct val="100000"/>
                        </a:lnSpc>
                        <a:spcBef>
                          <a:spcPts val="305"/>
                        </a:spcBef>
                      </a:pPr>
                      <a:r>
                        <a:rPr sz="1800" b="1" spc="-15" dirty="0">
                          <a:solidFill>
                            <a:srgbClr val="000066"/>
                          </a:solidFill>
                          <a:latin typeface="Cambria"/>
                          <a:cs typeface="Cambria"/>
                        </a:rPr>
                        <a:t>Καρδιά</a:t>
                      </a:r>
                      <a:endParaRPr sz="1800">
                        <a:latin typeface="Cambria"/>
                        <a:cs typeface="Cambria"/>
                      </a:endParaRPr>
                    </a:p>
                  </a:txBody>
                  <a:tcPr marL="0" marR="0" marT="3873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1440">
                        <a:lnSpc>
                          <a:spcPct val="100000"/>
                        </a:lnSpc>
                        <a:spcBef>
                          <a:spcPts val="250"/>
                        </a:spcBef>
                      </a:pPr>
                      <a:r>
                        <a:rPr sz="2000" b="1" spc="-5" dirty="0">
                          <a:solidFill>
                            <a:srgbClr val="000066"/>
                          </a:solidFill>
                          <a:latin typeface="Cambria"/>
                          <a:cs typeface="Cambria"/>
                        </a:rPr>
                        <a:t>1.02</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spc="-5" dirty="0">
                          <a:solidFill>
                            <a:srgbClr val="000066"/>
                          </a:solidFill>
                          <a:latin typeface="Cambria"/>
                          <a:cs typeface="Cambria"/>
                        </a:rPr>
                        <a:t>1.70</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dirty="0">
                          <a:solidFill>
                            <a:srgbClr val="000066"/>
                          </a:solidFill>
                          <a:latin typeface="Cambria"/>
                          <a:cs typeface="Cambria"/>
                        </a:rPr>
                        <a:t>1.57</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dirty="0">
                          <a:solidFill>
                            <a:srgbClr val="000066"/>
                          </a:solidFill>
                          <a:latin typeface="Cambria"/>
                          <a:cs typeface="Cambria"/>
                        </a:rPr>
                        <a:t>1.69</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dirty="0">
                          <a:solidFill>
                            <a:srgbClr val="000066"/>
                          </a:solidFill>
                          <a:latin typeface="Cambria"/>
                          <a:cs typeface="Cambria"/>
                        </a:rPr>
                        <a:t>1.22</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extLst>
                  <a:ext uri="{0D108BD9-81ED-4DB2-BD59-A6C34878D82A}">
                    <a16:rowId xmlns:a16="http://schemas.microsoft.com/office/drawing/2014/main" val="10003"/>
                  </a:ext>
                </a:extLst>
              </a:tr>
              <a:tr h="712469">
                <a:tc>
                  <a:txBody>
                    <a:bodyPr/>
                    <a:lstStyle/>
                    <a:p>
                      <a:pPr marL="90805">
                        <a:lnSpc>
                          <a:spcPct val="100000"/>
                        </a:lnSpc>
                        <a:spcBef>
                          <a:spcPts val="305"/>
                        </a:spcBef>
                      </a:pPr>
                      <a:r>
                        <a:rPr sz="1800" b="1" spc="-30" dirty="0">
                          <a:solidFill>
                            <a:srgbClr val="000066"/>
                          </a:solidFill>
                          <a:latin typeface="Cambria"/>
                          <a:cs typeface="Cambria"/>
                        </a:rPr>
                        <a:t>Ή</a:t>
                      </a:r>
                      <a:r>
                        <a:rPr sz="1800" b="1" spc="-30" dirty="0">
                          <a:solidFill>
                            <a:srgbClr val="000066"/>
                          </a:solidFill>
                          <a:latin typeface="Trebuchet MS"/>
                          <a:cs typeface="Trebuchet MS"/>
                        </a:rPr>
                        <a:t>π</a:t>
                      </a:r>
                      <a:r>
                        <a:rPr sz="1800" b="1" spc="-30" dirty="0">
                          <a:solidFill>
                            <a:srgbClr val="000066"/>
                          </a:solidFill>
                          <a:latin typeface="Cambria"/>
                          <a:cs typeface="Cambria"/>
                        </a:rPr>
                        <a:t>αρ</a:t>
                      </a:r>
                      <a:endParaRPr sz="1800" dirty="0">
                        <a:latin typeface="Cambria"/>
                        <a:cs typeface="Cambria"/>
                      </a:endParaRPr>
                    </a:p>
                  </a:txBody>
                  <a:tcPr marL="0" marR="0" marT="3873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a:lnSpc>
                          <a:spcPct val="100000"/>
                        </a:lnSpc>
                      </a:pPr>
                      <a:endParaRPr sz="1900">
                        <a:latin typeface="Times New Roman"/>
                        <a:cs typeface="Times New Roman"/>
                      </a:endParaRPr>
                    </a:p>
                  </a:txBody>
                  <a:tcPr marL="0" marR="0" marT="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0"/>
                        </a:spcBef>
                      </a:pPr>
                      <a:r>
                        <a:rPr sz="2000" b="1" spc="-5" dirty="0">
                          <a:solidFill>
                            <a:srgbClr val="000066"/>
                          </a:solidFill>
                          <a:latin typeface="Cambria"/>
                          <a:cs typeface="Cambria"/>
                        </a:rPr>
                        <a:t>2.29</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0"/>
                        </a:spcBef>
                      </a:pPr>
                      <a:r>
                        <a:rPr sz="2000" b="1" dirty="0">
                          <a:solidFill>
                            <a:srgbClr val="000066"/>
                          </a:solidFill>
                          <a:latin typeface="Cambria"/>
                          <a:cs typeface="Cambria"/>
                        </a:rPr>
                        <a:t>1.86</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0"/>
                        </a:spcBef>
                      </a:pPr>
                      <a:r>
                        <a:rPr sz="2000" b="1" spc="-5" dirty="0">
                          <a:solidFill>
                            <a:srgbClr val="000066"/>
                          </a:solidFill>
                          <a:latin typeface="Cambria"/>
                          <a:cs typeface="Cambria"/>
                        </a:rPr>
                        <a:t>2.00</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0"/>
                        </a:spcBef>
                      </a:pPr>
                      <a:r>
                        <a:rPr sz="2000" b="1" spc="-5" dirty="0">
                          <a:solidFill>
                            <a:srgbClr val="000066"/>
                          </a:solidFill>
                          <a:latin typeface="Cambria"/>
                          <a:cs typeface="Cambria"/>
                        </a:rPr>
                        <a:t>1.49</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extLst>
                  <a:ext uri="{0D108BD9-81ED-4DB2-BD59-A6C34878D82A}">
                    <a16:rowId xmlns:a16="http://schemas.microsoft.com/office/drawing/2014/main" val="10004"/>
                  </a:ext>
                </a:extLst>
              </a:tr>
              <a:tr h="712596">
                <a:tc>
                  <a:txBody>
                    <a:bodyPr/>
                    <a:lstStyle/>
                    <a:p>
                      <a:pPr marL="90805">
                        <a:lnSpc>
                          <a:spcPct val="100000"/>
                        </a:lnSpc>
                        <a:spcBef>
                          <a:spcPts val="305"/>
                        </a:spcBef>
                      </a:pPr>
                      <a:r>
                        <a:rPr sz="1800" b="1" spc="-5" dirty="0">
                          <a:solidFill>
                            <a:schemeClr val="tx2"/>
                          </a:solidFill>
                          <a:latin typeface="Cambria"/>
                          <a:cs typeface="Cambria"/>
                        </a:rPr>
                        <a:t>Νεφροί</a:t>
                      </a:r>
                      <a:endParaRPr sz="1800" dirty="0">
                        <a:solidFill>
                          <a:schemeClr val="tx2"/>
                        </a:solidFill>
                        <a:latin typeface="Cambria"/>
                        <a:cs typeface="Cambria"/>
                      </a:endParaRPr>
                    </a:p>
                  </a:txBody>
                  <a:tcPr marL="0" marR="0" marT="3873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a:lnSpc>
                          <a:spcPct val="100000"/>
                        </a:lnSpc>
                      </a:pPr>
                      <a:endParaRPr sz="1900">
                        <a:latin typeface="Times New Roman"/>
                        <a:cs typeface="Times New Roman"/>
                      </a:endParaRPr>
                    </a:p>
                  </a:txBody>
                  <a:tcPr marL="0" marR="0" marT="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spc="-5" dirty="0">
                          <a:solidFill>
                            <a:srgbClr val="000066"/>
                          </a:solidFill>
                          <a:latin typeface="Cambria"/>
                          <a:cs typeface="Cambria"/>
                        </a:rPr>
                        <a:t>1.25</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dirty="0">
                          <a:solidFill>
                            <a:srgbClr val="000066"/>
                          </a:solidFill>
                          <a:latin typeface="Cambria"/>
                          <a:cs typeface="Cambria"/>
                        </a:rPr>
                        <a:t>1.00</a:t>
                      </a:r>
                      <a:endParaRPr sz="2000" dirty="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spc="-5" dirty="0">
                          <a:solidFill>
                            <a:srgbClr val="000066"/>
                          </a:solidFill>
                          <a:latin typeface="Cambria"/>
                          <a:cs typeface="Cambria"/>
                        </a:rPr>
                        <a:t>1.20</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0"/>
                        </a:spcBef>
                      </a:pPr>
                      <a:r>
                        <a:rPr sz="2000" b="1" spc="-5" dirty="0">
                          <a:solidFill>
                            <a:srgbClr val="000066"/>
                          </a:solidFill>
                          <a:latin typeface="Cambria"/>
                          <a:cs typeface="Cambria"/>
                        </a:rPr>
                        <a:t>0.89</a:t>
                      </a:r>
                      <a:endParaRPr sz="2000">
                        <a:latin typeface="Cambria"/>
                        <a:cs typeface="Cambria"/>
                      </a:endParaRPr>
                    </a:p>
                  </a:txBody>
                  <a:tcPr marL="0" marR="0" marT="3175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extLst>
                  <a:ext uri="{0D108BD9-81ED-4DB2-BD59-A6C34878D82A}">
                    <a16:rowId xmlns:a16="http://schemas.microsoft.com/office/drawing/2014/main" val="10005"/>
                  </a:ext>
                </a:extLst>
              </a:tr>
              <a:tr h="596014">
                <a:tc>
                  <a:txBody>
                    <a:bodyPr/>
                    <a:lstStyle/>
                    <a:p>
                      <a:pPr marL="90805">
                        <a:lnSpc>
                          <a:spcPct val="100000"/>
                        </a:lnSpc>
                        <a:spcBef>
                          <a:spcPts val="310"/>
                        </a:spcBef>
                      </a:pPr>
                      <a:r>
                        <a:rPr sz="1800" b="1" spc="-5" dirty="0">
                          <a:solidFill>
                            <a:schemeClr val="tx2"/>
                          </a:solidFill>
                          <a:latin typeface="Cambria"/>
                          <a:cs typeface="Cambria"/>
                        </a:rPr>
                        <a:t>Μύες</a:t>
                      </a:r>
                      <a:endParaRPr sz="1800" dirty="0">
                        <a:solidFill>
                          <a:schemeClr val="tx2"/>
                        </a:solidFill>
                        <a:latin typeface="Cambria"/>
                        <a:cs typeface="Cambria"/>
                      </a:endParaRPr>
                    </a:p>
                  </a:txBody>
                  <a:tcPr marL="0" marR="0" marT="3937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1440">
                        <a:lnSpc>
                          <a:spcPct val="100000"/>
                        </a:lnSpc>
                        <a:spcBef>
                          <a:spcPts val="254"/>
                        </a:spcBef>
                      </a:pPr>
                      <a:r>
                        <a:rPr sz="2000" b="1" spc="-5" dirty="0">
                          <a:solidFill>
                            <a:schemeClr val="tx2"/>
                          </a:solidFill>
                          <a:latin typeface="Cambria"/>
                          <a:cs typeface="Cambria"/>
                        </a:rPr>
                        <a:t>1.15</a:t>
                      </a:r>
                      <a:endParaRPr sz="2000" dirty="0">
                        <a:solidFill>
                          <a:schemeClr val="tx2"/>
                        </a:solidFill>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4"/>
                        </a:spcBef>
                      </a:pPr>
                      <a:r>
                        <a:rPr sz="2000" b="1" spc="-5" dirty="0">
                          <a:solidFill>
                            <a:schemeClr val="tx2"/>
                          </a:solidFill>
                          <a:latin typeface="Cambria"/>
                          <a:cs typeface="Cambria"/>
                        </a:rPr>
                        <a:t>2.92</a:t>
                      </a:r>
                      <a:endParaRPr sz="2000">
                        <a:solidFill>
                          <a:schemeClr val="tx2"/>
                        </a:solidFill>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300"/>
                        </a:spcBef>
                      </a:pPr>
                      <a:r>
                        <a:rPr sz="2000" b="1" dirty="0">
                          <a:solidFill>
                            <a:srgbClr val="000066"/>
                          </a:solidFill>
                          <a:latin typeface="Cambria"/>
                          <a:cs typeface="Cambria"/>
                        </a:rPr>
                        <a:t>2.57</a:t>
                      </a:r>
                      <a:endParaRPr sz="2000">
                        <a:latin typeface="Cambria"/>
                        <a:cs typeface="Cambria"/>
                      </a:endParaRPr>
                    </a:p>
                  </a:txBody>
                  <a:tcPr marL="0" marR="0" marT="3810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4"/>
                        </a:spcBef>
                      </a:pPr>
                      <a:r>
                        <a:rPr sz="2000" b="1" spc="-5" dirty="0">
                          <a:solidFill>
                            <a:srgbClr val="000066"/>
                          </a:solidFill>
                          <a:latin typeface="Cambria"/>
                          <a:cs typeface="Cambria"/>
                        </a:rPr>
                        <a:t>2.62</a:t>
                      </a:r>
                      <a:endParaRPr sz="2000">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tc>
                  <a:txBody>
                    <a:bodyPr/>
                    <a:lstStyle/>
                    <a:p>
                      <a:pPr marL="92075">
                        <a:lnSpc>
                          <a:spcPct val="100000"/>
                        </a:lnSpc>
                        <a:spcBef>
                          <a:spcPts val="254"/>
                        </a:spcBef>
                      </a:pPr>
                      <a:r>
                        <a:rPr sz="2000" b="1" spc="-5" dirty="0">
                          <a:solidFill>
                            <a:srgbClr val="000066"/>
                          </a:solidFill>
                          <a:latin typeface="Cambria"/>
                          <a:cs typeface="Cambria"/>
                        </a:rPr>
                        <a:t>1.73</a:t>
                      </a:r>
                      <a:endParaRPr sz="2000">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tcPr>
                </a:tc>
                <a:extLst>
                  <a:ext uri="{0D108BD9-81ED-4DB2-BD59-A6C34878D82A}">
                    <a16:rowId xmlns:a16="http://schemas.microsoft.com/office/drawing/2014/main" val="10006"/>
                  </a:ext>
                </a:extLst>
              </a:tr>
              <a:tr h="412838">
                <a:tc>
                  <a:txBody>
                    <a:bodyPr/>
                    <a:lstStyle/>
                    <a:p>
                      <a:pPr marL="90805">
                        <a:lnSpc>
                          <a:spcPct val="100000"/>
                        </a:lnSpc>
                        <a:spcBef>
                          <a:spcPts val="275"/>
                        </a:spcBef>
                      </a:pPr>
                      <a:r>
                        <a:rPr sz="1800" b="1" spc="-25" dirty="0">
                          <a:solidFill>
                            <a:schemeClr val="tx2"/>
                          </a:solidFill>
                          <a:latin typeface="Cambria"/>
                          <a:cs typeface="Cambria"/>
                        </a:rPr>
                        <a:t>Λί</a:t>
                      </a:r>
                      <a:r>
                        <a:rPr sz="1800" b="1" spc="-25" dirty="0">
                          <a:solidFill>
                            <a:schemeClr val="tx2"/>
                          </a:solidFill>
                          <a:latin typeface="Trebuchet MS"/>
                          <a:cs typeface="Trebuchet MS"/>
                        </a:rPr>
                        <a:t>π</a:t>
                      </a:r>
                      <a:r>
                        <a:rPr sz="1800" b="1" spc="-25" dirty="0">
                          <a:solidFill>
                            <a:schemeClr val="tx2"/>
                          </a:solidFill>
                          <a:latin typeface="Cambria"/>
                          <a:cs typeface="Cambria"/>
                        </a:rPr>
                        <a:t>ος</a:t>
                      </a:r>
                      <a:endParaRPr sz="1800" dirty="0">
                        <a:solidFill>
                          <a:schemeClr val="tx2"/>
                        </a:solidFill>
                        <a:latin typeface="Cambria"/>
                        <a:cs typeface="Cambria"/>
                      </a:endParaRPr>
                    </a:p>
                  </a:txBody>
                  <a:tcPr marL="0" marR="0" marT="34925"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1440">
                        <a:lnSpc>
                          <a:spcPct val="100000"/>
                        </a:lnSpc>
                        <a:spcBef>
                          <a:spcPts val="254"/>
                        </a:spcBef>
                      </a:pPr>
                      <a:r>
                        <a:rPr sz="2000" b="1" spc="-5" dirty="0">
                          <a:solidFill>
                            <a:schemeClr val="tx2"/>
                          </a:solidFill>
                          <a:latin typeface="Cambria"/>
                          <a:cs typeface="Cambria"/>
                        </a:rPr>
                        <a:t>2.39</a:t>
                      </a:r>
                      <a:endParaRPr sz="2000" dirty="0">
                        <a:solidFill>
                          <a:schemeClr val="tx2"/>
                        </a:solidFill>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4"/>
                        </a:spcBef>
                      </a:pPr>
                      <a:r>
                        <a:rPr sz="2000" b="1" dirty="0">
                          <a:solidFill>
                            <a:schemeClr val="tx2"/>
                          </a:solidFill>
                          <a:latin typeface="Cambria"/>
                          <a:cs typeface="Cambria"/>
                        </a:rPr>
                        <a:t>57</a:t>
                      </a:r>
                      <a:endParaRPr sz="2000" dirty="0">
                        <a:solidFill>
                          <a:schemeClr val="tx2"/>
                        </a:solidFill>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algn="l">
                        <a:lnSpc>
                          <a:spcPct val="100000"/>
                        </a:lnSpc>
                      </a:pPr>
                      <a:r>
                        <a:rPr lang="el-GR" sz="1900" dirty="0" smtClean="0">
                          <a:solidFill>
                            <a:schemeClr val="tx2"/>
                          </a:solidFill>
                          <a:latin typeface="Times New Roman"/>
                          <a:cs typeface="Times New Roman"/>
                        </a:rPr>
                        <a:t>50</a:t>
                      </a:r>
                      <a:endParaRPr sz="1900" dirty="0">
                        <a:solidFill>
                          <a:schemeClr val="tx2"/>
                        </a:solidFill>
                        <a:latin typeface="Times New Roman"/>
                        <a:cs typeface="Times New Roman"/>
                      </a:endParaRPr>
                    </a:p>
                  </a:txBody>
                  <a:tcPr marL="0" marR="0" marT="0"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4"/>
                        </a:spcBef>
                      </a:pPr>
                      <a:r>
                        <a:rPr sz="2000" b="1" spc="-85" dirty="0">
                          <a:solidFill>
                            <a:srgbClr val="000066"/>
                          </a:solidFill>
                          <a:latin typeface="Cambria"/>
                          <a:cs typeface="Cambria"/>
                        </a:rPr>
                        <a:t>52</a:t>
                      </a:r>
                      <a:endParaRPr sz="2000">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tc>
                  <a:txBody>
                    <a:bodyPr/>
                    <a:lstStyle/>
                    <a:p>
                      <a:pPr marL="92075">
                        <a:lnSpc>
                          <a:spcPct val="100000"/>
                        </a:lnSpc>
                        <a:spcBef>
                          <a:spcPts val="254"/>
                        </a:spcBef>
                      </a:pPr>
                      <a:r>
                        <a:rPr sz="2000" b="1" spc="-85" dirty="0">
                          <a:solidFill>
                            <a:srgbClr val="000066"/>
                          </a:solidFill>
                          <a:latin typeface="Cambria"/>
                          <a:cs typeface="Cambria"/>
                        </a:rPr>
                        <a:t>29</a:t>
                      </a:r>
                      <a:endParaRPr sz="2000" dirty="0">
                        <a:latin typeface="Cambria"/>
                        <a:cs typeface="Cambria"/>
                      </a:endParaRPr>
                    </a:p>
                  </a:txBody>
                  <a:tcPr marL="0" marR="0" marT="32384" marB="0">
                    <a:lnL w="12700">
                      <a:solidFill>
                        <a:srgbClr val="0FCF9B"/>
                      </a:solidFill>
                      <a:prstDash val="solid"/>
                    </a:lnL>
                    <a:lnR w="12700">
                      <a:solidFill>
                        <a:srgbClr val="0FCF9B"/>
                      </a:solidFill>
                      <a:prstDash val="solid"/>
                    </a:lnR>
                    <a:lnT w="12700">
                      <a:solidFill>
                        <a:srgbClr val="0FCF9B"/>
                      </a:solidFill>
                      <a:prstDash val="solid"/>
                    </a:lnT>
                    <a:lnB w="12700">
                      <a:solidFill>
                        <a:srgbClr val="0FCF9B"/>
                      </a:solidFill>
                      <a:prstDash val="solid"/>
                    </a:lnB>
                    <a:solidFill>
                      <a:srgbClr val="CFF5EB"/>
                    </a:solid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58239" y="630936"/>
            <a:ext cx="7466838" cy="496062"/>
          </a:xfrm>
          <a:prstGeom prst="rect">
            <a:avLst/>
          </a:prstGeom>
        </p:spPr>
      </p:pic>
      <p:sp>
        <p:nvSpPr>
          <p:cNvPr id="3" name="object 3"/>
          <p:cNvSpPr txBox="1"/>
          <p:nvPr/>
        </p:nvSpPr>
        <p:spPr>
          <a:xfrm>
            <a:off x="535940" y="1653362"/>
            <a:ext cx="8073390" cy="2953385"/>
          </a:xfrm>
          <a:prstGeom prst="rect">
            <a:avLst/>
          </a:prstGeom>
        </p:spPr>
        <p:txBody>
          <a:bodyPr vert="horz" wrap="square" lIns="0" tIns="13335" rIns="0" bIns="0" rtlCol="0">
            <a:spAutoFit/>
          </a:bodyPr>
          <a:lstStyle/>
          <a:p>
            <a:pPr marL="304800" marR="6985" indent="-292735" algn="just">
              <a:lnSpc>
                <a:spcPct val="100000"/>
              </a:lnSpc>
              <a:spcBef>
                <a:spcPts val="105"/>
              </a:spcBef>
            </a:pPr>
            <a:r>
              <a:rPr sz="2250" spc="-210" dirty="0">
                <a:solidFill>
                  <a:srgbClr val="0E6EC5"/>
                </a:solidFill>
                <a:latin typeface="Segoe UI Symbol"/>
                <a:cs typeface="Segoe UI Symbol"/>
              </a:rPr>
              <a:t>⦿ </a:t>
            </a:r>
            <a:r>
              <a:rPr sz="3200" dirty="0">
                <a:solidFill>
                  <a:srgbClr val="000066"/>
                </a:solidFill>
                <a:latin typeface="Candara"/>
                <a:cs typeface="Candara"/>
              </a:rPr>
              <a:t>Η </a:t>
            </a:r>
            <a:r>
              <a:rPr sz="3200" spc="-5" dirty="0">
                <a:solidFill>
                  <a:srgbClr val="000066"/>
                </a:solidFill>
                <a:latin typeface="Candara"/>
                <a:cs typeface="Candara"/>
              </a:rPr>
              <a:t>κυψελιδο- φλεβική διαφορά </a:t>
            </a:r>
            <a:r>
              <a:rPr sz="3200" dirty="0">
                <a:solidFill>
                  <a:srgbClr val="000066"/>
                </a:solidFill>
                <a:latin typeface="Candara"/>
                <a:cs typeface="Candara"/>
              </a:rPr>
              <a:t>της μερικής </a:t>
            </a:r>
            <a:r>
              <a:rPr sz="3200" spc="5" dirty="0">
                <a:solidFill>
                  <a:srgbClr val="000066"/>
                </a:solidFill>
                <a:latin typeface="Candara"/>
                <a:cs typeface="Candara"/>
              </a:rPr>
              <a:t> </a:t>
            </a:r>
            <a:r>
              <a:rPr sz="3200" dirty="0">
                <a:solidFill>
                  <a:srgbClr val="000066"/>
                </a:solidFill>
                <a:latin typeface="Candara"/>
                <a:cs typeface="Candara"/>
              </a:rPr>
              <a:t>πίεσης</a:t>
            </a:r>
            <a:r>
              <a:rPr sz="3200" spc="-20" dirty="0">
                <a:solidFill>
                  <a:srgbClr val="000066"/>
                </a:solidFill>
                <a:latin typeface="Candara"/>
                <a:cs typeface="Candara"/>
              </a:rPr>
              <a:t> </a:t>
            </a:r>
            <a:r>
              <a:rPr sz="3200" spc="-5" dirty="0">
                <a:solidFill>
                  <a:srgbClr val="000066"/>
                </a:solidFill>
                <a:latin typeface="Candara"/>
                <a:cs typeface="Candara"/>
              </a:rPr>
              <a:t>του</a:t>
            </a:r>
            <a:r>
              <a:rPr sz="3200" spc="5" dirty="0">
                <a:solidFill>
                  <a:srgbClr val="000066"/>
                </a:solidFill>
                <a:latin typeface="Candara"/>
                <a:cs typeface="Candara"/>
              </a:rPr>
              <a:t> </a:t>
            </a:r>
            <a:r>
              <a:rPr sz="3200" dirty="0">
                <a:solidFill>
                  <a:srgbClr val="000066"/>
                </a:solidFill>
                <a:latin typeface="Candara"/>
                <a:cs typeface="Candara"/>
              </a:rPr>
              <a:t>αναισθητικού.</a:t>
            </a:r>
            <a:endParaRPr sz="3200">
              <a:latin typeface="Candara"/>
              <a:cs typeface="Candara"/>
            </a:endParaRPr>
          </a:p>
          <a:p>
            <a:pPr marL="304800" marR="5080" indent="300355" algn="just">
              <a:lnSpc>
                <a:spcPct val="100000"/>
              </a:lnSpc>
            </a:pPr>
            <a:r>
              <a:rPr sz="3200" dirty="0">
                <a:solidFill>
                  <a:srgbClr val="000066"/>
                </a:solidFill>
                <a:latin typeface="Candara"/>
                <a:cs typeface="Candara"/>
              </a:rPr>
              <a:t>Η </a:t>
            </a:r>
            <a:r>
              <a:rPr sz="3200" spc="-5" dirty="0">
                <a:solidFill>
                  <a:srgbClr val="000066"/>
                </a:solidFill>
                <a:latin typeface="Candara"/>
                <a:cs typeface="Candara"/>
              </a:rPr>
              <a:t>διαφορά </a:t>
            </a:r>
            <a:r>
              <a:rPr sz="3200" dirty="0">
                <a:solidFill>
                  <a:srgbClr val="000066"/>
                </a:solidFill>
                <a:latin typeface="Candara"/>
                <a:cs typeface="Candara"/>
              </a:rPr>
              <a:t>αυτή </a:t>
            </a:r>
            <a:r>
              <a:rPr sz="3200" spc="-5" dirty="0">
                <a:solidFill>
                  <a:srgbClr val="000066"/>
                </a:solidFill>
                <a:latin typeface="Candara"/>
                <a:cs typeface="Candara"/>
              </a:rPr>
              <a:t>είναι </a:t>
            </a:r>
            <a:r>
              <a:rPr sz="3200" dirty="0">
                <a:solidFill>
                  <a:srgbClr val="000066"/>
                </a:solidFill>
                <a:latin typeface="Candara"/>
                <a:cs typeface="Candara"/>
              </a:rPr>
              <a:t>η </a:t>
            </a:r>
            <a:r>
              <a:rPr sz="3200" spc="-5" dirty="0">
                <a:solidFill>
                  <a:srgbClr val="000066"/>
                </a:solidFill>
                <a:latin typeface="Candara"/>
                <a:cs typeface="Candara"/>
              </a:rPr>
              <a:t>κινούσα δύναμη </a:t>
            </a:r>
            <a:r>
              <a:rPr sz="3200" dirty="0">
                <a:solidFill>
                  <a:srgbClr val="000066"/>
                </a:solidFill>
                <a:latin typeface="Candara"/>
                <a:cs typeface="Candara"/>
              </a:rPr>
              <a:t> </a:t>
            </a:r>
            <a:r>
              <a:rPr sz="3200" spc="-20" dirty="0">
                <a:solidFill>
                  <a:srgbClr val="000066"/>
                </a:solidFill>
                <a:latin typeface="Candara"/>
                <a:cs typeface="Candara"/>
              </a:rPr>
              <a:t>στον</a:t>
            </a:r>
            <a:r>
              <a:rPr sz="3200" spc="-15" dirty="0">
                <a:solidFill>
                  <a:srgbClr val="000066"/>
                </a:solidFill>
                <a:latin typeface="Candara"/>
                <a:cs typeface="Candara"/>
              </a:rPr>
              <a:t> πνεύμονα,</a:t>
            </a:r>
            <a:r>
              <a:rPr sz="3200" spc="665" dirty="0">
                <a:solidFill>
                  <a:srgbClr val="000066"/>
                </a:solidFill>
                <a:latin typeface="Candara"/>
                <a:cs typeface="Candara"/>
              </a:rPr>
              <a:t> </a:t>
            </a:r>
            <a:r>
              <a:rPr sz="3200" dirty="0">
                <a:solidFill>
                  <a:srgbClr val="000066"/>
                </a:solidFill>
                <a:latin typeface="Candara"/>
                <a:cs typeface="Candara"/>
              </a:rPr>
              <a:t>η</a:t>
            </a:r>
            <a:r>
              <a:rPr sz="3200" spc="5" dirty="0">
                <a:solidFill>
                  <a:srgbClr val="000066"/>
                </a:solidFill>
                <a:latin typeface="Candara"/>
                <a:cs typeface="Candara"/>
              </a:rPr>
              <a:t> </a:t>
            </a:r>
            <a:r>
              <a:rPr sz="3200" spc="-20" dirty="0">
                <a:solidFill>
                  <a:srgbClr val="000066"/>
                </a:solidFill>
                <a:latin typeface="Candara"/>
                <a:cs typeface="Candara"/>
              </a:rPr>
              <a:t>οποία</a:t>
            </a:r>
            <a:r>
              <a:rPr sz="3200" spc="-15" dirty="0">
                <a:solidFill>
                  <a:srgbClr val="000066"/>
                </a:solidFill>
                <a:latin typeface="Candara"/>
                <a:cs typeface="Candara"/>
              </a:rPr>
              <a:t> </a:t>
            </a:r>
            <a:r>
              <a:rPr sz="3200" dirty="0">
                <a:solidFill>
                  <a:srgbClr val="000066"/>
                </a:solidFill>
                <a:latin typeface="Candara"/>
                <a:cs typeface="Candara"/>
              </a:rPr>
              <a:t>επηρεάζει</a:t>
            </a:r>
            <a:r>
              <a:rPr sz="3200" spc="5" dirty="0">
                <a:solidFill>
                  <a:srgbClr val="000066"/>
                </a:solidFill>
                <a:latin typeface="Candara"/>
                <a:cs typeface="Candara"/>
              </a:rPr>
              <a:t> </a:t>
            </a:r>
            <a:r>
              <a:rPr sz="3200" spc="-5" dirty="0">
                <a:solidFill>
                  <a:srgbClr val="000066"/>
                </a:solidFill>
                <a:latin typeface="Candara"/>
                <a:cs typeface="Candara"/>
              </a:rPr>
              <a:t>το </a:t>
            </a:r>
            <a:r>
              <a:rPr sz="3200" dirty="0">
                <a:solidFill>
                  <a:srgbClr val="000066"/>
                </a:solidFill>
                <a:latin typeface="Candara"/>
                <a:cs typeface="Candara"/>
              </a:rPr>
              <a:t> </a:t>
            </a:r>
            <a:r>
              <a:rPr sz="3200" spc="-5" dirty="0">
                <a:solidFill>
                  <a:srgbClr val="000066"/>
                </a:solidFill>
                <a:latin typeface="Candara"/>
                <a:cs typeface="Candara"/>
              </a:rPr>
              <a:t>ρυθμό</a:t>
            </a:r>
            <a:r>
              <a:rPr sz="3200" dirty="0">
                <a:solidFill>
                  <a:srgbClr val="000066"/>
                </a:solidFill>
                <a:latin typeface="Candara"/>
                <a:cs typeface="Candara"/>
              </a:rPr>
              <a:t> </a:t>
            </a:r>
            <a:r>
              <a:rPr sz="3200" spc="5" dirty="0">
                <a:solidFill>
                  <a:srgbClr val="000066"/>
                </a:solidFill>
                <a:latin typeface="Candara"/>
                <a:cs typeface="Candara"/>
              </a:rPr>
              <a:t>της</a:t>
            </a:r>
            <a:r>
              <a:rPr sz="3200" spc="10" dirty="0">
                <a:solidFill>
                  <a:srgbClr val="000066"/>
                </a:solidFill>
                <a:latin typeface="Candara"/>
                <a:cs typeface="Candara"/>
              </a:rPr>
              <a:t> </a:t>
            </a:r>
            <a:r>
              <a:rPr sz="3200" spc="-5" dirty="0">
                <a:solidFill>
                  <a:srgbClr val="000066"/>
                </a:solidFill>
                <a:latin typeface="Candara"/>
                <a:cs typeface="Candara"/>
              </a:rPr>
              <a:t>πρόσληψης</a:t>
            </a:r>
            <a:r>
              <a:rPr sz="3200" dirty="0">
                <a:solidFill>
                  <a:srgbClr val="000066"/>
                </a:solidFill>
                <a:latin typeface="Candara"/>
                <a:cs typeface="Candara"/>
              </a:rPr>
              <a:t> </a:t>
            </a:r>
            <a:r>
              <a:rPr sz="3200" spc="-5" dirty="0">
                <a:solidFill>
                  <a:srgbClr val="000066"/>
                </a:solidFill>
                <a:latin typeface="Candara"/>
                <a:cs typeface="Candara"/>
              </a:rPr>
              <a:t>του</a:t>
            </a:r>
            <a:r>
              <a:rPr sz="3200" dirty="0">
                <a:solidFill>
                  <a:srgbClr val="000066"/>
                </a:solidFill>
                <a:latin typeface="Candara"/>
                <a:cs typeface="Candara"/>
              </a:rPr>
              <a:t> </a:t>
            </a:r>
            <a:r>
              <a:rPr sz="3200" spc="-5" dirty="0">
                <a:solidFill>
                  <a:srgbClr val="000066"/>
                </a:solidFill>
                <a:latin typeface="Candara"/>
                <a:cs typeface="Candara"/>
              </a:rPr>
              <a:t>αναισθητικού </a:t>
            </a:r>
            <a:r>
              <a:rPr sz="3200" dirty="0">
                <a:solidFill>
                  <a:srgbClr val="000066"/>
                </a:solidFill>
                <a:latin typeface="Candara"/>
                <a:cs typeface="Candara"/>
              </a:rPr>
              <a:t> από</a:t>
            </a:r>
            <a:r>
              <a:rPr sz="3200" spc="-20" dirty="0">
                <a:solidFill>
                  <a:srgbClr val="000066"/>
                </a:solidFill>
                <a:latin typeface="Candara"/>
                <a:cs typeface="Candara"/>
              </a:rPr>
              <a:t> </a:t>
            </a:r>
            <a:r>
              <a:rPr sz="3200" spc="-5" dirty="0">
                <a:solidFill>
                  <a:srgbClr val="000066"/>
                </a:solidFill>
                <a:latin typeface="Candara"/>
                <a:cs typeface="Candara"/>
              </a:rPr>
              <a:t>το</a:t>
            </a:r>
            <a:r>
              <a:rPr sz="3200" dirty="0">
                <a:solidFill>
                  <a:srgbClr val="000066"/>
                </a:solidFill>
                <a:latin typeface="Candara"/>
                <a:cs typeface="Candara"/>
              </a:rPr>
              <a:t> αίμα</a:t>
            </a:r>
            <a:r>
              <a:rPr sz="3200" spc="-10" dirty="0">
                <a:solidFill>
                  <a:srgbClr val="000066"/>
                </a:solidFill>
                <a:latin typeface="Candara"/>
                <a:cs typeface="Candara"/>
              </a:rPr>
              <a:t> </a:t>
            </a:r>
            <a:r>
              <a:rPr sz="3200" spc="-5" dirty="0">
                <a:solidFill>
                  <a:srgbClr val="000066"/>
                </a:solidFill>
                <a:latin typeface="Candara"/>
                <a:cs typeface="Candara"/>
              </a:rPr>
              <a:t>και </a:t>
            </a:r>
            <a:r>
              <a:rPr sz="3200" dirty="0">
                <a:solidFill>
                  <a:srgbClr val="000066"/>
                </a:solidFill>
                <a:latin typeface="Candara"/>
                <a:cs typeface="Candara"/>
              </a:rPr>
              <a:t>τους</a:t>
            </a:r>
            <a:r>
              <a:rPr sz="3200" spc="-5" dirty="0">
                <a:solidFill>
                  <a:srgbClr val="000066"/>
                </a:solidFill>
                <a:latin typeface="Candara"/>
                <a:cs typeface="Candara"/>
              </a:rPr>
              <a:t> </a:t>
            </a:r>
            <a:r>
              <a:rPr sz="3200" dirty="0">
                <a:solidFill>
                  <a:srgbClr val="000066"/>
                </a:solidFill>
                <a:latin typeface="Candara"/>
                <a:cs typeface="Candara"/>
              </a:rPr>
              <a:t>ιστούς</a:t>
            </a:r>
            <a:endParaRPr sz="3200">
              <a:latin typeface="Candara"/>
              <a:cs typeface="Candara"/>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Πίνακας 2"/>
          <p:cNvGraphicFramePr>
            <a:graphicFrameLocks noGrp="1"/>
          </p:cNvGraphicFramePr>
          <p:nvPr>
            <p:extLst>
              <p:ext uri="{D42A27DB-BD31-4B8C-83A1-F6EECF244321}">
                <p14:modId xmlns:p14="http://schemas.microsoft.com/office/powerpoint/2010/main" val="2061258221"/>
              </p:ext>
            </p:extLst>
          </p:nvPr>
        </p:nvGraphicFramePr>
        <p:xfrm>
          <a:off x="-1" y="0"/>
          <a:ext cx="9144001" cy="6848813"/>
        </p:xfrm>
        <a:graphic>
          <a:graphicData uri="http://schemas.openxmlformats.org/drawingml/2006/table">
            <a:tbl>
              <a:tblPr firstRow="1" firstCol="1" bandRow="1">
                <a:tableStyleId>{5C22544A-7EE6-4342-B048-85BDC9FD1C3A}</a:tableStyleId>
              </a:tblPr>
              <a:tblGrid>
                <a:gridCol w="1656630">
                  <a:extLst>
                    <a:ext uri="{9D8B030D-6E8A-4147-A177-3AD203B41FA5}">
                      <a16:colId xmlns:a16="http://schemas.microsoft.com/office/drawing/2014/main" val="1469115358"/>
                    </a:ext>
                  </a:extLst>
                </a:gridCol>
                <a:gridCol w="1502323">
                  <a:extLst>
                    <a:ext uri="{9D8B030D-6E8A-4147-A177-3AD203B41FA5}">
                      <a16:colId xmlns:a16="http://schemas.microsoft.com/office/drawing/2014/main" val="1044911961"/>
                    </a:ext>
                  </a:extLst>
                </a:gridCol>
                <a:gridCol w="1490201">
                  <a:extLst>
                    <a:ext uri="{9D8B030D-6E8A-4147-A177-3AD203B41FA5}">
                      <a16:colId xmlns:a16="http://schemas.microsoft.com/office/drawing/2014/main" val="2324156842"/>
                    </a:ext>
                  </a:extLst>
                </a:gridCol>
                <a:gridCol w="1502323">
                  <a:extLst>
                    <a:ext uri="{9D8B030D-6E8A-4147-A177-3AD203B41FA5}">
                      <a16:colId xmlns:a16="http://schemas.microsoft.com/office/drawing/2014/main" val="63391946"/>
                    </a:ext>
                  </a:extLst>
                </a:gridCol>
                <a:gridCol w="1502323">
                  <a:extLst>
                    <a:ext uri="{9D8B030D-6E8A-4147-A177-3AD203B41FA5}">
                      <a16:colId xmlns:a16="http://schemas.microsoft.com/office/drawing/2014/main" val="257260009"/>
                    </a:ext>
                  </a:extLst>
                </a:gridCol>
                <a:gridCol w="1490201">
                  <a:extLst>
                    <a:ext uri="{9D8B030D-6E8A-4147-A177-3AD203B41FA5}">
                      <a16:colId xmlns:a16="http://schemas.microsoft.com/office/drawing/2014/main" val="2154414070"/>
                    </a:ext>
                  </a:extLst>
                </a:gridCol>
              </a:tblGrid>
              <a:tr h="717408">
                <a:tc gridSpan="6">
                  <a:txBody>
                    <a:bodyPr/>
                    <a:lstStyle/>
                    <a:p>
                      <a:pPr algn="ctr">
                        <a:lnSpc>
                          <a:spcPct val="107000"/>
                        </a:lnSpc>
                        <a:spcAft>
                          <a:spcPts val="0"/>
                        </a:spcAft>
                      </a:pPr>
                      <a:r>
                        <a:rPr lang="el-GR" sz="1600" u="sng" dirty="0" smtClean="0">
                          <a:effectLst/>
                        </a:rPr>
                        <a:t>Φυσικοχημικές </a:t>
                      </a:r>
                      <a:r>
                        <a:rPr lang="el-GR" sz="1600" u="sng" dirty="0">
                          <a:effectLst/>
                        </a:rPr>
                        <a:t>ιδιότητες των συχνότερα χρησιμοποιούμενων εισπνεόμενων αναισθητικών.</a:t>
                      </a:r>
                      <a:endParaRPr lang="el-GR" sz="1600" dirty="0">
                        <a:effectLst/>
                      </a:endParaRPr>
                    </a:p>
                    <a:p>
                      <a:pPr algn="ctr">
                        <a:lnSpc>
                          <a:spcPct val="107000"/>
                        </a:lnSpc>
                        <a:spcAft>
                          <a:spcPts val="0"/>
                        </a:spcAft>
                      </a:pPr>
                      <a:r>
                        <a:rPr lang="el-GR" sz="1600" u="sng" dirty="0">
                          <a:effectLst/>
                        </a:rPr>
                        <a:t>ΑΛΟ-</a:t>
                      </a:r>
                      <a:r>
                        <a:rPr lang="el-GR" sz="1600" u="sng" dirty="0" err="1">
                          <a:effectLst/>
                        </a:rPr>
                        <a:t>αλοθάνιο</a:t>
                      </a:r>
                      <a:r>
                        <a:rPr lang="el-GR" sz="1600" u="sng" dirty="0">
                          <a:effectLst/>
                        </a:rPr>
                        <a:t>, ΙΣΟ-</a:t>
                      </a:r>
                      <a:r>
                        <a:rPr lang="el-GR" sz="1600" u="sng" dirty="0" err="1">
                          <a:effectLst/>
                        </a:rPr>
                        <a:t>ισοφλουράνιο</a:t>
                      </a:r>
                      <a:r>
                        <a:rPr lang="el-GR" sz="1600" u="sng" dirty="0">
                          <a:effectLst/>
                        </a:rPr>
                        <a:t>, ΔΕΣ-</a:t>
                      </a:r>
                      <a:r>
                        <a:rPr lang="el-GR" sz="1600" u="sng" dirty="0" err="1">
                          <a:effectLst/>
                        </a:rPr>
                        <a:t>δεσφλουράνιο</a:t>
                      </a:r>
                      <a:r>
                        <a:rPr lang="el-GR" sz="1600" u="sng" dirty="0">
                          <a:effectLst/>
                        </a:rPr>
                        <a:t>, ΣΕΒΟ-</a:t>
                      </a:r>
                      <a:r>
                        <a:rPr lang="el-GR" sz="1600" u="sng" dirty="0" err="1">
                          <a:effectLst/>
                        </a:rPr>
                        <a:t>σεβοφλουράνιο</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3224969489"/>
                  </a:ext>
                </a:extLst>
              </a:tr>
              <a:tr h="512789">
                <a:tc>
                  <a:txBody>
                    <a:bodyPr/>
                    <a:lstStyle/>
                    <a:p>
                      <a:pPr>
                        <a:lnSpc>
                          <a:spcPct val="107000"/>
                        </a:lnSpc>
                        <a:spcAft>
                          <a:spcPts val="0"/>
                        </a:spcAft>
                      </a:pPr>
                      <a:r>
                        <a:rPr lang="el-GR" sz="1600" dirty="0">
                          <a:effectLst/>
                        </a:rPr>
                        <a:t>ΙΔΙΟΤΗΤΑ </a:t>
                      </a:r>
                    </a:p>
                    <a:p>
                      <a:pPr>
                        <a:lnSpc>
                          <a:spcPct val="107000"/>
                        </a:lnSpc>
                        <a:spcAft>
                          <a:spcPts val="0"/>
                        </a:spcAft>
                      </a:pPr>
                      <a:r>
                        <a:rPr lang="el-GR" sz="1600" dirty="0">
                          <a:effectLst/>
                        </a:rPr>
                        <a:t>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gn="ctr">
                        <a:lnSpc>
                          <a:spcPct val="107000"/>
                        </a:lnSpc>
                        <a:spcAft>
                          <a:spcPts val="0"/>
                        </a:spcAft>
                      </a:pPr>
                      <a:r>
                        <a:rPr lang="el-GR" sz="1600" u="sng">
                          <a:effectLst/>
                        </a:rPr>
                        <a:t>Ν2Ο</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gn="ctr">
                        <a:lnSpc>
                          <a:spcPct val="107000"/>
                        </a:lnSpc>
                        <a:spcAft>
                          <a:spcPts val="0"/>
                        </a:spcAft>
                      </a:pPr>
                      <a:r>
                        <a:rPr lang="el-GR" sz="1600" u="sng">
                          <a:effectLst/>
                        </a:rPr>
                        <a:t>ΑΛΟ</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gn="ctr">
                        <a:lnSpc>
                          <a:spcPct val="107000"/>
                        </a:lnSpc>
                        <a:spcAft>
                          <a:spcPts val="0"/>
                        </a:spcAft>
                      </a:pPr>
                      <a:r>
                        <a:rPr lang="el-GR" sz="1600" u="sng">
                          <a:effectLst/>
                        </a:rPr>
                        <a:t>ΙΣΟ</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gn="ctr">
                        <a:lnSpc>
                          <a:spcPct val="107000"/>
                        </a:lnSpc>
                        <a:spcAft>
                          <a:spcPts val="0"/>
                        </a:spcAft>
                      </a:pPr>
                      <a:r>
                        <a:rPr lang="el-GR" sz="1600" u="sng" dirty="0">
                          <a:effectLst/>
                        </a:rPr>
                        <a:t>ΣΕΒΟ</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gn="ctr">
                        <a:lnSpc>
                          <a:spcPct val="107000"/>
                        </a:lnSpc>
                        <a:spcAft>
                          <a:spcPts val="0"/>
                        </a:spcAft>
                      </a:pPr>
                      <a:r>
                        <a:rPr lang="el-GR" sz="1600" u="sng">
                          <a:effectLst/>
                        </a:rPr>
                        <a:t>ΔΕΣ</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1949389527"/>
                  </a:ext>
                </a:extLst>
              </a:tr>
              <a:tr h="512789">
                <a:tc>
                  <a:txBody>
                    <a:bodyPr/>
                    <a:lstStyle/>
                    <a:p>
                      <a:pPr>
                        <a:lnSpc>
                          <a:spcPct val="107000"/>
                        </a:lnSpc>
                        <a:spcAft>
                          <a:spcPts val="0"/>
                        </a:spcAft>
                      </a:pPr>
                      <a:r>
                        <a:rPr lang="el-GR" sz="1600">
                          <a:effectLst/>
                        </a:rPr>
                        <a:t>Μορφή</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dirty="0">
                          <a:effectLst/>
                        </a:rPr>
                        <a:t>ΑΝΟΡΓΑΝΟ </a:t>
                      </a:r>
                    </a:p>
                    <a:p>
                      <a:pPr>
                        <a:lnSpc>
                          <a:spcPct val="107000"/>
                        </a:lnSpc>
                        <a:spcAft>
                          <a:spcPts val="0"/>
                        </a:spcAft>
                      </a:pPr>
                      <a:r>
                        <a:rPr lang="el-GR" sz="1600" dirty="0">
                          <a:effectLst/>
                        </a:rPr>
                        <a:t> </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ΑΙΘΑΝΙΟ</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ΑΙΘΗΡ</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ΑΙΘΗΡ</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ΑΙΘΗΡ</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246012319"/>
                  </a:ext>
                </a:extLst>
              </a:tr>
              <a:tr h="512789">
                <a:tc>
                  <a:txBody>
                    <a:bodyPr/>
                    <a:lstStyle/>
                    <a:p>
                      <a:pPr>
                        <a:lnSpc>
                          <a:spcPct val="107000"/>
                        </a:lnSpc>
                        <a:spcAft>
                          <a:spcPts val="0"/>
                        </a:spcAft>
                      </a:pPr>
                      <a:r>
                        <a:rPr lang="el-GR" sz="1600">
                          <a:effectLst/>
                        </a:rPr>
                        <a:t>Μοριακό Βάρος</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44</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197.4</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184.5</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200</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168</a:t>
                      </a:r>
                    </a:p>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2136929778"/>
                  </a:ext>
                </a:extLst>
              </a:tr>
              <a:tr h="512789">
                <a:tc>
                  <a:txBody>
                    <a:bodyPr/>
                    <a:lstStyle/>
                    <a:p>
                      <a:pPr>
                        <a:lnSpc>
                          <a:spcPct val="107000"/>
                        </a:lnSpc>
                        <a:spcAft>
                          <a:spcPts val="0"/>
                        </a:spcAft>
                      </a:pPr>
                      <a:r>
                        <a:rPr lang="el-GR" sz="1600">
                          <a:effectLst/>
                        </a:rPr>
                        <a:t>Πυκνότητα</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1.868</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1.502</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1.520</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1.465</a:t>
                      </a:r>
                    </a:p>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2323774922"/>
                  </a:ext>
                </a:extLst>
              </a:tr>
              <a:tr h="512789">
                <a:tc>
                  <a:txBody>
                    <a:bodyPr/>
                    <a:lstStyle/>
                    <a:p>
                      <a:pPr>
                        <a:lnSpc>
                          <a:spcPct val="107000"/>
                        </a:lnSpc>
                        <a:spcAft>
                          <a:spcPts val="0"/>
                        </a:spcAft>
                      </a:pPr>
                      <a:r>
                        <a:rPr lang="el-GR" sz="1600">
                          <a:effectLst/>
                        </a:rPr>
                        <a:t>Σημείο βρασμού</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-88,5</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50.2 </a:t>
                      </a:r>
                    </a:p>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48.5</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58.5</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22.8</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508444310"/>
                  </a:ext>
                </a:extLst>
              </a:tr>
              <a:tr h="956545">
                <a:tc>
                  <a:txBody>
                    <a:bodyPr/>
                    <a:lstStyle/>
                    <a:p>
                      <a:pPr>
                        <a:lnSpc>
                          <a:spcPct val="107000"/>
                        </a:lnSpc>
                        <a:spcAft>
                          <a:spcPts val="0"/>
                        </a:spcAft>
                      </a:pPr>
                      <a:r>
                        <a:rPr lang="el-GR" sz="1600" dirty="0">
                          <a:effectLst/>
                        </a:rPr>
                        <a:t>Σταθερότητα σε</a:t>
                      </a:r>
                    </a:p>
                    <a:p>
                      <a:pPr>
                        <a:lnSpc>
                          <a:spcPct val="107000"/>
                        </a:lnSpc>
                        <a:spcAft>
                          <a:spcPts val="0"/>
                        </a:spcAft>
                      </a:pPr>
                      <a:r>
                        <a:rPr lang="el-GR" sz="1600" dirty="0">
                          <a:effectLst/>
                        </a:rPr>
                        <a:t>κανονικές </a:t>
                      </a:r>
                      <a:r>
                        <a:rPr lang="el-GR" sz="1600" dirty="0" smtClean="0">
                          <a:effectLst/>
                        </a:rPr>
                        <a:t>συνθήκες</a:t>
                      </a:r>
                      <a:endParaRPr lang="el-GR" sz="1600" dirty="0">
                        <a:effectLst/>
                      </a:endParaRPr>
                    </a:p>
                  </a:txBody>
                  <a:tcPr marL="45338" marR="45338" marT="0" marB="0"/>
                </a:tc>
                <a:tc>
                  <a:txBody>
                    <a:bodyPr/>
                    <a:lstStyle/>
                    <a:p>
                      <a:pPr>
                        <a:lnSpc>
                          <a:spcPct val="107000"/>
                        </a:lnSpc>
                        <a:spcAft>
                          <a:spcPts val="0"/>
                        </a:spcAft>
                      </a:pPr>
                      <a:r>
                        <a:rPr lang="el-GR" sz="1600">
                          <a:effectLst/>
                        </a:rPr>
                        <a:t>Σταθερό</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Σταθερό</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Σταθερό</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Ασταθές</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Σταθερό</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2529895150"/>
                  </a:ext>
                </a:extLst>
              </a:tr>
              <a:tr h="256394">
                <a:tc>
                  <a:txBody>
                    <a:bodyPr/>
                    <a:lstStyle/>
                    <a:p>
                      <a:pPr>
                        <a:lnSpc>
                          <a:spcPct val="107000"/>
                        </a:lnSpc>
                        <a:spcAft>
                          <a:spcPts val="0"/>
                        </a:spcAft>
                      </a:pPr>
                      <a:r>
                        <a:rPr lang="el-GR" sz="1600">
                          <a:effectLst/>
                        </a:rPr>
                        <a:t>Οσμή</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Ευχάριστη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Ευχάριστη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Δυσάρεστη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Δυσάρεστη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Ευχάριστη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2798142410"/>
                  </a:ext>
                </a:extLst>
              </a:tr>
              <a:tr h="512789">
                <a:tc>
                  <a:txBody>
                    <a:bodyPr/>
                    <a:lstStyle/>
                    <a:p>
                      <a:pPr>
                        <a:lnSpc>
                          <a:spcPct val="107000"/>
                        </a:lnSpc>
                        <a:spcAft>
                          <a:spcPts val="0"/>
                        </a:spcAft>
                      </a:pPr>
                      <a:r>
                        <a:rPr lang="el-GR" sz="1600" dirty="0">
                          <a:effectLst/>
                        </a:rPr>
                        <a:t>Συμβατικοί </a:t>
                      </a:r>
                      <a:r>
                        <a:rPr lang="el-GR" sz="1600" dirty="0" err="1">
                          <a:effectLst/>
                        </a:rPr>
                        <a:t>εξαερωτές</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Ναι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Ναι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Ναι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Ναι</a:t>
                      </a:r>
                    </a:p>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968519822"/>
                  </a:ext>
                </a:extLst>
              </a:tr>
              <a:tr h="512789">
                <a:tc>
                  <a:txBody>
                    <a:bodyPr/>
                    <a:lstStyle/>
                    <a:p>
                      <a:pPr>
                        <a:lnSpc>
                          <a:spcPct val="107000"/>
                        </a:lnSpc>
                        <a:spcAft>
                          <a:spcPts val="0"/>
                        </a:spcAft>
                      </a:pPr>
                      <a:r>
                        <a:rPr lang="el-GR" sz="1600">
                          <a:effectLst/>
                        </a:rPr>
                        <a:t>Αντίδραση με μέταλλα</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Ναι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1032534263"/>
                  </a:ext>
                </a:extLst>
              </a:tr>
              <a:tr h="478272">
                <a:tc>
                  <a:txBody>
                    <a:bodyPr/>
                    <a:lstStyle/>
                    <a:p>
                      <a:pPr>
                        <a:lnSpc>
                          <a:spcPct val="107000"/>
                        </a:lnSpc>
                        <a:spcAft>
                          <a:spcPts val="0"/>
                        </a:spcAft>
                      </a:pPr>
                      <a:r>
                        <a:rPr lang="el-GR" sz="1600">
                          <a:effectLst/>
                        </a:rPr>
                        <a:t>Ευφλεκτότητα</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dirty="0">
                          <a:effectLst/>
                        </a:rPr>
                        <a:t>Όχι</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2701704943"/>
                  </a:ext>
                </a:extLst>
              </a:tr>
              <a:tr h="256394">
                <a:tc>
                  <a:txBody>
                    <a:bodyPr/>
                    <a:lstStyle/>
                    <a:p>
                      <a:pPr>
                        <a:lnSpc>
                          <a:spcPct val="107000"/>
                        </a:lnSpc>
                        <a:spcAft>
                          <a:spcPts val="0"/>
                        </a:spcAft>
                      </a:pPr>
                      <a:r>
                        <a:rPr lang="el-GR" sz="1600">
                          <a:effectLst/>
                        </a:rPr>
                        <a:t>Συντηρητικά</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Θυμόλη</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Όχι</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1243861969"/>
                  </a:ext>
                </a:extLst>
              </a:tr>
              <a:tr h="512789">
                <a:tc>
                  <a:txBody>
                    <a:bodyPr/>
                    <a:lstStyle/>
                    <a:p>
                      <a:pPr>
                        <a:lnSpc>
                          <a:spcPct val="107000"/>
                        </a:lnSpc>
                        <a:spcAft>
                          <a:spcPts val="0"/>
                        </a:spcAft>
                      </a:pPr>
                      <a:r>
                        <a:rPr lang="el-GR" sz="1600">
                          <a:effectLst/>
                        </a:rPr>
                        <a:t>SVP 20 </a:t>
                      </a:r>
                      <a:r>
                        <a:rPr lang="el-GR" sz="1600" baseline="30000">
                          <a:effectLst/>
                        </a:rPr>
                        <a:t>o</a:t>
                      </a:r>
                      <a:r>
                        <a:rPr lang="el-GR" sz="1600">
                          <a:effectLst/>
                        </a:rPr>
                        <a:t>C</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244 </a:t>
                      </a:r>
                    </a:p>
                    <a:p>
                      <a:pPr>
                        <a:lnSpc>
                          <a:spcPct val="107000"/>
                        </a:lnSpc>
                        <a:spcAft>
                          <a:spcPts val="0"/>
                        </a:spcAft>
                      </a:pPr>
                      <a:r>
                        <a:rPr lang="el-GR" sz="1600">
                          <a:effectLst/>
                        </a:rPr>
                        <a:t> </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240</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a:effectLst/>
                        </a:rPr>
                        <a:t>157</a:t>
                      </a:r>
                      <a:endParaRPr lang="el-GR" sz="160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tc>
                  <a:txBody>
                    <a:bodyPr/>
                    <a:lstStyle/>
                    <a:p>
                      <a:pPr>
                        <a:lnSpc>
                          <a:spcPct val="107000"/>
                        </a:lnSpc>
                        <a:spcAft>
                          <a:spcPts val="0"/>
                        </a:spcAft>
                      </a:pPr>
                      <a:r>
                        <a:rPr lang="el-GR" sz="1600" dirty="0">
                          <a:effectLst/>
                        </a:rPr>
                        <a:t>700</a:t>
                      </a:r>
                      <a:endParaRPr lang="el-G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5338" marR="45338" marT="0" marB="0"/>
                </a:tc>
                <a:extLst>
                  <a:ext uri="{0D108BD9-81ED-4DB2-BD59-A6C34878D82A}">
                    <a16:rowId xmlns:a16="http://schemas.microsoft.com/office/drawing/2014/main" val="942884342"/>
                  </a:ext>
                </a:extLst>
              </a:tr>
            </a:tbl>
          </a:graphicData>
        </a:graphic>
      </p:graphicFrame>
    </p:spTree>
    <p:extLst>
      <p:ext uri="{BB962C8B-B14F-4D97-AF65-F5344CB8AC3E}">
        <p14:creationId xmlns:p14="http://schemas.microsoft.com/office/powerpoint/2010/main" val="12354496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3400" y="304800"/>
            <a:ext cx="8001000" cy="2677656"/>
          </a:xfrm>
          <a:prstGeom prst="rect">
            <a:avLst/>
          </a:prstGeom>
        </p:spPr>
        <p:txBody>
          <a:bodyPr wrap="square">
            <a:spAutoFit/>
          </a:bodyPr>
          <a:lstStyle/>
          <a:p>
            <a:pPr marL="342900" indent="-342900">
              <a:buFont typeface="Arial" panose="020B0604020202020204" pitchFamily="34" charset="0"/>
              <a:buChar char="•"/>
            </a:pPr>
            <a:r>
              <a:rPr lang="el-GR" sz="2400" dirty="0">
                <a:solidFill>
                  <a:schemeClr val="tx2"/>
                </a:solidFill>
              </a:rPr>
              <a:t>Οι ιστοί με πλούσια </a:t>
            </a:r>
            <a:r>
              <a:rPr lang="el-GR" sz="2400" dirty="0" smtClean="0">
                <a:solidFill>
                  <a:schemeClr val="tx2"/>
                </a:solidFill>
              </a:rPr>
              <a:t>αιμάτωση</a:t>
            </a:r>
            <a:r>
              <a:rPr lang="en-US" sz="2400" dirty="0" smtClean="0">
                <a:solidFill>
                  <a:schemeClr val="tx2"/>
                </a:solidFill>
              </a:rPr>
              <a:t> </a:t>
            </a:r>
            <a:r>
              <a:rPr lang="el-GR" sz="2400" dirty="0" smtClean="0">
                <a:solidFill>
                  <a:schemeClr val="tx2"/>
                </a:solidFill>
              </a:rPr>
              <a:t>(εγκέφαλος,</a:t>
            </a:r>
            <a:r>
              <a:rPr lang="en-US" sz="2400" dirty="0" smtClean="0">
                <a:solidFill>
                  <a:schemeClr val="tx2"/>
                </a:solidFill>
              </a:rPr>
              <a:t> </a:t>
            </a:r>
            <a:r>
              <a:rPr lang="el-GR" sz="2400" dirty="0" smtClean="0">
                <a:solidFill>
                  <a:schemeClr val="tx2"/>
                </a:solidFill>
              </a:rPr>
              <a:t>καρδιά</a:t>
            </a:r>
            <a:r>
              <a:rPr lang="el-GR" sz="2400" dirty="0">
                <a:solidFill>
                  <a:schemeClr val="tx2"/>
                </a:solidFill>
              </a:rPr>
              <a:t>, </a:t>
            </a:r>
            <a:r>
              <a:rPr lang="el-GR" sz="2400" dirty="0" err="1">
                <a:solidFill>
                  <a:schemeClr val="tx2"/>
                </a:solidFill>
              </a:rPr>
              <a:t>νεφροί</a:t>
            </a:r>
            <a:r>
              <a:rPr lang="el-GR" sz="2400" dirty="0">
                <a:solidFill>
                  <a:schemeClr val="tx2"/>
                </a:solidFill>
              </a:rPr>
              <a:t>) </a:t>
            </a:r>
            <a:r>
              <a:rPr lang="el-GR" sz="2400" dirty="0" smtClean="0">
                <a:solidFill>
                  <a:schemeClr val="tx2"/>
                </a:solidFill>
              </a:rPr>
              <a:t>που</a:t>
            </a:r>
            <a:r>
              <a:rPr lang="en-US" sz="2400" dirty="0" smtClean="0">
                <a:solidFill>
                  <a:schemeClr val="tx2"/>
                </a:solidFill>
              </a:rPr>
              <a:t> </a:t>
            </a:r>
            <a:r>
              <a:rPr lang="el-GR" sz="2400" dirty="0" smtClean="0">
                <a:solidFill>
                  <a:schemeClr val="tx2"/>
                </a:solidFill>
              </a:rPr>
              <a:t>δέχονται </a:t>
            </a:r>
            <a:r>
              <a:rPr lang="el-GR" sz="2400" dirty="0">
                <a:solidFill>
                  <a:schemeClr val="tx2"/>
                </a:solidFill>
              </a:rPr>
              <a:t>το 75% </a:t>
            </a:r>
            <a:r>
              <a:rPr lang="el-GR" sz="2400" dirty="0" smtClean="0">
                <a:solidFill>
                  <a:schemeClr val="tx2"/>
                </a:solidFill>
              </a:rPr>
              <a:t>της</a:t>
            </a:r>
            <a:r>
              <a:rPr lang="en-US" sz="2400" dirty="0" smtClean="0">
                <a:solidFill>
                  <a:schemeClr val="tx2"/>
                </a:solidFill>
              </a:rPr>
              <a:t> </a:t>
            </a:r>
            <a:r>
              <a:rPr lang="el-GR" sz="2400" dirty="0" smtClean="0">
                <a:solidFill>
                  <a:schemeClr val="tx2"/>
                </a:solidFill>
              </a:rPr>
              <a:t>καρδιακής</a:t>
            </a:r>
            <a:r>
              <a:rPr lang="en-US" sz="2400" dirty="0" smtClean="0">
                <a:solidFill>
                  <a:schemeClr val="tx2"/>
                </a:solidFill>
              </a:rPr>
              <a:t> </a:t>
            </a:r>
            <a:r>
              <a:rPr lang="el-GR" sz="2400" dirty="0" smtClean="0">
                <a:solidFill>
                  <a:schemeClr val="tx2"/>
                </a:solidFill>
              </a:rPr>
              <a:t>παροχής </a:t>
            </a:r>
            <a:r>
              <a:rPr lang="el-GR" sz="2400" dirty="0">
                <a:solidFill>
                  <a:schemeClr val="tx2"/>
                </a:solidFill>
              </a:rPr>
              <a:t>προσλαμβάνουν </a:t>
            </a:r>
            <a:r>
              <a:rPr lang="el-GR" sz="2400" dirty="0" smtClean="0">
                <a:solidFill>
                  <a:schemeClr val="tx2"/>
                </a:solidFill>
              </a:rPr>
              <a:t>το</a:t>
            </a:r>
            <a:r>
              <a:rPr lang="en-US" sz="2400" dirty="0" smtClean="0">
                <a:solidFill>
                  <a:schemeClr val="tx2"/>
                </a:solidFill>
              </a:rPr>
              <a:t> </a:t>
            </a:r>
            <a:r>
              <a:rPr lang="el-GR" sz="2400" dirty="0" smtClean="0">
                <a:solidFill>
                  <a:schemeClr val="tx2"/>
                </a:solidFill>
              </a:rPr>
              <a:t>μεγαλύτερο </a:t>
            </a:r>
            <a:r>
              <a:rPr lang="el-GR" sz="2400" dirty="0">
                <a:solidFill>
                  <a:schemeClr val="tx2"/>
                </a:solidFill>
              </a:rPr>
              <a:t>ποσό </a:t>
            </a:r>
            <a:r>
              <a:rPr lang="el-GR" sz="2400" dirty="0" smtClean="0">
                <a:solidFill>
                  <a:schemeClr val="tx2"/>
                </a:solidFill>
              </a:rPr>
              <a:t>του</a:t>
            </a:r>
            <a:r>
              <a:rPr lang="en-US" sz="2400" dirty="0" smtClean="0">
                <a:solidFill>
                  <a:schemeClr val="tx2"/>
                </a:solidFill>
              </a:rPr>
              <a:t> </a:t>
            </a:r>
            <a:r>
              <a:rPr lang="el-GR" sz="2400" dirty="0" smtClean="0">
                <a:solidFill>
                  <a:schemeClr val="tx2"/>
                </a:solidFill>
              </a:rPr>
              <a:t>αναισθητικού με</a:t>
            </a:r>
            <a:r>
              <a:rPr lang="en-US" sz="2400" dirty="0" smtClean="0">
                <a:solidFill>
                  <a:schemeClr val="tx2"/>
                </a:solidFill>
              </a:rPr>
              <a:t> </a:t>
            </a:r>
            <a:r>
              <a:rPr lang="el-GR" sz="2400" dirty="0" smtClean="0">
                <a:solidFill>
                  <a:schemeClr val="tx2"/>
                </a:solidFill>
              </a:rPr>
              <a:t>αποτέλεσμα </a:t>
            </a:r>
            <a:r>
              <a:rPr lang="el-GR" sz="2400" dirty="0">
                <a:solidFill>
                  <a:schemeClr val="tx2"/>
                </a:solidFill>
              </a:rPr>
              <a:t>τον γρήγορο κορεσμό τους</a:t>
            </a:r>
          </a:p>
          <a:p>
            <a:pPr marL="342900" indent="-342900">
              <a:buFont typeface="Arial" panose="020B0604020202020204" pitchFamily="34" charset="0"/>
              <a:buChar char="•"/>
            </a:pPr>
            <a:r>
              <a:rPr lang="el-GR" sz="2400" dirty="0" smtClean="0">
                <a:solidFill>
                  <a:schemeClr val="tx2"/>
                </a:solidFill>
              </a:rPr>
              <a:t>Οι </a:t>
            </a:r>
            <a:r>
              <a:rPr lang="el-GR" sz="2400" dirty="0">
                <a:solidFill>
                  <a:schemeClr val="tx2"/>
                </a:solidFill>
              </a:rPr>
              <a:t>ιστοί με πτωχή αιμάτωση (μύες, λίπος) </a:t>
            </a:r>
            <a:r>
              <a:rPr lang="el-GR" sz="2400" dirty="0" smtClean="0">
                <a:solidFill>
                  <a:schemeClr val="tx2"/>
                </a:solidFill>
              </a:rPr>
              <a:t>που</a:t>
            </a:r>
            <a:r>
              <a:rPr lang="en-US" sz="2400" dirty="0" smtClean="0">
                <a:solidFill>
                  <a:schemeClr val="tx2"/>
                </a:solidFill>
              </a:rPr>
              <a:t> </a:t>
            </a:r>
            <a:r>
              <a:rPr lang="el-GR" sz="2400" dirty="0" smtClean="0">
                <a:solidFill>
                  <a:schemeClr val="tx2"/>
                </a:solidFill>
              </a:rPr>
              <a:t>δεν </a:t>
            </a:r>
            <a:r>
              <a:rPr lang="el-GR" sz="2400" dirty="0" err="1">
                <a:solidFill>
                  <a:schemeClr val="tx2"/>
                </a:solidFill>
              </a:rPr>
              <a:t>αιματώνονται</a:t>
            </a:r>
            <a:r>
              <a:rPr lang="el-GR" sz="2400" dirty="0">
                <a:solidFill>
                  <a:schemeClr val="tx2"/>
                </a:solidFill>
              </a:rPr>
              <a:t> καλά και έχουν </a:t>
            </a:r>
            <a:r>
              <a:rPr lang="el-GR" sz="2400" dirty="0" smtClean="0">
                <a:solidFill>
                  <a:schemeClr val="tx2"/>
                </a:solidFill>
              </a:rPr>
              <a:t>μεγάλη</a:t>
            </a:r>
            <a:r>
              <a:rPr lang="en-US" sz="2400" dirty="0" smtClean="0">
                <a:solidFill>
                  <a:schemeClr val="tx2"/>
                </a:solidFill>
              </a:rPr>
              <a:t> </a:t>
            </a:r>
            <a:r>
              <a:rPr lang="el-GR" sz="2400" dirty="0" smtClean="0">
                <a:solidFill>
                  <a:schemeClr val="tx2"/>
                </a:solidFill>
              </a:rPr>
              <a:t>χωρητικότητα </a:t>
            </a:r>
            <a:r>
              <a:rPr lang="el-GR" sz="2400" dirty="0">
                <a:solidFill>
                  <a:schemeClr val="tx2"/>
                </a:solidFill>
              </a:rPr>
              <a:t>προσλαμβάνουν </a:t>
            </a:r>
            <a:r>
              <a:rPr lang="el-GR" sz="2400" dirty="0" smtClean="0">
                <a:solidFill>
                  <a:schemeClr val="tx2"/>
                </a:solidFill>
              </a:rPr>
              <a:t>αναισθητικό</a:t>
            </a:r>
            <a:r>
              <a:rPr lang="en-US" sz="2400" dirty="0" smtClean="0">
                <a:solidFill>
                  <a:schemeClr val="tx2"/>
                </a:solidFill>
              </a:rPr>
              <a:t> </a:t>
            </a:r>
            <a:r>
              <a:rPr lang="el-GR" sz="2400" dirty="0" smtClean="0">
                <a:solidFill>
                  <a:schemeClr val="tx2"/>
                </a:solidFill>
              </a:rPr>
              <a:t>για </a:t>
            </a:r>
            <a:r>
              <a:rPr lang="el-GR" sz="2400" dirty="0">
                <a:solidFill>
                  <a:schemeClr val="tx2"/>
                </a:solidFill>
              </a:rPr>
              <a:t>αρκετές ώρες.</a:t>
            </a:r>
          </a:p>
        </p:txBody>
      </p:sp>
      <p:sp>
        <p:nvSpPr>
          <p:cNvPr id="3" name="Ορθογώνιο 2"/>
          <p:cNvSpPr/>
          <p:nvPr/>
        </p:nvSpPr>
        <p:spPr>
          <a:xfrm>
            <a:off x="1752600" y="4191000"/>
            <a:ext cx="7391400" cy="1569660"/>
          </a:xfrm>
          <a:prstGeom prst="rect">
            <a:avLst/>
          </a:prstGeom>
        </p:spPr>
        <p:txBody>
          <a:bodyPr wrap="square">
            <a:spAutoFit/>
          </a:bodyPr>
          <a:lstStyle/>
          <a:p>
            <a:r>
              <a:rPr lang="el-GR" sz="2400" dirty="0">
                <a:solidFill>
                  <a:srgbClr val="C00000"/>
                </a:solidFill>
              </a:rPr>
              <a:t>Γι’ αυτό το λόγο οι παχύσαρκοι ασθενείς να</a:t>
            </a:r>
          </a:p>
          <a:p>
            <a:r>
              <a:rPr lang="el-GR" sz="2400" dirty="0">
                <a:solidFill>
                  <a:srgbClr val="C00000"/>
                </a:solidFill>
              </a:rPr>
              <a:t>έχουν βραδεία αφύπνιση, καθώς το λίπος δρα</a:t>
            </a:r>
          </a:p>
          <a:p>
            <a:r>
              <a:rPr lang="el-GR" sz="2400" dirty="0">
                <a:solidFill>
                  <a:srgbClr val="C00000"/>
                </a:solidFill>
              </a:rPr>
              <a:t>σαν αποθήκη αναισθητικού από όπου αυτό</a:t>
            </a:r>
          </a:p>
          <a:p>
            <a:r>
              <a:rPr lang="el-GR" sz="2400" dirty="0">
                <a:solidFill>
                  <a:srgbClr val="C00000"/>
                </a:solidFill>
              </a:rPr>
              <a:t>απομακρύνεται με αργό ρυθμό προς το αίμα.</a:t>
            </a:r>
          </a:p>
        </p:txBody>
      </p:sp>
    </p:spTree>
    <p:extLst>
      <p:ext uri="{BB962C8B-B14F-4D97-AF65-F5344CB8AC3E}">
        <p14:creationId xmlns:p14="http://schemas.microsoft.com/office/powerpoint/2010/main" val="145259066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838200" y="1676400"/>
            <a:ext cx="9296400" cy="4401205"/>
          </a:xfrm>
          <a:prstGeom prst="rect">
            <a:avLst/>
          </a:prstGeom>
        </p:spPr>
        <p:txBody>
          <a:bodyPr wrap="square">
            <a:spAutoFit/>
          </a:bodyPr>
          <a:lstStyle/>
          <a:p>
            <a:r>
              <a:rPr lang="el-GR" sz="2800" b="1" dirty="0">
                <a:solidFill>
                  <a:schemeClr val="tx2"/>
                </a:solidFill>
              </a:rPr>
              <a:t>Η αφύπνιση από την αναισθησία εξαρτάται από</a:t>
            </a:r>
          </a:p>
          <a:p>
            <a:r>
              <a:rPr lang="el-GR" sz="2800" b="1" dirty="0">
                <a:solidFill>
                  <a:schemeClr val="tx2"/>
                </a:solidFill>
              </a:rPr>
              <a:t>τη μείωση της συγκέντρωσης του</a:t>
            </a:r>
          </a:p>
          <a:p>
            <a:r>
              <a:rPr lang="el-GR" sz="2800" b="1" dirty="0">
                <a:solidFill>
                  <a:schemeClr val="tx2"/>
                </a:solidFill>
              </a:rPr>
              <a:t>αναισθητικού στον εγκέφαλο.</a:t>
            </a:r>
          </a:p>
          <a:p>
            <a:pPr marL="457200" indent="-457200">
              <a:buFont typeface="Arial" panose="020B0604020202020204" pitchFamily="34" charset="0"/>
              <a:buChar char="•"/>
            </a:pPr>
            <a:r>
              <a:rPr lang="el-GR" sz="2800" b="1" dirty="0" smtClean="0">
                <a:solidFill>
                  <a:schemeClr val="tx2"/>
                </a:solidFill>
              </a:rPr>
              <a:t>Τα </a:t>
            </a:r>
            <a:r>
              <a:rPr lang="el-GR" sz="2800" b="1" dirty="0">
                <a:solidFill>
                  <a:schemeClr val="tx2"/>
                </a:solidFill>
              </a:rPr>
              <a:t>αναισθητικά μπορούν να απομακρυνθούν</a:t>
            </a:r>
          </a:p>
          <a:p>
            <a:r>
              <a:rPr lang="el-GR" sz="2800" b="1" dirty="0">
                <a:solidFill>
                  <a:schemeClr val="tx2"/>
                </a:solidFill>
              </a:rPr>
              <a:t>με:</a:t>
            </a:r>
          </a:p>
          <a:p>
            <a:pPr marL="457200" indent="-457200">
              <a:buFont typeface="Arial" panose="020B0604020202020204" pitchFamily="34" charset="0"/>
              <a:buChar char="•"/>
            </a:pPr>
            <a:r>
              <a:rPr lang="el-GR" sz="2800" b="1" dirty="0" err="1" smtClean="0">
                <a:solidFill>
                  <a:schemeClr val="tx2"/>
                </a:solidFill>
              </a:rPr>
              <a:t>Βιομετατροπή</a:t>
            </a:r>
            <a:endParaRPr lang="el-GR" sz="2800" b="1" dirty="0">
              <a:solidFill>
                <a:schemeClr val="tx2"/>
              </a:solidFill>
            </a:endParaRPr>
          </a:p>
          <a:p>
            <a:pPr marL="457200" indent="-457200">
              <a:buFont typeface="Arial" panose="020B0604020202020204" pitchFamily="34" charset="0"/>
              <a:buChar char="•"/>
            </a:pPr>
            <a:r>
              <a:rPr lang="el-GR" sz="2800" b="1" dirty="0" smtClean="0">
                <a:solidFill>
                  <a:schemeClr val="tx2"/>
                </a:solidFill>
              </a:rPr>
              <a:t>Διάχυση </a:t>
            </a:r>
            <a:r>
              <a:rPr lang="el-GR" sz="2800" b="1" dirty="0">
                <a:solidFill>
                  <a:schemeClr val="tx2"/>
                </a:solidFill>
              </a:rPr>
              <a:t>του αναισθητικού δια του δέρματος, η</a:t>
            </a:r>
          </a:p>
          <a:p>
            <a:r>
              <a:rPr lang="el-GR" sz="2800" b="1" dirty="0">
                <a:solidFill>
                  <a:schemeClr val="tx2"/>
                </a:solidFill>
              </a:rPr>
              <a:t>οποία όμως είναι ασήμαντη</a:t>
            </a:r>
          </a:p>
          <a:p>
            <a:pPr marL="457200" indent="-457200">
              <a:buFont typeface="Arial" panose="020B0604020202020204" pitchFamily="34" charset="0"/>
              <a:buChar char="•"/>
            </a:pPr>
            <a:r>
              <a:rPr lang="el-GR" sz="2800" b="1" dirty="0" smtClean="0">
                <a:solidFill>
                  <a:schemeClr val="tx2"/>
                </a:solidFill>
              </a:rPr>
              <a:t>Εκπνοή</a:t>
            </a:r>
            <a:r>
              <a:rPr lang="el-GR" sz="2800" b="1" dirty="0">
                <a:solidFill>
                  <a:schemeClr val="tx2"/>
                </a:solidFill>
              </a:rPr>
              <a:t>, η οποία είναι η πιο σημαντική οδός</a:t>
            </a:r>
          </a:p>
          <a:p>
            <a:r>
              <a:rPr lang="el-GR" sz="2800" b="1" dirty="0">
                <a:solidFill>
                  <a:schemeClr val="tx2"/>
                </a:solidFill>
              </a:rPr>
              <a:t>αποβολής του εισπνεόμενου από τους πνεύμονες</a:t>
            </a:r>
          </a:p>
        </p:txBody>
      </p:sp>
      <p:sp>
        <p:nvSpPr>
          <p:cNvPr id="3" name="TextBox 2"/>
          <p:cNvSpPr txBox="1"/>
          <p:nvPr/>
        </p:nvSpPr>
        <p:spPr>
          <a:xfrm>
            <a:off x="1524000" y="914400"/>
            <a:ext cx="6148030" cy="584775"/>
          </a:xfrm>
          <a:prstGeom prst="rect">
            <a:avLst/>
          </a:prstGeom>
          <a:noFill/>
        </p:spPr>
        <p:txBody>
          <a:bodyPr wrap="none" rtlCol="0">
            <a:spAutoFit/>
          </a:bodyPr>
          <a:lstStyle/>
          <a:p>
            <a:r>
              <a:rPr lang="el-GR" sz="3200" b="1" u="sng" dirty="0" smtClean="0">
                <a:solidFill>
                  <a:schemeClr val="tx2"/>
                </a:solidFill>
                <a:effectLst>
                  <a:outerShdw blurRad="38100" dist="38100" dir="2700000" algn="tl">
                    <a:srgbClr val="000000">
                      <a:alpha val="43137"/>
                    </a:srgbClr>
                  </a:outerShdw>
                </a:effectLst>
              </a:rPr>
              <a:t>ΑΠΟΒΟΛΗ ΑΠΟ ΤΟΥΣ ΠΝΕΥΜΟΝΕΣ</a:t>
            </a:r>
            <a:endParaRPr lang="el-GR" sz="3200" b="1" u="sng"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61856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7" name="object 7"/>
          <p:cNvSpPr txBox="1"/>
          <p:nvPr/>
        </p:nvSpPr>
        <p:spPr>
          <a:xfrm>
            <a:off x="329590" y="1066037"/>
            <a:ext cx="3820795" cy="1168400"/>
          </a:xfrm>
          <a:prstGeom prst="rect">
            <a:avLst/>
          </a:prstGeom>
        </p:spPr>
        <p:txBody>
          <a:bodyPr vert="horz" wrap="square" lIns="0" tIns="12065" rIns="0" bIns="0" rtlCol="0">
            <a:spAutoFit/>
          </a:bodyPr>
          <a:lstStyle/>
          <a:p>
            <a:pPr marL="304800" indent="-292735">
              <a:lnSpc>
                <a:spcPct val="100000"/>
              </a:lnSpc>
              <a:spcBef>
                <a:spcPts val="95"/>
              </a:spcBef>
              <a:buClr>
                <a:srgbClr val="0E6EC5"/>
              </a:buClr>
              <a:buSzPct val="70000"/>
              <a:buFont typeface="Wingdings"/>
              <a:buChar char=""/>
              <a:tabLst>
                <a:tab pos="305435" algn="l"/>
              </a:tabLst>
            </a:pPr>
            <a:r>
              <a:rPr sz="2500" b="1" u="dbl" spc="-5" dirty="0">
                <a:solidFill>
                  <a:srgbClr val="000066"/>
                </a:solidFill>
                <a:uFill>
                  <a:solidFill>
                    <a:srgbClr val="000066"/>
                  </a:solidFill>
                </a:uFill>
                <a:latin typeface="Candara"/>
                <a:cs typeface="Candara"/>
              </a:rPr>
              <a:t>Αποβολή</a:t>
            </a:r>
            <a:r>
              <a:rPr sz="2500" b="1" u="dbl" dirty="0">
                <a:solidFill>
                  <a:srgbClr val="000066"/>
                </a:solidFill>
                <a:uFill>
                  <a:solidFill>
                    <a:srgbClr val="000066"/>
                  </a:solidFill>
                </a:uFill>
                <a:latin typeface="Candara"/>
                <a:cs typeface="Candara"/>
              </a:rPr>
              <a:t> </a:t>
            </a:r>
            <a:r>
              <a:rPr sz="2500" b="1" u="dbl" spc="-5" dirty="0">
                <a:solidFill>
                  <a:srgbClr val="000066"/>
                </a:solidFill>
                <a:uFill>
                  <a:solidFill>
                    <a:srgbClr val="000066"/>
                  </a:solidFill>
                </a:uFill>
                <a:latin typeface="Candara"/>
                <a:cs typeface="Candara"/>
              </a:rPr>
              <a:t>αναισθητικού</a:t>
            </a:r>
            <a:endParaRPr sz="2500">
              <a:latin typeface="Candara"/>
              <a:cs typeface="Candara"/>
            </a:endParaRPr>
          </a:p>
          <a:p>
            <a:pPr marL="304800" marR="5080" indent="167640">
              <a:lnSpc>
                <a:spcPct val="100000"/>
              </a:lnSpc>
              <a:tabLst>
                <a:tab pos="1789430" algn="l"/>
                <a:tab pos="2367280" algn="l"/>
                <a:tab pos="3448050" algn="l"/>
              </a:tabLst>
            </a:pPr>
            <a:r>
              <a:rPr sz="2500" spc="-5" dirty="0">
                <a:solidFill>
                  <a:srgbClr val="000066"/>
                </a:solidFill>
                <a:latin typeface="Candara"/>
                <a:cs typeface="Candara"/>
              </a:rPr>
              <a:t>Διακ</a:t>
            </a:r>
            <a:r>
              <a:rPr sz="2500" spc="-75" dirty="0">
                <a:solidFill>
                  <a:srgbClr val="000066"/>
                </a:solidFill>
                <a:latin typeface="Candara"/>
                <a:cs typeface="Candara"/>
              </a:rPr>
              <a:t>ο</a:t>
            </a:r>
            <a:r>
              <a:rPr sz="2500" spc="-10" dirty="0">
                <a:solidFill>
                  <a:srgbClr val="000066"/>
                </a:solidFill>
                <a:latin typeface="Candara"/>
                <a:cs typeface="Candara"/>
              </a:rPr>
              <a:t>π</a:t>
            </a:r>
            <a:r>
              <a:rPr sz="2500" spc="-5" dirty="0">
                <a:solidFill>
                  <a:srgbClr val="000066"/>
                </a:solidFill>
                <a:latin typeface="Candara"/>
                <a:cs typeface="Candara"/>
              </a:rPr>
              <a:t>ή</a:t>
            </a:r>
            <a:r>
              <a:rPr sz="2500" dirty="0">
                <a:solidFill>
                  <a:srgbClr val="000066"/>
                </a:solidFill>
                <a:latin typeface="Candara"/>
                <a:cs typeface="Candara"/>
              </a:rPr>
              <a:t>	</a:t>
            </a:r>
            <a:r>
              <a:rPr sz="2500" spc="-5" dirty="0">
                <a:solidFill>
                  <a:srgbClr val="000066"/>
                </a:solidFill>
                <a:latin typeface="Candara"/>
                <a:cs typeface="Candara"/>
              </a:rPr>
              <a:t>χορή</a:t>
            </a:r>
            <a:r>
              <a:rPr sz="2500" spc="5" dirty="0">
                <a:solidFill>
                  <a:srgbClr val="000066"/>
                </a:solidFill>
                <a:latin typeface="Candara"/>
                <a:cs typeface="Candara"/>
              </a:rPr>
              <a:t>γ</a:t>
            </a:r>
            <a:r>
              <a:rPr sz="2500" spc="-10" dirty="0">
                <a:solidFill>
                  <a:srgbClr val="000066"/>
                </a:solidFill>
                <a:latin typeface="Candara"/>
                <a:cs typeface="Candara"/>
              </a:rPr>
              <a:t>ηση</a:t>
            </a:r>
            <a:r>
              <a:rPr sz="2500" spc="-5" dirty="0">
                <a:solidFill>
                  <a:srgbClr val="000066"/>
                </a:solidFill>
                <a:latin typeface="Candara"/>
                <a:cs typeface="Candara"/>
              </a:rPr>
              <a:t>ς</a:t>
            </a:r>
            <a:r>
              <a:rPr sz="2500" dirty="0">
                <a:solidFill>
                  <a:srgbClr val="000066"/>
                </a:solidFill>
                <a:latin typeface="Candara"/>
                <a:cs typeface="Candara"/>
              </a:rPr>
              <a:t>	</a:t>
            </a:r>
            <a:r>
              <a:rPr sz="2500" spc="-10" dirty="0">
                <a:solidFill>
                  <a:srgbClr val="000066"/>
                </a:solidFill>
                <a:latin typeface="Candara"/>
                <a:cs typeface="Candara"/>
              </a:rPr>
              <a:t>ΕΑ  </a:t>
            </a:r>
            <a:r>
              <a:rPr sz="2500" spc="-5" dirty="0">
                <a:solidFill>
                  <a:srgbClr val="000066"/>
                </a:solidFill>
                <a:latin typeface="Candara"/>
                <a:cs typeface="Candara"/>
              </a:rPr>
              <a:t>ιστούς		αίμα</a:t>
            </a:r>
            <a:endParaRPr sz="2500">
              <a:latin typeface="Candara"/>
              <a:cs typeface="Candara"/>
            </a:endParaRPr>
          </a:p>
        </p:txBody>
      </p:sp>
      <p:sp>
        <p:nvSpPr>
          <p:cNvPr id="8" name="object 8"/>
          <p:cNvSpPr txBox="1"/>
          <p:nvPr/>
        </p:nvSpPr>
        <p:spPr>
          <a:xfrm>
            <a:off x="4411471" y="1446733"/>
            <a:ext cx="4264025" cy="787400"/>
          </a:xfrm>
          <a:prstGeom prst="rect">
            <a:avLst/>
          </a:prstGeom>
        </p:spPr>
        <p:txBody>
          <a:bodyPr vert="horz" wrap="square" lIns="0" tIns="12065" rIns="0" bIns="0" rtlCol="0">
            <a:spAutoFit/>
          </a:bodyPr>
          <a:lstStyle/>
          <a:p>
            <a:pPr marL="12700" marR="5080" indent="1402080">
              <a:lnSpc>
                <a:spcPct val="100000"/>
              </a:lnSpc>
              <a:spcBef>
                <a:spcPts val="95"/>
              </a:spcBef>
              <a:tabLst>
                <a:tab pos="3180080" algn="l"/>
                <a:tab pos="3693160" algn="l"/>
              </a:tabLst>
            </a:pPr>
            <a:r>
              <a:rPr sz="2500" spc="-5" dirty="0">
                <a:solidFill>
                  <a:srgbClr val="000066"/>
                </a:solidFill>
                <a:latin typeface="Candara"/>
                <a:cs typeface="Candara"/>
              </a:rPr>
              <a:t>μετακίνη</a:t>
            </a:r>
            <a:r>
              <a:rPr sz="2500" dirty="0">
                <a:solidFill>
                  <a:srgbClr val="000066"/>
                </a:solidFill>
                <a:latin typeface="Candara"/>
                <a:cs typeface="Candara"/>
              </a:rPr>
              <a:t>σ</a:t>
            </a:r>
            <a:r>
              <a:rPr sz="2500" spc="-5" dirty="0">
                <a:solidFill>
                  <a:srgbClr val="000066"/>
                </a:solidFill>
                <a:latin typeface="Candara"/>
                <a:cs typeface="Candara"/>
              </a:rPr>
              <a:t>η</a:t>
            </a:r>
            <a:r>
              <a:rPr sz="2500" dirty="0">
                <a:solidFill>
                  <a:srgbClr val="000066"/>
                </a:solidFill>
                <a:latin typeface="Candara"/>
                <a:cs typeface="Candara"/>
              </a:rPr>
              <a:t>	</a:t>
            </a:r>
            <a:r>
              <a:rPr sz="2500" spc="-10" dirty="0">
                <a:solidFill>
                  <a:srgbClr val="000066"/>
                </a:solidFill>
                <a:latin typeface="Candara"/>
                <a:cs typeface="Candara"/>
              </a:rPr>
              <a:t>Ε</a:t>
            </a:r>
            <a:r>
              <a:rPr sz="2500" spc="-5" dirty="0">
                <a:solidFill>
                  <a:srgbClr val="000066"/>
                </a:solidFill>
                <a:latin typeface="Candara"/>
                <a:cs typeface="Candara"/>
              </a:rPr>
              <a:t>Α</a:t>
            </a:r>
            <a:r>
              <a:rPr sz="2500" dirty="0">
                <a:solidFill>
                  <a:srgbClr val="000066"/>
                </a:solidFill>
                <a:latin typeface="Candara"/>
                <a:cs typeface="Candara"/>
              </a:rPr>
              <a:t>	</a:t>
            </a:r>
            <a:r>
              <a:rPr sz="2500" spc="-5" dirty="0">
                <a:solidFill>
                  <a:srgbClr val="000066"/>
                </a:solidFill>
                <a:latin typeface="Candara"/>
                <a:cs typeface="Candara"/>
              </a:rPr>
              <a:t>από  </a:t>
            </a:r>
            <a:r>
              <a:rPr sz="2500" spc="-10" dirty="0">
                <a:solidFill>
                  <a:srgbClr val="000066"/>
                </a:solidFill>
                <a:latin typeface="Candara"/>
                <a:cs typeface="Candara"/>
              </a:rPr>
              <a:t>κυψελίδες</a:t>
            </a:r>
            <a:endParaRPr sz="2500">
              <a:latin typeface="Candara"/>
              <a:cs typeface="Candara"/>
            </a:endParaRPr>
          </a:p>
        </p:txBody>
      </p:sp>
      <p:sp>
        <p:nvSpPr>
          <p:cNvPr id="9" name="object 9"/>
          <p:cNvSpPr txBox="1"/>
          <p:nvPr/>
        </p:nvSpPr>
        <p:spPr>
          <a:xfrm>
            <a:off x="329590" y="2209292"/>
            <a:ext cx="8343265" cy="2311400"/>
          </a:xfrm>
          <a:prstGeom prst="rect">
            <a:avLst/>
          </a:prstGeom>
        </p:spPr>
        <p:txBody>
          <a:bodyPr vert="horz" wrap="square" lIns="0" tIns="12065" rIns="0" bIns="0" rtlCol="0">
            <a:spAutoFit/>
          </a:bodyPr>
          <a:lstStyle/>
          <a:p>
            <a:pPr marL="304800" indent="-292735">
              <a:lnSpc>
                <a:spcPct val="100000"/>
              </a:lnSpc>
              <a:spcBef>
                <a:spcPts val="95"/>
              </a:spcBef>
              <a:buClr>
                <a:srgbClr val="0E6EC5"/>
              </a:buClr>
              <a:buSzPct val="70000"/>
              <a:buFont typeface="Wingdings"/>
              <a:buChar char=""/>
              <a:tabLst>
                <a:tab pos="305435" algn="l"/>
              </a:tabLst>
            </a:pPr>
            <a:r>
              <a:rPr sz="2500" b="1" spc="-25" dirty="0">
                <a:solidFill>
                  <a:srgbClr val="000066"/>
                </a:solidFill>
                <a:latin typeface="Candara"/>
                <a:cs typeface="Candara"/>
              </a:rPr>
              <a:t>Ταχύτητα</a:t>
            </a:r>
            <a:r>
              <a:rPr sz="2500" b="1" spc="15" dirty="0">
                <a:solidFill>
                  <a:srgbClr val="000066"/>
                </a:solidFill>
                <a:latin typeface="Candara"/>
                <a:cs typeface="Candara"/>
              </a:rPr>
              <a:t> </a:t>
            </a:r>
            <a:r>
              <a:rPr sz="2500" b="1" spc="-5" dirty="0">
                <a:solidFill>
                  <a:srgbClr val="000066"/>
                </a:solidFill>
                <a:latin typeface="Candara"/>
                <a:cs typeface="Candara"/>
              </a:rPr>
              <a:t>αποβολής</a:t>
            </a:r>
            <a:r>
              <a:rPr sz="2500" b="1" spc="25" dirty="0">
                <a:solidFill>
                  <a:srgbClr val="000066"/>
                </a:solidFill>
                <a:latin typeface="Candara"/>
                <a:cs typeface="Candara"/>
              </a:rPr>
              <a:t> </a:t>
            </a:r>
            <a:r>
              <a:rPr sz="2500" dirty="0">
                <a:solidFill>
                  <a:srgbClr val="000066"/>
                </a:solidFill>
                <a:latin typeface="Candara"/>
                <a:cs typeface="Candara"/>
              </a:rPr>
              <a:t>εξαρτάται</a:t>
            </a:r>
            <a:r>
              <a:rPr sz="2500" spc="10" dirty="0">
                <a:solidFill>
                  <a:srgbClr val="000066"/>
                </a:solidFill>
                <a:latin typeface="Candara"/>
                <a:cs typeface="Candara"/>
              </a:rPr>
              <a:t> </a:t>
            </a:r>
            <a:r>
              <a:rPr sz="2500" spc="-5" dirty="0">
                <a:solidFill>
                  <a:srgbClr val="000066"/>
                </a:solidFill>
                <a:latin typeface="Candara"/>
                <a:cs typeface="Candara"/>
              </a:rPr>
              <a:t>από:</a:t>
            </a:r>
            <a:endParaRPr sz="2500">
              <a:latin typeface="Candara"/>
              <a:cs typeface="Candara"/>
            </a:endParaRPr>
          </a:p>
          <a:p>
            <a:pPr marL="817244" lvl="1" indent="-259715">
              <a:lnSpc>
                <a:spcPct val="100000"/>
              </a:lnSpc>
              <a:buAutoNum type="arabicPeriod"/>
              <a:tabLst>
                <a:tab pos="817880" algn="l"/>
              </a:tabLst>
            </a:pPr>
            <a:r>
              <a:rPr sz="2500" spc="-5" dirty="0">
                <a:solidFill>
                  <a:srgbClr val="000066"/>
                </a:solidFill>
                <a:latin typeface="Candara"/>
                <a:cs typeface="Candara"/>
              </a:rPr>
              <a:t>διαλυτότητα</a:t>
            </a:r>
            <a:r>
              <a:rPr sz="2500" spc="40" dirty="0">
                <a:solidFill>
                  <a:srgbClr val="000066"/>
                </a:solidFill>
                <a:latin typeface="Candara"/>
                <a:cs typeface="Candara"/>
              </a:rPr>
              <a:t> </a:t>
            </a:r>
            <a:r>
              <a:rPr sz="2500" spc="-5" dirty="0">
                <a:solidFill>
                  <a:srgbClr val="000066"/>
                </a:solidFill>
                <a:latin typeface="Candara"/>
                <a:cs typeface="Candara"/>
              </a:rPr>
              <a:t>αναισθητικού</a:t>
            </a:r>
            <a:r>
              <a:rPr sz="2500" spc="10" dirty="0">
                <a:solidFill>
                  <a:srgbClr val="000066"/>
                </a:solidFill>
                <a:latin typeface="Candara"/>
                <a:cs typeface="Candara"/>
              </a:rPr>
              <a:t> </a:t>
            </a:r>
            <a:r>
              <a:rPr sz="2500" spc="-10" dirty="0">
                <a:solidFill>
                  <a:srgbClr val="000066"/>
                </a:solidFill>
                <a:latin typeface="Candara"/>
                <a:cs typeface="Candara"/>
              </a:rPr>
              <a:t>(ΔΕΣ</a:t>
            </a:r>
            <a:r>
              <a:rPr sz="2500" spc="20" dirty="0">
                <a:solidFill>
                  <a:srgbClr val="000066"/>
                </a:solidFill>
                <a:latin typeface="Candara"/>
                <a:cs typeface="Candara"/>
              </a:rPr>
              <a:t> </a:t>
            </a:r>
            <a:r>
              <a:rPr sz="2500" spc="-5" dirty="0">
                <a:solidFill>
                  <a:srgbClr val="000066"/>
                </a:solidFill>
                <a:latin typeface="Candara"/>
                <a:cs typeface="Candara"/>
              </a:rPr>
              <a:t>&gt;</a:t>
            </a:r>
            <a:r>
              <a:rPr sz="2500" dirty="0">
                <a:solidFill>
                  <a:srgbClr val="000066"/>
                </a:solidFill>
                <a:latin typeface="Candara"/>
                <a:cs typeface="Candara"/>
              </a:rPr>
              <a:t> </a:t>
            </a:r>
            <a:r>
              <a:rPr sz="2500" spc="-5" dirty="0">
                <a:solidFill>
                  <a:srgbClr val="000066"/>
                </a:solidFill>
                <a:latin typeface="Candara"/>
                <a:cs typeface="Candara"/>
              </a:rPr>
              <a:t>ΣΕΒ</a:t>
            </a:r>
            <a:r>
              <a:rPr sz="2500" spc="-10" dirty="0">
                <a:solidFill>
                  <a:srgbClr val="000066"/>
                </a:solidFill>
                <a:latin typeface="Candara"/>
                <a:cs typeface="Candara"/>
              </a:rPr>
              <a:t> </a:t>
            </a:r>
            <a:r>
              <a:rPr sz="2500" spc="-5" dirty="0">
                <a:solidFill>
                  <a:srgbClr val="000066"/>
                </a:solidFill>
                <a:latin typeface="Candara"/>
                <a:cs typeface="Candara"/>
              </a:rPr>
              <a:t>&gt;</a:t>
            </a:r>
            <a:r>
              <a:rPr sz="2500" spc="400" dirty="0">
                <a:solidFill>
                  <a:srgbClr val="000066"/>
                </a:solidFill>
                <a:latin typeface="Candara"/>
                <a:cs typeface="Candara"/>
              </a:rPr>
              <a:t> </a:t>
            </a:r>
            <a:r>
              <a:rPr sz="2500" spc="-5" dirty="0">
                <a:solidFill>
                  <a:srgbClr val="000066"/>
                </a:solidFill>
                <a:latin typeface="Candara"/>
                <a:cs typeface="Candara"/>
              </a:rPr>
              <a:t>ΙΣΟ)</a:t>
            </a:r>
            <a:endParaRPr sz="2500">
              <a:latin typeface="Candara"/>
              <a:cs typeface="Candara"/>
            </a:endParaRPr>
          </a:p>
          <a:p>
            <a:pPr marL="852169" lvl="1" indent="-294640">
              <a:lnSpc>
                <a:spcPct val="100000"/>
              </a:lnSpc>
              <a:buAutoNum type="arabicPeriod"/>
              <a:tabLst>
                <a:tab pos="852805" algn="l"/>
              </a:tabLst>
            </a:pPr>
            <a:r>
              <a:rPr sz="2500" spc="-10" dirty="0">
                <a:solidFill>
                  <a:srgbClr val="000066"/>
                </a:solidFill>
                <a:latin typeface="Candara"/>
                <a:cs typeface="Candara"/>
              </a:rPr>
              <a:t>διάρκεια</a:t>
            </a:r>
            <a:r>
              <a:rPr sz="2500" spc="10" dirty="0">
                <a:solidFill>
                  <a:srgbClr val="000066"/>
                </a:solidFill>
                <a:latin typeface="Candara"/>
                <a:cs typeface="Candara"/>
              </a:rPr>
              <a:t> </a:t>
            </a:r>
            <a:r>
              <a:rPr sz="2500" spc="-5" dirty="0">
                <a:solidFill>
                  <a:srgbClr val="000066"/>
                </a:solidFill>
                <a:latin typeface="Candara"/>
                <a:cs typeface="Candara"/>
              </a:rPr>
              <a:t>αναισθησίας</a:t>
            </a:r>
            <a:endParaRPr sz="2500">
              <a:latin typeface="Candara"/>
              <a:cs typeface="Candara"/>
            </a:endParaRPr>
          </a:p>
          <a:p>
            <a:pPr marL="859790" lvl="1" indent="-302260">
              <a:lnSpc>
                <a:spcPct val="100000"/>
              </a:lnSpc>
              <a:buAutoNum type="arabicPeriod"/>
              <a:tabLst>
                <a:tab pos="860425" algn="l"/>
              </a:tabLst>
            </a:pPr>
            <a:r>
              <a:rPr sz="2500" spc="-5" dirty="0">
                <a:solidFill>
                  <a:srgbClr val="000066"/>
                </a:solidFill>
                <a:latin typeface="Candara"/>
                <a:cs typeface="Candara"/>
              </a:rPr>
              <a:t>βαθμό</a:t>
            </a:r>
            <a:r>
              <a:rPr sz="2500" spc="10" dirty="0">
                <a:solidFill>
                  <a:srgbClr val="000066"/>
                </a:solidFill>
                <a:latin typeface="Candara"/>
                <a:cs typeface="Candara"/>
              </a:rPr>
              <a:t> </a:t>
            </a:r>
            <a:r>
              <a:rPr sz="2500" spc="-5" dirty="0">
                <a:solidFill>
                  <a:srgbClr val="000066"/>
                </a:solidFill>
                <a:latin typeface="Candara"/>
                <a:cs typeface="Candara"/>
              </a:rPr>
              <a:t>μεταβολισμού,</a:t>
            </a:r>
            <a:r>
              <a:rPr sz="2500" spc="45" dirty="0">
                <a:solidFill>
                  <a:srgbClr val="000066"/>
                </a:solidFill>
                <a:latin typeface="Candara"/>
                <a:cs typeface="Candara"/>
              </a:rPr>
              <a:t> </a:t>
            </a:r>
            <a:r>
              <a:rPr sz="2500" spc="-5" dirty="0">
                <a:solidFill>
                  <a:srgbClr val="000066"/>
                </a:solidFill>
                <a:latin typeface="Candara"/>
                <a:cs typeface="Candara"/>
              </a:rPr>
              <a:t>εάν</a:t>
            </a:r>
            <a:r>
              <a:rPr sz="2500" spc="5" dirty="0">
                <a:solidFill>
                  <a:srgbClr val="000066"/>
                </a:solidFill>
                <a:latin typeface="Candara"/>
                <a:cs typeface="Candara"/>
              </a:rPr>
              <a:t> </a:t>
            </a:r>
            <a:r>
              <a:rPr sz="2500" spc="-5" dirty="0">
                <a:solidFill>
                  <a:srgbClr val="000066"/>
                </a:solidFill>
                <a:latin typeface="Candara"/>
                <a:cs typeface="Candara"/>
              </a:rPr>
              <a:t>μεταβολίζεται</a:t>
            </a:r>
            <a:endParaRPr sz="2500">
              <a:latin typeface="Candara"/>
              <a:cs typeface="Candara"/>
            </a:endParaRPr>
          </a:p>
          <a:p>
            <a:pPr marL="927100" marR="5080" lvl="1" indent="-367665">
              <a:lnSpc>
                <a:spcPct val="100000"/>
              </a:lnSpc>
              <a:buClr>
                <a:srgbClr val="000066"/>
              </a:buClr>
              <a:buFont typeface="Candara"/>
              <a:buAutoNum type="arabicPeriod"/>
              <a:tabLst>
                <a:tab pos="1217930" algn="l"/>
                <a:tab pos="1218565" algn="l"/>
                <a:tab pos="3708400" algn="l"/>
                <a:tab pos="4885690" algn="l"/>
                <a:tab pos="5808980" algn="l"/>
              </a:tabLst>
            </a:pPr>
            <a:r>
              <a:rPr dirty="0"/>
              <a:t>	</a:t>
            </a:r>
            <a:r>
              <a:rPr sz="2500" spc="-5" dirty="0">
                <a:solidFill>
                  <a:srgbClr val="000066"/>
                </a:solidFill>
                <a:latin typeface="Candara"/>
                <a:cs typeface="Candara"/>
              </a:rPr>
              <a:t>υπ</a:t>
            </a:r>
            <a:r>
              <a:rPr sz="2500" spc="-15" dirty="0">
                <a:solidFill>
                  <a:srgbClr val="000066"/>
                </a:solidFill>
                <a:latin typeface="Candara"/>
                <a:cs typeface="Candara"/>
              </a:rPr>
              <a:t>ο</a:t>
            </a:r>
            <a:r>
              <a:rPr sz="2500" dirty="0">
                <a:solidFill>
                  <a:srgbClr val="000066"/>
                </a:solidFill>
                <a:latin typeface="Candara"/>
                <a:cs typeface="Candara"/>
              </a:rPr>
              <a:t>λ</a:t>
            </a:r>
            <a:r>
              <a:rPr sz="2500" spc="-5" dirty="0">
                <a:solidFill>
                  <a:srgbClr val="000066"/>
                </a:solidFill>
                <a:latin typeface="Candara"/>
                <a:cs typeface="Candara"/>
              </a:rPr>
              <a:t>ειμμα</a:t>
            </a:r>
            <a:r>
              <a:rPr sz="2500" dirty="0">
                <a:solidFill>
                  <a:srgbClr val="000066"/>
                </a:solidFill>
                <a:latin typeface="Candara"/>
                <a:cs typeface="Candara"/>
              </a:rPr>
              <a:t>τ</a:t>
            </a:r>
            <a:r>
              <a:rPr sz="2500" spc="5" dirty="0">
                <a:solidFill>
                  <a:srgbClr val="000066"/>
                </a:solidFill>
                <a:latin typeface="Candara"/>
                <a:cs typeface="Candara"/>
              </a:rPr>
              <a:t>ι</a:t>
            </a:r>
            <a:r>
              <a:rPr sz="2500" spc="-10" dirty="0">
                <a:solidFill>
                  <a:srgbClr val="000066"/>
                </a:solidFill>
                <a:latin typeface="Candara"/>
                <a:cs typeface="Candara"/>
              </a:rPr>
              <a:t>κ</a:t>
            </a:r>
            <a:r>
              <a:rPr sz="2500" spc="-5" dirty="0">
                <a:solidFill>
                  <a:srgbClr val="000066"/>
                </a:solidFill>
                <a:latin typeface="Candara"/>
                <a:cs typeface="Candara"/>
              </a:rPr>
              <a:t>ά</a:t>
            </a:r>
            <a:r>
              <a:rPr sz="2500" dirty="0">
                <a:solidFill>
                  <a:srgbClr val="000066"/>
                </a:solidFill>
                <a:latin typeface="Candara"/>
                <a:cs typeface="Candara"/>
              </a:rPr>
              <a:t>	</a:t>
            </a:r>
            <a:r>
              <a:rPr sz="2500" spc="-5" dirty="0">
                <a:solidFill>
                  <a:srgbClr val="000066"/>
                </a:solidFill>
                <a:latin typeface="Candara"/>
                <a:cs typeface="Candara"/>
              </a:rPr>
              <a:t>αέρια</a:t>
            </a:r>
            <a:r>
              <a:rPr sz="2500" dirty="0">
                <a:solidFill>
                  <a:srgbClr val="000066"/>
                </a:solidFill>
                <a:latin typeface="Candara"/>
                <a:cs typeface="Candara"/>
              </a:rPr>
              <a:t>	</a:t>
            </a:r>
            <a:r>
              <a:rPr sz="2500" spc="-5" dirty="0">
                <a:solidFill>
                  <a:srgbClr val="000066"/>
                </a:solidFill>
                <a:latin typeface="Candara"/>
                <a:cs typeface="Candara"/>
              </a:rPr>
              <a:t>στο</a:t>
            </a:r>
            <a:r>
              <a:rPr sz="2500" dirty="0">
                <a:solidFill>
                  <a:srgbClr val="000066"/>
                </a:solidFill>
                <a:latin typeface="Candara"/>
                <a:cs typeface="Candara"/>
              </a:rPr>
              <a:t>	</a:t>
            </a:r>
            <a:r>
              <a:rPr sz="2500" spc="10" dirty="0">
                <a:solidFill>
                  <a:srgbClr val="000066"/>
                </a:solidFill>
                <a:latin typeface="Candara"/>
                <a:cs typeface="Candara"/>
              </a:rPr>
              <a:t>α</a:t>
            </a:r>
            <a:r>
              <a:rPr sz="2500" spc="-10" dirty="0">
                <a:solidFill>
                  <a:srgbClr val="000066"/>
                </a:solidFill>
                <a:latin typeface="Candara"/>
                <a:cs typeface="Candara"/>
              </a:rPr>
              <a:t>ναισθ</a:t>
            </a:r>
            <a:r>
              <a:rPr sz="2500" dirty="0">
                <a:solidFill>
                  <a:srgbClr val="000066"/>
                </a:solidFill>
                <a:latin typeface="Candara"/>
                <a:cs typeface="Candara"/>
              </a:rPr>
              <a:t>η</a:t>
            </a:r>
            <a:r>
              <a:rPr sz="2500" spc="-5" dirty="0">
                <a:solidFill>
                  <a:srgbClr val="000066"/>
                </a:solidFill>
                <a:latin typeface="Candara"/>
                <a:cs typeface="Candara"/>
              </a:rPr>
              <a:t>σι</a:t>
            </a:r>
            <a:r>
              <a:rPr sz="2500" spc="5" dirty="0">
                <a:solidFill>
                  <a:srgbClr val="000066"/>
                </a:solidFill>
                <a:latin typeface="Candara"/>
                <a:cs typeface="Candara"/>
              </a:rPr>
              <a:t>ο</a:t>
            </a:r>
            <a:r>
              <a:rPr sz="2500" spc="-10" dirty="0">
                <a:solidFill>
                  <a:srgbClr val="000066"/>
                </a:solidFill>
                <a:latin typeface="Candara"/>
                <a:cs typeface="Candara"/>
              </a:rPr>
              <a:t>λογ</a:t>
            </a:r>
            <a:r>
              <a:rPr sz="2500" dirty="0">
                <a:solidFill>
                  <a:srgbClr val="000066"/>
                </a:solidFill>
                <a:latin typeface="Candara"/>
                <a:cs typeface="Candara"/>
              </a:rPr>
              <a:t>ι</a:t>
            </a:r>
            <a:r>
              <a:rPr sz="2500" spc="-10" dirty="0">
                <a:solidFill>
                  <a:srgbClr val="000066"/>
                </a:solidFill>
                <a:latin typeface="Candara"/>
                <a:cs typeface="Candara"/>
              </a:rPr>
              <a:t>κό  </a:t>
            </a:r>
            <a:r>
              <a:rPr sz="2500" spc="-5" dirty="0">
                <a:solidFill>
                  <a:srgbClr val="000066"/>
                </a:solidFill>
                <a:latin typeface="Candara"/>
                <a:cs typeface="Candara"/>
              </a:rPr>
              <a:t>μηχάνημα</a:t>
            </a:r>
            <a:endParaRPr sz="2500">
              <a:latin typeface="Candara"/>
              <a:cs typeface="Candara"/>
            </a:endParaRPr>
          </a:p>
        </p:txBody>
      </p:sp>
      <p:sp>
        <p:nvSpPr>
          <p:cNvPr id="10" name="object 10"/>
          <p:cNvSpPr/>
          <p:nvPr/>
        </p:nvSpPr>
        <p:spPr>
          <a:xfrm>
            <a:off x="2052066" y="1717039"/>
            <a:ext cx="2837815" cy="477520"/>
          </a:xfrm>
          <a:custGeom>
            <a:avLst/>
            <a:gdLst/>
            <a:ahLst/>
            <a:cxnLst/>
            <a:rect l="l" t="t" r="r" b="b"/>
            <a:pathLst>
              <a:path w="2837815" h="477519">
                <a:moveTo>
                  <a:pt x="457200" y="418846"/>
                </a:moveTo>
                <a:lnTo>
                  <a:pt x="356362" y="359664"/>
                </a:lnTo>
                <a:lnTo>
                  <a:pt x="348615" y="361569"/>
                </a:lnTo>
                <a:lnTo>
                  <a:pt x="341503" y="373761"/>
                </a:lnTo>
                <a:lnTo>
                  <a:pt x="343535" y="381508"/>
                </a:lnTo>
                <a:lnTo>
                  <a:pt x="385152" y="405980"/>
                </a:lnTo>
                <a:lnTo>
                  <a:pt x="0" y="404622"/>
                </a:lnTo>
                <a:lnTo>
                  <a:pt x="0" y="430022"/>
                </a:lnTo>
                <a:lnTo>
                  <a:pt x="384975" y="431380"/>
                </a:lnTo>
                <a:lnTo>
                  <a:pt x="343281" y="455549"/>
                </a:lnTo>
                <a:lnTo>
                  <a:pt x="341249" y="463296"/>
                </a:lnTo>
                <a:lnTo>
                  <a:pt x="344678" y="469392"/>
                </a:lnTo>
                <a:lnTo>
                  <a:pt x="348234" y="475488"/>
                </a:lnTo>
                <a:lnTo>
                  <a:pt x="355981" y="477520"/>
                </a:lnTo>
                <a:lnTo>
                  <a:pt x="435279" y="431546"/>
                </a:lnTo>
                <a:lnTo>
                  <a:pt x="457200" y="418846"/>
                </a:lnTo>
                <a:close/>
              </a:path>
              <a:path w="2837815" h="477519">
                <a:moveTo>
                  <a:pt x="2116836" y="418846"/>
                </a:moveTo>
                <a:lnTo>
                  <a:pt x="2015998" y="359664"/>
                </a:lnTo>
                <a:lnTo>
                  <a:pt x="2008251" y="361696"/>
                </a:lnTo>
                <a:lnTo>
                  <a:pt x="2004695" y="367665"/>
                </a:lnTo>
                <a:lnTo>
                  <a:pt x="2001139" y="373761"/>
                </a:lnTo>
                <a:lnTo>
                  <a:pt x="2003171" y="381508"/>
                </a:lnTo>
                <a:lnTo>
                  <a:pt x="2044763" y="406006"/>
                </a:lnTo>
                <a:lnTo>
                  <a:pt x="1583436" y="404622"/>
                </a:lnTo>
                <a:lnTo>
                  <a:pt x="1583436" y="430022"/>
                </a:lnTo>
                <a:lnTo>
                  <a:pt x="2044674" y="431406"/>
                </a:lnTo>
                <a:lnTo>
                  <a:pt x="2009013" y="452120"/>
                </a:lnTo>
                <a:lnTo>
                  <a:pt x="2002917" y="455549"/>
                </a:lnTo>
                <a:lnTo>
                  <a:pt x="2000885" y="463296"/>
                </a:lnTo>
                <a:lnTo>
                  <a:pt x="2004314" y="469392"/>
                </a:lnTo>
                <a:lnTo>
                  <a:pt x="2007870" y="475488"/>
                </a:lnTo>
                <a:lnTo>
                  <a:pt x="2015617" y="477520"/>
                </a:lnTo>
                <a:lnTo>
                  <a:pt x="2021713" y="474091"/>
                </a:lnTo>
                <a:lnTo>
                  <a:pt x="2094966" y="431546"/>
                </a:lnTo>
                <a:lnTo>
                  <a:pt x="2116836" y="418846"/>
                </a:lnTo>
                <a:close/>
              </a:path>
              <a:path w="2837815" h="477519">
                <a:moveTo>
                  <a:pt x="2837688" y="59182"/>
                </a:moveTo>
                <a:lnTo>
                  <a:pt x="2736850" y="0"/>
                </a:lnTo>
                <a:lnTo>
                  <a:pt x="2729103" y="2032"/>
                </a:lnTo>
                <a:lnTo>
                  <a:pt x="2725547" y="8001"/>
                </a:lnTo>
                <a:lnTo>
                  <a:pt x="2721991" y="14097"/>
                </a:lnTo>
                <a:lnTo>
                  <a:pt x="2724023" y="21844"/>
                </a:lnTo>
                <a:lnTo>
                  <a:pt x="2765615" y="46342"/>
                </a:lnTo>
                <a:lnTo>
                  <a:pt x="2304288" y="44958"/>
                </a:lnTo>
                <a:lnTo>
                  <a:pt x="2304288" y="70358"/>
                </a:lnTo>
                <a:lnTo>
                  <a:pt x="2765526" y="71742"/>
                </a:lnTo>
                <a:lnTo>
                  <a:pt x="2729865" y="92456"/>
                </a:lnTo>
                <a:lnTo>
                  <a:pt x="2723769" y="95885"/>
                </a:lnTo>
                <a:lnTo>
                  <a:pt x="2721737" y="103632"/>
                </a:lnTo>
                <a:lnTo>
                  <a:pt x="2725166" y="109728"/>
                </a:lnTo>
                <a:lnTo>
                  <a:pt x="2728722" y="115824"/>
                </a:lnTo>
                <a:lnTo>
                  <a:pt x="2736469" y="117856"/>
                </a:lnTo>
                <a:lnTo>
                  <a:pt x="2742565" y="114427"/>
                </a:lnTo>
                <a:lnTo>
                  <a:pt x="2815818" y="71882"/>
                </a:lnTo>
                <a:lnTo>
                  <a:pt x="2837688" y="59182"/>
                </a:lnTo>
                <a:close/>
              </a:path>
            </a:pathLst>
          </a:custGeom>
          <a:solidFill>
            <a:srgbClr val="042949"/>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1371600" y="1066800"/>
            <a:ext cx="7924800" cy="4524315"/>
          </a:xfrm>
          <a:prstGeom prst="rect">
            <a:avLst/>
          </a:prstGeom>
        </p:spPr>
        <p:txBody>
          <a:bodyPr wrap="square">
            <a:spAutoFit/>
          </a:bodyPr>
          <a:lstStyle/>
          <a:p>
            <a:r>
              <a:rPr lang="el-GR" sz="2400" b="1" dirty="0">
                <a:solidFill>
                  <a:schemeClr val="tx2"/>
                </a:solidFill>
              </a:rPr>
              <a:t>Όλα τα </a:t>
            </a:r>
            <a:r>
              <a:rPr lang="el-GR" sz="2400" b="1" dirty="0" err="1">
                <a:solidFill>
                  <a:schemeClr val="tx2"/>
                </a:solidFill>
              </a:rPr>
              <a:t>αλογονωμένα</a:t>
            </a:r>
            <a:r>
              <a:rPr lang="el-GR" sz="2400" b="1" dirty="0">
                <a:solidFill>
                  <a:schemeClr val="tx2"/>
                </a:solidFill>
              </a:rPr>
              <a:t> πτητικά αναισθητικά, εκτός</a:t>
            </a:r>
          </a:p>
          <a:p>
            <a:r>
              <a:rPr lang="el-GR" sz="2400" b="1" dirty="0">
                <a:solidFill>
                  <a:schemeClr val="tx2"/>
                </a:solidFill>
              </a:rPr>
              <a:t>από το </a:t>
            </a:r>
            <a:r>
              <a:rPr lang="el-GR" sz="2400" b="1" dirty="0" err="1">
                <a:solidFill>
                  <a:schemeClr val="tx2"/>
                </a:solidFill>
              </a:rPr>
              <a:t>σεβοφλουράνιο</a:t>
            </a:r>
            <a:r>
              <a:rPr lang="el-GR" sz="2400" b="1" dirty="0">
                <a:solidFill>
                  <a:schemeClr val="tx2"/>
                </a:solidFill>
              </a:rPr>
              <a:t>, </a:t>
            </a:r>
            <a:r>
              <a:rPr lang="el-GR" sz="2400" b="1" dirty="0" err="1">
                <a:solidFill>
                  <a:schemeClr val="tx2"/>
                </a:solidFill>
              </a:rPr>
              <a:t>μεταβολίζονται</a:t>
            </a:r>
            <a:r>
              <a:rPr lang="el-GR" sz="2400" b="1" dirty="0">
                <a:solidFill>
                  <a:schemeClr val="tx2"/>
                </a:solidFill>
              </a:rPr>
              <a:t> σε:</a:t>
            </a:r>
          </a:p>
          <a:p>
            <a:pPr marL="342900" indent="-342900">
              <a:buFont typeface="Arial" panose="020B0604020202020204" pitchFamily="34" charset="0"/>
              <a:buChar char="•"/>
            </a:pPr>
            <a:r>
              <a:rPr lang="el-GR" sz="2400" b="1" dirty="0" err="1" smtClean="0">
                <a:solidFill>
                  <a:schemeClr val="tx2"/>
                </a:solidFill>
              </a:rPr>
              <a:t>τριφθοριο</a:t>
            </a:r>
            <a:r>
              <a:rPr lang="el-GR" sz="2400" b="1" dirty="0" err="1">
                <a:solidFill>
                  <a:schemeClr val="tx2"/>
                </a:solidFill>
              </a:rPr>
              <a:t>─ακετο─οξικού</a:t>
            </a:r>
            <a:r>
              <a:rPr lang="el-GR" sz="2400" b="1" dirty="0">
                <a:solidFill>
                  <a:schemeClr val="tx2"/>
                </a:solidFill>
              </a:rPr>
              <a:t> οξέος (TFA),</a:t>
            </a:r>
          </a:p>
          <a:p>
            <a:pPr marL="342900" indent="-342900">
              <a:buFont typeface="Arial" panose="020B0604020202020204" pitchFamily="34" charset="0"/>
              <a:buChar char="•"/>
            </a:pPr>
            <a:r>
              <a:rPr lang="el-GR" sz="2400" b="1" dirty="0" smtClean="0">
                <a:solidFill>
                  <a:schemeClr val="tx2"/>
                </a:solidFill>
              </a:rPr>
              <a:t>ανόργανων </a:t>
            </a:r>
            <a:r>
              <a:rPr lang="el-GR" sz="2400" b="1" dirty="0" err="1">
                <a:solidFill>
                  <a:schemeClr val="tx2"/>
                </a:solidFill>
              </a:rPr>
              <a:t>μεταβολιτών</a:t>
            </a:r>
            <a:r>
              <a:rPr lang="el-GR" sz="2400" b="1" dirty="0">
                <a:solidFill>
                  <a:schemeClr val="tx2"/>
                </a:solidFill>
              </a:rPr>
              <a:t>, όπως το φθόριο (F─).</a:t>
            </a:r>
          </a:p>
          <a:p>
            <a:r>
              <a:rPr lang="el-GR" sz="2400" b="1" dirty="0">
                <a:solidFill>
                  <a:schemeClr val="tx2"/>
                </a:solidFill>
              </a:rPr>
              <a:t>Το </a:t>
            </a:r>
            <a:r>
              <a:rPr lang="el-GR" sz="2400" b="1" dirty="0" err="1">
                <a:solidFill>
                  <a:schemeClr val="tx2"/>
                </a:solidFill>
              </a:rPr>
              <a:t>σεβοφλουράνιο</a:t>
            </a:r>
            <a:r>
              <a:rPr lang="el-GR" sz="2400" b="1" dirty="0">
                <a:solidFill>
                  <a:schemeClr val="tx2"/>
                </a:solidFill>
              </a:rPr>
              <a:t> </a:t>
            </a:r>
            <a:r>
              <a:rPr lang="el-GR" sz="2400" b="1" dirty="0" err="1">
                <a:solidFill>
                  <a:schemeClr val="tx2"/>
                </a:solidFill>
              </a:rPr>
              <a:t>μεταβολίζεται</a:t>
            </a:r>
            <a:r>
              <a:rPr lang="el-GR" sz="2400" b="1" dirty="0">
                <a:solidFill>
                  <a:schemeClr val="tx2"/>
                </a:solidFill>
              </a:rPr>
              <a:t> σε:</a:t>
            </a:r>
          </a:p>
          <a:p>
            <a:pPr marL="342900" indent="-342900">
              <a:buFont typeface="Arial" panose="020B0604020202020204" pitchFamily="34" charset="0"/>
              <a:buChar char="•"/>
            </a:pPr>
            <a:r>
              <a:rPr lang="el-GR" sz="2400" b="1" dirty="0" err="1" smtClean="0">
                <a:solidFill>
                  <a:schemeClr val="tx2"/>
                </a:solidFill>
              </a:rPr>
              <a:t>εξαφθοριο</a:t>
            </a:r>
            <a:r>
              <a:rPr lang="el-GR" sz="2400" b="1" dirty="0" err="1">
                <a:solidFill>
                  <a:schemeClr val="tx2"/>
                </a:solidFill>
              </a:rPr>
              <a:t>─ισο─προπανόλη</a:t>
            </a:r>
            <a:r>
              <a:rPr lang="el-GR" sz="2400" b="1" dirty="0">
                <a:solidFill>
                  <a:schemeClr val="tx2"/>
                </a:solidFill>
              </a:rPr>
              <a:t> (HFIP), η οποία</a:t>
            </a:r>
          </a:p>
          <a:p>
            <a:r>
              <a:rPr lang="el-GR" sz="2400" b="1" dirty="0">
                <a:solidFill>
                  <a:schemeClr val="tx2"/>
                </a:solidFill>
              </a:rPr>
              <a:t>αποβάλλεται στα ούρα χωρίς να υπάρχουν ενδείξεις</a:t>
            </a:r>
          </a:p>
          <a:p>
            <a:r>
              <a:rPr lang="el-GR" sz="2400" b="1" dirty="0">
                <a:solidFill>
                  <a:schemeClr val="tx2"/>
                </a:solidFill>
              </a:rPr>
              <a:t>τοξικότητας.</a:t>
            </a:r>
          </a:p>
          <a:p>
            <a:pPr marL="342900" indent="-342900">
              <a:buFont typeface="Wingdings" panose="05000000000000000000" pitchFamily="2" charset="2"/>
              <a:buChar char="Ø"/>
            </a:pPr>
            <a:r>
              <a:rPr lang="el-GR" sz="2400" b="1" dirty="0" smtClean="0">
                <a:solidFill>
                  <a:schemeClr val="tx2"/>
                </a:solidFill>
              </a:rPr>
              <a:t>Η </a:t>
            </a:r>
            <a:r>
              <a:rPr lang="el-GR" sz="2400" b="1" dirty="0">
                <a:solidFill>
                  <a:schemeClr val="tx2"/>
                </a:solidFill>
              </a:rPr>
              <a:t>παραγωγή του </a:t>
            </a:r>
            <a:r>
              <a:rPr lang="el-GR" sz="2400" b="1" dirty="0" err="1">
                <a:solidFill>
                  <a:schemeClr val="tx2"/>
                </a:solidFill>
              </a:rPr>
              <a:t>τριφθοριο─ακετο─οξικού</a:t>
            </a:r>
            <a:r>
              <a:rPr lang="el-GR" sz="2400" b="1" dirty="0">
                <a:solidFill>
                  <a:schemeClr val="tx2"/>
                </a:solidFill>
              </a:rPr>
              <a:t> οξέος</a:t>
            </a:r>
          </a:p>
          <a:p>
            <a:r>
              <a:rPr lang="el-GR" sz="2400" b="1" dirty="0">
                <a:solidFill>
                  <a:schemeClr val="tx2"/>
                </a:solidFill>
              </a:rPr>
              <a:t>σχετίζεται με την ανάπτυξη </a:t>
            </a:r>
            <a:r>
              <a:rPr lang="el-GR" sz="2400" b="1" dirty="0">
                <a:solidFill>
                  <a:srgbClr val="FF0000"/>
                </a:solidFill>
              </a:rPr>
              <a:t>ηπατίτιδας</a:t>
            </a:r>
            <a:r>
              <a:rPr lang="el-GR" sz="2400" b="1" dirty="0">
                <a:solidFill>
                  <a:schemeClr val="tx2"/>
                </a:solidFill>
              </a:rPr>
              <a:t> μετά από</a:t>
            </a:r>
          </a:p>
          <a:p>
            <a:r>
              <a:rPr lang="el-GR" sz="2400" b="1" dirty="0">
                <a:solidFill>
                  <a:schemeClr val="tx2"/>
                </a:solidFill>
              </a:rPr>
              <a:t>έκθεση σε </a:t>
            </a:r>
            <a:r>
              <a:rPr lang="el-GR" sz="2400" b="1" dirty="0" err="1">
                <a:solidFill>
                  <a:schemeClr val="tx2"/>
                </a:solidFill>
              </a:rPr>
              <a:t>αλοθάνιο</a:t>
            </a:r>
            <a:r>
              <a:rPr lang="el-GR" sz="2400" b="1" dirty="0">
                <a:solidFill>
                  <a:schemeClr val="tx2"/>
                </a:solidFill>
              </a:rPr>
              <a:t>, </a:t>
            </a:r>
            <a:r>
              <a:rPr lang="el-GR" sz="2400" b="1" dirty="0" err="1">
                <a:solidFill>
                  <a:schemeClr val="tx2"/>
                </a:solidFill>
              </a:rPr>
              <a:t>ισοφλουράνιο</a:t>
            </a:r>
            <a:r>
              <a:rPr lang="el-GR" sz="2400" b="1" dirty="0">
                <a:solidFill>
                  <a:schemeClr val="tx2"/>
                </a:solidFill>
              </a:rPr>
              <a:t>, </a:t>
            </a:r>
            <a:r>
              <a:rPr lang="el-GR" sz="2400" b="1" dirty="0" err="1">
                <a:solidFill>
                  <a:schemeClr val="tx2"/>
                </a:solidFill>
              </a:rPr>
              <a:t>ενφλουράνιο</a:t>
            </a:r>
            <a:endParaRPr lang="el-GR" sz="2400" b="1" dirty="0">
              <a:solidFill>
                <a:schemeClr val="tx2"/>
              </a:solidFill>
            </a:endParaRPr>
          </a:p>
          <a:p>
            <a:r>
              <a:rPr lang="el-GR" sz="2400" b="1" dirty="0">
                <a:solidFill>
                  <a:schemeClr val="tx2"/>
                </a:solidFill>
              </a:rPr>
              <a:t>και </a:t>
            </a:r>
            <a:r>
              <a:rPr lang="el-GR" sz="2400" b="1" dirty="0" err="1">
                <a:solidFill>
                  <a:schemeClr val="tx2"/>
                </a:solidFill>
              </a:rPr>
              <a:t>δεσφλουράνιο</a:t>
            </a:r>
            <a:endParaRPr lang="el-GR" sz="2400" b="1" dirty="0">
              <a:solidFill>
                <a:schemeClr val="tx2"/>
              </a:solidFill>
            </a:endParaRPr>
          </a:p>
        </p:txBody>
      </p:sp>
    </p:spTree>
    <p:extLst>
      <p:ext uri="{BB962C8B-B14F-4D97-AF65-F5344CB8AC3E}">
        <p14:creationId xmlns:p14="http://schemas.microsoft.com/office/powerpoint/2010/main" val="27438489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872" y="499859"/>
            <a:ext cx="7732014" cy="625614"/>
          </a:xfrm>
          <a:prstGeom prst="rect">
            <a:avLst/>
          </a:prstGeom>
        </p:spPr>
      </p:pic>
      <p:sp>
        <p:nvSpPr>
          <p:cNvPr id="3" name="object 3"/>
          <p:cNvSpPr txBox="1"/>
          <p:nvPr/>
        </p:nvSpPr>
        <p:spPr>
          <a:xfrm>
            <a:off x="839825" y="1200865"/>
            <a:ext cx="4850765" cy="1488440"/>
          </a:xfrm>
          <a:prstGeom prst="rect">
            <a:avLst/>
          </a:prstGeom>
        </p:spPr>
        <p:txBody>
          <a:bodyPr vert="horz" wrap="square" lIns="0" tIns="12065" rIns="0" bIns="0" rtlCol="0">
            <a:spAutoFit/>
          </a:bodyPr>
          <a:lstStyle/>
          <a:p>
            <a:pPr marL="12700" marR="5080" indent="417195">
              <a:lnSpc>
                <a:spcPct val="150000"/>
              </a:lnSpc>
              <a:spcBef>
                <a:spcPts val="95"/>
              </a:spcBef>
              <a:tabLst>
                <a:tab pos="1694814" algn="l"/>
                <a:tab pos="1908175" algn="l"/>
                <a:tab pos="2623185" algn="l"/>
              </a:tabLst>
            </a:pPr>
            <a:r>
              <a:rPr sz="3200" spc="-5" dirty="0">
                <a:solidFill>
                  <a:srgbClr val="000066"/>
                </a:solidFill>
                <a:latin typeface="Candara"/>
                <a:cs typeface="Candara"/>
              </a:rPr>
              <a:t>Ότα</a:t>
            </a:r>
            <a:r>
              <a:rPr sz="3200" dirty="0">
                <a:solidFill>
                  <a:srgbClr val="000066"/>
                </a:solidFill>
                <a:latin typeface="Candara"/>
                <a:cs typeface="Candara"/>
              </a:rPr>
              <a:t>ν	ένα	αν</a:t>
            </a:r>
            <a:r>
              <a:rPr sz="3200" spc="-15" dirty="0">
                <a:solidFill>
                  <a:srgbClr val="000066"/>
                </a:solidFill>
                <a:latin typeface="Candara"/>
                <a:cs typeface="Candara"/>
              </a:rPr>
              <a:t>α</a:t>
            </a:r>
            <a:r>
              <a:rPr sz="3200" dirty="0">
                <a:solidFill>
                  <a:srgbClr val="000066"/>
                </a:solidFill>
                <a:latin typeface="Candara"/>
                <a:cs typeface="Candara"/>
              </a:rPr>
              <a:t>ισ</a:t>
            </a:r>
            <a:r>
              <a:rPr sz="3200" spc="-20" dirty="0">
                <a:solidFill>
                  <a:srgbClr val="000066"/>
                </a:solidFill>
                <a:latin typeface="Candara"/>
                <a:cs typeface="Candara"/>
              </a:rPr>
              <a:t>θ</a:t>
            </a:r>
            <a:r>
              <a:rPr sz="3200" spc="-5" dirty="0">
                <a:solidFill>
                  <a:srgbClr val="000066"/>
                </a:solidFill>
                <a:latin typeface="Candara"/>
                <a:cs typeface="Candara"/>
              </a:rPr>
              <a:t>ητ</a:t>
            </a:r>
            <a:r>
              <a:rPr sz="3200" spc="-15" dirty="0">
                <a:solidFill>
                  <a:srgbClr val="000066"/>
                </a:solidFill>
                <a:latin typeface="Candara"/>
                <a:cs typeface="Candara"/>
              </a:rPr>
              <a:t>ι</a:t>
            </a:r>
            <a:r>
              <a:rPr sz="3200" spc="-5" dirty="0">
                <a:solidFill>
                  <a:srgbClr val="000066"/>
                </a:solidFill>
                <a:latin typeface="Candara"/>
                <a:cs typeface="Candara"/>
              </a:rPr>
              <a:t>κό  </a:t>
            </a:r>
            <a:r>
              <a:rPr sz="3200" dirty="0">
                <a:solidFill>
                  <a:srgbClr val="000066"/>
                </a:solidFill>
                <a:latin typeface="Candara"/>
                <a:cs typeface="Candara"/>
              </a:rPr>
              <a:t>υψηλές		</a:t>
            </a:r>
            <a:r>
              <a:rPr sz="3200" spc="-5" dirty="0">
                <a:solidFill>
                  <a:srgbClr val="000066"/>
                </a:solidFill>
                <a:latin typeface="Candara"/>
                <a:cs typeface="Candara"/>
              </a:rPr>
              <a:t>συγκεντρώσεις</a:t>
            </a:r>
            <a:endParaRPr sz="3200">
              <a:latin typeface="Candara"/>
              <a:cs typeface="Candara"/>
            </a:endParaRPr>
          </a:p>
        </p:txBody>
      </p:sp>
      <p:sp>
        <p:nvSpPr>
          <p:cNvPr id="4" name="object 4"/>
          <p:cNvSpPr txBox="1"/>
          <p:nvPr/>
        </p:nvSpPr>
        <p:spPr>
          <a:xfrm>
            <a:off x="5967476" y="1200865"/>
            <a:ext cx="2651760" cy="1488440"/>
          </a:xfrm>
          <a:prstGeom prst="rect">
            <a:avLst/>
          </a:prstGeom>
        </p:spPr>
        <p:txBody>
          <a:bodyPr vert="horz" wrap="square" lIns="0" tIns="12065" rIns="0" bIns="0" rtlCol="0">
            <a:spAutoFit/>
          </a:bodyPr>
          <a:lstStyle/>
          <a:p>
            <a:pPr marL="60960" marR="5080" indent="-48895">
              <a:lnSpc>
                <a:spcPct val="150000"/>
              </a:lnSpc>
              <a:spcBef>
                <a:spcPts val="95"/>
              </a:spcBef>
              <a:tabLst>
                <a:tab pos="2018030" algn="l"/>
                <a:tab pos="2216150" algn="l"/>
              </a:tabLst>
            </a:pPr>
            <a:r>
              <a:rPr sz="3200" dirty="0">
                <a:solidFill>
                  <a:srgbClr val="000066"/>
                </a:solidFill>
                <a:latin typeface="Candara"/>
                <a:cs typeface="Candara"/>
              </a:rPr>
              <a:t>χορηγ</a:t>
            </a:r>
            <a:r>
              <a:rPr sz="3200" spc="5" dirty="0">
                <a:solidFill>
                  <a:srgbClr val="000066"/>
                </a:solidFill>
                <a:latin typeface="Candara"/>
                <a:cs typeface="Candara"/>
              </a:rPr>
              <a:t>ε</a:t>
            </a:r>
            <a:r>
              <a:rPr sz="3200" dirty="0">
                <a:solidFill>
                  <a:srgbClr val="000066"/>
                </a:solidFill>
                <a:latin typeface="Candara"/>
                <a:cs typeface="Candara"/>
              </a:rPr>
              <a:t>ίται		</a:t>
            </a:r>
            <a:r>
              <a:rPr sz="3200" spc="-10" dirty="0">
                <a:solidFill>
                  <a:srgbClr val="000066"/>
                </a:solidFill>
                <a:latin typeface="Candara"/>
                <a:cs typeface="Candara"/>
              </a:rPr>
              <a:t>σε  </a:t>
            </a:r>
            <a:r>
              <a:rPr sz="3200" dirty="0">
                <a:solidFill>
                  <a:srgbClr val="000066"/>
                </a:solidFill>
                <a:latin typeface="Candara"/>
                <a:cs typeface="Candara"/>
              </a:rPr>
              <a:t>αυ</a:t>
            </a:r>
            <a:r>
              <a:rPr sz="3200" spc="-15" dirty="0">
                <a:solidFill>
                  <a:srgbClr val="000066"/>
                </a:solidFill>
                <a:latin typeface="Candara"/>
                <a:cs typeface="Candara"/>
              </a:rPr>
              <a:t>ξ</a:t>
            </a:r>
            <a:r>
              <a:rPr sz="3200" dirty="0">
                <a:solidFill>
                  <a:srgbClr val="000066"/>
                </a:solidFill>
                <a:latin typeface="Candara"/>
                <a:cs typeface="Candara"/>
              </a:rPr>
              <a:t>άνει	</a:t>
            </a:r>
            <a:r>
              <a:rPr sz="3200" spc="-20" dirty="0">
                <a:solidFill>
                  <a:srgbClr val="000066"/>
                </a:solidFill>
                <a:latin typeface="Candara"/>
                <a:cs typeface="Candara"/>
              </a:rPr>
              <a:t>τ</a:t>
            </a:r>
            <a:r>
              <a:rPr sz="3200" spc="-5" dirty="0">
                <a:solidFill>
                  <a:srgbClr val="000066"/>
                </a:solidFill>
                <a:latin typeface="Candara"/>
                <a:cs typeface="Candara"/>
              </a:rPr>
              <a:t>ην</a:t>
            </a:r>
            <a:endParaRPr sz="3200">
              <a:latin typeface="Candara"/>
              <a:cs typeface="Candara"/>
            </a:endParaRPr>
          </a:p>
        </p:txBody>
      </p:sp>
      <p:sp>
        <p:nvSpPr>
          <p:cNvPr id="5" name="object 5"/>
          <p:cNvSpPr txBox="1"/>
          <p:nvPr/>
        </p:nvSpPr>
        <p:spPr>
          <a:xfrm>
            <a:off x="839825" y="2664286"/>
            <a:ext cx="7780020" cy="2219960"/>
          </a:xfrm>
          <a:prstGeom prst="rect">
            <a:avLst/>
          </a:prstGeom>
        </p:spPr>
        <p:txBody>
          <a:bodyPr vert="horz" wrap="square" lIns="0" tIns="12065" rIns="0" bIns="0" rtlCol="0">
            <a:spAutoFit/>
          </a:bodyPr>
          <a:lstStyle/>
          <a:p>
            <a:pPr marL="12700" marR="5080" algn="just">
              <a:lnSpc>
                <a:spcPct val="150000"/>
              </a:lnSpc>
              <a:spcBef>
                <a:spcPts val="95"/>
              </a:spcBef>
            </a:pPr>
            <a:r>
              <a:rPr sz="3200" spc="-5" dirty="0">
                <a:solidFill>
                  <a:srgbClr val="000066"/>
                </a:solidFill>
                <a:latin typeface="Candara"/>
                <a:cs typeface="Candara"/>
              </a:rPr>
              <a:t>κυψελιδική</a:t>
            </a:r>
            <a:r>
              <a:rPr sz="3200" dirty="0">
                <a:solidFill>
                  <a:srgbClr val="000066"/>
                </a:solidFill>
                <a:latin typeface="Candara"/>
                <a:cs typeface="Candara"/>
              </a:rPr>
              <a:t> συγκέντρωση</a:t>
            </a:r>
            <a:r>
              <a:rPr sz="3200" spc="5" dirty="0">
                <a:solidFill>
                  <a:srgbClr val="000066"/>
                </a:solidFill>
                <a:latin typeface="Candara"/>
                <a:cs typeface="Candara"/>
              </a:rPr>
              <a:t> </a:t>
            </a:r>
            <a:r>
              <a:rPr sz="3200" dirty="0">
                <a:solidFill>
                  <a:srgbClr val="000066"/>
                </a:solidFill>
                <a:latin typeface="Candara"/>
                <a:cs typeface="Candara"/>
              </a:rPr>
              <a:t>ενός</a:t>
            </a:r>
            <a:r>
              <a:rPr sz="3200" spc="5" dirty="0">
                <a:solidFill>
                  <a:srgbClr val="000066"/>
                </a:solidFill>
                <a:latin typeface="Candara"/>
                <a:cs typeface="Candara"/>
              </a:rPr>
              <a:t> </a:t>
            </a:r>
            <a:r>
              <a:rPr sz="3200" dirty="0">
                <a:solidFill>
                  <a:srgbClr val="000066"/>
                </a:solidFill>
                <a:latin typeface="Candara"/>
                <a:cs typeface="Candara"/>
              </a:rPr>
              <a:t>δεύτερου </a:t>
            </a:r>
            <a:r>
              <a:rPr sz="3200" spc="-680" dirty="0">
                <a:solidFill>
                  <a:srgbClr val="000066"/>
                </a:solidFill>
                <a:latin typeface="Candara"/>
                <a:cs typeface="Candara"/>
              </a:rPr>
              <a:t> </a:t>
            </a:r>
            <a:r>
              <a:rPr sz="3200" dirty="0">
                <a:solidFill>
                  <a:srgbClr val="000066"/>
                </a:solidFill>
                <a:latin typeface="Candara"/>
                <a:cs typeface="Candara"/>
              </a:rPr>
              <a:t>εισπνεόμενου αερίου </a:t>
            </a:r>
            <a:r>
              <a:rPr sz="3200" spc="-5" dirty="0">
                <a:solidFill>
                  <a:srgbClr val="000066"/>
                </a:solidFill>
                <a:latin typeface="Candara"/>
                <a:cs typeface="Candara"/>
              </a:rPr>
              <a:t>όπως </a:t>
            </a:r>
            <a:r>
              <a:rPr sz="3200" dirty="0">
                <a:solidFill>
                  <a:srgbClr val="000066"/>
                </a:solidFill>
                <a:latin typeface="Candara"/>
                <a:cs typeface="Candara"/>
              </a:rPr>
              <a:t>το </a:t>
            </a:r>
            <a:r>
              <a:rPr sz="3200" spc="-5" dirty="0">
                <a:solidFill>
                  <a:srgbClr val="000066"/>
                </a:solidFill>
                <a:latin typeface="Candara"/>
                <a:cs typeface="Candara"/>
              </a:rPr>
              <a:t>αλοθάνιο, το </a:t>
            </a:r>
            <a:r>
              <a:rPr sz="3200" spc="-680" dirty="0">
                <a:solidFill>
                  <a:srgbClr val="000066"/>
                </a:solidFill>
                <a:latin typeface="Candara"/>
                <a:cs typeface="Candara"/>
              </a:rPr>
              <a:t> </a:t>
            </a:r>
            <a:r>
              <a:rPr sz="3200" spc="-20" dirty="0">
                <a:solidFill>
                  <a:srgbClr val="000066"/>
                </a:solidFill>
                <a:latin typeface="Candara"/>
                <a:cs typeface="Candara"/>
              </a:rPr>
              <a:t>οποίο</a:t>
            </a:r>
            <a:r>
              <a:rPr sz="3200" spc="-15" dirty="0">
                <a:solidFill>
                  <a:srgbClr val="000066"/>
                </a:solidFill>
                <a:latin typeface="Candara"/>
                <a:cs typeface="Candara"/>
              </a:rPr>
              <a:t> </a:t>
            </a:r>
            <a:r>
              <a:rPr sz="3200" dirty="0">
                <a:solidFill>
                  <a:srgbClr val="000066"/>
                </a:solidFill>
                <a:latin typeface="Candara"/>
                <a:cs typeface="Candara"/>
              </a:rPr>
              <a:t>χορηγείται</a:t>
            </a:r>
            <a:r>
              <a:rPr sz="3200" spc="-25" dirty="0">
                <a:solidFill>
                  <a:srgbClr val="000066"/>
                </a:solidFill>
                <a:latin typeface="Candara"/>
                <a:cs typeface="Candara"/>
              </a:rPr>
              <a:t> </a:t>
            </a:r>
            <a:r>
              <a:rPr sz="3200" spc="-5" dirty="0">
                <a:solidFill>
                  <a:srgbClr val="000066"/>
                </a:solidFill>
                <a:latin typeface="Candara"/>
                <a:cs typeface="Candara"/>
              </a:rPr>
              <a:t>σε</a:t>
            </a:r>
            <a:r>
              <a:rPr sz="3200" spc="10" dirty="0">
                <a:solidFill>
                  <a:srgbClr val="000066"/>
                </a:solidFill>
                <a:latin typeface="Candara"/>
                <a:cs typeface="Candara"/>
              </a:rPr>
              <a:t> </a:t>
            </a:r>
            <a:r>
              <a:rPr sz="3200" dirty="0">
                <a:solidFill>
                  <a:srgbClr val="000066"/>
                </a:solidFill>
                <a:latin typeface="Candara"/>
                <a:cs typeface="Candara"/>
              </a:rPr>
              <a:t>χαμηλή</a:t>
            </a:r>
            <a:r>
              <a:rPr sz="3200" spc="-10" dirty="0">
                <a:solidFill>
                  <a:srgbClr val="000066"/>
                </a:solidFill>
                <a:latin typeface="Candara"/>
                <a:cs typeface="Candara"/>
              </a:rPr>
              <a:t> </a:t>
            </a:r>
            <a:r>
              <a:rPr sz="3200" dirty="0">
                <a:solidFill>
                  <a:srgbClr val="000066"/>
                </a:solidFill>
                <a:latin typeface="Candara"/>
                <a:cs typeface="Candara"/>
              </a:rPr>
              <a:t>συγκέντρωση</a:t>
            </a:r>
            <a:endParaRPr sz="3200">
              <a:latin typeface="Candara"/>
              <a:cs typeface="Candara"/>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0872" y="504431"/>
            <a:ext cx="7732014" cy="625614"/>
          </a:xfrm>
          <a:prstGeom prst="rect">
            <a:avLst/>
          </a:prstGeom>
        </p:spPr>
      </p:pic>
      <p:sp>
        <p:nvSpPr>
          <p:cNvPr id="3" name="object 3"/>
          <p:cNvSpPr txBox="1"/>
          <p:nvPr/>
        </p:nvSpPr>
        <p:spPr>
          <a:xfrm>
            <a:off x="1129080" y="1653362"/>
            <a:ext cx="7478395" cy="514350"/>
          </a:xfrm>
          <a:prstGeom prst="rect">
            <a:avLst/>
          </a:prstGeom>
        </p:spPr>
        <p:txBody>
          <a:bodyPr vert="horz" wrap="square" lIns="0" tIns="13335" rIns="0" bIns="0" rtlCol="0">
            <a:spAutoFit/>
          </a:bodyPr>
          <a:lstStyle/>
          <a:p>
            <a:pPr marL="12700">
              <a:lnSpc>
                <a:spcPct val="100000"/>
              </a:lnSpc>
              <a:spcBef>
                <a:spcPts val="105"/>
              </a:spcBef>
              <a:tabLst>
                <a:tab pos="454025" algn="l"/>
                <a:tab pos="2512060" algn="l"/>
                <a:tab pos="3328670" algn="l"/>
                <a:tab pos="4846955" algn="l"/>
              </a:tabLst>
            </a:pPr>
            <a:r>
              <a:rPr sz="3200" dirty="0">
                <a:solidFill>
                  <a:srgbClr val="000066"/>
                </a:solidFill>
                <a:latin typeface="Candara"/>
                <a:cs typeface="Candara"/>
              </a:rPr>
              <a:t>Η	</a:t>
            </a:r>
            <a:r>
              <a:rPr sz="3200" spc="-5" dirty="0">
                <a:solidFill>
                  <a:srgbClr val="000066"/>
                </a:solidFill>
                <a:latin typeface="Candara"/>
                <a:cs typeface="Candara"/>
              </a:rPr>
              <a:t>πρόσληψη	</a:t>
            </a:r>
            <a:r>
              <a:rPr sz="3200" dirty="0">
                <a:solidFill>
                  <a:srgbClr val="000066"/>
                </a:solidFill>
                <a:latin typeface="Candara"/>
                <a:cs typeface="Candara"/>
              </a:rPr>
              <a:t>του	υψηλής	</a:t>
            </a:r>
            <a:r>
              <a:rPr sz="3200" spc="-5" dirty="0">
                <a:solidFill>
                  <a:srgbClr val="000066"/>
                </a:solidFill>
                <a:latin typeface="Candara"/>
                <a:cs typeface="Candara"/>
              </a:rPr>
              <a:t>συγκέντρωσης</a:t>
            </a:r>
            <a:endParaRPr sz="3200">
              <a:latin typeface="Candara"/>
              <a:cs typeface="Candara"/>
            </a:endParaRPr>
          </a:p>
        </p:txBody>
      </p:sp>
      <p:sp>
        <p:nvSpPr>
          <p:cNvPr id="4" name="object 4"/>
          <p:cNvSpPr txBox="1"/>
          <p:nvPr/>
        </p:nvSpPr>
        <p:spPr>
          <a:xfrm>
            <a:off x="828547" y="2141601"/>
            <a:ext cx="6779895" cy="513715"/>
          </a:xfrm>
          <a:prstGeom prst="rect">
            <a:avLst/>
          </a:prstGeom>
        </p:spPr>
        <p:txBody>
          <a:bodyPr vert="horz" wrap="square" lIns="0" tIns="13335" rIns="0" bIns="0" rtlCol="0">
            <a:spAutoFit/>
          </a:bodyPr>
          <a:lstStyle/>
          <a:p>
            <a:pPr marL="12700">
              <a:lnSpc>
                <a:spcPct val="100000"/>
              </a:lnSpc>
              <a:spcBef>
                <a:spcPts val="105"/>
              </a:spcBef>
              <a:tabLst>
                <a:tab pos="2929890" algn="l"/>
                <a:tab pos="3768090" algn="l"/>
                <a:tab pos="5042535" algn="l"/>
                <a:tab pos="6051550" algn="l"/>
              </a:tabLst>
            </a:pPr>
            <a:r>
              <a:rPr sz="3200" dirty="0">
                <a:solidFill>
                  <a:srgbClr val="000066"/>
                </a:solidFill>
                <a:latin typeface="Candara"/>
                <a:cs typeface="Candara"/>
              </a:rPr>
              <a:t>αναισ</a:t>
            </a:r>
            <a:r>
              <a:rPr sz="3200" spc="-15" dirty="0">
                <a:solidFill>
                  <a:srgbClr val="000066"/>
                </a:solidFill>
                <a:latin typeface="Candara"/>
                <a:cs typeface="Candara"/>
              </a:rPr>
              <a:t>θ</a:t>
            </a:r>
            <a:r>
              <a:rPr sz="3200" spc="-5" dirty="0">
                <a:solidFill>
                  <a:srgbClr val="000066"/>
                </a:solidFill>
                <a:latin typeface="Candara"/>
                <a:cs typeface="Candara"/>
              </a:rPr>
              <a:t>ητικού</a:t>
            </a:r>
            <a:r>
              <a:rPr sz="3200" dirty="0">
                <a:solidFill>
                  <a:srgbClr val="000066"/>
                </a:solidFill>
                <a:latin typeface="Candara"/>
                <a:cs typeface="Candara"/>
              </a:rPr>
              <a:t>,	πχ	</a:t>
            </a:r>
            <a:r>
              <a:rPr sz="3200" spc="-5" dirty="0">
                <a:solidFill>
                  <a:srgbClr val="000066"/>
                </a:solidFill>
                <a:latin typeface="Candara"/>
                <a:cs typeface="Candara"/>
              </a:rPr>
              <a:t>κα</a:t>
            </a:r>
            <a:r>
              <a:rPr sz="3200" spc="15" dirty="0">
                <a:solidFill>
                  <a:srgbClr val="000066"/>
                </a:solidFill>
                <a:latin typeface="Candara"/>
                <a:cs typeface="Candara"/>
              </a:rPr>
              <a:t>τ</a:t>
            </a:r>
            <a:r>
              <a:rPr sz="3200" dirty="0">
                <a:solidFill>
                  <a:srgbClr val="000066"/>
                </a:solidFill>
                <a:latin typeface="Candara"/>
                <a:cs typeface="Candara"/>
              </a:rPr>
              <a:t>ά	</a:t>
            </a:r>
            <a:r>
              <a:rPr sz="3200" cap="small" spc="-5" dirty="0">
                <a:solidFill>
                  <a:srgbClr val="000066"/>
                </a:solidFill>
                <a:latin typeface="Candara"/>
                <a:cs typeface="Candara"/>
              </a:rPr>
              <a:t>5</a:t>
            </a:r>
            <a:r>
              <a:rPr sz="3200" dirty="0">
                <a:solidFill>
                  <a:srgbClr val="000066"/>
                </a:solidFill>
                <a:latin typeface="Candara"/>
                <a:cs typeface="Candara"/>
              </a:rPr>
              <a:t>0%	από</a:t>
            </a:r>
            <a:endParaRPr sz="3200">
              <a:latin typeface="Candara"/>
              <a:cs typeface="Candara"/>
            </a:endParaRPr>
          </a:p>
        </p:txBody>
      </p:sp>
      <p:sp>
        <p:nvSpPr>
          <p:cNvPr id="5" name="object 5"/>
          <p:cNvSpPr txBox="1"/>
          <p:nvPr/>
        </p:nvSpPr>
        <p:spPr>
          <a:xfrm>
            <a:off x="828547" y="2141601"/>
            <a:ext cx="7781290" cy="1001394"/>
          </a:xfrm>
          <a:prstGeom prst="rect">
            <a:avLst/>
          </a:prstGeom>
        </p:spPr>
        <p:txBody>
          <a:bodyPr vert="horz" wrap="square" lIns="0" tIns="13335" rIns="0" bIns="0" rtlCol="0">
            <a:spAutoFit/>
          </a:bodyPr>
          <a:lstStyle/>
          <a:p>
            <a:pPr marL="12700" marR="5080" indent="7131684">
              <a:lnSpc>
                <a:spcPct val="100000"/>
              </a:lnSpc>
              <a:spcBef>
                <a:spcPts val="105"/>
              </a:spcBef>
              <a:tabLst>
                <a:tab pos="2396490" algn="l"/>
                <a:tab pos="5002530" algn="l"/>
                <a:tab pos="7150734" algn="l"/>
              </a:tabLst>
            </a:pPr>
            <a:r>
              <a:rPr sz="3200" dirty="0">
                <a:solidFill>
                  <a:srgbClr val="000066"/>
                </a:solidFill>
                <a:latin typeface="Candara"/>
                <a:cs typeface="Candara"/>
              </a:rPr>
              <a:t>την  </a:t>
            </a:r>
            <a:r>
              <a:rPr sz="3200" spc="-5" dirty="0">
                <a:solidFill>
                  <a:srgbClr val="000066"/>
                </a:solidFill>
                <a:latin typeface="Candara"/>
                <a:cs typeface="Candara"/>
              </a:rPr>
              <a:t>πν</a:t>
            </a:r>
            <a:r>
              <a:rPr sz="3200" spc="5" dirty="0">
                <a:solidFill>
                  <a:srgbClr val="000066"/>
                </a:solidFill>
                <a:latin typeface="Candara"/>
                <a:cs typeface="Candara"/>
              </a:rPr>
              <a:t>ε</a:t>
            </a:r>
            <a:r>
              <a:rPr sz="3200" dirty="0">
                <a:solidFill>
                  <a:srgbClr val="000066"/>
                </a:solidFill>
                <a:latin typeface="Candara"/>
                <a:cs typeface="Candara"/>
              </a:rPr>
              <a:t>υμ</a:t>
            </a:r>
            <a:r>
              <a:rPr sz="3200" spc="-70" dirty="0">
                <a:solidFill>
                  <a:srgbClr val="000066"/>
                </a:solidFill>
                <a:latin typeface="Candara"/>
                <a:cs typeface="Candara"/>
              </a:rPr>
              <a:t>ο</a:t>
            </a:r>
            <a:r>
              <a:rPr sz="3200" spc="-5" dirty="0">
                <a:solidFill>
                  <a:srgbClr val="000066"/>
                </a:solidFill>
                <a:latin typeface="Candara"/>
                <a:cs typeface="Candara"/>
              </a:rPr>
              <a:t>νικ</a:t>
            </a:r>
            <a:r>
              <a:rPr sz="3200" dirty="0">
                <a:solidFill>
                  <a:srgbClr val="000066"/>
                </a:solidFill>
                <a:latin typeface="Candara"/>
                <a:cs typeface="Candara"/>
              </a:rPr>
              <a:t>ή	</a:t>
            </a:r>
            <a:r>
              <a:rPr sz="3200" spc="-5" dirty="0">
                <a:solidFill>
                  <a:srgbClr val="000066"/>
                </a:solidFill>
                <a:latin typeface="Candara"/>
                <a:cs typeface="Candara"/>
              </a:rPr>
              <a:t>κυκλοφορ</a:t>
            </a:r>
            <a:r>
              <a:rPr sz="3200" spc="-15" dirty="0">
                <a:solidFill>
                  <a:srgbClr val="000066"/>
                </a:solidFill>
                <a:latin typeface="Candara"/>
                <a:cs typeface="Candara"/>
              </a:rPr>
              <a:t>ί</a:t>
            </a:r>
            <a:r>
              <a:rPr sz="3200" spc="-10" dirty="0">
                <a:solidFill>
                  <a:srgbClr val="000066"/>
                </a:solidFill>
                <a:latin typeface="Candara"/>
                <a:cs typeface="Candara"/>
              </a:rPr>
              <a:t>α</a:t>
            </a:r>
            <a:r>
              <a:rPr sz="3200" dirty="0">
                <a:solidFill>
                  <a:srgbClr val="000066"/>
                </a:solidFill>
                <a:latin typeface="Candara"/>
                <a:cs typeface="Candara"/>
              </a:rPr>
              <a:t>,	ε</a:t>
            </a:r>
            <a:r>
              <a:rPr sz="3200" spc="5" dirty="0">
                <a:solidFill>
                  <a:srgbClr val="000066"/>
                </a:solidFill>
                <a:latin typeface="Candara"/>
                <a:cs typeface="Candara"/>
              </a:rPr>
              <a:t>λ</a:t>
            </a:r>
            <a:r>
              <a:rPr sz="3200" dirty="0">
                <a:solidFill>
                  <a:srgbClr val="000066"/>
                </a:solidFill>
                <a:latin typeface="Candara"/>
                <a:cs typeface="Candara"/>
              </a:rPr>
              <a:t>α</a:t>
            </a:r>
            <a:r>
              <a:rPr sz="3200" spc="30" dirty="0">
                <a:solidFill>
                  <a:srgbClr val="000066"/>
                </a:solidFill>
                <a:latin typeface="Candara"/>
                <a:cs typeface="Candara"/>
              </a:rPr>
              <a:t>τ</a:t>
            </a:r>
            <a:r>
              <a:rPr sz="3200" spc="-20" dirty="0">
                <a:solidFill>
                  <a:srgbClr val="000066"/>
                </a:solidFill>
                <a:latin typeface="Candara"/>
                <a:cs typeface="Candara"/>
              </a:rPr>
              <a:t>τ</a:t>
            </a:r>
            <a:r>
              <a:rPr sz="3200" spc="-5" dirty="0">
                <a:solidFill>
                  <a:srgbClr val="000066"/>
                </a:solidFill>
                <a:latin typeface="Candara"/>
                <a:cs typeface="Candara"/>
              </a:rPr>
              <a:t>ώνε</a:t>
            </a:r>
            <a:r>
              <a:rPr sz="3200" dirty="0">
                <a:solidFill>
                  <a:srgbClr val="000066"/>
                </a:solidFill>
                <a:latin typeface="Candara"/>
                <a:cs typeface="Candara"/>
              </a:rPr>
              <a:t>ι	τ</a:t>
            </a:r>
            <a:r>
              <a:rPr sz="3200" spc="-80" dirty="0">
                <a:solidFill>
                  <a:srgbClr val="000066"/>
                </a:solidFill>
                <a:latin typeface="Candara"/>
                <a:cs typeface="Candara"/>
              </a:rPr>
              <a:t>ο</a:t>
            </a:r>
            <a:r>
              <a:rPr sz="3200" dirty="0">
                <a:solidFill>
                  <a:srgbClr val="000066"/>
                </a:solidFill>
                <a:latin typeface="Candara"/>
                <a:cs typeface="Candara"/>
              </a:rPr>
              <a:t>ν</a:t>
            </a:r>
            <a:endParaRPr sz="3200">
              <a:latin typeface="Candara"/>
              <a:cs typeface="Candara"/>
            </a:endParaRPr>
          </a:p>
        </p:txBody>
      </p:sp>
      <p:sp>
        <p:nvSpPr>
          <p:cNvPr id="6" name="object 6"/>
          <p:cNvSpPr txBox="1"/>
          <p:nvPr/>
        </p:nvSpPr>
        <p:spPr>
          <a:xfrm>
            <a:off x="828547" y="3117342"/>
            <a:ext cx="6087110" cy="513715"/>
          </a:xfrm>
          <a:prstGeom prst="rect">
            <a:avLst/>
          </a:prstGeom>
        </p:spPr>
        <p:txBody>
          <a:bodyPr vert="horz" wrap="square" lIns="0" tIns="13335" rIns="0" bIns="0" rtlCol="0">
            <a:spAutoFit/>
          </a:bodyPr>
          <a:lstStyle/>
          <a:p>
            <a:pPr marL="12700">
              <a:lnSpc>
                <a:spcPct val="100000"/>
              </a:lnSpc>
              <a:spcBef>
                <a:spcPts val="105"/>
              </a:spcBef>
              <a:tabLst>
                <a:tab pos="1296035" algn="l"/>
                <a:tab pos="2795905" algn="l"/>
                <a:tab pos="3841115" algn="l"/>
              </a:tabLst>
            </a:pPr>
            <a:r>
              <a:rPr sz="3200" dirty="0">
                <a:solidFill>
                  <a:srgbClr val="000066"/>
                </a:solidFill>
                <a:latin typeface="Candara"/>
                <a:cs typeface="Candara"/>
              </a:rPr>
              <a:t>όγκο	αυτού	</a:t>
            </a:r>
            <a:r>
              <a:rPr sz="3200" spc="-5" dirty="0">
                <a:solidFill>
                  <a:srgbClr val="000066"/>
                </a:solidFill>
                <a:latin typeface="Candara"/>
                <a:cs typeface="Candara"/>
              </a:rPr>
              <a:t>του	</a:t>
            </a:r>
            <a:r>
              <a:rPr sz="3200" dirty="0">
                <a:solidFill>
                  <a:srgbClr val="000066"/>
                </a:solidFill>
                <a:latin typeface="Candara"/>
                <a:cs typeface="Candara"/>
              </a:rPr>
              <a:t>κυψελιδικού</a:t>
            </a:r>
            <a:endParaRPr sz="3200">
              <a:latin typeface="Candara"/>
              <a:cs typeface="Candara"/>
            </a:endParaRPr>
          </a:p>
        </p:txBody>
      </p:sp>
      <p:sp>
        <p:nvSpPr>
          <p:cNvPr id="7" name="object 7"/>
          <p:cNvSpPr txBox="1"/>
          <p:nvPr/>
        </p:nvSpPr>
        <p:spPr>
          <a:xfrm>
            <a:off x="828547" y="3117342"/>
            <a:ext cx="7783195" cy="1001394"/>
          </a:xfrm>
          <a:prstGeom prst="rect">
            <a:avLst/>
          </a:prstGeom>
        </p:spPr>
        <p:txBody>
          <a:bodyPr vert="horz" wrap="square" lIns="0" tIns="13335" rIns="0" bIns="0" rtlCol="0">
            <a:spAutoFit/>
          </a:bodyPr>
          <a:lstStyle/>
          <a:p>
            <a:pPr marL="12700" marR="5080" indent="6463030">
              <a:lnSpc>
                <a:spcPct val="100000"/>
              </a:lnSpc>
              <a:spcBef>
                <a:spcPts val="105"/>
              </a:spcBef>
              <a:tabLst>
                <a:tab pos="3809365" algn="l"/>
                <a:tab pos="5207000" algn="l"/>
                <a:tab pos="6307455" algn="l"/>
              </a:tabLst>
            </a:pPr>
            <a:r>
              <a:rPr sz="3200" dirty="0">
                <a:solidFill>
                  <a:srgbClr val="000066"/>
                </a:solidFill>
                <a:latin typeface="Candara"/>
                <a:cs typeface="Candara"/>
              </a:rPr>
              <a:t>αερίου,  συμπυκνών</a:t>
            </a:r>
            <a:r>
              <a:rPr sz="3200" spc="-70" dirty="0">
                <a:solidFill>
                  <a:srgbClr val="000066"/>
                </a:solidFill>
                <a:latin typeface="Candara"/>
                <a:cs typeface="Candara"/>
              </a:rPr>
              <a:t>ο</a:t>
            </a:r>
            <a:r>
              <a:rPr sz="3200" spc="-5" dirty="0">
                <a:solidFill>
                  <a:srgbClr val="000066"/>
                </a:solidFill>
                <a:latin typeface="Candara"/>
                <a:cs typeface="Candara"/>
              </a:rPr>
              <a:t>ν</a:t>
            </a:r>
            <a:r>
              <a:rPr sz="3200" spc="5" dirty="0">
                <a:solidFill>
                  <a:srgbClr val="000066"/>
                </a:solidFill>
                <a:latin typeface="Candara"/>
                <a:cs typeface="Candara"/>
              </a:rPr>
              <a:t>τ</a:t>
            </a:r>
            <a:r>
              <a:rPr sz="3200" dirty="0">
                <a:solidFill>
                  <a:srgbClr val="000066"/>
                </a:solidFill>
                <a:latin typeface="Candara"/>
                <a:cs typeface="Candara"/>
              </a:rPr>
              <a:t>ας	έτσι	</a:t>
            </a:r>
            <a:r>
              <a:rPr sz="3200" spc="-5" dirty="0">
                <a:solidFill>
                  <a:srgbClr val="000066"/>
                </a:solidFill>
                <a:latin typeface="Candara"/>
                <a:cs typeface="Candara"/>
              </a:rPr>
              <a:t>τ</a:t>
            </a:r>
            <a:r>
              <a:rPr sz="3200" dirty="0">
                <a:solidFill>
                  <a:srgbClr val="000066"/>
                </a:solidFill>
                <a:latin typeface="Candara"/>
                <a:cs typeface="Candara"/>
              </a:rPr>
              <a:t>ο	</a:t>
            </a:r>
            <a:r>
              <a:rPr sz="3200" spc="-5" dirty="0">
                <a:solidFill>
                  <a:srgbClr val="000066"/>
                </a:solidFill>
                <a:latin typeface="Candara"/>
                <a:cs typeface="Candara"/>
              </a:rPr>
              <a:t>δ</a:t>
            </a:r>
            <a:r>
              <a:rPr sz="3200" spc="5" dirty="0">
                <a:solidFill>
                  <a:srgbClr val="000066"/>
                </a:solidFill>
                <a:latin typeface="Candara"/>
                <a:cs typeface="Candara"/>
              </a:rPr>
              <a:t>ε</a:t>
            </a:r>
            <a:r>
              <a:rPr sz="3200" dirty="0">
                <a:solidFill>
                  <a:srgbClr val="000066"/>
                </a:solidFill>
                <a:latin typeface="Candara"/>
                <a:cs typeface="Candara"/>
              </a:rPr>
              <a:t>ύτερο</a:t>
            </a:r>
            <a:endParaRPr sz="3200">
              <a:latin typeface="Candara"/>
              <a:cs typeface="Candara"/>
            </a:endParaRPr>
          </a:p>
        </p:txBody>
      </p:sp>
      <p:sp>
        <p:nvSpPr>
          <p:cNvPr id="8" name="object 8"/>
          <p:cNvSpPr txBox="1"/>
          <p:nvPr/>
        </p:nvSpPr>
        <p:spPr>
          <a:xfrm>
            <a:off x="828547" y="4092702"/>
            <a:ext cx="7779384" cy="1002030"/>
          </a:xfrm>
          <a:prstGeom prst="rect">
            <a:avLst/>
          </a:prstGeom>
        </p:spPr>
        <p:txBody>
          <a:bodyPr vert="horz" wrap="square" lIns="0" tIns="12700" rIns="0" bIns="0" rtlCol="0">
            <a:spAutoFit/>
          </a:bodyPr>
          <a:lstStyle/>
          <a:p>
            <a:pPr marL="12700" marR="5080">
              <a:lnSpc>
                <a:spcPct val="100000"/>
              </a:lnSpc>
              <a:spcBef>
                <a:spcPts val="100"/>
              </a:spcBef>
            </a:pPr>
            <a:r>
              <a:rPr sz="3200" spc="-5" dirty="0">
                <a:solidFill>
                  <a:srgbClr val="000066"/>
                </a:solidFill>
                <a:latin typeface="Candara"/>
                <a:cs typeface="Candara"/>
              </a:rPr>
              <a:t>αναισθητικό,</a:t>
            </a:r>
            <a:r>
              <a:rPr sz="3200" spc="150" dirty="0">
                <a:solidFill>
                  <a:srgbClr val="000066"/>
                </a:solidFill>
                <a:latin typeface="Candara"/>
                <a:cs typeface="Candara"/>
              </a:rPr>
              <a:t> </a:t>
            </a:r>
            <a:r>
              <a:rPr sz="3200" dirty="0">
                <a:solidFill>
                  <a:srgbClr val="000066"/>
                </a:solidFill>
                <a:latin typeface="Candara"/>
                <a:cs typeface="Candara"/>
              </a:rPr>
              <a:t>η</a:t>
            </a:r>
            <a:r>
              <a:rPr sz="3200" spc="165" dirty="0">
                <a:solidFill>
                  <a:srgbClr val="000066"/>
                </a:solidFill>
                <a:latin typeface="Candara"/>
                <a:cs typeface="Candara"/>
              </a:rPr>
              <a:t> </a:t>
            </a:r>
            <a:r>
              <a:rPr sz="3200" dirty="0">
                <a:solidFill>
                  <a:srgbClr val="000066"/>
                </a:solidFill>
                <a:latin typeface="Candara"/>
                <a:cs typeface="Candara"/>
              </a:rPr>
              <a:t>ολική</a:t>
            </a:r>
            <a:r>
              <a:rPr sz="3200" spc="165" dirty="0">
                <a:solidFill>
                  <a:srgbClr val="000066"/>
                </a:solidFill>
                <a:latin typeface="Candara"/>
                <a:cs typeface="Candara"/>
              </a:rPr>
              <a:t> </a:t>
            </a:r>
            <a:r>
              <a:rPr sz="3200" dirty="0">
                <a:solidFill>
                  <a:srgbClr val="000066"/>
                </a:solidFill>
                <a:latin typeface="Candara"/>
                <a:cs typeface="Candara"/>
              </a:rPr>
              <a:t>ποσότητα</a:t>
            </a:r>
            <a:r>
              <a:rPr sz="3200" spc="155" dirty="0">
                <a:solidFill>
                  <a:srgbClr val="000066"/>
                </a:solidFill>
                <a:latin typeface="Candara"/>
                <a:cs typeface="Candara"/>
              </a:rPr>
              <a:t> </a:t>
            </a:r>
            <a:r>
              <a:rPr sz="3200" dirty="0">
                <a:solidFill>
                  <a:srgbClr val="000066"/>
                </a:solidFill>
                <a:latin typeface="Candara"/>
                <a:cs typeface="Candara"/>
              </a:rPr>
              <a:t>του</a:t>
            </a:r>
            <a:r>
              <a:rPr sz="3200" spc="170" dirty="0">
                <a:solidFill>
                  <a:srgbClr val="000066"/>
                </a:solidFill>
                <a:latin typeface="Candara"/>
                <a:cs typeface="Candara"/>
              </a:rPr>
              <a:t> </a:t>
            </a:r>
            <a:r>
              <a:rPr sz="3200" spc="-15" dirty="0">
                <a:solidFill>
                  <a:srgbClr val="000066"/>
                </a:solidFill>
                <a:latin typeface="Candara"/>
                <a:cs typeface="Candara"/>
              </a:rPr>
              <a:t>οποίου </a:t>
            </a:r>
            <a:r>
              <a:rPr sz="3200" spc="-680" dirty="0">
                <a:solidFill>
                  <a:srgbClr val="000066"/>
                </a:solidFill>
                <a:latin typeface="Candara"/>
                <a:cs typeface="Candara"/>
              </a:rPr>
              <a:t> </a:t>
            </a:r>
            <a:r>
              <a:rPr sz="3200" dirty="0">
                <a:solidFill>
                  <a:srgbClr val="000066"/>
                </a:solidFill>
                <a:latin typeface="Candara"/>
                <a:cs typeface="Candara"/>
              </a:rPr>
              <a:t>παραμένει</a:t>
            </a:r>
            <a:r>
              <a:rPr sz="3200" spc="-30" dirty="0">
                <a:solidFill>
                  <a:srgbClr val="000066"/>
                </a:solidFill>
                <a:latin typeface="Candara"/>
                <a:cs typeface="Candara"/>
              </a:rPr>
              <a:t> </a:t>
            </a: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ίδια</a:t>
            </a:r>
            <a:endParaRPr sz="3200">
              <a:latin typeface="Candara"/>
              <a:cs typeface="Candara"/>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70203" y="569963"/>
            <a:ext cx="7732014" cy="625614"/>
          </a:xfrm>
          <a:prstGeom prst="rect">
            <a:avLst/>
          </a:prstGeom>
        </p:spPr>
      </p:pic>
      <p:sp>
        <p:nvSpPr>
          <p:cNvPr id="3" name="object 3"/>
          <p:cNvSpPr txBox="1"/>
          <p:nvPr/>
        </p:nvSpPr>
        <p:spPr>
          <a:xfrm>
            <a:off x="828547" y="1656969"/>
            <a:ext cx="7780655" cy="2461895"/>
          </a:xfrm>
          <a:prstGeom prst="rect">
            <a:avLst/>
          </a:prstGeom>
        </p:spPr>
        <p:txBody>
          <a:bodyPr vert="horz" wrap="square" lIns="0" tIns="13335" rIns="0" bIns="0" rtlCol="0">
            <a:spAutoFit/>
          </a:bodyPr>
          <a:lstStyle/>
          <a:p>
            <a:pPr marL="12700" marR="5080" indent="330835" algn="just">
              <a:lnSpc>
                <a:spcPct val="99900"/>
              </a:lnSpc>
              <a:spcBef>
                <a:spcPts val="105"/>
              </a:spcBef>
            </a:pP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συμπύκνωση</a:t>
            </a:r>
            <a:r>
              <a:rPr sz="3200" spc="5" dirty="0">
                <a:solidFill>
                  <a:srgbClr val="000066"/>
                </a:solidFill>
                <a:latin typeface="Candara"/>
                <a:cs typeface="Candara"/>
              </a:rPr>
              <a:t> </a:t>
            </a:r>
            <a:r>
              <a:rPr sz="3200" spc="-5" dirty="0">
                <a:solidFill>
                  <a:srgbClr val="000066"/>
                </a:solidFill>
                <a:latin typeface="Candara"/>
                <a:cs typeface="Candara"/>
              </a:rPr>
              <a:t>του</a:t>
            </a:r>
            <a:r>
              <a:rPr sz="3200" dirty="0">
                <a:solidFill>
                  <a:srgbClr val="000066"/>
                </a:solidFill>
                <a:latin typeface="Candara"/>
                <a:cs typeface="Candara"/>
              </a:rPr>
              <a:t> </a:t>
            </a:r>
            <a:r>
              <a:rPr sz="3200" spc="-10" dirty="0">
                <a:solidFill>
                  <a:srgbClr val="000066"/>
                </a:solidFill>
                <a:latin typeface="Candara"/>
                <a:cs typeface="Candara"/>
              </a:rPr>
              <a:t>υπάρχοντος </a:t>
            </a:r>
            <a:r>
              <a:rPr sz="3200" spc="-5" dirty="0">
                <a:solidFill>
                  <a:srgbClr val="000066"/>
                </a:solidFill>
                <a:latin typeface="Candara"/>
                <a:cs typeface="Candara"/>
              </a:rPr>
              <a:t> διοξειδίου</a:t>
            </a:r>
            <a:r>
              <a:rPr sz="3200" dirty="0">
                <a:solidFill>
                  <a:srgbClr val="000066"/>
                </a:solidFill>
                <a:latin typeface="Candara"/>
                <a:cs typeface="Candara"/>
              </a:rPr>
              <a:t> </a:t>
            </a:r>
            <a:r>
              <a:rPr sz="3200" spc="-5" dirty="0">
                <a:solidFill>
                  <a:srgbClr val="000066"/>
                </a:solidFill>
                <a:latin typeface="Candara"/>
                <a:cs typeface="Candara"/>
              </a:rPr>
              <a:t>του</a:t>
            </a:r>
            <a:r>
              <a:rPr sz="3200" dirty="0">
                <a:solidFill>
                  <a:srgbClr val="000066"/>
                </a:solidFill>
                <a:latin typeface="Candara"/>
                <a:cs typeface="Candara"/>
              </a:rPr>
              <a:t> </a:t>
            </a:r>
            <a:r>
              <a:rPr sz="3200" spc="-5" dirty="0">
                <a:solidFill>
                  <a:srgbClr val="000066"/>
                </a:solidFill>
                <a:latin typeface="Candara"/>
                <a:cs typeface="Candara"/>
              </a:rPr>
              <a:t>άνθρακα</a:t>
            </a:r>
            <a:r>
              <a:rPr sz="3200" dirty="0">
                <a:solidFill>
                  <a:srgbClr val="000066"/>
                </a:solidFill>
                <a:latin typeface="Candara"/>
                <a:cs typeface="Candara"/>
              </a:rPr>
              <a:t> στους</a:t>
            </a:r>
            <a:r>
              <a:rPr sz="3200" spc="5" dirty="0">
                <a:solidFill>
                  <a:srgbClr val="000066"/>
                </a:solidFill>
                <a:latin typeface="Candara"/>
                <a:cs typeface="Candara"/>
              </a:rPr>
              <a:t> </a:t>
            </a:r>
            <a:r>
              <a:rPr sz="3200" spc="-15" dirty="0">
                <a:solidFill>
                  <a:srgbClr val="000066"/>
                </a:solidFill>
                <a:latin typeface="Candara"/>
                <a:cs typeface="Candara"/>
              </a:rPr>
              <a:t>πνεύμονες </a:t>
            </a:r>
            <a:r>
              <a:rPr sz="3200" spc="-10" dirty="0">
                <a:solidFill>
                  <a:srgbClr val="000066"/>
                </a:solidFill>
                <a:latin typeface="Candara"/>
                <a:cs typeface="Candara"/>
              </a:rPr>
              <a:t> </a:t>
            </a:r>
            <a:r>
              <a:rPr sz="3200" dirty="0">
                <a:solidFill>
                  <a:srgbClr val="000066"/>
                </a:solidFill>
                <a:latin typeface="Candara"/>
                <a:cs typeface="Candara"/>
              </a:rPr>
              <a:t>αυξάνει</a:t>
            </a:r>
            <a:r>
              <a:rPr sz="3200" spc="5" dirty="0">
                <a:solidFill>
                  <a:srgbClr val="000066"/>
                </a:solidFill>
                <a:latin typeface="Candara"/>
                <a:cs typeface="Candara"/>
              </a:rPr>
              <a:t> </a:t>
            </a:r>
            <a:r>
              <a:rPr sz="3200" spc="-25" dirty="0">
                <a:solidFill>
                  <a:srgbClr val="000066"/>
                </a:solidFill>
                <a:latin typeface="Candara"/>
                <a:cs typeface="Candara"/>
              </a:rPr>
              <a:t>τον</a:t>
            </a:r>
            <a:r>
              <a:rPr sz="3200" spc="-20" dirty="0">
                <a:solidFill>
                  <a:srgbClr val="000066"/>
                </a:solidFill>
                <a:latin typeface="Candara"/>
                <a:cs typeface="Candara"/>
              </a:rPr>
              <a:t> </a:t>
            </a:r>
            <a:r>
              <a:rPr sz="3200" spc="-5" dirty="0">
                <a:solidFill>
                  <a:srgbClr val="000066"/>
                </a:solidFill>
                <a:latin typeface="Candara"/>
                <a:cs typeface="Candara"/>
              </a:rPr>
              <a:t>κυψελιδικό</a:t>
            </a:r>
            <a:r>
              <a:rPr sz="3200" dirty="0">
                <a:solidFill>
                  <a:srgbClr val="000066"/>
                </a:solidFill>
                <a:latin typeface="Candara"/>
                <a:cs typeface="Candara"/>
              </a:rPr>
              <a:t> </a:t>
            </a:r>
            <a:r>
              <a:rPr sz="3200" spc="-5" dirty="0">
                <a:solidFill>
                  <a:srgbClr val="000066"/>
                </a:solidFill>
                <a:latin typeface="Candara"/>
                <a:cs typeface="Candara"/>
              </a:rPr>
              <a:t>αερισμό </a:t>
            </a:r>
            <a:r>
              <a:rPr sz="3200" dirty="0">
                <a:solidFill>
                  <a:srgbClr val="000066"/>
                </a:solidFill>
                <a:latin typeface="Candara"/>
                <a:cs typeface="Candara"/>
              </a:rPr>
              <a:t> </a:t>
            </a:r>
            <a:r>
              <a:rPr sz="3200" spc="-5" dirty="0">
                <a:solidFill>
                  <a:srgbClr val="000066"/>
                </a:solidFill>
                <a:latin typeface="Candara"/>
                <a:cs typeface="Candara"/>
              </a:rPr>
              <a:t>επιταχύνοντας</a:t>
            </a:r>
            <a:r>
              <a:rPr sz="3200" dirty="0">
                <a:solidFill>
                  <a:srgbClr val="000066"/>
                </a:solidFill>
                <a:latin typeface="Candara"/>
                <a:cs typeface="Candara"/>
              </a:rPr>
              <a:t> έτσι</a:t>
            </a:r>
            <a:r>
              <a:rPr sz="3200" spc="5" dirty="0">
                <a:solidFill>
                  <a:srgbClr val="000066"/>
                </a:solidFill>
                <a:latin typeface="Candara"/>
                <a:cs typeface="Candara"/>
              </a:rPr>
              <a:t> </a:t>
            </a:r>
            <a:r>
              <a:rPr sz="3200" dirty="0">
                <a:solidFill>
                  <a:srgbClr val="000066"/>
                </a:solidFill>
                <a:latin typeface="Candara"/>
                <a:cs typeface="Candara"/>
              </a:rPr>
              <a:t>την</a:t>
            </a:r>
            <a:r>
              <a:rPr sz="3200" spc="5" dirty="0">
                <a:solidFill>
                  <a:srgbClr val="000066"/>
                </a:solidFill>
                <a:latin typeface="Candara"/>
                <a:cs typeface="Candara"/>
              </a:rPr>
              <a:t> </a:t>
            </a:r>
            <a:r>
              <a:rPr sz="3200" spc="-5" dirty="0">
                <a:solidFill>
                  <a:srgbClr val="000066"/>
                </a:solidFill>
                <a:latin typeface="Candara"/>
                <a:cs typeface="Candara"/>
              </a:rPr>
              <a:t>πρόληψη</a:t>
            </a:r>
            <a:r>
              <a:rPr sz="3200" dirty="0">
                <a:solidFill>
                  <a:srgbClr val="000066"/>
                </a:solidFill>
                <a:latin typeface="Candara"/>
                <a:cs typeface="Candara"/>
              </a:rPr>
              <a:t> </a:t>
            </a:r>
            <a:r>
              <a:rPr sz="3200" spc="-5" dirty="0">
                <a:solidFill>
                  <a:srgbClr val="000066"/>
                </a:solidFill>
                <a:latin typeface="Candara"/>
                <a:cs typeface="Candara"/>
              </a:rPr>
              <a:t>του </a:t>
            </a:r>
            <a:r>
              <a:rPr sz="3200" dirty="0">
                <a:solidFill>
                  <a:srgbClr val="000066"/>
                </a:solidFill>
                <a:latin typeface="Candara"/>
                <a:cs typeface="Candara"/>
              </a:rPr>
              <a:t> δεύτερου</a:t>
            </a:r>
            <a:r>
              <a:rPr sz="3200" spc="-20" dirty="0">
                <a:solidFill>
                  <a:srgbClr val="000066"/>
                </a:solidFill>
                <a:latin typeface="Candara"/>
                <a:cs typeface="Candara"/>
              </a:rPr>
              <a:t> </a:t>
            </a:r>
            <a:r>
              <a:rPr sz="3200" dirty="0">
                <a:solidFill>
                  <a:srgbClr val="000066"/>
                </a:solidFill>
                <a:latin typeface="Candara"/>
                <a:cs typeface="Candara"/>
              </a:rPr>
              <a:t>αερίου</a:t>
            </a:r>
            <a:endParaRPr sz="3200">
              <a:latin typeface="Candara"/>
              <a:cs typeface="Candara"/>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862530" y="342887"/>
            <a:ext cx="7650434" cy="5141227"/>
            <a:chOff x="867963" y="190487"/>
            <a:chExt cx="7650434" cy="5141227"/>
          </a:xfrm>
        </p:grpSpPr>
        <p:pic>
          <p:nvPicPr>
            <p:cNvPr id="3" name="object 3"/>
            <p:cNvPicPr/>
            <p:nvPr/>
          </p:nvPicPr>
          <p:blipFill>
            <a:blip r:embed="rId2" cstate="print"/>
            <a:stretch>
              <a:fillRect/>
            </a:stretch>
          </p:blipFill>
          <p:spPr>
            <a:xfrm>
              <a:off x="4299203" y="190487"/>
              <a:ext cx="4219194" cy="665238"/>
            </a:xfrm>
            <a:prstGeom prst="rect">
              <a:avLst/>
            </a:prstGeom>
          </p:spPr>
        </p:pic>
        <p:pic>
          <p:nvPicPr>
            <p:cNvPr id="4" name="object 4"/>
            <p:cNvPicPr/>
            <p:nvPr/>
          </p:nvPicPr>
          <p:blipFill>
            <a:blip r:embed="rId3" cstate="print"/>
            <a:stretch>
              <a:fillRect/>
            </a:stretch>
          </p:blipFill>
          <p:spPr>
            <a:xfrm>
              <a:off x="867963" y="1219200"/>
              <a:ext cx="2107593" cy="4112514"/>
            </a:xfrm>
            <a:prstGeom prst="rect">
              <a:avLst/>
            </a:prstGeom>
          </p:spPr>
        </p:pic>
      </p:grpSp>
      <p:sp>
        <p:nvSpPr>
          <p:cNvPr id="5" name="object 5"/>
          <p:cNvSpPr txBox="1"/>
          <p:nvPr/>
        </p:nvSpPr>
        <p:spPr>
          <a:xfrm>
            <a:off x="4296283" y="1534413"/>
            <a:ext cx="4662805" cy="2906395"/>
          </a:xfrm>
          <a:prstGeom prst="rect">
            <a:avLst/>
          </a:prstGeom>
        </p:spPr>
        <p:txBody>
          <a:bodyPr vert="horz" wrap="square" lIns="0" tIns="12700" rIns="0" bIns="0" rtlCol="0">
            <a:spAutoFit/>
          </a:bodyPr>
          <a:lstStyle/>
          <a:p>
            <a:pPr marL="12700" marR="5080" indent="249554" algn="just">
              <a:lnSpc>
                <a:spcPct val="150000"/>
              </a:lnSpc>
              <a:spcBef>
                <a:spcPts val="100"/>
              </a:spcBef>
            </a:pPr>
            <a:r>
              <a:rPr sz="1800" dirty="0">
                <a:solidFill>
                  <a:srgbClr val="000066"/>
                </a:solidFill>
                <a:latin typeface="Candara"/>
                <a:cs typeface="Candara"/>
              </a:rPr>
              <a:t>Ο </a:t>
            </a:r>
            <a:r>
              <a:rPr sz="1800" spc="-195" dirty="0">
                <a:solidFill>
                  <a:srgbClr val="000066"/>
                </a:solidFill>
                <a:latin typeface="Candara"/>
                <a:cs typeface="Candara"/>
              </a:rPr>
              <a:t> </a:t>
            </a:r>
            <a:r>
              <a:rPr sz="1800" spc="-5" dirty="0">
                <a:solidFill>
                  <a:srgbClr val="000066"/>
                </a:solidFill>
                <a:latin typeface="Candara"/>
                <a:cs typeface="Candara"/>
              </a:rPr>
              <a:t>Dr</a:t>
            </a:r>
            <a:r>
              <a:rPr sz="1800" dirty="0">
                <a:solidFill>
                  <a:srgbClr val="000066"/>
                </a:solidFill>
                <a:latin typeface="Candara"/>
                <a:cs typeface="Candara"/>
              </a:rPr>
              <a:t>. </a:t>
            </a:r>
            <a:r>
              <a:rPr sz="1800" spc="-190" dirty="0">
                <a:solidFill>
                  <a:srgbClr val="000066"/>
                </a:solidFill>
                <a:latin typeface="Candara"/>
                <a:cs typeface="Candara"/>
              </a:rPr>
              <a:t> </a:t>
            </a:r>
            <a:r>
              <a:rPr sz="1800" dirty="0">
                <a:solidFill>
                  <a:srgbClr val="000066"/>
                </a:solidFill>
                <a:latin typeface="Candara"/>
                <a:cs typeface="Candara"/>
              </a:rPr>
              <a:t>Ja</a:t>
            </a:r>
            <a:r>
              <a:rPr sz="1800" spc="-10" dirty="0">
                <a:solidFill>
                  <a:srgbClr val="000066"/>
                </a:solidFill>
                <a:latin typeface="Candara"/>
                <a:cs typeface="Candara"/>
              </a:rPr>
              <a:t>m</a:t>
            </a:r>
            <a:r>
              <a:rPr sz="1800" spc="-5" dirty="0">
                <a:solidFill>
                  <a:srgbClr val="000066"/>
                </a:solidFill>
                <a:latin typeface="Candara"/>
                <a:cs typeface="Candara"/>
              </a:rPr>
              <a:t>e</a:t>
            </a:r>
            <a:r>
              <a:rPr sz="1800" dirty="0">
                <a:solidFill>
                  <a:srgbClr val="000066"/>
                </a:solidFill>
                <a:latin typeface="Candara"/>
                <a:cs typeface="Candara"/>
              </a:rPr>
              <a:t>s</a:t>
            </a:r>
            <a:r>
              <a:rPr sz="1800" spc="185" dirty="0">
                <a:solidFill>
                  <a:srgbClr val="000066"/>
                </a:solidFill>
                <a:latin typeface="Candara"/>
                <a:cs typeface="Candara"/>
              </a:rPr>
              <a:t> </a:t>
            </a:r>
            <a:r>
              <a:rPr sz="1800" spc="5" dirty="0">
                <a:solidFill>
                  <a:srgbClr val="000066"/>
                </a:solidFill>
                <a:latin typeface="Candara"/>
                <a:cs typeface="Candara"/>
              </a:rPr>
              <a:t>Y</a:t>
            </a:r>
            <a:r>
              <a:rPr sz="1800" dirty="0">
                <a:solidFill>
                  <a:srgbClr val="000066"/>
                </a:solidFill>
                <a:latin typeface="Candara"/>
                <a:cs typeface="Candara"/>
              </a:rPr>
              <a:t>.</a:t>
            </a:r>
            <a:r>
              <a:rPr sz="1800" spc="185" dirty="0">
                <a:solidFill>
                  <a:srgbClr val="000066"/>
                </a:solidFill>
                <a:latin typeface="Candara"/>
                <a:cs typeface="Candara"/>
              </a:rPr>
              <a:t> </a:t>
            </a:r>
            <a:r>
              <a:rPr sz="1800" spc="-5" dirty="0">
                <a:solidFill>
                  <a:srgbClr val="000066"/>
                </a:solidFill>
                <a:latin typeface="Candara"/>
                <a:cs typeface="Candara"/>
              </a:rPr>
              <a:t>S</a:t>
            </a:r>
            <a:r>
              <a:rPr sz="1800" spc="5" dirty="0">
                <a:solidFill>
                  <a:srgbClr val="000066"/>
                </a:solidFill>
                <a:latin typeface="Candara"/>
                <a:cs typeface="Candara"/>
              </a:rPr>
              <a:t>i</a:t>
            </a:r>
            <a:r>
              <a:rPr sz="1800" dirty="0">
                <a:solidFill>
                  <a:srgbClr val="000066"/>
                </a:solidFill>
                <a:latin typeface="Candara"/>
                <a:cs typeface="Candara"/>
              </a:rPr>
              <a:t>m</a:t>
            </a:r>
            <a:r>
              <a:rPr sz="1800" spc="-15" dirty="0">
                <a:solidFill>
                  <a:srgbClr val="000066"/>
                </a:solidFill>
                <a:latin typeface="Candara"/>
                <a:cs typeface="Candara"/>
              </a:rPr>
              <a:t>p</a:t>
            </a:r>
            <a:r>
              <a:rPr sz="1800" dirty="0">
                <a:solidFill>
                  <a:srgbClr val="000066"/>
                </a:solidFill>
                <a:latin typeface="Candara"/>
                <a:cs typeface="Candara"/>
              </a:rPr>
              <a:t>so</a:t>
            </a:r>
            <a:r>
              <a:rPr sz="1800" spc="-5" dirty="0">
                <a:solidFill>
                  <a:srgbClr val="000066"/>
                </a:solidFill>
                <a:latin typeface="Candara"/>
                <a:cs typeface="Candara"/>
              </a:rPr>
              <a:t>n</a:t>
            </a:r>
            <a:r>
              <a:rPr sz="1800" dirty="0">
                <a:solidFill>
                  <a:srgbClr val="000066"/>
                </a:solidFill>
                <a:latin typeface="Candara"/>
                <a:cs typeface="Candara"/>
              </a:rPr>
              <a:t>,</a:t>
            </a:r>
            <a:r>
              <a:rPr sz="1800" spc="185" dirty="0">
                <a:solidFill>
                  <a:srgbClr val="000066"/>
                </a:solidFill>
                <a:latin typeface="Candara"/>
                <a:cs typeface="Candara"/>
              </a:rPr>
              <a:t> </a:t>
            </a:r>
            <a:r>
              <a:rPr sz="1800" dirty="0">
                <a:solidFill>
                  <a:srgbClr val="000066"/>
                </a:solidFill>
                <a:latin typeface="Candara"/>
                <a:cs typeface="Candara"/>
              </a:rPr>
              <a:t>ένας </a:t>
            </a:r>
            <a:r>
              <a:rPr sz="1800" spc="-195" dirty="0">
                <a:solidFill>
                  <a:srgbClr val="000066"/>
                </a:solidFill>
                <a:latin typeface="Candara"/>
                <a:cs typeface="Candara"/>
              </a:rPr>
              <a:t> </a:t>
            </a:r>
            <a:r>
              <a:rPr sz="1800" spc="-15" dirty="0">
                <a:solidFill>
                  <a:srgbClr val="000066"/>
                </a:solidFill>
                <a:latin typeface="Candara"/>
                <a:cs typeface="Candara"/>
              </a:rPr>
              <a:t>α</a:t>
            </a:r>
            <a:r>
              <a:rPr sz="1800" dirty="0">
                <a:solidFill>
                  <a:srgbClr val="000066"/>
                </a:solidFill>
                <a:latin typeface="Candara"/>
                <a:cs typeface="Candara"/>
              </a:rPr>
              <a:t>ξιο</a:t>
            </a:r>
            <a:r>
              <a:rPr sz="1800" spc="-15" dirty="0">
                <a:solidFill>
                  <a:srgbClr val="000066"/>
                </a:solidFill>
                <a:latin typeface="Candara"/>
                <a:cs typeface="Candara"/>
              </a:rPr>
              <a:t>σ</a:t>
            </a:r>
            <a:r>
              <a:rPr sz="1800" dirty="0">
                <a:solidFill>
                  <a:srgbClr val="000066"/>
                </a:solidFill>
                <a:latin typeface="Candara"/>
                <a:cs typeface="Candara"/>
              </a:rPr>
              <a:t>έ</a:t>
            </a:r>
            <a:r>
              <a:rPr sz="1800" spc="-10" dirty="0">
                <a:solidFill>
                  <a:srgbClr val="000066"/>
                </a:solidFill>
                <a:latin typeface="Candara"/>
                <a:cs typeface="Candara"/>
              </a:rPr>
              <a:t>β</a:t>
            </a:r>
            <a:r>
              <a:rPr sz="1800" spc="-15" dirty="0">
                <a:solidFill>
                  <a:srgbClr val="000066"/>
                </a:solidFill>
                <a:latin typeface="Candara"/>
                <a:cs typeface="Candara"/>
              </a:rPr>
              <a:t>α</a:t>
            </a:r>
            <a:r>
              <a:rPr sz="1800" dirty="0">
                <a:solidFill>
                  <a:srgbClr val="000066"/>
                </a:solidFill>
                <a:latin typeface="Candara"/>
                <a:cs typeface="Candara"/>
              </a:rPr>
              <a:t>σ</a:t>
            </a:r>
            <a:r>
              <a:rPr sz="1800" spc="5" dirty="0">
                <a:solidFill>
                  <a:srgbClr val="000066"/>
                </a:solidFill>
                <a:latin typeface="Candara"/>
                <a:cs typeface="Candara"/>
              </a:rPr>
              <a:t>τ</a:t>
            </a:r>
            <a:r>
              <a:rPr sz="1800" dirty="0">
                <a:solidFill>
                  <a:srgbClr val="000066"/>
                </a:solidFill>
                <a:latin typeface="Candara"/>
                <a:cs typeface="Candara"/>
              </a:rPr>
              <a:t>ος μαιευτ</a:t>
            </a:r>
            <a:r>
              <a:rPr sz="1800" spc="5" dirty="0">
                <a:solidFill>
                  <a:srgbClr val="000066"/>
                </a:solidFill>
                <a:latin typeface="Candara"/>
                <a:cs typeface="Candara"/>
              </a:rPr>
              <a:t>ή</a:t>
            </a:r>
            <a:r>
              <a:rPr sz="1800" spc="-5" dirty="0">
                <a:solidFill>
                  <a:srgbClr val="000066"/>
                </a:solidFill>
                <a:latin typeface="Candara"/>
                <a:cs typeface="Candara"/>
              </a:rPr>
              <a:t>ρα</a:t>
            </a:r>
            <a:r>
              <a:rPr sz="1800" dirty="0">
                <a:solidFill>
                  <a:srgbClr val="000066"/>
                </a:solidFill>
                <a:latin typeface="Candara"/>
                <a:cs typeface="Candara"/>
              </a:rPr>
              <a:t>ς </a:t>
            </a:r>
            <a:r>
              <a:rPr sz="1800" spc="-160" dirty="0">
                <a:solidFill>
                  <a:srgbClr val="000066"/>
                </a:solidFill>
                <a:latin typeface="Candara"/>
                <a:cs typeface="Candara"/>
              </a:rPr>
              <a:t> </a:t>
            </a:r>
            <a:r>
              <a:rPr sz="1800" dirty="0">
                <a:solidFill>
                  <a:srgbClr val="000066"/>
                </a:solidFill>
                <a:latin typeface="Candara"/>
                <a:cs typeface="Candara"/>
              </a:rPr>
              <a:t>σ</a:t>
            </a:r>
            <a:r>
              <a:rPr sz="1800" spc="-5" dirty="0">
                <a:solidFill>
                  <a:srgbClr val="000066"/>
                </a:solidFill>
                <a:latin typeface="Candara"/>
                <a:cs typeface="Candara"/>
              </a:rPr>
              <a:t>τη</a:t>
            </a:r>
            <a:r>
              <a:rPr sz="1800" dirty="0">
                <a:solidFill>
                  <a:srgbClr val="000066"/>
                </a:solidFill>
                <a:latin typeface="Candara"/>
                <a:cs typeface="Candara"/>
              </a:rPr>
              <a:t>ν </a:t>
            </a:r>
            <a:r>
              <a:rPr sz="1800" spc="-155" dirty="0">
                <a:solidFill>
                  <a:srgbClr val="000066"/>
                </a:solidFill>
                <a:latin typeface="Candara"/>
                <a:cs typeface="Candara"/>
              </a:rPr>
              <a:t> </a:t>
            </a:r>
            <a:r>
              <a:rPr sz="1800" spc="-5" dirty="0">
                <a:solidFill>
                  <a:srgbClr val="000066"/>
                </a:solidFill>
                <a:latin typeface="Candara"/>
                <a:cs typeface="Candara"/>
              </a:rPr>
              <a:t>Αγγλ</a:t>
            </a:r>
            <a:r>
              <a:rPr sz="1800" spc="-10" dirty="0">
                <a:solidFill>
                  <a:srgbClr val="000066"/>
                </a:solidFill>
                <a:latin typeface="Candara"/>
                <a:cs typeface="Candara"/>
              </a:rPr>
              <a:t>ί</a:t>
            </a:r>
            <a:r>
              <a:rPr sz="1800" dirty="0">
                <a:solidFill>
                  <a:srgbClr val="000066"/>
                </a:solidFill>
                <a:latin typeface="Candara"/>
                <a:cs typeface="Candara"/>
              </a:rPr>
              <a:t>α, </a:t>
            </a:r>
            <a:r>
              <a:rPr sz="1800" spc="-150" dirty="0">
                <a:solidFill>
                  <a:srgbClr val="000066"/>
                </a:solidFill>
                <a:latin typeface="Candara"/>
                <a:cs typeface="Candara"/>
              </a:rPr>
              <a:t> </a:t>
            </a:r>
            <a:r>
              <a:rPr sz="1800" spc="-10" dirty="0">
                <a:solidFill>
                  <a:srgbClr val="000066"/>
                </a:solidFill>
                <a:latin typeface="Candara"/>
                <a:cs typeface="Candara"/>
              </a:rPr>
              <a:t>χ</a:t>
            </a:r>
            <a:r>
              <a:rPr sz="1800" dirty="0">
                <a:solidFill>
                  <a:srgbClr val="000066"/>
                </a:solidFill>
                <a:latin typeface="Candara"/>
                <a:cs typeface="Candara"/>
              </a:rPr>
              <a:t>ορ</a:t>
            </a:r>
            <a:r>
              <a:rPr sz="1800" spc="5" dirty="0">
                <a:solidFill>
                  <a:srgbClr val="000066"/>
                </a:solidFill>
                <a:latin typeface="Candara"/>
                <a:cs typeface="Candara"/>
              </a:rPr>
              <a:t>ή</a:t>
            </a:r>
            <a:r>
              <a:rPr sz="1800" dirty="0">
                <a:solidFill>
                  <a:srgbClr val="000066"/>
                </a:solidFill>
                <a:latin typeface="Candara"/>
                <a:cs typeface="Candara"/>
              </a:rPr>
              <a:t>γη</a:t>
            </a:r>
            <a:r>
              <a:rPr sz="1800" spc="5" dirty="0">
                <a:solidFill>
                  <a:srgbClr val="000066"/>
                </a:solidFill>
                <a:latin typeface="Candara"/>
                <a:cs typeface="Candara"/>
              </a:rPr>
              <a:t>σ</a:t>
            </a:r>
            <a:r>
              <a:rPr sz="1800" dirty="0">
                <a:solidFill>
                  <a:srgbClr val="000066"/>
                </a:solidFill>
                <a:latin typeface="Candara"/>
                <a:cs typeface="Candara"/>
              </a:rPr>
              <a:t>ε </a:t>
            </a:r>
            <a:r>
              <a:rPr sz="1800" spc="-170" dirty="0">
                <a:solidFill>
                  <a:srgbClr val="000066"/>
                </a:solidFill>
                <a:latin typeface="Candara"/>
                <a:cs typeface="Candara"/>
              </a:rPr>
              <a:t> </a:t>
            </a:r>
            <a:r>
              <a:rPr sz="1800" dirty="0">
                <a:solidFill>
                  <a:srgbClr val="000066"/>
                </a:solidFill>
                <a:latin typeface="Candara"/>
                <a:cs typeface="Candara"/>
              </a:rPr>
              <a:t>αι</a:t>
            </a:r>
            <a:r>
              <a:rPr sz="1800" spc="-5" dirty="0">
                <a:solidFill>
                  <a:srgbClr val="000066"/>
                </a:solidFill>
                <a:latin typeface="Candara"/>
                <a:cs typeface="Candara"/>
              </a:rPr>
              <a:t>θ</a:t>
            </a:r>
            <a:r>
              <a:rPr sz="1800" dirty="0">
                <a:solidFill>
                  <a:srgbClr val="000066"/>
                </a:solidFill>
                <a:latin typeface="Candara"/>
                <a:cs typeface="Candara"/>
              </a:rPr>
              <a:t>έρα </a:t>
            </a:r>
            <a:r>
              <a:rPr sz="1800" spc="-165" dirty="0">
                <a:solidFill>
                  <a:srgbClr val="000066"/>
                </a:solidFill>
                <a:latin typeface="Candara"/>
                <a:cs typeface="Candara"/>
              </a:rPr>
              <a:t> </a:t>
            </a:r>
            <a:r>
              <a:rPr sz="1800" spc="-10" dirty="0">
                <a:solidFill>
                  <a:srgbClr val="000066"/>
                </a:solidFill>
                <a:latin typeface="Candara"/>
                <a:cs typeface="Candara"/>
              </a:rPr>
              <a:t>σε </a:t>
            </a:r>
            <a:r>
              <a:rPr sz="1800" dirty="0">
                <a:solidFill>
                  <a:srgbClr val="000066"/>
                </a:solidFill>
                <a:latin typeface="Candara"/>
                <a:cs typeface="Candara"/>
              </a:rPr>
              <a:t>μια </a:t>
            </a:r>
            <a:r>
              <a:rPr sz="1800" spc="180" dirty="0">
                <a:solidFill>
                  <a:srgbClr val="000066"/>
                </a:solidFill>
                <a:latin typeface="Candara"/>
                <a:cs typeface="Candara"/>
              </a:rPr>
              <a:t> </a:t>
            </a:r>
            <a:r>
              <a:rPr sz="1800" dirty="0">
                <a:solidFill>
                  <a:srgbClr val="000066"/>
                </a:solidFill>
                <a:latin typeface="Candara"/>
                <a:cs typeface="Candara"/>
              </a:rPr>
              <a:t>μ</a:t>
            </a:r>
            <a:r>
              <a:rPr sz="1800" spc="-5" dirty="0">
                <a:solidFill>
                  <a:srgbClr val="000066"/>
                </a:solidFill>
                <a:latin typeface="Candara"/>
                <a:cs typeface="Candara"/>
              </a:rPr>
              <a:t>η</a:t>
            </a:r>
            <a:r>
              <a:rPr sz="1800" spc="10" dirty="0">
                <a:solidFill>
                  <a:srgbClr val="000066"/>
                </a:solidFill>
                <a:latin typeface="Candara"/>
                <a:cs typeface="Candara"/>
              </a:rPr>
              <a:t>τ</a:t>
            </a:r>
            <a:r>
              <a:rPr sz="1800" dirty="0">
                <a:solidFill>
                  <a:srgbClr val="000066"/>
                </a:solidFill>
                <a:latin typeface="Candara"/>
                <a:cs typeface="Candara"/>
              </a:rPr>
              <a:t>έ</a:t>
            </a:r>
            <a:r>
              <a:rPr sz="1800" spc="5" dirty="0">
                <a:solidFill>
                  <a:srgbClr val="000066"/>
                </a:solidFill>
                <a:latin typeface="Candara"/>
                <a:cs typeface="Candara"/>
              </a:rPr>
              <a:t>ρ</a:t>
            </a:r>
            <a:r>
              <a:rPr sz="1800" dirty="0">
                <a:solidFill>
                  <a:srgbClr val="000066"/>
                </a:solidFill>
                <a:latin typeface="Candara"/>
                <a:cs typeface="Candara"/>
              </a:rPr>
              <a:t>α </a:t>
            </a:r>
            <a:r>
              <a:rPr sz="1800" spc="185" dirty="0">
                <a:solidFill>
                  <a:srgbClr val="000066"/>
                </a:solidFill>
                <a:latin typeface="Candara"/>
                <a:cs typeface="Candara"/>
              </a:rPr>
              <a:t> </a:t>
            </a:r>
            <a:r>
              <a:rPr sz="1800" spc="-10" dirty="0">
                <a:solidFill>
                  <a:srgbClr val="000066"/>
                </a:solidFill>
                <a:latin typeface="Candara"/>
                <a:cs typeface="Candara"/>
              </a:rPr>
              <a:t>κ</a:t>
            </a:r>
            <a:r>
              <a:rPr sz="1800" spc="-15" dirty="0">
                <a:solidFill>
                  <a:srgbClr val="000066"/>
                </a:solidFill>
                <a:latin typeface="Candara"/>
                <a:cs typeface="Candara"/>
              </a:rPr>
              <a:t>α</a:t>
            </a:r>
            <a:r>
              <a:rPr sz="1800" spc="10" dirty="0">
                <a:solidFill>
                  <a:srgbClr val="000066"/>
                </a:solidFill>
                <a:latin typeface="Candara"/>
                <a:cs typeface="Candara"/>
              </a:rPr>
              <a:t>τ</a:t>
            </a:r>
            <a:r>
              <a:rPr sz="1800" dirty="0">
                <a:solidFill>
                  <a:srgbClr val="000066"/>
                </a:solidFill>
                <a:latin typeface="Candara"/>
                <a:cs typeface="Candara"/>
              </a:rPr>
              <a:t>ά  </a:t>
            </a:r>
            <a:r>
              <a:rPr sz="1800" spc="-195" dirty="0">
                <a:solidFill>
                  <a:srgbClr val="000066"/>
                </a:solidFill>
                <a:latin typeface="Candara"/>
                <a:cs typeface="Candara"/>
              </a:rPr>
              <a:t> </a:t>
            </a:r>
            <a:r>
              <a:rPr sz="1800" spc="5" dirty="0">
                <a:solidFill>
                  <a:srgbClr val="000066"/>
                </a:solidFill>
                <a:latin typeface="Candara"/>
                <a:cs typeface="Candara"/>
              </a:rPr>
              <a:t>τ</a:t>
            </a:r>
            <a:r>
              <a:rPr sz="1800" dirty="0">
                <a:solidFill>
                  <a:srgbClr val="000066"/>
                </a:solidFill>
                <a:latin typeface="Candara"/>
                <a:cs typeface="Candara"/>
              </a:rPr>
              <a:t>η </a:t>
            </a:r>
            <a:r>
              <a:rPr sz="1800" spc="190" dirty="0">
                <a:solidFill>
                  <a:srgbClr val="000066"/>
                </a:solidFill>
                <a:latin typeface="Candara"/>
                <a:cs typeface="Candara"/>
              </a:rPr>
              <a:t> </a:t>
            </a:r>
            <a:r>
              <a:rPr sz="1800" spc="-5" dirty="0">
                <a:solidFill>
                  <a:srgbClr val="000066"/>
                </a:solidFill>
                <a:latin typeface="Candara"/>
                <a:cs typeface="Candara"/>
              </a:rPr>
              <a:t>διάρ</a:t>
            </a:r>
            <a:r>
              <a:rPr sz="1800" dirty="0">
                <a:solidFill>
                  <a:srgbClr val="000066"/>
                </a:solidFill>
                <a:latin typeface="Candara"/>
                <a:cs typeface="Candara"/>
              </a:rPr>
              <a:t>κεια </a:t>
            </a:r>
            <a:r>
              <a:rPr sz="1800" spc="185" dirty="0">
                <a:solidFill>
                  <a:srgbClr val="000066"/>
                </a:solidFill>
                <a:latin typeface="Candara"/>
                <a:cs typeface="Candara"/>
              </a:rPr>
              <a:t> </a:t>
            </a:r>
            <a:r>
              <a:rPr sz="1800" spc="-10" dirty="0">
                <a:solidFill>
                  <a:srgbClr val="000066"/>
                </a:solidFill>
                <a:latin typeface="Candara"/>
                <a:cs typeface="Candara"/>
              </a:rPr>
              <a:t>τ</a:t>
            </a:r>
            <a:r>
              <a:rPr sz="1800" dirty="0">
                <a:solidFill>
                  <a:srgbClr val="000066"/>
                </a:solidFill>
                <a:latin typeface="Candara"/>
                <a:cs typeface="Candara"/>
              </a:rPr>
              <a:t>ου </a:t>
            </a:r>
            <a:r>
              <a:rPr sz="1800" spc="190" dirty="0">
                <a:solidFill>
                  <a:srgbClr val="000066"/>
                </a:solidFill>
                <a:latin typeface="Candara"/>
                <a:cs typeface="Candara"/>
              </a:rPr>
              <a:t> </a:t>
            </a:r>
            <a:r>
              <a:rPr sz="1800" spc="-10" dirty="0">
                <a:solidFill>
                  <a:srgbClr val="000066"/>
                </a:solidFill>
                <a:latin typeface="Candara"/>
                <a:cs typeface="Candara"/>
              </a:rPr>
              <a:t>τ</a:t>
            </a:r>
            <a:r>
              <a:rPr sz="1800" dirty="0">
                <a:solidFill>
                  <a:srgbClr val="000066"/>
                </a:solidFill>
                <a:latin typeface="Candara"/>
                <a:cs typeface="Candara"/>
              </a:rPr>
              <a:t>οκ</a:t>
            </a:r>
            <a:r>
              <a:rPr sz="1800" spc="5" dirty="0">
                <a:solidFill>
                  <a:srgbClr val="000066"/>
                </a:solidFill>
                <a:latin typeface="Candara"/>
                <a:cs typeface="Candara"/>
              </a:rPr>
              <a:t>ε</a:t>
            </a:r>
            <a:r>
              <a:rPr sz="1800" spc="-10" dirty="0">
                <a:solidFill>
                  <a:srgbClr val="000066"/>
                </a:solidFill>
                <a:latin typeface="Candara"/>
                <a:cs typeface="Candara"/>
              </a:rPr>
              <a:t>τ</a:t>
            </a:r>
            <a:r>
              <a:rPr sz="1800" spc="-15" dirty="0">
                <a:solidFill>
                  <a:srgbClr val="000066"/>
                </a:solidFill>
                <a:latin typeface="Candara"/>
                <a:cs typeface="Candara"/>
              </a:rPr>
              <a:t>ο</a:t>
            </a:r>
            <a:r>
              <a:rPr sz="1800" spc="-5" dirty="0">
                <a:solidFill>
                  <a:srgbClr val="000066"/>
                </a:solidFill>
                <a:latin typeface="Candara"/>
                <a:cs typeface="Candara"/>
              </a:rPr>
              <a:t>ύ</a:t>
            </a:r>
            <a:r>
              <a:rPr sz="1800" dirty="0">
                <a:solidFill>
                  <a:srgbClr val="000066"/>
                </a:solidFill>
                <a:latin typeface="Candara"/>
                <a:cs typeface="Candara"/>
              </a:rPr>
              <a:t>. Ωσ</a:t>
            </a:r>
            <a:r>
              <a:rPr sz="1800" spc="15" dirty="0">
                <a:solidFill>
                  <a:srgbClr val="000066"/>
                </a:solidFill>
                <a:latin typeface="Candara"/>
                <a:cs typeface="Candara"/>
              </a:rPr>
              <a:t>τ</a:t>
            </a:r>
            <a:r>
              <a:rPr sz="1800" dirty="0">
                <a:solidFill>
                  <a:srgbClr val="000066"/>
                </a:solidFill>
                <a:latin typeface="Candara"/>
                <a:cs typeface="Candara"/>
              </a:rPr>
              <a:t>ό</a:t>
            </a:r>
            <a:r>
              <a:rPr sz="1800" spc="-10" dirty="0">
                <a:solidFill>
                  <a:srgbClr val="000066"/>
                </a:solidFill>
                <a:latin typeface="Candara"/>
                <a:cs typeface="Candara"/>
              </a:rPr>
              <a:t>σ</a:t>
            </a:r>
            <a:r>
              <a:rPr sz="1800" dirty="0">
                <a:solidFill>
                  <a:srgbClr val="000066"/>
                </a:solidFill>
                <a:latin typeface="Candara"/>
                <a:cs typeface="Candara"/>
              </a:rPr>
              <a:t>ο, </a:t>
            </a:r>
            <a:r>
              <a:rPr sz="1800" spc="175" dirty="0">
                <a:solidFill>
                  <a:srgbClr val="000066"/>
                </a:solidFill>
                <a:latin typeface="Candara"/>
                <a:cs typeface="Candara"/>
              </a:rPr>
              <a:t> </a:t>
            </a:r>
            <a:r>
              <a:rPr sz="1800" dirty="0">
                <a:solidFill>
                  <a:srgbClr val="000066"/>
                </a:solidFill>
                <a:latin typeface="Candara"/>
                <a:cs typeface="Candara"/>
              </a:rPr>
              <a:t>ο </a:t>
            </a:r>
            <a:r>
              <a:rPr sz="1800" spc="190" dirty="0">
                <a:solidFill>
                  <a:srgbClr val="000066"/>
                </a:solidFill>
                <a:latin typeface="Candara"/>
                <a:cs typeface="Candara"/>
              </a:rPr>
              <a:t> </a:t>
            </a:r>
            <a:r>
              <a:rPr sz="1800" spc="-5" dirty="0">
                <a:solidFill>
                  <a:srgbClr val="000066"/>
                </a:solidFill>
                <a:latin typeface="Candara"/>
                <a:cs typeface="Candara"/>
              </a:rPr>
              <a:t>Dr</a:t>
            </a:r>
            <a:r>
              <a:rPr sz="1800" dirty="0">
                <a:solidFill>
                  <a:srgbClr val="000066"/>
                </a:solidFill>
                <a:latin typeface="Candara"/>
                <a:cs typeface="Candara"/>
              </a:rPr>
              <a:t>. </a:t>
            </a:r>
            <a:r>
              <a:rPr sz="1800" spc="180" dirty="0">
                <a:solidFill>
                  <a:srgbClr val="000066"/>
                </a:solidFill>
                <a:latin typeface="Candara"/>
                <a:cs typeface="Candara"/>
              </a:rPr>
              <a:t> </a:t>
            </a:r>
            <a:r>
              <a:rPr sz="1800" spc="-5" dirty="0">
                <a:solidFill>
                  <a:srgbClr val="000066"/>
                </a:solidFill>
                <a:latin typeface="Candara"/>
                <a:cs typeface="Candara"/>
              </a:rPr>
              <a:t>Sno</a:t>
            </a:r>
            <a:r>
              <a:rPr sz="1800" spc="-10" dirty="0">
                <a:solidFill>
                  <a:srgbClr val="000066"/>
                </a:solidFill>
                <a:latin typeface="Candara"/>
                <a:cs typeface="Candara"/>
              </a:rPr>
              <a:t>w</a:t>
            </a:r>
            <a:r>
              <a:rPr sz="1800" dirty="0">
                <a:solidFill>
                  <a:srgbClr val="000066"/>
                </a:solidFill>
                <a:latin typeface="Candara"/>
                <a:cs typeface="Candara"/>
              </a:rPr>
              <a:t>, </a:t>
            </a:r>
            <a:r>
              <a:rPr sz="1800" spc="185" dirty="0">
                <a:solidFill>
                  <a:srgbClr val="000066"/>
                </a:solidFill>
                <a:latin typeface="Candara"/>
                <a:cs typeface="Candara"/>
              </a:rPr>
              <a:t> </a:t>
            </a:r>
            <a:r>
              <a:rPr sz="1800" dirty="0">
                <a:solidFill>
                  <a:srgbClr val="000066"/>
                </a:solidFill>
                <a:latin typeface="Candara"/>
                <a:cs typeface="Candara"/>
              </a:rPr>
              <a:t>μαιευτή</a:t>
            </a:r>
            <a:r>
              <a:rPr sz="1800" spc="5" dirty="0">
                <a:solidFill>
                  <a:srgbClr val="000066"/>
                </a:solidFill>
                <a:latin typeface="Candara"/>
                <a:cs typeface="Candara"/>
              </a:rPr>
              <a:t>ρ</a:t>
            </a:r>
            <a:r>
              <a:rPr sz="1800" dirty="0">
                <a:solidFill>
                  <a:srgbClr val="000066"/>
                </a:solidFill>
                <a:latin typeface="Candara"/>
                <a:cs typeface="Candara"/>
              </a:rPr>
              <a:t>ας, </a:t>
            </a:r>
            <a:r>
              <a:rPr sz="1800" spc="170" dirty="0">
                <a:solidFill>
                  <a:srgbClr val="000066"/>
                </a:solidFill>
                <a:latin typeface="Candara"/>
                <a:cs typeface="Candara"/>
              </a:rPr>
              <a:t> </a:t>
            </a:r>
            <a:r>
              <a:rPr sz="1800" dirty="0">
                <a:solidFill>
                  <a:srgbClr val="000066"/>
                </a:solidFill>
                <a:latin typeface="Candara"/>
                <a:cs typeface="Candara"/>
              </a:rPr>
              <a:t>χ</a:t>
            </a:r>
            <a:r>
              <a:rPr sz="1800" spc="5" dirty="0">
                <a:solidFill>
                  <a:srgbClr val="000066"/>
                </a:solidFill>
                <a:latin typeface="Candara"/>
                <a:cs typeface="Candara"/>
              </a:rPr>
              <a:t>ο</a:t>
            </a:r>
            <a:r>
              <a:rPr sz="1800" spc="-5" dirty="0">
                <a:solidFill>
                  <a:srgbClr val="000066"/>
                </a:solidFill>
                <a:latin typeface="Candara"/>
                <a:cs typeface="Candara"/>
              </a:rPr>
              <a:t>ρή</a:t>
            </a:r>
            <a:r>
              <a:rPr sz="1800" spc="5" dirty="0">
                <a:solidFill>
                  <a:srgbClr val="000066"/>
                </a:solidFill>
                <a:latin typeface="Candara"/>
                <a:cs typeface="Candara"/>
              </a:rPr>
              <a:t>γ</a:t>
            </a:r>
            <a:r>
              <a:rPr sz="1800" spc="-5" dirty="0">
                <a:solidFill>
                  <a:srgbClr val="000066"/>
                </a:solidFill>
                <a:latin typeface="Candara"/>
                <a:cs typeface="Candara"/>
              </a:rPr>
              <a:t>η</a:t>
            </a:r>
            <a:r>
              <a:rPr sz="1800" spc="-10" dirty="0">
                <a:solidFill>
                  <a:srgbClr val="000066"/>
                </a:solidFill>
                <a:latin typeface="Candara"/>
                <a:cs typeface="Candara"/>
              </a:rPr>
              <a:t>σ</a:t>
            </a:r>
            <a:r>
              <a:rPr sz="1800" dirty="0">
                <a:solidFill>
                  <a:srgbClr val="000066"/>
                </a:solidFill>
                <a:latin typeface="Candara"/>
                <a:cs typeface="Candara"/>
              </a:rPr>
              <a:t>ε χλωρο</a:t>
            </a:r>
            <a:r>
              <a:rPr sz="1800" spc="-10" dirty="0">
                <a:solidFill>
                  <a:srgbClr val="000066"/>
                </a:solidFill>
                <a:latin typeface="Candara"/>
                <a:cs typeface="Candara"/>
              </a:rPr>
              <a:t>φ</a:t>
            </a:r>
            <a:r>
              <a:rPr sz="1800" dirty="0">
                <a:solidFill>
                  <a:srgbClr val="000066"/>
                </a:solidFill>
                <a:latin typeface="Candara"/>
                <a:cs typeface="Candara"/>
              </a:rPr>
              <a:t>όρ</a:t>
            </a:r>
            <a:r>
              <a:rPr sz="1800" spc="5" dirty="0">
                <a:solidFill>
                  <a:srgbClr val="000066"/>
                </a:solidFill>
                <a:latin typeface="Candara"/>
                <a:cs typeface="Candara"/>
              </a:rPr>
              <a:t>μ</a:t>
            </a:r>
            <a:r>
              <a:rPr sz="1800" dirty="0">
                <a:solidFill>
                  <a:srgbClr val="000066"/>
                </a:solidFill>
                <a:latin typeface="Candara"/>
                <a:cs typeface="Candara"/>
              </a:rPr>
              <a:t>ιο </a:t>
            </a:r>
            <a:r>
              <a:rPr sz="1800" spc="60" dirty="0">
                <a:solidFill>
                  <a:srgbClr val="000066"/>
                </a:solidFill>
                <a:latin typeface="Candara"/>
                <a:cs typeface="Candara"/>
              </a:rPr>
              <a:t> </a:t>
            </a:r>
            <a:r>
              <a:rPr sz="1800" dirty="0">
                <a:solidFill>
                  <a:srgbClr val="000066"/>
                </a:solidFill>
                <a:latin typeface="Candara"/>
                <a:cs typeface="Candara"/>
              </a:rPr>
              <a:t>σ</a:t>
            </a:r>
            <a:r>
              <a:rPr sz="1800" spc="5" dirty="0">
                <a:solidFill>
                  <a:srgbClr val="000066"/>
                </a:solidFill>
                <a:latin typeface="Candara"/>
                <a:cs typeface="Candara"/>
              </a:rPr>
              <a:t>τ</a:t>
            </a:r>
            <a:r>
              <a:rPr sz="1800" dirty="0">
                <a:solidFill>
                  <a:srgbClr val="000066"/>
                </a:solidFill>
                <a:latin typeface="Candara"/>
                <a:cs typeface="Candara"/>
              </a:rPr>
              <a:t>η </a:t>
            </a:r>
            <a:r>
              <a:rPr sz="1800" spc="85" dirty="0">
                <a:solidFill>
                  <a:srgbClr val="000066"/>
                </a:solidFill>
                <a:latin typeface="Candara"/>
                <a:cs typeface="Candara"/>
              </a:rPr>
              <a:t> </a:t>
            </a:r>
            <a:r>
              <a:rPr sz="1800" spc="-10" dirty="0">
                <a:solidFill>
                  <a:srgbClr val="000066"/>
                </a:solidFill>
                <a:latin typeface="Candara"/>
                <a:cs typeface="Candara"/>
              </a:rPr>
              <a:t>β</a:t>
            </a:r>
            <a:r>
              <a:rPr sz="1800" dirty="0">
                <a:solidFill>
                  <a:srgbClr val="000066"/>
                </a:solidFill>
                <a:latin typeface="Candara"/>
                <a:cs typeface="Candara"/>
              </a:rPr>
              <a:t>ασίλ</a:t>
            </a:r>
            <a:r>
              <a:rPr sz="1800" spc="-10" dirty="0">
                <a:solidFill>
                  <a:srgbClr val="000066"/>
                </a:solidFill>
                <a:latin typeface="Candara"/>
                <a:cs typeface="Candara"/>
              </a:rPr>
              <a:t>ι</a:t>
            </a:r>
            <a:r>
              <a:rPr sz="1800" dirty="0">
                <a:solidFill>
                  <a:srgbClr val="000066"/>
                </a:solidFill>
                <a:latin typeface="Candara"/>
                <a:cs typeface="Candara"/>
              </a:rPr>
              <a:t>σ</a:t>
            </a:r>
            <a:r>
              <a:rPr sz="1800" spc="-10" dirty="0">
                <a:solidFill>
                  <a:srgbClr val="000066"/>
                </a:solidFill>
                <a:latin typeface="Candara"/>
                <a:cs typeface="Candara"/>
              </a:rPr>
              <a:t>σ</a:t>
            </a:r>
            <a:r>
              <a:rPr sz="1800" dirty="0">
                <a:solidFill>
                  <a:srgbClr val="000066"/>
                </a:solidFill>
                <a:latin typeface="Candara"/>
                <a:cs typeface="Candara"/>
              </a:rPr>
              <a:t>α </a:t>
            </a:r>
            <a:r>
              <a:rPr sz="1800" spc="70" dirty="0">
                <a:solidFill>
                  <a:srgbClr val="000066"/>
                </a:solidFill>
                <a:latin typeface="Candara"/>
                <a:cs typeface="Candara"/>
              </a:rPr>
              <a:t> </a:t>
            </a:r>
            <a:r>
              <a:rPr sz="1800" dirty="0">
                <a:solidFill>
                  <a:srgbClr val="000066"/>
                </a:solidFill>
                <a:latin typeface="Candara"/>
                <a:cs typeface="Candara"/>
              </a:rPr>
              <a:t>Βικτ</a:t>
            </a:r>
            <a:r>
              <a:rPr sz="1800" spc="-5" dirty="0">
                <a:solidFill>
                  <a:srgbClr val="000066"/>
                </a:solidFill>
                <a:latin typeface="Candara"/>
                <a:cs typeface="Candara"/>
              </a:rPr>
              <a:t>ώρι</a:t>
            </a:r>
            <a:r>
              <a:rPr sz="1800" dirty="0">
                <a:solidFill>
                  <a:srgbClr val="000066"/>
                </a:solidFill>
                <a:latin typeface="Candara"/>
                <a:cs typeface="Candara"/>
              </a:rPr>
              <a:t>α </a:t>
            </a:r>
            <a:r>
              <a:rPr sz="1800" spc="85" dirty="0">
                <a:solidFill>
                  <a:srgbClr val="000066"/>
                </a:solidFill>
                <a:latin typeface="Candara"/>
                <a:cs typeface="Candara"/>
              </a:rPr>
              <a:t> </a:t>
            </a:r>
            <a:r>
              <a:rPr sz="1800" spc="-5" dirty="0">
                <a:solidFill>
                  <a:srgbClr val="000066"/>
                </a:solidFill>
                <a:latin typeface="Candara"/>
                <a:cs typeface="Candara"/>
              </a:rPr>
              <a:t>κα</a:t>
            </a:r>
            <a:r>
              <a:rPr sz="1800" spc="15" dirty="0">
                <a:solidFill>
                  <a:srgbClr val="000066"/>
                </a:solidFill>
                <a:latin typeface="Candara"/>
                <a:cs typeface="Candara"/>
              </a:rPr>
              <a:t>τ</a:t>
            </a:r>
            <a:r>
              <a:rPr sz="1800" dirty="0">
                <a:solidFill>
                  <a:srgbClr val="000066"/>
                </a:solidFill>
                <a:latin typeface="Candara"/>
                <a:cs typeface="Candara"/>
              </a:rPr>
              <a:t>ά </a:t>
            </a:r>
            <a:r>
              <a:rPr sz="1800" spc="5" dirty="0">
                <a:solidFill>
                  <a:srgbClr val="000066"/>
                </a:solidFill>
                <a:latin typeface="Candara"/>
                <a:cs typeface="Candara"/>
              </a:rPr>
              <a:t>τ</a:t>
            </a:r>
            <a:r>
              <a:rPr sz="1800" dirty="0">
                <a:solidFill>
                  <a:srgbClr val="000066"/>
                </a:solidFill>
                <a:latin typeface="Candara"/>
                <a:cs typeface="Candara"/>
              </a:rPr>
              <a:t>η</a:t>
            </a:r>
            <a:r>
              <a:rPr sz="1800" spc="30" dirty="0">
                <a:solidFill>
                  <a:srgbClr val="000066"/>
                </a:solidFill>
                <a:latin typeface="Candara"/>
                <a:cs typeface="Candara"/>
              </a:rPr>
              <a:t> </a:t>
            </a:r>
            <a:r>
              <a:rPr sz="1800" dirty="0">
                <a:solidFill>
                  <a:srgbClr val="000066"/>
                </a:solidFill>
                <a:latin typeface="Candara"/>
                <a:cs typeface="Candara"/>
              </a:rPr>
              <a:t>γέννη</a:t>
            </a:r>
            <a:r>
              <a:rPr sz="1800" spc="5" dirty="0">
                <a:solidFill>
                  <a:srgbClr val="000066"/>
                </a:solidFill>
                <a:latin typeface="Candara"/>
                <a:cs typeface="Candara"/>
              </a:rPr>
              <a:t>σ</a:t>
            </a:r>
            <a:r>
              <a:rPr sz="1800" dirty="0">
                <a:solidFill>
                  <a:srgbClr val="000066"/>
                </a:solidFill>
                <a:latin typeface="Candara"/>
                <a:cs typeface="Candara"/>
              </a:rPr>
              <a:t>η</a:t>
            </a:r>
            <a:r>
              <a:rPr sz="1800" spc="25" dirty="0">
                <a:solidFill>
                  <a:srgbClr val="000066"/>
                </a:solidFill>
                <a:latin typeface="Candara"/>
                <a:cs typeface="Candara"/>
              </a:rPr>
              <a:t> </a:t>
            </a:r>
            <a:r>
              <a:rPr sz="1800" spc="-10" dirty="0">
                <a:solidFill>
                  <a:srgbClr val="000066"/>
                </a:solidFill>
                <a:latin typeface="Candara"/>
                <a:cs typeface="Candara"/>
              </a:rPr>
              <a:t>τ</a:t>
            </a:r>
            <a:r>
              <a:rPr sz="1800" dirty="0">
                <a:solidFill>
                  <a:srgbClr val="000066"/>
                </a:solidFill>
                <a:latin typeface="Candara"/>
                <a:cs typeface="Candara"/>
              </a:rPr>
              <a:t>ου</a:t>
            </a:r>
            <a:r>
              <a:rPr sz="1800" spc="25" dirty="0">
                <a:solidFill>
                  <a:srgbClr val="000066"/>
                </a:solidFill>
                <a:latin typeface="Candara"/>
                <a:cs typeface="Candara"/>
              </a:rPr>
              <a:t> </a:t>
            </a:r>
            <a:r>
              <a:rPr sz="1800" dirty="0">
                <a:solidFill>
                  <a:srgbClr val="000066"/>
                </a:solidFill>
                <a:latin typeface="Candara"/>
                <a:cs typeface="Candara"/>
              </a:rPr>
              <a:t>π</a:t>
            </a:r>
            <a:r>
              <a:rPr sz="1800" spc="-5" dirty="0">
                <a:solidFill>
                  <a:srgbClr val="000066"/>
                </a:solidFill>
                <a:latin typeface="Candara"/>
                <a:cs typeface="Candara"/>
              </a:rPr>
              <a:t>ρίγκι</a:t>
            </a:r>
            <a:r>
              <a:rPr sz="1800" dirty="0">
                <a:solidFill>
                  <a:srgbClr val="000066"/>
                </a:solidFill>
                <a:latin typeface="Candara"/>
                <a:cs typeface="Candara"/>
              </a:rPr>
              <a:t>πα</a:t>
            </a:r>
            <a:r>
              <a:rPr sz="1800" spc="35" dirty="0">
                <a:solidFill>
                  <a:srgbClr val="000066"/>
                </a:solidFill>
                <a:latin typeface="Candara"/>
                <a:cs typeface="Candara"/>
              </a:rPr>
              <a:t> </a:t>
            </a:r>
            <a:r>
              <a:rPr sz="1800" spc="-5" dirty="0">
                <a:solidFill>
                  <a:srgbClr val="000066"/>
                </a:solidFill>
                <a:latin typeface="Candara"/>
                <a:cs typeface="Candara"/>
              </a:rPr>
              <a:t>Leo</a:t>
            </a:r>
            <a:r>
              <a:rPr sz="1800" spc="-15" dirty="0">
                <a:solidFill>
                  <a:srgbClr val="000066"/>
                </a:solidFill>
                <a:latin typeface="Candara"/>
                <a:cs typeface="Candara"/>
              </a:rPr>
              <a:t>p</a:t>
            </a:r>
            <a:r>
              <a:rPr sz="1800" dirty="0">
                <a:solidFill>
                  <a:srgbClr val="000066"/>
                </a:solidFill>
                <a:latin typeface="Candara"/>
                <a:cs typeface="Candara"/>
              </a:rPr>
              <a:t>old</a:t>
            </a:r>
            <a:r>
              <a:rPr sz="1800" spc="20" dirty="0">
                <a:solidFill>
                  <a:srgbClr val="000066"/>
                </a:solidFill>
                <a:latin typeface="Candara"/>
                <a:cs typeface="Candara"/>
              </a:rPr>
              <a:t> </a:t>
            </a:r>
            <a:r>
              <a:rPr sz="1800" spc="-10" dirty="0">
                <a:solidFill>
                  <a:srgbClr val="000066"/>
                </a:solidFill>
                <a:latin typeface="Candara"/>
                <a:cs typeface="Candara"/>
              </a:rPr>
              <a:t>τ</a:t>
            </a:r>
            <a:r>
              <a:rPr sz="1800" dirty="0">
                <a:solidFill>
                  <a:srgbClr val="000066"/>
                </a:solidFill>
                <a:latin typeface="Candara"/>
                <a:cs typeface="Candara"/>
              </a:rPr>
              <a:t>ο</a:t>
            </a:r>
            <a:r>
              <a:rPr sz="1800" spc="20" dirty="0">
                <a:solidFill>
                  <a:srgbClr val="000066"/>
                </a:solidFill>
                <a:latin typeface="Candara"/>
                <a:cs typeface="Candara"/>
              </a:rPr>
              <a:t> </a:t>
            </a:r>
            <a:r>
              <a:rPr sz="1800" spc="-5" dirty="0">
                <a:solidFill>
                  <a:srgbClr val="000066"/>
                </a:solidFill>
                <a:latin typeface="Candara"/>
                <a:cs typeface="Candara"/>
              </a:rPr>
              <a:t>1</a:t>
            </a:r>
            <a:r>
              <a:rPr sz="1800" dirty="0">
                <a:solidFill>
                  <a:srgbClr val="000066"/>
                </a:solidFill>
                <a:latin typeface="Candara"/>
                <a:cs typeface="Candara"/>
              </a:rPr>
              <a:t>8</a:t>
            </a:r>
            <a:r>
              <a:rPr sz="1800" cap="small" spc="-5" dirty="0">
                <a:solidFill>
                  <a:srgbClr val="000066"/>
                </a:solidFill>
                <a:latin typeface="Candara"/>
                <a:cs typeface="Candara"/>
              </a:rPr>
              <a:t>5</a:t>
            </a:r>
            <a:r>
              <a:rPr sz="1800" dirty="0">
                <a:solidFill>
                  <a:srgbClr val="000066"/>
                </a:solidFill>
                <a:latin typeface="Candara"/>
                <a:cs typeface="Candara"/>
              </a:rPr>
              <a:t>3</a:t>
            </a:r>
            <a:r>
              <a:rPr sz="1800" spc="25" dirty="0">
                <a:solidFill>
                  <a:srgbClr val="000066"/>
                </a:solidFill>
                <a:latin typeface="Candara"/>
                <a:cs typeface="Candara"/>
              </a:rPr>
              <a:t> </a:t>
            </a:r>
            <a:r>
              <a:rPr sz="1800" spc="-5" dirty="0">
                <a:solidFill>
                  <a:srgbClr val="000066"/>
                </a:solidFill>
                <a:latin typeface="Candara"/>
                <a:cs typeface="Candara"/>
              </a:rPr>
              <a:t>κα</a:t>
            </a:r>
            <a:r>
              <a:rPr sz="1800" dirty="0">
                <a:solidFill>
                  <a:srgbClr val="000066"/>
                </a:solidFill>
                <a:latin typeface="Candara"/>
                <a:cs typeface="Candara"/>
              </a:rPr>
              <a:t>ι</a:t>
            </a:r>
            <a:r>
              <a:rPr sz="1800" spc="5" dirty="0">
                <a:solidFill>
                  <a:srgbClr val="000066"/>
                </a:solidFill>
                <a:latin typeface="Candara"/>
                <a:cs typeface="Candara"/>
              </a:rPr>
              <a:t> </a:t>
            </a:r>
            <a:r>
              <a:rPr sz="1800" dirty="0">
                <a:solidFill>
                  <a:srgbClr val="000066"/>
                </a:solidFill>
                <a:latin typeface="Candara"/>
                <a:cs typeface="Candara"/>
              </a:rPr>
              <a:t>η μαιε</a:t>
            </a:r>
            <a:r>
              <a:rPr sz="1800" spc="-10" dirty="0">
                <a:solidFill>
                  <a:srgbClr val="000066"/>
                </a:solidFill>
                <a:latin typeface="Candara"/>
                <a:cs typeface="Candara"/>
              </a:rPr>
              <a:t>υ</a:t>
            </a:r>
            <a:r>
              <a:rPr sz="1800" dirty="0">
                <a:solidFill>
                  <a:srgbClr val="000066"/>
                </a:solidFill>
                <a:latin typeface="Candara"/>
                <a:cs typeface="Candara"/>
              </a:rPr>
              <a:t>τική  </a:t>
            </a:r>
            <a:r>
              <a:rPr sz="1800" spc="-5" dirty="0">
                <a:solidFill>
                  <a:srgbClr val="000066"/>
                </a:solidFill>
                <a:latin typeface="Candara"/>
                <a:cs typeface="Candara"/>
              </a:rPr>
              <a:t> </a:t>
            </a:r>
            <a:r>
              <a:rPr sz="1800" dirty="0">
                <a:solidFill>
                  <a:srgbClr val="000066"/>
                </a:solidFill>
                <a:latin typeface="Candara"/>
                <a:cs typeface="Candara"/>
              </a:rPr>
              <a:t>αν</a:t>
            </a:r>
            <a:r>
              <a:rPr sz="1800" spc="-15" dirty="0">
                <a:solidFill>
                  <a:srgbClr val="000066"/>
                </a:solidFill>
                <a:latin typeface="Candara"/>
                <a:cs typeface="Candara"/>
              </a:rPr>
              <a:t>α</a:t>
            </a:r>
            <a:r>
              <a:rPr sz="1800" spc="-5" dirty="0">
                <a:solidFill>
                  <a:srgbClr val="000066"/>
                </a:solidFill>
                <a:latin typeface="Candara"/>
                <a:cs typeface="Candara"/>
              </a:rPr>
              <a:t>λγησί</a:t>
            </a:r>
            <a:r>
              <a:rPr sz="1800" dirty="0">
                <a:solidFill>
                  <a:srgbClr val="000066"/>
                </a:solidFill>
                <a:latin typeface="Candara"/>
                <a:cs typeface="Candara"/>
              </a:rPr>
              <a:t>α  </a:t>
            </a:r>
            <a:r>
              <a:rPr sz="1800" spc="-15" dirty="0">
                <a:solidFill>
                  <a:srgbClr val="000066"/>
                </a:solidFill>
                <a:latin typeface="Candara"/>
                <a:cs typeface="Candara"/>
              </a:rPr>
              <a:t> </a:t>
            </a:r>
            <a:r>
              <a:rPr sz="1800" spc="-5" dirty="0">
                <a:solidFill>
                  <a:srgbClr val="000066"/>
                </a:solidFill>
                <a:latin typeface="Candara"/>
                <a:cs typeface="Candara"/>
              </a:rPr>
              <a:t>κ</a:t>
            </a:r>
            <a:r>
              <a:rPr sz="1800" dirty="0">
                <a:solidFill>
                  <a:srgbClr val="000066"/>
                </a:solidFill>
                <a:latin typeface="Candara"/>
                <a:cs typeface="Candara"/>
              </a:rPr>
              <a:t>έ</a:t>
            </a:r>
            <a:r>
              <a:rPr sz="1800" spc="-5" dirty="0">
                <a:solidFill>
                  <a:srgbClr val="000066"/>
                </a:solidFill>
                <a:latin typeface="Candara"/>
                <a:cs typeface="Candara"/>
              </a:rPr>
              <a:t>ρδισ</a:t>
            </a:r>
            <a:r>
              <a:rPr sz="1800" dirty="0">
                <a:solidFill>
                  <a:srgbClr val="000066"/>
                </a:solidFill>
                <a:latin typeface="Candara"/>
                <a:cs typeface="Candara"/>
              </a:rPr>
              <a:t>ε  </a:t>
            </a:r>
            <a:r>
              <a:rPr sz="1800" spc="-15" dirty="0">
                <a:solidFill>
                  <a:srgbClr val="000066"/>
                </a:solidFill>
                <a:latin typeface="Candara"/>
                <a:cs typeface="Candara"/>
              </a:rPr>
              <a:t> </a:t>
            </a:r>
            <a:r>
              <a:rPr sz="1800" dirty="0">
                <a:solidFill>
                  <a:srgbClr val="000066"/>
                </a:solidFill>
                <a:latin typeface="Candara"/>
                <a:cs typeface="Candara"/>
              </a:rPr>
              <a:t>την  </a:t>
            </a:r>
            <a:r>
              <a:rPr sz="1800" spc="-15" dirty="0">
                <a:solidFill>
                  <a:srgbClr val="000066"/>
                </a:solidFill>
                <a:latin typeface="Candara"/>
                <a:cs typeface="Candara"/>
              </a:rPr>
              <a:t> </a:t>
            </a:r>
            <a:r>
              <a:rPr sz="1800" dirty="0">
                <a:solidFill>
                  <a:srgbClr val="000066"/>
                </a:solidFill>
                <a:latin typeface="Candara"/>
                <a:cs typeface="Candara"/>
              </a:rPr>
              <a:t>α</a:t>
            </a:r>
            <a:r>
              <a:rPr sz="1800" spc="-10" dirty="0">
                <a:solidFill>
                  <a:srgbClr val="000066"/>
                </a:solidFill>
                <a:latin typeface="Candara"/>
                <a:cs typeface="Candara"/>
              </a:rPr>
              <a:t>π</a:t>
            </a:r>
            <a:r>
              <a:rPr sz="1800" dirty="0">
                <a:solidFill>
                  <a:srgbClr val="000066"/>
                </a:solidFill>
                <a:latin typeface="Candara"/>
                <a:cs typeface="Candara"/>
              </a:rPr>
              <a:t>οδο</a:t>
            </a:r>
            <a:r>
              <a:rPr sz="1800" spc="-15" dirty="0">
                <a:solidFill>
                  <a:srgbClr val="000066"/>
                </a:solidFill>
                <a:latin typeface="Candara"/>
                <a:cs typeface="Candara"/>
              </a:rPr>
              <a:t>χ</a:t>
            </a:r>
            <a:r>
              <a:rPr sz="1800" dirty="0">
                <a:solidFill>
                  <a:srgbClr val="000066"/>
                </a:solidFill>
                <a:latin typeface="Candara"/>
                <a:cs typeface="Candara"/>
              </a:rPr>
              <a:t>ή</a:t>
            </a:r>
            <a:endParaRPr sz="1800" dirty="0">
              <a:latin typeface="Candara"/>
              <a:cs typeface="Candara"/>
            </a:endParaRPr>
          </a:p>
        </p:txBody>
      </p:sp>
      <p:sp>
        <p:nvSpPr>
          <p:cNvPr id="6" name="object 6"/>
          <p:cNvSpPr txBox="1"/>
          <p:nvPr/>
        </p:nvSpPr>
        <p:spPr>
          <a:xfrm>
            <a:off x="4296283" y="4415409"/>
            <a:ext cx="4662805" cy="1671955"/>
          </a:xfrm>
          <a:prstGeom prst="rect">
            <a:avLst/>
          </a:prstGeom>
        </p:spPr>
        <p:txBody>
          <a:bodyPr vert="horz" wrap="square" lIns="0" tIns="12700" rIns="0" bIns="0" rtlCol="0">
            <a:spAutoFit/>
          </a:bodyPr>
          <a:lstStyle/>
          <a:p>
            <a:pPr marL="12700" marR="5080" algn="just">
              <a:lnSpc>
                <a:spcPct val="150000"/>
              </a:lnSpc>
              <a:spcBef>
                <a:spcPts val="100"/>
              </a:spcBef>
            </a:pPr>
            <a:r>
              <a:rPr sz="1800" dirty="0">
                <a:solidFill>
                  <a:srgbClr val="000066"/>
                </a:solidFill>
                <a:latin typeface="Candara"/>
                <a:cs typeface="Candara"/>
              </a:rPr>
              <a:t>του </a:t>
            </a:r>
            <a:r>
              <a:rPr sz="1800" spc="-5" dirty="0">
                <a:solidFill>
                  <a:srgbClr val="000066"/>
                </a:solidFill>
                <a:latin typeface="Candara"/>
                <a:cs typeface="Candara"/>
              </a:rPr>
              <a:t>κοινού. </a:t>
            </a:r>
            <a:r>
              <a:rPr sz="1800" dirty="0">
                <a:solidFill>
                  <a:srgbClr val="000066"/>
                </a:solidFill>
                <a:latin typeface="Candara"/>
                <a:cs typeface="Candara"/>
              </a:rPr>
              <a:t>Ο </a:t>
            </a:r>
            <a:r>
              <a:rPr sz="1800" b="1" spc="-40" dirty="0">
                <a:solidFill>
                  <a:srgbClr val="000066"/>
                </a:solidFill>
                <a:latin typeface="Candara"/>
                <a:cs typeface="Candara"/>
              </a:rPr>
              <a:t>Dr. </a:t>
            </a:r>
            <a:r>
              <a:rPr sz="1800" b="1" spc="-10" dirty="0">
                <a:solidFill>
                  <a:srgbClr val="000066"/>
                </a:solidFill>
                <a:latin typeface="Candara"/>
                <a:cs typeface="Candara"/>
              </a:rPr>
              <a:t>Snow </a:t>
            </a:r>
            <a:r>
              <a:rPr sz="1800" spc="-5" dirty="0">
                <a:solidFill>
                  <a:srgbClr val="000066"/>
                </a:solidFill>
                <a:latin typeface="Candara"/>
                <a:cs typeface="Candara"/>
              </a:rPr>
              <a:t>ήταν </a:t>
            </a:r>
            <a:r>
              <a:rPr sz="1800" dirty="0">
                <a:solidFill>
                  <a:srgbClr val="000066"/>
                </a:solidFill>
                <a:latin typeface="Candara"/>
                <a:cs typeface="Candara"/>
              </a:rPr>
              <a:t>ο </a:t>
            </a:r>
            <a:r>
              <a:rPr sz="1800" spc="-5" dirty="0">
                <a:solidFill>
                  <a:srgbClr val="000066"/>
                </a:solidFill>
                <a:latin typeface="Candara"/>
                <a:cs typeface="Candara"/>
              </a:rPr>
              <a:t>πρώτος ιατρός </a:t>
            </a:r>
            <a:r>
              <a:rPr sz="1800" dirty="0">
                <a:solidFill>
                  <a:srgbClr val="000066"/>
                </a:solidFill>
                <a:latin typeface="Candara"/>
                <a:cs typeface="Candara"/>
              </a:rPr>
              <a:t> που </a:t>
            </a:r>
            <a:r>
              <a:rPr sz="1800" spc="-5" dirty="0">
                <a:solidFill>
                  <a:srgbClr val="000066"/>
                </a:solidFill>
                <a:latin typeface="Candara"/>
                <a:cs typeface="Candara"/>
              </a:rPr>
              <a:t>αφιέρωσε </a:t>
            </a:r>
            <a:r>
              <a:rPr sz="1800" dirty="0">
                <a:solidFill>
                  <a:srgbClr val="000066"/>
                </a:solidFill>
                <a:latin typeface="Candara"/>
                <a:cs typeface="Candara"/>
              </a:rPr>
              <a:t>την ιατρική</a:t>
            </a:r>
            <a:r>
              <a:rPr sz="1800" spc="5" dirty="0">
                <a:solidFill>
                  <a:srgbClr val="000066"/>
                </a:solidFill>
                <a:latin typeface="Candara"/>
                <a:cs typeface="Candara"/>
              </a:rPr>
              <a:t> </a:t>
            </a:r>
            <a:r>
              <a:rPr sz="1800" spc="-5" dirty="0">
                <a:solidFill>
                  <a:srgbClr val="000066"/>
                </a:solidFill>
                <a:latin typeface="Candara"/>
                <a:cs typeface="Candara"/>
              </a:rPr>
              <a:t>πρακτική</a:t>
            </a:r>
            <a:r>
              <a:rPr sz="1800" spc="380" dirty="0">
                <a:solidFill>
                  <a:srgbClr val="000066"/>
                </a:solidFill>
                <a:latin typeface="Candara"/>
                <a:cs typeface="Candara"/>
              </a:rPr>
              <a:t> </a:t>
            </a:r>
            <a:r>
              <a:rPr sz="1800" dirty="0">
                <a:solidFill>
                  <a:srgbClr val="000066"/>
                </a:solidFill>
                <a:latin typeface="Candara"/>
                <a:cs typeface="Candara"/>
              </a:rPr>
              <a:t>του για </a:t>
            </a:r>
            <a:r>
              <a:rPr sz="1800" spc="5" dirty="0">
                <a:solidFill>
                  <a:srgbClr val="000066"/>
                </a:solidFill>
                <a:latin typeface="Candara"/>
                <a:cs typeface="Candara"/>
              </a:rPr>
              <a:t> </a:t>
            </a:r>
            <a:r>
              <a:rPr sz="1800" dirty="0">
                <a:solidFill>
                  <a:srgbClr val="000066"/>
                </a:solidFill>
                <a:latin typeface="Candara"/>
                <a:cs typeface="Candara"/>
              </a:rPr>
              <a:t>τη </a:t>
            </a:r>
            <a:r>
              <a:rPr sz="1800" spc="-5" dirty="0">
                <a:solidFill>
                  <a:srgbClr val="000066"/>
                </a:solidFill>
                <a:latin typeface="Candara"/>
                <a:cs typeface="Candara"/>
              </a:rPr>
              <a:t>χορήγηση αναισθητικών, καθιστώντας </a:t>
            </a:r>
            <a:r>
              <a:rPr sz="1800" spc="-15" dirty="0">
                <a:solidFill>
                  <a:srgbClr val="000066"/>
                </a:solidFill>
                <a:latin typeface="Candara"/>
                <a:cs typeface="Candara"/>
              </a:rPr>
              <a:t>τον, </a:t>
            </a:r>
            <a:r>
              <a:rPr sz="1800" spc="-380" dirty="0">
                <a:solidFill>
                  <a:srgbClr val="000066"/>
                </a:solidFill>
                <a:latin typeface="Candara"/>
                <a:cs typeface="Candara"/>
              </a:rPr>
              <a:t> </a:t>
            </a:r>
            <a:r>
              <a:rPr sz="1800" b="1" i="1" dirty="0">
                <a:solidFill>
                  <a:srgbClr val="000066"/>
                </a:solidFill>
                <a:latin typeface="Candara"/>
                <a:cs typeface="Candara"/>
              </a:rPr>
              <a:t>τον</a:t>
            </a:r>
            <a:r>
              <a:rPr sz="1800" b="1" i="1" spc="-25" dirty="0">
                <a:solidFill>
                  <a:srgbClr val="000066"/>
                </a:solidFill>
                <a:latin typeface="Candara"/>
                <a:cs typeface="Candara"/>
              </a:rPr>
              <a:t> </a:t>
            </a:r>
            <a:r>
              <a:rPr sz="1800" b="1" i="1" dirty="0">
                <a:solidFill>
                  <a:srgbClr val="000066"/>
                </a:solidFill>
                <a:latin typeface="Candara"/>
                <a:cs typeface="Candara"/>
              </a:rPr>
              <a:t>πρώτο</a:t>
            </a:r>
            <a:r>
              <a:rPr sz="1800" b="1" i="1" spc="-15" dirty="0">
                <a:solidFill>
                  <a:srgbClr val="000066"/>
                </a:solidFill>
                <a:latin typeface="Candara"/>
                <a:cs typeface="Candara"/>
              </a:rPr>
              <a:t> </a:t>
            </a:r>
            <a:r>
              <a:rPr sz="1800" b="1" i="1" spc="-5" dirty="0">
                <a:solidFill>
                  <a:srgbClr val="000066"/>
                </a:solidFill>
                <a:latin typeface="Candara"/>
                <a:cs typeface="Candara"/>
              </a:rPr>
              <a:t>αναισθησιολόγο.</a:t>
            </a:r>
            <a:endParaRPr sz="1800" dirty="0">
              <a:latin typeface="Candara"/>
              <a:cs typeface="Candara"/>
            </a:endParaRPr>
          </a:p>
        </p:txBody>
      </p:sp>
      <p:sp>
        <p:nvSpPr>
          <p:cNvPr id="7" name="object 7"/>
          <p:cNvSpPr txBox="1"/>
          <p:nvPr/>
        </p:nvSpPr>
        <p:spPr>
          <a:xfrm>
            <a:off x="1225763" y="1028054"/>
            <a:ext cx="1381125" cy="299720"/>
          </a:xfrm>
          <a:prstGeom prst="rect">
            <a:avLst/>
          </a:prstGeom>
        </p:spPr>
        <p:txBody>
          <a:bodyPr vert="horz" wrap="square" lIns="0" tIns="12700" rIns="0" bIns="0" rtlCol="0">
            <a:spAutoFit/>
          </a:bodyPr>
          <a:lstStyle/>
          <a:p>
            <a:pPr marL="12700">
              <a:lnSpc>
                <a:spcPct val="100000"/>
              </a:lnSpc>
              <a:spcBef>
                <a:spcPts val="100"/>
              </a:spcBef>
            </a:pPr>
            <a:r>
              <a:rPr sz="1800" b="1" i="1" spc="-40" dirty="0">
                <a:solidFill>
                  <a:srgbClr val="000066"/>
                </a:solidFill>
                <a:latin typeface="Candara"/>
                <a:cs typeface="Candara"/>
              </a:rPr>
              <a:t>Dr.</a:t>
            </a:r>
            <a:r>
              <a:rPr sz="1800" b="1" i="1" spc="-45" dirty="0">
                <a:solidFill>
                  <a:srgbClr val="000066"/>
                </a:solidFill>
                <a:latin typeface="Candara"/>
                <a:cs typeface="Candara"/>
              </a:rPr>
              <a:t> </a:t>
            </a:r>
            <a:r>
              <a:rPr sz="1800" b="1" i="1" dirty="0">
                <a:solidFill>
                  <a:srgbClr val="000066"/>
                </a:solidFill>
                <a:latin typeface="Candara"/>
                <a:cs typeface="Candara"/>
              </a:rPr>
              <a:t>John</a:t>
            </a:r>
            <a:r>
              <a:rPr sz="1800" b="1" i="1" spc="-60" dirty="0">
                <a:solidFill>
                  <a:srgbClr val="000066"/>
                </a:solidFill>
                <a:latin typeface="Candara"/>
                <a:cs typeface="Candara"/>
              </a:rPr>
              <a:t> </a:t>
            </a:r>
            <a:r>
              <a:rPr sz="1800" b="1" i="1" spc="-5" dirty="0">
                <a:solidFill>
                  <a:srgbClr val="000066"/>
                </a:solidFill>
                <a:latin typeface="Candara"/>
                <a:cs typeface="Candara"/>
              </a:rPr>
              <a:t>Snow</a:t>
            </a:r>
            <a:endParaRPr sz="1800" dirty="0">
              <a:latin typeface="Candara"/>
              <a:cs typeface="Candara"/>
            </a:endParaRPr>
          </a:p>
        </p:txBody>
      </p:sp>
      <p:pic>
        <p:nvPicPr>
          <p:cNvPr id="8" name="Εικόνα 7"/>
          <p:cNvPicPr>
            <a:picLocks noChangeAspect="1"/>
          </p:cNvPicPr>
          <p:nvPr/>
        </p:nvPicPr>
        <p:blipFill>
          <a:blip r:embed="rId4"/>
          <a:stretch>
            <a:fillRect/>
          </a:stretch>
        </p:blipFill>
        <p:spPr>
          <a:xfrm>
            <a:off x="1134936" y="4114799"/>
            <a:ext cx="1989263" cy="2452111"/>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1612391" y="1406652"/>
              <a:ext cx="6760464" cy="3660648"/>
            </a:xfrm>
            <a:prstGeom prst="rect">
              <a:avLst/>
            </a:prstGeom>
          </p:spPr>
        </p:pic>
        <p:pic>
          <p:nvPicPr>
            <p:cNvPr id="7" name="object 7"/>
            <p:cNvPicPr/>
            <p:nvPr/>
          </p:nvPicPr>
          <p:blipFill>
            <a:blip r:embed="rId5" cstate="print"/>
            <a:stretch>
              <a:fillRect/>
            </a:stretch>
          </p:blipFill>
          <p:spPr>
            <a:xfrm>
              <a:off x="1763267" y="1557527"/>
              <a:ext cx="6391656" cy="3291840"/>
            </a:xfrm>
            <a:prstGeom prst="rect">
              <a:avLst/>
            </a:prstGeom>
          </p:spPr>
        </p:pic>
        <p:sp>
          <p:nvSpPr>
            <p:cNvPr id="8" name="object 8"/>
            <p:cNvSpPr/>
            <p:nvPr/>
          </p:nvSpPr>
          <p:spPr>
            <a:xfrm>
              <a:off x="1699767" y="1494027"/>
              <a:ext cx="6518909" cy="3418840"/>
            </a:xfrm>
            <a:custGeom>
              <a:avLst/>
              <a:gdLst/>
              <a:ahLst/>
              <a:cxnLst/>
              <a:rect l="l" t="t" r="r" b="b"/>
              <a:pathLst>
                <a:path w="6518909" h="3418840">
                  <a:moveTo>
                    <a:pt x="0" y="3418840"/>
                  </a:moveTo>
                  <a:lnTo>
                    <a:pt x="6518656" y="3418840"/>
                  </a:lnTo>
                  <a:lnTo>
                    <a:pt x="6518656" y="0"/>
                  </a:lnTo>
                  <a:lnTo>
                    <a:pt x="0" y="0"/>
                  </a:lnTo>
                  <a:lnTo>
                    <a:pt x="0" y="3418840"/>
                  </a:lnTo>
                  <a:close/>
                </a:path>
              </a:pathLst>
            </a:custGeom>
            <a:ln w="127000">
              <a:solidFill>
                <a:srgbClr val="0000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72311" y="629399"/>
            <a:ext cx="7701534" cy="419874"/>
          </a:xfrm>
          <a:prstGeom prst="rect">
            <a:avLst/>
          </a:prstGeom>
        </p:spPr>
      </p:pic>
      <p:grpSp>
        <p:nvGrpSpPr>
          <p:cNvPr id="5" name="object 5"/>
          <p:cNvGrpSpPr/>
          <p:nvPr/>
        </p:nvGrpSpPr>
        <p:grpSpPr>
          <a:xfrm>
            <a:off x="1726818" y="1752600"/>
            <a:ext cx="6192520" cy="3900170"/>
            <a:chOff x="1725167" y="1229867"/>
            <a:chExt cx="6192520" cy="3900170"/>
          </a:xfrm>
        </p:grpSpPr>
        <p:pic>
          <p:nvPicPr>
            <p:cNvPr id="6" name="object 6"/>
            <p:cNvPicPr/>
            <p:nvPr/>
          </p:nvPicPr>
          <p:blipFill>
            <a:blip r:embed="rId3" cstate="print"/>
            <a:stretch>
              <a:fillRect/>
            </a:stretch>
          </p:blipFill>
          <p:spPr>
            <a:xfrm>
              <a:off x="1763267" y="1267967"/>
              <a:ext cx="6115811" cy="3823715"/>
            </a:xfrm>
            <a:prstGeom prst="rect">
              <a:avLst/>
            </a:prstGeom>
          </p:spPr>
        </p:pic>
        <p:sp>
          <p:nvSpPr>
            <p:cNvPr id="7" name="object 7"/>
            <p:cNvSpPr/>
            <p:nvPr/>
          </p:nvSpPr>
          <p:spPr>
            <a:xfrm>
              <a:off x="1744217" y="1248917"/>
              <a:ext cx="6154420" cy="3862070"/>
            </a:xfrm>
            <a:custGeom>
              <a:avLst/>
              <a:gdLst/>
              <a:ahLst/>
              <a:cxnLst/>
              <a:rect l="l" t="t" r="r" b="b"/>
              <a:pathLst>
                <a:path w="6154420" h="3862070">
                  <a:moveTo>
                    <a:pt x="0" y="3861815"/>
                  </a:moveTo>
                  <a:lnTo>
                    <a:pt x="6153911" y="3861815"/>
                  </a:lnTo>
                  <a:lnTo>
                    <a:pt x="6153911" y="0"/>
                  </a:lnTo>
                  <a:lnTo>
                    <a:pt x="0" y="0"/>
                  </a:lnTo>
                  <a:lnTo>
                    <a:pt x="0" y="3861815"/>
                  </a:lnTo>
                  <a:close/>
                </a:path>
              </a:pathLst>
            </a:custGeom>
            <a:ln w="38100">
              <a:solidFill>
                <a:srgbClr val="000000"/>
              </a:solidFill>
            </a:ln>
          </p:spPr>
          <p:txBody>
            <a:bodyPr wrap="square" lIns="0" tIns="0" rIns="0" bIns="0" rtlCol="0"/>
            <a:lstStyle/>
            <a:p>
              <a:endParaRPr/>
            </a:p>
          </p:txBody>
        </p:sp>
      </p:gr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371600"/>
            <a:ext cx="6774815" cy="1735732"/>
          </a:xfrm>
          <a:prstGeom prst="rect">
            <a:avLst/>
          </a:prstGeom>
        </p:spPr>
        <p:txBody>
          <a:bodyPr vert="horz" wrap="square" lIns="0" tIns="12065" rIns="0" bIns="0" rtlCol="0">
            <a:spAutoFit/>
          </a:bodyPr>
          <a:lstStyle/>
          <a:p>
            <a:pPr marL="996950" marR="989330" indent="-635" algn="ctr">
              <a:lnSpc>
                <a:spcPct val="100000"/>
              </a:lnSpc>
              <a:spcBef>
                <a:spcPts val="95"/>
              </a:spcBef>
            </a:pPr>
            <a:r>
              <a:rPr sz="2800" spc="-10" dirty="0">
                <a:solidFill>
                  <a:srgbClr val="000066"/>
                </a:solidFill>
                <a:latin typeface="Candara"/>
                <a:cs typeface="Candara"/>
              </a:rPr>
              <a:t>CHCl</a:t>
            </a:r>
            <a:r>
              <a:rPr sz="2800" dirty="0">
                <a:solidFill>
                  <a:srgbClr val="000066"/>
                </a:solidFill>
                <a:latin typeface="Candara"/>
                <a:cs typeface="Candara"/>
              </a:rPr>
              <a:t>F</a:t>
            </a:r>
            <a:r>
              <a:rPr sz="2800" spc="-5" dirty="0">
                <a:solidFill>
                  <a:srgbClr val="000066"/>
                </a:solidFill>
                <a:latin typeface="Candara"/>
                <a:cs typeface="Candara"/>
              </a:rPr>
              <a:t>-CF2-</a:t>
            </a:r>
            <a:r>
              <a:rPr sz="2800" spc="-10" dirty="0">
                <a:solidFill>
                  <a:srgbClr val="000066"/>
                </a:solidFill>
                <a:latin typeface="Candara"/>
                <a:cs typeface="Candara"/>
              </a:rPr>
              <a:t>O</a:t>
            </a:r>
            <a:r>
              <a:rPr sz="2800" spc="-5" dirty="0">
                <a:solidFill>
                  <a:srgbClr val="000066"/>
                </a:solidFill>
                <a:latin typeface="Candara"/>
                <a:cs typeface="Candara"/>
              </a:rPr>
              <a:t>-</a:t>
            </a:r>
            <a:r>
              <a:rPr sz="2800" spc="-10" dirty="0">
                <a:solidFill>
                  <a:srgbClr val="000066"/>
                </a:solidFill>
                <a:latin typeface="Candara"/>
                <a:cs typeface="Candara"/>
              </a:rPr>
              <a:t>C</a:t>
            </a:r>
            <a:r>
              <a:rPr sz="2800" dirty="0">
                <a:solidFill>
                  <a:srgbClr val="000066"/>
                </a:solidFill>
                <a:latin typeface="Candara"/>
                <a:cs typeface="Candara"/>
              </a:rPr>
              <a:t>H</a:t>
            </a:r>
            <a:r>
              <a:rPr sz="2800" spc="-10" dirty="0">
                <a:solidFill>
                  <a:srgbClr val="000066"/>
                </a:solidFill>
                <a:latin typeface="Candara"/>
                <a:cs typeface="Candara"/>
              </a:rPr>
              <a:t>F2 C3H2ClF</a:t>
            </a:r>
            <a:r>
              <a:rPr sz="2800" cap="small" spc="-10" dirty="0">
                <a:solidFill>
                  <a:srgbClr val="000066"/>
                </a:solidFill>
                <a:latin typeface="Candara"/>
                <a:cs typeface="Candara"/>
              </a:rPr>
              <a:t>5</a:t>
            </a:r>
            <a:r>
              <a:rPr sz="2800" spc="-10" dirty="0">
                <a:solidFill>
                  <a:srgbClr val="000066"/>
                </a:solidFill>
                <a:latin typeface="Candara"/>
                <a:cs typeface="Candara"/>
              </a:rPr>
              <a:t>O</a:t>
            </a:r>
            <a:r>
              <a:rPr sz="2800" spc="-5" dirty="0">
                <a:solidFill>
                  <a:srgbClr val="000066"/>
                </a:solidFill>
                <a:latin typeface="Candara"/>
                <a:cs typeface="Candara"/>
              </a:rPr>
              <a:t>,</a:t>
            </a:r>
            <a:r>
              <a:rPr sz="2800" spc="10" dirty="0">
                <a:solidFill>
                  <a:srgbClr val="000066"/>
                </a:solidFill>
                <a:latin typeface="Candara"/>
                <a:cs typeface="Candara"/>
              </a:rPr>
              <a:t> </a:t>
            </a:r>
            <a:r>
              <a:rPr sz="2800" spc="-5" dirty="0">
                <a:solidFill>
                  <a:srgbClr val="000066"/>
                </a:solidFill>
                <a:latin typeface="Candara"/>
                <a:cs typeface="Candara"/>
              </a:rPr>
              <a:t>M.B.</a:t>
            </a:r>
            <a:r>
              <a:rPr sz="2800" dirty="0">
                <a:solidFill>
                  <a:srgbClr val="000066"/>
                </a:solidFill>
                <a:latin typeface="Candara"/>
                <a:cs typeface="Candara"/>
              </a:rPr>
              <a:t> </a:t>
            </a:r>
            <a:r>
              <a:rPr sz="2800" spc="-5" dirty="0">
                <a:solidFill>
                  <a:srgbClr val="000066"/>
                </a:solidFill>
                <a:latin typeface="Candara"/>
                <a:cs typeface="Candara"/>
              </a:rPr>
              <a:t>184,</a:t>
            </a:r>
            <a:r>
              <a:rPr sz="2800" cap="small" spc="-5" dirty="0">
                <a:solidFill>
                  <a:srgbClr val="000066"/>
                </a:solidFill>
                <a:latin typeface="Candara"/>
                <a:cs typeface="Candara"/>
              </a:rPr>
              <a:t>5</a:t>
            </a:r>
            <a:endParaRPr sz="2800" dirty="0">
              <a:latin typeface="Candara"/>
              <a:cs typeface="Candara"/>
            </a:endParaRPr>
          </a:p>
          <a:p>
            <a:pPr algn="ctr">
              <a:lnSpc>
                <a:spcPct val="100000"/>
              </a:lnSpc>
            </a:pPr>
            <a:r>
              <a:rPr sz="2800" spc="-5" dirty="0">
                <a:solidFill>
                  <a:srgbClr val="000066"/>
                </a:solidFill>
                <a:latin typeface="Candara"/>
                <a:cs typeface="Candara"/>
              </a:rPr>
              <a:t>2-χλωρο-1,1,2-τριφθοροαιθυλο-</a:t>
            </a:r>
            <a:endParaRPr sz="2800" dirty="0">
              <a:latin typeface="Candara"/>
              <a:cs typeface="Candara"/>
            </a:endParaRPr>
          </a:p>
          <a:p>
            <a:pPr marL="283210" algn="ctr">
              <a:lnSpc>
                <a:spcPct val="100000"/>
              </a:lnSpc>
            </a:pPr>
            <a:r>
              <a:rPr sz="2800" spc="-10" dirty="0">
                <a:solidFill>
                  <a:srgbClr val="000066"/>
                </a:solidFill>
                <a:latin typeface="Candara"/>
                <a:cs typeface="Candara"/>
              </a:rPr>
              <a:t>διφθορομεθυλαιθέρας</a:t>
            </a:r>
            <a:endParaRPr sz="2800" dirty="0">
              <a:latin typeface="Candara"/>
              <a:cs typeface="Candara"/>
            </a:endParaRPr>
          </a:p>
        </p:txBody>
      </p:sp>
      <p:pic>
        <p:nvPicPr>
          <p:cNvPr id="4" name="Εικόνα 3"/>
          <p:cNvPicPr>
            <a:picLocks noChangeAspect="1"/>
          </p:cNvPicPr>
          <p:nvPr/>
        </p:nvPicPr>
        <p:blipFill>
          <a:blip r:embed="rId2"/>
          <a:stretch>
            <a:fillRect/>
          </a:stretch>
        </p:blipFill>
        <p:spPr>
          <a:xfrm>
            <a:off x="5530213" y="3373154"/>
            <a:ext cx="2324100" cy="3098800"/>
          </a:xfrm>
          <a:prstGeom prst="rect">
            <a:avLst/>
          </a:prstGeom>
        </p:spPr>
      </p:pic>
      <p:pic>
        <p:nvPicPr>
          <p:cNvPr id="5" name="Εικόνα 4"/>
          <p:cNvPicPr>
            <a:picLocks noChangeAspect="1"/>
          </p:cNvPicPr>
          <p:nvPr/>
        </p:nvPicPr>
        <p:blipFill>
          <a:blip r:embed="rId3"/>
          <a:stretch>
            <a:fillRect/>
          </a:stretch>
        </p:blipFill>
        <p:spPr>
          <a:xfrm>
            <a:off x="990600" y="3505200"/>
            <a:ext cx="2819400" cy="2819400"/>
          </a:xfrm>
          <a:prstGeom prst="rect">
            <a:avLst/>
          </a:prstGeom>
        </p:spPr>
      </p:pic>
      <p:sp>
        <p:nvSpPr>
          <p:cNvPr id="6" name="TextBox 5"/>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330575" y="2336672"/>
            <a:ext cx="3155315" cy="2220595"/>
          </a:xfrm>
          <a:prstGeom prst="rect">
            <a:avLst/>
          </a:prstGeom>
        </p:spPr>
        <p:txBody>
          <a:bodyPr vert="horz" wrap="square" lIns="0" tIns="12700" rIns="0" bIns="0" rtlCol="0">
            <a:spAutoFit/>
          </a:bodyPr>
          <a:lstStyle/>
          <a:p>
            <a:pPr marL="38100">
              <a:lnSpc>
                <a:spcPct val="100000"/>
              </a:lnSpc>
              <a:spcBef>
                <a:spcPts val="100"/>
              </a:spcBef>
            </a:pPr>
            <a:r>
              <a:rPr sz="2500" spc="-20" dirty="0">
                <a:solidFill>
                  <a:srgbClr val="0E6EC5"/>
                </a:solidFill>
                <a:latin typeface="Segoe UI Symbol"/>
                <a:cs typeface="Segoe UI Symbol"/>
              </a:rPr>
              <a:t>⦿</a:t>
            </a:r>
            <a:r>
              <a:rPr sz="3600" spc="-20" dirty="0">
                <a:solidFill>
                  <a:srgbClr val="000066"/>
                </a:solidFill>
                <a:latin typeface="Candara"/>
                <a:cs typeface="Candara"/>
              </a:rPr>
              <a:t>Διαυγές</a:t>
            </a:r>
            <a:endParaRPr sz="3600" dirty="0">
              <a:latin typeface="Candara"/>
              <a:cs typeface="Candara"/>
            </a:endParaRPr>
          </a:p>
          <a:p>
            <a:pPr marL="38100">
              <a:lnSpc>
                <a:spcPct val="100000"/>
              </a:lnSpc>
            </a:pPr>
            <a:r>
              <a:rPr sz="2500" spc="-30" dirty="0">
                <a:solidFill>
                  <a:srgbClr val="0E6EC5"/>
                </a:solidFill>
                <a:latin typeface="Segoe UI Symbol"/>
                <a:cs typeface="Segoe UI Symbol"/>
              </a:rPr>
              <a:t>⦿</a:t>
            </a:r>
            <a:r>
              <a:rPr sz="3600" spc="-30" dirty="0">
                <a:solidFill>
                  <a:srgbClr val="000066"/>
                </a:solidFill>
                <a:latin typeface="Candara"/>
                <a:cs typeface="Candara"/>
              </a:rPr>
              <a:t>Άχρωμο</a:t>
            </a:r>
            <a:endParaRPr sz="3600" dirty="0">
              <a:latin typeface="Candara"/>
              <a:cs typeface="Candara"/>
            </a:endParaRPr>
          </a:p>
          <a:p>
            <a:pPr marL="38100">
              <a:lnSpc>
                <a:spcPct val="100000"/>
              </a:lnSpc>
              <a:tabLst>
                <a:tab pos="2140585" algn="l"/>
              </a:tabLst>
            </a:pPr>
            <a:r>
              <a:rPr sz="2500" spc="-20" dirty="0">
                <a:solidFill>
                  <a:srgbClr val="0E6EC5"/>
                </a:solidFill>
                <a:latin typeface="Segoe UI Symbol"/>
                <a:cs typeface="Segoe UI Symbol"/>
              </a:rPr>
              <a:t>⦿</a:t>
            </a:r>
            <a:r>
              <a:rPr sz="3600" spc="-20" dirty="0">
                <a:solidFill>
                  <a:srgbClr val="000066"/>
                </a:solidFill>
                <a:latin typeface="Candara"/>
                <a:cs typeface="Candara"/>
              </a:rPr>
              <a:t>Πτητικό	</a:t>
            </a:r>
            <a:r>
              <a:rPr sz="3600" dirty="0">
                <a:solidFill>
                  <a:srgbClr val="000066"/>
                </a:solidFill>
                <a:latin typeface="Candara"/>
                <a:cs typeface="Candara"/>
              </a:rPr>
              <a:t>υγρό</a:t>
            </a:r>
            <a:endParaRPr sz="3600" dirty="0">
              <a:latin typeface="Candara"/>
              <a:cs typeface="Candara"/>
            </a:endParaRPr>
          </a:p>
          <a:p>
            <a:pPr marL="38100">
              <a:lnSpc>
                <a:spcPct val="100000"/>
              </a:lnSpc>
              <a:tabLst>
                <a:tab pos="1322705" algn="l"/>
              </a:tabLst>
            </a:pPr>
            <a:r>
              <a:rPr sz="2500" spc="-160" dirty="0">
                <a:solidFill>
                  <a:srgbClr val="0E6EC5"/>
                </a:solidFill>
                <a:latin typeface="Segoe UI Symbol"/>
                <a:cs typeface="Segoe UI Symbol"/>
              </a:rPr>
              <a:t>⦿</a:t>
            </a:r>
            <a:r>
              <a:rPr sz="3600" dirty="0">
                <a:solidFill>
                  <a:srgbClr val="000066"/>
                </a:solidFill>
                <a:latin typeface="Candara"/>
                <a:cs typeface="Candara"/>
              </a:rPr>
              <a:t>σ. ζ.	</a:t>
            </a:r>
            <a:r>
              <a:rPr sz="3600" cap="small" spc="-5" dirty="0" smtClean="0">
                <a:solidFill>
                  <a:srgbClr val="000066"/>
                </a:solidFill>
                <a:latin typeface="Candara"/>
                <a:cs typeface="Candara"/>
              </a:rPr>
              <a:t>5</a:t>
            </a:r>
            <a:r>
              <a:rPr sz="3600" spc="-5" dirty="0" smtClean="0">
                <a:solidFill>
                  <a:srgbClr val="000066"/>
                </a:solidFill>
                <a:latin typeface="Candara"/>
                <a:cs typeface="Candara"/>
              </a:rPr>
              <a:t>6,</a:t>
            </a:r>
            <a:r>
              <a:rPr sz="3600" spc="10" dirty="0" smtClean="0">
                <a:solidFill>
                  <a:srgbClr val="000066"/>
                </a:solidFill>
                <a:latin typeface="Candara"/>
                <a:cs typeface="Candara"/>
              </a:rPr>
              <a:t>6</a:t>
            </a:r>
            <a:r>
              <a:rPr sz="3600" baseline="25462" dirty="0" smtClean="0">
                <a:solidFill>
                  <a:srgbClr val="000066"/>
                </a:solidFill>
                <a:latin typeface="Candara"/>
                <a:cs typeface="Candara"/>
              </a:rPr>
              <a:t>ο</a:t>
            </a:r>
            <a:r>
              <a:rPr lang="en-US" sz="3600" dirty="0" smtClean="0">
                <a:solidFill>
                  <a:srgbClr val="000066"/>
                </a:solidFill>
                <a:latin typeface="Candara"/>
                <a:cs typeface="Candara"/>
              </a:rPr>
              <a:t>C</a:t>
            </a:r>
            <a:endParaRPr sz="3600" dirty="0">
              <a:latin typeface="Candara"/>
              <a:cs typeface="Candara"/>
            </a:endParaRPr>
          </a:p>
        </p:txBody>
      </p:sp>
      <p:sp>
        <p:nvSpPr>
          <p:cNvPr id="4" name="object 4"/>
          <p:cNvSpPr txBox="1">
            <a:spLocks noGrp="1"/>
          </p:cNvSpPr>
          <p:nvPr>
            <p:ph type="title"/>
          </p:nvPr>
        </p:nvSpPr>
        <p:spPr>
          <a:xfrm>
            <a:off x="609600" y="1447800"/>
            <a:ext cx="8026400" cy="635000"/>
          </a:xfrm>
          <a:prstGeom prst="rect">
            <a:avLst/>
          </a:prstGeom>
        </p:spPr>
        <p:txBody>
          <a:bodyPr vert="horz" wrap="square" lIns="0" tIns="12065" rIns="0" bIns="0" rtlCol="0">
            <a:spAutoFit/>
          </a:bodyPr>
          <a:lstStyle/>
          <a:p>
            <a:pPr marL="12700">
              <a:lnSpc>
                <a:spcPct val="100000"/>
              </a:lnSpc>
              <a:spcBef>
                <a:spcPts val="95"/>
              </a:spcBef>
              <a:tabLst>
                <a:tab pos="2904490" algn="l"/>
                <a:tab pos="8013065" algn="l"/>
              </a:tabLst>
            </a:pPr>
            <a:r>
              <a:rPr sz="4000" spc="-5" dirty="0">
                <a:solidFill>
                  <a:srgbClr val="FF0000"/>
                </a:solidFill>
                <a:latin typeface="Times New Roman"/>
                <a:cs typeface="Times New Roman"/>
              </a:rPr>
              <a:t> 	</a:t>
            </a:r>
            <a:r>
              <a:rPr sz="4000" b="1" spc="-5" dirty="0">
                <a:solidFill>
                  <a:srgbClr val="FF0000"/>
                </a:solidFill>
                <a:latin typeface="Candara"/>
                <a:cs typeface="Candara"/>
              </a:rPr>
              <a:t>Ιδιότητες	</a:t>
            </a:r>
            <a:endParaRPr sz="4000" dirty="0">
              <a:solidFill>
                <a:srgbClr val="FF0000"/>
              </a:solidFill>
              <a:latin typeface="Candara"/>
              <a:cs typeface="Candara"/>
            </a:endParaRPr>
          </a:p>
        </p:txBody>
      </p:sp>
      <p:sp>
        <p:nvSpPr>
          <p:cNvPr id="5" name="TextBox 4"/>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02742" y="1923669"/>
            <a:ext cx="8578850" cy="246507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Δεν</a:t>
            </a:r>
            <a:r>
              <a:rPr sz="3200" spc="10" dirty="0">
                <a:solidFill>
                  <a:srgbClr val="000066"/>
                </a:solidFill>
                <a:latin typeface="Candara"/>
                <a:cs typeface="Candara"/>
              </a:rPr>
              <a:t> </a:t>
            </a:r>
            <a:r>
              <a:rPr sz="3200" dirty="0">
                <a:solidFill>
                  <a:srgbClr val="000066"/>
                </a:solidFill>
                <a:latin typeface="Candara"/>
                <a:cs typeface="Candara"/>
              </a:rPr>
              <a:t>αναφλέγ</a:t>
            </a:r>
            <a:r>
              <a:rPr sz="3200" spc="10" dirty="0">
                <a:solidFill>
                  <a:srgbClr val="000066"/>
                </a:solidFill>
                <a:latin typeface="Candara"/>
                <a:cs typeface="Candara"/>
              </a:rPr>
              <a:t>ε</a:t>
            </a:r>
            <a:r>
              <a:rPr sz="3200" dirty="0">
                <a:solidFill>
                  <a:srgbClr val="000066"/>
                </a:solidFill>
                <a:latin typeface="Candara"/>
                <a:cs typeface="Candara"/>
              </a:rPr>
              <a:t>ται</a:t>
            </a:r>
            <a:endParaRPr sz="3200">
              <a:latin typeface="Candara"/>
              <a:cs typeface="Candara"/>
            </a:endParaRPr>
          </a:p>
          <a:p>
            <a:pPr marL="12700">
              <a:lnSpc>
                <a:spcPct val="100000"/>
              </a:lnSpc>
              <a:tabLst>
                <a:tab pos="1258570" algn="l"/>
              </a:tabLst>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Λίγο	διαλυτό</a:t>
            </a:r>
            <a:r>
              <a:rPr sz="3200" spc="-20" dirty="0">
                <a:solidFill>
                  <a:srgbClr val="000066"/>
                </a:solidFill>
                <a:latin typeface="Candara"/>
                <a:cs typeface="Candara"/>
              </a:rPr>
              <a:t> </a:t>
            </a:r>
            <a:r>
              <a:rPr sz="3200" spc="-5" dirty="0">
                <a:solidFill>
                  <a:srgbClr val="000066"/>
                </a:solidFill>
                <a:latin typeface="Candara"/>
                <a:cs typeface="Candara"/>
              </a:rPr>
              <a:t>στο</a:t>
            </a:r>
            <a:r>
              <a:rPr sz="3200" dirty="0">
                <a:solidFill>
                  <a:srgbClr val="000066"/>
                </a:solidFill>
                <a:latin typeface="Candara"/>
                <a:cs typeface="Candara"/>
              </a:rPr>
              <a:t> </a:t>
            </a:r>
            <a:r>
              <a:rPr sz="3200" spc="-5" dirty="0">
                <a:solidFill>
                  <a:srgbClr val="000066"/>
                </a:solidFill>
                <a:latin typeface="Candara"/>
                <a:cs typeface="Candara"/>
              </a:rPr>
              <a:t>νερό</a:t>
            </a:r>
            <a:r>
              <a:rPr sz="3200" spc="5" dirty="0">
                <a:solidFill>
                  <a:srgbClr val="000066"/>
                </a:solidFill>
                <a:latin typeface="Candara"/>
                <a:cs typeface="Candara"/>
              </a:rPr>
              <a:t> </a:t>
            </a:r>
            <a:r>
              <a:rPr sz="3200" spc="-5" dirty="0">
                <a:solidFill>
                  <a:srgbClr val="000066"/>
                </a:solidFill>
                <a:latin typeface="Candara"/>
                <a:cs typeface="Candara"/>
              </a:rPr>
              <a:t>(0,28%,</a:t>
            </a:r>
            <a:r>
              <a:rPr sz="3200" spc="5" dirty="0">
                <a:solidFill>
                  <a:srgbClr val="000066"/>
                </a:solidFill>
                <a:latin typeface="Candara"/>
                <a:cs typeface="Candara"/>
              </a:rPr>
              <a:t> </a:t>
            </a:r>
            <a:r>
              <a:rPr sz="3200" dirty="0">
                <a:solidFill>
                  <a:srgbClr val="000066"/>
                </a:solidFill>
                <a:latin typeface="Candara"/>
                <a:cs typeface="Candara"/>
              </a:rPr>
              <a:t>το </a:t>
            </a:r>
            <a:r>
              <a:rPr sz="3200" spc="-5" dirty="0">
                <a:solidFill>
                  <a:srgbClr val="000066"/>
                </a:solidFill>
                <a:latin typeface="Candara"/>
                <a:cs typeface="Candara"/>
              </a:rPr>
              <a:t>νερό</a:t>
            </a:r>
            <a:r>
              <a:rPr sz="3200" spc="5" dirty="0">
                <a:solidFill>
                  <a:srgbClr val="000066"/>
                </a:solidFill>
                <a:latin typeface="Candara"/>
                <a:cs typeface="Candara"/>
              </a:rPr>
              <a:t> </a:t>
            </a:r>
            <a:r>
              <a:rPr sz="3200" spc="-5" dirty="0">
                <a:solidFill>
                  <a:srgbClr val="000066"/>
                </a:solidFill>
                <a:latin typeface="Candara"/>
                <a:cs typeface="Candara"/>
              </a:rPr>
              <a:t>σ’</a:t>
            </a:r>
            <a:r>
              <a:rPr sz="3200" spc="20" dirty="0">
                <a:solidFill>
                  <a:srgbClr val="000066"/>
                </a:solidFill>
                <a:latin typeface="Candara"/>
                <a:cs typeface="Candara"/>
              </a:rPr>
              <a:t> </a:t>
            </a:r>
            <a:r>
              <a:rPr sz="3200" spc="5" dirty="0">
                <a:solidFill>
                  <a:srgbClr val="000066"/>
                </a:solidFill>
                <a:latin typeface="Candara"/>
                <a:cs typeface="Candara"/>
              </a:rPr>
              <a:t>αυτό,</a:t>
            </a:r>
            <a:endParaRPr sz="3200">
              <a:latin typeface="Candara"/>
              <a:cs typeface="Candara"/>
            </a:endParaRPr>
          </a:p>
          <a:p>
            <a:pPr marL="304800">
              <a:lnSpc>
                <a:spcPct val="100000"/>
              </a:lnSpc>
            </a:pPr>
            <a:r>
              <a:rPr sz="3200" spc="-5" dirty="0">
                <a:solidFill>
                  <a:srgbClr val="000066"/>
                </a:solidFill>
                <a:latin typeface="Candara"/>
                <a:cs typeface="Candara"/>
              </a:rPr>
              <a:t>0,13%)</a:t>
            </a:r>
            <a:endParaRPr sz="3200">
              <a:latin typeface="Candara"/>
              <a:cs typeface="Candara"/>
            </a:endParaRPr>
          </a:p>
          <a:p>
            <a:pPr marL="12700">
              <a:lnSpc>
                <a:spcPct val="100000"/>
              </a:lnSpc>
              <a:tabLst>
                <a:tab pos="191897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Διαλυτό	</a:t>
            </a:r>
            <a:r>
              <a:rPr sz="3200" dirty="0">
                <a:solidFill>
                  <a:srgbClr val="000066"/>
                </a:solidFill>
                <a:latin typeface="Candara"/>
                <a:cs typeface="Candara"/>
              </a:rPr>
              <a:t>σε</a:t>
            </a:r>
            <a:r>
              <a:rPr sz="3200" spc="-25" dirty="0">
                <a:solidFill>
                  <a:srgbClr val="000066"/>
                </a:solidFill>
                <a:latin typeface="Candara"/>
                <a:cs typeface="Candara"/>
              </a:rPr>
              <a:t> </a:t>
            </a:r>
            <a:r>
              <a:rPr sz="3200" dirty="0">
                <a:solidFill>
                  <a:srgbClr val="000066"/>
                </a:solidFill>
                <a:latin typeface="Candara"/>
                <a:cs typeface="Candara"/>
              </a:rPr>
              <a:t>οργανικούς</a:t>
            </a:r>
            <a:r>
              <a:rPr sz="3200" spc="-30" dirty="0">
                <a:solidFill>
                  <a:srgbClr val="000066"/>
                </a:solidFill>
                <a:latin typeface="Candara"/>
                <a:cs typeface="Candara"/>
              </a:rPr>
              <a:t> </a:t>
            </a:r>
            <a:r>
              <a:rPr sz="3200" dirty="0">
                <a:solidFill>
                  <a:srgbClr val="000066"/>
                </a:solidFill>
                <a:latin typeface="Candara"/>
                <a:cs typeface="Candara"/>
              </a:rPr>
              <a:t>διαλύτες</a:t>
            </a:r>
            <a:endParaRPr sz="3200">
              <a:latin typeface="Candara"/>
              <a:cs typeface="Candara"/>
            </a:endParaRPr>
          </a:p>
          <a:p>
            <a:pPr marL="12700">
              <a:lnSpc>
                <a:spcPct val="100000"/>
              </a:lnSpc>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Χημικά</a:t>
            </a:r>
            <a:r>
              <a:rPr sz="3200" dirty="0">
                <a:solidFill>
                  <a:srgbClr val="000066"/>
                </a:solidFill>
                <a:latin typeface="Candara"/>
                <a:cs typeface="Candara"/>
              </a:rPr>
              <a:t>, είναι</a:t>
            </a:r>
            <a:r>
              <a:rPr sz="3200" spc="-15" dirty="0">
                <a:solidFill>
                  <a:srgbClr val="000066"/>
                </a:solidFill>
                <a:latin typeface="Candara"/>
                <a:cs typeface="Candara"/>
              </a:rPr>
              <a:t> </a:t>
            </a:r>
            <a:r>
              <a:rPr sz="3200" dirty="0">
                <a:solidFill>
                  <a:srgbClr val="000066"/>
                </a:solidFill>
                <a:latin typeface="Candara"/>
                <a:cs typeface="Candara"/>
              </a:rPr>
              <a:t>εξαιρετικά</a:t>
            </a:r>
            <a:r>
              <a:rPr sz="3200" spc="-35" dirty="0">
                <a:solidFill>
                  <a:srgbClr val="000066"/>
                </a:solidFill>
                <a:latin typeface="Candara"/>
                <a:cs typeface="Candara"/>
              </a:rPr>
              <a:t> </a:t>
            </a:r>
            <a:r>
              <a:rPr sz="3200" dirty="0">
                <a:solidFill>
                  <a:srgbClr val="000066"/>
                </a:solidFill>
                <a:latin typeface="Candara"/>
                <a:cs typeface="Candara"/>
              </a:rPr>
              <a:t>σ</a:t>
            </a:r>
            <a:r>
              <a:rPr sz="3200" spc="-15" dirty="0">
                <a:solidFill>
                  <a:srgbClr val="000066"/>
                </a:solidFill>
                <a:latin typeface="Candara"/>
                <a:cs typeface="Candara"/>
              </a:rPr>
              <a:t>τ</a:t>
            </a:r>
            <a:r>
              <a:rPr sz="3200" dirty="0">
                <a:solidFill>
                  <a:srgbClr val="000066"/>
                </a:solidFill>
                <a:latin typeface="Candara"/>
                <a:cs typeface="Candara"/>
              </a:rPr>
              <a:t>αθερή ένωση</a:t>
            </a:r>
            <a:endParaRPr sz="3200">
              <a:latin typeface="Candara"/>
              <a:cs typeface="Candara"/>
            </a:endParaRPr>
          </a:p>
        </p:txBody>
      </p:sp>
      <p:sp>
        <p:nvSpPr>
          <p:cNvPr id="4" name="TextBox 3"/>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2284222"/>
            <a:ext cx="6492240" cy="148971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Προ</a:t>
            </a:r>
            <a:r>
              <a:rPr sz="3200" spc="10" dirty="0">
                <a:solidFill>
                  <a:srgbClr val="000066"/>
                </a:solidFill>
                <a:latin typeface="Candara"/>
                <a:cs typeface="Candara"/>
              </a:rPr>
              <a:t>κ</a:t>
            </a:r>
            <a:r>
              <a:rPr sz="3200" dirty="0">
                <a:solidFill>
                  <a:srgbClr val="000066"/>
                </a:solidFill>
                <a:latin typeface="Candara"/>
                <a:cs typeface="Candara"/>
              </a:rPr>
              <a:t>α</a:t>
            </a:r>
            <a:r>
              <a:rPr sz="3200" spc="10" dirty="0">
                <a:solidFill>
                  <a:srgbClr val="000066"/>
                </a:solidFill>
                <a:latin typeface="Candara"/>
                <a:cs typeface="Candara"/>
              </a:rPr>
              <a:t>λ</a:t>
            </a:r>
            <a:r>
              <a:rPr sz="3200" dirty="0">
                <a:solidFill>
                  <a:srgbClr val="000066"/>
                </a:solidFill>
                <a:latin typeface="Candara"/>
                <a:cs typeface="Candara"/>
              </a:rPr>
              <a:t>εί</a:t>
            </a:r>
            <a:r>
              <a:rPr sz="3200" spc="-15" dirty="0">
                <a:solidFill>
                  <a:srgbClr val="000066"/>
                </a:solidFill>
                <a:latin typeface="Candara"/>
                <a:cs typeface="Candara"/>
              </a:rPr>
              <a:t> </a:t>
            </a:r>
            <a:r>
              <a:rPr sz="3200" spc="-5" dirty="0">
                <a:solidFill>
                  <a:srgbClr val="000066"/>
                </a:solidFill>
                <a:latin typeface="Candara"/>
                <a:cs typeface="Candara"/>
              </a:rPr>
              <a:t>γρ</a:t>
            </a:r>
            <a:r>
              <a:rPr sz="3200" spc="5" dirty="0">
                <a:solidFill>
                  <a:srgbClr val="000066"/>
                </a:solidFill>
                <a:latin typeface="Candara"/>
                <a:cs typeface="Candara"/>
              </a:rPr>
              <a:t>ή</a:t>
            </a:r>
            <a:r>
              <a:rPr sz="3200" spc="-5" dirty="0">
                <a:solidFill>
                  <a:srgbClr val="000066"/>
                </a:solidFill>
                <a:latin typeface="Candara"/>
                <a:cs typeface="Candara"/>
              </a:rPr>
              <a:t>γορ</a:t>
            </a:r>
            <a:r>
              <a:rPr sz="3200" dirty="0">
                <a:solidFill>
                  <a:srgbClr val="000066"/>
                </a:solidFill>
                <a:latin typeface="Candara"/>
                <a:cs typeface="Candara"/>
              </a:rPr>
              <a:t>α</a:t>
            </a:r>
            <a:r>
              <a:rPr sz="3200" spc="5" dirty="0">
                <a:solidFill>
                  <a:srgbClr val="000066"/>
                </a:solidFill>
                <a:latin typeface="Candara"/>
                <a:cs typeface="Candara"/>
              </a:rPr>
              <a:t> </a:t>
            </a:r>
            <a:r>
              <a:rPr sz="3200" dirty="0">
                <a:solidFill>
                  <a:srgbClr val="000066"/>
                </a:solidFill>
                <a:latin typeface="Candara"/>
                <a:cs typeface="Candara"/>
              </a:rPr>
              <a:t>αναισθησία</a:t>
            </a:r>
            <a:endParaRPr sz="3200">
              <a:latin typeface="Candara"/>
              <a:cs typeface="Candara"/>
            </a:endParaRPr>
          </a:p>
          <a:p>
            <a:pPr marL="12700">
              <a:lnSpc>
                <a:spcPct val="100000"/>
              </a:lnSpc>
              <a:tabLst>
                <a:tab pos="190627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Βραχεία	επαγωγή</a:t>
            </a:r>
            <a:endParaRPr sz="3200">
              <a:latin typeface="Candara"/>
              <a:cs typeface="Candara"/>
            </a:endParaRPr>
          </a:p>
          <a:p>
            <a:pPr marL="12700">
              <a:lnSpc>
                <a:spcPct val="100000"/>
              </a:lnSpc>
              <a:tabLst>
                <a:tab pos="1989455" algn="l"/>
              </a:tabLst>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Γρήγορη	ανάνηψη,</a:t>
            </a:r>
            <a:r>
              <a:rPr sz="3200" spc="-5" dirty="0">
                <a:solidFill>
                  <a:srgbClr val="000066"/>
                </a:solidFill>
                <a:latin typeface="Candara"/>
                <a:cs typeface="Candara"/>
              </a:rPr>
              <a:t> </a:t>
            </a:r>
            <a:r>
              <a:rPr sz="3200" dirty="0">
                <a:solidFill>
                  <a:srgbClr val="000066"/>
                </a:solidFill>
                <a:latin typeface="Candara"/>
                <a:cs typeface="Candara"/>
              </a:rPr>
              <a:t>χωρίς</a:t>
            </a:r>
            <a:r>
              <a:rPr sz="3200" spc="-20" dirty="0">
                <a:solidFill>
                  <a:srgbClr val="000066"/>
                </a:solidFill>
                <a:latin typeface="Candara"/>
                <a:cs typeface="Candara"/>
              </a:rPr>
              <a:t> </a:t>
            </a:r>
            <a:r>
              <a:rPr sz="3200" spc="-5" dirty="0">
                <a:solidFill>
                  <a:srgbClr val="000066"/>
                </a:solidFill>
                <a:latin typeface="Candara"/>
                <a:cs typeface="Candara"/>
              </a:rPr>
              <a:t>διέγερση</a:t>
            </a:r>
            <a:endParaRPr sz="3200">
              <a:latin typeface="Candara"/>
              <a:cs typeface="Candara"/>
            </a:endParaRPr>
          </a:p>
        </p:txBody>
      </p:sp>
      <p:sp>
        <p:nvSpPr>
          <p:cNvPr id="4" name="TextBox 3"/>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656969"/>
            <a:ext cx="7781290" cy="998855"/>
          </a:xfrm>
          <a:prstGeom prst="rect">
            <a:avLst/>
          </a:prstGeom>
        </p:spPr>
        <p:txBody>
          <a:bodyPr vert="horz" wrap="square" lIns="0" tIns="27940" rIns="0" bIns="0" rtlCol="0">
            <a:spAutoFit/>
          </a:bodyPr>
          <a:lstStyle/>
          <a:p>
            <a:pPr marL="12700" marR="5080" indent="242570">
              <a:lnSpc>
                <a:spcPts val="3820"/>
              </a:lnSpc>
              <a:spcBef>
                <a:spcPts val="220"/>
              </a:spcBef>
              <a:tabLst>
                <a:tab pos="1100455" algn="l"/>
                <a:tab pos="2978785" algn="l"/>
                <a:tab pos="6112510" algn="l"/>
              </a:tabLst>
            </a:pPr>
            <a:r>
              <a:rPr sz="3200" dirty="0">
                <a:solidFill>
                  <a:srgbClr val="000066"/>
                </a:solidFill>
                <a:latin typeface="Candara"/>
                <a:cs typeface="Candara"/>
              </a:rPr>
              <a:t>Σε	μεγάλ</a:t>
            </a:r>
            <a:r>
              <a:rPr sz="3200" spc="5" dirty="0">
                <a:solidFill>
                  <a:srgbClr val="000066"/>
                </a:solidFill>
                <a:latin typeface="Candara"/>
                <a:cs typeface="Candara"/>
              </a:rPr>
              <a:t>ε</a:t>
            </a:r>
            <a:r>
              <a:rPr sz="3200" dirty="0">
                <a:solidFill>
                  <a:srgbClr val="000066"/>
                </a:solidFill>
                <a:latin typeface="Candara"/>
                <a:cs typeface="Candara"/>
              </a:rPr>
              <a:t>ς	συγκεντρώσεις	</a:t>
            </a:r>
            <a:r>
              <a:rPr sz="3200" spc="-5" dirty="0">
                <a:solidFill>
                  <a:srgbClr val="000066"/>
                </a:solidFill>
                <a:latin typeface="Candara"/>
                <a:cs typeface="Candara"/>
              </a:rPr>
              <a:t>προκαλεί  καρδιακή</a:t>
            </a:r>
            <a:r>
              <a:rPr sz="3200" spc="35" dirty="0">
                <a:solidFill>
                  <a:srgbClr val="000066"/>
                </a:solidFill>
                <a:latin typeface="Candara"/>
                <a:cs typeface="Candara"/>
              </a:rPr>
              <a:t> </a:t>
            </a:r>
            <a:r>
              <a:rPr sz="3200" dirty="0">
                <a:solidFill>
                  <a:srgbClr val="000066"/>
                </a:solidFill>
                <a:latin typeface="Candara"/>
                <a:cs typeface="Candara"/>
              </a:rPr>
              <a:t>καταστολή</a:t>
            </a:r>
            <a:r>
              <a:rPr sz="3200" spc="45" dirty="0">
                <a:solidFill>
                  <a:srgbClr val="000066"/>
                </a:solidFill>
                <a:latin typeface="Candara"/>
                <a:cs typeface="Candara"/>
              </a:rPr>
              <a:t> </a:t>
            </a:r>
            <a:r>
              <a:rPr sz="3200" spc="-5" dirty="0">
                <a:solidFill>
                  <a:srgbClr val="000066"/>
                </a:solidFill>
                <a:latin typeface="Candara"/>
                <a:cs typeface="Candara"/>
              </a:rPr>
              <a:t>και</a:t>
            </a:r>
            <a:r>
              <a:rPr sz="3200" spc="35" dirty="0">
                <a:solidFill>
                  <a:srgbClr val="000066"/>
                </a:solidFill>
                <a:latin typeface="Candara"/>
                <a:cs typeface="Candara"/>
              </a:rPr>
              <a:t> </a:t>
            </a:r>
            <a:r>
              <a:rPr sz="3200" spc="-5" dirty="0">
                <a:solidFill>
                  <a:srgbClr val="000066"/>
                </a:solidFill>
                <a:latin typeface="Candara"/>
                <a:cs typeface="Candara"/>
              </a:rPr>
              <a:t>διέγερση</a:t>
            </a:r>
            <a:r>
              <a:rPr sz="3200" spc="50" dirty="0">
                <a:solidFill>
                  <a:srgbClr val="000066"/>
                </a:solidFill>
                <a:latin typeface="Candara"/>
                <a:cs typeface="Candara"/>
              </a:rPr>
              <a:t> </a:t>
            </a:r>
            <a:r>
              <a:rPr sz="3200" spc="-5" dirty="0">
                <a:solidFill>
                  <a:srgbClr val="000066"/>
                </a:solidFill>
                <a:latin typeface="Candara"/>
                <a:cs typeface="Candara"/>
              </a:rPr>
              <a:t>του</a:t>
            </a:r>
            <a:r>
              <a:rPr sz="3200" spc="50" dirty="0">
                <a:solidFill>
                  <a:srgbClr val="000066"/>
                </a:solidFill>
                <a:latin typeface="Candara"/>
                <a:cs typeface="Candara"/>
              </a:rPr>
              <a:t> </a:t>
            </a:r>
            <a:r>
              <a:rPr sz="3200" spc="5" dirty="0">
                <a:solidFill>
                  <a:srgbClr val="000066"/>
                </a:solidFill>
                <a:latin typeface="Candara"/>
                <a:cs typeface="Candara"/>
              </a:rPr>
              <a:t>ΚΝΣ.</a:t>
            </a:r>
            <a:endParaRPr sz="3200">
              <a:latin typeface="Candara"/>
              <a:cs typeface="Candara"/>
            </a:endParaRPr>
          </a:p>
        </p:txBody>
      </p:sp>
      <p:sp>
        <p:nvSpPr>
          <p:cNvPr id="4" name="object 4"/>
          <p:cNvSpPr txBox="1"/>
          <p:nvPr/>
        </p:nvSpPr>
        <p:spPr>
          <a:xfrm>
            <a:off x="828547" y="2629281"/>
            <a:ext cx="3837304" cy="513715"/>
          </a:xfrm>
          <a:prstGeom prst="rect">
            <a:avLst/>
          </a:prstGeom>
        </p:spPr>
        <p:txBody>
          <a:bodyPr vert="horz" wrap="square" lIns="0" tIns="13335" rIns="0" bIns="0" rtlCol="0">
            <a:spAutoFit/>
          </a:bodyPr>
          <a:lstStyle/>
          <a:p>
            <a:pPr marL="12700">
              <a:lnSpc>
                <a:spcPct val="100000"/>
              </a:lnSpc>
              <a:spcBef>
                <a:spcPts val="105"/>
              </a:spcBef>
              <a:tabLst>
                <a:tab pos="1103630" algn="l"/>
              </a:tabLst>
            </a:pPr>
            <a:r>
              <a:rPr sz="3200" dirty="0">
                <a:solidFill>
                  <a:srgbClr val="000066"/>
                </a:solidFill>
                <a:latin typeface="Candara"/>
                <a:cs typeface="Candara"/>
              </a:rPr>
              <a:t>Δεν	</a:t>
            </a:r>
            <a:r>
              <a:rPr sz="3200" spc="-10" dirty="0">
                <a:solidFill>
                  <a:srgbClr val="000066"/>
                </a:solidFill>
                <a:latin typeface="Candara"/>
                <a:cs typeface="Candara"/>
              </a:rPr>
              <a:t>ευαισθητοποιεί</a:t>
            </a:r>
            <a:endParaRPr sz="3200">
              <a:latin typeface="Candara"/>
              <a:cs typeface="Candara"/>
            </a:endParaRPr>
          </a:p>
        </p:txBody>
      </p:sp>
      <p:sp>
        <p:nvSpPr>
          <p:cNvPr id="5" name="object 5"/>
          <p:cNvSpPr txBox="1"/>
          <p:nvPr/>
        </p:nvSpPr>
        <p:spPr>
          <a:xfrm>
            <a:off x="828547" y="3117342"/>
            <a:ext cx="4950460" cy="513715"/>
          </a:xfrm>
          <a:prstGeom prst="rect">
            <a:avLst/>
          </a:prstGeom>
        </p:spPr>
        <p:txBody>
          <a:bodyPr vert="horz" wrap="square" lIns="0" tIns="13335" rIns="0" bIns="0" rtlCol="0">
            <a:spAutoFit/>
          </a:bodyPr>
          <a:lstStyle/>
          <a:p>
            <a:pPr marL="12700">
              <a:lnSpc>
                <a:spcPct val="100000"/>
              </a:lnSpc>
              <a:spcBef>
                <a:spcPts val="105"/>
              </a:spcBef>
              <a:tabLst>
                <a:tab pos="3155315" algn="l"/>
              </a:tabLst>
            </a:pPr>
            <a:r>
              <a:rPr sz="3200" dirty="0">
                <a:solidFill>
                  <a:srgbClr val="000066"/>
                </a:solidFill>
                <a:latin typeface="Candara"/>
                <a:cs typeface="Candara"/>
              </a:rPr>
              <a:t>κατεχολαμίνες.	</a:t>
            </a:r>
            <a:r>
              <a:rPr sz="3200" spc="-5" dirty="0" smtClean="0">
                <a:solidFill>
                  <a:srgbClr val="000066"/>
                </a:solidFill>
                <a:latin typeface="Candara"/>
                <a:cs typeface="Candara"/>
              </a:rPr>
              <a:t>Υπ</a:t>
            </a:r>
            <a:r>
              <a:rPr sz="3200" spc="-5" dirty="0" err="1" smtClean="0">
                <a:solidFill>
                  <a:srgbClr val="000066"/>
                </a:solidFill>
                <a:latin typeface="Candara"/>
                <a:cs typeface="Candara"/>
              </a:rPr>
              <a:t>άρχ</a:t>
            </a:r>
            <a:r>
              <a:rPr lang="el-GR" sz="3200" spc="-5" dirty="0" smtClean="0">
                <a:solidFill>
                  <a:srgbClr val="000066"/>
                </a:solidFill>
                <a:latin typeface="Candara"/>
                <a:cs typeface="Candara"/>
              </a:rPr>
              <a:t>ει</a:t>
            </a:r>
            <a:endParaRPr sz="3200" dirty="0">
              <a:latin typeface="Candara"/>
              <a:cs typeface="Candara"/>
            </a:endParaRPr>
          </a:p>
        </p:txBody>
      </p:sp>
      <p:sp>
        <p:nvSpPr>
          <p:cNvPr id="6" name="object 6"/>
          <p:cNvSpPr txBox="1"/>
          <p:nvPr/>
        </p:nvSpPr>
        <p:spPr>
          <a:xfrm>
            <a:off x="5419725" y="3605021"/>
            <a:ext cx="2015489"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000066"/>
                </a:solidFill>
                <a:latin typeface="Candara"/>
                <a:cs typeface="Candara"/>
              </a:rPr>
              <a:t>αποδίδεται</a:t>
            </a:r>
            <a:endParaRPr sz="3200">
              <a:latin typeface="Candara"/>
              <a:cs typeface="Candara"/>
            </a:endParaRPr>
          </a:p>
        </p:txBody>
      </p:sp>
      <p:sp>
        <p:nvSpPr>
          <p:cNvPr id="7" name="object 7"/>
          <p:cNvSpPr txBox="1"/>
          <p:nvPr/>
        </p:nvSpPr>
        <p:spPr>
          <a:xfrm>
            <a:off x="5099684" y="2629281"/>
            <a:ext cx="3510279" cy="1489710"/>
          </a:xfrm>
          <a:prstGeom prst="rect">
            <a:avLst/>
          </a:prstGeom>
        </p:spPr>
        <p:txBody>
          <a:bodyPr vert="horz" wrap="square" lIns="0" tIns="13335" rIns="0" bIns="0" rtlCol="0">
            <a:spAutoFit/>
          </a:bodyPr>
          <a:lstStyle/>
          <a:p>
            <a:pPr marR="5080" algn="r">
              <a:lnSpc>
                <a:spcPct val="100000"/>
              </a:lnSpc>
              <a:spcBef>
                <a:spcPts val="105"/>
              </a:spcBef>
              <a:tabLst>
                <a:tab pos="1078865" algn="l"/>
                <a:tab pos="2776855" algn="l"/>
              </a:tabLst>
            </a:pPr>
            <a:r>
              <a:rPr sz="3200" dirty="0">
                <a:solidFill>
                  <a:srgbClr val="000066"/>
                </a:solidFill>
                <a:latin typeface="Candara"/>
                <a:cs typeface="Candara"/>
              </a:rPr>
              <a:t>την	</a:t>
            </a:r>
            <a:r>
              <a:rPr sz="3200" spc="-5" dirty="0">
                <a:solidFill>
                  <a:srgbClr val="000066"/>
                </a:solidFill>
                <a:latin typeface="Candara"/>
                <a:cs typeface="Candara"/>
              </a:rPr>
              <a:t>καρ</a:t>
            </a:r>
            <a:r>
              <a:rPr sz="3200" spc="5" dirty="0">
                <a:solidFill>
                  <a:srgbClr val="000066"/>
                </a:solidFill>
                <a:latin typeface="Candara"/>
                <a:cs typeface="Candara"/>
              </a:rPr>
              <a:t>δ</a:t>
            </a:r>
            <a:r>
              <a:rPr sz="3200" spc="-15" dirty="0">
                <a:solidFill>
                  <a:srgbClr val="000066"/>
                </a:solidFill>
                <a:latin typeface="Candara"/>
                <a:cs typeface="Candara"/>
              </a:rPr>
              <a:t>ι</a:t>
            </a:r>
            <a:r>
              <a:rPr sz="3200" dirty="0">
                <a:solidFill>
                  <a:srgbClr val="000066"/>
                </a:solidFill>
                <a:latin typeface="Candara"/>
                <a:cs typeface="Candara"/>
              </a:rPr>
              <a:t>ά	σ</a:t>
            </a:r>
            <a:r>
              <a:rPr sz="3200" spc="-10" dirty="0">
                <a:solidFill>
                  <a:srgbClr val="000066"/>
                </a:solidFill>
                <a:latin typeface="Candara"/>
                <a:cs typeface="Candara"/>
              </a:rPr>
              <a:t>τ</a:t>
            </a:r>
            <a:r>
              <a:rPr sz="3200" dirty="0">
                <a:solidFill>
                  <a:srgbClr val="000066"/>
                </a:solidFill>
                <a:latin typeface="Candara"/>
                <a:cs typeface="Candara"/>
              </a:rPr>
              <a:t>ις</a:t>
            </a:r>
            <a:endParaRPr sz="3200" dirty="0">
              <a:latin typeface="Candara"/>
              <a:cs typeface="Candara"/>
            </a:endParaRPr>
          </a:p>
          <a:p>
            <a:pPr marR="6350" algn="r">
              <a:lnSpc>
                <a:spcPct val="100000"/>
              </a:lnSpc>
              <a:tabLst>
                <a:tab pos="1871345" algn="l"/>
              </a:tabLst>
            </a:pPr>
            <a:r>
              <a:rPr sz="3200" dirty="0" smtClean="0">
                <a:solidFill>
                  <a:srgbClr val="000066"/>
                </a:solidFill>
                <a:latin typeface="Candara"/>
                <a:cs typeface="Candara"/>
              </a:rPr>
              <a:t>υπ</a:t>
            </a:r>
            <a:r>
              <a:rPr sz="3200" dirty="0" err="1" smtClean="0">
                <a:solidFill>
                  <a:srgbClr val="000066"/>
                </a:solidFill>
                <a:latin typeface="Candara"/>
                <a:cs typeface="Candara"/>
              </a:rPr>
              <a:t>οψί</a:t>
            </a:r>
            <a:r>
              <a:rPr lang="el-GR" sz="3200" dirty="0">
                <a:solidFill>
                  <a:srgbClr val="000066"/>
                </a:solidFill>
                <a:latin typeface="Candara"/>
                <a:cs typeface="Candara"/>
              </a:rPr>
              <a:t>α</a:t>
            </a:r>
            <a:r>
              <a:rPr sz="3200" dirty="0">
                <a:solidFill>
                  <a:srgbClr val="000066"/>
                </a:solidFill>
                <a:latin typeface="Candara"/>
                <a:cs typeface="Candara"/>
              </a:rPr>
              <a:t>	</a:t>
            </a:r>
            <a:r>
              <a:rPr sz="3200" spc="-10" dirty="0" err="1" smtClean="0">
                <a:solidFill>
                  <a:srgbClr val="000066"/>
                </a:solidFill>
                <a:latin typeface="Candara"/>
                <a:cs typeface="Candara"/>
              </a:rPr>
              <a:t>γι</a:t>
            </a:r>
            <a:r>
              <a:rPr sz="3200" spc="-10" dirty="0" smtClean="0">
                <a:solidFill>
                  <a:srgbClr val="000066"/>
                </a:solidFill>
                <a:latin typeface="Candara"/>
                <a:cs typeface="Candara"/>
              </a:rPr>
              <a:t>α</a:t>
            </a:r>
            <a:endParaRPr sz="3200" dirty="0" smtClean="0">
              <a:latin typeface="Candara"/>
              <a:cs typeface="Candara"/>
            </a:endParaRPr>
          </a:p>
          <a:p>
            <a:pPr marR="5080" algn="r">
              <a:lnSpc>
                <a:spcPct val="100000"/>
              </a:lnSpc>
            </a:pPr>
            <a:r>
              <a:rPr sz="3200" spc="-5" dirty="0" err="1" smtClean="0">
                <a:solidFill>
                  <a:srgbClr val="000066"/>
                </a:solidFill>
                <a:latin typeface="Candara"/>
                <a:cs typeface="Candara"/>
              </a:rPr>
              <a:t>στην</a:t>
            </a:r>
            <a:endParaRPr sz="3200" dirty="0">
              <a:latin typeface="Candara"/>
              <a:cs typeface="Candara"/>
            </a:endParaRPr>
          </a:p>
        </p:txBody>
      </p:sp>
      <p:sp>
        <p:nvSpPr>
          <p:cNvPr id="8" name="object 8"/>
          <p:cNvSpPr txBox="1"/>
          <p:nvPr/>
        </p:nvSpPr>
        <p:spPr>
          <a:xfrm>
            <a:off x="4128642" y="4092702"/>
            <a:ext cx="132016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000066"/>
                </a:solidFill>
                <a:latin typeface="Candara"/>
                <a:cs typeface="Candara"/>
              </a:rPr>
              <a:t>μι</a:t>
            </a:r>
            <a:r>
              <a:rPr sz="3200" spc="10" dirty="0">
                <a:solidFill>
                  <a:srgbClr val="000066"/>
                </a:solidFill>
                <a:latin typeface="Candara"/>
                <a:cs typeface="Candara"/>
              </a:rPr>
              <a:t>κ</a:t>
            </a:r>
            <a:r>
              <a:rPr sz="3200" spc="-5" dirty="0">
                <a:solidFill>
                  <a:srgbClr val="000066"/>
                </a:solidFill>
                <a:latin typeface="Candara"/>
                <a:cs typeface="Candara"/>
              </a:rPr>
              <a:t>ρών</a:t>
            </a:r>
            <a:endParaRPr sz="3200" dirty="0">
              <a:latin typeface="Candara"/>
              <a:cs typeface="Candara"/>
            </a:endParaRPr>
          </a:p>
        </p:txBody>
      </p:sp>
      <p:sp>
        <p:nvSpPr>
          <p:cNvPr id="9" name="object 9"/>
          <p:cNvSpPr txBox="1"/>
          <p:nvPr/>
        </p:nvSpPr>
        <p:spPr>
          <a:xfrm>
            <a:off x="6517005" y="4092702"/>
            <a:ext cx="2091689" cy="513715"/>
          </a:xfrm>
          <a:prstGeom prst="rect">
            <a:avLst/>
          </a:prstGeom>
        </p:spPr>
        <p:txBody>
          <a:bodyPr vert="horz" wrap="square" lIns="0" tIns="12700" rIns="0" bIns="0" rtlCol="0">
            <a:spAutoFit/>
          </a:bodyPr>
          <a:lstStyle/>
          <a:p>
            <a:pPr marL="12700">
              <a:lnSpc>
                <a:spcPct val="100000"/>
              </a:lnSpc>
              <a:spcBef>
                <a:spcPts val="100"/>
              </a:spcBef>
            </a:pPr>
            <a:r>
              <a:rPr sz="3200" spc="-5" dirty="0">
                <a:solidFill>
                  <a:srgbClr val="000066"/>
                </a:solidFill>
                <a:latin typeface="Candara"/>
                <a:cs typeface="Candara"/>
              </a:rPr>
              <a:t>ποσοτήτων</a:t>
            </a:r>
            <a:endParaRPr sz="3200" dirty="0">
              <a:latin typeface="Candara"/>
              <a:cs typeface="Candara"/>
            </a:endParaRPr>
          </a:p>
        </p:txBody>
      </p:sp>
      <p:sp>
        <p:nvSpPr>
          <p:cNvPr id="10" name="object 10"/>
          <p:cNvSpPr txBox="1"/>
          <p:nvPr/>
        </p:nvSpPr>
        <p:spPr>
          <a:xfrm>
            <a:off x="828547" y="3605021"/>
            <a:ext cx="4297680" cy="1489710"/>
          </a:xfrm>
          <a:prstGeom prst="rect">
            <a:avLst/>
          </a:prstGeom>
        </p:spPr>
        <p:txBody>
          <a:bodyPr vert="horz" wrap="square" lIns="0" tIns="12700" rIns="0" bIns="0" rtlCol="0">
            <a:spAutoFit/>
          </a:bodyPr>
          <a:lstStyle/>
          <a:p>
            <a:pPr marL="12700" marR="5080">
              <a:lnSpc>
                <a:spcPct val="100000"/>
              </a:lnSpc>
              <a:spcBef>
                <a:spcPts val="100"/>
              </a:spcBef>
              <a:tabLst>
                <a:tab pos="3588385" algn="l"/>
              </a:tabLst>
            </a:pPr>
            <a:r>
              <a:rPr sz="3200" spc="-5" dirty="0">
                <a:solidFill>
                  <a:srgbClr val="000066"/>
                </a:solidFill>
                <a:latin typeface="Candara"/>
                <a:cs typeface="Candara"/>
              </a:rPr>
              <a:t>νεφ</a:t>
            </a:r>
            <a:r>
              <a:rPr sz="3200" spc="5" dirty="0">
                <a:solidFill>
                  <a:srgbClr val="000066"/>
                </a:solidFill>
                <a:latin typeface="Candara"/>
                <a:cs typeface="Candara"/>
              </a:rPr>
              <a:t>ρ</a:t>
            </a:r>
            <a:r>
              <a:rPr sz="3200" dirty="0">
                <a:solidFill>
                  <a:srgbClr val="000066"/>
                </a:solidFill>
                <a:latin typeface="Candara"/>
                <a:cs typeface="Candara"/>
              </a:rPr>
              <a:t>οτοξικ</a:t>
            </a:r>
            <a:r>
              <a:rPr sz="3200" spc="35" dirty="0">
                <a:solidFill>
                  <a:srgbClr val="000066"/>
                </a:solidFill>
                <a:latin typeface="Candara"/>
                <a:cs typeface="Candara"/>
              </a:rPr>
              <a:t>ό</a:t>
            </a:r>
            <a:r>
              <a:rPr sz="3200" dirty="0">
                <a:solidFill>
                  <a:srgbClr val="000066"/>
                </a:solidFill>
                <a:latin typeface="Candara"/>
                <a:cs typeface="Candara"/>
              </a:rPr>
              <a:t>τητα,	</a:t>
            </a:r>
            <a:r>
              <a:rPr sz="3200" spc="-5" dirty="0">
                <a:solidFill>
                  <a:srgbClr val="000066"/>
                </a:solidFill>
                <a:latin typeface="Candara"/>
                <a:cs typeface="Candara"/>
              </a:rPr>
              <a:t>που  </a:t>
            </a:r>
            <a:r>
              <a:rPr sz="3200" dirty="0">
                <a:solidFill>
                  <a:srgbClr val="000066"/>
                </a:solidFill>
                <a:latin typeface="Candara"/>
                <a:cs typeface="Candara"/>
              </a:rPr>
              <a:t>ελευθέρωση </a:t>
            </a:r>
            <a:r>
              <a:rPr sz="3200" spc="5" dirty="0">
                <a:solidFill>
                  <a:srgbClr val="000066"/>
                </a:solidFill>
                <a:latin typeface="Candara"/>
                <a:cs typeface="Candara"/>
              </a:rPr>
              <a:t> </a:t>
            </a:r>
            <a:r>
              <a:rPr sz="3200" spc="-5" dirty="0">
                <a:solidFill>
                  <a:srgbClr val="000066"/>
                </a:solidFill>
                <a:latin typeface="Candara"/>
                <a:cs typeface="Candara"/>
              </a:rPr>
              <a:t>φθοριούχων</a:t>
            </a:r>
            <a:endParaRPr sz="3200" dirty="0">
              <a:latin typeface="Candara"/>
              <a:cs typeface="Candara"/>
            </a:endParaRPr>
          </a:p>
        </p:txBody>
      </p:sp>
      <p:sp>
        <p:nvSpPr>
          <p:cNvPr id="11" name="TextBox 10"/>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855470"/>
            <a:ext cx="7781290" cy="2949575"/>
          </a:xfrm>
          <a:prstGeom prst="rect">
            <a:avLst/>
          </a:prstGeom>
        </p:spPr>
        <p:txBody>
          <a:bodyPr vert="horz" wrap="square" lIns="0" tIns="13335" rIns="0" bIns="0" rtlCol="0">
            <a:spAutoFit/>
          </a:bodyPr>
          <a:lstStyle/>
          <a:p>
            <a:pPr marL="12700" marR="5080" indent="509270" algn="just">
              <a:lnSpc>
                <a:spcPct val="99900"/>
              </a:lnSpc>
              <a:spcBef>
                <a:spcPts val="105"/>
              </a:spcBef>
            </a:pPr>
            <a:r>
              <a:rPr sz="3200" dirty="0">
                <a:solidFill>
                  <a:srgbClr val="000066"/>
                </a:solidFill>
                <a:latin typeface="Candara"/>
                <a:cs typeface="Candara"/>
              </a:rPr>
              <a:t>Πρέπει</a:t>
            </a:r>
            <a:r>
              <a:rPr sz="3200" spc="5" dirty="0">
                <a:solidFill>
                  <a:srgbClr val="000066"/>
                </a:solidFill>
                <a:latin typeface="Candara"/>
                <a:cs typeface="Candara"/>
              </a:rPr>
              <a:t> </a:t>
            </a:r>
            <a:r>
              <a:rPr sz="3200" spc="-5" dirty="0">
                <a:solidFill>
                  <a:srgbClr val="000066"/>
                </a:solidFill>
                <a:latin typeface="Candara"/>
                <a:cs typeface="Candara"/>
              </a:rPr>
              <a:t>να</a:t>
            </a:r>
            <a:r>
              <a:rPr sz="3200" dirty="0">
                <a:solidFill>
                  <a:srgbClr val="000066"/>
                </a:solidFill>
                <a:latin typeface="Candara"/>
                <a:cs typeface="Candara"/>
              </a:rPr>
              <a:t> αποφεύγεται</a:t>
            </a:r>
            <a:r>
              <a:rPr sz="3200" spc="5" dirty="0">
                <a:solidFill>
                  <a:srgbClr val="000066"/>
                </a:solidFill>
                <a:latin typeface="Candara"/>
                <a:cs typeface="Candara"/>
              </a:rPr>
              <a:t> </a:t>
            </a:r>
            <a:r>
              <a:rPr sz="3200" dirty="0">
                <a:solidFill>
                  <a:srgbClr val="000066"/>
                </a:solidFill>
                <a:latin typeface="Candara"/>
                <a:cs typeface="Candara"/>
              </a:rPr>
              <a:t>η</a:t>
            </a:r>
            <a:r>
              <a:rPr sz="3200" spc="690" dirty="0">
                <a:solidFill>
                  <a:srgbClr val="000066"/>
                </a:solidFill>
                <a:latin typeface="Candara"/>
                <a:cs typeface="Candara"/>
              </a:rPr>
              <a:t> </a:t>
            </a:r>
            <a:r>
              <a:rPr sz="3200" dirty="0">
                <a:solidFill>
                  <a:srgbClr val="000066"/>
                </a:solidFill>
                <a:latin typeface="Candara"/>
                <a:cs typeface="Candara"/>
              </a:rPr>
              <a:t>χρήση</a:t>
            </a:r>
            <a:r>
              <a:rPr sz="3200" spc="695" dirty="0">
                <a:solidFill>
                  <a:srgbClr val="000066"/>
                </a:solidFill>
                <a:latin typeface="Candara"/>
                <a:cs typeface="Candara"/>
              </a:rPr>
              <a:t> </a:t>
            </a:r>
            <a:r>
              <a:rPr sz="3200" spc="-5" dirty="0">
                <a:solidFill>
                  <a:srgbClr val="000066"/>
                </a:solidFill>
                <a:latin typeface="Candara"/>
                <a:cs typeface="Candara"/>
              </a:rPr>
              <a:t>του </a:t>
            </a:r>
            <a:r>
              <a:rPr sz="3200" dirty="0">
                <a:solidFill>
                  <a:srgbClr val="000066"/>
                </a:solidFill>
                <a:latin typeface="Candara"/>
                <a:cs typeface="Candara"/>
              </a:rPr>
              <a:t> από χρόνιους </a:t>
            </a:r>
            <a:r>
              <a:rPr sz="3200" spc="-10" dirty="0">
                <a:solidFill>
                  <a:srgbClr val="000066"/>
                </a:solidFill>
                <a:latin typeface="Candara"/>
                <a:cs typeface="Candara"/>
              </a:rPr>
              <a:t>νεφροπαθείς, </a:t>
            </a:r>
            <a:r>
              <a:rPr sz="3200" spc="-5" dirty="0">
                <a:solidFill>
                  <a:srgbClr val="000066"/>
                </a:solidFill>
                <a:latin typeface="Candara"/>
                <a:cs typeface="Candara"/>
              </a:rPr>
              <a:t>και </a:t>
            </a:r>
            <a:r>
              <a:rPr sz="3200" dirty="0">
                <a:solidFill>
                  <a:srgbClr val="000066"/>
                </a:solidFill>
                <a:latin typeface="Candara"/>
                <a:cs typeface="Candara"/>
              </a:rPr>
              <a:t>από </a:t>
            </a:r>
            <a:r>
              <a:rPr sz="3200" spc="5" dirty="0">
                <a:solidFill>
                  <a:srgbClr val="000066"/>
                </a:solidFill>
                <a:latin typeface="Candara"/>
                <a:cs typeface="Candara"/>
              </a:rPr>
              <a:t>άτομα </a:t>
            </a:r>
            <a:r>
              <a:rPr sz="3200" spc="10" dirty="0">
                <a:solidFill>
                  <a:srgbClr val="000066"/>
                </a:solidFill>
                <a:latin typeface="Candara"/>
                <a:cs typeface="Candara"/>
              </a:rPr>
              <a:t> </a:t>
            </a:r>
            <a:r>
              <a:rPr sz="3200" dirty="0">
                <a:solidFill>
                  <a:srgbClr val="000066"/>
                </a:solidFill>
                <a:latin typeface="Candara"/>
                <a:cs typeface="Candara"/>
              </a:rPr>
              <a:t>που</a:t>
            </a:r>
            <a:r>
              <a:rPr sz="3200" spc="5" dirty="0">
                <a:solidFill>
                  <a:srgbClr val="000066"/>
                </a:solidFill>
                <a:latin typeface="Candara"/>
                <a:cs typeface="Candara"/>
              </a:rPr>
              <a:t> </a:t>
            </a:r>
            <a:r>
              <a:rPr sz="3200" spc="-5" dirty="0">
                <a:solidFill>
                  <a:srgbClr val="000066"/>
                </a:solidFill>
                <a:latin typeface="Candara"/>
                <a:cs typeface="Candara"/>
              </a:rPr>
              <a:t>υποφέρουν</a:t>
            </a:r>
            <a:r>
              <a:rPr sz="3200" dirty="0">
                <a:solidFill>
                  <a:srgbClr val="000066"/>
                </a:solidFill>
                <a:latin typeface="Candara"/>
                <a:cs typeface="Candara"/>
              </a:rPr>
              <a:t> από</a:t>
            </a:r>
            <a:r>
              <a:rPr sz="3200" spc="5" dirty="0">
                <a:solidFill>
                  <a:srgbClr val="000066"/>
                </a:solidFill>
                <a:latin typeface="Candara"/>
                <a:cs typeface="Candara"/>
              </a:rPr>
              <a:t> </a:t>
            </a:r>
            <a:r>
              <a:rPr sz="3200" spc="-5" dirty="0">
                <a:solidFill>
                  <a:srgbClr val="000066"/>
                </a:solidFill>
                <a:latin typeface="Candara"/>
                <a:cs typeface="Candara"/>
              </a:rPr>
              <a:t>σπασμούς</a:t>
            </a:r>
            <a:r>
              <a:rPr sz="3200" dirty="0">
                <a:solidFill>
                  <a:srgbClr val="000066"/>
                </a:solidFill>
                <a:latin typeface="Candara"/>
                <a:cs typeface="Candara"/>
              </a:rPr>
              <a:t> </a:t>
            </a:r>
            <a:r>
              <a:rPr sz="3200" spc="-5" dirty="0">
                <a:solidFill>
                  <a:srgbClr val="000066"/>
                </a:solidFill>
                <a:latin typeface="Candara"/>
                <a:cs typeface="Candara"/>
              </a:rPr>
              <a:t>νευρικής </a:t>
            </a:r>
            <a:r>
              <a:rPr sz="3200" dirty="0">
                <a:solidFill>
                  <a:srgbClr val="000066"/>
                </a:solidFill>
                <a:latin typeface="Candara"/>
                <a:cs typeface="Candara"/>
              </a:rPr>
              <a:t> αιτιολογίας, έστω κι αν </a:t>
            </a:r>
            <a:r>
              <a:rPr sz="3200" spc="-15" dirty="0">
                <a:solidFill>
                  <a:srgbClr val="000066"/>
                </a:solidFill>
                <a:latin typeface="Candara"/>
                <a:cs typeface="Candara"/>
              </a:rPr>
              <a:t>φαίνονται μόνον </a:t>
            </a:r>
            <a:r>
              <a:rPr sz="3200" spc="-5" dirty="0">
                <a:solidFill>
                  <a:srgbClr val="000066"/>
                </a:solidFill>
                <a:latin typeface="Candara"/>
                <a:cs typeface="Candara"/>
              </a:rPr>
              <a:t>ως </a:t>
            </a:r>
            <a:r>
              <a:rPr sz="3200" spc="-680" dirty="0">
                <a:solidFill>
                  <a:srgbClr val="000066"/>
                </a:solidFill>
                <a:latin typeface="Candara"/>
                <a:cs typeface="Candara"/>
              </a:rPr>
              <a:t> </a:t>
            </a:r>
            <a:r>
              <a:rPr sz="3200" dirty="0">
                <a:solidFill>
                  <a:srgbClr val="000066"/>
                </a:solidFill>
                <a:latin typeface="Candara"/>
                <a:cs typeface="Candara"/>
              </a:rPr>
              <a:t>ανωμαλίες</a:t>
            </a:r>
            <a:r>
              <a:rPr sz="3200" spc="5" dirty="0">
                <a:solidFill>
                  <a:srgbClr val="000066"/>
                </a:solidFill>
                <a:latin typeface="Candara"/>
                <a:cs typeface="Candara"/>
              </a:rPr>
              <a:t> </a:t>
            </a:r>
            <a:r>
              <a:rPr sz="3200" spc="-5" dirty="0">
                <a:solidFill>
                  <a:srgbClr val="000066"/>
                </a:solidFill>
                <a:latin typeface="Candara"/>
                <a:cs typeface="Candara"/>
              </a:rPr>
              <a:t>στο</a:t>
            </a:r>
            <a:r>
              <a:rPr sz="3200" dirty="0">
                <a:solidFill>
                  <a:srgbClr val="000066"/>
                </a:solidFill>
                <a:latin typeface="Candara"/>
                <a:cs typeface="Candara"/>
              </a:rPr>
              <a:t> </a:t>
            </a:r>
            <a:r>
              <a:rPr sz="3200" spc="-5" dirty="0">
                <a:solidFill>
                  <a:srgbClr val="000066"/>
                </a:solidFill>
                <a:latin typeface="Candara"/>
                <a:cs typeface="Candara"/>
              </a:rPr>
              <a:t>ΗΕΓ.</a:t>
            </a:r>
            <a:r>
              <a:rPr sz="3200" dirty="0">
                <a:solidFill>
                  <a:srgbClr val="000066"/>
                </a:solidFill>
                <a:latin typeface="Candara"/>
                <a:cs typeface="Candara"/>
              </a:rPr>
              <a:t> </a:t>
            </a:r>
            <a:r>
              <a:rPr sz="3200" spc="5" dirty="0">
                <a:solidFill>
                  <a:srgbClr val="000066"/>
                </a:solidFill>
                <a:latin typeface="Candara"/>
                <a:cs typeface="Candara"/>
              </a:rPr>
              <a:t>Κατά</a:t>
            </a:r>
            <a:r>
              <a:rPr sz="3200" spc="10" dirty="0">
                <a:solidFill>
                  <a:srgbClr val="000066"/>
                </a:solidFill>
                <a:latin typeface="Candara"/>
                <a:cs typeface="Candara"/>
              </a:rPr>
              <a:t> </a:t>
            </a:r>
            <a:r>
              <a:rPr sz="3200" dirty="0">
                <a:solidFill>
                  <a:srgbClr val="000066"/>
                </a:solidFill>
                <a:latin typeface="Candara"/>
                <a:cs typeface="Candara"/>
              </a:rPr>
              <a:t>την</a:t>
            </a:r>
            <a:r>
              <a:rPr sz="3200" spc="5" dirty="0">
                <a:solidFill>
                  <a:srgbClr val="000066"/>
                </a:solidFill>
                <a:latin typeface="Candara"/>
                <a:cs typeface="Candara"/>
              </a:rPr>
              <a:t> </a:t>
            </a:r>
            <a:r>
              <a:rPr sz="3200" dirty="0">
                <a:solidFill>
                  <a:srgbClr val="000066"/>
                </a:solidFill>
                <a:latin typeface="Candara"/>
                <a:cs typeface="Candara"/>
              </a:rPr>
              <a:t>ανάνηψη </a:t>
            </a:r>
            <a:r>
              <a:rPr sz="3200" spc="5" dirty="0">
                <a:solidFill>
                  <a:srgbClr val="000066"/>
                </a:solidFill>
                <a:latin typeface="Candara"/>
                <a:cs typeface="Candara"/>
              </a:rPr>
              <a:t> </a:t>
            </a:r>
            <a:r>
              <a:rPr sz="3200" dirty="0">
                <a:solidFill>
                  <a:srgbClr val="000066"/>
                </a:solidFill>
                <a:latin typeface="Candara"/>
                <a:cs typeface="Candara"/>
              </a:rPr>
              <a:t>συχνά</a:t>
            </a:r>
            <a:r>
              <a:rPr sz="3200" spc="-25" dirty="0">
                <a:solidFill>
                  <a:srgbClr val="000066"/>
                </a:solidFill>
                <a:latin typeface="Candara"/>
                <a:cs typeface="Candara"/>
              </a:rPr>
              <a:t> </a:t>
            </a:r>
            <a:r>
              <a:rPr sz="3200" dirty="0">
                <a:solidFill>
                  <a:srgbClr val="000066"/>
                </a:solidFill>
                <a:latin typeface="Candara"/>
                <a:cs typeface="Candara"/>
              </a:rPr>
              <a:t>εμφανίζεται</a:t>
            </a:r>
            <a:r>
              <a:rPr sz="3200" spc="-25" dirty="0">
                <a:solidFill>
                  <a:srgbClr val="000066"/>
                </a:solidFill>
                <a:latin typeface="Candara"/>
                <a:cs typeface="Candara"/>
              </a:rPr>
              <a:t> </a:t>
            </a:r>
            <a:r>
              <a:rPr sz="3200" spc="-5" dirty="0">
                <a:solidFill>
                  <a:srgbClr val="000066"/>
                </a:solidFill>
                <a:latin typeface="Candara"/>
                <a:cs typeface="Candara"/>
              </a:rPr>
              <a:t>ρίγος.</a:t>
            </a:r>
            <a:endParaRPr sz="3200">
              <a:latin typeface="Candara"/>
              <a:cs typeface="Candara"/>
            </a:endParaRPr>
          </a:p>
        </p:txBody>
      </p:sp>
      <p:sp>
        <p:nvSpPr>
          <p:cNvPr id="4" name="TextBox 3"/>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414652" y="1704847"/>
            <a:ext cx="7050405" cy="2220595"/>
          </a:xfrm>
          <a:prstGeom prst="rect">
            <a:avLst/>
          </a:prstGeom>
        </p:spPr>
        <p:txBody>
          <a:bodyPr vert="horz" wrap="square" lIns="0" tIns="12700" rIns="0" bIns="0" rtlCol="0">
            <a:spAutoFit/>
          </a:bodyPr>
          <a:lstStyle/>
          <a:p>
            <a:pPr marL="12700" marR="5080" indent="328930" algn="just">
              <a:lnSpc>
                <a:spcPct val="100000"/>
              </a:lnSpc>
              <a:spcBef>
                <a:spcPts val="100"/>
              </a:spcBef>
              <a:tabLst>
                <a:tab pos="3509010" algn="l"/>
                <a:tab pos="5148580" algn="l"/>
              </a:tabLst>
            </a:pPr>
            <a:r>
              <a:rPr sz="3600" dirty="0">
                <a:solidFill>
                  <a:srgbClr val="000066"/>
                </a:solidFill>
                <a:latin typeface="Candara"/>
                <a:cs typeface="Candara"/>
              </a:rPr>
              <a:t>Είναι </a:t>
            </a:r>
            <a:r>
              <a:rPr sz="3600" spc="340" dirty="0">
                <a:solidFill>
                  <a:srgbClr val="000066"/>
                </a:solidFill>
                <a:latin typeface="Candara"/>
                <a:cs typeface="Candara"/>
              </a:rPr>
              <a:t> </a:t>
            </a:r>
            <a:r>
              <a:rPr sz="3600" dirty="0">
                <a:solidFill>
                  <a:srgbClr val="000066"/>
                </a:solidFill>
                <a:latin typeface="Candara"/>
                <a:cs typeface="Candara"/>
              </a:rPr>
              <a:t>από	</a:t>
            </a:r>
            <a:r>
              <a:rPr sz="3600" spc="-15" dirty="0">
                <a:solidFill>
                  <a:srgbClr val="000066"/>
                </a:solidFill>
                <a:latin typeface="Candara"/>
                <a:cs typeface="Candara"/>
              </a:rPr>
              <a:t>τ</a:t>
            </a:r>
            <a:r>
              <a:rPr sz="3600" dirty="0">
                <a:solidFill>
                  <a:srgbClr val="000066"/>
                </a:solidFill>
                <a:latin typeface="Candara"/>
                <a:cs typeface="Candara"/>
              </a:rPr>
              <a:t>α	ευρύτ</a:t>
            </a:r>
            <a:r>
              <a:rPr sz="3600" spc="-15" dirty="0">
                <a:solidFill>
                  <a:srgbClr val="000066"/>
                </a:solidFill>
                <a:latin typeface="Candara"/>
                <a:cs typeface="Candara"/>
              </a:rPr>
              <a:t>ε</a:t>
            </a:r>
            <a:r>
              <a:rPr sz="3600" spc="-5" dirty="0">
                <a:solidFill>
                  <a:srgbClr val="000066"/>
                </a:solidFill>
                <a:latin typeface="Candara"/>
                <a:cs typeface="Candara"/>
              </a:rPr>
              <a:t>ρα  </a:t>
            </a:r>
            <a:r>
              <a:rPr sz="3600" spc="-10" dirty="0">
                <a:solidFill>
                  <a:srgbClr val="000066"/>
                </a:solidFill>
                <a:latin typeface="Candara"/>
                <a:cs typeface="Candara"/>
              </a:rPr>
              <a:t>χρησιμοποιούμενα </a:t>
            </a:r>
            <a:r>
              <a:rPr sz="3600" spc="-5" dirty="0">
                <a:solidFill>
                  <a:srgbClr val="000066"/>
                </a:solidFill>
                <a:latin typeface="Candara"/>
                <a:cs typeface="Candara"/>
              </a:rPr>
              <a:t>πτητικά γενικά </a:t>
            </a:r>
            <a:r>
              <a:rPr sz="3600" dirty="0">
                <a:solidFill>
                  <a:srgbClr val="000066"/>
                </a:solidFill>
                <a:latin typeface="Candara"/>
                <a:cs typeface="Candara"/>
              </a:rPr>
              <a:t> αναισθητικά,</a:t>
            </a:r>
            <a:r>
              <a:rPr sz="3600" spc="5" dirty="0">
                <a:solidFill>
                  <a:srgbClr val="000066"/>
                </a:solidFill>
                <a:latin typeface="Candara"/>
                <a:cs typeface="Candara"/>
              </a:rPr>
              <a:t> </a:t>
            </a:r>
            <a:r>
              <a:rPr sz="3600" dirty="0">
                <a:solidFill>
                  <a:srgbClr val="000066"/>
                </a:solidFill>
                <a:latin typeface="Candara"/>
                <a:cs typeface="Candara"/>
              </a:rPr>
              <a:t>δεν</a:t>
            </a:r>
            <a:r>
              <a:rPr sz="3600" spc="5" dirty="0">
                <a:solidFill>
                  <a:srgbClr val="000066"/>
                </a:solidFill>
                <a:latin typeface="Candara"/>
                <a:cs typeface="Candara"/>
              </a:rPr>
              <a:t> </a:t>
            </a:r>
            <a:r>
              <a:rPr sz="3600" spc="-10" dirty="0">
                <a:solidFill>
                  <a:srgbClr val="000066"/>
                </a:solidFill>
                <a:latin typeface="Candara"/>
                <a:cs typeface="Candara"/>
              </a:rPr>
              <a:t>χρησιμοποιείται, </a:t>
            </a:r>
            <a:r>
              <a:rPr sz="3600" spc="-775" dirty="0">
                <a:solidFill>
                  <a:srgbClr val="000066"/>
                </a:solidFill>
                <a:latin typeface="Candara"/>
                <a:cs typeface="Candara"/>
              </a:rPr>
              <a:t> </a:t>
            </a:r>
            <a:r>
              <a:rPr sz="3600" dirty="0">
                <a:solidFill>
                  <a:srgbClr val="000066"/>
                </a:solidFill>
                <a:latin typeface="Candara"/>
                <a:cs typeface="Candara"/>
              </a:rPr>
              <a:t>όμως,</a:t>
            </a:r>
            <a:r>
              <a:rPr sz="3600" spc="-25" dirty="0">
                <a:solidFill>
                  <a:srgbClr val="000066"/>
                </a:solidFill>
                <a:latin typeface="Candara"/>
                <a:cs typeface="Candara"/>
              </a:rPr>
              <a:t> </a:t>
            </a:r>
            <a:r>
              <a:rPr sz="3600" spc="-5" dirty="0">
                <a:solidFill>
                  <a:srgbClr val="000066"/>
                </a:solidFill>
                <a:latin typeface="Candara"/>
                <a:cs typeface="Candara"/>
              </a:rPr>
              <a:t>για </a:t>
            </a:r>
            <a:r>
              <a:rPr sz="3600" dirty="0">
                <a:solidFill>
                  <a:srgbClr val="000066"/>
                </a:solidFill>
                <a:latin typeface="Candara"/>
                <a:cs typeface="Candara"/>
              </a:rPr>
              <a:t>αναισθησία</a:t>
            </a:r>
            <a:r>
              <a:rPr sz="3600" spc="-20" dirty="0">
                <a:solidFill>
                  <a:srgbClr val="000066"/>
                </a:solidFill>
                <a:latin typeface="Candara"/>
                <a:cs typeface="Candara"/>
              </a:rPr>
              <a:t> </a:t>
            </a:r>
            <a:r>
              <a:rPr sz="3600" spc="-5" dirty="0">
                <a:solidFill>
                  <a:srgbClr val="000066"/>
                </a:solidFill>
                <a:latin typeface="Candara"/>
                <a:cs typeface="Candara"/>
              </a:rPr>
              <a:t>παιδιών.</a:t>
            </a:r>
            <a:endParaRPr sz="3600">
              <a:latin typeface="Candara"/>
              <a:cs typeface="Candara"/>
            </a:endParaRPr>
          </a:p>
        </p:txBody>
      </p:sp>
      <p:pic>
        <p:nvPicPr>
          <p:cNvPr id="4" name="object 4"/>
          <p:cNvPicPr/>
          <p:nvPr/>
        </p:nvPicPr>
        <p:blipFill>
          <a:blip r:embed="rId2" cstate="print"/>
          <a:stretch>
            <a:fillRect/>
          </a:stretch>
        </p:blipFill>
        <p:spPr>
          <a:xfrm>
            <a:off x="5269991" y="4087367"/>
            <a:ext cx="3268217" cy="2495550"/>
          </a:xfrm>
          <a:prstGeom prst="rect">
            <a:avLst/>
          </a:prstGeom>
        </p:spPr>
      </p:pic>
      <p:sp>
        <p:nvSpPr>
          <p:cNvPr id="5" name="TextBox 4"/>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270630" y="1653362"/>
            <a:ext cx="2602865" cy="514350"/>
          </a:xfrm>
          <a:prstGeom prst="rect">
            <a:avLst/>
          </a:prstGeom>
        </p:spPr>
        <p:txBody>
          <a:bodyPr vert="horz" wrap="square" lIns="0" tIns="13335" rIns="0" bIns="0" rtlCol="0">
            <a:spAutoFit/>
          </a:bodyPr>
          <a:lstStyle/>
          <a:p>
            <a:pPr marL="12700">
              <a:lnSpc>
                <a:spcPct val="100000"/>
              </a:lnSpc>
              <a:spcBef>
                <a:spcPts val="105"/>
              </a:spcBef>
            </a:pPr>
            <a:r>
              <a:rPr b="1" dirty="0">
                <a:solidFill>
                  <a:srgbClr val="C00000"/>
                </a:solidFill>
                <a:latin typeface="Candara"/>
                <a:cs typeface="Candara"/>
              </a:rPr>
              <a:t>Δόση-</a:t>
            </a:r>
            <a:r>
              <a:rPr b="1" spc="-70" dirty="0">
                <a:solidFill>
                  <a:srgbClr val="C00000"/>
                </a:solidFill>
                <a:latin typeface="Candara"/>
                <a:cs typeface="Candara"/>
              </a:rPr>
              <a:t> </a:t>
            </a:r>
            <a:r>
              <a:rPr b="1" dirty="0">
                <a:solidFill>
                  <a:srgbClr val="C00000"/>
                </a:solidFill>
                <a:latin typeface="Candara"/>
                <a:cs typeface="Candara"/>
              </a:rPr>
              <a:t>Μορφές</a:t>
            </a:r>
          </a:p>
        </p:txBody>
      </p:sp>
      <p:sp>
        <p:nvSpPr>
          <p:cNvPr id="6" name="object 6"/>
          <p:cNvSpPr txBox="1"/>
          <p:nvPr/>
        </p:nvSpPr>
        <p:spPr>
          <a:xfrm>
            <a:off x="3095370" y="2571368"/>
            <a:ext cx="5509895" cy="452120"/>
          </a:xfrm>
          <a:prstGeom prst="rect">
            <a:avLst/>
          </a:prstGeom>
        </p:spPr>
        <p:txBody>
          <a:bodyPr vert="horz" wrap="square" lIns="0" tIns="12065" rIns="0" bIns="0" rtlCol="0">
            <a:spAutoFit/>
          </a:bodyPr>
          <a:lstStyle/>
          <a:p>
            <a:pPr marL="12700">
              <a:lnSpc>
                <a:spcPct val="100000"/>
              </a:lnSpc>
              <a:spcBef>
                <a:spcPts val="95"/>
              </a:spcBef>
              <a:tabLst>
                <a:tab pos="2496820" algn="l"/>
                <a:tab pos="3144520" algn="l"/>
              </a:tabLst>
            </a:pPr>
            <a:r>
              <a:rPr sz="2800" spc="-5" dirty="0">
                <a:solidFill>
                  <a:srgbClr val="000066"/>
                </a:solidFill>
                <a:latin typeface="Candara"/>
                <a:cs typeface="Candara"/>
              </a:rPr>
              <a:t>επιτυγχάνεται	</a:t>
            </a:r>
            <a:r>
              <a:rPr sz="2800" dirty="0">
                <a:solidFill>
                  <a:srgbClr val="000066"/>
                </a:solidFill>
                <a:latin typeface="Candara"/>
                <a:cs typeface="Candara"/>
              </a:rPr>
              <a:t>με	</a:t>
            </a:r>
            <a:r>
              <a:rPr sz="2800" spc="-5" dirty="0">
                <a:solidFill>
                  <a:srgbClr val="000066"/>
                </a:solidFill>
                <a:latin typeface="Candara"/>
                <a:cs typeface="Candara"/>
              </a:rPr>
              <a:t>συγκεντρώσεις</a:t>
            </a:r>
            <a:endParaRPr sz="2800">
              <a:latin typeface="Candara"/>
              <a:cs typeface="Candara"/>
            </a:endParaRPr>
          </a:p>
        </p:txBody>
      </p:sp>
      <p:sp>
        <p:nvSpPr>
          <p:cNvPr id="7" name="object 7"/>
          <p:cNvSpPr txBox="1"/>
          <p:nvPr/>
        </p:nvSpPr>
        <p:spPr>
          <a:xfrm>
            <a:off x="828547" y="2571368"/>
            <a:ext cx="2014855" cy="878840"/>
          </a:xfrm>
          <a:prstGeom prst="rect">
            <a:avLst/>
          </a:prstGeom>
        </p:spPr>
        <p:txBody>
          <a:bodyPr vert="horz" wrap="square" lIns="0" tIns="12065" rIns="0" bIns="0" rtlCol="0">
            <a:spAutoFit/>
          </a:bodyPr>
          <a:lstStyle/>
          <a:p>
            <a:pPr marL="575310">
              <a:lnSpc>
                <a:spcPct val="100000"/>
              </a:lnSpc>
              <a:spcBef>
                <a:spcPts val="95"/>
              </a:spcBef>
            </a:pPr>
            <a:r>
              <a:rPr sz="2800" spc="-5" dirty="0">
                <a:solidFill>
                  <a:srgbClr val="000066"/>
                </a:solidFill>
                <a:latin typeface="Candara"/>
                <a:cs typeface="Candara"/>
              </a:rPr>
              <a:t>Επ</a:t>
            </a:r>
            <a:r>
              <a:rPr sz="2800" dirty="0">
                <a:solidFill>
                  <a:srgbClr val="000066"/>
                </a:solidFill>
                <a:latin typeface="Candara"/>
                <a:cs typeface="Candara"/>
              </a:rPr>
              <a:t>α</a:t>
            </a:r>
            <a:r>
              <a:rPr sz="2800" spc="-10" dirty="0">
                <a:solidFill>
                  <a:srgbClr val="000066"/>
                </a:solidFill>
                <a:latin typeface="Candara"/>
                <a:cs typeface="Candara"/>
              </a:rPr>
              <a:t>γωγή</a:t>
            </a:r>
            <a:endParaRPr sz="2800">
              <a:latin typeface="Candara"/>
              <a:cs typeface="Candara"/>
            </a:endParaRPr>
          </a:p>
          <a:p>
            <a:pPr marL="12700">
              <a:lnSpc>
                <a:spcPct val="100000"/>
              </a:lnSpc>
              <a:tabLst>
                <a:tab pos="1524635" algn="l"/>
              </a:tabLst>
            </a:pPr>
            <a:r>
              <a:rPr sz="2800" dirty="0">
                <a:solidFill>
                  <a:srgbClr val="000066"/>
                </a:solidFill>
                <a:latin typeface="Candara"/>
                <a:cs typeface="Candara"/>
              </a:rPr>
              <a:t>2</a:t>
            </a:r>
            <a:r>
              <a:rPr sz="2800" spc="-5" dirty="0">
                <a:solidFill>
                  <a:srgbClr val="000066"/>
                </a:solidFill>
                <a:latin typeface="Candara"/>
                <a:cs typeface="Candara"/>
              </a:rPr>
              <a:t>,</a:t>
            </a:r>
            <a:r>
              <a:rPr sz="2800" spc="-20" dirty="0">
                <a:solidFill>
                  <a:srgbClr val="000066"/>
                </a:solidFill>
                <a:latin typeface="Candara"/>
                <a:cs typeface="Candara"/>
              </a:rPr>
              <a:t>0</a:t>
            </a:r>
            <a:r>
              <a:rPr sz="2800" spc="-5" dirty="0">
                <a:solidFill>
                  <a:srgbClr val="000066"/>
                </a:solidFill>
                <a:latin typeface="Candara"/>
                <a:cs typeface="Candara"/>
              </a:rPr>
              <a:t>-</a:t>
            </a:r>
            <a:r>
              <a:rPr sz="2800" spc="-25" dirty="0">
                <a:solidFill>
                  <a:srgbClr val="000066"/>
                </a:solidFill>
                <a:latin typeface="Candara"/>
                <a:cs typeface="Candara"/>
              </a:rPr>
              <a:t>4</a:t>
            </a:r>
            <a:r>
              <a:rPr sz="2800" spc="-5" dirty="0">
                <a:solidFill>
                  <a:srgbClr val="000066"/>
                </a:solidFill>
                <a:latin typeface="Candara"/>
                <a:cs typeface="Candara"/>
              </a:rPr>
              <a:t>,</a:t>
            </a:r>
            <a:r>
              <a:rPr sz="2800" cap="small" spc="-15" dirty="0">
                <a:solidFill>
                  <a:srgbClr val="000066"/>
                </a:solidFill>
                <a:latin typeface="Candara"/>
                <a:cs typeface="Candara"/>
              </a:rPr>
              <a:t>5</a:t>
            </a:r>
            <a:r>
              <a:rPr sz="2800" spc="-5" dirty="0">
                <a:solidFill>
                  <a:srgbClr val="000066"/>
                </a:solidFill>
                <a:latin typeface="Candara"/>
                <a:cs typeface="Candara"/>
              </a:rPr>
              <a:t>%</a:t>
            </a:r>
            <a:r>
              <a:rPr sz="2800" dirty="0">
                <a:solidFill>
                  <a:srgbClr val="000066"/>
                </a:solidFill>
                <a:latin typeface="Candara"/>
                <a:cs typeface="Candara"/>
              </a:rPr>
              <a:t>	</a:t>
            </a:r>
            <a:r>
              <a:rPr sz="2800" spc="-5" dirty="0">
                <a:solidFill>
                  <a:srgbClr val="000066"/>
                </a:solidFill>
                <a:latin typeface="Candara"/>
                <a:cs typeface="Candara"/>
              </a:rPr>
              <a:t>σε</a:t>
            </a:r>
            <a:endParaRPr sz="2800">
              <a:latin typeface="Candara"/>
              <a:cs typeface="Candara"/>
            </a:endParaRPr>
          </a:p>
        </p:txBody>
      </p:sp>
      <p:sp>
        <p:nvSpPr>
          <p:cNvPr id="8" name="object 8"/>
          <p:cNvSpPr txBox="1"/>
          <p:nvPr/>
        </p:nvSpPr>
        <p:spPr>
          <a:xfrm>
            <a:off x="3052698" y="2997784"/>
            <a:ext cx="3332479" cy="452120"/>
          </a:xfrm>
          <a:prstGeom prst="rect">
            <a:avLst/>
          </a:prstGeom>
        </p:spPr>
        <p:txBody>
          <a:bodyPr vert="horz" wrap="square" lIns="0" tIns="12065" rIns="0" bIns="0" rtlCol="0">
            <a:spAutoFit/>
          </a:bodyPr>
          <a:lstStyle/>
          <a:p>
            <a:pPr marL="12700">
              <a:lnSpc>
                <a:spcPct val="100000"/>
              </a:lnSpc>
              <a:spcBef>
                <a:spcPts val="95"/>
              </a:spcBef>
              <a:tabLst>
                <a:tab pos="766445" algn="l"/>
                <a:tab pos="1303020" algn="l"/>
                <a:tab pos="2058035" algn="l"/>
                <a:tab pos="2578735" algn="l"/>
              </a:tabLst>
            </a:pPr>
            <a:r>
              <a:rPr sz="2800" spc="-5" dirty="0">
                <a:solidFill>
                  <a:srgbClr val="000066"/>
                </a:solidFill>
                <a:latin typeface="Candara"/>
                <a:cs typeface="Candara"/>
              </a:rPr>
              <a:t>Ο2	ή	Ο2	+	</a:t>
            </a:r>
            <a:r>
              <a:rPr sz="2800" spc="-10" dirty="0">
                <a:solidFill>
                  <a:srgbClr val="000066"/>
                </a:solidFill>
                <a:latin typeface="Candara"/>
                <a:cs typeface="Candara"/>
              </a:rPr>
              <a:t>Ν</a:t>
            </a:r>
            <a:r>
              <a:rPr sz="2800" spc="-5" dirty="0">
                <a:solidFill>
                  <a:srgbClr val="000066"/>
                </a:solidFill>
                <a:latin typeface="Candara"/>
                <a:cs typeface="Candara"/>
              </a:rPr>
              <a:t>2Ο.</a:t>
            </a:r>
            <a:endParaRPr sz="2800">
              <a:latin typeface="Candara"/>
              <a:cs typeface="Candara"/>
            </a:endParaRPr>
          </a:p>
        </p:txBody>
      </p:sp>
      <p:sp>
        <p:nvSpPr>
          <p:cNvPr id="9" name="object 9"/>
          <p:cNvSpPr txBox="1"/>
          <p:nvPr/>
        </p:nvSpPr>
        <p:spPr>
          <a:xfrm>
            <a:off x="6701790" y="2997784"/>
            <a:ext cx="190563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Χειρουργική</a:t>
            </a:r>
            <a:endParaRPr sz="2800">
              <a:latin typeface="Candara"/>
              <a:cs typeface="Candara"/>
            </a:endParaRPr>
          </a:p>
        </p:txBody>
      </p:sp>
      <p:sp>
        <p:nvSpPr>
          <p:cNvPr id="10" name="object 10"/>
          <p:cNvSpPr txBox="1"/>
          <p:nvPr/>
        </p:nvSpPr>
        <p:spPr>
          <a:xfrm>
            <a:off x="2982595" y="3425190"/>
            <a:ext cx="192468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εμφανίζεται</a:t>
            </a:r>
            <a:endParaRPr sz="2800">
              <a:latin typeface="Candara"/>
              <a:cs typeface="Candara"/>
            </a:endParaRPr>
          </a:p>
        </p:txBody>
      </p:sp>
      <p:sp>
        <p:nvSpPr>
          <p:cNvPr id="11" name="object 11"/>
          <p:cNvSpPr txBox="1"/>
          <p:nvPr/>
        </p:nvSpPr>
        <p:spPr>
          <a:xfrm>
            <a:off x="5250560" y="3425190"/>
            <a:ext cx="1573530" cy="452120"/>
          </a:xfrm>
          <a:prstGeom prst="rect">
            <a:avLst/>
          </a:prstGeom>
        </p:spPr>
        <p:txBody>
          <a:bodyPr vert="horz" wrap="square" lIns="0" tIns="12065" rIns="0" bIns="0" rtlCol="0">
            <a:spAutoFit/>
          </a:bodyPr>
          <a:lstStyle/>
          <a:p>
            <a:pPr marL="12700">
              <a:lnSpc>
                <a:spcPct val="100000"/>
              </a:lnSpc>
              <a:spcBef>
                <a:spcPts val="95"/>
              </a:spcBef>
              <a:tabLst>
                <a:tab pos="1242060" algn="l"/>
              </a:tabLst>
            </a:pPr>
            <a:r>
              <a:rPr sz="2800" spc="-5" dirty="0">
                <a:solidFill>
                  <a:srgbClr val="000066"/>
                </a:solidFill>
                <a:latin typeface="Candara"/>
                <a:cs typeface="Candara"/>
              </a:rPr>
              <a:t>εν</a:t>
            </a:r>
            <a:r>
              <a:rPr sz="2800" spc="15" dirty="0">
                <a:solidFill>
                  <a:srgbClr val="000066"/>
                </a:solidFill>
                <a:latin typeface="Candara"/>
                <a:cs typeface="Candara"/>
              </a:rPr>
              <a:t>τ</a:t>
            </a:r>
            <a:r>
              <a:rPr sz="2800" spc="-5" dirty="0">
                <a:solidFill>
                  <a:srgbClr val="000066"/>
                </a:solidFill>
                <a:latin typeface="Candara"/>
                <a:cs typeface="Candara"/>
              </a:rPr>
              <a:t>ός</a:t>
            </a:r>
            <a:r>
              <a:rPr sz="2800" dirty="0">
                <a:solidFill>
                  <a:srgbClr val="000066"/>
                </a:solidFill>
                <a:latin typeface="Candara"/>
                <a:cs typeface="Candara"/>
              </a:rPr>
              <a:t>	</a:t>
            </a:r>
            <a:r>
              <a:rPr sz="2800" spc="-15" dirty="0">
                <a:solidFill>
                  <a:srgbClr val="000066"/>
                </a:solidFill>
                <a:latin typeface="Candara"/>
                <a:cs typeface="Candara"/>
              </a:rPr>
              <a:t>10</a:t>
            </a:r>
            <a:endParaRPr sz="2800">
              <a:latin typeface="Candara"/>
              <a:cs typeface="Candara"/>
            </a:endParaRPr>
          </a:p>
        </p:txBody>
      </p:sp>
      <p:sp>
        <p:nvSpPr>
          <p:cNvPr id="12" name="object 12"/>
          <p:cNvSpPr txBox="1"/>
          <p:nvPr/>
        </p:nvSpPr>
        <p:spPr>
          <a:xfrm>
            <a:off x="828547" y="3425190"/>
            <a:ext cx="2380615" cy="878840"/>
          </a:xfrm>
          <a:prstGeom prst="rect">
            <a:avLst/>
          </a:prstGeom>
        </p:spPr>
        <p:txBody>
          <a:bodyPr vert="horz" wrap="square" lIns="0" tIns="12065" rIns="0" bIns="0" rtlCol="0">
            <a:spAutoFit/>
          </a:bodyPr>
          <a:lstStyle/>
          <a:p>
            <a:pPr marL="12700" marR="5080">
              <a:lnSpc>
                <a:spcPct val="100000"/>
              </a:lnSpc>
              <a:spcBef>
                <a:spcPts val="95"/>
              </a:spcBef>
              <a:tabLst>
                <a:tab pos="1997075" algn="l"/>
              </a:tabLst>
            </a:pPr>
            <a:r>
              <a:rPr sz="2800" dirty="0">
                <a:solidFill>
                  <a:srgbClr val="000066"/>
                </a:solidFill>
                <a:latin typeface="Candara"/>
                <a:cs typeface="Candara"/>
              </a:rPr>
              <a:t>αναισθησία </a:t>
            </a:r>
            <a:r>
              <a:rPr sz="2800" spc="5" dirty="0">
                <a:solidFill>
                  <a:srgbClr val="000066"/>
                </a:solidFill>
                <a:latin typeface="Candara"/>
                <a:cs typeface="Candara"/>
              </a:rPr>
              <a:t> </a:t>
            </a:r>
            <a:r>
              <a:rPr sz="2800" spc="-10" dirty="0">
                <a:solidFill>
                  <a:srgbClr val="000066"/>
                </a:solidFill>
                <a:latin typeface="Candara"/>
                <a:cs typeface="Candara"/>
              </a:rPr>
              <a:t>διατ</a:t>
            </a:r>
            <a:r>
              <a:rPr sz="2800" spc="-5" dirty="0">
                <a:solidFill>
                  <a:srgbClr val="000066"/>
                </a:solidFill>
                <a:latin typeface="Candara"/>
                <a:cs typeface="Candara"/>
              </a:rPr>
              <a:t>η</a:t>
            </a:r>
            <a:r>
              <a:rPr sz="2800" spc="-10" dirty="0">
                <a:solidFill>
                  <a:srgbClr val="000066"/>
                </a:solidFill>
                <a:latin typeface="Candara"/>
                <a:cs typeface="Candara"/>
              </a:rPr>
              <a:t>ρ</a:t>
            </a:r>
            <a:r>
              <a:rPr sz="2800" dirty="0">
                <a:solidFill>
                  <a:srgbClr val="000066"/>
                </a:solidFill>
                <a:latin typeface="Candara"/>
                <a:cs typeface="Candara"/>
              </a:rPr>
              <a:t>ε</a:t>
            </a:r>
            <a:r>
              <a:rPr sz="2800" spc="-5" dirty="0">
                <a:solidFill>
                  <a:srgbClr val="000066"/>
                </a:solidFill>
                <a:latin typeface="Candara"/>
                <a:cs typeface="Candara"/>
              </a:rPr>
              <a:t>ί</a:t>
            </a:r>
            <a:r>
              <a:rPr sz="2800" spc="5" dirty="0">
                <a:solidFill>
                  <a:srgbClr val="000066"/>
                </a:solidFill>
                <a:latin typeface="Candara"/>
                <a:cs typeface="Candara"/>
              </a:rPr>
              <a:t>τ</a:t>
            </a:r>
            <a:r>
              <a:rPr sz="2800" spc="-5" dirty="0">
                <a:solidFill>
                  <a:srgbClr val="000066"/>
                </a:solidFill>
                <a:latin typeface="Candara"/>
                <a:cs typeface="Candara"/>
              </a:rPr>
              <a:t>αι</a:t>
            </a:r>
            <a:r>
              <a:rPr sz="2800" dirty="0">
                <a:solidFill>
                  <a:srgbClr val="000066"/>
                </a:solidFill>
                <a:latin typeface="Candara"/>
                <a:cs typeface="Candara"/>
              </a:rPr>
              <a:t>	</a:t>
            </a:r>
            <a:r>
              <a:rPr sz="2800" spc="-10" dirty="0">
                <a:solidFill>
                  <a:srgbClr val="000066"/>
                </a:solidFill>
                <a:latin typeface="Candara"/>
                <a:cs typeface="Candara"/>
              </a:rPr>
              <a:t>με</a:t>
            </a:r>
            <a:endParaRPr sz="2800">
              <a:latin typeface="Candara"/>
              <a:cs typeface="Candara"/>
            </a:endParaRPr>
          </a:p>
        </p:txBody>
      </p:sp>
      <p:sp>
        <p:nvSpPr>
          <p:cNvPr id="13" name="object 13"/>
          <p:cNvSpPr txBox="1"/>
          <p:nvPr/>
        </p:nvSpPr>
        <p:spPr>
          <a:xfrm>
            <a:off x="3397122" y="3851909"/>
            <a:ext cx="216725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συγκέντρωση</a:t>
            </a:r>
            <a:endParaRPr sz="2800">
              <a:latin typeface="Candara"/>
              <a:cs typeface="Candara"/>
            </a:endParaRPr>
          </a:p>
        </p:txBody>
      </p:sp>
      <p:sp>
        <p:nvSpPr>
          <p:cNvPr id="14" name="object 14"/>
          <p:cNvSpPr txBox="1"/>
          <p:nvPr/>
        </p:nvSpPr>
        <p:spPr>
          <a:xfrm>
            <a:off x="5751957" y="3851909"/>
            <a:ext cx="13011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0,</a:t>
            </a:r>
            <a:r>
              <a:rPr sz="2800" cap="small" spc="-15" dirty="0">
                <a:solidFill>
                  <a:srgbClr val="000066"/>
                </a:solidFill>
                <a:latin typeface="Candara"/>
                <a:cs typeface="Candara"/>
              </a:rPr>
              <a:t>5</a:t>
            </a:r>
            <a:r>
              <a:rPr sz="2800" spc="-5" dirty="0">
                <a:solidFill>
                  <a:srgbClr val="000066"/>
                </a:solidFill>
                <a:latin typeface="Candara"/>
                <a:cs typeface="Candara"/>
              </a:rPr>
              <a:t>-</a:t>
            </a:r>
            <a:r>
              <a:rPr sz="2800" spc="-10" dirty="0">
                <a:solidFill>
                  <a:srgbClr val="000066"/>
                </a:solidFill>
                <a:latin typeface="Candara"/>
                <a:cs typeface="Candara"/>
              </a:rPr>
              <a:t>3</a:t>
            </a:r>
            <a:r>
              <a:rPr sz="2800" spc="-5" dirty="0">
                <a:solidFill>
                  <a:srgbClr val="000066"/>
                </a:solidFill>
                <a:latin typeface="Candara"/>
                <a:cs typeface="Candara"/>
              </a:rPr>
              <a:t>,0</a:t>
            </a:r>
            <a:r>
              <a:rPr sz="2800" dirty="0">
                <a:solidFill>
                  <a:srgbClr val="000066"/>
                </a:solidFill>
                <a:latin typeface="Candara"/>
                <a:cs typeface="Candara"/>
              </a:rPr>
              <a:t>%</a:t>
            </a:r>
            <a:r>
              <a:rPr sz="2800" spc="-5" dirty="0">
                <a:solidFill>
                  <a:srgbClr val="000066"/>
                </a:solidFill>
                <a:latin typeface="Candara"/>
                <a:cs typeface="Candara"/>
              </a:rPr>
              <a:t>.</a:t>
            </a:r>
            <a:endParaRPr sz="2800">
              <a:latin typeface="Candara"/>
              <a:cs typeface="Candara"/>
            </a:endParaRPr>
          </a:p>
        </p:txBody>
      </p:sp>
      <p:sp>
        <p:nvSpPr>
          <p:cNvPr id="15" name="object 15"/>
          <p:cNvSpPr txBox="1"/>
          <p:nvPr/>
        </p:nvSpPr>
        <p:spPr>
          <a:xfrm>
            <a:off x="7166609" y="3425190"/>
            <a:ext cx="1443355" cy="878840"/>
          </a:xfrm>
          <a:prstGeom prst="rect">
            <a:avLst/>
          </a:prstGeom>
        </p:spPr>
        <p:txBody>
          <a:bodyPr vert="horz" wrap="square" lIns="0" tIns="12065" rIns="0" bIns="0" rtlCol="0">
            <a:spAutoFit/>
          </a:bodyPr>
          <a:lstStyle/>
          <a:p>
            <a:pPr marL="85725" marR="5080" indent="-73660">
              <a:lnSpc>
                <a:spcPct val="100000"/>
              </a:lnSpc>
              <a:spcBef>
                <a:spcPts val="95"/>
              </a:spcBef>
              <a:tabLst>
                <a:tab pos="939165" algn="l"/>
                <a:tab pos="1061085" algn="l"/>
              </a:tabLst>
            </a:pPr>
            <a:r>
              <a:rPr sz="2800" spc="-5" dirty="0">
                <a:solidFill>
                  <a:srgbClr val="000066"/>
                </a:solidFill>
                <a:latin typeface="Candara"/>
                <a:cs typeface="Candara"/>
              </a:rPr>
              <a:t>min	</a:t>
            </a:r>
            <a:r>
              <a:rPr sz="2800" spc="-10" dirty="0">
                <a:solidFill>
                  <a:srgbClr val="000066"/>
                </a:solidFill>
                <a:latin typeface="Candara"/>
                <a:cs typeface="Candara"/>
              </a:rPr>
              <a:t>και  Υγρ</a:t>
            </a:r>
            <a:r>
              <a:rPr sz="2800" spc="-5" dirty="0">
                <a:solidFill>
                  <a:srgbClr val="000066"/>
                </a:solidFill>
                <a:latin typeface="Candara"/>
                <a:cs typeface="Candara"/>
              </a:rPr>
              <a:t>ό</a:t>
            </a:r>
            <a:r>
              <a:rPr sz="2800" dirty="0">
                <a:solidFill>
                  <a:srgbClr val="000066"/>
                </a:solidFill>
                <a:latin typeface="Candara"/>
                <a:cs typeface="Candara"/>
              </a:rPr>
              <a:t>		</a:t>
            </a:r>
            <a:r>
              <a:rPr sz="2800" spc="-5" dirty="0">
                <a:solidFill>
                  <a:srgbClr val="000066"/>
                </a:solidFill>
                <a:latin typeface="Candara"/>
                <a:cs typeface="Candara"/>
              </a:rPr>
              <a:t>σε</a:t>
            </a:r>
            <a:endParaRPr sz="2800">
              <a:latin typeface="Candara"/>
              <a:cs typeface="Candara"/>
            </a:endParaRPr>
          </a:p>
        </p:txBody>
      </p:sp>
      <p:sp>
        <p:nvSpPr>
          <p:cNvPr id="16" name="object 16"/>
          <p:cNvSpPr txBox="1"/>
          <p:nvPr/>
        </p:nvSpPr>
        <p:spPr>
          <a:xfrm>
            <a:off x="828547" y="4278325"/>
            <a:ext cx="3225165" cy="452120"/>
          </a:xfrm>
          <a:prstGeom prst="rect">
            <a:avLst/>
          </a:prstGeom>
        </p:spPr>
        <p:txBody>
          <a:bodyPr vert="horz" wrap="square" lIns="0" tIns="12065" rIns="0" bIns="0" rtlCol="0">
            <a:spAutoFit/>
          </a:bodyPr>
          <a:lstStyle/>
          <a:p>
            <a:pPr marL="12700">
              <a:lnSpc>
                <a:spcPct val="100000"/>
              </a:lnSpc>
              <a:spcBef>
                <a:spcPts val="95"/>
              </a:spcBef>
            </a:pPr>
            <a:r>
              <a:rPr sz="2800" spc="-10" dirty="0">
                <a:solidFill>
                  <a:srgbClr val="000066"/>
                </a:solidFill>
                <a:latin typeface="Candara"/>
                <a:cs typeface="Candara"/>
              </a:rPr>
              <a:t>φιάλ</a:t>
            </a:r>
            <a:r>
              <a:rPr sz="2800" spc="-5" dirty="0">
                <a:solidFill>
                  <a:srgbClr val="000066"/>
                </a:solidFill>
                <a:latin typeface="Candara"/>
                <a:cs typeface="Candara"/>
              </a:rPr>
              <a:t>η</a:t>
            </a:r>
            <a:r>
              <a:rPr sz="2800" spc="10" dirty="0">
                <a:solidFill>
                  <a:srgbClr val="000066"/>
                </a:solidFill>
                <a:latin typeface="Candara"/>
                <a:cs typeface="Candara"/>
              </a:rPr>
              <a:t> </a:t>
            </a:r>
            <a:r>
              <a:rPr sz="2800" spc="-5" dirty="0">
                <a:solidFill>
                  <a:srgbClr val="000066"/>
                </a:solidFill>
                <a:latin typeface="Candara"/>
                <a:cs typeface="Candara"/>
              </a:rPr>
              <a:t>12</a:t>
            </a:r>
            <a:r>
              <a:rPr sz="2800" cap="small" spc="-5" dirty="0">
                <a:solidFill>
                  <a:srgbClr val="000066"/>
                </a:solidFill>
                <a:latin typeface="Candara"/>
                <a:cs typeface="Candara"/>
              </a:rPr>
              <a:t>5</a:t>
            </a:r>
            <a:r>
              <a:rPr sz="2800" spc="-10" dirty="0">
                <a:solidFill>
                  <a:srgbClr val="000066"/>
                </a:solidFill>
                <a:latin typeface="Candara"/>
                <a:cs typeface="Candara"/>
              </a:rPr>
              <a:t> κα</a:t>
            </a:r>
            <a:r>
              <a:rPr sz="2800" spc="-5" dirty="0">
                <a:solidFill>
                  <a:srgbClr val="000066"/>
                </a:solidFill>
                <a:latin typeface="Candara"/>
                <a:cs typeface="Candara"/>
              </a:rPr>
              <a:t>ι</a:t>
            </a:r>
            <a:r>
              <a:rPr sz="2800" spc="10" dirty="0">
                <a:solidFill>
                  <a:srgbClr val="000066"/>
                </a:solidFill>
                <a:latin typeface="Candara"/>
                <a:cs typeface="Candara"/>
              </a:rPr>
              <a:t> </a:t>
            </a:r>
            <a:r>
              <a:rPr sz="2800" spc="-5" dirty="0">
                <a:solidFill>
                  <a:srgbClr val="000066"/>
                </a:solidFill>
                <a:latin typeface="Candara"/>
                <a:cs typeface="Candara"/>
              </a:rPr>
              <a:t>2</a:t>
            </a:r>
            <a:r>
              <a:rPr sz="2800" cap="small" spc="-5" dirty="0">
                <a:solidFill>
                  <a:srgbClr val="000066"/>
                </a:solidFill>
                <a:latin typeface="Candara"/>
                <a:cs typeface="Candara"/>
              </a:rPr>
              <a:t>5</a:t>
            </a:r>
            <a:r>
              <a:rPr sz="2800" spc="-5" dirty="0">
                <a:solidFill>
                  <a:srgbClr val="000066"/>
                </a:solidFill>
                <a:latin typeface="Candara"/>
                <a:cs typeface="Candara"/>
              </a:rPr>
              <a:t>0</a:t>
            </a:r>
            <a:r>
              <a:rPr sz="2800" dirty="0">
                <a:solidFill>
                  <a:srgbClr val="000066"/>
                </a:solidFill>
                <a:latin typeface="Candara"/>
                <a:cs typeface="Candara"/>
              </a:rPr>
              <a:t> </a:t>
            </a:r>
            <a:r>
              <a:rPr sz="2800" spc="-5" dirty="0">
                <a:solidFill>
                  <a:srgbClr val="000066"/>
                </a:solidFill>
                <a:latin typeface="Candara"/>
                <a:cs typeface="Candara"/>
              </a:rPr>
              <a:t>m</a:t>
            </a:r>
            <a:r>
              <a:rPr sz="2800" spc="-10" dirty="0">
                <a:solidFill>
                  <a:srgbClr val="000066"/>
                </a:solidFill>
                <a:latin typeface="Candara"/>
                <a:cs typeface="Candara"/>
              </a:rPr>
              <a:t>l</a:t>
            </a:r>
            <a:r>
              <a:rPr sz="2800" spc="-5" dirty="0">
                <a:solidFill>
                  <a:srgbClr val="000066"/>
                </a:solidFill>
                <a:latin typeface="Candara"/>
                <a:cs typeface="Candara"/>
              </a:rPr>
              <a:t>.</a:t>
            </a:r>
            <a:endParaRPr sz="2800">
              <a:latin typeface="Candara"/>
              <a:cs typeface="Candara"/>
            </a:endParaRPr>
          </a:p>
        </p:txBody>
      </p:sp>
      <p:sp>
        <p:nvSpPr>
          <p:cNvPr id="17" name="TextBox 16"/>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dirty="0"/>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7" name="object 7"/>
          <p:cNvSpPr txBox="1"/>
          <p:nvPr/>
        </p:nvSpPr>
        <p:spPr>
          <a:xfrm>
            <a:off x="399932" y="-152400"/>
            <a:ext cx="8188325" cy="4458272"/>
          </a:xfrm>
          <a:prstGeom prst="rect">
            <a:avLst/>
          </a:prstGeom>
        </p:spPr>
        <p:txBody>
          <a:bodyPr vert="horz" wrap="square" lIns="0" tIns="13335" rIns="0" bIns="0" rtlCol="0">
            <a:spAutoFit/>
          </a:bodyPr>
          <a:lstStyle/>
          <a:p>
            <a:pPr marL="419734" marR="5080" indent="-407670" algn="just">
              <a:lnSpc>
                <a:spcPct val="99900"/>
              </a:lnSpc>
              <a:spcBef>
                <a:spcPts val="105"/>
              </a:spcBef>
            </a:pPr>
            <a:r>
              <a:rPr sz="3200" strike="sngStrike" dirty="0">
                <a:solidFill>
                  <a:srgbClr val="000066"/>
                </a:solidFill>
                <a:latin typeface="Times New Roman"/>
                <a:cs typeface="Times New Roman"/>
              </a:rPr>
              <a:t>      </a:t>
            </a:r>
            <a:r>
              <a:rPr sz="3200" strike="sngStrike" spc="204" dirty="0">
                <a:solidFill>
                  <a:srgbClr val="000066"/>
                </a:solidFill>
                <a:latin typeface="Times New Roman"/>
                <a:cs typeface="Times New Roman"/>
              </a:rPr>
              <a:t> </a:t>
            </a:r>
            <a:endParaRPr lang="el-GR" sz="3200" strike="sngStrike" spc="204" dirty="0" smtClean="0">
              <a:solidFill>
                <a:srgbClr val="000066"/>
              </a:solidFill>
              <a:latin typeface="Times New Roman"/>
              <a:cs typeface="Times New Roman"/>
            </a:endParaRPr>
          </a:p>
          <a:p>
            <a:pPr marL="419734" marR="5080" indent="-407670" algn="just">
              <a:lnSpc>
                <a:spcPct val="99900"/>
              </a:lnSpc>
              <a:spcBef>
                <a:spcPts val="105"/>
              </a:spcBef>
            </a:pPr>
            <a:r>
              <a:rPr sz="3200" dirty="0" err="1" smtClean="0">
                <a:solidFill>
                  <a:srgbClr val="000066"/>
                </a:solidFill>
                <a:latin typeface="Candara"/>
                <a:cs typeface="Candara"/>
              </a:rPr>
              <a:t>Στη</a:t>
            </a:r>
            <a:r>
              <a:rPr sz="3200" dirty="0" smtClean="0">
                <a:solidFill>
                  <a:srgbClr val="000066"/>
                </a:solidFill>
                <a:latin typeface="Candara"/>
                <a:cs typeface="Candara"/>
              </a:rPr>
              <a:t> </a:t>
            </a:r>
            <a:r>
              <a:rPr sz="3200" spc="140" dirty="0" smtClean="0">
                <a:solidFill>
                  <a:srgbClr val="000066"/>
                </a:solidFill>
                <a:latin typeface="Candara"/>
                <a:cs typeface="Candara"/>
              </a:rPr>
              <a:t> </a:t>
            </a:r>
            <a:r>
              <a:rPr sz="3200" spc="-5" dirty="0">
                <a:solidFill>
                  <a:srgbClr val="000066"/>
                </a:solidFill>
                <a:latin typeface="Candara"/>
                <a:cs typeface="Candara"/>
              </a:rPr>
              <a:t>δ</a:t>
            </a:r>
            <a:r>
              <a:rPr sz="3200" spc="5" dirty="0">
                <a:solidFill>
                  <a:srgbClr val="000066"/>
                </a:solidFill>
                <a:latin typeface="Candara"/>
                <a:cs typeface="Candara"/>
              </a:rPr>
              <a:t>ε</a:t>
            </a:r>
            <a:r>
              <a:rPr sz="3200" spc="-5" dirty="0">
                <a:solidFill>
                  <a:srgbClr val="000066"/>
                </a:solidFill>
                <a:latin typeface="Candara"/>
                <a:cs typeface="Candara"/>
              </a:rPr>
              <a:t>κα</a:t>
            </a:r>
            <a:r>
              <a:rPr sz="3200" spc="5" dirty="0">
                <a:solidFill>
                  <a:srgbClr val="000066"/>
                </a:solidFill>
                <a:latin typeface="Candara"/>
                <a:cs typeface="Candara"/>
              </a:rPr>
              <a:t>ε</a:t>
            </a:r>
            <a:r>
              <a:rPr sz="3200" dirty="0">
                <a:solidFill>
                  <a:srgbClr val="000066"/>
                </a:solidFill>
                <a:latin typeface="Candara"/>
                <a:cs typeface="Candara"/>
              </a:rPr>
              <a:t>τ</a:t>
            </a:r>
            <a:r>
              <a:rPr sz="3200" spc="-20" dirty="0">
                <a:solidFill>
                  <a:srgbClr val="000066"/>
                </a:solidFill>
                <a:latin typeface="Candara"/>
                <a:cs typeface="Candara"/>
              </a:rPr>
              <a:t>ί</a:t>
            </a:r>
            <a:r>
              <a:rPr sz="3200" dirty="0">
                <a:solidFill>
                  <a:srgbClr val="000066"/>
                </a:solidFill>
                <a:latin typeface="Candara"/>
                <a:cs typeface="Candara"/>
              </a:rPr>
              <a:t>α </a:t>
            </a:r>
            <a:r>
              <a:rPr sz="3200" spc="155" dirty="0">
                <a:solidFill>
                  <a:srgbClr val="000066"/>
                </a:solidFill>
                <a:latin typeface="Candara"/>
                <a:cs typeface="Candara"/>
              </a:rPr>
              <a:t> </a:t>
            </a:r>
            <a:r>
              <a:rPr sz="3200" spc="-5" dirty="0">
                <a:solidFill>
                  <a:srgbClr val="000066"/>
                </a:solidFill>
                <a:latin typeface="Candara"/>
                <a:cs typeface="Candara"/>
              </a:rPr>
              <a:t>το</a:t>
            </a:r>
            <a:r>
              <a:rPr sz="3200" dirty="0">
                <a:solidFill>
                  <a:srgbClr val="000066"/>
                </a:solidFill>
                <a:latin typeface="Candara"/>
                <a:cs typeface="Candara"/>
              </a:rPr>
              <a:t>υ </a:t>
            </a:r>
            <a:r>
              <a:rPr sz="3200" spc="150" dirty="0">
                <a:solidFill>
                  <a:srgbClr val="000066"/>
                </a:solidFill>
                <a:latin typeface="Candara"/>
                <a:cs typeface="Candara"/>
              </a:rPr>
              <a:t> </a:t>
            </a:r>
            <a:r>
              <a:rPr sz="3200" dirty="0">
                <a:solidFill>
                  <a:srgbClr val="000066"/>
                </a:solidFill>
                <a:latin typeface="Candara"/>
                <a:cs typeface="Candara"/>
              </a:rPr>
              <a:t>193</a:t>
            </a:r>
            <a:r>
              <a:rPr sz="3200" spc="-10" dirty="0">
                <a:solidFill>
                  <a:srgbClr val="000066"/>
                </a:solidFill>
                <a:latin typeface="Candara"/>
                <a:cs typeface="Candara"/>
              </a:rPr>
              <a:t>0</a:t>
            </a:r>
            <a:r>
              <a:rPr sz="3200" dirty="0">
                <a:solidFill>
                  <a:srgbClr val="000066"/>
                </a:solidFill>
                <a:latin typeface="Candara"/>
                <a:cs typeface="Candara"/>
              </a:rPr>
              <a:t>, </a:t>
            </a:r>
            <a:r>
              <a:rPr sz="3200" spc="145" dirty="0">
                <a:solidFill>
                  <a:srgbClr val="000066"/>
                </a:solidFill>
                <a:latin typeface="Candara"/>
                <a:cs typeface="Candara"/>
              </a:rPr>
              <a:t> </a:t>
            </a:r>
            <a:r>
              <a:rPr sz="3200" spc="-5" dirty="0">
                <a:solidFill>
                  <a:srgbClr val="000066"/>
                </a:solidFill>
                <a:latin typeface="Candara"/>
                <a:cs typeface="Candara"/>
              </a:rPr>
              <a:t>9</a:t>
            </a:r>
            <a:r>
              <a:rPr sz="3200" dirty="0">
                <a:solidFill>
                  <a:srgbClr val="000066"/>
                </a:solidFill>
                <a:latin typeface="Candara"/>
                <a:cs typeface="Candara"/>
              </a:rPr>
              <a:t>0 </a:t>
            </a:r>
            <a:r>
              <a:rPr sz="3200" spc="140" dirty="0">
                <a:solidFill>
                  <a:srgbClr val="000066"/>
                </a:solidFill>
                <a:latin typeface="Candara"/>
                <a:cs typeface="Candara"/>
              </a:rPr>
              <a:t> </a:t>
            </a:r>
            <a:r>
              <a:rPr sz="3200" dirty="0">
                <a:solidFill>
                  <a:srgbClr val="000066"/>
                </a:solidFill>
                <a:latin typeface="Candara"/>
                <a:cs typeface="Candara"/>
              </a:rPr>
              <a:t>χρόν</a:t>
            </a:r>
            <a:r>
              <a:rPr sz="3200" spc="-15" dirty="0">
                <a:solidFill>
                  <a:srgbClr val="000066"/>
                </a:solidFill>
                <a:latin typeface="Candara"/>
                <a:cs typeface="Candara"/>
              </a:rPr>
              <a:t>ι</a:t>
            </a:r>
            <a:r>
              <a:rPr sz="3200" dirty="0">
                <a:solidFill>
                  <a:srgbClr val="000066"/>
                </a:solidFill>
                <a:latin typeface="Candara"/>
                <a:cs typeface="Candara"/>
              </a:rPr>
              <a:t>α </a:t>
            </a:r>
            <a:r>
              <a:rPr sz="3200" spc="135" dirty="0">
                <a:solidFill>
                  <a:srgbClr val="000066"/>
                </a:solidFill>
                <a:latin typeface="Candara"/>
                <a:cs typeface="Candara"/>
              </a:rPr>
              <a:t> </a:t>
            </a:r>
            <a:r>
              <a:rPr sz="3200" dirty="0">
                <a:solidFill>
                  <a:srgbClr val="000066"/>
                </a:solidFill>
                <a:latin typeface="Candara"/>
                <a:cs typeface="Candara"/>
              </a:rPr>
              <a:t>με</a:t>
            </a:r>
            <a:r>
              <a:rPr sz="3200" spc="30" dirty="0">
                <a:solidFill>
                  <a:srgbClr val="000066"/>
                </a:solidFill>
                <a:latin typeface="Candara"/>
                <a:cs typeface="Candara"/>
              </a:rPr>
              <a:t>τ</a:t>
            </a:r>
            <a:r>
              <a:rPr sz="3200" dirty="0">
                <a:solidFill>
                  <a:srgbClr val="000066"/>
                </a:solidFill>
                <a:latin typeface="Candara"/>
                <a:cs typeface="Candara"/>
              </a:rPr>
              <a:t>ά </a:t>
            </a:r>
            <a:r>
              <a:rPr sz="3200" strike="noStrike" dirty="0">
                <a:solidFill>
                  <a:srgbClr val="000066"/>
                </a:solidFill>
                <a:latin typeface="Candara"/>
                <a:cs typeface="Candara"/>
              </a:rPr>
              <a:t>την </a:t>
            </a:r>
            <a:r>
              <a:rPr sz="3200" strike="noStrike" spc="10" dirty="0">
                <a:solidFill>
                  <a:srgbClr val="000066"/>
                </a:solidFill>
                <a:latin typeface="Candara"/>
                <a:cs typeface="Candara"/>
              </a:rPr>
              <a:t> </a:t>
            </a:r>
            <a:r>
              <a:rPr sz="3200" strike="noStrike" dirty="0">
                <a:solidFill>
                  <a:srgbClr val="000066"/>
                </a:solidFill>
                <a:latin typeface="Candara"/>
                <a:cs typeface="Candara"/>
              </a:rPr>
              <a:t>εισαγωγή </a:t>
            </a:r>
            <a:r>
              <a:rPr sz="3200" strike="noStrike" spc="15" dirty="0">
                <a:solidFill>
                  <a:srgbClr val="000066"/>
                </a:solidFill>
                <a:latin typeface="Candara"/>
                <a:cs typeface="Candara"/>
              </a:rPr>
              <a:t> </a:t>
            </a:r>
            <a:r>
              <a:rPr sz="3200" strike="noStrike" dirty="0">
                <a:solidFill>
                  <a:srgbClr val="000066"/>
                </a:solidFill>
                <a:latin typeface="Candara"/>
                <a:cs typeface="Candara"/>
              </a:rPr>
              <a:t>των </a:t>
            </a:r>
            <a:r>
              <a:rPr sz="3200" strike="noStrike" spc="10" dirty="0">
                <a:solidFill>
                  <a:srgbClr val="000066"/>
                </a:solidFill>
                <a:latin typeface="Candara"/>
                <a:cs typeface="Candara"/>
              </a:rPr>
              <a:t> </a:t>
            </a:r>
            <a:r>
              <a:rPr sz="3200" strike="noStrike" spc="-5" dirty="0">
                <a:solidFill>
                  <a:srgbClr val="000066"/>
                </a:solidFill>
                <a:latin typeface="Candara"/>
                <a:cs typeface="Candara"/>
              </a:rPr>
              <a:t>πρώτω</a:t>
            </a:r>
            <a:r>
              <a:rPr sz="3200" strike="noStrike" dirty="0">
                <a:solidFill>
                  <a:srgbClr val="000066"/>
                </a:solidFill>
                <a:latin typeface="Candara"/>
                <a:cs typeface="Candara"/>
              </a:rPr>
              <a:t>ν </a:t>
            </a:r>
            <a:r>
              <a:rPr sz="3200" strike="noStrike" spc="10" dirty="0">
                <a:solidFill>
                  <a:srgbClr val="000066"/>
                </a:solidFill>
                <a:latin typeface="Candara"/>
                <a:cs typeface="Candara"/>
              </a:rPr>
              <a:t> </a:t>
            </a:r>
            <a:r>
              <a:rPr sz="3200" strike="noStrike" dirty="0">
                <a:solidFill>
                  <a:srgbClr val="000066"/>
                </a:solidFill>
                <a:latin typeface="Candara"/>
                <a:cs typeface="Candara"/>
              </a:rPr>
              <a:t>ει</a:t>
            </a:r>
            <a:r>
              <a:rPr sz="3200" strike="noStrike" spc="10" dirty="0">
                <a:solidFill>
                  <a:srgbClr val="000066"/>
                </a:solidFill>
                <a:latin typeface="Candara"/>
                <a:cs typeface="Candara"/>
              </a:rPr>
              <a:t>σ</a:t>
            </a:r>
            <a:r>
              <a:rPr sz="3200" strike="noStrike" spc="-5" dirty="0">
                <a:solidFill>
                  <a:srgbClr val="000066"/>
                </a:solidFill>
                <a:latin typeface="Candara"/>
                <a:cs typeface="Candara"/>
              </a:rPr>
              <a:t>πν</a:t>
            </a:r>
            <a:r>
              <a:rPr sz="3200" strike="noStrike" spc="5" dirty="0">
                <a:solidFill>
                  <a:srgbClr val="000066"/>
                </a:solidFill>
                <a:latin typeface="Candara"/>
                <a:cs typeface="Candara"/>
              </a:rPr>
              <a:t>ε</a:t>
            </a:r>
            <a:r>
              <a:rPr sz="3200" strike="noStrike" dirty="0">
                <a:solidFill>
                  <a:srgbClr val="000066"/>
                </a:solidFill>
                <a:latin typeface="Candara"/>
                <a:cs typeface="Candara"/>
              </a:rPr>
              <a:t>όμενων αν</a:t>
            </a:r>
            <a:r>
              <a:rPr sz="3200" strike="noStrike" spc="-15" dirty="0">
                <a:solidFill>
                  <a:srgbClr val="000066"/>
                </a:solidFill>
                <a:latin typeface="Candara"/>
                <a:cs typeface="Candara"/>
              </a:rPr>
              <a:t>α</a:t>
            </a:r>
            <a:r>
              <a:rPr sz="3200" strike="noStrike" dirty="0">
                <a:solidFill>
                  <a:srgbClr val="000066"/>
                </a:solidFill>
                <a:latin typeface="Candara"/>
                <a:cs typeface="Candara"/>
              </a:rPr>
              <a:t>ι</a:t>
            </a:r>
            <a:r>
              <a:rPr sz="3200" strike="noStrike" spc="-10" dirty="0">
                <a:solidFill>
                  <a:srgbClr val="000066"/>
                </a:solidFill>
                <a:latin typeface="Candara"/>
                <a:cs typeface="Candara"/>
              </a:rPr>
              <a:t>σ</a:t>
            </a:r>
            <a:r>
              <a:rPr sz="3200" strike="noStrike" dirty="0">
                <a:solidFill>
                  <a:srgbClr val="000066"/>
                </a:solidFill>
                <a:latin typeface="Candara"/>
                <a:cs typeface="Candara"/>
              </a:rPr>
              <a:t>θ</a:t>
            </a:r>
            <a:r>
              <a:rPr sz="3200" strike="noStrike" spc="-20" dirty="0">
                <a:solidFill>
                  <a:srgbClr val="000066"/>
                </a:solidFill>
                <a:latin typeface="Candara"/>
                <a:cs typeface="Candara"/>
              </a:rPr>
              <a:t>η</a:t>
            </a:r>
            <a:r>
              <a:rPr sz="3200" strike="noStrike" dirty="0">
                <a:solidFill>
                  <a:srgbClr val="000066"/>
                </a:solidFill>
                <a:latin typeface="Candara"/>
                <a:cs typeface="Candara"/>
              </a:rPr>
              <a:t>τικών, </a:t>
            </a:r>
            <a:r>
              <a:rPr sz="3200" strike="noStrike" spc="-60" dirty="0">
                <a:solidFill>
                  <a:srgbClr val="000066"/>
                </a:solidFill>
                <a:latin typeface="Candara"/>
                <a:cs typeface="Candara"/>
              </a:rPr>
              <a:t> </a:t>
            </a:r>
            <a:r>
              <a:rPr sz="3200" strike="noStrike" spc="10" dirty="0">
                <a:solidFill>
                  <a:srgbClr val="000066"/>
                </a:solidFill>
                <a:latin typeface="Candara"/>
                <a:cs typeface="Candara"/>
              </a:rPr>
              <a:t>ά</a:t>
            </a:r>
            <a:r>
              <a:rPr sz="3200" strike="noStrike" spc="-5" dirty="0">
                <a:solidFill>
                  <a:srgbClr val="000066"/>
                </a:solidFill>
                <a:latin typeface="Candara"/>
                <a:cs typeface="Candara"/>
              </a:rPr>
              <a:t>ρχι</a:t>
            </a:r>
            <a:r>
              <a:rPr sz="3200" strike="noStrike" spc="-20" dirty="0">
                <a:solidFill>
                  <a:srgbClr val="000066"/>
                </a:solidFill>
                <a:latin typeface="Candara"/>
                <a:cs typeface="Candara"/>
              </a:rPr>
              <a:t>σ</a:t>
            </a:r>
            <a:r>
              <a:rPr sz="3200" strike="noStrike" dirty="0">
                <a:solidFill>
                  <a:srgbClr val="000066"/>
                </a:solidFill>
                <a:latin typeface="Candara"/>
                <a:cs typeface="Candara"/>
              </a:rPr>
              <a:t>αν </a:t>
            </a:r>
            <a:r>
              <a:rPr sz="3200" strike="noStrike" spc="-40" dirty="0">
                <a:solidFill>
                  <a:srgbClr val="000066"/>
                </a:solidFill>
                <a:latin typeface="Candara"/>
                <a:cs typeface="Candara"/>
              </a:rPr>
              <a:t> </a:t>
            </a:r>
            <a:r>
              <a:rPr sz="3200" strike="noStrike" spc="-5" dirty="0">
                <a:solidFill>
                  <a:srgbClr val="000066"/>
                </a:solidFill>
                <a:latin typeface="Candara"/>
                <a:cs typeface="Candara"/>
              </a:rPr>
              <a:t>ν</a:t>
            </a:r>
            <a:r>
              <a:rPr sz="3200" strike="noStrike" dirty="0">
                <a:solidFill>
                  <a:srgbClr val="000066"/>
                </a:solidFill>
                <a:latin typeface="Candara"/>
                <a:cs typeface="Candara"/>
              </a:rPr>
              <a:t>α </a:t>
            </a:r>
            <a:r>
              <a:rPr sz="3200" strike="noStrike" spc="-45" dirty="0">
                <a:solidFill>
                  <a:srgbClr val="000066"/>
                </a:solidFill>
                <a:latin typeface="Candara"/>
                <a:cs typeface="Candara"/>
              </a:rPr>
              <a:t> </a:t>
            </a:r>
            <a:r>
              <a:rPr sz="3200" strike="noStrike" dirty="0">
                <a:solidFill>
                  <a:srgbClr val="000066"/>
                </a:solidFill>
                <a:latin typeface="Candara"/>
                <a:cs typeface="Candara"/>
              </a:rPr>
              <a:t>αν</a:t>
            </a:r>
            <a:r>
              <a:rPr sz="3200" strike="noStrike" spc="-15" dirty="0">
                <a:solidFill>
                  <a:srgbClr val="000066"/>
                </a:solidFill>
                <a:latin typeface="Candara"/>
                <a:cs typeface="Candara"/>
              </a:rPr>
              <a:t>απ</a:t>
            </a:r>
            <a:r>
              <a:rPr sz="3200" strike="noStrike" dirty="0">
                <a:solidFill>
                  <a:srgbClr val="000066"/>
                </a:solidFill>
                <a:latin typeface="Candara"/>
                <a:cs typeface="Candara"/>
              </a:rPr>
              <a:t>τύ</a:t>
            </a:r>
            <a:r>
              <a:rPr sz="3200" strike="noStrike" spc="-15" dirty="0">
                <a:solidFill>
                  <a:srgbClr val="000066"/>
                </a:solidFill>
                <a:latin typeface="Candara"/>
                <a:cs typeface="Candara"/>
              </a:rPr>
              <a:t>σ</a:t>
            </a:r>
            <a:r>
              <a:rPr sz="3200" strike="noStrike" dirty="0">
                <a:solidFill>
                  <a:srgbClr val="000066"/>
                </a:solidFill>
                <a:latin typeface="Candara"/>
                <a:cs typeface="Candara"/>
              </a:rPr>
              <a:t>σ</a:t>
            </a:r>
            <a:r>
              <a:rPr sz="3200" strike="noStrike" spc="-85" dirty="0">
                <a:solidFill>
                  <a:srgbClr val="000066"/>
                </a:solidFill>
                <a:latin typeface="Candara"/>
                <a:cs typeface="Candara"/>
              </a:rPr>
              <a:t>ο</a:t>
            </a:r>
            <a:r>
              <a:rPr sz="3200" strike="noStrike" spc="-5" dirty="0">
                <a:solidFill>
                  <a:srgbClr val="000066"/>
                </a:solidFill>
                <a:latin typeface="Candara"/>
                <a:cs typeface="Candara"/>
              </a:rPr>
              <a:t>νται </a:t>
            </a:r>
            <a:r>
              <a:rPr sz="3200" strike="noStrike" dirty="0">
                <a:solidFill>
                  <a:srgbClr val="000066"/>
                </a:solidFill>
                <a:latin typeface="Candara"/>
                <a:cs typeface="Candara"/>
              </a:rPr>
              <a:t>χ</a:t>
            </a:r>
            <a:r>
              <a:rPr sz="3200" strike="noStrike" spc="5" dirty="0">
                <a:solidFill>
                  <a:srgbClr val="000066"/>
                </a:solidFill>
                <a:latin typeface="Candara"/>
                <a:cs typeface="Candara"/>
              </a:rPr>
              <a:t>η</a:t>
            </a:r>
            <a:r>
              <a:rPr sz="3200" strike="noStrike" dirty="0">
                <a:solidFill>
                  <a:srgbClr val="000066"/>
                </a:solidFill>
                <a:latin typeface="Candara"/>
                <a:cs typeface="Candara"/>
              </a:rPr>
              <a:t>μικές </a:t>
            </a:r>
            <a:r>
              <a:rPr sz="3200" strike="noStrike" spc="135" dirty="0">
                <a:solidFill>
                  <a:srgbClr val="000066"/>
                </a:solidFill>
                <a:latin typeface="Candara"/>
                <a:cs typeface="Candara"/>
              </a:rPr>
              <a:t> </a:t>
            </a:r>
            <a:r>
              <a:rPr sz="3200" strike="noStrike" dirty="0">
                <a:solidFill>
                  <a:srgbClr val="000066"/>
                </a:solidFill>
                <a:latin typeface="Candara"/>
                <a:cs typeface="Candara"/>
              </a:rPr>
              <a:t>ουσίες </a:t>
            </a:r>
            <a:r>
              <a:rPr sz="3200" strike="noStrike" spc="130" dirty="0">
                <a:solidFill>
                  <a:srgbClr val="000066"/>
                </a:solidFill>
                <a:latin typeface="Candara"/>
                <a:cs typeface="Candara"/>
              </a:rPr>
              <a:t> </a:t>
            </a:r>
            <a:r>
              <a:rPr sz="3200" strike="noStrike" spc="-5" dirty="0">
                <a:solidFill>
                  <a:srgbClr val="000066"/>
                </a:solidFill>
                <a:latin typeface="Candara"/>
                <a:cs typeface="Candara"/>
              </a:rPr>
              <a:t>μ</a:t>
            </a:r>
            <a:r>
              <a:rPr sz="3200" strike="noStrike" dirty="0">
                <a:solidFill>
                  <a:srgbClr val="000066"/>
                </a:solidFill>
                <a:latin typeface="Candara"/>
                <a:cs typeface="Candara"/>
              </a:rPr>
              <a:t>ε </a:t>
            </a:r>
            <a:r>
              <a:rPr sz="3200" strike="noStrike" spc="140" dirty="0">
                <a:solidFill>
                  <a:srgbClr val="000066"/>
                </a:solidFill>
                <a:latin typeface="Candara"/>
                <a:cs typeface="Candara"/>
              </a:rPr>
              <a:t> </a:t>
            </a:r>
            <a:r>
              <a:rPr sz="3200" strike="noStrike" dirty="0">
                <a:solidFill>
                  <a:srgbClr val="000066"/>
                </a:solidFill>
                <a:latin typeface="Candara"/>
                <a:cs typeface="Candara"/>
              </a:rPr>
              <a:t>βάση </a:t>
            </a:r>
            <a:r>
              <a:rPr sz="3200" strike="noStrike" spc="135" dirty="0">
                <a:solidFill>
                  <a:srgbClr val="000066"/>
                </a:solidFill>
                <a:latin typeface="Candara"/>
                <a:cs typeface="Candara"/>
              </a:rPr>
              <a:t> </a:t>
            </a:r>
            <a:r>
              <a:rPr sz="3200" strike="noStrike" spc="-5" dirty="0">
                <a:solidFill>
                  <a:srgbClr val="000066"/>
                </a:solidFill>
                <a:latin typeface="Candara"/>
                <a:cs typeface="Candara"/>
              </a:rPr>
              <a:t>τ</a:t>
            </a:r>
            <a:r>
              <a:rPr sz="3200" strike="noStrike" dirty="0">
                <a:solidFill>
                  <a:srgbClr val="000066"/>
                </a:solidFill>
                <a:latin typeface="Candara"/>
                <a:cs typeface="Candara"/>
              </a:rPr>
              <a:t>η </a:t>
            </a:r>
            <a:r>
              <a:rPr sz="3200" strike="noStrike" spc="140" dirty="0">
                <a:solidFill>
                  <a:srgbClr val="000066"/>
                </a:solidFill>
                <a:latin typeface="Candara"/>
                <a:cs typeface="Candara"/>
              </a:rPr>
              <a:t> </a:t>
            </a:r>
            <a:r>
              <a:rPr sz="3200" strike="noStrike" dirty="0">
                <a:solidFill>
                  <a:srgbClr val="000066"/>
                </a:solidFill>
                <a:latin typeface="Candara"/>
                <a:cs typeface="Candara"/>
              </a:rPr>
              <a:t>σχ</a:t>
            </a:r>
            <a:r>
              <a:rPr sz="3200" strike="noStrike" spc="20" dirty="0">
                <a:solidFill>
                  <a:srgbClr val="000066"/>
                </a:solidFill>
                <a:latin typeface="Candara"/>
                <a:cs typeface="Candara"/>
              </a:rPr>
              <a:t>έ</a:t>
            </a:r>
            <a:r>
              <a:rPr sz="3200" strike="noStrike" dirty="0">
                <a:solidFill>
                  <a:srgbClr val="000066"/>
                </a:solidFill>
                <a:latin typeface="Candara"/>
                <a:cs typeface="Candara"/>
              </a:rPr>
              <a:t>ση </a:t>
            </a:r>
            <a:r>
              <a:rPr sz="3200" strike="noStrike" spc="130" dirty="0">
                <a:solidFill>
                  <a:srgbClr val="000066"/>
                </a:solidFill>
                <a:latin typeface="Candara"/>
                <a:cs typeface="Candara"/>
              </a:rPr>
              <a:t> </a:t>
            </a:r>
            <a:r>
              <a:rPr sz="3200" strike="noStrike" dirty="0">
                <a:solidFill>
                  <a:srgbClr val="000066"/>
                </a:solidFill>
                <a:latin typeface="Candara"/>
                <a:cs typeface="Candara"/>
              </a:rPr>
              <a:t>μετα</a:t>
            </a:r>
            <a:r>
              <a:rPr sz="3200" strike="noStrike" spc="-15" dirty="0">
                <a:solidFill>
                  <a:srgbClr val="000066"/>
                </a:solidFill>
                <a:latin typeface="Candara"/>
                <a:cs typeface="Candara"/>
              </a:rPr>
              <a:t>ξ</a:t>
            </a:r>
            <a:r>
              <a:rPr sz="3200" strike="noStrike" dirty="0">
                <a:solidFill>
                  <a:srgbClr val="000066"/>
                </a:solidFill>
                <a:latin typeface="Candara"/>
                <a:cs typeface="Candara"/>
              </a:rPr>
              <a:t>ύ </a:t>
            </a:r>
            <a:r>
              <a:rPr sz="3200" strike="noStrike" spc="-5" dirty="0">
                <a:solidFill>
                  <a:srgbClr val="000066"/>
                </a:solidFill>
                <a:latin typeface="Candara"/>
                <a:cs typeface="Candara"/>
              </a:rPr>
              <a:t>δομή</a:t>
            </a:r>
            <a:r>
              <a:rPr sz="3200" strike="noStrike" dirty="0">
                <a:solidFill>
                  <a:srgbClr val="000066"/>
                </a:solidFill>
                <a:latin typeface="Candara"/>
                <a:cs typeface="Candara"/>
              </a:rPr>
              <a:t>ς  </a:t>
            </a:r>
            <a:r>
              <a:rPr sz="3200" strike="noStrike" spc="-200" dirty="0">
                <a:solidFill>
                  <a:srgbClr val="000066"/>
                </a:solidFill>
                <a:latin typeface="Candara"/>
                <a:cs typeface="Candara"/>
              </a:rPr>
              <a:t> </a:t>
            </a:r>
            <a:r>
              <a:rPr sz="3200" strike="noStrike" spc="-5" dirty="0">
                <a:solidFill>
                  <a:srgbClr val="000066"/>
                </a:solidFill>
                <a:latin typeface="Candara"/>
                <a:cs typeface="Candara"/>
              </a:rPr>
              <a:t>κ</a:t>
            </a:r>
            <a:r>
              <a:rPr sz="3200" strike="noStrike" spc="5" dirty="0">
                <a:solidFill>
                  <a:srgbClr val="000066"/>
                </a:solidFill>
                <a:latin typeface="Candara"/>
                <a:cs typeface="Candara"/>
              </a:rPr>
              <a:t>α</a:t>
            </a:r>
            <a:r>
              <a:rPr sz="3200" strike="noStrike" dirty="0">
                <a:solidFill>
                  <a:srgbClr val="000066"/>
                </a:solidFill>
                <a:latin typeface="Candara"/>
                <a:cs typeface="Candara"/>
              </a:rPr>
              <a:t>ι  </a:t>
            </a:r>
            <a:r>
              <a:rPr sz="3200" strike="noStrike" spc="-210" dirty="0">
                <a:solidFill>
                  <a:srgbClr val="000066"/>
                </a:solidFill>
                <a:latin typeface="Candara"/>
                <a:cs typeface="Candara"/>
              </a:rPr>
              <a:t> </a:t>
            </a:r>
            <a:r>
              <a:rPr sz="3200" strike="noStrike" spc="-5" dirty="0">
                <a:solidFill>
                  <a:srgbClr val="000066"/>
                </a:solidFill>
                <a:latin typeface="Candara"/>
                <a:cs typeface="Candara"/>
              </a:rPr>
              <a:t>δρα</a:t>
            </a:r>
            <a:r>
              <a:rPr sz="3200" strike="noStrike" spc="-25" dirty="0">
                <a:solidFill>
                  <a:srgbClr val="000066"/>
                </a:solidFill>
                <a:latin typeface="Candara"/>
                <a:cs typeface="Candara"/>
              </a:rPr>
              <a:t>σ</a:t>
            </a:r>
            <a:r>
              <a:rPr sz="3200" strike="noStrike" dirty="0">
                <a:solidFill>
                  <a:srgbClr val="000066"/>
                </a:solidFill>
                <a:latin typeface="Candara"/>
                <a:cs typeface="Candara"/>
              </a:rPr>
              <a:t>τικ</a:t>
            </a:r>
            <a:r>
              <a:rPr sz="3200" strike="noStrike" spc="30" dirty="0">
                <a:solidFill>
                  <a:srgbClr val="000066"/>
                </a:solidFill>
                <a:latin typeface="Candara"/>
                <a:cs typeface="Candara"/>
              </a:rPr>
              <a:t>ό</a:t>
            </a:r>
            <a:r>
              <a:rPr sz="3200" strike="noStrike" dirty="0">
                <a:solidFill>
                  <a:srgbClr val="000066"/>
                </a:solidFill>
                <a:latin typeface="Candara"/>
                <a:cs typeface="Candara"/>
              </a:rPr>
              <a:t>τη</a:t>
            </a:r>
            <a:r>
              <a:rPr sz="3200" strike="noStrike" spc="-15" dirty="0">
                <a:solidFill>
                  <a:srgbClr val="000066"/>
                </a:solidFill>
                <a:latin typeface="Candara"/>
                <a:cs typeface="Candara"/>
              </a:rPr>
              <a:t>τ</a:t>
            </a:r>
            <a:r>
              <a:rPr sz="3200" strike="noStrike" dirty="0">
                <a:solidFill>
                  <a:srgbClr val="000066"/>
                </a:solidFill>
                <a:latin typeface="Candara"/>
                <a:cs typeface="Candara"/>
              </a:rPr>
              <a:t>ας  </a:t>
            </a:r>
            <a:r>
              <a:rPr sz="3200" strike="noStrike" spc="-200" dirty="0">
                <a:solidFill>
                  <a:srgbClr val="000066"/>
                </a:solidFill>
                <a:latin typeface="Candara"/>
                <a:cs typeface="Candara"/>
              </a:rPr>
              <a:t> </a:t>
            </a:r>
            <a:r>
              <a:rPr sz="3200" strike="noStrike" spc="-5" dirty="0">
                <a:solidFill>
                  <a:srgbClr val="000066"/>
                </a:solidFill>
                <a:latin typeface="Candara"/>
                <a:cs typeface="Candara"/>
              </a:rPr>
              <a:t>πο</a:t>
            </a:r>
            <a:r>
              <a:rPr sz="3200" strike="noStrike" dirty="0">
                <a:solidFill>
                  <a:srgbClr val="000066"/>
                </a:solidFill>
                <a:latin typeface="Candara"/>
                <a:cs typeface="Candara"/>
              </a:rPr>
              <a:t>υ  </a:t>
            </a:r>
            <a:r>
              <a:rPr sz="3200" strike="noStrike" spc="-215" dirty="0">
                <a:solidFill>
                  <a:srgbClr val="000066"/>
                </a:solidFill>
                <a:latin typeface="Candara"/>
                <a:cs typeface="Candara"/>
              </a:rPr>
              <a:t> </a:t>
            </a:r>
            <a:r>
              <a:rPr sz="3200" strike="noStrike" dirty="0">
                <a:solidFill>
                  <a:srgbClr val="000066"/>
                </a:solidFill>
                <a:latin typeface="Candara"/>
                <a:cs typeface="Candara"/>
              </a:rPr>
              <a:t>οδήγ</a:t>
            </a:r>
            <a:r>
              <a:rPr sz="3200" strike="noStrike" spc="5" dirty="0">
                <a:solidFill>
                  <a:srgbClr val="000066"/>
                </a:solidFill>
                <a:latin typeface="Candara"/>
                <a:cs typeface="Candara"/>
              </a:rPr>
              <a:t>η</a:t>
            </a:r>
            <a:r>
              <a:rPr sz="3200" strike="noStrike" dirty="0">
                <a:solidFill>
                  <a:srgbClr val="000066"/>
                </a:solidFill>
                <a:latin typeface="Candara"/>
                <a:cs typeface="Candara"/>
              </a:rPr>
              <a:t>σαν σ</a:t>
            </a:r>
            <a:r>
              <a:rPr sz="3200" strike="noStrike" spc="-15" dirty="0">
                <a:solidFill>
                  <a:srgbClr val="000066"/>
                </a:solidFill>
                <a:latin typeface="Candara"/>
                <a:cs typeface="Candara"/>
              </a:rPr>
              <a:t>τ</a:t>
            </a:r>
            <a:r>
              <a:rPr sz="3200" strike="noStrike" dirty="0">
                <a:solidFill>
                  <a:srgbClr val="000066"/>
                </a:solidFill>
                <a:latin typeface="Candara"/>
                <a:cs typeface="Candara"/>
              </a:rPr>
              <a:t>η</a:t>
            </a:r>
            <a:r>
              <a:rPr sz="3200" strike="noStrike" spc="204" dirty="0">
                <a:solidFill>
                  <a:srgbClr val="000066"/>
                </a:solidFill>
                <a:latin typeface="Candara"/>
                <a:cs typeface="Candara"/>
              </a:rPr>
              <a:t> </a:t>
            </a:r>
            <a:r>
              <a:rPr sz="3200" strike="noStrike" spc="-5" dirty="0">
                <a:solidFill>
                  <a:srgbClr val="000066"/>
                </a:solidFill>
                <a:latin typeface="Candara"/>
                <a:cs typeface="Candara"/>
              </a:rPr>
              <a:t>δημιουργί</a:t>
            </a:r>
            <a:r>
              <a:rPr sz="3200" strike="noStrike" dirty="0">
                <a:solidFill>
                  <a:srgbClr val="000066"/>
                </a:solidFill>
                <a:latin typeface="Candara"/>
                <a:cs typeface="Candara"/>
              </a:rPr>
              <a:t>α</a:t>
            </a:r>
            <a:r>
              <a:rPr sz="3200" strike="noStrike" spc="210" dirty="0">
                <a:solidFill>
                  <a:srgbClr val="000066"/>
                </a:solidFill>
                <a:latin typeface="Candara"/>
                <a:cs typeface="Candara"/>
              </a:rPr>
              <a:t> </a:t>
            </a:r>
            <a:r>
              <a:rPr sz="3200" strike="noStrike" spc="-20" dirty="0">
                <a:solidFill>
                  <a:srgbClr val="000066"/>
                </a:solidFill>
                <a:latin typeface="Candara"/>
                <a:cs typeface="Candara"/>
              </a:rPr>
              <a:t>τ</a:t>
            </a:r>
            <a:r>
              <a:rPr sz="3200" strike="noStrike" spc="-5" dirty="0">
                <a:solidFill>
                  <a:srgbClr val="000066"/>
                </a:solidFill>
                <a:latin typeface="Candara"/>
                <a:cs typeface="Candara"/>
              </a:rPr>
              <a:t>ω</a:t>
            </a:r>
            <a:r>
              <a:rPr sz="3200" strike="noStrike" dirty="0">
                <a:solidFill>
                  <a:srgbClr val="000066"/>
                </a:solidFill>
                <a:latin typeface="Candara"/>
                <a:cs typeface="Candara"/>
              </a:rPr>
              <a:t>ν</a:t>
            </a:r>
            <a:r>
              <a:rPr sz="3200" strike="noStrike" spc="200" dirty="0">
                <a:solidFill>
                  <a:srgbClr val="000066"/>
                </a:solidFill>
                <a:latin typeface="Candara"/>
                <a:cs typeface="Candara"/>
              </a:rPr>
              <a:t> </a:t>
            </a:r>
            <a:r>
              <a:rPr sz="3200" strike="noStrike" dirty="0">
                <a:solidFill>
                  <a:srgbClr val="000066"/>
                </a:solidFill>
                <a:latin typeface="Candara"/>
                <a:cs typeface="Candara"/>
              </a:rPr>
              <a:t>αλογο</a:t>
            </a:r>
            <a:r>
              <a:rPr sz="3200" strike="noStrike" spc="-15" dirty="0">
                <a:solidFill>
                  <a:srgbClr val="000066"/>
                </a:solidFill>
                <a:latin typeface="Candara"/>
                <a:cs typeface="Candara"/>
              </a:rPr>
              <a:t>μ</a:t>
            </a:r>
            <a:r>
              <a:rPr sz="3200" strike="noStrike" dirty="0">
                <a:solidFill>
                  <a:srgbClr val="000066"/>
                </a:solidFill>
                <a:latin typeface="Candara"/>
                <a:cs typeface="Candara"/>
              </a:rPr>
              <a:t>ένων</a:t>
            </a:r>
            <a:r>
              <a:rPr sz="3200" strike="noStrike" spc="210" dirty="0">
                <a:solidFill>
                  <a:srgbClr val="000066"/>
                </a:solidFill>
                <a:latin typeface="Candara"/>
                <a:cs typeface="Candara"/>
              </a:rPr>
              <a:t> </a:t>
            </a:r>
            <a:r>
              <a:rPr sz="3200" strike="noStrike" spc="-5" dirty="0">
                <a:solidFill>
                  <a:srgbClr val="000066"/>
                </a:solidFill>
                <a:latin typeface="Candara"/>
                <a:cs typeface="Candara"/>
              </a:rPr>
              <a:t>πτητικ</a:t>
            </a:r>
            <a:r>
              <a:rPr sz="3200" strike="noStrike" spc="-15" dirty="0">
                <a:solidFill>
                  <a:srgbClr val="000066"/>
                </a:solidFill>
                <a:latin typeface="Candara"/>
                <a:cs typeface="Candara"/>
              </a:rPr>
              <a:t>ώ</a:t>
            </a:r>
            <a:r>
              <a:rPr sz="3200" strike="noStrike" dirty="0">
                <a:solidFill>
                  <a:srgbClr val="000066"/>
                </a:solidFill>
                <a:latin typeface="Candara"/>
                <a:cs typeface="Candara"/>
              </a:rPr>
              <a:t>ν αν</a:t>
            </a:r>
            <a:r>
              <a:rPr sz="3200" strike="noStrike" spc="-15" dirty="0">
                <a:solidFill>
                  <a:srgbClr val="000066"/>
                </a:solidFill>
                <a:latin typeface="Candara"/>
                <a:cs typeface="Candara"/>
              </a:rPr>
              <a:t>α</a:t>
            </a:r>
            <a:r>
              <a:rPr sz="3200" strike="noStrike" dirty="0">
                <a:solidFill>
                  <a:srgbClr val="000066"/>
                </a:solidFill>
                <a:latin typeface="Candara"/>
                <a:cs typeface="Candara"/>
              </a:rPr>
              <a:t>ισ</a:t>
            </a:r>
            <a:r>
              <a:rPr sz="3200" strike="noStrike" spc="-20" dirty="0">
                <a:solidFill>
                  <a:srgbClr val="000066"/>
                </a:solidFill>
                <a:latin typeface="Candara"/>
                <a:cs typeface="Candara"/>
              </a:rPr>
              <a:t>θ</a:t>
            </a:r>
            <a:r>
              <a:rPr sz="3200" strike="noStrike" spc="-5" dirty="0">
                <a:solidFill>
                  <a:srgbClr val="000066"/>
                </a:solidFill>
                <a:latin typeface="Candara"/>
                <a:cs typeface="Candara"/>
              </a:rPr>
              <a:t>ητ</a:t>
            </a:r>
            <a:r>
              <a:rPr sz="3200" strike="noStrike" spc="-15" dirty="0">
                <a:solidFill>
                  <a:srgbClr val="000066"/>
                </a:solidFill>
                <a:latin typeface="Candara"/>
                <a:cs typeface="Candara"/>
              </a:rPr>
              <a:t>ι</a:t>
            </a:r>
            <a:r>
              <a:rPr sz="3200" strike="noStrike" spc="-5" dirty="0">
                <a:solidFill>
                  <a:srgbClr val="000066"/>
                </a:solidFill>
                <a:latin typeface="Candara"/>
                <a:cs typeface="Candara"/>
              </a:rPr>
              <a:t>κώ</a:t>
            </a:r>
            <a:r>
              <a:rPr sz="3200" strike="noStrike" dirty="0">
                <a:solidFill>
                  <a:srgbClr val="000066"/>
                </a:solidFill>
                <a:latin typeface="Candara"/>
                <a:cs typeface="Candara"/>
              </a:rPr>
              <a:t>ν   </a:t>
            </a:r>
            <a:r>
              <a:rPr sz="3200" strike="noStrike" spc="-220" dirty="0">
                <a:solidFill>
                  <a:srgbClr val="000066"/>
                </a:solidFill>
                <a:latin typeface="Candara"/>
                <a:cs typeface="Candara"/>
              </a:rPr>
              <a:t> </a:t>
            </a:r>
            <a:r>
              <a:rPr sz="3200" strike="noStrike" spc="-5" dirty="0">
                <a:solidFill>
                  <a:srgbClr val="000066"/>
                </a:solidFill>
                <a:latin typeface="Candara"/>
                <a:cs typeface="Candara"/>
              </a:rPr>
              <a:t>μ</a:t>
            </a:r>
            <a:r>
              <a:rPr sz="3200" strike="noStrike" dirty="0">
                <a:solidFill>
                  <a:srgbClr val="000066"/>
                </a:solidFill>
                <a:latin typeface="Candara"/>
                <a:cs typeface="Candara"/>
              </a:rPr>
              <a:t>ε   </a:t>
            </a:r>
            <a:r>
              <a:rPr sz="3200" strike="noStrike" spc="-240" dirty="0">
                <a:solidFill>
                  <a:srgbClr val="000066"/>
                </a:solidFill>
                <a:latin typeface="Candara"/>
                <a:cs typeface="Candara"/>
              </a:rPr>
              <a:t> </a:t>
            </a:r>
            <a:r>
              <a:rPr sz="3200" strike="noStrike" spc="-5" dirty="0">
                <a:solidFill>
                  <a:srgbClr val="000066"/>
                </a:solidFill>
                <a:latin typeface="Candara"/>
                <a:cs typeface="Candara"/>
              </a:rPr>
              <a:t>κύρι</a:t>
            </a:r>
            <a:r>
              <a:rPr sz="3200" strike="noStrike" dirty="0">
                <a:solidFill>
                  <a:srgbClr val="000066"/>
                </a:solidFill>
                <a:latin typeface="Candara"/>
                <a:cs typeface="Candara"/>
              </a:rPr>
              <a:t>ο   </a:t>
            </a:r>
            <a:r>
              <a:rPr sz="3200" strike="noStrike" spc="-235" dirty="0">
                <a:solidFill>
                  <a:srgbClr val="000066"/>
                </a:solidFill>
                <a:latin typeface="Candara"/>
                <a:cs typeface="Candara"/>
              </a:rPr>
              <a:t> </a:t>
            </a:r>
            <a:r>
              <a:rPr sz="3200" strike="noStrike" dirty="0">
                <a:solidFill>
                  <a:srgbClr val="000066"/>
                </a:solidFill>
                <a:latin typeface="Candara"/>
                <a:cs typeface="Candara"/>
              </a:rPr>
              <a:t>ε</a:t>
            </a:r>
            <a:r>
              <a:rPr sz="3200" strike="noStrike" spc="5" dirty="0">
                <a:solidFill>
                  <a:srgbClr val="000066"/>
                </a:solidFill>
                <a:latin typeface="Candara"/>
                <a:cs typeface="Candara"/>
              </a:rPr>
              <a:t>κ</a:t>
            </a:r>
            <a:r>
              <a:rPr sz="3200" strike="noStrike" spc="-5" dirty="0">
                <a:solidFill>
                  <a:srgbClr val="000066"/>
                </a:solidFill>
                <a:latin typeface="Candara"/>
                <a:cs typeface="Candara"/>
              </a:rPr>
              <a:t>πρόσωπ</a:t>
            </a:r>
            <a:r>
              <a:rPr sz="3200" strike="noStrike" dirty="0">
                <a:solidFill>
                  <a:srgbClr val="000066"/>
                </a:solidFill>
                <a:latin typeface="Candara"/>
                <a:cs typeface="Candara"/>
              </a:rPr>
              <a:t>ο   </a:t>
            </a:r>
            <a:r>
              <a:rPr sz="3200" strike="noStrike" spc="-240" dirty="0">
                <a:solidFill>
                  <a:srgbClr val="000066"/>
                </a:solidFill>
                <a:latin typeface="Candara"/>
                <a:cs typeface="Candara"/>
              </a:rPr>
              <a:t> </a:t>
            </a:r>
            <a:r>
              <a:rPr sz="3200" strike="noStrike" spc="-5" dirty="0">
                <a:solidFill>
                  <a:srgbClr val="000066"/>
                </a:solidFill>
                <a:latin typeface="Candara"/>
                <a:cs typeface="Candara"/>
              </a:rPr>
              <a:t>το </a:t>
            </a:r>
            <a:r>
              <a:rPr sz="3200" b="1" i="1" strike="noStrike" dirty="0">
                <a:solidFill>
                  <a:srgbClr val="000066"/>
                </a:solidFill>
                <a:latin typeface="Candara"/>
                <a:cs typeface="Candara"/>
              </a:rPr>
              <a:t>Αλοθάνιο</a:t>
            </a:r>
            <a:r>
              <a:rPr sz="3200" b="1" i="1" strike="noStrike" spc="-15" dirty="0">
                <a:solidFill>
                  <a:srgbClr val="000066"/>
                </a:solidFill>
                <a:latin typeface="Candara"/>
                <a:cs typeface="Candara"/>
              </a:rPr>
              <a:t> </a:t>
            </a:r>
            <a:r>
              <a:rPr sz="3200" strike="noStrike" spc="-5" dirty="0">
                <a:solidFill>
                  <a:srgbClr val="000066"/>
                </a:solidFill>
                <a:latin typeface="Candara"/>
                <a:cs typeface="Candara"/>
              </a:rPr>
              <a:t>(</a:t>
            </a:r>
            <a:r>
              <a:rPr sz="3200" strike="noStrike" dirty="0">
                <a:solidFill>
                  <a:srgbClr val="000066"/>
                </a:solidFill>
                <a:latin typeface="Candara"/>
                <a:cs typeface="Candara"/>
              </a:rPr>
              <a:t>19</a:t>
            </a:r>
            <a:r>
              <a:rPr sz="3200" strike="noStrike" cap="small" spc="-10" dirty="0">
                <a:solidFill>
                  <a:srgbClr val="000066"/>
                </a:solidFill>
                <a:latin typeface="Candara"/>
                <a:cs typeface="Candara"/>
              </a:rPr>
              <a:t>5</a:t>
            </a:r>
            <a:r>
              <a:rPr sz="3200" strike="noStrike" spc="-10" dirty="0">
                <a:solidFill>
                  <a:srgbClr val="000066"/>
                </a:solidFill>
                <a:latin typeface="Candara"/>
                <a:cs typeface="Candara"/>
              </a:rPr>
              <a:t>6</a:t>
            </a:r>
            <a:r>
              <a:rPr sz="3200" strike="noStrike" dirty="0">
                <a:solidFill>
                  <a:srgbClr val="000066"/>
                </a:solidFill>
                <a:latin typeface="Candara"/>
                <a:cs typeface="Candara"/>
              </a:rPr>
              <a:t>)</a:t>
            </a:r>
            <a:endParaRPr sz="3200" dirty="0">
              <a:latin typeface="Candara"/>
              <a:cs typeface="Candara"/>
            </a:endParaRPr>
          </a:p>
        </p:txBody>
      </p:sp>
      <p:pic>
        <p:nvPicPr>
          <p:cNvPr id="8" name="Εικόνα 7"/>
          <p:cNvPicPr>
            <a:picLocks noChangeAspect="1"/>
          </p:cNvPicPr>
          <p:nvPr/>
        </p:nvPicPr>
        <p:blipFill>
          <a:blip r:embed="rId5"/>
          <a:stretch>
            <a:fillRect/>
          </a:stretch>
        </p:blipFill>
        <p:spPr>
          <a:xfrm>
            <a:off x="5599576" y="4287483"/>
            <a:ext cx="2396989" cy="1713847"/>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926717"/>
            <a:ext cx="7782559" cy="2465070"/>
          </a:xfrm>
          <a:prstGeom prst="rect">
            <a:avLst/>
          </a:prstGeom>
        </p:spPr>
        <p:txBody>
          <a:bodyPr vert="horz" wrap="square" lIns="0" tIns="13335" rIns="0" bIns="0" rtlCol="0">
            <a:spAutoFit/>
          </a:bodyPr>
          <a:lstStyle/>
          <a:p>
            <a:pPr marL="12700" marR="5080" indent="507365" algn="just">
              <a:lnSpc>
                <a:spcPct val="100000"/>
              </a:lnSpc>
              <a:spcBef>
                <a:spcPts val="105"/>
              </a:spcBef>
            </a:pPr>
            <a:r>
              <a:rPr sz="3200" dirty="0">
                <a:solidFill>
                  <a:srgbClr val="000066"/>
                </a:solidFill>
                <a:latin typeface="Candara"/>
                <a:cs typeface="Candara"/>
              </a:rPr>
              <a:t>Το</a:t>
            </a:r>
            <a:r>
              <a:rPr sz="3200" spc="275" dirty="0">
                <a:solidFill>
                  <a:srgbClr val="000066"/>
                </a:solidFill>
                <a:latin typeface="Candara"/>
                <a:cs typeface="Candara"/>
              </a:rPr>
              <a:t> </a:t>
            </a:r>
            <a:r>
              <a:rPr sz="3200" dirty="0">
                <a:solidFill>
                  <a:srgbClr val="000066"/>
                </a:solidFill>
                <a:latin typeface="Candara"/>
                <a:cs typeface="Candara"/>
              </a:rPr>
              <a:t>80%</a:t>
            </a:r>
            <a:r>
              <a:rPr sz="3200" spc="280" dirty="0">
                <a:solidFill>
                  <a:srgbClr val="000066"/>
                </a:solidFill>
                <a:latin typeface="Candara"/>
                <a:cs typeface="Candara"/>
              </a:rPr>
              <a:t> </a:t>
            </a:r>
            <a:r>
              <a:rPr sz="3200" dirty="0">
                <a:solidFill>
                  <a:srgbClr val="000066"/>
                </a:solidFill>
                <a:latin typeface="Candara"/>
                <a:cs typeface="Candara"/>
              </a:rPr>
              <a:t>του</a:t>
            </a:r>
            <a:r>
              <a:rPr sz="3200" spc="280" dirty="0">
                <a:solidFill>
                  <a:srgbClr val="000066"/>
                </a:solidFill>
                <a:latin typeface="Candara"/>
                <a:cs typeface="Candara"/>
              </a:rPr>
              <a:t> </a:t>
            </a:r>
            <a:r>
              <a:rPr sz="3200" dirty="0">
                <a:solidFill>
                  <a:srgbClr val="000066"/>
                </a:solidFill>
                <a:latin typeface="Candara"/>
                <a:cs typeface="Candara"/>
              </a:rPr>
              <a:t>εισπνεόμενου</a:t>
            </a:r>
            <a:r>
              <a:rPr sz="3200" spc="280" dirty="0">
                <a:solidFill>
                  <a:srgbClr val="000066"/>
                </a:solidFill>
                <a:latin typeface="Candara"/>
                <a:cs typeface="Candara"/>
              </a:rPr>
              <a:t> </a:t>
            </a:r>
            <a:r>
              <a:rPr sz="3200" spc="10" dirty="0">
                <a:solidFill>
                  <a:srgbClr val="000066"/>
                </a:solidFill>
                <a:latin typeface="Candara"/>
                <a:cs typeface="Candara"/>
              </a:rPr>
              <a:t>ε</a:t>
            </a:r>
            <a:r>
              <a:rPr sz="3200" spc="-5" dirty="0">
                <a:solidFill>
                  <a:srgbClr val="000066"/>
                </a:solidFill>
                <a:latin typeface="Candara"/>
                <a:cs typeface="Candara"/>
              </a:rPr>
              <a:t>νφλου</a:t>
            </a:r>
            <a:r>
              <a:rPr sz="3200" spc="-15" dirty="0">
                <a:solidFill>
                  <a:srgbClr val="000066"/>
                </a:solidFill>
                <a:latin typeface="Candara"/>
                <a:cs typeface="Candara"/>
              </a:rPr>
              <a:t>ρ</a:t>
            </a:r>
            <a:r>
              <a:rPr sz="3200" dirty="0">
                <a:solidFill>
                  <a:srgbClr val="000066"/>
                </a:solidFill>
                <a:latin typeface="Candara"/>
                <a:cs typeface="Candara"/>
              </a:rPr>
              <a:t>ανί</a:t>
            </a:r>
            <a:r>
              <a:rPr sz="3200" spc="-15" dirty="0">
                <a:solidFill>
                  <a:srgbClr val="000066"/>
                </a:solidFill>
                <a:latin typeface="Candara"/>
                <a:cs typeface="Candara"/>
              </a:rPr>
              <a:t>ο</a:t>
            </a:r>
            <a:r>
              <a:rPr sz="3200" dirty="0">
                <a:solidFill>
                  <a:srgbClr val="000066"/>
                </a:solidFill>
                <a:latin typeface="Candara"/>
                <a:cs typeface="Candara"/>
              </a:rPr>
              <a:t>υ αποβ</a:t>
            </a:r>
            <a:r>
              <a:rPr sz="3200" spc="-10" dirty="0">
                <a:solidFill>
                  <a:srgbClr val="000066"/>
                </a:solidFill>
                <a:latin typeface="Candara"/>
                <a:cs typeface="Candara"/>
              </a:rPr>
              <a:t>ά</a:t>
            </a:r>
            <a:r>
              <a:rPr sz="3200" spc="-5" dirty="0">
                <a:solidFill>
                  <a:srgbClr val="000066"/>
                </a:solidFill>
                <a:latin typeface="Candara"/>
                <a:cs typeface="Candara"/>
              </a:rPr>
              <a:t>λλετα</a:t>
            </a:r>
            <a:r>
              <a:rPr sz="3200" dirty="0">
                <a:solidFill>
                  <a:srgbClr val="000066"/>
                </a:solidFill>
                <a:latin typeface="Candara"/>
                <a:cs typeface="Candara"/>
              </a:rPr>
              <a:t>ι   </a:t>
            </a:r>
            <a:r>
              <a:rPr sz="3200" spc="-65" dirty="0">
                <a:solidFill>
                  <a:srgbClr val="000066"/>
                </a:solidFill>
                <a:latin typeface="Candara"/>
                <a:cs typeface="Candara"/>
              </a:rPr>
              <a:t> </a:t>
            </a:r>
            <a:r>
              <a:rPr sz="3200" spc="-5" dirty="0">
                <a:solidFill>
                  <a:srgbClr val="000066"/>
                </a:solidFill>
                <a:latin typeface="Candara"/>
                <a:cs typeface="Candara"/>
              </a:rPr>
              <a:t>μ</a:t>
            </a:r>
            <a:r>
              <a:rPr sz="3200" dirty="0">
                <a:solidFill>
                  <a:srgbClr val="000066"/>
                </a:solidFill>
                <a:latin typeface="Candara"/>
                <a:cs typeface="Candara"/>
              </a:rPr>
              <a:t>ε   </a:t>
            </a:r>
            <a:r>
              <a:rPr sz="3200" spc="-35" dirty="0">
                <a:solidFill>
                  <a:srgbClr val="000066"/>
                </a:solidFill>
                <a:latin typeface="Candara"/>
                <a:cs typeface="Candara"/>
              </a:rPr>
              <a:t> </a:t>
            </a:r>
            <a:r>
              <a:rPr sz="3200" dirty="0">
                <a:solidFill>
                  <a:srgbClr val="000066"/>
                </a:solidFill>
                <a:latin typeface="Candara"/>
                <a:cs typeface="Candara"/>
              </a:rPr>
              <a:t>τ</a:t>
            </a:r>
            <a:r>
              <a:rPr sz="3200" spc="-80" dirty="0">
                <a:solidFill>
                  <a:srgbClr val="000066"/>
                </a:solidFill>
                <a:latin typeface="Candara"/>
                <a:cs typeface="Candara"/>
              </a:rPr>
              <a:t>ο</a:t>
            </a:r>
            <a:r>
              <a:rPr sz="3200" dirty="0">
                <a:solidFill>
                  <a:srgbClr val="000066"/>
                </a:solidFill>
                <a:latin typeface="Candara"/>
                <a:cs typeface="Candara"/>
              </a:rPr>
              <a:t>ν   </a:t>
            </a:r>
            <a:r>
              <a:rPr sz="3200" spc="-30" dirty="0">
                <a:solidFill>
                  <a:srgbClr val="000066"/>
                </a:solidFill>
                <a:latin typeface="Candara"/>
                <a:cs typeface="Candara"/>
              </a:rPr>
              <a:t> </a:t>
            </a:r>
            <a:r>
              <a:rPr sz="3200" dirty="0">
                <a:solidFill>
                  <a:srgbClr val="000066"/>
                </a:solidFill>
                <a:latin typeface="Candara"/>
                <a:cs typeface="Candara"/>
              </a:rPr>
              <a:t>εκ</a:t>
            </a:r>
            <a:r>
              <a:rPr sz="3200" spc="5" dirty="0">
                <a:solidFill>
                  <a:srgbClr val="000066"/>
                </a:solidFill>
                <a:latin typeface="Candara"/>
                <a:cs typeface="Candara"/>
              </a:rPr>
              <a:t>π</a:t>
            </a:r>
            <a:r>
              <a:rPr sz="3200" spc="-5" dirty="0">
                <a:solidFill>
                  <a:srgbClr val="000066"/>
                </a:solidFill>
                <a:latin typeface="Candara"/>
                <a:cs typeface="Candara"/>
              </a:rPr>
              <a:t>νεόμεν</a:t>
            </a:r>
            <a:r>
              <a:rPr sz="3200" dirty="0">
                <a:solidFill>
                  <a:srgbClr val="000066"/>
                </a:solidFill>
                <a:latin typeface="Candara"/>
                <a:cs typeface="Candara"/>
              </a:rPr>
              <a:t>ο   </a:t>
            </a:r>
            <a:r>
              <a:rPr sz="3200" spc="-45" dirty="0">
                <a:solidFill>
                  <a:srgbClr val="000066"/>
                </a:solidFill>
                <a:latin typeface="Candara"/>
                <a:cs typeface="Candara"/>
              </a:rPr>
              <a:t> </a:t>
            </a:r>
            <a:r>
              <a:rPr sz="3200" dirty="0">
                <a:solidFill>
                  <a:srgbClr val="000066"/>
                </a:solidFill>
                <a:latin typeface="Candara"/>
                <a:cs typeface="Candara"/>
              </a:rPr>
              <a:t>αέρα αναλ</a:t>
            </a:r>
            <a:r>
              <a:rPr sz="3200" spc="10" dirty="0">
                <a:solidFill>
                  <a:srgbClr val="000066"/>
                </a:solidFill>
                <a:latin typeface="Candara"/>
                <a:cs typeface="Candara"/>
              </a:rPr>
              <a:t>λ</a:t>
            </a:r>
            <a:r>
              <a:rPr sz="3200" spc="-15" dirty="0">
                <a:solidFill>
                  <a:srgbClr val="000066"/>
                </a:solidFill>
                <a:latin typeface="Candara"/>
                <a:cs typeface="Candara"/>
              </a:rPr>
              <a:t>ο</a:t>
            </a:r>
            <a:r>
              <a:rPr sz="3200" spc="-10" dirty="0">
                <a:solidFill>
                  <a:srgbClr val="000066"/>
                </a:solidFill>
                <a:latin typeface="Candara"/>
                <a:cs typeface="Candara"/>
              </a:rPr>
              <a:t>ί</a:t>
            </a:r>
            <a:r>
              <a:rPr sz="3200" spc="-5" dirty="0">
                <a:solidFill>
                  <a:srgbClr val="000066"/>
                </a:solidFill>
                <a:latin typeface="Candara"/>
                <a:cs typeface="Candara"/>
              </a:rPr>
              <a:t>ωτ</a:t>
            </a:r>
            <a:r>
              <a:rPr sz="3200" spc="-20" dirty="0">
                <a:solidFill>
                  <a:srgbClr val="000066"/>
                </a:solidFill>
                <a:latin typeface="Candara"/>
                <a:cs typeface="Candara"/>
              </a:rPr>
              <a:t>ο</a:t>
            </a:r>
            <a:r>
              <a:rPr sz="3200" dirty="0">
                <a:solidFill>
                  <a:srgbClr val="000066"/>
                </a:solidFill>
                <a:latin typeface="Candara"/>
                <a:cs typeface="Candara"/>
              </a:rPr>
              <a:t>. </a:t>
            </a:r>
            <a:r>
              <a:rPr sz="3200" spc="190" dirty="0">
                <a:solidFill>
                  <a:srgbClr val="000066"/>
                </a:solidFill>
                <a:latin typeface="Candara"/>
                <a:cs typeface="Candara"/>
              </a:rPr>
              <a:t> </a:t>
            </a:r>
            <a:r>
              <a:rPr sz="3200" spc="-5" dirty="0">
                <a:solidFill>
                  <a:srgbClr val="000066"/>
                </a:solidFill>
                <a:latin typeface="Candara"/>
                <a:cs typeface="Candara"/>
              </a:rPr>
              <a:t>Απ</a:t>
            </a:r>
            <a:r>
              <a:rPr sz="3200" dirty="0">
                <a:solidFill>
                  <a:srgbClr val="000066"/>
                </a:solidFill>
                <a:latin typeface="Candara"/>
                <a:cs typeface="Candara"/>
              </a:rPr>
              <a:t>ό </a:t>
            </a:r>
            <a:r>
              <a:rPr sz="3200" spc="200" dirty="0">
                <a:solidFill>
                  <a:srgbClr val="000066"/>
                </a:solidFill>
                <a:latin typeface="Candara"/>
                <a:cs typeface="Candara"/>
              </a:rPr>
              <a:t> </a:t>
            </a:r>
            <a:r>
              <a:rPr sz="3200" spc="-5" dirty="0">
                <a:solidFill>
                  <a:srgbClr val="000066"/>
                </a:solidFill>
                <a:latin typeface="Candara"/>
                <a:cs typeface="Candara"/>
              </a:rPr>
              <a:t>τ</a:t>
            </a:r>
            <a:r>
              <a:rPr sz="3200" dirty="0">
                <a:solidFill>
                  <a:srgbClr val="000066"/>
                </a:solidFill>
                <a:latin typeface="Candara"/>
                <a:cs typeface="Candara"/>
              </a:rPr>
              <a:t>ο </a:t>
            </a:r>
            <a:r>
              <a:rPr sz="3200" spc="195" dirty="0">
                <a:solidFill>
                  <a:srgbClr val="000066"/>
                </a:solidFill>
                <a:latin typeface="Candara"/>
                <a:cs typeface="Candara"/>
              </a:rPr>
              <a:t> </a:t>
            </a:r>
            <a:r>
              <a:rPr sz="3200" dirty="0">
                <a:solidFill>
                  <a:srgbClr val="000066"/>
                </a:solidFill>
                <a:latin typeface="Candara"/>
                <a:cs typeface="Candara"/>
              </a:rPr>
              <a:t>υπ</a:t>
            </a:r>
            <a:r>
              <a:rPr sz="3200" spc="-10" dirty="0">
                <a:solidFill>
                  <a:srgbClr val="000066"/>
                </a:solidFill>
                <a:latin typeface="Candara"/>
                <a:cs typeface="Candara"/>
              </a:rPr>
              <a:t>ό</a:t>
            </a:r>
            <a:r>
              <a:rPr sz="3200" spc="-5" dirty="0">
                <a:solidFill>
                  <a:srgbClr val="000066"/>
                </a:solidFill>
                <a:latin typeface="Candara"/>
                <a:cs typeface="Candara"/>
              </a:rPr>
              <a:t>λοιπο</a:t>
            </a:r>
            <a:r>
              <a:rPr sz="3200" dirty="0">
                <a:solidFill>
                  <a:srgbClr val="000066"/>
                </a:solidFill>
                <a:latin typeface="Candara"/>
                <a:cs typeface="Candara"/>
              </a:rPr>
              <a:t>, </a:t>
            </a:r>
            <a:r>
              <a:rPr sz="3200" spc="185" dirty="0">
                <a:solidFill>
                  <a:srgbClr val="000066"/>
                </a:solidFill>
                <a:latin typeface="Candara"/>
                <a:cs typeface="Candara"/>
              </a:rPr>
              <a:t> </a:t>
            </a:r>
            <a:r>
              <a:rPr sz="3200" dirty="0">
                <a:solidFill>
                  <a:srgbClr val="000066"/>
                </a:solidFill>
                <a:latin typeface="Candara"/>
                <a:cs typeface="Candara"/>
              </a:rPr>
              <a:t>μέχρι </a:t>
            </a:r>
            <a:r>
              <a:rPr sz="3200" spc="200" dirty="0">
                <a:solidFill>
                  <a:srgbClr val="000066"/>
                </a:solidFill>
                <a:latin typeface="Candara"/>
                <a:cs typeface="Candara"/>
              </a:rPr>
              <a:t> </a:t>
            </a:r>
            <a:r>
              <a:rPr sz="3200" spc="-5" dirty="0">
                <a:solidFill>
                  <a:srgbClr val="000066"/>
                </a:solidFill>
                <a:latin typeface="Candara"/>
                <a:cs typeface="Candara"/>
              </a:rPr>
              <a:t>1</a:t>
            </a:r>
            <a:r>
              <a:rPr sz="3200" spc="-10" dirty="0">
                <a:solidFill>
                  <a:srgbClr val="000066"/>
                </a:solidFill>
                <a:latin typeface="Candara"/>
                <a:cs typeface="Candara"/>
              </a:rPr>
              <a:t>0</a:t>
            </a:r>
            <a:r>
              <a:rPr sz="3200" dirty="0">
                <a:solidFill>
                  <a:srgbClr val="000066"/>
                </a:solidFill>
                <a:latin typeface="Candara"/>
                <a:cs typeface="Candara"/>
              </a:rPr>
              <a:t>% μετ</a:t>
            </a:r>
            <a:r>
              <a:rPr sz="3200" spc="5" dirty="0">
                <a:solidFill>
                  <a:srgbClr val="000066"/>
                </a:solidFill>
                <a:latin typeface="Candara"/>
                <a:cs typeface="Candara"/>
              </a:rPr>
              <a:t>α</a:t>
            </a:r>
            <a:r>
              <a:rPr sz="3200" dirty="0">
                <a:solidFill>
                  <a:srgbClr val="000066"/>
                </a:solidFill>
                <a:latin typeface="Candara"/>
                <a:cs typeface="Candara"/>
              </a:rPr>
              <a:t>βολί</a:t>
            </a:r>
            <a:r>
              <a:rPr sz="3200" spc="5" dirty="0">
                <a:solidFill>
                  <a:srgbClr val="000066"/>
                </a:solidFill>
                <a:latin typeface="Candara"/>
                <a:cs typeface="Candara"/>
              </a:rPr>
              <a:t>ζ</a:t>
            </a:r>
            <a:r>
              <a:rPr sz="3200" dirty="0">
                <a:solidFill>
                  <a:srgbClr val="000066"/>
                </a:solidFill>
                <a:latin typeface="Candara"/>
                <a:cs typeface="Candara"/>
              </a:rPr>
              <a:t>εται</a:t>
            </a:r>
            <a:r>
              <a:rPr sz="3200" spc="-5" dirty="0">
                <a:solidFill>
                  <a:srgbClr val="000066"/>
                </a:solidFill>
                <a:latin typeface="Candara"/>
                <a:cs typeface="Candara"/>
              </a:rPr>
              <a:t> </a:t>
            </a:r>
            <a:r>
              <a:rPr sz="3200" dirty="0">
                <a:solidFill>
                  <a:srgbClr val="000066"/>
                </a:solidFill>
                <a:latin typeface="Candara"/>
                <a:cs typeface="Candara"/>
              </a:rPr>
              <a:t>σ</a:t>
            </a:r>
            <a:r>
              <a:rPr sz="3200" spc="-10" dirty="0">
                <a:solidFill>
                  <a:srgbClr val="000066"/>
                </a:solidFill>
                <a:latin typeface="Candara"/>
                <a:cs typeface="Candara"/>
              </a:rPr>
              <a:t>τ</a:t>
            </a:r>
            <a:r>
              <a:rPr sz="3200" dirty="0">
                <a:solidFill>
                  <a:srgbClr val="000066"/>
                </a:solidFill>
                <a:latin typeface="Candara"/>
                <a:cs typeface="Candara"/>
              </a:rPr>
              <a:t>ο</a:t>
            </a:r>
            <a:r>
              <a:rPr sz="3200" spc="10" dirty="0">
                <a:solidFill>
                  <a:srgbClr val="000066"/>
                </a:solidFill>
                <a:latin typeface="Candara"/>
                <a:cs typeface="Candara"/>
              </a:rPr>
              <a:t> </a:t>
            </a:r>
            <a:r>
              <a:rPr sz="3200" spc="-45" dirty="0">
                <a:solidFill>
                  <a:srgbClr val="000066"/>
                </a:solidFill>
                <a:latin typeface="Candara"/>
                <a:cs typeface="Candara"/>
              </a:rPr>
              <a:t>ή</a:t>
            </a:r>
            <a:r>
              <a:rPr sz="3200" spc="-5" dirty="0">
                <a:solidFill>
                  <a:srgbClr val="000066"/>
                </a:solidFill>
                <a:latin typeface="Candara"/>
                <a:cs typeface="Candara"/>
              </a:rPr>
              <a:t>πα</a:t>
            </a:r>
            <a:r>
              <a:rPr sz="3200" dirty="0">
                <a:solidFill>
                  <a:srgbClr val="000066"/>
                </a:solidFill>
                <a:latin typeface="Candara"/>
                <a:cs typeface="Candara"/>
              </a:rPr>
              <a:t>ρ</a:t>
            </a:r>
            <a:r>
              <a:rPr sz="3200" spc="-5" dirty="0">
                <a:solidFill>
                  <a:srgbClr val="000066"/>
                </a:solidFill>
                <a:latin typeface="Candara"/>
                <a:cs typeface="Candara"/>
              </a:rPr>
              <a:t> </a:t>
            </a:r>
            <a:r>
              <a:rPr sz="3200" dirty="0">
                <a:solidFill>
                  <a:srgbClr val="000066"/>
                </a:solidFill>
                <a:latin typeface="Candara"/>
                <a:cs typeface="Candara"/>
              </a:rPr>
              <a:t>από</a:t>
            </a:r>
            <a:r>
              <a:rPr sz="3200" spc="15" dirty="0">
                <a:solidFill>
                  <a:srgbClr val="000066"/>
                </a:solidFill>
                <a:latin typeface="Candara"/>
                <a:cs typeface="Candara"/>
              </a:rPr>
              <a:t> </a:t>
            </a:r>
            <a:r>
              <a:rPr sz="3200" spc="-5" dirty="0">
                <a:solidFill>
                  <a:srgbClr val="000066"/>
                </a:solidFill>
                <a:latin typeface="Candara"/>
                <a:cs typeface="Candara"/>
              </a:rPr>
              <a:t>τ</a:t>
            </a:r>
            <a:r>
              <a:rPr sz="3200" dirty="0">
                <a:solidFill>
                  <a:srgbClr val="000066"/>
                </a:solidFill>
                <a:latin typeface="Candara"/>
                <a:cs typeface="Candara"/>
              </a:rPr>
              <a:t>ο</a:t>
            </a:r>
            <a:r>
              <a:rPr sz="3200" spc="10" dirty="0">
                <a:solidFill>
                  <a:srgbClr val="000066"/>
                </a:solidFill>
                <a:latin typeface="Candara"/>
                <a:cs typeface="Candara"/>
              </a:rPr>
              <a:t> </a:t>
            </a:r>
            <a:r>
              <a:rPr sz="3200" spc="-5" dirty="0">
                <a:solidFill>
                  <a:srgbClr val="000066"/>
                </a:solidFill>
                <a:latin typeface="Candara"/>
                <a:cs typeface="Candara"/>
              </a:rPr>
              <a:t>κυ</a:t>
            </a:r>
            <a:r>
              <a:rPr sz="3200" spc="30" dirty="0">
                <a:solidFill>
                  <a:srgbClr val="000066"/>
                </a:solidFill>
                <a:latin typeface="Candara"/>
                <a:cs typeface="Candara"/>
              </a:rPr>
              <a:t>τ</a:t>
            </a:r>
            <a:r>
              <a:rPr sz="3200" dirty="0">
                <a:solidFill>
                  <a:srgbClr val="000066"/>
                </a:solidFill>
                <a:latin typeface="Candara"/>
                <a:cs typeface="Candara"/>
              </a:rPr>
              <a:t>όχ</a:t>
            </a:r>
            <a:r>
              <a:rPr sz="3200" spc="5" dirty="0">
                <a:solidFill>
                  <a:srgbClr val="000066"/>
                </a:solidFill>
                <a:latin typeface="Candara"/>
                <a:cs typeface="Candara"/>
              </a:rPr>
              <a:t>ρ</a:t>
            </a:r>
            <a:r>
              <a:rPr sz="3200" spc="-15" dirty="0">
                <a:solidFill>
                  <a:srgbClr val="000066"/>
                </a:solidFill>
                <a:latin typeface="Candara"/>
                <a:cs typeface="Candara"/>
              </a:rPr>
              <a:t>ωμ</a:t>
            </a:r>
            <a:r>
              <a:rPr sz="3200" dirty="0">
                <a:solidFill>
                  <a:srgbClr val="000066"/>
                </a:solidFill>
                <a:latin typeface="Candara"/>
                <a:cs typeface="Candara"/>
              </a:rPr>
              <a:t>α </a:t>
            </a:r>
            <a:r>
              <a:rPr sz="3200" spc="5" dirty="0">
                <a:solidFill>
                  <a:srgbClr val="000066"/>
                </a:solidFill>
                <a:latin typeface="Candara"/>
                <a:cs typeface="Candara"/>
              </a:rPr>
              <a:t>Ρ</a:t>
            </a:r>
            <a:r>
              <a:rPr sz="3200" spc="-5" dirty="0">
                <a:solidFill>
                  <a:srgbClr val="000066"/>
                </a:solidFill>
                <a:latin typeface="Candara"/>
                <a:cs typeface="Candara"/>
              </a:rPr>
              <a:t>4</a:t>
            </a:r>
            <a:r>
              <a:rPr sz="3200" cap="small" spc="-5" dirty="0">
                <a:solidFill>
                  <a:srgbClr val="000066"/>
                </a:solidFill>
                <a:latin typeface="Candara"/>
                <a:cs typeface="Candara"/>
              </a:rPr>
              <a:t>5</a:t>
            </a:r>
            <a:r>
              <a:rPr sz="3200" spc="-10" dirty="0">
                <a:solidFill>
                  <a:srgbClr val="000066"/>
                </a:solidFill>
                <a:latin typeface="Candara"/>
                <a:cs typeface="Candara"/>
              </a:rPr>
              <a:t>0</a:t>
            </a:r>
            <a:r>
              <a:rPr sz="3200" dirty="0">
                <a:solidFill>
                  <a:srgbClr val="FFFFFF"/>
                </a:solidFill>
                <a:latin typeface="Cambria"/>
                <a:cs typeface="Cambria"/>
              </a:rPr>
              <a:t>.</a:t>
            </a:r>
            <a:endParaRPr sz="3200">
              <a:latin typeface="Cambria"/>
              <a:cs typeface="Cambria"/>
            </a:endParaRPr>
          </a:p>
        </p:txBody>
      </p:sp>
      <p:sp>
        <p:nvSpPr>
          <p:cNvPr id="4" name="TextBox 3"/>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59560" y="1656969"/>
            <a:ext cx="744728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Ενισχύει</a:t>
            </a:r>
            <a:r>
              <a:rPr sz="3200" spc="90" dirty="0">
                <a:solidFill>
                  <a:srgbClr val="000066"/>
                </a:solidFill>
                <a:latin typeface="Candara"/>
                <a:cs typeface="Candara"/>
              </a:rPr>
              <a:t> </a:t>
            </a:r>
            <a:r>
              <a:rPr sz="3200" dirty="0">
                <a:solidFill>
                  <a:srgbClr val="000066"/>
                </a:solidFill>
                <a:latin typeface="Candara"/>
                <a:cs typeface="Candara"/>
              </a:rPr>
              <a:t>τη</a:t>
            </a:r>
            <a:r>
              <a:rPr sz="3200" spc="95" dirty="0">
                <a:solidFill>
                  <a:srgbClr val="000066"/>
                </a:solidFill>
                <a:latin typeface="Candara"/>
                <a:cs typeface="Candara"/>
              </a:rPr>
              <a:t> </a:t>
            </a:r>
            <a:r>
              <a:rPr sz="3200" spc="-5" dirty="0">
                <a:solidFill>
                  <a:srgbClr val="000066"/>
                </a:solidFill>
                <a:latin typeface="Candara"/>
                <a:cs typeface="Candara"/>
              </a:rPr>
              <a:t>δράση</a:t>
            </a:r>
            <a:r>
              <a:rPr sz="3200" spc="105" dirty="0">
                <a:solidFill>
                  <a:srgbClr val="000066"/>
                </a:solidFill>
                <a:latin typeface="Candara"/>
                <a:cs typeface="Candara"/>
              </a:rPr>
              <a:t> </a:t>
            </a:r>
            <a:r>
              <a:rPr sz="3200" dirty="0">
                <a:solidFill>
                  <a:srgbClr val="000066"/>
                </a:solidFill>
                <a:latin typeface="Candara"/>
                <a:cs typeface="Candara"/>
              </a:rPr>
              <a:t>των</a:t>
            </a:r>
            <a:r>
              <a:rPr sz="3200" spc="85" dirty="0">
                <a:solidFill>
                  <a:srgbClr val="000066"/>
                </a:solidFill>
                <a:latin typeface="Candara"/>
                <a:cs typeface="Candara"/>
              </a:rPr>
              <a:t> </a:t>
            </a:r>
            <a:r>
              <a:rPr sz="3200" spc="-5" dirty="0">
                <a:solidFill>
                  <a:srgbClr val="000066"/>
                </a:solidFill>
                <a:latin typeface="Candara"/>
                <a:cs typeface="Candara"/>
              </a:rPr>
              <a:t>μη</a:t>
            </a:r>
            <a:r>
              <a:rPr sz="3200" spc="105" dirty="0">
                <a:solidFill>
                  <a:srgbClr val="000066"/>
                </a:solidFill>
                <a:latin typeface="Candara"/>
                <a:cs typeface="Candara"/>
              </a:rPr>
              <a:t> </a:t>
            </a:r>
            <a:r>
              <a:rPr sz="3200" spc="-10" dirty="0">
                <a:solidFill>
                  <a:srgbClr val="000066"/>
                </a:solidFill>
                <a:latin typeface="Candara"/>
                <a:cs typeface="Candara"/>
              </a:rPr>
              <a:t>αποπολωτικών</a:t>
            </a:r>
            <a:endParaRPr sz="3200">
              <a:latin typeface="Candara"/>
              <a:cs typeface="Candara"/>
            </a:endParaRPr>
          </a:p>
        </p:txBody>
      </p:sp>
      <p:sp>
        <p:nvSpPr>
          <p:cNvPr id="4" name="object 4"/>
          <p:cNvSpPr txBox="1"/>
          <p:nvPr/>
        </p:nvSpPr>
        <p:spPr>
          <a:xfrm>
            <a:off x="828547" y="2141601"/>
            <a:ext cx="315341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μυοχαλαρωτ</a:t>
            </a:r>
            <a:r>
              <a:rPr sz="3200" spc="5" dirty="0">
                <a:solidFill>
                  <a:srgbClr val="000066"/>
                </a:solidFill>
                <a:latin typeface="Candara"/>
                <a:cs typeface="Candara"/>
              </a:rPr>
              <a:t>ι</a:t>
            </a:r>
            <a:r>
              <a:rPr sz="3200" spc="-5" dirty="0">
                <a:solidFill>
                  <a:srgbClr val="000066"/>
                </a:solidFill>
                <a:latin typeface="Candara"/>
                <a:cs typeface="Candara"/>
              </a:rPr>
              <a:t>κών</a:t>
            </a:r>
            <a:endParaRPr sz="3200">
              <a:latin typeface="Candara"/>
              <a:cs typeface="Candara"/>
            </a:endParaRPr>
          </a:p>
        </p:txBody>
      </p:sp>
      <p:sp>
        <p:nvSpPr>
          <p:cNvPr id="5" name="object 5"/>
          <p:cNvSpPr txBox="1"/>
          <p:nvPr/>
        </p:nvSpPr>
        <p:spPr>
          <a:xfrm>
            <a:off x="828547" y="2629281"/>
            <a:ext cx="3383279" cy="513715"/>
          </a:xfrm>
          <a:prstGeom prst="rect">
            <a:avLst/>
          </a:prstGeom>
        </p:spPr>
        <p:txBody>
          <a:bodyPr vert="horz" wrap="square" lIns="0" tIns="13335" rIns="0" bIns="0" rtlCol="0">
            <a:spAutoFit/>
          </a:bodyPr>
          <a:lstStyle/>
          <a:p>
            <a:pPr marL="12700">
              <a:lnSpc>
                <a:spcPct val="100000"/>
              </a:lnSpc>
              <a:spcBef>
                <a:spcPts val="105"/>
              </a:spcBef>
              <a:tabLst>
                <a:tab pos="2082800" algn="l"/>
                <a:tab pos="3039745" algn="l"/>
              </a:tabLst>
            </a:pPr>
            <a:r>
              <a:rPr sz="3200" dirty="0">
                <a:solidFill>
                  <a:srgbClr val="000066"/>
                </a:solidFill>
                <a:latin typeface="Candara"/>
                <a:cs typeface="Candara"/>
              </a:rPr>
              <a:t>α</a:t>
            </a:r>
            <a:r>
              <a:rPr sz="3200" spc="10" dirty="0">
                <a:solidFill>
                  <a:srgbClr val="000066"/>
                </a:solidFill>
                <a:latin typeface="Candara"/>
                <a:cs typeface="Candara"/>
              </a:rPr>
              <a:t>λ</a:t>
            </a:r>
            <a:r>
              <a:rPr sz="3200" dirty="0">
                <a:solidFill>
                  <a:srgbClr val="000066"/>
                </a:solidFill>
                <a:latin typeface="Candara"/>
                <a:cs typeface="Candara"/>
              </a:rPr>
              <a:t>ο</a:t>
            </a:r>
            <a:r>
              <a:rPr sz="3200" spc="-15" dirty="0">
                <a:solidFill>
                  <a:srgbClr val="000066"/>
                </a:solidFill>
                <a:latin typeface="Candara"/>
                <a:cs typeface="Candara"/>
              </a:rPr>
              <a:t>θ</a:t>
            </a:r>
            <a:r>
              <a:rPr sz="3200" dirty="0">
                <a:solidFill>
                  <a:srgbClr val="000066"/>
                </a:solidFill>
                <a:latin typeface="Candara"/>
                <a:cs typeface="Candara"/>
              </a:rPr>
              <a:t>άνιο	</a:t>
            </a:r>
            <a:r>
              <a:rPr sz="3200" spc="-5" dirty="0">
                <a:solidFill>
                  <a:srgbClr val="000066"/>
                </a:solidFill>
                <a:latin typeface="Candara"/>
                <a:cs typeface="Candara"/>
              </a:rPr>
              <a:t>κα</a:t>
            </a:r>
            <a:r>
              <a:rPr sz="3200" dirty="0">
                <a:solidFill>
                  <a:srgbClr val="000066"/>
                </a:solidFill>
                <a:latin typeface="Candara"/>
                <a:cs typeface="Candara"/>
              </a:rPr>
              <a:t>ι	</a:t>
            </a:r>
            <a:r>
              <a:rPr sz="3200" spc="-5" dirty="0">
                <a:solidFill>
                  <a:srgbClr val="000066"/>
                </a:solidFill>
                <a:latin typeface="Candara"/>
                <a:cs typeface="Candara"/>
              </a:rPr>
              <a:t>οι</a:t>
            </a:r>
            <a:endParaRPr sz="3200">
              <a:latin typeface="Candara"/>
              <a:cs typeface="Candara"/>
            </a:endParaRPr>
          </a:p>
        </p:txBody>
      </p:sp>
      <p:sp>
        <p:nvSpPr>
          <p:cNvPr id="6" name="object 6"/>
          <p:cNvSpPr txBox="1"/>
          <p:nvPr/>
        </p:nvSpPr>
        <p:spPr>
          <a:xfrm>
            <a:off x="4352671" y="2141601"/>
            <a:ext cx="4255135" cy="1001394"/>
          </a:xfrm>
          <a:prstGeom prst="rect">
            <a:avLst/>
          </a:prstGeom>
        </p:spPr>
        <p:txBody>
          <a:bodyPr vert="horz" wrap="square" lIns="0" tIns="13335" rIns="0" bIns="0" rtlCol="0">
            <a:spAutoFit/>
          </a:bodyPr>
          <a:lstStyle/>
          <a:p>
            <a:pPr marL="242570" marR="5080" indent="-230504">
              <a:lnSpc>
                <a:spcPct val="100000"/>
              </a:lnSpc>
              <a:spcBef>
                <a:spcPts val="105"/>
              </a:spcBef>
              <a:tabLst>
                <a:tab pos="2705735" algn="l"/>
                <a:tab pos="3818254" algn="l"/>
              </a:tabLst>
            </a:pPr>
            <a:r>
              <a:rPr sz="3200" spc="-5" dirty="0">
                <a:solidFill>
                  <a:srgbClr val="000066"/>
                </a:solidFill>
                <a:latin typeface="Candara"/>
                <a:cs typeface="Candara"/>
              </a:rPr>
              <a:t>π</a:t>
            </a:r>
            <a:r>
              <a:rPr sz="3200" spc="15" dirty="0">
                <a:solidFill>
                  <a:srgbClr val="000066"/>
                </a:solidFill>
                <a:latin typeface="Candara"/>
                <a:cs typeface="Candara"/>
              </a:rPr>
              <a:t>ε</a:t>
            </a:r>
            <a:r>
              <a:rPr sz="3200" spc="-5" dirty="0">
                <a:solidFill>
                  <a:srgbClr val="000066"/>
                </a:solidFill>
                <a:latin typeface="Candara"/>
                <a:cs typeface="Candara"/>
              </a:rPr>
              <a:t>ρισ</a:t>
            </a:r>
            <a:r>
              <a:rPr sz="3200" spc="-15" dirty="0">
                <a:solidFill>
                  <a:srgbClr val="000066"/>
                </a:solidFill>
                <a:latin typeface="Candara"/>
                <a:cs typeface="Candara"/>
              </a:rPr>
              <a:t>σ</a:t>
            </a:r>
            <a:r>
              <a:rPr sz="3200" spc="30" dirty="0">
                <a:solidFill>
                  <a:srgbClr val="000066"/>
                </a:solidFill>
                <a:latin typeface="Candara"/>
                <a:cs typeface="Candara"/>
              </a:rPr>
              <a:t>ό</a:t>
            </a:r>
            <a:r>
              <a:rPr sz="3200" dirty="0">
                <a:solidFill>
                  <a:srgbClr val="000066"/>
                </a:solidFill>
                <a:latin typeface="Candara"/>
                <a:cs typeface="Candara"/>
              </a:rPr>
              <a:t>τερο	από	</a:t>
            </a:r>
            <a:r>
              <a:rPr sz="3200" spc="-5" dirty="0">
                <a:solidFill>
                  <a:srgbClr val="000066"/>
                </a:solidFill>
                <a:latin typeface="Candara"/>
                <a:cs typeface="Candara"/>
              </a:rPr>
              <a:t>το  </a:t>
            </a:r>
            <a:r>
              <a:rPr sz="3200" dirty="0">
                <a:solidFill>
                  <a:srgbClr val="000066"/>
                </a:solidFill>
                <a:latin typeface="Candara"/>
                <a:cs typeface="Candara"/>
              </a:rPr>
              <a:t>απαιτούμενες</a:t>
            </a:r>
            <a:endParaRPr sz="3200">
              <a:latin typeface="Candara"/>
              <a:cs typeface="Candara"/>
            </a:endParaRPr>
          </a:p>
        </p:txBody>
      </p:sp>
      <p:sp>
        <p:nvSpPr>
          <p:cNvPr id="7" name="object 7"/>
          <p:cNvSpPr txBox="1"/>
          <p:nvPr/>
        </p:nvSpPr>
        <p:spPr>
          <a:xfrm>
            <a:off x="7434833" y="2629281"/>
            <a:ext cx="117348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δόσεις</a:t>
            </a:r>
            <a:endParaRPr sz="3200">
              <a:latin typeface="Candara"/>
              <a:cs typeface="Candara"/>
            </a:endParaRPr>
          </a:p>
        </p:txBody>
      </p:sp>
      <p:graphicFrame>
        <p:nvGraphicFramePr>
          <p:cNvPr id="8" name="object 8"/>
          <p:cNvGraphicFramePr>
            <a:graphicFrameLocks noGrp="1"/>
          </p:cNvGraphicFramePr>
          <p:nvPr/>
        </p:nvGraphicFramePr>
        <p:xfrm>
          <a:off x="809498" y="3242100"/>
          <a:ext cx="7819388" cy="1382268"/>
        </p:xfrm>
        <a:graphic>
          <a:graphicData uri="http://schemas.openxmlformats.org/drawingml/2006/table">
            <a:tbl>
              <a:tblPr firstRow="1" bandRow="1">
                <a:tableStyleId>{2D5ABB26-0587-4C30-8999-92F81FD0307C}</a:tableStyleId>
              </a:tblPr>
              <a:tblGrid>
                <a:gridCol w="3234055">
                  <a:extLst>
                    <a:ext uri="{9D8B030D-6E8A-4147-A177-3AD203B41FA5}">
                      <a16:colId xmlns:a16="http://schemas.microsoft.com/office/drawing/2014/main" val="20000"/>
                    </a:ext>
                  </a:extLst>
                </a:gridCol>
                <a:gridCol w="1534159">
                  <a:extLst>
                    <a:ext uri="{9D8B030D-6E8A-4147-A177-3AD203B41FA5}">
                      <a16:colId xmlns:a16="http://schemas.microsoft.com/office/drawing/2014/main" val="20001"/>
                    </a:ext>
                  </a:extLst>
                </a:gridCol>
                <a:gridCol w="593089">
                  <a:extLst>
                    <a:ext uri="{9D8B030D-6E8A-4147-A177-3AD203B41FA5}">
                      <a16:colId xmlns:a16="http://schemas.microsoft.com/office/drawing/2014/main" val="20002"/>
                    </a:ext>
                  </a:extLst>
                </a:gridCol>
                <a:gridCol w="2458085">
                  <a:extLst>
                    <a:ext uri="{9D8B030D-6E8A-4147-A177-3AD203B41FA5}">
                      <a16:colId xmlns:a16="http://schemas.microsoft.com/office/drawing/2014/main" val="20003"/>
                    </a:ext>
                  </a:extLst>
                </a:gridCol>
              </a:tblGrid>
              <a:tr h="447294">
                <a:tc>
                  <a:txBody>
                    <a:bodyPr/>
                    <a:lstStyle/>
                    <a:p>
                      <a:pPr marL="31750">
                        <a:lnSpc>
                          <a:spcPts val="2960"/>
                        </a:lnSpc>
                      </a:pPr>
                      <a:r>
                        <a:rPr sz="3200" dirty="0">
                          <a:solidFill>
                            <a:srgbClr val="000066"/>
                          </a:solidFill>
                          <a:latin typeface="Candara"/>
                          <a:cs typeface="Candara"/>
                        </a:rPr>
                        <a:t>μυοχαλαρωτικών</a:t>
                      </a:r>
                      <a:endParaRPr sz="3200">
                        <a:latin typeface="Candara"/>
                        <a:cs typeface="Candara"/>
                      </a:endParaRPr>
                    </a:p>
                  </a:txBody>
                  <a:tcPr marL="0" marR="0" marT="0" marB="0"/>
                </a:tc>
                <a:tc>
                  <a:txBody>
                    <a:bodyPr/>
                    <a:lstStyle/>
                    <a:p>
                      <a:pPr marL="514984">
                        <a:lnSpc>
                          <a:spcPts val="2960"/>
                        </a:lnSpc>
                      </a:pPr>
                      <a:r>
                        <a:rPr sz="3200" spc="-5" dirty="0">
                          <a:solidFill>
                            <a:srgbClr val="000066"/>
                          </a:solidFill>
                          <a:latin typeface="Candara"/>
                          <a:cs typeface="Candara"/>
                        </a:rPr>
                        <a:t>για</a:t>
                      </a:r>
                      <a:endParaRPr sz="3200">
                        <a:latin typeface="Candara"/>
                        <a:cs typeface="Candara"/>
                      </a:endParaRPr>
                    </a:p>
                  </a:txBody>
                  <a:tcPr marL="0" marR="0" marT="0" marB="0"/>
                </a:tc>
                <a:tc>
                  <a:txBody>
                    <a:bodyPr/>
                    <a:lstStyle/>
                    <a:p>
                      <a:pPr marL="116205">
                        <a:lnSpc>
                          <a:spcPts val="2960"/>
                        </a:lnSpc>
                      </a:pPr>
                      <a:r>
                        <a:rPr sz="3200" spc="-5" dirty="0">
                          <a:solidFill>
                            <a:srgbClr val="000066"/>
                          </a:solidFill>
                          <a:latin typeface="Candara"/>
                          <a:cs typeface="Candara"/>
                        </a:rPr>
                        <a:t>να</a:t>
                      </a:r>
                      <a:endParaRPr sz="3200">
                        <a:latin typeface="Candara"/>
                        <a:cs typeface="Candara"/>
                      </a:endParaRPr>
                    </a:p>
                  </a:txBody>
                  <a:tcPr marL="0" marR="0" marT="0" marB="0"/>
                </a:tc>
                <a:tc>
                  <a:txBody>
                    <a:bodyPr/>
                    <a:lstStyle/>
                    <a:p>
                      <a:pPr marR="24130" algn="r">
                        <a:lnSpc>
                          <a:spcPts val="2960"/>
                        </a:lnSpc>
                      </a:pPr>
                      <a:r>
                        <a:rPr sz="3200" dirty="0">
                          <a:solidFill>
                            <a:srgbClr val="000066"/>
                          </a:solidFill>
                          <a:latin typeface="Candara"/>
                          <a:cs typeface="Candara"/>
                        </a:rPr>
                        <a:t>επιτευχθεί</a:t>
                      </a:r>
                      <a:endParaRPr sz="3200">
                        <a:latin typeface="Candara"/>
                        <a:cs typeface="Candara"/>
                      </a:endParaRPr>
                    </a:p>
                  </a:txBody>
                  <a:tcPr marL="0" marR="0" marT="0" marB="0"/>
                </a:tc>
                <a:extLst>
                  <a:ext uri="{0D108BD9-81ED-4DB2-BD59-A6C34878D82A}">
                    <a16:rowId xmlns:a16="http://schemas.microsoft.com/office/drawing/2014/main" val="10000"/>
                  </a:ext>
                </a:extLst>
              </a:tr>
              <a:tr h="487680">
                <a:tc>
                  <a:txBody>
                    <a:bodyPr/>
                    <a:lstStyle/>
                    <a:p>
                      <a:pPr marL="31750">
                        <a:lnSpc>
                          <a:spcPts val="3279"/>
                        </a:lnSpc>
                      </a:pPr>
                      <a:r>
                        <a:rPr sz="3200" spc="-10" dirty="0">
                          <a:solidFill>
                            <a:srgbClr val="000066"/>
                          </a:solidFill>
                          <a:latin typeface="Candara"/>
                          <a:cs typeface="Candara"/>
                        </a:rPr>
                        <a:t>ικανοποιητική</a:t>
                      </a:r>
                      <a:endParaRPr sz="3200">
                        <a:latin typeface="Candara"/>
                        <a:cs typeface="Candara"/>
                      </a:endParaRPr>
                    </a:p>
                  </a:txBody>
                  <a:tcPr marL="0" marR="0" marT="0" marB="0"/>
                </a:tc>
                <a:tc>
                  <a:txBody>
                    <a:bodyPr/>
                    <a:lstStyle/>
                    <a:p>
                      <a:pPr marL="74295">
                        <a:lnSpc>
                          <a:spcPts val="3279"/>
                        </a:lnSpc>
                      </a:pPr>
                      <a:r>
                        <a:rPr sz="3200" dirty="0">
                          <a:solidFill>
                            <a:srgbClr val="000066"/>
                          </a:solidFill>
                          <a:latin typeface="Candara"/>
                          <a:cs typeface="Candara"/>
                        </a:rPr>
                        <a:t>χάλαση</a:t>
                      </a:r>
                      <a:endParaRPr sz="3200">
                        <a:latin typeface="Candara"/>
                        <a:cs typeface="Candara"/>
                      </a:endParaRPr>
                    </a:p>
                  </a:txBody>
                  <a:tcPr marL="0" marR="0" marT="0" marB="0"/>
                </a:tc>
                <a:tc>
                  <a:txBody>
                    <a:bodyPr/>
                    <a:lstStyle/>
                    <a:p>
                      <a:pPr>
                        <a:lnSpc>
                          <a:spcPct val="100000"/>
                        </a:lnSpc>
                      </a:pPr>
                      <a:endParaRPr sz="3100">
                        <a:latin typeface="Times New Roman"/>
                        <a:cs typeface="Times New Roman"/>
                      </a:endParaRPr>
                    </a:p>
                  </a:txBody>
                  <a:tcPr marL="0" marR="0" marT="0" marB="0"/>
                </a:tc>
                <a:tc>
                  <a:txBody>
                    <a:bodyPr/>
                    <a:lstStyle/>
                    <a:p>
                      <a:pPr marR="26670" algn="r">
                        <a:lnSpc>
                          <a:spcPts val="3279"/>
                        </a:lnSpc>
                        <a:tabLst>
                          <a:tab pos="1946275" algn="l"/>
                        </a:tabLst>
                      </a:pPr>
                      <a:r>
                        <a:rPr sz="3200" dirty="0">
                          <a:solidFill>
                            <a:srgbClr val="000066"/>
                          </a:solidFill>
                          <a:latin typeface="Candara"/>
                          <a:cs typeface="Candara"/>
                        </a:rPr>
                        <a:t>πρέπει	</a:t>
                      </a:r>
                      <a:r>
                        <a:rPr sz="3200" spc="-5" dirty="0">
                          <a:solidFill>
                            <a:srgbClr val="000066"/>
                          </a:solidFill>
                          <a:latin typeface="Candara"/>
                          <a:cs typeface="Candara"/>
                        </a:rPr>
                        <a:t>να</a:t>
                      </a:r>
                      <a:endParaRPr sz="3200">
                        <a:latin typeface="Candara"/>
                        <a:cs typeface="Candara"/>
                      </a:endParaRPr>
                    </a:p>
                  </a:txBody>
                  <a:tcPr marL="0" marR="0" marT="0" marB="0"/>
                </a:tc>
                <a:extLst>
                  <a:ext uri="{0D108BD9-81ED-4DB2-BD59-A6C34878D82A}">
                    <a16:rowId xmlns:a16="http://schemas.microsoft.com/office/drawing/2014/main" val="10001"/>
                  </a:ext>
                </a:extLst>
              </a:tr>
              <a:tr h="447294">
                <a:tc>
                  <a:txBody>
                    <a:bodyPr/>
                    <a:lstStyle/>
                    <a:p>
                      <a:pPr marL="31750">
                        <a:lnSpc>
                          <a:spcPts val="3279"/>
                        </a:lnSpc>
                      </a:pPr>
                      <a:r>
                        <a:rPr sz="3200" spc="-5" dirty="0">
                          <a:solidFill>
                            <a:srgbClr val="000066"/>
                          </a:solidFill>
                          <a:latin typeface="Candara"/>
                          <a:cs typeface="Candara"/>
                        </a:rPr>
                        <a:t>ελαττώνονται</a:t>
                      </a:r>
                      <a:endParaRPr sz="3200">
                        <a:latin typeface="Candara"/>
                        <a:cs typeface="Candara"/>
                      </a:endParaRPr>
                    </a:p>
                  </a:txBody>
                  <a:tcPr marL="0" marR="0" marT="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tc>
                  <a:txBody>
                    <a:bodyPr/>
                    <a:lstStyle/>
                    <a:p>
                      <a:pPr>
                        <a:lnSpc>
                          <a:spcPct val="100000"/>
                        </a:lnSpc>
                      </a:pPr>
                      <a:endParaRPr sz="2800">
                        <a:latin typeface="Times New Roman"/>
                        <a:cs typeface="Times New Roman"/>
                      </a:endParaRPr>
                    </a:p>
                  </a:txBody>
                  <a:tcPr marL="0" marR="0" marT="0" marB="0"/>
                </a:tc>
                <a:extLst>
                  <a:ext uri="{0D108BD9-81ED-4DB2-BD59-A6C34878D82A}">
                    <a16:rowId xmlns:a16="http://schemas.microsoft.com/office/drawing/2014/main" val="10002"/>
                  </a:ext>
                </a:extLst>
              </a:tr>
            </a:tbl>
          </a:graphicData>
        </a:graphic>
      </p:graphicFrame>
      <p:sp>
        <p:nvSpPr>
          <p:cNvPr id="9" name="TextBox 8"/>
          <p:cNvSpPr txBox="1"/>
          <p:nvPr/>
        </p:nvSpPr>
        <p:spPr>
          <a:xfrm>
            <a:off x="4343400" y="397892"/>
            <a:ext cx="4509568" cy="707886"/>
          </a:xfrm>
          <a:prstGeom prst="rect">
            <a:avLst/>
          </a:prstGeom>
          <a:noFill/>
        </p:spPr>
        <p:txBody>
          <a:bodyPr wrap="none" rtlCol="0">
            <a:spAutoFit/>
          </a:bodyPr>
          <a:lstStyle/>
          <a:p>
            <a:r>
              <a:rPr lang="el-GR" sz="4000" b="1" u="sng" dirty="0" smtClean="0">
                <a:solidFill>
                  <a:schemeClr val="accent6"/>
                </a:solidFill>
                <a:effectLst>
                  <a:outerShdw blurRad="38100" dist="38100" dir="2700000" algn="tl">
                    <a:srgbClr val="000000">
                      <a:alpha val="43137"/>
                    </a:srgbClr>
                  </a:outerShdw>
                </a:effectLst>
                <a:latin typeface="Arial Black" panose="020B0A04020102020204" pitchFamily="34" charset="0"/>
              </a:rPr>
              <a:t>ΕΝΦΛΟΥΡΑΝΙΟ</a:t>
            </a:r>
            <a:endParaRPr lang="el-GR" sz="4000" b="1" u="sng" dirty="0">
              <a:solidFill>
                <a:schemeClr val="accent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57555" y="1374125"/>
            <a:ext cx="6231254" cy="1736373"/>
          </a:xfrm>
          <a:prstGeom prst="rect">
            <a:avLst/>
          </a:prstGeom>
        </p:spPr>
        <p:txBody>
          <a:bodyPr vert="horz" wrap="square" lIns="0" tIns="12700" rIns="0" bIns="0" rtlCol="0">
            <a:spAutoFit/>
          </a:bodyPr>
          <a:lstStyle/>
          <a:p>
            <a:pPr marL="927100" marR="916940" indent="-5080" algn="ctr">
              <a:lnSpc>
                <a:spcPct val="100000"/>
              </a:lnSpc>
              <a:spcBef>
                <a:spcPts val="100"/>
              </a:spcBef>
            </a:pPr>
            <a:r>
              <a:rPr sz="2800" spc="-5" dirty="0">
                <a:solidFill>
                  <a:srgbClr val="000066"/>
                </a:solidFill>
                <a:latin typeface="Candara"/>
                <a:cs typeface="Candara"/>
              </a:rPr>
              <a:t>CF3</a:t>
            </a:r>
            <a:r>
              <a:rPr sz="2800" spc="5" dirty="0">
                <a:solidFill>
                  <a:srgbClr val="000066"/>
                </a:solidFill>
                <a:latin typeface="Candara"/>
                <a:cs typeface="Candara"/>
              </a:rPr>
              <a:t>C</a:t>
            </a:r>
            <a:r>
              <a:rPr sz="2800" dirty="0">
                <a:solidFill>
                  <a:srgbClr val="000066"/>
                </a:solidFill>
                <a:latin typeface="Candara"/>
                <a:cs typeface="Candara"/>
              </a:rPr>
              <a:t>HC</a:t>
            </a:r>
            <a:r>
              <a:rPr sz="2800" spc="15" dirty="0">
                <a:solidFill>
                  <a:srgbClr val="000066"/>
                </a:solidFill>
                <a:latin typeface="Candara"/>
                <a:cs typeface="Candara"/>
              </a:rPr>
              <a:t>l</a:t>
            </a:r>
            <a:r>
              <a:rPr sz="2800" spc="5" dirty="0">
                <a:solidFill>
                  <a:srgbClr val="000066"/>
                </a:solidFill>
                <a:latin typeface="Candara"/>
                <a:cs typeface="Candara"/>
              </a:rPr>
              <a:t>-</a:t>
            </a:r>
            <a:r>
              <a:rPr sz="2800" spc="-5" dirty="0">
                <a:solidFill>
                  <a:srgbClr val="000066"/>
                </a:solidFill>
                <a:latin typeface="Candara"/>
                <a:cs typeface="Candara"/>
              </a:rPr>
              <a:t>O</a:t>
            </a:r>
            <a:r>
              <a:rPr sz="2800" spc="5" dirty="0">
                <a:solidFill>
                  <a:srgbClr val="000066"/>
                </a:solidFill>
                <a:latin typeface="Candara"/>
                <a:cs typeface="Candara"/>
              </a:rPr>
              <a:t>-</a:t>
            </a:r>
            <a:r>
              <a:rPr sz="2800" spc="-5" dirty="0">
                <a:solidFill>
                  <a:srgbClr val="000066"/>
                </a:solidFill>
                <a:latin typeface="Candara"/>
                <a:cs typeface="Candara"/>
              </a:rPr>
              <a:t>CH</a:t>
            </a:r>
            <a:r>
              <a:rPr sz="2800" spc="5" dirty="0">
                <a:solidFill>
                  <a:srgbClr val="000066"/>
                </a:solidFill>
                <a:latin typeface="Candara"/>
                <a:cs typeface="Candara"/>
              </a:rPr>
              <a:t>F</a:t>
            </a:r>
            <a:r>
              <a:rPr sz="2800" dirty="0">
                <a:solidFill>
                  <a:srgbClr val="000066"/>
                </a:solidFill>
                <a:latin typeface="Candara"/>
                <a:cs typeface="Candara"/>
              </a:rPr>
              <a:t>2 </a:t>
            </a:r>
            <a:r>
              <a:rPr sz="2800" spc="-5" dirty="0">
                <a:solidFill>
                  <a:srgbClr val="000066"/>
                </a:solidFill>
                <a:latin typeface="Candara"/>
                <a:cs typeface="Candara"/>
              </a:rPr>
              <a:t>C</a:t>
            </a:r>
            <a:r>
              <a:rPr sz="2800" spc="5" dirty="0">
                <a:solidFill>
                  <a:srgbClr val="000066"/>
                </a:solidFill>
                <a:latin typeface="Candara"/>
                <a:cs typeface="Candara"/>
              </a:rPr>
              <a:t>3</a:t>
            </a:r>
            <a:r>
              <a:rPr sz="2800" dirty="0">
                <a:solidFill>
                  <a:srgbClr val="000066"/>
                </a:solidFill>
                <a:latin typeface="Candara"/>
                <a:cs typeface="Candara"/>
              </a:rPr>
              <a:t>H</a:t>
            </a:r>
            <a:r>
              <a:rPr sz="2800" spc="10" dirty="0">
                <a:solidFill>
                  <a:srgbClr val="000066"/>
                </a:solidFill>
                <a:latin typeface="Candara"/>
                <a:cs typeface="Candara"/>
              </a:rPr>
              <a:t>2</a:t>
            </a:r>
            <a:r>
              <a:rPr sz="2800" spc="-5" dirty="0">
                <a:solidFill>
                  <a:srgbClr val="000066"/>
                </a:solidFill>
                <a:latin typeface="Candara"/>
                <a:cs typeface="Candara"/>
              </a:rPr>
              <a:t>C</a:t>
            </a:r>
            <a:r>
              <a:rPr sz="2800" spc="5" dirty="0">
                <a:solidFill>
                  <a:srgbClr val="000066"/>
                </a:solidFill>
                <a:latin typeface="Candara"/>
                <a:cs typeface="Candara"/>
              </a:rPr>
              <a:t>l</a:t>
            </a:r>
            <a:r>
              <a:rPr sz="2800" spc="-5" dirty="0">
                <a:solidFill>
                  <a:srgbClr val="000066"/>
                </a:solidFill>
                <a:latin typeface="Candara"/>
                <a:cs typeface="Candara"/>
              </a:rPr>
              <a:t>F</a:t>
            </a:r>
            <a:r>
              <a:rPr sz="2800" cap="small" spc="-5" dirty="0">
                <a:solidFill>
                  <a:srgbClr val="000066"/>
                </a:solidFill>
                <a:latin typeface="Candara"/>
                <a:cs typeface="Candara"/>
              </a:rPr>
              <a:t>5</a:t>
            </a:r>
            <a:r>
              <a:rPr sz="2800" spc="-5" dirty="0">
                <a:solidFill>
                  <a:srgbClr val="000066"/>
                </a:solidFill>
                <a:latin typeface="Candara"/>
                <a:cs typeface="Candara"/>
              </a:rPr>
              <a:t>O</a:t>
            </a:r>
            <a:r>
              <a:rPr sz="2800" dirty="0">
                <a:solidFill>
                  <a:srgbClr val="000066"/>
                </a:solidFill>
                <a:latin typeface="Candara"/>
                <a:cs typeface="Candara"/>
              </a:rPr>
              <a:t>,</a:t>
            </a:r>
            <a:r>
              <a:rPr sz="2800" spc="-15" dirty="0">
                <a:solidFill>
                  <a:srgbClr val="000066"/>
                </a:solidFill>
                <a:latin typeface="Candara"/>
                <a:cs typeface="Candara"/>
              </a:rPr>
              <a:t> </a:t>
            </a:r>
            <a:r>
              <a:rPr sz="2800" dirty="0">
                <a:solidFill>
                  <a:srgbClr val="000066"/>
                </a:solidFill>
                <a:latin typeface="Candara"/>
                <a:cs typeface="Candara"/>
              </a:rPr>
              <a:t>M.</a:t>
            </a:r>
            <a:r>
              <a:rPr sz="2800" spc="5" dirty="0">
                <a:solidFill>
                  <a:srgbClr val="000066"/>
                </a:solidFill>
                <a:latin typeface="Candara"/>
                <a:cs typeface="Candara"/>
              </a:rPr>
              <a:t>B</a:t>
            </a:r>
            <a:r>
              <a:rPr sz="2800" dirty="0">
                <a:solidFill>
                  <a:srgbClr val="000066"/>
                </a:solidFill>
                <a:latin typeface="Candara"/>
                <a:cs typeface="Candara"/>
              </a:rPr>
              <a:t>. </a:t>
            </a:r>
            <a:r>
              <a:rPr sz="2800" spc="5" dirty="0">
                <a:solidFill>
                  <a:srgbClr val="000066"/>
                </a:solidFill>
                <a:latin typeface="Candara"/>
                <a:cs typeface="Candara"/>
              </a:rPr>
              <a:t>1</a:t>
            </a:r>
            <a:r>
              <a:rPr sz="2800" spc="-5" dirty="0">
                <a:solidFill>
                  <a:srgbClr val="000066"/>
                </a:solidFill>
                <a:latin typeface="Candara"/>
                <a:cs typeface="Candara"/>
              </a:rPr>
              <a:t>84</a:t>
            </a:r>
            <a:r>
              <a:rPr sz="2800" spc="5" dirty="0">
                <a:solidFill>
                  <a:srgbClr val="000066"/>
                </a:solidFill>
                <a:latin typeface="Candara"/>
                <a:cs typeface="Candara"/>
              </a:rPr>
              <a:t>,</a:t>
            </a:r>
            <a:r>
              <a:rPr sz="2800" cap="small" dirty="0">
                <a:solidFill>
                  <a:srgbClr val="000066"/>
                </a:solidFill>
                <a:latin typeface="Candara"/>
                <a:cs typeface="Candara"/>
              </a:rPr>
              <a:t>5</a:t>
            </a:r>
            <a:endParaRPr sz="2800" dirty="0">
              <a:latin typeface="Candara"/>
              <a:cs typeface="Candara"/>
            </a:endParaRPr>
          </a:p>
          <a:p>
            <a:pPr algn="ctr">
              <a:lnSpc>
                <a:spcPct val="100000"/>
              </a:lnSpc>
            </a:pPr>
            <a:r>
              <a:rPr sz="2800" dirty="0">
                <a:solidFill>
                  <a:srgbClr val="000066"/>
                </a:solidFill>
                <a:latin typeface="Candara"/>
                <a:cs typeface="Candara"/>
              </a:rPr>
              <a:t>1-χλωρο-2,2,2-τριφθοροαιθυλο-</a:t>
            </a:r>
            <a:endParaRPr sz="2800" dirty="0">
              <a:latin typeface="Candara"/>
              <a:cs typeface="Candara"/>
            </a:endParaRPr>
          </a:p>
          <a:p>
            <a:pPr marL="295275" algn="ctr">
              <a:lnSpc>
                <a:spcPct val="100000"/>
              </a:lnSpc>
            </a:pPr>
            <a:r>
              <a:rPr sz="2800" spc="-5" dirty="0">
                <a:solidFill>
                  <a:srgbClr val="000066"/>
                </a:solidFill>
                <a:latin typeface="Candara"/>
                <a:cs typeface="Candara"/>
              </a:rPr>
              <a:t>διφθορομεθυλαιθέρας</a:t>
            </a:r>
            <a:endParaRPr sz="2800" dirty="0">
              <a:latin typeface="Candara"/>
              <a:cs typeface="Candara"/>
            </a:endParaRPr>
          </a:p>
        </p:txBody>
      </p:sp>
      <p:pic>
        <p:nvPicPr>
          <p:cNvPr id="4" name="Εικόνα 3"/>
          <p:cNvPicPr>
            <a:picLocks noChangeAspect="1"/>
          </p:cNvPicPr>
          <p:nvPr/>
        </p:nvPicPr>
        <p:blipFill>
          <a:blip r:embed="rId2"/>
          <a:stretch>
            <a:fillRect/>
          </a:stretch>
        </p:blipFill>
        <p:spPr>
          <a:xfrm>
            <a:off x="5228024" y="3649832"/>
            <a:ext cx="3915976" cy="2797126"/>
          </a:xfrm>
          <a:prstGeom prst="rect">
            <a:avLst/>
          </a:prstGeom>
        </p:spPr>
      </p:pic>
      <p:pic>
        <p:nvPicPr>
          <p:cNvPr id="5" name="Εικόνα 4"/>
          <p:cNvPicPr>
            <a:picLocks noChangeAspect="1"/>
          </p:cNvPicPr>
          <p:nvPr/>
        </p:nvPicPr>
        <p:blipFill>
          <a:blip r:embed="rId3"/>
          <a:stretch>
            <a:fillRect/>
          </a:stretch>
        </p:blipFill>
        <p:spPr>
          <a:xfrm>
            <a:off x="1265226" y="3651004"/>
            <a:ext cx="2925774" cy="2925774"/>
          </a:xfrm>
          <a:prstGeom prst="rect">
            <a:avLst/>
          </a:prstGeom>
        </p:spPr>
      </p:pic>
      <p:sp>
        <p:nvSpPr>
          <p:cNvPr id="6" name="TextBox 5"/>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0" y="2057400"/>
            <a:ext cx="3250565" cy="1977389"/>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Δια</a:t>
            </a:r>
            <a:r>
              <a:rPr sz="3200" spc="5" dirty="0">
                <a:solidFill>
                  <a:srgbClr val="000066"/>
                </a:solidFill>
                <a:latin typeface="Candara"/>
                <a:cs typeface="Candara"/>
              </a:rPr>
              <a:t>υ</a:t>
            </a:r>
            <a:r>
              <a:rPr sz="3200" spc="-5" dirty="0">
                <a:solidFill>
                  <a:srgbClr val="000066"/>
                </a:solidFill>
                <a:latin typeface="Candara"/>
                <a:cs typeface="Candara"/>
              </a:rPr>
              <a:t>γέ</a:t>
            </a:r>
            <a:r>
              <a:rPr sz="3200" spc="5" dirty="0">
                <a:solidFill>
                  <a:srgbClr val="000066"/>
                </a:solidFill>
                <a:latin typeface="Candara"/>
                <a:cs typeface="Candara"/>
              </a:rPr>
              <a:t>ς</a:t>
            </a:r>
            <a:r>
              <a:rPr sz="3200" dirty="0">
                <a:solidFill>
                  <a:srgbClr val="000066"/>
                </a:solidFill>
                <a:latin typeface="Candara"/>
                <a:cs typeface="Candara"/>
              </a:rPr>
              <a:t>,</a:t>
            </a:r>
            <a:endParaRPr sz="3200" dirty="0">
              <a:latin typeface="Candara"/>
              <a:cs typeface="Candara"/>
            </a:endParaRPr>
          </a:p>
          <a:p>
            <a:pPr marL="12700">
              <a:lnSpc>
                <a:spcPct val="100000"/>
              </a:lnSpc>
              <a:tabLst>
                <a:tab pos="2140585"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err="1" smtClean="0">
                <a:solidFill>
                  <a:srgbClr val="000066"/>
                </a:solidFill>
                <a:latin typeface="Candara"/>
                <a:cs typeface="Candara"/>
              </a:rPr>
              <a:t>Ελ</a:t>
            </a:r>
            <a:r>
              <a:rPr sz="3200" spc="10" dirty="0" smtClean="0">
                <a:solidFill>
                  <a:srgbClr val="000066"/>
                </a:solidFill>
                <a:latin typeface="Candara"/>
                <a:cs typeface="Candara"/>
              </a:rPr>
              <a:t>α</a:t>
            </a:r>
            <a:r>
              <a:rPr sz="3200" spc="-5" dirty="0" smtClean="0">
                <a:solidFill>
                  <a:srgbClr val="000066"/>
                </a:solidFill>
                <a:latin typeface="Candara"/>
                <a:cs typeface="Candara"/>
              </a:rPr>
              <a:t>φρ</a:t>
            </a:r>
            <a:r>
              <a:rPr lang="el-GR" sz="3200" spc="-5" dirty="0" smtClean="0">
                <a:solidFill>
                  <a:srgbClr val="000066"/>
                </a:solidFill>
                <a:latin typeface="Candara"/>
                <a:cs typeface="Candara"/>
              </a:rPr>
              <a:t>ά</a:t>
            </a:r>
            <a:r>
              <a:rPr sz="3200" dirty="0" smtClean="0">
                <a:solidFill>
                  <a:srgbClr val="000066"/>
                </a:solidFill>
                <a:latin typeface="Candara"/>
                <a:cs typeface="Candara"/>
              </a:rPr>
              <a:t>ς</a:t>
            </a:r>
            <a:r>
              <a:rPr sz="3200" dirty="0">
                <a:solidFill>
                  <a:srgbClr val="000066"/>
                </a:solidFill>
                <a:latin typeface="Candara"/>
                <a:cs typeface="Candara"/>
              </a:rPr>
              <a:t>	οσμής</a:t>
            </a:r>
            <a:endParaRPr sz="3200" dirty="0">
              <a:latin typeface="Candara"/>
              <a:cs typeface="Candara"/>
            </a:endParaRPr>
          </a:p>
          <a:p>
            <a:pPr marL="12700">
              <a:lnSpc>
                <a:spcPct val="100000"/>
              </a:lnSpc>
              <a:tabLst>
                <a:tab pos="1919605"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Πτητικό	υγρό</a:t>
            </a:r>
            <a:endParaRPr sz="3200" dirty="0">
              <a:latin typeface="Candara"/>
              <a:cs typeface="Candar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σ.ζ.</a:t>
            </a:r>
            <a:r>
              <a:rPr sz="3200" spc="25" dirty="0">
                <a:solidFill>
                  <a:srgbClr val="000066"/>
                </a:solidFill>
                <a:latin typeface="Candara"/>
                <a:cs typeface="Candara"/>
              </a:rPr>
              <a:t> </a:t>
            </a:r>
            <a:r>
              <a:rPr sz="3200" spc="-5" dirty="0" smtClean="0">
                <a:solidFill>
                  <a:srgbClr val="000066"/>
                </a:solidFill>
                <a:latin typeface="Candara"/>
                <a:cs typeface="Candara"/>
              </a:rPr>
              <a:t>48,</a:t>
            </a:r>
            <a:r>
              <a:rPr sz="3200" cap="small" spc="5" dirty="0" smtClean="0">
                <a:solidFill>
                  <a:srgbClr val="000066"/>
                </a:solidFill>
                <a:latin typeface="Candara"/>
                <a:cs typeface="Candara"/>
              </a:rPr>
              <a:t>5ο</a:t>
            </a:r>
            <a:r>
              <a:rPr lang="el-GR" sz="3200" cap="small" spc="5" dirty="0" smtClean="0">
                <a:solidFill>
                  <a:srgbClr val="000066"/>
                </a:solidFill>
                <a:latin typeface="Candara"/>
                <a:cs typeface="Candara"/>
              </a:rPr>
              <a:t> </a:t>
            </a:r>
            <a:r>
              <a:rPr lang="en-US" sz="3200" cap="small" spc="5" baseline="30000" dirty="0" smtClean="0">
                <a:solidFill>
                  <a:srgbClr val="000066"/>
                </a:solidFill>
                <a:latin typeface="Candara"/>
                <a:cs typeface="Candara"/>
              </a:rPr>
              <a:t>0</a:t>
            </a:r>
            <a:r>
              <a:rPr lang="en-US" sz="3200" cap="small" spc="5" dirty="0" smtClean="0">
                <a:solidFill>
                  <a:srgbClr val="000066"/>
                </a:solidFill>
                <a:latin typeface="Candara"/>
                <a:cs typeface="Candara"/>
              </a:rPr>
              <a:t>C</a:t>
            </a:r>
            <a:endParaRPr sz="3200" dirty="0">
              <a:latin typeface="Candara"/>
              <a:cs typeface="Candara"/>
            </a:endParaRPr>
          </a:p>
        </p:txBody>
      </p:sp>
      <p:sp>
        <p:nvSpPr>
          <p:cNvPr id="4" name="TextBox 3"/>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53362"/>
            <a:ext cx="6412230" cy="2465705"/>
          </a:xfrm>
          <a:prstGeom prst="rect">
            <a:avLst/>
          </a:prstGeom>
        </p:spPr>
        <p:txBody>
          <a:bodyPr vert="horz" wrap="square" lIns="0" tIns="13335" rIns="0" bIns="0" rtlCol="0">
            <a:spAutoFit/>
          </a:bodyPr>
          <a:lstStyle/>
          <a:p>
            <a:pPr marL="12700">
              <a:lnSpc>
                <a:spcPct val="100000"/>
              </a:lnSpc>
              <a:spcBef>
                <a:spcPts val="105"/>
              </a:spcBef>
              <a:tabLst>
                <a:tab pos="1116965" algn="l"/>
              </a:tabLst>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Δεν	αναφλέγεται</a:t>
            </a:r>
            <a:endParaRPr sz="3200">
              <a:latin typeface="Candara"/>
              <a:cs typeface="Candara"/>
            </a:endParaRPr>
          </a:p>
          <a:p>
            <a:pPr marL="12700">
              <a:lnSpc>
                <a:spcPct val="100000"/>
              </a:lnSpc>
              <a:tabLst>
                <a:tab pos="2215515" algn="l"/>
              </a:tabLst>
            </a:pPr>
            <a:r>
              <a:rPr sz="2250" spc="-215" dirty="0">
                <a:solidFill>
                  <a:srgbClr val="0E6EC5"/>
                </a:solidFill>
                <a:latin typeface="Segoe UI Symbol"/>
                <a:cs typeface="Segoe UI Symbol"/>
              </a:rPr>
              <a:t>⦿</a:t>
            </a:r>
            <a:r>
              <a:rPr sz="2250" spc="-310" dirty="0">
                <a:solidFill>
                  <a:srgbClr val="0E6EC5"/>
                </a:solidFill>
                <a:latin typeface="Segoe UI Symbol"/>
                <a:cs typeface="Segoe UI Symbol"/>
              </a:rPr>
              <a:t> </a:t>
            </a:r>
            <a:r>
              <a:rPr sz="3200" dirty="0">
                <a:solidFill>
                  <a:srgbClr val="000066"/>
                </a:solidFill>
                <a:latin typeface="Candara"/>
                <a:cs typeface="Candara"/>
              </a:rPr>
              <a:t>Διαλύεται	σε</a:t>
            </a:r>
            <a:r>
              <a:rPr sz="3200" spc="-5" dirty="0">
                <a:solidFill>
                  <a:srgbClr val="000066"/>
                </a:solidFill>
                <a:latin typeface="Candara"/>
                <a:cs typeface="Candara"/>
              </a:rPr>
              <a:t> </a:t>
            </a:r>
            <a:r>
              <a:rPr sz="3200" dirty="0">
                <a:solidFill>
                  <a:srgbClr val="000066"/>
                </a:solidFill>
                <a:latin typeface="Candara"/>
                <a:cs typeface="Candara"/>
              </a:rPr>
              <a:t>οργανικούς</a:t>
            </a:r>
            <a:r>
              <a:rPr sz="3200" spc="-35" dirty="0">
                <a:solidFill>
                  <a:srgbClr val="000066"/>
                </a:solidFill>
                <a:latin typeface="Candara"/>
                <a:cs typeface="Candara"/>
              </a:rPr>
              <a:t> </a:t>
            </a:r>
            <a:r>
              <a:rPr sz="3200" dirty="0">
                <a:solidFill>
                  <a:srgbClr val="000066"/>
                </a:solidFill>
                <a:latin typeface="Candara"/>
                <a:cs typeface="Candara"/>
              </a:rPr>
              <a:t>διαλύτες</a:t>
            </a:r>
            <a:endParaRPr sz="3200">
              <a:latin typeface="Candara"/>
              <a:cs typeface="Candara"/>
            </a:endParaRPr>
          </a:p>
          <a:p>
            <a:pPr marL="12700">
              <a:lnSpc>
                <a:spcPct val="100000"/>
              </a:lnSpc>
              <a:tabLst>
                <a:tab pos="227457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Πρακτικά	αδιάλυτο</a:t>
            </a:r>
            <a:r>
              <a:rPr sz="3200" spc="-45" dirty="0">
                <a:solidFill>
                  <a:srgbClr val="000066"/>
                </a:solidFill>
                <a:latin typeface="Candara"/>
                <a:cs typeface="Candara"/>
              </a:rPr>
              <a:t> </a:t>
            </a:r>
            <a:r>
              <a:rPr sz="3200" dirty="0">
                <a:solidFill>
                  <a:srgbClr val="000066"/>
                </a:solidFill>
                <a:latin typeface="Candara"/>
                <a:cs typeface="Candara"/>
              </a:rPr>
              <a:t>στο</a:t>
            </a:r>
            <a:r>
              <a:rPr sz="3200" spc="-20" dirty="0">
                <a:solidFill>
                  <a:srgbClr val="000066"/>
                </a:solidFill>
                <a:latin typeface="Candara"/>
                <a:cs typeface="Candara"/>
              </a:rPr>
              <a:t> </a:t>
            </a:r>
            <a:r>
              <a:rPr sz="3200" dirty="0">
                <a:solidFill>
                  <a:srgbClr val="000066"/>
                </a:solidFill>
                <a:latin typeface="Candara"/>
                <a:cs typeface="Candara"/>
              </a:rPr>
              <a:t>νερό</a:t>
            </a:r>
            <a:endParaRPr sz="3200">
              <a:latin typeface="Candara"/>
              <a:cs typeface="Candara"/>
            </a:endParaRPr>
          </a:p>
          <a:p>
            <a:pPr marL="12700">
              <a:lnSpc>
                <a:spcPct val="100000"/>
              </a:lnSpc>
              <a:spcBef>
                <a:spcPts val="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Είναι ισομερ</a:t>
            </a:r>
            <a:r>
              <a:rPr sz="3200" spc="10" dirty="0">
                <a:solidFill>
                  <a:srgbClr val="000066"/>
                </a:solidFill>
                <a:latin typeface="Candara"/>
                <a:cs typeface="Candara"/>
              </a:rPr>
              <a:t>έ</a:t>
            </a:r>
            <a:r>
              <a:rPr sz="3200" dirty="0">
                <a:solidFill>
                  <a:srgbClr val="000066"/>
                </a:solidFill>
                <a:latin typeface="Candara"/>
                <a:cs typeface="Candara"/>
              </a:rPr>
              <a:t>ς του ενφ</a:t>
            </a:r>
            <a:r>
              <a:rPr sz="3200" spc="10" dirty="0">
                <a:solidFill>
                  <a:srgbClr val="000066"/>
                </a:solidFill>
                <a:latin typeface="Candara"/>
                <a:cs typeface="Candara"/>
              </a:rPr>
              <a:t>λ</a:t>
            </a:r>
            <a:r>
              <a:rPr sz="3200" dirty="0">
                <a:solidFill>
                  <a:srgbClr val="000066"/>
                </a:solidFill>
                <a:latin typeface="Candara"/>
                <a:cs typeface="Candara"/>
              </a:rPr>
              <a:t>ουρ</a:t>
            </a:r>
            <a:r>
              <a:rPr sz="3200" spc="5" dirty="0">
                <a:solidFill>
                  <a:srgbClr val="000066"/>
                </a:solidFill>
                <a:latin typeface="Candara"/>
                <a:cs typeface="Candara"/>
              </a:rPr>
              <a:t>α</a:t>
            </a:r>
            <a:r>
              <a:rPr sz="3200" spc="-5" dirty="0">
                <a:solidFill>
                  <a:srgbClr val="000066"/>
                </a:solidFill>
                <a:latin typeface="Candara"/>
                <a:cs typeface="Candara"/>
              </a:rPr>
              <a:t>νίου</a:t>
            </a:r>
            <a:endParaRPr sz="3200">
              <a:latin typeface="Candara"/>
              <a:cs typeface="Candara"/>
            </a:endParaRPr>
          </a:p>
          <a:p>
            <a:pPr marL="12700">
              <a:lnSpc>
                <a:spcPct val="100000"/>
              </a:lnSpc>
              <a:tabLst>
                <a:tab pos="1405255"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Πολύ	σταθερή</a:t>
            </a:r>
            <a:r>
              <a:rPr sz="3200" spc="-20" dirty="0">
                <a:solidFill>
                  <a:srgbClr val="000066"/>
                </a:solidFill>
                <a:latin typeface="Candara"/>
                <a:cs typeface="Candara"/>
              </a:rPr>
              <a:t> </a:t>
            </a:r>
            <a:r>
              <a:rPr sz="3200" dirty="0">
                <a:solidFill>
                  <a:srgbClr val="000066"/>
                </a:solidFill>
                <a:latin typeface="Candara"/>
                <a:cs typeface="Candara"/>
              </a:rPr>
              <a:t>ένωση</a:t>
            </a:r>
            <a:endParaRPr sz="3200">
              <a:latin typeface="Candara"/>
              <a:cs typeface="Candara"/>
            </a:endParaRPr>
          </a:p>
        </p:txBody>
      </p:sp>
      <p:sp>
        <p:nvSpPr>
          <p:cNvPr id="4" name="TextBox 3"/>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71168" y="1656969"/>
            <a:ext cx="4100195" cy="513715"/>
          </a:xfrm>
          <a:prstGeom prst="rect">
            <a:avLst/>
          </a:prstGeom>
        </p:spPr>
        <p:txBody>
          <a:bodyPr vert="horz" wrap="square" lIns="0" tIns="13335" rIns="0" bIns="0" rtlCol="0">
            <a:spAutoFit/>
          </a:bodyPr>
          <a:lstStyle/>
          <a:p>
            <a:pPr marL="12700">
              <a:lnSpc>
                <a:spcPct val="100000"/>
              </a:lnSpc>
              <a:spcBef>
                <a:spcPts val="105"/>
              </a:spcBef>
              <a:tabLst>
                <a:tab pos="1336675" algn="l"/>
                <a:tab pos="2366010" algn="l"/>
              </a:tabLst>
            </a:pPr>
            <a:r>
              <a:rPr sz="3200" spc="-5" dirty="0">
                <a:solidFill>
                  <a:srgbClr val="000066"/>
                </a:solidFill>
                <a:latin typeface="Candara"/>
                <a:cs typeface="Candara"/>
              </a:rPr>
              <a:t>Απ</a:t>
            </a:r>
            <a:r>
              <a:rPr sz="3200" dirty="0">
                <a:solidFill>
                  <a:srgbClr val="000066"/>
                </a:solidFill>
                <a:latin typeface="Candara"/>
                <a:cs typeface="Candara"/>
              </a:rPr>
              <a:t>ό	</a:t>
            </a:r>
            <a:r>
              <a:rPr sz="3200" spc="-5" dirty="0">
                <a:solidFill>
                  <a:srgbClr val="000066"/>
                </a:solidFill>
                <a:latin typeface="Candara"/>
                <a:cs typeface="Candara"/>
              </a:rPr>
              <a:t>τ</a:t>
            </a:r>
            <a:r>
              <a:rPr sz="3200" dirty="0">
                <a:solidFill>
                  <a:srgbClr val="000066"/>
                </a:solidFill>
                <a:latin typeface="Candara"/>
                <a:cs typeface="Candara"/>
              </a:rPr>
              <a:t>α	</a:t>
            </a:r>
            <a:r>
              <a:rPr sz="3200" spc="-5" dirty="0">
                <a:solidFill>
                  <a:srgbClr val="000066"/>
                </a:solidFill>
                <a:latin typeface="Candara"/>
                <a:cs typeface="Candara"/>
              </a:rPr>
              <a:t>καλύ</a:t>
            </a:r>
            <a:r>
              <a:rPr sz="3200" spc="-15" dirty="0">
                <a:solidFill>
                  <a:srgbClr val="000066"/>
                </a:solidFill>
                <a:latin typeface="Candara"/>
                <a:cs typeface="Candara"/>
              </a:rPr>
              <a:t>τ</a:t>
            </a:r>
            <a:r>
              <a:rPr sz="3200" dirty="0">
                <a:solidFill>
                  <a:srgbClr val="000066"/>
                </a:solidFill>
                <a:latin typeface="Candara"/>
                <a:cs typeface="Candara"/>
              </a:rPr>
              <a:t>ερα</a:t>
            </a:r>
            <a:endParaRPr sz="3200">
              <a:latin typeface="Candara"/>
              <a:cs typeface="Candara"/>
            </a:endParaRPr>
          </a:p>
        </p:txBody>
      </p:sp>
      <p:sp>
        <p:nvSpPr>
          <p:cNvPr id="4" name="object 4"/>
          <p:cNvSpPr txBox="1"/>
          <p:nvPr/>
        </p:nvSpPr>
        <p:spPr>
          <a:xfrm>
            <a:off x="828547" y="2141601"/>
            <a:ext cx="5704840" cy="513715"/>
          </a:xfrm>
          <a:prstGeom prst="rect">
            <a:avLst/>
          </a:prstGeom>
        </p:spPr>
        <p:txBody>
          <a:bodyPr vert="horz" wrap="square" lIns="0" tIns="13335" rIns="0" bIns="0" rtlCol="0">
            <a:spAutoFit/>
          </a:bodyPr>
          <a:lstStyle/>
          <a:p>
            <a:pPr marL="12700">
              <a:lnSpc>
                <a:spcPct val="100000"/>
              </a:lnSpc>
              <a:spcBef>
                <a:spcPts val="105"/>
              </a:spcBef>
              <a:tabLst>
                <a:tab pos="4263390" algn="l"/>
              </a:tabLst>
            </a:pPr>
            <a:r>
              <a:rPr sz="3200" spc="-10" dirty="0">
                <a:solidFill>
                  <a:srgbClr val="000066"/>
                </a:solidFill>
                <a:latin typeface="Candara"/>
                <a:cs typeface="Candara"/>
              </a:rPr>
              <a:t>χρησιμοποιούμενα	</a:t>
            </a:r>
            <a:r>
              <a:rPr sz="3200" spc="-5" dirty="0">
                <a:solidFill>
                  <a:srgbClr val="000066"/>
                </a:solidFill>
                <a:latin typeface="Candara"/>
                <a:cs typeface="Candara"/>
              </a:rPr>
              <a:t>πτητικά</a:t>
            </a:r>
            <a:endParaRPr sz="3200">
              <a:latin typeface="Candara"/>
              <a:cs typeface="Candara"/>
            </a:endParaRPr>
          </a:p>
        </p:txBody>
      </p:sp>
      <p:sp>
        <p:nvSpPr>
          <p:cNvPr id="5" name="object 5"/>
          <p:cNvSpPr txBox="1"/>
          <p:nvPr/>
        </p:nvSpPr>
        <p:spPr>
          <a:xfrm>
            <a:off x="828547" y="2629281"/>
            <a:ext cx="5412740" cy="513715"/>
          </a:xfrm>
          <a:prstGeom prst="rect">
            <a:avLst/>
          </a:prstGeom>
        </p:spPr>
        <p:txBody>
          <a:bodyPr vert="horz" wrap="square" lIns="0" tIns="13335" rIns="0" bIns="0" rtlCol="0">
            <a:spAutoFit/>
          </a:bodyPr>
          <a:lstStyle/>
          <a:p>
            <a:pPr marL="12700">
              <a:lnSpc>
                <a:spcPct val="100000"/>
              </a:lnSpc>
              <a:spcBef>
                <a:spcPts val="105"/>
              </a:spcBef>
              <a:tabLst>
                <a:tab pos="3192145" algn="l"/>
              </a:tabLst>
            </a:pPr>
            <a:r>
              <a:rPr sz="3200" spc="-5" dirty="0">
                <a:solidFill>
                  <a:srgbClr val="000066"/>
                </a:solidFill>
                <a:latin typeface="Candara"/>
                <a:cs typeface="Candara"/>
              </a:rPr>
              <a:t>αναισθητικά.	Παρουσιάζει</a:t>
            </a:r>
            <a:endParaRPr sz="3200">
              <a:latin typeface="Candara"/>
              <a:cs typeface="Candara"/>
            </a:endParaRPr>
          </a:p>
        </p:txBody>
      </p:sp>
      <p:sp>
        <p:nvSpPr>
          <p:cNvPr id="6" name="object 6"/>
          <p:cNvSpPr txBox="1"/>
          <p:nvPr/>
        </p:nvSpPr>
        <p:spPr>
          <a:xfrm>
            <a:off x="5744336" y="1656969"/>
            <a:ext cx="2864485" cy="1486535"/>
          </a:xfrm>
          <a:prstGeom prst="rect">
            <a:avLst/>
          </a:prstGeom>
        </p:spPr>
        <p:txBody>
          <a:bodyPr vert="horz" wrap="square" lIns="0" tIns="14604" rIns="0" bIns="0" rtlCol="0">
            <a:spAutoFit/>
          </a:bodyPr>
          <a:lstStyle/>
          <a:p>
            <a:pPr marL="1334135" marR="5080" indent="-1322070" algn="r">
              <a:lnSpc>
                <a:spcPct val="99700"/>
              </a:lnSpc>
              <a:spcBef>
                <a:spcPts val="114"/>
              </a:spcBef>
              <a:tabLst>
                <a:tab pos="1172210" algn="l"/>
              </a:tabLst>
            </a:pPr>
            <a:r>
              <a:rPr sz="3200" spc="-5" dirty="0">
                <a:solidFill>
                  <a:srgbClr val="000066"/>
                </a:solidFill>
                <a:latin typeface="Candara"/>
                <a:cs typeface="Candara"/>
              </a:rPr>
              <a:t>κα</a:t>
            </a:r>
            <a:r>
              <a:rPr sz="3200" dirty="0">
                <a:solidFill>
                  <a:srgbClr val="000066"/>
                </a:solidFill>
                <a:latin typeface="Candara"/>
                <a:cs typeface="Candara"/>
              </a:rPr>
              <a:t>ι	ευρύτε</a:t>
            </a:r>
            <a:r>
              <a:rPr sz="3200" spc="-10" dirty="0">
                <a:solidFill>
                  <a:srgbClr val="000066"/>
                </a:solidFill>
                <a:latin typeface="Candara"/>
                <a:cs typeface="Candara"/>
              </a:rPr>
              <a:t>ρ</a:t>
            </a:r>
            <a:r>
              <a:rPr sz="3200" dirty="0">
                <a:solidFill>
                  <a:srgbClr val="000066"/>
                </a:solidFill>
                <a:latin typeface="Candara"/>
                <a:cs typeface="Candara"/>
              </a:rPr>
              <a:t>α  γενικά </a:t>
            </a:r>
            <a:r>
              <a:rPr sz="3200" spc="5" dirty="0">
                <a:solidFill>
                  <a:srgbClr val="000066"/>
                </a:solidFill>
                <a:latin typeface="Candara"/>
                <a:cs typeface="Candara"/>
              </a:rPr>
              <a:t> </a:t>
            </a:r>
            <a:r>
              <a:rPr sz="3200" spc="-5" dirty="0">
                <a:solidFill>
                  <a:srgbClr val="000066"/>
                </a:solidFill>
                <a:latin typeface="Candara"/>
                <a:cs typeface="Candara"/>
              </a:rPr>
              <a:t>γ</a:t>
            </a:r>
            <a:r>
              <a:rPr sz="3200" spc="5" dirty="0">
                <a:solidFill>
                  <a:srgbClr val="000066"/>
                </a:solidFill>
                <a:latin typeface="Candara"/>
                <a:cs typeface="Candara"/>
              </a:rPr>
              <a:t>ρ</a:t>
            </a:r>
            <a:r>
              <a:rPr sz="3200" spc="-5" dirty="0">
                <a:solidFill>
                  <a:srgbClr val="000066"/>
                </a:solidFill>
                <a:latin typeface="Candara"/>
                <a:cs typeface="Candara"/>
              </a:rPr>
              <a:t>ήγορη</a:t>
            </a:r>
            <a:endParaRPr sz="3200">
              <a:latin typeface="Candara"/>
              <a:cs typeface="Candara"/>
            </a:endParaRPr>
          </a:p>
        </p:txBody>
      </p:sp>
      <p:sp>
        <p:nvSpPr>
          <p:cNvPr id="7" name="object 7"/>
          <p:cNvSpPr txBox="1"/>
          <p:nvPr/>
        </p:nvSpPr>
        <p:spPr>
          <a:xfrm>
            <a:off x="828547" y="3117342"/>
            <a:ext cx="7780020"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επαγωγή</a:t>
            </a:r>
            <a:r>
              <a:rPr sz="3200" spc="250" dirty="0">
                <a:solidFill>
                  <a:srgbClr val="000066"/>
                </a:solidFill>
                <a:latin typeface="Candara"/>
                <a:cs typeface="Candara"/>
              </a:rPr>
              <a:t> </a:t>
            </a:r>
            <a:r>
              <a:rPr sz="3200" spc="-5" dirty="0">
                <a:solidFill>
                  <a:srgbClr val="000066"/>
                </a:solidFill>
                <a:latin typeface="Candara"/>
                <a:cs typeface="Candara"/>
              </a:rPr>
              <a:t>αναισθησίας</a:t>
            </a:r>
            <a:r>
              <a:rPr sz="3200" spc="270" dirty="0">
                <a:solidFill>
                  <a:srgbClr val="000066"/>
                </a:solidFill>
                <a:latin typeface="Candara"/>
                <a:cs typeface="Candara"/>
              </a:rPr>
              <a:t> </a:t>
            </a:r>
            <a:r>
              <a:rPr sz="3200" spc="-5" dirty="0">
                <a:solidFill>
                  <a:srgbClr val="000066"/>
                </a:solidFill>
                <a:latin typeface="Candara"/>
                <a:cs typeface="Candara"/>
              </a:rPr>
              <a:t>και</a:t>
            </a:r>
            <a:r>
              <a:rPr sz="3200" spc="280" dirty="0">
                <a:solidFill>
                  <a:srgbClr val="000066"/>
                </a:solidFill>
                <a:latin typeface="Candara"/>
                <a:cs typeface="Candara"/>
              </a:rPr>
              <a:t> </a:t>
            </a:r>
            <a:r>
              <a:rPr sz="3200" spc="-5" dirty="0">
                <a:solidFill>
                  <a:srgbClr val="000066"/>
                </a:solidFill>
                <a:latin typeface="Candara"/>
                <a:cs typeface="Candara"/>
              </a:rPr>
              <a:t>ταχεία</a:t>
            </a:r>
            <a:r>
              <a:rPr sz="3200" spc="280" dirty="0">
                <a:solidFill>
                  <a:srgbClr val="000066"/>
                </a:solidFill>
                <a:latin typeface="Candara"/>
                <a:cs typeface="Candara"/>
              </a:rPr>
              <a:t> </a:t>
            </a:r>
            <a:r>
              <a:rPr sz="3200" spc="-5" dirty="0">
                <a:solidFill>
                  <a:srgbClr val="000066"/>
                </a:solidFill>
                <a:latin typeface="Candara"/>
                <a:cs typeface="Candara"/>
              </a:rPr>
              <a:t>ανάνηψη.</a:t>
            </a:r>
            <a:endParaRPr sz="3200">
              <a:latin typeface="Candara"/>
              <a:cs typeface="Candara"/>
            </a:endParaRPr>
          </a:p>
        </p:txBody>
      </p:sp>
      <p:sp>
        <p:nvSpPr>
          <p:cNvPr id="8" name="object 8"/>
          <p:cNvSpPr txBox="1"/>
          <p:nvPr/>
        </p:nvSpPr>
        <p:spPr>
          <a:xfrm>
            <a:off x="828547" y="3605021"/>
            <a:ext cx="2238375" cy="1001394"/>
          </a:xfrm>
          <a:prstGeom prst="rect">
            <a:avLst/>
          </a:prstGeom>
        </p:spPr>
        <p:txBody>
          <a:bodyPr vert="horz" wrap="square" lIns="0" tIns="12700" rIns="0" bIns="0" rtlCol="0">
            <a:spAutoFit/>
          </a:bodyPr>
          <a:lstStyle/>
          <a:p>
            <a:pPr marL="12700" marR="5080">
              <a:lnSpc>
                <a:spcPct val="100000"/>
              </a:lnSpc>
              <a:spcBef>
                <a:spcPts val="100"/>
              </a:spcBef>
            </a:pPr>
            <a:r>
              <a:rPr sz="3200" dirty="0">
                <a:solidFill>
                  <a:srgbClr val="000066"/>
                </a:solidFill>
                <a:latin typeface="Candara"/>
                <a:cs typeface="Candara"/>
              </a:rPr>
              <a:t>Προκαλεί </a:t>
            </a:r>
            <a:r>
              <a:rPr sz="3200" spc="5" dirty="0">
                <a:solidFill>
                  <a:srgbClr val="000066"/>
                </a:solidFill>
                <a:latin typeface="Candara"/>
                <a:cs typeface="Candara"/>
              </a:rPr>
              <a:t> </a:t>
            </a:r>
            <a:r>
              <a:rPr sz="3200" spc="-5" dirty="0">
                <a:solidFill>
                  <a:srgbClr val="000066"/>
                </a:solidFill>
                <a:latin typeface="Candara"/>
                <a:cs typeface="Candara"/>
              </a:rPr>
              <a:t>π</a:t>
            </a:r>
            <a:r>
              <a:rPr sz="3200" spc="5" dirty="0">
                <a:solidFill>
                  <a:srgbClr val="000066"/>
                </a:solidFill>
                <a:latin typeface="Candara"/>
                <a:cs typeface="Candara"/>
              </a:rPr>
              <a:t>ε</a:t>
            </a:r>
            <a:r>
              <a:rPr sz="3200" spc="-5" dirty="0">
                <a:solidFill>
                  <a:srgbClr val="000066"/>
                </a:solidFill>
                <a:latin typeface="Candara"/>
                <a:cs typeface="Candara"/>
              </a:rPr>
              <a:t>ριορίζεται</a:t>
            </a:r>
            <a:endParaRPr sz="3200">
              <a:latin typeface="Candara"/>
              <a:cs typeface="Candara"/>
            </a:endParaRPr>
          </a:p>
        </p:txBody>
      </p:sp>
      <p:sp>
        <p:nvSpPr>
          <p:cNvPr id="9" name="object 9"/>
          <p:cNvSpPr txBox="1"/>
          <p:nvPr/>
        </p:nvSpPr>
        <p:spPr>
          <a:xfrm>
            <a:off x="3281298" y="3605021"/>
            <a:ext cx="5327650" cy="1001394"/>
          </a:xfrm>
          <a:prstGeom prst="rect">
            <a:avLst/>
          </a:prstGeom>
        </p:spPr>
        <p:txBody>
          <a:bodyPr vert="horz" wrap="square" lIns="0" tIns="12700" rIns="0" bIns="0" rtlCol="0">
            <a:spAutoFit/>
          </a:bodyPr>
          <a:lstStyle/>
          <a:p>
            <a:pPr marL="471170" marR="5080" indent="-459105">
              <a:lnSpc>
                <a:spcPct val="100000"/>
              </a:lnSpc>
              <a:spcBef>
                <a:spcPts val="100"/>
              </a:spcBef>
              <a:tabLst>
                <a:tab pos="1681480" algn="l"/>
                <a:tab pos="2075814" algn="l"/>
                <a:tab pos="2997835" algn="l"/>
                <a:tab pos="4589780" algn="l"/>
              </a:tabLst>
            </a:pPr>
            <a:r>
              <a:rPr sz="3200" spc="-5" dirty="0">
                <a:solidFill>
                  <a:srgbClr val="000066"/>
                </a:solidFill>
                <a:latin typeface="Candara"/>
                <a:cs typeface="Candara"/>
              </a:rPr>
              <a:t>κ</a:t>
            </a:r>
            <a:r>
              <a:rPr sz="3200" spc="-20" dirty="0">
                <a:solidFill>
                  <a:srgbClr val="000066"/>
                </a:solidFill>
                <a:latin typeface="Candara"/>
                <a:cs typeface="Candara"/>
              </a:rPr>
              <a:t>α</a:t>
            </a:r>
            <a:r>
              <a:rPr sz="3200" spc="-5" dirty="0">
                <a:solidFill>
                  <a:srgbClr val="000066"/>
                </a:solidFill>
                <a:latin typeface="Candara"/>
                <a:cs typeface="Candara"/>
              </a:rPr>
              <a:t>λ</a:t>
            </a:r>
            <a:r>
              <a:rPr sz="3200" dirty="0">
                <a:solidFill>
                  <a:srgbClr val="000066"/>
                </a:solidFill>
                <a:latin typeface="Candara"/>
                <a:cs typeface="Candara"/>
              </a:rPr>
              <a:t>ή	μυο</a:t>
            </a:r>
            <a:r>
              <a:rPr sz="3200" spc="-10" dirty="0">
                <a:solidFill>
                  <a:srgbClr val="000066"/>
                </a:solidFill>
                <a:latin typeface="Candara"/>
                <a:cs typeface="Candara"/>
              </a:rPr>
              <a:t>χ</a:t>
            </a:r>
            <a:r>
              <a:rPr sz="3200" dirty="0">
                <a:solidFill>
                  <a:srgbClr val="000066"/>
                </a:solidFill>
                <a:latin typeface="Candara"/>
                <a:cs typeface="Candara"/>
              </a:rPr>
              <a:t>άλ</a:t>
            </a:r>
            <a:r>
              <a:rPr sz="3200" spc="-15" dirty="0">
                <a:solidFill>
                  <a:srgbClr val="000066"/>
                </a:solidFill>
                <a:latin typeface="Candara"/>
                <a:cs typeface="Candara"/>
              </a:rPr>
              <a:t>α</a:t>
            </a:r>
            <a:r>
              <a:rPr sz="3200" dirty="0">
                <a:solidFill>
                  <a:srgbClr val="000066"/>
                </a:solidFill>
                <a:latin typeface="Candara"/>
                <a:cs typeface="Candara"/>
              </a:rPr>
              <a:t>ση,	έτσι  </a:t>
            </a:r>
            <a:r>
              <a:rPr sz="3200" spc="-5" dirty="0">
                <a:solidFill>
                  <a:srgbClr val="000066"/>
                </a:solidFill>
                <a:latin typeface="Candara"/>
                <a:cs typeface="Candara"/>
              </a:rPr>
              <a:t>πολ</a:t>
            </a:r>
            <a:r>
              <a:rPr sz="3200" dirty="0">
                <a:solidFill>
                  <a:srgbClr val="000066"/>
                </a:solidFill>
                <a:latin typeface="Candara"/>
                <a:cs typeface="Candara"/>
              </a:rPr>
              <a:t>ύ		η	</a:t>
            </a:r>
            <a:r>
              <a:rPr sz="3200" spc="-5" dirty="0">
                <a:solidFill>
                  <a:srgbClr val="000066"/>
                </a:solidFill>
                <a:latin typeface="Candara"/>
                <a:cs typeface="Candara"/>
              </a:rPr>
              <a:t>δόσ</a:t>
            </a:r>
            <a:r>
              <a:rPr sz="3200" dirty="0">
                <a:solidFill>
                  <a:srgbClr val="000066"/>
                </a:solidFill>
                <a:latin typeface="Candara"/>
                <a:cs typeface="Candara"/>
              </a:rPr>
              <a:t>η	</a:t>
            </a:r>
            <a:r>
              <a:rPr sz="3200" spc="-555" dirty="0">
                <a:solidFill>
                  <a:srgbClr val="000066"/>
                </a:solidFill>
                <a:latin typeface="Candara"/>
                <a:cs typeface="Candara"/>
              </a:rPr>
              <a:t> </a:t>
            </a:r>
            <a:r>
              <a:rPr sz="3200" dirty="0">
                <a:solidFill>
                  <a:srgbClr val="000066"/>
                </a:solidFill>
                <a:latin typeface="Candara"/>
                <a:cs typeface="Candara"/>
              </a:rPr>
              <a:t>των</a:t>
            </a:r>
            <a:endParaRPr sz="3200">
              <a:latin typeface="Candara"/>
              <a:cs typeface="Candara"/>
            </a:endParaRPr>
          </a:p>
        </p:txBody>
      </p:sp>
      <p:sp>
        <p:nvSpPr>
          <p:cNvPr id="10" name="object 10"/>
          <p:cNvSpPr txBox="1"/>
          <p:nvPr/>
        </p:nvSpPr>
        <p:spPr>
          <a:xfrm>
            <a:off x="828547" y="4580635"/>
            <a:ext cx="594931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000066"/>
                </a:solidFill>
                <a:latin typeface="Candara"/>
                <a:cs typeface="Candara"/>
              </a:rPr>
              <a:t>απαιτουμένων</a:t>
            </a:r>
            <a:r>
              <a:rPr sz="3200" spc="-90" dirty="0">
                <a:solidFill>
                  <a:srgbClr val="000066"/>
                </a:solidFill>
                <a:latin typeface="Candara"/>
                <a:cs typeface="Candara"/>
              </a:rPr>
              <a:t> </a:t>
            </a:r>
            <a:r>
              <a:rPr sz="3200" dirty="0">
                <a:solidFill>
                  <a:srgbClr val="000066"/>
                </a:solidFill>
                <a:latin typeface="Candara"/>
                <a:cs typeface="Candara"/>
              </a:rPr>
              <a:t>μυοχαλαρωτικών.</a:t>
            </a:r>
            <a:endParaRPr sz="3200">
              <a:latin typeface="Candara"/>
              <a:cs typeface="Candara"/>
            </a:endParaRPr>
          </a:p>
        </p:txBody>
      </p:sp>
      <p:sp>
        <p:nvSpPr>
          <p:cNvPr id="11" name="TextBox 10"/>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8547" y="2209118"/>
            <a:ext cx="7780020" cy="2219960"/>
          </a:xfrm>
          <a:prstGeom prst="rect">
            <a:avLst/>
          </a:prstGeom>
        </p:spPr>
        <p:txBody>
          <a:bodyPr vert="horz" wrap="square" lIns="0" tIns="12065" rIns="0" bIns="0" rtlCol="0">
            <a:spAutoFit/>
          </a:bodyPr>
          <a:lstStyle/>
          <a:p>
            <a:pPr marL="12700" marR="5080" indent="152400" algn="just">
              <a:lnSpc>
                <a:spcPct val="150000"/>
              </a:lnSpc>
              <a:spcBef>
                <a:spcPts val="95"/>
              </a:spcBef>
            </a:pPr>
            <a:r>
              <a:rPr spc="-5" dirty="0">
                <a:solidFill>
                  <a:srgbClr val="000066"/>
                </a:solidFill>
                <a:latin typeface="Candara"/>
                <a:cs typeface="Candara"/>
              </a:rPr>
              <a:t>Επειδή</a:t>
            </a:r>
            <a:r>
              <a:rPr dirty="0">
                <a:solidFill>
                  <a:srgbClr val="000066"/>
                </a:solidFill>
                <a:latin typeface="Candara"/>
                <a:cs typeface="Candara"/>
              </a:rPr>
              <a:t> </a:t>
            </a:r>
            <a:r>
              <a:rPr spc="-5" dirty="0">
                <a:solidFill>
                  <a:srgbClr val="000066"/>
                </a:solidFill>
                <a:latin typeface="Candara"/>
                <a:cs typeface="Candara"/>
              </a:rPr>
              <a:t>προκαλεί</a:t>
            </a:r>
            <a:r>
              <a:rPr dirty="0">
                <a:solidFill>
                  <a:srgbClr val="000066"/>
                </a:solidFill>
                <a:latin typeface="Candara"/>
                <a:cs typeface="Candara"/>
              </a:rPr>
              <a:t> </a:t>
            </a:r>
            <a:r>
              <a:rPr spc="-5" dirty="0">
                <a:solidFill>
                  <a:srgbClr val="000066"/>
                </a:solidFill>
                <a:latin typeface="Candara"/>
                <a:cs typeface="Candara"/>
              </a:rPr>
              <a:t>και</a:t>
            </a:r>
            <a:r>
              <a:rPr dirty="0">
                <a:solidFill>
                  <a:srgbClr val="000066"/>
                </a:solidFill>
                <a:latin typeface="Candara"/>
                <a:cs typeface="Candara"/>
              </a:rPr>
              <a:t> </a:t>
            </a:r>
            <a:r>
              <a:rPr spc="-5" dirty="0">
                <a:solidFill>
                  <a:srgbClr val="000066"/>
                </a:solidFill>
                <a:latin typeface="Candara"/>
                <a:cs typeface="Candara"/>
              </a:rPr>
              <a:t>χάλαση</a:t>
            </a:r>
            <a:r>
              <a:rPr dirty="0">
                <a:solidFill>
                  <a:srgbClr val="000066"/>
                </a:solidFill>
                <a:latin typeface="Candara"/>
                <a:cs typeface="Candara"/>
              </a:rPr>
              <a:t> των</a:t>
            </a:r>
            <a:r>
              <a:rPr spc="5" dirty="0">
                <a:solidFill>
                  <a:srgbClr val="000066"/>
                </a:solidFill>
                <a:latin typeface="Candara"/>
                <a:cs typeface="Candara"/>
              </a:rPr>
              <a:t> </a:t>
            </a:r>
            <a:r>
              <a:rPr dirty="0">
                <a:solidFill>
                  <a:srgbClr val="000066"/>
                </a:solidFill>
                <a:latin typeface="Candara"/>
                <a:cs typeface="Candara"/>
              </a:rPr>
              <a:t>λείων </a:t>
            </a:r>
            <a:r>
              <a:rPr spc="5" dirty="0">
                <a:solidFill>
                  <a:srgbClr val="000066"/>
                </a:solidFill>
                <a:latin typeface="Candara"/>
                <a:cs typeface="Candara"/>
              </a:rPr>
              <a:t> </a:t>
            </a:r>
            <a:r>
              <a:rPr dirty="0">
                <a:solidFill>
                  <a:srgbClr val="000066"/>
                </a:solidFill>
                <a:latin typeface="Candara"/>
                <a:cs typeface="Candara"/>
              </a:rPr>
              <a:t>μυών των βρόγχων, ενδείκνυται </a:t>
            </a:r>
            <a:r>
              <a:rPr spc="-5" dirty="0">
                <a:solidFill>
                  <a:srgbClr val="000066"/>
                </a:solidFill>
                <a:latin typeface="Candara"/>
                <a:cs typeface="Candara"/>
              </a:rPr>
              <a:t>για </a:t>
            </a:r>
            <a:r>
              <a:rPr dirty="0">
                <a:solidFill>
                  <a:srgbClr val="000066"/>
                </a:solidFill>
                <a:latin typeface="Candara"/>
                <a:cs typeface="Candara"/>
              </a:rPr>
              <a:t>γενική </a:t>
            </a:r>
            <a:r>
              <a:rPr spc="5" dirty="0">
                <a:solidFill>
                  <a:srgbClr val="000066"/>
                </a:solidFill>
                <a:latin typeface="Candara"/>
                <a:cs typeface="Candara"/>
              </a:rPr>
              <a:t> </a:t>
            </a:r>
            <a:r>
              <a:rPr dirty="0">
                <a:solidFill>
                  <a:srgbClr val="000066"/>
                </a:solidFill>
                <a:latin typeface="Candara"/>
                <a:cs typeface="Candara"/>
              </a:rPr>
              <a:t>αναισθησία</a:t>
            </a:r>
            <a:r>
              <a:rPr spc="-45" dirty="0">
                <a:solidFill>
                  <a:srgbClr val="000066"/>
                </a:solidFill>
                <a:latin typeface="Candara"/>
                <a:cs typeface="Candara"/>
              </a:rPr>
              <a:t> </a:t>
            </a:r>
            <a:r>
              <a:rPr dirty="0">
                <a:solidFill>
                  <a:srgbClr val="000066"/>
                </a:solidFill>
                <a:latin typeface="Candara"/>
                <a:cs typeface="Candara"/>
              </a:rPr>
              <a:t>ασθματικών</a:t>
            </a:r>
          </a:p>
        </p:txBody>
      </p:sp>
      <p:sp>
        <p:nvSpPr>
          <p:cNvPr id="4" name="TextBox 3"/>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2141601"/>
            <a:ext cx="4733290" cy="513715"/>
          </a:xfrm>
          <a:prstGeom prst="rect">
            <a:avLst/>
          </a:prstGeom>
        </p:spPr>
        <p:txBody>
          <a:bodyPr vert="horz" wrap="square" lIns="0" tIns="13335" rIns="0" bIns="0" rtlCol="0">
            <a:spAutoFit/>
          </a:bodyPr>
          <a:lstStyle/>
          <a:p>
            <a:pPr marL="12700">
              <a:lnSpc>
                <a:spcPct val="100000"/>
              </a:lnSpc>
              <a:spcBef>
                <a:spcPts val="105"/>
              </a:spcBef>
              <a:tabLst>
                <a:tab pos="1125220" algn="l"/>
                <a:tab pos="2210435" algn="l"/>
                <a:tab pos="4060825" algn="l"/>
              </a:tabLst>
            </a:pPr>
            <a:r>
              <a:rPr sz="3200" spc="-5" dirty="0">
                <a:solidFill>
                  <a:srgbClr val="000066"/>
                </a:solidFill>
                <a:latin typeface="Candara"/>
                <a:cs typeface="Candara"/>
              </a:rPr>
              <a:t>ρο</a:t>
            </a:r>
            <a:r>
              <a:rPr sz="3200" dirty="0">
                <a:solidFill>
                  <a:srgbClr val="000066"/>
                </a:solidFill>
                <a:latin typeface="Candara"/>
                <a:cs typeface="Candara"/>
              </a:rPr>
              <a:t>ή	</a:t>
            </a:r>
            <a:r>
              <a:rPr sz="3200" spc="-5" dirty="0">
                <a:solidFill>
                  <a:srgbClr val="000066"/>
                </a:solidFill>
                <a:latin typeface="Candara"/>
                <a:cs typeface="Candara"/>
              </a:rPr>
              <a:t>το</a:t>
            </a:r>
            <a:r>
              <a:rPr sz="3200" dirty="0">
                <a:solidFill>
                  <a:srgbClr val="000066"/>
                </a:solidFill>
                <a:latin typeface="Candara"/>
                <a:cs typeface="Candara"/>
              </a:rPr>
              <a:t>υ	αί</a:t>
            </a:r>
            <a:r>
              <a:rPr sz="3200" spc="-15" dirty="0">
                <a:solidFill>
                  <a:srgbClr val="000066"/>
                </a:solidFill>
                <a:latin typeface="Candara"/>
                <a:cs typeface="Candara"/>
              </a:rPr>
              <a:t>μ</a:t>
            </a:r>
            <a:r>
              <a:rPr sz="3200" spc="-10" dirty="0">
                <a:solidFill>
                  <a:srgbClr val="000066"/>
                </a:solidFill>
                <a:latin typeface="Candara"/>
                <a:cs typeface="Candara"/>
              </a:rPr>
              <a:t>α</a:t>
            </a:r>
            <a:r>
              <a:rPr sz="3200" dirty="0">
                <a:solidFill>
                  <a:srgbClr val="000066"/>
                </a:solidFill>
                <a:latin typeface="Candara"/>
                <a:cs typeface="Candara"/>
              </a:rPr>
              <a:t>τος	σ</a:t>
            </a:r>
            <a:r>
              <a:rPr sz="3200" spc="-10" dirty="0">
                <a:solidFill>
                  <a:srgbClr val="000066"/>
                </a:solidFill>
                <a:latin typeface="Candara"/>
                <a:cs typeface="Candara"/>
              </a:rPr>
              <a:t>τ</a:t>
            </a:r>
            <a:r>
              <a:rPr sz="3200" dirty="0">
                <a:solidFill>
                  <a:srgbClr val="000066"/>
                </a:solidFill>
                <a:latin typeface="Candara"/>
                <a:cs typeface="Candara"/>
              </a:rPr>
              <a:t>ο</a:t>
            </a:r>
            <a:endParaRPr sz="3200">
              <a:latin typeface="Candara"/>
              <a:cs typeface="Candara"/>
            </a:endParaRPr>
          </a:p>
        </p:txBody>
      </p:sp>
      <p:sp>
        <p:nvSpPr>
          <p:cNvPr id="4" name="object 4"/>
          <p:cNvSpPr txBox="1"/>
          <p:nvPr/>
        </p:nvSpPr>
        <p:spPr>
          <a:xfrm>
            <a:off x="5979033" y="2141601"/>
            <a:ext cx="1760855" cy="513715"/>
          </a:xfrm>
          <a:prstGeom prst="rect">
            <a:avLst/>
          </a:prstGeom>
        </p:spPr>
        <p:txBody>
          <a:bodyPr vert="horz" wrap="square" lIns="0" tIns="13335" rIns="0" bIns="0" rtlCol="0">
            <a:spAutoFit/>
          </a:bodyPr>
          <a:lstStyle/>
          <a:p>
            <a:pPr marL="12700">
              <a:lnSpc>
                <a:spcPct val="100000"/>
              </a:lnSpc>
              <a:spcBef>
                <a:spcPts val="105"/>
              </a:spcBef>
              <a:tabLst>
                <a:tab pos="1186180" algn="l"/>
              </a:tabLst>
            </a:pPr>
            <a:r>
              <a:rPr sz="3200" dirty="0">
                <a:solidFill>
                  <a:srgbClr val="000066"/>
                </a:solidFill>
                <a:latin typeface="Candara"/>
                <a:cs typeface="Candara"/>
              </a:rPr>
              <a:t>ΚΝΣ	</a:t>
            </a:r>
            <a:r>
              <a:rPr sz="3200" spc="-5" dirty="0">
                <a:solidFill>
                  <a:srgbClr val="000066"/>
                </a:solidFill>
                <a:latin typeface="Candara"/>
                <a:cs typeface="Candara"/>
              </a:rPr>
              <a:t>και</a:t>
            </a:r>
            <a:endParaRPr sz="3200">
              <a:latin typeface="Candara"/>
              <a:cs typeface="Candara"/>
            </a:endParaRPr>
          </a:p>
        </p:txBody>
      </p:sp>
      <p:sp>
        <p:nvSpPr>
          <p:cNvPr id="5" name="object 5"/>
          <p:cNvSpPr txBox="1"/>
          <p:nvPr/>
        </p:nvSpPr>
        <p:spPr>
          <a:xfrm>
            <a:off x="981252" y="1656969"/>
            <a:ext cx="7625715" cy="998855"/>
          </a:xfrm>
          <a:prstGeom prst="rect">
            <a:avLst/>
          </a:prstGeom>
        </p:spPr>
        <p:txBody>
          <a:bodyPr vert="horz" wrap="square" lIns="0" tIns="13335" rIns="0" bIns="0" rtlCol="0">
            <a:spAutoFit/>
          </a:bodyPr>
          <a:lstStyle/>
          <a:p>
            <a:pPr marR="5080" algn="r">
              <a:lnSpc>
                <a:spcPts val="3829"/>
              </a:lnSpc>
              <a:spcBef>
                <a:spcPts val="105"/>
              </a:spcBef>
              <a:tabLst>
                <a:tab pos="2127250" algn="l"/>
                <a:tab pos="3025140" algn="l"/>
                <a:tab pos="5805805" algn="l"/>
                <a:tab pos="7181850" algn="l"/>
              </a:tabLst>
            </a:pPr>
            <a:r>
              <a:rPr sz="3200" dirty="0">
                <a:solidFill>
                  <a:srgbClr val="000066"/>
                </a:solidFill>
                <a:latin typeface="Candara"/>
                <a:cs typeface="Candara"/>
              </a:rPr>
              <a:t>Ελα</a:t>
            </a:r>
            <a:r>
              <a:rPr sz="3200" spc="25" dirty="0">
                <a:solidFill>
                  <a:srgbClr val="000066"/>
                </a:solidFill>
                <a:latin typeface="Candara"/>
                <a:cs typeface="Candara"/>
              </a:rPr>
              <a:t>τ</a:t>
            </a:r>
            <a:r>
              <a:rPr sz="3200" spc="-20" dirty="0">
                <a:solidFill>
                  <a:srgbClr val="000066"/>
                </a:solidFill>
                <a:latin typeface="Candara"/>
                <a:cs typeface="Candara"/>
              </a:rPr>
              <a:t>τ</a:t>
            </a:r>
            <a:r>
              <a:rPr sz="3200" spc="-5" dirty="0">
                <a:solidFill>
                  <a:srgbClr val="000066"/>
                </a:solidFill>
                <a:latin typeface="Candara"/>
                <a:cs typeface="Candara"/>
              </a:rPr>
              <a:t>ώνε</a:t>
            </a:r>
            <a:r>
              <a:rPr sz="3200" dirty="0">
                <a:solidFill>
                  <a:srgbClr val="000066"/>
                </a:solidFill>
                <a:latin typeface="Candara"/>
                <a:cs typeface="Candara"/>
              </a:rPr>
              <a:t>ι	τ</a:t>
            </a:r>
            <a:r>
              <a:rPr sz="3200" spc="10" dirty="0">
                <a:solidFill>
                  <a:srgbClr val="000066"/>
                </a:solidFill>
                <a:latin typeface="Candara"/>
                <a:cs typeface="Candara"/>
              </a:rPr>
              <a:t>η</a:t>
            </a:r>
            <a:r>
              <a:rPr sz="3200" dirty="0">
                <a:solidFill>
                  <a:srgbClr val="000066"/>
                </a:solidFill>
                <a:latin typeface="Candara"/>
                <a:cs typeface="Candara"/>
              </a:rPr>
              <a:t>ν	ενδο</a:t>
            </a:r>
            <a:r>
              <a:rPr sz="3200" spc="15" dirty="0">
                <a:solidFill>
                  <a:srgbClr val="000066"/>
                </a:solidFill>
                <a:latin typeface="Candara"/>
                <a:cs typeface="Candara"/>
              </a:rPr>
              <a:t>κ</a:t>
            </a:r>
            <a:r>
              <a:rPr sz="3200" spc="-5" dirty="0">
                <a:solidFill>
                  <a:srgbClr val="000066"/>
                </a:solidFill>
                <a:latin typeface="Candara"/>
                <a:cs typeface="Candara"/>
              </a:rPr>
              <a:t>ραν</a:t>
            </a:r>
            <a:r>
              <a:rPr sz="3200" spc="-15" dirty="0">
                <a:solidFill>
                  <a:srgbClr val="000066"/>
                </a:solidFill>
                <a:latin typeface="Candara"/>
                <a:cs typeface="Candara"/>
              </a:rPr>
              <a:t>ι</a:t>
            </a:r>
            <a:r>
              <a:rPr sz="3200" dirty="0">
                <a:solidFill>
                  <a:srgbClr val="000066"/>
                </a:solidFill>
                <a:latin typeface="Candara"/>
                <a:cs typeface="Candara"/>
              </a:rPr>
              <a:t>ακή	</a:t>
            </a:r>
            <a:r>
              <a:rPr sz="3200" spc="-5" dirty="0">
                <a:solidFill>
                  <a:srgbClr val="000066"/>
                </a:solidFill>
                <a:latin typeface="Candara"/>
                <a:cs typeface="Candara"/>
              </a:rPr>
              <a:t>πίεση</a:t>
            </a:r>
            <a:r>
              <a:rPr sz="3200" dirty="0">
                <a:solidFill>
                  <a:srgbClr val="000066"/>
                </a:solidFill>
                <a:latin typeface="Candara"/>
                <a:cs typeface="Candara"/>
              </a:rPr>
              <a:t>,	</a:t>
            </a:r>
            <a:r>
              <a:rPr sz="3200" spc="-5" dirty="0">
                <a:solidFill>
                  <a:srgbClr val="000066"/>
                </a:solidFill>
                <a:latin typeface="Candara"/>
                <a:cs typeface="Candara"/>
              </a:rPr>
              <a:t>τη</a:t>
            </a:r>
            <a:endParaRPr sz="3200">
              <a:latin typeface="Candara"/>
              <a:cs typeface="Candara"/>
            </a:endParaRPr>
          </a:p>
          <a:p>
            <a:pPr marR="5715" algn="r">
              <a:lnSpc>
                <a:spcPts val="3829"/>
              </a:lnSpc>
            </a:pPr>
            <a:r>
              <a:rPr sz="3200" spc="-5" dirty="0">
                <a:solidFill>
                  <a:srgbClr val="000066"/>
                </a:solidFill>
                <a:latin typeface="Candara"/>
                <a:cs typeface="Candara"/>
              </a:rPr>
              <a:t>το</a:t>
            </a:r>
            <a:endParaRPr sz="3200">
              <a:latin typeface="Candara"/>
              <a:cs typeface="Candara"/>
            </a:endParaRPr>
          </a:p>
        </p:txBody>
      </p:sp>
      <p:sp>
        <p:nvSpPr>
          <p:cNvPr id="6" name="object 6"/>
          <p:cNvSpPr txBox="1"/>
          <p:nvPr/>
        </p:nvSpPr>
        <p:spPr>
          <a:xfrm>
            <a:off x="828547" y="2629281"/>
            <a:ext cx="7779384"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μεταβολισμό</a:t>
            </a:r>
            <a:r>
              <a:rPr sz="3200" spc="90" dirty="0">
                <a:solidFill>
                  <a:srgbClr val="000066"/>
                </a:solidFill>
                <a:latin typeface="Candara"/>
                <a:cs typeface="Candara"/>
              </a:rPr>
              <a:t> </a:t>
            </a:r>
            <a:r>
              <a:rPr sz="3200" dirty="0">
                <a:solidFill>
                  <a:srgbClr val="000066"/>
                </a:solidFill>
                <a:latin typeface="Candara"/>
                <a:cs typeface="Candara"/>
              </a:rPr>
              <a:t>αυτού,</a:t>
            </a:r>
            <a:r>
              <a:rPr sz="3200" spc="100" dirty="0">
                <a:solidFill>
                  <a:srgbClr val="000066"/>
                </a:solidFill>
                <a:latin typeface="Candara"/>
                <a:cs typeface="Candara"/>
              </a:rPr>
              <a:t> </a:t>
            </a:r>
            <a:r>
              <a:rPr sz="3200" spc="-5" dirty="0">
                <a:solidFill>
                  <a:srgbClr val="000066"/>
                </a:solidFill>
                <a:latin typeface="Candara"/>
                <a:cs typeface="Candara"/>
              </a:rPr>
              <a:t>γι’</a:t>
            </a:r>
            <a:r>
              <a:rPr sz="3200" spc="105" dirty="0">
                <a:solidFill>
                  <a:srgbClr val="000066"/>
                </a:solidFill>
                <a:latin typeface="Candara"/>
                <a:cs typeface="Candara"/>
              </a:rPr>
              <a:t> </a:t>
            </a:r>
            <a:r>
              <a:rPr sz="3200" spc="10" dirty="0">
                <a:solidFill>
                  <a:srgbClr val="000066"/>
                </a:solidFill>
                <a:latin typeface="Candara"/>
                <a:cs typeface="Candara"/>
              </a:rPr>
              <a:t>αυτό</a:t>
            </a:r>
            <a:r>
              <a:rPr sz="3200" spc="114" dirty="0">
                <a:solidFill>
                  <a:srgbClr val="000066"/>
                </a:solidFill>
                <a:latin typeface="Candara"/>
                <a:cs typeface="Candara"/>
              </a:rPr>
              <a:t> </a:t>
            </a:r>
            <a:r>
              <a:rPr sz="3200" dirty="0">
                <a:solidFill>
                  <a:srgbClr val="000066"/>
                </a:solidFill>
                <a:latin typeface="Candara"/>
                <a:cs typeface="Candara"/>
              </a:rPr>
              <a:t>προτιμάται</a:t>
            </a:r>
            <a:r>
              <a:rPr sz="3200" spc="110" dirty="0">
                <a:solidFill>
                  <a:srgbClr val="000066"/>
                </a:solidFill>
                <a:latin typeface="Candara"/>
                <a:cs typeface="Candara"/>
              </a:rPr>
              <a:t> </a:t>
            </a:r>
            <a:r>
              <a:rPr sz="3200" spc="-10" dirty="0">
                <a:solidFill>
                  <a:srgbClr val="000066"/>
                </a:solidFill>
                <a:latin typeface="Candara"/>
                <a:cs typeface="Candara"/>
              </a:rPr>
              <a:t>σε</a:t>
            </a:r>
            <a:endParaRPr sz="3200">
              <a:latin typeface="Candara"/>
              <a:cs typeface="Candara"/>
            </a:endParaRPr>
          </a:p>
        </p:txBody>
      </p:sp>
      <p:sp>
        <p:nvSpPr>
          <p:cNvPr id="7" name="object 7"/>
          <p:cNvSpPr txBox="1"/>
          <p:nvPr/>
        </p:nvSpPr>
        <p:spPr>
          <a:xfrm>
            <a:off x="828547" y="3117342"/>
            <a:ext cx="6306185" cy="513715"/>
          </a:xfrm>
          <a:prstGeom prst="rect">
            <a:avLst/>
          </a:prstGeom>
        </p:spPr>
        <p:txBody>
          <a:bodyPr vert="horz" wrap="square" lIns="0" tIns="13335" rIns="0" bIns="0" rtlCol="0">
            <a:spAutoFit/>
          </a:bodyPr>
          <a:lstStyle/>
          <a:p>
            <a:pPr marL="12700">
              <a:lnSpc>
                <a:spcPct val="100000"/>
              </a:lnSpc>
              <a:spcBef>
                <a:spcPts val="105"/>
              </a:spcBef>
              <a:tabLst>
                <a:tab pos="4175125" algn="l"/>
              </a:tabLst>
            </a:pPr>
            <a:r>
              <a:rPr sz="3200" spc="-5" dirty="0">
                <a:solidFill>
                  <a:srgbClr val="000066"/>
                </a:solidFill>
                <a:latin typeface="Candara"/>
                <a:cs typeface="Candara"/>
              </a:rPr>
              <a:t>νε</a:t>
            </a:r>
            <a:r>
              <a:rPr sz="3200" spc="5" dirty="0">
                <a:solidFill>
                  <a:srgbClr val="000066"/>
                </a:solidFill>
                <a:latin typeface="Candara"/>
                <a:cs typeface="Candara"/>
              </a:rPr>
              <a:t>υ</a:t>
            </a:r>
            <a:r>
              <a:rPr sz="3200" spc="-5" dirty="0">
                <a:solidFill>
                  <a:srgbClr val="000066"/>
                </a:solidFill>
                <a:latin typeface="Candara"/>
                <a:cs typeface="Candara"/>
              </a:rPr>
              <a:t>ρο</a:t>
            </a:r>
            <a:r>
              <a:rPr sz="3200" spc="5" dirty="0">
                <a:solidFill>
                  <a:srgbClr val="000066"/>
                </a:solidFill>
                <a:latin typeface="Candara"/>
                <a:cs typeface="Candara"/>
              </a:rPr>
              <a:t>χ</a:t>
            </a:r>
            <a:r>
              <a:rPr sz="3200" dirty="0">
                <a:solidFill>
                  <a:srgbClr val="000066"/>
                </a:solidFill>
                <a:latin typeface="Candara"/>
                <a:cs typeface="Candara"/>
              </a:rPr>
              <a:t>ειρουργικ</a:t>
            </a:r>
            <a:r>
              <a:rPr sz="3200" spc="5" dirty="0">
                <a:solidFill>
                  <a:srgbClr val="000066"/>
                </a:solidFill>
                <a:latin typeface="Candara"/>
                <a:cs typeface="Candara"/>
              </a:rPr>
              <a:t>έ</a:t>
            </a:r>
            <a:r>
              <a:rPr sz="3200" dirty="0">
                <a:solidFill>
                  <a:srgbClr val="000066"/>
                </a:solidFill>
                <a:latin typeface="Candara"/>
                <a:cs typeface="Candara"/>
              </a:rPr>
              <a:t>ς	επεμβάσει</a:t>
            </a:r>
            <a:r>
              <a:rPr sz="3200" spc="-5" dirty="0">
                <a:solidFill>
                  <a:srgbClr val="000066"/>
                </a:solidFill>
                <a:latin typeface="Candara"/>
                <a:cs typeface="Candara"/>
              </a:rPr>
              <a:t>ς</a:t>
            </a:r>
            <a:r>
              <a:rPr sz="3200" dirty="0">
                <a:solidFill>
                  <a:srgbClr val="000066"/>
                </a:solidFill>
                <a:latin typeface="Candara"/>
                <a:cs typeface="Candara"/>
              </a:rPr>
              <a:t>.</a:t>
            </a:r>
            <a:endParaRPr sz="3200">
              <a:latin typeface="Candara"/>
              <a:cs typeface="Candara"/>
            </a:endParaRPr>
          </a:p>
        </p:txBody>
      </p:sp>
      <p:sp>
        <p:nvSpPr>
          <p:cNvPr id="8" name="object 8"/>
          <p:cNvSpPr txBox="1"/>
          <p:nvPr/>
        </p:nvSpPr>
        <p:spPr>
          <a:xfrm>
            <a:off x="7949945" y="3117342"/>
            <a:ext cx="658495" cy="513715"/>
          </a:xfrm>
          <a:prstGeom prst="rect">
            <a:avLst/>
          </a:prstGeom>
        </p:spPr>
        <p:txBody>
          <a:bodyPr vert="horz" wrap="square" lIns="0" tIns="13335" rIns="0" bIns="0" rtlCol="0">
            <a:spAutoFit/>
          </a:bodyPr>
          <a:lstStyle/>
          <a:p>
            <a:pPr marL="12700">
              <a:lnSpc>
                <a:spcPct val="100000"/>
              </a:lnSpc>
              <a:spcBef>
                <a:spcPts val="105"/>
              </a:spcBef>
            </a:pPr>
            <a:r>
              <a:rPr sz="3200" dirty="0">
                <a:solidFill>
                  <a:srgbClr val="000066"/>
                </a:solidFill>
                <a:latin typeface="Candara"/>
                <a:cs typeface="Candara"/>
              </a:rPr>
              <a:t>Δεν</a:t>
            </a:r>
            <a:endParaRPr sz="3200">
              <a:latin typeface="Candara"/>
              <a:cs typeface="Candara"/>
            </a:endParaRPr>
          </a:p>
        </p:txBody>
      </p:sp>
      <p:sp>
        <p:nvSpPr>
          <p:cNvPr id="9" name="object 9"/>
          <p:cNvSpPr txBox="1"/>
          <p:nvPr/>
        </p:nvSpPr>
        <p:spPr>
          <a:xfrm>
            <a:off x="828547" y="3605021"/>
            <a:ext cx="7780655" cy="1489710"/>
          </a:xfrm>
          <a:prstGeom prst="rect">
            <a:avLst/>
          </a:prstGeom>
        </p:spPr>
        <p:txBody>
          <a:bodyPr vert="horz" wrap="square" lIns="0" tIns="12700" rIns="0" bIns="0" rtlCol="0">
            <a:spAutoFit/>
          </a:bodyPr>
          <a:lstStyle/>
          <a:p>
            <a:pPr marL="12700" marR="5080" algn="just">
              <a:lnSpc>
                <a:spcPct val="100000"/>
              </a:lnSpc>
              <a:spcBef>
                <a:spcPts val="100"/>
              </a:spcBef>
            </a:pPr>
            <a:r>
              <a:rPr sz="3200" spc="-5" dirty="0">
                <a:solidFill>
                  <a:srgbClr val="000066"/>
                </a:solidFill>
                <a:latin typeface="Candara"/>
                <a:cs typeface="Candara"/>
              </a:rPr>
              <a:t>παρουσιάζει νεφρο- και </a:t>
            </a:r>
            <a:r>
              <a:rPr sz="3200" dirty="0">
                <a:solidFill>
                  <a:srgbClr val="000066"/>
                </a:solidFill>
                <a:latin typeface="Candara"/>
                <a:cs typeface="Candara"/>
              </a:rPr>
              <a:t>ηπατο- τοξικότητα. </a:t>
            </a:r>
            <a:r>
              <a:rPr sz="3200" spc="-680" dirty="0">
                <a:solidFill>
                  <a:srgbClr val="000066"/>
                </a:solidFill>
                <a:latin typeface="Candara"/>
                <a:cs typeface="Candara"/>
              </a:rPr>
              <a:t> </a:t>
            </a:r>
            <a:r>
              <a:rPr sz="3200" spc="5" dirty="0">
                <a:solidFill>
                  <a:srgbClr val="000066"/>
                </a:solidFill>
                <a:latin typeface="Candara"/>
                <a:cs typeface="Candara"/>
              </a:rPr>
              <a:t>Αυτό</a:t>
            </a:r>
            <a:r>
              <a:rPr sz="3200" spc="10" dirty="0">
                <a:solidFill>
                  <a:srgbClr val="000066"/>
                </a:solidFill>
                <a:latin typeface="Candara"/>
                <a:cs typeface="Candara"/>
              </a:rPr>
              <a:t> </a:t>
            </a:r>
            <a:r>
              <a:rPr sz="3200" dirty="0">
                <a:solidFill>
                  <a:srgbClr val="000066"/>
                </a:solidFill>
                <a:latin typeface="Candara"/>
                <a:cs typeface="Candara"/>
              </a:rPr>
              <a:t>αποδίδεται</a:t>
            </a:r>
            <a:r>
              <a:rPr sz="3200" spc="5" dirty="0">
                <a:solidFill>
                  <a:srgbClr val="000066"/>
                </a:solidFill>
                <a:latin typeface="Candara"/>
                <a:cs typeface="Candara"/>
              </a:rPr>
              <a:t> </a:t>
            </a:r>
            <a:r>
              <a:rPr sz="3200" spc="-5" dirty="0">
                <a:solidFill>
                  <a:srgbClr val="000066"/>
                </a:solidFill>
                <a:latin typeface="Candara"/>
                <a:cs typeface="Candara"/>
              </a:rPr>
              <a:t>στη</a:t>
            </a:r>
            <a:r>
              <a:rPr sz="3200" dirty="0">
                <a:solidFill>
                  <a:srgbClr val="000066"/>
                </a:solidFill>
                <a:latin typeface="Candara"/>
                <a:cs typeface="Candara"/>
              </a:rPr>
              <a:t> χημική</a:t>
            </a:r>
            <a:r>
              <a:rPr sz="3200" spc="5" dirty="0">
                <a:solidFill>
                  <a:srgbClr val="000066"/>
                </a:solidFill>
                <a:latin typeface="Candara"/>
                <a:cs typeface="Candara"/>
              </a:rPr>
              <a:t> </a:t>
            </a:r>
            <a:r>
              <a:rPr sz="3200" spc="-5" dirty="0">
                <a:solidFill>
                  <a:srgbClr val="000066"/>
                </a:solidFill>
                <a:latin typeface="Candara"/>
                <a:cs typeface="Candara"/>
              </a:rPr>
              <a:t>του </a:t>
            </a:r>
            <a:r>
              <a:rPr sz="3200" dirty="0">
                <a:solidFill>
                  <a:srgbClr val="000066"/>
                </a:solidFill>
                <a:latin typeface="Candara"/>
                <a:cs typeface="Candara"/>
              </a:rPr>
              <a:t> σταθερότητα.</a:t>
            </a:r>
            <a:endParaRPr sz="3200">
              <a:latin typeface="Candara"/>
              <a:cs typeface="Candara"/>
            </a:endParaRPr>
          </a:p>
        </p:txBody>
      </p:sp>
      <p:sp>
        <p:nvSpPr>
          <p:cNvPr id="10" name="TextBox 9"/>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8547" y="1578330"/>
            <a:ext cx="7781290" cy="2952115"/>
          </a:xfrm>
          <a:prstGeom prst="rect">
            <a:avLst/>
          </a:prstGeom>
        </p:spPr>
        <p:txBody>
          <a:bodyPr vert="horz" wrap="square" lIns="0" tIns="12700" rIns="0" bIns="0" rtlCol="0">
            <a:spAutoFit/>
          </a:bodyPr>
          <a:lstStyle/>
          <a:p>
            <a:pPr marL="12700" marR="5080" indent="152400" algn="just">
              <a:lnSpc>
                <a:spcPct val="150000"/>
              </a:lnSpc>
              <a:spcBef>
                <a:spcPts val="100"/>
              </a:spcBef>
            </a:pPr>
            <a:r>
              <a:rPr spc="-5" dirty="0">
                <a:solidFill>
                  <a:srgbClr val="000066"/>
                </a:solidFill>
                <a:latin typeface="Candara"/>
                <a:cs typeface="Candara"/>
              </a:rPr>
              <a:t>Αποφεύγεται </a:t>
            </a:r>
            <a:r>
              <a:rPr dirty="0">
                <a:solidFill>
                  <a:srgbClr val="000066"/>
                </a:solidFill>
                <a:latin typeface="Candara"/>
                <a:cs typeface="Candara"/>
              </a:rPr>
              <a:t>η χρήση </a:t>
            </a:r>
            <a:r>
              <a:rPr spc="-5" dirty="0">
                <a:solidFill>
                  <a:srgbClr val="000066"/>
                </a:solidFill>
                <a:latin typeface="Candara"/>
                <a:cs typeface="Candara"/>
              </a:rPr>
              <a:t>του σε </a:t>
            </a:r>
            <a:r>
              <a:rPr dirty="0">
                <a:solidFill>
                  <a:srgbClr val="000066"/>
                </a:solidFill>
                <a:latin typeface="Candara"/>
                <a:cs typeface="Candara"/>
              </a:rPr>
              <a:t>εγκύους επί </a:t>
            </a:r>
            <a:r>
              <a:rPr spc="5" dirty="0">
                <a:solidFill>
                  <a:srgbClr val="000066"/>
                </a:solidFill>
                <a:latin typeface="Candara"/>
                <a:cs typeface="Candara"/>
              </a:rPr>
              <a:t> </a:t>
            </a:r>
            <a:r>
              <a:rPr dirty="0">
                <a:solidFill>
                  <a:srgbClr val="000066"/>
                </a:solidFill>
                <a:latin typeface="Candara"/>
                <a:cs typeface="Candara"/>
              </a:rPr>
              <a:t>τοκετού,</a:t>
            </a:r>
            <a:r>
              <a:rPr spc="5" dirty="0">
                <a:solidFill>
                  <a:srgbClr val="000066"/>
                </a:solidFill>
                <a:latin typeface="Candara"/>
                <a:cs typeface="Candara"/>
              </a:rPr>
              <a:t> διότι</a:t>
            </a:r>
            <a:r>
              <a:rPr spc="10" dirty="0">
                <a:solidFill>
                  <a:srgbClr val="000066"/>
                </a:solidFill>
                <a:latin typeface="Candara"/>
                <a:cs typeface="Candara"/>
              </a:rPr>
              <a:t> </a:t>
            </a:r>
            <a:r>
              <a:rPr spc="-5" dirty="0">
                <a:solidFill>
                  <a:srgbClr val="000066"/>
                </a:solidFill>
                <a:latin typeface="Candara"/>
                <a:cs typeface="Candara"/>
              </a:rPr>
              <a:t>χαλαρώνει</a:t>
            </a:r>
            <a:r>
              <a:rPr dirty="0">
                <a:solidFill>
                  <a:srgbClr val="000066"/>
                </a:solidFill>
                <a:latin typeface="Candara"/>
                <a:cs typeface="Candara"/>
              </a:rPr>
              <a:t> </a:t>
            </a:r>
            <a:r>
              <a:rPr spc="-5" dirty="0">
                <a:solidFill>
                  <a:srgbClr val="000066"/>
                </a:solidFill>
                <a:latin typeface="Candara"/>
                <a:cs typeface="Candara"/>
              </a:rPr>
              <a:t>το</a:t>
            </a:r>
            <a:r>
              <a:rPr dirty="0">
                <a:solidFill>
                  <a:srgbClr val="000066"/>
                </a:solidFill>
                <a:latin typeface="Candara"/>
                <a:cs typeface="Candara"/>
              </a:rPr>
              <a:t> μυομήτριο, </a:t>
            </a:r>
            <a:r>
              <a:rPr spc="5" dirty="0">
                <a:solidFill>
                  <a:srgbClr val="000066"/>
                </a:solidFill>
                <a:latin typeface="Candara"/>
                <a:cs typeface="Candara"/>
              </a:rPr>
              <a:t> </a:t>
            </a:r>
            <a:r>
              <a:rPr dirty="0">
                <a:solidFill>
                  <a:srgbClr val="000066"/>
                </a:solidFill>
                <a:latin typeface="Candara"/>
                <a:cs typeface="Candara"/>
              </a:rPr>
              <a:t>επιβραδύνει</a:t>
            </a:r>
            <a:r>
              <a:rPr spc="5" dirty="0">
                <a:solidFill>
                  <a:srgbClr val="000066"/>
                </a:solidFill>
                <a:latin typeface="Candara"/>
                <a:cs typeface="Candara"/>
              </a:rPr>
              <a:t> </a:t>
            </a:r>
            <a:r>
              <a:rPr spc="-25" dirty="0">
                <a:solidFill>
                  <a:srgbClr val="000066"/>
                </a:solidFill>
                <a:latin typeface="Candara"/>
                <a:cs typeface="Candara"/>
              </a:rPr>
              <a:t>τον</a:t>
            </a:r>
            <a:r>
              <a:rPr spc="-20" dirty="0">
                <a:solidFill>
                  <a:srgbClr val="000066"/>
                </a:solidFill>
                <a:latin typeface="Candara"/>
                <a:cs typeface="Candara"/>
              </a:rPr>
              <a:t> </a:t>
            </a:r>
            <a:r>
              <a:rPr spc="5" dirty="0">
                <a:solidFill>
                  <a:srgbClr val="000066"/>
                </a:solidFill>
                <a:latin typeface="Candara"/>
                <a:cs typeface="Candara"/>
              </a:rPr>
              <a:t>τοκετό</a:t>
            </a:r>
            <a:r>
              <a:rPr spc="10" dirty="0">
                <a:solidFill>
                  <a:srgbClr val="000066"/>
                </a:solidFill>
                <a:latin typeface="Candara"/>
                <a:cs typeface="Candara"/>
              </a:rPr>
              <a:t> </a:t>
            </a:r>
            <a:r>
              <a:rPr spc="-5" dirty="0">
                <a:solidFill>
                  <a:srgbClr val="000066"/>
                </a:solidFill>
                <a:latin typeface="Candara"/>
                <a:cs typeface="Candara"/>
              </a:rPr>
              <a:t>και</a:t>
            </a:r>
            <a:r>
              <a:rPr dirty="0">
                <a:solidFill>
                  <a:srgbClr val="000066"/>
                </a:solidFill>
                <a:latin typeface="Candara"/>
                <a:cs typeface="Candara"/>
              </a:rPr>
              <a:t> </a:t>
            </a:r>
            <a:r>
              <a:rPr spc="-5" dirty="0">
                <a:solidFill>
                  <a:srgbClr val="000066"/>
                </a:solidFill>
                <a:latin typeface="Candara"/>
                <a:cs typeface="Candara"/>
              </a:rPr>
              <a:t>παρεμποδίζει </a:t>
            </a:r>
            <a:r>
              <a:rPr spc="-680" dirty="0">
                <a:solidFill>
                  <a:srgbClr val="000066"/>
                </a:solidFill>
                <a:latin typeface="Candara"/>
                <a:cs typeface="Candara"/>
              </a:rPr>
              <a:t> </a:t>
            </a:r>
            <a:r>
              <a:rPr dirty="0">
                <a:solidFill>
                  <a:srgbClr val="000066"/>
                </a:solidFill>
                <a:latin typeface="Candara"/>
                <a:cs typeface="Candara"/>
              </a:rPr>
              <a:t>την</a:t>
            </a:r>
            <a:r>
              <a:rPr spc="5" dirty="0">
                <a:solidFill>
                  <a:srgbClr val="000066"/>
                </a:solidFill>
                <a:latin typeface="Candara"/>
                <a:cs typeface="Candara"/>
              </a:rPr>
              <a:t> </a:t>
            </a:r>
            <a:r>
              <a:rPr dirty="0">
                <a:solidFill>
                  <a:srgbClr val="000066"/>
                </a:solidFill>
                <a:latin typeface="Candara"/>
                <a:cs typeface="Candara"/>
              </a:rPr>
              <a:t>αιμόσταση</a:t>
            </a:r>
          </a:p>
        </p:txBody>
      </p:sp>
      <p:sp>
        <p:nvSpPr>
          <p:cNvPr id="4" name="TextBox 3"/>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536987" y="1524000"/>
            <a:ext cx="2386965" cy="513715"/>
          </a:xfrm>
          <a:prstGeom prst="rect">
            <a:avLst/>
          </a:prstGeom>
        </p:spPr>
        <p:txBody>
          <a:bodyPr vert="horz" wrap="square" lIns="0" tIns="13335" rIns="0" bIns="0" rtlCol="0">
            <a:spAutoFit/>
          </a:bodyPr>
          <a:lstStyle/>
          <a:p>
            <a:pPr marL="12700">
              <a:lnSpc>
                <a:spcPct val="100000"/>
              </a:lnSpc>
              <a:spcBef>
                <a:spcPts val="105"/>
              </a:spcBef>
            </a:pPr>
            <a:r>
              <a:rPr b="1" dirty="0">
                <a:solidFill>
                  <a:srgbClr val="C00000"/>
                </a:solidFill>
                <a:latin typeface="Candara"/>
                <a:cs typeface="Candara"/>
              </a:rPr>
              <a:t>Δόση</a:t>
            </a:r>
            <a:r>
              <a:rPr b="1" spc="-5" dirty="0">
                <a:solidFill>
                  <a:srgbClr val="C00000"/>
                </a:solidFill>
                <a:latin typeface="Candara"/>
                <a:cs typeface="Candara"/>
              </a:rPr>
              <a:t>-</a:t>
            </a:r>
            <a:r>
              <a:rPr b="1" dirty="0">
                <a:solidFill>
                  <a:srgbClr val="C00000"/>
                </a:solidFill>
                <a:latin typeface="Candara"/>
                <a:cs typeface="Candara"/>
              </a:rPr>
              <a:t>Μορφή</a:t>
            </a:r>
          </a:p>
        </p:txBody>
      </p:sp>
      <p:sp>
        <p:nvSpPr>
          <p:cNvPr id="6" name="object 6"/>
          <p:cNvSpPr txBox="1"/>
          <p:nvPr/>
        </p:nvSpPr>
        <p:spPr>
          <a:xfrm>
            <a:off x="839825" y="2251024"/>
            <a:ext cx="7781290" cy="2465705"/>
          </a:xfrm>
          <a:prstGeom prst="rect">
            <a:avLst/>
          </a:prstGeom>
        </p:spPr>
        <p:txBody>
          <a:bodyPr vert="horz" wrap="square" lIns="0" tIns="13335" rIns="0" bIns="0" rtlCol="0">
            <a:spAutoFit/>
          </a:bodyPr>
          <a:lstStyle/>
          <a:p>
            <a:pPr marL="12700" marR="5080" indent="594360" algn="just">
              <a:lnSpc>
                <a:spcPct val="100000"/>
              </a:lnSpc>
              <a:spcBef>
                <a:spcPts val="105"/>
              </a:spcBef>
            </a:pPr>
            <a:r>
              <a:rPr sz="3200" dirty="0">
                <a:solidFill>
                  <a:srgbClr val="000066"/>
                </a:solidFill>
                <a:latin typeface="Candara"/>
                <a:cs typeface="Candara"/>
              </a:rPr>
              <a:t>Στ</a:t>
            </a:r>
            <a:r>
              <a:rPr sz="3200" spc="10" dirty="0">
                <a:solidFill>
                  <a:srgbClr val="000066"/>
                </a:solidFill>
                <a:latin typeface="Candara"/>
                <a:cs typeface="Candara"/>
              </a:rPr>
              <a:t>η</a:t>
            </a:r>
            <a:r>
              <a:rPr sz="3200" dirty="0">
                <a:solidFill>
                  <a:srgbClr val="000066"/>
                </a:solidFill>
                <a:latin typeface="Candara"/>
                <a:cs typeface="Candara"/>
              </a:rPr>
              <a:t>ν   </a:t>
            </a:r>
            <a:r>
              <a:rPr sz="3200" spc="-125" dirty="0">
                <a:solidFill>
                  <a:srgbClr val="000066"/>
                </a:solidFill>
                <a:latin typeface="Candara"/>
                <a:cs typeface="Candara"/>
              </a:rPr>
              <a:t> </a:t>
            </a:r>
            <a:r>
              <a:rPr sz="3200" dirty="0">
                <a:solidFill>
                  <a:srgbClr val="000066"/>
                </a:solidFill>
                <a:latin typeface="Candara"/>
                <a:cs typeface="Candara"/>
              </a:rPr>
              <a:t>αρχή,   </a:t>
            </a:r>
            <a:r>
              <a:rPr sz="3200" spc="-135" dirty="0">
                <a:solidFill>
                  <a:srgbClr val="000066"/>
                </a:solidFill>
                <a:latin typeface="Candara"/>
                <a:cs typeface="Candara"/>
              </a:rPr>
              <a:t> </a:t>
            </a:r>
            <a:r>
              <a:rPr sz="3200" dirty="0">
                <a:solidFill>
                  <a:srgbClr val="000066"/>
                </a:solidFill>
                <a:latin typeface="Candara"/>
                <a:cs typeface="Candara"/>
              </a:rPr>
              <a:t>μέχρι   </a:t>
            </a:r>
            <a:r>
              <a:rPr sz="3200" spc="-135" dirty="0">
                <a:solidFill>
                  <a:srgbClr val="000066"/>
                </a:solidFill>
                <a:latin typeface="Candara"/>
                <a:cs typeface="Candara"/>
              </a:rPr>
              <a:t> </a:t>
            </a:r>
            <a:r>
              <a:rPr sz="3200" dirty="0">
                <a:solidFill>
                  <a:srgbClr val="000066"/>
                </a:solidFill>
                <a:latin typeface="Candara"/>
                <a:cs typeface="Candara"/>
              </a:rPr>
              <a:t>3%   </a:t>
            </a:r>
            <a:r>
              <a:rPr sz="3200" spc="-135" dirty="0">
                <a:solidFill>
                  <a:srgbClr val="000066"/>
                </a:solidFill>
                <a:latin typeface="Candara"/>
                <a:cs typeface="Candara"/>
              </a:rPr>
              <a:t> </a:t>
            </a:r>
            <a:r>
              <a:rPr sz="3200" spc="-5" dirty="0">
                <a:solidFill>
                  <a:srgbClr val="000066"/>
                </a:solidFill>
                <a:latin typeface="Candara"/>
                <a:cs typeface="Candara"/>
              </a:rPr>
              <a:t>(</a:t>
            </a:r>
            <a:r>
              <a:rPr sz="3200" spc="-15" dirty="0">
                <a:solidFill>
                  <a:srgbClr val="000066"/>
                </a:solidFill>
                <a:latin typeface="Candara"/>
                <a:cs typeface="Candara"/>
              </a:rPr>
              <a:t>σ</a:t>
            </a:r>
            <a:r>
              <a:rPr sz="3200" dirty="0">
                <a:solidFill>
                  <a:srgbClr val="000066"/>
                </a:solidFill>
                <a:latin typeface="Candara"/>
                <a:cs typeface="Candara"/>
              </a:rPr>
              <a:t>ε   </a:t>
            </a:r>
            <a:r>
              <a:rPr sz="3200" spc="-120" dirty="0">
                <a:solidFill>
                  <a:srgbClr val="000066"/>
                </a:solidFill>
                <a:latin typeface="Candara"/>
                <a:cs typeface="Candara"/>
              </a:rPr>
              <a:t> </a:t>
            </a:r>
            <a:r>
              <a:rPr sz="3200" dirty="0">
                <a:solidFill>
                  <a:srgbClr val="000066"/>
                </a:solidFill>
                <a:latin typeface="Candara"/>
                <a:cs typeface="Candara"/>
              </a:rPr>
              <a:t>ο</a:t>
            </a:r>
            <a:r>
              <a:rPr sz="3200" spc="-10" dirty="0">
                <a:solidFill>
                  <a:srgbClr val="000066"/>
                </a:solidFill>
                <a:latin typeface="Candara"/>
                <a:cs typeface="Candara"/>
              </a:rPr>
              <a:t>ξ</a:t>
            </a:r>
            <a:r>
              <a:rPr sz="3200" dirty="0">
                <a:solidFill>
                  <a:srgbClr val="000066"/>
                </a:solidFill>
                <a:latin typeface="Candara"/>
                <a:cs typeface="Candara"/>
              </a:rPr>
              <a:t>υγό</a:t>
            </a:r>
            <a:r>
              <a:rPr sz="3200" spc="-15" dirty="0">
                <a:solidFill>
                  <a:srgbClr val="000066"/>
                </a:solidFill>
                <a:latin typeface="Candara"/>
                <a:cs typeface="Candara"/>
              </a:rPr>
              <a:t>ν</a:t>
            </a:r>
            <a:r>
              <a:rPr sz="3200" dirty="0">
                <a:solidFill>
                  <a:srgbClr val="000066"/>
                </a:solidFill>
                <a:latin typeface="Candara"/>
                <a:cs typeface="Candara"/>
              </a:rPr>
              <a:t>ο), </a:t>
            </a:r>
            <a:r>
              <a:rPr sz="3200" spc="-5" dirty="0">
                <a:solidFill>
                  <a:srgbClr val="000066"/>
                </a:solidFill>
                <a:latin typeface="Candara"/>
                <a:cs typeface="Candara"/>
              </a:rPr>
              <a:t>προκαλε</a:t>
            </a:r>
            <a:r>
              <a:rPr sz="3200" dirty="0">
                <a:solidFill>
                  <a:srgbClr val="000066"/>
                </a:solidFill>
                <a:latin typeface="Candara"/>
                <a:cs typeface="Candara"/>
              </a:rPr>
              <a:t>ί </a:t>
            </a:r>
            <a:r>
              <a:rPr sz="3200" spc="270" dirty="0">
                <a:solidFill>
                  <a:srgbClr val="000066"/>
                </a:solidFill>
                <a:latin typeface="Candara"/>
                <a:cs typeface="Candara"/>
              </a:rPr>
              <a:t> </a:t>
            </a:r>
            <a:r>
              <a:rPr sz="3200" dirty="0">
                <a:solidFill>
                  <a:srgbClr val="000066"/>
                </a:solidFill>
                <a:latin typeface="Candara"/>
                <a:cs typeface="Candara"/>
              </a:rPr>
              <a:t>χ</a:t>
            </a:r>
            <a:r>
              <a:rPr sz="3200" spc="5" dirty="0">
                <a:solidFill>
                  <a:srgbClr val="000066"/>
                </a:solidFill>
                <a:latin typeface="Candara"/>
                <a:cs typeface="Candara"/>
              </a:rPr>
              <a:t>ε</a:t>
            </a:r>
            <a:r>
              <a:rPr sz="3200" dirty="0">
                <a:solidFill>
                  <a:srgbClr val="000066"/>
                </a:solidFill>
                <a:latin typeface="Candara"/>
                <a:cs typeface="Candara"/>
              </a:rPr>
              <a:t>ιρο</a:t>
            </a:r>
            <a:r>
              <a:rPr sz="3200" spc="-15" dirty="0">
                <a:solidFill>
                  <a:srgbClr val="000066"/>
                </a:solidFill>
                <a:latin typeface="Candara"/>
                <a:cs typeface="Candara"/>
              </a:rPr>
              <a:t>υ</a:t>
            </a:r>
            <a:r>
              <a:rPr sz="3200" spc="-5" dirty="0">
                <a:solidFill>
                  <a:srgbClr val="000066"/>
                </a:solidFill>
                <a:latin typeface="Candara"/>
                <a:cs typeface="Candara"/>
              </a:rPr>
              <a:t>ργικ</a:t>
            </a:r>
            <a:r>
              <a:rPr sz="3200" dirty="0">
                <a:solidFill>
                  <a:srgbClr val="000066"/>
                </a:solidFill>
                <a:latin typeface="Candara"/>
                <a:cs typeface="Candara"/>
              </a:rPr>
              <a:t>ή </a:t>
            </a:r>
            <a:r>
              <a:rPr sz="3200" spc="280" dirty="0">
                <a:solidFill>
                  <a:srgbClr val="000066"/>
                </a:solidFill>
                <a:latin typeface="Candara"/>
                <a:cs typeface="Candara"/>
              </a:rPr>
              <a:t> </a:t>
            </a:r>
            <a:r>
              <a:rPr sz="3200" spc="-10" dirty="0">
                <a:solidFill>
                  <a:srgbClr val="000066"/>
                </a:solidFill>
                <a:latin typeface="Candara"/>
                <a:cs typeface="Candara"/>
              </a:rPr>
              <a:t>α</a:t>
            </a:r>
            <a:r>
              <a:rPr sz="3200" spc="-5" dirty="0">
                <a:solidFill>
                  <a:srgbClr val="000066"/>
                </a:solidFill>
                <a:latin typeface="Candara"/>
                <a:cs typeface="Candara"/>
              </a:rPr>
              <a:t>ναισ</a:t>
            </a:r>
            <a:r>
              <a:rPr sz="3200" spc="-20" dirty="0">
                <a:solidFill>
                  <a:srgbClr val="000066"/>
                </a:solidFill>
                <a:latin typeface="Candara"/>
                <a:cs typeface="Candara"/>
              </a:rPr>
              <a:t>θ</a:t>
            </a:r>
            <a:r>
              <a:rPr sz="3200" spc="-5" dirty="0">
                <a:solidFill>
                  <a:srgbClr val="000066"/>
                </a:solidFill>
                <a:latin typeface="Candara"/>
                <a:cs typeface="Candara"/>
              </a:rPr>
              <a:t>η</a:t>
            </a:r>
            <a:r>
              <a:rPr sz="3200" spc="-15" dirty="0">
                <a:solidFill>
                  <a:srgbClr val="000066"/>
                </a:solidFill>
                <a:latin typeface="Candara"/>
                <a:cs typeface="Candara"/>
              </a:rPr>
              <a:t>σ</a:t>
            </a:r>
            <a:r>
              <a:rPr sz="3200" dirty="0">
                <a:solidFill>
                  <a:srgbClr val="000066"/>
                </a:solidFill>
                <a:latin typeface="Candara"/>
                <a:cs typeface="Candara"/>
              </a:rPr>
              <a:t>ία </a:t>
            </a:r>
            <a:r>
              <a:rPr sz="3200" spc="275" dirty="0">
                <a:solidFill>
                  <a:srgbClr val="000066"/>
                </a:solidFill>
                <a:latin typeface="Candara"/>
                <a:cs typeface="Candara"/>
              </a:rPr>
              <a:t> </a:t>
            </a:r>
            <a:r>
              <a:rPr sz="3200" spc="-10" dirty="0">
                <a:solidFill>
                  <a:srgbClr val="000066"/>
                </a:solidFill>
                <a:latin typeface="Candara"/>
                <a:cs typeface="Candara"/>
              </a:rPr>
              <a:t>σ</a:t>
            </a:r>
            <a:r>
              <a:rPr sz="3200" dirty="0">
                <a:solidFill>
                  <a:srgbClr val="000066"/>
                </a:solidFill>
                <a:latin typeface="Candara"/>
                <a:cs typeface="Candara"/>
              </a:rPr>
              <a:t>ε </a:t>
            </a:r>
            <a:r>
              <a:rPr sz="3200" spc="275" dirty="0">
                <a:solidFill>
                  <a:srgbClr val="000066"/>
                </a:solidFill>
                <a:latin typeface="Candara"/>
                <a:cs typeface="Candara"/>
              </a:rPr>
              <a:t> </a:t>
            </a:r>
            <a:r>
              <a:rPr sz="3200" spc="-5" dirty="0">
                <a:solidFill>
                  <a:srgbClr val="000066"/>
                </a:solidFill>
                <a:latin typeface="Candara"/>
                <a:cs typeface="Candara"/>
              </a:rPr>
              <a:t>7</a:t>
            </a:r>
            <a:r>
              <a:rPr sz="3200" spc="5" dirty="0">
                <a:solidFill>
                  <a:srgbClr val="000066"/>
                </a:solidFill>
                <a:latin typeface="Candara"/>
                <a:cs typeface="Candara"/>
              </a:rPr>
              <a:t>-</a:t>
            </a:r>
            <a:r>
              <a:rPr sz="3200" spc="-5" dirty="0">
                <a:solidFill>
                  <a:srgbClr val="000066"/>
                </a:solidFill>
                <a:latin typeface="Candara"/>
                <a:cs typeface="Candara"/>
              </a:rPr>
              <a:t>10 </a:t>
            </a:r>
            <a:r>
              <a:rPr sz="3200" dirty="0">
                <a:solidFill>
                  <a:srgbClr val="000066"/>
                </a:solidFill>
                <a:latin typeface="Candara"/>
                <a:cs typeface="Candara"/>
              </a:rPr>
              <a:t>min,  </a:t>
            </a:r>
            <a:r>
              <a:rPr sz="3200" spc="-114" dirty="0">
                <a:solidFill>
                  <a:srgbClr val="000066"/>
                </a:solidFill>
                <a:latin typeface="Candara"/>
                <a:cs typeface="Candara"/>
              </a:rPr>
              <a:t> </a:t>
            </a:r>
            <a:r>
              <a:rPr sz="3200" dirty="0">
                <a:solidFill>
                  <a:srgbClr val="000066"/>
                </a:solidFill>
                <a:latin typeface="Candara"/>
                <a:cs typeface="Candara"/>
              </a:rPr>
              <a:t>η  </a:t>
            </a:r>
            <a:r>
              <a:rPr sz="3200" spc="-95" dirty="0">
                <a:solidFill>
                  <a:srgbClr val="000066"/>
                </a:solidFill>
                <a:latin typeface="Candara"/>
                <a:cs typeface="Candara"/>
              </a:rPr>
              <a:t> </a:t>
            </a:r>
            <a:r>
              <a:rPr sz="3200" spc="-75" dirty="0">
                <a:solidFill>
                  <a:srgbClr val="000066"/>
                </a:solidFill>
                <a:latin typeface="Candara"/>
                <a:cs typeface="Candara"/>
              </a:rPr>
              <a:t>ο</a:t>
            </a:r>
            <a:r>
              <a:rPr sz="3200" spc="-5" dirty="0">
                <a:solidFill>
                  <a:srgbClr val="000066"/>
                </a:solidFill>
                <a:latin typeface="Candara"/>
                <a:cs typeface="Candara"/>
              </a:rPr>
              <a:t>πο</a:t>
            </a:r>
            <a:r>
              <a:rPr sz="3200" spc="-15" dirty="0">
                <a:solidFill>
                  <a:srgbClr val="000066"/>
                </a:solidFill>
                <a:latin typeface="Candara"/>
                <a:cs typeface="Candara"/>
              </a:rPr>
              <a:t>ί</a:t>
            </a:r>
            <a:r>
              <a:rPr sz="3200" dirty="0">
                <a:solidFill>
                  <a:srgbClr val="000066"/>
                </a:solidFill>
                <a:latin typeface="Candara"/>
                <a:cs typeface="Candara"/>
              </a:rPr>
              <a:t>α  </a:t>
            </a:r>
            <a:r>
              <a:rPr sz="3200" spc="-110" dirty="0">
                <a:solidFill>
                  <a:srgbClr val="000066"/>
                </a:solidFill>
                <a:latin typeface="Candara"/>
                <a:cs typeface="Candara"/>
              </a:rPr>
              <a:t> </a:t>
            </a:r>
            <a:r>
              <a:rPr sz="3200" spc="-5" dirty="0">
                <a:solidFill>
                  <a:srgbClr val="000066"/>
                </a:solidFill>
                <a:latin typeface="Candara"/>
                <a:cs typeface="Candara"/>
              </a:rPr>
              <a:t>διατηρε</a:t>
            </a:r>
            <a:r>
              <a:rPr sz="3200" spc="-15" dirty="0">
                <a:solidFill>
                  <a:srgbClr val="000066"/>
                </a:solidFill>
                <a:latin typeface="Candara"/>
                <a:cs typeface="Candara"/>
              </a:rPr>
              <a:t>ί</a:t>
            </a:r>
            <a:r>
              <a:rPr sz="3200" spc="-20" dirty="0">
                <a:solidFill>
                  <a:srgbClr val="000066"/>
                </a:solidFill>
                <a:latin typeface="Candara"/>
                <a:cs typeface="Candara"/>
              </a:rPr>
              <a:t>τ</a:t>
            </a:r>
            <a:r>
              <a:rPr sz="3200" dirty="0">
                <a:solidFill>
                  <a:srgbClr val="000066"/>
                </a:solidFill>
                <a:latin typeface="Candara"/>
                <a:cs typeface="Candara"/>
              </a:rPr>
              <a:t>αι  </a:t>
            </a:r>
            <a:r>
              <a:rPr sz="3200" spc="-114" dirty="0">
                <a:solidFill>
                  <a:srgbClr val="000066"/>
                </a:solidFill>
                <a:latin typeface="Candara"/>
                <a:cs typeface="Candara"/>
              </a:rPr>
              <a:t> </a:t>
            </a:r>
            <a:r>
              <a:rPr sz="3200" dirty="0">
                <a:solidFill>
                  <a:srgbClr val="000066"/>
                </a:solidFill>
                <a:latin typeface="Candara"/>
                <a:cs typeface="Candara"/>
              </a:rPr>
              <a:t>ακολούθ</a:t>
            </a:r>
            <a:r>
              <a:rPr sz="3200" spc="-10" dirty="0">
                <a:solidFill>
                  <a:srgbClr val="000066"/>
                </a:solidFill>
                <a:latin typeface="Candara"/>
                <a:cs typeface="Candara"/>
              </a:rPr>
              <a:t>ω</a:t>
            </a:r>
            <a:r>
              <a:rPr sz="3200" dirty="0">
                <a:solidFill>
                  <a:srgbClr val="000066"/>
                </a:solidFill>
                <a:latin typeface="Candara"/>
                <a:cs typeface="Candara"/>
              </a:rPr>
              <a:t>ς  </a:t>
            </a:r>
            <a:r>
              <a:rPr sz="3200" spc="-120" dirty="0">
                <a:solidFill>
                  <a:srgbClr val="000066"/>
                </a:solidFill>
                <a:latin typeface="Candara"/>
                <a:cs typeface="Candara"/>
              </a:rPr>
              <a:t> </a:t>
            </a:r>
            <a:r>
              <a:rPr sz="3200" spc="-5" dirty="0">
                <a:solidFill>
                  <a:srgbClr val="000066"/>
                </a:solidFill>
                <a:latin typeface="Candara"/>
                <a:cs typeface="Candara"/>
              </a:rPr>
              <a:t>με </a:t>
            </a:r>
            <a:r>
              <a:rPr sz="3200" dirty="0">
                <a:solidFill>
                  <a:srgbClr val="000066"/>
                </a:solidFill>
                <a:latin typeface="Candara"/>
                <a:cs typeface="Candara"/>
              </a:rPr>
              <a:t>συ</a:t>
            </a:r>
            <a:r>
              <a:rPr sz="3200" spc="-15" dirty="0">
                <a:solidFill>
                  <a:srgbClr val="000066"/>
                </a:solidFill>
                <a:latin typeface="Candara"/>
                <a:cs typeface="Candara"/>
              </a:rPr>
              <a:t>γ</a:t>
            </a:r>
            <a:r>
              <a:rPr sz="3200" spc="-5" dirty="0">
                <a:solidFill>
                  <a:srgbClr val="000066"/>
                </a:solidFill>
                <a:latin typeface="Candara"/>
                <a:cs typeface="Candara"/>
              </a:rPr>
              <a:t>κεντρώ</a:t>
            </a:r>
            <a:r>
              <a:rPr sz="3200" spc="-15" dirty="0">
                <a:solidFill>
                  <a:srgbClr val="000066"/>
                </a:solidFill>
                <a:latin typeface="Candara"/>
                <a:cs typeface="Candara"/>
              </a:rPr>
              <a:t>σ</a:t>
            </a:r>
            <a:r>
              <a:rPr sz="3200" dirty="0">
                <a:solidFill>
                  <a:srgbClr val="000066"/>
                </a:solidFill>
                <a:latin typeface="Candara"/>
                <a:cs typeface="Candara"/>
              </a:rPr>
              <a:t>εις </a:t>
            </a:r>
            <a:r>
              <a:rPr sz="3200" spc="-275" dirty="0">
                <a:solidFill>
                  <a:srgbClr val="000066"/>
                </a:solidFill>
                <a:latin typeface="Candara"/>
                <a:cs typeface="Candara"/>
              </a:rPr>
              <a:t> </a:t>
            </a:r>
            <a:r>
              <a:rPr sz="3200" spc="-5" dirty="0">
                <a:solidFill>
                  <a:srgbClr val="000066"/>
                </a:solidFill>
                <a:latin typeface="Candara"/>
                <a:cs typeface="Candara"/>
              </a:rPr>
              <a:t>1-</a:t>
            </a:r>
            <a:r>
              <a:rPr sz="3200" spc="-10" dirty="0">
                <a:solidFill>
                  <a:srgbClr val="000066"/>
                </a:solidFill>
                <a:latin typeface="Candara"/>
                <a:cs typeface="Candara"/>
              </a:rPr>
              <a:t>2</a:t>
            </a:r>
            <a:r>
              <a:rPr sz="3200" spc="5" dirty="0">
                <a:solidFill>
                  <a:srgbClr val="000066"/>
                </a:solidFill>
                <a:latin typeface="Candara"/>
                <a:cs typeface="Candara"/>
              </a:rPr>
              <a:t>,</a:t>
            </a:r>
            <a:r>
              <a:rPr sz="3200" cap="small" spc="-5" dirty="0">
                <a:solidFill>
                  <a:srgbClr val="000066"/>
                </a:solidFill>
                <a:latin typeface="Candara"/>
                <a:cs typeface="Candara"/>
              </a:rPr>
              <a:t>5</a:t>
            </a:r>
            <a:r>
              <a:rPr sz="3200" dirty="0">
                <a:solidFill>
                  <a:srgbClr val="000066"/>
                </a:solidFill>
                <a:latin typeface="Candara"/>
                <a:cs typeface="Candara"/>
              </a:rPr>
              <a:t>%. </a:t>
            </a:r>
            <a:r>
              <a:rPr sz="3200" spc="-290" dirty="0">
                <a:solidFill>
                  <a:srgbClr val="000066"/>
                </a:solidFill>
                <a:latin typeface="Candara"/>
                <a:cs typeface="Candara"/>
              </a:rPr>
              <a:t> </a:t>
            </a:r>
            <a:r>
              <a:rPr sz="3200" spc="-5" dirty="0">
                <a:solidFill>
                  <a:srgbClr val="000066"/>
                </a:solidFill>
                <a:latin typeface="Candara"/>
                <a:cs typeface="Candara"/>
              </a:rPr>
              <a:t>Υγρό</a:t>
            </a:r>
            <a:r>
              <a:rPr sz="3200" dirty="0">
                <a:solidFill>
                  <a:srgbClr val="000066"/>
                </a:solidFill>
                <a:latin typeface="Candara"/>
                <a:cs typeface="Candara"/>
              </a:rPr>
              <a:t>, </a:t>
            </a:r>
            <a:r>
              <a:rPr sz="3200" spc="-280" dirty="0">
                <a:solidFill>
                  <a:srgbClr val="000066"/>
                </a:solidFill>
                <a:latin typeface="Candara"/>
                <a:cs typeface="Candara"/>
              </a:rPr>
              <a:t> </a:t>
            </a:r>
            <a:r>
              <a:rPr sz="3200" spc="-10" dirty="0">
                <a:solidFill>
                  <a:srgbClr val="000066"/>
                </a:solidFill>
                <a:latin typeface="Candara"/>
                <a:cs typeface="Candara"/>
              </a:rPr>
              <a:t>σ</a:t>
            </a:r>
            <a:r>
              <a:rPr sz="3200" dirty="0">
                <a:solidFill>
                  <a:srgbClr val="000066"/>
                </a:solidFill>
                <a:latin typeface="Candara"/>
                <a:cs typeface="Candara"/>
              </a:rPr>
              <a:t>ε </a:t>
            </a:r>
            <a:r>
              <a:rPr sz="3200" spc="-280" dirty="0">
                <a:solidFill>
                  <a:srgbClr val="000066"/>
                </a:solidFill>
                <a:latin typeface="Candara"/>
                <a:cs typeface="Candara"/>
              </a:rPr>
              <a:t> </a:t>
            </a:r>
            <a:r>
              <a:rPr sz="3200" spc="-5" dirty="0">
                <a:solidFill>
                  <a:srgbClr val="000066"/>
                </a:solidFill>
                <a:latin typeface="Candara"/>
                <a:cs typeface="Candara"/>
              </a:rPr>
              <a:t>φιάλε</a:t>
            </a:r>
            <a:r>
              <a:rPr sz="3200" dirty="0">
                <a:solidFill>
                  <a:srgbClr val="000066"/>
                </a:solidFill>
                <a:latin typeface="Candara"/>
                <a:cs typeface="Candara"/>
              </a:rPr>
              <a:t>ς </a:t>
            </a:r>
            <a:r>
              <a:rPr sz="3200" spc="-275" dirty="0">
                <a:solidFill>
                  <a:srgbClr val="000066"/>
                </a:solidFill>
                <a:latin typeface="Candara"/>
                <a:cs typeface="Candara"/>
              </a:rPr>
              <a:t> </a:t>
            </a:r>
            <a:r>
              <a:rPr sz="3200" dirty="0">
                <a:solidFill>
                  <a:srgbClr val="000066"/>
                </a:solidFill>
                <a:latin typeface="Candara"/>
                <a:cs typeface="Candara"/>
              </a:rPr>
              <a:t>των 100</a:t>
            </a:r>
            <a:r>
              <a:rPr sz="3200" spc="15" dirty="0">
                <a:solidFill>
                  <a:srgbClr val="000066"/>
                </a:solidFill>
                <a:latin typeface="Candara"/>
                <a:cs typeface="Candara"/>
              </a:rPr>
              <a:t> </a:t>
            </a:r>
            <a:r>
              <a:rPr sz="3200" dirty="0">
                <a:solidFill>
                  <a:srgbClr val="000066"/>
                </a:solidFill>
                <a:latin typeface="Candara"/>
                <a:cs typeface="Candara"/>
              </a:rPr>
              <a:t>ml.</a:t>
            </a:r>
            <a:endParaRPr sz="3200">
              <a:latin typeface="Candara"/>
              <a:cs typeface="Candara"/>
            </a:endParaRPr>
          </a:p>
        </p:txBody>
      </p:sp>
      <p:sp>
        <p:nvSpPr>
          <p:cNvPr id="7" name="TextBox 6"/>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28547" y="1578330"/>
            <a:ext cx="7781290" cy="3706143"/>
          </a:xfrm>
          <a:prstGeom prst="rect">
            <a:avLst/>
          </a:prstGeom>
        </p:spPr>
        <p:txBody>
          <a:bodyPr vert="horz" wrap="square" lIns="0" tIns="12700" rIns="0" bIns="0" rtlCol="0">
            <a:spAutoFit/>
          </a:bodyPr>
          <a:lstStyle/>
          <a:p>
            <a:pPr marL="12700" marR="5080" indent="240665" algn="just">
              <a:lnSpc>
                <a:spcPct val="150000"/>
              </a:lnSpc>
              <a:spcBef>
                <a:spcPts val="100"/>
              </a:spcBef>
            </a:pPr>
            <a:r>
              <a:rPr dirty="0">
                <a:solidFill>
                  <a:srgbClr val="000066"/>
                </a:solidFill>
                <a:latin typeface="Candara"/>
                <a:cs typeface="Candara"/>
              </a:rPr>
              <a:t>Το</a:t>
            </a:r>
            <a:r>
              <a:rPr spc="5" dirty="0">
                <a:solidFill>
                  <a:srgbClr val="000066"/>
                </a:solidFill>
                <a:latin typeface="Candara"/>
                <a:cs typeface="Candara"/>
              </a:rPr>
              <a:t> </a:t>
            </a:r>
            <a:r>
              <a:rPr b="1" i="1" dirty="0">
                <a:solidFill>
                  <a:srgbClr val="000066"/>
                </a:solidFill>
                <a:latin typeface="Candara"/>
                <a:cs typeface="Candara"/>
              </a:rPr>
              <a:t>Αλοθάνιο</a:t>
            </a:r>
            <a:r>
              <a:rPr dirty="0">
                <a:solidFill>
                  <a:srgbClr val="000066"/>
                </a:solidFill>
                <a:latin typeface="Candara"/>
                <a:cs typeface="Candara"/>
              </a:rPr>
              <a:t>,</a:t>
            </a:r>
            <a:r>
              <a:rPr spc="5" dirty="0">
                <a:solidFill>
                  <a:srgbClr val="000066"/>
                </a:solidFill>
                <a:latin typeface="Candara"/>
                <a:cs typeface="Candara"/>
              </a:rPr>
              <a:t> </a:t>
            </a:r>
            <a:r>
              <a:rPr dirty="0">
                <a:solidFill>
                  <a:srgbClr val="000066"/>
                </a:solidFill>
                <a:latin typeface="Candara"/>
                <a:cs typeface="Candara"/>
              </a:rPr>
              <a:t>όμως,</a:t>
            </a:r>
            <a:r>
              <a:rPr spc="5" dirty="0">
                <a:solidFill>
                  <a:srgbClr val="000066"/>
                </a:solidFill>
                <a:latin typeface="Candara"/>
                <a:cs typeface="Candara"/>
              </a:rPr>
              <a:t> </a:t>
            </a:r>
            <a:r>
              <a:rPr dirty="0">
                <a:solidFill>
                  <a:srgbClr val="000066"/>
                </a:solidFill>
                <a:latin typeface="Candara"/>
                <a:cs typeface="Candara"/>
              </a:rPr>
              <a:t>απεδείχθη</a:t>
            </a:r>
            <a:r>
              <a:rPr spc="5" dirty="0">
                <a:solidFill>
                  <a:srgbClr val="000066"/>
                </a:solidFill>
                <a:latin typeface="Candara"/>
                <a:cs typeface="Candara"/>
              </a:rPr>
              <a:t> </a:t>
            </a:r>
            <a:r>
              <a:rPr spc="10" dirty="0">
                <a:solidFill>
                  <a:srgbClr val="000066"/>
                </a:solidFill>
                <a:latin typeface="Candara"/>
                <a:cs typeface="Candara"/>
              </a:rPr>
              <a:t>ότι  </a:t>
            </a:r>
            <a:r>
              <a:rPr dirty="0">
                <a:solidFill>
                  <a:srgbClr val="000066"/>
                </a:solidFill>
                <a:latin typeface="Candara"/>
                <a:cs typeface="Candara"/>
              </a:rPr>
              <a:t>δεν </a:t>
            </a:r>
            <a:r>
              <a:rPr spc="-680" dirty="0">
                <a:solidFill>
                  <a:srgbClr val="000066"/>
                </a:solidFill>
                <a:latin typeface="Candara"/>
                <a:cs typeface="Candara"/>
              </a:rPr>
              <a:t> </a:t>
            </a:r>
            <a:r>
              <a:rPr dirty="0">
                <a:solidFill>
                  <a:srgbClr val="000066"/>
                </a:solidFill>
                <a:latin typeface="Candara"/>
                <a:cs typeface="Candara"/>
              </a:rPr>
              <a:t>είναι </a:t>
            </a:r>
            <a:r>
              <a:rPr spc="-5" dirty="0">
                <a:solidFill>
                  <a:srgbClr val="000066"/>
                </a:solidFill>
                <a:latin typeface="Candara"/>
                <a:cs typeface="Candara"/>
              </a:rPr>
              <a:t>το ιδανικό πτητικό αναισθητικό, λόγω </a:t>
            </a:r>
            <a:r>
              <a:rPr spc="-680" dirty="0">
                <a:solidFill>
                  <a:srgbClr val="000066"/>
                </a:solidFill>
                <a:latin typeface="Candara"/>
                <a:cs typeface="Candara"/>
              </a:rPr>
              <a:t> </a:t>
            </a:r>
            <a:r>
              <a:rPr spc="-5" dirty="0">
                <a:solidFill>
                  <a:srgbClr val="000066"/>
                </a:solidFill>
                <a:latin typeface="Candara"/>
                <a:cs typeface="Candara"/>
              </a:rPr>
              <a:t>πρόκλησης</a:t>
            </a:r>
            <a:r>
              <a:rPr dirty="0">
                <a:solidFill>
                  <a:srgbClr val="000066"/>
                </a:solidFill>
                <a:latin typeface="Candara"/>
                <a:cs typeface="Candara"/>
              </a:rPr>
              <a:t> </a:t>
            </a:r>
            <a:r>
              <a:rPr dirty="0" smtClean="0">
                <a:solidFill>
                  <a:srgbClr val="000066"/>
                </a:solidFill>
                <a:latin typeface="Candara"/>
                <a:cs typeface="Candara"/>
              </a:rPr>
              <a:t>αρρυθμιών</a:t>
            </a:r>
            <a:r>
              <a:rPr lang="el-GR" dirty="0" smtClean="0">
                <a:solidFill>
                  <a:srgbClr val="000066"/>
                </a:solidFill>
                <a:latin typeface="Candara"/>
                <a:cs typeface="Candara"/>
              </a:rPr>
              <a:t>, πτώση ΑΠ, βραδυκαρδία, </a:t>
            </a:r>
            <a:r>
              <a:rPr spc="-5" dirty="0" smtClean="0">
                <a:solidFill>
                  <a:srgbClr val="000066"/>
                </a:solidFill>
                <a:latin typeface="Candara"/>
                <a:cs typeface="Candara"/>
              </a:rPr>
              <a:t>και</a:t>
            </a:r>
            <a:r>
              <a:rPr dirty="0" smtClean="0">
                <a:solidFill>
                  <a:srgbClr val="000066"/>
                </a:solidFill>
                <a:latin typeface="Candara"/>
                <a:cs typeface="Candara"/>
              </a:rPr>
              <a:t> </a:t>
            </a:r>
            <a:r>
              <a:rPr spc="-5" dirty="0">
                <a:solidFill>
                  <a:srgbClr val="000066"/>
                </a:solidFill>
                <a:latin typeface="Candara"/>
                <a:cs typeface="Candara"/>
              </a:rPr>
              <a:t>πιο</a:t>
            </a:r>
            <a:r>
              <a:rPr dirty="0">
                <a:solidFill>
                  <a:srgbClr val="000066"/>
                </a:solidFill>
                <a:latin typeface="Candara"/>
                <a:cs typeface="Candara"/>
              </a:rPr>
              <a:t> </a:t>
            </a:r>
            <a:r>
              <a:rPr spc="-5" dirty="0">
                <a:solidFill>
                  <a:srgbClr val="000066"/>
                </a:solidFill>
                <a:latin typeface="Candara"/>
                <a:cs typeface="Candara"/>
              </a:rPr>
              <a:t>σπάνια </a:t>
            </a:r>
            <a:r>
              <a:rPr spc="-680" dirty="0">
                <a:solidFill>
                  <a:srgbClr val="000066"/>
                </a:solidFill>
                <a:latin typeface="Candara"/>
                <a:cs typeface="Candara"/>
              </a:rPr>
              <a:t> </a:t>
            </a:r>
            <a:r>
              <a:rPr dirty="0">
                <a:solidFill>
                  <a:srgbClr val="000066"/>
                </a:solidFill>
                <a:latin typeface="Candara"/>
                <a:cs typeface="Candara"/>
              </a:rPr>
              <a:t>ηπατικής</a:t>
            </a:r>
            <a:r>
              <a:rPr spc="-30" dirty="0">
                <a:solidFill>
                  <a:srgbClr val="000066"/>
                </a:solidFill>
                <a:latin typeface="Candara"/>
                <a:cs typeface="Candara"/>
              </a:rPr>
              <a:t> </a:t>
            </a:r>
            <a:r>
              <a:rPr dirty="0" smtClean="0">
                <a:solidFill>
                  <a:srgbClr val="000066"/>
                </a:solidFill>
                <a:latin typeface="Candara"/>
                <a:cs typeface="Candara"/>
              </a:rPr>
              <a:t>νέκρωσης</a:t>
            </a:r>
            <a:r>
              <a:rPr lang="el-GR" dirty="0">
                <a:solidFill>
                  <a:srgbClr val="000066"/>
                </a:solidFill>
                <a:latin typeface="Candara"/>
                <a:cs typeface="Candara"/>
              </a:rPr>
              <a:t> </a:t>
            </a:r>
            <a:r>
              <a:rPr lang="el-GR" dirty="0" smtClean="0">
                <a:solidFill>
                  <a:srgbClr val="000066"/>
                </a:solidFill>
                <a:latin typeface="Candara"/>
                <a:cs typeface="Candara"/>
              </a:rPr>
              <a:t>και κακοήθης </a:t>
            </a:r>
            <a:r>
              <a:rPr lang="el-GR" dirty="0" err="1">
                <a:solidFill>
                  <a:srgbClr val="000066"/>
                </a:solidFill>
                <a:latin typeface="Candara"/>
                <a:cs typeface="Candara"/>
              </a:rPr>
              <a:t>υπερθεμία</a:t>
            </a:r>
            <a:r>
              <a:rPr lang="el-GR" spc="5" dirty="0">
                <a:solidFill>
                  <a:srgbClr val="000066"/>
                </a:solidFill>
                <a:latin typeface="Candara"/>
                <a:cs typeface="Candara"/>
              </a:rPr>
              <a:t> </a:t>
            </a:r>
            <a:endParaRPr dirty="0">
              <a:solidFill>
                <a:srgbClr val="000066"/>
              </a:solidFill>
              <a:latin typeface="Candara"/>
              <a:cs typeface="Candara"/>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8200" y="1371600"/>
            <a:ext cx="7780655" cy="3460563"/>
          </a:xfrm>
          <a:prstGeom prst="rect">
            <a:avLst/>
          </a:prstGeom>
        </p:spPr>
        <p:txBody>
          <a:bodyPr vert="horz" wrap="square" lIns="0" tIns="13335" rIns="0" bIns="0" rtlCol="0">
            <a:spAutoFit/>
          </a:bodyPr>
          <a:lstStyle/>
          <a:p>
            <a:pPr marL="12700" marR="5080" indent="241935" algn="just">
              <a:lnSpc>
                <a:spcPct val="99900"/>
              </a:lnSpc>
              <a:spcBef>
                <a:spcPts val="105"/>
              </a:spcBef>
            </a:pPr>
            <a:r>
              <a:rPr sz="3200" dirty="0">
                <a:solidFill>
                  <a:srgbClr val="000066"/>
                </a:solidFill>
                <a:latin typeface="Candara"/>
                <a:cs typeface="Candara"/>
              </a:rPr>
              <a:t>Μόνο</a:t>
            </a:r>
            <a:r>
              <a:rPr sz="3200" spc="5" dirty="0">
                <a:solidFill>
                  <a:srgbClr val="000066"/>
                </a:solidFill>
                <a:latin typeface="Candara"/>
                <a:cs typeface="Candara"/>
              </a:rPr>
              <a:t> </a:t>
            </a:r>
            <a:r>
              <a:rPr sz="3200" spc="-5" dirty="0">
                <a:solidFill>
                  <a:srgbClr val="000066"/>
                </a:solidFill>
                <a:latin typeface="Candara"/>
                <a:cs typeface="Candara"/>
              </a:rPr>
              <a:t>το</a:t>
            </a:r>
            <a:r>
              <a:rPr sz="3200" dirty="0">
                <a:solidFill>
                  <a:srgbClr val="000066"/>
                </a:solidFill>
                <a:latin typeface="Candara"/>
                <a:cs typeface="Candara"/>
              </a:rPr>
              <a:t> 0,2%</a:t>
            </a:r>
            <a:r>
              <a:rPr sz="3200" spc="5" dirty="0">
                <a:solidFill>
                  <a:srgbClr val="000066"/>
                </a:solidFill>
                <a:latin typeface="Candara"/>
                <a:cs typeface="Candara"/>
              </a:rPr>
              <a:t> </a:t>
            </a:r>
            <a:r>
              <a:rPr sz="3200" spc="-5" dirty="0">
                <a:solidFill>
                  <a:srgbClr val="000066"/>
                </a:solidFill>
                <a:latin typeface="Candara"/>
                <a:cs typeface="Candara"/>
              </a:rPr>
              <a:t>του</a:t>
            </a:r>
            <a:r>
              <a:rPr sz="3200" dirty="0">
                <a:solidFill>
                  <a:srgbClr val="000066"/>
                </a:solidFill>
                <a:latin typeface="Candara"/>
                <a:cs typeface="Candara"/>
              </a:rPr>
              <a:t> </a:t>
            </a:r>
            <a:r>
              <a:rPr sz="3200" spc="-5" dirty="0">
                <a:solidFill>
                  <a:srgbClr val="000066"/>
                </a:solidFill>
                <a:latin typeface="Candara"/>
                <a:cs typeface="Candara"/>
              </a:rPr>
              <a:t>ισοφλουρανίου</a:t>
            </a:r>
            <a:r>
              <a:rPr sz="3200" dirty="0">
                <a:solidFill>
                  <a:srgbClr val="000066"/>
                </a:solidFill>
                <a:latin typeface="Candara"/>
                <a:cs typeface="Candara"/>
              </a:rPr>
              <a:t> </a:t>
            </a:r>
            <a:r>
              <a:rPr sz="3200" spc="-5" dirty="0">
                <a:solidFill>
                  <a:srgbClr val="000066"/>
                </a:solidFill>
                <a:latin typeface="Candara"/>
                <a:cs typeface="Candara"/>
              </a:rPr>
              <a:t>που </a:t>
            </a:r>
            <a:r>
              <a:rPr sz="3200" spc="-680" dirty="0">
                <a:solidFill>
                  <a:srgbClr val="000066"/>
                </a:solidFill>
                <a:latin typeface="Candara"/>
                <a:cs typeface="Candara"/>
              </a:rPr>
              <a:t> </a:t>
            </a:r>
            <a:r>
              <a:rPr sz="3200" dirty="0">
                <a:solidFill>
                  <a:srgbClr val="000066"/>
                </a:solidFill>
                <a:latin typeface="Candara"/>
                <a:cs typeface="Candara"/>
              </a:rPr>
              <a:t>εισέρχεται</a:t>
            </a:r>
            <a:r>
              <a:rPr sz="3200" spc="5" dirty="0">
                <a:solidFill>
                  <a:srgbClr val="000066"/>
                </a:solidFill>
                <a:latin typeface="Candara"/>
                <a:cs typeface="Candara"/>
              </a:rPr>
              <a:t> </a:t>
            </a:r>
            <a:r>
              <a:rPr sz="3200" spc="-20" dirty="0">
                <a:solidFill>
                  <a:srgbClr val="000066"/>
                </a:solidFill>
                <a:latin typeface="Candara"/>
                <a:cs typeface="Candara"/>
              </a:rPr>
              <a:t>στον</a:t>
            </a:r>
            <a:r>
              <a:rPr sz="3200" spc="-15" dirty="0">
                <a:solidFill>
                  <a:srgbClr val="000066"/>
                </a:solidFill>
                <a:latin typeface="Candara"/>
                <a:cs typeface="Candara"/>
              </a:rPr>
              <a:t> </a:t>
            </a:r>
            <a:r>
              <a:rPr sz="3200" spc="-5" dirty="0">
                <a:solidFill>
                  <a:srgbClr val="000066"/>
                </a:solidFill>
                <a:latin typeface="Candara"/>
                <a:cs typeface="Candara"/>
              </a:rPr>
              <a:t>οργανισμό</a:t>
            </a:r>
            <a:r>
              <a:rPr sz="3200" dirty="0">
                <a:solidFill>
                  <a:srgbClr val="000066"/>
                </a:solidFill>
                <a:latin typeface="Candara"/>
                <a:cs typeface="Candara"/>
              </a:rPr>
              <a:t> μεταβολίζεται. </a:t>
            </a:r>
            <a:r>
              <a:rPr sz="3200" spc="-680" dirty="0">
                <a:solidFill>
                  <a:srgbClr val="000066"/>
                </a:solidFill>
                <a:latin typeface="Candara"/>
                <a:cs typeface="Candara"/>
              </a:rPr>
              <a:t> </a:t>
            </a:r>
            <a:r>
              <a:rPr sz="3200" dirty="0" smtClean="0">
                <a:solidFill>
                  <a:srgbClr val="000066"/>
                </a:solidFill>
                <a:latin typeface="Candara"/>
                <a:cs typeface="Candara"/>
              </a:rPr>
              <a:t>Τα</a:t>
            </a:r>
            <a:r>
              <a:rPr lang="el-GR" sz="3200" spc="5" dirty="0">
                <a:solidFill>
                  <a:srgbClr val="000066"/>
                </a:solidFill>
                <a:latin typeface="Candara"/>
                <a:cs typeface="Candara"/>
              </a:rPr>
              <a:t> </a:t>
            </a:r>
            <a:r>
              <a:rPr sz="3200" spc="-5" dirty="0" smtClean="0">
                <a:solidFill>
                  <a:srgbClr val="000066"/>
                </a:solidFill>
                <a:latin typeface="Candara"/>
                <a:cs typeface="Candara"/>
              </a:rPr>
              <a:t>π</a:t>
            </a:r>
            <a:r>
              <a:rPr sz="3200" spc="-5" dirty="0" err="1" smtClean="0">
                <a:solidFill>
                  <a:srgbClr val="000066"/>
                </a:solidFill>
                <a:latin typeface="Candara"/>
                <a:cs typeface="Candara"/>
              </a:rPr>
              <a:t>ροϊόντ</a:t>
            </a:r>
            <a:r>
              <a:rPr sz="3200" spc="-5" dirty="0" smtClean="0">
                <a:solidFill>
                  <a:srgbClr val="000066"/>
                </a:solidFill>
                <a:latin typeface="Candara"/>
                <a:cs typeface="Candara"/>
              </a:rPr>
              <a:t>α</a:t>
            </a:r>
            <a:r>
              <a:rPr sz="3200" dirty="0" smtClean="0">
                <a:solidFill>
                  <a:srgbClr val="000066"/>
                </a:solidFill>
                <a:latin typeface="Candara"/>
                <a:cs typeface="Candara"/>
              </a:rPr>
              <a:t> </a:t>
            </a:r>
            <a:r>
              <a:rPr sz="3200" dirty="0">
                <a:solidFill>
                  <a:srgbClr val="000066"/>
                </a:solidFill>
                <a:latin typeface="Candara"/>
                <a:cs typeface="Candara"/>
              </a:rPr>
              <a:t>μεταβολισμού </a:t>
            </a:r>
            <a:r>
              <a:rPr sz="3200" spc="5" dirty="0">
                <a:solidFill>
                  <a:srgbClr val="000066"/>
                </a:solidFill>
                <a:latin typeface="Candara"/>
                <a:cs typeface="Candara"/>
              </a:rPr>
              <a:t> </a:t>
            </a:r>
            <a:r>
              <a:rPr sz="3200" spc="-5" dirty="0">
                <a:solidFill>
                  <a:srgbClr val="000066"/>
                </a:solidFill>
                <a:latin typeface="Candara"/>
                <a:cs typeface="Candara"/>
              </a:rPr>
              <a:t>του</a:t>
            </a:r>
            <a:r>
              <a:rPr sz="3200" dirty="0">
                <a:solidFill>
                  <a:srgbClr val="000066"/>
                </a:solidFill>
                <a:latin typeface="Candara"/>
                <a:cs typeface="Candara"/>
              </a:rPr>
              <a:t> </a:t>
            </a:r>
            <a:r>
              <a:rPr sz="3200" spc="-5" dirty="0">
                <a:solidFill>
                  <a:srgbClr val="000066"/>
                </a:solidFill>
                <a:latin typeface="Candara"/>
                <a:cs typeface="Candara"/>
              </a:rPr>
              <a:t>ισοφλουρανίου</a:t>
            </a:r>
            <a:r>
              <a:rPr sz="3200" dirty="0">
                <a:solidFill>
                  <a:srgbClr val="000066"/>
                </a:solidFill>
                <a:latin typeface="Candara"/>
                <a:cs typeface="Candara"/>
              </a:rPr>
              <a:t> </a:t>
            </a:r>
            <a:r>
              <a:rPr sz="3200" spc="-5" dirty="0">
                <a:solidFill>
                  <a:srgbClr val="000066"/>
                </a:solidFill>
                <a:latin typeface="Candara"/>
                <a:cs typeface="Candara"/>
              </a:rPr>
              <a:t>δεν</a:t>
            </a:r>
            <a:r>
              <a:rPr sz="3200" dirty="0">
                <a:solidFill>
                  <a:srgbClr val="000066"/>
                </a:solidFill>
                <a:latin typeface="Candara"/>
                <a:cs typeface="Candara"/>
              </a:rPr>
              <a:t> είναι</a:t>
            </a:r>
            <a:r>
              <a:rPr sz="3200" spc="5" dirty="0">
                <a:solidFill>
                  <a:srgbClr val="000066"/>
                </a:solidFill>
                <a:latin typeface="Candara"/>
                <a:cs typeface="Candara"/>
              </a:rPr>
              <a:t> </a:t>
            </a:r>
            <a:r>
              <a:rPr sz="3200" dirty="0">
                <a:solidFill>
                  <a:srgbClr val="000066"/>
                </a:solidFill>
                <a:latin typeface="Candara"/>
                <a:cs typeface="Candara"/>
              </a:rPr>
              <a:t>ικανά</a:t>
            </a:r>
            <a:r>
              <a:rPr sz="3200" spc="5" dirty="0">
                <a:solidFill>
                  <a:srgbClr val="000066"/>
                </a:solidFill>
                <a:latin typeface="Candara"/>
                <a:cs typeface="Candara"/>
              </a:rPr>
              <a:t> </a:t>
            </a:r>
            <a:r>
              <a:rPr sz="3200" spc="-5" dirty="0">
                <a:solidFill>
                  <a:srgbClr val="000066"/>
                </a:solidFill>
                <a:latin typeface="Candara"/>
                <a:cs typeface="Candara"/>
              </a:rPr>
              <a:t>να </a:t>
            </a:r>
            <a:r>
              <a:rPr sz="3200" dirty="0">
                <a:solidFill>
                  <a:srgbClr val="000066"/>
                </a:solidFill>
                <a:latin typeface="Candara"/>
                <a:cs typeface="Candara"/>
              </a:rPr>
              <a:t> </a:t>
            </a:r>
            <a:r>
              <a:rPr sz="3200" spc="-5" dirty="0">
                <a:solidFill>
                  <a:srgbClr val="000066"/>
                </a:solidFill>
                <a:latin typeface="Candara"/>
                <a:cs typeface="Candara"/>
              </a:rPr>
              <a:t>προκαλέσουν</a:t>
            </a:r>
            <a:r>
              <a:rPr sz="3200" dirty="0">
                <a:solidFill>
                  <a:srgbClr val="000066"/>
                </a:solidFill>
                <a:latin typeface="Candara"/>
                <a:cs typeface="Candara"/>
              </a:rPr>
              <a:t> </a:t>
            </a:r>
            <a:r>
              <a:rPr sz="3200" spc="-5" dirty="0">
                <a:solidFill>
                  <a:srgbClr val="000066"/>
                </a:solidFill>
                <a:latin typeface="Candara"/>
                <a:cs typeface="Candara"/>
              </a:rPr>
              <a:t>αισθητή</a:t>
            </a:r>
            <a:r>
              <a:rPr sz="3200" dirty="0">
                <a:solidFill>
                  <a:srgbClr val="000066"/>
                </a:solidFill>
                <a:latin typeface="Candara"/>
                <a:cs typeface="Candara"/>
              </a:rPr>
              <a:t> βλάβη</a:t>
            </a:r>
            <a:r>
              <a:rPr sz="3200" spc="5" dirty="0">
                <a:solidFill>
                  <a:srgbClr val="000066"/>
                </a:solidFill>
                <a:latin typeface="Candara"/>
                <a:cs typeface="Candara"/>
              </a:rPr>
              <a:t> </a:t>
            </a:r>
            <a:r>
              <a:rPr sz="3200" spc="-5" dirty="0">
                <a:solidFill>
                  <a:srgbClr val="000066"/>
                </a:solidFill>
                <a:latin typeface="Candara"/>
                <a:cs typeface="Candara"/>
              </a:rPr>
              <a:t>νεφρών</a:t>
            </a:r>
            <a:r>
              <a:rPr sz="3200" dirty="0">
                <a:solidFill>
                  <a:srgbClr val="000066"/>
                </a:solidFill>
                <a:latin typeface="Candara"/>
                <a:cs typeface="Candara"/>
              </a:rPr>
              <a:t> </a:t>
            </a:r>
            <a:r>
              <a:rPr sz="3200" spc="-5" dirty="0">
                <a:solidFill>
                  <a:srgbClr val="000066"/>
                </a:solidFill>
                <a:latin typeface="Candara"/>
                <a:cs typeface="Candara"/>
              </a:rPr>
              <a:t>και </a:t>
            </a:r>
            <a:r>
              <a:rPr sz="3200" dirty="0">
                <a:solidFill>
                  <a:srgbClr val="000066"/>
                </a:solidFill>
                <a:latin typeface="Candara"/>
                <a:cs typeface="Candara"/>
              </a:rPr>
              <a:t> </a:t>
            </a:r>
            <a:r>
              <a:rPr sz="3200" spc="-15" dirty="0">
                <a:solidFill>
                  <a:srgbClr val="000066"/>
                </a:solidFill>
                <a:latin typeface="Candara"/>
                <a:cs typeface="Candara"/>
              </a:rPr>
              <a:t>ήπατος</a:t>
            </a:r>
            <a:r>
              <a:rPr sz="3200" spc="-10" dirty="0">
                <a:solidFill>
                  <a:srgbClr val="000066"/>
                </a:solidFill>
                <a:latin typeface="Candara"/>
                <a:cs typeface="Candara"/>
              </a:rPr>
              <a:t> </a:t>
            </a:r>
            <a:r>
              <a:rPr sz="3200" spc="10" dirty="0">
                <a:solidFill>
                  <a:srgbClr val="000066"/>
                </a:solidFill>
                <a:latin typeface="Candara"/>
                <a:cs typeface="Candara"/>
              </a:rPr>
              <a:t>κάτω</a:t>
            </a:r>
            <a:r>
              <a:rPr sz="3200" spc="15" dirty="0">
                <a:solidFill>
                  <a:srgbClr val="000066"/>
                </a:solidFill>
                <a:latin typeface="Candara"/>
                <a:cs typeface="Candara"/>
              </a:rPr>
              <a:t> </a:t>
            </a:r>
            <a:r>
              <a:rPr sz="3200" dirty="0">
                <a:solidFill>
                  <a:srgbClr val="000066"/>
                </a:solidFill>
                <a:latin typeface="Candara"/>
                <a:cs typeface="Candara"/>
              </a:rPr>
              <a:t>από</a:t>
            </a:r>
            <a:r>
              <a:rPr sz="3200" spc="5" dirty="0">
                <a:solidFill>
                  <a:srgbClr val="000066"/>
                </a:solidFill>
                <a:latin typeface="Candara"/>
                <a:cs typeface="Candara"/>
              </a:rPr>
              <a:t> </a:t>
            </a:r>
            <a:r>
              <a:rPr sz="3200" dirty="0">
                <a:solidFill>
                  <a:srgbClr val="000066"/>
                </a:solidFill>
                <a:latin typeface="Candara"/>
                <a:cs typeface="Candara"/>
              </a:rPr>
              <a:t>συνθήκες</a:t>
            </a:r>
            <a:r>
              <a:rPr sz="3200" spc="5" dirty="0">
                <a:solidFill>
                  <a:srgbClr val="000066"/>
                </a:solidFill>
                <a:latin typeface="Candara"/>
                <a:cs typeface="Candara"/>
              </a:rPr>
              <a:t> </a:t>
            </a:r>
            <a:r>
              <a:rPr sz="3200" spc="-5" dirty="0">
                <a:solidFill>
                  <a:srgbClr val="000066"/>
                </a:solidFill>
                <a:latin typeface="Candara"/>
                <a:cs typeface="Candara"/>
              </a:rPr>
              <a:t>γενικής </a:t>
            </a:r>
            <a:r>
              <a:rPr sz="3200" spc="-680" dirty="0">
                <a:solidFill>
                  <a:srgbClr val="000066"/>
                </a:solidFill>
                <a:latin typeface="Candara"/>
                <a:cs typeface="Candara"/>
              </a:rPr>
              <a:t> </a:t>
            </a:r>
            <a:r>
              <a:rPr sz="3200" spc="-5" dirty="0">
                <a:solidFill>
                  <a:srgbClr val="000066"/>
                </a:solidFill>
                <a:latin typeface="Candara"/>
                <a:cs typeface="Candara"/>
              </a:rPr>
              <a:t>αναισθησίας.</a:t>
            </a:r>
            <a:endParaRPr sz="3200" dirty="0">
              <a:latin typeface="Candara"/>
              <a:cs typeface="Candara"/>
            </a:endParaRPr>
          </a:p>
        </p:txBody>
      </p:sp>
      <p:sp>
        <p:nvSpPr>
          <p:cNvPr id="4" name="TextBox 3"/>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8200" y="1600200"/>
            <a:ext cx="7781925" cy="3451860"/>
          </a:xfrm>
          <a:prstGeom prst="rect">
            <a:avLst/>
          </a:prstGeom>
        </p:spPr>
        <p:txBody>
          <a:bodyPr vert="horz" wrap="square" lIns="0" tIns="10160" rIns="0" bIns="0" rtlCol="0">
            <a:spAutoFit/>
          </a:bodyPr>
          <a:lstStyle/>
          <a:p>
            <a:pPr marL="12700" marR="5080" indent="861060" algn="just">
              <a:lnSpc>
                <a:spcPct val="100400"/>
              </a:lnSpc>
              <a:spcBef>
                <a:spcPts val="80"/>
              </a:spcBef>
            </a:pPr>
            <a:r>
              <a:rPr sz="2800" dirty="0">
                <a:solidFill>
                  <a:srgbClr val="000066"/>
                </a:solidFill>
                <a:latin typeface="Candara"/>
                <a:cs typeface="Candara"/>
              </a:rPr>
              <a:t>Τ</a:t>
            </a:r>
            <a:r>
              <a:rPr sz="2800" spc="-5" dirty="0">
                <a:solidFill>
                  <a:srgbClr val="000066"/>
                </a:solidFill>
                <a:latin typeface="Candara"/>
                <a:cs typeface="Candara"/>
              </a:rPr>
              <a:t>ο</a:t>
            </a:r>
            <a:r>
              <a:rPr sz="2800" spc="300" dirty="0">
                <a:solidFill>
                  <a:srgbClr val="000066"/>
                </a:solidFill>
                <a:latin typeface="Candara"/>
                <a:cs typeface="Candara"/>
              </a:rPr>
              <a:t> </a:t>
            </a:r>
            <a:r>
              <a:rPr sz="2800" spc="-10" dirty="0">
                <a:solidFill>
                  <a:srgbClr val="000066"/>
                </a:solidFill>
                <a:latin typeface="Candara"/>
                <a:cs typeface="Candara"/>
              </a:rPr>
              <a:t>ποσοσ</a:t>
            </a:r>
            <a:r>
              <a:rPr sz="2800" spc="15" dirty="0">
                <a:solidFill>
                  <a:srgbClr val="000066"/>
                </a:solidFill>
                <a:latin typeface="Candara"/>
                <a:cs typeface="Candara"/>
              </a:rPr>
              <a:t>τ</a:t>
            </a:r>
            <a:r>
              <a:rPr sz="2800" spc="-5" dirty="0">
                <a:solidFill>
                  <a:srgbClr val="000066"/>
                </a:solidFill>
                <a:latin typeface="Candara"/>
                <a:cs typeface="Candara"/>
              </a:rPr>
              <a:t>ό</a:t>
            </a:r>
            <a:r>
              <a:rPr sz="2800" dirty="0">
                <a:solidFill>
                  <a:srgbClr val="000066"/>
                </a:solidFill>
                <a:latin typeface="Candara"/>
                <a:cs typeface="Candara"/>
              </a:rPr>
              <a:t> </a:t>
            </a:r>
            <a:r>
              <a:rPr sz="2800" spc="-295" dirty="0">
                <a:solidFill>
                  <a:srgbClr val="000066"/>
                </a:solidFill>
                <a:latin typeface="Candara"/>
                <a:cs typeface="Candara"/>
              </a:rPr>
              <a:t> </a:t>
            </a:r>
            <a:r>
              <a:rPr sz="2800" spc="-5" dirty="0">
                <a:solidFill>
                  <a:srgbClr val="000066"/>
                </a:solidFill>
                <a:latin typeface="Candara"/>
                <a:cs typeface="Candara"/>
              </a:rPr>
              <a:t>μεταβολ</a:t>
            </a:r>
            <a:r>
              <a:rPr sz="2800" dirty="0">
                <a:solidFill>
                  <a:srgbClr val="000066"/>
                </a:solidFill>
                <a:latin typeface="Candara"/>
                <a:cs typeface="Candara"/>
              </a:rPr>
              <a:t>ι</a:t>
            </a:r>
            <a:r>
              <a:rPr sz="2800" spc="-5" dirty="0">
                <a:solidFill>
                  <a:srgbClr val="000066"/>
                </a:solidFill>
                <a:latin typeface="Candara"/>
                <a:cs typeface="Candara"/>
              </a:rPr>
              <a:t>σμού,</a:t>
            </a:r>
            <a:r>
              <a:rPr sz="2800" spc="290" dirty="0">
                <a:solidFill>
                  <a:srgbClr val="000066"/>
                </a:solidFill>
                <a:latin typeface="Candara"/>
                <a:cs typeface="Candara"/>
              </a:rPr>
              <a:t> </a:t>
            </a:r>
            <a:r>
              <a:rPr sz="2800" spc="-5" dirty="0">
                <a:solidFill>
                  <a:srgbClr val="000066"/>
                </a:solidFill>
                <a:latin typeface="Candara"/>
                <a:cs typeface="Candara"/>
              </a:rPr>
              <a:t>0,</a:t>
            </a:r>
            <a:r>
              <a:rPr sz="2800" spc="-15" dirty="0">
                <a:solidFill>
                  <a:srgbClr val="000066"/>
                </a:solidFill>
                <a:latin typeface="Candara"/>
                <a:cs typeface="Candara"/>
              </a:rPr>
              <a:t>2</a:t>
            </a:r>
            <a:r>
              <a:rPr sz="2800" dirty="0">
                <a:solidFill>
                  <a:srgbClr val="000066"/>
                </a:solidFill>
                <a:latin typeface="Candara"/>
                <a:cs typeface="Candara"/>
              </a:rPr>
              <a:t>%</a:t>
            </a:r>
            <a:r>
              <a:rPr sz="2800" spc="-5" dirty="0">
                <a:solidFill>
                  <a:srgbClr val="000066"/>
                </a:solidFill>
                <a:latin typeface="Candara"/>
                <a:cs typeface="Candara"/>
              </a:rPr>
              <a:t>,</a:t>
            </a:r>
            <a:r>
              <a:rPr sz="2800" spc="295" dirty="0">
                <a:solidFill>
                  <a:srgbClr val="000066"/>
                </a:solidFill>
                <a:latin typeface="Candara"/>
                <a:cs typeface="Candara"/>
              </a:rPr>
              <a:t> </a:t>
            </a:r>
            <a:r>
              <a:rPr sz="2800" spc="-5" dirty="0">
                <a:solidFill>
                  <a:srgbClr val="000066"/>
                </a:solidFill>
                <a:latin typeface="Candara"/>
                <a:cs typeface="Candara"/>
              </a:rPr>
              <a:t>είν</a:t>
            </a:r>
            <a:r>
              <a:rPr sz="2800" spc="-15" dirty="0">
                <a:solidFill>
                  <a:srgbClr val="000066"/>
                </a:solidFill>
                <a:latin typeface="Candara"/>
                <a:cs typeface="Candara"/>
              </a:rPr>
              <a:t>α</a:t>
            </a:r>
            <a:r>
              <a:rPr sz="2800" spc="-5" dirty="0">
                <a:solidFill>
                  <a:srgbClr val="000066"/>
                </a:solidFill>
                <a:latin typeface="Candara"/>
                <a:cs typeface="Candara"/>
              </a:rPr>
              <a:t>ι</a:t>
            </a:r>
            <a:r>
              <a:rPr sz="2800" spc="290" dirty="0">
                <a:solidFill>
                  <a:srgbClr val="000066"/>
                </a:solidFill>
                <a:latin typeface="Candara"/>
                <a:cs typeface="Candara"/>
              </a:rPr>
              <a:t> </a:t>
            </a:r>
            <a:r>
              <a:rPr sz="2800" spc="-10" dirty="0">
                <a:solidFill>
                  <a:srgbClr val="000066"/>
                </a:solidFill>
                <a:latin typeface="Candara"/>
                <a:cs typeface="Candara"/>
              </a:rPr>
              <a:t>πολύ </a:t>
            </a:r>
            <a:r>
              <a:rPr sz="2800" spc="-5" dirty="0">
                <a:solidFill>
                  <a:srgbClr val="000066"/>
                </a:solidFill>
                <a:latin typeface="Candara"/>
                <a:cs typeface="Candara"/>
              </a:rPr>
              <a:t>μ</a:t>
            </a:r>
            <a:r>
              <a:rPr sz="2800" spc="-15" dirty="0">
                <a:solidFill>
                  <a:srgbClr val="000066"/>
                </a:solidFill>
                <a:latin typeface="Candara"/>
                <a:cs typeface="Candara"/>
              </a:rPr>
              <a:t>ι</a:t>
            </a:r>
            <a:r>
              <a:rPr sz="2800" spc="-10" dirty="0">
                <a:solidFill>
                  <a:srgbClr val="000066"/>
                </a:solidFill>
                <a:latin typeface="Candara"/>
                <a:cs typeface="Candara"/>
              </a:rPr>
              <a:t>κρ</a:t>
            </a:r>
            <a:r>
              <a:rPr sz="2800" spc="15" dirty="0">
                <a:solidFill>
                  <a:srgbClr val="000066"/>
                </a:solidFill>
                <a:latin typeface="Candara"/>
                <a:cs typeface="Candara"/>
              </a:rPr>
              <a:t>ό</a:t>
            </a:r>
            <a:r>
              <a:rPr sz="2800" spc="-5" dirty="0">
                <a:solidFill>
                  <a:srgbClr val="000066"/>
                </a:solidFill>
                <a:latin typeface="Candara"/>
                <a:cs typeface="Candara"/>
              </a:rPr>
              <a:t>τε</a:t>
            </a:r>
            <a:r>
              <a:rPr sz="2800" spc="10" dirty="0">
                <a:solidFill>
                  <a:srgbClr val="000066"/>
                </a:solidFill>
                <a:latin typeface="Candara"/>
                <a:cs typeface="Candara"/>
              </a:rPr>
              <a:t>ρ</a:t>
            </a:r>
            <a:r>
              <a:rPr sz="2800" spc="-5" dirty="0">
                <a:solidFill>
                  <a:srgbClr val="000066"/>
                </a:solidFill>
                <a:latin typeface="Candara"/>
                <a:cs typeface="Candara"/>
              </a:rPr>
              <a:t>ο</a:t>
            </a:r>
            <a:r>
              <a:rPr sz="2800" dirty="0">
                <a:solidFill>
                  <a:srgbClr val="000066"/>
                </a:solidFill>
                <a:latin typeface="Candara"/>
                <a:cs typeface="Candara"/>
              </a:rPr>
              <a:t>  </a:t>
            </a:r>
            <a:r>
              <a:rPr sz="2800" spc="-290" dirty="0">
                <a:solidFill>
                  <a:srgbClr val="000066"/>
                </a:solidFill>
                <a:latin typeface="Candara"/>
                <a:cs typeface="Candara"/>
              </a:rPr>
              <a:t> </a:t>
            </a:r>
            <a:r>
              <a:rPr sz="2800" spc="-5" dirty="0">
                <a:solidFill>
                  <a:srgbClr val="000066"/>
                </a:solidFill>
                <a:latin typeface="Candara"/>
                <a:cs typeface="Candara"/>
              </a:rPr>
              <a:t>από</a:t>
            </a:r>
            <a:r>
              <a:rPr sz="2800" dirty="0">
                <a:solidFill>
                  <a:srgbClr val="000066"/>
                </a:solidFill>
                <a:latin typeface="Candara"/>
                <a:cs typeface="Candara"/>
              </a:rPr>
              <a:t>  </a:t>
            </a:r>
            <a:r>
              <a:rPr sz="2800" spc="-300" dirty="0">
                <a:solidFill>
                  <a:srgbClr val="000066"/>
                </a:solidFill>
                <a:latin typeface="Candara"/>
                <a:cs typeface="Candara"/>
              </a:rPr>
              <a:t> </a:t>
            </a:r>
            <a:r>
              <a:rPr sz="2800" spc="-5" dirty="0">
                <a:solidFill>
                  <a:srgbClr val="000066"/>
                </a:solidFill>
                <a:latin typeface="Candara"/>
                <a:cs typeface="Candara"/>
              </a:rPr>
              <a:t>αυ</a:t>
            </a:r>
            <a:r>
              <a:rPr sz="2800" spc="20" dirty="0">
                <a:solidFill>
                  <a:srgbClr val="000066"/>
                </a:solidFill>
                <a:latin typeface="Candara"/>
                <a:cs typeface="Candara"/>
              </a:rPr>
              <a:t>τ</a:t>
            </a:r>
            <a:r>
              <a:rPr sz="2800" spc="-5" dirty="0">
                <a:solidFill>
                  <a:srgbClr val="000066"/>
                </a:solidFill>
                <a:latin typeface="Candara"/>
                <a:cs typeface="Candara"/>
              </a:rPr>
              <a:t>ό</a:t>
            </a:r>
            <a:r>
              <a:rPr sz="2800" dirty="0">
                <a:solidFill>
                  <a:srgbClr val="000066"/>
                </a:solidFill>
                <a:latin typeface="Candara"/>
                <a:cs typeface="Candara"/>
              </a:rPr>
              <a:t>  </a:t>
            </a:r>
            <a:r>
              <a:rPr sz="2800" spc="-295" dirty="0">
                <a:solidFill>
                  <a:srgbClr val="000066"/>
                </a:solidFill>
                <a:latin typeface="Candara"/>
                <a:cs typeface="Candara"/>
              </a:rPr>
              <a:t> </a:t>
            </a:r>
            <a:r>
              <a:rPr sz="2800" spc="-5" dirty="0">
                <a:solidFill>
                  <a:srgbClr val="000066"/>
                </a:solidFill>
                <a:latin typeface="Candara"/>
                <a:cs typeface="Candara"/>
              </a:rPr>
              <a:t>τ</a:t>
            </a:r>
            <a:r>
              <a:rPr sz="2800" dirty="0">
                <a:solidFill>
                  <a:srgbClr val="000066"/>
                </a:solidFill>
                <a:latin typeface="Candara"/>
                <a:cs typeface="Candara"/>
              </a:rPr>
              <a:t>ω</a:t>
            </a:r>
            <a:r>
              <a:rPr sz="2800" spc="-5" dirty="0">
                <a:solidFill>
                  <a:srgbClr val="000066"/>
                </a:solidFill>
                <a:latin typeface="Candara"/>
                <a:cs typeface="Candara"/>
              </a:rPr>
              <a:t>ν</a:t>
            </a:r>
            <a:r>
              <a:rPr sz="2800" dirty="0">
                <a:solidFill>
                  <a:srgbClr val="000066"/>
                </a:solidFill>
                <a:latin typeface="Candara"/>
                <a:cs typeface="Candara"/>
              </a:rPr>
              <a:t>  </a:t>
            </a:r>
            <a:r>
              <a:rPr sz="2800" spc="-300" dirty="0">
                <a:solidFill>
                  <a:srgbClr val="000066"/>
                </a:solidFill>
                <a:latin typeface="Candara"/>
                <a:cs typeface="Candara"/>
              </a:rPr>
              <a:t> </a:t>
            </a:r>
            <a:r>
              <a:rPr sz="2800" spc="-5" dirty="0">
                <a:solidFill>
                  <a:srgbClr val="000066"/>
                </a:solidFill>
                <a:latin typeface="Candara"/>
                <a:cs typeface="Candara"/>
              </a:rPr>
              <a:t>άλλων</a:t>
            </a:r>
            <a:r>
              <a:rPr sz="2800" dirty="0">
                <a:solidFill>
                  <a:srgbClr val="000066"/>
                </a:solidFill>
                <a:latin typeface="Candara"/>
                <a:cs typeface="Candara"/>
              </a:rPr>
              <a:t>  </a:t>
            </a:r>
            <a:r>
              <a:rPr sz="2800" spc="-300" dirty="0">
                <a:solidFill>
                  <a:srgbClr val="000066"/>
                </a:solidFill>
                <a:latin typeface="Candara"/>
                <a:cs typeface="Candara"/>
              </a:rPr>
              <a:t> </a:t>
            </a:r>
            <a:r>
              <a:rPr sz="2800" spc="-5" dirty="0">
                <a:solidFill>
                  <a:srgbClr val="000066"/>
                </a:solidFill>
                <a:latin typeface="Candara"/>
                <a:cs typeface="Candara"/>
              </a:rPr>
              <a:t>αλογ</a:t>
            </a:r>
            <a:r>
              <a:rPr sz="2800" spc="-75" dirty="0">
                <a:solidFill>
                  <a:srgbClr val="000066"/>
                </a:solidFill>
                <a:latin typeface="Candara"/>
                <a:cs typeface="Candara"/>
              </a:rPr>
              <a:t>ο</a:t>
            </a:r>
            <a:r>
              <a:rPr sz="2800" spc="-10" dirty="0">
                <a:solidFill>
                  <a:srgbClr val="000066"/>
                </a:solidFill>
                <a:latin typeface="Candara"/>
                <a:cs typeface="Candara"/>
              </a:rPr>
              <a:t>νο</a:t>
            </a:r>
            <a:r>
              <a:rPr sz="2800" dirty="0">
                <a:solidFill>
                  <a:srgbClr val="000066"/>
                </a:solidFill>
                <a:latin typeface="Candara"/>
                <a:cs typeface="Candara"/>
              </a:rPr>
              <a:t>ύ</a:t>
            </a:r>
            <a:r>
              <a:rPr sz="2800" spc="-5" dirty="0">
                <a:solidFill>
                  <a:srgbClr val="000066"/>
                </a:solidFill>
                <a:latin typeface="Candara"/>
                <a:cs typeface="Candara"/>
              </a:rPr>
              <a:t>χ</a:t>
            </a:r>
            <a:r>
              <a:rPr sz="2800" spc="5" dirty="0">
                <a:solidFill>
                  <a:srgbClr val="000066"/>
                </a:solidFill>
                <a:latin typeface="Candara"/>
                <a:cs typeface="Candara"/>
              </a:rPr>
              <a:t>ω</a:t>
            </a:r>
            <a:r>
              <a:rPr sz="2800" spc="-5" dirty="0">
                <a:solidFill>
                  <a:srgbClr val="000066"/>
                </a:solidFill>
                <a:latin typeface="Candara"/>
                <a:cs typeface="Candara"/>
              </a:rPr>
              <a:t>ν </a:t>
            </a:r>
            <a:r>
              <a:rPr sz="2800" spc="-10" dirty="0">
                <a:solidFill>
                  <a:srgbClr val="000066"/>
                </a:solidFill>
                <a:latin typeface="Candara"/>
                <a:cs typeface="Candara"/>
              </a:rPr>
              <a:t>γενικ</a:t>
            </a:r>
            <a:r>
              <a:rPr sz="2800" spc="5" dirty="0">
                <a:solidFill>
                  <a:srgbClr val="000066"/>
                </a:solidFill>
                <a:latin typeface="Candara"/>
                <a:cs typeface="Candara"/>
              </a:rPr>
              <a:t>ώ</a:t>
            </a:r>
            <a:r>
              <a:rPr sz="2800" spc="-5" dirty="0">
                <a:solidFill>
                  <a:srgbClr val="000066"/>
                </a:solidFill>
                <a:latin typeface="Candara"/>
                <a:cs typeface="Candara"/>
              </a:rPr>
              <a:t>ν</a:t>
            </a:r>
            <a:r>
              <a:rPr sz="2800" dirty="0">
                <a:solidFill>
                  <a:srgbClr val="000066"/>
                </a:solidFill>
                <a:latin typeface="Candara"/>
                <a:cs typeface="Candara"/>
              </a:rPr>
              <a:t>     </a:t>
            </a:r>
            <a:r>
              <a:rPr sz="2800" spc="135" dirty="0">
                <a:solidFill>
                  <a:srgbClr val="000066"/>
                </a:solidFill>
                <a:latin typeface="Candara"/>
                <a:cs typeface="Candara"/>
              </a:rPr>
              <a:t> </a:t>
            </a:r>
            <a:r>
              <a:rPr sz="2800" spc="-5" dirty="0">
                <a:solidFill>
                  <a:srgbClr val="000066"/>
                </a:solidFill>
                <a:latin typeface="Candara"/>
                <a:cs typeface="Candara"/>
              </a:rPr>
              <a:t>αναι</a:t>
            </a:r>
            <a:r>
              <a:rPr sz="2800" spc="10" dirty="0">
                <a:solidFill>
                  <a:srgbClr val="000066"/>
                </a:solidFill>
                <a:latin typeface="Candara"/>
                <a:cs typeface="Candara"/>
              </a:rPr>
              <a:t>σ</a:t>
            </a:r>
            <a:r>
              <a:rPr sz="2800" spc="-5" dirty="0">
                <a:solidFill>
                  <a:srgbClr val="000066"/>
                </a:solidFill>
                <a:latin typeface="Candara"/>
                <a:cs typeface="Candara"/>
              </a:rPr>
              <a:t>θητικών</a:t>
            </a:r>
            <a:r>
              <a:rPr sz="2800" dirty="0">
                <a:solidFill>
                  <a:srgbClr val="000066"/>
                </a:solidFill>
                <a:latin typeface="Candara"/>
                <a:cs typeface="Candara"/>
              </a:rPr>
              <a:t>     </a:t>
            </a:r>
            <a:r>
              <a:rPr sz="2800" spc="125" dirty="0">
                <a:solidFill>
                  <a:srgbClr val="000066"/>
                </a:solidFill>
                <a:latin typeface="Candara"/>
                <a:cs typeface="Candara"/>
              </a:rPr>
              <a:t> </a:t>
            </a:r>
            <a:r>
              <a:rPr sz="2800" spc="-10" dirty="0" smtClean="0">
                <a:solidFill>
                  <a:srgbClr val="000066"/>
                </a:solidFill>
                <a:latin typeface="Candara"/>
                <a:cs typeface="Candara"/>
              </a:rPr>
              <a:t>(</a:t>
            </a:r>
            <a:r>
              <a:rPr sz="2800" spc="-5" dirty="0" smtClean="0">
                <a:solidFill>
                  <a:srgbClr val="000066"/>
                </a:solidFill>
                <a:latin typeface="Candara"/>
                <a:cs typeface="Candara"/>
              </a:rPr>
              <a:t>αλοθάνιο</a:t>
            </a:r>
            <a:r>
              <a:rPr sz="2800" dirty="0" smtClean="0">
                <a:solidFill>
                  <a:srgbClr val="000066"/>
                </a:solidFill>
                <a:latin typeface="Candara"/>
                <a:cs typeface="Candara"/>
              </a:rPr>
              <a:t>  </a:t>
            </a:r>
            <a:r>
              <a:rPr sz="2800" spc="-100" dirty="0" smtClean="0">
                <a:solidFill>
                  <a:srgbClr val="000066"/>
                </a:solidFill>
                <a:latin typeface="Candara"/>
                <a:cs typeface="Candara"/>
              </a:rPr>
              <a:t> </a:t>
            </a:r>
            <a:r>
              <a:rPr sz="2800" spc="-15" dirty="0">
                <a:solidFill>
                  <a:srgbClr val="000066"/>
                </a:solidFill>
                <a:latin typeface="Candara"/>
                <a:cs typeface="Candara"/>
              </a:rPr>
              <a:t>1</a:t>
            </a:r>
            <a:r>
              <a:rPr sz="2800" cap="small" spc="-15" dirty="0">
                <a:solidFill>
                  <a:srgbClr val="000066"/>
                </a:solidFill>
                <a:latin typeface="Candara"/>
                <a:cs typeface="Candara"/>
              </a:rPr>
              <a:t>5</a:t>
            </a:r>
            <a:r>
              <a:rPr sz="2800" spc="-5" dirty="0">
                <a:solidFill>
                  <a:srgbClr val="000066"/>
                </a:solidFill>
                <a:latin typeface="Candara"/>
                <a:cs typeface="Candara"/>
              </a:rPr>
              <a:t>-20</a:t>
            </a:r>
            <a:r>
              <a:rPr sz="2800" dirty="0">
                <a:solidFill>
                  <a:srgbClr val="000066"/>
                </a:solidFill>
                <a:latin typeface="Candara"/>
                <a:cs typeface="Candara"/>
              </a:rPr>
              <a:t>%</a:t>
            </a:r>
            <a:r>
              <a:rPr sz="2800" spc="-10" dirty="0">
                <a:solidFill>
                  <a:srgbClr val="000066"/>
                </a:solidFill>
                <a:latin typeface="Candara"/>
                <a:cs typeface="Candara"/>
              </a:rPr>
              <a:t>)</a:t>
            </a:r>
            <a:r>
              <a:rPr sz="2800" spc="-5" dirty="0">
                <a:solidFill>
                  <a:srgbClr val="000066"/>
                </a:solidFill>
                <a:latin typeface="Candara"/>
                <a:cs typeface="Candara"/>
              </a:rPr>
              <a:t>.</a:t>
            </a:r>
            <a:r>
              <a:rPr sz="2800" dirty="0">
                <a:solidFill>
                  <a:srgbClr val="000066"/>
                </a:solidFill>
                <a:latin typeface="Candara"/>
                <a:cs typeface="Candara"/>
              </a:rPr>
              <a:t>  </a:t>
            </a:r>
            <a:r>
              <a:rPr sz="2800" spc="-114" dirty="0">
                <a:solidFill>
                  <a:srgbClr val="000066"/>
                </a:solidFill>
                <a:latin typeface="Candara"/>
                <a:cs typeface="Candara"/>
              </a:rPr>
              <a:t> </a:t>
            </a:r>
            <a:r>
              <a:rPr sz="2800" spc="-5" dirty="0">
                <a:solidFill>
                  <a:srgbClr val="000066"/>
                </a:solidFill>
                <a:latin typeface="Candara"/>
                <a:cs typeface="Candara"/>
              </a:rPr>
              <a:t>Για</a:t>
            </a:r>
            <a:r>
              <a:rPr sz="2800" dirty="0">
                <a:solidFill>
                  <a:srgbClr val="000066"/>
                </a:solidFill>
                <a:latin typeface="Candara"/>
                <a:cs typeface="Candara"/>
              </a:rPr>
              <a:t>  </a:t>
            </a:r>
            <a:r>
              <a:rPr sz="2800" spc="-114" dirty="0">
                <a:solidFill>
                  <a:srgbClr val="000066"/>
                </a:solidFill>
                <a:latin typeface="Candara"/>
                <a:cs typeface="Candara"/>
              </a:rPr>
              <a:t> </a:t>
            </a:r>
            <a:r>
              <a:rPr sz="2800" spc="-5" dirty="0">
                <a:solidFill>
                  <a:srgbClr val="000066"/>
                </a:solidFill>
                <a:latin typeface="Candara"/>
                <a:cs typeface="Candara"/>
              </a:rPr>
              <a:t>το</a:t>
            </a:r>
            <a:r>
              <a:rPr sz="2800" spc="5" dirty="0">
                <a:solidFill>
                  <a:srgbClr val="000066"/>
                </a:solidFill>
                <a:latin typeface="Candara"/>
                <a:cs typeface="Candara"/>
              </a:rPr>
              <a:t>υ</a:t>
            </a:r>
            <a:r>
              <a:rPr sz="2800" spc="-5" dirty="0">
                <a:solidFill>
                  <a:srgbClr val="000066"/>
                </a:solidFill>
                <a:latin typeface="Candara"/>
                <a:cs typeface="Candara"/>
              </a:rPr>
              <a:t>ς</a:t>
            </a:r>
            <a:r>
              <a:rPr sz="2800" dirty="0">
                <a:solidFill>
                  <a:srgbClr val="000066"/>
                </a:solidFill>
                <a:latin typeface="Candara"/>
                <a:cs typeface="Candara"/>
              </a:rPr>
              <a:t>  </a:t>
            </a:r>
            <a:r>
              <a:rPr sz="2800" spc="-100" dirty="0">
                <a:solidFill>
                  <a:srgbClr val="000066"/>
                </a:solidFill>
                <a:latin typeface="Candara"/>
                <a:cs typeface="Candara"/>
              </a:rPr>
              <a:t> </a:t>
            </a:r>
            <a:r>
              <a:rPr sz="2800" spc="-10" dirty="0">
                <a:solidFill>
                  <a:srgbClr val="000066"/>
                </a:solidFill>
                <a:latin typeface="Candara"/>
                <a:cs typeface="Candara"/>
              </a:rPr>
              <a:t>λόγ</a:t>
            </a:r>
            <a:r>
              <a:rPr sz="2800" spc="-15" dirty="0">
                <a:solidFill>
                  <a:srgbClr val="000066"/>
                </a:solidFill>
                <a:latin typeface="Candara"/>
                <a:cs typeface="Candara"/>
              </a:rPr>
              <a:t>ο</a:t>
            </a:r>
            <a:r>
              <a:rPr sz="2800" spc="-5" dirty="0">
                <a:solidFill>
                  <a:srgbClr val="000066"/>
                </a:solidFill>
                <a:latin typeface="Candara"/>
                <a:cs typeface="Candara"/>
              </a:rPr>
              <a:t>υς</a:t>
            </a:r>
            <a:r>
              <a:rPr sz="2800" dirty="0">
                <a:solidFill>
                  <a:srgbClr val="000066"/>
                </a:solidFill>
                <a:latin typeface="Candara"/>
                <a:cs typeface="Candara"/>
              </a:rPr>
              <a:t>  </a:t>
            </a:r>
            <a:r>
              <a:rPr sz="2800" spc="-80" dirty="0">
                <a:solidFill>
                  <a:srgbClr val="000066"/>
                </a:solidFill>
                <a:latin typeface="Candara"/>
                <a:cs typeface="Candara"/>
              </a:rPr>
              <a:t> </a:t>
            </a:r>
            <a:r>
              <a:rPr sz="2800" spc="-5" dirty="0">
                <a:solidFill>
                  <a:srgbClr val="000066"/>
                </a:solidFill>
                <a:latin typeface="Candara"/>
                <a:cs typeface="Candara"/>
              </a:rPr>
              <a:t>αυτού</a:t>
            </a:r>
            <a:r>
              <a:rPr sz="2800" dirty="0">
                <a:solidFill>
                  <a:srgbClr val="000066"/>
                </a:solidFill>
                <a:latin typeface="Candara"/>
                <a:cs typeface="Candara"/>
              </a:rPr>
              <a:t>ς</a:t>
            </a:r>
            <a:r>
              <a:rPr sz="2800" spc="-5" dirty="0">
                <a:solidFill>
                  <a:srgbClr val="000066"/>
                </a:solidFill>
                <a:latin typeface="Candara"/>
                <a:cs typeface="Candara"/>
              </a:rPr>
              <a:t>,</a:t>
            </a:r>
            <a:r>
              <a:rPr sz="2800" dirty="0">
                <a:solidFill>
                  <a:srgbClr val="000066"/>
                </a:solidFill>
                <a:latin typeface="Candara"/>
                <a:cs typeface="Candara"/>
              </a:rPr>
              <a:t>  </a:t>
            </a:r>
            <a:r>
              <a:rPr sz="2800" spc="-114" dirty="0">
                <a:solidFill>
                  <a:srgbClr val="000066"/>
                </a:solidFill>
                <a:latin typeface="Candara"/>
                <a:cs typeface="Candara"/>
              </a:rPr>
              <a:t> </a:t>
            </a:r>
            <a:r>
              <a:rPr sz="2800" spc="-5" dirty="0">
                <a:solidFill>
                  <a:srgbClr val="000066"/>
                </a:solidFill>
                <a:latin typeface="Candara"/>
                <a:cs typeface="Candara"/>
              </a:rPr>
              <a:t>το ισοφλου</a:t>
            </a:r>
            <a:r>
              <a:rPr sz="2800" spc="5" dirty="0">
                <a:solidFill>
                  <a:srgbClr val="000066"/>
                </a:solidFill>
                <a:latin typeface="Candara"/>
                <a:cs typeface="Candara"/>
              </a:rPr>
              <a:t>ρ</a:t>
            </a:r>
            <a:r>
              <a:rPr sz="2800" spc="-5" dirty="0">
                <a:solidFill>
                  <a:srgbClr val="000066"/>
                </a:solidFill>
                <a:latin typeface="Candara"/>
                <a:cs typeface="Candara"/>
              </a:rPr>
              <a:t>άνιο</a:t>
            </a:r>
            <a:r>
              <a:rPr sz="2800" dirty="0">
                <a:solidFill>
                  <a:srgbClr val="000066"/>
                </a:solidFill>
                <a:latin typeface="Candara"/>
                <a:cs typeface="Candara"/>
              </a:rPr>
              <a:t> </a:t>
            </a:r>
            <a:r>
              <a:rPr sz="2800" spc="-290" dirty="0">
                <a:solidFill>
                  <a:srgbClr val="000066"/>
                </a:solidFill>
                <a:latin typeface="Candara"/>
                <a:cs typeface="Candara"/>
              </a:rPr>
              <a:t> </a:t>
            </a:r>
            <a:r>
              <a:rPr sz="2800" spc="-5" dirty="0">
                <a:solidFill>
                  <a:srgbClr val="000066"/>
                </a:solidFill>
                <a:latin typeface="Candara"/>
                <a:cs typeface="Candara"/>
              </a:rPr>
              <a:t>θε</a:t>
            </a:r>
            <a:r>
              <a:rPr sz="2800" spc="10" dirty="0">
                <a:solidFill>
                  <a:srgbClr val="000066"/>
                </a:solidFill>
                <a:latin typeface="Candara"/>
                <a:cs typeface="Candara"/>
              </a:rPr>
              <a:t>ω</a:t>
            </a:r>
            <a:r>
              <a:rPr sz="2800" spc="-10" dirty="0">
                <a:solidFill>
                  <a:srgbClr val="000066"/>
                </a:solidFill>
                <a:latin typeface="Candara"/>
                <a:cs typeface="Candara"/>
              </a:rPr>
              <a:t>ρείτα</a:t>
            </a:r>
            <a:r>
              <a:rPr sz="2800" spc="-5" dirty="0">
                <a:solidFill>
                  <a:srgbClr val="000066"/>
                </a:solidFill>
                <a:latin typeface="Candara"/>
                <a:cs typeface="Candara"/>
              </a:rPr>
              <a:t>ι</a:t>
            </a:r>
            <a:r>
              <a:rPr sz="2800" dirty="0">
                <a:solidFill>
                  <a:srgbClr val="000066"/>
                </a:solidFill>
                <a:latin typeface="Candara"/>
                <a:cs typeface="Candara"/>
              </a:rPr>
              <a:t> </a:t>
            </a:r>
            <a:r>
              <a:rPr sz="2800" spc="-290" dirty="0">
                <a:solidFill>
                  <a:srgbClr val="000066"/>
                </a:solidFill>
                <a:latin typeface="Candara"/>
                <a:cs typeface="Candara"/>
              </a:rPr>
              <a:t> </a:t>
            </a:r>
            <a:r>
              <a:rPr sz="2800" spc="-5" dirty="0">
                <a:solidFill>
                  <a:srgbClr val="000066"/>
                </a:solidFill>
                <a:latin typeface="Candara"/>
                <a:cs typeface="Candara"/>
              </a:rPr>
              <a:t>το</a:t>
            </a:r>
            <a:r>
              <a:rPr sz="2800" dirty="0">
                <a:solidFill>
                  <a:srgbClr val="000066"/>
                </a:solidFill>
                <a:latin typeface="Candara"/>
                <a:cs typeface="Candara"/>
              </a:rPr>
              <a:t> </a:t>
            </a:r>
            <a:r>
              <a:rPr sz="2800" spc="-295" dirty="0">
                <a:solidFill>
                  <a:srgbClr val="000066"/>
                </a:solidFill>
                <a:latin typeface="Candara"/>
                <a:cs typeface="Candara"/>
              </a:rPr>
              <a:t> </a:t>
            </a:r>
            <a:r>
              <a:rPr sz="2800" spc="-5" dirty="0">
                <a:solidFill>
                  <a:srgbClr val="000066"/>
                </a:solidFill>
                <a:latin typeface="Candara"/>
                <a:cs typeface="Candara"/>
              </a:rPr>
              <a:t>ασφαλ</a:t>
            </a:r>
            <a:r>
              <a:rPr sz="2800" spc="5" dirty="0">
                <a:solidFill>
                  <a:srgbClr val="000066"/>
                </a:solidFill>
                <a:latin typeface="Candara"/>
                <a:cs typeface="Candara"/>
              </a:rPr>
              <a:t>έσ</a:t>
            </a:r>
            <a:r>
              <a:rPr sz="2800" spc="-5" dirty="0">
                <a:solidFill>
                  <a:srgbClr val="000066"/>
                </a:solidFill>
                <a:latin typeface="Candara"/>
                <a:cs typeface="Candara"/>
              </a:rPr>
              <a:t>τερο</a:t>
            </a:r>
            <a:r>
              <a:rPr sz="2800" dirty="0">
                <a:solidFill>
                  <a:srgbClr val="000066"/>
                </a:solidFill>
                <a:latin typeface="Candara"/>
                <a:cs typeface="Candara"/>
              </a:rPr>
              <a:t> </a:t>
            </a:r>
            <a:r>
              <a:rPr sz="2800" spc="-285" dirty="0">
                <a:solidFill>
                  <a:srgbClr val="000066"/>
                </a:solidFill>
                <a:latin typeface="Candara"/>
                <a:cs typeface="Candara"/>
              </a:rPr>
              <a:t> </a:t>
            </a:r>
            <a:r>
              <a:rPr sz="2800" spc="-10" dirty="0">
                <a:solidFill>
                  <a:srgbClr val="000066"/>
                </a:solidFill>
                <a:latin typeface="Candara"/>
                <a:cs typeface="Candara"/>
              </a:rPr>
              <a:t>γεν</a:t>
            </a:r>
            <a:r>
              <a:rPr sz="2800" spc="5" dirty="0">
                <a:solidFill>
                  <a:srgbClr val="000066"/>
                </a:solidFill>
                <a:latin typeface="Candara"/>
                <a:cs typeface="Candara"/>
              </a:rPr>
              <a:t>ι</a:t>
            </a:r>
            <a:r>
              <a:rPr sz="2800" spc="-10" dirty="0">
                <a:solidFill>
                  <a:srgbClr val="000066"/>
                </a:solidFill>
                <a:latin typeface="Candara"/>
                <a:cs typeface="Candara"/>
              </a:rPr>
              <a:t>κό </a:t>
            </a:r>
            <a:r>
              <a:rPr sz="2800" spc="-5" dirty="0">
                <a:solidFill>
                  <a:srgbClr val="000066"/>
                </a:solidFill>
                <a:latin typeface="Candara"/>
                <a:cs typeface="Candara"/>
              </a:rPr>
              <a:t>αναι</a:t>
            </a:r>
            <a:r>
              <a:rPr sz="2800" spc="5" dirty="0">
                <a:solidFill>
                  <a:srgbClr val="000066"/>
                </a:solidFill>
                <a:latin typeface="Candara"/>
                <a:cs typeface="Candara"/>
              </a:rPr>
              <a:t>σ</a:t>
            </a:r>
            <a:r>
              <a:rPr sz="2800" spc="-5" dirty="0">
                <a:solidFill>
                  <a:srgbClr val="000066"/>
                </a:solidFill>
                <a:latin typeface="Candara"/>
                <a:cs typeface="Candara"/>
              </a:rPr>
              <a:t>θητ</a:t>
            </a:r>
            <a:r>
              <a:rPr sz="2800" dirty="0">
                <a:solidFill>
                  <a:srgbClr val="000066"/>
                </a:solidFill>
                <a:latin typeface="Candara"/>
                <a:cs typeface="Candara"/>
              </a:rPr>
              <a:t>ι</a:t>
            </a:r>
            <a:r>
              <a:rPr sz="2800" spc="-10" dirty="0">
                <a:solidFill>
                  <a:srgbClr val="000066"/>
                </a:solidFill>
                <a:latin typeface="Candara"/>
                <a:cs typeface="Candara"/>
              </a:rPr>
              <a:t>κ</a:t>
            </a:r>
            <a:r>
              <a:rPr sz="2800" spc="-5" dirty="0">
                <a:solidFill>
                  <a:srgbClr val="000066"/>
                </a:solidFill>
                <a:latin typeface="Candara"/>
                <a:cs typeface="Candara"/>
              </a:rPr>
              <a:t>ό</a:t>
            </a:r>
            <a:r>
              <a:rPr sz="2800" dirty="0">
                <a:solidFill>
                  <a:srgbClr val="000066"/>
                </a:solidFill>
                <a:latin typeface="Candara"/>
                <a:cs typeface="Candara"/>
              </a:rPr>
              <a:t> </a:t>
            </a:r>
            <a:r>
              <a:rPr sz="2800" spc="270" dirty="0">
                <a:solidFill>
                  <a:srgbClr val="000066"/>
                </a:solidFill>
                <a:latin typeface="Candara"/>
                <a:cs typeface="Candara"/>
              </a:rPr>
              <a:t> </a:t>
            </a:r>
            <a:r>
              <a:rPr sz="2800" spc="-5" dirty="0">
                <a:solidFill>
                  <a:srgbClr val="000066"/>
                </a:solidFill>
                <a:latin typeface="Candara"/>
                <a:cs typeface="Candara"/>
              </a:rPr>
              <a:t>της</a:t>
            </a:r>
            <a:r>
              <a:rPr sz="2800" dirty="0">
                <a:solidFill>
                  <a:srgbClr val="000066"/>
                </a:solidFill>
                <a:latin typeface="Candara"/>
                <a:cs typeface="Candara"/>
              </a:rPr>
              <a:t> </a:t>
            </a:r>
            <a:r>
              <a:rPr sz="2800" spc="280" dirty="0">
                <a:solidFill>
                  <a:srgbClr val="000066"/>
                </a:solidFill>
                <a:latin typeface="Candara"/>
                <a:cs typeface="Candara"/>
              </a:rPr>
              <a:t> </a:t>
            </a:r>
            <a:r>
              <a:rPr sz="2800" spc="-10" dirty="0">
                <a:solidFill>
                  <a:srgbClr val="000066"/>
                </a:solidFill>
                <a:latin typeface="Candara"/>
                <a:cs typeface="Candara"/>
              </a:rPr>
              <a:t>κατ</a:t>
            </a:r>
            <a:r>
              <a:rPr sz="2800" spc="-5" dirty="0">
                <a:solidFill>
                  <a:srgbClr val="000066"/>
                </a:solidFill>
                <a:latin typeface="Candara"/>
                <a:cs typeface="Candara"/>
              </a:rPr>
              <a:t>η</a:t>
            </a:r>
            <a:r>
              <a:rPr sz="2800" spc="-10" dirty="0">
                <a:solidFill>
                  <a:srgbClr val="000066"/>
                </a:solidFill>
                <a:latin typeface="Candara"/>
                <a:cs typeface="Candara"/>
              </a:rPr>
              <a:t>γορ</a:t>
            </a:r>
            <a:r>
              <a:rPr sz="2800" dirty="0">
                <a:solidFill>
                  <a:srgbClr val="000066"/>
                </a:solidFill>
                <a:latin typeface="Candara"/>
                <a:cs typeface="Candara"/>
              </a:rPr>
              <a:t>ί</a:t>
            </a:r>
            <a:r>
              <a:rPr sz="2800" spc="5" dirty="0">
                <a:solidFill>
                  <a:srgbClr val="000066"/>
                </a:solidFill>
                <a:latin typeface="Candara"/>
                <a:cs typeface="Candara"/>
              </a:rPr>
              <a:t>α</a:t>
            </a:r>
            <a:r>
              <a:rPr sz="2800" dirty="0">
                <a:solidFill>
                  <a:srgbClr val="000066"/>
                </a:solidFill>
                <a:latin typeface="Candara"/>
                <a:cs typeface="Candara"/>
              </a:rPr>
              <a:t>ς</a:t>
            </a:r>
            <a:r>
              <a:rPr sz="2800" spc="-5" dirty="0">
                <a:solidFill>
                  <a:srgbClr val="000066"/>
                </a:solidFill>
                <a:latin typeface="Candara"/>
                <a:cs typeface="Candara"/>
              </a:rPr>
              <a:t>.</a:t>
            </a:r>
            <a:r>
              <a:rPr sz="2800" dirty="0">
                <a:solidFill>
                  <a:srgbClr val="000066"/>
                </a:solidFill>
                <a:latin typeface="Candara"/>
                <a:cs typeface="Candara"/>
              </a:rPr>
              <a:t> </a:t>
            </a:r>
            <a:r>
              <a:rPr sz="2800" spc="275" dirty="0">
                <a:solidFill>
                  <a:srgbClr val="000066"/>
                </a:solidFill>
                <a:latin typeface="Candara"/>
                <a:cs typeface="Candara"/>
              </a:rPr>
              <a:t> </a:t>
            </a:r>
            <a:r>
              <a:rPr sz="2800" spc="-5" dirty="0">
                <a:solidFill>
                  <a:srgbClr val="000066"/>
                </a:solidFill>
                <a:latin typeface="Candara"/>
                <a:cs typeface="Candara"/>
              </a:rPr>
              <a:t>Σ</a:t>
            </a:r>
            <a:r>
              <a:rPr sz="2800" dirty="0">
                <a:solidFill>
                  <a:srgbClr val="000066"/>
                </a:solidFill>
                <a:latin typeface="Candara"/>
                <a:cs typeface="Candara"/>
              </a:rPr>
              <a:t>π</a:t>
            </a:r>
            <a:r>
              <a:rPr sz="2800" spc="-5" dirty="0">
                <a:solidFill>
                  <a:srgbClr val="000066"/>
                </a:solidFill>
                <a:latin typeface="Candara"/>
                <a:cs typeface="Candara"/>
              </a:rPr>
              <a:t>ανίω</a:t>
            </a:r>
            <a:r>
              <a:rPr sz="2800" spc="5" dirty="0">
                <a:solidFill>
                  <a:srgbClr val="000066"/>
                </a:solidFill>
                <a:latin typeface="Candara"/>
                <a:cs typeface="Candara"/>
              </a:rPr>
              <a:t>ς</a:t>
            </a:r>
            <a:r>
              <a:rPr sz="2800" spc="-5" dirty="0">
                <a:solidFill>
                  <a:srgbClr val="000066"/>
                </a:solidFill>
                <a:latin typeface="Candara"/>
                <a:cs typeface="Candara"/>
              </a:rPr>
              <a:t>,</a:t>
            </a:r>
            <a:r>
              <a:rPr sz="2800" dirty="0">
                <a:solidFill>
                  <a:srgbClr val="000066"/>
                </a:solidFill>
                <a:latin typeface="Candara"/>
                <a:cs typeface="Candara"/>
              </a:rPr>
              <a:t> </a:t>
            </a:r>
            <a:r>
              <a:rPr sz="2800" spc="260" dirty="0">
                <a:solidFill>
                  <a:srgbClr val="000066"/>
                </a:solidFill>
                <a:latin typeface="Candara"/>
                <a:cs typeface="Candara"/>
              </a:rPr>
              <a:t> </a:t>
            </a:r>
            <a:r>
              <a:rPr sz="2800" spc="-10" dirty="0">
                <a:solidFill>
                  <a:srgbClr val="000066"/>
                </a:solidFill>
                <a:latin typeface="Candara"/>
                <a:cs typeface="Candara"/>
              </a:rPr>
              <a:t>πάντως, </a:t>
            </a:r>
            <a:r>
              <a:rPr sz="2800" spc="-5" dirty="0">
                <a:solidFill>
                  <a:srgbClr val="000066"/>
                </a:solidFill>
                <a:latin typeface="Candara"/>
                <a:cs typeface="Candara"/>
              </a:rPr>
              <a:t>είναι</a:t>
            </a:r>
            <a:r>
              <a:rPr sz="2800" dirty="0">
                <a:solidFill>
                  <a:srgbClr val="000066"/>
                </a:solidFill>
                <a:latin typeface="Candara"/>
                <a:cs typeface="Candara"/>
              </a:rPr>
              <a:t> </a:t>
            </a:r>
            <a:r>
              <a:rPr sz="2800" spc="-10" dirty="0">
                <a:solidFill>
                  <a:srgbClr val="000066"/>
                </a:solidFill>
                <a:latin typeface="Candara"/>
                <a:cs typeface="Candara"/>
              </a:rPr>
              <a:t> δ</a:t>
            </a:r>
            <a:r>
              <a:rPr sz="2800" spc="10" dirty="0">
                <a:solidFill>
                  <a:srgbClr val="000066"/>
                </a:solidFill>
                <a:latin typeface="Candara"/>
                <a:cs typeface="Candara"/>
              </a:rPr>
              <a:t>υ</a:t>
            </a:r>
            <a:r>
              <a:rPr sz="2800" spc="-10" dirty="0">
                <a:solidFill>
                  <a:srgbClr val="000066"/>
                </a:solidFill>
                <a:latin typeface="Candara"/>
                <a:cs typeface="Candara"/>
              </a:rPr>
              <a:t>να</a:t>
            </a:r>
            <a:r>
              <a:rPr sz="2800" spc="25" dirty="0">
                <a:solidFill>
                  <a:srgbClr val="000066"/>
                </a:solidFill>
                <a:latin typeface="Candara"/>
                <a:cs typeface="Candara"/>
              </a:rPr>
              <a:t>τ</a:t>
            </a:r>
            <a:r>
              <a:rPr sz="2800" spc="-5" dirty="0">
                <a:solidFill>
                  <a:srgbClr val="000066"/>
                </a:solidFill>
                <a:latin typeface="Candara"/>
                <a:cs typeface="Candara"/>
              </a:rPr>
              <a:t>ό</a:t>
            </a:r>
            <a:r>
              <a:rPr sz="2800" dirty="0">
                <a:solidFill>
                  <a:srgbClr val="000066"/>
                </a:solidFill>
                <a:latin typeface="Candara"/>
                <a:cs typeface="Candara"/>
              </a:rPr>
              <a:t> </a:t>
            </a:r>
            <a:r>
              <a:rPr sz="2800" spc="-5" dirty="0">
                <a:solidFill>
                  <a:srgbClr val="000066"/>
                </a:solidFill>
                <a:latin typeface="Candara"/>
                <a:cs typeface="Candara"/>
              </a:rPr>
              <a:t> </a:t>
            </a:r>
            <a:r>
              <a:rPr sz="2800" spc="-10" dirty="0">
                <a:solidFill>
                  <a:srgbClr val="000066"/>
                </a:solidFill>
                <a:latin typeface="Candara"/>
                <a:cs typeface="Candara"/>
              </a:rPr>
              <a:t>ν</a:t>
            </a:r>
            <a:r>
              <a:rPr sz="2800" spc="-5" dirty="0">
                <a:solidFill>
                  <a:srgbClr val="000066"/>
                </a:solidFill>
                <a:latin typeface="Candara"/>
                <a:cs typeface="Candara"/>
              </a:rPr>
              <a:t>α</a:t>
            </a:r>
            <a:r>
              <a:rPr sz="2800" dirty="0">
                <a:solidFill>
                  <a:srgbClr val="000066"/>
                </a:solidFill>
                <a:latin typeface="Candara"/>
                <a:cs typeface="Candara"/>
              </a:rPr>
              <a:t> </a:t>
            </a:r>
            <a:r>
              <a:rPr sz="2800" spc="-5" dirty="0">
                <a:solidFill>
                  <a:srgbClr val="000066"/>
                </a:solidFill>
                <a:latin typeface="Candara"/>
                <a:cs typeface="Candara"/>
              </a:rPr>
              <a:t> </a:t>
            </a:r>
            <a:r>
              <a:rPr sz="2800" spc="5" dirty="0">
                <a:solidFill>
                  <a:srgbClr val="000066"/>
                </a:solidFill>
                <a:latin typeface="Candara"/>
                <a:cs typeface="Candara"/>
              </a:rPr>
              <a:t>π</a:t>
            </a:r>
            <a:r>
              <a:rPr sz="2800" spc="-10" dirty="0">
                <a:solidFill>
                  <a:srgbClr val="000066"/>
                </a:solidFill>
                <a:latin typeface="Candara"/>
                <a:cs typeface="Candara"/>
              </a:rPr>
              <a:t>ροκαλέσ</a:t>
            </a:r>
            <a:r>
              <a:rPr sz="2800" spc="5" dirty="0">
                <a:solidFill>
                  <a:srgbClr val="000066"/>
                </a:solidFill>
                <a:latin typeface="Candara"/>
                <a:cs typeface="Candara"/>
              </a:rPr>
              <a:t>ε</a:t>
            </a:r>
            <a:r>
              <a:rPr sz="2800" spc="-5" dirty="0">
                <a:solidFill>
                  <a:srgbClr val="000066"/>
                </a:solidFill>
                <a:latin typeface="Candara"/>
                <a:cs typeface="Candara"/>
              </a:rPr>
              <a:t>ι</a:t>
            </a:r>
            <a:r>
              <a:rPr sz="2800" dirty="0">
                <a:solidFill>
                  <a:srgbClr val="000066"/>
                </a:solidFill>
                <a:latin typeface="Candara"/>
                <a:cs typeface="Candara"/>
              </a:rPr>
              <a:t>  </a:t>
            </a:r>
            <a:r>
              <a:rPr sz="2800" spc="-5" dirty="0">
                <a:solidFill>
                  <a:srgbClr val="000066"/>
                </a:solidFill>
                <a:latin typeface="Candara"/>
                <a:cs typeface="Candara"/>
              </a:rPr>
              <a:t>υπερ</a:t>
            </a:r>
            <a:r>
              <a:rPr sz="2800" dirty="0">
                <a:solidFill>
                  <a:srgbClr val="000066"/>
                </a:solidFill>
                <a:latin typeface="Candara"/>
                <a:cs typeface="Candara"/>
              </a:rPr>
              <a:t>π</a:t>
            </a:r>
            <a:r>
              <a:rPr sz="2800" spc="-5" dirty="0">
                <a:solidFill>
                  <a:srgbClr val="000066"/>
                </a:solidFill>
                <a:latin typeface="Candara"/>
                <a:cs typeface="Candara"/>
              </a:rPr>
              <a:t>υρεξία,</a:t>
            </a:r>
            <a:r>
              <a:rPr sz="2800" dirty="0">
                <a:solidFill>
                  <a:srgbClr val="000066"/>
                </a:solidFill>
                <a:latin typeface="Candara"/>
                <a:cs typeface="Candara"/>
              </a:rPr>
              <a:t> </a:t>
            </a:r>
            <a:r>
              <a:rPr sz="2800" spc="-5" dirty="0">
                <a:solidFill>
                  <a:srgbClr val="000066"/>
                </a:solidFill>
                <a:latin typeface="Candara"/>
                <a:cs typeface="Candara"/>
              </a:rPr>
              <a:t> ό</a:t>
            </a:r>
            <a:r>
              <a:rPr sz="2800" dirty="0">
                <a:solidFill>
                  <a:srgbClr val="000066"/>
                </a:solidFill>
                <a:latin typeface="Candara"/>
                <a:cs typeface="Candara"/>
              </a:rPr>
              <a:t>π</a:t>
            </a:r>
            <a:r>
              <a:rPr sz="2800" spc="-10" dirty="0">
                <a:solidFill>
                  <a:srgbClr val="000066"/>
                </a:solidFill>
                <a:latin typeface="Candara"/>
                <a:cs typeface="Candara"/>
              </a:rPr>
              <a:t>ως κα</a:t>
            </a:r>
            <a:r>
              <a:rPr sz="2800" spc="-5" dirty="0">
                <a:solidFill>
                  <a:srgbClr val="000066"/>
                </a:solidFill>
                <a:latin typeface="Candara"/>
                <a:cs typeface="Candara"/>
              </a:rPr>
              <a:t>ι</a:t>
            </a:r>
            <a:r>
              <a:rPr sz="2800" spc="10" dirty="0">
                <a:solidFill>
                  <a:srgbClr val="000066"/>
                </a:solidFill>
                <a:latin typeface="Candara"/>
                <a:cs typeface="Candara"/>
              </a:rPr>
              <a:t> </a:t>
            </a:r>
            <a:r>
              <a:rPr sz="2800" spc="-5" dirty="0">
                <a:solidFill>
                  <a:srgbClr val="000066"/>
                </a:solidFill>
                <a:latin typeface="Candara"/>
                <a:cs typeface="Candara"/>
              </a:rPr>
              <a:t>τα</a:t>
            </a:r>
            <a:r>
              <a:rPr sz="2800" dirty="0">
                <a:solidFill>
                  <a:srgbClr val="000066"/>
                </a:solidFill>
                <a:latin typeface="Candara"/>
                <a:cs typeface="Candara"/>
              </a:rPr>
              <a:t> </a:t>
            </a:r>
            <a:r>
              <a:rPr sz="2800" spc="-5" dirty="0">
                <a:solidFill>
                  <a:srgbClr val="000066"/>
                </a:solidFill>
                <a:latin typeface="Candara"/>
                <a:cs typeface="Candara"/>
              </a:rPr>
              <a:t>άλλα</a:t>
            </a:r>
            <a:r>
              <a:rPr sz="2800" dirty="0">
                <a:solidFill>
                  <a:srgbClr val="000066"/>
                </a:solidFill>
                <a:latin typeface="Candara"/>
                <a:cs typeface="Candara"/>
              </a:rPr>
              <a:t> </a:t>
            </a:r>
            <a:r>
              <a:rPr sz="2800" spc="-10" dirty="0">
                <a:solidFill>
                  <a:srgbClr val="000066"/>
                </a:solidFill>
                <a:latin typeface="Candara"/>
                <a:cs typeface="Candara"/>
              </a:rPr>
              <a:t>γεν</a:t>
            </a:r>
            <a:r>
              <a:rPr sz="2800" spc="-20" dirty="0">
                <a:solidFill>
                  <a:srgbClr val="000066"/>
                </a:solidFill>
                <a:latin typeface="Candara"/>
                <a:cs typeface="Candara"/>
              </a:rPr>
              <a:t>ι</a:t>
            </a:r>
            <a:r>
              <a:rPr sz="2800" spc="-10" dirty="0">
                <a:solidFill>
                  <a:srgbClr val="000066"/>
                </a:solidFill>
                <a:latin typeface="Candara"/>
                <a:cs typeface="Candara"/>
              </a:rPr>
              <a:t>κ</a:t>
            </a:r>
            <a:r>
              <a:rPr sz="2800" spc="-5" dirty="0">
                <a:solidFill>
                  <a:srgbClr val="000066"/>
                </a:solidFill>
                <a:latin typeface="Candara"/>
                <a:cs typeface="Candara"/>
              </a:rPr>
              <a:t>ά</a:t>
            </a:r>
            <a:r>
              <a:rPr sz="2800" spc="40" dirty="0">
                <a:solidFill>
                  <a:srgbClr val="000066"/>
                </a:solidFill>
                <a:latin typeface="Candara"/>
                <a:cs typeface="Candara"/>
              </a:rPr>
              <a:t> </a:t>
            </a:r>
            <a:r>
              <a:rPr sz="2800" spc="-5" dirty="0">
                <a:solidFill>
                  <a:srgbClr val="000066"/>
                </a:solidFill>
                <a:latin typeface="Candara"/>
                <a:cs typeface="Candara"/>
              </a:rPr>
              <a:t>αναισθη</a:t>
            </a:r>
            <a:r>
              <a:rPr sz="2800" dirty="0">
                <a:solidFill>
                  <a:srgbClr val="000066"/>
                </a:solidFill>
                <a:latin typeface="Candara"/>
                <a:cs typeface="Candara"/>
              </a:rPr>
              <a:t>τ</a:t>
            </a:r>
            <a:r>
              <a:rPr sz="2800" spc="-5" dirty="0">
                <a:solidFill>
                  <a:srgbClr val="000066"/>
                </a:solidFill>
                <a:latin typeface="Candara"/>
                <a:cs typeface="Candara"/>
              </a:rPr>
              <a:t>ικ</a:t>
            </a:r>
            <a:r>
              <a:rPr sz="2800" spc="-30" dirty="0">
                <a:solidFill>
                  <a:srgbClr val="000066"/>
                </a:solidFill>
                <a:latin typeface="Candara"/>
                <a:cs typeface="Candara"/>
              </a:rPr>
              <a:t>ά</a:t>
            </a:r>
            <a:r>
              <a:rPr sz="2800" spc="-5" dirty="0">
                <a:solidFill>
                  <a:srgbClr val="000066"/>
                </a:solidFill>
                <a:latin typeface="Candara"/>
                <a:cs typeface="Candara"/>
              </a:rPr>
              <a:t>.</a:t>
            </a:r>
            <a:endParaRPr sz="2800" dirty="0">
              <a:latin typeface="Candara"/>
              <a:cs typeface="Candara"/>
            </a:endParaRPr>
          </a:p>
        </p:txBody>
      </p:sp>
      <p:sp>
        <p:nvSpPr>
          <p:cNvPr id="4" name="TextBox 3"/>
          <p:cNvSpPr txBox="1"/>
          <p:nvPr/>
        </p:nvSpPr>
        <p:spPr>
          <a:xfrm>
            <a:off x="4343400" y="397892"/>
            <a:ext cx="4709944" cy="707886"/>
          </a:xfrm>
          <a:prstGeom prst="rect">
            <a:avLst/>
          </a:prstGeom>
          <a:noFill/>
        </p:spPr>
        <p:txBody>
          <a:bodyPr wrap="none" rtlCol="0">
            <a:spAutoFit/>
          </a:bodyPr>
          <a:lstStyle/>
          <a:p>
            <a:r>
              <a:rPr lang="el-GR" sz="4000" b="1" u="sng" dirty="0" smtClean="0">
                <a:solidFill>
                  <a:srgbClr val="9D3381"/>
                </a:solidFill>
                <a:effectLst>
                  <a:outerShdw blurRad="38100" dist="38100" dir="2700000" algn="tl">
                    <a:srgbClr val="000000">
                      <a:alpha val="43137"/>
                    </a:srgbClr>
                  </a:outerShdw>
                </a:effectLst>
                <a:latin typeface="Arial Black" panose="020B0A04020102020204" pitchFamily="34" charset="0"/>
              </a:rPr>
              <a:t>ΙΣΟΦΛΟΥΡΑΝΙΟ</a:t>
            </a:r>
            <a:endParaRPr lang="el-GR" sz="4000" b="1" u="sng" dirty="0">
              <a:solidFill>
                <a:srgbClr val="9D3381"/>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5940" y="1666113"/>
            <a:ext cx="8072119" cy="1304844"/>
          </a:xfrm>
          <a:prstGeom prst="rect">
            <a:avLst/>
          </a:prstGeom>
        </p:spPr>
        <p:txBody>
          <a:bodyPr vert="horz" wrap="square" lIns="0" tIns="12065" rIns="0" bIns="0" rtlCol="0">
            <a:spAutoFit/>
          </a:bodyPr>
          <a:lstStyle/>
          <a:p>
            <a:pPr marL="1363980" marR="1354455" indent="-1270" algn="ctr">
              <a:lnSpc>
                <a:spcPct val="100000"/>
              </a:lnSpc>
              <a:spcBef>
                <a:spcPts val="95"/>
              </a:spcBef>
            </a:pPr>
            <a:r>
              <a:rPr sz="2800" spc="-5" dirty="0">
                <a:solidFill>
                  <a:srgbClr val="000066"/>
                </a:solidFill>
                <a:latin typeface="Candara"/>
                <a:cs typeface="Candara"/>
              </a:rPr>
              <a:t>CHF2-O-CHFCF3 </a:t>
            </a:r>
            <a:r>
              <a:rPr sz="2800" dirty="0">
                <a:solidFill>
                  <a:srgbClr val="000066"/>
                </a:solidFill>
                <a:latin typeface="Candara"/>
                <a:cs typeface="Candara"/>
              </a:rPr>
              <a:t> </a:t>
            </a:r>
            <a:r>
              <a:rPr sz="2800" spc="-5" dirty="0">
                <a:solidFill>
                  <a:srgbClr val="000066"/>
                </a:solidFill>
                <a:latin typeface="Candara"/>
                <a:cs typeface="Candara"/>
              </a:rPr>
              <a:t>C3H2F6O,</a:t>
            </a:r>
            <a:r>
              <a:rPr sz="2800" spc="-15" dirty="0">
                <a:solidFill>
                  <a:srgbClr val="000066"/>
                </a:solidFill>
                <a:latin typeface="Candara"/>
                <a:cs typeface="Candara"/>
              </a:rPr>
              <a:t> </a:t>
            </a:r>
            <a:r>
              <a:rPr sz="2800" spc="-5" dirty="0">
                <a:solidFill>
                  <a:srgbClr val="000066"/>
                </a:solidFill>
                <a:latin typeface="Candara"/>
                <a:cs typeface="Candara"/>
              </a:rPr>
              <a:t>M.B.</a:t>
            </a:r>
            <a:r>
              <a:rPr sz="2800" spc="-20" dirty="0">
                <a:solidFill>
                  <a:srgbClr val="000066"/>
                </a:solidFill>
                <a:latin typeface="Candara"/>
                <a:cs typeface="Candara"/>
              </a:rPr>
              <a:t> </a:t>
            </a:r>
            <a:r>
              <a:rPr sz="2800" spc="-5" dirty="0">
                <a:solidFill>
                  <a:srgbClr val="000066"/>
                </a:solidFill>
                <a:latin typeface="Candara"/>
                <a:cs typeface="Candara"/>
              </a:rPr>
              <a:t>168</a:t>
            </a:r>
            <a:endParaRPr sz="2800" dirty="0">
              <a:latin typeface="Candara"/>
              <a:cs typeface="Candara"/>
            </a:endParaRPr>
          </a:p>
          <a:p>
            <a:pPr marL="12700" marR="5080" algn="ctr">
              <a:lnSpc>
                <a:spcPct val="100000"/>
              </a:lnSpc>
            </a:pPr>
            <a:r>
              <a:rPr sz="2800" spc="-5" dirty="0">
                <a:solidFill>
                  <a:srgbClr val="000066"/>
                </a:solidFill>
                <a:latin typeface="Candara"/>
                <a:cs typeface="Candara"/>
              </a:rPr>
              <a:t>Διφθορομεθυλο-1-φθορο-2,2,2- </a:t>
            </a:r>
            <a:r>
              <a:rPr sz="2800" spc="-855" dirty="0">
                <a:solidFill>
                  <a:srgbClr val="000066"/>
                </a:solidFill>
                <a:latin typeface="Candara"/>
                <a:cs typeface="Candara"/>
              </a:rPr>
              <a:t> </a:t>
            </a:r>
            <a:r>
              <a:rPr sz="2800" spc="-5" dirty="0">
                <a:solidFill>
                  <a:srgbClr val="000066"/>
                </a:solidFill>
                <a:latin typeface="Candara"/>
                <a:cs typeface="Candara"/>
              </a:rPr>
              <a:t>τριφθοροαιθυλαιθέρας</a:t>
            </a:r>
            <a:endParaRPr sz="2800" dirty="0">
              <a:latin typeface="Candara"/>
              <a:cs typeface="Candara"/>
            </a:endParaRPr>
          </a:p>
        </p:txBody>
      </p:sp>
      <p:pic>
        <p:nvPicPr>
          <p:cNvPr id="4" name="Εικόνα 3"/>
          <p:cNvPicPr>
            <a:picLocks noChangeAspect="1"/>
          </p:cNvPicPr>
          <p:nvPr/>
        </p:nvPicPr>
        <p:blipFill>
          <a:blip r:embed="rId2"/>
          <a:stretch>
            <a:fillRect/>
          </a:stretch>
        </p:blipFill>
        <p:spPr>
          <a:xfrm>
            <a:off x="2786252" y="3352800"/>
            <a:ext cx="3600450" cy="3039724"/>
          </a:xfrm>
          <a:prstGeom prst="rect">
            <a:avLst/>
          </a:prstGeom>
        </p:spPr>
      </p:pic>
      <p:sp>
        <p:nvSpPr>
          <p:cNvPr id="5" name="TextBox 4"/>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600200" y="1752600"/>
            <a:ext cx="5983605" cy="2968120"/>
          </a:xfrm>
          <a:prstGeom prst="rect">
            <a:avLst/>
          </a:prstGeom>
        </p:spPr>
        <p:txBody>
          <a:bodyPr vert="horz" wrap="square" lIns="0" tIns="13335" rIns="0" bIns="0" rtlCol="0">
            <a:spAutoFit/>
          </a:bodyPr>
          <a:lstStyle/>
          <a:p>
            <a:pPr marL="38100">
              <a:lnSpc>
                <a:spcPct val="100000"/>
              </a:lnSpc>
              <a:spcBef>
                <a:spcPts val="10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Υγρό</a:t>
            </a:r>
            <a:endParaRPr sz="3200" dirty="0">
              <a:latin typeface="Candara"/>
              <a:cs typeface="Candara"/>
            </a:endParaRPr>
          </a:p>
          <a:p>
            <a:pPr marL="381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Δια</a:t>
            </a:r>
            <a:r>
              <a:rPr sz="3200" spc="5" dirty="0">
                <a:solidFill>
                  <a:srgbClr val="000066"/>
                </a:solidFill>
                <a:latin typeface="Candara"/>
                <a:cs typeface="Candara"/>
              </a:rPr>
              <a:t>υ</a:t>
            </a:r>
            <a:r>
              <a:rPr sz="3200" spc="-5" dirty="0">
                <a:solidFill>
                  <a:srgbClr val="000066"/>
                </a:solidFill>
                <a:latin typeface="Candara"/>
                <a:cs typeface="Candara"/>
              </a:rPr>
              <a:t>γές</a:t>
            </a:r>
            <a:endParaRPr sz="3200" dirty="0">
              <a:latin typeface="Candara"/>
              <a:cs typeface="Candara"/>
            </a:endParaRPr>
          </a:p>
          <a:p>
            <a:pPr marL="38100">
              <a:lnSpc>
                <a:spcPct val="100000"/>
              </a:lnSpc>
              <a:tabLst>
                <a:tab pos="2618740" algn="l"/>
              </a:tabLst>
            </a:pPr>
            <a:r>
              <a:rPr sz="2250" spc="-210" dirty="0">
                <a:solidFill>
                  <a:srgbClr val="0E6EC5"/>
                </a:solidFill>
                <a:latin typeface="Segoe UI Symbol"/>
                <a:cs typeface="Segoe UI Symbol"/>
              </a:rPr>
              <a:t>⦿</a:t>
            </a:r>
            <a:r>
              <a:rPr sz="2250" spc="-310" dirty="0">
                <a:solidFill>
                  <a:srgbClr val="0E6EC5"/>
                </a:solidFill>
                <a:latin typeface="Segoe UI Symbol"/>
                <a:cs typeface="Segoe UI Symbol"/>
              </a:rPr>
              <a:t> </a:t>
            </a:r>
            <a:r>
              <a:rPr sz="3200" dirty="0">
                <a:solidFill>
                  <a:srgbClr val="000066"/>
                </a:solidFill>
                <a:latin typeface="Candara"/>
                <a:cs typeface="Candara"/>
              </a:rPr>
              <a:t>Ερεθιστικής	</a:t>
            </a:r>
            <a:r>
              <a:rPr sz="3200" dirty="0" err="1" smtClean="0">
                <a:solidFill>
                  <a:srgbClr val="000066"/>
                </a:solidFill>
                <a:latin typeface="Candara"/>
                <a:cs typeface="Candara"/>
              </a:rPr>
              <a:t>οσμής</a:t>
            </a:r>
            <a:endParaRPr sz="3200" dirty="0">
              <a:latin typeface="Candara"/>
              <a:cs typeface="Candara"/>
            </a:endParaRPr>
          </a:p>
          <a:p>
            <a:pPr marL="38100">
              <a:lnSpc>
                <a:spcPct val="100000"/>
              </a:lnSpc>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σ.ζ.</a:t>
            </a:r>
            <a:r>
              <a:rPr sz="3200" spc="20" dirty="0">
                <a:solidFill>
                  <a:srgbClr val="000066"/>
                </a:solidFill>
                <a:latin typeface="Candara"/>
                <a:cs typeface="Candara"/>
              </a:rPr>
              <a:t> </a:t>
            </a:r>
            <a:r>
              <a:rPr sz="3200" dirty="0" smtClean="0">
                <a:solidFill>
                  <a:srgbClr val="000066"/>
                </a:solidFill>
                <a:latin typeface="Candara"/>
                <a:cs typeface="Candara"/>
              </a:rPr>
              <a:t>23,</a:t>
            </a:r>
            <a:r>
              <a:rPr sz="3200" cap="small" spc="-25" dirty="0" smtClean="0">
                <a:solidFill>
                  <a:srgbClr val="000066"/>
                </a:solidFill>
                <a:latin typeface="Candara"/>
                <a:cs typeface="Candara"/>
              </a:rPr>
              <a:t>5</a:t>
            </a:r>
            <a:r>
              <a:rPr sz="3150" cap="small" spc="15" baseline="25132" dirty="0" smtClean="0">
                <a:solidFill>
                  <a:srgbClr val="000066"/>
                </a:solidFill>
                <a:latin typeface="Candara"/>
                <a:cs typeface="Candara"/>
              </a:rPr>
              <a:t>ο</a:t>
            </a:r>
            <a:r>
              <a:rPr lang="en-US" sz="3150" cap="small" spc="15" dirty="0" smtClean="0">
                <a:solidFill>
                  <a:srgbClr val="000066"/>
                </a:solidFill>
                <a:latin typeface="Candara"/>
                <a:cs typeface="Candara"/>
              </a:rPr>
              <a:t>C</a:t>
            </a:r>
            <a:endParaRPr sz="3150" dirty="0">
              <a:latin typeface="Candara"/>
              <a:cs typeface="Candara"/>
            </a:endParaRPr>
          </a:p>
          <a:p>
            <a:pPr marL="381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M</a:t>
            </a:r>
            <a:r>
              <a:rPr sz="3200" spc="5" dirty="0">
                <a:solidFill>
                  <a:srgbClr val="000066"/>
                </a:solidFill>
                <a:latin typeface="Candara"/>
                <a:cs typeface="Candara"/>
              </a:rPr>
              <a:t>A</a:t>
            </a:r>
            <a:r>
              <a:rPr sz="3200" spc="-5" dirty="0">
                <a:solidFill>
                  <a:srgbClr val="000066"/>
                </a:solidFill>
                <a:latin typeface="Candara"/>
                <a:cs typeface="Candara"/>
              </a:rPr>
              <a:t>C</a:t>
            </a:r>
            <a:r>
              <a:rPr sz="3200" dirty="0">
                <a:solidFill>
                  <a:srgbClr val="000066"/>
                </a:solidFill>
                <a:latin typeface="Candara"/>
                <a:cs typeface="Candara"/>
              </a:rPr>
              <a:t>:</a:t>
            </a:r>
            <a:r>
              <a:rPr sz="3200" spc="15" dirty="0">
                <a:solidFill>
                  <a:srgbClr val="000066"/>
                </a:solidFill>
                <a:latin typeface="Candara"/>
                <a:cs typeface="Candara"/>
              </a:rPr>
              <a:t> </a:t>
            </a:r>
            <a:r>
              <a:rPr sz="3200" spc="-5" dirty="0">
                <a:solidFill>
                  <a:srgbClr val="000066"/>
                </a:solidFill>
                <a:latin typeface="Candara"/>
                <a:cs typeface="Candara"/>
              </a:rPr>
              <a:t>νεογν</a:t>
            </a:r>
            <a:r>
              <a:rPr sz="3200" dirty="0">
                <a:solidFill>
                  <a:srgbClr val="000066"/>
                </a:solidFill>
                <a:latin typeface="Candara"/>
                <a:cs typeface="Candara"/>
              </a:rPr>
              <a:t>ά </a:t>
            </a:r>
            <a:r>
              <a:rPr sz="3200" spc="-5" dirty="0">
                <a:solidFill>
                  <a:srgbClr val="000066"/>
                </a:solidFill>
                <a:latin typeface="Candara"/>
                <a:cs typeface="Candara"/>
              </a:rPr>
              <a:t>9</a:t>
            </a:r>
            <a:r>
              <a:rPr sz="3200" spc="-15" dirty="0">
                <a:solidFill>
                  <a:srgbClr val="000066"/>
                </a:solidFill>
                <a:latin typeface="Candara"/>
                <a:cs typeface="Candara"/>
              </a:rPr>
              <a:t>.</a:t>
            </a:r>
            <a:r>
              <a:rPr sz="3200" dirty="0">
                <a:solidFill>
                  <a:srgbClr val="000066"/>
                </a:solidFill>
                <a:latin typeface="Candara"/>
                <a:cs typeface="Candara"/>
              </a:rPr>
              <a:t>2% ενώ</a:t>
            </a:r>
            <a:r>
              <a:rPr sz="3200" spc="10" dirty="0">
                <a:solidFill>
                  <a:srgbClr val="000066"/>
                </a:solidFill>
                <a:latin typeface="Candara"/>
                <a:cs typeface="Candara"/>
              </a:rPr>
              <a:t> </a:t>
            </a:r>
            <a:r>
              <a:rPr sz="3200" dirty="0">
                <a:solidFill>
                  <a:srgbClr val="000066"/>
                </a:solidFill>
                <a:latin typeface="Candara"/>
                <a:cs typeface="Candara"/>
              </a:rPr>
              <a:t>ενή</a:t>
            </a:r>
            <a:r>
              <a:rPr sz="3200" spc="5" dirty="0">
                <a:solidFill>
                  <a:srgbClr val="000066"/>
                </a:solidFill>
                <a:latin typeface="Candara"/>
                <a:cs typeface="Candara"/>
              </a:rPr>
              <a:t>λ</a:t>
            </a:r>
            <a:r>
              <a:rPr sz="3200" dirty="0">
                <a:solidFill>
                  <a:srgbClr val="000066"/>
                </a:solidFill>
                <a:latin typeface="Candara"/>
                <a:cs typeface="Candara"/>
              </a:rPr>
              <a:t>ικ</a:t>
            </a:r>
            <a:r>
              <a:rPr sz="3200" spc="5" dirty="0">
                <a:solidFill>
                  <a:srgbClr val="000066"/>
                </a:solidFill>
                <a:latin typeface="Candara"/>
                <a:cs typeface="Candara"/>
              </a:rPr>
              <a:t>ε</a:t>
            </a:r>
            <a:r>
              <a:rPr sz="3200" dirty="0">
                <a:solidFill>
                  <a:srgbClr val="000066"/>
                </a:solidFill>
                <a:latin typeface="Candara"/>
                <a:cs typeface="Candara"/>
              </a:rPr>
              <a:t>ς</a:t>
            </a:r>
            <a:endParaRPr sz="3200" dirty="0">
              <a:latin typeface="Candara"/>
              <a:cs typeface="Candara"/>
            </a:endParaRPr>
          </a:p>
          <a:p>
            <a:pPr marL="330200">
              <a:lnSpc>
                <a:spcPct val="100000"/>
              </a:lnSpc>
            </a:pPr>
            <a:r>
              <a:rPr sz="3200" dirty="0">
                <a:solidFill>
                  <a:srgbClr val="000066"/>
                </a:solidFill>
                <a:latin typeface="Candara"/>
                <a:cs typeface="Candara"/>
              </a:rPr>
              <a:t>6.0%</a:t>
            </a:r>
            <a:endParaRPr sz="3200" dirty="0">
              <a:latin typeface="Candara"/>
              <a:cs typeface="Candara"/>
            </a:endParaRPr>
          </a:p>
        </p:txBody>
      </p:sp>
      <p:sp>
        <p:nvSpPr>
          <p:cNvPr id="4" name="TextBox 3"/>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53362"/>
            <a:ext cx="8073390" cy="2465705"/>
          </a:xfrm>
          <a:prstGeom prst="rect">
            <a:avLst/>
          </a:prstGeom>
        </p:spPr>
        <p:txBody>
          <a:bodyPr vert="horz" wrap="square" lIns="0" tIns="13335" rIns="0" bIns="0" rtlCol="0">
            <a:spAutoFit/>
          </a:bodyPr>
          <a:lstStyle/>
          <a:p>
            <a:pPr marL="12700">
              <a:lnSpc>
                <a:spcPct val="100000"/>
              </a:lnSpc>
              <a:spcBef>
                <a:spcPts val="105"/>
              </a:spcBef>
              <a:tabLst>
                <a:tab pos="1403985" algn="l"/>
              </a:tabLst>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Πολύ	</a:t>
            </a:r>
            <a:r>
              <a:rPr sz="3200" spc="-5" dirty="0">
                <a:solidFill>
                  <a:srgbClr val="000066"/>
                </a:solidFill>
                <a:latin typeface="Candara"/>
                <a:cs typeface="Candara"/>
              </a:rPr>
              <a:t>λίγο </a:t>
            </a:r>
            <a:r>
              <a:rPr sz="3200" spc="5" dirty="0">
                <a:solidFill>
                  <a:srgbClr val="000066"/>
                </a:solidFill>
                <a:latin typeface="Candara"/>
                <a:cs typeface="Candara"/>
              </a:rPr>
              <a:t>διαλυτό</a:t>
            </a:r>
            <a:r>
              <a:rPr sz="3200" spc="-30" dirty="0">
                <a:solidFill>
                  <a:srgbClr val="000066"/>
                </a:solidFill>
                <a:latin typeface="Candara"/>
                <a:cs typeface="Candara"/>
              </a:rPr>
              <a:t> </a:t>
            </a:r>
            <a:r>
              <a:rPr sz="3200" spc="-5" dirty="0">
                <a:solidFill>
                  <a:srgbClr val="000066"/>
                </a:solidFill>
                <a:latin typeface="Candara"/>
                <a:cs typeface="Candara"/>
              </a:rPr>
              <a:t>σε</a:t>
            </a:r>
            <a:r>
              <a:rPr sz="3200" spc="5" dirty="0">
                <a:solidFill>
                  <a:srgbClr val="000066"/>
                </a:solidFill>
                <a:latin typeface="Candara"/>
                <a:cs typeface="Candara"/>
              </a:rPr>
              <a:t> </a:t>
            </a:r>
            <a:r>
              <a:rPr sz="3200" spc="-5" dirty="0">
                <a:solidFill>
                  <a:srgbClr val="000066"/>
                </a:solidFill>
                <a:latin typeface="Candara"/>
                <a:cs typeface="Candara"/>
              </a:rPr>
              <a:t>νερό,</a:t>
            </a:r>
            <a:r>
              <a:rPr sz="3200" dirty="0">
                <a:solidFill>
                  <a:srgbClr val="000066"/>
                </a:solidFill>
                <a:latin typeface="Candara"/>
                <a:cs typeface="Candara"/>
              </a:rPr>
              <a:t> αίμα</a:t>
            </a:r>
            <a:r>
              <a:rPr sz="3200" spc="-15" dirty="0">
                <a:solidFill>
                  <a:srgbClr val="000066"/>
                </a:solidFill>
                <a:latin typeface="Candara"/>
                <a:cs typeface="Candara"/>
              </a:rPr>
              <a:t> </a:t>
            </a:r>
            <a:r>
              <a:rPr sz="3200" spc="-5" dirty="0">
                <a:solidFill>
                  <a:srgbClr val="000066"/>
                </a:solidFill>
                <a:latin typeface="Candara"/>
                <a:cs typeface="Candara"/>
              </a:rPr>
              <a:t>και </a:t>
            </a:r>
            <a:r>
              <a:rPr sz="3200" dirty="0">
                <a:solidFill>
                  <a:srgbClr val="000066"/>
                </a:solidFill>
                <a:latin typeface="Candara"/>
                <a:cs typeface="Candara"/>
              </a:rPr>
              <a:t>ιστούς</a:t>
            </a:r>
            <a:endParaRPr sz="3200">
              <a:latin typeface="Candara"/>
              <a:cs typeface="Candara"/>
            </a:endParaRPr>
          </a:p>
          <a:p>
            <a:pPr marL="12700">
              <a:lnSpc>
                <a:spcPct val="100000"/>
              </a:lnSpc>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Είναι</a:t>
            </a:r>
            <a:r>
              <a:rPr sz="3200" spc="-15" dirty="0">
                <a:solidFill>
                  <a:srgbClr val="000066"/>
                </a:solidFill>
                <a:latin typeface="Candara"/>
                <a:cs typeface="Candara"/>
              </a:rPr>
              <a:t> </a:t>
            </a:r>
            <a:r>
              <a:rPr sz="3200" dirty="0">
                <a:solidFill>
                  <a:srgbClr val="000066"/>
                </a:solidFill>
                <a:latin typeface="Candara"/>
                <a:cs typeface="Candara"/>
              </a:rPr>
              <a:t>ένωση </a:t>
            </a:r>
            <a:r>
              <a:rPr sz="3200" spc="-5" dirty="0">
                <a:solidFill>
                  <a:srgbClr val="000066"/>
                </a:solidFill>
                <a:latin typeface="Candara"/>
                <a:cs typeface="Candara"/>
              </a:rPr>
              <a:t>πολ</a:t>
            </a:r>
            <a:r>
              <a:rPr sz="3200" dirty="0">
                <a:solidFill>
                  <a:srgbClr val="000066"/>
                </a:solidFill>
                <a:latin typeface="Candara"/>
                <a:cs typeface="Candara"/>
              </a:rPr>
              <a:t>ύ</a:t>
            </a:r>
            <a:r>
              <a:rPr sz="3200" spc="10" dirty="0">
                <a:solidFill>
                  <a:srgbClr val="000066"/>
                </a:solidFill>
                <a:latin typeface="Candara"/>
                <a:cs typeface="Candara"/>
              </a:rPr>
              <a:t> </a:t>
            </a:r>
            <a:r>
              <a:rPr sz="3200" dirty="0">
                <a:solidFill>
                  <a:srgbClr val="000066"/>
                </a:solidFill>
                <a:latin typeface="Candara"/>
                <a:cs typeface="Candara"/>
              </a:rPr>
              <a:t>σ</a:t>
            </a:r>
            <a:r>
              <a:rPr sz="3200" spc="-10" dirty="0">
                <a:solidFill>
                  <a:srgbClr val="000066"/>
                </a:solidFill>
                <a:latin typeface="Candara"/>
                <a:cs typeface="Candara"/>
              </a:rPr>
              <a:t>τ</a:t>
            </a:r>
            <a:r>
              <a:rPr sz="3200" dirty="0">
                <a:solidFill>
                  <a:srgbClr val="000066"/>
                </a:solidFill>
                <a:latin typeface="Candara"/>
                <a:cs typeface="Candara"/>
              </a:rPr>
              <a:t>αθερή</a:t>
            </a:r>
            <a:endParaRPr sz="3200">
              <a:latin typeface="Candara"/>
              <a:cs typeface="Candara"/>
            </a:endParaRPr>
          </a:p>
          <a:p>
            <a:pPr marL="304800" marR="5080" indent="-292735">
              <a:lnSpc>
                <a:spcPct val="100000"/>
              </a:lnSpc>
              <a:tabLst>
                <a:tab pos="1359535" algn="l"/>
                <a:tab pos="4187190" algn="l"/>
                <a:tab pos="5443220" algn="l"/>
                <a:tab pos="739267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Δεν	αναφλέγ</a:t>
            </a:r>
            <a:r>
              <a:rPr sz="3200" spc="10" dirty="0">
                <a:solidFill>
                  <a:srgbClr val="000066"/>
                </a:solidFill>
                <a:latin typeface="Candara"/>
                <a:cs typeface="Candara"/>
              </a:rPr>
              <a:t>ε</a:t>
            </a:r>
            <a:r>
              <a:rPr sz="3200" spc="-20" dirty="0">
                <a:solidFill>
                  <a:srgbClr val="000066"/>
                </a:solidFill>
                <a:latin typeface="Candara"/>
                <a:cs typeface="Candara"/>
              </a:rPr>
              <a:t>τ</a:t>
            </a:r>
            <a:r>
              <a:rPr sz="3200" dirty="0">
                <a:solidFill>
                  <a:srgbClr val="000066"/>
                </a:solidFill>
                <a:latin typeface="Candara"/>
                <a:cs typeface="Candara"/>
              </a:rPr>
              <a:t>αι,	είν</a:t>
            </a:r>
            <a:r>
              <a:rPr sz="3200" spc="5" dirty="0">
                <a:solidFill>
                  <a:srgbClr val="000066"/>
                </a:solidFill>
                <a:latin typeface="Candara"/>
                <a:cs typeface="Candara"/>
              </a:rPr>
              <a:t>α</a:t>
            </a:r>
            <a:r>
              <a:rPr sz="3200" dirty="0">
                <a:solidFill>
                  <a:srgbClr val="000066"/>
                </a:solidFill>
                <a:latin typeface="Candara"/>
                <a:cs typeface="Candara"/>
              </a:rPr>
              <a:t>ι	σ</a:t>
            </a:r>
            <a:r>
              <a:rPr sz="3200" spc="-25" dirty="0">
                <a:solidFill>
                  <a:srgbClr val="000066"/>
                </a:solidFill>
                <a:latin typeface="Candara"/>
                <a:cs typeface="Candara"/>
              </a:rPr>
              <a:t>τ</a:t>
            </a:r>
            <a:r>
              <a:rPr sz="3200" spc="-10" dirty="0">
                <a:solidFill>
                  <a:srgbClr val="000066"/>
                </a:solidFill>
                <a:latin typeface="Candara"/>
                <a:cs typeface="Candara"/>
              </a:rPr>
              <a:t>α</a:t>
            </a:r>
            <a:r>
              <a:rPr sz="3200" dirty="0">
                <a:solidFill>
                  <a:srgbClr val="000066"/>
                </a:solidFill>
                <a:latin typeface="Candara"/>
                <a:cs typeface="Candara"/>
              </a:rPr>
              <a:t>θερή	σ</a:t>
            </a:r>
            <a:r>
              <a:rPr sz="3200" spc="-10" dirty="0">
                <a:solidFill>
                  <a:srgbClr val="000066"/>
                </a:solidFill>
                <a:latin typeface="Candara"/>
                <a:cs typeface="Candara"/>
              </a:rPr>
              <a:t>τ</a:t>
            </a:r>
            <a:r>
              <a:rPr sz="3200" dirty="0">
                <a:solidFill>
                  <a:srgbClr val="000066"/>
                </a:solidFill>
                <a:latin typeface="Candara"/>
                <a:cs typeface="Candara"/>
              </a:rPr>
              <a:t>α  καυστικά</a:t>
            </a:r>
            <a:r>
              <a:rPr sz="3200" spc="-30" dirty="0">
                <a:solidFill>
                  <a:srgbClr val="000066"/>
                </a:solidFill>
                <a:latin typeface="Candara"/>
                <a:cs typeface="Candara"/>
              </a:rPr>
              <a:t> </a:t>
            </a:r>
            <a:r>
              <a:rPr sz="3200" dirty="0">
                <a:solidFill>
                  <a:srgbClr val="000066"/>
                </a:solidFill>
                <a:latin typeface="Candara"/>
                <a:cs typeface="Candara"/>
              </a:rPr>
              <a:t>αλκάλια</a:t>
            </a:r>
            <a:endParaRPr sz="3200">
              <a:latin typeface="Candara"/>
              <a:cs typeface="Candara"/>
            </a:endParaRPr>
          </a:p>
          <a:p>
            <a:pPr marL="12700">
              <a:lnSpc>
                <a:spcPct val="100000"/>
              </a:lnSpc>
              <a:spcBef>
                <a:spcPts val="5"/>
              </a:spcBef>
              <a:tabLst>
                <a:tab pos="1115695"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Δεν	</a:t>
            </a:r>
            <a:r>
              <a:rPr sz="3200" spc="-5" dirty="0">
                <a:solidFill>
                  <a:srgbClr val="000066"/>
                </a:solidFill>
                <a:latin typeface="Candara"/>
                <a:cs typeface="Candara"/>
              </a:rPr>
              <a:t>διαβρώνει</a:t>
            </a:r>
            <a:r>
              <a:rPr sz="3200" spc="-10" dirty="0">
                <a:solidFill>
                  <a:srgbClr val="000066"/>
                </a:solidFill>
                <a:latin typeface="Candara"/>
                <a:cs typeface="Candara"/>
              </a:rPr>
              <a:t> </a:t>
            </a:r>
            <a:r>
              <a:rPr sz="3200" dirty="0">
                <a:solidFill>
                  <a:srgbClr val="000066"/>
                </a:solidFill>
                <a:latin typeface="Candara"/>
                <a:cs typeface="Candara"/>
              </a:rPr>
              <a:t>μέταλλα</a:t>
            </a:r>
            <a:r>
              <a:rPr sz="3200" spc="-25" dirty="0">
                <a:solidFill>
                  <a:srgbClr val="000066"/>
                </a:solidFill>
                <a:latin typeface="Candara"/>
                <a:cs typeface="Candara"/>
              </a:rPr>
              <a:t> </a:t>
            </a:r>
            <a:r>
              <a:rPr sz="3200" spc="-5" dirty="0">
                <a:solidFill>
                  <a:srgbClr val="000066"/>
                </a:solidFill>
                <a:latin typeface="Candara"/>
                <a:cs typeface="Candara"/>
              </a:rPr>
              <a:t>και</a:t>
            </a:r>
            <a:r>
              <a:rPr sz="3200" spc="-10" dirty="0">
                <a:solidFill>
                  <a:srgbClr val="000066"/>
                </a:solidFill>
                <a:latin typeface="Candara"/>
                <a:cs typeface="Candara"/>
              </a:rPr>
              <a:t> </a:t>
            </a:r>
            <a:r>
              <a:rPr sz="3200" dirty="0">
                <a:solidFill>
                  <a:srgbClr val="000066"/>
                </a:solidFill>
                <a:latin typeface="Candara"/>
                <a:cs typeface="Candara"/>
              </a:rPr>
              <a:t>πλαστικά</a:t>
            </a:r>
            <a:endParaRPr sz="3200">
              <a:latin typeface="Candara"/>
              <a:cs typeface="Candara"/>
            </a:endParaRPr>
          </a:p>
        </p:txBody>
      </p:sp>
      <p:sp>
        <p:nvSpPr>
          <p:cNvPr id="4" name="TextBox 3"/>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52639" y="1318548"/>
            <a:ext cx="8026400" cy="513715"/>
          </a:xfrm>
          <a:prstGeom prst="rect">
            <a:avLst/>
          </a:prstGeom>
        </p:spPr>
        <p:txBody>
          <a:bodyPr vert="horz" wrap="square" lIns="0" tIns="13335" rIns="0" bIns="0" rtlCol="0">
            <a:spAutoFit/>
          </a:bodyPr>
          <a:lstStyle/>
          <a:p>
            <a:pPr marL="12700">
              <a:lnSpc>
                <a:spcPct val="100000"/>
              </a:lnSpc>
              <a:spcBef>
                <a:spcPts val="105"/>
              </a:spcBef>
              <a:tabLst>
                <a:tab pos="2687320" algn="l"/>
                <a:tab pos="8013065" algn="l"/>
              </a:tabLst>
            </a:pPr>
            <a:r>
              <a:rPr dirty="0">
                <a:solidFill>
                  <a:srgbClr val="C00000"/>
                </a:solidFill>
                <a:latin typeface="Times New Roman"/>
                <a:cs typeface="Times New Roman"/>
              </a:rPr>
              <a:t> 	</a:t>
            </a:r>
            <a:r>
              <a:rPr b="1" dirty="0">
                <a:solidFill>
                  <a:srgbClr val="C00000"/>
                </a:solidFill>
                <a:latin typeface="Candara"/>
                <a:cs typeface="Candara"/>
              </a:rPr>
              <a:t>Δράση-Χρήση	</a:t>
            </a:r>
          </a:p>
        </p:txBody>
      </p:sp>
      <p:sp>
        <p:nvSpPr>
          <p:cNvPr id="4" name="object 4"/>
          <p:cNvSpPr txBox="1"/>
          <p:nvPr/>
        </p:nvSpPr>
        <p:spPr>
          <a:xfrm>
            <a:off x="788923" y="1672589"/>
            <a:ext cx="3203575" cy="452120"/>
          </a:xfrm>
          <a:prstGeom prst="rect">
            <a:avLst/>
          </a:prstGeom>
        </p:spPr>
        <p:txBody>
          <a:bodyPr vert="horz" wrap="square" lIns="0" tIns="12065" rIns="0" bIns="0" rtlCol="0">
            <a:spAutoFit/>
          </a:bodyPr>
          <a:lstStyle/>
          <a:p>
            <a:pPr marL="12700">
              <a:lnSpc>
                <a:spcPct val="100000"/>
              </a:lnSpc>
              <a:spcBef>
                <a:spcPts val="95"/>
              </a:spcBef>
              <a:tabLst>
                <a:tab pos="779145" algn="l"/>
              </a:tabLst>
            </a:pPr>
            <a:r>
              <a:rPr sz="2800" spc="-5" dirty="0">
                <a:solidFill>
                  <a:srgbClr val="000066"/>
                </a:solidFill>
                <a:latin typeface="Candara"/>
                <a:cs typeface="Candara"/>
              </a:rPr>
              <a:t>Η	αντικ</a:t>
            </a:r>
            <a:r>
              <a:rPr sz="2800" spc="-15" dirty="0">
                <a:solidFill>
                  <a:srgbClr val="000066"/>
                </a:solidFill>
                <a:latin typeface="Candara"/>
                <a:cs typeface="Candara"/>
              </a:rPr>
              <a:t>α</a:t>
            </a:r>
            <a:r>
              <a:rPr sz="2800" spc="30" dirty="0">
                <a:solidFill>
                  <a:srgbClr val="000066"/>
                </a:solidFill>
                <a:latin typeface="Candara"/>
                <a:cs typeface="Candara"/>
              </a:rPr>
              <a:t>τ</a:t>
            </a:r>
            <a:r>
              <a:rPr sz="2800" dirty="0">
                <a:solidFill>
                  <a:srgbClr val="000066"/>
                </a:solidFill>
                <a:latin typeface="Candara"/>
                <a:cs typeface="Candara"/>
              </a:rPr>
              <a:t>ά</a:t>
            </a:r>
            <a:r>
              <a:rPr sz="2800" spc="-5" dirty="0">
                <a:solidFill>
                  <a:srgbClr val="000066"/>
                </a:solidFill>
                <a:latin typeface="Candara"/>
                <a:cs typeface="Candara"/>
              </a:rPr>
              <a:t>σταση</a:t>
            </a:r>
            <a:endParaRPr sz="2800" dirty="0">
              <a:latin typeface="Candara"/>
              <a:cs typeface="Candara"/>
            </a:endParaRPr>
          </a:p>
        </p:txBody>
      </p:sp>
      <p:sp>
        <p:nvSpPr>
          <p:cNvPr id="5" name="object 5"/>
          <p:cNvSpPr txBox="1"/>
          <p:nvPr/>
        </p:nvSpPr>
        <p:spPr>
          <a:xfrm>
            <a:off x="371347" y="2111197"/>
            <a:ext cx="3703320" cy="878840"/>
          </a:xfrm>
          <a:prstGeom prst="rect">
            <a:avLst/>
          </a:prstGeom>
        </p:spPr>
        <p:txBody>
          <a:bodyPr vert="horz" wrap="square" lIns="0" tIns="12065" rIns="0" bIns="0" rtlCol="0">
            <a:spAutoFit/>
          </a:bodyPr>
          <a:lstStyle/>
          <a:p>
            <a:pPr marL="12700" marR="5080">
              <a:lnSpc>
                <a:spcPct val="100000"/>
              </a:lnSpc>
              <a:spcBef>
                <a:spcPts val="95"/>
              </a:spcBef>
              <a:tabLst>
                <a:tab pos="3065780" algn="l"/>
              </a:tabLst>
            </a:pPr>
            <a:r>
              <a:rPr sz="2800" spc="-10" dirty="0">
                <a:solidFill>
                  <a:srgbClr val="000066"/>
                </a:solidFill>
                <a:latin typeface="Candara"/>
                <a:cs typeface="Candara"/>
              </a:rPr>
              <a:t>(</a:t>
            </a:r>
            <a:r>
              <a:rPr sz="2800" spc="-15" dirty="0">
                <a:solidFill>
                  <a:srgbClr val="000066"/>
                </a:solidFill>
                <a:latin typeface="Candara"/>
                <a:cs typeface="Candara"/>
              </a:rPr>
              <a:t>ι</a:t>
            </a:r>
            <a:r>
              <a:rPr sz="2800" spc="-5" dirty="0">
                <a:solidFill>
                  <a:srgbClr val="000066"/>
                </a:solidFill>
                <a:latin typeface="Candara"/>
                <a:cs typeface="Candara"/>
              </a:rPr>
              <a:t>σοφλ</a:t>
            </a:r>
            <a:r>
              <a:rPr sz="2800" spc="-15" dirty="0">
                <a:solidFill>
                  <a:srgbClr val="000066"/>
                </a:solidFill>
                <a:latin typeface="Candara"/>
                <a:cs typeface="Candara"/>
              </a:rPr>
              <a:t>ο</a:t>
            </a:r>
            <a:r>
              <a:rPr sz="2800" spc="5" dirty="0">
                <a:solidFill>
                  <a:srgbClr val="000066"/>
                </a:solidFill>
                <a:latin typeface="Candara"/>
                <a:cs typeface="Candara"/>
              </a:rPr>
              <a:t>υ</a:t>
            </a:r>
            <a:r>
              <a:rPr sz="2800" spc="-10" dirty="0">
                <a:solidFill>
                  <a:srgbClr val="000066"/>
                </a:solidFill>
                <a:latin typeface="Candara"/>
                <a:cs typeface="Candara"/>
              </a:rPr>
              <a:t>ράνιο</a:t>
            </a:r>
            <a:r>
              <a:rPr sz="2800" spc="-5" dirty="0">
                <a:solidFill>
                  <a:srgbClr val="000066"/>
                </a:solidFill>
                <a:latin typeface="Candara"/>
                <a:cs typeface="Candara"/>
              </a:rPr>
              <a:t>)</a:t>
            </a:r>
            <a:r>
              <a:rPr sz="2800" dirty="0">
                <a:solidFill>
                  <a:srgbClr val="000066"/>
                </a:solidFill>
                <a:latin typeface="Candara"/>
                <a:cs typeface="Candara"/>
              </a:rPr>
              <a:t>	</a:t>
            </a:r>
            <a:r>
              <a:rPr sz="2800" spc="-5" dirty="0">
                <a:solidFill>
                  <a:srgbClr val="000066"/>
                </a:solidFill>
                <a:latin typeface="Candara"/>
                <a:cs typeface="Candara"/>
              </a:rPr>
              <a:t>από  </a:t>
            </a:r>
            <a:r>
              <a:rPr sz="2800" spc="-10" dirty="0">
                <a:solidFill>
                  <a:srgbClr val="000066"/>
                </a:solidFill>
                <a:latin typeface="Candara"/>
                <a:cs typeface="Candara"/>
              </a:rPr>
              <a:t>(δεσφλουράνιο)</a:t>
            </a:r>
            <a:endParaRPr sz="2800">
              <a:latin typeface="Candara"/>
              <a:cs typeface="Candara"/>
            </a:endParaRPr>
          </a:p>
        </p:txBody>
      </p:sp>
      <p:sp>
        <p:nvSpPr>
          <p:cNvPr id="6" name="object 6"/>
          <p:cNvSpPr txBox="1"/>
          <p:nvPr/>
        </p:nvSpPr>
        <p:spPr>
          <a:xfrm>
            <a:off x="3255390" y="2538475"/>
            <a:ext cx="2219325" cy="452120"/>
          </a:xfrm>
          <a:prstGeom prst="rect">
            <a:avLst/>
          </a:prstGeom>
        </p:spPr>
        <p:txBody>
          <a:bodyPr vert="horz" wrap="square" lIns="0" tIns="12065" rIns="0" bIns="0" rtlCol="0">
            <a:spAutoFit/>
          </a:bodyPr>
          <a:lstStyle/>
          <a:p>
            <a:pPr marL="12700">
              <a:lnSpc>
                <a:spcPct val="100000"/>
              </a:lnSpc>
              <a:spcBef>
                <a:spcPts val="95"/>
              </a:spcBef>
              <a:tabLst>
                <a:tab pos="1663064" algn="l"/>
              </a:tabLst>
            </a:pPr>
            <a:r>
              <a:rPr sz="2800" dirty="0">
                <a:solidFill>
                  <a:srgbClr val="000066"/>
                </a:solidFill>
                <a:latin typeface="Candara"/>
                <a:cs typeface="Candara"/>
              </a:rPr>
              <a:t>κ</a:t>
            </a:r>
            <a:r>
              <a:rPr sz="2800" spc="-5" dirty="0">
                <a:solidFill>
                  <a:srgbClr val="000066"/>
                </a:solidFill>
                <a:latin typeface="Candara"/>
                <a:cs typeface="Candara"/>
              </a:rPr>
              <a:t>αθισ</a:t>
            </a:r>
            <a:r>
              <a:rPr sz="2800" spc="25" dirty="0">
                <a:solidFill>
                  <a:srgbClr val="000066"/>
                </a:solidFill>
                <a:latin typeface="Candara"/>
                <a:cs typeface="Candara"/>
              </a:rPr>
              <a:t>τ</a:t>
            </a:r>
            <a:r>
              <a:rPr sz="2800" spc="-5" dirty="0">
                <a:solidFill>
                  <a:srgbClr val="000066"/>
                </a:solidFill>
                <a:latin typeface="Candara"/>
                <a:cs typeface="Candara"/>
              </a:rPr>
              <a:t>ά</a:t>
            </a:r>
            <a:r>
              <a:rPr sz="2800" dirty="0">
                <a:solidFill>
                  <a:srgbClr val="000066"/>
                </a:solidFill>
                <a:latin typeface="Candara"/>
                <a:cs typeface="Candara"/>
              </a:rPr>
              <a:t>	</a:t>
            </a:r>
            <a:r>
              <a:rPr sz="2800" spc="-5" dirty="0">
                <a:solidFill>
                  <a:srgbClr val="000066"/>
                </a:solidFill>
                <a:latin typeface="Candara"/>
                <a:cs typeface="Candara"/>
              </a:rPr>
              <a:t>την</a:t>
            </a:r>
            <a:endParaRPr sz="2800" dirty="0">
              <a:latin typeface="Candara"/>
              <a:cs typeface="Candara"/>
            </a:endParaRPr>
          </a:p>
        </p:txBody>
      </p:sp>
      <p:sp>
        <p:nvSpPr>
          <p:cNvPr id="7" name="object 7"/>
          <p:cNvSpPr txBox="1"/>
          <p:nvPr/>
        </p:nvSpPr>
        <p:spPr>
          <a:xfrm>
            <a:off x="4502022" y="1672589"/>
            <a:ext cx="2884170" cy="1317625"/>
          </a:xfrm>
          <a:prstGeom prst="rect">
            <a:avLst/>
          </a:prstGeom>
        </p:spPr>
        <p:txBody>
          <a:bodyPr vert="horz" wrap="square" lIns="0" tIns="12065" rIns="0" bIns="0" rtlCol="0">
            <a:spAutoFit/>
          </a:bodyPr>
          <a:lstStyle/>
          <a:p>
            <a:pPr marL="12700">
              <a:lnSpc>
                <a:spcPct val="100000"/>
              </a:lnSpc>
              <a:spcBef>
                <a:spcPts val="95"/>
              </a:spcBef>
              <a:tabLst>
                <a:tab pos="1235075" algn="l"/>
              </a:tabLst>
            </a:pPr>
            <a:r>
              <a:rPr sz="2800" spc="-5" dirty="0">
                <a:solidFill>
                  <a:srgbClr val="000066"/>
                </a:solidFill>
                <a:latin typeface="Candara"/>
                <a:cs typeface="Candara"/>
              </a:rPr>
              <a:t>ενός	</a:t>
            </a:r>
            <a:r>
              <a:rPr sz="2800" dirty="0">
                <a:solidFill>
                  <a:srgbClr val="000066"/>
                </a:solidFill>
                <a:latin typeface="Candara"/>
                <a:cs typeface="Candara"/>
              </a:rPr>
              <a:t>ατόμου</a:t>
            </a:r>
            <a:endParaRPr sz="2800">
              <a:latin typeface="Candara"/>
              <a:cs typeface="Candara"/>
            </a:endParaRPr>
          </a:p>
          <a:p>
            <a:pPr marL="163195">
              <a:lnSpc>
                <a:spcPct val="100000"/>
              </a:lnSpc>
              <a:spcBef>
                <a:spcPts val="95"/>
              </a:spcBef>
              <a:tabLst>
                <a:tab pos="1315720" algn="l"/>
              </a:tabLst>
            </a:pPr>
            <a:r>
              <a:rPr sz="2800" dirty="0">
                <a:solidFill>
                  <a:srgbClr val="000066"/>
                </a:solidFill>
                <a:latin typeface="Candara"/>
                <a:cs typeface="Candara"/>
              </a:rPr>
              <a:t>ένα	άτομο</a:t>
            </a:r>
            <a:endParaRPr sz="2800">
              <a:latin typeface="Candara"/>
              <a:cs typeface="Candara"/>
            </a:endParaRPr>
          </a:p>
          <a:p>
            <a:pPr marL="1324610">
              <a:lnSpc>
                <a:spcPct val="100000"/>
              </a:lnSpc>
            </a:pPr>
            <a:r>
              <a:rPr sz="2800" spc="-5" dirty="0">
                <a:solidFill>
                  <a:srgbClr val="000066"/>
                </a:solidFill>
                <a:latin typeface="Candara"/>
                <a:cs typeface="Candara"/>
              </a:rPr>
              <a:t>τελευταία</a:t>
            </a:r>
            <a:endParaRPr sz="2800">
              <a:latin typeface="Candara"/>
              <a:cs typeface="Candara"/>
            </a:endParaRPr>
          </a:p>
        </p:txBody>
      </p:sp>
      <p:sp>
        <p:nvSpPr>
          <p:cNvPr id="8" name="object 8"/>
          <p:cNvSpPr txBox="1"/>
          <p:nvPr/>
        </p:nvSpPr>
        <p:spPr>
          <a:xfrm>
            <a:off x="7395209" y="1672589"/>
            <a:ext cx="1366520" cy="1317625"/>
          </a:xfrm>
          <a:prstGeom prst="rect">
            <a:avLst/>
          </a:prstGeom>
        </p:spPr>
        <p:txBody>
          <a:bodyPr vert="horz" wrap="square" lIns="0" tIns="5715" rIns="0" bIns="0" rtlCol="0">
            <a:spAutoFit/>
          </a:bodyPr>
          <a:lstStyle/>
          <a:p>
            <a:pPr marL="12700" marR="5080" indent="40640" algn="r">
              <a:lnSpc>
                <a:spcPct val="101499"/>
              </a:lnSpc>
              <a:spcBef>
                <a:spcPts val="45"/>
              </a:spcBef>
            </a:pPr>
            <a:r>
              <a:rPr sz="2800" spc="-5" dirty="0">
                <a:solidFill>
                  <a:srgbClr val="000066"/>
                </a:solidFill>
                <a:latin typeface="Candara"/>
                <a:cs typeface="Candara"/>
              </a:rPr>
              <a:t>χλωρίου  </a:t>
            </a:r>
            <a:r>
              <a:rPr sz="2800" spc="-10" dirty="0">
                <a:solidFill>
                  <a:srgbClr val="000066"/>
                </a:solidFill>
                <a:latin typeface="Candara"/>
                <a:cs typeface="Candara"/>
              </a:rPr>
              <a:t>φθο</a:t>
            </a:r>
            <a:r>
              <a:rPr sz="2800" dirty="0">
                <a:solidFill>
                  <a:srgbClr val="000066"/>
                </a:solidFill>
                <a:latin typeface="Candara"/>
                <a:cs typeface="Candara"/>
              </a:rPr>
              <a:t>ρ</a:t>
            </a:r>
            <a:r>
              <a:rPr sz="2800" spc="-5" dirty="0">
                <a:solidFill>
                  <a:srgbClr val="000066"/>
                </a:solidFill>
                <a:latin typeface="Candara"/>
                <a:cs typeface="Candara"/>
              </a:rPr>
              <a:t>ί</a:t>
            </a:r>
            <a:r>
              <a:rPr sz="2800" spc="-20" dirty="0">
                <a:solidFill>
                  <a:srgbClr val="000066"/>
                </a:solidFill>
                <a:latin typeface="Candara"/>
                <a:cs typeface="Candara"/>
              </a:rPr>
              <a:t>ο</a:t>
            </a:r>
            <a:r>
              <a:rPr sz="2800" spc="-5" dirty="0">
                <a:solidFill>
                  <a:srgbClr val="000066"/>
                </a:solidFill>
                <a:latin typeface="Candara"/>
                <a:cs typeface="Candara"/>
              </a:rPr>
              <a:t>υ  ένωση</a:t>
            </a:r>
            <a:endParaRPr sz="2800">
              <a:latin typeface="Candara"/>
              <a:cs typeface="Candara"/>
            </a:endParaRPr>
          </a:p>
        </p:txBody>
      </p:sp>
      <p:sp>
        <p:nvSpPr>
          <p:cNvPr id="9" name="object 9"/>
          <p:cNvSpPr txBox="1"/>
          <p:nvPr/>
        </p:nvSpPr>
        <p:spPr>
          <a:xfrm>
            <a:off x="371347" y="2965195"/>
            <a:ext cx="8388985" cy="452120"/>
          </a:xfrm>
          <a:prstGeom prst="rect">
            <a:avLst/>
          </a:prstGeom>
        </p:spPr>
        <p:txBody>
          <a:bodyPr vert="horz" wrap="square" lIns="0" tIns="12065" rIns="0" bIns="0" rtlCol="0">
            <a:spAutoFit/>
          </a:bodyPr>
          <a:lstStyle/>
          <a:p>
            <a:pPr marL="12700">
              <a:lnSpc>
                <a:spcPct val="100000"/>
              </a:lnSpc>
              <a:spcBef>
                <a:spcPts val="95"/>
              </a:spcBef>
              <a:tabLst>
                <a:tab pos="2220595" algn="l"/>
                <a:tab pos="3756025" algn="l"/>
                <a:tab pos="5144770" algn="l"/>
                <a:tab pos="5876290" algn="l"/>
                <a:tab pos="6743700" algn="l"/>
              </a:tabLst>
            </a:pPr>
            <a:r>
              <a:rPr sz="2800" spc="-10" dirty="0">
                <a:solidFill>
                  <a:srgbClr val="000066"/>
                </a:solidFill>
                <a:latin typeface="Candara"/>
                <a:cs typeface="Candara"/>
              </a:rPr>
              <a:t>πτη</a:t>
            </a:r>
            <a:r>
              <a:rPr sz="2800" dirty="0">
                <a:solidFill>
                  <a:srgbClr val="000066"/>
                </a:solidFill>
                <a:latin typeface="Candara"/>
                <a:cs typeface="Candara"/>
              </a:rPr>
              <a:t>τ</a:t>
            </a:r>
            <a:r>
              <a:rPr sz="2800" spc="-5" dirty="0">
                <a:solidFill>
                  <a:srgbClr val="000066"/>
                </a:solidFill>
                <a:latin typeface="Candara"/>
                <a:cs typeface="Candara"/>
              </a:rPr>
              <a:t>ικ</a:t>
            </a:r>
            <a:r>
              <a:rPr sz="2800" spc="5" dirty="0">
                <a:solidFill>
                  <a:srgbClr val="000066"/>
                </a:solidFill>
                <a:latin typeface="Candara"/>
                <a:cs typeface="Candara"/>
              </a:rPr>
              <a:t>ό</a:t>
            </a:r>
            <a:r>
              <a:rPr sz="2800" spc="-15" dirty="0">
                <a:solidFill>
                  <a:srgbClr val="000066"/>
                </a:solidFill>
                <a:latin typeface="Candara"/>
                <a:cs typeface="Candara"/>
              </a:rPr>
              <a:t>τ</a:t>
            </a:r>
            <a:r>
              <a:rPr sz="2800" spc="-5" dirty="0">
                <a:solidFill>
                  <a:srgbClr val="000066"/>
                </a:solidFill>
                <a:latin typeface="Candara"/>
                <a:cs typeface="Candara"/>
              </a:rPr>
              <a:t>ερη,</a:t>
            </a:r>
            <a:r>
              <a:rPr sz="2800" dirty="0">
                <a:solidFill>
                  <a:srgbClr val="000066"/>
                </a:solidFill>
                <a:latin typeface="Candara"/>
                <a:cs typeface="Candara"/>
              </a:rPr>
              <a:t>	</a:t>
            </a:r>
            <a:r>
              <a:rPr sz="2800" spc="-10" dirty="0">
                <a:solidFill>
                  <a:srgbClr val="000066"/>
                </a:solidFill>
                <a:latin typeface="Candara"/>
                <a:cs typeface="Candara"/>
              </a:rPr>
              <a:t>λιγ</a:t>
            </a:r>
            <a:r>
              <a:rPr sz="2800" spc="15" dirty="0">
                <a:solidFill>
                  <a:srgbClr val="000066"/>
                </a:solidFill>
                <a:latin typeface="Candara"/>
                <a:cs typeface="Candara"/>
              </a:rPr>
              <a:t>ό</a:t>
            </a:r>
            <a:r>
              <a:rPr sz="2800" spc="-5" dirty="0">
                <a:solidFill>
                  <a:srgbClr val="000066"/>
                </a:solidFill>
                <a:latin typeface="Candara"/>
                <a:cs typeface="Candara"/>
              </a:rPr>
              <a:t>τερο</a:t>
            </a:r>
            <a:r>
              <a:rPr sz="2800" dirty="0">
                <a:solidFill>
                  <a:srgbClr val="000066"/>
                </a:solidFill>
                <a:latin typeface="Candara"/>
                <a:cs typeface="Candara"/>
              </a:rPr>
              <a:t>	</a:t>
            </a:r>
            <a:r>
              <a:rPr sz="2800" spc="-10" dirty="0">
                <a:solidFill>
                  <a:srgbClr val="000066"/>
                </a:solidFill>
                <a:latin typeface="Candara"/>
                <a:cs typeface="Candara"/>
              </a:rPr>
              <a:t>διαλ</a:t>
            </a:r>
            <a:r>
              <a:rPr sz="2800" dirty="0">
                <a:solidFill>
                  <a:srgbClr val="000066"/>
                </a:solidFill>
                <a:latin typeface="Candara"/>
                <a:cs typeface="Candara"/>
              </a:rPr>
              <a:t>υ</a:t>
            </a:r>
            <a:r>
              <a:rPr sz="2800" spc="-5" dirty="0">
                <a:solidFill>
                  <a:srgbClr val="000066"/>
                </a:solidFill>
                <a:latin typeface="Candara"/>
                <a:cs typeface="Candara"/>
              </a:rPr>
              <a:t>τή</a:t>
            </a:r>
            <a:r>
              <a:rPr sz="2800" dirty="0">
                <a:solidFill>
                  <a:srgbClr val="000066"/>
                </a:solidFill>
                <a:latin typeface="Candara"/>
                <a:cs typeface="Candara"/>
              </a:rPr>
              <a:t>	</a:t>
            </a:r>
            <a:r>
              <a:rPr sz="2800" spc="-5" dirty="0">
                <a:solidFill>
                  <a:srgbClr val="000066"/>
                </a:solidFill>
                <a:latin typeface="Candara"/>
                <a:cs typeface="Candara"/>
              </a:rPr>
              <a:t>στο</a:t>
            </a:r>
            <a:r>
              <a:rPr sz="2800" dirty="0">
                <a:solidFill>
                  <a:srgbClr val="000066"/>
                </a:solidFill>
                <a:latin typeface="Candara"/>
                <a:cs typeface="Candara"/>
              </a:rPr>
              <a:t>	</a:t>
            </a:r>
            <a:r>
              <a:rPr sz="2800" spc="-5" dirty="0">
                <a:solidFill>
                  <a:srgbClr val="000066"/>
                </a:solidFill>
                <a:latin typeface="Candara"/>
                <a:cs typeface="Candara"/>
              </a:rPr>
              <a:t>αίμα</a:t>
            </a:r>
            <a:r>
              <a:rPr sz="2800" dirty="0">
                <a:solidFill>
                  <a:srgbClr val="000066"/>
                </a:solidFill>
                <a:latin typeface="Candara"/>
                <a:cs typeface="Candara"/>
              </a:rPr>
              <a:t>	</a:t>
            </a:r>
            <a:r>
              <a:rPr sz="2800" spc="-10" dirty="0">
                <a:solidFill>
                  <a:srgbClr val="000066"/>
                </a:solidFill>
                <a:latin typeface="Candara"/>
                <a:cs typeface="Candara"/>
              </a:rPr>
              <a:t>(πλησιά</a:t>
            </a:r>
            <a:r>
              <a:rPr sz="2800" dirty="0">
                <a:solidFill>
                  <a:srgbClr val="000066"/>
                </a:solidFill>
                <a:latin typeface="Candara"/>
                <a:cs typeface="Candara"/>
              </a:rPr>
              <a:t>ζ</a:t>
            </a:r>
            <a:r>
              <a:rPr sz="2800" spc="-5" dirty="0">
                <a:solidFill>
                  <a:srgbClr val="000066"/>
                </a:solidFill>
                <a:latin typeface="Candara"/>
                <a:cs typeface="Candara"/>
              </a:rPr>
              <a:t>ει</a:t>
            </a:r>
            <a:endParaRPr sz="2800">
              <a:latin typeface="Candara"/>
              <a:cs typeface="Candara"/>
            </a:endParaRPr>
          </a:p>
        </p:txBody>
      </p:sp>
      <p:sp>
        <p:nvSpPr>
          <p:cNvPr id="10" name="object 10"/>
          <p:cNvSpPr txBox="1"/>
          <p:nvPr/>
        </p:nvSpPr>
        <p:spPr>
          <a:xfrm>
            <a:off x="371347" y="3391611"/>
            <a:ext cx="7256145" cy="878840"/>
          </a:xfrm>
          <a:prstGeom prst="rect">
            <a:avLst/>
          </a:prstGeom>
        </p:spPr>
        <p:txBody>
          <a:bodyPr vert="horz" wrap="square" lIns="0" tIns="12065" rIns="0" bIns="0" rtlCol="0">
            <a:spAutoFit/>
          </a:bodyPr>
          <a:lstStyle/>
          <a:p>
            <a:pPr marL="12700" marR="5080">
              <a:lnSpc>
                <a:spcPct val="100000"/>
              </a:lnSpc>
              <a:spcBef>
                <a:spcPts val="95"/>
              </a:spcBef>
              <a:tabLst>
                <a:tab pos="788035" algn="l"/>
                <a:tab pos="2397760" algn="l"/>
                <a:tab pos="3182620" algn="l"/>
                <a:tab pos="3877945" algn="l"/>
                <a:tab pos="4152265" algn="l"/>
                <a:tab pos="4428490" algn="l"/>
                <a:tab pos="5337810" algn="l"/>
                <a:tab pos="6235700" algn="l"/>
                <a:tab pos="6682740" algn="l"/>
              </a:tabLst>
            </a:pPr>
            <a:r>
              <a:rPr sz="2800" spc="-5" dirty="0">
                <a:solidFill>
                  <a:srgbClr val="000066"/>
                </a:solidFill>
                <a:latin typeface="Candara"/>
                <a:cs typeface="Candara"/>
              </a:rPr>
              <a:t>τη	διαλυτότητα	του		Ν2Ο)	</a:t>
            </a:r>
            <a:r>
              <a:rPr sz="2800" spc="-10" dirty="0">
                <a:solidFill>
                  <a:srgbClr val="000066"/>
                </a:solidFill>
                <a:latin typeface="Candara"/>
                <a:cs typeface="Candara"/>
              </a:rPr>
              <a:t>και	</a:t>
            </a:r>
            <a:r>
              <a:rPr sz="2800" spc="-5" dirty="0">
                <a:solidFill>
                  <a:srgbClr val="000066"/>
                </a:solidFill>
                <a:latin typeface="Candara"/>
                <a:cs typeface="Candara"/>
              </a:rPr>
              <a:t>δέκα </a:t>
            </a:r>
            <a:r>
              <a:rPr sz="2800" dirty="0">
                <a:solidFill>
                  <a:srgbClr val="000066"/>
                </a:solidFill>
                <a:latin typeface="Candara"/>
                <a:cs typeface="Candara"/>
              </a:rPr>
              <a:t> </a:t>
            </a:r>
            <a:r>
              <a:rPr sz="2800" spc="-5" dirty="0">
                <a:solidFill>
                  <a:srgbClr val="000066"/>
                </a:solidFill>
                <a:latin typeface="Candara"/>
                <a:cs typeface="Candara"/>
              </a:rPr>
              <a:t>σταθε</a:t>
            </a:r>
            <a:r>
              <a:rPr sz="2800" spc="10" dirty="0">
                <a:solidFill>
                  <a:srgbClr val="000066"/>
                </a:solidFill>
                <a:latin typeface="Candara"/>
                <a:cs typeface="Candara"/>
              </a:rPr>
              <a:t>ρ</a:t>
            </a:r>
            <a:r>
              <a:rPr sz="2800" spc="15" dirty="0">
                <a:solidFill>
                  <a:srgbClr val="000066"/>
                </a:solidFill>
                <a:latin typeface="Candara"/>
                <a:cs typeface="Candara"/>
              </a:rPr>
              <a:t>ό</a:t>
            </a:r>
            <a:r>
              <a:rPr sz="2800" spc="-5" dirty="0">
                <a:solidFill>
                  <a:srgbClr val="000066"/>
                </a:solidFill>
                <a:latin typeface="Candara"/>
                <a:cs typeface="Candara"/>
              </a:rPr>
              <a:t>τερη</a:t>
            </a:r>
            <a:r>
              <a:rPr sz="2800" dirty="0">
                <a:solidFill>
                  <a:srgbClr val="000066"/>
                </a:solidFill>
                <a:latin typeface="Candara"/>
                <a:cs typeface="Candara"/>
              </a:rPr>
              <a:t>	</a:t>
            </a:r>
            <a:r>
              <a:rPr sz="2800" spc="-5" dirty="0">
                <a:solidFill>
                  <a:srgbClr val="000066"/>
                </a:solidFill>
                <a:latin typeface="Candara"/>
                <a:cs typeface="Candara"/>
              </a:rPr>
              <a:t>χ</a:t>
            </a:r>
            <a:r>
              <a:rPr sz="2800" dirty="0">
                <a:solidFill>
                  <a:srgbClr val="000066"/>
                </a:solidFill>
                <a:latin typeface="Candara"/>
                <a:cs typeface="Candara"/>
              </a:rPr>
              <a:t>η</a:t>
            </a:r>
            <a:r>
              <a:rPr sz="2800" spc="-5" dirty="0">
                <a:solidFill>
                  <a:srgbClr val="000066"/>
                </a:solidFill>
                <a:latin typeface="Candara"/>
                <a:cs typeface="Candara"/>
              </a:rPr>
              <a:t>μι</a:t>
            </a:r>
            <a:r>
              <a:rPr sz="2800" dirty="0">
                <a:solidFill>
                  <a:srgbClr val="000066"/>
                </a:solidFill>
                <a:latin typeface="Candara"/>
                <a:cs typeface="Candara"/>
              </a:rPr>
              <a:t>κ</a:t>
            </a:r>
            <a:r>
              <a:rPr sz="2800" spc="-15" dirty="0">
                <a:solidFill>
                  <a:srgbClr val="000066"/>
                </a:solidFill>
                <a:latin typeface="Candara"/>
                <a:cs typeface="Candara"/>
              </a:rPr>
              <a:t>ά</a:t>
            </a:r>
            <a:r>
              <a:rPr sz="2800" spc="-5" dirty="0">
                <a:solidFill>
                  <a:srgbClr val="000066"/>
                </a:solidFill>
                <a:latin typeface="Candara"/>
                <a:cs typeface="Candara"/>
              </a:rPr>
              <a:t>.</a:t>
            </a:r>
            <a:r>
              <a:rPr sz="2800" dirty="0">
                <a:solidFill>
                  <a:srgbClr val="000066"/>
                </a:solidFill>
                <a:latin typeface="Candara"/>
                <a:cs typeface="Candara"/>
              </a:rPr>
              <a:t>	</a:t>
            </a:r>
            <a:r>
              <a:rPr sz="2800" spc="-5" dirty="0">
                <a:solidFill>
                  <a:srgbClr val="000066"/>
                </a:solidFill>
                <a:latin typeface="Candara"/>
                <a:cs typeface="Candara"/>
              </a:rPr>
              <a:t>Η</a:t>
            </a:r>
            <a:r>
              <a:rPr sz="2800" dirty="0">
                <a:solidFill>
                  <a:srgbClr val="000066"/>
                </a:solidFill>
                <a:latin typeface="Candara"/>
                <a:cs typeface="Candara"/>
              </a:rPr>
              <a:t>		</a:t>
            </a:r>
            <a:r>
              <a:rPr sz="2800" spc="-5" dirty="0">
                <a:solidFill>
                  <a:srgbClr val="000066"/>
                </a:solidFill>
                <a:latin typeface="Candara"/>
                <a:cs typeface="Candara"/>
              </a:rPr>
              <a:t>αναι</a:t>
            </a:r>
            <a:r>
              <a:rPr sz="2800" spc="5" dirty="0">
                <a:solidFill>
                  <a:srgbClr val="000066"/>
                </a:solidFill>
                <a:latin typeface="Candara"/>
                <a:cs typeface="Candara"/>
              </a:rPr>
              <a:t>σ</a:t>
            </a:r>
            <a:r>
              <a:rPr sz="2800" spc="-5" dirty="0">
                <a:solidFill>
                  <a:srgbClr val="000066"/>
                </a:solidFill>
                <a:latin typeface="Candara"/>
                <a:cs typeface="Candara"/>
              </a:rPr>
              <a:t>θητ</a:t>
            </a:r>
            <a:r>
              <a:rPr sz="2800" dirty="0">
                <a:solidFill>
                  <a:srgbClr val="000066"/>
                </a:solidFill>
                <a:latin typeface="Candara"/>
                <a:cs typeface="Candara"/>
              </a:rPr>
              <a:t>ι</a:t>
            </a:r>
            <a:r>
              <a:rPr sz="2800" spc="-10" dirty="0">
                <a:solidFill>
                  <a:srgbClr val="000066"/>
                </a:solidFill>
                <a:latin typeface="Candara"/>
                <a:cs typeface="Candara"/>
              </a:rPr>
              <a:t>κ</a:t>
            </a:r>
            <a:r>
              <a:rPr sz="2800" spc="-5" dirty="0">
                <a:solidFill>
                  <a:srgbClr val="000066"/>
                </a:solidFill>
                <a:latin typeface="Candara"/>
                <a:cs typeface="Candara"/>
              </a:rPr>
              <a:t>ή</a:t>
            </a:r>
            <a:r>
              <a:rPr sz="2800" dirty="0">
                <a:solidFill>
                  <a:srgbClr val="000066"/>
                </a:solidFill>
                <a:latin typeface="Candara"/>
                <a:cs typeface="Candara"/>
              </a:rPr>
              <a:t>	</a:t>
            </a:r>
            <a:r>
              <a:rPr sz="2800" spc="-5" dirty="0">
                <a:solidFill>
                  <a:srgbClr val="000066"/>
                </a:solidFill>
                <a:latin typeface="Candara"/>
                <a:cs typeface="Candara"/>
              </a:rPr>
              <a:t>του</a:t>
            </a:r>
            <a:endParaRPr sz="2800">
              <a:latin typeface="Candara"/>
              <a:cs typeface="Candara"/>
            </a:endParaRPr>
          </a:p>
        </p:txBody>
      </p:sp>
      <p:sp>
        <p:nvSpPr>
          <p:cNvPr id="11" name="object 11"/>
          <p:cNvSpPr txBox="1"/>
          <p:nvPr/>
        </p:nvSpPr>
        <p:spPr>
          <a:xfrm>
            <a:off x="7765542" y="3391611"/>
            <a:ext cx="995680" cy="878840"/>
          </a:xfrm>
          <a:prstGeom prst="rect">
            <a:avLst/>
          </a:prstGeom>
        </p:spPr>
        <p:txBody>
          <a:bodyPr vert="horz" wrap="square" lIns="0" tIns="12065" rIns="0" bIns="0" rtlCol="0">
            <a:spAutoFit/>
          </a:bodyPr>
          <a:lstStyle/>
          <a:p>
            <a:pPr marL="167640" marR="5080" indent="-155575">
              <a:lnSpc>
                <a:spcPct val="100000"/>
              </a:lnSpc>
              <a:spcBef>
                <a:spcPts val="95"/>
              </a:spcBef>
            </a:pPr>
            <a:r>
              <a:rPr sz="2800" spc="-10" dirty="0">
                <a:solidFill>
                  <a:srgbClr val="000066"/>
                </a:solidFill>
                <a:latin typeface="Candara"/>
                <a:cs typeface="Candara"/>
              </a:rPr>
              <a:t>φορές  </a:t>
            </a:r>
            <a:r>
              <a:rPr sz="2800" spc="-5" dirty="0">
                <a:solidFill>
                  <a:srgbClr val="000066"/>
                </a:solidFill>
                <a:latin typeface="Candara"/>
                <a:cs typeface="Candara"/>
              </a:rPr>
              <a:t>ισ</a:t>
            </a:r>
            <a:r>
              <a:rPr sz="2800" spc="-15" dirty="0">
                <a:solidFill>
                  <a:srgbClr val="000066"/>
                </a:solidFill>
                <a:latin typeface="Candara"/>
                <a:cs typeface="Candara"/>
              </a:rPr>
              <a:t>χ</a:t>
            </a:r>
            <a:r>
              <a:rPr sz="2800" spc="-5" dirty="0">
                <a:solidFill>
                  <a:srgbClr val="000066"/>
                </a:solidFill>
                <a:latin typeface="Candara"/>
                <a:cs typeface="Candara"/>
              </a:rPr>
              <a:t>ύς</a:t>
            </a:r>
            <a:endParaRPr sz="2800">
              <a:latin typeface="Candara"/>
              <a:cs typeface="Candara"/>
            </a:endParaRPr>
          </a:p>
        </p:txBody>
      </p:sp>
      <p:sp>
        <p:nvSpPr>
          <p:cNvPr id="12" name="object 12"/>
          <p:cNvSpPr txBox="1"/>
          <p:nvPr/>
        </p:nvSpPr>
        <p:spPr>
          <a:xfrm>
            <a:off x="371347" y="4245609"/>
            <a:ext cx="765429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βρίσκεται</a:t>
            </a:r>
            <a:r>
              <a:rPr sz="2800" spc="15" dirty="0">
                <a:solidFill>
                  <a:srgbClr val="000066"/>
                </a:solidFill>
                <a:latin typeface="Candara"/>
                <a:cs typeface="Candara"/>
              </a:rPr>
              <a:t> </a:t>
            </a:r>
            <a:r>
              <a:rPr sz="2800" spc="-5" dirty="0">
                <a:solidFill>
                  <a:srgbClr val="000066"/>
                </a:solidFill>
                <a:latin typeface="Candara"/>
                <a:cs typeface="Candara"/>
              </a:rPr>
              <a:t>μεταξύ</a:t>
            </a:r>
            <a:r>
              <a:rPr sz="2800" spc="15" dirty="0">
                <a:solidFill>
                  <a:srgbClr val="000066"/>
                </a:solidFill>
                <a:latin typeface="Candara"/>
                <a:cs typeface="Candara"/>
              </a:rPr>
              <a:t> </a:t>
            </a:r>
            <a:r>
              <a:rPr sz="2800" spc="-5" dirty="0">
                <a:solidFill>
                  <a:srgbClr val="000066"/>
                </a:solidFill>
                <a:latin typeface="Candara"/>
                <a:cs typeface="Candara"/>
              </a:rPr>
              <a:t>αυτών</a:t>
            </a:r>
            <a:r>
              <a:rPr sz="2800" spc="10" dirty="0">
                <a:solidFill>
                  <a:srgbClr val="000066"/>
                </a:solidFill>
                <a:latin typeface="Candara"/>
                <a:cs typeface="Candara"/>
              </a:rPr>
              <a:t> </a:t>
            </a:r>
            <a:r>
              <a:rPr sz="2800" spc="-5" dirty="0">
                <a:solidFill>
                  <a:srgbClr val="000066"/>
                </a:solidFill>
                <a:latin typeface="Candara"/>
                <a:cs typeface="Candara"/>
              </a:rPr>
              <a:t>ισοφλουρανίου</a:t>
            </a:r>
            <a:r>
              <a:rPr sz="2800" spc="55" dirty="0">
                <a:solidFill>
                  <a:srgbClr val="000066"/>
                </a:solidFill>
                <a:latin typeface="Candara"/>
                <a:cs typeface="Candara"/>
              </a:rPr>
              <a:t> </a:t>
            </a:r>
            <a:r>
              <a:rPr sz="2800" spc="-10" dirty="0">
                <a:solidFill>
                  <a:srgbClr val="000066"/>
                </a:solidFill>
                <a:latin typeface="Candara"/>
                <a:cs typeface="Candara"/>
              </a:rPr>
              <a:t>και</a:t>
            </a:r>
            <a:r>
              <a:rPr sz="2800" spc="15" dirty="0">
                <a:solidFill>
                  <a:srgbClr val="000066"/>
                </a:solidFill>
                <a:latin typeface="Candara"/>
                <a:cs typeface="Candara"/>
              </a:rPr>
              <a:t> </a:t>
            </a:r>
            <a:r>
              <a:rPr sz="2800" spc="-5" dirty="0">
                <a:solidFill>
                  <a:srgbClr val="000066"/>
                </a:solidFill>
                <a:latin typeface="Candara"/>
                <a:cs typeface="Candara"/>
              </a:rPr>
              <a:t>Ν2Ο.</a:t>
            </a:r>
            <a:endParaRPr sz="2800">
              <a:latin typeface="Candara"/>
              <a:cs typeface="Candara"/>
            </a:endParaRPr>
          </a:p>
        </p:txBody>
      </p:sp>
      <p:sp>
        <p:nvSpPr>
          <p:cNvPr id="13" name="TextBox 12"/>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294004" y="1786966"/>
            <a:ext cx="8694420" cy="1731010"/>
          </a:xfrm>
          <a:prstGeom prst="rect">
            <a:avLst/>
          </a:prstGeom>
        </p:spPr>
        <p:txBody>
          <a:bodyPr vert="horz" wrap="square" lIns="0" tIns="12700" rIns="0" bIns="0" rtlCol="0">
            <a:spAutoFit/>
          </a:bodyPr>
          <a:lstStyle/>
          <a:p>
            <a:pPr marL="12700" marR="5080" indent="241935" algn="just">
              <a:lnSpc>
                <a:spcPct val="99900"/>
              </a:lnSpc>
              <a:spcBef>
                <a:spcPts val="100"/>
              </a:spcBef>
            </a:pPr>
            <a:r>
              <a:rPr sz="2800" spc="-10" dirty="0">
                <a:solidFill>
                  <a:srgbClr val="000066"/>
                </a:solidFill>
                <a:latin typeface="Candara"/>
                <a:cs typeface="Candara"/>
              </a:rPr>
              <a:t>Έτσι</a:t>
            </a:r>
            <a:r>
              <a:rPr sz="2800" spc="-5" dirty="0">
                <a:solidFill>
                  <a:srgbClr val="000066"/>
                </a:solidFill>
                <a:latin typeface="Candara"/>
                <a:cs typeface="Candara"/>
              </a:rPr>
              <a:t>,</a:t>
            </a:r>
            <a:r>
              <a:rPr sz="2800" dirty="0">
                <a:solidFill>
                  <a:srgbClr val="000066"/>
                </a:solidFill>
                <a:latin typeface="Candara"/>
                <a:cs typeface="Candara"/>
              </a:rPr>
              <a:t>   </a:t>
            </a:r>
            <a:r>
              <a:rPr sz="2800" spc="60" dirty="0">
                <a:solidFill>
                  <a:srgbClr val="000066"/>
                </a:solidFill>
                <a:latin typeface="Candara"/>
                <a:cs typeface="Candara"/>
              </a:rPr>
              <a:t> </a:t>
            </a:r>
            <a:r>
              <a:rPr sz="2800" spc="-10" dirty="0">
                <a:solidFill>
                  <a:srgbClr val="000066"/>
                </a:solidFill>
                <a:latin typeface="Candara"/>
                <a:cs typeface="Candara"/>
              </a:rPr>
              <a:t>παρου</a:t>
            </a:r>
            <a:r>
              <a:rPr sz="2800" spc="10" dirty="0">
                <a:solidFill>
                  <a:srgbClr val="000066"/>
                </a:solidFill>
                <a:latin typeface="Candara"/>
                <a:cs typeface="Candara"/>
              </a:rPr>
              <a:t>σ</a:t>
            </a:r>
            <a:r>
              <a:rPr sz="2800" spc="-5" dirty="0">
                <a:solidFill>
                  <a:srgbClr val="000066"/>
                </a:solidFill>
                <a:latin typeface="Candara"/>
                <a:cs typeface="Candara"/>
              </a:rPr>
              <a:t>ιάζει</a:t>
            </a:r>
            <a:r>
              <a:rPr sz="2800" dirty="0">
                <a:solidFill>
                  <a:srgbClr val="000066"/>
                </a:solidFill>
                <a:latin typeface="Candara"/>
                <a:cs typeface="Candara"/>
              </a:rPr>
              <a:t>   </a:t>
            </a:r>
            <a:r>
              <a:rPr sz="2800" spc="85" dirty="0">
                <a:solidFill>
                  <a:srgbClr val="000066"/>
                </a:solidFill>
                <a:latin typeface="Candara"/>
                <a:cs typeface="Candara"/>
              </a:rPr>
              <a:t> </a:t>
            </a:r>
            <a:r>
              <a:rPr sz="2800" spc="-5" dirty="0">
                <a:solidFill>
                  <a:srgbClr val="000066"/>
                </a:solidFill>
                <a:latin typeface="Candara"/>
                <a:cs typeface="Candara"/>
              </a:rPr>
              <a:t>ταχεία</a:t>
            </a:r>
            <a:r>
              <a:rPr sz="2800" dirty="0">
                <a:solidFill>
                  <a:srgbClr val="000066"/>
                </a:solidFill>
                <a:latin typeface="Candara"/>
                <a:cs typeface="Candara"/>
              </a:rPr>
              <a:t>   </a:t>
            </a:r>
            <a:r>
              <a:rPr sz="2800" spc="70" dirty="0">
                <a:solidFill>
                  <a:srgbClr val="000066"/>
                </a:solidFill>
                <a:latin typeface="Candara"/>
                <a:cs typeface="Candara"/>
              </a:rPr>
              <a:t> </a:t>
            </a:r>
            <a:r>
              <a:rPr sz="2800" spc="-5" dirty="0">
                <a:solidFill>
                  <a:srgbClr val="000066"/>
                </a:solidFill>
                <a:latin typeface="Candara"/>
                <a:cs typeface="Candara"/>
              </a:rPr>
              <a:t>επ</a:t>
            </a:r>
            <a:r>
              <a:rPr sz="2800" spc="5" dirty="0">
                <a:solidFill>
                  <a:srgbClr val="000066"/>
                </a:solidFill>
                <a:latin typeface="Candara"/>
                <a:cs typeface="Candara"/>
              </a:rPr>
              <a:t>α</a:t>
            </a:r>
            <a:r>
              <a:rPr sz="2800" spc="-10" dirty="0">
                <a:solidFill>
                  <a:srgbClr val="000066"/>
                </a:solidFill>
                <a:latin typeface="Candara"/>
                <a:cs typeface="Candara"/>
              </a:rPr>
              <a:t>γωγ</a:t>
            </a:r>
            <a:r>
              <a:rPr sz="2800" spc="-5" dirty="0">
                <a:solidFill>
                  <a:srgbClr val="000066"/>
                </a:solidFill>
                <a:latin typeface="Candara"/>
                <a:cs typeface="Candara"/>
              </a:rPr>
              <a:t>ή</a:t>
            </a:r>
            <a:r>
              <a:rPr sz="2800" dirty="0">
                <a:solidFill>
                  <a:srgbClr val="000066"/>
                </a:solidFill>
                <a:latin typeface="Candara"/>
                <a:cs typeface="Candara"/>
              </a:rPr>
              <a:t>   </a:t>
            </a:r>
            <a:r>
              <a:rPr sz="2800" spc="80" dirty="0">
                <a:solidFill>
                  <a:srgbClr val="000066"/>
                </a:solidFill>
                <a:latin typeface="Candara"/>
                <a:cs typeface="Candara"/>
              </a:rPr>
              <a:t> </a:t>
            </a:r>
            <a:r>
              <a:rPr sz="2800" spc="-5" dirty="0">
                <a:solidFill>
                  <a:srgbClr val="000066"/>
                </a:solidFill>
                <a:latin typeface="Candara"/>
                <a:cs typeface="Candara"/>
              </a:rPr>
              <a:t>χειρο</a:t>
            </a:r>
            <a:r>
              <a:rPr sz="2800" dirty="0">
                <a:solidFill>
                  <a:srgbClr val="000066"/>
                </a:solidFill>
                <a:latin typeface="Candara"/>
                <a:cs typeface="Candara"/>
              </a:rPr>
              <a:t>υ</a:t>
            </a:r>
            <a:r>
              <a:rPr sz="2800" spc="-10" dirty="0">
                <a:solidFill>
                  <a:srgbClr val="000066"/>
                </a:solidFill>
                <a:latin typeface="Candara"/>
                <a:cs typeface="Candara"/>
              </a:rPr>
              <a:t>ρ</a:t>
            </a:r>
            <a:r>
              <a:rPr sz="2800" spc="5" dirty="0">
                <a:solidFill>
                  <a:srgbClr val="000066"/>
                </a:solidFill>
                <a:latin typeface="Candara"/>
                <a:cs typeface="Candara"/>
              </a:rPr>
              <a:t>γ</a:t>
            </a:r>
            <a:r>
              <a:rPr sz="2800" spc="-5" dirty="0">
                <a:solidFill>
                  <a:srgbClr val="000066"/>
                </a:solidFill>
                <a:latin typeface="Candara"/>
                <a:cs typeface="Candara"/>
              </a:rPr>
              <a:t>ικής αναι</a:t>
            </a:r>
            <a:r>
              <a:rPr sz="2800" spc="5" dirty="0">
                <a:solidFill>
                  <a:srgbClr val="000066"/>
                </a:solidFill>
                <a:latin typeface="Candara"/>
                <a:cs typeface="Candara"/>
              </a:rPr>
              <a:t>σ</a:t>
            </a:r>
            <a:r>
              <a:rPr sz="2800" spc="-5" dirty="0">
                <a:solidFill>
                  <a:srgbClr val="000066"/>
                </a:solidFill>
                <a:latin typeface="Candara"/>
                <a:cs typeface="Candara"/>
              </a:rPr>
              <a:t>θη</a:t>
            </a:r>
            <a:r>
              <a:rPr sz="2800" spc="5" dirty="0">
                <a:solidFill>
                  <a:srgbClr val="000066"/>
                </a:solidFill>
                <a:latin typeface="Candara"/>
                <a:cs typeface="Candara"/>
              </a:rPr>
              <a:t>σ</a:t>
            </a:r>
            <a:r>
              <a:rPr sz="2800" spc="-5" dirty="0">
                <a:solidFill>
                  <a:srgbClr val="000066"/>
                </a:solidFill>
                <a:latin typeface="Candara"/>
                <a:cs typeface="Candara"/>
              </a:rPr>
              <a:t>ίας</a:t>
            </a:r>
            <a:r>
              <a:rPr sz="2800" spc="160" dirty="0">
                <a:solidFill>
                  <a:srgbClr val="000066"/>
                </a:solidFill>
                <a:latin typeface="Candara"/>
                <a:cs typeface="Candara"/>
              </a:rPr>
              <a:t> </a:t>
            </a:r>
            <a:r>
              <a:rPr sz="2800" spc="-10" dirty="0">
                <a:solidFill>
                  <a:srgbClr val="000066"/>
                </a:solidFill>
                <a:latin typeface="Candara"/>
                <a:cs typeface="Candara"/>
              </a:rPr>
              <a:t>κα</a:t>
            </a:r>
            <a:r>
              <a:rPr sz="2800" spc="-5" dirty="0">
                <a:solidFill>
                  <a:srgbClr val="000066"/>
                </a:solidFill>
                <a:latin typeface="Candara"/>
                <a:cs typeface="Candara"/>
              </a:rPr>
              <a:t>ι</a:t>
            </a:r>
            <a:r>
              <a:rPr sz="2800" spc="160" dirty="0">
                <a:solidFill>
                  <a:srgbClr val="000066"/>
                </a:solidFill>
                <a:latin typeface="Candara"/>
                <a:cs typeface="Candara"/>
              </a:rPr>
              <a:t> </a:t>
            </a:r>
            <a:r>
              <a:rPr sz="2800" spc="-5" dirty="0">
                <a:solidFill>
                  <a:srgbClr val="000066"/>
                </a:solidFill>
                <a:latin typeface="Candara"/>
                <a:cs typeface="Candara"/>
              </a:rPr>
              <a:t>τ</a:t>
            </a:r>
            <a:r>
              <a:rPr sz="2800" spc="5" dirty="0">
                <a:solidFill>
                  <a:srgbClr val="000066"/>
                </a:solidFill>
                <a:latin typeface="Candara"/>
                <a:cs typeface="Candara"/>
              </a:rPr>
              <a:t>α</a:t>
            </a:r>
            <a:r>
              <a:rPr sz="2800" spc="-5" dirty="0">
                <a:solidFill>
                  <a:srgbClr val="000066"/>
                </a:solidFill>
                <a:latin typeface="Candara"/>
                <a:cs typeface="Candara"/>
              </a:rPr>
              <a:t>χεία</a:t>
            </a:r>
            <a:r>
              <a:rPr sz="2800" spc="165" dirty="0">
                <a:solidFill>
                  <a:srgbClr val="000066"/>
                </a:solidFill>
                <a:latin typeface="Candara"/>
                <a:cs typeface="Candara"/>
              </a:rPr>
              <a:t> </a:t>
            </a:r>
            <a:r>
              <a:rPr sz="2800" dirty="0">
                <a:solidFill>
                  <a:srgbClr val="000066"/>
                </a:solidFill>
                <a:latin typeface="Candara"/>
                <a:cs typeface="Candara"/>
              </a:rPr>
              <a:t>α</a:t>
            </a:r>
            <a:r>
              <a:rPr sz="2800" spc="-10" dirty="0">
                <a:solidFill>
                  <a:srgbClr val="000066"/>
                </a:solidFill>
                <a:latin typeface="Candara"/>
                <a:cs typeface="Candara"/>
              </a:rPr>
              <a:t>νά</a:t>
            </a:r>
            <a:r>
              <a:rPr sz="2800" spc="5" dirty="0">
                <a:solidFill>
                  <a:srgbClr val="000066"/>
                </a:solidFill>
                <a:latin typeface="Candara"/>
                <a:cs typeface="Candara"/>
              </a:rPr>
              <a:t>ν</a:t>
            </a:r>
            <a:r>
              <a:rPr sz="2800" spc="-10" dirty="0">
                <a:solidFill>
                  <a:srgbClr val="000066"/>
                </a:solidFill>
                <a:latin typeface="Candara"/>
                <a:cs typeface="Candara"/>
              </a:rPr>
              <a:t>ηψ</a:t>
            </a:r>
            <a:r>
              <a:rPr sz="2800" spc="-5" dirty="0">
                <a:solidFill>
                  <a:srgbClr val="000066"/>
                </a:solidFill>
                <a:latin typeface="Candara"/>
                <a:cs typeface="Candara"/>
              </a:rPr>
              <a:t>η</a:t>
            </a:r>
            <a:r>
              <a:rPr sz="2800" spc="170" dirty="0">
                <a:solidFill>
                  <a:srgbClr val="000066"/>
                </a:solidFill>
                <a:latin typeface="Candara"/>
                <a:cs typeface="Candara"/>
              </a:rPr>
              <a:t> </a:t>
            </a:r>
            <a:r>
              <a:rPr sz="2800" spc="-10" dirty="0">
                <a:solidFill>
                  <a:srgbClr val="000066"/>
                </a:solidFill>
                <a:latin typeface="Candara"/>
                <a:cs typeface="Candara"/>
              </a:rPr>
              <a:t>(</a:t>
            </a:r>
            <a:r>
              <a:rPr sz="2800" cap="small" spc="-15" dirty="0">
                <a:solidFill>
                  <a:srgbClr val="000066"/>
                </a:solidFill>
                <a:latin typeface="Candara"/>
                <a:cs typeface="Candara"/>
              </a:rPr>
              <a:t>5</a:t>
            </a:r>
            <a:r>
              <a:rPr sz="2800" spc="-5" dirty="0">
                <a:solidFill>
                  <a:srgbClr val="000066"/>
                </a:solidFill>
                <a:latin typeface="Candara"/>
                <a:cs typeface="Candara"/>
              </a:rPr>
              <a:t>0%</a:t>
            </a:r>
            <a:r>
              <a:rPr sz="2800" spc="165" dirty="0">
                <a:solidFill>
                  <a:srgbClr val="000066"/>
                </a:solidFill>
                <a:latin typeface="Candara"/>
                <a:cs typeface="Candara"/>
              </a:rPr>
              <a:t> </a:t>
            </a:r>
            <a:r>
              <a:rPr sz="2800" spc="-5" dirty="0">
                <a:solidFill>
                  <a:srgbClr val="000066"/>
                </a:solidFill>
                <a:latin typeface="Candara"/>
                <a:cs typeface="Candara"/>
              </a:rPr>
              <a:t>του</a:t>
            </a:r>
            <a:r>
              <a:rPr sz="2800" spc="165" dirty="0">
                <a:solidFill>
                  <a:srgbClr val="000066"/>
                </a:solidFill>
                <a:latin typeface="Candara"/>
                <a:cs typeface="Candara"/>
              </a:rPr>
              <a:t> </a:t>
            </a:r>
            <a:r>
              <a:rPr sz="2800" spc="-5" dirty="0">
                <a:solidFill>
                  <a:srgbClr val="000066"/>
                </a:solidFill>
                <a:latin typeface="Candara"/>
                <a:cs typeface="Candara"/>
              </a:rPr>
              <a:t>χρόνου</a:t>
            </a:r>
            <a:r>
              <a:rPr sz="2800" spc="165" dirty="0">
                <a:solidFill>
                  <a:srgbClr val="000066"/>
                </a:solidFill>
                <a:latin typeface="Candara"/>
                <a:cs typeface="Candara"/>
              </a:rPr>
              <a:t> </a:t>
            </a:r>
            <a:r>
              <a:rPr sz="2800" spc="-5" dirty="0">
                <a:solidFill>
                  <a:srgbClr val="000066"/>
                </a:solidFill>
                <a:latin typeface="Candara"/>
                <a:cs typeface="Candara"/>
              </a:rPr>
              <a:t>με</a:t>
            </a:r>
            <a:r>
              <a:rPr sz="2800" spc="10" dirty="0">
                <a:solidFill>
                  <a:srgbClr val="000066"/>
                </a:solidFill>
                <a:latin typeface="Candara"/>
                <a:cs typeface="Candara"/>
              </a:rPr>
              <a:t>τ</a:t>
            </a:r>
            <a:r>
              <a:rPr sz="2800" spc="-5" dirty="0">
                <a:solidFill>
                  <a:srgbClr val="000066"/>
                </a:solidFill>
                <a:latin typeface="Candara"/>
                <a:cs typeface="Candara"/>
              </a:rPr>
              <a:t>ά τη</a:t>
            </a:r>
            <a:r>
              <a:rPr sz="2800" dirty="0">
                <a:solidFill>
                  <a:srgbClr val="000066"/>
                </a:solidFill>
                <a:latin typeface="Candara"/>
                <a:cs typeface="Candara"/>
              </a:rPr>
              <a:t> </a:t>
            </a:r>
            <a:r>
              <a:rPr sz="2800" spc="45" dirty="0">
                <a:solidFill>
                  <a:srgbClr val="000066"/>
                </a:solidFill>
                <a:latin typeface="Candara"/>
                <a:cs typeface="Candara"/>
              </a:rPr>
              <a:t> </a:t>
            </a:r>
            <a:r>
              <a:rPr sz="2800" spc="-5" dirty="0">
                <a:solidFill>
                  <a:srgbClr val="000066"/>
                </a:solidFill>
                <a:latin typeface="Candara"/>
                <a:cs typeface="Candara"/>
              </a:rPr>
              <a:t>χ</a:t>
            </a:r>
            <a:r>
              <a:rPr sz="2800" spc="-20" dirty="0">
                <a:solidFill>
                  <a:srgbClr val="000066"/>
                </a:solidFill>
                <a:latin typeface="Candara"/>
                <a:cs typeface="Candara"/>
              </a:rPr>
              <a:t>ο</a:t>
            </a:r>
            <a:r>
              <a:rPr sz="2800" spc="-10" dirty="0">
                <a:solidFill>
                  <a:srgbClr val="000066"/>
                </a:solidFill>
                <a:latin typeface="Candara"/>
                <a:cs typeface="Candara"/>
              </a:rPr>
              <a:t>ρή</a:t>
            </a:r>
            <a:r>
              <a:rPr sz="2800" dirty="0">
                <a:solidFill>
                  <a:srgbClr val="000066"/>
                </a:solidFill>
                <a:latin typeface="Candara"/>
                <a:cs typeface="Candara"/>
              </a:rPr>
              <a:t>γ</a:t>
            </a:r>
            <a:r>
              <a:rPr sz="2800" spc="-10" dirty="0">
                <a:solidFill>
                  <a:srgbClr val="000066"/>
                </a:solidFill>
                <a:latin typeface="Candara"/>
                <a:cs typeface="Candara"/>
              </a:rPr>
              <a:t>ησ</a:t>
            </a:r>
            <a:r>
              <a:rPr sz="2800" spc="-5" dirty="0">
                <a:solidFill>
                  <a:srgbClr val="000066"/>
                </a:solidFill>
                <a:latin typeface="Candara"/>
                <a:cs typeface="Candara"/>
              </a:rPr>
              <a:t>η</a:t>
            </a:r>
            <a:r>
              <a:rPr sz="2800" dirty="0">
                <a:solidFill>
                  <a:srgbClr val="000066"/>
                </a:solidFill>
                <a:latin typeface="Candara"/>
                <a:cs typeface="Candara"/>
              </a:rPr>
              <a:t> </a:t>
            </a:r>
            <a:r>
              <a:rPr sz="2800" spc="45" dirty="0">
                <a:solidFill>
                  <a:srgbClr val="000066"/>
                </a:solidFill>
                <a:latin typeface="Candara"/>
                <a:cs typeface="Candara"/>
              </a:rPr>
              <a:t> </a:t>
            </a:r>
            <a:r>
              <a:rPr sz="2800" spc="-5" dirty="0">
                <a:solidFill>
                  <a:srgbClr val="000066"/>
                </a:solidFill>
                <a:latin typeface="Candara"/>
                <a:cs typeface="Candara"/>
              </a:rPr>
              <a:t>ισο</a:t>
            </a:r>
            <a:r>
              <a:rPr sz="2800" spc="5" dirty="0">
                <a:solidFill>
                  <a:srgbClr val="000066"/>
                </a:solidFill>
                <a:latin typeface="Candara"/>
                <a:cs typeface="Candara"/>
              </a:rPr>
              <a:t>α</a:t>
            </a:r>
            <a:r>
              <a:rPr sz="2800" spc="-10" dirty="0">
                <a:solidFill>
                  <a:srgbClr val="000066"/>
                </a:solidFill>
                <a:latin typeface="Candara"/>
                <a:cs typeface="Candara"/>
              </a:rPr>
              <a:t>ναισθητι</a:t>
            </a:r>
            <a:r>
              <a:rPr sz="2800" spc="5" dirty="0">
                <a:solidFill>
                  <a:srgbClr val="000066"/>
                </a:solidFill>
                <a:latin typeface="Candara"/>
                <a:cs typeface="Candara"/>
              </a:rPr>
              <a:t>κ</a:t>
            </a:r>
            <a:r>
              <a:rPr sz="2800" spc="-10" dirty="0">
                <a:solidFill>
                  <a:srgbClr val="000066"/>
                </a:solidFill>
                <a:latin typeface="Candara"/>
                <a:cs typeface="Candara"/>
              </a:rPr>
              <a:t>ή</a:t>
            </a:r>
            <a:r>
              <a:rPr sz="2800" spc="-5" dirty="0">
                <a:solidFill>
                  <a:srgbClr val="000066"/>
                </a:solidFill>
                <a:latin typeface="Candara"/>
                <a:cs typeface="Candara"/>
              </a:rPr>
              <a:t>ς</a:t>
            </a:r>
            <a:r>
              <a:rPr sz="2800" dirty="0">
                <a:solidFill>
                  <a:srgbClr val="000066"/>
                </a:solidFill>
                <a:latin typeface="Candara"/>
                <a:cs typeface="Candara"/>
              </a:rPr>
              <a:t> </a:t>
            </a:r>
            <a:r>
              <a:rPr sz="2800" spc="45" dirty="0">
                <a:solidFill>
                  <a:srgbClr val="000066"/>
                </a:solidFill>
                <a:latin typeface="Candara"/>
                <a:cs typeface="Candara"/>
              </a:rPr>
              <a:t> </a:t>
            </a:r>
            <a:r>
              <a:rPr sz="2800" spc="-10" dirty="0">
                <a:solidFill>
                  <a:srgbClr val="000066"/>
                </a:solidFill>
                <a:latin typeface="Candara"/>
                <a:cs typeface="Candara"/>
              </a:rPr>
              <a:t>δόση</a:t>
            </a:r>
            <a:r>
              <a:rPr sz="2800" spc="-5" dirty="0">
                <a:solidFill>
                  <a:srgbClr val="000066"/>
                </a:solidFill>
                <a:latin typeface="Candara"/>
                <a:cs typeface="Candara"/>
              </a:rPr>
              <a:t>ς</a:t>
            </a:r>
            <a:r>
              <a:rPr sz="2800" dirty="0">
                <a:solidFill>
                  <a:srgbClr val="000066"/>
                </a:solidFill>
                <a:latin typeface="Candara"/>
                <a:cs typeface="Candara"/>
              </a:rPr>
              <a:t> </a:t>
            </a:r>
            <a:r>
              <a:rPr sz="2800" spc="60" dirty="0">
                <a:solidFill>
                  <a:srgbClr val="000066"/>
                </a:solidFill>
                <a:latin typeface="Candara"/>
                <a:cs typeface="Candara"/>
              </a:rPr>
              <a:t> </a:t>
            </a:r>
            <a:r>
              <a:rPr sz="2800" spc="-5" dirty="0">
                <a:solidFill>
                  <a:srgbClr val="000066"/>
                </a:solidFill>
                <a:latin typeface="Candara"/>
                <a:cs typeface="Candara"/>
              </a:rPr>
              <a:t>ισ</a:t>
            </a:r>
            <a:r>
              <a:rPr sz="2800" spc="-20" dirty="0">
                <a:solidFill>
                  <a:srgbClr val="000066"/>
                </a:solidFill>
                <a:latin typeface="Candara"/>
                <a:cs typeface="Candara"/>
              </a:rPr>
              <a:t>ο</a:t>
            </a:r>
            <a:r>
              <a:rPr sz="2800" spc="-10" dirty="0">
                <a:solidFill>
                  <a:srgbClr val="000066"/>
                </a:solidFill>
                <a:latin typeface="Candara"/>
                <a:cs typeface="Candara"/>
              </a:rPr>
              <a:t>φλο</a:t>
            </a:r>
            <a:r>
              <a:rPr sz="2800" dirty="0">
                <a:solidFill>
                  <a:srgbClr val="000066"/>
                </a:solidFill>
                <a:latin typeface="Candara"/>
                <a:cs typeface="Candara"/>
              </a:rPr>
              <a:t>υ</a:t>
            </a:r>
            <a:r>
              <a:rPr sz="2800" spc="-10" dirty="0">
                <a:solidFill>
                  <a:srgbClr val="000066"/>
                </a:solidFill>
                <a:latin typeface="Candara"/>
                <a:cs typeface="Candara"/>
              </a:rPr>
              <a:t>ρανίου), πολ</a:t>
            </a:r>
            <a:r>
              <a:rPr sz="2800" spc="-5" dirty="0">
                <a:solidFill>
                  <a:srgbClr val="000066"/>
                </a:solidFill>
                <a:latin typeface="Candara"/>
                <a:cs typeface="Candara"/>
              </a:rPr>
              <a:t>ύ</a:t>
            </a:r>
            <a:r>
              <a:rPr sz="2800" dirty="0">
                <a:solidFill>
                  <a:srgbClr val="000066"/>
                </a:solidFill>
                <a:latin typeface="Candara"/>
                <a:cs typeface="Candara"/>
              </a:rPr>
              <a:t>  </a:t>
            </a:r>
            <a:r>
              <a:rPr sz="2800" spc="-110" dirty="0">
                <a:solidFill>
                  <a:srgbClr val="000066"/>
                </a:solidFill>
                <a:latin typeface="Candara"/>
                <a:cs typeface="Candara"/>
              </a:rPr>
              <a:t> </a:t>
            </a:r>
            <a:r>
              <a:rPr sz="2800" spc="-5" dirty="0">
                <a:solidFill>
                  <a:srgbClr val="000066"/>
                </a:solidFill>
                <a:latin typeface="Candara"/>
                <a:cs typeface="Candara"/>
              </a:rPr>
              <a:t>μ</a:t>
            </a:r>
            <a:r>
              <a:rPr sz="2800" spc="-15" dirty="0">
                <a:solidFill>
                  <a:srgbClr val="000066"/>
                </a:solidFill>
                <a:latin typeface="Candara"/>
                <a:cs typeface="Candara"/>
              </a:rPr>
              <a:t>ι</a:t>
            </a:r>
            <a:r>
              <a:rPr sz="2800" spc="-10" dirty="0">
                <a:solidFill>
                  <a:srgbClr val="000066"/>
                </a:solidFill>
                <a:latin typeface="Candara"/>
                <a:cs typeface="Candara"/>
              </a:rPr>
              <a:t>κρ</a:t>
            </a:r>
            <a:r>
              <a:rPr sz="2800" spc="-5" dirty="0">
                <a:solidFill>
                  <a:srgbClr val="000066"/>
                </a:solidFill>
                <a:latin typeface="Candara"/>
                <a:cs typeface="Candara"/>
              </a:rPr>
              <a:t>ή</a:t>
            </a:r>
            <a:r>
              <a:rPr sz="2800" dirty="0">
                <a:solidFill>
                  <a:srgbClr val="000066"/>
                </a:solidFill>
                <a:latin typeface="Candara"/>
                <a:cs typeface="Candara"/>
              </a:rPr>
              <a:t>  </a:t>
            </a:r>
            <a:r>
              <a:rPr sz="2800" spc="-114" dirty="0">
                <a:solidFill>
                  <a:srgbClr val="000066"/>
                </a:solidFill>
                <a:latin typeface="Candara"/>
                <a:cs typeface="Candara"/>
              </a:rPr>
              <a:t> </a:t>
            </a:r>
            <a:r>
              <a:rPr sz="2800" spc="-5" dirty="0">
                <a:solidFill>
                  <a:srgbClr val="000066"/>
                </a:solidFill>
                <a:latin typeface="Candara"/>
                <a:cs typeface="Candara"/>
              </a:rPr>
              <a:t>τοξικ</a:t>
            </a:r>
            <a:r>
              <a:rPr sz="2800" spc="5" dirty="0">
                <a:solidFill>
                  <a:srgbClr val="000066"/>
                </a:solidFill>
                <a:latin typeface="Candara"/>
                <a:cs typeface="Candara"/>
              </a:rPr>
              <a:t>ό</a:t>
            </a:r>
            <a:r>
              <a:rPr sz="2800" spc="-5" dirty="0">
                <a:solidFill>
                  <a:srgbClr val="000066"/>
                </a:solidFill>
                <a:latin typeface="Candara"/>
                <a:cs typeface="Candara"/>
              </a:rPr>
              <a:t>τητα,</a:t>
            </a:r>
            <a:r>
              <a:rPr sz="2800" dirty="0">
                <a:solidFill>
                  <a:srgbClr val="000066"/>
                </a:solidFill>
                <a:latin typeface="Candara"/>
                <a:cs typeface="Candara"/>
              </a:rPr>
              <a:t>  </a:t>
            </a:r>
            <a:r>
              <a:rPr sz="2800" spc="-105" dirty="0">
                <a:solidFill>
                  <a:srgbClr val="000066"/>
                </a:solidFill>
                <a:latin typeface="Candara"/>
                <a:cs typeface="Candara"/>
              </a:rPr>
              <a:t> </a:t>
            </a:r>
            <a:r>
              <a:rPr sz="2800" spc="-15" dirty="0">
                <a:solidFill>
                  <a:srgbClr val="000066"/>
                </a:solidFill>
                <a:latin typeface="Candara"/>
                <a:cs typeface="Candara"/>
              </a:rPr>
              <a:t>ά</a:t>
            </a:r>
            <a:r>
              <a:rPr sz="2800" spc="-10" dirty="0">
                <a:solidFill>
                  <a:srgbClr val="000066"/>
                </a:solidFill>
                <a:latin typeface="Candara"/>
                <a:cs typeface="Candara"/>
              </a:rPr>
              <a:t>ρ</a:t>
            </a:r>
            <a:r>
              <a:rPr sz="2800" spc="-5" dirty="0">
                <a:solidFill>
                  <a:srgbClr val="000066"/>
                </a:solidFill>
                <a:latin typeface="Candara"/>
                <a:cs typeface="Candara"/>
              </a:rPr>
              <a:t>α</a:t>
            </a:r>
            <a:r>
              <a:rPr sz="2800" dirty="0">
                <a:solidFill>
                  <a:srgbClr val="000066"/>
                </a:solidFill>
                <a:latin typeface="Candara"/>
                <a:cs typeface="Candara"/>
              </a:rPr>
              <a:t>  </a:t>
            </a:r>
            <a:r>
              <a:rPr sz="2800" spc="-114" dirty="0">
                <a:solidFill>
                  <a:srgbClr val="000066"/>
                </a:solidFill>
                <a:latin typeface="Candara"/>
                <a:cs typeface="Candara"/>
              </a:rPr>
              <a:t> </a:t>
            </a:r>
            <a:r>
              <a:rPr sz="2800" spc="-10" dirty="0">
                <a:solidFill>
                  <a:srgbClr val="000066"/>
                </a:solidFill>
                <a:latin typeface="Candara"/>
                <a:cs typeface="Candara"/>
              </a:rPr>
              <a:t>καθί</a:t>
            </a:r>
            <a:r>
              <a:rPr sz="2800" spc="10" dirty="0">
                <a:solidFill>
                  <a:srgbClr val="000066"/>
                </a:solidFill>
                <a:latin typeface="Candara"/>
                <a:cs typeface="Candara"/>
              </a:rPr>
              <a:t>σ</a:t>
            </a:r>
            <a:r>
              <a:rPr sz="2800" spc="-5" dirty="0">
                <a:solidFill>
                  <a:srgbClr val="000066"/>
                </a:solidFill>
                <a:latin typeface="Candara"/>
                <a:cs typeface="Candara"/>
              </a:rPr>
              <a:t>ταται</a:t>
            </a:r>
            <a:r>
              <a:rPr sz="2800" dirty="0">
                <a:solidFill>
                  <a:srgbClr val="000066"/>
                </a:solidFill>
                <a:latin typeface="Candara"/>
                <a:cs typeface="Candara"/>
              </a:rPr>
              <a:t>  </a:t>
            </a:r>
            <a:r>
              <a:rPr sz="2800" spc="-105" dirty="0">
                <a:solidFill>
                  <a:srgbClr val="000066"/>
                </a:solidFill>
                <a:latin typeface="Candara"/>
                <a:cs typeface="Candara"/>
              </a:rPr>
              <a:t> </a:t>
            </a:r>
            <a:r>
              <a:rPr sz="2800" spc="-10" dirty="0">
                <a:solidFill>
                  <a:srgbClr val="000066"/>
                </a:solidFill>
                <a:latin typeface="Candara"/>
                <a:cs typeface="Candara"/>
              </a:rPr>
              <a:t>κα</a:t>
            </a:r>
            <a:r>
              <a:rPr sz="2800" spc="15" dirty="0">
                <a:solidFill>
                  <a:srgbClr val="000066"/>
                </a:solidFill>
                <a:latin typeface="Candara"/>
                <a:cs typeface="Candara"/>
              </a:rPr>
              <a:t>τ</a:t>
            </a:r>
            <a:r>
              <a:rPr sz="2800" spc="-5" dirty="0">
                <a:solidFill>
                  <a:srgbClr val="000066"/>
                </a:solidFill>
                <a:latin typeface="Candara"/>
                <a:cs typeface="Candara"/>
              </a:rPr>
              <a:t>άλληλο</a:t>
            </a:r>
            <a:endParaRPr sz="2800" dirty="0">
              <a:latin typeface="Candara"/>
              <a:cs typeface="Candara"/>
            </a:endParaRPr>
          </a:p>
        </p:txBody>
      </p:sp>
      <p:sp>
        <p:nvSpPr>
          <p:cNvPr id="6" name="object 6"/>
          <p:cNvSpPr txBox="1"/>
          <p:nvPr/>
        </p:nvSpPr>
        <p:spPr>
          <a:xfrm>
            <a:off x="5186552" y="3562641"/>
            <a:ext cx="3879215" cy="452120"/>
          </a:xfrm>
          <a:prstGeom prst="rect">
            <a:avLst/>
          </a:prstGeom>
        </p:spPr>
        <p:txBody>
          <a:bodyPr vert="horz" wrap="square" lIns="0" tIns="12065" rIns="0" bIns="0" rtlCol="0">
            <a:spAutoFit/>
          </a:bodyPr>
          <a:lstStyle/>
          <a:p>
            <a:pPr marL="12700">
              <a:lnSpc>
                <a:spcPct val="100000"/>
              </a:lnSpc>
              <a:spcBef>
                <a:spcPts val="95"/>
              </a:spcBef>
              <a:tabLst>
                <a:tab pos="2018030" algn="l"/>
              </a:tabLst>
            </a:pPr>
            <a:r>
              <a:rPr sz="2800" spc="-5" dirty="0">
                <a:solidFill>
                  <a:srgbClr val="000066"/>
                </a:solidFill>
                <a:latin typeface="Candara"/>
                <a:cs typeface="Candara"/>
              </a:rPr>
              <a:t>επεμβάσεις	εξωτερικών</a:t>
            </a:r>
            <a:endParaRPr sz="2800" dirty="0">
              <a:latin typeface="Candara"/>
              <a:cs typeface="Candara"/>
            </a:endParaRPr>
          </a:p>
        </p:txBody>
      </p:sp>
      <p:sp>
        <p:nvSpPr>
          <p:cNvPr id="7" name="object 7"/>
          <p:cNvSpPr txBox="1"/>
          <p:nvPr/>
        </p:nvSpPr>
        <p:spPr>
          <a:xfrm>
            <a:off x="525730" y="3562641"/>
            <a:ext cx="4591685" cy="878840"/>
          </a:xfrm>
          <a:prstGeom prst="rect">
            <a:avLst/>
          </a:prstGeom>
        </p:spPr>
        <p:txBody>
          <a:bodyPr vert="horz" wrap="square" lIns="0" tIns="12065" rIns="0" bIns="0" rtlCol="0">
            <a:spAutoFit/>
          </a:bodyPr>
          <a:lstStyle/>
          <a:p>
            <a:pPr marL="12700" marR="5080">
              <a:lnSpc>
                <a:spcPct val="100000"/>
              </a:lnSpc>
              <a:spcBef>
                <a:spcPts val="95"/>
              </a:spcBef>
              <a:tabLst>
                <a:tab pos="1877695" algn="l"/>
                <a:tab pos="1926589" algn="l"/>
                <a:tab pos="2597785" algn="l"/>
                <a:tab pos="3134360" algn="l"/>
              </a:tabLst>
            </a:pPr>
            <a:r>
              <a:rPr sz="2800" spc="-5" dirty="0">
                <a:solidFill>
                  <a:srgbClr val="000066"/>
                </a:solidFill>
                <a:latin typeface="Candara"/>
                <a:cs typeface="Candara"/>
              </a:rPr>
              <a:t>ιδ</a:t>
            </a:r>
            <a:r>
              <a:rPr sz="2800" spc="-15" dirty="0">
                <a:solidFill>
                  <a:srgbClr val="000066"/>
                </a:solidFill>
                <a:latin typeface="Candara"/>
                <a:cs typeface="Candara"/>
              </a:rPr>
              <a:t>ι</a:t>
            </a:r>
            <a:r>
              <a:rPr sz="2800" dirty="0">
                <a:solidFill>
                  <a:srgbClr val="000066"/>
                </a:solidFill>
                <a:latin typeface="Candara"/>
                <a:cs typeface="Candara"/>
              </a:rPr>
              <a:t>α</a:t>
            </a:r>
            <a:r>
              <a:rPr sz="2800" spc="-5" dirty="0">
                <a:solidFill>
                  <a:srgbClr val="000066"/>
                </a:solidFill>
                <a:latin typeface="Candara"/>
                <a:cs typeface="Candara"/>
              </a:rPr>
              <a:t>ιτέρ</a:t>
            </a:r>
            <a:r>
              <a:rPr sz="2800" spc="10" dirty="0">
                <a:solidFill>
                  <a:srgbClr val="000066"/>
                </a:solidFill>
                <a:latin typeface="Candara"/>
                <a:cs typeface="Candara"/>
              </a:rPr>
              <a:t>ω</a:t>
            </a:r>
            <a:r>
              <a:rPr sz="2800" spc="-5" dirty="0">
                <a:solidFill>
                  <a:srgbClr val="000066"/>
                </a:solidFill>
                <a:latin typeface="Candara"/>
                <a:cs typeface="Candara"/>
              </a:rPr>
              <a:t>ς</a:t>
            </a:r>
            <a:r>
              <a:rPr sz="2800" dirty="0">
                <a:solidFill>
                  <a:srgbClr val="000066"/>
                </a:solidFill>
                <a:latin typeface="Candara"/>
                <a:cs typeface="Candara"/>
              </a:rPr>
              <a:t>	</a:t>
            </a:r>
            <a:r>
              <a:rPr sz="2800" spc="-10" dirty="0">
                <a:solidFill>
                  <a:srgbClr val="000066"/>
                </a:solidFill>
                <a:latin typeface="Candara"/>
                <a:cs typeface="Candara"/>
              </a:rPr>
              <a:t>γι</a:t>
            </a:r>
            <a:r>
              <a:rPr sz="2800" spc="-5" dirty="0">
                <a:solidFill>
                  <a:srgbClr val="000066"/>
                </a:solidFill>
                <a:latin typeface="Candara"/>
                <a:cs typeface="Candara"/>
              </a:rPr>
              <a:t>α</a:t>
            </a:r>
            <a:r>
              <a:rPr sz="2800" dirty="0">
                <a:solidFill>
                  <a:srgbClr val="000066"/>
                </a:solidFill>
                <a:latin typeface="Candara"/>
                <a:cs typeface="Candara"/>
              </a:rPr>
              <a:t>	</a:t>
            </a:r>
            <a:r>
              <a:rPr sz="2800" spc="-5" dirty="0">
                <a:solidFill>
                  <a:srgbClr val="000066"/>
                </a:solidFill>
                <a:latin typeface="Candara"/>
                <a:cs typeface="Candara"/>
              </a:rPr>
              <a:t>χε</a:t>
            </a:r>
            <a:r>
              <a:rPr sz="2800" spc="5" dirty="0">
                <a:solidFill>
                  <a:srgbClr val="000066"/>
                </a:solidFill>
                <a:latin typeface="Candara"/>
                <a:cs typeface="Candara"/>
              </a:rPr>
              <a:t>ι</a:t>
            </a:r>
            <a:r>
              <a:rPr sz="2800" spc="-10" dirty="0">
                <a:solidFill>
                  <a:srgbClr val="000066"/>
                </a:solidFill>
                <a:latin typeface="Candara"/>
                <a:cs typeface="Candara"/>
              </a:rPr>
              <a:t>ρου</a:t>
            </a:r>
            <a:r>
              <a:rPr sz="2800" dirty="0">
                <a:solidFill>
                  <a:srgbClr val="000066"/>
                </a:solidFill>
                <a:latin typeface="Candara"/>
                <a:cs typeface="Candara"/>
              </a:rPr>
              <a:t>ρ</a:t>
            </a:r>
            <a:r>
              <a:rPr sz="2800" spc="-10" dirty="0">
                <a:solidFill>
                  <a:srgbClr val="000066"/>
                </a:solidFill>
                <a:latin typeface="Candara"/>
                <a:cs typeface="Candara"/>
              </a:rPr>
              <a:t>γικές  </a:t>
            </a:r>
            <a:r>
              <a:rPr sz="2800" dirty="0">
                <a:solidFill>
                  <a:srgbClr val="000066"/>
                </a:solidFill>
                <a:latin typeface="Candara"/>
                <a:cs typeface="Candara"/>
              </a:rPr>
              <a:t>ασθενών.		</a:t>
            </a:r>
            <a:r>
              <a:rPr sz="2800" spc="-5" dirty="0">
                <a:solidFill>
                  <a:srgbClr val="000066"/>
                </a:solidFill>
                <a:latin typeface="Candara"/>
                <a:cs typeface="Candara"/>
              </a:rPr>
              <a:t>Πλην	των</a:t>
            </a:r>
            <a:endParaRPr sz="2800" dirty="0">
              <a:latin typeface="Candara"/>
              <a:cs typeface="Candara"/>
            </a:endParaRPr>
          </a:p>
        </p:txBody>
      </p:sp>
      <p:sp>
        <p:nvSpPr>
          <p:cNvPr id="8" name="object 8"/>
          <p:cNvSpPr txBox="1"/>
          <p:nvPr/>
        </p:nvSpPr>
        <p:spPr>
          <a:xfrm>
            <a:off x="4461460" y="3955247"/>
            <a:ext cx="4535170" cy="452120"/>
          </a:xfrm>
          <a:prstGeom prst="rect">
            <a:avLst/>
          </a:prstGeom>
        </p:spPr>
        <p:txBody>
          <a:bodyPr vert="horz" wrap="square" lIns="0" tIns="12065" rIns="0" bIns="0" rtlCol="0">
            <a:spAutoFit/>
          </a:bodyPr>
          <a:lstStyle/>
          <a:p>
            <a:pPr marL="12700">
              <a:lnSpc>
                <a:spcPct val="100000"/>
              </a:lnSpc>
              <a:spcBef>
                <a:spcPts val="95"/>
              </a:spcBef>
              <a:tabLst>
                <a:tab pos="2127885" algn="l"/>
                <a:tab pos="4232910" algn="l"/>
              </a:tabLst>
            </a:pPr>
            <a:r>
              <a:rPr sz="2800" spc="-10" dirty="0">
                <a:solidFill>
                  <a:srgbClr val="000066"/>
                </a:solidFill>
                <a:latin typeface="Candara"/>
                <a:cs typeface="Candara"/>
              </a:rPr>
              <a:t>πα</a:t>
            </a:r>
            <a:r>
              <a:rPr sz="2800" dirty="0">
                <a:solidFill>
                  <a:srgbClr val="000066"/>
                </a:solidFill>
                <a:latin typeface="Candara"/>
                <a:cs typeface="Candara"/>
              </a:rPr>
              <a:t>ρ</a:t>
            </a:r>
            <a:r>
              <a:rPr sz="2800" spc="-5" dirty="0">
                <a:solidFill>
                  <a:srgbClr val="000066"/>
                </a:solidFill>
                <a:latin typeface="Candara"/>
                <a:cs typeface="Candara"/>
              </a:rPr>
              <a:t>απά</a:t>
            </a:r>
            <a:r>
              <a:rPr sz="2800" dirty="0">
                <a:solidFill>
                  <a:srgbClr val="000066"/>
                </a:solidFill>
                <a:latin typeface="Candara"/>
                <a:cs typeface="Candara"/>
              </a:rPr>
              <a:t>ν</a:t>
            </a:r>
            <a:r>
              <a:rPr sz="2800" spc="-5" dirty="0">
                <a:solidFill>
                  <a:srgbClr val="000066"/>
                </a:solidFill>
                <a:latin typeface="Candara"/>
                <a:cs typeface="Candara"/>
              </a:rPr>
              <a:t>ω</a:t>
            </a:r>
            <a:r>
              <a:rPr sz="2800" dirty="0">
                <a:solidFill>
                  <a:srgbClr val="000066"/>
                </a:solidFill>
                <a:latin typeface="Candara"/>
                <a:cs typeface="Candara"/>
              </a:rPr>
              <a:t>	</a:t>
            </a:r>
            <a:r>
              <a:rPr sz="2800" spc="-10" dirty="0">
                <a:solidFill>
                  <a:srgbClr val="000066"/>
                </a:solidFill>
                <a:latin typeface="Candara"/>
                <a:cs typeface="Candara"/>
              </a:rPr>
              <a:t>δια</a:t>
            </a:r>
            <a:r>
              <a:rPr sz="2800" spc="5" dirty="0">
                <a:solidFill>
                  <a:srgbClr val="000066"/>
                </a:solidFill>
                <a:latin typeface="Candara"/>
                <a:cs typeface="Candara"/>
              </a:rPr>
              <a:t>φ</a:t>
            </a:r>
            <a:r>
              <a:rPr sz="2800" spc="-5" dirty="0">
                <a:solidFill>
                  <a:srgbClr val="000066"/>
                </a:solidFill>
                <a:latin typeface="Candara"/>
                <a:cs typeface="Candara"/>
              </a:rPr>
              <a:t>ορ</a:t>
            </a:r>
            <a:r>
              <a:rPr sz="2800" dirty="0">
                <a:solidFill>
                  <a:srgbClr val="000066"/>
                </a:solidFill>
                <a:latin typeface="Candara"/>
                <a:cs typeface="Candara"/>
              </a:rPr>
              <a:t>ώ</a:t>
            </a:r>
            <a:r>
              <a:rPr sz="2800" spc="-10" dirty="0">
                <a:solidFill>
                  <a:srgbClr val="000066"/>
                </a:solidFill>
                <a:latin typeface="Candara"/>
                <a:cs typeface="Candara"/>
              </a:rPr>
              <a:t>ν</a:t>
            </a:r>
            <a:r>
              <a:rPr sz="2800" spc="-5" dirty="0">
                <a:solidFill>
                  <a:srgbClr val="000066"/>
                </a:solidFill>
                <a:latin typeface="Candara"/>
                <a:cs typeface="Candara"/>
              </a:rPr>
              <a:t>,</a:t>
            </a:r>
            <a:r>
              <a:rPr sz="2800" dirty="0">
                <a:solidFill>
                  <a:srgbClr val="000066"/>
                </a:solidFill>
                <a:latin typeface="Candara"/>
                <a:cs typeface="Candara"/>
              </a:rPr>
              <a:t>	</a:t>
            </a:r>
            <a:r>
              <a:rPr sz="2800" spc="-10" dirty="0">
                <a:solidFill>
                  <a:srgbClr val="000066"/>
                </a:solidFill>
                <a:latin typeface="Candara"/>
                <a:cs typeface="Candara"/>
              </a:rPr>
              <a:t>οι</a:t>
            </a:r>
            <a:endParaRPr sz="2800" dirty="0">
              <a:latin typeface="Candara"/>
              <a:cs typeface="Candara"/>
            </a:endParaRPr>
          </a:p>
        </p:txBody>
      </p:sp>
      <p:sp>
        <p:nvSpPr>
          <p:cNvPr id="9" name="object 9"/>
          <p:cNvSpPr txBox="1"/>
          <p:nvPr/>
        </p:nvSpPr>
        <p:spPr>
          <a:xfrm>
            <a:off x="8279129" y="4346956"/>
            <a:ext cx="75501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εί</a:t>
            </a:r>
            <a:r>
              <a:rPr sz="2800" spc="5" dirty="0">
                <a:solidFill>
                  <a:srgbClr val="000066"/>
                </a:solidFill>
                <a:latin typeface="Candara"/>
                <a:cs typeface="Candara"/>
              </a:rPr>
              <a:t>ν</a:t>
            </a:r>
            <a:r>
              <a:rPr sz="2800" spc="-5" dirty="0">
                <a:solidFill>
                  <a:srgbClr val="000066"/>
                </a:solidFill>
                <a:latin typeface="Candara"/>
                <a:cs typeface="Candara"/>
              </a:rPr>
              <a:t>αι</a:t>
            </a:r>
            <a:endParaRPr sz="2800" dirty="0">
              <a:latin typeface="Candara"/>
              <a:cs typeface="Candara"/>
            </a:endParaRPr>
          </a:p>
        </p:txBody>
      </p:sp>
      <p:sp>
        <p:nvSpPr>
          <p:cNvPr id="10" name="object 10"/>
          <p:cNvSpPr txBox="1"/>
          <p:nvPr/>
        </p:nvSpPr>
        <p:spPr>
          <a:xfrm>
            <a:off x="152400" y="4372355"/>
            <a:ext cx="7994015" cy="1379224"/>
          </a:xfrm>
          <a:prstGeom prst="rect">
            <a:avLst/>
          </a:prstGeom>
        </p:spPr>
        <p:txBody>
          <a:bodyPr vert="horz" wrap="square" lIns="0" tIns="12065" rIns="0" bIns="0" rtlCol="0">
            <a:spAutoFit/>
          </a:bodyPr>
          <a:lstStyle/>
          <a:p>
            <a:pPr marL="304800" marR="5080">
              <a:lnSpc>
                <a:spcPct val="100000"/>
              </a:lnSpc>
              <a:spcBef>
                <a:spcPts val="95"/>
              </a:spcBef>
              <a:tabLst>
                <a:tab pos="3196590" algn="l"/>
                <a:tab pos="4890135" algn="l"/>
                <a:tab pos="5714365" algn="l"/>
              </a:tabLst>
            </a:pPr>
            <a:r>
              <a:rPr sz="2800" spc="-10" dirty="0">
                <a:solidFill>
                  <a:srgbClr val="000066"/>
                </a:solidFill>
                <a:latin typeface="Candara"/>
                <a:cs typeface="Candara"/>
              </a:rPr>
              <a:t>φαρμα</a:t>
            </a:r>
            <a:r>
              <a:rPr sz="2800" dirty="0">
                <a:solidFill>
                  <a:srgbClr val="000066"/>
                </a:solidFill>
                <a:latin typeface="Candara"/>
                <a:cs typeface="Candara"/>
              </a:rPr>
              <a:t>κο</a:t>
            </a:r>
            <a:r>
              <a:rPr sz="2800" spc="-10" dirty="0">
                <a:solidFill>
                  <a:srgbClr val="000066"/>
                </a:solidFill>
                <a:latin typeface="Candara"/>
                <a:cs typeface="Candara"/>
              </a:rPr>
              <a:t>λογ</a:t>
            </a:r>
            <a:r>
              <a:rPr sz="2800" spc="-20" dirty="0">
                <a:solidFill>
                  <a:srgbClr val="000066"/>
                </a:solidFill>
                <a:latin typeface="Candara"/>
                <a:cs typeface="Candara"/>
              </a:rPr>
              <a:t>ι</a:t>
            </a:r>
            <a:r>
              <a:rPr sz="2800" spc="-10" dirty="0">
                <a:solidFill>
                  <a:srgbClr val="000066"/>
                </a:solidFill>
                <a:latin typeface="Candara"/>
                <a:cs typeface="Candara"/>
              </a:rPr>
              <a:t>κέ</a:t>
            </a:r>
            <a:r>
              <a:rPr sz="2800" spc="-5" dirty="0">
                <a:solidFill>
                  <a:srgbClr val="000066"/>
                </a:solidFill>
                <a:latin typeface="Candara"/>
                <a:cs typeface="Candara"/>
              </a:rPr>
              <a:t>ς</a:t>
            </a:r>
            <a:r>
              <a:rPr sz="2800" dirty="0">
                <a:solidFill>
                  <a:srgbClr val="000066"/>
                </a:solidFill>
                <a:latin typeface="Candara"/>
                <a:cs typeface="Candara"/>
              </a:rPr>
              <a:t>	</a:t>
            </a:r>
            <a:r>
              <a:rPr sz="2800" spc="-5" dirty="0">
                <a:solidFill>
                  <a:srgbClr val="000066"/>
                </a:solidFill>
                <a:latin typeface="Candara"/>
                <a:cs typeface="Candara"/>
              </a:rPr>
              <a:t>ιδι</a:t>
            </a:r>
            <a:r>
              <a:rPr sz="2800" spc="15" dirty="0">
                <a:solidFill>
                  <a:srgbClr val="000066"/>
                </a:solidFill>
                <a:latin typeface="Candara"/>
                <a:cs typeface="Candara"/>
              </a:rPr>
              <a:t>ό</a:t>
            </a:r>
            <a:r>
              <a:rPr sz="2800" spc="-5" dirty="0">
                <a:solidFill>
                  <a:srgbClr val="000066"/>
                </a:solidFill>
                <a:latin typeface="Candara"/>
                <a:cs typeface="Candara"/>
              </a:rPr>
              <a:t>τητες</a:t>
            </a:r>
            <a:r>
              <a:rPr sz="2800" dirty="0">
                <a:solidFill>
                  <a:srgbClr val="000066"/>
                </a:solidFill>
                <a:latin typeface="Candara"/>
                <a:cs typeface="Candara"/>
              </a:rPr>
              <a:t>	</a:t>
            </a:r>
            <a:r>
              <a:rPr sz="2800" spc="-5" dirty="0" smtClean="0">
                <a:solidFill>
                  <a:srgbClr val="000066"/>
                </a:solidFill>
                <a:latin typeface="Candara"/>
                <a:cs typeface="Candara"/>
              </a:rPr>
              <a:t>του</a:t>
            </a:r>
            <a:r>
              <a:rPr lang="el-GR" sz="2800" dirty="0">
                <a:solidFill>
                  <a:srgbClr val="000066"/>
                </a:solidFill>
                <a:latin typeface="Candara"/>
                <a:cs typeface="Candara"/>
              </a:rPr>
              <a:t> </a:t>
            </a:r>
            <a:r>
              <a:rPr sz="2800" spc="-10" dirty="0" err="1" smtClean="0">
                <a:solidFill>
                  <a:srgbClr val="000066"/>
                </a:solidFill>
                <a:latin typeface="Candara"/>
                <a:cs typeface="Candara"/>
              </a:rPr>
              <a:t>δ</a:t>
            </a:r>
            <a:r>
              <a:rPr sz="2800" spc="-20" dirty="0" err="1" smtClean="0">
                <a:solidFill>
                  <a:srgbClr val="000066"/>
                </a:solidFill>
                <a:latin typeface="Candara"/>
                <a:cs typeface="Candara"/>
              </a:rPr>
              <a:t>ε</a:t>
            </a:r>
            <a:r>
              <a:rPr sz="2800" spc="-5" dirty="0" err="1" smtClean="0">
                <a:solidFill>
                  <a:srgbClr val="000066"/>
                </a:solidFill>
                <a:latin typeface="Candara"/>
                <a:cs typeface="Candara"/>
              </a:rPr>
              <a:t>σφλου</a:t>
            </a:r>
            <a:r>
              <a:rPr sz="2800" dirty="0" err="1" smtClean="0">
                <a:solidFill>
                  <a:srgbClr val="000066"/>
                </a:solidFill>
                <a:latin typeface="Candara"/>
                <a:cs typeface="Candara"/>
              </a:rPr>
              <a:t>ρ</a:t>
            </a:r>
            <a:r>
              <a:rPr lang="el-GR" sz="2800" dirty="0" smtClean="0">
                <a:solidFill>
                  <a:srgbClr val="000066"/>
                </a:solidFill>
                <a:latin typeface="Candara"/>
                <a:cs typeface="Candara"/>
              </a:rPr>
              <a:t>α</a:t>
            </a:r>
            <a:r>
              <a:rPr sz="2800" spc="-10" dirty="0" smtClean="0">
                <a:solidFill>
                  <a:srgbClr val="000066"/>
                </a:solidFill>
                <a:latin typeface="Candara"/>
                <a:cs typeface="Candara"/>
              </a:rPr>
              <a:t>ν</a:t>
            </a:r>
            <a:r>
              <a:rPr lang="el-GR" sz="2800" spc="-10" dirty="0" smtClean="0">
                <a:solidFill>
                  <a:srgbClr val="000066"/>
                </a:solidFill>
                <a:latin typeface="Candara"/>
                <a:cs typeface="Candara"/>
              </a:rPr>
              <a:t>ί</a:t>
            </a:r>
            <a:r>
              <a:rPr sz="2800" spc="-10" dirty="0" smtClean="0">
                <a:solidFill>
                  <a:srgbClr val="000066"/>
                </a:solidFill>
                <a:latin typeface="Candara"/>
                <a:cs typeface="Candara"/>
              </a:rPr>
              <a:t>ο</a:t>
            </a:r>
            <a:r>
              <a:rPr lang="el-GR" sz="2800" spc="-10" dirty="0" smtClean="0">
                <a:solidFill>
                  <a:srgbClr val="000066"/>
                </a:solidFill>
                <a:latin typeface="Candara"/>
                <a:cs typeface="Candara"/>
              </a:rPr>
              <a:t>υ</a:t>
            </a:r>
            <a:r>
              <a:rPr sz="2800" spc="-10" dirty="0" smtClean="0">
                <a:solidFill>
                  <a:srgbClr val="000066"/>
                </a:solidFill>
                <a:latin typeface="Candara"/>
                <a:cs typeface="Candara"/>
              </a:rPr>
              <a:t>  </a:t>
            </a:r>
            <a:r>
              <a:rPr sz="2800" spc="-10" dirty="0">
                <a:solidFill>
                  <a:srgbClr val="000066"/>
                </a:solidFill>
                <a:latin typeface="Candara"/>
                <a:cs typeface="Candara"/>
              </a:rPr>
              <a:t>παρόμοιες</a:t>
            </a:r>
            <a:r>
              <a:rPr sz="2800" spc="35" dirty="0">
                <a:solidFill>
                  <a:srgbClr val="000066"/>
                </a:solidFill>
                <a:latin typeface="Candara"/>
                <a:cs typeface="Candara"/>
              </a:rPr>
              <a:t> </a:t>
            </a:r>
            <a:r>
              <a:rPr sz="2800" spc="-5" dirty="0">
                <a:solidFill>
                  <a:srgbClr val="000066"/>
                </a:solidFill>
                <a:latin typeface="Candara"/>
                <a:cs typeface="Candara"/>
              </a:rPr>
              <a:t>αυτών</a:t>
            </a:r>
            <a:r>
              <a:rPr sz="2800" dirty="0">
                <a:solidFill>
                  <a:srgbClr val="000066"/>
                </a:solidFill>
                <a:latin typeface="Candara"/>
                <a:cs typeface="Candara"/>
              </a:rPr>
              <a:t> </a:t>
            </a:r>
            <a:r>
              <a:rPr sz="2800" spc="-5" dirty="0">
                <a:solidFill>
                  <a:srgbClr val="000066"/>
                </a:solidFill>
                <a:latin typeface="Candara"/>
                <a:cs typeface="Candara"/>
              </a:rPr>
              <a:t>του</a:t>
            </a:r>
            <a:r>
              <a:rPr sz="2800" spc="10" dirty="0">
                <a:solidFill>
                  <a:srgbClr val="000066"/>
                </a:solidFill>
                <a:latin typeface="Candara"/>
                <a:cs typeface="Candara"/>
              </a:rPr>
              <a:t> </a:t>
            </a:r>
            <a:r>
              <a:rPr sz="2800" spc="-5" dirty="0">
                <a:solidFill>
                  <a:srgbClr val="000066"/>
                </a:solidFill>
                <a:latin typeface="Candara"/>
                <a:cs typeface="Candara"/>
              </a:rPr>
              <a:t>ισοφλουρανίου.</a:t>
            </a:r>
            <a:endParaRPr sz="2800" dirty="0">
              <a:latin typeface="Candara"/>
              <a:cs typeface="Candara"/>
            </a:endParaRPr>
          </a:p>
          <a:p>
            <a:pPr marL="12700">
              <a:lnSpc>
                <a:spcPct val="100000"/>
              </a:lnSpc>
              <a:spcBef>
                <a:spcPts val="90"/>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FFFFFF"/>
                </a:solidFill>
                <a:latin typeface="Cambria"/>
                <a:cs typeface="Cambria"/>
              </a:rPr>
              <a:t>.</a:t>
            </a:r>
            <a:endParaRPr sz="3200" dirty="0">
              <a:latin typeface="Cambria"/>
              <a:cs typeface="Cambria"/>
            </a:endParaRPr>
          </a:p>
        </p:txBody>
      </p:sp>
      <p:sp>
        <p:nvSpPr>
          <p:cNvPr id="11" name="TextBox 10"/>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656969"/>
            <a:ext cx="7785100" cy="1974214"/>
          </a:xfrm>
          <a:prstGeom prst="rect">
            <a:avLst/>
          </a:prstGeom>
        </p:spPr>
        <p:txBody>
          <a:bodyPr vert="horz" wrap="square" lIns="0" tIns="13970" rIns="0" bIns="0" rtlCol="0">
            <a:spAutoFit/>
          </a:bodyPr>
          <a:lstStyle/>
          <a:p>
            <a:pPr marL="12700" marR="5080" indent="153670" algn="just">
              <a:lnSpc>
                <a:spcPct val="99800"/>
              </a:lnSpc>
              <a:spcBef>
                <a:spcPts val="110"/>
              </a:spcBef>
            </a:pPr>
            <a:r>
              <a:rPr sz="3200" spc="-5" dirty="0">
                <a:solidFill>
                  <a:srgbClr val="000066"/>
                </a:solidFill>
                <a:latin typeface="Candara"/>
                <a:cs typeface="Candara"/>
              </a:rPr>
              <a:t>Χορηγείται σε </a:t>
            </a:r>
            <a:r>
              <a:rPr sz="3200" dirty="0">
                <a:solidFill>
                  <a:srgbClr val="000066"/>
                </a:solidFill>
                <a:latin typeface="Candara"/>
                <a:cs typeface="Candara"/>
              </a:rPr>
              <a:t>συγκεντρώσεις 4 έως 11% </a:t>
            </a:r>
            <a:r>
              <a:rPr sz="3200" spc="5" dirty="0">
                <a:solidFill>
                  <a:srgbClr val="000066"/>
                </a:solidFill>
                <a:latin typeface="Candara"/>
                <a:cs typeface="Candara"/>
              </a:rPr>
              <a:t>σε </a:t>
            </a:r>
            <a:r>
              <a:rPr sz="3200" spc="10" dirty="0">
                <a:solidFill>
                  <a:srgbClr val="000066"/>
                </a:solidFill>
                <a:latin typeface="Candara"/>
                <a:cs typeface="Candara"/>
              </a:rPr>
              <a:t> </a:t>
            </a:r>
            <a:r>
              <a:rPr sz="3200" spc="-5" dirty="0">
                <a:solidFill>
                  <a:srgbClr val="000066"/>
                </a:solidFill>
                <a:latin typeface="Candara"/>
                <a:cs typeface="Candara"/>
              </a:rPr>
              <a:t>οξυγόνο. </a:t>
            </a:r>
            <a:r>
              <a:rPr sz="3200" dirty="0">
                <a:solidFill>
                  <a:srgbClr val="000066"/>
                </a:solidFill>
                <a:latin typeface="Candara"/>
                <a:cs typeface="Candara"/>
              </a:rPr>
              <a:t>Η </a:t>
            </a:r>
            <a:r>
              <a:rPr sz="3200" spc="-10" dirty="0">
                <a:solidFill>
                  <a:srgbClr val="000066"/>
                </a:solidFill>
                <a:latin typeface="Candara"/>
                <a:cs typeface="Candara"/>
              </a:rPr>
              <a:t>σύγχρονη </a:t>
            </a:r>
            <a:r>
              <a:rPr sz="3200" spc="-5" dirty="0">
                <a:solidFill>
                  <a:srgbClr val="000066"/>
                </a:solidFill>
                <a:latin typeface="Candara"/>
                <a:cs typeface="Candara"/>
              </a:rPr>
              <a:t>χορήγηση </a:t>
            </a:r>
            <a:r>
              <a:rPr sz="3200" dirty="0">
                <a:solidFill>
                  <a:srgbClr val="000066"/>
                </a:solidFill>
                <a:latin typeface="Candara"/>
                <a:cs typeface="Candara"/>
              </a:rPr>
              <a:t>υποξειδίου </a:t>
            </a:r>
            <a:r>
              <a:rPr sz="3200" spc="5" dirty="0">
                <a:solidFill>
                  <a:srgbClr val="000066"/>
                </a:solidFill>
                <a:latin typeface="Candara"/>
                <a:cs typeface="Candara"/>
              </a:rPr>
              <a:t> </a:t>
            </a:r>
            <a:r>
              <a:rPr sz="3200" dirty="0">
                <a:solidFill>
                  <a:srgbClr val="000066"/>
                </a:solidFill>
                <a:latin typeface="Candara"/>
                <a:cs typeface="Candara"/>
              </a:rPr>
              <a:t>του</a:t>
            </a:r>
            <a:r>
              <a:rPr sz="3200" spc="5" dirty="0">
                <a:solidFill>
                  <a:srgbClr val="000066"/>
                </a:solidFill>
                <a:latin typeface="Candara"/>
                <a:cs typeface="Candara"/>
              </a:rPr>
              <a:t> </a:t>
            </a:r>
            <a:r>
              <a:rPr sz="3200" dirty="0">
                <a:solidFill>
                  <a:srgbClr val="000066"/>
                </a:solidFill>
                <a:latin typeface="Candara"/>
                <a:cs typeface="Candara"/>
              </a:rPr>
              <a:t>αζώτου</a:t>
            </a:r>
            <a:r>
              <a:rPr sz="3200" spc="5" dirty="0">
                <a:solidFill>
                  <a:srgbClr val="000066"/>
                </a:solidFill>
                <a:latin typeface="Candara"/>
                <a:cs typeface="Candara"/>
              </a:rPr>
              <a:t> </a:t>
            </a:r>
            <a:r>
              <a:rPr sz="3200" dirty="0">
                <a:solidFill>
                  <a:srgbClr val="000066"/>
                </a:solidFill>
                <a:latin typeface="Candara"/>
                <a:cs typeface="Candara"/>
              </a:rPr>
              <a:t>ελαττώνει</a:t>
            </a:r>
            <a:r>
              <a:rPr sz="3200" spc="5" dirty="0">
                <a:solidFill>
                  <a:srgbClr val="000066"/>
                </a:solidFill>
                <a:latin typeface="Candara"/>
                <a:cs typeface="Candara"/>
              </a:rPr>
              <a:t> </a:t>
            </a:r>
            <a:r>
              <a:rPr sz="3200" dirty="0">
                <a:solidFill>
                  <a:srgbClr val="000066"/>
                </a:solidFill>
                <a:latin typeface="Candara"/>
                <a:cs typeface="Candara"/>
              </a:rPr>
              <a:t>αυτές</a:t>
            </a:r>
            <a:r>
              <a:rPr sz="3200" spc="5" dirty="0">
                <a:solidFill>
                  <a:srgbClr val="000066"/>
                </a:solidFill>
                <a:latin typeface="Candara"/>
                <a:cs typeface="Candara"/>
              </a:rPr>
              <a:t> </a:t>
            </a:r>
            <a:r>
              <a:rPr sz="3200" spc="-10" dirty="0">
                <a:solidFill>
                  <a:srgbClr val="000066"/>
                </a:solidFill>
                <a:latin typeface="Candara"/>
                <a:cs typeface="Candara"/>
              </a:rPr>
              <a:t>τις </a:t>
            </a:r>
            <a:r>
              <a:rPr sz="3200" spc="-5" dirty="0">
                <a:solidFill>
                  <a:srgbClr val="000066"/>
                </a:solidFill>
                <a:latin typeface="Candara"/>
                <a:cs typeface="Candara"/>
              </a:rPr>
              <a:t> συγκεντρώσεις</a:t>
            </a:r>
            <a:endParaRPr sz="3200">
              <a:latin typeface="Candara"/>
              <a:cs typeface="Candara"/>
            </a:endParaRPr>
          </a:p>
        </p:txBody>
      </p:sp>
      <p:sp>
        <p:nvSpPr>
          <p:cNvPr id="4" name="TextBox 3"/>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973" y="148589"/>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8" name="object 8"/>
          <p:cNvSpPr txBox="1"/>
          <p:nvPr/>
        </p:nvSpPr>
        <p:spPr>
          <a:xfrm>
            <a:off x="177770" y="2122242"/>
            <a:ext cx="8696960" cy="1486535"/>
          </a:xfrm>
          <a:prstGeom prst="rect">
            <a:avLst/>
          </a:prstGeom>
        </p:spPr>
        <p:txBody>
          <a:bodyPr vert="horz" wrap="square" lIns="0" tIns="14604" rIns="0" bIns="0" rtlCol="0">
            <a:spAutoFit/>
          </a:bodyPr>
          <a:lstStyle/>
          <a:p>
            <a:pPr marL="12700" marR="5080" indent="384810" algn="just">
              <a:lnSpc>
                <a:spcPct val="99700"/>
              </a:lnSpc>
              <a:spcBef>
                <a:spcPts val="114"/>
              </a:spcBef>
            </a:pPr>
            <a:r>
              <a:rPr sz="3200" spc="175" dirty="0">
                <a:solidFill>
                  <a:srgbClr val="000066"/>
                </a:solidFill>
                <a:latin typeface="Times New Roman"/>
                <a:cs typeface="Times New Roman"/>
              </a:rPr>
              <a:t> </a:t>
            </a:r>
            <a:r>
              <a:rPr sz="3200" spc="-5" dirty="0">
                <a:solidFill>
                  <a:srgbClr val="000066"/>
                </a:solidFill>
                <a:latin typeface="Candara"/>
                <a:cs typeface="Candara"/>
              </a:rPr>
              <a:t>Σπανίως,</a:t>
            </a:r>
            <a:r>
              <a:rPr sz="3200" dirty="0">
                <a:solidFill>
                  <a:srgbClr val="000066"/>
                </a:solidFill>
                <a:latin typeface="Candara"/>
                <a:cs typeface="Candara"/>
              </a:rPr>
              <a:t> </a:t>
            </a:r>
            <a:r>
              <a:rPr sz="3200" spc="5" dirty="0">
                <a:solidFill>
                  <a:srgbClr val="000066"/>
                </a:solidFill>
                <a:latin typeface="Candara"/>
                <a:cs typeface="Candara"/>
              </a:rPr>
              <a:t>όταν</a:t>
            </a:r>
            <a:r>
              <a:rPr sz="3200" spc="10" dirty="0">
                <a:solidFill>
                  <a:srgbClr val="000066"/>
                </a:solidFill>
                <a:latin typeface="Candara"/>
                <a:cs typeface="Candara"/>
              </a:rPr>
              <a:t> </a:t>
            </a:r>
            <a:r>
              <a:rPr sz="3200" spc="-5" dirty="0">
                <a:solidFill>
                  <a:srgbClr val="000066"/>
                </a:solidFill>
                <a:latin typeface="Candara"/>
                <a:cs typeface="Candara"/>
              </a:rPr>
              <a:t>χορηγείται</a:t>
            </a:r>
            <a:r>
              <a:rPr sz="3200" dirty="0">
                <a:solidFill>
                  <a:srgbClr val="000066"/>
                </a:solidFill>
                <a:latin typeface="Candara"/>
                <a:cs typeface="Candara"/>
              </a:rPr>
              <a:t> </a:t>
            </a:r>
            <a:r>
              <a:rPr sz="3200" spc="-10" dirty="0">
                <a:solidFill>
                  <a:srgbClr val="000066"/>
                </a:solidFill>
                <a:latin typeface="Candara"/>
                <a:cs typeface="Candara"/>
              </a:rPr>
              <a:t>σε</a:t>
            </a:r>
            <a:r>
              <a:rPr sz="3200" spc="-5" dirty="0">
                <a:solidFill>
                  <a:srgbClr val="000066"/>
                </a:solidFill>
                <a:latin typeface="Candara"/>
                <a:cs typeface="Candara"/>
              </a:rPr>
              <a:t> συγκεντρώσεις </a:t>
            </a:r>
            <a:r>
              <a:rPr sz="3200" spc="-680" dirty="0">
                <a:solidFill>
                  <a:srgbClr val="000066"/>
                </a:solidFill>
                <a:latin typeface="Candara"/>
                <a:cs typeface="Candara"/>
              </a:rPr>
              <a:t> </a:t>
            </a:r>
            <a:r>
              <a:rPr sz="3200" strike="noStrike" dirty="0">
                <a:solidFill>
                  <a:srgbClr val="000066"/>
                </a:solidFill>
                <a:latin typeface="Candara"/>
                <a:cs typeface="Candara"/>
              </a:rPr>
              <a:t>μεγαλύτερες </a:t>
            </a:r>
            <a:r>
              <a:rPr sz="3200" strike="noStrike" spc="-5" dirty="0">
                <a:solidFill>
                  <a:srgbClr val="000066"/>
                </a:solidFill>
                <a:latin typeface="Candara"/>
                <a:cs typeface="Candara"/>
              </a:rPr>
              <a:t>του </a:t>
            </a:r>
            <a:r>
              <a:rPr sz="3200" strike="noStrike" dirty="0">
                <a:solidFill>
                  <a:srgbClr val="000066"/>
                </a:solidFill>
                <a:latin typeface="Candara"/>
                <a:cs typeface="Candara"/>
              </a:rPr>
              <a:t>6%, </a:t>
            </a:r>
            <a:r>
              <a:rPr sz="3200" strike="noStrike" spc="-5" dirty="0">
                <a:solidFill>
                  <a:srgbClr val="000066"/>
                </a:solidFill>
                <a:latin typeface="Candara"/>
                <a:cs typeface="Candara"/>
              </a:rPr>
              <a:t>λόγω του προκαλούμενου </a:t>
            </a:r>
            <a:r>
              <a:rPr sz="3200" strike="noStrike" dirty="0">
                <a:solidFill>
                  <a:srgbClr val="000066"/>
                </a:solidFill>
                <a:latin typeface="Candara"/>
                <a:cs typeface="Candara"/>
              </a:rPr>
              <a:t> ερεθισμού,</a:t>
            </a:r>
            <a:r>
              <a:rPr sz="3200" strike="noStrike" spc="229" dirty="0">
                <a:solidFill>
                  <a:srgbClr val="000066"/>
                </a:solidFill>
                <a:latin typeface="Candara"/>
                <a:cs typeface="Candara"/>
              </a:rPr>
              <a:t> </a:t>
            </a:r>
            <a:r>
              <a:rPr sz="3200" strike="noStrike" dirty="0">
                <a:solidFill>
                  <a:srgbClr val="000066"/>
                </a:solidFill>
                <a:latin typeface="Candara"/>
                <a:cs typeface="Candara"/>
              </a:rPr>
              <a:t>μπορεί</a:t>
            </a:r>
            <a:r>
              <a:rPr sz="3200" strike="noStrike" spc="250" dirty="0">
                <a:solidFill>
                  <a:srgbClr val="000066"/>
                </a:solidFill>
                <a:latin typeface="Candara"/>
                <a:cs typeface="Candara"/>
              </a:rPr>
              <a:t> </a:t>
            </a:r>
            <a:r>
              <a:rPr sz="3200" strike="noStrike" dirty="0">
                <a:solidFill>
                  <a:srgbClr val="000066"/>
                </a:solidFill>
                <a:latin typeface="Candara"/>
                <a:cs typeface="Candara"/>
              </a:rPr>
              <a:t>να</a:t>
            </a:r>
            <a:r>
              <a:rPr sz="3200" strike="noStrike" spc="254" dirty="0">
                <a:solidFill>
                  <a:srgbClr val="000066"/>
                </a:solidFill>
                <a:latin typeface="Candara"/>
                <a:cs typeface="Candara"/>
              </a:rPr>
              <a:t> </a:t>
            </a:r>
            <a:r>
              <a:rPr sz="3200" strike="noStrike" dirty="0">
                <a:solidFill>
                  <a:srgbClr val="000066"/>
                </a:solidFill>
                <a:latin typeface="Candara"/>
                <a:cs typeface="Candara"/>
              </a:rPr>
              <a:t>επέλθει</a:t>
            </a:r>
            <a:r>
              <a:rPr sz="3200" strike="noStrike" spc="240" dirty="0">
                <a:solidFill>
                  <a:srgbClr val="000066"/>
                </a:solidFill>
                <a:latin typeface="Candara"/>
                <a:cs typeface="Candara"/>
              </a:rPr>
              <a:t> </a:t>
            </a:r>
            <a:r>
              <a:rPr sz="3200" strike="noStrike" spc="-5" dirty="0">
                <a:solidFill>
                  <a:srgbClr val="000066"/>
                </a:solidFill>
                <a:latin typeface="Candara"/>
                <a:cs typeface="Candara"/>
              </a:rPr>
              <a:t>λαρυγγόσπασμος.</a:t>
            </a:r>
            <a:endParaRPr sz="3200" dirty="0">
              <a:latin typeface="Candara"/>
              <a:cs typeface="Candara"/>
            </a:endParaRPr>
          </a:p>
        </p:txBody>
      </p:sp>
      <p:sp>
        <p:nvSpPr>
          <p:cNvPr id="9" name="object 9"/>
          <p:cNvSpPr txBox="1"/>
          <p:nvPr/>
        </p:nvSpPr>
        <p:spPr>
          <a:xfrm>
            <a:off x="552781" y="3737832"/>
            <a:ext cx="3182620" cy="513715"/>
          </a:xfrm>
          <a:prstGeom prst="rect">
            <a:avLst/>
          </a:prstGeom>
        </p:spPr>
        <p:txBody>
          <a:bodyPr vert="horz" wrap="square" lIns="0" tIns="13335" rIns="0" bIns="0" rtlCol="0">
            <a:spAutoFit/>
          </a:bodyPr>
          <a:lstStyle/>
          <a:p>
            <a:pPr marL="12700">
              <a:lnSpc>
                <a:spcPct val="100000"/>
              </a:lnSpc>
              <a:spcBef>
                <a:spcPts val="105"/>
              </a:spcBef>
              <a:tabLst>
                <a:tab pos="1507490" algn="l"/>
              </a:tabLst>
            </a:pPr>
            <a:r>
              <a:rPr sz="3200" dirty="0">
                <a:solidFill>
                  <a:srgbClr val="000066"/>
                </a:solidFill>
                <a:latin typeface="Candara"/>
                <a:cs typeface="Candara"/>
              </a:rPr>
              <a:t>Προς	απο</a:t>
            </a:r>
            <a:r>
              <a:rPr sz="3200" spc="-15" dirty="0">
                <a:solidFill>
                  <a:srgbClr val="000066"/>
                </a:solidFill>
                <a:latin typeface="Candara"/>
                <a:cs typeface="Candara"/>
              </a:rPr>
              <a:t>φ</a:t>
            </a:r>
            <a:r>
              <a:rPr sz="3200" dirty="0">
                <a:solidFill>
                  <a:srgbClr val="000066"/>
                </a:solidFill>
                <a:latin typeface="Candara"/>
                <a:cs typeface="Candara"/>
              </a:rPr>
              <a:t>υγή</a:t>
            </a:r>
            <a:endParaRPr sz="3200" dirty="0">
              <a:latin typeface="Candara"/>
              <a:cs typeface="Candara"/>
            </a:endParaRPr>
          </a:p>
        </p:txBody>
      </p:sp>
      <p:sp>
        <p:nvSpPr>
          <p:cNvPr id="10" name="object 10"/>
          <p:cNvSpPr txBox="1"/>
          <p:nvPr/>
        </p:nvSpPr>
        <p:spPr>
          <a:xfrm>
            <a:off x="5383597" y="3750850"/>
            <a:ext cx="3369310" cy="1001394"/>
          </a:xfrm>
          <a:prstGeom prst="rect">
            <a:avLst/>
          </a:prstGeom>
        </p:spPr>
        <p:txBody>
          <a:bodyPr vert="horz" wrap="square" lIns="0" tIns="13335" rIns="0" bIns="0" rtlCol="0">
            <a:spAutoFit/>
          </a:bodyPr>
          <a:lstStyle/>
          <a:p>
            <a:pPr marL="160020">
              <a:lnSpc>
                <a:spcPct val="100000"/>
              </a:lnSpc>
              <a:spcBef>
                <a:spcPts val="105"/>
              </a:spcBef>
              <a:tabLst>
                <a:tab pos="1385570" algn="l"/>
              </a:tabLst>
            </a:pPr>
            <a:r>
              <a:rPr sz="3200" dirty="0">
                <a:solidFill>
                  <a:srgbClr val="000066"/>
                </a:solidFill>
                <a:latin typeface="Candara"/>
                <a:cs typeface="Candara"/>
              </a:rPr>
              <a:t>δεν	συνιστάται</a:t>
            </a:r>
            <a:endParaRPr sz="3200" dirty="0">
              <a:latin typeface="Candara"/>
              <a:cs typeface="Candara"/>
            </a:endParaRPr>
          </a:p>
          <a:p>
            <a:pPr marL="12700">
              <a:lnSpc>
                <a:spcPct val="100000"/>
              </a:lnSpc>
              <a:tabLst>
                <a:tab pos="1041400" algn="l"/>
              </a:tabLst>
            </a:pPr>
            <a:r>
              <a:rPr sz="3200" spc="-5" dirty="0">
                <a:solidFill>
                  <a:srgbClr val="000066"/>
                </a:solidFill>
                <a:latin typeface="Candara"/>
                <a:cs typeface="Candara"/>
              </a:rPr>
              <a:t>6</a:t>
            </a:r>
            <a:r>
              <a:rPr sz="3200" dirty="0">
                <a:solidFill>
                  <a:srgbClr val="000066"/>
                </a:solidFill>
                <a:latin typeface="Candara"/>
                <a:cs typeface="Candara"/>
              </a:rPr>
              <a:t>%,	εφαρμ</a:t>
            </a:r>
            <a:r>
              <a:rPr sz="3200" spc="-15" dirty="0">
                <a:solidFill>
                  <a:srgbClr val="000066"/>
                </a:solidFill>
                <a:latin typeface="Candara"/>
                <a:cs typeface="Candara"/>
              </a:rPr>
              <a:t>ό</a:t>
            </a:r>
            <a:r>
              <a:rPr sz="3200" dirty="0">
                <a:solidFill>
                  <a:srgbClr val="000066"/>
                </a:solidFill>
                <a:latin typeface="Candara"/>
                <a:cs typeface="Candara"/>
              </a:rPr>
              <a:t>ζεται</a:t>
            </a:r>
            <a:endParaRPr sz="3200" dirty="0">
              <a:latin typeface="Candara"/>
              <a:cs typeface="Candara"/>
            </a:endParaRPr>
          </a:p>
        </p:txBody>
      </p:sp>
      <p:sp>
        <p:nvSpPr>
          <p:cNvPr id="11" name="object 11"/>
          <p:cNvSpPr txBox="1"/>
          <p:nvPr/>
        </p:nvSpPr>
        <p:spPr>
          <a:xfrm>
            <a:off x="409844" y="4154389"/>
            <a:ext cx="2523490" cy="1002030"/>
          </a:xfrm>
          <a:prstGeom prst="rect">
            <a:avLst/>
          </a:prstGeom>
        </p:spPr>
        <p:txBody>
          <a:bodyPr vert="horz" wrap="square" lIns="0" tIns="13335" rIns="0" bIns="0" rtlCol="0">
            <a:spAutoFit/>
          </a:bodyPr>
          <a:lstStyle/>
          <a:p>
            <a:pPr marL="12700" marR="5080">
              <a:lnSpc>
                <a:spcPct val="100000"/>
              </a:lnSpc>
              <a:spcBef>
                <a:spcPts val="105"/>
              </a:spcBef>
            </a:pPr>
            <a:r>
              <a:rPr sz="3200" dirty="0">
                <a:solidFill>
                  <a:srgbClr val="000066"/>
                </a:solidFill>
                <a:latin typeface="Candara"/>
                <a:cs typeface="Candara"/>
              </a:rPr>
              <a:t>συγκέντρωση </a:t>
            </a:r>
            <a:r>
              <a:rPr sz="3200" spc="-680" dirty="0">
                <a:solidFill>
                  <a:srgbClr val="000066"/>
                </a:solidFill>
                <a:latin typeface="Candara"/>
                <a:cs typeface="Candara"/>
              </a:rPr>
              <a:t> </a:t>
            </a:r>
            <a:r>
              <a:rPr sz="3200" spc="-5" dirty="0">
                <a:solidFill>
                  <a:srgbClr val="000066"/>
                </a:solidFill>
                <a:latin typeface="Candara"/>
                <a:cs typeface="Candara"/>
              </a:rPr>
              <a:t>διασ</a:t>
            </a:r>
            <a:r>
              <a:rPr sz="3200" spc="-15" dirty="0">
                <a:solidFill>
                  <a:srgbClr val="000066"/>
                </a:solidFill>
                <a:latin typeface="Candara"/>
                <a:cs typeface="Candara"/>
              </a:rPr>
              <a:t>ω</a:t>
            </a:r>
            <a:r>
              <a:rPr sz="3200" spc="-5" dirty="0">
                <a:solidFill>
                  <a:srgbClr val="000066"/>
                </a:solidFill>
                <a:latin typeface="Candara"/>
                <a:cs typeface="Candara"/>
              </a:rPr>
              <a:t>λ</a:t>
            </a:r>
            <a:r>
              <a:rPr sz="3200" spc="-50" dirty="0">
                <a:solidFill>
                  <a:srgbClr val="000066"/>
                </a:solidFill>
                <a:latin typeface="Candara"/>
                <a:cs typeface="Candara"/>
              </a:rPr>
              <a:t>ή</a:t>
            </a:r>
            <a:r>
              <a:rPr sz="3200" spc="-5" dirty="0">
                <a:solidFill>
                  <a:srgbClr val="000066"/>
                </a:solidFill>
                <a:latin typeface="Candara"/>
                <a:cs typeface="Candara"/>
              </a:rPr>
              <a:t>νωση</a:t>
            </a:r>
            <a:endParaRPr sz="3200" dirty="0">
              <a:latin typeface="Candara"/>
              <a:cs typeface="Candara"/>
            </a:endParaRPr>
          </a:p>
        </p:txBody>
      </p:sp>
      <p:sp>
        <p:nvSpPr>
          <p:cNvPr id="12" name="object 12"/>
          <p:cNvSpPr txBox="1"/>
          <p:nvPr/>
        </p:nvSpPr>
        <p:spPr>
          <a:xfrm>
            <a:off x="3177823" y="3748909"/>
            <a:ext cx="2155825" cy="1489710"/>
          </a:xfrm>
          <a:prstGeom prst="rect">
            <a:avLst/>
          </a:prstGeom>
        </p:spPr>
        <p:txBody>
          <a:bodyPr vert="horz" wrap="square" lIns="0" tIns="13335" rIns="0" bIns="0" rtlCol="0">
            <a:spAutoFit/>
          </a:bodyPr>
          <a:lstStyle/>
          <a:p>
            <a:pPr marL="946785">
              <a:lnSpc>
                <a:spcPct val="100000"/>
              </a:lnSpc>
              <a:spcBef>
                <a:spcPts val="105"/>
              </a:spcBef>
            </a:pPr>
            <a:r>
              <a:rPr sz="3200" dirty="0">
                <a:solidFill>
                  <a:srgbClr val="000066"/>
                </a:solidFill>
                <a:latin typeface="Candara"/>
                <a:cs typeface="Candara"/>
              </a:rPr>
              <a:t>αυτού</a:t>
            </a:r>
            <a:endParaRPr sz="3200" dirty="0">
              <a:latin typeface="Candara"/>
              <a:cs typeface="Candara"/>
            </a:endParaRPr>
          </a:p>
          <a:p>
            <a:pPr marL="12700" marR="5080" indent="111125">
              <a:lnSpc>
                <a:spcPct val="100000"/>
              </a:lnSpc>
              <a:tabLst>
                <a:tab pos="911225" algn="l"/>
                <a:tab pos="1365885" algn="l"/>
              </a:tabLst>
            </a:pPr>
            <a:r>
              <a:rPr sz="3200" dirty="0">
                <a:solidFill>
                  <a:srgbClr val="000066"/>
                </a:solidFill>
                <a:latin typeface="Candara"/>
                <a:cs typeface="Candara"/>
              </a:rPr>
              <a:t>άνω		</a:t>
            </a:r>
            <a:r>
              <a:rPr sz="3200" spc="-5" dirty="0">
                <a:solidFill>
                  <a:srgbClr val="000066"/>
                </a:solidFill>
                <a:latin typeface="Candara"/>
                <a:cs typeface="Candara"/>
              </a:rPr>
              <a:t>του </a:t>
            </a:r>
            <a:r>
              <a:rPr sz="3200" dirty="0">
                <a:solidFill>
                  <a:srgbClr val="000066"/>
                </a:solidFill>
                <a:latin typeface="Candara"/>
                <a:cs typeface="Candara"/>
              </a:rPr>
              <a:t> </a:t>
            </a:r>
            <a:r>
              <a:rPr sz="3200" spc="-5" dirty="0">
                <a:solidFill>
                  <a:srgbClr val="000066"/>
                </a:solidFill>
                <a:latin typeface="Candara"/>
                <a:cs typeface="Candara"/>
              </a:rPr>
              <a:t>κα</a:t>
            </a:r>
            <a:r>
              <a:rPr sz="3200" dirty="0">
                <a:solidFill>
                  <a:srgbClr val="000066"/>
                </a:solidFill>
                <a:latin typeface="Candara"/>
                <a:cs typeface="Candara"/>
              </a:rPr>
              <a:t>ι	α</a:t>
            </a:r>
            <a:r>
              <a:rPr sz="3200" spc="-15" dirty="0">
                <a:solidFill>
                  <a:srgbClr val="000066"/>
                </a:solidFill>
                <a:latin typeface="Candara"/>
                <a:cs typeface="Candara"/>
              </a:rPr>
              <a:t>ρ</a:t>
            </a:r>
            <a:r>
              <a:rPr sz="3200" dirty="0">
                <a:solidFill>
                  <a:srgbClr val="000066"/>
                </a:solidFill>
                <a:latin typeface="Candara"/>
                <a:cs typeface="Candara"/>
              </a:rPr>
              <a:t>χ</a:t>
            </a:r>
            <a:r>
              <a:rPr sz="3200" spc="-10" dirty="0">
                <a:solidFill>
                  <a:srgbClr val="000066"/>
                </a:solidFill>
                <a:latin typeface="Candara"/>
                <a:cs typeface="Candara"/>
              </a:rPr>
              <a:t>ί</a:t>
            </a:r>
            <a:r>
              <a:rPr sz="3200" dirty="0">
                <a:solidFill>
                  <a:srgbClr val="000066"/>
                </a:solidFill>
                <a:latin typeface="Candara"/>
                <a:cs typeface="Candara"/>
              </a:rPr>
              <a:t>ζει</a:t>
            </a:r>
            <a:endParaRPr sz="3200" dirty="0">
              <a:latin typeface="Candara"/>
              <a:cs typeface="Candara"/>
            </a:endParaRPr>
          </a:p>
        </p:txBody>
      </p:sp>
      <p:sp>
        <p:nvSpPr>
          <p:cNvPr id="13" name="object 13"/>
          <p:cNvSpPr txBox="1"/>
          <p:nvPr/>
        </p:nvSpPr>
        <p:spPr>
          <a:xfrm>
            <a:off x="5484465" y="4730404"/>
            <a:ext cx="3390265" cy="514350"/>
          </a:xfrm>
          <a:prstGeom prst="rect">
            <a:avLst/>
          </a:prstGeom>
        </p:spPr>
        <p:txBody>
          <a:bodyPr vert="horz" wrap="square" lIns="0" tIns="13335" rIns="0" bIns="0" rtlCol="0">
            <a:spAutoFit/>
          </a:bodyPr>
          <a:lstStyle/>
          <a:p>
            <a:pPr marL="12700">
              <a:lnSpc>
                <a:spcPct val="100000"/>
              </a:lnSpc>
              <a:spcBef>
                <a:spcPts val="105"/>
              </a:spcBef>
              <a:tabLst>
                <a:tab pos="573405" algn="l"/>
                <a:tab pos="2952750" algn="l"/>
              </a:tabLst>
            </a:pPr>
            <a:r>
              <a:rPr sz="3200" dirty="0">
                <a:solidFill>
                  <a:srgbClr val="000066"/>
                </a:solidFill>
                <a:latin typeface="Candara"/>
                <a:cs typeface="Candara"/>
              </a:rPr>
              <a:t>η	ανα</a:t>
            </a:r>
            <a:r>
              <a:rPr sz="3200" spc="-10" dirty="0">
                <a:solidFill>
                  <a:srgbClr val="000066"/>
                </a:solidFill>
                <a:latin typeface="Candara"/>
                <a:cs typeface="Candara"/>
              </a:rPr>
              <a:t>ι</a:t>
            </a:r>
            <a:r>
              <a:rPr sz="3200" dirty="0">
                <a:solidFill>
                  <a:srgbClr val="000066"/>
                </a:solidFill>
                <a:latin typeface="Candara"/>
                <a:cs typeface="Candara"/>
              </a:rPr>
              <a:t>σ</a:t>
            </a:r>
            <a:r>
              <a:rPr sz="3200" spc="-15" dirty="0">
                <a:solidFill>
                  <a:srgbClr val="000066"/>
                </a:solidFill>
                <a:latin typeface="Candara"/>
                <a:cs typeface="Candara"/>
              </a:rPr>
              <a:t>θ</a:t>
            </a:r>
            <a:r>
              <a:rPr sz="3200" spc="-5" dirty="0">
                <a:solidFill>
                  <a:srgbClr val="000066"/>
                </a:solidFill>
                <a:latin typeface="Candara"/>
                <a:cs typeface="Candara"/>
              </a:rPr>
              <a:t>η</a:t>
            </a:r>
            <a:r>
              <a:rPr sz="3200" spc="-15" dirty="0">
                <a:solidFill>
                  <a:srgbClr val="000066"/>
                </a:solidFill>
                <a:latin typeface="Candara"/>
                <a:cs typeface="Candara"/>
              </a:rPr>
              <a:t>σ</a:t>
            </a:r>
            <a:r>
              <a:rPr sz="3200" dirty="0">
                <a:solidFill>
                  <a:srgbClr val="000066"/>
                </a:solidFill>
                <a:latin typeface="Candara"/>
                <a:cs typeface="Candara"/>
              </a:rPr>
              <a:t>ία	</a:t>
            </a:r>
            <a:r>
              <a:rPr sz="3200" spc="-5" dirty="0">
                <a:solidFill>
                  <a:srgbClr val="000066"/>
                </a:solidFill>
                <a:latin typeface="Candara"/>
                <a:cs typeface="Candara"/>
              </a:rPr>
              <a:t>με</a:t>
            </a:r>
            <a:endParaRPr sz="3200" dirty="0">
              <a:latin typeface="Candara"/>
              <a:cs typeface="Candara"/>
            </a:endParaRPr>
          </a:p>
        </p:txBody>
      </p:sp>
      <p:sp>
        <p:nvSpPr>
          <p:cNvPr id="14" name="object 14"/>
          <p:cNvSpPr txBox="1"/>
          <p:nvPr/>
        </p:nvSpPr>
        <p:spPr>
          <a:xfrm>
            <a:off x="260159" y="5177328"/>
            <a:ext cx="7683500"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000066"/>
                </a:solidFill>
                <a:latin typeface="Candara"/>
                <a:cs typeface="Candara"/>
              </a:rPr>
              <a:t>ενδοφλέβια</a:t>
            </a:r>
            <a:r>
              <a:rPr sz="3200" spc="-35" dirty="0">
                <a:solidFill>
                  <a:srgbClr val="000066"/>
                </a:solidFill>
                <a:latin typeface="Candara"/>
                <a:cs typeface="Candara"/>
              </a:rPr>
              <a:t> </a:t>
            </a:r>
            <a:r>
              <a:rPr sz="3200" dirty="0">
                <a:solidFill>
                  <a:srgbClr val="000066"/>
                </a:solidFill>
                <a:latin typeface="Candara"/>
                <a:cs typeface="Candara"/>
              </a:rPr>
              <a:t>χορήγηση άλλου</a:t>
            </a:r>
            <a:r>
              <a:rPr sz="3200" spc="-10" dirty="0">
                <a:solidFill>
                  <a:srgbClr val="000066"/>
                </a:solidFill>
                <a:latin typeface="Candara"/>
                <a:cs typeface="Candara"/>
              </a:rPr>
              <a:t> </a:t>
            </a:r>
            <a:r>
              <a:rPr sz="3200" spc="-5" dirty="0">
                <a:solidFill>
                  <a:srgbClr val="000066"/>
                </a:solidFill>
                <a:latin typeface="Candara"/>
                <a:cs typeface="Candara"/>
              </a:rPr>
              <a:t>αναισθητικού</a:t>
            </a:r>
            <a:endParaRPr sz="3200" dirty="0">
              <a:latin typeface="Candara"/>
              <a:cs typeface="Candara"/>
            </a:endParaRPr>
          </a:p>
        </p:txBody>
      </p:sp>
      <p:sp>
        <p:nvSpPr>
          <p:cNvPr id="15" name="TextBox 14"/>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2144395"/>
            <a:ext cx="7783830" cy="1974214"/>
          </a:xfrm>
          <a:prstGeom prst="rect">
            <a:avLst/>
          </a:prstGeom>
        </p:spPr>
        <p:txBody>
          <a:bodyPr vert="horz" wrap="square" lIns="0" tIns="13970" rIns="0" bIns="0" rtlCol="0">
            <a:spAutoFit/>
          </a:bodyPr>
          <a:lstStyle/>
          <a:p>
            <a:pPr marL="12700" marR="5080" indent="330835" algn="just">
              <a:lnSpc>
                <a:spcPct val="99800"/>
              </a:lnSpc>
              <a:spcBef>
                <a:spcPts val="110"/>
              </a:spcBef>
            </a:pPr>
            <a:r>
              <a:rPr sz="3200" dirty="0">
                <a:solidFill>
                  <a:srgbClr val="000066"/>
                </a:solidFill>
                <a:latin typeface="Candara"/>
                <a:cs typeface="Candara"/>
              </a:rPr>
              <a:t>Το</a:t>
            </a:r>
            <a:r>
              <a:rPr sz="3200" spc="5" dirty="0">
                <a:solidFill>
                  <a:srgbClr val="000066"/>
                </a:solidFill>
                <a:latin typeface="Candara"/>
                <a:cs typeface="Candara"/>
              </a:rPr>
              <a:t> </a:t>
            </a:r>
            <a:r>
              <a:rPr sz="3200" spc="-5" dirty="0">
                <a:solidFill>
                  <a:srgbClr val="000066"/>
                </a:solidFill>
                <a:latin typeface="Candara"/>
                <a:cs typeface="Candara"/>
              </a:rPr>
              <a:t>δεσφλουράνιο</a:t>
            </a:r>
            <a:r>
              <a:rPr sz="3200" dirty="0">
                <a:solidFill>
                  <a:srgbClr val="000066"/>
                </a:solidFill>
                <a:latin typeface="Candara"/>
                <a:cs typeface="Candara"/>
              </a:rPr>
              <a:t> είναι</a:t>
            </a:r>
            <a:r>
              <a:rPr sz="3200" spc="5" dirty="0">
                <a:solidFill>
                  <a:srgbClr val="000066"/>
                </a:solidFill>
                <a:latin typeface="Candara"/>
                <a:cs typeface="Candara"/>
              </a:rPr>
              <a:t> </a:t>
            </a: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λιγότερο </a:t>
            </a:r>
            <a:r>
              <a:rPr sz="3200" spc="-680" dirty="0">
                <a:solidFill>
                  <a:srgbClr val="000066"/>
                </a:solidFill>
                <a:latin typeface="Candara"/>
                <a:cs typeface="Candara"/>
              </a:rPr>
              <a:t> </a:t>
            </a:r>
            <a:r>
              <a:rPr sz="3200" dirty="0">
                <a:solidFill>
                  <a:srgbClr val="000066"/>
                </a:solidFill>
                <a:latin typeface="Candara"/>
                <a:cs typeface="Candara"/>
              </a:rPr>
              <a:t>μεταβολιζόμενη ένωση </a:t>
            </a:r>
            <a:r>
              <a:rPr sz="3200" spc="-5" dirty="0">
                <a:solidFill>
                  <a:srgbClr val="000066"/>
                </a:solidFill>
                <a:latin typeface="Candara"/>
                <a:cs typeface="Candara"/>
              </a:rPr>
              <a:t>και </a:t>
            </a:r>
            <a:r>
              <a:rPr sz="3200" dirty="0">
                <a:solidFill>
                  <a:srgbClr val="000066"/>
                </a:solidFill>
                <a:latin typeface="Candara"/>
                <a:cs typeface="Candara"/>
              </a:rPr>
              <a:t>δεν ενδείκνυται </a:t>
            </a:r>
            <a:r>
              <a:rPr sz="3200" spc="5" dirty="0">
                <a:solidFill>
                  <a:srgbClr val="000066"/>
                </a:solidFill>
                <a:latin typeface="Candara"/>
                <a:cs typeface="Candara"/>
              </a:rPr>
              <a:t> </a:t>
            </a:r>
            <a:r>
              <a:rPr sz="3200" dirty="0">
                <a:solidFill>
                  <a:srgbClr val="000066"/>
                </a:solidFill>
                <a:latin typeface="Candara"/>
                <a:cs typeface="Candara"/>
              </a:rPr>
              <a:t>η</a:t>
            </a:r>
            <a:r>
              <a:rPr sz="3200" spc="5" dirty="0">
                <a:solidFill>
                  <a:srgbClr val="000066"/>
                </a:solidFill>
                <a:latin typeface="Candara"/>
                <a:cs typeface="Candara"/>
              </a:rPr>
              <a:t> </a:t>
            </a:r>
            <a:r>
              <a:rPr sz="3200" dirty="0">
                <a:solidFill>
                  <a:srgbClr val="000066"/>
                </a:solidFill>
                <a:latin typeface="Candara"/>
                <a:cs typeface="Candara"/>
              </a:rPr>
              <a:t>χρήση</a:t>
            </a:r>
            <a:r>
              <a:rPr sz="3200" spc="5" dirty="0">
                <a:solidFill>
                  <a:srgbClr val="000066"/>
                </a:solidFill>
                <a:latin typeface="Candara"/>
                <a:cs typeface="Candara"/>
              </a:rPr>
              <a:t> </a:t>
            </a:r>
            <a:r>
              <a:rPr sz="3200" dirty="0">
                <a:solidFill>
                  <a:srgbClr val="000066"/>
                </a:solidFill>
                <a:latin typeface="Candara"/>
                <a:cs typeface="Candara"/>
              </a:rPr>
              <a:t>του</a:t>
            </a:r>
            <a:r>
              <a:rPr sz="3200" spc="5" dirty="0">
                <a:solidFill>
                  <a:srgbClr val="000066"/>
                </a:solidFill>
                <a:latin typeface="Candara"/>
                <a:cs typeface="Candara"/>
              </a:rPr>
              <a:t> </a:t>
            </a:r>
            <a:r>
              <a:rPr sz="3200" spc="-5" dirty="0">
                <a:solidFill>
                  <a:srgbClr val="000066"/>
                </a:solidFill>
                <a:latin typeface="Candara"/>
                <a:cs typeface="Candara"/>
              </a:rPr>
              <a:t>σε</a:t>
            </a:r>
            <a:r>
              <a:rPr sz="3200" dirty="0">
                <a:solidFill>
                  <a:srgbClr val="000066"/>
                </a:solidFill>
                <a:latin typeface="Candara"/>
                <a:cs typeface="Candara"/>
              </a:rPr>
              <a:t> </a:t>
            </a:r>
            <a:r>
              <a:rPr sz="3200" spc="5" dirty="0">
                <a:solidFill>
                  <a:srgbClr val="000066"/>
                </a:solidFill>
                <a:latin typeface="Candara"/>
                <a:cs typeface="Candara"/>
              </a:rPr>
              <a:t>άτομα</a:t>
            </a:r>
            <a:r>
              <a:rPr sz="3200" spc="10" dirty="0">
                <a:solidFill>
                  <a:srgbClr val="000066"/>
                </a:solidFill>
                <a:latin typeface="Candara"/>
                <a:cs typeface="Candara"/>
              </a:rPr>
              <a:t> </a:t>
            </a:r>
            <a:r>
              <a:rPr sz="3200" dirty="0">
                <a:solidFill>
                  <a:srgbClr val="000066"/>
                </a:solidFill>
                <a:latin typeface="Candara"/>
                <a:cs typeface="Candara"/>
              </a:rPr>
              <a:t>με</a:t>
            </a:r>
            <a:r>
              <a:rPr sz="3200" spc="5" dirty="0">
                <a:solidFill>
                  <a:srgbClr val="000066"/>
                </a:solidFill>
                <a:latin typeface="Candara"/>
                <a:cs typeface="Candara"/>
              </a:rPr>
              <a:t> </a:t>
            </a:r>
            <a:r>
              <a:rPr sz="3200" dirty="0">
                <a:solidFill>
                  <a:srgbClr val="000066"/>
                </a:solidFill>
                <a:latin typeface="Candara"/>
                <a:cs typeface="Candara"/>
              </a:rPr>
              <a:t>νεφρική</a:t>
            </a:r>
            <a:r>
              <a:rPr sz="3200" spc="695" dirty="0">
                <a:solidFill>
                  <a:srgbClr val="000066"/>
                </a:solidFill>
                <a:latin typeface="Candara"/>
                <a:cs typeface="Candara"/>
              </a:rPr>
              <a:t> </a:t>
            </a:r>
            <a:r>
              <a:rPr sz="3200" dirty="0">
                <a:solidFill>
                  <a:srgbClr val="000066"/>
                </a:solidFill>
                <a:latin typeface="Candara"/>
                <a:cs typeface="Candara"/>
              </a:rPr>
              <a:t>ή </a:t>
            </a:r>
            <a:r>
              <a:rPr sz="3200" spc="5" dirty="0">
                <a:solidFill>
                  <a:srgbClr val="000066"/>
                </a:solidFill>
                <a:latin typeface="Candara"/>
                <a:cs typeface="Candara"/>
              </a:rPr>
              <a:t> </a:t>
            </a:r>
            <a:r>
              <a:rPr sz="3200" dirty="0">
                <a:solidFill>
                  <a:srgbClr val="000066"/>
                </a:solidFill>
                <a:latin typeface="Candara"/>
                <a:cs typeface="Candara"/>
              </a:rPr>
              <a:t>ηπατική</a:t>
            </a:r>
            <a:r>
              <a:rPr sz="3200" spc="-35" dirty="0">
                <a:solidFill>
                  <a:srgbClr val="000066"/>
                </a:solidFill>
                <a:latin typeface="Candara"/>
                <a:cs typeface="Candara"/>
              </a:rPr>
              <a:t> </a:t>
            </a:r>
            <a:r>
              <a:rPr sz="3200" dirty="0">
                <a:solidFill>
                  <a:srgbClr val="000066"/>
                </a:solidFill>
                <a:latin typeface="Candara"/>
                <a:cs typeface="Candara"/>
              </a:rPr>
              <a:t>ανεπάρκεια.</a:t>
            </a:r>
            <a:endParaRPr sz="3200">
              <a:latin typeface="Candara"/>
              <a:cs typeface="Candara"/>
            </a:endParaRPr>
          </a:p>
        </p:txBody>
      </p:sp>
      <p:sp>
        <p:nvSpPr>
          <p:cNvPr id="4" name="TextBox 3"/>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94688" y="236207"/>
            <a:ext cx="6933438" cy="653046"/>
          </a:xfrm>
          <a:prstGeom prst="rect">
            <a:avLst/>
          </a:prstGeom>
        </p:spPr>
      </p:pic>
      <p:sp>
        <p:nvSpPr>
          <p:cNvPr id="3" name="object 3"/>
          <p:cNvSpPr txBox="1"/>
          <p:nvPr/>
        </p:nvSpPr>
        <p:spPr>
          <a:xfrm>
            <a:off x="993444" y="1912111"/>
            <a:ext cx="5038725" cy="635000"/>
          </a:xfrm>
          <a:prstGeom prst="rect">
            <a:avLst/>
          </a:prstGeom>
        </p:spPr>
        <p:txBody>
          <a:bodyPr vert="horz" wrap="square" lIns="0" tIns="12065" rIns="0" bIns="0" rtlCol="0">
            <a:spAutoFit/>
          </a:bodyPr>
          <a:lstStyle/>
          <a:p>
            <a:pPr marL="12700">
              <a:lnSpc>
                <a:spcPct val="100000"/>
              </a:lnSpc>
              <a:spcBef>
                <a:spcPts val="95"/>
              </a:spcBef>
            </a:pPr>
            <a:r>
              <a:rPr sz="2800" spc="-35" dirty="0">
                <a:solidFill>
                  <a:srgbClr val="0E6EC5"/>
                </a:solidFill>
                <a:latin typeface="Segoe UI Symbol"/>
                <a:cs typeface="Segoe UI Symbol"/>
              </a:rPr>
              <a:t>⦿</a:t>
            </a:r>
            <a:r>
              <a:rPr sz="4000" spc="-35" dirty="0">
                <a:solidFill>
                  <a:srgbClr val="000066"/>
                </a:solidFill>
                <a:latin typeface="Candara"/>
                <a:cs typeface="Candara"/>
              </a:rPr>
              <a:t>Πτητικά</a:t>
            </a:r>
            <a:r>
              <a:rPr sz="4000" spc="-15" dirty="0">
                <a:solidFill>
                  <a:srgbClr val="000066"/>
                </a:solidFill>
                <a:latin typeface="Candara"/>
                <a:cs typeface="Candara"/>
              </a:rPr>
              <a:t> </a:t>
            </a:r>
            <a:r>
              <a:rPr sz="4000" spc="-5" dirty="0">
                <a:solidFill>
                  <a:srgbClr val="000066"/>
                </a:solidFill>
                <a:latin typeface="Candara"/>
                <a:cs typeface="Candara"/>
              </a:rPr>
              <a:t>αναισθητικά</a:t>
            </a:r>
            <a:endParaRPr sz="4000">
              <a:latin typeface="Candara"/>
              <a:cs typeface="Candara"/>
            </a:endParaRPr>
          </a:p>
        </p:txBody>
      </p:sp>
      <p:sp>
        <p:nvSpPr>
          <p:cNvPr id="4" name="object 4"/>
          <p:cNvSpPr txBox="1"/>
          <p:nvPr/>
        </p:nvSpPr>
        <p:spPr>
          <a:xfrm>
            <a:off x="993444" y="2826207"/>
            <a:ext cx="4478020" cy="635000"/>
          </a:xfrm>
          <a:prstGeom prst="rect">
            <a:avLst/>
          </a:prstGeom>
        </p:spPr>
        <p:txBody>
          <a:bodyPr vert="horz" wrap="square" lIns="0" tIns="12065" rIns="0" bIns="0" rtlCol="0">
            <a:spAutoFit/>
          </a:bodyPr>
          <a:lstStyle/>
          <a:p>
            <a:pPr marL="12700">
              <a:lnSpc>
                <a:spcPct val="100000"/>
              </a:lnSpc>
              <a:spcBef>
                <a:spcPts val="95"/>
              </a:spcBef>
            </a:pPr>
            <a:r>
              <a:rPr sz="2800" spc="-50" dirty="0">
                <a:solidFill>
                  <a:srgbClr val="0E6EC5"/>
                </a:solidFill>
                <a:latin typeface="Segoe UI Symbol"/>
                <a:cs typeface="Segoe UI Symbol"/>
              </a:rPr>
              <a:t>⦿</a:t>
            </a:r>
            <a:r>
              <a:rPr sz="4000" spc="-50" dirty="0">
                <a:solidFill>
                  <a:srgbClr val="000066"/>
                </a:solidFill>
                <a:latin typeface="Candara"/>
                <a:cs typeface="Candara"/>
              </a:rPr>
              <a:t>Αέρια</a:t>
            </a:r>
            <a:r>
              <a:rPr sz="4000" spc="-30" dirty="0">
                <a:solidFill>
                  <a:srgbClr val="000066"/>
                </a:solidFill>
                <a:latin typeface="Candara"/>
                <a:cs typeface="Candara"/>
              </a:rPr>
              <a:t> </a:t>
            </a:r>
            <a:r>
              <a:rPr sz="4000" spc="-5" dirty="0">
                <a:solidFill>
                  <a:srgbClr val="000066"/>
                </a:solidFill>
                <a:latin typeface="Candara"/>
                <a:cs typeface="Candara"/>
              </a:rPr>
              <a:t>αναισθητικά</a:t>
            </a:r>
            <a:endParaRPr sz="4000">
              <a:latin typeface="Candara"/>
              <a:cs typeface="Candara"/>
            </a:endParaRPr>
          </a:p>
        </p:txBody>
      </p:sp>
      <p:pic>
        <p:nvPicPr>
          <p:cNvPr id="5" name="object 5"/>
          <p:cNvPicPr/>
          <p:nvPr/>
        </p:nvPicPr>
        <p:blipFill>
          <a:blip r:embed="rId3" cstate="print"/>
          <a:stretch>
            <a:fillRect/>
          </a:stretch>
        </p:blipFill>
        <p:spPr>
          <a:xfrm rot="-1320000">
            <a:off x="5496292" y="1474167"/>
            <a:ext cx="4095750" cy="5424678"/>
          </a:xfrm>
          <a:prstGeom prst="rect">
            <a:avLst/>
          </a:prstGeom>
        </p:spPr>
      </p:pic>
      <p:pic>
        <p:nvPicPr>
          <p:cNvPr id="6" name="Picture 6">
            <a:extLst>
              <a:ext uri="{FF2B5EF4-FFF2-40B4-BE49-F238E27FC236}">
                <a16:creationId xmlns:a16="http://schemas.microsoft.com/office/drawing/2014/main" id="{B1E51EC5-F665-405C-96A6-909BCB146EB7}"/>
              </a:ext>
            </a:extLst>
          </p:cNvPr>
          <p:cNvPicPr>
            <a:picLocks noChangeAspect="1"/>
          </p:cNvPicPr>
          <p:nvPr/>
        </p:nvPicPr>
        <p:blipFill>
          <a:blip r:embed="rId4"/>
          <a:stretch>
            <a:fillRect/>
          </a:stretch>
        </p:blipFill>
        <p:spPr>
          <a:xfrm>
            <a:off x="612475" y="4013587"/>
            <a:ext cx="3965275" cy="2367654"/>
          </a:xfrm>
          <a:prstGeom prst="rect">
            <a:avLst/>
          </a:prstGeo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09600" y="1676400"/>
            <a:ext cx="8074025" cy="3226435"/>
          </a:xfrm>
          <a:prstGeom prst="rect">
            <a:avLst/>
          </a:prstGeom>
        </p:spPr>
        <p:txBody>
          <a:bodyPr vert="horz" wrap="square" lIns="0" tIns="12700" rIns="0" bIns="0" rtlCol="0">
            <a:spAutoFit/>
          </a:bodyPr>
          <a:lstStyle/>
          <a:p>
            <a:pPr marL="304800" marR="6350" indent="-292735" algn="just">
              <a:lnSpc>
                <a:spcPct val="100000"/>
              </a:lnSpc>
              <a:spcBef>
                <a:spcPts val="100"/>
              </a:spcBef>
            </a:pPr>
            <a:r>
              <a:rPr sz="2100" spc="-195" dirty="0">
                <a:solidFill>
                  <a:srgbClr val="000066"/>
                </a:solidFill>
                <a:latin typeface="Segoe UI Symbol"/>
                <a:cs typeface="Segoe UI Symbol"/>
              </a:rPr>
              <a:t>⦿</a:t>
            </a:r>
            <a:r>
              <a:rPr sz="2100" spc="-145" dirty="0">
                <a:solidFill>
                  <a:srgbClr val="000066"/>
                </a:solidFill>
                <a:latin typeface="Segoe UI Symbol"/>
                <a:cs typeface="Segoe UI Symbol"/>
              </a:rPr>
              <a:t> </a:t>
            </a:r>
            <a:r>
              <a:rPr sz="3000" dirty="0">
                <a:solidFill>
                  <a:srgbClr val="000066"/>
                </a:solidFill>
                <a:latin typeface="Candara"/>
                <a:cs typeface="Candara"/>
              </a:rPr>
              <a:t>Μεγαλύτερη    </a:t>
            </a:r>
            <a:r>
              <a:rPr sz="3000" spc="-195" dirty="0">
                <a:solidFill>
                  <a:srgbClr val="000066"/>
                </a:solidFill>
                <a:latin typeface="Candara"/>
                <a:cs typeface="Candara"/>
              </a:rPr>
              <a:t> </a:t>
            </a:r>
            <a:r>
              <a:rPr sz="3000" dirty="0">
                <a:solidFill>
                  <a:srgbClr val="000066"/>
                </a:solidFill>
                <a:latin typeface="Candara"/>
                <a:cs typeface="Candara"/>
              </a:rPr>
              <a:t>α</a:t>
            </a:r>
            <a:r>
              <a:rPr sz="3000" spc="-10" dirty="0">
                <a:solidFill>
                  <a:srgbClr val="000066"/>
                </a:solidFill>
                <a:latin typeface="Candara"/>
                <a:cs typeface="Candara"/>
              </a:rPr>
              <a:t>ν</a:t>
            </a:r>
            <a:r>
              <a:rPr sz="3000" dirty="0">
                <a:solidFill>
                  <a:srgbClr val="000066"/>
                </a:solidFill>
                <a:latin typeface="Candara"/>
                <a:cs typeface="Candara"/>
              </a:rPr>
              <a:t>αλγησία    </a:t>
            </a:r>
            <a:r>
              <a:rPr sz="3000" spc="-175" dirty="0">
                <a:solidFill>
                  <a:srgbClr val="000066"/>
                </a:solidFill>
                <a:latin typeface="Candara"/>
                <a:cs typeface="Candara"/>
              </a:rPr>
              <a:t> </a:t>
            </a:r>
            <a:r>
              <a:rPr sz="3000" dirty="0">
                <a:solidFill>
                  <a:srgbClr val="000066"/>
                </a:solidFill>
                <a:latin typeface="Candara"/>
                <a:cs typeface="Candara"/>
              </a:rPr>
              <a:t>σε    </a:t>
            </a:r>
            <a:r>
              <a:rPr sz="3000" spc="-175" dirty="0">
                <a:solidFill>
                  <a:srgbClr val="000066"/>
                </a:solidFill>
                <a:latin typeface="Candara"/>
                <a:cs typeface="Candara"/>
              </a:rPr>
              <a:t> </a:t>
            </a:r>
            <a:r>
              <a:rPr sz="3000" spc="-10" dirty="0">
                <a:solidFill>
                  <a:srgbClr val="000066"/>
                </a:solidFill>
                <a:latin typeface="Candara"/>
                <a:cs typeface="Candara"/>
              </a:rPr>
              <a:t>σ</a:t>
            </a:r>
            <a:r>
              <a:rPr sz="3000" dirty="0">
                <a:solidFill>
                  <a:srgbClr val="000066"/>
                </a:solidFill>
                <a:latin typeface="Candara"/>
                <a:cs typeface="Candara"/>
              </a:rPr>
              <a:t>ύγκριση    </a:t>
            </a:r>
            <a:r>
              <a:rPr sz="3000" spc="-190" dirty="0">
                <a:solidFill>
                  <a:srgbClr val="000066"/>
                </a:solidFill>
                <a:latin typeface="Candara"/>
                <a:cs typeface="Candara"/>
              </a:rPr>
              <a:t> </a:t>
            </a:r>
            <a:r>
              <a:rPr sz="3000" spc="-5" dirty="0">
                <a:solidFill>
                  <a:srgbClr val="000066"/>
                </a:solidFill>
                <a:latin typeface="Candara"/>
                <a:cs typeface="Candara"/>
              </a:rPr>
              <a:t>με  </a:t>
            </a:r>
            <a:r>
              <a:rPr sz="3000" dirty="0">
                <a:solidFill>
                  <a:srgbClr val="000066"/>
                </a:solidFill>
                <a:latin typeface="Candara"/>
                <a:cs typeface="Candara"/>
              </a:rPr>
              <a:t>αναισθησία</a:t>
            </a:r>
            <a:r>
              <a:rPr sz="3000" spc="-30" dirty="0">
                <a:solidFill>
                  <a:srgbClr val="000066"/>
                </a:solidFill>
                <a:latin typeface="Candara"/>
                <a:cs typeface="Candara"/>
              </a:rPr>
              <a:t> </a:t>
            </a:r>
            <a:r>
              <a:rPr sz="3000" spc="-15" dirty="0">
                <a:solidFill>
                  <a:srgbClr val="000066"/>
                </a:solidFill>
                <a:latin typeface="Candara"/>
                <a:cs typeface="Candara"/>
              </a:rPr>
              <a:t>προποφόλης</a:t>
            </a:r>
            <a:r>
              <a:rPr sz="3000" spc="-20" dirty="0">
                <a:solidFill>
                  <a:srgbClr val="000066"/>
                </a:solidFill>
                <a:latin typeface="Candara"/>
                <a:cs typeface="Candara"/>
              </a:rPr>
              <a:t> </a:t>
            </a:r>
            <a:r>
              <a:rPr sz="3000" dirty="0">
                <a:solidFill>
                  <a:srgbClr val="000066"/>
                </a:solidFill>
                <a:latin typeface="Candara"/>
                <a:cs typeface="Candara"/>
              </a:rPr>
              <a:t>ή</a:t>
            </a:r>
            <a:r>
              <a:rPr sz="3000" spc="5" dirty="0">
                <a:solidFill>
                  <a:srgbClr val="000066"/>
                </a:solidFill>
                <a:latin typeface="Candara"/>
                <a:cs typeface="Candara"/>
              </a:rPr>
              <a:t> </a:t>
            </a:r>
            <a:r>
              <a:rPr sz="3000" spc="-5" dirty="0">
                <a:solidFill>
                  <a:srgbClr val="000066"/>
                </a:solidFill>
                <a:latin typeface="Candara"/>
                <a:cs typeface="Candara"/>
              </a:rPr>
              <a:t>Σεβοφλουρανίου</a:t>
            </a:r>
            <a:endParaRPr sz="3000" dirty="0">
              <a:latin typeface="Candara"/>
              <a:cs typeface="Candara"/>
            </a:endParaRPr>
          </a:p>
          <a:p>
            <a:pPr marL="304800" marR="6985" indent="-292735" algn="just">
              <a:lnSpc>
                <a:spcPct val="100000"/>
              </a:lnSpc>
            </a:pPr>
            <a:r>
              <a:rPr sz="2100" spc="-195" dirty="0">
                <a:solidFill>
                  <a:srgbClr val="000066"/>
                </a:solidFill>
                <a:latin typeface="Segoe UI Symbol"/>
                <a:cs typeface="Segoe UI Symbol"/>
              </a:rPr>
              <a:t>⦿</a:t>
            </a:r>
            <a:r>
              <a:rPr sz="2100" spc="-145" dirty="0">
                <a:solidFill>
                  <a:srgbClr val="000066"/>
                </a:solidFill>
                <a:latin typeface="Segoe UI Symbol"/>
                <a:cs typeface="Segoe UI Symbol"/>
              </a:rPr>
              <a:t> </a:t>
            </a:r>
            <a:r>
              <a:rPr sz="3000" dirty="0">
                <a:solidFill>
                  <a:srgbClr val="000066"/>
                </a:solidFill>
                <a:latin typeface="Candara"/>
                <a:cs typeface="Candara"/>
              </a:rPr>
              <a:t>Σχετίζε</a:t>
            </a:r>
            <a:r>
              <a:rPr sz="3000" spc="-15" dirty="0">
                <a:solidFill>
                  <a:srgbClr val="000066"/>
                </a:solidFill>
                <a:latin typeface="Candara"/>
                <a:cs typeface="Candara"/>
              </a:rPr>
              <a:t>τ</a:t>
            </a:r>
            <a:r>
              <a:rPr sz="3000" dirty="0">
                <a:solidFill>
                  <a:srgbClr val="000066"/>
                </a:solidFill>
                <a:latin typeface="Candara"/>
                <a:cs typeface="Candara"/>
              </a:rPr>
              <a:t>αι </a:t>
            </a:r>
            <a:r>
              <a:rPr sz="3000" spc="130" dirty="0">
                <a:solidFill>
                  <a:srgbClr val="000066"/>
                </a:solidFill>
                <a:latin typeface="Candara"/>
                <a:cs typeface="Candara"/>
              </a:rPr>
              <a:t> </a:t>
            </a:r>
            <a:r>
              <a:rPr sz="3000" spc="-5" dirty="0">
                <a:solidFill>
                  <a:srgbClr val="000066"/>
                </a:solidFill>
                <a:latin typeface="Candara"/>
                <a:cs typeface="Candara"/>
              </a:rPr>
              <a:t>μ</a:t>
            </a:r>
            <a:r>
              <a:rPr sz="3000" dirty="0">
                <a:solidFill>
                  <a:srgbClr val="000066"/>
                </a:solidFill>
                <a:latin typeface="Candara"/>
                <a:cs typeface="Candara"/>
              </a:rPr>
              <a:t>ε </a:t>
            </a:r>
            <a:r>
              <a:rPr sz="3000" spc="114" dirty="0">
                <a:solidFill>
                  <a:srgbClr val="000066"/>
                </a:solidFill>
                <a:latin typeface="Candara"/>
                <a:cs typeface="Candara"/>
              </a:rPr>
              <a:t> </a:t>
            </a:r>
            <a:r>
              <a:rPr sz="3000" dirty="0">
                <a:solidFill>
                  <a:srgbClr val="000066"/>
                </a:solidFill>
                <a:latin typeface="Candara"/>
                <a:cs typeface="Candara"/>
              </a:rPr>
              <a:t>μ</a:t>
            </a:r>
            <a:r>
              <a:rPr sz="3000" spc="-15" dirty="0">
                <a:solidFill>
                  <a:srgbClr val="000066"/>
                </a:solidFill>
                <a:latin typeface="Candara"/>
                <a:cs typeface="Candara"/>
              </a:rPr>
              <a:t>ε</a:t>
            </a:r>
            <a:r>
              <a:rPr sz="3000" dirty="0">
                <a:solidFill>
                  <a:srgbClr val="000066"/>
                </a:solidFill>
                <a:latin typeface="Candara"/>
                <a:cs typeface="Candara"/>
              </a:rPr>
              <a:t>ταναισ</a:t>
            </a:r>
            <a:r>
              <a:rPr sz="3000" spc="-15" dirty="0">
                <a:solidFill>
                  <a:srgbClr val="000066"/>
                </a:solidFill>
                <a:latin typeface="Candara"/>
                <a:cs typeface="Candara"/>
              </a:rPr>
              <a:t>θ</a:t>
            </a:r>
            <a:r>
              <a:rPr sz="3000" spc="-5" dirty="0">
                <a:solidFill>
                  <a:srgbClr val="000066"/>
                </a:solidFill>
                <a:latin typeface="Candara"/>
                <a:cs typeface="Candara"/>
              </a:rPr>
              <a:t>ητικ</a:t>
            </a:r>
            <a:r>
              <a:rPr sz="3000" dirty="0">
                <a:solidFill>
                  <a:srgbClr val="000066"/>
                </a:solidFill>
                <a:latin typeface="Candara"/>
                <a:cs typeface="Candara"/>
              </a:rPr>
              <a:t>ή   </a:t>
            </a:r>
            <a:r>
              <a:rPr sz="3000" spc="254" dirty="0">
                <a:solidFill>
                  <a:srgbClr val="000066"/>
                </a:solidFill>
                <a:latin typeface="Candara"/>
                <a:cs typeface="Candara"/>
              </a:rPr>
              <a:t> </a:t>
            </a:r>
            <a:r>
              <a:rPr sz="3000" spc="-5" dirty="0">
                <a:solidFill>
                  <a:srgbClr val="000066"/>
                </a:solidFill>
                <a:latin typeface="Candara"/>
                <a:cs typeface="Candara"/>
              </a:rPr>
              <a:t>δ</a:t>
            </a:r>
            <a:r>
              <a:rPr sz="3000" spc="5" dirty="0">
                <a:solidFill>
                  <a:srgbClr val="000066"/>
                </a:solidFill>
                <a:latin typeface="Candara"/>
                <a:cs typeface="Candara"/>
              </a:rPr>
              <a:t>ι</a:t>
            </a:r>
            <a:r>
              <a:rPr sz="3000" dirty="0">
                <a:solidFill>
                  <a:srgbClr val="000066"/>
                </a:solidFill>
                <a:latin typeface="Candara"/>
                <a:cs typeface="Candara"/>
              </a:rPr>
              <a:t>έγερση </a:t>
            </a:r>
            <a:r>
              <a:rPr sz="3000" spc="120" dirty="0">
                <a:solidFill>
                  <a:srgbClr val="000066"/>
                </a:solidFill>
                <a:latin typeface="Candara"/>
                <a:cs typeface="Candara"/>
              </a:rPr>
              <a:t> </a:t>
            </a:r>
            <a:r>
              <a:rPr sz="3000" dirty="0">
                <a:solidFill>
                  <a:srgbClr val="000066"/>
                </a:solidFill>
                <a:latin typeface="Candara"/>
                <a:cs typeface="Candara"/>
              </a:rPr>
              <a:t>στα  </a:t>
            </a:r>
            <a:r>
              <a:rPr sz="3000" spc="-5" dirty="0">
                <a:solidFill>
                  <a:srgbClr val="000066"/>
                </a:solidFill>
                <a:latin typeface="Candara"/>
                <a:cs typeface="Candara"/>
              </a:rPr>
              <a:t>παιδιά</a:t>
            </a:r>
            <a:endParaRPr sz="3000" dirty="0">
              <a:latin typeface="Candara"/>
              <a:cs typeface="Candara"/>
            </a:endParaRPr>
          </a:p>
          <a:p>
            <a:pPr marL="304800" marR="5080" indent="-292735" algn="just">
              <a:lnSpc>
                <a:spcPct val="100000"/>
              </a:lnSpc>
              <a:tabLst>
                <a:tab pos="3081655" algn="l"/>
                <a:tab pos="6121400" algn="l"/>
              </a:tabLst>
            </a:pPr>
            <a:r>
              <a:rPr sz="2100" spc="-195" dirty="0">
                <a:solidFill>
                  <a:srgbClr val="000066"/>
                </a:solidFill>
                <a:latin typeface="Segoe UI Symbol"/>
                <a:cs typeface="Segoe UI Symbol"/>
              </a:rPr>
              <a:t>⦿</a:t>
            </a:r>
            <a:r>
              <a:rPr sz="2100" spc="-145" dirty="0">
                <a:solidFill>
                  <a:srgbClr val="000066"/>
                </a:solidFill>
                <a:latin typeface="Segoe UI Symbol"/>
                <a:cs typeface="Segoe UI Symbol"/>
              </a:rPr>
              <a:t> </a:t>
            </a:r>
            <a:r>
              <a:rPr sz="3000" spc="-5" dirty="0">
                <a:solidFill>
                  <a:srgbClr val="000066"/>
                </a:solidFill>
                <a:latin typeface="Candara"/>
                <a:cs typeface="Candara"/>
              </a:rPr>
              <a:t>Χορήγη</a:t>
            </a:r>
            <a:r>
              <a:rPr sz="3000" spc="-10" dirty="0">
                <a:solidFill>
                  <a:srgbClr val="000066"/>
                </a:solidFill>
                <a:latin typeface="Candara"/>
                <a:cs typeface="Candara"/>
              </a:rPr>
              <a:t>σ</a:t>
            </a:r>
            <a:r>
              <a:rPr sz="3000" dirty="0">
                <a:solidFill>
                  <a:srgbClr val="000066"/>
                </a:solidFill>
                <a:latin typeface="Candara"/>
                <a:cs typeface="Candara"/>
              </a:rPr>
              <a:t>η   </a:t>
            </a:r>
            <a:r>
              <a:rPr sz="3000" spc="260" dirty="0">
                <a:solidFill>
                  <a:srgbClr val="000066"/>
                </a:solidFill>
                <a:latin typeface="Candara"/>
                <a:cs typeface="Candara"/>
              </a:rPr>
              <a:t> </a:t>
            </a:r>
            <a:r>
              <a:rPr sz="3000" dirty="0">
                <a:solidFill>
                  <a:srgbClr val="000066"/>
                </a:solidFill>
                <a:latin typeface="Candara"/>
                <a:cs typeface="Candara"/>
              </a:rPr>
              <a:t>μέσω   </a:t>
            </a:r>
            <a:r>
              <a:rPr sz="3000" spc="275" dirty="0">
                <a:solidFill>
                  <a:srgbClr val="000066"/>
                </a:solidFill>
                <a:latin typeface="Candara"/>
                <a:cs typeface="Candara"/>
              </a:rPr>
              <a:t> </a:t>
            </a:r>
            <a:r>
              <a:rPr sz="3000" dirty="0">
                <a:solidFill>
                  <a:srgbClr val="000066"/>
                </a:solidFill>
                <a:latin typeface="Candara"/>
                <a:cs typeface="Candara"/>
              </a:rPr>
              <a:t>μάσκ</a:t>
            </a:r>
            <a:r>
              <a:rPr sz="3000" spc="-10" dirty="0">
                <a:solidFill>
                  <a:srgbClr val="000066"/>
                </a:solidFill>
                <a:latin typeface="Candara"/>
                <a:cs typeface="Candara"/>
              </a:rPr>
              <a:t>α</a:t>
            </a:r>
            <a:r>
              <a:rPr sz="3000" dirty="0">
                <a:solidFill>
                  <a:srgbClr val="000066"/>
                </a:solidFill>
                <a:latin typeface="Candara"/>
                <a:cs typeface="Candara"/>
              </a:rPr>
              <a:t>ς   </a:t>
            </a:r>
            <a:r>
              <a:rPr sz="3000" spc="265" dirty="0">
                <a:solidFill>
                  <a:srgbClr val="000066"/>
                </a:solidFill>
                <a:latin typeface="Candara"/>
                <a:cs typeface="Candara"/>
              </a:rPr>
              <a:t> </a:t>
            </a:r>
            <a:r>
              <a:rPr sz="3000" spc="-5" dirty="0">
                <a:solidFill>
                  <a:srgbClr val="000066"/>
                </a:solidFill>
                <a:latin typeface="Candara"/>
                <a:cs typeface="Candara"/>
              </a:rPr>
              <a:t>προκαλε</a:t>
            </a:r>
            <a:r>
              <a:rPr sz="3000" dirty="0">
                <a:solidFill>
                  <a:srgbClr val="000066"/>
                </a:solidFill>
                <a:latin typeface="Candara"/>
                <a:cs typeface="Candara"/>
              </a:rPr>
              <a:t>ί   </a:t>
            </a:r>
            <a:r>
              <a:rPr sz="3000" spc="260" dirty="0">
                <a:solidFill>
                  <a:srgbClr val="000066"/>
                </a:solidFill>
                <a:latin typeface="Candara"/>
                <a:cs typeface="Candara"/>
              </a:rPr>
              <a:t> </a:t>
            </a:r>
            <a:r>
              <a:rPr sz="3000" dirty="0">
                <a:solidFill>
                  <a:srgbClr val="000066"/>
                </a:solidFill>
                <a:latin typeface="Candara"/>
                <a:cs typeface="Candara"/>
              </a:rPr>
              <a:t>βήχα,  </a:t>
            </a:r>
            <a:r>
              <a:rPr sz="3000" spc="-5" dirty="0">
                <a:solidFill>
                  <a:srgbClr val="000066"/>
                </a:solidFill>
                <a:latin typeface="Candara"/>
                <a:cs typeface="Candara"/>
              </a:rPr>
              <a:t>κρ</a:t>
            </a:r>
            <a:r>
              <a:rPr sz="3000" spc="15" dirty="0">
                <a:solidFill>
                  <a:srgbClr val="000066"/>
                </a:solidFill>
                <a:latin typeface="Candara"/>
                <a:cs typeface="Candara"/>
              </a:rPr>
              <a:t>ά</a:t>
            </a:r>
            <a:r>
              <a:rPr sz="3000" dirty="0">
                <a:solidFill>
                  <a:srgbClr val="000066"/>
                </a:solidFill>
                <a:latin typeface="Candara"/>
                <a:cs typeface="Candara"/>
              </a:rPr>
              <a:t>τημα	αναπνοής,	σι</a:t>
            </a:r>
            <a:r>
              <a:rPr sz="3000" spc="5" dirty="0">
                <a:solidFill>
                  <a:srgbClr val="000066"/>
                </a:solidFill>
                <a:latin typeface="Candara"/>
                <a:cs typeface="Candara"/>
              </a:rPr>
              <a:t>ε</a:t>
            </a:r>
            <a:r>
              <a:rPr sz="3000" spc="-5" dirty="0">
                <a:solidFill>
                  <a:srgbClr val="000066"/>
                </a:solidFill>
                <a:latin typeface="Candara"/>
                <a:cs typeface="Candara"/>
              </a:rPr>
              <a:t>λόρ</a:t>
            </a:r>
            <a:r>
              <a:rPr sz="3000" spc="-15" dirty="0">
                <a:solidFill>
                  <a:srgbClr val="000066"/>
                </a:solidFill>
                <a:latin typeface="Candara"/>
                <a:cs typeface="Candara"/>
              </a:rPr>
              <a:t>ρ</a:t>
            </a:r>
            <a:r>
              <a:rPr sz="3000" dirty="0">
                <a:solidFill>
                  <a:srgbClr val="000066"/>
                </a:solidFill>
                <a:latin typeface="Candara"/>
                <a:cs typeface="Candara"/>
              </a:rPr>
              <a:t>οια,  </a:t>
            </a:r>
            <a:r>
              <a:rPr sz="3000" spc="-5" dirty="0">
                <a:solidFill>
                  <a:srgbClr val="000066"/>
                </a:solidFill>
                <a:latin typeface="Candara"/>
                <a:cs typeface="Candara"/>
              </a:rPr>
              <a:t>λαρυγγόσπασμο</a:t>
            </a:r>
            <a:r>
              <a:rPr sz="3000" spc="-20" dirty="0">
                <a:solidFill>
                  <a:srgbClr val="000066"/>
                </a:solidFill>
                <a:latin typeface="Candara"/>
                <a:cs typeface="Candara"/>
              </a:rPr>
              <a:t> </a:t>
            </a:r>
            <a:r>
              <a:rPr sz="3000" spc="-5" dirty="0">
                <a:solidFill>
                  <a:srgbClr val="000066"/>
                </a:solidFill>
                <a:latin typeface="Candara"/>
                <a:cs typeface="Candara"/>
              </a:rPr>
              <a:t>(ερεθιστικό</a:t>
            </a:r>
            <a:r>
              <a:rPr sz="3000" spc="-25" dirty="0">
                <a:solidFill>
                  <a:srgbClr val="000066"/>
                </a:solidFill>
                <a:latin typeface="Candara"/>
                <a:cs typeface="Candara"/>
              </a:rPr>
              <a:t> </a:t>
            </a:r>
            <a:r>
              <a:rPr sz="3000" dirty="0">
                <a:solidFill>
                  <a:srgbClr val="000066"/>
                </a:solidFill>
                <a:latin typeface="Candara"/>
                <a:cs typeface="Candara"/>
              </a:rPr>
              <a:t>αεραγωγών)</a:t>
            </a:r>
            <a:endParaRPr sz="3000" dirty="0">
              <a:latin typeface="Candara"/>
              <a:cs typeface="Candara"/>
            </a:endParaRPr>
          </a:p>
        </p:txBody>
      </p:sp>
      <p:sp>
        <p:nvSpPr>
          <p:cNvPr id="4" name="TextBox 3"/>
          <p:cNvSpPr txBox="1"/>
          <p:nvPr/>
        </p:nvSpPr>
        <p:spPr>
          <a:xfrm>
            <a:off x="3961198" y="413363"/>
            <a:ext cx="4851008" cy="707886"/>
          </a:xfrm>
          <a:prstGeom prst="rect">
            <a:avLst/>
          </a:prstGeom>
          <a:noFill/>
        </p:spPr>
        <p:txBody>
          <a:bodyPr wrap="none" rtlCol="0">
            <a:spAutoFit/>
          </a:bodyPr>
          <a:lstStyle/>
          <a:p>
            <a:r>
              <a:rPr lang="el-GR" sz="4000" b="1" u="sng" dirty="0" smtClean="0">
                <a:solidFill>
                  <a:srgbClr val="332AA6"/>
                </a:solidFill>
                <a:effectLst>
                  <a:outerShdw blurRad="38100" dist="38100" dir="2700000" algn="tl">
                    <a:srgbClr val="000000">
                      <a:alpha val="43137"/>
                    </a:srgbClr>
                  </a:outerShdw>
                </a:effectLst>
                <a:latin typeface="Arial Black" panose="020B0A04020102020204" pitchFamily="34" charset="0"/>
              </a:rPr>
              <a:t>ΔΕΣΦΛΟΥΡΑΝΙΟ</a:t>
            </a:r>
            <a:endParaRPr lang="el-GR" sz="4000" b="1" u="sng" dirty="0">
              <a:solidFill>
                <a:srgbClr val="332AA6"/>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04800" y="1447800"/>
            <a:ext cx="7640955" cy="1860125"/>
          </a:xfrm>
          <a:prstGeom prst="rect">
            <a:avLst/>
          </a:prstGeom>
        </p:spPr>
        <p:txBody>
          <a:bodyPr vert="horz" wrap="square" lIns="0" tIns="13335" rIns="0" bIns="0" rtlCol="0">
            <a:spAutoFit/>
          </a:bodyPr>
          <a:lstStyle/>
          <a:p>
            <a:pPr marL="2007870" marR="2293620" indent="191770">
              <a:lnSpc>
                <a:spcPct val="100000"/>
              </a:lnSpc>
              <a:spcBef>
                <a:spcPts val="105"/>
              </a:spcBef>
            </a:pPr>
            <a:r>
              <a:rPr sz="2400" spc="-5" dirty="0">
                <a:solidFill>
                  <a:srgbClr val="000066"/>
                </a:solidFill>
                <a:latin typeface="Candara"/>
                <a:cs typeface="Candara"/>
              </a:rPr>
              <a:t>(CF3)2CH-O-CH2F </a:t>
            </a:r>
            <a:r>
              <a:rPr sz="2400" dirty="0">
                <a:solidFill>
                  <a:srgbClr val="000066"/>
                </a:solidFill>
                <a:latin typeface="Candara"/>
                <a:cs typeface="Candara"/>
              </a:rPr>
              <a:t> </a:t>
            </a:r>
            <a:r>
              <a:rPr sz="2400" spc="-5" dirty="0">
                <a:solidFill>
                  <a:srgbClr val="000066"/>
                </a:solidFill>
                <a:latin typeface="Candara"/>
                <a:cs typeface="Candara"/>
              </a:rPr>
              <a:t>C4HF7O,</a:t>
            </a:r>
            <a:r>
              <a:rPr sz="2400" spc="-40" dirty="0">
                <a:solidFill>
                  <a:srgbClr val="000066"/>
                </a:solidFill>
                <a:latin typeface="Candara"/>
                <a:cs typeface="Candara"/>
              </a:rPr>
              <a:t> </a:t>
            </a:r>
            <a:r>
              <a:rPr sz="2400" dirty="0">
                <a:solidFill>
                  <a:srgbClr val="000066"/>
                </a:solidFill>
                <a:latin typeface="Candara"/>
                <a:cs typeface="Candara"/>
              </a:rPr>
              <a:t>M.B.</a:t>
            </a:r>
            <a:r>
              <a:rPr sz="2400" spc="-10" dirty="0">
                <a:solidFill>
                  <a:srgbClr val="000066"/>
                </a:solidFill>
                <a:latin typeface="Candara"/>
                <a:cs typeface="Candara"/>
              </a:rPr>
              <a:t> </a:t>
            </a:r>
            <a:r>
              <a:rPr sz="2400" dirty="0" smtClean="0">
                <a:solidFill>
                  <a:srgbClr val="000066"/>
                </a:solidFill>
                <a:latin typeface="Candara"/>
                <a:cs typeface="Candara"/>
              </a:rPr>
              <a:t>200,1</a:t>
            </a:r>
            <a:endParaRPr sz="2400" dirty="0" smtClean="0">
              <a:latin typeface="Candara"/>
              <a:cs typeface="Candara"/>
            </a:endParaRPr>
          </a:p>
          <a:p>
            <a:pPr marL="12700" marR="5080" indent="885190">
              <a:lnSpc>
                <a:spcPct val="100000"/>
              </a:lnSpc>
              <a:tabLst>
                <a:tab pos="4653915" algn="l"/>
              </a:tabLst>
            </a:pPr>
            <a:r>
              <a:rPr sz="2400" spc="-5" dirty="0" smtClean="0">
                <a:solidFill>
                  <a:srgbClr val="000066"/>
                </a:solidFill>
                <a:latin typeface="Candara"/>
                <a:cs typeface="Candara"/>
              </a:rPr>
              <a:t>Φθορομεθυλο-2,2,2-τριφθορο-1</a:t>
            </a:r>
            <a:r>
              <a:rPr lang="en-US" sz="2400" spc="-5" dirty="0" smtClean="0">
                <a:solidFill>
                  <a:srgbClr val="000066"/>
                </a:solidFill>
                <a:latin typeface="Candara"/>
                <a:cs typeface="Candara"/>
              </a:rPr>
              <a:t> </a:t>
            </a:r>
            <a:r>
              <a:rPr sz="2400" spc="-5" dirty="0" smtClean="0">
                <a:solidFill>
                  <a:srgbClr val="000066"/>
                </a:solidFill>
                <a:latin typeface="Candara"/>
                <a:cs typeface="Candara"/>
              </a:rPr>
              <a:t>(</a:t>
            </a:r>
            <a:r>
              <a:rPr sz="2400" spc="-5" dirty="0" err="1" smtClean="0">
                <a:solidFill>
                  <a:srgbClr val="000066"/>
                </a:solidFill>
                <a:latin typeface="Candara"/>
                <a:cs typeface="Candara"/>
              </a:rPr>
              <a:t>τριφ</a:t>
            </a:r>
            <a:r>
              <a:rPr sz="2400" spc="-20" dirty="0" err="1" smtClean="0">
                <a:solidFill>
                  <a:srgbClr val="000066"/>
                </a:solidFill>
                <a:latin typeface="Candara"/>
                <a:cs typeface="Candara"/>
              </a:rPr>
              <a:t>θ</a:t>
            </a:r>
            <a:r>
              <a:rPr sz="2400" dirty="0" err="1" smtClean="0">
                <a:solidFill>
                  <a:srgbClr val="000066"/>
                </a:solidFill>
                <a:latin typeface="Candara"/>
                <a:cs typeface="Candara"/>
              </a:rPr>
              <a:t>ορομεθυλ</a:t>
            </a:r>
            <a:r>
              <a:rPr sz="2400" dirty="0" smtClean="0">
                <a:solidFill>
                  <a:srgbClr val="000066"/>
                </a:solidFill>
                <a:latin typeface="Candara"/>
                <a:cs typeface="Candara"/>
              </a:rPr>
              <a:t>)α</a:t>
            </a:r>
            <a:r>
              <a:rPr sz="2400" dirty="0" err="1" smtClean="0">
                <a:solidFill>
                  <a:srgbClr val="000066"/>
                </a:solidFill>
                <a:latin typeface="Candara"/>
                <a:cs typeface="Candara"/>
              </a:rPr>
              <a:t>ιθέρ</a:t>
            </a:r>
            <a:r>
              <a:rPr sz="2400" spc="-15" dirty="0" smtClean="0">
                <a:solidFill>
                  <a:srgbClr val="000066"/>
                </a:solidFill>
                <a:latin typeface="Candara"/>
                <a:cs typeface="Candara"/>
              </a:rPr>
              <a:t>α</a:t>
            </a:r>
            <a:r>
              <a:rPr sz="2400" dirty="0" smtClean="0">
                <a:solidFill>
                  <a:srgbClr val="000066"/>
                </a:solidFill>
                <a:latin typeface="Candara"/>
                <a:cs typeface="Candara"/>
              </a:rPr>
              <a:t>ς</a:t>
            </a:r>
            <a:r>
              <a:rPr lang="en-US" sz="2400" dirty="0" smtClean="0">
                <a:solidFill>
                  <a:srgbClr val="000066"/>
                </a:solidFill>
                <a:latin typeface="Candara"/>
                <a:cs typeface="Candara"/>
              </a:rPr>
              <a:t> </a:t>
            </a:r>
            <a:r>
              <a:rPr sz="2400" dirty="0" smtClean="0">
                <a:solidFill>
                  <a:srgbClr val="000066"/>
                </a:solidFill>
                <a:latin typeface="Candara"/>
                <a:cs typeface="Candara"/>
              </a:rPr>
              <a:t>Διφ</a:t>
            </a:r>
            <a:r>
              <a:rPr sz="2400" spc="-15" dirty="0" smtClean="0">
                <a:solidFill>
                  <a:srgbClr val="000066"/>
                </a:solidFill>
                <a:latin typeface="Candara"/>
                <a:cs typeface="Candara"/>
              </a:rPr>
              <a:t>θ</a:t>
            </a:r>
            <a:r>
              <a:rPr sz="2400" dirty="0" smtClean="0">
                <a:solidFill>
                  <a:srgbClr val="000066"/>
                </a:solidFill>
                <a:latin typeface="Candara"/>
                <a:cs typeface="Candara"/>
              </a:rPr>
              <a:t>ορομεθυλ</a:t>
            </a:r>
            <a:r>
              <a:rPr sz="2400" spc="-15" dirty="0" smtClean="0">
                <a:solidFill>
                  <a:srgbClr val="000066"/>
                </a:solidFill>
                <a:latin typeface="Candara"/>
                <a:cs typeface="Candara"/>
              </a:rPr>
              <a:t>ο</a:t>
            </a:r>
            <a:r>
              <a:rPr sz="2400" dirty="0" smtClean="0">
                <a:solidFill>
                  <a:srgbClr val="000066"/>
                </a:solidFill>
                <a:latin typeface="Candara"/>
                <a:cs typeface="Candara"/>
              </a:rPr>
              <a:t>-</a:t>
            </a:r>
            <a:r>
              <a:rPr sz="2400" spc="-5" dirty="0" smtClean="0">
                <a:solidFill>
                  <a:srgbClr val="000066"/>
                </a:solidFill>
                <a:latin typeface="Candara"/>
                <a:cs typeface="Candara"/>
              </a:rPr>
              <a:t>1,1,13,3,3-εξαφθορο-2-</a:t>
            </a:r>
            <a:r>
              <a:rPr lang="en-US" sz="2400" dirty="0" smtClean="0">
                <a:latin typeface="Candara"/>
                <a:cs typeface="Candara"/>
              </a:rPr>
              <a:t> </a:t>
            </a:r>
            <a:r>
              <a:rPr sz="2400" spc="-10" dirty="0" smtClean="0">
                <a:solidFill>
                  <a:srgbClr val="000066"/>
                </a:solidFill>
                <a:latin typeface="Candara"/>
                <a:cs typeface="Candara"/>
              </a:rPr>
              <a:t>(φθορομεθοξυ)προπάνιο</a:t>
            </a:r>
            <a:endParaRPr sz="2400" dirty="0">
              <a:latin typeface="Candara"/>
              <a:cs typeface="Candara"/>
            </a:endParaRPr>
          </a:p>
        </p:txBody>
      </p:sp>
      <p:pic>
        <p:nvPicPr>
          <p:cNvPr id="4" name="Εικόνα 3"/>
          <p:cNvPicPr>
            <a:picLocks noChangeAspect="1"/>
          </p:cNvPicPr>
          <p:nvPr/>
        </p:nvPicPr>
        <p:blipFill>
          <a:blip r:embed="rId2"/>
          <a:stretch>
            <a:fillRect/>
          </a:stretch>
        </p:blipFill>
        <p:spPr>
          <a:xfrm>
            <a:off x="5791200" y="3505200"/>
            <a:ext cx="3138488" cy="3218962"/>
          </a:xfrm>
          <a:prstGeom prst="rect">
            <a:avLst/>
          </a:prstGeom>
        </p:spPr>
      </p:pic>
      <p:pic>
        <p:nvPicPr>
          <p:cNvPr id="5" name="Εικόνα 4"/>
          <p:cNvPicPr>
            <a:picLocks noChangeAspect="1"/>
          </p:cNvPicPr>
          <p:nvPr/>
        </p:nvPicPr>
        <p:blipFill>
          <a:blip r:embed="rId3"/>
          <a:stretch>
            <a:fillRect/>
          </a:stretch>
        </p:blipFill>
        <p:spPr>
          <a:xfrm>
            <a:off x="1676400" y="3634791"/>
            <a:ext cx="1962150" cy="2333625"/>
          </a:xfrm>
          <a:prstGeom prst="rect">
            <a:avLst/>
          </a:prstGeom>
        </p:spPr>
      </p:pic>
      <p:sp>
        <p:nvSpPr>
          <p:cNvPr id="6" name="TextBox 5"/>
          <p:cNvSpPr txBox="1"/>
          <p:nvPr/>
        </p:nvSpPr>
        <p:spPr>
          <a:xfrm>
            <a:off x="3620965" y="413048"/>
            <a:ext cx="5279009" cy="707886"/>
          </a:xfrm>
          <a:prstGeom prst="rect">
            <a:avLst/>
          </a:prstGeom>
          <a:noFill/>
        </p:spPr>
        <p:txBody>
          <a:bodyPr wrap="none" rtlCol="0">
            <a:spAutoFit/>
          </a:bodyPr>
          <a:lstStyle/>
          <a:p>
            <a:r>
              <a:rPr lang="el-GR" sz="40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ΣΕΒΟΦΛΟΥΡΑΝΙΟ</a:t>
            </a:r>
            <a:endParaRPr lang="el-GR" sz="4000" b="1" u="sng"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524000"/>
            <a:ext cx="7477759" cy="2465070"/>
          </a:xfrm>
          <a:prstGeom prst="rect">
            <a:avLst/>
          </a:prstGeom>
        </p:spPr>
        <p:txBody>
          <a:bodyPr vert="horz" wrap="square" lIns="0" tIns="13335" rIns="0" bIns="0" rtlCol="0">
            <a:spAutoFit/>
          </a:bodyPr>
          <a:lstStyle/>
          <a:p>
            <a:pPr marL="12700">
              <a:lnSpc>
                <a:spcPct val="100000"/>
              </a:lnSpc>
              <a:spcBef>
                <a:spcPts val="105"/>
              </a:spcBef>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spc="-5" dirty="0">
                <a:solidFill>
                  <a:srgbClr val="000066"/>
                </a:solidFill>
                <a:latin typeface="Candara"/>
                <a:cs typeface="Candara"/>
              </a:rPr>
              <a:t>Απουσί</a:t>
            </a:r>
            <a:r>
              <a:rPr sz="3200" dirty="0">
                <a:solidFill>
                  <a:srgbClr val="000066"/>
                </a:solidFill>
                <a:latin typeface="Candara"/>
                <a:cs typeface="Candara"/>
              </a:rPr>
              <a:t>α</a:t>
            </a:r>
            <a:r>
              <a:rPr sz="3200" spc="-25" dirty="0">
                <a:solidFill>
                  <a:srgbClr val="000066"/>
                </a:solidFill>
                <a:latin typeface="Candara"/>
                <a:cs typeface="Candara"/>
              </a:rPr>
              <a:t> </a:t>
            </a:r>
            <a:r>
              <a:rPr sz="3200" dirty="0">
                <a:solidFill>
                  <a:srgbClr val="000066"/>
                </a:solidFill>
                <a:latin typeface="Candara"/>
                <a:cs typeface="Candara"/>
              </a:rPr>
              <a:t>ερ</a:t>
            </a:r>
            <a:r>
              <a:rPr sz="3200" spc="5" dirty="0">
                <a:solidFill>
                  <a:srgbClr val="000066"/>
                </a:solidFill>
                <a:latin typeface="Candara"/>
                <a:cs typeface="Candara"/>
              </a:rPr>
              <a:t>ε</a:t>
            </a:r>
            <a:r>
              <a:rPr sz="3200" dirty="0">
                <a:solidFill>
                  <a:srgbClr val="000066"/>
                </a:solidFill>
                <a:latin typeface="Candara"/>
                <a:cs typeface="Candara"/>
              </a:rPr>
              <a:t>θι</a:t>
            </a:r>
            <a:r>
              <a:rPr sz="3200" spc="-20" dirty="0">
                <a:solidFill>
                  <a:srgbClr val="000066"/>
                </a:solidFill>
                <a:latin typeface="Candara"/>
                <a:cs typeface="Candara"/>
              </a:rPr>
              <a:t>σ</a:t>
            </a:r>
            <a:r>
              <a:rPr sz="3200" dirty="0">
                <a:solidFill>
                  <a:srgbClr val="000066"/>
                </a:solidFill>
                <a:latin typeface="Candara"/>
                <a:cs typeface="Candara"/>
              </a:rPr>
              <a:t>μού αεραγωγών</a:t>
            </a:r>
            <a:endParaRPr sz="3200" dirty="0">
              <a:latin typeface="Candara"/>
              <a:cs typeface="Candara"/>
            </a:endParaRPr>
          </a:p>
          <a:p>
            <a:pPr marL="304800" marR="1014730" indent="-292735">
              <a:lnSpc>
                <a:spcPct val="100000"/>
              </a:lnSpc>
              <a:tabLst>
                <a:tab pos="1769110" algn="l"/>
              </a:tabLst>
            </a:pPr>
            <a:r>
              <a:rPr sz="2250" spc="-215" dirty="0">
                <a:solidFill>
                  <a:srgbClr val="000066"/>
                </a:solidFill>
                <a:latin typeface="Segoe UI Symbol"/>
                <a:cs typeface="Segoe UI Symbol"/>
              </a:rPr>
              <a:t>⦿</a:t>
            </a:r>
            <a:r>
              <a:rPr sz="2250" spc="-300" dirty="0">
                <a:solidFill>
                  <a:srgbClr val="000066"/>
                </a:solidFill>
                <a:latin typeface="Segoe UI Symbol"/>
                <a:cs typeface="Segoe UI Symbol"/>
              </a:rPr>
              <a:t> </a:t>
            </a:r>
            <a:r>
              <a:rPr sz="3200" dirty="0">
                <a:solidFill>
                  <a:srgbClr val="000066"/>
                </a:solidFill>
                <a:latin typeface="Candara"/>
                <a:cs typeface="Candara"/>
              </a:rPr>
              <a:t>εύκολη	μεταβολή</a:t>
            </a:r>
            <a:r>
              <a:rPr sz="3200" spc="-20" dirty="0">
                <a:solidFill>
                  <a:srgbClr val="000066"/>
                </a:solidFill>
                <a:latin typeface="Candara"/>
                <a:cs typeface="Candara"/>
              </a:rPr>
              <a:t> </a:t>
            </a:r>
            <a:r>
              <a:rPr sz="3200" dirty="0">
                <a:solidFill>
                  <a:srgbClr val="000066"/>
                </a:solidFill>
                <a:latin typeface="Candara"/>
                <a:cs typeface="Candara"/>
              </a:rPr>
              <a:t>της</a:t>
            </a:r>
            <a:r>
              <a:rPr sz="3200" spc="-20" dirty="0">
                <a:solidFill>
                  <a:srgbClr val="000066"/>
                </a:solidFill>
                <a:latin typeface="Candara"/>
                <a:cs typeface="Candara"/>
              </a:rPr>
              <a:t> </a:t>
            </a:r>
            <a:r>
              <a:rPr sz="3200" dirty="0">
                <a:solidFill>
                  <a:srgbClr val="000066"/>
                </a:solidFill>
                <a:latin typeface="Candara"/>
                <a:cs typeface="Candara"/>
              </a:rPr>
              <a:t>κυψελιδικής </a:t>
            </a:r>
            <a:r>
              <a:rPr sz="3200" spc="-680" dirty="0">
                <a:solidFill>
                  <a:srgbClr val="000066"/>
                </a:solidFill>
                <a:latin typeface="Candara"/>
                <a:cs typeface="Candara"/>
              </a:rPr>
              <a:t> </a:t>
            </a:r>
            <a:r>
              <a:rPr sz="3200" dirty="0">
                <a:solidFill>
                  <a:srgbClr val="000066"/>
                </a:solidFill>
                <a:latin typeface="Candara"/>
                <a:cs typeface="Candara"/>
              </a:rPr>
              <a:t>συγκέντρωσης</a:t>
            </a:r>
            <a:endParaRPr sz="3200" dirty="0">
              <a:latin typeface="Candara"/>
              <a:cs typeface="Candara"/>
            </a:endParaRPr>
          </a:p>
          <a:p>
            <a:pPr marL="12700">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Δεν</a:t>
            </a:r>
            <a:r>
              <a:rPr sz="3200" spc="10" dirty="0">
                <a:solidFill>
                  <a:srgbClr val="000066"/>
                </a:solidFill>
                <a:latin typeface="Candara"/>
                <a:cs typeface="Candara"/>
              </a:rPr>
              <a:t> </a:t>
            </a:r>
            <a:r>
              <a:rPr sz="3200" dirty="0">
                <a:solidFill>
                  <a:srgbClr val="000066"/>
                </a:solidFill>
                <a:latin typeface="Candara"/>
                <a:cs typeface="Candara"/>
              </a:rPr>
              <a:t>είναι αρρυ</a:t>
            </a:r>
            <a:r>
              <a:rPr sz="3200" spc="-10" dirty="0">
                <a:solidFill>
                  <a:srgbClr val="000066"/>
                </a:solidFill>
                <a:latin typeface="Candara"/>
                <a:cs typeface="Candara"/>
              </a:rPr>
              <a:t>θ</a:t>
            </a:r>
            <a:r>
              <a:rPr sz="3200" dirty="0">
                <a:solidFill>
                  <a:srgbClr val="000066"/>
                </a:solidFill>
                <a:latin typeface="Candara"/>
                <a:cs typeface="Candara"/>
              </a:rPr>
              <a:t>μιογ</a:t>
            </a:r>
            <a:r>
              <a:rPr sz="3200" spc="-15" dirty="0">
                <a:solidFill>
                  <a:srgbClr val="000066"/>
                </a:solidFill>
                <a:latin typeface="Candara"/>
                <a:cs typeface="Candara"/>
              </a:rPr>
              <a:t>ό</a:t>
            </a:r>
            <a:r>
              <a:rPr sz="3200" spc="-5" dirty="0">
                <a:solidFill>
                  <a:srgbClr val="000066"/>
                </a:solidFill>
                <a:latin typeface="Candara"/>
                <a:cs typeface="Candara"/>
              </a:rPr>
              <a:t>νο</a:t>
            </a:r>
            <a:endParaRPr sz="3200" dirty="0">
              <a:latin typeface="Candara"/>
              <a:cs typeface="Candara"/>
            </a:endParaRPr>
          </a:p>
          <a:p>
            <a:pPr marL="12700">
              <a:lnSpc>
                <a:spcPct val="100000"/>
              </a:lnSpc>
            </a:pPr>
            <a:r>
              <a:rPr sz="2250" spc="-215" dirty="0">
                <a:solidFill>
                  <a:srgbClr val="000066"/>
                </a:solidFill>
                <a:latin typeface="Segoe UI Symbol"/>
                <a:cs typeface="Segoe UI Symbol"/>
              </a:rPr>
              <a:t>⦿</a:t>
            </a:r>
            <a:r>
              <a:rPr sz="2250" spc="375" dirty="0">
                <a:solidFill>
                  <a:srgbClr val="000066"/>
                </a:solidFill>
                <a:latin typeface="Segoe UI Symbol"/>
                <a:cs typeface="Segoe UI Symbol"/>
              </a:rPr>
              <a:t> </a:t>
            </a:r>
            <a:r>
              <a:rPr sz="3200" dirty="0">
                <a:solidFill>
                  <a:srgbClr val="000066"/>
                </a:solidFill>
                <a:latin typeface="Candara"/>
                <a:cs typeface="Candara"/>
              </a:rPr>
              <a:t>ΜΑC:</a:t>
            </a:r>
            <a:r>
              <a:rPr sz="3200" spc="10" dirty="0">
                <a:solidFill>
                  <a:srgbClr val="000066"/>
                </a:solidFill>
                <a:latin typeface="Candara"/>
                <a:cs typeface="Candara"/>
              </a:rPr>
              <a:t> </a:t>
            </a:r>
            <a:r>
              <a:rPr sz="3200" spc="-5" dirty="0">
                <a:solidFill>
                  <a:srgbClr val="000066"/>
                </a:solidFill>
                <a:latin typeface="Candara"/>
                <a:cs typeface="Candara"/>
              </a:rPr>
              <a:t>νεογνά</a:t>
            </a:r>
            <a:r>
              <a:rPr sz="3200" dirty="0">
                <a:solidFill>
                  <a:srgbClr val="000066"/>
                </a:solidFill>
                <a:latin typeface="Candara"/>
                <a:cs typeface="Candara"/>
              </a:rPr>
              <a:t> 3.3%</a:t>
            </a:r>
            <a:r>
              <a:rPr sz="3200" spc="-5" dirty="0">
                <a:solidFill>
                  <a:srgbClr val="000066"/>
                </a:solidFill>
                <a:latin typeface="Candara"/>
                <a:cs typeface="Candara"/>
              </a:rPr>
              <a:t> </a:t>
            </a:r>
            <a:r>
              <a:rPr sz="3200" dirty="0">
                <a:solidFill>
                  <a:srgbClr val="000066"/>
                </a:solidFill>
                <a:latin typeface="Candara"/>
                <a:cs typeface="Candara"/>
              </a:rPr>
              <a:t>ενώ</a:t>
            </a:r>
            <a:r>
              <a:rPr sz="3200" spc="-5" dirty="0">
                <a:solidFill>
                  <a:srgbClr val="000066"/>
                </a:solidFill>
                <a:latin typeface="Candara"/>
                <a:cs typeface="Candara"/>
              </a:rPr>
              <a:t> </a:t>
            </a:r>
            <a:r>
              <a:rPr sz="3200" spc="-20" dirty="0">
                <a:solidFill>
                  <a:srgbClr val="000066"/>
                </a:solidFill>
                <a:latin typeface="Candara"/>
                <a:cs typeface="Candara"/>
              </a:rPr>
              <a:t>στον</a:t>
            </a:r>
            <a:r>
              <a:rPr sz="3200" dirty="0">
                <a:solidFill>
                  <a:srgbClr val="000066"/>
                </a:solidFill>
                <a:latin typeface="Candara"/>
                <a:cs typeface="Candara"/>
              </a:rPr>
              <a:t> ενήλικα</a:t>
            </a:r>
            <a:r>
              <a:rPr sz="3200" spc="-5" dirty="0">
                <a:solidFill>
                  <a:srgbClr val="000066"/>
                </a:solidFill>
                <a:latin typeface="Candara"/>
                <a:cs typeface="Candara"/>
              </a:rPr>
              <a:t> 2.0%</a:t>
            </a:r>
            <a:endParaRPr sz="3200" dirty="0">
              <a:latin typeface="Candara"/>
              <a:cs typeface="Candara"/>
            </a:endParaRPr>
          </a:p>
        </p:txBody>
      </p:sp>
      <p:sp>
        <p:nvSpPr>
          <p:cNvPr id="4" name="TextBox 3"/>
          <p:cNvSpPr txBox="1"/>
          <p:nvPr/>
        </p:nvSpPr>
        <p:spPr>
          <a:xfrm>
            <a:off x="3620965" y="413048"/>
            <a:ext cx="5279009" cy="707886"/>
          </a:xfrm>
          <a:prstGeom prst="rect">
            <a:avLst/>
          </a:prstGeom>
          <a:noFill/>
        </p:spPr>
        <p:txBody>
          <a:bodyPr wrap="none" rtlCol="0">
            <a:spAutoFit/>
          </a:bodyPr>
          <a:lstStyle/>
          <a:p>
            <a:r>
              <a:rPr lang="el-GR" sz="40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ΣΕΒΟΦΛΟΥΡΑΝΙΟ</a:t>
            </a:r>
            <a:endParaRPr lang="el-GR" sz="4000" b="1" u="sng"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53362"/>
            <a:ext cx="8070215" cy="2465705"/>
          </a:xfrm>
          <a:prstGeom prst="rect">
            <a:avLst/>
          </a:prstGeom>
        </p:spPr>
        <p:txBody>
          <a:bodyPr vert="horz" wrap="square" lIns="0" tIns="13335" rIns="0" bIns="0" rtlCol="0">
            <a:spAutoFit/>
          </a:bodyPr>
          <a:lstStyle/>
          <a:p>
            <a:pPr marL="12700">
              <a:lnSpc>
                <a:spcPct val="100000"/>
              </a:lnSpc>
              <a:spcBef>
                <a:spcPts val="105"/>
              </a:spcBef>
            </a:pPr>
            <a:r>
              <a:rPr sz="2250" spc="-210"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Χρήση </a:t>
            </a:r>
            <a:r>
              <a:rPr sz="3200" spc="-5" dirty="0">
                <a:solidFill>
                  <a:srgbClr val="000066"/>
                </a:solidFill>
                <a:latin typeface="Candara"/>
                <a:cs typeface="Candara"/>
              </a:rPr>
              <a:t>για</a:t>
            </a:r>
            <a:r>
              <a:rPr sz="3200" dirty="0">
                <a:solidFill>
                  <a:srgbClr val="000066"/>
                </a:solidFill>
                <a:latin typeface="Candara"/>
                <a:cs typeface="Candara"/>
              </a:rPr>
              <a:t> εισαγωγή </a:t>
            </a:r>
            <a:r>
              <a:rPr sz="3200" spc="-10" dirty="0">
                <a:solidFill>
                  <a:srgbClr val="000066"/>
                </a:solidFill>
                <a:latin typeface="Candara"/>
                <a:cs typeface="Candara"/>
              </a:rPr>
              <a:t>(6-8%)</a:t>
            </a:r>
            <a:r>
              <a:rPr sz="3200" spc="5" dirty="0">
                <a:solidFill>
                  <a:srgbClr val="000066"/>
                </a:solidFill>
                <a:latin typeface="Candara"/>
                <a:cs typeface="Candara"/>
              </a:rPr>
              <a:t> </a:t>
            </a:r>
            <a:r>
              <a:rPr sz="3200" spc="-5" dirty="0">
                <a:solidFill>
                  <a:srgbClr val="000066"/>
                </a:solidFill>
                <a:latin typeface="Candara"/>
                <a:cs typeface="Candara"/>
              </a:rPr>
              <a:t>και διατήρηση</a:t>
            </a:r>
            <a:endParaRPr sz="3200">
              <a:latin typeface="Candara"/>
              <a:cs typeface="Candara"/>
            </a:endParaRPr>
          </a:p>
          <a:p>
            <a:pPr marL="304800">
              <a:lnSpc>
                <a:spcPct val="100000"/>
              </a:lnSpc>
            </a:pPr>
            <a:r>
              <a:rPr sz="3200" spc="-5" dirty="0">
                <a:solidFill>
                  <a:srgbClr val="000066"/>
                </a:solidFill>
                <a:latin typeface="Candara"/>
                <a:cs typeface="Candara"/>
              </a:rPr>
              <a:t>(1.</a:t>
            </a:r>
            <a:r>
              <a:rPr sz="3200" cap="small" spc="-15" dirty="0">
                <a:solidFill>
                  <a:srgbClr val="000066"/>
                </a:solidFill>
                <a:latin typeface="Candara"/>
                <a:cs typeface="Candara"/>
              </a:rPr>
              <a:t>5</a:t>
            </a:r>
            <a:r>
              <a:rPr sz="3200" spc="-5" dirty="0">
                <a:solidFill>
                  <a:srgbClr val="000066"/>
                </a:solidFill>
                <a:latin typeface="Candara"/>
                <a:cs typeface="Candara"/>
              </a:rPr>
              <a:t>-</a:t>
            </a:r>
            <a:r>
              <a:rPr sz="3200" dirty="0">
                <a:solidFill>
                  <a:srgbClr val="000066"/>
                </a:solidFill>
                <a:latin typeface="Candara"/>
                <a:cs typeface="Candara"/>
              </a:rPr>
              <a:t>3%)</a:t>
            </a:r>
            <a:r>
              <a:rPr sz="3200" spc="15" dirty="0">
                <a:solidFill>
                  <a:srgbClr val="000066"/>
                </a:solidFill>
                <a:latin typeface="Candara"/>
                <a:cs typeface="Candara"/>
              </a:rPr>
              <a:t> </a:t>
            </a:r>
            <a:r>
              <a:rPr sz="3200" dirty="0">
                <a:solidFill>
                  <a:srgbClr val="000066"/>
                </a:solidFill>
                <a:latin typeface="Candara"/>
                <a:cs typeface="Candara"/>
              </a:rPr>
              <a:t>αναισ</a:t>
            </a:r>
            <a:r>
              <a:rPr sz="3200" spc="-15" dirty="0">
                <a:solidFill>
                  <a:srgbClr val="000066"/>
                </a:solidFill>
                <a:latin typeface="Candara"/>
                <a:cs typeface="Candara"/>
              </a:rPr>
              <a:t>θ</a:t>
            </a:r>
            <a:r>
              <a:rPr sz="3200" spc="-5" dirty="0">
                <a:solidFill>
                  <a:srgbClr val="000066"/>
                </a:solidFill>
                <a:latin typeface="Candara"/>
                <a:cs typeface="Candara"/>
              </a:rPr>
              <a:t>ησίας</a:t>
            </a:r>
            <a:endParaRPr sz="3200">
              <a:latin typeface="Candara"/>
              <a:cs typeface="Candara"/>
            </a:endParaRPr>
          </a:p>
          <a:p>
            <a:pPr marL="12700">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spc="-5" dirty="0">
                <a:solidFill>
                  <a:srgbClr val="000066"/>
                </a:solidFill>
                <a:latin typeface="Candara"/>
                <a:cs typeface="Candara"/>
              </a:rPr>
              <a:t>Α</a:t>
            </a:r>
            <a:r>
              <a:rPr sz="3200" spc="5" dirty="0">
                <a:solidFill>
                  <a:srgbClr val="000066"/>
                </a:solidFill>
                <a:latin typeface="Candara"/>
                <a:cs typeface="Candara"/>
              </a:rPr>
              <a:t>π</a:t>
            </a:r>
            <a:r>
              <a:rPr sz="3200" spc="-5" dirty="0">
                <a:solidFill>
                  <a:srgbClr val="000066"/>
                </a:solidFill>
                <a:latin typeface="Candara"/>
                <a:cs typeface="Candara"/>
              </a:rPr>
              <a:t>ώ</a:t>
            </a:r>
            <a:r>
              <a:rPr sz="3200" spc="5" dirty="0">
                <a:solidFill>
                  <a:srgbClr val="000066"/>
                </a:solidFill>
                <a:latin typeface="Candara"/>
                <a:cs typeface="Candara"/>
              </a:rPr>
              <a:t>λ</a:t>
            </a:r>
            <a:r>
              <a:rPr sz="3200" dirty="0">
                <a:solidFill>
                  <a:srgbClr val="000066"/>
                </a:solidFill>
                <a:latin typeface="Candara"/>
                <a:cs typeface="Candara"/>
              </a:rPr>
              <a:t>εια</a:t>
            </a:r>
            <a:r>
              <a:rPr sz="3200" spc="-15" dirty="0">
                <a:solidFill>
                  <a:srgbClr val="000066"/>
                </a:solidFill>
                <a:latin typeface="Candara"/>
                <a:cs typeface="Candara"/>
              </a:rPr>
              <a:t> </a:t>
            </a:r>
            <a:r>
              <a:rPr sz="3200" dirty="0">
                <a:solidFill>
                  <a:srgbClr val="000066"/>
                </a:solidFill>
                <a:latin typeface="Candara"/>
                <a:cs typeface="Candara"/>
              </a:rPr>
              <a:t>συνεί</a:t>
            </a:r>
            <a:r>
              <a:rPr sz="3200" spc="10" dirty="0">
                <a:solidFill>
                  <a:srgbClr val="000066"/>
                </a:solidFill>
                <a:latin typeface="Candara"/>
                <a:cs typeface="Candara"/>
              </a:rPr>
              <a:t>δ</a:t>
            </a:r>
            <a:r>
              <a:rPr sz="3200" spc="-5" dirty="0">
                <a:solidFill>
                  <a:srgbClr val="000066"/>
                </a:solidFill>
                <a:latin typeface="Candara"/>
                <a:cs typeface="Candara"/>
              </a:rPr>
              <a:t>ησ</a:t>
            </a:r>
            <a:r>
              <a:rPr sz="3200" spc="5" dirty="0">
                <a:solidFill>
                  <a:srgbClr val="000066"/>
                </a:solidFill>
                <a:latin typeface="Candara"/>
                <a:cs typeface="Candara"/>
              </a:rPr>
              <a:t>η</a:t>
            </a:r>
            <a:r>
              <a:rPr sz="3200" dirty="0">
                <a:solidFill>
                  <a:srgbClr val="000066"/>
                </a:solidFill>
                <a:latin typeface="Candara"/>
                <a:cs typeface="Candara"/>
              </a:rPr>
              <a:t>ς </a:t>
            </a:r>
            <a:r>
              <a:rPr sz="3200" spc="-10" dirty="0">
                <a:solidFill>
                  <a:srgbClr val="000066"/>
                </a:solidFill>
                <a:latin typeface="Candara"/>
                <a:cs typeface="Candara"/>
              </a:rPr>
              <a:t>σ</a:t>
            </a:r>
            <a:r>
              <a:rPr sz="3200" dirty="0">
                <a:solidFill>
                  <a:srgbClr val="000066"/>
                </a:solidFill>
                <a:latin typeface="Candara"/>
                <a:cs typeface="Candara"/>
              </a:rPr>
              <a:t>ε</a:t>
            </a:r>
            <a:r>
              <a:rPr sz="3200" spc="20" dirty="0">
                <a:solidFill>
                  <a:srgbClr val="000066"/>
                </a:solidFill>
                <a:latin typeface="Candara"/>
                <a:cs typeface="Candara"/>
              </a:rPr>
              <a:t> </a:t>
            </a:r>
            <a:r>
              <a:rPr sz="3200" dirty="0">
                <a:solidFill>
                  <a:srgbClr val="000066"/>
                </a:solidFill>
                <a:latin typeface="Candara"/>
                <a:cs typeface="Candara"/>
              </a:rPr>
              <a:t>6</a:t>
            </a:r>
            <a:r>
              <a:rPr sz="3200" spc="-30" dirty="0">
                <a:solidFill>
                  <a:srgbClr val="000066"/>
                </a:solidFill>
                <a:latin typeface="Candara"/>
                <a:cs typeface="Candara"/>
              </a:rPr>
              <a:t>0</a:t>
            </a:r>
            <a:r>
              <a:rPr sz="3200" dirty="0">
                <a:solidFill>
                  <a:srgbClr val="000066"/>
                </a:solidFill>
                <a:latin typeface="Candara"/>
                <a:cs typeface="Candara"/>
              </a:rPr>
              <a:t>sec</a:t>
            </a:r>
            <a:r>
              <a:rPr sz="3200" spc="-20" dirty="0">
                <a:solidFill>
                  <a:srgbClr val="000066"/>
                </a:solidFill>
                <a:latin typeface="Candara"/>
                <a:cs typeface="Candara"/>
              </a:rPr>
              <a:t> </a:t>
            </a:r>
            <a:r>
              <a:rPr sz="3200" dirty="0">
                <a:solidFill>
                  <a:srgbClr val="000066"/>
                </a:solidFill>
                <a:latin typeface="Candara"/>
                <a:cs typeface="Candara"/>
              </a:rPr>
              <a:t>σε</a:t>
            </a:r>
            <a:endParaRPr sz="3200">
              <a:latin typeface="Candara"/>
              <a:cs typeface="Candara"/>
            </a:endParaRPr>
          </a:p>
          <a:p>
            <a:pPr marL="304800">
              <a:lnSpc>
                <a:spcPct val="100000"/>
              </a:lnSpc>
              <a:spcBef>
                <a:spcPts val="5"/>
              </a:spcBef>
            </a:pPr>
            <a:r>
              <a:rPr sz="3200" dirty="0">
                <a:solidFill>
                  <a:srgbClr val="000066"/>
                </a:solidFill>
                <a:latin typeface="Candara"/>
                <a:cs typeface="Candara"/>
              </a:rPr>
              <a:t>συγκέντρωση</a:t>
            </a:r>
            <a:r>
              <a:rPr sz="3200" spc="15" dirty="0">
                <a:solidFill>
                  <a:srgbClr val="000066"/>
                </a:solidFill>
                <a:latin typeface="Candara"/>
                <a:cs typeface="Candara"/>
              </a:rPr>
              <a:t> </a:t>
            </a:r>
            <a:r>
              <a:rPr sz="3200" dirty="0">
                <a:solidFill>
                  <a:srgbClr val="000066"/>
                </a:solidFill>
                <a:latin typeface="Candara"/>
                <a:cs typeface="Candara"/>
              </a:rPr>
              <a:t>6%,</a:t>
            </a:r>
            <a:r>
              <a:rPr sz="3200" spc="-5" dirty="0">
                <a:solidFill>
                  <a:srgbClr val="000066"/>
                </a:solidFill>
                <a:latin typeface="Candara"/>
                <a:cs typeface="Candara"/>
              </a:rPr>
              <a:t> </a:t>
            </a:r>
            <a:r>
              <a:rPr sz="3200" spc="-10" dirty="0">
                <a:solidFill>
                  <a:srgbClr val="000066"/>
                </a:solidFill>
                <a:latin typeface="Candara"/>
                <a:cs typeface="Candara"/>
              </a:rPr>
              <a:t>τοποθέτηση</a:t>
            </a:r>
            <a:r>
              <a:rPr sz="3200" spc="-70" dirty="0">
                <a:solidFill>
                  <a:srgbClr val="000066"/>
                </a:solidFill>
                <a:latin typeface="Candara"/>
                <a:cs typeface="Candara"/>
              </a:rPr>
              <a:t> </a:t>
            </a:r>
            <a:r>
              <a:rPr sz="3200" dirty="0">
                <a:solidFill>
                  <a:srgbClr val="000066"/>
                </a:solidFill>
                <a:latin typeface="Candara"/>
                <a:cs typeface="Candara"/>
              </a:rPr>
              <a:t>LMA</a:t>
            </a:r>
            <a:r>
              <a:rPr sz="3200" spc="5" dirty="0">
                <a:solidFill>
                  <a:srgbClr val="000066"/>
                </a:solidFill>
                <a:latin typeface="Candara"/>
                <a:cs typeface="Candara"/>
              </a:rPr>
              <a:t> </a:t>
            </a:r>
            <a:r>
              <a:rPr sz="3200" dirty="0">
                <a:solidFill>
                  <a:srgbClr val="000066"/>
                </a:solidFill>
                <a:latin typeface="Candara"/>
                <a:cs typeface="Candara"/>
              </a:rPr>
              <a:t>σε 2</a:t>
            </a:r>
            <a:r>
              <a:rPr sz="3200" spc="-15" dirty="0">
                <a:solidFill>
                  <a:srgbClr val="000066"/>
                </a:solidFill>
                <a:latin typeface="Candara"/>
                <a:cs typeface="Candara"/>
              </a:rPr>
              <a:t> </a:t>
            </a:r>
            <a:r>
              <a:rPr sz="3200" dirty="0">
                <a:solidFill>
                  <a:srgbClr val="000066"/>
                </a:solidFill>
                <a:latin typeface="Candara"/>
                <a:cs typeface="Candara"/>
              </a:rPr>
              <a:t>min</a:t>
            </a:r>
            <a:endParaRPr sz="3200">
              <a:latin typeface="Candara"/>
              <a:cs typeface="Candara"/>
            </a:endParaRPr>
          </a:p>
          <a:p>
            <a:pPr marL="304800">
              <a:lnSpc>
                <a:spcPct val="100000"/>
              </a:lnSpc>
            </a:pPr>
            <a:r>
              <a:rPr sz="3200" dirty="0">
                <a:solidFill>
                  <a:srgbClr val="000066"/>
                </a:solidFill>
                <a:latin typeface="Candara"/>
                <a:cs typeface="Candara"/>
              </a:rPr>
              <a:t>σε</a:t>
            </a:r>
            <a:r>
              <a:rPr sz="3200" spc="-20" dirty="0">
                <a:solidFill>
                  <a:srgbClr val="000066"/>
                </a:solidFill>
                <a:latin typeface="Candara"/>
                <a:cs typeface="Candara"/>
              </a:rPr>
              <a:t> </a:t>
            </a:r>
            <a:r>
              <a:rPr sz="3200" dirty="0">
                <a:solidFill>
                  <a:srgbClr val="000066"/>
                </a:solidFill>
                <a:latin typeface="Candara"/>
                <a:cs typeface="Candara"/>
              </a:rPr>
              <a:t>συγκέντρωση</a:t>
            </a:r>
            <a:r>
              <a:rPr sz="3200" spc="-10" dirty="0">
                <a:solidFill>
                  <a:srgbClr val="000066"/>
                </a:solidFill>
                <a:latin typeface="Candara"/>
                <a:cs typeface="Candara"/>
              </a:rPr>
              <a:t> </a:t>
            </a:r>
            <a:r>
              <a:rPr sz="3200" dirty="0">
                <a:solidFill>
                  <a:srgbClr val="000066"/>
                </a:solidFill>
                <a:latin typeface="Candara"/>
                <a:cs typeface="Candara"/>
              </a:rPr>
              <a:t>7%</a:t>
            </a:r>
            <a:endParaRPr sz="3200">
              <a:latin typeface="Candara"/>
              <a:cs typeface="Candara"/>
            </a:endParaRPr>
          </a:p>
        </p:txBody>
      </p:sp>
      <p:sp>
        <p:nvSpPr>
          <p:cNvPr id="4" name="TextBox 3"/>
          <p:cNvSpPr txBox="1"/>
          <p:nvPr/>
        </p:nvSpPr>
        <p:spPr>
          <a:xfrm>
            <a:off x="3620965" y="413048"/>
            <a:ext cx="5279009" cy="707886"/>
          </a:xfrm>
          <a:prstGeom prst="rect">
            <a:avLst/>
          </a:prstGeom>
          <a:noFill/>
        </p:spPr>
        <p:txBody>
          <a:bodyPr wrap="none" rtlCol="0">
            <a:spAutoFit/>
          </a:bodyPr>
          <a:lstStyle/>
          <a:p>
            <a:r>
              <a:rPr lang="el-GR" sz="40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ΣΕΒΟΦΛΟΥΡΑΝΙΟ</a:t>
            </a:r>
            <a:endParaRPr lang="el-GR" sz="4000" b="1" u="sng"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p:nvPr>
        </p:nvSpPr>
        <p:spPr>
          <a:prstGeom prst="rect">
            <a:avLst/>
          </a:prstGeom>
        </p:spPr>
        <p:txBody>
          <a:bodyPr vert="horz" wrap="square" lIns="0" tIns="13335" rIns="0" bIns="0" rtlCol="0">
            <a:spAutoFit/>
          </a:bodyPr>
          <a:lstStyle/>
          <a:p>
            <a:pPr marL="304800" marR="5080" indent="-292735">
              <a:lnSpc>
                <a:spcPct val="100000"/>
              </a:lnSpc>
              <a:spcBef>
                <a:spcPts val="105"/>
              </a:spcBef>
            </a:pPr>
            <a:r>
              <a:rPr sz="2250" spc="-210" dirty="0">
                <a:latin typeface="Segoe UI Symbol"/>
                <a:cs typeface="Segoe UI Symbol"/>
              </a:rPr>
              <a:t>⦿ </a:t>
            </a:r>
            <a:r>
              <a:rPr dirty="0"/>
              <a:t>Χορήγηση μέσω ειδικά </a:t>
            </a:r>
            <a:r>
              <a:rPr spc="-10" dirty="0"/>
              <a:t>βαθμονομημένου </a:t>
            </a:r>
            <a:r>
              <a:rPr spc="-680" dirty="0"/>
              <a:t> </a:t>
            </a:r>
            <a:r>
              <a:rPr dirty="0"/>
              <a:t>εξατμιστήρα</a:t>
            </a:r>
            <a:endParaRPr sz="2250">
              <a:latin typeface="Segoe UI Symbol"/>
              <a:cs typeface="Segoe UI Symbol"/>
            </a:endParaRPr>
          </a:p>
        </p:txBody>
      </p:sp>
      <p:sp>
        <p:nvSpPr>
          <p:cNvPr id="4" name="object 4"/>
          <p:cNvSpPr txBox="1"/>
          <p:nvPr/>
        </p:nvSpPr>
        <p:spPr>
          <a:xfrm>
            <a:off x="535940" y="3117342"/>
            <a:ext cx="7970520" cy="1001394"/>
          </a:xfrm>
          <a:prstGeom prst="rect">
            <a:avLst/>
          </a:prstGeom>
        </p:spPr>
        <p:txBody>
          <a:bodyPr vert="horz" wrap="square" lIns="0" tIns="13335" rIns="0" bIns="0" rtlCol="0">
            <a:spAutoFit/>
          </a:bodyPr>
          <a:lstStyle/>
          <a:p>
            <a:pPr marL="304800" marR="5080" indent="-292735">
              <a:lnSpc>
                <a:spcPct val="100000"/>
              </a:lnSpc>
              <a:spcBef>
                <a:spcPts val="105"/>
              </a:spcBef>
            </a:pPr>
            <a:r>
              <a:rPr sz="2250" spc="-215" dirty="0">
                <a:solidFill>
                  <a:srgbClr val="000066"/>
                </a:solidFill>
                <a:latin typeface="Segoe UI Symbol"/>
                <a:cs typeface="Segoe UI Symbol"/>
              </a:rPr>
              <a:t>⦿ </a:t>
            </a:r>
            <a:r>
              <a:rPr sz="3200" dirty="0">
                <a:solidFill>
                  <a:srgbClr val="000066"/>
                </a:solidFill>
                <a:latin typeface="Candara"/>
                <a:cs typeface="Candara"/>
              </a:rPr>
              <a:t>Σχετίζεται με </a:t>
            </a:r>
            <a:r>
              <a:rPr sz="3200" spc="-5" dirty="0">
                <a:solidFill>
                  <a:srgbClr val="000066"/>
                </a:solidFill>
                <a:latin typeface="Candara"/>
                <a:cs typeface="Candara"/>
              </a:rPr>
              <a:t>μεταναισθητική </a:t>
            </a:r>
            <a:r>
              <a:rPr sz="3200" dirty="0">
                <a:solidFill>
                  <a:srgbClr val="000066"/>
                </a:solidFill>
                <a:latin typeface="Candara"/>
                <a:cs typeface="Candara"/>
              </a:rPr>
              <a:t>διέγερση </a:t>
            </a:r>
            <a:r>
              <a:rPr sz="3200" spc="5" dirty="0">
                <a:solidFill>
                  <a:srgbClr val="000066"/>
                </a:solidFill>
                <a:latin typeface="Candara"/>
                <a:cs typeface="Candara"/>
              </a:rPr>
              <a:t>και </a:t>
            </a:r>
            <a:r>
              <a:rPr sz="3200" spc="10" dirty="0">
                <a:solidFill>
                  <a:srgbClr val="000066"/>
                </a:solidFill>
                <a:latin typeface="Candara"/>
                <a:cs typeface="Candara"/>
              </a:rPr>
              <a:t> </a:t>
            </a:r>
            <a:r>
              <a:rPr sz="3200" spc="5" dirty="0">
                <a:solidFill>
                  <a:srgbClr val="000066"/>
                </a:solidFill>
                <a:latin typeface="Candara"/>
                <a:cs typeface="Candara"/>
              </a:rPr>
              <a:t>κράτημα</a:t>
            </a:r>
            <a:r>
              <a:rPr sz="3200" spc="-25" dirty="0">
                <a:solidFill>
                  <a:srgbClr val="000066"/>
                </a:solidFill>
                <a:latin typeface="Candara"/>
                <a:cs typeface="Candara"/>
              </a:rPr>
              <a:t> </a:t>
            </a:r>
            <a:r>
              <a:rPr sz="3200" dirty="0">
                <a:solidFill>
                  <a:srgbClr val="000066"/>
                </a:solidFill>
                <a:latin typeface="Candara"/>
                <a:cs typeface="Candara"/>
              </a:rPr>
              <a:t>της αναπνοής</a:t>
            </a:r>
            <a:r>
              <a:rPr sz="3200" spc="-25" dirty="0">
                <a:solidFill>
                  <a:srgbClr val="000066"/>
                </a:solidFill>
                <a:latin typeface="Candara"/>
                <a:cs typeface="Candara"/>
              </a:rPr>
              <a:t> </a:t>
            </a:r>
            <a:r>
              <a:rPr sz="3200" spc="5" dirty="0">
                <a:solidFill>
                  <a:srgbClr val="000066"/>
                </a:solidFill>
                <a:latin typeface="Candara"/>
                <a:cs typeface="Candara"/>
              </a:rPr>
              <a:t>κατά</a:t>
            </a:r>
            <a:r>
              <a:rPr sz="3200" spc="-25" dirty="0">
                <a:solidFill>
                  <a:srgbClr val="000066"/>
                </a:solidFill>
                <a:latin typeface="Candara"/>
                <a:cs typeface="Candara"/>
              </a:rPr>
              <a:t> </a:t>
            </a:r>
            <a:r>
              <a:rPr sz="3200" dirty="0">
                <a:solidFill>
                  <a:srgbClr val="000066"/>
                </a:solidFill>
                <a:latin typeface="Candara"/>
                <a:cs typeface="Candara"/>
              </a:rPr>
              <a:t>την</a:t>
            </a:r>
            <a:r>
              <a:rPr sz="3200" spc="15" dirty="0">
                <a:solidFill>
                  <a:srgbClr val="000066"/>
                </a:solidFill>
                <a:latin typeface="Candara"/>
                <a:cs typeface="Candara"/>
              </a:rPr>
              <a:t> </a:t>
            </a:r>
            <a:r>
              <a:rPr sz="3200" dirty="0">
                <a:solidFill>
                  <a:srgbClr val="000066"/>
                </a:solidFill>
                <a:latin typeface="Candara"/>
                <a:cs typeface="Candara"/>
              </a:rPr>
              <a:t>αφύπνιση</a:t>
            </a:r>
            <a:endParaRPr sz="3200">
              <a:latin typeface="Candara"/>
              <a:cs typeface="Candara"/>
            </a:endParaRPr>
          </a:p>
        </p:txBody>
      </p:sp>
      <p:sp>
        <p:nvSpPr>
          <p:cNvPr id="5" name="TextBox 4"/>
          <p:cNvSpPr txBox="1"/>
          <p:nvPr/>
        </p:nvSpPr>
        <p:spPr>
          <a:xfrm>
            <a:off x="3620965" y="413048"/>
            <a:ext cx="5279009" cy="707886"/>
          </a:xfrm>
          <a:prstGeom prst="rect">
            <a:avLst/>
          </a:prstGeom>
          <a:noFill/>
        </p:spPr>
        <p:txBody>
          <a:bodyPr wrap="none" rtlCol="0">
            <a:spAutoFit/>
          </a:bodyPr>
          <a:lstStyle/>
          <a:p>
            <a:r>
              <a:rPr lang="el-GR" sz="40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ΣΕΒΟΦΛΟΥΡΑΝΙΟ</a:t>
            </a:r>
            <a:endParaRPr lang="el-GR" sz="4000" b="1" u="sng"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535940" y="1653362"/>
            <a:ext cx="7725409" cy="1978025"/>
          </a:xfrm>
          <a:prstGeom prst="rect">
            <a:avLst/>
          </a:prstGeom>
        </p:spPr>
        <p:txBody>
          <a:bodyPr vert="horz" wrap="square" lIns="0" tIns="13335" rIns="0" bIns="0" rtlCol="0">
            <a:spAutoFit/>
          </a:bodyPr>
          <a:lstStyle/>
          <a:p>
            <a:pPr marL="304800" marR="245745" indent="-292735">
              <a:lnSpc>
                <a:spcPct val="100000"/>
              </a:lnSpc>
              <a:spcBef>
                <a:spcPts val="105"/>
              </a:spcBef>
            </a:pPr>
            <a:r>
              <a:rPr sz="2250" spc="-210" dirty="0">
                <a:solidFill>
                  <a:srgbClr val="000066"/>
                </a:solidFill>
                <a:latin typeface="Segoe UI Symbol"/>
                <a:cs typeface="Segoe UI Symbol"/>
              </a:rPr>
              <a:t>⦿</a:t>
            </a:r>
            <a:r>
              <a:rPr sz="2250" spc="-315" dirty="0">
                <a:solidFill>
                  <a:srgbClr val="000066"/>
                </a:solidFill>
                <a:latin typeface="Segoe UI Symbol"/>
                <a:cs typeface="Segoe UI Symbol"/>
              </a:rPr>
              <a:t> </a:t>
            </a:r>
            <a:r>
              <a:rPr spc="-5" dirty="0">
                <a:solidFill>
                  <a:srgbClr val="000066"/>
                </a:solidFill>
                <a:latin typeface="Candara"/>
                <a:cs typeface="Candara"/>
              </a:rPr>
              <a:t>Χρ</a:t>
            </a:r>
            <a:r>
              <a:rPr spc="5" dirty="0">
                <a:solidFill>
                  <a:srgbClr val="000066"/>
                </a:solidFill>
                <a:latin typeface="Candara"/>
                <a:cs typeface="Candara"/>
              </a:rPr>
              <a:t>ή</a:t>
            </a:r>
            <a:r>
              <a:rPr dirty="0">
                <a:solidFill>
                  <a:srgbClr val="000066"/>
                </a:solidFill>
                <a:latin typeface="Candara"/>
                <a:cs typeface="Candara"/>
              </a:rPr>
              <a:t>ση σεβοφ</a:t>
            </a:r>
            <a:r>
              <a:rPr spc="10" dirty="0">
                <a:solidFill>
                  <a:srgbClr val="000066"/>
                </a:solidFill>
                <a:latin typeface="Candara"/>
                <a:cs typeface="Candara"/>
              </a:rPr>
              <a:t>λ</a:t>
            </a:r>
            <a:r>
              <a:rPr dirty="0">
                <a:solidFill>
                  <a:srgbClr val="000066"/>
                </a:solidFill>
                <a:latin typeface="Candara"/>
                <a:cs typeface="Candara"/>
              </a:rPr>
              <a:t>ουρανίου</a:t>
            </a:r>
            <a:r>
              <a:rPr spc="-15" dirty="0">
                <a:solidFill>
                  <a:srgbClr val="000066"/>
                </a:solidFill>
                <a:latin typeface="Candara"/>
                <a:cs typeface="Candara"/>
              </a:rPr>
              <a:t> </a:t>
            </a:r>
            <a:r>
              <a:rPr spc="-5" dirty="0">
                <a:solidFill>
                  <a:srgbClr val="000066"/>
                </a:solidFill>
                <a:latin typeface="Candara"/>
                <a:cs typeface="Candara"/>
              </a:rPr>
              <a:t>γι</a:t>
            </a:r>
            <a:r>
              <a:rPr dirty="0">
                <a:solidFill>
                  <a:srgbClr val="000066"/>
                </a:solidFill>
                <a:latin typeface="Candara"/>
                <a:cs typeface="Candara"/>
              </a:rPr>
              <a:t>α τ</a:t>
            </a:r>
            <a:r>
              <a:rPr spc="-85" dirty="0">
                <a:solidFill>
                  <a:srgbClr val="000066"/>
                </a:solidFill>
                <a:latin typeface="Candara"/>
                <a:cs typeface="Candara"/>
              </a:rPr>
              <a:t>ο</a:t>
            </a:r>
            <a:r>
              <a:rPr spc="-5" dirty="0">
                <a:solidFill>
                  <a:srgbClr val="000066"/>
                </a:solidFill>
                <a:latin typeface="Candara"/>
                <a:cs typeface="Candara"/>
              </a:rPr>
              <a:t>ποθέτηση  </a:t>
            </a:r>
            <a:r>
              <a:rPr dirty="0">
                <a:solidFill>
                  <a:srgbClr val="000066"/>
                </a:solidFill>
                <a:latin typeface="Candara"/>
                <a:cs typeface="Candara"/>
              </a:rPr>
              <a:t>φλεβοκαθετήρα</a:t>
            </a:r>
            <a:r>
              <a:rPr spc="-30" dirty="0">
                <a:solidFill>
                  <a:srgbClr val="000066"/>
                </a:solidFill>
                <a:latin typeface="Candara"/>
                <a:cs typeface="Candara"/>
              </a:rPr>
              <a:t> </a:t>
            </a:r>
            <a:r>
              <a:rPr dirty="0">
                <a:solidFill>
                  <a:srgbClr val="000066"/>
                </a:solidFill>
                <a:latin typeface="Candara"/>
                <a:cs typeface="Candara"/>
              </a:rPr>
              <a:t>στα παιδιά</a:t>
            </a:r>
            <a:endParaRPr sz="2250">
              <a:latin typeface="Candara"/>
              <a:cs typeface="Candara"/>
            </a:endParaRPr>
          </a:p>
          <a:p>
            <a:pPr marL="304800" marR="5080" indent="-292735">
              <a:lnSpc>
                <a:spcPts val="3820"/>
              </a:lnSpc>
              <a:spcBef>
                <a:spcPts val="145"/>
              </a:spcBef>
              <a:tabLst>
                <a:tab pos="2804795" algn="l"/>
              </a:tabLst>
            </a:pPr>
            <a:r>
              <a:rPr sz="2250" spc="-215" dirty="0">
                <a:solidFill>
                  <a:srgbClr val="000066"/>
                </a:solidFill>
                <a:latin typeface="Segoe UI Symbol"/>
                <a:cs typeface="Segoe UI Symbol"/>
              </a:rPr>
              <a:t>⦿</a:t>
            </a:r>
            <a:r>
              <a:rPr sz="2250" spc="-305" dirty="0">
                <a:solidFill>
                  <a:srgbClr val="000066"/>
                </a:solidFill>
                <a:latin typeface="Segoe UI Symbol"/>
                <a:cs typeface="Segoe UI Symbol"/>
              </a:rPr>
              <a:t> </a:t>
            </a:r>
            <a:r>
              <a:rPr dirty="0">
                <a:solidFill>
                  <a:srgbClr val="000066"/>
                </a:solidFill>
                <a:latin typeface="Candara"/>
                <a:cs typeface="Candara"/>
              </a:rPr>
              <a:t>Σχετίζεται</a:t>
            </a:r>
            <a:r>
              <a:rPr spc="5" dirty="0">
                <a:solidFill>
                  <a:srgbClr val="000066"/>
                </a:solidFill>
                <a:latin typeface="Candara"/>
                <a:cs typeface="Candara"/>
              </a:rPr>
              <a:t> </a:t>
            </a:r>
            <a:r>
              <a:rPr dirty="0">
                <a:solidFill>
                  <a:srgbClr val="000066"/>
                </a:solidFill>
                <a:latin typeface="Candara"/>
                <a:cs typeface="Candara"/>
              </a:rPr>
              <a:t>με	</a:t>
            </a:r>
            <a:r>
              <a:rPr dirty="0">
                <a:solidFill>
                  <a:srgbClr val="000066"/>
                </a:solidFill>
                <a:latin typeface="Microsoft Sans Serif"/>
                <a:cs typeface="Microsoft Sans Serif"/>
              </a:rPr>
              <a:t>↓</a:t>
            </a:r>
            <a:r>
              <a:rPr spc="-195" dirty="0">
                <a:solidFill>
                  <a:srgbClr val="000066"/>
                </a:solidFill>
                <a:latin typeface="Microsoft Sans Serif"/>
                <a:cs typeface="Microsoft Sans Serif"/>
              </a:rPr>
              <a:t> </a:t>
            </a:r>
            <a:r>
              <a:rPr dirty="0">
                <a:solidFill>
                  <a:srgbClr val="000066"/>
                </a:solidFill>
                <a:latin typeface="Candara"/>
                <a:cs typeface="Candara"/>
              </a:rPr>
              <a:t>ποσοστά</a:t>
            </a:r>
            <a:r>
              <a:rPr spc="-35" dirty="0">
                <a:solidFill>
                  <a:srgbClr val="000066"/>
                </a:solidFill>
                <a:latin typeface="Candara"/>
                <a:cs typeface="Candara"/>
              </a:rPr>
              <a:t> </a:t>
            </a:r>
            <a:r>
              <a:rPr dirty="0">
                <a:solidFill>
                  <a:srgbClr val="000066"/>
                </a:solidFill>
                <a:latin typeface="Candara"/>
                <a:cs typeface="Candara"/>
              </a:rPr>
              <a:t>μετεγχειρητικού </a:t>
            </a:r>
            <a:r>
              <a:rPr spc="-675" dirty="0">
                <a:solidFill>
                  <a:srgbClr val="000066"/>
                </a:solidFill>
                <a:latin typeface="Candara"/>
                <a:cs typeface="Candara"/>
              </a:rPr>
              <a:t> </a:t>
            </a:r>
            <a:r>
              <a:rPr dirty="0">
                <a:solidFill>
                  <a:srgbClr val="000066"/>
                </a:solidFill>
                <a:latin typeface="Candara"/>
                <a:cs typeface="Candara"/>
              </a:rPr>
              <a:t>εμ</a:t>
            </a:r>
            <a:r>
              <a:rPr spc="10" dirty="0">
                <a:solidFill>
                  <a:srgbClr val="000066"/>
                </a:solidFill>
                <a:latin typeface="Candara"/>
                <a:cs typeface="Candara"/>
              </a:rPr>
              <a:t>ε</a:t>
            </a:r>
            <a:r>
              <a:rPr dirty="0">
                <a:solidFill>
                  <a:srgbClr val="000066"/>
                </a:solidFill>
                <a:latin typeface="Candara"/>
                <a:cs typeface="Candara"/>
              </a:rPr>
              <a:t>τού </a:t>
            </a:r>
            <a:r>
              <a:rPr spc="5" dirty="0">
                <a:solidFill>
                  <a:srgbClr val="000066"/>
                </a:solidFill>
                <a:latin typeface="Candara"/>
                <a:cs typeface="Candara"/>
              </a:rPr>
              <a:t>α</a:t>
            </a:r>
            <a:r>
              <a:rPr spc="-5" dirty="0">
                <a:solidFill>
                  <a:srgbClr val="000066"/>
                </a:solidFill>
                <a:latin typeface="Candara"/>
                <a:cs typeface="Candara"/>
              </a:rPr>
              <a:t>π</a:t>
            </a:r>
            <a:r>
              <a:rPr dirty="0">
                <a:solidFill>
                  <a:srgbClr val="000066"/>
                </a:solidFill>
                <a:latin typeface="Candara"/>
                <a:cs typeface="Candara"/>
              </a:rPr>
              <a:t>ό το</a:t>
            </a:r>
            <a:r>
              <a:rPr spc="-185" dirty="0">
                <a:solidFill>
                  <a:srgbClr val="000066"/>
                </a:solidFill>
                <a:latin typeface="Candara"/>
                <a:cs typeface="Candara"/>
              </a:rPr>
              <a:t> </a:t>
            </a:r>
            <a:r>
              <a:rPr dirty="0">
                <a:solidFill>
                  <a:srgbClr val="000066"/>
                </a:solidFill>
                <a:latin typeface="Candara"/>
                <a:cs typeface="Candara"/>
              </a:rPr>
              <a:t>Δεσφ</a:t>
            </a:r>
            <a:r>
              <a:rPr spc="10" dirty="0">
                <a:solidFill>
                  <a:srgbClr val="000066"/>
                </a:solidFill>
                <a:latin typeface="Candara"/>
                <a:cs typeface="Candara"/>
              </a:rPr>
              <a:t>λ</a:t>
            </a:r>
            <a:r>
              <a:rPr dirty="0">
                <a:solidFill>
                  <a:srgbClr val="000066"/>
                </a:solidFill>
                <a:latin typeface="Candara"/>
                <a:cs typeface="Candara"/>
              </a:rPr>
              <a:t>ουρ</a:t>
            </a:r>
            <a:r>
              <a:rPr spc="5" dirty="0">
                <a:solidFill>
                  <a:srgbClr val="000066"/>
                </a:solidFill>
                <a:latin typeface="Candara"/>
                <a:cs typeface="Candara"/>
              </a:rPr>
              <a:t>ά</a:t>
            </a:r>
            <a:r>
              <a:rPr spc="-5" dirty="0">
                <a:solidFill>
                  <a:srgbClr val="000066"/>
                </a:solidFill>
                <a:latin typeface="Candara"/>
                <a:cs typeface="Candara"/>
              </a:rPr>
              <a:t>νιο</a:t>
            </a:r>
            <a:endParaRPr sz="2250">
              <a:latin typeface="Candara"/>
              <a:cs typeface="Candara"/>
            </a:endParaRPr>
          </a:p>
        </p:txBody>
      </p:sp>
      <p:sp>
        <p:nvSpPr>
          <p:cNvPr id="4" name="TextBox 3"/>
          <p:cNvSpPr txBox="1"/>
          <p:nvPr/>
        </p:nvSpPr>
        <p:spPr>
          <a:xfrm>
            <a:off x="3620965" y="413048"/>
            <a:ext cx="5279009" cy="707886"/>
          </a:xfrm>
          <a:prstGeom prst="rect">
            <a:avLst/>
          </a:prstGeom>
          <a:noFill/>
        </p:spPr>
        <p:txBody>
          <a:bodyPr wrap="none" rtlCol="0">
            <a:spAutoFit/>
          </a:bodyPr>
          <a:lstStyle/>
          <a:p>
            <a:r>
              <a:rPr lang="el-GR" sz="40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ΣΕΒΟΦΛΟΥΡΑΝΙΟ</a:t>
            </a:r>
            <a:endParaRPr lang="el-GR" sz="4000" b="1" u="sng"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57200" y="1524000"/>
            <a:ext cx="8074659" cy="3441065"/>
          </a:xfrm>
          <a:prstGeom prst="rect">
            <a:avLst/>
          </a:prstGeom>
        </p:spPr>
        <p:txBody>
          <a:bodyPr vert="horz" wrap="square" lIns="0" tIns="13335" rIns="0" bIns="0" rtlCol="0">
            <a:spAutoFit/>
          </a:bodyPr>
          <a:lstStyle/>
          <a:p>
            <a:pPr marL="304800" marR="5080" indent="-292735" algn="just">
              <a:lnSpc>
                <a:spcPct val="100000"/>
              </a:lnSpc>
              <a:spcBef>
                <a:spcPts val="105"/>
              </a:spcBef>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Η </a:t>
            </a:r>
            <a:r>
              <a:rPr sz="3200" spc="125" dirty="0">
                <a:solidFill>
                  <a:srgbClr val="000066"/>
                </a:solidFill>
                <a:latin typeface="Candara"/>
                <a:cs typeface="Candara"/>
              </a:rPr>
              <a:t> </a:t>
            </a:r>
            <a:r>
              <a:rPr sz="3200" spc="-5" dirty="0">
                <a:solidFill>
                  <a:srgbClr val="000066"/>
                </a:solidFill>
                <a:latin typeface="Candara"/>
                <a:cs typeface="Candara"/>
              </a:rPr>
              <a:t>πρ</a:t>
            </a:r>
            <a:r>
              <a:rPr sz="3200" spc="-75" dirty="0">
                <a:solidFill>
                  <a:srgbClr val="000066"/>
                </a:solidFill>
                <a:latin typeface="Candara"/>
                <a:cs typeface="Candara"/>
              </a:rPr>
              <a:t>ο</a:t>
            </a:r>
            <a:r>
              <a:rPr sz="3200" spc="-20" dirty="0">
                <a:solidFill>
                  <a:srgbClr val="000066"/>
                </a:solidFill>
                <a:latin typeface="Candara"/>
                <a:cs typeface="Candara"/>
              </a:rPr>
              <a:t>ν</a:t>
            </a:r>
            <a:r>
              <a:rPr sz="3200" dirty="0">
                <a:solidFill>
                  <a:srgbClr val="000066"/>
                </a:solidFill>
                <a:latin typeface="Candara"/>
                <a:cs typeface="Candara"/>
              </a:rPr>
              <a:t>άρκωση </a:t>
            </a:r>
            <a:r>
              <a:rPr sz="3200" spc="114" dirty="0">
                <a:solidFill>
                  <a:srgbClr val="000066"/>
                </a:solidFill>
                <a:latin typeface="Candara"/>
                <a:cs typeface="Candara"/>
              </a:rPr>
              <a:t> </a:t>
            </a:r>
            <a:r>
              <a:rPr sz="3200" spc="-5" dirty="0">
                <a:solidFill>
                  <a:srgbClr val="000066"/>
                </a:solidFill>
                <a:latin typeface="Candara"/>
                <a:cs typeface="Candara"/>
              </a:rPr>
              <a:t>μ</a:t>
            </a:r>
            <a:r>
              <a:rPr sz="3200" dirty="0">
                <a:solidFill>
                  <a:srgbClr val="000066"/>
                </a:solidFill>
                <a:latin typeface="Candara"/>
                <a:cs typeface="Candara"/>
              </a:rPr>
              <a:t>ε </a:t>
            </a:r>
            <a:r>
              <a:rPr sz="3200" spc="125" dirty="0">
                <a:solidFill>
                  <a:srgbClr val="000066"/>
                </a:solidFill>
                <a:latin typeface="Candara"/>
                <a:cs typeface="Candara"/>
              </a:rPr>
              <a:t> </a:t>
            </a:r>
            <a:r>
              <a:rPr sz="3200" dirty="0">
                <a:solidFill>
                  <a:srgbClr val="000066"/>
                </a:solidFill>
                <a:latin typeface="Candara"/>
                <a:cs typeface="Candara"/>
              </a:rPr>
              <a:t>μιδαζο</a:t>
            </a:r>
            <a:r>
              <a:rPr sz="3200" spc="-15" dirty="0">
                <a:solidFill>
                  <a:srgbClr val="000066"/>
                </a:solidFill>
                <a:latin typeface="Candara"/>
                <a:cs typeface="Candara"/>
              </a:rPr>
              <a:t>λ</a:t>
            </a:r>
            <a:r>
              <a:rPr sz="3200" dirty="0">
                <a:solidFill>
                  <a:srgbClr val="000066"/>
                </a:solidFill>
                <a:latin typeface="Candara"/>
                <a:cs typeface="Candara"/>
              </a:rPr>
              <a:t>άμη </a:t>
            </a:r>
            <a:r>
              <a:rPr sz="3200" spc="130" dirty="0">
                <a:solidFill>
                  <a:srgbClr val="000066"/>
                </a:solidFill>
                <a:latin typeface="Candara"/>
                <a:cs typeface="Candara"/>
              </a:rPr>
              <a:t> </a:t>
            </a:r>
            <a:r>
              <a:rPr sz="3200" dirty="0">
                <a:solidFill>
                  <a:srgbClr val="000066"/>
                </a:solidFill>
                <a:latin typeface="Candara"/>
                <a:cs typeface="Candara"/>
              </a:rPr>
              <a:t>μπορεί </a:t>
            </a:r>
            <a:r>
              <a:rPr sz="3200" spc="114" dirty="0">
                <a:solidFill>
                  <a:srgbClr val="000066"/>
                </a:solidFill>
                <a:latin typeface="Candara"/>
                <a:cs typeface="Candara"/>
              </a:rPr>
              <a:t> </a:t>
            </a:r>
            <a:r>
              <a:rPr sz="3200" spc="-15" dirty="0">
                <a:solidFill>
                  <a:srgbClr val="000066"/>
                </a:solidFill>
                <a:latin typeface="Candara"/>
                <a:cs typeface="Candara"/>
              </a:rPr>
              <a:t>να </a:t>
            </a:r>
            <a:r>
              <a:rPr sz="3200" dirty="0">
                <a:solidFill>
                  <a:srgbClr val="000066"/>
                </a:solidFill>
                <a:latin typeface="Candara"/>
                <a:cs typeface="Candara"/>
              </a:rPr>
              <a:t>επ</a:t>
            </a:r>
            <a:r>
              <a:rPr sz="3200" spc="5" dirty="0">
                <a:solidFill>
                  <a:srgbClr val="000066"/>
                </a:solidFill>
                <a:latin typeface="Candara"/>
                <a:cs typeface="Candara"/>
              </a:rPr>
              <a:t>η</a:t>
            </a:r>
            <a:r>
              <a:rPr sz="3200" spc="-5" dirty="0">
                <a:solidFill>
                  <a:srgbClr val="000066"/>
                </a:solidFill>
                <a:latin typeface="Candara"/>
                <a:cs typeface="Candara"/>
              </a:rPr>
              <a:t>ρεά</a:t>
            </a:r>
            <a:r>
              <a:rPr sz="3200" spc="-25" dirty="0">
                <a:solidFill>
                  <a:srgbClr val="000066"/>
                </a:solidFill>
                <a:latin typeface="Candara"/>
                <a:cs typeface="Candara"/>
              </a:rPr>
              <a:t>σ</a:t>
            </a:r>
            <a:r>
              <a:rPr sz="3200" dirty="0">
                <a:solidFill>
                  <a:srgbClr val="000066"/>
                </a:solidFill>
                <a:latin typeface="Candara"/>
                <a:cs typeface="Candara"/>
              </a:rPr>
              <a:t>ει         </a:t>
            </a:r>
            <a:r>
              <a:rPr sz="3200" spc="-15" dirty="0">
                <a:solidFill>
                  <a:srgbClr val="000066"/>
                </a:solidFill>
                <a:latin typeface="Candara"/>
                <a:cs typeface="Candara"/>
              </a:rPr>
              <a:t> </a:t>
            </a:r>
            <a:r>
              <a:rPr sz="3200" spc="-5" dirty="0">
                <a:solidFill>
                  <a:srgbClr val="000066"/>
                </a:solidFill>
                <a:latin typeface="Candara"/>
                <a:cs typeface="Candara"/>
              </a:rPr>
              <a:t>τ</a:t>
            </a:r>
            <a:r>
              <a:rPr sz="3200" dirty="0">
                <a:solidFill>
                  <a:srgbClr val="000066"/>
                </a:solidFill>
                <a:latin typeface="Candara"/>
                <a:cs typeface="Candara"/>
              </a:rPr>
              <a:t>ο         </a:t>
            </a:r>
            <a:r>
              <a:rPr sz="3200" spc="-30" dirty="0">
                <a:solidFill>
                  <a:srgbClr val="000066"/>
                </a:solidFill>
                <a:latin typeface="Candara"/>
                <a:cs typeface="Candara"/>
              </a:rPr>
              <a:t> </a:t>
            </a:r>
            <a:r>
              <a:rPr sz="3200" dirty="0">
                <a:solidFill>
                  <a:srgbClr val="000066"/>
                </a:solidFill>
                <a:latin typeface="Candara"/>
                <a:cs typeface="Candara"/>
              </a:rPr>
              <a:t>χρόνο         </a:t>
            </a:r>
            <a:r>
              <a:rPr sz="3200" spc="-40" dirty="0">
                <a:solidFill>
                  <a:srgbClr val="000066"/>
                </a:solidFill>
                <a:latin typeface="Candara"/>
                <a:cs typeface="Candara"/>
              </a:rPr>
              <a:t> </a:t>
            </a:r>
            <a:r>
              <a:rPr sz="3200" dirty="0">
                <a:solidFill>
                  <a:srgbClr val="000066"/>
                </a:solidFill>
                <a:latin typeface="Candara"/>
                <a:cs typeface="Candara"/>
              </a:rPr>
              <a:t>ανάν</a:t>
            </a:r>
            <a:r>
              <a:rPr sz="3200" spc="10" dirty="0">
                <a:solidFill>
                  <a:srgbClr val="000066"/>
                </a:solidFill>
                <a:latin typeface="Candara"/>
                <a:cs typeface="Candara"/>
              </a:rPr>
              <a:t>η</a:t>
            </a:r>
            <a:r>
              <a:rPr sz="3200" spc="-15" dirty="0">
                <a:solidFill>
                  <a:srgbClr val="000066"/>
                </a:solidFill>
                <a:latin typeface="Candara"/>
                <a:cs typeface="Candara"/>
              </a:rPr>
              <a:t>ψ</a:t>
            </a:r>
            <a:r>
              <a:rPr sz="3200" spc="-5" dirty="0">
                <a:solidFill>
                  <a:srgbClr val="000066"/>
                </a:solidFill>
                <a:latin typeface="Candara"/>
                <a:cs typeface="Candara"/>
              </a:rPr>
              <a:t>ης (πρ</a:t>
            </a:r>
            <a:r>
              <a:rPr sz="3200" spc="-75" dirty="0">
                <a:solidFill>
                  <a:srgbClr val="000066"/>
                </a:solidFill>
                <a:latin typeface="Candara"/>
                <a:cs typeface="Candara"/>
              </a:rPr>
              <a:t>ο</a:t>
            </a:r>
            <a:r>
              <a:rPr sz="3200" spc="-20" dirty="0">
                <a:solidFill>
                  <a:srgbClr val="000066"/>
                </a:solidFill>
                <a:latin typeface="Candara"/>
                <a:cs typeface="Candara"/>
              </a:rPr>
              <a:t>ν</a:t>
            </a:r>
            <a:r>
              <a:rPr sz="3200" dirty="0">
                <a:solidFill>
                  <a:srgbClr val="000066"/>
                </a:solidFill>
                <a:latin typeface="Candara"/>
                <a:cs typeface="Candara"/>
              </a:rPr>
              <a:t>άρκω</a:t>
            </a:r>
            <a:r>
              <a:rPr sz="3200" spc="-10" dirty="0">
                <a:solidFill>
                  <a:srgbClr val="000066"/>
                </a:solidFill>
                <a:latin typeface="Candara"/>
                <a:cs typeface="Candara"/>
              </a:rPr>
              <a:t>σ</a:t>
            </a:r>
            <a:r>
              <a:rPr sz="3200" dirty="0">
                <a:solidFill>
                  <a:srgbClr val="000066"/>
                </a:solidFill>
                <a:latin typeface="Candara"/>
                <a:cs typeface="Candara"/>
              </a:rPr>
              <a:t>η</a:t>
            </a:r>
            <a:r>
              <a:rPr sz="3200" spc="265" dirty="0">
                <a:solidFill>
                  <a:srgbClr val="000066"/>
                </a:solidFill>
                <a:latin typeface="Candara"/>
                <a:cs typeface="Candara"/>
              </a:rPr>
              <a:t> </a:t>
            </a:r>
            <a:r>
              <a:rPr sz="3200" spc="-5" dirty="0">
                <a:solidFill>
                  <a:srgbClr val="000066"/>
                </a:solidFill>
                <a:latin typeface="Candara"/>
                <a:cs typeface="Candara"/>
              </a:rPr>
              <a:t>μ</a:t>
            </a:r>
            <a:r>
              <a:rPr sz="3200" dirty="0">
                <a:solidFill>
                  <a:srgbClr val="000066"/>
                </a:solidFill>
                <a:latin typeface="Candara"/>
                <a:cs typeface="Candara"/>
              </a:rPr>
              <a:t>ε</a:t>
            </a:r>
            <a:r>
              <a:rPr sz="3200" spc="270" dirty="0">
                <a:solidFill>
                  <a:srgbClr val="000066"/>
                </a:solidFill>
                <a:latin typeface="Candara"/>
                <a:cs typeface="Candara"/>
              </a:rPr>
              <a:t> </a:t>
            </a:r>
            <a:r>
              <a:rPr sz="3200" dirty="0">
                <a:solidFill>
                  <a:srgbClr val="000066"/>
                </a:solidFill>
                <a:latin typeface="Candara"/>
                <a:cs typeface="Candara"/>
              </a:rPr>
              <a:t>0</a:t>
            </a:r>
            <a:r>
              <a:rPr sz="3200" spc="-5" dirty="0">
                <a:solidFill>
                  <a:srgbClr val="000066"/>
                </a:solidFill>
                <a:latin typeface="Candara"/>
                <a:cs typeface="Candara"/>
              </a:rPr>
              <a:t>.</a:t>
            </a:r>
            <a:r>
              <a:rPr sz="3200" cap="small" spc="-5" dirty="0">
                <a:solidFill>
                  <a:srgbClr val="000066"/>
                </a:solidFill>
                <a:latin typeface="Candara"/>
                <a:cs typeface="Candara"/>
              </a:rPr>
              <a:t>5</a:t>
            </a:r>
            <a:r>
              <a:rPr sz="3200" dirty="0">
                <a:solidFill>
                  <a:srgbClr val="000066"/>
                </a:solidFill>
                <a:latin typeface="Candara"/>
                <a:cs typeface="Candara"/>
              </a:rPr>
              <a:t>mg/kg</a:t>
            </a:r>
            <a:r>
              <a:rPr sz="3200" spc="260" dirty="0">
                <a:solidFill>
                  <a:srgbClr val="000066"/>
                </a:solidFill>
                <a:latin typeface="Candara"/>
                <a:cs typeface="Candara"/>
              </a:rPr>
              <a:t> </a:t>
            </a:r>
            <a:r>
              <a:rPr sz="3200" spc="-5" dirty="0">
                <a:solidFill>
                  <a:srgbClr val="000066"/>
                </a:solidFill>
                <a:latin typeface="Candara"/>
                <a:cs typeface="Candara"/>
              </a:rPr>
              <a:t>p.o</a:t>
            </a:r>
            <a:r>
              <a:rPr sz="3200" dirty="0">
                <a:solidFill>
                  <a:srgbClr val="000066"/>
                </a:solidFill>
                <a:latin typeface="Candara"/>
                <a:cs typeface="Candara"/>
              </a:rPr>
              <a:t>s</a:t>
            </a:r>
            <a:r>
              <a:rPr sz="3200" spc="265" dirty="0">
                <a:solidFill>
                  <a:srgbClr val="000066"/>
                </a:solidFill>
                <a:latin typeface="Candara"/>
                <a:cs typeface="Candara"/>
              </a:rPr>
              <a:t> </a:t>
            </a:r>
            <a:r>
              <a:rPr sz="3200" spc="-5" dirty="0">
                <a:solidFill>
                  <a:srgbClr val="000066"/>
                </a:solidFill>
                <a:latin typeface="Candara"/>
                <a:cs typeface="Candara"/>
              </a:rPr>
              <a:t>καθυστε</a:t>
            </a:r>
            <a:r>
              <a:rPr sz="3200" spc="-15" dirty="0">
                <a:solidFill>
                  <a:srgbClr val="000066"/>
                </a:solidFill>
                <a:latin typeface="Candara"/>
                <a:cs typeface="Candara"/>
              </a:rPr>
              <a:t>ρ</a:t>
            </a:r>
            <a:r>
              <a:rPr sz="3200" dirty="0">
                <a:solidFill>
                  <a:srgbClr val="000066"/>
                </a:solidFill>
                <a:latin typeface="Candara"/>
                <a:cs typeface="Candara"/>
              </a:rPr>
              <a:t>εί αφύπνιση</a:t>
            </a:r>
            <a:r>
              <a:rPr sz="3200" spc="-20" dirty="0">
                <a:solidFill>
                  <a:srgbClr val="000066"/>
                </a:solidFill>
                <a:latin typeface="Candara"/>
                <a:cs typeface="Candara"/>
              </a:rPr>
              <a:t> </a:t>
            </a:r>
            <a:r>
              <a:rPr sz="3200" spc="-5" dirty="0">
                <a:solidFill>
                  <a:srgbClr val="000066"/>
                </a:solidFill>
                <a:latin typeface="Candara"/>
                <a:cs typeface="Candara"/>
              </a:rPr>
              <a:t>κα</a:t>
            </a:r>
            <a:r>
              <a:rPr sz="3200" dirty="0">
                <a:solidFill>
                  <a:srgbClr val="000066"/>
                </a:solidFill>
                <a:latin typeface="Candara"/>
                <a:cs typeface="Candara"/>
              </a:rPr>
              <a:t>ι </a:t>
            </a:r>
            <a:r>
              <a:rPr sz="3200" spc="-5" dirty="0">
                <a:solidFill>
                  <a:srgbClr val="000066"/>
                </a:solidFill>
                <a:latin typeface="Candara"/>
                <a:cs typeface="Candara"/>
              </a:rPr>
              <a:t>παρατ</a:t>
            </a:r>
            <a:r>
              <a:rPr sz="3200" spc="5" dirty="0">
                <a:solidFill>
                  <a:srgbClr val="000066"/>
                </a:solidFill>
                <a:latin typeface="Candara"/>
                <a:cs typeface="Candara"/>
              </a:rPr>
              <a:t>ε</a:t>
            </a:r>
            <a:r>
              <a:rPr sz="3200" dirty="0">
                <a:solidFill>
                  <a:srgbClr val="000066"/>
                </a:solidFill>
                <a:latin typeface="Candara"/>
                <a:cs typeface="Candara"/>
              </a:rPr>
              <a:t>ίνει</a:t>
            </a:r>
            <a:r>
              <a:rPr sz="3200" spc="-10" dirty="0">
                <a:solidFill>
                  <a:srgbClr val="000066"/>
                </a:solidFill>
                <a:latin typeface="Candara"/>
                <a:cs typeface="Candara"/>
              </a:rPr>
              <a:t> </a:t>
            </a:r>
            <a:r>
              <a:rPr sz="3200" dirty="0">
                <a:solidFill>
                  <a:srgbClr val="000066"/>
                </a:solidFill>
                <a:latin typeface="Candara"/>
                <a:cs typeface="Candara"/>
              </a:rPr>
              <a:t>χρόνο</a:t>
            </a:r>
            <a:r>
              <a:rPr sz="3200" spc="-15" dirty="0">
                <a:solidFill>
                  <a:srgbClr val="000066"/>
                </a:solidFill>
                <a:latin typeface="Candara"/>
                <a:cs typeface="Candara"/>
              </a:rPr>
              <a:t> </a:t>
            </a:r>
            <a:r>
              <a:rPr sz="3200" dirty="0">
                <a:solidFill>
                  <a:srgbClr val="000066"/>
                </a:solidFill>
                <a:latin typeface="Candara"/>
                <a:cs typeface="Candara"/>
              </a:rPr>
              <a:t>ανάνηψης</a:t>
            </a:r>
            <a:endParaRPr sz="3200" dirty="0">
              <a:latin typeface="Candara"/>
              <a:cs typeface="Candara"/>
            </a:endParaRPr>
          </a:p>
          <a:p>
            <a:pPr marL="12700" algn="just">
              <a:lnSpc>
                <a:spcPct val="100000"/>
              </a:lnSpc>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Μπορεί   </a:t>
            </a:r>
            <a:r>
              <a:rPr sz="3200" spc="10" dirty="0">
                <a:solidFill>
                  <a:srgbClr val="000066"/>
                </a:solidFill>
                <a:latin typeface="Candara"/>
                <a:cs typeface="Candara"/>
              </a:rPr>
              <a:t> </a:t>
            </a:r>
            <a:r>
              <a:rPr sz="3200" spc="-5" dirty="0">
                <a:solidFill>
                  <a:srgbClr val="000066"/>
                </a:solidFill>
                <a:latin typeface="Candara"/>
                <a:cs typeface="Candara"/>
              </a:rPr>
              <a:t>ν</a:t>
            </a:r>
            <a:r>
              <a:rPr sz="3200" dirty="0">
                <a:solidFill>
                  <a:srgbClr val="000066"/>
                </a:solidFill>
                <a:latin typeface="Candara"/>
                <a:cs typeface="Candara"/>
              </a:rPr>
              <a:t>α  </a:t>
            </a:r>
            <a:r>
              <a:rPr sz="3200" spc="20" dirty="0">
                <a:solidFill>
                  <a:srgbClr val="000066"/>
                </a:solidFill>
                <a:latin typeface="Candara"/>
                <a:cs typeface="Candara"/>
              </a:rPr>
              <a:t> </a:t>
            </a:r>
            <a:r>
              <a:rPr sz="3200" spc="-5" dirty="0">
                <a:solidFill>
                  <a:srgbClr val="000066"/>
                </a:solidFill>
                <a:latin typeface="Candara"/>
                <a:cs typeface="Candara"/>
              </a:rPr>
              <a:t>προκα</a:t>
            </a:r>
            <a:r>
              <a:rPr sz="3200" spc="10" dirty="0">
                <a:solidFill>
                  <a:srgbClr val="000066"/>
                </a:solidFill>
                <a:latin typeface="Candara"/>
                <a:cs typeface="Candara"/>
              </a:rPr>
              <a:t>λ</a:t>
            </a:r>
            <a:r>
              <a:rPr sz="3200" dirty="0">
                <a:solidFill>
                  <a:srgbClr val="000066"/>
                </a:solidFill>
                <a:latin typeface="Candara"/>
                <a:cs typeface="Candara"/>
              </a:rPr>
              <a:t>έσει  </a:t>
            </a:r>
            <a:r>
              <a:rPr sz="3200" spc="-10" dirty="0">
                <a:solidFill>
                  <a:srgbClr val="000066"/>
                </a:solidFill>
                <a:latin typeface="Candara"/>
                <a:cs typeface="Candara"/>
              </a:rPr>
              <a:t> </a:t>
            </a:r>
            <a:r>
              <a:rPr sz="3200" dirty="0">
                <a:solidFill>
                  <a:srgbClr val="000066"/>
                </a:solidFill>
                <a:latin typeface="Candara"/>
                <a:cs typeface="Candara"/>
              </a:rPr>
              <a:t>σπασ</a:t>
            </a:r>
            <a:r>
              <a:rPr sz="3200" spc="-15" dirty="0">
                <a:solidFill>
                  <a:srgbClr val="000066"/>
                </a:solidFill>
                <a:latin typeface="Candara"/>
                <a:cs typeface="Candara"/>
              </a:rPr>
              <a:t>μ</a:t>
            </a:r>
            <a:r>
              <a:rPr sz="3200" dirty="0">
                <a:solidFill>
                  <a:srgbClr val="000066"/>
                </a:solidFill>
                <a:latin typeface="Candara"/>
                <a:cs typeface="Candara"/>
              </a:rPr>
              <a:t>ούς</a:t>
            </a:r>
            <a:endParaRPr sz="3200" dirty="0">
              <a:latin typeface="Candara"/>
              <a:cs typeface="Candara"/>
            </a:endParaRPr>
          </a:p>
          <a:p>
            <a:pPr marL="304800" marR="8255" indent="-292735" algn="just">
              <a:lnSpc>
                <a:spcPct val="100000"/>
              </a:lnSpc>
              <a:spcBef>
                <a:spcPts val="5"/>
              </a:spcBef>
            </a:pPr>
            <a:r>
              <a:rPr sz="2250" spc="-215" dirty="0">
                <a:solidFill>
                  <a:srgbClr val="000066"/>
                </a:solidFill>
                <a:latin typeface="Segoe UI Symbol"/>
                <a:cs typeface="Segoe UI Symbol"/>
              </a:rPr>
              <a:t>⦿</a:t>
            </a:r>
            <a:r>
              <a:rPr sz="2250" spc="-315" dirty="0">
                <a:solidFill>
                  <a:srgbClr val="000066"/>
                </a:solidFill>
                <a:latin typeface="Segoe UI Symbol"/>
                <a:cs typeface="Segoe UI Symbol"/>
              </a:rPr>
              <a:t> </a:t>
            </a:r>
            <a:r>
              <a:rPr sz="3200" dirty="0">
                <a:solidFill>
                  <a:srgbClr val="000066"/>
                </a:solidFill>
                <a:latin typeface="Candara"/>
                <a:cs typeface="Candara"/>
              </a:rPr>
              <a:t>Μεταβολίζεται     </a:t>
            </a:r>
            <a:r>
              <a:rPr sz="3200" spc="-215" dirty="0">
                <a:solidFill>
                  <a:srgbClr val="000066"/>
                </a:solidFill>
                <a:latin typeface="Candara"/>
                <a:cs typeface="Candara"/>
              </a:rPr>
              <a:t> </a:t>
            </a:r>
            <a:r>
              <a:rPr sz="3200" dirty="0">
                <a:solidFill>
                  <a:srgbClr val="000066"/>
                </a:solidFill>
                <a:latin typeface="Candara"/>
                <a:cs typeface="Candara"/>
              </a:rPr>
              <a:t>σ</a:t>
            </a:r>
            <a:r>
              <a:rPr sz="3200" spc="-10" dirty="0">
                <a:solidFill>
                  <a:srgbClr val="000066"/>
                </a:solidFill>
                <a:latin typeface="Candara"/>
                <a:cs typeface="Candara"/>
              </a:rPr>
              <a:t>τ</a:t>
            </a:r>
            <a:r>
              <a:rPr sz="3200" dirty="0">
                <a:solidFill>
                  <a:srgbClr val="000066"/>
                </a:solidFill>
                <a:latin typeface="Candara"/>
                <a:cs typeface="Candara"/>
              </a:rPr>
              <a:t>ο   </a:t>
            </a:r>
            <a:r>
              <a:rPr sz="3200" spc="-130" dirty="0">
                <a:solidFill>
                  <a:srgbClr val="000066"/>
                </a:solidFill>
                <a:latin typeface="Candara"/>
                <a:cs typeface="Candara"/>
              </a:rPr>
              <a:t> </a:t>
            </a:r>
            <a:r>
              <a:rPr sz="3200" spc="-35" dirty="0">
                <a:solidFill>
                  <a:srgbClr val="000066"/>
                </a:solidFill>
                <a:latin typeface="Candara"/>
                <a:cs typeface="Candara"/>
              </a:rPr>
              <a:t>ή</a:t>
            </a:r>
            <a:r>
              <a:rPr sz="3200" spc="-5" dirty="0">
                <a:solidFill>
                  <a:srgbClr val="000066"/>
                </a:solidFill>
                <a:latin typeface="Candara"/>
                <a:cs typeface="Candara"/>
              </a:rPr>
              <a:t>πα</a:t>
            </a:r>
            <a:r>
              <a:rPr sz="3200" dirty="0">
                <a:solidFill>
                  <a:srgbClr val="000066"/>
                </a:solidFill>
                <a:latin typeface="Candara"/>
                <a:cs typeface="Candara"/>
              </a:rPr>
              <a:t>ρ   </a:t>
            </a:r>
            <a:r>
              <a:rPr sz="3200" spc="-140" dirty="0">
                <a:solidFill>
                  <a:srgbClr val="000066"/>
                </a:solidFill>
                <a:latin typeface="Candara"/>
                <a:cs typeface="Candara"/>
              </a:rPr>
              <a:t> </a:t>
            </a:r>
            <a:r>
              <a:rPr sz="3200" spc="-5" dirty="0">
                <a:solidFill>
                  <a:srgbClr val="000066"/>
                </a:solidFill>
                <a:latin typeface="Candara"/>
                <a:cs typeface="Candara"/>
              </a:rPr>
              <a:t>κα</a:t>
            </a:r>
            <a:r>
              <a:rPr sz="3200" dirty="0">
                <a:solidFill>
                  <a:srgbClr val="000066"/>
                </a:solidFill>
                <a:latin typeface="Candara"/>
                <a:cs typeface="Candara"/>
              </a:rPr>
              <a:t>ι   </a:t>
            </a:r>
            <a:r>
              <a:rPr sz="3200" spc="-125" dirty="0">
                <a:solidFill>
                  <a:srgbClr val="000066"/>
                </a:solidFill>
                <a:latin typeface="Candara"/>
                <a:cs typeface="Candara"/>
              </a:rPr>
              <a:t> </a:t>
            </a:r>
            <a:r>
              <a:rPr sz="3200" dirty="0">
                <a:solidFill>
                  <a:srgbClr val="000066"/>
                </a:solidFill>
                <a:latin typeface="Candara"/>
                <a:cs typeface="Candara"/>
              </a:rPr>
              <a:t>από   </a:t>
            </a:r>
            <a:r>
              <a:rPr sz="3200" spc="-125" dirty="0">
                <a:solidFill>
                  <a:srgbClr val="000066"/>
                </a:solidFill>
                <a:latin typeface="Candara"/>
                <a:cs typeface="Candara"/>
              </a:rPr>
              <a:t> </a:t>
            </a:r>
            <a:r>
              <a:rPr sz="3200" spc="-5" dirty="0">
                <a:solidFill>
                  <a:srgbClr val="000066"/>
                </a:solidFill>
                <a:latin typeface="Candara"/>
                <a:cs typeface="Candara"/>
              </a:rPr>
              <a:t>τη  νατράσβεστο</a:t>
            </a:r>
            <a:endParaRPr sz="3200" dirty="0">
              <a:latin typeface="Candara"/>
              <a:cs typeface="Candara"/>
            </a:endParaRPr>
          </a:p>
        </p:txBody>
      </p:sp>
      <p:sp>
        <p:nvSpPr>
          <p:cNvPr id="4" name="TextBox 3"/>
          <p:cNvSpPr txBox="1"/>
          <p:nvPr/>
        </p:nvSpPr>
        <p:spPr>
          <a:xfrm>
            <a:off x="3620965" y="413048"/>
            <a:ext cx="5279009" cy="707886"/>
          </a:xfrm>
          <a:prstGeom prst="rect">
            <a:avLst/>
          </a:prstGeom>
          <a:noFill/>
        </p:spPr>
        <p:txBody>
          <a:bodyPr wrap="none" rtlCol="0">
            <a:spAutoFit/>
          </a:bodyPr>
          <a:lstStyle/>
          <a:p>
            <a:r>
              <a:rPr lang="el-GR" sz="4000" b="1" u="sng" dirty="0" smtClean="0">
                <a:solidFill>
                  <a:srgbClr val="FFFF00"/>
                </a:solidFill>
                <a:effectLst>
                  <a:outerShdw blurRad="38100" dist="38100" dir="2700000" algn="tl">
                    <a:srgbClr val="000000">
                      <a:alpha val="43137"/>
                    </a:srgbClr>
                  </a:outerShdw>
                </a:effectLst>
                <a:latin typeface="Arial Black" panose="020B0A04020102020204" pitchFamily="34" charset="0"/>
              </a:rPr>
              <a:t>ΣΕΒΟΦΛΟΥΡΑΝΙΟ</a:t>
            </a:r>
            <a:endParaRPr lang="el-GR" sz="4000" b="1" u="sng"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03808" y="1852422"/>
            <a:ext cx="7015480" cy="1489710"/>
          </a:xfrm>
          <a:prstGeom prst="rect">
            <a:avLst/>
          </a:prstGeom>
        </p:spPr>
        <p:txBody>
          <a:bodyPr vert="horz" wrap="square" lIns="0" tIns="13335" rIns="0" bIns="0" rtlCol="0">
            <a:spAutoFit/>
          </a:bodyPr>
          <a:lstStyle/>
          <a:p>
            <a:pPr algn="ctr">
              <a:lnSpc>
                <a:spcPct val="100000"/>
              </a:lnSpc>
              <a:spcBef>
                <a:spcPts val="105"/>
              </a:spcBef>
            </a:pPr>
            <a:r>
              <a:rPr sz="3200" dirty="0">
                <a:solidFill>
                  <a:srgbClr val="000066"/>
                </a:solidFill>
                <a:latin typeface="Candara"/>
                <a:cs typeface="Candara"/>
              </a:rPr>
              <a:t>CF3CHBrCl</a:t>
            </a:r>
            <a:endParaRPr sz="3200" dirty="0">
              <a:latin typeface="Candara"/>
              <a:cs typeface="Candara"/>
            </a:endParaRPr>
          </a:p>
          <a:p>
            <a:pPr marL="2627630">
              <a:lnSpc>
                <a:spcPct val="100000"/>
              </a:lnSpc>
            </a:pPr>
            <a:r>
              <a:rPr sz="3200" dirty="0">
                <a:solidFill>
                  <a:srgbClr val="000066"/>
                </a:solidFill>
                <a:latin typeface="Candara"/>
                <a:cs typeface="Candara"/>
              </a:rPr>
              <a:t>M.B.</a:t>
            </a:r>
            <a:r>
              <a:rPr sz="3200" spc="-20" dirty="0">
                <a:solidFill>
                  <a:srgbClr val="000066"/>
                </a:solidFill>
                <a:latin typeface="Candara"/>
                <a:cs typeface="Candara"/>
              </a:rPr>
              <a:t> </a:t>
            </a:r>
            <a:r>
              <a:rPr sz="3200" spc="-5" dirty="0">
                <a:solidFill>
                  <a:srgbClr val="000066"/>
                </a:solidFill>
                <a:latin typeface="Candara"/>
                <a:cs typeface="Candara"/>
              </a:rPr>
              <a:t>197,4</a:t>
            </a:r>
            <a:endParaRPr sz="3200" dirty="0">
              <a:latin typeface="Candara"/>
              <a:cs typeface="Candara"/>
            </a:endParaRPr>
          </a:p>
          <a:p>
            <a:pPr marL="12700">
              <a:lnSpc>
                <a:spcPct val="100000"/>
              </a:lnSpc>
            </a:pPr>
            <a:r>
              <a:rPr sz="3200" spc="-5" dirty="0">
                <a:solidFill>
                  <a:srgbClr val="000066"/>
                </a:solidFill>
                <a:latin typeface="Candara"/>
                <a:cs typeface="Candara"/>
              </a:rPr>
              <a:t>2-Βρωμο-2-χλωρο-1,1,1-τριφθοροαιθάνιο</a:t>
            </a:r>
            <a:endParaRPr sz="3200" dirty="0">
              <a:latin typeface="Candara"/>
              <a:cs typeface="Candara"/>
            </a:endParaRPr>
          </a:p>
        </p:txBody>
      </p:sp>
      <p:pic>
        <p:nvPicPr>
          <p:cNvPr id="4" name="Εικόνα 3"/>
          <p:cNvPicPr>
            <a:picLocks noChangeAspect="1"/>
          </p:cNvPicPr>
          <p:nvPr/>
        </p:nvPicPr>
        <p:blipFill>
          <a:blip r:embed="rId2"/>
          <a:stretch>
            <a:fillRect/>
          </a:stretch>
        </p:blipFill>
        <p:spPr>
          <a:xfrm>
            <a:off x="5943600" y="3657600"/>
            <a:ext cx="2976562" cy="2976562"/>
          </a:xfrm>
          <a:prstGeom prst="rect">
            <a:avLst/>
          </a:prstGeom>
        </p:spPr>
      </p:pic>
      <p:pic>
        <p:nvPicPr>
          <p:cNvPr id="5" name="Εικόνα 4"/>
          <p:cNvPicPr>
            <a:picLocks noChangeAspect="1"/>
          </p:cNvPicPr>
          <p:nvPr/>
        </p:nvPicPr>
        <p:blipFill>
          <a:blip r:embed="rId3"/>
          <a:stretch>
            <a:fillRect/>
          </a:stretch>
        </p:blipFill>
        <p:spPr>
          <a:xfrm>
            <a:off x="1600200" y="3657600"/>
            <a:ext cx="2590800" cy="2590800"/>
          </a:xfrm>
          <a:prstGeom prst="rect">
            <a:avLst/>
          </a:prstGeom>
        </p:spPr>
      </p:pic>
      <p:sp>
        <p:nvSpPr>
          <p:cNvPr id="6" name="TextBox 5"/>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35940" y="1653362"/>
            <a:ext cx="7423150" cy="1978025"/>
          </a:xfrm>
          <a:prstGeom prst="rect">
            <a:avLst/>
          </a:prstGeom>
        </p:spPr>
        <p:txBody>
          <a:bodyPr vert="horz" wrap="square" lIns="0" tIns="13335" rIns="0" bIns="0" rtlCol="0">
            <a:spAutoFit/>
          </a:bodyPr>
          <a:lstStyle/>
          <a:p>
            <a:pPr marL="12700">
              <a:lnSpc>
                <a:spcPct val="100000"/>
              </a:lnSpc>
              <a:spcBef>
                <a:spcPts val="105"/>
              </a:spcBef>
            </a:pPr>
            <a:r>
              <a:rPr sz="2250" spc="-210" dirty="0">
                <a:solidFill>
                  <a:srgbClr val="0E6EC5"/>
                </a:solidFill>
                <a:latin typeface="Segoe UI Symbol"/>
                <a:cs typeface="Segoe UI Symbol"/>
              </a:rPr>
              <a:t>⦿</a:t>
            </a:r>
            <a:r>
              <a:rPr sz="2250" spc="-315" dirty="0">
                <a:solidFill>
                  <a:srgbClr val="0E6EC5"/>
                </a:solidFill>
                <a:latin typeface="Segoe UI Symbol"/>
                <a:cs typeface="Segoe UI Symbol"/>
              </a:rPr>
              <a:t> </a:t>
            </a:r>
            <a:r>
              <a:rPr sz="3200" spc="-5" dirty="0">
                <a:solidFill>
                  <a:srgbClr val="000066"/>
                </a:solidFill>
                <a:latin typeface="Candara"/>
                <a:cs typeface="Candara"/>
              </a:rPr>
              <a:t>Άχρωμο</a:t>
            </a:r>
            <a:endParaRPr sz="3200" dirty="0">
              <a:latin typeface="Candara"/>
              <a:cs typeface="Candara"/>
            </a:endParaRPr>
          </a:p>
          <a:p>
            <a:pPr marL="12700">
              <a:lnSpc>
                <a:spcPct val="100000"/>
              </a:lnSpc>
              <a:tabLst>
                <a:tab pos="1845310" algn="l"/>
              </a:tabLst>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Διαυγές	υγρό</a:t>
            </a:r>
            <a:endParaRPr sz="3200" dirty="0">
              <a:latin typeface="Candara"/>
              <a:cs typeface="Candara"/>
            </a:endParaRPr>
          </a:p>
          <a:p>
            <a:pPr marL="12700">
              <a:lnSpc>
                <a:spcPct val="100000"/>
              </a:lnSpc>
              <a:tabLst>
                <a:tab pos="3517265" algn="l"/>
              </a:tabLst>
            </a:pPr>
            <a:r>
              <a:rPr sz="2250" spc="-215" dirty="0">
                <a:solidFill>
                  <a:srgbClr val="0E6EC5"/>
                </a:solidFill>
                <a:latin typeface="Segoe UI Symbol"/>
                <a:cs typeface="Segoe UI Symbol"/>
              </a:rPr>
              <a:t>⦿</a:t>
            </a:r>
            <a:r>
              <a:rPr sz="2250" spc="-310" dirty="0">
                <a:solidFill>
                  <a:srgbClr val="0E6EC5"/>
                </a:solidFill>
                <a:latin typeface="Segoe UI Symbol"/>
                <a:cs typeface="Segoe UI Symbol"/>
              </a:rPr>
              <a:t> </a:t>
            </a:r>
            <a:r>
              <a:rPr sz="3200" dirty="0">
                <a:solidFill>
                  <a:srgbClr val="000066"/>
                </a:solidFill>
                <a:latin typeface="Candara"/>
                <a:cs typeface="Candara"/>
              </a:rPr>
              <a:t>Χαρακτηριστικής	οσμής</a:t>
            </a:r>
            <a:r>
              <a:rPr sz="3200" spc="-25" dirty="0">
                <a:solidFill>
                  <a:srgbClr val="000066"/>
                </a:solidFill>
                <a:latin typeface="Candara"/>
                <a:cs typeface="Candara"/>
              </a:rPr>
              <a:t> </a:t>
            </a:r>
            <a:r>
              <a:rPr sz="3200" spc="-5" dirty="0">
                <a:solidFill>
                  <a:srgbClr val="000066"/>
                </a:solidFill>
                <a:latin typeface="Candara"/>
                <a:cs typeface="Candara"/>
              </a:rPr>
              <a:t>χλωροφορμίου</a:t>
            </a:r>
            <a:endParaRPr sz="3200" dirty="0">
              <a:latin typeface="Candara"/>
              <a:cs typeface="Candara"/>
            </a:endParaRPr>
          </a:p>
          <a:p>
            <a:pPr marL="12700">
              <a:lnSpc>
                <a:spcPct val="100000"/>
              </a:lnSpc>
              <a:spcBef>
                <a:spcPts val="5"/>
              </a:spcBef>
            </a:pPr>
            <a:r>
              <a:rPr sz="2250" spc="-215" dirty="0">
                <a:solidFill>
                  <a:srgbClr val="0E6EC5"/>
                </a:solidFill>
                <a:latin typeface="Segoe UI Symbol"/>
                <a:cs typeface="Segoe UI Symbol"/>
              </a:rPr>
              <a:t>⦿</a:t>
            </a:r>
            <a:r>
              <a:rPr sz="2250" spc="-315" dirty="0">
                <a:solidFill>
                  <a:srgbClr val="0E6EC5"/>
                </a:solidFill>
                <a:latin typeface="Segoe UI Symbol"/>
                <a:cs typeface="Segoe UI Symbol"/>
              </a:rPr>
              <a:t> </a:t>
            </a:r>
            <a:r>
              <a:rPr sz="3200" dirty="0">
                <a:solidFill>
                  <a:srgbClr val="000066"/>
                </a:solidFill>
                <a:latin typeface="Candara"/>
                <a:cs typeface="Candara"/>
              </a:rPr>
              <a:t>σ.ζ.</a:t>
            </a:r>
            <a:r>
              <a:rPr sz="3200" spc="25" dirty="0">
                <a:solidFill>
                  <a:srgbClr val="000066"/>
                </a:solidFill>
                <a:latin typeface="Candara"/>
                <a:cs typeface="Candara"/>
              </a:rPr>
              <a:t> </a:t>
            </a:r>
            <a:r>
              <a:rPr sz="3200" cap="small" spc="-5" dirty="0" smtClean="0">
                <a:solidFill>
                  <a:srgbClr val="000066"/>
                </a:solidFill>
                <a:latin typeface="Candara"/>
                <a:cs typeface="Candara"/>
              </a:rPr>
              <a:t>5</a:t>
            </a:r>
            <a:r>
              <a:rPr sz="3200" spc="-5" dirty="0" smtClean="0">
                <a:solidFill>
                  <a:srgbClr val="000066"/>
                </a:solidFill>
                <a:latin typeface="Candara"/>
                <a:cs typeface="Candara"/>
              </a:rPr>
              <a:t>0</a:t>
            </a:r>
            <a:r>
              <a:rPr lang="el-GR" sz="3200" spc="-5" baseline="30000" dirty="0" smtClean="0">
                <a:solidFill>
                  <a:srgbClr val="000066"/>
                </a:solidFill>
                <a:latin typeface="Candara"/>
                <a:cs typeface="Candara"/>
              </a:rPr>
              <a:t>ο</a:t>
            </a:r>
            <a:r>
              <a:rPr lang="en-US" sz="3200" spc="-5" dirty="0" smtClean="0">
                <a:solidFill>
                  <a:srgbClr val="000066"/>
                </a:solidFill>
                <a:latin typeface="Candara"/>
                <a:cs typeface="Candara"/>
              </a:rPr>
              <a:t>C</a:t>
            </a:r>
            <a:endParaRPr sz="3200" dirty="0">
              <a:latin typeface="Candara"/>
              <a:cs typeface="Candara"/>
            </a:endParaRPr>
          </a:p>
        </p:txBody>
      </p:sp>
      <p:sp>
        <p:nvSpPr>
          <p:cNvPr id="4" name="TextBox 3"/>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656969"/>
            <a:ext cx="7779384" cy="2461895"/>
          </a:xfrm>
          <a:prstGeom prst="rect">
            <a:avLst/>
          </a:prstGeom>
        </p:spPr>
        <p:txBody>
          <a:bodyPr vert="horz" wrap="square" lIns="0" tIns="13335" rIns="0" bIns="0" rtlCol="0">
            <a:spAutoFit/>
          </a:bodyPr>
          <a:lstStyle/>
          <a:p>
            <a:pPr marL="12700" marR="5080" indent="597535" algn="just">
              <a:lnSpc>
                <a:spcPct val="99900"/>
              </a:lnSpc>
              <a:spcBef>
                <a:spcPts val="105"/>
              </a:spcBef>
            </a:pPr>
            <a:r>
              <a:rPr sz="3200" spc="-5" dirty="0">
                <a:solidFill>
                  <a:srgbClr val="000066"/>
                </a:solidFill>
                <a:latin typeface="Candara"/>
                <a:cs typeface="Candara"/>
              </a:rPr>
              <a:t>Είναι λίγο </a:t>
            </a:r>
            <a:r>
              <a:rPr sz="3200" dirty="0">
                <a:solidFill>
                  <a:srgbClr val="000066"/>
                </a:solidFill>
                <a:latin typeface="Candara"/>
                <a:cs typeface="Candara"/>
              </a:rPr>
              <a:t>διαλυτό </a:t>
            </a:r>
            <a:r>
              <a:rPr sz="3200" spc="-5" dirty="0">
                <a:solidFill>
                  <a:srgbClr val="000066"/>
                </a:solidFill>
                <a:latin typeface="Candara"/>
                <a:cs typeface="Candara"/>
              </a:rPr>
              <a:t>στο νερό, </a:t>
            </a:r>
            <a:r>
              <a:rPr sz="3200" dirty="0">
                <a:solidFill>
                  <a:srgbClr val="000066"/>
                </a:solidFill>
                <a:latin typeface="Candara"/>
                <a:cs typeface="Candara"/>
              </a:rPr>
              <a:t>διαλυτό </a:t>
            </a:r>
            <a:r>
              <a:rPr sz="3200" spc="-10" dirty="0">
                <a:solidFill>
                  <a:srgbClr val="000066"/>
                </a:solidFill>
                <a:latin typeface="Candara"/>
                <a:cs typeface="Candara"/>
              </a:rPr>
              <a:t>σε </a:t>
            </a:r>
            <a:r>
              <a:rPr sz="3200" spc="-5" dirty="0">
                <a:solidFill>
                  <a:srgbClr val="000066"/>
                </a:solidFill>
                <a:latin typeface="Candara"/>
                <a:cs typeface="Candara"/>
              </a:rPr>
              <a:t> </a:t>
            </a:r>
            <a:r>
              <a:rPr sz="3200" dirty="0">
                <a:solidFill>
                  <a:srgbClr val="000066"/>
                </a:solidFill>
                <a:latin typeface="Candara"/>
                <a:cs typeface="Candara"/>
              </a:rPr>
              <a:t>οργανικούς</a:t>
            </a:r>
            <a:r>
              <a:rPr sz="3200" spc="5" dirty="0">
                <a:solidFill>
                  <a:srgbClr val="000066"/>
                </a:solidFill>
                <a:latin typeface="Candara"/>
                <a:cs typeface="Candara"/>
              </a:rPr>
              <a:t> </a:t>
            </a:r>
            <a:r>
              <a:rPr sz="3200" spc="-5" dirty="0">
                <a:solidFill>
                  <a:srgbClr val="000066"/>
                </a:solidFill>
                <a:latin typeface="Candara"/>
                <a:cs typeface="Candara"/>
              </a:rPr>
              <a:t>διαλύτες.</a:t>
            </a:r>
            <a:r>
              <a:rPr sz="3200" dirty="0">
                <a:solidFill>
                  <a:srgbClr val="000066"/>
                </a:solidFill>
                <a:latin typeface="Candara"/>
                <a:cs typeface="Candara"/>
              </a:rPr>
              <a:t> Δεν</a:t>
            </a:r>
            <a:r>
              <a:rPr sz="3200" spc="5" dirty="0">
                <a:solidFill>
                  <a:srgbClr val="000066"/>
                </a:solidFill>
                <a:latin typeface="Candara"/>
                <a:cs typeface="Candara"/>
              </a:rPr>
              <a:t> </a:t>
            </a:r>
            <a:r>
              <a:rPr sz="3200" spc="-5" dirty="0">
                <a:solidFill>
                  <a:srgbClr val="000066"/>
                </a:solidFill>
                <a:latin typeface="Candara"/>
                <a:cs typeface="Candara"/>
              </a:rPr>
              <a:t>αναφλέγεται</a:t>
            </a:r>
            <a:r>
              <a:rPr sz="3200" dirty="0">
                <a:solidFill>
                  <a:srgbClr val="000066"/>
                </a:solidFill>
                <a:latin typeface="Candara"/>
                <a:cs typeface="Candara"/>
              </a:rPr>
              <a:t> </a:t>
            </a:r>
            <a:r>
              <a:rPr sz="3200" spc="-10" dirty="0">
                <a:solidFill>
                  <a:srgbClr val="000066"/>
                </a:solidFill>
                <a:latin typeface="Candara"/>
                <a:cs typeface="Candara"/>
              </a:rPr>
              <a:t>σε </a:t>
            </a:r>
            <a:r>
              <a:rPr sz="3200" spc="-680" dirty="0">
                <a:solidFill>
                  <a:srgbClr val="000066"/>
                </a:solidFill>
                <a:latin typeface="Candara"/>
                <a:cs typeface="Candara"/>
              </a:rPr>
              <a:t> </a:t>
            </a:r>
            <a:r>
              <a:rPr sz="3200" dirty="0">
                <a:solidFill>
                  <a:srgbClr val="000066"/>
                </a:solidFill>
                <a:latin typeface="Candara"/>
                <a:cs typeface="Candara"/>
              </a:rPr>
              <a:t>μίγμα</a:t>
            </a:r>
            <a:r>
              <a:rPr sz="3200" spc="5" dirty="0">
                <a:solidFill>
                  <a:srgbClr val="000066"/>
                </a:solidFill>
                <a:latin typeface="Candara"/>
                <a:cs typeface="Candara"/>
              </a:rPr>
              <a:t> </a:t>
            </a:r>
            <a:r>
              <a:rPr sz="3200" spc="-5" dirty="0">
                <a:solidFill>
                  <a:srgbClr val="000066"/>
                </a:solidFill>
                <a:latin typeface="Candara"/>
                <a:cs typeface="Candara"/>
              </a:rPr>
              <a:t>με</a:t>
            </a:r>
            <a:r>
              <a:rPr sz="3200" dirty="0">
                <a:solidFill>
                  <a:srgbClr val="000066"/>
                </a:solidFill>
                <a:latin typeface="Candara"/>
                <a:cs typeface="Candara"/>
              </a:rPr>
              <a:t> </a:t>
            </a:r>
            <a:r>
              <a:rPr sz="3200" spc="-5" dirty="0">
                <a:solidFill>
                  <a:srgbClr val="000066"/>
                </a:solidFill>
                <a:latin typeface="Candara"/>
                <a:cs typeface="Candara"/>
              </a:rPr>
              <a:t>οξυγόνο.</a:t>
            </a:r>
            <a:r>
              <a:rPr sz="3200" dirty="0">
                <a:solidFill>
                  <a:srgbClr val="000066"/>
                </a:solidFill>
                <a:latin typeface="Candara"/>
                <a:cs typeface="Candara"/>
              </a:rPr>
              <a:t> </a:t>
            </a:r>
            <a:r>
              <a:rPr sz="3200" spc="-5" dirty="0">
                <a:solidFill>
                  <a:srgbClr val="000066"/>
                </a:solidFill>
                <a:latin typeface="Candara"/>
                <a:cs typeface="Candara"/>
              </a:rPr>
              <a:t>Παρουσία</a:t>
            </a:r>
            <a:r>
              <a:rPr sz="3200" dirty="0">
                <a:solidFill>
                  <a:srgbClr val="000066"/>
                </a:solidFill>
                <a:latin typeface="Candara"/>
                <a:cs typeface="Candara"/>
              </a:rPr>
              <a:t> φωτός </a:t>
            </a:r>
            <a:r>
              <a:rPr sz="3200" spc="-680" dirty="0">
                <a:solidFill>
                  <a:srgbClr val="000066"/>
                </a:solidFill>
                <a:latin typeface="Candara"/>
                <a:cs typeface="Candara"/>
              </a:rPr>
              <a:t> </a:t>
            </a:r>
            <a:r>
              <a:rPr sz="3200" dirty="0">
                <a:solidFill>
                  <a:srgbClr val="000066"/>
                </a:solidFill>
                <a:latin typeface="Candara"/>
                <a:cs typeface="Candara"/>
              </a:rPr>
              <a:t>διασπάται αργά. </a:t>
            </a:r>
            <a:r>
              <a:rPr sz="3200" spc="-5" dirty="0">
                <a:solidFill>
                  <a:srgbClr val="000066"/>
                </a:solidFill>
                <a:latin typeface="Candara"/>
                <a:cs typeface="Candara"/>
              </a:rPr>
              <a:t>Είναι </a:t>
            </a:r>
            <a:r>
              <a:rPr sz="3200" spc="5" dirty="0">
                <a:solidFill>
                  <a:srgbClr val="000066"/>
                </a:solidFill>
                <a:latin typeface="Candara"/>
                <a:cs typeface="Candara"/>
              </a:rPr>
              <a:t>αρκετά </a:t>
            </a:r>
            <a:r>
              <a:rPr sz="3200" spc="-5" dirty="0">
                <a:solidFill>
                  <a:srgbClr val="000066"/>
                </a:solidFill>
                <a:latin typeface="Candara"/>
                <a:cs typeface="Candara"/>
              </a:rPr>
              <a:t>σταθερό στη </a:t>
            </a:r>
            <a:r>
              <a:rPr sz="3200" dirty="0">
                <a:solidFill>
                  <a:srgbClr val="000066"/>
                </a:solidFill>
                <a:latin typeface="Candara"/>
                <a:cs typeface="Candara"/>
              </a:rPr>
              <a:t> </a:t>
            </a:r>
            <a:r>
              <a:rPr sz="3200" spc="-5" dirty="0">
                <a:solidFill>
                  <a:srgbClr val="000066"/>
                </a:solidFill>
                <a:latin typeface="Candara"/>
                <a:cs typeface="Candara"/>
              </a:rPr>
              <a:t>νατράσβεστο.</a:t>
            </a:r>
            <a:endParaRPr sz="3200">
              <a:latin typeface="Candara"/>
              <a:cs typeface="Candara"/>
            </a:endParaRPr>
          </a:p>
        </p:txBody>
      </p:sp>
      <p:sp>
        <p:nvSpPr>
          <p:cNvPr id="4" name="TextBox 3"/>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573023" y="1421933"/>
              <a:ext cx="8029194" cy="37423"/>
            </a:xfrm>
            <a:prstGeom prst="rect">
              <a:avLst/>
            </a:prstGeom>
          </p:spPr>
        </p:pic>
        <p:sp>
          <p:nvSpPr>
            <p:cNvPr id="4" name="object 4"/>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pic>
          <p:nvPicPr>
            <p:cNvPr id="5" name="object 5"/>
            <p:cNvPicPr/>
            <p:nvPr/>
          </p:nvPicPr>
          <p:blipFill>
            <a:blip r:embed="rId3" cstate="print"/>
            <a:stretch>
              <a:fillRect/>
            </a:stretch>
          </p:blipFill>
          <p:spPr>
            <a:xfrm>
              <a:off x="2502407" y="269747"/>
              <a:ext cx="6211062" cy="587501"/>
            </a:xfrm>
            <a:prstGeom prst="rect">
              <a:avLst/>
            </a:prstGeom>
          </p:spPr>
        </p:pic>
        <p:sp>
          <p:nvSpPr>
            <p:cNvPr id="6" name="object 6"/>
            <p:cNvSpPr/>
            <p:nvPr/>
          </p:nvSpPr>
          <p:spPr>
            <a:xfrm>
              <a:off x="302513" y="1448561"/>
              <a:ext cx="4117975" cy="4953000"/>
            </a:xfrm>
            <a:custGeom>
              <a:avLst/>
              <a:gdLst/>
              <a:ahLst/>
              <a:cxnLst/>
              <a:rect l="l" t="t" r="r" b="b"/>
              <a:pathLst>
                <a:path w="4117975" h="4953000">
                  <a:moveTo>
                    <a:pt x="0" y="4953000"/>
                  </a:moveTo>
                  <a:lnTo>
                    <a:pt x="4117848" y="4953000"/>
                  </a:lnTo>
                  <a:lnTo>
                    <a:pt x="4117848" y="0"/>
                  </a:lnTo>
                  <a:lnTo>
                    <a:pt x="0" y="0"/>
                  </a:lnTo>
                  <a:lnTo>
                    <a:pt x="0" y="4953000"/>
                  </a:lnTo>
                  <a:close/>
                </a:path>
              </a:pathLst>
            </a:custGeom>
            <a:ln w="25400">
              <a:solidFill>
                <a:srgbClr val="FFFFFF"/>
              </a:solidFill>
            </a:ln>
          </p:spPr>
          <p:txBody>
            <a:bodyPr wrap="square" lIns="0" tIns="0" rIns="0" bIns="0" rtlCol="0"/>
            <a:lstStyle/>
            <a:p>
              <a:endParaRPr/>
            </a:p>
          </p:txBody>
        </p:sp>
      </p:grpSp>
      <p:pic>
        <p:nvPicPr>
          <p:cNvPr id="7" name="object 7"/>
          <p:cNvPicPr/>
          <p:nvPr/>
        </p:nvPicPr>
        <p:blipFill>
          <a:blip r:embed="rId4" cstate="print"/>
          <a:stretch>
            <a:fillRect/>
          </a:stretch>
        </p:blipFill>
        <p:spPr>
          <a:xfrm>
            <a:off x="217931" y="1342644"/>
            <a:ext cx="2955798" cy="621029"/>
          </a:xfrm>
          <a:prstGeom prst="rect">
            <a:avLst/>
          </a:prstGeom>
        </p:spPr>
      </p:pic>
      <p:sp>
        <p:nvSpPr>
          <p:cNvPr id="8" name="object 8"/>
          <p:cNvSpPr txBox="1"/>
          <p:nvPr/>
        </p:nvSpPr>
        <p:spPr>
          <a:xfrm>
            <a:off x="380491" y="1403349"/>
            <a:ext cx="2609850" cy="360680"/>
          </a:xfrm>
          <a:prstGeom prst="rect">
            <a:avLst/>
          </a:prstGeom>
        </p:spPr>
        <p:txBody>
          <a:bodyPr vert="horz" wrap="square" lIns="0" tIns="12065" rIns="0" bIns="0" rtlCol="0">
            <a:spAutoFit/>
          </a:bodyPr>
          <a:lstStyle/>
          <a:p>
            <a:pPr marL="12700">
              <a:lnSpc>
                <a:spcPct val="100000"/>
              </a:lnSpc>
              <a:spcBef>
                <a:spcPts val="95"/>
              </a:spcBef>
            </a:pPr>
            <a:r>
              <a:rPr sz="2200" b="1" spc="-5" dirty="0">
                <a:solidFill>
                  <a:srgbClr val="000066"/>
                </a:solidFill>
                <a:latin typeface="Candara"/>
                <a:cs typeface="Candara"/>
              </a:rPr>
              <a:t>Πτητικά</a:t>
            </a:r>
            <a:r>
              <a:rPr sz="2200" b="1" spc="-70" dirty="0">
                <a:solidFill>
                  <a:srgbClr val="000066"/>
                </a:solidFill>
                <a:latin typeface="Candara"/>
                <a:cs typeface="Candara"/>
              </a:rPr>
              <a:t> </a:t>
            </a:r>
            <a:r>
              <a:rPr sz="2200" b="1" spc="-10" dirty="0">
                <a:solidFill>
                  <a:srgbClr val="000066"/>
                </a:solidFill>
                <a:latin typeface="Candara"/>
                <a:cs typeface="Candara"/>
              </a:rPr>
              <a:t>Αναισθητικά</a:t>
            </a:r>
            <a:endParaRPr sz="2200">
              <a:latin typeface="Candara"/>
              <a:cs typeface="Candara"/>
            </a:endParaRPr>
          </a:p>
        </p:txBody>
      </p:sp>
      <p:sp>
        <p:nvSpPr>
          <p:cNvPr id="9" name="object 9"/>
          <p:cNvSpPr txBox="1"/>
          <p:nvPr/>
        </p:nvSpPr>
        <p:spPr>
          <a:xfrm>
            <a:off x="380491" y="1943227"/>
            <a:ext cx="3960495" cy="2650490"/>
          </a:xfrm>
          <a:prstGeom prst="rect">
            <a:avLst/>
          </a:prstGeom>
        </p:spPr>
        <p:txBody>
          <a:bodyPr vert="horz" wrap="square" lIns="0" tIns="76835" rIns="0" bIns="0" rtlCol="0">
            <a:spAutoFit/>
          </a:bodyPr>
          <a:lstStyle/>
          <a:p>
            <a:pPr marL="287020" marR="5080" indent="-274320" algn="just">
              <a:lnSpc>
                <a:spcPct val="80000"/>
              </a:lnSpc>
              <a:spcBef>
                <a:spcPts val="605"/>
              </a:spcBef>
              <a:buClr>
                <a:srgbClr val="0E6EC5"/>
              </a:buClr>
              <a:buSzPct val="69047"/>
              <a:buFont typeface="Wingdings"/>
              <a:buChar char=""/>
              <a:tabLst>
                <a:tab pos="287020" algn="l"/>
                <a:tab pos="1628139" algn="l"/>
              </a:tabLst>
            </a:pPr>
            <a:r>
              <a:rPr sz="2100" spc="-5" dirty="0">
                <a:solidFill>
                  <a:srgbClr val="000066"/>
                </a:solidFill>
                <a:latin typeface="Candara"/>
                <a:cs typeface="Candara"/>
              </a:rPr>
              <a:t>Υγρά σε θερμοκρασία </a:t>
            </a:r>
            <a:r>
              <a:rPr sz="2100" spc="-10" dirty="0">
                <a:solidFill>
                  <a:srgbClr val="000066"/>
                </a:solidFill>
                <a:latin typeface="Candara"/>
                <a:cs typeface="Candara"/>
              </a:rPr>
              <a:t>και </a:t>
            </a:r>
            <a:r>
              <a:rPr sz="2100" spc="-5" dirty="0">
                <a:solidFill>
                  <a:srgbClr val="000066"/>
                </a:solidFill>
                <a:latin typeface="Candara"/>
                <a:cs typeface="Candara"/>
              </a:rPr>
              <a:t>πίεση </a:t>
            </a:r>
            <a:r>
              <a:rPr sz="2100" spc="-445" dirty="0">
                <a:solidFill>
                  <a:srgbClr val="000066"/>
                </a:solidFill>
                <a:latin typeface="Candara"/>
                <a:cs typeface="Candara"/>
              </a:rPr>
              <a:t> </a:t>
            </a:r>
            <a:r>
              <a:rPr sz="2100" spc="-5" dirty="0">
                <a:solidFill>
                  <a:srgbClr val="000066"/>
                </a:solidFill>
                <a:latin typeface="Candara"/>
                <a:cs typeface="Candara"/>
              </a:rPr>
              <a:t>δωματίου</a:t>
            </a:r>
            <a:r>
              <a:rPr sz="2100" dirty="0">
                <a:solidFill>
                  <a:srgbClr val="000066"/>
                </a:solidFill>
                <a:latin typeface="Candara"/>
                <a:cs typeface="Candara"/>
              </a:rPr>
              <a:t> </a:t>
            </a:r>
            <a:r>
              <a:rPr sz="2100" spc="-10" dirty="0">
                <a:solidFill>
                  <a:srgbClr val="000066"/>
                </a:solidFill>
                <a:latin typeface="Candara"/>
                <a:cs typeface="Candara"/>
              </a:rPr>
              <a:t>και</a:t>
            </a:r>
            <a:r>
              <a:rPr sz="2100" spc="-5" dirty="0">
                <a:solidFill>
                  <a:srgbClr val="000066"/>
                </a:solidFill>
                <a:latin typeface="Candara"/>
                <a:cs typeface="Candara"/>
              </a:rPr>
              <a:t> </a:t>
            </a:r>
            <a:r>
              <a:rPr sz="2100" spc="-10" dirty="0">
                <a:solidFill>
                  <a:srgbClr val="000066"/>
                </a:solidFill>
                <a:latin typeface="Candara"/>
                <a:cs typeface="Candara"/>
              </a:rPr>
              <a:t>εξατμίζονται </a:t>
            </a:r>
            <a:r>
              <a:rPr sz="2100" spc="-5" dirty="0">
                <a:solidFill>
                  <a:srgbClr val="000066"/>
                </a:solidFill>
                <a:latin typeface="Candara"/>
                <a:cs typeface="Candara"/>
              </a:rPr>
              <a:t> μέσω	</a:t>
            </a:r>
            <a:r>
              <a:rPr sz="2100" dirty="0">
                <a:solidFill>
                  <a:srgbClr val="000066"/>
                </a:solidFill>
                <a:latin typeface="Candara"/>
                <a:cs typeface="Candara"/>
              </a:rPr>
              <a:t>ειδικών</a:t>
            </a:r>
            <a:r>
              <a:rPr sz="2100" spc="5" dirty="0">
                <a:solidFill>
                  <a:srgbClr val="000066"/>
                </a:solidFill>
                <a:latin typeface="Candara"/>
                <a:cs typeface="Candara"/>
              </a:rPr>
              <a:t> </a:t>
            </a:r>
            <a:r>
              <a:rPr sz="2100" dirty="0">
                <a:solidFill>
                  <a:srgbClr val="000066"/>
                </a:solidFill>
                <a:latin typeface="Candara"/>
                <a:cs typeface="Candara"/>
              </a:rPr>
              <a:t>συσκευών </a:t>
            </a:r>
            <a:r>
              <a:rPr sz="2100" spc="-445" dirty="0">
                <a:solidFill>
                  <a:srgbClr val="000066"/>
                </a:solidFill>
                <a:latin typeface="Candara"/>
                <a:cs typeface="Candara"/>
              </a:rPr>
              <a:t> </a:t>
            </a:r>
            <a:r>
              <a:rPr sz="2100" spc="-5" dirty="0">
                <a:solidFill>
                  <a:srgbClr val="000066"/>
                </a:solidFill>
                <a:latin typeface="Candara"/>
                <a:cs typeface="Candara"/>
              </a:rPr>
              <a:t>(εξατμιστήρες)</a:t>
            </a:r>
            <a:endParaRPr sz="2100">
              <a:latin typeface="Candara"/>
              <a:cs typeface="Candara"/>
            </a:endParaRPr>
          </a:p>
          <a:p>
            <a:pPr marL="515620" indent="-502920">
              <a:lnSpc>
                <a:spcPts val="1764"/>
              </a:lnSpc>
              <a:buClr>
                <a:srgbClr val="0E6EC5"/>
              </a:buClr>
              <a:buSzPct val="69047"/>
              <a:buFont typeface="Wingdings"/>
              <a:buChar char=""/>
              <a:tabLst>
                <a:tab pos="514984" algn="l"/>
                <a:tab pos="515620" algn="l"/>
              </a:tabLst>
            </a:pPr>
            <a:r>
              <a:rPr sz="2100" b="1" spc="-5" dirty="0">
                <a:solidFill>
                  <a:srgbClr val="000066"/>
                </a:solidFill>
                <a:latin typeface="Candara"/>
                <a:cs typeface="Candara"/>
              </a:rPr>
              <a:t>Αλοθάνιο</a:t>
            </a:r>
            <a:endParaRPr sz="2100">
              <a:latin typeface="Candara"/>
              <a:cs typeface="Candara"/>
            </a:endParaRPr>
          </a:p>
          <a:p>
            <a:pPr marL="515620" indent="-502920">
              <a:lnSpc>
                <a:spcPts val="2014"/>
              </a:lnSpc>
              <a:buClr>
                <a:srgbClr val="0E6EC5"/>
              </a:buClr>
              <a:buSzPct val="69047"/>
              <a:buFont typeface="Wingdings"/>
              <a:buChar char=""/>
              <a:tabLst>
                <a:tab pos="514984" algn="l"/>
                <a:tab pos="515620" algn="l"/>
              </a:tabLst>
            </a:pPr>
            <a:r>
              <a:rPr sz="2100" b="1" spc="-5" dirty="0">
                <a:solidFill>
                  <a:srgbClr val="000066"/>
                </a:solidFill>
                <a:latin typeface="Candara"/>
                <a:cs typeface="Candara"/>
              </a:rPr>
              <a:t>Μεθοξυφλουράνιο</a:t>
            </a:r>
            <a:endParaRPr sz="2100">
              <a:latin typeface="Candara"/>
              <a:cs typeface="Candara"/>
            </a:endParaRPr>
          </a:p>
          <a:p>
            <a:pPr marL="515620" indent="-502920">
              <a:lnSpc>
                <a:spcPts val="2014"/>
              </a:lnSpc>
              <a:buClr>
                <a:srgbClr val="0E6EC5"/>
              </a:buClr>
              <a:buSzPct val="69047"/>
              <a:buFont typeface="Wingdings"/>
              <a:buChar char=""/>
              <a:tabLst>
                <a:tab pos="514984" algn="l"/>
                <a:tab pos="515620" algn="l"/>
              </a:tabLst>
            </a:pPr>
            <a:r>
              <a:rPr sz="2100" b="1" spc="-5" dirty="0">
                <a:solidFill>
                  <a:srgbClr val="000066"/>
                </a:solidFill>
                <a:latin typeface="Candara"/>
                <a:cs typeface="Candara"/>
              </a:rPr>
              <a:t>Ενφλουράνιο</a:t>
            </a:r>
            <a:endParaRPr sz="2100">
              <a:latin typeface="Candara"/>
              <a:cs typeface="Candara"/>
            </a:endParaRPr>
          </a:p>
          <a:p>
            <a:pPr marL="515620" indent="-502920">
              <a:lnSpc>
                <a:spcPts val="2014"/>
              </a:lnSpc>
              <a:buClr>
                <a:srgbClr val="0E6EC5"/>
              </a:buClr>
              <a:buSzPct val="69047"/>
              <a:buFont typeface="Wingdings"/>
              <a:buChar char=""/>
              <a:tabLst>
                <a:tab pos="514984" algn="l"/>
                <a:tab pos="515620" algn="l"/>
              </a:tabLst>
            </a:pPr>
            <a:r>
              <a:rPr sz="2100" b="1" spc="-5" dirty="0">
                <a:solidFill>
                  <a:srgbClr val="000066"/>
                </a:solidFill>
                <a:latin typeface="Candara"/>
                <a:cs typeface="Candara"/>
              </a:rPr>
              <a:t>Ισοφλουράνιο</a:t>
            </a:r>
            <a:endParaRPr sz="2100">
              <a:latin typeface="Candara"/>
              <a:cs typeface="Candara"/>
            </a:endParaRPr>
          </a:p>
          <a:p>
            <a:pPr marL="515620" indent="-502920">
              <a:lnSpc>
                <a:spcPts val="2014"/>
              </a:lnSpc>
              <a:buClr>
                <a:srgbClr val="0E6EC5"/>
              </a:buClr>
              <a:buSzPct val="69047"/>
              <a:buFont typeface="Wingdings"/>
              <a:buChar char=""/>
              <a:tabLst>
                <a:tab pos="514984" algn="l"/>
                <a:tab pos="515620" algn="l"/>
              </a:tabLst>
            </a:pPr>
            <a:r>
              <a:rPr sz="2100" b="1" spc="-5" dirty="0">
                <a:solidFill>
                  <a:srgbClr val="000066"/>
                </a:solidFill>
                <a:latin typeface="Candara"/>
                <a:cs typeface="Candara"/>
              </a:rPr>
              <a:t>Σεβοφλουράνιο</a:t>
            </a:r>
            <a:endParaRPr sz="2100">
              <a:latin typeface="Candara"/>
              <a:cs typeface="Candara"/>
            </a:endParaRPr>
          </a:p>
          <a:p>
            <a:pPr marL="515620" indent="-502920">
              <a:lnSpc>
                <a:spcPts val="2270"/>
              </a:lnSpc>
              <a:buClr>
                <a:srgbClr val="0E6EC5"/>
              </a:buClr>
              <a:buSzPct val="69047"/>
              <a:buFont typeface="Wingdings"/>
              <a:buChar char=""/>
              <a:tabLst>
                <a:tab pos="514984" algn="l"/>
                <a:tab pos="515620" algn="l"/>
              </a:tabLst>
            </a:pPr>
            <a:r>
              <a:rPr sz="2100" b="1" spc="-5" dirty="0">
                <a:solidFill>
                  <a:srgbClr val="000066"/>
                </a:solidFill>
                <a:latin typeface="Candara"/>
                <a:cs typeface="Candara"/>
              </a:rPr>
              <a:t>Δεσφλουράνιο</a:t>
            </a:r>
            <a:endParaRPr sz="2100">
              <a:latin typeface="Candara"/>
              <a:cs typeface="Candara"/>
            </a:endParaRPr>
          </a:p>
        </p:txBody>
      </p:sp>
      <p:grpSp>
        <p:nvGrpSpPr>
          <p:cNvPr id="10" name="object 10"/>
          <p:cNvGrpSpPr/>
          <p:nvPr/>
        </p:nvGrpSpPr>
        <p:grpSpPr>
          <a:xfrm>
            <a:off x="4634484" y="1336547"/>
            <a:ext cx="4218305" cy="5001895"/>
            <a:chOff x="4634484" y="1336547"/>
            <a:chExt cx="4218305" cy="5001895"/>
          </a:xfrm>
        </p:grpSpPr>
        <p:sp>
          <p:nvSpPr>
            <p:cNvPr id="11" name="object 11"/>
            <p:cNvSpPr/>
            <p:nvPr/>
          </p:nvSpPr>
          <p:spPr>
            <a:xfrm>
              <a:off x="4725162" y="1448561"/>
              <a:ext cx="4114800" cy="4876800"/>
            </a:xfrm>
            <a:custGeom>
              <a:avLst/>
              <a:gdLst/>
              <a:ahLst/>
              <a:cxnLst/>
              <a:rect l="l" t="t" r="r" b="b"/>
              <a:pathLst>
                <a:path w="4114800" h="4876800">
                  <a:moveTo>
                    <a:pt x="0" y="4876800"/>
                  </a:moveTo>
                  <a:lnTo>
                    <a:pt x="4114799" y="4876800"/>
                  </a:lnTo>
                  <a:lnTo>
                    <a:pt x="4114799" y="0"/>
                  </a:lnTo>
                  <a:lnTo>
                    <a:pt x="0" y="0"/>
                  </a:lnTo>
                  <a:lnTo>
                    <a:pt x="0" y="4876800"/>
                  </a:lnTo>
                  <a:close/>
                </a:path>
              </a:pathLst>
            </a:custGeom>
            <a:ln w="25400">
              <a:solidFill>
                <a:srgbClr val="FFFFFF"/>
              </a:solidFill>
            </a:ln>
          </p:spPr>
          <p:txBody>
            <a:bodyPr wrap="square" lIns="0" tIns="0" rIns="0" bIns="0" rtlCol="0"/>
            <a:lstStyle/>
            <a:p>
              <a:endParaRPr/>
            </a:p>
          </p:txBody>
        </p:sp>
        <p:pic>
          <p:nvPicPr>
            <p:cNvPr id="12" name="object 12"/>
            <p:cNvPicPr/>
            <p:nvPr/>
          </p:nvPicPr>
          <p:blipFill>
            <a:blip r:embed="rId5" cstate="print"/>
            <a:stretch>
              <a:fillRect/>
            </a:stretch>
          </p:blipFill>
          <p:spPr>
            <a:xfrm>
              <a:off x="4634484" y="1336547"/>
              <a:ext cx="2782062" cy="648462"/>
            </a:xfrm>
            <a:prstGeom prst="rect">
              <a:avLst/>
            </a:prstGeom>
          </p:spPr>
        </p:pic>
      </p:grpSp>
      <p:sp>
        <p:nvSpPr>
          <p:cNvPr id="13" name="object 13"/>
          <p:cNvSpPr txBox="1">
            <a:spLocks noGrp="1"/>
          </p:cNvSpPr>
          <p:nvPr>
            <p:ph type="title"/>
          </p:nvPr>
        </p:nvSpPr>
        <p:spPr>
          <a:xfrm>
            <a:off x="4804028" y="1398777"/>
            <a:ext cx="2422525" cy="376555"/>
          </a:xfrm>
          <a:prstGeom prst="rect">
            <a:avLst/>
          </a:prstGeom>
        </p:spPr>
        <p:txBody>
          <a:bodyPr vert="horz" wrap="square" lIns="0" tIns="13335" rIns="0" bIns="0" rtlCol="0">
            <a:spAutoFit/>
          </a:bodyPr>
          <a:lstStyle/>
          <a:p>
            <a:pPr marL="12700">
              <a:lnSpc>
                <a:spcPct val="100000"/>
              </a:lnSpc>
              <a:spcBef>
                <a:spcPts val="105"/>
              </a:spcBef>
            </a:pPr>
            <a:r>
              <a:rPr sz="2300" b="1" dirty="0">
                <a:solidFill>
                  <a:srgbClr val="000066"/>
                </a:solidFill>
                <a:latin typeface="Candara"/>
                <a:cs typeface="Candara"/>
              </a:rPr>
              <a:t>Αέρια</a:t>
            </a:r>
            <a:r>
              <a:rPr sz="2300" b="1" spc="-65" dirty="0">
                <a:solidFill>
                  <a:srgbClr val="000066"/>
                </a:solidFill>
                <a:latin typeface="Candara"/>
                <a:cs typeface="Candara"/>
              </a:rPr>
              <a:t> </a:t>
            </a:r>
            <a:r>
              <a:rPr sz="2300" b="1" spc="-5" dirty="0">
                <a:solidFill>
                  <a:srgbClr val="000066"/>
                </a:solidFill>
                <a:latin typeface="Candara"/>
                <a:cs typeface="Candara"/>
              </a:rPr>
              <a:t>Αναισθητικά</a:t>
            </a:r>
            <a:endParaRPr sz="2300">
              <a:latin typeface="Candara"/>
              <a:cs typeface="Candara"/>
            </a:endParaRPr>
          </a:p>
        </p:txBody>
      </p:sp>
      <p:sp>
        <p:nvSpPr>
          <p:cNvPr id="14" name="object 14"/>
          <p:cNvSpPr txBox="1"/>
          <p:nvPr/>
        </p:nvSpPr>
        <p:spPr>
          <a:xfrm>
            <a:off x="4804028" y="2001138"/>
            <a:ext cx="3957320" cy="1433195"/>
          </a:xfrm>
          <a:prstGeom prst="rect">
            <a:avLst/>
          </a:prstGeom>
        </p:spPr>
        <p:txBody>
          <a:bodyPr vert="horz" wrap="square" lIns="0" tIns="76835" rIns="0" bIns="0" rtlCol="0">
            <a:spAutoFit/>
          </a:bodyPr>
          <a:lstStyle/>
          <a:p>
            <a:pPr marL="287020" marR="5080" indent="-274320" algn="just">
              <a:lnSpc>
                <a:spcPts val="2110"/>
              </a:lnSpc>
              <a:spcBef>
                <a:spcPts val="605"/>
              </a:spcBef>
              <a:buClr>
                <a:srgbClr val="0E6EC5"/>
              </a:buClr>
              <a:buSzPct val="68181"/>
              <a:buFont typeface="Wingdings"/>
              <a:buChar char=""/>
              <a:tabLst>
                <a:tab pos="287020" algn="l"/>
              </a:tabLst>
            </a:pPr>
            <a:r>
              <a:rPr sz="2200" spc="-10" dirty="0">
                <a:solidFill>
                  <a:srgbClr val="000066"/>
                </a:solidFill>
                <a:latin typeface="Candara"/>
                <a:cs typeface="Candara"/>
              </a:rPr>
              <a:t>Υγροποιούνται</a:t>
            </a:r>
            <a:r>
              <a:rPr sz="2200" spc="-5" dirty="0">
                <a:solidFill>
                  <a:srgbClr val="000066"/>
                </a:solidFill>
                <a:latin typeface="Candara"/>
                <a:cs typeface="Candara"/>
              </a:rPr>
              <a:t> υπό</a:t>
            </a:r>
            <a:r>
              <a:rPr sz="2200" dirty="0">
                <a:solidFill>
                  <a:srgbClr val="000066"/>
                </a:solidFill>
                <a:latin typeface="Candara"/>
                <a:cs typeface="Candara"/>
              </a:rPr>
              <a:t> </a:t>
            </a:r>
            <a:r>
              <a:rPr sz="2200" spc="-5" dirty="0">
                <a:solidFill>
                  <a:srgbClr val="000066"/>
                </a:solidFill>
                <a:latin typeface="Candara"/>
                <a:cs typeface="Candara"/>
              </a:rPr>
              <a:t>πίεση, </a:t>
            </a:r>
            <a:r>
              <a:rPr sz="2200" spc="-465" dirty="0">
                <a:solidFill>
                  <a:srgbClr val="000066"/>
                </a:solidFill>
                <a:latin typeface="Candara"/>
                <a:cs typeface="Candara"/>
              </a:rPr>
              <a:t> </a:t>
            </a:r>
            <a:r>
              <a:rPr sz="2200" spc="-10" dirty="0">
                <a:solidFill>
                  <a:srgbClr val="000066"/>
                </a:solidFill>
                <a:latin typeface="Candara"/>
                <a:cs typeface="Candara"/>
              </a:rPr>
              <a:t>αποθηκεύονται</a:t>
            </a:r>
            <a:r>
              <a:rPr sz="2200" spc="-5" dirty="0">
                <a:solidFill>
                  <a:srgbClr val="000066"/>
                </a:solidFill>
                <a:latin typeface="Candara"/>
                <a:cs typeface="Candara"/>
              </a:rPr>
              <a:t> σε</a:t>
            </a:r>
            <a:r>
              <a:rPr sz="2200" dirty="0">
                <a:solidFill>
                  <a:srgbClr val="000066"/>
                </a:solidFill>
                <a:latin typeface="Candara"/>
                <a:cs typeface="Candara"/>
              </a:rPr>
              <a:t> </a:t>
            </a:r>
            <a:r>
              <a:rPr sz="2200" spc="-5" dirty="0">
                <a:solidFill>
                  <a:srgbClr val="000066"/>
                </a:solidFill>
                <a:latin typeface="Candara"/>
                <a:cs typeface="Candara"/>
              </a:rPr>
              <a:t>οβίδες, </a:t>
            </a:r>
            <a:r>
              <a:rPr sz="2200" spc="-465" dirty="0">
                <a:solidFill>
                  <a:srgbClr val="000066"/>
                </a:solidFill>
                <a:latin typeface="Candara"/>
                <a:cs typeface="Candara"/>
              </a:rPr>
              <a:t> </a:t>
            </a:r>
            <a:r>
              <a:rPr sz="2200" spc="-5" dirty="0">
                <a:solidFill>
                  <a:srgbClr val="000066"/>
                </a:solidFill>
                <a:latin typeface="Candara"/>
                <a:cs typeface="Candara"/>
              </a:rPr>
              <a:t>όπου</a:t>
            </a:r>
            <a:r>
              <a:rPr sz="2200" dirty="0">
                <a:solidFill>
                  <a:srgbClr val="000066"/>
                </a:solidFill>
                <a:latin typeface="Candara"/>
                <a:cs typeface="Candara"/>
              </a:rPr>
              <a:t> </a:t>
            </a:r>
            <a:r>
              <a:rPr sz="2200" spc="-10" dirty="0">
                <a:solidFill>
                  <a:srgbClr val="000066"/>
                </a:solidFill>
                <a:latin typeface="Candara"/>
                <a:cs typeface="Candara"/>
              </a:rPr>
              <a:t>βρίσκονται</a:t>
            </a:r>
            <a:r>
              <a:rPr sz="2200" spc="-5" dirty="0">
                <a:solidFill>
                  <a:srgbClr val="000066"/>
                </a:solidFill>
                <a:latin typeface="Candara"/>
                <a:cs typeface="Candara"/>
              </a:rPr>
              <a:t> </a:t>
            </a:r>
            <a:r>
              <a:rPr sz="2200" spc="-10" dirty="0">
                <a:solidFill>
                  <a:srgbClr val="000066"/>
                </a:solidFill>
                <a:latin typeface="Candara"/>
                <a:cs typeface="Candara"/>
              </a:rPr>
              <a:t>και</a:t>
            </a:r>
            <a:r>
              <a:rPr sz="2200" spc="-5" dirty="0">
                <a:solidFill>
                  <a:srgbClr val="000066"/>
                </a:solidFill>
                <a:latin typeface="Candara"/>
                <a:cs typeface="Candara"/>
              </a:rPr>
              <a:t> στις</a:t>
            </a:r>
            <a:r>
              <a:rPr sz="2200" dirty="0">
                <a:solidFill>
                  <a:srgbClr val="000066"/>
                </a:solidFill>
                <a:latin typeface="Candara"/>
                <a:cs typeface="Candara"/>
              </a:rPr>
              <a:t> </a:t>
            </a:r>
            <a:r>
              <a:rPr sz="2200" spc="-5" dirty="0">
                <a:solidFill>
                  <a:srgbClr val="000066"/>
                </a:solidFill>
                <a:latin typeface="Candara"/>
                <a:cs typeface="Candara"/>
              </a:rPr>
              <a:t>2 </a:t>
            </a:r>
            <a:r>
              <a:rPr sz="2200" dirty="0">
                <a:solidFill>
                  <a:srgbClr val="000066"/>
                </a:solidFill>
                <a:latin typeface="Candara"/>
                <a:cs typeface="Candara"/>
              </a:rPr>
              <a:t> </a:t>
            </a:r>
            <a:r>
              <a:rPr sz="2200" spc="-5" dirty="0">
                <a:solidFill>
                  <a:srgbClr val="000066"/>
                </a:solidFill>
                <a:latin typeface="Candara"/>
                <a:cs typeface="Candara"/>
              </a:rPr>
              <a:t>μορφές,</a:t>
            </a:r>
            <a:r>
              <a:rPr sz="2200" dirty="0">
                <a:solidFill>
                  <a:srgbClr val="000066"/>
                </a:solidFill>
                <a:latin typeface="Candara"/>
                <a:cs typeface="Candara"/>
              </a:rPr>
              <a:t> </a:t>
            </a:r>
            <a:r>
              <a:rPr sz="2200" spc="-10" dirty="0">
                <a:solidFill>
                  <a:srgbClr val="000066"/>
                </a:solidFill>
                <a:latin typeface="Candara"/>
                <a:cs typeface="Candara"/>
              </a:rPr>
              <a:t>εξέρχονται </a:t>
            </a:r>
            <a:r>
              <a:rPr sz="2200" spc="-5" dirty="0">
                <a:solidFill>
                  <a:srgbClr val="000066"/>
                </a:solidFill>
                <a:latin typeface="Candara"/>
                <a:cs typeface="Candara"/>
              </a:rPr>
              <a:t>σε αέρια </a:t>
            </a:r>
            <a:r>
              <a:rPr sz="2200" dirty="0">
                <a:solidFill>
                  <a:srgbClr val="000066"/>
                </a:solidFill>
                <a:latin typeface="Candara"/>
                <a:cs typeface="Candara"/>
              </a:rPr>
              <a:t> </a:t>
            </a:r>
            <a:r>
              <a:rPr sz="2200" spc="-10" dirty="0">
                <a:solidFill>
                  <a:srgbClr val="000066"/>
                </a:solidFill>
                <a:latin typeface="Candara"/>
                <a:cs typeface="Candara"/>
              </a:rPr>
              <a:t>μορφή</a:t>
            </a:r>
            <a:endParaRPr sz="2200">
              <a:latin typeface="Candara"/>
              <a:cs typeface="Candara"/>
            </a:endParaRPr>
          </a:p>
        </p:txBody>
      </p:sp>
      <p:sp>
        <p:nvSpPr>
          <p:cNvPr id="15" name="object 15"/>
          <p:cNvSpPr txBox="1"/>
          <p:nvPr/>
        </p:nvSpPr>
        <p:spPr>
          <a:xfrm>
            <a:off x="4804028" y="3878960"/>
            <a:ext cx="875030" cy="360680"/>
          </a:xfrm>
          <a:prstGeom prst="rect">
            <a:avLst/>
          </a:prstGeom>
        </p:spPr>
        <p:txBody>
          <a:bodyPr vert="horz" wrap="square" lIns="0" tIns="12065" rIns="0" bIns="0" rtlCol="0">
            <a:spAutoFit/>
          </a:bodyPr>
          <a:lstStyle/>
          <a:p>
            <a:pPr marL="347980" indent="-335280">
              <a:lnSpc>
                <a:spcPct val="100000"/>
              </a:lnSpc>
              <a:spcBef>
                <a:spcPts val="95"/>
              </a:spcBef>
              <a:buClr>
                <a:srgbClr val="0E6EC5"/>
              </a:buClr>
              <a:buSzPct val="68181"/>
              <a:buFont typeface="Wingdings"/>
              <a:buChar char=""/>
              <a:tabLst>
                <a:tab pos="347345" algn="l"/>
                <a:tab pos="347980" algn="l"/>
              </a:tabLst>
            </a:pPr>
            <a:r>
              <a:rPr sz="2200" b="1" spc="-5" dirty="0">
                <a:solidFill>
                  <a:srgbClr val="000066"/>
                </a:solidFill>
                <a:latin typeface="Candara"/>
                <a:cs typeface="Candara"/>
              </a:rPr>
              <a:t>Ν2Ο</a:t>
            </a:r>
            <a:endParaRPr sz="2200">
              <a:latin typeface="Candara"/>
              <a:cs typeface="Candara"/>
            </a:endParaRPr>
          </a:p>
        </p:txBody>
      </p:sp>
      <p:pic>
        <p:nvPicPr>
          <p:cNvPr id="16" name="Εικόνα 15"/>
          <p:cNvPicPr>
            <a:picLocks noChangeAspect="1"/>
          </p:cNvPicPr>
          <p:nvPr/>
        </p:nvPicPr>
        <p:blipFill>
          <a:blip r:embed="rId6"/>
          <a:stretch>
            <a:fillRect/>
          </a:stretch>
        </p:blipFill>
        <p:spPr>
          <a:xfrm>
            <a:off x="6957499" y="3576021"/>
            <a:ext cx="1743075" cy="2619375"/>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828547" y="2144395"/>
            <a:ext cx="7783195" cy="1974214"/>
          </a:xfrm>
          <a:prstGeom prst="rect">
            <a:avLst/>
          </a:prstGeom>
        </p:spPr>
        <p:txBody>
          <a:bodyPr vert="horz" wrap="square" lIns="0" tIns="13970" rIns="0" bIns="0" rtlCol="0">
            <a:spAutoFit/>
          </a:bodyPr>
          <a:lstStyle/>
          <a:p>
            <a:pPr marL="12700" marR="5080" indent="242570" algn="just">
              <a:lnSpc>
                <a:spcPct val="99800"/>
              </a:lnSpc>
              <a:spcBef>
                <a:spcPts val="110"/>
              </a:spcBef>
            </a:pPr>
            <a:r>
              <a:rPr spc="-5" dirty="0">
                <a:solidFill>
                  <a:srgbClr val="000066"/>
                </a:solidFill>
                <a:latin typeface="Candara"/>
                <a:cs typeface="Candara"/>
              </a:rPr>
              <a:t>Επάγει</a:t>
            </a:r>
            <a:r>
              <a:rPr dirty="0">
                <a:solidFill>
                  <a:srgbClr val="000066"/>
                </a:solidFill>
                <a:latin typeface="Candara"/>
                <a:cs typeface="Candara"/>
              </a:rPr>
              <a:t> </a:t>
            </a:r>
            <a:r>
              <a:rPr spc="-5" dirty="0">
                <a:solidFill>
                  <a:srgbClr val="000066"/>
                </a:solidFill>
                <a:latin typeface="Candara"/>
                <a:cs typeface="Candara"/>
              </a:rPr>
              <a:t>γρήγορα</a:t>
            </a:r>
            <a:r>
              <a:rPr dirty="0">
                <a:solidFill>
                  <a:srgbClr val="000066"/>
                </a:solidFill>
                <a:latin typeface="Candara"/>
                <a:cs typeface="Candara"/>
              </a:rPr>
              <a:t> </a:t>
            </a:r>
            <a:r>
              <a:rPr spc="-5" dirty="0">
                <a:solidFill>
                  <a:srgbClr val="000066"/>
                </a:solidFill>
                <a:latin typeface="Candara"/>
                <a:cs typeface="Candara"/>
              </a:rPr>
              <a:t>χειρουργική</a:t>
            </a:r>
            <a:r>
              <a:rPr dirty="0">
                <a:solidFill>
                  <a:srgbClr val="000066"/>
                </a:solidFill>
                <a:latin typeface="Candara"/>
                <a:cs typeface="Candara"/>
              </a:rPr>
              <a:t> αναισθησία </a:t>
            </a:r>
            <a:r>
              <a:rPr spc="5" dirty="0">
                <a:solidFill>
                  <a:srgbClr val="000066"/>
                </a:solidFill>
                <a:latin typeface="Candara"/>
                <a:cs typeface="Candara"/>
              </a:rPr>
              <a:t> </a:t>
            </a:r>
            <a:r>
              <a:rPr dirty="0">
                <a:solidFill>
                  <a:srgbClr val="000066"/>
                </a:solidFill>
                <a:latin typeface="Candara"/>
                <a:cs typeface="Candara"/>
              </a:rPr>
              <a:t>με σχετικά σύντομη ανάνηψη. </a:t>
            </a:r>
            <a:r>
              <a:rPr spc="5" dirty="0">
                <a:solidFill>
                  <a:srgbClr val="000066"/>
                </a:solidFill>
                <a:latin typeface="Candara"/>
                <a:cs typeface="Candara"/>
              </a:rPr>
              <a:t>Το </a:t>
            </a:r>
            <a:r>
              <a:rPr spc="-5" dirty="0">
                <a:solidFill>
                  <a:srgbClr val="000066"/>
                </a:solidFill>
                <a:latin typeface="Candara"/>
                <a:cs typeface="Candara"/>
              </a:rPr>
              <a:t>αλοθάνιο </a:t>
            </a:r>
            <a:r>
              <a:rPr dirty="0">
                <a:solidFill>
                  <a:srgbClr val="000066"/>
                </a:solidFill>
                <a:latin typeface="Candara"/>
                <a:cs typeface="Candara"/>
              </a:rPr>
              <a:t> </a:t>
            </a:r>
            <a:r>
              <a:rPr spc="5" dirty="0">
                <a:solidFill>
                  <a:srgbClr val="000066"/>
                </a:solidFill>
                <a:latin typeface="Candara"/>
                <a:cs typeface="Candara"/>
              </a:rPr>
              <a:t>δεν </a:t>
            </a:r>
            <a:r>
              <a:rPr spc="-5" dirty="0">
                <a:solidFill>
                  <a:srgbClr val="000066"/>
                </a:solidFill>
                <a:latin typeface="Candara"/>
                <a:cs typeface="Candara"/>
              </a:rPr>
              <a:t>προκαλεί </a:t>
            </a:r>
            <a:r>
              <a:rPr spc="-10" dirty="0">
                <a:solidFill>
                  <a:srgbClr val="000066"/>
                </a:solidFill>
                <a:latin typeface="Candara"/>
                <a:cs typeface="Candara"/>
              </a:rPr>
              <a:t>ικανοποιητική </a:t>
            </a:r>
            <a:r>
              <a:rPr spc="-5" dirty="0">
                <a:solidFill>
                  <a:srgbClr val="000066"/>
                </a:solidFill>
                <a:latin typeface="Candara"/>
                <a:cs typeface="Candara"/>
              </a:rPr>
              <a:t>μυοχάλαση και </a:t>
            </a:r>
            <a:r>
              <a:rPr spc="-680" dirty="0">
                <a:solidFill>
                  <a:srgbClr val="000066"/>
                </a:solidFill>
                <a:latin typeface="Candara"/>
                <a:cs typeface="Candara"/>
              </a:rPr>
              <a:t> </a:t>
            </a:r>
            <a:r>
              <a:rPr dirty="0">
                <a:solidFill>
                  <a:srgbClr val="000066"/>
                </a:solidFill>
                <a:latin typeface="Candara"/>
                <a:cs typeface="Candara"/>
              </a:rPr>
              <a:t>αναλγησία</a:t>
            </a:r>
            <a:r>
              <a:rPr spc="-40" dirty="0">
                <a:solidFill>
                  <a:srgbClr val="000066"/>
                </a:solidFill>
                <a:latin typeface="Candara"/>
                <a:cs typeface="Candara"/>
              </a:rPr>
              <a:t> </a:t>
            </a:r>
            <a:r>
              <a:rPr dirty="0">
                <a:solidFill>
                  <a:srgbClr val="000066"/>
                </a:solidFill>
                <a:latin typeface="Candara"/>
                <a:cs typeface="Candara"/>
              </a:rPr>
              <a:t>μόνο</a:t>
            </a:r>
            <a:r>
              <a:rPr spc="5" dirty="0">
                <a:solidFill>
                  <a:srgbClr val="000066"/>
                </a:solidFill>
                <a:latin typeface="Candara"/>
                <a:cs typeface="Candara"/>
              </a:rPr>
              <a:t> </a:t>
            </a:r>
            <a:r>
              <a:rPr spc="-5" dirty="0">
                <a:solidFill>
                  <a:srgbClr val="000066"/>
                </a:solidFill>
                <a:latin typeface="Candara"/>
                <a:cs typeface="Candara"/>
              </a:rPr>
              <a:t>του.</a:t>
            </a:r>
          </a:p>
        </p:txBody>
      </p:sp>
      <p:sp>
        <p:nvSpPr>
          <p:cNvPr id="4" name="TextBox 3"/>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727830" y="1656969"/>
            <a:ext cx="3154045" cy="513715"/>
          </a:xfrm>
          <a:prstGeom prst="rect">
            <a:avLst/>
          </a:prstGeom>
        </p:spPr>
        <p:txBody>
          <a:bodyPr vert="horz" wrap="square" lIns="0" tIns="13335" rIns="0" bIns="0" rtlCol="0">
            <a:spAutoFit/>
          </a:bodyPr>
          <a:lstStyle/>
          <a:p>
            <a:pPr marL="12700">
              <a:lnSpc>
                <a:spcPct val="100000"/>
              </a:lnSpc>
              <a:spcBef>
                <a:spcPts val="105"/>
              </a:spcBef>
              <a:tabLst>
                <a:tab pos="1262380" algn="l"/>
              </a:tabLst>
            </a:pPr>
            <a:r>
              <a:rPr sz="3200" dirty="0">
                <a:solidFill>
                  <a:srgbClr val="000066"/>
                </a:solidFill>
                <a:latin typeface="Candara"/>
                <a:cs typeface="Candara"/>
              </a:rPr>
              <a:t>την	αρτηριακή</a:t>
            </a:r>
            <a:endParaRPr sz="3200">
              <a:latin typeface="Candara"/>
              <a:cs typeface="Candara"/>
            </a:endParaRPr>
          </a:p>
        </p:txBody>
      </p:sp>
      <p:sp>
        <p:nvSpPr>
          <p:cNvPr id="4" name="object 4"/>
          <p:cNvSpPr txBox="1"/>
          <p:nvPr/>
        </p:nvSpPr>
        <p:spPr>
          <a:xfrm>
            <a:off x="7480554" y="1656969"/>
            <a:ext cx="112649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πίεση,</a:t>
            </a:r>
            <a:endParaRPr sz="3200">
              <a:latin typeface="Candara"/>
              <a:cs typeface="Candara"/>
            </a:endParaRPr>
          </a:p>
        </p:txBody>
      </p:sp>
      <p:sp>
        <p:nvSpPr>
          <p:cNvPr id="5" name="object 5"/>
          <p:cNvSpPr txBox="1"/>
          <p:nvPr/>
        </p:nvSpPr>
        <p:spPr>
          <a:xfrm>
            <a:off x="828547" y="1656969"/>
            <a:ext cx="2749550" cy="998855"/>
          </a:xfrm>
          <a:prstGeom prst="rect">
            <a:avLst/>
          </a:prstGeom>
        </p:spPr>
        <p:txBody>
          <a:bodyPr vert="horz" wrap="square" lIns="0" tIns="13335" rIns="0" bIns="0" rtlCol="0">
            <a:spAutoFit/>
          </a:bodyPr>
          <a:lstStyle/>
          <a:p>
            <a:pPr marR="23495" algn="ctr">
              <a:lnSpc>
                <a:spcPts val="3829"/>
              </a:lnSpc>
              <a:spcBef>
                <a:spcPts val="105"/>
              </a:spcBef>
            </a:pPr>
            <a:r>
              <a:rPr sz="3200" dirty="0">
                <a:solidFill>
                  <a:srgbClr val="000066"/>
                </a:solidFill>
                <a:latin typeface="Candara"/>
                <a:cs typeface="Candara"/>
              </a:rPr>
              <a:t>Ελαττώνει</a:t>
            </a:r>
            <a:endParaRPr sz="3200">
              <a:latin typeface="Candara"/>
              <a:cs typeface="Candara"/>
            </a:endParaRPr>
          </a:p>
          <a:p>
            <a:pPr algn="ctr">
              <a:lnSpc>
                <a:spcPts val="3829"/>
              </a:lnSpc>
            </a:pPr>
            <a:r>
              <a:rPr sz="3200" spc="-10" dirty="0">
                <a:solidFill>
                  <a:srgbClr val="000066"/>
                </a:solidFill>
                <a:latin typeface="Candara"/>
                <a:cs typeface="Candara"/>
              </a:rPr>
              <a:t>ευαισθητοποιεί</a:t>
            </a:r>
            <a:endParaRPr sz="3200">
              <a:latin typeface="Candara"/>
              <a:cs typeface="Candara"/>
            </a:endParaRPr>
          </a:p>
        </p:txBody>
      </p:sp>
      <p:sp>
        <p:nvSpPr>
          <p:cNvPr id="6" name="object 6"/>
          <p:cNvSpPr txBox="1"/>
          <p:nvPr/>
        </p:nvSpPr>
        <p:spPr>
          <a:xfrm>
            <a:off x="3817746" y="2141601"/>
            <a:ext cx="4790440" cy="513715"/>
          </a:xfrm>
          <a:prstGeom prst="rect">
            <a:avLst/>
          </a:prstGeom>
        </p:spPr>
        <p:txBody>
          <a:bodyPr vert="horz" wrap="square" lIns="0" tIns="13335" rIns="0" bIns="0" rtlCol="0">
            <a:spAutoFit/>
          </a:bodyPr>
          <a:lstStyle/>
          <a:p>
            <a:pPr marL="12700">
              <a:lnSpc>
                <a:spcPct val="100000"/>
              </a:lnSpc>
              <a:spcBef>
                <a:spcPts val="105"/>
              </a:spcBef>
              <a:tabLst>
                <a:tab pos="1670685" algn="l"/>
                <a:tab pos="2562225" algn="l"/>
                <a:tab pos="4071620" algn="l"/>
              </a:tabLst>
            </a:pPr>
            <a:r>
              <a:rPr sz="3200" dirty="0">
                <a:solidFill>
                  <a:srgbClr val="000066"/>
                </a:solidFill>
                <a:latin typeface="Candara"/>
                <a:cs typeface="Candara"/>
              </a:rPr>
              <a:t>ε</a:t>
            </a:r>
            <a:r>
              <a:rPr sz="3200" spc="5" dirty="0">
                <a:solidFill>
                  <a:srgbClr val="000066"/>
                </a:solidFill>
                <a:latin typeface="Candara"/>
                <a:cs typeface="Candara"/>
              </a:rPr>
              <a:t>λ</a:t>
            </a:r>
            <a:r>
              <a:rPr sz="3200" dirty="0">
                <a:solidFill>
                  <a:srgbClr val="000066"/>
                </a:solidFill>
                <a:latin typeface="Candara"/>
                <a:cs typeface="Candara"/>
              </a:rPr>
              <a:t>α</a:t>
            </a:r>
            <a:r>
              <a:rPr sz="3200" spc="-15" dirty="0">
                <a:solidFill>
                  <a:srgbClr val="000066"/>
                </a:solidFill>
                <a:latin typeface="Candara"/>
                <a:cs typeface="Candara"/>
              </a:rPr>
              <a:t>φ</a:t>
            </a:r>
            <a:r>
              <a:rPr sz="3200" spc="-10" dirty="0">
                <a:solidFill>
                  <a:srgbClr val="000066"/>
                </a:solidFill>
                <a:latin typeface="Candara"/>
                <a:cs typeface="Candara"/>
              </a:rPr>
              <a:t>ρ</a:t>
            </a:r>
            <a:r>
              <a:rPr sz="3200" dirty="0">
                <a:solidFill>
                  <a:srgbClr val="000066"/>
                </a:solidFill>
                <a:latin typeface="Candara"/>
                <a:cs typeface="Candara"/>
              </a:rPr>
              <a:t>ά	την	</a:t>
            </a:r>
            <a:r>
              <a:rPr sz="3200" spc="-5" dirty="0">
                <a:solidFill>
                  <a:srgbClr val="000066"/>
                </a:solidFill>
                <a:latin typeface="Candara"/>
                <a:cs typeface="Candara"/>
              </a:rPr>
              <a:t>καρδι</a:t>
            </a:r>
            <a:r>
              <a:rPr sz="3200" dirty="0">
                <a:solidFill>
                  <a:srgbClr val="000066"/>
                </a:solidFill>
                <a:latin typeface="Candara"/>
                <a:cs typeface="Candara"/>
              </a:rPr>
              <a:t>ά	</a:t>
            </a:r>
            <a:r>
              <a:rPr sz="3200" spc="-20" dirty="0">
                <a:solidFill>
                  <a:srgbClr val="000066"/>
                </a:solidFill>
                <a:latin typeface="Candara"/>
                <a:cs typeface="Candara"/>
              </a:rPr>
              <a:t>σ</a:t>
            </a:r>
            <a:r>
              <a:rPr sz="3200" dirty="0">
                <a:solidFill>
                  <a:srgbClr val="000066"/>
                </a:solidFill>
                <a:latin typeface="Candara"/>
                <a:cs typeface="Candara"/>
              </a:rPr>
              <a:t>τις</a:t>
            </a:r>
            <a:endParaRPr sz="3200">
              <a:latin typeface="Candara"/>
              <a:cs typeface="Candara"/>
            </a:endParaRPr>
          </a:p>
        </p:txBody>
      </p:sp>
      <p:sp>
        <p:nvSpPr>
          <p:cNvPr id="7" name="object 7"/>
          <p:cNvSpPr txBox="1"/>
          <p:nvPr/>
        </p:nvSpPr>
        <p:spPr>
          <a:xfrm>
            <a:off x="828547" y="2629281"/>
            <a:ext cx="7780655" cy="1977389"/>
          </a:xfrm>
          <a:prstGeom prst="rect">
            <a:avLst/>
          </a:prstGeom>
        </p:spPr>
        <p:txBody>
          <a:bodyPr vert="horz" wrap="square" lIns="0" tIns="13335" rIns="0" bIns="0" rtlCol="0">
            <a:spAutoFit/>
          </a:bodyPr>
          <a:lstStyle/>
          <a:p>
            <a:pPr marL="12700" marR="5080" algn="just">
              <a:lnSpc>
                <a:spcPct val="100000"/>
              </a:lnSpc>
              <a:spcBef>
                <a:spcPts val="105"/>
              </a:spcBef>
            </a:pPr>
            <a:r>
              <a:rPr sz="3200" spc="-5" dirty="0">
                <a:solidFill>
                  <a:srgbClr val="000066"/>
                </a:solidFill>
                <a:latin typeface="Candara"/>
                <a:cs typeface="Candara"/>
              </a:rPr>
              <a:t>κ</a:t>
            </a:r>
            <a:r>
              <a:rPr sz="3200" spc="5" dirty="0">
                <a:solidFill>
                  <a:srgbClr val="000066"/>
                </a:solidFill>
                <a:latin typeface="Candara"/>
                <a:cs typeface="Candara"/>
              </a:rPr>
              <a:t>α</a:t>
            </a:r>
            <a:r>
              <a:rPr sz="3200" dirty="0">
                <a:solidFill>
                  <a:srgbClr val="000066"/>
                </a:solidFill>
                <a:latin typeface="Candara"/>
                <a:cs typeface="Candara"/>
              </a:rPr>
              <a:t>τεχολαμίν</a:t>
            </a:r>
            <a:r>
              <a:rPr sz="3200" spc="10" dirty="0">
                <a:solidFill>
                  <a:srgbClr val="000066"/>
                </a:solidFill>
                <a:latin typeface="Candara"/>
                <a:cs typeface="Candara"/>
              </a:rPr>
              <a:t>ε</a:t>
            </a:r>
            <a:r>
              <a:rPr sz="3200" dirty="0">
                <a:solidFill>
                  <a:srgbClr val="000066"/>
                </a:solidFill>
                <a:latin typeface="Candara"/>
                <a:cs typeface="Candara"/>
              </a:rPr>
              <a:t>ς, </a:t>
            </a:r>
            <a:r>
              <a:rPr sz="3200" spc="5" dirty="0">
                <a:solidFill>
                  <a:srgbClr val="000066"/>
                </a:solidFill>
                <a:latin typeface="Candara"/>
                <a:cs typeface="Candara"/>
              </a:rPr>
              <a:t> </a:t>
            </a:r>
            <a:r>
              <a:rPr sz="3200" dirty="0">
                <a:solidFill>
                  <a:srgbClr val="000066"/>
                </a:solidFill>
                <a:latin typeface="Candara"/>
                <a:cs typeface="Candara"/>
              </a:rPr>
              <a:t>αυ</a:t>
            </a:r>
            <a:r>
              <a:rPr sz="3200" spc="-15" dirty="0">
                <a:solidFill>
                  <a:srgbClr val="000066"/>
                </a:solidFill>
                <a:latin typeface="Candara"/>
                <a:cs typeface="Candara"/>
              </a:rPr>
              <a:t>ξ</a:t>
            </a:r>
            <a:r>
              <a:rPr sz="3200" dirty="0">
                <a:solidFill>
                  <a:srgbClr val="000066"/>
                </a:solidFill>
                <a:latin typeface="Candara"/>
                <a:cs typeface="Candara"/>
              </a:rPr>
              <a:t>άνει </a:t>
            </a:r>
            <a:r>
              <a:rPr sz="3200" spc="15" dirty="0">
                <a:solidFill>
                  <a:srgbClr val="000066"/>
                </a:solidFill>
                <a:latin typeface="Candara"/>
                <a:cs typeface="Candara"/>
              </a:rPr>
              <a:t> </a:t>
            </a:r>
            <a:r>
              <a:rPr sz="3200" dirty="0">
                <a:solidFill>
                  <a:srgbClr val="000066"/>
                </a:solidFill>
                <a:latin typeface="Candara"/>
                <a:cs typeface="Candara"/>
              </a:rPr>
              <a:t>την </a:t>
            </a:r>
            <a:r>
              <a:rPr sz="3200" spc="25" dirty="0">
                <a:solidFill>
                  <a:srgbClr val="000066"/>
                </a:solidFill>
                <a:latin typeface="Candara"/>
                <a:cs typeface="Candara"/>
              </a:rPr>
              <a:t> </a:t>
            </a:r>
            <a:r>
              <a:rPr sz="3200" dirty="0">
                <a:solidFill>
                  <a:srgbClr val="000066"/>
                </a:solidFill>
                <a:latin typeface="Candara"/>
                <a:cs typeface="Candara"/>
              </a:rPr>
              <a:t>εν</a:t>
            </a:r>
            <a:r>
              <a:rPr sz="3200" spc="15" dirty="0">
                <a:solidFill>
                  <a:srgbClr val="000066"/>
                </a:solidFill>
                <a:latin typeface="Candara"/>
                <a:cs typeface="Candara"/>
              </a:rPr>
              <a:t>δ</a:t>
            </a:r>
            <a:r>
              <a:rPr sz="3200" dirty="0">
                <a:solidFill>
                  <a:srgbClr val="000066"/>
                </a:solidFill>
                <a:latin typeface="Candara"/>
                <a:cs typeface="Candara"/>
              </a:rPr>
              <a:t>οκραν</a:t>
            </a:r>
            <a:r>
              <a:rPr sz="3200" spc="-10" dirty="0">
                <a:solidFill>
                  <a:srgbClr val="000066"/>
                </a:solidFill>
                <a:latin typeface="Candara"/>
                <a:cs typeface="Candara"/>
              </a:rPr>
              <a:t>ια</a:t>
            </a:r>
            <a:r>
              <a:rPr sz="3200" spc="-5" dirty="0">
                <a:solidFill>
                  <a:srgbClr val="000066"/>
                </a:solidFill>
                <a:latin typeface="Candara"/>
                <a:cs typeface="Candara"/>
              </a:rPr>
              <a:t>κή πί</a:t>
            </a:r>
            <a:r>
              <a:rPr sz="3200" spc="10" dirty="0">
                <a:solidFill>
                  <a:srgbClr val="000066"/>
                </a:solidFill>
                <a:latin typeface="Candara"/>
                <a:cs typeface="Candara"/>
              </a:rPr>
              <a:t>ε</a:t>
            </a:r>
            <a:r>
              <a:rPr sz="3200" dirty="0">
                <a:solidFill>
                  <a:srgbClr val="000066"/>
                </a:solidFill>
                <a:latin typeface="Candara"/>
                <a:cs typeface="Candara"/>
              </a:rPr>
              <a:t>ση,</a:t>
            </a:r>
            <a:r>
              <a:rPr sz="3200" spc="50" dirty="0">
                <a:solidFill>
                  <a:srgbClr val="000066"/>
                </a:solidFill>
                <a:latin typeface="Candara"/>
                <a:cs typeface="Candara"/>
              </a:rPr>
              <a:t> </a:t>
            </a:r>
            <a:r>
              <a:rPr sz="3200" spc="10" dirty="0">
                <a:solidFill>
                  <a:srgbClr val="000066"/>
                </a:solidFill>
                <a:latin typeface="Candara"/>
                <a:cs typeface="Candara"/>
              </a:rPr>
              <a:t>ε</a:t>
            </a:r>
            <a:r>
              <a:rPr sz="3200" spc="-5" dirty="0">
                <a:solidFill>
                  <a:srgbClr val="000066"/>
                </a:solidFill>
                <a:latin typeface="Candara"/>
                <a:cs typeface="Candara"/>
              </a:rPr>
              <a:t>λα</a:t>
            </a:r>
            <a:r>
              <a:rPr sz="3200" spc="25" dirty="0">
                <a:solidFill>
                  <a:srgbClr val="000066"/>
                </a:solidFill>
                <a:latin typeface="Candara"/>
                <a:cs typeface="Candara"/>
              </a:rPr>
              <a:t>τ</a:t>
            </a:r>
            <a:r>
              <a:rPr sz="3200" dirty="0">
                <a:solidFill>
                  <a:srgbClr val="000066"/>
                </a:solidFill>
                <a:latin typeface="Candara"/>
                <a:cs typeface="Candara"/>
              </a:rPr>
              <a:t>τώνει</a:t>
            </a:r>
            <a:r>
              <a:rPr sz="3200" spc="70" dirty="0">
                <a:solidFill>
                  <a:srgbClr val="000066"/>
                </a:solidFill>
                <a:latin typeface="Candara"/>
                <a:cs typeface="Candara"/>
              </a:rPr>
              <a:t> </a:t>
            </a:r>
            <a:r>
              <a:rPr sz="3200" dirty="0">
                <a:solidFill>
                  <a:srgbClr val="000066"/>
                </a:solidFill>
                <a:latin typeface="Candara"/>
                <a:cs typeface="Candara"/>
              </a:rPr>
              <a:t>την</a:t>
            </a:r>
            <a:r>
              <a:rPr sz="3200" spc="60" dirty="0">
                <a:solidFill>
                  <a:srgbClr val="000066"/>
                </a:solidFill>
                <a:latin typeface="Candara"/>
                <a:cs typeface="Candara"/>
              </a:rPr>
              <a:t> </a:t>
            </a:r>
            <a:r>
              <a:rPr sz="3200" dirty="0">
                <a:solidFill>
                  <a:srgbClr val="000066"/>
                </a:solidFill>
                <a:latin typeface="Candara"/>
                <a:cs typeface="Candara"/>
              </a:rPr>
              <a:t>αι</a:t>
            </a:r>
            <a:r>
              <a:rPr sz="3200" spc="10" dirty="0">
                <a:solidFill>
                  <a:srgbClr val="000066"/>
                </a:solidFill>
                <a:latin typeface="Candara"/>
                <a:cs typeface="Candara"/>
              </a:rPr>
              <a:t>μ</a:t>
            </a:r>
            <a:r>
              <a:rPr sz="3200" spc="35" dirty="0">
                <a:solidFill>
                  <a:srgbClr val="000066"/>
                </a:solidFill>
                <a:latin typeface="Candara"/>
                <a:cs typeface="Candara"/>
              </a:rPr>
              <a:t>ά</a:t>
            </a:r>
            <a:r>
              <a:rPr sz="3200" dirty="0">
                <a:solidFill>
                  <a:srgbClr val="000066"/>
                </a:solidFill>
                <a:latin typeface="Candara"/>
                <a:cs typeface="Candara"/>
              </a:rPr>
              <a:t>τωση</a:t>
            </a:r>
            <a:r>
              <a:rPr sz="3200" spc="50" dirty="0">
                <a:solidFill>
                  <a:srgbClr val="000066"/>
                </a:solidFill>
                <a:latin typeface="Candara"/>
                <a:cs typeface="Candara"/>
              </a:rPr>
              <a:t> </a:t>
            </a:r>
            <a:r>
              <a:rPr sz="3200" dirty="0">
                <a:solidFill>
                  <a:srgbClr val="000066"/>
                </a:solidFill>
                <a:latin typeface="Candara"/>
                <a:cs typeface="Candara"/>
              </a:rPr>
              <a:t>του</a:t>
            </a:r>
            <a:r>
              <a:rPr sz="3200" spc="60" dirty="0">
                <a:solidFill>
                  <a:srgbClr val="000066"/>
                </a:solidFill>
                <a:latin typeface="Candara"/>
                <a:cs typeface="Candara"/>
              </a:rPr>
              <a:t> </a:t>
            </a:r>
            <a:r>
              <a:rPr sz="3200" spc="-45" dirty="0">
                <a:solidFill>
                  <a:srgbClr val="000066"/>
                </a:solidFill>
                <a:latin typeface="Candara"/>
                <a:cs typeface="Candara"/>
              </a:rPr>
              <a:t>ή</a:t>
            </a:r>
            <a:r>
              <a:rPr sz="3200" spc="-5" dirty="0">
                <a:solidFill>
                  <a:srgbClr val="000066"/>
                </a:solidFill>
                <a:latin typeface="Candara"/>
                <a:cs typeface="Candara"/>
              </a:rPr>
              <a:t>πα</a:t>
            </a:r>
            <a:r>
              <a:rPr sz="3200" spc="-15" dirty="0">
                <a:solidFill>
                  <a:srgbClr val="000066"/>
                </a:solidFill>
                <a:latin typeface="Candara"/>
                <a:cs typeface="Candara"/>
              </a:rPr>
              <a:t>το</a:t>
            </a:r>
            <a:r>
              <a:rPr sz="3200" dirty="0">
                <a:solidFill>
                  <a:srgbClr val="000066"/>
                </a:solidFill>
                <a:latin typeface="Candara"/>
                <a:cs typeface="Candara"/>
              </a:rPr>
              <a:t>ς </a:t>
            </a:r>
            <a:r>
              <a:rPr sz="3200" spc="-5" dirty="0">
                <a:solidFill>
                  <a:srgbClr val="000066"/>
                </a:solidFill>
                <a:latin typeface="Candara"/>
                <a:cs typeface="Candara"/>
              </a:rPr>
              <a:t>κ</a:t>
            </a:r>
            <a:r>
              <a:rPr sz="3200" spc="5" dirty="0">
                <a:solidFill>
                  <a:srgbClr val="000066"/>
                </a:solidFill>
                <a:latin typeface="Candara"/>
                <a:cs typeface="Candara"/>
              </a:rPr>
              <a:t>α</a:t>
            </a:r>
            <a:r>
              <a:rPr sz="3200" dirty="0">
                <a:solidFill>
                  <a:srgbClr val="000066"/>
                </a:solidFill>
                <a:latin typeface="Candara"/>
                <a:cs typeface="Candara"/>
              </a:rPr>
              <a:t>ι</a:t>
            </a:r>
            <a:r>
              <a:rPr sz="3200" spc="300" dirty="0">
                <a:solidFill>
                  <a:srgbClr val="000066"/>
                </a:solidFill>
                <a:latin typeface="Candara"/>
                <a:cs typeface="Candara"/>
              </a:rPr>
              <a:t> </a:t>
            </a:r>
            <a:r>
              <a:rPr sz="3200" dirty="0">
                <a:solidFill>
                  <a:srgbClr val="000066"/>
                </a:solidFill>
                <a:latin typeface="Candara"/>
                <a:cs typeface="Candara"/>
              </a:rPr>
              <a:t>εμποδίζει</a:t>
            </a:r>
            <a:r>
              <a:rPr sz="3200" spc="310" dirty="0">
                <a:solidFill>
                  <a:srgbClr val="000066"/>
                </a:solidFill>
                <a:latin typeface="Candara"/>
                <a:cs typeface="Candara"/>
              </a:rPr>
              <a:t> </a:t>
            </a:r>
            <a:r>
              <a:rPr sz="3200" spc="-5" dirty="0">
                <a:solidFill>
                  <a:srgbClr val="000066"/>
                </a:solidFill>
                <a:latin typeface="Candara"/>
                <a:cs typeface="Candara"/>
              </a:rPr>
              <a:t>τ</a:t>
            </a:r>
            <a:r>
              <a:rPr sz="3200" dirty="0">
                <a:solidFill>
                  <a:srgbClr val="000066"/>
                </a:solidFill>
                <a:latin typeface="Candara"/>
                <a:cs typeface="Candara"/>
              </a:rPr>
              <a:t>η</a:t>
            </a:r>
            <a:r>
              <a:rPr sz="3200" spc="305" dirty="0">
                <a:solidFill>
                  <a:srgbClr val="000066"/>
                </a:solidFill>
                <a:latin typeface="Candara"/>
                <a:cs typeface="Candara"/>
              </a:rPr>
              <a:t> </a:t>
            </a:r>
            <a:r>
              <a:rPr sz="3200" spc="-5" dirty="0">
                <a:solidFill>
                  <a:srgbClr val="000066"/>
                </a:solidFill>
                <a:latin typeface="Candara"/>
                <a:cs typeface="Candara"/>
              </a:rPr>
              <a:t>δράσ</a:t>
            </a:r>
            <a:r>
              <a:rPr sz="3200" dirty="0">
                <a:solidFill>
                  <a:srgbClr val="000066"/>
                </a:solidFill>
                <a:latin typeface="Candara"/>
                <a:cs typeface="Candara"/>
              </a:rPr>
              <a:t>η</a:t>
            </a:r>
            <a:r>
              <a:rPr sz="3200" spc="300" dirty="0">
                <a:solidFill>
                  <a:srgbClr val="000066"/>
                </a:solidFill>
                <a:latin typeface="Candara"/>
                <a:cs typeface="Candara"/>
              </a:rPr>
              <a:t> </a:t>
            </a:r>
            <a:r>
              <a:rPr sz="3200" spc="-5" dirty="0">
                <a:solidFill>
                  <a:srgbClr val="000066"/>
                </a:solidFill>
                <a:latin typeface="Candara"/>
                <a:cs typeface="Candara"/>
              </a:rPr>
              <a:t>το</a:t>
            </a:r>
            <a:r>
              <a:rPr sz="3200" dirty="0">
                <a:solidFill>
                  <a:srgbClr val="000066"/>
                </a:solidFill>
                <a:latin typeface="Candara"/>
                <a:cs typeface="Candara"/>
              </a:rPr>
              <a:t>υ</a:t>
            </a:r>
            <a:r>
              <a:rPr sz="3200" spc="305" dirty="0">
                <a:solidFill>
                  <a:srgbClr val="000066"/>
                </a:solidFill>
                <a:latin typeface="Candara"/>
                <a:cs typeface="Candara"/>
              </a:rPr>
              <a:t> </a:t>
            </a:r>
            <a:r>
              <a:rPr sz="3200" spc="-5" dirty="0">
                <a:solidFill>
                  <a:srgbClr val="000066"/>
                </a:solidFill>
                <a:latin typeface="Candara"/>
                <a:cs typeface="Candara"/>
              </a:rPr>
              <a:t>κυ</a:t>
            </a:r>
            <a:r>
              <a:rPr sz="3200" spc="10" dirty="0">
                <a:solidFill>
                  <a:srgbClr val="000066"/>
                </a:solidFill>
                <a:latin typeface="Candara"/>
                <a:cs typeface="Candara"/>
              </a:rPr>
              <a:t>τ</a:t>
            </a:r>
            <a:r>
              <a:rPr sz="3200" dirty="0">
                <a:solidFill>
                  <a:srgbClr val="000066"/>
                </a:solidFill>
                <a:latin typeface="Candara"/>
                <a:cs typeface="Candara"/>
              </a:rPr>
              <a:t>οχρώμ</a:t>
            </a:r>
            <a:r>
              <a:rPr sz="3200" spc="-10" dirty="0">
                <a:solidFill>
                  <a:srgbClr val="000066"/>
                </a:solidFill>
                <a:latin typeface="Candara"/>
                <a:cs typeface="Candara"/>
              </a:rPr>
              <a:t>α</a:t>
            </a:r>
            <a:r>
              <a:rPr sz="3200" dirty="0">
                <a:solidFill>
                  <a:srgbClr val="000066"/>
                </a:solidFill>
                <a:latin typeface="Candara"/>
                <a:cs typeface="Candara"/>
              </a:rPr>
              <a:t>τ</a:t>
            </a:r>
            <a:r>
              <a:rPr sz="3200" spc="-20" dirty="0">
                <a:solidFill>
                  <a:srgbClr val="000066"/>
                </a:solidFill>
                <a:latin typeface="Candara"/>
                <a:cs typeface="Candara"/>
              </a:rPr>
              <a:t>ο</a:t>
            </a:r>
            <a:r>
              <a:rPr sz="3200" dirty="0">
                <a:solidFill>
                  <a:srgbClr val="000066"/>
                </a:solidFill>
                <a:latin typeface="Candara"/>
                <a:cs typeface="Candara"/>
              </a:rPr>
              <a:t>ς </a:t>
            </a:r>
            <a:r>
              <a:rPr sz="3200" spc="5" dirty="0">
                <a:solidFill>
                  <a:srgbClr val="000066"/>
                </a:solidFill>
                <a:latin typeface="Candara"/>
                <a:cs typeface="Candara"/>
              </a:rPr>
              <a:t>Ρ</a:t>
            </a:r>
            <a:r>
              <a:rPr sz="3200" spc="-5" dirty="0">
                <a:solidFill>
                  <a:srgbClr val="000066"/>
                </a:solidFill>
                <a:latin typeface="Candara"/>
                <a:cs typeface="Candara"/>
              </a:rPr>
              <a:t>4</a:t>
            </a:r>
            <a:r>
              <a:rPr sz="3200" cap="small" spc="-5" dirty="0">
                <a:solidFill>
                  <a:srgbClr val="000066"/>
                </a:solidFill>
                <a:latin typeface="Candara"/>
                <a:cs typeface="Candara"/>
              </a:rPr>
              <a:t>5</a:t>
            </a:r>
            <a:r>
              <a:rPr sz="3200" spc="-5" dirty="0">
                <a:solidFill>
                  <a:srgbClr val="000066"/>
                </a:solidFill>
                <a:latin typeface="Candara"/>
                <a:cs typeface="Candara"/>
              </a:rPr>
              <a:t>0</a:t>
            </a:r>
            <a:r>
              <a:rPr sz="3200" dirty="0">
                <a:solidFill>
                  <a:srgbClr val="000066"/>
                </a:solidFill>
                <a:latin typeface="Candara"/>
                <a:cs typeface="Candara"/>
              </a:rPr>
              <a:t>.</a:t>
            </a:r>
            <a:endParaRPr sz="3200">
              <a:latin typeface="Candara"/>
              <a:cs typeface="Candara"/>
            </a:endParaRPr>
          </a:p>
        </p:txBody>
      </p:sp>
      <p:sp>
        <p:nvSpPr>
          <p:cNvPr id="8" name="TextBox 7"/>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28547" y="1656969"/>
            <a:ext cx="7781925" cy="3437890"/>
          </a:xfrm>
          <a:prstGeom prst="rect">
            <a:avLst/>
          </a:prstGeom>
        </p:spPr>
        <p:txBody>
          <a:bodyPr vert="horz" wrap="square" lIns="0" tIns="13335" rIns="0" bIns="0" rtlCol="0">
            <a:spAutoFit/>
          </a:bodyPr>
          <a:lstStyle/>
          <a:p>
            <a:pPr marL="12700" marR="5080" indent="153670" algn="just">
              <a:lnSpc>
                <a:spcPct val="99900"/>
              </a:lnSpc>
              <a:spcBef>
                <a:spcPts val="105"/>
              </a:spcBef>
            </a:pPr>
            <a:r>
              <a:rPr sz="3200" spc="-5" dirty="0">
                <a:solidFill>
                  <a:srgbClr val="000066"/>
                </a:solidFill>
                <a:latin typeface="Candara"/>
                <a:cs typeface="Candara"/>
              </a:rPr>
              <a:t>Προκαλεί</a:t>
            </a:r>
            <a:r>
              <a:rPr sz="3200" dirty="0">
                <a:solidFill>
                  <a:srgbClr val="000066"/>
                </a:solidFill>
                <a:latin typeface="Candara"/>
                <a:cs typeface="Candara"/>
              </a:rPr>
              <a:t> χάλαση</a:t>
            </a:r>
            <a:r>
              <a:rPr sz="3200" spc="5" dirty="0">
                <a:solidFill>
                  <a:srgbClr val="000066"/>
                </a:solidFill>
                <a:latin typeface="Candara"/>
                <a:cs typeface="Candara"/>
              </a:rPr>
              <a:t> </a:t>
            </a:r>
            <a:r>
              <a:rPr sz="3200" spc="-5" dirty="0">
                <a:solidFill>
                  <a:srgbClr val="000066"/>
                </a:solidFill>
                <a:latin typeface="Candara"/>
                <a:cs typeface="Candara"/>
              </a:rPr>
              <a:t>του</a:t>
            </a:r>
            <a:r>
              <a:rPr sz="3200" dirty="0">
                <a:solidFill>
                  <a:srgbClr val="000066"/>
                </a:solidFill>
                <a:latin typeface="Candara"/>
                <a:cs typeface="Candara"/>
              </a:rPr>
              <a:t> μυομητρίου,</a:t>
            </a:r>
            <a:r>
              <a:rPr sz="3200" spc="5" dirty="0">
                <a:solidFill>
                  <a:srgbClr val="000066"/>
                </a:solidFill>
                <a:latin typeface="Candara"/>
                <a:cs typeface="Candara"/>
              </a:rPr>
              <a:t> </a:t>
            </a:r>
            <a:r>
              <a:rPr sz="3200" dirty="0">
                <a:solidFill>
                  <a:srgbClr val="000066"/>
                </a:solidFill>
                <a:latin typeface="Candara"/>
                <a:cs typeface="Candara"/>
              </a:rPr>
              <a:t>έτσι, </a:t>
            </a:r>
            <a:r>
              <a:rPr sz="3200" spc="5" dirty="0">
                <a:solidFill>
                  <a:srgbClr val="000066"/>
                </a:solidFill>
                <a:latin typeface="Candara"/>
                <a:cs typeface="Candara"/>
              </a:rPr>
              <a:t> </a:t>
            </a:r>
            <a:r>
              <a:rPr sz="3200" dirty="0">
                <a:solidFill>
                  <a:srgbClr val="000066"/>
                </a:solidFill>
                <a:latin typeface="Candara"/>
                <a:cs typeface="Candara"/>
              </a:rPr>
              <a:t>επιτρέπεται η χρήση του </a:t>
            </a:r>
            <a:r>
              <a:rPr sz="3200" spc="-5" dirty="0">
                <a:solidFill>
                  <a:srgbClr val="000066"/>
                </a:solidFill>
                <a:latin typeface="Candara"/>
                <a:cs typeface="Candara"/>
              </a:rPr>
              <a:t>σε </a:t>
            </a:r>
            <a:r>
              <a:rPr sz="3200" dirty="0">
                <a:solidFill>
                  <a:srgbClr val="000066"/>
                </a:solidFill>
                <a:latin typeface="Candara"/>
                <a:cs typeface="Candara"/>
              </a:rPr>
              <a:t>εγκύους </a:t>
            </a:r>
            <a:r>
              <a:rPr sz="3200" spc="-10" dirty="0">
                <a:solidFill>
                  <a:srgbClr val="000066"/>
                </a:solidFill>
                <a:latin typeface="Candara"/>
                <a:cs typeface="Candara"/>
              </a:rPr>
              <a:t>μακρά </a:t>
            </a:r>
            <a:r>
              <a:rPr sz="3200" spc="-5" dirty="0">
                <a:solidFill>
                  <a:srgbClr val="000066"/>
                </a:solidFill>
                <a:latin typeface="Candara"/>
                <a:cs typeface="Candara"/>
              </a:rPr>
              <a:t> </a:t>
            </a:r>
            <a:r>
              <a:rPr sz="3200" dirty="0">
                <a:solidFill>
                  <a:srgbClr val="000066"/>
                </a:solidFill>
                <a:latin typeface="Candara"/>
                <a:cs typeface="Candara"/>
              </a:rPr>
              <a:t>του </a:t>
            </a:r>
            <a:r>
              <a:rPr sz="3200" spc="-5" dirty="0">
                <a:solidFill>
                  <a:srgbClr val="000066"/>
                </a:solidFill>
                <a:latin typeface="Candara"/>
                <a:cs typeface="Candara"/>
              </a:rPr>
              <a:t>χρόνου του </a:t>
            </a:r>
            <a:r>
              <a:rPr sz="3200" dirty="0">
                <a:solidFill>
                  <a:srgbClr val="000066"/>
                </a:solidFill>
                <a:latin typeface="Candara"/>
                <a:cs typeface="Candara"/>
              </a:rPr>
              <a:t>τοκετού. Δεν </a:t>
            </a:r>
            <a:r>
              <a:rPr sz="3200" spc="-5" dirty="0">
                <a:solidFill>
                  <a:srgbClr val="000066"/>
                </a:solidFill>
                <a:latin typeface="Candara"/>
                <a:cs typeface="Candara"/>
              </a:rPr>
              <a:t>επιτρέπεται, </a:t>
            </a:r>
            <a:r>
              <a:rPr sz="3200" dirty="0">
                <a:solidFill>
                  <a:srgbClr val="000066"/>
                </a:solidFill>
                <a:latin typeface="Candara"/>
                <a:cs typeface="Candara"/>
              </a:rPr>
              <a:t> όμως,</a:t>
            </a:r>
            <a:r>
              <a:rPr sz="3200" spc="5" dirty="0">
                <a:solidFill>
                  <a:srgbClr val="000066"/>
                </a:solidFill>
                <a:latin typeface="Candara"/>
                <a:cs typeface="Candara"/>
              </a:rPr>
              <a:t> </a:t>
            </a:r>
            <a:r>
              <a:rPr sz="3200" dirty="0">
                <a:solidFill>
                  <a:srgbClr val="000066"/>
                </a:solidFill>
                <a:latin typeface="Candara"/>
                <a:cs typeface="Candara"/>
              </a:rPr>
              <a:t>κατά</a:t>
            </a:r>
            <a:r>
              <a:rPr sz="3200" spc="5" dirty="0">
                <a:solidFill>
                  <a:srgbClr val="000066"/>
                </a:solidFill>
                <a:latin typeface="Candara"/>
                <a:cs typeface="Candara"/>
              </a:rPr>
              <a:t> </a:t>
            </a:r>
            <a:r>
              <a:rPr sz="3200" spc="-25" dirty="0">
                <a:solidFill>
                  <a:srgbClr val="000066"/>
                </a:solidFill>
                <a:latin typeface="Candara"/>
                <a:cs typeface="Candara"/>
              </a:rPr>
              <a:t>τον</a:t>
            </a:r>
            <a:r>
              <a:rPr sz="3200" spc="-20" dirty="0">
                <a:solidFill>
                  <a:srgbClr val="000066"/>
                </a:solidFill>
                <a:latin typeface="Candara"/>
                <a:cs typeface="Candara"/>
              </a:rPr>
              <a:t> </a:t>
            </a:r>
            <a:r>
              <a:rPr sz="3200" spc="5" dirty="0">
                <a:solidFill>
                  <a:srgbClr val="000066"/>
                </a:solidFill>
                <a:latin typeface="Candara"/>
                <a:cs typeface="Candara"/>
              </a:rPr>
              <a:t>τοκετό,</a:t>
            </a:r>
            <a:r>
              <a:rPr sz="3200" spc="10" dirty="0">
                <a:solidFill>
                  <a:srgbClr val="000066"/>
                </a:solidFill>
                <a:latin typeface="Candara"/>
                <a:cs typeface="Candara"/>
              </a:rPr>
              <a:t> </a:t>
            </a:r>
            <a:r>
              <a:rPr sz="3200" spc="5" dirty="0">
                <a:solidFill>
                  <a:srgbClr val="000066"/>
                </a:solidFill>
                <a:latin typeface="Candara"/>
                <a:cs typeface="Candara"/>
              </a:rPr>
              <a:t>διότι</a:t>
            </a:r>
            <a:r>
              <a:rPr sz="3200" spc="10" dirty="0">
                <a:solidFill>
                  <a:srgbClr val="000066"/>
                </a:solidFill>
                <a:latin typeface="Candara"/>
                <a:cs typeface="Candara"/>
              </a:rPr>
              <a:t> </a:t>
            </a:r>
            <a:r>
              <a:rPr sz="3200" spc="-25" dirty="0">
                <a:solidFill>
                  <a:srgbClr val="000066"/>
                </a:solidFill>
                <a:latin typeface="Candara"/>
                <a:cs typeface="Candara"/>
              </a:rPr>
              <a:t>τον </a:t>
            </a:r>
            <a:r>
              <a:rPr sz="3200" spc="-20" dirty="0">
                <a:solidFill>
                  <a:srgbClr val="000066"/>
                </a:solidFill>
                <a:latin typeface="Candara"/>
                <a:cs typeface="Candara"/>
              </a:rPr>
              <a:t> </a:t>
            </a:r>
            <a:r>
              <a:rPr sz="3200" dirty="0">
                <a:solidFill>
                  <a:srgbClr val="000066"/>
                </a:solidFill>
                <a:latin typeface="Candara"/>
                <a:cs typeface="Candara"/>
              </a:rPr>
              <a:t>επιβραδύνει.</a:t>
            </a:r>
            <a:r>
              <a:rPr sz="3200" spc="5" dirty="0">
                <a:solidFill>
                  <a:srgbClr val="000066"/>
                </a:solidFill>
                <a:latin typeface="Candara"/>
                <a:cs typeface="Candara"/>
              </a:rPr>
              <a:t> Δεν</a:t>
            </a:r>
            <a:r>
              <a:rPr sz="3200" spc="10" dirty="0">
                <a:solidFill>
                  <a:srgbClr val="000066"/>
                </a:solidFill>
                <a:latin typeface="Candara"/>
                <a:cs typeface="Candara"/>
              </a:rPr>
              <a:t> </a:t>
            </a:r>
            <a:r>
              <a:rPr sz="3200" dirty="0">
                <a:solidFill>
                  <a:srgbClr val="000066"/>
                </a:solidFill>
                <a:latin typeface="Candara"/>
                <a:cs typeface="Candara"/>
              </a:rPr>
              <a:t>είναι</a:t>
            </a:r>
            <a:r>
              <a:rPr sz="3200" spc="5" dirty="0">
                <a:solidFill>
                  <a:srgbClr val="000066"/>
                </a:solidFill>
                <a:latin typeface="Candara"/>
                <a:cs typeface="Candara"/>
              </a:rPr>
              <a:t> </a:t>
            </a:r>
            <a:r>
              <a:rPr sz="3200" spc="-5" dirty="0">
                <a:solidFill>
                  <a:srgbClr val="000066"/>
                </a:solidFill>
                <a:latin typeface="Candara"/>
                <a:cs typeface="Candara"/>
              </a:rPr>
              <a:t>καλό</a:t>
            </a:r>
            <a:r>
              <a:rPr sz="3200" spc="680" dirty="0">
                <a:solidFill>
                  <a:srgbClr val="000066"/>
                </a:solidFill>
                <a:latin typeface="Candara"/>
                <a:cs typeface="Candara"/>
              </a:rPr>
              <a:t> </a:t>
            </a:r>
            <a:r>
              <a:rPr sz="3200" spc="-5" dirty="0">
                <a:solidFill>
                  <a:srgbClr val="000066"/>
                </a:solidFill>
                <a:latin typeface="Candara"/>
                <a:cs typeface="Candara"/>
              </a:rPr>
              <a:t>αναλγητικό, </a:t>
            </a:r>
            <a:r>
              <a:rPr sz="3200" dirty="0">
                <a:solidFill>
                  <a:srgbClr val="000066"/>
                </a:solidFill>
                <a:latin typeface="Candara"/>
                <a:cs typeface="Candara"/>
              </a:rPr>
              <a:t> </a:t>
            </a:r>
            <a:r>
              <a:rPr sz="3200" spc="5" dirty="0">
                <a:solidFill>
                  <a:srgbClr val="000066"/>
                </a:solidFill>
                <a:latin typeface="Candara"/>
                <a:cs typeface="Candara"/>
              </a:rPr>
              <a:t>δεν </a:t>
            </a:r>
            <a:r>
              <a:rPr sz="3200" dirty="0">
                <a:solidFill>
                  <a:srgbClr val="000066"/>
                </a:solidFill>
                <a:latin typeface="Candara"/>
                <a:cs typeface="Candara"/>
              </a:rPr>
              <a:t>σταματά την </a:t>
            </a:r>
            <a:r>
              <a:rPr sz="3200" spc="-5" dirty="0">
                <a:solidFill>
                  <a:srgbClr val="000066"/>
                </a:solidFill>
                <a:latin typeface="Candara"/>
                <a:cs typeface="Candara"/>
              </a:rPr>
              <a:t>αιμορραγία και </a:t>
            </a:r>
            <a:r>
              <a:rPr sz="3200" spc="5" dirty="0">
                <a:solidFill>
                  <a:srgbClr val="000066"/>
                </a:solidFill>
                <a:latin typeface="Candara"/>
                <a:cs typeface="Candara"/>
              </a:rPr>
              <a:t>έχει </a:t>
            </a:r>
            <a:r>
              <a:rPr sz="3200" spc="-5" dirty="0">
                <a:solidFill>
                  <a:srgbClr val="000066"/>
                </a:solidFill>
                <a:latin typeface="Candara"/>
                <a:cs typeface="Candara"/>
              </a:rPr>
              <a:t>μικρή </a:t>
            </a:r>
            <a:r>
              <a:rPr sz="3200" dirty="0">
                <a:solidFill>
                  <a:srgbClr val="000066"/>
                </a:solidFill>
                <a:latin typeface="Candara"/>
                <a:cs typeface="Candara"/>
              </a:rPr>
              <a:t> ηπατοτοξική</a:t>
            </a:r>
            <a:r>
              <a:rPr sz="3200" spc="-40" dirty="0">
                <a:solidFill>
                  <a:srgbClr val="000066"/>
                </a:solidFill>
                <a:latin typeface="Candara"/>
                <a:cs typeface="Candara"/>
              </a:rPr>
              <a:t> </a:t>
            </a:r>
            <a:r>
              <a:rPr sz="3200" dirty="0">
                <a:solidFill>
                  <a:srgbClr val="000066"/>
                </a:solidFill>
                <a:latin typeface="Candara"/>
                <a:cs typeface="Candara"/>
              </a:rPr>
              <a:t>δράση.</a:t>
            </a:r>
            <a:endParaRPr sz="3200">
              <a:latin typeface="Candara"/>
              <a:cs typeface="Candara"/>
            </a:endParaRPr>
          </a:p>
        </p:txBody>
      </p:sp>
      <p:sp>
        <p:nvSpPr>
          <p:cNvPr id="4" name="TextBox 3"/>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71168" y="1656969"/>
            <a:ext cx="2017395" cy="513715"/>
          </a:xfrm>
          <a:prstGeom prst="rect">
            <a:avLst/>
          </a:prstGeom>
        </p:spPr>
        <p:txBody>
          <a:bodyPr vert="horz" wrap="square" lIns="0" tIns="13335" rIns="0" bIns="0" rtlCol="0">
            <a:spAutoFit/>
          </a:bodyPr>
          <a:lstStyle/>
          <a:p>
            <a:pPr marL="12700">
              <a:lnSpc>
                <a:spcPct val="100000"/>
              </a:lnSpc>
              <a:spcBef>
                <a:spcPts val="105"/>
              </a:spcBef>
              <a:tabLst>
                <a:tab pos="699770" algn="l"/>
              </a:tabLst>
            </a:pPr>
            <a:r>
              <a:rPr sz="3200" dirty="0">
                <a:solidFill>
                  <a:srgbClr val="000066"/>
                </a:solidFill>
                <a:latin typeface="Candara"/>
                <a:cs typeface="Candara"/>
              </a:rPr>
              <a:t>Η	</a:t>
            </a:r>
            <a:r>
              <a:rPr sz="3200" spc="-20" dirty="0">
                <a:solidFill>
                  <a:srgbClr val="000066"/>
                </a:solidFill>
                <a:latin typeface="Candara"/>
                <a:cs typeface="Candara"/>
              </a:rPr>
              <a:t>φ</a:t>
            </a:r>
            <a:r>
              <a:rPr sz="3200" dirty="0">
                <a:solidFill>
                  <a:srgbClr val="000066"/>
                </a:solidFill>
                <a:latin typeface="Candara"/>
                <a:cs typeface="Candara"/>
              </a:rPr>
              <a:t>υσική</a:t>
            </a:r>
            <a:endParaRPr sz="3200">
              <a:latin typeface="Candara"/>
              <a:cs typeface="Candara"/>
            </a:endParaRPr>
          </a:p>
        </p:txBody>
      </p:sp>
      <p:sp>
        <p:nvSpPr>
          <p:cNvPr id="4" name="object 4"/>
          <p:cNvSpPr txBox="1"/>
          <p:nvPr/>
        </p:nvSpPr>
        <p:spPr>
          <a:xfrm>
            <a:off x="5523357" y="1656969"/>
            <a:ext cx="3086100" cy="513715"/>
          </a:xfrm>
          <a:prstGeom prst="rect">
            <a:avLst/>
          </a:prstGeom>
        </p:spPr>
        <p:txBody>
          <a:bodyPr vert="horz" wrap="square" lIns="0" tIns="13335" rIns="0" bIns="0" rtlCol="0">
            <a:spAutoFit/>
          </a:bodyPr>
          <a:lstStyle/>
          <a:p>
            <a:pPr marL="12700">
              <a:lnSpc>
                <a:spcPct val="100000"/>
              </a:lnSpc>
              <a:spcBef>
                <a:spcPts val="105"/>
              </a:spcBef>
              <a:tabLst>
                <a:tab pos="2541270" algn="l"/>
              </a:tabLst>
            </a:pPr>
            <a:r>
              <a:rPr sz="3200" dirty="0">
                <a:solidFill>
                  <a:srgbClr val="000066"/>
                </a:solidFill>
                <a:latin typeface="Candara"/>
                <a:cs typeface="Candara"/>
              </a:rPr>
              <a:t>α</a:t>
            </a:r>
            <a:r>
              <a:rPr sz="3200" spc="-15" dirty="0">
                <a:solidFill>
                  <a:srgbClr val="000066"/>
                </a:solidFill>
                <a:latin typeface="Candara"/>
                <a:cs typeface="Candara"/>
              </a:rPr>
              <a:t>ν</a:t>
            </a:r>
            <a:r>
              <a:rPr sz="3200" spc="-10" dirty="0">
                <a:solidFill>
                  <a:srgbClr val="000066"/>
                </a:solidFill>
                <a:latin typeface="Candara"/>
                <a:cs typeface="Candara"/>
              </a:rPr>
              <a:t>α</a:t>
            </a:r>
            <a:r>
              <a:rPr sz="3200" spc="-5" dirty="0">
                <a:solidFill>
                  <a:srgbClr val="000066"/>
                </a:solidFill>
                <a:latin typeface="Candara"/>
                <a:cs typeface="Candara"/>
              </a:rPr>
              <a:t>φέρετα</a:t>
            </a:r>
            <a:r>
              <a:rPr sz="3200" dirty="0">
                <a:solidFill>
                  <a:srgbClr val="000066"/>
                </a:solidFill>
                <a:latin typeface="Candara"/>
                <a:cs typeface="Candara"/>
              </a:rPr>
              <a:t>ι	</a:t>
            </a:r>
            <a:r>
              <a:rPr sz="3200" spc="30" dirty="0">
                <a:solidFill>
                  <a:srgbClr val="000066"/>
                </a:solidFill>
                <a:latin typeface="Candara"/>
                <a:cs typeface="Candara"/>
              </a:rPr>
              <a:t>ό</a:t>
            </a:r>
            <a:r>
              <a:rPr sz="3200" dirty="0">
                <a:solidFill>
                  <a:srgbClr val="000066"/>
                </a:solidFill>
                <a:latin typeface="Candara"/>
                <a:cs typeface="Candara"/>
              </a:rPr>
              <a:t>τι</a:t>
            </a:r>
            <a:endParaRPr sz="3200">
              <a:latin typeface="Candara"/>
              <a:cs typeface="Candara"/>
            </a:endParaRPr>
          </a:p>
        </p:txBody>
      </p:sp>
      <p:sp>
        <p:nvSpPr>
          <p:cNvPr id="5" name="object 5"/>
          <p:cNvSpPr txBox="1"/>
          <p:nvPr/>
        </p:nvSpPr>
        <p:spPr>
          <a:xfrm>
            <a:off x="3301110" y="1656969"/>
            <a:ext cx="1825625" cy="998855"/>
          </a:xfrm>
          <a:prstGeom prst="rect">
            <a:avLst/>
          </a:prstGeom>
        </p:spPr>
        <p:txBody>
          <a:bodyPr vert="horz" wrap="square" lIns="0" tIns="27940" rIns="0" bIns="0" rtlCol="0">
            <a:spAutoFit/>
          </a:bodyPr>
          <a:lstStyle/>
          <a:p>
            <a:pPr marL="12700" marR="5080" indent="182880">
              <a:lnSpc>
                <a:spcPts val="3820"/>
              </a:lnSpc>
              <a:spcBef>
                <a:spcPts val="220"/>
              </a:spcBef>
            </a:pPr>
            <a:r>
              <a:rPr sz="3200" dirty="0">
                <a:solidFill>
                  <a:srgbClr val="000066"/>
                </a:solidFill>
                <a:latin typeface="Candara"/>
                <a:cs typeface="Candara"/>
              </a:rPr>
              <a:t>ανάνη</a:t>
            </a:r>
            <a:r>
              <a:rPr sz="3200" spc="-15" dirty="0">
                <a:solidFill>
                  <a:srgbClr val="000066"/>
                </a:solidFill>
                <a:latin typeface="Candara"/>
                <a:cs typeface="Candara"/>
              </a:rPr>
              <a:t>ψ</a:t>
            </a:r>
            <a:r>
              <a:rPr sz="3200" dirty="0">
                <a:solidFill>
                  <a:srgbClr val="000066"/>
                </a:solidFill>
                <a:latin typeface="Candara"/>
                <a:cs typeface="Candara"/>
              </a:rPr>
              <a:t>η  </a:t>
            </a:r>
            <a:r>
              <a:rPr sz="3200" spc="-5" dirty="0">
                <a:solidFill>
                  <a:srgbClr val="000066"/>
                </a:solidFill>
                <a:latin typeface="Candara"/>
                <a:cs typeface="Candara"/>
              </a:rPr>
              <a:t>γρήγορα,</a:t>
            </a:r>
            <a:endParaRPr sz="3200">
              <a:latin typeface="Candara"/>
              <a:cs typeface="Candara"/>
            </a:endParaRPr>
          </a:p>
        </p:txBody>
      </p:sp>
      <p:sp>
        <p:nvSpPr>
          <p:cNvPr id="6" name="object 6"/>
          <p:cNvSpPr txBox="1"/>
          <p:nvPr/>
        </p:nvSpPr>
        <p:spPr>
          <a:xfrm>
            <a:off x="5230748" y="2141601"/>
            <a:ext cx="3376295" cy="513715"/>
          </a:xfrm>
          <a:prstGeom prst="rect">
            <a:avLst/>
          </a:prstGeom>
        </p:spPr>
        <p:txBody>
          <a:bodyPr vert="horz" wrap="square" lIns="0" tIns="13335" rIns="0" bIns="0" rtlCol="0">
            <a:spAutoFit/>
          </a:bodyPr>
          <a:lstStyle/>
          <a:p>
            <a:pPr marL="12700">
              <a:lnSpc>
                <a:spcPct val="100000"/>
              </a:lnSpc>
              <a:spcBef>
                <a:spcPts val="105"/>
              </a:spcBef>
              <a:tabLst>
                <a:tab pos="1200785" algn="l"/>
                <a:tab pos="1829435" algn="l"/>
              </a:tabLst>
            </a:pPr>
            <a:r>
              <a:rPr sz="3200" spc="-5" dirty="0">
                <a:solidFill>
                  <a:srgbClr val="000066"/>
                </a:solidFill>
                <a:latin typeface="Candara"/>
                <a:cs typeface="Candara"/>
              </a:rPr>
              <a:t>αλλά	οι	νοητικές</a:t>
            </a:r>
            <a:endParaRPr sz="3200">
              <a:latin typeface="Candara"/>
              <a:cs typeface="Candara"/>
            </a:endParaRPr>
          </a:p>
        </p:txBody>
      </p:sp>
      <p:sp>
        <p:nvSpPr>
          <p:cNvPr id="7" name="object 7"/>
          <p:cNvSpPr txBox="1"/>
          <p:nvPr/>
        </p:nvSpPr>
        <p:spPr>
          <a:xfrm>
            <a:off x="828547" y="2141601"/>
            <a:ext cx="2942590" cy="1001394"/>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εμφανίζεται</a:t>
            </a:r>
            <a:endParaRPr sz="3200">
              <a:latin typeface="Candara"/>
              <a:cs typeface="Candara"/>
            </a:endParaRPr>
          </a:p>
          <a:p>
            <a:pPr marL="12700">
              <a:lnSpc>
                <a:spcPct val="100000"/>
              </a:lnSpc>
              <a:tabLst>
                <a:tab pos="2313940" algn="l"/>
              </a:tabLst>
            </a:pPr>
            <a:r>
              <a:rPr sz="3200" spc="-5" dirty="0">
                <a:solidFill>
                  <a:srgbClr val="000066"/>
                </a:solidFill>
                <a:latin typeface="Candara"/>
                <a:cs typeface="Candara"/>
              </a:rPr>
              <a:t>λ</a:t>
            </a:r>
            <a:r>
              <a:rPr sz="3200" spc="10" dirty="0">
                <a:solidFill>
                  <a:srgbClr val="000066"/>
                </a:solidFill>
                <a:latin typeface="Candara"/>
                <a:cs typeface="Candara"/>
              </a:rPr>
              <a:t>ε</a:t>
            </a:r>
            <a:r>
              <a:rPr sz="3200" dirty="0">
                <a:solidFill>
                  <a:srgbClr val="000066"/>
                </a:solidFill>
                <a:latin typeface="Candara"/>
                <a:cs typeface="Candara"/>
              </a:rPr>
              <a:t>ιτουργίες	δεν</a:t>
            </a:r>
            <a:endParaRPr sz="3200">
              <a:latin typeface="Candara"/>
              <a:cs typeface="Candara"/>
            </a:endParaRPr>
          </a:p>
        </p:txBody>
      </p:sp>
      <p:sp>
        <p:nvSpPr>
          <p:cNvPr id="8" name="object 8"/>
          <p:cNvSpPr txBox="1"/>
          <p:nvPr/>
        </p:nvSpPr>
        <p:spPr>
          <a:xfrm>
            <a:off x="4017390" y="2629281"/>
            <a:ext cx="294005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αποκαθίστανται</a:t>
            </a:r>
            <a:endParaRPr sz="3200">
              <a:latin typeface="Candara"/>
              <a:cs typeface="Candara"/>
            </a:endParaRPr>
          </a:p>
        </p:txBody>
      </p:sp>
      <p:sp>
        <p:nvSpPr>
          <p:cNvPr id="9" name="object 9"/>
          <p:cNvSpPr txBox="1"/>
          <p:nvPr/>
        </p:nvSpPr>
        <p:spPr>
          <a:xfrm>
            <a:off x="7204709" y="2629281"/>
            <a:ext cx="1405890" cy="513715"/>
          </a:xfrm>
          <a:prstGeom prst="rect">
            <a:avLst/>
          </a:prstGeom>
        </p:spPr>
        <p:txBody>
          <a:bodyPr vert="horz" wrap="square" lIns="0" tIns="13335" rIns="0" bIns="0" rtlCol="0">
            <a:spAutoFit/>
          </a:bodyPr>
          <a:lstStyle/>
          <a:p>
            <a:pPr marL="12700">
              <a:lnSpc>
                <a:spcPct val="100000"/>
              </a:lnSpc>
              <a:spcBef>
                <a:spcPts val="105"/>
              </a:spcBef>
            </a:pPr>
            <a:r>
              <a:rPr sz="3200" spc="-5" dirty="0">
                <a:solidFill>
                  <a:srgbClr val="000066"/>
                </a:solidFill>
                <a:latin typeface="Candara"/>
                <a:cs typeface="Candara"/>
              </a:rPr>
              <a:t>πλήρως</a:t>
            </a:r>
            <a:endParaRPr sz="3200">
              <a:latin typeface="Candara"/>
              <a:cs typeface="Candara"/>
            </a:endParaRPr>
          </a:p>
        </p:txBody>
      </p:sp>
      <p:sp>
        <p:nvSpPr>
          <p:cNvPr id="10" name="object 10"/>
          <p:cNvSpPr txBox="1"/>
          <p:nvPr/>
        </p:nvSpPr>
        <p:spPr>
          <a:xfrm>
            <a:off x="828547" y="3117342"/>
            <a:ext cx="4728845" cy="513715"/>
          </a:xfrm>
          <a:prstGeom prst="rect">
            <a:avLst/>
          </a:prstGeom>
        </p:spPr>
        <p:txBody>
          <a:bodyPr vert="horz" wrap="square" lIns="0" tIns="13335" rIns="0" bIns="0" rtlCol="0">
            <a:spAutoFit/>
          </a:bodyPr>
          <a:lstStyle/>
          <a:p>
            <a:pPr marL="12700">
              <a:lnSpc>
                <a:spcPct val="100000"/>
              </a:lnSpc>
              <a:spcBef>
                <a:spcPts val="105"/>
              </a:spcBef>
              <a:tabLst>
                <a:tab pos="859790" algn="l"/>
                <a:tab pos="2495550" algn="l"/>
                <a:tab pos="3787775" algn="l"/>
              </a:tabLst>
            </a:pPr>
            <a:r>
              <a:rPr sz="3200" spc="-5" dirty="0">
                <a:solidFill>
                  <a:srgbClr val="000066"/>
                </a:solidFill>
                <a:latin typeface="Candara"/>
                <a:cs typeface="Candara"/>
              </a:rPr>
              <a:t>γι</a:t>
            </a:r>
            <a:r>
              <a:rPr sz="3200" dirty="0">
                <a:solidFill>
                  <a:srgbClr val="000066"/>
                </a:solidFill>
                <a:latin typeface="Candara"/>
                <a:cs typeface="Candara"/>
              </a:rPr>
              <a:t>α	μερικ</a:t>
            </a:r>
            <a:r>
              <a:rPr sz="3200" spc="5" dirty="0">
                <a:solidFill>
                  <a:srgbClr val="000066"/>
                </a:solidFill>
                <a:latin typeface="Candara"/>
                <a:cs typeface="Candara"/>
              </a:rPr>
              <a:t>έ</a:t>
            </a:r>
            <a:r>
              <a:rPr sz="3200" dirty="0">
                <a:solidFill>
                  <a:srgbClr val="000066"/>
                </a:solidFill>
                <a:latin typeface="Candara"/>
                <a:cs typeface="Candara"/>
              </a:rPr>
              <a:t>ς	</a:t>
            </a:r>
            <a:r>
              <a:rPr sz="3200" spc="-5" dirty="0">
                <a:solidFill>
                  <a:srgbClr val="000066"/>
                </a:solidFill>
                <a:latin typeface="Candara"/>
                <a:cs typeface="Candara"/>
              </a:rPr>
              <a:t>ώρες</a:t>
            </a:r>
            <a:r>
              <a:rPr sz="3200" dirty="0">
                <a:solidFill>
                  <a:srgbClr val="000066"/>
                </a:solidFill>
                <a:latin typeface="Candara"/>
                <a:cs typeface="Candara"/>
              </a:rPr>
              <a:t>,	έσ</a:t>
            </a:r>
            <a:r>
              <a:rPr sz="3200" spc="10" dirty="0">
                <a:solidFill>
                  <a:srgbClr val="000066"/>
                </a:solidFill>
                <a:latin typeface="Candara"/>
                <a:cs typeface="Candara"/>
              </a:rPr>
              <a:t>τ</a:t>
            </a:r>
            <a:r>
              <a:rPr sz="3200" dirty="0">
                <a:solidFill>
                  <a:srgbClr val="000066"/>
                </a:solidFill>
                <a:latin typeface="Candara"/>
                <a:cs typeface="Candara"/>
              </a:rPr>
              <a:t>ω</a:t>
            </a:r>
            <a:endParaRPr sz="3200">
              <a:latin typeface="Candara"/>
              <a:cs typeface="Candara"/>
            </a:endParaRPr>
          </a:p>
        </p:txBody>
      </p:sp>
      <p:sp>
        <p:nvSpPr>
          <p:cNvPr id="11" name="object 11"/>
          <p:cNvSpPr txBox="1"/>
          <p:nvPr/>
        </p:nvSpPr>
        <p:spPr>
          <a:xfrm>
            <a:off x="5835777" y="3117342"/>
            <a:ext cx="2773680" cy="513715"/>
          </a:xfrm>
          <a:prstGeom prst="rect">
            <a:avLst/>
          </a:prstGeom>
        </p:spPr>
        <p:txBody>
          <a:bodyPr vert="horz" wrap="square" lIns="0" tIns="13335" rIns="0" bIns="0" rtlCol="0">
            <a:spAutoFit/>
          </a:bodyPr>
          <a:lstStyle/>
          <a:p>
            <a:pPr marL="12700">
              <a:lnSpc>
                <a:spcPct val="100000"/>
              </a:lnSpc>
              <a:spcBef>
                <a:spcPts val="105"/>
              </a:spcBef>
              <a:tabLst>
                <a:tab pos="880110" algn="l"/>
                <a:tab pos="2047239" algn="l"/>
              </a:tabLst>
            </a:pPr>
            <a:r>
              <a:rPr sz="3200" spc="-5" dirty="0">
                <a:solidFill>
                  <a:srgbClr val="000066"/>
                </a:solidFill>
                <a:latin typeface="Candara"/>
                <a:cs typeface="Candara"/>
              </a:rPr>
              <a:t>κα</a:t>
            </a:r>
            <a:r>
              <a:rPr sz="3200" dirty="0">
                <a:solidFill>
                  <a:srgbClr val="000066"/>
                </a:solidFill>
                <a:latin typeface="Candara"/>
                <a:cs typeface="Candara"/>
              </a:rPr>
              <a:t>ι	με</a:t>
            </a:r>
            <a:r>
              <a:rPr sz="3200" spc="30" dirty="0">
                <a:solidFill>
                  <a:srgbClr val="000066"/>
                </a:solidFill>
                <a:latin typeface="Candara"/>
                <a:cs typeface="Candara"/>
              </a:rPr>
              <a:t>τ</a:t>
            </a:r>
            <a:r>
              <a:rPr sz="3200" dirty="0">
                <a:solidFill>
                  <a:srgbClr val="000066"/>
                </a:solidFill>
                <a:latin typeface="Candara"/>
                <a:cs typeface="Candara"/>
              </a:rPr>
              <a:t>ά	</a:t>
            </a:r>
            <a:r>
              <a:rPr sz="3200" spc="-10" dirty="0">
                <a:solidFill>
                  <a:srgbClr val="000066"/>
                </a:solidFill>
                <a:latin typeface="Candara"/>
                <a:cs typeface="Candara"/>
              </a:rPr>
              <a:t>α</a:t>
            </a:r>
            <a:r>
              <a:rPr sz="3200" spc="-5" dirty="0">
                <a:solidFill>
                  <a:srgbClr val="000066"/>
                </a:solidFill>
                <a:latin typeface="Candara"/>
                <a:cs typeface="Candara"/>
              </a:rPr>
              <a:t>πό</a:t>
            </a:r>
            <a:endParaRPr sz="3200">
              <a:latin typeface="Candara"/>
              <a:cs typeface="Candara"/>
            </a:endParaRPr>
          </a:p>
        </p:txBody>
      </p:sp>
      <p:sp>
        <p:nvSpPr>
          <p:cNvPr id="12" name="object 12"/>
          <p:cNvSpPr txBox="1"/>
          <p:nvPr/>
        </p:nvSpPr>
        <p:spPr>
          <a:xfrm>
            <a:off x="828547" y="3605021"/>
            <a:ext cx="3664585" cy="513715"/>
          </a:xfrm>
          <a:prstGeom prst="rect">
            <a:avLst/>
          </a:prstGeom>
        </p:spPr>
        <p:txBody>
          <a:bodyPr vert="horz" wrap="square" lIns="0" tIns="12700" rIns="0" bIns="0" rtlCol="0">
            <a:spAutoFit/>
          </a:bodyPr>
          <a:lstStyle/>
          <a:p>
            <a:pPr marL="12700">
              <a:lnSpc>
                <a:spcPct val="100000"/>
              </a:lnSpc>
              <a:spcBef>
                <a:spcPts val="100"/>
              </a:spcBef>
            </a:pPr>
            <a:r>
              <a:rPr sz="3200" dirty="0">
                <a:solidFill>
                  <a:srgbClr val="000066"/>
                </a:solidFill>
                <a:latin typeface="Candara"/>
                <a:cs typeface="Candara"/>
              </a:rPr>
              <a:t>βραχεία</a:t>
            </a:r>
            <a:r>
              <a:rPr sz="3200" spc="-60" dirty="0">
                <a:solidFill>
                  <a:srgbClr val="000066"/>
                </a:solidFill>
                <a:latin typeface="Candara"/>
                <a:cs typeface="Candara"/>
              </a:rPr>
              <a:t> </a:t>
            </a:r>
            <a:r>
              <a:rPr sz="3200" spc="-5" dirty="0">
                <a:solidFill>
                  <a:srgbClr val="000066"/>
                </a:solidFill>
                <a:latin typeface="Candara"/>
                <a:cs typeface="Candara"/>
              </a:rPr>
              <a:t>αναισθησία.</a:t>
            </a:r>
            <a:endParaRPr sz="3200">
              <a:latin typeface="Candara"/>
              <a:cs typeface="Candara"/>
            </a:endParaRPr>
          </a:p>
        </p:txBody>
      </p:sp>
      <p:sp>
        <p:nvSpPr>
          <p:cNvPr id="13" name="TextBox 12"/>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17854" y="1908572"/>
            <a:ext cx="8695690" cy="1731010"/>
          </a:xfrm>
          <a:prstGeom prst="rect">
            <a:avLst/>
          </a:prstGeom>
        </p:spPr>
        <p:txBody>
          <a:bodyPr vert="horz" wrap="square" lIns="0" tIns="12700" rIns="0" bIns="0" rtlCol="0">
            <a:spAutoFit/>
          </a:bodyPr>
          <a:lstStyle/>
          <a:p>
            <a:pPr marL="12700" marR="5080" indent="330200" algn="just">
              <a:lnSpc>
                <a:spcPct val="99900"/>
              </a:lnSpc>
              <a:spcBef>
                <a:spcPts val="100"/>
              </a:spcBef>
            </a:pPr>
            <a:r>
              <a:rPr sz="2800" spc="-5" dirty="0">
                <a:solidFill>
                  <a:srgbClr val="000066"/>
                </a:solidFill>
                <a:latin typeface="Candara"/>
                <a:cs typeface="Candara"/>
              </a:rPr>
              <a:t>Σπανιότατα (1/100.000), δύο έως</a:t>
            </a:r>
            <a:r>
              <a:rPr sz="2800" dirty="0">
                <a:solidFill>
                  <a:srgbClr val="000066"/>
                </a:solidFill>
                <a:latin typeface="Candara"/>
                <a:cs typeface="Candara"/>
              </a:rPr>
              <a:t> </a:t>
            </a:r>
            <a:r>
              <a:rPr sz="2800" spc="-10" dirty="0">
                <a:solidFill>
                  <a:srgbClr val="000066"/>
                </a:solidFill>
                <a:latin typeface="Candara"/>
                <a:cs typeface="Candara"/>
              </a:rPr>
              <a:t>πέντε </a:t>
            </a:r>
            <a:r>
              <a:rPr sz="2800" spc="-5" dirty="0">
                <a:solidFill>
                  <a:srgbClr val="000066"/>
                </a:solidFill>
                <a:latin typeface="Candara"/>
                <a:cs typeface="Candara"/>
              </a:rPr>
              <a:t>ημέρες </a:t>
            </a:r>
            <a:r>
              <a:rPr sz="2800" spc="5" dirty="0">
                <a:solidFill>
                  <a:srgbClr val="000066"/>
                </a:solidFill>
                <a:latin typeface="Candara"/>
                <a:cs typeface="Candara"/>
              </a:rPr>
              <a:t>μετά </a:t>
            </a:r>
            <a:r>
              <a:rPr sz="2800" spc="10" dirty="0">
                <a:solidFill>
                  <a:srgbClr val="000066"/>
                </a:solidFill>
                <a:latin typeface="Candara"/>
                <a:cs typeface="Candara"/>
              </a:rPr>
              <a:t> </a:t>
            </a:r>
            <a:r>
              <a:rPr sz="2800" spc="-5" dirty="0">
                <a:solidFill>
                  <a:srgbClr val="000066"/>
                </a:solidFill>
                <a:latin typeface="Candara"/>
                <a:cs typeface="Candara"/>
              </a:rPr>
              <a:t>την χρήση αλοθανίου εμφανίζεται </a:t>
            </a:r>
            <a:r>
              <a:rPr sz="2800" dirty="0">
                <a:solidFill>
                  <a:srgbClr val="000066"/>
                </a:solidFill>
                <a:latin typeface="Candara"/>
                <a:cs typeface="Candara"/>
              </a:rPr>
              <a:t>σε </a:t>
            </a:r>
            <a:r>
              <a:rPr sz="2800" spc="-5" dirty="0">
                <a:solidFill>
                  <a:srgbClr val="000066"/>
                </a:solidFill>
                <a:latin typeface="Candara"/>
                <a:cs typeface="Candara"/>
              </a:rPr>
              <a:t>ενήλικες, ακόμη </a:t>
            </a:r>
            <a:r>
              <a:rPr sz="2800" dirty="0">
                <a:solidFill>
                  <a:srgbClr val="000066"/>
                </a:solidFill>
                <a:latin typeface="Candara"/>
                <a:cs typeface="Candara"/>
              </a:rPr>
              <a:t> σπανιότερα</a:t>
            </a:r>
            <a:r>
              <a:rPr sz="2800" spc="5" dirty="0">
                <a:solidFill>
                  <a:srgbClr val="000066"/>
                </a:solidFill>
                <a:latin typeface="Candara"/>
                <a:cs typeface="Candara"/>
              </a:rPr>
              <a:t> </a:t>
            </a:r>
            <a:r>
              <a:rPr sz="2800" spc="-5" dirty="0">
                <a:solidFill>
                  <a:srgbClr val="000066"/>
                </a:solidFill>
                <a:latin typeface="Candara"/>
                <a:cs typeface="Candara"/>
              </a:rPr>
              <a:t>σε</a:t>
            </a:r>
            <a:r>
              <a:rPr sz="2800" dirty="0">
                <a:solidFill>
                  <a:srgbClr val="000066"/>
                </a:solidFill>
                <a:latin typeface="Candara"/>
                <a:cs typeface="Candara"/>
              </a:rPr>
              <a:t> </a:t>
            </a:r>
            <a:r>
              <a:rPr sz="2800" spc="-5" dirty="0">
                <a:solidFill>
                  <a:srgbClr val="000066"/>
                </a:solidFill>
                <a:latin typeface="Candara"/>
                <a:cs typeface="Candara"/>
              </a:rPr>
              <a:t>παιδιά,</a:t>
            </a:r>
            <a:r>
              <a:rPr sz="2800" dirty="0">
                <a:solidFill>
                  <a:srgbClr val="000066"/>
                </a:solidFill>
                <a:latin typeface="Candara"/>
                <a:cs typeface="Candara"/>
              </a:rPr>
              <a:t> </a:t>
            </a:r>
            <a:r>
              <a:rPr sz="2800" spc="-5" dirty="0">
                <a:solidFill>
                  <a:srgbClr val="000066"/>
                </a:solidFill>
                <a:latin typeface="Candara"/>
                <a:cs typeface="Candara"/>
              </a:rPr>
              <a:t>βαρεία</a:t>
            </a:r>
            <a:r>
              <a:rPr sz="2800" dirty="0">
                <a:solidFill>
                  <a:srgbClr val="000066"/>
                </a:solidFill>
                <a:latin typeface="Candara"/>
                <a:cs typeface="Candara"/>
              </a:rPr>
              <a:t> </a:t>
            </a:r>
            <a:r>
              <a:rPr sz="2800" spc="-10" dirty="0">
                <a:solidFill>
                  <a:srgbClr val="000066"/>
                </a:solidFill>
                <a:latin typeface="Candara"/>
                <a:cs typeface="Candara"/>
              </a:rPr>
              <a:t>ηπατική</a:t>
            </a:r>
            <a:r>
              <a:rPr sz="2800" spc="-5" dirty="0">
                <a:solidFill>
                  <a:srgbClr val="000066"/>
                </a:solidFill>
                <a:latin typeface="Candara"/>
                <a:cs typeface="Candara"/>
              </a:rPr>
              <a:t> δυσλειτουργία </a:t>
            </a:r>
            <a:r>
              <a:rPr sz="2800" spc="-595" dirty="0">
                <a:solidFill>
                  <a:srgbClr val="000066"/>
                </a:solidFill>
                <a:latin typeface="Candara"/>
                <a:cs typeface="Candara"/>
              </a:rPr>
              <a:t> </a:t>
            </a:r>
            <a:r>
              <a:rPr sz="2800" spc="-10" dirty="0">
                <a:solidFill>
                  <a:srgbClr val="000066"/>
                </a:solidFill>
                <a:latin typeface="Candara"/>
                <a:cs typeface="Candara"/>
              </a:rPr>
              <a:t>που</a:t>
            </a:r>
            <a:r>
              <a:rPr sz="2800" spc="235" dirty="0">
                <a:solidFill>
                  <a:srgbClr val="000066"/>
                </a:solidFill>
                <a:latin typeface="Candara"/>
                <a:cs typeface="Candara"/>
              </a:rPr>
              <a:t> </a:t>
            </a:r>
            <a:r>
              <a:rPr sz="2800" spc="-10" dirty="0">
                <a:solidFill>
                  <a:srgbClr val="000066"/>
                </a:solidFill>
                <a:latin typeface="Candara"/>
                <a:cs typeface="Candara"/>
              </a:rPr>
              <a:t>καταλήγει</a:t>
            </a:r>
            <a:r>
              <a:rPr sz="2800" spc="235" dirty="0">
                <a:solidFill>
                  <a:srgbClr val="000066"/>
                </a:solidFill>
                <a:latin typeface="Candara"/>
                <a:cs typeface="Candara"/>
              </a:rPr>
              <a:t> </a:t>
            </a:r>
            <a:r>
              <a:rPr sz="2800" spc="-5" dirty="0">
                <a:solidFill>
                  <a:srgbClr val="000066"/>
                </a:solidFill>
                <a:latin typeface="Candara"/>
                <a:cs typeface="Candara"/>
              </a:rPr>
              <a:t>σε</a:t>
            </a:r>
            <a:r>
              <a:rPr sz="2800" spc="235" dirty="0">
                <a:solidFill>
                  <a:srgbClr val="000066"/>
                </a:solidFill>
                <a:latin typeface="Candara"/>
                <a:cs typeface="Candara"/>
              </a:rPr>
              <a:t> </a:t>
            </a:r>
            <a:r>
              <a:rPr sz="2800" spc="-10" dirty="0">
                <a:solidFill>
                  <a:srgbClr val="000066"/>
                </a:solidFill>
                <a:latin typeface="Candara"/>
                <a:cs typeface="Candara"/>
              </a:rPr>
              <a:t>ηπατική</a:t>
            </a:r>
            <a:r>
              <a:rPr sz="2800" spc="235" dirty="0">
                <a:solidFill>
                  <a:srgbClr val="000066"/>
                </a:solidFill>
                <a:latin typeface="Candara"/>
                <a:cs typeface="Candara"/>
              </a:rPr>
              <a:t> </a:t>
            </a:r>
            <a:r>
              <a:rPr sz="2800" spc="-5" dirty="0">
                <a:solidFill>
                  <a:srgbClr val="000066"/>
                </a:solidFill>
                <a:latin typeface="Candara"/>
                <a:cs typeface="Candara"/>
              </a:rPr>
              <a:t>νέκρωση</a:t>
            </a:r>
            <a:r>
              <a:rPr sz="2800" spc="225" dirty="0">
                <a:solidFill>
                  <a:srgbClr val="000066"/>
                </a:solidFill>
                <a:latin typeface="Candara"/>
                <a:cs typeface="Candara"/>
              </a:rPr>
              <a:t> </a:t>
            </a:r>
            <a:r>
              <a:rPr sz="2800" spc="-5" dirty="0">
                <a:solidFill>
                  <a:srgbClr val="000066"/>
                </a:solidFill>
                <a:latin typeface="Candara"/>
                <a:cs typeface="Candara"/>
              </a:rPr>
              <a:t>και</a:t>
            </a:r>
            <a:r>
              <a:rPr sz="2800" spc="225" dirty="0">
                <a:solidFill>
                  <a:srgbClr val="000066"/>
                </a:solidFill>
                <a:latin typeface="Candara"/>
                <a:cs typeface="Candara"/>
              </a:rPr>
              <a:t> </a:t>
            </a:r>
            <a:r>
              <a:rPr sz="2800" spc="-5" dirty="0">
                <a:solidFill>
                  <a:srgbClr val="000066"/>
                </a:solidFill>
                <a:latin typeface="Candara"/>
                <a:cs typeface="Candara"/>
              </a:rPr>
              <a:t>θάνατο</a:t>
            </a:r>
            <a:r>
              <a:rPr sz="2800" spc="229" dirty="0">
                <a:solidFill>
                  <a:srgbClr val="000066"/>
                </a:solidFill>
                <a:latin typeface="Candara"/>
                <a:cs typeface="Candara"/>
              </a:rPr>
              <a:t> </a:t>
            </a:r>
            <a:r>
              <a:rPr sz="2800" spc="-5" dirty="0">
                <a:solidFill>
                  <a:srgbClr val="000066"/>
                </a:solidFill>
                <a:latin typeface="Candara"/>
                <a:cs typeface="Candara"/>
              </a:rPr>
              <a:t>σε</a:t>
            </a:r>
            <a:r>
              <a:rPr sz="2800" spc="229" dirty="0">
                <a:solidFill>
                  <a:srgbClr val="000066"/>
                </a:solidFill>
                <a:latin typeface="Candara"/>
                <a:cs typeface="Candara"/>
              </a:rPr>
              <a:t> </a:t>
            </a:r>
            <a:r>
              <a:rPr sz="2800" dirty="0">
                <a:solidFill>
                  <a:srgbClr val="000066"/>
                </a:solidFill>
                <a:latin typeface="Candara"/>
                <a:cs typeface="Candara"/>
              </a:rPr>
              <a:t>60%</a:t>
            </a:r>
            <a:endParaRPr sz="2800" dirty="0">
              <a:latin typeface="Candara"/>
              <a:cs typeface="Candara"/>
            </a:endParaRPr>
          </a:p>
        </p:txBody>
      </p:sp>
      <p:sp>
        <p:nvSpPr>
          <p:cNvPr id="4" name="object 4"/>
          <p:cNvSpPr txBox="1"/>
          <p:nvPr/>
        </p:nvSpPr>
        <p:spPr>
          <a:xfrm>
            <a:off x="355368" y="3670860"/>
            <a:ext cx="7159625" cy="452120"/>
          </a:xfrm>
          <a:prstGeom prst="rect">
            <a:avLst/>
          </a:prstGeom>
        </p:spPr>
        <p:txBody>
          <a:bodyPr vert="horz" wrap="square" lIns="0" tIns="12065" rIns="0" bIns="0" rtlCol="0">
            <a:spAutoFit/>
          </a:bodyPr>
          <a:lstStyle/>
          <a:p>
            <a:pPr marL="12700">
              <a:lnSpc>
                <a:spcPct val="100000"/>
              </a:lnSpc>
              <a:spcBef>
                <a:spcPts val="95"/>
              </a:spcBef>
              <a:tabLst>
                <a:tab pos="878205" algn="l"/>
                <a:tab pos="3761740" algn="l"/>
                <a:tab pos="4792345" algn="l"/>
                <a:tab pos="6777355" algn="l"/>
              </a:tabLst>
            </a:pPr>
            <a:r>
              <a:rPr sz="2800" spc="-5" dirty="0">
                <a:solidFill>
                  <a:srgbClr val="000066"/>
                </a:solidFill>
                <a:latin typeface="Candara"/>
                <a:cs typeface="Candara"/>
              </a:rPr>
              <a:t>τ</a:t>
            </a:r>
            <a:r>
              <a:rPr sz="2800" dirty="0">
                <a:solidFill>
                  <a:srgbClr val="000066"/>
                </a:solidFill>
                <a:latin typeface="Candara"/>
                <a:cs typeface="Candara"/>
              </a:rPr>
              <a:t>ω</a:t>
            </a:r>
            <a:r>
              <a:rPr sz="2800" spc="-5" dirty="0">
                <a:solidFill>
                  <a:srgbClr val="000066"/>
                </a:solidFill>
                <a:latin typeface="Candara"/>
                <a:cs typeface="Candara"/>
              </a:rPr>
              <a:t>ν</a:t>
            </a:r>
            <a:r>
              <a:rPr sz="2800" dirty="0">
                <a:solidFill>
                  <a:srgbClr val="000066"/>
                </a:solidFill>
                <a:latin typeface="Candara"/>
                <a:cs typeface="Candara"/>
              </a:rPr>
              <a:t>	</a:t>
            </a:r>
            <a:r>
              <a:rPr sz="2800" spc="-10" dirty="0">
                <a:solidFill>
                  <a:srgbClr val="000066"/>
                </a:solidFill>
                <a:latin typeface="Candara"/>
                <a:cs typeface="Candara"/>
              </a:rPr>
              <a:t>προσβληθ</a:t>
            </a:r>
            <a:r>
              <a:rPr sz="2800" spc="5" dirty="0">
                <a:solidFill>
                  <a:srgbClr val="000066"/>
                </a:solidFill>
                <a:latin typeface="Candara"/>
                <a:cs typeface="Candara"/>
              </a:rPr>
              <a:t>έ</a:t>
            </a:r>
            <a:r>
              <a:rPr sz="2800" spc="-10" dirty="0">
                <a:solidFill>
                  <a:srgbClr val="000066"/>
                </a:solidFill>
                <a:latin typeface="Candara"/>
                <a:cs typeface="Candara"/>
              </a:rPr>
              <a:t>ντω</a:t>
            </a:r>
            <a:r>
              <a:rPr sz="2800" spc="10" dirty="0">
                <a:solidFill>
                  <a:srgbClr val="000066"/>
                </a:solidFill>
                <a:latin typeface="Candara"/>
                <a:cs typeface="Candara"/>
              </a:rPr>
              <a:t>ν</a:t>
            </a:r>
            <a:r>
              <a:rPr sz="2800" spc="-5" dirty="0">
                <a:solidFill>
                  <a:srgbClr val="000066"/>
                </a:solidFill>
                <a:latin typeface="Candara"/>
                <a:cs typeface="Candara"/>
              </a:rPr>
              <a:t>.</a:t>
            </a:r>
            <a:r>
              <a:rPr sz="2800" dirty="0">
                <a:solidFill>
                  <a:srgbClr val="000066"/>
                </a:solidFill>
                <a:latin typeface="Candara"/>
                <a:cs typeface="Candara"/>
              </a:rPr>
              <a:t>	</a:t>
            </a:r>
            <a:r>
              <a:rPr sz="2800" spc="-10" dirty="0">
                <a:solidFill>
                  <a:srgbClr val="000066"/>
                </a:solidFill>
                <a:latin typeface="Candara"/>
                <a:cs typeface="Candara"/>
              </a:rPr>
              <a:t>Α</a:t>
            </a:r>
            <a:r>
              <a:rPr sz="2800" dirty="0">
                <a:solidFill>
                  <a:srgbClr val="000066"/>
                </a:solidFill>
                <a:latin typeface="Candara"/>
                <a:cs typeface="Candara"/>
              </a:rPr>
              <a:t>υ</a:t>
            </a:r>
            <a:r>
              <a:rPr sz="2800" spc="5" dirty="0">
                <a:solidFill>
                  <a:srgbClr val="000066"/>
                </a:solidFill>
                <a:latin typeface="Candara"/>
                <a:cs typeface="Candara"/>
              </a:rPr>
              <a:t>τ</a:t>
            </a:r>
            <a:r>
              <a:rPr sz="2800" spc="-5" dirty="0">
                <a:solidFill>
                  <a:srgbClr val="000066"/>
                </a:solidFill>
                <a:latin typeface="Candara"/>
                <a:cs typeface="Candara"/>
              </a:rPr>
              <a:t>ό</a:t>
            </a:r>
            <a:r>
              <a:rPr sz="2800" dirty="0">
                <a:solidFill>
                  <a:srgbClr val="000066"/>
                </a:solidFill>
                <a:latin typeface="Candara"/>
                <a:cs typeface="Candara"/>
              </a:rPr>
              <a:t>	</a:t>
            </a:r>
            <a:r>
              <a:rPr sz="2800" spc="-5" dirty="0">
                <a:solidFill>
                  <a:srgbClr val="000066"/>
                </a:solidFill>
                <a:latin typeface="Candara"/>
                <a:cs typeface="Candara"/>
              </a:rPr>
              <a:t>αποδίδε</a:t>
            </a:r>
            <a:r>
              <a:rPr sz="2800" dirty="0">
                <a:solidFill>
                  <a:srgbClr val="000066"/>
                </a:solidFill>
                <a:latin typeface="Candara"/>
                <a:cs typeface="Candara"/>
              </a:rPr>
              <a:t>τ</a:t>
            </a:r>
            <a:r>
              <a:rPr sz="2800" spc="-5" dirty="0">
                <a:solidFill>
                  <a:srgbClr val="000066"/>
                </a:solidFill>
                <a:latin typeface="Candara"/>
                <a:cs typeface="Candara"/>
              </a:rPr>
              <a:t>αι</a:t>
            </a:r>
            <a:r>
              <a:rPr sz="2800" dirty="0">
                <a:solidFill>
                  <a:srgbClr val="000066"/>
                </a:solidFill>
                <a:latin typeface="Candara"/>
                <a:cs typeface="Candara"/>
              </a:rPr>
              <a:t>	</a:t>
            </a:r>
            <a:r>
              <a:rPr sz="2800" spc="-5" dirty="0">
                <a:solidFill>
                  <a:srgbClr val="000066"/>
                </a:solidFill>
                <a:latin typeface="Candara"/>
                <a:cs typeface="Candara"/>
              </a:rPr>
              <a:t>σε</a:t>
            </a:r>
            <a:endParaRPr sz="2800" dirty="0">
              <a:latin typeface="Candara"/>
              <a:cs typeface="Candara"/>
            </a:endParaRPr>
          </a:p>
        </p:txBody>
      </p:sp>
      <p:sp>
        <p:nvSpPr>
          <p:cNvPr id="5" name="object 5"/>
          <p:cNvSpPr txBox="1"/>
          <p:nvPr/>
        </p:nvSpPr>
        <p:spPr>
          <a:xfrm>
            <a:off x="5623724" y="3645141"/>
            <a:ext cx="3260725" cy="878840"/>
          </a:xfrm>
          <a:prstGeom prst="rect">
            <a:avLst/>
          </a:prstGeom>
        </p:spPr>
        <p:txBody>
          <a:bodyPr vert="horz" wrap="square" lIns="0" tIns="12065" rIns="0" bIns="0" rtlCol="0">
            <a:spAutoFit/>
          </a:bodyPr>
          <a:lstStyle/>
          <a:p>
            <a:pPr marL="12700" marR="5080" indent="1952625">
              <a:lnSpc>
                <a:spcPct val="100000"/>
              </a:lnSpc>
              <a:spcBef>
                <a:spcPts val="95"/>
              </a:spcBef>
              <a:tabLst>
                <a:tab pos="486409" algn="l"/>
                <a:tab pos="1734820" algn="l"/>
              </a:tabLst>
            </a:pPr>
            <a:r>
              <a:rPr sz="2800" spc="-5" dirty="0">
                <a:solidFill>
                  <a:srgbClr val="000066"/>
                </a:solidFill>
                <a:latin typeface="Candara"/>
                <a:cs typeface="Candara"/>
              </a:rPr>
              <a:t>χημικώς  Η	αθρόα	</a:t>
            </a:r>
            <a:r>
              <a:rPr sz="2800" spc="5" dirty="0">
                <a:solidFill>
                  <a:srgbClr val="000066"/>
                </a:solidFill>
                <a:latin typeface="Candara"/>
                <a:cs typeface="Candara"/>
              </a:rPr>
              <a:t>ε</a:t>
            </a:r>
            <a:r>
              <a:rPr sz="2800" spc="-5" dirty="0">
                <a:solidFill>
                  <a:srgbClr val="000066"/>
                </a:solidFill>
                <a:latin typeface="Candara"/>
                <a:cs typeface="Candara"/>
              </a:rPr>
              <a:t>μφ</a:t>
            </a:r>
            <a:r>
              <a:rPr sz="2800" dirty="0">
                <a:solidFill>
                  <a:srgbClr val="000066"/>
                </a:solidFill>
                <a:latin typeface="Candara"/>
                <a:cs typeface="Candara"/>
              </a:rPr>
              <a:t>ά</a:t>
            </a:r>
            <a:r>
              <a:rPr sz="2800" spc="-10" dirty="0">
                <a:solidFill>
                  <a:srgbClr val="000066"/>
                </a:solidFill>
                <a:latin typeface="Candara"/>
                <a:cs typeface="Candara"/>
              </a:rPr>
              <a:t>νιση</a:t>
            </a:r>
            <a:endParaRPr sz="2800" dirty="0">
              <a:latin typeface="Candara"/>
              <a:cs typeface="Candara"/>
            </a:endParaRPr>
          </a:p>
        </p:txBody>
      </p:sp>
      <p:sp>
        <p:nvSpPr>
          <p:cNvPr id="6" name="object 6"/>
          <p:cNvSpPr txBox="1"/>
          <p:nvPr/>
        </p:nvSpPr>
        <p:spPr>
          <a:xfrm>
            <a:off x="467525" y="4129913"/>
            <a:ext cx="1484630" cy="878840"/>
          </a:xfrm>
          <a:prstGeom prst="rect">
            <a:avLst/>
          </a:prstGeom>
        </p:spPr>
        <p:txBody>
          <a:bodyPr vert="horz" wrap="square" lIns="0" tIns="12065" rIns="0" bIns="0" rtlCol="0">
            <a:spAutoFit/>
          </a:bodyPr>
          <a:lstStyle/>
          <a:p>
            <a:pPr marL="12700" marR="5080">
              <a:lnSpc>
                <a:spcPct val="100000"/>
              </a:lnSpc>
              <a:spcBef>
                <a:spcPts val="95"/>
              </a:spcBef>
            </a:pPr>
            <a:r>
              <a:rPr sz="2800" spc="-10" dirty="0">
                <a:solidFill>
                  <a:srgbClr val="000066"/>
                </a:solidFill>
                <a:latin typeface="Candara"/>
                <a:cs typeface="Candara"/>
              </a:rPr>
              <a:t>δραστικά  τοξικού</a:t>
            </a:r>
            <a:endParaRPr sz="2800" dirty="0">
              <a:latin typeface="Candara"/>
              <a:cs typeface="Candara"/>
            </a:endParaRPr>
          </a:p>
        </p:txBody>
      </p:sp>
      <p:sp>
        <p:nvSpPr>
          <p:cNvPr id="7" name="object 7"/>
          <p:cNvSpPr txBox="1"/>
          <p:nvPr/>
        </p:nvSpPr>
        <p:spPr>
          <a:xfrm>
            <a:off x="1828800" y="4113539"/>
            <a:ext cx="3706495" cy="878840"/>
          </a:xfrm>
          <a:prstGeom prst="rect">
            <a:avLst/>
          </a:prstGeom>
        </p:spPr>
        <p:txBody>
          <a:bodyPr vert="horz" wrap="square" lIns="0" tIns="12065" rIns="0" bIns="0" rtlCol="0">
            <a:spAutoFit/>
          </a:bodyPr>
          <a:lstStyle/>
          <a:p>
            <a:pPr marL="12700" marR="5080" indent="196215">
              <a:lnSpc>
                <a:spcPct val="100000"/>
              </a:lnSpc>
              <a:spcBef>
                <a:spcPts val="95"/>
              </a:spcBef>
              <a:tabLst>
                <a:tab pos="1916430" algn="l"/>
                <a:tab pos="2149475" algn="l"/>
              </a:tabLst>
            </a:pPr>
            <a:r>
              <a:rPr sz="2800" spc="-5" dirty="0">
                <a:solidFill>
                  <a:srgbClr val="000066"/>
                </a:solidFill>
                <a:latin typeface="Candara"/>
                <a:cs typeface="Candara"/>
              </a:rPr>
              <a:t>ανοσο</a:t>
            </a:r>
            <a:r>
              <a:rPr sz="2800" dirty="0">
                <a:solidFill>
                  <a:srgbClr val="000066"/>
                </a:solidFill>
                <a:latin typeface="Candara"/>
                <a:cs typeface="Candara"/>
              </a:rPr>
              <a:t>γ</a:t>
            </a:r>
            <a:r>
              <a:rPr sz="2800" spc="-5" dirty="0">
                <a:solidFill>
                  <a:srgbClr val="000066"/>
                </a:solidFill>
                <a:latin typeface="Candara"/>
                <a:cs typeface="Candara"/>
              </a:rPr>
              <a:t>ενή</a:t>
            </a:r>
            <a:r>
              <a:rPr sz="2800" dirty="0">
                <a:solidFill>
                  <a:srgbClr val="000066"/>
                </a:solidFill>
                <a:latin typeface="Candara"/>
                <a:cs typeface="Candara"/>
              </a:rPr>
              <a:t>		</a:t>
            </a:r>
            <a:r>
              <a:rPr sz="2800" spc="-10" dirty="0">
                <a:solidFill>
                  <a:srgbClr val="000066"/>
                </a:solidFill>
                <a:latin typeface="Candara"/>
                <a:cs typeface="Candara"/>
              </a:rPr>
              <a:t>προ</a:t>
            </a:r>
            <a:r>
              <a:rPr sz="2800" dirty="0">
                <a:solidFill>
                  <a:srgbClr val="000066"/>
                </a:solidFill>
                <a:latin typeface="Candara"/>
                <a:cs typeface="Candara"/>
              </a:rPr>
              <a:t>ϊ</a:t>
            </a:r>
            <a:r>
              <a:rPr sz="2800" spc="-5" dirty="0">
                <a:solidFill>
                  <a:srgbClr val="000066"/>
                </a:solidFill>
                <a:latin typeface="Candara"/>
                <a:cs typeface="Candara"/>
              </a:rPr>
              <a:t>όντα.  </a:t>
            </a:r>
            <a:r>
              <a:rPr sz="2800" spc="-10" dirty="0">
                <a:solidFill>
                  <a:srgbClr val="000066"/>
                </a:solidFill>
                <a:latin typeface="Candara"/>
                <a:cs typeface="Candara"/>
              </a:rPr>
              <a:t>προϊόντος	</a:t>
            </a:r>
            <a:r>
              <a:rPr sz="2800" spc="-5" dirty="0">
                <a:solidFill>
                  <a:srgbClr val="000066"/>
                </a:solidFill>
                <a:latin typeface="Candara"/>
                <a:cs typeface="Candara"/>
              </a:rPr>
              <a:t>ή</a:t>
            </a:r>
            <a:endParaRPr sz="2800" dirty="0">
              <a:latin typeface="Candara"/>
              <a:cs typeface="Candara"/>
            </a:endParaRPr>
          </a:p>
        </p:txBody>
      </p:sp>
      <p:sp>
        <p:nvSpPr>
          <p:cNvPr id="8" name="object 8"/>
          <p:cNvSpPr txBox="1"/>
          <p:nvPr/>
        </p:nvSpPr>
        <p:spPr>
          <a:xfrm>
            <a:off x="4105440" y="4511409"/>
            <a:ext cx="180149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μετα</a:t>
            </a:r>
            <a:r>
              <a:rPr sz="2800" spc="-20" dirty="0">
                <a:solidFill>
                  <a:srgbClr val="000066"/>
                </a:solidFill>
                <a:latin typeface="Candara"/>
                <a:cs typeface="Candara"/>
              </a:rPr>
              <a:t>β</a:t>
            </a:r>
            <a:r>
              <a:rPr sz="2800" spc="-5" dirty="0">
                <a:solidFill>
                  <a:srgbClr val="000066"/>
                </a:solidFill>
                <a:latin typeface="Candara"/>
                <a:cs typeface="Candara"/>
              </a:rPr>
              <a:t>ολ</a:t>
            </a:r>
            <a:r>
              <a:rPr sz="2800" spc="-20" dirty="0">
                <a:solidFill>
                  <a:srgbClr val="000066"/>
                </a:solidFill>
                <a:latin typeface="Candara"/>
                <a:cs typeface="Candara"/>
              </a:rPr>
              <a:t>ί</a:t>
            </a:r>
            <a:r>
              <a:rPr sz="2800" spc="-5" dirty="0">
                <a:solidFill>
                  <a:srgbClr val="000066"/>
                </a:solidFill>
                <a:latin typeface="Candara"/>
                <a:cs typeface="Candara"/>
              </a:rPr>
              <a:t>τη</a:t>
            </a:r>
            <a:endParaRPr sz="2800" dirty="0">
              <a:latin typeface="Candara"/>
              <a:cs typeface="Candara"/>
            </a:endParaRPr>
          </a:p>
        </p:txBody>
      </p:sp>
      <p:sp>
        <p:nvSpPr>
          <p:cNvPr id="9" name="object 9"/>
          <p:cNvSpPr txBox="1"/>
          <p:nvPr/>
        </p:nvSpPr>
        <p:spPr>
          <a:xfrm>
            <a:off x="6082917" y="4569333"/>
            <a:ext cx="2699385" cy="452120"/>
          </a:xfrm>
          <a:prstGeom prst="rect">
            <a:avLst/>
          </a:prstGeom>
        </p:spPr>
        <p:txBody>
          <a:bodyPr vert="horz" wrap="square" lIns="0" tIns="12065" rIns="0" bIns="0" rtlCol="0">
            <a:spAutoFit/>
          </a:bodyPr>
          <a:lstStyle/>
          <a:p>
            <a:pPr marL="12700">
              <a:lnSpc>
                <a:spcPct val="100000"/>
              </a:lnSpc>
              <a:spcBef>
                <a:spcPts val="95"/>
              </a:spcBef>
              <a:tabLst>
                <a:tab pos="927100" algn="l"/>
                <a:tab pos="2303780" algn="l"/>
              </a:tabLst>
            </a:pPr>
            <a:r>
              <a:rPr sz="2800" spc="-10" dirty="0">
                <a:solidFill>
                  <a:srgbClr val="000066"/>
                </a:solidFill>
                <a:latin typeface="Candara"/>
                <a:cs typeface="Candara"/>
              </a:rPr>
              <a:t>πο</a:t>
            </a:r>
            <a:r>
              <a:rPr sz="2800" spc="-5" dirty="0">
                <a:solidFill>
                  <a:srgbClr val="000066"/>
                </a:solidFill>
                <a:latin typeface="Candara"/>
                <a:cs typeface="Candara"/>
              </a:rPr>
              <a:t>υ</a:t>
            </a:r>
            <a:r>
              <a:rPr sz="2800" dirty="0">
                <a:solidFill>
                  <a:srgbClr val="000066"/>
                </a:solidFill>
                <a:latin typeface="Candara"/>
                <a:cs typeface="Candara"/>
              </a:rPr>
              <a:t>	</a:t>
            </a:r>
            <a:r>
              <a:rPr sz="2800" spc="-5" dirty="0">
                <a:solidFill>
                  <a:srgbClr val="000066"/>
                </a:solidFill>
                <a:latin typeface="Candara"/>
                <a:cs typeface="Candara"/>
              </a:rPr>
              <a:t>μπορεί</a:t>
            </a:r>
            <a:r>
              <a:rPr sz="2800" dirty="0">
                <a:solidFill>
                  <a:srgbClr val="000066"/>
                </a:solidFill>
                <a:latin typeface="Candara"/>
                <a:cs typeface="Candara"/>
              </a:rPr>
              <a:t>	</a:t>
            </a:r>
            <a:r>
              <a:rPr sz="2800" spc="-10" dirty="0">
                <a:solidFill>
                  <a:srgbClr val="000066"/>
                </a:solidFill>
                <a:latin typeface="Candara"/>
                <a:cs typeface="Candara"/>
              </a:rPr>
              <a:t>να</a:t>
            </a:r>
            <a:endParaRPr sz="2800" dirty="0">
              <a:latin typeface="Candara"/>
              <a:cs typeface="Candara"/>
            </a:endParaRPr>
          </a:p>
        </p:txBody>
      </p:sp>
      <p:sp>
        <p:nvSpPr>
          <p:cNvPr id="10" name="object 10"/>
          <p:cNvSpPr txBox="1"/>
          <p:nvPr/>
        </p:nvSpPr>
        <p:spPr>
          <a:xfrm>
            <a:off x="556425" y="4955735"/>
            <a:ext cx="1840864"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προκαλέσει</a:t>
            </a:r>
            <a:endParaRPr sz="2800" dirty="0">
              <a:latin typeface="Candara"/>
              <a:cs typeface="Candara"/>
            </a:endParaRPr>
          </a:p>
        </p:txBody>
      </p:sp>
      <p:sp>
        <p:nvSpPr>
          <p:cNvPr id="11" name="object 11"/>
          <p:cNvSpPr txBox="1"/>
          <p:nvPr/>
        </p:nvSpPr>
        <p:spPr>
          <a:xfrm>
            <a:off x="2501429" y="4946962"/>
            <a:ext cx="204914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ανοσολογική</a:t>
            </a:r>
            <a:endParaRPr sz="2800" dirty="0">
              <a:latin typeface="Candara"/>
              <a:cs typeface="Candara"/>
            </a:endParaRPr>
          </a:p>
        </p:txBody>
      </p:sp>
      <p:sp>
        <p:nvSpPr>
          <p:cNvPr id="12" name="object 12"/>
          <p:cNvSpPr txBox="1"/>
          <p:nvPr/>
        </p:nvSpPr>
        <p:spPr>
          <a:xfrm>
            <a:off x="4550574" y="4983263"/>
            <a:ext cx="4333875" cy="878840"/>
          </a:xfrm>
          <a:prstGeom prst="rect">
            <a:avLst/>
          </a:prstGeom>
        </p:spPr>
        <p:txBody>
          <a:bodyPr vert="horz" wrap="square" lIns="0" tIns="12065" rIns="0" bIns="0" rtlCol="0">
            <a:spAutoFit/>
          </a:bodyPr>
          <a:lstStyle/>
          <a:p>
            <a:pPr marL="12700" marR="5080" indent="64135">
              <a:lnSpc>
                <a:spcPct val="100000"/>
              </a:lnSpc>
              <a:spcBef>
                <a:spcPts val="95"/>
              </a:spcBef>
              <a:tabLst>
                <a:tab pos="2098040" algn="l"/>
                <a:tab pos="3103880" algn="l"/>
                <a:tab pos="4121785" algn="l"/>
              </a:tabLst>
            </a:pPr>
            <a:r>
              <a:rPr sz="2800" spc="-5" dirty="0">
                <a:solidFill>
                  <a:srgbClr val="000066"/>
                </a:solidFill>
                <a:latin typeface="Candara"/>
                <a:cs typeface="Candara"/>
              </a:rPr>
              <a:t>αντίδ</a:t>
            </a:r>
            <a:r>
              <a:rPr sz="2800" dirty="0">
                <a:solidFill>
                  <a:srgbClr val="000066"/>
                </a:solidFill>
                <a:latin typeface="Candara"/>
                <a:cs typeface="Candara"/>
              </a:rPr>
              <a:t>ρ</a:t>
            </a:r>
            <a:r>
              <a:rPr sz="2800" spc="-5" dirty="0">
                <a:solidFill>
                  <a:srgbClr val="000066"/>
                </a:solidFill>
                <a:latin typeface="Candara"/>
                <a:cs typeface="Candara"/>
              </a:rPr>
              <a:t>α</a:t>
            </a:r>
            <a:r>
              <a:rPr sz="2800" dirty="0">
                <a:solidFill>
                  <a:srgbClr val="000066"/>
                </a:solidFill>
                <a:latin typeface="Candara"/>
                <a:cs typeface="Candara"/>
              </a:rPr>
              <a:t>σ</a:t>
            </a:r>
            <a:r>
              <a:rPr sz="2800" spc="-10" dirty="0">
                <a:solidFill>
                  <a:srgbClr val="000066"/>
                </a:solidFill>
                <a:latin typeface="Candara"/>
                <a:cs typeface="Candara"/>
              </a:rPr>
              <a:t>η</a:t>
            </a:r>
            <a:r>
              <a:rPr sz="2800" spc="-5" dirty="0">
                <a:solidFill>
                  <a:srgbClr val="000066"/>
                </a:solidFill>
                <a:latin typeface="Candara"/>
                <a:cs typeface="Candara"/>
              </a:rPr>
              <a:t>,</a:t>
            </a:r>
            <a:r>
              <a:rPr sz="2800" dirty="0">
                <a:solidFill>
                  <a:srgbClr val="000066"/>
                </a:solidFill>
                <a:latin typeface="Candara"/>
                <a:cs typeface="Candara"/>
              </a:rPr>
              <a:t>	</a:t>
            </a:r>
            <a:r>
              <a:rPr sz="2800" spc="-5" dirty="0">
                <a:solidFill>
                  <a:srgbClr val="000066"/>
                </a:solidFill>
                <a:latin typeface="Candara"/>
                <a:cs typeface="Candara"/>
              </a:rPr>
              <a:t>ίσως</a:t>
            </a:r>
            <a:r>
              <a:rPr sz="2800" dirty="0">
                <a:solidFill>
                  <a:srgbClr val="000066"/>
                </a:solidFill>
                <a:latin typeface="Candara"/>
                <a:cs typeface="Candara"/>
              </a:rPr>
              <a:t>	</a:t>
            </a:r>
            <a:r>
              <a:rPr sz="2800" spc="-5" dirty="0">
                <a:solidFill>
                  <a:srgbClr val="000066"/>
                </a:solidFill>
                <a:latin typeface="Candara"/>
                <a:cs typeface="Candara"/>
              </a:rPr>
              <a:t>είναι</a:t>
            </a:r>
            <a:r>
              <a:rPr sz="2800" dirty="0">
                <a:solidFill>
                  <a:srgbClr val="000066"/>
                </a:solidFill>
                <a:latin typeface="Candara"/>
                <a:cs typeface="Candara"/>
              </a:rPr>
              <a:t>	</a:t>
            </a:r>
            <a:r>
              <a:rPr sz="2800" spc="-5" dirty="0">
                <a:solidFill>
                  <a:srgbClr val="000066"/>
                </a:solidFill>
                <a:latin typeface="Candara"/>
                <a:cs typeface="Candara"/>
              </a:rPr>
              <a:t>ο  πρόκλησης</a:t>
            </a:r>
            <a:endParaRPr sz="2800" dirty="0">
              <a:latin typeface="Candara"/>
              <a:cs typeface="Candara"/>
            </a:endParaRPr>
          </a:p>
        </p:txBody>
      </p:sp>
      <p:sp>
        <p:nvSpPr>
          <p:cNvPr id="13" name="object 13"/>
          <p:cNvSpPr txBox="1"/>
          <p:nvPr/>
        </p:nvSpPr>
        <p:spPr>
          <a:xfrm>
            <a:off x="6930086" y="5397500"/>
            <a:ext cx="1882775"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«ηπατίτιδας</a:t>
            </a:r>
            <a:endParaRPr sz="2800" dirty="0">
              <a:latin typeface="Candara"/>
              <a:cs typeface="Candara"/>
            </a:endParaRPr>
          </a:p>
        </p:txBody>
      </p:sp>
      <p:sp>
        <p:nvSpPr>
          <p:cNvPr id="14" name="object 14"/>
          <p:cNvSpPr txBox="1"/>
          <p:nvPr/>
        </p:nvSpPr>
        <p:spPr>
          <a:xfrm>
            <a:off x="398259" y="5410200"/>
            <a:ext cx="3659504" cy="878840"/>
          </a:xfrm>
          <a:prstGeom prst="rect">
            <a:avLst/>
          </a:prstGeom>
        </p:spPr>
        <p:txBody>
          <a:bodyPr vert="horz" wrap="square" lIns="0" tIns="12065" rIns="0" bIns="0" rtlCol="0">
            <a:spAutoFit/>
          </a:bodyPr>
          <a:lstStyle/>
          <a:p>
            <a:pPr marL="12700" marR="5080">
              <a:lnSpc>
                <a:spcPct val="100000"/>
              </a:lnSpc>
              <a:spcBef>
                <a:spcPts val="95"/>
              </a:spcBef>
              <a:tabLst>
                <a:tab pos="1751330" algn="l"/>
              </a:tabLst>
            </a:pPr>
            <a:r>
              <a:rPr sz="2800" spc="-10" dirty="0">
                <a:solidFill>
                  <a:srgbClr val="000066"/>
                </a:solidFill>
                <a:latin typeface="Candara"/>
                <a:cs typeface="Candara"/>
              </a:rPr>
              <a:t>κύ</a:t>
            </a:r>
            <a:r>
              <a:rPr sz="2800" spc="-5" dirty="0">
                <a:solidFill>
                  <a:srgbClr val="000066"/>
                </a:solidFill>
                <a:latin typeface="Candara"/>
                <a:cs typeface="Candara"/>
              </a:rPr>
              <a:t>ριος</a:t>
            </a:r>
            <a:r>
              <a:rPr sz="2800" dirty="0">
                <a:solidFill>
                  <a:srgbClr val="000066"/>
                </a:solidFill>
                <a:latin typeface="Candara"/>
                <a:cs typeface="Candara"/>
              </a:rPr>
              <a:t>	</a:t>
            </a:r>
            <a:r>
              <a:rPr sz="2800" spc="-10" dirty="0">
                <a:solidFill>
                  <a:srgbClr val="000066"/>
                </a:solidFill>
                <a:latin typeface="Candara"/>
                <a:cs typeface="Candara"/>
              </a:rPr>
              <a:t>παράγ</a:t>
            </a:r>
            <a:r>
              <a:rPr sz="2800" spc="-70" dirty="0">
                <a:solidFill>
                  <a:srgbClr val="000066"/>
                </a:solidFill>
                <a:latin typeface="Candara"/>
                <a:cs typeface="Candara"/>
              </a:rPr>
              <a:t>ο</a:t>
            </a:r>
            <a:r>
              <a:rPr sz="2800" spc="-10" dirty="0">
                <a:solidFill>
                  <a:srgbClr val="000066"/>
                </a:solidFill>
                <a:latin typeface="Candara"/>
                <a:cs typeface="Candara"/>
              </a:rPr>
              <a:t>ντας  </a:t>
            </a:r>
            <a:r>
              <a:rPr sz="2800" spc="-5" dirty="0">
                <a:solidFill>
                  <a:srgbClr val="000066"/>
                </a:solidFill>
                <a:latin typeface="Candara"/>
                <a:cs typeface="Candara"/>
              </a:rPr>
              <a:t>αλοθανίου».</a:t>
            </a:r>
            <a:endParaRPr sz="2800" dirty="0">
              <a:latin typeface="Candara"/>
              <a:cs typeface="Candara"/>
            </a:endParaRPr>
          </a:p>
        </p:txBody>
      </p:sp>
      <p:sp>
        <p:nvSpPr>
          <p:cNvPr id="15" name="TextBox 14"/>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88263" y="1424939"/>
            <a:ext cx="8001000" cy="9525"/>
          </a:xfrm>
          <a:custGeom>
            <a:avLst/>
            <a:gdLst/>
            <a:ahLst/>
            <a:cxnLst/>
            <a:rect l="l" t="t" r="r" b="b"/>
            <a:pathLst>
              <a:path w="8001000" h="9525">
                <a:moveTo>
                  <a:pt x="8001000" y="0"/>
                </a:moveTo>
                <a:lnTo>
                  <a:pt x="0" y="0"/>
                </a:lnTo>
                <a:lnTo>
                  <a:pt x="0" y="9144"/>
                </a:lnTo>
                <a:lnTo>
                  <a:pt x="8001000" y="9144"/>
                </a:lnTo>
                <a:lnTo>
                  <a:pt x="8001000" y="0"/>
                </a:lnTo>
                <a:close/>
              </a:path>
            </a:pathLst>
          </a:custGeom>
          <a:solidFill>
            <a:srgbClr val="0E6EC5"/>
          </a:solidFill>
        </p:spPr>
        <p:txBody>
          <a:bodyPr wrap="square" lIns="0" tIns="0" rIns="0" bIns="0" rtlCol="0"/>
          <a:lstStyle/>
          <a:p>
            <a:endParaRPr/>
          </a:p>
        </p:txBody>
      </p:sp>
      <p:sp>
        <p:nvSpPr>
          <p:cNvPr id="5" name="object 5"/>
          <p:cNvSpPr txBox="1">
            <a:spLocks noGrp="1"/>
          </p:cNvSpPr>
          <p:nvPr>
            <p:ph type="title"/>
          </p:nvPr>
        </p:nvSpPr>
        <p:spPr>
          <a:xfrm>
            <a:off x="3357498" y="1667637"/>
            <a:ext cx="2428240" cy="513715"/>
          </a:xfrm>
          <a:prstGeom prst="rect">
            <a:avLst/>
          </a:prstGeom>
        </p:spPr>
        <p:txBody>
          <a:bodyPr vert="horz" wrap="square" lIns="0" tIns="13335" rIns="0" bIns="0" rtlCol="0">
            <a:spAutoFit/>
          </a:bodyPr>
          <a:lstStyle/>
          <a:p>
            <a:pPr marL="12700">
              <a:lnSpc>
                <a:spcPct val="100000"/>
              </a:lnSpc>
              <a:spcBef>
                <a:spcPts val="105"/>
              </a:spcBef>
            </a:pPr>
            <a:r>
              <a:rPr b="1" spc="-15" dirty="0">
                <a:solidFill>
                  <a:srgbClr val="000066"/>
                </a:solidFill>
                <a:latin typeface="Cambria"/>
                <a:cs typeface="Cambria"/>
              </a:rPr>
              <a:t>Αντενδείξεις</a:t>
            </a:r>
          </a:p>
        </p:txBody>
      </p:sp>
      <p:sp>
        <p:nvSpPr>
          <p:cNvPr id="6" name="object 6"/>
          <p:cNvSpPr txBox="1"/>
          <p:nvPr/>
        </p:nvSpPr>
        <p:spPr>
          <a:xfrm>
            <a:off x="828547" y="2207132"/>
            <a:ext cx="7780655" cy="876935"/>
          </a:xfrm>
          <a:prstGeom prst="rect">
            <a:avLst/>
          </a:prstGeom>
        </p:spPr>
        <p:txBody>
          <a:bodyPr vert="horz" wrap="square" lIns="0" tIns="25400" rIns="0" bIns="0" rtlCol="0">
            <a:spAutoFit/>
          </a:bodyPr>
          <a:lstStyle/>
          <a:p>
            <a:pPr marL="12700" marR="5080" indent="419100">
              <a:lnSpc>
                <a:spcPts val="3350"/>
              </a:lnSpc>
              <a:spcBef>
                <a:spcPts val="200"/>
              </a:spcBef>
              <a:tabLst>
                <a:tab pos="2120900" algn="l"/>
                <a:tab pos="2748280" algn="l"/>
                <a:tab pos="3513454" algn="l"/>
                <a:tab pos="4258945" algn="l"/>
                <a:tab pos="4714875" algn="l"/>
                <a:tab pos="7206615" algn="l"/>
                <a:tab pos="7571105" algn="l"/>
              </a:tabLst>
            </a:pPr>
            <a:r>
              <a:rPr sz="2800" spc="-10" dirty="0">
                <a:solidFill>
                  <a:srgbClr val="000066"/>
                </a:solidFill>
                <a:latin typeface="Candara"/>
                <a:cs typeface="Candara"/>
              </a:rPr>
              <a:t>Ταυ</a:t>
            </a:r>
            <a:r>
              <a:rPr sz="2800" spc="25" dirty="0">
                <a:solidFill>
                  <a:srgbClr val="000066"/>
                </a:solidFill>
                <a:latin typeface="Candara"/>
                <a:cs typeface="Candara"/>
              </a:rPr>
              <a:t>τ</a:t>
            </a:r>
            <a:r>
              <a:rPr sz="2800" spc="-5" dirty="0">
                <a:solidFill>
                  <a:srgbClr val="000066"/>
                </a:solidFill>
                <a:latin typeface="Candara"/>
                <a:cs typeface="Candara"/>
              </a:rPr>
              <a:t>όχρ</a:t>
            </a:r>
            <a:r>
              <a:rPr sz="2800" spc="-75" dirty="0">
                <a:solidFill>
                  <a:srgbClr val="000066"/>
                </a:solidFill>
                <a:latin typeface="Candara"/>
                <a:cs typeface="Candara"/>
              </a:rPr>
              <a:t>ο</a:t>
            </a:r>
            <a:r>
              <a:rPr sz="2800" spc="-10" dirty="0">
                <a:solidFill>
                  <a:srgbClr val="000066"/>
                </a:solidFill>
                <a:latin typeface="Candara"/>
                <a:cs typeface="Candara"/>
              </a:rPr>
              <a:t>ν</a:t>
            </a:r>
            <a:r>
              <a:rPr sz="2800" spc="-5" dirty="0">
                <a:solidFill>
                  <a:srgbClr val="000066"/>
                </a:solidFill>
                <a:latin typeface="Candara"/>
                <a:cs typeface="Candara"/>
              </a:rPr>
              <a:t>η</a:t>
            </a:r>
            <a:r>
              <a:rPr sz="2800" dirty="0">
                <a:solidFill>
                  <a:srgbClr val="000066"/>
                </a:solidFill>
                <a:latin typeface="Candara"/>
                <a:cs typeface="Candara"/>
              </a:rPr>
              <a:t>	</a:t>
            </a:r>
            <a:r>
              <a:rPr sz="2800" spc="-5" dirty="0">
                <a:solidFill>
                  <a:srgbClr val="000066"/>
                </a:solidFill>
                <a:latin typeface="Candara"/>
                <a:cs typeface="Candara"/>
              </a:rPr>
              <a:t>χορήγηση</a:t>
            </a:r>
            <a:r>
              <a:rPr sz="2800" dirty="0">
                <a:solidFill>
                  <a:srgbClr val="000066"/>
                </a:solidFill>
                <a:latin typeface="Candara"/>
                <a:cs typeface="Candara"/>
              </a:rPr>
              <a:t>	</a:t>
            </a:r>
            <a:r>
              <a:rPr sz="2800" spc="-10" dirty="0">
                <a:solidFill>
                  <a:srgbClr val="000066"/>
                </a:solidFill>
                <a:latin typeface="Candara"/>
                <a:cs typeface="Candara"/>
              </a:rPr>
              <a:t>κ</a:t>
            </a:r>
            <a:r>
              <a:rPr sz="2800" dirty="0">
                <a:solidFill>
                  <a:srgbClr val="000066"/>
                </a:solidFill>
                <a:latin typeface="Candara"/>
                <a:cs typeface="Candara"/>
              </a:rPr>
              <a:t>α</a:t>
            </a:r>
            <a:r>
              <a:rPr sz="2800" spc="-5" dirty="0">
                <a:solidFill>
                  <a:srgbClr val="000066"/>
                </a:solidFill>
                <a:latin typeface="Candara"/>
                <a:cs typeface="Candara"/>
              </a:rPr>
              <a:t>τεχολαμ</a:t>
            </a:r>
            <a:r>
              <a:rPr sz="2800" dirty="0">
                <a:solidFill>
                  <a:srgbClr val="000066"/>
                </a:solidFill>
                <a:latin typeface="Candara"/>
                <a:cs typeface="Candara"/>
              </a:rPr>
              <a:t>ι</a:t>
            </a:r>
            <a:r>
              <a:rPr sz="2800" spc="-10" dirty="0">
                <a:solidFill>
                  <a:srgbClr val="000066"/>
                </a:solidFill>
                <a:latin typeface="Candara"/>
                <a:cs typeface="Candara"/>
              </a:rPr>
              <a:t>νώ</a:t>
            </a:r>
            <a:r>
              <a:rPr sz="2800" spc="-5" dirty="0">
                <a:solidFill>
                  <a:srgbClr val="000066"/>
                </a:solidFill>
                <a:latin typeface="Candara"/>
                <a:cs typeface="Candara"/>
              </a:rPr>
              <a:t>ν</a:t>
            </a:r>
            <a:r>
              <a:rPr sz="2800" dirty="0">
                <a:solidFill>
                  <a:srgbClr val="000066"/>
                </a:solidFill>
                <a:latin typeface="Candara"/>
                <a:cs typeface="Candara"/>
              </a:rPr>
              <a:t>		</a:t>
            </a:r>
            <a:r>
              <a:rPr sz="2800" spc="-5" dirty="0">
                <a:solidFill>
                  <a:srgbClr val="000066"/>
                </a:solidFill>
                <a:latin typeface="Candara"/>
                <a:cs typeface="Candara"/>
              </a:rPr>
              <a:t>ή  </a:t>
            </a:r>
            <a:r>
              <a:rPr sz="2800" spc="-10" dirty="0">
                <a:solidFill>
                  <a:srgbClr val="000066"/>
                </a:solidFill>
                <a:latin typeface="Candara"/>
                <a:cs typeface="Candara"/>
              </a:rPr>
              <a:t>φαιν</a:t>
            </a:r>
            <a:r>
              <a:rPr sz="2800" spc="-5" dirty="0">
                <a:solidFill>
                  <a:srgbClr val="000066"/>
                </a:solidFill>
                <a:latin typeface="Candara"/>
                <a:cs typeface="Candara"/>
              </a:rPr>
              <a:t>υτ</a:t>
            </a:r>
            <a:r>
              <a:rPr sz="2800" spc="5" dirty="0">
                <a:solidFill>
                  <a:srgbClr val="000066"/>
                </a:solidFill>
                <a:latin typeface="Candara"/>
                <a:cs typeface="Candara"/>
              </a:rPr>
              <a:t>ο</a:t>
            </a:r>
            <a:r>
              <a:rPr sz="2800" spc="-55" dirty="0">
                <a:solidFill>
                  <a:srgbClr val="000066"/>
                </a:solidFill>
                <a:latin typeface="Candara"/>
                <a:cs typeface="Candara"/>
              </a:rPr>
              <a:t>ΐ</a:t>
            </a:r>
            <a:r>
              <a:rPr sz="2800" spc="-10" dirty="0">
                <a:solidFill>
                  <a:srgbClr val="000066"/>
                </a:solidFill>
                <a:latin typeface="Candara"/>
                <a:cs typeface="Candara"/>
              </a:rPr>
              <a:t>νη</a:t>
            </a:r>
            <a:r>
              <a:rPr sz="2800" spc="-5" dirty="0">
                <a:solidFill>
                  <a:srgbClr val="000066"/>
                </a:solidFill>
                <a:latin typeface="Candara"/>
                <a:cs typeface="Candara"/>
              </a:rPr>
              <a:t>ς</a:t>
            </a:r>
            <a:r>
              <a:rPr sz="2800" dirty="0">
                <a:solidFill>
                  <a:srgbClr val="000066"/>
                </a:solidFill>
                <a:latin typeface="Candara"/>
                <a:cs typeface="Candara"/>
              </a:rPr>
              <a:t>	</a:t>
            </a:r>
            <a:r>
              <a:rPr sz="2800" spc="-5" dirty="0">
                <a:solidFill>
                  <a:srgbClr val="000066"/>
                </a:solidFill>
                <a:latin typeface="Candara"/>
                <a:cs typeface="Candara"/>
              </a:rPr>
              <a:t>αυξ</a:t>
            </a:r>
            <a:r>
              <a:rPr sz="2800" dirty="0">
                <a:solidFill>
                  <a:srgbClr val="000066"/>
                </a:solidFill>
                <a:latin typeface="Candara"/>
                <a:cs typeface="Candara"/>
              </a:rPr>
              <a:t>ά</a:t>
            </a:r>
            <a:r>
              <a:rPr sz="2800" spc="-10" dirty="0">
                <a:solidFill>
                  <a:srgbClr val="000066"/>
                </a:solidFill>
                <a:latin typeface="Candara"/>
                <a:cs typeface="Candara"/>
              </a:rPr>
              <a:t>νε</a:t>
            </a:r>
            <a:r>
              <a:rPr sz="2800" spc="-5" dirty="0">
                <a:solidFill>
                  <a:srgbClr val="000066"/>
                </a:solidFill>
                <a:latin typeface="Candara"/>
                <a:cs typeface="Candara"/>
              </a:rPr>
              <a:t>ι</a:t>
            </a:r>
            <a:r>
              <a:rPr sz="2800" dirty="0">
                <a:solidFill>
                  <a:srgbClr val="000066"/>
                </a:solidFill>
                <a:latin typeface="Candara"/>
                <a:cs typeface="Candara"/>
              </a:rPr>
              <a:t>	</a:t>
            </a:r>
            <a:r>
              <a:rPr sz="2800" spc="-5" dirty="0">
                <a:solidFill>
                  <a:srgbClr val="000066"/>
                </a:solidFill>
                <a:latin typeface="Candara"/>
                <a:cs typeface="Candara"/>
              </a:rPr>
              <a:t>την</a:t>
            </a:r>
            <a:r>
              <a:rPr sz="2800" dirty="0">
                <a:solidFill>
                  <a:srgbClr val="000066"/>
                </a:solidFill>
                <a:latin typeface="Candara"/>
                <a:cs typeface="Candara"/>
              </a:rPr>
              <a:t>	</a:t>
            </a:r>
            <a:r>
              <a:rPr sz="2800" spc="-10" dirty="0">
                <a:solidFill>
                  <a:srgbClr val="000066"/>
                </a:solidFill>
                <a:latin typeface="Candara"/>
                <a:cs typeface="Candara"/>
              </a:rPr>
              <a:t>ηπατοτοξικ</a:t>
            </a:r>
            <a:r>
              <a:rPr sz="2800" spc="5" dirty="0">
                <a:solidFill>
                  <a:srgbClr val="000066"/>
                </a:solidFill>
                <a:latin typeface="Candara"/>
                <a:cs typeface="Candara"/>
              </a:rPr>
              <a:t>ό</a:t>
            </a:r>
            <a:r>
              <a:rPr sz="2800" spc="-5" dirty="0">
                <a:solidFill>
                  <a:srgbClr val="000066"/>
                </a:solidFill>
                <a:latin typeface="Candara"/>
                <a:cs typeface="Candara"/>
              </a:rPr>
              <a:t>τητα</a:t>
            </a:r>
            <a:r>
              <a:rPr sz="2800" dirty="0">
                <a:solidFill>
                  <a:srgbClr val="000066"/>
                </a:solidFill>
                <a:latin typeface="Candara"/>
                <a:cs typeface="Candara"/>
              </a:rPr>
              <a:t>	</a:t>
            </a:r>
            <a:r>
              <a:rPr sz="2800" spc="-5" dirty="0">
                <a:solidFill>
                  <a:srgbClr val="000066"/>
                </a:solidFill>
                <a:latin typeface="Candara"/>
                <a:cs typeface="Candara"/>
              </a:rPr>
              <a:t>του</a:t>
            </a:r>
            <a:endParaRPr sz="2800">
              <a:latin typeface="Candara"/>
              <a:cs typeface="Candara"/>
            </a:endParaRPr>
          </a:p>
        </p:txBody>
      </p:sp>
      <p:sp>
        <p:nvSpPr>
          <p:cNvPr id="7" name="object 7"/>
          <p:cNvSpPr txBox="1"/>
          <p:nvPr/>
        </p:nvSpPr>
        <p:spPr>
          <a:xfrm>
            <a:off x="828547" y="3058744"/>
            <a:ext cx="2016125" cy="879475"/>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000066"/>
                </a:solidFill>
                <a:latin typeface="Candara"/>
                <a:cs typeface="Candara"/>
              </a:rPr>
              <a:t>αλοθανίου.</a:t>
            </a:r>
            <a:endParaRPr sz="2800">
              <a:latin typeface="Candara"/>
              <a:cs typeface="Candara"/>
            </a:endParaRPr>
          </a:p>
          <a:p>
            <a:pPr marL="12700">
              <a:lnSpc>
                <a:spcPct val="100000"/>
              </a:lnSpc>
              <a:spcBef>
                <a:spcPts val="5"/>
              </a:spcBef>
            </a:pPr>
            <a:r>
              <a:rPr sz="2800" spc="-5" dirty="0">
                <a:solidFill>
                  <a:srgbClr val="000066"/>
                </a:solidFill>
                <a:latin typeface="Candara"/>
                <a:cs typeface="Candara"/>
              </a:rPr>
              <a:t>εγκυμοσύνη,</a:t>
            </a:r>
            <a:endParaRPr sz="2800">
              <a:latin typeface="Candara"/>
              <a:cs typeface="Candara"/>
            </a:endParaRPr>
          </a:p>
        </p:txBody>
      </p:sp>
      <p:sp>
        <p:nvSpPr>
          <p:cNvPr id="8" name="object 8"/>
          <p:cNvSpPr txBox="1"/>
          <p:nvPr/>
        </p:nvSpPr>
        <p:spPr>
          <a:xfrm>
            <a:off x="2901823" y="3058744"/>
            <a:ext cx="5704840" cy="879475"/>
          </a:xfrm>
          <a:prstGeom prst="rect">
            <a:avLst/>
          </a:prstGeom>
        </p:spPr>
        <p:txBody>
          <a:bodyPr vert="horz" wrap="square" lIns="0" tIns="12065" rIns="0" bIns="0" rtlCol="0">
            <a:spAutoFit/>
          </a:bodyPr>
          <a:lstStyle/>
          <a:p>
            <a:pPr marL="542925" marR="5080" indent="-530860">
              <a:lnSpc>
                <a:spcPct val="100000"/>
              </a:lnSpc>
              <a:spcBef>
                <a:spcPts val="95"/>
              </a:spcBef>
              <a:tabLst>
                <a:tab pos="2728595" algn="l"/>
                <a:tab pos="3261995" algn="l"/>
                <a:tab pos="3424554" algn="l"/>
                <a:tab pos="5321300" algn="l"/>
              </a:tabLst>
            </a:pPr>
            <a:r>
              <a:rPr sz="2800" spc="-10" dirty="0">
                <a:solidFill>
                  <a:srgbClr val="000066"/>
                </a:solidFill>
                <a:latin typeface="Candara"/>
                <a:cs typeface="Candara"/>
              </a:rPr>
              <a:t>Αντενδε</a:t>
            </a:r>
            <a:r>
              <a:rPr sz="2800" spc="-20" dirty="0">
                <a:solidFill>
                  <a:srgbClr val="000066"/>
                </a:solidFill>
                <a:latin typeface="Candara"/>
                <a:cs typeface="Candara"/>
              </a:rPr>
              <a:t>ί</a:t>
            </a:r>
            <a:r>
              <a:rPr sz="2800" dirty="0">
                <a:solidFill>
                  <a:srgbClr val="000066"/>
                </a:solidFill>
                <a:latin typeface="Candara"/>
                <a:cs typeface="Candara"/>
              </a:rPr>
              <a:t>κ</a:t>
            </a:r>
            <a:r>
              <a:rPr sz="2800" spc="-10" dirty="0">
                <a:solidFill>
                  <a:srgbClr val="000066"/>
                </a:solidFill>
                <a:latin typeface="Candara"/>
                <a:cs typeface="Candara"/>
              </a:rPr>
              <a:t>νυτα</a:t>
            </a:r>
            <a:r>
              <a:rPr sz="2800" spc="-5" dirty="0">
                <a:solidFill>
                  <a:srgbClr val="000066"/>
                </a:solidFill>
                <a:latin typeface="Candara"/>
                <a:cs typeface="Candara"/>
              </a:rPr>
              <a:t>ι</a:t>
            </a:r>
            <a:r>
              <a:rPr sz="2800" dirty="0">
                <a:solidFill>
                  <a:srgbClr val="000066"/>
                </a:solidFill>
                <a:latin typeface="Candara"/>
                <a:cs typeface="Candara"/>
              </a:rPr>
              <a:t>	</a:t>
            </a:r>
            <a:r>
              <a:rPr sz="2800" spc="-5" dirty="0">
                <a:solidFill>
                  <a:srgbClr val="000066"/>
                </a:solidFill>
                <a:latin typeface="Candara"/>
                <a:cs typeface="Candara"/>
              </a:rPr>
              <a:t>σε</a:t>
            </a:r>
            <a:r>
              <a:rPr sz="2800" dirty="0">
                <a:solidFill>
                  <a:srgbClr val="000066"/>
                </a:solidFill>
                <a:latin typeface="Candara"/>
                <a:cs typeface="Candara"/>
              </a:rPr>
              <a:t>		</a:t>
            </a:r>
            <a:r>
              <a:rPr sz="2800" spc="-10" dirty="0">
                <a:solidFill>
                  <a:srgbClr val="000066"/>
                </a:solidFill>
                <a:latin typeface="Candara"/>
                <a:cs typeface="Candara"/>
              </a:rPr>
              <a:t>ηπατ</a:t>
            </a:r>
            <a:r>
              <a:rPr sz="2800" spc="-85" dirty="0">
                <a:solidFill>
                  <a:srgbClr val="000066"/>
                </a:solidFill>
                <a:latin typeface="Candara"/>
                <a:cs typeface="Candara"/>
              </a:rPr>
              <a:t>ο</a:t>
            </a:r>
            <a:r>
              <a:rPr sz="2800" spc="-10" dirty="0">
                <a:solidFill>
                  <a:srgbClr val="000066"/>
                </a:solidFill>
                <a:latin typeface="Candara"/>
                <a:cs typeface="Candara"/>
              </a:rPr>
              <a:t>πάθ</a:t>
            </a:r>
            <a:r>
              <a:rPr sz="2800" dirty="0">
                <a:solidFill>
                  <a:srgbClr val="000066"/>
                </a:solidFill>
                <a:latin typeface="Candara"/>
                <a:cs typeface="Candara"/>
              </a:rPr>
              <a:t>ε</a:t>
            </a:r>
            <a:r>
              <a:rPr sz="2800" spc="-5" dirty="0">
                <a:solidFill>
                  <a:srgbClr val="000066"/>
                </a:solidFill>
                <a:latin typeface="Candara"/>
                <a:cs typeface="Candara"/>
              </a:rPr>
              <a:t>ιε</a:t>
            </a:r>
            <a:r>
              <a:rPr sz="2800" dirty="0">
                <a:solidFill>
                  <a:srgbClr val="000066"/>
                </a:solidFill>
                <a:latin typeface="Candara"/>
                <a:cs typeface="Candara"/>
              </a:rPr>
              <a:t>ς</a:t>
            </a:r>
            <a:r>
              <a:rPr sz="2800" spc="-5" dirty="0">
                <a:solidFill>
                  <a:srgbClr val="000066"/>
                </a:solidFill>
                <a:latin typeface="Candara"/>
                <a:cs typeface="Candara"/>
              </a:rPr>
              <a:t>,  α</a:t>
            </a:r>
            <a:r>
              <a:rPr sz="2800" dirty="0">
                <a:solidFill>
                  <a:srgbClr val="000066"/>
                </a:solidFill>
                <a:latin typeface="Candara"/>
                <a:cs typeface="Candara"/>
              </a:rPr>
              <a:t>κ</a:t>
            </a:r>
            <a:r>
              <a:rPr sz="2800" spc="-5" dirty="0">
                <a:solidFill>
                  <a:srgbClr val="000066"/>
                </a:solidFill>
                <a:latin typeface="Candara"/>
                <a:cs typeface="Candara"/>
              </a:rPr>
              <a:t>τιν</a:t>
            </a:r>
            <a:r>
              <a:rPr sz="2800" spc="-15" dirty="0">
                <a:solidFill>
                  <a:srgbClr val="000066"/>
                </a:solidFill>
                <a:latin typeface="Candara"/>
                <a:cs typeface="Candara"/>
              </a:rPr>
              <a:t>ο</a:t>
            </a:r>
            <a:r>
              <a:rPr sz="2800" spc="-5" dirty="0">
                <a:solidFill>
                  <a:srgbClr val="000066"/>
                </a:solidFill>
                <a:latin typeface="Candara"/>
                <a:cs typeface="Candara"/>
              </a:rPr>
              <a:t>βολ</a:t>
            </a:r>
            <a:r>
              <a:rPr sz="2800" spc="-20" dirty="0">
                <a:solidFill>
                  <a:srgbClr val="000066"/>
                </a:solidFill>
                <a:latin typeface="Candara"/>
                <a:cs typeface="Candara"/>
              </a:rPr>
              <a:t>ί</a:t>
            </a:r>
            <a:r>
              <a:rPr sz="2800" spc="5" dirty="0">
                <a:solidFill>
                  <a:srgbClr val="000066"/>
                </a:solidFill>
                <a:latin typeface="Candara"/>
                <a:cs typeface="Candara"/>
              </a:rPr>
              <a:t>ε</a:t>
            </a:r>
            <a:r>
              <a:rPr sz="2800" spc="-5" dirty="0">
                <a:solidFill>
                  <a:srgbClr val="000066"/>
                </a:solidFill>
                <a:latin typeface="Candara"/>
                <a:cs typeface="Candara"/>
              </a:rPr>
              <a:t>ς,</a:t>
            </a:r>
            <a:r>
              <a:rPr sz="2800" dirty="0">
                <a:solidFill>
                  <a:srgbClr val="000066"/>
                </a:solidFill>
                <a:latin typeface="Candara"/>
                <a:cs typeface="Candara"/>
              </a:rPr>
              <a:t>		</a:t>
            </a:r>
            <a:r>
              <a:rPr sz="2800" spc="-5" dirty="0">
                <a:solidFill>
                  <a:srgbClr val="000066"/>
                </a:solidFill>
                <a:latin typeface="Candara"/>
                <a:cs typeface="Candara"/>
              </a:rPr>
              <a:t>θεραπεία</a:t>
            </a:r>
            <a:r>
              <a:rPr sz="2800" dirty="0">
                <a:solidFill>
                  <a:srgbClr val="000066"/>
                </a:solidFill>
                <a:latin typeface="Candara"/>
                <a:cs typeface="Candara"/>
              </a:rPr>
              <a:t>	</a:t>
            </a:r>
            <a:r>
              <a:rPr sz="2800" spc="-10" dirty="0">
                <a:solidFill>
                  <a:srgbClr val="000066"/>
                </a:solidFill>
                <a:latin typeface="Candara"/>
                <a:cs typeface="Candara"/>
              </a:rPr>
              <a:t>με</a:t>
            </a:r>
            <a:endParaRPr sz="2800">
              <a:latin typeface="Candara"/>
              <a:cs typeface="Candara"/>
            </a:endParaRPr>
          </a:p>
        </p:txBody>
      </p:sp>
      <p:sp>
        <p:nvSpPr>
          <p:cNvPr id="9" name="object 9"/>
          <p:cNvSpPr txBox="1"/>
          <p:nvPr/>
        </p:nvSpPr>
        <p:spPr>
          <a:xfrm>
            <a:off x="828547" y="3923538"/>
            <a:ext cx="5563235" cy="513715"/>
          </a:xfrm>
          <a:prstGeom prst="rect">
            <a:avLst/>
          </a:prstGeom>
        </p:spPr>
        <p:txBody>
          <a:bodyPr vert="horz" wrap="square" lIns="0" tIns="12700" rIns="0" bIns="0" rtlCol="0">
            <a:spAutoFit/>
          </a:bodyPr>
          <a:lstStyle/>
          <a:p>
            <a:pPr marL="12700">
              <a:lnSpc>
                <a:spcPct val="100000"/>
              </a:lnSpc>
              <a:spcBef>
                <a:spcPts val="100"/>
              </a:spcBef>
            </a:pPr>
            <a:r>
              <a:rPr sz="2800" spc="-5" dirty="0">
                <a:solidFill>
                  <a:srgbClr val="000066"/>
                </a:solidFill>
                <a:latin typeface="Candara"/>
                <a:cs typeface="Candara"/>
              </a:rPr>
              <a:t>ινσουλίνη,</a:t>
            </a:r>
            <a:r>
              <a:rPr sz="2800" spc="5" dirty="0">
                <a:solidFill>
                  <a:srgbClr val="000066"/>
                </a:solidFill>
                <a:latin typeface="Candara"/>
                <a:cs typeface="Candara"/>
              </a:rPr>
              <a:t> </a:t>
            </a:r>
            <a:r>
              <a:rPr sz="2800" spc="-15" dirty="0">
                <a:solidFill>
                  <a:srgbClr val="000066"/>
                </a:solidFill>
                <a:latin typeface="Candara"/>
                <a:cs typeface="Candara"/>
              </a:rPr>
              <a:t>εργονοβίνη</a:t>
            </a:r>
            <a:r>
              <a:rPr sz="2800" spc="45" dirty="0">
                <a:solidFill>
                  <a:srgbClr val="000066"/>
                </a:solidFill>
                <a:latin typeface="Candara"/>
                <a:cs typeface="Candara"/>
              </a:rPr>
              <a:t> </a:t>
            </a:r>
            <a:r>
              <a:rPr sz="2800" spc="-5" dirty="0">
                <a:solidFill>
                  <a:srgbClr val="000066"/>
                </a:solidFill>
                <a:latin typeface="Candara"/>
                <a:cs typeface="Candara"/>
              </a:rPr>
              <a:t>ή ωκυτοκίνη</a:t>
            </a:r>
            <a:r>
              <a:rPr sz="3200" spc="-5" dirty="0">
                <a:solidFill>
                  <a:srgbClr val="000066"/>
                </a:solidFill>
                <a:latin typeface="Cambria"/>
                <a:cs typeface="Cambria"/>
              </a:rPr>
              <a:t>.</a:t>
            </a:r>
            <a:endParaRPr sz="3200">
              <a:latin typeface="Cambria"/>
              <a:cs typeface="Cambria"/>
            </a:endParaRPr>
          </a:p>
        </p:txBody>
      </p:sp>
      <p:sp>
        <p:nvSpPr>
          <p:cNvPr id="10" name="TextBox 9"/>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8" name="object 8"/>
          <p:cNvSpPr txBox="1"/>
          <p:nvPr/>
        </p:nvSpPr>
        <p:spPr>
          <a:xfrm>
            <a:off x="573023" y="1621154"/>
            <a:ext cx="8045450" cy="3924935"/>
          </a:xfrm>
          <a:prstGeom prst="rect">
            <a:avLst/>
          </a:prstGeom>
        </p:spPr>
        <p:txBody>
          <a:bodyPr vert="horz" wrap="square" lIns="0" tIns="13335" rIns="0" bIns="0" rtlCol="0">
            <a:spAutoFit/>
          </a:bodyPr>
          <a:lstStyle/>
          <a:p>
            <a:pPr marL="276860" marR="5080" indent="-264795" algn="just">
              <a:lnSpc>
                <a:spcPct val="99900"/>
              </a:lnSpc>
              <a:spcBef>
                <a:spcPts val="105"/>
              </a:spcBef>
            </a:pPr>
            <a:r>
              <a:rPr sz="3200" dirty="0">
                <a:solidFill>
                  <a:srgbClr val="000066"/>
                </a:solidFill>
                <a:latin typeface="Times New Roman"/>
                <a:cs typeface="Times New Roman"/>
              </a:rPr>
              <a:t>    </a:t>
            </a:r>
            <a:r>
              <a:rPr sz="3200" spc="-15" dirty="0">
                <a:solidFill>
                  <a:srgbClr val="000066"/>
                </a:solidFill>
                <a:latin typeface="Times New Roman"/>
                <a:cs typeface="Times New Roman"/>
              </a:rPr>
              <a:t> </a:t>
            </a:r>
            <a:r>
              <a:rPr sz="3200" dirty="0">
                <a:solidFill>
                  <a:srgbClr val="000066"/>
                </a:solidFill>
                <a:latin typeface="Candara"/>
                <a:cs typeface="Candara"/>
              </a:rPr>
              <a:t>Με </a:t>
            </a:r>
            <a:r>
              <a:rPr sz="3200" spc="-290" dirty="0">
                <a:solidFill>
                  <a:srgbClr val="000066"/>
                </a:solidFill>
                <a:latin typeface="Candara"/>
                <a:cs typeface="Candara"/>
              </a:rPr>
              <a:t> </a:t>
            </a:r>
            <a:r>
              <a:rPr sz="3200" spc="-15" dirty="0">
                <a:solidFill>
                  <a:srgbClr val="000066"/>
                </a:solidFill>
                <a:latin typeface="Candara"/>
                <a:cs typeface="Candara"/>
              </a:rPr>
              <a:t>Ο</a:t>
            </a:r>
            <a:r>
              <a:rPr sz="3200" dirty="0">
                <a:solidFill>
                  <a:srgbClr val="000066"/>
                </a:solidFill>
                <a:latin typeface="Candara"/>
                <a:cs typeface="Candara"/>
              </a:rPr>
              <a:t>2 </a:t>
            </a:r>
            <a:r>
              <a:rPr sz="3200" spc="-300" dirty="0">
                <a:solidFill>
                  <a:srgbClr val="000066"/>
                </a:solidFill>
                <a:latin typeface="Candara"/>
                <a:cs typeface="Candara"/>
              </a:rPr>
              <a:t> </a:t>
            </a:r>
            <a:r>
              <a:rPr sz="3200" spc="-5" dirty="0">
                <a:solidFill>
                  <a:srgbClr val="000066"/>
                </a:solidFill>
                <a:latin typeface="Candara"/>
                <a:cs typeface="Candara"/>
              </a:rPr>
              <a:t>(</a:t>
            </a:r>
            <a:r>
              <a:rPr sz="3200" dirty="0">
                <a:solidFill>
                  <a:srgbClr val="000066"/>
                </a:solidFill>
                <a:latin typeface="Candara"/>
                <a:cs typeface="Candara"/>
              </a:rPr>
              <a:t>ή </a:t>
            </a:r>
            <a:r>
              <a:rPr sz="3200" spc="-295" dirty="0">
                <a:solidFill>
                  <a:srgbClr val="000066"/>
                </a:solidFill>
                <a:latin typeface="Candara"/>
                <a:cs typeface="Candara"/>
              </a:rPr>
              <a:t> </a:t>
            </a:r>
            <a:r>
              <a:rPr sz="3200" spc="-5" dirty="0">
                <a:solidFill>
                  <a:srgbClr val="000066"/>
                </a:solidFill>
                <a:latin typeface="Candara"/>
                <a:cs typeface="Candara"/>
              </a:rPr>
              <a:t>Ο</a:t>
            </a:r>
            <a:r>
              <a:rPr sz="3200" dirty="0">
                <a:solidFill>
                  <a:srgbClr val="000066"/>
                </a:solidFill>
                <a:latin typeface="Candara"/>
                <a:cs typeface="Candara"/>
              </a:rPr>
              <a:t>2 </a:t>
            </a:r>
            <a:r>
              <a:rPr sz="3200" spc="-315" dirty="0">
                <a:solidFill>
                  <a:srgbClr val="000066"/>
                </a:solidFill>
                <a:latin typeface="Candara"/>
                <a:cs typeface="Candara"/>
              </a:rPr>
              <a:t> </a:t>
            </a:r>
            <a:r>
              <a:rPr sz="3200" spc="-5" dirty="0">
                <a:solidFill>
                  <a:srgbClr val="000066"/>
                </a:solidFill>
                <a:latin typeface="Candara"/>
                <a:cs typeface="Candara"/>
              </a:rPr>
              <a:t>κα</a:t>
            </a:r>
            <a:r>
              <a:rPr sz="3200" dirty="0">
                <a:solidFill>
                  <a:srgbClr val="000066"/>
                </a:solidFill>
                <a:latin typeface="Candara"/>
                <a:cs typeface="Candara"/>
              </a:rPr>
              <a:t>ι </a:t>
            </a:r>
            <a:r>
              <a:rPr sz="3200" spc="-285" dirty="0">
                <a:solidFill>
                  <a:srgbClr val="000066"/>
                </a:solidFill>
                <a:latin typeface="Candara"/>
                <a:cs typeface="Candara"/>
              </a:rPr>
              <a:t> </a:t>
            </a:r>
            <a:r>
              <a:rPr sz="3200" dirty="0">
                <a:solidFill>
                  <a:srgbClr val="000066"/>
                </a:solidFill>
                <a:latin typeface="Candara"/>
                <a:cs typeface="Candara"/>
              </a:rPr>
              <a:t>Ν</a:t>
            </a:r>
            <a:r>
              <a:rPr sz="3200" spc="-5" dirty="0">
                <a:solidFill>
                  <a:srgbClr val="000066"/>
                </a:solidFill>
                <a:latin typeface="Candara"/>
                <a:cs typeface="Candara"/>
              </a:rPr>
              <a:t>2</a:t>
            </a:r>
            <a:r>
              <a:rPr sz="3200" spc="-20" dirty="0">
                <a:solidFill>
                  <a:srgbClr val="000066"/>
                </a:solidFill>
                <a:latin typeface="Candara"/>
                <a:cs typeface="Candara"/>
              </a:rPr>
              <a:t>Ο</a:t>
            </a:r>
            <a:r>
              <a:rPr sz="3200" dirty="0">
                <a:solidFill>
                  <a:srgbClr val="000066"/>
                </a:solidFill>
                <a:latin typeface="Candara"/>
                <a:cs typeface="Candara"/>
              </a:rPr>
              <a:t>) </a:t>
            </a:r>
            <a:r>
              <a:rPr sz="3200" spc="-300" dirty="0">
                <a:solidFill>
                  <a:srgbClr val="000066"/>
                </a:solidFill>
                <a:latin typeface="Candara"/>
                <a:cs typeface="Candara"/>
              </a:rPr>
              <a:t> </a:t>
            </a:r>
            <a:r>
              <a:rPr sz="3200" spc="-10" dirty="0">
                <a:solidFill>
                  <a:srgbClr val="000066"/>
                </a:solidFill>
                <a:latin typeface="Candara"/>
                <a:cs typeface="Candara"/>
              </a:rPr>
              <a:t>σ</a:t>
            </a:r>
            <a:r>
              <a:rPr sz="3200" dirty="0">
                <a:solidFill>
                  <a:srgbClr val="000066"/>
                </a:solidFill>
                <a:latin typeface="Candara"/>
                <a:cs typeface="Candara"/>
              </a:rPr>
              <a:t>ε </a:t>
            </a:r>
            <a:r>
              <a:rPr sz="3200" spc="-295" dirty="0">
                <a:solidFill>
                  <a:srgbClr val="000066"/>
                </a:solidFill>
                <a:latin typeface="Candara"/>
                <a:cs typeface="Candara"/>
              </a:rPr>
              <a:t> </a:t>
            </a:r>
            <a:r>
              <a:rPr sz="3200" dirty="0">
                <a:solidFill>
                  <a:srgbClr val="000066"/>
                </a:solidFill>
                <a:latin typeface="Candara"/>
                <a:cs typeface="Candara"/>
              </a:rPr>
              <a:t>συγκ</a:t>
            </a:r>
            <a:r>
              <a:rPr sz="3200" spc="10" dirty="0">
                <a:solidFill>
                  <a:srgbClr val="000066"/>
                </a:solidFill>
                <a:latin typeface="Candara"/>
                <a:cs typeface="Candara"/>
              </a:rPr>
              <a:t>έ</a:t>
            </a:r>
            <a:r>
              <a:rPr sz="3200" spc="-5" dirty="0">
                <a:solidFill>
                  <a:srgbClr val="000066"/>
                </a:solidFill>
                <a:latin typeface="Candara"/>
                <a:cs typeface="Candara"/>
              </a:rPr>
              <a:t>ντρωσ</a:t>
            </a:r>
            <a:r>
              <a:rPr sz="3200" dirty="0">
                <a:solidFill>
                  <a:srgbClr val="000066"/>
                </a:solidFill>
                <a:latin typeface="Candara"/>
                <a:cs typeface="Candara"/>
              </a:rPr>
              <a:t>η </a:t>
            </a:r>
            <a:r>
              <a:rPr sz="3200" spc="-315" dirty="0">
                <a:solidFill>
                  <a:srgbClr val="000066"/>
                </a:solidFill>
                <a:latin typeface="Candara"/>
                <a:cs typeface="Candara"/>
              </a:rPr>
              <a:t> </a:t>
            </a:r>
            <a:r>
              <a:rPr sz="3200" spc="-5" dirty="0">
                <a:solidFill>
                  <a:srgbClr val="000066"/>
                </a:solidFill>
                <a:latin typeface="Candara"/>
                <a:cs typeface="Candara"/>
              </a:rPr>
              <a:t>1</a:t>
            </a:r>
            <a:r>
              <a:rPr sz="3200" dirty="0">
                <a:solidFill>
                  <a:srgbClr val="000066"/>
                </a:solidFill>
                <a:latin typeface="Candara"/>
                <a:cs typeface="Candara"/>
              </a:rPr>
              <a:t>- </a:t>
            </a:r>
            <a:r>
              <a:rPr sz="3200" strike="noStrike" spc="-5" dirty="0">
                <a:solidFill>
                  <a:srgbClr val="000066"/>
                </a:solidFill>
                <a:latin typeface="Candara"/>
                <a:cs typeface="Candara"/>
              </a:rPr>
              <a:t>4</a:t>
            </a:r>
            <a:r>
              <a:rPr sz="3200" strike="noStrike" dirty="0">
                <a:solidFill>
                  <a:srgbClr val="000066"/>
                </a:solidFill>
                <a:latin typeface="Candara"/>
                <a:cs typeface="Candara"/>
              </a:rPr>
              <a:t>%,</a:t>
            </a:r>
            <a:r>
              <a:rPr sz="3200" strike="noStrike" spc="114" dirty="0">
                <a:solidFill>
                  <a:srgbClr val="000066"/>
                </a:solidFill>
                <a:latin typeface="Candara"/>
                <a:cs typeface="Candara"/>
              </a:rPr>
              <a:t> </a:t>
            </a:r>
            <a:r>
              <a:rPr sz="3200" strike="noStrike" spc="-5" dirty="0">
                <a:solidFill>
                  <a:srgbClr val="000066"/>
                </a:solidFill>
                <a:latin typeface="Candara"/>
                <a:cs typeface="Candara"/>
              </a:rPr>
              <a:t>γι</a:t>
            </a:r>
            <a:r>
              <a:rPr sz="3200" strike="noStrike" dirty="0">
                <a:solidFill>
                  <a:srgbClr val="000066"/>
                </a:solidFill>
                <a:latin typeface="Candara"/>
                <a:cs typeface="Candara"/>
              </a:rPr>
              <a:t>α</a:t>
            </a:r>
            <a:r>
              <a:rPr sz="3200" strike="noStrike" spc="120" dirty="0">
                <a:solidFill>
                  <a:srgbClr val="000066"/>
                </a:solidFill>
                <a:latin typeface="Candara"/>
                <a:cs typeface="Candara"/>
              </a:rPr>
              <a:t> </a:t>
            </a:r>
            <a:r>
              <a:rPr sz="3200" strike="noStrike" spc="-5" dirty="0">
                <a:solidFill>
                  <a:srgbClr val="000066"/>
                </a:solidFill>
                <a:latin typeface="Candara"/>
                <a:cs typeface="Candara"/>
              </a:rPr>
              <a:t>διατήρησ</a:t>
            </a:r>
            <a:r>
              <a:rPr sz="3200" strike="noStrike" dirty="0">
                <a:solidFill>
                  <a:srgbClr val="000066"/>
                </a:solidFill>
                <a:latin typeface="Candara"/>
                <a:cs typeface="Candara"/>
              </a:rPr>
              <a:t>η</a:t>
            </a:r>
            <a:r>
              <a:rPr sz="3200" strike="noStrike" spc="130" dirty="0">
                <a:solidFill>
                  <a:srgbClr val="000066"/>
                </a:solidFill>
                <a:latin typeface="Candara"/>
                <a:cs typeface="Candara"/>
              </a:rPr>
              <a:t> </a:t>
            </a:r>
            <a:r>
              <a:rPr sz="3200" strike="noStrike" dirty="0">
                <a:solidFill>
                  <a:srgbClr val="000066"/>
                </a:solidFill>
                <a:latin typeface="Candara"/>
                <a:cs typeface="Candara"/>
              </a:rPr>
              <a:t>της</a:t>
            </a:r>
            <a:r>
              <a:rPr sz="3200" strike="noStrike" spc="110" dirty="0">
                <a:solidFill>
                  <a:srgbClr val="000066"/>
                </a:solidFill>
                <a:latin typeface="Candara"/>
                <a:cs typeface="Candara"/>
              </a:rPr>
              <a:t> </a:t>
            </a:r>
            <a:r>
              <a:rPr sz="3200" strike="noStrike" dirty="0">
                <a:solidFill>
                  <a:srgbClr val="000066"/>
                </a:solidFill>
                <a:latin typeface="Candara"/>
                <a:cs typeface="Candara"/>
              </a:rPr>
              <a:t>αναισ</a:t>
            </a:r>
            <a:r>
              <a:rPr sz="3200" strike="noStrike" spc="-15" dirty="0">
                <a:solidFill>
                  <a:srgbClr val="000066"/>
                </a:solidFill>
                <a:latin typeface="Candara"/>
                <a:cs typeface="Candara"/>
              </a:rPr>
              <a:t>θ</a:t>
            </a:r>
            <a:r>
              <a:rPr sz="3200" strike="noStrike" spc="-5" dirty="0">
                <a:solidFill>
                  <a:srgbClr val="000066"/>
                </a:solidFill>
                <a:latin typeface="Candara"/>
                <a:cs typeface="Candara"/>
              </a:rPr>
              <a:t>ησ</a:t>
            </a:r>
            <a:r>
              <a:rPr sz="3200" strike="noStrike" spc="-15" dirty="0">
                <a:solidFill>
                  <a:srgbClr val="000066"/>
                </a:solidFill>
                <a:latin typeface="Candara"/>
                <a:cs typeface="Candara"/>
              </a:rPr>
              <a:t>ί</a:t>
            </a:r>
            <a:r>
              <a:rPr sz="3200" strike="noStrike" dirty="0">
                <a:solidFill>
                  <a:srgbClr val="000066"/>
                </a:solidFill>
                <a:latin typeface="Candara"/>
                <a:cs typeface="Candara"/>
              </a:rPr>
              <a:t>ας,</a:t>
            </a:r>
            <a:r>
              <a:rPr sz="3200" strike="noStrike" spc="120" dirty="0">
                <a:solidFill>
                  <a:srgbClr val="000066"/>
                </a:solidFill>
                <a:latin typeface="Candara"/>
                <a:cs typeface="Candara"/>
              </a:rPr>
              <a:t> </a:t>
            </a:r>
            <a:r>
              <a:rPr sz="3200" strike="noStrike" dirty="0">
                <a:solidFill>
                  <a:srgbClr val="000066"/>
                </a:solidFill>
                <a:latin typeface="Candara"/>
                <a:cs typeface="Candara"/>
              </a:rPr>
              <a:t>0</a:t>
            </a:r>
            <a:r>
              <a:rPr sz="3200" strike="noStrike" spc="-5" dirty="0">
                <a:solidFill>
                  <a:srgbClr val="000066"/>
                </a:solidFill>
                <a:latin typeface="Candara"/>
                <a:cs typeface="Candara"/>
              </a:rPr>
              <a:t>,</a:t>
            </a:r>
            <a:r>
              <a:rPr sz="3200" strike="noStrike" cap="small" dirty="0">
                <a:solidFill>
                  <a:srgbClr val="000066"/>
                </a:solidFill>
                <a:latin typeface="Candara"/>
                <a:cs typeface="Candara"/>
              </a:rPr>
              <a:t>5</a:t>
            </a:r>
            <a:r>
              <a:rPr sz="3200" strike="noStrike" spc="5" dirty="0">
                <a:solidFill>
                  <a:srgbClr val="000066"/>
                </a:solidFill>
                <a:latin typeface="Candara"/>
                <a:cs typeface="Candara"/>
              </a:rPr>
              <a:t>-</a:t>
            </a:r>
            <a:r>
              <a:rPr sz="3200" strike="noStrike" spc="-5" dirty="0">
                <a:solidFill>
                  <a:srgbClr val="000066"/>
                </a:solidFill>
                <a:latin typeface="Candara"/>
                <a:cs typeface="Candara"/>
              </a:rPr>
              <a:t>1</a:t>
            </a:r>
            <a:r>
              <a:rPr sz="3200" strike="noStrike" spc="5" dirty="0">
                <a:solidFill>
                  <a:srgbClr val="000066"/>
                </a:solidFill>
                <a:latin typeface="Candara"/>
                <a:cs typeface="Candara"/>
              </a:rPr>
              <a:t>,</a:t>
            </a:r>
            <a:r>
              <a:rPr sz="3200" strike="noStrike" cap="small" spc="-5" dirty="0">
                <a:solidFill>
                  <a:srgbClr val="000066"/>
                </a:solidFill>
                <a:latin typeface="Candara"/>
                <a:cs typeface="Candara"/>
              </a:rPr>
              <a:t>5</a:t>
            </a:r>
            <a:r>
              <a:rPr sz="3200" strike="noStrike" dirty="0">
                <a:solidFill>
                  <a:srgbClr val="000066"/>
                </a:solidFill>
                <a:latin typeface="Candara"/>
                <a:cs typeface="Candara"/>
              </a:rPr>
              <a:t>%. Σε</a:t>
            </a:r>
            <a:r>
              <a:rPr sz="3200" strike="noStrike" spc="5" dirty="0">
                <a:solidFill>
                  <a:srgbClr val="000066"/>
                </a:solidFill>
                <a:latin typeface="Candara"/>
                <a:cs typeface="Candara"/>
              </a:rPr>
              <a:t> </a:t>
            </a:r>
            <a:r>
              <a:rPr sz="3200" strike="noStrike" spc="-5" dirty="0">
                <a:solidFill>
                  <a:srgbClr val="000066"/>
                </a:solidFill>
                <a:latin typeface="Candara"/>
                <a:cs typeface="Candara"/>
              </a:rPr>
              <a:t>φι</a:t>
            </a:r>
            <a:r>
              <a:rPr sz="3200" strike="noStrike" spc="-25" dirty="0">
                <a:solidFill>
                  <a:srgbClr val="000066"/>
                </a:solidFill>
                <a:latin typeface="Candara"/>
                <a:cs typeface="Candara"/>
              </a:rPr>
              <a:t>ά</a:t>
            </a:r>
            <a:r>
              <a:rPr sz="3200" strike="noStrike" spc="-5" dirty="0">
                <a:solidFill>
                  <a:srgbClr val="000066"/>
                </a:solidFill>
                <a:latin typeface="Candara"/>
                <a:cs typeface="Candara"/>
              </a:rPr>
              <a:t>λε</a:t>
            </a:r>
            <a:r>
              <a:rPr sz="3200" strike="noStrike" dirty="0">
                <a:solidFill>
                  <a:srgbClr val="000066"/>
                </a:solidFill>
                <a:latin typeface="Candara"/>
                <a:cs typeface="Candara"/>
              </a:rPr>
              <a:t>ς</a:t>
            </a:r>
            <a:r>
              <a:rPr sz="3200" strike="noStrike" spc="5" dirty="0">
                <a:solidFill>
                  <a:srgbClr val="000066"/>
                </a:solidFill>
                <a:latin typeface="Candara"/>
                <a:cs typeface="Candara"/>
              </a:rPr>
              <a:t> </a:t>
            </a:r>
            <a:r>
              <a:rPr sz="3200" strike="noStrike" spc="-5" dirty="0">
                <a:solidFill>
                  <a:srgbClr val="000066"/>
                </a:solidFill>
                <a:latin typeface="Candara"/>
                <a:cs typeface="Candara"/>
              </a:rPr>
              <a:t>12</a:t>
            </a:r>
            <a:r>
              <a:rPr sz="3200" strike="noStrike" cap="small" dirty="0">
                <a:solidFill>
                  <a:srgbClr val="000066"/>
                </a:solidFill>
                <a:latin typeface="Candara"/>
                <a:cs typeface="Candara"/>
              </a:rPr>
              <a:t>5</a:t>
            </a:r>
            <a:r>
              <a:rPr sz="3200" strike="noStrike" dirty="0">
                <a:solidFill>
                  <a:srgbClr val="000066"/>
                </a:solidFill>
                <a:latin typeface="Candara"/>
                <a:cs typeface="Candara"/>
              </a:rPr>
              <a:t> </a:t>
            </a:r>
            <a:r>
              <a:rPr sz="3200" strike="noStrike" spc="-5" dirty="0">
                <a:solidFill>
                  <a:srgbClr val="000066"/>
                </a:solidFill>
                <a:latin typeface="Candara"/>
                <a:cs typeface="Candara"/>
              </a:rPr>
              <a:t>κα</a:t>
            </a:r>
            <a:r>
              <a:rPr sz="3200" strike="noStrike" dirty="0">
                <a:solidFill>
                  <a:srgbClr val="000066"/>
                </a:solidFill>
                <a:latin typeface="Candara"/>
                <a:cs typeface="Candara"/>
              </a:rPr>
              <a:t>ι</a:t>
            </a:r>
            <a:r>
              <a:rPr sz="3200" strike="noStrike" spc="10" dirty="0">
                <a:solidFill>
                  <a:srgbClr val="000066"/>
                </a:solidFill>
                <a:latin typeface="Candara"/>
                <a:cs typeface="Candara"/>
              </a:rPr>
              <a:t> </a:t>
            </a:r>
            <a:r>
              <a:rPr sz="3200" strike="noStrike" dirty="0">
                <a:solidFill>
                  <a:srgbClr val="000066"/>
                </a:solidFill>
                <a:latin typeface="Candara"/>
                <a:cs typeface="Candara"/>
              </a:rPr>
              <a:t>2</a:t>
            </a:r>
            <a:r>
              <a:rPr sz="3200" strike="noStrike" cap="small" dirty="0">
                <a:solidFill>
                  <a:srgbClr val="000066"/>
                </a:solidFill>
                <a:latin typeface="Candara"/>
                <a:cs typeface="Candara"/>
              </a:rPr>
              <a:t>5</a:t>
            </a:r>
            <a:r>
              <a:rPr sz="3200" strike="noStrike" dirty="0">
                <a:solidFill>
                  <a:srgbClr val="000066"/>
                </a:solidFill>
                <a:latin typeface="Candara"/>
                <a:cs typeface="Candara"/>
              </a:rPr>
              <a:t>0</a:t>
            </a:r>
            <a:r>
              <a:rPr sz="3200" strike="noStrike" spc="-5" dirty="0">
                <a:solidFill>
                  <a:srgbClr val="000066"/>
                </a:solidFill>
                <a:latin typeface="Candara"/>
                <a:cs typeface="Candara"/>
              </a:rPr>
              <a:t> </a:t>
            </a:r>
            <a:r>
              <a:rPr sz="3200" strike="noStrike" spc="5" dirty="0">
                <a:solidFill>
                  <a:srgbClr val="000066"/>
                </a:solidFill>
                <a:latin typeface="Candara"/>
                <a:cs typeface="Candara"/>
              </a:rPr>
              <a:t>m</a:t>
            </a:r>
            <a:r>
              <a:rPr sz="3200" strike="noStrike" spc="-5" dirty="0">
                <a:solidFill>
                  <a:srgbClr val="000066"/>
                </a:solidFill>
                <a:latin typeface="Candara"/>
                <a:cs typeface="Candara"/>
              </a:rPr>
              <a:t>l</a:t>
            </a:r>
            <a:r>
              <a:rPr sz="3200" strike="noStrike" dirty="0">
                <a:solidFill>
                  <a:srgbClr val="000066"/>
                </a:solidFill>
                <a:latin typeface="Candara"/>
                <a:cs typeface="Candara"/>
              </a:rPr>
              <a:t>.</a:t>
            </a:r>
            <a:r>
              <a:rPr sz="3200" strike="noStrike" spc="20" dirty="0">
                <a:solidFill>
                  <a:srgbClr val="000066"/>
                </a:solidFill>
                <a:latin typeface="Candara"/>
                <a:cs typeface="Candara"/>
              </a:rPr>
              <a:t> </a:t>
            </a:r>
            <a:r>
              <a:rPr sz="3200" strike="noStrike" dirty="0">
                <a:solidFill>
                  <a:srgbClr val="000066"/>
                </a:solidFill>
                <a:latin typeface="Candara"/>
                <a:cs typeface="Candara"/>
              </a:rPr>
              <a:t>Φυλάγε</a:t>
            </a:r>
            <a:r>
              <a:rPr sz="3200" strike="noStrike" spc="-20" dirty="0">
                <a:solidFill>
                  <a:srgbClr val="000066"/>
                </a:solidFill>
                <a:latin typeface="Candara"/>
                <a:cs typeface="Candara"/>
              </a:rPr>
              <a:t>τ</a:t>
            </a:r>
            <a:r>
              <a:rPr sz="3200" strike="noStrike" dirty="0">
                <a:solidFill>
                  <a:srgbClr val="000066"/>
                </a:solidFill>
                <a:latin typeface="Candara"/>
                <a:cs typeface="Candara"/>
              </a:rPr>
              <a:t>αι </a:t>
            </a:r>
            <a:r>
              <a:rPr sz="3200" strike="noStrike" spc="-10" dirty="0">
                <a:solidFill>
                  <a:srgbClr val="000066"/>
                </a:solidFill>
                <a:latin typeface="Candara"/>
                <a:cs typeface="Candara"/>
              </a:rPr>
              <a:t>σ</a:t>
            </a:r>
            <a:r>
              <a:rPr sz="3200" strike="noStrike" dirty="0">
                <a:solidFill>
                  <a:srgbClr val="000066"/>
                </a:solidFill>
                <a:latin typeface="Candara"/>
                <a:cs typeface="Candara"/>
              </a:rPr>
              <a:t>ε</a:t>
            </a:r>
            <a:r>
              <a:rPr sz="3200" strike="noStrike" spc="5" dirty="0">
                <a:solidFill>
                  <a:srgbClr val="000066"/>
                </a:solidFill>
                <a:latin typeface="Candara"/>
                <a:cs typeface="Candara"/>
              </a:rPr>
              <a:t> </a:t>
            </a:r>
            <a:r>
              <a:rPr sz="3200" strike="noStrike" spc="-5" dirty="0">
                <a:solidFill>
                  <a:srgbClr val="000066"/>
                </a:solidFill>
                <a:latin typeface="Candara"/>
                <a:cs typeface="Candara"/>
              </a:rPr>
              <a:t>καλά κ</a:t>
            </a:r>
            <a:r>
              <a:rPr sz="3200" strike="noStrike" spc="5" dirty="0">
                <a:solidFill>
                  <a:srgbClr val="000066"/>
                </a:solidFill>
                <a:latin typeface="Candara"/>
                <a:cs typeface="Candara"/>
              </a:rPr>
              <a:t>λ</a:t>
            </a:r>
            <a:r>
              <a:rPr sz="3200" strike="noStrike" dirty="0">
                <a:solidFill>
                  <a:srgbClr val="000066"/>
                </a:solidFill>
                <a:latin typeface="Candara"/>
                <a:cs typeface="Candara"/>
              </a:rPr>
              <a:t>εισμ</a:t>
            </a:r>
            <a:r>
              <a:rPr sz="3200" strike="noStrike" spc="-15" dirty="0">
                <a:solidFill>
                  <a:srgbClr val="000066"/>
                </a:solidFill>
                <a:latin typeface="Candara"/>
                <a:cs typeface="Candara"/>
              </a:rPr>
              <a:t>έ</a:t>
            </a:r>
            <a:r>
              <a:rPr sz="3200" strike="noStrike" spc="-5" dirty="0">
                <a:solidFill>
                  <a:srgbClr val="000066"/>
                </a:solidFill>
                <a:latin typeface="Candara"/>
                <a:cs typeface="Candara"/>
              </a:rPr>
              <a:t>νου</a:t>
            </a:r>
            <a:r>
              <a:rPr sz="3200" strike="noStrike" dirty="0">
                <a:solidFill>
                  <a:srgbClr val="000066"/>
                </a:solidFill>
                <a:latin typeface="Candara"/>
                <a:cs typeface="Candara"/>
              </a:rPr>
              <a:t>ς </a:t>
            </a:r>
            <a:r>
              <a:rPr sz="3200" strike="noStrike" spc="-25" dirty="0">
                <a:solidFill>
                  <a:srgbClr val="000066"/>
                </a:solidFill>
                <a:latin typeface="Candara"/>
                <a:cs typeface="Candara"/>
              </a:rPr>
              <a:t> </a:t>
            </a:r>
            <a:r>
              <a:rPr sz="3200" strike="noStrike" spc="-5" dirty="0">
                <a:solidFill>
                  <a:srgbClr val="000066"/>
                </a:solidFill>
                <a:latin typeface="Candara"/>
                <a:cs typeface="Candara"/>
              </a:rPr>
              <a:t>περιέκτ</a:t>
            </a:r>
            <a:r>
              <a:rPr sz="3200" strike="noStrike" spc="5" dirty="0">
                <a:solidFill>
                  <a:srgbClr val="000066"/>
                </a:solidFill>
                <a:latin typeface="Candara"/>
                <a:cs typeface="Candara"/>
              </a:rPr>
              <a:t>ε</a:t>
            </a:r>
            <a:r>
              <a:rPr sz="3200" strike="noStrike" dirty="0">
                <a:solidFill>
                  <a:srgbClr val="000066"/>
                </a:solidFill>
                <a:latin typeface="Candara"/>
                <a:cs typeface="Candara"/>
              </a:rPr>
              <a:t>ς </a:t>
            </a:r>
            <a:r>
              <a:rPr sz="3200" strike="noStrike" spc="-35" dirty="0">
                <a:solidFill>
                  <a:srgbClr val="000066"/>
                </a:solidFill>
                <a:latin typeface="Candara"/>
                <a:cs typeface="Candara"/>
              </a:rPr>
              <a:t> </a:t>
            </a:r>
            <a:r>
              <a:rPr sz="3200" strike="noStrike" spc="-5" dirty="0">
                <a:solidFill>
                  <a:srgbClr val="000066"/>
                </a:solidFill>
                <a:latin typeface="Candara"/>
                <a:cs typeface="Candara"/>
              </a:rPr>
              <a:t>πο</a:t>
            </a:r>
            <a:r>
              <a:rPr sz="3200" strike="noStrike" dirty="0">
                <a:solidFill>
                  <a:srgbClr val="000066"/>
                </a:solidFill>
                <a:latin typeface="Candara"/>
                <a:cs typeface="Candara"/>
              </a:rPr>
              <a:t>υ </a:t>
            </a:r>
            <a:r>
              <a:rPr sz="3200" strike="noStrike" spc="-25" dirty="0">
                <a:solidFill>
                  <a:srgbClr val="000066"/>
                </a:solidFill>
                <a:latin typeface="Candara"/>
                <a:cs typeface="Candara"/>
              </a:rPr>
              <a:t> </a:t>
            </a:r>
            <a:r>
              <a:rPr sz="3200" strike="noStrike" spc="-5" dirty="0">
                <a:solidFill>
                  <a:srgbClr val="000066"/>
                </a:solidFill>
                <a:latin typeface="Candara"/>
                <a:cs typeface="Candara"/>
              </a:rPr>
              <a:t>πρ</a:t>
            </a:r>
            <a:r>
              <a:rPr sz="3200" strike="noStrike" spc="-15" dirty="0">
                <a:solidFill>
                  <a:srgbClr val="000066"/>
                </a:solidFill>
                <a:latin typeface="Candara"/>
                <a:cs typeface="Candara"/>
              </a:rPr>
              <a:t>ο</a:t>
            </a:r>
            <a:r>
              <a:rPr sz="3200" strike="noStrike" dirty="0">
                <a:solidFill>
                  <a:srgbClr val="000066"/>
                </a:solidFill>
                <a:latin typeface="Candara"/>
                <a:cs typeface="Candara"/>
              </a:rPr>
              <a:t>σ</a:t>
            </a:r>
            <a:r>
              <a:rPr sz="3200" strike="noStrike" spc="-10" dirty="0">
                <a:solidFill>
                  <a:srgbClr val="000066"/>
                </a:solidFill>
                <a:latin typeface="Candara"/>
                <a:cs typeface="Candara"/>
              </a:rPr>
              <a:t>τ</a:t>
            </a:r>
            <a:r>
              <a:rPr sz="3200" strike="noStrike" dirty="0">
                <a:solidFill>
                  <a:srgbClr val="000066"/>
                </a:solidFill>
                <a:latin typeface="Candara"/>
                <a:cs typeface="Candara"/>
              </a:rPr>
              <a:t>ατεύουν από</a:t>
            </a:r>
            <a:r>
              <a:rPr sz="3200" strike="noStrike" spc="120" dirty="0">
                <a:solidFill>
                  <a:srgbClr val="000066"/>
                </a:solidFill>
                <a:latin typeface="Candara"/>
                <a:cs typeface="Candara"/>
              </a:rPr>
              <a:t> </a:t>
            </a:r>
            <a:r>
              <a:rPr sz="3200" strike="noStrike" spc="-5" dirty="0">
                <a:solidFill>
                  <a:srgbClr val="000066"/>
                </a:solidFill>
                <a:latin typeface="Candara"/>
                <a:cs typeface="Candara"/>
              </a:rPr>
              <a:t>φ</a:t>
            </a:r>
            <a:r>
              <a:rPr sz="3200" strike="noStrike" spc="-15" dirty="0">
                <a:solidFill>
                  <a:srgbClr val="000066"/>
                </a:solidFill>
                <a:latin typeface="Candara"/>
                <a:cs typeface="Candara"/>
              </a:rPr>
              <a:t>ω</a:t>
            </a:r>
            <a:r>
              <a:rPr sz="3200" strike="noStrike" dirty="0">
                <a:solidFill>
                  <a:srgbClr val="000066"/>
                </a:solidFill>
                <a:latin typeface="Candara"/>
                <a:cs typeface="Candara"/>
              </a:rPr>
              <a:t>ς</a:t>
            </a:r>
            <a:r>
              <a:rPr sz="3200" strike="noStrike" spc="114" dirty="0">
                <a:solidFill>
                  <a:srgbClr val="000066"/>
                </a:solidFill>
                <a:latin typeface="Candara"/>
                <a:cs typeface="Candara"/>
              </a:rPr>
              <a:t> </a:t>
            </a:r>
            <a:r>
              <a:rPr sz="3200" strike="noStrike" spc="-5" dirty="0">
                <a:solidFill>
                  <a:srgbClr val="000066"/>
                </a:solidFill>
                <a:latin typeface="Candara"/>
                <a:cs typeface="Candara"/>
              </a:rPr>
              <a:t>κα</a:t>
            </a:r>
            <a:r>
              <a:rPr sz="3200" strike="noStrike" dirty="0">
                <a:solidFill>
                  <a:srgbClr val="000066"/>
                </a:solidFill>
                <a:latin typeface="Candara"/>
                <a:cs typeface="Candara"/>
              </a:rPr>
              <a:t>ι</a:t>
            </a:r>
            <a:r>
              <a:rPr sz="3200" strike="noStrike" spc="130" dirty="0">
                <a:solidFill>
                  <a:srgbClr val="000066"/>
                </a:solidFill>
                <a:latin typeface="Candara"/>
                <a:cs typeface="Candara"/>
              </a:rPr>
              <a:t> </a:t>
            </a:r>
            <a:r>
              <a:rPr sz="3200" strike="noStrike" dirty="0">
                <a:solidFill>
                  <a:srgbClr val="000066"/>
                </a:solidFill>
                <a:latin typeface="Candara"/>
                <a:cs typeface="Candara"/>
              </a:rPr>
              <a:t>υ</a:t>
            </a:r>
            <a:r>
              <a:rPr sz="3200" strike="noStrike" spc="-15" dirty="0">
                <a:solidFill>
                  <a:srgbClr val="000066"/>
                </a:solidFill>
                <a:latin typeface="Candara"/>
                <a:cs typeface="Candara"/>
              </a:rPr>
              <a:t>γ</a:t>
            </a:r>
            <a:r>
              <a:rPr sz="3200" strike="noStrike" spc="-5" dirty="0">
                <a:solidFill>
                  <a:srgbClr val="000066"/>
                </a:solidFill>
                <a:latin typeface="Candara"/>
                <a:cs typeface="Candara"/>
              </a:rPr>
              <a:t>ρασ</a:t>
            </a:r>
            <a:r>
              <a:rPr sz="3200" strike="noStrike" spc="-20" dirty="0">
                <a:solidFill>
                  <a:srgbClr val="000066"/>
                </a:solidFill>
                <a:latin typeface="Candara"/>
                <a:cs typeface="Candara"/>
              </a:rPr>
              <a:t>ί</a:t>
            </a:r>
            <a:r>
              <a:rPr sz="3200" strike="noStrike" dirty="0">
                <a:solidFill>
                  <a:srgbClr val="000066"/>
                </a:solidFill>
                <a:latin typeface="Candara"/>
                <a:cs typeface="Candara"/>
              </a:rPr>
              <a:t>α,</a:t>
            </a:r>
            <a:r>
              <a:rPr sz="3200" strike="noStrike" spc="120" dirty="0">
                <a:solidFill>
                  <a:srgbClr val="000066"/>
                </a:solidFill>
                <a:latin typeface="Candara"/>
                <a:cs typeface="Candara"/>
              </a:rPr>
              <a:t> </a:t>
            </a:r>
            <a:r>
              <a:rPr sz="3200" strike="noStrike" spc="-5" dirty="0">
                <a:solidFill>
                  <a:srgbClr val="000066"/>
                </a:solidFill>
                <a:latin typeface="Candara"/>
                <a:cs typeface="Candara"/>
              </a:rPr>
              <a:t>κα</a:t>
            </a:r>
            <a:r>
              <a:rPr sz="3200" strike="noStrike" spc="20" dirty="0">
                <a:solidFill>
                  <a:srgbClr val="000066"/>
                </a:solidFill>
                <a:latin typeface="Candara"/>
                <a:cs typeface="Candara"/>
              </a:rPr>
              <a:t>τ</a:t>
            </a:r>
            <a:r>
              <a:rPr sz="3200" strike="noStrike" dirty="0">
                <a:solidFill>
                  <a:srgbClr val="000066"/>
                </a:solidFill>
                <a:latin typeface="Candara"/>
                <a:cs typeface="Candara"/>
              </a:rPr>
              <a:t>ά</a:t>
            </a:r>
            <a:r>
              <a:rPr sz="3200" strike="noStrike" spc="130" dirty="0">
                <a:solidFill>
                  <a:srgbClr val="000066"/>
                </a:solidFill>
                <a:latin typeface="Candara"/>
                <a:cs typeface="Candara"/>
              </a:rPr>
              <a:t> </a:t>
            </a:r>
            <a:r>
              <a:rPr sz="3200" strike="noStrike" spc="-5" dirty="0">
                <a:solidFill>
                  <a:srgbClr val="000066"/>
                </a:solidFill>
                <a:latin typeface="Candara"/>
                <a:cs typeface="Candara"/>
              </a:rPr>
              <a:t>πρ</a:t>
            </a:r>
            <a:r>
              <a:rPr sz="3200" strike="noStrike" spc="-15" dirty="0">
                <a:solidFill>
                  <a:srgbClr val="000066"/>
                </a:solidFill>
                <a:latin typeface="Candara"/>
                <a:cs typeface="Candara"/>
              </a:rPr>
              <a:t>ο</a:t>
            </a:r>
            <a:r>
              <a:rPr sz="3200" strike="noStrike" dirty="0">
                <a:solidFill>
                  <a:srgbClr val="000066"/>
                </a:solidFill>
                <a:latin typeface="Candara"/>
                <a:cs typeface="Candara"/>
              </a:rPr>
              <a:t>τίμηση</a:t>
            </a:r>
            <a:r>
              <a:rPr sz="3200" strike="noStrike" spc="120" dirty="0">
                <a:solidFill>
                  <a:srgbClr val="000066"/>
                </a:solidFill>
                <a:latin typeface="Candara"/>
                <a:cs typeface="Candara"/>
              </a:rPr>
              <a:t> </a:t>
            </a:r>
            <a:r>
              <a:rPr sz="3200" strike="noStrike" dirty="0">
                <a:solidFill>
                  <a:srgbClr val="000066"/>
                </a:solidFill>
                <a:latin typeface="Candara"/>
                <a:cs typeface="Candara"/>
              </a:rPr>
              <a:t>από ειδική </a:t>
            </a:r>
            <a:r>
              <a:rPr sz="3200" strike="noStrike" spc="-35" dirty="0">
                <a:solidFill>
                  <a:srgbClr val="000066"/>
                </a:solidFill>
                <a:latin typeface="Candara"/>
                <a:cs typeface="Candara"/>
              </a:rPr>
              <a:t> </a:t>
            </a:r>
            <a:r>
              <a:rPr sz="3200" strike="noStrike" spc="-15" dirty="0">
                <a:solidFill>
                  <a:srgbClr val="000066"/>
                </a:solidFill>
                <a:latin typeface="Candara"/>
                <a:cs typeface="Candara"/>
              </a:rPr>
              <a:t>ύ</a:t>
            </a:r>
            <a:r>
              <a:rPr sz="3200" strike="noStrike" dirty="0">
                <a:solidFill>
                  <a:srgbClr val="000066"/>
                </a:solidFill>
                <a:latin typeface="Candara"/>
                <a:cs typeface="Candara"/>
              </a:rPr>
              <a:t>αλο, </a:t>
            </a:r>
            <a:r>
              <a:rPr sz="3200" strike="noStrike" spc="-50" dirty="0">
                <a:solidFill>
                  <a:srgbClr val="000066"/>
                </a:solidFill>
                <a:latin typeface="Candara"/>
                <a:cs typeface="Candara"/>
              </a:rPr>
              <a:t> </a:t>
            </a:r>
            <a:r>
              <a:rPr sz="3200" strike="noStrike" spc="-10" dirty="0">
                <a:solidFill>
                  <a:srgbClr val="000066"/>
                </a:solidFill>
                <a:latin typeface="Candara"/>
                <a:cs typeface="Candara"/>
              </a:rPr>
              <a:t>σ</a:t>
            </a:r>
            <a:r>
              <a:rPr sz="3200" strike="noStrike" dirty="0">
                <a:solidFill>
                  <a:srgbClr val="000066"/>
                </a:solidFill>
                <a:latin typeface="Candara"/>
                <a:cs typeface="Candara"/>
              </a:rPr>
              <a:t>ε </a:t>
            </a:r>
            <a:r>
              <a:rPr sz="3200" strike="noStrike" spc="-40" dirty="0">
                <a:solidFill>
                  <a:srgbClr val="000066"/>
                </a:solidFill>
                <a:latin typeface="Candara"/>
                <a:cs typeface="Candara"/>
              </a:rPr>
              <a:t> </a:t>
            </a:r>
            <a:r>
              <a:rPr sz="3200" strike="noStrike" spc="-5" dirty="0">
                <a:solidFill>
                  <a:srgbClr val="000066"/>
                </a:solidFill>
                <a:latin typeface="Candara"/>
                <a:cs typeface="Candara"/>
              </a:rPr>
              <a:t>δροσερ</a:t>
            </a:r>
            <a:r>
              <a:rPr sz="3200" strike="noStrike" dirty="0">
                <a:solidFill>
                  <a:srgbClr val="000066"/>
                </a:solidFill>
                <a:latin typeface="Candara"/>
                <a:cs typeface="Candara"/>
              </a:rPr>
              <a:t>ό </a:t>
            </a:r>
            <a:r>
              <a:rPr sz="3200" strike="noStrike" spc="-55" dirty="0">
                <a:solidFill>
                  <a:srgbClr val="000066"/>
                </a:solidFill>
                <a:latin typeface="Candara"/>
                <a:cs typeface="Candara"/>
              </a:rPr>
              <a:t> </a:t>
            </a:r>
            <a:r>
              <a:rPr sz="3200" strike="noStrike" dirty="0">
                <a:solidFill>
                  <a:srgbClr val="000066"/>
                </a:solidFill>
                <a:latin typeface="Candara"/>
                <a:cs typeface="Candara"/>
              </a:rPr>
              <a:t>χώρ</a:t>
            </a:r>
            <a:r>
              <a:rPr sz="3200" strike="noStrike" spc="-5" dirty="0">
                <a:solidFill>
                  <a:srgbClr val="000066"/>
                </a:solidFill>
                <a:latin typeface="Candara"/>
                <a:cs typeface="Candara"/>
              </a:rPr>
              <a:t>ο</a:t>
            </a:r>
            <a:r>
              <a:rPr sz="3200" strike="noStrike" dirty="0">
                <a:solidFill>
                  <a:srgbClr val="000066"/>
                </a:solidFill>
                <a:latin typeface="Candara"/>
                <a:cs typeface="Candara"/>
              </a:rPr>
              <a:t>. </a:t>
            </a:r>
            <a:r>
              <a:rPr sz="3200" strike="noStrike" spc="-50" dirty="0">
                <a:solidFill>
                  <a:srgbClr val="000066"/>
                </a:solidFill>
                <a:latin typeface="Candara"/>
                <a:cs typeface="Candara"/>
              </a:rPr>
              <a:t> </a:t>
            </a:r>
            <a:r>
              <a:rPr sz="3200" strike="noStrike" dirty="0">
                <a:solidFill>
                  <a:srgbClr val="000066"/>
                </a:solidFill>
                <a:latin typeface="Candara"/>
                <a:cs typeface="Candara"/>
              </a:rPr>
              <a:t>Πρέπ</a:t>
            </a:r>
            <a:r>
              <a:rPr sz="3200" strike="noStrike" spc="5" dirty="0">
                <a:solidFill>
                  <a:srgbClr val="000066"/>
                </a:solidFill>
                <a:latin typeface="Candara"/>
                <a:cs typeface="Candara"/>
              </a:rPr>
              <a:t>ε</a:t>
            </a:r>
            <a:r>
              <a:rPr sz="3200" strike="noStrike" dirty="0">
                <a:solidFill>
                  <a:srgbClr val="000066"/>
                </a:solidFill>
                <a:latin typeface="Candara"/>
                <a:cs typeface="Candara"/>
              </a:rPr>
              <a:t>ι </a:t>
            </a:r>
            <a:r>
              <a:rPr sz="3200" strike="noStrike" spc="-55" dirty="0">
                <a:solidFill>
                  <a:srgbClr val="000066"/>
                </a:solidFill>
                <a:latin typeface="Candara"/>
                <a:cs typeface="Candara"/>
              </a:rPr>
              <a:t> </a:t>
            </a:r>
            <a:r>
              <a:rPr sz="3200" strike="noStrike" spc="-5" dirty="0">
                <a:solidFill>
                  <a:srgbClr val="000066"/>
                </a:solidFill>
                <a:latin typeface="Candara"/>
                <a:cs typeface="Candara"/>
              </a:rPr>
              <a:t>να </a:t>
            </a:r>
            <a:r>
              <a:rPr sz="3200" strike="noStrike" dirty="0">
                <a:solidFill>
                  <a:srgbClr val="000066"/>
                </a:solidFill>
                <a:latin typeface="Candara"/>
                <a:cs typeface="Candara"/>
              </a:rPr>
              <a:t>χορηγ</a:t>
            </a:r>
            <a:r>
              <a:rPr sz="3200" strike="noStrike" spc="5" dirty="0">
                <a:solidFill>
                  <a:srgbClr val="000066"/>
                </a:solidFill>
                <a:latin typeface="Candara"/>
                <a:cs typeface="Candara"/>
              </a:rPr>
              <a:t>ε</a:t>
            </a:r>
            <a:r>
              <a:rPr sz="3200" strike="noStrike" spc="-15" dirty="0">
                <a:solidFill>
                  <a:srgbClr val="000066"/>
                </a:solidFill>
                <a:latin typeface="Candara"/>
                <a:cs typeface="Candara"/>
              </a:rPr>
              <a:t>ί</a:t>
            </a:r>
            <a:r>
              <a:rPr sz="3200" strike="noStrike" dirty="0">
                <a:solidFill>
                  <a:srgbClr val="000066"/>
                </a:solidFill>
                <a:latin typeface="Candara"/>
                <a:cs typeface="Candara"/>
              </a:rPr>
              <a:t>ται   </a:t>
            </a:r>
            <a:r>
              <a:rPr sz="3200" strike="noStrike" spc="-340" dirty="0">
                <a:solidFill>
                  <a:srgbClr val="000066"/>
                </a:solidFill>
                <a:latin typeface="Candara"/>
                <a:cs typeface="Candara"/>
              </a:rPr>
              <a:t> </a:t>
            </a:r>
            <a:r>
              <a:rPr sz="3200" strike="noStrike" spc="-5" dirty="0">
                <a:solidFill>
                  <a:srgbClr val="000066"/>
                </a:solidFill>
                <a:latin typeface="Candara"/>
                <a:cs typeface="Candara"/>
              </a:rPr>
              <a:t>πά</a:t>
            </a:r>
            <a:r>
              <a:rPr sz="3200" strike="noStrike" spc="-25" dirty="0">
                <a:solidFill>
                  <a:srgbClr val="000066"/>
                </a:solidFill>
                <a:latin typeface="Candara"/>
                <a:cs typeface="Candara"/>
              </a:rPr>
              <a:t>ν</a:t>
            </a:r>
            <a:r>
              <a:rPr sz="3200" strike="noStrike" dirty="0">
                <a:solidFill>
                  <a:srgbClr val="000066"/>
                </a:solidFill>
                <a:latin typeface="Candara"/>
                <a:cs typeface="Candara"/>
              </a:rPr>
              <a:t>τα   </a:t>
            </a:r>
            <a:r>
              <a:rPr sz="3200" strike="noStrike" spc="-335" dirty="0">
                <a:solidFill>
                  <a:srgbClr val="000066"/>
                </a:solidFill>
                <a:latin typeface="Candara"/>
                <a:cs typeface="Candara"/>
              </a:rPr>
              <a:t> </a:t>
            </a:r>
            <a:r>
              <a:rPr sz="3200" strike="noStrike" spc="-10" dirty="0">
                <a:solidFill>
                  <a:srgbClr val="000066"/>
                </a:solidFill>
                <a:latin typeface="Candara"/>
                <a:cs typeface="Candara"/>
              </a:rPr>
              <a:t>α</a:t>
            </a:r>
            <a:r>
              <a:rPr sz="3200" strike="noStrike" spc="-5" dirty="0">
                <a:solidFill>
                  <a:srgbClr val="000066"/>
                </a:solidFill>
                <a:latin typeface="Candara"/>
                <a:cs typeface="Candara"/>
              </a:rPr>
              <a:t>π</a:t>
            </a:r>
            <a:r>
              <a:rPr sz="3200" strike="noStrike" dirty="0">
                <a:solidFill>
                  <a:srgbClr val="000066"/>
                </a:solidFill>
                <a:latin typeface="Candara"/>
                <a:cs typeface="Candara"/>
              </a:rPr>
              <a:t>ό  </a:t>
            </a:r>
            <a:r>
              <a:rPr sz="3200" strike="noStrike" spc="340" dirty="0">
                <a:solidFill>
                  <a:srgbClr val="000066"/>
                </a:solidFill>
                <a:latin typeface="Candara"/>
                <a:cs typeface="Candara"/>
              </a:rPr>
              <a:t> </a:t>
            </a:r>
            <a:r>
              <a:rPr sz="3200" strike="noStrike" dirty="0">
                <a:solidFill>
                  <a:srgbClr val="000066"/>
                </a:solidFill>
                <a:latin typeface="Candara"/>
                <a:cs typeface="Candara"/>
              </a:rPr>
              <a:t>τ</a:t>
            </a:r>
            <a:r>
              <a:rPr sz="3200" strike="noStrike" spc="-80" dirty="0">
                <a:solidFill>
                  <a:srgbClr val="000066"/>
                </a:solidFill>
                <a:latin typeface="Candara"/>
                <a:cs typeface="Candara"/>
              </a:rPr>
              <a:t>ο</a:t>
            </a:r>
            <a:r>
              <a:rPr sz="3200" strike="noStrike" dirty="0">
                <a:solidFill>
                  <a:srgbClr val="000066"/>
                </a:solidFill>
                <a:latin typeface="Candara"/>
                <a:cs typeface="Candara"/>
              </a:rPr>
              <a:t>ν   </a:t>
            </a:r>
            <a:r>
              <a:rPr sz="3200" strike="noStrike" spc="-340" dirty="0">
                <a:solidFill>
                  <a:srgbClr val="000066"/>
                </a:solidFill>
                <a:latin typeface="Candara"/>
                <a:cs typeface="Candara"/>
              </a:rPr>
              <a:t> </a:t>
            </a:r>
            <a:r>
              <a:rPr sz="3200" strike="noStrike" spc="-10" dirty="0">
                <a:solidFill>
                  <a:srgbClr val="000066"/>
                </a:solidFill>
                <a:latin typeface="Candara"/>
                <a:cs typeface="Candara"/>
              </a:rPr>
              <a:t>α</a:t>
            </a:r>
            <a:r>
              <a:rPr sz="3200" strike="noStrike" spc="-5" dirty="0">
                <a:solidFill>
                  <a:srgbClr val="000066"/>
                </a:solidFill>
                <a:latin typeface="Candara"/>
                <a:cs typeface="Candara"/>
              </a:rPr>
              <a:t>ρχι</a:t>
            </a:r>
            <a:r>
              <a:rPr sz="3200" strike="noStrike" spc="5" dirty="0">
                <a:solidFill>
                  <a:srgbClr val="000066"/>
                </a:solidFill>
                <a:latin typeface="Candara"/>
                <a:cs typeface="Candara"/>
              </a:rPr>
              <a:t>κ</a:t>
            </a:r>
            <a:r>
              <a:rPr sz="3200" strike="noStrike" dirty="0">
                <a:solidFill>
                  <a:srgbClr val="000066"/>
                </a:solidFill>
                <a:latin typeface="Candara"/>
                <a:cs typeface="Candara"/>
              </a:rPr>
              <a:t>ό   </a:t>
            </a:r>
            <a:r>
              <a:rPr sz="3200" strike="noStrike" spc="-335" dirty="0">
                <a:solidFill>
                  <a:srgbClr val="000066"/>
                </a:solidFill>
                <a:latin typeface="Candara"/>
                <a:cs typeface="Candara"/>
              </a:rPr>
              <a:t> </a:t>
            </a:r>
            <a:r>
              <a:rPr sz="3200" strike="noStrike" spc="-20" dirty="0">
                <a:solidFill>
                  <a:srgbClr val="000066"/>
                </a:solidFill>
                <a:latin typeface="Candara"/>
                <a:cs typeface="Candara"/>
              </a:rPr>
              <a:t>τ</a:t>
            </a:r>
            <a:r>
              <a:rPr sz="3200" strike="noStrike" dirty="0">
                <a:solidFill>
                  <a:srgbClr val="000066"/>
                </a:solidFill>
                <a:latin typeface="Candara"/>
                <a:cs typeface="Candara"/>
              </a:rPr>
              <a:t>ου </a:t>
            </a:r>
            <a:r>
              <a:rPr sz="3200" strike="noStrike" spc="-5" dirty="0">
                <a:solidFill>
                  <a:srgbClr val="000066"/>
                </a:solidFill>
                <a:latin typeface="Candara"/>
                <a:cs typeface="Candara"/>
              </a:rPr>
              <a:t>περι</a:t>
            </a:r>
            <a:r>
              <a:rPr sz="3200" strike="noStrike" spc="5" dirty="0">
                <a:solidFill>
                  <a:srgbClr val="000066"/>
                </a:solidFill>
                <a:latin typeface="Candara"/>
                <a:cs typeface="Candara"/>
              </a:rPr>
              <a:t>έ</a:t>
            </a:r>
            <a:r>
              <a:rPr sz="3200" strike="noStrike" spc="-5" dirty="0">
                <a:solidFill>
                  <a:srgbClr val="000066"/>
                </a:solidFill>
                <a:latin typeface="Candara"/>
                <a:cs typeface="Candara"/>
              </a:rPr>
              <a:t>κτ</a:t>
            </a:r>
            <a:r>
              <a:rPr sz="3200" strike="noStrike" spc="15" dirty="0">
                <a:solidFill>
                  <a:srgbClr val="000066"/>
                </a:solidFill>
                <a:latin typeface="Candara"/>
                <a:cs typeface="Candara"/>
              </a:rPr>
              <a:t>η</a:t>
            </a:r>
            <a:r>
              <a:rPr sz="3200" strike="noStrike" dirty="0">
                <a:solidFill>
                  <a:srgbClr val="000066"/>
                </a:solidFill>
                <a:latin typeface="Candara"/>
                <a:cs typeface="Candara"/>
              </a:rPr>
              <a:t>.</a:t>
            </a:r>
            <a:endParaRPr sz="3200" dirty="0">
              <a:latin typeface="Candara"/>
              <a:cs typeface="Candara"/>
            </a:endParaRPr>
          </a:p>
        </p:txBody>
      </p:sp>
      <p:sp>
        <p:nvSpPr>
          <p:cNvPr id="9" name="TextBox 8"/>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8" name="object 8"/>
          <p:cNvSpPr txBox="1"/>
          <p:nvPr/>
        </p:nvSpPr>
        <p:spPr>
          <a:xfrm>
            <a:off x="575563" y="2402056"/>
            <a:ext cx="7969884" cy="998855"/>
          </a:xfrm>
          <a:prstGeom prst="rect">
            <a:avLst/>
          </a:prstGeom>
        </p:spPr>
        <p:txBody>
          <a:bodyPr vert="horz" wrap="square" lIns="0" tIns="27940" rIns="0" bIns="0" rtlCol="0">
            <a:spAutoFit/>
          </a:bodyPr>
          <a:lstStyle/>
          <a:p>
            <a:pPr marL="203200" marR="5080" indent="-191135">
              <a:lnSpc>
                <a:spcPts val="3820"/>
              </a:lnSpc>
              <a:spcBef>
                <a:spcPts val="220"/>
              </a:spcBef>
              <a:tabLst>
                <a:tab pos="357505" algn="l"/>
              </a:tabLst>
            </a:pPr>
            <a:r>
              <a:rPr sz="3200" dirty="0">
                <a:solidFill>
                  <a:srgbClr val="000066"/>
                </a:solidFill>
                <a:latin typeface="Times New Roman"/>
                <a:cs typeface="Times New Roman"/>
              </a:rPr>
              <a:t> 		</a:t>
            </a:r>
            <a:r>
              <a:rPr sz="3200" dirty="0">
                <a:solidFill>
                  <a:srgbClr val="000066"/>
                </a:solidFill>
                <a:latin typeface="Candara"/>
                <a:cs typeface="Candara"/>
              </a:rPr>
              <a:t>Ποσοστό</a:t>
            </a:r>
            <a:r>
              <a:rPr sz="3200" spc="114" dirty="0">
                <a:solidFill>
                  <a:srgbClr val="000066"/>
                </a:solidFill>
                <a:latin typeface="Candara"/>
                <a:cs typeface="Candara"/>
              </a:rPr>
              <a:t> </a:t>
            </a:r>
            <a:r>
              <a:rPr sz="3200" dirty="0">
                <a:solidFill>
                  <a:srgbClr val="000066"/>
                </a:solidFill>
                <a:latin typeface="Candara"/>
                <a:cs typeface="Candara"/>
              </a:rPr>
              <a:t>60-80%</a:t>
            </a:r>
            <a:r>
              <a:rPr sz="3200" spc="130" dirty="0">
                <a:solidFill>
                  <a:srgbClr val="000066"/>
                </a:solidFill>
                <a:latin typeface="Candara"/>
                <a:cs typeface="Candara"/>
              </a:rPr>
              <a:t> </a:t>
            </a:r>
            <a:r>
              <a:rPr sz="3200" spc="-5" dirty="0">
                <a:solidFill>
                  <a:srgbClr val="000066"/>
                </a:solidFill>
                <a:latin typeface="Candara"/>
                <a:cs typeface="Candara"/>
              </a:rPr>
              <a:t>αποβάλλεται</a:t>
            </a:r>
            <a:r>
              <a:rPr sz="3200" spc="135" dirty="0">
                <a:solidFill>
                  <a:srgbClr val="000066"/>
                </a:solidFill>
                <a:latin typeface="Candara"/>
                <a:cs typeface="Candara"/>
              </a:rPr>
              <a:t> </a:t>
            </a:r>
            <a:r>
              <a:rPr sz="3200" spc="-5" dirty="0">
                <a:solidFill>
                  <a:srgbClr val="000066"/>
                </a:solidFill>
                <a:latin typeface="Candara"/>
                <a:cs typeface="Candara"/>
              </a:rPr>
              <a:t>αναλλοίωτο </a:t>
            </a:r>
            <a:r>
              <a:rPr sz="3200" spc="-680" dirty="0">
                <a:solidFill>
                  <a:srgbClr val="000066"/>
                </a:solidFill>
                <a:latin typeface="Candara"/>
                <a:cs typeface="Candara"/>
              </a:rPr>
              <a:t> </a:t>
            </a:r>
            <a:r>
              <a:rPr sz="3200" strike="noStrike" spc="-5" dirty="0">
                <a:solidFill>
                  <a:srgbClr val="000066"/>
                </a:solidFill>
                <a:latin typeface="Candara"/>
                <a:cs typeface="Candara"/>
              </a:rPr>
              <a:t>με</a:t>
            </a:r>
            <a:r>
              <a:rPr sz="3200" strike="noStrike" spc="15" dirty="0">
                <a:solidFill>
                  <a:srgbClr val="000066"/>
                </a:solidFill>
                <a:latin typeface="Candara"/>
                <a:cs typeface="Candara"/>
              </a:rPr>
              <a:t> </a:t>
            </a:r>
            <a:r>
              <a:rPr sz="3200" strike="noStrike" dirty="0">
                <a:solidFill>
                  <a:srgbClr val="000066"/>
                </a:solidFill>
                <a:latin typeface="Candara"/>
                <a:cs typeface="Candara"/>
              </a:rPr>
              <a:t>την</a:t>
            </a:r>
            <a:r>
              <a:rPr sz="3200" strike="noStrike" spc="10" dirty="0">
                <a:solidFill>
                  <a:srgbClr val="000066"/>
                </a:solidFill>
                <a:latin typeface="Candara"/>
                <a:cs typeface="Candara"/>
              </a:rPr>
              <a:t> </a:t>
            </a:r>
            <a:r>
              <a:rPr sz="3200" strike="noStrike" dirty="0">
                <a:solidFill>
                  <a:srgbClr val="000066"/>
                </a:solidFill>
                <a:latin typeface="Candara"/>
                <a:cs typeface="Candara"/>
              </a:rPr>
              <a:t>εκπνοή</a:t>
            </a:r>
            <a:r>
              <a:rPr sz="3200" strike="noStrike" spc="30" dirty="0">
                <a:solidFill>
                  <a:srgbClr val="000066"/>
                </a:solidFill>
                <a:latin typeface="Candara"/>
                <a:cs typeface="Candara"/>
              </a:rPr>
              <a:t> </a:t>
            </a:r>
            <a:r>
              <a:rPr sz="3200" strike="noStrike" spc="-5" dirty="0">
                <a:solidFill>
                  <a:srgbClr val="000066"/>
                </a:solidFill>
                <a:latin typeface="Candara"/>
                <a:cs typeface="Candara"/>
              </a:rPr>
              <a:t>στις</a:t>
            </a:r>
            <a:r>
              <a:rPr sz="3200" strike="noStrike" spc="10" dirty="0">
                <a:solidFill>
                  <a:srgbClr val="000066"/>
                </a:solidFill>
                <a:latin typeface="Candara"/>
                <a:cs typeface="Candara"/>
              </a:rPr>
              <a:t> </a:t>
            </a:r>
            <a:r>
              <a:rPr sz="3200" strike="noStrike" spc="-5" dirty="0">
                <a:solidFill>
                  <a:srgbClr val="000066"/>
                </a:solidFill>
                <a:latin typeface="Candara"/>
                <a:cs typeface="Candara"/>
              </a:rPr>
              <a:t>πρώτες</a:t>
            </a:r>
            <a:r>
              <a:rPr sz="3200" strike="noStrike" spc="20" dirty="0">
                <a:solidFill>
                  <a:srgbClr val="000066"/>
                </a:solidFill>
                <a:latin typeface="Candara"/>
                <a:cs typeface="Candara"/>
              </a:rPr>
              <a:t> </a:t>
            </a:r>
            <a:r>
              <a:rPr sz="3200" strike="noStrike" spc="-5" dirty="0">
                <a:solidFill>
                  <a:srgbClr val="000066"/>
                </a:solidFill>
                <a:latin typeface="Candara"/>
                <a:cs typeface="Candara"/>
              </a:rPr>
              <a:t>24</a:t>
            </a:r>
            <a:r>
              <a:rPr sz="3200" strike="noStrike" spc="5" dirty="0">
                <a:solidFill>
                  <a:srgbClr val="000066"/>
                </a:solidFill>
                <a:latin typeface="Candara"/>
                <a:cs typeface="Candara"/>
              </a:rPr>
              <a:t> </a:t>
            </a:r>
            <a:r>
              <a:rPr sz="3200" strike="noStrike" dirty="0">
                <a:solidFill>
                  <a:srgbClr val="000066"/>
                </a:solidFill>
                <a:latin typeface="Candara"/>
                <a:cs typeface="Candara"/>
              </a:rPr>
              <a:t>ώρες.</a:t>
            </a:r>
            <a:r>
              <a:rPr sz="3200" strike="noStrike" spc="10" dirty="0">
                <a:solidFill>
                  <a:srgbClr val="000066"/>
                </a:solidFill>
                <a:latin typeface="Candara"/>
                <a:cs typeface="Candara"/>
              </a:rPr>
              <a:t> </a:t>
            </a:r>
            <a:r>
              <a:rPr sz="3200" strike="noStrike" dirty="0">
                <a:solidFill>
                  <a:srgbClr val="000066"/>
                </a:solidFill>
                <a:latin typeface="Candara"/>
                <a:cs typeface="Candara"/>
              </a:rPr>
              <a:t>Το</a:t>
            </a:r>
            <a:r>
              <a:rPr sz="3200" strike="noStrike" spc="10" dirty="0">
                <a:solidFill>
                  <a:srgbClr val="000066"/>
                </a:solidFill>
                <a:latin typeface="Candara"/>
                <a:cs typeface="Candara"/>
              </a:rPr>
              <a:t> </a:t>
            </a:r>
            <a:r>
              <a:rPr sz="3200" strike="noStrike" spc="-5" dirty="0">
                <a:solidFill>
                  <a:srgbClr val="000066"/>
                </a:solidFill>
                <a:latin typeface="Candara"/>
                <a:cs typeface="Candara"/>
              </a:rPr>
              <a:t>μισό</a:t>
            </a:r>
            <a:endParaRPr sz="3200" dirty="0">
              <a:latin typeface="Candara"/>
              <a:cs typeface="Candara"/>
            </a:endParaRPr>
          </a:p>
        </p:txBody>
      </p:sp>
      <p:sp>
        <p:nvSpPr>
          <p:cNvPr id="9" name="object 9"/>
          <p:cNvSpPr txBox="1"/>
          <p:nvPr/>
        </p:nvSpPr>
        <p:spPr>
          <a:xfrm>
            <a:off x="816932" y="3828861"/>
            <a:ext cx="6503034" cy="513715"/>
          </a:xfrm>
          <a:prstGeom prst="rect">
            <a:avLst/>
          </a:prstGeom>
        </p:spPr>
        <p:txBody>
          <a:bodyPr vert="horz" wrap="square" lIns="0" tIns="13335" rIns="0" bIns="0" rtlCol="0">
            <a:spAutoFit/>
          </a:bodyPr>
          <a:lstStyle/>
          <a:p>
            <a:pPr marL="12700">
              <a:lnSpc>
                <a:spcPct val="100000"/>
              </a:lnSpc>
              <a:spcBef>
                <a:spcPts val="105"/>
              </a:spcBef>
              <a:tabLst>
                <a:tab pos="2667635" algn="l"/>
                <a:tab pos="3964940" algn="l"/>
                <a:tab pos="4836795" algn="l"/>
              </a:tabLst>
            </a:pPr>
            <a:r>
              <a:rPr sz="3200" dirty="0">
                <a:solidFill>
                  <a:srgbClr val="000066"/>
                </a:solidFill>
                <a:latin typeface="Candara"/>
                <a:cs typeface="Candara"/>
              </a:rPr>
              <a:t>αν</a:t>
            </a:r>
            <a:r>
              <a:rPr sz="3200" spc="-15" dirty="0">
                <a:solidFill>
                  <a:srgbClr val="000066"/>
                </a:solidFill>
                <a:latin typeface="Candara"/>
                <a:cs typeface="Candara"/>
              </a:rPr>
              <a:t>α</a:t>
            </a:r>
            <a:r>
              <a:rPr sz="3200" spc="-5" dirty="0">
                <a:solidFill>
                  <a:srgbClr val="000066"/>
                </a:solidFill>
                <a:latin typeface="Candara"/>
                <a:cs typeface="Candara"/>
              </a:rPr>
              <a:t>λ</a:t>
            </a:r>
            <a:r>
              <a:rPr sz="3200" spc="5" dirty="0">
                <a:solidFill>
                  <a:srgbClr val="000066"/>
                </a:solidFill>
                <a:latin typeface="Candara"/>
                <a:cs typeface="Candara"/>
              </a:rPr>
              <a:t>λ</a:t>
            </a:r>
            <a:r>
              <a:rPr sz="3200" spc="-15" dirty="0">
                <a:solidFill>
                  <a:srgbClr val="000066"/>
                </a:solidFill>
                <a:latin typeface="Candara"/>
                <a:cs typeface="Candara"/>
              </a:rPr>
              <a:t>οί</a:t>
            </a:r>
            <a:r>
              <a:rPr sz="3200" spc="-5" dirty="0">
                <a:solidFill>
                  <a:srgbClr val="000066"/>
                </a:solidFill>
                <a:latin typeface="Candara"/>
                <a:cs typeface="Candara"/>
              </a:rPr>
              <a:t>ωτο</a:t>
            </a:r>
            <a:r>
              <a:rPr sz="3200" dirty="0">
                <a:solidFill>
                  <a:srgbClr val="000066"/>
                </a:solidFill>
                <a:latin typeface="Candara"/>
                <a:cs typeface="Candara"/>
              </a:rPr>
              <a:t>,	</a:t>
            </a:r>
            <a:r>
              <a:rPr sz="3200" spc="10" dirty="0">
                <a:solidFill>
                  <a:srgbClr val="000066"/>
                </a:solidFill>
                <a:latin typeface="Candara"/>
                <a:cs typeface="Candara"/>
              </a:rPr>
              <a:t>κ</a:t>
            </a:r>
            <a:r>
              <a:rPr sz="3200" dirty="0">
                <a:solidFill>
                  <a:srgbClr val="000066"/>
                </a:solidFill>
                <a:latin typeface="Candara"/>
                <a:cs typeface="Candara"/>
              </a:rPr>
              <a:t>α</a:t>
            </a:r>
            <a:r>
              <a:rPr sz="3200" spc="20" dirty="0">
                <a:solidFill>
                  <a:srgbClr val="000066"/>
                </a:solidFill>
                <a:latin typeface="Candara"/>
                <a:cs typeface="Candara"/>
              </a:rPr>
              <a:t>τ</a:t>
            </a:r>
            <a:r>
              <a:rPr sz="3200" dirty="0">
                <a:solidFill>
                  <a:srgbClr val="000066"/>
                </a:solidFill>
                <a:latin typeface="Candara"/>
                <a:cs typeface="Candara"/>
              </a:rPr>
              <a:t>ά	τις	επόμεν</a:t>
            </a:r>
            <a:r>
              <a:rPr sz="3200" spc="5" dirty="0">
                <a:solidFill>
                  <a:srgbClr val="000066"/>
                </a:solidFill>
                <a:latin typeface="Candara"/>
                <a:cs typeface="Candara"/>
              </a:rPr>
              <a:t>ε</a:t>
            </a:r>
            <a:r>
              <a:rPr sz="3200" dirty="0">
                <a:solidFill>
                  <a:srgbClr val="000066"/>
                </a:solidFill>
                <a:latin typeface="Candara"/>
                <a:cs typeface="Candara"/>
              </a:rPr>
              <a:t>ς</a:t>
            </a:r>
            <a:endParaRPr sz="3200" dirty="0">
              <a:latin typeface="Candara"/>
              <a:cs typeface="Candara"/>
            </a:endParaRPr>
          </a:p>
        </p:txBody>
      </p:sp>
      <p:sp>
        <p:nvSpPr>
          <p:cNvPr id="10" name="object 10"/>
          <p:cNvSpPr txBox="1"/>
          <p:nvPr/>
        </p:nvSpPr>
        <p:spPr>
          <a:xfrm>
            <a:off x="764157" y="3408340"/>
            <a:ext cx="7781290" cy="1002030"/>
          </a:xfrm>
          <a:prstGeom prst="rect">
            <a:avLst/>
          </a:prstGeom>
        </p:spPr>
        <p:txBody>
          <a:bodyPr vert="horz" wrap="square" lIns="0" tIns="13335" rIns="0" bIns="0" rtlCol="0">
            <a:spAutoFit/>
          </a:bodyPr>
          <a:lstStyle/>
          <a:p>
            <a:pPr marR="5080" algn="r">
              <a:lnSpc>
                <a:spcPct val="100000"/>
              </a:lnSpc>
              <a:spcBef>
                <a:spcPts val="105"/>
              </a:spcBef>
              <a:tabLst>
                <a:tab pos="1174750" algn="l"/>
                <a:tab pos="3639820" algn="l"/>
                <a:tab pos="6583045" algn="l"/>
              </a:tabLst>
            </a:pPr>
            <a:r>
              <a:rPr sz="3200" spc="-5" dirty="0">
                <a:solidFill>
                  <a:srgbClr val="000066"/>
                </a:solidFill>
                <a:latin typeface="Candara"/>
                <a:cs typeface="Candara"/>
              </a:rPr>
              <a:t>το</a:t>
            </a:r>
            <a:r>
              <a:rPr sz="3200" dirty="0">
                <a:solidFill>
                  <a:srgbClr val="000066"/>
                </a:solidFill>
                <a:latin typeface="Candara"/>
                <a:cs typeface="Candara"/>
              </a:rPr>
              <a:t>υ	υπολο</a:t>
            </a:r>
            <a:r>
              <a:rPr sz="3200" spc="-15" dirty="0">
                <a:solidFill>
                  <a:srgbClr val="000066"/>
                </a:solidFill>
                <a:latin typeface="Candara"/>
                <a:cs typeface="Candara"/>
              </a:rPr>
              <a:t>ί</a:t>
            </a:r>
            <a:r>
              <a:rPr sz="3200" spc="-5" dirty="0">
                <a:solidFill>
                  <a:srgbClr val="000066"/>
                </a:solidFill>
                <a:latin typeface="Candara"/>
                <a:cs typeface="Candara"/>
              </a:rPr>
              <a:t>π</a:t>
            </a:r>
            <a:r>
              <a:rPr sz="3200" spc="-20" dirty="0">
                <a:solidFill>
                  <a:srgbClr val="000066"/>
                </a:solidFill>
                <a:latin typeface="Candara"/>
                <a:cs typeface="Candara"/>
              </a:rPr>
              <a:t>ο</a:t>
            </a:r>
            <a:r>
              <a:rPr sz="3200" dirty="0">
                <a:solidFill>
                  <a:srgbClr val="000066"/>
                </a:solidFill>
                <a:latin typeface="Candara"/>
                <a:cs typeface="Candara"/>
              </a:rPr>
              <a:t>υ	</a:t>
            </a:r>
            <a:r>
              <a:rPr sz="3200" spc="-15" dirty="0">
                <a:solidFill>
                  <a:srgbClr val="000066"/>
                </a:solidFill>
                <a:latin typeface="Candara"/>
                <a:cs typeface="Candara"/>
              </a:rPr>
              <a:t>α</a:t>
            </a:r>
            <a:r>
              <a:rPr sz="3200" spc="-5" dirty="0">
                <a:solidFill>
                  <a:srgbClr val="000066"/>
                </a:solidFill>
                <a:latin typeface="Candara"/>
                <a:cs typeface="Candara"/>
              </a:rPr>
              <a:t>π</a:t>
            </a:r>
            <a:r>
              <a:rPr sz="3200" spc="-20" dirty="0">
                <a:solidFill>
                  <a:srgbClr val="000066"/>
                </a:solidFill>
                <a:latin typeface="Candara"/>
                <a:cs typeface="Candara"/>
              </a:rPr>
              <a:t>ο</a:t>
            </a:r>
            <a:r>
              <a:rPr sz="3200" dirty="0">
                <a:solidFill>
                  <a:srgbClr val="000066"/>
                </a:solidFill>
                <a:latin typeface="Candara"/>
                <a:cs typeface="Candara"/>
              </a:rPr>
              <a:t>βάλλε</a:t>
            </a:r>
            <a:r>
              <a:rPr sz="3200" spc="-10" dirty="0">
                <a:solidFill>
                  <a:srgbClr val="000066"/>
                </a:solidFill>
                <a:latin typeface="Candara"/>
                <a:cs typeface="Candara"/>
              </a:rPr>
              <a:t>τ</a:t>
            </a:r>
            <a:r>
              <a:rPr sz="3200" spc="-15" dirty="0">
                <a:solidFill>
                  <a:srgbClr val="000066"/>
                </a:solidFill>
                <a:latin typeface="Candara"/>
                <a:cs typeface="Candara"/>
              </a:rPr>
              <a:t>α</a:t>
            </a:r>
            <a:r>
              <a:rPr sz="3200" dirty="0">
                <a:solidFill>
                  <a:srgbClr val="000066"/>
                </a:solidFill>
                <a:latin typeface="Candara"/>
                <a:cs typeface="Candara"/>
              </a:rPr>
              <a:t>ι,	επίσης</a:t>
            </a:r>
            <a:endParaRPr sz="3200" dirty="0">
              <a:latin typeface="Candara"/>
              <a:cs typeface="Candara"/>
            </a:endParaRPr>
          </a:p>
          <a:p>
            <a:pPr marR="6350" algn="r">
              <a:lnSpc>
                <a:spcPct val="100000"/>
              </a:lnSpc>
            </a:pPr>
            <a:r>
              <a:rPr sz="3200" spc="-5" dirty="0">
                <a:solidFill>
                  <a:srgbClr val="000066"/>
                </a:solidFill>
                <a:latin typeface="Candara"/>
                <a:cs typeface="Candara"/>
              </a:rPr>
              <a:t>λίγες</a:t>
            </a:r>
            <a:endParaRPr sz="3200" dirty="0">
              <a:latin typeface="Candara"/>
              <a:cs typeface="Candara"/>
            </a:endParaRPr>
          </a:p>
        </p:txBody>
      </p:sp>
      <p:sp>
        <p:nvSpPr>
          <p:cNvPr id="11" name="object 11"/>
          <p:cNvSpPr txBox="1"/>
          <p:nvPr/>
        </p:nvSpPr>
        <p:spPr>
          <a:xfrm>
            <a:off x="817313" y="4229737"/>
            <a:ext cx="7782559" cy="1977389"/>
          </a:xfrm>
          <a:prstGeom prst="rect">
            <a:avLst/>
          </a:prstGeom>
        </p:spPr>
        <p:txBody>
          <a:bodyPr vert="horz" wrap="square" lIns="0" tIns="13335" rIns="0" bIns="0" rtlCol="0">
            <a:spAutoFit/>
          </a:bodyPr>
          <a:lstStyle/>
          <a:p>
            <a:pPr marL="12700" marR="5080" algn="just">
              <a:lnSpc>
                <a:spcPct val="100000"/>
              </a:lnSpc>
              <a:spcBef>
                <a:spcPts val="105"/>
              </a:spcBef>
            </a:pPr>
            <a:r>
              <a:rPr sz="3200" dirty="0">
                <a:solidFill>
                  <a:srgbClr val="000066"/>
                </a:solidFill>
                <a:latin typeface="Candara"/>
                <a:cs typeface="Candara"/>
              </a:rPr>
              <a:t>εβ</a:t>
            </a:r>
            <a:r>
              <a:rPr sz="3200" spc="10" dirty="0">
                <a:solidFill>
                  <a:srgbClr val="000066"/>
                </a:solidFill>
                <a:latin typeface="Candara"/>
                <a:cs typeface="Candara"/>
              </a:rPr>
              <a:t>δ</a:t>
            </a:r>
            <a:r>
              <a:rPr sz="3200" dirty="0">
                <a:solidFill>
                  <a:srgbClr val="000066"/>
                </a:solidFill>
                <a:latin typeface="Candara"/>
                <a:cs typeface="Candara"/>
              </a:rPr>
              <a:t>ομά</a:t>
            </a:r>
            <a:r>
              <a:rPr sz="3200" spc="-10" dirty="0">
                <a:solidFill>
                  <a:srgbClr val="000066"/>
                </a:solidFill>
                <a:latin typeface="Candara"/>
                <a:cs typeface="Candara"/>
              </a:rPr>
              <a:t>δ</a:t>
            </a:r>
            <a:r>
              <a:rPr sz="3200" dirty="0">
                <a:solidFill>
                  <a:srgbClr val="000066"/>
                </a:solidFill>
                <a:latin typeface="Candara"/>
                <a:cs typeface="Candara"/>
              </a:rPr>
              <a:t>ε</a:t>
            </a:r>
            <a:r>
              <a:rPr sz="3200" spc="5" dirty="0">
                <a:solidFill>
                  <a:srgbClr val="000066"/>
                </a:solidFill>
                <a:latin typeface="Candara"/>
                <a:cs typeface="Candara"/>
              </a:rPr>
              <a:t>ς</a:t>
            </a:r>
            <a:r>
              <a:rPr sz="3200" dirty="0">
                <a:solidFill>
                  <a:srgbClr val="000066"/>
                </a:solidFill>
                <a:latin typeface="Candara"/>
                <a:cs typeface="Candara"/>
              </a:rPr>
              <a:t>. </a:t>
            </a:r>
            <a:r>
              <a:rPr sz="3200" spc="-254" dirty="0">
                <a:solidFill>
                  <a:srgbClr val="000066"/>
                </a:solidFill>
                <a:latin typeface="Candara"/>
                <a:cs typeface="Candara"/>
              </a:rPr>
              <a:t> </a:t>
            </a:r>
            <a:r>
              <a:rPr sz="3200" spc="-5" dirty="0">
                <a:solidFill>
                  <a:srgbClr val="000066"/>
                </a:solidFill>
                <a:latin typeface="Candara"/>
                <a:cs typeface="Candara"/>
              </a:rPr>
              <a:t>Όμ</a:t>
            </a:r>
            <a:r>
              <a:rPr sz="3200" spc="10" dirty="0">
                <a:solidFill>
                  <a:srgbClr val="000066"/>
                </a:solidFill>
                <a:latin typeface="Candara"/>
                <a:cs typeface="Candara"/>
              </a:rPr>
              <a:t>ω</a:t>
            </a:r>
            <a:r>
              <a:rPr sz="3200" dirty="0">
                <a:solidFill>
                  <a:srgbClr val="000066"/>
                </a:solidFill>
                <a:latin typeface="Candara"/>
                <a:cs typeface="Candara"/>
              </a:rPr>
              <a:t>ς, </a:t>
            </a:r>
            <a:r>
              <a:rPr sz="3200" spc="-254" dirty="0">
                <a:solidFill>
                  <a:srgbClr val="000066"/>
                </a:solidFill>
                <a:latin typeface="Candara"/>
                <a:cs typeface="Candara"/>
              </a:rPr>
              <a:t> </a:t>
            </a:r>
            <a:r>
              <a:rPr sz="3200" spc="-5" dirty="0">
                <a:solidFill>
                  <a:srgbClr val="000066"/>
                </a:solidFill>
                <a:latin typeface="Candara"/>
                <a:cs typeface="Candara"/>
              </a:rPr>
              <a:t>τ</a:t>
            </a:r>
            <a:r>
              <a:rPr sz="3200" dirty="0">
                <a:solidFill>
                  <a:srgbClr val="000066"/>
                </a:solidFill>
                <a:latin typeface="Candara"/>
                <a:cs typeface="Candara"/>
              </a:rPr>
              <a:t>ο </a:t>
            </a:r>
            <a:r>
              <a:rPr sz="3200" spc="-240" dirty="0">
                <a:solidFill>
                  <a:srgbClr val="000066"/>
                </a:solidFill>
                <a:latin typeface="Candara"/>
                <a:cs typeface="Candara"/>
              </a:rPr>
              <a:t> </a:t>
            </a:r>
            <a:r>
              <a:rPr sz="3200" dirty="0">
                <a:solidFill>
                  <a:srgbClr val="000066"/>
                </a:solidFill>
                <a:latin typeface="Candara"/>
                <a:cs typeface="Candara"/>
              </a:rPr>
              <a:t>υ</a:t>
            </a:r>
            <a:r>
              <a:rPr sz="3200" spc="5" dirty="0">
                <a:solidFill>
                  <a:srgbClr val="000066"/>
                </a:solidFill>
                <a:latin typeface="Candara"/>
                <a:cs typeface="Candara"/>
              </a:rPr>
              <a:t>π</a:t>
            </a:r>
            <a:r>
              <a:rPr sz="3200" dirty="0">
                <a:solidFill>
                  <a:srgbClr val="000066"/>
                </a:solidFill>
                <a:latin typeface="Candara"/>
                <a:cs typeface="Candara"/>
              </a:rPr>
              <a:t>όλοι</a:t>
            </a:r>
            <a:r>
              <a:rPr sz="3200" spc="10" dirty="0">
                <a:solidFill>
                  <a:srgbClr val="000066"/>
                </a:solidFill>
                <a:latin typeface="Candara"/>
                <a:cs typeface="Candara"/>
              </a:rPr>
              <a:t>π</a:t>
            </a:r>
            <a:r>
              <a:rPr sz="3200" dirty="0">
                <a:solidFill>
                  <a:srgbClr val="000066"/>
                </a:solidFill>
                <a:latin typeface="Candara"/>
                <a:cs typeface="Candara"/>
              </a:rPr>
              <a:t>ο </a:t>
            </a:r>
            <a:r>
              <a:rPr sz="3200" spc="-275" dirty="0">
                <a:solidFill>
                  <a:srgbClr val="000066"/>
                </a:solidFill>
                <a:latin typeface="Candara"/>
                <a:cs typeface="Candara"/>
              </a:rPr>
              <a:t> </a:t>
            </a:r>
            <a:r>
              <a:rPr sz="3200" cap="small" spc="-5" dirty="0">
                <a:solidFill>
                  <a:srgbClr val="000066"/>
                </a:solidFill>
                <a:latin typeface="Candara"/>
                <a:cs typeface="Candara"/>
              </a:rPr>
              <a:t>5</a:t>
            </a:r>
            <a:r>
              <a:rPr sz="3200" spc="5" dirty="0">
                <a:solidFill>
                  <a:srgbClr val="000066"/>
                </a:solidFill>
                <a:latin typeface="Candara"/>
                <a:cs typeface="Candara"/>
              </a:rPr>
              <a:t>0</a:t>
            </a:r>
            <a:r>
              <a:rPr sz="3200" dirty="0">
                <a:solidFill>
                  <a:srgbClr val="000066"/>
                </a:solidFill>
                <a:latin typeface="Candara"/>
                <a:cs typeface="Candara"/>
              </a:rPr>
              <a:t>% </a:t>
            </a:r>
            <a:r>
              <a:rPr sz="3200" spc="-245" dirty="0">
                <a:solidFill>
                  <a:srgbClr val="000066"/>
                </a:solidFill>
                <a:latin typeface="Candara"/>
                <a:cs typeface="Candara"/>
              </a:rPr>
              <a:t> </a:t>
            </a:r>
            <a:r>
              <a:rPr sz="3200" dirty="0">
                <a:solidFill>
                  <a:srgbClr val="000066"/>
                </a:solidFill>
                <a:latin typeface="Candara"/>
                <a:cs typeface="Candara"/>
              </a:rPr>
              <a:t>αυ</a:t>
            </a:r>
            <a:r>
              <a:rPr sz="3200" spc="-10" dirty="0">
                <a:solidFill>
                  <a:srgbClr val="000066"/>
                </a:solidFill>
                <a:latin typeface="Candara"/>
                <a:cs typeface="Candara"/>
              </a:rPr>
              <a:t>τ</a:t>
            </a:r>
            <a:r>
              <a:rPr sz="3200" dirty="0">
                <a:solidFill>
                  <a:srgbClr val="000066"/>
                </a:solidFill>
                <a:latin typeface="Candara"/>
                <a:cs typeface="Candara"/>
              </a:rPr>
              <a:t>ού </a:t>
            </a:r>
            <a:r>
              <a:rPr sz="3200" spc="-5" dirty="0">
                <a:solidFill>
                  <a:srgbClr val="000066"/>
                </a:solidFill>
                <a:latin typeface="Candara"/>
                <a:cs typeface="Candara"/>
              </a:rPr>
              <a:t>πο</a:t>
            </a:r>
            <a:r>
              <a:rPr sz="3200" dirty="0">
                <a:solidFill>
                  <a:srgbClr val="000066"/>
                </a:solidFill>
                <a:latin typeface="Candara"/>
                <a:cs typeface="Candara"/>
              </a:rPr>
              <a:t>υ </a:t>
            </a:r>
            <a:r>
              <a:rPr sz="3200" spc="220" dirty="0">
                <a:solidFill>
                  <a:srgbClr val="000066"/>
                </a:solidFill>
                <a:latin typeface="Candara"/>
                <a:cs typeface="Candara"/>
              </a:rPr>
              <a:t> </a:t>
            </a:r>
            <a:r>
              <a:rPr sz="3200" dirty="0">
                <a:solidFill>
                  <a:srgbClr val="000066"/>
                </a:solidFill>
                <a:latin typeface="Candara"/>
                <a:cs typeface="Candara"/>
              </a:rPr>
              <a:t>έμεινε, </a:t>
            </a:r>
            <a:r>
              <a:rPr sz="3200" spc="220" dirty="0">
                <a:solidFill>
                  <a:srgbClr val="000066"/>
                </a:solidFill>
                <a:latin typeface="Candara"/>
                <a:cs typeface="Candara"/>
              </a:rPr>
              <a:t> </a:t>
            </a:r>
            <a:r>
              <a:rPr sz="3200" spc="-5" dirty="0">
                <a:solidFill>
                  <a:srgbClr val="000066"/>
                </a:solidFill>
                <a:latin typeface="Candara"/>
                <a:cs typeface="Candara"/>
              </a:rPr>
              <a:t>δη</a:t>
            </a:r>
            <a:r>
              <a:rPr sz="3200" spc="5" dirty="0">
                <a:solidFill>
                  <a:srgbClr val="000066"/>
                </a:solidFill>
                <a:latin typeface="Candara"/>
                <a:cs typeface="Candara"/>
              </a:rPr>
              <a:t>λ</a:t>
            </a:r>
            <a:r>
              <a:rPr sz="3200" dirty="0">
                <a:solidFill>
                  <a:srgbClr val="000066"/>
                </a:solidFill>
                <a:latin typeface="Candara"/>
                <a:cs typeface="Candara"/>
              </a:rPr>
              <a:t>αδή </a:t>
            </a:r>
            <a:r>
              <a:rPr sz="3200" spc="225" dirty="0">
                <a:solidFill>
                  <a:srgbClr val="000066"/>
                </a:solidFill>
                <a:latin typeface="Candara"/>
                <a:cs typeface="Candara"/>
              </a:rPr>
              <a:t> </a:t>
            </a:r>
            <a:r>
              <a:rPr sz="3200" spc="-5" dirty="0">
                <a:solidFill>
                  <a:srgbClr val="000066"/>
                </a:solidFill>
                <a:latin typeface="Candara"/>
                <a:cs typeface="Candara"/>
              </a:rPr>
              <a:t>1</a:t>
            </a:r>
            <a:r>
              <a:rPr sz="3200" dirty="0">
                <a:solidFill>
                  <a:srgbClr val="000066"/>
                </a:solidFill>
                <a:latin typeface="Candara"/>
                <a:cs typeface="Candara"/>
              </a:rPr>
              <a:t>0</a:t>
            </a:r>
            <a:r>
              <a:rPr sz="3200" spc="-5" dirty="0">
                <a:solidFill>
                  <a:srgbClr val="000066"/>
                </a:solidFill>
                <a:latin typeface="Candara"/>
                <a:cs typeface="Candara"/>
              </a:rPr>
              <a:t>-</a:t>
            </a:r>
            <a:r>
              <a:rPr sz="3200" spc="-10" dirty="0">
                <a:solidFill>
                  <a:srgbClr val="000066"/>
                </a:solidFill>
                <a:latin typeface="Candara"/>
                <a:cs typeface="Candara"/>
              </a:rPr>
              <a:t>2</a:t>
            </a:r>
            <a:r>
              <a:rPr sz="3200" dirty="0">
                <a:solidFill>
                  <a:srgbClr val="000066"/>
                </a:solidFill>
                <a:latin typeface="Candara"/>
                <a:cs typeface="Candara"/>
              </a:rPr>
              <a:t>0% </a:t>
            </a:r>
            <a:r>
              <a:rPr sz="3200" spc="220" dirty="0">
                <a:solidFill>
                  <a:srgbClr val="000066"/>
                </a:solidFill>
                <a:latin typeface="Candara"/>
                <a:cs typeface="Candara"/>
              </a:rPr>
              <a:t> </a:t>
            </a:r>
            <a:r>
              <a:rPr sz="3200" dirty="0">
                <a:solidFill>
                  <a:srgbClr val="000066"/>
                </a:solidFill>
                <a:latin typeface="Candara"/>
                <a:cs typeface="Candara"/>
              </a:rPr>
              <a:t>της </a:t>
            </a:r>
            <a:r>
              <a:rPr sz="3200" spc="204" dirty="0">
                <a:solidFill>
                  <a:srgbClr val="000066"/>
                </a:solidFill>
                <a:latin typeface="Candara"/>
                <a:cs typeface="Candara"/>
              </a:rPr>
              <a:t> </a:t>
            </a:r>
            <a:r>
              <a:rPr sz="3200" dirty="0">
                <a:solidFill>
                  <a:srgbClr val="000066"/>
                </a:solidFill>
                <a:latin typeface="Candara"/>
                <a:cs typeface="Candara"/>
              </a:rPr>
              <a:t>συνολικής </a:t>
            </a:r>
            <a:r>
              <a:rPr sz="3200" spc="-5" dirty="0">
                <a:solidFill>
                  <a:srgbClr val="000066"/>
                </a:solidFill>
                <a:latin typeface="Candara"/>
                <a:cs typeface="Candara"/>
              </a:rPr>
              <a:t>δόσης</a:t>
            </a:r>
            <a:r>
              <a:rPr sz="3200" dirty="0">
                <a:solidFill>
                  <a:srgbClr val="000066"/>
                </a:solidFill>
                <a:latin typeface="Candara"/>
                <a:cs typeface="Candara"/>
              </a:rPr>
              <a:t>,   </a:t>
            </a:r>
            <a:r>
              <a:rPr sz="3200" spc="-204" dirty="0">
                <a:solidFill>
                  <a:srgbClr val="000066"/>
                </a:solidFill>
                <a:latin typeface="Candara"/>
                <a:cs typeface="Candara"/>
              </a:rPr>
              <a:t> </a:t>
            </a:r>
            <a:r>
              <a:rPr sz="3200" dirty="0">
                <a:solidFill>
                  <a:srgbClr val="000066"/>
                </a:solidFill>
                <a:latin typeface="Candara"/>
                <a:cs typeface="Candara"/>
              </a:rPr>
              <a:t>μεταβολίζεται   </a:t>
            </a:r>
            <a:r>
              <a:rPr sz="3200" spc="-220" dirty="0">
                <a:solidFill>
                  <a:srgbClr val="000066"/>
                </a:solidFill>
                <a:latin typeface="Candara"/>
                <a:cs typeface="Candara"/>
              </a:rPr>
              <a:t> </a:t>
            </a:r>
            <a:r>
              <a:rPr sz="3200" dirty="0">
                <a:solidFill>
                  <a:srgbClr val="000066"/>
                </a:solidFill>
                <a:latin typeface="Candara"/>
                <a:cs typeface="Candara"/>
              </a:rPr>
              <a:t>σ</a:t>
            </a:r>
            <a:r>
              <a:rPr sz="3200" spc="-10" dirty="0">
                <a:solidFill>
                  <a:srgbClr val="000066"/>
                </a:solidFill>
                <a:latin typeface="Candara"/>
                <a:cs typeface="Candara"/>
              </a:rPr>
              <a:t>τ</a:t>
            </a:r>
            <a:r>
              <a:rPr sz="3200" dirty="0">
                <a:solidFill>
                  <a:srgbClr val="000066"/>
                </a:solidFill>
                <a:latin typeface="Candara"/>
                <a:cs typeface="Candara"/>
              </a:rPr>
              <a:t>ο   </a:t>
            </a:r>
            <a:r>
              <a:rPr sz="3200" spc="-210" dirty="0">
                <a:solidFill>
                  <a:srgbClr val="000066"/>
                </a:solidFill>
                <a:latin typeface="Candara"/>
                <a:cs typeface="Candara"/>
              </a:rPr>
              <a:t> </a:t>
            </a:r>
            <a:r>
              <a:rPr sz="3200" spc="-45" dirty="0">
                <a:solidFill>
                  <a:srgbClr val="000066"/>
                </a:solidFill>
                <a:latin typeface="Candara"/>
                <a:cs typeface="Candara"/>
              </a:rPr>
              <a:t>ή</a:t>
            </a:r>
            <a:r>
              <a:rPr sz="3200" spc="-5" dirty="0">
                <a:solidFill>
                  <a:srgbClr val="000066"/>
                </a:solidFill>
                <a:latin typeface="Candara"/>
                <a:cs typeface="Candara"/>
              </a:rPr>
              <a:t>πα</a:t>
            </a:r>
            <a:r>
              <a:rPr sz="3200" dirty="0">
                <a:solidFill>
                  <a:srgbClr val="000066"/>
                </a:solidFill>
                <a:latin typeface="Candara"/>
                <a:cs typeface="Candara"/>
              </a:rPr>
              <a:t>ρ   </a:t>
            </a:r>
            <a:r>
              <a:rPr sz="3200" spc="-200" dirty="0">
                <a:solidFill>
                  <a:srgbClr val="000066"/>
                </a:solidFill>
                <a:latin typeface="Candara"/>
                <a:cs typeface="Candara"/>
              </a:rPr>
              <a:t> </a:t>
            </a:r>
            <a:r>
              <a:rPr sz="3200" spc="-5" dirty="0">
                <a:solidFill>
                  <a:srgbClr val="000066"/>
                </a:solidFill>
                <a:latin typeface="Candara"/>
                <a:cs typeface="Candara"/>
              </a:rPr>
              <a:t>μ</a:t>
            </a:r>
            <a:r>
              <a:rPr sz="3200" dirty="0">
                <a:solidFill>
                  <a:srgbClr val="000066"/>
                </a:solidFill>
                <a:latin typeface="Candara"/>
                <a:cs typeface="Candara"/>
              </a:rPr>
              <a:t>ε   </a:t>
            </a:r>
            <a:r>
              <a:rPr sz="3200" spc="-215" dirty="0">
                <a:solidFill>
                  <a:srgbClr val="000066"/>
                </a:solidFill>
                <a:latin typeface="Candara"/>
                <a:cs typeface="Candara"/>
              </a:rPr>
              <a:t> </a:t>
            </a:r>
            <a:r>
              <a:rPr sz="3200" spc="-5" dirty="0">
                <a:solidFill>
                  <a:srgbClr val="000066"/>
                </a:solidFill>
                <a:latin typeface="Candara"/>
                <a:cs typeface="Candara"/>
              </a:rPr>
              <a:t>τη δράσ</a:t>
            </a:r>
            <a:r>
              <a:rPr sz="3200" dirty="0">
                <a:solidFill>
                  <a:srgbClr val="000066"/>
                </a:solidFill>
                <a:latin typeface="Candara"/>
                <a:cs typeface="Candara"/>
              </a:rPr>
              <a:t>η </a:t>
            </a:r>
            <a:r>
              <a:rPr sz="3200" spc="-5" dirty="0">
                <a:solidFill>
                  <a:srgbClr val="000066"/>
                </a:solidFill>
                <a:latin typeface="Candara"/>
                <a:cs typeface="Candara"/>
              </a:rPr>
              <a:t>το</a:t>
            </a:r>
            <a:r>
              <a:rPr sz="3200" dirty="0">
                <a:solidFill>
                  <a:srgbClr val="000066"/>
                </a:solidFill>
                <a:latin typeface="Candara"/>
                <a:cs typeface="Candara"/>
              </a:rPr>
              <a:t>υ</a:t>
            </a:r>
            <a:r>
              <a:rPr sz="3200" spc="5" dirty="0">
                <a:solidFill>
                  <a:srgbClr val="000066"/>
                </a:solidFill>
                <a:latin typeface="Candara"/>
                <a:cs typeface="Candara"/>
              </a:rPr>
              <a:t> </a:t>
            </a:r>
            <a:r>
              <a:rPr sz="3200" spc="-5" dirty="0">
                <a:solidFill>
                  <a:srgbClr val="000066"/>
                </a:solidFill>
                <a:latin typeface="Candara"/>
                <a:cs typeface="Candara"/>
              </a:rPr>
              <a:t>κυτοχρ</a:t>
            </a:r>
            <a:r>
              <a:rPr sz="3200" spc="5" dirty="0">
                <a:solidFill>
                  <a:srgbClr val="000066"/>
                </a:solidFill>
                <a:latin typeface="Candara"/>
                <a:cs typeface="Candara"/>
              </a:rPr>
              <a:t>ώ</a:t>
            </a:r>
            <a:r>
              <a:rPr sz="3200" dirty="0">
                <a:solidFill>
                  <a:srgbClr val="000066"/>
                </a:solidFill>
                <a:latin typeface="Candara"/>
                <a:cs typeface="Candara"/>
              </a:rPr>
              <a:t>ματος </a:t>
            </a:r>
            <a:r>
              <a:rPr sz="3200" spc="5" dirty="0">
                <a:solidFill>
                  <a:srgbClr val="000066"/>
                </a:solidFill>
                <a:latin typeface="Candara"/>
                <a:cs typeface="Candara"/>
              </a:rPr>
              <a:t>Ρ</a:t>
            </a:r>
            <a:r>
              <a:rPr sz="3200" spc="-5" dirty="0">
                <a:solidFill>
                  <a:srgbClr val="000066"/>
                </a:solidFill>
                <a:latin typeface="Candara"/>
                <a:cs typeface="Candara"/>
              </a:rPr>
              <a:t>4</a:t>
            </a:r>
            <a:r>
              <a:rPr sz="3200" cap="small" spc="-5" dirty="0">
                <a:solidFill>
                  <a:srgbClr val="000066"/>
                </a:solidFill>
                <a:latin typeface="Candara"/>
                <a:cs typeface="Candara"/>
              </a:rPr>
              <a:t>5</a:t>
            </a:r>
            <a:r>
              <a:rPr sz="3200" spc="-5" dirty="0">
                <a:solidFill>
                  <a:srgbClr val="000066"/>
                </a:solidFill>
                <a:latin typeface="Candara"/>
                <a:cs typeface="Candara"/>
              </a:rPr>
              <a:t>0</a:t>
            </a:r>
            <a:r>
              <a:rPr sz="3200" dirty="0">
                <a:solidFill>
                  <a:srgbClr val="000066"/>
                </a:solidFill>
                <a:latin typeface="Candara"/>
                <a:cs typeface="Candara"/>
              </a:rPr>
              <a:t>.</a:t>
            </a:r>
            <a:endParaRPr sz="3200" dirty="0">
              <a:latin typeface="Candara"/>
              <a:cs typeface="Candara"/>
            </a:endParaRPr>
          </a:p>
        </p:txBody>
      </p:sp>
      <p:sp>
        <p:nvSpPr>
          <p:cNvPr id="12" name="TextBox 11"/>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8" name="object 8"/>
          <p:cNvSpPr txBox="1"/>
          <p:nvPr/>
        </p:nvSpPr>
        <p:spPr>
          <a:xfrm>
            <a:off x="573023" y="1772921"/>
            <a:ext cx="8045450" cy="3437890"/>
          </a:xfrm>
          <a:prstGeom prst="rect">
            <a:avLst/>
          </a:prstGeom>
        </p:spPr>
        <p:txBody>
          <a:bodyPr vert="horz" wrap="square" lIns="0" tIns="12065" rIns="0" bIns="0" rtlCol="0">
            <a:spAutoFit/>
          </a:bodyPr>
          <a:lstStyle/>
          <a:p>
            <a:pPr marL="276860" marR="5080" indent="-264795" algn="just">
              <a:lnSpc>
                <a:spcPct val="100000"/>
              </a:lnSpc>
              <a:spcBef>
                <a:spcPts val="95"/>
              </a:spcBef>
            </a:pPr>
            <a:r>
              <a:rPr sz="2800" spc="-5" dirty="0">
                <a:solidFill>
                  <a:srgbClr val="000066"/>
                </a:solidFill>
                <a:latin typeface="Times New Roman"/>
                <a:cs typeface="Times New Roman"/>
              </a:rPr>
              <a:t>   </a:t>
            </a:r>
            <a:r>
              <a:rPr sz="2800" spc="-215" dirty="0">
                <a:solidFill>
                  <a:srgbClr val="000066"/>
                </a:solidFill>
                <a:latin typeface="Times New Roman"/>
                <a:cs typeface="Times New Roman"/>
              </a:rPr>
              <a:t> </a:t>
            </a:r>
            <a:r>
              <a:rPr sz="2800" spc="-5" dirty="0">
                <a:solidFill>
                  <a:srgbClr val="000066"/>
                </a:solidFill>
                <a:latin typeface="Candara"/>
                <a:cs typeface="Candara"/>
              </a:rPr>
              <a:t>Το</a:t>
            </a:r>
            <a:r>
              <a:rPr sz="2800" spc="135" dirty="0">
                <a:solidFill>
                  <a:srgbClr val="000066"/>
                </a:solidFill>
                <a:latin typeface="Candara"/>
                <a:cs typeface="Candara"/>
              </a:rPr>
              <a:t> </a:t>
            </a:r>
            <a:r>
              <a:rPr sz="2800" spc="-5" dirty="0">
                <a:solidFill>
                  <a:srgbClr val="000066"/>
                </a:solidFill>
                <a:latin typeface="Candara"/>
                <a:cs typeface="Candara"/>
              </a:rPr>
              <a:t>αλοθάνιο,</a:t>
            </a:r>
            <a:r>
              <a:rPr sz="2800" spc="130" dirty="0">
                <a:solidFill>
                  <a:srgbClr val="000066"/>
                </a:solidFill>
                <a:latin typeface="Candara"/>
                <a:cs typeface="Candara"/>
              </a:rPr>
              <a:t> </a:t>
            </a:r>
            <a:r>
              <a:rPr sz="2800" spc="-10" dirty="0">
                <a:solidFill>
                  <a:srgbClr val="000066"/>
                </a:solidFill>
                <a:latin typeface="Candara"/>
                <a:cs typeface="Candara"/>
              </a:rPr>
              <a:t>λ</a:t>
            </a:r>
            <a:r>
              <a:rPr sz="2800" dirty="0">
                <a:solidFill>
                  <a:srgbClr val="000066"/>
                </a:solidFill>
                <a:latin typeface="Candara"/>
                <a:cs typeface="Candara"/>
              </a:rPr>
              <a:t>ό</a:t>
            </a:r>
            <a:r>
              <a:rPr sz="2800" spc="-10" dirty="0">
                <a:solidFill>
                  <a:srgbClr val="000066"/>
                </a:solidFill>
                <a:latin typeface="Candara"/>
                <a:cs typeface="Candara"/>
              </a:rPr>
              <a:t>γ</a:t>
            </a:r>
            <a:r>
              <a:rPr sz="2800" spc="-5" dirty="0">
                <a:solidFill>
                  <a:srgbClr val="000066"/>
                </a:solidFill>
                <a:latin typeface="Candara"/>
                <a:cs typeface="Candara"/>
              </a:rPr>
              <a:t>ω</a:t>
            </a:r>
            <a:r>
              <a:rPr sz="2800" spc="145" dirty="0">
                <a:solidFill>
                  <a:srgbClr val="000066"/>
                </a:solidFill>
                <a:latin typeface="Candara"/>
                <a:cs typeface="Candara"/>
              </a:rPr>
              <a:t> </a:t>
            </a:r>
            <a:r>
              <a:rPr sz="2800" spc="-5" dirty="0">
                <a:solidFill>
                  <a:srgbClr val="000066"/>
                </a:solidFill>
                <a:latin typeface="Candara"/>
                <a:cs typeface="Candara"/>
              </a:rPr>
              <a:t>τ</a:t>
            </a:r>
            <a:r>
              <a:rPr sz="2800" dirty="0">
                <a:solidFill>
                  <a:srgbClr val="000066"/>
                </a:solidFill>
                <a:latin typeface="Candara"/>
                <a:cs typeface="Candara"/>
              </a:rPr>
              <a:t>ω</a:t>
            </a:r>
            <a:r>
              <a:rPr sz="2800" spc="-5" dirty="0">
                <a:solidFill>
                  <a:srgbClr val="000066"/>
                </a:solidFill>
                <a:latin typeface="Candara"/>
                <a:cs typeface="Candara"/>
              </a:rPr>
              <a:t>ν</a:t>
            </a:r>
            <a:r>
              <a:rPr sz="2800" spc="145" dirty="0">
                <a:solidFill>
                  <a:srgbClr val="000066"/>
                </a:solidFill>
                <a:latin typeface="Candara"/>
                <a:cs typeface="Candara"/>
              </a:rPr>
              <a:t> </a:t>
            </a:r>
            <a:r>
              <a:rPr sz="2800" spc="-10" dirty="0">
                <a:solidFill>
                  <a:srgbClr val="000066"/>
                </a:solidFill>
                <a:latin typeface="Candara"/>
                <a:cs typeface="Candara"/>
              </a:rPr>
              <a:t>πλε</a:t>
            </a:r>
            <a:r>
              <a:rPr sz="2800" spc="-80" dirty="0">
                <a:solidFill>
                  <a:srgbClr val="000066"/>
                </a:solidFill>
                <a:latin typeface="Candara"/>
                <a:cs typeface="Candara"/>
              </a:rPr>
              <a:t>ο</a:t>
            </a:r>
            <a:r>
              <a:rPr sz="2800" dirty="0">
                <a:solidFill>
                  <a:srgbClr val="000066"/>
                </a:solidFill>
                <a:latin typeface="Candara"/>
                <a:cs typeface="Candara"/>
              </a:rPr>
              <a:t>ν</a:t>
            </a:r>
            <a:r>
              <a:rPr sz="2800" spc="-5" dirty="0">
                <a:solidFill>
                  <a:srgbClr val="000066"/>
                </a:solidFill>
                <a:latin typeface="Candara"/>
                <a:cs typeface="Candara"/>
              </a:rPr>
              <a:t>εκτημ</a:t>
            </a:r>
            <a:r>
              <a:rPr sz="2800" spc="10" dirty="0">
                <a:solidFill>
                  <a:srgbClr val="000066"/>
                </a:solidFill>
                <a:latin typeface="Candara"/>
                <a:cs typeface="Candara"/>
              </a:rPr>
              <a:t>ά</a:t>
            </a:r>
            <a:r>
              <a:rPr sz="2800" spc="-5" dirty="0">
                <a:solidFill>
                  <a:srgbClr val="000066"/>
                </a:solidFill>
                <a:latin typeface="Candara"/>
                <a:cs typeface="Candara"/>
              </a:rPr>
              <a:t>τ</a:t>
            </a:r>
            <a:r>
              <a:rPr sz="2800" dirty="0">
                <a:solidFill>
                  <a:srgbClr val="000066"/>
                </a:solidFill>
                <a:latin typeface="Candara"/>
                <a:cs typeface="Candara"/>
              </a:rPr>
              <a:t>ω</a:t>
            </a:r>
            <a:r>
              <a:rPr sz="2800" spc="-5" dirty="0">
                <a:solidFill>
                  <a:srgbClr val="000066"/>
                </a:solidFill>
                <a:latin typeface="Candara"/>
                <a:cs typeface="Candara"/>
              </a:rPr>
              <a:t>ν</a:t>
            </a:r>
            <a:r>
              <a:rPr sz="2800" spc="155" dirty="0">
                <a:solidFill>
                  <a:srgbClr val="000066"/>
                </a:solidFill>
                <a:latin typeface="Candara"/>
                <a:cs typeface="Candara"/>
              </a:rPr>
              <a:t> </a:t>
            </a:r>
            <a:r>
              <a:rPr sz="2800" spc="-5" dirty="0">
                <a:solidFill>
                  <a:srgbClr val="000066"/>
                </a:solidFill>
                <a:latin typeface="Candara"/>
                <a:cs typeface="Candara"/>
              </a:rPr>
              <a:t>του</a:t>
            </a:r>
            <a:r>
              <a:rPr sz="2800" spc="140" dirty="0">
                <a:solidFill>
                  <a:srgbClr val="000066"/>
                </a:solidFill>
                <a:latin typeface="Candara"/>
                <a:cs typeface="Candara"/>
              </a:rPr>
              <a:t> </a:t>
            </a:r>
            <a:r>
              <a:rPr sz="2800" spc="-10" dirty="0">
                <a:solidFill>
                  <a:srgbClr val="000066"/>
                </a:solidFill>
                <a:latin typeface="Candara"/>
                <a:cs typeface="Candara"/>
              </a:rPr>
              <a:t>κ</a:t>
            </a:r>
            <a:r>
              <a:rPr sz="2800" dirty="0">
                <a:solidFill>
                  <a:srgbClr val="000066"/>
                </a:solidFill>
                <a:latin typeface="Candara"/>
                <a:cs typeface="Candara"/>
              </a:rPr>
              <a:t>α</a:t>
            </a:r>
            <a:r>
              <a:rPr sz="2800" spc="-5" dirty="0">
                <a:solidFill>
                  <a:srgbClr val="000066"/>
                </a:solidFill>
                <a:latin typeface="Candara"/>
                <a:cs typeface="Candara"/>
              </a:rPr>
              <a:t>ι </a:t>
            </a:r>
            <a:r>
              <a:rPr sz="2800" strike="noStrike" spc="-5" dirty="0">
                <a:solidFill>
                  <a:srgbClr val="000066"/>
                </a:solidFill>
                <a:latin typeface="Candara"/>
                <a:cs typeface="Candara"/>
              </a:rPr>
              <a:t>τ</a:t>
            </a:r>
            <a:r>
              <a:rPr sz="2800" strike="noStrike" dirty="0">
                <a:solidFill>
                  <a:srgbClr val="000066"/>
                </a:solidFill>
                <a:latin typeface="Candara"/>
                <a:cs typeface="Candara"/>
              </a:rPr>
              <a:t>ω</a:t>
            </a:r>
            <a:r>
              <a:rPr sz="2800" strike="noStrike" spc="-5" dirty="0">
                <a:solidFill>
                  <a:srgbClr val="000066"/>
                </a:solidFill>
                <a:latin typeface="Candara"/>
                <a:cs typeface="Candara"/>
              </a:rPr>
              <a:t>ν</a:t>
            </a:r>
            <a:r>
              <a:rPr sz="2800" strike="noStrike" dirty="0">
                <a:solidFill>
                  <a:srgbClr val="000066"/>
                </a:solidFill>
                <a:latin typeface="Candara"/>
                <a:cs typeface="Candara"/>
              </a:rPr>
              <a:t>    </a:t>
            </a:r>
            <a:r>
              <a:rPr sz="2800" strike="noStrike" spc="-220" dirty="0">
                <a:solidFill>
                  <a:srgbClr val="000066"/>
                </a:solidFill>
                <a:latin typeface="Candara"/>
                <a:cs typeface="Candara"/>
              </a:rPr>
              <a:t> </a:t>
            </a:r>
            <a:r>
              <a:rPr sz="2800" strike="noStrike" spc="-5" dirty="0">
                <a:solidFill>
                  <a:srgbClr val="000066"/>
                </a:solidFill>
                <a:latin typeface="Candara"/>
                <a:cs typeface="Candara"/>
              </a:rPr>
              <a:t>μει</a:t>
            </a:r>
            <a:r>
              <a:rPr sz="2800" strike="noStrike" spc="-75" dirty="0">
                <a:solidFill>
                  <a:srgbClr val="000066"/>
                </a:solidFill>
                <a:latin typeface="Candara"/>
                <a:cs typeface="Candara"/>
              </a:rPr>
              <a:t>ο</a:t>
            </a:r>
            <a:r>
              <a:rPr sz="2800" strike="noStrike" spc="-10" dirty="0">
                <a:solidFill>
                  <a:srgbClr val="000066"/>
                </a:solidFill>
                <a:latin typeface="Candara"/>
                <a:cs typeface="Candara"/>
              </a:rPr>
              <a:t>ν</a:t>
            </a:r>
            <a:r>
              <a:rPr sz="2800" strike="noStrike" dirty="0">
                <a:solidFill>
                  <a:srgbClr val="000066"/>
                </a:solidFill>
                <a:latin typeface="Candara"/>
                <a:cs typeface="Candara"/>
              </a:rPr>
              <a:t>ε</a:t>
            </a:r>
            <a:r>
              <a:rPr sz="2800" strike="noStrike" spc="-10" dirty="0">
                <a:solidFill>
                  <a:srgbClr val="000066"/>
                </a:solidFill>
                <a:latin typeface="Candara"/>
                <a:cs typeface="Candara"/>
              </a:rPr>
              <a:t>κτημ</a:t>
            </a:r>
            <a:r>
              <a:rPr sz="2800" strike="noStrike" spc="35" dirty="0">
                <a:solidFill>
                  <a:srgbClr val="000066"/>
                </a:solidFill>
                <a:latin typeface="Candara"/>
                <a:cs typeface="Candara"/>
              </a:rPr>
              <a:t>ά</a:t>
            </a:r>
            <a:r>
              <a:rPr sz="2800" strike="noStrike" spc="-5" dirty="0">
                <a:solidFill>
                  <a:srgbClr val="000066"/>
                </a:solidFill>
                <a:latin typeface="Candara"/>
                <a:cs typeface="Candara"/>
              </a:rPr>
              <a:t>τ</a:t>
            </a:r>
            <a:r>
              <a:rPr sz="2800" strike="noStrike" dirty="0">
                <a:solidFill>
                  <a:srgbClr val="000066"/>
                </a:solidFill>
                <a:latin typeface="Candara"/>
                <a:cs typeface="Candara"/>
              </a:rPr>
              <a:t>ω</a:t>
            </a:r>
            <a:r>
              <a:rPr sz="2800" strike="noStrike" spc="-5" dirty="0">
                <a:solidFill>
                  <a:srgbClr val="000066"/>
                </a:solidFill>
                <a:latin typeface="Candara"/>
                <a:cs typeface="Candara"/>
              </a:rPr>
              <a:t>ν</a:t>
            </a:r>
            <a:r>
              <a:rPr sz="2800" strike="noStrike" dirty="0">
                <a:solidFill>
                  <a:srgbClr val="000066"/>
                </a:solidFill>
                <a:latin typeface="Candara"/>
                <a:cs typeface="Candara"/>
              </a:rPr>
              <a:t>    </a:t>
            </a:r>
            <a:r>
              <a:rPr sz="2800" strike="noStrike" spc="-220" dirty="0">
                <a:solidFill>
                  <a:srgbClr val="000066"/>
                </a:solidFill>
                <a:latin typeface="Candara"/>
                <a:cs typeface="Candara"/>
              </a:rPr>
              <a:t> </a:t>
            </a:r>
            <a:r>
              <a:rPr sz="2800" strike="noStrike" spc="-5" dirty="0">
                <a:solidFill>
                  <a:srgbClr val="000066"/>
                </a:solidFill>
                <a:latin typeface="Candara"/>
                <a:cs typeface="Candara"/>
              </a:rPr>
              <a:t>του,</a:t>
            </a:r>
            <a:r>
              <a:rPr sz="2800" strike="noStrike" dirty="0">
                <a:solidFill>
                  <a:srgbClr val="000066"/>
                </a:solidFill>
                <a:latin typeface="Candara"/>
                <a:cs typeface="Candara"/>
              </a:rPr>
              <a:t>    </a:t>
            </a:r>
            <a:r>
              <a:rPr sz="2800" strike="noStrike" spc="-210" dirty="0">
                <a:solidFill>
                  <a:srgbClr val="000066"/>
                </a:solidFill>
                <a:latin typeface="Candara"/>
                <a:cs typeface="Candara"/>
              </a:rPr>
              <a:t> </a:t>
            </a:r>
            <a:r>
              <a:rPr sz="2800" strike="noStrike" dirty="0">
                <a:solidFill>
                  <a:srgbClr val="000066"/>
                </a:solidFill>
                <a:latin typeface="Candara"/>
                <a:cs typeface="Candara"/>
              </a:rPr>
              <a:t>τ</a:t>
            </a:r>
            <a:r>
              <a:rPr sz="2800" strike="noStrike" spc="-5" dirty="0">
                <a:solidFill>
                  <a:srgbClr val="000066"/>
                </a:solidFill>
                <a:latin typeface="Candara"/>
                <a:cs typeface="Candara"/>
              </a:rPr>
              <a:t>α</a:t>
            </a:r>
            <a:r>
              <a:rPr sz="2800" strike="noStrike" dirty="0">
                <a:solidFill>
                  <a:srgbClr val="000066"/>
                </a:solidFill>
                <a:latin typeface="Candara"/>
                <a:cs typeface="Candara"/>
              </a:rPr>
              <a:t>    </a:t>
            </a:r>
            <a:r>
              <a:rPr sz="2800" strike="noStrike" spc="-220" dirty="0">
                <a:solidFill>
                  <a:srgbClr val="000066"/>
                </a:solidFill>
                <a:latin typeface="Candara"/>
                <a:cs typeface="Candara"/>
              </a:rPr>
              <a:t> </a:t>
            </a:r>
            <a:r>
              <a:rPr sz="2800" strike="noStrike" spc="-80" dirty="0">
                <a:solidFill>
                  <a:srgbClr val="000066"/>
                </a:solidFill>
                <a:latin typeface="Candara"/>
                <a:cs typeface="Candara"/>
              </a:rPr>
              <a:t>ο</a:t>
            </a:r>
            <a:r>
              <a:rPr sz="2800" strike="noStrike" spc="-10" dirty="0">
                <a:solidFill>
                  <a:srgbClr val="000066"/>
                </a:solidFill>
                <a:latin typeface="Candara"/>
                <a:cs typeface="Candara"/>
              </a:rPr>
              <a:t>ποί</a:t>
            </a:r>
            <a:r>
              <a:rPr sz="2800" strike="noStrike" spc="-5" dirty="0">
                <a:solidFill>
                  <a:srgbClr val="000066"/>
                </a:solidFill>
                <a:latin typeface="Candara"/>
                <a:cs typeface="Candara"/>
              </a:rPr>
              <a:t>α</a:t>
            </a:r>
            <a:r>
              <a:rPr sz="2800" strike="noStrike" dirty="0">
                <a:solidFill>
                  <a:srgbClr val="000066"/>
                </a:solidFill>
                <a:latin typeface="Candara"/>
                <a:cs typeface="Candara"/>
              </a:rPr>
              <a:t>    </a:t>
            </a:r>
            <a:r>
              <a:rPr sz="2800" strike="noStrike" spc="-220" dirty="0">
                <a:solidFill>
                  <a:srgbClr val="000066"/>
                </a:solidFill>
                <a:latin typeface="Candara"/>
                <a:cs typeface="Candara"/>
              </a:rPr>
              <a:t> </a:t>
            </a:r>
            <a:r>
              <a:rPr sz="2800" strike="noStrike" dirty="0">
                <a:solidFill>
                  <a:srgbClr val="000066"/>
                </a:solidFill>
                <a:latin typeface="Candara"/>
                <a:cs typeface="Candara"/>
              </a:rPr>
              <a:t>ό</a:t>
            </a:r>
            <a:r>
              <a:rPr sz="2800" strike="noStrike" spc="-5" dirty="0">
                <a:solidFill>
                  <a:srgbClr val="000066"/>
                </a:solidFill>
                <a:latin typeface="Candara"/>
                <a:cs typeface="Candara"/>
              </a:rPr>
              <a:t>μ</a:t>
            </a:r>
            <a:r>
              <a:rPr sz="2800" strike="noStrike" spc="5" dirty="0">
                <a:solidFill>
                  <a:srgbClr val="000066"/>
                </a:solidFill>
                <a:latin typeface="Candara"/>
                <a:cs typeface="Candara"/>
              </a:rPr>
              <a:t>ω</a:t>
            </a:r>
            <a:r>
              <a:rPr sz="2800" strike="noStrike" spc="-5" dirty="0">
                <a:solidFill>
                  <a:srgbClr val="000066"/>
                </a:solidFill>
                <a:latin typeface="Candara"/>
                <a:cs typeface="Candara"/>
              </a:rPr>
              <a:t>ς μπορ</a:t>
            </a:r>
            <a:r>
              <a:rPr sz="2800" strike="noStrike" spc="-15" dirty="0">
                <a:solidFill>
                  <a:srgbClr val="000066"/>
                </a:solidFill>
                <a:latin typeface="Candara"/>
                <a:cs typeface="Candara"/>
              </a:rPr>
              <a:t>ο</a:t>
            </a:r>
            <a:r>
              <a:rPr sz="2800" strike="noStrike" spc="-5" dirty="0">
                <a:solidFill>
                  <a:srgbClr val="000066"/>
                </a:solidFill>
                <a:latin typeface="Candara"/>
                <a:cs typeface="Candara"/>
              </a:rPr>
              <a:t>ύν</a:t>
            </a:r>
            <a:r>
              <a:rPr sz="2800" strike="noStrike" dirty="0">
                <a:solidFill>
                  <a:srgbClr val="000066"/>
                </a:solidFill>
                <a:latin typeface="Candara"/>
                <a:cs typeface="Candara"/>
              </a:rPr>
              <a:t>  </a:t>
            </a:r>
            <a:r>
              <a:rPr sz="2800" strike="noStrike" spc="-45" dirty="0">
                <a:solidFill>
                  <a:srgbClr val="000066"/>
                </a:solidFill>
                <a:latin typeface="Candara"/>
                <a:cs typeface="Candara"/>
              </a:rPr>
              <a:t> </a:t>
            </a:r>
            <a:r>
              <a:rPr sz="2800" strike="noStrike" spc="-10" dirty="0">
                <a:solidFill>
                  <a:srgbClr val="000066"/>
                </a:solidFill>
                <a:latin typeface="Candara"/>
                <a:cs typeface="Candara"/>
              </a:rPr>
              <a:t>ν</a:t>
            </a:r>
            <a:r>
              <a:rPr sz="2800" strike="noStrike" spc="-5" dirty="0">
                <a:solidFill>
                  <a:srgbClr val="000066"/>
                </a:solidFill>
                <a:latin typeface="Candara"/>
                <a:cs typeface="Candara"/>
              </a:rPr>
              <a:t>α</a:t>
            </a:r>
            <a:r>
              <a:rPr sz="2800" strike="noStrike" dirty="0">
                <a:solidFill>
                  <a:srgbClr val="000066"/>
                </a:solidFill>
                <a:latin typeface="Candara"/>
                <a:cs typeface="Candara"/>
              </a:rPr>
              <a:t>  </a:t>
            </a:r>
            <a:r>
              <a:rPr sz="2800" strike="noStrike" spc="-60" dirty="0">
                <a:solidFill>
                  <a:srgbClr val="000066"/>
                </a:solidFill>
                <a:latin typeface="Candara"/>
                <a:cs typeface="Candara"/>
              </a:rPr>
              <a:t> </a:t>
            </a:r>
            <a:r>
              <a:rPr sz="2800" strike="noStrike" spc="-5" dirty="0">
                <a:solidFill>
                  <a:srgbClr val="000066"/>
                </a:solidFill>
                <a:latin typeface="Candara"/>
                <a:cs typeface="Candara"/>
              </a:rPr>
              <a:t>εξουδετε</a:t>
            </a:r>
            <a:r>
              <a:rPr sz="2800" strike="noStrike" dirty="0">
                <a:solidFill>
                  <a:srgbClr val="000066"/>
                </a:solidFill>
                <a:latin typeface="Candara"/>
                <a:cs typeface="Candara"/>
              </a:rPr>
              <a:t>ρ</a:t>
            </a:r>
            <a:r>
              <a:rPr sz="2800" strike="noStrike" spc="-10" dirty="0">
                <a:solidFill>
                  <a:srgbClr val="000066"/>
                </a:solidFill>
                <a:latin typeface="Candara"/>
                <a:cs typeface="Candara"/>
              </a:rPr>
              <a:t>ωθ</a:t>
            </a:r>
            <a:r>
              <a:rPr sz="2800" strike="noStrike" dirty="0">
                <a:solidFill>
                  <a:srgbClr val="000066"/>
                </a:solidFill>
                <a:latin typeface="Candara"/>
                <a:cs typeface="Candara"/>
              </a:rPr>
              <a:t>ο</a:t>
            </a:r>
            <a:r>
              <a:rPr sz="2800" strike="noStrike" spc="-5" dirty="0">
                <a:solidFill>
                  <a:srgbClr val="000066"/>
                </a:solidFill>
                <a:latin typeface="Candara"/>
                <a:cs typeface="Candara"/>
              </a:rPr>
              <a:t>ύν</a:t>
            </a:r>
            <a:r>
              <a:rPr sz="2800" strike="noStrike" dirty="0">
                <a:solidFill>
                  <a:srgbClr val="000066"/>
                </a:solidFill>
                <a:latin typeface="Candara"/>
                <a:cs typeface="Candara"/>
              </a:rPr>
              <a:t>  </a:t>
            </a:r>
            <a:r>
              <a:rPr sz="2800" strike="noStrike" spc="-45" dirty="0">
                <a:solidFill>
                  <a:srgbClr val="000066"/>
                </a:solidFill>
                <a:latin typeface="Candara"/>
                <a:cs typeface="Candara"/>
              </a:rPr>
              <a:t> </a:t>
            </a:r>
            <a:r>
              <a:rPr sz="2800" strike="noStrike" spc="-5" dirty="0">
                <a:solidFill>
                  <a:srgbClr val="000066"/>
                </a:solidFill>
                <a:latin typeface="Candara"/>
                <a:cs typeface="Candara"/>
              </a:rPr>
              <a:t>αποτελεσματικά, </a:t>
            </a:r>
            <a:r>
              <a:rPr sz="2800" strike="noStrike" spc="-10" dirty="0">
                <a:solidFill>
                  <a:srgbClr val="000066"/>
                </a:solidFill>
                <a:latin typeface="Candara"/>
                <a:cs typeface="Candara"/>
              </a:rPr>
              <a:t>μ</a:t>
            </a:r>
            <a:r>
              <a:rPr sz="2800" strike="noStrike" spc="-5" dirty="0">
                <a:solidFill>
                  <a:srgbClr val="000066"/>
                </a:solidFill>
                <a:latin typeface="Candara"/>
                <a:cs typeface="Candara"/>
              </a:rPr>
              <a:t>ε</a:t>
            </a:r>
            <a:r>
              <a:rPr sz="2800" strike="noStrike" dirty="0">
                <a:solidFill>
                  <a:srgbClr val="000066"/>
                </a:solidFill>
                <a:latin typeface="Candara"/>
                <a:cs typeface="Candara"/>
              </a:rPr>
              <a:t> </a:t>
            </a:r>
            <a:r>
              <a:rPr sz="2800" strike="noStrike" spc="-305" dirty="0">
                <a:solidFill>
                  <a:srgbClr val="000066"/>
                </a:solidFill>
                <a:latin typeface="Candara"/>
                <a:cs typeface="Candara"/>
              </a:rPr>
              <a:t> </a:t>
            </a:r>
            <a:r>
              <a:rPr sz="2800" strike="noStrike" spc="-5" dirty="0">
                <a:solidFill>
                  <a:srgbClr val="000066"/>
                </a:solidFill>
                <a:latin typeface="Candara"/>
                <a:cs typeface="Candara"/>
              </a:rPr>
              <a:t>την</a:t>
            </a:r>
            <a:r>
              <a:rPr sz="2800" strike="noStrike" dirty="0">
                <a:solidFill>
                  <a:srgbClr val="000066"/>
                </a:solidFill>
                <a:latin typeface="Candara"/>
                <a:cs typeface="Candara"/>
              </a:rPr>
              <a:t> </a:t>
            </a:r>
            <a:r>
              <a:rPr sz="2800" strike="noStrike" spc="-290" dirty="0">
                <a:solidFill>
                  <a:srgbClr val="000066"/>
                </a:solidFill>
                <a:latin typeface="Candara"/>
                <a:cs typeface="Candara"/>
              </a:rPr>
              <a:t> </a:t>
            </a:r>
            <a:r>
              <a:rPr sz="2800" strike="noStrike" spc="-10" dirty="0">
                <a:solidFill>
                  <a:srgbClr val="000066"/>
                </a:solidFill>
                <a:latin typeface="Candara"/>
                <a:cs typeface="Candara"/>
              </a:rPr>
              <a:t>κ</a:t>
            </a:r>
            <a:r>
              <a:rPr sz="2800" strike="noStrike" dirty="0">
                <a:solidFill>
                  <a:srgbClr val="000066"/>
                </a:solidFill>
                <a:latin typeface="Candara"/>
                <a:cs typeface="Candara"/>
              </a:rPr>
              <a:t>α</a:t>
            </a:r>
            <a:r>
              <a:rPr sz="2800" strike="noStrike" spc="20" dirty="0">
                <a:solidFill>
                  <a:srgbClr val="000066"/>
                </a:solidFill>
                <a:latin typeface="Candara"/>
                <a:cs typeface="Candara"/>
              </a:rPr>
              <a:t>τ</a:t>
            </a:r>
            <a:r>
              <a:rPr sz="2800" strike="noStrike" spc="-5" dirty="0">
                <a:solidFill>
                  <a:srgbClr val="000066"/>
                </a:solidFill>
                <a:latin typeface="Candara"/>
                <a:cs typeface="Candara"/>
              </a:rPr>
              <a:t>άλληλη</a:t>
            </a:r>
            <a:r>
              <a:rPr sz="2800" strike="noStrike" spc="300" dirty="0">
                <a:solidFill>
                  <a:srgbClr val="000066"/>
                </a:solidFill>
                <a:latin typeface="Candara"/>
                <a:cs typeface="Candara"/>
              </a:rPr>
              <a:t> </a:t>
            </a:r>
            <a:r>
              <a:rPr sz="2800" strike="noStrike" spc="-10" dirty="0">
                <a:solidFill>
                  <a:srgbClr val="000066"/>
                </a:solidFill>
                <a:latin typeface="Candara"/>
                <a:cs typeface="Candara"/>
              </a:rPr>
              <a:t>π</a:t>
            </a:r>
            <a:r>
              <a:rPr sz="2800" strike="noStrike" spc="5" dirty="0">
                <a:solidFill>
                  <a:srgbClr val="000066"/>
                </a:solidFill>
                <a:latin typeface="Candara"/>
                <a:cs typeface="Candara"/>
              </a:rPr>
              <a:t>ρ</a:t>
            </a:r>
            <a:r>
              <a:rPr sz="2800" strike="noStrike" spc="-5" dirty="0">
                <a:solidFill>
                  <a:srgbClr val="000066"/>
                </a:solidFill>
                <a:latin typeface="Candara"/>
                <a:cs typeface="Candara"/>
              </a:rPr>
              <a:t>οαν</a:t>
            </a:r>
            <a:r>
              <a:rPr sz="2800" strike="noStrike" dirty="0">
                <a:solidFill>
                  <a:srgbClr val="000066"/>
                </a:solidFill>
                <a:latin typeface="Candara"/>
                <a:cs typeface="Candara"/>
              </a:rPr>
              <a:t>α</a:t>
            </a:r>
            <a:r>
              <a:rPr sz="2800" strike="noStrike" spc="-5" dirty="0">
                <a:solidFill>
                  <a:srgbClr val="000066"/>
                </a:solidFill>
                <a:latin typeface="Candara"/>
                <a:cs typeface="Candara"/>
              </a:rPr>
              <a:t>ι</a:t>
            </a:r>
            <a:r>
              <a:rPr sz="2800" strike="noStrike" spc="5" dirty="0">
                <a:solidFill>
                  <a:srgbClr val="000066"/>
                </a:solidFill>
                <a:latin typeface="Candara"/>
                <a:cs typeface="Candara"/>
              </a:rPr>
              <a:t>σ</a:t>
            </a:r>
            <a:r>
              <a:rPr sz="2800" strike="noStrike" spc="-5" dirty="0">
                <a:solidFill>
                  <a:srgbClr val="000066"/>
                </a:solidFill>
                <a:latin typeface="Candara"/>
                <a:cs typeface="Candara"/>
              </a:rPr>
              <a:t>θη</a:t>
            </a:r>
            <a:r>
              <a:rPr sz="2800" strike="noStrike" dirty="0">
                <a:solidFill>
                  <a:srgbClr val="000066"/>
                </a:solidFill>
                <a:latin typeface="Candara"/>
                <a:cs typeface="Candara"/>
              </a:rPr>
              <a:t>τ</a:t>
            </a:r>
            <a:r>
              <a:rPr sz="2800" strike="noStrike" spc="-5" dirty="0">
                <a:solidFill>
                  <a:srgbClr val="000066"/>
                </a:solidFill>
                <a:latin typeface="Candara"/>
                <a:cs typeface="Candara"/>
              </a:rPr>
              <a:t>ική</a:t>
            </a:r>
            <a:r>
              <a:rPr sz="2800" strike="noStrike" spc="280" dirty="0">
                <a:solidFill>
                  <a:srgbClr val="000066"/>
                </a:solidFill>
                <a:latin typeface="Candara"/>
                <a:cs typeface="Candara"/>
              </a:rPr>
              <a:t> </a:t>
            </a:r>
            <a:r>
              <a:rPr sz="2800" strike="noStrike" dirty="0">
                <a:solidFill>
                  <a:srgbClr val="000066"/>
                </a:solidFill>
                <a:latin typeface="Candara"/>
                <a:cs typeface="Candara"/>
              </a:rPr>
              <a:t>αγ</a:t>
            </a:r>
            <a:r>
              <a:rPr sz="2800" strike="noStrike" spc="-10" dirty="0">
                <a:solidFill>
                  <a:srgbClr val="000066"/>
                </a:solidFill>
                <a:latin typeface="Candara"/>
                <a:cs typeface="Candara"/>
              </a:rPr>
              <a:t>ωγ</a:t>
            </a:r>
            <a:r>
              <a:rPr sz="2800" strike="noStrike" spc="-5" dirty="0">
                <a:solidFill>
                  <a:srgbClr val="000066"/>
                </a:solidFill>
                <a:latin typeface="Candara"/>
                <a:cs typeface="Candara"/>
              </a:rPr>
              <a:t>ή</a:t>
            </a:r>
            <a:r>
              <a:rPr sz="2800" strike="noStrike" dirty="0">
                <a:solidFill>
                  <a:srgbClr val="000066"/>
                </a:solidFill>
                <a:latin typeface="Candara"/>
                <a:cs typeface="Candara"/>
              </a:rPr>
              <a:t> </a:t>
            </a:r>
            <a:r>
              <a:rPr sz="2800" strike="noStrike" spc="-295" dirty="0">
                <a:solidFill>
                  <a:srgbClr val="000066"/>
                </a:solidFill>
                <a:latin typeface="Candara"/>
                <a:cs typeface="Candara"/>
              </a:rPr>
              <a:t> </a:t>
            </a:r>
            <a:r>
              <a:rPr sz="2800" strike="noStrike" spc="5" dirty="0">
                <a:solidFill>
                  <a:srgbClr val="000066"/>
                </a:solidFill>
                <a:latin typeface="Candara"/>
                <a:cs typeface="Candara"/>
              </a:rPr>
              <a:t>κ</a:t>
            </a:r>
            <a:r>
              <a:rPr sz="2800" strike="noStrike" spc="-5" dirty="0">
                <a:solidFill>
                  <a:srgbClr val="000066"/>
                </a:solidFill>
                <a:latin typeface="Candara"/>
                <a:cs typeface="Candara"/>
              </a:rPr>
              <a:t>αι</a:t>
            </a:r>
            <a:r>
              <a:rPr sz="2800" strike="noStrike" spc="300" dirty="0">
                <a:solidFill>
                  <a:srgbClr val="000066"/>
                </a:solidFill>
                <a:latin typeface="Candara"/>
                <a:cs typeface="Candara"/>
              </a:rPr>
              <a:t> </a:t>
            </a:r>
            <a:r>
              <a:rPr sz="2800" strike="noStrike" spc="10" dirty="0">
                <a:solidFill>
                  <a:srgbClr val="000066"/>
                </a:solidFill>
                <a:latin typeface="Candara"/>
                <a:cs typeface="Candara"/>
              </a:rPr>
              <a:t>τη </a:t>
            </a:r>
            <a:r>
              <a:rPr sz="2800" strike="noStrike" spc="-5" dirty="0">
                <a:solidFill>
                  <a:srgbClr val="000066"/>
                </a:solidFill>
                <a:latin typeface="Candara"/>
                <a:cs typeface="Candara"/>
              </a:rPr>
              <a:t>χρήση</a:t>
            </a:r>
            <a:r>
              <a:rPr sz="2800" strike="noStrike" dirty="0">
                <a:solidFill>
                  <a:srgbClr val="000066"/>
                </a:solidFill>
                <a:latin typeface="Candara"/>
                <a:cs typeface="Candara"/>
              </a:rPr>
              <a:t>      </a:t>
            </a:r>
            <a:r>
              <a:rPr sz="2800" strike="noStrike" spc="240" dirty="0">
                <a:solidFill>
                  <a:srgbClr val="000066"/>
                </a:solidFill>
                <a:latin typeface="Candara"/>
                <a:cs typeface="Candara"/>
              </a:rPr>
              <a:t> </a:t>
            </a:r>
            <a:r>
              <a:rPr sz="2800" strike="noStrike" spc="-10" dirty="0">
                <a:solidFill>
                  <a:srgbClr val="000066"/>
                </a:solidFill>
                <a:latin typeface="Candara"/>
                <a:cs typeface="Candara"/>
              </a:rPr>
              <a:t>πρόσθε</a:t>
            </a:r>
            <a:r>
              <a:rPr sz="2800" strike="noStrike" spc="10" dirty="0">
                <a:solidFill>
                  <a:srgbClr val="000066"/>
                </a:solidFill>
                <a:latin typeface="Candara"/>
                <a:cs typeface="Candara"/>
              </a:rPr>
              <a:t>τ</a:t>
            </a:r>
            <a:r>
              <a:rPr sz="2800" strike="noStrike" spc="-10" dirty="0">
                <a:solidFill>
                  <a:srgbClr val="000066"/>
                </a:solidFill>
                <a:latin typeface="Candara"/>
                <a:cs typeface="Candara"/>
              </a:rPr>
              <a:t>ω</a:t>
            </a:r>
            <a:r>
              <a:rPr sz="2800" strike="noStrike" spc="-5" dirty="0">
                <a:solidFill>
                  <a:srgbClr val="000066"/>
                </a:solidFill>
                <a:latin typeface="Candara"/>
                <a:cs typeface="Candara"/>
              </a:rPr>
              <a:t>ν</a:t>
            </a:r>
            <a:r>
              <a:rPr sz="2800" strike="noStrike" dirty="0">
                <a:solidFill>
                  <a:srgbClr val="000066"/>
                </a:solidFill>
                <a:latin typeface="Candara"/>
                <a:cs typeface="Candara"/>
              </a:rPr>
              <a:t>      </a:t>
            </a:r>
            <a:r>
              <a:rPr sz="2800" strike="noStrike" spc="225" dirty="0">
                <a:solidFill>
                  <a:srgbClr val="000066"/>
                </a:solidFill>
                <a:latin typeface="Candara"/>
                <a:cs typeface="Candara"/>
              </a:rPr>
              <a:t> </a:t>
            </a:r>
            <a:r>
              <a:rPr sz="2800" strike="noStrike" spc="-5" dirty="0">
                <a:solidFill>
                  <a:srgbClr val="000066"/>
                </a:solidFill>
                <a:latin typeface="Candara"/>
                <a:cs typeface="Candara"/>
              </a:rPr>
              <a:t>μ</a:t>
            </a:r>
            <a:r>
              <a:rPr sz="2800" strike="noStrike" spc="10" dirty="0">
                <a:solidFill>
                  <a:srgbClr val="000066"/>
                </a:solidFill>
                <a:latin typeface="Candara"/>
                <a:cs typeface="Candara"/>
              </a:rPr>
              <a:t>έ</a:t>
            </a:r>
            <a:r>
              <a:rPr sz="2800" strike="noStrike" spc="-5" dirty="0">
                <a:solidFill>
                  <a:srgbClr val="000066"/>
                </a:solidFill>
                <a:latin typeface="Candara"/>
                <a:cs typeface="Candara"/>
              </a:rPr>
              <a:t>σων</a:t>
            </a:r>
            <a:r>
              <a:rPr sz="2800" strike="noStrike" dirty="0">
                <a:solidFill>
                  <a:srgbClr val="000066"/>
                </a:solidFill>
                <a:latin typeface="Candara"/>
                <a:cs typeface="Candara"/>
              </a:rPr>
              <a:t>      </a:t>
            </a:r>
            <a:r>
              <a:rPr sz="2800" strike="noStrike" spc="229" dirty="0">
                <a:solidFill>
                  <a:srgbClr val="000066"/>
                </a:solidFill>
                <a:latin typeface="Candara"/>
                <a:cs typeface="Candara"/>
              </a:rPr>
              <a:t> </a:t>
            </a:r>
            <a:r>
              <a:rPr sz="2800" strike="noStrike" spc="-10" dirty="0">
                <a:solidFill>
                  <a:srgbClr val="000066"/>
                </a:solidFill>
                <a:latin typeface="Candara"/>
                <a:cs typeface="Candara"/>
              </a:rPr>
              <a:t>(ανα</a:t>
            </a:r>
            <a:r>
              <a:rPr sz="2800" strike="noStrike" spc="5" dirty="0">
                <a:solidFill>
                  <a:srgbClr val="000066"/>
                </a:solidFill>
                <a:latin typeface="Candara"/>
                <a:cs typeface="Candara"/>
              </a:rPr>
              <a:t>λ</a:t>
            </a:r>
            <a:r>
              <a:rPr sz="2800" strike="noStrike" spc="-10" dirty="0">
                <a:solidFill>
                  <a:srgbClr val="000066"/>
                </a:solidFill>
                <a:latin typeface="Candara"/>
                <a:cs typeface="Candara"/>
              </a:rPr>
              <a:t>γητικ</a:t>
            </a:r>
            <a:r>
              <a:rPr sz="2800" strike="noStrike" spc="5" dirty="0">
                <a:solidFill>
                  <a:srgbClr val="000066"/>
                </a:solidFill>
                <a:latin typeface="Candara"/>
                <a:cs typeface="Candara"/>
              </a:rPr>
              <a:t>ώ</a:t>
            </a:r>
            <a:r>
              <a:rPr sz="2800" strike="noStrike" spc="-20" dirty="0">
                <a:solidFill>
                  <a:srgbClr val="000066"/>
                </a:solidFill>
                <a:latin typeface="Candara"/>
                <a:cs typeface="Candara"/>
              </a:rPr>
              <a:t>ν</a:t>
            </a:r>
            <a:r>
              <a:rPr sz="2800" strike="noStrike" spc="-5" dirty="0">
                <a:solidFill>
                  <a:srgbClr val="000066"/>
                </a:solidFill>
                <a:latin typeface="Candara"/>
                <a:cs typeface="Candara"/>
              </a:rPr>
              <a:t>, μυοχαλαρ</a:t>
            </a:r>
            <a:r>
              <a:rPr sz="2800" strike="noStrike" dirty="0">
                <a:solidFill>
                  <a:srgbClr val="000066"/>
                </a:solidFill>
                <a:latin typeface="Candara"/>
                <a:cs typeface="Candara"/>
              </a:rPr>
              <a:t>ω</a:t>
            </a:r>
            <a:r>
              <a:rPr sz="2800" strike="noStrike" spc="-5" dirty="0">
                <a:solidFill>
                  <a:srgbClr val="000066"/>
                </a:solidFill>
                <a:latin typeface="Candara"/>
                <a:cs typeface="Candara"/>
              </a:rPr>
              <a:t>τικών,</a:t>
            </a:r>
            <a:r>
              <a:rPr sz="2800" strike="noStrike" dirty="0">
                <a:solidFill>
                  <a:srgbClr val="000066"/>
                </a:solidFill>
                <a:latin typeface="Candara"/>
                <a:cs typeface="Candara"/>
              </a:rPr>
              <a:t>     </a:t>
            </a:r>
            <a:r>
              <a:rPr sz="2800" strike="noStrike" spc="-290" dirty="0">
                <a:solidFill>
                  <a:srgbClr val="000066"/>
                </a:solidFill>
                <a:latin typeface="Candara"/>
                <a:cs typeface="Candara"/>
              </a:rPr>
              <a:t> </a:t>
            </a:r>
            <a:r>
              <a:rPr sz="2800" strike="noStrike" spc="-10" dirty="0">
                <a:solidFill>
                  <a:srgbClr val="000066"/>
                </a:solidFill>
                <a:latin typeface="Candara"/>
                <a:cs typeface="Candara"/>
              </a:rPr>
              <a:t>Ν</a:t>
            </a:r>
            <a:r>
              <a:rPr sz="2800" strike="noStrike" spc="-5" dirty="0">
                <a:solidFill>
                  <a:srgbClr val="000066"/>
                </a:solidFill>
                <a:latin typeface="Candara"/>
                <a:cs typeface="Candara"/>
              </a:rPr>
              <a:t>2Ο,</a:t>
            </a:r>
            <a:r>
              <a:rPr sz="2800" strike="noStrike" dirty="0">
                <a:solidFill>
                  <a:srgbClr val="000066"/>
                </a:solidFill>
                <a:latin typeface="Candara"/>
                <a:cs typeface="Candara"/>
              </a:rPr>
              <a:t>     </a:t>
            </a:r>
            <a:r>
              <a:rPr sz="2800" strike="noStrike" spc="-305" dirty="0">
                <a:solidFill>
                  <a:srgbClr val="000066"/>
                </a:solidFill>
                <a:latin typeface="Candara"/>
                <a:cs typeface="Candara"/>
              </a:rPr>
              <a:t> </a:t>
            </a:r>
            <a:r>
              <a:rPr sz="2800" strike="noStrike" spc="-5" dirty="0">
                <a:solidFill>
                  <a:srgbClr val="000066"/>
                </a:solidFill>
                <a:latin typeface="Candara"/>
                <a:cs typeface="Candara"/>
              </a:rPr>
              <a:t>ατρ</a:t>
            </a:r>
            <a:r>
              <a:rPr sz="2800" strike="noStrike" spc="-80" dirty="0">
                <a:solidFill>
                  <a:srgbClr val="000066"/>
                </a:solidFill>
                <a:latin typeface="Candara"/>
                <a:cs typeface="Candara"/>
              </a:rPr>
              <a:t>ο</a:t>
            </a:r>
            <a:r>
              <a:rPr sz="2800" strike="noStrike" spc="-10" dirty="0">
                <a:solidFill>
                  <a:srgbClr val="000066"/>
                </a:solidFill>
                <a:latin typeface="Candara"/>
                <a:cs typeface="Candara"/>
              </a:rPr>
              <a:t>πίνης</a:t>
            </a:r>
            <a:r>
              <a:rPr sz="2800" strike="noStrike" spc="-5" dirty="0">
                <a:solidFill>
                  <a:srgbClr val="000066"/>
                </a:solidFill>
                <a:latin typeface="Candara"/>
                <a:cs typeface="Candara"/>
              </a:rPr>
              <a:t>,</a:t>
            </a:r>
            <a:r>
              <a:rPr sz="2800" strike="noStrike" dirty="0">
                <a:solidFill>
                  <a:srgbClr val="000066"/>
                </a:solidFill>
                <a:latin typeface="Candara"/>
                <a:cs typeface="Candara"/>
              </a:rPr>
              <a:t>     </a:t>
            </a:r>
            <a:r>
              <a:rPr sz="2800" strike="noStrike" spc="-285" dirty="0">
                <a:solidFill>
                  <a:srgbClr val="000066"/>
                </a:solidFill>
                <a:latin typeface="Candara"/>
                <a:cs typeface="Candara"/>
              </a:rPr>
              <a:t> </a:t>
            </a:r>
            <a:r>
              <a:rPr sz="2800" strike="noStrike" spc="-10" dirty="0">
                <a:solidFill>
                  <a:srgbClr val="000066"/>
                </a:solidFill>
                <a:latin typeface="Candara"/>
                <a:cs typeface="Candara"/>
              </a:rPr>
              <a:t>κλπ</a:t>
            </a:r>
            <a:r>
              <a:rPr sz="2800" strike="noStrike" spc="-5" dirty="0">
                <a:solidFill>
                  <a:srgbClr val="000066"/>
                </a:solidFill>
                <a:latin typeface="Candara"/>
                <a:cs typeface="Candara"/>
              </a:rPr>
              <a:t>)</a:t>
            </a:r>
            <a:r>
              <a:rPr sz="2800" strike="noStrike" dirty="0">
                <a:solidFill>
                  <a:srgbClr val="000066"/>
                </a:solidFill>
                <a:latin typeface="Candara"/>
                <a:cs typeface="Candara"/>
              </a:rPr>
              <a:t>     </a:t>
            </a:r>
            <a:r>
              <a:rPr sz="2800" strike="noStrike" spc="-300" dirty="0">
                <a:solidFill>
                  <a:srgbClr val="000066"/>
                </a:solidFill>
                <a:latin typeface="Candara"/>
                <a:cs typeface="Candara"/>
              </a:rPr>
              <a:t> </a:t>
            </a:r>
            <a:r>
              <a:rPr sz="2800" strike="noStrike" spc="-5" dirty="0">
                <a:solidFill>
                  <a:srgbClr val="000066"/>
                </a:solidFill>
                <a:latin typeface="Candara"/>
                <a:cs typeface="Candara"/>
              </a:rPr>
              <a:t>, αποτέλε</a:t>
            </a:r>
            <a:r>
              <a:rPr sz="2800" strike="noStrike" spc="10" dirty="0">
                <a:solidFill>
                  <a:srgbClr val="000066"/>
                </a:solidFill>
                <a:latin typeface="Candara"/>
                <a:cs typeface="Candara"/>
              </a:rPr>
              <a:t>σ</a:t>
            </a:r>
            <a:r>
              <a:rPr sz="2800" strike="noStrike" spc="-5" dirty="0">
                <a:solidFill>
                  <a:srgbClr val="000066"/>
                </a:solidFill>
                <a:latin typeface="Candara"/>
                <a:cs typeface="Candara"/>
              </a:rPr>
              <a:t>ε</a:t>
            </a:r>
            <a:r>
              <a:rPr sz="2800" strike="noStrike" dirty="0">
                <a:solidFill>
                  <a:srgbClr val="000066"/>
                </a:solidFill>
                <a:latin typeface="Candara"/>
                <a:cs typeface="Candara"/>
              </a:rPr>
              <a:t>    </a:t>
            </a:r>
            <a:r>
              <a:rPr sz="2800" strike="noStrike" spc="-290" dirty="0">
                <a:solidFill>
                  <a:srgbClr val="000066"/>
                </a:solidFill>
                <a:latin typeface="Candara"/>
                <a:cs typeface="Candara"/>
              </a:rPr>
              <a:t> </a:t>
            </a:r>
            <a:r>
              <a:rPr sz="2800" strike="noStrike" spc="-5" dirty="0">
                <a:solidFill>
                  <a:srgbClr val="000066"/>
                </a:solidFill>
                <a:latin typeface="Candara"/>
                <a:cs typeface="Candara"/>
              </a:rPr>
              <a:t>το</a:t>
            </a:r>
            <a:r>
              <a:rPr sz="2800" strike="noStrike" dirty="0">
                <a:solidFill>
                  <a:srgbClr val="000066"/>
                </a:solidFill>
                <a:latin typeface="Candara"/>
                <a:cs typeface="Candara"/>
              </a:rPr>
              <a:t>    </a:t>
            </a:r>
            <a:r>
              <a:rPr sz="2800" strike="noStrike" spc="-290" dirty="0">
                <a:solidFill>
                  <a:srgbClr val="000066"/>
                </a:solidFill>
                <a:latin typeface="Candara"/>
                <a:cs typeface="Candara"/>
              </a:rPr>
              <a:t> </a:t>
            </a:r>
            <a:r>
              <a:rPr sz="2800" strike="noStrike" spc="-20" dirty="0">
                <a:solidFill>
                  <a:srgbClr val="000066"/>
                </a:solidFill>
                <a:latin typeface="Candara"/>
                <a:cs typeface="Candara"/>
              </a:rPr>
              <a:t>κ</a:t>
            </a:r>
            <a:r>
              <a:rPr sz="2800" strike="noStrike" spc="-5" dirty="0">
                <a:solidFill>
                  <a:srgbClr val="000066"/>
                </a:solidFill>
                <a:latin typeface="Candara"/>
                <a:cs typeface="Candara"/>
              </a:rPr>
              <a:t>ατ’</a:t>
            </a:r>
            <a:r>
              <a:rPr sz="2800" strike="noStrike" dirty="0">
                <a:solidFill>
                  <a:srgbClr val="000066"/>
                </a:solidFill>
                <a:latin typeface="Candara"/>
                <a:cs typeface="Candara"/>
              </a:rPr>
              <a:t>    </a:t>
            </a:r>
            <a:r>
              <a:rPr sz="2800" strike="noStrike" spc="-285" dirty="0">
                <a:solidFill>
                  <a:srgbClr val="000066"/>
                </a:solidFill>
                <a:latin typeface="Candara"/>
                <a:cs typeface="Candara"/>
              </a:rPr>
              <a:t> </a:t>
            </a:r>
            <a:r>
              <a:rPr sz="2800" strike="noStrike" spc="-5" dirty="0">
                <a:solidFill>
                  <a:srgbClr val="000066"/>
                </a:solidFill>
                <a:latin typeface="Candara"/>
                <a:cs typeface="Candara"/>
              </a:rPr>
              <a:t>εξο</a:t>
            </a:r>
            <a:r>
              <a:rPr sz="2800" strike="noStrike" spc="-15" dirty="0">
                <a:solidFill>
                  <a:srgbClr val="000066"/>
                </a:solidFill>
                <a:latin typeface="Candara"/>
                <a:cs typeface="Candara"/>
              </a:rPr>
              <a:t>χ</a:t>
            </a:r>
            <a:r>
              <a:rPr sz="2800" strike="noStrike" spc="-55" dirty="0">
                <a:solidFill>
                  <a:srgbClr val="000066"/>
                </a:solidFill>
                <a:latin typeface="Candara"/>
                <a:cs typeface="Candara"/>
              </a:rPr>
              <a:t>ή</a:t>
            </a:r>
            <a:r>
              <a:rPr sz="2800" strike="noStrike" spc="-5" dirty="0">
                <a:solidFill>
                  <a:srgbClr val="000066"/>
                </a:solidFill>
                <a:latin typeface="Candara"/>
                <a:cs typeface="Candara"/>
              </a:rPr>
              <a:t>ν</a:t>
            </a:r>
            <a:r>
              <a:rPr sz="2800" strike="noStrike" dirty="0">
                <a:solidFill>
                  <a:srgbClr val="000066"/>
                </a:solidFill>
                <a:latin typeface="Candara"/>
                <a:cs typeface="Candara"/>
              </a:rPr>
              <a:t>    </a:t>
            </a:r>
            <a:r>
              <a:rPr sz="2800" strike="noStrike" spc="-290" dirty="0">
                <a:solidFill>
                  <a:srgbClr val="000066"/>
                </a:solidFill>
                <a:latin typeface="Candara"/>
                <a:cs typeface="Candara"/>
              </a:rPr>
              <a:t> </a:t>
            </a:r>
            <a:r>
              <a:rPr sz="2800" strike="noStrike" spc="-10" dirty="0">
                <a:solidFill>
                  <a:srgbClr val="000066"/>
                </a:solidFill>
                <a:latin typeface="Candara"/>
                <a:cs typeface="Candara"/>
              </a:rPr>
              <a:t>πτη</a:t>
            </a:r>
            <a:r>
              <a:rPr sz="2800" strike="noStrike" dirty="0">
                <a:solidFill>
                  <a:srgbClr val="000066"/>
                </a:solidFill>
                <a:latin typeface="Candara"/>
                <a:cs typeface="Candara"/>
              </a:rPr>
              <a:t>τ</a:t>
            </a:r>
            <a:r>
              <a:rPr sz="2800" strike="noStrike" spc="-5" dirty="0">
                <a:solidFill>
                  <a:srgbClr val="000066"/>
                </a:solidFill>
                <a:latin typeface="Candara"/>
                <a:cs typeface="Candara"/>
              </a:rPr>
              <a:t>ικό</a:t>
            </a:r>
            <a:r>
              <a:rPr sz="2800" strike="noStrike" dirty="0">
                <a:solidFill>
                  <a:srgbClr val="000066"/>
                </a:solidFill>
                <a:latin typeface="Candara"/>
                <a:cs typeface="Candara"/>
              </a:rPr>
              <a:t>    </a:t>
            </a:r>
            <a:r>
              <a:rPr sz="2800" strike="noStrike" spc="-295" dirty="0">
                <a:solidFill>
                  <a:srgbClr val="000066"/>
                </a:solidFill>
                <a:latin typeface="Candara"/>
                <a:cs typeface="Candara"/>
              </a:rPr>
              <a:t> </a:t>
            </a:r>
            <a:r>
              <a:rPr sz="2800" strike="noStrike" spc="-10" dirty="0">
                <a:solidFill>
                  <a:srgbClr val="000066"/>
                </a:solidFill>
                <a:latin typeface="Candara"/>
                <a:cs typeface="Candara"/>
              </a:rPr>
              <a:t>γ</a:t>
            </a:r>
            <a:r>
              <a:rPr sz="2800" strike="noStrike" dirty="0">
                <a:solidFill>
                  <a:srgbClr val="000066"/>
                </a:solidFill>
                <a:latin typeface="Candara"/>
                <a:cs typeface="Candara"/>
              </a:rPr>
              <a:t>ε</a:t>
            </a:r>
            <a:r>
              <a:rPr sz="2800" strike="noStrike" spc="-10" dirty="0">
                <a:solidFill>
                  <a:srgbClr val="000066"/>
                </a:solidFill>
                <a:latin typeface="Candara"/>
                <a:cs typeface="Candara"/>
              </a:rPr>
              <a:t>νικό </a:t>
            </a:r>
            <a:r>
              <a:rPr sz="2800" strike="noStrike" spc="-5" dirty="0">
                <a:solidFill>
                  <a:srgbClr val="000066"/>
                </a:solidFill>
                <a:latin typeface="Candara"/>
                <a:cs typeface="Candara"/>
              </a:rPr>
              <a:t>ανα</a:t>
            </a:r>
            <a:r>
              <a:rPr sz="2800" strike="noStrike" spc="-15" dirty="0">
                <a:solidFill>
                  <a:srgbClr val="000066"/>
                </a:solidFill>
                <a:latin typeface="Candara"/>
                <a:cs typeface="Candara"/>
              </a:rPr>
              <a:t>ι</a:t>
            </a:r>
            <a:r>
              <a:rPr sz="2800" strike="noStrike" spc="-5" dirty="0">
                <a:solidFill>
                  <a:srgbClr val="000066"/>
                </a:solidFill>
                <a:latin typeface="Candara"/>
                <a:cs typeface="Candara"/>
              </a:rPr>
              <a:t>σθητικό</a:t>
            </a:r>
            <a:r>
              <a:rPr sz="2800" strike="noStrike" spc="30" dirty="0">
                <a:solidFill>
                  <a:srgbClr val="000066"/>
                </a:solidFill>
                <a:latin typeface="Candara"/>
                <a:cs typeface="Candara"/>
              </a:rPr>
              <a:t> </a:t>
            </a:r>
            <a:r>
              <a:rPr sz="2800" strike="noStrike" spc="-5" dirty="0">
                <a:solidFill>
                  <a:srgbClr val="000066"/>
                </a:solidFill>
                <a:latin typeface="Candara"/>
                <a:cs typeface="Candara"/>
              </a:rPr>
              <a:t>τα</a:t>
            </a:r>
            <a:r>
              <a:rPr sz="2800" strike="noStrike" dirty="0">
                <a:solidFill>
                  <a:srgbClr val="000066"/>
                </a:solidFill>
                <a:latin typeface="Candara"/>
                <a:cs typeface="Candara"/>
              </a:rPr>
              <a:t> </a:t>
            </a:r>
            <a:r>
              <a:rPr sz="2800" strike="noStrike" spc="-5" dirty="0">
                <a:solidFill>
                  <a:srgbClr val="000066"/>
                </a:solidFill>
                <a:latin typeface="Candara"/>
                <a:cs typeface="Candara"/>
              </a:rPr>
              <a:t>τελευ</a:t>
            </a:r>
            <a:r>
              <a:rPr sz="2800" strike="noStrike" dirty="0">
                <a:solidFill>
                  <a:srgbClr val="000066"/>
                </a:solidFill>
                <a:latin typeface="Candara"/>
                <a:cs typeface="Candara"/>
              </a:rPr>
              <a:t>τ</a:t>
            </a:r>
            <a:r>
              <a:rPr sz="2800" strike="noStrike" spc="-5" dirty="0">
                <a:solidFill>
                  <a:srgbClr val="000066"/>
                </a:solidFill>
                <a:latin typeface="Candara"/>
                <a:cs typeface="Candara"/>
              </a:rPr>
              <a:t>αία</a:t>
            </a:r>
            <a:r>
              <a:rPr sz="2800" strike="noStrike" spc="10" dirty="0">
                <a:solidFill>
                  <a:srgbClr val="000066"/>
                </a:solidFill>
                <a:latin typeface="Candara"/>
                <a:cs typeface="Candara"/>
              </a:rPr>
              <a:t> </a:t>
            </a:r>
            <a:r>
              <a:rPr sz="2800" strike="noStrike" spc="-5" dirty="0">
                <a:solidFill>
                  <a:srgbClr val="000066"/>
                </a:solidFill>
                <a:latin typeface="Candara"/>
                <a:cs typeface="Candara"/>
              </a:rPr>
              <a:t>2</a:t>
            </a:r>
            <a:r>
              <a:rPr sz="2800" strike="noStrike" cap="small" spc="-5" dirty="0">
                <a:solidFill>
                  <a:srgbClr val="000066"/>
                </a:solidFill>
                <a:latin typeface="Candara"/>
                <a:cs typeface="Candara"/>
              </a:rPr>
              <a:t>5</a:t>
            </a:r>
            <a:r>
              <a:rPr sz="2800" strike="noStrike" spc="-20" dirty="0">
                <a:solidFill>
                  <a:srgbClr val="000066"/>
                </a:solidFill>
                <a:latin typeface="Candara"/>
                <a:cs typeface="Candara"/>
              </a:rPr>
              <a:t> </a:t>
            </a:r>
            <a:r>
              <a:rPr sz="2800" strike="noStrike" spc="-5" dirty="0">
                <a:solidFill>
                  <a:srgbClr val="000066"/>
                </a:solidFill>
                <a:latin typeface="Candara"/>
                <a:cs typeface="Candara"/>
              </a:rPr>
              <a:t>έτη.</a:t>
            </a:r>
            <a:endParaRPr sz="2800" dirty="0">
              <a:latin typeface="Candara"/>
              <a:cs typeface="Candara"/>
            </a:endParaRPr>
          </a:p>
        </p:txBody>
      </p:sp>
      <p:sp>
        <p:nvSpPr>
          <p:cNvPr id="9" name="TextBox 8"/>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2" cstate="print"/>
            <a:stretch>
              <a:fillRect/>
            </a:stretch>
          </p:blipFill>
          <p:spPr>
            <a:xfrm>
              <a:off x="0" y="0"/>
              <a:ext cx="9144000" cy="6858000"/>
            </a:xfrm>
            <a:prstGeom prst="rect">
              <a:avLst/>
            </a:prstGeom>
          </p:spPr>
        </p:pic>
        <p:pic>
          <p:nvPicPr>
            <p:cNvPr id="4" name="object 4"/>
            <p:cNvPicPr/>
            <p:nvPr/>
          </p:nvPicPr>
          <p:blipFill>
            <a:blip r:embed="rId3" cstate="print"/>
            <a:stretch>
              <a:fillRect/>
            </a:stretch>
          </p:blipFill>
          <p:spPr>
            <a:xfrm>
              <a:off x="164592" y="146304"/>
              <a:ext cx="8811006" cy="6567678"/>
            </a:xfrm>
            <a:prstGeom prst="rect">
              <a:avLst/>
            </a:prstGeom>
          </p:spPr>
        </p:pic>
        <p:sp>
          <p:nvSpPr>
            <p:cNvPr id="5" name="object 5"/>
            <p:cNvSpPr/>
            <p:nvPr/>
          </p:nvSpPr>
          <p:spPr>
            <a:xfrm>
              <a:off x="165354" y="148589"/>
              <a:ext cx="8810625" cy="6565900"/>
            </a:xfrm>
            <a:custGeom>
              <a:avLst/>
              <a:gdLst/>
              <a:ahLst/>
              <a:cxnLst/>
              <a:rect l="l" t="t" r="r" b="b"/>
              <a:pathLst>
                <a:path w="8810625" h="6565900">
                  <a:moveTo>
                    <a:pt x="775169" y="0"/>
                  </a:moveTo>
                  <a:lnTo>
                    <a:pt x="8810244" y="0"/>
                  </a:lnTo>
                  <a:lnTo>
                    <a:pt x="8810244" y="5790222"/>
                  </a:lnTo>
                  <a:lnTo>
                    <a:pt x="8808829" y="5837443"/>
                  </a:lnTo>
                  <a:lnTo>
                    <a:pt x="8804638" y="5883916"/>
                  </a:lnTo>
                  <a:lnTo>
                    <a:pt x="8797753" y="5929560"/>
                  </a:lnTo>
                  <a:lnTo>
                    <a:pt x="8788255" y="5974293"/>
                  </a:lnTo>
                  <a:lnTo>
                    <a:pt x="8776224" y="6018035"/>
                  </a:lnTo>
                  <a:lnTo>
                    <a:pt x="8761742" y="6060704"/>
                  </a:lnTo>
                  <a:lnTo>
                    <a:pt x="8744890" y="6102220"/>
                  </a:lnTo>
                  <a:lnTo>
                    <a:pt x="8725750" y="6142501"/>
                  </a:lnTo>
                  <a:lnTo>
                    <a:pt x="8704401" y="6181466"/>
                  </a:lnTo>
                  <a:lnTo>
                    <a:pt x="8680925" y="6219034"/>
                  </a:lnTo>
                  <a:lnTo>
                    <a:pt x="8655404" y="6255124"/>
                  </a:lnTo>
                  <a:lnTo>
                    <a:pt x="8627918" y="6289655"/>
                  </a:lnTo>
                  <a:lnTo>
                    <a:pt x="8598549" y="6322545"/>
                  </a:lnTo>
                  <a:lnTo>
                    <a:pt x="8567377" y="6353715"/>
                  </a:lnTo>
                  <a:lnTo>
                    <a:pt x="8534485" y="6383082"/>
                  </a:lnTo>
                  <a:lnTo>
                    <a:pt x="8499952" y="6410566"/>
                  </a:lnTo>
                  <a:lnTo>
                    <a:pt x="8463860" y="6436085"/>
                  </a:lnTo>
                  <a:lnTo>
                    <a:pt x="8426290" y="6459559"/>
                  </a:lnTo>
                  <a:lnTo>
                    <a:pt x="8387323" y="6480906"/>
                  </a:lnTo>
                  <a:lnTo>
                    <a:pt x="8347040" y="6500045"/>
                  </a:lnTo>
                  <a:lnTo>
                    <a:pt x="8305523" y="6516895"/>
                  </a:lnTo>
                  <a:lnTo>
                    <a:pt x="8262853" y="6531376"/>
                  </a:lnTo>
                  <a:lnTo>
                    <a:pt x="8219110" y="6543405"/>
                  </a:lnTo>
                  <a:lnTo>
                    <a:pt x="8174375" y="6552903"/>
                  </a:lnTo>
                  <a:lnTo>
                    <a:pt x="8128731" y="6559787"/>
                  </a:lnTo>
                  <a:lnTo>
                    <a:pt x="8082257" y="6563977"/>
                  </a:lnTo>
                  <a:lnTo>
                    <a:pt x="8035036" y="6565391"/>
                  </a:lnTo>
                  <a:lnTo>
                    <a:pt x="0" y="6565391"/>
                  </a:lnTo>
                  <a:lnTo>
                    <a:pt x="0" y="775207"/>
                  </a:lnTo>
                  <a:lnTo>
                    <a:pt x="1414" y="727986"/>
                  </a:lnTo>
                  <a:lnTo>
                    <a:pt x="5604" y="681512"/>
                  </a:lnTo>
                  <a:lnTo>
                    <a:pt x="12488" y="635868"/>
                  </a:lnTo>
                  <a:lnTo>
                    <a:pt x="21986" y="591133"/>
                  </a:lnTo>
                  <a:lnTo>
                    <a:pt x="34015" y="547390"/>
                  </a:lnTo>
                  <a:lnTo>
                    <a:pt x="48496" y="504720"/>
                  </a:lnTo>
                  <a:lnTo>
                    <a:pt x="65346" y="463203"/>
                  </a:lnTo>
                  <a:lnTo>
                    <a:pt x="84485" y="422920"/>
                  </a:lnTo>
                  <a:lnTo>
                    <a:pt x="105832" y="383953"/>
                  </a:lnTo>
                  <a:lnTo>
                    <a:pt x="129306" y="346383"/>
                  </a:lnTo>
                  <a:lnTo>
                    <a:pt x="154825" y="310291"/>
                  </a:lnTo>
                  <a:lnTo>
                    <a:pt x="182309" y="275758"/>
                  </a:lnTo>
                  <a:lnTo>
                    <a:pt x="211676" y="242866"/>
                  </a:lnTo>
                  <a:lnTo>
                    <a:pt x="242846" y="211694"/>
                  </a:lnTo>
                  <a:lnTo>
                    <a:pt x="275736" y="182325"/>
                  </a:lnTo>
                  <a:lnTo>
                    <a:pt x="310267" y="154839"/>
                  </a:lnTo>
                  <a:lnTo>
                    <a:pt x="346357" y="129318"/>
                  </a:lnTo>
                  <a:lnTo>
                    <a:pt x="383925" y="105842"/>
                  </a:lnTo>
                  <a:lnTo>
                    <a:pt x="422890" y="84493"/>
                  </a:lnTo>
                  <a:lnTo>
                    <a:pt x="463171" y="65353"/>
                  </a:lnTo>
                  <a:lnTo>
                    <a:pt x="504687" y="48501"/>
                  </a:lnTo>
                  <a:lnTo>
                    <a:pt x="547356" y="34019"/>
                  </a:lnTo>
                  <a:lnTo>
                    <a:pt x="591098" y="21988"/>
                  </a:lnTo>
                  <a:lnTo>
                    <a:pt x="635831" y="12490"/>
                  </a:lnTo>
                  <a:lnTo>
                    <a:pt x="681475" y="5605"/>
                  </a:lnTo>
                  <a:lnTo>
                    <a:pt x="727948" y="1414"/>
                  </a:lnTo>
                  <a:lnTo>
                    <a:pt x="775169" y="0"/>
                  </a:lnTo>
                  <a:close/>
                </a:path>
              </a:pathLst>
            </a:custGeom>
            <a:ln w="10999">
              <a:solidFill>
                <a:srgbClr val="739CB3"/>
              </a:solidFill>
            </a:ln>
          </p:spPr>
          <p:txBody>
            <a:bodyPr wrap="square" lIns="0" tIns="0" rIns="0" bIns="0" rtlCol="0"/>
            <a:lstStyle/>
            <a:p>
              <a:endParaRPr/>
            </a:p>
          </p:txBody>
        </p:sp>
        <p:pic>
          <p:nvPicPr>
            <p:cNvPr id="6" name="object 6"/>
            <p:cNvPicPr/>
            <p:nvPr/>
          </p:nvPicPr>
          <p:blipFill>
            <a:blip r:embed="rId4" cstate="print"/>
            <a:stretch>
              <a:fillRect/>
            </a:stretch>
          </p:blipFill>
          <p:spPr>
            <a:xfrm>
              <a:off x="573023" y="1421933"/>
              <a:ext cx="8029194" cy="37423"/>
            </a:xfrm>
            <a:prstGeom prst="rect">
              <a:avLst/>
            </a:prstGeom>
          </p:spPr>
        </p:pic>
      </p:grpSp>
      <p:sp>
        <p:nvSpPr>
          <p:cNvPr id="8" name="object 8"/>
          <p:cNvSpPr txBox="1"/>
          <p:nvPr/>
        </p:nvSpPr>
        <p:spPr>
          <a:xfrm>
            <a:off x="499755" y="1895092"/>
            <a:ext cx="8187690" cy="1731010"/>
          </a:xfrm>
          <a:prstGeom prst="rect">
            <a:avLst/>
          </a:prstGeom>
        </p:spPr>
        <p:txBody>
          <a:bodyPr vert="horz" wrap="square" lIns="0" tIns="12700" rIns="0" bIns="0" rtlCol="0">
            <a:spAutoFit/>
          </a:bodyPr>
          <a:lstStyle/>
          <a:p>
            <a:pPr marL="419734" marR="5080" indent="-407670" algn="just">
              <a:lnSpc>
                <a:spcPct val="99900"/>
              </a:lnSpc>
              <a:spcBef>
                <a:spcPts val="100"/>
              </a:spcBef>
            </a:pPr>
            <a:r>
              <a:rPr sz="2800" spc="-5" dirty="0">
                <a:solidFill>
                  <a:srgbClr val="000066"/>
                </a:solidFill>
                <a:latin typeface="Times New Roman"/>
                <a:cs typeface="Times New Roman"/>
              </a:rPr>
              <a:t>     </a:t>
            </a:r>
            <a:r>
              <a:rPr sz="2800" spc="204" dirty="0">
                <a:solidFill>
                  <a:srgbClr val="000066"/>
                </a:solidFill>
                <a:latin typeface="Times New Roman"/>
                <a:cs typeface="Times New Roman"/>
              </a:rPr>
              <a:t> </a:t>
            </a:r>
            <a:r>
              <a:rPr sz="2800" spc="-5" dirty="0">
                <a:solidFill>
                  <a:srgbClr val="000066"/>
                </a:solidFill>
                <a:latin typeface="Candara"/>
                <a:cs typeface="Candara"/>
              </a:rPr>
              <a:t>Όμως,</a:t>
            </a:r>
            <a:r>
              <a:rPr sz="2800" dirty="0">
                <a:solidFill>
                  <a:srgbClr val="000066"/>
                </a:solidFill>
                <a:latin typeface="Candara"/>
                <a:cs typeface="Candara"/>
              </a:rPr>
              <a:t> </a:t>
            </a:r>
            <a:r>
              <a:rPr sz="2800" spc="-5" dirty="0">
                <a:solidFill>
                  <a:srgbClr val="000066"/>
                </a:solidFill>
                <a:latin typeface="Candara"/>
                <a:cs typeface="Candara"/>
              </a:rPr>
              <a:t>η,</a:t>
            </a:r>
            <a:r>
              <a:rPr sz="2800" dirty="0">
                <a:solidFill>
                  <a:srgbClr val="000066"/>
                </a:solidFill>
                <a:latin typeface="Candara"/>
                <a:cs typeface="Candara"/>
              </a:rPr>
              <a:t> </a:t>
            </a:r>
            <a:r>
              <a:rPr sz="2800" spc="-5" dirty="0">
                <a:solidFill>
                  <a:srgbClr val="000066"/>
                </a:solidFill>
                <a:latin typeface="Candara"/>
                <a:cs typeface="Candara"/>
              </a:rPr>
              <a:t>έστω</a:t>
            </a:r>
            <a:r>
              <a:rPr sz="2800" dirty="0">
                <a:solidFill>
                  <a:srgbClr val="000066"/>
                </a:solidFill>
                <a:latin typeface="Candara"/>
                <a:cs typeface="Candara"/>
              </a:rPr>
              <a:t> </a:t>
            </a:r>
            <a:r>
              <a:rPr sz="2800" spc="-10" dirty="0">
                <a:solidFill>
                  <a:srgbClr val="000066"/>
                </a:solidFill>
                <a:latin typeface="Candara"/>
                <a:cs typeface="Candara"/>
              </a:rPr>
              <a:t>και</a:t>
            </a:r>
            <a:r>
              <a:rPr sz="2800" spc="-5" dirty="0">
                <a:solidFill>
                  <a:srgbClr val="000066"/>
                </a:solidFill>
                <a:latin typeface="Candara"/>
                <a:cs typeface="Candara"/>
              </a:rPr>
              <a:t> </a:t>
            </a:r>
            <a:r>
              <a:rPr sz="2800" spc="-10" dirty="0">
                <a:solidFill>
                  <a:srgbClr val="000066"/>
                </a:solidFill>
                <a:latin typeface="Candara"/>
                <a:cs typeface="Candara"/>
              </a:rPr>
              <a:t>πολύ</a:t>
            </a:r>
            <a:r>
              <a:rPr sz="2800" spc="-5" dirty="0">
                <a:solidFill>
                  <a:srgbClr val="000066"/>
                </a:solidFill>
                <a:latin typeface="Candara"/>
                <a:cs typeface="Candara"/>
              </a:rPr>
              <a:t> σπάνια,</a:t>
            </a:r>
            <a:r>
              <a:rPr sz="2800" dirty="0">
                <a:solidFill>
                  <a:srgbClr val="000066"/>
                </a:solidFill>
                <a:latin typeface="Candara"/>
                <a:cs typeface="Candara"/>
              </a:rPr>
              <a:t> </a:t>
            </a:r>
            <a:r>
              <a:rPr sz="2800" spc="-5" dirty="0">
                <a:solidFill>
                  <a:srgbClr val="000066"/>
                </a:solidFill>
                <a:latin typeface="Candara"/>
                <a:cs typeface="Candara"/>
              </a:rPr>
              <a:t>εμφάνιση </a:t>
            </a:r>
            <a:r>
              <a:rPr sz="2800" dirty="0">
                <a:solidFill>
                  <a:srgbClr val="000066"/>
                </a:solidFill>
                <a:latin typeface="Candara"/>
                <a:cs typeface="Candara"/>
              </a:rPr>
              <a:t> </a:t>
            </a:r>
            <a:r>
              <a:rPr sz="2800" strike="noStrike" spc="-5" dirty="0">
                <a:solidFill>
                  <a:srgbClr val="000066"/>
                </a:solidFill>
                <a:latin typeface="Candara"/>
                <a:cs typeface="Candara"/>
              </a:rPr>
              <a:t>ηπατοτοξικότητας</a:t>
            </a:r>
            <a:r>
              <a:rPr sz="2800" strike="noStrike" dirty="0">
                <a:solidFill>
                  <a:srgbClr val="000066"/>
                </a:solidFill>
                <a:latin typeface="Candara"/>
                <a:cs typeface="Candara"/>
              </a:rPr>
              <a:t> </a:t>
            </a:r>
            <a:r>
              <a:rPr sz="2800" strike="noStrike" spc="-5" dirty="0">
                <a:solidFill>
                  <a:srgbClr val="000066"/>
                </a:solidFill>
                <a:latin typeface="Candara"/>
                <a:cs typeface="Candara"/>
              </a:rPr>
              <a:t>και</a:t>
            </a:r>
            <a:r>
              <a:rPr sz="2800" strike="noStrike" dirty="0">
                <a:solidFill>
                  <a:srgbClr val="000066"/>
                </a:solidFill>
                <a:latin typeface="Candara"/>
                <a:cs typeface="Candara"/>
              </a:rPr>
              <a:t> κυρίως</a:t>
            </a:r>
            <a:r>
              <a:rPr sz="2800" strike="noStrike" spc="5" dirty="0">
                <a:solidFill>
                  <a:srgbClr val="000066"/>
                </a:solidFill>
                <a:latin typeface="Candara"/>
                <a:cs typeface="Candara"/>
              </a:rPr>
              <a:t> </a:t>
            </a:r>
            <a:r>
              <a:rPr sz="2800" strike="noStrike" spc="-5" dirty="0">
                <a:solidFill>
                  <a:srgbClr val="000066"/>
                </a:solidFill>
                <a:latin typeface="Candara"/>
                <a:cs typeface="Candara"/>
              </a:rPr>
              <a:t>η</a:t>
            </a:r>
            <a:r>
              <a:rPr sz="2800" strike="noStrike" dirty="0">
                <a:solidFill>
                  <a:srgbClr val="000066"/>
                </a:solidFill>
                <a:latin typeface="Candara"/>
                <a:cs typeface="Candara"/>
              </a:rPr>
              <a:t> </a:t>
            </a:r>
            <a:r>
              <a:rPr sz="2800" strike="noStrike" spc="-5" dirty="0">
                <a:solidFill>
                  <a:srgbClr val="000066"/>
                </a:solidFill>
                <a:latin typeface="Candara"/>
                <a:cs typeface="Candara"/>
              </a:rPr>
              <a:t>πολύ</a:t>
            </a:r>
            <a:r>
              <a:rPr sz="2800" strike="noStrike" dirty="0">
                <a:solidFill>
                  <a:srgbClr val="000066"/>
                </a:solidFill>
                <a:latin typeface="Candara"/>
                <a:cs typeface="Candara"/>
              </a:rPr>
              <a:t> </a:t>
            </a:r>
            <a:r>
              <a:rPr sz="2800" strike="noStrike" spc="-5" dirty="0">
                <a:solidFill>
                  <a:srgbClr val="000066"/>
                </a:solidFill>
                <a:latin typeface="Candara"/>
                <a:cs typeface="Candara"/>
              </a:rPr>
              <a:t>κακή</a:t>
            </a:r>
            <a:r>
              <a:rPr sz="2800" strike="noStrike" dirty="0">
                <a:solidFill>
                  <a:srgbClr val="000066"/>
                </a:solidFill>
                <a:latin typeface="Candara"/>
                <a:cs typeface="Candara"/>
              </a:rPr>
              <a:t> </a:t>
            </a:r>
            <a:r>
              <a:rPr sz="2800" strike="noStrike" spc="-5" dirty="0">
                <a:solidFill>
                  <a:srgbClr val="000066"/>
                </a:solidFill>
                <a:latin typeface="Candara"/>
                <a:cs typeface="Candara"/>
              </a:rPr>
              <a:t>της </a:t>
            </a:r>
            <a:r>
              <a:rPr sz="2800" strike="noStrike" dirty="0">
                <a:solidFill>
                  <a:srgbClr val="000066"/>
                </a:solidFill>
                <a:latin typeface="Candara"/>
                <a:cs typeface="Candara"/>
              </a:rPr>
              <a:t> </a:t>
            </a:r>
            <a:r>
              <a:rPr sz="2800" strike="noStrike" spc="-5" dirty="0">
                <a:solidFill>
                  <a:srgbClr val="000066"/>
                </a:solidFill>
                <a:latin typeface="Candara"/>
                <a:cs typeface="Candara"/>
              </a:rPr>
              <a:t>πρόγνωση,</a:t>
            </a:r>
            <a:r>
              <a:rPr sz="2800" strike="noStrike" dirty="0">
                <a:solidFill>
                  <a:srgbClr val="000066"/>
                </a:solidFill>
                <a:latin typeface="Candara"/>
                <a:cs typeface="Candara"/>
              </a:rPr>
              <a:t> </a:t>
            </a:r>
            <a:r>
              <a:rPr sz="2800" strike="noStrike" spc="-5" dirty="0">
                <a:solidFill>
                  <a:srgbClr val="000066"/>
                </a:solidFill>
                <a:latin typeface="Candara"/>
                <a:cs typeface="Candara"/>
              </a:rPr>
              <a:t>η</a:t>
            </a:r>
            <a:r>
              <a:rPr sz="2800" strike="noStrike" dirty="0">
                <a:solidFill>
                  <a:srgbClr val="000066"/>
                </a:solidFill>
                <a:latin typeface="Candara"/>
                <a:cs typeface="Candara"/>
              </a:rPr>
              <a:t> </a:t>
            </a:r>
            <a:r>
              <a:rPr sz="2800" strike="noStrike" spc="-10" dirty="0">
                <a:solidFill>
                  <a:srgbClr val="000066"/>
                </a:solidFill>
                <a:latin typeface="Candara"/>
                <a:cs typeface="Candara"/>
              </a:rPr>
              <a:t>ταυτόχρονη</a:t>
            </a:r>
            <a:r>
              <a:rPr sz="2800" strike="noStrike" spc="-5" dirty="0">
                <a:solidFill>
                  <a:srgbClr val="000066"/>
                </a:solidFill>
                <a:latin typeface="Candara"/>
                <a:cs typeface="Candara"/>
              </a:rPr>
              <a:t> εμφάνιση</a:t>
            </a:r>
            <a:r>
              <a:rPr sz="2800" strike="noStrike" dirty="0">
                <a:solidFill>
                  <a:srgbClr val="000066"/>
                </a:solidFill>
                <a:latin typeface="Candara"/>
                <a:cs typeface="Candara"/>
              </a:rPr>
              <a:t> των </a:t>
            </a:r>
            <a:r>
              <a:rPr sz="2800" strike="noStrike" spc="-595" dirty="0">
                <a:solidFill>
                  <a:srgbClr val="000066"/>
                </a:solidFill>
                <a:latin typeface="Candara"/>
                <a:cs typeface="Candara"/>
              </a:rPr>
              <a:t> </a:t>
            </a:r>
            <a:r>
              <a:rPr sz="2800" strike="noStrike" spc="-5" dirty="0">
                <a:solidFill>
                  <a:srgbClr val="000066"/>
                </a:solidFill>
                <a:latin typeface="Candara"/>
                <a:cs typeface="Candara"/>
              </a:rPr>
              <a:t>ενφλουρανίου,</a:t>
            </a:r>
            <a:r>
              <a:rPr sz="2800" strike="noStrike" spc="425" dirty="0">
                <a:solidFill>
                  <a:srgbClr val="000066"/>
                </a:solidFill>
                <a:latin typeface="Candara"/>
                <a:cs typeface="Candara"/>
              </a:rPr>
              <a:t> </a:t>
            </a:r>
            <a:r>
              <a:rPr sz="2800" strike="noStrike" spc="-5" dirty="0">
                <a:solidFill>
                  <a:srgbClr val="000066"/>
                </a:solidFill>
                <a:latin typeface="Candara"/>
                <a:cs typeface="Candara"/>
              </a:rPr>
              <a:t>ισοφλουράνιο</a:t>
            </a:r>
            <a:r>
              <a:rPr sz="2800" strike="noStrike" spc="409" dirty="0">
                <a:solidFill>
                  <a:srgbClr val="000066"/>
                </a:solidFill>
                <a:latin typeface="Candara"/>
                <a:cs typeface="Candara"/>
              </a:rPr>
              <a:t> </a:t>
            </a:r>
            <a:r>
              <a:rPr sz="2800" strike="noStrike" spc="-5" dirty="0">
                <a:solidFill>
                  <a:srgbClr val="000066"/>
                </a:solidFill>
                <a:latin typeface="Candara"/>
                <a:cs typeface="Candara"/>
              </a:rPr>
              <a:t>και</a:t>
            </a:r>
            <a:r>
              <a:rPr sz="2800" strike="noStrike" spc="425" dirty="0">
                <a:solidFill>
                  <a:srgbClr val="000066"/>
                </a:solidFill>
                <a:latin typeface="Candara"/>
                <a:cs typeface="Candara"/>
              </a:rPr>
              <a:t> </a:t>
            </a:r>
            <a:r>
              <a:rPr sz="2800" strike="noStrike" spc="-5" dirty="0">
                <a:solidFill>
                  <a:srgbClr val="000066"/>
                </a:solidFill>
                <a:latin typeface="Candara"/>
                <a:cs typeface="Candara"/>
              </a:rPr>
              <a:t>δεσφλουράνιο,</a:t>
            </a:r>
            <a:endParaRPr sz="2800" dirty="0">
              <a:latin typeface="Candara"/>
              <a:cs typeface="Candara"/>
            </a:endParaRPr>
          </a:p>
        </p:txBody>
      </p:sp>
      <p:sp>
        <p:nvSpPr>
          <p:cNvPr id="9" name="object 9"/>
          <p:cNvSpPr txBox="1"/>
          <p:nvPr/>
        </p:nvSpPr>
        <p:spPr>
          <a:xfrm>
            <a:off x="3344067" y="3743943"/>
            <a:ext cx="3816985" cy="452120"/>
          </a:xfrm>
          <a:prstGeom prst="rect">
            <a:avLst/>
          </a:prstGeom>
        </p:spPr>
        <p:txBody>
          <a:bodyPr vert="horz" wrap="square" lIns="0" tIns="12065" rIns="0" bIns="0" rtlCol="0">
            <a:spAutoFit/>
          </a:bodyPr>
          <a:lstStyle/>
          <a:p>
            <a:pPr marL="12700">
              <a:lnSpc>
                <a:spcPct val="100000"/>
              </a:lnSpc>
              <a:spcBef>
                <a:spcPts val="95"/>
              </a:spcBef>
              <a:tabLst>
                <a:tab pos="681355" algn="l"/>
                <a:tab pos="2665730" algn="l"/>
              </a:tabLst>
            </a:pPr>
            <a:r>
              <a:rPr sz="2800" spc="-5" dirty="0">
                <a:solidFill>
                  <a:srgbClr val="000066"/>
                </a:solidFill>
                <a:latin typeface="Candara"/>
                <a:cs typeface="Candara"/>
              </a:rPr>
              <a:t>η	εμφάνιση	αρ</a:t>
            </a:r>
            <a:r>
              <a:rPr sz="2800" spc="10" dirty="0">
                <a:solidFill>
                  <a:srgbClr val="000066"/>
                </a:solidFill>
                <a:latin typeface="Candara"/>
                <a:cs typeface="Candara"/>
              </a:rPr>
              <a:t>κ</a:t>
            </a:r>
            <a:r>
              <a:rPr sz="2800" spc="-5" dirty="0">
                <a:solidFill>
                  <a:srgbClr val="000066"/>
                </a:solidFill>
                <a:latin typeface="Candara"/>
                <a:cs typeface="Candara"/>
              </a:rPr>
              <a:t>ε</a:t>
            </a:r>
            <a:r>
              <a:rPr sz="2800" spc="15" dirty="0">
                <a:solidFill>
                  <a:srgbClr val="000066"/>
                </a:solidFill>
                <a:latin typeface="Candara"/>
                <a:cs typeface="Candara"/>
              </a:rPr>
              <a:t>τ</a:t>
            </a:r>
            <a:r>
              <a:rPr sz="2800" spc="-5" dirty="0">
                <a:solidFill>
                  <a:srgbClr val="000066"/>
                </a:solidFill>
                <a:latin typeface="Candara"/>
                <a:cs typeface="Candara"/>
              </a:rPr>
              <a:t>ά</a:t>
            </a:r>
            <a:endParaRPr sz="2800" dirty="0">
              <a:latin typeface="Candara"/>
              <a:cs typeface="Candara"/>
            </a:endParaRPr>
          </a:p>
        </p:txBody>
      </p:sp>
      <p:sp>
        <p:nvSpPr>
          <p:cNvPr id="10" name="object 10"/>
          <p:cNvSpPr txBox="1"/>
          <p:nvPr/>
        </p:nvSpPr>
        <p:spPr>
          <a:xfrm>
            <a:off x="7187126" y="3743943"/>
            <a:ext cx="1275080" cy="878840"/>
          </a:xfrm>
          <a:prstGeom prst="rect">
            <a:avLst/>
          </a:prstGeom>
        </p:spPr>
        <p:txBody>
          <a:bodyPr vert="horz" wrap="square" lIns="0" tIns="12065" rIns="0" bIns="0" rtlCol="0">
            <a:spAutoFit/>
          </a:bodyPr>
          <a:lstStyle/>
          <a:p>
            <a:pPr marL="12700" marR="5080" indent="220979">
              <a:lnSpc>
                <a:spcPct val="100000"/>
              </a:lnSpc>
              <a:spcBef>
                <a:spcPts val="95"/>
              </a:spcBef>
            </a:pPr>
            <a:r>
              <a:rPr sz="2800" spc="-10" dirty="0">
                <a:solidFill>
                  <a:srgbClr val="000066"/>
                </a:solidFill>
                <a:latin typeface="Candara"/>
                <a:cs typeface="Candara"/>
              </a:rPr>
              <a:t>καλ</a:t>
            </a:r>
            <a:r>
              <a:rPr sz="2800" dirty="0">
                <a:solidFill>
                  <a:srgbClr val="000066"/>
                </a:solidFill>
                <a:latin typeface="Candara"/>
                <a:cs typeface="Candara"/>
              </a:rPr>
              <a:t>ώ</a:t>
            </a:r>
            <a:r>
              <a:rPr sz="2800" spc="-5" dirty="0">
                <a:solidFill>
                  <a:srgbClr val="000066"/>
                </a:solidFill>
                <a:latin typeface="Candara"/>
                <a:cs typeface="Candara"/>
              </a:rPr>
              <a:t>ν  </a:t>
            </a:r>
            <a:r>
              <a:rPr sz="2800" spc="-10" dirty="0">
                <a:solidFill>
                  <a:srgbClr val="000066"/>
                </a:solidFill>
                <a:latin typeface="Candara"/>
                <a:cs typeface="Candara"/>
              </a:rPr>
              <a:t>γ</a:t>
            </a:r>
            <a:r>
              <a:rPr sz="2800" dirty="0">
                <a:solidFill>
                  <a:srgbClr val="000066"/>
                </a:solidFill>
                <a:latin typeface="Candara"/>
                <a:cs typeface="Candara"/>
              </a:rPr>
              <a:t>ε</a:t>
            </a:r>
            <a:r>
              <a:rPr sz="2800" spc="-10" dirty="0">
                <a:solidFill>
                  <a:srgbClr val="000066"/>
                </a:solidFill>
                <a:latin typeface="Candara"/>
                <a:cs typeface="Candara"/>
              </a:rPr>
              <a:t>νικ</a:t>
            </a:r>
            <a:r>
              <a:rPr sz="2800" dirty="0">
                <a:solidFill>
                  <a:srgbClr val="000066"/>
                </a:solidFill>
                <a:latin typeface="Candara"/>
                <a:cs typeface="Candara"/>
              </a:rPr>
              <a:t>ώ</a:t>
            </a:r>
            <a:r>
              <a:rPr sz="2800" spc="-5" dirty="0">
                <a:solidFill>
                  <a:srgbClr val="000066"/>
                </a:solidFill>
                <a:latin typeface="Candara"/>
                <a:cs typeface="Candara"/>
              </a:rPr>
              <a:t>ν</a:t>
            </a:r>
            <a:endParaRPr sz="2800" dirty="0">
              <a:latin typeface="Candara"/>
              <a:cs typeface="Candara"/>
            </a:endParaRPr>
          </a:p>
        </p:txBody>
      </p:sp>
      <p:sp>
        <p:nvSpPr>
          <p:cNvPr id="11" name="object 11"/>
          <p:cNvSpPr txBox="1"/>
          <p:nvPr/>
        </p:nvSpPr>
        <p:spPr>
          <a:xfrm>
            <a:off x="967135" y="3743943"/>
            <a:ext cx="2212340" cy="1305560"/>
          </a:xfrm>
          <a:prstGeom prst="rect">
            <a:avLst/>
          </a:prstGeom>
        </p:spPr>
        <p:txBody>
          <a:bodyPr vert="horz" wrap="square" lIns="0" tIns="12065" rIns="0" bIns="0" rtlCol="0">
            <a:spAutoFit/>
          </a:bodyPr>
          <a:lstStyle/>
          <a:p>
            <a:pPr marL="12700" marR="5080" algn="just">
              <a:lnSpc>
                <a:spcPct val="100000"/>
              </a:lnSpc>
              <a:spcBef>
                <a:spcPts val="95"/>
              </a:spcBef>
            </a:pPr>
            <a:r>
              <a:rPr sz="2800" spc="-5" dirty="0">
                <a:solidFill>
                  <a:srgbClr val="000066"/>
                </a:solidFill>
                <a:latin typeface="Candara"/>
                <a:cs typeface="Candara"/>
              </a:rPr>
              <a:t>καθώς</a:t>
            </a:r>
            <a:r>
              <a:rPr sz="2800" dirty="0">
                <a:solidFill>
                  <a:srgbClr val="000066"/>
                </a:solidFill>
                <a:latin typeface="Candara"/>
                <a:cs typeface="Candara"/>
              </a:rPr>
              <a:t> </a:t>
            </a:r>
            <a:r>
              <a:rPr sz="2800" spc="-10" dirty="0">
                <a:solidFill>
                  <a:srgbClr val="000066"/>
                </a:solidFill>
                <a:latin typeface="Candara"/>
                <a:cs typeface="Candara"/>
              </a:rPr>
              <a:t>και </a:t>
            </a:r>
            <a:r>
              <a:rPr sz="2800" spc="-5" dirty="0">
                <a:solidFill>
                  <a:srgbClr val="000066"/>
                </a:solidFill>
                <a:latin typeface="Candara"/>
                <a:cs typeface="Candara"/>
              </a:rPr>
              <a:t> ενδοφλεβίως </a:t>
            </a:r>
            <a:r>
              <a:rPr sz="2800" dirty="0">
                <a:solidFill>
                  <a:srgbClr val="000066"/>
                </a:solidFill>
                <a:latin typeface="Candara"/>
                <a:cs typeface="Candara"/>
              </a:rPr>
              <a:t> </a:t>
            </a:r>
            <a:r>
              <a:rPr sz="2800" spc="-5" dirty="0">
                <a:solidFill>
                  <a:srgbClr val="000066"/>
                </a:solidFill>
                <a:latin typeface="Candara"/>
                <a:cs typeface="Candara"/>
              </a:rPr>
              <a:t>αναι</a:t>
            </a:r>
            <a:r>
              <a:rPr sz="2800" spc="5" dirty="0">
                <a:solidFill>
                  <a:srgbClr val="000066"/>
                </a:solidFill>
                <a:latin typeface="Candara"/>
                <a:cs typeface="Candara"/>
              </a:rPr>
              <a:t>σ</a:t>
            </a:r>
            <a:r>
              <a:rPr sz="2800" spc="-5" dirty="0">
                <a:solidFill>
                  <a:srgbClr val="000066"/>
                </a:solidFill>
                <a:latin typeface="Candara"/>
                <a:cs typeface="Candara"/>
              </a:rPr>
              <a:t>θητ</a:t>
            </a:r>
            <a:r>
              <a:rPr sz="2800" dirty="0">
                <a:solidFill>
                  <a:srgbClr val="000066"/>
                </a:solidFill>
                <a:latin typeface="Candara"/>
                <a:cs typeface="Candara"/>
              </a:rPr>
              <a:t>ι</a:t>
            </a:r>
            <a:r>
              <a:rPr sz="2800" spc="-10" dirty="0">
                <a:solidFill>
                  <a:srgbClr val="000066"/>
                </a:solidFill>
                <a:latin typeface="Candara"/>
                <a:cs typeface="Candara"/>
              </a:rPr>
              <a:t>κών</a:t>
            </a:r>
            <a:endParaRPr sz="2800" dirty="0">
              <a:latin typeface="Candara"/>
              <a:cs typeface="Candara"/>
            </a:endParaRPr>
          </a:p>
        </p:txBody>
      </p:sp>
      <p:sp>
        <p:nvSpPr>
          <p:cNvPr id="12" name="object 12"/>
          <p:cNvSpPr txBox="1"/>
          <p:nvPr/>
        </p:nvSpPr>
        <p:spPr>
          <a:xfrm>
            <a:off x="3347877" y="4170663"/>
            <a:ext cx="5360670" cy="878840"/>
          </a:xfrm>
          <a:prstGeom prst="rect">
            <a:avLst/>
          </a:prstGeom>
        </p:spPr>
        <p:txBody>
          <a:bodyPr vert="horz" wrap="square" lIns="0" tIns="12065" rIns="0" bIns="0" rtlCol="0">
            <a:spAutoFit/>
          </a:bodyPr>
          <a:lstStyle/>
          <a:p>
            <a:pPr marL="705485">
              <a:lnSpc>
                <a:spcPct val="100000"/>
              </a:lnSpc>
              <a:spcBef>
                <a:spcPts val="95"/>
              </a:spcBef>
            </a:pPr>
            <a:r>
              <a:rPr sz="2800" spc="-5" dirty="0">
                <a:solidFill>
                  <a:srgbClr val="000066"/>
                </a:solidFill>
                <a:latin typeface="Candara"/>
                <a:cs typeface="Candara"/>
              </a:rPr>
              <a:t>χορηγουμένων</a:t>
            </a:r>
            <a:endParaRPr sz="2800" dirty="0">
              <a:latin typeface="Candara"/>
              <a:cs typeface="Candara"/>
            </a:endParaRPr>
          </a:p>
          <a:p>
            <a:pPr marL="12700">
              <a:lnSpc>
                <a:spcPct val="100000"/>
              </a:lnSpc>
              <a:tabLst>
                <a:tab pos="1153795" algn="l"/>
                <a:tab pos="3103880" algn="l"/>
                <a:tab pos="3705860" algn="l"/>
              </a:tabLst>
            </a:pPr>
            <a:r>
              <a:rPr sz="2800" dirty="0">
                <a:solidFill>
                  <a:srgbClr val="000066"/>
                </a:solidFill>
                <a:latin typeface="Candara"/>
                <a:cs typeface="Candara"/>
              </a:rPr>
              <a:t>έχουν	</a:t>
            </a:r>
            <a:r>
              <a:rPr sz="2800" spc="-5" dirty="0">
                <a:solidFill>
                  <a:srgbClr val="000066"/>
                </a:solidFill>
                <a:latin typeface="Candara"/>
                <a:cs typeface="Candara"/>
              </a:rPr>
              <a:t>συντελέσει	σε	σημαντική</a:t>
            </a:r>
            <a:endParaRPr sz="2800" dirty="0">
              <a:latin typeface="Candara"/>
              <a:cs typeface="Candara"/>
            </a:endParaRPr>
          </a:p>
        </p:txBody>
      </p:sp>
      <p:sp>
        <p:nvSpPr>
          <p:cNvPr id="13" name="object 13"/>
          <p:cNvSpPr txBox="1"/>
          <p:nvPr/>
        </p:nvSpPr>
        <p:spPr>
          <a:xfrm>
            <a:off x="908695" y="4975505"/>
            <a:ext cx="7778750" cy="878840"/>
          </a:xfrm>
          <a:prstGeom prst="rect">
            <a:avLst/>
          </a:prstGeom>
        </p:spPr>
        <p:txBody>
          <a:bodyPr vert="horz" wrap="square" lIns="0" tIns="12065" rIns="0" bIns="0" rtlCol="0">
            <a:spAutoFit/>
          </a:bodyPr>
          <a:lstStyle/>
          <a:p>
            <a:pPr marL="12700" marR="5080">
              <a:lnSpc>
                <a:spcPct val="100000"/>
              </a:lnSpc>
              <a:spcBef>
                <a:spcPts val="95"/>
              </a:spcBef>
              <a:tabLst>
                <a:tab pos="1283335" algn="l"/>
                <a:tab pos="1941830" algn="l"/>
                <a:tab pos="3199130" algn="l"/>
                <a:tab pos="3902075" algn="l"/>
                <a:tab pos="5699125" algn="l"/>
                <a:tab pos="6219190" algn="l"/>
              </a:tabLst>
            </a:pPr>
            <a:r>
              <a:rPr sz="2800" spc="-5" dirty="0">
                <a:solidFill>
                  <a:srgbClr val="000066"/>
                </a:solidFill>
                <a:latin typeface="Candara"/>
                <a:cs typeface="Candara"/>
              </a:rPr>
              <a:t>μεί</a:t>
            </a:r>
            <a:r>
              <a:rPr sz="2800" dirty="0">
                <a:solidFill>
                  <a:srgbClr val="000066"/>
                </a:solidFill>
                <a:latin typeface="Candara"/>
                <a:cs typeface="Candara"/>
              </a:rPr>
              <a:t>ω</a:t>
            </a:r>
            <a:r>
              <a:rPr sz="2800" spc="-5" dirty="0">
                <a:solidFill>
                  <a:srgbClr val="000066"/>
                </a:solidFill>
                <a:latin typeface="Candara"/>
                <a:cs typeface="Candara"/>
              </a:rPr>
              <a:t>ση</a:t>
            </a:r>
            <a:r>
              <a:rPr sz="2800" dirty="0">
                <a:solidFill>
                  <a:srgbClr val="000066"/>
                </a:solidFill>
                <a:latin typeface="Candara"/>
                <a:cs typeface="Candara"/>
              </a:rPr>
              <a:t>	</a:t>
            </a:r>
            <a:r>
              <a:rPr sz="2800" spc="-5" dirty="0">
                <a:solidFill>
                  <a:srgbClr val="000066"/>
                </a:solidFill>
                <a:latin typeface="Candara"/>
                <a:cs typeface="Candara"/>
              </a:rPr>
              <a:t>της</a:t>
            </a:r>
            <a:r>
              <a:rPr sz="2800" dirty="0">
                <a:solidFill>
                  <a:srgbClr val="000066"/>
                </a:solidFill>
                <a:latin typeface="Candara"/>
                <a:cs typeface="Candara"/>
              </a:rPr>
              <a:t>	</a:t>
            </a:r>
            <a:r>
              <a:rPr sz="2800" spc="-5" dirty="0">
                <a:solidFill>
                  <a:srgbClr val="000066"/>
                </a:solidFill>
                <a:latin typeface="Candara"/>
                <a:cs typeface="Candara"/>
              </a:rPr>
              <a:t>χρήσ</a:t>
            </a:r>
            <a:r>
              <a:rPr sz="2800" spc="5" dirty="0">
                <a:solidFill>
                  <a:srgbClr val="000066"/>
                </a:solidFill>
                <a:latin typeface="Candara"/>
                <a:cs typeface="Candara"/>
              </a:rPr>
              <a:t>η</a:t>
            </a:r>
            <a:r>
              <a:rPr sz="2800" spc="-5" dirty="0">
                <a:solidFill>
                  <a:srgbClr val="000066"/>
                </a:solidFill>
                <a:latin typeface="Candara"/>
                <a:cs typeface="Candara"/>
              </a:rPr>
              <a:t>ς</a:t>
            </a:r>
            <a:r>
              <a:rPr sz="2800" dirty="0">
                <a:solidFill>
                  <a:srgbClr val="000066"/>
                </a:solidFill>
                <a:latin typeface="Candara"/>
                <a:cs typeface="Candara"/>
              </a:rPr>
              <a:t>	</a:t>
            </a:r>
            <a:r>
              <a:rPr sz="2800" spc="-5" dirty="0">
                <a:solidFill>
                  <a:srgbClr val="000066"/>
                </a:solidFill>
                <a:latin typeface="Candara"/>
                <a:cs typeface="Candara"/>
              </a:rPr>
              <a:t>του</a:t>
            </a:r>
            <a:r>
              <a:rPr sz="2800" dirty="0">
                <a:solidFill>
                  <a:srgbClr val="000066"/>
                </a:solidFill>
                <a:latin typeface="Candara"/>
                <a:cs typeface="Candara"/>
              </a:rPr>
              <a:t>	</a:t>
            </a:r>
            <a:r>
              <a:rPr sz="2800" spc="-5" dirty="0">
                <a:solidFill>
                  <a:srgbClr val="000066"/>
                </a:solidFill>
                <a:latin typeface="Candara"/>
                <a:cs typeface="Candara"/>
              </a:rPr>
              <a:t>αλοθανίου</a:t>
            </a:r>
            <a:r>
              <a:rPr sz="2800" dirty="0">
                <a:solidFill>
                  <a:srgbClr val="000066"/>
                </a:solidFill>
                <a:latin typeface="Candara"/>
                <a:cs typeface="Candara"/>
              </a:rPr>
              <a:t>	</a:t>
            </a:r>
            <a:r>
              <a:rPr sz="2800" spc="-5" dirty="0">
                <a:solidFill>
                  <a:srgbClr val="000066"/>
                </a:solidFill>
                <a:latin typeface="Candara"/>
                <a:cs typeface="Candara"/>
              </a:rPr>
              <a:t>τα</a:t>
            </a:r>
            <a:r>
              <a:rPr sz="2800" dirty="0">
                <a:solidFill>
                  <a:srgbClr val="000066"/>
                </a:solidFill>
                <a:latin typeface="Candara"/>
                <a:cs typeface="Candara"/>
              </a:rPr>
              <a:t>	</a:t>
            </a:r>
            <a:r>
              <a:rPr sz="2800" spc="-5" dirty="0">
                <a:solidFill>
                  <a:srgbClr val="000066"/>
                </a:solidFill>
                <a:latin typeface="Candara"/>
                <a:cs typeface="Candara"/>
              </a:rPr>
              <a:t>τελευ</a:t>
            </a:r>
            <a:r>
              <a:rPr sz="2800" dirty="0">
                <a:solidFill>
                  <a:srgbClr val="000066"/>
                </a:solidFill>
                <a:latin typeface="Candara"/>
                <a:cs typeface="Candara"/>
              </a:rPr>
              <a:t>τ</a:t>
            </a:r>
            <a:r>
              <a:rPr sz="2800" spc="-5" dirty="0">
                <a:solidFill>
                  <a:srgbClr val="000066"/>
                </a:solidFill>
                <a:latin typeface="Candara"/>
                <a:cs typeface="Candara"/>
              </a:rPr>
              <a:t>αία  έτη.</a:t>
            </a:r>
            <a:endParaRPr sz="2800" dirty="0">
              <a:latin typeface="Candara"/>
              <a:cs typeface="Candara"/>
            </a:endParaRPr>
          </a:p>
        </p:txBody>
      </p:sp>
      <p:sp>
        <p:nvSpPr>
          <p:cNvPr id="14" name="TextBox 13"/>
          <p:cNvSpPr txBox="1"/>
          <p:nvPr/>
        </p:nvSpPr>
        <p:spPr>
          <a:xfrm>
            <a:off x="5486400" y="457200"/>
            <a:ext cx="3294492" cy="707886"/>
          </a:xfrm>
          <a:prstGeom prst="rect">
            <a:avLst/>
          </a:prstGeom>
          <a:noFill/>
        </p:spPr>
        <p:txBody>
          <a:bodyPr wrap="none" rtlCol="0">
            <a:spAutoFit/>
          </a:bodyPr>
          <a:lstStyle/>
          <a:p>
            <a:r>
              <a:rPr lang="el-GR" sz="4000" b="1" u="sng" dirty="0" smtClean="0">
                <a:solidFill>
                  <a:srgbClr val="FF0000"/>
                </a:solidFill>
                <a:effectLst>
                  <a:outerShdw blurRad="38100" dist="38100" dir="2700000" algn="tl">
                    <a:srgbClr val="000000">
                      <a:alpha val="43137"/>
                    </a:srgbClr>
                  </a:outerShdw>
                </a:effectLst>
                <a:latin typeface="Arial Black" panose="020B0A04020102020204" pitchFamily="34" charset="0"/>
              </a:rPr>
              <a:t>ΑΛΟΘΑΝΙΟ</a:t>
            </a:r>
            <a:endParaRPr lang="el-GR" sz="4000" b="1" u="sng"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858</TotalTime>
  <Words>7533</Words>
  <Application>Microsoft Office PowerPoint</Application>
  <PresentationFormat>Προβολή στην οθόνη (4:3)</PresentationFormat>
  <Paragraphs>1101</Paragraphs>
  <Slides>211</Slides>
  <Notes>0</Notes>
  <HiddenSlides>0</HiddenSlides>
  <MMClips>0</MMClips>
  <ScaleCrop>false</ScaleCrop>
  <HeadingPairs>
    <vt:vector size="6" baseType="variant">
      <vt:variant>
        <vt:lpstr>Γραμματοσειρές που χρησιμοποιούνται</vt:lpstr>
      </vt:variant>
      <vt:variant>
        <vt:i4>10</vt:i4>
      </vt:variant>
      <vt:variant>
        <vt:lpstr>Θέμα</vt:lpstr>
      </vt:variant>
      <vt:variant>
        <vt:i4>1</vt:i4>
      </vt:variant>
      <vt:variant>
        <vt:lpstr>Τίτλοι διαφανειών</vt:lpstr>
      </vt:variant>
      <vt:variant>
        <vt:i4>211</vt:i4>
      </vt:variant>
    </vt:vector>
  </HeadingPairs>
  <TitlesOfParts>
    <vt:vector size="222" baseType="lpstr">
      <vt:lpstr>Arial</vt:lpstr>
      <vt:lpstr>Arial Black</vt:lpstr>
      <vt:lpstr>Calibri</vt:lpstr>
      <vt:lpstr>Cambria</vt:lpstr>
      <vt:lpstr>Candara</vt:lpstr>
      <vt:lpstr>Microsoft Sans Serif</vt:lpstr>
      <vt:lpstr>Segoe UI Symbol</vt:lpstr>
      <vt:lpstr>Times New Roman</vt:lpstr>
      <vt:lpstr>Trebuchet MS</vt:lpstr>
      <vt:lpstr>Wingdings</vt:lpstr>
      <vt:lpstr>Office Theme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Αλοθάνιο, όμως, απεδείχθη ότι  δεν  είναι το ιδανικό πτητικό αναισθητικό, λόγω  πρόκλησης αρρυθμιών, πτώση ΑΠ, βραδυκαρδία, και πιο σπάνια  ηπατικής νέκρωσης και κακοήθης υπερθεμία </vt:lpstr>
      <vt:lpstr>Παρουσίαση του PowerPoint</vt:lpstr>
      <vt:lpstr>Αέρια Αναισθητικά</vt:lpstr>
      <vt:lpstr>Παρουσίαση του PowerPoint</vt:lpstr>
      <vt:lpstr>Παρουσίαση του PowerPoint</vt:lpstr>
      <vt:lpstr>Επηρεάζουν τη σύνθεση, τη μεταφορά και την  απελευθέρωση των νευροδιαβιβαστών από την  προσυναπτική περιοχή, καθώς και τη σύνδεση ή  και τη δράση του νευροδιαβιβαστή στην  μετασυναπτική περιοχή</vt:lpstr>
      <vt:lpstr>Αναστέλουν ή διεγείρουν δυναμικά που  ευοδώνουν ή αναστέλλουν τη διέγερση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ΠΑΡΆΓΟΝΤΕΣ ΠΟΥ ΑΥΞΆΝΟΥΝ ΤΗΝ MAC</vt:lpstr>
      <vt:lpstr>  Ο κύριος σκοπός της αναισθησίας με εισπνεόμενα αναισθητικά είναι να επιτευχθεί μία σταθερή και  ευνοική μερική πίεση των ΕΑ στον</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1. Καρδιακή παροχή</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Ιδιότητες </vt:lpstr>
      <vt:lpstr>Παρουσίαση του PowerPoint</vt:lpstr>
      <vt:lpstr>Παρουσίαση του PowerPoint</vt:lpstr>
      <vt:lpstr>Παρουσίαση του PowerPoint</vt:lpstr>
      <vt:lpstr>Παρουσίαση του PowerPoint</vt:lpstr>
      <vt:lpstr>Είναι  από τα ευρύτερα  χρησιμοποιούμενα πτητικά γενικά  αναισθητικά, δεν χρησιμοποιείται,  όμως, για αναισθησία παιδιών.</vt:lpstr>
      <vt:lpstr>Δόση- Μορφές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Επειδή προκαλεί και χάλαση των λείων  μυών των βρόγχων, ενδείκνυται για γενική  αναισθησία ασθματικών</vt:lpstr>
      <vt:lpstr>Παρουσίαση του PowerPoint</vt:lpstr>
      <vt:lpstr>Αποφεύγεται η χρήση του σε εγκύους επί  τοκετού, διότι χαλαρώνει το μυομήτριο,  επιβραδύνει τον τοκετό και παρεμποδίζει  την αιμόσταση</vt:lpstr>
      <vt:lpstr>Δόση-Μορφή</vt:lpstr>
      <vt:lpstr>Παρουσίαση του PowerPoint</vt:lpstr>
      <vt:lpstr>Παρουσίαση του PowerPoint</vt:lpstr>
      <vt:lpstr>CHF2-O-CHFCF3  C3H2F6O, M.B. 168 Διφθορομεθυλο-1-φθορο-2,2,2-  τριφθοροαιθυλαιθέρας</vt:lpstr>
      <vt:lpstr>Παρουσίαση του PowerPoint</vt:lpstr>
      <vt:lpstr>Παρουσίαση του PowerPoint</vt:lpstr>
      <vt:lpstr>  Δράση-Χρήση </vt:lpstr>
      <vt:lpstr>Έτσι,    παρουσιάζει    ταχεία    επαγωγή    χειρουργικής αναισθησίας και ταχεία ανάνηψη (50% του χρόνου μετά τη  χορήγηση  ισοαναισθητικής  δόσης  ισοφλουρανίου), πολύ   μικρή   τοξικότητα,   άρα   καθίσταται   κατάλληλο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Χορήγηση μέσω ειδικά βαθμονομημένου  εξατμιστήρα</vt:lpstr>
      <vt:lpstr>⦿ Χρήση σεβοφλουρανίου για τοποθέτηση  φλεβοκαθετήρα στα παιδιά ⦿ Σχετίζεται με ↓ ποσοστά μετεγχειρητικού  εμετού από το Δεσφλουράνιο</vt:lpstr>
      <vt:lpstr>Παρουσίαση του PowerPoint</vt:lpstr>
      <vt:lpstr>Παρουσίαση του PowerPoint</vt:lpstr>
      <vt:lpstr>Παρουσίαση του PowerPoint</vt:lpstr>
      <vt:lpstr>Παρουσίαση του PowerPoint</vt:lpstr>
      <vt:lpstr>Επάγει γρήγορα χειρουργική αναισθησία  με σχετικά σύντομη ανάνηψη. Το αλοθάνιο  δεν προκαλεί ικανοποιητική μυοχάλαση και  αναλγησία μόνο του.</vt:lpstr>
      <vt:lpstr>Παρουσίαση του PowerPoint</vt:lpstr>
      <vt:lpstr>Παρουσίαση του PowerPoint</vt:lpstr>
      <vt:lpstr>Παρουσίαση του PowerPoint</vt:lpstr>
      <vt:lpstr>Παρουσίαση του PowerPoint</vt:lpstr>
      <vt:lpstr>Αντενδείξεις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Δεν πυροδοτεί την εμφάνιση κακοήθους  υπερθερμίας Παράγεται με διύλιση του ατμοσφαιρικού αέρα αλλά το κόστος παραγωγής του είναι ιδιαίτερα υψηλό, γεγονός που περιορίζει σημαντικά την ευρεία χρήση του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Το 0,004% του Ν2Ο μεταβολίζεται από  βακτήρια στο έντερο σε άζωτο.</vt:lpstr>
      <vt:lpstr>Παρουσίαση του PowerPoint</vt:lpstr>
      <vt:lpstr>Παρουσίαση του PowerPoint</vt:lpstr>
      <vt:lpstr>Παρουσίαση του PowerPoint</vt:lpstr>
      <vt:lpstr>Η πρώτη επίσημη χρήση  του</vt:lpstr>
      <vt:lpstr>Το  Schleich  αραιών</vt:lpstr>
      <vt:lpstr>Λίγα χρόνια αργότερα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Συντελεστής κατανομής ιστού/αίματος</vt:lpstr>
      <vt:lpstr>Μεταβολισμός-Βιομετατροπή</vt:lpstr>
      <vt:lpstr>Παρουσίαση του PowerPoint</vt:lpstr>
      <vt:lpstr>Παρουσίαση του PowerPoint</vt:lpstr>
      <vt:lpstr>⦿ β) Απέκκριση από τους νεφρούς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Χορηγείται ως γαλάκτωμα , 1-2%  προποφόλη, 10% έλαιο σόγιας, 1,2%  λεκιθίνη αυγού, 2,2% γλυκερόλη και  0,005% EDTA, pH 4,5-7. ⦿ LD50 50 mg/kg, i.v., 1100 mg/kg, p.o.  (μύς), 42 mg/kg, i.v. (δόση φαρμάκου που προκαλεί θάνατο στο 50%)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Ενίσχυση της δράσης με άλλα γενικά  αναισθητικά και κατασταλτικά του KNΣ.</vt:lpstr>
      <vt:lpstr>Παρουσίαση του PowerPoint</vt:lpstr>
      <vt:lpstr>Παρουσίαση του PowerPoint</vt:lpstr>
      <vt:lpstr>Παρουσίαση του PowerPoint</vt:lpstr>
      <vt:lpstr>Παρουσίαση του PowerPoint</vt:lpstr>
      <vt:lpstr>Η κεταμίνη εισήχθη στην ιατρική το  1962. Κατατάσσεται στον κατάλογο της  Παγκόσμιας Οργάνωσης Υγείας “Essential  Drugs List”, των ελάχιστων ιατρικών μέσων  για ουσιώδες σύστημα υγείας.</vt:lpstr>
      <vt:lpstr>Παρουσίαση του PowerPoint</vt:lpstr>
      <vt:lpstr>Έχει μεγάλο όγκο κατανομής και σύντομη  κάθαρση (3,1 lit/kg και 19,1 ml/min.kg),  ιδιότητες που την καθιστούν κατάλληλη για  διαρκή ενδοφλέβια έγχυση χωρίς κίνδυνο  υπέρβασης της δόσης.</vt:lpstr>
      <vt:lpstr>Παρουσίαση του PowerPoint</vt:lpstr>
      <vt:lpstr>Παρουσίαση του PowerPoint</vt:lpstr>
      <vt:lpstr>⦿ Έτσι, χρησιμοποιείται με επιτυχία για  βραχείες χειρουργικές επεμβάσεις σε παιδιά  κάτω των 15 ετών. Το παραπάνω σύμπτωμα ελαττώνεται ή εξαφανίζεται επί  συγχορήγησης με βενζοδιαζεπίνη.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⦿Κεταμίνη</vt:lpstr>
      <vt:lpstr>Παρουσίαση του PowerPoint</vt:lpstr>
      <vt:lpstr>Παρουσίαση του PowerPoint</vt:lpstr>
      <vt:lpstr>Παρουσίαση του PowerPoint</vt:lpstr>
      <vt:lpstr>Παρουσίαση του PowerPoint</vt:lpstr>
      <vt:lpstr>Στερεό κρυσταλλικό, σ.τ. 67ο. Ελάχιστα  διαλυτό στο νερό, διαλυτό σε οργανικούς  διαλύτες. LD50 30 mg/kg (μύες, i.v.), 15  mg/kg (επίμυες, i.v.).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και  τα οπιοειδή  τη δράση στο</vt:lpstr>
      <vt:lpstr>Παρουσίαση του PowerPoint</vt:lpstr>
      <vt:lpstr>Χορηγούνται ως αγχολυτικά κατά την  προαναισθητική αγωγή, για την καταστολή  του ασθενούς πριν την αναισθησία και για  την πρόκληση αμνησίας, όσον αφορά τα δυσάρεστα περιεγχειρητικά γεγονότα.</vt:lpstr>
      <vt:lpstr>Δεν θεωρούνται ιδεώδη φάρμακα για  την εισαγωγή στην αναισθησία. Έχουν  αντιεπιληπτική δράση και προκαλούν μυϊκή  χάλαση μέσω κεντρικών επιδράσεων στην  παρεγκεφαλίδα ή το νωτιαίο μυελό.</vt:lpstr>
      <vt:lpstr>Δεν προκαλούν σημαντική  καρδιαγγειακή καταστολή. Η απάντηση των  αναπνευστικών κέντρων στην υπερκαπνία  ή υποξαιμία καταστέλλεται με δοσοεξαρτώμενο τρόπο.</vt:lpstr>
      <vt:lpstr>Παρουσίαση του PowerPoint</vt:lpstr>
      <vt:lpstr>Οι ασθενείς με χρόνια αποφρακτική  πνευμονοπάθεια είναι περισσότερο επιρρεπείς στην αναπνευστική  καταστολή από βενζοδιαζεπίμες.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Η φλουμαζενίλη, λόγω του μικρού χρόνου  ημίσειας ζωής της, έχει διάρκεια δράσης  λιγότερο από 1 ώρα, και για το λόγο αυτό ενδέχεται να χρειαστούν πολλαπλές δόσεις.</vt:lpstr>
      <vt:lpstr>⦿ Η αρχική δόση χορήγησης είναι 200mg  ενδοφλεβίως και μπορεί να χορηγούνται  100mg ανά 60 δευτερόλεπτα έως την  ανάνηψη. Θα πρέπει να αποφεύγεται σε  άτομα που πάσχουν από επιληψία και λαμβάνουν μακράς διάρκειας ζωής  βενζοδιαζεπίνες.</vt:lpstr>
      <vt:lpstr>Παρουσίαση του PowerPoint</vt:lpstr>
      <vt:lpstr>Παρουσίαση του PowerPoint</vt:lpstr>
      <vt:lpstr>Παρουσίαση του PowerPoint</vt:lpstr>
      <vt:lpstr>⦿ Χρόνος ημίσειας ζωής 12 με 40 ώρες ⦿ Χορηγείται από το στόμα ή παρεντερικά σε  δόσεις που κυμαίνονται από 1-10 mg</vt:lpstr>
      <vt:lpstr>Προκαλεί καταστολή του ΚΝΣ και κυρίως  των υποφλοιωδών περιοχών του εγκεφάλου, του μεσεγκεφάλου και του  δικτυωτού σχηματισμού.</vt:lpstr>
      <vt:lpstr>Μπορεί να ανταγωνιστεί τις ενέργειες  του γλουταμινικού οξέος εντός του εξωπυραμιδικού συστήματος.</vt:lpstr>
      <vt:lpstr>Παρουσίαση του PowerPoint</vt:lpstr>
      <vt:lpstr>⦿ Χρησιμοποιείται ως αντιεμετικό σε μικρές  δόσεις (0,5-1,25mg) XOMOLIX</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Εισπνεόμενα και ενδοφλέβια αναισθητικά.</dc:title>
  <dc:creator>turbo-x</dc:creator>
  <cp:lastModifiedBy>CHRYSSA</cp:lastModifiedBy>
  <cp:revision>447</cp:revision>
  <dcterms:created xsi:type="dcterms:W3CDTF">2022-01-07T15:23:43Z</dcterms:created>
  <dcterms:modified xsi:type="dcterms:W3CDTF">2023-01-11T08:31:35Z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2020-12-27T00:00:00Z</vt:filetime>
  </property>
  <property fmtid="{D5CDD505-2E9C-101B-9397-08002B2CF9AE}" pid="3" name="Creator">
    <vt:lpwstr>Microsoft® PowerPoint® 2019</vt:lpwstr>
  </property>
  <property fmtid="{D5CDD505-2E9C-101B-9397-08002B2CF9AE}" pid="4" name="LastSaved">
    <vt:filetime>2022-01-07T00:00:00Z</vt:filetime>
  </property>
</Properties>
</file>