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2"/>
  </p:sldMasterIdLst>
  <p:notesMasterIdLst>
    <p:notesMasterId r:id="rId12"/>
  </p:notesMasterIdLst>
  <p:sldIdLst>
    <p:sldId id="256" r:id="rId3"/>
    <p:sldId id="306" r:id="rId4"/>
    <p:sldId id="307" r:id="rId5"/>
    <p:sldId id="308" r:id="rId6"/>
    <p:sldId id="309" r:id="rId7"/>
    <p:sldId id="310" r:id="rId8"/>
    <p:sldId id="311" r:id="rId9"/>
    <p:sldId id="305" r:id="rId10"/>
    <p:sldId id="291" r:id="rId11"/>
  </p:sldIdLst>
  <p:sldSz cx="9144000" cy="6858000" type="screen4x3"/>
  <p:notesSz cx="6858000" cy="9144000"/>
  <p:custDataLst>
    <p:tags r:id="rId13"/>
  </p:custDataLst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306"/>
            <p14:sldId id="307"/>
            <p14:sldId id="308"/>
            <p14:sldId id="309"/>
            <p14:sldId id="310"/>
            <p14:sldId id="311"/>
            <p14:sldId id="305"/>
            <p14:sldId id="291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>
        <p:scale>
          <a:sx n="64" d="100"/>
          <a:sy n="64" d="100"/>
        </p:scale>
        <p:origin x="-930" y="-24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8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28/3/2016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Δημιουργία εργασίας</a:t>
            </a:r>
          </a:p>
        </p:txBody>
      </p:sp>
      <p:pic>
        <p:nvPicPr>
          <p:cNvPr id="7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Δημιουργία εργασίας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 descr="[DECORATIVE]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 descr="[DECORATIVE]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Δημιουργία εργασίας</a:t>
            </a:r>
          </a:p>
        </p:txBody>
      </p:sp>
      <p:pic>
        <p:nvPicPr>
          <p:cNvPr id="8" name="Picture 3" descr="[DECORATIVE]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Δημιουργία εργασίας</a:t>
            </a:r>
          </a:p>
        </p:txBody>
      </p:sp>
      <p:pic>
        <p:nvPicPr>
          <p:cNvPr id="10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Δημιουργία εργασίας</a:t>
            </a:r>
          </a:p>
        </p:txBody>
      </p:sp>
      <p:pic>
        <p:nvPicPr>
          <p:cNvPr id="6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Δημιουργία εργασίας</a:t>
            </a:r>
          </a:p>
        </p:txBody>
      </p:sp>
      <p:pic>
        <p:nvPicPr>
          <p:cNvPr id="9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rgbClr val="5075BC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Εργαλείο «Εργασίες»: Δημιουργία εργασίας</a:t>
            </a:r>
          </a:p>
        </p:txBody>
      </p:sp>
      <p:pic>
        <p:nvPicPr>
          <p:cNvPr id="8" name="Picture 3" descr="Λογότυπο πλατφόρμας."/>
          <p:cNvPicPr>
            <a:picLocks noChangeAspect="1" noChangeArrowheads="1"/>
          </p:cNvPicPr>
          <p:nvPr userDrawn="1"/>
        </p:nvPicPr>
        <p:blipFill rotWithShape="1">
          <a:blip r:embed="rId2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00" r="12742" b="22446"/>
          <a:stretch/>
        </p:blipFill>
        <p:spPr bwMode="auto">
          <a:xfrm>
            <a:off x="101784" y="6381328"/>
            <a:ext cx="416766" cy="4023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4.xml"/><Relationship Id="rId1" Type="http://schemas.openxmlformats.org/officeDocument/2006/relationships/tags" Target="../tags/tag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class.gunet.gr/courses/TELEGU497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Relationship Id="rId5" Type="http://schemas.openxmlformats.org/officeDocument/2006/relationships/image" Target="../media/image9.png"/><Relationship Id="rId4" Type="http://schemas.openxmlformats.org/officeDocument/2006/relationships/hyperlink" Target="%5b1%5d%20http:/creativecommons.org/licenses/by-nc-sa/4.0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Εικόνα 5" descr="Λογότυπο ακαδημαϊκού διαδικτύου.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47788"/>
            <a:ext cx="1430040" cy="892041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7" name="Picture 3" descr="Λογότυπο πλατφόρμας."/>
          <p:cNvPicPr>
            <a:picLocks noChangeAspect="1" noChangeArrowheads="1"/>
          </p:cNvPicPr>
          <p:nvPr/>
        </p:nvPicPr>
        <p:blipFill>
          <a:blip r:embed="rId5">
            <a:duotone>
              <a:prstClr val="black"/>
              <a:srgbClr val="0070C0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2360" y="342044"/>
            <a:ext cx="941164" cy="876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470025"/>
          </a:xfrm>
        </p:spPr>
        <p:txBody>
          <a:bodyPr>
            <a:normAutofit/>
          </a:bodyPr>
          <a:lstStyle/>
          <a:p>
            <a:r>
              <a:rPr lang="el-GR" sz="4000" dirty="0">
                <a:solidFill>
                  <a:srgbClr val="5075BC"/>
                </a:solidFill>
              </a:rPr>
              <a:t>Ανάπτυξη </a:t>
            </a:r>
            <a:r>
              <a:rPr lang="el-GR" sz="4000" dirty="0" smtClean="0">
                <a:solidFill>
                  <a:srgbClr val="5075BC"/>
                </a:solidFill>
              </a:rPr>
              <a:t>ηλεκτρονικών μαθημάτων </a:t>
            </a:r>
            <a:br>
              <a:rPr lang="el-GR" sz="4000" dirty="0" smtClean="0">
                <a:solidFill>
                  <a:srgbClr val="5075BC"/>
                </a:solidFill>
              </a:rPr>
            </a:br>
            <a:r>
              <a:rPr lang="el-GR" sz="4000" dirty="0" smtClean="0">
                <a:solidFill>
                  <a:srgbClr val="5075BC"/>
                </a:solidFill>
              </a:rPr>
              <a:t>στην πλατφόρμα </a:t>
            </a:r>
            <a:r>
              <a:rPr lang="el-GR" sz="4000" dirty="0" err="1" smtClean="0">
                <a:solidFill>
                  <a:srgbClr val="5075BC"/>
                </a:solidFill>
              </a:rPr>
              <a:t>Open</a:t>
            </a:r>
            <a:r>
              <a:rPr lang="el-GR" sz="4000" dirty="0" smtClean="0">
                <a:solidFill>
                  <a:srgbClr val="5075BC"/>
                </a:solidFill>
              </a:rPr>
              <a:t> </a:t>
            </a:r>
            <a:r>
              <a:rPr lang="el-GR" sz="4000" dirty="0" err="1">
                <a:solidFill>
                  <a:srgbClr val="5075BC"/>
                </a:solidFill>
              </a:rPr>
              <a:t>eClass</a:t>
            </a:r>
            <a:endParaRPr lang="el-GR" sz="4000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429000"/>
            <a:ext cx="7776864" cy="1492399"/>
          </a:xfrm>
        </p:spPr>
        <p:txBody>
          <a:bodyPr>
            <a:noAutofit/>
          </a:bodyPr>
          <a:lstStyle/>
          <a:p>
            <a:r>
              <a:rPr lang="el-GR" dirty="0"/>
              <a:t>Εργαλεία Παρακολούθησης, Αξιολόγησης και </a:t>
            </a:r>
            <a:r>
              <a:rPr lang="el-GR" dirty="0" smtClean="0"/>
              <a:t>Ανατροφοδότησης</a:t>
            </a:r>
          </a:p>
          <a:p>
            <a:endParaRPr lang="en-GB" dirty="0" smtClean="0"/>
          </a:p>
          <a:p>
            <a:r>
              <a:rPr lang="el-GR" dirty="0"/>
              <a:t>Ε</a:t>
            </a:r>
            <a:r>
              <a:rPr lang="el-GR" dirty="0" smtClean="0"/>
              <a:t>ργαλείο «</a:t>
            </a:r>
            <a:r>
              <a:rPr lang="el-GR" dirty="0"/>
              <a:t>Εργασίες»: Δημιουργία εργασίας</a:t>
            </a:r>
            <a:endParaRPr lang="el-GR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Δημιουργία </a:t>
            </a:r>
            <a:r>
              <a:rPr lang="el-GR" dirty="0" smtClean="0"/>
              <a:t>εργασίας (1/5)</a:t>
            </a:r>
            <a:endParaRPr lang="el-GR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l-GR" dirty="0"/>
              <a:t>Για να δημιουργήσετε μια </a:t>
            </a:r>
            <a:r>
              <a:rPr lang="el-GR" dirty="0" smtClean="0"/>
              <a:t>εργασία, </a:t>
            </a:r>
            <a:r>
              <a:rPr lang="el-GR" dirty="0"/>
              <a:t>κάντε κλικ στο κουμπί με την ένδειξη «Δημιουργία Εργασίας». </a:t>
            </a:r>
            <a:endParaRPr lang="en-GB" dirty="0"/>
          </a:p>
          <a:p>
            <a:endParaRPr lang="el-GR" dirty="0"/>
          </a:p>
        </p:txBody>
      </p:sp>
      <p:pic>
        <p:nvPicPr>
          <p:cNvPr id="1027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72816"/>
            <a:ext cx="4025903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99062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Δημιουργία εργασίας </a:t>
            </a:r>
            <a:r>
              <a:rPr lang="el-GR" dirty="0" smtClean="0"/>
              <a:t>(2/5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66728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Στη φόρμα που θα </a:t>
            </a:r>
            <a:r>
              <a:rPr lang="el-GR" dirty="0" smtClean="0"/>
              <a:t>εμφανιστεί πληκτρολογήστε </a:t>
            </a:r>
            <a:r>
              <a:rPr lang="el-GR" dirty="0"/>
              <a:t>τον τίτλο της </a:t>
            </a:r>
            <a:r>
              <a:rPr lang="el-GR" dirty="0" smtClean="0"/>
              <a:t>εργασίας και την περιγραφή </a:t>
            </a:r>
            <a:r>
              <a:rPr lang="el-GR" dirty="0" smtClean="0"/>
              <a:t>της.</a:t>
            </a:r>
            <a:endParaRPr lang="en-GB" dirty="0"/>
          </a:p>
          <a:p>
            <a:endParaRPr lang="el-GR" dirty="0"/>
          </a:p>
        </p:txBody>
      </p:sp>
      <p:pic>
        <p:nvPicPr>
          <p:cNvPr id="2051" name="Picture 3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1700808"/>
            <a:ext cx="4398640" cy="36968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34839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Δημιουργία εργασίας </a:t>
            </a:r>
            <a:r>
              <a:rPr lang="el-GR" dirty="0" smtClean="0"/>
              <a:t>(3/5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l-GR" sz="2600" dirty="0" smtClean="0"/>
              <a:t>Επιπλέον μπορείτε: </a:t>
            </a:r>
          </a:p>
          <a:p>
            <a:pPr lvl="0"/>
            <a:r>
              <a:rPr lang="el-GR" sz="2600" dirty="0" smtClean="0"/>
              <a:t>Να ενσωματώσετε, </a:t>
            </a:r>
            <a:r>
              <a:rPr lang="el-GR" sz="2600" dirty="0"/>
              <a:t>εάν </a:t>
            </a:r>
            <a:r>
              <a:rPr lang="el-GR" sz="2600" dirty="0" smtClean="0"/>
              <a:t>επιθυμείτε, </a:t>
            </a:r>
            <a:r>
              <a:rPr lang="el-GR" sz="2600" dirty="0"/>
              <a:t>ένα βοηθητικό αρχείο με υποδείξεις σχετικές με την εργασία.</a:t>
            </a:r>
            <a:endParaRPr lang="en-GB" sz="2600" dirty="0"/>
          </a:p>
          <a:p>
            <a:pPr lvl="0"/>
            <a:r>
              <a:rPr lang="el-GR" sz="2600" dirty="0" smtClean="0"/>
              <a:t>Να επιλέξετε τον τύπο βαθμολογίας και να ορίσετε τη </a:t>
            </a:r>
            <a:r>
              <a:rPr lang="el-GR" sz="2600" dirty="0"/>
              <a:t>μέγιστη βαθμολογία της συγκεκριμένης εργασίας</a:t>
            </a:r>
            <a:r>
              <a:rPr lang="el-GR" sz="2600" dirty="0" smtClean="0"/>
              <a:t>.</a:t>
            </a:r>
            <a:endParaRPr lang="en-GB" sz="2600" dirty="0"/>
          </a:p>
        </p:txBody>
      </p:sp>
      <p:pic>
        <p:nvPicPr>
          <p:cNvPr id="3074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844824"/>
            <a:ext cx="4038600" cy="10264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56135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Δημιουργία εργασίας </a:t>
            </a:r>
            <a:r>
              <a:rPr lang="el-GR" dirty="0" smtClean="0"/>
              <a:t>(4/5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l-GR" sz="2600" dirty="0" smtClean="0"/>
              <a:t>Να καθορίσετε την </a:t>
            </a:r>
            <a:r>
              <a:rPr lang="el-GR" sz="2600" dirty="0"/>
              <a:t>ημερομηνία έναρξης και λήξης υποβολής της </a:t>
            </a:r>
            <a:r>
              <a:rPr lang="el-GR" sz="2600" dirty="0" smtClean="0"/>
              <a:t>εργασίας, ορίζοντας την ημέρα</a:t>
            </a:r>
            <a:r>
              <a:rPr lang="el-GR" sz="2600" dirty="0"/>
              <a:t>, </a:t>
            </a:r>
            <a:r>
              <a:rPr lang="el-GR" sz="2600" dirty="0" smtClean="0"/>
              <a:t>το μήνα </a:t>
            </a:r>
            <a:r>
              <a:rPr lang="el-GR" sz="2600" dirty="0"/>
              <a:t>και </a:t>
            </a:r>
            <a:r>
              <a:rPr lang="el-GR" sz="2600" dirty="0" smtClean="0"/>
              <a:t>το έτος</a:t>
            </a:r>
            <a:r>
              <a:rPr lang="el-GR" sz="2600" dirty="0"/>
              <a:t>. </a:t>
            </a:r>
            <a:r>
              <a:rPr lang="el-GR" sz="2600" dirty="0" smtClean="0"/>
              <a:t>Ακόμα δίνεται </a:t>
            </a:r>
            <a:r>
              <a:rPr lang="el-GR" sz="2600" dirty="0"/>
              <a:t>η δυνατότητα εκπρόθεσμης υποβολής της εργασίας με την ανάλογη όμως σήμανση. </a:t>
            </a:r>
            <a:endParaRPr lang="en-GB" sz="2600" dirty="0"/>
          </a:p>
          <a:p>
            <a:endParaRPr lang="el-GR" sz="2600" dirty="0"/>
          </a:p>
        </p:txBody>
      </p:sp>
      <p:pic>
        <p:nvPicPr>
          <p:cNvPr id="4098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772816"/>
            <a:ext cx="4038600" cy="1346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9565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Δημιουργία εργασίας </a:t>
            </a:r>
            <a:r>
              <a:rPr lang="el-GR" dirty="0" smtClean="0"/>
              <a:t>(5/5</a:t>
            </a:r>
            <a:r>
              <a:rPr lang="el-GR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el-GR" sz="2600" dirty="0" smtClean="0"/>
              <a:t>Επιπρόσθετα μπορείτε:</a:t>
            </a:r>
          </a:p>
          <a:p>
            <a:pPr lvl="0"/>
            <a:r>
              <a:rPr lang="el-GR" sz="2600" dirty="0" smtClean="0"/>
              <a:t>Να επιλέξετε αν </a:t>
            </a:r>
            <a:r>
              <a:rPr lang="el-GR" sz="2600" dirty="0"/>
              <a:t>η εργασία είναι ατομική ή ομαδική.</a:t>
            </a:r>
            <a:endParaRPr lang="en-GB" sz="2600" dirty="0"/>
          </a:p>
          <a:p>
            <a:pPr lvl="0"/>
            <a:r>
              <a:rPr lang="el-GR" sz="2600" dirty="0" smtClean="0"/>
              <a:t>Να επιλέξετε εάν </a:t>
            </a:r>
            <a:r>
              <a:rPr lang="el-GR" sz="2600" dirty="0"/>
              <a:t>η ανάθεση της εργασίας θα γίνει σε όλους τους εκπαιδευόμενους </a:t>
            </a:r>
            <a:r>
              <a:rPr lang="el-GR" sz="2600" dirty="0" smtClean="0"/>
              <a:t>ή </a:t>
            </a:r>
            <a:r>
              <a:rPr lang="el-GR" sz="2600" dirty="0"/>
              <a:t>σε συγκριμένους</a:t>
            </a:r>
            <a:r>
              <a:rPr lang="el-GR" sz="2600" dirty="0" smtClean="0"/>
              <a:t>.</a:t>
            </a:r>
          </a:p>
          <a:p>
            <a:pPr lvl="0"/>
            <a:r>
              <a:rPr lang="el-GR" sz="2600" dirty="0" smtClean="0"/>
              <a:t>Να ορίσετε </a:t>
            </a:r>
            <a:r>
              <a:rPr lang="el-GR" sz="2600" dirty="0" smtClean="0"/>
              <a:t>προαιρετικά ετικέτες για την εργασία.</a:t>
            </a:r>
            <a:endParaRPr lang="en-GB" sz="2600" dirty="0"/>
          </a:p>
          <a:p>
            <a:endParaRPr lang="el-GR" sz="2600" dirty="0"/>
          </a:p>
        </p:txBody>
      </p:sp>
      <p:sp>
        <p:nvSpPr>
          <p:cNvPr id="7" name="Rectangle 6"/>
          <p:cNvSpPr/>
          <p:nvPr/>
        </p:nvSpPr>
        <p:spPr>
          <a:xfrm>
            <a:off x="4644008" y="3645024"/>
            <a:ext cx="4176464" cy="21698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l-GR" sz="2600" dirty="0">
                <a:solidFill>
                  <a:prstClr val="black"/>
                </a:solidFill>
              </a:rPr>
              <a:t>Τέλος, κάντε κλικ στο κουμπί με την ένδειξη «Αποθήκευση</a:t>
            </a:r>
            <a:r>
              <a:rPr lang="el-GR" sz="2600" dirty="0" smtClean="0">
                <a:solidFill>
                  <a:prstClr val="black"/>
                </a:solidFill>
              </a:rPr>
              <a:t>», </a:t>
            </a:r>
            <a:r>
              <a:rPr lang="el-GR" sz="2600" dirty="0" smtClean="0">
                <a:solidFill>
                  <a:prstClr val="black"/>
                </a:solidFill>
              </a:rPr>
              <a:t>για να δημιουργηθεί η εργασία σας.</a:t>
            </a:r>
            <a:endParaRPr lang="en-GB" sz="2600" dirty="0">
              <a:solidFill>
                <a:prstClr val="black"/>
              </a:solidFill>
            </a:endParaRPr>
          </a:p>
        </p:txBody>
      </p:sp>
      <p:pic>
        <p:nvPicPr>
          <p:cNvPr id="5124" name="Picture 4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1772816"/>
            <a:ext cx="4038600" cy="15106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10973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Λίστα εργασιών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10744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dirty="0"/>
              <a:t>Η εργασία προστίθεται και εμφανίζεται στη σελίδα των εργασιών του μαθήματος. </a:t>
            </a:r>
            <a:endParaRPr lang="en-GB" dirty="0" smtClean="0"/>
          </a:p>
          <a:p>
            <a:endParaRPr lang="el-GR" dirty="0"/>
          </a:p>
        </p:txBody>
      </p:sp>
      <p:pic>
        <p:nvPicPr>
          <p:cNvPr id="6146" name="Picture 2" descr="[DECORATIVE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772816"/>
            <a:ext cx="4501959" cy="2304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21417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err="1" smtClean="0"/>
              <a:t>Copyright</a:t>
            </a:r>
            <a:r>
              <a:rPr lang="el-GR" sz="2000" dirty="0" smtClean="0"/>
              <a:t> Ακαδημαϊκό Διαδίκτυο – </a:t>
            </a:r>
            <a:r>
              <a:rPr lang="en-GB" sz="2000" dirty="0" err="1" smtClean="0"/>
              <a:t>Gunet</a:t>
            </a:r>
            <a:r>
              <a:rPr lang="en-GB" sz="2000" dirty="0" smtClean="0"/>
              <a:t> 2015</a:t>
            </a:r>
            <a:r>
              <a:rPr lang="el-GR" sz="2000" dirty="0"/>
              <a:t>. «Ανάπτυξη Ηλεκτρονικών Μαθημάτων στην Πλατφόρμα </a:t>
            </a:r>
            <a:r>
              <a:rPr lang="el-GR" sz="2000" dirty="0" err="1"/>
              <a:t>Open</a:t>
            </a:r>
            <a:r>
              <a:rPr lang="el-GR" sz="2000" dirty="0"/>
              <a:t> </a:t>
            </a:r>
            <a:r>
              <a:rPr lang="el-GR" sz="2000" dirty="0" err="1"/>
              <a:t>eClass</a:t>
            </a:r>
            <a:r>
              <a:rPr lang="el-GR" sz="2000" dirty="0"/>
              <a:t>. Εργαλεία Παρακολούθησης, Αξιολόγησης και </a:t>
            </a:r>
            <a:r>
              <a:rPr lang="el-GR" sz="2000" dirty="0" smtClean="0"/>
              <a:t>Ανατροφοδότησης. </a:t>
            </a:r>
            <a:r>
              <a:rPr lang="el-GR" sz="2000" dirty="0"/>
              <a:t>Εργαλείο «Εργασίες»: Δημιουργία Ε</a:t>
            </a:r>
            <a:r>
              <a:rPr lang="el-GR" sz="2000" dirty="0" smtClean="0"/>
              <a:t>ργασίας. Έκδοση: 1.0. Αθήνα 2015. Διαθέσιμο από τη δικτυακή διεύθυνση: </a:t>
            </a:r>
            <a:r>
              <a:rPr lang="en-GB" sz="2000" dirty="0" smtClean="0">
                <a:hlinkClick r:id="rId3" tooltip="Σύνδεσμος Ηλεκτρονικού Μαθήματος"/>
              </a:rPr>
              <a:t>http://eclass.gunet.gr/courses/TELEGU497/</a:t>
            </a:r>
            <a:r>
              <a:rPr lang="el-GR" sz="2000" dirty="0" smtClean="0"/>
              <a:t> 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24971144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err="1"/>
              <a:t>κ.λ.π</a:t>
            </a:r>
            <a:r>
              <a:rPr lang="el-GR" sz="2000" dirty="0"/>
              <a:t>.,  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CHECKTIMEDATE" val="28/3/2016 10:40:35 πμ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5,1027,2,3,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7,5124,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ZHAW.ACCESSIBILITYADDIN.READINGORDER" val="2,3,2056,6,"/>
</p:tagLst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��< ? x m l   v e r s i o n = " 1 . 0 "   e n c o d i n g = " u t f - 1 6 " ? > < D o c u m e n t S e t t i n g s   x m l n s : x s i = " h t t p : / / w w w . w 3 . o r g / 2 0 0 1 / X M L S c h e m a - i n s t a n c e "   x m l n s : x s d = " h t t p : / / w w w . w 3 . o r g / 2 0 0 1 / X M L S c h e m a "   x m l n s = " h t t p : / / w w w . z h a w . c h / A c c e s s i b i l i t y A d d I n " >  
     < C h e c k R e a d i n g O r d e r > t r u e < / C h e c k R e a d i n g O r d e r >  
     < C h e c k T a b l e H e a d e r > t r u e < / C h e c k T a b l e H e a d e r >  
     < C h e c k S l i d e T i t l e > t r u e < / C h e c k S l i d e T i t l e >  
     < C h e c k L a n g u a g e S e t t i n g > t r u e < / C h e c k L a n g u a g e S e t t i n g >  
     < C h e c k A l t T e x t > t r u e < / C h e c k A l t T e x t >  
     < C h e c k T e x t S i z e > f a l s e < / C h e c k T e x t S i z e >  
     < C h e c k S c r e e n T i p > f a l s e < / C h e c k S c r e e n T i p >  
     < S h o w S h a p e N a m e C o l u m n > f a l s e < / S h o w S h a p e N a m e C o l u m n >  
     < S h o w I s s u e D e s c r i p t i o n > t r u e < / S h o w I s s u e D e s c r i p t i o n >  
 < / D o c u m e n t S e t t i n g s > 
</file>

<file path=customXml/itemProps1.xml><?xml version="1.0" encoding="utf-8"?>
<ds:datastoreItem xmlns:ds="http://schemas.openxmlformats.org/officeDocument/2006/customXml" ds:itemID="{47A38C4A-454A-414B-8B6F-BCC59E934BE8}">
  <ds:schemaRefs>
    <ds:schemaRef ds:uri="http://www.w3.org/2001/XMLSchema"/>
    <ds:schemaRef ds:uri="http://www.zhaw.ch/AccessibilityAddI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2832</TotalTime>
  <Words>366</Words>
  <Application>Microsoft Office PowerPoint</Application>
  <PresentationFormat>On-screen Show (4:3)</PresentationFormat>
  <Paragraphs>37</Paragraphs>
  <Slides>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Θέμα του Office</vt:lpstr>
      <vt:lpstr>Ανάπτυξη ηλεκτρονικών μαθημάτων  στην πλατφόρμα Open eClass</vt:lpstr>
      <vt:lpstr>Δημιουργία εργασίας (1/5)</vt:lpstr>
      <vt:lpstr>Δημιουργία εργασίας (2/5)</vt:lpstr>
      <vt:lpstr>Δημιουργία εργασίας (3/5)</vt:lpstr>
      <vt:lpstr>Δημιουργία εργασίας (4/5)</vt:lpstr>
      <vt:lpstr>Δημιουργία εργασίας (5/5)</vt:lpstr>
      <vt:lpstr>Λίστα εργασιών</vt:lpstr>
      <vt:lpstr>Σημείωμα Αναφοράς</vt:lpstr>
      <vt:lpstr>Σημείωμα Αδειοδότησης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Εργαλεία Παρακολούθησης, Αξιολόγησης και Ανατροφοδότησης</dc:title>
  <dc:creator>GUnet</dc:creator>
  <cp:lastModifiedBy>takis81 mark</cp:lastModifiedBy>
  <cp:revision>243</cp:revision>
  <dcterms:created xsi:type="dcterms:W3CDTF">2012-09-06T09:03:05Z</dcterms:created>
  <dcterms:modified xsi:type="dcterms:W3CDTF">2016-03-28T07:50:20Z</dcterms:modified>
</cp:coreProperties>
</file>