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3"/>
  </p:notesMasterIdLst>
  <p:sldIdLst>
    <p:sldId id="256" r:id="rId3"/>
    <p:sldId id="306" r:id="rId4"/>
    <p:sldId id="307" r:id="rId5"/>
    <p:sldId id="308" r:id="rId6"/>
    <p:sldId id="309" r:id="rId7"/>
    <p:sldId id="310" r:id="rId8"/>
    <p:sldId id="311" r:id="rId9"/>
    <p:sldId id="312" r:id="rId10"/>
    <p:sldId id="305" r:id="rId11"/>
    <p:sldId id="291" r:id="rId12"/>
  </p:sldIdLst>
  <p:sldSz cx="9144000" cy="6858000" type="screen4x3"/>
  <p:notesSz cx="6858000" cy="9144000"/>
  <p:custDataLst>
    <p:tags r:id="rId14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256"/>
            <p14:sldId id="306"/>
            <p14:sldId id="307"/>
            <p14:sldId id="308"/>
            <p14:sldId id="309"/>
            <p14:sldId id="310"/>
            <p14:sldId id="311"/>
            <p14:sldId id="312"/>
          </p14:sldIdLst>
        </p14:section>
        <p14:section name="Untitled Section" id="{42B4D5F2-81E7-434E-84D3-8980043AE3B1}">
          <p14:sldIdLst>
            <p14:sldId id="305"/>
            <p14:sldId id="291"/>
          </p14:sldIdLst>
        </p14:section>
        <p14:section name="Untitled Section" id="{0F1CB131-A6BD-43D0-B8D4-1F27CEF7A05E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77" autoAdjust="0"/>
    <p:restoredTop sz="99309" autoAdjust="0"/>
  </p:normalViewPr>
  <p:slideViewPr>
    <p:cSldViewPr>
      <p:cViewPr>
        <p:scale>
          <a:sx n="64" d="100"/>
          <a:sy n="64" d="100"/>
        </p:scale>
        <p:origin x="-930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87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t>11/3/2016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«Ομάδες Χρηστών»: Δημιουργία πολλαπλών νέων ομάδων χρηστών</a:t>
            </a:r>
          </a:p>
        </p:txBody>
      </p:sp>
      <p:pic>
        <p:nvPicPr>
          <p:cNvPr id="7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«Ομάδες Χρηστών»: Δημιουργία πολλαπλών νέων ομάδων χρηστών</a:t>
            </a:r>
          </a:p>
        </p:txBody>
      </p:sp>
      <p:pic>
        <p:nvPicPr>
          <p:cNvPr id="8" name="Picture 3" descr="[DECORATIVE]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«Ομάδες Χρηστών»: Δημιουργία πολλαπλών νέων ομάδων χρηστών</a:t>
            </a:r>
          </a:p>
        </p:txBody>
      </p:sp>
      <p:pic>
        <p:nvPicPr>
          <p:cNvPr id="8" name="Picture 3" descr="[DECORATIVE]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«Ομάδες Χρηστών»: Δημιουργία πολλαπλών νέων ομάδων χρηστών</a:t>
            </a:r>
          </a:p>
        </p:txBody>
      </p:sp>
      <p:pic>
        <p:nvPicPr>
          <p:cNvPr id="10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«Ομάδες Χρηστών»: Δημιουργία πολλαπλών νέων ομάδων χρηστών</a:t>
            </a:r>
          </a:p>
        </p:txBody>
      </p:sp>
      <p:pic>
        <p:nvPicPr>
          <p:cNvPr id="6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«Ομάδες Χρηστών»: Δημιουργία πολλαπλών νέων ομάδων χρηστών</a:t>
            </a:r>
          </a:p>
        </p:txBody>
      </p:sp>
      <p:pic>
        <p:nvPicPr>
          <p:cNvPr id="9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«Ομάδες Χρηστών»: Δημιουργία πολλαπλών νέων ομάδων χρηστών</a:t>
            </a:r>
          </a:p>
        </p:txBody>
      </p:sp>
      <p:pic>
        <p:nvPicPr>
          <p:cNvPr id="8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10.png"/><Relationship Id="rId4" Type="http://schemas.openxmlformats.org/officeDocument/2006/relationships/hyperlink" Target="%5b1%5d%20http:/creativecommons.org/licenses/by-nc-sa/4.0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class.gunet.gr/courses/TELEGU497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5" descr="Λογότυπο ακαδημαϊκού διαδικτύου.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47788"/>
            <a:ext cx="1430040" cy="8920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Picture 3" descr="Λογότυπο πλατφόρμας.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342044"/>
            <a:ext cx="941164" cy="876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1470025"/>
          </a:xfrm>
        </p:spPr>
        <p:txBody>
          <a:bodyPr>
            <a:normAutofit/>
          </a:bodyPr>
          <a:lstStyle/>
          <a:p>
            <a:r>
              <a:rPr lang="el-GR" sz="4000" dirty="0">
                <a:solidFill>
                  <a:srgbClr val="5075BC"/>
                </a:solidFill>
              </a:rPr>
              <a:t>Ανάπτυξη </a:t>
            </a:r>
            <a:r>
              <a:rPr lang="el-GR" sz="4000" dirty="0" smtClean="0">
                <a:solidFill>
                  <a:srgbClr val="5075BC"/>
                </a:solidFill>
              </a:rPr>
              <a:t>ηλεκτρονικών μαθημάτων </a:t>
            </a:r>
            <a:br>
              <a:rPr lang="el-GR" sz="4000" dirty="0" smtClean="0">
                <a:solidFill>
                  <a:srgbClr val="5075BC"/>
                </a:solidFill>
              </a:rPr>
            </a:br>
            <a:r>
              <a:rPr lang="el-GR" sz="4000" dirty="0" smtClean="0">
                <a:solidFill>
                  <a:srgbClr val="5075BC"/>
                </a:solidFill>
              </a:rPr>
              <a:t>στην πλατφόρμα </a:t>
            </a:r>
            <a:r>
              <a:rPr lang="el-GR" sz="4000" dirty="0" err="1" smtClean="0">
                <a:solidFill>
                  <a:srgbClr val="5075BC"/>
                </a:solidFill>
              </a:rPr>
              <a:t>Open</a:t>
            </a:r>
            <a:r>
              <a:rPr lang="el-GR" sz="4000" dirty="0" smtClean="0">
                <a:solidFill>
                  <a:srgbClr val="5075BC"/>
                </a:solidFill>
              </a:rPr>
              <a:t> </a:t>
            </a:r>
            <a:r>
              <a:rPr lang="el-GR" sz="4000" dirty="0" err="1">
                <a:solidFill>
                  <a:srgbClr val="5075BC"/>
                </a:solidFill>
              </a:rPr>
              <a:t>eClass</a:t>
            </a:r>
            <a:endParaRPr lang="el-GR" sz="4000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429000"/>
            <a:ext cx="7776864" cy="1492399"/>
          </a:xfrm>
        </p:spPr>
        <p:txBody>
          <a:bodyPr>
            <a:noAutofit/>
          </a:bodyPr>
          <a:lstStyle/>
          <a:p>
            <a:r>
              <a:rPr lang="el-GR" dirty="0"/>
              <a:t>Εργαλεία Ενημέρωσης, Επικοινωνίας και </a:t>
            </a:r>
            <a:r>
              <a:rPr lang="el-GR" dirty="0" smtClean="0"/>
              <a:t>Συνεργασίας</a:t>
            </a:r>
          </a:p>
          <a:p>
            <a:endParaRPr lang="en-GB" dirty="0" smtClean="0"/>
          </a:p>
          <a:p>
            <a:r>
              <a:rPr lang="el-GR" sz="3000" dirty="0" smtClean="0"/>
              <a:t>Εργαλείο «Ομάδες Χρηστών»</a:t>
            </a:r>
            <a:r>
              <a:rPr lang="en-GB" sz="3000" dirty="0" smtClean="0"/>
              <a:t>:</a:t>
            </a:r>
          </a:p>
          <a:p>
            <a:r>
              <a:rPr lang="el-GR" sz="3000" dirty="0"/>
              <a:t>Δημιουργία πολλαπλών νέων ομάδων </a:t>
            </a:r>
            <a:r>
              <a:rPr lang="el-GR" sz="3000" dirty="0" smtClean="0"/>
              <a:t>χρηστών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281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236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Δημιουργία πολλαπλών νέων ομάδων </a:t>
            </a:r>
            <a:r>
              <a:rPr lang="el-GR" dirty="0" smtClean="0"/>
              <a:t>χρηστών (1/3)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Για να δημιουργήσετε ταυτόχρονα πολλαπλές ομάδες χρηστών, πατήστε το κουμπί με την ένδειξη «Δημιουργία πολλών ομάδων</a:t>
            </a:r>
            <a:r>
              <a:rPr lang="el-GR" dirty="0" smtClean="0"/>
              <a:t>».</a:t>
            </a:r>
            <a:endParaRPr lang="en-GB" dirty="0"/>
          </a:p>
          <a:p>
            <a:endParaRPr lang="el-GR" dirty="0"/>
          </a:p>
        </p:txBody>
      </p:sp>
      <p:pic>
        <p:nvPicPr>
          <p:cNvPr id="10" name="Picture 3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772816"/>
            <a:ext cx="4038600" cy="87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124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Δημιουργία πολλαπλών νέων ομάδων </a:t>
            </a:r>
            <a:r>
              <a:rPr lang="el-GR" dirty="0" smtClean="0"/>
              <a:t>χρηστών (2/3)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l-GR" sz="2700" dirty="0"/>
              <a:t>Στη φόρμα που θα εμφανιστεί, </a:t>
            </a:r>
            <a:r>
              <a:rPr lang="el-GR" sz="2700" dirty="0" smtClean="0"/>
              <a:t>ορίστε τον </a:t>
            </a:r>
            <a:r>
              <a:rPr lang="el-GR" sz="2700" dirty="0"/>
              <a:t>αριθμό των ομάδων που επιθυμείτε να δημιουργήσετε και τον μέγιστο αριθμό συμμετεχόντων κάθε ομάδας. Στη συνέχεια, κάντε κλικ στο κουμπί με την ένδειξη «Δημιουργία». </a:t>
            </a:r>
            <a:endParaRPr lang="en-GB" sz="2700" dirty="0"/>
          </a:p>
          <a:p>
            <a:endParaRPr lang="el-GR" sz="2700" dirty="0"/>
          </a:p>
        </p:txBody>
      </p:sp>
      <p:pic>
        <p:nvPicPr>
          <p:cNvPr id="29698" name="Picture 2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844824"/>
            <a:ext cx="4038600" cy="2038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609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Δημιουργία πολλαπλών νέων ομάδων </a:t>
            </a:r>
            <a:r>
              <a:rPr lang="el-GR" dirty="0" smtClean="0"/>
              <a:t>χρηστών (3/3)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602632" cy="4525963"/>
          </a:xfrm>
        </p:spPr>
        <p:txBody>
          <a:bodyPr/>
          <a:lstStyle/>
          <a:p>
            <a:pPr marL="0" indent="0">
              <a:buNone/>
            </a:pPr>
            <a:r>
              <a:rPr lang="el-GR" dirty="0" smtClean="0"/>
              <a:t>Οι ομάδες χρηστών έχουν δημιουργηθεί.</a:t>
            </a:r>
            <a:endParaRPr lang="en-GB" dirty="0"/>
          </a:p>
          <a:p>
            <a:endParaRPr lang="el-GR" dirty="0"/>
          </a:p>
        </p:txBody>
      </p:sp>
      <p:pic>
        <p:nvPicPr>
          <p:cNvPr id="31746" name="Picture 2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772816"/>
            <a:ext cx="5291926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676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Επεξεργασία ρυθμίσεων ομάδας (1/4)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Για να επεξεργαστείτε τις ρυθμίσεις καθεμιάς από τις ομάδες χρηστών που δημιουργήσατε, κάντε κλικ στην επιλογή «Ρυθμίσεις» από την αναδυόμενη λίστα διαθέσιμων επιλογών.</a:t>
            </a:r>
            <a:endParaRPr lang="el-GR" dirty="0"/>
          </a:p>
        </p:txBody>
      </p:sp>
      <p:pic>
        <p:nvPicPr>
          <p:cNvPr id="30722" name="Picture 2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844824"/>
            <a:ext cx="4038600" cy="1436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268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Επεξεργασία ρυθμίσεων ομάδας </a:t>
            </a:r>
            <a:r>
              <a:rPr lang="el-GR" dirty="0" smtClean="0"/>
              <a:t>(2/4</a:t>
            </a:r>
            <a:r>
              <a:rPr lang="el-GR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l-GR" sz="2600" dirty="0"/>
              <a:t>Σχετικά με τις ρυθμίσεις των ομάδων χρηστών μπορείτε </a:t>
            </a:r>
            <a:r>
              <a:rPr lang="el-GR" sz="2600"/>
              <a:t>να </a:t>
            </a:r>
            <a:r>
              <a:rPr lang="el-GR" sz="2600" smtClean="0"/>
              <a:t>καθορίσετε</a:t>
            </a:r>
            <a:r>
              <a:rPr lang="el-GR" sz="2600" dirty="0"/>
              <a:t>:</a:t>
            </a:r>
            <a:endParaRPr lang="en-GB" sz="2600" dirty="0"/>
          </a:p>
          <a:p>
            <a:pPr lvl="0"/>
            <a:r>
              <a:rPr lang="el-GR" sz="2600" dirty="0"/>
              <a:t>Εάν οι εκπαιδευόμενοι μπορούν να εγγράφονται </a:t>
            </a:r>
            <a:r>
              <a:rPr lang="el-GR" sz="2600" dirty="0" smtClean="0"/>
              <a:t>/</a:t>
            </a:r>
            <a:r>
              <a:rPr lang="el-GR" sz="2600" dirty="0" err="1" smtClean="0"/>
              <a:t>απεγγράφονται</a:t>
            </a:r>
            <a:r>
              <a:rPr lang="el-GR" sz="2600" dirty="0" smtClean="0"/>
              <a:t> μόνοι </a:t>
            </a:r>
            <a:r>
              <a:rPr lang="el-GR" sz="2600" dirty="0"/>
              <a:t>τους στις ομάδες ή προτιμάτε η </a:t>
            </a:r>
            <a:r>
              <a:rPr lang="el-GR" sz="2600" dirty="0" smtClean="0"/>
              <a:t>εγγραφή/</a:t>
            </a:r>
            <a:r>
              <a:rPr lang="el-GR" sz="2600" dirty="0" err="1" smtClean="0"/>
              <a:t>απεγγραφή</a:t>
            </a:r>
            <a:r>
              <a:rPr lang="el-GR" sz="2600" dirty="0" smtClean="0"/>
              <a:t> τους </a:t>
            </a:r>
            <a:r>
              <a:rPr lang="el-GR" sz="2600" dirty="0"/>
              <a:t>να γίνεται από εσάς. </a:t>
            </a:r>
            <a:endParaRPr lang="en-GB" sz="2600" dirty="0"/>
          </a:p>
          <a:p>
            <a:endParaRPr lang="el-GR" sz="2600" dirty="0"/>
          </a:p>
        </p:txBody>
      </p:sp>
      <p:pic>
        <p:nvPicPr>
          <p:cNvPr id="32771" name="Picture 3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772816"/>
            <a:ext cx="4038600" cy="2302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7965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Επεξεργασία ρυθμίσεων ομάδας </a:t>
            </a:r>
            <a:r>
              <a:rPr lang="el-GR" dirty="0" smtClean="0"/>
              <a:t>(3/4</a:t>
            </a:r>
            <a:r>
              <a:rPr lang="el-GR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050904" cy="4525963"/>
          </a:xfrm>
        </p:spPr>
        <p:txBody>
          <a:bodyPr>
            <a:noAutofit/>
          </a:bodyPr>
          <a:lstStyle/>
          <a:p>
            <a:pPr lvl="0"/>
            <a:r>
              <a:rPr lang="el-GR" sz="2400" dirty="0"/>
              <a:t>Εάν </a:t>
            </a:r>
            <a:r>
              <a:rPr lang="el-GR" sz="2400" dirty="0" smtClean="0"/>
              <a:t>η ομάδα </a:t>
            </a:r>
            <a:r>
              <a:rPr lang="el-GR" sz="2400" dirty="0"/>
              <a:t>χρηστών θα διαθέτει δική της περιοχή συζητήσεων ή/και περιοχή μεταφόρτωσης αρχείων κι εργασιών </a:t>
            </a:r>
            <a:r>
              <a:rPr lang="el-GR" sz="2400" dirty="0" smtClean="0"/>
              <a:t>(έγγραφα</a:t>
            </a:r>
            <a:r>
              <a:rPr lang="el-GR" sz="2400" dirty="0" smtClean="0"/>
              <a:t>) </a:t>
            </a:r>
            <a:r>
              <a:rPr lang="el-GR" sz="2400" dirty="0"/>
              <a:t>ή/και </a:t>
            </a:r>
            <a:r>
              <a:rPr lang="en-GB" sz="2400" dirty="0"/>
              <a:t>wiki</a:t>
            </a:r>
            <a:r>
              <a:rPr lang="el-GR" sz="2400" dirty="0"/>
              <a:t>. </a:t>
            </a:r>
            <a:endParaRPr lang="en-GB" sz="2400" dirty="0"/>
          </a:p>
          <a:p>
            <a:pPr lvl="0"/>
            <a:r>
              <a:rPr lang="el-GR" sz="2400" dirty="0"/>
              <a:t>Εάν η περιοχή συζητήσεων θα είναι κλειστή (επιτρέπεται η συμμετοχή μόνο σε μέλη της Ομάδας) ή ανοικτή (οποιοσδήποτε εκπαιδευόμενος θα μπορεί να διαβάσει και να γράψει μηνύματα</a:t>
            </a:r>
            <a:r>
              <a:rPr lang="el-GR" sz="2400" dirty="0" smtClean="0"/>
              <a:t>).</a:t>
            </a:r>
            <a:endParaRPr lang="en-GB" sz="2400" dirty="0"/>
          </a:p>
        </p:txBody>
      </p:sp>
      <p:pic>
        <p:nvPicPr>
          <p:cNvPr id="33796" name="Picture 4" descr="[DECORATIVE]"/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693"/>
          <a:stretch/>
        </p:blipFill>
        <p:spPr bwMode="auto">
          <a:xfrm>
            <a:off x="5652120" y="1772816"/>
            <a:ext cx="3000976" cy="2302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7909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Επεξεργασία ρυθμίσεων ομάδας </a:t>
            </a:r>
            <a:r>
              <a:rPr lang="el-GR" dirty="0" smtClean="0"/>
              <a:t>(4/4</a:t>
            </a:r>
            <a:r>
              <a:rPr lang="el-GR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10744" cy="4525963"/>
          </a:xfrm>
        </p:spPr>
        <p:txBody>
          <a:bodyPr/>
          <a:lstStyle/>
          <a:p>
            <a:pPr marL="0" lvl="0" indent="0">
              <a:buNone/>
            </a:pPr>
            <a:r>
              <a:rPr lang="el-GR" dirty="0"/>
              <a:t>Για να αποθηκευτούν οι ρυθμίσεις </a:t>
            </a:r>
            <a:r>
              <a:rPr lang="el-GR" dirty="0" smtClean="0"/>
              <a:t>σας, κάντε </a:t>
            </a:r>
            <a:r>
              <a:rPr lang="el-GR" dirty="0"/>
              <a:t>κλικ στο κουμπί με την ένδειξη «Αλλαγή».</a:t>
            </a:r>
            <a:endParaRPr lang="en-GB" dirty="0"/>
          </a:p>
          <a:p>
            <a:endParaRPr lang="el-GR" dirty="0"/>
          </a:p>
        </p:txBody>
      </p:sp>
      <p:pic>
        <p:nvPicPr>
          <p:cNvPr id="34818" name="Picture 2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4259" y="1772816"/>
            <a:ext cx="4420357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56599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err="1" smtClean="0"/>
              <a:t>Copyright</a:t>
            </a:r>
            <a:r>
              <a:rPr lang="el-GR" sz="2000" dirty="0" smtClean="0"/>
              <a:t> Ακαδημαϊκό Διαδίκτυο – </a:t>
            </a:r>
            <a:r>
              <a:rPr lang="en-GB" sz="2000" dirty="0" err="1" smtClean="0"/>
              <a:t>Gunet</a:t>
            </a:r>
            <a:r>
              <a:rPr lang="en-GB" sz="2000" dirty="0" smtClean="0"/>
              <a:t> 2015</a:t>
            </a:r>
            <a:r>
              <a:rPr lang="el-GR" sz="2000" dirty="0" smtClean="0"/>
              <a:t>. «Ανάπτυξη Ηλεκτρονικών Μαθημάτων στην Πλατφόρμα </a:t>
            </a:r>
            <a:r>
              <a:rPr lang="el-GR" sz="2000" dirty="0" err="1" smtClean="0"/>
              <a:t>Open</a:t>
            </a:r>
            <a:r>
              <a:rPr lang="el-GR" sz="2000" dirty="0" smtClean="0"/>
              <a:t> </a:t>
            </a:r>
            <a:r>
              <a:rPr lang="el-GR" sz="2000" dirty="0" err="1" smtClean="0"/>
              <a:t>eClass</a:t>
            </a:r>
            <a:r>
              <a:rPr lang="el-GR" sz="2000" dirty="0" smtClean="0"/>
              <a:t>. Εργαλεία Ενημέρωσης, Επικοινωνίας και Συνεργασίας</a:t>
            </a:r>
            <a:r>
              <a:rPr lang="el-GR" sz="2000" dirty="0"/>
              <a:t>. </a:t>
            </a:r>
            <a:r>
              <a:rPr lang="el-GR" sz="2000" dirty="0" smtClean="0"/>
              <a:t>Εργαλείο «Ομάδες Χρηστών»</a:t>
            </a:r>
            <a:r>
              <a:rPr lang="en-GB" sz="2000" dirty="0" smtClean="0"/>
              <a:t>: </a:t>
            </a:r>
            <a:r>
              <a:rPr lang="el-GR" sz="2000" dirty="0"/>
              <a:t>Δημιουργία </a:t>
            </a:r>
            <a:r>
              <a:rPr lang="el-GR" sz="2000" dirty="0" smtClean="0"/>
              <a:t>Πολλαπλών Νέων Ομάδων Χρηστών. Έκδοση: 1.0. Αθήνα 2015. Διαθέσιμο από τη δικτυακή διεύθυνση: </a:t>
            </a:r>
            <a:r>
              <a:rPr lang="en-GB" sz="2000" dirty="0" smtClean="0">
                <a:hlinkClick r:id="rId3" tooltip="Σύνδεσμος Ηλεκτρονικού Μαθήματος"/>
              </a:rPr>
              <a:t>http://eclass.gunet.gr/courses/TELEGU497/</a:t>
            </a:r>
            <a:r>
              <a:rPr lang="el-GR" sz="2000" dirty="0" smtClean="0"/>
              <a:t> 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49711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HECKTIMEDATE" val="11/3/2016 10:17:47 πμ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5,1027,2,3,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2056,6,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i = " h t t p : / / w w w . w 3 . o r g / 2 0 0 1 / X M L S c h e m a - i n s t a n c e "   x m l n s : x s d = " h t t p : / / w w w . w 3 . o r g / 2 0 0 1 / X M L S c h e m a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 f a l s e 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CD893D12-BA54-4246-AC4F-9B2B1D5C5D64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2842</TotalTime>
  <Words>418</Words>
  <Application>Microsoft Office PowerPoint</Application>
  <PresentationFormat>On-screen Show (4:3)</PresentationFormat>
  <Paragraphs>36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Θέμα του Office</vt:lpstr>
      <vt:lpstr>Ανάπτυξη ηλεκτρονικών μαθημάτων  στην πλατφόρμα Open eClass</vt:lpstr>
      <vt:lpstr>Δημιουργία πολλαπλών νέων ομάδων χρηστών (1/3)</vt:lpstr>
      <vt:lpstr>Δημιουργία πολλαπλών νέων ομάδων χρηστών (2/3)</vt:lpstr>
      <vt:lpstr>Δημιουργία πολλαπλών νέων ομάδων χρηστών (3/3)</vt:lpstr>
      <vt:lpstr>Επεξεργασία ρυθμίσεων ομάδας (1/4)</vt:lpstr>
      <vt:lpstr>Επεξεργασία ρυθμίσεων ομάδας (2/4)</vt:lpstr>
      <vt:lpstr>Επεξεργασία ρυθμίσεων ομάδας (3/4)</vt:lpstr>
      <vt:lpstr>Επεξεργασία ρυθμίσεων ομάδας (4/4)</vt:lpstr>
      <vt:lpstr>Σημείωμα Αναφοράς</vt:lpstr>
      <vt:lpstr>Σημείωμα Αδειοδότησης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Εργαλεία Οργάνωσης και Διαχείρισης Εκπαιδευτικού Υλικού</dc:title>
  <dc:creator>GUnet</dc:creator>
  <cp:lastModifiedBy>takis81 mark</cp:lastModifiedBy>
  <cp:revision>247</cp:revision>
  <dcterms:created xsi:type="dcterms:W3CDTF">2012-09-06T09:03:05Z</dcterms:created>
  <dcterms:modified xsi:type="dcterms:W3CDTF">2016-03-11T08:18:48Z</dcterms:modified>
</cp:coreProperties>
</file>