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58" r:id="rId3"/>
    <p:sldId id="259" r:id="rId4"/>
    <p:sldId id="260" r:id="rId5"/>
    <p:sldId id="261" r:id="rId6"/>
    <p:sldId id="262" r:id="rId7"/>
    <p:sldId id="264" r:id="rId8"/>
    <p:sldId id="266" r:id="rId9"/>
    <p:sldId id="268" r:id="rId10"/>
    <p:sldId id="270" r:id="rId11"/>
    <p:sldId id="271" r:id="rId12"/>
    <p:sldId id="311" r:id="rId13"/>
    <p:sldId id="272" r:id="rId14"/>
    <p:sldId id="273" r:id="rId15"/>
    <p:sldId id="274" r:id="rId16"/>
    <p:sldId id="280" r:id="rId17"/>
    <p:sldId id="281" r:id="rId18"/>
    <p:sldId id="282" r:id="rId19"/>
    <p:sldId id="283" r:id="rId20"/>
    <p:sldId id="284" r:id="rId21"/>
    <p:sldId id="287" r:id="rId22"/>
    <p:sldId id="288" r:id="rId23"/>
    <p:sldId id="289" r:id="rId24"/>
    <p:sldId id="290" r:id="rId25"/>
    <p:sldId id="291" r:id="rId26"/>
    <p:sldId id="294" r:id="rId27"/>
    <p:sldId id="312" r:id="rId28"/>
    <p:sldId id="313" r:id="rId29"/>
    <p:sldId id="314" r:id="rId30"/>
    <p:sldId id="315" r:id="rId31"/>
    <p:sldId id="316" r:id="rId32"/>
    <p:sldId id="317" r:id="rId33"/>
    <p:sldId id="318" r:id="rId34"/>
    <p:sldId id="295" r:id="rId35"/>
    <p:sldId id="297" r:id="rId36"/>
    <p:sldId id="298" r:id="rId37"/>
    <p:sldId id="299" r:id="rId38"/>
    <p:sldId id="300" r:id="rId39"/>
    <p:sldId id="301" r:id="rId40"/>
    <p:sldId id="302" r:id="rId41"/>
    <p:sldId id="303" r:id="rId42"/>
    <p:sldId id="305" r:id="rId43"/>
    <p:sldId id="306" r:id="rId44"/>
    <p:sldId id="307" r:id="rId45"/>
    <p:sldId id="308" r:id="rId46"/>
    <p:sldId id="309" r:id="rId47"/>
    <p:sldId id="310" r:id="rId4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57"/>
  </p:normalViewPr>
  <p:slideViewPr>
    <p:cSldViewPr>
      <p:cViewPr varScale="1">
        <p:scale>
          <a:sx n="102" d="100"/>
          <a:sy n="102" d="100"/>
        </p:scale>
        <p:origin x="162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26661A-04EF-49D2-B189-2F0766F049DE}" type="datetimeFigureOut">
              <a:rPr lang="el-GR" smtClean="0"/>
              <a:pPr/>
              <a:t>10/1/24</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710449-5E28-40D4-BE00-2379F456B4C0}" type="slidenum">
              <a:rPr lang="el-GR" smtClean="0"/>
              <a:pPr/>
              <a:t>‹#›</a:t>
            </a:fld>
            <a:endParaRPr lang="el-GR"/>
          </a:p>
        </p:txBody>
      </p:sp>
    </p:spTree>
    <p:extLst>
      <p:ext uri="{BB962C8B-B14F-4D97-AF65-F5344CB8AC3E}">
        <p14:creationId xmlns:p14="http://schemas.microsoft.com/office/powerpoint/2010/main" val="466401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4</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5</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6</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7</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8</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9</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10</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11</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12</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13</a:t>
            </a:fld>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14</a:t>
            </a:fld>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15</a:t>
            </a:fld>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16</a:t>
            </a:fld>
            <a:endParaRPr 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17</a:t>
            </a:fld>
            <a:endParaRPr 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18</a:t>
            </a:fld>
            <a:endParaRPr 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19</a:t>
            </a:fld>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20</a:t>
            </a:fld>
            <a:endParaRPr 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21</a:t>
            </a:fld>
            <a:endParaRPr 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22</a:t>
            </a:fld>
            <a:endParaRPr 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23</a:t>
            </a:fld>
            <a:endParaRPr 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24</a:t>
            </a:fld>
            <a:endParaRPr lang="el-G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25</a:t>
            </a:fld>
            <a:endParaRPr lang="el-G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26</a:t>
            </a:fld>
            <a:endParaRPr lang="el-G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34</a:t>
            </a:fld>
            <a:endParaRPr lang="el-G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35</a:t>
            </a:fld>
            <a:endParaRPr lang="el-G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36</a:t>
            </a:fld>
            <a:endParaRPr lang="el-G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37</a:t>
            </a:fld>
            <a:endParaRPr lang="el-G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38</a:t>
            </a:fld>
            <a:endParaRPr lang="el-G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39</a:t>
            </a:fld>
            <a:endParaRPr lang="el-G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40</a:t>
            </a:fld>
            <a:endParaRPr lang="el-G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41</a:t>
            </a:fld>
            <a:endParaRPr lang="el-G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42</a:t>
            </a:fld>
            <a:endParaRPr lang="el-G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43</a:t>
            </a:fld>
            <a:endParaRPr lang="el-G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44</a:t>
            </a:fld>
            <a:endParaRPr lang="el-G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45</a:t>
            </a:fld>
            <a:endParaRPr lang="el-G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46</a:t>
            </a:fld>
            <a:endParaRPr lang="el-G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CB710449-5E28-40D4-BE00-2379F456B4C0}" type="slidenum">
              <a:rPr lang="el-GR" smtClean="0"/>
              <a:pPr/>
              <a:t>47</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F1B5B5FE-1625-418E-BA92-49A4F2F6DB9F}" type="datetimeFigureOut">
              <a:rPr lang="el-GR" smtClean="0"/>
              <a:pPr/>
              <a:t>10/1/24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E8B9615-47D1-4E0C-BDE1-E078215D3DA8}"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F1B5B5FE-1625-418E-BA92-49A4F2F6DB9F}" type="datetimeFigureOut">
              <a:rPr lang="el-GR" smtClean="0"/>
              <a:pPr/>
              <a:t>10/1/24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E8B9615-47D1-4E0C-BDE1-E078215D3DA8}"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F1B5B5FE-1625-418E-BA92-49A4F2F6DB9F}" type="datetimeFigureOut">
              <a:rPr lang="el-GR" smtClean="0"/>
              <a:pPr/>
              <a:t>10/1/24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E8B9615-47D1-4E0C-BDE1-E078215D3DA8}"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F1B5B5FE-1625-418E-BA92-49A4F2F6DB9F}" type="datetimeFigureOut">
              <a:rPr lang="el-GR" smtClean="0"/>
              <a:pPr/>
              <a:t>10/1/24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E8B9615-47D1-4E0C-BDE1-E078215D3DA8}"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F1B5B5FE-1625-418E-BA92-49A4F2F6DB9F}" type="datetimeFigureOut">
              <a:rPr lang="el-GR" smtClean="0"/>
              <a:pPr/>
              <a:t>10/1/24</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E8B9615-47D1-4E0C-BDE1-E078215D3DA8}"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F1B5B5FE-1625-418E-BA92-49A4F2F6DB9F}" type="datetimeFigureOut">
              <a:rPr lang="el-GR" smtClean="0"/>
              <a:pPr/>
              <a:t>10/1/24</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E8B9615-47D1-4E0C-BDE1-E078215D3DA8}"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F1B5B5FE-1625-418E-BA92-49A4F2F6DB9F}" type="datetimeFigureOut">
              <a:rPr lang="el-GR" smtClean="0"/>
              <a:pPr/>
              <a:t>10/1/24</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E8B9615-47D1-4E0C-BDE1-E078215D3DA8}"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1B5B5FE-1625-418E-BA92-49A4F2F6DB9F}" type="datetimeFigureOut">
              <a:rPr lang="el-GR" smtClean="0"/>
              <a:pPr/>
              <a:t>10/1/24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E8B9615-47D1-4E0C-BDE1-E078215D3DA8}"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1B5B5FE-1625-418E-BA92-49A4F2F6DB9F}" type="datetimeFigureOut">
              <a:rPr lang="el-GR" smtClean="0"/>
              <a:pPr/>
              <a:t>10/1/24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E8B9615-47D1-4E0C-BDE1-E078215D3DA8}"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F1B5B5FE-1625-418E-BA92-49A4F2F6DB9F}" type="datetimeFigureOut">
              <a:rPr lang="el-GR" smtClean="0"/>
              <a:pPr/>
              <a:t>10/1/24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E8B9615-47D1-4E0C-BDE1-E078215D3DA8}"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F1B5B5FE-1625-418E-BA92-49A4F2F6DB9F}" type="datetimeFigureOut">
              <a:rPr lang="el-GR" smtClean="0"/>
              <a:pPr/>
              <a:t>10/1/24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E8B9615-47D1-4E0C-BDE1-E078215D3DA8}"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B5B5FE-1625-418E-BA92-49A4F2F6DB9F}" type="datetimeFigureOut">
              <a:rPr lang="el-GR" smtClean="0"/>
              <a:pPr/>
              <a:t>10/1/24</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8B9615-47D1-4E0C-BDE1-E078215D3DA8}"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323528" y="1196752"/>
            <a:ext cx="8496944" cy="792088"/>
          </a:xfrm>
        </p:spPr>
        <p:txBody>
          <a:bodyPr>
            <a:normAutofit fontScale="90000"/>
          </a:bodyPr>
          <a:lstStyle/>
          <a:p>
            <a:br>
              <a:rPr lang="el-GR" sz="3200" b="1" dirty="0"/>
            </a:br>
            <a:br>
              <a:rPr lang="el-GR" sz="3200" b="1" dirty="0"/>
            </a:br>
            <a:br>
              <a:rPr lang="el-GR" sz="3200" b="1" dirty="0"/>
            </a:br>
            <a:r>
              <a:rPr lang="el-GR" sz="2700" b="1" dirty="0"/>
              <a:t>Ἀχιλλεὺς Γ. Χαλδαιάκης</a:t>
            </a:r>
            <a:br>
              <a:rPr lang="el-GR" sz="2700" dirty="0"/>
            </a:br>
            <a:r>
              <a:rPr lang="el-GR" sz="2700" dirty="0"/>
              <a:t> Καθηγητὴς ΤΜΣ ΕΚΠΑ</a:t>
            </a:r>
            <a:br>
              <a:rPr lang="el-GR" sz="2700" dirty="0"/>
            </a:br>
            <a:r>
              <a:rPr lang="el-GR" sz="3200" b="1" dirty="0"/>
              <a:t> </a:t>
            </a:r>
            <a:br>
              <a:rPr lang="el-GR" sz="3200" dirty="0"/>
            </a:br>
            <a:r>
              <a:rPr lang="el-GR" sz="3200" b="1" dirty="0"/>
              <a:t> </a:t>
            </a:r>
            <a:br>
              <a:rPr lang="el-GR" sz="3200" b="1" dirty="0"/>
            </a:br>
            <a:br>
              <a:rPr lang="el-GR" sz="3200" b="1" dirty="0"/>
            </a:br>
            <a:br>
              <a:rPr lang="el-GR" sz="3200" b="1" dirty="0"/>
            </a:br>
            <a:br>
              <a:rPr lang="el-GR" sz="3200" dirty="0"/>
            </a:br>
            <a:r>
              <a:rPr lang="el-GR" sz="4900" b="1" dirty="0"/>
              <a:t>ΨΑΛΤΙΚΗ ΠΡΑΞΗ</a:t>
            </a:r>
            <a:endParaRPr lang="el-GR" sz="4900" i="1" dirty="0"/>
          </a:p>
        </p:txBody>
      </p:sp>
      <p:sp>
        <p:nvSpPr>
          <p:cNvPr id="3" name="2 - Υπότιτλος"/>
          <p:cNvSpPr>
            <a:spLocks noGrp="1"/>
          </p:cNvSpPr>
          <p:nvPr>
            <p:ph type="subTitle" idx="1"/>
          </p:nvPr>
        </p:nvSpPr>
        <p:spPr>
          <a:xfrm>
            <a:off x="1371600" y="2564904"/>
            <a:ext cx="6400800" cy="1512168"/>
          </a:xfrm>
        </p:spPr>
        <p:txBody>
          <a:bodyPr/>
          <a:lstStyle/>
          <a:p>
            <a:endParaRPr lang="el-GR" i="1" dirty="0">
              <a:latin typeface="Palatino Linotype"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0" y="0"/>
            <a:ext cx="9144000" cy="6858000"/>
          </a:xfrm>
        </p:spPr>
        <p:txBody>
          <a:bodyPr>
            <a:normAutofit fontScale="77500" lnSpcReduction="20000"/>
          </a:bodyPr>
          <a:lstStyle/>
          <a:p>
            <a:pPr algn="just">
              <a:buNone/>
            </a:pPr>
            <a:endParaRPr lang="el-GR" i="1" dirty="0">
              <a:latin typeface="Palatino Linotype" pitchFamily="18" charset="0"/>
            </a:endParaRPr>
          </a:p>
          <a:p>
            <a:pPr marL="400050" lvl="1" indent="0" algn="just">
              <a:buNone/>
            </a:pPr>
            <a:r>
              <a:rPr lang="el-GR" i="1" dirty="0"/>
              <a:t>	Τὸ δὲ διχῶς τοὺς χοροὺς ποιεῖν καὶ διαιρεῖν καὶ ψάλλειν</a:t>
            </a:r>
            <a:r>
              <a:rPr lang="en-US" i="1" dirty="0"/>
              <a:t>, </a:t>
            </a:r>
            <a:r>
              <a:rPr lang="el-GR" i="1" dirty="0"/>
              <a:t>τίς ἡμῖν ταῦτα ὑπέδειξεν</a:t>
            </a:r>
            <a:r>
              <a:rPr lang="en-US" i="1" dirty="0"/>
              <a:t>, </a:t>
            </a:r>
            <a:r>
              <a:rPr lang="el-GR" i="1" dirty="0"/>
              <a:t>ἄκουε</a:t>
            </a:r>
            <a:r>
              <a:rPr lang="en-US" i="1" dirty="0"/>
              <a:t>, </a:t>
            </a:r>
            <a:r>
              <a:rPr lang="el-GR" i="1" dirty="0"/>
              <a:t>ὦ ἀκροατά</a:t>
            </a:r>
            <a:r>
              <a:rPr lang="en-US" i="1" dirty="0"/>
              <a:t>. </a:t>
            </a:r>
            <a:endParaRPr lang="el-GR" dirty="0"/>
          </a:p>
          <a:p>
            <a:pPr marL="400050" lvl="1" indent="0" algn="just">
              <a:buNone/>
            </a:pPr>
            <a:r>
              <a:rPr lang="el-GR" i="1" dirty="0"/>
              <a:t>	Τὸ δύο χοροὺς ψάλλειν Φλαβιανὸς ὁ μακαριώτατος ἀρχιεπίσκοπος Ἀντιοχείας παρέδωκεν</a:t>
            </a:r>
            <a:r>
              <a:rPr lang="en-US" i="1" dirty="0"/>
              <a:t>, </a:t>
            </a:r>
            <a:r>
              <a:rPr lang="el-GR" i="1" dirty="0"/>
              <a:t>ὡς εὐάρμοστον καὶ ὡς ἀειθαλῆ ποιῶν τὴν μελῳδίαν· μικρὸν ἀπ</a:t>
            </a:r>
            <a:r>
              <a:rPr lang="en-US" i="1" dirty="0"/>
              <a:t>’ </a:t>
            </a:r>
            <a:r>
              <a:rPr lang="el-GR" i="1" dirty="0"/>
              <a:t>ἀλλήλων τοὺς ψάλλοντας διαστήσας καὶ χορὸν ἐν τάξει θέσθαι</a:t>
            </a:r>
            <a:r>
              <a:rPr lang="en-US" i="1" dirty="0"/>
              <a:t>, </a:t>
            </a:r>
            <a:r>
              <a:rPr lang="el-GR" i="1" dirty="0"/>
              <a:t>οὕτως ἐκέλευσεν καὶ νενομοθέτηκεν ψάλλειν εὐχαρίστως καὶ εὐρύθμως</a:t>
            </a:r>
            <a:r>
              <a:rPr lang="en-US" i="1" dirty="0"/>
              <a:t>, </a:t>
            </a:r>
            <a:r>
              <a:rPr lang="el-GR" i="1" dirty="0"/>
              <a:t>ὡς ἂν θατέρου τῶν μερῶν ἡσυχάζοντος</a:t>
            </a:r>
            <a:r>
              <a:rPr lang="en-US" i="1" dirty="0"/>
              <a:t>, </a:t>
            </a:r>
            <a:r>
              <a:rPr lang="el-GR" i="1" dirty="0"/>
              <a:t>καὶ πνεῦμα ὥσπερ ἀναλαμβάνοντος τῇ τοῦ ἑτέρου ψαλμῳδίᾳ</a:t>
            </a:r>
            <a:r>
              <a:rPr lang="en-US" i="1" dirty="0"/>
              <a:t>. </a:t>
            </a:r>
            <a:r>
              <a:rPr lang="el-GR" i="1" dirty="0"/>
              <a:t>Καὶ διὰ τοῦτο οὔτε ὁ ψάλλων οὔτε ὁ ἀκούων ναρκήσει ποτέ</a:t>
            </a:r>
            <a:r>
              <a:rPr lang="en-US" i="1" dirty="0"/>
              <a:t>. </a:t>
            </a:r>
            <a:r>
              <a:rPr lang="el-GR" i="1" dirty="0"/>
              <a:t>Ταῦτα δὲ οὐ μετὰ κραυγῆς τινος</a:t>
            </a:r>
            <a:r>
              <a:rPr lang="en-US" i="1" dirty="0"/>
              <a:t>, </a:t>
            </a:r>
            <a:r>
              <a:rPr lang="el-GR" i="1" dirty="0"/>
              <a:t>ὡς οἱ τὴν μουσικὴν ψάλλοντες· εἰ δέ γε θέλεις ἀληθῶς ἔμμουσα ψάλλειν ἐπὶ τῇ δυνάμει τῇ σῇ</a:t>
            </a:r>
            <a:r>
              <a:rPr lang="en-US" i="1" dirty="0"/>
              <a:t>, </a:t>
            </a:r>
            <a:r>
              <a:rPr lang="el-GR" i="1" dirty="0"/>
              <a:t>ψάλλε</a:t>
            </a:r>
            <a:r>
              <a:rPr lang="en-US" i="1" dirty="0"/>
              <a:t>, </a:t>
            </a:r>
            <a:r>
              <a:rPr lang="el-GR" i="1" dirty="0"/>
              <a:t>καὶ μὴ βιασθῆς ὡς οἱ πολλοὶ κραυγὰς ἀσήμους καὶ ἀτάκτους ἐκπέμπουσι φωνάς· οὐ γὰρ τῶν αἰνούντων ταῦτα τὸν Κύριον</a:t>
            </a:r>
            <a:r>
              <a:rPr lang="en-US" i="1" dirty="0"/>
              <a:t>, </a:t>
            </a:r>
            <a:r>
              <a:rPr lang="el-GR" i="1" dirty="0"/>
              <a:t>ἀλλὰ τῶν μαινομένων καὶ φρενιτιώντων ἀνθρώπων</a:t>
            </a:r>
            <a:r>
              <a:rPr lang="en-US" i="1" dirty="0"/>
              <a:t>. </a:t>
            </a:r>
            <a:r>
              <a:rPr lang="el-GR" i="1" dirty="0"/>
              <a:t>Ὅπου γε καὶ ὁ Πέτρου κανὼν διαῤῥήδην βοᾷ· κανὼν γὰρ ὁ συνᾴδων ἐκείνου τὰ ἐμά</a:t>
            </a:r>
            <a:r>
              <a:rPr lang="en-US" i="1" dirty="0"/>
              <a:t>, </a:t>
            </a:r>
            <a:r>
              <a:rPr lang="el-GR" i="1" dirty="0"/>
              <a:t>ταῦτα ἀπείργει φάσκων</a:t>
            </a:r>
            <a:r>
              <a:rPr lang="en-US" i="1" dirty="0"/>
              <a:t>, </a:t>
            </a:r>
            <a:r>
              <a:rPr lang="el-GR" i="1" dirty="0"/>
              <a:t>οὕτω ψάλλειν τοὺς ἐπὶ ταῖς θείαις παραγενομένους ἐκκλησίαις βουλόμεθα μετὰ φόβου Θεοῦ καὶ κατανύξεως</a:t>
            </a:r>
            <a:r>
              <a:rPr lang="en-US" i="1" dirty="0"/>
              <a:t>. </a:t>
            </a:r>
            <a:r>
              <a:rPr lang="el-GR" i="1" dirty="0"/>
              <a:t>Τῶν γὰρ παραγενομένων ἐν τῇ ἐκκλησίᾳ καὶ ἀσήμους φωνὰς καὶ κραυγὰς ᾀδόντων οὐκ ἀποδεχόμεθα τὴν ὁρμήν· γέγραπται γάρ· μὴ βιάζετε τὴν φύσιν ὑπὲρ τὴν φύσιν</a:t>
            </a:r>
            <a:r>
              <a:rPr lang="en-US" i="1" dirty="0"/>
              <a:t>, </a:t>
            </a:r>
            <a:r>
              <a:rPr lang="el-GR" i="1" dirty="0"/>
              <a:t>ἀλλὰ μετὰ τῆς προσηκούσης εὐλαβείας προσάγειν δεῖ τῷ Θεῷ τοὺς ὕμνους· εὐλαβεῖς γὰρ ἔσεσθαι δεῖ τοὺς εὐλογοῦντας ἅμα δὲ καὶ αἰνοῦντας τὸν Κύριον</a:t>
            </a:r>
            <a:r>
              <a:rPr lang="en-US" i="1" dirty="0"/>
              <a:t>, </a:t>
            </a:r>
            <a:r>
              <a:rPr lang="el-GR" i="1" dirty="0"/>
              <a:t>καθώσπερ τὸ ἱερὸν ἀπεφήνατο λόγιον</a:t>
            </a:r>
            <a:r>
              <a:rPr lang="en-US" i="1" dirty="0"/>
              <a:t>. </a:t>
            </a:r>
            <a:r>
              <a:rPr lang="el-GR" i="1" dirty="0"/>
              <a:t>Καὶ ὁ χρυσοῦς τὴν γλῶτταν καὶ μέγας τῆς οἰκουμένης φωστὴρ τάδε φησί· καθ</a:t>
            </a:r>
            <a:r>
              <a:rPr lang="en-US" i="1" dirty="0"/>
              <a:t>’ </a:t>
            </a:r>
            <a:r>
              <a:rPr lang="el-GR" i="1" dirty="0"/>
              <a:t>ἑκάστην ἄγελλοί εἰσιν ἀπογραφόμενοι τοὺς παρισταμένους ἐν τῇ ἐκκλησίᾳ</a:t>
            </a:r>
            <a:r>
              <a:rPr lang="el-GR" dirty="0"/>
              <a:t> </a:t>
            </a:r>
            <a:endParaRPr lang="el-GR" dirty="0">
              <a:latin typeface="Palatino Linotype"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026" name="Picture 2" descr="C:\Users\Αχιλλέας Χαλδαιάκης\Documents\Σ Υ Ν Ε Δ Ρ Ι Α\2011\Συνέδριο Φιλανδίας\ΕΙΚΟΝΕΣ\πίνακες Μακάριος Ανήρ\σάρωση0004.jpg"/>
          <p:cNvPicPr>
            <a:picLocks noGrp="1" noChangeAspect="1" noChangeArrowheads="1"/>
          </p:cNvPicPr>
          <p:nvPr>
            <p:ph idx="1"/>
          </p:nvPr>
        </p:nvPicPr>
        <p:blipFill>
          <a:blip r:embed="rId3" cstate="print"/>
          <a:srcRect/>
          <a:stretch>
            <a:fillRect/>
          </a:stretch>
        </p:blipFill>
        <p:spPr bwMode="auto">
          <a:xfrm>
            <a:off x="2267744" y="0"/>
            <a:ext cx="4536504" cy="68580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2050" name="Picture 2" descr="C:\Users\Αχιλλέας Χαλδαιάκης\Documents\Σ Υ Ν Ε Δ Ρ Ι Α\2011\Συνέδριο Φιλανδίας\ΕΙΚΟΝΕΣ\πίνακες Μακάριος Ανήρ\σάρωση0005.jpg"/>
          <p:cNvPicPr>
            <a:picLocks noGrp="1" noChangeAspect="1" noChangeArrowheads="1"/>
          </p:cNvPicPr>
          <p:nvPr>
            <p:ph idx="1"/>
          </p:nvPr>
        </p:nvPicPr>
        <p:blipFill>
          <a:blip r:embed="rId3" cstate="print"/>
          <a:srcRect/>
          <a:stretch>
            <a:fillRect/>
          </a:stretch>
        </p:blipFill>
        <p:spPr bwMode="auto">
          <a:xfrm>
            <a:off x="2411760" y="0"/>
            <a:ext cx="4608512" cy="6858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3074" name="Picture 2" descr="C:\Users\Αχιλλέας Χαλδαιάκης\Documents\Σ Υ Ν Ε Δ Ρ Ι Α\2011\Συνέδριο Φιλανδίας\ΕΙΚΟΝΕΣ\πίνακες Μακάριος Ανήρ\σάρωση0006.jpg"/>
          <p:cNvPicPr>
            <a:picLocks noGrp="1" noChangeAspect="1" noChangeArrowheads="1"/>
          </p:cNvPicPr>
          <p:nvPr>
            <p:ph idx="1"/>
          </p:nvPr>
        </p:nvPicPr>
        <p:blipFill>
          <a:blip r:embed="rId3" cstate="print"/>
          <a:srcRect/>
          <a:stretch>
            <a:fillRect/>
          </a:stretch>
        </p:blipFill>
        <p:spPr bwMode="auto">
          <a:xfrm>
            <a:off x="2411760" y="404664"/>
            <a:ext cx="4536504" cy="374441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4098" name="Picture 2" descr="C:\Users\Αχιλλέας Χαλδαιάκης\Documents\Σ Υ Ν Ε Δ Ρ Ι Α\2011\Συνέδριο Φιλανδίας\ΕΙΚΟΝΕΣ\πίνακες Μακάριος Ανήρ\σάρωση0007.jpg"/>
          <p:cNvPicPr>
            <a:picLocks noGrp="1" noChangeAspect="1" noChangeArrowheads="1"/>
          </p:cNvPicPr>
          <p:nvPr>
            <p:ph idx="1"/>
          </p:nvPr>
        </p:nvPicPr>
        <p:blipFill>
          <a:blip r:embed="rId3" cstate="print"/>
          <a:srcRect/>
          <a:stretch>
            <a:fillRect/>
          </a:stretch>
        </p:blipFill>
        <p:spPr bwMode="auto">
          <a:xfrm>
            <a:off x="2555776" y="0"/>
            <a:ext cx="4392488" cy="6858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dirty="0"/>
          </a:p>
        </p:txBody>
      </p:sp>
      <p:sp>
        <p:nvSpPr>
          <p:cNvPr id="3" name="2 - Θέση περιεχομένου"/>
          <p:cNvSpPr>
            <a:spLocks noGrp="1"/>
          </p:cNvSpPr>
          <p:nvPr>
            <p:ph idx="1"/>
          </p:nvPr>
        </p:nvSpPr>
        <p:spPr>
          <a:xfrm>
            <a:off x="0" y="332656"/>
            <a:ext cx="8748464" cy="6525344"/>
          </a:xfrm>
        </p:spPr>
        <p:txBody>
          <a:bodyPr>
            <a:normAutofit/>
          </a:bodyPr>
          <a:lstStyle/>
          <a:p>
            <a:pPr lvl="1" algn="just">
              <a:buNone/>
            </a:pPr>
            <a:r>
              <a:rPr lang="el-GR" i="1" dirty="0"/>
              <a:t>	… νὰ ψάλλῃ </a:t>
            </a:r>
            <a:r>
              <a:rPr lang="el-GR" dirty="0"/>
              <a:t>|</a:t>
            </a:r>
            <a:r>
              <a:rPr lang="el-GR" i="1" dirty="0"/>
              <a:t> σεμνά, ν’ ἀρέσει τοῦ Θεοῦ καὶ διπλασμῷ μὴ βάλῃ </a:t>
            </a:r>
            <a:r>
              <a:rPr lang="el-GR" dirty="0"/>
              <a:t>|</a:t>
            </a:r>
            <a:r>
              <a:rPr lang="el-GR" i="1" dirty="0"/>
              <a:t> νὰ ἀναγκάζῃ τῇ φωνῇ τἄχα νὰ τὸν παινέσουν </a:t>
            </a:r>
            <a:r>
              <a:rPr lang="el-GR" dirty="0"/>
              <a:t>|</a:t>
            </a:r>
            <a:r>
              <a:rPr lang="el-GR" i="1" dirty="0"/>
              <a:t> καὶ μὲ χαρὰ καὶ ἡδονὴ ψάλλει νὰ τὸν καλέσουν </a:t>
            </a:r>
            <a:r>
              <a:rPr lang="el-GR" dirty="0"/>
              <a:t>|</a:t>
            </a:r>
            <a:r>
              <a:rPr lang="el-GR" i="1" dirty="0"/>
              <a:t> καὶ ἄλλον περισσότερο πάσχει νὰ ταπεινώσῃ </a:t>
            </a:r>
            <a:r>
              <a:rPr lang="el-GR" dirty="0"/>
              <a:t>|</a:t>
            </a:r>
            <a:r>
              <a:rPr lang="el-GR" i="1" dirty="0"/>
              <a:t> τὸν ψάλτην τοῦ ἄλλου [τοῦ] χοροῦ θέλει νὰ τὸν μερώσῃ </a:t>
            </a:r>
            <a:r>
              <a:rPr lang="el-GR" dirty="0"/>
              <a:t>|</a:t>
            </a:r>
            <a:r>
              <a:rPr lang="el-GR" i="1" dirty="0"/>
              <a:t> μὲ ψαλτικὴ πολεμικὴ τὸν πόλεμον νὰ δώσῃ </a:t>
            </a:r>
            <a:r>
              <a:rPr lang="el-GR" dirty="0"/>
              <a:t>|</a:t>
            </a:r>
            <a:r>
              <a:rPr lang="el-GR" i="1" dirty="0"/>
              <a:t> ν’ ἀποφανῇ καλύτερος στὰ βάθη νὰ τὸν χώσῃ </a:t>
            </a:r>
            <a:r>
              <a:rPr lang="el-GR" dirty="0"/>
              <a:t>|</a:t>
            </a:r>
            <a:r>
              <a:rPr lang="el-GR" i="1" dirty="0"/>
              <a:t> καὶ οἱ ψάλτες νἆναι φθονεροὶ νὰ ἔχουν τὴ ζηλεία </a:t>
            </a:r>
            <a:r>
              <a:rPr lang="el-GR" dirty="0"/>
              <a:t>|</a:t>
            </a:r>
            <a:r>
              <a:rPr lang="el-GR" i="1" dirty="0"/>
              <a:t> ὅτε [δὲν] ψάλῃ ὁ χορὸς κάμνουν τὴν ἑμιλία </a:t>
            </a:r>
            <a:r>
              <a:rPr lang="el-GR" dirty="0"/>
              <a:t>|</a:t>
            </a:r>
            <a:r>
              <a:rPr lang="el-GR" i="1" dirty="0"/>
              <a:t> καὶ νὰ τ’ ἀκούγουν δὲν ᾽ποροῦν διὰ τὴν μελῳδία </a:t>
            </a:r>
            <a:r>
              <a:rPr lang="el-GR" dirty="0"/>
              <a:t>|</a:t>
            </a:r>
            <a:r>
              <a:rPr lang="el-GR" i="1" dirty="0"/>
              <a:t> καὶ σφάζει τους ἀληθινὰ μέσα εἰς τὴν καρδία </a:t>
            </a:r>
            <a:r>
              <a:rPr lang="el-GR" dirty="0"/>
              <a:t>|</a:t>
            </a:r>
            <a:r>
              <a:rPr lang="el-GR" i="1" dirty="0"/>
              <a:t> </a:t>
            </a:r>
            <a:r>
              <a:rPr lang="el-GR" i="1"/>
              <a:t>καὶ δείχνουσί το </a:t>
            </a:r>
            <a:r>
              <a:rPr lang="el-GR" i="1" dirty="0"/>
              <a:t>πὼς γελοῦν καὶ μέσα νὰ τοὺς καίγῃ </a:t>
            </a:r>
            <a:r>
              <a:rPr lang="el-GR" dirty="0"/>
              <a:t>|</a:t>
            </a:r>
            <a:r>
              <a:rPr lang="el-GR" i="1" dirty="0"/>
              <a:t> νὰ πρήσκετε καὶ ἡ χολὴ καὶ τὸ συκώτι φλέγει…</a:t>
            </a:r>
            <a:r>
              <a:rPr lang="el-GR" dirty="0"/>
              <a:t> </a:t>
            </a:r>
            <a:endParaRPr lang="el-GR" dirty="0">
              <a:latin typeface="Palatino Linotype"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107504" y="836712"/>
            <a:ext cx="8928992" cy="6021288"/>
          </a:xfrm>
        </p:spPr>
        <p:txBody>
          <a:bodyPr>
            <a:normAutofit fontScale="55000" lnSpcReduction="20000"/>
          </a:bodyPr>
          <a:lstStyle/>
          <a:p>
            <a:pPr marL="0" indent="0" algn="just">
              <a:buNone/>
            </a:pPr>
            <a:r>
              <a:rPr lang="el-GR" i="1" dirty="0">
                <a:latin typeface="Palatino Linotype" pitchFamily="18" charset="0"/>
              </a:rPr>
              <a:t>	</a:t>
            </a:r>
            <a:r>
              <a:rPr lang="el-GR" i="1" dirty="0"/>
              <a:t>Στὴν ἱερὰ Μονὴ τῶν Ἰβήρων, κατὰ τὴν ἐτήσια πανήγυρι τῆς Παναγίας «Πορταϊτίσσης» (15 Αὐγούστου) γιὰ τὴν πανηγυρικὴ ἀγρυπνία, τὸ Μοναστήρι αὐτὸ εἶχε καλέσει νὰ ψάλη σὰν δεξιὸς πρωτοψάλτης ὁ Ρουμᾶνος μουσικὸς Νεκτάριος Μοναχός, ὁ λεγόμενος Βλάχος.</a:t>
            </a:r>
            <a:endParaRPr lang="el-GR" dirty="0"/>
          </a:p>
          <a:p>
            <a:pPr marL="0" indent="0" algn="just">
              <a:buNone/>
            </a:pPr>
            <a:r>
              <a:rPr lang="el-GR" i="1" dirty="0"/>
              <a:t>	Κι ἐδῶ, ὅπως καὶ στὸ Ναὸ τοῦ Πρωτάτου, μερικοὶ ἀπὸ φθόνο κινούμενοι, ἔφτασαν στὸ σημεῖο νὰ γίνουν ὄργανα τοῦ Σατανᾶ καὶ γιὰ νὰ ἐμποδίσουν τὸν καλλίφωνο αὐτὸν ψάλτη νὰ ψάλη αὐτός, ὡς δεξιὸς πρωτοψάλτης, ἔρριξαν δηλητήριο μέσα στὸ ποτό του.</a:t>
            </a:r>
            <a:endParaRPr lang="el-GR" dirty="0"/>
          </a:p>
          <a:p>
            <a:pPr marL="0" indent="0" algn="just">
              <a:buNone/>
            </a:pPr>
            <a:r>
              <a:rPr lang="el-GR" i="1" dirty="0"/>
              <a:t>	Ὁ εὐλογημένος αὐτὸς μουσικὸς μὲ βαθειὰ καὶ μεγάλη πίστι στὸ Θεὸ καὶ τὴν Κυρία Θεοτόκο ὁπλισμένος, μόλις κατάλαβε τοὺς πρώτους πόνους νὰ τὸν ζώνουν, ἔτρεξε ἀμέσως μπροστὰ στὴν εἰκόνα τῆς Παναγίας «Πορταϊτίσσης» πῆρε τὸ κανδήλι καὶ ἤπιε ὁλόκληρο τὸ περιεχόμενό του καὶ μὲ πολὺ παράπονο εἶπε: «Παναγία μου σῶσέ με, μὲ δηλητηρίασαν»</a:t>
            </a:r>
            <a:endParaRPr lang="el-GR" dirty="0"/>
          </a:p>
          <a:p>
            <a:pPr marL="0" indent="0" algn="just">
              <a:buNone/>
            </a:pPr>
            <a:r>
              <a:rPr lang="el-GR" i="1" dirty="0"/>
              <a:t>	Ἡ ταχεία σὲ ἀντίληψι καὶ ἕτοιμη βοηθὸς καὶ ἰατρὸς τῶν ἐπικαλουμένων, Κυρία καὶ Δέσποινα Θεοτόκος, ἅμα ὁ Νεκτάριος ἤπιε τὸ περιεχόμενο τοῦ κανδηλιοῦ, ἀμέσως ἔδωκε τὴν θεραπείαν, ἔγινε καλὰ τελείως ὑγιὴς καὶ ἔψαλε μὲ πολλὴ διάθεσι σ’ ὅλη τὴν ἀγρυπνία.</a:t>
            </a:r>
            <a:endParaRPr lang="el-GR" dirty="0"/>
          </a:p>
          <a:p>
            <a:pPr marL="0" indent="0" algn="just">
              <a:buNone/>
            </a:pPr>
            <a:r>
              <a:rPr lang="el-GR" i="1" dirty="0"/>
              <a:t>	Ἔτσι γιὰ νὰ ντροπιαστοῦν ἐκεῖνοι ποὺ τόλμησαν καὶ ἔκαμαν αὐτὸ τὸ ἔγκλημα, ὁ Νεκτάριος ἔψαλε καὶ μὲ συντριβὴ καρδιᾶς δοξολόγησε τὸν Ὕψιστο καὶ εὐχαρίστησε τὴν Μητέρα τοῦ Θεοῦ Παναγιὰ μας καὶ καθὼς ὁ ἴδιος μετὰ ὡμολόγησε, οὐδέποτε ἄλλοτε εἶχε τόση καὶ τέτοια διάθεσι καὶ καθαρότητα λάρυγγος, ὅπως εἶχε τὴ βραδυὰ ἐκείνη, κατὰ τὴν ὁποία αἰσθάνθηκε ἀνέκφραστη χαρὰ καὶ ἀγαλλίαση.</a:t>
            </a:r>
            <a:endParaRPr lang="el-GR" dirty="0"/>
          </a:p>
          <a:p>
            <a:pPr marL="0" indent="0" algn="just">
              <a:buNone/>
            </a:pPr>
            <a:r>
              <a:rPr lang="el-GR" i="1" dirty="0"/>
              <a:t>	Δηλαδὴ ἔγινε τὸ ἀντίθετο ἀπὸ ἐκεῖνο ποὺ ἐπιδίωκε ὁ Σατανᾶς νὰ πετύχη μὲ τοὺς κακότροπους καὶ φθονεροὺς αὐτοὺς μοναχούς, οἱ ὁποῖοι γιὰ νὰ ἱκανοποιήσουν τὸ πάθος τοῦ φθόνου, σκέφθηκαν νὰ φτάσουν καὶ μέχρι τὸ ἔγκλημα</a:t>
            </a:r>
            <a:r>
              <a:rPr lang="el-GR" dirty="0"/>
              <a:t> </a:t>
            </a:r>
            <a:endParaRPr lang="el-GR" dirty="0">
              <a:latin typeface="Palatino Linotype"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0" y="260648"/>
            <a:ext cx="8686800" cy="6408712"/>
          </a:xfrm>
        </p:spPr>
        <p:txBody>
          <a:bodyPr>
            <a:normAutofit fontScale="77500" lnSpcReduction="20000"/>
          </a:bodyPr>
          <a:lstStyle/>
          <a:p>
            <a:pPr algn="just">
              <a:buNone/>
            </a:pPr>
            <a:r>
              <a:rPr lang="en-US" i="1" dirty="0"/>
              <a:t>		</a:t>
            </a:r>
            <a:r>
              <a:rPr lang="el-GR" i="1" dirty="0"/>
              <a:t>Οἱ σχέσεις του </a:t>
            </a:r>
            <a:r>
              <a:rPr lang="el-GR" dirty="0"/>
              <a:t>[</a:t>
            </a:r>
            <a:r>
              <a:rPr lang="en-US" dirty="0" err="1"/>
              <a:t>sc</a:t>
            </a:r>
            <a:r>
              <a:rPr lang="el-GR" dirty="0"/>
              <a:t>. τοῦ Στανίτσα] </a:t>
            </a:r>
            <a:r>
              <a:rPr lang="el-GR" i="1" dirty="0"/>
              <a:t>μὲ τὸν Πρίγγο δὲν ἦταν πάντοτε ἁρμονικές. Αὐτὴ ἡ «συμβίωση» περνοῦσε πολλὲς φάσεις. Ὑπῆρχε ἕνα καφενεδάκι ἔξω ἀπὸ τὸ Πατριαρχεῖο ὅπου μαζευόντουσαν ὅλοι οἱ ψάλτες, ὁ Ραιδεστηνός, ὁ Ναυπλιώτης, ὁ Βιγγόπουλος κ.ἄ. καὶ ἔπαιρναν τὸν καφέ τους, ἦταν δηλαδὴ ἕνα στέκι. Ἄλλες φορὲς λοιπὸν τοὺς ἔβλεπαν μαζὶ νὰ πίνουν τὸν καφέ τους καὶ ἄλλες φορές, ὅταν ἦταν μαλωμένοι, ἐρχόταν ὁ ἕνας καὶ ὁ ἄλλος ἔφευγε γιὰ νὰ μὴν τὸν συναντήσει. Καὶ αὐτὸ γινόταν πολὺ τακτικά. Κάποτε δηλαδὴ νὰ εἶναι ἀγαπημένοι καὶ κάποτε νὰ μὴν μιλάει ὁ ἕνας στὸν ἄλλο […] ὁ Πρίγγος, στὴν ἀρχή, περιέβαλε </a:t>
            </a:r>
            <a:r>
              <a:rPr lang="el-GR" dirty="0"/>
              <a:t>[τὸν Στανίτσα]</a:t>
            </a:r>
            <a:r>
              <a:rPr lang="el-GR" i="1" dirty="0"/>
              <a:t> μὲ ἀγάπη. Ἀργότερα ὅμως ἡ στάση του ἄλλαξε. Καὶ ὅταν συνέβαινε νὰ εἶναι μαλωμένοι ἔλεγε ὁ Στανίτσας στὸν Πρίγγο: «Κώστα, τί θὰ βάλεις; Τί Δύναμις θὰ πεῖς σήμερα;». Ὁ δὲ Πρίγγος ἀπαντοῦσε: «Ὅ,τι θὰ λέγω, θὰ λές». Κάποτε ἐπίσης μία Κυριακὴ τῆς Ὀρθοδοξίας τοῦ εἶπε ὁ Στανίτσας: «Μὴν πάρεις ὑψηλὲς βάσεις, γιατὶ δὲν εἶμαι καλὰ σήμερα». Ὁ δὲ Πρίγγος ἀρχίζοντας ἀπὸ τὶς καταβασίες «Θαλάσσης τὸ ἐρυθραῖον…» πῆρε τὴν βάση ἀρκετὰ ὑψηλότερα ἀπὸ τὸ σύνηθες…</a:t>
            </a:r>
            <a:r>
              <a:rPr lang="el-GR" dirty="0"/>
              <a:t> </a:t>
            </a:r>
            <a:endParaRPr lang="el-GR" dirty="0">
              <a:latin typeface="Palatino Linotype"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107504" y="0"/>
            <a:ext cx="8784976" cy="6858000"/>
          </a:xfrm>
        </p:spPr>
        <p:txBody>
          <a:bodyPr>
            <a:normAutofit fontScale="62500" lnSpcReduction="20000"/>
          </a:bodyPr>
          <a:lstStyle/>
          <a:p>
            <a:pPr algn="just">
              <a:buNone/>
            </a:pPr>
            <a:r>
              <a:rPr lang="en-US" i="1" dirty="0">
                <a:latin typeface="Palatino Linotype" pitchFamily="18" charset="0"/>
              </a:rPr>
              <a:t>		</a:t>
            </a:r>
          </a:p>
          <a:p>
            <a:pPr marL="0" indent="0" algn="just">
              <a:buNone/>
            </a:pPr>
            <a:r>
              <a:rPr lang="el-GR" i="1" dirty="0">
                <a:latin typeface="Palatino Linotype" pitchFamily="18" charset="0"/>
              </a:rPr>
              <a:t>	</a:t>
            </a:r>
            <a:r>
              <a:rPr lang="el-GR" i="1" dirty="0"/>
              <a:t>Εἶναι παραμονὴ τῆς Κοιμήσεως, 14 Αὐγούστου στὸν Ἑσπερινό, τὸ ἔτος δὲν διασώζεται. Φαίνεται πὼς ἦταν μία περίοδος κατὰ τὴν ὁποία, οἱ σχέσεις των </a:t>
            </a:r>
            <a:r>
              <a:rPr lang="el-GR" dirty="0"/>
              <a:t>[</a:t>
            </a:r>
            <a:r>
              <a:rPr lang="en-US" dirty="0" err="1"/>
              <a:t>sc</a:t>
            </a:r>
            <a:r>
              <a:rPr lang="el-GR" dirty="0"/>
              <a:t>. τῶν Πρίγγου-Στανίτσα] </a:t>
            </a:r>
            <a:r>
              <a:rPr lang="el-GR" i="1" dirty="0"/>
              <a:t>δὲν θὰ ἦταν καὶ τόσο καλές. Μπῆκαν οἱ βοηθοί, οἱ δομέστικοι, ἔκαναν μεταξύ τους ὑπόκλιση καὶ πῆραν τὴν θέση των στὸ ἀναλόγιο, χωρὶς ὡστόσο νὰ ἀνεβοῦν στὸ στασίδι τους περιμένοντας τοὺς Ἄρχοντες, ὅπως γίνεται πάντοτε. Πράγματι, πρῶτος καταφθάνει ὁ Πρίγγος ὁ ὁποῖος καὶ πῆρε τὴν θέση του στὸ ἀναλόγιο χωρὶς ὅμως νὰ ἀνέβει στὸ στασίδι του, περιμένοντας τὸν Στανίτσα γιὰ νὰ βάλουν ὑπόκλιση. Ἐν τῷ μεταξὺ ὁ Πατριάρχης κοντεύει νὰ φθάσει χωρὶς νὰ ἔχει φανεῖ ὁ Στανίτσας, Καὶ ἐνῶ περιμένουν μὲ ἀγωνία, ξαφνικά, φθάνει ὁ Στανίτσας ὁ ὁποῖος, ἄγνωστο γιατί, ἀνεβαίνει στὸ ἀναλόγιο γυρνώντας τὴν πλάτη του στὸν Πρίγγο καὶ καταλαμβάνει τὴν θέση του στὸ στασίδι. </a:t>
            </a:r>
            <a:endParaRPr lang="el-GR" dirty="0"/>
          </a:p>
          <a:p>
            <a:pPr marL="0" indent="0" algn="just">
              <a:buNone/>
            </a:pPr>
            <a:r>
              <a:rPr lang="el-GR" i="1" dirty="0"/>
              <a:t>	Ὁ Πρίγγος λοιπόν, ἐμφανῶς πειραγμένος, ἐκφράσθηκε ἀπὸ ἀπέναντι λίγο ἄπρεπα ἀλλὰ καὶ λίγο δυνατά, πρὸς τὸν Στανίτσα. Τότε ὁ Στανίτσας, κατακόκκινος καὶ ἔξαλλος ἀπὸ θυμό, τοῦ ἀπαντᾶ τὸ ἴδιο ἄπρεπα. Αὐτὸ εἶχε σὰν ἀποτέλεσμα ὁ Πρίγγος νὰ ἀσπρίσει καὶ νὰ ἀρχίζει να τρέμει –εἶχε ἤδη ἀρχίσει τὸ πρόβλημα τῆς ὑγείας του– καὶ χρειάστηκε νὰ τὸν μεταφέρουν στὸ ἱερὸ καὶ νὰ τοῦ ρίξουν λίγο νερὸ γιὰ νὰ συνέλθει. Ἐν τῷ μεταξύ, ὁ Πατριάρχης εἶχε ἤδη εἰσέλθει στὸ ναὸ καὶ τὸ «εἰς πολλὰ ἔτη» ἐλέχθη ἀπὸ τὸν Στανίτσα, ἀπὸ τὸν ἀριστερὸ χορό. Ὁ Πρίγγος ἀφοῦ συνῆλθε, πῆρε τὴν θέση του νὰ ψάλλει καὶ φαίνεται τοῦ τὸ κράτησε αὐτό. Ἔτσι, στὸ ὀκτάηχο δοξαστικὸ τοῦ ἑσπερινοῦ «Θεαρχίῳ νεύματι…» ἔκαμε τὸν </a:t>
            </a:r>
            <a:r>
              <a:rPr lang="en-US" i="1" dirty="0"/>
              <a:t>La</a:t>
            </a:r>
            <a:r>
              <a:rPr lang="el-GR" i="1" dirty="0"/>
              <a:t>=Πα. Στὸ κομμάτι τοῦ ἀριστεροῦ, τοῦ πλ. δ΄ ἤχου καὶ στὴ θέση «πρέσβευε», ἔπρεπε ὁ Στανίτσας νὰ ἀνέλθει στὸν ἄνω Νη, ὁ ὁποῖος εἶναι ὁ </a:t>
            </a:r>
            <a:r>
              <a:rPr lang="en-US" i="1" dirty="0"/>
              <a:t>Sol</a:t>
            </a:r>
            <a:r>
              <a:rPr lang="el-GR" i="1" dirty="0"/>
              <a:t> πλέον. Καὶ κανονικὰ θὰ μποροῦσε νὰ τὸ κάνει ἀλλά, φαίνεται κάτι ἀπὸ τὸν θυμό, κάτι ἀπὸ τὴν ταραχή, δὲν τὰ κατάφερε καλά, ἀκούστηκε «κοκκοράκι» καὶ αὐτὸ εἶχε σὰν ἀποτέλεσμα, οἱ βοηθοὶ καὶ οἱ ὑπόλοιποι νὰ μὴν μπορέσουν νὰ συγκρατήσουν τὰ γέλια τους</a:t>
            </a:r>
            <a:r>
              <a:rPr lang="el-GR" dirty="0"/>
              <a:t> </a:t>
            </a:r>
            <a:endParaRPr lang="el-GR" b="1" dirty="0">
              <a:latin typeface="Palatino Linotype"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332656"/>
            <a:ext cx="8229600" cy="1143000"/>
          </a:xfrm>
        </p:spPr>
        <p:txBody>
          <a:bodyPr/>
          <a:lstStyle/>
          <a:p>
            <a:endParaRPr lang="el-GR"/>
          </a:p>
        </p:txBody>
      </p:sp>
      <p:sp>
        <p:nvSpPr>
          <p:cNvPr id="3" name="2 - Θέση περιεχομένου"/>
          <p:cNvSpPr>
            <a:spLocks noGrp="1"/>
          </p:cNvSpPr>
          <p:nvPr>
            <p:ph idx="1"/>
          </p:nvPr>
        </p:nvSpPr>
        <p:spPr>
          <a:xfrm>
            <a:off x="323528" y="1988840"/>
            <a:ext cx="8496944" cy="4392488"/>
          </a:xfrm>
        </p:spPr>
        <p:txBody>
          <a:bodyPr>
            <a:normAutofit/>
          </a:bodyPr>
          <a:lstStyle/>
          <a:p>
            <a:pPr lvl="0">
              <a:buFont typeface="Wingdings" charset="2"/>
              <a:buChar char="ü"/>
            </a:pPr>
            <a:r>
              <a:rPr lang="el-GR" dirty="0"/>
              <a:t>Τὴ γνώση τοῦ συνολικοῦ ρεπερτορίου.</a:t>
            </a:r>
          </a:p>
          <a:p>
            <a:pPr lvl="0">
              <a:buFont typeface="Wingdings" charset="2"/>
              <a:buChar char="ü"/>
            </a:pPr>
            <a:r>
              <a:rPr lang="el-GR" dirty="0"/>
              <a:t>Τὴν τονικὴ βάση ἑρμηνείας. </a:t>
            </a:r>
          </a:p>
          <a:p>
            <a:pPr lvl="0">
              <a:buFont typeface="Wingdings" charset="2"/>
              <a:buChar char="ü"/>
            </a:pPr>
            <a:r>
              <a:rPr lang="el-GR" dirty="0"/>
              <a:t>Τὴ ρυθμικὴ ἀγωγὴ ἑρμηνείας.</a:t>
            </a:r>
          </a:p>
          <a:p>
            <a:pPr>
              <a:buNone/>
            </a:pPr>
            <a:endParaRPr lang="el-G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457200" y="1600200"/>
            <a:ext cx="8229600" cy="4565104"/>
          </a:xfrm>
        </p:spPr>
        <p:txBody>
          <a:bodyPr>
            <a:normAutofit fontScale="92500" lnSpcReduction="20000"/>
          </a:bodyPr>
          <a:lstStyle/>
          <a:p>
            <a:pPr algn="ctr">
              <a:buFont typeface="Wingdings" charset="2"/>
              <a:buChar char="ü"/>
            </a:pPr>
            <a:r>
              <a:rPr lang="el-GR" dirty="0"/>
              <a:t>Γνώση τοῦ συνολικοῦ ρεπερτορίου</a:t>
            </a:r>
          </a:p>
          <a:p>
            <a:pPr algn="ctr"/>
            <a:endParaRPr lang="en-US" i="1" dirty="0">
              <a:latin typeface="Palatino Linotype" pitchFamily="18" charset="0"/>
            </a:endParaRPr>
          </a:p>
          <a:p>
            <a:pPr algn="ctr"/>
            <a:endParaRPr lang="en-US" i="1" dirty="0">
              <a:latin typeface="Palatino Linotype" pitchFamily="18" charset="0"/>
            </a:endParaRPr>
          </a:p>
          <a:p>
            <a:pPr algn="ctr"/>
            <a:endParaRPr lang="en-US" i="1" dirty="0">
              <a:latin typeface="Palatino Linotype" pitchFamily="18" charset="0"/>
            </a:endParaRPr>
          </a:p>
          <a:p>
            <a:pPr algn="ctr"/>
            <a:endParaRPr lang="en-US" i="1" dirty="0">
              <a:latin typeface="Palatino Linotype" pitchFamily="18" charset="0"/>
            </a:endParaRPr>
          </a:p>
          <a:p>
            <a:pPr algn="just">
              <a:buNone/>
            </a:pPr>
            <a:r>
              <a:rPr lang="en-US" i="1" dirty="0">
                <a:latin typeface="Palatino Linotype" pitchFamily="18" charset="0"/>
              </a:rPr>
              <a:t>	</a:t>
            </a:r>
            <a:r>
              <a:rPr lang="el-GR" sz="2800" i="1" dirty="0"/>
              <a:t>ὁ Πρίγγος, στὴν ἀρχή, περιέβαλε </a:t>
            </a:r>
            <a:r>
              <a:rPr lang="el-GR" sz="2800" dirty="0"/>
              <a:t>[τὸν Στανίτσα] </a:t>
            </a:r>
            <a:r>
              <a:rPr lang="el-GR" sz="2800" i="1" dirty="0"/>
              <a:t>μὲ ἀγάπη. Ἀργότερα ὅμως ἡ στάση του ἄλλαξε. Καὶ ὅταν συνέβαινε νὰ εἶναι μαλωμένοι ἔλεγε ὁ Στανίτσας στὸν Πρίγγο: «Κώστα, τί θὰ βάλεις; Τί Δύναμις θὰ πεῖς σήμερα;». Ὁ δὲ Πρίγγος ἀπαντοῦσε: «Ὅ,τι θὰ λέγω, θὰ λές». </a:t>
            </a:r>
            <a:endParaRPr lang="el-GR"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5122" name="Picture 2" descr="C:\Users\Αχιλλέας Χαλδαιάκης\Documents\Σ Υ Ν Ε Δ Ρ Ι Α\2011\Συνέδριο Φιλανδίας\ΕΙΚΟΝΕΣ\Μακάριος ανήρ\σάρωση0008.jpg"/>
          <p:cNvPicPr>
            <a:picLocks noGrp="1" noChangeAspect="1" noChangeArrowheads="1"/>
          </p:cNvPicPr>
          <p:nvPr>
            <p:ph idx="1"/>
          </p:nvPr>
        </p:nvPicPr>
        <p:blipFill>
          <a:blip r:embed="rId3" cstate="print"/>
          <a:srcRect/>
          <a:stretch>
            <a:fillRect/>
          </a:stretch>
        </p:blipFill>
        <p:spPr bwMode="auto">
          <a:xfrm>
            <a:off x="2483768" y="188640"/>
            <a:ext cx="4176464" cy="648072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6146" name="Picture 2" descr="C:\Users\Αχιλλέας Χαλδαιάκης\Documents\Σ Υ Ν Ε Δ Ρ Ι Α\2011\Συνέδριο Φιλανδίας\ΕΙΚΟΝΕΣ\Μακάριος ανήρ\σάρωση0009.jpg"/>
          <p:cNvPicPr>
            <a:picLocks noGrp="1" noChangeAspect="1" noChangeArrowheads="1"/>
          </p:cNvPicPr>
          <p:nvPr>
            <p:ph idx="1"/>
          </p:nvPr>
        </p:nvPicPr>
        <p:blipFill>
          <a:blip r:embed="rId3" cstate="print"/>
          <a:srcRect/>
          <a:stretch>
            <a:fillRect/>
          </a:stretch>
        </p:blipFill>
        <p:spPr bwMode="auto">
          <a:xfrm>
            <a:off x="2339752" y="188640"/>
            <a:ext cx="3960440" cy="6408712"/>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7170" name="Picture 2" descr="C:\Users\Αχιλλέας Χαλδαιάκης\Documents\Σ Υ Ν Ε Δ Ρ Ι Α\2011\Συνέδριο Φιλανδίας\ΕΙΚΟΝΕΣ\Μακάριος ανήρ\σάρωση0010.jpg"/>
          <p:cNvPicPr>
            <a:picLocks noGrp="1" noChangeAspect="1" noChangeArrowheads="1"/>
          </p:cNvPicPr>
          <p:nvPr>
            <p:ph idx="1"/>
          </p:nvPr>
        </p:nvPicPr>
        <p:blipFill>
          <a:blip r:embed="rId3" cstate="print"/>
          <a:srcRect/>
          <a:stretch>
            <a:fillRect/>
          </a:stretch>
        </p:blipFill>
        <p:spPr bwMode="auto">
          <a:xfrm>
            <a:off x="2051720" y="188640"/>
            <a:ext cx="4176464" cy="640871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052736"/>
            <a:ext cx="8229600" cy="364902"/>
          </a:xfrm>
        </p:spPr>
        <p:txBody>
          <a:bodyPr>
            <a:normAutofit fontScale="90000"/>
          </a:bodyPr>
          <a:lstStyle/>
          <a:p>
            <a:pPr marL="571500" lvl="0" indent="-571500">
              <a:buFont typeface="Wingdings" charset="2"/>
              <a:buChar char="ü"/>
            </a:pPr>
            <a:r>
              <a:rPr lang="en-US" dirty="0"/>
              <a:t>  </a:t>
            </a:r>
            <a:r>
              <a:rPr lang="el-GR" dirty="0"/>
              <a:t>Τονικὴ βάση ἑρμηνείας </a:t>
            </a:r>
            <a:br>
              <a:rPr lang="el-GR" dirty="0"/>
            </a:br>
            <a:endParaRPr lang="el-GR" dirty="0">
              <a:latin typeface="Palatino Linotype" pitchFamily="18" charset="0"/>
            </a:endParaRPr>
          </a:p>
        </p:txBody>
      </p:sp>
      <p:sp>
        <p:nvSpPr>
          <p:cNvPr id="3" name="2 - Θέση περιεχομένου"/>
          <p:cNvSpPr>
            <a:spLocks noGrp="1"/>
          </p:cNvSpPr>
          <p:nvPr>
            <p:ph idx="1"/>
          </p:nvPr>
        </p:nvSpPr>
        <p:spPr>
          <a:xfrm>
            <a:off x="827584" y="3068961"/>
            <a:ext cx="7416824" cy="2520279"/>
          </a:xfrm>
        </p:spPr>
        <p:txBody>
          <a:bodyPr>
            <a:normAutofit fontScale="92500" lnSpcReduction="20000"/>
          </a:bodyPr>
          <a:lstStyle/>
          <a:p>
            <a:pPr algn="just">
              <a:buNone/>
            </a:pPr>
            <a:r>
              <a:rPr lang="en-US" i="1" dirty="0"/>
              <a:t>	</a:t>
            </a:r>
            <a:r>
              <a:rPr lang="el-GR" i="1" dirty="0"/>
              <a:t>Κάποτε ἐπίσης μία Κυριακὴ τῆς Ὀρθοδοξίας τοῦ εἶπε ὁ Στανίτσας: «Μὴν πάρεις ὑψηλὲς βάσεις, γιατὶ δὲν εἶμαι καλὰ σήμερα». Ὁ δὲ Πρίγγος ἀρχίζοντας ἀπὸ τὶς καταβασίες «Θαλάσσης τὸ ἐρυθραῖον…» πῆρε τὴν βάση ἀρκετὰ ὑψηλότερα ἀπὸ τὸ σύνηθες</a:t>
            </a:r>
            <a:r>
              <a:rPr lang="el-GR" dirty="0"/>
              <a:t> ...</a:t>
            </a:r>
            <a:endParaRPr lang="el-GR" dirty="0">
              <a:latin typeface="Palatino Linotype"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3314" name="Picture 2" descr="C:\Users\Αχιλλέας Χαλδαιάκης\Documents\Σ Υ Ν Ε Δ Ρ Ι Α\2011\Συνέδριο Φιλανδίας\ΕΙΚΟΝΕΣ\Θαλάσσης\σάρωση0007.jpg"/>
          <p:cNvPicPr>
            <a:picLocks noGrp="1" noChangeAspect="1" noChangeArrowheads="1"/>
          </p:cNvPicPr>
          <p:nvPr>
            <p:ph idx="1"/>
          </p:nvPr>
        </p:nvPicPr>
        <p:blipFill>
          <a:blip r:embed="rId3" cstate="print"/>
          <a:srcRect/>
          <a:stretch>
            <a:fillRect/>
          </a:stretch>
        </p:blipFill>
        <p:spPr bwMode="auto">
          <a:xfrm>
            <a:off x="2339752" y="980727"/>
            <a:ext cx="4183645" cy="4968553"/>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4338" name="Picture 2" descr="C:\Users\Αχιλλέας Χαλδαιάκης\Documents\Σ Υ Ν Ε Δ Ρ Ι Α\2011\Συνέδριο Φιλανδίας\ΕΙΚΟΝΕΣ\Θαλάσσης\σάρωση0008.jpg"/>
          <p:cNvPicPr>
            <a:picLocks noGrp="1" noChangeAspect="1" noChangeArrowheads="1"/>
          </p:cNvPicPr>
          <p:nvPr>
            <p:ph idx="1"/>
          </p:nvPr>
        </p:nvPicPr>
        <p:blipFill>
          <a:blip r:embed="rId3" cstate="print"/>
          <a:srcRect/>
          <a:stretch>
            <a:fillRect/>
          </a:stretch>
        </p:blipFill>
        <p:spPr bwMode="auto">
          <a:xfrm>
            <a:off x="2195736" y="1052736"/>
            <a:ext cx="4336970" cy="5073427"/>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5362" name="Picture 2" descr="C:\Users\Αχιλλέας Χαλδαιάκης\Documents\Σ Υ Ν Ε Δ Ρ Ι Α\2011\Συνέδριο Φιλανδίας\ΕΙΚΟΝΕΣ\Θαλάσσης\σάρωση0009.jpg"/>
          <p:cNvPicPr>
            <a:picLocks noGrp="1" noChangeAspect="1" noChangeArrowheads="1"/>
          </p:cNvPicPr>
          <p:nvPr>
            <p:ph idx="1"/>
          </p:nvPr>
        </p:nvPicPr>
        <p:blipFill>
          <a:blip r:embed="rId3" cstate="print"/>
          <a:srcRect/>
          <a:stretch>
            <a:fillRect/>
          </a:stretch>
        </p:blipFill>
        <p:spPr bwMode="auto">
          <a:xfrm>
            <a:off x="2267744" y="836712"/>
            <a:ext cx="4168577" cy="5289451"/>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6386" name="Picture 2" descr="C:\Users\Αχιλλέας Χαλδαιάκης\Documents\Σ Υ Ν Ε Δ Ρ Ι Α\2011\Συνέδριο Φιλανδίας\ΕΙΚΟΝΕΣ\Θαλάσσης\σάρωση0010.jpg"/>
          <p:cNvPicPr>
            <a:picLocks noGrp="1" noChangeAspect="1" noChangeArrowheads="1"/>
          </p:cNvPicPr>
          <p:nvPr>
            <p:ph idx="1"/>
          </p:nvPr>
        </p:nvPicPr>
        <p:blipFill>
          <a:blip r:embed="rId3" cstate="print"/>
          <a:srcRect/>
          <a:stretch>
            <a:fillRect/>
          </a:stretch>
        </p:blipFill>
        <p:spPr bwMode="auto">
          <a:xfrm>
            <a:off x="2123728" y="1124744"/>
            <a:ext cx="4670264" cy="4583239"/>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51520" y="274638"/>
            <a:ext cx="8640960" cy="1143000"/>
          </a:xfrm>
        </p:spPr>
        <p:txBody>
          <a:bodyPr>
            <a:normAutofit fontScale="90000"/>
          </a:bodyPr>
          <a:lstStyle/>
          <a:p>
            <a:pPr lvl="0"/>
            <a:br>
              <a:rPr lang="en-US" dirty="0"/>
            </a:br>
            <a:br>
              <a:rPr lang="en-US" dirty="0"/>
            </a:br>
            <a:br>
              <a:rPr lang="en-US" dirty="0"/>
            </a:br>
            <a:br>
              <a:rPr lang="en-US" dirty="0"/>
            </a:br>
            <a:br>
              <a:rPr lang="en-US" dirty="0"/>
            </a:br>
            <a:br>
              <a:rPr lang="en-US" dirty="0"/>
            </a:br>
            <a:br>
              <a:rPr lang="en-US" dirty="0"/>
            </a:br>
            <a:br>
              <a:rPr lang="en-US" dirty="0"/>
            </a:br>
            <a:br>
              <a:rPr lang="en-US" dirty="0"/>
            </a:br>
            <a:endParaRPr lang="el-GR" dirty="0"/>
          </a:p>
        </p:txBody>
      </p:sp>
      <p:sp>
        <p:nvSpPr>
          <p:cNvPr id="3" name="2 - Θέση περιεχομένου"/>
          <p:cNvSpPr>
            <a:spLocks noGrp="1"/>
          </p:cNvSpPr>
          <p:nvPr>
            <p:ph idx="1"/>
          </p:nvPr>
        </p:nvSpPr>
        <p:spPr>
          <a:xfrm>
            <a:off x="457200" y="1600201"/>
            <a:ext cx="8229600" cy="892696"/>
          </a:xfrm>
        </p:spPr>
        <p:txBody>
          <a:bodyPr/>
          <a:lstStyle/>
          <a:p>
            <a:pPr lvl="0" algn="ctr">
              <a:buFont typeface="Wingdings" charset="2"/>
              <a:buChar char="ü"/>
            </a:pPr>
            <a:r>
              <a:rPr lang="en-US" i="1" dirty="0">
                <a:latin typeface="Palatino Linotype" pitchFamily="18" charset="0"/>
              </a:rPr>
              <a:t> </a:t>
            </a:r>
            <a:r>
              <a:rPr lang="el-GR" sz="3600" dirty="0"/>
              <a:t>Ρυθμικὴ ἀγωγὴ ἑρμηνείας</a:t>
            </a:r>
          </a:p>
          <a:p>
            <a:pPr>
              <a:buNone/>
            </a:pPr>
            <a:endParaRPr lang="el-G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9458" name="Picture 2" descr="C:\Users\Αχιλλέας Χαλδαιάκης\Documents\Σ Υ Ν Ε Δ Ρ Ι Α\2011\Συνέδριο Φιλανδίας\ΕΙΚΟΝΕΣ\Δοξολογία Πέτρου Άγια\σάρωση0001.jpg"/>
          <p:cNvPicPr>
            <a:picLocks noGrp="1" noChangeAspect="1" noChangeArrowheads="1"/>
          </p:cNvPicPr>
          <p:nvPr>
            <p:ph idx="1"/>
          </p:nvPr>
        </p:nvPicPr>
        <p:blipFill>
          <a:blip r:embed="rId3" cstate="print"/>
          <a:srcRect/>
          <a:stretch>
            <a:fillRect/>
          </a:stretch>
        </p:blipFill>
        <p:spPr bwMode="auto">
          <a:xfrm>
            <a:off x="1979713" y="260648"/>
            <a:ext cx="4448464" cy="5865515"/>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20482" name="Picture 2" descr="C:\Users\Αχιλλέας Χαλδαιάκης\Documents\Σ Υ Ν Ε Δ Ρ Ι Α\2011\Συνέδριο Φιλανδίας\ΕΙΚΟΝΕΣ\Δοξολογία Πέτρου Άγια\σάρωση0002.jpg"/>
          <p:cNvPicPr>
            <a:picLocks noGrp="1" noChangeAspect="1" noChangeArrowheads="1"/>
          </p:cNvPicPr>
          <p:nvPr>
            <p:ph idx="1"/>
          </p:nvPr>
        </p:nvPicPr>
        <p:blipFill>
          <a:blip r:embed="rId3" cstate="print"/>
          <a:srcRect/>
          <a:stretch>
            <a:fillRect/>
          </a:stretch>
        </p:blipFill>
        <p:spPr bwMode="auto">
          <a:xfrm>
            <a:off x="2195736" y="332656"/>
            <a:ext cx="3837041" cy="5976664"/>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21506" name="Picture 2" descr="C:\Users\Αχιλλέας Χαλδαιάκης\Documents\Σ Υ Ν Ε Δ Ρ Ι Α\2011\Συνέδριο Φιλανδίας\ΕΙΚΟΝΕΣ\Δοξολογία Πέτρου Άγια\σάρωση0003.jpg"/>
          <p:cNvPicPr>
            <a:picLocks noGrp="1" noChangeAspect="1" noChangeArrowheads="1"/>
          </p:cNvPicPr>
          <p:nvPr>
            <p:ph idx="1"/>
          </p:nvPr>
        </p:nvPicPr>
        <p:blipFill>
          <a:blip r:embed="rId3" cstate="print"/>
          <a:srcRect/>
          <a:stretch>
            <a:fillRect/>
          </a:stretch>
        </p:blipFill>
        <p:spPr bwMode="auto">
          <a:xfrm>
            <a:off x="2051720" y="332656"/>
            <a:ext cx="3978680" cy="6048672"/>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22530" name="Picture 2" descr="C:\Users\Αχιλλέας Χαλδαιάκης\Documents\Σ Υ Ν Ε Δ Ρ Ι Α\2011\Συνέδριο Φιλανδίας\ΕΙΚΟΝΕΣ\Δοξολογία Πέτρου Άγια\σάρωση0013.jpg"/>
          <p:cNvPicPr>
            <a:picLocks noGrp="1" noChangeAspect="1" noChangeArrowheads="1"/>
          </p:cNvPicPr>
          <p:nvPr>
            <p:ph idx="1"/>
          </p:nvPr>
        </p:nvPicPr>
        <p:blipFill>
          <a:blip r:embed="rId3" cstate="print"/>
          <a:srcRect/>
          <a:stretch>
            <a:fillRect/>
          </a:stretch>
        </p:blipFill>
        <p:spPr bwMode="auto">
          <a:xfrm>
            <a:off x="2195736" y="260648"/>
            <a:ext cx="3815489" cy="6048672"/>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0" y="260648"/>
            <a:ext cx="8964488" cy="6597352"/>
          </a:xfrm>
        </p:spPr>
        <p:txBody>
          <a:bodyPr>
            <a:normAutofit fontScale="70000" lnSpcReduction="20000"/>
          </a:bodyPr>
          <a:lstStyle/>
          <a:p>
            <a:pPr marL="0" indent="0" algn="just">
              <a:buNone/>
            </a:pPr>
            <a:r>
              <a:rPr lang="el-GR" dirty="0">
                <a:latin typeface="Palatino Linotype" pitchFamily="18" charset="0"/>
              </a:rPr>
              <a:t>	</a:t>
            </a:r>
            <a:r>
              <a:rPr lang="el-GR" dirty="0"/>
              <a:t>Γιὰ παράδειγμα, παραδίδεται σχετικὰ στὶς ἱστορικὲς πηγὲς ὅτι ὁ πρωτοψάλτης Παναγιώτης Χαλάτζογλους ἦταν </a:t>
            </a:r>
            <a:r>
              <a:rPr lang="el-GR" i="1" dirty="0"/>
              <a:t>«εἰς ἄκρον φθονερός»</a:t>
            </a:r>
            <a:r>
              <a:rPr lang="el-GR" dirty="0"/>
              <a:t>, ἢ ὅτι ὁ Μανουὴλ πρωτοψάλτης </a:t>
            </a:r>
            <a:r>
              <a:rPr lang="el-GR" i="1" dirty="0"/>
              <a:t>«ἀντεφέρετο μεγάλως τῷ Γεωργίῳ Κρητί»</a:t>
            </a:r>
            <a:r>
              <a:rPr lang="el-GR" dirty="0"/>
              <a:t>· γνωστὴ εἶναι ἀκόμη ἡ περίπτωση τοῦ Ἰακώβου πρωτοψάλτου, ὁ ὁποῖος </a:t>
            </a:r>
            <a:r>
              <a:rPr lang="el-GR" i="1" dirty="0"/>
              <a:t>«ἦτον καὶ ψάλτης ἄριστος, ἂν δὲν ἦτον κακόῤῥυθμος. Διότι ἀγνοῶν τοὺς κανόνας τῆς ῥυθμητικῆς καὶ ποιητικῆς, διὰ νὰ φυλάξῃ τάχα τὸ νόημα τοῦ τροπαρίου, δὲν ἐφύλαττε τὸν ῥυθμὸν τῶν προσομοίων· διὰ τὰ ὁποῖα Πέτρος ὁ Βυζάντιος ὢν τότε λαμπαδάριος, ἠγανάκτει μεγάλως»</a:t>
            </a:r>
            <a:r>
              <a:rPr lang="el-GR" dirty="0"/>
              <a:t>, ἐνῶ διαβόητη εἶναι καὶ ἡ διαμάχη τοῦ περιώνυμου Πέτρου τοῦ Πελοποννησίου μὲ τὸν ἴδιο Ἰάκωβο, ἀλλὰ καὶ μὲ τὸν πρωτοψάλτη Δανιὴλ [: </a:t>
            </a:r>
            <a:r>
              <a:rPr lang="el-GR" i="1" dirty="0"/>
              <a:t>«Ὅτε δὲ ἐπλήρωσε τὸ κοινὸν χρέος, ὁ πρωτοψάλτης Ἰωάννης, καὶ ἔγινε πρωτοψάλτης ὁ Δανιήλ, ἔπρεπε μὲν νὰ γένῃ λαμπαδάριος ὁ Ἰάκωβος ὡς δεξιὸς δομέστικος· ὁ δὲ Πέτρος διὰ μεσιτείας δυνατοτέρων παραβὰς τὴν τάξιν, ἔγινε λαμπαδάριος· καὶ ἐπῆρεν δομέστικόν του τὸν Βυζάντιον Πέτρον. Ἐκ τούτου γοῦν ἐφθονεῖτο, λέγουσιν, ὑπό τε τοῦ Ἰακώβου καὶ τοῦ διδασκάλου Δανιήλ· καὶ ἐσώζετο ἐν αὐτοῖς μῖσος κρυπτὸν μέν, ὑπεφαίνετο δὲ καὶ ἐνίοτε» </a:t>
            </a:r>
            <a:r>
              <a:rPr lang="el-GR" b="1" dirty="0"/>
              <a:t>||</a:t>
            </a:r>
            <a:r>
              <a:rPr lang="el-GR" i="1" dirty="0"/>
              <a:t> «Κατ' ἐκείνους δὲ τοὺς καιροὺς ἐσύνθεσεν ὁ Δανιὴλ ὀκτὼ κοινωνικὰ καὶ τὰ ἔψαλλε· τὰ ὁποῖα οἱ τότε μαθηταὶ ἀκούοντες, ἐζήτουν ἀπὸ τὸν Δανιὴλ νὰ τοῖς τὰ ἐκδώσει, καὶ αὐτὸς δὲν συγκατένευσε· προσεκτικῶς οὖν ἀκούων αὐτὰ ὁ Πέτρος, ἐν ᾧ ἐψάλλοντο, κατὰ μίμησιν τούτων ἐσύνθεσεν ὀκτὼ κοινωνικά, καὶ τὰ ἐξέδωκε· τὰ ὁποῖα εἶναι τῆς πρώτης κλάσεως. Τότε πλέον καὶ ὁ Δανιὴλ δι' αἴτια, ὁποῦ αὐτὸς μόνος ἤξευρεν, ἐξέδωκε καὶ τὰ ἐδικά του ὀκτὼ κοινωνικά»</a:t>
            </a:r>
            <a:r>
              <a:rPr lang="el-GR" dirty="0"/>
              <a:t>].</a:t>
            </a:r>
          </a:p>
          <a:p>
            <a:pPr marL="0" indent="0" algn="just">
              <a:buNone/>
            </a:pPr>
            <a:endParaRPr lang="el-G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52941" r="-52941"/>
          <a:stretch>
            <a:fillRect/>
          </a:stretch>
        </p:blipFill>
        <p:spPr>
          <a:xfrm>
            <a:off x="-1836712" y="0"/>
            <a:ext cx="12437234" cy="6840000"/>
          </a:xfrm>
        </p:spPr>
      </p:pic>
    </p:spTree>
    <p:extLst>
      <p:ext uri="{BB962C8B-B14F-4D97-AF65-F5344CB8AC3E}">
        <p14:creationId xmlns:p14="http://schemas.microsoft.com/office/powerpoint/2010/main" val="32614661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73258" r="-73258"/>
          <a:stretch>
            <a:fillRect/>
          </a:stretch>
        </p:blipFill>
        <p:spPr>
          <a:xfrm>
            <a:off x="-1836712" y="116632"/>
            <a:ext cx="12437234" cy="6840000"/>
          </a:xfrm>
        </p:spPr>
      </p:pic>
    </p:spTree>
    <p:extLst>
      <p:ext uri="{BB962C8B-B14F-4D97-AF65-F5344CB8AC3E}">
        <p14:creationId xmlns:p14="http://schemas.microsoft.com/office/powerpoint/2010/main" val="33863876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74152" r="-74152"/>
          <a:stretch>
            <a:fillRect/>
          </a:stretch>
        </p:blipFill>
        <p:spPr>
          <a:xfrm>
            <a:off x="-1836712" y="40160"/>
            <a:ext cx="12437235" cy="6840000"/>
          </a:xfrm>
        </p:spPr>
      </p:pic>
    </p:spTree>
    <p:extLst>
      <p:ext uri="{BB962C8B-B14F-4D97-AF65-F5344CB8AC3E}">
        <p14:creationId xmlns:p14="http://schemas.microsoft.com/office/powerpoint/2010/main" val="29373323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79702" r="-79702"/>
          <a:stretch>
            <a:fillRect/>
          </a:stretch>
        </p:blipFill>
        <p:spPr>
          <a:xfrm>
            <a:off x="-1548680" y="24370"/>
            <a:ext cx="12437235" cy="6840000"/>
          </a:xfrm>
        </p:spPr>
      </p:pic>
    </p:spTree>
    <p:extLst>
      <p:ext uri="{BB962C8B-B14F-4D97-AF65-F5344CB8AC3E}">
        <p14:creationId xmlns:p14="http://schemas.microsoft.com/office/powerpoint/2010/main" val="229711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75123" r="-75123"/>
          <a:stretch>
            <a:fillRect/>
          </a:stretch>
        </p:blipFill>
        <p:spPr>
          <a:xfrm>
            <a:off x="-1548680" y="48446"/>
            <a:ext cx="12437235" cy="6840000"/>
          </a:xfrm>
        </p:spPr>
      </p:pic>
    </p:spTree>
    <p:extLst>
      <p:ext uri="{BB962C8B-B14F-4D97-AF65-F5344CB8AC3E}">
        <p14:creationId xmlns:p14="http://schemas.microsoft.com/office/powerpoint/2010/main" val="19152611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70696" r="-70696"/>
          <a:stretch>
            <a:fillRect/>
          </a:stretch>
        </p:blipFill>
        <p:spPr>
          <a:xfrm>
            <a:off x="-1620688" y="35712"/>
            <a:ext cx="12437235" cy="6840000"/>
          </a:xfrm>
        </p:spPr>
      </p:pic>
    </p:spTree>
    <p:extLst>
      <p:ext uri="{BB962C8B-B14F-4D97-AF65-F5344CB8AC3E}">
        <p14:creationId xmlns:p14="http://schemas.microsoft.com/office/powerpoint/2010/main" val="14078918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56804" r="-56804"/>
          <a:stretch>
            <a:fillRect/>
          </a:stretch>
        </p:blipFill>
        <p:spPr>
          <a:xfrm>
            <a:off x="-1620688" y="31875"/>
            <a:ext cx="12437235" cy="6840000"/>
          </a:xfrm>
        </p:spPr>
      </p:pic>
    </p:spTree>
    <p:extLst>
      <p:ext uri="{BB962C8B-B14F-4D97-AF65-F5344CB8AC3E}">
        <p14:creationId xmlns:p14="http://schemas.microsoft.com/office/powerpoint/2010/main" val="28341692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323528" y="1268760"/>
            <a:ext cx="8363272" cy="4857403"/>
          </a:xfrm>
        </p:spPr>
        <p:txBody>
          <a:bodyPr>
            <a:normAutofit lnSpcReduction="10000"/>
          </a:bodyPr>
          <a:lstStyle/>
          <a:p>
            <a:pPr algn="just">
              <a:buFont typeface="Wingdings" charset="2"/>
              <a:buChar char="Ø"/>
            </a:pPr>
            <a:r>
              <a:rPr lang="el-GR" dirty="0"/>
              <a:t>Τὴν ἐπιφανειακὴ καὶ εἰκονικὴ χρήση παλαιότερων μελωδικῶν σχημάτων ὁμοιομορφίας (τὴ μορφολογικὴ τεχνικὴ τῆς ὅμοιας ἀνὰ ζεύγη μελικῆς ἀνάπτυξης), μὲ προϊούσα ὅμως (καὶ σχεδὸν ἀτέρμονη) μουσικὴ ἐπιτήδευση καὶ ἑρμηνευτικὴ ἀνάλυση τῶν ὅποιων ὑφιστάμενων ὁμοειδῶν μουσικῶν φράσεων, κατὰ μιὰν τεχνικὴ ποὺ τελικὰ αἴρει ἢ καθιστᾶ λανθάνουσα τὴν ὅποια αἴσθηση αὐτῆς τῆς ὁμοιότητας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26626" name="Picture 2" descr="C:\Users\Αχιλλέας Χαλδαιάκης\Documents\Σ Υ Ν Ε Δ Ρ Ι Α\2011\Συνέδριο Φιλανδίας\ΕΙΚΟΝΕΣ\Πολυέλεος Ιακώβου Άγια\0017.jpg"/>
          <p:cNvPicPr>
            <a:picLocks noGrp="1" noChangeAspect="1" noChangeArrowheads="1"/>
          </p:cNvPicPr>
          <p:nvPr>
            <p:ph idx="1"/>
          </p:nvPr>
        </p:nvPicPr>
        <p:blipFill>
          <a:blip r:embed="rId3" cstate="print"/>
          <a:srcRect/>
          <a:stretch>
            <a:fillRect/>
          </a:stretch>
        </p:blipFill>
        <p:spPr bwMode="auto">
          <a:xfrm>
            <a:off x="2483768" y="1412776"/>
            <a:ext cx="3599955" cy="504056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27650" name="Picture 2" descr="C:\Users\Αχιλλέας Χαλδαιάκης\Documents\Σ Υ Ν Ε Δ Ρ Ι Α\2011\Συνέδριο Φιλανδίας\ΕΙΚΟΝΕΣ\Πολυέλεος Ιακώβου Άγια\0018.jpg"/>
          <p:cNvPicPr>
            <a:picLocks noGrp="1" noChangeAspect="1" noChangeArrowheads="1"/>
          </p:cNvPicPr>
          <p:nvPr>
            <p:ph idx="1"/>
          </p:nvPr>
        </p:nvPicPr>
        <p:blipFill>
          <a:blip r:embed="rId3" cstate="print"/>
          <a:srcRect/>
          <a:stretch>
            <a:fillRect/>
          </a:stretch>
        </p:blipFill>
        <p:spPr bwMode="auto">
          <a:xfrm>
            <a:off x="2411760" y="260648"/>
            <a:ext cx="3589317" cy="612068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28674" name="Picture 2" descr="C:\Users\Αχιλλέας Χαλδαιάκης\Documents\Σ Υ Ν Ε Δ Ρ Ι Α\2011\Συνέδριο Φιλανδίας\ΕΙΚΟΝΕΣ\Πολυέλεος Ιακώβου Άγια\σάρωση0019.jpg"/>
          <p:cNvPicPr>
            <a:picLocks noGrp="1" noChangeAspect="1" noChangeArrowheads="1"/>
          </p:cNvPicPr>
          <p:nvPr>
            <p:ph idx="1"/>
          </p:nvPr>
        </p:nvPicPr>
        <p:blipFill>
          <a:blip r:embed="rId3" cstate="print"/>
          <a:srcRect/>
          <a:stretch>
            <a:fillRect/>
          </a:stretch>
        </p:blipFill>
        <p:spPr bwMode="auto">
          <a:xfrm>
            <a:off x="2483768" y="332656"/>
            <a:ext cx="3518017" cy="6048672"/>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29698" name="Picture 2" descr="C:\Users\Αχιλλέας Χαλδαιάκης\Documents\Σ Υ Ν Ε Δ Ρ Ι Α\2011\Συνέδριο Φιλανδίας\ΕΙΚΟΝΕΣ\Πολυέλεος Ιακώβου Άγια\σάρωση0020.jpg"/>
          <p:cNvPicPr>
            <a:picLocks noGrp="1" noChangeAspect="1" noChangeArrowheads="1"/>
          </p:cNvPicPr>
          <p:nvPr>
            <p:ph idx="1"/>
          </p:nvPr>
        </p:nvPicPr>
        <p:blipFill>
          <a:blip r:embed="rId3" cstate="print"/>
          <a:srcRect/>
          <a:stretch>
            <a:fillRect/>
          </a:stretch>
        </p:blipFill>
        <p:spPr bwMode="auto">
          <a:xfrm>
            <a:off x="2411760" y="332656"/>
            <a:ext cx="3560733" cy="5976664"/>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30722" name="Picture 2" descr="C:\Users\Αχιλλέας Χαλδαιάκης\Documents\Σ Υ Ν Ε Δ Ρ Ι Α\2011\Συνέδριο Φιλανδίας\ΕΙΚΟΝΕΣ\Πολυέλεος Ιακώβου Άγια\σάρωση0021 - Αντίγραφο.jpg"/>
          <p:cNvPicPr>
            <a:picLocks noGrp="1" noChangeAspect="1" noChangeArrowheads="1"/>
          </p:cNvPicPr>
          <p:nvPr>
            <p:ph idx="1"/>
          </p:nvPr>
        </p:nvPicPr>
        <p:blipFill>
          <a:blip r:embed="rId3" cstate="print"/>
          <a:srcRect/>
          <a:stretch>
            <a:fillRect/>
          </a:stretch>
        </p:blipFill>
        <p:spPr bwMode="auto">
          <a:xfrm>
            <a:off x="2195736" y="188640"/>
            <a:ext cx="3843905" cy="6264696"/>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dirty="0"/>
          </a:p>
        </p:txBody>
      </p:sp>
      <p:sp>
        <p:nvSpPr>
          <p:cNvPr id="5" name="4 - Θέση περιεχομένου"/>
          <p:cNvSpPr>
            <a:spLocks noGrp="1"/>
          </p:cNvSpPr>
          <p:nvPr>
            <p:ph idx="1"/>
          </p:nvPr>
        </p:nvSpPr>
        <p:spPr/>
        <p:txBody>
          <a:bodyPr/>
          <a:lstStyle/>
          <a:p>
            <a:pPr>
              <a:buNone/>
            </a:pPr>
            <a:endParaRPr lang="el-GR" dirty="0"/>
          </a:p>
        </p:txBody>
      </p:sp>
      <p:pic>
        <p:nvPicPr>
          <p:cNvPr id="6" name="Picture 2" descr="C:\Users\Αχιλλέας Χαλδαιάκης\Documents\Σ Υ Ν Ε Δ Ρ Ι Α\2011\Συνέδριο Φιλανδίας\ΕΙΚΟΝΕΣ\Πολυέλεος Ιακώβου Άγια\σάρωση0017.jpg"/>
          <p:cNvPicPr>
            <a:picLocks noGrp="1" noChangeAspect="1" noChangeArrowheads="1"/>
          </p:cNvPicPr>
          <p:nvPr>
            <p:ph idx="1"/>
          </p:nvPr>
        </p:nvPicPr>
        <p:blipFill>
          <a:blip r:embed="rId3" cstate="print"/>
          <a:srcRect/>
          <a:stretch>
            <a:fillRect/>
          </a:stretch>
        </p:blipFill>
        <p:spPr bwMode="auto">
          <a:xfrm>
            <a:off x="1835696" y="188640"/>
            <a:ext cx="5328592" cy="3717032"/>
          </a:xfrm>
          <a:prstGeom prst="rect">
            <a:avLst/>
          </a:prstGeom>
          <a:noFill/>
        </p:spPr>
      </p:pic>
      <p:pic>
        <p:nvPicPr>
          <p:cNvPr id="31747" name="Picture 3" descr="C:\Users\Αχιλλέας Χαλδαιάκης\Documents\Σ Υ Ν Ε Δ Ρ Ι Α\2011\Συνέδριο Φιλανδίας\ΕΙΚΟΝΕΣ\Πολυέλεος Ιακώβου Άγια\σάρωση0018.jpg"/>
          <p:cNvPicPr>
            <a:picLocks noChangeAspect="1" noChangeArrowheads="1"/>
          </p:cNvPicPr>
          <p:nvPr/>
        </p:nvPicPr>
        <p:blipFill>
          <a:blip r:embed="rId4" cstate="print"/>
          <a:srcRect/>
          <a:stretch>
            <a:fillRect/>
          </a:stretch>
        </p:blipFill>
        <p:spPr bwMode="auto">
          <a:xfrm>
            <a:off x="1835696" y="3977680"/>
            <a:ext cx="5184576" cy="288032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457200" y="1052736"/>
            <a:ext cx="8229600" cy="5472608"/>
          </a:xfrm>
        </p:spPr>
        <p:txBody>
          <a:bodyPr>
            <a:normAutofit fontScale="77500" lnSpcReduction="20000"/>
          </a:bodyPr>
          <a:lstStyle/>
          <a:p>
            <a:pPr lvl="0" algn="just">
              <a:buFont typeface="Wingdings" charset="2"/>
              <a:buChar char="Ø"/>
            </a:pPr>
            <a:r>
              <a:rPr lang="el-GR" dirty="0"/>
              <a:t>Τὴν σὲ πολλὲς περιπτώσεις ἐμφανῆ συνθετικὴ μεροληψία, ποὺ διαμορφώνεται ἀναλόγως τῆς θέσης (πρωτοψάλτης ἢ λαμπαδάριος) ἀπ’ ὅπου ὁ κάθε συνθέτης διακονεῖ παράλληλα καὶ ὡς ψάλτης.</a:t>
            </a:r>
          </a:p>
          <a:p>
            <a:pPr marL="0" indent="0">
              <a:buNone/>
            </a:pPr>
            <a:endParaRPr lang="el-GR" dirty="0"/>
          </a:p>
          <a:p>
            <a:pPr marL="0" indent="0">
              <a:buNone/>
            </a:pPr>
            <a:endParaRPr lang="el-GR" dirty="0"/>
          </a:p>
          <a:p>
            <a:pPr marL="0" indent="0">
              <a:buNone/>
            </a:pPr>
            <a:endParaRPr lang="el-GR" dirty="0"/>
          </a:p>
          <a:p>
            <a:pPr marL="0" indent="0" algn="just">
              <a:buNone/>
            </a:pPr>
            <a:r>
              <a:rPr lang="el-GR" i="1" dirty="0"/>
              <a:t>... ὁ Πρίγγος […] στὸ ὀκτάηχο δοξαστικὸ τοῦ ἑσπερινοῦ «Θεαρχίῳ νεύματι…» ἔκαμε τὸν </a:t>
            </a:r>
            <a:r>
              <a:rPr lang="en-US" i="1" dirty="0"/>
              <a:t>La</a:t>
            </a:r>
            <a:r>
              <a:rPr lang="el-GR" i="1" dirty="0"/>
              <a:t>=Πα. Στὸ κομμάτι τοῦ ἀριστεροῦ, τοῦ πλ. δ΄ ἤχου καὶ στὴ θέση «πρέσβευε», ἔπρεπε ὁ Στανίτσας νὰ ἀνέλθει στὸν ἄνω Νη, ὁ ὁποῖος εἶναι ὁ </a:t>
            </a:r>
            <a:r>
              <a:rPr lang="en-US" i="1" dirty="0"/>
              <a:t>Sol </a:t>
            </a:r>
            <a:r>
              <a:rPr lang="el-GR" i="1" dirty="0"/>
              <a:t>πλέον. Καὶ κανονικὰ θὰ μποροῦσε νὰ τὸ κάνει ἀλλά, φαίνεται κάτι ἀπὸ τὸν θυμό, κάτι ἀπὸ τὴν ταραχή, δὲν τὰ κατάφερε καλά, ἀκούστηκε «κοκκοράκι» καὶ αὐτὸ εἶχε σὰν ἀποτέλεσμα, οἱ βοηθοὶ καὶ οἱ ὑπόλοιποι νὰ μὴν μπορέσουν νὰ συγκρατήσουν τὰ γέλια τους.</a:t>
            </a:r>
            <a:r>
              <a:rPr lang="el-GR" dirty="0"/>
              <a: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32770" name="Picture 2" descr="C:\Users\Αχιλλέας Χαλδαιάκης\Documents\Σ Υ Ν Ε Δ Ρ Ι Α\2011\Συνέδριο Φιλανδίας\ΕΙΚΟΝΕΣ\Θεαρχίω\σάρωση0001.jpg"/>
          <p:cNvPicPr>
            <a:picLocks noGrp="1" noChangeAspect="1" noChangeArrowheads="1"/>
          </p:cNvPicPr>
          <p:nvPr>
            <p:ph idx="1"/>
          </p:nvPr>
        </p:nvPicPr>
        <p:blipFill>
          <a:blip r:embed="rId3" cstate="print"/>
          <a:srcRect/>
          <a:stretch>
            <a:fillRect/>
          </a:stretch>
        </p:blipFill>
        <p:spPr bwMode="auto">
          <a:xfrm>
            <a:off x="2195736" y="1412776"/>
            <a:ext cx="4752528" cy="504056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33794" name="Picture 2" descr="C:\Users\Αχιλλέας Χαλδαιάκης\Documents\Σ Υ Ν Ε Δ Ρ Ι Α\2011\Συνέδριο Φιλανδίας\ΕΙΚΟΝΕΣ\Θεαρχίω\σάρωση0002.jpg"/>
          <p:cNvPicPr>
            <a:picLocks noGrp="1" noChangeAspect="1" noChangeArrowheads="1"/>
          </p:cNvPicPr>
          <p:nvPr>
            <p:ph idx="1"/>
          </p:nvPr>
        </p:nvPicPr>
        <p:blipFill>
          <a:blip r:embed="rId3" cstate="print"/>
          <a:srcRect/>
          <a:stretch>
            <a:fillRect/>
          </a:stretch>
        </p:blipFill>
        <p:spPr bwMode="auto">
          <a:xfrm>
            <a:off x="2339752" y="260648"/>
            <a:ext cx="4320480" cy="6192688"/>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34818" name="Picture 2" descr="C:\Users\Αχιλλέας Χαλδαιάκης\Documents\Σ Υ Ν Ε Δ Ρ Ι Α\2011\Συνέδριο Φιλανδίας\ΕΙΚΟΝΕΣ\Θεαρχίω\σάρωση0003.jpg"/>
          <p:cNvPicPr>
            <a:picLocks noGrp="1" noChangeAspect="1" noChangeArrowheads="1"/>
          </p:cNvPicPr>
          <p:nvPr>
            <p:ph idx="1"/>
          </p:nvPr>
        </p:nvPicPr>
        <p:blipFill>
          <a:blip r:embed="rId3" cstate="print"/>
          <a:srcRect/>
          <a:stretch>
            <a:fillRect/>
          </a:stretch>
        </p:blipFill>
        <p:spPr bwMode="auto">
          <a:xfrm>
            <a:off x="2339752" y="332656"/>
            <a:ext cx="3960440" cy="5832648"/>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35842" name="Picture 2" descr="C:\Users\Αχιλλέας Χαλδαιάκης\Documents\Σ Υ Ν Ε Δ Ρ Ι Α\2011\Συνέδριο Φιλανδίας\ΕΙΚΟΝΕΣ\Θεαρχίω\σάρωση0004.jpg"/>
          <p:cNvPicPr>
            <a:picLocks noGrp="1" noChangeAspect="1" noChangeArrowheads="1"/>
          </p:cNvPicPr>
          <p:nvPr>
            <p:ph idx="1"/>
          </p:nvPr>
        </p:nvPicPr>
        <p:blipFill>
          <a:blip r:embed="rId3" cstate="print"/>
          <a:srcRect/>
          <a:stretch>
            <a:fillRect/>
          </a:stretch>
        </p:blipFill>
        <p:spPr bwMode="auto">
          <a:xfrm>
            <a:off x="2339752" y="260648"/>
            <a:ext cx="3888432" cy="612068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36866" name="Picture 2" descr="C:\Users\Αχιλλέας Χαλδαιάκης\Documents\Σ Υ Ν Ε Δ Ρ Ι Α\2011\Συνέδριο Φιλανδίας\ΕΙΚΟΝΕΣ\Θεαρχίω\σάρωση0005.jpg"/>
          <p:cNvPicPr>
            <a:picLocks noGrp="1" noChangeAspect="1" noChangeArrowheads="1"/>
          </p:cNvPicPr>
          <p:nvPr>
            <p:ph idx="1"/>
          </p:nvPr>
        </p:nvPicPr>
        <p:blipFill>
          <a:blip r:embed="rId3" cstate="print"/>
          <a:srcRect/>
          <a:stretch>
            <a:fillRect/>
          </a:stretch>
        </p:blipFill>
        <p:spPr bwMode="auto">
          <a:xfrm>
            <a:off x="2411760" y="332656"/>
            <a:ext cx="3744416" cy="6192688"/>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37890" name="Picture 2" descr="C:\Users\Αχιλλέας Χαλδαιάκης\Documents\Σ Υ Ν Ε Δ Ρ Ι Α\2011\Συνέδριο Φιλανδίας\ΕΙΚΟΝΕΣ\Θεαρχίω\σάρωση0006.jpg"/>
          <p:cNvPicPr>
            <a:picLocks noGrp="1" noChangeAspect="1" noChangeArrowheads="1"/>
          </p:cNvPicPr>
          <p:nvPr>
            <p:ph idx="1"/>
          </p:nvPr>
        </p:nvPicPr>
        <p:blipFill>
          <a:blip r:embed="rId3" cstate="print"/>
          <a:srcRect/>
          <a:stretch>
            <a:fillRect/>
          </a:stretch>
        </p:blipFill>
        <p:spPr bwMode="auto">
          <a:xfrm>
            <a:off x="2555776" y="404664"/>
            <a:ext cx="3672408" cy="5976664"/>
          </a:xfrm>
          <a:prstGeom prst="rect">
            <a:avLst/>
          </a:prstGeom>
          <a:noFill/>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TotalTime>
  <Words>1985</Words>
  <Application>Microsoft Macintosh PowerPoint</Application>
  <PresentationFormat>Προβολή στην οθόνη (4:3)</PresentationFormat>
  <Paragraphs>75</Paragraphs>
  <Slides>47</Slides>
  <Notes>40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47</vt:i4>
      </vt:variant>
    </vt:vector>
  </HeadingPairs>
  <TitlesOfParts>
    <vt:vector size="52" baseType="lpstr">
      <vt:lpstr>Arial</vt:lpstr>
      <vt:lpstr>Calibri</vt:lpstr>
      <vt:lpstr>Palatino Linotype</vt:lpstr>
      <vt:lpstr>Wingdings</vt:lpstr>
      <vt:lpstr>Θέμα του Office</vt:lpstr>
      <vt:lpstr>   Ἀχιλλεὺς Γ. Χαλδαιάκης  Καθηγητὴς ΤΜΣ ΕΚΠΑ        ΨΑΛΤΙΚΗ ΠΡΑΞΗ</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  Τονικὴ βάση ἑρμηνείας  </vt:lpstr>
      <vt:lpstr>Παρουσίαση του PowerPoint</vt:lpstr>
      <vt:lpstr>Παρουσίαση του PowerPoint</vt:lpstr>
      <vt:lpstr>Παρουσίαση του PowerPoint</vt:lpstr>
      <vt:lpstr>Παρουσίαση του PowerPoint</vt:lpstr>
      <vt:lpstr>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Achilleas Chaldaiakis Associate professor of Byzantine Musicology at the Music Department of the University of Athens</dc:title>
  <dc:creator>Αχιλλέας Χαλδαιάκης</dc:creator>
  <cp:lastModifiedBy>Achilleas Chaldaiakis</cp:lastModifiedBy>
  <cp:revision>38</cp:revision>
  <dcterms:created xsi:type="dcterms:W3CDTF">2011-06-01T08:23:45Z</dcterms:created>
  <dcterms:modified xsi:type="dcterms:W3CDTF">2024-01-10T10:40:24Z</dcterms:modified>
</cp:coreProperties>
</file>